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62" r:id="rId2"/>
  </p:sldMasterIdLst>
  <p:notesMasterIdLst>
    <p:notesMasterId r:id="rId51"/>
  </p:notesMasterIdLst>
  <p:handoutMasterIdLst>
    <p:handoutMasterId r:id="rId52"/>
  </p:handoutMasterIdLst>
  <p:sldIdLst>
    <p:sldId id="845" r:id="rId3"/>
    <p:sldId id="846" r:id="rId4"/>
    <p:sldId id="847" r:id="rId5"/>
    <p:sldId id="880" r:id="rId6"/>
    <p:sldId id="891" r:id="rId7"/>
    <p:sldId id="981" r:id="rId8"/>
    <p:sldId id="966" r:id="rId9"/>
    <p:sldId id="977" r:id="rId10"/>
    <p:sldId id="978" r:id="rId11"/>
    <p:sldId id="979" r:id="rId12"/>
    <p:sldId id="980" r:id="rId13"/>
    <p:sldId id="986" r:id="rId14"/>
    <p:sldId id="882" r:id="rId15"/>
    <p:sldId id="987" r:id="rId16"/>
    <p:sldId id="884" r:id="rId17"/>
    <p:sldId id="974" r:id="rId18"/>
    <p:sldId id="983" r:id="rId19"/>
    <p:sldId id="975" r:id="rId20"/>
    <p:sldId id="988" r:id="rId21"/>
    <p:sldId id="970" r:id="rId22"/>
    <p:sldId id="967" r:id="rId23"/>
    <p:sldId id="968" r:id="rId24"/>
    <p:sldId id="984" r:id="rId25"/>
    <p:sldId id="989" r:id="rId26"/>
    <p:sldId id="926" r:id="rId27"/>
    <p:sldId id="927" r:id="rId28"/>
    <p:sldId id="928" r:id="rId29"/>
    <p:sldId id="929" r:id="rId30"/>
    <p:sldId id="930" r:id="rId31"/>
    <p:sldId id="932" r:id="rId32"/>
    <p:sldId id="934" r:id="rId33"/>
    <p:sldId id="990" r:id="rId34"/>
    <p:sldId id="938" r:id="rId35"/>
    <p:sldId id="939" r:id="rId36"/>
    <p:sldId id="941" r:id="rId37"/>
    <p:sldId id="943" r:id="rId38"/>
    <p:sldId id="991" r:id="rId39"/>
    <p:sldId id="949" r:id="rId40"/>
    <p:sldId id="950" r:id="rId41"/>
    <p:sldId id="951" r:id="rId42"/>
    <p:sldId id="952" r:id="rId43"/>
    <p:sldId id="954" r:id="rId44"/>
    <p:sldId id="955" r:id="rId45"/>
    <p:sldId id="956" r:id="rId46"/>
    <p:sldId id="957" r:id="rId47"/>
    <p:sldId id="958" r:id="rId48"/>
    <p:sldId id="982" r:id="rId49"/>
    <p:sldId id="959" r:id="rId5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FrutigerNext LT Regular" pitchFamily="34" charset="0"/>
        <a:ea typeface="华文细黑"/>
        <a:cs typeface="华文细黑"/>
      </a:defRPr>
    </a:lvl1pPr>
    <a:lvl2pPr marL="457200" algn="l" rtl="0" fontAlgn="base">
      <a:spcBef>
        <a:spcPct val="0"/>
      </a:spcBef>
      <a:spcAft>
        <a:spcPct val="0"/>
      </a:spcAft>
      <a:defRPr kern="1200">
        <a:solidFill>
          <a:schemeClr val="tx1"/>
        </a:solidFill>
        <a:latin typeface="FrutigerNext LT Regular" pitchFamily="34" charset="0"/>
        <a:ea typeface="华文细黑"/>
        <a:cs typeface="华文细黑"/>
      </a:defRPr>
    </a:lvl2pPr>
    <a:lvl3pPr marL="914400" algn="l" rtl="0" fontAlgn="base">
      <a:spcBef>
        <a:spcPct val="0"/>
      </a:spcBef>
      <a:spcAft>
        <a:spcPct val="0"/>
      </a:spcAft>
      <a:defRPr kern="1200">
        <a:solidFill>
          <a:schemeClr val="tx1"/>
        </a:solidFill>
        <a:latin typeface="FrutigerNext LT Regular" pitchFamily="34" charset="0"/>
        <a:ea typeface="华文细黑"/>
        <a:cs typeface="华文细黑"/>
      </a:defRPr>
    </a:lvl3pPr>
    <a:lvl4pPr marL="1371600" algn="l" rtl="0" fontAlgn="base">
      <a:spcBef>
        <a:spcPct val="0"/>
      </a:spcBef>
      <a:spcAft>
        <a:spcPct val="0"/>
      </a:spcAft>
      <a:defRPr kern="1200">
        <a:solidFill>
          <a:schemeClr val="tx1"/>
        </a:solidFill>
        <a:latin typeface="FrutigerNext LT Regular" pitchFamily="34" charset="0"/>
        <a:ea typeface="华文细黑"/>
        <a:cs typeface="华文细黑"/>
      </a:defRPr>
    </a:lvl4pPr>
    <a:lvl5pPr marL="1828800" algn="l" rtl="0" fontAlgn="base">
      <a:spcBef>
        <a:spcPct val="0"/>
      </a:spcBef>
      <a:spcAft>
        <a:spcPct val="0"/>
      </a:spcAft>
      <a:defRPr kern="1200">
        <a:solidFill>
          <a:schemeClr val="tx1"/>
        </a:solidFill>
        <a:latin typeface="FrutigerNext LT Regular" pitchFamily="34" charset="0"/>
        <a:ea typeface="华文细黑"/>
        <a:cs typeface="华文细黑"/>
      </a:defRPr>
    </a:lvl5pPr>
    <a:lvl6pPr marL="2286000" algn="l" defTabSz="914400" rtl="0" eaLnBrk="1" latinLnBrk="0" hangingPunct="1">
      <a:defRPr kern="1200">
        <a:solidFill>
          <a:schemeClr val="tx1"/>
        </a:solidFill>
        <a:latin typeface="FrutigerNext LT Regular" pitchFamily="34" charset="0"/>
        <a:ea typeface="华文细黑"/>
        <a:cs typeface="华文细黑"/>
      </a:defRPr>
    </a:lvl6pPr>
    <a:lvl7pPr marL="2743200" algn="l" defTabSz="914400" rtl="0" eaLnBrk="1" latinLnBrk="0" hangingPunct="1">
      <a:defRPr kern="1200">
        <a:solidFill>
          <a:schemeClr val="tx1"/>
        </a:solidFill>
        <a:latin typeface="FrutigerNext LT Regular" pitchFamily="34" charset="0"/>
        <a:ea typeface="华文细黑"/>
        <a:cs typeface="华文细黑"/>
      </a:defRPr>
    </a:lvl7pPr>
    <a:lvl8pPr marL="3200400" algn="l" defTabSz="914400" rtl="0" eaLnBrk="1" latinLnBrk="0" hangingPunct="1">
      <a:defRPr kern="1200">
        <a:solidFill>
          <a:schemeClr val="tx1"/>
        </a:solidFill>
        <a:latin typeface="FrutigerNext LT Regular" pitchFamily="34" charset="0"/>
        <a:ea typeface="华文细黑"/>
        <a:cs typeface="华文细黑"/>
      </a:defRPr>
    </a:lvl8pPr>
    <a:lvl9pPr marL="3657600" algn="l" defTabSz="914400" rtl="0" eaLnBrk="1" latinLnBrk="0" hangingPunct="1">
      <a:defRPr kern="1200">
        <a:solidFill>
          <a:schemeClr val="tx1"/>
        </a:solidFill>
        <a:latin typeface="FrutigerNext LT Regular" pitchFamily="34" charset="0"/>
        <a:ea typeface="华文细黑"/>
        <a:cs typeface="华文细黑"/>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showPr>
  <p:clrMru>
    <a:srgbClr val="AED6EA"/>
    <a:srgbClr val="52A7D2"/>
    <a:srgbClr val="006699"/>
    <a:srgbClr val="000000"/>
    <a:srgbClr val="800000"/>
    <a:srgbClr val="777777"/>
    <a:srgbClr val="FFC5B7"/>
    <a:srgbClr val="8EC6E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83480" autoAdjust="0"/>
  </p:normalViewPr>
  <p:slideViewPr>
    <p:cSldViewPr>
      <p:cViewPr varScale="1">
        <p:scale>
          <a:sx n="110" d="100"/>
          <a:sy n="110" d="100"/>
        </p:scale>
        <p:origin x="-972" y="-120"/>
      </p:cViewPr>
      <p:guideLst>
        <p:guide orient="horz" pos="2160"/>
        <p:guide pos="2880"/>
        <p:guide pos="229"/>
        <p:guide pos="5527"/>
      </p:guideLst>
    </p:cSldViewPr>
  </p:slideViewPr>
  <p:notesTextViewPr>
    <p:cViewPr>
      <p:scale>
        <a:sx n="100" d="100"/>
        <a:sy n="100" d="100"/>
      </p:scale>
      <p:origin x="0" y="0"/>
    </p:cViewPr>
  </p:notesTextViewPr>
  <p:sorterViewPr>
    <p:cViewPr>
      <p:scale>
        <a:sx n="100" d="100"/>
        <a:sy n="100" d="100"/>
      </p:scale>
      <p:origin x="0" y="9936"/>
    </p:cViewPr>
  </p:sorterViewPr>
  <p:notesViewPr>
    <p:cSldViewPr>
      <p:cViewPr>
        <p:scale>
          <a:sx n="100" d="100"/>
          <a:sy n="100" d="100"/>
        </p:scale>
        <p:origin x="-852" y="2514"/>
      </p:cViewPr>
      <p:guideLst>
        <p:guide orient="horz" pos="3223"/>
        <p:guide pos="2236"/>
        <p:guide pos="3862"/>
        <p:guide pos="62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cs typeface="+mn-cs"/>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cs typeface="+mn-cs"/>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cs typeface="+mn-cs"/>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cs typeface="+mn-cs"/>
              </a:defRPr>
            </a:lvl1pPr>
          </a:lstStyle>
          <a:p>
            <a:pPr>
              <a:defRPr/>
            </a:pPr>
            <a:fld id="{148E6402-15D6-4B85-A5D1-683378C721E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904875" y="333375"/>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000">
                <a:latin typeface="FrutigerNext LT Medium" pitchFamily="34" charset="0"/>
                <a:ea typeface="华文细黑" pitchFamily="2" charset="-122"/>
                <a:cs typeface="+mn-cs"/>
              </a:defRPr>
            </a:lvl1pPr>
          </a:lstStyle>
          <a:p>
            <a:pPr>
              <a:defRPr/>
            </a:pPr>
            <a:r>
              <a:rPr lang="en-US" altLang="zh-CN"/>
              <a:t>Chapter 1 SoftCo Fundamental</a:t>
            </a:r>
            <a:endParaRPr lang="en-US" altLang="zh-CN" sz="1300"/>
          </a:p>
        </p:txBody>
      </p:sp>
      <p:sp>
        <p:nvSpPr>
          <p:cNvPr id="56323"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smtClean="0"/>
              <a:t>Click here to add content</a:t>
            </a:r>
          </a:p>
          <a:p>
            <a:pPr lvl="1"/>
            <a:r>
              <a:rPr lang="en-US" altLang="zh-CN" noProof="0" smtClean="0"/>
              <a:t>Click here to add content</a:t>
            </a:r>
          </a:p>
          <a:p>
            <a:pPr lvl="2"/>
            <a:r>
              <a:rPr lang="en-US" altLang="zh-CN" noProof="0" smtClean="0"/>
              <a:t>Click here to add content</a:t>
            </a:r>
          </a:p>
          <a:p>
            <a:pPr lvl="3"/>
            <a:r>
              <a:rPr lang="en-US" altLang="zh-CN" noProof="0" smtClean="0"/>
              <a:t>Click here to add content</a:t>
            </a:r>
          </a:p>
          <a:p>
            <a:pPr lvl="4"/>
            <a:r>
              <a:rPr lang="en-US" altLang="zh-CN" noProof="0" smtClean="0"/>
              <a:t>Click here to add content</a:t>
            </a:r>
          </a:p>
        </p:txBody>
      </p:sp>
      <p:sp>
        <p:nvSpPr>
          <p:cNvPr id="14342" name="Rectangle 6"/>
          <p:cNvSpPr>
            <a:spLocks noGrp="1" noChangeArrowheads="1"/>
          </p:cNvSpPr>
          <p:nvPr>
            <p:ph type="ftr" sz="quarter" idx="4"/>
          </p:nvPr>
        </p:nvSpPr>
        <p:spPr bwMode="auto">
          <a:xfrm>
            <a:off x="1485900" y="9405938"/>
            <a:ext cx="4483100"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000">
                <a:solidFill>
                  <a:srgbClr val="000000"/>
                </a:solidFill>
                <a:latin typeface="FrutigerNext LT Medium" pitchFamily="34" charset="0"/>
                <a:ea typeface="宋体" pitchFamily="2" charset="-122"/>
                <a:cs typeface="Times New Roman" pitchFamily="18" charset="0"/>
              </a:defRPr>
            </a:lvl1pPr>
          </a:lstStyle>
          <a:p>
            <a:pPr>
              <a:defRPr/>
            </a:pPr>
            <a:r>
              <a:rPr lang="en-US" altLang="zh-CN"/>
              <a:t>Confidential Information of Huawei.  No Spreading Without Permission</a:t>
            </a:r>
            <a:r>
              <a:rPr lang="en-US" altLang="zh-CN" sz="1300">
                <a:latin typeface="Arial" charset="0"/>
              </a:rPr>
              <a:t> </a:t>
            </a:r>
          </a:p>
        </p:txBody>
      </p:sp>
      <p:sp>
        <p:nvSpPr>
          <p:cNvPr id="14343" name="Rectangle 7"/>
          <p:cNvSpPr>
            <a:spLocks noGrp="1" noChangeArrowheads="1"/>
          </p:cNvSpPr>
          <p:nvPr>
            <p:ph type="sldNum" sz="quarter" idx="5"/>
          </p:nvPr>
        </p:nvSpPr>
        <p:spPr bwMode="auto">
          <a:xfrm>
            <a:off x="3117850" y="77788"/>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100">
                <a:latin typeface="FrutigerNext LT Medium" pitchFamily="34" charset="0"/>
                <a:ea typeface="宋体" pitchFamily="2" charset="-122"/>
                <a:cs typeface="+mn-cs"/>
              </a:defRPr>
            </a:lvl1pPr>
          </a:lstStyle>
          <a:p>
            <a:pPr>
              <a:defRPr/>
            </a:pPr>
            <a:r>
              <a:rPr lang="en-US" altLang="zh-CN"/>
              <a:t>1-</a:t>
            </a:r>
            <a:fld id="{6071EB24-BF9A-4BA1-B57F-E69CEE028EBE}" type="slidenum">
              <a:rPr lang="en-US" altLang="zh-CN" sz="1000">
                <a:latin typeface="Arial" charset="0"/>
              </a:rPr>
              <a:pPr>
                <a:defRPr/>
              </a:pPr>
              <a:t>‹#›</a:t>
            </a:fld>
            <a:endParaRPr lang="en-US" altLang="zh-CN" sz="1000">
              <a:latin typeface="Arial" charset="0"/>
            </a:endParaRPr>
          </a:p>
        </p:txBody>
      </p:sp>
    </p:spTree>
  </p:cSld>
  <p:clrMap bg1="lt1" tx1="dk1" bg2="lt2" tx2="dk2" accent1="accent1" accent2="accent2" accent3="accent3" accent4="accent4" accent5="accent5" accent6="accent6" hlink="hlink" folHlink="folHlink"/>
  <p:hf sldNum="0" hdr="0" ftr="0" dt="0"/>
  <p:notesStyle>
    <a:lvl1pPr marL="180975" indent="-180975" algn="l" rtl="0" eaLnBrk="0" fontAlgn="base" hangingPunct="0">
      <a:spcBef>
        <a:spcPct val="0"/>
      </a:spcBef>
      <a:spcAft>
        <a:spcPts val="300"/>
      </a:spcAft>
      <a:buSzPct val="60000"/>
      <a:buFont typeface="Wingdings" pitchFamily="2" charset="2"/>
      <a:buChar char="l"/>
      <a:defRPr sz="1100" kern="1200">
        <a:solidFill>
          <a:schemeClr val="tx1"/>
        </a:solidFill>
        <a:latin typeface="FrutigerNext LT Regular" pitchFamily="34" charset="0"/>
        <a:ea typeface="华文细黑" pitchFamily="2" charset="-122"/>
        <a:cs typeface="华文细黑"/>
      </a:defRPr>
    </a:lvl1pPr>
    <a:lvl2pPr marL="628650" indent="-171450" algn="l" rtl="0" eaLnBrk="0" fontAlgn="base" hangingPunct="0">
      <a:spcBef>
        <a:spcPct val="0"/>
      </a:spcBef>
      <a:spcAft>
        <a:spcPts val="300"/>
      </a:spcAft>
      <a:buSzPct val="50000"/>
      <a:buFont typeface="Wingdings" pitchFamily="2" charset="2"/>
      <a:buChar char="p"/>
      <a:defRPr sz="1100" kern="1200">
        <a:solidFill>
          <a:schemeClr val="tx1"/>
        </a:solidFill>
        <a:latin typeface="FrutigerNext LT Regular" pitchFamily="34" charset="0"/>
        <a:ea typeface="华文细黑" pitchFamily="2" charset="-122"/>
        <a:cs typeface="华文细黑"/>
      </a:defRPr>
    </a:lvl2pPr>
    <a:lvl3pPr marL="1076325" indent="-161925" algn="l" rtl="0" eaLnBrk="0" fontAlgn="base" hangingPunct="0">
      <a:spcBef>
        <a:spcPct val="30000"/>
      </a:spcBef>
      <a:spcAft>
        <a:spcPts val="300"/>
      </a:spcAft>
      <a:buSzPct val="50000"/>
      <a:buFont typeface="Wingdings" pitchFamily="2" charset="2"/>
      <a:buChar char="n"/>
      <a:defRPr sz="1100" kern="1200">
        <a:solidFill>
          <a:schemeClr val="tx1"/>
        </a:solidFill>
        <a:latin typeface="FrutigerNext LT Regular" pitchFamily="34" charset="0"/>
        <a:ea typeface="华文细黑" pitchFamily="2" charset="-122"/>
        <a:cs typeface="华文细黑"/>
      </a:defRPr>
    </a:lvl3pPr>
    <a:lvl4pPr marL="13716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华文细黑"/>
      </a:defRPr>
    </a:lvl4pPr>
    <a:lvl5pPr marL="18288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华文细黑"/>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92188" y="768350"/>
            <a:ext cx="5116512" cy="3836988"/>
          </a:xfrm>
          <a:ln/>
        </p:spPr>
      </p:sp>
      <p:sp>
        <p:nvSpPr>
          <p:cNvPr id="57347" name="Rectangle 3"/>
          <p:cNvSpPr>
            <a:spLocks noGrp="1" noChangeArrowheads="1"/>
          </p:cNvSpPr>
          <p:nvPr>
            <p:ph type="body" idx="1"/>
          </p:nvPr>
        </p:nvSpPr>
        <p:spPr>
          <a:xfrm>
            <a:off x="946150" y="4860925"/>
            <a:ext cx="52070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a:buNone/>
            </a:pPr>
            <a:r>
              <a:rPr lang="en-US" dirty="0" smtClean="0">
                <a:ea typeface="华文细黑"/>
              </a:rPr>
              <a:t>This slide speaks about the latest</a:t>
            </a:r>
            <a:r>
              <a:rPr lang="en-US" baseline="0" dirty="0" smtClean="0">
                <a:ea typeface="华文细黑"/>
              </a:rPr>
              <a:t> trends in a contact center.</a:t>
            </a:r>
            <a:endParaRPr lang="en-US" dirty="0" smtClean="0">
              <a:ea typeface="华文细黑"/>
            </a:endParaRPr>
          </a:p>
          <a:p>
            <a:endParaRPr lang="en-US" dirty="0" smtClean="0">
              <a:ea typeface="华文细黑"/>
            </a:endParaRPr>
          </a:p>
          <a:p>
            <a:r>
              <a:rPr lang="en-US" dirty="0" smtClean="0">
                <a:ea typeface="华文细黑"/>
              </a:rPr>
              <a:t>Best practices to improve customer satisfaction</a:t>
            </a:r>
          </a:p>
          <a:p>
            <a:r>
              <a:rPr lang="en-US" dirty="0" smtClean="0">
                <a:ea typeface="华文细黑"/>
              </a:rPr>
              <a:t>New services require investment in technology</a:t>
            </a:r>
          </a:p>
          <a:p>
            <a:r>
              <a:rPr lang="en-US" dirty="0" smtClean="0">
                <a:ea typeface="华文细黑"/>
              </a:rPr>
              <a:t>Expansion of services without increased headcount</a:t>
            </a:r>
          </a:p>
          <a:p>
            <a:r>
              <a:rPr lang="en-US" dirty="0" smtClean="0">
                <a:ea typeface="华文细黑"/>
              </a:rPr>
              <a:t>Stable or shrinking support budgets</a:t>
            </a:r>
          </a:p>
          <a:p>
            <a:r>
              <a:rPr lang="en-US" dirty="0" smtClean="0">
                <a:ea typeface="华文细黑"/>
              </a:rPr>
              <a:t>Demand for flexible staffing for peaks, seasonality and product launches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US" dirty="0" smtClean="0">
                <a:ea typeface="华文细黑"/>
              </a:rPr>
              <a:t>This slide speaks about</a:t>
            </a:r>
            <a:r>
              <a:rPr lang="en-US" baseline="0" dirty="0" smtClean="0">
                <a:ea typeface="华文细黑"/>
              </a:rPr>
              <a:t> how the typical call center has changed to become a contact center.</a:t>
            </a:r>
          </a:p>
          <a:p>
            <a:r>
              <a:rPr lang="en-US" baseline="0" dirty="0" smtClean="0">
                <a:ea typeface="华文细黑"/>
              </a:rPr>
              <a:t>As the customer needs have increased more and more innovative ways to connect to the contact center are coming up. As a result of all this the call centers have become a contact center. An Information Hub rather than plain old complaint/service center.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711200" y="4860925"/>
            <a:ext cx="5676900" cy="4605338"/>
          </a:xfrm>
          <a:noFill/>
          <a:ln/>
        </p:spPr>
        <p:txBody>
          <a:bodyPr/>
          <a:lstStyle/>
          <a:p>
            <a:r>
              <a:rPr lang="en-US" altLang="zh-CN" b="1" dirty="0" smtClean="0">
                <a:ea typeface="华文细黑"/>
              </a:rPr>
              <a:t>Agents: They form the core human resource in a contact Center. Agents provide the required services to the customers who reach the contact Center for assistance.</a:t>
            </a:r>
          </a:p>
          <a:p>
            <a:r>
              <a:rPr lang="en-US" altLang="zh-CN" b="1" dirty="0" smtClean="0">
                <a:ea typeface="华文细黑"/>
              </a:rPr>
              <a:t>Supervisor: They manage a group of agents, monitoring the performance of the agents, and are responsible to meet the Service Levels of the contact Center</a:t>
            </a:r>
          </a:p>
          <a:p>
            <a:r>
              <a:rPr lang="en-US" altLang="zh-CN" b="1" dirty="0" smtClean="0">
                <a:ea typeface="华文细黑"/>
              </a:rPr>
              <a:t>Quality Inspectors: They are responsible for the quality of service provided by the agents and ensure the customer service is consistent and of desired quality.</a:t>
            </a:r>
          </a:p>
          <a:p>
            <a:r>
              <a:rPr lang="en-US" altLang="zh-CN" b="1" dirty="0" smtClean="0">
                <a:ea typeface="华文细黑"/>
              </a:rPr>
              <a:t>Manager: </a:t>
            </a:r>
            <a:r>
              <a:rPr lang="en-US" altLang="zh-CN" b="1" dirty="0" err="1" smtClean="0">
                <a:ea typeface="华文细黑"/>
              </a:rPr>
              <a:t>He/She</a:t>
            </a:r>
            <a:r>
              <a:rPr lang="en-US" altLang="zh-CN" b="1" dirty="0" smtClean="0">
                <a:ea typeface="华文细黑"/>
              </a:rPr>
              <a:t> is responsible for the performance of the contact Center in terms of Key performance indicators, Service Levels etc…</a:t>
            </a:r>
          </a:p>
          <a:p>
            <a:r>
              <a:rPr lang="en-US" altLang="zh-CN" b="1" dirty="0" smtClean="0">
                <a:ea typeface="华文细黑"/>
              </a:rPr>
              <a:t>IT team: </a:t>
            </a:r>
            <a:r>
              <a:rPr lang="en-US" sz="1100" b="1" kern="1200" dirty="0" smtClean="0">
                <a:solidFill>
                  <a:schemeClr val="tx1"/>
                </a:solidFill>
                <a:latin typeface="FrutigerNext LT Regular" pitchFamily="34" charset="0"/>
                <a:ea typeface="华文细黑" pitchFamily="2" charset="-122"/>
                <a:cs typeface="华文细黑"/>
              </a:rPr>
              <a:t>They are responsible for implementing, maintaining the contact center technology infrastructure implemented in the organization</a:t>
            </a:r>
            <a:r>
              <a:rPr lang="en-US" altLang="zh-CN" b="1" dirty="0" smtClean="0">
                <a:ea typeface="华文细黑"/>
              </a:rPr>
              <a:t>.</a:t>
            </a:r>
          </a:p>
          <a:p>
            <a:endParaRPr lang="en-US" altLang="zh-CN" b="1" dirty="0" smtClean="0">
              <a:ea typeface="华文细黑"/>
            </a:endParaRPr>
          </a:p>
          <a:p>
            <a:endParaRPr lang="en-US" altLang="zh-CN" b="1" dirty="0" smtClean="0">
              <a:ea typeface="华文细黑"/>
            </a:endParaRPr>
          </a:p>
          <a:p>
            <a:endParaRPr lang="zh-CN" altLang="en-US" b="1" dirty="0" smtClean="0">
              <a:ea typeface="华文细黑"/>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711200" y="4860925"/>
            <a:ext cx="5676900" cy="4605338"/>
          </a:xfrm>
          <a:noFill/>
          <a:ln/>
        </p:spPr>
        <p:txBody>
          <a:bodyPr/>
          <a:lstStyle/>
          <a:p>
            <a:r>
              <a:rPr lang="en-US" altLang="zh-CN" b="1" dirty="0" smtClean="0">
                <a:ea typeface="华文细黑"/>
              </a:rPr>
              <a:t>ACD:</a:t>
            </a:r>
            <a:r>
              <a:rPr lang="en-US" altLang="zh-CN" dirty="0" smtClean="0">
                <a:ea typeface="华文细黑"/>
              </a:rPr>
              <a:t> </a:t>
            </a:r>
            <a:r>
              <a:rPr lang="en-US" altLang="zh-CN" b="1" dirty="0" smtClean="0">
                <a:ea typeface="华文细黑"/>
              </a:rPr>
              <a:t>Assigns contacts to the right agent the first time. Can be embedded along with the PBX or be a separate component outside the PBX it also</a:t>
            </a:r>
            <a:r>
              <a:rPr lang="en-US" altLang="zh-CN" b="1" baseline="0" dirty="0" smtClean="0">
                <a:ea typeface="华文细黑"/>
              </a:rPr>
              <a:t> helps in:</a:t>
            </a:r>
          </a:p>
          <a:p>
            <a:pPr lvl="1"/>
            <a:r>
              <a:rPr lang="en-US" sz="1100" kern="1200" dirty="0" smtClean="0">
                <a:solidFill>
                  <a:schemeClr val="tx1"/>
                </a:solidFill>
                <a:latin typeface="FrutigerNext LT Regular" pitchFamily="34" charset="0"/>
                <a:ea typeface="华文细黑" pitchFamily="2" charset="-122"/>
                <a:cs typeface="华文细黑"/>
              </a:rPr>
              <a:t>Routing of Contacts (Voice, Email, Web etc) to the Right Skilled Agent who can handle the customer optimally.</a:t>
            </a:r>
          </a:p>
          <a:p>
            <a:pPr lvl="1"/>
            <a:r>
              <a:rPr lang="en-US" sz="1100" kern="1200" dirty="0" smtClean="0">
                <a:solidFill>
                  <a:schemeClr val="tx1"/>
                </a:solidFill>
                <a:latin typeface="FrutigerNext LT Regular" pitchFamily="34" charset="0"/>
                <a:ea typeface="华文细黑" pitchFamily="2" charset="-122"/>
                <a:cs typeface="华文细黑"/>
              </a:rPr>
              <a:t>Intelligent Routing to the most Idle agent</a:t>
            </a:r>
          </a:p>
          <a:p>
            <a:pPr lvl="1"/>
            <a:r>
              <a:rPr lang="en-US" sz="1100" kern="1200" dirty="0" smtClean="0">
                <a:solidFill>
                  <a:schemeClr val="tx1"/>
                </a:solidFill>
                <a:latin typeface="FrutigerNext LT Regular" pitchFamily="34" charset="0"/>
                <a:ea typeface="华文细黑" pitchFamily="2" charset="-122"/>
                <a:cs typeface="华文细黑"/>
              </a:rPr>
              <a:t>Routing based on the CLI or preferred agent</a:t>
            </a:r>
          </a:p>
          <a:p>
            <a:pPr lvl="1"/>
            <a:r>
              <a:rPr lang="en-US" sz="1100" kern="1200" dirty="0" smtClean="0">
                <a:solidFill>
                  <a:schemeClr val="tx1"/>
                </a:solidFill>
                <a:latin typeface="FrutigerNext LT Regular" pitchFamily="34" charset="0"/>
                <a:ea typeface="华文细黑" pitchFamily="2" charset="-122"/>
                <a:cs typeface="华文细黑"/>
              </a:rPr>
              <a:t>Queuing of Calls based on priority.</a:t>
            </a:r>
          </a:p>
          <a:p>
            <a:pPr lvl="1"/>
            <a:r>
              <a:rPr lang="en-US" sz="1100" kern="1200" dirty="0" smtClean="0">
                <a:solidFill>
                  <a:schemeClr val="tx1"/>
                </a:solidFill>
                <a:latin typeface="FrutigerNext LT Regular" pitchFamily="34" charset="0"/>
                <a:ea typeface="华文细黑" pitchFamily="2" charset="-122"/>
                <a:cs typeface="华文细黑"/>
              </a:rPr>
              <a:t>Helps Supervisor to provide information required to manage the contact center</a:t>
            </a:r>
          </a:p>
          <a:p>
            <a:endParaRPr lang="en-US" altLang="zh-CN" b="1" dirty="0" smtClean="0">
              <a:ea typeface="华文细黑"/>
            </a:endParaRPr>
          </a:p>
          <a:p>
            <a:r>
              <a:rPr lang="en-US" altLang="zh-CN" b="1" dirty="0" smtClean="0">
                <a:ea typeface="华文细黑"/>
              </a:rPr>
              <a:t>CTI: Responsible for screen pop of customer information on agents desktop upon call arrival. It provides the telephony controls to the agents to answer, hang-up, transfer, forward a call etc. .Monitors the availability of the agents and informs the ACD on agent status (idle, busy, break etc..). Also used for intelligent routing of calls based on time, location etc…</a:t>
            </a:r>
          </a:p>
          <a:p>
            <a:r>
              <a:rPr lang="en-US" altLang="zh-CN" b="1" dirty="0" smtClean="0">
                <a:ea typeface="华文细黑"/>
              </a:rPr>
              <a:t>IVR: Responsible for providing self service to callers for routine enquiries that may not need the assistance of a human agent.</a:t>
            </a:r>
          </a:p>
          <a:p>
            <a:r>
              <a:rPr lang="en-US" altLang="zh-CN" b="1" dirty="0" smtClean="0">
                <a:ea typeface="华文细黑"/>
              </a:rPr>
              <a:t>Logger: Responsible for recording the contacts between agents and callers for audit and regulatory purposes.</a:t>
            </a:r>
          </a:p>
          <a:p>
            <a:r>
              <a:rPr lang="en-US" altLang="zh-CN" b="1" dirty="0" smtClean="0">
                <a:ea typeface="华文细黑"/>
              </a:rPr>
              <a:t>Reporting: Responsible to provide accurate data regarding the performance of the contact Center in terms of calls, agents, SLA etc…</a:t>
            </a:r>
          </a:p>
          <a:p>
            <a:pPr>
              <a:buFont typeface="Wingdings" pitchFamily="2" charset="2"/>
              <a:buNone/>
            </a:pPr>
            <a:endParaRPr lang="en-US" altLang="zh-CN" b="1" dirty="0" smtClean="0">
              <a:ea typeface="华文细黑"/>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r>
              <a:rPr lang="en-US" sz="1000" dirty="0" smtClean="0">
                <a:solidFill>
                  <a:schemeClr val="folHlink"/>
                </a:solidFill>
                <a:ea typeface="华文细黑"/>
              </a:rPr>
              <a:t>Types of transactions supported</a:t>
            </a:r>
            <a:r>
              <a:rPr lang="en-US" sz="1000" dirty="0" smtClean="0">
                <a:ea typeface="华文细黑"/>
              </a:rPr>
              <a:t>: Range of transactions supported including BPO</a:t>
            </a:r>
          </a:p>
          <a:p>
            <a:r>
              <a:rPr lang="en-US" sz="1000" dirty="0" smtClean="0">
                <a:solidFill>
                  <a:schemeClr val="folHlink"/>
                </a:solidFill>
                <a:ea typeface="华文细黑"/>
              </a:rPr>
              <a:t>Reporting and metrics</a:t>
            </a:r>
            <a:r>
              <a:rPr lang="en-US" sz="1000" dirty="0" smtClean="0">
                <a:ea typeface="华文细黑"/>
              </a:rPr>
              <a:t>: Supports clients with real-time access to metrics across a comprehensive set of reports</a:t>
            </a:r>
          </a:p>
          <a:p>
            <a:r>
              <a:rPr lang="en-US" sz="1000" dirty="0" smtClean="0">
                <a:solidFill>
                  <a:schemeClr val="folHlink"/>
                </a:solidFill>
                <a:ea typeface="华文细黑"/>
              </a:rPr>
              <a:t>Process improvements</a:t>
            </a:r>
            <a:r>
              <a:rPr lang="en-US" sz="1000" dirty="0" smtClean="0">
                <a:ea typeface="华文细黑"/>
              </a:rPr>
              <a:t>: Internal process guidelines and adherence to industry quality processes </a:t>
            </a:r>
          </a:p>
          <a:p>
            <a:r>
              <a:rPr lang="en-US" sz="1000" dirty="0" smtClean="0">
                <a:solidFill>
                  <a:schemeClr val="folHlink"/>
                </a:solidFill>
                <a:ea typeface="华文细黑"/>
              </a:rPr>
              <a:t>Quality monitoring and workforce management</a:t>
            </a:r>
            <a:r>
              <a:rPr lang="en-US" sz="1000" dirty="0" smtClean="0">
                <a:ea typeface="华文细黑"/>
              </a:rPr>
              <a:t>: Use of commercial applications with internal team dedicated to quality performance</a:t>
            </a:r>
          </a:p>
          <a:p>
            <a:r>
              <a:rPr lang="en-US" sz="1000" dirty="0" smtClean="0">
                <a:solidFill>
                  <a:schemeClr val="folHlink"/>
                </a:solidFill>
                <a:ea typeface="华文细黑"/>
              </a:rPr>
              <a:t>Agent and supervisor training</a:t>
            </a:r>
            <a:r>
              <a:rPr lang="en-US" sz="1000" dirty="0" smtClean="0">
                <a:ea typeface="华文细黑"/>
              </a:rPr>
              <a:t>: Continuous training and advancement opportunities</a:t>
            </a:r>
          </a:p>
          <a:p>
            <a:endParaRPr lang="en-US" dirty="0" smtClean="0">
              <a:ea typeface="华文细黑"/>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dirty="0" smtClean="0">
                <a:ea typeface="华文细黑"/>
              </a:rPr>
              <a:t>Ensure that all contact Centers have core competency</a:t>
            </a:r>
          </a:p>
          <a:p>
            <a:r>
              <a:rPr lang="en-US" dirty="0" smtClean="0">
                <a:ea typeface="华文细黑"/>
              </a:rPr>
              <a:t>Consistent measure of performance for all Centers</a:t>
            </a:r>
          </a:p>
          <a:p>
            <a:r>
              <a:rPr lang="en-US" dirty="0" smtClean="0">
                <a:ea typeface="华文细黑"/>
              </a:rPr>
              <a:t>Same ruler for success – both internal and external Centers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ea typeface="华文细黑"/>
              </a:rPr>
              <a:t>Inbound Contact Center is a place where the Customer initiates the communication to the contact</a:t>
            </a:r>
            <a:r>
              <a:rPr lang="en-US" altLang="zh-CN" baseline="0" dirty="0" smtClean="0">
                <a:ea typeface="华文细黑"/>
              </a:rPr>
              <a:t> center to get some information on the products or services provided by the contact center.</a:t>
            </a:r>
          </a:p>
          <a:p>
            <a:pPr eaLnBrk="1" hangingPunct="1"/>
            <a:r>
              <a:rPr lang="en-US" altLang="zh-CN" baseline="0" dirty="0" smtClean="0">
                <a:ea typeface="华文细黑"/>
              </a:rPr>
              <a:t>Outbound Contact center, the contact center initiates the communication with the customer or the business prospects. The contact center provides the info about the services and products provided by the </a:t>
            </a:r>
            <a:r>
              <a:rPr lang="en-US" altLang="zh-CN" baseline="0" dirty="0" err="1" smtClean="0">
                <a:ea typeface="华文细黑"/>
              </a:rPr>
              <a:t>organisation</a:t>
            </a:r>
            <a:r>
              <a:rPr lang="en-US" altLang="zh-CN" baseline="0" dirty="0" smtClean="0">
                <a:ea typeface="华文细黑"/>
              </a:rPr>
              <a:t>.</a:t>
            </a:r>
          </a:p>
          <a:p>
            <a:pPr eaLnBrk="1" hangingPunct="1"/>
            <a:r>
              <a:rPr lang="en-US" altLang="zh-CN" baseline="0" dirty="0" smtClean="0">
                <a:ea typeface="华文细黑"/>
              </a:rPr>
              <a:t>Blended contact center has both the inbound as well as an outbound contact center setup in its premises.</a:t>
            </a:r>
            <a:endParaRPr lang="zh-CN" altLang="zh-CN" dirty="0" smtClean="0">
              <a:ea typeface="华文细黑"/>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endParaRPr lang="en-US"/>
          </a:p>
        </p:txBody>
      </p:sp>
      <p:sp>
        <p:nvSpPr>
          <p:cNvPr id="69635" name="Rectangle 3"/>
          <p:cNvSpPr>
            <a:spLocks noGrp="1" noChangeArrowheads="1"/>
          </p:cNvSpPr>
          <p:nvPr>
            <p:ph type="dt" sz="quarter" idx="4294967295"/>
          </p:nvPr>
        </p:nvSpPr>
        <p:spPr bwMode="auto">
          <a:xfrm>
            <a:off x="4021138" y="0"/>
            <a:ext cx="3076575" cy="511175"/>
          </a:xfrm>
          <a:prstGeom prst="rect">
            <a:avLst/>
          </a:prstGeom>
          <a:noFill/>
          <a:ln>
            <a:miter lim="800000"/>
            <a:headEnd/>
            <a:tailEnd/>
          </a:ln>
        </p:spPr>
        <p:txBody>
          <a:bodyPr lIns="99048" tIns="49524" rIns="99048" bIns="49524"/>
          <a:lstStyle/>
          <a:p>
            <a:endParaRPr lang="en-US"/>
          </a:p>
        </p:txBody>
      </p:sp>
      <p:sp>
        <p:nvSpPr>
          <p:cNvPr id="69636" name="Rectangle 6"/>
          <p:cNvSpPr>
            <a:spLocks noGrp="1" noChangeArrowheads="1"/>
          </p:cNvSpPr>
          <p:nvPr>
            <p:ph type="ftr" sz="quarter" idx="4"/>
          </p:nvPr>
        </p:nvSpPr>
        <p:spPr>
          <a:noFill/>
        </p:spPr>
        <p:txBody>
          <a:bodyPr/>
          <a:lstStyle/>
          <a:p>
            <a:endParaRPr lang="en-US" smtClean="0">
              <a:ea typeface="SimSun" pitchFamily="2" charset="-122"/>
            </a:endParaRPr>
          </a:p>
        </p:txBody>
      </p:sp>
      <p:sp>
        <p:nvSpPr>
          <p:cNvPr id="7" name="Rectangle 7"/>
          <p:cNvSpPr>
            <a:spLocks noGrp="1" noChangeArrowheads="1"/>
          </p:cNvSpPr>
          <p:nvPr>
            <p:ph type="sldNum" sz="quarter" idx="5"/>
          </p:nvPr>
        </p:nvSpPr>
        <p:spPr/>
        <p:txBody>
          <a:bodyPr/>
          <a:lstStyle/>
          <a:p>
            <a:pPr>
              <a:defRPr/>
            </a:pPr>
            <a:fld id="{5F35009E-AFF9-46C4-B2C0-9E660BE14DE6}" type="slidenum">
              <a:rPr lang="en-US"/>
              <a:pPr>
                <a:defRPr/>
              </a:pPr>
              <a:t>20</a:t>
            </a:fld>
            <a:endParaRPr lang="en-US"/>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p:spPr>
        <p:txBody>
          <a:bodyPr/>
          <a:lstStyle/>
          <a:p>
            <a:pPr marL="457200" indent="-457200" eaLnBrk="1" hangingPunct="1">
              <a:lnSpc>
                <a:spcPct val="100000"/>
              </a:lnSpc>
              <a:spcBef>
                <a:spcPts val="600"/>
              </a:spcBef>
              <a:spcAft>
                <a:spcPts val="600"/>
              </a:spcAft>
              <a:buClrTx/>
              <a:buSzPct val="75000"/>
              <a:buFont typeface="Wingdings" pitchFamily="2" charset="2"/>
              <a:buChar char="q"/>
            </a:pPr>
            <a:r>
              <a:rPr lang="en-US" sz="1100" b="1" dirty="0" smtClean="0">
                <a:latin typeface="Calibri" pitchFamily="34" charset="0"/>
              </a:rPr>
              <a:t>Captive Contact Center </a:t>
            </a:r>
            <a:r>
              <a:rPr lang="en-US" sz="1100" dirty="0" smtClean="0">
                <a:latin typeface="Calibri" pitchFamily="34" charset="0"/>
              </a:rPr>
              <a:t>: Captive centers are those centers that are operated for servicing their own clients and not third party clients.</a:t>
            </a:r>
          </a:p>
          <a:p>
            <a:pPr marL="457200" indent="-457200" eaLnBrk="1" hangingPunct="1">
              <a:lnSpc>
                <a:spcPct val="100000"/>
              </a:lnSpc>
              <a:spcBef>
                <a:spcPts val="600"/>
              </a:spcBef>
              <a:spcAft>
                <a:spcPts val="600"/>
              </a:spcAft>
              <a:buClrTx/>
              <a:buSzPct val="75000"/>
              <a:buFont typeface="Wingdings" pitchFamily="2" charset="2"/>
              <a:buChar char="q"/>
            </a:pPr>
            <a:r>
              <a:rPr lang="en-US" sz="1100" b="1" dirty="0" smtClean="0">
                <a:latin typeface="Calibri" pitchFamily="34" charset="0"/>
              </a:rPr>
              <a:t>Outsourced Contact Center</a:t>
            </a:r>
            <a:r>
              <a:rPr lang="en-US" sz="1100" dirty="0" smtClean="0">
                <a:latin typeface="Calibri" pitchFamily="34" charset="0"/>
              </a:rPr>
              <a:t>: Contact Center setup to fulfill third party organization needs in addition to it’s own.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endParaRPr lang="en-US"/>
          </a:p>
        </p:txBody>
      </p:sp>
      <p:sp>
        <p:nvSpPr>
          <p:cNvPr id="70659" name="Rectangle 3"/>
          <p:cNvSpPr>
            <a:spLocks noGrp="1" noChangeArrowheads="1"/>
          </p:cNvSpPr>
          <p:nvPr>
            <p:ph type="dt" sz="quarter" idx="4294967295"/>
          </p:nvPr>
        </p:nvSpPr>
        <p:spPr bwMode="auto">
          <a:xfrm>
            <a:off x="4021138" y="0"/>
            <a:ext cx="3076575" cy="511175"/>
          </a:xfrm>
          <a:prstGeom prst="rect">
            <a:avLst/>
          </a:prstGeom>
          <a:noFill/>
          <a:ln>
            <a:miter lim="800000"/>
            <a:headEnd/>
            <a:tailEnd/>
          </a:ln>
        </p:spPr>
        <p:txBody>
          <a:bodyPr lIns="99048" tIns="49524" rIns="99048" bIns="49524"/>
          <a:lstStyle/>
          <a:p>
            <a:endParaRPr lang="en-US"/>
          </a:p>
        </p:txBody>
      </p:sp>
      <p:sp>
        <p:nvSpPr>
          <p:cNvPr id="70660" name="Rectangle 6"/>
          <p:cNvSpPr>
            <a:spLocks noGrp="1" noChangeArrowheads="1"/>
          </p:cNvSpPr>
          <p:nvPr>
            <p:ph type="ftr" sz="quarter" idx="4"/>
          </p:nvPr>
        </p:nvSpPr>
        <p:spPr>
          <a:noFill/>
        </p:spPr>
        <p:txBody>
          <a:bodyPr/>
          <a:lstStyle/>
          <a:p>
            <a:endParaRPr lang="en-US" smtClean="0">
              <a:ea typeface="SimSun" pitchFamily="2" charset="-122"/>
            </a:endParaRPr>
          </a:p>
        </p:txBody>
      </p:sp>
      <p:sp>
        <p:nvSpPr>
          <p:cNvPr id="7" name="Rectangle 7"/>
          <p:cNvSpPr>
            <a:spLocks noGrp="1" noChangeArrowheads="1"/>
          </p:cNvSpPr>
          <p:nvPr>
            <p:ph type="sldNum" sz="quarter" idx="5"/>
          </p:nvPr>
        </p:nvSpPr>
        <p:spPr/>
        <p:txBody>
          <a:bodyPr/>
          <a:lstStyle/>
          <a:p>
            <a:pPr>
              <a:defRPr/>
            </a:pPr>
            <a:fld id="{E01AFBAC-AFAA-497B-9B74-39314AAADD64}" type="slidenum">
              <a:rPr lang="en-US"/>
              <a:pPr>
                <a:defRPr/>
              </a:pPr>
              <a:t>21</a:t>
            </a:fld>
            <a:endParaRPr lang="en-US"/>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p:spPr>
        <p:txBody>
          <a:bodyPr/>
          <a:lstStyle/>
          <a:p>
            <a:pPr eaLnBrk="1" hangingPunct="1"/>
            <a:endParaRPr lang="en-US" dirty="0" smtClean="0">
              <a:latin typeface="Arial" pitchFamily="34" charset="0"/>
              <a:ea typeface="MS PGothic"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endParaRPr lang="en-US"/>
          </a:p>
        </p:txBody>
      </p:sp>
      <p:sp>
        <p:nvSpPr>
          <p:cNvPr id="71683" name="Rectangle 3"/>
          <p:cNvSpPr>
            <a:spLocks noGrp="1" noChangeArrowheads="1"/>
          </p:cNvSpPr>
          <p:nvPr>
            <p:ph type="dt" sz="quarter" idx="4294967295"/>
          </p:nvPr>
        </p:nvSpPr>
        <p:spPr bwMode="auto">
          <a:xfrm>
            <a:off x="4021138" y="0"/>
            <a:ext cx="3076575" cy="511175"/>
          </a:xfrm>
          <a:prstGeom prst="rect">
            <a:avLst/>
          </a:prstGeom>
          <a:noFill/>
          <a:ln>
            <a:miter lim="800000"/>
            <a:headEnd/>
            <a:tailEnd/>
          </a:ln>
        </p:spPr>
        <p:txBody>
          <a:bodyPr lIns="99048" tIns="49524" rIns="99048" bIns="49524"/>
          <a:lstStyle/>
          <a:p>
            <a:endParaRPr lang="en-US"/>
          </a:p>
        </p:txBody>
      </p:sp>
      <p:sp>
        <p:nvSpPr>
          <p:cNvPr id="71684" name="Rectangle 6"/>
          <p:cNvSpPr>
            <a:spLocks noGrp="1" noChangeArrowheads="1"/>
          </p:cNvSpPr>
          <p:nvPr>
            <p:ph type="ftr" sz="quarter" idx="4"/>
          </p:nvPr>
        </p:nvSpPr>
        <p:spPr>
          <a:noFill/>
        </p:spPr>
        <p:txBody>
          <a:bodyPr/>
          <a:lstStyle/>
          <a:p>
            <a:endParaRPr lang="en-US" smtClean="0">
              <a:ea typeface="SimSun" pitchFamily="2" charset="-122"/>
            </a:endParaRPr>
          </a:p>
        </p:txBody>
      </p:sp>
      <p:sp>
        <p:nvSpPr>
          <p:cNvPr id="7" name="Rectangle 7"/>
          <p:cNvSpPr>
            <a:spLocks noGrp="1" noChangeArrowheads="1"/>
          </p:cNvSpPr>
          <p:nvPr>
            <p:ph type="sldNum" sz="quarter" idx="5"/>
          </p:nvPr>
        </p:nvSpPr>
        <p:spPr/>
        <p:txBody>
          <a:bodyPr/>
          <a:lstStyle/>
          <a:p>
            <a:pPr>
              <a:defRPr/>
            </a:pPr>
            <a:fld id="{8F809E82-52A7-40C0-BBBD-64F3FC13C9D4}" type="slidenum">
              <a:rPr lang="en-US"/>
              <a:pPr>
                <a:defRPr/>
              </a:pPr>
              <a:t>22</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p:spPr>
        <p:txBody>
          <a:bodyPr/>
          <a:lstStyle/>
          <a:p>
            <a:pPr marL="228600" indent="-228600">
              <a:buFont typeface="Arial" pitchFamily="34" charset="0"/>
              <a:buChar char="•"/>
            </a:pPr>
            <a:r>
              <a:rPr lang="en-US" dirty="0" smtClean="0">
                <a:latin typeface="Calibri" pitchFamily="34" charset="0"/>
              </a:rPr>
              <a:t>Premise Based Contact Center : The Contact Center is present in the same premises.</a:t>
            </a:r>
          </a:p>
          <a:p>
            <a:pPr marL="228600" indent="-228600">
              <a:buFont typeface="Arial" pitchFamily="34" charset="0"/>
              <a:buChar char="•"/>
            </a:pPr>
            <a:r>
              <a:rPr lang="en-US" dirty="0" smtClean="0">
                <a:latin typeface="Calibri" pitchFamily="34" charset="0"/>
              </a:rPr>
              <a:t>Hosted Contact Center : The Contact Center process is  running in the setup which is in the third party premises</a:t>
            </a:r>
          </a:p>
          <a:p>
            <a:pPr eaLnBrk="1" hangingPunct="1"/>
            <a:endParaRPr lang="en-US" dirty="0" smtClean="0">
              <a:latin typeface="Arial" pitchFamily="34" charset="0"/>
              <a:ea typeface="MS PGothic"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639993-0FAE-43AD-9D3D-2A9B701A15DF}" type="slidenum">
              <a:rPr lang="zh-CN" altLang="en-US" smtClean="0">
                <a:ea typeface="SimSun" pitchFamily="2" charset="-122"/>
                <a:cs typeface="华文细黑"/>
              </a:rPr>
              <a:pPr/>
              <a:t>24</a:t>
            </a:fld>
            <a:endParaRPr lang="en-US" altLang="zh-CN" smtClean="0">
              <a:ea typeface="SimSun" pitchFamily="2" charset="-122"/>
              <a:cs typeface="华文细黑"/>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ltLang="zh-CN" sz="1100" dirty="0" smtClean="0">
                <a:latin typeface="Arial" pitchFamily="34" charset="0"/>
              </a:rPr>
              <a:t>provide activities like reminders about payment due dates, pending payment information, create opportunities to sell</a:t>
            </a:r>
          </a:p>
          <a:p>
            <a:pPr eaLnBrk="1" hangingPunct="1"/>
            <a:r>
              <a:rPr lang="en-US" altLang="zh-CN" sz="1100" dirty="0" smtClean="0">
                <a:latin typeface="Arial" pitchFamily="34" charset="0"/>
              </a:rPr>
              <a:t>By directly contacting the customer</a:t>
            </a:r>
            <a:r>
              <a:rPr lang="en-US" altLang="zh-CN" sz="1100" baseline="0" dirty="0" smtClean="0">
                <a:latin typeface="Arial" pitchFamily="34" charset="0"/>
              </a:rPr>
              <a:t> and gathering </a:t>
            </a:r>
            <a:r>
              <a:rPr lang="en-US" altLang="zh-CN" sz="1100" dirty="0" smtClean="0">
                <a:latin typeface="Arial" pitchFamily="34" charset="0"/>
              </a:rPr>
              <a:t>information helps to prevent agents or middlemen from attracting customers by themselves</a:t>
            </a:r>
            <a:endParaRPr lang="zh-CN" altLang="en-US" dirty="0" smtClean="0">
              <a:ea typeface="华文细黑"/>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A57FA45-1401-4B64-A8EA-B11F9675BF3D}" type="slidenum">
              <a:rPr lang="zh-CN" altLang="en-US" smtClean="0">
                <a:ea typeface="SimSun" pitchFamily="2" charset="-122"/>
                <a:cs typeface="华文细黑"/>
              </a:rPr>
              <a:pPr/>
              <a:t>25</a:t>
            </a:fld>
            <a:endParaRPr lang="en-US" altLang="zh-CN" smtClean="0">
              <a:ea typeface="SimSun" pitchFamily="2" charset="-122"/>
              <a:cs typeface="华文细黑"/>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tLang="zh-CN" sz="1100" dirty="0" smtClean="0">
                <a:latin typeface="Calibri" pitchFamily="34" charset="0"/>
              </a:rPr>
              <a:t>Customer Loss : In the competitive and saturated product market, customers have more choices. As a result, the enterprises must differentiate customer groups and provide customized services for them to maximize customer values and enterprise interests</a:t>
            </a:r>
          </a:p>
          <a:p>
            <a:pPr marL="180975" marR="0" lvl="1" indent="-180975" algn="l" defTabSz="914400" rtl="0" eaLnBrk="1" fontAlgn="base" latinLnBrk="0" hangingPunct="1">
              <a:lnSpc>
                <a:spcPct val="100000"/>
              </a:lnSpc>
              <a:spcBef>
                <a:spcPct val="0"/>
              </a:spcBef>
              <a:spcAft>
                <a:spcPts val="300"/>
              </a:spcAft>
              <a:buClrTx/>
              <a:buSzPct val="60000"/>
              <a:buFont typeface="Wingdings" pitchFamily="2" charset="2"/>
              <a:buChar char="l"/>
              <a:tabLst/>
              <a:defRPr/>
            </a:pPr>
            <a:r>
              <a:rPr lang="en-US" altLang="zh-CN" dirty="0" smtClean="0">
                <a:ea typeface="华文细黑"/>
              </a:rPr>
              <a:t>Marketing</a:t>
            </a:r>
            <a:r>
              <a:rPr lang="en-US" altLang="zh-CN" baseline="0" dirty="0" smtClean="0">
                <a:ea typeface="华文细黑"/>
              </a:rPr>
              <a:t> Cost : </a:t>
            </a:r>
            <a:r>
              <a:rPr lang="en-US" altLang="zh-CN" sz="1600" dirty="0" smtClean="0">
                <a:latin typeface="Calibri" pitchFamily="34" charset="0"/>
                <a:ea typeface="SimSun" pitchFamily="2" charset="-122"/>
                <a:cs typeface="Calibri" pitchFamily="34" charset="0"/>
              </a:rPr>
              <a:t>The enterprises need to improve the marketing achievements while reducing the cost for attracting new customers and maintaining the customer relationship.</a:t>
            </a:r>
            <a:r>
              <a:rPr lang="en-US" altLang="zh-CN" sz="1600" dirty="0" smtClean="0">
                <a:latin typeface="Calibri" pitchFamily="34" charset="0"/>
              </a:rPr>
              <a:t> </a:t>
            </a:r>
          </a:p>
          <a:p>
            <a:pPr eaLnBrk="1" hangingPunct="1"/>
            <a:endParaRPr lang="zh-CN" altLang="en-US" dirty="0" smtClean="0">
              <a:ea typeface="华文细黑"/>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5A81C7C-C5DC-400B-91BA-9E9F7724EE4F}" type="slidenum">
              <a:rPr lang="zh-CN" altLang="en-US" smtClean="0">
                <a:ea typeface="SimSun" pitchFamily="2" charset="-122"/>
                <a:cs typeface="华文细黑"/>
              </a:rPr>
              <a:pPr/>
              <a:t>26</a:t>
            </a:fld>
            <a:endParaRPr lang="en-US" altLang="zh-CN" smtClean="0">
              <a:ea typeface="SimSun" pitchFamily="2" charset="-122"/>
              <a:cs typeface="华文细黑"/>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lnSpc>
                <a:spcPct val="90000"/>
              </a:lnSpc>
            </a:pPr>
            <a:r>
              <a:rPr lang="zh-CN" altLang="en-US" smtClean="0">
                <a:solidFill>
                  <a:srgbClr val="0066FF"/>
                </a:solidFill>
                <a:ea typeface="华文细黑"/>
              </a:rPr>
              <a:t>挑战</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95F7F76-158C-4F45-8C1F-F95C7C43C6A4}" type="slidenum">
              <a:rPr lang="zh-CN" altLang="en-US" smtClean="0">
                <a:ea typeface="SimSun" pitchFamily="2" charset="-122"/>
                <a:cs typeface="华文细黑"/>
              </a:rPr>
              <a:pPr/>
              <a:t>27</a:t>
            </a:fld>
            <a:endParaRPr lang="en-US" altLang="zh-CN" smtClean="0">
              <a:ea typeface="SimSun" pitchFamily="2" charset="-122"/>
              <a:cs typeface="华文细黑"/>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en-US" smtClean="0">
              <a:ea typeface="华文细黑"/>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6A304F6-AFA5-4A2C-8429-6B36C411D8E8}" type="slidenum">
              <a:rPr lang="zh-CN" altLang="en-US" smtClean="0">
                <a:ea typeface="SimSun" pitchFamily="2" charset="-122"/>
                <a:cs typeface="华文细黑"/>
              </a:rPr>
              <a:pPr/>
              <a:t>28</a:t>
            </a:fld>
            <a:endParaRPr lang="en-US" altLang="zh-CN" smtClean="0">
              <a:ea typeface="SimSun" pitchFamily="2" charset="-122"/>
              <a:cs typeface="华文细黑"/>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en-US" smtClean="0">
              <a:ea typeface="华文细黑"/>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4AAFB70-D2DB-43DF-BA49-FFFBA8BA231A}" type="slidenum">
              <a:rPr lang="zh-CN" altLang="en-US" smtClean="0">
                <a:ea typeface="SimSun" pitchFamily="2" charset="-122"/>
                <a:cs typeface="华文细黑"/>
              </a:rPr>
              <a:pPr/>
              <a:t>29</a:t>
            </a:fld>
            <a:endParaRPr lang="en-US" altLang="zh-CN" smtClean="0">
              <a:ea typeface="SimSun" pitchFamily="2" charset="-122"/>
              <a:cs typeface="华文细黑"/>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lIns="99039" tIns="49521" rIns="99039" bIns="49521"/>
          <a:lstStyle/>
          <a:p>
            <a:pPr eaLnBrk="1" hangingPunct="1"/>
            <a:endParaRPr lang="zh-CN" altLang="en-US" smtClean="0">
              <a:ea typeface="华文细黑"/>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5128DB-D61D-41AA-8922-244A9F87904B}" type="slidenum">
              <a:rPr lang="zh-CN" altLang="en-US" smtClean="0">
                <a:ea typeface="SimSun" pitchFamily="2" charset="-122"/>
                <a:cs typeface="华文细黑"/>
              </a:rPr>
              <a:pPr/>
              <a:t>30</a:t>
            </a:fld>
            <a:endParaRPr lang="en-US" altLang="zh-CN" smtClean="0">
              <a:ea typeface="SimSun" pitchFamily="2" charset="-122"/>
              <a:cs typeface="华文细黑"/>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smtClean="0">
              <a:ea typeface="华文细黑"/>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ea typeface="华文细黑"/>
            </a:endParaRPr>
          </a:p>
        </p:txBody>
      </p:sp>
      <p:sp>
        <p:nvSpPr>
          <p:cNvPr id="93188" name="Slide Number Placeholder 3"/>
          <p:cNvSpPr>
            <a:spLocks noGrp="1"/>
          </p:cNvSpPr>
          <p:nvPr>
            <p:ph type="sldNum" sz="quarter" idx="5"/>
          </p:nvPr>
        </p:nvSpPr>
        <p:spPr>
          <a:xfrm>
            <a:off x="4021138" y="9721850"/>
            <a:ext cx="3076575" cy="511175"/>
          </a:xfrm>
          <a:noFill/>
        </p:spPr>
        <p:txBody>
          <a:bodyPr/>
          <a:lstStyle/>
          <a:p>
            <a:fld id="{7BEEBF44-E869-44E5-B6B8-DEEB5CF91F00}" type="slidenum">
              <a:rPr lang="en-US" smtClean="0">
                <a:solidFill>
                  <a:srgbClr val="000000"/>
                </a:solidFill>
                <a:latin typeface="Times New Roman" pitchFamily="18" charset="0"/>
                <a:ea typeface="SimSun" pitchFamily="2" charset="-122"/>
                <a:cs typeface="华文细黑"/>
              </a:rPr>
              <a:pPr/>
              <a:t>35</a:t>
            </a:fld>
            <a:endParaRPr lang="en-US" smtClean="0">
              <a:solidFill>
                <a:srgbClr val="000000"/>
              </a:solidFill>
              <a:latin typeface="Times New Roman" pitchFamily="18" charset="0"/>
              <a:ea typeface="SimSun" pitchFamily="2" charset="-122"/>
              <a:cs typeface="华文细黑"/>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711200" y="4860925"/>
            <a:ext cx="5676900" cy="4605338"/>
          </a:xfrm>
          <a:noFill/>
          <a:ln/>
        </p:spPr>
        <p:txBody>
          <a:bodyPr/>
          <a:lstStyle/>
          <a:p>
            <a:pPr eaLnBrk="1" hangingPunct="1"/>
            <a:endParaRPr lang="en-US" altLang="zh-CN" smtClean="0">
              <a:ea typeface="华文细黑"/>
            </a:endParaRPr>
          </a:p>
          <a:p>
            <a:pPr eaLnBrk="1" hangingPunct="1"/>
            <a:endParaRPr lang="zh-CN" altLang="zh-CN" smtClean="0">
              <a:ea typeface="华文细黑"/>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711200" y="4860925"/>
            <a:ext cx="5676900" cy="4605338"/>
          </a:xfrm>
          <a:noFill/>
          <a:ln/>
        </p:spPr>
        <p:txBody>
          <a:bodyPr/>
          <a:lstStyle/>
          <a:p>
            <a:pPr eaLnBrk="1" hangingPunct="1">
              <a:buFont typeface="Wingdings" pitchFamily="2" charset="2"/>
              <a:buNone/>
            </a:pPr>
            <a:endParaRPr lang="en-US" altLang="zh-CN" smtClean="0">
              <a:ea typeface="华文细黑"/>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711200" y="4860925"/>
            <a:ext cx="5676900" cy="4605338"/>
          </a:xfrm>
          <a:noFill/>
          <a:ln/>
        </p:spPr>
        <p:txBody>
          <a:bodyPr/>
          <a:lstStyle/>
          <a:p>
            <a:pPr eaLnBrk="1" hangingPunct="1"/>
            <a:endParaRPr lang="en-US" altLang="zh-CN" smtClean="0">
              <a:ea typeface="华文细黑"/>
            </a:endParaRPr>
          </a:p>
          <a:p>
            <a:pPr eaLnBrk="1" hangingPunct="1"/>
            <a:endParaRPr lang="zh-CN" altLang="zh-CN" smtClean="0">
              <a:ea typeface="华文细黑"/>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711200" y="4860925"/>
            <a:ext cx="5676900" cy="4605338"/>
          </a:xfrm>
          <a:noFill/>
          <a:ln/>
        </p:spPr>
        <p:txBody>
          <a:bodyPr/>
          <a:lstStyle/>
          <a:p>
            <a:pPr eaLnBrk="1" hangingPunct="1"/>
            <a:endParaRPr lang="en-US" altLang="zh-CN" smtClean="0">
              <a:ea typeface="华文细黑"/>
            </a:endParaRPr>
          </a:p>
          <a:p>
            <a:pPr eaLnBrk="1" hangingPunct="1"/>
            <a:endParaRPr lang="zh-CN" altLang="zh-CN" smtClean="0">
              <a:ea typeface="华文细黑"/>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endParaRPr lang="en-US"/>
          </a:p>
        </p:txBody>
      </p:sp>
      <p:sp>
        <p:nvSpPr>
          <p:cNvPr id="62467" name="Rectangle 3"/>
          <p:cNvSpPr>
            <a:spLocks noGrp="1" noChangeArrowheads="1"/>
          </p:cNvSpPr>
          <p:nvPr>
            <p:ph type="dt" sz="quarter" idx="4294967295"/>
          </p:nvPr>
        </p:nvSpPr>
        <p:spPr bwMode="auto">
          <a:xfrm>
            <a:off x="4021138" y="0"/>
            <a:ext cx="3076575" cy="511175"/>
          </a:xfrm>
          <a:prstGeom prst="rect">
            <a:avLst/>
          </a:prstGeom>
          <a:noFill/>
          <a:ln>
            <a:miter lim="800000"/>
            <a:headEnd/>
            <a:tailEnd/>
          </a:ln>
        </p:spPr>
        <p:txBody>
          <a:bodyPr lIns="99048" tIns="49524" rIns="99048" bIns="49524"/>
          <a:lstStyle/>
          <a:p>
            <a:endParaRPr lang="en-US"/>
          </a:p>
        </p:txBody>
      </p:sp>
      <p:sp>
        <p:nvSpPr>
          <p:cNvPr id="62468" name="Rectangle 6"/>
          <p:cNvSpPr>
            <a:spLocks noGrp="1" noChangeArrowheads="1"/>
          </p:cNvSpPr>
          <p:nvPr>
            <p:ph type="ftr" sz="quarter" idx="4"/>
          </p:nvPr>
        </p:nvSpPr>
        <p:spPr>
          <a:noFill/>
        </p:spPr>
        <p:txBody>
          <a:bodyPr/>
          <a:lstStyle/>
          <a:p>
            <a:endParaRPr lang="en-US" smtClean="0">
              <a:ea typeface="SimSun" pitchFamily="2" charset="-122"/>
            </a:endParaRPr>
          </a:p>
        </p:txBody>
      </p:sp>
      <p:sp>
        <p:nvSpPr>
          <p:cNvPr id="7" name="Rectangle 7"/>
          <p:cNvSpPr>
            <a:spLocks noGrp="1" noChangeArrowheads="1"/>
          </p:cNvSpPr>
          <p:nvPr>
            <p:ph type="sldNum" sz="quarter" idx="5"/>
          </p:nvPr>
        </p:nvSpPr>
        <p:spPr/>
        <p:txBody>
          <a:bodyPr/>
          <a:lstStyle/>
          <a:p>
            <a:pPr>
              <a:defRPr/>
            </a:pPr>
            <a:fld id="{0341BA3D-82D8-4ABD-9C8C-3EB180E30153}" type="slidenum">
              <a:rPr lang="en-US"/>
              <a:pPr>
                <a:defRPr/>
              </a:pPr>
              <a:t>6</a:t>
            </a:fld>
            <a:endParaRPr lang="en-US"/>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p:spPr>
        <p:txBody>
          <a:bodyPr/>
          <a:lstStyle/>
          <a:p>
            <a:pPr eaLnBrk="1" hangingPunct="1"/>
            <a:endParaRPr lang="en-US" smtClean="0">
              <a:latin typeface="Arial" pitchFamily="34" charset="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ea typeface="华文细黑"/>
              </a:rPr>
              <a:t>Order Entry : Say a customer calls the</a:t>
            </a:r>
            <a:r>
              <a:rPr lang="en-US" altLang="zh-CN" baseline="0" dirty="0" smtClean="0">
                <a:ea typeface="华文细黑"/>
              </a:rPr>
              <a:t> a Contact Center, running for a fast food chain, for placing an order for a home delivery.</a:t>
            </a:r>
            <a:endParaRPr lang="zh-CN" altLang="zh-CN" dirty="0" smtClean="0">
              <a:ea typeface="华文细黑"/>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hangingPunct="0">
              <a:defRPr/>
            </a:pPr>
            <a:r>
              <a:rPr lang="en-US" altLang="zh-CN" sz="1200">
                <a:solidFill>
                  <a:schemeClr val="bg1"/>
                </a:solidFill>
                <a:ea typeface="ＭＳ Ｐゴシック" pitchFamily="34" charset="-128"/>
                <a:cs typeface="+mn-cs"/>
              </a:rPr>
              <a:t>www.huawei.com</a:t>
            </a:r>
          </a:p>
        </p:txBody>
      </p:sp>
      <p:sp>
        <p:nvSpPr>
          <p:cNvPr id="6" name="Rectangle 49"/>
          <p:cNvSpPr>
            <a:spLocks noChangeArrowheads="1"/>
          </p:cNvSpPr>
          <p:nvPr/>
        </p:nvSpPr>
        <p:spPr bwMode="auto">
          <a:xfrm>
            <a:off x="655638" y="6207125"/>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cs typeface="+mn-cs"/>
              </a:rPr>
              <a:t>Copyright © 2011 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chemeClr val="bg1"/>
                </a:solidFill>
                <a:latin typeface="Arial" charset="0"/>
                <a:ea typeface="华文细黑" pitchFamily="2" charset="-122"/>
                <a:cs typeface="+mn-cs"/>
              </a:rPr>
              <a:t>英文标题</a:t>
            </a:r>
            <a:r>
              <a:rPr lang="en-US" altLang="zh-CN" sz="1100">
                <a:solidFill>
                  <a:schemeClr val="bg1"/>
                </a:solidFill>
                <a:latin typeface="Arial" charset="0"/>
                <a:ea typeface="华文细黑" pitchFamily="2" charset="-122"/>
                <a:cs typeface="+mn-cs"/>
              </a:rPr>
              <a:t>:40-47pt  </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副标题</a:t>
            </a:r>
            <a:r>
              <a:rPr lang="en-US" altLang="zh-CN" sz="1100">
                <a:solidFill>
                  <a:schemeClr val="bg1"/>
                </a:solidFill>
                <a:latin typeface="Arial" charset="0"/>
                <a:ea typeface="华文细黑" pitchFamily="2" charset="-122"/>
                <a:cs typeface="+mn-cs"/>
              </a:rPr>
              <a:t>:26-30pt</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字体颜色</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反白</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内部使用字体 </a:t>
            </a:r>
            <a:r>
              <a:rPr lang="en-US" altLang="zh-CN" sz="1100">
                <a:solidFill>
                  <a:schemeClr val="bg1"/>
                </a:solidFill>
                <a:latin typeface="Arial" charset="0"/>
                <a:ea typeface="华文细黑" pitchFamily="2" charset="-122"/>
                <a:cs typeface="+mn-cs"/>
              </a:rPr>
              <a:t>:</a:t>
            </a:r>
          </a:p>
          <a:p>
            <a:pPr algn="r" defTabSz="801688" eaLnBrk="0" hangingPunct="0">
              <a:lnSpc>
                <a:spcPct val="125000"/>
              </a:lnSpc>
              <a:defRPr/>
            </a:pPr>
            <a:r>
              <a:rPr lang="en-US" altLang="zh-CN" sz="1100">
                <a:solidFill>
                  <a:schemeClr val="bg1"/>
                </a:solidFill>
                <a:latin typeface="Arial" charset="0"/>
                <a:ea typeface="华文细黑" pitchFamily="2" charset="-122"/>
                <a:cs typeface="+mn-cs"/>
              </a:rPr>
              <a:t>FrutigerNext LT Medium</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外部使用字体 </a:t>
            </a:r>
            <a:r>
              <a:rPr lang="en-US" altLang="zh-CN" sz="1100">
                <a:solidFill>
                  <a:schemeClr val="bg1"/>
                </a:solidFill>
                <a:latin typeface="Arial" charset="0"/>
                <a:ea typeface="华文细黑" pitchFamily="2" charset="-122"/>
                <a:cs typeface="+mn-cs"/>
              </a:rPr>
              <a:t>: Arial</a:t>
            </a:r>
          </a:p>
          <a:p>
            <a:pPr algn="r" defTabSz="801688" eaLnBrk="0" hangingPunct="0">
              <a:lnSpc>
                <a:spcPct val="125000"/>
              </a:lnSpc>
              <a:defRPr/>
            </a:pPr>
            <a:endParaRPr lang="en-US" altLang="zh-CN" sz="1100">
              <a:solidFill>
                <a:schemeClr val="bg1"/>
              </a:solidFill>
              <a:latin typeface="Arial" charset="0"/>
              <a:ea typeface="华文细黑" pitchFamily="2" charset="-122"/>
              <a:cs typeface="+mn-cs"/>
            </a:endParaRPr>
          </a:p>
          <a:p>
            <a:pPr algn="r" defTabSz="801688" eaLnBrk="0" hangingPunct="0">
              <a:lnSpc>
                <a:spcPct val="125000"/>
              </a:lnSpc>
              <a:defRPr/>
            </a:pPr>
            <a:endParaRPr lang="en-US" altLang="zh-CN" sz="1100">
              <a:solidFill>
                <a:schemeClr val="bg1"/>
              </a:solidFill>
              <a:latin typeface="Arial" charset="0"/>
              <a:ea typeface="华文细黑" pitchFamily="2" charset="-122"/>
              <a:cs typeface="+mn-cs"/>
            </a:endParaRP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中文标题</a:t>
            </a:r>
            <a:r>
              <a:rPr lang="en-US" altLang="zh-CN" sz="1100">
                <a:solidFill>
                  <a:schemeClr val="bg1"/>
                </a:solidFill>
                <a:latin typeface="Arial" charset="0"/>
                <a:ea typeface="华文细黑" pitchFamily="2" charset="-122"/>
                <a:cs typeface="+mn-cs"/>
              </a:rPr>
              <a:t>:35-47pt</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字体</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黑体</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  副标题</a:t>
            </a:r>
            <a:r>
              <a:rPr lang="en-US" altLang="zh-CN" sz="1100">
                <a:solidFill>
                  <a:schemeClr val="bg1"/>
                </a:solidFill>
                <a:latin typeface="Arial" charset="0"/>
                <a:ea typeface="华文细黑" pitchFamily="2" charset="-122"/>
                <a:cs typeface="+mn-cs"/>
              </a:rPr>
              <a:t>:24-28pt</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字体颜色</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反白</a:t>
            </a:r>
          </a:p>
          <a:p>
            <a:pPr algn="r" defTabSz="801688" eaLnBrk="0" hangingPunct="0">
              <a:lnSpc>
                <a:spcPct val="125000"/>
              </a:lnSpc>
              <a:defRPr/>
            </a:pPr>
            <a:r>
              <a:rPr lang="zh-CN" altLang="en-US" sz="1100">
                <a:solidFill>
                  <a:schemeClr val="bg1"/>
                </a:solidFill>
                <a:latin typeface="Arial" charset="0"/>
                <a:ea typeface="华文细黑" pitchFamily="2" charset="-122"/>
                <a:cs typeface="+mn-cs"/>
              </a:rPr>
              <a:t>字体</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细黑体</a:t>
            </a:r>
          </a:p>
          <a:p>
            <a:pPr algn="r" defTabSz="801688" eaLnBrk="0" hangingPunct="0">
              <a:lnSpc>
                <a:spcPct val="125000"/>
              </a:lnSpc>
              <a:defRPr/>
            </a:pPr>
            <a:endParaRPr lang="zh-CN" altLang="en-US" sz="1100">
              <a:solidFill>
                <a:schemeClr val="bg1"/>
              </a:solidFill>
              <a:latin typeface="Arial" charset="0"/>
              <a:ea typeface="华文细黑" pitchFamily="2" charset="-122"/>
              <a:cs typeface="+mn-cs"/>
            </a:endParaRPr>
          </a:p>
          <a:p>
            <a:pPr algn="r" defTabSz="801688" eaLnBrk="0" hangingPunct="0">
              <a:lnSpc>
                <a:spcPct val="125000"/>
              </a:lnSpc>
              <a:defRPr/>
            </a:pPr>
            <a:endParaRPr lang="zh-CN" altLang="en-US" sz="1100">
              <a:solidFill>
                <a:schemeClr val="bg1"/>
              </a:solidFill>
              <a:latin typeface="Arial" charset="0"/>
              <a:ea typeface="华文细黑" pitchFamily="2" charset="-122"/>
              <a:cs typeface="+mn-cs"/>
            </a:endParaRPr>
          </a:p>
          <a:p>
            <a:pPr algn="r" defTabSz="801688" eaLnBrk="0" hangingPunct="0">
              <a:lnSpc>
                <a:spcPct val="125000"/>
              </a:lnSpc>
              <a:defRPr/>
            </a:pPr>
            <a:endParaRPr lang="zh-CN" altLang="en-US" sz="1100">
              <a:solidFill>
                <a:schemeClr val="bg1"/>
              </a:solidFill>
              <a:latin typeface="Arial" charset="0"/>
              <a:ea typeface="华文细黑" pitchFamily="2" charset="-122"/>
              <a:cs typeface="+mn-cs"/>
            </a:endParaRPr>
          </a:p>
          <a:p>
            <a:pPr algn="r" defTabSz="801688" eaLnBrk="0" hangingPunct="0">
              <a:lnSpc>
                <a:spcPct val="125000"/>
              </a:lnSpc>
              <a:spcBef>
                <a:spcPct val="50000"/>
              </a:spcBef>
              <a:defRPr/>
            </a:pPr>
            <a:endParaRPr lang="en-US" altLang="zh-CN" sz="1100">
              <a:latin typeface="Arial" charset="0"/>
              <a:ea typeface="华文细黑" pitchFamily="2" charset="-122"/>
              <a:cs typeface="+mn-cs"/>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139E010B-B7E0-433E-AD7E-D9B908691B68}"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87350"/>
            <a:ext cx="1981200" cy="518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387350"/>
            <a:ext cx="5795962" cy="518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2EEC58AB-90CF-46BD-8982-8C21139DCF8D}"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387350"/>
            <a:ext cx="7745412"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374775"/>
            <a:ext cx="7929562" cy="4195763"/>
          </a:xfrm>
        </p:spPr>
        <p:txBody>
          <a:bodyPr/>
          <a:lstStyle/>
          <a:p>
            <a:pPr lvl="0"/>
            <a:endParaRPr lang="zh-CN" altLang="en-US" noProof="0" smtClean="0"/>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9361AAA5-8AA4-42E6-948C-FDC3D7F41C07}"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96276275-1F26-47E2-A53D-DB039BFDDA47}" type="slidenum">
              <a:rPr lang="en-US" altLang="zh-CN"/>
              <a:pPr>
                <a:defRPr/>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222C712C-D408-49D5-86B2-EA0EB4A038B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4775"/>
            <a:ext cx="3887787"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374775"/>
            <a:ext cx="3889375"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33CB76E7-41FB-4D74-8FC0-369F2D798EB3}"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6"/>
          <p:cNvSpPr>
            <a:spLocks noGrp="1" noChangeArrowheads="1"/>
          </p:cNvSpPr>
          <p:nvPr>
            <p:ph type="sldNum" sz="quarter" idx="10"/>
          </p:nvPr>
        </p:nvSpPr>
        <p:spPr>
          <a:ln/>
        </p:spPr>
        <p:txBody>
          <a:bodyPr/>
          <a:lstStyle>
            <a:lvl1pPr>
              <a:defRPr/>
            </a:lvl1pPr>
          </a:lstStyle>
          <a:p>
            <a:pPr>
              <a:defRPr/>
            </a:pPr>
            <a:r>
              <a:rPr lang="en-US" altLang="zh-CN"/>
              <a:t>Page</a:t>
            </a:r>
            <a:fld id="{AA565835-96C1-421B-8AB7-655C0F67D282}"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6"/>
          <p:cNvSpPr>
            <a:spLocks noGrp="1" noChangeArrowheads="1"/>
          </p:cNvSpPr>
          <p:nvPr>
            <p:ph type="sldNum" sz="quarter" idx="10"/>
          </p:nvPr>
        </p:nvSpPr>
        <p:spPr>
          <a:ln/>
        </p:spPr>
        <p:txBody>
          <a:bodyPr/>
          <a:lstStyle>
            <a:lvl1pPr>
              <a:defRPr/>
            </a:lvl1pPr>
          </a:lstStyle>
          <a:p>
            <a:pPr>
              <a:defRPr/>
            </a:pPr>
            <a:r>
              <a:rPr lang="en-US" altLang="zh-CN"/>
              <a:t>Page</a:t>
            </a:r>
            <a:fld id="{9166C748-2BF7-43BA-96F0-3A5702F334E5}"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6"/>
          <p:cNvSpPr>
            <a:spLocks noGrp="1" noChangeArrowheads="1"/>
          </p:cNvSpPr>
          <p:nvPr>
            <p:ph type="sldNum" sz="quarter" idx="10"/>
          </p:nvPr>
        </p:nvSpPr>
        <p:spPr>
          <a:ln/>
        </p:spPr>
        <p:txBody>
          <a:bodyPr/>
          <a:lstStyle>
            <a:lvl1pPr>
              <a:defRPr/>
            </a:lvl1pPr>
          </a:lstStyle>
          <a:p>
            <a:pPr>
              <a:defRPr/>
            </a:pPr>
            <a:r>
              <a:rPr lang="en-US" altLang="zh-CN"/>
              <a:t>Page</a:t>
            </a:r>
            <a:fld id="{9FB028EA-CB77-4039-952D-C2BEBD80BF8D}"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AB2923CB-078A-4456-A2EE-6E0026995EE9}"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B6AE4588-D5FD-4462-BFF1-708AB3F98AA2}"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7"/>
          <p:cNvPicPr>
            <a:picLocks noChangeAspect="1" noChangeArrowheads="1"/>
          </p:cNvPicPr>
          <p:nvPr/>
        </p:nvPicPr>
        <p:blipFill>
          <a:blip r:embed="rId15" cstate="print"/>
          <a:srcRect/>
          <a:stretch>
            <a:fillRect/>
          </a:stretch>
        </p:blipFill>
        <p:spPr bwMode="auto">
          <a:xfrm>
            <a:off x="0" y="6221413"/>
            <a:ext cx="9142413" cy="636587"/>
          </a:xfrm>
          <a:prstGeom prst="rect">
            <a:avLst/>
          </a:prstGeom>
          <a:noFill/>
          <a:ln w="9525">
            <a:noFill/>
            <a:miter lim="800000"/>
            <a:headEnd/>
            <a:tailEnd/>
          </a:ln>
        </p:spPr>
      </p:pic>
      <p:pic>
        <p:nvPicPr>
          <p:cNvPr id="1027" name="Picture 4" descr="8"/>
          <p:cNvPicPr>
            <a:picLocks noChangeAspect="1" noChangeArrowheads="1"/>
          </p:cNvPicPr>
          <p:nvPr/>
        </p:nvPicPr>
        <p:blipFill>
          <a:blip r:embed="rId16" cstate="print"/>
          <a:srcRect/>
          <a:stretch>
            <a:fillRect/>
          </a:stretch>
        </p:blipFill>
        <p:spPr bwMode="auto">
          <a:xfrm>
            <a:off x="7508875" y="6399213"/>
            <a:ext cx="1311275" cy="314325"/>
          </a:xfrm>
          <a:prstGeom prst="rect">
            <a:avLst/>
          </a:prstGeom>
          <a:noFill/>
          <a:ln w="9525">
            <a:noFill/>
            <a:miter lim="800000"/>
            <a:headEnd/>
            <a:tailEnd/>
          </a:ln>
        </p:spPr>
      </p:pic>
      <p:sp>
        <p:nvSpPr>
          <p:cNvPr id="1028"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1029"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6" name="Rectangle 66"/>
          <p:cNvSpPr>
            <a:spLocks noGrp="1" noChangeArrowheads="1"/>
          </p:cNvSpPr>
          <p:nvPr>
            <p:ph type="sldNum" sz="quarter" idx="4"/>
          </p:nvPr>
        </p:nvSpPr>
        <p:spPr bwMode="auto">
          <a:xfrm>
            <a:off x="6096000" y="6524625"/>
            <a:ext cx="2133600" cy="333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eaLnBrk="0" fontAlgn="base" hangingPunct="0">
              <a:lnSpc>
                <a:spcPct val="85000"/>
              </a:lnSpc>
              <a:defRPr sz="1200">
                <a:latin typeface="FrutigerNext LT Bold" pitchFamily="1" charset="0"/>
                <a:ea typeface="ＭＳ Ｐゴシック" pitchFamily="34" charset="-128"/>
                <a:cs typeface="+mn-cs"/>
              </a:defRPr>
            </a:lvl1pPr>
          </a:lstStyle>
          <a:p>
            <a:pPr>
              <a:defRPr/>
            </a:pPr>
            <a:r>
              <a:rPr lang="en-US" altLang="zh-CN"/>
              <a:t>Page</a:t>
            </a:r>
            <a:fld id="{D6CAF6DB-894A-4C79-AAE3-F06B490E4E5C}" type="slidenum">
              <a:rPr lang="en-US" altLang="zh-CN"/>
              <a:pPr>
                <a:defRPr/>
              </a:pPr>
              <a:t>‹#›</a:t>
            </a:fld>
            <a:endParaRPr lang="en-US" altLang="zh-CN"/>
          </a:p>
        </p:txBody>
      </p:sp>
      <p:sp>
        <p:nvSpPr>
          <p:cNvPr id="1413189" name="Rectangle 69"/>
          <p:cNvSpPr>
            <a:spLocks noChangeArrowheads="1"/>
          </p:cNvSpPr>
          <p:nvPr/>
        </p:nvSpPr>
        <p:spPr bwMode="auto">
          <a:xfrm>
            <a:off x="655638" y="6451600"/>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cs typeface="+mn-cs"/>
              </a:rPr>
              <a:t>Copyright © 2011 HUAWEI Technologies Co., Ltd. All rights reserved. </a:t>
            </a:r>
          </a:p>
        </p:txBody>
      </p:sp>
      <p:sp>
        <p:nvSpPr>
          <p:cNvPr id="1413191" name="Rectangle 71"/>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英文标题</a:t>
            </a:r>
            <a:r>
              <a:rPr lang="en-US" altLang="zh-CN" sz="1100">
                <a:solidFill>
                  <a:schemeClr val="bg1"/>
                </a:solidFill>
                <a:latin typeface="Arial" charset="0"/>
                <a:ea typeface="华文细黑" pitchFamily="2" charset="-122"/>
                <a:cs typeface="+mn-cs"/>
              </a:rPr>
              <a:t>:32-35pt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颜色</a:t>
            </a:r>
            <a:r>
              <a:rPr lang="en-US" altLang="zh-CN" sz="1100">
                <a:solidFill>
                  <a:schemeClr val="bg1"/>
                </a:solidFill>
                <a:latin typeface="Arial" charset="0"/>
                <a:ea typeface="华文细黑" pitchFamily="2" charset="-122"/>
                <a:cs typeface="+mn-cs"/>
              </a:rPr>
              <a:t>: R153 G0 B0</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ea typeface="华文细黑" pitchFamily="2" charset="-122"/>
                <a:cs typeface="+mn-cs"/>
              </a:rPr>
              <a:t>内部使用字体 </a:t>
            </a:r>
            <a:r>
              <a:rPr lang="en-US" altLang="zh-CN" sz="1100">
                <a:solidFill>
                  <a:schemeClr val="bg1"/>
                </a:solidFill>
                <a:ea typeface="华文细黑" pitchFamily="2" charset="-122"/>
                <a:cs typeface="+mn-cs"/>
              </a:rPr>
              <a:t>:</a:t>
            </a:r>
          </a:p>
          <a:p>
            <a:pPr algn="r" defTabSz="801688">
              <a:lnSpc>
                <a:spcPct val="105000"/>
              </a:lnSpc>
              <a:spcBef>
                <a:spcPct val="30000"/>
              </a:spcBef>
              <a:buClr>
                <a:srgbClr val="808080"/>
              </a:buClr>
              <a:buSzPct val="60000"/>
              <a:buFont typeface="Wingdings" pitchFamily="2" charset="2"/>
              <a:buNone/>
              <a:defRPr/>
            </a:pPr>
            <a:r>
              <a:rPr lang="en-US" altLang="zh-CN" sz="1100">
                <a:solidFill>
                  <a:schemeClr val="bg1"/>
                </a:solidFill>
                <a:ea typeface="华文细黑" pitchFamily="2" charset="-122"/>
                <a:cs typeface="+mn-cs"/>
              </a:rPr>
              <a:t>FrutigerNext LT Medium</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ea typeface="华文细黑" pitchFamily="2" charset="-122"/>
                <a:cs typeface="+mn-cs"/>
              </a:rPr>
              <a:t>外部使用字体 </a:t>
            </a:r>
            <a:r>
              <a:rPr lang="en-US" altLang="zh-CN" sz="1100">
                <a:solidFill>
                  <a:schemeClr val="bg1"/>
                </a:solidFill>
                <a:ea typeface="华文细黑" pitchFamily="2" charset="-122"/>
                <a:cs typeface="+mn-cs"/>
              </a:rPr>
              <a:t>: Arial</a:t>
            </a:r>
          </a:p>
          <a:p>
            <a:pPr algn="r" defTabSz="801688">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中文标题</a:t>
            </a:r>
            <a:r>
              <a:rPr lang="en-US" altLang="zh-CN" sz="1100">
                <a:solidFill>
                  <a:schemeClr val="bg1"/>
                </a:solidFill>
                <a:latin typeface="Arial" charset="0"/>
                <a:ea typeface="华文细黑" pitchFamily="2" charset="-122"/>
                <a:cs typeface="+mn-cs"/>
              </a:rPr>
              <a:t>:30-32pt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颜色</a:t>
            </a:r>
            <a:r>
              <a:rPr lang="en-US" altLang="zh-CN" sz="1100">
                <a:solidFill>
                  <a:schemeClr val="bg1"/>
                </a:solidFill>
                <a:latin typeface="Arial" charset="0"/>
                <a:ea typeface="华文细黑" pitchFamily="2" charset="-122"/>
                <a:cs typeface="+mn-cs"/>
              </a:rPr>
              <a:t>: R153 G0 B0</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字体</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黑体</a:t>
            </a: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英文正文</a:t>
            </a:r>
            <a:r>
              <a:rPr lang="en-US" altLang="zh-CN" sz="1100">
                <a:solidFill>
                  <a:schemeClr val="bg1"/>
                </a:solidFill>
                <a:latin typeface="Arial" charset="0"/>
                <a:ea typeface="华文细黑" pitchFamily="2" charset="-122"/>
                <a:cs typeface="+mn-cs"/>
              </a:rPr>
              <a:t>:20-22pt</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子目录 </a:t>
            </a:r>
            <a:r>
              <a:rPr lang="en-US" altLang="zh-CN" sz="1100">
                <a:solidFill>
                  <a:schemeClr val="bg1"/>
                </a:solidFill>
                <a:latin typeface="Arial" charset="0"/>
                <a:ea typeface="华文细黑" pitchFamily="2" charset="-122"/>
                <a:cs typeface="+mn-cs"/>
              </a:rPr>
              <a:t>(2-5</a:t>
            </a:r>
            <a:r>
              <a:rPr lang="zh-CN" altLang="en-US" sz="1100">
                <a:solidFill>
                  <a:schemeClr val="bg1"/>
                </a:solidFill>
                <a:latin typeface="Arial" charset="0"/>
                <a:ea typeface="华文细黑" pitchFamily="2" charset="-122"/>
                <a:cs typeface="+mn-cs"/>
              </a:rPr>
              <a:t>级</a:t>
            </a:r>
            <a:r>
              <a:rPr lang="en-US" altLang="zh-CN" sz="1100">
                <a:solidFill>
                  <a:schemeClr val="bg1"/>
                </a:solidFill>
                <a:latin typeface="Arial" charset="0"/>
                <a:ea typeface="华文细黑" pitchFamily="2" charset="-122"/>
                <a:cs typeface="+mn-cs"/>
              </a:rPr>
              <a:t>) :18pt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颜色</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黑色</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ea typeface="华文细黑" pitchFamily="2" charset="-122"/>
                <a:cs typeface="+mn-cs"/>
              </a:rPr>
              <a:t>内部使用字体 </a:t>
            </a:r>
            <a:r>
              <a:rPr lang="en-US" altLang="zh-CN" sz="1100">
                <a:solidFill>
                  <a:schemeClr val="bg1"/>
                </a:solidFill>
                <a:ea typeface="华文细黑" pitchFamily="2" charset="-122"/>
                <a:cs typeface="+mn-cs"/>
              </a:rPr>
              <a:t>:</a:t>
            </a:r>
          </a:p>
          <a:p>
            <a:pPr algn="r" defTabSz="801688">
              <a:lnSpc>
                <a:spcPct val="105000"/>
              </a:lnSpc>
              <a:spcBef>
                <a:spcPct val="30000"/>
              </a:spcBef>
              <a:buClr>
                <a:srgbClr val="808080"/>
              </a:buClr>
              <a:buSzPct val="60000"/>
              <a:buFont typeface="Wingdings" pitchFamily="2" charset="2"/>
              <a:buNone/>
              <a:defRPr/>
            </a:pPr>
            <a:r>
              <a:rPr lang="en-US" altLang="zh-CN" sz="1100">
                <a:solidFill>
                  <a:schemeClr val="bg1"/>
                </a:solidFill>
                <a:ea typeface="华文细黑" pitchFamily="2" charset="-122"/>
                <a:cs typeface="+mn-cs"/>
              </a:rPr>
              <a:t>FrutigerNext LT Regular</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ea typeface="华文细黑" pitchFamily="2" charset="-122"/>
                <a:cs typeface="+mn-cs"/>
              </a:rPr>
              <a:t>外部使用字体 </a:t>
            </a:r>
            <a:r>
              <a:rPr lang="en-US" altLang="zh-CN" sz="1100">
                <a:solidFill>
                  <a:schemeClr val="bg1"/>
                </a:solidFill>
                <a:ea typeface="华文细黑" pitchFamily="2" charset="-122"/>
                <a:cs typeface="+mn-cs"/>
              </a:rPr>
              <a:t>: Arial</a:t>
            </a:r>
          </a:p>
          <a:p>
            <a:pPr algn="r" defTabSz="801688">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中文正文</a:t>
            </a:r>
            <a:r>
              <a:rPr lang="en-US" altLang="zh-CN" sz="1100">
                <a:solidFill>
                  <a:schemeClr val="bg1"/>
                </a:solidFill>
                <a:latin typeface="Arial" charset="0"/>
                <a:ea typeface="华文细黑" pitchFamily="2" charset="-122"/>
                <a:cs typeface="+mn-cs"/>
              </a:rPr>
              <a:t>:18-20pt</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子目录</a:t>
            </a:r>
            <a:r>
              <a:rPr lang="en-US" altLang="zh-CN" sz="1100">
                <a:solidFill>
                  <a:schemeClr val="bg1"/>
                </a:solidFill>
                <a:latin typeface="Arial" charset="0"/>
                <a:ea typeface="华文细黑" pitchFamily="2" charset="-122"/>
                <a:cs typeface="+mn-cs"/>
              </a:rPr>
              <a:t>(2-5</a:t>
            </a:r>
            <a:r>
              <a:rPr lang="zh-CN" altLang="en-US" sz="1100">
                <a:solidFill>
                  <a:schemeClr val="bg1"/>
                </a:solidFill>
                <a:latin typeface="Arial" charset="0"/>
                <a:ea typeface="华文细黑" pitchFamily="2" charset="-122"/>
                <a:cs typeface="+mn-cs"/>
              </a:rPr>
              <a:t>级</a:t>
            </a:r>
            <a:r>
              <a:rPr lang="en-US" altLang="zh-CN" sz="1100">
                <a:solidFill>
                  <a:schemeClr val="bg1"/>
                </a:solidFill>
                <a:latin typeface="Arial" charset="0"/>
                <a:ea typeface="华文细黑" pitchFamily="2" charset="-122"/>
                <a:cs typeface="+mn-cs"/>
              </a:rPr>
              <a:t>):18pt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颜色</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黑色</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ea typeface="华文细黑" pitchFamily="2" charset="-122"/>
                <a:cs typeface="+mn-cs"/>
              </a:rPr>
              <a:t>字体</a:t>
            </a:r>
            <a:r>
              <a:rPr lang="en-US" altLang="zh-CN" sz="1100">
                <a:solidFill>
                  <a:schemeClr val="bg1"/>
                </a:solidFill>
                <a:latin typeface="Arial" charset="0"/>
                <a:ea typeface="华文细黑" pitchFamily="2" charset="-122"/>
                <a:cs typeface="+mn-cs"/>
              </a:rPr>
              <a:t>:</a:t>
            </a:r>
            <a:r>
              <a:rPr lang="zh-CN" altLang="en-US" sz="1100">
                <a:solidFill>
                  <a:schemeClr val="bg1"/>
                </a:solidFill>
                <a:latin typeface="Arial" charset="0"/>
                <a:ea typeface="华文细黑" pitchFamily="2" charset="-122"/>
                <a:cs typeface="+mn-cs"/>
              </a:rPr>
              <a:t>细黑体 </a:t>
            </a: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en-US" altLang="zh-CN" sz="1100">
              <a:latin typeface="Arial" charset="0"/>
              <a:ea typeface="华文细黑" pitchFamily="2" charset="-122"/>
              <a:cs typeface="+mn-cs"/>
            </a:endParaRPr>
          </a:p>
        </p:txBody>
      </p:sp>
      <p:sp>
        <p:nvSpPr>
          <p:cNvPr id="1413192" name="Rectangle 7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ea typeface="华文细黑" pitchFamily="2" charset="-122"/>
                <a:cs typeface="+mn-cs"/>
              </a:rPr>
              <a:t>配色参考方案：</a:t>
            </a:r>
          </a:p>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ea typeface="华文细黑" pitchFamily="2" charset="-122"/>
                <a:cs typeface="+mn-cs"/>
              </a:rPr>
              <a:t>建议同一页面内不超过四种颜色，以下是</a:t>
            </a:r>
            <a:r>
              <a:rPr lang="en-US" altLang="zh-CN" sz="1100">
                <a:solidFill>
                  <a:schemeClr val="bg1"/>
                </a:solidFill>
                <a:latin typeface="华文细黑" pitchFamily="2" charset="-122"/>
                <a:ea typeface="华文细黑" pitchFamily="2" charset="-122"/>
                <a:cs typeface="+mn-cs"/>
              </a:rPr>
              <a:t>13</a:t>
            </a:r>
            <a:r>
              <a:rPr lang="zh-CN" altLang="en-US" sz="1100">
                <a:solidFill>
                  <a:schemeClr val="bg1"/>
                </a:solidFill>
                <a:latin typeface="华文细黑" pitchFamily="2" charset="-122"/>
                <a:ea typeface="华文细黑" pitchFamily="2" charset="-122"/>
                <a:cs typeface="+mn-cs"/>
              </a:rPr>
              <a:t>组配色方案，同一页面内只选择一组使用。（仅供参考）</a:t>
            </a:r>
          </a:p>
          <a:p>
            <a:pPr defTabSz="801688">
              <a:lnSpc>
                <a:spcPct val="125000"/>
              </a:lnSpc>
              <a:spcBef>
                <a:spcPct val="30000"/>
              </a:spcBef>
              <a:buClr>
                <a:srgbClr val="808080"/>
              </a:buClr>
              <a:buSzPct val="60000"/>
              <a:buFont typeface="Wingdings" pitchFamily="2" charset="2"/>
              <a:buNone/>
              <a:defRPr/>
            </a:pPr>
            <a:endParaRPr lang="zh-CN" altLang="en-US"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zh-CN" altLang="en-US"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a typeface="华文细黑" pitchFamily="2" charset="-122"/>
              <a:cs typeface="+mn-cs"/>
            </a:endParaRPr>
          </a:p>
        </p:txBody>
      </p:sp>
      <p:sp>
        <p:nvSpPr>
          <p:cNvPr id="1413193" name="Rectangle 73"/>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ea typeface="华文细黑" pitchFamily="2" charset="-122"/>
                <a:cs typeface="+mn-cs"/>
              </a:rPr>
              <a:t>客户或者合作伙伴的标志放在右上角</a:t>
            </a:r>
            <a:r>
              <a:rPr lang="en-US" altLang="zh-CN" sz="1100">
                <a:solidFill>
                  <a:schemeClr val="bg1"/>
                </a:solidFill>
                <a:latin typeface="华文细黑" pitchFamily="2" charset="-122"/>
                <a:ea typeface="华文细黑" pitchFamily="2" charset="-122"/>
                <a:cs typeface="+mn-cs"/>
              </a:rPr>
              <a:t>.</a:t>
            </a:r>
          </a:p>
          <a:p>
            <a:pPr defTabSz="801688">
              <a:lnSpc>
                <a:spcPct val="125000"/>
              </a:lnSpc>
              <a:spcBef>
                <a:spcPct val="30000"/>
              </a:spcBef>
              <a:buClr>
                <a:srgbClr val="808080"/>
              </a:buClr>
              <a:buSzPct val="60000"/>
              <a:buFont typeface="Wingdings" pitchFamily="2" charset="2"/>
              <a:buNone/>
              <a:defRPr/>
            </a:pPr>
            <a:endParaRPr lang="en-US" altLang="zh-CN"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a typeface="华文细黑" pitchFamily="2" charset="-122"/>
              <a:cs typeface="+mn-cs"/>
            </a:endParaRPr>
          </a:p>
        </p:txBody>
      </p:sp>
      <p:sp>
        <p:nvSpPr>
          <p:cNvPr id="1413194" name="Rectangle 74"/>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fontAlgn="t">
              <a:defRPr/>
            </a:pPr>
            <a:endParaRPr lang="zh-CN" altLang="en-US">
              <a:ea typeface="华文细黑" pitchFamily="2" charset="-122"/>
              <a:cs typeface="+mn-cs"/>
            </a:endParaRPr>
          </a:p>
        </p:txBody>
      </p:sp>
      <p:grpSp>
        <p:nvGrpSpPr>
          <p:cNvPr id="1036" name="Group 75"/>
          <p:cNvGrpSpPr>
            <a:grpSpLocks/>
          </p:cNvGrpSpPr>
          <p:nvPr/>
        </p:nvGrpSpPr>
        <p:grpSpPr bwMode="auto">
          <a:xfrm>
            <a:off x="9355138" y="3789363"/>
            <a:ext cx="739775" cy="182562"/>
            <a:chOff x="5893" y="2387"/>
            <a:chExt cx="466" cy="115"/>
          </a:xfrm>
        </p:grpSpPr>
        <p:sp>
          <p:nvSpPr>
            <p:cNvPr id="1413196" name="Rectangle 7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197" name="Rectangle 7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198" name="Rectangle 7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199" name="Rectangle 7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37" name="Group 80"/>
          <p:cNvGrpSpPr>
            <a:grpSpLocks/>
          </p:cNvGrpSpPr>
          <p:nvPr/>
        </p:nvGrpSpPr>
        <p:grpSpPr bwMode="auto">
          <a:xfrm>
            <a:off x="9355138" y="4005263"/>
            <a:ext cx="739775" cy="182562"/>
            <a:chOff x="5893" y="2523"/>
            <a:chExt cx="466" cy="115"/>
          </a:xfrm>
        </p:grpSpPr>
        <p:sp>
          <p:nvSpPr>
            <p:cNvPr id="1413201" name="Rectangle 8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2" name="Rectangle 8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3" name="Rectangle 8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4" name="Rectangle 8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38" name="Group 85"/>
          <p:cNvGrpSpPr>
            <a:grpSpLocks/>
          </p:cNvGrpSpPr>
          <p:nvPr/>
        </p:nvGrpSpPr>
        <p:grpSpPr bwMode="auto">
          <a:xfrm>
            <a:off x="9355138" y="4221163"/>
            <a:ext cx="739775" cy="182562"/>
            <a:chOff x="5893" y="2659"/>
            <a:chExt cx="466" cy="115"/>
          </a:xfrm>
        </p:grpSpPr>
        <p:sp>
          <p:nvSpPr>
            <p:cNvPr id="1413206" name="Rectangle 8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7" name="Rectangle 8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8" name="Rectangle 8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9" name="Rectangle 8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39" name="Group 90"/>
          <p:cNvGrpSpPr>
            <a:grpSpLocks/>
          </p:cNvGrpSpPr>
          <p:nvPr/>
        </p:nvGrpSpPr>
        <p:grpSpPr bwMode="auto">
          <a:xfrm>
            <a:off x="9355138" y="3573463"/>
            <a:ext cx="739775" cy="188912"/>
            <a:chOff x="5893" y="2251"/>
            <a:chExt cx="466" cy="119"/>
          </a:xfrm>
        </p:grpSpPr>
        <p:sp>
          <p:nvSpPr>
            <p:cNvPr id="1413211" name="Rectangle 9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2" name="Rectangle 9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3" name="Rectangle 9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4" name="Rectangle 9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0" name="Group 95"/>
          <p:cNvGrpSpPr>
            <a:grpSpLocks/>
          </p:cNvGrpSpPr>
          <p:nvPr/>
        </p:nvGrpSpPr>
        <p:grpSpPr bwMode="auto">
          <a:xfrm>
            <a:off x="9355138" y="4581525"/>
            <a:ext cx="739775" cy="182563"/>
            <a:chOff x="5893" y="2886"/>
            <a:chExt cx="466" cy="115"/>
          </a:xfrm>
        </p:grpSpPr>
        <p:sp>
          <p:nvSpPr>
            <p:cNvPr id="1413216" name="Rectangle 9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7" name="Rectangle 9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8" name="Rectangle 9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9" name="Rectangle 99"/>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1" name="Group 100"/>
          <p:cNvGrpSpPr>
            <a:grpSpLocks/>
          </p:cNvGrpSpPr>
          <p:nvPr/>
        </p:nvGrpSpPr>
        <p:grpSpPr bwMode="auto">
          <a:xfrm>
            <a:off x="9355138" y="4797425"/>
            <a:ext cx="739775" cy="182563"/>
            <a:chOff x="5893" y="3022"/>
            <a:chExt cx="466" cy="115"/>
          </a:xfrm>
        </p:grpSpPr>
        <p:sp>
          <p:nvSpPr>
            <p:cNvPr id="1413221" name="Rectangle 10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2" name="Rectangle 10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3" name="Rectangle 10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4" name="Rectangle 10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2" name="Group 105"/>
          <p:cNvGrpSpPr>
            <a:grpSpLocks/>
          </p:cNvGrpSpPr>
          <p:nvPr/>
        </p:nvGrpSpPr>
        <p:grpSpPr bwMode="auto">
          <a:xfrm>
            <a:off x="9355138" y="5013325"/>
            <a:ext cx="739775" cy="182563"/>
            <a:chOff x="5893" y="3158"/>
            <a:chExt cx="466" cy="115"/>
          </a:xfrm>
        </p:grpSpPr>
        <p:sp>
          <p:nvSpPr>
            <p:cNvPr id="1413226" name="Rectangle 10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7" name="Rectangle 10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8" name="Rectangle 10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9" name="Rectangle 10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3" name="Group 110"/>
          <p:cNvGrpSpPr>
            <a:grpSpLocks/>
          </p:cNvGrpSpPr>
          <p:nvPr/>
        </p:nvGrpSpPr>
        <p:grpSpPr bwMode="auto">
          <a:xfrm>
            <a:off x="9355138" y="5373688"/>
            <a:ext cx="739775" cy="182562"/>
            <a:chOff x="5893" y="3385"/>
            <a:chExt cx="466" cy="115"/>
          </a:xfrm>
        </p:grpSpPr>
        <p:sp>
          <p:nvSpPr>
            <p:cNvPr id="1413231" name="Rectangle 11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2" name="Rectangle 11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3" name="Rectangle 11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4" name="Rectangle 114"/>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4" name="Group 115"/>
          <p:cNvGrpSpPr>
            <a:grpSpLocks/>
          </p:cNvGrpSpPr>
          <p:nvPr/>
        </p:nvGrpSpPr>
        <p:grpSpPr bwMode="auto">
          <a:xfrm>
            <a:off x="9355138" y="5589588"/>
            <a:ext cx="739775" cy="182562"/>
            <a:chOff x="5893" y="3521"/>
            <a:chExt cx="466" cy="115"/>
          </a:xfrm>
        </p:grpSpPr>
        <p:sp>
          <p:nvSpPr>
            <p:cNvPr id="1413236" name="Rectangle 11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7" name="Rectangle 11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8" name="Rectangle 11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9" name="Rectangle 119"/>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5" name="Group 120"/>
          <p:cNvGrpSpPr>
            <a:grpSpLocks/>
          </p:cNvGrpSpPr>
          <p:nvPr/>
        </p:nvGrpSpPr>
        <p:grpSpPr bwMode="auto">
          <a:xfrm>
            <a:off x="9355138" y="5805488"/>
            <a:ext cx="739775" cy="182562"/>
            <a:chOff x="5893" y="3657"/>
            <a:chExt cx="466" cy="115"/>
          </a:xfrm>
        </p:grpSpPr>
        <p:sp>
          <p:nvSpPr>
            <p:cNvPr id="1413241" name="Rectangle 12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2" name="Rectangle 12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3" name="Rectangle 12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4" name="Rectangle 124"/>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6" name="Group 125"/>
          <p:cNvGrpSpPr>
            <a:grpSpLocks/>
          </p:cNvGrpSpPr>
          <p:nvPr/>
        </p:nvGrpSpPr>
        <p:grpSpPr bwMode="auto">
          <a:xfrm>
            <a:off x="9355138" y="6165850"/>
            <a:ext cx="739775" cy="182563"/>
            <a:chOff x="5893" y="3884"/>
            <a:chExt cx="466" cy="115"/>
          </a:xfrm>
        </p:grpSpPr>
        <p:sp>
          <p:nvSpPr>
            <p:cNvPr id="1413246" name="Rectangle 12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7" name="Rectangle 12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8" name="Rectangle 12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9" name="Rectangle 129"/>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7" name="Group 130"/>
          <p:cNvGrpSpPr>
            <a:grpSpLocks/>
          </p:cNvGrpSpPr>
          <p:nvPr/>
        </p:nvGrpSpPr>
        <p:grpSpPr bwMode="auto">
          <a:xfrm>
            <a:off x="9355138" y="6391275"/>
            <a:ext cx="739775" cy="182563"/>
            <a:chOff x="5893" y="4026"/>
            <a:chExt cx="466" cy="115"/>
          </a:xfrm>
        </p:grpSpPr>
        <p:sp>
          <p:nvSpPr>
            <p:cNvPr id="1413251" name="Rectangle 13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2" name="Rectangle 13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3" name="Rectangle 13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4" name="Rectangle 134"/>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8" name="Group 135"/>
          <p:cNvGrpSpPr>
            <a:grpSpLocks/>
          </p:cNvGrpSpPr>
          <p:nvPr/>
        </p:nvGrpSpPr>
        <p:grpSpPr bwMode="auto">
          <a:xfrm>
            <a:off x="9355138" y="6615113"/>
            <a:ext cx="739775" cy="182562"/>
            <a:chOff x="5893" y="4167"/>
            <a:chExt cx="466" cy="115"/>
          </a:xfrm>
        </p:grpSpPr>
        <p:sp>
          <p:nvSpPr>
            <p:cNvPr id="1413256" name="Rectangle 136"/>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7" name="Rectangle 137"/>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8" name="Rectangle 138"/>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9" name="Rectangle 139"/>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962"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63" r:id="rId13"/>
  </p:sldLayoutIdLst>
  <p:transition/>
  <p:timing>
    <p:tnLst>
      <p:par>
        <p:cTn id="1" dur="indefinite" restart="never" nodeType="tmRoot"/>
      </p:par>
    </p:tnLst>
  </p:timing>
  <p:hf hdr="0" ftr="0" dt="0"/>
  <p:txStyles>
    <p:titleStyle>
      <a:lvl1pPr algn="l" defTabSz="801688" rtl="0" eaLnBrk="0" fontAlgn="base" hangingPunct="0">
        <a:spcBef>
          <a:spcPct val="0"/>
        </a:spcBef>
        <a:spcAft>
          <a:spcPct val="0"/>
        </a:spcAft>
        <a:defRPr sz="3800">
          <a:solidFill>
            <a:srgbClr val="990000"/>
          </a:solidFill>
          <a:latin typeface="+mj-lt"/>
          <a:ea typeface="SimHei" pitchFamily="49" charset="-122"/>
          <a:cs typeface="+mj-cs"/>
        </a:defRPr>
      </a:lvl1pPr>
      <a:lvl2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2pPr>
      <a:lvl3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3pPr>
      <a:lvl4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4pPr>
      <a:lvl5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5pPr>
      <a:lvl6pPr marL="457200" algn="l" defTabSz="801688" rtl="0" fontAlgn="base">
        <a:spcBef>
          <a:spcPct val="0"/>
        </a:spcBef>
        <a:spcAft>
          <a:spcPct val="0"/>
        </a:spcAft>
        <a:defRPr sz="38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8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8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8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华文细黑"/>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cs typeface="华文细黑"/>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cs typeface="华文细黑"/>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mj-lt"/>
          <a:ea typeface="+mn-ea"/>
          <a:cs typeface="华文细黑"/>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cs typeface="华文细黑"/>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a:ln w="9525">
            <a:noFill/>
            <a:miter lim="800000"/>
            <a:headEnd/>
            <a:tailEnd/>
          </a:ln>
        </p:spPr>
      </p:pic>
      <p:sp>
        <p:nvSpPr>
          <p:cNvPr id="1418248" name="Text Box 8"/>
          <p:cNvSpPr txBox="1">
            <a:spLocks noChangeArrowheads="1"/>
          </p:cNvSpPr>
          <p:nvPr/>
        </p:nvSpPr>
        <p:spPr bwMode="auto">
          <a:xfrm>
            <a:off x="3395663" y="2503488"/>
            <a:ext cx="2582862" cy="704850"/>
          </a:xfrm>
          <a:prstGeom prst="rect">
            <a:avLst/>
          </a:prstGeom>
          <a:noFill/>
          <a:ln w="9525">
            <a:noFill/>
            <a:miter lim="800000"/>
            <a:headEnd/>
            <a:tailEnd/>
          </a:ln>
        </p:spPr>
        <p:txBody>
          <a:bodyPr wrap="none" lIns="78358" tIns="39179" rIns="78358" bIns="39179">
            <a:spAutoFit/>
          </a:bodyPr>
          <a:lstStyle/>
          <a:p>
            <a:pPr defTabSz="784225" eaLnBrk="0" hangingPunct="0">
              <a:defRPr/>
            </a:pPr>
            <a:r>
              <a:rPr lang="en-US" altLang="zh-CN" sz="4100">
                <a:solidFill>
                  <a:srgbClr val="990000"/>
                </a:solidFill>
                <a:latin typeface="Arial" charset="0"/>
                <a:ea typeface="ＭＳ Ｐゴシック" pitchFamily="34" charset="-128"/>
                <a:cs typeface="+mn-cs"/>
              </a:rPr>
              <a:t>Thank you</a:t>
            </a:r>
          </a:p>
        </p:txBody>
      </p:sp>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defRPr/>
            </a:pPr>
            <a:r>
              <a:rPr lang="en-US" altLang="zh-CN" sz="2400">
                <a:solidFill>
                  <a:srgbClr val="666666"/>
                </a:solidFill>
                <a:latin typeface="Arial" charset="0"/>
                <a:ea typeface="ＭＳ Ｐゴシック" pitchFamily="34" charset="-128"/>
                <a:cs typeface="+mn-cs"/>
              </a:rPr>
              <a:t>www.huawei.com</a:t>
            </a:r>
            <a:endParaRPr lang="en-US" altLang="zh-CN" sz="2000">
              <a:solidFill>
                <a:srgbClr val="990000"/>
              </a:solidFill>
              <a:latin typeface="Arial"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ransition/>
  <p:txStyles>
    <p:titleStyle>
      <a:lvl1pPr algn="ctr" defTabSz="801688" rtl="0" eaLnBrk="0" fontAlgn="base" hangingPunct="0">
        <a:spcBef>
          <a:spcPct val="0"/>
        </a:spcBef>
        <a:spcAft>
          <a:spcPct val="0"/>
        </a:spcAft>
        <a:defRPr sz="3700">
          <a:solidFill>
            <a:schemeClr val="tx2"/>
          </a:solidFill>
          <a:latin typeface="+mj-lt"/>
          <a:ea typeface="SimSun" pitchFamily="2" charset="-122"/>
          <a:cs typeface="+mj-cs"/>
        </a:defRPr>
      </a:lvl1pPr>
      <a:lvl2pPr algn="ctr" defTabSz="801688" rtl="0" eaLnBrk="0" fontAlgn="base" hangingPunct="0">
        <a:spcBef>
          <a:spcPct val="0"/>
        </a:spcBef>
        <a:spcAft>
          <a:spcPct val="0"/>
        </a:spcAft>
        <a:defRPr sz="3700">
          <a:solidFill>
            <a:schemeClr val="tx2"/>
          </a:solidFill>
          <a:latin typeface="Arial" charset="0"/>
          <a:ea typeface="SimSun" pitchFamily="2" charset="-122"/>
        </a:defRPr>
      </a:lvl2pPr>
      <a:lvl3pPr algn="ctr" defTabSz="801688" rtl="0" eaLnBrk="0" fontAlgn="base" hangingPunct="0">
        <a:spcBef>
          <a:spcPct val="0"/>
        </a:spcBef>
        <a:spcAft>
          <a:spcPct val="0"/>
        </a:spcAft>
        <a:defRPr sz="3700">
          <a:solidFill>
            <a:schemeClr val="tx2"/>
          </a:solidFill>
          <a:latin typeface="Arial" charset="0"/>
          <a:ea typeface="SimSun" pitchFamily="2" charset="-122"/>
        </a:defRPr>
      </a:lvl3pPr>
      <a:lvl4pPr algn="ctr" defTabSz="801688" rtl="0" eaLnBrk="0" fontAlgn="base" hangingPunct="0">
        <a:spcBef>
          <a:spcPct val="0"/>
        </a:spcBef>
        <a:spcAft>
          <a:spcPct val="0"/>
        </a:spcAft>
        <a:defRPr sz="3700">
          <a:solidFill>
            <a:schemeClr val="tx2"/>
          </a:solidFill>
          <a:latin typeface="Arial" charset="0"/>
          <a:ea typeface="SimSun" pitchFamily="2" charset="-122"/>
        </a:defRPr>
      </a:lvl4pPr>
      <a:lvl5pPr algn="ctr" defTabSz="801688" rtl="0" eaLnBrk="0" fontAlgn="base" hangingPunct="0">
        <a:spcBef>
          <a:spcPct val="0"/>
        </a:spcBef>
        <a:spcAft>
          <a:spcPct val="0"/>
        </a:spcAft>
        <a:defRPr sz="3700">
          <a:solidFill>
            <a:schemeClr val="tx2"/>
          </a:solidFill>
          <a:latin typeface="Arial" charset="0"/>
          <a:ea typeface="SimSun"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SimSun" pitchFamily="2" charset="-122"/>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SimSun" pitchFamily="2" charset="-122"/>
        </a:defRPr>
      </a:lvl2pPr>
      <a:lvl3pPr marL="1003300" indent="-201613" algn="l" defTabSz="801688" rtl="0" eaLnBrk="0" fontAlgn="base" hangingPunct="0">
        <a:spcBef>
          <a:spcPct val="20000"/>
        </a:spcBef>
        <a:spcAft>
          <a:spcPct val="0"/>
        </a:spcAft>
        <a:buChar char="•"/>
        <a:defRPr sz="2200">
          <a:solidFill>
            <a:schemeClr val="tx1"/>
          </a:solidFill>
          <a:latin typeface="+mn-lt"/>
          <a:ea typeface="SimSun" pitchFamily="2" charset="-122"/>
        </a:defRPr>
      </a:lvl3pPr>
      <a:lvl4pPr marL="1400175" indent="-198438" algn="l" defTabSz="801688" rtl="0" eaLnBrk="0" fontAlgn="base" hangingPunct="0">
        <a:spcBef>
          <a:spcPct val="20000"/>
        </a:spcBef>
        <a:spcAft>
          <a:spcPct val="0"/>
        </a:spcAft>
        <a:buChar char="–"/>
        <a:defRPr sz="1700">
          <a:solidFill>
            <a:schemeClr val="tx1"/>
          </a:solidFill>
          <a:latin typeface="+mn-lt"/>
          <a:ea typeface="SimSun" pitchFamily="2" charset="-122"/>
        </a:defRPr>
      </a:lvl4pPr>
      <a:lvl5pPr marL="1801813" indent="-201613" algn="l" defTabSz="801688" rtl="0" eaLnBrk="0" fontAlgn="base" hangingPunct="0">
        <a:spcBef>
          <a:spcPct val="20000"/>
        </a:spcBef>
        <a:spcAft>
          <a:spcPct val="0"/>
        </a:spcAft>
        <a:buChar char="»"/>
        <a:defRPr sz="1700">
          <a:solidFill>
            <a:schemeClr val="tx1"/>
          </a:solidFill>
          <a:latin typeface="+mn-lt"/>
          <a:ea typeface="SimSun" pitchFamily="2" charset="-122"/>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3.png"/><Relationship Id="rId7"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27.jpeg"/><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13.png"/><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jpeg"/><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p>
            <a:pPr defTabSz="877888"/>
            <a:r>
              <a:rPr lang="en-US" altLang="zh-CN" smtClean="0">
                <a:latin typeface="Calibri" pitchFamily="34" charset="0"/>
                <a:ea typeface="MS PGothic" pitchFamily="34" charset="-128"/>
                <a:cs typeface="华文细黑"/>
              </a:rPr>
              <a:t>Page</a:t>
            </a:r>
            <a:fld id="{37CA972A-52CD-49F9-B8A6-A2348430245A}" type="slidenum">
              <a:rPr lang="en-US" altLang="zh-CN" smtClean="0">
                <a:latin typeface="Calibri" pitchFamily="34" charset="0"/>
                <a:ea typeface="MS PGothic" pitchFamily="34" charset="-128"/>
                <a:cs typeface="华文细黑"/>
              </a:rPr>
              <a:pPr defTabSz="877888"/>
              <a:t>0</a:t>
            </a:fld>
            <a:endParaRPr lang="en-US" altLang="zh-CN" smtClean="0">
              <a:latin typeface="Calibri" pitchFamily="34" charset="0"/>
              <a:ea typeface="MS PGothic" pitchFamily="34" charset="-128"/>
              <a:cs typeface="华文细黑"/>
            </a:endParaRPr>
          </a:p>
        </p:txBody>
      </p:sp>
      <p:sp>
        <p:nvSpPr>
          <p:cNvPr id="5123" name="Rectangle 2"/>
          <p:cNvSpPr>
            <a:spLocks noChangeArrowheads="1"/>
          </p:cNvSpPr>
          <p:nvPr/>
        </p:nvSpPr>
        <p:spPr bwMode="auto">
          <a:xfrm>
            <a:off x="0"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27432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5124"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5125" name="Text Box 58"/>
          <p:cNvSpPr txBox="1">
            <a:spLocks noChangeArrowheads="1"/>
          </p:cNvSpPr>
          <p:nvPr/>
        </p:nvSpPr>
        <p:spPr bwMode="auto">
          <a:xfrm>
            <a:off x="5024438" y="276225"/>
            <a:ext cx="4119562" cy="447675"/>
          </a:xfrm>
          <a:prstGeom prst="rect">
            <a:avLst/>
          </a:prstGeom>
          <a:noFill/>
          <a:ln w="9525">
            <a:noFill/>
            <a:miter lim="800000"/>
            <a:headEnd/>
            <a:tailEnd/>
          </a:ln>
        </p:spPr>
        <p:txBody>
          <a:bodyPr tIns="39179" rIns="182880" bIns="39179">
            <a:spAutoFit/>
          </a:bodyPr>
          <a:lstStyle/>
          <a:p>
            <a:pPr algn="r" defTabSz="784225" eaLnBrk="0" hangingPunct="0"/>
            <a:r>
              <a:rPr lang="en-US" altLang="zh-CN" sz="2400" i="1">
                <a:solidFill>
                  <a:srgbClr val="4D4D4D"/>
                </a:solidFill>
                <a:latin typeface="Calibri" pitchFamily="34" charset="0"/>
                <a:ea typeface="MS PGothic" pitchFamily="34" charset="-128"/>
              </a:rPr>
              <a:t>Don’t Print This Page</a:t>
            </a:r>
          </a:p>
        </p:txBody>
      </p:sp>
      <p:sp>
        <p:nvSpPr>
          <p:cNvPr id="9" name="Rounded Rectangle 8"/>
          <p:cNvSpPr/>
          <p:nvPr/>
        </p:nvSpPr>
        <p:spPr bwMode="auto">
          <a:xfrm>
            <a:off x="392113" y="1306513"/>
            <a:ext cx="2011362"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CODE</a:t>
            </a:r>
          </a:p>
        </p:txBody>
      </p:sp>
      <p:sp>
        <p:nvSpPr>
          <p:cNvPr id="19" name="Rounded Rectangle 18"/>
          <p:cNvSpPr/>
          <p:nvPr/>
        </p:nvSpPr>
        <p:spPr bwMode="auto">
          <a:xfrm>
            <a:off x="392113" y="1611313"/>
            <a:ext cx="2011362" cy="37752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Domain</a:t>
            </a:r>
            <a:endParaRPr lang="en-US" sz="1400" dirty="0">
              <a:solidFill>
                <a:schemeClr val="accent5">
                  <a:lumMod val="10000"/>
                </a:schemeClr>
              </a:solidFill>
              <a:latin typeface="Calibri" pitchFamily="34" charset="0"/>
            </a:endParaRPr>
          </a:p>
        </p:txBody>
      </p:sp>
      <p:sp>
        <p:nvSpPr>
          <p:cNvPr id="23" name="Rounded Rectangle 22"/>
          <p:cNvSpPr/>
          <p:nvPr/>
        </p:nvSpPr>
        <p:spPr bwMode="auto">
          <a:xfrm>
            <a:off x="2466975" y="1312863"/>
            <a:ext cx="2322513"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a:t>
            </a:r>
          </a:p>
        </p:txBody>
      </p:sp>
      <p:sp>
        <p:nvSpPr>
          <p:cNvPr id="28" name="Rounded Rectangle 27"/>
          <p:cNvSpPr/>
          <p:nvPr/>
        </p:nvSpPr>
        <p:spPr bwMode="auto">
          <a:xfrm>
            <a:off x="2466975" y="1617663"/>
            <a:ext cx="2322513" cy="37117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Huawei</a:t>
            </a:r>
            <a:r>
              <a:rPr lang="en-US" sz="1400" dirty="0" smtClean="0">
                <a:solidFill>
                  <a:schemeClr val="accent5">
                    <a:lumMod val="10000"/>
                  </a:schemeClr>
                </a:solidFill>
                <a:latin typeface="Calibri" pitchFamily="34" charset="0"/>
              </a:rPr>
              <a:t> IPCC and Platform Introduction</a:t>
            </a:r>
            <a:endParaRPr lang="en-US" sz="1400" dirty="0">
              <a:solidFill>
                <a:schemeClr val="accent5">
                  <a:lumMod val="10000"/>
                </a:schemeClr>
              </a:solidFill>
              <a:latin typeface="Calibri" pitchFamily="34" charset="0"/>
            </a:endParaRPr>
          </a:p>
        </p:txBody>
      </p:sp>
      <p:sp>
        <p:nvSpPr>
          <p:cNvPr id="30" name="Rounded Rectangle 29"/>
          <p:cNvSpPr/>
          <p:nvPr/>
        </p:nvSpPr>
        <p:spPr bwMode="auto">
          <a:xfrm>
            <a:off x="4854575" y="1320800"/>
            <a:ext cx="2011363" cy="274638"/>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 VERSION</a:t>
            </a:r>
          </a:p>
        </p:txBody>
      </p:sp>
      <p:sp>
        <p:nvSpPr>
          <p:cNvPr id="35" name="Rounded Rectangle 34"/>
          <p:cNvSpPr/>
          <p:nvPr/>
        </p:nvSpPr>
        <p:spPr bwMode="auto">
          <a:xfrm>
            <a:off x="4854575" y="1625600"/>
            <a:ext cx="2011363" cy="363240"/>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NA</a:t>
            </a:r>
            <a:endParaRPr lang="en-US" sz="1400" dirty="0">
              <a:solidFill>
                <a:schemeClr val="accent5">
                  <a:lumMod val="10000"/>
                </a:schemeClr>
              </a:solidFill>
              <a:latin typeface="Calibri" pitchFamily="34" charset="0"/>
            </a:endParaRPr>
          </a:p>
        </p:txBody>
      </p:sp>
      <p:sp>
        <p:nvSpPr>
          <p:cNvPr id="37" name="Rounded Rectangle 36"/>
          <p:cNvSpPr/>
          <p:nvPr/>
        </p:nvSpPr>
        <p:spPr bwMode="auto">
          <a:xfrm>
            <a:off x="6923088" y="1328738"/>
            <a:ext cx="1952625" cy="27305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VERSION</a:t>
            </a:r>
          </a:p>
        </p:txBody>
      </p:sp>
      <p:sp>
        <p:nvSpPr>
          <p:cNvPr id="42" name="Rounded Rectangle 41"/>
          <p:cNvSpPr/>
          <p:nvPr/>
        </p:nvSpPr>
        <p:spPr bwMode="auto">
          <a:xfrm>
            <a:off x="6923088" y="1633538"/>
            <a:ext cx="1952625" cy="355302"/>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eSpace</a:t>
            </a:r>
            <a:r>
              <a:rPr lang="en-US" sz="1400" dirty="0" smtClean="0">
                <a:solidFill>
                  <a:schemeClr val="accent5">
                    <a:lumMod val="10000"/>
                  </a:schemeClr>
                </a:solidFill>
                <a:latin typeface="Calibri" pitchFamily="34" charset="0"/>
              </a:rPr>
              <a:t> </a:t>
            </a:r>
            <a:r>
              <a:rPr lang="en-US" sz="1400" dirty="0" smtClean="0">
                <a:solidFill>
                  <a:schemeClr val="accent5">
                    <a:lumMod val="10000"/>
                  </a:schemeClr>
                </a:solidFill>
                <a:latin typeface="Calibri" pitchFamily="34" charset="0"/>
              </a:rPr>
              <a:t> CC </a:t>
            </a:r>
            <a:r>
              <a:rPr lang="en-US" sz="1400" dirty="0" smtClean="0">
                <a:solidFill>
                  <a:schemeClr val="accent5">
                    <a:lumMod val="10000"/>
                  </a:schemeClr>
                </a:solidFill>
                <a:latin typeface="Calibri" pitchFamily="34" charset="0"/>
              </a:rPr>
              <a:t>ISV V100R001C01LINH04</a:t>
            </a:r>
          </a:p>
        </p:txBody>
      </p:sp>
      <p:cxnSp>
        <p:nvCxnSpPr>
          <p:cNvPr id="74" name="Straight Connector 73"/>
          <p:cNvCxnSpPr/>
          <p:nvPr/>
        </p:nvCxnSpPr>
        <p:spPr bwMode="auto">
          <a:xfrm>
            <a:off x="304800" y="2133600"/>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625" y="2395538"/>
            <a:ext cx="2009775"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DEVELOPER / MODIFIER</a:t>
            </a:r>
          </a:p>
        </p:txBody>
      </p:sp>
      <p:sp>
        <p:nvSpPr>
          <p:cNvPr id="45" name="Rounded Rectangle 44"/>
          <p:cNvSpPr/>
          <p:nvPr/>
        </p:nvSpPr>
        <p:spPr bwMode="auto">
          <a:xfrm>
            <a:off x="428625" y="2708275"/>
            <a:ext cx="2009775"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VIJAYASARATHY P. R.</a:t>
            </a:r>
          </a:p>
        </p:txBody>
      </p:sp>
      <p:sp>
        <p:nvSpPr>
          <p:cNvPr id="49" name="Rounded Rectangle 48"/>
          <p:cNvSpPr/>
          <p:nvPr/>
        </p:nvSpPr>
        <p:spPr bwMode="auto">
          <a:xfrm>
            <a:off x="442913" y="2997200"/>
            <a:ext cx="2009775"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51" name="Rounded Rectangle 50"/>
          <p:cNvSpPr/>
          <p:nvPr/>
        </p:nvSpPr>
        <p:spPr bwMode="auto">
          <a:xfrm>
            <a:off x="2487613" y="2395538"/>
            <a:ext cx="2322512"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DATE</a:t>
            </a:r>
          </a:p>
        </p:txBody>
      </p:sp>
      <p:sp>
        <p:nvSpPr>
          <p:cNvPr id="52" name="Rounded Rectangle 51"/>
          <p:cNvSpPr/>
          <p:nvPr/>
        </p:nvSpPr>
        <p:spPr bwMode="auto">
          <a:xfrm>
            <a:off x="2487613" y="2708275"/>
            <a:ext cx="2322512"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2011-10-12</a:t>
            </a:r>
            <a:endParaRPr lang="en-US" sz="1400" dirty="0">
              <a:solidFill>
                <a:schemeClr val="accent5">
                  <a:lumMod val="10000"/>
                </a:schemeClr>
              </a:solidFill>
              <a:latin typeface="Calibri" pitchFamily="34" charset="0"/>
            </a:endParaRPr>
          </a:p>
        </p:txBody>
      </p:sp>
      <p:sp>
        <p:nvSpPr>
          <p:cNvPr id="56" name="Rounded Rectangle 55"/>
          <p:cNvSpPr/>
          <p:nvPr/>
        </p:nvSpPr>
        <p:spPr bwMode="auto">
          <a:xfrm>
            <a:off x="2501900" y="2997200"/>
            <a:ext cx="2324100"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58" name="Rounded Rectangle 57"/>
          <p:cNvSpPr/>
          <p:nvPr/>
        </p:nvSpPr>
        <p:spPr bwMode="auto">
          <a:xfrm>
            <a:off x="4862513" y="2401888"/>
            <a:ext cx="2049462" cy="274637"/>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APPROVER</a:t>
            </a:r>
          </a:p>
        </p:txBody>
      </p:sp>
      <p:sp>
        <p:nvSpPr>
          <p:cNvPr id="59" name="Rounded Rectangle 58"/>
          <p:cNvSpPr/>
          <p:nvPr/>
        </p:nvSpPr>
        <p:spPr bwMode="auto">
          <a:xfrm>
            <a:off x="4862513" y="2716213"/>
            <a:ext cx="2049462"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63" name="Rounded Rectangle 62"/>
          <p:cNvSpPr/>
          <p:nvPr/>
        </p:nvSpPr>
        <p:spPr bwMode="auto">
          <a:xfrm>
            <a:off x="4876800" y="3003550"/>
            <a:ext cx="2049463"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65" name="Rounded Rectangle 64"/>
          <p:cNvSpPr/>
          <p:nvPr/>
        </p:nvSpPr>
        <p:spPr bwMode="auto">
          <a:xfrm>
            <a:off x="6972300" y="2409825"/>
            <a:ext cx="1905000" cy="274638"/>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NEW / UPDATE</a:t>
            </a:r>
          </a:p>
        </p:txBody>
      </p:sp>
      <p:sp>
        <p:nvSpPr>
          <p:cNvPr id="66" name="Rounded Rectangle 65"/>
          <p:cNvSpPr/>
          <p:nvPr/>
        </p:nvSpPr>
        <p:spPr bwMode="auto">
          <a:xfrm>
            <a:off x="6972300" y="2724150"/>
            <a:ext cx="1905000" cy="273050"/>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NEW</a:t>
            </a:r>
          </a:p>
        </p:txBody>
      </p:sp>
      <p:sp>
        <p:nvSpPr>
          <p:cNvPr id="70" name="Rounded Rectangle 69"/>
          <p:cNvSpPr/>
          <p:nvPr/>
        </p:nvSpPr>
        <p:spPr bwMode="auto">
          <a:xfrm>
            <a:off x="6988175" y="3011488"/>
            <a:ext cx="1905000"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5" name="Rounded Rectangle 74"/>
          <p:cNvSpPr/>
          <p:nvPr/>
        </p:nvSpPr>
        <p:spPr bwMode="auto">
          <a:xfrm>
            <a:off x="434975" y="3316288"/>
            <a:ext cx="2011363"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6" name="Rounded Rectangle 75"/>
          <p:cNvSpPr/>
          <p:nvPr/>
        </p:nvSpPr>
        <p:spPr bwMode="auto">
          <a:xfrm>
            <a:off x="2495550" y="3316288"/>
            <a:ext cx="2322513"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7" name="Rounded Rectangle 76"/>
          <p:cNvSpPr/>
          <p:nvPr/>
        </p:nvSpPr>
        <p:spPr bwMode="auto">
          <a:xfrm>
            <a:off x="4868863" y="3324225"/>
            <a:ext cx="2049462"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8" name="Rounded Rectangle 77"/>
          <p:cNvSpPr/>
          <p:nvPr/>
        </p:nvSpPr>
        <p:spPr bwMode="auto">
          <a:xfrm>
            <a:off x="6980238" y="3330575"/>
            <a:ext cx="1905000"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9" name="Rounded Rectangle 78"/>
          <p:cNvSpPr/>
          <p:nvPr/>
        </p:nvSpPr>
        <p:spPr bwMode="auto">
          <a:xfrm>
            <a:off x="442913" y="3629025"/>
            <a:ext cx="2009775"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0" name="Rounded Rectangle 79"/>
          <p:cNvSpPr/>
          <p:nvPr/>
        </p:nvSpPr>
        <p:spPr bwMode="auto">
          <a:xfrm>
            <a:off x="2503488" y="3629025"/>
            <a:ext cx="2322512" cy="273050"/>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1" name="Rounded Rectangle 80"/>
          <p:cNvSpPr/>
          <p:nvPr/>
        </p:nvSpPr>
        <p:spPr bwMode="auto">
          <a:xfrm>
            <a:off x="4876800" y="3635375"/>
            <a:ext cx="2049463"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2" name="Rounded Rectangle 81"/>
          <p:cNvSpPr/>
          <p:nvPr/>
        </p:nvSpPr>
        <p:spPr bwMode="auto">
          <a:xfrm>
            <a:off x="6988175" y="3643313"/>
            <a:ext cx="1905000"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3" name="Rounded Rectangle 82"/>
          <p:cNvSpPr/>
          <p:nvPr/>
        </p:nvSpPr>
        <p:spPr bwMode="auto">
          <a:xfrm>
            <a:off x="449263" y="3940175"/>
            <a:ext cx="2011362"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4" name="Rounded Rectangle 83"/>
          <p:cNvSpPr/>
          <p:nvPr/>
        </p:nvSpPr>
        <p:spPr bwMode="auto">
          <a:xfrm>
            <a:off x="2509838" y="3940175"/>
            <a:ext cx="2322512"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5" name="Rounded Rectangle 84"/>
          <p:cNvSpPr/>
          <p:nvPr/>
        </p:nvSpPr>
        <p:spPr bwMode="auto">
          <a:xfrm>
            <a:off x="4884738" y="3948113"/>
            <a:ext cx="2047875"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6" name="Rounded Rectangle 85"/>
          <p:cNvSpPr/>
          <p:nvPr/>
        </p:nvSpPr>
        <p:spPr bwMode="auto">
          <a:xfrm>
            <a:off x="6994525" y="3954463"/>
            <a:ext cx="1905000"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7" name="Rounded Rectangle 86"/>
          <p:cNvSpPr/>
          <p:nvPr/>
        </p:nvSpPr>
        <p:spPr bwMode="auto">
          <a:xfrm>
            <a:off x="457200" y="4252913"/>
            <a:ext cx="2009775"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8" name="Rounded Rectangle 87"/>
          <p:cNvSpPr/>
          <p:nvPr/>
        </p:nvSpPr>
        <p:spPr bwMode="auto">
          <a:xfrm>
            <a:off x="2517775" y="4252913"/>
            <a:ext cx="2322513"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9" name="Rounded Rectangle 88"/>
          <p:cNvSpPr/>
          <p:nvPr/>
        </p:nvSpPr>
        <p:spPr bwMode="auto">
          <a:xfrm>
            <a:off x="4891088" y="4259263"/>
            <a:ext cx="2049462"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0" name="Rounded Rectangle 89"/>
          <p:cNvSpPr/>
          <p:nvPr/>
        </p:nvSpPr>
        <p:spPr bwMode="auto">
          <a:xfrm>
            <a:off x="7002463" y="4267200"/>
            <a:ext cx="1905000"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1" name="Rounded Rectangle 90"/>
          <p:cNvSpPr/>
          <p:nvPr/>
        </p:nvSpPr>
        <p:spPr bwMode="auto">
          <a:xfrm>
            <a:off x="465138" y="4564063"/>
            <a:ext cx="2009775"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2" name="Rounded Rectangle 91"/>
          <p:cNvSpPr/>
          <p:nvPr/>
        </p:nvSpPr>
        <p:spPr bwMode="auto">
          <a:xfrm>
            <a:off x="2524125" y="4564063"/>
            <a:ext cx="2322513" cy="274637"/>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3" name="Rounded Rectangle 92"/>
          <p:cNvSpPr/>
          <p:nvPr/>
        </p:nvSpPr>
        <p:spPr bwMode="auto">
          <a:xfrm>
            <a:off x="4899025" y="4572000"/>
            <a:ext cx="2049463" cy="274638"/>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4" name="Rounded Rectangle 93"/>
          <p:cNvSpPr/>
          <p:nvPr/>
        </p:nvSpPr>
        <p:spPr bwMode="auto">
          <a:xfrm>
            <a:off x="7008813" y="4579938"/>
            <a:ext cx="1905000" cy="273050"/>
          </a:xfrm>
          <a:prstGeom prst="roundRect">
            <a:avLst>
              <a:gd name="adj" fmla="val 2416"/>
            </a:avLst>
          </a:prstGeom>
          <a:solidFill>
            <a:schemeClr val="bg1">
              <a:lumMod val="9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body" idx="1"/>
          </p:nvPr>
        </p:nvSpPr>
        <p:spPr>
          <a:xfrm>
            <a:off x="899592" y="980728"/>
            <a:ext cx="7929562" cy="5112568"/>
          </a:xfrm>
        </p:spPr>
        <p:txBody>
          <a:bodyPr/>
          <a:lstStyle/>
          <a:p>
            <a:pPr marL="0" indent="0">
              <a:lnSpc>
                <a:spcPct val="100000"/>
              </a:lnSpc>
              <a:spcBef>
                <a:spcPts val="600"/>
              </a:spcBef>
              <a:spcAft>
                <a:spcPts val="600"/>
              </a:spcAft>
              <a:buNone/>
            </a:pPr>
            <a:r>
              <a:rPr lang="en-US" sz="2000" dirty="0" smtClean="0">
                <a:latin typeface="Calibri" pitchFamily="34" charset="0"/>
              </a:rPr>
              <a:t>The technology and expectations from a contact center has changed a lot, below are the highlights of the present contact center trends:</a:t>
            </a:r>
          </a:p>
          <a:p>
            <a:pPr>
              <a:lnSpc>
                <a:spcPct val="100000"/>
              </a:lnSpc>
              <a:spcBef>
                <a:spcPts val="600"/>
              </a:spcBef>
              <a:spcAft>
                <a:spcPts val="0"/>
              </a:spcAft>
              <a:buClrTx/>
              <a:buSzPct val="75000"/>
              <a:buFont typeface="Wingdings" pitchFamily="2" charset="2"/>
              <a:buChar char="q"/>
            </a:pPr>
            <a:r>
              <a:rPr lang="en-US" sz="2000" b="1" dirty="0" smtClean="0">
                <a:latin typeface="Calibri" pitchFamily="34" charset="0"/>
              </a:rPr>
              <a:t>PEOPLE</a:t>
            </a:r>
          </a:p>
          <a:p>
            <a:pPr marL="914400" lvl="1" indent="-457200" defTabSz="860425">
              <a:lnSpc>
                <a:spcPct val="100000"/>
              </a:lnSpc>
              <a:spcBef>
                <a:spcPts val="600"/>
              </a:spcBef>
              <a:spcAft>
                <a:spcPts val="0"/>
              </a:spcAft>
              <a:buSzPct val="75000"/>
              <a:buFont typeface="Wingdings" pitchFamily="2" charset="2"/>
              <a:buChar char="q"/>
            </a:pPr>
            <a:r>
              <a:rPr lang="en-US" sz="1600" dirty="0" smtClean="0">
                <a:latin typeface="Calibri" pitchFamily="34" charset="0"/>
              </a:rPr>
              <a:t>Outsourcing</a:t>
            </a:r>
          </a:p>
          <a:p>
            <a:pPr marL="914400" lvl="1" indent="-457200" defTabSz="860425">
              <a:lnSpc>
                <a:spcPct val="100000"/>
              </a:lnSpc>
              <a:spcBef>
                <a:spcPts val="600"/>
              </a:spcBef>
              <a:spcAft>
                <a:spcPts val="0"/>
              </a:spcAft>
              <a:buSzPct val="75000"/>
              <a:buFont typeface="Wingdings" pitchFamily="2" charset="2"/>
              <a:buChar char="q"/>
            </a:pPr>
            <a:r>
              <a:rPr lang="en-US" sz="1600" dirty="0" smtClean="0">
                <a:latin typeface="Calibri" pitchFamily="34" charset="0"/>
              </a:rPr>
              <a:t>Off-Shore Centers</a:t>
            </a:r>
          </a:p>
          <a:p>
            <a:pPr marL="914400" lvl="1" indent="-457200" defTabSz="860425">
              <a:lnSpc>
                <a:spcPct val="100000"/>
              </a:lnSpc>
              <a:spcBef>
                <a:spcPts val="600"/>
              </a:spcBef>
              <a:spcAft>
                <a:spcPts val="0"/>
              </a:spcAft>
              <a:buSzPct val="75000"/>
              <a:buFont typeface="Wingdings" pitchFamily="2" charset="2"/>
              <a:buChar char="q"/>
            </a:pPr>
            <a:r>
              <a:rPr lang="en-US" sz="1600" dirty="0" smtClean="0">
                <a:latin typeface="Calibri" pitchFamily="34" charset="0"/>
              </a:rPr>
              <a:t>Intelligent Routing</a:t>
            </a:r>
          </a:p>
          <a:p>
            <a:pPr marL="914400" lvl="1" indent="-457200" defTabSz="860425">
              <a:lnSpc>
                <a:spcPct val="100000"/>
              </a:lnSpc>
              <a:spcBef>
                <a:spcPts val="600"/>
              </a:spcBef>
              <a:spcAft>
                <a:spcPts val="0"/>
              </a:spcAft>
              <a:buSzPct val="75000"/>
              <a:buFont typeface="Wingdings" pitchFamily="2" charset="2"/>
              <a:buChar char="q"/>
            </a:pPr>
            <a:r>
              <a:rPr lang="en-US" sz="1600" dirty="0" smtClean="0">
                <a:latin typeface="Calibri" pitchFamily="34" charset="0"/>
              </a:rPr>
              <a:t>Customer Value Based Service</a:t>
            </a:r>
          </a:p>
          <a:p>
            <a:pPr marL="914400" lvl="1" indent="-457200" defTabSz="860425">
              <a:lnSpc>
                <a:spcPct val="100000"/>
              </a:lnSpc>
              <a:spcBef>
                <a:spcPts val="600"/>
              </a:spcBef>
              <a:spcAft>
                <a:spcPts val="0"/>
              </a:spcAft>
              <a:buSzPct val="75000"/>
              <a:buFont typeface="Wingdings" pitchFamily="2" charset="2"/>
              <a:buChar char="q"/>
            </a:pPr>
            <a:r>
              <a:rPr lang="en-US" sz="1600" dirty="0" smtClean="0">
                <a:latin typeface="Calibri" pitchFamily="34" charset="0"/>
              </a:rPr>
              <a:t>Integrated View of Customer throughout lifecycle</a:t>
            </a:r>
          </a:p>
          <a:p>
            <a:pPr>
              <a:lnSpc>
                <a:spcPct val="100000"/>
              </a:lnSpc>
              <a:spcBef>
                <a:spcPts val="600"/>
              </a:spcBef>
              <a:spcAft>
                <a:spcPts val="0"/>
              </a:spcAft>
              <a:buClrTx/>
              <a:buSzPct val="75000"/>
              <a:buFont typeface="Wingdings" pitchFamily="2" charset="2"/>
              <a:buChar char="q"/>
            </a:pPr>
            <a:r>
              <a:rPr lang="en-US" sz="2000" b="1" dirty="0" smtClean="0">
                <a:latin typeface="Calibri" pitchFamily="34" charset="0"/>
              </a:rPr>
              <a:t>PROCESS</a:t>
            </a:r>
          </a:p>
          <a:p>
            <a:pPr marL="914400" lvl="1" indent="-457200">
              <a:lnSpc>
                <a:spcPct val="100000"/>
              </a:lnSpc>
              <a:spcBef>
                <a:spcPts val="600"/>
              </a:spcBef>
              <a:spcAft>
                <a:spcPts val="0"/>
              </a:spcAft>
              <a:buSzPct val="75000"/>
              <a:buFont typeface="Wingdings" pitchFamily="2" charset="2"/>
              <a:buChar char="q"/>
            </a:pPr>
            <a:r>
              <a:rPr lang="en-US" sz="1600" dirty="0" smtClean="0">
                <a:latin typeface="Calibri" pitchFamily="34" charset="0"/>
              </a:rPr>
              <a:t>Multimedia Services</a:t>
            </a:r>
          </a:p>
          <a:p>
            <a:pPr marL="914400" lvl="1" indent="-457200">
              <a:lnSpc>
                <a:spcPct val="100000"/>
              </a:lnSpc>
              <a:spcBef>
                <a:spcPts val="600"/>
              </a:spcBef>
              <a:spcAft>
                <a:spcPts val="0"/>
              </a:spcAft>
              <a:buSzPct val="75000"/>
              <a:buFont typeface="Wingdings" pitchFamily="2" charset="2"/>
              <a:buChar char="q"/>
            </a:pPr>
            <a:r>
              <a:rPr lang="en-US" sz="1600" dirty="0" smtClean="0">
                <a:latin typeface="Calibri" pitchFamily="34" charset="0"/>
              </a:rPr>
              <a:t>Customer Self Service Options</a:t>
            </a:r>
          </a:p>
          <a:p>
            <a:pPr>
              <a:lnSpc>
                <a:spcPct val="100000"/>
              </a:lnSpc>
              <a:spcBef>
                <a:spcPts val="600"/>
              </a:spcBef>
              <a:spcAft>
                <a:spcPts val="0"/>
              </a:spcAft>
              <a:buClrTx/>
              <a:buSzPct val="75000"/>
              <a:buFont typeface="Wingdings" pitchFamily="2" charset="2"/>
              <a:buChar char="q"/>
            </a:pPr>
            <a:r>
              <a:rPr lang="en-US" sz="2000" b="1" dirty="0" smtClean="0">
                <a:latin typeface="Calibri" pitchFamily="34" charset="0"/>
              </a:rPr>
              <a:t>TECHNOLOGY</a:t>
            </a:r>
          </a:p>
          <a:p>
            <a:pPr marL="914400" lvl="1" indent="-457200">
              <a:lnSpc>
                <a:spcPct val="100000"/>
              </a:lnSpc>
              <a:spcBef>
                <a:spcPts val="600"/>
              </a:spcBef>
              <a:spcAft>
                <a:spcPts val="0"/>
              </a:spcAft>
              <a:buSzPct val="75000"/>
              <a:buFont typeface="Wingdings" pitchFamily="2" charset="2"/>
              <a:buChar char="q"/>
            </a:pPr>
            <a:r>
              <a:rPr lang="en-US" sz="1600" dirty="0" smtClean="0">
                <a:latin typeface="Calibri" pitchFamily="34" charset="0"/>
              </a:rPr>
              <a:t>Customer – 360 degree view</a:t>
            </a:r>
          </a:p>
          <a:p>
            <a:pPr marL="914400" lvl="1" indent="-457200">
              <a:lnSpc>
                <a:spcPct val="100000"/>
              </a:lnSpc>
              <a:spcBef>
                <a:spcPts val="600"/>
              </a:spcBef>
              <a:spcAft>
                <a:spcPts val="0"/>
              </a:spcAft>
              <a:buSzPct val="75000"/>
              <a:buFont typeface="Wingdings" pitchFamily="2" charset="2"/>
              <a:buChar char="q"/>
            </a:pPr>
            <a:r>
              <a:rPr lang="en-US" sz="1600" dirty="0" smtClean="0">
                <a:latin typeface="Calibri" pitchFamily="34" charset="0"/>
              </a:rPr>
              <a:t>Seamless Integration is Goal</a:t>
            </a:r>
          </a:p>
          <a:p>
            <a:pPr marL="914400" lvl="1" indent="-457200">
              <a:lnSpc>
                <a:spcPct val="100000"/>
              </a:lnSpc>
              <a:spcBef>
                <a:spcPts val="600"/>
              </a:spcBef>
              <a:spcAft>
                <a:spcPts val="0"/>
              </a:spcAft>
              <a:buSzPct val="75000"/>
              <a:buFont typeface="Wingdings" pitchFamily="2" charset="2"/>
              <a:buChar char="q"/>
            </a:pPr>
            <a:r>
              <a:rPr lang="en-US" sz="1600" dirty="0" smtClean="0">
                <a:latin typeface="Calibri" pitchFamily="34" charset="0"/>
              </a:rPr>
              <a:t>Collaboration &amp; “One Customer” Views</a:t>
            </a:r>
          </a:p>
        </p:txBody>
      </p:sp>
      <p:pic>
        <p:nvPicPr>
          <p:cNvPr id="13316" name="Picture 6"/>
          <p:cNvPicPr>
            <a:picLocks noChangeAspect="1" noChangeArrowheads="1"/>
          </p:cNvPicPr>
          <p:nvPr/>
        </p:nvPicPr>
        <p:blipFill>
          <a:blip r:embed="rId3" cstate="print"/>
          <a:srcRect/>
          <a:stretch>
            <a:fillRect/>
          </a:stretch>
        </p:blipFill>
        <p:spPr bwMode="auto">
          <a:xfrm>
            <a:off x="6660232" y="4365104"/>
            <a:ext cx="2162175" cy="1622425"/>
          </a:xfrm>
          <a:prstGeom prst="rect">
            <a:avLst/>
          </a:prstGeom>
          <a:noFill/>
          <a:ln w="12700">
            <a:noFill/>
            <a:miter lim="800000"/>
            <a:headEnd/>
            <a:tailEnd/>
          </a:ln>
        </p:spPr>
      </p:pic>
      <p:sp>
        <p:nvSpPr>
          <p:cNvPr id="5" name="Rectangle 2"/>
          <p:cNvSpPr txBox="1">
            <a:spLocks noChangeArrowheads="1"/>
          </p:cNvSpPr>
          <p:nvPr/>
        </p:nvSpPr>
        <p:spPr bwMode="auto">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Trends in Contact Centers</a:t>
            </a:r>
            <a:endPar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6"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899592" y="1052736"/>
            <a:ext cx="7610425" cy="2846313"/>
          </a:xfrm>
        </p:spPr>
        <p:txBody>
          <a:bodyPr/>
          <a:lstStyle/>
          <a:p>
            <a:pPr>
              <a:buClrTx/>
              <a:buSzPct val="75000"/>
              <a:buNone/>
            </a:pPr>
            <a:r>
              <a:rPr lang="en-US" sz="2000" dirty="0" smtClean="0">
                <a:latin typeface="Calibri" pitchFamily="34" charset="0"/>
              </a:rPr>
              <a:t>Customer Requirements Expand </a:t>
            </a:r>
          </a:p>
          <a:p>
            <a:pPr marL="685800" lvl="1" indent="-457200">
              <a:lnSpc>
                <a:spcPct val="100000"/>
              </a:lnSpc>
              <a:spcBef>
                <a:spcPts val="600"/>
              </a:spcBef>
              <a:spcAft>
                <a:spcPts val="600"/>
              </a:spcAft>
              <a:buSzPct val="75000"/>
              <a:buFont typeface="Wingdings" pitchFamily="2" charset="2"/>
              <a:buChar char="q"/>
            </a:pPr>
            <a:r>
              <a:rPr lang="en-US" sz="1800" b="1" dirty="0" smtClean="0">
                <a:latin typeface="Calibri" pitchFamily="34" charset="0"/>
              </a:rPr>
              <a:t>Multimedia	</a:t>
            </a:r>
            <a:r>
              <a:rPr lang="en-US" sz="1800" dirty="0" smtClean="0">
                <a:latin typeface="Calibri" pitchFamily="34" charset="0"/>
              </a:rPr>
              <a:t>Face to Face, Phone, Email, Web, Chat</a:t>
            </a:r>
          </a:p>
          <a:p>
            <a:pPr marL="685800" lvl="1" indent="-457200">
              <a:lnSpc>
                <a:spcPct val="100000"/>
              </a:lnSpc>
              <a:spcBef>
                <a:spcPts val="600"/>
              </a:spcBef>
              <a:spcAft>
                <a:spcPts val="600"/>
              </a:spcAft>
              <a:buSzPct val="75000"/>
              <a:buFont typeface="Wingdings" pitchFamily="2" charset="2"/>
              <a:buChar char="q"/>
            </a:pPr>
            <a:r>
              <a:rPr lang="en-US" sz="1800" b="1" dirty="0" smtClean="0">
                <a:latin typeface="Calibri" pitchFamily="34" charset="0"/>
              </a:rPr>
              <a:t>Intelligent</a:t>
            </a:r>
            <a:r>
              <a:rPr lang="en-US" sz="1800" dirty="0" smtClean="0">
                <a:latin typeface="Calibri" pitchFamily="34" charset="0"/>
              </a:rPr>
              <a:t>: 	Knowledgebase, Search Engines, Intelligent </a:t>
            </a:r>
            <a:r>
              <a:rPr lang="en-US" sz="1800" dirty="0" err="1" smtClean="0">
                <a:latin typeface="Calibri" pitchFamily="34" charset="0"/>
              </a:rPr>
              <a:t>Autobots</a:t>
            </a:r>
            <a:endParaRPr lang="en-US" sz="1800" dirty="0" smtClean="0">
              <a:latin typeface="Calibri" pitchFamily="34" charset="0"/>
            </a:endParaRPr>
          </a:p>
          <a:p>
            <a:pPr marL="685800" lvl="1" indent="-457200">
              <a:lnSpc>
                <a:spcPct val="100000"/>
              </a:lnSpc>
              <a:spcBef>
                <a:spcPts val="600"/>
              </a:spcBef>
              <a:spcAft>
                <a:spcPts val="600"/>
              </a:spcAft>
              <a:buSzPct val="75000"/>
              <a:buFont typeface="Wingdings" pitchFamily="2" charset="2"/>
              <a:buChar char="q"/>
            </a:pPr>
            <a:r>
              <a:rPr lang="en-US" sz="1800" b="1" dirty="0" smtClean="0">
                <a:latin typeface="Calibri" pitchFamily="34" charset="0"/>
              </a:rPr>
              <a:t>Individualized</a:t>
            </a:r>
            <a:r>
              <a:rPr lang="en-US" sz="1800" dirty="0" smtClean="0">
                <a:latin typeface="Calibri" pitchFamily="34" charset="0"/>
              </a:rPr>
              <a:t>:  	Customer 360 degree view, History</a:t>
            </a:r>
          </a:p>
          <a:p>
            <a:pPr marL="685800" lvl="1" indent="-457200">
              <a:lnSpc>
                <a:spcPct val="100000"/>
              </a:lnSpc>
              <a:spcBef>
                <a:spcPts val="600"/>
              </a:spcBef>
              <a:spcAft>
                <a:spcPts val="600"/>
              </a:spcAft>
              <a:buSzPct val="75000"/>
              <a:buFont typeface="Wingdings" pitchFamily="2" charset="2"/>
              <a:buChar char="q"/>
            </a:pPr>
            <a:r>
              <a:rPr lang="en-US" sz="1800" b="1" dirty="0" smtClean="0">
                <a:latin typeface="Calibri" pitchFamily="34" charset="0"/>
              </a:rPr>
              <a:t>Any Time, Anywhere</a:t>
            </a:r>
            <a:r>
              <a:rPr lang="en-US" sz="1800" dirty="0" smtClean="0">
                <a:latin typeface="Calibri" pitchFamily="34" charset="0"/>
              </a:rPr>
              <a:t>: 24/7 Access </a:t>
            </a:r>
          </a:p>
          <a:p>
            <a:pPr marL="685800" lvl="1" indent="-457200">
              <a:lnSpc>
                <a:spcPct val="100000"/>
              </a:lnSpc>
              <a:spcBef>
                <a:spcPts val="600"/>
              </a:spcBef>
              <a:spcAft>
                <a:spcPts val="600"/>
              </a:spcAft>
              <a:buSzPct val="75000"/>
              <a:buFont typeface="Wingdings" pitchFamily="2" charset="2"/>
              <a:buChar char="q"/>
            </a:pPr>
            <a:r>
              <a:rPr lang="en-US" sz="1800" b="1" dirty="0" smtClean="0">
                <a:latin typeface="Calibri" pitchFamily="34" charset="0"/>
              </a:rPr>
              <a:t>Global</a:t>
            </a:r>
            <a:r>
              <a:rPr lang="en-US" sz="1800" dirty="0" smtClean="0">
                <a:latin typeface="Calibri" pitchFamily="34" charset="0"/>
              </a:rPr>
              <a:t>: 		Follow the Sun Customer Service</a:t>
            </a:r>
          </a:p>
        </p:txBody>
      </p:sp>
      <p:grpSp>
        <p:nvGrpSpPr>
          <p:cNvPr id="8" name="Group 7"/>
          <p:cNvGrpSpPr/>
          <p:nvPr/>
        </p:nvGrpSpPr>
        <p:grpSpPr>
          <a:xfrm>
            <a:off x="754061" y="14514"/>
            <a:ext cx="7745412" cy="868363"/>
            <a:chOff x="754061" y="14514"/>
            <a:chExt cx="7745412" cy="868363"/>
          </a:xfrm>
        </p:grpSpPr>
        <p:sp>
          <p:nvSpPr>
            <p:cNvPr id="14340" name="AutoShape 4"/>
            <p:cNvSpPr>
              <a:spLocks noChangeArrowheads="1"/>
            </p:cNvSpPr>
            <p:nvPr/>
          </p:nvSpPr>
          <p:spPr bwMode="auto">
            <a:xfrm>
              <a:off x="3275856" y="260648"/>
              <a:ext cx="533400" cy="381000"/>
            </a:xfrm>
            <a:prstGeom prst="notchedRightArrow">
              <a:avLst>
                <a:gd name="adj1" fmla="val 50000"/>
                <a:gd name="adj2" fmla="val 35000"/>
              </a:avLst>
            </a:prstGeom>
            <a:solidFill>
              <a:srgbClr val="000066"/>
            </a:solidFill>
            <a:ln w="12700">
              <a:solidFill>
                <a:srgbClr val="000000"/>
              </a:solidFill>
              <a:miter lim="800000"/>
              <a:headEnd/>
              <a:tailEnd/>
            </a:ln>
          </p:spPr>
          <p:txBody>
            <a:bodyPr anchor="ctr">
              <a:spAutoFit/>
            </a:bodyPr>
            <a:lstStyle/>
            <a:p>
              <a:pPr fontAlgn="t"/>
              <a:endParaRPr lang="en-US"/>
            </a:p>
          </p:txBody>
        </p:sp>
        <p:sp>
          <p:nvSpPr>
            <p:cNvPr id="6" name="Rectangle 2"/>
            <p:cNvSpPr txBox="1">
              <a:spLocks noChangeArrowheads="1"/>
            </p:cNvSpPr>
            <p:nvPr/>
          </p:nvSpPr>
          <p:spPr bwMode="auto">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Call Centers		Contact Centers</a:t>
              </a:r>
              <a:endPar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grpSp>
      <p:pic>
        <p:nvPicPr>
          <p:cNvPr id="7"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11</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2" name="Group 12"/>
          <p:cNvGrpSpPr/>
          <p:nvPr/>
        </p:nvGrpSpPr>
        <p:grpSpPr>
          <a:xfrm>
            <a:off x="4485456" y="1124744"/>
            <a:ext cx="4335016"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rPr>
                <a:t>OVERVIEW</a:t>
              </a:r>
              <a:endParaRPr lang="en-US" dirty="0">
                <a:solidFill>
                  <a:srgbClr val="C00000"/>
                </a:solidFill>
                <a:latin typeface="Calibri" pitchFamily="34" charset="0"/>
                <a:ea typeface="华文细黑" pitchFamily="2" charset="-122"/>
              </a:endParaRPr>
            </a:p>
          </p:txBody>
        </p:sp>
        <p:sp>
          <p:nvSpPr>
            <p:cNvPr id="14" name="Snip Diagonal Corner Rectangle 13"/>
            <p:cNvSpPr/>
            <p:nvPr/>
          </p:nvSpPr>
          <p:spPr bwMode="auto">
            <a:xfrm>
              <a:off x="4572000" y="2292270"/>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b="1" dirty="0" smtClean="0">
                  <a:solidFill>
                    <a:schemeClr val="bg1"/>
                  </a:solidFill>
                  <a:latin typeface="Calibri" pitchFamily="34" charset="0"/>
                  <a:ea typeface="+mn-ea"/>
                  <a:cs typeface="+mn-cs"/>
                </a:rPr>
                <a:t>HUMAN RESOURCES IN CONTACT CENTER</a:t>
              </a:r>
              <a:endParaRPr lang="en-US" b="1" dirty="0">
                <a:solidFill>
                  <a:schemeClr val="bg1"/>
                </a:solidFill>
                <a:latin typeface="Calibri" pitchFamily="34" charset="0"/>
                <a:ea typeface="+mn-ea"/>
                <a:cs typeface="+mn-cs"/>
              </a:endParaRPr>
            </a:p>
          </p:txBody>
        </p:sp>
        <p:sp>
          <p:nvSpPr>
            <p:cNvPr id="16" name="Snip Diagonal Corner Rectangle 15"/>
            <p:cNvSpPr/>
            <p:nvPr/>
          </p:nvSpPr>
          <p:spPr bwMode="auto">
            <a:xfrm>
              <a:off x="4572000" y="288373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CORE COMPONENTS</a:t>
              </a:r>
              <a:endParaRPr lang="en-US" dirty="0">
                <a:solidFill>
                  <a:srgbClr val="C00000"/>
                </a:solidFill>
                <a:latin typeface="Calibri" pitchFamily="34" charset="0"/>
                <a:ea typeface="华文细黑" pitchFamily="2" charset="-122"/>
                <a:cs typeface="+mn-cs"/>
              </a:endParaRPr>
            </a:p>
          </p:txBody>
        </p:sp>
        <p:sp>
          <p:nvSpPr>
            <p:cNvPr id="17" name="Snip Diagonal Corner Rectangle 16"/>
            <p:cNvSpPr/>
            <p:nvPr/>
          </p:nvSpPr>
          <p:spPr bwMode="auto">
            <a:xfrm>
              <a:off x="4572000" y="34897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TYPES OF CONTACT CENTERS</a:t>
              </a:r>
              <a:endParaRPr lang="en-US" dirty="0">
                <a:solidFill>
                  <a:srgbClr val="C00000"/>
                </a:solidFill>
                <a:latin typeface="Calibri" pitchFamily="34" charset="0"/>
                <a:ea typeface="华文细黑" pitchFamily="2" charset="-122"/>
                <a:cs typeface="+mn-cs"/>
              </a:endParaRPr>
            </a:p>
          </p:txBody>
        </p:sp>
        <p:sp>
          <p:nvSpPr>
            <p:cNvPr id="21" name="Snip Diagonal Corner Rectangle 20"/>
            <p:cNvSpPr/>
            <p:nvPr/>
          </p:nvSpPr>
          <p:spPr bwMode="auto">
            <a:xfrm>
              <a:off x="4572000" y="542007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IMPLEMENTATION SCENARIOS</a:t>
              </a:r>
              <a:endParaRPr lang="en-US" dirty="0">
                <a:solidFill>
                  <a:srgbClr val="C00000"/>
                </a:solidFill>
                <a:latin typeface="Calibri" pitchFamily="34" charset="0"/>
                <a:ea typeface="华文细黑" pitchFamily="2" charset="-122"/>
                <a:cs typeface="+mn-cs"/>
              </a:endParaRPr>
            </a:p>
          </p:txBody>
        </p:sp>
        <p:sp>
          <p:nvSpPr>
            <p:cNvPr id="10" name="Snip Diagonal Corner Rectangle 9"/>
            <p:cNvSpPr/>
            <p:nvPr/>
          </p:nvSpPr>
          <p:spPr bwMode="auto">
            <a:xfrm>
              <a:off x="4572000" y="412392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OUTBOUND</a:t>
              </a:r>
              <a:endParaRPr lang="en-US" dirty="0">
                <a:solidFill>
                  <a:srgbClr val="C00000"/>
                </a:solidFill>
                <a:latin typeface="Calibri" pitchFamily="34" charset="0"/>
                <a:ea typeface="华文细黑" pitchFamily="2" charset="-122"/>
                <a:cs typeface="+mn-cs"/>
              </a:endParaRPr>
            </a:p>
          </p:txBody>
        </p:sp>
        <p:sp>
          <p:nvSpPr>
            <p:cNvPr id="11" name="Snip Diagonal Corner Rectangle 10"/>
            <p:cNvSpPr/>
            <p:nvPr/>
          </p:nvSpPr>
          <p:spPr bwMode="auto">
            <a:xfrm>
              <a:off x="4572000" y="47720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MULTIMEDIA</a:t>
              </a:r>
              <a:endParaRPr lang="en-US" altLang="zh-CN" dirty="0">
                <a:solidFill>
                  <a:srgbClr val="C00000"/>
                </a:solidFill>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0B119513-6757-410E-9A60-A9F54EE36DCA}" type="slidenum">
              <a:rPr lang="en-US" altLang="zh-CN" smtClean="0">
                <a:latin typeface="FrutigerNext LT Bold" pitchFamily="34" charset="0"/>
                <a:ea typeface="MS PGothic" pitchFamily="34" charset="-128"/>
                <a:cs typeface="华文细黑"/>
              </a:rPr>
              <a:pPr defTabSz="877888"/>
              <a:t>12</a:t>
            </a:fld>
            <a:endParaRPr lang="en-US" altLang="zh-CN" smtClean="0">
              <a:latin typeface="FrutigerNext LT Bold" pitchFamily="34" charset="0"/>
              <a:ea typeface="MS PGothic" pitchFamily="34" charset="-128"/>
              <a:cs typeface="华文细黑"/>
            </a:endParaRPr>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Human Resources in Contact Center</a:t>
            </a:r>
          </a:p>
        </p:txBody>
      </p:sp>
      <p:pic>
        <p:nvPicPr>
          <p:cNvPr id="21508"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grpSp>
        <p:nvGrpSpPr>
          <p:cNvPr id="21509" name="Group 10"/>
          <p:cNvGrpSpPr>
            <a:grpSpLocks/>
          </p:cNvGrpSpPr>
          <p:nvPr/>
        </p:nvGrpSpPr>
        <p:grpSpPr bwMode="auto">
          <a:xfrm>
            <a:off x="971550" y="1168400"/>
            <a:ext cx="914400" cy="4403725"/>
            <a:chOff x="971597" y="1168687"/>
            <a:chExt cx="914403" cy="4403928"/>
          </a:xfrm>
        </p:grpSpPr>
        <p:pic>
          <p:nvPicPr>
            <p:cNvPr id="46084" name="Picture 4" descr="http://t0.gstatic.com/images?q=tbn:ANd9GcSfTknjM79wRt123hYmXkkFUWHqQtwY6DcUuwSgPnT3pSEykuca2kGChpU"/>
            <p:cNvPicPr>
              <a:picLocks noChangeArrowheads="1"/>
            </p:cNvPicPr>
            <p:nvPr/>
          </p:nvPicPr>
          <p:blipFill>
            <a:blip r:embed="rId4" cstate="print"/>
            <a:srcRect/>
            <a:stretch>
              <a:fillRect/>
            </a:stretch>
          </p:blipFill>
          <p:spPr bwMode="auto">
            <a:xfrm>
              <a:off x="971597" y="3905663"/>
              <a:ext cx="914403" cy="730284"/>
            </a:xfrm>
            <a:prstGeom prst="rect">
              <a:avLst/>
            </a:prstGeom>
            <a:ln>
              <a:noFill/>
            </a:ln>
            <a:effectLst>
              <a:outerShdw blurRad="190500" algn="tl" rotWithShape="0">
                <a:srgbClr val="000000">
                  <a:alpha val="70000"/>
                </a:srgbClr>
              </a:outerShdw>
            </a:effectLst>
          </p:spPr>
        </p:pic>
        <p:pic>
          <p:nvPicPr>
            <p:cNvPr id="8" name="Picture 7" descr="supervisor.jpg"/>
            <p:cNvPicPr>
              <a:picLocks/>
            </p:cNvPicPr>
            <p:nvPr/>
          </p:nvPicPr>
          <p:blipFill>
            <a:blip r:embed="rId5" cstate="print"/>
            <a:stretch>
              <a:fillRect/>
            </a:stretch>
          </p:blipFill>
          <p:spPr>
            <a:xfrm>
              <a:off x="971597" y="2968995"/>
              <a:ext cx="914403" cy="731872"/>
            </a:xfrm>
            <a:prstGeom prst="rect">
              <a:avLst/>
            </a:prstGeom>
            <a:ln>
              <a:noFill/>
            </a:ln>
            <a:effectLst>
              <a:outerShdw blurRad="190500" algn="tl" rotWithShape="0">
                <a:srgbClr val="000000">
                  <a:alpha val="70000"/>
                </a:srgbClr>
              </a:outerShdw>
            </a:effectLst>
          </p:spPr>
        </p:pic>
        <p:pic>
          <p:nvPicPr>
            <p:cNvPr id="9" name="Picture 8" descr="supervisor 2.jpg"/>
            <p:cNvPicPr>
              <a:picLocks/>
            </p:cNvPicPr>
            <p:nvPr/>
          </p:nvPicPr>
          <p:blipFill>
            <a:blip r:embed="rId6" cstate="print"/>
            <a:stretch>
              <a:fillRect/>
            </a:stretch>
          </p:blipFill>
          <p:spPr>
            <a:xfrm>
              <a:off x="971597" y="2105355"/>
              <a:ext cx="914403" cy="730284"/>
            </a:xfrm>
            <a:prstGeom prst="rect">
              <a:avLst/>
            </a:prstGeom>
            <a:ln>
              <a:noFill/>
            </a:ln>
            <a:effectLst>
              <a:outerShdw blurRad="190500" algn="tl" rotWithShape="0">
                <a:srgbClr val="000000">
                  <a:alpha val="70000"/>
                </a:srgbClr>
              </a:outerShdw>
            </a:effectLst>
          </p:spPr>
        </p:pic>
        <p:pic>
          <p:nvPicPr>
            <p:cNvPr id="10" name="Picture 9" descr="call center it.jpg"/>
            <p:cNvPicPr>
              <a:picLocks/>
            </p:cNvPicPr>
            <p:nvPr/>
          </p:nvPicPr>
          <p:blipFill>
            <a:blip r:embed="rId7" cstate="print"/>
            <a:stretch>
              <a:fillRect/>
            </a:stretch>
          </p:blipFill>
          <p:spPr>
            <a:xfrm>
              <a:off x="971597" y="4840744"/>
              <a:ext cx="914403" cy="731871"/>
            </a:xfrm>
            <a:prstGeom prst="rect">
              <a:avLst/>
            </a:prstGeom>
            <a:ln>
              <a:noFill/>
            </a:ln>
            <a:effectLst>
              <a:outerShdw blurRad="190500" algn="tl" rotWithShape="0">
                <a:srgbClr val="000000">
                  <a:alpha val="70000"/>
                </a:srgbClr>
              </a:outerShdw>
            </a:effectLst>
          </p:spPr>
        </p:pic>
        <p:pic>
          <p:nvPicPr>
            <p:cNvPr id="13" name="Picture 2" descr="http://www.lasikthai.com/why_choose_trsc/pic/icon_service_crm.jpg"/>
            <p:cNvPicPr>
              <a:picLocks noChangeArrowheads="1"/>
            </p:cNvPicPr>
            <p:nvPr/>
          </p:nvPicPr>
          <p:blipFill>
            <a:blip r:embed="rId8" cstate="print"/>
            <a:srcRect/>
            <a:stretch>
              <a:fillRect/>
            </a:stretch>
          </p:blipFill>
          <p:spPr bwMode="auto">
            <a:xfrm>
              <a:off x="971597" y="1168687"/>
              <a:ext cx="914403" cy="731872"/>
            </a:xfrm>
            <a:prstGeom prst="rect">
              <a:avLst/>
            </a:prstGeom>
            <a:ln>
              <a:noFill/>
            </a:ln>
            <a:effectLst>
              <a:outerShdw blurRad="190500" algn="tl" rotWithShape="0">
                <a:srgbClr val="000000">
                  <a:alpha val="70000"/>
                </a:srgbClr>
              </a:outerShdw>
            </a:effectLst>
          </p:spPr>
        </p:pic>
      </p:grpSp>
      <p:grpSp>
        <p:nvGrpSpPr>
          <p:cNvPr id="21510" name="Group 18"/>
          <p:cNvGrpSpPr>
            <a:grpSpLocks/>
          </p:cNvGrpSpPr>
          <p:nvPr/>
        </p:nvGrpSpPr>
        <p:grpSpPr bwMode="auto">
          <a:xfrm>
            <a:off x="2051050" y="1412875"/>
            <a:ext cx="6877050" cy="4103688"/>
            <a:chOff x="2267744" y="1412776"/>
            <a:chExt cx="6876256" cy="4104456"/>
          </a:xfrm>
        </p:grpSpPr>
        <p:sp>
          <p:nvSpPr>
            <p:cNvPr id="7" name="Rectangle 3"/>
            <p:cNvSpPr txBox="1">
              <a:spLocks noChangeArrowheads="1"/>
            </p:cNvSpPr>
            <p:nvPr/>
          </p:nvSpPr>
          <p:spPr bwMode="auto">
            <a:xfrm>
              <a:off x="2267744" y="4940861"/>
              <a:ext cx="6876256" cy="576371"/>
            </a:xfrm>
            <a:prstGeom prst="rect">
              <a:avLst/>
            </a:prstGeom>
            <a:noFill/>
            <a:ln w="9525">
              <a:noFill/>
              <a:miter lim="800000"/>
              <a:headEnd/>
              <a:tailEnd/>
            </a:ln>
          </p:spPr>
          <p:txBody>
            <a:bodyPr lIns="80141" tIns="40071" rIns="80141" bIns="40071" anchor="ctr"/>
            <a:lstStyle/>
            <a:p>
              <a:pPr defTabSz="801688">
                <a:spcBef>
                  <a:spcPts val="600"/>
                </a:spcBef>
                <a:spcAft>
                  <a:spcPts val="600"/>
                </a:spcAft>
                <a:buClr>
                  <a:schemeClr val="tx1"/>
                </a:buClr>
                <a:buSzPct val="75000"/>
                <a:defRPr/>
              </a:pPr>
              <a:r>
                <a:rPr lang="en-US" altLang="zh-CN" sz="2000" b="1" kern="0" dirty="0">
                  <a:latin typeface="Calibri" pitchFamily="34" charset="0"/>
                  <a:ea typeface="宋体" pitchFamily="2" charset="-122"/>
                  <a:cs typeface="+mn-cs"/>
                </a:rPr>
                <a:t>IT Team:</a:t>
              </a:r>
              <a:r>
                <a:rPr lang="en-US" altLang="zh-CN" sz="2000" kern="0" dirty="0">
                  <a:latin typeface="Calibri" pitchFamily="34" charset="0"/>
                  <a:ea typeface="+mn-ea"/>
                  <a:cs typeface="+mn-cs"/>
                </a:rPr>
                <a:t> Manage the Contact </a:t>
              </a:r>
              <a:r>
                <a:rPr lang="en-US" altLang="zh-CN" sz="2000" kern="0" dirty="0" smtClean="0">
                  <a:latin typeface="Calibri" pitchFamily="34" charset="0"/>
                  <a:ea typeface="+mn-ea"/>
                  <a:cs typeface="+mn-cs"/>
                </a:rPr>
                <a:t>Center </a:t>
              </a:r>
              <a:r>
                <a:rPr lang="en-US" altLang="zh-CN" sz="2000" kern="0" dirty="0">
                  <a:latin typeface="Calibri" pitchFamily="34" charset="0"/>
                  <a:ea typeface="+mn-ea"/>
                  <a:cs typeface="+mn-cs"/>
                </a:rPr>
                <a:t>technology Infrastructure</a:t>
              </a:r>
            </a:p>
          </p:txBody>
        </p:sp>
        <p:sp>
          <p:nvSpPr>
            <p:cNvPr id="12" name="Rectangle 11"/>
            <p:cNvSpPr/>
            <p:nvPr/>
          </p:nvSpPr>
          <p:spPr>
            <a:xfrm>
              <a:off x="2267744" y="1412776"/>
              <a:ext cx="6049264" cy="400125"/>
            </a:xfrm>
            <a:prstGeom prst="rect">
              <a:avLst/>
            </a:prstGeom>
          </p:spPr>
          <p:txBody>
            <a:bodyPr anchor="ctr">
              <a:spAutoFit/>
            </a:bodyPr>
            <a:lstStyle/>
            <a:p>
              <a:pPr defTabSz="801688">
                <a:spcBef>
                  <a:spcPts val="600"/>
                </a:spcBef>
                <a:spcAft>
                  <a:spcPts val="600"/>
                </a:spcAft>
                <a:buClr>
                  <a:schemeClr val="tx1"/>
                </a:buClr>
                <a:buSzPct val="75000"/>
                <a:defRPr/>
              </a:pPr>
              <a:r>
                <a:rPr lang="en-US" altLang="zh-CN" sz="2000" b="1" kern="0" dirty="0">
                  <a:latin typeface="Calibri" pitchFamily="34" charset="0"/>
                  <a:ea typeface="宋体" pitchFamily="2" charset="-122"/>
                  <a:cs typeface="+mn-cs"/>
                </a:rPr>
                <a:t>Agents:</a:t>
              </a:r>
              <a:r>
                <a:rPr lang="en-US" altLang="zh-CN" sz="2000" kern="0" dirty="0">
                  <a:latin typeface="Calibri" pitchFamily="34" charset="0"/>
                  <a:ea typeface="华文细黑" pitchFamily="2" charset="-122"/>
                  <a:cs typeface="+mn-cs"/>
                </a:rPr>
                <a:t> Serve Customers who reach the contact </a:t>
              </a:r>
              <a:r>
                <a:rPr lang="en-US" altLang="zh-CN" sz="2000" kern="0" dirty="0" smtClean="0">
                  <a:latin typeface="Calibri" pitchFamily="34" charset="0"/>
                  <a:ea typeface="华文细黑" pitchFamily="2" charset="-122"/>
                  <a:cs typeface="+mn-cs"/>
                </a:rPr>
                <a:t>Center</a:t>
              </a:r>
              <a:endParaRPr lang="en-US" altLang="zh-CN" sz="2000" kern="0" dirty="0">
                <a:latin typeface="Calibri" pitchFamily="34" charset="0"/>
                <a:ea typeface="华文细黑" pitchFamily="2" charset="-122"/>
                <a:cs typeface="+mn-cs"/>
              </a:endParaRPr>
            </a:p>
          </p:txBody>
        </p:sp>
        <p:sp>
          <p:nvSpPr>
            <p:cNvPr id="14" name="Rectangle 13"/>
            <p:cNvSpPr/>
            <p:nvPr/>
          </p:nvSpPr>
          <p:spPr>
            <a:xfrm>
              <a:off x="2267744" y="2276538"/>
              <a:ext cx="4342899" cy="400125"/>
            </a:xfrm>
            <a:prstGeom prst="rect">
              <a:avLst/>
            </a:prstGeom>
          </p:spPr>
          <p:txBody>
            <a:bodyPr wrap="none" anchor="ctr">
              <a:spAutoFit/>
            </a:bodyPr>
            <a:lstStyle/>
            <a:p>
              <a:pPr defTabSz="801688">
                <a:spcBef>
                  <a:spcPts val="600"/>
                </a:spcBef>
                <a:spcAft>
                  <a:spcPts val="600"/>
                </a:spcAft>
                <a:buClr>
                  <a:schemeClr val="tx1"/>
                </a:buClr>
                <a:buSzPct val="75000"/>
                <a:defRPr/>
              </a:pPr>
              <a:r>
                <a:rPr lang="en-US" altLang="zh-CN" sz="2000" b="1" kern="0" dirty="0">
                  <a:latin typeface="Calibri" pitchFamily="34" charset="0"/>
                  <a:ea typeface="宋体" pitchFamily="2" charset="-122"/>
                  <a:cs typeface="+mn-cs"/>
                </a:rPr>
                <a:t>Supervisors: </a:t>
              </a:r>
              <a:r>
                <a:rPr lang="en-US" altLang="zh-CN" sz="2000" kern="0" dirty="0">
                  <a:latin typeface="Calibri" pitchFamily="34" charset="0"/>
                  <a:ea typeface="华文细黑" pitchFamily="2" charset="-122"/>
                  <a:cs typeface="+mn-cs"/>
                </a:rPr>
                <a:t>Manage a Group of Agents</a:t>
              </a:r>
            </a:p>
          </p:txBody>
        </p:sp>
        <p:sp>
          <p:nvSpPr>
            <p:cNvPr id="17" name="Rectangle 16"/>
            <p:cNvSpPr/>
            <p:nvPr/>
          </p:nvSpPr>
          <p:spPr>
            <a:xfrm>
              <a:off x="2267744" y="3140299"/>
              <a:ext cx="3909562" cy="400125"/>
            </a:xfrm>
            <a:prstGeom prst="rect">
              <a:avLst/>
            </a:prstGeom>
          </p:spPr>
          <p:txBody>
            <a:bodyPr wrap="none" anchor="ctr">
              <a:spAutoFit/>
            </a:bodyPr>
            <a:lstStyle/>
            <a:p>
              <a:pPr defTabSz="801688">
                <a:spcBef>
                  <a:spcPts val="600"/>
                </a:spcBef>
                <a:spcAft>
                  <a:spcPts val="600"/>
                </a:spcAft>
                <a:buClr>
                  <a:schemeClr val="tx1"/>
                </a:buClr>
                <a:buSzPct val="75000"/>
                <a:defRPr/>
              </a:pPr>
              <a:r>
                <a:rPr lang="en-US" altLang="zh-CN" sz="2000" b="1" kern="0" dirty="0">
                  <a:latin typeface="Calibri" pitchFamily="34" charset="0"/>
                  <a:ea typeface="宋体" pitchFamily="2" charset="-122"/>
                  <a:cs typeface="+mn-cs"/>
                </a:rPr>
                <a:t>Quality Inspectors: </a:t>
              </a:r>
              <a:r>
                <a:rPr lang="en-US" altLang="zh-CN" sz="2000" kern="0" dirty="0">
                  <a:latin typeface="Calibri" pitchFamily="34" charset="0"/>
                  <a:ea typeface="华文细黑" pitchFamily="2" charset="-122"/>
                  <a:cs typeface="+mn-cs"/>
                </a:rPr>
                <a:t>Manage Quality</a:t>
              </a:r>
            </a:p>
          </p:txBody>
        </p:sp>
        <p:sp>
          <p:nvSpPr>
            <p:cNvPr id="18" name="Rectangle 17"/>
            <p:cNvSpPr/>
            <p:nvPr/>
          </p:nvSpPr>
          <p:spPr>
            <a:xfrm>
              <a:off x="2267744" y="4148551"/>
              <a:ext cx="4519091" cy="400125"/>
            </a:xfrm>
            <a:prstGeom prst="rect">
              <a:avLst/>
            </a:prstGeom>
          </p:spPr>
          <p:txBody>
            <a:bodyPr wrap="none" anchor="ctr">
              <a:spAutoFit/>
            </a:bodyPr>
            <a:lstStyle/>
            <a:p>
              <a:pPr defTabSz="801688">
                <a:spcBef>
                  <a:spcPts val="600"/>
                </a:spcBef>
                <a:spcAft>
                  <a:spcPts val="600"/>
                </a:spcAft>
                <a:buClr>
                  <a:schemeClr val="tx1"/>
                </a:buClr>
                <a:buSzPct val="75000"/>
                <a:defRPr/>
              </a:pPr>
              <a:r>
                <a:rPr lang="en-US" altLang="zh-CN" sz="2000" b="1" kern="0" dirty="0">
                  <a:latin typeface="Calibri" pitchFamily="34" charset="0"/>
                  <a:ea typeface="宋体" pitchFamily="2" charset="-122"/>
                  <a:cs typeface="+mn-cs"/>
                </a:rPr>
                <a:t>Manager: </a:t>
              </a:r>
              <a:r>
                <a:rPr lang="en-US" altLang="zh-CN" sz="2000" kern="0" dirty="0">
                  <a:latin typeface="Calibri" pitchFamily="34" charset="0"/>
                  <a:ea typeface="华文细黑" pitchFamily="2" charset="-122"/>
                  <a:cs typeface="+mn-cs"/>
                </a:rPr>
                <a:t>Manage overall Contact </a:t>
              </a:r>
              <a:r>
                <a:rPr lang="en-US" altLang="zh-CN" sz="2000" kern="0" dirty="0" smtClean="0">
                  <a:latin typeface="Calibri" pitchFamily="34" charset="0"/>
                  <a:ea typeface="华文细黑" pitchFamily="2" charset="-122"/>
                  <a:cs typeface="+mn-cs"/>
                </a:rPr>
                <a:t>Center</a:t>
              </a:r>
              <a:endParaRPr lang="en-US" altLang="zh-CN" sz="2000" kern="0" dirty="0">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13</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2" name="Group 12"/>
          <p:cNvGrpSpPr/>
          <p:nvPr/>
        </p:nvGrpSpPr>
        <p:grpSpPr>
          <a:xfrm>
            <a:off x="4485456" y="1124744"/>
            <a:ext cx="4191000"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rPr>
                <a:t>OVERVIEW</a:t>
              </a:r>
              <a:endParaRPr lang="en-US" dirty="0">
                <a:solidFill>
                  <a:srgbClr val="C00000"/>
                </a:solidFill>
                <a:latin typeface="Calibri" pitchFamily="34" charset="0"/>
                <a:ea typeface="华文细黑" pitchFamily="2" charset="-122"/>
              </a:endParaRPr>
            </a:p>
          </p:txBody>
        </p:sp>
        <p:sp>
          <p:nvSpPr>
            <p:cNvPr id="14" name="Snip Diagonal Corner Rectangle 13"/>
            <p:cNvSpPr/>
            <p:nvPr/>
          </p:nvSpPr>
          <p:spPr bwMode="auto">
            <a:xfrm>
              <a:off x="4572000" y="229227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HUMAN RESOURCES IN CONTACT CENTER</a:t>
              </a:r>
              <a:endParaRPr lang="en-US" dirty="0">
                <a:solidFill>
                  <a:srgbClr val="C00000"/>
                </a:solidFill>
                <a:latin typeface="Calibri" pitchFamily="34" charset="0"/>
                <a:ea typeface="华文细黑" pitchFamily="2" charset="-122"/>
                <a:cs typeface="+mn-cs"/>
              </a:endParaRPr>
            </a:p>
          </p:txBody>
        </p:sp>
        <p:sp>
          <p:nvSpPr>
            <p:cNvPr id="16" name="Snip Diagonal Corner Rectangle 15"/>
            <p:cNvSpPr/>
            <p:nvPr/>
          </p:nvSpPr>
          <p:spPr bwMode="auto">
            <a:xfrm>
              <a:off x="4572000" y="2883732"/>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b="1" dirty="0" smtClean="0">
                  <a:solidFill>
                    <a:schemeClr val="bg1"/>
                  </a:solidFill>
                  <a:latin typeface="Calibri" pitchFamily="34" charset="0"/>
                  <a:ea typeface="+mn-ea"/>
                  <a:cs typeface="+mn-cs"/>
                </a:rPr>
                <a:t>CORE COMPONENTS</a:t>
              </a:r>
              <a:endParaRPr lang="en-US" b="1" dirty="0">
                <a:solidFill>
                  <a:schemeClr val="bg1"/>
                </a:solidFill>
                <a:latin typeface="Calibri" pitchFamily="34" charset="0"/>
                <a:ea typeface="+mn-ea"/>
                <a:cs typeface="+mn-cs"/>
              </a:endParaRPr>
            </a:p>
          </p:txBody>
        </p:sp>
        <p:sp>
          <p:nvSpPr>
            <p:cNvPr id="17" name="Snip Diagonal Corner Rectangle 16"/>
            <p:cNvSpPr/>
            <p:nvPr/>
          </p:nvSpPr>
          <p:spPr bwMode="auto">
            <a:xfrm>
              <a:off x="4572000" y="34897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TYPES OF CONTACT CENTERS</a:t>
              </a:r>
              <a:endParaRPr lang="en-US" dirty="0">
                <a:solidFill>
                  <a:srgbClr val="C00000"/>
                </a:solidFill>
                <a:latin typeface="Calibri" pitchFamily="34" charset="0"/>
                <a:ea typeface="华文细黑" pitchFamily="2" charset="-122"/>
                <a:cs typeface="+mn-cs"/>
              </a:endParaRPr>
            </a:p>
          </p:txBody>
        </p:sp>
        <p:sp>
          <p:nvSpPr>
            <p:cNvPr id="21" name="Snip Diagonal Corner Rectangle 20"/>
            <p:cNvSpPr/>
            <p:nvPr/>
          </p:nvSpPr>
          <p:spPr bwMode="auto">
            <a:xfrm>
              <a:off x="4572000" y="542007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IMPLEMENTATION SCENARIOS</a:t>
              </a:r>
              <a:endParaRPr lang="en-US" dirty="0">
                <a:solidFill>
                  <a:srgbClr val="C00000"/>
                </a:solidFill>
                <a:latin typeface="Calibri" pitchFamily="34" charset="0"/>
                <a:ea typeface="华文细黑" pitchFamily="2" charset="-122"/>
                <a:cs typeface="+mn-cs"/>
              </a:endParaRPr>
            </a:p>
          </p:txBody>
        </p:sp>
        <p:sp>
          <p:nvSpPr>
            <p:cNvPr id="10" name="Snip Diagonal Corner Rectangle 9"/>
            <p:cNvSpPr/>
            <p:nvPr/>
          </p:nvSpPr>
          <p:spPr bwMode="auto">
            <a:xfrm>
              <a:off x="4572000" y="412392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OUTBOUND</a:t>
              </a:r>
              <a:endParaRPr lang="en-US" dirty="0">
                <a:solidFill>
                  <a:srgbClr val="C00000"/>
                </a:solidFill>
                <a:latin typeface="Calibri" pitchFamily="34" charset="0"/>
                <a:ea typeface="华文细黑" pitchFamily="2" charset="-122"/>
                <a:cs typeface="+mn-cs"/>
              </a:endParaRPr>
            </a:p>
          </p:txBody>
        </p:sp>
        <p:sp>
          <p:nvSpPr>
            <p:cNvPr id="11" name="Snip Diagonal Corner Rectangle 10"/>
            <p:cNvSpPr/>
            <p:nvPr/>
          </p:nvSpPr>
          <p:spPr bwMode="auto">
            <a:xfrm>
              <a:off x="4572000" y="47720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MULTIMEDIA</a:t>
              </a:r>
              <a:endParaRPr lang="en-US" altLang="zh-CN" dirty="0">
                <a:solidFill>
                  <a:srgbClr val="C00000"/>
                </a:solidFill>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39750" y="4437063"/>
            <a:ext cx="8208963" cy="1512887"/>
          </a:xfrm>
          <a:prstGeom prst="roundRect">
            <a:avLst>
              <a:gd name="adj" fmla="val 3309"/>
            </a:avLst>
          </a:prstGeom>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defTabSz="801688">
              <a:spcBef>
                <a:spcPts val="600"/>
              </a:spcBef>
              <a:spcAft>
                <a:spcPts val="600"/>
              </a:spcAft>
              <a:buClr>
                <a:schemeClr val="tx1"/>
              </a:buClr>
              <a:defRPr/>
            </a:pPr>
            <a:r>
              <a:rPr lang="en-US" altLang="zh-CN" sz="1600" b="1" kern="0" dirty="0">
                <a:latin typeface="Calibri" pitchFamily="34" charset="0"/>
              </a:rPr>
              <a:t>Note:</a:t>
            </a:r>
          </a:p>
          <a:p>
            <a:pPr marL="457200" defTabSz="801688">
              <a:spcBef>
                <a:spcPts val="600"/>
              </a:spcBef>
              <a:spcAft>
                <a:spcPts val="600"/>
              </a:spcAft>
              <a:buClr>
                <a:schemeClr val="tx1"/>
              </a:buClr>
              <a:defRPr/>
            </a:pPr>
            <a:r>
              <a:rPr lang="en-US" altLang="zh-CN" sz="1600" kern="0" dirty="0">
                <a:latin typeface="Calibri" pitchFamily="34" charset="0"/>
              </a:rPr>
              <a:t>There are other components which may be part of the Contact </a:t>
            </a:r>
            <a:r>
              <a:rPr lang="en-US" altLang="zh-CN" sz="1600" kern="0" dirty="0" smtClean="0">
                <a:latin typeface="Calibri" pitchFamily="34" charset="0"/>
              </a:rPr>
              <a:t>Center </a:t>
            </a:r>
            <a:r>
              <a:rPr lang="en-US" altLang="zh-CN" sz="1600" kern="0" dirty="0">
                <a:latin typeface="Calibri" pitchFamily="34" charset="0"/>
              </a:rPr>
              <a:t>Infrastructure depending upon the services provided and the size of the contact </a:t>
            </a:r>
            <a:r>
              <a:rPr lang="en-US" altLang="zh-CN" sz="1600" kern="0" dirty="0" smtClean="0">
                <a:latin typeface="Calibri" pitchFamily="34" charset="0"/>
              </a:rPr>
              <a:t>Center.</a:t>
            </a:r>
            <a:endParaRPr lang="en-US" altLang="zh-CN" sz="1600" kern="0" dirty="0">
              <a:latin typeface="Calibri" pitchFamily="34" charset="0"/>
            </a:endParaRPr>
          </a:p>
        </p:txBody>
      </p:sp>
      <p:sp>
        <p:nvSpPr>
          <p:cNvPr id="23555"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DBC5B99D-0DC4-4C60-B4B4-2A38B83DCB65}" type="slidenum">
              <a:rPr lang="en-US" altLang="zh-CN" smtClean="0">
                <a:latin typeface="FrutigerNext LT Bold" pitchFamily="34" charset="0"/>
                <a:ea typeface="MS PGothic" pitchFamily="34" charset="-128"/>
                <a:cs typeface="华文细黑"/>
              </a:rPr>
              <a:pPr defTabSz="877888"/>
              <a:t>14</a:t>
            </a:fld>
            <a:endParaRPr lang="en-US" altLang="zh-CN" smtClean="0">
              <a:latin typeface="FrutigerNext LT Bold" pitchFamily="34" charset="0"/>
              <a:ea typeface="MS PGothic" pitchFamily="34" charset="-128"/>
              <a:cs typeface="华文细黑"/>
            </a:endParaRPr>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Core Components</a:t>
            </a:r>
          </a:p>
        </p:txBody>
      </p:sp>
      <p:pic>
        <p:nvPicPr>
          <p:cNvPr id="23557"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3"/>
          <p:cNvSpPr txBox="1">
            <a:spLocks noChangeArrowheads="1"/>
          </p:cNvSpPr>
          <p:nvPr/>
        </p:nvSpPr>
        <p:spPr bwMode="auto">
          <a:xfrm>
            <a:off x="590550" y="1214438"/>
            <a:ext cx="8085138" cy="3151187"/>
          </a:xfrm>
          <a:prstGeom prst="rect">
            <a:avLst/>
          </a:prstGeom>
          <a:noFill/>
          <a:ln w="9525">
            <a:noFill/>
            <a:miter lim="800000"/>
            <a:headEnd/>
            <a:tailEnd/>
          </a:ln>
        </p:spPr>
        <p:txBody>
          <a:bodyPr lIns="80141" tIns="40071" rIns="80141" bIns="40071"/>
          <a:lstStyle/>
          <a:p>
            <a:pPr defTabSz="801688">
              <a:spcBef>
                <a:spcPts val="600"/>
              </a:spcBef>
              <a:spcAft>
                <a:spcPts val="600"/>
              </a:spcAft>
              <a:buClr>
                <a:schemeClr val="tx1"/>
              </a:buClr>
              <a:defRPr/>
            </a:pPr>
            <a:r>
              <a:rPr lang="en-US" altLang="zh-CN" sz="2000" kern="0" dirty="0">
                <a:latin typeface="Calibri" pitchFamily="34" charset="0"/>
                <a:ea typeface="宋体" pitchFamily="2" charset="-122"/>
                <a:cs typeface="+mn-cs"/>
              </a:rPr>
              <a:t>Following are a few common components in a contact </a:t>
            </a:r>
            <a:r>
              <a:rPr lang="en-US" altLang="zh-CN" sz="2000" kern="0" dirty="0" smtClean="0">
                <a:latin typeface="Calibri" pitchFamily="34" charset="0"/>
                <a:ea typeface="宋体" pitchFamily="2" charset="-122"/>
                <a:cs typeface="+mn-cs"/>
              </a:rPr>
              <a:t>Center </a:t>
            </a:r>
            <a:r>
              <a:rPr lang="en-US" altLang="zh-CN" sz="2000" kern="0" dirty="0">
                <a:latin typeface="Calibri" pitchFamily="34" charset="0"/>
                <a:ea typeface="宋体" pitchFamily="2" charset="-122"/>
                <a:cs typeface="+mn-cs"/>
              </a:rPr>
              <a:t>scenario:</a:t>
            </a:r>
          </a:p>
          <a:p>
            <a:pPr marL="914400" indent="-465138" defTabSz="801688">
              <a:spcBef>
                <a:spcPts val="600"/>
              </a:spcBef>
              <a:spcAft>
                <a:spcPts val="600"/>
              </a:spcAft>
              <a:buClr>
                <a:schemeClr val="tx1"/>
              </a:buClr>
              <a:buSzPct val="75000"/>
              <a:buFont typeface="Wingdings" pitchFamily="2" charset="2"/>
              <a:buChar char="q"/>
              <a:defRPr/>
            </a:pPr>
            <a:r>
              <a:rPr lang="en-US" altLang="zh-CN" b="1" kern="0" dirty="0">
                <a:latin typeface="Calibri" pitchFamily="34" charset="0"/>
                <a:ea typeface="宋体" pitchFamily="2" charset="-122"/>
                <a:cs typeface="+mn-cs"/>
              </a:rPr>
              <a:t>ACD:</a:t>
            </a:r>
            <a:r>
              <a:rPr lang="en-US" altLang="zh-CN" kern="0" dirty="0">
                <a:latin typeface="Calibri" pitchFamily="34" charset="0"/>
                <a:ea typeface="+mn-ea"/>
                <a:cs typeface="+mn-cs"/>
              </a:rPr>
              <a:t> Automatic Call Distributor – Contact Distribution</a:t>
            </a:r>
          </a:p>
          <a:p>
            <a:pPr marL="920750" indent="-455613" fontAlgn="t">
              <a:spcBef>
                <a:spcPts val="600"/>
              </a:spcBef>
              <a:spcAft>
                <a:spcPts val="600"/>
              </a:spcAft>
              <a:buClr>
                <a:schemeClr val="tx1"/>
              </a:buClr>
              <a:buSzPct val="75000"/>
              <a:buFont typeface="Wingdings" pitchFamily="2" charset="2"/>
              <a:buChar char="q"/>
              <a:defRPr/>
            </a:pPr>
            <a:r>
              <a:rPr lang="en-US" altLang="zh-CN" b="1" kern="0" dirty="0">
                <a:latin typeface="Calibri" pitchFamily="34" charset="0"/>
                <a:ea typeface="宋体" pitchFamily="2" charset="-122"/>
                <a:cs typeface="+mn-cs"/>
              </a:rPr>
              <a:t>CTI:</a:t>
            </a:r>
            <a:r>
              <a:rPr lang="en-US" altLang="zh-CN" kern="0" dirty="0">
                <a:latin typeface="Calibri" pitchFamily="34" charset="0"/>
                <a:ea typeface="+mn-ea"/>
                <a:cs typeface="+mn-cs"/>
              </a:rPr>
              <a:t> Computer Telephony Integration – Screen pop, Telephony control, Intelligent Routing</a:t>
            </a:r>
          </a:p>
          <a:p>
            <a:pPr marL="920750" indent="-455613" fontAlgn="t">
              <a:spcBef>
                <a:spcPts val="600"/>
              </a:spcBef>
              <a:spcAft>
                <a:spcPts val="600"/>
              </a:spcAft>
              <a:buClr>
                <a:schemeClr val="tx1"/>
              </a:buClr>
              <a:buSzPct val="75000"/>
              <a:buFont typeface="Wingdings" pitchFamily="2" charset="2"/>
              <a:buChar char="q"/>
              <a:defRPr/>
            </a:pPr>
            <a:r>
              <a:rPr lang="en-US" altLang="zh-CN" b="1" kern="0" dirty="0">
                <a:latin typeface="Calibri" pitchFamily="34" charset="0"/>
                <a:ea typeface="宋体" pitchFamily="2" charset="-122"/>
                <a:cs typeface="+mn-cs"/>
              </a:rPr>
              <a:t>IVR:</a:t>
            </a:r>
            <a:r>
              <a:rPr lang="en-US" altLang="zh-CN" kern="0" dirty="0">
                <a:latin typeface="Calibri" pitchFamily="34" charset="0"/>
                <a:ea typeface="+mn-ea"/>
                <a:cs typeface="+mn-cs"/>
              </a:rPr>
              <a:t> Interactive Voice Response – Self Service functionality</a:t>
            </a:r>
          </a:p>
          <a:p>
            <a:pPr marL="920750" indent="-455613" fontAlgn="t">
              <a:spcBef>
                <a:spcPts val="600"/>
              </a:spcBef>
              <a:spcAft>
                <a:spcPts val="600"/>
              </a:spcAft>
              <a:buClr>
                <a:schemeClr val="tx1"/>
              </a:buClr>
              <a:buSzPct val="75000"/>
              <a:buFont typeface="Wingdings" pitchFamily="2" charset="2"/>
              <a:buChar char="q"/>
              <a:defRPr/>
            </a:pPr>
            <a:r>
              <a:rPr lang="en-US" altLang="zh-CN" b="1" kern="0" dirty="0">
                <a:latin typeface="Calibri" pitchFamily="34" charset="0"/>
                <a:ea typeface="宋体" pitchFamily="2" charset="-122"/>
                <a:cs typeface="+mn-cs"/>
              </a:rPr>
              <a:t>Logger</a:t>
            </a:r>
            <a:r>
              <a:rPr lang="en-US" altLang="zh-CN" kern="0" dirty="0">
                <a:latin typeface="Calibri" pitchFamily="34" charset="0"/>
                <a:ea typeface="+mn-ea"/>
                <a:cs typeface="+mn-cs"/>
              </a:rPr>
              <a:t> – Recording of Conversations</a:t>
            </a:r>
          </a:p>
          <a:p>
            <a:pPr marL="915988" indent="-450850" defTabSz="801688">
              <a:spcBef>
                <a:spcPts val="600"/>
              </a:spcBef>
              <a:spcAft>
                <a:spcPts val="600"/>
              </a:spcAft>
              <a:buClr>
                <a:schemeClr val="tx1"/>
              </a:buClr>
              <a:buSzPct val="75000"/>
              <a:buFont typeface="Wingdings" pitchFamily="2" charset="2"/>
              <a:buChar char="q"/>
              <a:defRPr/>
            </a:pPr>
            <a:r>
              <a:rPr lang="en-US" altLang="zh-CN" b="1" kern="0" dirty="0">
                <a:latin typeface="Calibri" pitchFamily="34" charset="0"/>
                <a:ea typeface="宋体" pitchFamily="2" charset="-122"/>
                <a:cs typeface="+mn-cs"/>
              </a:rPr>
              <a:t>Reporting</a:t>
            </a:r>
            <a:r>
              <a:rPr lang="en-US" altLang="zh-CN" kern="0" dirty="0">
                <a:latin typeface="Calibri" pitchFamily="34" charset="0"/>
                <a:ea typeface="+mn-ea"/>
                <a:cs typeface="+mn-cs"/>
              </a:rPr>
              <a:t> – Information on Historical Data</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971600" y="1124744"/>
            <a:ext cx="7632848" cy="3600400"/>
          </a:xfrm>
        </p:spPr>
        <p:txBody>
          <a:bodyPr/>
          <a:lstStyle/>
          <a:p>
            <a:pPr marL="2743200" indent="-2743200">
              <a:lnSpc>
                <a:spcPct val="100000"/>
              </a:lnSpc>
              <a:spcBef>
                <a:spcPts val="600"/>
              </a:spcBef>
              <a:spcAft>
                <a:spcPts val="600"/>
              </a:spcAft>
              <a:buNone/>
            </a:pPr>
            <a:r>
              <a:rPr lang="en-US" sz="2000" b="1" dirty="0" smtClean="0">
                <a:latin typeface="Calibri" pitchFamily="34" charset="0"/>
              </a:rPr>
              <a:t>CRM Integration.	</a:t>
            </a:r>
            <a:r>
              <a:rPr lang="en-US" sz="2000" dirty="0" smtClean="0">
                <a:latin typeface="Calibri" pitchFamily="34" charset="0"/>
              </a:rPr>
              <a:t>Flexible integration with leading vendors’ CRM applications</a:t>
            </a:r>
          </a:p>
          <a:p>
            <a:pPr marL="2743200" indent="-2743200">
              <a:lnSpc>
                <a:spcPct val="100000"/>
              </a:lnSpc>
              <a:spcBef>
                <a:spcPts val="600"/>
              </a:spcBef>
              <a:spcAft>
                <a:spcPts val="600"/>
              </a:spcAft>
              <a:buNone/>
            </a:pPr>
            <a:r>
              <a:rPr lang="en-US" sz="2000" b="1" dirty="0" smtClean="0">
                <a:latin typeface="Calibri" pitchFamily="34" charset="0"/>
              </a:rPr>
              <a:t>CTI Support.	</a:t>
            </a:r>
            <a:r>
              <a:rPr lang="en-US" sz="2000" dirty="0" smtClean="0">
                <a:latin typeface="Calibri" pitchFamily="34" charset="0"/>
              </a:rPr>
              <a:t>Ability to support client preferences across major CTI platforms</a:t>
            </a:r>
          </a:p>
          <a:p>
            <a:pPr marL="2743200" indent="-2743200">
              <a:lnSpc>
                <a:spcPct val="100000"/>
              </a:lnSpc>
              <a:spcBef>
                <a:spcPts val="600"/>
              </a:spcBef>
              <a:spcAft>
                <a:spcPts val="600"/>
              </a:spcAft>
              <a:buNone/>
            </a:pPr>
            <a:r>
              <a:rPr lang="en-US" sz="2000" b="1" dirty="0" smtClean="0">
                <a:latin typeface="Calibri" pitchFamily="34" charset="0"/>
              </a:rPr>
              <a:t>Outbound Notification.	</a:t>
            </a:r>
            <a:r>
              <a:rPr lang="en-US" sz="2000" dirty="0" smtClean="0">
                <a:latin typeface="Calibri" pitchFamily="34" charset="0"/>
              </a:rPr>
              <a:t>Support of voice, text, SMS messaging</a:t>
            </a:r>
          </a:p>
          <a:p>
            <a:pPr marL="2743200" indent="-2743200">
              <a:lnSpc>
                <a:spcPct val="100000"/>
              </a:lnSpc>
              <a:spcBef>
                <a:spcPts val="600"/>
              </a:spcBef>
              <a:spcAft>
                <a:spcPts val="600"/>
              </a:spcAft>
              <a:buNone/>
            </a:pPr>
            <a:r>
              <a:rPr lang="en-US" sz="2000" b="1" dirty="0" smtClean="0">
                <a:latin typeface="Calibri" pitchFamily="34" charset="0"/>
              </a:rPr>
              <a:t>System scalability.	</a:t>
            </a:r>
            <a:r>
              <a:rPr lang="en-US" sz="2000" dirty="0" smtClean="0">
                <a:latin typeface="Calibri" pitchFamily="34" charset="0"/>
              </a:rPr>
              <a:t>Larger and wider customer base to be supported</a:t>
            </a:r>
          </a:p>
          <a:p>
            <a:pPr marL="2743200" indent="-2743200">
              <a:lnSpc>
                <a:spcPct val="100000"/>
              </a:lnSpc>
              <a:spcBef>
                <a:spcPts val="600"/>
              </a:spcBef>
              <a:spcAft>
                <a:spcPts val="600"/>
              </a:spcAft>
              <a:buNone/>
            </a:pPr>
            <a:r>
              <a:rPr lang="en-US" sz="2000" b="1" dirty="0" smtClean="0">
                <a:latin typeface="Calibri" pitchFamily="34" charset="0"/>
              </a:rPr>
              <a:t>Survivability &amp; Security.	</a:t>
            </a:r>
            <a:r>
              <a:rPr lang="en-US" sz="2000" dirty="0" smtClean="0">
                <a:latin typeface="Calibri" pitchFamily="34" charset="0"/>
              </a:rPr>
              <a:t>Comprehensive business continuity planning and redundancy</a:t>
            </a:r>
          </a:p>
        </p:txBody>
      </p:sp>
      <p:sp>
        <p:nvSpPr>
          <p:cNvPr id="4" name="Rectangle 2"/>
          <p:cNvSpPr txBox="1">
            <a:spLocks noChangeArrowheads="1"/>
          </p:cNvSpPr>
          <p:nvPr/>
        </p:nvSpPr>
        <p:spPr bwMode="auto">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Technology enablers</a:t>
            </a:r>
            <a:endPar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5"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3"/>
          <p:cNvPicPr>
            <a:picLocks noChangeAspect="1" noChangeArrowheads="1"/>
          </p:cNvPicPr>
          <p:nvPr/>
        </p:nvPicPr>
        <p:blipFill>
          <a:blip r:embed="rId3" cstate="print">
            <a:clrChange>
              <a:clrFrom>
                <a:srgbClr val="00224A"/>
              </a:clrFrom>
              <a:clrTo>
                <a:srgbClr val="00224A">
                  <a:alpha val="0"/>
                </a:srgbClr>
              </a:clrTo>
            </a:clrChange>
            <a:lum contrast="12000"/>
          </a:blip>
          <a:srcRect l="2156" t="11627" r="2013" b="14925"/>
          <a:stretch>
            <a:fillRect/>
          </a:stretch>
        </p:blipFill>
        <p:spPr bwMode="invGray">
          <a:xfrm>
            <a:off x="1263805" y="1242095"/>
            <a:ext cx="6696475" cy="45631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2"/>
          <p:cNvSpPr txBox="1">
            <a:spLocks noChangeArrowheads="1"/>
          </p:cNvSpPr>
          <p:nvPr/>
        </p:nvSpPr>
        <p:spPr bwMode="auto">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Processes of Contact Centers</a:t>
            </a:r>
            <a:endPar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7" name="Picture 6"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83568" y="1124744"/>
            <a:ext cx="7704856" cy="4195763"/>
          </a:xfrm>
        </p:spPr>
        <p:txBody>
          <a:bodyPr/>
          <a:lstStyle/>
          <a:p>
            <a:pPr marL="914400" indent="-457200">
              <a:lnSpc>
                <a:spcPct val="100000"/>
              </a:lnSpc>
              <a:spcBef>
                <a:spcPts val="600"/>
              </a:spcBef>
              <a:spcAft>
                <a:spcPts val="600"/>
              </a:spcAft>
              <a:buClrTx/>
              <a:buSzPct val="75000"/>
              <a:buFont typeface="Wingdings" pitchFamily="2" charset="2"/>
              <a:buChar char="q"/>
            </a:pPr>
            <a:r>
              <a:rPr lang="en-US" sz="1800" dirty="0" smtClean="0">
                <a:latin typeface="Calibri" pitchFamily="34" charset="0"/>
              </a:rPr>
              <a:t>Range of transaction to be supported</a:t>
            </a:r>
          </a:p>
          <a:p>
            <a:pPr marL="914400" indent="-457200">
              <a:lnSpc>
                <a:spcPct val="100000"/>
              </a:lnSpc>
              <a:spcBef>
                <a:spcPts val="600"/>
              </a:spcBef>
              <a:spcAft>
                <a:spcPts val="600"/>
              </a:spcAft>
              <a:buClrTx/>
              <a:buSzPct val="75000"/>
              <a:buFont typeface="Wingdings" pitchFamily="2" charset="2"/>
              <a:buChar char="q"/>
            </a:pPr>
            <a:r>
              <a:rPr lang="en-US" sz="1800" dirty="0" smtClean="0">
                <a:latin typeface="Calibri" pitchFamily="34" charset="0"/>
              </a:rPr>
              <a:t>Reporting and metrics: Supports clients with real-time access to metrics across a comprehensive set of reports</a:t>
            </a:r>
          </a:p>
          <a:p>
            <a:pPr marL="914400" indent="-457200">
              <a:lnSpc>
                <a:spcPct val="100000"/>
              </a:lnSpc>
              <a:spcBef>
                <a:spcPts val="600"/>
              </a:spcBef>
              <a:spcAft>
                <a:spcPts val="600"/>
              </a:spcAft>
              <a:buClrTx/>
              <a:buSzPct val="75000"/>
              <a:buFont typeface="Wingdings" pitchFamily="2" charset="2"/>
              <a:buChar char="q"/>
            </a:pPr>
            <a:r>
              <a:rPr lang="en-US" sz="1800" dirty="0" smtClean="0">
                <a:latin typeface="Calibri" pitchFamily="34" charset="0"/>
              </a:rPr>
              <a:t>Process improvements: Internal process guidelines and adherence to industry quality processes </a:t>
            </a:r>
          </a:p>
          <a:p>
            <a:pPr marL="914400" indent="-457200">
              <a:lnSpc>
                <a:spcPct val="100000"/>
              </a:lnSpc>
              <a:spcBef>
                <a:spcPts val="600"/>
              </a:spcBef>
              <a:spcAft>
                <a:spcPts val="600"/>
              </a:spcAft>
              <a:buClrTx/>
              <a:buSzPct val="75000"/>
              <a:buFont typeface="Wingdings" pitchFamily="2" charset="2"/>
              <a:buChar char="q"/>
            </a:pPr>
            <a:r>
              <a:rPr lang="en-US" sz="1800" dirty="0" smtClean="0">
                <a:latin typeface="Calibri" pitchFamily="34" charset="0"/>
              </a:rPr>
              <a:t>Quality monitoring and workforce management: Use of commercial applications with internal team dedicated to quality performance</a:t>
            </a:r>
          </a:p>
          <a:p>
            <a:pPr marL="914400" indent="-457200">
              <a:lnSpc>
                <a:spcPct val="100000"/>
              </a:lnSpc>
              <a:spcBef>
                <a:spcPts val="600"/>
              </a:spcBef>
              <a:spcAft>
                <a:spcPts val="600"/>
              </a:spcAft>
              <a:buClrTx/>
              <a:buSzPct val="75000"/>
              <a:buFont typeface="Wingdings" pitchFamily="2" charset="2"/>
              <a:buChar char="q"/>
            </a:pPr>
            <a:r>
              <a:rPr lang="en-US" sz="1800" dirty="0" smtClean="0">
                <a:latin typeface="Calibri" pitchFamily="34" charset="0"/>
              </a:rPr>
              <a:t>Agent and supervisor training: Continuous training and advancement opportunities</a:t>
            </a:r>
          </a:p>
        </p:txBody>
      </p:sp>
      <p:sp>
        <p:nvSpPr>
          <p:cNvPr id="5" name="Rectangle 2"/>
          <p:cNvSpPr txBox="1">
            <a:spLocks noChangeArrowheads="1"/>
          </p:cNvSpPr>
          <p:nvPr/>
        </p:nvSpPr>
        <p:spPr bwMode="auto">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Process enablers</a:t>
            </a:r>
            <a:endPar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6" name="Picture 5"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18</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2" name="Group 12"/>
          <p:cNvGrpSpPr/>
          <p:nvPr/>
        </p:nvGrpSpPr>
        <p:grpSpPr>
          <a:xfrm>
            <a:off x="4485456" y="1124744"/>
            <a:ext cx="4191000"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rPr>
                <a:t>OVERVIEW</a:t>
              </a:r>
              <a:endParaRPr lang="en-US" dirty="0">
                <a:solidFill>
                  <a:srgbClr val="C00000"/>
                </a:solidFill>
                <a:latin typeface="Calibri" pitchFamily="34" charset="0"/>
                <a:ea typeface="华文细黑" pitchFamily="2" charset="-122"/>
              </a:endParaRPr>
            </a:p>
          </p:txBody>
        </p:sp>
        <p:sp>
          <p:nvSpPr>
            <p:cNvPr id="14" name="Snip Diagonal Corner Rectangle 13"/>
            <p:cNvSpPr/>
            <p:nvPr/>
          </p:nvSpPr>
          <p:spPr bwMode="auto">
            <a:xfrm>
              <a:off x="4572000" y="229227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HUMAN RESOURCES IN CONTACT CENTER</a:t>
              </a:r>
              <a:endParaRPr lang="en-US" dirty="0">
                <a:solidFill>
                  <a:srgbClr val="C00000"/>
                </a:solidFill>
                <a:latin typeface="Calibri" pitchFamily="34" charset="0"/>
                <a:ea typeface="华文细黑" pitchFamily="2" charset="-122"/>
                <a:cs typeface="+mn-cs"/>
              </a:endParaRPr>
            </a:p>
          </p:txBody>
        </p:sp>
        <p:sp>
          <p:nvSpPr>
            <p:cNvPr id="16" name="Snip Diagonal Corner Rectangle 15"/>
            <p:cNvSpPr/>
            <p:nvPr/>
          </p:nvSpPr>
          <p:spPr bwMode="auto">
            <a:xfrm>
              <a:off x="4572000" y="288373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CORE COMPONENTS</a:t>
              </a:r>
              <a:endParaRPr lang="en-US" dirty="0">
                <a:solidFill>
                  <a:srgbClr val="C00000"/>
                </a:solidFill>
                <a:latin typeface="Calibri" pitchFamily="34" charset="0"/>
                <a:ea typeface="华文细黑" pitchFamily="2" charset="-122"/>
                <a:cs typeface="+mn-cs"/>
              </a:endParaRPr>
            </a:p>
          </p:txBody>
        </p:sp>
        <p:sp>
          <p:nvSpPr>
            <p:cNvPr id="17" name="Snip Diagonal Corner Rectangle 16"/>
            <p:cNvSpPr/>
            <p:nvPr/>
          </p:nvSpPr>
          <p:spPr bwMode="auto">
            <a:xfrm>
              <a:off x="4572000" y="3489708"/>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b="1" dirty="0" smtClean="0">
                  <a:solidFill>
                    <a:schemeClr val="bg1"/>
                  </a:solidFill>
                  <a:latin typeface="Calibri" pitchFamily="34" charset="0"/>
                  <a:ea typeface="+mn-ea"/>
                  <a:cs typeface="+mn-cs"/>
                </a:rPr>
                <a:t>TYPES OF CONTACT CENTERS</a:t>
              </a:r>
              <a:endParaRPr lang="en-US" b="1" dirty="0">
                <a:solidFill>
                  <a:schemeClr val="bg1"/>
                </a:solidFill>
                <a:latin typeface="Calibri" pitchFamily="34" charset="0"/>
                <a:ea typeface="+mn-ea"/>
                <a:cs typeface="+mn-cs"/>
              </a:endParaRPr>
            </a:p>
          </p:txBody>
        </p:sp>
        <p:sp>
          <p:nvSpPr>
            <p:cNvPr id="21" name="Snip Diagonal Corner Rectangle 20"/>
            <p:cNvSpPr/>
            <p:nvPr/>
          </p:nvSpPr>
          <p:spPr bwMode="auto">
            <a:xfrm>
              <a:off x="4572000" y="542007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IMPLEMENTATION SCENARIOS</a:t>
              </a:r>
              <a:endParaRPr lang="en-US" dirty="0">
                <a:solidFill>
                  <a:srgbClr val="C00000"/>
                </a:solidFill>
                <a:latin typeface="Calibri" pitchFamily="34" charset="0"/>
                <a:ea typeface="华文细黑" pitchFamily="2" charset="-122"/>
                <a:cs typeface="+mn-cs"/>
              </a:endParaRPr>
            </a:p>
          </p:txBody>
        </p:sp>
        <p:sp>
          <p:nvSpPr>
            <p:cNvPr id="10" name="Snip Diagonal Corner Rectangle 9"/>
            <p:cNvSpPr/>
            <p:nvPr/>
          </p:nvSpPr>
          <p:spPr bwMode="auto">
            <a:xfrm>
              <a:off x="4572000" y="412392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OUTBOUND</a:t>
              </a:r>
              <a:endParaRPr lang="en-US" dirty="0">
                <a:solidFill>
                  <a:srgbClr val="C00000"/>
                </a:solidFill>
                <a:latin typeface="Calibri" pitchFamily="34" charset="0"/>
                <a:ea typeface="华文细黑" pitchFamily="2" charset="-122"/>
                <a:cs typeface="+mn-cs"/>
              </a:endParaRPr>
            </a:p>
          </p:txBody>
        </p:sp>
        <p:sp>
          <p:nvSpPr>
            <p:cNvPr id="11" name="Snip Diagonal Corner Rectangle 10"/>
            <p:cNvSpPr/>
            <p:nvPr/>
          </p:nvSpPr>
          <p:spPr bwMode="auto">
            <a:xfrm>
              <a:off x="4572000" y="47720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MULTIMEDIA</a:t>
              </a:r>
              <a:endParaRPr lang="en-US" altLang="zh-CN" dirty="0">
                <a:solidFill>
                  <a:srgbClr val="C00000"/>
                </a:solidFill>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769257"/>
            <a:ext cx="6604000" cy="3802743"/>
          </a:xfrm>
        </p:spPr>
        <p:txBody>
          <a:bodyPr/>
          <a:lstStyle/>
          <a:p>
            <a:pPr algn="ctr">
              <a:defRPr/>
            </a:pPr>
            <a:r>
              <a:rPr lang="en-US" altLang="zh-CN" sz="4800" dirty="0" smtClean="0">
                <a:latin typeface="Calibri" pitchFamily="34" charset="0"/>
                <a:ea typeface="宋体" pitchFamily="2" charset="-122"/>
                <a:cs typeface="Calibri" pitchFamily="34" charset="0"/>
              </a:rPr>
              <a:t>Contact Center Orientation</a:t>
            </a:r>
            <a:endPar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libri" pitchFamily="34" charset="0"/>
              <a:ea typeface="+mj-ea"/>
              <a:cs typeface="Calibri" pitchFamily="34" charset="0"/>
            </a:endParaRPr>
          </a:p>
        </p:txBody>
      </p:sp>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33A5BAB4-8C8A-48BF-81B1-BEBEE8B8A398}" type="slidenum">
              <a:rPr lang="en-US" altLang="zh-CN" smtClean="0">
                <a:latin typeface="FrutigerNext LT Bold" pitchFamily="34" charset="0"/>
                <a:ea typeface="MS PGothic" pitchFamily="34" charset="-128"/>
                <a:cs typeface="华文细黑"/>
              </a:rPr>
              <a:pPr defTabSz="877888"/>
              <a:t>19</a:t>
            </a:fld>
            <a:endParaRPr lang="en-US" altLang="zh-CN" smtClean="0">
              <a:latin typeface="FrutigerNext LT Bold" pitchFamily="34" charset="0"/>
              <a:ea typeface="MS PGothic" pitchFamily="34" charset="-128"/>
              <a:cs typeface="华文细黑"/>
            </a:endParaRPr>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Types of Contact Center</a:t>
            </a:r>
          </a:p>
        </p:txBody>
      </p:sp>
      <p:pic>
        <p:nvPicPr>
          <p:cNvPr id="16388"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3"/>
          <p:cNvSpPr txBox="1">
            <a:spLocks noChangeArrowheads="1"/>
          </p:cNvSpPr>
          <p:nvPr/>
        </p:nvSpPr>
        <p:spPr bwMode="auto">
          <a:xfrm>
            <a:off x="899592" y="980728"/>
            <a:ext cx="7560840" cy="4806850"/>
          </a:xfrm>
          <a:prstGeom prst="rect">
            <a:avLst/>
          </a:prstGeom>
          <a:noFill/>
          <a:ln w="9525">
            <a:noFill/>
            <a:miter lim="800000"/>
            <a:headEnd/>
            <a:tailEnd/>
          </a:ln>
        </p:spPr>
        <p:txBody>
          <a:bodyPr lIns="80141" tIns="40071" rIns="80141" bIns="40071"/>
          <a:lstStyle/>
          <a:p>
            <a:pPr fontAlgn="t">
              <a:spcBef>
                <a:spcPts val="600"/>
              </a:spcBef>
              <a:spcAft>
                <a:spcPts val="600"/>
              </a:spcAft>
              <a:buClr>
                <a:schemeClr val="tx1"/>
              </a:buClr>
              <a:defRPr/>
            </a:pPr>
            <a:r>
              <a:rPr lang="en-US" altLang="zh-CN" sz="2000" kern="0" dirty="0">
                <a:latin typeface="Calibri" pitchFamily="34" charset="0"/>
                <a:ea typeface="+mn-ea"/>
                <a:cs typeface="+mn-cs"/>
              </a:rPr>
              <a:t>Contact </a:t>
            </a:r>
            <a:r>
              <a:rPr lang="en-US" altLang="zh-CN" sz="2000" kern="0" dirty="0" smtClean="0">
                <a:latin typeface="Calibri" pitchFamily="34" charset="0"/>
                <a:ea typeface="+mn-ea"/>
                <a:cs typeface="+mn-cs"/>
              </a:rPr>
              <a:t>Centers </a:t>
            </a:r>
            <a:r>
              <a:rPr lang="en-US" altLang="zh-CN" sz="2000" kern="0" dirty="0">
                <a:latin typeface="Calibri" pitchFamily="34" charset="0"/>
                <a:ea typeface="+mn-ea"/>
                <a:cs typeface="+mn-cs"/>
              </a:rPr>
              <a:t>are classified into three types: Inbound, Outbound and Blended</a:t>
            </a:r>
          </a:p>
          <a:p>
            <a:pPr marL="2863850" indent="-349250" fontAlgn="t">
              <a:spcBef>
                <a:spcPts val="600"/>
              </a:spcBef>
              <a:spcAft>
                <a:spcPts val="600"/>
              </a:spcAft>
              <a:buClr>
                <a:schemeClr val="tx1"/>
              </a:buClr>
              <a:buSzPct val="75000"/>
              <a:buFont typeface="Wingdings" pitchFamily="2" charset="2"/>
              <a:buChar char="q"/>
              <a:defRPr/>
            </a:pPr>
            <a:r>
              <a:rPr lang="en-US" altLang="zh-CN" sz="1600" kern="0" dirty="0" smtClean="0">
                <a:latin typeface="Calibri" pitchFamily="34" charset="0"/>
                <a:ea typeface="+mn-ea"/>
                <a:cs typeface="+mn-cs"/>
              </a:rPr>
              <a:t>These Contact Centers serve the customers who initiate the call to the Contact Center to fetch some information regarding the services or products. </a:t>
            </a:r>
          </a:p>
          <a:p>
            <a:pPr marL="2863850" indent="-349250" fontAlgn="t">
              <a:spcBef>
                <a:spcPts val="600"/>
              </a:spcBef>
              <a:spcAft>
                <a:spcPts val="600"/>
              </a:spcAft>
              <a:buClr>
                <a:schemeClr val="tx1"/>
              </a:buClr>
              <a:buSzPct val="75000"/>
              <a:buFont typeface="Wingdings" pitchFamily="2" charset="2"/>
              <a:buChar char="q"/>
              <a:defRPr/>
            </a:pPr>
            <a:r>
              <a:rPr lang="en-US" altLang="zh-CN" sz="1600" kern="0" dirty="0" smtClean="0">
                <a:latin typeface="Calibri" pitchFamily="34" charset="0"/>
                <a:ea typeface="+mn-ea"/>
                <a:cs typeface="+mn-cs"/>
              </a:rPr>
              <a:t>They </a:t>
            </a:r>
            <a:r>
              <a:rPr lang="en-US" altLang="zh-CN" sz="1600" kern="0" dirty="0">
                <a:latin typeface="Calibri" pitchFamily="34" charset="0"/>
                <a:ea typeface="+mn-ea"/>
                <a:cs typeface="+mn-cs"/>
              </a:rPr>
              <a:t>may handle incoming contacts like voice, email, SMS, fax, Web Chat, MMS etc.</a:t>
            </a:r>
          </a:p>
          <a:p>
            <a:pPr marL="2863850" indent="-349250" fontAlgn="t">
              <a:spcBef>
                <a:spcPts val="600"/>
              </a:spcBef>
              <a:spcAft>
                <a:spcPts val="600"/>
              </a:spcAft>
              <a:buClr>
                <a:schemeClr val="tx1"/>
              </a:buClr>
              <a:buSzPct val="75000"/>
              <a:buFont typeface="Wingdings" pitchFamily="2" charset="2"/>
              <a:buChar char="q"/>
              <a:defRPr/>
            </a:pPr>
            <a:r>
              <a:rPr lang="en-US" altLang="zh-CN" sz="1600" kern="0" dirty="0" smtClean="0">
                <a:latin typeface="Calibri" pitchFamily="34" charset="0"/>
                <a:ea typeface="+mn-ea"/>
                <a:cs typeface="+mn-cs"/>
              </a:rPr>
              <a:t>These </a:t>
            </a:r>
            <a:r>
              <a:rPr lang="en-US" altLang="zh-CN" sz="1600" kern="0" dirty="0">
                <a:latin typeface="Calibri" pitchFamily="34" charset="0"/>
                <a:ea typeface="+mn-ea"/>
                <a:cs typeface="+mn-cs"/>
              </a:rPr>
              <a:t>Contact </a:t>
            </a:r>
            <a:r>
              <a:rPr lang="en-US" altLang="zh-CN" sz="1600" kern="0" dirty="0" smtClean="0">
                <a:latin typeface="Calibri" pitchFamily="34" charset="0"/>
                <a:ea typeface="+mn-ea"/>
                <a:cs typeface="+mn-cs"/>
              </a:rPr>
              <a:t>Center initiates the call </a:t>
            </a:r>
            <a:r>
              <a:rPr lang="en-US" altLang="zh-CN" sz="1600" kern="0" dirty="0">
                <a:latin typeface="Calibri" pitchFamily="34" charset="0"/>
                <a:ea typeface="+mn-ea"/>
                <a:cs typeface="+mn-cs"/>
              </a:rPr>
              <a:t>to </a:t>
            </a:r>
            <a:r>
              <a:rPr lang="en-US" altLang="zh-CN" sz="1600" kern="0" dirty="0" smtClean="0">
                <a:latin typeface="Calibri" pitchFamily="34" charset="0"/>
                <a:ea typeface="+mn-ea"/>
                <a:cs typeface="+mn-cs"/>
              </a:rPr>
              <a:t>customers / prospective customers. </a:t>
            </a:r>
          </a:p>
          <a:p>
            <a:pPr marL="2863850" indent="-349250" fontAlgn="t">
              <a:spcBef>
                <a:spcPts val="600"/>
              </a:spcBef>
              <a:spcAft>
                <a:spcPts val="600"/>
              </a:spcAft>
              <a:buClr>
                <a:schemeClr val="tx1"/>
              </a:buClr>
              <a:buSzPct val="75000"/>
              <a:buFont typeface="Wingdings" pitchFamily="2" charset="2"/>
              <a:buChar char="q"/>
              <a:defRPr/>
            </a:pPr>
            <a:r>
              <a:rPr lang="en-US" altLang="zh-CN" sz="1600" kern="0" dirty="0" smtClean="0">
                <a:latin typeface="Calibri" pitchFamily="34" charset="0"/>
                <a:ea typeface="+mn-ea"/>
                <a:cs typeface="+mn-cs"/>
              </a:rPr>
              <a:t>These </a:t>
            </a:r>
            <a:r>
              <a:rPr lang="en-US" altLang="zh-CN" sz="1600" kern="0" dirty="0">
                <a:latin typeface="Calibri" pitchFamily="34" charset="0"/>
                <a:ea typeface="+mn-ea"/>
                <a:cs typeface="+mn-cs"/>
              </a:rPr>
              <a:t>may be for the purpose of informing customers of new products or telemarketing etc.</a:t>
            </a:r>
          </a:p>
          <a:p>
            <a:pPr marL="2863850" indent="-349250" fontAlgn="t">
              <a:spcBef>
                <a:spcPts val="600"/>
              </a:spcBef>
              <a:spcAft>
                <a:spcPts val="600"/>
              </a:spcAft>
              <a:buClr>
                <a:schemeClr val="tx1"/>
              </a:buClr>
              <a:buSzPct val="75000"/>
              <a:buFont typeface="Wingdings" pitchFamily="2" charset="2"/>
              <a:buChar char="q"/>
              <a:defRPr/>
            </a:pPr>
            <a:r>
              <a:rPr lang="en-US" altLang="zh-CN" sz="1600" kern="0" dirty="0" smtClean="0">
                <a:latin typeface="Calibri" pitchFamily="34" charset="0"/>
                <a:ea typeface="+mn-ea"/>
                <a:cs typeface="+mn-cs"/>
              </a:rPr>
              <a:t>These </a:t>
            </a:r>
            <a:r>
              <a:rPr lang="en-US" altLang="zh-CN" sz="1600" kern="0" dirty="0">
                <a:latin typeface="Calibri" pitchFamily="34" charset="0"/>
                <a:ea typeface="+mn-ea"/>
                <a:cs typeface="+mn-cs"/>
              </a:rPr>
              <a:t>contact </a:t>
            </a:r>
            <a:r>
              <a:rPr lang="en-US" altLang="zh-CN" sz="1600" kern="0" dirty="0" smtClean="0">
                <a:latin typeface="Calibri" pitchFamily="34" charset="0"/>
                <a:ea typeface="+mn-ea"/>
                <a:cs typeface="+mn-cs"/>
              </a:rPr>
              <a:t>Centers </a:t>
            </a:r>
            <a:r>
              <a:rPr lang="en-US" altLang="zh-CN" sz="1600" kern="0" dirty="0">
                <a:latin typeface="Calibri" pitchFamily="34" charset="0"/>
                <a:ea typeface="+mn-ea"/>
                <a:cs typeface="+mn-cs"/>
              </a:rPr>
              <a:t>offer both inbound and outbound services. </a:t>
            </a:r>
            <a:endParaRPr lang="en-US" altLang="zh-CN" sz="1600" kern="0" dirty="0" smtClean="0">
              <a:latin typeface="Calibri" pitchFamily="34" charset="0"/>
              <a:ea typeface="+mn-ea"/>
              <a:cs typeface="+mn-cs"/>
            </a:endParaRPr>
          </a:p>
          <a:p>
            <a:pPr marL="2863850" indent="-349250" fontAlgn="t">
              <a:spcBef>
                <a:spcPts val="600"/>
              </a:spcBef>
              <a:spcAft>
                <a:spcPts val="600"/>
              </a:spcAft>
              <a:buClr>
                <a:schemeClr val="tx1"/>
              </a:buClr>
              <a:buSzPct val="75000"/>
              <a:buFont typeface="Wingdings" pitchFamily="2" charset="2"/>
              <a:buChar char="q"/>
              <a:defRPr/>
            </a:pPr>
            <a:r>
              <a:rPr lang="en-US" altLang="zh-CN" sz="1600" kern="0" dirty="0" smtClean="0">
                <a:latin typeface="Calibri" pitchFamily="34" charset="0"/>
                <a:ea typeface="+mn-ea"/>
                <a:cs typeface="+mn-cs"/>
              </a:rPr>
              <a:t>Agents in this type of Contact Center can serve both the customer as well as prospective customer.</a:t>
            </a:r>
            <a:endParaRPr lang="en-US" altLang="zh-CN" sz="1600" kern="0" dirty="0">
              <a:latin typeface="Calibri" pitchFamily="34" charset="0"/>
              <a:ea typeface="+mn-ea"/>
              <a:cs typeface="+mn-cs"/>
            </a:endParaRPr>
          </a:p>
        </p:txBody>
      </p:sp>
      <p:sp>
        <p:nvSpPr>
          <p:cNvPr id="6" name="Rectangle 5"/>
          <p:cNvSpPr/>
          <p:nvPr/>
        </p:nvSpPr>
        <p:spPr>
          <a:xfrm>
            <a:off x="827584" y="1628800"/>
            <a:ext cx="2468946" cy="369332"/>
          </a:xfrm>
          <a:prstGeom prst="rect">
            <a:avLst/>
          </a:prstGeom>
        </p:spPr>
        <p:txBody>
          <a:bodyPr wrap="none">
            <a:spAutoFit/>
          </a:bodyPr>
          <a:lstStyle/>
          <a:p>
            <a:pPr marL="2514600" indent="-2514600" fontAlgn="t">
              <a:spcBef>
                <a:spcPts val="600"/>
              </a:spcBef>
              <a:spcAft>
                <a:spcPts val="600"/>
              </a:spcAft>
              <a:buClr>
                <a:schemeClr val="tx1"/>
              </a:buClr>
              <a:buSzPct val="75000"/>
              <a:defRPr/>
            </a:pPr>
            <a:r>
              <a:rPr lang="en-US" altLang="zh-CN" b="1" kern="0" dirty="0" smtClean="0">
                <a:latin typeface="Calibri" pitchFamily="34" charset="0"/>
                <a:ea typeface="宋体" pitchFamily="2" charset="-122"/>
              </a:rPr>
              <a:t>Inbound Contact Center</a:t>
            </a:r>
          </a:p>
        </p:txBody>
      </p:sp>
      <p:sp>
        <p:nvSpPr>
          <p:cNvPr id="8" name="Rectangle 7"/>
          <p:cNvSpPr/>
          <p:nvPr/>
        </p:nvSpPr>
        <p:spPr>
          <a:xfrm>
            <a:off x="825257" y="3131676"/>
            <a:ext cx="2954655" cy="369332"/>
          </a:xfrm>
          <a:prstGeom prst="rect">
            <a:avLst/>
          </a:prstGeom>
        </p:spPr>
        <p:txBody>
          <a:bodyPr wrap="none">
            <a:spAutoFit/>
          </a:bodyPr>
          <a:lstStyle/>
          <a:p>
            <a:r>
              <a:rPr lang="en-US" altLang="zh-CN" b="1" kern="0" dirty="0" smtClean="0">
                <a:latin typeface="Calibri" pitchFamily="34" charset="0"/>
                <a:ea typeface="宋体" pitchFamily="2" charset="-122"/>
              </a:rPr>
              <a:t>Outbound Contact Center	</a:t>
            </a:r>
            <a:endParaRPr lang="en-US" dirty="0"/>
          </a:p>
        </p:txBody>
      </p:sp>
      <p:sp>
        <p:nvSpPr>
          <p:cNvPr id="9" name="Rectangle 8"/>
          <p:cNvSpPr/>
          <p:nvPr/>
        </p:nvSpPr>
        <p:spPr>
          <a:xfrm>
            <a:off x="827584" y="4437112"/>
            <a:ext cx="2571538" cy="369332"/>
          </a:xfrm>
          <a:prstGeom prst="rect">
            <a:avLst/>
          </a:prstGeom>
        </p:spPr>
        <p:txBody>
          <a:bodyPr wrap="none">
            <a:spAutoFit/>
          </a:bodyPr>
          <a:lstStyle/>
          <a:p>
            <a:r>
              <a:rPr lang="en-US" altLang="zh-CN" b="1" kern="0" dirty="0" smtClean="0">
                <a:latin typeface="Calibri" pitchFamily="34" charset="0"/>
                <a:ea typeface="宋体" pitchFamily="2" charset="-122"/>
              </a:rPr>
              <a:t>Blended Contact Center: </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bwMode="auto">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Types of Contact Center…</a:t>
            </a:r>
            <a:endPar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17425"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grpSp>
        <p:nvGrpSpPr>
          <p:cNvPr id="22" name="Group 21"/>
          <p:cNvGrpSpPr/>
          <p:nvPr/>
        </p:nvGrpSpPr>
        <p:grpSpPr>
          <a:xfrm>
            <a:off x="4263652" y="1412776"/>
            <a:ext cx="4268788" cy="1905000"/>
            <a:chOff x="1619672" y="1412776"/>
            <a:chExt cx="4268788" cy="1905000"/>
          </a:xfrm>
        </p:grpSpPr>
        <p:sp>
          <p:nvSpPr>
            <p:cNvPr id="23" name="Rounded Rectangle 22"/>
            <p:cNvSpPr/>
            <p:nvPr/>
          </p:nvSpPr>
          <p:spPr bwMode="auto">
            <a:xfrm>
              <a:off x="1619672" y="1412776"/>
              <a:ext cx="1676400" cy="1905000"/>
            </a:xfrm>
            <a:prstGeom prst="roundRect">
              <a:avLst>
                <a:gd name="adj" fmla="val 5758"/>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lstStyle/>
            <a:p>
              <a:pPr>
                <a:defRPr/>
              </a:pPr>
              <a:r>
                <a:rPr lang="en-US"/>
                <a:t>Organization</a:t>
              </a:r>
            </a:p>
          </p:txBody>
        </p:sp>
        <p:grpSp>
          <p:nvGrpSpPr>
            <p:cNvPr id="24" name="Group 18"/>
            <p:cNvGrpSpPr>
              <a:grpSpLocks/>
            </p:cNvGrpSpPr>
            <p:nvPr/>
          </p:nvGrpSpPr>
          <p:grpSpPr bwMode="auto">
            <a:xfrm>
              <a:off x="1914600" y="1920776"/>
              <a:ext cx="1066800" cy="1155700"/>
              <a:chOff x="235" y="1696"/>
              <a:chExt cx="672" cy="728"/>
            </a:xfrm>
          </p:grpSpPr>
          <p:pic>
            <p:nvPicPr>
              <p:cNvPr id="28" name="Picture 4"/>
              <p:cNvPicPr>
                <a:picLocks noChangeAspect="1" noChangeArrowheads="1"/>
              </p:cNvPicPr>
              <p:nvPr/>
            </p:nvPicPr>
            <p:blipFill>
              <a:blip r:embed="rId4" cstate="print"/>
              <a:srcRect/>
              <a:stretch>
                <a:fillRect/>
              </a:stretch>
            </p:blipFill>
            <p:spPr bwMode="auto">
              <a:xfrm>
                <a:off x="326" y="1992"/>
                <a:ext cx="432" cy="432"/>
              </a:xfrm>
              <a:prstGeom prst="rect">
                <a:avLst/>
              </a:prstGeom>
              <a:noFill/>
              <a:ln w="9525">
                <a:noFill/>
                <a:miter lim="800000"/>
                <a:headEnd/>
                <a:tailEnd/>
              </a:ln>
            </p:spPr>
          </p:pic>
          <p:sp>
            <p:nvSpPr>
              <p:cNvPr id="29" name="Text Box 9"/>
              <p:cNvSpPr txBox="1">
                <a:spLocks noChangeArrowheads="1"/>
              </p:cNvSpPr>
              <p:nvPr/>
            </p:nvSpPr>
            <p:spPr bwMode="auto">
              <a:xfrm>
                <a:off x="235" y="1696"/>
                <a:ext cx="672" cy="15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dirty="0"/>
                  <a:t>Contact </a:t>
                </a:r>
                <a:r>
                  <a:rPr lang="en-US" sz="1000" dirty="0" smtClean="0"/>
                  <a:t>Center</a:t>
                </a:r>
                <a:endParaRPr lang="en-US" sz="1000" dirty="0"/>
              </a:p>
            </p:txBody>
          </p:sp>
        </p:grpSp>
        <p:pic>
          <p:nvPicPr>
            <p:cNvPr id="25" name="Picture 22"/>
            <p:cNvPicPr>
              <a:picLocks noChangeAspect="1" noChangeArrowheads="1"/>
            </p:cNvPicPr>
            <p:nvPr/>
          </p:nvPicPr>
          <p:blipFill>
            <a:blip r:embed="rId5" cstate="print"/>
            <a:srcRect/>
            <a:stretch>
              <a:fillRect/>
            </a:stretch>
          </p:blipFill>
          <p:spPr bwMode="auto">
            <a:xfrm>
              <a:off x="5153447" y="2162076"/>
              <a:ext cx="685800" cy="685800"/>
            </a:xfrm>
            <a:prstGeom prst="rect">
              <a:avLst/>
            </a:prstGeom>
            <a:noFill/>
            <a:ln w="9525">
              <a:noFill/>
              <a:miter lim="800000"/>
              <a:headEnd/>
              <a:tailEnd/>
            </a:ln>
          </p:spPr>
        </p:pic>
        <p:sp>
          <p:nvSpPr>
            <p:cNvPr id="26" name="Text Box 24"/>
            <p:cNvSpPr txBox="1">
              <a:spLocks noChangeArrowheads="1"/>
            </p:cNvSpPr>
            <p:nvPr/>
          </p:nvSpPr>
          <p:spPr bwMode="auto">
            <a:xfrm>
              <a:off x="5153447" y="1793776"/>
              <a:ext cx="735013" cy="24447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a:t>Customer</a:t>
              </a:r>
            </a:p>
          </p:txBody>
        </p:sp>
        <p:cxnSp>
          <p:nvCxnSpPr>
            <p:cNvPr id="27" name="Straight Arrow Connector 26"/>
            <p:cNvCxnSpPr/>
            <p:nvPr/>
          </p:nvCxnSpPr>
          <p:spPr bwMode="auto">
            <a:xfrm flipV="1">
              <a:off x="3372272" y="2504976"/>
              <a:ext cx="1781175" cy="0"/>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grpSp>
      <p:sp>
        <p:nvSpPr>
          <p:cNvPr id="30" name="TextBox 19"/>
          <p:cNvSpPr txBox="1">
            <a:spLocks noChangeArrowheads="1"/>
          </p:cNvSpPr>
          <p:nvPr/>
        </p:nvSpPr>
        <p:spPr bwMode="auto">
          <a:xfrm>
            <a:off x="827584" y="4581128"/>
            <a:ext cx="2088232" cy="738664"/>
          </a:xfrm>
          <a:prstGeom prst="rect">
            <a:avLst/>
          </a:prstGeom>
          <a:noFill/>
          <a:ln w="9525">
            <a:noFill/>
            <a:miter lim="800000"/>
            <a:headEnd/>
            <a:tailEnd/>
          </a:ln>
        </p:spPr>
        <p:txBody>
          <a:bodyPr wrap="square">
            <a:spAutoFit/>
          </a:bodyPr>
          <a:lstStyle/>
          <a:p>
            <a:pPr algn="ctr"/>
            <a:r>
              <a:rPr lang="en-US" dirty="0" smtClean="0">
                <a:latin typeface="Calibri" pitchFamily="34" charset="0"/>
              </a:rPr>
              <a:t>OUTSOURCED</a:t>
            </a:r>
          </a:p>
          <a:p>
            <a:pPr algn="ctr"/>
            <a:r>
              <a:rPr lang="en-US" sz="1200" i="1" dirty="0" smtClean="0">
                <a:latin typeface="Calibri" pitchFamily="34" charset="0"/>
              </a:rPr>
              <a:t>Setup to service in-house and 3</a:t>
            </a:r>
            <a:r>
              <a:rPr lang="en-US" sz="1200" i="1" baseline="30000" dirty="0" smtClean="0">
                <a:latin typeface="Calibri" pitchFamily="34" charset="0"/>
              </a:rPr>
              <a:t>rd</a:t>
            </a:r>
            <a:r>
              <a:rPr lang="en-US" sz="1200" i="1" dirty="0" smtClean="0">
                <a:latin typeface="Calibri" pitchFamily="34" charset="0"/>
              </a:rPr>
              <a:t> party needs</a:t>
            </a:r>
          </a:p>
        </p:txBody>
      </p:sp>
      <p:sp>
        <p:nvSpPr>
          <p:cNvPr id="31" name="TextBox 18"/>
          <p:cNvSpPr txBox="1">
            <a:spLocks noChangeArrowheads="1"/>
          </p:cNvSpPr>
          <p:nvPr/>
        </p:nvSpPr>
        <p:spPr bwMode="auto">
          <a:xfrm>
            <a:off x="899592" y="1988840"/>
            <a:ext cx="2367178" cy="738664"/>
          </a:xfrm>
          <a:prstGeom prst="rect">
            <a:avLst/>
          </a:prstGeom>
          <a:noFill/>
          <a:ln w="9525">
            <a:noFill/>
            <a:miter lim="800000"/>
            <a:headEnd/>
            <a:tailEnd/>
          </a:ln>
        </p:spPr>
        <p:txBody>
          <a:bodyPr wrap="square">
            <a:spAutoFit/>
          </a:bodyPr>
          <a:lstStyle/>
          <a:p>
            <a:pPr algn="ctr"/>
            <a:r>
              <a:rPr lang="en-US" dirty="0" smtClean="0">
                <a:latin typeface="Calibri" pitchFamily="34" charset="0"/>
              </a:rPr>
              <a:t>CAPTIVE</a:t>
            </a:r>
          </a:p>
          <a:p>
            <a:pPr algn="ctr"/>
            <a:r>
              <a:rPr lang="en-US" sz="1200" i="1" dirty="0" smtClean="0">
                <a:latin typeface="Calibri" pitchFamily="34" charset="0"/>
              </a:rPr>
              <a:t>Setup to service in-house organization needs</a:t>
            </a:r>
            <a:endParaRPr lang="en-US" sz="1200" i="1" dirty="0">
              <a:latin typeface="Calibri" pitchFamily="34" charset="0"/>
            </a:endParaRPr>
          </a:p>
        </p:txBody>
      </p:sp>
      <p:grpSp>
        <p:nvGrpSpPr>
          <p:cNvPr id="32" name="Group 31"/>
          <p:cNvGrpSpPr/>
          <p:nvPr/>
        </p:nvGrpSpPr>
        <p:grpSpPr>
          <a:xfrm>
            <a:off x="3063925" y="3933056"/>
            <a:ext cx="5540523" cy="1905000"/>
            <a:chOff x="2339752" y="4149080"/>
            <a:chExt cx="5540523" cy="1905000"/>
          </a:xfrm>
        </p:grpSpPr>
        <p:pic>
          <p:nvPicPr>
            <p:cNvPr id="33" name="Picture 22"/>
            <p:cNvPicPr>
              <a:picLocks noChangeAspect="1" noChangeArrowheads="1"/>
            </p:cNvPicPr>
            <p:nvPr/>
          </p:nvPicPr>
          <p:blipFill>
            <a:blip r:embed="rId5" cstate="print"/>
            <a:srcRect/>
            <a:stretch>
              <a:fillRect/>
            </a:stretch>
          </p:blipFill>
          <p:spPr bwMode="auto">
            <a:xfrm>
              <a:off x="7145263" y="5016500"/>
              <a:ext cx="685800" cy="685800"/>
            </a:xfrm>
            <a:prstGeom prst="rect">
              <a:avLst/>
            </a:prstGeom>
            <a:noFill/>
            <a:ln w="9525">
              <a:noFill/>
              <a:miter lim="800000"/>
              <a:headEnd/>
              <a:tailEnd/>
            </a:ln>
          </p:spPr>
        </p:pic>
        <p:sp>
          <p:nvSpPr>
            <p:cNvPr id="34" name="Text Box 24"/>
            <p:cNvSpPr txBox="1">
              <a:spLocks noChangeArrowheads="1"/>
            </p:cNvSpPr>
            <p:nvPr/>
          </p:nvSpPr>
          <p:spPr bwMode="auto">
            <a:xfrm>
              <a:off x="7145263" y="4648200"/>
              <a:ext cx="735012" cy="24447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a:t>Customer</a:t>
              </a:r>
            </a:p>
          </p:txBody>
        </p:sp>
        <p:sp>
          <p:nvSpPr>
            <p:cNvPr id="35" name="Rounded Rectangle 34"/>
            <p:cNvSpPr/>
            <p:nvPr/>
          </p:nvSpPr>
          <p:spPr bwMode="auto">
            <a:xfrm>
              <a:off x="3851920" y="4149080"/>
              <a:ext cx="1368152" cy="1905000"/>
            </a:xfrm>
            <a:prstGeom prst="roundRect">
              <a:avLst>
                <a:gd name="adj" fmla="val 364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t"/>
            <a:lstStyle/>
            <a:p>
              <a:pPr algn="ctr">
                <a:defRPr/>
              </a:pPr>
              <a:r>
                <a:rPr lang="en-US" sz="1600" dirty="0"/>
                <a:t>3rd Party</a:t>
              </a:r>
            </a:p>
          </p:txBody>
        </p:sp>
        <p:cxnSp>
          <p:nvCxnSpPr>
            <p:cNvPr id="36" name="Straight Arrow Connector 35"/>
            <p:cNvCxnSpPr/>
            <p:nvPr/>
          </p:nvCxnSpPr>
          <p:spPr bwMode="auto">
            <a:xfrm flipV="1">
              <a:off x="5364088" y="5359400"/>
              <a:ext cx="1781175" cy="0"/>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sp>
          <p:nvSpPr>
            <p:cNvPr id="37" name="Rounded Rectangle 36"/>
            <p:cNvSpPr/>
            <p:nvPr/>
          </p:nvSpPr>
          <p:spPr bwMode="auto">
            <a:xfrm>
              <a:off x="2339752" y="4149080"/>
              <a:ext cx="1394048" cy="1905000"/>
            </a:xfrm>
            <a:prstGeom prst="roundRect">
              <a:avLst>
                <a:gd name="adj" fmla="val 4902"/>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ctr"/>
            <a:lstStyle/>
            <a:p>
              <a:pPr algn="ctr">
                <a:defRPr/>
              </a:pPr>
              <a:r>
                <a:rPr lang="en-US" sz="1400" dirty="0"/>
                <a:t>Organization</a:t>
              </a:r>
            </a:p>
          </p:txBody>
        </p:sp>
        <p:grpSp>
          <p:nvGrpSpPr>
            <p:cNvPr id="38" name="Group 37"/>
            <p:cNvGrpSpPr>
              <a:grpSpLocks/>
            </p:cNvGrpSpPr>
            <p:nvPr/>
          </p:nvGrpSpPr>
          <p:grpSpPr bwMode="auto">
            <a:xfrm>
              <a:off x="3995936" y="4725144"/>
              <a:ext cx="1066800" cy="1130300"/>
              <a:chOff x="402" y="1712"/>
              <a:chExt cx="672" cy="712"/>
            </a:xfrm>
          </p:grpSpPr>
          <p:pic>
            <p:nvPicPr>
              <p:cNvPr id="39" name="Picture 4"/>
              <p:cNvPicPr>
                <a:picLocks noChangeAspect="1" noChangeArrowheads="1"/>
              </p:cNvPicPr>
              <p:nvPr/>
            </p:nvPicPr>
            <p:blipFill>
              <a:blip r:embed="rId4" cstate="print"/>
              <a:srcRect/>
              <a:stretch>
                <a:fillRect/>
              </a:stretch>
            </p:blipFill>
            <p:spPr bwMode="auto">
              <a:xfrm>
                <a:off x="480" y="1992"/>
                <a:ext cx="432" cy="432"/>
              </a:xfrm>
              <a:prstGeom prst="rect">
                <a:avLst/>
              </a:prstGeom>
              <a:noFill/>
              <a:ln w="9525">
                <a:noFill/>
                <a:miter lim="800000"/>
                <a:headEnd/>
                <a:tailEnd/>
              </a:ln>
            </p:spPr>
          </p:pic>
          <p:sp>
            <p:nvSpPr>
              <p:cNvPr id="40" name="Text Box 9"/>
              <p:cNvSpPr txBox="1">
                <a:spLocks noChangeArrowheads="1"/>
              </p:cNvSpPr>
              <p:nvPr/>
            </p:nvSpPr>
            <p:spPr bwMode="auto">
              <a:xfrm>
                <a:off x="402" y="1712"/>
                <a:ext cx="672" cy="15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dirty="0"/>
                  <a:t>Contact </a:t>
                </a:r>
                <a:r>
                  <a:rPr lang="en-US" sz="1000" dirty="0" smtClean="0"/>
                  <a:t>Center</a:t>
                </a:r>
                <a:endParaRPr lang="en-US" sz="1000" dirty="0"/>
              </a:p>
            </p:txBody>
          </p:sp>
        </p:grpSp>
      </p:grpSp>
      <p:cxnSp>
        <p:nvCxnSpPr>
          <p:cNvPr id="41" name="Straight Connector 40"/>
          <p:cNvCxnSpPr/>
          <p:nvPr/>
        </p:nvCxnSpPr>
        <p:spPr bwMode="auto">
          <a:xfrm>
            <a:off x="1043608" y="3573016"/>
            <a:ext cx="7543800" cy="0"/>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979712" y="1340768"/>
            <a:ext cx="2736304" cy="432048"/>
          </a:xfrm>
        </p:spPr>
        <p:txBody>
          <a:bodyPr/>
          <a:lstStyle/>
          <a:p>
            <a:pPr marL="0" indent="0" eaLnBrk="1" hangingPunct="1">
              <a:lnSpc>
                <a:spcPct val="90000"/>
              </a:lnSpc>
              <a:buFontTx/>
              <a:buNone/>
            </a:pPr>
            <a:r>
              <a:rPr lang="en-US" sz="1800" dirty="0" smtClean="0">
                <a:latin typeface="Calibri" pitchFamily="34" charset="0"/>
              </a:rPr>
              <a:t>Domestic Vs International</a:t>
            </a:r>
          </a:p>
        </p:txBody>
      </p:sp>
      <p:grpSp>
        <p:nvGrpSpPr>
          <p:cNvPr id="18435" name="Group 18"/>
          <p:cNvGrpSpPr>
            <a:grpSpLocks/>
          </p:cNvGrpSpPr>
          <p:nvPr/>
        </p:nvGrpSpPr>
        <p:grpSpPr bwMode="auto">
          <a:xfrm>
            <a:off x="1371600" y="2209800"/>
            <a:ext cx="989013" cy="1130300"/>
            <a:chOff x="402" y="1712"/>
            <a:chExt cx="623" cy="712"/>
          </a:xfrm>
        </p:grpSpPr>
        <p:pic>
          <p:nvPicPr>
            <p:cNvPr id="18449" name="Picture 4"/>
            <p:cNvPicPr>
              <a:picLocks noChangeAspect="1" noChangeArrowheads="1"/>
            </p:cNvPicPr>
            <p:nvPr/>
          </p:nvPicPr>
          <p:blipFill>
            <a:blip r:embed="rId3" cstate="print"/>
            <a:srcRect/>
            <a:stretch>
              <a:fillRect/>
            </a:stretch>
          </p:blipFill>
          <p:spPr bwMode="auto">
            <a:xfrm>
              <a:off x="480" y="1992"/>
              <a:ext cx="432" cy="432"/>
            </a:xfrm>
            <a:prstGeom prst="rect">
              <a:avLst/>
            </a:prstGeom>
            <a:noFill/>
            <a:ln w="9525">
              <a:noFill/>
              <a:miter lim="800000"/>
              <a:headEnd/>
              <a:tailEnd/>
            </a:ln>
          </p:spPr>
        </p:pic>
        <p:sp>
          <p:nvSpPr>
            <p:cNvPr id="6" name="Text Box 9"/>
            <p:cNvSpPr txBox="1">
              <a:spLocks noChangeArrowheads="1"/>
            </p:cNvSpPr>
            <p:nvPr/>
          </p:nvSpPr>
          <p:spPr bwMode="auto">
            <a:xfrm>
              <a:off x="402" y="1712"/>
              <a:ext cx="623" cy="15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dirty="0"/>
                <a:t>Contact </a:t>
              </a:r>
              <a:r>
                <a:rPr lang="en-US" sz="1000" dirty="0" smtClean="0"/>
                <a:t>Center</a:t>
              </a:r>
              <a:endParaRPr lang="en-US" sz="1000" dirty="0"/>
            </a:p>
          </p:txBody>
        </p:sp>
      </p:grpSp>
      <p:pic>
        <p:nvPicPr>
          <p:cNvPr id="18436" name="Picture 22"/>
          <p:cNvPicPr>
            <a:picLocks noChangeAspect="1" noChangeArrowheads="1"/>
          </p:cNvPicPr>
          <p:nvPr/>
        </p:nvPicPr>
        <p:blipFill>
          <a:blip r:embed="rId4" cstate="print"/>
          <a:srcRect/>
          <a:stretch>
            <a:fillRect/>
          </a:stretch>
        </p:blipFill>
        <p:spPr bwMode="auto">
          <a:xfrm>
            <a:off x="3962400" y="2654300"/>
            <a:ext cx="685800" cy="685800"/>
          </a:xfrm>
          <a:prstGeom prst="rect">
            <a:avLst/>
          </a:prstGeom>
          <a:noFill/>
          <a:ln w="9525">
            <a:noFill/>
            <a:miter lim="800000"/>
            <a:headEnd/>
            <a:tailEnd/>
          </a:ln>
        </p:spPr>
      </p:pic>
      <p:sp>
        <p:nvSpPr>
          <p:cNvPr id="8" name="Text Box 24"/>
          <p:cNvSpPr txBox="1">
            <a:spLocks noChangeArrowheads="1"/>
          </p:cNvSpPr>
          <p:nvPr/>
        </p:nvSpPr>
        <p:spPr bwMode="auto">
          <a:xfrm>
            <a:off x="3962400" y="2286000"/>
            <a:ext cx="735013" cy="24447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a:t>Customer</a:t>
            </a:r>
          </a:p>
        </p:txBody>
      </p:sp>
      <p:cxnSp>
        <p:nvCxnSpPr>
          <p:cNvPr id="9" name="Straight Arrow Connector 8"/>
          <p:cNvCxnSpPr/>
          <p:nvPr/>
        </p:nvCxnSpPr>
        <p:spPr bwMode="auto">
          <a:xfrm flipV="1">
            <a:off x="2181225" y="2997200"/>
            <a:ext cx="1781175" cy="0"/>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grpSp>
        <p:nvGrpSpPr>
          <p:cNvPr id="18439" name="Group 18"/>
          <p:cNvGrpSpPr>
            <a:grpSpLocks/>
          </p:cNvGrpSpPr>
          <p:nvPr/>
        </p:nvGrpSpPr>
        <p:grpSpPr bwMode="auto">
          <a:xfrm>
            <a:off x="1371600" y="4432300"/>
            <a:ext cx="989013" cy="1130300"/>
            <a:chOff x="402" y="1712"/>
            <a:chExt cx="623" cy="712"/>
          </a:xfrm>
        </p:grpSpPr>
        <p:pic>
          <p:nvPicPr>
            <p:cNvPr id="18447" name="Picture 10"/>
            <p:cNvPicPr>
              <a:picLocks noChangeAspect="1" noChangeArrowheads="1"/>
            </p:cNvPicPr>
            <p:nvPr/>
          </p:nvPicPr>
          <p:blipFill>
            <a:blip r:embed="rId3" cstate="print"/>
            <a:srcRect/>
            <a:stretch>
              <a:fillRect/>
            </a:stretch>
          </p:blipFill>
          <p:spPr bwMode="auto">
            <a:xfrm>
              <a:off x="480" y="1992"/>
              <a:ext cx="432" cy="432"/>
            </a:xfrm>
            <a:prstGeom prst="rect">
              <a:avLst/>
            </a:prstGeom>
            <a:noFill/>
            <a:ln w="9525">
              <a:noFill/>
              <a:miter lim="800000"/>
              <a:headEnd/>
              <a:tailEnd/>
            </a:ln>
          </p:spPr>
        </p:pic>
        <p:sp>
          <p:nvSpPr>
            <p:cNvPr id="12" name="Text Box 9"/>
            <p:cNvSpPr txBox="1">
              <a:spLocks noChangeArrowheads="1"/>
            </p:cNvSpPr>
            <p:nvPr/>
          </p:nvSpPr>
          <p:spPr bwMode="auto">
            <a:xfrm>
              <a:off x="402" y="1712"/>
              <a:ext cx="623" cy="15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dirty="0"/>
                <a:t>Contact </a:t>
              </a:r>
              <a:r>
                <a:rPr lang="en-US" sz="1000" dirty="0" smtClean="0"/>
                <a:t>Center</a:t>
              </a:r>
              <a:endParaRPr lang="en-US" sz="1000" dirty="0"/>
            </a:p>
          </p:txBody>
        </p:sp>
      </p:grpSp>
      <p:grpSp>
        <p:nvGrpSpPr>
          <p:cNvPr id="21" name="Group 20"/>
          <p:cNvGrpSpPr/>
          <p:nvPr/>
        </p:nvGrpSpPr>
        <p:grpSpPr>
          <a:xfrm>
            <a:off x="5004048" y="4508500"/>
            <a:ext cx="735012" cy="1054100"/>
            <a:chOff x="5004048" y="4508500"/>
            <a:chExt cx="735012" cy="1054100"/>
          </a:xfrm>
        </p:grpSpPr>
        <p:pic>
          <p:nvPicPr>
            <p:cNvPr id="18440" name="Picture 22"/>
            <p:cNvPicPr>
              <a:picLocks noChangeAspect="1" noChangeArrowheads="1"/>
            </p:cNvPicPr>
            <p:nvPr/>
          </p:nvPicPr>
          <p:blipFill>
            <a:blip r:embed="rId4" cstate="print"/>
            <a:srcRect/>
            <a:stretch>
              <a:fillRect/>
            </a:stretch>
          </p:blipFill>
          <p:spPr bwMode="auto">
            <a:xfrm>
              <a:off x="5004048" y="4876800"/>
              <a:ext cx="685800" cy="685800"/>
            </a:xfrm>
            <a:prstGeom prst="rect">
              <a:avLst/>
            </a:prstGeom>
            <a:noFill/>
            <a:ln w="9525">
              <a:noFill/>
              <a:miter lim="800000"/>
              <a:headEnd/>
              <a:tailEnd/>
            </a:ln>
          </p:spPr>
        </p:pic>
        <p:sp>
          <p:nvSpPr>
            <p:cNvPr id="14" name="Text Box 24"/>
            <p:cNvSpPr txBox="1">
              <a:spLocks noChangeArrowheads="1"/>
            </p:cNvSpPr>
            <p:nvPr/>
          </p:nvSpPr>
          <p:spPr bwMode="auto">
            <a:xfrm>
              <a:off x="5004048" y="4508500"/>
              <a:ext cx="735012" cy="24447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a:t>Customer</a:t>
              </a:r>
            </a:p>
          </p:txBody>
        </p:sp>
      </p:grpSp>
      <p:cxnSp>
        <p:nvCxnSpPr>
          <p:cNvPr id="15" name="Straight Arrow Connector 14"/>
          <p:cNvCxnSpPr>
            <a:endCxn id="13" idx="1"/>
          </p:cNvCxnSpPr>
          <p:nvPr/>
        </p:nvCxnSpPr>
        <p:spPr bwMode="auto">
          <a:xfrm>
            <a:off x="2181225" y="5219700"/>
            <a:ext cx="2743200" cy="1588"/>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sp>
        <p:nvSpPr>
          <p:cNvPr id="18443" name="TextBox 16"/>
          <p:cNvSpPr txBox="1">
            <a:spLocks noChangeArrowheads="1"/>
          </p:cNvSpPr>
          <p:nvPr/>
        </p:nvSpPr>
        <p:spPr bwMode="auto">
          <a:xfrm>
            <a:off x="2483768" y="3284984"/>
            <a:ext cx="2178353" cy="369332"/>
          </a:xfrm>
          <a:prstGeom prst="rect">
            <a:avLst/>
          </a:prstGeom>
          <a:noFill/>
          <a:ln w="9525">
            <a:noFill/>
            <a:miter lim="800000"/>
            <a:headEnd/>
            <a:tailEnd/>
          </a:ln>
        </p:spPr>
        <p:txBody>
          <a:bodyPr wrap="none">
            <a:spAutoFit/>
          </a:bodyPr>
          <a:lstStyle/>
          <a:p>
            <a:r>
              <a:rPr lang="en-US" dirty="0">
                <a:latin typeface="Calibri" pitchFamily="34" charset="0"/>
              </a:rPr>
              <a:t>DOMESTIC (Onshore)</a:t>
            </a:r>
          </a:p>
        </p:txBody>
      </p:sp>
      <p:sp>
        <p:nvSpPr>
          <p:cNvPr id="18444" name="TextBox 17"/>
          <p:cNvSpPr txBox="1">
            <a:spLocks noChangeArrowheads="1"/>
          </p:cNvSpPr>
          <p:nvPr/>
        </p:nvSpPr>
        <p:spPr bwMode="auto">
          <a:xfrm>
            <a:off x="2411760" y="5661248"/>
            <a:ext cx="2662267" cy="369332"/>
          </a:xfrm>
          <a:prstGeom prst="rect">
            <a:avLst/>
          </a:prstGeom>
          <a:noFill/>
          <a:ln w="9525">
            <a:noFill/>
            <a:miter lim="800000"/>
            <a:headEnd/>
            <a:tailEnd/>
          </a:ln>
        </p:spPr>
        <p:txBody>
          <a:bodyPr wrap="none">
            <a:spAutoFit/>
          </a:bodyPr>
          <a:lstStyle/>
          <a:p>
            <a:r>
              <a:rPr lang="en-US" dirty="0">
                <a:latin typeface="Calibri" pitchFamily="34" charset="0"/>
              </a:rPr>
              <a:t>INTERNATIONAL(Offshore)</a:t>
            </a:r>
          </a:p>
        </p:txBody>
      </p:sp>
      <p:sp>
        <p:nvSpPr>
          <p:cNvPr id="18" name="Rectangle 2"/>
          <p:cNvSpPr txBox="1">
            <a:spLocks noChangeArrowheads="1"/>
          </p:cNvSpPr>
          <p:nvPr/>
        </p:nvSpPr>
        <p:spPr bwMode="auto">
          <a:xfrm>
            <a:off x="755576" y="18864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Types of Contact </a:t>
            </a: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Center…</a:t>
            </a:r>
            <a:endPar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18446" name="Picture 4" descr="总结 copy"/>
          <p:cNvPicPr>
            <a:picLocks noChangeAspect="1" noChangeArrowheads="1"/>
          </p:cNvPicPr>
          <p:nvPr/>
        </p:nvPicPr>
        <p:blipFill>
          <a:blip r:embed="rId5" cstate="print"/>
          <a:srcRect/>
          <a:stretch>
            <a:fillRect/>
          </a:stretch>
        </p:blipFill>
        <p:spPr bwMode="auto">
          <a:xfrm>
            <a:off x="250825" y="333375"/>
            <a:ext cx="617538" cy="617538"/>
          </a:xfrm>
          <a:prstGeom prst="rect">
            <a:avLst/>
          </a:prstGeom>
          <a:noFill/>
          <a:ln w="9525">
            <a:noFill/>
            <a:miter lim="800000"/>
            <a:headEnd/>
            <a:tailEnd/>
          </a:ln>
        </p:spPr>
      </p:pic>
      <p:sp>
        <p:nvSpPr>
          <p:cNvPr id="19" name="Oval Callout 18"/>
          <p:cNvSpPr/>
          <p:nvPr/>
        </p:nvSpPr>
        <p:spPr bwMode="auto">
          <a:xfrm>
            <a:off x="5148064" y="908720"/>
            <a:ext cx="2195082" cy="1944216"/>
          </a:xfrm>
          <a:prstGeom prst="wedgeEllipseCallout">
            <a:avLst>
              <a:gd name="adj1" fmla="val -56618"/>
              <a:gd name="adj2" fmla="val 52253"/>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t"/>
            <a:r>
              <a:rPr lang="en-US" sz="1600" dirty="0" smtClean="0">
                <a:latin typeface="Calibri" pitchFamily="34" charset="0"/>
                <a:ea typeface="华文细黑" pitchFamily="2" charset="-122"/>
              </a:rPr>
              <a:t>The contact center provides the services to only to the Domestic Customers</a:t>
            </a:r>
          </a:p>
        </p:txBody>
      </p:sp>
      <p:sp>
        <p:nvSpPr>
          <p:cNvPr id="20" name="Oval Callout 19"/>
          <p:cNvSpPr/>
          <p:nvPr/>
        </p:nvSpPr>
        <p:spPr bwMode="auto">
          <a:xfrm>
            <a:off x="6084168" y="3235608"/>
            <a:ext cx="2088232" cy="1849576"/>
          </a:xfrm>
          <a:prstGeom prst="wedgeEllipseCallout">
            <a:avLst>
              <a:gd name="adj1" fmla="val -66416"/>
              <a:gd name="adj2" fmla="val 48315"/>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华文细黑" pitchFamily="2" charset="-122"/>
              </a:rPr>
              <a:t>The contact center provides</a:t>
            </a:r>
            <a:r>
              <a:rPr kumimoji="0" lang="en-US" sz="1600" b="0" i="0" u="none" strike="noStrike" cap="none" normalizeH="0" dirty="0" smtClean="0">
                <a:ln>
                  <a:noFill/>
                </a:ln>
                <a:solidFill>
                  <a:schemeClr val="tx1"/>
                </a:solidFill>
                <a:effectLst/>
                <a:latin typeface="Calibri" pitchFamily="34" charset="0"/>
                <a:ea typeface="华文细黑" pitchFamily="2" charset="-122"/>
              </a:rPr>
              <a:t> the services to only to the International Customers</a:t>
            </a:r>
            <a:endParaRPr kumimoji="0" lang="en-US" sz="1600" b="0" i="0" u="none" strike="noStrike" cap="none" normalizeH="0" baseline="0" dirty="0" smtClean="0">
              <a:ln>
                <a:noFill/>
              </a:ln>
              <a:solidFill>
                <a:schemeClr val="tx1"/>
              </a:solidFill>
              <a:effectLst/>
              <a:latin typeface="Calibri" pitchFamily="34" charset="0"/>
              <a:ea typeface="华文细黑"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611560" y="980728"/>
            <a:ext cx="7929562" cy="360040"/>
          </a:xfrm>
        </p:spPr>
        <p:txBody>
          <a:bodyPr/>
          <a:lstStyle/>
          <a:p>
            <a:pPr marL="0" indent="0" algn="ctr" eaLnBrk="1" hangingPunct="1">
              <a:lnSpc>
                <a:spcPct val="90000"/>
              </a:lnSpc>
              <a:buFontTx/>
              <a:buNone/>
            </a:pPr>
            <a:r>
              <a:rPr lang="en-US" sz="1800" dirty="0" smtClean="0">
                <a:latin typeface="Calibri" pitchFamily="34" charset="0"/>
              </a:rPr>
              <a:t>Hosted Vs Premise Based</a:t>
            </a:r>
          </a:p>
        </p:txBody>
      </p:sp>
      <p:sp>
        <p:nvSpPr>
          <p:cNvPr id="26" name="Rectangle 2"/>
          <p:cNvSpPr txBox="1">
            <a:spLocks noChangeArrowheads="1"/>
          </p:cNvSpPr>
          <p:nvPr/>
        </p:nvSpPr>
        <p:spPr bwMode="auto">
          <a:xfrm>
            <a:off x="755576" y="18864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Types of Contact </a:t>
            </a: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Center</a:t>
            </a:r>
            <a:endPar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19474" name="Picture 4" descr="总结 copy"/>
          <p:cNvPicPr>
            <a:picLocks noChangeAspect="1" noChangeArrowheads="1"/>
          </p:cNvPicPr>
          <p:nvPr/>
        </p:nvPicPr>
        <p:blipFill>
          <a:blip r:embed="rId3" cstate="print"/>
          <a:srcRect/>
          <a:stretch>
            <a:fillRect/>
          </a:stretch>
        </p:blipFill>
        <p:spPr bwMode="auto">
          <a:xfrm>
            <a:off x="250825" y="333375"/>
            <a:ext cx="617538" cy="617538"/>
          </a:xfrm>
          <a:prstGeom prst="rect">
            <a:avLst/>
          </a:prstGeom>
          <a:noFill/>
          <a:ln w="9525">
            <a:noFill/>
            <a:miter lim="800000"/>
            <a:headEnd/>
            <a:tailEnd/>
          </a:ln>
        </p:spPr>
      </p:pic>
      <p:grpSp>
        <p:nvGrpSpPr>
          <p:cNvPr id="29" name="Group 28"/>
          <p:cNvGrpSpPr/>
          <p:nvPr/>
        </p:nvGrpSpPr>
        <p:grpSpPr>
          <a:xfrm>
            <a:off x="5033116" y="1296317"/>
            <a:ext cx="3915687" cy="5114330"/>
            <a:chOff x="5033116" y="1296317"/>
            <a:chExt cx="3915687" cy="5114330"/>
          </a:xfrm>
        </p:grpSpPr>
        <p:sp>
          <p:nvSpPr>
            <p:cNvPr id="30" name="Rounded Rectangle 29"/>
            <p:cNvSpPr/>
            <p:nvPr/>
          </p:nvSpPr>
          <p:spPr bwMode="auto">
            <a:xfrm>
              <a:off x="5724128" y="3887117"/>
              <a:ext cx="2438400" cy="1490472"/>
            </a:xfrm>
            <a:prstGeom prst="roundRect">
              <a:avLst>
                <a:gd name="adj" fmla="val 5088"/>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ctr"/>
            <a:lstStyle/>
            <a:p>
              <a:pPr>
                <a:defRPr/>
              </a:pPr>
              <a:endParaRPr lang="en-US"/>
            </a:p>
          </p:txBody>
        </p:sp>
        <p:sp>
          <p:nvSpPr>
            <p:cNvPr id="31" name="Rounded Rectangle 30"/>
            <p:cNvSpPr/>
            <p:nvPr/>
          </p:nvSpPr>
          <p:spPr bwMode="auto">
            <a:xfrm>
              <a:off x="5724128" y="1296317"/>
              <a:ext cx="2438400" cy="1490472"/>
            </a:xfrm>
            <a:prstGeom prst="roundRect">
              <a:avLst>
                <a:gd name="adj" fmla="val 614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t"/>
            <a:lstStyle/>
            <a:p>
              <a:pPr algn="ctr">
                <a:defRPr/>
              </a:pPr>
              <a:r>
                <a:rPr lang="en-US" sz="1100" dirty="0"/>
                <a:t>Hosted Call Contact Provider</a:t>
              </a:r>
            </a:p>
            <a:p>
              <a:pPr algn="ctr">
                <a:defRPr/>
              </a:pPr>
              <a:r>
                <a:rPr lang="en-US" dirty="0"/>
                <a:t>HCCP</a:t>
              </a:r>
            </a:p>
          </p:txBody>
        </p:sp>
        <p:pic>
          <p:nvPicPr>
            <p:cNvPr id="32" name="Picture 45"/>
            <p:cNvPicPr>
              <a:picLocks noChangeAspect="1" noChangeArrowheads="1"/>
            </p:cNvPicPr>
            <p:nvPr/>
          </p:nvPicPr>
          <p:blipFill>
            <a:blip r:embed="rId4" cstate="print"/>
            <a:srcRect/>
            <a:stretch>
              <a:fillRect/>
            </a:stretch>
          </p:blipFill>
          <p:spPr bwMode="auto">
            <a:xfrm>
              <a:off x="6626696" y="1969417"/>
              <a:ext cx="609600" cy="615950"/>
            </a:xfrm>
            <a:prstGeom prst="rect">
              <a:avLst/>
            </a:prstGeom>
            <a:noFill/>
            <a:ln w="9525">
              <a:noFill/>
              <a:miter lim="800000"/>
              <a:headEnd/>
              <a:tailEnd/>
            </a:ln>
          </p:spPr>
        </p:pic>
        <p:grpSp>
          <p:nvGrpSpPr>
            <p:cNvPr id="33" name="Group 17"/>
            <p:cNvGrpSpPr>
              <a:grpSpLocks/>
            </p:cNvGrpSpPr>
            <p:nvPr/>
          </p:nvGrpSpPr>
          <p:grpSpPr bwMode="auto">
            <a:xfrm>
              <a:off x="5724128" y="4572917"/>
              <a:ext cx="882650" cy="679450"/>
              <a:chOff x="3765550" y="2825750"/>
              <a:chExt cx="1949450" cy="1206988"/>
            </a:xfrm>
          </p:grpSpPr>
          <p:pic>
            <p:nvPicPr>
              <p:cNvPr id="39" name="Picture 18" descr="images-2.jpg"/>
              <p:cNvPicPr>
                <a:picLocks noChangeAspect="1"/>
              </p:cNvPicPr>
              <p:nvPr/>
            </p:nvPicPr>
            <p:blipFill>
              <a:blip r:embed="rId5" cstate="print">
                <a:clrChange>
                  <a:clrFrom>
                    <a:srgbClr val="FEFEFE"/>
                  </a:clrFrom>
                  <a:clrTo>
                    <a:srgbClr val="FEFEFE">
                      <a:alpha val="0"/>
                    </a:srgbClr>
                  </a:clrTo>
                </a:clrChange>
              </a:blip>
              <a:srcRect/>
              <a:stretch>
                <a:fillRect/>
              </a:stretch>
            </p:blipFill>
            <p:spPr bwMode="auto">
              <a:xfrm>
                <a:off x="3765550" y="2825750"/>
                <a:ext cx="1612900" cy="1206500"/>
              </a:xfrm>
              <a:prstGeom prst="rect">
                <a:avLst/>
              </a:prstGeom>
              <a:noFill/>
              <a:ln w="9525">
                <a:noFill/>
                <a:miter lim="800000"/>
                <a:headEnd/>
                <a:tailEnd/>
              </a:ln>
            </p:spPr>
          </p:pic>
          <p:pic>
            <p:nvPicPr>
              <p:cNvPr id="40" name="Picture 19" descr="images.jpg"/>
              <p:cNvPicPr>
                <a:picLocks noChangeAspect="1"/>
              </p:cNvPicPr>
              <p:nvPr/>
            </p:nvPicPr>
            <p:blipFill>
              <a:blip r:embed="rId6" cstate="print">
                <a:clrChange>
                  <a:clrFrom>
                    <a:srgbClr val="FEFEFE"/>
                  </a:clrFrom>
                  <a:clrTo>
                    <a:srgbClr val="FEFEFE">
                      <a:alpha val="0"/>
                    </a:srgbClr>
                  </a:clrTo>
                </a:clrChange>
              </a:blip>
              <a:srcRect/>
              <a:stretch>
                <a:fillRect/>
              </a:stretch>
            </p:blipFill>
            <p:spPr bwMode="auto">
              <a:xfrm>
                <a:off x="5029200" y="3581400"/>
                <a:ext cx="685800" cy="451338"/>
              </a:xfrm>
              <a:prstGeom prst="rect">
                <a:avLst/>
              </a:prstGeom>
              <a:noFill/>
              <a:ln w="9525">
                <a:noFill/>
                <a:miter lim="800000"/>
                <a:headEnd/>
                <a:tailEnd/>
              </a:ln>
            </p:spPr>
          </p:pic>
        </p:grpSp>
        <p:grpSp>
          <p:nvGrpSpPr>
            <p:cNvPr id="34" name="Group 20"/>
            <p:cNvGrpSpPr>
              <a:grpSpLocks/>
            </p:cNvGrpSpPr>
            <p:nvPr/>
          </p:nvGrpSpPr>
          <p:grpSpPr bwMode="auto">
            <a:xfrm>
              <a:off x="7171928" y="4572917"/>
              <a:ext cx="882650" cy="679450"/>
              <a:chOff x="3765550" y="2825750"/>
              <a:chExt cx="1949450" cy="1206988"/>
            </a:xfrm>
          </p:grpSpPr>
          <p:pic>
            <p:nvPicPr>
              <p:cNvPr id="37" name="Picture 21" descr="images-2.jpg"/>
              <p:cNvPicPr>
                <a:picLocks noChangeAspect="1"/>
              </p:cNvPicPr>
              <p:nvPr/>
            </p:nvPicPr>
            <p:blipFill>
              <a:blip r:embed="rId5" cstate="print">
                <a:clrChange>
                  <a:clrFrom>
                    <a:srgbClr val="FEFEFE"/>
                  </a:clrFrom>
                  <a:clrTo>
                    <a:srgbClr val="FEFEFE">
                      <a:alpha val="0"/>
                    </a:srgbClr>
                  </a:clrTo>
                </a:clrChange>
              </a:blip>
              <a:srcRect/>
              <a:stretch>
                <a:fillRect/>
              </a:stretch>
            </p:blipFill>
            <p:spPr bwMode="auto">
              <a:xfrm>
                <a:off x="3765550" y="2825750"/>
                <a:ext cx="1612900" cy="1206500"/>
              </a:xfrm>
              <a:prstGeom prst="rect">
                <a:avLst/>
              </a:prstGeom>
              <a:noFill/>
              <a:ln w="9525">
                <a:noFill/>
                <a:miter lim="800000"/>
                <a:headEnd/>
                <a:tailEnd/>
              </a:ln>
            </p:spPr>
          </p:pic>
          <p:pic>
            <p:nvPicPr>
              <p:cNvPr id="38" name="Picture 22" descr="images.jpg"/>
              <p:cNvPicPr>
                <a:picLocks noChangeAspect="1"/>
              </p:cNvPicPr>
              <p:nvPr/>
            </p:nvPicPr>
            <p:blipFill>
              <a:blip r:embed="rId6" cstate="print">
                <a:clrChange>
                  <a:clrFrom>
                    <a:srgbClr val="FEFEFE"/>
                  </a:clrFrom>
                  <a:clrTo>
                    <a:srgbClr val="FEFEFE">
                      <a:alpha val="0"/>
                    </a:srgbClr>
                  </a:clrTo>
                </a:clrChange>
              </a:blip>
              <a:srcRect/>
              <a:stretch>
                <a:fillRect/>
              </a:stretch>
            </p:blipFill>
            <p:spPr bwMode="auto">
              <a:xfrm>
                <a:off x="5029200" y="3581400"/>
                <a:ext cx="685800" cy="451338"/>
              </a:xfrm>
              <a:prstGeom prst="rect">
                <a:avLst/>
              </a:prstGeom>
              <a:noFill/>
              <a:ln w="9525">
                <a:noFill/>
                <a:miter lim="800000"/>
                <a:headEnd/>
                <a:tailEnd/>
              </a:ln>
            </p:spPr>
          </p:pic>
        </p:grpSp>
        <p:cxnSp>
          <p:nvCxnSpPr>
            <p:cNvPr id="35" name="Straight Arrow Connector 34"/>
            <p:cNvCxnSpPr>
              <a:stCxn id="30" idx="0"/>
              <a:endCxn id="31" idx="2"/>
            </p:cNvCxnSpPr>
            <p:nvPr/>
          </p:nvCxnSpPr>
          <p:spPr bwMode="auto">
            <a:xfrm flipV="1">
              <a:off x="6943328" y="2786789"/>
              <a:ext cx="0" cy="1100328"/>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sp>
          <p:nvSpPr>
            <p:cNvPr id="36" name="TextBox 27"/>
            <p:cNvSpPr txBox="1">
              <a:spLocks noChangeArrowheads="1"/>
            </p:cNvSpPr>
            <p:nvPr/>
          </p:nvSpPr>
          <p:spPr bwMode="auto">
            <a:xfrm>
              <a:off x="5033116" y="5487317"/>
              <a:ext cx="3915687" cy="923330"/>
            </a:xfrm>
            <a:prstGeom prst="rect">
              <a:avLst/>
            </a:prstGeom>
            <a:noFill/>
            <a:ln w="9525">
              <a:noFill/>
              <a:miter lim="800000"/>
              <a:headEnd/>
              <a:tailEnd/>
            </a:ln>
          </p:spPr>
          <p:txBody>
            <a:bodyPr wrap="none">
              <a:spAutoFit/>
            </a:bodyPr>
            <a:lstStyle/>
            <a:p>
              <a:pPr algn="ctr"/>
              <a:r>
                <a:rPr lang="en-US" dirty="0" smtClean="0"/>
                <a:t>HOSTED</a:t>
              </a:r>
            </a:p>
            <a:p>
              <a:pPr algn="ctr"/>
              <a:r>
                <a:rPr lang="en-US" i="1" dirty="0" smtClean="0">
                  <a:latin typeface="Calibri" pitchFamily="34" charset="0"/>
                </a:rPr>
                <a:t>Setup within 3</a:t>
              </a:r>
              <a:r>
                <a:rPr lang="en-US" i="1" baseline="30000" dirty="0" smtClean="0">
                  <a:latin typeface="Calibri" pitchFamily="34" charset="0"/>
                </a:rPr>
                <a:t>rd</a:t>
              </a:r>
              <a:r>
                <a:rPr lang="en-US" i="1" dirty="0" smtClean="0">
                  <a:latin typeface="Calibri" pitchFamily="34" charset="0"/>
                </a:rPr>
                <a:t> party premises by HCCP</a:t>
              </a:r>
            </a:p>
            <a:p>
              <a:pPr algn="ctr"/>
              <a:endParaRPr lang="en-US" dirty="0"/>
            </a:p>
          </p:txBody>
        </p:sp>
      </p:grpSp>
      <p:grpSp>
        <p:nvGrpSpPr>
          <p:cNvPr id="41" name="Group 40"/>
          <p:cNvGrpSpPr/>
          <p:nvPr/>
        </p:nvGrpSpPr>
        <p:grpSpPr>
          <a:xfrm>
            <a:off x="696219" y="1340768"/>
            <a:ext cx="3468643" cy="5013152"/>
            <a:chOff x="497707" y="1772816"/>
            <a:chExt cx="3468643" cy="5013152"/>
          </a:xfrm>
        </p:grpSpPr>
        <p:sp>
          <p:nvSpPr>
            <p:cNvPr id="42" name="Rounded Rectangle 41"/>
            <p:cNvSpPr/>
            <p:nvPr/>
          </p:nvSpPr>
          <p:spPr bwMode="auto">
            <a:xfrm>
              <a:off x="1053480" y="4077072"/>
              <a:ext cx="2438400" cy="1637928"/>
            </a:xfrm>
            <a:prstGeom prst="roundRect">
              <a:avLst>
                <a:gd name="adj" fmla="val 364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ctr"/>
            <a:lstStyle/>
            <a:p>
              <a:pPr>
                <a:defRPr/>
              </a:pPr>
              <a:endParaRPr lang="en-US"/>
            </a:p>
          </p:txBody>
        </p:sp>
        <p:pic>
          <p:nvPicPr>
            <p:cNvPr id="43" name="Picture 45"/>
            <p:cNvPicPr>
              <a:picLocks noChangeAspect="1" noChangeArrowheads="1"/>
            </p:cNvPicPr>
            <p:nvPr/>
          </p:nvPicPr>
          <p:blipFill>
            <a:blip r:embed="rId4" cstate="print"/>
            <a:srcRect/>
            <a:stretch>
              <a:fillRect/>
            </a:stretch>
          </p:blipFill>
          <p:spPr bwMode="auto">
            <a:xfrm>
              <a:off x="1066800" y="4267200"/>
              <a:ext cx="609600" cy="615950"/>
            </a:xfrm>
            <a:prstGeom prst="rect">
              <a:avLst/>
            </a:prstGeom>
            <a:noFill/>
            <a:ln w="9525">
              <a:noFill/>
              <a:miter lim="800000"/>
              <a:headEnd/>
              <a:tailEnd/>
            </a:ln>
          </p:spPr>
        </p:pic>
        <p:cxnSp>
          <p:nvCxnSpPr>
            <p:cNvPr id="44" name="Straight Arrow Connector 43"/>
            <p:cNvCxnSpPr>
              <a:stCxn id="42" idx="0"/>
              <a:endCxn id="48" idx="2"/>
            </p:cNvCxnSpPr>
            <p:nvPr/>
          </p:nvCxnSpPr>
          <p:spPr bwMode="auto">
            <a:xfrm flipV="1">
              <a:off x="2272680" y="3266728"/>
              <a:ext cx="0" cy="810344"/>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grpSp>
          <p:nvGrpSpPr>
            <p:cNvPr id="45" name="Group 13"/>
            <p:cNvGrpSpPr>
              <a:grpSpLocks/>
            </p:cNvGrpSpPr>
            <p:nvPr/>
          </p:nvGrpSpPr>
          <p:grpSpPr bwMode="auto">
            <a:xfrm>
              <a:off x="1219200" y="4953000"/>
              <a:ext cx="882650" cy="679450"/>
              <a:chOff x="3765550" y="2825750"/>
              <a:chExt cx="1949450" cy="1206988"/>
            </a:xfrm>
          </p:grpSpPr>
          <p:pic>
            <p:nvPicPr>
              <p:cNvPr id="51" name="Picture 11" descr="images-2.jpg"/>
              <p:cNvPicPr>
                <a:picLocks noChangeAspect="1"/>
              </p:cNvPicPr>
              <p:nvPr/>
            </p:nvPicPr>
            <p:blipFill>
              <a:blip r:embed="rId5" cstate="print">
                <a:clrChange>
                  <a:clrFrom>
                    <a:srgbClr val="FEFEFE"/>
                  </a:clrFrom>
                  <a:clrTo>
                    <a:srgbClr val="FEFEFE">
                      <a:alpha val="0"/>
                    </a:srgbClr>
                  </a:clrTo>
                </a:clrChange>
              </a:blip>
              <a:srcRect/>
              <a:stretch>
                <a:fillRect/>
              </a:stretch>
            </p:blipFill>
            <p:spPr bwMode="auto">
              <a:xfrm>
                <a:off x="3765550" y="2825750"/>
                <a:ext cx="1612900" cy="1206500"/>
              </a:xfrm>
              <a:prstGeom prst="rect">
                <a:avLst/>
              </a:prstGeom>
              <a:noFill/>
              <a:ln w="9525">
                <a:noFill/>
                <a:miter lim="800000"/>
                <a:headEnd/>
                <a:tailEnd/>
              </a:ln>
            </p:spPr>
          </p:pic>
          <p:pic>
            <p:nvPicPr>
              <p:cNvPr id="52" name="Picture 12" descr="images.jpg"/>
              <p:cNvPicPr>
                <a:picLocks noChangeAspect="1"/>
              </p:cNvPicPr>
              <p:nvPr/>
            </p:nvPicPr>
            <p:blipFill>
              <a:blip r:embed="rId6" cstate="print">
                <a:clrChange>
                  <a:clrFrom>
                    <a:srgbClr val="FEFEFE"/>
                  </a:clrFrom>
                  <a:clrTo>
                    <a:srgbClr val="FEFEFE">
                      <a:alpha val="0"/>
                    </a:srgbClr>
                  </a:clrTo>
                </a:clrChange>
              </a:blip>
              <a:srcRect/>
              <a:stretch>
                <a:fillRect/>
              </a:stretch>
            </p:blipFill>
            <p:spPr bwMode="auto">
              <a:xfrm>
                <a:off x="5029200" y="3581400"/>
                <a:ext cx="685800" cy="451338"/>
              </a:xfrm>
              <a:prstGeom prst="rect">
                <a:avLst/>
              </a:prstGeom>
              <a:noFill/>
              <a:ln w="9525">
                <a:noFill/>
                <a:miter lim="800000"/>
                <a:headEnd/>
                <a:tailEnd/>
              </a:ln>
            </p:spPr>
          </p:pic>
        </p:grpSp>
        <p:grpSp>
          <p:nvGrpSpPr>
            <p:cNvPr id="46" name="Group 14"/>
            <p:cNvGrpSpPr>
              <a:grpSpLocks/>
            </p:cNvGrpSpPr>
            <p:nvPr/>
          </p:nvGrpSpPr>
          <p:grpSpPr bwMode="auto">
            <a:xfrm>
              <a:off x="2362200" y="4953000"/>
              <a:ext cx="882650" cy="679450"/>
              <a:chOff x="3765550" y="2825750"/>
              <a:chExt cx="1949450" cy="1206988"/>
            </a:xfrm>
          </p:grpSpPr>
          <p:pic>
            <p:nvPicPr>
              <p:cNvPr id="49" name="Picture 15" descr="images-2.jpg"/>
              <p:cNvPicPr>
                <a:picLocks noChangeAspect="1"/>
              </p:cNvPicPr>
              <p:nvPr/>
            </p:nvPicPr>
            <p:blipFill>
              <a:blip r:embed="rId5" cstate="print">
                <a:clrChange>
                  <a:clrFrom>
                    <a:srgbClr val="FEFEFE"/>
                  </a:clrFrom>
                  <a:clrTo>
                    <a:srgbClr val="FEFEFE">
                      <a:alpha val="0"/>
                    </a:srgbClr>
                  </a:clrTo>
                </a:clrChange>
              </a:blip>
              <a:srcRect/>
              <a:stretch>
                <a:fillRect/>
              </a:stretch>
            </p:blipFill>
            <p:spPr bwMode="auto">
              <a:xfrm>
                <a:off x="3765550" y="2825750"/>
                <a:ext cx="1612900" cy="1206500"/>
              </a:xfrm>
              <a:prstGeom prst="rect">
                <a:avLst/>
              </a:prstGeom>
              <a:noFill/>
              <a:ln w="9525">
                <a:noFill/>
                <a:miter lim="800000"/>
                <a:headEnd/>
                <a:tailEnd/>
              </a:ln>
            </p:spPr>
          </p:pic>
          <p:pic>
            <p:nvPicPr>
              <p:cNvPr id="50" name="Picture 16" descr="images.jpg"/>
              <p:cNvPicPr>
                <a:picLocks noChangeAspect="1"/>
              </p:cNvPicPr>
              <p:nvPr/>
            </p:nvPicPr>
            <p:blipFill>
              <a:blip r:embed="rId6" cstate="print">
                <a:clrChange>
                  <a:clrFrom>
                    <a:srgbClr val="FEFEFE"/>
                  </a:clrFrom>
                  <a:clrTo>
                    <a:srgbClr val="FEFEFE">
                      <a:alpha val="0"/>
                    </a:srgbClr>
                  </a:clrTo>
                </a:clrChange>
              </a:blip>
              <a:srcRect/>
              <a:stretch>
                <a:fillRect/>
              </a:stretch>
            </p:blipFill>
            <p:spPr bwMode="auto">
              <a:xfrm>
                <a:off x="5029200" y="3581400"/>
                <a:ext cx="685800" cy="451338"/>
              </a:xfrm>
              <a:prstGeom prst="rect">
                <a:avLst/>
              </a:prstGeom>
              <a:noFill/>
              <a:ln w="9525">
                <a:noFill/>
                <a:miter lim="800000"/>
                <a:headEnd/>
                <a:tailEnd/>
              </a:ln>
            </p:spPr>
          </p:pic>
        </p:grpSp>
        <p:sp>
          <p:nvSpPr>
            <p:cNvPr id="47" name="TextBox 26"/>
            <p:cNvSpPr txBox="1">
              <a:spLocks noChangeArrowheads="1"/>
            </p:cNvSpPr>
            <p:nvPr/>
          </p:nvSpPr>
          <p:spPr bwMode="auto">
            <a:xfrm>
              <a:off x="497707" y="5862638"/>
              <a:ext cx="3468643" cy="923330"/>
            </a:xfrm>
            <a:prstGeom prst="rect">
              <a:avLst/>
            </a:prstGeom>
            <a:noFill/>
            <a:ln w="9525">
              <a:noFill/>
              <a:miter lim="800000"/>
              <a:headEnd/>
              <a:tailEnd/>
            </a:ln>
          </p:spPr>
          <p:txBody>
            <a:bodyPr wrap="none">
              <a:spAutoFit/>
            </a:bodyPr>
            <a:lstStyle/>
            <a:p>
              <a:pPr algn="ctr"/>
              <a:r>
                <a:rPr lang="en-US" dirty="0"/>
                <a:t>PREMISE </a:t>
              </a:r>
              <a:r>
                <a:rPr lang="en-US" dirty="0" smtClean="0"/>
                <a:t>BASED</a:t>
              </a:r>
            </a:p>
            <a:p>
              <a:pPr algn="ctr"/>
              <a:r>
                <a:rPr lang="en-US" i="1" dirty="0" smtClean="0">
                  <a:latin typeface="Calibri" pitchFamily="34" charset="0"/>
                </a:rPr>
                <a:t>Setup within organization premises</a:t>
              </a:r>
            </a:p>
            <a:p>
              <a:pPr algn="ctr"/>
              <a:endParaRPr lang="en-US" dirty="0"/>
            </a:p>
          </p:txBody>
        </p:sp>
        <p:sp>
          <p:nvSpPr>
            <p:cNvPr id="48" name="Rounded Rectangle 47"/>
            <p:cNvSpPr/>
            <p:nvPr/>
          </p:nvSpPr>
          <p:spPr bwMode="auto">
            <a:xfrm>
              <a:off x="1053480" y="1772816"/>
              <a:ext cx="2438400" cy="1493912"/>
            </a:xfrm>
            <a:prstGeom prst="roundRect">
              <a:avLst>
                <a:gd name="adj" fmla="val 364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ctr"/>
            <a:lstStyle/>
            <a:p>
              <a:pPr algn="ctr">
                <a:defRPr/>
              </a:pPr>
              <a:r>
                <a:rPr lang="en-US" dirty="0" smtClean="0"/>
                <a:t>Organization</a:t>
              </a:r>
              <a:endParaRPr lang="en-US" dirty="0"/>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23</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2" name="Group 12"/>
          <p:cNvGrpSpPr/>
          <p:nvPr/>
        </p:nvGrpSpPr>
        <p:grpSpPr>
          <a:xfrm>
            <a:off x="4485456" y="1124744"/>
            <a:ext cx="4191000"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rPr>
                <a:t>OVERVIEW</a:t>
              </a:r>
              <a:endParaRPr lang="en-US" dirty="0">
                <a:solidFill>
                  <a:srgbClr val="C00000"/>
                </a:solidFill>
                <a:latin typeface="Calibri" pitchFamily="34" charset="0"/>
                <a:ea typeface="华文细黑" pitchFamily="2" charset="-122"/>
              </a:endParaRPr>
            </a:p>
          </p:txBody>
        </p:sp>
        <p:sp>
          <p:nvSpPr>
            <p:cNvPr id="14" name="Snip Diagonal Corner Rectangle 13"/>
            <p:cNvSpPr/>
            <p:nvPr/>
          </p:nvSpPr>
          <p:spPr bwMode="auto">
            <a:xfrm>
              <a:off x="4572000" y="229227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HUMAN RESOURCES IN CONTACT CENTER</a:t>
              </a:r>
              <a:endParaRPr lang="en-US" dirty="0">
                <a:solidFill>
                  <a:srgbClr val="C00000"/>
                </a:solidFill>
                <a:latin typeface="Calibri" pitchFamily="34" charset="0"/>
                <a:ea typeface="华文细黑" pitchFamily="2" charset="-122"/>
                <a:cs typeface="+mn-cs"/>
              </a:endParaRPr>
            </a:p>
          </p:txBody>
        </p:sp>
        <p:sp>
          <p:nvSpPr>
            <p:cNvPr id="16" name="Snip Diagonal Corner Rectangle 15"/>
            <p:cNvSpPr/>
            <p:nvPr/>
          </p:nvSpPr>
          <p:spPr bwMode="auto">
            <a:xfrm>
              <a:off x="4572000" y="288373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CORE COMPONENTS</a:t>
              </a:r>
              <a:endParaRPr lang="en-US" dirty="0">
                <a:solidFill>
                  <a:srgbClr val="C00000"/>
                </a:solidFill>
                <a:latin typeface="Calibri" pitchFamily="34" charset="0"/>
                <a:ea typeface="华文细黑" pitchFamily="2" charset="-122"/>
                <a:cs typeface="+mn-cs"/>
              </a:endParaRPr>
            </a:p>
          </p:txBody>
        </p:sp>
        <p:sp>
          <p:nvSpPr>
            <p:cNvPr id="17" name="Snip Diagonal Corner Rectangle 16"/>
            <p:cNvSpPr/>
            <p:nvPr/>
          </p:nvSpPr>
          <p:spPr bwMode="auto">
            <a:xfrm>
              <a:off x="4572000" y="34897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TYPES OF CONTACT CENTERS</a:t>
              </a:r>
              <a:endParaRPr lang="en-US" dirty="0">
                <a:solidFill>
                  <a:srgbClr val="C00000"/>
                </a:solidFill>
                <a:latin typeface="Calibri" pitchFamily="34" charset="0"/>
                <a:ea typeface="华文细黑" pitchFamily="2" charset="-122"/>
                <a:cs typeface="+mn-cs"/>
              </a:endParaRPr>
            </a:p>
          </p:txBody>
        </p:sp>
        <p:sp>
          <p:nvSpPr>
            <p:cNvPr id="21" name="Snip Diagonal Corner Rectangle 20"/>
            <p:cNvSpPr/>
            <p:nvPr/>
          </p:nvSpPr>
          <p:spPr bwMode="auto">
            <a:xfrm>
              <a:off x="4572000" y="542007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IMPLEMENTATION SCENARIOS</a:t>
              </a:r>
              <a:endParaRPr lang="en-US" dirty="0">
                <a:solidFill>
                  <a:srgbClr val="C00000"/>
                </a:solidFill>
                <a:latin typeface="Calibri" pitchFamily="34" charset="0"/>
                <a:ea typeface="华文细黑" pitchFamily="2" charset="-122"/>
                <a:cs typeface="+mn-cs"/>
              </a:endParaRPr>
            </a:p>
          </p:txBody>
        </p:sp>
        <p:sp>
          <p:nvSpPr>
            <p:cNvPr id="10" name="Snip Diagonal Corner Rectangle 9"/>
            <p:cNvSpPr/>
            <p:nvPr/>
          </p:nvSpPr>
          <p:spPr bwMode="auto">
            <a:xfrm>
              <a:off x="4572000" y="4123928"/>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altLang="zh-CN" b="1" dirty="0" smtClean="0">
                  <a:solidFill>
                    <a:schemeClr val="bg1"/>
                  </a:solidFill>
                  <a:latin typeface="Calibri" pitchFamily="34" charset="0"/>
                  <a:ea typeface="+mn-ea"/>
                  <a:cs typeface="+mn-cs"/>
                </a:rPr>
                <a:t>BASICS OF OUTBOUND</a:t>
              </a:r>
              <a:endParaRPr lang="en-US" b="1" dirty="0" smtClean="0">
                <a:solidFill>
                  <a:schemeClr val="bg1"/>
                </a:solidFill>
                <a:latin typeface="Calibri" pitchFamily="34" charset="0"/>
                <a:ea typeface="+mn-ea"/>
                <a:cs typeface="+mn-cs"/>
              </a:endParaRPr>
            </a:p>
          </p:txBody>
        </p:sp>
        <p:sp>
          <p:nvSpPr>
            <p:cNvPr id="11" name="Snip Diagonal Corner Rectangle 10"/>
            <p:cNvSpPr/>
            <p:nvPr/>
          </p:nvSpPr>
          <p:spPr bwMode="auto">
            <a:xfrm>
              <a:off x="4572000" y="47720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MULTIMEDIA</a:t>
              </a:r>
              <a:endParaRPr lang="en-US" altLang="zh-CN" dirty="0">
                <a:solidFill>
                  <a:srgbClr val="C00000"/>
                </a:solidFill>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D282FB9D-2A1D-4AB1-9FFD-EB061AB3E17F}" type="slidenum">
              <a:rPr lang="de-DE" sz="1200">
                <a:latin typeface="FrutigerNext LT Bold" pitchFamily="34" charset="0"/>
                <a:ea typeface="MS PGothic" pitchFamily="34" charset="-128"/>
              </a:rPr>
              <a:pPr defTabSz="801688" eaLnBrk="0" hangingPunct="0">
                <a:lnSpc>
                  <a:spcPct val="85000"/>
                </a:lnSpc>
              </a:pPr>
              <a:t>24</a:t>
            </a:fld>
            <a:endParaRPr lang="en-GB" sz="1200">
              <a:latin typeface="FrutigerNext LT Bold" pitchFamily="34" charset="0"/>
              <a:ea typeface="MS PGothic" pitchFamily="34" charset="-128"/>
            </a:endParaRPr>
          </a:p>
        </p:txBody>
      </p:sp>
      <p:sp>
        <p:nvSpPr>
          <p:cNvPr id="28675" name="Rectangle 2"/>
          <p:cNvSpPr>
            <a:spLocks noGrp="1" noChangeArrowheads="1"/>
          </p:cNvSpPr>
          <p:nvPr>
            <p:ph type="title" idx="4294967295"/>
          </p:nvPr>
        </p:nvSpPr>
        <p:spPr>
          <a:xfrm>
            <a:off x="899592" y="37183"/>
            <a:ext cx="8066087" cy="871537"/>
          </a:xfr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Why Outbound Contact Center Is Needed? </a:t>
            </a:r>
            <a:endParaRPr lang="zh-TW" altLang="zh-TW"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sp>
        <p:nvSpPr>
          <p:cNvPr id="28676" name="Rectangle 3"/>
          <p:cNvSpPr>
            <a:spLocks noGrp="1" noChangeArrowheads="1"/>
          </p:cNvSpPr>
          <p:nvPr>
            <p:ph type="body" idx="4294967295"/>
          </p:nvPr>
        </p:nvSpPr>
        <p:spPr>
          <a:xfrm>
            <a:off x="971599" y="1268760"/>
            <a:ext cx="7704857" cy="4032448"/>
          </a:xfrm>
        </p:spPr>
        <p:txBody>
          <a:bodyPr lIns="91440" tIns="45720" rIns="91440" bIns="45720"/>
          <a:lstStyle/>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Contact centers can bring revenue to the organization by contacting customers / potential customers</a:t>
            </a:r>
          </a:p>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The enterprises need to directly contact customers and obtain the latest customer</a:t>
            </a:r>
            <a:endParaRPr lang="zh-CN" altLang="en-US" sz="2000" dirty="0" smtClean="0">
              <a:latin typeface="Calibri" pitchFamily="34" charset="0"/>
            </a:endParaRPr>
          </a:p>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Sales channels with low costs</a:t>
            </a:r>
            <a:endParaRPr lang="zh-CN" altLang="en-US" sz="2000" dirty="0" smtClean="0">
              <a:latin typeface="Calibri" pitchFamily="34" charset="0"/>
            </a:endParaRPr>
          </a:p>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Wide sales area</a:t>
            </a:r>
            <a:endParaRPr lang="zh-CN" altLang="en-US" sz="2000" dirty="0" smtClean="0">
              <a:latin typeface="Calibri" pitchFamily="34" charset="0"/>
            </a:endParaRPr>
          </a:p>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Low sales gross margin</a:t>
            </a:r>
            <a:endParaRPr lang="zh-CN" altLang="en-US" sz="2000" dirty="0" smtClean="0">
              <a:latin typeface="Calibri" pitchFamily="34" charset="0"/>
            </a:endParaRPr>
          </a:p>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Limited channels for collecting customer information</a:t>
            </a:r>
            <a:endParaRPr lang="zh-CN" altLang="en-US" sz="2000" dirty="0" smtClean="0">
              <a:latin typeface="Calibri" pitchFamily="34" charset="0"/>
            </a:endParaRPr>
          </a:p>
          <a:p>
            <a:pPr marL="685800" indent="-457200" defTabSz="914400" eaLnBrk="1" hangingPunct="1">
              <a:lnSpc>
                <a:spcPct val="100000"/>
              </a:lnSpc>
              <a:spcBef>
                <a:spcPts val="600"/>
              </a:spcBef>
              <a:spcAft>
                <a:spcPts val="600"/>
              </a:spcAft>
              <a:buClrTx/>
              <a:buSzPct val="75000"/>
              <a:buFont typeface="Wingdings" pitchFamily="2" charset="2"/>
              <a:buChar char="q"/>
            </a:pPr>
            <a:r>
              <a:rPr lang="en-US" altLang="zh-CN" sz="2000" dirty="0" smtClean="0">
                <a:latin typeface="Calibri" pitchFamily="34" charset="0"/>
              </a:rPr>
              <a:t>Demand on developing, maintaining, and consolidating customer relationships</a:t>
            </a:r>
            <a:endParaRPr lang="en-US" altLang="zh-TW" sz="2000" dirty="0" smtClean="0">
              <a:latin typeface="Calibri" pitchFamily="34" charset="0"/>
            </a:endParaRPr>
          </a:p>
        </p:txBody>
      </p:sp>
      <p:pic>
        <p:nvPicPr>
          <p:cNvPr id="5"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8C12CCE5-1938-464C-95FC-67AE0580FCA3}" type="slidenum">
              <a:rPr lang="de-DE" sz="1200">
                <a:latin typeface="FrutigerNext LT Bold" pitchFamily="34" charset="0"/>
                <a:ea typeface="MS PGothic" pitchFamily="34" charset="-128"/>
              </a:rPr>
              <a:pPr defTabSz="801688" eaLnBrk="0" hangingPunct="0">
                <a:lnSpc>
                  <a:spcPct val="85000"/>
                </a:lnSpc>
              </a:pPr>
              <a:t>25</a:t>
            </a:fld>
            <a:endParaRPr lang="en-GB" sz="1200">
              <a:latin typeface="FrutigerNext LT Bold" pitchFamily="34" charset="0"/>
              <a:ea typeface="MS PGothic" pitchFamily="34" charset="-128"/>
            </a:endParaRPr>
          </a:p>
        </p:txBody>
      </p:sp>
      <p:sp>
        <p:nvSpPr>
          <p:cNvPr id="29700" name="Rectangle 3"/>
          <p:cNvSpPr>
            <a:spLocks noChangeArrowheads="1"/>
          </p:cNvSpPr>
          <p:nvPr/>
        </p:nvSpPr>
        <p:spPr bwMode="auto">
          <a:xfrm>
            <a:off x="2195736" y="1196752"/>
            <a:ext cx="5186363"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85800" indent="-457200">
              <a:spcBef>
                <a:spcPts val="600"/>
              </a:spcBef>
              <a:spcAft>
                <a:spcPts val="600"/>
              </a:spcAft>
              <a:buSzPct val="75000"/>
              <a:buFont typeface="Wingdings" pitchFamily="2" charset="2"/>
              <a:buChar char="q"/>
            </a:pPr>
            <a:r>
              <a:rPr lang="en-US" altLang="zh-CN" sz="2000" dirty="0" smtClean="0">
                <a:latin typeface="Calibri" pitchFamily="34" charset="0"/>
                <a:ea typeface="+mn-ea"/>
              </a:rPr>
              <a:t>Customer Loss.</a:t>
            </a:r>
            <a:endParaRPr lang="zh-CN" altLang="en-US" sz="2000" dirty="0">
              <a:latin typeface="Calibri" pitchFamily="34" charset="0"/>
              <a:ea typeface="+mn-ea"/>
            </a:endParaRPr>
          </a:p>
          <a:p>
            <a:pPr marL="685800" indent="-457200">
              <a:spcBef>
                <a:spcPts val="600"/>
              </a:spcBef>
              <a:spcAft>
                <a:spcPts val="600"/>
              </a:spcAft>
              <a:buSzPct val="75000"/>
              <a:buFont typeface="Wingdings" pitchFamily="2" charset="2"/>
              <a:buChar char="q"/>
            </a:pPr>
            <a:r>
              <a:rPr lang="en-US" altLang="zh-CN" sz="2000" dirty="0" smtClean="0">
                <a:latin typeface="Calibri" pitchFamily="34" charset="0"/>
                <a:ea typeface="+mn-ea"/>
              </a:rPr>
              <a:t> </a:t>
            </a:r>
            <a:r>
              <a:rPr lang="en-US" altLang="zh-CN" sz="2000" dirty="0">
                <a:latin typeface="Calibri" pitchFamily="34" charset="0"/>
                <a:ea typeface="+mn-ea"/>
              </a:rPr>
              <a:t>Marketing </a:t>
            </a:r>
            <a:r>
              <a:rPr lang="en-US" altLang="zh-CN" sz="2000" dirty="0" smtClean="0">
                <a:latin typeface="Calibri" pitchFamily="34" charset="0"/>
                <a:ea typeface="+mn-ea"/>
              </a:rPr>
              <a:t>Cost</a:t>
            </a:r>
          </a:p>
          <a:p>
            <a:pPr marL="685800" indent="-457200">
              <a:spcBef>
                <a:spcPts val="600"/>
              </a:spcBef>
              <a:spcAft>
                <a:spcPts val="600"/>
              </a:spcAft>
              <a:buSzPct val="75000"/>
              <a:buFont typeface="Wingdings" pitchFamily="2" charset="2"/>
              <a:buChar char="q"/>
            </a:pPr>
            <a:r>
              <a:rPr lang="en-US" altLang="zh-CN" sz="2000" dirty="0" smtClean="0">
                <a:latin typeface="Calibri" pitchFamily="34" charset="0"/>
                <a:ea typeface="+mn-ea"/>
              </a:rPr>
              <a:t>Customer Relationship management</a:t>
            </a:r>
          </a:p>
          <a:p>
            <a:pPr marL="685800" indent="-457200">
              <a:spcBef>
                <a:spcPts val="600"/>
              </a:spcBef>
              <a:spcAft>
                <a:spcPts val="600"/>
              </a:spcAft>
              <a:buSzPct val="75000"/>
              <a:buFont typeface="Wingdings" pitchFamily="2" charset="2"/>
              <a:buChar char="q"/>
            </a:pPr>
            <a:r>
              <a:rPr lang="en-US" altLang="zh-CN" sz="2000" dirty="0" smtClean="0">
                <a:latin typeface="Calibri" pitchFamily="34" charset="0"/>
                <a:ea typeface="+mn-ea"/>
              </a:rPr>
              <a:t>New services/Product Info sharing</a:t>
            </a:r>
          </a:p>
          <a:p>
            <a:pPr marL="685800" indent="-457200">
              <a:spcBef>
                <a:spcPts val="600"/>
              </a:spcBef>
              <a:spcAft>
                <a:spcPts val="600"/>
              </a:spcAft>
              <a:buSzPct val="75000"/>
              <a:buFont typeface="Wingdings" pitchFamily="2" charset="2"/>
              <a:buChar char="q"/>
            </a:pPr>
            <a:r>
              <a:rPr lang="en-US" altLang="zh-CN" sz="2000" dirty="0" smtClean="0">
                <a:latin typeface="Calibri" pitchFamily="34" charset="0"/>
                <a:ea typeface="+mn-ea"/>
              </a:rPr>
              <a:t>Large OPEX and CAPEX</a:t>
            </a:r>
          </a:p>
        </p:txBody>
      </p:sp>
      <p:pic>
        <p:nvPicPr>
          <p:cNvPr id="29701" name="Picture 5" descr="MCj04375330000[1]"/>
          <p:cNvPicPr>
            <a:picLocks noChangeAspect="1" noChangeArrowheads="1"/>
          </p:cNvPicPr>
          <p:nvPr/>
        </p:nvPicPr>
        <p:blipFill>
          <a:blip r:embed="rId3" cstate="print"/>
          <a:srcRect/>
          <a:stretch>
            <a:fillRect/>
          </a:stretch>
        </p:blipFill>
        <p:spPr bwMode="auto">
          <a:xfrm>
            <a:off x="0" y="3284984"/>
            <a:ext cx="3354332" cy="2952230"/>
          </a:xfrm>
          <a:prstGeom prst="rect">
            <a:avLst/>
          </a:prstGeom>
          <a:noFill/>
          <a:ln w="9525">
            <a:noFill/>
            <a:miter lim="800000"/>
            <a:headEnd/>
            <a:tailEnd/>
          </a:ln>
        </p:spPr>
      </p:pic>
      <p:sp>
        <p:nvSpPr>
          <p:cNvPr id="6" name="Rectangle 2"/>
          <p:cNvSpPr txBox="1">
            <a:spLocks noChangeArrowheads="1"/>
          </p:cNvSpPr>
          <p:nvPr/>
        </p:nvSpPr>
        <p:spPr bwMode="auto">
          <a:xfrm>
            <a:off x="899592" y="37183"/>
            <a:ext cx="8066087" cy="871537"/>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Challenges Faced by Enterprises</a:t>
            </a:r>
            <a:endParaRPr kumimoji="0" lang="zh-TW" altLang="zh-TW"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7" name="Picture 6"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059832" y="1557387"/>
            <a:ext cx="3121025" cy="2879725"/>
            <a:chOff x="3035300" y="1917030"/>
            <a:chExt cx="3121025" cy="2879725"/>
          </a:xfrm>
        </p:grpSpPr>
        <p:grpSp>
          <p:nvGrpSpPr>
            <p:cNvPr id="30723" name="Group 2"/>
            <p:cNvGrpSpPr>
              <a:grpSpLocks/>
            </p:cNvGrpSpPr>
            <p:nvPr/>
          </p:nvGrpSpPr>
          <p:grpSpPr bwMode="auto">
            <a:xfrm>
              <a:off x="3635375" y="2425030"/>
              <a:ext cx="1973263" cy="1866900"/>
              <a:chOff x="2182" y="1392"/>
              <a:chExt cx="1404" cy="1402"/>
            </a:xfrm>
          </p:grpSpPr>
          <p:sp>
            <p:nvSpPr>
              <p:cNvPr id="30739" name="AutoShape 3"/>
              <p:cNvSpPr>
                <a:spLocks noChangeArrowheads="1"/>
              </p:cNvSpPr>
              <p:nvPr/>
            </p:nvSpPr>
            <p:spPr bwMode="auto">
              <a:xfrm>
                <a:off x="2182" y="1392"/>
                <a:ext cx="1404" cy="1402"/>
              </a:xfrm>
              <a:prstGeom prst="octagon">
                <a:avLst>
                  <a:gd name="adj" fmla="val 29287"/>
                </a:avLst>
              </a:prstGeom>
              <a:solidFill>
                <a:schemeClr val="bg1"/>
              </a:solidFill>
              <a:ln w="22225">
                <a:solidFill>
                  <a:srgbClr val="99CCFF"/>
                </a:solidFill>
                <a:miter lim="800000"/>
                <a:headEnd/>
                <a:tailEnd/>
              </a:ln>
            </p:spPr>
            <p:txBody>
              <a:bodyPr lIns="0" tIns="0" rIns="0" bIns="0" anchor="ctr">
                <a:spAutoFit/>
              </a:bodyPr>
              <a:lstStyle/>
              <a:p>
                <a:pPr fontAlgn="t"/>
                <a:endParaRPr lang="en-US"/>
              </a:p>
            </p:txBody>
          </p:sp>
          <p:grpSp>
            <p:nvGrpSpPr>
              <p:cNvPr id="30740" name="Group 4"/>
              <p:cNvGrpSpPr>
                <a:grpSpLocks/>
              </p:cNvGrpSpPr>
              <p:nvPr/>
            </p:nvGrpSpPr>
            <p:grpSpPr bwMode="auto">
              <a:xfrm>
                <a:off x="2426" y="1570"/>
                <a:ext cx="880" cy="998"/>
                <a:chOff x="576" y="2496"/>
                <a:chExt cx="1824" cy="1563"/>
              </a:xfrm>
            </p:grpSpPr>
            <p:grpSp>
              <p:nvGrpSpPr>
                <p:cNvPr id="30741" name="Group 5"/>
                <p:cNvGrpSpPr>
                  <a:grpSpLocks/>
                </p:cNvGrpSpPr>
                <p:nvPr/>
              </p:nvGrpSpPr>
              <p:grpSpPr bwMode="auto">
                <a:xfrm>
                  <a:off x="1920" y="2496"/>
                  <a:ext cx="377" cy="354"/>
                  <a:chOff x="1307" y="3552"/>
                  <a:chExt cx="377" cy="354"/>
                </a:xfrm>
              </p:grpSpPr>
              <p:sp>
                <p:nvSpPr>
                  <p:cNvPr id="30749" name="Freeform 6"/>
                  <p:cNvSpPr>
                    <a:spLocks/>
                  </p:cNvSpPr>
                  <p:nvPr/>
                </p:nvSpPr>
                <p:spPr bwMode="auto">
                  <a:xfrm>
                    <a:off x="1392" y="3552"/>
                    <a:ext cx="292" cy="257"/>
                  </a:xfrm>
                  <a:custGeom>
                    <a:avLst/>
                    <a:gdLst>
                      <a:gd name="T0" fmla="*/ 6 w 292"/>
                      <a:gd name="T1" fmla="*/ 19 h 257"/>
                      <a:gd name="T2" fmla="*/ 0 w 292"/>
                      <a:gd name="T3" fmla="*/ 116 h 257"/>
                      <a:gd name="T4" fmla="*/ 19 w 292"/>
                      <a:gd name="T5" fmla="*/ 116 h 257"/>
                      <a:gd name="T6" fmla="*/ 52 w 292"/>
                      <a:gd name="T7" fmla="*/ 90 h 257"/>
                      <a:gd name="T8" fmla="*/ 110 w 292"/>
                      <a:gd name="T9" fmla="*/ 77 h 257"/>
                      <a:gd name="T10" fmla="*/ 162 w 292"/>
                      <a:gd name="T11" fmla="*/ 77 h 257"/>
                      <a:gd name="T12" fmla="*/ 188 w 292"/>
                      <a:gd name="T13" fmla="*/ 90 h 257"/>
                      <a:gd name="T14" fmla="*/ 175 w 292"/>
                      <a:gd name="T15" fmla="*/ 109 h 257"/>
                      <a:gd name="T16" fmla="*/ 143 w 292"/>
                      <a:gd name="T17" fmla="*/ 122 h 257"/>
                      <a:gd name="T18" fmla="*/ 104 w 292"/>
                      <a:gd name="T19" fmla="*/ 148 h 257"/>
                      <a:gd name="T20" fmla="*/ 58 w 292"/>
                      <a:gd name="T21" fmla="*/ 161 h 257"/>
                      <a:gd name="T22" fmla="*/ 71 w 292"/>
                      <a:gd name="T23" fmla="*/ 174 h 257"/>
                      <a:gd name="T24" fmla="*/ 26 w 292"/>
                      <a:gd name="T25" fmla="*/ 174 h 257"/>
                      <a:gd name="T26" fmla="*/ 0 w 292"/>
                      <a:gd name="T27" fmla="*/ 232 h 257"/>
                      <a:gd name="T28" fmla="*/ 78 w 292"/>
                      <a:gd name="T29" fmla="*/ 232 h 257"/>
                      <a:gd name="T30" fmla="*/ 58 w 292"/>
                      <a:gd name="T31" fmla="*/ 257 h 257"/>
                      <a:gd name="T32" fmla="*/ 136 w 292"/>
                      <a:gd name="T33" fmla="*/ 225 h 257"/>
                      <a:gd name="T34" fmla="*/ 123 w 292"/>
                      <a:gd name="T35" fmla="*/ 206 h 257"/>
                      <a:gd name="T36" fmla="*/ 214 w 292"/>
                      <a:gd name="T37" fmla="*/ 187 h 257"/>
                      <a:gd name="T38" fmla="*/ 273 w 292"/>
                      <a:gd name="T39" fmla="*/ 161 h 257"/>
                      <a:gd name="T40" fmla="*/ 286 w 292"/>
                      <a:gd name="T41" fmla="*/ 129 h 257"/>
                      <a:gd name="T42" fmla="*/ 292 w 292"/>
                      <a:gd name="T43" fmla="*/ 96 h 257"/>
                      <a:gd name="T44" fmla="*/ 273 w 292"/>
                      <a:gd name="T45" fmla="*/ 58 h 257"/>
                      <a:gd name="T46" fmla="*/ 247 w 292"/>
                      <a:gd name="T47" fmla="*/ 32 h 257"/>
                      <a:gd name="T48" fmla="*/ 214 w 292"/>
                      <a:gd name="T49" fmla="*/ 13 h 257"/>
                      <a:gd name="T50" fmla="*/ 253 w 292"/>
                      <a:gd name="T51" fmla="*/ 51 h 257"/>
                      <a:gd name="T52" fmla="*/ 201 w 292"/>
                      <a:gd name="T53" fmla="*/ 26 h 257"/>
                      <a:gd name="T54" fmla="*/ 195 w 292"/>
                      <a:gd name="T55" fmla="*/ 6 h 257"/>
                      <a:gd name="T56" fmla="*/ 136 w 292"/>
                      <a:gd name="T57" fmla="*/ 0 h 257"/>
                      <a:gd name="T58" fmla="*/ 78 w 292"/>
                      <a:gd name="T59" fmla="*/ 6 h 257"/>
                      <a:gd name="T60" fmla="*/ 39 w 292"/>
                      <a:gd name="T61" fmla="*/ 13 h 257"/>
                      <a:gd name="T62" fmla="*/ 6 w 292"/>
                      <a:gd name="T63" fmla="*/ 19 h 257"/>
                      <a:gd name="T64" fmla="*/ 6 w 292"/>
                      <a:gd name="T65" fmla="*/ 19 h 257"/>
                      <a:gd name="T66" fmla="*/ 6 w 292"/>
                      <a:gd name="T67" fmla="*/ 19 h 2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257"/>
                      <a:gd name="T104" fmla="*/ 292 w 292"/>
                      <a:gd name="T105" fmla="*/ 257 h 2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257">
                        <a:moveTo>
                          <a:pt x="6" y="19"/>
                        </a:moveTo>
                        <a:lnTo>
                          <a:pt x="0" y="116"/>
                        </a:lnTo>
                        <a:lnTo>
                          <a:pt x="19" y="116"/>
                        </a:lnTo>
                        <a:lnTo>
                          <a:pt x="52" y="90"/>
                        </a:lnTo>
                        <a:lnTo>
                          <a:pt x="110" y="77"/>
                        </a:lnTo>
                        <a:lnTo>
                          <a:pt x="162" y="77"/>
                        </a:lnTo>
                        <a:lnTo>
                          <a:pt x="188" y="90"/>
                        </a:lnTo>
                        <a:lnTo>
                          <a:pt x="175" y="109"/>
                        </a:lnTo>
                        <a:lnTo>
                          <a:pt x="143" y="122"/>
                        </a:lnTo>
                        <a:lnTo>
                          <a:pt x="104" y="148"/>
                        </a:lnTo>
                        <a:lnTo>
                          <a:pt x="58" y="161"/>
                        </a:lnTo>
                        <a:lnTo>
                          <a:pt x="71" y="174"/>
                        </a:lnTo>
                        <a:lnTo>
                          <a:pt x="26" y="174"/>
                        </a:lnTo>
                        <a:lnTo>
                          <a:pt x="0" y="232"/>
                        </a:lnTo>
                        <a:lnTo>
                          <a:pt x="78" y="232"/>
                        </a:lnTo>
                        <a:lnTo>
                          <a:pt x="58" y="257"/>
                        </a:lnTo>
                        <a:lnTo>
                          <a:pt x="136" y="225"/>
                        </a:lnTo>
                        <a:lnTo>
                          <a:pt x="123" y="206"/>
                        </a:lnTo>
                        <a:lnTo>
                          <a:pt x="214" y="187"/>
                        </a:lnTo>
                        <a:lnTo>
                          <a:pt x="273" y="161"/>
                        </a:lnTo>
                        <a:lnTo>
                          <a:pt x="286" y="129"/>
                        </a:lnTo>
                        <a:lnTo>
                          <a:pt x="292" y="96"/>
                        </a:lnTo>
                        <a:lnTo>
                          <a:pt x="273" y="58"/>
                        </a:lnTo>
                        <a:lnTo>
                          <a:pt x="247" y="32"/>
                        </a:lnTo>
                        <a:lnTo>
                          <a:pt x="214" y="13"/>
                        </a:lnTo>
                        <a:lnTo>
                          <a:pt x="253" y="51"/>
                        </a:lnTo>
                        <a:lnTo>
                          <a:pt x="201" y="26"/>
                        </a:lnTo>
                        <a:lnTo>
                          <a:pt x="195" y="6"/>
                        </a:lnTo>
                        <a:lnTo>
                          <a:pt x="136" y="0"/>
                        </a:lnTo>
                        <a:lnTo>
                          <a:pt x="78" y="6"/>
                        </a:lnTo>
                        <a:lnTo>
                          <a:pt x="39" y="13"/>
                        </a:lnTo>
                        <a:lnTo>
                          <a:pt x="6" y="19"/>
                        </a:lnTo>
                        <a:close/>
                      </a:path>
                    </a:pathLst>
                  </a:custGeom>
                  <a:solidFill>
                    <a:srgbClr val="BDE9FF"/>
                  </a:solidFill>
                  <a:ln w="9525">
                    <a:noFill/>
                    <a:round/>
                    <a:headEnd/>
                    <a:tailEnd/>
                  </a:ln>
                </p:spPr>
                <p:txBody>
                  <a:bodyPr/>
                  <a:lstStyle/>
                  <a:p>
                    <a:endParaRPr lang="en-US"/>
                  </a:p>
                </p:txBody>
              </p:sp>
              <p:sp>
                <p:nvSpPr>
                  <p:cNvPr id="30750" name="Freeform 7"/>
                  <p:cNvSpPr>
                    <a:spLocks/>
                  </p:cNvSpPr>
                  <p:nvPr/>
                </p:nvSpPr>
                <p:spPr bwMode="auto">
                  <a:xfrm>
                    <a:off x="1307" y="3829"/>
                    <a:ext cx="117" cy="77"/>
                  </a:xfrm>
                  <a:custGeom>
                    <a:avLst/>
                    <a:gdLst>
                      <a:gd name="T0" fmla="*/ 104 w 117"/>
                      <a:gd name="T1" fmla="*/ 6 h 77"/>
                      <a:gd name="T2" fmla="*/ 72 w 117"/>
                      <a:gd name="T3" fmla="*/ 0 h 77"/>
                      <a:gd name="T4" fmla="*/ 33 w 117"/>
                      <a:gd name="T5" fmla="*/ 13 h 77"/>
                      <a:gd name="T6" fmla="*/ 7 w 117"/>
                      <a:gd name="T7" fmla="*/ 32 h 77"/>
                      <a:gd name="T8" fmla="*/ 0 w 117"/>
                      <a:gd name="T9" fmla="*/ 51 h 77"/>
                      <a:gd name="T10" fmla="*/ 20 w 117"/>
                      <a:gd name="T11" fmla="*/ 70 h 77"/>
                      <a:gd name="T12" fmla="*/ 46 w 117"/>
                      <a:gd name="T13" fmla="*/ 77 h 77"/>
                      <a:gd name="T14" fmla="*/ 85 w 117"/>
                      <a:gd name="T15" fmla="*/ 77 h 77"/>
                      <a:gd name="T16" fmla="*/ 111 w 117"/>
                      <a:gd name="T17" fmla="*/ 58 h 77"/>
                      <a:gd name="T18" fmla="*/ 117 w 117"/>
                      <a:gd name="T19" fmla="*/ 38 h 77"/>
                      <a:gd name="T20" fmla="*/ 98 w 117"/>
                      <a:gd name="T21" fmla="*/ 25 h 77"/>
                      <a:gd name="T22" fmla="*/ 65 w 117"/>
                      <a:gd name="T23" fmla="*/ 25 h 77"/>
                      <a:gd name="T24" fmla="*/ 33 w 117"/>
                      <a:gd name="T25" fmla="*/ 32 h 77"/>
                      <a:gd name="T26" fmla="*/ 59 w 117"/>
                      <a:gd name="T27" fmla="*/ 19 h 77"/>
                      <a:gd name="T28" fmla="*/ 85 w 117"/>
                      <a:gd name="T29" fmla="*/ 13 h 77"/>
                      <a:gd name="T30" fmla="*/ 117 w 117"/>
                      <a:gd name="T31" fmla="*/ 13 h 77"/>
                      <a:gd name="T32" fmla="*/ 104 w 117"/>
                      <a:gd name="T33" fmla="*/ 6 h 77"/>
                      <a:gd name="T34" fmla="*/ 104 w 117"/>
                      <a:gd name="T35" fmla="*/ 6 h 77"/>
                      <a:gd name="T36" fmla="*/ 104 w 117"/>
                      <a:gd name="T37" fmla="*/ 6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77"/>
                      <a:gd name="T59" fmla="*/ 117 w 117"/>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77">
                        <a:moveTo>
                          <a:pt x="104" y="6"/>
                        </a:moveTo>
                        <a:lnTo>
                          <a:pt x="72" y="0"/>
                        </a:lnTo>
                        <a:lnTo>
                          <a:pt x="33" y="13"/>
                        </a:lnTo>
                        <a:lnTo>
                          <a:pt x="7" y="32"/>
                        </a:lnTo>
                        <a:lnTo>
                          <a:pt x="0" y="51"/>
                        </a:lnTo>
                        <a:lnTo>
                          <a:pt x="20" y="70"/>
                        </a:lnTo>
                        <a:lnTo>
                          <a:pt x="46" y="77"/>
                        </a:lnTo>
                        <a:lnTo>
                          <a:pt x="85" y="77"/>
                        </a:lnTo>
                        <a:lnTo>
                          <a:pt x="111" y="58"/>
                        </a:lnTo>
                        <a:lnTo>
                          <a:pt x="117" y="38"/>
                        </a:lnTo>
                        <a:lnTo>
                          <a:pt x="98" y="25"/>
                        </a:lnTo>
                        <a:lnTo>
                          <a:pt x="65" y="25"/>
                        </a:lnTo>
                        <a:lnTo>
                          <a:pt x="33" y="32"/>
                        </a:lnTo>
                        <a:lnTo>
                          <a:pt x="59" y="19"/>
                        </a:lnTo>
                        <a:lnTo>
                          <a:pt x="85" y="13"/>
                        </a:lnTo>
                        <a:lnTo>
                          <a:pt x="117" y="13"/>
                        </a:lnTo>
                        <a:lnTo>
                          <a:pt x="104" y="6"/>
                        </a:lnTo>
                        <a:close/>
                      </a:path>
                    </a:pathLst>
                  </a:custGeom>
                  <a:solidFill>
                    <a:srgbClr val="BDE9FF"/>
                  </a:solidFill>
                  <a:ln w="9525">
                    <a:noFill/>
                    <a:round/>
                    <a:headEnd/>
                    <a:tailEnd/>
                  </a:ln>
                </p:spPr>
                <p:txBody>
                  <a:bodyPr/>
                  <a:lstStyle/>
                  <a:p>
                    <a:endParaRPr lang="en-US"/>
                  </a:p>
                </p:txBody>
              </p:sp>
            </p:grpSp>
            <p:grpSp>
              <p:nvGrpSpPr>
                <p:cNvPr id="30742" name="Group 8"/>
                <p:cNvGrpSpPr>
                  <a:grpSpLocks/>
                </p:cNvGrpSpPr>
                <p:nvPr/>
              </p:nvGrpSpPr>
              <p:grpSpPr bwMode="auto">
                <a:xfrm>
                  <a:off x="576" y="2592"/>
                  <a:ext cx="288" cy="270"/>
                  <a:chOff x="1307" y="3552"/>
                  <a:chExt cx="377" cy="354"/>
                </a:xfrm>
              </p:grpSpPr>
              <p:sp>
                <p:nvSpPr>
                  <p:cNvPr id="30747" name="Freeform 9"/>
                  <p:cNvSpPr>
                    <a:spLocks/>
                  </p:cNvSpPr>
                  <p:nvPr/>
                </p:nvSpPr>
                <p:spPr bwMode="auto">
                  <a:xfrm>
                    <a:off x="1392" y="3552"/>
                    <a:ext cx="292" cy="257"/>
                  </a:xfrm>
                  <a:custGeom>
                    <a:avLst/>
                    <a:gdLst>
                      <a:gd name="T0" fmla="*/ 6 w 292"/>
                      <a:gd name="T1" fmla="*/ 19 h 257"/>
                      <a:gd name="T2" fmla="*/ 0 w 292"/>
                      <a:gd name="T3" fmla="*/ 116 h 257"/>
                      <a:gd name="T4" fmla="*/ 19 w 292"/>
                      <a:gd name="T5" fmla="*/ 116 h 257"/>
                      <a:gd name="T6" fmla="*/ 52 w 292"/>
                      <a:gd name="T7" fmla="*/ 90 h 257"/>
                      <a:gd name="T8" fmla="*/ 110 w 292"/>
                      <a:gd name="T9" fmla="*/ 77 h 257"/>
                      <a:gd name="T10" fmla="*/ 162 w 292"/>
                      <a:gd name="T11" fmla="*/ 77 h 257"/>
                      <a:gd name="T12" fmla="*/ 188 w 292"/>
                      <a:gd name="T13" fmla="*/ 90 h 257"/>
                      <a:gd name="T14" fmla="*/ 175 w 292"/>
                      <a:gd name="T15" fmla="*/ 109 h 257"/>
                      <a:gd name="T16" fmla="*/ 143 w 292"/>
                      <a:gd name="T17" fmla="*/ 122 h 257"/>
                      <a:gd name="T18" fmla="*/ 104 w 292"/>
                      <a:gd name="T19" fmla="*/ 148 h 257"/>
                      <a:gd name="T20" fmla="*/ 58 w 292"/>
                      <a:gd name="T21" fmla="*/ 161 h 257"/>
                      <a:gd name="T22" fmla="*/ 71 w 292"/>
                      <a:gd name="T23" fmla="*/ 174 h 257"/>
                      <a:gd name="T24" fmla="*/ 26 w 292"/>
                      <a:gd name="T25" fmla="*/ 174 h 257"/>
                      <a:gd name="T26" fmla="*/ 0 w 292"/>
                      <a:gd name="T27" fmla="*/ 232 h 257"/>
                      <a:gd name="T28" fmla="*/ 78 w 292"/>
                      <a:gd name="T29" fmla="*/ 232 h 257"/>
                      <a:gd name="T30" fmla="*/ 58 w 292"/>
                      <a:gd name="T31" fmla="*/ 257 h 257"/>
                      <a:gd name="T32" fmla="*/ 136 w 292"/>
                      <a:gd name="T33" fmla="*/ 225 h 257"/>
                      <a:gd name="T34" fmla="*/ 123 w 292"/>
                      <a:gd name="T35" fmla="*/ 206 h 257"/>
                      <a:gd name="T36" fmla="*/ 214 w 292"/>
                      <a:gd name="T37" fmla="*/ 187 h 257"/>
                      <a:gd name="T38" fmla="*/ 273 w 292"/>
                      <a:gd name="T39" fmla="*/ 161 h 257"/>
                      <a:gd name="T40" fmla="*/ 286 w 292"/>
                      <a:gd name="T41" fmla="*/ 129 h 257"/>
                      <a:gd name="T42" fmla="*/ 292 w 292"/>
                      <a:gd name="T43" fmla="*/ 96 h 257"/>
                      <a:gd name="T44" fmla="*/ 273 w 292"/>
                      <a:gd name="T45" fmla="*/ 58 h 257"/>
                      <a:gd name="T46" fmla="*/ 247 w 292"/>
                      <a:gd name="T47" fmla="*/ 32 h 257"/>
                      <a:gd name="T48" fmla="*/ 214 w 292"/>
                      <a:gd name="T49" fmla="*/ 13 h 257"/>
                      <a:gd name="T50" fmla="*/ 253 w 292"/>
                      <a:gd name="T51" fmla="*/ 51 h 257"/>
                      <a:gd name="T52" fmla="*/ 201 w 292"/>
                      <a:gd name="T53" fmla="*/ 26 h 257"/>
                      <a:gd name="T54" fmla="*/ 195 w 292"/>
                      <a:gd name="T55" fmla="*/ 6 h 257"/>
                      <a:gd name="T56" fmla="*/ 136 w 292"/>
                      <a:gd name="T57" fmla="*/ 0 h 257"/>
                      <a:gd name="T58" fmla="*/ 78 w 292"/>
                      <a:gd name="T59" fmla="*/ 6 h 257"/>
                      <a:gd name="T60" fmla="*/ 39 w 292"/>
                      <a:gd name="T61" fmla="*/ 13 h 257"/>
                      <a:gd name="T62" fmla="*/ 6 w 292"/>
                      <a:gd name="T63" fmla="*/ 19 h 257"/>
                      <a:gd name="T64" fmla="*/ 6 w 292"/>
                      <a:gd name="T65" fmla="*/ 19 h 257"/>
                      <a:gd name="T66" fmla="*/ 6 w 292"/>
                      <a:gd name="T67" fmla="*/ 19 h 2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257"/>
                      <a:gd name="T104" fmla="*/ 292 w 292"/>
                      <a:gd name="T105" fmla="*/ 257 h 2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257">
                        <a:moveTo>
                          <a:pt x="6" y="19"/>
                        </a:moveTo>
                        <a:lnTo>
                          <a:pt x="0" y="116"/>
                        </a:lnTo>
                        <a:lnTo>
                          <a:pt x="19" y="116"/>
                        </a:lnTo>
                        <a:lnTo>
                          <a:pt x="52" y="90"/>
                        </a:lnTo>
                        <a:lnTo>
                          <a:pt x="110" y="77"/>
                        </a:lnTo>
                        <a:lnTo>
                          <a:pt x="162" y="77"/>
                        </a:lnTo>
                        <a:lnTo>
                          <a:pt x="188" y="90"/>
                        </a:lnTo>
                        <a:lnTo>
                          <a:pt x="175" y="109"/>
                        </a:lnTo>
                        <a:lnTo>
                          <a:pt x="143" y="122"/>
                        </a:lnTo>
                        <a:lnTo>
                          <a:pt x="104" y="148"/>
                        </a:lnTo>
                        <a:lnTo>
                          <a:pt x="58" y="161"/>
                        </a:lnTo>
                        <a:lnTo>
                          <a:pt x="71" y="174"/>
                        </a:lnTo>
                        <a:lnTo>
                          <a:pt x="26" y="174"/>
                        </a:lnTo>
                        <a:lnTo>
                          <a:pt x="0" y="232"/>
                        </a:lnTo>
                        <a:lnTo>
                          <a:pt x="78" y="232"/>
                        </a:lnTo>
                        <a:lnTo>
                          <a:pt x="58" y="257"/>
                        </a:lnTo>
                        <a:lnTo>
                          <a:pt x="136" y="225"/>
                        </a:lnTo>
                        <a:lnTo>
                          <a:pt x="123" y="206"/>
                        </a:lnTo>
                        <a:lnTo>
                          <a:pt x="214" y="187"/>
                        </a:lnTo>
                        <a:lnTo>
                          <a:pt x="273" y="161"/>
                        </a:lnTo>
                        <a:lnTo>
                          <a:pt x="286" y="129"/>
                        </a:lnTo>
                        <a:lnTo>
                          <a:pt x="292" y="96"/>
                        </a:lnTo>
                        <a:lnTo>
                          <a:pt x="273" y="58"/>
                        </a:lnTo>
                        <a:lnTo>
                          <a:pt x="247" y="32"/>
                        </a:lnTo>
                        <a:lnTo>
                          <a:pt x="214" y="13"/>
                        </a:lnTo>
                        <a:lnTo>
                          <a:pt x="253" y="51"/>
                        </a:lnTo>
                        <a:lnTo>
                          <a:pt x="201" y="26"/>
                        </a:lnTo>
                        <a:lnTo>
                          <a:pt x="195" y="6"/>
                        </a:lnTo>
                        <a:lnTo>
                          <a:pt x="136" y="0"/>
                        </a:lnTo>
                        <a:lnTo>
                          <a:pt x="78" y="6"/>
                        </a:lnTo>
                        <a:lnTo>
                          <a:pt x="39" y="13"/>
                        </a:lnTo>
                        <a:lnTo>
                          <a:pt x="6" y="19"/>
                        </a:lnTo>
                        <a:close/>
                      </a:path>
                    </a:pathLst>
                  </a:custGeom>
                  <a:solidFill>
                    <a:srgbClr val="A3E0FF"/>
                  </a:solidFill>
                  <a:ln w="9525">
                    <a:noFill/>
                    <a:round/>
                    <a:headEnd/>
                    <a:tailEnd/>
                  </a:ln>
                </p:spPr>
                <p:txBody>
                  <a:bodyPr/>
                  <a:lstStyle/>
                  <a:p>
                    <a:endParaRPr lang="en-US"/>
                  </a:p>
                </p:txBody>
              </p:sp>
              <p:sp>
                <p:nvSpPr>
                  <p:cNvPr id="30748" name="Freeform 10"/>
                  <p:cNvSpPr>
                    <a:spLocks/>
                  </p:cNvSpPr>
                  <p:nvPr/>
                </p:nvSpPr>
                <p:spPr bwMode="auto">
                  <a:xfrm>
                    <a:off x="1307" y="3829"/>
                    <a:ext cx="117" cy="77"/>
                  </a:xfrm>
                  <a:custGeom>
                    <a:avLst/>
                    <a:gdLst>
                      <a:gd name="T0" fmla="*/ 104 w 117"/>
                      <a:gd name="T1" fmla="*/ 6 h 77"/>
                      <a:gd name="T2" fmla="*/ 72 w 117"/>
                      <a:gd name="T3" fmla="*/ 0 h 77"/>
                      <a:gd name="T4" fmla="*/ 33 w 117"/>
                      <a:gd name="T5" fmla="*/ 13 h 77"/>
                      <a:gd name="T6" fmla="*/ 7 w 117"/>
                      <a:gd name="T7" fmla="*/ 32 h 77"/>
                      <a:gd name="T8" fmla="*/ 0 w 117"/>
                      <a:gd name="T9" fmla="*/ 51 h 77"/>
                      <a:gd name="T10" fmla="*/ 20 w 117"/>
                      <a:gd name="T11" fmla="*/ 70 h 77"/>
                      <a:gd name="T12" fmla="*/ 46 w 117"/>
                      <a:gd name="T13" fmla="*/ 77 h 77"/>
                      <a:gd name="T14" fmla="*/ 85 w 117"/>
                      <a:gd name="T15" fmla="*/ 77 h 77"/>
                      <a:gd name="T16" fmla="*/ 111 w 117"/>
                      <a:gd name="T17" fmla="*/ 58 h 77"/>
                      <a:gd name="T18" fmla="*/ 117 w 117"/>
                      <a:gd name="T19" fmla="*/ 38 h 77"/>
                      <a:gd name="T20" fmla="*/ 98 w 117"/>
                      <a:gd name="T21" fmla="*/ 25 h 77"/>
                      <a:gd name="T22" fmla="*/ 65 w 117"/>
                      <a:gd name="T23" fmla="*/ 25 h 77"/>
                      <a:gd name="T24" fmla="*/ 33 w 117"/>
                      <a:gd name="T25" fmla="*/ 32 h 77"/>
                      <a:gd name="T26" fmla="*/ 59 w 117"/>
                      <a:gd name="T27" fmla="*/ 19 h 77"/>
                      <a:gd name="T28" fmla="*/ 85 w 117"/>
                      <a:gd name="T29" fmla="*/ 13 h 77"/>
                      <a:gd name="T30" fmla="*/ 117 w 117"/>
                      <a:gd name="T31" fmla="*/ 13 h 77"/>
                      <a:gd name="T32" fmla="*/ 104 w 117"/>
                      <a:gd name="T33" fmla="*/ 6 h 77"/>
                      <a:gd name="T34" fmla="*/ 104 w 117"/>
                      <a:gd name="T35" fmla="*/ 6 h 77"/>
                      <a:gd name="T36" fmla="*/ 104 w 117"/>
                      <a:gd name="T37" fmla="*/ 6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77"/>
                      <a:gd name="T59" fmla="*/ 117 w 117"/>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77">
                        <a:moveTo>
                          <a:pt x="104" y="6"/>
                        </a:moveTo>
                        <a:lnTo>
                          <a:pt x="72" y="0"/>
                        </a:lnTo>
                        <a:lnTo>
                          <a:pt x="33" y="13"/>
                        </a:lnTo>
                        <a:lnTo>
                          <a:pt x="7" y="32"/>
                        </a:lnTo>
                        <a:lnTo>
                          <a:pt x="0" y="51"/>
                        </a:lnTo>
                        <a:lnTo>
                          <a:pt x="20" y="70"/>
                        </a:lnTo>
                        <a:lnTo>
                          <a:pt x="46" y="77"/>
                        </a:lnTo>
                        <a:lnTo>
                          <a:pt x="85" y="77"/>
                        </a:lnTo>
                        <a:lnTo>
                          <a:pt x="111" y="58"/>
                        </a:lnTo>
                        <a:lnTo>
                          <a:pt x="117" y="38"/>
                        </a:lnTo>
                        <a:lnTo>
                          <a:pt x="98" y="25"/>
                        </a:lnTo>
                        <a:lnTo>
                          <a:pt x="65" y="25"/>
                        </a:lnTo>
                        <a:lnTo>
                          <a:pt x="33" y="32"/>
                        </a:lnTo>
                        <a:lnTo>
                          <a:pt x="59" y="19"/>
                        </a:lnTo>
                        <a:lnTo>
                          <a:pt x="85" y="13"/>
                        </a:lnTo>
                        <a:lnTo>
                          <a:pt x="117" y="13"/>
                        </a:lnTo>
                        <a:lnTo>
                          <a:pt x="104" y="6"/>
                        </a:lnTo>
                        <a:close/>
                      </a:path>
                    </a:pathLst>
                  </a:custGeom>
                  <a:solidFill>
                    <a:srgbClr val="A3E0FF"/>
                  </a:solidFill>
                  <a:ln w="9525">
                    <a:noFill/>
                    <a:round/>
                    <a:headEnd/>
                    <a:tailEnd/>
                  </a:ln>
                </p:spPr>
                <p:txBody>
                  <a:bodyPr/>
                  <a:lstStyle/>
                  <a:p>
                    <a:endParaRPr lang="en-US"/>
                  </a:p>
                </p:txBody>
              </p:sp>
            </p:grpSp>
            <p:grpSp>
              <p:nvGrpSpPr>
                <p:cNvPr id="30743" name="Group 11"/>
                <p:cNvGrpSpPr>
                  <a:grpSpLocks/>
                </p:cNvGrpSpPr>
                <p:nvPr/>
              </p:nvGrpSpPr>
              <p:grpSpPr bwMode="auto">
                <a:xfrm>
                  <a:off x="1392" y="2496"/>
                  <a:ext cx="288" cy="270"/>
                  <a:chOff x="1307" y="3552"/>
                  <a:chExt cx="377" cy="354"/>
                </a:xfrm>
              </p:grpSpPr>
              <p:sp>
                <p:nvSpPr>
                  <p:cNvPr id="30745" name="Freeform 12"/>
                  <p:cNvSpPr>
                    <a:spLocks/>
                  </p:cNvSpPr>
                  <p:nvPr/>
                </p:nvSpPr>
                <p:spPr bwMode="auto">
                  <a:xfrm>
                    <a:off x="1392" y="3552"/>
                    <a:ext cx="292" cy="257"/>
                  </a:xfrm>
                  <a:custGeom>
                    <a:avLst/>
                    <a:gdLst>
                      <a:gd name="T0" fmla="*/ 6 w 292"/>
                      <a:gd name="T1" fmla="*/ 19 h 257"/>
                      <a:gd name="T2" fmla="*/ 0 w 292"/>
                      <a:gd name="T3" fmla="*/ 116 h 257"/>
                      <a:gd name="T4" fmla="*/ 19 w 292"/>
                      <a:gd name="T5" fmla="*/ 116 h 257"/>
                      <a:gd name="T6" fmla="*/ 52 w 292"/>
                      <a:gd name="T7" fmla="*/ 90 h 257"/>
                      <a:gd name="T8" fmla="*/ 110 w 292"/>
                      <a:gd name="T9" fmla="*/ 77 h 257"/>
                      <a:gd name="T10" fmla="*/ 162 w 292"/>
                      <a:gd name="T11" fmla="*/ 77 h 257"/>
                      <a:gd name="T12" fmla="*/ 188 w 292"/>
                      <a:gd name="T13" fmla="*/ 90 h 257"/>
                      <a:gd name="T14" fmla="*/ 175 w 292"/>
                      <a:gd name="T15" fmla="*/ 109 h 257"/>
                      <a:gd name="T16" fmla="*/ 143 w 292"/>
                      <a:gd name="T17" fmla="*/ 122 h 257"/>
                      <a:gd name="T18" fmla="*/ 104 w 292"/>
                      <a:gd name="T19" fmla="*/ 148 h 257"/>
                      <a:gd name="T20" fmla="*/ 58 w 292"/>
                      <a:gd name="T21" fmla="*/ 161 h 257"/>
                      <a:gd name="T22" fmla="*/ 71 w 292"/>
                      <a:gd name="T23" fmla="*/ 174 h 257"/>
                      <a:gd name="T24" fmla="*/ 26 w 292"/>
                      <a:gd name="T25" fmla="*/ 174 h 257"/>
                      <a:gd name="T26" fmla="*/ 0 w 292"/>
                      <a:gd name="T27" fmla="*/ 232 h 257"/>
                      <a:gd name="T28" fmla="*/ 78 w 292"/>
                      <a:gd name="T29" fmla="*/ 232 h 257"/>
                      <a:gd name="T30" fmla="*/ 58 w 292"/>
                      <a:gd name="T31" fmla="*/ 257 h 257"/>
                      <a:gd name="T32" fmla="*/ 136 w 292"/>
                      <a:gd name="T33" fmla="*/ 225 h 257"/>
                      <a:gd name="T34" fmla="*/ 123 w 292"/>
                      <a:gd name="T35" fmla="*/ 206 h 257"/>
                      <a:gd name="T36" fmla="*/ 214 w 292"/>
                      <a:gd name="T37" fmla="*/ 187 h 257"/>
                      <a:gd name="T38" fmla="*/ 273 w 292"/>
                      <a:gd name="T39" fmla="*/ 161 h 257"/>
                      <a:gd name="T40" fmla="*/ 286 w 292"/>
                      <a:gd name="T41" fmla="*/ 129 h 257"/>
                      <a:gd name="T42" fmla="*/ 292 w 292"/>
                      <a:gd name="T43" fmla="*/ 96 h 257"/>
                      <a:gd name="T44" fmla="*/ 273 w 292"/>
                      <a:gd name="T45" fmla="*/ 58 h 257"/>
                      <a:gd name="T46" fmla="*/ 247 w 292"/>
                      <a:gd name="T47" fmla="*/ 32 h 257"/>
                      <a:gd name="T48" fmla="*/ 214 w 292"/>
                      <a:gd name="T49" fmla="*/ 13 h 257"/>
                      <a:gd name="T50" fmla="*/ 253 w 292"/>
                      <a:gd name="T51" fmla="*/ 51 h 257"/>
                      <a:gd name="T52" fmla="*/ 201 w 292"/>
                      <a:gd name="T53" fmla="*/ 26 h 257"/>
                      <a:gd name="T54" fmla="*/ 195 w 292"/>
                      <a:gd name="T55" fmla="*/ 6 h 257"/>
                      <a:gd name="T56" fmla="*/ 136 w 292"/>
                      <a:gd name="T57" fmla="*/ 0 h 257"/>
                      <a:gd name="T58" fmla="*/ 78 w 292"/>
                      <a:gd name="T59" fmla="*/ 6 h 257"/>
                      <a:gd name="T60" fmla="*/ 39 w 292"/>
                      <a:gd name="T61" fmla="*/ 13 h 257"/>
                      <a:gd name="T62" fmla="*/ 6 w 292"/>
                      <a:gd name="T63" fmla="*/ 19 h 257"/>
                      <a:gd name="T64" fmla="*/ 6 w 292"/>
                      <a:gd name="T65" fmla="*/ 19 h 257"/>
                      <a:gd name="T66" fmla="*/ 6 w 292"/>
                      <a:gd name="T67" fmla="*/ 19 h 2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257"/>
                      <a:gd name="T104" fmla="*/ 292 w 292"/>
                      <a:gd name="T105" fmla="*/ 257 h 2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257">
                        <a:moveTo>
                          <a:pt x="6" y="19"/>
                        </a:moveTo>
                        <a:lnTo>
                          <a:pt x="0" y="116"/>
                        </a:lnTo>
                        <a:lnTo>
                          <a:pt x="19" y="116"/>
                        </a:lnTo>
                        <a:lnTo>
                          <a:pt x="52" y="90"/>
                        </a:lnTo>
                        <a:lnTo>
                          <a:pt x="110" y="77"/>
                        </a:lnTo>
                        <a:lnTo>
                          <a:pt x="162" y="77"/>
                        </a:lnTo>
                        <a:lnTo>
                          <a:pt x="188" y="90"/>
                        </a:lnTo>
                        <a:lnTo>
                          <a:pt x="175" y="109"/>
                        </a:lnTo>
                        <a:lnTo>
                          <a:pt x="143" y="122"/>
                        </a:lnTo>
                        <a:lnTo>
                          <a:pt x="104" y="148"/>
                        </a:lnTo>
                        <a:lnTo>
                          <a:pt x="58" y="161"/>
                        </a:lnTo>
                        <a:lnTo>
                          <a:pt x="71" y="174"/>
                        </a:lnTo>
                        <a:lnTo>
                          <a:pt x="26" y="174"/>
                        </a:lnTo>
                        <a:lnTo>
                          <a:pt x="0" y="232"/>
                        </a:lnTo>
                        <a:lnTo>
                          <a:pt x="78" y="232"/>
                        </a:lnTo>
                        <a:lnTo>
                          <a:pt x="58" y="257"/>
                        </a:lnTo>
                        <a:lnTo>
                          <a:pt x="136" y="225"/>
                        </a:lnTo>
                        <a:lnTo>
                          <a:pt x="123" y="206"/>
                        </a:lnTo>
                        <a:lnTo>
                          <a:pt x="214" y="187"/>
                        </a:lnTo>
                        <a:lnTo>
                          <a:pt x="273" y="161"/>
                        </a:lnTo>
                        <a:lnTo>
                          <a:pt x="286" y="129"/>
                        </a:lnTo>
                        <a:lnTo>
                          <a:pt x="292" y="96"/>
                        </a:lnTo>
                        <a:lnTo>
                          <a:pt x="273" y="58"/>
                        </a:lnTo>
                        <a:lnTo>
                          <a:pt x="247" y="32"/>
                        </a:lnTo>
                        <a:lnTo>
                          <a:pt x="214" y="13"/>
                        </a:lnTo>
                        <a:lnTo>
                          <a:pt x="253" y="51"/>
                        </a:lnTo>
                        <a:lnTo>
                          <a:pt x="201" y="26"/>
                        </a:lnTo>
                        <a:lnTo>
                          <a:pt x="195" y="6"/>
                        </a:lnTo>
                        <a:lnTo>
                          <a:pt x="136" y="0"/>
                        </a:lnTo>
                        <a:lnTo>
                          <a:pt x="78" y="6"/>
                        </a:lnTo>
                        <a:lnTo>
                          <a:pt x="39" y="13"/>
                        </a:lnTo>
                        <a:lnTo>
                          <a:pt x="6" y="19"/>
                        </a:lnTo>
                        <a:close/>
                      </a:path>
                    </a:pathLst>
                  </a:custGeom>
                  <a:solidFill>
                    <a:srgbClr val="BDE9FF"/>
                  </a:solidFill>
                  <a:ln w="9525">
                    <a:noFill/>
                    <a:round/>
                    <a:headEnd/>
                    <a:tailEnd/>
                  </a:ln>
                </p:spPr>
                <p:txBody>
                  <a:bodyPr/>
                  <a:lstStyle/>
                  <a:p>
                    <a:endParaRPr lang="en-US"/>
                  </a:p>
                </p:txBody>
              </p:sp>
              <p:sp>
                <p:nvSpPr>
                  <p:cNvPr id="30746" name="Freeform 13"/>
                  <p:cNvSpPr>
                    <a:spLocks/>
                  </p:cNvSpPr>
                  <p:nvPr/>
                </p:nvSpPr>
                <p:spPr bwMode="auto">
                  <a:xfrm>
                    <a:off x="1307" y="3829"/>
                    <a:ext cx="117" cy="77"/>
                  </a:xfrm>
                  <a:custGeom>
                    <a:avLst/>
                    <a:gdLst>
                      <a:gd name="T0" fmla="*/ 104 w 117"/>
                      <a:gd name="T1" fmla="*/ 6 h 77"/>
                      <a:gd name="T2" fmla="*/ 72 w 117"/>
                      <a:gd name="T3" fmla="*/ 0 h 77"/>
                      <a:gd name="T4" fmla="*/ 33 w 117"/>
                      <a:gd name="T5" fmla="*/ 13 h 77"/>
                      <a:gd name="T6" fmla="*/ 7 w 117"/>
                      <a:gd name="T7" fmla="*/ 32 h 77"/>
                      <a:gd name="T8" fmla="*/ 0 w 117"/>
                      <a:gd name="T9" fmla="*/ 51 h 77"/>
                      <a:gd name="T10" fmla="*/ 20 w 117"/>
                      <a:gd name="T11" fmla="*/ 70 h 77"/>
                      <a:gd name="T12" fmla="*/ 46 w 117"/>
                      <a:gd name="T13" fmla="*/ 77 h 77"/>
                      <a:gd name="T14" fmla="*/ 85 w 117"/>
                      <a:gd name="T15" fmla="*/ 77 h 77"/>
                      <a:gd name="T16" fmla="*/ 111 w 117"/>
                      <a:gd name="T17" fmla="*/ 58 h 77"/>
                      <a:gd name="T18" fmla="*/ 117 w 117"/>
                      <a:gd name="T19" fmla="*/ 38 h 77"/>
                      <a:gd name="T20" fmla="*/ 98 w 117"/>
                      <a:gd name="T21" fmla="*/ 25 h 77"/>
                      <a:gd name="T22" fmla="*/ 65 w 117"/>
                      <a:gd name="T23" fmla="*/ 25 h 77"/>
                      <a:gd name="T24" fmla="*/ 33 w 117"/>
                      <a:gd name="T25" fmla="*/ 32 h 77"/>
                      <a:gd name="T26" fmla="*/ 59 w 117"/>
                      <a:gd name="T27" fmla="*/ 19 h 77"/>
                      <a:gd name="T28" fmla="*/ 85 w 117"/>
                      <a:gd name="T29" fmla="*/ 13 h 77"/>
                      <a:gd name="T30" fmla="*/ 117 w 117"/>
                      <a:gd name="T31" fmla="*/ 13 h 77"/>
                      <a:gd name="T32" fmla="*/ 104 w 117"/>
                      <a:gd name="T33" fmla="*/ 6 h 77"/>
                      <a:gd name="T34" fmla="*/ 104 w 117"/>
                      <a:gd name="T35" fmla="*/ 6 h 77"/>
                      <a:gd name="T36" fmla="*/ 104 w 117"/>
                      <a:gd name="T37" fmla="*/ 6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77"/>
                      <a:gd name="T59" fmla="*/ 117 w 117"/>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77">
                        <a:moveTo>
                          <a:pt x="104" y="6"/>
                        </a:moveTo>
                        <a:lnTo>
                          <a:pt x="72" y="0"/>
                        </a:lnTo>
                        <a:lnTo>
                          <a:pt x="33" y="13"/>
                        </a:lnTo>
                        <a:lnTo>
                          <a:pt x="7" y="32"/>
                        </a:lnTo>
                        <a:lnTo>
                          <a:pt x="0" y="51"/>
                        </a:lnTo>
                        <a:lnTo>
                          <a:pt x="20" y="70"/>
                        </a:lnTo>
                        <a:lnTo>
                          <a:pt x="46" y="77"/>
                        </a:lnTo>
                        <a:lnTo>
                          <a:pt x="85" y="77"/>
                        </a:lnTo>
                        <a:lnTo>
                          <a:pt x="111" y="58"/>
                        </a:lnTo>
                        <a:lnTo>
                          <a:pt x="117" y="38"/>
                        </a:lnTo>
                        <a:lnTo>
                          <a:pt x="98" y="25"/>
                        </a:lnTo>
                        <a:lnTo>
                          <a:pt x="65" y="25"/>
                        </a:lnTo>
                        <a:lnTo>
                          <a:pt x="33" y="32"/>
                        </a:lnTo>
                        <a:lnTo>
                          <a:pt x="59" y="19"/>
                        </a:lnTo>
                        <a:lnTo>
                          <a:pt x="85" y="13"/>
                        </a:lnTo>
                        <a:lnTo>
                          <a:pt x="117" y="13"/>
                        </a:lnTo>
                        <a:lnTo>
                          <a:pt x="104" y="6"/>
                        </a:lnTo>
                        <a:close/>
                      </a:path>
                    </a:pathLst>
                  </a:custGeom>
                  <a:solidFill>
                    <a:srgbClr val="BDE9FF"/>
                  </a:solidFill>
                  <a:ln w="9525">
                    <a:noFill/>
                    <a:round/>
                    <a:headEnd/>
                    <a:tailEnd/>
                  </a:ln>
                </p:spPr>
                <p:txBody>
                  <a:bodyPr/>
                  <a:lstStyle/>
                  <a:p>
                    <a:endParaRPr lang="en-US"/>
                  </a:p>
                </p:txBody>
              </p:sp>
            </p:grpSp>
            <p:pic>
              <p:nvPicPr>
                <p:cNvPr id="30744" name="Picture 14" descr="AG00013_"/>
                <p:cNvPicPr>
                  <a:picLocks noChangeAspect="1" noChangeArrowheads="1"/>
                </p:cNvPicPr>
                <p:nvPr/>
              </p:nvPicPr>
              <p:blipFill>
                <a:blip r:embed="rId3" cstate="print"/>
                <a:srcRect/>
                <a:stretch>
                  <a:fillRect/>
                </a:stretch>
              </p:blipFill>
              <p:spPr bwMode="auto">
                <a:xfrm>
                  <a:off x="768" y="2688"/>
                  <a:ext cx="1632" cy="1371"/>
                </a:xfrm>
                <a:prstGeom prst="rect">
                  <a:avLst/>
                </a:prstGeom>
                <a:noFill/>
                <a:ln w="9525">
                  <a:noFill/>
                  <a:miter lim="800000"/>
                  <a:headEnd/>
                  <a:tailEnd/>
                </a:ln>
              </p:spPr>
            </p:pic>
          </p:grpSp>
        </p:grpSp>
        <p:grpSp>
          <p:nvGrpSpPr>
            <p:cNvPr id="30730" name="Group 21"/>
            <p:cNvGrpSpPr>
              <a:grpSpLocks/>
            </p:cNvGrpSpPr>
            <p:nvPr/>
          </p:nvGrpSpPr>
          <p:grpSpPr bwMode="auto">
            <a:xfrm>
              <a:off x="3035300" y="2953668"/>
              <a:ext cx="3121025" cy="835025"/>
              <a:chOff x="1912" y="1997"/>
              <a:chExt cx="1966" cy="526"/>
            </a:xfrm>
          </p:grpSpPr>
          <p:sp>
            <p:nvSpPr>
              <p:cNvPr id="30736" name="AutoShape 22"/>
              <p:cNvSpPr>
                <a:spLocks noChangeArrowheads="1"/>
              </p:cNvSpPr>
              <p:nvPr/>
            </p:nvSpPr>
            <p:spPr bwMode="auto">
              <a:xfrm rot="-5400000">
                <a:off x="3434" y="2078"/>
                <a:ext cx="526" cy="363"/>
              </a:xfrm>
              <a:prstGeom prst="upArrow">
                <a:avLst>
                  <a:gd name="adj1" fmla="val 47852"/>
                  <a:gd name="adj2" fmla="val 41620"/>
                </a:avLst>
              </a:prstGeom>
              <a:solidFill>
                <a:srgbClr val="99CCFF"/>
              </a:solidFill>
              <a:ln w="6350">
                <a:noFill/>
                <a:miter lim="800000"/>
                <a:headEnd/>
                <a:tailEnd/>
              </a:ln>
            </p:spPr>
            <p:txBody>
              <a:bodyPr lIns="0" tIns="0" rIns="0" bIns="0" anchor="ctr">
                <a:spAutoFit/>
              </a:bodyPr>
              <a:lstStyle/>
              <a:p>
                <a:pPr fontAlgn="t"/>
                <a:endParaRPr lang="en-US"/>
              </a:p>
            </p:txBody>
          </p:sp>
          <p:sp>
            <p:nvSpPr>
              <p:cNvPr id="30737" name="AutoShape 23"/>
              <p:cNvSpPr>
                <a:spLocks noChangeArrowheads="1"/>
              </p:cNvSpPr>
              <p:nvPr/>
            </p:nvSpPr>
            <p:spPr bwMode="auto">
              <a:xfrm rot="5400000">
                <a:off x="1842" y="2074"/>
                <a:ext cx="526" cy="371"/>
              </a:xfrm>
              <a:prstGeom prst="upArrow">
                <a:avLst>
                  <a:gd name="adj1" fmla="val 47852"/>
                  <a:gd name="adj2" fmla="val 41620"/>
                </a:avLst>
              </a:prstGeom>
              <a:solidFill>
                <a:srgbClr val="8BBC00"/>
              </a:solidFill>
              <a:ln w="127000">
                <a:solidFill>
                  <a:schemeClr val="bg1"/>
                </a:solidFill>
                <a:miter lim="800000"/>
                <a:headEnd/>
                <a:tailEnd/>
              </a:ln>
            </p:spPr>
            <p:txBody>
              <a:bodyPr lIns="0" tIns="0" rIns="0" bIns="0" anchor="ctr">
                <a:spAutoFit/>
              </a:bodyPr>
              <a:lstStyle/>
              <a:p>
                <a:pPr fontAlgn="t"/>
                <a:endParaRPr lang="en-US"/>
              </a:p>
            </p:txBody>
          </p:sp>
          <p:sp>
            <p:nvSpPr>
              <p:cNvPr id="30738" name="AutoShape 24"/>
              <p:cNvSpPr>
                <a:spLocks noChangeArrowheads="1"/>
              </p:cNvSpPr>
              <p:nvPr/>
            </p:nvSpPr>
            <p:spPr bwMode="auto">
              <a:xfrm rot="5400000">
                <a:off x="1838" y="2071"/>
                <a:ext cx="526" cy="378"/>
              </a:xfrm>
              <a:prstGeom prst="upArrow">
                <a:avLst>
                  <a:gd name="adj1" fmla="val 47852"/>
                  <a:gd name="adj2" fmla="val 41620"/>
                </a:avLst>
              </a:prstGeom>
              <a:solidFill>
                <a:srgbClr val="99CCFF"/>
              </a:solidFill>
              <a:ln w="6350">
                <a:noFill/>
                <a:miter lim="800000"/>
                <a:headEnd/>
                <a:tailEnd/>
              </a:ln>
            </p:spPr>
            <p:txBody>
              <a:bodyPr lIns="0" tIns="0" rIns="0" bIns="0" anchor="ctr">
                <a:spAutoFit/>
              </a:bodyPr>
              <a:lstStyle/>
              <a:p>
                <a:pPr fontAlgn="t"/>
                <a:endParaRPr lang="en-US"/>
              </a:p>
            </p:txBody>
          </p:sp>
        </p:grpSp>
        <p:grpSp>
          <p:nvGrpSpPr>
            <p:cNvPr id="30733" name="Group 27"/>
            <p:cNvGrpSpPr>
              <a:grpSpLocks/>
            </p:cNvGrpSpPr>
            <p:nvPr/>
          </p:nvGrpSpPr>
          <p:grpSpPr bwMode="auto">
            <a:xfrm>
              <a:off x="4160838" y="1917030"/>
              <a:ext cx="884237" cy="2879725"/>
              <a:chOff x="2621" y="1344"/>
              <a:chExt cx="557" cy="1814"/>
            </a:xfrm>
          </p:grpSpPr>
          <p:sp>
            <p:nvSpPr>
              <p:cNvPr id="30734" name="AutoShape 28"/>
              <p:cNvSpPr>
                <a:spLocks noChangeArrowheads="1"/>
              </p:cNvSpPr>
              <p:nvPr/>
            </p:nvSpPr>
            <p:spPr bwMode="auto">
              <a:xfrm>
                <a:off x="2653" y="2795"/>
                <a:ext cx="525" cy="363"/>
              </a:xfrm>
              <a:prstGeom prst="upArrow">
                <a:avLst>
                  <a:gd name="adj1" fmla="val 47852"/>
                  <a:gd name="adj2" fmla="val 41620"/>
                </a:avLst>
              </a:prstGeom>
              <a:solidFill>
                <a:srgbClr val="99CCFF"/>
              </a:solidFill>
              <a:ln w="6350">
                <a:noFill/>
                <a:miter lim="800000"/>
                <a:headEnd/>
                <a:tailEnd/>
              </a:ln>
            </p:spPr>
            <p:txBody>
              <a:bodyPr lIns="0" tIns="0" rIns="0" bIns="0" anchor="ctr">
                <a:spAutoFit/>
              </a:bodyPr>
              <a:lstStyle/>
              <a:p>
                <a:pPr fontAlgn="t"/>
                <a:endParaRPr lang="en-US"/>
              </a:p>
            </p:txBody>
          </p:sp>
          <p:sp>
            <p:nvSpPr>
              <p:cNvPr id="30735" name="AutoShape 29"/>
              <p:cNvSpPr>
                <a:spLocks noChangeArrowheads="1"/>
              </p:cNvSpPr>
              <p:nvPr/>
            </p:nvSpPr>
            <p:spPr bwMode="auto">
              <a:xfrm rot="10800000">
                <a:off x="2621" y="1344"/>
                <a:ext cx="525" cy="362"/>
              </a:xfrm>
              <a:prstGeom prst="upArrow">
                <a:avLst>
                  <a:gd name="adj1" fmla="val 47852"/>
                  <a:gd name="adj2" fmla="val 41620"/>
                </a:avLst>
              </a:prstGeom>
              <a:solidFill>
                <a:srgbClr val="99CCFF"/>
              </a:solidFill>
              <a:ln w="6350">
                <a:noFill/>
                <a:miter lim="800000"/>
                <a:headEnd/>
                <a:tailEnd/>
              </a:ln>
            </p:spPr>
            <p:txBody>
              <a:bodyPr lIns="0" tIns="0" rIns="0" bIns="0" anchor="ctr">
                <a:spAutoFit/>
              </a:bodyPr>
              <a:lstStyle/>
              <a:p>
                <a:pPr fontAlgn="t"/>
                <a:endParaRPr lang="en-US"/>
              </a:p>
            </p:txBody>
          </p:sp>
        </p:grpSp>
      </p:grpSp>
      <p:sp>
        <p:nvSpPr>
          <p:cNvPr id="3072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4BFE56A9-8E38-4815-B443-8EB697FE695C}" type="slidenum">
              <a:rPr lang="de-DE" sz="1200">
                <a:latin typeface="FrutigerNext LT Bold" pitchFamily="34" charset="0"/>
                <a:ea typeface="MS PGothic" pitchFamily="34" charset="-128"/>
              </a:rPr>
              <a:pPr defTabSz="801688" eaLnBrk="0" hangingPunct="0">
                <a:lnSpc>
                  <a:spcPct val="85000"/>
                </a:lnSpc>
              </a:pPr>
              <a:t>26</a:t>
            </a:fld>
            <a:endParaRPr lang="en-GB" sz="1200">
              <a:latin typeface="FrutigerNext LT Bold" pitchFamily="34" charset="0"/>
              <a:ea typeface="MS PGothic" pitchFamily="34" charset="-128"/>
            </a:endParaRPr>
          </a:p>
        </p:txBody>
      </p:sp>
      <p:sp>
        <p:nvSpPr>
          <p:cNvPr id="30724" name="Text Box 15"/>
          <p:cNvSpPr txBox="1">
            <a:spLocks noChangeArrowheads="1"/>
          </p:cNvSpPr>
          <p:nvPr/>
        </p:nvSpPr>
        <p:spPr bwMode="auto">
          <a:xfrm>
            <a:off x="179512" y="2060848"/>
            <a:ext cx="2808288" cy="1941512"/>
          </a:xfrm>
          <a:prstGeom prst="rect">
            <a:avLst/>
          </a:prstGeom>
          <a:solidFill>
            <a:srgbClr val="EAEAEA"/>
          </a:solidFill>
          <a:ln w="9525" algn="ctr">
            <a:noFill/>
            <a:miter lim="800000"/>
            <a:headEnd/>
            <a:tailEnd/>
          </a:ln>
        </p:spPr>
        <p:txBody>
          <a:bodyPr lIns="89915" tIns="46755" rIns="89915" bIns="46755">
            <a:spAutoFit/>
          </a:bodyPr>
          <a:lstStyle/>
          <a:p>
            <a:pPr defTabSz="784225" eaLnBrk="0" fontAlgn="t" hangingPunct="0">
              <a:spcBef>
                <a:spcPct val="50000"/>
              </a:spcBef>
            </a:pPr>
            <a:r>
              <a:rPr lang="en-US" altLang="zh-CN" dirty="0">
                <a:solidFill>
                  <a:srgbClr val="990000"/>
                </a:solidFill>
                <a:latin typeface="Calibri" pitchFamily="34" charset="0"/>
                <a:ea typeface="SimHei" pitchFamily="49" charset="-122"/>
                <a:cs typeface="Calibri" pitchFamily="34" charset="0"/>
              </a:rPr>
              <a:t>Low Marketing Efficiency and High Sales Cost</a:t>
            </a:r>
            <a:endParaRPr lang="zh-CN" altLang="en-US" dirty="0">
              <a:solidFill>
                <a:srgbClr val="990000"/>
              </a:solidFill>
              <a:latin typeface="Calibri" pitchFamily="34" charset="0"/>
              <a:ea typeface="SimHei" pitchFamily="49" charset="-122"/>
              <a:cs typeface="Calibri" pitchFamily="34" charset="0"/>
            </a:endParaRPr>
          </a:p>
          <a:p>
            <a:pPr marL="403225" lvl="1" indent="-220663" defTabSz="784225" eaLnBrk="0" fontAlgn="t" hangingPunct="0">
              <a:lnSpc>
                <a:spcPct val="120000"/>
              </a:lnSpc>
              <a:buSzPct val="75000"/>
              <a:buFont typeface="Wingdings" pitchFamily="2" charset="2"/>
              <a:buChar char="q"/>
            </a:pPr>
            <a:r>
              <a:rPr lang="en-US" altLang="zh-CN" sz="1000" b="1" dirty="0">
                <a:latin typeface="Calibri" pitchFamily="34" charset="0"/>
                <a:ea typeface="MS PGothic" pitchFamily="34" charset="-128"/>
                <a:cs typeface="Calibri" pitchFamily="34" charset="0"/>
              </a:rPr>
              <a:t>Low success rate of outbound calls</a:t>
            </a:r>
            <a:endParaRPr lang="zh-CN" altLang="en-US" sz="1000" b="1" dirty="0">
              <a:latin typeface="Calibri" pitchFamily="34" charset="0"/>
              <a:ea typeface="SimSun" pitchFamily="2" charset="-122"/>
              <a:cs typeface="Calibri" pitchFamily="34" charset="0"/>
            </a:endParaRPr>
          </a:p>
          <a:p>
            <a:pPr marL="403225" lvl="1" indent="-220663" defTabSz="784225" eaLnBrk="0" fontAlgn="t" hangingPunct="0">
              <a:lnSpc>
                <a:spcPct val="120000"/>
              </a:lnSpc>
              <a:buSzPct val="75000"/>
              <a:buFont typeface="Wingdings" pitchFamily="2" charset="2"/>
              <a:buChar char="q"/>
            </a:pPr>
            <a:r>
              <a:rPr lang="en-US" altLang="zh-CN" sz="1000" b="1" dirty="0">
                <a:latin typeface="Calibri" pitchFamily="34" charset="0"/>
                <a:ea typeface="MS PGothic" pitchFamily="34" charset="-128"/>
                <a:cs typeface="Calibri" pitchFamily="34" charset="0"/>
              </a:rPr>
              <a:t>Aimless marketing, resulting in the low success rate of marketing </a:t>
            </a:r>
            <a:endParaRPr lang="zh-CN" altLang="en-US" sz="1000" b="1" dirty="0">
              <a:latin typeface="Calibri" pitchFamily="34" charset="0"/>
              <a:ea typeface="SimSun" pitchFamily="2" charset="-122"/>
              <a:cs typeface="Calibri" pitchFamily="34" charset="0"/>
            </a:endParaRPr>
          </a:p>
          <a:p>
            <a:pPr marL="403225" lvl="1" indent="-220663" defTabSz="784225" eaLnBrk="0" fontAlgn="t" hangingPunct="0">
              <a:lnSpc>
                <a:spcPct val="120000"/>
              </a:lnSpc>
              <a:buSzPct val="75000"/>
              <a:buFont typeface="Wingdings" pitchFamily="2" charset="2"/>
              <a:buChar char="q"/>
            </a:pPr>
            <a:r>
              <a:rPr lang="en-US" altLang="zh-CN" sz="1000" b="1" dirty="0">
                <a:latin typeface="Calibri" pitchFamily="34" charset="0"/>
                <a:ea typeface="MS PGothic" pitchFamily="34" charset="-128"/>
                <a:cs typeface="Calibri" pitchFamily="34" charset="0"/>
              </a:rPr>
              <a:t>High labor costs </a:t>
            </a:r>
            <a:endParaRPr lang="zh-CN" altLang="en-US" sz="1000" b="1" dirty="0">
              <a:latin typeface="Calibri" pitchFamily="34" charset="0"/>
              <a:ea typeface="SimSun" pitchFamily="2" charset="-122"/>
              <a:cs typeface="Calibri" pitchFamily="34" charset="0"/>
            </a:endParaRPr>
          </a:p>
          <a:p>
            <a:pPr marL="403225" lvl="1" indent="-220663" defTabSz="784225" eaLnBrk="0" fontAlgn="t" hangingPunct="0">
              <a:lnSpc>
                <a:spcPct val="120000"/>
              </a:lnSpc>
              <a:buSzPct val="75000"/>
              <a:buFont typeface="Wingdings" pitchFamily="2" charset="2"/>
              <a:buChar char="q"/>
            </a:pPr>
            <a:r>
              <a:rPr lang="en-US" altLang="zh-CN" sz="1000" b="1" dirty="0">
                <a:latin typeface="Calibri" pitchFamily="34" charset="0"/>
                <a:ea typeface="MS PGothic" pitchFamily="34" charset="-128"/>
                <a:cs typeface="Calibri" pitchFamily="34" charset="0"/>
              </a:rPr>
              <a:t>Inadequate marketing channels and high marketing costs </a:t>
            </a:r>
            <a:endParaRPr lang="zh-CN" altLang="en-US" sz="1000" b="1" dirty="0">
              <a:latin typeface="Calibri" pitchFamily="34" charset="0"/>
              <a:ea typeface="SimSun" pitchFamily="2" charset="-122"/>
              <a:cs typeface="Calibri" pitchFamily="34" charset="0"/>
            </a:endParaRPr>
          </a:p>
          <a:p>
            <a:pPr marL="312738" lvl="1" indent="-130175" defTabSz="784225" eaLnBrk="0" fontAlgn="t" hangingPunct="0">
              <a:lnSpc>
                <a:spcPct val="120000"/>
              </a:lnSpc>
              <a:buFontTx/>
              <a:buChar char="•"/>
            </a:pPr>
            <a:endParaRPr lang="zh-CN" altLang="en-US" sz="1000" dirty="0">
              <a:latin typeface="Calibri" pitchFamily="34" charset="0"/>
              <a:ea typeface="SimSun" pitchFamily="2" charset="-122"/>
              <a:cs typeface="Calibri" pitchFamily="34" charset="0"/>
            </a:endParaRPr>
          </a:p>
        </p:txBody>
      </p:sp>
      <p:sp>
        <p:nvSpPr>
          <p:cNvPr id="30725" name="Text Box 16"/>
          <p:cNvSpPr txBox="1">
            <a:spLocks noChangeArrowheads="1"/>
          </p:cNvSpPr>
          <p:nvPr/>
        </p:nvSpPr>
        <p:spPr bwMode="auto">
          <a:xfrm>
            <a:off x="2195736" y="4495704"/>
            <a:ext cx="5330825" cy="1525584"/>
          </a:xfrm>
          <a:prstGeom prst="rect">
            <a:avLst/>
          </a:prstGeom>
          <a:solidFill>
            <a:srgbClr val="EAEAEA"/>
          </a:solidFill>
          <a:ln w="9525" algn="ctr">
            <a:noFill/>
            <a:miter lim="800000"/>
            <a:headEnd/>
            <a:tailEnd/>
          </a:ln>
        </p:spPr>
        <p:txBody>
          <a:bodyPr lIns="89915" tIns="46755" rIns="89915" bIns="46755">
            <a:spAutoFit/>
          </a:bodyPr>
          <a:lstStyle/>
          <a:p>
            <a:pPr marL="158750" indent="-158750" defTabSz="784225" eaLnBrk="0" fontAlgn="t" hangingPunct="0">
              <a:spcBef>
                <a:spcPct val="50000"/>
              </a:spcBef>
            </a:pPr>
            <a:r>
              <a:rPr lang="en-US" altLang="zh-CN" dirty="0">
                <a:solidFill>
                  <a:srgbClr val="990000"/>
                </a:solidFill>
                <a:latin typeface="Calibri" pitchFamily="34" charset="0"/>
                <a:ea typeface="SimHei" pitchFamily="49" charset="-122"/>
                <a:cs typeface="Calibri" pitchFamily="34" charset="0"/>
              </a:rPr>
              <a:t>Uncontrollable Marketing Process</a:t>
            </a:r>
            <a:endParaRPr lang="zh-CN" altLang="en-US" dirty="0">
              <a:solidFill>
                <a:srgbClr val="990000"/>
              </a:solidFill>
              <a:latin typeface="Calibri" pitchFamily="34" charset="0"/>
              <a:ea typeface="SimHei" pitchFamily="49" charset="-122"/>
              <a:cs typeface="Calibri" pitchFamily="34" charset="0"/>
            </a:endParaRPr>
          </a:p>
          <a:p>
            <a:pPr marL="457200" indent="-287338" defTabSz="784225" eaLnBrk="0" fontAlgn="t" hangingPunct="0">
              <a:spcBef>
                <a:spcPct val="50000"/>
              </a:spcBef>
              <a:spcAft>
                <a:spcPts val="600"/>
              </a:spcAft>
              <a:buSzPct val="75000"/>
              <a:buFont typeface="Wingdings" pitchFamily="2" charset="2"/>
              <a:buChar char="q"/>
            </a:pPr>
            <a:r>
              <a:rPr lang="en-US" altLang="zh-CN" sz="1000" b="1" dirty="0">
                <a:latin typeface="Calibri" pitchFamily="34" charset="0"/>
                <a:ea typeface="MS PGothic" pitchFamily="34" charset="-128"/>
                <a:cs typeface="Calibri" pitchFamily="34" charset="0"/>
              </a:rPr>
              <a:t>Difficulty in appraising</a:t>
            </a:r>
            <a:endParaRPr lang="zh-CN" altLang="en-US" sz="1000" b="1" dirty="0">
              <a:latin typeface="Calibri" pitchFamily="34" charset="0"/>
              <a:ea typeface="SimSun" pitchFamily="2" charset="-122"/>
              <a:cs typeface="Calibri" pitchFamily="34" charset="0"/>
            </a:endParaRPr>
          </a:p>
          <a:p>
            <a:pPr marL="457200" indent="-287338" defTabSz="784225" eaLnBrk="0" fontAlgn="t" hangingPunct="0">
              <a:spcBef>
                <a:spcPct val="50000"/>
              </a:spcBef>
              <a:spcAft>
                <a:spcPts val="600"/>
              </a:spcAft>
              <a:buSzPct val="75000"/>
              <a:buFont typeface="Wingdings" pitchFamily="2" charset="2"/>
              <a:buChar char="q"/>
            </a:pPr>
            <a:r>
              <a:rPr lang="en-US" altLang="zh-CN" sz="1000" b="1" dirty="0">
                <a:latin typeface="Calibri" pitchFamily="34" charset="0"/>
                <a:ea typeface="MS PGothic" pitchFamily="34" charset="-128"/>
                <a:cs typeface="Calibri" pitchFamily="34" charset="0"/>
              </a:rPr>
              <a:t>Nontransparent marketing process, causing the result that the implementation result of the marketing policy cannot be predicted</a:t>
            </a:r>
            <a:endParaRPr lang="zh-CN" altLang="en-US" sz="1000" b="1" dirty="0">
              <a:latin typeface="Calibri" pitchFamily="34" charset="0"/>
              <a:ea typeface="SimSun" pitchFamily="2" charset="-122"/>
              <a:cs typeface="Calibri" pitchFamily="34" charset="0"/>
            </a:endParaRPr>
          </a:p>
          <a:p>
            <a:pPr marL="457200" indent="-287338" defTabSz="784225" eaLnBrk="0" fontAlgn="t" hangingPunct="0">
              <a:spcBef>
                <a:spcPct val="50000"/>
              </a:spcBef>
              <a:spcAft>
                <a:spcPts val="600"/>
              </a:spcAft>
              <a:buSzPct val="75000"/>
              <a:buFont typeface="Wingdings" pitchFamily="2" charset="2"/>
              <a:buChar char="q"/>
            </a:pPr>
            <a:r>
              <a:rPr lang="en-US" altLang="zh-CN" sz="1000" b="1" dirty="0">
                <a:latin typeface="Calibri" pitchFamily="34" charset="0"/>
                <a:ea typeface="MS PGothic" pitchFamily="34" charset="-128"/>
                <a:cs typeface="Calibri" pitchFamily="34" charset="0"/>
              </a:rPr>
              <a:t>Distributed data, causing the result that the marketing result cannot be referred by subsequent marketing</a:t>
            </a:r>
          </a:p>
        </p:txBody>
      </p:sp>
      <p:sp>
        <p:nvSpPr>
          <p:cNvPr id="30726" name="Text Box 17"/>
          <p:cNvSpPr txBox="1">
            <a:spLocks noChangeArrowheads="1"/>
          </p:cNvSpPr>
          <p:nvPr/>
        </p:nvSpPr>
        <p:spPr bwMode="auto">
          <a:xfrm>
            <a:off x="6223892" y="2211635"/>
            <a:ext cx="2668588" cy="1649413"/>
          </a:xfrm>
          <a:prstGeom prst="rect">
            <a:avLst/>
          </a:prstGeom>
          <a:solidFill>
            <a:srgbClr val="EAEAEA"/>
          </a:solidFill>
          <a:ln w="9525" algn="ctr">
            <a:noFill/>
            <a:miter lim="800000"/>
            <a:headEnd/>
            <a:tailEnd/>
          </a:ln>
        </p:spPr>
        <p:txBody>
          <a:bodyPr lIns="89915" tIns="46755" rIns="89915" bIns="46755">
            <a:spAutoFit/>
          </a:bodyPr>
          <a:lstStyle/>
          <a:p>
            <a:pPr marL="182563" indent="-182563" defTabSz="784225" eaLnBrk="0" fontAlgn="t" hangingPunct="0">
              <a:spcBef>
                <a:spcPct val="50000"/>
              </a:spcBef>
            </a:pPr>
            <a:r>
              <a:rPr lang="en-US" altLang="zh-CN" dirty="0">
                <a:solidFill>
                  <a:srgbClr val="990000"/>
                </a:solidFill>
                <a:ea typeface="SimHei" pitchFamily="49" charset="-122"/>
              </a:rPr>
              <a:t>  </a:t>
            </a:r>
            <a:r>
              <a:rPr lang="en-US" altLang="zh-CN" dirty="0" smtClean="0">
                <a:solidFill>
                  <a:srgbClr val="990000"/>
                </a:solidFill>
                <a:latin typeface="Calibri" pitchFamily="34" charset="0"/>
                <a:ea typeface="SimHei" pitchFamily="49" charset="-122"/>
                <a:cs typeface="Calibri" pitchFamily="34" charset="0"/>
              </a:rPr>
              <a:t>Customer’s Complaints </a:t>
            </a:r>
            <a:r>
              <a:rPr lang="en-US" altLang="zh-CN" dirty="0">
                <a:solidFill>
                  <a:srgbClr val="990000"/>
                </a:solidFill>
                <a:latin typeface="Calibri" pitchFamily="34" charset="0"/>
                <a:ea typeface="SimHei" pitchFamily="49" charset="-122"/>
                <a:cs typeface="Calibri" pitchFamily="34" charset="0"/>
              </a:rPr>
              <a:t>for Marketing</a:t>
            </a:r>
            <a:endParaRPr lang="zh-CN" altLang="en-US" dirty="0">
              <a:solidFill>
                <a:srgbClr val="990000"/>
              </a:solidFill>
              <a:latin typeface="Calibri" pitchFamily="34" charset="0"/>
              <a:ea typeface="SimHei" pitchFamily="49" charset="-122"/>
              <a:cs typeface="Calibri" pitchFamily="34" charset="0"/>
            </a:endParaRPr>
          </a:p>
          <a:p>
            <a:pPr marL="457200" indent="-287338" defTabSz="784225" eaLnBrk="0" fontAlgn="t" hangingPunct="0">
              <a:spcBef>
                <a:spcPct val="50000"/>
              </a:spcBef>
              <a:buSzPct val="75000"/>
              <a:buFont typeface="Wingdings" pitchFamily="2" charset="2"/>
              <a:buChar char="q"/>
            </a:pPr>
            <a:r>
              <a:rPr lang="en-US" altLang="zh-CN" sz="1000" b="1" dirty="0">
                <a:latin typeface="Calibri" pitchFamily="34" charset="0"/>
                <a:ea typeface="SimHei" pitchFamily="49" charset="-122"/>
                <a:cs typeface="Calibri" pitchFamily="34" charset="0"/>
              </a:rPr>
              <a:t>Promotion of</a:t>
            </a:r>
            <a:r>
              <a:rPr lang="en-US" altLang="zh-CN" sz="1000" b="1" dirty="0">
                <a:latin typeface="Calibri" pitchFamily="34" charset="0"/>
                <a:ea typeface="MS PGothic" pitchFamily="34" charset="-128"/>
                <a:cs typeface="Calibri" pitchFamily="34" charset="0"/>
              </a:rPr>
              <a:t> undesired products to </a:t>
            </a:r>
            <a:r>
              <a:rPr lang="en-US" altLang="zh-CN" sz="1000" b="1" dirty="0" smtClean="0">
                <a:latin typeface="Calibri" pitchFamily="34" charset="0"/>
                <a:ea typeface="MS PGothic" pitchFamily="34" charset="-128"/>
                <a:cs typeface="Calibri" pitchFamily="34" charset="0"/>
              </a:rPr>
              <a:t>customers</a:t>
            </a:r>
            <a:endParaRPr lang="zh-CN" altLang="en-US" sz="1000" b="1" dirty="0">
              <a:latin typeface="Calibri" pitchFamily="34" charset="0"/>
              <a:ea typeface="SimSun" pitchFamily="2" charset="-122"/>
              <a:cs typeface="Calibri" pitchFamily="34" charset="0"/>
            </a:endParaRPr>
          </a:p>
          <a:p>
            <a:pPr marL="457200" indent="-287338" defTabSz="784225" eaLnBrk="0" fontAlgn="t" hangingPunct="0">
              <a:spcBef>
                <a:spcPct val="50000"/>
              </a:spcBef>
              <a:buSzPct val="75000"/>
              <a:buFont typeface="Wingdings" pitchFamily="2" charset="2"/>
              <a:buChar char="q"/>
            </a:pPr>
            <a:r>
              <a:rPr lang="en-US" altLang="zh-CN" sz="1000" b="1" dirty="0">
                <a:latin typeface="Calibri" pitchFamily="34" charset="0"/>
                <a:ea typeface="MS PGothic" pitchFamily="34" charset="-128"/>
                <a:cs typeface="Calibri" pitchFamily="34" charset="0"/>
              </a:rPr>
              <a:t>Aimless marketing, resulting in customer resentment</a:t>
            </a:r>
            <a:endParaRPr lang="zh-CN" altLang="en-US" sz="1000" b="1" dirty="0">
              <a:latin typeface="Calibri" pitchFamily="34" charset="0"/>
              <a:ea typeface="SimSun" pitchFamily="2" charset="-122"/>
              <a:cs typeface="Calibri" pitchFamily="34" charset="0"/>
            </a:endParaRPr>
          </a:p>
          <a:p>
            <a:pPr marL="182563" indent="-182563" defTabSz="784225" eaLnBrk="0" fontAlgn="t" hangingPunct="0">
              <a:spcBef>
                <a:spcPct val="50000"/>
              </a:spcBef>
              <a:buFontTx/>
              <a:buChar char="•"/>
            </a:pPr>
            <a:endParaRPr lang="en-US" altLang="zh-CN" sz="1000" dirty="0">
              <a:latin typeface="Calibri" pitchFamily="34" charset="0"/>
              <a:ea typeface="MS PGothic" pitchFamily="34" charset="-128"/>
              <a:cs typeface="Calibri" pitchFamily="34" charset="0"/>
            </a:endParaRPr>
          </a:p>
        </p:txBody>
      </p:sp>
      <p:sp>
        <p:nvSpPr>
          <p:cNvPr id="30727" name="Text Box 18"/>
          <p:cNvSpPr txBox="1">
            <a:spLocks noChangeArrowheads="1"/>
          </p:cNvSpPr>
          <p:nvPr/>
        </p:nvSpPr>
        <p:spPr bwMode="auto">
          <a:xfrm>
            <a:off x="2949426" y="908720"/>
            <a:ext cx="3206750" cy="601663"/>
          </a:xfrm>
          <a:prstGeom prst="rect">
            <a:avLst/>
          </a:prstGeom>
          <a:solidFill>
            <a:srgbClr val="EAEAEA"/>
          </a:solidFill>
          <a:ln w="9525" algn="ctr">
            <a:noFill/>
            <a:miter lim="800000"/>
            <a:headEnd/>
            <a:tailEnd/>
          </a:ln>
        </p:spPr>
        <p:txBody>
          <a:bodyPr lIns="0" tIns="46755" rIns="89915" bIns="46755">
            <a:spAutoFit/>
          </a:bodyPr>
          <a:lstStyle/>
          <a:p>
            <a:pPr marL="149225" indent="-149225" defTabSz="784225" eaLnBrk="0" fontAlgn="t" hangingPunct="0">
              <a:spcBef>
                <a:spcPct val="50000"/>
              </a:spcBef>
            </a:pPr>
            <a:r>
              <a:rPr lang="en-US" altLang="zh-CN" sz="1600" dirty="0">
                <a:solidFill>
                  <a:srgbClr val="E25832"/>
                </a:solidFill>
                <a:ea typeface="MS PGothic" pitchFamily="34" charset="-128"/>
              </a:rPr>
              <a:t> </a:t>
            </a:r>
            <a:r>
              <a:rPr lang="en-US" altLang="zh-CN" dirty="0">
                <a:solidFill>
                  <a:srgbClr val="990000"/>
                </a:solidFill>
                <a:latin typeface="Calibri" pitchFamily="34" charset="0"/>
                <a:ea typeface="SimHei" pitchFamily="49" charset="-122"/>
                <a:cs typeface="Calibri" pitchFamily="34" charset="0"/>
              </a:rPr>
              <a:t>Fierce External Competition</a:t>
            </a:r>
            <a:endParaRPr lang="zh-CN" altLang="en-US" dirty="0">
              <a:solidFill>
                <a:srgbClr val="990000"/>
              </a:solidFill>
              <a:latin typeface="Calibri" pitchFamily="34" charset="0"/>
              <a:ea typeface="SimHei" pitchFamily="49" charset="-122"/>
              <a:cs typeface="Calibri" pitchFamily="34" charset="0"/>
            </a:endParaRPr>
          </a:p>
          <a:p>
            <a:pPr marL="457200" indent="-287338" defTabSz="784225" eaLnBrk="0" fontAlgn="t" hangingPunct="0">
              <a:spcBef>
                <a:spcPct val="50000"/>
              </a:spcBef>
              <a:buSzPct val="75000"/>
              <a:buFont typeface="Wingdings" pitchFamily="2" charset="2"/>
              <a:buChar char="q"/>
            </a:pPr>
            <a:r>
              <a:rPr lang="en-US" altLang="zh-CN" sz="1000" b="1" dirty="0">
                <a:latin typeface="Calibri" pitchFamily="34" charset="0"/>
                <a:ea typeface="MS PGothic" pitchFamily="34" charset="-128"/>
                <a:cs typeface="Calibri" pitchFamily="34" charset="0"/>
              </a:rPr>
              <a:t>Short period for a product launched to the market</a:t>
            </a:r>
          </a:p>
        </p:txBody>
      </p:sp>
      <p:sp>
        <p:nvSpPr>
          <p:cNvPr id="31" name="Rectangle 2"/>
          <p:cNvSpPr txBox="1">
            <a:spLocks noChangeArrowheads="1"/>
          </p:cNvSpPr>
          <p:nvPr/>
        </p:nvSpPr>
        <p:spPr bwMode="auto">
          <a:xfrm>
            <a:off x="899592" y="37183"/>
            <a:ext cx="8066087" cy="871537"/>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Challenges to Traditional Marketing Mode</a:t>
            </a:r>
            <a:endParaRPr kumimoji="0" lang="zh-TW" altLang="zh-TW"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32" name="Picture 31"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0FC3E770-5B4F-49DA-84F8-0825E32C31AF}" type="slidenum">
              <a:rPr lang="de-DE" sz="1200">
                <a:latin typeface="FrutigerNext LT Bold" pitchFamily="34" charset="0"/>
                <a:ea typeface="MS PGothic" pitchFamily="34" charset="-128"/>
              </a:rPr>
              <a:pPr defTabSz="801688" eaLnBrk="0" hangingPunct="0">
                <a:lnSpc>
                  <a:spcPct val="85000"/>
                </a:lnSpc>
              </a:pPr>
              <a:t>27</a:t>
            </a:fld>
            <a:endParaRPr lang="en-GB" sz="1200">
              <a:latin typeface="FrutigerNext LT Bold" pitchFamily="34" charset="0"/>
              <a:ea typeface="MS PGothic" pitchFamily="34" charset="-128"/>
            </a:endParaRPr>
          </a:p>
        </p:txBody>
      </p:sp>
      <p:sp>
        <p:nvSpPr>
          <p:cNvPr id="31747" name="Oval 2"/>
          <p:cNvSpPr>
            <a:spLocks noChangeArrowheads="1"/>
          </p:cNvSpPr>
          <p:nvPr/>
        </p:nvSpPr>
        <p:spPr bwMode="auto">
          <a:xfrm>
            <a:off x="2787650" y="2154238"/>
            <a:ext cx="4013200" cy="2262187"/>
          </a:xfrm>
          <a:prstGeom prst="ellipse">
            <a:avLst/>
          </a:prstGeom>
          <a:solidFill>
            <a:schemeClr val="folHlink"/>
          </a:solidFill>
          <a:ln w="9525" algn="ctr">
            <a:noFill/>
            <a:round/>
            <a:headEnd/>
            <a:tailEnd/>
          </a:ln>
        </p:spPr>
        <p:txBody>
          <a:bodyPr wrap="none" lIns="87828" tIns="43914" rIns="87828" bIns="43914" anchor="ctr"/>
          <a:lstStyle/>
          <a:p>
            <a:pPr fontAlgn="t"/>
            <a:endParaRPr lang="en-US"/>
          </a:p>
        </p:txBody>
      </p:sp>
      <p:sp>
        <p:nvSpPr>
          <p:cNvPr id="31748" name="Rectangle 3"/>
          <p:cNvSpPr>
            <a:spLocks noChangeArrowheads="1"/>
          </p:cNvSpPr>
          <p:nvPr/>
        </p:nvSpPr>
        <p:spPr bwMode="auto">
          <a:xfrm>
            <a:off x="2724150" y="3182938"/>
            <a:ext cx="4141788" cy="1233487"/>
          </a:xfrm>
          <a:prstGeom prst="rect">
            <a:avLst/>
          </a:prstGeom>
          <a:solidFill>
            <a:srgbClr val="666699"/>
          </a:solidFill>
          <a:ln w="9525" algn="ctr">
            <a:noFill/>
            <a:miter lim="800000"/>
            <a:headEnd/>
            <a:tailEnd/>
          </a:ln>
        </p:spPr>
        <p:txBody>
          <a:bodyPr wrap="none" lIns="87828" tIns="43914" rIns="87828" bIns="43914" anchor="ctr"/>
          <a:lstStyle/>
          <a:p>
            <a:pPr fontAlgn="t"/>
            <a:endParaRPr lang="en-US"/>
          </a:p>
        </p:txBody>
      </p:sp>
      <p:sp>
        <p:nvSpPr>
          <p:cNvPr id="31749" name="Rectangle 4"/>
          <p:cNvSpPr>
            <a:spLocks noGrp="1" noChangeArrowheads="1"/>
          </p:cNvSpPr>
          <p:nvPr>
            <p:ph type="title"/>
          </p:nvPr>
        </p:nvSpPr>
        <p:spPr>
          <a:xfrm>
            <a:off x="899592" y="0"/>
            <a:ext cx="8244408" cy="871538"/>
          </a:xfr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Overcoming traditional marketing challenges by Proactive Outbound Call Service </a:t>
            </a:r>
            <a:endParaRPr lang="zh-CN" altLang="en-US"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sp>
        <p:nvSpPr>
          <p:cNvPr id="716805" name="Freeform 5"/>
          <p:cNvSpPr>
            <a:spLocks/>
          </p:cNvSpPr>
          <p:nvPr/>
        </p:nvSpPr>
        <p:spPr bwMode="auto">
          <a:xfrm>
            <a:off x="1928813" y="1358900"/>
            <a:ext cx="2481262" cy="1395413"/>
          </a:xfrm>
          <a:custGeom>
            <a:avLst/>
            <a:gdLst/>
            <a:ahLst/>
            <a:cxnLst>
              <a:cxn ang="0">
                <a:pos x="0" y="821"/>
              </a:cxn>
              <a:cxn ang="0">
                <a:pos x="11" y="800"/>
              </a:cxn>
              <a:cxn ang="0">
                <a:pos x="20" y="782"/>
              </a:cxn>
              <a:cxn ang="0">
                <a:pos x="30" y="763"/>
              </a:cxn>
              <a:cxn ang="0">
                <a:pos x="39" y="746"/>
              </a:cxn>
              <a:cxn ang="0">
                <a:pos x="50" y="727"/>
              </a:cxn>
              <a:cxn ang="0">
                <a:pos x="62" y="709"/>
              </a:cxn>
              <a:cxn ang="0">
                <a:pos x="72" y="691"/>
              </a:cxn>
              <a:cxn ang="0">
                <a:pos x="83" y="673"/>
              </a:cxn>
              <a:cxn ang="0">
                <a:pos x="98" y="651"/>
              </a:cxn>
              <a:cxn ang="0">
                <a:pos x="114" y="630"/>
              </a:cxn>
              <a:cxn ang="0">
                <a:pos x="126" y="612"/>
              </a:cxn>
              <a:cxn ang="0">
                <a:pos x="141" y="595"/>
              </a:cxn>
              <a:cxn ang="0">
                <a:pos x="155" y="575"/>
              </a:cxn>
              <a:cxn ang="0">
                <a:pos x="171" y="554"/>
              </a:cxn>
              <a:cxn ang="0">
                <a:pos x="187" y="535"/>
              </a:cxn>
              <a:cxn ang="0">
                <a:pos x="205" y="515"/>
              </a:cxn>
              <a:cxn ang="0">
                <a:pos x="221" y="499"/>
              </a:cxn>
              <a:cxn ang="0">
                <a:pos x="241" y="476"/>
              </a:cxn>
              <a:cxn ang="0">
                <a:pos x="258" y="457"/>
              </a:cxn>
              <a:cxn ang="0">
                <a:pos x="276" y="441"/>
              </a:cxn>
              <a:cxn ang="0">
                <a:pos x="296" y="422"/>
              </a:cxn>
              <a:cxn ang="0">
                <a:pos x="310" y="409"/>
              </a:cxn>
              <a:cxn ang="0">
                <a:pos x="329" y="393"/>
              </a:cxn>
              <a:cxn ang="0">
                <a:pos x="348" y="377"/>
              </a:cxn>
              <a:cxn ang="0">
                <a:pos x="371" y="360"/>
              </a:cxn>
              <a:cxn ang="0">
                <a:pos x="389" y="345"/>
              </a:cxn>
              <a:cxn ang="0">
                <a:pos x="411" y="328"/>
              </a:cxn>
              <a:cxn ang="0">
                <a:pos x="436" y="310"/>
              </a:cxn>
              <a:cxn ang="0">
                <a:pos x="459" y="293"/>
              </a:cxn>
              <a:cxn ang="0">
                <a:pos x="484" y="275"/>
              </a:cxn>
              <a:cxn ang="0">
                <a:pos x="510" y="259"/>
              </a:cxn>
              <a:cxn ang="0">
                <a:pos x="536" y="245"/>
              </a:cxn>
              <a:cxn ang="0">
                <a:pos x="565" y="229"/>
              </a:cxn>
              <a:cxn ang="0">
                <a:pos x="589" y="218"/>
              </a:cxn>
              <a:cxn ang="0">
                <a:pos x="611" y="204"/>
              </a:cxn>
              <a:cxn ang="0">
                <a:pos x="638" y="194"/>
              </a:cxn>
              <a:cxn ang="0">
                <a:pos x="657" y="186"/>
              </a:cxn>
              <a:cxn ang="0">
                <a:pos x="577" y="0"/>
              </a:cxn>
              <a:cxn ang="0">
                <a:pos x="1039" y="265"/>
              </a:cxn>
              <a:cxn ang="0">
                <a:pos x="919" y="814"/>
              </a:cxn>
              <a:cxn ang="0">
                <a:pos x="844" y="651"/>
              </a:cxn>
              <a:cxn ang="0">
                <a:pos x="813" y="666"/>
              </a:cxn>
              <a:cxn ang="0">
                <a:pos x="784" y="682"/>
              </a:cxn>
              <a:cxn ang="0">
                <a:pos x="752" y="702"/>
              </a:cxn>
              <a:cxn ang="0">
                <a:pos x="717" y="725"/>
              </a:cxn>
              <a:cxn ang="0">
                <a:pos x="690" y="745"/>
              </a:cxn>
              <a:cxn ang="0">
                <a:pos x="664" y="768"/>
              </a:cxn>
              <a:cxn ang="0">
                <a:pos x="637" y="789"/>
              </a:cxn>
              <a:cxn ang="0">
                <a:pos x="614" y="812"/>
              </a:cxn>
              <a:cxn ang="0">
                <a:pos x="593" y="836"/>
              </a:cxn>
              <a:cxn ang="0">
                <a:pos x="569" y="861"/>
              </a:cxn>
              <a:cxn ang="0">
                <a:pos x="549" y="887"/>
              </a:cxn>
              <a:cxn ang="0">
                <a:pos x="528" y="912"/>
              </a:cxn>
              <a:cxn ang="0">
                <a:pos x="511" y="935"/>
              </a:cxn>
              <a:cxn ang="0">
                <a:pos x="492" y="965"/>
              </a:cxn>
              <a:cxn ang="0">
                <a:pos x="475" y="994"/>
              </a:cxn>
              <a:cxn ang="0">
                <a:pos x="466" y="1015"/>
              </a:cxn>
              <a:cxn ang="0">
                <a:pos x="454" y="1036"/>
              </a:cxn>
              <a:cxn ang="0">
                <a:pos x="0" y="821"/>
              </a:cxn>
            </a:cxnLst>
            <a:rect l="0" t="0" r="r" b="b"/>
            <a:pathLst>
              <a:path w="1039" h="1036">
                <a:moveTo>
                  <a:pt x="0" y="821"/>
                </a:moveTo>
                <a:lnTo>
                  <a:pt x="11" y="800"/>
                </a:lnTo>
                <a:lnTo>
                  <a:pt x="20" y="782"/>
                </a:lnTo>
                <a:lnTo>
                  <a:pt x="30" y="763"/>
                </a:lnTo>
                <a:lnTo>
                  <a:pt x="39" y="746"/>
                </a:lnTo>
                <a:lnTo>
                  <a:pt x="50" y="727"/>
                </a:lnTo>
                <a:lnTo>
                  <a:pt x="62" y="709"/>
                </a:lnTo>
                <a:lnTo>
                  <a:pt x="72" y="691"/>
                </a:lnTo>
                <a:lnTo>
                  <a:pt x="83" y="673"/>
                </a:lnTo>
                <a:lnTo>
                  <a:pt x="98" y="651"/>
                </a:lnTo>
                <a:lnTo>
                  <a:pt x="114" y="630"/>
                </a:lnTo>
                <a:lnTo>
                  <a:pt x="126" y="612"/>
                </a:lnTo>
                <a:lnTo>
                  <a:pt x="141" y="595"/>
                </a:lnTo>
                <a:lnTo>
                  <a:pt x="155" y="575"/>
                </a:lnTo>
                <a:lnTo>
                  <a:pt x="171" y="554"/>
                </a:lnTo>
                <a:lnTo>
                  <a:pt x="187" y="535"/>
                </a:lnTo>
                <a:lnTo>
                  <a:pt x="205" y="515"/>
                </a:lnTo>
                <a:lnTo>
                  <a:pt x="221" y="499"/>
                </a:lnTo>
                <a:lnTo>
                  <a:pt x="241" y="476"/>
                </a:lnTo>
                <a:lnTo>
                  <a:pt x="258" y="457"/>
                </a:lnTo>
                <a:lnTo>
                  <a:pt x="276" y="441"/>
                </a:lnTo>
                <a:lnTo>
                  <a:pt x="296" y="422"/>
                </a:lnTo>
                <a:lnTo>
                  <a:pt x="310" y="409"/>
                </a:lnTo>
                <a:lnTo>
                  <a:pt x="329" y="393"/>
                </a:lnTo>
                <a:lnTo>
                  <a:pt x="348" y="377"/>
                </a:lnTo>
                <a:lnTo>
                  <a:pt x="371" y="360"/>
                </a:lnTo>
                <a:lnTo>
                  <a:pt x="389" y="345"/>
                </a:lnTo>
                <a:lnTo>
                  <a:pt x="411" y="328"/>
                </a:lnTo>
                <a:lnTo>
                  <a:pt x="436" y="310"/>
                </a:lnTo>
                <a:lnTo>
                  <a:pt x="459" y="293"/>
                </a:lnTo>
                <a:lnTo>
                  <a:pt x="484" y="275"/>
                </a:lnTo>
                <a:lnTo>
                  <a:pt x="510" y="259"/>
                </a:lnTo>
                <a:lnTo>
                  <a:pt x="536" y="245"/>
                </a:lnTo>
                <a:lnTo>
                  <a:pt x="565" y="229"/>
                </a:lnTo>
                <a:lnTo>
                  <a:pt x="589" y="218"/>
                </a:lnTo>
                <a:lnTo>
                  <a:pt x="611" y="204"/>
                </a:lnTo>
                <a:lnTo>
                  <a:pt x="638" y="194"/>
                </a:lnTo>
                <a:lnTo>
                  <a:pt x="657" y="186"/>
                </a:lnTo>
                <a:lnTo>
                  <a:pt x="577" y="0"/>
                </a:lnTo>
                <a:lnTo>
                  <a:pt x="1039" y="265"/>
                </a:lnTo>
                <a:lnTo>
                  <a:pt x="919" y="814"/>
                </a:lnTo>
                <a:lnTo>
                  <a:pt x="844" y="651"/>
                </a:lnTo>
                <a:lnTo>
                  <a:pt x="813" y="666"/>
                </a:lnTo>
                <a:lnTo>
                  <a:pt x="784" y="682"/>
                </a:lnTo>
                <a:lnTo>
                  <a:pt x="752" y="702"/>
                </a:lnTo>
                <a:lnTo>
                  <a:pt x="717" y="725"/>
                </a:lnTo>
                <a:lnTo>
                  <a:pt x="690" y="745"/>
                </a:lnTo>
                <a:lnTo>
                  <a:pt x="664" y="768"/>
                </a:lnTo>
                <a:lnTo>
                  <a:pt x="637" y="789"/>
                </a:lnTo>
                <a:lnTo>
                  <a:pt x="614" y="812"/>
                </a:lnTo>
                <a:lnTo>
                  <a:pt x="593" y="836"/>
                </a:lnTo>
                <a:lnTo>
                  <a:pt x="569" y="861"/>
                </a:lnTo>
                <a:lnTo>
                  <a:pt x="549" y="887"/>
                </a:lnTo>
                <a:lnTo>
                  <a:pt x="528" y="912"/>
                </a:lnTo>
                <a:lnTo>
                  <a:pt x="511" y="935"/>
                </a:lnTo>
                <a:lnTo>
                  <a:pt x="492" y="965"/>
                </a:lnTo>
                <a:lnTo>
                  <a:pt x="475" y="994"/>
                </a:lnTo>
                <a:lnTo>
                  <a:pt x="466" y="1015"/>
                </a:lnTo>
                <a:lnTo>
                  <a:pt x="454" y="1036"/>
                </a:lnTo>
                <a:lnTo>
                  <a:pt x="0" y="821"/>
                </a:lnTo>
                <a:close/>
              </a:path>
            </a:pathLst>
          </a:custGeom>
          <a:gradFill rotWithShape="0">
            <a:gsLst>
              <a:gs pos="0">
                <a:srgbClr val="9999FF">
                  <a:gamma/>
                  <a:tint val="40000"/>
                  <a:invGamma/>
                </a:srgbClr>
              </a:gs>
              <a:gs pos="100000">
                <a:srgbClr val="9999FF"/>
              </a:gs>
            </a:gsLst>
            <a:lin ang="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06" name="Freeform 6"/>
          <p:cNvSpPr>
            <a:spLocks/>
          </p:cNvSpPr>
          <p:nvPr/>
        </p:nvSpPr>
        <p:spPr bwMode="auto">
          <a:xfrm>
            <a:off x="1311275" y="2344738"/>
            <a:ext cx="2182813" cy="1555750"/>
          </a:xfrm>
          <a:custGeom>
            <a:avLst/>
            <a:gdLst/>
            <a:ahLst/>
            <a:cxnLst>
              <a:cxn ang="0">
                <a:pos x="915" y="477"/>
              </a:cxn>
              <a:cxn ang="0">
                <a:pos x="682" y="383"/>
              </a:cxn>
              <a:cxn ang="0">
                <a:pos x="673" y="404"/>
              </a:cxn>
              <a:cxn ang="0">
                <a:pos x="668" y="425"/>
              </a:cxn>
              <a:cxn ang="0">
                <a:pos x="661" y="448"/>
              </a:cxn>
              <a:cxn ang="0">
                <a:pos x="656" y="472"/>
              </a:cxn>
              <a:cxn ang="0">
                <a:pos x="649" y="503"/>
              </a:cxn>
              <a:cxn ang="0">
                <a:pos x="645" y="528"/>
              </a:cxn>
              <a:cxn ang="0">
                <a:pos x="641" y="556"/>
              </a:cxn>
              <a:cxn ang="0">
                <a:pos x="638" y="587"/>
              </a:cxn>
              <a:cxn ang="0">
                <a:pos x="636" y="619"/>
              </a:cxn>
              <a:cxn ang="0">
                <a:pos x="636" y="677"/>
              </a:cxn>
              <a:cxn ang="0">
                <a:pos x="637" y="706"/>
              </a:cxn>
              <a:cxn ang="0">
                <a:pos x="638" y="734"/>
              </a:cxn>
              <a:cxn ang="0">
                <a:pos x="642" y="762"/>
              </a:cxn>
              <a:cxn ang="0">
                <a:pos x="648" y="790"/>
              </a:cxn>
              <a:cxn ang="0">
                <a:pos x="653" y="817"/>
              </a:cxn>
              <a:cxn ang="0">
                <a:pos x="660" y="849"/>
              </a:cxn>
              <a:cxn ang="0">
                <a:pos x="669" y="879"/>
              </a:cxn>
              <a:cxn ang="0">
                <a:pos x="232" y="1154"/>
              </a:cxn>
              <a:cxn ang="0">
                <a:pos x="222" y="1126"/>
              </a:cxn>
              <a:cxn ang="0">
                <a:pos x="213" y="1102"/>
              </a:cxn>
              <a:cxn ang="0">
                <a:pos x="205" y="1079"/>
              </a:cxn>
              <a:cxn ang="0">
                <a:pos x="197" y="1054"/>
              </a:cxn>
              <a:cxn ang="0">
                <a:pos x="190" y="1032"/>
              </a:cxn>
              <a:cxn ang="0">
                <a:pos x="182" y="1008"/>
              </a:cxn>
              <a:cxn ang="0">
                <a:pos x="177" y="986"/>
              </a:cxn>
              <a:cxn ang="0">
                <a:pos x="172" y="964"/>
              </a:cxn>
              <a:cxn ang="0">
                <a:pos x="166" y="942"/>
              </a:cxn>
              <a:cxn ang="0">
                <a:pos x="160" y="915"/>
              </a:cxn>
              <a:cxn ang="0">
                <a:pos x="156" y="887"/>
              </a:cxn>
              <a:cxn ang="0">
                <a:pos x="150" y="861"/>
              </a:cxn>
              <a:cxn ang="0">
                <a:pos x="145" y="836"/>
              </a:cxn>
              <a:cxn ang="0">
                <a:pos x="142" y="806"/>
              </a:cxn>
              <a:cxn ang="0">
                <a:pos x="139" y="778"/>
              </a:cxn>
              <a:cxn ang="0">
                <a:pos x="137" y="746"/>
              </a:cxn>
              <a:cxn ang="0">
                <a:pos x="134" y="716"/>
              </a:cxn>
              <a:cxn ang="0">
                <a:pos x="134" y="685"/>
              </a:cxn>
              <a:cxn ang="0">
                <a:pos x="134" y="653"/>
              </a:cxn>
              <a:cxn ang="0">
                <a:pos x="134" y="613"/>
              </a:cxn>
              <a:cxn ang="0">
                <a:pos x="135" y="576"/>
              </a:cxn>
              <a:cxn ang="0">
                <a:pos x="137" y="552"/>
              </a:cxn>
              <a:cxn ang="0">
                <a:pos x="139" y="523"/>
              </a:cxn>
              <a:cxn ang="0">
                <a:pos x="142" y="495"/>
              </a:cxn>
              <a:cxn ang="0">
                <a:pos x="146" y="461"/>
              </a:cxn>
              <a:cxn ang="0">
                <a:pos x="152" y="432"/>
              </a:cxn>
              <a:cxn ang="0">
                <a:pos x="157" y="405"/>
              </a:cxn>
              <a:cxn ang="0">
                <a:pos x="164" y="372"/>
              </a:cxn>
              <a:cxn ang="0">
                <a:pos x="170" y="345"/>
              </a:cxn>
              <a:cxn ang="0">
                <a:pos x="177" y="313"/>
              </a:cxn>
              <a:cxn ang="0">
                <a:pos x="185" y="286"/>
              </a:cxn>
              <a:cxn ang="0">
                <a:pos x="194" y="257"/>
              </a:cxn>
              <a:cxn ang="0">
                <a:pos x="204" y="227"/>
              </a:cxn>
              <a:cxn ang="0">
                <a:pos x="217" y="191"/>
              </a:cxn>
              <a:cxn ang="0">
                <a:pos x="0" y="100"/>
              </a:cxn>
              <a:cxn ang="0">
                <a:pos x="570" y="0"/>
              </a:cxn>
              <a:cxn ang="0">
                <a:pos x="915" y="477"/>
              </a:cxn>
            </a:cxnLst>
            <a:rect l="0" t="0" r="r" b="b"/>
            <a:pathLst>
              <a:path w="915" h="1154">
                <a:moveTo>
                  <a:pt x="915" y="477"/>
                </a:moveTo>
                <a:lnTo>
                  <a:pt x="682" y="383"/>
                </a:lnTo>
                <a:lnTo>
                  <a:pt x="673" y="404"/>
                </a:lnTo>
                <a:lnTo>
                  <a:pt x="668" y="425"/>
                </a:lnTo>
                <a:lnTo>
                  <a:pt x="661" y="448"/>
                </a:lnTo>
                <a:lnTo>
                  <a:pt x="656" y="472"/>
                </a:lnTo>
                <a:lnTo>
                  <a:pt x="649" y="503"/>
                </a:lnTo>
                <a:lnTo>
                  <a:pt x="645" y="528"/>
                </a:lnTo>
                <a:lnTo>
                  <a:pt x="641" y="556"/>
                </a:lnTo>
                <a:lnTo>
                  <a:pt x="638" y="587"/>
                </a:lnTo>
                <a:lnTo>
                  <a:pt x="636" y="619"/>
                </a:lnTo>
                <a:lnTo>
                  <a:pt x="636" y="677"/>
                </a:lnTo>
                <a:lnTo>
                  <a:pt x="637" y="706"/>
                </a:lnTo>
                <a:lnTo>
                  <a:pt x="638" y="734"/>
                </a:lnTo>
                <a:lnTo>
                  <a:pt x="642" y="762"/>
                </a:lnTo>
                <a:lnTo>
                  <a:pt x="648" y="790"/>
                </a:lnTo>
                <a:lnTo>
                  <a:pt x="653" y="817"/>
                </a:lnTo>
                <a:lnTo>
                  <a:pt x="660" y="849"/>
                </a:lnTo>
                <a:lnTo>
                  <a:pt x="669" y="879"/>
                </a:lnTo>
                <a:lnTo>
                  <a:pt x="232" y="1154"/>
                </a:lnTo>
                <a:lnTo>
                  <a:pt x="222" y="1126"/>
                </a:lnTo>
                <a:lnTo>
                  <a:pt x="213" y="1102"/>
                </a:lnTo>
                <a:lnTo>
                  <a:pt x="205" y="1079"/>
                </a:lnTo>
                <a:lnTo>
                  <a:pt x="197" y="1054"/>
                </a:lnTo>
                <a:lnTo>
                  <a:pt x="190" y="1032"/>
                </a:lnTo>
                <a:lnTo>
                  <a:pt x="182" y="1008"/>
                </a:lnTo>
                <a:lnTo>
                  <a:pt x="177" y="986"/>
                </a:lnTo>
                <a:lnTo>
                  <a:pt x="172" y="964"/>
                </a:lnTo>
                <a:lnTo>
                  <a:pt x="166" y="942"/>
                </a:lnTo>
                <a:lnTo>
                  <a:pt x="160" y="915"/>
                </a:lnTo>
                <a:lnTo>
                  <a:pt x="156" y="887"/>
                </a:lnTo>
                <a:lnTo>
                  <a:pt x="150" y="861"/>
                </a:lnTo>
                <a:lnTo>
                  <a:pt x="145" y="836"/>
                </a:lnTo>
                <a:lnTo>
                  <a:pt x="142" y="806"/>
                </a:lnTo>
                <a:lnTo>
                  <a:pt x="139" y="778"/>
                </a:lnTo>
                <a:lnTo>
                  <a:pt x="137" y="746"/>
                </a:lnTo>
                <a:lnTo>
                  <a:pt x="134" y="716"/>
                </a:lnTo>
                <a:lnTo>
                  <a:pt x="134" y="685"/>
                </a:lnTo>
                <a:lnTo>
                  <a:pt x="134" y="653"/>
                </a:lnTo>
                <a:lnTo>
                  <a:pt x="134" y="613"/>
                </a:lnTo>
                <a:lnTo>
                  <a:pt x="135" y="576"/>
                </a:lnTo>
                <a:lnTo>
                  <a:pt x="137" y="552"/>
                </a:lnTo>
                <a:lnTo>
                  <a:pt x="139" y="523"/>
                </a:lnTo>
                <a:lnTo>
                  <a:pt x="142" y="495"/>
                </a:lnTo>
                <a:lnTo>
                  <a:pt x="146" y="461"/>
                </a:lnTo>
                <a:lnTo>
                  <a:pt x="152" y="432"/>
                </a:lnTo>
                <a:lnTo>
                  <a:pt x="157" y="405"/>
                </a:lnTo>
                <a:lnTo>
                  <a:pt x="164" y="372"/>
                </a:lnTo>
                <a:lnTo>
                  <a:pt x="170" y="345"/>
                </a:lnTo>
                <a:lnTo>
                  <a:pt x="177" y="313"/>
                </a:lnTo>
                <a:lnTo>
                  <a:pt x="185" y="286"/>
                </a:lnTo>
                <a:lnTo>
                  <a:pt x="194" y="257"/>
                </a:lnTo>
                <a:lnTo>
                  <a:pt x="204" y="227"/>
                </a:lnTo>
                <a:lnTo>
                  <a:pt x="217" y="191"/>
                </a:lnTo>
                <a:lnTo>
                  <a:pt x="0" y="100"/>
                </a:lnTo>
                <a:lnTo>
                  <a:pt x="570" y="0"/>
                </a:lnTo>
                <a:lnTo>
                  <a:pt x="915" y="477"/>
                </a:lnTo>
                <a:close/>
              </a:path>
            </a:pathLst>
          </a:custGeom>
          <a:gradFill rotWithShape="0">
            <a:gsLst>
              <a:gs pos="0">
                <a:srgbClr val="9999FF"/>
              </a:gs>
              <a:gs pos="100000">
                <a:srgbClr val="9999FF">
                  <a:gamma/>
                  <a:tint val="40000"/>
                  <a:invGamma/>
                </a:srgbClr>
              </a:gs>
            </a:gsLst>
            <a:lin ang="540000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07" name="Freeform 7"/>
          <p:cNvSpPr>
            <a:spLocks/>
          </p:cNvSpPr>
          <p:nvPr/>
        </p:nvSpPr>
        <p:spPr bwMode="auto">
          <a:xfrm>
            <a:off x="1411288" y="3470275"/>
            <a:ext cx="2478087" cy="1330325"/>
          </a:xfrm>
          <a:custGeom>
            <a:avLst/>
            <a:gdLst/>
            <a:ahLst/>
            <a:cxnLst>
              <a:cxn ang="0">
                <a:pos x="825" y="988"/>
              </a:cxn>
              <a:cxn ang="0">
                <a:pos x="804" y="977"/>
              </a:cxn>
              <a:cxn ang="0">
                <a:pos x="786" y="968"/>
              </a:cxn>
              <a:cxn ang="0">
                <a:pos x="768" y="958"/>
              </a:cxn>
              <a:cxn ang="0">
                <a:pos x="750" y="949"/>
              </a:cxn>
              <a:cxn ang="0">
                <a:pos x="731" y="938"/>
              </a:cxn>
              <a:cxn ang="0">
                <a:pos x="713" y="928"/>
              </a:cxn>
              <a:cxn ang="0">
                <a:pos x="695" y="916"/>
              </a:cxn>
              <a:cxn ang="0">
                <a:pos x="677" y="905"/>
              </a:cxn>
              <a:cxn ang="0">
                <a:pos x="657" y="890"/>
              </a:cxn>
              <a:cxn ang="0">
                <a:pos x="634" y="875"/>
              </a:cxn>
              <a:cxn ang="0">
                <a:pos x="616" y="862"/>
              </a:cxn>
              <a:cxn ang="0">
                <a:pos x="599" y="847"/>
              </a:cxn>
              <a:cxn ang="0">
                <a:pos x="579" y="833"/>
              </a:cxn>
              <a:cxn ang="0">
                <a:pos x="558" y="817"/>
              </a:cxn>
              <a:cxn ang="0">
                <a:pos x="539" y="801"/>
              </a:cxn>
              <a:cxn ang="0">
                <a:pos x="519" y="783"/>
              </a:cxn>
              <a:cxn ang="0">
                <a:pos x="503" y="768"/>
              </a:cxn>
              <a:cxn ang="0">
                <a:pos x="480" y="747"/>
              </a:cxn>
              <a:cxn ang="0">
                <a:pos x="461" y="730"/>
              </a:cxn>
              <a:cxn ang="0">
                <a:pos x="445" y="712"/>
              </a:cxn>
              <a:cxn ang="0">
                <a:pos x="426" y="692"/>
              </a:cxn>
              <a:cxn ang="0">
                <a:pos x="413" y="678"/>
              </a:cxn>
              <a:cxn ang="0">
                <a:pos x="397" y="659"/>
              </a:cxn>
              <a:cxn ang="0">
                <a:pos x="381" y="640"/>
              </a:cxn>
              <a:cxn ang="0">
                <a:pos x="364" y="617"/>
              </a:cxn>
              <a:cxn ang="0">
                <a:pos x="348" y="599"/>
              </a:cxn>
              <a:cxn ang="0">
                <a:pos x="332" y="577"/>
              </a:cxn>
              <a:cxn ang="0">
                <a:pos x="313" y="552"/>
              </a:cxn>
              <a:cxn ang="0">
                <a:pos x="297" y="529"/>
              </a:cxn>
              <a:cxn ang="0">
                <a:pos x="279" y="504"/>
              </a:cxn>
              <a:cxn ang="0">
                <a:pos x="263" y="478"/>
              </a:cxn>
              <a:cxn ang="0">
                <a:pos x="249" y="452"/>
              </a:cxn>
              <a:cxn ang="0">
                <a:pos x="233" y="423"/>
              </a:cxn>
              <a:cxn ang="0">
                <a:pos x="222" y="399"/>
              </a:cxn>
              <a:cxn ang="0">
                <a:pos x="208" y="377"/>
              </a:cxn>
              <a:cxn ang="0">
                <a:pos x="198" y="351"/>
              </a:cxn>
              <a:cxn ang="0">
                <a:pos x="0" y="445"/>
              </a:cxn>
              <a:cxn ang="0">
                <a:pos x="326" y="0"/>
              </a:cxn>
              <a:cxn ang="0">
                <a:pos x="879" y="48"/>
              </a:cxn>
              <a:cxn ang="0">
                <a:pos x="657" y="147"/>
              </a:cxn>
              <a:cxn ang="0">
                <a:pos x="670" y="175"/>
              </a:cxn>
              <a:cxn ang="0">
                <a:pos x="686" y="204"/>
              </a:cxn>
              <a:cxn ang="0">
                <a:pos x="706" y="236"/>
              </a:cxn>
              <a:cxn ang="0">
                <a:pos x="729" y="271"/>
              </a:cxn>
              <a:cxn ang="0">
                <a:pos x="749" y="298"/>
              </a:cxn>
              <a:cxn ang="0">
                <a:pos x="772" y="325"/>
              </a:cxn>
              <a:cxn ang="0">
                <a:pos x="793" y="351"/>
              </a:cxn>
              <a:cxn ang="0">
                <a:pos x="816" y="374"/>
              </a:cxn>
              <a:cxn ang="0">
                <a:pos x="840" y="395"/>
              </a:cxn>
              <a:cxn ang="0">
                <a:pos x="865" y="419"/>
              </a:cxn>
              <a:cxn ang="0">
                <a:pos x="891" y="440"/>
              </a:cxn>
              <a:cxn ang="0">
                <a:pos x="915" y="460"/>
              </a:cxn>
              <a:cxn ang="0">
                <a:pos x="939" y="477"/>
              </a:cxn>
              <a:cxn ang="0">
                <a:pos x="968" y="496"/>
              </a:cxn>
              <a:cxn ang="0">
                <a:pos x="998" y="513"/>
              </a:cxn>
              <a:cxn ang="0">
                <a:pos x="1019" y="522"/>
              </a:cxn>
              <a:cxn ang="0">
                <a:pos x="1039" y="533"/>
              </a:cxn>
              <a:cxn ang="0">
                <a:pos x="825" y="988"/>
              </a:cxn>
            </a:cxnLst>
            <a:rect l="0" t="0" r="r" b="b"/>
            <a:pathLst>
              <a:path w="1039" h="988">
                <a:moveTo>
                  <a:pt x="825" y="988"/>
                </a:moveTo>
                <a:lnTo>
                  <a:pt x="804" y="977"/>
                </a:lnTo>
                <a:lnTo>
                  <a:pt x="786" y="968"/>
                </a:lnTo>
                <a:lnTo>
                  <a:pt x="768" y="958"/>
                </a:lnTo>
                <a:lnTo>
                  <a:pt x="750" y="949"/>
                </a:lnTo>
                <a:lnTo>
                  <a:pt x="731" y="938"/>
                </a:lnTo>
                <a:lnTo>
                  <a:pt x="713" y="928"/>
                </a:lnTo>
                <a:lnTo>
                  <a:pt x="695" y="916"/>
                </a:lnTo>
                <a:lnTo>
                  <a:pt x="677" y="905"/>
                </a:lnTo>
                <a:lnTo>
                  <a:pt x="657" y="890"/>
                </a:lnTo>
                <a:lnTo>
                  <a:pt x="634" y="875"/>
                </a:lnTo>
                <a:lnTo>
                  <a:pt x="616" y="862"/>
                </a:lnTo>
                <a:lnTo>
                  <a:pt x="599" y="847"/>
                </a:lnTo>
                <a:lnTo>
                  <a:pt x="579" y="833"/>
                </a:lnTo>
                <a:lnTo>
                  <a:pt x="558" y="817"/>
                </a:lnTo>
                <a:lnTo>
                  <a:pt x="539" y="801"/>
                </a:lnTo>
                <a:lnTo>
                  <a:pt x="519" y="783"/>
                </a:lnTo>
                <a:lnTo>
                  <a:pt x="503" y="768"/>
                </a:lnTo>
                <a:lnTo>
                  <a:pt x="480" y="747"/>
                </a:lnTo>
                <a:lnTo>
                  <a:pt x="461" y="730"/>
                </a:lnTo>
                <a:lnTo>
                  <a:pt x="445" y="712"/>
                </a:lnTo>
                <a:lnTo>
                  <a:pt x="426" y="692"/>
                </a:lnTo>
                <a:lnTo>
                  <a:pt x="413" y="678"/>
                </a:lnTo>
                <a:lnTo>
                  <a:pt x="397" y="659"/>
                </a:lnTo>
                <a:lnTo>
                  <a:pt x="381" y="640"/>
                </a:lnTo>
                <a:lnTo>
                  <a:pt x="364" y="617"/>
                </a:lnTo>
                <a:lnTo>
                  <a:pt x="348" y="599"/>
                </a:lnTo>
                <a:lnTo>
                  <a:pt x="332" y="577"/>
                </a:lnTo>
                <a:lnTo>
                  <a:pt x="313" y="552"/>
                </a:lnTo>
                <a:lnTo>
                  <a:pt x="297" y="529"/>
                </a:lnTo>
                <a:lnTo>
                  <a:pt x="279" y="504"/>
                </a:lnTo>
                <a:lnTo>
                  <a:pt x="263" y="478"/>
                </a:lnTo>
                <a:lnTo>
                  <a:pt x="249" y="452"/>
                </a:lnTo>
                <a:lnTo>
                  <a:pt x="233" y="423"/>
                </a:lnTo>
                <a:lnTo>
                  <a:pt x="222" y="399"/>
                </a:lnTo>
                <a:lnTo>
                  <a:pt x="208" y="377"/>
                </a:lnTo>
                <a:lnTo>
                  <a:pt x="198" y="351"/>
                </a:lnTo>
                <a:lnTo>
                  <a:pt x="0" y="445"/>
                </a:lnTo>
                <a:lnTo>
                  <a:pt x="326" y="0"/>
                </a:lnTo>
                <a:lnTo>
                  <a:pt x="879" y="48"/>
                </a:lnTo>
                <a:lnTo>
                  <a:pt x="657" y="147"/>
                </a:lnTo>
                <a:lnTo>
                  <a:pt x="670" y="175"/>
                </a:lnTo>
                <a:lnTo>
                  <a:pt x="686" y="204"/>
                </a:lnTo>
                <a:lnTo>
                  <a:pt x="706" y="236"/>
                </a:lnTo>
                <a:lnTo>
                  <a:pt x="729" y="271"/>
                </a:lnTo>
                <a:lnTo>
                  <a:pt x="749" y="298"/>
                </a:lnTo>
                <a:lnTo>
                  <a:pt x="772" y="325"/>
                </a:lnTo>
                <a:lnTo>
                  <a:pt x="793" y="351"/>
                </a:lnTo>
                <a:lnTo>
                  <a:pt x="816" y="374"/>
                </a:lnTo>
                <a:lnTo>
                  <a:pt x="840" y="395"/>
                </a:lnTo>
                <a:lnTo>
                  <a:pt x="865" y="419"/>
                </a:lnTo>
                <a:lnTo>
                  <a:pt x="891" y="440"/>
                </a:lnTo>
                <a:lnTo>
                  <a:pt x="915" y="460"/>
                </a:lnTo>
                <a:lnTo>
                  <a:pt x="939" y="477"/>
                </a:lnTo>
                <a:lnTo>
                  <a:pt x="968" y="496"/>
                </a:lnTo>
                <a:lnTo>
                  <a:pt x="998" y="513"/>
                </a:lnTo>
                <a:lnTo>
                  <a:pt x="1019" y="522"/>
                </a:lnTo>
                <a:lnTo>
                  <a:pt x="1039" y="533"/>
                </a:lnTo>
                <a:lnTo>
                  <a:pt x="825" y="988"/>
                </a:lnTo>
                <a:close/>
              </a:path>
            </a:pathLst>
          </a:custGeom>
          <a:gradFill rotWithShape="0">
            <a:gsLst>
              <a:gs pos="0">
                <a:srgbClr val="9999FF"/>
              </a:gs>
              <a:gs pos="100000">
                <a:srgbClr val="9999FF">
                  <a:gamma/>
                  <a:tint val="40000"/>
                  <a:invGamma/>
                </a:srgbClr>
              </a:gs>
            </a:gsLst>
            <a:lin ang="540000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08" name="Freeform 8"/>
          <p:cNvSpPr>
            <a:spLocks/>
          </p:cNvSpPr>
          <p:nvPr/>
        </p:nvSpPr>
        <p:spPr bwMode="auto">
          <a:xfrm>
            <a:off x="3276600" y="3937000"/>
            <a:ext cx="2695575" cy="1214438"/>
          </a:xfrm>
          <a:custGeom>
            <a:avLst/>
            <a:gdLst/>
            <a:ahLst/>
            <a:cxnLst>
              <a:cxn ang="0">
                <a:pos x="452" y="0"/>
              </a:cxn>
              <a:cxn ang="0">
                <a:pos x="359" y="232"/>
              </a:cxn>
              <a:cxn ang="0">
                <a:pos x="380" y="242"/>
              </a:cxn>
              <a:cxn ang="0">
                <a:pos x="400" y="247"/>
              </a:cxn>
              <a:cxn ang="0">
                <a:pos x="423" y="254"/>
              </a:cxn>
              <a:cxn ang="0">
                <a:pos x="448" y="260"/>
              </a:cxn>
              <a:cxn ang="0">
                <a:pos x="478" y="266"/>
              </a:cxn>
              <a:cxn ang="0">
                <a:pos x="504" y="270"/>
              </a:cxn>
              <a:cxn ang="0">
                <a:pos x="531" y="274"/>
              </a:cxn>
              <a:cxn ang="0">
                <a:pos x="562" y="278"/>
              </a:cxn>
              <a:cxn ang="0">
                <a:pos x="594" y="280"/>
              </a:cxn>
              <a:cxn ang="0">
                <a:pos x="652" y="280"/>
              </a:cxn>
              <a:cxn ang="0">
                <a:pos x="682" y="279"/>
              </a:cxn>
              <a:cxn ang="0">
                <a:pos x="709" y="276"/>
              </a:cxn>
              <a:cxn ang="0">
                <a:pos x="737" y="272"/>
              </a:cxn>
              <a:cxn ang="0">
                <a:pos x="767" y="267"/>
              </a:cxn>
              <a:cxn ang="0">
                <a:pos x="792" y="263"/>
              </a:cxn>
              <a:cxn ang="0">
                <a:pos x="824" y="255"/>
              </a:cxn>
              <a:cxn ang="0">
                <a:pos x="854" y="246"/>
              </a:cxn>
              <a:cxn ang="0">
                <a:pos x="1129" y="682"/>
              </a:cxn>
              <a:cxn ang="0">
                <a:pos x="1102" y="692"/>
              </a:cxn>
              <a:cxn ang="0">
                <a:pos x="1077" y="702"/>
              </a:cxn>
              <a:cxn ang="0">
                <a:pos x="1054" y="710"/>
              </a:cxn>
              <a:cxn ang="0">
                <a:pos x="1030" y="718"/>
              </a:cxn>
              <a:cxn ang="0">
                <a:pos x="1007" y="724"/>
              </a:cxn>
              <a:cxn ang="0">
                <a:pos x="983" y="732"/>
              </a:cxn>
              <a:cxn ang="0">
                <a:pos x="962" y="738"/>
              </a:cxn>
              <a:cxn ang="0">
                <a:pos x="939" y="743"/>
              </a:cxn>
              <a:cxn ang="0">
                <a:pos x="916" y="748"/>
              </a:cxn>
              <a:cxn ang="0">
                <a:pos x="891" y="755"/>
              </a:cxn>
              <a:cxn ang="0">
                <a:pos x="862" y="759"/>
              </a:cxn>
              <a:cxn ang="0">
                <a:pos x="838" y="765"/>
              </a:cxn>
              <a:cxn ang="0">
                <a:pos x="811" y="770"/>
              </a:cxn>
              <a:cxn ang="0">
                <a:pos x="783" y="774"/>
              </a:cxn>
              <a:cxn ang="0">
                <a:pos x="753" y="777"/>
              </a:cxn>
              <a:cxn ang="0">
                <a:pos x="721" y="778"/>
              </a:cxn>
              <a:cxn ang="0">
                <a:pos x="690" y="781"/>
              </a:cxn>
              <a:cxn ang="0">
                <a:pos x="661" y="781"/>
              </a:cxn>
              <a:cxn ang="0">
                <a:pos x="629" y="781"/>
              </a:cxn>
              <a:cxn ang="0">
                <a:pos x="589" y="781"/>
              </a:cxn>
              <a:cxn ang="0">
                <a:pos x="553" y="779"/>
              </a:cxn>
              <a:cxn ang="0">
                <a:pos x="527" y="778"/>
              </a:cxn>
              <a:cxn ang="0">
                <a:pos x="499" y="777"/>
              </a:cxn>
              <a:cxn ang="0">
                <a:pos x="470" y="774"/>
              </a:cxn>
              <a:cxn ang="0">
                <a:pos x="436" y="769"/>
              </a:cxn>
              <a:cxn ang="0">
                <a:pos x="408" y="763"/>
              </a:cxn>
              <a:cxn ang="0">
                <a:pos x="380" y="759"/>
              </a:cxn>
              <a:cxn ang="0">
                <a:pos x="347" y="751"/>
              </a:cxn>
              <a:cxn ang="0">
                <a:pos x="321" y="744"/>
              </a:cxn>
              <a:cxn ang="0">
                <a:pos x="289" y="738"/>
              </a:cxn>
              <a:cxn ang="0">
                <a:pos x="261" y="730"/>
              </a:cxn>
              <a:cxn ang="0">
                <a:pos x="233" y="722"/>
              </a:cxn>
              <a:cxn ang="0">
                <a:pos x="204" y="711"/>
              </a:cxn>
              <a:cxn ang="0">
                <a:pos x="167" y="698"/>
              </a:cxn>
              <a:cxn ang="0">
                <a:pos x="82" y="902"/>
              </a:cxn>
              <a:cxn ang="0">
                <a:pos x="0" y="323"/>
              </a:cxn>
              <a:cxn ang="0">
                <a:pos x="452" y="0"/>
              </a:cxn>
            </a:cxnLst>
            <a:rect l="0" t="0" r="r" b="b"/>
            <a:pathLst>
              <a:path w="1129" h="902">
                <a:moveTo>
                  <a:pt x="452" y="0"/>
                </a:moveTo>
                <a:lnTo>
                  <a:pt x="359" y="232"/>
                </a:lnTo>
                <a:lnTo>
                  <a:pt x="380" y="242"/>
                </a:lnTo>
                <a:lnTo>
                  <a:pt x="400" y="247"/>
                </a:lnTo>
                <a:lnTo>
                  <a:pt x="423" y="254"/>
                </a:lnTo>
                <a:lnTo>
                  <a:pt x="448" y="260"/>
                </a:lnTo>
                <a:lnTo>
                  <a:pt x="478" y="266"/>
                </a:lnTo>
                <a:lnTo>
                  <a:pt x="504" y="270"/>
                </a:lnTo>
                <a:lnTo>
                  <a:pt x="531" y="274"/>
                </a:lnTo>
                <a:lnTo>
                  <a:pt x="562" y="278"/>
                </a:lnTo>
                <a:lnTo>
                  <a:pt x="594" y="280"/>
                </a:lnTo>
                <a:lnTo>
                  <a:pt x="652" y="280"/>
                </a:lnTo>
                <a:lnTo>
                  <a:pt x="682" y="279"/>
                </a:lnTo>
                <a:lnTo>
                  <a:pt x="709" y="276"/>
                </a:lnTo>
                <a:lnTo>
                  <a:pt x="737" y="272"/>
                </a:lnTo>
                <a:lnTo>
                  <a:pt x="767" y="267"/>
                </a:lnTo>
                <a:lnTo>
                  <a:pt x="792" y="263"/>
                </a:lnTo>
                <a:lnTo>
                  <a:pt x="824" y="255"/>
                </a:lnTo>
                <a:lnTo>
                  <a:pt x="854" y="246"/>
                </a:lnTo>
                <a:lnTo>
                  <a:pt x="1129" y="682"/>
                </a:lnTo>
                <a:lnTo>
                  <a:pt x="1102" y="692"/>
                </a:lnTo>
                <a:lnTo>
                  <a:pt x="1077" y="702"/>
                </a:lnTo>
                <a:lnTo>
                  <a:pt x="1054" y="710"/>
                </a:lnTo>
                <a:lnTo>
                  <a:pt x="1030" y="718"/>
                </a:lnTo>
                <a:lnTo>
                  <a:pt x="1007" y="724"/>
                </a:lnTo>
                <a:lnTo>
                  <a:pt x="983" y="732"/>
                </a:lnTo>
                <a:lnTo>
                  <a:pt x="962" y="738"/>
                </a:lnTo>
                <a:lnTo>
                  <a:pt x="939" y="743"/>
                </a:lnTo>
                <a:lnTo>
                  <a:pt x="916" y="748"/>
                </a:lnTo>
                <a:lnTo>
                  <a:pt x="891" y="755"/>
                </a:lnTo>
                <a:lnTo>
                  <a:pt x="862" y="759"/>
                </a:lnTo>
                <a:lnTo>
                  <a:pt x="838" y="765"/>
                </a:lnTo>
                <a:lnTo>
                  <a:pt x="811" y="770"/>
                </a:lnTo>
                <a:lnTo>
                  <a:pt x="783" y="774"/>
                </a:lnTo>
                <a:lnTo>
                  <a:pt x="753" y="777"/>
                </a:lnTo>
                <a:lnTo>
                  <a:pt x="721" y="778"/>
                </a:lnTo>
                <a:lnTo>
                  <a:pt x="690" y="781"/>
                </a:lnTo>
                <a:lnTo>
                  <a:pt x="661" y="781"/>
                </a:lnTo>
                <a:lnTo>
                  <a:pt x="629" y="781"/>
                </a:lnTo>
                <a:lnTo>
                  <a:pt x="589" y="781"/>
                </a:lnTo>
                <a:lnTo>
                  <a:pt x="553" y="779"/>
                </a:lnTo>
                <a:lnTo>
                  <a:pt x="527" y="778"/>
                </a:lnTo>
                <a:lnTo>
                  <a:pt x="499" y="777"/>
                </a:lnTo>
                <a:lnTo>
                  <a:pt x="470" y="774"/>
                </a:lnTo>
                <a:lnTo>
                  <a:pt x="436" y="769"/>
                </a:lnTo>
                <a:lnTo>
                  <a:pt x="408" y="763"/>
                </a:lnTo>
                <a:lnTo>
                  <a:pt x="380" y="759"/>
                </a:lnTo>
                <a:lnTo>
                  <a:pt x="347" y="751"/>
                </a:lnTo>
                <a:lnTo>
                  <a:pt x="321" y="744"/>
                </a:lnTo>
                <a:lnTo>
                  <a:pt x="289" y="738"/>
                </a:lnTo>
                <a:lnTo>
                  <a:pt x="261" y="730"/>
                </a:lnTo>
                <a:lnTo>
                  <a:pt x="233" y="722"/>
                </a:lnTo>
                <a:lnTo>
                  <a:pt x="204" y="711"/>
                </a:lnTo>
                <a:lnTo>
                  <a:pt x="167" y="698"/>
                </a:lnTo>
                <a:lnTo>
                  <a:pt x="82" y="902"/>
                </a:lnTo>
                <a:lnTo>
                  <a:pt x="0" y="323"/>
                </a:lnTo>
                <a:lnTo>
                  <a:pt x="452" y="0"/>
                </a:lnTo>
                <a:close/>
              </a:path>
            </a:pathLst>
          </a:custGeom>
          <a:gradFill rotWithShape="0">
            <a:gsLst>
              <a:gs pos="0">
                <a:srgbClr val="9999FF"/>
              </a:gs>
              <a:gs pos="100000">
                <a:srgbClr val="9999FF">
                  <a:gamma/>
                  <a:tint val="40000"/>
                  <a:invGamma/>
                </a:srgbClr>
              </a:gs>
            </a:gsLst>
            <a:lin ang="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09" name="Freeform 9"/>
          <p:cNvSpPr>
            <a:spLocks/>
          </p:cNvSpPr>
          <p:nvPr/>
        </p:nvSpPr>
        <p:spPr bwMode="auto">
          <a:xfrm>
            <a:off x="5222875" y="3697288"/>
            <a:ext cx="2335213" cy="1317625"/>
          </a:xfrm>
          <a:custGeom>
            <a:avLst/>
            <a:gdLst/>
            <a:ahLst/>
            <a:cxnLst>
              <a:cxn ang="0">
                <a:pos x="980" y="215"/>
              </a:cxn>
              <a:cxn ang="0">
                <a:pos x="968" y="237"/>
              </a:cxn>
              <a:cxn ang="0">
                <a:pos x="960" y="254"/>
              </a:cxn>
              <a:cxn ang="0">
                <a:pos x="949" y="273"/>
              </a:cxn>
              <a:cxn ang="0">
                <a:pos x="941" y="290"/>
              </a:cxn>
              <a:cxn ang="0">
                <a:pos x="931" y="309"/>
              </a:cxn>
              <a:cxn ang="0">
                <a:pos x="919" y="328"/>
              </a:cxn>
              <a:cxn ang="0">
                <a:pos x="908" y="345"/>
              </a:cxn>
              <a:cxn ang="0">
                <a:pos x="896" y="364"/>
              </a:cxn>
              <a:cxn ang="0">
                <a:pos x="881" y="384"/>
              </a:cxn>
              <a:cxn ang="0">
                <a:pos x="866" y="405"/>
              </a:cxn>
              <a:cxn ang="0">
                <a:pos x="854" y="423"/>
              </a:cxn>
              <a:cxn ang="0">
                <a:pos x="840" y="440"/>
              </a:cxn>
              <a:cxn ang="0">
                <a:pos x="824" y="461"/>
              </a:cxn>
              <a:cxn ang="0">
                <a:pos x="808" y="483"/>
              </a:cxn>
              <a:cxn ang="0">
                <a:pos x="792" y="502"/>
              </a:cxn>
              <a:cxn ang="0">
                <a:pos x="774" y="522"/>
              </a:cxn>
              <a:cxn ang="0">
                <a:pos x="759" y="538"/>
              </a:cxn>
              <a:cxn ang="0">
                <a:pos x="738" y="560"/>
              </a:cxn>
              <a:cxn ang="0">
                <a:pos x="721" y="579"/>
              </a:cxn>
              <a:cxn ang="0">
                <a:pos x="703" y="595"/>
              </a:cxn>
              <a:cxn ang="0">
                <a:pos x="683" y="614"/>
              </a:cxn>
              <a:cxn ang="0">
                <a:pos x="669" y="627"/>
              </a:cxn>
              <a:cxn ang="0">
                <a:pos x="650" y="643"/>
              </a:cxn>
              <a:cxn ang="0">
                <a:pos x="631" y="659"/>
              </a:cxn>
              <a:cxn ang="0">
                <a:pos x="610" y="677"/>
              </a:cxn>
              <a:cxn ang="0">
                <a:pos x="591" y="691"/>
              </a:cxn>
              <a:cxn ang="0">
                <a:pos x="570" y="707"/>
              </a:cxn>
              <a:cxn ang="0">
                <a:pos x="543" y="726"/>
              </a:cxn>
              <a:cxn ang="0">
                <a:pos x="520" y="742"/>
              </a:cxn>
              <a:cxn ang="0">
                <a:pos x="496" y="760"/>
              </a:cxn>
              <a:cxn ang="0">
                <a:pos x="471" y="777"/>
              </a:cxn>
              <a:cxn ang="0">
                <a:pos x="444" y="792"/>
              </a:cxn>
              <a:cxn ang="0">
                <a:pos x="579" y="980"/>
              </a:cxn>
              <a:cxn ang="0">
                <a:pos x="40" y="738"/>
              </a:cxn>
              <a:cxn ang="0">
                <a:pos x="0" y="259"/>
              </a:cxn>
              <a:cxn ang="0">
                <a:pos x="112" y="395"/>
              </a:cxn>
              <a:cxn ang="0">
                <a:pos x="138" y="383"/>
              </a:cxn>
              <a:cxn ang="0">
                <a:pos x="163" y="369"/>
              </a:cxn>
              <a:cxn ang="0">
                <a:pos x="196" y="353"/>
              </a:cxn>
              <a:cxn ang="0">
                <a:pos x="228" y="334"/>
              </a:cxn>
              <a:cxn ang="0">
                <a:pos x="262" y="312"/>
              </a:cxn>
              <a:cxn ang="0">
                <a:pos x="290" y="292"/>
              </a:cxn>
              <a:cxn ang="0">
                <a:pos x="317" y="269"/>
              </a:cxn>
              <a:cxn ang="0">
                <a:pos x="344" y="246"/>
              </a:cxn>
              <a:cxn ang="0">
                <a:pos x="365" y="225"/>
              </a:cxn>
              <a:cxn ang="0">
                <a:pos x="388" y="201"/>
              </a:cxn>
              <a:cxn ang="0">
                <a:pos x="412" y="174"/>
              </a:cxn>
              <a:cxn ang="0">
                <a:pos x="432" y="150"/>
              </a:cxn>
              <a:cxn ang="0">
                <a:pos x="452" y="124"/>
              </a:cxn>
              <a:cxn ang="0">
                <a:pos x="469" y="102"/>
              </a:cxn>
              <a:cxn ang="0">
                <a:pos x="488" y="71"/>
              </a:cxn>
              <a:cxn ang="0">
                <a:pos x="505" y="43"/>
              </a:cxn>
              <a:cxn ang="0">
                <a:pos x="515" y="21"/>
              </a:cxn>
              <a:cxn ang="0">
                <a:pos x="524" y="0"/>
              </a:cxn>
              <a:cxn ang="0">
                <a:pos x="980" y="215"/>
              </a:cxn>
            </a:cxnLst>
            <a:rect l="0" t="0" r="r" b="b"/>
            <a:pathLst>
              <a:path w="980" h="980">
                <a:moveTo>
                  <a:pt x="980" y="215"/>
                </a:moveTo>
                <a:lnTo>
                  <a:pt x="968" y="237"/>
                </a:lnTo>
                <a:lnTo>
                  <a:pt x="960" y="254"/>
                </a:lnTo>
                <a:lnTo>
                  <a:pt x="949" y="273"/>
                </a:lnTo>
                <a:lnTo>
                  <a:pt x="941" y="290"/>
                </a:lnTo>
                <a:lnTo>
                  <a:pt x="931" y="309"/>
                </a:lnTo>
                <a:lnTo>
                  <a:pt x="919" y="328"/>
                </a:lnTo>
                <a:lnTo>
                  <a:pt x="908" y="345"/>
                </a:lnTo>
                <a:lnTo>
                  <a:pt x="896" y="364"/>
                </a:lnTo>
                <a:lnTo>
                  <a:pt x="881" y="384"/>
                </a:lnTo>
                <a:lnTo>
                  <a:pt x="866" y="405"/>
                </a:lnTo>
                <a:lnTo>
                  <a:pt x="854" y="423"/>
                </a:lnTo>
                <a:lnTo>
                  <a:pt x="840" y="440"/>
                </a:lnTo>
                <a:lnTo>
                  <a:pt x="824" y="461"/>
                </a:lnTo>
                <a:lnTo>
                  <a:pt x="808" y="483"/>
                </a:lnTo>
                <a:lnTo>
                  <a:pt x="792" y="502"/>
                </a:lnTo>
                <a:lnTo>
                  <a:pt x="774" y="522"/>
                </a:lnTo>
                <a:lnTo>
                  <a:pt x="759" y="538"/>
                </a:lnTo>
                <a:lnTo>
                  <a:pt x="738" y="560"/>
                </a:lnTo>
                <a:lnTo>
                  <a:pt x="721" y="579"/>
                </a:lnTo>
                <a:lnTo>
                  <a:pt x="703" y="595"/>
                </a:lnTo>
                <a:lnTo>
                  <a:pt x="683" y="614"/>
                </a:lnTo>
                <a:lnTo>
                  <a:pt x="669" y="627"/>
                </a:lnTo>
                <a:lnTo>
                  <a:pt x="650" y="643"/>
                </a:lnTo>
                <a:lnTo>
                  <a:pt x="631" y="659"/>
                </a:lnTo>
                <a:lnTo>
                  <a:pt x="610" y="677"/>
                </a:lnTo>
                <a:lnTo>
                  <a:pt x="591" y="691"/>
                </a:lnTo>
                <a:lnTo>
                  <a:pt x="570" y="707"/>
                </a:lnTo>
                <a:lnTo>
                  <a:pt x="543" y="726"/>
                </a:lnTo>
                <a:lnTo>
                  <a:pt x="520" y="742"/>
                </a:lnTo>
                <a:lnTo>
                  <a:pt x="496" y="760"/>
                </a:lnTo>
                <a:lnTo>
                  <a:pt x="471" y="777"/>
                </a:lnTo>
                <a:lnTo>
                  <a:pt x="444" y="792"/>
                </a:lnTo>
                <a:lnTo>
                  <a:pt x="579" y="980"/>
                </a:lnTo>
                <a:lnTo>
                  <a:pt x="40" y="738"/>
                </a:lnTo>
                <a:lnTo>
                  <a:pt x="0" y="259"/>
                </a:lnTo>
                <a:lnTo>
                  <a:pt x="112" y="395"/>
                </a:lnTo>
                <a:lnTo>
                  <a:pt x="138" y="383"/>
                </a:lnTo>
                <a:lnTo>
                  <a:pt x="163" y="369"/>
                </a:lnTo>
                <a:lnTo>
                  <a:pt x="196" y="353"/>
                </a:lnTo>
                <a:lnTo>
                  <a:pt x="228" y="334"/>
                </a:lnTo>
                <a:lnTo>
                  <a:pt x="262" y="312"/>
                </a:lnTo>
                <a:lnTo>
                  <a:pt x="290" y="292"/>
                </a:lnTo>
                <a:lnTo>
                  <a:pt x="317" y="269"/>
                </a:lnTo>
                <a:lnTo>
                  <a:pt x="344" y="246"/>
                </a:lnTo>
                <a:lnTo>
                  <a:pt x="365" y="225"/>
                </a:lnTo>
                <a:lnTo>
                  <a:pt x="388" y="201"/>
                </a:lnTo>
                <a:lnTo>
                  <a:pt x="412" y="174"/>
                </a:lnTo>
                <a:lnTo>
                  <a:pt x="432" y="150"/>
                </a:lnTo>
                <a:lnTo>
                  <a:pt x="452" y="124"/>
                </a:lnTo>
                <a:lnTo>
                  <a:pt x="469" y="102"/>
                </a:lnTo>
                <a:lnTo>
                  <a:pt x="488" y="71"/>
                </a:lnTo>
                <a:lnTo>
                  <a:pt x="505" y="43"/>
                </a:lnTo>
                <a:lnTo>
                  <a:pt x="515" y="21"/>
                </a:lnTo>
                <a:lnTo>
                  <a:pt x="524" y="0"/>
                </a:lnTo>
                <a:lnTo>
                  <a:pt x="980" y="215"/>
                </a:lnTo>
                <a:close/>
              </a:path>
            </a:pathLst>
          </a:custGeom>
          <a:gradFill rotWithShape="0">
            <a:gsLst>
              <a:gs pos="0">
                <a:srgbClr val="9999FF"/>
              </a:gs>
              <a:gs pos="100000">
                <a:srgbClr val="9999FF">
                  <a:gamma/>
                  <a:tint val="40000"/>
                  <a:invGamma/>
                </a:srgbClr>
              </a:gs>
            </a:gsLst>
            <a:lin ang="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10" name="Freeform 10"/>
          <p:cNvSpPr>
            <a:spLocks/>
          </p:cNvSpPr>
          <p:nvPr/>
        </p:nvSpPr>
        <p:spPr bwMode="auto">
          <a:xfrm>
            <a:off x="5997575" y="2514600"/>
            <a:ext cx="2163763" cy="1539875"/>
          </a:xfrm>
          <a:custGeom>
            <a:avLst/>
            <a:gdLst/>
            <a:ahLst/>
            <a:cxnLst>
              <a:cxn ang="0">
                <a:pos x="0" y="725"/>
              </a:cxn>
              <a:cxn ang="0">
                <a:pos x="225" y="809"/>
              </a:cxn>
              <a:cxn ang="0">
                <a:pos x="237" y="781"/>
              </a:cxn>
              <a:cxn ang="0">
                <a:pos x="247" y="754"/>
              </a:cxn>
              <a:cxn ang="0">
                <a:pos x="253" y="729"/>
              </a:cxn>
              <a:cxn ang="0">
                <a:pos x="260" y="706"/>
              </a:cxn>
              <a:cxn ang="0">
                <a:pos x="267" y="681"/>
              </a:cxn>
              <a:cxn ang="0">
                <a:pos x="272" y="651"/>
              </a:cxn>
              <a:cxn ang="0">
                <a:pos x="276" y="625"/>
              </a:cxn>
              <a:cxn ang="0">
                <a:pos x="280" y="598"/>
              </a:cxn>
              <a:cxn ang="0">
                <a:pos x="284" y="567"/>
              </a:cxn>
              <a:cxn ang="0">
                <a:pos x="285" y="535"/>
              </a:cxn>
              <a:cxn ang="0">
                <a:pos x="285" y="478"/>
              </a:cxn>
              <a:cxn ang="0">
                <a:pos x="284" y="447"/>
              </a:cxn>
              <a:cxn ang="0">
                <a:pos x="283" y="420"/>
              </a:cxn>
              <a:cxn ang="0">
                <a:pos x="279" y="392"/>
              </a:cxn>
              <a:cxn ang="0">
                <a:pos x="273" y="363"/>
              </a:cxn>
              <a:cxn ang="0">
                <a:pos x="268" y="337"/>
              </a:cxn>
              <a:cxn ang="0">
                <a:pos x="261" y="305"/>
              </a:cxn>
              <a:cxn ang="0">
                <a:pos x="252" y="274"/>
              </a:cxn>
              <a:cxn ang="0">
                <a:pos x="688" y="0"/>
              </a:cxn>
              <a:cxn ang="0">
                <a:pos x="699" y="27"/>
              </a:cxn>
              <a:cxn ang="0">
                <a:pos x="708" y="52"/>
              </a:cxn>
              <a:cxn ang="0">
                <a:pos x="716" y="75"/>
              </a:cxn>
              <a:cxn ang="0">
                <a:pos x="724" y="99"/>
              </a:cxn>
              <a:cxn ang="0">
                <a:pos x="731" y="122"/>
              </a:cxn>
              <a:cxn ang="0">
                <a:pos x="739" y="146"/>
              </a:cxn>
              <a:cxn ang="0">
                <a:pos x="744" y="167"/>
              </a:cxn>
              <a:cxn ang="0">
                <a:pos x="749" y="190"/>
              </a:cxn>
              <a:cxn ang="0">
                <a:pos x="755" y="213"/>
              </a:cxn>
              <a:cxn ang="0">
                <a:pos x="761" y="238"/>
              </a:cxn>
              <a:cxn ang="0">
                <a:pos x="765" y="268"/>
              </a:cxn>
              <a:cxn ang="0">
                <a:pos x="771" y="292"/>
              </a:cxn>
              <a:cxn ang="0">
                <a:pos x="776" y="318"/>
              </a:cxn>
              <a:cxn ang="0">
                <a:pos x="780" y="346"/>
              </a:cxn>
              <a:cxn ang="0">
                <a:pos x="782" y="376"/>
              </a:cxn>
              <a:cxn ang="0">
                <a:pos x="784" y="408"/>
              </a:cxn>
              <a:cxn ang="0">
                <a:pos x="787" y="439"/>
              </a:cxn>
              <a:cxn ang="0">
                <a:pos x="787" y="468"/>
              </a:cxn>
              <a:cxn ang="0">
                <a:pos x="787" y="500"/>
              </a:cxn>
              <a:cxn ang="0">
                <a:pos x="787" y="540"/>
              </a:cxn>
              <a:cxn ang="0">
                <a:pos x="786" y="576"/>
              </a:cxn>
              <a:cxn ang="0">
                <a:pos x="784" y="602"/>
              </a:cxn>
              <a:cxn ang="0">
                <a:pos x="782" y="630"/>
              </a:cxn>
              <a:cxn ang="0">
                <a:pos x="780" y="659"/>
              </a:cxn>
              <a:cxn ang="0">
                <a:pos x="775" y="693"/>
              </a:cxn>
              <a:cxn ang="0">
                <a:pos x="770" y="721"/>
              </a:cxn>
              <a:cxn ang="0">
                <a:pos x="764" y="749"/>
              </a:cxn>
              <a:cxn ang="0">
                <a:pos x="757" y="782"/>
              </a:cxn>
              <a:cxn ang="0">
                <a:pos x="751" y="808"/>
              </a:cxn>
              <a:cxn ang="0">
                <a:pos x="744" y="840"/>
              </a:cxn>
              <a:cxn ang="0">
                <a:pos x="736" y="868"/>
              </a:cxn>
              <a:cxn ang="0">
                <a:pos x="727" y="896"/>
              </a:cxn>
              <a:cxn ang="0">
                <a:pos x="717" y="926"/>
              </a:cxn>
              <a:cxn ang="0">
                <a:pos x="705" y="962"/>
              </a:cxn>
              <a:cxn ang="0">
                <a:pos x="692" y="998"/>
              </a:cxn>
              <a:cxn ang="0">
                <a:pos x="905" y="1085"/>
              </a:cxn>
              <a:cxn ang="0">
                <a:pos x="371" y="1141"/>
              </a:cxn>
              <a:cxn ang="0">
                <a:pos x="0" y="725"/>
              </a:cxn>
            </a:cxnLst>
            <a:rect l="0" t="0" r="r" b="b"/>
            <a:pathLst>
              <a:path w="905" h="1141">
                <a:moveTo>
                  <a:pt x="0" y="725"/>
                </a:moveTo>
                <a:lnTo>
                  <a:pt x="225" y="809"/>
                </a:lnTo>
                <a:lnTo>
                  <a:pt x="237" y="781"/>
                </a:lnTo>
                <a:lnTo>
                  <a:pt x="247" y="754"/>
                </a:lnTo>
                <a:lnTo>
                  <a:pt x="253" y="729"/>
                </a:lnTo>
                <a:lnTo>
                  <a:pt x="260" y="706"/>
                </a:lnTo>
                <a:lnTo>
                  <a:pt x="267" y="681"/>
                </a:lnTo>
                <a:lnTo>
                  <a:pt x="272" y="651"/>
                </a:lnTo>
                <a:lnTo>
                  <a:pt x="276" y="625"/>
                </a:lnTo>
                <a:lnTo>
                  <a:pt x="280" y="598"/>
                </a:lnTo>
                <a:lnTo>
                  <a:pt x="284" y="567"/>
                </a:lnTo>
                <a:lnTo>
                  <a:pt x="285" y="535"/>
                </a:lnTo>
                <a:lnTo>
                  <a:pt x="285" y="478"/>
                </a:lnTo>
                <a:lnTo>
                  <a:pt x="284" y="447"/>
                </a:lnTo>
                <a:lnTo>
                  <a:pt x="283" y="420"/>
                </a:lnTo>
                <a:lnTo>
                  <a:pt x="279" y="392"/>
                </a:lnTo>
                <a:lnTo>
                  <a:pt x="273" y="363"/>
                </a:lnTo>
                <a:lnTo>
                  <a:pt x="268" y="337"/>
                </a:lnTo>
                <a:lnTo>
                  <a:pt x="261" y="305"/>
                </a:lnTo>
                <a:lnTo>
                  <a:pt x="252" y="274"/>
                </a:lnTo>
                <a:lnTo>
                  <a:pt x="688" y="0"/>
                </a:lnTo>
                <a:lnTo>
                  <a:pt x="699" y="27"/>
                </a:lnTo>
                <a:lnTo>
                  <a:pt x="708" y="52"/>
                </a:lnTo>
                <a:lnTo>
                  <a:pt x="716" y="75"/>
                </a:lnTo>
                <a:lnTo>
                  <a:pt x="724" y="99"/>
                </a:lnTo>
                <a:lnTo>
                  <a:pt x="731" y="122"/>
                </a:lnTo>
                <a:lnTo>
                  <a:pt x="739" y="146"/>
                </a:lnTo>
                <a:lnTo>
                  <a:pt x="744" y="167"/>
                </a:lnTo>
                <a:lnTo>
                  <a:pt x="749" y="190"/>
                </a:lnTo>
                <a:lnTo>
                  <a:pt x="755" y="213"/>
                </a:lnTo>
                <a:lnTo>
                  <a:pt x="761" y="238"/>
                </a:lnTo>
                <a:lnTo>
                  <a:pt x="765" y="268"/>
                </a:lnTo>
                <a:lnTo>
                  <a:pt x="771" y="292"/>
                </a:lnTo>
                <a:lnTo>
                  <a:pt x="776" y="318"/>
                </a:lnTo>
                <a:lnTo>
                  <a:pt x="780" y="346"/>
                </a:lnTo>
                <a:lnTo>
                  <a:pt x="782" y="376"/>
                </a:lnTo>
                <a:lnTo>
                  <a:pt x="784" y="408"/>
                </a:lnTo>
                <a:lnTo>
                  <a:pt x="787" y="439"/>
                </a:lnTo>
                <a:lnTo>
                  <a:pt x="787" y="468"/>
                </a:lnTo>
                <a:lnTo>
                  <a:pt x="787" y="500"/>
                </a:lnTo>
                <a:lnTo>
                  <a:pt x="787" y="540"/>
                </a:lnTo>
                <a:lnTo>
                  <a:pt x="786" y="576"/>
                </a:lnTo>
                <a:lnTo>
                  <a:pt x="784" y="602"/>
                </a:lnTo>
                <a:lnTo>
                  <a:pt x="782" y="630"/>
                </a:lnTo>
                <a:lnTo>
                  <a:pt x="780" y="659"/>
                </a:lnTo>
                <a:lnTo>
                  <a:pt x="775" y="693"/>
                </a:lnTo>
                <a:lnTo>
                  <a:pt x="770" y="721"/>
                </a:lnTo>
                <a:lnTo>
                  <a:pt x="764" y="749"/>
                </a:lnTo>
                <a:lnTo>
                  <a:pt x="757" y="782"/>
                </a:lnTo>
                <a:lnTo>
                  <a:pt x="751" y="808"/>
                </a:lnTo>
                <a:lnTo>
                  <a:pt x="744" y="840"/>
                </a:lnTo>
                <a:lnTo>
                  <a:pt x="736" y="868"/>
                </a:lnTo>
                <a:lnTo>
                  <a:pt x="727" y="896"/>
                </a:lnTo>
                <a:lnTo>
                  <a:pt x="717" y="926"/>
                </a:lnTo>
                <a:lnTo>
                  <a:pt x="705" y="962"/>
                </a:lnTo>
                <a:lnTo>
                  <a:pt x="692" y="998"/>
                </a:lnTo>
                <a:lnTo>
                  <a:pt x="905" y="1085"/>
                </a:lnTo>
                <a:lnTo>
                  <a:pt x="371" y="1141"/>
                </a:lnTo>
                <a:lnTo>
                  <a:pt x="0" y="725"/>
                </a:lnTo>
                <a:close/>
              </a:path>
            </a:pathLst>
          </a:custGeom>
          <a:gradFill rotWithShape="0">
            <a:gsLst>
              <a:gs pos="0">
                <a:srgbClr val="9999FF">
                  <a:gamma/>
                  <a:tint val="40000"/>
                  <a:invGamma/>
                </a:srgbClr>
              </a:gs>
              <a:gs pos="100000">
                <a:srgbClr val="9999FF"/>
              </a:gs>
            </a:gsLst>
            <a:lin ang="540000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11" name="Freeform 11"/>
          <p:cNvSpPr>
            <a:spLocks/>
          </p:cNvSpPr>
          <p:nvPr/>
        </p:nvSpPr>
        <p:spPr bwMode="auto">
          <a:xfrm>
            <a:off x="5608638" y="1624013"/>
            <a:ext cx="2522537" cy="1355725"/>
          </a:xfrm>
          <a:custGeom>
            <a:avLst/>
            <a:gdLst/>
            <a:ahLst/>
            <a:cxnLst>
              <a:cxn ang="0">
                <a:pos x="215" y="0"/>
              </a:cxn>
              <a:cxn ang="0">
                <a:pos x="236" y="11"/>
              </a:cxn>
              <a:cxn ang="0">
                <a:pos x="254" y="20"/>
              </a:cxn>
              <a:cxn ang="0">
                <a:pos x="272" y="30"/>
              </a:cxn>
              <a:cxn ang="0">
                <a:pos x="290" y="39"/>
              </a:cxn>
              <a:cxn ang="0">
                <a:pos x="309" y="50"/>
              </a:cxn>
              <a:cxn ang="0">
                <a:pos x="326" y="62"/>
              </a:cxn>
              <a:cxn ang="0">
                <a:pos x="343" y="72"/>
              </a:cxn>
              <a:cxn ang="0">
                <a:pos x="361" y="83"/>
              </a:cxn>
              <a:cxn ang="0">
                <a:pos x="382" y="98"/>
              </a:cxn>
              <a:cxn ang="0">
                <a:pos x="405" y="114"/>
              </a:cxn>
              <a:cxn ang="0">
                <a:pos x="422" y="126"/>
              </a:cxn>
              <a:cxn ang="0">
                <a:pos x="440" y="141"/>
              </a:cxn>
              <a:cxn ang="0">
                <a:pos x="461" y="155"/>
              </a:cxn>
              <a:cxn ang="0">
                <a:pos x="482" y="171"/>
              </a:cxn>
              <a:cxn ang="0">
                <a:pos x="501" y="187"/>
              </a:cxn>
              <a:cxn ang="0">
                <a:pos x="520" y="205"/>
              </a:cxn>
              <a:cxn ang="0">
                <a:pos x="537" y="221"/>
              </a:cxn>
              <a:cxn ang="0">
                <a:pos x="559" y="241"/>
              </a:cxn>
              <a:cxn ang="0">
                <a:pos x="577" y="258"/>
              </a:cxn>
              <a:cxn ang="0">
                <a:pos x="593" y="276"/>
              </a:cxn>
              <a:cxn ang="0">
                <a:pos x="612" y="296"/>
              </a:cxn>
              <a:cxn ang="0">
                <a:pos x="627" y="310"/>
              </a:cxn>
              <a:cxn ang="0">
                <a:pos x="643" y="329"/>
              </a:cxn>
              <a:cxn ang="0">
                <a:pos x="659" y="348"/>
              </a:cxn>
              <a:cxn ang="0">
                <a:pos x="676" y="371"/>
              </a:cxn>
              <a:cxn ang="0">
                <a:pos x="691" y="389"/>
              </a:cxn>
              <a:cxn ang="0">
                <a:pos x="707" y="411"/>
              </a:cxn>
              <a:cxn ang="0">
                <a:pos x="726" y="436"/>
              </a:cxn>
              <a:cxn ang="0">
                <a:pos x="742" y="459"/>
              </a:cxn>
              <a:cxn ang="0">
                <a:pos x="759" y="484"/>
              </a:cxn>
              <a:cxn ang="0">
                <a:pos x="775" y="510"/>
              </a:cxn>
              <a:cxn ang="0">
                <a:pos x="790" y="536"/>
              </a:cxn>
              <a:cxn ang="0">
                <a:pos x="806" y="564"/>
              </a:cxn>
              <a:cxn ang="0">
                <a:pos x="818" y="589"/>
              </a:cxn>
              <a:cxn ang="0">
                <a:pos x="830" y="611"/>
              </a:cxn>
              <a:cxn ang="0">
                <a:pos x="841" y="638"/>
              </a:cxn>
              <a:cxn ang="0">
                <a:pos x="848" y="657"/>
              </a:cxn>
              <a:cxn ang="0">
                <a:pos x="1058" y="574"/>
              </a:cxn>
              <a:cxn ang="0">
                <a:pos x="731" y="1007"/>
              </a:cxn>
              <a:cxn ang="0">
                <a:pos x="153" y="936"/>
              </a:cxn>
              <a:cxn ang="0">
                <a:pos x="382" y="844"/>
              </a:cxn>
              <a:cxn ang="0">
                <a:pos x="367" y="813"/>
              </a:cxn>
              <a:cxn ang="0">
                <a:pos x="353" y="784"/>
              </a:cxn>
              <a:cxn ang="0">
                <a:pos x="333" y="752"/>
              </a:cxn>
              <a:cxn ang="0">
                <a:pos x="310" y="718"/>
              </a:cxn>
              <a:cxn ang="0">
                <a:pos x="290" y="690"/>
              </a:cxn>
              <a:cxn ang="0">
                <a:pos x="268" y="663"/>
              </a:cxn>
              <a:cxn ang="0">
                <a:pos x="246" y="637"/>
              </a:cxn>
              <a:cxn ang="0">
                <a:pos x="223" y="614"/>
              </a:cxn>
              <a:cxn ang="0">
                <a:pos x="200" y="593"/>
              </a:cxn>
              <a:cxn ang="0">
                <a:pos x="173" y="568"/>
              </a:cxn>
              <a:cxn ang="0">
                <a:pos x="148" y="548"/>
              </a:cxn>
              <a:cxn ang="0">
                <a:pos x="124" y="528"/>
              </a:cxn>
              <a:cxn ang="0">
                <a:pos x="100" y="511"/>
              </a:cxn>
              <a:cxn ang="0">
                <a:pos x="70" y="492"/>
              </a:cxn>
              <a:cxn ang="0">
                <a:pos x="41" y="475"/>
              </a:cxn>
              <a:cxn ang="0">
                <a:pos x="21" y="466"/>
              </a:cxn>
              <a:cxn ang="0">
                <a:pos x="0" y="453"/>
              </a:cxn>
              <a:cxn ang="0">
                <a:pos x="215" y="0"/>
              </a:cxn>
            </a:cxnLst>
            <a:rect l="0" t="0" r="r" b="b"/>
            <a:pathLst>
              <a:path w="1058" h="1007">
                <a:moveTo>
                  <a:pt x="215" y="0"/>
                </a:moveTo>
                <a:lnTo>
                  <a:pt x="236" y="11"/>
                </a:lnTo>
                <a:lnTo>
                  <a:pt x="254" y="20"/>
                </a:lnTo>
                <a:lnTo>
                  <a:pt x="272" y="30"/>
                </a:lnTo>
                <a:lnTo>
                  <a:pt x="290" y="39"/>
                </a:lnTo>
                <a:lnTo>
                  <a:pt x="309" y="50"/>
                </a:lnTo>
                <a:lnTo>
                  <a:pt x="326" y="62"/>
                </a:lnTo>
                <a:lnTo>
                  <a:pt x="343" y="72"/>
                </a:lnTo>
                <a:lnTo>
                  <a:pt x="361" y="83"/>
                </a:lnTo>
                <a:lnTo>
                  <a:pt x="382" y="98"/>
                </a:lnTo>
                <a:lnTo>
                  <a:pt x="405" y="114"/>
                </a:lnTo>
                <a:lnTo>
                  <a:pt x="422" y="126"/>
                </a:lnTo>
                <a:lnTo>
                  <a:pt x="440" y="141"/>
                </a:lnTo>
                <a:lnTo>
                  <a:pt x="461" y="155"/>
                </a:lnTo>
                <a:lnTo>
                  <a:pt x="482" y="171"/>
                </a:lnTo>
                <a:lnTo>
                  <a:pt x="501" y="187"/>
                </a:lnTo>
                <a:lnTo>
                  <a:pt x="520" y="205"/>
                </a:lnTo>
                <a:lnTo>
                  <a:pt x="537" y="221"/>
                </a:lnTo>
                <a:lnTo>
                  <a:pt x="559" y="241"/>
                </a:lnTo>
                <a:lnTo>
                  <a:pt x="577" y="258"/>
                </a:lnTo>
                <a:lnTo>
                  <a:pt x="593" y="276"/>
                </a:lnTo>
                <a:lnTo>
                  <a:pt x="612" y="296"/>
                </a:lnTo>
                <a:lnTo>
                  <a:pt x="627" y="310"/>
                </a:lnTo>
                <a:lnTo>
                  <a:pt x="643" y="329"/>
                </a:lnTo>
                <a:lnTo>
                  <a:pt x="659" y="348"/>
                </a:lnTo>
                <a:lnTo>
                  <a:pt x="676" y="371"/>
                </a:lnTo>
                <a:lnTo>
                  <a:pt x="691" y="389"/>
                </a:lnTo>
                <a:lnTo>
                  <a:pt x="707" y="411"/>
                </a:lnTo>
                <a:lnTo>
                  <a:pt x="726" y="436"/>
                </a:lnTo>
                <a:lnTo>
                  <a:pt x="742" y="459"/>
                </a:lnTo>
                <a:lnTo>
                  <a:pt x="759" y="484"/>
                </a:lnTo>
                <a:lnTo>
                  <a:pt x="775" y="510"/>
                </a:lnTo>
                <a:lnTo>
                  <a:pt x="790" y="536"/>
                </a:lnTo>
                <a:lnTo>
                  <a:pt x="806" y="564"/>
                </a:lnTo>
                <a:lnTo>
                  <a:pt x="818" y="589"/>
                </a:lnTo>
                <a:lnTo>
                  <a:pt x="830" y="611"/>
                </a:lnTo>
                <a:lnTo>
                  <a:pt x="841" y="638"/>
                </a:lnTo>
                <a:lnTo>
                  <a:pt x="848" y="657"/>
                </a:lnTo>
                <a:lnTo>
                  <a:pt x="1058" y="574"/>
                </a:lnTo>
                <a:lnTo>
                  <a:pt x="731" y="1007"/>
                </a:lnTo>
                <a:lnTo>
                  <a:pt x="153" y="936"/>
                </a:lnTo>
                <a:lnTo>
                  <a:pt x="382" y="844"/>
                </a:lnTo>
                <a:lnTo>
                  <a:pt x="367" y="813"/>
                </a:lnTo>
                <a:lnTo>
                  <a:pt x="353" y="784"/>
                </a:lnTo>
                <a:lnTo>
                  <a:pt x="333" y="752"/>
                </a:lnTo>
                <a:lnTo>
                  <a:pt x="310" y="718"/>
                </a:lnTo>
                <a:lnTo>
                  <a:pt x="290" y="690"/>
                </a:lnTo>
                <a:lnTo>
                  <a:pt x="268" y="663"/>
                </a:lnTo>
                <a:lnTo>
                  <a:pt x="246" y="637"/>
                </a:lnTo>
                <a:lnTo>
                  <a:pt x="223" y="614"/>
                </a:lnTo>
                <a:lnTo>
                  <a:pt x="200" y="593"/>
                </a:lnTo>
                <a:lnTo>
                  <a:pt x="173" y="568"/>
                </a:lnTo>
                <a:lnTo>
                  <a:pt x="148" y="548"/>
                </a:lnTo>
                <a:lnTo>
                  <a:pt x="124" y="528"/>
                </a:lnTo>
                <a:lnTo>
                  <a:pt x="100" y="511"/>
                </a:lnTo>
                <a:lnTo>
                  <a:pt x="70" y="492"/>
                </a:lnTo>
                <a:lnTo>
                  <a:pt x="41" y="475"/>
                </a:lnTo>
                <a:lnTo>
                  <a:pt x="21" y="466"/>
                </a:lnTo>
                <a:lnTo>
                  <a:pt x="0" y="453"/>
                </a:lnTo>
                <a:lnTo>
                  <a:pt x="215" y="0"/>
                </a:lnTo>
                <a:close/>
              </a:path>
            </a:pathLst>
          </a:custGeom>
          <a:gradFill rotWithShape="0">
            <a:gsLst>
              <a:gs pos="0">
                <a:srgbClr val="9999FF">
                  <a:gamma/>
                  <a:tint val="40000"/>
                  <a:invGamma/>
                </a:srgbClr>
              </a:gs>
              <a:gs pos="100000">
                <a:srgbClr val="9999FF"/>
              </a:gs>
            </a:gsLst>
            <a:lin ang="540000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sp>
        <p:nvSpPr>
          <p:cNvPr id="716812" name="Freeform 12"/>
          <p:cNvSpPr>
            <a:spLocks/>
          </p:cNvSpPr>
          <p:nvPr/>
        </p:nvSpPr>
        <p:spPr bwMode="auto">
          <a:xfrm>
            <a:off x="3838575" y="1277938"/>
            <a:ext cx="2441575" cy="1109662"/>
          </a:xfrm>
          <a:custGeom>
            <a:avLst/>
            <a:gdLst/>
            <a:ahLst/>
            <a:cxnLst>
              <a:cxn ang="0">
                <a:pos x="545" y="825"/>
              </a:cxn>
              <a:cxn ang="0">
                <a:pos x="612" y="665"/>
              </a:cxn>
              <a:cxn ang="0">
                <a:pos x="591" y="658"/>
              </a:cxn>
              <a:cxn ang="0">
                <a:pos x="567" y="653"/>
              </a:cxn>
              <a:cxn ang="0">
                <a:pos x="536" y="646"/>
              </a:cxn>
              <a:cxn ang="0">
                <a:pos x="511" y="642"/>
              </a:cxn>
              <a:cxn ang="0">
                <a:pos x="482" y="638"/>
              </a:cxn>
              <a:cxn ang="0">
                <a:pos x="452" y="636"/>
              </a:cxn>
              <a:cxn ang="0">
                <a:pos x="420" y="633"/>
              </a:cxn>
              <a:cxn ang="0">
                <a:pos x="362" y="633"/>
              </a:cxn>
              <a:cxn ang="0">
                <a:pos x="333" y="634"/>
              </a:cxn>
              <a:cxn ang="0">
                <a:pos x="305" y="637"/>
              </a:cxn>
              <a:cxn ang="0">
                <a:pos x="277" y="640"/>
              </a:cxn>
              <a:cxn ang="0">
                <a:pos x="248" y="645"/>
              </a:cxn>
              <a:cxn ang="0">
                <a:pos x="222" y="650"/>
              </a:cxn>
              <a:cxn ang="0">
                <a:pos x="190" y="657"/>
              </a:cxn>
              <a:cxn ang="0">
                <a:pos x="161" y="666"/>
              </a:cxn>
              <a:cxn ang="0">
                <a:pos x="235" y="327"/>
              </a:cxn>
              <a:cxn ang="0">
                <a:pos x="0" y="192"/>
              </a:cxn>
              <a:cxn ang="0">
                <a:pos x="12" y="188"/>
              </a:cxn>
              <a:cxn ang="0">
                <a:pos x="36" y="180"/>
              </a:cxn>
              <a:cxn ang="0">
                <a:pos x="54" y="174"/>
              </a:cxn>
              <a:cxn ang="0">
                <a:pos x="76" y="168"/>
              </a:cxn>
              <a:cxn ang="0">
                <a:pos x="101" y="162"/>
              </a:cxn>
              <a:cxn ang="0">
                <a:pos x="123" y="157"/>
              </a:cxn>
              <a:cxn ang="0">
                <a:pos x="151" y="150"/>
              </a:cxn>
              <a:cxn ang="0">
                <a:pos x="175" y="146"/>
              </a:cxn>
              <a:cxn ang="0">
                <a:pos x="203" y="142"/>
              </a:cxn>
              <a:cxn ang="0">
                <a:pos x="232" y="138"/>
              </a:cxn>
              <a:cxn ang="0">
                <a:pos x="260" y="135"/>
              </a:cxn>
              <a:cxn ang="0">
                <a:pos x="293" y="134"/>
              </a:cxn>
              <a:cxn ang="0">
                <a:pos x="323" y="131"/>
              </a:cxn>
              <a:cxn ang="0">
                <a:pos x="354" y="131"/>
              </a:cxn>
              <a:cxn ang="0">
                <a:pos x="386" y="131"/>
              </a:cxn>
              <a:cxn ang="0">
                <a:pos x="426" y="131"/>
              </a:cxn>
              <a:cxn ang="0">
                <a:pos x="462" y="133"/>
              </a:cxn>
              <a:cxn ang="0">
                <a:pos x="486" y="134"/>
              </a:cxn>
              <a:cxn ang="0">
                <a:pos x="516" y="137"/>
              </a:cxn>
              <a:cxn ang="0">
                <a:pos x="544" y="139"/>
              </a:cxn>
              <a:cxn ang="0">
                <a:pos x="577" y="143"/>
              </a:cxn>
              <a:cxn ang="0">
                <a:pos x="606" y="149"/>
              </a:cxn>
              <a:cxn ang="0">
                <a:pos x="632" y="154"/>
              </a:cxn>
              <a:cxn ang="0">
                <a:pos x="667" y="161"/>
              </a:cxn>
              <a:cxn ang="0">
                <a:pos x="694" y="168"/>
              </a:cxn>
              <a:cxn ang="0">
                <a:pos x="726" y="176"/>
              </a:cxn>
              <a:cxn ang="0">
                <a:pos x="753" y="182"/>
              </a:cxn>
              <a:cxn ang="0">
                <a:pos x="782" y="192"/>
              </a:cxn>
              <a:cxn ang="0">
                <a:pos x="811" y="201"/>
              </a:cxn>
              <a:cxn ang="0">
                <a:pos x="898" y="0"/>
              </a:cxn>
              <a:cxn ang="0">
                <a:pos x="1023" y="559"/>
              </a:cxn>
              <a:cxn ang="0">
                <a:pos x="545" y="825"/>
              </a:cxn>
            </a:cxnLst>
            <a:rect l="0" t="0" r="r" b="b"/>
            <a:pathLst>
              <a:path w="1023" h="825">
                <a:moveTo>
                  <a:pt x="545" y="825"/>
                </a:moveTo>
                <a:lnTo>
                  <a:pt x="612" y="665"/>
                </a:lnTo>
                <a:lnTo>
                  <a:pt x="591" y="658"/>
                </a:lnTo>
                <a:lnTo>
                  <a:pt x="567" y="653"/>
                </a:lnTo>
                <a:lnTo>
                  <a:pt x="536" y="646"/>
                </a:lnTo>
                <a:lnTo>
                  <a:pt x="511" y="642"/>
                </a:lnTo>
                <a:lnTo>
                  <a:pt x="482" y="638"/>
                </a:lnTo>
                <a:lnTo>
                  <a:pt x="452" y="636"/>
                </a:lnTo>
                <a:lnTo>
                  <a:pt x="420" y="633"/>
                </a:lnTo>
                <a:lnTo>
                  <a:pt x="362" y="633"/>
                </a:lnTo>
                <a:lnTo>
                  <a:pt x="333" y="634"/>
                </a:lnTo>
                <a:lnTo>
                  <a:pt x="305" y="637"/>
                </a:lnTo>
                <a:lnTo>
                  <a:pt x="277" y="640"/>
                </a:lnTo>
                <a:lnTo>
                  <a:pt x="248" y="645"/>
                </a:lnTo>
                <a:lnTo>
                  <a:pt x="222" y="650"/>
                </a:lnTo>
                <a:lnTo>
                  <a:pt x="190" y="657"/>
                </a:lnTo>
                <a:lnTo>
                  <a:pt x="161" y="666"/>
                </a:lnTo>
                <a:lnTo>
                  <a:pt x="235" y="327"/>
                </a:lnTo>
                <a:lnTo>
                  <a:pt x="0" y="192"/>
                </a:lnTo>
                <a:lnTo>
                  <a:pt x="12" y="188"/>
                </a:lnTo>
                <a:lnTo>
                  <a:pt x="36" y="180"/>
                </a:lnTo>
                <a:lnTo>
                  <a:pt x="54" y="174"/>
                </a:lnTo>
                <a:lnTo>
                  <a:pt x="76" y="168"/>
                </a:lnTo>
                <a:lnTo>
                  <a:pt x="101" y="162"/>
                </a:lnTo>
                <a:lnTo>
                  <a:pt x="123" y="157"/>
                </a:lnTo>
                <a:lnTo>
                  <a:pt x="151" y="150"/>
                </a:lnTo>
                <a:lnTo>
                  <a:pt x="175" y="146"/>
                </a:lnTo>
                <a:lnTo>
                  <a:pt x="203" y="142"/>
                </a:lnTo>
                <a:lnTo>
                  <a:pt x="232" y="138"/>
                </a:lnTo>
                <a:lnTo>
                  <a:pt x="260" y="135"/>
                </a:lnTo>
                <a:lnTo>
                  <a:pt x="293" y="134"/>
                </a:lnTo>
                <a:lnTo>
                  <a:pt x="323" y="131"/>
                </a:lnTo>
                <a:lnTo>
                  <a:pt x="354" y="131"/>
                </a:lnTo>
                <a:lnTo>
                  <a:pt x="386" y="131"/>
                </a:lnTo>
                <a:lnTo>
                  <a:pt x="426" y="131"/>
                </a:lnTo>
                <a:lnTo>
                  <a:pt x="462" y="133"/>
                </a:lnTo>
                <a:lnTo>
                  <a:pt x="486" y="134"/>
                </a:lnTo>
                <a:lnTo>
                  <a:pt x="516" y="137"/>
                </a:lnTo>
                <a:lnTo>
                  <a:pt x="544" y="139"/>
                </a:lnTo>
                <a:lnTo>
                  <a:pt x="577" y="143"/>
                </a:lnTo>
                <a:lnTo>
                  <a:pt x="606" y="149"/>
                </a:lnTo>
                <a:lnTo>
                  <a:pt x="632" y="154"/>
                </a:lnTo>
                <a:lnTo>
                  <a:pt x="667" y="161"/>
                </a:lnTo>
                <a:lnTo>
                  <a:pt x="694" y="168"/>
                </a:lnTo>
                <a:lnTo>
                  <a:pt x="726" y="176"/>
                </a:lnTo>
                <a:lnTo>
                  <a:pt x="753" y="182"/>
                </a:lnTo>
                <a:lnTo>
                  <a:pt x="782" y="192"/>
                </a:lnTo>
                <a:lnTo>
                  <a:pt x="811" y="201"/>
                </a:lnTo>
                <a:lnTo>
                  <a:pt x="898" y="0"/>
                </a:lnTo>
                <a:lnTo>
                  <a:pt x="1023" y="559"/>
                </a:lnTo>
                <a:lnTo>
                  <a:pt x="545" y="825"/>
                </a:lnTo>
                <a:close/>
              </a:path>
            </a:pathLst>
          </a:custGeom>
          <a:gradFill rotWithShape="0">
            <a:gsLst>
              <a:gs pos="0">
                <a:srgbClr val="9999FF">
                  <a:gamma/>
                  <a:tint val="40000"/>
                  <a:invGamma/>
                </a:srgbClr>
              </a:gs>
              <a:gs pos="100000">
                <a:srgbClr val="9999FF"/>
              </a:gs>
            </a:gsLst>
            <a:lin ang="0" scaled="1"/>
          </a:gradFill>
          <a:ln w="17526" cap="flat" cmpd="sng">
            <a:noFill/>
            <a:prstDash val="solid"/>
            <a:round/>
            <a:headEnd type="none" w="med" len="med"/>
            <a:tailEnd type="none" w="med" len="med"/>
          </a:ln>
          <a:effectLst>
            <a:outerShdw dist="45791" dir="2021404" algn="ctr" rotWithShape="0">
              <a:srgbClr val="808080"/>
            </a:outerShdw>
          </a:effectLst>
        </p:spPr>
        <p:txBody>
          <a:bodyPr/>
          <a:lstStyle/>
          <a:p>
            <a:pPr fontAlgn="t">
              <a:defRPr/>
            </a:pPr>
            <a:endParaRPr lang="en-US">
              <a:ea typeface="华文细黑" pitchFamily="2" charset="-122"/>
              <a:cs typeface="+mn-cs"/>
            </a:endParaRPr>
          </a:p>
        </p:txBody>
      </p:sp>
      <p:grpSp>
        <p:nvGrpSpPr>
          <p:cNvPr id="31758" name="Group 13"/>
          <p:cNvGrpSpPr>
            <a:grpSpLocks/>
          </p:cNvGrpSpPr>
          <p:nvPr/>
        </p:nvGrpSpPr>
        <p:grpSpPr bwMode="auto">
          <a:xfrm>
            <a:off x="5518150" y="3868738"/>
            <a:ext cx="1012825" cy="915987"/>
            <a:chOff x="3744" y="3052"/>
            <a:chExt cx="990" cy="874"/>
          </a:xfrm>
        </p:grpSpPr>
        <p:pic>
          <p:nvPicPr>
            <p:cNvPr id="32059" name="Picture 14"/>
            <p:cNvPicPr>
              <a:picLocks noChangeArrowheads="1"/>
            </p:cNvPicPr>
            <p:nvPr/>
          </p:nvPicPr>
          <p:blipFill>
            <a:blip r:embed="rId3" cstate="print"/>
            <a:srcRect/>
            <a:stretch>
              <a:fillRect/>
            </a:stretch>
          </p:blipFill>
          <p:spPr bwMode="auto">
            <a:xfrm>
              <a:off x="4222" y="3387"/>
              <a:ext cx="512" cy="539"/>
            </a:xfrm>
            <a:prstGeom prst="rect">
              <a:avLst/>
            </a:prstGeom>
            <a:noFill/>
            <a:ln w="9525">
              <a:noFill/>
              <a:miter lim="800000"/>
              <a:headEnd/>
              <a:tailEnd/>
            </a:ln>
          </p:spPr>
        </p:pic>
        <p:pic>
          <p:nvPicPr>
            <p:cNvPr id="32060" name="Picture 15"/>
            <p:cNvPicPr>
              <a:picLocks noChangeArrowheads="1"/>
            </p:cNvPicPr>
            <p:nvPr/>
          </p:nvPicPr>
          <p:blipFill>
            <a:blip r:embed="rId4" cstate="print"/>
            <a:srcRect/>
            <a:stretch>
              <a:fillRect/>
            </a:stretch>
          </p:blipFill>
          <p:spPr bwMode="auto">
            <a:xfrm>
              <a:off x="4035" y="3052"/>
              <a:ext cx="506" cy="382"/>
            </a:xfrm>
            <a:prstGeom prst="rect">
              <a:avLst/>
            </a:prstGeom>
            <a:noFill/>
            <a:ln w="9525">
              <a:noFill/>
              <a:miter lim="800000"/>
              <a:headEnd/>
              <a:tailEnd/>
            </a:ln>
          </p:spPr>
        </p:pic>
        <p:grpSp>
          <p:nvGrpSpPr>
            <p:cNvPr id="32061" name="Group 16"/>
            <p:cNvGrpSpPr>
              <a:grpSpLocks noChangeAspect="1"/>
            </p:cNvGrpSpPr>
            <p:nvPr/>
          </p:nvGrpSpPr>
          <p:grpSpPr bwMode="auto">
            <a:xfrm flipH="1">
              <a:off x="3744" y="3164"/>
              <a:ext cx="430" cy="622"/>
              <a:chOff x="4801" y="2286"/>
              <a:chExt cx="589" cy="853"/>
            </a:xfrm>
          </p:grpSpPr>
          <p:sp>
            <p:nvSpPr>
              <p:cNvPr id="32062" name="Freeform 17"/>
              <p:cNvSpPr>
                <a:spLocks noChangeAspect="1"/>
              </p:cNvSpPr>
              <p:nvPr/>
            </p:nvSpPr>
            <p:spPr bwMode="auto">
              <a:xfrm>
                <a:off x="4801" y="2294"/>
                <a:ext cx="413" cy="502"/>
              </a:xfrm>
              <a:custGeom>
                <a:avLst/>
                <a:gdLst>
                  <a:gd name="T0" fmla="*/ 56 w 413"/>
                  <a:gd name="T1" fmla="*/ 428 h 502"/>
                  <a:gd name="T2" fmla="*/ 7 w 413"/>
                  <a:gd name="T3" fmla="*/ 352 h 502"/>
                  <a:gd name="T4" fmla="*/ 24 w 413"/>
                  <a:gd name="T5" fmla="*/ 338 h 502"/>
                  <a:gd name="T6" fmla="*/ 55 w 413"/>
                  <a:gd name="T7" fmla="*/ 378 h 502"/>
                  <a:gd name="T8" fmla="*/ 79 w 413"/>
                  <a:gd name="T9" fmla="*/ 430 h 502"/>
                  <a:gd name="T10" fmla="*/ 73 w 413"/>
                  <a:gd name="T11" fmla="*/ 385 h 502"/>
                  <a:gd name="T12" fmla="*/ 65 w 413"/>
                  <a:gd name="T13" fmla="*/ 332 h 502"/>
                  <a:gd name="T14" fmla="*/ 87 w 413"/>
                  <a:gd name="T15" fmla="*/ 318 h 502"/>
                  <a:gd name="T16" fmla="*/ 107 w 413"/>
                  <a:gd name="T17" fmla="*/ 358 h 502"/>
                  <a:gd name="T18" fmla="*/ 122 w 413"/>
                  <a:gd name="T19" fmla="*/ 407 h 502"/>
                  <a:gd name="T20" fmla="*/ 124 w 413"/>
                  <a:gd name="T21" fmla="*/ 364 h 502"/>
                  <a:gd name="T22" fmla="*/ 122 w 413"/>
                  <a:gd name="T23" fmla="*/ 308 h 502"/>
                  <a:gd name="T24" fmla="*/ 142 w 413"/>
                  <a:gd name="T25" fmla="*/ 289 h 502"/>
                  <a:gd name="T26" fmla="*/ 140 w 413"/>
                  <a:gd name="T27" fmla="*/ 367 h 502"/>
                  <a:gd name="T28" fmla="*/ 140 w 413"/>
                  <a:gd name="T29" fmla="*/ 453 h 502"/>
                  <a:gd name="T30" fmla="*/ 125 w 413"/>
                  <a:gd name="T31" fmla="*/ 472 h 502"/>
                  <a:gd name="T32" fmla="*/ 112 w 413"/>
                  <a:gd name="T33" fmla="*/ 432 h 502"/>
                  <a:gd name="T34" fmla="*/ 94 w 413"/>
                  <a:gd name="T35" fmla="*/ 382 h 502"/>
                  <a:gd name="T36" fmla="*/ 96 w 413"/>
                  <a:gd name="T37" fmla="*/ 425 h 502"/>
                  <a:gd name="T38" fmla="*/ 100 w 413"/>
                  <a:gd name="T39" fmla="*/ 482 h 502"/>
                  <a:gd name="T40" fmla="*/ 85 w 413"/>
                  <a:gd name="T41" fmla="*/ 499 h 502"/>
                  <a:gd name="T42" fmla="*/ 168 w 413"/>
                  <a:gd name="T43" fmla="*/ 382 h 502"/>
                  <a:gd name="T44" fmla="*/ 148 w 413"/>
                  <a:gd name="T45" fmla="*/ 308 h 502"/>
                  <a:gd name="T46" fmla="*/ 160 w 413"/>
                  <a:gd name="T47" fmla="*/ 278 h 502"/>
                  <a:gd name="T48" fmla="*/ 171 w 413"/>
                  <a:gd name="T49" fmla="*/ 315 h 502"/>
                  <a:gd name="T50" fmla="*/ 182 w 413"/>
                  <a:gd name="T51" fmla="*/ 364 h 502"/>
                  <a:gd name="T52" fmla="*/ 184 w 413"/>
                  <a:gd name="T53" fmla="*/ 333 h 502"/>
                  <a:gd name="T54" fmla="*/ 194 w 413"/>
                  <a:gd name="T55" fmla="*/ 269 h 502"/>
                  <a:gd name="T56" fmla="*/ 214 w 413"/>
                  <a:gd name="T57" fmla="*/ 240 h 502"/>
                  <a:gd name="T58" fmla="*/ 219 w 413"/>
                  <a:gd name="T59" fmla="*/ 278 h 502"/>
                  <a:gd name="T60" fmla="*/ 224 w 413"/>
                  <a:gd name="T61" fmla="*/ 335 h 502"/>
                  <a:gd name="T62" fmla="*/ 231 w 413"/>
                  <a:gd name="T63" fmla="*/ 300 h 502"/>
                  <a:gd name="T64" fmla="*/ 244 w 413"/>
                  <a:gd name="T65" fmla="*/ 226 h 502"/>
                  <a:gd name="T66" fmla="*/ 266 w 413"/>
                  <a:gd name="T67" fmla="*/ 191 h 502"/>
                  <a:gd name="T68" fmla="*/ 249 w 413"/>
                  <a:gd name="T69" fmla="*/ 276 h 502"/>
                  <a:gd name="T70" fmla="*/ 241 w 413"/>
                  <a:gd name="T71" fmla="*/ 376 h 502"/>
                  <a:gd name="T72" fmla="*/ 229 w 413"/>
                  <a:gd name="T73" fmla="*/ 408 h 502"/>
                  <a:gd name="T74" fmla="*/ 214 w 413"/>
                  <a:gd name="T75" fmla="*/ 375 h 502"/>
                  <a:gd name="T76" fmla="*/ 204 w 413"/>
                  <a:gd name="T77" fmla="*/ 324 h 502"/>
                  <a:gd name="T78" fmla="*/ 200 w 413"/>
                  <a:gd name="T79" fmla="*/ 356 h 502"/>
                  <a:gd name="T80" fmla="*/ 200 w 413"/>
                  <a:gd name="T81" fmla="*/ 412 h 502"/>
                  <a:gd name="T82" fmla="*/ 188 w 413"/>
                  <a:gd name="T83" fmla="*/ 435 h 502"/>
                  <a:gd name="T84" fmla="*/ 271 w 413"/>
                  <a:gd name="T85" fmla="*/ 318 h 502"/>
                  <a:gd name="T86" fmla="*/ 268 w 413"/>
                  <a:gd name="T87" fmla="*/ 224 h 502"/>
                  <a:gd name="T88" fmla="*/ 284 w 413"/>
                  <a:gd name="T89" fmla="*/ 171 h 502"/>
                  <a:gd name="T90" fmla="*/ 286 w 413"/>
                  <a:gd name="T91" fmla="*/ 208 h 502"/>
                  <a:gd name="T92" fmla="*/ 284 w 413"/>
                  <a:gd name="T93" fmla="*/ 276 h 502"/>
                  <a:gd name="T94" fmla="*/ 292 w 413"/>
                  <a:gd name="T95" fmla="*/ 251 h 502"/>
                  <a:gd name="T96" fmla="*/ 313 w 413"/>
                  <a:gd name="T97" fmla="*/ 162 h 502"/>
                  <a:gd name="T98" fmla="*/ 341 w 413"/>
                  <a:gd name="T99" fmla="*/ 104 h 502"/>
                  <a:gd name="T100" fmla="*/ 336 w 413"/>
                  <a:gd name="T101" fmla="*/ 148 h 502"/>
                  <a:gd name="T102" fmla="*/ 329 w 413"/>
                  <a:gd name="T103" fmla="*/ 231 h 502"/>
                  <a:gd name="T104" fmla="*/ 338 w 413"/>
                  <a:gd name="T105" fmla="*/ 200 h 502"/>
                  <a:gd name="T106" fmla="*/ 368 w 413"/>
                  <a:gd name="T107" fmla="*/ 88 h 502"/>
                  <a:gd name="T108" fmla="*/ 402 w 413"/>
                  <a:gd name="T109" fmla="*/ 15 h 502"/>
                  <a:gd name="T110" fmla="*/ 370 w 413"/>
                  <a:gd name="T111" fmla="*/ 127 h 502"/>
                  <a:gd name="T112" fmla="*/ 343 w 413"/>
                  <a:gd name="T113" fmla="*/ 286 h 502"/>
                  <a:gd name="T114" fmla="*/ 332 w 413"/>
                  <a:gd name="T115" fmla="*/ 344 h 502"/>
                  <a:gd name="T116" fmla="*/ 316 w 413"/>
                  <a:gd name="T117" fmla="*/ 306 h 502"/>
                  <a:gd name="T118" fmla="*/ 312 w 413"/>
                  <a:gd name="T119" fmla="*/ 236 h 502"/>
                  <a:gd name="T120" fmla="*/ 304 w 413"/>
                  <a:gd name="T121" fmla="*/ 261 h 502"/>
                  <a:gd name="T122" fmla="*/ 301 w 413"/>
                  <a:gd name="T123" fmla="*/ 336 h 502"/>
                  <a:gd name="T124" fmla="*/ 292 w 413"/>
                  <a:gd name="T125" fmla="*/ 368 h 5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
                  <a:gd name="T190" fmla="*/ 0 h 502"/>
                  <a:gd name="T191" fmla="*/ 413 w 413"/>
                  <a:gd name="T192" fmla="*/ 502 h 5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 h="502">
                    <a:moveTo>
                      <a:pt x="82" y="501"/>
                    </a:moveTo>
                    <a:lnTo>
                      <a:pt x="79" y="491"/>
                    </a:lnTo>
                    <a:lnTo>
                      <a:pt x="76" y="480"/>
                    </a:lnTo>
                    <a:lnTo>
                      <a:pt x="73" y="470"/>
                    </a:lnTo>
                    <a:lnTo>
                      <a:pt x="68" y="459"/>
                    </a:lnTo>
                    <a:lnTo>
                      <a:pt x="65" y="448"/>
                    </a:lnTo>
                    <a:lnTo>
                      <a:pt x="60" y="439"/>
                    </a:lnTo>
                    <a:lnTo>
                      <a:pt x="56" y="428"/>
                    </a:lnTo>
                    <a:lnTo>
                      <a:pt x="52" y="419"/>
                    </a:lnTo>
                    <a:lnTo>
                      <a:pt x="47" y="408"/>
                    </a:lnTo>
                    <a:lnTo>
                      <a:pt x="40" y="400"/>
                    </a:lnTo>
                    <a:lnTo>
                      <a:pt x="35" y="388"/>
                    </a:lnTo>
                    <a:lnTo>
                      <a:pt x="28" y="380"/>
                    </a:lnTo>
                    <a:lnTo>
                      <a:pt x="21" y="370"/>
                    </a:lnTo>
                    <a:lnTo>
                      <a:pt x="15" y="361"/>
                    </a:lnTo>
                    <a:lnTo>
                      <a:pt x="7" y="352"/>
                    </a:lnTo>
                    <a:lnTo>
                      <a:pt x="0" y="343"/>
                    </a:lnTo>
                    <a:lnTo>
                      <a:pt x="4" y="341"/>
                    </a:lnTo>
                    <a:lnTo>
                      <a:pt x="7" y="341"/>
                    </a:lnTo>
                    <a:lnTo>
                      <a:pt x="10" y="340"/>
                    </a:lnTo>
                    <a:lnTo>
                      <a:pt x="13" y="340"/>
                    </a:lnTo>
                    <a:lnTo>
                      <a:pt x="16" y="340"/>
                    </a:lnTo>
                    <a:lnTo>
                      <a:pt x="21" y="338"/>
                    </a:lnTo>
                    <a:lnTo>
                      <a:pt x="24" y="338"/>
                    </a:lnTo>
                    <a:lnTo>
                      <a:pt x="27" y="336"/>
                    </a:lnTo>
                    <a:lnTo>
                      <a:pt x="32" y="343"/>
                    </a:lnTo>
                    <a:lnTo>
                      <a:pt x="35" y="348"/>
                    </a:lnTo>
                    <a:lnTo>
                      <a:pt x="40" y="355"/>
                    </a:lnTo>
                    <a:lnTo>
                      <a:pt x="44" y="360"/>
                    </a:lnTo>
                    <a:lnTo>
                      <a:pt x="47" y="365"/>
                    </a:lnTo>
                    <a:lnTo>
                      <a:pt x="50" y="372"/>
                    </a:lnTo>
                    <a:lnTo>
                      <a:pt x="55" y="378"/>
                    </a:lnTo>
                    <a:lnTo>
                      <a:pt x="58" y="384"/>
                    </a:lnTo>
                    <a:lnTo>
                      <a:pt x="60" y="390"/>
                    </a:lnTo>
                    <a:lnTo>
                      <a:pt x="64" y="398"/>
                    </a:lnTo>
                    <a:lnTo>
                      <a:pt x="67" y="404"/>
                    </a:lnTo>
                    <a:lnTo>
                      <a:pt x="70" y="410"/>
                    </a:lnTo>
                    <a:lnTo>
                      <a:pt x="73" y="416"/>
                    </a:lnTo>
                    <a:lnTo>
                      <a:pt x="76" y="422"/>
                    </a:lnTo>
                    <a:lnTo>
                      <a:pt x="79" y="430"/>
                    </a:lnTo>
                    <a:lnTo>
                      <a:pt x="80" y="436"/>
                    </a:lnTo>
                    <a:lnTo>
                      <a:pt x="80" y="428"/>
                    </a:lnTo>
                    <a:lnTo>
                      <a:pt x="79" y="420"/>
                    </a:lnTo>
                    <a:lnTo>
                      <a:pt x="77" y="415"/>
                    </a:lnTo>
                    <a:lnTo>
                      <a:pt x="77" y="407"/>
                    </a:lnTo>
                    <a:lnTo>
                      <a:pt x="76" y="400"/>
                    </a:lnTo>
                    <a:lnTo>
                      <a:pt x="75" y="393"/>
                    </a:lnTo>
                    <a:lnTo>
                      <a:pt x="73" y="385"/>
                    </a:lnTo>
                    <a:lnTo>
                      <a:pt x="73" y="380"/>
                    </a:lnTo>
                    <a:lnTo>
                      <a:pt x="72" y="373"/>
                    </a:lnTo>
                    <a:lnTo>
                      <a:pt x="72" y="365"/>
                    </a:lnTo>
                    <a:lnTo>
                      <a:pt x="70" y="360"/>
                    </a:lnTo>
                    <a:lnTo>
                      <a:pt x="68" y="352"/>
                    </a:lnTo>
                    <a:lnTo>
                      <a:pt x="67" y="346"/>
                    </a:lnTo>
                    <a:lnTo>
                      <a:pt x="67" y="340"/>
                    </a:lnTo>
                    <a:lnTo>
                      <a:pt x="65" y="332"/>
                    </a:lnTo>
                    <a:lnTo>
                      <a:pt x="64" y="326"/>
                    </a:lnTo>
                    <a:lnTo>
                      <a:pt x="67" y="324"/>
                    </a:lnTo>
                    <a:lnTo>
                      <a:pt x="70" y="324"/>
                    </a:lnTo>
                    <a:lnTo>
                      <a:pt x="73" y="323"/>
                    </a:lnTo>
                    <a:lnTo>
                      <a:pt x="76" y="321"/>
                    </a:lnTo>
                    <a:lnTo>
                      <a:pt x="79" y="320"/>
                    </a:lnTo>
                    <a:lnTo>
                      <a:pt x="82" y="320"/>
                    </a:lnTo>
                    <a:lnTo>
                      <a:pt x="87" y="318"/>
                    </a:lnTo>
                    <a:lnTo>
                      <a:pt x="90" y="316"/>
                    </a:lnTo>
                    <a:lnTo>
                      <a:pt x="92" y="323"/>
                    </a:lnTo>
                    <a:lnTo>
                      <a:pt x="94" y="328"/>
                    </a:lnTo>
                    <a:lnTo>
                      <a:pt x="97" y="335"/>
                    </a:lnTo>
                    <a:lnTo>
                      <a:pt x="99" y="340"/>
                    </a:lnTo>
                    <a:lnTo>
                      <a:pt x="102" y="346"/>
                    </a:lnTo>
                    <a:lnTo>
                      <a:pt x="104" y="352"/>
                    </a:lnTo>
                    <a:lnTo>
                      <a:pt x="107" y="358"/>
                    </a:lnTo>
                    <a:lnTo>
                      <a:pt x="108" y="364"/>
                    </a:lnTo>
                    <a:lnTo>
                      <a:pt x="112" y="370"/>
                    </a:lnTo>
                    <a:lnTo>
                      <a:pt x="112" y="376"/>
                    </a:lnTo>
                    <a:lnTo>
                      <a:pt x="114" y="382"/>
                    </a:lnTo>
                    <a:lnTo>
                      <a:pt x="116" y="388"/>
                    </a:lnTo>
                    <a:lnTo>
                      <a:pt x="119" y="395"/>
                    </a:lnTo>
                    <a:lnTo>
                      <a:pt x="120" y="400"/>
                    </a:lnTo>
                    <a:lnTo>
                      <a:pt x="122" y="407"/>
                    </a:lnTo>
                    <a:lnTo>
                      <a:pt x="125" y="413"/>
                    </a:lnTo>
                    <a:lnTo>
                      <a:pt x="124" y="405"/>
                    </a:lnTo>
                    <a:lnTo>
                      <a:pt x="124" y="400"/>
                    </a:lnTo>
                    <a:lnTo>
                      <a:pt x="124" y="392"/>
                    </a:lnTo>
                    <a:lnTo>
                      <a:pt x="124" y="385"/>
                    </a:lnTo>
                    <a:lnTo>
                      <a:pt x="124" y="378"/>
                    </a:lnTo>
                    <a:lnTo>
                      <a:pt x="124" y="372"/>
                    </a:lnTo>
                    <a:lnTo>
                      <a:pt x="124" y="364"/>
                    </a:lnTo>
                    <a:lnTo>
                      <a:pt x="122" y="356"/>
                    </a:lnTo>
                    <a:lnTo>
                      <a:pt x="122" y="350"/>
                    </a:lnTo>
                    <a:lnTo>
                      <a:pt x="122" y="343"/>
                    </a:lnTo>
                    <a:lnTo>
                      <a:pt x="122" y="336"/>
                    </a:lnTo>
                    <a:lnTo>
                      <a:pt x="122" y="328"/>
                    </a:lnTo>
                    <a:lnTo>
                      <a:pt x="122" y="321"/>
                    </a:lnTo>
                    <a:lnTo>
                      <a:pt x="122" y="315"/>
                    </a:lnTo>
                    <a:lnTo>
                      <a:pt x="122" y="308"/>
                    </a:lnTo>
                    <a:lnTo>
                      <a:pt x="122" y="301"/>
                    </a:lnTo>
                    <a:lnTo>
                      <a:pt x="125" y="300"/>
                    </a:lnTo>
                    <a:lnTo>
                      <a:pt x="128" y="298"/>
                    </a:lnTo>
                    <a:lnTo>
                      <a:pt x="131" y="296"/>
                    </a:lnTo>
                    <a:lnTo>
                      <a:pt x="134" y="295"/>
                    </a:lnTo>
                    <a:lnTo>
                      <a:pt x="136" y="292"/>
                    </a:lnTo>
                    <a:lnTo>
                      <a:pt x="139" y="291"/>
                    </a:lnTo>
                    <a:lnTo>
                      <a:pt x="142" y="289"/>
                    </a:lnTo>
                    <a:lnTo>
                      <a:pt x="145" y="288"/>
                    </a:lnTo>
                    <a:lnTo>
                      <a:pt x="144" y="300"/>
                    </a:lnTo>
                    <a:lnTo>
                      <a:pt x="142" y="310"/>
                    </a:lnTo>
                    <a:lnTo>
                      <a:pt x="142" y="323"/>
                    </a:lnTo>
                    <a:lnTo>
                      <a:pt x="142" y="333"/>
                    </a:lnTo>
                    <a:lnTo>
                      <a:pt x="140" y="344"/>
                    </a:lnTo>
                    <a:lnTo>
                      <a:pt x="140" y="355"/>
                    </a:lnTo>
                    <a:lnTo>
                      <a:pt x="140" y="367"/>
                    </a:lnTo>
                    <a:lnTo>
                      <a:pt x="140" y="378"/>
                    </a:lnTo>
                    <a:lnTo>
                      <a:pt x="140" y="388"/>
                    </a:lnTo>
                    <a:lnTo>
                      <a:pt x="140" y="400"/>
                    </a:lnTo>
                    <a:lnTo>
                      <a:pt x="140" y="410"/>
                    </a:lnTo>
                    <a:lnTo>
                      <a:pt x="140" y="420"/>
                    </a:lnTo>
                    <a:lnTo>
                      <a:pt x="140" y="432"/>
                    </a:lnTo>
                    <a:lnTo>
                      <a:pt x="140" y="442"/>
                    </a:lnTo>
                    <a:lnTo>
                      <a:pt x="140" y="453"/>
                    </a:lnTo>
                    <a:lnTo>
                      <a:pt x="140" y="464"/>
                    </a:lnTo>
                    <a:lnTo>
                      <a:pt x="139" y="465"/>
                    </a:lnTo>
                    <a:lnTo>
                      <a:pt x="137" y="467"/>
                    </a:lnTo>
                    <a:lnTo>
                      <a:pt x="134" y="468"/>
                    </a:lnTo>
                    <a:lnTo>
                      <a:pt x="132" y="470"/>
                    </a:lnTo>
                    <a:lnTo>
                      <a:pt x="130" y="471"/>
                    </a:lnTo>
                    <a:lnTo>
                      <a:pt x="128" y="471"/>
                    </a:lnTo>
                    <a:lnTo>
                      <a:pt x="125" y="472"/>
                    </a:lnTo>
                    <a:lnTo>
                      <a:pt x="124" y="474"/>
                    </a:lnTo>
                    <a:lnTo>
                      <a:pt x="122" y="468"/>
                    </a:lnTo>
                    <a:lnTo>
                      <a:pt x="120" y="462"/>
                    </a:lnTo>
                    <a:lnTo>
                      <a:pt x="119" y="456"/>
                    </a:lnTo>
                    <a:lnTo>
                      <a:pt x="117" y="450"/>
                    </a:lnTo>
                    <a:lnTo>
                      <a:pt x="114" y="444"/>
                    </a:lnTo>
                    <a:lnTo>
                      <a:pt x="112" y="437"/>
                    </a:lnTo>
                    <a:lnTo>
                      <a:pt x="112" y="432"/>
                    </a:lnTo>
                    <a:lnTo>
                      <a:pt x="110" y="425"/>
                    </a:lnTo>
                    <a:lnTo>
                      <a:pt x="107" y="419"/>
                    </a:lnTo>
                    <a:lnTo>
                      <a:pt x="105" y="413"/>
                    </a:lnTo>
                    <a:lnTo>
                      <a:pt x="104" y="407"/>
                    </a:lnTo>
                    <a:lnTo>
                      <a:pt x="100" y="400"/>
                    </a:lnTo>
                    <a:lnTo>
                      <a:pt x="99" y="395"/>
                    </a:lnTo>
                    <a:lnTo>
                      <a:pt x="96" y="388"/>
                    </a:lnTo>
                    <a:lnTo>
                      <a:pt x="94" y="382"/>
                    </a:lnTo>
                    <a:lnTo>
                      <a:pt x="92" y="376"/>
                    </a:lnTo>
                    <a:lnTo>
                      <a:pt x="93" y="384"/>
                    </a:lnTo>
                    <a:lnTo>
                      <a:pt x="93" y="390"/>
                    </a:lnTo>
                    <a:lnTo>
                      <a:pt x="94" y="398"/>
                    </a:lnTo>
                    <a:lnTo>
                      <a:pt x="94" y="404"/>
                    </a:lnTo>
                    <a:lnTo>
                      <a:pt x="94" y="412"/>
                    </a:lnTo>
                    <a:lnTo>
                      <a:pt x="96" y="417"/>
                    </a:lnTo>
                    <a:lnTo>
                      <a:pt x="96" y="425"/>
                    </a:lnTo>
                    <a:lnTo>
                      <a:pt x="97" y="432"/>
                    </a:lnTo>
                    <a:lnTo>
                      <a:pt x="97" y="439"/>
                    </a:lnTo>
                    <a:lnTo>
                      <a:pt x="97" y="445"/>
                    </a:lnTo>
                    <a:lnTo>
                      <a:pt x="99" y="453"/>
                    </a:lnTo>
                    <a:lnTo>
                      <a:pt x="99" y="460"/>
                    </a:lnTo>
                    <a:lnTo>
                      <a:pt x="99" y="468"/>
                    </a:lnTo>
                    <a:lnTo>
                      <a:pt x="99" y="474"/>
                    </a:lnTo>
                    <a:lnTo>
                      <a:pt x="100" y="482"/>
                    </a:lnTo>
                    <a:lnTo>
                      <a:pt x="100" y="489"/>
                    </a:lnTo>
                    <a:lnTo>
                      <a:pt x="97" y="491"/>
                    </a:lnTo>
                    <a:lnTo>
                      <a:pt x="96" y="492"/>
                    </a:lnTo>
                    <a:lnTo>
                      <a:pt x="93" y="494"/>
                    </a:lnTo>
                    <a:lnTo>
                      <a:pt x="92" y="496"/>
                    </a:lnTo>
                    <a:lnTo>
                      <a:pt x="90" y="497"/>
                    </a:lnTo>
                    <a:lnTo>
                      <a:pt x="87" y="499"/>
                    </a:lnTo>
                    <a:lnTo>
                      <a:pt x="85" y="499"/>
                    </a:lnTo>
                    <a:lnTo>
                      <a:pt x="82" y="501"/>
                    </a:lnTo>
                    <a:lnTo>
                      <a:pt x="184" y="436"/>
                    </a:lnTo>
                    <a:lnTo>
                      <a:pt x="180" y="427"/>
                    </a:lnTo>
                    <a:lnTo>
                      <a:pt x="179" y="419"/>
                    </a:lnTo>
                    <a:lnTo>
                      <a:pt x="176" y="410"/>
                    </a:lnTo>
                    <a:lnTo>
                      <a:pt x="172" y="400"/>
                    </a:lnTo>
                    <a:lnTo>
                      <a:pt x="169" y="392"/>
                    </a:lnTo>
                    <a:lnTo>
                      <a:pt x="168" y="382"/>
                    </a:lnTo>
                    <a:lnTo>
                      <a:pt x="165" y="373"/>
                    </a:lnTo>
                    <a:lnTo>
                      <a:pt x="162" y="364"/>
                    </a:lnTo>
                    <a:lnTo>
                      <a:pt x="160" y="355"/>
                    </a:lnTo>
                    <a:lnTo>
                      <a:pt x="157" y="346"/>
                    </a:lnTo>
                    <a:lnTo>
                      <a:pt x="156" y="336"/>
                    </a:lnTo>
                    <a:lnTo>
                      <a:pt x="152" y="328"/>
                    </a:lnTo>
                    <a:lnTo>
                      <a:pt x="151" y="318"/>
                    </a:lnTo>
                    <a:lnTo>
                      <a:pt x="148" y="308"/>
                    </a:lnTo>
                    <a:lnTo>
                      <a:pt x="147" y="298"/>
                    </a:lnTo>
                    <a:lnTo>
                      <a:pt x="144" y="289"/>
                    </a:lnTo>
                    <a:lnTo>
                      <a:pt x="147" y="288"/>
                    </a:lnTo>
                    <a:lnTo>
                      <a:pt x="149" y="286"/>
                    </a:lnTo>
                    <a:lnTo>
                      <a:pt x="152" y="283"/>
                    </a:lnTo>
                    <a:lnTo>
                      <a:pt x="154" y="281"/>
                    </a:lnTo>
                    <a:lnTo>
                      <a:pt x="157" y="280"/>
                    </a:lnTo>
                    <a:lnTo>
                      <a:pt x="160" y="278"/>
                    </a:lnTo>
                    <a:lnTo>
                      <a:pt x="164" y="276"/>
                    </a:lnTo>
                    <a:lnTo>
                      <a:pt x="165" y="275"/>
                    </a:lnTo>
                    <a:lnTo>
                      <a:pt x="167" y="281"/>
                    </a:lnTo>
                    <a:lnTo>
                      <a:pt x="168" y="289"/>
                    </a:lnTo>
                    <a:lnTo>
                      <a:pt x="168" y="295"/>
                    </a:lnTo>
                    <a:lnTo>
                      <a:pt x="169" y="301"/>
                    </a:lnTo>
                    <a:lnTo>
                      <a:pt x="171" y="308"/>
                    </a:lnTo>
                    <a:lnTo>
                      <a:pt x="171" y="315"/>
                    </a:lnTo>
                    <a:lnTo>
                      <a:pt x="172" y="321"/>
                    </a:lnTo>
                    <a:lnTo>
                      <a:pt x="174" y="328"/>
                    </a:lnTo>
                    <a:lnTo>
                      <a:pt x="174" y="333"/>
                    </a:lnTo>
                    <a:lnTo>
                      <a:pt x="176" y="340"/>
                    </a:lnTo>
                    <a:lnTo>
                      <a:pt x="177" y="346"/>
                    </a:lnTo>
                    <a:lnTo>
                      <a:pt x="179" y="352"/>
                    </a:lnTo>
                    <a:lnTo>
                      <a:pt x="180" y="358"/>
                    </a:lnTo>
                    <a:lnTo>
                      <a:pt x="182" y="364"/>
                    </a:lnTo>
                    <a:lnTo>
                      <a:pt x="184" y="370"/>
                    </a:lnTo>
                    <a:lnTo>
                      <a:pt x="184" y="376"/>
                    </a:lnTo>
                    <a:lnTo>
                      <a:pt x="184" y="370"/>
                    </a:lnTo>
                    <a:lnTo>
                      <a:pt x="184" y="363"/>
                    </a:lnTo>
                    <a:lnTo>
                      <a:pt x="184" y="355"/>
                    </a:lnTo>
                    <a:lnTo>
                      <a:pt x="184" y="347"/>
                    </a:lnTo>
                    <a:lnTo>
                      <a:pt x="184" y="340"/>
                    </a:lnTo>
                    <a:lnTo>
                      <a:pt x="184" y="333"/>
                    </a:lnTo>
                    <a:lnTo>
                      <a:pt x="186" y="326"/>
                    </a:lnTo>
                    <a:lnTo>
                      <a:pt x="186" y="318"/>
                    </a:lnTo>
                    <a:lnTo>
                      <a:pt x="188" y="310"/>
                    </a:lnTo>
                    <a:lnTo>
                      <a:pt x="188" y="303"/>
                    </a:lnTo>
                    <a:lnTo>
                      <a:pt x="189" y="295"/>
                    </a:lnTo>
                    <a:lnTo>
                      <a:pt x="191" y="286"/>
                    </a:lnTo>
                    <a:lnTo>
                      <a:pt x="192" y="278"/>
                    </a:lnTo>
                    <a:lnTo>
                      <a:pt x="194" y="269"/>
                    </a:lnTo>
                    <a:lnTo>
                      <a:pt x="196" y="261"/>
                    </a:lnTo>
                    <a:lnTo>
                      <a:pt x="197" y="252"/>
                    </a:lnTo>
                    <a:lnTo>
                      <a:pt x="199" y="251"/>
                    </a:lnTo>
                    <a:lnTo>
                      <a:pt x="202" y="248"/>
                    </a:lnTo>
                    <a:lnTo>
                      <a:pt x="204" y="246"/>
                    </a:lnTo>
                    <a:lnTo>
                      <a:pt x="208" y="244"/>
                    </a:lnTo>
                    <a:lnTo>
                      <a:pt x="211" y="241"/>
                    </a:lnTo>
                    <a:lnTo>
                      <a:pt x="214" y="240"/>
                    </a:lnTo>
                    <a:lnTo>
                      <a:pt x="217" y="237"/>
                    </a:lnTo>
                    <a:lnTo>
                      <a:pt x="220" y="236"/>
                    </a:lnTo>
                    <a:lnTo>
                      <a:pt x="219" y="241"/>
                    </a:lnTo>
                    <a:lnTo>
                      <a:pt x="219" y="249"/>
                    </a:lnTo>
                    <a:lnTo>
                      <a:pt x="219" y="256"/>
                    </a:lnTo>
                    <a:lnTo>
                      <a:pt x="219" y="264"/>
                    </a:lnTo>
                    <a:lnTo>
                      <a:pt x="219" y="272"/>
                    </a:lnTo>
                    <a:lnTo>
                      <a:pt x="219" y="278"/>
                    </a:lnTo>
                    <a:lnTo>
                      <a:pt x="219" y="286"/>
                    </a:lnTo>
                    <a:lnTo>
                      <a:pt x="220" y="293"/>
                    </a:lnTo>
                    <a:lnTo>
                      <a:pt x="220" y="300"/>
                    </a:lnTo>
                    <a:lnTo>
                      <a:pt x="220" y="308"/>
                    </a:lnTo>
                    <a:lnTo>
                      <a:pt x="221" y="313"/>
                    </a:lnTo>
                    <a:lnTo>
                      <a:pt x="221" y="321"/>
                    </a:lnTo>
                    <a:lnTo>
                      <a:pt x="223" y="328"/>
                    </a:lnTo>
                    <a:lnTo>
                      <a:pt x="224" y="335"/>
                    </a:lnTo>
                    <a:lnTo>
                      <a:pt x="224" y="341"/>
                    </a:lnTo>
                    <a:lnTo>
                      <a:pt x="226" y="347"/>
                    </a:lnTo>
                    <a:lnTo>
                      <a:pt x="226" y="340"/>
                    </a:lnTo>
                    <a:lnTo>
                      <a:pt x="226" y="332"/>
                    </a:lnTo>
                    <a:lnTo>
                      <a:pt x="228" y="324"/>
                    </a:lnTo>
                    <a:lnTo>
                      <a:pt x="228" y="316"/>
                    </a:lnTo>
                    <a:lnTo>
                      <a:pt x="229" y="308"/>
                    </a:lnTo>
                    <a:lnTo>
                      <a:pt x="231" y="300"/>
                    </a:lnTo>
                    <a:lnTo>
                      <a:pt x="231" y="291"/>
                    </a:lnTo>
                    <a:lnTo>
                      <a:pt x="232" y="281"/>
                    </a:lnTo>
                    <a:lnTo>
                      <a:pt x="234" y="274"/>
                    </a:lnTo>
                    <a:lnTo>
                      <a:pt x="236" y="264"/>
                    </a:lnTo>
                    <a:lnTo>
                      <a:pt x="239" y="256"/>
                    </a:lnTo>
                    <a:lnTo>
                      <a:pt x="240" y="246"/>
                    </a:lnTo>
                    <a:lnTo>
                      <a:pt x="243" y="237"/>
                    </a:lnTo>
                    <a:lnTo>
                      <a:pt x="244" y="226"/>
                    </a:lnTo>
                    <a:lnTo>
                      <a:pt x="248" y="217"/>
                    </a:lnTo>
                    <a:lnTo>
                      <a:pt x="251" y="206"/>
                    </a:lnTo>
                    <a:lnTo>
                      <a:pt x="252" y="204"/>
                    </a:lnTo>
                    <a:lnTo>
                      <a:pt x="256" y="202"/>
                    </a:lnTo>
                    <a:lnTo>
                      <a:pt x="258" y="199"/>
                    </a:lnTo>
                    <a:lnTo>
                      <a:pt x="261" y="196"/>
                    </a:lnTo>
                    <a:lnTo>
                      <a:pt x="264" y="194"/>
                    </a:lnTo>
                    <a:lnTo>
                      <a:pt x="266" y="191"/>
                    </a:lnTo>
                    <a:lnTo>
                      <a:pt x="269" y="188"/>
                    </a:lnTo>
                    <a:lnTo>
                      <a:pt x="272" y="184"/>
                    </a:lnTo>
                    <a:lnTo>
                      <a:pt x="268" y="200"/>
                    </a:lnTo>
                    <a:lnTo>
                      <a:pt x="263" y="217"/>
                    </a:lnTo>
                    <a:lnTo>
                      <a:pt x="258" y="232"/>
                    </a:lnTo>
                    <a:lnTo>
                      <a:pt x="256" y="248"/>
                    </a:lnTo>
                    <a:lnTo>
                      <a:pt x="252" y="263"/>
                    </a:lnTo>
                    <a:lnTo>
                      <a:pt x="249" y="276"/>
                    </a:lnTo>
                    <a:lnTo>
                      <a:pt x="246" y="291"/>
                    </a:lnTo>
                    <a:lnTo>
                      <a:pt x="244" y="304"/>
                    </a:lnTo>
                    <a:lnTo>
                      <a:pt x="243" y="316"/>
                    </a:lnTo>
                    <a:lnTo>
                      <a:pt x="243" y="328"/>
                    </a:lnTo>
                    <a:lnTo>
                      <a:pt x="241" y="341"/>
                    </a:lnTo>
                    <a:lnTo>
                      <a:pt x="241" y="353"/>
                    </a:lnTo>
                    <a:lnTo>
                      <a:pt x="241" y="365"/>
                    </a:lnTo>
                    <a:lnTo>
                      <a:pt x="241" y="376"/>
                    </a:lnTo>
                    <a:lnTo>
                      <a:pt x="241" y="388"/>
                    </a:lnTo>
                    <a:lnTo>
                      <a:pt x="241" y="400"/>
                    </a:lnTo>
                    <a:lnTo>
                      <a:pt x="240" y="400"/>
                    </a:lnTo>
                    <a:lnTo>
                      <a:pt x="239" y="402"/>
                    </a:lnTo>
                    <a:lnTo>
                      <a:pt x="236" y="404"/>
                    </a:lnTo>
                    <a:lnTo>
                      <a:pt x="234" y="405"/>
                    </a:lnTo>
                    <a:lnTo>
                      <a:pt x="231" y="407"/>
                    </a:lnTo>
                    <a:lnTo>
                      <a:pt x="229" y="408"/>
                    </a:lnTo>
                    <a:lnTo>
                      <a:pt x="228" y="408"/>
                    </a:lnTo>
                    <a:lnTo>
                      <a:pt x="224" y="410"/>
                    </a:lnTo>
                    <a:lnTo>
                      <a:pt x="223" y="404"/>
                    </a:lnTo>
                    <a:lnTo>
                      <a:pt x="221" y="398"/>
                    </a:lnTo>
                    <a:lnTo>
                      <a:pt x="220" y="393"/>
                    </a:lnTo>
                    <a:lnTo>
                      <a:pt x="217" y="387"/>
                    </a:lnTo>
                    <a:lnTo>
                      <a:pt x="216" y="381"/>
                    </a:lnTo>
                    <a:lnTo>
                      <a:pt x="214" y="375"/>
                    </a:lnTo>
                    <a:lnTo>
                      <a:pt x="212" y="368"/>
                    </a:lnTo>
                    <a:lnTo>
                      <a:pt x="212" y="363"/>
                    </a:lnTo>
                    <a:lnTo>
                      <a:pt x="211" y="356"/>
                    </a:lnTo>
                    <a:lnTo>
                      <a:pt x="209" y="350"/>
                    </a:lnTo>
                    <a:lnTo>
                      <a:pt x="208" y="344"/>
                    </a:lnTo>
                    <a:lnTo>
                      <a:pt x="206" y="336"/>
                    </a:lnTo>
                    <a:lnTo>
                      <a:pt x="206" y="330"/>
                    </a:lnTo>
                    <a:lnTo>
                      <a:pt x="204" y="324"/>
                    </a:lnTo>
                    <a:lnTo>
                      <a:pt x="203" y="318"/>
                    </a:lnTo>
                    <a:lnTo>
                      <a:pt x="203" y="310"/>
                    </a:lnTo>
                    <a:lnTo>
                      <a:pt x="202" y="318"/>
                    </a:lnTo>
                    <a:lnTo>
                      <a:pt x="202" y="326"/>
                    </a:lnTo>
                    <a:lnTo>
                      <a:pt x="202" y="333"/>
                    </a:lnTo>
                    <a:lnTo>
                      <a:pt x="200" y="341"/>
                    </a:lnTo>
                    <a:lnTo>
                      <a:pt x="200" y="348"/>
                    </a:lnTo>
                    <a:lnTo>
                      <a:pt x="200" y="356"/>
                    </a:lnTo>
                    <a:lnTo>
                      <a:pt x="200" y="363"/>
                    </a:lnTo>
                    <a:lnTo>
                      <a:pt x="200" y="370"/>
                    </a:lnTo>
                    <a:lnTo>
                      <a:pt x="200" y="378"/>
                    </a:lnTo>
                    <a:lnTo>
                      <a:pt x="200" y="384"/>
                    </a:lnTo>
                    <a:lnTo>
                      <a:pt x="200" y="392"/>
                    </a:lnTo>
                    <a:lnTo>
                      <a:pt x="200" y="398"/>
                    </a:lnTo>
                    <a:lnTo>
                      <a:pt x="200" y="405"/>
                    </a:lnTo>
                    <a:lnTo>
                      <a:pt x="200" y="412"/>
                    </a:lnTo>
                    <a:lnTo>
                      <a:pt x="200" y="419"/>
                    </a:lnTo>
                    <a:lnTo>
                      <a:pt x="202" y="425"/>
                    </a:lnTo>
                    <a:lnTo>
                      <a:pt x="199" y="427"/>
                    </a:lnTo>
                    <a:lnTo>
                      <a:pt x="197" y="428"/>
                    </a:lnTo>
                    <a:lnTo>
                      <a:pt x="194" y="430"/>
                    </a:lnTo>
                    <a:lnTo>
                      <a:pt x="192" y="432"/>
                    </a:lnTo>
                    <a:lnTo>
                      <a:pt x="191" y="433"/>
                    </a:lnTo>
                    <a:lnTo>
                      <a:pt x="188" y="435"/>
                    </a:lnTo>
                    <a:lnTo>
                      <a:pt x="186" y="435"/>
                    </a:lnTo>
                    <a:lnTo>
                      <a:pt x="184" y="436"/>
                    </a:lnTo>
                    <a:lnTo>
                      <a:pt x="284" y="373"/>
                    </a:lnTo>
                    <a:lnTo>
                      <a:pt x="281" y="363"/>
                    </a:lnTo>
                    <a:lnTo>
                      <a:pt x="278" y="352"/>
                    </a:lnTo>
                    <a:lnTo>
                      <a:pt x="276" y="341"/>
                    </a:lnTo>
                    <a:lnTo>
                      <a:pt x="274" y="328"/>
                    </a:lnTo>
                    <a:lnTo>
                      <a:pt x="271" y="318"/>
                    </a:lnTo>
                    <a:lnTo>
                      <a:pt x="269" y="308"/>
                    </a:lnTo>
                    <a:lnTo>
                      <a:pt x="268" y="296"/>
                    </a:lnTo>
                    <a:lnTo>
                      <a:pt x="266" y="286"/>
                    </a:lnTo>
                    <a:lnTo>
                      <a:pt x="266" y="274"/>
                    </a:lnTo>
                    <a:lnTo>
                      <a:pt x="266" y="261"/>
                    </a:lnTo>
                    <a:lnTo>
                      <a:pt x="266" y="249"/>
                    </a:lnTo>
                    <a:lnTo>
                      <a:pt x="266" y="237"/>
                    </a:lnTo>
                    <a:lnTo>
                      <a:pt x="268" y="224"/>
                    </a:lnTo>
                    <a:lnTo>
                      <a:pt x="268" y="212"/>
                    </a:lnTo>
                    <a:lnTo>
                      <a:pt x="269" y="199"/>
                    </a:lnTo>
                    <a:lnTo>
                      <a:pt x="271" y="186"/>
                    </a:lnTo>
                    <a:lnTo>
                      <a:pt x="274" y="184"/>
                    </a:lnTo>
                    <a:lnTo>
                      <a:pt x="276" y="180"/>
                    </a:lnTo>
                    <a:lnTo>
                      <a:pt x="280" y="177"/>
                    </a:lnTo>
                    <a:lnTo>
                      <a:pt x="283" y="174"/>
                    </a:lnTo>
                    <a:lnTo>
                      <a:pt x="284" y="171"/>
                    </a:lnTo>
                    <a:lnTo>
                      <a:pt x="288" y="168"/>
                    </a:lnTo>
                    <a:lnTo>
                      <a:pt x="291" y="165"/>
                    </a:lnTo>
                    <a:lnTo>
                      <a:pt x="293" y="162"/>
                    </a:lnTo>
                    <a:lnTo>
                      <a:pt x="292" y="171"/>
                    </a:lnTo>
                    <a:lnTo>
                      <a:pt x="291" y="180"/>
                    </a:lnTo>
                    <a:lnTo>
                      <a:pt x="289" y="189"/>
                    </a:lnTo>
                    <a:lnTo>
                      <a:pt x="288" y="199"/>
                    </a:lnTo>
                    <a:lnTo>
                      <a:pt x="286" y="208"/>
                    </a:lnTo>
                    <a:lnTo>
                      <a:pt x="284" y="217"/>
                    </a:lnTo>
                    <a:lnTo>
                      <a:pt x="284" y="226"/>
                    </a:lnTo>
                    <a:lnTo>
                      <a:pt x="284" y="236"/>
                    </a:lnTo>
                    <a:lnTo>
                      <a:pt x="283" y="243"/>
                    </a:lnTo>
                    <a:lnTo>
                      <a:pt x="283" y="251"/>
                    </a:lnTo>
                    <a:lnTo>
                      <a:pt x="283" y="260"/>
                    </a:lnTo>
                    <a:lnTo>
                      <a:pt x="283" y="268"/>
                    </a:lnTo>
                    <a:lnTo>
                      <a:pt x="284" y="276"/>
                    </a:lnTo>
                    <a:lnTo>
                      <a:pt x="284" y="284"/>
                    </a:lnTo>
                    <a:lnTo>
                      <a:pt x="284" y="292"/>
                    </a:lnTo>
                    <a:lnTo>
                      <a:pt x="286" y="300"/>
                    </a:lnTo>
                    <a:lnTo>
                      <a:pt x="286" y="291"/>
                    </a:lnTo>
                    <a:lnTo>
                      <a:pt x="288" y="281"/>
                    </a:lnTo>
                    <a:lnTo>
                      <a:pt x="289" y="271"/>
                    </a:lnTo>
                    <a:lnTo>
                      <a:pt x="291" y="261"/>
                    </a:lnTo>
                    <a:lnTo>
                      <a:pt x="292" y="251"/>
                    </a:lnTo>
                    <a:lnTo>
                      <a:pt x="293" y="240"/>
                    </a:lnTo>
                    <a:lnTo>
                      <a:pt x="295" y="231"/>
                    </a:lnTo>
                    <a:lnTo>
                      <a:pt x="296" y="220"/>
                    </a:lnTo>
                    <a:lnTo>
                      <a:pt x="300" y="209"/>
                    </a:lnTo>
                    <a:lnTo>
                      <a:pt x="303" y="197"/>
                    </a:lnTo>
                    <a:lnTo>
                      <a:pt x="306" y="184"/>
                    </a:lnTo>
                    <a:lnTo>
                      <a:pt x="309" y="174"/>
                    </a:lnTo>
                    <a:lnTo>
                      <a:pt x="313" y="162"/>
                    </a:lnTo>
                    <a:lnTo>
                      <a:pt x="316" y="148"/>
                    </a:lnTo>
                    <a:lnTo>
                      <a:pt x="321" y="136"/>
                    </a:lnTo>
                    <a:lnTo>
                      <a:pt x="326" y="124"/>
                    </a:lnTo>
                    <a:lnTo>
                      <a:pt x="329" y="119"/>
                    </a:lnTo>
                    <a:lnTo>
                      <a:pt x="332" y="116"/>
                    </a:lnTo>
                    <a:lnTo>
                      <a:pt x="335" y="112"/>
                    </a:lnTo>
                    <a:lnTo>
                      <a:pt x="338" y="107"/>
                    </a:lnTo>
                    <a:lnTo>
                      <a:pt x="341" y="104"/>
                    </a:lnTo>
                    <a:lnTo>
                      <a:pt x="344" y="99"/>
                    </a:lnTo>
                    <a:lnTo>
                      <a:pt x="348" y="95"/>
                    </a:lnTo>
                    <a:lnTo>
                      <a:pt x="350" y="92"/>
                    </a:lnTo>
                    <a:lnTo>
                      <a:pt x="348" y="102"/>
                    </a:lnTo>
                    <a:lnTo>
                      <a:pt x="344" y="114"/>
                    </a:lnTo>
                    <a:lnTo>
                      <a:pt x="343" y="125"/>
                    </a:lnTo>
                    <a:lnTo>
                      <a:pt x="340" y="137"/>
                    </a:lnTo>
                    <a:lnTo>
                      <a:pt x="336" y="148"/>
                    </a:lnTo>
                    <a:lnTo>
                      <a:pt x="335" y="159"/>
                    </a:lnTo>
                    <a:lnTo>
                      <a:pt x="333" y="169"/>
                    </a:lnTo>
                    <a:lnTo>
                      <a:pt x="332" y="180"/>
                    </a:lnTo>
                    <a:lnTo>
                      <a:pt x="330" y="191"/>
                    </a:lnTo>
                    <a:lnTo>
                      <a:pt x="330" y="200"/>
                    </a:lnTo>
                    <a:lnTo>
                      <a:pt x="329" y="211"/>
                    </a:lnTo>
                    <a:lnTo>
                      <a:pt x="329" y="220"/>
                    </a:lnTo>
                    <a:lnTo>
                      <a:pt x="329" y="231"/>
                    </a:lnTo>
                    <a:lnTo>
                      <a:pt x="329" y="240"/>
                    </a:lnTo>
                    <a:lnTo>
                      <a:pt x="329" y="251"/>
                    </a:lnTo>
                    <a:lnTo>
                      <a:pt x="329" y="260"/>
                    </a:lnTo>
                    <a:lnTo>
                      <a:pt x="330" y="248"/>
                    </a:lnTo>
                    <a:lnTo>
                      <a:pt x="332" y="236"/>
                    </a:lnTo>
                    <a:lnTo>
                      <a:pt x="333" y="224"/>
                    </a:lnTo>
                    <a:lnTo>
                      <a:pt x="336" y="212"/>
                    </a:lnTo>
                    <a:lnTo>
                      <a:pt x="338" y="200"/>
                    </a:lnTo>
                    <a:lnTo>
                      <a:pt x="341" y="188"/>
                    </a:lnTo>
                    <a:lnTo>
                      <a:pt x="344" y="174"/>
                    </a:lnTo>
                    <a:lnTo>
                      <a:pt x="348" y="162"/>
                    </a:lnTo>
                    <a:lnTo>
                      <a:pt x="350" y="148"/>
                    </a:lnTo>
                    <a:lnTo>
                      <a:pt x="355" y="132"/>
                    </a:lnTo>
                    <a:lnTo>
                      <a:pt x="360" y="119"/>
                    </a:lnTo>
                    <a:lnTo>
                      <a:pt x="364" y="104"/>
                    </a:lnTo>
                    <a:lnTo>
                      <a:pt x="368" y="88"/>
                    </a:lnTo>
                    <a:lnTo>
                      <a:pt x="375" y="73"/>
                    </a:lnTo>
                    <a:lnTo>
                      <a:pt x="380" y="56"/>
                    </a:lnTo>
                    <a:lnTo>
                      <a:pt x="385" y="41"/>
                    </a:lnTo>
                    <a:lnTo>
                      <a:pt x="388" y="36"/>
                    </a:lnTo>
                    <a:lnTo>
                      <a:pt x="392" y="30"/>
                    </a:lnTo>
                    <a:lnTo>
                      <a:pt x="395" y="25"/>
                    </a:lnTo>
                    <a:lnTo>
                      <a:pt x="400" y="21"/>
                    </a:lnTo>
                    <a:lnTo>
                      <a:pt x="402" y="15"/>
                    </a:lnTo>
                    <a:lnTo>
                      <a:pt x="405" y="10"/>
                    </a:lnTo>
                    <a:lnTo>
                      <a:pt x="408" y="4"/>
                    </a:lnTo>
                    <a:lnTo>
                      <a:pt x="412" y="0"/>
                    </a:lnTo>
                    <a:lnTo>
                      <a:pt x="402" y="25"/>
                    </a:lnTo>
                    <a:lnTo>
                      <a:pt x="393" y="53"/>
                    </a:lnTo>
                    <a:lnTo>
                      <a:pt x="385" y="77"/>
                    </a:lnTo>
                    <a:lnTo>
                      <a:pt x="376" y="102"/>
                    </a:lnTo>
                    <a:lnTo>
                      <a:pt x="370" y="127"/>
                    </a:lnTo>
                    <a:lnTo>
                      <a:pt x="364" y="149"/>
                    </a:lnTo>
                    <a:lnTo>
                      <a:pt x="358" y="172"/>
                    </a:lnTo>
                    <a:lnTo>
                      <a:pt x="353" y="194"/>
                    </a:lnTo>
                    <a:lnTo>
                      <a:pt x="350" y="214"/>
                    </a:lnTo>
                    <a:lnTo>
                      <a:pt x="348" y="232"/>
                    </a:lnTo>
                    <a:lnTo>
                      <a:pt x="346" y="251"/>
                    </a:lnTo>
                    <a:lnTo>
                      <a:pt x="344" y="269"/>
                    </a:lnTo>
                    <a:lnTo>
                      <a:pt x="343" y="286"/>
                    </a:lnTo>
                    <a:lnTo>
                      <a:pt x="343" y="304"/>
                    </a:lnTo>
                    <a:lnTo>
                      <a:pt x="343" y="321"/>
                    </a:lnTo>
                    <a:lnTo>
                      <a:pt x="343" y="338"/>
                    </a:lnTo>
                    <a:lnTo>
                      <a:pt x="341" y="338"/>
                    </a:lnTo>
                    <a:lnTo>
                      <a:pt x="338" y="340"/>
                    </a:lnTo>
                    <a:lnTo>
                      <a:pt x="336" y="341"/>
                    </a:lnTo>
                    <a:lnTo>
                      <a:pt x="335" y="343"/>
                    </a:lnTo>
                    <a:lnTo>
                      <a:pt x="332" y="344"/>
                    </a:lnTo>
                    <a:lnTo>
                      <a:pt x="330" y="344"/>
                    </a:lnTo>
                    <a:lnTo>
                      <a:pt x="328" y="346"/>
                    </a:lnTo>
                    <a:lnTo>
                      <a:pt x="326" y="347"/>
                    </a:lnTo>
                    <a:lnTo>
                      <a:pt x="324" y="340"/>
                    </a:lnTo>
                    <a:lnTo>
                      <a:pt x="321" y="330"/>
                    </a:lnTo>
                    <a:lnTo>
                      <a:pt x="320" y="323"/>
                    </a:lnTo>
                    <a:lnTo>
                      <a:pt x="318" y="313"/>
                    </a:lnTo>
                    <a:lnTo>
                      <a:pt x="316" y="306"/>
                    </a:lnTo>
                    <a:lnTo>
                      <a:pt x="315" y="296"/>
                    </a:lnTo>
                    <a:lnTo>
                      <a:pt x="313" y="289"/>
                    </a:lnTo>
                    <a:lnTo>
                      <a:pt x="313" y="280"/>
                    </a:lnTo>
                    <a:lnTo>
                      <a:pt x="312" y="272"/>
                    </a:lnTo>
                    <a:lnTo>
                      <a:pt x="312" y="263"/>
                    </a:lnTo>
                    <a:lnTo>
                      <a:pt x="312" y="254"/>
                    </a:lnTo>
                    <a:lnTo>
                      <a:pt x="312" y="244"/>
                    </a:lnTo>
                    <a:lnTo>
                      <a:pt x="312" y="236"/>
                    </a:lnTo>
                    <a:lnTo>
                      <a:pt x="312" y="226"/>
                    </a:lnTo>
                    <a:lnTo>
                      <a:pt x="312" y="217"/>
                    </a:lnTo>
                    <a:lnTo>
                      <a:pt x="313" y="208"/>
                    </a:lnTo>
                    <a:lnTo>
                      <a:pt x="311" y="219"/>
                    </a:lnTo>
                    <a:lnTo>
                      <a:pt x="309" y="229"/>
                    </a:lnTo>
                    <a:lnTo>
                      <a:pt x="308" y="240"/>
                    </a:lnTo>
                    <a:lnTo>
                      <a:pt x="306" y="251"/>
                    </a:lnTo>
                    <a:lnTo>
                      <a:pt x="304" y="261"/>
                    </a:lnTo>
                    <a:lnTo>
                      <a:pt x="303" y="272"/>
                    </a:lnTo>
                    <a:lnTo>
                      <a:pt x="301" y="281"/>
                    </a:lnTo>
                    <a:lnTo>
                      <a:pt x="301" y="291"/>
                    </a:lnTo>
                    <a:lnTo>
                      <a:pt x="301" y="300"/>
                    </a:lnTo>
                    <a:lnTo>
                      <a:pt x="300" y="309"/>
                    </a:lnTo>
                    <a:lnTo>
                      <a:pt x="300" y="318"/>
                    </a:lnTo>
                    <a:lnTo>
                      <a:pt x="300" y="328"/>
                    </a:lnTo>
                    <a:lnTo>
                      <a:pt x="301" y="336"/>
                    </a:lnTo>
                    <a:lnTo>
                      <a:pt x="301" y="346"/>
                    </a:lnTo>
                    <a:lnTo>
                      <a:pt x="301" y="353"/>
                    </a:lnTo>
                    <a:lnTo>
                      <a:pt x="303" y="363"/>
                    </a:lnTo>
                    <a:lnTo>
                      <a:pt x="300" y="364"/>
                    </a:lnTo>
                    <a:lnTo>
                      <a:pt x="298" y="365"/>
                    </a:lnTo>
                    <a:lnTo>
                      <a:pt x="295" y="365"/>
                    </a:lnTo>
                    <a:lnTo>
                      <a:pt x="293" y="367"/>
                    </a:lnTo>
                    <a:lnTo>
                      <a:pt x="292" y="368"/>
                    </a:lnTo>
                    <a:lnTo>
                      <a:pt x="289" y="370"/>
                    </a:lnTo>
                    <a:lnTo>
                      <a:pt x="288" y="372"/>
                    </a:lnTo>
                    <a:lnTo>
                      <a:pt x="284" y="373"/>
                    </a:lnTo>
                    <a:lnTo>
                      <a:pt x="82" y="501"/>
                    </a:lnTo>
                  </a:path>
                </a:pathLst>
              </a:custGeom>
              <a:solidFill>
                <a:srgbClr val="000000"/>
              </a:solidFill>
              <a:ln w="9525" cap="rnd">
                <a:noFill/>
                <a:round/>
                <a:headEnd/>
                <a:tailEnd/>
              </a:ln>
            </p:spPr>
            <p:txBody>
              <a:bodyPr/>
              <a:lstStyle/>
              <a:p>
                <a:endParaRPr lang="en-US"/>
              </a:p>
            </p:txBody>
          </p:sp>
          <p:sp>
            <p:nvSpPr>
              <p:cNvPr id="32063" name="Freeform 18"/>
              <p:cNvSpPr>
                <a:spLocks noChangeAspect="1"/>
              </p:cNvSpPr>
              <p:nvPr/>
            </p:nvSpPr>
            <p:spPr bwMode="auto">
              <a:xfrm>
                <a:off x="4811" y="2286"/>
                <a:ext cx="413" cy="503"/>
              </a:xfrm>
              <a:custGeom>
                <a:avLst/>
                <a:gdLst>
                  <a:gd name="T0" fmla="*/ 56 w 413"/>
                  <a:gd name="T1" fmla="*/ 428 h 503"/>
                  <a:gd name="T2" fmla="*/ 8 w 413"/>
                  <a:gd name="T3" fmla="*/ 352 h 503"/>
                  <a:gd name="T4" fmla="*/ 24 w 413"/>
                  <a:gd name="T5" fmla="*/ 338 h 503"/>
                  <a:gd name="T6" fmla="*/ 55 w 413"/>
                  <a:gd name="T7" fmla="*/ 378 h 503"/>
                  <a:gd name="T8" fmla="*/ 78 w 413"/>
                  <a:gd name="T9" fmla="*/ 430 h 503"/>
                  <a:gd name="T10" fmla="*/ 75 w 413"/>
                  <a:gd name="T11" fmla="*/ 386 h 503"/>
                  <a:gd name="T12" fmla="*/ 65 w 413"/>
                  <a:gd name="T13" fmla="*/ 334 h 503"/>
                  <a:gd name="T14" fmla="*/ 87 w 413"/>
                  <a:gd name="T15" fmla="*/ 318 h 503"/>
                  <a:gd name="T16" fmla="*/ 107 w 413"/>
                  <a:gd name="T17" fmla="*/ 358 h 503"/>
                  <a:gd name="T18" fmla="*/ 122 w 413"/>
                  <a:gd name="T19" fmla="*/ 407 h 503"/>
                  <a:gd name="T20" fmla="*/ 124 w 413"/>
                  <a:gd name="T21" fmla="*/ 364 h 503"/>
                  <a:gd name="T22" fmla="*/ 122 w 413"/>
                  <a:gd name="T23" fmla="*/ 307 h 503"/>
                  <a:gd name="T24" fmla="*/ 142 w 413"/>
                  <a:gd name="T25" fmla="*/ 290 h 503"/>
                  <a:gd name="T26" fmla="*/ 140 w 413"/>
                  <a:gd name="T27" fmla="*/ 367 h 503"/>
                  <a:gd name="T28" fmla="*/ 140 w 413"/>
                  <a:gd name="T29" fmla="*/ 453 h 503"/>
                  <a:gd name="T30" fmla="*/ 125 w 413"/>
                  <a:gd name="T31" fmla="*/ 473 h 503"/>
                  <a:gd name="T32" fmla="*/ 112 w 413"/>
                  <a:gd name="T33" fmla="*/ 431 h 503"/>
                  <a:gd name="T34" fmla="*/ 95 w 413"/>
                  <a:gd name="T35" fmla="*/ 382 h 503"/>
                  <a:gd name="T36" fmla="*/ 96 w 413"/>
                  <a:gd name="T37" fmla="*/ 425 h 503"/>
                  <a:gd name="T38" fmla="*/ 100 w 413"/>
                  <a:gd name="T39" fmla="*/ 482 h 503"/>
                  <a:gd name="T40" fmla="*/ 85 w 413"/>
                  <a:gd name="T41" fmla="*/ 500 h 503"/>
                  <a:gd name="T42" fmla="*/ 168 w 413"/>
                  <a:gd name="T43" fmla="*/ 382 h 503"/>
                  <a:gd name="T44" fmla="*/ 148 w 413"/>
                  <a:gd name="T45" fmla="*/ 307 h 503"/>
                  <a:gd name="T46" fmla="*/ 160 w 413"/>
                  <a:gd name="T47" fmla="*/ 278 h 503"/>
                  <a:gd name="T48" fmla="*/ 172 w 413"/>
                  <a:gd name="T49" fmla="*/ 315 h 503"/>
                  <a:gd name="T50" fmla="*/ 182 w 413"/>
                  <a:gd name="T51" fmla="*/ 366 h 503"/>
                  <a:gd name="T52" fmla="*/ 185 w 413"/>
                  <a:gd name="T53" fmla="*/ 334 h 503"/>
                  <a:gd name="T54" fmla="*/ 194 w 413"/>
                  <a:gd name="T55" fmla="*/ 270 h 503"/>
                  <a:gd name="T56" fmla="*/ 214 w 413"/>
                  <a:gd name="T57" fmla="*/ 240 h 503"/>
                  <a:gd name="T58" fmla="*/ 219 w 413"/>
                  <a:gd name="T59" fmla="*/ 280 h 503"/>
                  <a:gd name="T60" fmla="*/ 225 w 413"/>
                  <a:gd name="T61" fmla="*/ 335 h 503"/>
                  <a:gd name="T62" fmla="*/ 231 w 413"/>
                  <a:gd name="T63" fmla="*/ 299 h 503"/>
                  <a:gd name="T64" fmla="*/ 245 w 413"/>
                  <a:gd name="T65" fmla="*/ 227 h 503"/>
                  <a:gd name="T66" fmla="*/ 266 w 413"/>
                  <a:gd name="T67" fmla="*/ 191 h 503"/>
                  <a:gd name="T68" fmla="*/ 249 w 413"/>
                  <a:gd name="T69" fmla="*/ 277 h 503"/>
                  <a:gd name="T70" fmla="*/ 242 w 413"/>
                  <a:gd name="T71" fmla="*/ 376 h 503"/>
                  <a:gd name="T72" fmla="*/ 229 w 413"/>
                  <a:gd name="T73" fmla="*/ 408 h 503"/>
                  <a:gd name="T74" fmla="*/ 214 w 413"/>
                  <a:gd name="T75" fmla="*/ 374 h 503"/>
                  <a:gd name="T76" fmla="*/ 205 w 413"/>
                  <a:gd name="T77" fmla="*/ 324 h 503"/>
                  <a:gd name="T78" fmla="*/ 200 w 413"/>
                  <a:gd name="T79" fmla="*/ 356 h 503"/>
                  <a:gd name="T80" fmla="*/ 200 w 413"/>
                  <a:gd name="T81" fmla="*/ 411 h 503"/>
                  <a:gd name="T82" fmla="*/ 188 w 413"/>
                  <a:gd name="T83" fmla="*/ 434 h 503"/>
                  <a:gd name="T84" fmla="*/ 271 w 413"/>
                  <a:gd name="T85" fmla="*/ 319 h 503"/>
                  <a:gd name="T86" fmla="*/ 268 w 413"/>
                  <a:gd name="T87" fmla="*/ 225 h 503"/>
                  <a:gd name="T88" fmla="*/ 284 w 413"/>
                  <a:gd name="T89" fmla="*/ 171 h 503"/>
                  <a:gd name="T90" fmla="*/ 286 w 413"/>
                  <a:gd name="T91" fmla="*/ 210 h 503"/>
                  <a:gd name="T92" fmla="*/ 283 w 413"/>
                  <a:gd name="T93" fmla="*/ 277 h 503"/>
                  <a:gd name="T94" fmla="*/ 292 w 413"/>
                  <a:gd name="T95" fmla="*/ 251 h 503"/>
                  <a:gd name="T96" fmla="*/ 314 w 413"/>
                  <a:gd name="T97" fmla="*/ 162 h 503"/>
                  <a:gd name="T98" fmla="*/ 341 w 413"/>
                  <a:gd name="T99" fmla="*/ 103 h 503"/>
                  <a:gd name="T100" fmla="*/ 338 w 413"/>
                  <a:gd name="T101" fmla="*/ 148 h 503"/>
                  <a:gd name="T102" fmla="*/ 329 w 413"/>
                  <a:gd name="T103" fmla="*/ 231 h 503"/>
                  <a:gd name="T104" fmla="*/ 338 w 413"/>
                  <a:gd name="T105" fmla="*/ 200 h 503"/>
                  <a:gd name="T106" fmla="*/ 369 w 413"/>
                  <a:gd name="T107" fmla="*/ 88 h 503"/>
                  <a:gd name="T108" fmla="*/ 403 w 413"/>
                  <a:gd name="T109" fmla="*/ 16 h 503"/>
                  <a:gd name="T110" fmla="*/ 371 w 413"/>
                  <a:gd name="T111" fmla="*/ 127 h 503"/>
                  <a:gd name="T112" fmla="*/ 343 w 413"/>
                  <a:gd name="T113" fmla="*/ 287 h 503"/>
                  <a:gd name="T114" fmla="*/ 332 w 413"/>
                  <a:gd name="T115" fmla="*/ 344 h 503"/>
                  <a:gd name="T116" fmla="*/ 317 w 413"/>
                  <a:gd name="T117" fmla="*/ 306 h 503"/>
                  <a:gd name="T118" fmla="*/ 312 w 413"/>
                  <a:gd name="T119" fmla="*/ 237 h 503"/>
                  <a:gd name="T120" fmla="*/ 304 w 413"/>
                  <a:gd name="T121" fmla="*/ 262 h 503"/>
                  <a:gd name="T122" fmla="*/ 301 w 413"/>
                  <a:gd name="T123" fmla="*/ 336 h 503"/>
                  <a:gd name="T124" fmla="*/ 291 w 413"/>
                  <a:gd name="T125" fmla="*/ 369 h 5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
                  <a:gd name="T190" fmla="*/ 0 h 503"/>
                  <a:gd name="T191" fmla="*/ 413 w 413"/>
                  <a:gd name="T192" fmla="*/ 503 h 50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 h="503">
                    <a:moveTo>
                      <a:pt x="83" y="502"/>
                    </a:moveTo>
                    <a:lnTo>
                      <a:pt x="80" y="491"/>
                    </a:lnTo>
                    <a:lnTo>
                      <a:pt x="76" y="480"/>
                    </a:lnTo>
                    <a:lnTo>
                      <a:pt x="73" y="470"/>
                    </a:lnTo>
                    <a:lnTo>
                      <a:pt x="68" y="459"/>
                    </a:lnTo>
                    <a:lnTo>
                      <a:pt x="65" y="448"/>
                    </a:lnTo>
                    <a:lnTo>
                      <a:pt x="61" y="439"/>
                    </a:lnTo>
                    <a:lnTo>
                      <a:pt x="56" y="428"/>
                    </a:lnTo>
                    <a:lnTo>
                      <a:pt x="52" y="418"/>
                    </a:lnTo>
                    <a:lnTo>
                      <a:pt x="46" y="408"/>
                    </a:lnTo>
                    <a:lnTo>
                      <a:pt x="41" y="398"/>
                    </a:lnTo>
                    <a:lnTo>
                      <a:pt x="35" y="389"/>
                    </a:lnTo>
                    <a:lnTo>
                      <a:pt x="29" y="379"/>
                    </a:lnTo>
                    <a:lnTo>
                      <a:pt x="21" y="370"/>
                    </a:lnTo>
                    <a:lnTo>
                      <a:pt x="15" y="361"/>
                    </a:lnTo>
                    <a:lnTo>
                      <a:pt x="8" y="352"/>
                    </a:lnTo>
                    <a:lnTo>
                      <a:pt x="0" y="342"/>
                    </a:lnTo>
                    <a:lnTo>
                      <a:pt x="3" y="341"/>
                    </a:lnTo>
                    <a:lnTo>
                      <a:pt x="8" y="341"/>
                    </a:lnTo>
                    <a:lnTo>
                      <a:pt x="11" y="341"/>
                    </a:lnTo>
                    <a:lnTo>
                      <a:pt x="13" y="339"/>
                    </a:lnTo>
                    <a:lnTo>
                      <a:pt x="16" y="339"/>
                    </a:lnTo>
                    <a:lnTo>
                      <a:pt x="21" y="338"/>
                    </a:lnTo>
                    <a:lnTo>
                      <a:pt x="24" y="338"/>
                    </a:lnTo>
                    <a:lnTo>
                      <a:pt x="28" y="336"/>
                    </a:lnTo>
                    <a:lnTo>
                      <a:pt x="32" y="342"/>
                    </a:lnTo>
                    <a:lnTo>
                      <a:pt x="36" y="349"/>
                    </a:lnTo>
                    <a:lnTo>
                      <a:pt x="40" y="354"/>
                    </a:lnTo>
                    <a:lnTo>
                      <a:pt x="44" y="361"/>
                    </a:lnTo>
                    <a:lnTo>
                      <a:pt x="48" y="367"/>
                    </a:lnTo>
                    <a:lnTo>
                      <a:pt x="52" y="371"/>
                    </a:lnTo>
                    <a:lnTo>
                      <a:pt x="55" y="378"/>
                    </a:lnTo>
                    <a:lnTo>
                      <a:pt x="58" y="384"/>
                    </a:lnTo>
                    <a:lnTo>
                      <a:pt x="61" y="391"/>
                    </a:lnTo>
                    <a:lnTo>
                      <a:pt x="64" y="398"/>
                    </a:lnTo>
                    <a:lnTo>
                      <a:pt x="67" y="404"/>
                    </a:lnTo>
                    <a:lnTo>
                      <a:pt x="70" y="410"/>
                    </a:lnTo>
                    <a:lnTo>
                      <a:pt x="73" y="416"/>
                    </a:lnTo>
                    <a:lnTo>
                      <a:pt x="76" y="422"/>
                    </a:lnTo>
                    <a:lnTo>
                      <a:pt x="78" y="430"/>
                    </a:lnTo>
                    <a:lnTo>
                      <a:pt x="81" y="436"/>
                    </a:lnTo>
                    <a:lnTo>
                      <a:pt x="81" y="428"/>
                    </a:lnTo>
                    <a:lnTo>
                      <a:pt x="80" y="422"/>
                    </a:lnTo>
                    <a:lnTo>
                      <a:pt x="78" y="414"/>
                    </a:lnTo>
                    <a:lnTo>
                      <a:pt x="78" y="407"/>
                    </a:lnTo>
                    <a:lnTo>
                      <a:pt x="76" y="401"/>
                    </a:lnTo>
                    <a:lnTo>
                      <a:pt x="75" y="393"/>
                    </a:lnTo>
                    <a:lnTo>
                      <a:pt x="75" y="386"/>
                    </a:lnTo>
                    <a:lnTo>
                      <a:pt x="73" y="379"/>
                    </a:lnTo>
                    <a:lnTo>
                      <a:pt x="72" y="373"/>
                    </a:lnTo>
                    <a:lnTo>
                      <a:pt x="72" y="366"/>
                    </a:lnTo>
                    <a:lnTo>
                      <a:pt x="70" y="359"/>
                    </a:lnTo>
                    <a:lnTo>
                      <a:pt x="68" y="352"/>
                    </a:lnTo>
                    <a:lnTo>
                      <a:pt x="67" y="346"/>
                    </a:lnTo>
                    <a:lnTo>
                      <a:pt x="67" y="339"/>
                    </a:lnTo>
                    <a:lnTo>
                      <a:pt x="65" y="334"/>
                    </a:lnTo>
                    <a:lnTo>
                      <a:pt x="64" y="326"/>
                    </a:lnTo>
                    <a:lnTo>
                      <a:pt x="67" y="326"/>
                    </a:lnTo>
                    <a:lnTo>
                      <a:pt x="70" y="324"/>
                    </a:lnTo>
                    <a:lnTo>
                      <a:pt x="73" y="322"/>
                    </a:lnTo>
                    <a:lnTo>
                      <a:pt x="76" y="321"/>
                    </a:lnTo>
                    <a:lnTo>
                      <a:pt x="81" y="321"/>
                    </a:lnTo>
                    <a:lnTo>
                      <a:pt x="84" y="319"/>
                    </a:lnTo>
                    <a:lnTo>
                      <a:pt x="87" y="318"/>
                    </a:lnTo>
                    <a:lnTo>
                      <a:pt x="90" y="317"/>
                    </a:lnTo>
                    <a:lnTo>
                      <a:pt x="92" y="322"/>
                    </a:lnTo>
                    <a:lnTo>
                      <a:pt x="95" y="329"/>
                    </a:lnTo>
                    <a:lnTo>
                      <a:pt x="98" y="335"/>
                    </a:lnTo>
                    <a:lnTo>
                      <a:pt x="100" y="341"/>
                    </a:lnTo>
                    <a:lnTo>
                      <a:pt x="102" y="347"/>
                    </a:lnTo>
                    <a:lnTo>
                      <a:pt x="104" y="352"/>
                    </a:lnTo>
                    <a:lnTo>
                      <a:pt x="107" y="358"/>
                    </a:lnTo>
                    <a:lnTo>
                      <a:pt x="108" y="364"/>
                    </a:lnTo>
                    <a:lnTo>
                      <a:pt x="110" y="370"/>
                    </a:lnTo>
                    <a:lnTo>
                      <a:pt x="113" y="376"/>
                    </a:lnTo>
                    <a:lnTo>
                      <a:pt x="115" y="382"/>
                    </a:lnTo>
                    <a:lnTo>
                      <a:pt x="118" y="389"/>
                    </a:lnTo>
                    <a:lnTo>
                      <a:pt x="120" y="394"/>
                    </a:lnTo>
                    <a:lnTo>
                      <a:pt x="120" y="401"/>
                    </a:lnTo>
                    <a:lnTo>
                      <a:pt x="122" y="407"/>
                    </a:lnTo>
                    <a:lnTo>
                      <a:pt x="125" y="413"/>
                    </a:lnTo>
                    <a:lnTo>
                      <a:pt x="125" y="406"/>
                    </a:lnTo>
                    <a:lnTo>
                      <a:pt x="124" y="399"/>
                    </a:lnTo>
                    <a:lnTo>
                      <a:pt x="124" y="391"/>
                    </a:lnTo>
                    <a:lnTo>
                      <a:pt x="124" y="386"/>
                    </a:lnTo>
                    <a:lnTo>
                      <a:pt x="124" y="378"/>
                    </a:lnTo>
                    <a:lnTo>
                      <a:pt x="124" y="371"/>
                    </a:lnTo>
                    <a:lnTo>
                      <a:pt x="124" y="364"/>
                    </a:lnTo>
                    <a:lnTo>
                      <a:pt x="122" y="358"/>
                    </a:lnTo>
                    <a:lnTo>
                      <a:pt x="122" y="350"/>
                    </a:lnTo>
                    <a:lnTo>
                      <a:pt x="122" y="344"/>
                    </a:lnTo>
                    <a:lnTo>
                      <a:pt x="122" y="336"/>
                    </a:lnTo>
                    <a:lnTo>
                      <a:pt x="122" y="329"/>
                    </a:lnTo>
                    <a:lnTo>
                      <a:pt x="122" y="322"/>
                    </a:lnTo>
                    <a:lnTo>
                      <a:pt x="122" y="315"/>
                    </a:lnTo>
                    <a:lnTo>
                      <a:pt x="122" y="307"/>
                    </a:lnTo>
                    <a:lnTo>
                      <a:pt x="122" y="301"/>
                    </a:lnTo>
                    <a:lnTo>
                      <a:pt x="125" y="299"/>
                    </a:lnTo>
                    <a:lnTo>
                      <a:pt x="128" y="298"/>
                    </a:lnTo>
                    <a:lnTo>
                      <a:pt x="132" y="297"/>
                    </a:lnTo>
                    <a:lnTo>
                      <a:pt x="135" y="295"/>
                    </a:lnTo>
                    <a:lnTo>
                      <a:pt x="136" y="294"/>
                    </a:lnTo>
                    <a:lnTo>
                      <a:pt x="139" y="292"/>
                    </a:lnTo>
                    <a:lnTo>
                      <a:pt x="142" y="290"/>
                    </a:lnTo>
                    <a:lnTo>
                      <a:pt x="145" y="289"/>
                    </a:lnTo>
                    <a:lnTo>
                      <a:pt x="144" y="299"/>
                    </a:lnTo>
                    <a:lnTo>
                      <a:pt x="144" y="312"/>
                    </a:lnTo>
                    <a:lnTo>
                      <a:pt x="142" y="322"/>
                    </a:lnTo>
                    <a:lnTo>
                      <a:pt x="142" y="334"/>
                    </a:lnTo>
                    <a:lnTo>
                      <a:pt x="140" y="344"/>
                    </a:lnTo>
                    <a:lnTo>
                      <a:pt x="140" y="356"/>
                    </a:lnTo>
                    <a:lnTo>
                      <a:pt x="140" y="367"/>
                    </a:lnTo>
                    <a:lnTo>
                      <a:pt x="140" y="378"/>
                    </a:lnTo>
                    <a:lnTo>
                      <a:pt x="140" y="389"/>
                    </a:lnTo>
                    <a:lnTo>
                      <a:pt x="140" y="399"/>
                    </a:lnTo>
                    <a:lnTo>
                      <a:pt x="140" y="410"/>
                    </a:lnTo>
                    <a:lnTo>
                      <a:pt x="140" y="421"/>
                    </a:lnTo>
                    <a:lnTo>
                      <a:pt x="140" y="431"/>
                    </a:lnTo>
                    <a:lnTo>
                      <a:pt x="140" y="442"/>
                    </a:lnTo>
                    <a:lnTo>
                      <a:pt x="140" y="453"/>
                    </a:lnTo>
                    <a:lnTo>
                      <a:pt x="140" y="463"/>
                    </a:lnTo>
                    <a:lnTo>
                      <a:pt x="139" y="465"/>
                    </a:lnTo>
                    <a:lnTo>
                      <a:pt x="136" y="466"/>
                    </a:lnTo>
                    <a:lnTo>
                      <a:pt x="135" y="468"/>
                    </a:lnTo>
                    <a:lnTo>
                      <a:pt x="133" y="470"/>
                    </a:lnTo>
                    <a:lnTo>
                      <a:pt x="130" y="471"/>
                    </a:lnTo>
                    <a:lnTo>
                      <a:pt x="128" y="473"/>
                    </a:lnTo>
                    <a:lnTo>
                      <a:pt x="125" y="473"/>
                    </a:lnTo>
                    <a:lnTo>
                      <a:pt x="124" y="474"/>
                    </a:lnTo>
                    <a:lnTo>
                      <a:pt x="122" y="468"/>
                    </a:lnTo>
                    <a:lnTo>
                      <a:pt x="120" y="462"/>
                    </a:lnTo>
                    <a:lnTo>
                      <a:pt x="120" y="456"/>
                    </a:lnTo>
                    <a:lnTo>
                      <a:pt x="118" y="450"/>
                    </a:lnTo>
                    <a:lnTo>
                      <a:pt x="115" y="443"/>
                    </a:lnTo>
                    <a:lnTo>
                      <a:pt x="113" y="438"/>
                    </a:lnTo>
                    <a:lnTo>
                      <a:pt x="112" y="431"/>
                    </a:lnTo>
                    <a:lnTo>
                      <a:pt x="110" y="425"/>
                    </a:lnTo>
                    <a:lnTo>
                      <a:pt x="107" y="419"/>
                    </a:lnTo>
                    <a:lnTo>
                      <a:pt x="105" y="413"/>
                    </a:lnTo>
                    <a:lnTo>
                      <a:pt x="104" y="407"/>
                    </a:lnTo>
                    <a:lnTo>
                      <a:pt x="101" y="401"/>
                    </a:lnTo>
                    <a:lnTo>
                      <a:pt x="100" y="394"/>
                    </a:lnTo>
                    <a:lnTo>
                      <a:pt x="96" y="389"/>
                    </a:lnTo>
                    <a:lnTo>
                      <a:pt x="95" y="382"/>
                    </a:lnTo>
                    <a:lnTo>
                      <a:pt x="93" y="376"/>
                    </a:lnTo>
                    <a:lnTo>
                      <a:pt x="93" y="384"/>
                    </a:lnTo>
                    <a:lnTo>
                      <a:pt x="93" y="390"/>
                    </a:lnTo>
                    <a:lnTo>
                      <a:pt x="95" y="398"/>
                    </a:lnTo>
                    <a:lnTo>
                      <a:pt x="95" y="404"/>
                    </a:lnTo>
                    <a:lnTo>
                      <a:pt x="95" y="411"/>
                    </a:lnTo>
                    <a:lnTo>
                      <a:pt x="96" y="418"/>
                    </a:lnTo>
                    <a:lnTo>
                      <a:pt x="96" y="425"/>
                    </a:lnTo>
                    <a:lnTo>
                      <a:pt x="98" y="431"/>
                    </a:lnTo>
                    <a:lnTo>
                      <a:pt x="98" y="439"/>
                    </a:lnTo>
                    <a:lnTo>
                      <a:pt x="98" y="446"/>
                    </a:lnTo>
                    <a:lnTo>
                      <a:pt x="100" y="453"/>
                    </a:lnTo>
                    <a:lnTo>
                      <a:pt x="100" y="461"/>
                    </a:lnTo>
                    <a:lnTo>
                      <a:pt x="100" y="468"/>
                    </a:lnTo>
                    <a:lnTo>
                      <a:pt x="100" y="476"/>
                    </a:lnTo>
                    <a:lnTo>
                      <a:pt x="100" y="482"/>
                    </a:lnTo>
                    <a:lnTo>
                      <a:pt x="101" y="490"/>
                    </a:lnTo>
                    <a:lnTo>
                      <a:pt x="98" y="491"/>
                    </a:lnTo>
                    <a:lnTo>
                      <a:pt x="96" y="493"/>
                    </a:lnTo>
                    <a:lnTo>
                      <a:pt x="93" y="494"/>
                    </a:lnTo>
                    <a:lnTo>
                      <a:pt x="92" y="496"/>
                    </a:lnTo>
                    <a:lnTo>
                      <a:pt x="90" y="497"/>
                    </a:lnTo>
                    <a:lnTo>
                      <a:pt x="87" y="498"/>
                    </a:lnTo>
                    <a:lnTo>
                      <a:pt x="85" y="500"/>
                    </a:lnTo>
                    <a:lnTo>
                      <a:pt x="83" y="502"/>
                    </a:lnTo>
                    <a:lnTo>
                      <a:pt x="184" y="436"/>
                    </a:lnTo>
                    <a:lnTo>
                      <a:pt x="180" y="428"/>
                    </a:lnTo>
                    <a:lnTo>
                      <a:pt x="179" y="419"/>
                    </a:lnTo>
                    <a:lnTo>
                      <a:pt x="176" y="410"/>
                    </a:lnTo>
                    <a:lnTo>
                      <a:pt x="173" y="401"/>
                    </a:lnTo>
                    <a:lnTo>
                      <a:pt x="170" y="391"/>
                    </a:lnTo>
                    <a:lnTo>
                      <a:pt x="168" y="382"/>
                    </a:lnTo>
                    <a:lnTo>
                      <a:pt x="165" y="373"/>
                    </a:lnTo>
                    <a:lnTo>
                      <a:pt x="162" y="364"/>
                    </a:lnTo>
                    <a:lnTo>
                      <a:pt x="160" y="354"/>
                    </a:lnTo>
                    <a:lnTo>
                      <a:pt x="157" y="346"/>
                    </a:lnTo>
                    <a:lnTo>
                      <a:pt x="156" y="336"/>
                    </a:lnTo>
                    <a:lnTo>
                      <a:pt x="153" y="327"/>
                    </a:lnTo>
                    <a:lnTo>
                      <a:pt x="152" y="318"/>
                    </a:lnTo>
                    <a:lnTo>
                      <a:pt x="148" y="307"/>
                    </a:lnTo>
                    <a:lnTo>
                      <a:pt x="147" y="298"/>
                    </a:lnTo>
                    <a:lnTo>
                      <a:pt x="144" y="289"/>
                    </a:lnTo>
                    <a:lnTo>
                      <a:pt x="147" y="287"/>
                    </a:lnTo>
                    <a:lnTo>
                      <a:pt x="150" y="286"/>
                    </a:lnTo>
                    <a:lnTo>
                      <a:pt x="153" y="284"/>
                    </a:lnTo>
                    <a:lnTo>
                      <a:pt x="155" y="282"/>
                    </a:lnTo>
                    <a:lnTo>
                      <a:pt x="157" y="280"/>
                    </a:lnTo>
                    <a:lnTo>
                      <a:pt x="160" y="278"/>
                    </a:lnTo>
                    <a:lnTo>
                      <a:pt x="164" y="277"/>
                    </a:lnTo>
                    <a:lnTo>
                      <a:pt x="165" y="275"/>
                    </a:lnTo>
                    <a:lnTo>
                      <a:pt x="167" y="282"/>
                    </a:lnTo>
                    <a:lnTo>
                      <a:pt x="168" y="289"/>
                    </a:lnTo>
                    <a:lnTo>
                      <a:pt x="168" y="295"/>
                    </a:lnTo>
                    <a:lnTo>
                      <a:pt x="170" y="301"/>
                    </a:lnTo>
                    <a:lnTo>
                      <a:pt x="172" y="309"/>
                    </a:lnTo>
                    <a:lnTo>
                      <a:pt x="172" y="315"/>
                    </a:lnTo>
                    <a:lnTo>
                      <a:pt x="173" y="321"/>
                    </a:lnTo>
                    <a:lnTo>
                      <a:pt x="174" y="327"/>
                    </a:lnTo>
                    <a:lnTo>
                      <a:pt x="174" y="334"/>
                    </a:lnTo>
                    <a:lnTo>
                      <a:pt x="176" y="339"/>
                    </a:lnTo>
                    <a:lnTo>
                      <a:pt x="177" y="346"/>
                    </a:lnTo>
                    <a:lnTo>
                      <a:pt x="179" y="354"/>
                    </a:lnTo>
                    <a:lnTo>
                      <a:pt x="180" y="359"/>
                    </a:lnTo>
                    <a:lnTo>
                      <a:pt x="182" y="366"/>
                    </a:lnTo>
                    <a:lnTo>
                      <a:pt x="184" y="371"/>
                    </a:lnTo>
                    <a:lnTo>
                      <a:pt x="185" y="376"/>
                    </a:lnTo>
                    <a:lnTo>
                      <a:pt x="185" y="370"/>
                    </a:lnTo>
                    <a:lnTo>
                      <a:pt x="185" y="362"/>
                    </a:lnTo>
                    <a:lnTo>
                      <a:pt x="185" y="354"/>
                    </a:lnTo>
                    <a:lnTo>
                      <a:pt x="185" y="349"/>
                    </a:lnTo>
                    <a:lnTo>
                      <a:pt x="185" y="341"/>
                    </a:lnTo>
                    <a:lnTo>
                      <a:pt x="185" y="334"/>
                    </a:lnTo>
                    <a:lnTo>
                      <a:pt x="187" y="326"/>
                    </a:lnTo>
                    <a:lnTo>
                      <a:pt x="187" y="318"/>
                    </a:lnTo>
                    <a:lnTo>
                      <a:pt x="188" y="310"/>
                    </a:lnTo>
                    <a:lnTo>
                      <a:pt x="188" y="302"/>
                    </a:lnTo>
                    <a:lnTo>
                      <a:pt x="190" y="295"/>
                    </a:lnTo>
                    <a:lnTo>
                      <a:pt x="192" y="286"/>
                    </a:lnTo>
                    <a:lnTo>
                      <a:pt x="192" y="278"/>
                    </a:lnTo>
                    <a:lnTo>
                      <a:pt x="194" y="270"/>
                    </a:lnTo>
                    <a:lnTo>
                      <a:pt x="196" y="262"/>
                    </a:lnTo>
                    <a:lnTo>
                      <a:pt x="197" y="254"/>
                    </a:lnTo>
                    <a:lnTo>
                      <a:pt x="200" y="251"/>
                    </a:lnTo>
                    <a:lnTo>
                      <a:pt x="202" y="249"/>
                    </a:lnTo>
                    <a:lnTo>
                      <a:pt x="205" y="246"/>
                    </a:lnTo>
                    <a:lnTo>
                      <a:pt x="208" y="245"/>
                    </a:lnTo>
                    <a:lnTo>
                      <a:pt x="211" y="242"/>
                    </a:lnTo>
                    <a:lnTo>
                      <a:pt x="214" y="240"/>
                    </a:lnTo>
                    <a:lnTo>
                      <a:pt x="217" y="237"/>
                    </a:lnTo>
                    <a:lnTo>
                      <a:pt x="220" y="234"/>
                    </a:lnTo>
                    <a:lnTo>
                      <a:pt x="219" y="242"/>
                    </a:lnTo>
                    <a:lnTo>
                      <a:pt x="219" y="249"/>
                    </a:lnTo>
                    <a:lnTo>
                      <a:pt x="219" y="257"/>
                    </a:lnTo>
                    <a:lnTo>
                      <a:pt x="219" y="264"/>
                    </a:lnTo>
                    <a:lnTo>
                      <a:pt x="219" y="272"/>
                    </a:lnTo>
                    <a:lnTo>
                      <a:pt x="219" y="280"/>
                    </a:lnTo>
                    <a:lnTo>
                      <a:pt x="219" y="286"/>
                    </a:lnTo>
                    <a:lnTo>
                      <a:pt x="220" y="294"/>
                    </a:lnTo>
                    <a:lnTo>
                      <a:pt x="220" y="299"/>
                    </a:lnTo>
                    <a:lnTo>
                      <a:pt x="220" y="307"/>
                    </a:lnTo>
                    <a:lnTo>
                      <a:pt x="222" y="314"/>
                    </a:lnTo>
                    <a:lnTo>
                      <a:pt x="222" y="321"/>
                    </a:lnTo>
                    <a:lnTo>
                      <a:pt x="224" y="327"/>
                    </a:lnTo>
                    <a:lnTo>
                      <a:pt x="225" y="335"/>
                    </a:lnTo>
                    <a:lnTo>
                      <a:pt x="225" y="341"/>
                    </a:lnTo>
                    <a:lnTo>
                      <a:pt x="227" y="347"/>
                    </a:lnTo>
                    <a:lnTo>
                      <a:pt x="227" y="339"/>
                    </a:lnTo>
                    <a:lnTo>
                      <a:pt x="228" y="332"/>
                    </a:lnTo>
                    <a:lnTo>
                      <a:pt x="228" y="324"/>
                    </a:lnTo>
                    <a:lnTo>
                      <a:pt x="229" y="317"/>
                    </a:lnTo>
                    <a:lnTo>
                      <a:pt x="229" y="307"/>
                    </a:lnTo>
                    <a:lnTo>
                      <a:pt x="231" y="299"/>
                    </a:lnTo>
                    <a:lnTo>
                      <a:pt x="231" y="290"/>
                    </a:lnTo>
                    <a:lnTo>
                      <a:pt x="232" y="282"/>
                    </a:lnTo>
                    <a:lnTo>
                      <a:pt x="234" y="274"/>
                    </a:lnTo>
                    <a:lnTo>
                      <a:pt x="236" y="264"/>
                    </a:lnTo>
                    <a:lnTo>
                      <a:pt x="239" y="255"/>
                    </a:lnTo>
                    <a:lnTo>
                      <a:pt x="240" y="246"/>
                    </a:lnTo>
                    <a:lnTo>
                      <a:pt x="244" y="237"/>
                    </a:lnTo>
                    <a:lnTo>
                      <a:pt x="245" y="227"/>
                    </a:lnTo>
                    <a:lnTo>
                      <a:pt x="248" y="217"/>
                    </a:lnTo>
                    <a:lnTo>
                      <a:pt x="251" y="207"/>
                    </a:lnTo>
                    <a:lnTo>
                      <a:pt x="254" y="205"/>
                    </a:lnTo>
                    <a:lnTo>
                      <a:pt x="256" y="202"/>
                    </a:lnTo>
                    <a:lnTo>
                      <a:pt x="259" y="199"/>
                    </a:lnTo>
                    <a:lnTo>
                      <a:pt x="262" y="197"/>
                    </a:lnTo>
                    <a:lnTo>
                      <a:pt x="264" y="194"/>
                    </a:lnTo>
                    <a:lnTo>
                      <a:pt x="266" y="191"/>
                    </a:lnTo>
                    <a:lnTo>
                      <a:pt x="269" y="188"/>
                    </a:lnTo>
                    <a:lnTo>
                      <a:pt x="272" y="185"/>
                    </a:lnTo>
                    <a:lnTo>
                      <a:pt x="268" y="202"/>
                    </a:lnTo>
                    <a:lnTo>
                      <a:pt x="264" y="217"/>
                    </a:lnTo>
                    <a:lnTo>
                      <a:pt x="259" y="232"/>
                    </a:lnTo>
                    <a:lnTo>
                      <a:pt x="256" y="247"/>
                    </a:lnTo>
                    <a:lnTo>
                      <a:pt x="252" y="263"/>
                    </a:lnTo>
                    <a:lnTo>
                      <a:pt x="249" y="277"/>
                    </a:lnTo>
                    <a:lnTo>
                      <a:pt x="247" y="290"/>
                    </a:lnTo>
                    <a:lnTo>
                      <a:pt x="245" y="304"/>
                    </a:lnTo>
                    <a:lnTo>
                      <a:pt x="244" y="317"/>
                    </a:lnTo>
                    <a:lnTo>
                      <a:pt x="244" y="329"/>
                    </a:lnTo>
                    <a:lnTo>
                      <a:pt x="242" y="341"/>
                    </a:lnTo>
                    <a:lnTo>
                      <a:pt x="242" y="354"/>
                    </a:lnTo>
                    <a:lnTo>
                      <a:pt x="242" y="366"/>
                    </a:lnTo>
                    <a:lnTo>
                      <a:pt x="242" y="376"/>
                    </a:lnTo>
                    <a:lnTo>
                      <a:pt x="242" y="389"/>
                    </a:lnTo>
                    <a:lnTo>
                      <a:pt x="244" y="399"/>
                    </a:lnTo>
                    <a:lnTo>
                      <a:pt x="240" y="401"/>
                    </a:lnTo>
                    <a:lnTo>
                      <a:pt x="239" y="402"/>
                    </a:lnTo>
                    <a:lnTo>
                      <a:pt x="236" y="404"/>
                    </a:lnTo>
                    <a:lnTo>
                      <a:pt x="234" y="406"/>
                    </a:lnTo>
                    <a:lnTo>
                      <a:pt x="231" y="407"/>
                    </a:lnTo>
                    <a:lnTo>
                      <a:pt x="229" y="408"/>
                    </a:lnTo>
                    <a:lnTo>
                      <a:pt x="228" y="410"/>
                    </a:lnTo>
                    <a:lnTo>
                      <a:pt x="225" y="410"/>
                    </a:lnTo>
                    <a:lnTo>
                      <a:pt x="224" y="406"/>
                    </a:lnTo>
                    <a:lnTo>
                      <a:pt x="222" y="399"/>
                    </a:lnTo>
                    <a:lnTo>
                      <a:pt x="220" y="393"/>
                    </a:lnTo>
                    <a:lnTo>
                      <a:pt x="217" y="387"/>
                    </a:lnTo>
                    <a:lnTo>
                      <a:pt x="216" y="381"/>
                    </a:lnTo>
                    <a:lnTo>
                      <a:pt x="214" y="374"/>
                    </a:lnTo>
                    <a:lnTo>
                      <a:pt x="212" y="369"/>
                    </a:lnTo>
                    <a:lnTo>
                      <a:pt x="211" y="362"/>
                    </a:lnTo>
                    <a:lnTo>
                      <a:pt x="211" y="356"/>
                    </a:lnTo>
                    <a:lnTo>
                      <a:pt x="210" y="350"/>
                    </a:lnTo>
                    <a:lnTo>
                      <a:pt x="208" y="344"/>
                    </a:lnTo>
                    <a:lnTo>
                      <a:pt x="207" y="336"/>
                    </a:lnTo>
                    <a:lnTo>
                      <a:pt x="207" y="330"/>
                    </a:lnTo>
                    <a:lnTo>
                      <a:pt x="205" y="324"/>
                    </a:lnTo>
                    <a:lnTo>
                      <a:pt x="205" y="318"/>
                    </a:lnTo>
                    <a:lnTo>
                      <a:pt x="204" y="312"/>
                    </a:lnTo>
                    <a:lnTo>
                      <a:pt x="202" y="319"/>
                    </a:lnTo>
                    <a:lnTo>
                      <a:pt x="202" y="327"/>
                    </a:lnTo>
                    <a:lnTo>
                      <a:pt x="202" y="334"/>
                    </a:lnTo>
                    <a:lnTo>
                      <a:pt x="200" y="341"/>
                    </a:lnTo>
                    <a:lnTo>
                      <a:pt x="200" y="349"/>
                    </a:lnTo>
                    <a:lnTo>
                      <a:pt x="200" y="356"/>
                    </a:lnTo>
                    <a:lnTo>
                      <a:pt x="200" y="364"/>
                    </a:lnTo>
                    <a:lnTo>
                      <a:pt x="200" y="370"/>
                    </a:lnTo>
                    <a:lnTo>
                      <a:pt x="200" y="378"/>
                    </a:lnTo>
                    <a:lnTo>
                      <a:pt x="200" y="384"/>
                    </a:lnTo>
                    <a:lnTo>
                      <a:pt x="200" y="391"/>
                    </a:lnTo>
                    <a:lnTo>
                      <a:pt x="200" y="398"/>
                    </a:lnTo>
                    <a:lnTo>
                      <a:pt x="200" y="406"/>
                    </a:lnTo>
                    <a:lnTo>
                      <a:pt x="200" y="411"/>
                    </a:lnTo>
                    <a:lnTo>
                      <a:pt x="202" y="419"/>
                    </a:lnTo>
                    <a:lnTo>
                      <a:pt x="202" y="425"/>
                    </a:lnTo>
                    <a:lnTo>
                      <a:pt x="199" y="426"/>
                    </a:lnTo>
                    <a:lnTo>
                      <a:pt x="197" y="428"/>
                    </a:lnTo>
                    <a:lnTo>
                      <a:pt x="194" y="430"/>
                    </a:lnTo>
                    <a:lnTo>
                      <a:pt x="192" y="431"/>
                    </a:lnTo>
                    <a:lnTo>
                      <a:pt x="190" y="433"/>
                    </a:lnTo>
                    <a:lnTo>
                      <a:pt x="188" y="434"/>
                    </a:lnTo>
                    <a:lnTo>
                      <a:pt x="187" y="436"/>
                    </a:lnTo>
                    <a:lnTo>
                      <a:pt x="184" y="436"/>
                    </a:lnTo>
                    <a:lnTo>
                      <a:pt x="284" y="373"/>
                    </a:lnTo>
                    <a:lnTo>
                      <a:pt x="282" y="362"/>
                    </a:lnTo>
                    <a:lnTo>
                      <a:pt x="279" y="352"/>
                    </a:lnTo>
                    <a:lnTo>
                      <a:pt x="277" y="341"/>
                    </a:lnTo>
                    <a:lnTo>
                      <a:pt x="274" y="330"/>
                    </a:lnTo>
                    <a:lnTo>
                      <a:pt x="271" y="319"/>
                    </a:lnTo>
                    <a:lnTo>
                      <a:pt x="269" y="307"/>
                    </a:lnTo>
                    <a:lnTo>
                      <a:pt x="268" y="297"/>
                    </a:lnTo>
                    <a:lnTo>
                      <a:pt x="266" y="286"/>
                    </a:lnTo>
                    <a:lnTo>
                      <a:pt x="266" y="274"/>
                    </a:lnTo>
                    <a:lnTo>
                      <a:pt x="266" y="262"/>
                    </a:lnTo>
                    <a:lnTo>
                      <a:pt x="266" y="249"/>
                    </a:lnTo>
                    <a:lnTo>
                      <a:pt x="266" y="237"/>
                    </a:lnTo>
                    <a:lnTo>
                      <a:pt x="268" y="225"/>
                    </a:lnTo>
                    <a:lnTo>
                      <a:pt x="269" y="212"/>
                    </a:lnTo>
                    <a:lnTo>
                      <a:pt x="269" y="199"/>
                    </a:lnTo>
                    <a:lnTo>
                      <a:pt x="272" y="187"/>
                    </a:lnTo>
                    <a:lnTo>
                      <a:pt x="274" y="183"/>
                    </a:lnTo>
                    <a:lnTo>
                      <a:pt x="277" y="180"/>
                    </a:lnTo>
                    <a:lnTo>
                      <a:pt x="280" y="177"/>
                    </a:lnTo>
                    <a:lnTo>
                      <a:pt x="282" y="175"/>
                    </a:lnTo>
                    <a:lnTo>
                      <a:pt x="284" y="171"/>
                    </a:lnTo>
                    <a:lnTo>
                      <a:pt x="288" y="168"/>
                    </a:lnTo>
                    <a:lnTo>
                      <a:pt x="291" y="165"/>
                    </a:lnTo>
                    <a:lnTo>
                      <a:pt x="294" y="162"/>
                    </a:lnTo>
                    <a:lnTo>
                      <a:pt x="292" y="171"/>
                    </a:lnTo>
                    <a:lnTo>
                      <a:pt x="291" y="180"/>
                    </a:lnTo>
                    <a:lnTo>
                      <a:pt x="289" y="191"/>
                    </a:lnTo>
                    <a:lnTo>
                      <a:pt x="288" y="200"/>
                    </a:lnTo>
                    <a:lnTo>
                      <a:pt x="286" y="210"/>
                    </a:lnTo>
                    <a:lnTo>
                      <a:pt x="284" y="217"/>
                    </a:lnTo>
                    <a:lnTo>
                      <a:pt x="284" y="227"/>
                    </a:lnTo>
                    <a:lnTo>
                      <a:pt x="283" y="235"/>
                    </a:lnTo>
                    <a:lnTo>
                      <a:pt x="283" y="243"/>
                    </a:lnTo>
                    <a:lnTo>
                      <a:pt x="283" y="252"/>
                    </a:lnTo>
                    <a:lnTo>
                      <a:pt x="283" y="260"/>
                    </a:lnTo>
                    <a:lnTo>
                      <a:pt x="283" y="267"/>
                    </a:lnTo>
                    <a:lnTo>
                      <a:pt x="283" y="277"/>
                    </a:lnTo>
                    <a:lnTo>
                      <a:pt x="284" y="284"/>
                    </a:lnTo>
                    <a:lnTo>
                      <a:pt x="284" y="292"/>
                    </a:lnTo>
                    <a:lnTo>
                      <a:pt x="286" y="299"/>
                    </a:lnTo>
                    <a:lnTo>
                      <a:pt x="286" y="290"/>
                    </a:lnTo>
                    <a:lnTo>
                      <a:pt x="288" y="282"/>
                    </a:lnTo>
                    <a:lnTo>
                      <a:pt x="289" y="270"/>
                    </a:lnTo>
                    <a:lnTo>
                      <a:pt x="291" y="262"/>
                    </a:lnTo>
                    <a:lnTo>
                      <a:pt x="292" y="251"/>
                    </a:lnTo>
                    <a:lnTo>
                      <a:pt x="294" y="242"/>
                    </a:lnTo>
                    <a:lnTo>
                      <a:pt x="296" y="231"/>
                    </a:lnTo>
                    <a:lnTo>
                      <a:pt x="297" y="220"/>
                    </a:lnTo>
                    <a:lnTo>
                      <a:pt x="300" y="210"/>
                    </a:lnTo>
                    <a:lnTo>
                      <a:pt x="303" y="197"/>
                    </a:lnTo>
                    <a:lnTo>
                      <a:pt x="306" y="187"/>
                    </a:lnTo>
                    <a:lnTo>
                      <a:pt x="309" y="175"/>
                    </a:lnTo>
                    <a:lnTo>
                      <a:pt x="314" y="162"/>
                    </a:lnTo>
                    <a:lnTo>
                      <a:pt x="317" y="150"/>
                    </a:lnTo>
                    <a:lnTo>
                      <a:pt x="321" y="136"/>
                    </a:lnTo>
                    <a:lnTo>
                      <a:pt x="326" y="123"/>
                    </a:lnTo>
                    <a:lnTo>
                      <a:pt x="329" y="119"/>
                    </a:lnTo>
                    <a:lnTo>
                      <a:pt x="332" y="116"/>
                    </a:lnTo>
                    <a:lnTo>
                      <a:pt x="336" y="111"/>
                    </a:lnTo>
                    <a:lnTo>
                      <a:pt x="338" y="108"/>
                    </a:lnTo>
                    <a:lnTo>
                      <a:pt x="341" y="103"/>
                    </a:lnTo>
                    <a:lnTo>
                      <a:pt x="344" y="99"/>
                    </a:lnTo>
                    <a:lnTo>
                      <a:pt x="348" y="95"/>
                    </a:lnTo>
                    <a:lnTo>
                      <a:pt x="351" y="91"/>
                    </a:lnTo>
                    <a:lnTo>
                      <a:pt x="348" y="103"/>
                    </a:lnTo>
                    <a:lnTo>
                      <a:pt x="344" y="115"/>
                    </a:lnTo>
                    <a:lnTo>
                      <a:pt x="343" y="125"/>
                    </a:lnTo>
                    <a:lnTo>
                      <a:pt x="340" y="138"/>
                    </a:lnTo>
                    <a:lnTo>
                      <a:pt x="338" y="148"/>
                    </a:lnTo>
                    <a:lnTo>
                      <a:pt x="336" y="159"/>
                    </a:lnTo>
                    <a:lnTo>
                      <a:pt x="334" y="170"/>
                    </a:lnTo>
                    <a:lnTo>
                      <a:pt x="332" y="180"/>
                    </a:lnTo>
                    <a:lnTo>
                      <a:pt x="332" y="191"/>
                    </a:lnTo>
                    <a:lnTo>
                      <a:pt x="331" y="200"/>
                    </a:lnTo>
                    <a:lnTo>
                      <a:pt x="331" y="211"/>
                    </a:lnTo>
                    <a:lnTo>
                      <a:pt x="329" y="220"/>
                    </a:lnTo>
                    <a:lnTo>
                      <a:pt x="329" y="231"/>
                    </a:lnTo>
                    <a:lnTo>
                      <a:pt x="329" y="240"/>
                    </a:lnTo>
                    <a:lnTo>
                      <a:pt x="329" y="251"/>
                    </a:lnTo>
                    <a:lnTo>
                      <a:pt x="329" y="260"/>
                    </a:lnTo>
                    <a:lnTo>
                      <a:pt x="331" y="247"/>
                    </a:lnTo>
                    <a:lnTo>
                      <a:pt x="332" y="237"/>
                    </a:lnTo>
                    <a:lnTo>
                      <a:pt x="336" y="225"/>
                    </a:lnTo>
                    <a:lnTo>
                      <a:pt x="337" y="212"/>
                    </a:lnTo>
                    <a:lnTo>
                      <a:pt x="338" y="200"/>
                    </a:lnTo>
                    <a:lnTo>
                      <a:pt x="341" y="188"/>
                    </a:lnTo>
                    <a:lnTo>
                      <a:pt x="344" y="175"/>
                    </a:lnTo>
                    <a:lnTo>
                      <a:pt x="348" y="162"/>
                    </a:lnTo>
                    <a:lnTo>
                      <a:pt x="351" y="148"/>
                    </a:lnTo>
                    <a:lnTo>
                      <a:pt x="356" y="133"/>
                    </a:lnTo>
                    <a:lnTo>
                      <a:pt x="360" y="119"/>
                    </a:lnTo>
                    <a:lnTo>
                      <a:pt x="364" y="103"/>
                    </a:lnTo>
                    <a:lnTo>
                      <a:pt x="369" y="88"/>
                    </a:lnTo>
                    <a:lnTo>
                      <a:pt x="375" y="73"/>
                    </a:lnTo>
                    <a:lnTo>
                      <a:pt x="380" y="56"/>
                    </a:lnTo>
                    <a:lnTo>
                      <a:pt x="386" y="41"/>
                    </a:lnTo>
                    <a:lnTo>
                      <a:pt x="389" y="36"/>
                    </a:lnTo>
                    <a:lnTo>
                      <a:pt x="392" y="31"/>
                    </a:lnTo>
                    <a:lnTo>
                      <a:pt x="395" y="26"/>
                    </a:lnTo>
                    <a:lnTo>
                      <a:pt x="400" y="21"/>
                    </a:lnTo>
                    <a:lnTo>
                      <a:pt x="403" y="16"/>
                    </a:lnTo>
                    <a:lnTo>
                      <a:pt x="406" y="11"/>
                    </a:lnTo>
                    <a:lnTo>
                      <a:pt x="409" y="6"/>
                    </a:lnTo>
                    <a:lnTo>
                      <a:pt x="412" y="0"/>
                    </a:lnTo>
                    <a:lnTo>
                      <a:pt x="403" y="27"/>
                    </a:lnTo>
                    <a:lnTo>
                      <a:pt x="393" y="53"/>
                    </a:lnTo>
                    <a:lnTo>
                      <a:pt x="386" y="78"/>
                    </a:lnTo>
                    <a:lnTo>
                      <a:pt x="376" y="103"/>
                    </a:lnTo>
                    <a:lnTo>
                      <a:pt x="371" y="127"/>
                    </a:lnTo>
                    <a:lnTo>
                      <a:pt x="364" y="150"/>
                    </a:lnTo>
                    <a:lnTo>
                      <a:pt x="358" y="173"/>
                    </a:lnTo>
                    <a:lnTo>
                      <a:pt x="354" y="194"/>
                    </a:lnTo>
                    <a:lnTo>
                      <a:pt x="351" y="214"/>
                    </a:lnTo>
                    <a:lnTo>
                      <a:pt x="348" y="232"/>
                    </a:lnTo>
                    <a:lnTo>
                      <a:pt x="346" y="251"/>
                    </a:lnTo>
                    <a:lnTo>
                      <a:pt x="344" y="269"/>
                    </a:lnTo>
                    <a:lnTo>
                      <a:pt x="343" y="287"/>
                    </a:lnTo>
                    <a:lnTo>
                      <a:pt x="343" y="304"/>
                    </a:lnTo>
                    <a:lnTo>
                      <a:pt x="343" y="321"/>
                    </a:lnTo>
                    <a:lnTo>
                      <a:pt x="343" y="338"/>
                    </a:lnTo>
                    <a:lnTo>
                      <a:pt x="341" y="338"/>
                    </a:lnTo>
                    <a:lnTo>
                      <a:pt x="338" y="339"/>
                    </a:lnTo>
                    <a:lnTo>
                      <a:pt x="337" y="341"/>
                    </a:lnTo>
                    <a:lnTo>
                      <a:pt x="336" y="342"/>
                    </a:lnTo>
                    <a:lnTo>
                      <a:pt x="332" y="344"/>
                    </a:lnTo>
                    <a:lnTo>
                      <a:pt x="331" y="346"/>
                    </a:lnTo>
                    <a:lnTo>
                      <a:pt x="328" y="346"/>
                    </a:lnTo>
                    <a:lnTo>
                      <a:pt x="326" y="347"/>
                    </a:lnTo>
                    <a:lnTo>
                      <a:pt x="324" y="339"/>
                    </a:lnTo>
                    <a:lnTo>
                      <a:pt x="321" y="330"/>
                    </a:lnTo>
                    <a:lnTo>
                      <a:pt x="320" y="322"/>
                    </a:lnTo>
                    <a:lnTo>
                      <a:pt x="319" y="314"/>
                    </a:lnTo>
                    <a:lnTo>
                      <a:pt x="317" y="306"/>
                    </a:lnTo>
                    <a:lnTo>
                      <a:pt x="316" y="297"/>
                    </a:lnTo>
                    <a:lnTo>
                      <a:pt x="314" y="289"/>
                    </a:lnTo>
                    <a:lnTo>
                      <a:pt x="314" y="280"/>
                    </a:lnTo>
                    <a:lnTo>
                      <a:pt x="312" y="272"/>
                    </a:lnTo>
                    <a:lnTo>
                      <a:pt x="312" y="263"/>
                    </a:lnTo>
                    <a:lnTo>
                      <a:pt x="312" y="254"/>
                    </a:lnTo>
                    <a:lnTo>
                      <a:pt x="312" y="245"/>
                    </a:lnTo>
                    <a:lnTo>
                      <a:pt x="312" y="237"/>
                    </a:lnTo>
                    <a:lnTo>
                      <a:pt x="312" y="228"/>
                    </a:lnTo>
                    <a:lnTo>
                      <a:pt x="312" y="219"/>
                    </a:lnTo>
                    <a:lnTo>
                      <a:pt x="314" y="210"/>
                    </a:lnTo>
                    <a:lnTo>
                      <a:pt x="311" y="220"/>
                    </a:lnTo>
                    <a:lnTo>
                      <a:pt x="309" y="231"/>
                    </a:lnTo>
                    <a:lnTo>
                      <a:pt x="308" y="242"/>
                    </a:lnTo>
                    <a:lnTo>
                      <a:pt x="306" y="251"/>
                    </a:lnTo>
                    <a:lnTo>
                      <a:pt x="304" y="262"/>
                    </a:lnTo>
                    <a:lnTo>
                      <a:pt x="303" y="272"/>
                    </a:lnTo>
                    <a:lnTo>
                      <a:pt x="301" y="282"/>
                    </a:lnTo>
                    <a:lnTo>
                      <a:pt x="301" y="292"/>
                    </a:lnTo>
                    <a:lnTo>
                      <a:pt x="301" y="301"/>
                    </a:lnTo>
                    <a:lnTo>
                      <a:pt x="300" y="310"/>
                    </a:lnTo>
                    <a:lnTo>
                      <a:pt x="300" y="318"/>
                    </a:lnTo>
                    <a:lnTo>
                      <a:pt x="300" y="327"/>
                    </a:lnTo>
                    <a:lnTo>
                      <a:pt x="301" y="336"/>
                    </a:lnTo>
                    <a:lnTo>
                      <a:pt x="301" y="346"/>
                    </a:lnTo>
                    <a:lnTo>
                      <a:pt x="301" y="354"/>
                    </a:lnTo>
                    <a:lnTo>
                      <a:pt x="301" y="362"/>
                    </a:lnTo>
                    <a:lnTo>
                      <a:pt x="300" y="364"/>
                    </a:lnTo>
                    <a:lnTo>
                      <a:pt x="299" y="366"/>
                    </a:lnTo>
                    <a:lnTo>
                      <a:pt x="296" y="367"/>
                    </a:lnTo>
                    <a:lnTo>
                      <a:pt x="294" y="369"/>
                    </a:lnTo>
                    <a:lnTo>
                      <a:pt x="291" y="369"/>
                    </a:lnTo>
                    <a:lnTo>
                      <a:pt x="289" y="370"/>
                    </a:lnTo>
                    <a:lnTo>
                      <a:pt x="288" y="371"/>
                    </a:lnTo>
                    <a:lnTo>
                      <a:pt x="284" y="373"/>
                    </a:lnTo>
                    <a:lnTo>
                      <a:pt x="83" y="502"/>
                    </a:lnTo>
                  </a:path>
                </a:pathLst>
              </a:custGeom>
              <a:solidFill>
                <a:srgbClr val="9966FF"/>
              </a:solidFill>
              <a:ln w="9525" cap="rnd">
                <a:noFill/>
                <a:round/>
                <a:headEnd/>
                <a:tailEnd/>
              </a:ln>
            </p:spPr>
            <p:txBody>
              <a:bodyPr/>
              <a:lstStyle/>
              <a:p>
                <a:endParaRPr lang="en-US"/>
              </a:p>
            </p:txBody>
          </p:sp>
          <p:sp>
            <p:nvSpPr>
              <p:cNvPr id="32064" name="Freeform 19"/>
              <p:cNvSpPr>
                <a:spLocks noChangeAspect="1"/>
              </p:cNvSpPr>
              <p:nvPr/>
            </p:nvSpPr>
            <p:spPr bwMode="auto">
              <a:xfrm>
                <a:off x="4955" y="2703"/>
                <a:ext cx="26" cy="26"/>
              </a:xfrm>
              <a:custGeom>
                <a:avLst/>
                <a:gdLst>
                  <a:gd name="T0" fmla="*/ 25 w 26"/>
                  <a:gd name="T1" fmla="*/ 0 h 26"/>
                  <a:gd name="T2" fmla="*/ 0 w 26"/>
                  <a:gd name="T3" fmla="*/ 25 h 26"/>
                  <a:gd name="T4" fmla="*/ 1 w 26"/>
                  <a:gd name="T5" fmla="*/ 21 h 26"/>
                  <a:gd name="T6" fmla="*/ 4 w 26"/>
                  <a:gd name="T7" fmla="*/ 18 h 26"/>
                  <a:gd name="T8" fmla="*/ 8 w 26"/>
                  <a:gd name="T9" fmla="*/ 15 h 26"/>
                  <a:gd name="T10" fmla="*/ 11 w 26"/>
                  <a:gd name="T11" fmla="*/ 12 h 26"/>
                  <a:gd name="T12" fmla="*/ 13 w 26"/>
                  <a:gd name="T13" fmla="*/ 8 h 26"/>
                  <a:gd name="T14" fmla="*/ 16 w 26"/>
                  <a:gd name="T15" fmla="*/ 6 h 26"/>
                  <a:gd name="T16" fmla="*/ 20 w 26"/>
                  <a:gd name="T17" fmla="*/ 3 h 26"/>
                  <a:gd name="T18" fmla="*/ 25 w 2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25" y="0"/>
                    </a:moveTo>
                    <a:lnTo>
                      <a:pt x="0" y="25"/>
                    </a:lnTo>
                    <a:lnTo>
                      <a:pt x="1" y="21"/>
                    </a:lnTo>
                    <a:lnTo>
                      <a:pt x="4" y="18"/>
                    </a:lnTo>
                    <a:lnTo>
                      <a:pt x="8" y="15"/>
                    </a:lnTo>
                    <a:lnTo>
                      <a:pt x="11" y="12"/>
                    </a:lnTo>
                    <a:lnTo>
                      <a:pt x="13" y="8"/>
                    </a:lnTo>
                    <a:lnTo>
                      <a:pt x="16" y="6"/>
                    </a:lnTo>
                    <a:lnTo>
                      <a:pt x="20" y="3"/>
                    </a:lnTo>
                    <a:lnTo>
                      <a:pt x="25" y="0"/>
                    </a:lnTo>
                  </a:path>
                </a:pathLst>
              </a:custGeom>
              <a:solidFill>
                <a:srgbClr val="8300AF"/>
              </a:solidFill>
              <a:ln w="9525" cap="rnd">
                <a:noFill/>
                <a:round/>
                <a:headEnd/>
                <a:tailEnd/>
              </a:ln>
            </p:spPr>
            <p:txBody>
              <a:bodyPr/>
              <a:lstStyle/>
              <a:p>
                <a:endParaRPr lang="en-US"/>
              </a:p>
            </p:txBody>
          </p:sp>
          <p:sp>
            <p:nvSpPr>
              <p:cNvPr id="32065" name="Freeform 20"/>
              <p:cNvSpPr>
                <a:spLocks noChangeAspect="1"/>
              </p:cNvSpPr>
              <p:nvPr/>
            </p:nvSpPr>
            <p:spPr bwMode="auto">
              <a:xfrm>
                <a:off x="4948" y="2695"/>
                <a:ext cx="42" cy="42"/>
              </a:xfrm>
              <a:custGeom>
                <a:avLst/>
                <a:gdLst>
                  <a:gd name="T0" fmla="*/ 7 w 42"/>
                  <a:gd name="T1" fmla="*/ 32 h 42"/>
                  <a:gd name="T2" fmla="*/ 32 w 42"/>
                  <a:gd name="T3" fmla="*/ 7 h 42"/>
                  <a:gd name="T4" fmla="*/ 32 w 42"/>
                  <a:gd name="T5" fmla="*/ 6 h 42"/>
                  <a:gd name="T6" fmla="*/ 33 w 42"/>
                  <a:gd name="T7" fmla="*/ 6 h 42"/>
                  <a:gd name="T8" fmla="*/ 35 w 42"/>
                  <a:gd name="T9" fmla="*/ 4 h 42"/>
                  <a:gd name="T10" fmla="*/ 36 w 42"/>
                  <a:gd name="T11" fmla="*/ 4 h 42"/>
                  <a:gd name="T12" fmla="*/ 37 w 42"/>
                  <a:gd name="T13" fmla="*/ 3 h 42"/>
                  <a:gd name="T14" fmla="*/ 39 w 42"/>
                  <a:gd name="T15" fmla="*/ 1 h 42"/>
                  <a:gd name="T16" fmla="*/ 41 w 42"/>
                  <a:gd name="T17" fmla="*/ 1 h 42"/>
                  <a:gd name="T18" fmla="*/ 41 w 42"/>
                  <a:gd name="T19" fmla="*/ 0 h 42"/>
                  <a:gd name="T20" fmla="*/ 0 w 42"/>
                  <a:gd name="T21" fmla="*/ 41 h 42"/>
                  <a:gd name="T22" fmla="*/ 0 w 42"/>
                  <a:gd name="T23" fmla="*/ 41 h 42"/>
                  <a:gd name="T24" fmla="*/ 1 w 42"/>
                  <a:gd name="T25" fmla="*/ 39 h 42"/>
                  <a:gd name="T26" fmla="*/ 2 w 42"/>
                  <a:gd name="T27" fmla="*/ 37 h 42"/>
                  <a:gd name="T28" fmla="*/ 2 w 42"/>
                  <a:gd name="T29" fmla="*/ 36 h 42"/>
                  <a:gd name="T30" fmla="*/ 4 w 42"/>
                  <a:gd name="T31" fmla="*/ 34 h 42"/>
                  <a:gd name="T32" fmla="*/ 4 w 42"/>
                  <a:gd name="T33" fmla="*/ 33 h 42"/>
                  <a:gd name="T34" fmla="*/ 5 w 42"/>
                  <a:gd name="T35" fmla="*/ 33 h 42"/>
                  <a:gd name="T36" fmla="*/ 7 w 42"/>
                  <a:gd name="T37" fmla="*/ 32 h 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42"/>
                  <a:gd name="T59" fmla="*/ 42 w 42"/>
                  <a:gd name="T60" fmla="*/ 42 h 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42">
                    <a:moveTo>
                      <a:pt x="7" y="32"/>
                    </a:moveTo>
                    <a:lnTo>
                      <a:pt x="32" y="7"/>
                    </a:lnTo>
                    <a:lnTo>
                      <a:pt x="32" y="6"/>
                    </a:lnTo>
                    <a:lnTo>
                      <a:pt x="33" y="6"/>
                    </a:lnTo>
                    <a:lnTo>
                      <a:pt x="35" y="4"/>
                    </a:lnTo>
                    <a:lnTo>
                      <a:pt x="36" y="4"/>
                    </a:lnTo>
                    <a:lnTo>
                      <a:pt x="37" y="3"/>
                    </a:lnTo>
                    <a:lnTo>
                      <a:pt x="39" y="1"/>
                    </a:lnTo>
                    <a:lnTo>
                      <a:pt x="41" y="1"/>
                    </a:lnTo>
                    <a:lnTo>
                      <a:pt x="41" y="0"/>
                    </a:lnTo>
                    <a:lnTo>
                      <a:pt x="0" y="41"/>
                    </a:lnTo>
                    <a:lnTo>
                      <a:pt x="1" y="39"/>
                    </a:lnTo>
                    <a:lnTo>
                      <a:pt x="2" y="37"/>
                    </a:lnTo>
                    <a:lnTo>
                      <a:pt x="2" y="36"/>
                    </a:lnTo>
                    <a:lnTo>
                      <a:pt x="4" y="34"/>
                    </a:lnTo>
                    <a:lnTo>
                      <a:pt x="4" y="33"/>
                    </a:lnTo>
                    <a:lnTo>
                      <a:pt x="5" y="33"/>
                    </a:lnTo>
                    <a:lnTo>
                      <a:pt x="7" y="32"/>
                    </a:lnTo>
                  </a:path>
                </a:pathLst>
              </a:custGeom>
              <a:solidFill>
                <a:srgbClr val="8300AE"/>
              </a:solidFill>
              <a:ln w="9525" cap="rnd">
                <a:noFill/>
                <a:round/>
                <a:headEnd/>
                <a:tailEnd/>
              </a:ln>
            </p:spPr>
            <p:txBody>
              <a:bodyPr/>
              <a:lstStyle/>
              <a:p>
                <a:endParaRPr lang="en-US"/>
              </a:p>
            </p:txBody>
          </p:sp>
          <p:sp>
            <p:nvSpPr>
              <p:cNvPr id="32066" name="Freeform 21"/>
              <p:cNvSpPr>
                <a:spLocks noChangeAspect="1"/>
              </p:cNvSpPr>
              <p:nvPr/>
            </p:nvSpPr>
            <p:spPr bwMode="auto">
              <a:xfrm>
                <a:off x="4943" y="2691"/>
                <a:ext cx="55" cy="54"/>
              </a:xfrm>
              <a:custGeom>
                <a:avLst/>
                <a:gdLst>
                  <a:gd name="T0" fmla="*/ 4 w 55"/>
                  <a:gd name="T1" fmla="*/ 45 h 54"/>
                  <a:gd name="T2" fmla="*/ 45 w 55"/>
                  <a:gd name="T3" fmla="*/ 3 h 54"/>
                  <a:gd name="T4" fmla="*/ 47 w 55"/>
                  <a:gd name="T5" fmla="*/ 3 h 54"/>
                  <a:gd name="T6" fmla="*/ 49 w 55"/>
                  <a:gd name="T7" fmla="*/ 3 h 54"/>
                  <a:gd name="T8" fmla="*/ 49 w 55"/>
                  <a:gd name="T9" fmla="*/ 3 h 54"/>
                  <a:gd name="T10" fmla="*/ 50 w 55"/>
                  <a:gd name="T11" fmla="*/ 3 h 54"/>
                  <a:gd name="T12" fmla="*/ 50 w 55"/>
                  <a:gd name="T13" fmla="*/ 1 h 54"/>
                  <a:gd name="T14" fmla="*/ 52 w 55"/>
                  <a:gd name="T15" fmla="*/ 1 h 54"/>
                  <a:gd name="T16" fmla="*/ 54 w 55"/>
                  <a:gd name="T17" fmla="*/ 0 h 54"/>
                  <a:gd name="T18" fmla="*/ 54 w 55"/>
                  <a:gd name="T19" fmla="*/ 0 h 54"/>
                  <a:gd name="T20" fmla="*/ 0 w 55"/>
                  <a:gd name="T21" fmla="*/ 53 h 54"/>
                  <a:gd name="T22" fmla="*/ 0 w 55"/>
                  <a:gd name="T23" fmla="*/ 51 h 54"/>
                  <a:gd name="T24" fmla="*/ 0 w 55"/>
                  <a:gd name="T25" fmla="*/ 51 h 54"/>
                  <a:gd name="T26" fmla="*/ 1 w 55"/>
                  <a:gd name="T27" fmla="*/ 49 h 54"/>
                  <a:gd name="T28" fmla="*/ 1 w 55"/>
                  <a:gd name="T29" fmla="*/ 49 h 54"/>
                  <a:gd name="T30" fmla="*/ 3 w 55"/>
                  <a:gd name="T31" fmla="*/ 48 h 54"/>
                  <a:gd name="T32" fmla="*/ 3 w 55"/>
                  <a:gd name="T33" fmla="*/ 48 h 54"/>
                  <a:gd name="T34" fmla="*/ 3 w 55"/>
                  <a:gd name="T35" fmla="*/ 46 h 54"/>
                  <a:gd name="T36" fmla="*/ 4 w 55"/>
                  <a:gd name="T37" fmla="*/ 45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54"/>
                  <a:gd name="T59" fmla="*/ 55 w 55"/>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54">
                    <a:moveTo>
                      <a:pt x="4" y="45"/>
                    </a:moveTo>
                    <a:lnTo>
                      <a:pt x="45" y="3"/>
                    </a:lnTo>
                    <a:lnTo>
                      <a:pt x="47" y="3"/>
                    </a:lnTo>
                    <a:lnTo>
                      <a:pt x="49" y="3"/>
                    </a:lnTo>
                    <a:lnTo>
                      <a:pt x="50" y="3"/>
                    </a:lnTo>
                    <a:lnTo>
                      <a:pt x="50" y="1"/>
                    </a:lnTo>
                    <a:lnTo>
                      <a:pt x="52" y="1"/>
                    </a:lnTo>
                    <a:lnTo>
                      <a:pt x="54" y="0"/>
                    </a:lnTo>
                    <a:lnTo>
                      <a:pt x="0" y="53"/>
                    </a:lnTo>
                    <a:lnTo>
                      <a:pt x="0" y="51"/>
                    </a:lnTo>
                    <a:lnTo>
                      <a:pt x="1" y="49"/>
                    </a:lnTo>
                    <a:lnTo>
                      <a:pt x="3" y="48"/>
                    </a:lnTo>
                    <a:lnTo>
                      <a:pt x="3" y="46"/>
                    </a:lnTo>
                    <a:lnTo>
                      <a:pt x="4" y="45"/>
                    </a:lnTo>
                  </a:path>
                </a:pathLst>
              </a:custGeom>
              <a:solidFill>
                <a:srgbClr val="8200AD"/>
              </a:solidFill>
              <a:ln w="9525" cap="rnd">
                <a:noFill/>
                <a:round/>
                <a:headEnd/>
                <a:tailEnd/>
              </a:ln>
            </p:spPr>
            <p:txBody>
              <a:bodyPr/>
              <a:lstStyle/>
              <a:p>
                <a:endParaRPr lang="en-US"/>
              </a:p>
            </p:txBody>
          </p:sp>
          <p:sp>
            <p:nvSpPr>
              <p:cNvPr id="32067" name="Freeform 22"/>
              <p:cNvSpPr>
                <a:spLocks noChangeAspect="1"/>
              </p:cNvSpPr>
              <p:nvPr/>
            </p:nvSpPr>
            <p:spPr bwMode="auto">
              <a:xfrm>
                <a:off x="4939" y="2688"/>
                <a:ext cx="65" cy="63"/>
              </a:xfrm>
              <a:custGeom>
                <a:avLst/>
                <a:gdLst>
                  <a:gd name="T0" fmla="*/ 4 w 65"/>
                  <a:gd name="T1" fmla="*/ 56 h 63"/>
                  <a:gd name="T2" fmla="*/ 57 w 65"/>
                  <a:gd name="T3" fmla="*/ 3 h 63"/>
                  <a:gd name="T4" fmla="*/ 59 w 65"/>
                  <a:gd name="T5" fmla="*/ 3 h 63"/>
                  <a:gd name="T6" fmla="*/ 59 w 65"/>
                  <a:gd name="T7" fmla="*/ 1 h 63"/>
                  <a:gd name="T8" fmla="*/ 60 w 65"/>
                  <a:gd name="T9" fmla="*/ 1 h 63"/>
                  <a:gd name="T10" fmla="*/ 60 w 65"/>
                  <a:gd name="T11" fmla="*/ 1 h 63"/>
                  <a:gd name="T12" fmla="*/ 62 w 65"/>
                  <a:gd name="T13" fmla="*/ 0 h 63"/>
                  <a:gd name="T14" fmla="*/ 62 w 65"/>
                  <a:gd name="T15" fmla="*/ 0 h 63"/>
                  <a:gd name="T16" fmla="*/ 64 w 65"/>
                  <a:gd name="T17" fmla="*/ 0 h 63"/>
                  <a:gd name="T18" fmla="*/ 64 w 65"/>
                  <a:gd name="T19" fmla="*/ 0 h 63"/>
                  <a:gd name="T20" fmla="*/ 0 w 65"/>
                  <a:gd name="T21" fmla="*/ 62 h 63"/>
                  <a:gd name="T22" fmla="*/ 1 w 65"/>
                  <a:gd name="T23" fmla="*/ 60 h 63"/>
                  <a:gd name="T24" fmla="*/ 1 w 65"/>
                  <a:gd name="T25" fmla="*/ 60 h 63"/>
                  <a:gd name="T26" fmla="*/ 1 w 65"/>
                  <a:gd name="T27" fmla="*/ 59 h 63"/>
                  <a:gd name="T28" fmla="*/ 3 w 65"/>
                  <a:gd name="T29" fmla="*/ 59 h 63"/>
                  <a:gd name="T30" fmla="*/ 3 w 65"/>
                  <a:gd name="T31" fmla="*/ 58 h 63"/>
                  <a:gd name="T32" fmla="*/ 3 w 65"/>
                  <a:gd name="T33" fmla="*/ 58 h 63"/>
                  <a:gd name="T34" fmla="*/ 3 w 65"/>
                  <a:gd name="T35" fmla="*/ 58 h 63"/>
                  <a:gd name="T36" fmla="*/ 4 w 65"/>
                  <a:gd name="T37" fmla="*/ 56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3"/>
                  <a:gd name="T59" fmla="*/ 65 w 65"/>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3">
                    <a:moveTo>
                      <a:pt x="4" y="56"/>
                    </a:moveTo>
                    <a:lnTo>
                      <a:pt x="57" y="3"/>
                    </a:lnTo>
                    <a:lnTo>
                      <a:pt x="59" y="3"/>
                    </a:lnTo>
                    <a:lnTo>
                      <a:pt x="59" y="1"/>
                    </a:lnTo>
                    <a:lnTo>
                      <a:pt x="60" y="1"/>
                    </a:lnTo>
                    <a:lnTo>
                      <a:pt x="62" y="0"/>
                    </a:lnTo>
                    <a:lnTo>
                      <a:pt x="64" y="0"/>
                    </a:lnTo>
                    <a:lnTo>
                      <a:pt x="0" y="62"/>
                    </a:lnTo>
                    <a:lnTo>
                      <a:pt x="1" y="60"/>
                    </a:lnTo>
                    <a:lnTo>
                      <a:pt x="1" y="59"/>
                    </a:lnTo>
                    <a:lnTo>
                      <a:pt x="3" y="59"/>
                    </a:lnTo>
                    <a:lnTo>
                      <a:pt x="3" y="58"/>
                    </a:lnTo>
                    <a:lnTo>
                      <a:pt x="4" y="56"/>
                    </a:lnTo>
                  </a:path>
                </a:pathLst>
              </a:custGeom>
              <a:solidFill>
                <a:srgbClr val="8100AC"/>
              </a:solidFill>
              <a:ln w="9525" cap="rnd">
                <a:noFill/>
                <a:round/>
                <a:headEnd/>
                <a:tailEnd/>
              </a:ln>
            </p:spPr>
            <p:txBody>
              <a:bodyPr/>
              <a:lstStyle/>
              <a:p>
                <a:endParaRPr lang="en-US"/>
              </a:p>
            </p:txBody>
          </p:sp>
          <p:sp>
            <p:nvSpPr>
              <p:cNvPr id="32068" name="Freeform 23"/>
              <p:cNvSpPr>
                <a:spLocks noChangeAspect="1"/>
              </p:cNvSpPr>
              <p:nvPr/>
            </p:nvSpPr>
            <p:spPr bwMode="auto">
              <a:xfrm>
                <a:off x="4937" y="2684"/>
                <a:ext cx="73" cy="72"/>
              </a:xfrm>
              <a:custGeom>
                <a:avLst/>
                <a:gdLst>
                  <a:gd name="T0" fmla="*/ 1 w 73"/>
                  <a:gd name="T1" fmla="*/ 66 h 72"/>
                  <a:gd name="T2" fmla="*/ 66 w 73"/>
                  <a:gd name="T3" fmla="*/ 3 h 72"/>
                  <a:gd name="T4" fmla="*/ 67 w 73"/>
                  <a:gd name="T5" fmla="*/ 1 h 72"/>
                  <a:gd name="T6" fmla="*/ 67 w 73"/>
                  <a:gd name="T7" fmla="*/ 1 h 72"/>
                  <a:gd name="T8" fmla="*/ 68 w 73"/>
                  <a:gd name="T9" fmla="*/ 1 h 72"/>
                  <a:gd name="T10" fmla="*/ 68 w 73"/>
                  <a:gd name="T11" fmla="*/ 1 h 72"/>
                  <a:gd name="T12" fmla="*/ 70 w 73"/>
                  <a:gd name="T13" fmla="*/ 0 h 72"/>
                  <a:gd name="T14" fmla="*/ 70 w 73"/>
                  <a:gd name="T15" fmla="*/ 0 h 72"/>
                  <a:gd name="T16" fmla="*/ 72 w 73"/>
                  <a:gd name="T17" fmla="*/ 0 h 72"/>
                  <a:gd name="T18" fmla="*/ 72 w 73"/>
                  <a:gd name="T19" fmla="*/ 0 h 72"/>
                  <a:gd name="T20" fmla="*/ 0 w 73"/>
                  <a:gd name="T21" fmla="*/ 71 h 72"/>
                  <a:gd name="T22" fmla="*/ 0 w 73"/>
                  <a:gd name="T23" fmla="*/ 71 h 72"/>
                  <a:gd name="T24" fmla="*/ 0 w 73"/>
                  <a:gd name="T25" fmla="*/ 69 h 72"/>
                  <a:gd name="T26" fmla="*/ 0 w 73"/>
                  <a:gd name="T27" fmla="*/ 69 h 72"/>
                  <a:gd name="T28" fmla="*/ 1 w 73"/>
                  <a:gd name="T29" fmla="*/ 69 h 72"/>
                  <a:gd name="T30" fmla="*/ 1 w 73"/>
                  <a:gd name="T31" fmla="*/ 67 h 72"/>
                  <a:gd name="T32" fmla="*/ 1 w 73"/>
                  <a:gd name="T33" fmla="*/ 67 h 72"/>
                  <a:gd name="T34" fmla="*/ 1 w 73"/>
                  <a:gd name="T35" fmla="*/ 66 h 72"/>
                  <a:gd name="T36" fmla="*/ 1 w 73"/>
                  <a:gd name="T37" fmla="*/ 66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72"/>
                  <a:gd name="T59" fmla="*/ 73 w 73"/>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72">
                    <a:moveTo>
                      <a:pt x="1" y="66"/>
                    </a:moveTo>
                    <a:lnTo>
                      <a:pt x="66" y="3"/>
                    </a:lnTo>
                    <a:lnTo>
                      <a:pt x="67" y="1"/>
                    </a:lnTo>
                    <a:lnTo>
                      <a:pt x="68" y="1"/>
                    </a:lnTo>
                    <a:lnTo>
                      <a:pt x="70" y="0"/>
                    </a:lnTo>
                    <a:lnTo>
                      <a:pt x="72" y="0"/>
                    </a:lnTo>
                    <a:lnTo>
                      <a:pt x="0" y="71"/>
                    </a:lnTo>
                    <a:lnTo>
                      <a:pt x="0" y="69"/>
                    </a:lnTo>
                    <a:lnTo>
                      <a:pt x="1" y="69"/>
                    </a:lnTo>
                    <a:lnTo>
                      <a:pt x="1" y="67"/>
                    </a:lnTo>
                    <a:lnTo>
                      <a:pt x="1" y="66"/>
                    </a:lnTo>
                  </a:path>
                </a:pathLst>
              </a:custGeom>
              <a:solidFill>
                <a:srgbClr val="8100AC"/>
              </a:solidFill>
              <a:ln w="9525" cap="rnd">
                <a:noFill/>
                <a:round/>
                <a:headEnd/>
                <a:tailEnd/>
              </a:ln>
            </p:spPr>
            <p:txBody>
              <a:bodyPr/>
              <a:lstStyle/>
              <a:p>
                <a:endParaRPr lang="en-US"/>
              </a:p>
            </p:txBody>
          </p:sp>
          <p:sp>
            <p:nvSpPr>
              <p:cNvPr id="32069" name="Freeform 24"/>
              <p:cNvSpPr>
                <a:spLocks noChangeAspect="1"/>
              </p:cNvSpPr>
              <p:nvPr/>
            </p:nvSpPr>
            <p:spPr bwMode="auto">
              <a:xfrm>
                <a:off x="4934" y="2681"/>
                <a:ext cx="81" cy="80"/>
              </a:xfrm>
              <a:custGeom>
                <a:avLst/>
                <a:gdLst>
                  <a:gd name="T0" fmla="*/ 3 w 81"/>
                  <a:gd name="T1" fmla="*/ 74 h 80"/>
                  <a:gd name="T2" fmla="*/ 75 w 81"/>
                  <a:gd name="T3" fmla="*/ 3 h 80"/>
                  <a:gd name="T4" fmla="*/ 76 w 81"/>
                  <a:gd name="T5" fmla="*/ 1 h 80"/>
                  <a:gd name="T6" fmla="*/ 76 w 81"/>
                  <a:gd name="T7" fmla="*/ 1 h 80"/>
                  <a:gd name="T8" fmla="*/ 76 w 81"/>
                  <a:gd name="T9" fmla="*/ 1 h 80"/>
                  <a:gd name="T10" fmla="*/ 78 w 81"/>
                  <a:gd name="T11" fmla="*/ 1 h 80"/>
                  <a:gd name="T12" fmla="*/ 78 w 81"/>
                  <a:gd name="T13" fmla="*/ 1 h 80"/>
                  <a:gd name="T14" fmla="*/ 80 w 81"/>
                  <a:gd name="T15" fmla="*/ 0 h 80"/>
                  <a:gd name="T16" fmla="*/ 80 w 81"/>
                  <a:gd name="T17" fmla="*/ 0 h 80"/>
                  <a:gd name="T18" fmla="*/ 80 w 81"/>
                  <a:gd name="T19" fmla="*/ 0 h 80"/>
                  <a:gd name="T20" fmla="*/ 0 w 81"/>
                  <a:gd name="T21" fmla="*/ 79 h 80"/>
                  <a:gd name="T22" fmla="*/ 0 w 81"/>
                  <a:gd name="T23" fmla="*/ 79 h 80"/>
                  <a:gd name="T24" fmla="*/ 1 w 81"/>
                  <a:gd name="T25" fmla="*/ 79 h 80"/>
                  <a:gd name="T26" fmla="*/ 1 w 81"/>
                  <a:gd name="T27" fmla="*/ 77 h 80"/>
                  <a:gd name="T28" fmla="*/ 1 w 81"/>
                  <a:gd name="T29" fmla="*/ 77 h 80"/>
                  <a:gd name="T30" fmla="*/ 1 w 81"/>
                  <a:gd name="T31" fmla="*/ 77 h 80"/>
                  <a:gd name="T32" fmla="*/ 1 w 81"/>
                  <a:gd name="T33" fmla="*/ 75 h 80"/>
                  <a:gd name="T34" fmla="*/ 1 w 81"/>
                  <a:gd name="T35" fmla="*/ 75 h 80"/>
                  <a:gd name="T36" fmla="*/ 3 w 81"/>
                  <a:gd name="T37" fmla="*/ 74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80"/>
                  <a:gd name="T59" fmla="*/ 81 w 81"/>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80">
                    <a:moveTo>
                      <a:pt x="3" y="74"/>
                    </a:moveTo>
                    <a:lnTo>
                      <a:pt x="75" y="3"/>
                    </a:lnTo>
                    <a:lnTo>
                      <a:pt x="76" y="1"/>
                    </a:lnTo>
                    <a:lnTo>
                      <a:pt x="78" y="1"/>
                    </a:lnTo>
                    <a:lnTo>
                      <a:pt x="80" y="0"/>
                    </a:lnTo>
                    <a:lnTo>
                      <a:pt x="0" y="79"/>
                    </a:lnTo>
                    <a:lnTo>
                      <a:pt x="1" y="79"/>
                    </a:lnTo>
                    <a:lnTo>
                      <a:pt x="1" y="77"/>
                    </a:lnTo>
                    <a:lnTo>
                      <a:pt x="1" y="75"/>
                    </a:lnTo>
                    <a:lnTo>
                      <a:pt x="3" y="74"/>
                    </a:lnTo>
                  </a:path>
                </a:pathLst>
              </a:custGeom>
              <a:solidFill>
                <a:srgbClr val="8000AB"/>
              </a:solidFill>
              <a:ln w="9525" cap="rnd">
                <a:noFill/>
                <a:round/>
                <a:headEnd/>
                <a:tailEnd/>
              </a:ln>
            </p:spPr>
            <p:txBody>
              <a:bodyPr/>
              <a:lstStyle/>
              <a:p>
                <a:endParaRPr lang="en-US"/>
              </a:p>
            </p:txBody>
          </p:sp>
          <p:sp>
            <p:nvSpPr>
              <p:cNvPr id="32070" name="Freeform 25"/>
              <p:cNvSpPr>
                <a:spLocks noChangeAspect="1"/>
              </p:cNvSpPr>
              <p:nvPr/>
            </p:nvSpPr>
            <p:spPr bwMode="auto">
              <a:xfrm>
                <a:off x="4932" y="2678"/>
                <a:ext cx="89" cy="87"/>
              </a:xfrm>
              <a:custGeom>
                <a:avLst/>
                <a:gdLst>
                  <a:gd name="T0" fmla="*/ 1 w 89"/>
                  <a:gd name="T1" fmla="*/ 81 h 87"/>
                  <a:gd name="T2" fmla="*/ 81 w 89"/>
                  <a:gd name="T3" fmla="*/ 3 h 87"/>
                  <a:gd name="T4" fmla="*/ 83 w 89"/>
                  <a:gd name="T5" fmla="*/ 3 h 87"/>
                  <a:gd name="T6" fmla="*/ 83 w 89"/>
                  <a:gd name="T7" fmla="*/ 3 h 87"/>
                  <a:gd name="T8" fmla="*/ 84 w 89"/>
                  <a:gd name="T9" fmla="*/ 1 h 87"/>
                  <a:gd name="T10" fmla="*/ 84 w 89"/>
                  <a:gd name="T11" fmla="*/ 1 h 87"/>
                  <a:gd name="T12" fmla="*/ 84 w 89"/>
                  <a:gd name="T13" fmla="*/ 1 h 87"/>
                  <a:gd name="T14" fmla="*/ 86 w 89"/>
                  <a:gd name="T15" fmla="*/ 1 h 87"/>
                  <a:gd name="T16" fmla="*/ 86 w 89"/>
                  <a:gd name="T17" fmla="*/ 1 h 87"/>
                  <a:gd name="T18" fmla="*/ 88 w 89"/>
                  <a:gd name="T19" fmla="*/ 0 h 87"/>
                  <a:gd name="T20" fmla="*/ 0 w 89"/>
                  <a:gd name="T21" fmla="*/ 86 h 87"/>
                  <a:gd name="T22" fmla="*/ 0 w 89"/>
                  <a:gd name="T23" fmla="*/ 86 h 87"/>
                  <a:gd name="T24" fmla="*/ 0 w 89"/>
                  <a:gd name="T25" fmla="*/ 86 h 87"/>
                  <a:gd name="T26" fmla="*/ 0 w 89"/>
                  <a:gd name="T27" fmla="*/ 84 h 87"/>
                  <a:gd name="T28" fmla="*/ 0 w 89"/>
                  <a:gd name="T29" fmla="*/ 84 h 87"/>
                  <a:gd name="T30" fmla="*/ 1 w 89"/>
                  <a:gd name="T31" fmla="*/ 84 h 87"/>
                  <a:gd name="T32" fmla="*/ 1 w 89"/>
                  <a:gd name="T33" fmla="*/ 82 h 87"/>
                  <a:gd name="T34" fmla="*/ 1 w 89"/>
                  <a:gd name="T35" fmla="*/ 82 h 87"/>
                  <a:gd name="T36" fmla="*/ 1 w 89"/>
                  <a:gd name="T37" fmla="*/ 8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87"/>
                  <a:gd name="T59" fmla="*/ 89 w 89"/>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87">
                    <a:moveTo>
                      <a:pt x="1" y="81"/>
                    </a:moveTo>
                    <a:lnTo>
                      <a:pt x="81" y="3"/>
                    </a:lnTo>
                    <a:lnTo>
                      <a:pt x="83" y="3"/>
                    </a:lnTo>
                    <a:lnTo>
                      <a:pt x="84" y="1"/>
                    </a:lnTo>
                    <a:lnTo>
                      <a:pt x="86" y="1"/>
                    </a:lnTo>
                    <a:lnTo>
                      <a:pt x="88" y="0"/>
                    </a:lnTo>
                    <a:lnTo>
                      <a:pt x="0" y="86"/>
                    </a:lnTo>
                    <a:lnTo>
                      <a:pt x="0" y="84"/>
                    </a:lnTo>
                    <a:lnTo>
                      <a:pt x="1" y="84"/>
                    </a:lnTo>
                    <a:lnTo>
                      <a:pt x="1" y="82"/>
                    </a:lnTo>
                    <a:lnTo>
                      <a:pt x="1" y="81"/>
                    </a:lnTo>
                  </a:path>
                </a:pathLst>
              </a:custGeom>
              <a:solidFill>
                <a:srgbClr val="8000AA"/>
              </a:solidFill>
              <a:ln w="9525" cap="rnd">
                <a:noFill/>
                <a:round/>
                <a:headEnd/>
                <a:tailEnd/>
              </a:ln>
            </p:spPr>
            <p:txBody>
              <a:bodyPr/>
              <a:lstStyle/>
              <a:p>
                <a:endParaRPr lang="en-US"/>
              </a:p>
            </p:txBody>
          </p:sp>
          <p:sp>
            <p:nvSpPr>
              <p:cNvPr id="32071" name="Freeform 26"/>
              <p:cNvSpPr>
                <a:spLocks noChangeAspect="1"/>
              </p:cNvSpPr>
              <p:nvPr/>
            </p:nvSpPr>
            <p:spPr bwMode="auto">
              <a:xfrm>
                <a:off x="4931" y="2676"/>
                <a:ext cx="94" cy="93"/>
              </a:xfrm>
              <a:custGeom>
                <a:avLst/>
                <a:gdLst>
                  <a:gd name="T0" fmla="*/ 0 w 94"/>
                  <a:gd name="T1" fmla="*/ 88 h 93"/>
                  <a:gd name="T2" fmla="*/ 88 w 94"/>
                  <a:gd name="T3" fmla="*/ 1 h 93"/>
                  <a:gd name="T4" fmla="*/ 88 w 94"/>
                  <a:gd name="T5" fmla="*/ 1 h 93"/>
                  <a:gd name="T6" fmla="*/ 88 w 94"/>
                  <a:gd name="T7" fmla="*/ 1 h 93"/>
                  <a:gd name="T8" fmla="*/ 90 w 94"/>
                  <a:gd name="T9" fmla="*/ 1 h 93"/>
                  <a:gd name="T10" fmla="*/ 90 w 94"/>
                  <a:gd name="T11" fmla="*/ 1 h 93"/>
                  <a:gd name="T12" fmla="*/ 90 w 94"/>
                  <a:gd name="T13" fmla="*/ 1 h 93"/>
                  <a:gd name="T14" fmla="*/ 91 w 94"/>
                  <a:gd name="T15" fmla="*/ 1 h 93"/>
                  <a:gd name="T16" fmla="*/ 91 w 94"/>
                  <a:gd name="T17" fmla="*/ 0 h 93"/>
                  <a:gd name="T18" fmla="*/ 93 w 94"/>
                  <a:gd name="T19" fmla="*/ 0 h 93"/>
                  <a:gd name="T20" fmla="*/ 0 w 94"/>
                  <a:gd name="T21" fmla="*/ 92 h 93"/>
                  <a:gd name="T22" fmla="*/ 0 w 94"/>
                  <a:gd name="T23" fmla="*/ 92 h 93"/>
                  <a:gd name="T24" fmla="*/ 0 w 94"/>
                  <a:gd name="T25" fmla="*/ 90 h 93"/>
                  <a:gd name="T26" fmla="*/ 0 w 94"/>
                  <a:gd name="T27" fmla="*/ 90 h 93"/>
                  <a:gd name="T28" fmla="*/ 0 w 94"/>
                  <a:gd name="T29" fmla="*/ 90 h 93"/>
                  <a:gd name="T30" fmla="*/ 0 w 94"/>
                  <a:gd name="T31" fmla="*/ 88 h 93"/>
                  <a:gd name="T32" fmla="*/ 0 w 94"/>
                  <a:gd name="T33" fmla="*/ 88 h 93"/>
                  <a:gd name="T34" fmla="*/ 0 w 94"/>
                  <a:gd name="T35" fmla="*/ 88 h 93"/>
                  <a:gd name="T36" fmla="*/ 0 w 94"/>
                  <a:gd name="T37" fmla="*/ 88 h 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4"/>
                  <a:gd name="T58" fmla="*/ 0 h 93"/>
                  <a:gd name="T59" fmla="*/ 94 w 94"/>
                  <a:gd name="T60" fmla="*/ 93 h 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4" h="93">
                    <a:moveTo>
                      <a:pt x="0" y="88"/>
                    </a:moveTo>
                    <a:lnTo>
                      <a:pt x="88" y="1"/>
                    </a:lnTo>
                    <a:lnTo>
                      <a:pt x="90" y="1"/>
                    </a:lnTo>
                    <a:lnTo>
                      <a:pt x="91" y="1"/>
                    </a:lnTo>
                    <a:lnTo>
                      <a:pt x="91" y="0"/>
                    </a:lnTo>
                    <a:lnTo>
                      <a:pt x="93" y="0"/>
                    </a:lnTo>
                    <a:lnTo>
                      <a:pt x="0" y="92"/>
                    </a:lnTo>
                    <a:lnTo>
                      <a:pt x="0" y="90"/>
                    </a:lnTo>
                    <a:lnTo>
                      <a:pt x="0" y="88"/>
                    </a:lnTo>
                  </a:path>
                </a:pathLst>
              </a:custGeom>
              <a:solidFill>
                <a:srgbClr val="7F00A9"/>
              </a:solidFill>
              <a:ln w="9525" cap="rnd">
                <a:noFill/>
                <a:round/>
                <a:headEnd/>
                <a:tailEnd/>
              </a:ln>
            </p:spPr>
            <p:txBody>
              <a:bodyPr/>
              <a:lstStyle/>
              <a:p>
                <a:endParaRPr lang="en-US"/>
              </a:p>
            </p:txBody>
          </p:sp>
          <p:sp>
            <p:nvSpPr>
              <p:cNvPr id="32072" name="Freeform 27"/>
              <p:cNvSpPr>
                <a:spLocks noChangeAspect="1"/>
              </p:cNvSpPr>
              <p:nvPr/>
            </p:nvSpPr>
            <p:spPr bwMode="auto">
              <a:xfrm>
                <a:off x="4930" y="2676"/>
                <a:ext cx="98" cy="98"/>
              </a:xfrm>
              <a:custGeom>
                <a:avLst/>
                <a:gdLst>
                  <a:gd name="T0" fmla="*/ 1 w 98"/>
                  <a:gd name="T1" fmla="*/ 92 h 98"/>
                  <a:gd name="T2" fmla="*/ 93 w 98"/>
                  <a:gd name="T3" fmla="*/ 0 h 98"/>
                  <a:gd name="T4" fmla="*/ 93 w 98"/>
                  <a:gd name="T5" fmla="*/ 0 h 98"/>
                  <a:gd name="T6" fmla="*/ 93 w 98"/>
                  <a:gd name="T7" fmla="*/ 0 h 98"/>
                  <a:gd name="T8" fmla="*/ 95 w 98"/>
                  <a:gd name="T9" fmla="*/ 0 h 98"/>
                  <a:gd name="T10" fmla="*/ 95 w 98"/>
                  <a:gd name="T11" fmla="*/ 0 h 98"/>
                  <a:gd name="T12" fmla="*/ 95 w 98"/>
                  <a:gd name="T13" fmla="*/ 0 h 98"/>
                  <a:gd name="T14" fmla="*/ 97 w 98"/>
                  <a:gd name="T15" fmla="*/ 0 h 98"/>
                  <a:gd name="T16" fmla="*/ 97 w 98"/>
                  <a:gd name="T17" fmla="*/ 0 h 98"/>
                  <a:gd name="T18" fmla="*/ 97 w 98"/>
                  <a:gd name="T19" fmla="*/ 0 h 98"/>
                  <a:gd name="T20" fmla="*/ 0 w 98"/>
                  <a:gd name="T21" fmla="*/ 97 h 98"/>
                  <a:gd name="T22" fmla="*/ 0 w 98"/>
                  <a:gd name="T23" fmla="*/ 95 h 98"/>
                  <a:gd name="T24" fmla="*/ 0 w 98"/>
                  <a:gd name="T25" fmla="*/ 95 h 98"/>
                  <a:gd name="T26" fmla="*/ 0 w 98"/>
                  <a:gd name="T27" fmla="*/ 95 h 98"/>
                  <a:gd name="T28" fmla="*/ 0 w 98"/>
                  <a:gd name="T29" fmla="*/ 93 h 98"/>
                  <a:gd name="T30" fmla="*/ 0 w 98"/>
                  <a:gd name="T31" fmla="*/ 93 h 98"/>
                  <a:gd name="T32" fmla="*/ 1 w 98"/>
                  <a:gd name="T33" fmla="*/ 93 h 98"/>
                  <a:gd name="T34" fmla="*/ 1 w 98"/>
                  <a:gd name="T35" fmla="*/ 92 h 98"/>
                  <a:gd name="T36" fmla="*/ 1 w 98"/>
                  <a:gd name="T37" fmla="*/ 92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98"/>
                  <a:gd name="T59" fmla="*/ 98 w 98"/>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98">
                    <a:moveTo>
                      <a:pt x="1" y="92"/>
                    </a:moveTo>
                    <a:lnTo>
                      <a:pt x="93" y="0"/>
                    </a:lnTo>
                    <a:lnTo>
                      <a:pt x="95" y="0"/>
                    </a:lnTo>
                    <a:lnTo>
                      <a:pt x="97" y="0"/>
                    </a:lnTo>
                    <a:lnTo>
                      <a:pt x="0" y="97"/>
                    </a:lnTo>
                    <a:lnTo>
                      <a:pt x="0" y="95"/>
                    </a:lnTo>
                    <a:lnTo>
                      <a:pt x="0" y="93"/>
                    </a:lnTo>
                    <a:lnTo>
                      <a:pt x="1" y="93"/>
                    </a:lnTo>
                    <a:lnTo>
                      <a:pt x="1" y="92"/>
                    </a:lnTo>
                  </a:path>
                </a:pathLst>
              </a:custGeom>
              <a:solidFill>
                <a:srgbClr val="7E00A8"/>
              </a:solidFill>
              <a:ln w="9525" cap="rnd">
                <a:noFill/>
                <a:round/>
                <a:headEnd/>
                <a:tailEnd/>
              </a:ln>
            </p:spPr>
            <p:txBody>
              <a:bodyPr/>
              <a:lstStyle/>
              <a:p>
                <a:endParaRPr lang="en-US"/>
              </a:p>
            </p:txBody>
          </p:sp>
          <p:sp>
            <p:nvSpPr>
              <p:cNvPr id="32073" name="Freeform 28"/>
              <p:cNvSpPr>
                <a:spLocks noChangeAspect="1"/>
              </p:cNvSpPr>
              <p:nvPr/>
            </p:nvSpPr>
            <p:spPr bwMode="auto">
              <a:xfrm>
                <a:off x="4928" y="2674"/>
                <a:ext cx="105" cy="103"/>
              </a:xfrm>
              <a:custGeom>
                <a:avLst/>
                <a:gdLst>
                  <a:gd name="T0" fmla="*/ 1 w 105"/>
                  <a:gd name="T1" fmla="*/ 98 h 103"/>
                  <a:gd name="T2" fmla="*/ 99 w 105"/>
                  <a:gd name="T3" fmla="*/ 1 h 103"/>
                  <a:gd name="T4" fmla="*/ 100 w 105"/>
                  <a:gd name="T5" fmla="*/ 1 h 103"/>
                  <a:gd name="T6" fmla="*/ 100 w 105"/>
                  <a:gd name="T7" fmla="*/ 1 h 103"/>
                  <a:gd name="T8" fmla="*/ 100 w 105"/>
                  <a:gd name="T9" fmla="*/ 1 h 103"/>
                  <a:gd name="T10" fmla="*/ 102 w 105"/>
                  <a:gd name="T11" fmla="*/ 1 h 103"/>
                  <a:gd name="T12" fmla="*/ 102 w 105"/>
                  <a:gd name="T13" fmla="*/ 1 h 103"/>
                  <a:gd name="T14" fmla="*/ 102 w 105"/>
                  <a:gd name="T15" fmla="*/ 0 h 103"/>
                  <a:gd name="T16" fmla="*/ 104 w 105"/>
                  <a:gd name="T17" fmla="*/ 0 h 103"/>
                  <a:gd name="T18" fmla="*/ 104 w 105"/>
                  <a:gd name="T19" fmla="*/ 0 h 103"/>
                  <a:gd name="T20" fmla="*/ 0 w 105"/>
                  <a:gd name="T21" fmla="*/ 102 h 103"/>
                  <a:gd name="T22" fmla="*/ 0 w 105"/>
                  <a:gd name="T23" fmla="*/ 102 h 103"/>
                  <a:gd name="T24" fmla="*/ 0 w 105"/>
                  <a:gd name="T25" fmla="*/ 102 h 103"/>
                  <a:gd name="T26" fmla="*/ 0 w 105"/>
                  <a:gd name="T27" fmla="*/ 100 h 103"/>
                  <a:gd name="T28" fmla="*/ 0 w 105"/>
                  <a:gd name="T29" fmla="*/ 100 h 103"/>
                  <a:gd name="T30" fmla="*/ 1 w 105"/>
                  <a:gd name="T31" fmla="*/ 100 h 103"/>
                  <a:gd name="T32" fmla="*/ 1 w 105"/>
                  <a:gd name="T33" fmla="*/ 98 h 103"/>
                  <a:gd name="T34" fmla="*/ 1 w 105"/>
                  <a:gd name="T35" fmla="*/ 98 h 103"/>
                  <a:gd name="T36" fmla="*/ 1 w 105"/>
                  <a:gd name="T37" fmla="*/ 98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5"/>
                  <a:gd name="T58" fmla="*/ 0 h 103"/>
                  <a:gd name="T59" fmla="*/ 105 w 105"/>
                  <a:gd name="T60" fmla="*/ 103 h 1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5" h="103">
                    <a:moveTo>
                      <a:pt x="1" y="98"/>
                    </a:moveTo>
                    <a:lnTo>
                      <a:pt x="99" y="1"/>
                    </a:lnTo>
                    <a:lnTo>
                      <a:pt x="100" y="1"/>
                    </a:lnTo>
                    <a:lnTo>
                      <a:pt x="102" y="1"/>
                    </a:lnTo>
                    <a:lnTo>
                      <a:pt x="102" y="0"/>
                    </a:lnTo>
                    <a:lnTo>
                      <a:pt x="104" y="0"/>
                    </a:lnTo>
                    <a:lnTo>
                      <a:pt x="0" y="102"/>
                    </a:lnTo>
                    <a:lnTo>
                      <a:pt x="0" y="100"/>
                    </a:lnTo>
                    <a:lnTo>
                      <a:pt x="1" y="100"/>
                    </a:lnTo>
                    <a:lnTo>
                      <a:pt x="1" y="98"/>
                    </a:lnTo>
                  </a:path>
                </a:pathLst>
              </a:custGeom>
              <a:solidFill>
                <a:srgbClr val="7E00A8"/>
              </a:solidFill>
              <a:ln w="9525" cap="rnd">
                <a:noFill/>
                <a:round/>
                <a:headEnd/>
                <a:tailEnd/>
              </a:ln>
            </p:spPr>
            <p:txBody>
              <a:bodyPr/>
              <a:lstStyle/>
              <a:p>
                <a:endParaRPr lang="en-US"/>
              </a:p>
            </p:txBody>
          </p:sp>
          <p:sp>
            <p:nvSpPr>
              <p:cNvPr id="32074" name="Freeform 29"/>
              <p:cNvSpPr>
                <a:spLocks noChangeAspect="1"/>
              </p:cNvSpPr>
              <p:nvPr/>
            </p:nvSpPr>
            <p:spPr bwMode="auto">
              <a:xfrm>
                <a:off x="4927" y="2672"/>
                <a:ext cx="111" cy="110"/>
              </a:xfrm>
              <a:custGeom>
                <a:avLst/>
                <a:gdLst>
                  <a:gd name="T0" fmla="*/ 1 w 111"/>
                  <a:gd name="T1" fmla="*/ 104 h 110"/>
                  <a:gd name="T2" fmla="*/ 105 w 111"/>
                  <a:gd name="T3" fmla="*/ 1 h 110"/>
                  <a:gd name="T4" fmla="*/ 105 w 111"/>
                  <a:gd name="T5" fmla="*/ 1 h 110"/>
                  <a:gd name="T6" fmla="*/ 106 w 111"/>
                  <a:gd name="T7" fmla="*/ 1 h 110"/>
                  <a:gd name="T8" fmla="*/ 106 w 111"/>
                  <a:gd name="T9" fmla="*/ 1 h 110"/>
                  <a:gd name="T10" fmla="*/ 106 w 111"/>
                  <a:gd name="T11" fmla="*/ 1 h 110"/>
                  <a:gd name="T12" fmla="*/ 108 w 111"/>
                  <a:gd name="T13" fmla="*/ 1 h 110"/>
                  <a:gd name="T14" fmla="*/ 108 w 111"/>
                  <a:gd name="T15" fmla="*/ 1 h 110"/>
                  <a:gd name="T16" fmla="*/ 108 w 111"/>
                  <a:gd name="T17" fmla="*/ 0 h 110"/>
                  <a:gd name="T18" fmla="*/ 110 w 111"/>
                  <a:gd name="T19" fmla="*/ 0 h 110"/>
                  <a:gd name="T20" fmla="*/ 0 w 111"/>
                  <a:gd name="T21" fmla="*/ 109 h 110"/>
                  <a:gd name="T22" fmla="*/ 0 w 111"/>
                  <a:gd name="T23" fmla="*/ 107 h 110"/>
                  <a:gd name="T24" fmla="*/ 1 w 111"/>
                  <a:gd name="T25" fmla="*/ 107 h 110"/>
                  <a:gd name="T26" fmla="*/ 1 w 111"/>
                  <a:gd name="T27" fmla="*/ 107 h 110"/>
                  <a:gd name="T28" fmla="*/ 1 w 111"/>
                  <a:gd name="T29" fmla="*/ 105 h 110"/>
                  <a:gd name="T30" fmla="*/ 1 w 111"/>
                  <a:gd name="T31" fmla="*/ 105 h 110"/>
                  <a:gd name="T32" fmla="*/ 1 w 111"/>
                  <a:gd name="T33" fmla="*/ 105 h 110"/>
                  <a:gd name="T34" fmla="*/ 1 w 111"/>
                  <a:gd name="T35" fmla="*/ 104 h 110"/>
                  <a:gd name="T36" fmla="*/ 1 w 111"/>
                  <a:gd name="T37" fmla="*/ 104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10"/>
                  <a:gd name="T59" fmla="*/ 111 w 111"/>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10">
                    <a:moveTo>
                      <a:pt x="1" y="104"/>
                    </a:moveTo>
                    <a:lnTo>
                      <a:pt x="105" y="1"/>
                    </a:lnTo>
                    <a:lnTo>
                      <a:pt x="106" y="1"/>
                    </a:lnTo>
                    <a:lnTo>
                      <a:pt x="108" y="1"/>
                    </a:lnTo>
                    <a:lnTo>
                      <a:pt x="108" y="0"/>
                    </a:lnTo>
                    <a:lnTo>
                      <a:pt x="110" y="0"/>
                    </a:lnTo>
                    <a:lnTo>
                      <a:pt x="0" y="109"/>
                    </a:lnTo>
                    <a:lnTo>
                      <a:pt x="0" y="107"/>
                    </a:lnTo>
                    <a:lnTo>
                      <a:pt x="1" y="107"/>
                    </a:lnTo>
                    <a:lnTo>
                      <a:pt x="1" y="105"/>
                    </a:lnTo>
                    <a:lnTo>
                      <a:pt x="1" y="104"/>
                    </a:lnTo>
                  </a:path>
                </a:pathLst>
              </a:custGeom>
              <a:solidFill>
                <a:srgbClr val="7D00A7"/>
              </a:solidFill>
              <a:ln w="9525" cap="rnd">
                <a:noFill/>
                <a:round/>
                <a:headEnd/>
                <a:tailEnd/>
              </a:ln>
            </p:spPr>
            <p:txBody>
              <a:bodyPr/>
              <a:lstStyle/>
              <a:p>
                <a:endParaRPr lang="en-US"/>
              </a:p>
            </p:txBody>
          </p:sp>
          <p:sp>
            <p:nvSpPr>
              <p:cNvPr id="32075" name="Freeform 30"/>
              <p:cNvSpPr>
                <a:spLocks noChangeAspect="1"/>
              </p:cNvSpPr>
              <p:nvPr/>
            </p:nvSpPr>
            <p:spPr bwMode="auto">
              <a:xfrm>
                <a:off x="4927" y="2672"/>
                <a:ext cx="114" cy="113"/>
              </a:xfrm>
              <a:custGeom>
                <a:avLst/>
                <a:gdLst>
                  <a:gd name="T0" fmla="*/ 0 w 114"/>
                  <a:gd name="T1" fmla="*/ 109 h 113"/>
                  <a:gd name="T2" fmla="*/ 109 w 114"/>
                  <a:gd name="T3" fmla="*/ 0 h 113"/>
                  <a:gd name="T4" fmla="*/ 109 w 114"/>
                  <a:gd name="T5" fmla="*/ 0 h 113"/>
                  <a:gd name="T6" fmla="*/ 109 w 114"/>
                  <a:gd name="T7" fmla="*/ 0 h 113"/>
                  <a:gd name="T8" fmla="*/ 109 w 114"/>
                  <a:gd name="T9" fmla="*/ 0 h 113"/>
                  <a:gd name="T10" fmla="*/ 111 w 114"/>
                  <a:gd name="T11" fmla="*/ 0 h 113"/>
                  <a:gd name="T12" fmla="*/ 111 w 114"/>
                  <a:gd name="T13" fmla="*/ 0 h 113"/>
                  <a:gd name="T14" fmla="*/ 111 w 114"/>
                  <a:gd name="T15" fmla="*/ 0 h 113"/>
                  <a:gd name="T16" fmla="*/ 113 w 114"/>
                  <a:gd name="T17" fmla="*/ 0 h 113"/>
                  <a:gd name="T18" fmla="*/ 113 w 114"/>
                  <a:gd name="T19" fmla="*/ 0 h 113"/>
                  <a:gd name="T20" fmla="*/ 0 w 114"/>
                  <a:gd name="T21" fmla="*/ 112 h 113"/>
                  <a:gd name="T22" fmla="*/ 0 w 114"/>
                  <a:gd name="T23" fmla="*/ 112 h 113"/>
                  <a:gd name="T24" fmla="*/ 0 w 114"/>
                  <a:gd name="T25" fmla="*/ 111 h 113"/>
                  <a:gd name="T26" fmla="*/ 0 w 114"/>
                  <a:gd name="T27" fmla="*/ 111 h 113"/>
                  <a:gd name="T28" fmla="*/ 0 w 114"/>
                  <a:gd name="T29" fmla="*/ 111 h 113"/>
                  <a:gd name="T30" fmla="*/ 0 w 114"/>
                  <a:gd name="T31" fmla="*/ 109 h 113"/>
                  <a:gd name="T32" fmla="*/ 0 w 114"/>
                  <a:gd name="T33" fmla="*/ 109 h 113"/>
                  <a:gd name="T34" fmla="*/ 0 w 114"/>
                  <a:gd name="T35" fmla="*/ 109 h 113"/>
                  <a:gd name="T36" fmla="*/ 0 w 114"/>
                  <a:gd name="T37" fmla="*/ 109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113"/>
                  <a:gd name="T59" fmla="*/ 114 w 114"/>
                  <a:gd name="T60" fmla="*/ 113 h 1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113">
                    <a:moveTo>
                      <a:pt x="0" y="109"/>
                    </a:moveTo>
                    <a:lnTo>
                      <a:pt x="109" y="0"/>
                    </a:lnTo>
                    <a:lnTo>
                      <a:pt x="111" y="0"/>
                    </a:lnTo>
                    <a:lnTo>
                      <a:pt x="113" y="0"/>
                    </a:lnTo>
                    <a:lnTo>
                      <a:pt x="0" y="112"/>
                    </a:lnTo>
                    <a:lnTo>
                      <a:pt x="0" y="111"/>
                    </a:lnTo>
                    <a:lnTo>
                      <a:pt x="0" y="109"/>
                    </a:lnTo>
                  </a:path>
                </a:pathLst>
              </a:custGeom>
              <a:solidFill>
                <a:srgbClr val="7D00A6"/>
              </a:solidFill>
              <a:ln w="9525" cap="rnd">
                <a:noFill/>
                <a:round/>
                <a:headEnd/>
                <a:tailEnd/>
              </a:ln>
            </p:spPr>
            <p:txBody>
              <a:bodyPr/>
              <a:lstStyle/>
              <a:p>
                <a:endParaRPr lang="en-US"/>
              </a:p>
            </p:txBody>
          </p:sp>
          <p:sp>
            <p:nvSpPr>
              <p:cNvPr id="32076" name="Freeform 31"/>
              <p:cNvSpPr>
                <a:spLocks noChangeAspect="1"/>
              </p:cNvSpPr>
              <p:nvPr/>
            </p:nvSpPr>
            <p:spPr bwMode="auto">
              <a:xfrm>
                <a:off x="4925" y="2671"/>
                <a:ext cx="119" cy="117"/>
              </a:xfrm>
              <a:custGeom>
                <a:avLst/>
                <a:gdLst>
                  <a:gd name="T0" fmla="*/ 1 w 119"/>
                  <a:gd name="T1" fmla="*/ 112 h 117"/>
                  <a:gd name="T2" fmla="*/ 115 w 119"/>
                  <a:gd name="T3" fmla="*/ 1 h 117"/>
                  <a:gd name="T4" fmla="*/ 115 w 119"/>
                  <a:gd name="T5" fmla="*/ 0 h 117"/>
                  <a:gd name="T6" fmla="*/ 116 w 119"/>
                  <a:gd name="T7" fmla="*/ 0 h 117"/>
                  <a:gd name="T8" fmla="*/ 116 w 119"/>
                  <a:gd name="T9" fmla="*/ 0 h 117"/>
                  <a:gd name="T10" fmla="*/ 116 w 119"/>
                  <a:gd name="T11" fmla="*/ 0 h 117"/>
                  <a:gd name="T12" fmla="*/ 116 w 119"/>
                  <a:gd name="T13" fmla="*/ 0 h 117"/>
                  <a:gd name="T14" fmla="*/ 118 w 119"/>
                  <a:gd name="T15" fmla="*/ 0 h 117"/>
                  <a:gd name="T16" fmla="*/ 118 w 119"/>
                  <a:gd name="T17" fmla="*/ 0 h 117"/>
                  <a:gd name="T18" fmla="*/ 118 w 119"/>
                  <a:gd name="T19" fmla="*/ 0 h 117"/>
                  <a:gd name="T20" fmla="*/ 0 w 119"/>
                  <a:gd name="T21" fmla="*/ 116 h 117"/>
                  <a:gd name="T22" fmla="*/ 0 w 119"/>
                  <a:gd name="T23" fmla="*/ 116 h 117"/>
                  <a:gd name="T24" fmla="*/ 0 w 119"/>
                  <a:gd name="T25" fmla="*/ 114 h 117"/>
                  <a:gd name="T26" fmla="*/ 0 w 119"/>
                  <a:gd name="T27" fmla="*/ 114 h 117"/>
                  <a:gd name="T28" fmla="*/ 0 w 119"/>
                  <a:gd name="T29" fmla="*/ 114 h 117"/>
                  <a:gd name="T30" fmla="*/ 1 w 119"/>
                  <a:gd name="T31" fmla="*/ 114 h 117"/>
                  <a:gd name="T32" fmla="*/ 1 w 119"/>
                  <a:gd name="T33" fmla="*/ 112 h 117"/>
                  <a:gd name="T34" fmla="*/ 1 w 119"/>
                  <a:gd name="T35" fmla="*/ 112 h 117"/>
                  <a:gd name="T36" fmla="*/ 1 w 119"/>
                  <a:gd name="T37" fmla="*/ 112 h 1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17"/>
                  <a:gd name="T59" fmla="*/ 119 w 119"/>
                  <a:gd name="T60" fmla="*/ 117 h 1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17">
                    <a:moveTo>
                      <a:pt x="1" y="112"/>
                    </a:moveTo>
                    <a:lnTo>
                      <a:pt x="115" y="1"/>
                    </a:lnTo>
                    <a:lnTo>
                      <a:pt x="115" y="0"/>
                    </a:lnTo>
                    <a:lnTo>
                      <a:pt x="116" y="0"/>
                    </a:lnTo>
                    <a:lnTo>
                      <a:pt x="118" y="0"/>
                    </a:lnTo>
                    <a:lnTo>
                      <a:pt x="0" y="116"/>
                    </a:lnTo>
                    <a:lnTo>
                      <a:pt x="0" y="114"/>
                    </a:lnTo>
                    <a:lnTo>
                      <a:pt x="1" y="114"/>
                    </a:lnTo>
                    <a:lnTo>
                      <a:pt x="1" y="112"/>
                    </a:lnTo>
                  </a:path>
                </a:pathLst>
              </a:custGeom>
              <a:solidFill>
                <a:srgbClr val="7C00A5"/>
              </a:solidFill>
              <a:ln w="9525" cap="rnd">
                <a:noFill/>
                <a:round/>
                <a:headEnd/>
                <a:tailEnd/>
              </a:ln>
            </p:spPr>
            <p:txBody>
              <a:bodyPr/>
              <a:lstStyle/>
              <a:p>
                <a:endParaRPr lang="en-US"/>
              </a:p>
            </p:txBody>
          </p:sp>
          <p:sp>
            <p:nvSpPr>
              <p:cNvPr id="32077" name="Freeform 32"/>
              <p:cNvSpPr>
                <a:spLocks noChangeAspect="1"/>
              </p:cNvSpPr>
              <p:nvPr/>
            </p:nvSpPr>
            <p:spPr bwMode="auto">
              <a:xfrm>
                <a:off x="4925" y="2669"/>
                <a:ext cx="123" cy="122"/>
              </a:xfrm>
              <a:custGeom>
                <a:avLst/>
                <a:gdLst>
                  <a:gd name="T0" fmla="*/ 0 w 123"/>
                  <a:gd name="T1" fmla="*/ 117 h 122"/>
                  <a:gd name="T2" fmla="*/ 117 w 123"/>
                  <a:gd name="T3" fmla="*/ 1 h 122"/>
                  <a:gd name="T4" fmla="*/ 118 w 123"/>
                  <a:gd name="T5" fmla="*/ 1 h 122"/>
                  <a:gd name="T6" fmla="*/ 118 w 123"/>
                  <a:gd name="T7" fmla="*/ 1 h 122"/>
                  <a:gd name="T8" fmla="*/ 118 w 123"/>
                  <a:gd name="T9" fmla="*/ 1 h 122"/>
                  <a:gd name="T10" fmla="*/ 120 w 123"/>
                  <a:gd name="T11" fmla="*/ 1 h 122"/>
                  <a:gd name="T12" fmla="*/ 120 w 123"/>
                  <a:gd name="T13" fmla="*/ 0 h 122"/>
                  <a:gd name="T14" fmla="*/ 120 w 123"/>
                  <a:gd name="T15" fmla="*/ 0 h 122"/>
                  <a:gd name="T16" fmla="*/ 120 w 123"/>
                  <a:gd name="T17" fmla="*/ 0 h 122"/>
                  <a:gd name="T18" fmla="*/ 122 w 123"/>
                  <a:gd name="T19" fmla="*/ 0 h 122"/>
                  <a:gd name="T20" fmla="*/ 0 w 123"/>
                  <a:gd name="T21" fmla="*/ 121 h 122"/>
                  <a:gd name="T22" fmla="*/ 0 w 123"/>
                  <a:gd name="T23" fmla="*/ 121 h 122"/>
                  <a:gd name="T24" fmla="*/ 0 w 123"/>
                  <a:gd name="T25" fmla="*/ 121 h 122"/>
                  <a:gd name="T26" fmla="*/ 0 w 123"/>
                  <a:gd name="T27" fmla="*/ 119 h 122"/>
                  <a:gd name="T28" fmla="*/ 0 w 123"/>
                  <a:gd name="T29" fmla="*/ 119 h 122"/>
                  <a:gd name="T30" fmla="*/ 0 w 123"/>
                  <a:gd name="T31" fmla="*/ 119 h 122"/>
                  <a:gd name="T32" fmla="*/ 0 w 123"/>
                  <a:gd name="T33" fmla="*/ 119 h 122"/>
                  <a:gd name="T34" fmla="*/ 0 w 123"/>
                  <a:gd name="T35" fmla="*/ 117 h 122"/>
                  <a:gd name="T36" fmla="*/ 0 w 123"/>
                  <a:gd name="T37" fmla="*/ 117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22"/>
                  <a:gd name="T59" fmla="*/ 123 w 123"/>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22">
                    <a:moveTo>
                      <a:pt x="0" y="117"/>
                    </a:moveTo>
                    <a:lnTo>
                      <a:pt x="117" y="1"/>
                    </a:lnTo>
                    <a:lnTo>
                      <a:pt x="118" y="1"/>
                    </a:lnTo>
                    <a:lnTo>
                      <a:pt x="120" y="1"/>
                    </a:lnTo>
                    <a:lnTo>
                      <a:pt x="120" y="0"/>
                    </a:lnTo>
                    <a:lnTo>
                      <a:pt x="122" y="0"/>
                    </a:lnTo>
                    <a:lnTo>
                      <a:pt x="0" y="121"/>
                    </a:lnTo>
                    <a:lnTo>
                      <a:pt x="0" y="119"/>
                    </a:lnTo>
                    <a:lnTo>
                      <a:pt x="0" y="117"/>
                    </a:lnTo>
                  </a:path>
                </a:pathLst>
              </a:custGeom>
              <a:solidFill>
                <a:srgbClr val="7B00A4"/>
              </a:solidFill>
              <a:ln w="9525" cap="rnd">
                <a:noFill/>
                <a:round/>
                <a:headEnd/>
                <a:tailEnd/>
              </a:ln>
            </p:spPr>
            <p:txBody>
              <a:bodyPr/>
              <a:lstStyle/>
              <a:p>
                <a:endParaRPr lang="en-US"/>
              </a:p>
            </p:txBody>
          </p:sp>
          <p:sp>
            <p:nvSpPr>
              <p:cNvPr id="32078" name="Freeform 33"/>
              <p:cNvSpPr>
                <a:spLocks noChangeAspect="1"/>
              </p:cNvSpPr>
              <p:nvPr/>
            </p:nvSpPr>
            <p:spPr bwMode="auto">
              <a:xfrm>
                <a:off x="4923" y="2669"/>
                <a:ext cx="129" cy="125"/>
              </a:xfrm>
              <a:custGeom>
                <a:avLst/>
                <a:gdLst>
                  <a:gd name="T0" fmla="*/ 1 w 129"/>
                  <a:gd name="T1" fmla="*/ 120 h 125"/>
                  <a:gd name="T2" fmla="*/ 124 w 129"/>
                  <a:gd name="T3" fmla="*/ 0 h 125"/>
                  <a:gd name="T4" fmla="*/ 124 w 129"/>
                  <a:gd name="T5" fmla="*/ 0 h 125"/>
                  <a:gd name="T6" fmla="*/ 124 w 129"/>
                  <a:gd name="T7" fmla="*/ 0 h 125"/>
                  <a:gd name="T8" fmla="*/ 126 w 129"/>
                  <a:gd name="T9" fmla="*/ 0 h 125"/>
                  <a:gd name="T10" fmla="*/ 126 w 129"/>
                  <a:gd name="T11" fmla="*/ 0 h 125"/>
                  <a:gd name="T12" fmla="*/ 126 w 129"/>
                  <a:gd name="T13" fmla="*/ 0 h 125"/>
                  <a:gd name="T14" fmla="*/ 126 w 129"/>
                  <a:gd name="T15" fmla="*/ 0 h 125"/>
                  <a:gd name="T16" fmla="*/ 128 w 129"/>
                  <a:gd name="T17" fmla="*/ 0 h 125"/>
                  <a:gd name="T18" fmla="*/ 128 w 129"/>
                  <a:gd name="T19" fmla="*/ 0 h 125"/>
                  <a:gd name="T20" fmla="*/ 0 w 129"/>
                  <a:gd name="T21" fmla="*/ 124 h 125"/>
                  <a:gd name="T22" fmla="*/ 0 w 129"/>
                  <a:gd name="T23" fmla="*/ 124 h 125"/>
                  <a:gd name="T24" fmla="*/ 0 w 129"/>
                  <a:gd name="T25" fmla="*/ 124 h 125"/>
                  <a:gd name="T26" fmla="*/ 0 w 129"/>
                  <a:gd name="T27" fmla="*/ 122 h 125"/>
                  <a:gd name="T28" fmla="*/ 1 w 129"/>
                  <a:gd name="T29" fmla="*/ 122 h 125"/>
                  <a:gd name="T30" fmla="*/ 1 w 129"/>
                  <a:gd name="T31" fmla="*/ 122 h 125"/>
                  <a:gd name="T32" fmla="*/ 1 w 129"/>
                  <a:gd name="T33" fmla="*/ 122 h 125"/>
                  <a:gd name="T34" fmla="*/ 1 w 129"/>
                  <a:gd name="T35" fmla="*/ 120 h 125"/>
                  <a:gd name="T36" fmla="*/ 1 w 129"/>
                  <a:gd name="T37" fmla="*/ 12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125"/>
                  <a:gd name="T59" fmla="*/ 129 w 129"/>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125">
                    <a:moveTo>
                      <a:pt x="1" y="120"/>
                    </a:moveTo>
                    <a:lnTo>
                      <a:pt x="124" y="0"/>
                    </a:lnTo>
                    <a:lnTo>
                      <a:pt x="126" y="0"/>
                    </a:lnTo>
                    <a:lnTo>
                      <a:pt x="128" y="0"/>
                    </a:lnTo>
                    <a:lnTo>
                      <a:pt x="0" y="124"/>
                    </a:lnTo>
                    <a:lnTo>
                      <a:pt x="0" y="122"/>
                    </a:lnTo>
                    <a:lnTo>
                      <a:pt x="1" y="122"/>
                    </a:lnTo>
                    <a:lnTo>
                      <a:pt x="1" y="120"/>
                    </a:lnTo>
                  </a:path>
                </a:pathLst>
              </a:custGeom>
              <a:solidFill>
                <a:srgbClr val="7B00A4"/>
              </a:solidFill>
              <a:ln w="9525" cap="rnd">
                <a:noFill/>
                <a:round/>
                <a:headEnd/>
                <a:tailEnd/>
              </a:ln>
            </p:spPr>
            <p:txBody>
              <a:bodyPr/>
              <a:lstStyle/>
              <a:p>
                <a:endParaRPr lang="en-US"/>
              </a:p>
            </p:txBody>
          </p:sp>
          <p:sp>
            <p:nvSpPr>
              <p:cNvPr id="32079" name="Freeform 34"/>
              <p:cNvSpPr>
                <a:spLocks noChangeAspect="1"/>
              </p:cNvSpPr>
              <p:nvPr/>
            </p:nvSpPr>
            <p:spPr bwMode="auto">
              <a:xfrm>
                <a:off x="4923" y="2668"/>
                <a:ext cx="132" cy="129"/>
              </a:xfrm>
              <a:custGeom>
                <a:avLst/>
                <a:gdLst>
                  <a:gd name="T0" fmla="*/ 0 w 132"/>
                  <a:gd name="T1" fmla="*/ 124 h 129"/>
                  <a:gd name="T2" fmla="*/ 127 w 132"/>
                  <a:gd name="T3" fmla="*/ 1 h 129"/>
                  <a:gd name="T4" fmla="*/ 127 w 132"/>
                  <a:gd name="T5" fmla="*/ 1 h 129"/>
                  <a:gd name="T6" fmla="*/ 127 w 132"/>
                  <a:gd name="T7" fmla="*/ 1 h 129"/>
                  <a:gd name="T8" fmla="*/ 129 w 132"/>
                  <a:gd name="T9" fmla="*/ 0 h 129"/>
                  <a:gd name="T10" fmla="*/ 129 w 132"/>
                  <a:gd name="T11" fmla="*/ 0 h 129"/>
                  <a:gd name="T12" fmla="*/ 129 w 132"/>
                  <a:gd name="T13" fmla="*/ 0 h 129"/>
                  <a:gd name="T14" fmla="*/ 131 w 132"/>
                  <a:gd name="T15" fmla="*/ 0 h 129"/>
                  <a:gd name="T16" fmla="*/ 131 w 132"/>
                  <a:gd name="T17" fmla="*/ 0 h 129"/>
                  <a:gd name="T18" fmla="*/ 131 w 132"/>
                  <a:gd name="T19" fmla="*/ 0 h 129"/>
                  <a:gd name="T20" fmla="*/ 0 w 132"/>
                  <a:gd name="T21" fmla="*/ 128 h 129"/>
                  <a:gd name="T22" fmla="*/ 0 w 132"/>
                  <a:gd name="T23" fmla="*/ 128 h 129"/>
                  <a:gd name="T24" fmla="*/ 0 w 132"/>
                  <a:gd name="T25" fmla="*/ 128 h 129"/>
                  <a:gd name="T26" fmla="*/ 0 w 132"/>
                  <a:gd name="T27" fmla="*/ 126 h 129"/>
                  <a:gd name="T28" fmla="*/ 0 w 132"/>
                  <a:gd name="T29" fmla="*/ 126 h 129"/>
                  <a:gd name="T30" fmla="*/ 0 w 132"/>
                  <a:gd name="T31" fmla="*/ 126 h 129"/>
                  <a:gd name="T32" fmla="*/ 0 w 132"/>
                  <a:gd name="T33" fmla="*/ 126 h 129"/>
                  <a:gd name="T34" fmla="*/ 0 w 132"/>
                  <a:gd name="T35" fmla="*/ 124 h 129"/>
                  <a:gd name="T36" fmla="*/ 0 w 132"/>
                  <a:gd name="T37" fmla="*/ 124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2"/>
                  <a:gd name="T58" fmla="*/ 0 h 129"/>
                  <a:gd name="T59" fmla="*/ 132 w 132"/>
                  <a:gd name="T60" fmla="*/ 129 h 1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2" h="129">
                    <a:moveTo>
                      <a:pt x="0" y="124"/>
                    </a:moveTo>
                    <a:lnTo>
                      <a:pt x="127" y="1"/>
                    </a:lnTo>
                    <a:lnTo>
                      <a:pt x="129" y="0"/>
                    </a:lnTo>
                    <a:lnTo>
                      <a:pt x="131" y="0"/>
                    </a:lnTo>
                    <a:lnTo>
                      <a:pt x="0" y="128"/>
                    </a:lnTo>
                    <a:lnTo>
                      <a:pt x="0" y="126"/>
                    </a:lnTo>
                    <a:lnTo>
                      <a:pt x="0" y="124"/>
                    </a:lnTo>
                  </a:path>
                </a:pathLst>
              </a:custGeom>
              <a:solidFill>
                <a:srgbClr val="7A00A3"/>
              </a:solidFill>
              <a:ln w="9525" cap="rnd">
                <a:noFill/>
                <a:round/>
                <a:headEnd/>
                <a:tailEnd/>
              </a:ln>
            </p:spPr>
            <p:txBody>
              <a:bodyPr/>
              <a:lstStyle/>
              <a:p>
                <a:endParaRPr lang="en-US"/>
              </a:p>
            </p:txBody>
          </p:sp>
          <p:sp>
            <p:nvSpPr>
              <p:cNvPr id="32080" name="Freeform 35"/>
              <p:cNvSpPr>
                <a:spLocks noChangeAspect="1"/>
              </p:cNvSpPr>
              <p:nvPr/>
            </p:nvSpPr>
            <p:spPr bwMode="auto">
              <a:xfrm>
                <a:off x="4923" y="2668"/>
                <a:ext cx="135" cy="133"/>
              </a:xfrm>
              <a:custGeom>
                <a:avLst/>
                <a:gdLst>
                  <a:gd name="T0" fmla="*/ 0 w 135"/>
                  <a:gd name="T1" fmla="*/ 128 h 133"/>
                  <a:gd name="T2" fmla="*/ 130 w 135"/>
                  <a:gd name="T3" fmla="*/ 0 h 133"/>
                  <a:gd name="T4" fmla="*/ 130 w 135"/>
                  <a:gd name="T5" fmla="*/ 0 h 133"/>
                  <a:gd name="T6" fmla="*/ 132 w 135"/>
                  <a:gd name="T7" fmla="*/ 0 h 133"/>
                  <a:gd name="T8" fmla="*/ 132 w 135"/>
                  <a:gd name="T9" fmla="*/ 0 h 133"/>
                  <a:gd name="T10" fmla="*/ 132 w 135"/>
                  <a:gd name="T11" fmla="*/ 0 h 133"/>
                  <a:gd name="T12" fmla="*/ 132 w 135"/>
                  <a:gd name="T13" fmla="*/ 0 h 133"/>
                  <a:gd name="T14" fmla="*/ 134 w 135"/>
                  <a:gd name="T15" fmla="*/ 0 h 133"/>
                  <a:gd name="T16" fmla="*/ 134 w 135"/>
                  <a:gd name="T17" fmla="*/ 0 h 133"/>
                  <a:gd name="T18" fmla="*/ 134 w 135"/>
                  <a:gd name="T19" fmla="*/ 0 h 133"/>
                  <a:gd name="T20" fmla="*/ 0 w 135"/>
                  <a:gd name="T21" fmla="*/ 132 h 133"/>
                  <a:gd name="T22" fmla="*/ 0 w 135"/>
                  <a:gd name="T23" fmla="*/ 132 h 133"/>
                  <a:gd name="T24" fmla="*/ 0 w 135"/>
                  <a:gd name="T25" fmla="*/ 132 h 133"/>
                  <a:gd name="T26" fmla="*/ 0 w 135"/>
                  <a:gd name="T27" fmla="*/ 130 h 133"/>
                  <a:gd name="T28" fmla="*/ 0 w 135"/>
                  <a:gd name="T29" fmla="*/ 130 h 133"/>
                  <a:gd name="T30" fmla="*/ 0 w 135"/>
                  <a:gd name="T31" fmla="*/ 130 h 133"/>
                  <a:gd name="T32" fmla="*/ 0 w 135"/>
                  <a:gd name="T33" fmla="*/ 130 h 133"/>
                  <a:gd name="T34" fmla="*/ 0 w 135"/>
                  <a:gd name="T35" fmla="*/ 128 h 133"/>
                  <a:gd name="T36" fmla="*/ 0 w 135"/>
                  <a:gd name="T37" fmla="*/ 128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133"/>
                  <a:gd name="T59" fmla="*/ 135 w 135"/>
                  <a:gd name="T60" fmla="*/ 133 h 1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133">
                    <a:moveTo>
                      <a:pt x="0" y="128"/>
                    </a:moveTo>
                    <a:lnTo>
                      <a:pt x="130" y="0"/>
                    </a:lnTo>
                    <a:lnTo>
                      <a:pt x="132" y="0"/>
                    </a:lnTo>
                    <a:lnTo>
                      <a:pt x="134" y="0"/>
                    </a:lnTo>
                    <a:lnTo>
                      <a:pt x="0" y="132"/>
                    </a:lnTo>
                    <a:lnTo>
                      <a:pt x="0" y="130"/>
                    </a:lnTo>
                    <a:lnTo>
                      <a:pt x="0" y="128"/>
                    </a:lnTo>
                  </a:path>
                </a:pathLst>
              </a:custGeom>
              <a:solidFill>
                <a:srgbClr val="7A00A2"/>
              </a:solidFill>
              <a:ln w="9525" cap="rnd">
                <a:noFill/>
                <a:round/>
                <a:headEnd/>
                <a:tailEnd/>
              </a:ln>
            </p:spPr>
            <p:txBody>
              <a:bodyPr/>
              <a:lstStyle/>
              <a:p>
                <a:endParaRPr lang="en-US"/>
              </a:p>
            </p:txBody>
          </p:sp>
          <p:sp>
            <p:nvSpPr>
              <p:cNvPr id="32081" name="Freeform 36"/>
              <p:cNvSpPr>
                <a:spLocks noChangeAspect="1"/>
              </p:cNvSpPr>
              <p:nvPr/>
            </p:nvSpPr>
            <p:spPr bwMode="auto">
              <a:xfrm>
                <a:off x="4922" y="2666"/>
                <a:ext cx="138" cy="137"/>
              </a:xfrm>
              <a:custGeom>
                <a:avLst/>
                <a:gdLst>
                  <a:gd name="T0" fmla="*/ 1 w 138"/>
                  <a:gd name="T1" fmla="*/ 133 h 137"/>
                  <a:gd name="T2" fmla="*/ 134 w 138"/>
                  <a:gd name="T3" fmla="*/ 1 h 137"/>
                  <a:gd name="T4" fmla="*/ 136 w 138"/>
                  <a:gd name="T5" fmla="*/ 1 h 137"/>
                  <a:gd name="T6" fmla="*/ 136 w 138"/>
                  <a:gd name="T7" fmla="*/ 1 h 137"/>
                  <a:gd name="T8" fmla="*/ 136 w 138"/>
                  <a:gd name="T9" fmla="*/ 1 h 137"/>
                  <a:gd name="T10" fmla="*/ 136 w 138"/>
                  <a:gd name="T11" fmla="*/ 1 h 137"/>
                  <a:gd name="T12" fmla="*/ 137 w 138"/>
                  <a:gd name="T13" fmla="*/ 0 h 137"/>
                  <a:gd name="T14" fmla="*/ 137 w 138"/>
                  <a:gd name="T15" fmla="*/ 0 h 137"/>
                  <a:gd name="T16" fmla="*/ 137 w 138"/>
                  <a:gd name="T17" fmla="*/ 0 h 137"/>
                  <a:gd name="T18" fmla="*/ 137 w 138"/>
                  <a:gd name="T19" fmla="*/ 0 h 137"/>
                  <a:gd name="T20" fmla="*/ 0 w 138"/>
                  <a:gd name="T21" fmla="*/ 136 h 137"/>
                  <a:gd name="T22" fmla="*/ 0 w 138"/>
                  <a:gd name="T23" fmla="*/ 136 h 137"/>
                  <a:gd name="T24" fmla="*/ 1 w 138"/>
                  <a:gd name="T25" fmla="*/ 136 h 137"/>
                  <a:gd name="T26" fmla="*/ 1 w 138"/>
                  <a:gd name="T27" fmla="*/ 135 h 137"/>
                  <a:gd name="T28" fmla="*/ 1 w 138"/>
                  <a:gd name="T29" fmla="*/ 135 h 137"/>
                  <a:gd name="T30" fmla="*/ 1 w 138"/>
                  <a:gd name="T31" fmla="*/ 135 h 137"/>
                  <a:gd name="T32" fmla="*/ 1 w 138"/>
                  <a:gd name="T33" fmla="*/ 135 h 137"/>
                  <a:gd name="T34" fmla="*/ 1 w 138"/>
                  <a:gd name="T35" fmla="*/ 133 h 137"/>
                  <a:gd name="T36" fmla="*/ 1 w 138"/>
                  <a:gd name="T37" fmla="*/ 133 h 1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137"/>
                  <a:gd name="T59" fmla="*/ 138 w 138"/>
                  <a:gd name="T60" fmla="*/ 137 h 1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137">
                    <a:moveTo>
                      <a:pt x="1" y="133"/>
                    </a:moveTo>
                    <a:lnTo>
                      <a:pt x="134" y="1"/>
                    </a:lnTo>
                    <a:lnTo>
                      <a:pt x="136" y="1"/>
                    </a:lnTo>
                    <a:lnTo>
                      <a:pt x="137" y="0"/>
                    </a:lnTo>
                    <a:lnTo>
                      <a:pt x="0" y="136"/>
                    </a:lnTo>
                    <a:lnTo>
                      <a:pt x="1" y="136"/>
                    </a:lnTo>
                    <a:lnTo>
                      <a:pt x="1" y="135"/>
                    </a:lnTo>
                    <a:lnTo>
                      <a:pt x="1" y="133"/>
                    </a:lnTo>
                  </a:path>
                </a:pathLst>
              </a:custGeom>
              <a:solidFill>
                <a:srgbClr val="7900A1"/>
              </a:solidFill>
              <a:ln w="9525" cap="rnd">
                <a:noFill/>
                <a:round/>
                <a:headEnd/>
                <a:tailEnd/>
              </a:ln>
            </p:spPr>
            <p:txBody>
              <a:bodyPr/>
              <a:lstStyle/>
              <a:p>
                <a:endParaRPr lang="en-US"/>
              </a:p>
            </p:txBody>
          </p:sp>
          <p:sp>
            <p:nvSpPr>
              <p:cNvPr id="32082" name="Freeform 37"/>
              <p:cNvSpPr>
                <a:spLocks noChangeAspect="1"/>
              </p:cNvSpPr>
              <p:nvPr/>
            </p:nvSpPr>
            <p:spPr bwMode="auto">
              <a:xfrm>
                <a:off x="4922" y="2666"/>
                <a:ext cx="142" cy="140"/>
              </a:xfrm>
              <a:custGeom>
                <a:avLst/>
                <a:gdLst>
                  <a:gd name="T0" fmla="*/ 0 w 142"/>
                  <a:gd name="T1" fmla="*/ 135 h 140"/>
                  <a:gd name="T2" fmla="*/ 137 w 142"/>
                  <a:gd name="T3" fmla="*/ 0 h 140"/>
                  <a:gd name="T4" fmla="*/ 139 w 142"/>
                  <a:gd name="T5" fmla="*/ 0 h 140"/>
                  <a:gd name="T6" fmla="*/ 139 w 142"/>
                  <a:gd name="T7" fmla="*/ 0 h 140"/>
                  <a:gd name="T8" fmla="*/ 139 w 142"/>
                  <a:gd name="T9" fmla="*/ 0 h 140"/>
                  <a:gd name="T10" fmla="*/ 139 w 142"/>
                  <a:gd name="T11" fmla="*/ 0 h 140"/>
                  <a:gd name="T12" fmla="*/ 141 w 142"/>
                  <a:gd name="T13" fmla="*/ 0 h 140"/>
                  <a:gd name="T14" fmla="*/ 141 w 142"/>
                  <a:gd name="T15" fmla="*/ 0 h 140"/>
                  <a:gd name="T16" fmla="*/ 141 w 142"/>
                  <a:gd name="T17" fmla="*/ 0 h 140"/>
                  <a:gd name="T18" fmla="*/ 141 w 142"/>
                  <a:gd name="T19" fmla="*/ 0 h 140"/>
                  <a:gd name="T20" fmla="*/ 0 w 142"/>
                  <a:gd name="T21" fmla="*/ 139 h 140"/>
                  <a:gd name="T22" fmla="*/ 0 w 142"/>
                  <a:gd name="T23" fmla="*/ 139 h 140"/>
                  <a:gd name="T24" fmla="*/ 0 w 142"/>
                  <a:gd name="T25" fmla="*/ 137 h 140"/>
                  <a:gd name="T26" fmla="*/ 0 w 142"/>
                  <a:gd name="T27" fmla="*/ 137 h 140"/>
                  <a:gd name="T28" fmla="*/ 0 w 142"/>
                  <a:gd name="T29" fmla="*/ 137 h 140"/>
                  <a:gd name="T30" fmla="*/ 0 w 142"/>
                  <a:gd name="T31" fmla="*/ 137 h 140"/>
                  <a:gd name="T32" fmla="*/ 0 w 142"/>
                  <a:gd name="T33" fmla="*/ 135 h 140"/>
                  <a:gd name="T34" fmla="*/ 0 w 142"/>
                  <a:gd name="T35" fmla="*/ 135 h 140"/>
                  <a:gd name="T36" fmla="*/ 0 w 142"/>
                  <a:gd name="T37" fmla="*/ 135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2"/>
                  <a:gd name="T58" fmla="*/ 0 h 140"/>
                  <a:gd name="T59" fmla="*/ 142 w 142"/>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2" h="140">
                    <a:moveTo>
                      <a:pt x="0" y="135"/>
                    </a:moveTo>
                    <a:lnTo>
                      <a:pt x="137" y="0"/>
                    </a:lnTo>
                    <a:lnTo>
                      <a:pt x="139" y="0"/>
                    </a:lnTo>
                    <a:lnTo>
                      <a:pt x="141" y="0"/>
                    </a:lnTo>
                    <a:lnTo>
                      <a:pt x="0" y="139"/>
                    </a:lnTo>
                    <a:lnTo>
                      <a:pt x="0" y="137"/>
                    </a:lnTo>
                    <a:lnTo>
                      <a:pt x="0" y="135"/>
                    </a:lnTo>
                  </a:path>
                </a:pathLst>
              </a:custGeom>
              <a:solidFill>
                <a:srgbClr val="7800A0"/>
              </a:solidFill>
              <a:ln w="9525" cap="rnd">
                <a:noFill/>
                <a:round/>
                <a:headEnd/>
                <a:tailEnd/>
              </a:ln>
            </p:spPr>
            <p:txBody>
              <a:bodyPr/>
              <a:lstStyle/>
              <a:p>
                <a:endParaRPr lang="en-US"/>
              </a:p>
            </p:txBody>
          </p:sp>
          <p:sp>
            <p:nvSpPr>
              <p:cNvPr id="32083" name="Freeform 38"/>
              <p:cNvSpPr>
                <a:spLocks noChangeAspect="1"/>
              </p:cNvSpPr>
              <p:nvPr/>
            </p:nvSpPr>
            <p:spPr bwMode="auto">
              <a:xfrm>
                <a:off x="4922" y="2666"/>
                <a:ext cx="145" cy="143"/>
              </a:xfrm>
              <a:custGeom>
                <a:avLst/>
                <a:gdLst>
                  <a:gd name="T0" fmla="*/ 0 w 145"/>
                  <a:gd name="T1" fmla="*/ 138 h 143"/>
                  <a:gd name="T2" fmla="*/ 140 w 145"/>
                  <a:gd name="T3" fmla="*/ 0 h 143"/>
                  <a:gd name="T4" fmla="*/ 142 w 145"/>
                  <a:gd name="T5" fmla="*/ 0 h 143"/>
                  <a:gd name="T6" fmla="*/ 142 w 145"/>
                  <a:gd name="T7" fmla="*/ 0 h 143"/>
                  <a:gd name="T8" fmla="*/ 142 w 145"/>
                  <a:gd name="T9" fmla="*/ 0 h 143"/>
                  <a:gd name="T10" fmla="*/ 142 w 145"/>
                  <a:gd name="T11" fmla="*/ 0 h 143"/>
                  <a:gd name="T12" fmla="*/ 144 w 145"/>
                  <a:gd name="T13" fmla="*/ 0 h 143"/>
                  <a:gd name="T14" fmla="*/ 144 w 145"/>
                  <a:gd name="T15" fmla="*/ 0 h 143"/>
                  <a:gd name="T16" fmla="*/ 144 w 145"/>
                  <a:gd name="T17" fmla="*/ 0 h 143"/>
                  <a:gd name="T18" fmla="*/ 144 w 145"/>
                  <a:gd name="T19" fmla="*/ 0 h 143"/>
                  <a:gd name="T20" fmla="*/ 0 w 145"/>
                  <a:gd name="T21" fmla="*/ 142 h 143"/>
                  <a:gd name="T22" fmla="*/ 0 w 145"/>
                  <a:gd name="T23" fmla="*/ 140 h 143"/>
                  <a:gd name="T24" fmla="*/ 0 w 145"/>
                  <a:gd name="T25" fmla="*/ 140 h 143"/>
                  <a:gd name="T26" fmla="*/ 0 w 145"/>
                  <a:gd name="T27" fmla="*/ 140 h 143"/>
                  <a:gd name="T28" fmla="*/ 0 w 145"/>
                  <a:gd name="T29" fmla="*/ 140 h 143"/>
                  <a:gd name="T30" fmla="*/ 0 w 145"/>
                  <a:gd name="T31" fmla="*/ 140 h 143"/>
                  <a:gd name="T32" fmla="*/ 0 w 145"/>
                  <a:gd name="T33" fmla="*/ 138 h 143"/>
                  <a:gd name="T34" fmla="*/ 0 w 145"/>
                  <a:gd name="T35" fmla="*/ 138 h 143"/>
                  <a:gd name="T36" fmla="*/ 0 w 145"/>
                  <a:gd name="T37" fmla="*/ 138 h 1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143"/>
                  <a:gd name="T59" fmla="*/ 145 w 145"/>
                  <a:gd name="T60" fmla="*/ 143 h 1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143">
                    <a:moveTo>
                      <a:pt x="0" y="138"/>
                    </a:moveTo>
                    <a:lnTo>
                      <a:pt x="140" y="0"/>
                    </a:lnTo>
                    <a:lnTo>
                      <a:pt x="142" y="0"/>
                    </a:lnTo>
                    <a:lnTo>
                      <a:pt x="144" y="0"/>
                    </a:lnTo>
                    <a:lnTo>
                      <a:pt x="0" y="142"/>
                    </a:lnTo>
                    <a:lnTo>
                      <a:pt x="0" y="140"/>
                    </a:lnTo>
                    <a:lnTo>
                      <a:pt x="0" y="138"/>
                    </a:lnTo>
                  </a:path>
                </a:pathLst>
              </a:custGeom>
              <a:solidFill>
                <a:srgbClr val="7800A0"/>
              </a:solidFill>
              <a:ln w="9525" cap="rnd">
                <a:noFill/>
                <a:round/>
                <a:headEnd/>
                <a:tailEnd/>
              </a:ln>
            </p:spPr>
            <p:txBody>
              <a:bodyPr/>
              <a:lstStyle/>
              <a:p>
                <a:endParaRPr lang="en-US"/>
              </a:p>
            </p:txBody>
          </p:sp>
          <p:sp>
            <p:nvSpPr>
              <p:cNvPr id="32084" name="Freeform 39"/>
              <p:cNvSpPr>
                <a:spLocks noChangeAspect="1"/>
              </p:cNvSpPr>
              <p:nvPr/>
            </p:nvSpPr>
            <p:spPr bwMode="auto">
              <a:xfrm>
                <a:off x="4922" y="2664"/>
                <a:ext cx="148" cy="147"/>
              </a:xfrm>
              <a:custGeom>
                <a:avLst/>
                <a:gdLst>
                  <a:gd name="T0" fmla="*/ 0 w 148"/>
                  <a:gd name="T1" fmla="*/ 144 h 147"/>
                  <a:gd name="T2" fmla="*/ 143 w 148"/>
                  <a:gd name="T3" fmla="*/ 1 h 147"/>
                  <a:gd name="T4" fmla="*/ 145 w 148"/>
                  <a:gd name="T5" fmla="*/ 1 h 147"/>
                  <a:gd name="T6" fmla="*/ 145 w 148"/>
                  <a:gd name="T7" fmla="*/ 1 h 147"/>
                  <a:gd name="T8" fmla="*/ 145 w 148"/>
                  <a:gd name="T9" fmla="*/ 1 h 147"/>
                  <a:gd name="T10" fmla="*/ 145 w 148"/>
                  <a:gd name="T11" fmla="*/ 1 h 147"/>
                  <a:gd name="T12" fmla="*/ 147 w 148"/>
                  <a:gd name="T13" fmla="*/ 0 h 147"/>
                  <a:gd name="T14" fmla="*/ 147 w 148"/>
                  <a:gd name="T15" fmla="*/ 0 h 147"/>
                  <a:gd name="T16" fmla="*/ 147 w 148"/>
                  <a:gd name="T17" fmla="*/ 0 h 147"/>
                  <a:gd name="T18" fmla="*/ 147 w 148"/>
                  <a:gd name="T19" fmla="*/ 0 h 147"/>
                  <a:gd name="T20" fmla="*/ 0 w 148"/>
                  <a:gd name="T21" fmla="*/ 146 h 147"/>
                  <a:gd name="T22" fmla="*/ 0 w 148"/>
                  <a:gd name="T23" fmla="*/ 146 h 147"/>
                  <a:gd name="T24" fmla="*/ 0 w 148"/>
                  <a:gd name="T25" fmla="*/ 146 h 147"/>
                  <a:gd name="T26" fmla="*/ 0 w 148"/>
                  <a:gd name="T27" fmla="*/ 146 h 147"/>
                  <a:gd name="T28" fmla="*/ 0 w 148"/>
                  <a:gd name="T29" fmla="*/ 146 h 147"/>
                  <a:gd name="T30" fmla="*/ 0 w 148"/>
                  <a:gd name="T31" fmla="*/ 144 h 147"/>
                  <a:gd name="T32" fmla="*/ 0 w 148"/>
                  <a:gd name="T33" fmla="*/ 144 h 147"/>
                  <a:gd name="T34" fmla="*/ 0 w 148"/>
                  <a:gd name="T35" fmla="*/ 144 h 147"/>
                  <a:gd name="T36" fmla="*/ 0 w 148"/>
                  <a:gd name="T37" fmla="*/ 144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8"/>
                  <a:gd name="T58" fmla="*/ 0 h 147"/>
                  <a:gd name="T59" fmla="*/ 148 w 148"/>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8" h="147">
                    <a:moveTo>
                      <a:pt x="0" y="144"/>
                    </a:moveTo>
                    <a:lnTo>
                      <a:pt x="143" y="1"/>
                    </a:lnTo>
                    <a:lnTo>
                      <a:pt x="145" y="1"/>
                    </a:lnTo>
                    <a:lnTo>
                      <a:pt x="147" y="0"/>
                    </a:lnTo>
                    <a:lnTo>
                      <a:pt x="0" y="146"/>
                    </a:lnTo>
                    <a:lnTo>
                      <a:pt x="0" y="144"/>
                    </a:lnTo>
                  </a:path>
                </a:pathLst>
              </a:custGeom>
              <a:solidFill>
                <a:srgbClr val="77009F"/>
              </a:solidFill>
              <a:ln w="9525" cap="rnd">
                <a:noFill/>
                <a:round/>
                <a:headEnd/>
                <a:tailEnd/>
              </a:ln>
            </p:spPr>
            <p:txBody>
              <a:bodyPr/>
              <a:lstStyle/>
              <a:p>
                <a:endParaRPr lang="en-US"/>
              </a:p>
            </p:txBody>
          </p:sp>
          <p:sp>
            <p:nvSpPr>
              <p:cNvPr id="32085" name="Freeform 40"/>
              <p:cNvSpPr>
                <a:spLocks noChangeAspect="1"/>
              </p:cNvSpPr>
              <p:nvPr/>
            </p:nvSpPr>
            <p:spPr bwMode="auto">
              <a:xfrm>
                <a:off x="4922" y="2664"/>
                <a:ext cx="151" cy="150"/>
              </a:xfrm>
              <a:custGeom>
                <a:avLst/>
                <a:gdLst>
                  <a:gd name="T0" fmla="*/ 0 w 151"/>
                  <a:gd name="T1" fmla="*/ 145 h 150"/>
                  <a:gd name="T2" fmla="*/ 146 w 151"/>
                  <a:gd name="T3" fmla="*/ 0 h 150"/>
                  <a:gd name="T4" fmla="*/ 148 w 151"/>
                  <a:gd name="T5" fmla="*/ 0 h 150"/>
                  <a:gd name="T6" fmla="*/ 148 w 151"/>
                  <a:gd name="T7" fmla="*/ 0 h 150"/>
                  <a:gd name="T8" fmla="*/ 148 w 151"/>
                  <a:gd name="T9" fmla="*/ 0 h 150"/>
                  <a:gd name="T10" fmla="*/ 148 w 151"/>
                  <a:gd name="T11" fmla="*/ 0 h 150"/>
                  <a:gd name="T12" fmla="*/ 150 w 151"/>
                  <a:gd name="T13" fmla="*/ 0 h 150"/>
                  <a:gd name="T14" fmla="*/ 150 w 151"/>
                  <a:gd name="T15" fmla="*/ 0 h 150"/>
                  <a:gd name="T16" fmla="*/ 150 w 151"/>
                  <a:gd name="T17" fmla="*/ 0 h 150"/>
                  <a:gd name="T18" fmla="*/ 150 w 151"/>
                  <a:gd name="T19" fmla="*/ 0 h 150"/>
                  <a:gd name="T20" fmla="*/ 0 w 151"/>
                  <a:gd name="T21" fmla="*/ 149 h 150"/>
                  <a:gd name="T22" fmla="*/ 0 w 151"/>
                  <a:gd name="T23" fmla="*/ 149 h 150"/>
                  <a:gd name="T24" fmla="*/ 0 w 151"/>
                  <a:gd name="T25" fmla="*/ 149 h 150"/>
                  <a:gd name="T26" fmla="*/ 0 w 151"/>
                  <a:gd name="T27" fmla="*/ 147 h 150"/>
                  <a:gd name="T28" fmla="*/ 0 w 151"/>
                  <a:gd name="T29" fmla="*/ 147 h 150"/>
                  <a:gd name="T30" fmla="*/ 0 w 151"/>
                  <a:gd name="T31" fmla="*/ 147 h 150"/>
                  <a:gd name="T32" fmla="*/ 0 w 151"/>
                  <a:gd name="T33" fmla="*/ 147 h 150"/>
                  <a:gd name="T34" fmla="*/ 0 w 151"/>
                  <a:gd name="T35" fmla="*/ 147 h 150"/>
                  <a:gd name="T36" fmla="*/ 0 w 151"/>
                  <a:gd name="T37" fmla="*/ 145 h 1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1"/>
                  <a:gd name="T58" fmla="*/ 0 h 150"/>
                  <a:gd name="T59" fmla="*/ 151 w 151"/>
                  <a:gd name="T60" fmla="*/ 150 h 1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1" h="150">
                    <a:moveTo>
                      <a:pt x="0" y="145"/>
                    </a:moveTo>
                    <a:lnTo>
                      <a:pt x="146" y="0"/>
                    </a:lnTo>
                    <a:lnTo>
                      <a:pt x="148" y="0"/>
                    </a:lnTo>
                    <a:lnTo>
                      <a:pt x="150" y="0"/>
                    </a:lnTo>
                    <a:lnTo>
                      <a:pt x="0" y="149"/>
                    </a:lnTo>
                    <a:lnTo>
                      <a:pt x="0" y="147"/>
                    </a:lnTo>
                    <a:lnTo>
                      <a:pt x="0" y="145"/>
                    </a:lnTo>
                  </a:path>
                </a:pathLst>
              </a:custGeom>
              <a:solidFill>
                <a:srgbClr val="77009E"/>
              </a:solidFill>
              <a:ln w="9525" cap="rnd">
                <a:noFill/>
                <a:round/>
                <a:headEnd/>
                <a:tailEnd/>
              </a:ln>
            </p:spPr>
            <p:txBody>
              <a:bodyPr/>
              <a:lstStyle/>
              <a:p>
                <a:endParaRPr lang="en-US"/>
              </a:p>
            </p:txBody>
          </p:sp>
          <p:sp>
            <p:nvSpPr>
              <p:cNvPr id="32086" name="Freeform 41"/>
              <p:cNvSpPr>
                <a:spLocks noChangeAspect="1"/>
              </p:cNvSpPr>
              <p:nvPr/>
            </p:nvSpPr>
            <p:spPr bwMode="auto">
              <a:xfrm>
                <a:off x="4922" y="2664"/>
                <a:ext cx="154" cy="153"/>
              </a:xfrm>
              <a:custGeom>
                <a:avLst/>
                <a:gdLst>
                  <a:gd name="T0" fmla="*/ 0 w 154"/>
                  <a:gd name="T1" fmla="*/ 148 h 153"/>
                  <a:gd name="T2" fmla="*/ 149 w 154"/>
                  <a:gd name="T3" fmla="*/ 0 h 153"/>
                  <a:gd name="T4" fmla="*/ 151 w 154"/>
                  <a:gd name="T5" fmla="*/ 0 h 153"/>
                  <a:gd name="T6" fmla="*/ 151 w 154"/>
                  <a:gd name="T7" fmla="*/ 0 h 153"/>
                  <a:gd name="T8" fmla="*/ 151 w 154"/>
                  <a:gd name="T9" fmla="*/ 0 h 153"/>
                  <a:gd name="T10" fmla="*/ 151 w 154"/>
                  <a:gd name="T11" fmla="*/ 0 h 153"/>
                  <a:gd name="T12" fmla="*/ 151 w 154"/>
                  <a:gd name="T13" fmla="*/ 0 h 153"/>
                  <a:gd name="T14" fmla="*/ 153 w 154"/>
                  <a:gd name="T15" fmla="*/ 0 h 153"/>
                  <a:gd name="T16" fmla="*/ 153 w 154"/>
                  <a:gd name="T17" fmla="*/ 0 h 153"/>
                  <a:gd name="T18" fmla="*/ 153 w 154"/>
                  <a:gd name="T19" fmla="*/ 0 h 153"/>
                  <a:gd name="T20" fmla="*/ 0 w 154"/>
                  <a:gd name="T21" fmla="*/ 152 h 153"/>
                  <a:gd name="T22" fmla="*/ 0 w 154"/>
                  <a:gd name="T23" fmla="*/ 152 h 153"/>
                  <a:gd name="T24" fmla="*/ 0 w 154"/>
                  <a:gd name="T25" fmla="*/ 150 h 153"/>
                  <a:gd name="T26" fmla="*/ 0 w 154"/>
                  <a:gd name="T27" fmla="*/ 150 h 153"/>
                  <a:gd name="T28" fmla="*/ 0 w 154"/>
                  <a:gd name="T29" fmla="*/ 150 h 153"/>
                  <a:gd name="T30" fmla="*/ 0 w 154"/>
                  <a:gd name="T31" fmla="*/ 150 h 153"/>
                  <a:gd name="T32" fmla="*/ 0 w 154"/>
                  <a:gd name="T33" fmla="*/ 150 h 153"/>
                  <a:gd name="T34" fmla="*/ 0 w 154"/>
                  <a:gd name="T35" fmla="*/ 148 h 153"/>
                  <a:gd name="T36" fmla="*/ 0 w 154"/>
                  <a:gd name="T37" fmla="*/ 148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4"/>
                  <a:gd name="T58" fmla="*/ 0 h 153"/>
                  <a:gd name="T59" fmla="*/ 154 w 154"/>
                  <a:gd name="T60" fmla="*/ 153 h 1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4" h="153">
                    <a:moveTo>
                      <a:pt x="0" y="148"/>
                    </a:moveTo>
                    <a:lnTo>
                      <a:pt x="149" y="0"/>
                    </a:lnTo>
                    <a:lnTo>
                      <a:pt x="151" y="0"/>
                    </a:lnTo>
                    <a:lnTo>
                      <a:pt x="153" y="0"/>
                    </a:lnTo>
                    <a:lnTo>
                      <a:pt x="0" y="152"/>
                    </a:lnTo>
                    <a:lnTo>
                      <a:pt x="0" y="150"/>
                    </a:lnTo>
                    <a:lnTo>
                      <a:pt x="0" y="148"/>
                    </a:lnTo>
                  </a:path>
                </a:pathLst>
              </a:custGeom>
              <a:solidFill>
                <a:srgbClr val="76009D"/>
              </a:solidFill>
              <a:ln w="9525" cap="rnd">
                <a:noFill/>
                <a:round/>
                <a:headEnd/>
                <a:tailEnd/>
              </a:ln>
            </p:spPr>
            <p:txBody>
              <a:bodyPr/>
              <a:lstStyle/>
              <a:p>
                <a:endParaRPr lang="en-US"/>
              </a:p>
            </p:txBody>
          </p:sp>
          <p:sp>
            <p:nvSpPr>
              <p:cNvPr id="32087" name="Freeform 42"/>
              <p:cNvSpPr>
                <a:spLocks noChangeAspect="1"/>
              </p:cNvSpPr>
              <p:nvPr/>
            </p:nvSpPr>
            <p:spPr bwMode="auto">
              <a:xfrm>
                <a:off x="4922" y="2664"/>
                <a:ext cx="157" cy="156"/>
              </a:xfrm>
              <a:custGeom>
                <a:avLst/>
                <a:gdLst>
                  <a:gd name="T0" fmla="*/ 0 w 157"/>
                  <a:gd name="T1" fmla="*/ 152 h 156"/>
                  <a:gd name="T2" fmla="*/ 153 w 157"/>
                  <a:gd name="T3" fmla="*/ 0 h 156"/>
                  <a:gd name="T4" fmla="*/ 153 w 157"/>
                  <a:gd name="T5" fmla="*/ 0 h 156"/>
                  <a:gd name="T6" fmla="*/ 154 w 157"/>
                  <a:gd name="T7" fmla="*/ 0 h 156"/>
                  <a:gd name="T8" fmla="*/ 154 w 157"/>
                  <a:gd name="T9" fmla="*/ 0 h 156"/>
                  <a:gd name="T10" fmla="*/ 154 w 157"/>
                  <a:gd name="T11" fmla="*/ 0 h 156"/>
                  <a:gd name="T12" fmla="*/ 154 w 157"/>
                  <a:gd name="T13" fmla="*/ 0 h 156"/>
                  <a:gd name="T14" fmla="*/ 156 w 157"/>
                  <a:gd name="T15" fmla="*/ 0 h 156"/>
                  <a:gd name="T16" fmla="*/ 156 w 157"/>
                  <a:gd name="T17" fmla="*/ 0 h 156"/>
                  <a:gd name="T18" fmla="*/ 156 w 157"/>
                  <a:gd name="T19" fmla="*/ 0 h 156"/>
                  <a:gd name="T20" fmla="*/ 0 w 157"/>
                  <a:gd name="T21" fmla="*/ 155 h 156"/>
                  <a:gd name="T22" fmla="*/ 0 w 157"/>
                  <a:gd name="T23" fmla="*/ 154 h 156"/>
                  <a:gd name="T24" fmla="*/ 0 w 157"/>
                  <a:gd name="T25" fmla="*/ 154 h 156"/>
                  <a:gd name="T26" fmla="*/ 0 w 157"/>
                  <a:gd name="T27" fmla="*/ 154 h 156"/>
                  <a:gd name="T28" fmla="*/ 0 w 157"/>
                  <a:gd name="T29" fmla="*/ 154 h 156"/>
                  <a:gd name="T30" fmla="*/ 0 w 157"/>
                  <a:gd name="T31" fmla="*/ 154 h 156"/>
                  <a:gd name="T32" fmla="*/ 0 w 157"/>
                  <a:gd name="T33" fmla="*/ 154 h 156"/>
                  <a:gd name="T34" fmla="*/ 0 w 157"/>
                  <a:gd name="T35" fmla="*/ 154 h 156"/>
                  <a:gd name="T36" fmla="*/ 0 w 157"/>
                  <a:gd name="T37" fmla="*/ 154 h 156"/>
                  <a:gd name="T38" fmla="*/ 0 w 157"/>
                  <a:gd name="T39" fmla="*/ 154 h 156"/>
                  <a:gd name="T40" fmla="*/ 0 w 157"/>
                  <a:gd name="T41" fmla="*/ 154 h 156"/>
                  <a:gd name="T42" fmla="*/ 0 w 157"/>
                  <a:gd name="T43" fmla="*/ 154 h 156"/>
                  <a:gd name="T44" fmla="*/ 0 w 157"/>
                  <a:gd name="T45" fmla="*/ 154 h 156"/>
                  <a:gd name="T46" fmla="*/ 0 w 157"/>
                  <a:gd name="T47" fmla="*/ 152 h 156"/>
                  <a:gd name="T48" fmla="*/ 0 w 157"/>
                  <a:gd name="T49" fmla="*/ 152 h 156"/>
                  <a:gd name="T50" fmla="*/ 0 w 157"/>
                  <a:gd name="T51" fmla="*/ 152 h 156"/>
                  <a:gd name="T52" fmla="*/ 0 w 157"/>
                  <a:gd name="T53" fmla="*/ 152 h 1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7"/>
                  <a:gd name="T82" fmla="*/ 0 h 156"/>
                  <a:gd name="T83" fmla="*/ 157 w 157"/>
                  <a:gd name="T84" fmla="*/ 156 h 1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7" h="156">
                    <a:moveTo>
                      <a:pt x="0" y="152"/>
                    </a:moveTo>
                    <a:lnTo>
                      <a:pt x="153" y="0"/>
                    </a:lnTo>
                    <a:lnTo>
                      <a:pt x="154" y="0"/>
                    </a:lnTo>
                    <a:lnTo>
                      <a:pt x="156" y="0"/>
                    </a:lnTo>
                    <a:lnTo>
                      <a:pt x="0" y="155"/>
                    </a:lnTo>
                    <a:lnTo>
                      <a:pt x="0" y="154"/>
                    </a:lnTo>
                    <a:lnTo>
                      <a:pt x="0" y="152"/>
                    </a:lnTo>
                  </a:path>
                </a:pathLst>
              </a:custGeom>
              <a:solidFill>
                <a:srgbClr val="75009C"/>
              </a:solidFill>
              <a:ln w="9525" cap="rnd">
                <a:noFill/>
                <a:round/>
                <a:headEnd/>
                <a:tailEnd/>
              </a:ln>
            </p:spPr>
            <p:txBody>
              <a:bodyPr/>
              <a:lstStyle/>
              <a:p>
                <a:endParaRPr lang="en-US"/>
              </a:p>
            </p:txBody>
          </p:sp>
          <p:sp>
            <p:nvSpPr>
              <p:cNvPr id="32088" name="Freeform 43"/>
              <p:cNvSpPr>
                <a:spLocks noChangeAspect="1"/>
              </p:cNvSpPr>
              <p:nvPr/>
            </p:nvSpPr>
            <p:spPr bwMode="auto">
              <a:xfrm>
                <a:off x="4922" y="2664"/>
                <a:ext cx="160" cy="157"/>
              </a:xfrm>
              <a:custGeom>
                <a:avLst/>
                <a:gdLst>
                  <a:gd name="T0" fmla="*/ 0 w 160"/>
                  <a:gd name="T1" fmla="*/ 154 h 157"/>
                  <a:gd name="T2" fmla="*/ 155 w 160"/>
                  <a:gd name="T3" fmla="*/ 0 h 157"/>
                  <a:gd name="T4" fmla="*/ 155 w 160"/>
                  <a:gd name="T5" fmla="*/ 0 h 157"/>
                  <a:gd name="T6" fmla="*/ 157 w 160"/>
                  <a:gd name="T7" fmla="*/ 0 h 157"/>
                  <a:gd name="T8" fmla="*/ 157 w 160"/>
                  <a:gd name="T9" fmla="*/ 0 h 157"/>
                  <a:gd name="T10" fmla="*/ 157 w 160"/>
                  <a:gd name="T11" fmla="*/ 0 h 157"/>
                  <a:gd name="T12" fmla="*/ 157 w 160"/>
                  <a:gd name="T13" fmla="*/ 0 h 157"/>
                  <a:gd name="T14" fmla="*/ 157 w 160"/>
                  <a:gd name="T15" fmla="*/ 0 h 157"/>
                  <a:gd name="T16" fmla="*/ 159 w 160"/>
                  <a:gd name="T17" fmla="*/ 0 h 157"/>
                  <a:gd name="T18" fmla="*/ 159 w 160"/>
                  <a:gd name="T19" fmla="*/ 0 h 157"/>
                  <a:gd name="T20" fmla="*/ 0 w 160"/>
                  <a:gd name="T21" fmla="*/ 156 h 157"/>
                  <a:gd name="T22" fmla="*/ 0 w 160"/>
                  <a:gd name="T23" fmla="*/ 156 h 157"/>
                  <a:gd name="T24" fmla="*/ 0 w 160"/>
                  <a:gd name="T25" fmla="*/ 156 h 157"/>
                  <a:gd name="T26" fmla="*/ 0 w 160"/>
                  <a:gd name="T27" fmla="*/ 156 h 157"/>
                  <a:gd name="T28" fmla="*/ 0 w 160"/>
                  <a:gd name="T29" fmla="*/ 154 h 157"/>
                  <a:gd name="T30" fmla="*/ 0 w 160"/>
                  <a:gd name="T31" fmla="*/ 154 h 157"/>
                  <a:gd name="T32" fmla="*/ 0 w 160"/>
                  <a:gd name="T33" fmla="*/ 154 h 157"/>
                  <a:gd name="T34" fmla="*/ 0 w 160"/>
                  <a:gd name="T35" fmla="*/ 154 h 157"/>
                  <a:gd name="T36" fmla="*/ 0 w 160"/>
                  <a:gd name="T37" fmla="*/ 154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
                  <a:gd name="T58" fmla="*/ 0 h 157"/>
                  <a:gd name="T59" fmla="*/ 160 w 160"/>
                  <a:gd name="T60" fmla="*/ 157 h 1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 h="157">
                    <a:moveTo>
                      <a:pt x="0" y="154"/>
                    </a:moveTo>
                    <a:lnTo>
                      <a:pt x="155" y="0"/>
                    </a:lnTo>
                    <a:lnTo>
                      <a:pt x="157" y="0"/>
                    </a:lnTo>
                    <a:lnTo>
                      <a:pt x="159" y="0"/>
                    </a:lnTo>
                    <a:lnTo>
                      <a:pt x="0" y="156"/>
                    </a:lnTo>
                    <a:lnTo>
                      <a:pt x="0" y="154"/>
                    </a:lnTo>
                  </a:path>
                </a:pathLst>
              </a:custGeom>
              <a:solidFill>
                <a:srgbClr val="75009C"/>
              </a:solidFill>
              <a:ln w="9525" cap="rnd">
                <a:noFill/>
                <a:round/>
                <a:headEnd/>
                <a:tailEnd/>
              </a:ln>
            </p:spPr>
            <p:txBody>
              <a:bodyPr/>
              <a:lstStyle/>
              <a:p>
                <a:endParaRPr lang="en-US"/>
              </a:p>
            </p:txBody>
          </p:sp>
          <p:sp>
            <p:nvSpPr>
              <p:cNvPr id="32089" name="Freeform 44"/>
              <p:cNvSpPr>
                <a:spLocks noChangeAspect="1"/>
              </p:cNvSpPr>
              <p:nvPr/>
            </p:nvSpPr>
            <p:spPr bwMode="auto">
              <a:xfrm>
                <a:off x="4922" y="2663"/>
                <a:ext cx="163" cy="162"/>
              </a:xfrm>
              <a:custGeom>
                <a:avLst/>
                <a:gdLst>
                  <a:gd name="T0" fmla="*/ 0 w 163"/>
                  <a:gd name="T1" fmla="*/ 157 h 162"/>
                  <a:gd name="T2" fmla="*/ 158 w 163"/>
                  <a:gd name="T3" fmla="*/ 1 h 162"/>
                  <a:gd name="T4" fmla="*/ 158 w 163"/>
                  <a:gd name="T5" fmla="*/ 1 h 162"/>
                  <a:gd name="T6" fmla="*/ 158 w 163"/>
                  <a:gd name="T7" fmla="*/ 1 h 162"/>
                  <a:gd name="T8" fmla="*/ 160 w 163"/>
                  <a:gd name="T9" fmla="*/ 1 h 162"/>
                  <a:gd name="T10" fmla="*/ 160 w 163"/>
                  <a:gd name="T11" fmla="*/ 1 h 162"/>
                  <a:gd name="T12" fmla="*/ 160 w 163"/>
                  <a:gd name="T13" fmla="*/ 1 h 162"/>
                  <a:gd name="T14" fmla="*/ 160 w 163"/>
                  <a:gd name="T15" fmla="*/ 1 h 162"/>
                  <a:gd name="T16" fmla="*/ 160 w 163"/>
                  <a:gd name="T17" fmla="*/ 1 h 162"/>
                  <a:gd name="T18" fmla="*/ 162 w 163"/>
                  <a:gd name="T19" fmla="*/ 0 h 162"/>
                  <a:gd name="T20" fmla="*/ 0 w 163"/>
                  <a:gd name="T21" fmla="*/ 161 h 162"/>
                  <a:gd name="T22" fmla="*/ 0 w 163"/>
                  <a:gd name="T23" fmla="*/ 161 h 162"/>
                  <a:gd name="T24" fmla="*/ 0 w 163"/>
                  <a:gd name="T25" fmla="*/ 159 h 162"/>
                  <a:gd name="T26" fmla="*/ 0 w 163"/>
                  <a:gd name="T27" fmla="*/ 159 h 162"/>
                  <a:gd name="T28" fmla="*/ 0 w 163"/>
                  <a:gd name="T29" fmla="*/ 159 h 162"/>
                  <a:gd name="T30" fmla="*/ 0 w 163"/>
                  <a:gd name="T31" fmla="*/ 159 h 162"/>
                  <a:gd name="T32" fmla="*/ 0 w 163"/>
                  <a:gd name="T33" fmla="*/ 159 h 162"/>
                  <a:gd name="T34" fmla="*/ 0 w 163"/>
                  <a:gd name="T35" fmla="*/ 157 h 162"/>
                  <a:gd name="T36" fmla="*/ 0 w 163"/>
                  <a:gd name="T37" fmla="*/ 157 h 1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3"/>
                  <a:gd name="T58" fmla="*/ 0 h 162"/>
                  <a:gd name="T59" fmla="*/ 163 w 163"/>
                  <a:gd name="T60" fmla="*/ 162 h 1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3" h="162">
                    <a:moveTo>
                      <a:pt x="0" y="157"/>
                    </a:moveTo>
                    <a:lnTo>
                      <a:pt x="158" y="1"/>
                    </a:lnTo>
                    <a:lnTo>
                      <a:pt x="160" y="1"/>
                    </a:lnTo>
                    <a:lnTo>
                      <a:pt x="162" y="0"/>
                    </a:lnTo>
                    <a:lnTo>
                      <a:pt x="0" y="161"/>
                    </a:lnTo>
                    <a:lnTo>
                      <a:pt x="0" y="159"/>
                    </a:lnTo>
                    <a:lnTo>
                      <a:pt x="0" y="157"/>
                    </a:lnTo>
                  </a:path>
                </a:pathLst>
              </a:custGeom>
              <a:solidFill>
                <a:srgbClr val="74009B"/>
              </a:solidFill>
              <a:ln w="9525" cap="rnd">
                <a:noFill/>
                <a:round/>
                <a:headEnd/>
                <a:tailEnd/>
              </a:ln>
            </p:spPr>
            <p:txBody>
              <a:bodyPr/>
              <a:lstStyle/>
              <a:p>
                <a:endParaRPr lang="en-US"/>
              </a:p>
            </p:txBody>
          </p:sp>
          <p:sp>
            <p:nvSpPr>
              <p:cNvPr id="32090" name="Freeform 45"/>
              <p:cNvSpPr>
                <a:spLocks noChangeAspect="1"/>
              </p:cNvSpPr>
              <p:nvPr/>
            </p:nvSpPr>
            <p:spPr bwMode="auto">
              <a:xfrm>
                <a:off x="4922" y="2663"/>
                <a:ext cx="165" cy="163"/>
              </a:xfrm>
              <a:custGeom>
                <a:avLst/>
                <a:gdLst>
                  <a:gd name="T0" fmla="*/ 0 w 165"/>
                  <a:gd name="T1" fmla="*/ 160 h 163"/>
                  <a:gd name="T2" fmla="*/ 162 w 165"/>
                  <a:gd name="T3" fmla="*/ 0 h 163"/>
                  <a:gd name="T4" fmla="*/ 162 w 165"/>
                  <a:gd name="T5" fmla="*/ 0 h 163"/>
                  <a:gd name="T6" fmla="*/ 162 w 165"/>
                  <a:gd name="T7" fmla="*/ 0 h 163"/>
                  <a:gd name="T8" fmla="*/ 162 w 165"/>
                  <a:gd name="T9" fmla="*/ 0 h 163"/>
                  <a:gd name="T10" fmla="*/ 164 w 165"/>
                  <a:gd name="T11" fmla="*/ 0 h 163"/>
                  <a:gd name="T12" fmla="*/ 164 w 165"/>
                  <a:gd name="T13" fmla="*/ 0 h 163"/>
                  <a:gd name="T14" fmla="*/ 164 w 165"/>
                  <a:gd name="T15" fmla="*/ 0 h 163"/>
                  <a:gd name="T16" fmla="*/ 164 w 165"/>
                  <a:gd name="T17" fmla="*/ 0 h 163"/>
                  <a:gd name="T18" fmla="*/ 164 w 165"/>
                  <a:gd name="T19" fmla="*/ 0 h 163"/>
                  <a:gd name="T20" fmla="*/ 0 w 165"/>
                  <a:gd name="T21" fmla="*/ 162 h 163"/>
                  <a:gd name="T22" fmla="*/ 0 w 165"/>
                  <a:gd name="T23" fmla="*/ 162 h 163"/>
                  <a:gd name="T24" fmla="*/ 0 w 165"/>
                  <a:gd name="T25" fmla="*/ 162 h 163"/>
                  <a:gd name="T26" fmla="*/ 0 w 165"/>
                  <a:gd name="T27" fmla="*/ 162 h 163"/>
                  <a:gd name="T28" fmla="*/ 0 w 165"/>
                  <a:gd name="T29" fmla="*/ 162 h 163"/>
                  <a:gd name="T30" fmla="*/ 0 w 165"/>
                  <a:gd name="T31" fmla="*/ 160 h 163"/>
                  <a:gd name="T32" fmla="*/ 0 w 165"/>
                  <a:gd name="T33" fmla="*/ 160 h 163"/>
                  <a:gd name="T34" fmla="*/ 0 w 165"/>
                  <a:gd name="T35" fmla="*/ 160 h 163"/>
                  <a:gd name="T36" fmla="*/ 0 w 165"/>
                  <a:gd name="T37" fmla="*/ 160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5"/>
                  <a:gd name="T58" fmla="*/ 0 h 163"/>
                  <a:gd name="T59" fmla="*/ 165 w 165"/>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5" h="163">
                    <a:moveTo>
                      <a:pt x="0" y="160"/>
                    </a:moveTo>
                    <a:lnTo>
                      <a:pt x="162" y="0"/>
                    </a:lnTo>
                    <a:lnTo>
                      <a:pt x="164" y="0"/>
                    </a:lnTo>
                    <a:lnTo>
                      <a:pt x="0" y="162"/>
                    </a:lnTo>
                    <a:lnTo>
                      <a:pt x="0" y="160"/>
                    </a:lnTo>
                  </a:path>
                </a:pathLst>
              </a:custGeom>
              <a:solidFill>
                <a:srgbClr val="74009A"/>
              </a:solidFill>
              <a:ln w="9525" cap="rnd">
                <a:noFill/>
                <a:round/>
                <a:headEnd/>
                <a:tailEnd/>
              </a:ln>
            </p:spPr>
            <p:txBody>
              <a:bodyPr/>
              <a:lstStyle/>
              <a:p>
                <a:endParaRPr lang="en-US"/>
              </a:p>
            </p:txBody>
          </p:sp>
          <p:sp>
            <p:nvSpPr>
              <p:cNvPr id="32091" name="Freeform 46"/>
              <p:cNvSpPr>
                <a:spLocks noChangeAspect="1"/>
              </p:cNvSpPr>
              <p:nvPr/>
            </p:nvSpPr>
            <p:spPr bwMode="auto">
              <a:xfrm>
                <a:off x="4922" y="2663"/>
                <a:ext cx="168" cy="166"/>
              </a:xfrm>
              <a:custGeom>
                <a:avLst/>
                <a:gdLst>
                  <a:gd name="T0" fmla="*/ 0 w 168"/>
                  <a:gd name="T1" fmla="*/ 161 h 166"/>
                  <a:gd name="T2" fmla="*/ 163 w 168"/>
                  <a:gd name="T3" fmla="*/ 0 h 166"/>
                  <a:gd name="T4" fmla="*/ 165 w 168"/>
                  <a:gd name="T5" fmla="*/ 0 h 166"/>
                  <a:gd name="T6" fmla="*/ 165 w 168"/>
                  <a:gd name="T7" fmla="*/ 0 h 166"/>
                  <a:gd name="T8" fmla="*/ 165 w 168"/>
                  <a:gd name="T9" fmla="*/ 0 h 166"/>
                  <a:gd name="T10" fmla="*/ 165 w 168"/>
                  <a:gd name="T11" fmla="*/ 0 h 166"/>
                  <a:gd name="T12" fmla="*/ 167 w 168"/>
                  <a:gd name="T13" fmla="*/ 0 h 166"/>
                  <a:gd name="T14" fmla="*/ 167 w 168"/>
                  <a:gd name="T15" fmla="*/ 0 h 166"/>
                  <a:gd name="T16" fmla="*/ 167 w 168"/>
                  <a:gd name="T17" fmla="*/ 0 h 166"/>
                  <a:gd name="T18" fmla="*/ 167 w 168"/>
                  <a:gd name="T19" fmla="*/ 0 h 166"/>
                  <a:gd name="T20" fmla="*/ 0 w 168"/>
                  <a:gd name="T21" fmla="*/ 165 h 166"/>
                  <a:gd name="T22" fmla="*/ 0 w 168"/>
                  <a:gd name="T23" fmla="*/ 165 h 166"/>
                  <a:gd name="T24" fmla="*/ 0 w 168"/>
                  <a:gd name="T25" fmla="*/ 165 h 166"/>
                  <a:gd name="T26" fmla="*/ 0 w 168"/>
                  <a:gd name="T27" fmla="*/ 163 h 166"/>
                  <a:gd name="T28" fmla="*/ 0 w 168"/>
                  <a:gd name="T29" fmla="*/ 163 h 166"/>
                  <a:gd name="T30" fmla="*/ 0 w 168"/>
                  <a:gd name="T31" fmla="*/ 163 h 166"/>
                  <a:gd name="T32" fmla="*/ 0 w 168"/>
                  <a:gd name="T33" fmla="*/ 163 h 166"/>
                  <a:gd name="T34" fmla="*/ 0 w 168"/>
                  <a:gd name="T35" fmla="*/ 163 h 166"/>
                  <a:gd name="T36" fmla="*/ 0 w 168"/>
                  <a:gd name="T37" fmla="*/ 161 h 1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66"/>
                  <a:gd name="T59" fmla="*/ 168 w 168"/>
                  <a:gd name="T60" fmla="*/ 166 h 1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66">
                    <a:moveTo>
                      <a:pt x="0" y="161"/>
                    </a:moveTo>
                    <a:lnTo>
                      <a:pt x="163" y="0"/>
                    </a:lnTo>
                    <a:lnTo>
                      <a:pt x="165" y="0"/>
                    </a:lnTo>
                    <a:lnTo>
                      <a:pt x="167" y="0"/>
                    </a:lnTo>
                    <a:lnTo>
                      <a:pt x="0" y="165"/>
                    </a:lnTo>
                    <a:lnTo>
                      <a:pt x="0" y="163"/>
                    </a:lnTo>
                    <a:lnTo>
                      <a:pt x="0" y="161"/>
                    </a:lnTo>
                  </a:path>
                </a:pathLst>
              </a:custGeom>
              <a:solidFill>
                <a:srgbClr val="730099"/>
              </a:solidFill>
              <a:ln w="9525" cap="rnd">
                <a:noFill/>
                <a:round/>
                <a:headEnd/>
                <a:tailEnd/>
              </a:ln>
            </p:spPr>
            <p:txBody>
              <a:bodyPr/>
              <a:lstStyle/>
              <a:p>
                <a:endParaRPr lang="en-US"/>
              </a:p>
            </p:txBody>
          </p:sp>
          <p:sp>
            <p:nvSpPr>
              <p:cNvPr id="32092" name="Freeform 47"/>
              <p:cNvSpPr>
                <a:spLocks noChangeAspect="1"/>
              </p:cNvSpPr>
              <p:nvPr/>
            </p:nvSpPr>
            <p:spPr bwMode="auto">
              <a:xfrm>
                <a:off x="4922" y="2663"/>
                <a:ext cx="171" cy="168"/>
              </a:xfrm>
              <a:custGeom>
                <a:avLst/>
                <a:gdLst>
                  <a:gd name="T0" fmla="*/ 0 w 171"/>
                  <a:gd name="T1" fmla="*/ 165 h 168"/>
                  <a:gd name="T2" fmla="*/ 166 w 171"/>
                  <a:gd name="T3" fmla="*/ 0 h 168"/>
                  <a:gd name="T4" fmla="*/ 166 w 171"/>
                  <a:gd name="T5" fmla="*/ 0 h 168"/>
                  <a:gd name="T6" fmla="*/ 168 w 171"/>
                  <a:gd name="T7" fmla="*/ 0 h 168"/>
                  <a:gd name="T8" fmla="*/ 168 w 171"/>
                  <a:gd name="T9" fmla="*/ 0 h 168"/>
                  <a:gd name="T10" fmla="*/ 168 w 171"/>
                  <a:gd name="T11" fmla="*/ 0 h 168"/>
                  <a:gd name="T12" fmla="*/ 168 w 171"/>
                  <a:gd name="T13" fmla="*/ 0 h 168"/>
                  <a:gd name="T14" fmla="*/ 170 w 171"/>
                  <a:gd name="T15" fmla="*/ 0 h 168"/>
                  <a:gd name="T16" fmla="*/ 170 w 171"/>
                  <a:gd name="T17" fmla="*/ 0 h 168"/>
                  <a:gd name="T18" fmla="*/ 170 w 171"/>
                  <a:gd name="T19" fmla="*/ 0 h 168"/>
                  <a:gd name="T20" fmla="*/ 0 w 171"/>
                  <a:gd name="T21" fmla="*/ 167 h 168"/>
                  <a:gd name="T22" fmla="*/ 0 w 171"/>
                  <a:gd name="T23" fmla="*/ 167 h 168"/>
                  <a:gd name="T24" fmla="*/ 0 w 171"/>
                  <a:gd name="T25" fmla="*/ 167 h 168"/>
                  <a:gd name="T26" fmla="*/ 0 w 171"/>
                  <a:gd name="T27" fmla="*/ 167 h 168"/>
                  <a:gd name="T28" fmla="*/ 0 w 171"/>
                  <a:gd name="T29" fmla="*/ 167 h 168"/>
                  <a:gd name="T30" fmla="*/ 0 w 171"/>
                  <a:gd name="T31" fmla="*/ 165 h 168"/>
                  <a:gd name="T32" fmla="*/ 0 w 171"/>
                  <a:gd name="T33" fmla="*/ 165 h 168"/>
                  <a:gd name="T34" fmla="*/ 0 w 171"/>
                  <a:gd name="T35" fmla="*/ 165 h 168"/>
                  <a:gd name="T36" fmla="*/ 0 w 171"/>
                  <a:gd name="T37" fmla="*/ 165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168"/>
                  <a:gd name="T59" fmla="*/ 171 w 171"/>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168">
                    <a:moveTo>
                      <a:pt x="0" y="165"/>
                    </a:moveTo>
                    <a:lnTo>
                      <a:pt x="166" y="0"/>
                    </a:lnTo>
                    <a:lnTo>
                      <a:pt x="168" y="0"/>
                    </a:lnTo>
                    <a:lnTo>
                      <a:pt x="170" y="0"/>
                    </a:lnTo>
                    <a:lnTo>
                      <a:pt x="0" y="167"/>
                    </a:lnTo>
                    <a:lnTo>
                      <a:pt x="0" y="165"/>
                    </a:lnTo>
                  </a:path>
                </a:pathLst>
              </a:custGeom>
              <a:solidFill>
                <a:srgbClr val="720098"/>
              </a:solidFill>
              <a:ln w="9525" cap="rnd">
                <a:noFill/>
                <a:round/>
                <a:headEnd/>
                <a:tailEnd/>
              </a:ln>
            </p:spPr>
            <p:txBody>
              <a:bodyPr/>
              <a:lstStyle/>
              <a:p>
                <a:endParaRPr lang="en-US"/>
              </a:p>
            </p:txBody>
          </p:sp>
          <p:sp>
            <p:nvSpPr>
              <p:cNvPr id="32093" name="Freeform 48"/>
              <p:cNvSpPr>
                <a:spLocks noChangeAspect="1"/>
              </p:cNvSpPr>
              <p:nvPr/>
            </p:nvSpPr>
            <p:spPr bwMode="auto">
              <a:xfrm>
                <a:off x="4922" y="2663"/>
                <a:ext cx="174" cy="171"/>
              </a:xfrm>
              <a:custGeom>
                <a:avLst/>
                <a:gdLst>
                  <a:gd name="T0" fmla="*/ 0 w 174"/>
                  <a:gd name="T1" fmla="*/ 166 h 171"/>
                  <a:gd name="T2" fmla="*/ 170 w 174"/>
                  <a:gd name="T3" fmla="*/ 0 h 171"/>
                  <a:gd name="T4" fmla="*/ 170 w 174"/>
                  <a:gd name="T5" fmla="*/ 0 h 171"/>
                  <a:gd name="T6" fmla="*/ 170 w 174"/>
                  <a:gd name="T7" fmla="*/ 0 h 171"/>
                  <a:gd name="T8" fmla="*/ 172 w 174"/>
                  <a:gd name="T9" fmla="*/ 0 h 171"/>
                  <a:gd name="T10" fmla="*/ 172 w 174"/>
                  <a:gd name="T11" fmla="*/ 0 h 171"/>
                  <a:gd name="T12" fmla="*/ 172 w 174"/>
                  <a:gd name="T13" fmla="*/ 0 h 171"/>
                  <a:gd name="T14" fmla="*/ 172 w 174"/>
                  <a:gd name="T15" fmla="*/ 0 h 171"/>
                  <a:gd name="T16" fmla="*/ 172 w 174"/>
                  <a:gd name="T17" fmla="*/ 0 h 171"/>
                  <a:gd name="T18" fmla="*/ 173 w 174"/>
                  <a:gd name="T19" fmla="*/ 0 h 171"/>
                  <a:gd name="T20" fmla="*/ 0 w 174"/>
                  <a:gd name="T21" fmla="*/ 170 h 171"/>
                  <a:gd name="T22" fmla="*/ 0 w 174"/>
                  <a:gd name="T23" fmla="*/ 170 h 171"/>
                  <a:gd name="T24" fmla="*/ 0 w 174"/>
                  <a:gd name="T25" fmla="*/ 170 h 171"/>
                  <a:gd name="T26" fmla="*/ 0 w 174"/>
                  <a:gd name="T27" fmla="*/ 168 h 171"/>
                  <a:gd name="T28" fmla="*/ 0 w 174"/>
                  <a:gd name="T29" fmla="*/ 168 h 171"/>
                  <a:gd name="T30" fmla="*/ 0 w 174"/>
                  <a:gd name="T31" fmla="*/ 168 h 171"/>
                  <a:gd name="T32" fmla="*/ 0 w 174"/>
                  <a:gd name="T33" fmla="*/ 168 h 171"/>
                  <a:gd name="T34" fmla="*/ 0 w 174"/>
                  <a:gd name="T35" fmla="*/ 168 h 171"/>
                  <a:gd name="T36" fmla="*/ 0 w 174"/>
                  <a:gd name="T37" fmla="*/ 166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71"/>
                  <a:gd name="T59" fmla="*/ 174 w 174"/>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71">
                    <a:moveTo>
                      <a:pt x="0" y="166"/>
                    </a:moveTo>
                    <a:lnTo>
                      <a:pt x="170" y="0"/>
                    </a:lnTo>
                    <a:lnTo>
                      <a:pt x="172" y="0"/>
                    </a:lnTo>
                    <a:lnTo>
                      <a:pt x="173" y="0"/>
                    </a:lnTo>
                    <a:lnTo>
                      <a:pt x="0" y="170"/>
                    </a:lnTo>
                    <a:lnTo>
                      <a:pt x="0" y="168"/>
                    </a:lnTo>
                    <a:lnTo>
                      <a:pt x="0" y="166"/>
                    </a:lnTo>
                  </a:path>
                </a:pathLst>
              </a:custGeom>
              <a:solidFill>
                <a:srgbClr val="720098"/>
              </a:solidFill>
              <a:ln w="9525" cap="rnd">
                <a:noFill/>
                <a:round/>
                <a:headEnd/>
                <a:tailEnd/>
              </a:ln>
            </p:spPr>
            <p:txBody>
              <a:bodyPr/>
              <a:lstStyle/>
              <a:p>
                <a:endParaRPr lang="en-US"/>
              </a:p>
            </p:txBody>
          </p:sp>
          <p:sp>
            <p:nvSpPr>
              <p:cNvPr id="32094" name="Freeform 49"/>
              <p:cNvSpPr>
                <a:spLocks noChangeAspect="1"/>
              </p:cNvSpPr>
              <p:nvPr/>
            </p:nvSpPr>
            <p:spPr bwMode="auto">
              <a:xfrm>
                <a:off x="4922" y="2663"/>
                <a:ext cx="175" cy="173"/>
              </a:xfrm>
              <a:custGeom>
                <a:avLst/>
                <a:gdLst>
                  <a:gd name="T0" fmla="*/ 0 w 175"/>
                  <a:gd name="T1" fmla="*/ 170 h 173"/>
                  <a:gd name="T2" fmla="*/ 172 w 175"/>
                  <a:gd name="T3" fmla="*/ 0 h 173"/>
                  <a:gd name="T4" fmla="*/ 172 w 175"/>
                  <a:gd name="T5" fmla="*/ 0 h 173"/>
                  <a:gd name="T6" fmla="*/ 172 w 175"/>
                  <a:gd name="T7" fmla="*/ 0 h 173"/>
                  <a:gd name="T8" fmla="*/ 172 w 175"/>
                  <a:gd name="T9" fmla="*/ 0 h 173"/>
                  <a:gd name="T10" fmla="*/ 172 w 175"/>
                  <a:gd name="T11" fmla="*/ 0 h 173"/>
                  <a:gd name="T12" fmla="*/ 172 w 175"/>
                  <a:gd name="T13" fmla="*/ 0 h 173"/>
                  <a:gd name="T14" fmla="*/ 172 w 175"/>
                  <a:gd name="T15" fmla="*/ 0 h 173"/>
                  <a:gd name="T16" fmla="*/ 172 w 175"/>
                  <a:gd name="T17" fmla="*/ 0 h 173"/>
                  <a:gd name="T18" fmla="*/ 172 w 175"/>
                  <a:gd name="T19" fmla="*/ 0 h 173"/>
                  <a:gd name="T20" fmla="*/ 172 w 175"/>
                  <a:gd name="T21" fmla="*/ 0 h 173"/>
                  <a:gd name="T22" fmla="*/ 172 w 175"/>
                  <a:gd name="T23" fmla="*/ 0 h 173"/>
                  <a:gd name="T24" fmla="*/ 172 w 175"/>
                  <a:gd name="T25" fmla="*/ 0 h 173"/>
                  <a:gd name="T26" fmla="*/ 174 w 175"/>
                  <a:gd name="T27" fmla="*/ 0 h 173"/>
                  <a:gd name="T28" fmla="*/ 174 w 175"/>
                  <a:gd name="T29" fmla="*/ 0 h 173"/>
                  <a:gd name="T30" fmla="*/ 174 w 175"/>
                  <a:gd name="T31" fmla="*/ 0 h 173"/>
                  <a:gd name="T32" fmla="*/ 174 w 175"/>
                  <a:gd name="T33" fmla="*/ 0 h 173"/>
                  <a:gd name="T34" fmla="*/ 174 w 175"/>
                  <a:gd name="T35" fmla="*/ 0 h 173"/>
                  <a:gd name="T36" fmla="*/ 1 w 175"/>
                  <a:gd name="T37" fmla="*/ 172 h 173"/>
                  <a:gd name="T38" fmla="*/ 1 w 175"/>
                  <a:gd name="T39" fmla="*/ 172 h 173"/>
                  <a:gd name="T40" fmla="*/ 1 w 175"/>
                  <a:gd name="T41" fmla="*/ 172 h 173"/>
                  <a:gd name="T42" fmla="*/ 1 w 175"/>
                  <a:gd name="T43" fmla="*/ 172 h 173"/>
                  <a:gd name="T44" fmla="*/ 0 w 175"/>
                  <a:gd name="T45" fmla="*/ 172 h 173"/>
                  <a:gd name="T46" fmla="*/ 0 w 175"/>
                  <a:gd name="T47" fmla="*/ 172 h 173"/>
                  <a:gd name="T48" fmla="*/ 0 w 175"/>
                  <a:gd name="T49" fmla="*/ 170 h 173"/>
                  <a:gd name="T50" fmla="*/ 0 w 175"/>
                  <a:gd name="T51" fmla="*/ 170 h 173"/>
                  <a:gd name="T52" fmla="*/ 0 w 175"/>
                  <a:gd name="T53" fmla="*/ 170 h 1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5"/>
                  <a:gd name="T82" fmla="*/ 0 h 173"/>
                  <a:gd name="T83" fmla="*/ 175 w 175"/>
                  <a:gd name="T84" fmla="*/ 173 h 17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5" h="173">
                    <a:moveTo>
                      <a:pt x="0" y="170"/>
                    </a:moveTo>
                    <a:lnTo>
                      <a:pt x="172" y="0"/>
                    </a:lnTo>
                    <a:lnTo>
                      <a:pt x="174" y="0"/>
                    </a:lnTo>
                    <a:lnTo>
                      <a:pt x="1" y="172"/>
                    </a:lnTo>
                    <a:lnTo>
                      <a:pt x="0" y="172"/>
                    </a:lnTo>
                    <a:lnTo>
                      <a:pt x="0" y="170"/>
                    </a:lnTo>
                  </a:path>
                </a:pathLst>
              </a:custGeom>
              <a:solidFill>
                <a:srgbClr val="710097"/>
              </a:solidFill>
              <a:ln w="9525" cap="rnd">
                <a:noFill/>
                <a:round/>
                <a:headEnd/>
                <a:tailEnd/>
              </a:ln>
            </p:spPr>
            <p:txBody>
              <a:bodyPr/>
              <a:lstStyle/>
              <a:p>
                <a:endParaRPr lang="en-US"/>
              </a:p>
            </p:txBody>
          </p:sp>
          <p:sp>
            <p:nvSpPr>
              <p:cNvPr id="32095" name="Freeform 50"/>
              <p:cNvSpPr>
                <a:spLocks noChangeAspect="1"/>
              </p:cNvSpPr>
              <p:nvPr/>
            </p:nvSpPr>
            <p:spPr bwMode="auto">
              <a:xfrm>
                <a:off x="4923" y="2663"/>
                <a:ext cx="177" cy="175"/>
              </a:xfrm>
              <a:custGeom>
                <a:avLst/>
                <a:gdLst>
                  <a:gd name="T0" fmla="*/ 0 w 177"/>
                  <a:gd name="T1" fmla="*/ 171 h 175"/>
                  <a:gd name="T2" fmla="*/ 172 w 177"/>
                  <a:gd name="T3" fmla="*/ 0 h 175"/>
                  <a:gd name="T4" fmla="*/ 174 w 177"/>
                  <a:gd name="T5" fmla="*/ 0 h 175"/>
                  <a:gd name="T6" fmla="*/ 174 w 177"/>
                  <a:gd name="T7" fmla="*/ 0 h 175"/>
                  <a:gd name="T8" fmla="*/ 174 w 177"/>
                  <a:gd name="T9" fmla="*/ 0 h 175"/>
                  <a:gd name="T10" fmla="*/ 174 w 177"/>
                  <a:gd name="T11" fmla="*/ 0 h 175"/>
                  <a:gd name="T12" fmla="*/ 174 w 177"/>
                  <a:gd name="T13" fmla="*/ 0 h 175"/>
                  <a:gd name="T14" fmla="*/ 176 w 177"/>
                  <a:gd name="T15" fmla="*/ 0 h 175"/>
                  <a:gd name="T16" fmla="*/ 176 w 177"/>
                  <a:gd name="T17" fmla="*/ 0 h 175"/>
                  <a:gd name="T18" fmla="*/ 176 w 177"/>
                  <a:gd name="T19" fmla="*/ 0 h 175"/>
                  <a:gd name="T20" fmla="*/ 0 w 177"/>
                  <a:gd name="T21" fmla="*/ 174 h 175"/>
                  <a:gd name="T22" fmla="*/ 0 w 177"/>
                  <a:gd name="T23" fmla="*/ 174 h 175"/>
                  <a:gd name="T24" fmla="*/ 0 w 177"/>
                  <a:gd name="T25" fmla="*/ 174 h 175"/>
                  <a:gd name="T26" fmla="*/ 0 w 177"/>
                  <a:gd name="T27" fmla="*/ 173 h 175"/>
                  <a:gd name="T28" fmla="*/ 0 w 177"/>
                  <a:gd name="T29" fmla="*/ 173 h 175"/>
                  <a:gd name="T30" fmla="*/ 0 w 177"/>
                  <a:gd name="T31" fmla="*/ 173 h 175"/>
                  <a:gd name="T32" fmla="*/ 0 w 177"/>
                  <a:gd name="T33" fmla="*/ 173 h 175"/>
                  <a:gd name="T34" fmla="*/ 0 w 177"/>
                  <a:gd name="T35" fmla="*/ 173 h 175"/>
                  <a:gd name="T36" fmla="*/ 0 w 177"/>
                  <a:gd name="T37" fmla="*/ 171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175"/>
                  <a:gd name="T59" fmla="*/ 177 w 177"/>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175">
                    <a:moveTo>
                      <a:pt x="0" y="171"/>
                    </a:moveTo>
                    <a:lnTo>
                      <a:pt x="172" y="0"/>
                    </a:lnTo>
                    <a:lnTo>
                      <a:pt x="174" y="0"/>
                    </a:lnTo>
                    <a:lnTo>
                      <a:pt x="176" y="0"/>
                    </a:lnTo>
                    <a:lnTo>
                      <a:pt x="0" y="174"/>
                    </a:lnTo>
                    <a:lnTo>
                      <a:pt x="0" y="173"/>
                    </a:lnTo>
                    <a:lnTo>
                      <a:pt x="0" y="171"/>
                    </a:lnTo>
                  </a:path>
                </a:pathLst>
              </a:custGeom>
              <a:solidFill>
                <a:srgbClr val="710096"/>
              </a:solidFill>
              <a:ln w="9525" cap="rnd">
                <a:noFill/>
                <a:round/>
                <a:headEnd/>
                <a:tailEnd/>
              </a:ln>
            </p:spPr>
            <p:txBody>
              <a:bodyPr/>
              <a:lstStyle/>
              <a:p>
                <a:endParaRPr lang="en-US"/>
              </a:p>
            </p:txBody>
          </p:sp>
          <p:sp>
            <p:nvSpPr>
              <p:cNvPr id="32096" name="Freeform 51"/>
              <p:cNvSpPr>
                <a:spLocks noChangeAspect="1"/>
              </p:cNvSpPr>
              <p:nvPr/>
            </p:nvSpPr>
            <p:spPr bwMode="auto">
              <a:xfrm>
                <a:off x="4923" y="2663"/>
                <a:ext cx="181" cy="177"/>
              </a:xfrm>
              <a:custGeom>
                <a:avLst/>
                <a:gdLst>
                  <a:gd name="T0" fmla="*/ 0 w 181"/>
                  <a:gd name="T1" fmla="*/ 174 h 177"/>
                  <a:gd name="T2" fmla="*/ 176 w 181"/>
                  <a:gd name="T3" fmla="*/ 0 h 177"/>
                  <a:gd name="T4" fmla="*/ 176 w 181"/>
                  <a:gd name="T5" fmla="*/ 0 h 177"/>
                  <a:gd name="T6" fmla="*/ 176 w 181"/>
                  <a:gd name="T7" fmla="*/ 0 h 177"/>
                  <a:gd name="T8" fmla="*/ 178 w 181"/>
                  <a:gd name="T9" fmla="*/ 0 h 177"/>
                  <a:gd name="T10" fmla="*/ 178 w 181"/>
                  <a:gd name="T11" fmla="*/ 0 h 177"/>
                  <a:gd name="T12" fmla="*/ 178 w 181"/>
                  <a:gd name="T13" fmla="*/ 0 h 177"/>
                  <a:gd name="T14" fmla="*/ 178 w 181"/>
                  <a:gd name="T15" fmla="*/ 0 h 177"/>
                  <a:gd name="T16" fmla="*/ 178 w 181"/>
                  <a:gd name="T17" fmla="*/ 0 h 177"/>
                  <a:gd name="T18" fmla="*/ 180 w 181"/>
                  <a:gd name="T19" fmla="*/ 0 h 177"/>
                  <a:gd name="T20" fmla="*/ 0 w 181"/>
                  <a:gd name="T21" fmla="*/ 176 h 177"/>
                  <a:gd name="T22" fmla="*/ 0 w 181"/>
                  <a:gd name="T23" fmla="*/ 176 h 177"/>
                  <a:gd name="T24" fmla="*/ 0 w 181"/>
                  <a:gd name="T25" fmla="*/ 176 h 177"/>
                  <a:gd name="T26" fmla="*/ 0 w 181"/>
                  <a:gd name="T27" fmla="*/ 176 h 177"/>
                  <a:gd name="T28" fmla="*/ 0 w 181"/>
                  <a:gd name="T29" fmla="*/ 176 h 177"/>
                  <a:gd name="T30" fmla="*/ 0 w 181"/>
                  <a:gd name="T31" fmla="*/ 174 h 177"/>
                  <a:gd name="T32" fmla="*/ 0 w 181"/>
                  <a:gd name="T33" fmla="*/ 174 h 177"/>
                  <a:gd name="T34" fmla="*/ 0 w 181"/>
                  <a:gd name="T35" fmla="*/ 174 h 177"/>
                  <a:gd name="T36" fmla="*/ 0 w 181"/>
                  <a:gd name="T37" fmla="*/ 174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1"/>
                  <a:gd name="T58" fmla="*/ 0 h 177"/>
                  <a:gd name="T59" fmla="*/ 181 w 181"/>
                  <a:gd name="T60" fmla="*/ 177 h 1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1" h="177">
                    <a:moveTo>
                      <a:pt x="0" y="174"/>
                    </a:moveTo>
                    <a:lnTo>
                      <a:pt x="176" y="0"/>
                    </a:lnTo>
                    <a:lnTo>
                      <a:pt x="178" y="0"/>
                    </a:lnTo>
                    <a:lnTo>
                      <a:pt x="180" y="0"/>
                    </a:lnTo>
                    <a:lnTo>
                      <a:pt x="0" y="176"/>
                    </a:lnTo>
                    <a:lnTo>
                      <a:pt x="0" y="174"/>
                    </a:lnTo>
                  </a:path>
                </a:pathLst>
              </a:custGeom>
              <a:solidFill>
                <a:srgbClr val="700095"/>
              </a:solidFill>
              <a:ln w="9525" cap="rnd">
                <a:noFill/>
                <a:round/>
                <a:headEnd/>
                <a:tailEnd/>
              </a:ln>
            </p:spPr>
            <p:txBody>
              <a:bodyPr/>
              <a:lstStyle/>
              <a:p>
                <a:endParaRPr lang="en-US"/>
              </a:p>
            </p:txBody>
          </p:sp>
          <p:sp>
            <p:nvSpPr>
              <p:cNvPr id="32097" name="Freeform 52"/>
              <p:cNvSpPr>
                <a:spLocks noChangeAspect="1"/>
              </p:cNvSpPr>
              <p:nvPr/>
            </p:nvSpPr>
            <p:spPr bwMode="auto">
              <a:xfrm>
                <a:off x="4923" y="2663"/>
                <a:ext cx="182" cy="180"/>
              </a:xfrm>
              <a:custGeom>
                <a:avLst/>
                <a:gdLst>
                  <a:gd name="T0" fmla="*/ 0 w 182"/>
                  <a:gd name="T1" fmla="*/ 175 h 180"/>
                  <a:gd name="T2" fmla="*/ 179 w 182"/>
                  <a:gd name="T3" fmla="*/ 0 h 180"/>
                  <a:gd name="T4" fmla="*/ 179 w 182"/>
                  <a:gd name="T5" fmla="*/ 0 h 180"/>
                  <a:gd name="T6" fmla="*/ 179 w 182"/>
                  <a:gd name="T7" fmla="*/ 0 h 180"/>
                  <a:gd name="T8" fmla="*/ 179 w 182"/>
                  <a:gd name="T9" fmla="*/ 0 h 180"/>
                  <a:gd name="T10" fmla="*/ 179 w 182"/>
                  <a:gd name="T11" fmla="*/ 0 h 180"/>
                  <a:gd name="T12" fmla="*/ 181 w 182"/>
                  <a:gd name="T13" fmla="*/ 0 h 180"/>
                  <a:gd name="T14" fmla="*/ 181 w 182"/>
                  <a:gd name="T15" fmla="*/ 0 h 180"/>
                  <a:gd name="T16" fmla="*/ 181 w 182"/>
                  <a:gd name="T17" fmla="*/ 0 h 180"/>
                  <a:gd name="T18" fmla="*/ 181 w 182"/>
                  <a:gd name="T19" fmla="*/ 0 h 180"/>
                  <a:gd name="T20" fmla="*/ 0 w 182"/>
                  <a:gd name="T21" fmla="*/ 179 h 180"/>
                  <a:gd name="T22" fmla="*/ 0 w 182"/>
                  <a:gd name="T23" fmla="*/ 179 h 180"/>
                  <a:gd name="T24" fmla="*/ 0 w 182"/>
                  <a:gd name="T25" fmla="*/ 177 h 180"/>
                  <a:gd name="T26" fmla="*/ 0 w 182"/>
                  <a:gd name="T27" fmla="*/ 177 h 180"/>
                  <a:gd name="T28" fmla="*/ 0 w 182"/>
                  <a:gd name="T29" fmla="*/ 177 h 180"/>
                  <a:gd name="T30" fmla="*/ 0 w 182"/>
                  <a:gd name="T31" fmla="*/ 177 h 180"/>
                  <a:gd name="T32" fmla="*/ 0 w 182"/>
                  <a:gd name="T33" fmla="*/ 177 h 180"/>
                  <a:gd name="T34" fmla="*/ 0 w 182"/>
                  <a:gd name="T35" fmla="*/ 177 h 180"/>
                  <a:gd name="T36" fmla="*/ 0 w 182"/>
                  <a:gd name="T37" fmla="*/ 175 h 1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2"/>
                  <a:gd name="T58" fmla="*/ 0 h 180"/>
                  <a:gd name="T59" fmla="*/ 182 w 182"/>
                  <a:gd name="T60" fmla="*/ 180 h 1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2" h="180">
                    <a:moveTo>
                      <a:pt x="0" y="175"/>
                    </a:moveTo>
                    <a:lnTo>
                      <a:pt x="179" y="0"/>
                    </a:lnTo>
                    <a:lnTo>
                      <a:pt x="181" y="0"/>
                    </a:lnTo>
                    <a:lnTo>
                      <a:pt x="0" y="179"/>
                    </a:lnTo>
                    <a:lnTo>
                      <a:pt x="0" y="177"/>
                    </a:lnTo>
                    <a:lnTo>
                      <a:pt x="0" y="175"/>
                    </a:lnTo>
                  </a:path>
                </a:pathLst>
              </a:custGeom>
              <a:solidFill>
                <a:srgbClr val="6F0094"/>
              </a:solidFill>
              <a:ln w="9525" cap="rnd">
                <a:noFill/>
                <a:round/>
                <a:headEnd/>
                <a:tailEnd/>
              </a:ln>
            </p:spPr>
            <p:txBody>
              <a:bodyPr/>
              <a:lstStyle/>
              <a:p>
                <a:endParaRPr lang="en-US"/>
              </a:p>
            </p:txBody>
          </p:sp>
          <p:sp>
            <p:nvSpPr>
              <p:cNvPr id="32098" name="Freeform 53"/>
              <p:cNvSpPr>
                <a:spLocks noChangeAspect="1"/>
              </p:cNvSpPr>
              <p:nvPr/>
            </p:nvSpPr>
            <p:spPr bwMode="auto">
              <a:xfrm>
                <a:off x="4923" y="2663"/>
                <a:ext cx="185" cy="182"/>
              </a:xfrm>
              <a:custGeom>
                <a:avLst/>
                <a:gdLst>
                  <a:gd name="T0" fmla="*/ 0 w 185"/>
                  <a:gd name="T1" fmla="*/ 179 h 182"/>
                  <a:gd name="T2" fmla="*/ 180 w 185"/>
                  <a:gd name="T3" fmla="*/ 0 h 182"/>
                  <a:gd name="T4" fmla="*/ 180 w 185"/>
                  <a:gd name="T5" fmla="*/ 0 h 182"/>
                  <a:gd name="T6" fmla="*/ 182 w 185"/>
                  <a:gd name="T7" fmla="*/ 0 h 182"/>
                  <a:gd name="T8" fmla="*/ 182 w 185"/>
                  <a:gd name="T9" fmla="*/ 0 h 182"/>
                  <a:gd name="T10" fmla="*/ 182 w 185"/>
                  <a:gd name="T11" fmla="*/ 0 h 182"/>
                  <a:gd name="T12" fmla="*/ 182 w 185"/>
                  <a:gd name="T13" fmla="*/ 0 h 182"/>
                  <a:gd name="T14" fmla="*/ 182 w 185"/>
                  <a:gd name="T15" fmla="*/ 1 h 182"/>
                  <a:gd name="T16" fmla="*/ 184 w 185"/>
                  <a:gd name="T17" fmla="*/ 1 h 182"/>
                  <a:gd name="T18" fmla="*/ 184 w 185"/>
                  <a:gd name="T19" fmla="*/ 1 h 182"/>
                  <a:gd name="T20" fmla="*/ 0 w 185"/>
                  <a:gd name="T21" fmla="*/ 181 h 182"/>
                  <a:gd name="T22" fmla="*/ 0 w 185"/>
                  <a:gd name="T23" fmla="*/ 181 h 182"/>
                  <a:gd name="T24" fmla="*/ 0 w 185"/>
                  <a:gd name="T25" fmla="*/ 181 h 182"/>
                  <a:gd name="T26" fmla="*/ 0 w 185"/>
                  <a:gd name="T27" fmla="*/ 181 h 182"/>
                  <a:gd name="T28" fmla="*/ 0 w 185"/>
                  <a:gd name="T29" fmla="*/ 181 h 182"/>
                  <a:gd name="T30" fmla="*/ 0 w 185"/>
                  <a:gd name="T31" fmla="*/ 179 h 182"/>
                  <a:gd name="T32" fmla="*/ 0 w 185"/>
                  <a:gd name="T33" fmla="*/ 179 h 182"/>
                  <a:gd name="T34" fmla="*/ 0 w 185"/>
                  <a:gd name="T35" fmla="*/ 179 h 182"/>
                  <a:gd name="T36" fmla="*/ 0 w 185"/>
                  <a:gd name="T37" fmla="*/ 179 h 1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5"/>
                  <a:gd name="T58" fmla="*/ 0 h 182"/>
                  <a:gd name="T59" fmla="*/ 185 w 185"/>
                  <a:gd name="T60" fmla="*/ 182 h 1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5" h="182">
                    <a:moveTo>
                      <a:pt x="0" y="179"/>
                    </a:moveTo>
                    <a:lnTo>
                      <a:pt x="180" y="0"/>
                    </a:lnTo>
                    <a:lnTo>
                      <a:pt x="182" y="0"/>
                    </a:lnTo>
                    <a:lnTo>
                      <a:pt x="182" y="1"/>
                    </a:lnTo>
                    <a:lnTo>
                      <a:pt x="184" y="1"/>
                    </a:lnTo>
                    <a:lnTo>
                      <a:pt x="0" y="181"/>
                    </a:lnTo>
                    <a:lnTo>
                      <a:pt x="0" y="179"/>
                    </a:lnTo>
                  </a:path>
                </a:pathLst>
              </a:custGeom>
              <a:solidFill>
                <a:srgbClr val="6F0094"/>
              </a:solidFill>
              <a:ln w="9525" cap="rnd">
                <a:noFill/>
                <a:round/>
                <a:headEnd/>
                <a:tailEnd/>
              </a:ln>
            </p:spPr>
            <p:txBody>
              <a:bodyPr/>
              <a:lstStyle/>
              <a:p>
                <a:endParaRPr lang="en-US"/>
              </a:p>
            </p:txBody>
          </p:sp>
          <p:sp>
            <p:nvSpPr>
              <p:cNvPr id="32099" name="Freeform 54"/>
              <p:cNvSpPr>
                <a:spLocks noChangeAspect="1"/>
              </p:cNvSpPr>
              <p:nvPr/>
            </p:nvSpPr>
            <p:spPr bwMode="auto">
              <a:xfrm>
                <a:off x="4923" y="2664"/>
                <a:ext cx="187" cy="184"/>
              </a:xfrm>
              <a:custGeom>
                <a:avLst/>
                <a:gdLst>
                  <a:gd name="T0" fmla="*/ 0 w 187"/>
                  <a:gd name="T1" fmla="*/ 179 h 184"/>
                  <a:gd name="T2" fmla="*/ 184 w 187"/>
                  <a:gd name="T3" fmla="*/ 0 h 184"/>
                  <a:gd name="T4" fmla="*/ 184 w 187"/>
                  <a:gd name="T5" fmla="*/ 0 h 184"/>
                  <a:gd name="T6" fmla="*/ 184 w 187"/>
                  <a:gd name="T7" fmla="*/ 0 h 184"/>
                  <a:gd name="T8" fmla="*/ 184 w 187"/>
                  <a:gd name="T9" fmla="*/ 0 h 184"/>
                  <a:gd name="T10" fmla="*/ 186 w 187"/>
                  <a:gd name="T11" fmla="*/ 0 h 184"/>
                  <a:gd name="T12" fmla="*/ 186 w 187"/>
                  <a:gd name="T13" fmla="*/ 0 h 184"/>
                  <a:gd name="T14" fmla="*/ 186 w 187"/>
                  <a:gd name="T15" fmla="*/ 0 h 184"/>
                  <a:gd name="T16" fmla="*/ 186 w 187"/>
                  <a:gd name="T17" fmla="*/ 0 h 184"/>
                  <a:gd name="T18" fmla="*/ 186 w 187"/>
                  <a:gd name="T19" fmla="*/ 0 h 184"/>
                  <a:gd name="T20" fmla="*/ 1 w 187"/>
                  <a:gd name="T21" fmla="*/ 183 h 184"/>
                  <a:gd name="T22" fmla="*/ 1 w 187"/>
                  <a:gd name="T23" fmla="*/ 181 h 184"/>
                  <a:gd name="T24" fmla="*/ 1 w 187"/>
                  <a:gd name="T25" fmla="*/ 181 h 184"/>
                  <a:gd name="T26" fmla="*/ 1 w 187"/>
                  <a:gd name="T27" fmla="*/ 181 h 184"/>
                  <a:gd name="T28" fmla="*/ 1 w 187"/>
                  <a:gd name="T29" fmla="*/ 181 h 184"/>
                  <a:gd name="T30" fmla="*/ 1 w 187"/>
                  <a:gd name="T31" fmla="*/ 181 h 184"/>
                  <a:gd name="T32" fmla="*/ 1 w 187"/>
                  <a:gd name="T33" fmla="*/ 181 h 184"/>
                  <a:gd name="T34" fmla="*/ 1 w 187"/>
                  <a:gd name="T35" fmla="*/ 179 h 184"/>
                  <a:gd name="T36" fmla="*/ 0 w 187"/>
                  <a:gd name="T37" fmla="*/ 179 h 1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7"/>
                  <a:gd name="T58" fmla="*/ 0 h 184"/>
                  <a:gd name="T59" fmla="*/ 187 w 187"/>
                  <a:gd name="T60" fmla="*/ 184 h 1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7" h="184">
                    <a:moveTo>
                      <a:pt x="0" y="179"/>
                    </a:moveTo>
                    <a:lnTo>
                      <a:pt x="184" y="0"/>
                    </a:lnTo>
                    <a:lnTo>
                      <a:pt x="186" y="0"/>
                    </a:lnTo>
                    <a:lnTo>
                      <a:pt x="1" y="183"/>
                    </a:lnTo>
                    <a:lnTo>
                      <a:pt x="1" y="181"/>
                    </a:lnTo>
                    <a:lnTo>
                      <a:pt x="1" y="179"/>
                    </a:lnTo>
                    <a:lnTo>
                      <a:pt x="0" y="179"/>
                    </a:lnTo>
                  </a:path>
                </a:pathLst>
              </a:custGeom>
              <a:solidFill>
                <a:srgbClr val="6E0093"/>
              </a:solidFill>
              <a:ln w="9525" cap="rnd">
                <a:noFill/>
                <a:round/>
                <a:headEnd/>
                <a:tailEnd/>
              </a:ln>
            </p:spPr>
            <p:txBody>
              <a:bodyPr/>
              <a:lstStyle/>
              <a:p>
                <a:endParaRPr lang="en-US"/>
              </a:p>
            </p:txBody>
          </p:sp>
          <p:sp>
            <p:nvSpPr>
              <p:cNvPr id="32100" name="Freeform 55"/>
              <p:cNvSpPr>
                <a:spLocks noChangeAspect="1"/>
              </p:cNvSpPr>
              <p:nvPr/>
            </p:nvSpPr>
            <p:spPr bwMode="auto">
              <a:xfrm>
                <a:off x="4925" y="2664"/>
                <a:ext cx="188" cy="185"/>
              </a:xfrm>
              <a:custGeom>
                <a:avLst/>
                <a:gdLst>
                  <a:gd name="T0" fmla="*/ 0 w 188"/>
                  <a:gd name="T1" fmla="*/ 182 h 185"/>
                  <a:gd name="T2" fmla="*/ 183 w 188"/>
                  <a:gd name="T3" fmla="*/ 0 h 185"/>
                  <a:gd name="T4" fmla="*/ 185 w 188"/>
                  <a:gd name="T5" fmla="*/ 0 h 185"/>
                  <a:gd name="T6" fmla="*/ 185 w 188"/>
                  <a:gd name="T7" fmla="*/ 0 h 185"/>
                  <a:gd name="T8" fmla="*/ 185 w 188"/>
                  <a:gd name="T9" fmla="*/ 0 h 185"/>
                  <a:gd name="T10" fmla="*/ 185 w 188"/>
                  <a:gd name="T11" fmla="*/ 0 h 185"/>
                  <a:gd name="T12" fmla="*/ 185 w 188"/>
                  <a:gd name="T13" fmla="*/ 0 h 185"/>
                  <a:gd name="T14" fmla="*/ 187 w 188"/>
                  <a:gd name="T15" fmla="*/ 0 h 185"/>
                  <a:gd name="T16" fmla="*/ 187 w 188"/>
                  <a:gd name="T17" fmla="*/ 0 h 185"/>
                  <a:gd name="T18" fmla="*/ 187 w 188"/>
                  <a:gd name="T19" fmla="*/ 0 h 185"/>
                  <a:gd name="T20" fmla="*/ 0 w 188"/>
                  <a:gd name="T21" fmla="*/ 184 h 185"/>
                  <a:gd name="T22" fmla="*/ 0 w 188"/>
                  <a:gd name="T23" fmla="*/ 184 h 185"/>
                  <a:gd name="T24" fmla="*/ 0 w 188"/>
                  <a:gd name="T25" fmla="*/ 184 h 185"/>
                  <a:gd name="T26" fmla="*/ 0 w 188"/>
                  <a:gd name="T27" fmla="*/ 182 h 185"/>
                  <a:gd name="T28" fmla="*/ 0 w 188"/>
                  <a:gd name="T29" fmla="*/ 182 h 185"/>
                  <a:gd name="T30" fmla="*/ 0 w 188"/>
                  <a:gd name="T31" fmla="*/ 182 h 185"/>
                  <a:gd name="T32" fmla="*/ 0 w 188"/>
                  <a:gd name="T33" fmla="*/ 182 h 185"/>
                  <a:gd name="T34" fmla="*/ 0 w 188"/>
                  <a:gd name="T35" fmla="*/ 182 h 185"/>
                  <a:gd name="T36" fmla="*/ 0 w 188"/>
                  <a:gd name="T37" fmla="*/ 182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8"/>
                  <a:gd name="T58" fmla="*/ 0 h 185"/>
                  <a:gd name="T59" fmla="*/ 188 w 188"/>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8" h="185">
                    <a:moveTo>
                      <a:pt x="0" y="182"/>
                    </a:moveTo>
                    <a:lnTo>
                      <a:pt x="183" y="0"/>
                    </a:lnTo>
                    <a:lnTo>
                      <a:pt x="185" y="0"/>
                    </a:lnTo>
                    <a:lnTo>
                      <a:pt x="187" y="0"/>
                    </a:lnTo>
                    <a:lnTo>
                      <a:pt x="0" y="184"/>
                    </a:lnTo>
                    <a:lnTo>
                      <a:pt x="0" y="182"/>
                    </a:lnTo>
                  </a:path>
                </a:pathLst>
              </a:custGeom>
              <a:solidFill>
                <a:srgbClr val="6E0092"/>
              </a:solidFill>
              <a:ln w="9525" cap="rnd">
                <a:noFill/>
                <a:round/>
                <a:headEnd/>
                <a:tailEnd/>
              </a:ln>
            </p:spPr>
            <p:txBody>
              <a:bodyPr/>
              <a:lstStyle/>
              <a:p>
                <a:endParaRPr lang="en-US"/>
              </a:p>
            </p:txBody>
          </p:sp>
          <p:sp>
            <p:nvSpPr>
              <p:cNvPr id="32101" name="Freeform 56"/>
              <p:cNvSpPr>
                <a:spLocks noChangeAspect="1"/>
              </p:cNvSpPr>
              <p:nvPr/>
            </p:nvSpPr>
            <p:spPr bwMode="auto">
              <a:xfrm>
                <a:off x="4925" y="2664"/>
                <a:ext cx="189" cy="187"/>
              </a:xfrm>
              <a:custGeom>
                <a:avLst/>
                <a:gdLst>
                  <a:gd name="T0" fmla="*/ 0 w 189"/>
                  <a:gd name="T1" fmla="*/ 184 h 187"/>
                  <a:gd name="T2" fmla="*/ 187 w 189"/>
                  <a:gd name="T3" fmla="*/ 0 h 187"/>
                  <a:gd name="T4" fmla="*/ 187 w 189"/>
                  <a:gd name="T5" fmla="*/ 0 h 187"/>
                  <a:gd name="T6" fmla="*/ 187 w 189"/>
                  <a:gd name="T7" fmla="*/ 0 h 187"/>
                  <a:gd name="T8" fmla="*/ 188 w 189"/>
                  <a:gd name="T9" fmla="*/ 0 h 187"/>
                  <a:gd name="T10" fmla="*/ 188 w 189"/>
                  <a:gd name="T11" fmla="*/ 0 h 187"/>
                  <a:gd name="T12" fmla="*/ 188 w 189"/>
                  <a:gd name="T13" fmla="*/ 0 h 187"/>
                  <a:gd name="T14" fmla="*/ 188 w 189"/>
                  <a:gd name="T15" fmla="*/ 0 h 187"/>
                  <a:gd name="T16" fmla="*/ 188 w 189"/>
                  <a:gd name="T17" fmla="*/ 0 h 187"/>
                  <a:gd name="T18" fmla="*/ 188 w 189"/>
                  <a:gd name="T19" fmla="*/ 0 h 187"/>
                  <a:gd name="T20" fmla="*/ 0 w 189"/>
                  <a:gd name="T21" fmla="*/ 186 h 187"/>
                  <a:gd name="T22" fmla="*/ 0 w 189"/>
                  <a:gd name="T23" fmla="*/ 186 h 187"/>
                  <a:gd name="T24" fmla="*/ 0 w 189"/>
                  <a:gd name="T25" fmla="*/ 186 h 187"/>
                  <a:gd name="T26" fmla="*/ 0 w 189"/>
                  <a:gd name="T27" fmla="*/ 186 h 187"/>
                  <a:gd name="T28" fmla="*/ 0 w 189"/>
                  <a:gd name="T29" fmla="*/ 186 h 187"/>
                  <a:gd name="T30" fmla="*/ 0 w 189"/>
                  <a:gd name="T31" fmla="*/ 184 h 187"/>
                  <a:gd name="T32" fmla="*/ 0 w 189"/>
                  <a:gd name="T33" fmla="*/ 184 h 187"/>
                  <a:gd name="T34" fmla="*/ 0 w 189"/>
                  <a:gd name="T35" fmla="*/ 184 h 187"/>
                  <a:gd name="T36" fmla="*/ 0 w 189"/>
                  <a:gd name="T37" fmla="*/ 184 h 1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9"/>
                  <a:gd name="T58" fmla="*/ 0 h 187"/>
                  <a:gd name="T59" fmla="*/ 189 w 189"/>
                  <a:gd name="T60" fmla="*/ 187 h 1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9" h="187">
                    <a:moveTo>
                      <a:pt x="0" y="184"/>
                    </a:moveTo>
                    <a:lnTo>
                      <a:pt x="187" y="0"/>
                    </a:lnTo>
                    <a:lnTo>
                      <a:pt x="188" y="0"/>
                    </a:lnTo>
                    <a:lnTo>
                      <a:pt x="0" y="186"/>
                    </a:lnTo>
                    <a:lnTo>
                      <a:pt x="0" y="184"/>
                    </a:lnTo>
                  </a:path>
                </a:pathLst>
              </a:custGeom>
              <a:solidFill>
                <a:srgbClr val="6D0091"/>
              </a:solidFill>
              <a:ln w="9525" cap="rnd">
                <a:noFill/>
                <a:round/>
                <a:headEnd/>
                <a:tailEnd/>
              </a:ln>
            </p:spPr>
            <p:txBody>
              <a:bodyPr/>
              <a:lstStyle/>
              <a:p>
                <a:endParaRPr lang="en-US"/>
              </a:p>
            </p:txBody>
          </p:sp>
          <p:sp>
            <p:nvSpPr>
              <p:cNvPr id="32102" name="Freeform 57"/>
              <p:cNvSpPr>
                <a:spLocks noChangeAspect="1"/>
              </p:cNvSpPr>
              <p:nvPr/>
            </p:nvSpPr>
            <p:spPr bwMode="auto">
              <a:xfrm>
                <a:off x="4925" y="2664"/>
                <a:ext cx="192" cy="190"/>
              </a:xfrm>
              <a:custGeom>
                <a:avLst/>
                <a:gdLst>
                  <a:gd name="T0" fmla="*/ 0 w 192"/>
                  <a:gd name="T1" fmla="*/ 185 h 190"/>
                  <a:gd name="T2" fmla="*/ 187 w 192"/>
                  <a:gd name="T3" fmla="*/ 0 h 190"/>
                  <a:gd name="T4" fmla="*/ 189 w 192"/>
                  <a:gd name="T5" fmla="*/ 0 h 190"/>
                  <a:gd name="T6" fmla="*/ 189 w 192"/>
                  <a:gd name="T7" fmla="*/ 0 h 190"/>
                  <a:gd name="T8" fmla="*/ 189 w 192"/>
                  <a:gd name="T9" fmla="*/ 0 h 190"/>
                  <a:gd name="T10" fmla="*/ 189 w 192"/>
                  <a:gd name="T11" fmla="*/ 0 h 190"/>
                  <a:gd name="T12" fmla="*/ 189 w 192"/>
                  <a:gd name="T13" fmla="*/ 0 h 190"/>
                  <a:gd name="T14" fmla="*/ 191 w 192"/>
                  <a:gd name="T15" fmla="*/ 0 h 190"/>
                  <a:gd name="T16" fmla="*/ 191 w 192"/>
                  <a:gd name="T17" fmla="*/ 0 h 190"/>
                  <a:gd name="T18" fmla="*/ 191 w 192"/>
                  <a:gd name="T19" fmla="*/ 0 h 190"/>
                  <a:gd name="T20" fmla="*/ 1 w 192"/>
                  <a:gd name="T21" fmla="*/ 189 h 190"/>
                  <a:gd name="T22" fmla="*/ 1 w 192"/>
                  <a:gd name="T23" fmla="*/ 187 h 190"/>
                  <a:gd name="T24" fmla="*/ 1 w 192"/>
                  <a:gd name="T25" fmla="*/ 187 h 190"/>
                  <a:gd name="T26" fmla="*/ 1 w 192"/>
                  <a:gd name="T27" fmla="*/ 187 h 190"/>
                  <a:gd name="T28" fmla="*/ 1 w 192"/>
                  <a:gd name="T29" fmla="*/ 187 h 190"/>
                  <a:gd name="T30" fmla="*/ 0 w 192"/>
                  <a:gd name="T31" fmla="*/ 187 h 190"/>
                  <a:gd name="T32" fmla="*/ 0 w 192"/>
                  <a:gd name="T33" fmla="*/ 187 h 190"/>
                  <a:gd name="T34" fmla="*/ 0 w 192"/>
                  <a:gd name="T35" fmla="*/ 185 h 190"/>
                  <a:gd name="T36" fmla="*/ 0 w 192"/>
                  <a:gd name="T37" fmla="*/ 185 h 1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190"/>
                  <a:gd name="T59" fmla="*/ 192 w 192"/>
                  <a:gd name="T60" fmla="*/ 190 h 1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190">
                    <a:moveTo>
                      <a:pt x="0" y="185"/>
                    </a:moveTo>
                    <a:lnTo>
                      <a:pt x="187" y="0"/>
                    </a:lnTo>
                    <a:lnTo>
                      <a:pt x="189" y="0"/>
                    </a:lnTo>
                    <a:lnTo>
                      <a:pt x="191" y="0"/>
                    </a:lnTo>
                    <a:lnTo>
                      <a:pt x="1" y="189"/>
                    </a:lnTo>
                    <a:lnTo>
                      <a:pt x="1" y="187"/>
                    </a:lnTo>
                    <a:lnTo>
                      <a:pt x="0" y="187"/>
                    </a:lnTo>
                    <a:lnTo>
                      <a:pt x="0" y="185"/>
                    </a:lnTo>
                  </a:path>
                </a:pathLst>
              </a:custGeom>
              <a:solidFill>
                <a:srgbClr val="6C0090"/>
              </a:solidFill>
              <a:ln w="9525" cap="rnd">
                <a:noFill/>
                <a:round/>
                <a:headEnd/>
                <a:tailEnd/>
              </a:ln>
            </p:spPr>
            <p:txBody>
              <a:bodyPr/>
              <a:lstStyle/>
              <a:p>
                <a:endParaRPr lang="en-US"/>
              </a:p>
            </p:txBody>
          </p:sp>
          <p:sp>
            <p:nvSpPr>
              <p:cNvPr id="32103" name="Freeform 58"/>
              <p:cNvSpPr>
                <a:spLocks noChangeAspect="1"/>
              </p:cNvSpPr>
              <p:nvPr/>
            </p:nvSpPr>
            <p:spPr bwMode="auto">
              <a:xfrm>
                <a:off x="4927" y="2664"/>
                <a:ext cx="193" cy="192"/>
              </a:xfrm>
              <a:custGeom>
                <a:avLst/>
                <a:gdLst>
                  <a:gd name="T0" fmla="*/ 0 w 193"/>
                  <a:gd name="T1" fmla="*/ 189 h 192"/>
                  <a:gd name="T2" fmla="*/ 188 w 193"/>
                  <a:gd name="T3" fmla="*/ 0 h 192"/>
                  <a:gd name="T4" fmla="*/ 188 w 193"/>
                  <a:gd name="T5" fmla="*/ 0 h 192"/>
                  <a:gd name="T6" fmla="*/ 188 w 193"/>
                  <a:gd name="T7" fmla="*/ 0 h 192"/>
                  <a:gd name="T8" fmla="*/ 190 w 193"/>
                  <a:gd name="T9" fmla="*/ 0 h 192"/>
                  <a:gd name="T10" fmla="*/ 190 w 193"/>
                  <a:gd name="T11" fmla="*/ 0 h 192"/>
                  <a:gd name="T12" fmla="*/ 190 w 193"/>
                  <a:gd name="T13" fmla="*/ 0 h 192"/>
                  <a:gd name="T14" fmla="*/ 190 w 193"/>
                  <a:gd name="T15" fmla="*/ 0 h 192"/>
                  <a:gd name="T16" fmla="*/ 190 w 193"/>
                  <a:gd name="T17" fmla="*/ 0 h 192"/>
                  <a:gd name="T18" fmla="*/ 192 w 193"/>
                  <a:gd name="T19" fmla="*/ 0 h 192"/>
                  <a:gd name="T20" fmla="*/ 0 w 193"/>
                  <a:gd name="T21" fmla="*/ 191 h 192"/>
                  <a:gd name="T22" fmla="*/ 0 w 193"/>
                  <a:gd name="T23" fmla="*/ 191 h 192"/>
                  <a:gd name="T24" fmla="*/ 0 w 193"/>
                  <a:gd name="T25" fmla="*/ 191 h 192"/>
                  <a:gd name="T26" fmla="*/ 0 w 193"/>
                  <a:gd name="T27" fmla="*/ 189 h 192"/>
                  <a:gd name="T28" fmla="*/ 0 w 193"/>
                  <a:gd name="T29" fmla="*/ 189 h 192"/>
                  <a:gd name="T30" fmla="*/ 0 w 193"/>
                  <a:gd name="T31" fmla="*/ 189 h 192"/>
                  <a:gd name="T32" fmla="*/ 0 w 193"/>
                  <a:gd name="T33" fmla="*/ 189 h 192"/>
                  <a:gd name="T34" fmla="*/ 0 w 193"/>
                  <a:gd name="T35" fmla="*/ 189 h 192"/>
                  <a:gd name="T36" fmla="*/ 0 w 193"/>
                  <a:gd name="T37" fmla="*/ 189 h 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3"/>
                  <a:gd name="T58" fmla="*/ 0 h 192"/>
                  <a:gd name="T59" fmla="*/ 193 w 193"/>
                  <a:gd name="T60" fmla="*/ 192 h 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3" h="192">
                    <a:moveTo>
                      <a:pt x="0" y="189"/>
                    </a:moveTo>
                    <a:lnTo>
                      <a:pt x="188" y="0"/>
                    </a:lnTo>
                    <a:lnTo>
                      <a:pt x="190" y="0"/>
                    </a:lnTo>
                    <a:lnTo>
                      <a:pt x="192" y="0"/>
                    </a:lnTo>
                    <a:lnTo>
                      <a:pt x="0" y="191"/>
                    </a:lnTo>
                    <a:lnTo>
                      <a:pt x="0" y="189"/>
                    </a:lnTo>
                  </a:path>
                </a:pathLst>
              </a:custGeom>
              <a:solidFill>
                <a:srgbClr val="6C0090"/>
              </a:solidFill>
              <a:ln w="9525" cap="rnd">
                <a:noFill/>
                <a:round/>
                <a:headEnd/>
                <a:tailEnd/>
              </a:ln>
            </p:spPr>
            <p:txBody>
              <a:bodyPr/>
              <a:lstStyle/>
              <a:p>
                <a:endParaRPr lang="en-US"/>
              </a:p>
            </p:txBody>
          </p:sp>
          <p:sp>
            <p:nvSpPr>
              <p:cNvPr id="32104" name="Freeform 59"/>
              <p:cNvSpPr>
                <a:spLocks noChangeAspect="1"/>
              </p:cNvSpPr>
              <p:nvPr/>
            </p:nvSpPr>
            <p:spPr bwMode="auto">
              <a:xfrm>
                <a:off x="4927" y="2664"/>
                <a:ext cx="195" cy="193"/>
              </a:xfrm>
              <a:custGeom>
                <a:avLst/>
                <a:gdLst>
                  <a:gd name="T0" fmla="*/ 0 w 195"/>
                  <a:gd name="T1" fmla="*/ 191 h 193"/>
                  <a:gd name="T2" fmla="*/ 192 w 195"/>
                  <a:gd name="T3" fmla="*/ 0 h 193"/>
                  <a:gd name="T4" fmla="*/ 192 w 195"/>
                  <a:gd name="T5" fmla="*/ 0 h 193"/>
                  <a:gd name="T6" fmla="*/ 192 w 195"/>
                  <a:gd name="T7" fmla="*/ 0 h 193"/>
                  <a:gd name="T8" fmla="*/ 192 w 195"/>
                  <a:gd name="T9" fmla="*/ 0 h 193"/>
                  <a:gd name="T10" fmla="*/ 192 w 195"/>
                  <a:gd name="T11" fmla="*/ 0 h 193"/>
                  <a:gd name="T12" fmla="*/ 192 w 195"/>
                  <a:gd name="T13" fmla="*/ 0 h 193"/>
                  <a:gd name="T14" fmla="*/ 194 w 195"/>
                  <a:gd name="T15" fmla="*/ 0 h 193"/>
                  <a:gd name="T16" fmla="*/ 194 w 195"/>
                  <a:gd name="T17" fmla="*/ 0 h 193"/>
                  <a:gd name="T18" fmla="*/ 194 w 195"/>
                  <a:gd name="T19" fmla="*/ 0 h 193"/>
                  <a:gd name="T20" fmla="*/ 0 w 195"/>
                  <a:gd name="T21" fmla="*/ 192 h 193"/>
                  <a:gd name="T22" fmla="*/ 0 w 195"/>
                  <a:gd name="T23" fmla="*/ 192 h 193"/>
                  <a:gd name="T24" fmla="*/ 0 w 195"/>
                  <a:gd name="T25" fmla="*/ 192 h 193"/>
                  <a:gd name="T26" fmla="*/ 0 w 195"/>
                  <a:gd name="T27" fmla="*/ 192 h 193"/>
                  <a:gd name="T28" fmla="*/ 0 w 195"/>
                  <a:gd name="T29" fmla="*/ 192 h 193"/>
                  <a:gd name="T30" fmla="*/ 0 w 195"/>
                  <a:gd name="T31" fmla="*/ 191 h 193"/>
                  <a:gd name="T32" fmla="*/ 0 w 195"/>
                  <a:gd name="T33" fmla="*/ 191 h 193"/>
                  <a:gd name="T34" fmla="*/ 0 w 195"/>
                  <a:gd name="T35" fmla="*/ 191 h 193"/>
                  <a:gd name="T36" fmla="*/ 0 w 195"/>
                  <a:gd name="T37" fmla="*/ 191 h 1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193"/>
                  <a:gd name="T59" fmla="*/ 195 w 195"/>
                  <a:gd name="T60" fmla="*/ 193 h 1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193">
                    <a:moveTo>
                      <a:pt x="0" y="191"/>
                    </a:moveTo>
                    <a:lnTo>
                      <a:pt x="192" y="0"/>
                    </a:lnTo>
                    <a:lnTo>
                      <a:pt x="194" y="0"/>
                    </a:lnTo>
                    <a:lnTo>
                      <a:pt x="0" y="192"/>
                    </a:lnTo>
                    <a:lnTo>
                      <a:pt x="0" y="191"/>
                    </a:lnTo>
                  </a:path>
                </a:pathLst>
              </a:custGeom>
              <a:solidFill>
                <a:srgbClr val="6B008F"/>
              </a:solidFill>
              <a:ln w="9525" cap="rnd">
                <a:noFill/>
                <a:round/>
                <a:headEnd/>
                <a:tailEnd/>
              </a:ln>
            </p:spPr>
            <p:txBody>
              <a:bodyPr/>
              <a:lstStyle/>
              <a:p>
                <a:endParaRPr lang="en-US"/>
              </a:p>
            </p:txBody>
          </p:sp>
          <p:sp>
            <p:nvSpPr>
              <p:cNvPr id="32105" name="Freeform 60"/>
              <p:cNvSpPr>
                <a:spLocks noChangeAspect="1"/>
              </p:cNvSpPr>
              <p:nvPr/>
            </p:nvSpPr>
            <p:spPr bwMode="auto">
              <a:xfrm>
                <a:off x="4927" y="2664"/>
                <a:ext cx="197" cy="196"/>
              </a:xfrm>
              <a:custGeom>
                <a:avLst/>
                <a:gdLst>
                  <a:gd name="T0" fmla="*/ 0 w 197"/>
                  <a:gd name="T1" fmla="*/ 191 h 196"/>
                  <a:gd name="T2" fmla="*/ 194 w 197"/>
                  <a:gd name="T3" fmla="*/ 0 h 196"/>
                  <a:gd name="T4" fmla="*/ 194 w 197"/>
                  <a:gd name="T5" fmla="*/ 0 h 196"/>
                  <a:gd name="T6" fmla="*/ 194 w 197"/>
                  <a:gd name="T7" fmla="*/ 0 h 196"/>
                  <a:gd name="T8" fmla="*/ 196 w 197"/>
                  <a:gd name="T9" fmla="*/ 1 h 196"/>
                  <a:gd name="T10" fmla="*/ 196 w 197"/>
                  <a:gd name="T11" fmla="*/ 1 h 196"/>
                  <a:gd name="T12" fmla="*/ 196 w 197"/>
                  <a:gd name="T13" fmla="*/ 1 h 196"/>
                  <a:gd name="T14" fmla="*/ 196 w 197"/>
                  <a:gd name="T15" fmla="*/ 1 h 196"/>
                  <a:gd name="T16" fmla="*/ 196 w 197"/>
                  <a:gd name="T17" fmla="*/ 1 h 196"/>
                  <a:gd name="T18" fmla="*/ 196 w 197"/>
                  <a:gd name="T19" fmla="*/ 1 h 196"/>
                  <a:gd name="T20" fmla="*/ 1 w 197"/>
                  <a:gd name="T21" fmla="*/ 195 h 196"/>
                  <a:gd name="T22" fmla="*/ 1 w 197"/>
                  <a:gd name="T23" fmla="*/ 193 h 196"/>
                  <a:gd name="T24" fmla="*/ 1 w 197"/>
                  <a:gd name="T25" fmla="*/ 193 h 196"/>
                  <a:gd name="T26" fmla="*/ 1 w 197"/>
                  <a:gd name="T27" fmla="*/ 193 h 196"/>
                  <a:gd name="T28" fmla="*/ 1 w 197"/>
                  <a:gd name="T29" fmla="*/ 193 h 196"/>
                  <a:gd name="T30" fmla="*/ 1 w 197"/>
                  <a:gd name="T31" fmla="*/ 193 h 196"/>
                  <a:gd name="T32" fmla="*/ 0 w 197"/>
                  <a:gd name="T33" fmla="*/ 193 h 196"/>
                  <a:gd name="T34" fmla="*/ 0 w 197"/>
                  <a:gd name="T35" fmla="*/ 191 h 196"/>
                  <a:gd name="T36" fmla="*/ 0 w 197"/>
                  <a:gd name="T37" fmla="*/ 191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196"/>
                  <a:gd name="T59" fmla="*/ 197 w 197"/>
                  <a:gd name="T60" fmla="*/ 196 h 1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196">
                    <a:moveTo>
                      <a:pt x="0" y="191"/>
                    </a:moveTo>
                    <a:lnTo>
                      <a:pt x="194" y="0"/>
                    </a:lnTo>
                    <a:lnTo>
                      <a:pt x="196" y="1"/>
                    </a:lnTo>
                    <a:lnTo>
                      <a:pt x="1" y="195"/>
                    </a:lnTo>
                    <a:lnTo>
                      <a:pt x="1" y="193"/>
                    </a:lnTo>
                    <a:lnTo>
                      <a:pt x="0" y="193"/>
                    </a:lnTo>
                    <a:lnTo>
                      <a:pt x="0" y="191"/>
                    </a:lnTo>
                  </a:path>
                </a:pathLst>
              </a:custGeom>
              <a:solidFill>
                <a:srgbClr val="6B008E"/>
              </a:solidFill>
              <a:ln w="9525" cap="rnd">
                <a:noFill/>
                <a:round/>
                <a:headEnd/>
                <a:tailEnd/>
              </a:ln>
            </p:spPr>
            <p:txBody>
              <a:bodyPr/>
              <a:lstStyle/>
              <a:p>
                <a:endParaRPr lang="en-US"/>
              </a:p>
            </p:txBody>
          </p:sp>
          <p:sp>
            <p:nvSpPr>
              <p:cNvPr id="32106" name="Freeform 61"/>
              <p:cNvSpPr>
                <a:spLocks noChangeAspect="1"/>
              </p:cNvSpPr>
              <p:nvPr/>
            </p:nvSpPr>
            <p:spPr bwMode="auto">
              <a:xfrm>
                <a:off x="4928" y="2666"/>
                <a:ext cx="199" cy="195"/>
              </a:xfrm>
              <a:custGeom>
                <a:avLst/>
                <a:gdLst>
                  <a:gd name="T0" fmla="*/ 0 w 199"/>
                  <a:gd name="T1" fmla="*/ 192 h 195"/>
                  <a:gd name="T2" fmla="*/ 194 w 199"/>
                  <a:gd name="T3" fmla="*/ 0 h 195"/>
                  <a:gd name="T4" fmla="*/ 196 w 199"/>
                  <a:gd name="T5" fmla="*/ 0 h 195"/>
                  <a:gd name="T6" fmla="*/ 196 w 199"/>
                  <a:gd name="T7" fmla="*/ 0 h 195"/>
                  <a:gd name="T8" fmla="*/ 196 w 199"/>
                  <a:gd name="T9" fmla="*/ 0 h 195"/>
                  <a:gd name="T10" fmla="*/ 196 w 199"/>
                  <a:gd name="T11" fmla="*/ 0 h 195"/>
                  <a:gd name="T12" fmla="*/ 196 w 199"/>
                  <a:gd name="T13" fmla="*/ 0 h 195"/>
                  <a:gd name="T14" fmla="*/ 198 w 199"/>
                  <a:gd name="T15" fmla="*/ 0 h 195"/>
                  <a:gd name="T16" fmla="*/ 198 w 199"/>
                  <a:gd name="T17" fmla="*/ 0 h 195"/>
                  <a:gd name="T18" fmla="*/ 198 w 199"/>
                  <a:gd name="T19" fmla="*/ 0 h 195"/>
                  <a:gd name="T20" fmla="*/ 0 w 199"/>
                  <a:gd name="T21" fmla="*/ 194 h 195"/>
                  <a:gd name="T22" fmla="*/ 0 w 199"/>
                  <a:gd name="T23" fmla="*/ 194 h 195"/>
                  <a:gd name="T24" fmla="*/ 0 w 199"/>
                  <a:gd name="T25" fmla="*/ 194 h 195"/>
                  <a:gd name="T26" fmla="*/ 0 w 199"/>
                  <a:gd name="T27" fmla="*/ 192 h 195"/>
                  <a:gd name="T28" fmla="*/ 0 w 199"/>
                  <a:gd name="T29" fmla="*/ 192 h 195"/>
                  <a:gd name="T30" fmla="*/ 0 w 199"/>
                  <a:gd name="T31" fmla="*/ 192 h 195"/>
                  <a:gd name="T32" fmla="*/ 0 w 199"/>
                  <a:gd name="T33" fmla="*/ 192 h 195"/>
                  <a:gd name="T34" fmla="*/ 0 w 199"/>
                  <a:gd name="T35" fmla="*/ 192 h 195"/>
                  <a:gd name="T36" fmla="*/ 0 w 199"/>
                  <a:gd name="T37" fmla="*/ 192 h 1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9"/>
                  <a:gd name="T58" fmla="*/ 0 h 195"/>
                  <a:gd name="T59" fmla="*/ 199 w 199"/>
                  <a:gd name="T60" fmla="*/ 195 h 1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9" h="195">
                    <a:moveTo>
                      <a:pt x="0" y="192"/>
                    </a:moveTo>
                    <a:lnTo>
                      <a:pt x="194" y="0"/>
                    </a:lnTo>
                    <a:lnTo>
                      <a:pt x="196" y="0"/>
                    </a:lnTo>
                    <a:lnTo>
                      <a:pt x="198" y="0"/>
                    </a:lnTo>
                    <a:lnTo>
                      <a:pt x="0" y="194"/>
                    </a:lnTo>
                    <a:lnTo>
                      <a:pt x="0" y="192"/>
                    </a:lnTo>
                  </a:path>
                </a:pathLst>
              </a:custGeom>
              <a:solidFill>
                <a:srgbClr val="6A008D"/>
              </a:solidFill>
              <a:ln w="9525" cap="rnd">
                <a:noFill/>
                <a:round/>
                <a:headEnd/>
                <a:tailEnd/>
              </a:ln>
            </p:spPr>
            <p:txBody>
              <a:bodyPr/>
              <a:lstStyle/>
              <a:p>
                <a:endParaRPr lang="en-US"/>
              </a:p>
            </p:txBody>
          </p:sp>
          <p:sp>
            <p:nvSpPr>
              <p:cNvPr id="32107" name="Freeform 62"/>
              <p:cNvSpPr>
                <a:spLocks noChangeAspect="1"/>
              </p:cNvSpPr>
              <p:nvPr/>
            </p:nvSpPr>
            <p:spPr bwMode="auto">
              <a:xfrm>
                <a:off x="4928" y="2666"/>
                <a:ext cx="200" cy="197"/>
              </a:xfrm>
              <a:custGeom>
                <a:avLst/>
                <a:gdLst>
                  <a:gd name="T0" fmla="*/ 0 w 200"/>
                  <a:gd name="T1" fmla="*/ 194 h 197"/>
                  <a:gd name="T2" fmla="*/ 197 w 200"/>
                  <a:gd name="T3" fmla="*/ 0 h 197"/>
                  <a:gd name="T4" fmla="*/ 197 w 200"/>
                  <a:gd name="T5" fmla="*/ 0 h 197"/>
                  <a:gd name="T6" fmla="*/ 197 w 200"/>
                  <a:gd name="T7" fmla="*/ 0 h 197"/>
                  <a:gd name="T8" fmla="*/ 197 w 200"/>
                  <a:gd name="T9" fmla="*/ 0 h 197"/>
                  <a:gd name="T10" fmla="*/ 199 w 200"/>
                  <a:gd name="T11" fmla="*/ 0 h 197"/>
                  <a:gd name="T12" fmla="*/ 199 w 200"/>
                  <a:gd name="T13" fmla="*/ 0 h 197"/>
                  <a:gd name="T14" fmla="*/ 199 w 200"/>
                  <a:gd name="T15" fmla="*/ 0 h 197"/>
                  <a:gd name="T16" fmla="*/ 199 w 200"/>
                  <a:gd name="T17" fmla="*/ 0 h 197"/>
                  <a:gd name="T18" fmla="*/ 199 w 200"/>
                  <a:gd name="T19" fmla="*/ 0 h 197"/>
                  <a:gd name="T20" fmla="*/ 1 w 200"/>
                  <a:gd name="T21" fmla="*/ 196 h 197"/>
                  <a:gd name="T22" fmla="*/ 1 w 200"/>
                  <a:gd name="T23" fmla="*/ 196 h 197"/>
                  <a:gd name="T24" fmla="*/ 0 w 200"/>
                  <a:gd name="T25" fmla="*/ 196 h 197"/>
                  <a:gd name="T26" fmla="*/ 0 w 200"/>
                  <a:gd name="T27" fmla="*/ 196 h 197"/>
                  <a:gd name="T28" fmla="*/ 0 w 200"/>
                  <a:gd name="T29" fmla="*/ 194 h 197"/>
                  <a:gd name="T30" fmla="*/ 0 w 200"/>
                  <a:gd name="T31" fmla="*/ 194 h 197"/>
                  <a:gd name="T32" fmla="*/ 0 w 200"/>
                  <a:gd name="T33" fmla="*/ 194 h 197"/>
                  <a:gd name="T34" fmla="*/ 0 w 200"/>
                  <a:gd name="T35" fmla="*/ 194 h 197"/>
                  <a:gd name="T36" fmla="*/ 0 w 200"/>
                  <a:gd name="T37" fmla="*/ 194 h 1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0"/>
                  <a:gd name="T58" fmla="*/ 0 h 197"/>
                  <a:gd name="T59" fmla="*/ 200 w 200"/>
                  <a:gd name="T60" fmla="*/ 197 h 1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0" h="197">
                    <a:moveTo>
                      <a:pt x="0" y="194"/>
                    </a:moveTo>
                    <a:lnTo>
                      <a:pt x="197" y="0"/>
                    </a:lnTo>
                    <a:lnTo>
                      <a:pt x="199" y="0"/>
                    </a:lnTo>
                    <a:lnTo>
                      <a:pt x="1" y="196"/>
                    </a:lnTo>
                    <a:lnTo>
                      <a:pt x="0" y="196"/>
                    </a:lnTo>
                    <a:lnTo>
                      <a:pt x="0" y="194"/>
                    </a:lnTo>
                  </a:path>
                </a:pathLst>
              </a:custGeom>
              <a:solidFill>
                <a:srgbClr val="69008C"/>
              </a:solidFill>
              <a:ln w="9525" cap="rnd">
                <a:noFill/>
                <a:round/>
                <a:headEnd/>
                <a:tailEnd/>
              </a:ln>
            </p:spPr>
            <p:txBody>
              <a:bodyPr/>
              <a:lstStyle/>
              <a:p>
                <a:endParaRPr lang="en-US"/>
              </a:p>
            </p:txBody>
          </p:sp>
          <p:sp>
            <p:nvSpPr>
              <p:cNvPr id="32108" name="Freeform 63"/>
              <p:cNvSpPr>
                <a:spLocks noChangeAspect="1"/>
              </p:cNvSpPr>
              <p:nvPr/>
            </p:nvSpPr>
            <p:spPr bwMode="auto">
              <a:xfrm>
                <a:off x="4930" y="2666"/>
                <a:ext cx="202" cy="199"/>
              </a:xfrm>
              <a:custGeom>
                <a:avLst/>
                <a:gdLst>
                  <a:gd name="T0" fmla="*/ 0 w 202"/>
                  <a:gd name="T1" fmla="*/ 196 h 199"/>
                  <a:gd name="T2" fmla="*/ 197 w 202"/>
                  <a:gd name="T3" fmla="*/ 0 h 199"/>
                  <a:gd name="T4" fmla="*/ 199 w 202"/>
                  <a:gd name="T5" fmla="*/ 0 h 199"/>
                  <a:gd name="T6" fmla="*/ 199 w 202"/>
                  <a:gd name="T7" fmla="*/ 0 h 199"/>
                  <a:gd name="T8" fmla="*/ 199 w 202"/>
                  <a:gd name="T9" fmla="*/ 0 h 199"/>
                  <a:gd name="T10" fmla="*/ 199 w 202"/>
                  <a:gd name="T11" fmla="*/ 0 h 199"/>
                  <a:gd name="T12" fmla="*/ 199 w 202"/>
                  <a:gd name="T13" fmla="*/ 0 h 199"/>
                  <a:gd name="T14" fmla="*/ 199 w 202"/>
                  <a:gd name="T15" fmla="*/ 0 h 199"/>
                  <a:gd name="T16" fmla="*/ 201 w 202"/>
                  <a:gd name="T17" fmla="*/ 0 h 199"/>
                  <a:gd name="T18" fmla="*/ 201 w 202"/>
                  <a:gd name="T19" fmla="*/ 0 h 199"/>
                  <a:gd name="T20" fmla="*/ 0 w 202"/>
                  <a:gd name="T21" fmla="*/ 198 h 199"/>
                  <a:gd name="T22" fmla="*/ 0 w 202"/>
                  <a:gd name="T23" fmla="*/ 198 h 199"/>
                  <a:gd name="T24" fmla="*/ 0 w 202"/>
                  <a:gd name="T25" fmla="*/ 198 h 199"/>
                  <a:gd name="T26" fmla="*/ 0 w 202"/>
                  <a:gd name="T27" fmla="*/ 198 h 199"/>
                  <a:gd name="T28" fmla="*/ 0 w 202"/>
                  <a:gd name="T29" fmla="*/ 198 h 199"/>
                  <a:gd name="T30" fmla="*/ 0 w 202"/>
                  <a:gd name="T31" fmla="*/ 198 h 199"/>
                  <a:gd name="T32" fmla="*/ 0 w 202"/>
                  <a:gd name="T33" fmla="*/ 196 h 199"/>
                  <a:gd name="T34" fmla="*/ 0 w 202"/>
                  <a:gd name="T35" fmla="*/ 196 h 199"/>
                  <a:gd name="T36" fmla="*/ 0 w 202"/>
                  <a:gd name="T37" fmla="*/ 196 h 1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2"/>
                  <a:gd name="T58" fmla="*/ 0 h 199"/>
                  <a:gd name="T59" fmla="*/ 202 w 202"/>
                  <a:gd name="T60" fmla="*/ 199 h 1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2" h="199">
                    <a:moveTo>
                      <a:pt x="0" y="196"/>
                    </a:moveTo>
                    <a:lnTo>
                      <a:pt x="197" y="0"/>
                    </a:lnTo>
                    <a:lnTo>
                      <a:pt x="199" y="0"/>
                    </a:lnTo>
                    <a:lnTo>
                      <a:pt x="201" y="0"/>
                    </a:lnTo>
                    <a:lnTo>
                      <a:pt x="0" y="198"/>
                    </a:lnTo>
                    <a:lnTo>
                      <a:pt x="0" y="196"/>
                    </a:lnTo>
                  </a:path>
                </a:pathLst>
              </a:custGeom>
              <a:solidFill>
                <a:srgbClr val="69008C"/>
              </a:solidFill>
              <a:ln w="9525" cap="rnd">
                <a:noFill/>
                <a:round/>
                <a:headEnd/>
                <a:tailEnd/>
              </a:ln>
            </p:spPr>
            <p:txBody>
              <a:bodyPr/>
              <a:lstStyle/>
              <a:p>
                <a:endParaRPr lang="en-US"/>
              </a:p>
            </p:txBody>
          </p:sp>
          <p:sp>
            <p:nvSpPr>
              <p:cNvPr id="32109" name="Freeform 64"/>
              <p:cNvSpPr>
                <a:spLocks noChangeAspect="1"/>
              </p:cNvSpPr>
              <p:nvPr/>
            </p:nvSpPr>
            <p:spPr bwMode="auto">
              <a:xfrm>
                <a:off x="4930" y="2666"/>
                <a:ext cx="202" cy="202"/>
              </a:xfrm>
              <a:custGeom>
                <a:avLst/>
                <a:gdLst>
                  <a:gd name="T0" fmla="*/ 0 w 202"/>
                  <a:gd name="T1" fmla="*/ 197 h 202"/>
                  <a:gd name="T2" fmla="*/ 200 w 202"/>
                  <a:gd name="T3" fmla="*/ 0 h 202"/>
                  <a:gd name="T4" fmla="*/ 200 w 202"/>
                  <a:gd name="T5" fmla="*/ 0 h 202"/>
                  <a:gd name="T6" fmla="*/ 200 w 202"/>
                  <a:gd name="T7" fmla="*/ 0 h 202"/>
                  <a:gd name="T8" fmla="*/ 200 w 202"/>
                  <a:gd name="T9" fmla="*/ 0 h 202"/>
                  <a:gd name="T10" fmla="*/ 200 w 202"/>
                  <a:gd name="T11" fmla="*/ 0 h 202"/>
                  <a:gd name="T12" fmla="*/ 201 w 202"/>
                  <a:gd name="T13" fmla="*/ 1 h 202"/>
                  <a:gd name="T14" fmla="*/ 201 w 202"/>
                  <a:gd name="T15" fmla="*/ 1 h 202"/>
                  <a:gd name="T16" fmla="*/ 201 w 202"/>
                  <a:gd name="T17" fmla="*/ 1 h 202"/>
                  <a:gd name="T18" fmla="*/ 201 w 202"/>
                  <a:gd name="T19" fmla="*/ 1 h 202"/>
                  <a:gd name="T20" fmla="*/ 0 w 202"/>
                  <a:gd name="T21" fmla="*/ 201 h 202"/>
                  <a:gd name="T22" fmla="*/ 0 w 202"/>
                  <a:gd name="T23" fmla="*/ 199 h 202"/>
                  <a:gd name="T24" fmla="*/ 0 w 202"/>
                  <a:gd name="T25" fmla="*/ 199 h 202"/>
                  <a:gd name="T26" fmla="*/ 0 w 202"/>
                  <a:gd name="T27" fmla="*/ 199 h 202"/>
                  <a:gd name="T28" fmla="*/ 0 w 202"/>
                  <a:gd name="T29" fmla="*/ 199 h 202"/>
                  <a:gd name="T30" fmla="*/ 0 w 202"/>
                  <a:gd name="T31" fmla="*/ 199 h 202"/>
                  <a:gd name="T32" fmla="*/ 0 w 202"/>
                  <a:gd name="T33" fmla="*/ 199 h 202"/>
                  <a:gd name="T34" fmla="*/ 0 w 202"/>
                  <a:gd name="T35" fmla="*/ 197 h 202"/>
                  <a:gd name="T36" fmla="*/ 0 w 202"/>
                  <a:gd name="T37" fmla="*/ 197 h 2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2"/>
                  <a:gd name="T58" fmla="*/ 0 h 202"/>
                  <a:gd name="T59" fmla="*/ 202 w 202"/>
                  <a:gd name="T60" fmla="*/ 202 h 2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2" h="202">
                    <a:moveTo>
                      <a:pt x="0" y="197"/>
                    </a:moveTo>
                    <a:lnTo>
                      <a:pt x="200" y="0"/>
                    </a:lnTo>
                    <a:lnTo>
                      <a:pt x="201" y="1"/>
                    </a:lnTo>
                    <a:lnTo>
                      <a:pt x="0" y="201"/>
                    </a:lnTo>
                    <a:lnTo>
                      <a:pt x="0" y="199"/>
                    </a:lnTo>
                    <a:lnTo>
                      <a:pt x="0" y="197"/>
                    </a:lnTo>
                  </a:path>
                </a:pathLst>
              </a:custGeom>
              <a:solidFill>
                <a:srgbClr val="68008B"/>
              </a:solidFill>
              <a:ln w="9525" cap="rnd">
                <a:noFill/>
                <a:round/>
                <a:headEnd/>
                <a:tailEnd/>
              </a:ln>
            </p:spPr>
            <p:txBody>
              <a:bodyPr/>
              <a:lstStyle/>
              <a:p>
                <a:endParaRPr lang="en-US"/>
              </a:p>
            </p:txBody>
          </p:sp>
          <p:sp>
            <p:nvSpPr>
              <p:cNvPr id="32110" name="Freeform 65"/>
              <p:cNvSpPr>
                <a:spLocks noChangeAspect="1"/>
              </p:cNvSpPr>
              <p:nvPr/>
            </p:nvSpPr>
            <p:spPr bwMode="auto">
              <a:xfrm>
                <a:off x="4930" y="2668"/>
                <a:ext cx="206" cy="201"/>
              </a:xfrm>
              <a:custGeom>
                <a:avLst/>
                <a:gdLst>
                  <a:gd name="T0" fmla="*/ 0 w 206"/>
                  <a:gd name="T1" fmla="*/ 198 h 201"/>
                  <a:gd name="T2" fmla="*/ 201 w 206"/>
                  <a:gd name="T3" fmla="*/ 0 h 201"/>
                  <a:gd name="T4" fmla="*/ 201 w 206"/>
                  <a:gd name="T5" fmla="*/ 0 h 201"/>
                  <a:gd name="T6" fmla="*/ 203 w 206"/>
                  <a:gd name="T7" fmla="*/ 0 h 201"/>
                  <a:gd name="T8" fmla="*/ 203 w 206"/>
                  <a:gd name="T9" fmla="*/ 0 h 201"/>
                  <a:gd name="T10" fmla="*/ 203 w 206"/>
                  <a:gd name="T11" fmla="*/ 0 h 201"/>
                  <a:gd name="T12" fmla="*/ 203 w 206"/>
                  <a:gd name="T13" fmla="*/ 0 h 201"/>
                  <a:gd name="T14" fmla="*/ 203 w 206"/>
                  <a:gd name="T15" fmla="*/ 0 h 201"/>
                  <a:gd name="T16" fmla="*/ 203 w 206"/>
                  <a:gd name="T17" fmla="*/ 0 h 201"/>
                  <a:gd name="T18" fmla="*/ 205 w 206"/>
                  <a:gd name="T19" fmla="*/ 0 h 201"/>
                  <a:gd name="T20" fmla="*/ 1 w 206"/>
                  <a:gd name="T21" fmla="*/ 200 h 201"/>
                  <a:gd name="T22" fmla="*/ 1 w 206"/>
                  <a:gd name="T23" fmla="*/ 200 h 201"/>
                  <a:gd name="T24" fmla="*/ 1 w 206"/>
                  <a:gd name="T25" fmla="*/ 198 h 201"/>
                  <a:gd name="T26" fmla="*/ 1 w 206"/>
                  <a:gd name="T27" fmla="*/ 198 h 201"/>
                  <a:gd name="T28" fmla="*/ 1 w 206"/>
                  <a:gd name="T29" fmla="*/ 198 h 201"/>
                  <a:gd name="T30" fmla="*/ 1 w 206"/>
                  <a:gd name="T31" fmla="*/ 198 h 201"/>
                  <a:gd name="T32" fmla="*/ 1 w 206"/>
                  <a:gd name="T33" fmla="*/ 198 h 201"/>
                  <a:gd name="T34" fmla="*/ 1 w 206"/>
                  <a:gd name="T35" fmla="*/ 198 h 201"/>
                  <a:gd name="T36" fmla="*/ 0 w 206"/>
                  <a:gd name="T37" fmla="*/ 198 h 2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201"/>
                  <a:gd name="T59" fmla="*/ 206 w 206"/>
                  <a:gd name="T60" fmla="*/ 201 h 2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201">
                    <a:moveTo>
                      <a:pt x="0" y="198"/>
                    </a:moveTo>
                    <a:lnTo>
                      <a:pt x="201" y="0"/>
                    </a:lnTo>
                    <a:lnTo>
                      <a:pt x="203" y="0"/>
                    </a:lnTo>
                    <a:lnTo>
                      <a:pt x="205" y="0"/>
                    </a:lnTo>
                    <a:lnTo>
                      <a:pt x="1" y="200"/>
                    </a:lnTo>
                    <a:lnTo>
                      <a:pt x="1" y="198"/>
                    </a:lnTo>
                    <a:lnTo>
                      <a:pt x="0" y="198"/>
                    </a:lnTo>
                  </a:path>
                </a:pathLst>
              </a:custGeom>
              <a:solidFill>
                <a:srgbClr val="68008A"/>
              </a:solidFill>
              <a:ln w="9525" cap="rnd">
                <a:noFill/>
                <a:round/>
                <a:headEnd/>
                <a:tailEnd/>
              </a:ln>
            </p:spPr>
            <p:txBody>
              <a:bodyPr/>
              <a:lstStyle/>
              <a:p>
                <a:endParaRPr lang="en-US"/>
              </a:p>
            </p:txBody>
          </p:sp>
          <p:sp>
            <p:nvSpPr>
              <p:cNvPr id="32111" name="Freeform 66"/>
              <p:cNvSpPr>
                <a:spLocks noChangeAspect="1"/>
              </p:cNvSpPr>
              <p:nvPr/>
            </p:nvSpPr>
            <p:spPr bwMode="auto">
              <a:xfrm>
                <a:off x="4931" y="2668"/>
                <a:ext cx="206" cy="203"/>
              </a:xfrm>
              <a:custGeom>
                <a:avLst/>
                <a:gdLst>
                  <a:gd name="T0" fmla="*/ 0 w 206"/>
                  <a:gd name="T1" fmla="*/ 200 h 203"/>
                  <a:gd name="T2" fmla="*/ 203 w 206"/>
                  <a:gd name="T3" fmla="*/ 0 h 203"/>
                  <a:gd name="T4" fmla="*/ 203 w 206"/>
                  <a:gd name="T5" fmla="*/ 0 h 203"/>
                  <a:gd name="T6" fmla="*/ 203 w 206"/>
                  <a:gd name="T7" fmla="*/ 0 h 203"/>
                  <a:gd name="T8" fmla="*/ 203 w 206"/>
                  <a:gd name="T9" fmla="*/ 0 h 203"/>
                  <a:gd name="T10" fmla="*/ 203 w 206"/>
                  <a:gd name="T11" fmla="*/ 0 h 203"/>
                  <a:gd name="T12" fmla="*/ 203 w 206"/>
                  <a:gd name="T13" fmla="*/ 0 h 203"/>
                  <a:gd name="T14" fmla="*/ 205 w 206"/>
                  <a:gd name="T15" fmla="*/ 0 h 203"/>
                  <a:gd name="T16" fmla="*/ 205 w 206"/>
                  <a:gd name="T17" fmla="*/ 0 h 203"/>
                  <a:gd name="T18" fmla="*/ 205 w 206"/>
                  <a:gd name="T19" fmla="*/ 0 h 203"/>
                  <a:gd name="T20" fmla="*/ 0 w 206"/>
                  <a:gd name="T21" fmla="*/ 202 h 203"/>
                  <a:gd name="T22" fmla="*/ 0 w 206"/>
                  <a:gd name="T23" fmla="*/ 202 h 203"/>
                  <a:gd name="T24" fmla="*/ 0 w 206"/>
                  <a:gd name="T25" fmla="*/ 202 h 203"/>
                  <a:gd name="T26" fmla="*/ 0 w 206"/>
                  <a:gd name="T27" fmla="*/ 202 h 203"/>
                  <a:gd name="T28" fmla="*/ 0 w 206"/>
                  <a:gd name="T29" fmla="*/ 200 h 203"/>
                  <a:gd name="T30" fmla="*/ 0 w 206"/>
                  <a:gd name="T31" fmla="*/ 200 h 203"/>
                  <a:gd name="T32" fmla="*/ 0 w 206"/>
                  <a:gd name="T33" fmla="*/ 200 h 203"/>
                  <a:gd name="T34" fmla="*/ 0 w 206"/>
                  <a:gd name="T35" fmla="*/ 200 h 203"/>
                  <a:gd name="T36" fmla="*/ 0 w 206"/>
                  <a:gd name="T37" fmla="*/ 200 h 2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203"/>
                  <a:gd name="T59" fmla="*/ 206 w 206"/>
                  <a:gd name="T60" fmla="*/ 203 h 2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203">
                    <a:moveTo>
                      <a:pt x="0" y="200"/>
                    </a:moveTo>
                    <a:lnTo>
                      <a:pt x="203" y="0"/>
                    </a:lnTo>
                    <a:lnTo>
                      <a:pt x="205" y="0"/>
                    </a:lnTo>
                    <a:lnTo>
                      <a:pt x="0" y="202"/>
                    </a:lnTo>
                    <a:lnTo>
                      <a:pt x="0" y="200"/>
                    </a:lnTo>
                  </a:path>
                </a:pathLst>
              </a:custGeom>
              <a:solidFill>
                <a:srgbClr val="670089"/>
              </a:solidFill>
              <a:ln w="9525" cap="rnd">
                <a:noFill/>
                <a:round/>
                <a:headEnd/>
                <a:tailEnd/>
              </a:ln>
            </p:spPr>
            <p:txBody>
              <a:bodyPr/>
              <a:lstStyle/>
              <a:p>
                <a:endParaRPr lang="en-US"/>
              </a:p>
            </p:txBody>
          </p:sp>
          <p:sp>
            <p:nvSpPr>
              <p:cNvPr id="32112" name="Freeform 67"/>
              <p:cNvSpPr>
                <a:spLocks noChangeAspect="1"/>
              </p:cNvSpPr>
              <p:nvPr/>
            </p:nvSpPr>
            <p:spPr bwMode="auto">
              <a:xfrm>
                <a:off x="4931" y="2668"/>
                <a:ext cx="208" cy="205"/>
              </a:xfrm>
              <a:custGeom>
                <a:avLst/>
                <a:gdLst>
                  <a:gd name="T0" fmla="*/ 0 w 208"/>
                  <a:gd name="T1" fmla="*/ 202 h 205"/>
                  <a:gd name="T2" fmla="*/ 205 w 208"/>
                  <a:gd name="T3" fmla="*/ 0 h 205"/>
                  <a:gd name="T4" fmla="*/ 205 w 208"/>
                  <a:gd name="T5" fmla="*/ 0 h 205"/>
                  <a:gd name="T6" fmla="*/ 205 w 208"/>
                  <a:gd name="T7" fmla="*/ 0 h 205"/>
                  <a:gd name="T8" fmla="*/ 205 w 208"/>
                  <a:gd name="T9" fmla="*/ 0 h 205"/>
                  <a:gd name="T10" fmla="*/ 207 w 208"/>
                  <a:gd name="T11" fmla="*/ 0 h 205"/>
                  <a:gd name="T12" fmla="*/ 207 w 208"/>
                  <a:gd name="T13" fmla="*/ 0 h 205"/>
                  <a:gd name="T14" fmla="*/ 207 w 208"/>
                  <a:gd name="T15" fmla="*/ 0 h 205"/>
                  <a:gd name="T16" fmla="*/ 207 w 208"/>
                  <a:gd name="T17" fmla="*/ 0 h 205"/>
                  <a:gd name="T18" fmla="*/ 207 w 208"/>
                  <a:gd name="T19" fmla="*/ 1 h 205"/>
                  <a:gd name="T20" fmla="*/ 0 w 208"/>
                  <a:gd name="T21" fmla="*/ 204 h 205"/>
                  <a:gd name="T22" fmla="*/ 0 w 208"/>
                  <a:gd name="T23" fmla="*/ 204 h 205"/>
                  <a:gd name="T24" fmla="*/ 0 w 208"/>
                  <a:gd name="T25" fmla="*/ 204 h 205"/>
                  <a:gd name="T26" fmla="*/ 0 w 208"/>
                  <a:gd name="T27" fmla="*/ 204 h 205"/>
                  <a:gd name="T28" fmla="*/ 0 w 208"/>
                  <a:gd name="T29" fmla="*/ 204 h 205"/>
                  <a:gd name="T30" fmla="*/ 0 w 208"/>
                  <a:gd name="T31" fmla="*/ 202 h 205"/>
                  <a:gd name="T32" fmla="*/ 0 w 208"/>
                  <a:gd name="T33" fmla="*/ 202 h 205"/>
                  <a:gd name="T34" fmla="*/ 0 w 208"/>
                  <a:gd name="T35" fmla="*/ 202 h 205"/>
                  <a:gd name="T36" fmla="*/ 0 w 208"/>
                  <a:gd name="T37" fmla="*/ 202 h 2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8"/>
                  <a:gd name="T58" fmla="*/ 0 h 205"/>
                  <a:gd name="T59" fmla="*/ 208 w 208"/>
                  <a:gd name="T60" fmla="*/ 205 h 2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8" h="205">
                    <a:moveTo>
                      <a:pt x="0" y="202"/>
                    </a:moveTo>
                    <a:lnTo>
                      <a:pt x="205" y="0"/>
                    </a:lnTo>
                    <a:lnTo>
                      <a:pt x="207" y="0"/>
                    </a:lnTo>
                    <a:lnTo>
                      <a:pt x="207" y="1"/>
                    </a:lnTo>
                    <a:lnTo>
                      <a:pt x="0" y="204"/>
                    </a:lnTo>
                    <a:lnTo>
                      <a:pt x="0" y="202"/>
                    </a:lnTo>
                  </a:path>
                </a:pathLst>
              </a:custGeom>
              <a:solidFill>
                <a:srgbClr val="660088"/>
              </a:solidFill>
              <a:ln w="9525" cap="rnd">
                <a:noFill/>
                <a:round/>
                <a:headEnd/>
                <a:tailEnd/>
              </a:ln>
            </p:spPr>
            <p:txBody>
              <a:bodyPr/>
              <a:lstStyle/>
              <a:p>
                <a:endParaRPr lang="en-US"/>
              </a:p>
            </p:txBody>
          </p:sp>
          <p:sp>
            <p:nvSpPr>
              <p:cNvPr id="32113" name="Freeform 68"/>
              <p:cNvSpPr>
                <a:spLocks noChangeAspect="1"/>
              </p:cNvSpPr>
              <p:nvPr/>
            </p:nvSpPr>
            <p:spPr bwMode="auto">
              <a:xfrm>
                <a:off x="4932" y="2669"/>
                <a:ext cx="210" cy="204"/>
              </a:xfrm>
              <a:custGeom>
                <a:avLst/>
                <a:gdLst>
                  <a:gd name="T0" fmla="*/ 0 w 210"/>
                  <a:gd name="T1" fmla="*/ 202 h 204"/>
                  <a:gd name="T2" fmla="*/ 205 w 210"/>
                  <a:gd name="T3" fmla="*/ 0 h 204"/>
                  <a:gd name="T4" fmla="*/ 207 w 210"/>
                  <a:gd name="T5" fmla="*/ 0 h 204"/>
                  <a:gd name="T6" fmla="*/ 207 w 210"/>
                  <a:gd name="T7" fmla="*/ 0 h 204"/>
                  <a:gd name="T8" fmla="*/ 207 w 210"/>
                  <a:gd name="T9" fmla="*/ 0 h 204"/>
                  <a:gd name="T10" fmla="*/ 207 w 210"/>
                  <a:gd name="T11" fmla="*/ 0 h 204"/>
                  <a:gd name="T12" fmla="*/ 207 w 210"/>
                  <a:gd name="T13" fmla="*/ 0 h 204"/>
                  <a:gd name="T14" fmla="*/ 207 w 210"/>
                  <a:gd name="T15" fmla="*/ 0 h 204"/>
                  <a:gd name="T16" fmla="*/ 209 w 210"/>
                  <a:gd name="T17" fmla="*/ 0 h 204"/>
                  <a:gd name="T18" fmla="*/ 209 w 210"/>
                  <a:gd name="T19" fmla="*/ 0 h 204"/>
                  <a:gd name="T20" fmla="*/ 0 w 210"/>
                  <a:gd name="T21" fmla="*/ 203 h 204"/>
                  <a:gd name="T22" fmla="*/ 0 w 210"/>
                  <a:gd name="T23" fmla="*/ 203 h 204"/>
                  <a:gd name="T24" fmla="*/ 0 w 210"/>
                  <a:gd name="T25" fmla="*/ 203 h 204"/>
                  <a:gd name="T26" fmla="*/ 0 w 210"/>
                  <a:gd name="T27" fmla="*/ 203 h 204"/>
                  <a:gd name="T28" fmla="*/ 0 w 210"/>
                  <a:gd name="T29" fmla="*/ 203 h 204"/>
                  <a:gd name="T30" fmla="*/ 0 w 210"/>
                  <a:gd name="T31" fmla="*/ 203 h 204"/>
                  <a:gd name="T32" fmla="*/ 0 w 210"/>
                  <a:gd name="T33" fmla="*/ 202 h 204"/>
                  <a:gd name="T34" fmla="*/ 0 w 210"/>
                  <a:gd name="T35" fmla="*/ 202 h 204"/>
                  <a:gd name="T36" fmla="*/ 0 w 210"/>
                  <a:gd name="T37" fmla="*/ 202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0"/>
                  <a:gd name="T58" fmla="*/ 0 h 204"/>
                  <a:gd name="T59" fmla="*/ 210 w 210"/>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0" h="204">
                    <a:moveTo>
                      <a:pt x="0" y="202"/>
                    </a:moveTo>
                    <a:lnTo>
                      <a:pt x="205" y="0"/>
                    </a:lnTo>
                    <a:lnTo>
                      <a:pt x="207" y="0"/>
                    </a:lnTo>
                    <a:lnTo>
                      <a:pt x="209" y="0"/>
                    </a:lnTo>
                    <a:lnTo>
                      <a:pt x="0" y="203"/>
                    </a:lnTo>
                    <a:lnTo>
                      <a:pt x="0" y="202"/>
                    </a:lnTo>
                  </a:path>
                </a:pathLst>
              </a:custGeom>
              <a:solidFill>
                <a:srgbClr val="660088"/>
              </a:solidFill>
              <a:ln w="9525" cap="rnd">
                <a:noFill/>
                <a:round/>
                <a:headEnd/>
                <a:tailEnd/>
              </a:ln>
            </p:spPr>
            <p:txBody>
              <a:bodyPr/>
              <a:lstStyle/>
              <a:p>
                <a:endParaRPr lang="en-US"/>
              </a:p>
            </p:txBody>
          </p:sp>
          <p:sp>
            <p:nvSpPr>
              <p:cNvPr id="32114" name="Freeform 69"/>
              <p:cNvSpPr>
                <a:spLocks noChangeAspect="1"/>
              </p:cNvSpPr>
              <p:nvPr/>
            </p:nvSpPr>
            <p:spPr bwMode="auto">
              <a:xfrm>
                <a:off x="4932" y="2669"/>
                <a:ext cx="212" cy="206"/>
              </a:xfrm>
              <a:custGeom>
                <a:avLst/>
                <a:gdLst>
                  <a:gd name="T0" fmla="*/ 0 w 212"/>
                  <a:gd name="T1" fmla="*/ 203 h 206"/>
                  <a:gd name="T2" fmla="*/ 209 w 212"/>
                  <a:gd name="T3" fmla="*/ 0 h 206"/>
                  <a:gd name="T4" fmla="*/ 209 w 212"/>
                  <a:gd name="T5" fmla="*/ 0 h 206"/>
                  <a:gd name="T6" fmla="*/ 209 w 212"/>
                  <a:gd name="T7" fmla="*/ 0 h 206"/>
                  <a:gd name="T8" fmla="*/ 209 w 212"/>
                  <a:gd name="T9" fmla="*/ 0 h 206"/>
                  <a:gd name="T10" fmla="*/ 209 w 212"/>
                  <a:gd name="T11" fmla="*/ 0 h 206"/>
                  <a:gd name="T12" fmla="*/ 211 w 212"/>
                  <a:gd name="T13" fmla="*/ 0 h 206"/>
                  <a:gd name="T14" fmla="*/ 211 w 212"/>
                  <a:gd name="T15" fmla="*/ 0 h 206"/>
                  <a:gd name="T16" fmla="*/ 211 w 212"/>
                  <a:gd name="T17" fmla="*/ 0 h 206"/>
                  <a:gd name="T18" fmla="*/ 211 w 212"/>
                  <a:gd name="T19" fmla="*/ 0 h 206"/>
                  <a:gd name="T20" fmla="*/ 1 w 212"/>
                  <a:gd name="T21" fmla="*/ 205 h 206"/>
                  <a:gd name="T22" fmla="*/ 1 w 212"/>
                  <a:gd name="T23" fmla="*/ 205 h 206"/>
                  <a:gd name="T24" fmla="*/ 1 w 212"/>
                  <a:gd name="T25" fmla="*/ 205 h 206"/>
                  <a:gd name="T26" fmla="*/ 1 w 212"/>
                  <a:gd name="T27" fmla="*/ 205 h 206"/>
                  <a:gd name="T28" fmla="*/ 1 w 212"/>
                  <a:gd name="T29" fmla="*/ 205 h 206"/>
                  <a:gd name="T30" fmla="*/ 1 w 212"/>
                  <a:gd name="T31" fmla="*/ 205 h 206"/>
                  <a:gd name="T32" fmla="*/ 0 w 212"/>
                  <a:gd name="T33" fmla="*/ 205 h 206"/>
                  <a:gd name="T34" fmla="*/ 0 w 212"/>
                  <a:gd name="T35" fmla="*/ 203 h 206"/>
                  <a:gd name="T36" fmla="*/ 0 w 212"/>
                  <a:gd name="T37" fmla="*/ 203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206"/>
                  <a:gd name="T59" fmla="*/ 212 w 212"/>
                  <a:gd name="T60" fmla="*/ 206 h 2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206">
                    <a:moveTo>
                      <a:pt x="0" y="203"/>
                    </a:moveTo>
                    <a:lnTo>
                      <a:pt x="209" y="0"/>
                    </a:lnTo>
                    <a:lnTo>
                      <a:pt x="211" y="0"/>
                    </a:lnTo>
                    <a:lnTo>
                      <a:pt x="1" y="205"/>
                    </a:lnTo>
                    <a:lnTo>
                      <a:pt x="0" y="205"/>
                    </a:lnTo>
                    <a:lnTo>
                      <a:pt x="0" y="203"/>
                    </a:lnTo>
                  </a:path>
                </a:pathLst>
              </a:custGeom>
              <a:solidFill>
                <a:srgbClr val="650087"/>
              </a:solidFill>
              <a:ln w="9525" cap="rnd">
                <a:noFill/>
                <a:round/>
                <a:headEnd/>
                <a:tailEnd/>
              </a:ln>
            </p:spPr>
            <p:txBody>
              <a:bodyPr/>
              <a:lstStyle/>
              <a:p>
                <a:endParaRPr lang="en-US"/>
              </a:p>
            </p:txBody>
          </p:sp>
          <p:sp>
            <p:nvSpPr>
              <p:cNvPr id="32115" name="Freeform 70"/>
              <p:cNvSpPr>
                <a:spLocks noChangeAspect="1"/>
              </p:cNvSpPr>
              <p:nvPr/>
            </p:nvSpPr>
            <p:spPr bwMode="auto">
              <a:xfrm>
                <a:off x="4934" y="2669"/>
                <a:ext cx="211" cy="209"/>
              </a:xfrm>
              <a:custGeom>
                <a:avLst/>
                <a:gdLst>
                  <a:gd name="T0" fmla="*/ 0 w 211"/>
                  <a:gd name="T1" fmla="*/ 204 h 209"/>
                  <a:gd name="T2" fmla="*/ 208 w 211"/>
                  <a:gd name="T3" fmla="*/ 0 h 209"/>
                  <a:gd name="T4" fmla="*/ 208 w 211"/>
                  <a:gd name="T5" fmla="*/ 0 h 209"/>
                  <a:gd name="T6" fmla="*/ 208 w 211"/>
                  <a:gd name="T7" fmla="*/ 0 h 209"/>
                  <a:gd name="T8" fmla="*/ 210 w 211"/>
                  <a:gd name="T9" fmla="*/ 0 h 209"/>
                  <a:gd name="T10" fmla="*/ 210 w 211"/>
                  <a:gd name="T11" fmla="*/ 0 h 209"/>
                  <a:gd name="T12" fmla="*/ 210 w 211"/>
                  <a:gd name="T13" fmla="*/ 0 h 209"/>
                  <a:gd name="T14" fmla="*/ 210 w 211"/>
                  <a:gd name="T15" fmla="*/ 0 h 209"/>
                  <a:gd name="T16" fmla="*/ 210 w 211"/>
                  <a:gd name="T17" fmla="*/ 0 h 209"/>
                  <a:gd name="T18" fmla="*/ 210 w 211"/>
                  <a:gd name="T19" fmla="*/ 1 h 209"/>
                  <a:gd name="T20" fmla="*/ 0 w 211"/>
                  <a:gd name="T21" fmla="*/ 208 h 209"/>
                  <a:gd name="T22" fmla="*/ 0 w 211"/>
                  <a:gd name="T23" fmla="*/ 206 h 209"/>
                  <a:gd name="T24" fmla="*/ 0 w 211"/>
                  <a:gd name="T25" fmla="*/ 206 h 209"/>
                  <a:gd name="T26" fmla="*/ 0 w 211"/>
                  <a:gd name="T27" fmla="*/ 206 h 209"/>
                  <a:gd name="T28" fmla="*/ 0 w 211"/>
                  <a:gd name="T29" fmla="*/ 206 h 209"/>
                  <a:gd name="T30" fmla="*/ 0 w 211"/>
                  <a:gd name="T31" fmla="*/ 206 h 209"/>
                  <a:gd name="T32" fmla="*/ 0 w 211"/>
                  <a:gd name="T33" fmla="*/ 206 h 209"/>
                  <a:gd name="T34" fmla="*/ 0 w 211"/>
                  <a:gd name="T35" fmla="*/ 206 h 209"/>
                  <a:gd name="T36" fmla="*/ 0 w 211"/>
                  <a:gd name="T37" fmla="*/ 204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
                  <a:gd name="T58" fmla="*/ 0 h 209"/>
                  <a:gd name="T59" fmla="*/ 211 w 211"/>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 h="209">
                    <a:moveTo>
                      <a:pt x="0" y="204"/>
                    </a:moveTo>
                    <a:lnTo>
                      <a:pt x="208" y="0"/>
                    </a:lnTo>
                    <a:lnTo>
                      <a:pt x="210" y="0"/>
                    </a:lnTo>
                    <a:lnTo>
                      <a:pt x="210" y="1"/>
                    </a:lnTo>
                    <a:lnTo>
                      <a:pt x="0" y="208"/>
                    </a:lnTo>
                    <a:lnTo>
                      <a:pt x="0" y="206"/>
                    </a:lnTo>
                    <a:lnTo>
                      <a:pt x="0" y="204"/>
                    </a:lnTo>
                  </a:path>
                </a:pathLst>
              </a:custGeom>
              <a:solidFill>
                <a:srgbClr val="650086"/>
              </a:solidFill>
              <a:ln w="9525" cap="rnd">
                <a:noFill/>
                <a:round/>
                <a:headEnd/>
                <a:tailEnd/>
              </a:ln>
            </p:spPr>
            <p:txBody>
              <a:bodyPr/>
              <a:lstStyle/>
              <a:p>
                <a:endParaRPr lang="en-US"/>
              </a:p>
            </p:txBody>
          </p:sp>
          <p:sp>
            <p:nvSpPr>
              <p:cNvPr id="32116" name="Freeform 71"/>
              <p:cNvSpPr>
                <a:spLocks noChangeAspect="1"/>
              </p:cNvSpPr>
              <p:nvPr/>
            </p:nvSpPr>
            <p:spPr bwMode="auto">
              <a:xfrm>
                <a:off x="4934" y="2671"/>
                <a:ext cx="214" cy="209"/>
              </a:xfrm>
              <a:custGeom>
                <a:avLst/>
                <a:gdLst>
                  <a:gd name="T0" fmla="*/ 0 w 214"/>
                  <a:gd name="T1" fmla="*/ 206 h 209"/>
                  <a:gd name="T2" fmla="*/ 209 w 214"/>
                  <a:gd name="T3" fmla="*/ 0 h 209"/>
                  <a:gd name="T4" fmla="*/ 211 w 214"/>
                  <a:gd name="T5" fmla="*/ 0 h 209"/>
                  <a:gd name="T6" fmla="*/ 211 w 214"/>
                  <a:gd name="T7" fmla="*/ 0 h 209"/>
                  <a:gd name="T8" fmla="*/ 211 w 214"/>
                  <a:gd name="T9" fmla="*/ 0 h 209"/>
                  <a:gd name="T10" fmla="*/ 211 w 214"/>
                  <a:gd name="T11" fmla="*/ 0 h 209"/>
                  <a:gd name="T12" fmla="*/ 211 w 214"/>
                  <a:gd name="T13" fmla="*/ 0 h 209"/>
                  <a:gd name="T14" fmla="*/ 211 w 214"/>
                  <a:gd name="T15" fmla="*/ 0 h 209"/>
                  <a:gd name="T16" fmla="*/ 213 w 214"/>
                  <a:gd name="T17" fmla="*/ 0 h 209"/>
                  <a:gd name="T18" fmla="*/ 213 w 214"/>
                  <a:gd name="T19" fmla="*/ 0 h 209"/>
                  <a:gd name="T20" fmla="*/ 1 w 214"/>
                  <a:gd name="T21" fmla="*/ 208 h 209"/>
                  <a:gd name="T22" fmla="*/ 1 w 214"/>
                  <a:gd name="T23" fmla="*/ 208 h 209"/>
                  <a:gd name="T24" fmla="*/ 1 w 214"/>
                  <a:gd name="T25" fmla="*/ 206 h 209"/>
                  <a:gd name="T26" fmla="*/ 1 w 214"/>
                  <a:gd name="T27" fmla="*/ 206 h 209"/>
                  <a:gd name="T28" fmla="*/ 1 w 214"/>
                  <a:gd name="T29" fmla="*/ 206 h 209"/>
                  <a:gd name="T30" fmla="*/ 1 w 214"/>
                  <a:gd name="T31" fmla="*/ 206 h 209"/>
                  <a:gd name="T32" fmla="*/ 1 w 214"/>
                  <a:gd name="T33" fmla="*/ 206 h 209"/>
                  <a:gd name="T34" fmla="*/ 0 w 214"/>
                  <a:gd name="T35" fmla="*/ 206 h 209"/>
                  <a:gd name="T36" fmla="*/ 0 w 214"/>
                  <a:gd name="T37" fmla="*/ 206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4"/>
                  <a:gd name="T58" fmla="*/ 0 h 209"/>
                  <a:gd name="T59" fmla="*/ 214 w 214"/>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4" h="209">
                    <a:moveTo>
                      <a:pt x="0" y="206"/>
                    </a:moveTo>
                    <a:lnTo>
                      <a:pt x="209" y="0"/>
                    </a:lnTo>
                    <a:lnTo>
                      <a:pt x="211" y="0"/>
                    </a:lnTo>
                    <a:lnTo>
                      <a:pt x="213" y="0"/>
                    </a:lnTo>
                    <a:lnTo>
                      <a:pt x="1" y="208"/>
                    </a:lnTo>
                    <a:lnTo>
                      <a:pt x="1" y="206"/>
                    </a:lnTo>
                    <a:lnTo>
                      <a:pt x="0" y="206"/>
                    </a:lnTo>
                  </a:path>
                </a:pathLst>
              </a:custGeom>
              <a:solidFill>
                <a:srgbClr val="640085"/>
              </a:solidFill>
              <a:ln w="9525" cap="rnd">
                <a:noFill/>
                <a:round/>
                <a:headEnd/>
                <a:tailEnd/>
              </a:ln>
            </p:spPr>
            <p:txBody>
              <a:bodyPr/>
              <a:lstStyle/>
              <a:p>
                <a:endParaRPr lang="en-US"/>
              </a:p>
            </p:txBody>
          </p:sp>
          <p:sp>
            <p:nvSpPr>
              <p:cNvPr id="32117" name="Freeform 72"/>
              <p:cNvSpPr>
                <a:spLocks noChangeAspect="1"/>
              </p:cNvSpPr>
              <p:nvPr/>
            </p:nvSpPr>
            <p:spPr bwMode="auto">
              <a:xfrm>
                <a:off x="4935" y="2671"/>
                <a:ext cx="215" cy="210"/>
              </a:xfrm>
              <a:custGeom>
                <a:avLst/>
                <a:gdLst>
                  <a:gd name="T0" fmla="*/ 0 w 215"/>
                  <a:gd name="T1" fmla="*/ 207 h 210"/>
                  <a:gd name="T2" fmla="*/ 212 w 215"/>
                  <a:gd name="T3" fmla="*/ 0 h 210"/>
                  <a:gd name="T4" fmla="*/ 212 w 215"/>
                  <a:gd name="T5" fmla="*/ 0 h 210"/>
                  <a:gd name="T6" fmla="*/ 212 w 215"/>
                  <a:gd name="T7" fmla="*/ 0 h 210"/>
                  <a:gd name="T8" fmla="*/ 212 w 215"/>
                  <a:gd name="T9" fmla="*/ 0 h 210"/>
                  <a:gd name="T10" fmla="*/ 212 w 215"/>
                  <a:gd name="T11" fmla="*/ 0 h 210"/>
                  <a:gd name="T12" fmla="*/ 212 w 215"/>
                  <a:gd name="T13" fmla="*/ 0 h 210"/>
                  <a:gd name="T14" fmla="*/ 214 w 215"/>
                  <a:gd name="T15" fmla="*/ 0 h 210"/>
                  <a:gd name="T16" fmla="*/ 214 w 215"/>
                  <a:gd name="T17" fmla="*/ 0 h 210"/>
                  <a:gd name="T18" fmla="*/ 214 w 215"/>
                  <a:gd name="T19" fmla="*/ 0 h 210"/>
                  <a:gd name="T20" fmla="*/ 0 w 215"/>
                  <a:gd name="T21" fmla="*/ 209 h 210"/>
                  <a:gd name="T22" fmla="*/ 0 w 215"/>
                  <a:gd name="T23" fmla="*/ 209 h 210"/>
                  <a:gd name="T24" fmla="*/ 0 w 215"/>
                  <a:gd name="T25" fmla="*/ 209 h 210"/>
                  <a:gd name="T26" fmla="*/ 0 w 215"/>
                  <a:gd name="T27" fmla="*/ 207 h 210"/>
                  <a:gd name="T28" fmla="*/ 0 w 215"/>
                  <a:gd name="T29" fmla="*/ 207 h 210"/>
                  <a:gd name="T30" fmla="*/ 0 w 215"/>
                  <a:gd name="T31" fmla="*/ 207 h 210"/>
                  <a:gd name="T32" fmla="*/ 0 w 215"/>
                  <a:gd name="T33" fmla="*/ 207 h 210"/>
                  <a:gd name="T34" fmla="*/ 0 w 215"/>
                  <a:gd name="T35" fmla="*/ 207 h 210"/>
                  <a:gd name="T36" fmla="*/ 0 w 215"/>
                  <a:gd name="T37" fmla="*/ 207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5"/>
                  <a:gd name="T58" fmla="*/ 0 h 210"/>
                  <a:gd name="T59" fmla="*/ 215 w 215"/>
                  <a:gd name="T60" fmla="*/ 210 h 2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5" h="210">
                    <a:moveTo>
                      <a:pt x="0" y="207"/>
                    </a:moveTo>
                    <a:lnTo>
                      <a:pt x="212" y="0"/>
                    </a:lnTo>
                    <a:lnTo>
                      <a:pt x="214" y="0"/>
                    </a:lnTo>
                    <a:lnTo>
                      <a:pt x="0" y="209"/>
                    </a:lnTo>
                    <a:lnTo>
                      <a:pt x="0" y="207"/>
                    </a:lnTo>
                  </a:path>
                </a:pathLst>
              </a:custGeom>
              <a:solidFill>
                <a:srgbClr val="630084"/>
              </a:solidFill>
              <a:ln w="9525" cap="rnd">
                <a:noFill/>
                <a:round/>
                <a:headEnd/>
                <a:tailEnd/>
              </a:ln>
            </p:spPr>
            <p:txBody>
              <a:bodyPr/>
              <a:lstStyle/>
              <a:p>
                <a:endParaRPr lang="en-US"/>
              </a:p>
            </p:txBody>
          </p:sp>
          <p:sp>
            <p:nvSpPr>
              <p:cNvPr id="32118" name="Freeform 73"/>
              <p:cNvSpPr>
                <a:spLocks noChangeAspect="1"/>
              </p:cNvSpPr>
              <p:nvPr/>
            </p:nvSpPr>
            <p:spPr bwMode="auto">
              <a:xfrm>
                <a:off x="4935" y="2671"/>
                <a:ext cx="216" cy="212"/>
              </a:xfrm>
              <a:custGeom>
                <a:avLst/>
                <a:gdLst>
                  <a:gd name="T0" fmla="*/ 0 w 216"/>
                  <a:gd name="T1" fmla="*/ 209 h 212"/>
                  <a:gd name="T2" fmla="*/ 214 w 216"/>
                  <a:gd name="T3" fmla="*/ 0 h 212"/>
                  <a:gd name="T4" fmla="*/ 214 w 216"/>
                  <a:gd name="T5" fmla="*/ 0 h 212"/>
                  <a:gd name="T6" fmla="*/ 214 w 216"/>
                  <a:gd name="T7" fmla="*/ 0 h 212"/>
                  <a:gd name="T8" fmla="*/ 214 w 216"/>
                  <a:gd name="T9" fmla="*/ 0 h 212"/>
                  <a:gd name="T10" fmla="*/ 215 w 216"/>
                  <a:gd name="T11" fmla="*/ 0 h 212"/>
                  <a:gd name="T12" fmla="*/ 215 w 216"/>
                  <a:gd name="T13" fmla="*/ 1 h 212"/>
                  <a:gd name="T14" fmla="*/ 215 w 216"/>
                  <a:gd name="T15" fmla="*/ 1 h 212"/>
                  <a:gd name="T16" fmla="*/ 215 w 216"/>
                  <a:gd name="T17" fmla="*/ 1 h 212"/>
                  <a:gd name="T18" fmla="*/ 215 w 216"/>
                  <a:gd name="T19" fmla="*/ 1 h 212"/>
                  <a:gd name="T20" fmla="*/ 1 w 216"/>
                  <a:gd name="T21" fmla="*/ 211 h 212"/>
                  <a:gd name="T22" fmla="*/ 1 w 216"/>
                  <a:gd name="T23" fmla="*/ 211 h 212"/>
                  <a:gd name="T24" fmla="*/ 1 w 216"/>
                  <a:gd name="T25" fmla="*/ 211 h 212"/>
                  <a:gd name="T26" fmla="*/ 1 w 216"/>
                  <a:gd name="T27" fmla="*/ 211 h 212"/>
                  <a:gd name="T28" fmla="*/ 1 w 216"/>
                  <a:gd name="T29" fmla="*/ 209 h 212"/>
                  <a:gd name="T30" fmla="*/ 1 w 216"/>
                  <a:gd name="T31" fmla="*/ 209 h 212"/>
                  <a:gd name="T32" fmla="*/ 1 w 216"/>
                  <a:gd name="T33" fmla="*/ 209 h 212"/>
                  <a:gd name="T34" fmla="*/ 1 w 216"/>
                  <a:gd name="T35" fmla="*/ 209 h 212"/>
                  <a:gd name="T36" fmla="*/ 0 w 216"/>
                  <a:gd name="T37" fmla="*/ 209 h 2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
                  <a:gd name="T58" fmla="*/ 0 h 212"/>
                  <a:gd name="T59" fmla="*/ 216 w 216"/>
                  <a:gd name="T60" fmla="*/ 212 h 2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 h="212">
                    <a:moveTo>
                      <a:pt x="0" y="209"/>
                    </a:moveTo>
                    <a:lnTo>
                      <a:pt x="214" y="0"/>
                    </a:lnTo>
                    <a:lnTo>
                      <a:pt x="215" y="0"/>
                    </a:lnTo>
                    <a:lnTo>
                      <a:pt x="215" y="1"/>
                    </a:lnTo>
                    <a:lnTo>
                      <a:pt x="1" y="211"/>
                    </a:lnTo>
                    <a:lnTo>
                      <a:pt x="1" y="209"/>
                    </a:lnTo>
                    <a:lnTo>
                      <a:pt x="0" y="209"/>
                    </a:lnTo>
                  </a:path>
                </a:pathLst>
              </a:custGeom>
              <a:solidFill>
                <a:srgbClr val="630084"/>
              </a:solidFill>
              <a:ln w="9525" cap="rnd">
                <a:noFill/>
                <a:round/>
                <a:headEnd/>
                <a:tailEnd/>
              </a:ln>
            </p:spPr>
            <p:txBody>
              <a:bodyPr/>
              <a:lstStyle/>
              <a:p>
                <a:endParaRPr lang="en-US"/>
              </a:p>
            </p:txBody>
          </p:sp>
          <p:sp>
            <p:nvSpPr>
              <p:cNvPr id="32119" name="Freeform 74"/>
              <p:cNvSpPr>
                <a:spLocks noChangeAspect="1"/>
              </p:cNvSpPr>
              <p:nvPr/>
            </p:nvSpPr>
            <p:spPr bwMode="auto">
              <a:xfrm>
                <a:off x="4937" y="2672"/>
                <a:ext cx="217" cy="213"/>
              </a:xfrm>
              <a:custGeom>
                <a:avLst/>
                <a:gdLst>
                  <a:gd name="T0" fmla="*/ 0 w 217"/>
                  <a:gd name="T1" fmla="*/ 210 h 213"/>
                  <a:gd name="T2" fmla="*/ 212 w 217"/>
                  <a:gd name="T3" fmla="*/ 0 h 213"/>
                  <a:gd name="T4" fmla="*/ 212 w 217"/>
                  <a:gd name="T5" fmla="*/ 0 h 213"/>
                  <a:gd name="T6" fmla="*/ 214 w 217"/>
                  <a:gd name="T7" fmla="*/ 0 h 213"/>
                  <a:gd name="T8" fmla="*/ 214 w 217"/>
                  <a:gd name="T9" fmla="*/ 0 h 213"/>
                  <a:gd name="T10" fmla="*/ 214 w 217"/>
                  <a:gd name="T11" fmla="*/ 0 h 213"/>
                  <a:gd name="T12" fmla="*/ 214 w 217"/>
                  <a:gd name="T13" fmla="*/ 0 h 213"/>
                  <a:gd name="T14" fmla="*/ 214 w 217"/>
                  <a:gd name="T15" fmla="*/ 0 h 213"/>
                  <a:gd name="T16" fmla="*/ 214 w 217"/>
                  <a:gd name="T17" fmla="*/ 0 h 213"/>
                  <a:gd name="T18" fmla="*/ 216 w 217"/>
                  <a:gd name="T19" fmla="*/ 0 h 213"/>
                  <a:gd name="T20" fmla="*/ 1 w 217"/>
                  <a:gd name="T21" fmla="*/ 212 h 213"/>
                  <a:gd name="T22" fmla="*/ 1 w 217"/>
                  <a:gd name="T23" fmla="*/ 212 h 213"/>
                  <a:gd name="T24" fmla="*/ 0 w 217"/>
                  <a:gd name="T25" fmla="*/ 212 h 213"/>
                  <a:gd name="T26" fmla="*/ 0 w 217"/>
                  <a:gd name="T27" fmla="*/ 212 h 213"/>
                  <a:gd name="T28" fmla="*/ 0 w 217"/>
                  <a:gd name="T29" fmla="*/ 212 h 213"/>
                  <a:gd name="T30" fmla="*/ 0 w 217"/>
                  <a:gd name="T31" fmla="*/ 210 h 213"/>
                  <a:gd name="T32" fmla="*/ 0 w 217"/>
                  <a:gd name="T33" fmla="*/ 210 h 213"/>
                  <a:gd name="T34" fmla="*/ 0 w 217"/>
                  <a:gd name="T35" fmla="*/ 210 h 213"/>
                  <a:gd name="T36" fmla="*/ 0 w 217"/>
                  <a:gd name="T37" fmla="*/ 210 h 2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
                  <a:gd name="T58" fmla="*/ 0 h 213"/>
                  <a:gd name="T59" fmla="*/ 217 w 217"/>
                  <a:gd name="T60" fmla="*/ 213 h 2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 h="213">
                    <a:moveTo>
                      <a:pt x="0" y="210"/>
                    </a:moveTo>
                    <a:lnTo>
                      <a:pt x="212" y="0"/>
                    </a:lnTo>
                    <a:lnTo>
                      <a:pt x="214" y="0"/>
                    </a:lnTo>
                    <a:lnTo>
                      <a:pt x="216" y="0"/>
                    </a:lnTo>
                    <a:lnTo>
                      <a:pt x="1" y="212"/>
                    </a:lnTo>
                    <a:lnTo>
                      <a:pt x="0" y="212"/>
                    </a:lnTo>
                    <a:lnTo>
                      <a:pt x="0" y="210"/>
                    </a:lnTo>
                  </a:path>
                </a:pathLst>
              </a:custGeom>
              <a:solidFill>
                <a:srgbClr val="620083"/>
              </a:solidFill>
              <a:ln w="9525" cap="rnd">
                <a:noFill/>
                <a:round/>
                <a:headEnd/>
                <a:tailEnd/>
              </a:ln>
            </p:spPr>
            <p:txBody>
              <a:bodyPr/>
              <a:lstStyle/>
              <a:p>
                <a:endParaRPr lang="en-US"/>
              </a:p>
            </p:txBody>
          </p:sp>
          <p:sp>
            <p:nvSpPr>
              <p:cNvPr id="32120" name="Freeform 75"/>
              <p:cNvSpPr>
                <a:spLocks noChangeAspect="1"/>
              </p:cNvSpPr>
              <p:nvPr/>
            </p:nvSpPr>
            <p:spPr bwMode="auto">
              <a:xfrm>
                <a:off x="4939" y="2672"/>
                <a:ext cx="217" cy="214"/>
              </a:xfrm>
              <a:custGeom>
                <a:avLst/>
                <a:gdLst>
                  <a:gd name="T0" fmla="*/ 0 w 217"/>
                  <a:gd name="T1" fmla="*/ 211 h 214"/>
                  <a:gd name="T2" fmla="*/ 214 w 217"/>
                  <a:gd name="T3" fmla="*/ 0 h 214"/>
                  <a:gd name="T4" fmla="*/ 214 w 217"/>
                  <a:gd name="T5" fmla="*/ 0 h 214"/>
                  <a:gd name="T6" fmla="*/ 214 w 217"/>
                  <a:gd name="T7" fmla="*/ 0 h 214"/>
                  <a:gd name="T8" fmla="*/ 214 w 217"/>
                  <a:gd name="T9" fmla="*/ 0 h 214"/>
                  <a:gd name="T10" fmla="*/ 214 w 217"/>
                  <a:gd name="T11" fmla="*/ 0 h 214"/>
                  <a:gd name="T12" fmla="*/ 214 w 217"/>
                  <a:gd name="T13" fmla="*/ 0 h 214"/>
                  <a:gd name="T14" fmla="*/ 216 w 217"/>
                  <a:gd name="T15" fmla="*/ 0 h 214"/>
                  <a:gd name="T16" fmla="*/ 216 w 217"/>
                  <a:gd name="T17" fmla="*/ 0 h 214"/>
                  <a:gd name="T18" fmla="*/ 216 w 217"/>
                  <a:gd name="T19" fmla="*/ 0 h 214"/>
                  <a:gd name="T20" fmla="*/ 0 w 217"/>
                  <a:gd name="T21" fmla="*/ 213 h 214"/>
                  <a:gd name="T22" fmla="*/ 0 w 217"/>
                  <a:gd name="T23" fmla="*/ 213 h 214"/>
                  <a:gd name="T24" fmla="*/ 0 w 217"/>
                  <a:gd name="T25" fmla="*/ 213 h 214"/>
                  <a:gd name="T26" fmla="*/ 0 w 217"/>
                  <a:gd name="T27" fmla="*/ 213 h 214"/>
                  <a:gd name="T28" fmla="*/ 0 w 217"/>
                  <a:gd name="T29" fmla="*/ 213 h 214"/>
                  <a:gd name="T30" fmla="*/ 0 w 217"/>
                  <a:gd name="T31" fmla="*/ 211 h 214"/>
                  <a:gd name="T32" fmla="*/ 0 w 217"/>
                  <a:gd name="T33" fmla="*/ 211 h 214"/>
                  <a:gd name="T34" fmla="*/ 0 w 217"/>
                  <a:gd name="T35" fmla="*/ 211 h 214"/>
                  <a:gd name="T36" fmla="*/ 0 w 217"/>
                  <a:gd name="T37" fmla="*/ 211 h 2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
                  <a:gd name="T58" fmla="*/ 0 h 214"/>
                  <a:gd name="T59" fmla="*/ 217 w 217"/>
                  <a:gd name="T60" fmla="*/ 214 h 2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 h="214">
                    <a:moveTo>
                      <a:pt x="0" y="211"/>
                    </a:moveTo>
                    <a:lnTo>
                      <a:pt x="214" y="0"/>
                    </a:lnTo>
                    <a:lnTo>
                      <a:pt x="216" y="0"/>
                    </a:lnTo>
                    <a:lnTo>
                      <a:pt x="0" y="213"/>
                    </a:lnTo>
                    <a:lnTo>
                      <a:pt x="0" y="211"/>
                    </a:lnTo>
                  </a:path>
                </a:pathLst>
              </a:custGeom>
              <a:solidFill>
                <a:srgbClr val="620082"/>
              </a:solidFill>
              <a:ln w="9525" cap="rnd">
                <a:noFill/>
                <a:round/>
                <a:headEnd/>
                <a:tailEnd/>
              </a:ln>
            </p:spPr>
            <p:txBody>
              <a:bodyPr/>
              <a:lstStyle/>
              <a:p>
                <a:endParaRPr lang="en-US"/>
              </a:p>
            </p:txBody>
          </p:sp>
          <p:sp>
            <p:nvSpPr>
              <p:cNvPr id="32121" name="Freeform 76"/>
              <p:cNvSpPr>
                <a:spLocks noChangeAspect="1"/>
              </p:cNvSpPr>
              <p:nvPr/>
            </p:nvSpPr>
            <p:spPr bwMode="auto">
              <a:xfrm>
                <a:off x="4939" y="2672"/>
                <a:ext cx="218" cy="216"/>
              </a:xfrm>
              <a:custGeom>
                <a:avLst/>
                <a:gdLst>
                  <a:gd name="T0" fmla="*/ 0 w 218"/>
                  <a:gd name="T1" fmla="*/ 213 h 216"/>
                  <a:gd name="T2" fmla="*/ 215 w 218"/>
                  <a:gd name="T3" fmla="*/ 0 h 216"/>
                  <a:gd name="T4" fmla="*/ 215 w 218"/>
                  <a:gd name="T5" fmla="*/ 1 h 216"/>
                  <a:gd name="T6" fmla="*/ 215 w 218"/>
                  <a:gd name="T7" fmla="*/ 1 h 216"/>
                  <a:gd name="T8" fmla="*/ 215 w 218"/>
                  <a:gd name="T9" fmla="*/ 1 h 216"/>
                  <a:gd name="T10" fmla="*/ 215 w 218"/>
                  <a:gd name="T11" fmla="*/ 1 h 216"/>
                  <a:gd name="T12" fmla="*/ 217 w 218"/>
                  <a:gd name="T13" fmla="*/ 1 h 216"/>
                  <a:gd name="T14" fmla="*/ 217 w 218"/>
                  <a:gd name="T15" fmla="*/ 1 h 216"/>
                  <a:gd name="T16" fmla="*/ 217 w 218"/>
                  <a:gd name="T17" fmla="*/ 1 h 216"/>
                  <a:gd name="T18" fmla="*/ 217 w 218"/>
                  <a:gd name="T19" fmla="*/ 1 h 216"/>
                  <a:gd name="T20" fmla="*/ 1 w 218"/>
                  <a:gd name="T21" fmla="*/ 215 h 216"/>
                  <a:gd name="T22" fmla="*/ 1 w 218"/>
                  <a:gd name="T23" fmla="*/ 215 h 216"/>
                  <a:gd name="T24" fmla="*/ 1 w 218"/>
                  <a:gd name="T25" fmla="*/ 215 h 216"/>
                  <a:gd name="T26" fmla="*/ 1 w 218"/>
                  <a:gd name="T27" fmla="*/ 215 h 216"/>
                  <a:gd name="T28" fmla="*/ 0 w 218"/>
                  <a:gd name="T29" fmla="*/ 215 h 216"/>
                  <a:gd name="T30" fmla="*/ 0 w 218"/>
                  <a:gd name="T31" fmla="*/ 215 h 216"/>
                  <a:gd name="T32" fmla="*/ 0 w 218"/>
                  <a:gd name="T33" fmla="*/ 213 h 216"/>
                  <a:gd name="T34" fmla="*/ 0 w 218"/>
                  <a:gd name="T35" fmla="*/ 213 h 216"/>
                  <a:gd name="T36" fmla="*/ 0 w 218"/>
                  <a:gd name="T37" fmla="*/ 213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8"/>
                  <a:gd name="T58" fmla="*/ 0 h 216"/>
                  <a:gd name="T59" fmla="*/ 218 w 218"/>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8" h="216">
                    <a:moveTo>
                      <a:pt x="0" y="213"/>
                    </a:moveTo>
                    <a:lnTo>
                      <a:pt x="215" y="0"/>
                    </a:lnTo>
                    <a:lnTo>
                      <a:pt x="215" y="1"/>
                    </a:lnTo>
                    <a:lnTo>
                      <a:pt x="217" y="1"/>
                    </a:lnTo>
                    <a:lnTo>
                      <a:pt x="1" y="215"/>
                    </a:lnTo>
                    <a:lnTo>
                      <a:pt x="0" y="215"/>
                    </a:lnTo>
                    <a:lnTo>
                      <a:pt x="0" y="213"/>
                    </a:lnTo>
                  </a:path>
                </a:pathLst>
              </a:custGeom>
              <a:solidFill>
                <a:srgbClr val="610081"/>
              </a:solidFill>
              <a:ln w="9525" cap="rnd">
                <a:noFill/>
                <a:round/>
                <a:headEnd/>
                <a:tailEnd/>
              </a:ln>
            </p:spPr>
            <p:txBody>
              <a:bodyPr/>
              <a:lstStyle/>
              <a:p>
                <a:endParaRPr lang="en-US"/>
              </a:p>
            </p:txBody>
          </p:sp>
          <p:sp>
            <p:nvSpPr>
              <p:cNvPr id="32122" name="Freeform 77"/>
              <p:cNvSpPr>
                <a:spLocks noChangeAspect="1"/>
              </p:cNvSpPr>
              <p:nvPr/>
            </p:nvSpPr>
            <p:spPr bwMode="auto">
              <a:xfrm>
                <a:off x="4940" y="2674"/>
                <a:ext cx="219" cy="215"/>
              </a:xfrm>
              <a:custGeom>
                <a:avLst/>
                <a:gdLst>
                  <a:gd name="T0" fmla="*/ 0 w 219"/>
                  <a:gd name="T1" fmla="*/ 212 h 215"/>
                  <a:gd name="T2" fmla="*/ 216 w 219"/>
                  <a:gd name="T3" fmla="*/ 0 h 215"/>
                  <a:gd name="T4" fmla="*/ 216 w 219"/>
                  <a:gd name="T5" fmla="*/ 0 h 215"/>
                  <a:gd name="T6" fmla="*/ 216 w 219"/>
                  <a:gd name="T7" fmla="*/ 0 h 215"/>
                  <a:gd name="T8" fmla="*/ 218 w 219"/>
                  <a:gd name="T9" fmla="*/ 0 h 215"/>
                  <a:gd name="T10" fmla="*/ 218 w 219"/>
                  <a:gd name="T11" fmla="*/ 0 h 215"/>
                  <a:gd name="T12" fmla="*/ 218 w 219"/>
                  <a:gd name="T13" fmla="*/ 0 h 215"/>
                  <a:gd name="T14" fmla="*/ 218 w 219"/>
                  <a:gd name="T15" fmla="*/ 0 h 215"/>
                  <a:gd name="T16" fmla="*/ 218 w 219"/>
                  <a:gd name="T17" fmla="*/ 0 h 215"/>
                  <a:gd name="T18" fmla="*/ 218 w 219"/>
                  <a:gd name="T19" fmla="*/ 0 h 215"/>
                  <a:gd name="T20" fmla="*/ 0 w 219"/>
                  <a:gd name="T21" fmla="*/ 214 h 215"/>
                  <a:gd name="T22" fmla="*/ 0 w 219"/>
                  <a:gd name="T23" fmla="*/ 214 h 215"/>
                  <a:gd name="T24" fmla="*/ 0 w 219"/>
                  <a:gd name="T25" fmla="*/ 214 h 215"/>
                  <a:gd name="T26" fmla="*/ 0 w 219"/>
                  <a:gd name="T27" fmla="*/ 214 h 215"/>
                  <a:gd name="T28" fmla="*/ 0 w 219"/>
                  <a:gd name="T29" fmla="*/ 214 h 215"/>
                  <a:gd name="T30" fmla="*/ 0 w 219"/>
                  <a:gd name="T31" fmla="*/ 214 h 215"/>
                  <a:gd name="T32" fmla="*/ 0 w 219"/>
                  <a:gd name="T33" fmla="*/ 214 h 215"/>
                  <a:gd name="T34" fmla="*/ 0 w 219"/>
                  <a:gd name="T35" fmla="*/ 212 h 215"/>
                  <a:gd name="T36" fmla="*/ 0 w 219"/>
                  <a:gd name="T37" fmla="*/ 212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9"/>
                  <a:gd name="T58" fmla="*/ 0 h 215"/>
                  <a:gd name="T59" fmla="*/ 219 w 219"/>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9" h="215">
                    <a:moveTo>
                      <a:pt x="0" y="212"/>
                    </a:moveTo>
                    <a:lnTo>
                      <a:pt x="216" y="0"/>
                    </a:lnTo>
                    <a:lnTo>
                      <a:pt x="218" y="0"/>
                    </a:lnTo>
                    <a:lnTo>
                      <a:pt x="0" y="214"/>
                    </a:lnTo>
                    <a:lnTo>
                      <a:pt x="0" y="212"/>
                    </a:lnTo>
                  </a:path>
                </a:pathLst>
              </a:custGeom>
              <a:solidFill>
                <a:srgbClr val="600080"/>
              </a:solidFill>
              <a:ln w="9525" cap="rnd">
                <a:noFill/>
                <a:round/>
                <a:headEnd/>
                <a:tailEnd/>
              </a:ln>
            </p:spPr>
            <p:txBody>
              <a:bodyPr/>
              <a:lstStyle/>
              <a:p>
                <a:endParaRPr lang="en-US"/>
              </a:p>
            </p:txBody>
          </p:sp>
          <p:sp>
            <p:nvSpPr>
              <p:cNvPr id="32123" name="Freeform 78"/>
              <p:cNvSpPr>
                <a:spLocks noChangeAspect="1"/>
              </p:cNvSpPr>
              <p:nvPr/>
            </p:nvSpPr>
            <p:spPr bwMode="auto">
              <a:xfrm>
                <a:off x="4940" y="2674"/>
                <a:ext cx="222" cy="217"/>
              </a:xfrm>
              <a:custGeom>
                <a:avLst/>
                <a:gdLst>
                  <a:gd name="T0" fmla="*/ 0 w 222"/>
                  <a:gd name="T1" fmla="*/ 214 h 217"/>
                  <a:gd name="T2" fmla="*/ 217 w 222"/>
                  <a:gd name="T3" fmla="*/ 0 h 217"/>
                  <a:gd name="T4" fmla="*/ 217 w 222"/>
                  <a:gd name="T5" fmla="*/ 0 h 217"/>
                  <a:gd name="T6" fmla="*/ 219 w 222"/>
                  <a:gd name="T7" fmla="*/ 0 h 217"/>
                  <a:gd name="T8" fmla="*/ 219 w 222"/>
                  <a:gd name="T9" fmla="*/ 0 h 217"/>
                  <a:gd name="T10" fmla="*/ 219 w 222"/>
                  <a:gd name="T11" fmla="*/ 1 h 217"/>
                  <a:gd name="T12" fmla="*/ 219 w 222"/>
                  <a:gd name="T13" fmla="*/ 1 h 217"/>
                  <a:gd name="T14" fmla="*/ 219 w 222"/>
                  <a:gd name="T15" fmla="*/ 1 h 217"/>
                  <a:gd name="T16" fmla="*/ 219 w 222"/>
                  <a:gd name="T17" fmla="*/ 1 h 217"/>
                  <a:gd name="T18" fmla="*/ 221 w 222"/>
                  <a:gd name="T19" fmla="*/ 1 h 217"/>
                  <a:gd name="T20" fmla="*/ 1 w 222"/>
                  <a:gd name="T21" fmla="*/ 216 h 217"/>
                  <a:gd name="T22" fmla="*/ 1 w 222"/>
                  <a:gd name="T23" fmla="*/ 216 h 217"/>
                  <a:gd name="T24" fmla="*/ 1 w 222"/>
                  <a:gd name="T25" fmla="*/ 216 h 217"/>
                  <a:gd name="T26" fmla="*/ 1 w 222"/>
                  <a:gd name="T27" fmla="*/ 216 h 217"/>
                  <a:gd name="T28" fmla="*/ 1 w 222"/>
                  <a:gd name="T29" fmla="*/ 216 h 217"/>
                  <a:gd name="T30" fmla="*/ 1 w 222"/>
                  <a:gd name="T31" fmla="*/ 216 h 217"/>
                  <a:gd name="T32" fmla="*/ 1 w 222"/>
                  <a:gd name="T33" fmla="*/ 216 h 217"/>
                  <a:gd name="T34" fmla="*/ 0 w 222"/>
                  <a:gd name="T35" fmla="*/ 214 h 217"/>
                  <a:gd name="T36" fmla="*/ 0 w 222"/>
                  <a:gd name="T37" fmla="*/ 214 h 2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217"/>
                  <a:gd name="T59" fmla="*/ 222 w 222"/>
                  <a:gd name="T60" fmla="*/ 217 h 2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217">
                    <a:moveTo>
                      <a:pt x="0" y="214"/>
                    </a:moveTo>
                    <a:lnTo>
                      <a:pt x="217" y="0"/>
                    </a:lnTo>
                    <a:lnTo>
                      <a:pt x="219" y="0"/>
                    </a:lnTo>
                    <a:lnTo>
                      <a:pt x="219" y="1"/>
                    </a:lnTo>
                    <a:lnTo>
                      <a:pt x="221" y="1"/>
                    </a:lnTo>
                    <a:lnTo>
                      <a:pt x="1" y="216"/>
                    </a:lnTo>
                    <a:lnTo>
                      <a:pt x="0" y="214"/>
                    </a:lnTo>
                  </a:path>
                </a:pathLst>
              </a:custGeom>
              <a:solidFill>
                <a:srgbClr val="600080"/>
              </a:solidFill>
              <a:ln w="9525" cap="rnd">
                <a:noFill/>
                <a:round/>
                <a:headEnd/>
                <a:tailEnd/>
              </a:ln>
            </p:spPr>
            <p:txBody>
              <a:bodyPr/>
              <a:lstStyle/>
              <a:p>
                <a:endParaRPr lang="en-US"/>
              </a:p>
            </p:txBody>
          </p:sp>
          <p:sp>
            <p:nvSpPr>
              <p:cNvPr id="32124" name="Freeform 79"/>
              <p:cNvSpPr>
                <a:spLocks noChangeAspect="1"/>
              </p:cNvSpPr>
              <p:nvPr/>
            </p:nvSpPr>
            <p:spPr bwMode="auto">
              <a:xfrm>
                <a:off x="4942" y="2676"/>
                <a:ext cx="222" cy="216"/>
              </a:xfrm>
              <a:custGeom>
                <a:avLst/>
                <a:gdLst>
                  <a:gd name="T0" fmla="*/ 0 w 222"/>
                  <a:gd name="T1" fmla="*/ 214 h 216"/>
                  <a:gd name="T2" fmla="*/ 219 w 222"/>
                  <a:gd name="T3" fmla="*/ 0 h 216"/>
                  <a:gd name="T4" fmla="*/ 219 w 222"/>
                  <a:gd name="T5" fmla="*/ 0 h 216"/>
                  <a:gd name="T6" fmla="*/ 219 w 222"/>
                  <a:gd name="T7" fmla="*/ 0 h 216"/>
                  <a:gd name="T8" fmla="*/ 219 w 222"/>
                  <a:gd name="T9" fmla="*/ 0 h 216"/>
                  <a:gd name="T10" fmla="*/ 219 w 222"/>
                  <a:gd name="T11" fmla="*/ 0 h 216"/>
                  <a:gd name="T12" fmla="*/ 219 w 222"/>
                  <a:gd name="T13" fmla="*/ 0 h 216"/>
                  <a:gd name="T14" fmla="*/ 219 w 222"/>
                  <a:gd name="T15" fmla="*/ 0 h 216"/>
                  <a:gd name="T16" fmla="*/ 221 w 222"/>
                  <a:gd name="T17" fmla="*/ 0 h 216"/>
                  <a:gd name="T18" fmla="*/ 221 w 222"/>
                  <a:gd name="T19" fmla="*/ 0 h 216"/>
                  <a:gd name="T20" fmla="*/ 1 w 222"/>
                  <a:gd name="T21" fmla="*/ 215 h 216"/>
                  <a:gd name="T22" fmla="*/ 1 w 222"/>
                  <a:gd name="T23" fmla="*/ 215 h 216"/>
                  <a:gd name="T24" fmla="*/ 0 w 222"/>
                  <a:gd name="T25" fmla="*/ 215 h 216"/>
                  <a:gd name="T26" fmla="*/ 0 w 222"/>
                  <a:gd name="T27" fmla="*/ 215 h 216"/>
                  <a:gd name="T28" fmla="*/ 0 w 222"/>
                  <a:gd name="T29" fmla="*/ 215 h 216"/>
                  <a:gd name="T30" fmla="*/ 0 w 222"/>
                  <a:gd name="T31" fmla="*/ 215 h 216"/>
                  <a:gd name="T32" fmla="*/ 0 w 222"/>
                  <a:gd name="T33" fmla="*/ 215 h 216"/>
                  <a:gd name="T34" fmla="*/ 0 w 222"/>
                  <a:gd name="T35" fmla="*/ 214 h 216"/>
                  <a:gd name="T36" fmla="*/ 0 w 222"/>
                  <a:gd name="T37" fmla="*/ 214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216"/>
                  <a:gd name="T59" fmla="*/ 222 w 222"/>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216">
                    <a:moveTo>
                      <a:pt x="0" y="214"/>
                    </a:moveTo>
                    <a:lnTo>
                      <a:pt x="219" y="0"/>
                    </a:lnTo>
                    <a:lnTo>
                      <a:pt x="221" y="0"/>
                    </a:lnTo>
                    <a:lnTo>
                      <a:pt x="1" y="215"/>
                    </a:lnTo>
                    <a:lnTo>
                      <a:pt x="0" y="215"/>
                    </a:lnTo>
                    <a:lnTo>
                      <a:pt x="0" y="214"/>
                    </a:lnTo>
                  </a:path>
                </a:pathLst>
              </a:custGeom>
              <a:solidFill>
                <a:srgbClr val="5F007F"/>
              </a:solidFill>
              <a:ln w="9525" cap="rnd">
                <a:noFill/>
                <a:round/>
                <a:headEnd/>
                <a:tailEnd/>
              </a:ln>
            </p:spPr>
            <p:txBody>
              <a:bodyPr/>
              <a:lstStyle/>
              <a:p>
                <a:endParaRPr lang="en-US"/>
              </a:p>
            </p:txBody>
          </p:sp>
          <p:sp>
            <p:nvSpPr>
              <p:cNvPr id="32125" name="Freeform 80"/>
              <p:cNvSpPr>
                <a:spLocks noChangeAspect="1"/>
              </p:cNvSpPr>
              <p:nvPr/>
            </p:nvSpPr>
            <p:spPr bwMode="auto">
              <a:xfrm>
                <a:off x="4943" y="2676"/>
                <a:ext cx="222" cy="217"/>
              </a:xfrm>
              <a:custGeom>
                <a:avLst/>
                <a:gdLst>
                  <a:gd name="T0" fmla="*/ 0 w 222"/>
                  <a:gd name="T1" fmla="*/ 214 h 217"/>
                  <a:gd name="T2" fmla="*/ 219 w 222"/>
                  <a:gd name="T3" fmla="*/ 0 h 217"/>
                  <a:gd name="T4" fmla="*/ 219 w 222"/>
                  <a:gd name="T5" fmla="*/ 0 h 217"/>
                  <a:gd name="T6" fmla="*/ 219 w 222"/>
                  <a:gd name="T7" fmla="*/ 0 h 217"/>
                  <a:gd name="T8" fmla="*/ 219 w 222"/>
                  <a:gd name="T9" fmla="*/ 0 h 217"/>
                  <a:gd name="T10" fmla="*/ 219 w 222"/>
                  <a:gd name="T11" fmla="*/ 0 h 217"/>
                  <a:gd name="T12" fmla="*/ 221 w 222"/>
                  <a:gd name="T13" fmla="*/ 0 h 217"/>
                  <a:gd name="T14" fmla="*/ 221 w 222"/>
                  <a:gd name="T15" fmla="*/ 0 h 217"/>
                  <a:gd name="T16" fmla="*/ 221 w 222"/>
                  <a:gd name="T17" fmla="*/ 0 h 217"/>
                  <a:gd name="T18" fmla="*/ 221 w 222"/>
                  <a:gd name="T19" fmla="*/ 0 h 217"/>
                  <a:gd name="T20" fmla="*/ 0 w 222"/>
                  <a:gd name="T21" fmla="*/ 216 h 217"/>
                  <a:gd name="T22" fmla="*/ 0 w 222"/>
                  <a:gd name="T23" fmla="*/ 216 h 217"/>
                  <a:gd name="T24" fmla="*/ 0 w 222"/>
                  <a:gd name="T25" fmla="*/ 216 h 217"/>
                  <a:gd name="T26" fmla="*/ 0 w 222"/>
                  <a:gd name="T27" fmla="*/ 216 h 217"/>
                  <a:gd name="T28" fmla="*/ 0 w 222"/>
                  <a:gd name="T29" fmla="*/ 216 h 217"/>
                  <a:gd name="T30" fmla="*/ 0 w 222"/>
                  <a:gd name="T31" fmla="*/ 216 h 217"/>
                  <a:gd name="T32" fmla="*/ 0 w 222"/>
                  <a:gd name="T33" fmla="*/ 216 h 217"/>
                  <a:gd name="T34" fmla="*/ 0 w 222"/>
                  <a:gd name="T35" fmla="*/ 216 h 217"/>
                  <a:gd name="T36" fmla="*/ 0 w 222"/>
                  <a:gd name="T37" fmla="*/ 214 h 2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217"/>
                  <a:gd name="T59" fmla="*/ 222 w 222"/>
                  <a:gd name="T60" fmla="*/ 217 h 2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217">
                    <a:moveTo>
                      <a:pt x="0" y="214"/>
                    </a:moveTo>
                    <a:lnTo>
                      <a:pt x="219" y="0"/>
                    </a:lnTo>
                    <a:lnTo>
                      <a:pt x="221" y="0"/>
                    </a:lnTo>
                    <a:lnTo>
                      <a:pt x="0" y="216"/>
                    </a:lnTo>
                    <a:lnTo>
                      <a:pt x="0" y="214"/>
                    </a:lnTo>
                  </a:path>
                </a:pathLst>
              </a:custGeom>
              <a:solidFill>
                <a:srgbClr val="5F007E"/>
              </a:solidFill>
              <a:ln w="9525" cap="rnd">
                <a:noFill/>
                <a:round/>
                <a:headEnd/>
                <a:tailEnd/>
              </a:ln>
            </p:spPr>
            <p:txBody>
              <a:bodyPr/>
              <a:lstStyle/>
              <a:p>
                <a:endParaRPr lang="en-US"/>
              </a:p>
            </p:txBody>
          </p:sp>
          <p:sp>
            <p:nvSpPr>
              <p:cNvPr id="32126" name="Freeform 81"/>
              <p:cNvSpPr>
                <a:spLocks noChangeAspect="1"/>
              </p:cNvSpPr>
              <p:nvPr/>
            </p:nvSpPr>
            <p:spPr bwMode="auto">
              <a:xfrm>
                <a:off x="4943" y="2676"/>
                <a:ext cx="224" cy="219"/>
              </a:xfrm>
              <a:custGeom>
                <a:avLst/>
                <a:gdLst>
                  <a:gd name="T0" fmla="*/ 0 w 224"/>
                  <a:gd name="T1" fmla="*/ 216 h 219"/>
                  <a:gd name="T2" fmla="*/ 221 w 224"/>
                  <a:gd name="T3" fmla="*/ 0 h 219"/>
                  <a:gd name="T4" fmla="*/ 221 w 224"/>
                  <a:gd name="T5" fmla="*/ 0 h 219"/>
                  <a:gd name="T6" fmla="*/ 221 w 224"/>
                  <a:gd name="T7" fmla="*/ 0 h 219"/>
                  <a:gd name="T8" fmla="*/ 221 w 224"/>
                  <a:gd name="T9" fmla="*/ 0 h 219"/>
                  <a:gd name="T10" fmla="*/ 223 w 224"/>
                  <a:gd name="T11" fmla="*/ 0 h 219"/>
                  <a:gd name="T12" fmla="*/ 223 w 224"/>
                  <a:gd name="T13" fmla="*/ 0 h 219"/>
                  <a:gd name="T14" fmla="*/ 223 w 224"/>
                  <a:gd name="T15" fmla="*/ 0 h 219"/>
                  <a:gd name="T16" fmla="*/ 223 w 224"/>
                  <a:gd name="T17" fmla="*/ 0 h 219"/>
                  <a:gd name="T18" fmla="*/ 223 w 224"/>
                  <a:gd name="T19" fmla="*/ 0 h 219"/>
                  <a:gd name="T20" fmla="*/ 1 w 224"/>
                  <a:gd name="T21" fmla="*/ 218 h 219"/>
                  <a:gd name="T22" fmla="*/ 1 w 224"/>
                  <a:gd name="T23" fmla="*/ 218 h 219"/>
                  <a:gd name="T24" fmla="*/ 1 w 224"/>
                  <a:gd name="T25" fmla="*/ 218 h 219"/>
                  <a:gd name="T26" fmla="*/ 1 w 224"/>
                  <a:gd name="T27" fmla="*/ 218 h 219"/>
                  <a:gd name="T28" fmla="*/ 1 w 224"/>
                  <a:gd name="T29" fmla="*/ 218 h 219"/>
                  <a:gd name="T30" fmla="*/ 0 w 224"/>
                  <a:gd name="T31" fmla="*/ 218 h 219"/>
                  <a:gd name="T32" fmla="*/ 0 w 224"/>
                  <a:gd name="T33" fmla="*/ 218 h 219"/>
                  <a:gd name="T34" fmla="*/ 0 w 224"/>
                  <a:gd name="T35" fmla="*/ 218 h 219"/>
                  <a:gd name="T36" fmla="*/ 0 w 224"/>
                  <a:gd name="T37" fmla="*/ 216 h 2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4"/>
                  <a:gd name="T58" fmla="*/ 0 h 219"/>
                  <a:gd name="T59" fmla="*/ 224 w 224"/>
                  <a:gd name="T60" fmla="*/ 219 h 2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4" h="219">
                    <a:moveTo>
                      <a:pt x="0" y="216"/>
                    </a:moveTo>
                    <a:lnTo>
                      <a:pt x="221" y="0"/>
                    </a:lnTo>
                    <a:lnTo>
                      <a:pt x="223" y="0"/>
                    </a:lnTo>
                    <a:lnTo>
                      <a:pt x="1" y="218"/>
                    </a:lnTo>
                    <a:lnTo>
                      <a:pt x="0" y="218"/>
                    </a:lnTo>
                    <a:lnTo>
                      <a:pt x="0" y="216"/>
                    </a:lnTo>
                  </a:path>
                </a:pathLst>
              </a:custGeom>
              <a:solidFill>
                <a:srgbClr val="5E007D"/>
              </a:solidFill>
              <a:ln w="9525" cap="rnd">
                <a:noFill/>
                <a:round/>
                <a:headEnd/>
                <a:tailEnd/>
              </a:ln>
            </p:spPr>
            <p:txBody>
              <a:bodyPr/>
              <a:lstStyle/>
              <a:p>
                <a:endParaRPr lang="en-US"/>
              </a:p>
            </p:txBody>
          </p:sp>
          <p:sp>
            <p:nvSpPr>
              <p:cNvPr id="32127" name="Freeform 82"/>
              <p:cNvSpPr>
                <a:spLocks noChangeAspect="1"/>
              </p:cNvSpPr>
              <p:nvPr/>
            </p:nvSpPr>
            <p:spPr bwMode="auto">
              <a:xfrm>
                <a:off x="4945" y="2676"/>
                <a:ext cx="223" cy="221"/>
              </a:xfrm>
              <a:custGeom>
                <a:avLst/>
                <a:gdLst>
                  <a:gd name="T0" fmla="*/ 0 w 223"/>
                  <a:gd name="T1" fmla="*/ 218 h 221"/>
                  <a:gd name="T2" fmla="*/ 220 w 223"/>
                  <a:gd name="T3" fmla="*/ 0 h 221"/>
                  <a:gd name="T4" fmla="*/ 220 w 223"/>
                  <a:gd name="T5" fmla="*/ 0 h 221"/>
                  <a:gd name="T6" fmla="*/ 220 w 223"/>
                  <a:gd name="T7" fmla="*/ 0 h 221"/>
                  <a:gd name="T8" fmla="*/ 222 w 223"/>
                  <a:gd name="T9" fmla="*/ 0 h 221"/>
                  <a:gd name="T10" fmla="*/ 222 w 223"/>
                  <a:gd name="T11" fmla="*/ 0 h 221"/>
                  <a:gd name="T12" fmla="*/ 222 w 223"/>
                  <a:gd name="T13" fmla="*/ 0 h 221"/>
                  <a:gd name="T14" fmla="*/ 222 w 223"/>
                  <a:gd name="T15" fmla="*/ 1 h 221"/>
                  <a:gd name="T16" fmla="*/ 222 w 223"/>
                  <a:gd name="T17" fmla="*/ 1 h 221"/>
                  <a:gd name="T18" fmla="*/ 222 w 223"/>
                  <a:gd name="T19" fmla="*/ 1 h 221"/>
                  <a:gd name="T20" fmla="*/ 1 w 223"/>
                  <a:gd name="T21" fmla="*/ 220 h 221"/>
                  <a:gd name="T22" fmla="*/ 0 w 223"/>
                  <a:gd name="T23" fmla="*/ 220 h 221"/>
                  <a:gd name="T24" fmla="*/ 0 w 223"/>
                  <a:gd name="T25" fmla="*/ 220 h 221"/>
                  <a:gd name="T26" fmla="*/ 0 w 223"/>
                  <a:gd name="T27" fmla="*/ 220 h 221"/>
                  <a:gd name="T28" fmla="*/ 0 w 223"/>
                  <a:gd name="T29" fmla="*/ 220 h 221"/>
                  <a:gd name="T30" fmla="*/ 0 w 223"/>
                  <a:gd name="T31" fmla="*/ 220 h 221"/>
                  <a:gd name="T32" fmla="*/ 0 w 223"/>
                  <a:gd name="T33" fmla="*/ 220 h 221"/>
                  <a:gd name="T34" fmla="*/ 0 w 223"/>
                  <a:gd name="T35" fmla="*/ 220 h 221"/>
                  <a:gd name="T36" fmla="*/ 0 w 223"/>
                  <a:gd name="T37" fmla="*/ 218 h 2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3"/>
                  <a:gd name="T58" fmla="*/ 0 h 221"/>
                  <a:gd name="T59" fmla="*/ 223 w 223"/>
                  <a:gd name="T60" fmla="*/ 221 h 2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3" h="221">
                    <a:moveTo>
                      <a:pt x="0" y="218"/>
                    </a:moveTo>
                    <a:lnTo>
                      <a:pt x="220" y="0"/>
                    </a:lnTo>
                    <a:lnTo>
                      <a:pt x="222" y="0"/>
                    </a:lnTo>
                    <a:lnTo>
                      <a:pt x="222" y="1"/>
                    </a:lnTo>
                    <a:lnTo>
                      <a:pt x="1" y="220"/>
                    </a:lnTo>
                    <a:lnTo>
                      <a:pt x="0" y="220"/>
                    </a:lnTo>
                    <a:lnTo>
                      <a:pt x="0" y="218"/>
                    </a:lnTo>
                  </a:path>
                </a:pathLst>
              </a:custGeom>
              <a:solidFill>
                <a:srgbClr val="5D007C"/>
              </a:solidFill>
              <a:ln w="9525" cap="rnd">
                <a:noFill/>
                <a:round/>
                <a:headEnd/>
                <a:tailEnd/>
              </a:ln>
            </p:spPr>
            <p:txBody>
              <a:bodyPr/>
              <a:lstStyle/>
              <a:p>
                <a:endParaRPr lang="en-US"/>
              </a:p>
            </p:txBody>
          </p:sp>
          <p:sp>
            <p:nvSpPr>
              <p:cNvPr id="32128" name="Freeform 83"/>
              <p:cNvSpPr>
                <a:spLocks noChangeAspect="1"/>
              </p:cNvSpPr>
              <p:nvPr/>
            </p:nvSpPr>
            <p:spPr bwMode="auto">
              <a:xfrm>
                <a:off x="4947" y="2678"/>
                <a:ext cx="224" cy="220"/>
              </a:xfrm>
              <a:custGeom>
                <a:avLst/>
                <a:gdLst>
                  <a:gd name="T0" fmla="*/ 0 w 224"/>
                  <a:gd name="T1" fmla="*/ 217 h 220"/>
                  <a:gd name="T2" fmla="*/ 220 w 224"/>
                  <a:gd name="T3" fmla="*/ 0 h 220"/>
                  <a:gd name="T4" fmla="*/ 221 w 224"/>
                  <a:gd name="T5" fmla="*/ 0 h 220"/>
                  <a:gd name="T6" fmla="*/ 221 w 224"/>
                  <a:gd name="T7" fmla="*/ 0 h 220"/>
                  <a:gd name="T8" fmla="*/ 221 w 224"/>
                  <a:gd name="T9" fmla="*/ 0 h 220"/>
                  <a:gd name="T10" fmla="*/ 221 w 224"/>
                  <a:gd name="T11" fmla="*/ 0 h 220"/>
                  <a:gd name="T12" fmla="*/ 221 w 224"/>
                  <a:gd name="T13" fmla="*/ 0 h 220"/>
                  <a:gd name="T14" fmla="*/ 221 w 224"/>
                  <a:gd name="T15" fmla="*/ 0 h 220"/>
                  <a:gd name="T16" fmla="*/ 221 w 224"/>
                  <a:gd name="T17" fmla="*/ 0 h 220"/>
                  <a:gd name="T18" fmla="*/ 223 w 224"/>
                  <a:gd name="T19" fmla="*/ 0 h 220"/>
                  <a:gd name="T20" fmla="*/ 0 w 224"/>
                  <a:gd name="T21" fmla="*/ 219 h 220"/>
                  <a:gd name="T22" fmla="*/ 0 w 224"/>
                  <a:gd name="T23" fmla="*/ 219 h 220"/>
                  <a:gd name="T24" fmla="*/ 0 w 224"/>
                  <a:gd name="T25" fmla="*/ 219 h 220"/>
                  <a:gd name="T26" fmla="*/ 0 w 224"/>
                  <a:gd name="T27" fmla="*/ 219 h 220"/>
                  <a:gd name="T28" fmla="*/ 0 w 224"/>
                  <a:gd name="T29" fmla="*/ 219 h 220"/>
                  <a:gd name="T30" fmla="*/ 0 w 224"/>
                  <a:gd name="T31" fmla="*/ 219 h 220"/>
                  <a:gd name="T32" fmla="*/ 0 w 224"/>
                  <a:gd name="T33" fmla="*/ 219 h 220"/>
                  <a:gd name="T34" fmla="*/ 0 w 224"/>
                  <a:gd name="T35" fmla="*/ 219 h 220"/>
                  <a:gd name="T36" fmla="*/ 0 w 224"/>
                  <a:gd name="T37" fmla="*/ 217 h 2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4"/>
                  <a:gd name="T58" fmla="*/ 0 h 220"/>
                  <a:gd name="T59" fmla="*/ 224 w 224"/>
                  <a:gd name="T60" fmla="*/ 220 h 2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4" h="220">
                    <a:moveTo>
                      <a:pt x="0" y="217"/>
                    </a:moveTo>
                    <a:lnTo>
                      <a:pt x="220" y="0"/>
                    </a:lnTo>
                    <a:lnTo>
                      <a:pt x="221" y="0"/>
                    </a:lnTo>
                    <a:lnTo>
                      <a:pt x="223" y="0"/>
                    </a:lnTo>
                    <a:lnTo>
                      <a:pt x="0" y="219"/>
                    </a:lnTo>
                    <a:lnTo>
                      <a:pt x="0" y="217"/>
                    </a:lnTo>
                  </a:path>
                </a:pathLst>
              </a:custGeom>
              <a:solidFill>
                <a:srgbClr val="5D007C"/>
              </a:solidFill>
              <a:ln w="9525" cap="rnd">
                <a:noFill/>
                <a:round/>
                <a:headEnd/>
                <a:tailEnd/>
              </a:ln>
            </p:spPr>
            <p:txBody>
              <a:bodyPr/>
              <a:lstStyle/>
              <a:p>
                <a:endParaRPr lang="en-US"/>
              </a:p>
            </p:txBody>
          </p:sp>
          <p:sp>
            <p:nvSpPr>
              <p:cNvPr id="32129" name="Freeform 84"/>
              <p:cNvSpPr>
                <a:spLocks noChangeAspect="1"/>
              </p:cNvSpPr>
              <p:nvPr/>
            </p:nvSpPr>
            <p:spPr bwMode="auto">
              <a:xfrm>
                <a:off x="4947" y="2678"/>
                <a:ext cx="225" cy="222"/>
              </a:xfrm>
              <a:custGeom>
                <a:avLst/>
                <a:gdLst>
                  <a:gd name="T0" fmla="*/ 0 w 225"/>
                  <a:gd name="T1" fmla="*/ 219 h 222"/>
                  <a:gd name="T2" fmla="*/ 222 w 225"/>
                  <a:gd name="T3" fmla="*/ 0 h 222"/>
                  <a:gd name="T4" fmla="*/ 222 w 225"/>
                  <a:gd name="T5" fmla="*/ 0 h 222"/>
                  <a:gd name="T6" fmla="*/ 222 w 225"/>
                  <a:gd name="T7" fmla="*/ 0 h 222"/>
                  <a:gd name="T8" fmla="*/ 222 w 225"/>
                  <a:gd name="T9" fmla="*/ 0 h 222"/>
                  <a:gd name="T10" fmla="*/ 222 w 225"/>
                  <a:gd name="T11" fmla="*/ 0 h 222"/>
                  <a:gd name="T12" fmla="*/ 222 w 225"/>
                  <a:gd name="T13" fmla="*/ 0 h 222"/>
                  <a:gd name="T14" fmla="*/ 222 w 225"/>
                  <a:gd name="T15" fmla="*/ 1 h 222"/>
                  <a:gd name="T16" fmla="*/ 224 w 225"/>
                  <a:gd name="T17" fmla="*/ 1 h 222"/>
                  <a:gd name="T18" fmla="*/ 224 w 225"/>
                  <a:gd name="T19" fmla="*/ 1 h 222"/>
                  <a:gd name="T20" fmla="*/ 1 w 225"/>
                  <a:gd name="T21" fmla="*/ 221 h 222"/>
                  <a:gd name="T22" fmla="*/ 1 w 225"/>
                  <a:gd name="T23" fmla="*/ 221 h 222"/>
                  <a:gd name="T24" fmla="*/ 1 w 225"/>
                  <a:gd name="T25" fmla="*/ 221 h 222"/>
                  <a:gd name="T26" fmla="*/ 1 w 225"/>
                  <a:gd name="T27" fmla="*/ 221 h 222"/>
                  <a:gd name="T28" fmla="*/ 1 w 225"/>
                  <a:gd name="T29" fmla="*/ 221 h 222"/>
                  <a:gd name="T30" fmla="*/ 0 w 225"/>
                  <a:gd name="T31" fmla="*/ 221 h 222"/>
                  <a:gd name="T32" fmla="*/ 0 w 225"/>
                  <a:gd name="T33" fmla="*/ 221 h 222"/>
                  <a:gd name="T34" fmla="*/ 0 w 225"/>
                  <a:gd name="T35" fmla="*/ 221 h 222"/>
                  <a:gd name="T36" fmla="*/ 0 w 225"/>
                  <a:gd name="T37" fmla="*/ 219 h 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5"/>
                  <a:gd name="T58" fmla="*/ 0 h 222"/>
                  <a:gd name="T59" fmla="*/ 225 w 225"/>
                  <a:gd name="T60" fmla="*/ 222 h 2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5" h="222">
                    <a:moveTo>
                      <a:pt x="0" y="219"/>
                    </a:moveTo>
                    <a:lnTo>
                      <a:pt x="222" y="0"/>
                    </a:lnTo>
                    <a:lnTo>
                      <a:pt x="222" y="1"/>
                    </a:lnTo>
                    <a:lnTo>
                      <a:pt x="224" y="1"/>
                    </a:lnTo>
                    <a:lnTo>
                      <a:pt x="1" y="221"/>
                    </a:lnTo>
                    <a:lnTo>
                      <a:pt x="0" y="221"/>
                    </a:lnTo>
                    <a:lnTo>
                      <a:pt x="0" y="219"/>
                    </a:lnTo>
                  </a:path>
                </a:pathLst>
              </a:custGeom>
              <a:solidFill>
                <a:srgbClr val="5C007B"/>
              </a:solidFill>
              <a:ln w="9525" cap="rnd">
                <a:noFill/>
                <a:round/>
                <a:headEnd/>
                <a:tailEnd/>
              </a:ln>
            </p:spPr>
            <p:txBody>
              <a:bodyPr/>
              <a:lstStyle/>
              <a:p>
                <a:endParaRPr lang="en-US"/>
              </a:p>
            </p:txBody>
          </p:sp>
          <p:sp>
            <p:nvSpPr>
              <p:cNvPr id="32130" name="Freeform 85"/>
              <p:cNvSpPr>
                <a:spLocks noChangeAspect="1"/>
              </p:cNvSpPr>
              <p:nvPr/>
            </p:nvSpPr>
            <p:spPr bwMode="auto">
              <a:xfrm>
                <a:off x="4948" y="2680"/>
                <a:ext cx="226" cy="221"/>
              </a:xfrm>
              <a:custGeom>
                <a:avLst/>
                <a:gdLst>
                  <a:gd name="T0" fmla="*/ 0 w 226"/>
                  <a:gd name="T1" fmla="*/ 218 h 221"/>
                  <a:gd name="T2" fmla="*/ 223 w 226"/>
                  <a:gd name="T3" fmla="*/ 0 h 221"/>
                  <a:gd name="T4" fmla="*/ 223 w 226"/>
                  <a:gd name="T5" fmla="*/ 0 h 221"/>
                  <a:gd name="T6" fmla="*/ 223 w 226"/>
                  <a:gd name="T7" fmla="*/ 0 h 221"/>
                  <a:gd name="T8" fmla="*/ 223 w 226"/>
                  <a:gd name="T9" fmla="*/ 0 h 221"/>
                  <a:gd name="T10" fmla="*/ 223 w 226"/>
                  <a:gd name="T11" fmla="*/ 0 h 221"/>
                  <a:gd name="T12" fmla="*/ 223 w 226"/>
                  <a:gd name="T13" fmla="*/ 0 h 221"/>
                  <a:gd name="T14" fmla="*/ 225 w 226"/>
                  <a:gd name="T15" fmla="*/ 0 h 221"/>
                  <a:gd name="T16" fmla="*/ 225 w 226"/>
                  <a:gd name="T17" fmla="*/ 0 h 221"/>
                  <a:gd name="T18" fmla="*/ 225 w 226"/>
                  <a:gd name="T19" fmla="*/ 0 h 221"/>
                  <a:gd name="T20" fmla="*/ 1 w 226"/>
                  <a:gd name="T21" fmla="*/ 220 h 221"/>
                  <a:gd name="T22" fmla="*/ 1 w 226"/>
                  <a:gd name="T23" fmla="*/ 220 h 221"/>
                  <a:gd name="T24" fmla="*/ 0 w 226"/>
                  <a:gd name="T25" fmla="*/ 220 h 221"/>
                  <a:gd name="T26" fmla="*/ 0 w 226"/>
                  <a:gd name="T27" fmla="*/ 220 h 221"/>
                  <a:gd name="T28" fmla="*/ 0 w 226"/>
                  <a:gd name="T29" fmla="*/ 220 h 221"/>
                  <a:gd name="T30" fmla="*/ 0 w 226"/>
                  <a:gd name="T31" fmla="*/ 220 h 221"/>
                  <a:gd name="T32" fmla="*/ 0 w 226"/>
                  <a:gd name="T33" fmla="*/ 220 h 221"/>
                  <a:gd name="T34" fmla="*/ 0 w 226"/>
                  <a:gd name="T35" fmla="*/ 220 h 221"/>
                  <a:gd name="T36" fmla="*/ 0 w 226"/>
                  <a:gd name="T37" fmla="*/ 218 h 2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6"/>
                  <a:gd name="T58" fmla="*/ 0 h 221"/>
                  <a:gd name="T59" fmla="*/ 226 w 226"/>
                  <a:gd name="T60" fmla="*/ 221 h 2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6" h="221">
                    <a:moveTo>
                      <a:pt x="0" y="218"/>
                    </a:moveTo>
                    <a:lnTo>
                      <a:pt x="223" y="0"/>
                    </a:lnTo>
                    <a:lnTo>
                      <a:pt x="225" y="0"/>
                    </a:lnTo>
                    <a:lnTo>
                      <a:pt x="1" y="220"/>
                    </a:lnTo>
                    <a:lnTo>
                      <a:pt x="0" y="220"/>
                    </a:lnTo>
                    <a:lnTo>
                      <a:pt x="0" y="218"/>
                    </a:lnTo>
                  </a:path>
                </a:pathLst>
              </a:custGeom>
              <a:solidFill>
                <a:srgbClr val="5C007A"/>
              </a:solidFill>
              <a:ln w="9525" cap="rnd">
                <a:noFill/>
                <a:round/>
                <a:headEnd/>
                <a:tailEnd/>
              </a:ln>
            </p:spPr>
            <p:txBody>
              <a:bodyPr/>
              <a:lstStyle/>
              <a:p>
                <a:endParaRPr lang="en-US"/>
              </a:p>
            </p:txBody>
          </p:sp>
          <p:sp>
            <p:nvSpPr>
              <p:cNvPr id="32131" name="Freeform 86"/>
              <p:cNvSpPr>
                <a:spLocks noChangeAspect="1"/>
              </p:cNvSpPr>
              <p:nvPr/>
            </p:nvSpPr>
            <p:spPr bwMode="auto">
              <a:xfrm>
                <a:off x="4950" y="2680"/>
                <a:ext cx="226" cy="223"/>
              </a:xfrm>
              <a:custGeom>
                <a:avLst/>
                <a:gdLst>
                  <a:gd name="T0" fmla="*/ 0 w 226"/>
                  <a:gd name="T1" fmla="*/ 220 h 223"/>
                  <a:gd name="T2" fmla="*/ 223 w 226"/>
                  <a:gd name="T3" fmla="*/ 0 h 223"/>
                  <a:gd name="T4" fmla="*/ 223 w 226"/>
                  <a:gd name="T5" fmla="*/ 0 h 223"/>
                  <a:gd name="T6" fmla="*/ 223 w 226"/>
                  <a:gd name="T7" fmla="*/ 0 h 223"/>
                  <a:gd name="T8" fmla="*/ 223 w 226"/>
                  <a:gd name="T9" fmla="*/ 0 h 223"/>
                  <a:gd name="T10" fmla="*/ 223 w 226"/>
                  <a:gd name="T11" fmla="*/ 0 h 223"/>
                  <a:gd name="T12" fmla="*/ 225 w 226"/>
                  <a:gd name="T13" fmla="*/ 0 h 223"/>
                  <a:gd name="T14" fmla="*/ 225 w 226"/>
                  <a:gd name="T15" fmla="*/ 1 h 223"/>
                  <a:gd name="T16" fmla="*/ 225 w 226"/>
                  <a:gd name="T17" fmla="*/ 1 h 223"/>
                  <a:gd name="T18" fmla="*/ 225 w 226"/>
                  <a:gd name="T19" fmla="*/ 1 h 223"/>
                  <a:gd name="T20" fmla="*/ 0 w 226"/>
                  <a:gd name="T21" fmla="*/ 222 h 223"/>
                  <a:gd name="T22" fmla="*/ 0 w 226"/>
                  <a:gd name="T23" fmla="*/ 222 h 223"/>
                  <a:gd name="T24" fmla="*/ 0 w 226"/>
                  <a:gd name="T25" fmla="*/ 222 h 223"/>
                  <a:gd name="T26" fmla="*/ 0 w 226"/>
                  <a:gd name="T27" fmla="*/ 222 h 223"/>
                  <a:gd name="T28" fmla="*/ 0 w 226"/>
                  <a:gd name="T29" fmla="*/ 222 h 223"/>
                  <a:gd name="T30" fmla="*/ 0 w 226"/>
                  <a:gd name="T31" fmla="*/ 222 h 223"/>
                  <a:gd name="T32" fmla="*/ 0 w 226"/>
                  <a:gd name="T33" fmla="*/ 222 h 223"/>
                  <a:gd name="T34" fmla="*/ 0 w 226"/>
                  <a:gd name="T35" fmla="*/ 222 h 223"/>
                  <a:gd name="T36" fmla="*/ 0 w 226"/>
                  <a:gd name="T37" fmla="*/ 22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6"/>
                  <a:gd name="T58" fmla="*/ 0 h 223"/>
                  <a:gd name="T59" fmla="*/ 226 w 226"/>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6" h="223">
                    <a:moveTo>
                      <a:pt x="0" y="220"/>
                    </a:moveTo>
                    <a:lnTo>
                      <a:pt x="223" y="0"/>
                    </a:lnTo>
                    <a:lnTo>
                      <a:pt x="225" y="0"/>
                    </a:lnTo>
                    <a:lnTo>
                      <a:pt x="225" y="1"/>
                    </a:lnTo>
                    <a:lnTo>
                      <a:pt x="0" y="222"/>
                    </a:lnTo>
                    <a:lnTo>
                      <a:pt x="0" y="220"/>
                    </a:lnTo>
                  </a:path>
                </a:pathLst>
              </a:custGeom>
              <a:solidFill>
                <a:srgbClr val="5B0079"/>
              </a:solidFill>
              <a:ln w="9525" cap="rnd">
                <a:noFill/>
                <a:round/>
                <a:headEnd/>
                <a:tailEnd/>
              </a:ln>
            </p:spPr>
            <p:txBody>
              <a:bodyPr/>
              <a:lstStyle/>
              <a:p>
                <a:endParaRPr lang="en-US"/>
              </a:p>
            </p:txBody>
          </p:sp>
          <p:sp>
            <p:nvSpPr>
              <p:cNvPr id="32132" name="Freeform 87"/>
              <p:cNvSpPr>
                <a:spLocks noChangeAspect="1"/>
              </p:cNvSpPr>
              <p:nvPr/>
            </p:nvSpPr>
            <p:spPr bwMode="auto">
              <a:xfrm>
                <a:off x="4950" y="2680"/>
                <a:ext cx="227" cy="225"/>
              </a:xfrm>
              <a:custGeom>
                <a:avLst/>
                <a:gdLst>
                  <a:gd name="T0" fmla="*/ 0 w 227"/>
                  <a:gd name="T1" fmla="*/ 222 h 225"/>
                  <a:gd name="T2" fmla="*/ 224 w 227"/>
                  <a:gd name="T3" fmla="*/ 0 h 225"/>
                  <a:gd name="T4" fmla="*/ 224 w 227"/>
                  <a:gd name="T5" fmla="*/ 0 h 225"/>
                  <a:gd name="T6" fmla="*/ 224 w 227"/>
                  <a:gd name="T7" fmla="*/ 0 h 225"/>
                  <a:gd name="T8" fmla="*/ 224 w 227"/>
                  <a:gd name="T9" fmla="*/ 0 h 225"/>
                  <a:gd name="T10" fmla="*/ 226 w 227"/>
                  <a:gd name="T11" fmla="*/ 0 h 225"/>
                  <a:gd name="T12" fmla="*/ 226 w 227"/>
                  <a:gd name="T13" fmla="*/ 0 h 225"/>
                  <a:gd name="T14" fmla="*/ 226 w 227"/>
                  <a:gd name="T15" fmla="*/ 0 h 225"/>
                  <a:gd name="T16" fmla="*/ 226 w 227"/>
                  <a:gd name="T17" fmla="*/ 0 h 225"/>
                  <a:gd name="T18" fmla="*/ 226 w 227"/>
                  <a:gd name="T19" fmla="*/ 0 h 225"/>
                  <a:gd name="T20" fmla="*/ 0 w 227"/>
                  <a:gd name="T21" fmla="*/ 224 h 225"/>
                  <a:gd name="T22" fmla="*/ 0 w 227"/>
                  <a:gd name="T23" fmla="*/ 224 h 225"/>
                  <a:gd name="T24" fmla="*/ 0 w 227"/>
                  <a:gd name="T25" fmla="*/ 224 h 225"/>
                  <a:gd name="T26" fmla="*/ 0 w 227"/>
                  <a:gd name="T27" fmla="*/ 224 h 225"/>
                  <a:gd name="T28" fmla="*/ 0 w 227"/>
                  <a:gd name="T29" fmla="*/ 224 h 225"/>
                  <a:gd name="T30" fmla="*/ 0 w 227"/>
                  <a:gd name="T31" fmla="*/ 224 h 225"/>
                  <a:gd name="T32" fmla="*/ 0 w 227"/>
                  <a:gd name="T33" fmla="*/ 224 h 225"/>
                  <a:gd name="T34" fmla="*/ 0 w 227"/>
                  <a:gd name="T35" fmla="*/ 222 h 225"/>
                  <a:gd name="T36" fmla="*/ 0 w 227"/>
                  <a:gd name="T37" fmla="*/ 222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7"/>
                  <a:gd name="T58" fmla="*/ 0 h 225"/>
                  <a:gd name="T59" fmla="*/ 227 w 227"/>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7" h="225">
                    <a:moveTo>
                      <a:pt x="0" y="222"/>
                    </a:moveTo>
                    <a:lnTo>
                      <a:pt x="224" y="0"/>
                    </a:lnTo>
                    <a:lnTo>
                      <a:pt x="226" y="0"/>
                    </a:lnTo>
                    <a:lnTo>
                      <a:pt x="0" y="224"/>
                    </a:lnTo>
                    <a:lnTo>
                      <a:pt x="0" y="222"/>
                    </a:lnTo>
                  </a:path>
                </a:pathLst>
              </a:custGeom>
              <a:solidFill>
                <a:srgbClr val="5A0078"/>
              </a:solidFill>
              <a:ln w="9525" cap="rnd">
                <a:noFill/>
                <a:round/>
                <a:headEnd/>
                <a:tailEnd/>
              </a:ln>
            </p:spPr>
            <p:txBody>
              <a:bodyPr/>
              <a:lstStyle/>
              <a:p>
                <a:endParaRPr lang="en-US"/>
              </a:p>
            </p:txBody>
          </p:sp>
          <p:sp>
            <p:nvSpPr>
              <p:cNvPr id="32133" name="Freeform 88"/>
              <p:cNvSpPr>
                <a:spLocks noChangeAspect="1"/>
              </p:cNvSpPr>
              <p:nvPr/>
            </p:nvSpPr>
            <p:spPr bwMode="auto">
              <a:xfrm>
                <a:off x="4951" y="2681"/>
                <a:ext cx="228" cy="225"/>
              </a:xfrm>
              <a:custGeom>
                <a:avLst/>
                <a:gdLst>
                  <a:gd name="T0" fmla="*/ 0 w 228"/>
                  <a:gd name="T1" fmla="*/ 222 h 225"/>
                  <a:gd name="T2" fmla="*/ 225 w 228"/>
                  <a:gd name="T3" fmla="*/ 0 h 225"/>
                  <a:gd name="T4" fmla="*/ 225 w 228"/>
                  <a:gd name="T5" fmla="*/ 0 h 225"/>
                  <a:gd name="T6" fmla="*/ 225 w 228"/>
                  <a:gd name="T7" fmla="*/ 0 h 225"/>
                  <a:gd name="T8" fmla="*/ 227 w 228"/>
                  <a:gd name="T9" fmla="*/ 0 h 225"/>
                  <a:gd name="T10" fmla="*/ 227 w 228"/>
                  <a:gd name="T11" fmla="*/ 0 h 225"/>
                  <a:gd name="T12" fmla="*/ 227 w 228"/>
                  <a:gd name="T13" fmla="*/ 1 h 225"/>
                  <a:gd name="T14" fmla="*/ 227 w 228"/>
                  <a:gd name="T15" fmla="*/ 1 h 225"/>
                  <a:gd name="T16" fmla="*/ 227 w 228"/>
                  <a:gd name="T17" fmla="*/ 1 h 225"/>
                  <a:gd name="T18" fmla="*/ 227 w 228"/>
                  <a:gd name="T19" fmla="*/ 1 h 225"/>
                  <a:gd name="T20" fmla="*/ 1 w 228"/>
                  <a:gd name="T21" fmla="*/ 224 h 225"/>
                  <a:gd name="T22" fmla="*/ 1 w 228"/>
                  <a:gd name="T23" fmla="*/ 224 h 225"/>
                  <a:gd name="T24" fmla="*/ 1 w 228"/>
                  <a:gd name="T25" fmla="*/ 224 h 225"/>
                  <a:gd name="T26" fmla="*/ 0 w 228"/>
                  <a:gd name="T27" fmla="*/ 224 h 225"/>
                  <a:gd name="T28" fmla="*/ 0 w 228"/>
                  <a:gd name="T29" fmla="*/ 224 h 225"/>
                  <a:gd name="T30" fmla="*/ 0 w 228"/>
                  <a:gd name="T31" fmla="*/ 224 h 225"/>
                  <a:gd name="T32" fmla="*/ 0 w 228"/>
                  <a:gd name="T33" fmla="*/ 224 h 225"/>
                  <a:gd name="T34" fmla="*/ 0 w 228"/>
                  <a:gd name="T35" fmla="*/ 222 h 225"/>
                  <a:gd name="T36" fmla="*/ 0 w 228"/>
                  <a:gd name="T37" fmla="*/ 222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25"/>
                  <a:gd name="T59" fmla="*/ 228 w 228"/>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25">
                    <a:moveTo>
                      <a:pt x="0" y="222"/>
                    </a:moveTo>
                    <a:lnTo>
                      <a:pt x="225" y="0"/>
                    </a:lnTo>
                    <a:lnTo>
                      <a:pt x="227" y="0"/>
                    </a:lnTo>
                    <a:lnTo>
                      <a:pt x="227" y="1"/>
                    </a:lnTo>
                    <a:lnTo>
                      <a:pt x="1" y="224"/>
                    </a:lnTo>
                    <a:lnTo>
                      <a:pt x="0" y="224"/>
                    </a:lnTo>
                    <a:lnTo>
                      <a:pt x="0" y="222"/>
                    </a:lnTo>
                  </a:path>
                </a:pathLst>
              </a:custGeom>
              <a:solidFill>
                <a:srgbClr val="5A0078"/>
              </a:solidFill>
              <a:ln w="9525" cap="rnd">
                <a:noFill/>
                <a:round/>
                <a:headEnd/>
                <a:tailEnd/>
              </a:ln>
            </p:spPr>
            <p:txBody>
              <a:bodyPr/>
              <a:lstStyle/>
              <a:p>
                <a:endParaRPr lang="en-US"/>
              </a:p>
            </p:txBody>
          </p:sp>
          <p:sp>
            <p:nvSpPr>
              <p:cNvPr id="32134" name="Freeform 89"/>
              <p:cNvSpPr>
                <a:spLocks noChangeAspect="1"/>
              </p:cNvSpPr>
              <p:nvPr/>
            </p:nvSpPr>
            <p:spPr bwMode="auto">
              <a:xfrm>
                <a:off x="4952" y="2683"/>
                <a:ext cx="228" cy="225"/>
              </a:xfrm>
              <a:custGeom>
                <a:avLst/>
                <a:gdLst>
                  <a:gd name="T0" fmla="*/ 0 w 228"/>
                  <a:gd name="T1" fmla="*/ 222 h 225"/>
                  <a:gd name="T2" fmla="*/ 225 w 228"/>
                  <a:gd name="T3" fmla="*/ 0 h 225"/>
                  <a:gd name="T4" fmla="*/ 225 w 228"/>
                  <a:gd name="T5" fmla="*/ 0 h 225"/>
                  <a:gd name="T6" fmla="*/ 227 w 228"/>
                  <a:gd name="T7" fmla="*/ 0 h 225"/>
                  <a:gd name="T8" fmla="*/ 227 w 228"/>
                  <a:gd name="T9" fmla="*/ 0 h 225"/>
                  <a:gd name="T10" fmla="*/ 227 w 228"/>
                  <a:gd name="T11" fmla="*/ 0 h 225"/>
                  <a:gd name="T12" fmla="*/ 227 w 228"/>
                  <a:gd name="T13" fmla="*/ 0 h 225"/>
                  <a:gd name="T14" fmla="*/ 227 w 228"/>
                  <a:gd name="T15" fmla="*/ 0 h 225"/>
                  <a:gd name="T16" fmla="*/ 227 w 228"/>
                  <a:gd name="T17" fmla="*/ 0 h 225"/>
                  <a:gd name="T18" fmla="*/ 227 w 228"/>
                  <a:gd name="T19" fmla="*/ 0 h 225"/>
                  <a:gd name="T20" fmla="*/ 0 w 228"/>
                  <a:gd name="T21" fmla="*/ 224 h 225"/>
                  <a:gd name="T22" fmla="*/ 0 w 228"/>
                  <a:gd name="T23" fmla="*/ 224 h 225"/>
                  <a:gd name="T24" fmla="*/ 0 w 228"/>
                  <a:gd name="T25" fmla="*/ 224 h 225"/>
                  <a:gd name="T26" fmla="*/ 0 w 228"/>
                  <a:gd name="T27" fmla="*/ 224 h 225"/>
                  <a:gd name="T28" fmla="*/ 0 w 228"/>
                  <a:gd name="T29" fmla="*/ 224 h 225"/>
                  <a:gd name="T30" fmla="*/ 0 w 228"/>
                  <a:gd name="T31" fmla="*/ 224 h 225"/>
                  <a:gd name="T32" fmla="*/ 0 w 228"/>
                  <a:gd name="T33" fmla="*/ 224 h 225"/>
                  <a:gd name="T34" fmla="*/ 0 w 228"/>
                  <a:gd name="T35" fmla="*/ 222 h 225"/>
                  <a:gd name="T36" fmla="*/ 0 w 228"/>
                  <a:gd name="T37" fmla="*/ 222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25"/>
                  <a:gd name="T59" fmla="*/ 228 w 228"/>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25">
                    <a:moveTo>
                      <a:pt x="0" y="222"/>
                    </a:moveTo>
                    <a:lnTo>
                      <a:pt x="225" y="0"/>
                    </a:lnTo>
                    <a:lnTo>
                      <a:pt x="227" y="0"/>
                    </a:lnTo>
                    <a:lnTo>
                      <a:pt x="0" y="224"/>
                    </a:lnTo>
                    <a:lnTo>
                      <a:pt x="0" y="222"/>
                    </a:lnTo>
                  </a:path>
                </a:pathLst>
              </a:custGeom>
              <a:solidFill>
                <a:srgbClr val="590077"/>
              </a:solidFill>
              <a:ln w="9525" cap="rnd">
                <a:noFill/>
                <a:round/>
                <a:headEnd/>
                <a:tailEnd/>
              </a:ln>
            </p:spPr>
            <p:txBody>
              <a:bodyPr/>
              <a:lstStyle/>
              <a:p>
                <a:endParaRPr lang="en-US"/>
              </a:p>
            </p:txBody>
          </p:sp>
          <p:sp>
            <p:nvSpPr>
              <p:cNvPr id="32135" name="Freeform 90"/>
              <p:cNvSpPr>
                <a:spLocks noChangeAspect="1"/>
              </p:cNvSpPr>
              <p:nvPr/>
            </p:nvSpPr>
            <p:spPr bwMode="auto">
              <a:xfrm>
                <a:off x="4952" y="2683"/>
                <a:ext cx="232" cy="226"/>
              </a:xfrm>
              <a:custGeom>
                <a:avLst/>
                <a:gdLst>
                  <a:gd name="T0" fmla="*/ 0 w 232"/>
                  <a:gd name="T1" fmla="*/ 223 h 226"/>
                  <a:gd name="T2" fmla="*/ 227 w 232"/>
                  <a:gd name="T3" fmla="*/ 0 h 226"/>
                  <a:gd name="T4" fmla="*/ 229 w 232"/>
                  <a:gd name="T5" fmla="*/ 0 h 226"/>
                  <a:gd name="T6" fmla="*/ 229 w 232"/>
                  <a:gd name="T7" fmla="*/ 0 h 226"/>
                  <a:gd name="T8" fmla="*/ 229 w 232"/>
                  <a:gd name="T9" fmla="*/ 1 h 226"/>
                  <a:gd name="T10" fmla="*/ 229 w 232"/>
                  <a:gd name="T11" fmla="*/ 1 h 226"/>
                  <a:gd name="T12" fmla="*/ 229 w 232"/>
                  <a:gd name="T13" fmla="*/ 1 h 226"/>
                  <a:gd name="T14" fmla="*/ 229 w 232"/>
                  <a:gd name="T15" fmla="*/ 1 h 226"/>
                  <a:gd name="T16" fmla="*/ 229 w 232"/>
                  <a:gd name="T17" fmla="*/ 1 h 226"/>
                  <a:gd name="T18" fmla="*/ 231 w 232"/>
                  <a:gd name="T19" fmla="*/ 1 h 226"/>
                  <a:gd name="T20" fmla="*/ 1 w 232"/>
                  <a:gd name="T21" fmla="*/ 225 h 226"/>
                  <a:gd name="T22" fmla="*/ 1 w 232"/>
                  <a:gd name="T23" fmla="*/ 225 h 226"/>
                  <a:gd name="T24" fmla="*/ 1 w 232"/>
                  <a:gd name="T25" fmla="*/ 225 h 226"/>
                  <a:gd name="T26" fmla="*/ 1 w 232"/>
                  <a:gd name="T27" fmla="*/ 225 h 226"/>
                  <a:gd name="T28" fmla="*/ 1 w 232"/>
                  <a:gd name="T29" fmla="*/ 225 h 226"/>
                  <a:gd name="T30" fmla="*/ 1 w 232"/>
                  <a:gd name="T31" fmla="*/ 225 h 226"/>
                  <a:gd name="T32" fmla="*/ 1 w 232"/>
                  <a:gd name="T33" fmla="*/ 223 h 226"/>
                  <a:gd name="T34" fmla="*/ 1 w 232"/>
                  <a:gd name="T35" fmla="*/ 223 h 226"/>
                  <a:gd name="T36" fmla="*/ 0 w 232"/>
                  <a:gd name="T37" fmla="*/ 223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6"/>
                  <a:gd name="T59" fmla="*/ 232 w 232"/>
                  <a:gd name="T60" fmla="*/ 226 h 2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6">
                    <a:moveTo>
                      <a:pt x="0" y="223"/>
                    </a:moveTo>
                    <a:lnTo>
                      <a:pt x="227" y="0"/>
                    </a:lnTo>
                    <a:lnTo>
                      <a:pt x="229" y="0"/>
                    </a:lnTo>
                    <a:lnTo>
                      <a:pt x="229" y="1"/>
                    </a:lnTo>
                    <a:lnTo>
                      <a:pt x="231" y="1"/>
                    </a:lnTo>
                    <a:lnTo>
                      <a:pt x="1" y="225"/>
                    </a:lnTo>
                    <a:lnTo>
                      <a:pt x="1" y="223"/>
                    </a:lnTo>
                    <a:lnTo>
                      <a:pt x="0" y="223"/>
                    </a:lnTo>
                  </a:path>
                </a:pathLst>
              </a:custGeom>
              <a:solidFill>
                <a:srgbClr val="590076"/>
              </a:solidFill>
              <a:ln w="9525" cap="rnd">
                <a:noFill/>
                <a:round/>
                <a:headEnd/>
                <a:tailEnd/>
              </a:ln>
            </p:spPr>
            <p:txBody>
              <a:bodyPr/>
              <a:lstStyle/>
              <a:p>
                <a:endParaRPr lang="en-US"/>
              </a:p>
            </p:txBody>
          </p:sp>
          <p:sp>
            <p:nvSpPr>
              <p:cNvPr id="32136" name="Freeform 91"/>
              <p:cNvSpPr>
                <a:spLocks noChangeAspect="1"/>
              </p:cNvSpPr>
              <p:nvPr/>
            </p:nvSpPr>
            <p:spPr bwMode="auto">
              <a:xfrm>
                <a:off x="4954" y="2684"/>
                <a:ext cx="231" cy="226"/>
              </a:xfrm>
              <a:custGeom>
                <a:avLst/>
                <a:gdLst>
                  <a:gd name="T0" fmla="*/ 0 w 231"/>
                  <a:gd name="T1" fmla="*/ 224 h 226"/>
                  <a:gd name="T2" fmla="*/ 228 w 231"/>
                  <a:gd name="T3" fmla="*/ 0 h 226"/>
                  <a:gd name="T4" fmla="*/ 228 w 231"/>
                  <a:gd name="T5" fmla="*/ 0 h 226"/>
                  <a:gd name="T6" fmla="*/ 228 w 231"/>
                  <a:gd name="T7" fmla="*/ 0 h 226"/>
                  <a:gd name="T8" fmla="*/ 228 w 231"/>
                  <a:gd name="T9" fmla="*/ 0 h 226"/>
                  <a:gd name="T10" fmla="*/ 228 w 231"/>
                  <a:gd name="T11" fmla="*/ 0 h 226"/>
                  <a:gd name="T12" fmla="*/ 228 w 231"/>
                  <a:gd name="T13" fmla="*/ 0 h 226"/>
                  <a:gd name="T14" fmla="*/ 228 w 231"/>
                  <a:gd name="T15" fmla="*/ 0 h 226"/>
                  <a:gd name="T16" fmla="*/ 228 w 231"/>
                  <a:gd name="T17" fmla="*/ 0 h 226"/>
                  <a:gd name="T18" fmla="*/ 230 w 231"/>
                  <a:gd name="T19" fmla="*/ 0 h 226"/>
                  <a:gd name="T20" fmla="*/ 1 w 231"/>
                  <a:gd name="T21" fmla="*/ 225 h 226"/>
                  <a:gd name="T22" fmla="*/ 1 w 231"/>
                  <a:gd name="T23" fmla="*/ 225 h 226"/>
                  <a:gd name="T24" fmla="*/ 1 w 231"/>
                  <a:gd name="T25" fmla="*/ 225 h 226"/>
                  <a:gd name="T26" fmla="*/ 1 w 231"/>
                  <a:gd name="T27" fmla="*/ 225 h 226"/>
                  <a:gd name="T28" fmla="*/ 1 w 231"/>
                  <a:gd name="T29" fmla="*/ 225 h 226"/>
                  <a:gd name="T30" fmla="*/ 0 w 231"/>
                  <a:gd name="T31" fmla="*/ 224 h 226"/>
                  <a:gd name="T32" fmla="*/ 0 w 231"/>
                  <a:gd name="T33" fmla="*/ 224 h 226"/>
                  <a:gd name="T34" fmla="*/ 0 w 231"/>
                  <a:gd name="T35" fmla="*/ 224 h 226"/>
                  <a:gd name="T36" fmla="*/ 0 w 231"/>
                  <a:gd name="T37" fmla="*/ 224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26"/>
                  <a:gd name="T59" fmla="*/ 231 w 231"/>
                  <a:gd name="T60" fmla="*/ 226 h 2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26">
                    <a:moveTo>
                      <a:pt x="0" y="224"/>
                    </a:moveTo>
                    <a:lnTo>
                      <a:pt x="228" y="0"/>
                    </a:lnTo>
                    <a:lnTo>
                      <a:pt x="230" y="0"/>
                    </a:lnTo>
                    <a:lnTo>
                      <a:pt x="1" y="225"/>
                    </a:lnTo>
                    <a:lnTo>
                      <a:pt x="0" y="224"/>
                    </a:lnTo>
                  </a:path>
                </a:pathLst>
              </a:custGeom>
              <a:solidFill>
                <a:srgbClr val="580075"/>
              </a:solidFill>
              <a:ln w="9525" cap="rnd">
                <a:noFill/>
                <a:round/>
                <a:headEnd/>
                <a:tailEnd/>
              </a:ln>
            </p:spPr>
            <p:txBody>
              <a:bodyPr/>
              <a:lstStyle/>
              <a:p>
                <a:endParaRPr lang="en-US"/>
              </a:p>
            </p:txBody>
          </p:sp>
          <p:sp>
            <p:nvSpPr>
              <p:cNvPr id="32137" name="Freeform 92"/>
              <p:cNvSpPr>
                <a:spLocks noChangeAspect="1"/>
              </p:cNvSpPr>
              <p:nvPr/>
            </p:nvSpPr>
            <p:spPr bwMode="auto">
              <a:xfrm>
                <a:off x="4955" y="2684"/>
                <a:ext cx="231" cy="228"/>
              </a:xfrm>
              <a:custGeom>
                <a:avLst/>
                <a:gdLst>
                  <a:gd name="T0" fmla="*/ 0 w 231"/>
                  <a:gd name="T1" fmla="*/ 225 h 228"/>
                  <a:gd name="T2" fmla="*/ 229 w 231"/>
                  <a:gd name="T3" fmla="*/ 0 h 228"/>
                  <a:gd name="T4" fmla="*/ 229 w 231"/>
                  <a:gd name="T5" fmla="*/ 1 h 228"/>
                  <a:gd name="T6" fmla="*/ 229 w 231"/>
                  <a:gd name="T7" fmla="*/ 1 h 228"/>
                  <a:gd name="T8" fmla="*/ 229 w 231"/>
                  <a:gd name="T9" fmla="*/ 1 h 228"/>
                  <a:gd name="T10" fmla="*/ 229 w 231"/>
                  <a:gd name="T11" fmla="*/ 1 h 228"/>
                  <a:gd name="T12" fmla="*/ 229 w 231"/>
                  <a:gd name="T13" fmla="*/ 1 h 228"/>
                  <a:gd name="T14" fmla="*/ 229 w 231"/>
                  <a:gd name="T15" fmla="*/ 1 h 228"/>
                  <a:gd name="T16" fmla="*/ 230 w 231"/>
                  <a:gd name="T17" fmla="*/ 1 h 228"/>
                  <a:gd name="T18" fmla="*/ 230 w 231"/>
                  <a:gd name="T19" fmla="*/ 1 h 228"/>
                  <a:gd name="T20" fmla="*/ 1 w 231"/>
                  <a:gd name="T21" fmla="*/ 227 h 228"/>
                  <a:gd name="T22" fmla="*/ 1 w 231"/>
                  <a:gd name="T23" fmla="*/ 227 h 228"/>
                  <a:gd name="T24" fmla="*/ 1 w 231"/>
                  <a:gd name="T25" fmla="*/ 227 h 228"/>
                  <a:gd name="T26" fmla="*/ 0 w 231"/>
                  <a:gd name="T27" fmla="*/ 227 h 228"/>
                  <a:gd name="T28" fmla="*/ 0 w 231"/>
                  <a:gd name="T29" fmla="*/ 227 h 228"/>
                  <a:gd name="T30" fmla="*/ 0 w 231"/>
                  <a:gd name="T31" fmla="*/ 225 h 228"/>
                  <a:gd name="T32" fmla="*/ 0 w 231"/>
                  <a:gd name="T33" fmla="*/ 225 h 228"/>
                  <a:gd name="T34" fmla="*/ 0 w 231"/>
                  <a:gd name="T35" fmla="*/ 225 h 228"/>
                  <a:gd name="T36" fmla="*/ 0 w 231"/>
                  <a:gd name="T37" fmla="*/ 225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28"/>
                  <a:gd name="T59" fmla="*/ 231 w 231"/>
                  <a:gd name="T60" fmla="*/ 228 h 2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28">
                    <a:moveTo>
                      <a:pt x="0" y="225"/>
                    </a:moveTo>
                    <a:lnTo>
                      <a:pt x="229" y="0"/>
                    </a:lnTo>
                    <a:lnTo>
                      <a:pt x="229" y="1"/>
                    </a:lnTo>
                    <a:lnTo>
                      <a:pt x="230" y="1"/>
                    </a:lnTo>
                    <a:lnTo>
                      <a:pt x="1" y="227"/>
                    </a:lnTo>
                    <a:lnTo>
                      <a:pt x="0" y="227"/>
                    </a:lnTo>
                    <a:lnTo>
                      <a:pt x="0" y="225"/>
                    </a:lnTo>
                  </a:path>
                </a:pathLst>
              </a:custGeom>
              <a:solidFill>
                <a:srgbClr val="570074"/>
              </a:solidFill>
              <a:ln w="9525" cap="rnd">
                <a:noFill/>
                <a:round/>
                <a:headEnd/>
                <a:tailEnd/>
              </a:ln>
            </p:spPr>
            <p:txBody>
              <a:bodyPr/>
              <a:lstStyle/>
              <a:p>
                <a:endParaRPr lang="en-US"/>
              </a:p>
            </p:txBody>
          </p:sp>
          <p:sp>
            <p:nvSpPr>
              <p:cNvPr id="32138" name="Freeform 93"/>
              <p:cNvSpPr>
                <a:spLocks noChangeAspect="1"/>
              </p:cNvSpPr>
              <p:nvPr/>
            </p:nvSpPr>
            <p:spPr bwMode="auto">
              <a:xfrm>
                <a:off x="4957" y="2686"/>
                <a:ext cx="231" cy="227"/>
              </a:xfrm>
              <a:custGeom>
                <a:avLst/>
                <a:gdLst>
                  <a:gd name="T0" fmla="*/ 0 w 231"/>
                  <a:gd name="T1" fmla="*/ 224 h 227"/>
                  <a:gd name="T2" fmla="*/ 228 w 231"/>
                  <a:gd name="T3" fmla="*/ 0 h 227"/>
                  <a:gd name="T4" fmla="*/ 228 w 231"/>
                  <a:gd name="T5" fmla="*/ 0 h 227"/>
                  <a:gd name="T6" fmla="*/ 228 w 231"/>
                  <a:gd name="T7" fmla="*/ 0 h 227"/>
                  <a:gd name="T8" fmla="*/ 228 w 231"/>
                  <a:gd name="T9" fmla="*/ 0 h 227"/>
                  <a:gd name="T10" fmla="*/ 228 w 231"/>
                  <a:gd name="T11" fmla="*/ 0 h 227"/>
                  <a:gd name="T12" fmla="*/ 228 w 231"/>
                  <a:gd name="T13" fmla="*/ 0 h 227"/>
                  <a:gd name="T14" fmla="*/ 230 w 231"/>
                  <a:gd name="T15" fmla="*/ 1 h 227"/>
                  <a:gd name="T16" fmla="*/ 230 w 231"/>
                  <a:gd name="T17" fmla="*/ 1 h 227"/>
                  <a:gd name="T18" fmla="*/ 230 w 231"/>
                  <a:gd name="T19" fmla="*/ 1 h 227"/>
                  <a:gd name="T20" fmla="*/ 1 w 231"/>
                  <a:gd name="T21" fmla="*/ 226 h 227"/>
                  <a:gd name="T22" fmla="*/ 0 w 231"/>
                  <a:gd name="T23" fmla="*/ 226 h 227"/>
                  <a:gd name="T24" fmla="*/ 0 w 231"/>
                  <a:gd name="T25" fmla="*/ 226 h 227"/>
                  <a:gd name="T26" fmla="*/ 0 w 231"/>
                  <a:gd name="T27" fmla="*/ 226 h 227"/>
                  <a:gd name="T28" fmla="*/ 0 w 231"/>
                  <a:gd name="T29" fmla="*/ 224 h 227"/>
                  <a:gd name="T30" fmla="*/ 0 w 231"/>
                  <a:gd name="T31" fmla="*/ 224 h 227"/>
                  <a:gd name="T32" fmla="*/ 0 w 231"/>
                  <a:gd name="T33" fmla="*/ 224 h 227"/>
                  <a:gd name="T34" fmla="*/ 0 w 231"/>
                  <a:gd name="T35" fmla="*/ 224 h 227"/>
                  <a:gd name="T36" fmla="*/ 0 w 231"/>
                  <a:gd name="T37" fmla="*/ 224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27"/>
                  <a:gd name="T59" fmla="*/ 231 w 231"/>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27">
                    <a:moveTo>
                      <a:pt x="0" y="224"/>
                    </a:moveTo>
                    <a:lnTo>
                      <a:pt x="228" y="0"/>
                    </a:lnTo>
                    <a:lnTo>
                      <a:pt x="230" y="1"/>
                    </a:lnTo>
                    <a:lnTo>
                      <a:pt x="1" y="226"/>
                    </a:lnTo>
                    <a:lnTo>
                      <a:pt x="0" y="226"/>
                    </a:lnTo>
                    <a:lnTo>
                      <a:pt x="0" y="224"/>
                    </a:lnTo>
                  </a:path>
                </a:pathLst>
              </a:custGeom>
              <a:solidFill>
                <a:srgbClr val="570074"/>
              </a:solidFill>
              <a:ln w="9525" cap="rnd">
                <a:noFill/>
                <a:round/>
                <a:headEnd/>
                <a:tailEnd/>
              </a:ln>
            </p:spPr>
            <p:txBody>
              <a:bodyPr/>
              <a:lstStyle/>
              <a:p>
                <a:endParaRPr lang="en-US"/>
              </a:p>
            </p:txBody>
          </p:sp>
          <p:sp>
            <p:nvSpPr>
              <p:cNvPr id="32139" name="Freeform 94"/>
              <p:cNvSpPr>
                <a:spLocks noChangeAspect="1"/>
              </p:cNvSpPr>
              <p:nvPr/>
            </p:nvSpPr>
            <p:spPr bwMode="auto">
              <a:xfrm>
                <a:off x="4959" y="2688"/>
                <a:ext cx="230" cy="227"/>
              </a:xfrm>
              <a:custGeom>
                <a:avLst/>
                <a:gdLst>
                  <a:gd name="T0" fmla="*/ 0 w 230"/>
                  <a:gd name="T1" fmla="*/ 224 h 227"/>
                  <a:gd name="T2" fmla="*/ 227 w 230"/>
                  <a:gd name="T3" fmla="*/ 0 h 227"/>
                  <a:gd name="T4" fmla="*/ 227 w 230"/>
                  <a:gd name="T5" fmla="*/ 0 h 227"/>
                  <a:gd name="T6" fmla="*/ 227 w 230"/>
                  <a:gd name="T7" fmla="*/ 0 h 227"/>
                  <a:gd name="T8" fmla="*/ 227 w 230"/>
                  <a:gd name="T9" fmla="*/ 0 h 227"/>
                  <a:gd name="T10" fmla="*/ 227 w 230"/>
                  <a:gd name="T11" fmla="*/ 0 h 227"/>
                  <a:gd name="T12" fmla="*/ 227 w 230"/>
                  <a:gd name="T13" fmla="*/ 0 h 227"/>
                  <a:gd name="T14" fmla="*/ 229 w 230"/>
                  <a:gd name="T15" fmla="*/ 0 h 227"/>
                  <a:gd name="T16" fmla="*/ 229 w 230"/>
                  <a:gd name="T17" fmla="*/ 0 h 227"/>
                  <a:gd name="T18" fmla="*/ 229 w 230"/>
                  <a:gd name="T19" fmla="*/ 0 h 227"/>
                  <a:gd name="T20" fmla="*/ 0 w 230"/>
                  <a:gd name="T21" fmla="*/ 226 h 227"/>
                  <a:gd name="T22" fmla="*/ 0 w 230"/>
                  <a:gd name="T23" fmla="*/ 226 h 227"/>
                  <a:gd name="T24" fmla="*/ 0 w 230"/>
                  <a:gd name="T25" fmla="*/ 226 h 227"/>
                  <a:gd name="T26" fmla="*/ 0 w 230"/>
                  <a:gd name="T27" fmla="*/ 224 h 227"/>
                  <a:gd name="T28" fmla="*/ 0 w 230"/>
                  <a:gd name="T29" fmla="*/ 224 h 227"/>
                  <a:gd name="T30" fmla="*/ 0 w 230"/>
                  <a:gd name="T31" fmla="*/ 224 h 227"/>
                  <a:gd name="T32" fmla="*/ 0 w 230"/>
                  <a:gd name="T33" fmla="*/ 224 h 227"/>
                  <a:gd name="T34" fmla="*/ 0 w 230"/>
                  <a:gd name="T35" fmla="*/ 224 h 227"/>
                  <a:gd name="T36" fmla="*/ 0 w 230"/>
                  <a:gd name="T37" fmla="*/ 224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27"/>
                  <a:gd name="T59" fmla="*/ 230 w 230"/>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27">
                    <a:moveTo>
                      <a:pt x="0" y="224"/>
                    </a:moveTo>
                    <a:lnTo>
                      <a:pt x="227" y="0"/>
                    </a:lnTo>
                    <a:lnTo>
                      <a:pt x="229" y="0"/>
                    </a:lnTo>
                    <a:lnTo>
                      <a:pt x="0" y="226"/>
                    </a:lnTo>
                    <a:lnTo>
                      <a:pt x="0" y="224"/>
                    </a:lnTo>
                  </a:path>
                </a:pathLst>
              </a:custGeom>
              <a:solidFill>
                <a:srgbClr val="560073"/>
              </a:solidFill>
              <a:ln w="9525" cap="rnd">
                <a:noFill/>
                <a:round/>
                <a:headEnd/>
                <a:tailEnd/>
              </a:ln>
            </p:spPr>
            <p:txBody>
              <a:bodyPr/>
              <a:lstStyle/>
              <a:p>
                <a:endParaRPr lang="en-US"/>
              </a:p>
            </p:txBody>
          </p:sp>
          <p:sp>
            <p:nvSpPr>
              <p:cNvPr id="32140" name="Freeform 95"/>
              <p:cNvSpPr>
                <a:spLocks noChangeAspect="1"/>
              </p:cNvSpPr>
              <p:nvPr/>
            </p:nvSpPr>
            <p:spPr bwMode="auto">
              <a:xfrm>
                <a:off x="4959" y="2688"/>
                <a:ext cx="232" cy="229"/>
              </a:xfrm>
              <a:custGeom>
                <a:avLst/>
                <a:gdLst>
                  <a:gd name="T0" fmla="*/ 0 w 232"/>
                  <a:gd name="T1" fmla="*/ 226 h 229"/>
                  <a:gd name="T2" fmla="*/ 229 w 232"/>
                  <a:gd name="T3" fmla="*/ 0 h 229"/>
                  <a:gd name="T4" fmla="*/ 229 w 232"/>
                  <a:gd name="T5" fmla="*/ 0 h 229"/>
                  <a:gd name="T6" fmla="*/ 229 w 232"/>
                  <a:gd name="T7" fmla="*/ 0 h 229"/>
                  <a:gd name="T8" fmla="*/ 229 w 232"/>
                  <a:gd name="T9" fmla="*/ 0 h 229"/>
                  <a:gd name="T10" fmla="*/ 229 w 232"/>
                  <a:gd name="T11" fmla="*/ 1 h 229"/>
                  <a:gd name="T12" fmla="*/ 231 w 232"/>
                  <a:gd name="T13" fmla="*/ 1 h 229"/>
                  <a:gd name="T14" fmla="*/ 231 w 232"/>
                  <a:gd name="T15" fmla="*/ 1 h 229"/>
                  <a:gd name="T16" fmla="*/ 231 w 232"/>
                  <a:gd name="T17" fmla="*/ 1 h 229"/>
                  <a:gd name="T18" fmla="*/ 231 w 232"/>
                  <a:gd name="T19" fmla="*/ 1 h 229"/>
                  <a:gd name="T20" fmla="*/ 1 w 232"/>
                  <a:gd name="T21" fmla="*/ 228 h 229"/>
                  <a:gd name="T22" fmla="*/ 1 w 232"/>
                  <a:gd name="T23" fmla="*/ 228 h 229"/>
                  <a:gd name="T24" fmla="*/ 1 w 232"/>
                  <a:gd name="T25" fmla="*/ 226 h 229"/>
                  <a:gd name="T26" fmla="*/ 1 w 232"/>
                  <a:gd name="T27" fmla="*/ 226 h 229"/>
                  <a:gd name="T28" fmla="*/ 1 w 232"/>
                  <a:gd name="T29" fmla="*/ 226 h 229"/>
                  <a:gd name="T30" fmla="*/ 1 w 232"/>
                  <a:gd name="T31" fmla="*/ 226 h 229"/>
                  <a:gd name="T32" fmla="*/ 0 w 232"/>
                  <a:gd name="T33" fmla="*/ 226 h 229"/>
                  <a:gd name="T34" fmla="*/ 0 w 232"/>
                  <a:gd name="T35" fmla="*/ 226 h 229"/>
                  <a:gd name="T36" fmla="*/ 0 w 232"/>
                  <a:gd name="T37" fmla="*/ 226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9"/>
                  <a:gd name="T59" fmla="*/ 232 w 232"/>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9">
                    <a:moveTo>
                      <a:pt x="0" y="226"/>
                    </a:moveTo>
                    <a:lnTo>
                      <a:pt x="229" y="0"/>
                    </a:lnTo>
                    <a:lnTo>
                      <a:pt x="229" y="1"/>
                    </a:lnTo>
                    <a:lnTo>
                      <a:pt x="231" y="1"/>
                    </a:lnTo>
                    <a:lnTo>
                      <a:pt x="1" y="228"/>
                    </a:lnTo>
                    <a:lnTo>
                      <a:pt x="1" y="226"/>
                    </a:lnTo>
                    <a:lnTo>
                      <a:pt x="0" y="226"/>
                    </a:lnTo>
                  </a:path>
                </a:pathLst>
              </a:custGeom>
              <a:solidFill>
                <a:srgbClr val="560072"/>
              </a:solidFill>
              <a:ln w="9525" cap="rnd">
                <a:noFill/>
                <a:round/>
                <a:headEnd/>
                <a:tailEnd/>
              </a:ln>
            </p:spPr>
            <p:txBody>
              <a:bodyPr/>
              <a:lstStyle/>
              <a:p>
                <a:endParaRPr lang="en-US"/>
              </a:p>
            </p:txBody>
          </p:sp>
          <p:sp>
            <p:nvSpPr>
              <p:cNvPr id="32141" name="Freeform 96"/>
              <p:cNvSpPr>
                <a:spLocks noChangeAspect="1"/>
              </p:cNvSpPr>
              <p:nvPr/>
            </p:nvSpPr>
            <p:spPr bwMode="auto">
              <a:xfrm>
                <a:off x="4960" y="2689"/>
                <a:ext cx="232" cy="229"/>
              </a:xfrm>
              <a:custGeom>
                <a:avLst/>
                <a:gdLst>
                  <a:gd name="T0" fmla="*/ 0 w 232"/>
                  <a:gd name="T1" fmla="*/ 226 h 229"/>
                  <a:gd name="T2" fmla="*/ 229 w 232"/>
                  <a:gd name="T3" fmla="*/ 0 h 229"/>
                  <a:gd name="T4" fmla="*/ 229 w 232"/>
                  <a:gd name="T5" fmla="*/ 0 h 229"/>
                  <a:gd name="T6" fmla="*/ 229 w 232"/>
                  <a:gd name="T7" fmla="*/ 0 h 229"/>
                  <a:gd name="T8" fmla="*/ 229 w 232"/>
                  <a:gd name="T9" fmla="*/ 0 h 229"/>
                  <a:gd name="T10" fmla="*/ 229 w 232"/>
                  <a:gd name="T11" fmla="*/ 0 h 229"/>
                  <a:gd name="T12" fmla="*/ 231 w 232"/>
                  <a:gd name="T13" fmla="*/ 0 h 229"/>
                  <a:gd name="T14" fmla="*/ 231 w 232"/>
                  <a:gd name="T15" fmla="*/ 0 h 229"/>
                  <a:gd name="T16" fmla="*/ 231 w 232"/>
                  <a:gd name="T17" fmla="*/ 0 h 229"/>
                  <a:gd name="T18" fmla="*/ 231 w 232"/>
                  <a:gd name="T19" fmla="*/ 1 h 229"/>
                  <a:gd name="T20" fmla="*/ 1 w 232"/>
                  <a:gd name="T21" fmla="*/ 228 h 229"/>
                  <a:gd name="T22" fmla="*/ 1 w 232"/>
                  <a:gd name="T23" fmla="*/ 226 h 229"/>
                  <a:gd name="T24" fmla="*/ 1 w 232"/>
                  <a:gd name="T25" fmla="*/ 226 h 229"/>
                  <a:gd name="T26" fmla="*/ 1 w 232"/>
                  <a:gd name="T27" fmla="*/ 226 h 229"/>
                  <a:gd name="T28" fmla="*/ 0 w 232"/>
                  <a:gd name="T29" fmla="*/ 226 h 229"/>
                  <a:gd name="T30" fmla="*/ 0 w 232"/>
                  <a:gd name="T31" fmla="*/ 226 h 229"/>
                  <a:gd name="T32" fmla="*/ 0 w 232"/>
                  <a:gd name="T33" fmla="*/ 226 h 229"/>
                  <a:gd name="T34" fmla="*/ 0 w 232"/>
                  <a:gd name="T35" fmla="*/ 226 h 229"/>
                  <a:gd name="T36" fmla="*/ 0 w 232"/>
                  <a:gd name="T37" fmla="*/ 226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9"/>
                  <a:gd name="T59" fmla="*/ 232 w 232"/>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9">
                    <a:moveTo>
                      <a:pt x="0" y="226"/>
                    </a:moveTo>
                    <a:lnTo>
                      <a:pt x="229" y="0"/>
                    </a:lnTo>
                    <a:lnTo>
                      <a:pt x="231" y="0"/>
                    </a:lnTo>
                    <a:lnTo>
                      <a:pt x="231" y="1"/>
                    </a:lnTo>
                    <a:lnTo>
                      <a:pt x="1" y="228"/>
                    </a:lnTo>
                    <a:lnTo>
                      <a:pt x="1" y="226"/>
                    </a:lnTo>
                    <a:lnTo>
                      <a:pt x="0" y="226"/>
                    </a:lnTo>
                  </a:path>
                </a:pathLst>
              </a:custGeom>
              <a:solidFill>
                <a:srgbClr val="550071"/>
              </a:solidFill>
              <a:ln w="9525" cap="rnd">
                <a:noFill/>
                <a:round/>
                <a:headEnd/>
                <a:tailEnd/>
              </a:ln>
            </p:spPr>
            <p:txBody>
              <a:bodyPr/>
              <a:lstStyle/>
              <a:p>
                <a:endParaRPr lang="en-US"/>
              </a:p>
            </p:txBody>
          </p:sp>
          <p:sp>
            <p:nvSpPr>
              <p:cNvPr id="32142" name="Freeform 97"/>
              <p:cNvSpPr>
                <a:spLocks noChangeAspect="1"/>
              </p:cNvSpPr>
              <p:nvPr/>
            </p:nvSpPr>
            <p:spPr bwMode="auto">
              <a:xfrm>
                <a:off x="4962" y="2691"/>
                <a:ext cx="232" cy="227"/>
              </a:xfrm>
              <a:custGeom>
                <a:avLst/>
                <a:gdLst>
                  <a:gd name="T0" fmla="*/ 0 w 232"/>
                  <a:gd name="T1" fmla="*/ 226 h 227"/>
                  <a:gd name="T2" fmla="*/ 229 w 232"/>
                  <a:gd name="T3" fmla="*/ 0 h 227"/>
                  <a:gd name="T4" fmla="*/ 229 w 232"/>
                  <a:gd name="T5" fmla="*/ 0 h 227"/>
                  <a:gd name="T6" fmla="*/ 229 w 232"/>
                  <a:gd name="T7" fmla="*/ 0 h 227"/>
                  <a:gd name="T8" fmla="*/ 229 w 232"/>
                  <a:gd name="T9" fmla="*/ 0 h 227"/>
                  <a:gd name="T10" fmla="*/ 229 w 232"/>
                  <a:gd name="T11" fmla="*/ 0 h 227"/>
                  <a:gd name="T12" fmla="*/ 231 w 232"/>
                  <a:gd name="T13" fmla="*/ 0 h 227"/>
                  <a:gd name="T14" fmla="*/ 231 w 232"/>
                  <a:gd name="T15" fmla="*/ 0 h 227"/>
                  <a:gd name="T16" fmla="*/ 231 w 232"/>
                  <a:gd name="T17" fmla="*/ 0 h 227"/>
                  <a:gd name="T18" fmla="*/ 231 w 232"/>
                  <a:gd name="T19" fmla="*/ 0 h 227"/>
                  <a:gd name="T20" fmla="*/ 1 w 232"/>
                  <a:gd name="T21" fmla="*/ 226 h 227"/>
                  <a:gd name="T22" fmla="*/ 1 w 232"/>
                  <a:gd name="T23" fmla="*/ 226 h 227"/>
                  <a:gd name="T24" fmla="*/ 0 w 232"/>
                  <a:gd name="T25" fmla="*/ 226 h 227"/>
                  <a:gd name="T26" fmla="*/ 0 w 232"/>
                  <a:gd name="T27" fmla="*/ 226 h 227"/>
                  <a:gd name="T28" fmla="*/ 0 w 232"/>
                  <a:gd name="T29" fmla="*/ 226 h 227"/>
                  <a:gd name="T30" fmla="*/ 0 w 232"/>
                  <a:gd name="T31" fmla="*/ 226 h 227"/>
                  <a:gd name="T32" fmla="*/ 0 w 232"/>
                  <a:gd name="T33" fmla="*/ 226 h 227"/>
                  <a:gd name="T34" fmla="*/ 0 w 232"/>
                  <a:gd name="T35" fmla="*/ 226 h 227"/>
                  <a:gd name="T36" fmla="*/ 0 w 232"/>
                  <a:gd name="T37" fmla="*/ 226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7"/>
                  <a:gd name="T59" fmla="*/ 232 w 232"/>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7">
                    <a:moveTo>
                      <a:pt x="0" y="226"/>
                    </a:moveTo>
                    <a:lnTo>
                      <a:pt x="229" y="0"/>
                    </a:lnTo>
                    <a:lnTo>
                      <a:pt x="231" y="0"/>
                    </a:lnTo>
                    <a:lnTo>
                      <a:pt x="1" y="226"/>
                    </a:lnTo>
                    <a:lnTo>
                      <a:pt x="0" y="226"/>
                    </a:lnTo>
                  </a:path>
                </a:pathLst>
              </a:custGeom>
              <a:solidFill>
                <a:srgbClr val="540070"/>
              </a:solidFill>
              <a:ln w="9525" cap="rnd">
                <a:noFill/>
                <a:round/>
                <a:headEnd/>
                <a:tailEnd/>
              </a:ln>
            </p:spPr>
            <p:txBody>
              <a:bodyPr/>
              <a:lstStyle/>
              <a:p>
                <a:endParaRPr lang="en-US"/>
              </a:p>
            </p:txBody>
          </p:sp>
          <p:sp>
            <p:nvSpPr>
              <p:cNvPr id="32143" name="Freeform 98"/>
              <p:cNvSpPr>
                <a:spLocks noChangeAspect="1"/>
              </p:cNvSpPr>
              <p:nvPr/>
            </p:nvSpPr>
            <p:spPr bwMode="auto">
              <a:xfrm>
                <a:off x="4963" y="2691"/>
                <a:ext cx="233" cy="229"/>
              </a:xfrm>
              <a:custGeom>
                <a:avLst/>
                <a:gdLst>
                  <a:gd name="T0" fmla="*/ 0 w 233"/>
                  <a:gd name="T1" fmla="*/ 226 h 229"/>
                  <a:gd name="T2" fmla="*/ 230 w 233"/>
                  <a:gd name="T3" fmla="*/ 0 h 229"/>
                  <a:gd name="T4" fmla="*/ 230 w 233"/>
                  <a:gd name="T5" fmla="*/ 0 h 229"/>
                  <a:gd name="T6" fmla="*/ 230 w 233"/>
                  <a:gd name="T7" fmla="*/ 0 h 229"/>
                  <a:gd name="T8" fmla="*/ 230 w 233"/>
                  <a:gd name="T9" fmla="*/ 0 h 229"/>
                  <a:gd name="T10" fmla="*/ 232 w 233"/>
                  <a:gd name="T11" fmla="*/ 0 h 229"/>
                  <a:gd name="T12" fmla="*/ 232 w 233"/>
                  <a:gd name="T13" fmla="*/ 1 h 229"/>
                  <a:gd name="T14" fmla="*/ 232 w 233"/>
                  <a:gd name="T15" fmla="*/ 1 h 229"/>
                  <a:gd name="T16" fmla="*/ 232 w 233"/>
                  <a:gd name="T17" fmla="*/ 1 h 229"/>
                  <a:gd name="T18" fmla="*/ 232 w 233"/>
                  <a:gd name="T19" fmla="*/ 1 h 229"/>
                  <a:gd name="T20" fmla="*/ 1 w 233"/>
                  <a:gd name="T21" fmla="*/ 228 h 229"/>
                  <a:gd name="T22" fmla="*/ 0 w 233"/>
                  <a:gd name="T23" fmla="*/ 228 h 229"/>
                  <a:gd name="T24" fmla="*/ 0 w 233"/>
                  <a:gd name="T25" fmla="*/ 228 h 229"/>
                  <a:gd name="T26" fmla="*/ 0 w 233"/>
                  <a:gd name="T27" fmla="*/ 228 h 229"/>
                  <a:gd name="T28" fmla="*/ 0 w 233"/>
                  <a:gd name="T29" fmla="*/ 228 h 229"/>
                  <a:gd name="T30" fmla="*/ 0 w 233"/>
                  <a:gd name="T31" fmla="*/ 228 h 229"/>
                  <a:gd name="T32" fmla="*/ 0 w 233"/>
                  <a:gd name="T33" fmla="*/ 228 h 229"/>
                  <a:gd name="T34" fmla="*/ 0 w 233"/>
                  <a:gd name="T35" fmla="*/ 226 h 229"/>
                  <a:gd name="T36" fmla="*/ 0 w 233"/>
                  <a:gd name="T37" fmla="*/ 226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229"/>
                  <a:gd name="T59" fmla="*/ 233 w 233"/>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229">
                    <a:moveTo>
                      <a:pt x="0" y="226"/>
                    </a:moveTo>
                    <a:lnTo>
                      <a:pt x="230" y="0"/>
                    </a:lnTo>
                    <a:lnTo>
                      <a:pt x="232" y="0"/>
                    </a:lnTo>
                    <a:lnTo>
                      <a:pt x="232" y="1"/>
                    </a:lnTo>
                    <a:lnTo>
                      <a:pt x="1" y="228"/>
                    </a:lnTo>
                    <a:lnTo>
                      <a:pt x="0" y="228"/>
                    </a:lnTo>
                    <a:lnTo>
                      <a:pt x="0" y="226"/>
                    </a:lnTo>
                  </a:path>
                </a:pathLst>
              </a:custGeom>
              <a:solidFill>
                <a:srgbClr val="540070"/>
              </a:solidFill>
              <a:ln w="9525" cap="rnd">
                <a:noFill/>
                <a:round/>
                <a:headEnd/>
                <a:tailEnd/>
              </a:ln>
            </p:spPr>
            <p:txBody>
              <a:bodyPr/>
              <a:lstStyle/>
              <a:p>
                <a:endParaRPr lang="en-US"/>
              </a:p>
            </p:txBody>
          </p:sp>
          <p:sp>
            <p:nvSpPr>
              <p:cNvPr id="32144" name="Freeform 99"/>
              <p:cNvSpPr>
                <a:spLocks noChangeAspect="1"/>
              </p:cNvSpPr>
              <p:nvPr/>
            </p:nvSpPr>
            <p:spPr bwMode="auto">
              <a:xfrm>
                <a:off x="4965" y="2692"/>
                <a:ext cx="232" cy="229"/>
              </a:xfrm>
              <a:custGeom>
                <a:avLst/>
                <a:gdLst>
                  <a:gd name="T0" fmla="*/ 0 w 232"/>
                  <a:gd name="T1" fmla="*/ 226 h 229"/>
                  <a:gd name="T2" fmla="*/ 229 w 232"/>
                  <a:gd name="T3" fmla="*/ 0 h 229"/>
                  <a:gd name="T4" fmla="*/ 229 w 232"/>
                  <a:gd name="T5" fmla="*/ 0 h 229"/>
                  <a:gd name="T6" fmla="*/ 229 w 232"/>
                  <a:gd name="T7" fmla="*/ 0 h 229"/>
                  <a:gd name="T8" fmla="*/ 229 w 232"/>
                  <a:gd name="T9" fmla="*/ 0 h 229"/>
                  <a:gd name="T10" fmla="*/ 231 w 232"/>
                  <a:gd name="T11" fmla="*/ 0 h 229"/>
                  <a:gd name="T12" fmla="*/ 231 w 232"/>
                  <a:gd name="T13" fmla="*/ 0 h 229"/>
                  <a:gd name="T14" fmla="*/ 231 w 232"/>
                  <a:gd name="T15" fmla="*/ 0 h 229"/>
                  <a:gd name="T16" fmla="*/ 231 w 232"/>
                  <a:gd name="T17" fmla="*/ 0 h 229"/>
                  <a:gd name="T18" fmla="*/ 231 w 232"/>
                  <a:gd name="T19" fmla="*/ 0 h 229"/>
                  <a:gd name="T20" fmla="*/ 0 w 232"/>
                  <a:gd name="T21" fmla="*/ 228 h 229"/>
                  <a:gd name="T22" fmla="*/ 0 w 232"/>
                  <a:gd name="T23" fmla="*/ 228 h 229"/>
                  <a:gd name="T24" fmla="*/ 0 w 232"/>
                  <a:gd name="T25" fmla="*/ 228 h 229"/>
                  <a:gd name="T26" fmla="*/ 0 w 232"/>
                  <a:gd name="T27" fmla="*/ 228 h 229"/>
                  <a:gd name="T28" fmla="*/ 0 w 232"/>
                  <a:gd name="T29" fmla="*/ 228 h 229"/>
                  <a:gd name="T30" fmla="*/ 0 w 232"/>
                  <a:gd name="T31" fmla="*/ 228 h 229"/>
                  <a:gd name="T32" fmla="*/ 0 w 232"/>
                  <a:gd name="T33" fmla="*/ 226 h 229"/>
                  <a:gd name="T34" fmla="*/ 0 w 232"/>
                  <a:gd name="T35" fmla="*/ 226 h 229"/>
                  <a:gd name="T36" fmla="*/ 0 w 232"/>
                  <a:gd name="T37" fmla="*/ 226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9"/>
                  <a:gd name="T59" fmla="*/ 232 w 232"/>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9">
                    <a:moveTo>
                      <a:pt x="0" y="226"/>
                    </a:moveTo>
                    <a:lnTo>
                      <a:pt x="229" y="0"/>
                    </a:lnTo>
                    <a:lnTo>
                      <a:pt x="231" y="0"/>
                    </a:lnTo>
                    <a:lnTo>
                      <a:pt x="0" y="228"/>
                    </a:lnTo>
                    <a:lnTo>
                      <a:pt x="0" y="226"/>
                    </a:lnTo>
                  </a:path>
                </a:pathLst>
              </a:custGeom>
              <a:solidFill>
                <a:srgbClr val="53006F"/>
              </a:solidFill>
              <a:ln w="9525" cap="rnd">
                <a:noFill/>
                <a:round/>
                <a:headEnd/>
                <a:tailEnd/>
              </a:ln>
            </p:spPr>
            <p:txBody>
              <a:bodyPr/>
              <a:lstStyle/>
              <a:p>
                <a:endParaRPr lang="en-US"/>
              </a:p>
            </p:txBody>
          </p:sp>
          <p:sp>
            <p:nvSpPr>
              <p:cNvPr id="32145" name="Freeform 100"/>
              <p:cNvSpPr>
                <a:spLocks noChangeAspect="1"/>
              </p:cNvSpPr>
              <p:nvPr/>
            </p:nvSpPr>
            <p:spPr bwMode="auto">
              <a:xfrm>
                <a:off x="4965" y="2692"/>
                <a:ext cx="234" cy="231"/>
              </a:xfrm>
              <a:custGeom>
                <a:avLst/>
                <a:gdLst>
                  <a:gd name="T0" fmla="*/ 0 w 234"/>
                  <a:gd name="T1" fmla="*/ 228 h 231"/>
                  <a:gd name="T2" fmla="*/ 231 w 234"/>
                  <a:gd name="T3" fmla="*/ 0 h 231"/>
                  <a:gd name="T4" fmla="*/ 231 w 234"/>
                  <a:gd name="T5" fmla="*/ 1 h 231"/>
                  <a:gd name="T6" fmla="*/ 231 w 234"/>
                  <a:gd name="T7" fmla="*/ 1 h 231"/>
                  <a:gd name="T8" fmla="*/ 231 w 234"/>
                  <a:gd name="T9" fmla="*/ 1 h 231"/>
                  <a:gd name="T10" fmla="*/ 233 w 234"/>
                  <a:gd name="T11" fmla="*/ 1 h 231"/>
                  <a:gd name="T12" fmla="*/ 233 w 234"/>
                  <a:gd name="T13" fmla="*/ 1 h 231"/>
                  <a:gd name="T14" fmla="*/ 233 w 234"/>
                  <a:gd name="T15" fmla="*/ 1 h 231"/>
                  <a:gd name="T16" fmla="*/ 233 w 234"/>
                  <a:gd name="T17" fmla="*/ 1 h 231"/>
                  <a:gd name="T18" fmla="*/ 233 w 234"/>
                  <a:gd name="T19" fmla="*/ 1 h 231"/>
                  <a:gd name="T20" fmla="*/ 1 w 234"/>
                  <a:gd name="T21" fmla="*/ 230 h 231"/>
                  <a:gd name="T22" fmla="*/ 1 w 234"/>
                  <a:gd name="T23" fmla="*/ 230 h 231"/>
                  <a:gd name="T24" fmla="*/ 1 w 234"/>
                  <a:gd name="T25" fmla="*/ 230 h 231"/>
                  <a:gd name="T26" fmla="*/ 1 w 234"/>
                  <a:gd name="T27" fmla="*/ 230 h 231"/>
                  <a:gd name="T28" fmla="*/ 1 w 234"/>
                  <a:gd name="T29" fmla="*/ 228 h 231"/>
                  <a:gd name="T30" fmla="*/ 1 w 234"/>
                  <a:gd name="T31" fmla="*/ 228 h 231"/>
                  <a:gd name="T32" fmla="*/ 1 w 234"/>
                  <a:gd name="T33" fmla="*/ 228 h 231"/>
                  <a:gd name="T34" fmla="*/ 0 w 234"/>
                  <a:gd name="T35" fmla="*/ 228 h 231"/>
                  <a:gd name="T36" fmla="*/ 0 w 234"/>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1"/>
                  <a:gd name="T59" fmla="*/ 234 w 23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1">
                    <a:moveTo>
                      <a:pt x="0" y="228"/>
                    </a:moveTo>
                    <a:lnTo>
                      <a:pt x="231" y="0"/>
                    </a:lnTo>
                    <a:lnTo>
                      <a:pt x="231" y="1"/>
                    </a:lnTo>
                    <a:lnTo>
                      <a:pt x="233" y="1"/>
                    </a:lnTo>
                    <a:lnTo>
                      <a:pt x="1" y="230"/>
                    </a:lnTo>
                    <a:lnTo>
                      <a:pt x="1" y="228"/>
                    </a:lnTo>
                    <a:lnTo>
                      <a:pt x="0" y="228"/>
                    </a:lnTo>
                  </a:path>
                </a:pathLst>
              </a:custGeom>
              <a:solidFill>
                <a:srgbClr val="53006E"/>
              </a:solidFill>
              <a:ln w="9525" cap="rnd">
                <a:noFill/>
                <a:round/>
                <a:headEnd/>
                <a:tailEnd/>
              </a:ln>
            </p:spPr>
            <p:txBody>
              <a:bodyPr/>
              <a:lstStyle/>
              <a:p>
                <a:endParaRPr lang="en-US"/>
              </a:p>
            </p:txBody>
          </p:sp>
          <p:sp>
            <p:nvSpPr>
              <p:cNvPr id="32146" name="Freeform 101"/>
              <p:cNvSpPr>
                <a:spLocks noChangeAspect="1"/>
              </p:cNvSpPr>
              <p:nvPr/>
            </p:nvSpPr>
            <p:spPr bwMode="auto">
              <a:xfrm>
                <a:off x="4967" y="2694"/>
                <a:ext cx="233" cy="231"/>
              </a:xfrm>
              <a:custGeom>
                <a:avLst/>
                <a:gdLst>
                  <a:gd name="T0" fmla="*/ 0 w 233"/>
                  <a:gd name="T1" fmla="*/ 228 h 231"/>
                  <a:gd name="T2" fmla="*/ 230 w 233"/>
                  <a:gd name="T3" fmla="*/ 0 h 231"/>
                  <a:gd name="T4" fmla="*/ 230 w 233"/>
                  <a:gd name="T5" fmla="*/ 0 h 231"/>
                  <a:gd name="T6" fmla="*/ 230 w 233"/>
                  <a:gd name="T7" fmla="*/ 0 h 231"/>
                  <a:gd name="T8" fmla="*/ 230 w 233"/>
                  <a:gd name="T9" fmla="*/ 0 h 231"/>
                  <a:gd name="T10" fmla="*/ 232 w 233"/>
                  <a:gd name="T11" fmla="*/ 0 h 231"/>
                  <a:gd name="T12" fmla="*/ 232 w 233"/>
                  <a:gd name="T13" fmla="*/ 0 h 231"/>
                  <a:gd name="T14" fmla="*/ 232 w 233"/>
                  <a:gd name="T15" fmla="*/ 0 h 231"/>
                  <a:gd name="T16" fmla="*/ 232 w 233"/>
                  <a:gd name="T17" fmla="*/ 0 h 231"/>
                  <a:gd name="T18" fmla="*/ 232 w 233"/>
                  <a:gd name="T19" fmla="*/ 0 h 231"/>
                  <a:gd name="T20" fmla="*/ 1 w 233"/>
                  <a:gd name="T21" fmla="*/ 230 h 231"/>
                  <a:gd name="T22" fmla="*/ 1 w 233"/>
                  <a:gd name="T23" fmla="*/ 230 h 231"/>
                  <a:gd name="T24" fmla="*/ 1 w 233"/>
                  <a:gd name="T25" fmla="*/ 230 h 231"/>
                  <a:gd name="T26" fmla="*/ 1 w 233"/>
                  <a:gd name="T27" fmla="*/ 228 h 231"/>
                  <a:gd name="T28" fmla="*/ 1 w 233"/>
                  <a:gd name="T29" fmla="*/ 228 h 231"/>
                  <a:gd name="T30" fmla="*/ 0 w 233"/>
                  <a:gd name="T31" fmla="*/ 228 h 231"/>
                  <a:gd name="T32" fmla="*/ 0 w 233"/>
                  <a:gd name="T33" fmla="*/ 228 h 231"/>
                  <a:gd name="T34" fmla="*/ 0 w 233"/>
                  <a:gd name="T35" fmla="*/ 228 h 231"/>
                  <a:gd name="T36" fmla="*/ 0 w 233"/>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231"/>
                  <a:gd name="T59" fmla="*/ 233 w 233"/>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231">
                    <a:moveTo>
                      <a:pt x="0" y="228"/>
                    </a:moveTo>
                    <a:lnTo>
                      <a:pt x="230" y="0"/>
                    </a:lnTo>
                    <a:lnTo>
                      <a:pt x="232" y="0"/>
                    </a:lnTo>
                    <a:lnTo>
                      <a:pt x="1" y="230"/>
                    </a:lnTo>
                    <a:lnTo>
                      <a:pt x="1" y="228"/>
                    </a:lnTo>
                    <a:lnTo>
                      <a:pt x="0" y="228"/>
                    </a:lnTo>
                  </a:path>
                </a:pathLst>
              </a:custGeom>
              <a:solidFill>
                <a:srgbClr val="52006D"/>
              </a:solidFill>
              <a:ln w="9525" cap="rnd">
                <a:noFill/>
                <a:round/>
                <a:headEnd/>
                <a:tailEnd/>
              </a:ln>
            </p:spPr>
            <p:txBody>
              <a:bodyPr/>
              <a:lstStyle/>
              <a:p>
                <a:endParaRPr lang="en-US"/>
              </a:p>
            </p:txBody>
          </p:sp>
          <p:sp>
            <p:nvSpPr>
              <p:cNvPr id="32147" name="Freeform 102"/>
              <p:cNvSpPr>
                <a:spLocks noChangeAspect="1"/>
              </p:cNvSpPr>
              <p:nvPr/>
            </p:nvSpPr>
            <p:spPr bwMode="auto">
              <a:xfrm>
                <a:off x="4968" y="2695"/>
                <a:ext cx="234" cy="231"/>
              </a:xfrm>
              <a:custGeom>
                <a:avLst/>
                <a:gdLst>
                  <a:gd name="T0" fmla="*/ 0 w 234"/>
                  <a:gd name="T1" fmla="*/ 228 h 231"/>
                  <a:gd name="T2" fmla="*/ 231 w 234"/>
                  <a:gd name="T3" fmla="*/ 0 h 231"/>
                  <a:gd name="T4" fmla="*/ 231 w 234"/>
                  <a:gd name="T5" fmla="*/ 0 h 231"/>
                  <a:gd name="T6" fmla="*/ 231 w 234"/>
                  <a:gd name="T7" fmla="*/ 0 h 231"/>
                  <a:gd name="T8" fmla="*/ 231 w 234"/>
                  <a:gd name="T9" fmla="*/ 0 h 231"/>
                  <a:gd name="T10" fmla="*/ 233 w 234"/>
                  <a:gd name="T11" fmla="*/ 0 h 231"/>
                  <a:gd name="T12" fmla="*/ 233 w 234"/>
                  <a:gd name="T13" fmla="*/ 0 h 231"/>
                  <a:gd name="T14" fmla="*/ 233 w 234"/>
                  <a:gd name="T15" fmla="*/ 0 h 231"/>
                  <a:gd name="T16" fmla="*/ 233 w 234"/>
                  <a:gd name="T17" fmla="*/ 0 h 231"/>
                  <a:gd name="T18" fmla="*/ 233 w 234"/>
                  <a:gd name="T19" fmla="*/ 0 h 231"/>
                  <a:gd name="T20" fmla="*/ 0 w 234"/>
                  <a:gd name="T21" fmla="*/ 230 h 231"/>
                  <a:gd name="T22" fmla="*/ 0 w 234"/>
                  <a:gd name="T23" fmla="*/ 228 h 231"/>
                  <a:gd name="T24" fmla="*/ 0 w 234"/>
                  <a:gd name="T25" fmla="*/ 228 h 231"/>
                  <a:gd name="T26" fmla="*/ 0 w 234"/>
                  <a:gd name="T27" fmla="*/ 228 h 231"/>
                  <a:gd name="T28" fmla="*/ 0 w 234"/>
                  <a:gd name="T29" fmla="*/ 228 h 231"/>
                  <a:gd name="T30" fmla="*/ 0 w 234"/>
                  <a:gd name="T31" fmla="*/ 228 h 231"/>
                  <a:gd name="T32" fmla="*/ 0 w 234"/>
                  <a:gd name="T33" fmla="*/ 228 h 231"/>
                  <a:gd name="T34" fmla="*/ 0 w 234"/>
                  <a:gd name="T35" fmla="*/ 228 h 231"/>
                  <a:gd name="T36" fmla="*/ 0 w 234"/>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1"/>
                  <a:gd name="T59" fmla="*/ 234 w 23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1">
                    <a:moveTo>
                      <a:pt x="0" y="228"/>
                    </a:moveTo>
                    <a:lnTo>
                      <a:pt x="231" y="0"/>
                    </a:lnTo>
                    <a:lnTo>
                      <a:pt x="233" y="0"/>
                    </a:lnTo>
                    <a:lnTo>
                      <a:pt x="0" y="230"/>
                    </a:lnTo>
                    <a:lnTo>
                      <a:pt x="0" y="228"/>
                    </a:lnTo>
                  </a:path>
                </a:pathLst>
              </a:custGeom>
              <a:solidFill>
                <a:srgbClr val="51006C"/>
              </a:solidFill>
              <a:ln w="9525" cap="rnd">
                <a:noFill/>
                <a:round/>
                <a:headEnd/>
                <a:tailEnd/>
              </a:ln>
            </p:spPr>
            <p:txBody>
              <a:bodyPr/>
              <a:lstStyle/>
              <a:p>
                <a:endParaRPr lang="en-US"/>
              </a:p>
            </p:txBody>
          </p:sp>
          <p:sp>
            <p:nvSpPr>
              <p:cNvPr id="32148" name="Freeform 103"/>
              <p:cNvSpPr>
                <a:spLocks noChangeAspect="1"/>
              </p:cNvSpPr>
              <p:nvPr/>
            </p:nvSpPr>
            <p:spPr bwMode="auto">
              <a:xfrm>
                <a:off x="4969" y="2695"/>
                <a:ext cx="235" cy="231"/>
              </a:xfrm>
              <a:custGeom>
                <a:avLst/>
                <a:gdLst>
                  <a:gd name="T0" fmla="*/ 0 w 235"/>
                  <a:gd name="T1" fmla="*/ 230 h 231"/>
                  <a:gd name="T2" fmla="*/ 232 w 235"/>
                  <a:gd name="T3" fmla="*/ 0 h 231"/>
                  <a:gd name="T4" fmla="*/ 232 w 235"/>
                  <a:gd name="T5" fmla="*/ 1 h 231"/>
                  <a:gd name="T6" fmla="*/ 232 w 235"/>
                  <a:gd name="T7" fmla="*/ 1 h 231"/>
                  <a:gd name="T8" fmla="*/ 232 w 235"/>
                  <a:gd name="T9" fmla="*/ 1 h 231"/>
                  <a:gd name="T10" fmla="*/ 234 w 235"/>
                  <a:gd name="T11" fmla="*/ 1 h 231"/>
                  <a:gd name="T12" fmla="*/ 234 w 235"/>
                  <a:gd name="T13" fmla="*/ 1 h 231"/>
                  <a:gd name="T14" fmla="*/ 234 w 235"/>
                  <a:gd name="T15" fmla="*/ 1 h 231"/>
                  <a:gd name="T16" fmla="*/ 234 w 235"/>
                  <a:gd name="T17" fmla="*/ 1 h 231"/>
                  <a:gd name="T18" fmla="*/ 234 w 235"/>
                  <a:gd name="T19" fmla="*/ 1 h 231"/>
                  <a:gd name="T20" fmla="*/ 1 w 235"/>
                  <a:gd name="T21" fmla="*/ 230 h 231"/>
                  <a:gd name="T22" fmla="*/ 1 w 235"/>
                  <a:gd name="T23" fmla="*/ 230 h 231"/>
                  <a:gd name="T24" fmla="*/ 1 w 235"/>
                  <a:gd name="T25" fmla="*/ 230 h 231"/>
                  <a:gd name="T26" fmla="*/ 0 w 235"/>
                  <a:gd name="T27" fmla="*/ 230 h 231"/>
                  <a:gd name="T28" fmla="*/ 0 w 235"/>
                  <a:gd name="T29" fmla="*/ 230 h 231"/>
                  <a:gd name="T30" fmla="*/ 0 w 235"/>
                  <a:gd name="T31" fmla="*/ 230 h 231"/>
                  <a:gd name="T32" fmla="*/ 0 w 235"/>
                  <a:gd name="T33" fmla="*/ 230 h 231"/>
                  <a:gd name="T34" fmla="*/ 0 w 235"/>
                  <a:gd name="T35" fmla="*/ 230 h 231"/>
                  <a:gd name="T36" fmla="*/ 0 w 235"/>
                  <a:gd name="T37" fmla="*/ 230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31"/>
                  <a:gd name="T59" fmla="*/ 235 w 235"/>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31">
                    <a:moveTo>
                      <a:pt x="0" y="230"/>
                    </a:moveTo>
                    <a:lnTo>
                      <a:pt x="232" y="0"/>
                    </a:lnTo>
                    <a:lnTo>
                      <a:pt x="232" y="1"/>
                    </a:lnTo>
                    <a:lnTo>
                      <a:pt x="234" y="1"/>
                    </a:lnTo>
                    <a:lnTo>
                      <a:pt x="1" y="230"/>
                    </a:lnTo>
                    <a:lnTo>
                      <a:pt x="0" y="230"/>
                    </a:lnTo>
                  </a:path>
                </a:pathLst>
              </a:custGeom>
              <a:solidFill>
                <a:srgbClr val="51006C"/>
              </a:solidFill>
              <a:ln w="9525" cap="rnd">
                <a:noFill/>
                <a:round/>
                <a:headEnd/>
                <a:tailEnd/>
              </a:ln>
            </p:spPr>
            <p:txBody>
              <a:bodyPr/>
              <a:lstStyle/>
              <a:p>
                <a:endParaRPr lang="en-US"/>
              </a:p>
            </p:txBody>
          </p:sp>
          <p:sp>
            <p:nvSpPr>
              <p:cNvPr id="32149" name="Freeform 104"/>
              <p:cNvSpPr>
                <a:spLocks noChangeAspect="1"/>
              </p:cNvSpPr>
              <p:nvPr/>
            </p:nvSpPr>
            <p:spPr bwMode="auto">
              <a:xfrm>
                <a:off x="4971" y="2696"/>
                <a:ext cx="233" cy="232"/>
              </a:xfrm>
              <a:custGeom>
                <a:avLst/>
                <a:gdLst>
                  <a:gd name="T0" fmla="*/ 0 w 233"/>
                  <a:gd name="T1" fmla="*/ 229 h 232"/>
                  <a:gd name="T2" fmla="*/ 231 w 233"/>
                  <a:gd name="T3" fmla="*/ 0 h 232"/>
                  <a:gd name="T4" fmla="*/ 231 w 233"/>
                  <a:gd name="T5" fmla="*/ 0 h 232"/>
                  <a:gd name="T6" fmla="*/ 231 w 233"/>
                  <a:gd name="T7" fmla="*/ 0 h 232"/>
                  <a:gd name="T8" fmla="*/ 231 w 233"/>
                  <a:gd name="T9" fmla="*/ 0 h 232"/>
                  <a:gd name="T10" fmla="*/ 232 w 233"/>
                  <a:gd name="T11" fmla="*/ 0 h 232"/>
                  <a:gd name="T12" fmla="*/ 232 w 233"/>
                  <a:gd name="T13" fmla="*/ 1 h 232"/>
                  <a:gd name="T14" fmla="*/ 232 w 233"/>
                  <a:gd name="T15" fmla="*/ 1 h 232"/>
                  <a:gd name="T16" fmla="*/ 232 w 233"/>
                  <a:gd name="T17" fmla="*/ 1 h 232"/>
                  <a:gd name="T18" fmla="*/ 232 w 233"/>
                  <a:gd name="T19" fmla="*/ 1 h 232"/>
                  <a:gd name="T20" fmla="*/ 1 w 233"/>
                  <a:gd name="T21" fmla="*/ 231 h 232"/>
                  <a:gd name="T22" fmla="*/ 1 w 233"/>
                  <a:gd name="T23" fmla="*/ 231 h 232"/>
                  <a:gd name="T24" fmla="*/ 0 w 233"/>
                  <a:gd name="T25" fmla="*/ 231 h 232"/>
                  <a:gd name="T26" fmla="*/ 0 w 233"/>
                  <a:gd name="T27" fmla="*/ 231 h 232"/>
                  <a:gd name="T28" fmla="*/ 0 w 233"/>
                  <a:gd name="T29" fmla="*/ 231 h 232"/>
                  <a:gd name="T30" fmla="*/ 0 w 233"/>
                  <a:gd name="T31" fmla="*/ 231 h 232"/>
                  <a:gd name="T32" fmla="*/ 0 w 233"/>
                  <a:gd name="T33" fmla="*/ 231 h 232"/>
                  <a:gd name="T34" fmla="*/ 0 w 233"/>
                  <a:gd name="T35" fmla="*/ 229 h 232"/>
                  <a:gd name="T36" fmla="*/ 0 w 233"/>
                  <a:gd name="T37" fmla="*/ 229 h 2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232"/>
                  <a:gd name="T59" fmla="*/ 233 w 233"/>
                  <a:gd name="T60" fmla="*/ 232 h 2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232">
                    <a:moveTo>
                      <a:pt x="0" y="229"/>
                    </a:moveTo>
                    <a:lnTo>
                      <a:pt x="231" y="0"/>
                    </a:lnTo>
                    <a:lnTo>
                      <a:pt x="232" y="0"/>
                    </a:lnTo>
                    <a:lnTo>
                      <a:pt x="232" y="1"/>
                    </a:lnTo>
                    <a:lnTo>
                      <a:pt x="1" y="231"/>
                    </a:lnTo>
                    <a:lnTo>
                      <a:pt x="0" y="231"/>
                    </a:lnTo>
                    <a:lnTo>
                      <a:pt x="0" y="229"/>
                    </a:lnTo>
                  </a:path>
                </a:pathLst>
              </a:custGeom>
              <a:solidFill>
                <a:srgbClr val="50006B"/>
              </a:solidFill>
              <a:ln w="9525" cap="rnd">
                <a:noFill/>
                <a:round/>
                <a:headEnd/>
                <a:tailEnd/>
              </a:ln>
            </p:spPr>
            <p:txBody>
              <a:bodyPr/>
              <a:lstStyle/>
              <a:p>
                <a:endParaRPr lang="en-US"/>
              </a:p>
            </p:txBody>
          </p:sp>
          <p:sp>
            <p:nvSpPr>
              <p:cNvPr id="32150" name="Freeform 105"/>
              <p:cNvSpPr>
                <a:spLocks noChangeAspect="1"/>
              </p:cNvSpPr>
              <p:nvPr/>
            </p:nvSpPr>
            <p:spPr bwMode="auto">
              <a:xfrm>
                <a:off x="4972" y="2698"/>
                <a:ext cx="234" cy="231"/>
              </a:xfrm>
              <a:custGeom>
                <a:avLst/>
                <a:gdLst>
                  <a:gd name="T0" fmla="*/ 0 w 234"/>
                  <a:gd name="T1" fmla="*/ 229 h 231"/>
                  <a:gd name="T2" fmla="*/ 231 w 234"/>
                  <a:gd name="T3" fmla="*/ 0 h 231"/>
                  <a:gd name="T4" fmla="*/ 231 w 234"/>
                  <a:gd name="T5" fmla="*/ 0 h 231"/>
                  <a:gd name="T6" fmla="*/ 231 w 234"/>
                  <a:gd name="T7" fmla="*/ 0 h 231"/>
                  <a:gd name="T8" fmla="*/ 231 w 234"/>
                  <a:gd name="T9" fmla="*/ 0 h 231"/>
                  <a:gd name="T10" fmla="*/ 233 w 234"/>
                  <a:gd name="T11" fmla="*/ 0 h 231"/>
                  <a:gd name="T12" fmla="*/ 233 w 234"/>
                  <a:gd name="T13" fmla="*/ 0 h 231"/>
                  <a:gd name="T14" fmla="*/ 233 w 234"/>
                  <a:gd name="T15" fmla="*/ 0 h 231"/>
                  <a:gd name="T16" fmla="*/ 233 w 234"/>
                  <a:gd name="T17" fmla="*/ 0 h 231"/>
                  <a:gd name="T18" fmla="*/ 233 w 234"/>
                  <a:gd name="T19" fmla="*/ 1 h 231"/>
                  <a:gd name="T20" fmla="*/ 1 w 234"/>
                  <a:gd name="T21" fmla="*/ 230 h 231"/>
                  <a:gd name="T22" fmla="*/ 0 w 234"/>
                  <a:gd name="T23" fmla="*/ 230 h 231"/>
                  <a:gd name="T24" fmla="*/ 0 w 234"/>
                  <a:gd name="T25" fmla="*/ 230 h 231"/>
                  <a:gd name="T26" fmla="*/ 0 w 234"/>
                  <a:gd name="T27" fmla="*/ 230 h 231"/>
                  <a:gd name="T28" fmla="*/ 0 w 234"/>
                  <a:gd name="T29" fmla="*/ 230 h 231"/>
                  <a:gd name="T30" fmla="*/ 0 w 234"/>
                  <a:gd name="T31" fmla="*/ 229 h 231"/>
                  <a:gd name="T32" fmla="*/ 0 w 234"/>
                  <a:gd name="T33" fmla="*/ 229 h 231"/>
                  <a:gd name="T34" fmla="*/ 0 w 234"/>
                  <a:gd name="T35" fmla="*/ 229 h 231"/>
                  <a:gd name="T36" fmla="*/ 0 w 234"/>
                  <a:gd name="T37" fmla="*/ 229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1"/>
                  <a:gd name="T59" fmla="*/ 234 w 23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1">
                    <a:moveTo>
                      <a:pt x="0" y="229"/>
                    </a:moveTo>
                    <a:lnTo>
                      <a:pt x="231" y="0"/>
                    </a:lnTo>
                    <a:lnTo>
                      <a:pt x="233" y="0"/>
                    </a:lnTo>
                    <a:lnTo>
                      <a:pt x="233" y="1"/>
                    </a:lnTo>
                    <a:lnTo>
                      <a:pt x="1" y="230"/>
                    </a:lnTo>
                    <a:lnTo>
                      <a:pt x="0" y="230"/>
                    </a:lnTo>
                    <a:lnTo>
                      <a:pt x="0" y="229"/>
                    </a:lnTo>
                  </a:path>
                </a:pathLst>
              </a:custGeom>
              <a:solidFill>
                <a:srgbClr val="50006A"/>
              </a:solidFill>
              <a:ln w="9525" cap="rnd">
                <a:noFill/>
                <a:round/>
                <a:headEnd/>
                <a:tailEnd/>
              </a:ln>
            </p:spPr>
            <p:txBody>
              <a:bodyPr/>
              <a:lstStyle/>
              <a:p>
                <a:endParaRPr lang="en-US"/>
              </a:p>
            </p:txBody>
          </p:sp>
          <p:sp>
            <p:nvSpPr>
              <p:cNvPr id="32151" name="Freeform 106"/>
              <p:cNvSpPr>
                <a:spLocks noChangeAspect="1"/>
              </p:cNvSpPr>
              <p:nvPr/>
            </p:nvSpPr>
            <p:spPr bwMode="auto">
              <a:xfrm>
                <a:off x="4974" y="2700"/>
                <a:ext cx="234" cy="230"/>
              </a:xfrm>
              <a:custGeom>
                <a:avLst/>
                <a:gdLst>
                  <a:gd name="T0" fmla="*/ 0 w 234"/>
                  <a:gd name="T1" fmla="*/ 227 h 230"/>
                  <a:gd name="T2" fmla="*/ 231 w 234"/>
                  <a:gd name="T3" fmla="*/ 0 h 230"/>
                  <a:gd name="T4" fmla="*/ 231 w 234"/>
                  <a:gd name="T5" fmla="*/ 0 h 230"/>
                  <a:gd name="T6" fmla="*/ 231 w 234"/>
                  <a:gd name="T7" fmla="*/ 0 h 230"/>
                  <a:gd name="T8" fmla="*/ 231 w 234"/>
                  <a:gd name="T9" fmla="*/ 0 h 230"/>
                  <a:gd name="T10" fmla="*/ 231 w 234"/>
                  <a:gd name="T11" fmla="*/ 0 h 230"/>
                  <a:gd name="T12" fmla="*/ 233 w 234"/>
                  <a:gd name="T13" fmla="*/ 0 h 230"/>
                  <a:gd name="T14" fmla="*/ 233 w 234"/>
                  <a:gd name="T15" fmla="*/ 0 h 230"/>
                  <a:gd name="T16" fmla="*/ 233 w 234"/>
                  <a:gd name="T17" fmla="*/ 0 h 230"/>
                  <a:gd name="T18" fmla="*/ 233 w 234"/>
                  <a:gd name="T19" fmla="*/ 0 h 230"/>
                  <a:gd name="T20" fmla="*/ 0 w 234"/>
                  <a:gd name="T21" fmla="*/ 229 h 230"/>
                  <a:gd name="T22" fmla="*/ 0 w 234"/>
                  <a:gd name="T23" fmla="*/ 229 h 230"/>
                  <a:gd name="T24" fmla="*/ 0 w 234"/>
                  <a:gd name="T25" fmla="*/ 229 h 230"/>
                  <a:gd name="T26" fmla="*/ 0 w 234"/>
                  <a:gd name="T27" fmla="*/ 227 h 230"/>
                  <a:gd name="T28" fmla="*/ 0 w 234"/>
                  <a:gd name="T29" fmla="*/ 227 h 230"/>
                  <a:gd name="T30" fmla="*/ 0 w 234"/>
                  <a:gd name="T31" fmla="*/ 227 h 230"/>
                  <a:gd name="T32" fmla="*/ 0 w 234"/>
                  <a:gd name="T33" fmla="*/ 227 h 230"/>
                  <a:gd name="T34" fmla="*/ 0 w 234"/>
                  <a:gd name="T35" fmla="*/ 227 h 230"/>
                  <a:gd name="T36" fmla="*/ 0 w 234"/>
                  <a:gd name="T37" fmla="*/ 22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0"/>
                  <a:gd name="T59" fmla="*/ 234 w 234"/>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0">
                    <a:moveTo>
                      <a:pt x="0" y="227"/>
                    </a:moveTo>
                    <a:lnTo>
                      <a:pt x="231" y="0"/>
                    </a:lnTo>
                    <a:lnTo>
                      <a:pt x="233" y="0"/>
                    </a:lnTo>
                    <a:lnTo>
                      <a:pt x="0" y="229"/>
                    </a:lnTo>
                    <a:lnTo>
                      <a:pt x="0" y="227"/>
                    </a:lnTo>
                  </a:path>
                </a:pathLst>
              </a:custGeom>
              <a:solidFill>
                <a:srgbClr val="4F0069"/>
              </a:solidFill>
              <a:ln w="9525" cap="rnd">
                <a:noFill/>
                <a:round/>
                <a:headEnd/>
                <a:tailEnd/>
              </a:ln>
            </p:spPr>
            <p:txBody>
              <a:bodyPr/>
              <a:lstStyle/>
              <a:p>
                <a:endParaRPr lang="en-US"/>
              </a:p>
            </p:txBody>
          </p:sp>
          <p:sp>
            <p:nvSpPr>
              <p:cNvPr id="32152" name="Freeform 107"/>
              <p:cNvSpPr>
                <a:spLocks noChangeAspect="1"/>
              </p:cNvSpPr>
              <p:nvPr/>
            </p:nvSpPr>
            <p:spPr bwMode="auto">
              <a:xfrm>
                <a:off x="4974" y="2700"/>
                <a:ext cx="235" cy="230"/>
              </a:xfrm>
              <a:custGeom>
                <a:avLst/>
                <a:gdLst>
                  <a:gd name="T0" fmla="*/ 0 w 235"/>
                  <a:gd name="T1" fmla="*/ 229 h 230"/>
                  <a:gd name="T2" fmla="*/ 232 w 235"/>
                  <a:gd name="T3" fmla="*/ 0 h 230"/>
                  <a:gd name="T4" fmla="*/ 232 w 235"/>
                  <a:gd name="T5" fmla="*/ 0 h 230"/>
                  <a:gd name="T6" fmla="*/ 232 w 235"/>
                  <a:gd name="T7" fmla="*/ 0 h 230"/>
                  <a:gd name="T8" fmla="*/ 232 w 235"/>
                  <a:gd name="T9" fmla="*/ 1 h 230"/>
                  <a:gd name="T10" fmla="*/ 232 w 235"/>
                  <a:gd name="T11" fmla="*/ 1 h 230"/>
                  <a:gd name="T12" fmla="*/ 234 w 235"/>
                  <a:gd name="T13" fmla="*/ 1 h 230"/>
                  <a:gd name="T14" fmla="*/ 234 w 235"/>
                  <a:gd name="T15" fmla="*/ 1 h 230"/>
                  <a:gd name="T16" fmla="*/ 234 w 235"/>
                  <a:gd name="T17" fmla="*/ 1 h 230"/>
                  <a:gd name="T18" fmla="*/ 234 w 235"/>
                  <a:gd name="T19" fmla="*/ 1 h 230"/>
                  <a:gd name="T20" fmla="*/ 1 w 235"/>
                  <a:gd name="T21" fmla="*/ 229 h 230"/>
                  <a:gd name="T22" fmla="*/ 1 w 235"/>
                  <a:gd name="T23" fmla="*/ 229 h 230"/>
                  <a:gd name="T24" fmla="*/ 1 w 235"/>
                  <a:gd name="T25" fmla="*/ 229 h 230"/>
                  <a:gd name="T26" fmla="*/ 1 w 235"/>
                  <a:gd name="T27" fmla="*/ 229 h 230"/>
                  <a:gd name="T28" fmla="*/ 1 w 235"/>
                  <a:gd name="T29" fmla="*/ 229 h 230"/>
                  <a:gd name="T30" fmla="*/ 1 w 235"/>
                  <a:gd name="T31" fmla="*/ 229 h 230"/>
                  <a:gd name="T32" fmla="*/ 1 w 235"/>
                  <a:gd name="T33" fmla="*/ 229 h 230"/>
                  <a:gd name="T34" fmla="*/ 1 w 235"/>
                  <a:gd name="T35" fmla="*/ 229 h 230"/>
                  <a:gd name="T36" fmla="*/ 0 w 235"/>
                  <a:gd name="T37" fmla="*/ 229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30"/>
                  <a:gd name="T59" fmla="*/ 235 w 235"/>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30">
                    <a:moveTo>
                      <a:pt x="0" y="229"/>
                    </a:moveTo>
                    <a:lnTo>
                      <a:pt x="232" y="0"/>
                    </a:lnTo>
                    <a:lnTo>
                      <a:pt x="232" y="1"/>
                    </a:lnTo>
                    <a:lnTo>
                      <a:pt x="234" y="1"/>
                    </a:lnTo>
                    <a:lnTo>
                      <a:pt x="1" y="229"/>
                    </a:lnTo>
                    <a:lnTo>
                      <a:pt x="0" y="229"/>
                    </a:lnTo>
                  </a:path>
                </a:pathLst>
              </a:custGeom>
              <a:solidFill>
                <a:srgbClr val="4E0068"/>
              </a:solidFill>
              <a:ln w="9525" cap="rnd">
                <a:noFill/>
                <a:round/>
                <a:headEnd/>
                <a:tailEnd/>
              </a:ln>
            </p:spPr>
            <p:txBody>
              <a:bodyPr/>
              <a:lstStyle/>
              <a:p>
                <a:endParaRPr lang="en-US"/>
              </a:p>
            </p:txBody>
          </p:sp>
          <p:sp>
            <p:nvSpPr>
              <p:cNvPr id="32153" name="Freeform 108"/>
              <p:cNvSpPr>
                <a:spLocks noChangeAspect="1"/>
              </p:cNvSpPr>
              <p:nvPr/>
            </p:nvSpPr>
            <p:spPr bwMode="auto">
              <a:xfrm>
                <a:off x="4975" y="2701"/>
                <a:ext cx="236" cy="231"/>
              </a:xfrm>
              <a:custGeom>
                <a:avLst/>
                <a:gdLst>
                  <a:gd name="T0" fmla="*/ 0 w 236"/>
                  <a:gd name="T1" fmla="*/ 228 h 231"/>
                  <a:gd name="T2" fmla="*/ 233 w 236"/>
                  <a:gd name="T3" fmla="*/ 0 h 231"/>
                  <a:gd name="T4" fmla="*/ 233 w 236"/>
                  <a:gd name="T5" fmla="*/ 0 h 231"/>
                  <a:gd name="T6" fmla="*/ 233 w 236"/>
                  <a:gd name="T7" fmla="*/ 0 h 231"/>
                  <a:gd name="T8" fmla="*/ 233 w 236"/>
                  <a:gd name="T9" fmla="*/ 0 h 231"/>
                  <a:gd name="T10" fmla="*/ 233 w 236"/>
                  <a:gd name="T11" fmla="*/ 0 h 231"/>
                  <a:gd name="T12" fmla="*/ 233 w 236"/>
                  <a:gd name="T13" fmla="*/ 0 h 231"/>
                  <a:gd name="T14" fmla="*/ 235 w 236"/>
                  <a:gd name="T15" fmla="*/ 1 h 231"/>
                  <a:gd name="T16" fmla="*/ 235 w 236"/>
                  <a:gd name="T17" fmla="*/ 1 h 231"/>
                  <a:gd name="T18" fmla="*/ 235 w 236"/>
                  <a:gd name="T19" fmla="*/ 1 h 231"/>
                  <a:gd name="T20" fmla="*/ 1 w 236"/>
                  <a:gd name="T21" fmla="*/ 230 h 231"/>
                  <a:gd name="T22" fmla="*/ 1 w 236"/>
                  <a:gd name="T23" fmla="*/ 230 h 231"/>
                  <a:gd name="T24" fmla="*/ 1 w 236"/>
                  <a:gd name="T25" fmla="*/ 230 h 231"/>
                  <a:gd name="T26" fmla="*/ 1 w 236"/>
                  <a:gd name="T27" fmla="*/ 230 h 231"/>
                  <a:gd name="T28" fmla="*/ 1 w 236"/>
                  <a:gd name="T29" fmla="*/ 230 h 231"/>
                  <a:gd name="T30" fmla="*/ 1 w 236"/>
                  <a:gd name="T31" fmla="*/ 230 h 231"/>
                  <a:gd name="T32" fmla="*/ 1 w 236"/>
                  <a:gd name="T33" fmla="*/ 230 h 231"/>
                  <a:gd name="T34" fmla="*/ 0 w 236"/>
                  <a:gd name="T35" fmla="*/ 230 h 231"/>
                  <a:gd name="T36" fmla="*/ 0 w 236"/>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231"/>
                  <a:gd name="T59" fmla="*/ 236 w 236"/>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231">
                    <a:moveTo>
                      <a:pt x="0" y="228"/>
                    </a:moveTo>
                    <a:lnTo>
                      <a:pt x="233" y="0"/>
                    </a:lnTo>
                    <a:lnTo>
                      <a:pt x="235" y="1"/>
                    </a:lnTo>
                    <a:lnTo>
                      <a:pt x="1" y="230"/>
                    </a:lnTo>
                    <a:lnTo>
                      <a:pt x="0" y="230"/>
                    </a:lnTo>
                    <a:lnTo>
                      <a:pt x="0" y="228"/>
                    </a:lnTo>
                  </a:path>
                </a:pathLst>
              </a:custGeom>
              <a:solidFill>
                <a:srgbClr val="4E0068"/>
              </a:solidFill>
              <a:ln w="9525" cap="rnd">
                <a:noFill/>
                <a:round/>
                <a:headEnd/>
                <a:tailEnd/>
              </a:ln>
            </p:spPr>
            <p:txBody>
              <a:bodyPr/>
              <a:lstStyle/>
              <a:p>
                <a:endParaRPr lang="en-US"/>
              </a:p>
            </p:txBody>
          </p:sp>
          <p:sp>
            <p:nvSpPr>
              <p:cNvPr id="32154" name="Freeform 109"/>
              <p:cNvSpPr>
                <a:spLocks noChangeAspect="1"/>
              </p:cNvSpPr>
              <p:nvPr/>
            </p:nvSpPr>
            <p:spPr bwMode="auto">
              <a:xfrm>
                <a:off x="4977" y="2703"/>
                <a:ext cx="235" cy="230"/>
              </a:xfrm>
              <a:custGeom>
                <a:avLst/>
                <a:gdLst>
                  <a:gd name="T0" fmla="*/ 0 w 235"/>
                  <a:gd name="T1" fmla="*/ 227 h 230"/>
                  <a:gd name="T2" fmla="*/ 232 w 235"/>
                  <a:gd name="T3" fmla="*/ 0 h 230"/>
                  <a:gd name="T4" fmla="*/ 232 w 235"/>
                  <a:gd name="T5" fmla="*/ 0 h 230"/>
                  <a:gd name="T6" fmla="*/ 232 w 235"/>
                  <a:gd name="T7" fmla="*/ 0 h 230"/>
                  <a:gd name="T8" fmla="*/ 232 w 235"/>
                  <a:gd name="T9" fmla="*/ 0 h 230"/>
                  <a:gd name="T10" fmla="*/ 232 w 235"/>
                  <a:gd name="T11" fmla="*/ 0 h 230"/>
                  <a:gd name="T12" fmla="*/ 232 w 235"/>
                  <a:gd name="T13" fmla="*/ 0 h 230"/>
                  <a:gd name="T14" fmla="*/ 234 w 235"/>
                  <a:gd name="T15" fmla="*/ 0 h 230"/>
                  <a:gd name="T16" fmla="*/ 234 w 235"/>
                  <a:gd name="T17" fmla="*/ 0 h 230"/>
                  <a:gd name="T18" fmla="*/ 234 w 235"/>
                  <a:gd name="T19" fmla="*/ 0 h 230"/>
                  <a:gd name="T20" fmla="*/ 1 w 235"/>
                  <a:gd name="T21" fmla="*/ 229 h 230"/>
                  <a:gd name="T22" fmla="*/ 1 w 235"/>
                  <a:gd name="T23" fmla="*/ 229 h 230"/>
                  <a:gd name="T24" fmla="*/ 1 w 235"/>
                  <a:gd name="T25" fmla="*/ 229 h 230"/>
                  <a:gd name="T26" fmla="*/ 1 w 235"/>
                  <a:gd name="T27" fmla="*/ 229 h 230"/>
                  <a:gd name="T28" fmla="*/ 1 w 235"/>
                  <a:gd name="T29" fmla="*/ 229 h 230"/>
                  <a:gd name="T30" fmla="*/ 1 w 235"/>
                  <a:gd name="T31" fmla="*/ 229 h 230"/>
                  <a:gd name="T32" fmla="*/ 0 w 235"/>
                  <a:gd name="T33" fmla="*/ 227 h 230"/>
                  <a:gd name="T34" fmla="*/ 0 w 235"/>
                  <a:gd name="T35" fmla="*/ 227 h 230"/>
                  <a:gd name="T36" fmla="*/ 0 w 235"/>
                  <a:gd name="T37" fmla="*/ 22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30"/>
                  <a:gd name="T59" fmla="*/ 235 w 235"/>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30">
                    <a:moveTo>
                      <a:pt x="0" y="227"/>
                    </a:moveTo>
                    <a:lnTo>
                      <a:pt x="232" y="0"/>
                    </a:lnTo>
                    <a:lnTo>
                      <a:pt x="234" y="0"/>
                    </a:lnTo>
                    <a:lnTo>
                      <a:pt x="1" y="229"/>
                    </a:lnTo>
                    <a:lnTo>
                      <a:pt x="0" y="227"/>
                    </a:lnTo>
                  </a:path>
                </a:pathLst>
              </a:custGeom>
              <a:solidFill>
                <a:srgbClr val="4D0067"/>
              </a:solidFill>
              <a:ln w="9525" cap="rnd">
                <a:noFill/>
                <a:round/>
                <a:headEnd/>
                <a:tailEnd/>
              </a:ln>
            </p:spPr>
            <p:txBody>
              <a:bodyPr/>
              <a:lstStyle/>
              <a:p>
                <a:endParaRPr lang="en-US"/>
              </a:p>
            </p:txBody>
          </p:sp>
          <p:sp>
            <p:nvSpPr>
              <p:cNvPr id="32155" name="Freeform 110"/>
              <p:cNvSpPr>
                <a:spLocks noChangeAspect="1"/>
              </p:cNvSpPr>
              <p:nvPr/>
            </p:nvSpPr>
            <p:spPr bwMode="auto">
              <a:xfrm>
                <a:off x="4979" y="2703"/>
                <a:ext cx="235" cy="232"/>
              </a:xfrm>
              <a:custGeom>
                <a:avLst/>
                <a:gdLst>
                  <a:gd name="T0" fmla="*/ 0 w 235"/>
                  <a:gd name="T1" fmla="*/ 229 h 232"/>
                  <a:gd name="T2" fmla="*/ 232 w 235"/>
                  <a:gd name="T3" fmla="*/ 0 h 232"/>
                  <a:gd name="T4" fmla="*/ 232 w 235"/>
                  <a:gd name="T5" fmla="*/ 1 h 232"/>
                  <a:gd name="T6" fmla="*/ 232 w 235"/>
                  <a:gd name="T7" fmla="*/ 1 h 232"/>
                  <a:gd name="T8" fmla="*/ 232 w 235"/>
                  <a:gd name="T9" fmla="*/ 1 h 232"/>
                  <a:gd name="T10" fmla="*/ 232 w 235"/>
                  <a:gd name="T11" fmla="*/ 1 h 232"/>
                  <a:gd name="T12" fmla="*/ 232 w 235"/>
                  <a:gd name="T13" fmla="*/ 1 h 232"/>
                  <a:gd name="T14" fmla="*/ 232 w 235"/>
                  <a:gd name="T15" fmla="*/ 1 h 232"/>
                  <a:gd name="T16" fmla="*/ 234 w 235"/>
                  <a:gd name="T17" fmla="*/ 1 h 232"/>
                  <a:gd name="T18" fmla="*/ 234 w 235"/>
                  <a:gd name="T19" fmla="*/ 1 h 232"/>
                  <a:gd name="T20" fmla="*/ 1 w 235"/>
                  <a:gd name="T21" fmla="*/ 231 h 232"/>
                  <a:gd name="T22" fmla="*/ 1 w 235"/>
                  <a:gd name="T23" fmla="*/ 231 h 232"/>
                  <a:gd name="T24" fmla="*/ 1 w 235"/>
                  <a:gd name="T25" fmla="*/ 231 h 232"/>
                  <a:gd name="T26" fmla="*/ 1 w 235"/>
                  <a:gd name="T27" fmla="*/ 229 h 232"/>
                  <a:gd name="T28" fmla="*/ 1 w 235"/>
                  <a:gd name="T29" fmla="*/ 229 h 232"/>
                  <a:gd name="T30" fmla="*/ 0 w 235"/>
                  <a:gd name="T31" fmla="*/ 229 h 232"/>
                  <a:gd name="T32" fmla="*/ 0 w 235"/>
                  <a:gd name="T33" fmla="*/ 229 h 232"/>
                  <a:gd name="T34" fmla="*/ 0 w 235"/>
                  <a:gd name="T35" fmla="*/ 229 h 232"/>
                  <a:gd name="T36" fmla="*/ 0 w 235"/>
                  <a:gd name="T37" fmla="*/ 229 h 2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32"/>
                  <a:gd name="T59" fmla="*/ 235 w 235"/>
                  <a:gd name="T60" fmla="*/ 232 h 2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32">
                    <a:moveTo>
                      <a:pt x="0" y="229"/>
                    </a:moveTo>
                    <a:lnTo>
                      <a:pt x="232" y="0"/>
                    </a:lnTo>
                    <a:lnTo>
                      <a:pt x="232" y="1"/>
                    </a:lnTo>
                    <a:lnTo>
                      <a:pt x="234" y="1"/>
                    </a:lnTo>
                    <a:lnTo>
                      <a:pt x="1" y="231"/>
                    </a:lnTo>
                    <a:lnTo>
                      <a:pt x="1" y="229"/>
                    </a:lnTo>
                    <a:lnTo>
                      <a:pt x="0" y="229"/>
                    </a:lnTo>
                  </a:path>
                </a:pathLst>
              </a:custGeom>
              <a:solidFill>
                <a:srgbClr val="4D0066"/>
              </a:solidFill>
              <a:ln w="9525" cap="rnd">
                <a:noFill/>
                <a:round/>
                <a:headEnd/>
                <a:tailEnd/>
              </a:ln>
            </p:spPr>
            <p:txBody>
              <a:bodyPr/>
              <a:lstStyle/>
              <a:p>
                <a:endParaRPr lang="en-US"/>
              </a:p>
            </p:txBody>
          </p:sp>
          <p:sp>
            <p:nvSpPr>
              <p:cNvPr id="32156" name="Freeform 111"/>
              <p:cNvSpPr>
                <a:spLocks noChangeAspect="1"/>
              </p:cNvSpPr>
              <p:nvPr/>
            </p:nvSpPr>
            <p:spPr bwMode="auto">
              <a:xfrm>
                <a:off x="4980" y="2704"/>
                <a:ext cx="236" cy="231"/>
              </a:xfrm>
              <a:custGeom>
                <a:avLst/>
                <a:gdLst>
                  <a:gd name="T0" fmla="*/ 0 w 236"/>
                  <a:gd name="T1" fmla="*/ 230 h 231"/>
                  <a:gd name="T2" fmla="*/ 233 w 236"/>
                  <a:gd name="T3" fmla="*/ 0 h 231"/>
                  <a:gd name="T4" fmla="*/ 233 w 236"/>
                  <a:gd name="T5" fmla="*/ 0 h 231"/>
                  <a:gd name="T6" fmla="*/ 233 w 236"/>
                  <a:gd name="T7" fmla="*/ 0 h 231"/>
                  <a:gd name="T8" fmla="*/ 233 w 236"/>
                  <a:gd name="T9" fmla="*/ 1 h 231"/>
                  <a:gd name="T10" fmla="*/ 233 w 236"/>
                  <a:gd name="T11" fmla="*/ 1 h 231"/>
                  <a:gd name="T12" fmla="*/ 233 w 236"/>
                  <a:gd name="T13" fmla="*/ 1 h 231"/>
                  <a:gd name="T14" fmla="*/ 233 w 236"/>
                  <a:gd name="T15" fmla="*/ 1 h 231"/>
                  <a:gd name="T16" fmla="*/ 233 w 236"/>
                  <a:gd name="T17" fmla="*/ 1 h 231"/>
                  <a:gd name="T18" fmla="*/ 235 w 236"/>
                  <a:gd name="T19" fmla="*/ 1 h 231"/>
                  <a:gd name="T20" fmla="*/ 1 w 236"/>
                  <a:gd name="T21" fmla="*/ 230 h 231"/>
                  <a:gd name="T22" fmla="*/ 1 w 236"/>
                  <a:gd name="T23" fmla="*/ 230 h 231"/>
                  <a:gd name="T24" fmla="*/ 1 w 236"/>
                  <a:gd name="T25" fmla="*/ 230 h 231"/>
                  <a:gd name="T26" fmla="*/ 1 w 236"/>
                  <a:gd name="T27" fmla="*/ 230 h 231"/>
                  <a:gd name="T28" fmla="*/ 1 w 236"/>
                  <a:gd name="T29" fmla="*/ 230 h 231"/>
                  <a:gd name="T30" fmla="*/ 0 w 236"/>
                  <a:gd name="T31" fmla="*/ 230 h 231"/>
                  <a:gd name="T32" fmla="*/ 0 w 236"/>
                  <a:gd name="T33" fmla="*/ 230 h 231"/>
                  <a:gd name="T34" fmla="*/ 0 w 236"/>
                  <a:gd name="T35" fmla="*/ 230 h 231"/>
                  <a:gd name="T36" fmla="*/ 0 w 236"/>
                  <a:gd name="T37" fmla="*/ 230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231"/>
                  <a:gd name="T59" fmla="*/ 236 w 236"/>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231">
                    <a:moveTo>
                      <a:pt x="0" y="230"/>
                    </a:moveTo>
                    <a:lnTo>
                      <a:pt x="233" y="0"/>
                    </a:lnTo>
                    <a:lnTo>
                      <a:pt x="233" y="1"/>
                    </a:lnTo>
                    <a:lnTo>
                      <a:pt x="235" y="1"/>
                    </a:lnTo>
                    <a:lnTo>
                      <a:pt x="1" y="230"/>
                    </a:lnTo>
                    <a:lnTo>
                      <a:pt x="0" y="230"/>
                    </a:lnTo>
                  </a:path>
                </a:pathLst>
              </a:custGeom>
              <a:solidFill>
                <a:srgbClr val="4C0065"/>
              </a:solidFill>
              <a:ln w="9525" cap="rnd">
                <a:noFill/>
                <a:round/>
                <a:headEnd/>
                <a:tailEnd/>
              </a:ln>
            </p:spPr>
            <p:txBody>
              <a:bodyPr/>
              <a:lstStyle/>
              <a:p>
                <a:endParaRPr lang="en-US"/>
              </a:p>
            </p:txBody>
          </p:sp>
          <p:sp>
            <p:nvSpPr>
              <p:cNvPr id="32157" name="Freeform 112"/>
              <p:cNvSpPr>
                <a:spLocks noChangeAspect="1"/>
              </p:cNvSpPr>
              <p:nvPr/>
            </p:nvSpPr>
            <p:spPr bwMode="auto">
              <a:xfrm>
                <a:off x="4982" y="2706"/>
                <a:ext cx="235" cy="231"/>
              </a:xfrm>
              <a:custGeom>
                <a:avLst/>
                <a:gdLst>
                  <a:gd name="T0" fmla="*/ 0 w 235"/>
                  <a:gd name="T1" fmla="*/ 228 h 231"/>
                  <a:gd name="T2" fmla="*/ 232 w 235"/>
                  <a:gd name="T3" fmla="*/ 0 h 231"/>
                  <a:gd name="T4" fmla="*/ 232 w 235"/>
                  <a:gd name="T5" fmla="*/ 0 h 231"/>
                  <a:gd name="T6" fmla="*/ 232 w 235"/>
                  <a:gd name="T7" fmla="*/ 0 h 231"/>
                  <a:gd name="T8" fmla="*/ 232 w 235"/>
                  <a:gd name="T9" fmla="*/ 0 h 231"/>
                  <a:gd name="T10" fmla="*/ 232 w 235"/>
                  <a:gd name="T11" fmla="*/ 0 h 231"/>
                  <a:gd name="T12" fmla="*/ 232 w 235"/>
                  <a:gd name="T13" fmla="*/ 0 h 231"/>
                  <a:gd name="T14" fmla="*/ 232 w 235"/>
                  <a:gd name="T15" fmla="*/ 1 h 231"/>
                  <a:gd name="T16" fmla="*/ 232 w 235"/>
                  <a:gd name="T17" fmla="*/ 1 h 231"/>
                  <a:gd name="T18" fmla="*/ 234 w 235"/>
                  <a:gd name="T19" fmla="*/ 1 h 231"/>
                  <a:gd name="T20" fmla="*/ 1 w 235"/>
                  <a:gd name="T21" fmla="*/ 230 h 231"/>
                  <a:gd name="T22" fmla="*/ 1 w 235"/>
                  <a:gd name="T23" fmla="*/ 230 h 231"/>
                  <a:gd name="T24" fmla="*/ 1 w 235"/>
                  <a:gd name="T25" fmla="*/ 230 h 231"/>
                  <a:gd name="T26" fmla="*/ 1 w 235"/>
                  <a:gd name="T27" fmla="*/ 230 h 231"/>
                  <a:gd name="T28" fmla="*/ 0 w 235"/>
                  <a:gd name="T29" fmla="*/ 230 h 231"/>
                  <a:gd name="T30" fmla="*/ 0 w 235"/>
                  <a:gd name="T31" fmla="*/ 230 h 231"/>
                  <a:gd name="T32" fmla="*/ 0 w 235"/>
                  <a:gd name="T33" fmla="*/ 230 h 231"/>
                  <a:gd name="T34" fmla="*/ 0 w 235"/>
                  <a:gd name="T35" fmla="*/ 230 h 231"/>
                  <a:gd name="T36" fmla="*/ 0 w 235"/>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31"/>
                  <a:gd name="T59" fmla="*/ 235 w 235"/>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31">
                    <a:moveTo>
                      <a:pt x="0" y="228"/>
                    </a:moveTo>
                    <a:lnTo>
                      <a:pt x="232" y="0"/>
                    </a:lnTo>
                    <a:lnTo>
                      <a:pt x="232" y="1"/>
                    </a:lnTo>
                    <a:lnTo>
                      <a:pt x="234" y="1"/>
                    </a:lnTo>
                    <a:lnTo>
                      <a:pt x="1" y="230"/>
                    </a:lnTo>
                    <a:lnTo>
                      <a:pt x="0" y="230"/>
                    </a:lnTo>
                    <a:lnTo>
                      <a:pt x="0" y="228"/>
                    </a:lnTo>
                  </a:path>
                </a:pathLst>
              </a:custGeom>
              <a:solidFill>
                <a:srgbClr val="4B0064"/>
              </a:solidFill>
              <a:ln w="9525" cap="rnd">
                <a:noFill/>
                <a:round/>
                <a:headEnd/>
                <a:tailEnd/>
              </a:ln>
            </p:spPr>
            <p:txBody>
              <a:bodyPr/>
              <a:lstStyle/>
              <a:p>
                <a:endParaRPr lang="en-US"/>
              </a:p>
            </p:txBody>
          </p:sp>
          <p:sp>
            <p:nvSpPr>
              <p:cNvPr id="32158" name="Freeform 113"/>
              <p:cNvSpPr>
                <a:spLocks noChangeAspect="1"/>
              </p:cNvSpPr>
              <p:nvPr/>
            </p:nvSpPr>
            <p:spPr bwMode="auto">
              <a:xfrm>
                <a:off x="4983" y="2708"/>
                <a:ext cx="234" cy="230"/>
              </a:xfrm>
              <a:custGeom>
                <a:avLst/>
                <a:gdLst>
                  <a:gd name="T0" fmla="*/ 0 w 234"/>
                  <a:gd name="T1" fmla="*/ 227 h 230"/>
                  <a:gd name="T2" fmla="*/ 233 w 234"/>
                  <a:gd name="T3" fmla="*/ 0 h 230"/>
                  <a:gd name="T4" fmla="*/ 233 w 234"/>
                  <a:gd name="T5" fmla="*/ 0 h 230"/>
                  <a:gd name="T6" fmla="*/ 233 w 234"/>
                  <a:gd name="T7" fmla="*/ 0 h 230"/>
                  <a:gd name="T8" fmla="*/ 233 w 234"/>
                  <a:gd name="T9" fmla="*/ 0 h 230"/>
                  <a:gd name="T10" fmla="*/ 233 w 234"/>
                  <a:gd name="T11" fmla="*/ 0 h 230"/>
                  <a:gd name="T12" fmla="*/ 233 w 234"/>
                  <a:gd name="T13" fmla="*/ 0 h 230"/>
                  <a:gd name="T14" fmla="*/ 233 w 234"/>
                  <a:gd name="T15" fmla="*/ 0 h 230"/>
                  <a:gd name="T16" fmla="*/ 233 w 234"/>
                  <a:gd name="T17" fmla="*/ 0 h 230"/>
                  <a:gd name="T18" fmla="*/ 233 w 234"/>
                  <a:gd name="T19" fmla="*/ 1 h 230"/>
                  <a:gd name="T20" fmla="*/ 1 w 234"/>
                  <a:gd name="T21" fmla="*/ 229 h 230"/>
                  <a:gd name="T22" fmla="*/ 1 w 234"/>
                  <a:gd name="T23" fmla="*/ 229 h 230"/>
                  <a:gd name="T24" fmla="*/ 1 w 234"/>
                  <a:gd name="T25" fmla="*/ 229 h 230"/>
                  <a:gd name="T26" fmla="*/ 1 w 234"/>
                  <a:gd name="T27" fmla="*/ 229 h 230"/>
                  <a:gd name="T28" fmla="*/ 0 w 234"/>
                  <a:gd name="T29" fmla="*/ 229 h 230"/>
                  <a:gd name="T30" fmla="*/ 0 w 234"/>
                  <a:gd name="T31" fmla="*/ 227 h 230"/>
                  <a:gd name="T32" fmla="*/ 0 w 234"/>
                  <a:gd name="T33" fmla="*/ 227 h 230"/>
                  <a:gd name="T34" fmla="*/ 0 w 234"/>
                  <a:gd name="T35" fmla="*/ 227 h 230"/>
                  <a:gd name="T36" fmla="*/ 0 w 234"/>
                  <a:gd name="T37" fmla="*/ 22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0"/>
                  <a:gd name="T59" fmla="*/ 234 w 234"/>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0">
                    <a:moveTo>
                      <a:pt x="0" y="227"/>
                    </a:moveTo>
                    <a:lnTo>
                      <a:pt x="233" y="0"/>
                    </a:lnTo>
                    <a:lnTo>
                      <a:pt x="233" y="1"/>
                    </a:lnTo>
                    <a:lnTo>
                      <a:pt x="1" y="229"/>
                    </a:lnTo>
                    <a:lnTo>
                      <a:pt x="0" y="229"/>
                    </a:lnTo>
                    <a:lnTo>
                      <a:pt x="0" y="227"/>
                    </a:lnTo>
                  </a:path>
                </a:pathLst>
              </a:custGeom>
              <a:solidFill>
                <a:srgbClr val="4B0064"/>
              </a:solidFill>
              <a:ln w="9525" cap="rnd">
                <a:noFill/>
                <a:round/>
                <a:headEnd/>
                <a:tailEnd/>
              </a:ln>
            </p:spPr>
            <p:txBody>
              <a:bodyPr/>
              <a:lstStyle/>
              <a:p>
                <a:endParaRPr lang="en-US"/>
              </a:p>
            </p:txBody>
          </p:sp>
          <p:sp>
            <p:nvSpPr>
              <p:cNvPr id="32159" name="Freeform 114"/>
              <p:cNvSpPr>
                <a:spLocks noChangeAspect="1"/>
              </p:cNvSpPr>
              <p:nvPr/>
            </p:nvSpPr>
            <p:spPr bwMode="auto">
              <a:xfrm>
                <a:off x="4985" y="2709"/>
                <a:ext cx="234" cy="231"/>
              </a:xfrm>
              <a:custGeom>
                <a:avLst/>
                <a:gdLst>
                  <a:gd name="T0" fmla="*/ 0 w 234"/>
                  <a:gd name="T1" fmla="*/ 228 h 231"/>
                  <a:gd name="T2" fmla="*/ 231 w 234"/>
                  <a:gd name="T3" fmla="*/ 0 h 231"/>
                  <a:gd name="T4" fmla="*/ 233 w 234"/>
                  <a:gd name="T5" fmla="*/ 0 h 231"/>
                  <a:gd name="T6" fmla="*/ 233 w 234"/>
                  <a:gd name="T7" fmla="*/ 0 h 231"/>
                  <a:gd name="T8" fmla="*/ 233 w 234"/>
                  <a:gd name="T9" fmla="*/ 0 h 231"/>
                  <a:gd name="T10" fmla="*/ 233 w 234"/>
                  <a:gd name="T11" fmla="*/ 0 h 231"/>
                  <a:gd name="T12" fmla="*/ 233 w 234"/>
                  <a:gd name="T13" fmla="*/ 0 h 231"/>
                  <a:gd name="T14" fmla="*/ 233 w 234"/>
                  <a:gd name="T15" fmla="*/ 0 h 231"/>
                  <a:gd name="T16" fmla="*/ 233 w 234"/>
                  <a:gd name="T17" fmla="*/ 0 h 231"/>
                  <a:gd name="T18" fmla="*/ 233 w 234"/>
                  <a:gd name="T19" fmla="*/ 0 h 231"/>
                  <a:gd name="T20" fmla="*/ 0 w 234"/>
                  <a:gd name="T21" fmla="*/ 230 h 231"/>
                  <a:gd name="T22" fmla="*/ 0 w 234"/>
                  <a:gd name="T23" fmla="*/ 230 h 231"/>
                  <a:gd name="T24" fmla="*/ 0 w 234"/>
                  <a:gd name="T25" fmla="*/ 228 h 231"/>
                  <a:gd name="T26" fmla="*/ 0 w 234"/>
                  <a:gd name="T27" fmla="*/ 228 h 231"/>
                  <a:gd name="T28" fmla="*/ 0 w 234"/>
                  <a:gd name="T29" fmla="*/ 228 h 231"/>
                  <a:gd name="T30" fmla="*/ 0 w 234"/>
                  <a:gd name="T31" fmla="*/ 228 h 231"/>
                  <a:gd name="T32" fmla="*/ 0 w 234"/>
                  <a:gd name="T33" fmla="*/ 228 h 231"/>
                  <a:gd name="T34" fmla="*/ 0 w 234"/>
                  <a:gd name="T35" fmla="*/ 228 h 231"/>
                  <a:gd name="T36" fmla="*/ 0 w 234"/>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1"/>
                  <a:gd name="T59" fmla="*/ 234 w 23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1">
                    <a:moveTo>
                      <a:pt x="0" y="228"/>
                    </a:moveTo>
                    <a:lnTo>
                      <a:pt x="231" y="0"/>
                    </a:lnTo>
                    <a:lnTo>
                      <a:pt x="233" y="0"/>
                    </a:lnTo>
                    <a:lnTo>
                      <a:pt x="0" y="230"/>
                    </a:lnTo>
                    <a:lnTo>
                      <a:pt x="0" y="228"/>
                    </a:lnTo>
                  </a:path>
                </a:pathLst>
              </a:custGeom>
              <a:solidFill>
                <a:srgbClr val="4A0063"/>
              </a:solidFill>
              <a:ln w="9525" cap="rnd">
                <a:noFill/>
                <a:round/>
                <a:headEnd/>
                <a:tailEnd/>
              </a:ln>
            </p:spPr>
            <p:txBody>
              <a:bodyPr/>
              <a:lstStyle/>
              <a:p>
                <a:endParaRPr lang="en-US"/>
              </a:p>
            </p:txBody>
          </p:sp>
          <p:sp>
            <p:nvSpPr>
              <p:cNvPr id="32160" name="Freeform 115"/>
              <p:cNvSpPr>
                <a:spLocks noChangeAspect="1"/>
              </p:cNvSpPr>
              <p:nvPr/>
            </p:nvSpPr>
            <p:spPr bwMode="auto">
              <a:xfrm>
                <a:off x="4986" y="2709"/>
                <a:ext cx="234" cy="231"/>
              </a:xfrm>
              <a:custGeom>
                <a:avLst/>
                <a:gdLst>
                  <a:gd name="T0" fmla="*/ 0 w 234"/>
                  <a:gd name="T1" fmla="*/ 230 h 231"/>
                  <a:gd name="T2" fmla="*/ 231 w 234"/>
                  <a:gd name="T3" fmla="*/ 0 h 231"/>
                  <a:gd name="T4" fmla="*/ 231 w 234"/>
                  <a:gd name="T5" fmla="*/ 0 h 231"/>
                  <a:gd name="T6" fmla="*/ 231 w 234"/>
                  <a:gd name="T7" fmla="*/ 1 h 231"/>
                  <a:gd name="T8" fmla="*/ 233 w 234"/>
                  <a:gd name="T9" fmla="*/ 1 h 231"/>
                  <a:gd name="T10" fmla="*/ 233 w 234"/>
                  <a:gd name="T11" fmla="*/ 1 h 231"/>
                  <a:gd name="T12" fmla="*/ 233 w 234"/>
                  <a:gd name="T13" fmla="*/ 1 h 231"/>
                  <a:gd name="T14" fmla="*/ 233 w 234"/>
                  <a:gd name="T15" fmla="*/ 1 h 231"/>
                  <a:gd name="T16" fmla="*/ 233 w 234"/>
                  <a:gd name="T17" fmla="*/ 1 h 231"/>
                  <a:gd name="T18" fmla="*/ 233 w 234"/>
                  <a:gd name="T19" fmla="*/ 1 h 231"/>
                  <a:gd name="T20" fmla="*/ 1 w 234"/>
                  <a:gd name="T21" fmla="*/ 230 h 231"/>
                  <a:gd name="T22" fmla="*/ 1 w 234"/>
                  <a:gd name="T23" fmla="*/ 230 h 231"/>
                  <a:gd name="T24" fmla="*/ 1 w 234"/>
                  <a:gd name="T25" fmla="*/ 230 h 231"/>
                  <a:gd name="T26" fmla="*/ 0 w 234"/>
                  <a:gd name="T27" fmla="*/ 230 h 231"/>
                  <a:gd name="T28" fmla="*/ 0 w 234"/>
                  <a:gd name="T29" fmla="*/ 230 h 231"/>
                  <a:gd name="T30" fmla="*/ 0 w 234"/>
                  <a:gd name="T31" fmla="*/ 230 h 231"/>
                  <a:gd name="T32" fmla="*/ 0 w 234"/>
                  <a:gd name="T33" fmla="*/ 230 h 231"/>
                  <a:gd name="T34" fmla="*/ 0 w 234"/>
                  <a:gd name="T35" fmla="*/ 230 h 231"/>
                  <a:gd name="T36" fmla="*/ 0 w 234"/>
                  <a:gd name="T37" fmla="*/ 230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1"/>
                  <a:gd name="T59" fmla="*/ 234 w 23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1">
                    <a:moveTo>
                      <a:pt x="0" y="230"/>
                    </a:moveTo>
                    <a:lnTo>
                      <a:pt x="231" y="0"/>
                    </a:lnTo>
                    <a:lnTo>
                      <a:pt x="231" y="1"/>
                    </a:lnTo>
                    <a:lnTo>
                      <a:pt x="233" y="1"/>
                    </a:lnTo>
                    <a:lnTo>
                      <a:pt x="1" y="230"/>
                    </a:lnTo>
                    <a:lnTo>
                      <a:pt x="0" y="230"/>
                    </a:lnTo>
                  </a:path>
                </a:pathLst>
              </a:custGeom>
              <a:solidFill>
                <a:srgbClr val="4A0062"/>
              </a:solidFill>
              <a:ln w="9525" cap="rnd">
                <a:noFill/>
                <a:round/>
                <a:headEnd/>
                <a:tailEnd/>
              </a:ln>
            </p:spPr>
            <p:txBody>
              <a:bodyPr/>
              <a:lstStyle/>
              <a:p>
                <a:endParaRPr lang="en-US"/>
              </a:p>
            </p:txBody>
          </p:sp>
          <p:sp>
            <p:nvSpPr>
              <p:cNvPr id="32161" name="Freeform 116"/>
              <p:cNvSpPr>
                <a:spLocks noChangeAspect="1"/>
              </p:cNvSpPr>
              <p:nvPr/>
            </p:nvSpPr>
            <p:spPr bwMode="auto">
              <a:xfrm>
                <a:off x="4987" y="2711"/>
                <a:ext cx="235" cy="230"/>
              </a:xfrm>
              <a:custGeom>
                <a:avLst/>
                <a:gdLst>
                  <a:gd name="T0" fmla="*/ 0 w 235"/>
                  <a:gd name="T1" fmla="*/ 227 h 230"/>
                  <a:gd name="T2" fmla="*/ 232 w 235"/>
                  <a:gd name="T3" fmla="*/ 0 h 230"/>
                  <a:gd name="T4" fmla="*/ 232 w 235"/>
                  <a:gd name="T5" fmla="*/ 0 h 230"/>
                  <a:gd name="T6" fmla="*/ 232 w 235"/>
                  <a:gd name="T7" fmla="*/ 0 h 230"/>
                  <a:gd name="T8" fmla="*/ 232 w 235"/>
                  <a:gd name="T9" fmla="*/ 0 h 230"/>
                  <a:gd name="T10" fmla="*/ 234 w 235"/>
                  <a:gd name="T11" fmla="*/ 0 h 230"/>
                  <a:gd name="T12" fmla="*/ 234 w 235"/>
                  <a:gd name="T13" fmla="*/ 0 h 230"/>
                  <a:gd name="T14" fmla="*/ 234 w 235"/>
                  <a:gd name="T15" fmla="*/ 0 h 230"/>
                  <a:gd name="T16" fmla="*/ 234 w 235"/>
                  <a:gd name="T17" fmla="*/ 0 h 230"/>
                  <a:gd name="T18" fmla="*/ 234 w 235"/>
                  <a:gd name="T19" fmla="*/ 0 h 230"/>
                  <a:gd name="T20" fmla="*/ 1 w 235"/>
                  <a:gd name="T21" fmla="*/ 229 h 230"/>
                  <a:gd name="T22" fmla="*/ 1 w 235"/>
                  <a:gd name="T23" fmla="*/ 229 h 230"/>
                  <a:gd name="T24" fmla="*/ 1 w 235"/>
                  <a:gd name="T25" fmla="*/ 229 h 230"/>
                  <a:gd name="T26" fmla="*/ 0 w 235"/>
                  <a:gd name="T27" fmla="*/ 229 h 230"/>
                  <a:gd name="T28" fmla="*/ 0 w 235"/>
                  <a:gd name="T29" fmla="*/ 229 h 230"/>
                  <a:gd name="T30" fmla="*/ 0 w 235"/>
                  <a:gd name="T31" fmla="*/ 229 h 230"/>
                  <a:gd name="T32" fmla="*/ 0 w 235"/>
                  <a:gd name="T33" fmla="*/ 227 h 230"/>
                  <a:gd name="T34" fmla="*/ 0 w 235"/>
                  <a:gd name="T35" fmla="*/ 227 h 230"/>
                  <a:gd name="T36" fmla="*/ 0 w 235"/>
                  <a:gd name="T37" fmla="*/ 22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30"/>
                  <a:gd name="T59" fmla="*/ 235 w 235"/>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30">
                    <a:moveTo>
                      <a:pt x="0" y="227"/>
                    </a:moveTo>
                    <a:lnTo>
                      <a:pt x="232" y="0"/>
                    </a:lnTo>
                    <a:lnTo>
                      <a:pt x="234" y="0"/>
                    </a:lnTo>
                    <a:lnTo>
                      <a:pt x="1" y="229"/>
                    </a:lnTo>
                    <a:lnTo>
                      <a:pt x="0" y="229"/>
                    </a:lnTo>
                    <a:lnTo>
                      <a:pt x="0" y="227"/>
                    </a:lnTo>
                  </a:path>
                </a:pathLst>
              </a:custGeom>
              <a:solidFill>
                <a:srgbClr val="490061"/>
              </a:solidFill>
              <a:ln w="9525" cap="rnd">
                <a:noFill/>
                <a:round/>
                <a:headEnd/>
                <a:tailEnd/>
              </a:ln>
            </p:spPr>
            <p:txBody>
              <a:bodyPr/>
              <a:lstStyle/>
              <a:p>
                <a:endParaRPr lang="en-US"/>
              </a:p>
            </p:txBody>
          </p:sp>
          <p:sp>
            <p:nvSpPr>
              <p:cNvPr id="32162" name="Freeform 117"/>
              <p:cNvSpPr>
                <a:spLocks noChangeAspect="1"/>
              </p:cNvSpPr>
              <p:nvPr/>
            </p:nvSpPr>
            <p:spPr bwMode="auto">
              <a:xfrm>
                <a:off x="4989" y="2712"/>
                <a:ext cx="234" cy="231"/>
              </a:xfrm>
              <a:custGeom>
                <a:avLst/>
                <a:gdLst>
                  <a:gd name="T0" fmla="*/ 0 w 234"/>
                  <a:gd name="T1" fmla="*/ 228 h 231"/>
                  <a:gd name="T2" fmla="*/ 232 w 234"/>
                  <a:gd name="T3" fmla="*/ 0 h 231"/>
                  <a:gd name="T4" fmla="*/ 232 w 234"/>
                  <a:gd name="T5" fmla="*/ 0 h 231"/>
                  <a:gd name="T6" fmla="*/ 232 w 234"/>
                  <a:gd name="T7" fmla="*/ 0 h 231"/>
                  <a:gd name="T8" fmla="*/ 232 w 234"/>
                  <a:gd name="T9" fmla="*/ 0 h 231"/>
                  <a:gd name="T10" fmla="*/ 232 w 234"/>
                  <a:gd name="T11" fmla="*/ 0 h 231"/>
                  <a:gd name="T12" fmla="*/ 233 w 234"/>
                  <a:gd name="T13" fmla="*/ 0 h 231"/>
                  <a:gd name="T14" fmla="*/ 233 w 234"/>
                  <a:gd name="T15" fmla="*/ 1 h 231"/>
                  <a:gd name="T16" fmla="*/ 233 w 234"/>
                  <a:gd name="T17" fmla="*/ 1 h 231"/>
                  <a:gd name="T18" fmla="*/ 233 w 234"/>
                  <a:gd name="T19" fmla="*/ 1 h 231"/>
                  <a:gd name="T20" fmla="*/ 1 w 234"/>
                  <a:gd name="T21" fmla="*/ 230 h 231"/>
                  <a:gd name="T22" fmla="*/ 1 w 234"/>
                  <a:gd name="T23" fmla="*/ 230 h 231"/>
                  <a:gd name="T24" fmla="*/ 1 w 234"/>
                  <a:gd name="T25" fmla="*/ 230 h 231"/>
                  <a:gd name="T26" fmla="*/ 0 w 234"/>
                  <a:gd name="T27" fmla="*/ 228 h 231"/>
                  <a:gd name="T28" fmla="*/ 0 w 234"/>
                  <a:gd name="T29" fmla="*/ 228 h 231"/>
                  <a:gd name="T30" fmla="*/ 0 w 234"/>
                  <a:gd name="T31" fmla="*/ 228 h 231"/>
                  <a:gd name="T32" fmla="*/ 0 w 234"/>
                  <a:gd name="T33" fmla="*/ 228 h 231"/>
                  <a:gd name="T34" fmla="*/ 0 w 234"/>
                  <a:gd name="T35" fmla="*/ 228 h 231"/>
                  <a:gd name="T36" fmla="*/ 0 w 234"/>
                  <a:gd name="T37" fmla="*/ 22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1"/>
                  <a:gd name="T59" fmla="*/ 234 w 23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1">
                    <a:moveTo>
                      <a:pt x="0" y="228"/>
                    </a:moveTo>
                    <a:lnTo>
                      <a:pt x="232" y="0"/>
                    </a:lnTo>
                    <a:lnTo>
                      <a:pt x="233" y="0"/>
                    </a:lnTo>
                    <a:lnTo>
                      <a:pt x="233" y="1"/>
                    </a:lnTo>
                    <a:lnTo>
                      <a:pt x="1" y="230"/>
                    </a:lnTo>
                    <a:lnTo>
                      <a:pt x="0" y="228"/>
                    </a:lnTo>
                  </a:path>
                </a:pathLst>
              </a:custGeom>
              <a:solidFill>
                <a:srgbClr val="480060"/>
              </a:solidFill>
              <a:ln w="9525" cap="rnd">
                <a:noFill/>
                <a:round/>
                <a:headEnd/>
                <a:tailEnd/>
              </a:ln>
            </p:spPr>
            <p:txBody>
              <a:bodyPr/>
              <a:lstStyle/>
              <a:p>
                <a:endParaRPr lang="en-US"/>
              </a:p>
            </p:txBody>
          </p:sp>
          <p:sp>
            <p:nvSpPr>
              <p:cNvPr id="32163" name="Freeform 118"/>
              <p:cNvSpPr>
                <a:spLocks noChangeAspect="1"/>
              </p:cNvSpPr>
              <p:nvPr/>
            </p:nvSpPr>
            <p:spPr bwMode="auto">
              <a:xfrm>
                <a:off x="4991" y="2713"/>
                <a:ext cx="233" cy="230"/>
              </a:xfrm>
              <a:custGeom>
                <a:avLst/>
                <a:gdLst>
                  <a:gd name="T0" fmla="*/ 0 w 233"/>
                  <a:gd name="T1" fmla="*/ 229 h 230"/>
                  <a:gd name="T2" fmla="*/ 230 w 233"/>
                  <a:gd name="T3" fmla="*/ 0 h 230"/>
                  <a:gd name="T4" fmla="*/ 230 w 233"/>
                  <a:gd name="T5" fmla="*/ 0 h 230"/>
                  <a:gd name="T6" fmla="*/ 230 w 233"/>
                  <a:gd name="T7" fmla="*/ 0 h 230"/>
                  <a:gd name="T8" fmla="*/ 230 w 233"/>
                  <a:gd name="T9" fmla="*/ 0 h 230"/>
                  <a:gd name="T10" fmla="*/ 230 w 233"/>
                  <a:gd name="T11" fmla="*/ 0 h 230"/>
                  <a:gd name="T12" fmla="*/ 230 w 233"/>
                  <a:gd name="T13" fmla="*/ 0 h 230"/>
                  <a:gd name="T14" fmla="*/ 232 w 233"/>
                  <a:gd name="T15" fmla="*/ 0 h 230"/>
                  <a:gd name="T16" fmla="*/ 232 w 233"/>
                  <a:gd name="T17" fmla="*/ 0 h 230"/>
                  <a:gd name="T18" fmla="*/ 232 w 233"/>
                  <a:gd name="T19" fmla="*/ 1 h 230"/>
                  <a:gd name="T20" fmla="*/ 1 w 233"/>
                  <a:gd name="T21" fmla="*/ 229 h 230"/>
                  <a:gd name="T22" fmla="*/ 1 w 233"/>
                  <a:gd name="T23" fmla="*/ 229 h 230"/>
                  <a:gd name="T24" fmla="*/ 1 w 233"/>
                  <a:gd name="T25" fmla="*/ 229 h 230"/>
                  <a:gd name="T26" fmla="*/ 0 w 233"/>
                  <a:gd name="T27" fmla="*/ 229 h 230"/>
                  <a:gd name="T28" fmla="*/ 0 w 233"/>
                  <a:gd name="T29" fmla="*/ 229 h 230"/>
                  <a:gd name="T30" fmla="*/ 0 w 233"/>
                  <a:gd name="T31" fmla="*/ 229 h 230"/>
                  <a:gd name="T32" fmla="*/ 0 w 233"/>
                  <a:gd name="T33" fmla="*/ 229 h 230"/>
                  <a:gd name="T34" fmla="*/ 0 w 233"/>
                  <a:gd name="T35" fmla="*/ 229 h 230"/>
                  <a:gd name="T36" fmla="*/ 0 w 233"/>
                  <a:gd name="T37" fmla="*/ 229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230"/>
                  <a:gd name="T59" fmla="*/ 233 w 233"/>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230">
                    <a:moveTo>
                      <a:pt x="0" y="229"/>
                    </a:moveTo>
                    <a:lnTo>
                      <a:pt x="230" y="0"/>
                    </a:lnTo>
                    <a:lnTo>
                      <a:pt x="232" y="0"/>
                    </a:lnTo>
                    <a:lnTo>
                      <a:pt x="232" y="1"/>
                    </a:lnTo>
                    <a:lnTo>
                      <a:pt x="1" y="229"/>
                    </a:lnTo>
                    <a:lnTo>
                      <a:pt x="0" y="229"/>
                    </a:lnTo>
                  </a:path>
                </a:pathLst>
              </a:custGeom>
              <a:solidFill>
                <a:srgbClr val="480060"/>
              </a:solidFill>
              <a:ln w="9525" cap="rnd">
                <a:noFill/>
                <a:round/>
                <a:headEnd/>
                <a:tailEnd/>
              </a:ln>
            </p:spPr>
            <p:txBody>
              <a:bodyPr/>
              <a:lstStyle/>
              <a:p>
                <a:endParaRPr lang="en-US"/>
              </a:p>
            </p:txBody>
          </p:sp>
          <p:sp>
            <p:nvSpPr>
              <p:cNvPr id="32164" name="Freeform 119"/>
              <p:cNvSpPr>
                <a:spLocks noChangeAspect="1"/>
              </p:cNvSpPr>
              <p:nvPr/>
            </p:nvSpPr>
            <p:spPr bwMode="auto">
              <a:xfrm>
                <a:off x="4992" y="2715"/>
                <a:ext cx="234" cy="230"/>
              </a:xfrm>
              <a:custGeom>
                <a:avLst/>
                <a:gdLst>
                  <a:gd name="T0" fmla="*/ 0 w 234"/>
                  <a:gd name="T1" fmla="*/ 227 h 230"/>
                  <a:gd name="T2" fmla="*/ 231 w 234"/>
                  <a:gd name="T3" fmla="*/ 0 h 230"/>
                  <a:gd name="T4" fmla="*/ 231 w 234"/>
                  <a:gd name="T5" fmla="*/ 0 h 230"/>
                  <a:gd name="T6" fmla="*/ 231 w 234"/>
                  <a:gd name="T7" fmla="*/ 0 h 230"/>
                  <a:gd name="T8" fmla="*/ 231 w 234"/>
                  <a:gd name="T9" fmla="*/ 0 h 230"/>
                  <a:gd name="T10" fmla="*/ 231 w 234"/>
                  <a:gd name="T11" fmla="*/ 0 h 230"/>
                  <a:gd name="T12" fmla="*/ 231 w 234"/>
                  <a:gd name="T13" fmla="*/ 0 h 230"/>
                  <a:gd name="T14" fmla="*/ 231 w 234"/>
                  <a:gd name="T15" fmla="*/ 0 h 230"/>
                  <a:gd name="T16" fmla="*/ 231 w 234"/>
                  <a:gd name="T17" fmla="*/ 0 h 230"/>
                  <a:gd name="T18" fmla="*/ 233 w 234"/>
                  <a:gd name="T19" fmla="*/ 0 h 230"/>
                  <a:gd name="T20" fmla="*/ 1 w 234"/>
                  <a:gd name="T21" fmla="*/ 229 h 230"/>
                  <a:gd name="T22" fmla="*/ 1 w 234"/>
                  <a:gd name="T23" fmla="*/ 229 h 230"/>
                  <a:gd name="T24" fmla="*/ 1 w 234"/>
                  <a:gd name="T25" fmla="*/ 229 h 230"/>
                  <a:gd name="T26" fmla="*/ 0 w 234"/>
                  <a:gd name="T27" fmla="*/ 229 h 230"/>
                  <a:gd name="T28" fmla="*/ 0 w 234"/>
                  <a:gd name="T29" fmla="*/ 229 h 230"/>
                  <a:gd name="T30" fmla="*/ 0 w 234"/>
                  <a:gd name="T31" fmla="*/ 229 h 230"/>
                  <a:gd name="T32" fmla="*/ 0 w 234"/>
                  <a:gd name="T33" fmla="*/ 229 h 230"/>
                  <a:gd name="T34" fmla="*/ 0 w 234"/>
                  <a:gd name="T35" fmla="*/ 227 h 230"/>
                  <a:gd name="T36" fmla="*/ 0 w 234"/>
                  <a:gd name="T37" fmla="*/ 22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230"/>
                  <a:gd name="T59" fmla="*/ 234 w 234"/>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230">
                    <a:moveTo>
                      <a:pt x="0" y="227"/>
                    </a:moveTo>
                    <a:lnTo>
                      <a:pt x="231" y="0"/>
                    </a:lnTo>
                    <a:lnTo>
                      <a:pt x="233" y="0"/>
                    </a:lnTo>
                    <a:lnTo>
                      <a:pt x="1" y="229"/>
                    </a:lnTo>
                    <a:lnTo>
                      <a:pt x="0" y="229"/>
                    </a:lnTo>
                    <a:lnTo>
                      <a:pt x="0" y="227"/>
                    </a:lnTo>
                  </a:path>
                </a:pathLst>
              </a:custGeom>
              <a:solidFill>
                <a:srgbClr val="47005F"/>
              </a:solidFill>
              <a:ln w="9525" cap="rnd">
                <a:noFill/>
                <a:round/>
                <a:headEnd/>
                <a:tailEnd/>
              </a:ln>
            </p:spPr>
            <p:txBody>
              <a:bodyPr/>
              <a:lstStyle/>
              <a:p>
                <a:endParaRPr lang="en-US"/>
              </a:p>
            </p:txBody>
          </p:sp>
          <p:sp>
            <p:nvSpPr>
              <p:cNvPr id="32165" name="Freeform 120"/>
              <p:cNvSpPr>
                <a:spLocks noChangeAspect="1"/>
              </p:cNvSpPr>
              <p:nvPr/>
            </p:nvSpPr>
            <p:spPr bwMode="auto">
              <a:xfrm>
                <a:off x="4994" y="2715"/>
                <a:ext cx="232" cy="230"/>
              </a:xfrm>
              <a:custGeom>
                <a:avLst/>
                <a:gdLst>
                  <a:gd name="T0" fmla="*/ 0 w 232"/>
                  <a:gd name="T1" fmla="*/ 228 h 230"/>
                  <a:gd name="T2" fmla="*/ 231 w 232"/>
                  <a:gd name="T3" fmla="*/ 0 h 230"/>
                  <a:gd name="T4" fmla="*/ 231 w 232"/>
                  <a:gd name="T5" fmla="*/ 0 h 230"/>
                  <a:gd name="T6" fmla="*/ 231 w 232"/>
                  <a:gd name="T7" fmla="*/ 1 h 230"/>
                  <a:gd name="T8" fmla="*/ 231 w 232"/>
                  <a:gd name="T9" fmla="*/ 1 h 230"/>
                  <a:gd name="T10" fmla="*/ 231 w 232"/>
                  <a:gd name="T11" fmla="*/ 1 h 230"/>
                  <a:gd name="T12" fmla="*/ 231 w 232"/>
                  <a:gd name="T13" fmla="*/ 1 h 230"/>
                  <a:gd name="T14" fmla="*/ 231 w 232"/>
                  <a:gd name="T15" fmla="*/ 1 h 230"/>
                  <a:gd name="T16" fmla="*/ 231 w 232"/>
                  <a:gd name="T17" fmla="*/ 1 h 230"/>
                  <a:gd name="T18" fmla="*/ 231 w 232"/>
                  <a:gd name="T19" fmla="*/ 1 h 230"/>
                  <a:gd name="T20" fmla="*/ 1 w 232"/>
                  <a:gd name="T21" fmla="*/ 229 h 230"/>
                  <a:gd name="T22" fmla="*/ 1 w 232"/>
                  <a:gd name="T23" fmla="*/ 229 h 230"/>
                  <a:gd name="T24" fmla="*/ 1 w 232"/>
                  <a:gd name="T25" fmla="*/ 228 h 230"/>
                  <a:gd name="T26" fmla="*/ 0 w 232"/>
                  <a:gd name="T27" fmla="*/ 228 h 230"/>
                  <a:gd name="T28" fmla="*/ 0 w 232"/>
                  <a:gd name="T29" fmla="*/ 228 h 230"/>
                  <a:gd name="T30" fmla="*/ 0 w 232"/>
                  <a:gd name="T31" fmla="*/ 228 h 230"/>
                  <a:gd name="T32" fmla="*/ 0 w 232"/>
                  <a:gd name="T33" fmla="*/ 228 h 230"/>
                  <a:gd name="T34" fmla="*/ 0 w 232"/>
                  <a:gd name="T35" fmla="*/ 228 h 230"/>
                  <a:gd name="T36" fmla="*/ 0 w 232"/>
                  <a:gd name="T37" fmla="*/ 228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30"/>
                  <a:gd name="T59" fmla="*/ 232 w 232"/>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30">
                    <a:moveTo>
                      <a:pt x="0" y="228"/>
                    </a:moveTo>
                    <a:lnTo>
                      <a:pt x="231" y="0"/>
                    </a:lnTo>
                    <a:lnTo>
                      <a:pt x="231" y="1"/>
                    </a:lnTo>
                    <a:lnTo>
                      <a:pt x="1" y="229"/>
                    </a:lnTo>
                    <a:lnTo>
                      <a:pt x="1" y="228"/>
                    </a:lnTo>
                    <a:lnTo>
                      <a:pt x="0" y="228"/>
                    </a:lnTo>
                  </a:path>
                </a:pathLst>
              </a:custGeom>
              <a:solidFill>
                <a:srgbClr val="47005E"/>
              </a:solidFill>
              <a:ln w="9525" cap="rnd">
                <a:noFill/>
                <a:round/>
                <a:headEnd/>
                <a:tailEnd/>
              </a:ln>
            </p:spPr>
            <p:txBody>
              <a:bodyPr/>
              <a:lstStyle/>
              <a:p>
                <a:endParaRPr lang="en-US"/>
              </a:p>
            </p:txBody>
          </p:sp>
          <p:sp>
            <p:nvSpPr>
              <p:cNvPr id="32166" name="Freeform 121"/>
              <p:cNvSpPr>
                <a:spLocks noChangeAspect="1"/>
              </p:cNvSpPr>
              <p:nvPr/>
            </p:nvSpPr>
            <p:spPr bwMode="auto">
              <a:xfrm>
                <a:off x="4995" y="2716"/>
                <a:ext cx="233" cy="229"/>
              </a:xfrm>
              <a:custGeom>
                <a:avLst/>
                <a:gdLst>
                  <a:gd name="T0" fmla="*/ 0 w 233"/>
                  <a:gd name="T1" fmla="*/ 228 h 229"/>
                  <a:gd name="T2" fmla="*/ 230 w 233"/>
                  <a:gd name="T3" fmla="*/ 0 h 229"/>
                  <a:gd name="T4" fmla="*/ 230 w 233"/>
                  <a:gd name="T5" fmla="*/ 0 h 229"/>
                  <a:gd name="T6" fmla="*/ 232 w 233"/>
                  <a:gd name="T7" fmla="*/ 0 h 229"/>
                  <a:gd name="T8" fmla="*/ 232 w 233"/>
                  <a:gd name="T9" fmla="*/ 1 h 229"/>
                  <a:gd name="T10" fmla="*/ 232 w 233"/>
                  <a:gd name="T11" fmla="*/ 1 h 229"/>
                  <a:gd name="T12" fmla="*/ 232 w 233"/>
                  <a:gd name="T13" fmla="*/ 1 h 229"/>
                  <a:gd name="T14" fmla="*/ 232 w 233"/>
                  <a:gd name="T15" fmla="*/ 1 h 229"/>
                  <a:gd name="T16" fmla="*/ 232 w 233"/>
                  <a:gd name="T17" fmla="*/ 1 h 229"/>
                  <a:gd name="T18" fmla="*/ 232 w 233"/>
                  <a:gd name="T19" fmla="*/ 1 h 229"/>
                  <a:gd name="T20" fmla="*/ 1 w 233"/>
                  <a:gd name="T21" fmla="*/ 228 h 229"/>
                  <a:gd name="T22" fmla="*/ 1 w 233"/>
                  <a:gd name="T23" fmla="*/ 228 h 229"/>
                  <a:gd name="T24" fmla="*/ 1 w 233"/>
                  <a:gd name="T25" fmla="*/ 228 h 229"/>
                  <a:gd name="T26" fmla="*/ 1 w 233"/>
                  <a:gd name="T27" fmla="*/ 228 h 229"/>
                  <a:gd name="T28" fmla="*/ 0 w 233"/>
                  <a:gd name="T29" fmla="*/ 228 h 229"/>
                  <a:gd name="T30" fmla="*/ 0 w 233"/>
                  <a:gd name="T31" fmla="*/ 228 h 229"/>
                  <a:gd name="T32" fmla="*/ 0 w 233"/>
                  <a:gd name="T33" fmla="*/ 228 h 229"/>
                  <a:gd name="T34" fmla="*/ 0 w 233"/>
                  <a:gd name="T35" fmla="*/ 228 h 229"/>
                  <a:gd name="T36" fmla="*/ 0 w 233"/>
                  <a:gd name="T37" fmla="*/ 228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229"/>
                  <a:gd name="T59" fmla="*/ 233 w 233"/>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229">
                    <a:moveTo>
                      <a:pt x="0" y="228"/>
                    </a:moveTo>
                    <a:lnTo>
                      <a:pt x="230" y="0"/>
                    </a:lnTo>
                    <a:lnTo>
                      <a:pt x="232" y="0"/>
                    </a:lnTo>
                    <a:lnTo>
                      <a:pt x="232" y="1"/>
                    </a:lnTo>
                    <a:lnTo>
                      <a:pt x="1" y="228"/>
                    </a:lnTo>
                    <a:lnTo>
                      <a:pt x="0" y="228"/>
                    </a:lnTo>
                  </a:path>
                </a:pathLst>
              </a:custGeom>
              <a:solidFill>
                <a:srgbClr val="46005D"/>
              </a:solidFill>
              <a:ln w="9525" cap="rnd">
                <a:noFill/>
                <a:round/>
                <a:headEnd/>
                <a:tailEnd/>
              </a:ln>
            </p:spPr>
            <p:txBody>
              <a:bodyPr/>
              <a:lstStyle/>
              <a:p>
                <a:endParaRPr lang="en-US"/>
              </a:p>
            </p:txBody>
          </p:sp>
          <p:sp>
            <p:nvSpPr>
              <p:cNvPr id="32167" name="Freeform 122"/>
              <p:cNvSpPr>
                <a:spLocks noChangeAspect="1"/>
              </p:cNvSpPr>
              <p:nvPr/>
            </p:nvSpPr>
            <p:spPr bwMode="auto">
              <a:xfrm>
                <a:off x="4997" y="2718"/>
                <a:ext cx="232" cy="229"/>
              </a:xfrm>
              <a:custGeom>
                <a:avLst/>
                <a:gdLst>
                  <a:gd name="T0" fmla="*/ 0 w 232"/>
                  <a:gd name="T1" fmla="*/ 226 h 229"/>
                  <a:gd name="T2" fmla="*/ 229 w 232"/>
                  <a:gd name="T3" fmla="*/ 0 h 229"/>
                  <a:gd name="T4" fmla="*/ 229 w 232"/>
                  <a:gd name="T5" fmla="*/ 0 h 229"/>
                  <a:gd name="T6" fmla="*/ 229 w 232"/>
                  <a:gd name="T7" fmla="*/ 0 h 229"/>
                  <a:gd name="T8" fmla="*/ 231 w 232"/>
                  <a:gd name="T9" fmla="*/ 0 h 229"/>
                  <a:gd name="T10" fmla="*/ 231 w 232"/>
                  <a:gd name="T11" fmla="*/ 1 h 229"/>
                  <a:gd name="T12" fmla="*/ 231 w 232"/>
                  <a:gd name="T13" fmla="*/ 1 h 229"/>
                  <a:gd name="T14" fmla="*/ 231 w 232"/>
                  <a:gd name="T15" fmla="*/ 1 h 229"/>
                  <a:gd name="T16" fmla="*/ 231 w 232"/>
                  <a:gd name="T17" fmla="*/ 1 h 229"/>
                  <a:gd name="T18" fmla="*/ 231 w 232"/>
                  <a:gd name="T19" fmla="*/ 1 h 229"/>
                  <a:gd name="T20" fmla="*/ 1 w 232"/>
                  <a:gd name="T21" fmla="*/ 228 h 229"/>
                  <a:gd name="T22" fmla="*/ 1 w 232"/>
                  <a:gd name="T23" fmla="*/ 228 h 229"/>
                  <a:gd name="T24" fmla="*/ 1 w 232"/>
                  <a:gd name="T25" fmla="*/ 228 h 229"/>
                  <a:gd name="T26" fmla="*/ 1 w 232"/>
                  <a:gd name="T27" fmla="*/ 228 h 229"/>
                  <a:gd name="T28" fmla="*/ 0 w 232"/>
                  <a:gd name="T29" fmla="*/ 228 h 229"/>
                  <a:gd name="T30" fmla="*/ 0 w 232"/>
                  <a:gd name="T31" fmla="*/ 228 h 229"/>
                  <a:gd name="T32" fmla="*/ 0 w 232"/>
                  <a:gd name="T33" fmla="*/ 226 h 229"/>
                  <a:gd name="T34" fmla="*/ 0 w 232"/>
                  <a:gd name="T35" fmla="*/ 226 h 229"/>
                  <a:gd name="T36" fmla="*/ 0 w 232"/>
                  <a:gd name="T37" fmla="*/ 226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9"/>
                  <a:gd name="T59" fmla="*/ 232 w 232"/>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9">
                    <a:moveTo>
                      <a:pt x="0" y="226"/>
                    </a:moveTo>
                    <a:lnTo>
                      <a:pt x="229" y="0"/>
                    </a:lnTo>
                    <a:lnTo>
                      <a:pt x="231" y="0"/>
                    </a:lnTo>
                    <a:lnTo>
                      <a:pt x="231" y="1"/>
                    </a:lnTo>
                    <a:lnTo>
                      <a:pt x="1" y="228"/>
                    </a:lnTo>
                    <a:lnTo>
                      <a:pt x="0" y="228"/>
                    </a:lnTo>
                    <a:lnTo>
                      <a:pt x="0" y="226"/>
                    </a:lnTo>
                  </a:path>
                </a:pathLst>
              </a:custGeom>
              <a:solidFill>
                <a:srgbClr val="45005C"/>
              </a:solidFill>
              <a:ln w="9525" cap="rnd">
                <a:noFill/>
                <a:round/>
                <a:headEnd/>
                <a:tailEnd/>
              </a:ln>
            </p:spPr>
            <p:txBody>
              <a:bodyPr/>
              <a:lstStyle/>
              <a:p>
                <a:endParaRPr lang="en-US"/>
              </a:p>
            </p:txBody>
          </p:sp>
          <p:sp>
            <p:nvSpPr>
              <p:cNvPr id="32168" name="Freeform 123"/>
              <p:cNvSpPr>
                <a:spLocks noChangeAspect="1"/>
              </p:cNvSpPr>
              <p:nvPr/>
            </p:nvSpPr>
            <p:spPr bwMode="auto">
              <a:xfrm>
                <a:off x="4999" y="2720"/>
                <a:ext cx="232" cy="229"/>
              </a:xfrm>
              <a:custGeom>
                <a:avLst/>
                <a:gdLst>
                  <a:gd name="T0" fmla="*/ 0 w 232"/>
                  <a:gd name="T1" fmla="*/ 226 h 229"/>
                  <a:gd name="T2" fmla="*/ 229 w 232"/>
                  <a:gd name="T3" fmla="*/ 0 h 229"/>
                  <a:gd name="T4" fmla="*/ 229 w 232"/>
                  <a:gd name="T5" fmla="*/ 0 h 229"/>
                  <a:gd name="T6" fmla="*/ 229 w 232"/>
                  <a:gd name="T7" fmla="*/ 0 h 229"/>
                  <a:gd name="T8" fmla="*/ 229 w 232"/>
                  <a:gd name="T9" fmla="*/ 0 h 229"/>
                  <a:gd name="T10" fmla="*/ 229 w 232"/>
                  <a:gd name="T11" fmla="*/ 0 h 229"/>
                  <a:gd name="T12" fmla="*/ 231 w 232"/>
                  <a:gd name="T13" fmla="*/ 0 h 229"/>
                  <a:gd name="T14" fmla="*/ 231 w 232"/>
                  <a:gd name="T15" fmla="*/ 1 h 229"/>
                  <a:gd name="T16" fmla="*/ 231 w 232"/>
                  <a:gd name="T17" fmla="*/ 1 h 229"/>
                  <a:gd name="T18" fmla="*/ 231 w 232"/>
                  <a:gd name="T19" fmla="*/ 1 h 229"/>
                  <a:gd name="T20" fmla="*/ 1 w 232"/>
                  <a:gd name="T21" fmla="*/ 228 h 229"/>
                  <a:gd name="T22" fmla="*/ 1 w 232"/>
                  <a:gd name="T23" fmla="*/ 226 h 229"/>
                  <a:gd name="T24" fmla="*/ 1 w 232"/>
                  <a:gd name="T25" fmla="*/ 226 h 229"/>
                  <a:gd name="T26" fmla="*/ 1 w 232"/>
                  <a:gd name="T27" fmla="*/ 226 h 229"/>
                  <a:gd name="T28" fmla="*/ 0 w 232"/>
                  <a:gd name="T29" fmla="*/ 226 h 229"/>
                  <a:gd name="T30" fmla="*/ 0 w 232"/>
                  <a:gd name="T31" fmla="*/ 226 h 229"/>
                  <a:gd name="T32" fmla="*/ 0 w 232"/>
                  <a:gd name="T33" fmla="*/ 226 h 229"/>
                  <a:gd name="T34" fmla="*/ 0 w 232"/>
                  <a:gd name="T35" fmla="*/ 226 h 229"/>
                  <a:gd name="T36" fmla="*/ 0 w 232"/>
                  <a:gd name="T37" fmla="*/ 226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9"/>
                  <a:gd name="T59" fmla="*/ 232 w 232"/>
                  <a:gd name="T60" fmla="*/ 229 h 2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9">
                    <a:moveTo>
                      <a:pt x="0" y="226"/>
                    </a:moveTo>
                    <a:lnTo>
                      <a:pt x="229" y="0"/>
                    </a:lnTo>
                    <a:lnTo>
                      <a:pt x="231" y="0"/>
                    </a:lnTo>
                    <a:lnTo>
                      <a:pt x="231" y="1"/>
                    </a:lnTo>
                    <a:lnTo>
                      <a:pt x="1" y="228"/>
                    </a:lnTo>
                    <a:lnTo>
                      <a:pt x="1" y="226"/>
                    </a:lnTo>
                    <a:lnTo>
                      <a:pt x="0" y="226"/>
                    </a:lnTo>
                  </a:path>
                </a:pathLst>
              </a:custGeom>
              <a:solidFill>
                <a:srgbClr val="45005C"/>
              </a:solidFill>
              <a:ln w="9525" cap="rnd">
                <a:noFill/>
                <a:round/>
                <a:headEnd/>
                <a:tailEnd/>
              </a:ln>
            </p:spPr>
            <p:txBody>
              <a:bodyPr/>
              <a:lstStyle/>
              <a:p>
                <a:endParaRPr lang="en-US"/>
              </a:p>
            </p:txBody>
          </p:sp>
          <p:sp>
            <p:nvSpPr>
              <p:cNvPr id="32169" name="Freeform 124"/>
              <p:cNvSpPr>
                <a:spLocks noChangeAspect="1"/>
              </p:cNvSpPr>
              <p:nvPr/>
            </p:nvSpPr>
            <p:spPr bwMode="auto">
              <a:xfrm>
                <a:off x="5000" y="2721"/>
                <a:ext cx="232" cy="228"/>
              </a:xfrm>
              <a:custGeom>
                <a:avLst/>
                <a:gdLst>
                  <a:gd name="T0" fmla="*/ 0 w 232"/>
                  <a:gd name="T1" fmla="*/ 227 h 228"/>
                  <a:gd name="T2" fmla="*/ 229 w 232"/>
                  <a:gd name="T3" fmla="*/ 0 h 228"/>
                  <a:gd name="T4" fmla="*/ 229 w 232"/>
                  <a:gd name="T5" fmla="*/ 0 h 228"/>
                  <a:gd name="T6" fmla="*/ 229 w 232"/>
                  <a:gd name="T7" fmla="*/ 0 h 228"/>
                  <a:gd name="T8" fmla="*/ 229 w 232"/>
                  <a:gd name="T9" fmla="*/ 0 h 228"/>
                  <a:gd name="T10" fmla="*/ 229 w 232"/>
                  <a:gd name="T11" fmla="*/ 0 h 228"/>
                  <a:gd name="T12" fmla="*/ 229 w 232"/>
                  <a:gd name="T13" fmla="*/ 0 h 228"/>
                  <a:gd name="T14" fmla="*/ 229 w 232"/>
                  <a:gd name="T15" fmla="*/ 0 h 228"/>
                  <a:gd name="T16" fmla="*/ 231 w 232"/>
                  <a:gd name="T17" fmla="*/ 1 h 228"/>
                  <a:gd name="T18" fmla="*/ 231 w 232"/>
                  <a:gd name="T19" fmla="*/ 1 h 228"/>
                  <a:gd name="T20" fmla="*/ 1 w 232"/>
                  <a:gd name="T21" fmla="*/ 227 h 228"/>
                  <a:gd name="T22" fmla="*/ 1 w 232"/>
                  <a:gd name="T23" fmla="*/ 227 h 228"/>
                  <a:gd name="T24" fmla="*/ 1 w 232"/>
                  <a:gd name="T25" fmla="*/ 227 h 228"/>
                  <a:gd name="T26" fmla="*/ 1 w 232"/>
                  <a:gd name="T27" fmla="*/ 227 h 228"/>
                  <a:gd name="T28" fmla="*/ 1 w 232"/>
                  <a:gd name="T29" fmla="*/ 227 h 228"/>
                  <a:gd name="T30" fmla="*/ 0 w 232"/>
                  <a:gd name="T31" fmla="*/ 227 h 228"/>
                  <a:gd name="T32" fmla="*/ 0 w 232"/>
                  <a:gd name="T33" fmla="*/ 227 h 228"/>
                  <a:gd name="T34" fmla="*/ 0 w 232"/>
                  <a:gd name="T35" fmla="*/ 227 h 228"/>
                  <a:gd name="T36" fmla="*/ 0 w 232"/>
                  <a:gd name="T37" fmla="*/ 227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8"/>
                  <a:gd name="T59" fmla="*/ 232 w 232"/>
                  <a:gd name="T60" fmla="*/ 228 h 2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8">
                    <a:moveTo>
                      <a:pt x="0" y="227"/>
                    </a:moveTo>
                    <a:lnTo>
                      <a:pt x="229" y="0"/>
                    </a:lnTo>
                    <a:lnTo>
                      <a:pt x="231" y="1"/>
                    </a:lnTo>
                    <a:lnTo>
                      <a:pt x="1" y="227"/>
                    </a:lnTo>
                    <a:lnTo>
                      <a:pt x="0" y="227"/>
                    </a:lnTo>
                  </a:path>
                </a:pathLst>
              </a:custGeom>
              <a:solidFill>
                <a:srgbClr val="44005B"/>
              </a:solidFill>
              <a:ln w="9525" cap="rnd">
                <a:noFill/>
                <a:round/>
                <a:headEnd/>
                <a:tailEnd/>
              </a:ln>
            </p:spPr>
            <p:txBody>
              <a:bodyPr/>
              <a:lstStyle/>
              <a:p>
                <a:endParaRPr lang="en-US"/>
              </a:p>
            </p:txBody>
          </p:sp>
          <p:sp>
            <p:nvSpPr>
              <p:cNvPr id="32170" name="Freeform 125"/>
              <p:cNvSpPr>
                <a:spLocks noChangeAspect="1"/>
              </p:cNvSpPr>
              <p:nvPr/>
            </p:nvSpPr>
            <p:spPr bwMode="auto">
              <a:xfrm>
                <a:off x="5002" y="2723"/>
                <a:ext cx="230" cy="227"/>
              </a:xfrm>
              <a:custGeom>
                <a:avLst/>
                <a:gdLst>
                  <a:gd name="T0" fmla="*/ 0 w 230"/>
                  <a:gd name="T1" fmla="*/ 224 h 227"/>
                  <a:gd name="T2" fmla="*/ 229 w 230"/>
                  <a:gd name="T3" fmla="*/ 0 h 227"/>
                  <a:gd name="T4" fmla="*/ 229 w 230"/>
                  <a:gd name="T5" fmla="*/ 0 h 227"/>
                  <a:gd name="T6" fmla="*/ 229 w 230"/>
                  <a:gd name="T7" fmla="*/ 0 h 227"/>
                  <a:gd name="T8" fmla="*/ 229 w 230"/>
                  <a:gd name="T9" fmla="*/ 0 h 227"/>
                  <a:gd name="T10" fmla="*/ 229 w 230"/>
                  <a:gd name="T11" fmla="*/ 0 h 227"/>
                  <a:gd name="T12" fmla="*/ 229 w 230"/>
                  <a:gd name="T13" fmla="*/ 0 h 227"/>
                  <a:gd name="T14" fmla="*/ 229 w 230"/>
                  <a:gd name="T15" fmla="*/ 0 h 227"/>
                  <a:gd name="T16" fmla="*/ 229 w 230"/>
                  <a:gd name="T17" fmla="*/ 0 h 227"/>
                  <a:gd name="T18" fmla="*/ 229 w 230"/>
                  <a:gd name="T19" fmla="*/ 1 h 227"/>
                  <a:gd name="T20" fmla="*/ 1 w 230"/>
                  <a:gd name="T21" fmla="*/ 226 h 227"/>
                  <a:gd name="T22" fmla="*/ 1 w 230"/>
                  <a:gd name="T23" fmla="*/ 226 h 227"/>
                  <a:gd name="T24" fmla="*/ 1 w 230"/>
                  <a:gd name="T25" fmla="*/ 226 h 227"/>
                  <a:gd name="T26" fmla="*/ 1 w 230"/>
                  <a:gd name="T27" fmla="*/ 226 h 227"/>
                  <a:gd name="T28" fmla="*/ 1 w 230"/>
                  <a:gd name="T29" fmla="*/ 224 h 227"/>
                  <a:gd name="T30" fmla="*/ 0 w 230"/>
                  <a:gd name="T31" fmla="*/ 224 h 227"/>
                  <a:gd name="T32" fmla="*/ 0 w 230"/>
                  <a:gd name="T33" fmla="*/ 224 h 227"/>
                  <a:gd name="T34" fmla="*/ 0 w 230"/>
                  <a:gd name="T35" fmla="*/ 224 h 227"/>
                  <a:gd name="T36" fmla="*/ 0 w 230"/>
                  <a:gd name="T37" fmla="*/ 224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27"/>
                  <a:gd name="T59" fmla="*/ 230 w 230"/>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27">
                    <a:moveTo>
                      <a:pt x="0" y="224"/>
                    </a:moveTo>
                    <a:lnTo>
                      <a:pt x="229" y="0"/>
                    </a:lnTo>
                    <a:lnTo>
                      <a:pt x="229" y="1"/>
                    </a:lnTo>
                    <a:lnTo>
                      <a:pt x="1" y="226"/>
                    </a:lnTo>
                    <a:lnTo>
                      <a:pt x="1" y="224"/>
                    </a:lnTo>
                    <a:lnTo>
                      <a:pt x="0" y="224"/>
                    </a:lnTo>
                  </a:path>
                </a:pathLst>
              </a:custGeom>
              <a:solidFill>
                <a:srgbClr val="44005A"/>
              </a:solidFill>
              <a:ln w="9525" cap="rnd">
                <a:noFill/>
                <a:round/>
                <a:headEnd/>
                <a:tailEnd/>
              </a:ln>
            </p:spPr>
            <p:txBody>
              <a:bodyPr/>
              <a:lstStyle/>
              <a:p>
                <a:endParaRPr lang="en-US"/>
              </a:p>
            </p:txBody>
          </p:sp>
          <p:sp>
            <p:nvSpPr>
              <p:cNvPr id="32171" name="Freeform 126"/>
              <p:cNvSpPr>
                <a:spLocks noChangeAspect="1"/>
              </p:cNvSpPr>
              <p:nvPr/>
            </p:nvSpPr>
            <p:spPr bwMode="auto">
              <a:xfrm>
                <a:off x="5003" y="2724"/>
                <a:ext cx="231" cy="226"/>
              </a:xfrm>
              <a:custGeom>
                <a:avLst/>
                <a:gdLst>
                  <a:gd name="T0" fmla="*/ 0 w 231"/>
                  <a:gd name="T1" fmla="*/ 225 h 226"/>
                  <a:gd name="T2" fmla="*/ 228 w 231"/>
                  <a:gd name="T3" fmla="*/ 0 h 226"/>
                  <a:gd name="T4" fmla="*/ 228 w 231"/>
                  <a:gd name="T5" fmla="*/ 0 h 226"/>
                  <a:gd name="T6" fmla="*/ 230 w 231"/>
                  <a:gd name="T7" fmla="*/ 0 h 226"/>
                  <a:gd name="T8" fmla="*/ 230 w 231"/>
                  <a:gd name="T9" fmla="*/ 0 h 226"/>
                  <a:gd name="T10" fmla="*/ 230 w 231"/>
                  <a:gd name="T11" fmla="*/ 0 h 226"/>
                  <a:gd name="T12" fmla="*/ 230 w 231"/>
                  <a:gd name="T13" fmla="*/ 0 h 226"/>
                  <a:gd name="T14" fmla="*/ 230 w 231"/>
                  <a:gd name="T15" fmla="*/ 0 h 226"/>
                  <a:gd name="T16" fmla="*/ 230 w 231"/>
                  <a:gd name="T17" fmla="*/ 0 h 226"/>
                  <a:gd name="T18" fmla="*/ 230 w 231"/>
                  <a:gd name="T19" fmla="*/ 0 h 226"/>
                  <a:gd name="T20" fmla="*/ 0 w 231"/>
                  <a:gd name="T21" fmla="*/ 225 h 226"/>
                  <a:gd name="T22" fmla="*/ 0 w 231"/>
                  <a:gd name="T23" fmla="*/ 225 h 226"/>
                  <a:gd name="T24" fmla="*/ 0 w 231"/>
                  <a:gd name="T25" fmla="*/ 225 h 226"/>
                  <a:gd name="T26" fmla="*/ 0 w 231"/>
                  <a:gd name="T27" fmla="*/ 225 h 226"/>
                  <a:gd name="T28" fmla="*/ 0 w 231"/>
                  <a:gd name="T29" fmla="*/ 225 h 226"/>
                  <a:gd name="T30" fmla="*/ 0 w 231"/>
                  <a:gd name="T31" fmla="*/ 225 h 226"/>
                  <a:gd name="T32" fmla="*/ 0 w 231"/>
                  <a:gd name="T33" fmla="*/ 225 h 226"/>
                  <a:gd name="T34" fmla="*/ 0 w 231"/>
                  <a:gd name="T35" fmla="*/ 225 h 226"/>
                  <a:gd name="T36" fmla="*/ 0 w 231"/>
                  <a:gd name="T37" fmla="*/ 225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26"/>
                  <a:gd name="T59" fmla="*/ 231 w 231"/>
                  <a:gd name="T60" fmla="*/ 226 h 2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26">
                    <a:moveTo>
                      <a:pt x="0" y="225"/>
                    </a:moveTo>
                    <a:lnTo>
                      <a:pt x="228" y="0"/>
                    </a:lnTo>
                    <a:lnTo>
                      <a:pt x="230" y="0"/>
                    </a:lnTo>
                    <a:lnTo>
                      <a:pt x="0" y="225"/>
                    </a:lnTo>
                  </a:path>
                </a:pathLst>
              </a:custGeom>
              <a:solidFill>
                <a:srgbClr val="430059"/>
              </a:solidFill>
              <a:ln w="9525" cap="rnd">
                <a:noFill/>
                <a:round/>
                <a:headEnd/>
                <a:tailEnd/>
              </a:ln>
            </p:spPr>
            <p:txBody>
              <a:bodyPr/>
              <a:lstStyle/>
              <a:p>
                <a:endParaRPr lang="en-US"/>
              </a:p>
            </p:txBody>
          </p:sp>
          <p:sp>
            <p:nvSpPr>
              <p:cNvPr id="32172" name="Freeform 127"/>
              <p:cNvSpPr>
                <a:spLocks noChangeAspect="1"/>
              </p:cNvSpPr>
              <p:nvPr/>
            </p:nvSpPr>
            <p:spPr bwMode="auto">
              <a:xfrm>
                <a:off x="5004" y="2724"/>
                <a:ext cx="232" cy="228"/>
              </a:xfrm>
              <a:custGeom>
                <a:avLst/>
                <a:gdLst>
                  <a:gd name="T0" fmla="*/ 0 w 232"/>
                  <a:gd name="T1" fmla="*/ 225 h 228"/>
                  <a:gd name="T2" fmla="*/ 229 w 232"/>
                  <a:gd name="T3" fmla="*/ 0 h 228"/>
                  <a:gd name="T4" fmla="*/ 229 w 232"/>
                  <a:gd name="T5" fmla="*/ 1 h 228"/>
                  <a:gd name="T6" fmla="*/ 229 w 232"/>
                  <a:gd name="T7" fmla="*/ 1 h 228"/>
                  <a:gd name="T8" fmla="*/ 229 w 232"/>
                  <a:gd name="T9" fmla="*/ 1 h 228"/>
                  <a:gd name="T10" fmla="*/ 231 w 232"/>
                  <a:gd name="T11" fmla="*/ 1 h 228"/>
                  <a:gd name="T12" fmla="*/ 231 w 232"/>
                  <a:gd name="T13" fmla="*/ 1 h 228"/>
                  <a:gd name="T14" fmla="*/ 231 w 232"/>
                  <a:gd name="T15" fmla="*/ 1 h 228"/>
                  <a:gd name="T16" fmla="*/ 231 w 232"/>
                  <a:gd name="T17" fmla="*/ 1 h 228"/>
                  <a:gd name="T18" fmla="*/ 231 w 232"/>
                  <a:gd name="T19" fmla="*/ 1 h 228"/>
                  <a:gd name="T20" fmla="*/ 1 w 232"/>
                  <a:gd name="T21" fmla="*/ 227 h 228"/>
                  <a:gd name="T22" fmla="*/ 1 w 232"/>
                  <a:gd name="T23" fmla="*/ 227 h 228"/>
                  <a:gd name="T24" fmla="*/ 1 w 232"/>
                  <a:gd name="T25" fmla="*/ 227 h 228"/>
                  <a:gd name="T26" fmla="*/ 1 w 232"/>
                  <a:gd name="T27" fmla="*/ 227 h 228"/>
                  <a:gd name="T28" fmla="*/ 1 w 232"/>
                  <a:gd name="T29" fmla="*/ 227 h 228"/>
                  <a:gd name="T30" fmla="*/ 1 w 232"/>
                  <a:gd name="T31" fmla="*/ 227 h 228"/>
                  <a:gd name="T32" fmla="*/ 0 w 232"/>
                  <a:gd name="T33" fmla="*/ 227 h 228"/>
                  <a:gd name="T34" fmla="*/ 0 w 232"/>
                  <a:gd name="T35" fmla="*/ 225 h 228"/>
                  <a:gd name="T36" fmla="*/ 0 w 232"/>
                  <a:gd name="T37" fmla="*/ 225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228"/>
                  <a:gd name="T59" fmla="*/ 232 w 232"/>
                  <a:gd name="T60" fmla="*/ 228 h 2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228">
                    <a:moveTo>
                      <a:pt x="0" y="225"/>
                    </a:moveTo>
                    <a:lnTo>
                      <a:pt x="229" y="0"/>
                    </a:lnTo>
                    <a:lnTo>
                      <a:pt x="229" y="1"/>
                    </a:lnTo>
                    <a:lnTo>
                      <a:pt x="231" y="1"/>
                    </a:lnTo>
                    <a:lnTo>
                      <a:pt x="1" y="227"/>
                    </a:lnTo>
                    <a:lnTo>
                      <a:pt x="0" y="227"/>
                    </a:lnTo>
                    <a:lnTo>
                      <a:pt x="0" y="225"/>
                    </a:lnTo>
                  </a:path>
                </a:pathLst>
              </a:custGeom>
              <a:solidFill>
                <a:srgbClr val="420058"/>
              </a:solidFill>
              <a:ln w="9525" cap="rnd">
                <a:noFill/>
                <a:round/>
                <a:headEnd/>
                <a:tailEnd/>
              </a:ln>
            </p:spPr>
            <p:txBody>
              <a:bodyPr/>
              <a:lstStyle/>
              <a:p>
                <a:endParaRPr lang="en-US"/>
              </a:p>
            </p:txBody>
          </p:sp>
          <p:sp>
            <p:nvSpPr>
              <p:cNvPr id="32173" name="Freeform 128"/>
              <p:cNvSpPr>
                <a:spLocks noChangeAspect="1"/>
              </p:cNvSpPr>
              <p:nvPr/>
            </p:nvSpPr>
            <p:spPr bwMode="auto">
              <a:xfrm>
                <a:off x="5006" y="2726"/>
                <a:ext cx="231" cy="227"/>
              </a:xfrm>
              <a:custGeom>
                <a:avLst/>
                <a:gdLst>
                  <a:gd name="T0" fmla="*/ 0 w 231"/>
                  <a:gd name="T1" fmla="*/ 224 h 227"/>
                  <a:gd name="T2" fmla="*/ 228 w 231"/>
                  <a:gd name="T3" fmla="*/ 0 h 227"/>
                  <a:gd name="T4" fmla="*/ 228 w 231"/>
                  <a:gd name="T5" fmla="*/ 1 h 227"/>
                  <a:gd name="T6" fmla="*/ 228 w 231"/>
                  <a:gd name="T7" fmla="*/ 1 h 227"/>
                  <a:gd name="T8" fmla="*/ 228 w 231"/>
                  <a:gd name="T9" fmla="*/ 1 h 227"/>
                  <a:gd name="T10" fmla="*/ 228 w 231"/>
                  <a:gd name="T11" fmla="*/ 1 h 227"/>
                  <a:gd name="T12" fmla="*/ 228 w 231"/>
                  <a:gd name="T13" fmla="*/ 1 h 227"/>
                  <a:gd name="T14" fmla="*/ 228 w 231"/>
                  <a:gd name="T15" fmla="*/ 1 h 227"/>
                  <a:gd name="T16" fmla="*/ 230 w 231"/>
                  <a:gd name="T17" fmla="*/ 1 h 227"/>
                  <a:gd name="T18" fmla="*/ 230 w 231"/>
                  <a:gd name="T19" fmla="*/ 1 h 227"/>
                  <a:gd name="T20" fmla="*/ 1 w 231"/>
                  <a:gd name="T21" fmla="*/ 226 h 227"/>
                  <a:gd name="T22" fmla="*/ 1 w 231"/>
                  <a:gd name="T23" fmla="*/ 224 h 227"/>
                  <a:gd name="T24" fmla="*/ 1 w 231"/>
                  <a:gd name="T25" fmla="*/ 224 h 227"/>
                  <a:gd name="T26" fmla="*/ 1 w 231"/>
                  <a:gd name="T27" fmla="*/ 224 h 227"/>
                  <a:gd name="T28" fmla="*/ 1 w 231"/>
                  <a:gd name="T29" fmla="*/ 224 h 227"/>
                  <a:gd name="T30" fmla="*/ 1 w 231"/>
                  <a:gd name="T31" fmla="*/ 224 h 227"/>
                  <a:gd name="T32" fmla="*/ 1 w 231"/>
                  <a:gd name="T33" fmla="*/ 224 h 227"/>
                  <a:gd name="T34" fmla="*/ 0 w 231"/>
                  <a:gd name="T35" fmla="*/ 224 h 227"/>
                  <a:gd name="T36" fmla="*/ 0 w 231"/>
                  <a:gd name="T37" fmla="*/ 224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27"/>
                  <a:gd name="T59" fmla="*/ 231 w 231"/>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27">
                    <a:moveTo>
                      <a:pt x="0" y="224"/>
                    </a:moveTo>
                    <a:lnTo>
                      <a:pt x="228" y="0"/>
                    </a:lnTo>
                    <a:lnTo>
                      <a:pt x="228" y="1"/>
                    </a:lnTo>
                    <a:lnTo>
                      <a:pt x="230" y="1"/>
                    </a:lnTo>
                    <a:lnTo>
                      <a:pt x="1" y="226"/>
                    </a:lnTo>
                    <a:lnTo>
                      <a:pt x="1" y="224"/>
                    </a:lnTo>
                    <a:lnTo>
                      <a:pt x="0" y="224"/>
                    </a:lnTo>
                  </a:path>
                </a:pathLst>
              </a:custGeom>
              <a:solidFill>
                <a:srgbClr val="420058"/>
              </a:solidFill>
              <a:ln w="9525" cap="rnd">
                <a:noFill/>
                <a:round/>
                <a:headEnd/>
                <a:tailEnd/>
              </a:ln>
            </p:spPr>
            <p:txBody>
              <a:bodyPr/>
              <a:lstStyle/>
              <a:p>
                <a:endParaRPr lang="en-US"/>
              </a:p>
            </p:txBody>
          </p:sp>
          <p:sp>
            <p:nvSpPr>
              <p:cNvPr id="32174" name="Freeform 129"/>
              <p:cNvSpPr>
                <a:spLocks noChangeAspect="1"/>
              </p:cNvSpPr>
              <p:nvPr/>
            </p:nvSpPr>
            <p:spPr bwMode="auto">
              <a:xfrm>
                <a:off x="5007" y="2728"/>
                <a:ext cx="230" cy="225"/>
              </a:xfrm>
              <a:custGeom>
                <a:avLst/>
                <a:gdLst>
                  <a:gd name="T0" fmla="*/ 0 w 230"/>
                  <a:gd name="T1" fmla="*/ 224 h 225"/>
                  <a:gd name="T2" fmla="*/ 229 w 230"/>
                  <a:gd name="T3" fmla="*/ 0 h 225"/>
                  <a:gd name="T4" fmla="*/ 229 w 230"/>
                  <a:gd name="T5" fmla="*/ 0 h 225"/>
                  <a:gd name="T6" fmla="*/ 229 w 230"/>
                  <a:gd name="T7" fmla="*/ 1 h 225"/>
                  <a:gd name="T8" fmla="*/ 229 w 230"/>
                  <a:gd name="T9" fmla="*/ 1 h 225"/>
                  <a:gd name="T10" fmla="*/ 229 w 230"/>
                  <a:gd name="T11" fmla="*/ 1 h 225"/>
                  <a:gd name="T12" fmla="*/ 229 w 230"/>
                  <a:gd name="T13" fmla="*/ 1 h 225"/>
                  <a:gd name="T14" fmla="*/ 229 w 230"/>
                  <a:gd name="T15" fmla="*/ 1 h 225"/>
                  <a:gd name="T16" fmla="*/ 229 w 230"/>
                  <a:gd name="T17" fmla="*/ 1 h 225"/>
                  <a:gd name="T18" fmla="*/ 229 w 230"/>
                  <a:gd name="T19" fmla="*/ 1 h 225"/>
                  <a:gd name="T20" fmla="*/ 3 w 230"/>
                  <a:gd name="T21" fmla="*/ 224 h 225"/>
                  <a:gd name="T22" fmla="*/ 1 w 230"/>
                  <a:gd name="T23" fmla="*/ 224 h 225"/>
                  <a:gd name="T24" fmla="*/ 1 w 230"/>
                  <a:gd name="T25" fmla="*/ 224 h 225"/>
                  <a:gd name="T26" fmla="*/ 1 w 230"/>
                  <a:gd name="T27" fmla="*/ 224 h 225"/>
                  <a:gd name="T28" fmla="*/ 1 w 230"/>
                  <a:gd name="T29" fmla="*/ 224 h 225"/>
                  <a:gd name="T30" fmla="*/ 1 w 230"/>
                  <a:gd name="T31" fmla="*/ 224 h 225"/>
                  <a:gd name="T32" fmla="*/ 1 w 230"/>
                  <a:gd name="T33" fmla="*/ 224 h 225"/>
                  <a:gd name="T34" fmla="*/ 1 w 230"/>
                  <a:gd name="T35" fmla="*/ 224 h 225"/>
                  <a:gd name="T36" fmla="*/ 0 w 230"/>
                  <a:gd name="T37" fmla="*/ 224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25"/>
                  <a:gd name="T59" fmla="*/ 230 w 230"/>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25">
                    <a:moveTo>
                      <a:pt x="0" y="224"/>
                    </a:moveTo>
                    <a:lnTo>
                      <a:pt x="229" y="0"/>
                    </a:lnTo>
                    <a:lnTo>
                      <a:pt x="229" y="1"/>
                    </a:lnTo>
                    <a:lnTo>
                      <a:pt x="3" y="224"/>
                    </a:lnTo>
                    <a:lnTo>
                      <a:pt x="1" y="224"/>
                    </a:lnTo>
                    <a:lnTo>
                      <a:pt x="0" y="224"/>
                    </a:lnTo>
                  </a:path>
                </a:pathLst>
              </a:custGeom>
              <a:solidFill>
                <a:srgbClr val="410057"/>
              </a:solidFill>
              <a:ln w="9525" cap="rnd">
                <a:noFill/>
                <a:round/>
                <a:headEnd/>
                <a:tailEnd/>
              </a:ln>
            </p:spPr>
            <p:txBody>
              <a:bodyPr/>
              <a:lstStyle/>
              <a:p>
                <a:endParaRPr lang="en-US"/>
              </a:p>
            </p:txBody>
          </p:sp>
          <p:sp>
            <p:nvSpPr>
              <p:cNvPr id="32175" name="Freeform 130"/>
              <p:cNvSpPr>
                <a:spLocks noChangeAspect="1"/>
              </p:cNvSpPr>
              <p:nvPr/>
            </p:nvSpPr>
            <p:spPr bwMode="auto">
              <a:xfrm>
                <a:off x="5011" y="2729"/>
                <a:ext cx="228" cy="226"/>
              </a:xfrm>
              <a:custGeom>
                <a:avLst/>
                <a:gdLst>
                  <a:gd name="T0" fmla="*/ 0 w 228"/>
                  <a:gd name="T1" fmla="*/ 223 h 226"/>
                  <a:gd name="T2" fmla="*/ 225 w 228"/>
                  <a:gd name="T3" fmla="*/ 0 h 226"/>
                  <a:gd name="T4" fmla="*/ 227 w 228"/>
                  <a:gd name="T5" fmla="*/ 0 h 226"/>
                  <a:gd name="T6" fmla="*/ 227 w 228"/>
                  <a:gd name="T7" fmla="*/ 0 h 226"/>
                  <a:gd name="T8" fmla="*/ 227 w 228"/>
                  <a:gd name="T9" fmla="*/ 0 h 226"/>
                  <a:gd name="T10" fmla="*/ 227 w 228"/>
                  <a:gd name="T11" fmla="*/ 0 h 226"/>
                  <a:gd name="T12" fmla="*/ 227 w 228"/>
                  <a:gd name="T13" fmla="*/ 0 h 226"/>
                  <a:gd name="T14" fmla="*/ 227 w 228"/>
                  <a:gd name="T15" fmla="*/ 0 h 226"/>
                  <a:gd name="T16" fmla="*/ 227 w 228"/>
                  <a:gd name="T17" fmla="*/ 0 h 226"/>
                  <a:gd name="T18" fmla="*/ 227 w 228"/>
                  <a:gd name="T19" fmla="*/ 0 h 226"/>
                  <a:gd name="T20" fmla="*/ 1 w 228"/>
                  <a:gd name="T21" fmla="*/ 225 h 226"/>
                  <a:gd name="T22" fmla="*/ 0 w 228"/>
                  <a:gd name="T23" fmla="*/ 225 h 226"/>
                  <a:gd name="T24" fmla="*/ 0 w 228"/>
                  <a:gd name="T25" fmla="*/ 225 h 226"/>
                  <a:gd name="T26" fmla="*/ 0 w 228"/>
                  <a:gd name="T27" fmla="*/ 223 h 226"/>
                  <a:gd name="T28" fmla="*/ 0 w 228"/>
                  <a:gd name="T29" fmla="*/ 223 h 226"/>
                  <a:gd name="T30" fmla="*/ 0 w 228"/>
                  <a:gd name="T31" fmla="*/ 223 h 226"/>
                  <a:gd name="T32" fmla="*/ 0 w 228"/>
                  <a:gd name="T33" fmla="*/ 223 h 226"/>
                  <a:gd name="T34" fmla="*/ 0 w 228"/>
                  <a:gd name="T35" fmla="*/ 223 h 226"/>
                  <a:gd name="T36" fmla="*/ 0 w 228"/>
                  <a:gd name="T37" fmla="*/ 223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26"/>
                  <a:gd name="T59" fmla="*/ 228 w 228"/>
                  <a:gd name="T60" fmla="*/ 226 h 2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26">
                    <a:moveTo>
                      <a:pt x="0" y="223"/>
                    </a:moveTo>
                    <a:lnTo>
                      <a:pt x="225" y="0"/>
                    </a:lnTo>
                    <a:lnTo>
                      <a:pt x="227" y="0"/>
                    </a:lnTo>
                    <a:lnTo>
                      <a:pt x="1" y="225"/>
                    </a:lnTo>
                    <a:lnTo>
                      <a:pt x="0" y="225"/>
                    </a:lnTo>
                    <a:lnTo>
                      <a:pt x="0" y="223"/>
                    </a:lnTo>
                  </a:path>
                </a:pathLst>
              </a:custGeom>
              <a:solidFill>
                <a:srgbClr val="410056"/>
              </a:solidFill>
              <a:ln w="9525" cap="rnd">
                <a:noFill/>
                <a:round/>
                <a:headEnd/>
                <a:tailEnd/>
              </a:ln>
            </p:spPr>
            <p:txBody>
              <a:bodyPr/>
              <a:lstStyle/>
              <a:p>
                <a:endParaRPr lang="en-US"/>
              </a:p>
            </p:txBody>
          </p:sp>
          <p:sp>
            <p:nvSpPr>
              <p:cNvPr id="32176" name="Freeform 131"/>
              <p:cNvSpPr>
                <a:spLocks noChangeAspect="1"/>
              </p:cNvSpPr>
              <p:nvPr/>
            </p:nvSpPr>
            <p:spPr bwMode="auto">
              <a:xfrm>
                <a:off x="5012" y="2730"/>
                <a:ext cx="228" cy="225"/>
              </a:xfrm>
              <a:custGeom>
                <a:avLst/>
                <a:gdLst>
                  <a:gd name="T0" fmla="*/ 0 w 228"/>
                  <a:gd name="T1" fmla="*/ 224 h 225"/>
                  <a:gd name="T2" fmla="*/ 225 w 228"/>
                  <a:gd name="T3" fmla="*/ 0 h 225"/>
                  <a:gd name="T4" fmla="*/ 225 w 228"/>
                  <a:gd name="T5" fmla="*/ 0 h 225"/>
                  <a:gd name="T6" fmla="*/ 225 w 228"/>
                  <a:gd name="T7" fmla="*/ 0 h 225"/>
                  <a:gd name="T8" fmla="*/ 225 w 228"/>
                  <a:gd name="T9" fmla="*/ 1 h 225"/>
                  <a:gd name="T10" fmla="*/ 227 w 228"/>
                  <a:gd name="T11" fmla="*/ 1 h 225"/>
                  <a:gd name="T12" fmla="*/ 227 w 228"/>
                  <a:gd name="T13" fmla="*/ 1 h 225"/>
                  <a:gd name="T14" fmla="*/ 227 w 228"/>
                  <a:gd name="T15" fmla="*/ 1 h 225"/>
                  <a:gd name="T16" fmla="*/ 227 w 228"/>
                  <a:gd name="T17" fmla="*/ 1 h 225"/>
                  <a:gd name="T18" fmla="*/ 227 w 228"/>
                  <a:gd name="T19" fmla="*/ 1 h 225"/>
                  <a:gd name="T20" fmla="*/ 1 w 228"/>
                  <a:gd name="T21" fmla="*/ 224 h 225"/>
                  <a:gd name="T22" fmla="*/ 1 w 228"/>
                  <a:gd name="T23" fmla="*/ 224 h 225"/>
                  <a:gd name="T24" fmla="*/ 0 w 228"/>
                  <a:gd name="T25" fmla="*/ 224 h 225"/>
                  <a:gd name="T26" fmla="*/ 0 w 228"/>
                  <a:gd name="T27" fmla="*/ 224 h 225"/>
                  <a:gd name="T28" fmla="*/ 0 w 228"/>
                  <a:gd name="T29" fmla="*/ 224 h 225"/>
                  <a:gd name="T30" fmla="*/ 0 w 228"/>
                  <a:gd name="T31" fmla="*/ 224 h 225"/>
                  <a:gd name="T32" fmla="*/ 0 w 228"/>
                  <a:gd name="T33" fmla="*/ 224 h 225"/>
                  <a:gd name="T34" fmla="*/ 0 w 228"/>
                  <a:gd name="T35" fmla="*/ 224 h 225"/>
                  <a:gd name="T36" fmla="*/ 0 w 228"/>
                  <a:gd name="T37" fmla="*/ 224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25"/>
                  <a:gd name="T59" fmla="*/ 228 w 228"/>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25">
                    <a:moveTo>
                      <a:pt x="0" y="224"/>
                    </a:moveTo>
                    <a:lnTo>
                      <a:pt x="225" y="0"/>
                    </a:lnTo>
                    <a:lnTo>
                      <a:pt x="225" y="1"/>
                    </a:lnTo>
                    <a:lnTo>
                      <a:pt x="227" y="1"/>
                    </a:lnTo>
                    <a:lnTo>
                      <a:pt x="1" y="224"/>
                    </a:lnTo>
                    <a:lnTo>
                      <a:pt x="0" y="224"/>
                    </a:lnTo>
                  </a:path>
                </a:pathLst>
              </a:custGeom>
              <a:solidFill>
                <a:srgbClr val="400055"/>
              </a:solidFill>
              <a:ln w="9525" cap="rnd">
                <a:noFill/>
                <a:round/>
                <a:headEnd/>
                <a:tailEnd/>
              </a:ln>
            </p:spPr>
            <p:txBody>
              <a:bodyPr/>
              <a:lstStyle/>
              <a:p>
                <a:endParaRPr lang="en-US"/>
              </a:p>
            </p:txBody>
          </p:sp>
          <p:sp>
            <p:nvSpPr>
              <p:cNvPr id="32177" name="Freeform 132"/>
              <p:cNvSpPr>
                <a:spLocks noChangeAspect="1"/>
              </p:cNvSpPr>
              <p:nvPr/>
            </p:nvSpPr>
            <p:spPr bwMode="auto">
              <a:xfrm>
                <a:off x="5014" y="2732"/>
                <a:ext cx="227" cy="225"/>
              </a:xfrm>
              <a:custGeom>
                <a:avLst/>
                <a:gdLst>
                  <a:gd name="T0" fmla="*/ 0 w 227"/>
                  <a:gd name="T1" fmla="*/ 222 h 225"/>
                  <a:gd name="T2" fmla="*/ 225 w 227"/>
                  <a:gd name="T3" fmla="*/ 0 h 225"/>
                  <a:gd name="T4" fmla="*/ 225 w 227"/>
                  <a:gd name="T5" fmla="*/ 0 h 225"/>
                  <a:gd name="T6" fmla="*/ 225 w 227"/>
                  <a:gd name="T7" fmla="*/ 0 h 225"/>
                  <a:gd name="T8" fmla="*/ 225 w 227"/>
                  <a:gd name="T9" fmla="*/ 0 h 225"/>
                  <a:gd name="T10" fmla="*/ 225 w 227"/>
                  <a:gd name="T11" fmla="*/ 1 h 225"/>
                  <a:gd name="T12" fmla="*/ 225 w 227"/>
                  <a:gd name="T13" fmla="*/ 1 h 225"/>
                  <a:gd name="T14" fmla="*/ 225 w 227"/>
                  <a:gd name="T15" fmla="*/ 1 h 225"/>
                  <a:gd name="T16" fmla="*/ 225 w 227"/>
                  <a:gd name="T17" fmla="*/ 1 h 225"/>
                  <a:gd name="T18" fmla="*/ 226 w 227"/>
                  <a:gd name="T19" fmla="*/ 1 h 225"/>
                  <a:gd name="T20" fmla="*/ 1 w 227"/>
                  <a:gd name="T21" fmla="*/ 224 h 225"/>
                  <a:gd name="T22" fmla="*/ 1 w 227"/>
                  <a:gd name="T23" fmla="*/ 224 h 225"/>
                  <a:gd name="T24" fmla="*/ 1 w 227"/>
                  <a:gd name="T25" fmla="*/ 224 h 225"/>
                  <a:gd name="T26" fmla="*/ 0 w 227"/>
                  <a:gd name="T27" fmla="*/ 224 h 225"/>
                  <a:gd name="T28" fmla="*/ 0 w 227"/>
                  <a:gd name="T29" fmla="*/ 222 h 225"/>
                  <a:gd name="T30" fmla="*/ 0 w 227"/>
                  <a:gd name="T31" fmla="*/ 222 h 225"/>
                  <a:gd name="T32" fmla="*/ 0 w 227"/>
                  <a:gd name="T33" fmla="*/ 222 h 225"/>
                  <a:gd name="T34" fmla="*/ 0 w 227"/>
                  <a:gd name="T35" fmla="*/ 222 h 225"/>
                  <a:gd name="T36" fmla="*/ 0 w 227"/>
                  <a:gd name="T37" fmla="*/ 222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7"/>
                  <a:gd name="T58" fmla="*/ 0 h 225"/>
                  <a:gd name="T59" fmla="*/ 227 w 227"/>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7" h="225">
                    <a:moveTo>
                      <a:pt x="0" y="222"/>
                    </a:moveTo>
                    <a:lnTo>
                      <a:pt x="225" y="0"/>
                    </a:lnTo>
                    <a:lnTo>
                      <a:pt x="225" y="1"/>
                    </a:lnTo>
                    <a:lnTo>
                      <a:pt x="226" y="1"/>
                    </a:lnTo>
                    <a:lnTo>
                      <a:pt x="1" y="224"/>
                    </a:lnTo>
                    <a:lnTo>
                      <a:pt x="0" y="224"/>
                    </a:lnTo>
                    <a:lnTo>
                      <a:pt x="0" y="222"/>
                    </a:lnTo>
                  </a:path>
                </a:pathLst>
              </a:custGeom>
              <a:solidFill>
                <a:srgbClr val="3F0054"/>
              </a:solidFill>
              <a:ln w="9525" cap="rnd">
                <a:noFill/>
                <a:round/>
                <a:headEnd/>
                <a:tailEnd/>
              </a:ln>
            </p:spPr>
            <p:txBody>
              <a:bodyPr/>
              <a:lstStyle/>
              <a:p>
                <a:endParaRPr lang="en-US"/>
              </a:p>
            </p:txBody>
          </p:sp>
          <p:sp>
            <p:nvSpPr>
              <p:cNvPr id="32178" name="Freeform 133"/>
              <p:cNvSpPr>
                <a:spLocks noChangeAspect="1"/>
              </p:cNvSpPr>
              <p:nvPr/>
            </p:nvSpPr>
            <p:spPr bwMode="auto">
              <a:xfrm>
                <a:off x="5015" y="2733"/>
                <a:ext cx="226" cy="224"/>
              </a:xfrm>
              <a:custGeom>
                <a:avLst/>
                <a:gdLst>
                  <a:gd name="T0" fmla="*/ 0 w 226"/>
                  <a:gd name="T1" fmla="*/ 223 h 224"/>
                  <a:gd name="T2" fmla="*/ 225 w 226"/>
                  <a:gd name="T3" fmla="*/ 0 h 224"/>
                  <a:gd name="T4" fmla="*/ 225 w 226"/>
                  <a:gd name="T5" fmla="*/ 0 h 224"/>
                  <a:gd name="T6" fmla="*/ 225 w 226"/>
                  <a:gd name="T7" fmla="*/ 0 h 224"/>
                  <a:gd name="T8" fmla="*/ 225 w 226"/>
                  <a:gd name="T9" fmla="*/ 0 h 224"/>
                  <a:gd name="T10" fmla="*/ 225 w 226"/>
                  <a:gd name="T11" fmla="*/ 1 h 224"/>
                  <a:gd name="T12" fmla="*/ 225 w 226"/>
                  <a:gd name="T13" fmla="*/ 1 h 224"/>
                  <a:gd name="T14" fmla="*/ 225 w 226"/>
                  <a:gd name="T15" fmla="*/ 1 h 224"/>
                  <a:gd name="T16" fmla="*/ 225 w 226"/>
                  <a:gd name="T17" fmla="*/ 1 h 224"/>
                  <a:gd name="T18" fmla="*/ 225 w 226"/>
                  <a:gd name="T19" fmla="*/ 1 h 224"/>
                  <a:gd name="T20" fmla="*/ 1 w 226"/>
                  <a:gd name="T21" fmla="*/ 223 h 224"/>
                  <a:gd name="T22" fmla="*/ 1 w 226"/>
                  <a:gd name="T23" fmla="*/ 223 h 224"/>
                  <a:gd name="T24" fmla="*/ 1 w 226"/>
                  <a:gd name="T25" fmla="*/ 223 h 224"/>
                  <a:gd name="T26" fmla="*/ 1 w 226"/>
                  <a:gd name="T27" fmla="*/ 223 h 224"/>
                  <a:gd name="T28" fmla="*/ 0 w 226"/>
                  <a:gd name="T29" fmla="*/ 223 h 224"/>
                  <a:gd name="T30" fmla="*/ 0 w 226"/>
                  <a:gd name="T31" fmla="*/ 223 h 224"/>
                  <a:gd name="T32" fmla="*/ 0 w 226"/>
                  <a:gd name="T33" fmla="*/ 223 h 224"/>
                  <a:gd name="T34" fmla="*/ 0 w 226"/>
                  <a:gd name="T35" fmla="*/ 223 h 224"/>
                  <a:gd name="T36" fmla="*/ 0 w 226"/>
                  <a:gd name="T37" fmla="*/ 223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6"/>
                  <a:gd name="T58" fmla="*/ 0 h 224"/>
                  <a:gd name="T59" fmla="*/ 226 w 226"/>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6" h="224">
                    <a:moveTo>
                      <a:pt x="0" y="223"/>
                    </a:moveTo>
                    <a:lnTo>
                      <a:pt x="225" y="0"/>
                    </a:lnTo>
                    <a:lnTo>
                      <a:pt x="225" y="1"/>
                    </a:lnTo>
                    <a:lnTo>
                      <a:pt x="1" y="223"/>
                    </a:lnTo>
                    <a:lnTo>
                      <a:pt x="0" y="223"/>
                    </a:lnTo>
                  </a:path>
                </a:pathLst>
              </a:custGeom>
              <a:solidFill>
                <a:srgbClr val="3F0054"/>
              </a:solidFill>
              <a:ln w="9525" cap="rnd">
                <a:noFill/>
                <a:round/>
                <a:headEnd/>
                <a:tailEnd/>
              </a:ln>
            </p:spPr>
            <p:txBody>
              <a:bodyPr/>
              <a:lstStyle/>
              <a:p>
                <a:endParaRPr lang="en-US"/>
              </a:p>
            </p:txBody>
          </p:sp>
          <p:sp>
            <p:nvSpPr>
              <p:cNvPr id="32179" name="Freeform 134"/>
              <p:cNvSpPr>
                <a:spLocks noChangeAspect="1"/>
              </p:cNvSpPr>
              <p:nvPr/>
            </p:nvSpPr>
            <p:spPr bwMode="auto">
              <a:xfrm>
                <a:off x="5017" y="2735"/>
                <a:ext cx="226" cy="223"/>
              </a:xfrm>
              <a:custGeom>
                <a:avLst/>
                <a:gdLst>
                  <a:gd name="T0" fmla="*/ 0 w 226"/>
                  <a:gd name="T1" fmla="*/ 220 h 223"/>
                  <a:gd name="T2" fmla="*/ 223 w 226"/>
                  <a:gd name="T3" fmla="*/ 0 h 223"/>
                  <a:gd name="T4" fmla="*/ 223 w 226"/>
                  <a:gd name="T5" fmla="*/ 0 h 223"/>
                  <a:gd name="T6" fmla="*/ 223 w 226"/>
                  <a:gd name="T7" fmla="*/ 0 h 223"/>
                  <a:gd name="T8" fmla="*/ 225 w 226"/>
                  <a:gd name="T9" fmla="*/ 0 h 223"/>
                  <a:gd name="T10" fmla="*/ 225 w 226"/>
                  <a:gd name="T11" fmla="*/ 1 h 223"/>
                  <a:gd name="T12" fmla="*/ 225 w 226"/>
                  <a:gd name="T13" fmla="*/ 1 h 223"/>
                  <a:gd name="T14" fmla="*/ 225 w 226"/>
                  <a:gd name="T15" fmla="*/ 1 h 223"/>
                  <a:gd name="T16" fmla="*/ 225 w 226"/>
                  <a:gd name="T17" fmla="*/ 1 h 223"/>
                  <a:gd name="T18" fmla="*/ 225 w 226"/>
                  <a:gd name="T19" fmla="*/ 1 h 223"/>
                  <a:gd name="T20" fmla="*/ 1 w 226"/>
                  <a:gd name="T21" fmla="*/ 222 h 223"/>
                  <a:gd name="T22" fmla="*/ 1 w 226"/>
                  <a:gd name="T23" fmla="*/ 222 h 223"/>
                  <a:gd name="T24" fmla="*/ 1 w 226"/>
                  <a:gd name="T25" fmla="*/ 222 h 223"/>
                  <a:gd name="T26" fmla="*/ 1 w 226"/>
                  <a:gd name="T27" fmla="*/ 222 h 223"/>
                  <a:gd name="T28" fmla="*/ 1 w 226"/>
                  <a:gd name="T29" fmla="*/ 222 h 223"/>
                  <a:gd name="T30" fmla="*/ 0 w 226"/>
                  <a:gd name="T31" fmla="*/ 220 h 223"/>
                  <a:gd name="T32" fmla="*/ 0 w 226"/>
                  <a:gd name="T33" fmla="*/ 220 h 223"/>
                  <a:gd name="T34" fmla="*/ 0 w 226"/>
                  <a:gd name="T35" fmla="*/ 220 h 223"/>
                  <a:gd name="T36" fmla="*/ 0 w 226"/>
                  <a:gd name="T37" fmla="*/ 22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6"/>
                  <a:gd name="T58" fmla="*/ 0 h 223"/>
                  <a:gd name="T59" fmla="*/ 226 w 226"/>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6" h="223">
                    <a:moveTo>
                      <a:pt x="0" y="220"/>
                    </a:moveTo>
                    <a:lnTo>
                      <a:pt x="223" y="0"/>
                    </a:lnTo>
                    <a:lnTo>
                      <a:pt x="225" y="0"/>
                    </a:lnTo>
                    <a:lnTo>
                      <a:pt x="225" y="1"/>
                    </a:lnTo>
                    <a:lnTo>
                      <a:pt x="1" y="222"/>
                    </a:lnTo>
                    <a:lnTo>
                      <a:pt x="0" y="220"/>
                    </a:lnTo>
                  </a:path>
                </a:pathLst>
              </a:custGeom>
              <a:solidFill>
                <a:srgbClr val="3E0053"/>
              </a:solidFill>
              <a:ln w="9525" cap="rnd">
                <a:noFill/>
                <a:round/>
                <a:headEnd/>
                <a:tailEnd/>
              </a:ln>
            </p:spPr>
            <p:txBody>
              <a:bodyPr/>
              <a:lstStyle/>
              <a:p>
                <a:endParaRPr lang="en-US"/>
              </a:p>
            </p:txBody>
          </p:sp>
          <p:sp>
            <p:nvSpPr>
              <p:cNvPr id="32180" name="Freeform 135"/>
              <p:cNvSpPr>
                <a:spLocks noChangeAspect="1"/>
              </p:cNvSpPr>
              <p:nvPr/>
            </p:nvSpPr>
            <p:spPr bwMode="auto">
              <a:xfrm>
                <a:off x="5019" y="2736"/>
                <a:ext cx="225" cy="221"/>
              </a:xfrm>
              <a:custGeom>
                <a:avLst/>
                <a:gdLst>
                  <a:gd name="T0" fmla="*/ 0 w 225"/>
                  <a:gd name="T1" fmla="*/ 220 h 221"/>
                  <a:gd name="T2" fmla="*/ 222 w 225"/>
                  <a:gd name="T3" fmla="*/ 0 h 221"/>
                  <a:gd name="T4" fmla="*/ 222 w 225"/>
                  <a:gd name="T5" fmla="*/ 0 h 221"/>
                  <a:gd name="T6" fmla="*/ 222 w 225"/>
                  <a:gd name="T7" fmla="*/ 0 h 221"/>
                  <a:gd name="T8" fmla="*/ 222 w 225"/>
                  <a:gd name="T9" fmla="*/ 0 h 221"/>
                  <a:gd name="T10" fmla="*/ 222 w 225"/>
                  <a:gd name="T11" fmla="*/ 1 h 221"/>
                  <a:gd name="T12" fmla="*/ 222 w 225"/>
                  <a:gd name="T13" fmla="*/ 1 h 221"/>
                  <a:gd name="T14" fmla="*/ 222 w 225"/>
                  <a:gd name="T15" fmla="*/ 1 h 221"/>
                  <a:gd name="T16" fmla="*/ 224 w 225"/>
                  <a:gd name="T17" fmla="*/ 1 h 221"/>
                  <a:gd name="T18" fmla="*/ 224 w 225"/>
                  <a:gd name="T19" fmla="*/ 1 h 221"/>
                  <a:gd name="T20" fmla="*/ 1 w 225"/>
                  <a:gd name="T21" fmla="*/ 220 h 221"/>
                  <a:gd name="T22" fmla="*/ 1 w 225"/>
                  <a:gd name="T23" fmla="*/ 220 h 221"/>
                  <a:gd name="T24" fmla="*/ 1 w 225"/>
                  <a:gd name="T25" fmla="*/ 220 h 221"/>
                  <a:gd name="T26" fmla="*/ 1 w 225"/>
                  <a:gd name="T27" fmla="*/ 220 h 221"/>
                  <a:gd name="T28" fmla="*/ 1 w 225"/>
                  <a:gd name="T29" fmla="*/ 220 h 221"/>
                  <a:gd name="T30" fmla="*/ 1 w 225"/>
                  <a:gd name="T31" fmla="*/ 220 h 221"/>
                  <a:gd name="T32" fmla="*/ 0 w 225"/>
                  <a:gd name="T33" fmla="*/ 220 h 221"/>
                  <a:gd name="T34" fmla="*/ 0 w 225"/>
                  <a:gd name="T35" fmla="*/ 220 h 221"/>
                  <a:gd name="T36" fmla="*/ 0 w 225"/>
                  <a:gd name="T37" fmla="*/ 220 h 2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5"/>
                  <a:gd name="T58" fmla="*/ 0 h 221"/>
                  <a:gd name="T59" fmla="*/ 225 w 225"/>
                  <a:gd name="T60" fmla="*/ 221 h 2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5" h="221">
                    <a:moveTo>
                      <a:pt x="0" y="220"/>
                    </a:moveTo>
                    <a:lnTo>
                      <a:pt x="222" y="0"/>
                    </a:lnTo>
                    <a:lnTo>
                      <a:pt x="222" y="1"/>
                    </a:lnTo>
                    <a:lnTo>
                      <a:pt x="224" y="1"/>
                    </a:lnTo>
                    <a:lnTo>
                      <a:pt x="1" y="220"/>
                    </a:lnTo>
                    <a:lnTo>
                      <a:pt x="0" y="220"/>
                    </a:lnTo>
                  </a:path>
                </a:pathLst>
              </a:custGeom>
              <a:solidFill>
                <a:srgbClr val="3E0052"/>
              </a:solidFill>
              <a:ln w="9525" cap="rnd">
                <a:noFill/>
                <a:round/>
                <a:headEnd/>
                <a:tailEnd/>
              </a:ln>
            </p:spPr>
            <p:txBody>
              <a:bodyPr/>
              <a:lstStyle/>
              <a:p>
                <a:endParaRPr lang="en-US"/>
              </a:p>
            </p:txBody>
          </p:sp>
          <p:sp>
            <p:nvSpPr>
              <p:cNvPr id="32181" name="Freeform 136"/>
              <p:cNvSpPr>
                <a:spLocks noChangeAspect="1"/>
              </p:cNvSpPr>
              <p:nvPr/>
            </p:nvSpPr>
            <p:spPr bwMode="auto">
              <a:xfrm>
                <a:off x="5020" y="2738"/>
                <a:ext cx="224" cy="222"/>
              </a:xfrm>
              <a:custGeom>
                <a:avLst/>
                <a:gdLst>
                  <a:gd name="T0" fmla="*/ 0 w 224"/>
                  <a:gd name="T1" fmla="*/ 219 h 222"/>
                  <a:gd name="T2" fmla="*/ 223 w 224"/>
                  <a:gd name="T3" fmla="*/ 0 h 222"/>
                  <a:gd name="T4" fmla="*/ 223 w 224"/>
                  <a:gd name="T5" fmla="*/ 0 h 222"/>
                  <a:gd name="T6" fmla="*/ 223 w 224"/>
                  <a:gd name="T7" fmla="*/ 0 h 222"/>
                  <a:gd name="T8" fmla="*/ 223 w 224"/>
                  <a:gd name="T9" fmla="*/ 0 h 222"/>
                  <a:gd name="T10" fmla="*/ 223 w 224"/>
                  <a:gd name="T11" fmla="*/ 1 h 222"/>
                  <a:gd name="T12" fmla="*/ 223 w 224"/>
                  <a:gd name="T13" fmla="*/ 1 h 222"/>
                  <a:gd name="T14" fmla="*/ 223 w 224"/>
                  <a:gd name="T15" fmla="*/ 1 h 222"/>
                  <a:gd name="T16" fmla="*/ 223 w 224"/>
                  <a:gd name="T17" fmla="*/ 1 h 222"/>
                  <a:gd name="T18" fmla="*/ 223 w 224"/>
                  <a:gd name="T19" fmla="*/ 1 h 222"/>
                  <a:gd name="T20" fmla="*/ 2 w 224"/>
                  <a:gd name="T21" fmla="*/ 221 h 222"/>
                  <a:gd name="T22" fmla="*/ 1 w 224"/>
                  <a:gd name="T23" fmla="*/ 221 h 222"/>
                  <a:gd name="T24" fmla="*/ 1 w 224"/>
                  <a:gd name="T25" fmla="*/ 221 h 222"/>
                  <a:gd name="T26" fmla="*/ 1 w 224"/>
                  <a:gd name="T27" fmla="*/ 221 h 222"/>
                  <a:gd name="T28" fmla="*/ 1 w 224"/>
                  <a:gd name="T29" fmla="*/ 221 h 222"/>
                  <a:gd name="T30" fmla="*/ 1 w 224"/>
                  <a:gd name="T31" fmla="*/ 219 h 222"/>
                  <a:gd name="T32" fmla="*/ 1 w 224"/>
                  <a:gd name="T33" fmla="*/ 219 h 222"/>
                  <a:gd name="T34" fmla="*/ 1 w 224"/>
                  <a:gd name="T35" fmla="*/ 219 h 222"/>
                  <a:gd name="T36" fmla="*/ 0 w 224"/>
                  <a:gd name="T37" fmla="*/ 219 h 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4"/>
                  <a:gd name="T58" fmla="*/ 0 h 222"/>
                  <a:gd name="T59" fmla="*/ 224 w 224"/>
                  <a:gd name="T60" fmla="*/ 222 h 2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4" h="222">
                    <a:moveTo>
                      <a:pt x="0" y="219"/>
                    </a:moveTo>
                    <a:lnTo>
                      <a:pt x="223" y="0"/>
                    </a:lnTo>
                    <a:lnTo>
                      <a:pt x="223" y="1"/>
                    </a:lnTo>
                    <a:lnTo>
                      <a:pt x="2" y="221"/>
                    </a:lnTo>
                    <a:lnTo>
                      <a:pt x="1" y="221"/>
                    </a:lnTo>
                    <a:lnTo>
                      <a:pt x="1" y="219"/>
                    </a:lnTo>
                    <a:lnTo>
                      <a:pt x="0" y="219"/>
                    </a:lnTo>
                  </a:path>
                </a:pathLst>
              </a:custGeom>
              <a:solidFill>
                <a:srgbClr val="3D0051"/>
              </a:solidFill>
              <a:ln w="9525" cap="rnd">
                <a:noFill/>
                <a:round/>
                <a:headEnd/>
                <a:tailEnd/>
              </a:ln>
            </p:spPr>
            <p:txBody>
              <a:bodyPr/>
              <a:lstStyle/>
              <a:p>
                <a:endParaRPr lang="en-US"/>
              </a:p>
            </p:txBody>
          </p:sp>
          <p:sp>
            <p:nvSpPr>
              <p:cNvPr id="32182" name="Freeform 137"/>
              <p:cNvSpPr>
                <a:spLocks noChangeAspect="1"/>
              </p:cNvSpPr>
              <p:nvPr/>
            </p:nvSpPr>
            <p:spPr bwMode="auto">
              <a:xfrm>
                <a:off x="5023" y="2740"/>
                <a:ext cx="223" cy="220"/>
              </a:xfrm>
              <a:custGeom>
                <a:avLst/>
                <a:gdLst>
                  <a:gd name="T0" fmla="*/ 0 w 223"/>
                  <a:gd name="T1" fmla="*/ 219 h 220"/>
                  <a:gd name="T2" fmla="*/ 220 w 223"/>
                  <a:gd name="T3" fmla="*/ 0 h 220"/>
                  <a:gd name="T4" fmla="*/ 220 w 223"/>
                  <a:gd name="T5" fmla="*/ 0 h 220"/>
                  <a:gd name="T6" fmla="*/ 220 w 223"/>
                  <a:gd name="T7" fmla="*/ 0 h 220"/>
                  <a:gd name="T8" fmla="*/ 222 w 223"/>
                  <a:gd name="T9" fmla="*/ 0 h 220"/>
                  <a:gd name="T10" fmla="*/ 222 w 223"/>
                  <a:gd name="T11" fmla="*/ 1 h 220"/>
                  <a:gd name="T12" fmla="*/ 222 w 223"/>
                  <a:gd name="T13" fmla="*/ 1 h 220"/>
                  <a:gd name="T14" fmla="*/ 222 w 223"/>
                  <a:gd name="T15" fmla="*/ 1 h 220"/>
                  <a:gd name="T16" fmla="*/ 222 w 223"/>
                  <a:gd name="T17" fmla="*/ 1 h 220"/>
                  <a:gd name="T18" fmla="*/ 222 w 223"/>
                  <a:gd name="T19" fmla="*/ 1 h 220"/>
                  <a:gd name="T20" fmla="*/ 1 w 223"/>
                  <a:gd name="T21" fmla="*/ 219 h 220"/>
                  <a:gd name="T22" fmla="*/ 1 w 223"/>
                  <a:gd name="T23" fmla="*/ 219 h 220"/>
                  <a:gd name="T24" fmla="*/ 0 w 223"/>
                  <a:gd name="T25" fmla="*/ 219 h 220"/>
                  <a:gd name="T26" fmla="*/ 0 w 223"/>
                  <a:gd name="T27" fmla="*/ 219 h 220"/>
                  <a:gd name="T28" fmla="*/ 0 w 223"/>
                  <a:gd name="T29" fmla="*/ 219 h 220"/>
                  <a:gd name="T30" fmla="*/ 0 w 223"/>
                  <a:gd name="T31" fmla="*/ 219 h 220"/>
                  <a:gd name="T32" fmla="*/ 0 w 223"/>
                  <a:gd name="T33" fmla="*/ 219 h 220"/>
                  <a:gd name="T34" fmla="*/ 0 w 223"/>
                  <a:gd name="T35" fmla="*/ 219 h 220"/>
                  <a:gd name="T36" fmla="*/ 0 w 223"/>
                  <a:gd name="T37" fmla="*/ 219 h 2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3"/>
                  <a:gd name="T58" fmla="*/ 0 h 220"/>
                  <a:gd name="T59" fmla="*/ 223 w 223"/>
                  <a:gd name="T60" fmla="*/ 220 h 2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3" h="220">
                    <a:moveTo>
                      <a:pt x="0" y="219"/>
                    </a:moveTo>
                    <a:lnTo>
                      <a:pt x="220" y="0"/>
                    </a:lnTo>
                    <a:lnTo>
                      <a:pt x="222" y="0"/>
                    </a:lnTo>
                    <a:lnTo>
                      <a:pt x="222" y="1"/>
                    </a:lnTo>
                    <a:lnTo>
                      <a:pt x="1" y="219"/>
                    </a:lnTo>
                    <a:lnTo>
                      <a:pt x="0" y="219"/>
                    </a:lnTo>
                  </a:path>
                </a:pathLst>
              </a:custGeom>
              <a:solidFill>
                <a:srgbClr val="3C0050"/>
              </a:solidFill>
              <a:ln w="9525" cap="rnd">
                <a:noFill/>
                <a:round/>
                <a:headEnd/>
                <a:tailEnd/>
              </a:ln>
            </p:spPr>
            <p:txBody>
              <a:bodyPr/>
              <a:lstStyle/>
              <a:p>
                <a:endParaRPr lang="en-US"/>
              </a:p>
            </p:txBody>
          </p:sp>
          <p:sp>
            <p:nvSpPr>
              <p:cNvPr id="32183" name="Freeform 138"/>
              <p:cNvSpPr>
                <a:spLocks noChangeAspect="1"/>
              </p:cNvSpPr>
              <p:nvPr/>
            </p:nvSpPr>
            <p:spPr bwMode="auto">
              <a:xfrm>
                <a:off x="5024" y="2741"/>
                <a:ext cx="224" cy="220"/>
              </a:xfrm>
              <a:custGeom>
                <a:avLst/>
                <a:gdLst>
                  <a:gd name="T0" fmla="*/ 0 w 224"/>
                  <a:gd name="T1" fmla="*/ 217 h 220"/>
                  <a:gd name="T2" fmla="*/ 221 w 224"/>
                  <a:gd name="T3" fmla="*/ 0 h 220"/>
                  <a:gd name="T4" fmla="*/ 221 w 224"/>
                  <a:gd name="T5" fmla="*/ 0 h 220"/>
                  <a:gd name="T6" fmla="*/ 221 w 224"/>
                  <a:gd name="T7" fmla="*/ 0 h 220"/>
                  <a:gd name="T8" fmla="*/ 221 w 224"/>
                  <a:gd name="T9" fmla="*/ 0 h 220"/>
                  <a:gd name="T10" fmla="*/ 221 w 224"/>
                  <a:gd name="T11" fmla="*/ 1 h 220"/>
                  <a:gd name="T12" fmla="*/ 221 w 224"/>
                  <a:gd name="T13" fmla="*/ 1 h 220"/>
                  <a:gd name="T14" fmla="*/ 221 w 224"/>
                  <a:gd name="T15" fmla="*/ 1 h 220"/>
                  <a:gd name="T16" fmla="*/ 223 w 224"/>
                  <a:gd name="T17" fmla="*/ 1 h 220"/>
                  <a:gd name="T18" fmla="*/ 223 w 224"/>
                  <a:gd name="T19" fmla="*/ 1 h 220"/>
                  <a:gd name="T20" fmla="*/ 1 w 224"/>
                  <a:gd name="T21" fmla="*/ 219 h 220"/>
                  <a:gd name="T22" fmla="*/ 1 w 224"/>
                  <a:gd name="T23" fmla="*/ 219 h 220"/>
                  <a:gd name="T24" fmla="*/ 1 w 224"/>
                  <a:gd name="T25" fmla="*/ 219 h 220"/>
                  <a:gd name="T26" fmla="*/ 0 w 224"/>
                  <a:gd name="T27" fmla="*/ 219 h 220"/>
                  <a:gd name="T28" fmla="*/ 0 w 224"/>
                  <a:gd name="T29" fmla="*/ 219 h 220"/>
                  <a:gd name="T30" fmla="*/ 0 w 224"/>
                  <a:gd name="T31" fmla="*/ 217 h 220"/>
                  <a:gd name="T32" fmla="*/ 0 w 224"/>
                  <a:gd name="T33" fmla="*/ 217 h 220"/>
                  <a:gd name="T34" fmla="*/ 0 w 224"/>
                  <a:gd name="T35" fmla="*/ 217 h 220"/>
                  <a:gd name="T36" fmla="*/ 0 w 224"/>
                  <a:gd name="T37" fmla="*/ 217 h 2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4"/>
                  <a:gd name="T58" fmla="*/ 0 h 220"/>
                  <a:gd name="T59" fmla="*/ 224 w 224"/>
                  <a:gd name="T60" fmla="*/ 220 h 2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4" h="220">
                    <a:moveTo>
                      <a:pt x="0" y="217"/>
                    </a:moveTo>
                    <a:lnTo>
                      <a:pt x="221" y="0"/>
                    </a:lnTo>
                    <a:lnTo>
                      <a:pt x="221" y="1"/>
                    </a:lnTo>
                    <a:lnTo>
                      <a:pt x="223" y="1"/>
                    </a:lnTo>
                    <a:lnTo>
                      <a:pt x="1" y="219"/>
                    </a:lnTo>
                    <a:lnTo>
                      <a:pt x="0" y="219"/>
                    </a:lnTo>
                    <a:lnTo>
                      <a:pt x="0" y="217"/>
                    </a:lnTo>
                  </a:path>
                </a:pathLst>
              </a:custGeom>
              <a:solidFill>
                <a:srgbClr val="3C0050"/>
              </a:solidFill>
              <a:ln w="9525" cap="rnd">
                <a:noFill/>
                <a:round/>
                <a:headEnd/>
                <a:tailEnd/>
              </a:ln>
            </p:spPr>
            <p:txBody>
              <a:bodyPr/>
              <a:lstStyle/>
              <a:p>
                <a:endParaRPr lang="en-US"/>
              </a:p>
            </p:txBody>
          </p:sp>
          <p:sp>
            <p:nvSpPr>
              <p:cNvPr id="32184" name="Freeform 139"/>
              <p:cNvSpPr>
                <a:spLocks noChangeAspect="1"/>
              </p:cNvSpPr>
              <p:nvPr/>
            </p:nvSpPr>
            <p:spPr bwMode="auto">
              <a:xfrm>
                <a:off x="5026" y="2743"/>
                <a:ext cx="222" cy="218"/>
              </a:xfrm>
              <a:custGeom>
                <a:avLst/>
                <a:gdLst>
                  <a:gd name="T0" fmla="*/ 0 w 222"/>
                  <a:gd name="T1" fmla="*/ 217 h 218"/>
                  <a:gd name="T2" fmla="*/ 221 w 222"/>
                  <a:gd name="T3" fmla="*/ 0 h 218"/>
                  <a:gd name="T4" fmla="*/ 221 w 222"/>
                  <a:gd name="T5" fmla="*/ 0 h 218"/>
                  <a:gd name="T6" fmla="*/ 221 w 222"/>
                  <a:gd name="T7" fmla="*/ 0 h 218"/>
                  <a:gd name="T8" fmla="*/ 221 w 222"/>
                  <a:gd name="T9" fmla="*/ 0 h 218"/>
                  <a:gd name="T10" fmla="*/ 221 w 222"/>
                  <a:gd name="T11" fmla="*/ 1 h 218"/>
                  <a:gd name="T12" fmla="*/ 221 w 222"/>
                  <a:gd name="T13" fmla="*/ 1 h 218"/>
                  <a:gd name="T14" fmla="*/ 221 w 222"/>
                  <a:gd name="T15" fmla="*/ 1 h 218"/>
                  <a:gd name="T16" fmla="*/ 221 w 222"/>
                  <a:gd name="T17" fmla="*/ 1 h 218"/>
                  <a:gd name="T18" fmla="*/ 221 w 222"/>
                  <a:gd name="T19" fmla="*/ 1 h 218"/>
                  <a:gd name="T20" fmla="*/ 1 w 222"/>
                  <a:gd name="T21" fmla="*/ 217 h 218"/>
                  <a:gd name="T22" fmla="*/ 1 w 222"/>
                  <a:gd name="T23" fmla="*/ 217 h 218"/>
                  <a:gd name="T24" fmla="*/ 1 w 222"/>
                  <a:gd name="T25" fmla="*/ 217 h 218"/>
                  <a:gd name="T26" fmla="*/ 1 w 222"/>
                  <a:gd name="T27" fmla="*/ 217 h 218"/>
                  <a:gd name="T28" fmla="*/ 1 w 222"/>
                  <a:gd name="T29" fmla="*/ 217 h 218"/>
                  <a:gd name="T30" fmla="*/ 0 w 222"/>
                  <a:gd name="T31" fmla="*/ 217 h 218"/>
                  <a:gd name="T32" fmla="*/ 0 w 222"/>
                  <a:gd name="T33" fmla="*/ 217 h 218"/>
                  <a:gd name="T34" fmla="*/ 0 w 222"/>
                  <a:gd name="T35" fmla="*/ 217 h 218"/>
                  <a:gd name="T36" fmla="*/ 0 w 222"/>
                  <a:gd name="T37" fmla="*/ 217 h 2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218"/>
                  <a:gd name="T59" fmla="*/ 222 w 222"/>
                  <a:gd name="T60" fmla="*/ 218 h 2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218">
                    <a:moveTo>
                      <a:pt x="0" y="217"/>
                    </a:moveTo>
                    <a:lnTo>
                      <a:pt x="221" y="0"/>
                    </a:lnTo>
                    <a:lnTo>
                      <a:pt x="221" y="1"/>
                    </a:lnTo>
                    <a:lnTo>
                      <a:pt x="1" y="217"/>
                    </a:lnTo>
                    <a:lnTo>
                      <a:pt x="0" y="217"/>
                    </a:lnTo>
                  </a:path>
                </a:pathLst>
              </a:custGeom>
              <a:solidFill>
                <a:srgbClr val="3B004F"/>
              </a:solidFill>
              <a:ln w="9525" cap="rnd">
                <a:noFill/>
                <a:round/>
                <a:headEnd/>
                <a:tailEnd/>
              </a:ln>
            </p:spPr>
            <p:txBody>
              <a:bodyPr/>
              <a:lstStyle/>
              <a:p>
                <a:endParaRPr lang="en-US"/>
              </a:p>
            </p:txBody>
          </p:sp>
          <p:sp>
            <p:nvSpPr>
              <p:cNvPr id="32185" name="Freeform 140"/>
              <p:cNvSpPr>
                <a:spLocks noChangeAspect="1"/>
              </p:cNvSpPr>
              <p:nvPr/>
            </p:nvSpPr>
            <p:spPr bwMode="auto">
              <a:xfrm>
                <a:off x="5027" y="2744"/>
                <a:ext cx="222" cy="219"/>
              </a:xfrm>
              <a:custGeom>
                <a:avLst/>
                <a:gdLst>
                  <a:gd name="T0" fmla="*/ 0 w 222"/>
                  <a:gd name="T1" fmla="*/ 216 h 219"/>
                  <a:gd name="T2" fmla="*/ 219 w 222"/>
                  <a:gd name="T3" fmla="*/ 0 h 219"/>
                  <a:gd name="T4" fmla="*/ 219 w 222"/>
                  <a:gd name="T5" fmla="*/ 0 h 219"/>
                  <a:gd name="T6" fmla="*/ 219 w 222"/>
                  <a:gd name="T7" fmla="*/ 0 h 219"/>
                  <a:gd name="T8" fmla="*/ 221 w 222"/>
                  <a:gd name="T9" fmla="*/ 0 h 219"/>
                  <a:gd name="T10" fmla="*/ 221 w 222"/>
                  <a:gd name="T11" fmla="*/ 1 h 219"/>
                  <a:gd name="T12" fmla="*/ 221 w 222"/>
                  <a:gd name="T13" fmla="*/ 1 h 219"/>
                  <a:gd name="T14" fmla="*/ 221 w 222"/>
                  <a:gd name="T15" fmla="*/ 1 h 219"/>
                  <a:gd name="T16" fmla="*/ 221 w 222"/>
                  <a:gd name="T17" fmla="*/ 1 h 219"/>
                  <a:gd name="T18" fmla="*/ 221 w 222"/>
                  <a:gd name="T19" fmla="*/ 1 h 219"/>
                  <a:gd name="T20" fmla="*/ 1 w 222"/>
                  <a:gd name="T21" fmla="*/ 218 h 219"/>
                  <a:gd name="T22" fmla="*/ 1 w 222"/>
                  <a:gd name="T23" fmla="*/ 218 h 219"/>
                  <a:gd name="T24" fmla="*/ 1 w 222"/>
                  <a:gd name="T25" fmla="*/ 218 h 219"/>
                  <a:gd name="T26" fmla="*/ 1 w 222"/>
                  <a:gd name="T27" fmla="*/ 216 h 219"/>
                  <a:gd name="T28" fmla="*/ 1 w 222"/>
                  <a:gd name="T29" fmla="*/ 216 h 219"/>
                  <a:gd name="T30" fmla="*/ 1 w 222"/>
                  <a:gd name="T31" fmla="*/ 216 h 219"/>
                  <a:gd name="T32" fmla="*/ 0 w 222"/>
                  <a:gd name="T33" fmla="*/ 216 h 219"/>
                  <a:gd name="T34" fmla="*/ 0 w 222"/>
                  <a:gd name="T35" fmla="*/ 216 h 219"/>
                  <a:gd name="T36" fmla="*/ 0 w 222"/>
                  <a:gd name="T37" fmla="*/ 216 h 2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219"/>
                  <a:gd name="T59" fmla="*/ 222 w 222"/>
                  <a:gd name="T60" fmla="*/ 219 h 2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219">
                    <a:moveTo>
                      <a:pt x="0" y="216"/>
                    </a:moveTo>
                    <a:lnTo>
                      <a:pt x="219" y="0"/>
                    </a:lnTo>
                    <a:lnTo>
                      <a:pt x="221" y="0"/>
                    </a:lnTo>
                    <a:lnTo>
                      <a:pt x="221" y="1"/>
                    </a:lnTo>
                    <a:lnTo>
                      <a:pt x="1" y="218"/>
                    </a:lnTo>
                    <a:lnTo>
                      <a:pt x="1" y="216"/>
                    </a:lnTo>
                    <a:lnTo>
                      <a:pt x="0" y="216"/>
                    </a:lnTo>
                  </a:path>
                </a:pathLst>
              </a:custGeom>
              <a:solidFill>
                <a:srgbClr val="3B004E"/>
              </a:solidFill>
              <a:ln w="9525" cap="rnd">
                <a:noFill/>
                <a:round/>
                <a:headEnd/>
                <a:tailEnd/>
              </a:ln>
            </p:spPr>
            <p:txBody>
              <a:bodyPr/>
              <a:lstStyle/>
              <a:p>
                <a:endParaRPr lang="en-US"/>
              </a:p>
            </p:txBody>
          </p:sp>
          <p:sp>
            <p:nvSpPr>
              <p:cNvPr id="32186" name="Freeform 141"/>
              <p:cNvSpPr>
                <a:spLocks noChangeAspect="1"/>
              </p:cNvSpPr>
              <p:nvPr/>
            </p:nvSpPr>
            <p:spPr bwMode="auto">
              <a:xfrm>
                <a:off x="5029" y="2746"/>
                <a:ext cx="222" cy="217"/>
              </a:xfrm>
              <a:custGeom>
                <a:avLst/>
                <a:gdLst>
                  <a:gd name="T0" fmla="*/ 0 w 222"/>
                  <a:gd name="T1" fmla="*/ 216 h 217"/>
                  <a:gd name="T2" fmla="*/ 219 w 222"/>
                  <a:gd name="T3" fmla="*/ 0 h 217"/>
                  <a:gd name="T4" fmla="*/ 219 w 222"/>
                  <a:gd name="T5" fmla="*/ 0 h 217"/>
                  <a:gd name="T6" fmla="*/ 219 w 222"/>
                  <a:gd name="T7" fmla="*/ 0 h 217"/>
                  <a:gd name="T8" fmla="*/ 219 w 222"/>
                  <a:gd name="T9" fmla="*/ 0 h 217"/>
                  <a:gd name="T10" fmla="*/ 219 w 222"/>
                  <a:gd name="T11" fmla="*/ 1 h 217"/>
                  <a:gd name="T12" fmla="*/ 219 w 222"/>
                  <a:gd name="T13" fmla="*/ 1 h 217"/>
                  <a:gd name="T14" fmla="*/ 219 w 222"/>
                  <a:gd name="T15" fmla="*/ 1 h 217"/>
                  <a:gd name="T16" fmla="*/ 219 w 222"/>
                  <a:gd name="T17" fmla="*/ 1 h 217"/>
                  <a:gd name="T18" fmla="*/ 221 w 222"/>
                  <a:gd name="T19" fmla="*/ 1 h 217"/>
                  <a:gd name="T20" fmla="*/ 3 w 222"/>
                  <a:gd name="T21" fmla="*/ 216 h 217"/>
                  <a:gd name="T22" fmla="*/ 1 w 222"/>
                  <a:gd name="T23" fmla="*/ 216 h 217"/>
                  <a:gd name="T24" fmla="*/ 1 w 222"/>
                  <a:gd name="T25" fmla="*/ 216 h 217"/>
                  <a:gd name="T26" fmla="*/ 1 w 222"/>
                  <a:gd name="T27" fmla="*/ 216 h 217"/>
                  <a:gd name="T28" fmla="*/ 1 w 222"/>
                  <a:gd name="T29" fmla="*/ 216 h 217"/>
                  <a:gd name="T30" fmla="*/ 1 w 222"/>
                  <a:gd name="T31" fmla="*/ 216 h 217"/>
                  <a:gd name="T32" fmla="*/ 1 w 222"/>
                  <a:gd name="T33" fmla="*/ 216 h 217"/>
                  <a:gd name="T34" fmla="*/ 1 w 222"/>
                  <a:gd name="T35" fmla="*/ 216 h 217"/>
                  <a:gd name="T36" fmla="*/ 0 w 222"/>
                  <a:gd name="T37" fmla="*/ 216 h 2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217"/>
                  <a:gd name="T59" fmla="*/ 222 w 222"/>
                  <a:gd name="T60" fmla="*/ 217 h 2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217">
                    <a:moveTo>
                      <a:pt x="0" y="216"/>
                    </a:moveTo>
                    <a:lnTo>
                      <a:pt x="219" y="0"/>
                    </a:lnTo>
                    <a:lnTo>
                      <a:pt x="219" y="1"/>
                    </a:lnTo>
                    <a:lnTo>
                      <a:pt x="221" y="1"/>
                    </a:lnTo>
                    <a:lnTo>
                      <a:pt x="3" y="216"/>
                    </a:lnTo>
                    <a:lnTo>
                      <a:pt x="1" y="216"/>
                    </a:lnTo>
                    <a:lnTo>
                      <a:pt x="0" y="216"/>
                    </a:lnTo>
                  </a:path>
                </a:pathLst>
              </a:custGeom>
              <a:solidFill>
                <a:srgbClr val="3A004D"/>
              </a:solidFill>
              <a:ln w="9525" cap="rnd">
                <a:noFill/>
                <a:round/>
                <a:headEnd/>
                <a:tailEnd/>
              </a:ln>
            </p:spPr>
            <p:txBody>
              <a:bodyPr/>
              <a:lstStyle/>
              <a:p>
                <a:endParaRPr lang="en-US"/>
              </a:p>
            </p:txBody>
          </p:sp>
          <p:sp>
            <p:nvSpPr>
              <p:cNvPr id="32187" name="Freeform 142"/>
              <p:cNvSpPr>
                <a:spLocks noChangeAspect="1"/>
              </p:cNvSpPr>
              <p:nvPr/>
            </p:nvSpPr>
            <p:spPr bwMode="auto">
              <a:xfrm>
                <a:off x="5032" y="2748"/>
                <a:ext cx="219" cy="216"/>
              </a:xfrm>
              <a:custGeom>
                <a:avLst/>
                <a:gdLst>
                  <a:gd name="T0" fmla="*/ 0 w 219"/>
                  <a:gd name="T1" fmla="*/ 214 h 216"/>
                  <a:gd name="T2" fmla="*/ 218 w 219"/>
                  <a:gd name="T3" fmla="*/ 0 h 216"/>
                  <a:gd name="T4" fmla="*/ 218 w 219"/>
                  <a:gd name="T5" fmla="*/ 0 h 216"/>
                  <a:gd name="T6" fmla="*/ 218 w 219"/>
                  <a:gd name="T7" fmla="*/ 0 h 216"/>
                  <a:gd name="T8" fmla="*/ 218 w 219"/>
                  <a:gd name="T9" fmla="*/ 0 h 216"/>
                  <a:gd name="T10" fmla="*/ 218 w 219"/>
                  <a:gd name="T11" fmla="*/ 0 h 216"/>
                  <a:gd name="T12" fmla="*/ 218 w 219"/>
                  <a:gd name="T13" fmla="*/ 0 h 216"/>
                  <a:gd name="T14" fmla="*/ 218 w 219"/>
                  <a:gd name="T15" fmla="*/ 0 h 216"/>
                  <a:gd name="T16" fmla="*/ 218 w 219"/>
                  <a:gd name="T17" fmla="*/ 0 h 216"/>
                  <a:gd name="T18" fmla="*/ 218 w 219"/>
                  <a:gd name="T19" fmla="*/ 0 h 216"/>
                  <a:gd name="T20" fmla="*/ 1 w 219"/>
                  <a:gd name="T21" fmla="*/ 215 h 216"/>
                  <a:gd name="T22" fmla="*/ 1 w 219"/>
                  <a:gd name="T23" fmla="*/ 214 h 216"/>
                  <a:gd name="T24" fmla="*/ 1 w 219"/>
                  <a:gd name="T25" fmla="*/ 214 h 216"/>
                  <a:gd name="T26" fmla="*/ 0 w 219"/>
                  <a:gd name="T27" fmla="*/ 214 h 216"/>
                  <a:gd name="T28" fmla="*/ 0 w 219"/>
                  <a:gd name="T29" fmla="*/ 214 h 216"/>
                  <a:gd name="T30" fmla="*/ 0 w 219"/>
                  <a:gd name="T31" fmla="*/ 214 h 216"/>
                  <a:gd name="T32" fmla="*/ 0 w 219"/>
                  <a:gd name="T33" fmla="*/ 214 h 216"/>
                  <a:gd name="T34" fmla="*/ 0 w 219"/>
                  <a:gd name="T35" fmla="*/ 214 h 216"/>
                  <a:gd name="T36" fmla="*/ 0 w 219"/>
                  <a:gd name="T37" fmla="*/ 214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9"/>
                  <a:gd name="T58" fmla="*/ 0 h 216"/>
                  <a:gd name="T59" fmla="*/ 219 w 219"/>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9" h="216">
                    <a:moveTo>
                      <a:pt x="0" y="214"/>
                    </a:moveTo>
                    <a:lnTo>
                      <a:pt x="218" y="0"/>
                    </a:lnTo>
                    <a:lnTo>
                      <a:pt x="1" y="215"/>
                    </a:lnTo>
                    <a:lnTo>
                      <a:pt x="1" y="214"/>
                    </a:lnTo>
                    <a:lnTo>
                      <a:pt x="0" y="214"/>
                    </a:lnTo>
                  </a:path>
                </a:pathLst>
              </a:custGeom>
              <a:solidFill>
                <a:srgbClr val="39004C"/>
              </a:solidFill>
              <a:ln w="9525" cap="rnd">
                <a:noFill/>
                <a:round/>
                <a:headEnd/>
                <a:tailEnd/>
              </a:ln>
            </p:spPr>
            <p:txBody>
              <a:bodyPr/>
              <a:lstStyle/>
              <a:p>
                <a:endParaRPr lang="en-US"/>
              </a:p>
            </p:txBody>
          </p:sp>
          <p:sp>
            <p:nvSpPr>
              <p:cNvPr id="32188" name="Freeform 143"/>
              <p:cNvSpPr>
                <a:spLocks noChangeAspect="1"/>
              </p:cNvSpPr>
              <p:nvPr/>
            </p:nvSpPr>
            <p:spPr bwMode="auto">
              <a:xfrm>
                <a:off x="5034" y="2748"/>
                <a:ext cx="218" cy="216"/>
              </a:xfrm>
              <a:custGeom>
                <a:avLst/>
                <a:gdLst>
                  <a:gd name="T0" fmla="*/ 0 w 218"/>
                  <a:gd name="T1" fmla="*/ 215 h 216"/>
                  <a:gd name="T2" fmla="*/ 215 w 218"/>
                  <a:gd name="T3" fmla="*/ 0 h 216"/>
                  <a:gd name="T4" fmla="*/ 215 w 218"/>
                  <a:gd name="T5" fmla="*/ 0 h 216"/>
                  <a:gd name="T6" fmla="*/ 215 w 218"/>
                  <a:gd name="T7" fmla="*/ 0 h 216"/>
                  <a:gd name="T8" fmla="*/ 215 w 218"/>
                  <a:gd name="T9" fmla="*/ 1 h 216"/>
                  <a:gd name="T10" fmla="*/ 215 w 218"/>
                  <a:gd name="T11" fmla="*/ 1 h 216"/>
                  <a:gd name="T12" fmla="*/ 217 w 218"/>
                  <a:gd name="T13" fmla="*/ 1 h 216"/>
                  <a:gd name="T14" fmla="*/ 217 w 218"/>
                  <a:gd name="T15" fmla="*/ 1 h 216"/>
                  <a:gd name="T16" fmla="*/ 217 w 218"/>
                  <a:gd name="T17" fmla="*/ 1 h 216"/>
                  <a:gd name="T18" fmla="*/ 217 w 218"/>
                  <a:gd name="T19" fmla="*/ 1 h 216"/>
                  <a:gd name="T20" fmla="*/ 1 w 218"/>
                  <a:gd name="T21" fmla="*/ 215 h 216"/>
                  <a:gd name="T22" fmla="*/ 1 w 218"/>
                  <a:gd name="T23" fmla="*/ 215 h 216"/>
                  <a:gd name="T24" fmla="*/ 1 w 218"/>
                  <a:gd name="T25" fmla="*/ 215 h 216"/>
                  <a:gd name="T26" fmla="*/ 1 w 218"/>
                  <a:gd name="T27" fmla="*/ 215 h 216"/>
                  <a:gd name="T28" fmla="*/ 0 w 218"/>
                  <a:gd name="T29" fmla="*/ 215 h 216"/>
                  <a:gd name="T30" fmla="*/ 0 w 218"/>
                  <a:gd name="T31" fmla="*/ 215 h 216"/>
                  <a:gd name="T32" fmla="*/ 0 w 218"/>
                  <a:gd name="T33" fmla="*/ 215 h 216"/>
                  <a:gd name="T34" fmla="*/ 0 w 218"/>
                  <a:gd name="T35" fmla="*/ 215 h 216"/>
                  <a:gd name="T36" fmla="*/ 0 w 218"/>
                  <a:gd name="T37" fmla="*/ 215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8"/>
                  <a:gd name="T58" fmla="*/ 0 h 216"/>
                  <a:gd name="T59" fmla="*/ 218 w 218"/>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8" h="216">
                    <a:moveTo>
                      <a:pt x="0" y="215"/>
                    </a:moveTo>
                    <a:lnTo>
                      <a:pt x="215" y="0"/>
                    </a:lnTo>
                    <a:lnTo>
                      <a:pt x="215" y="1"/>
                    </a:lnTo>
                    <a:lnTo>
                      <a:pt x="217" y="1"/>
                    </a:lnTo>
                    <a:lnTo>
                      <a:pt x="1" y="215"/>
                    </a:lnTo>
                    <a:lnTo>
                      <a:pt x="0" y="215"/>
                    </a:lnTo>
                  </a:path>
                </a:pathLst>
              </a:custGeom>
              <a:solidFill>
                <a:srgbClr val="39004C"/>
              </a:solidFill>
              <a:ln w="9525" cap="rnd">
                <a:noFill/>
                <a:round/>
                <a:headEnd/>
                <a:tailEnd/>
              </a:ln>
            </p:spPr>
            <p:txBody>
              <a:bodyPr/>
              <a:lstStyle/>
              <a:p>
                <a:endParaRPr lang="en-US"/>
              </a:p>
            </p:txBody>
          </p:sp>
          <p:sp>
            <p:nvSpPr>
              <p:cNvPr id="32189" name="Freeform 144"/>
              <p:cNvSpPr>
                <a:spLocks noChangeAspect="1"/>
              </p:cNvSpPr>
              <p:nvPr/>
            </p:nvSpPr>
            <p:spPr bwMode="auto">
              <a:xfrm>
                <a:off x="5035" y="2750"/>
                <a:ext cx="217" cy="214"/>
              </a:xfrm>
              <a:custGeom>
                <a:avLst/>
                <a:gdLst>
                  <a:gd name="T0" fmla="*/ 0 w 217"/>
                  <a:gd name="T1" fmla="*/ 213 h 214"/>
                  <a:gd name="T2" fmla="*/ 216 w 217"/>
                  <a:gd name="T3" fmla="*/ 0 h 214"/>
                  <a:gd name="T4" fmla="*/ 216 w 217"/>
                  <a:gd name="T5" fmla="*/ 0 h 214"/>
                  <a:gd name="T6" fmla="*/ 216 w 217"/>
                  <a:gd name="T7" fmla="*/ 1 h 214"/>
                  <a:gd name="T8" fmla="*/ 216 w 217"/>
                  <a:gd name="T9" fmla="*/ 1 h 214"/>
                  <a:gd name="T10" fmla="*/ 216 w 217"/>
                  <a:gd name="T11" fmla="*/ 1 h 214"/>
                  <a:gd name="T12" fmla="*/ 216 w 217"/>
                  <a:gd name="T13" fmla="*/ 1 h 214"/>
                  <a:gd name="T14" fmla="*/ 216 w 217"/>
                  <a:gd name="T15" fmla="*/ 1 h 214"/>
                  <a:gd name="T16" fmla="*/ 216 w 217"/>
                  <a:gd name="T17" fmla="*/ 1 h 214"/>
                  <a:gd name="T18" fmla="*/ 216 w 217"/>
                  <a:gd name="T19" fmla="*/ 1 h 214"/>
                  <a:gd name="T20" fmla="*/ 1 w 217"/>
                  <a:gd name="T21" fmla="*/ 213 h 214"/>
                  <a:gd name="T22" fmla="*/ 1 w 217"/>
                  <a:gd name="T23" fmla="*/ 213 h 214"/>
                  <a:gd name="T24" fmla="*/ 1 w 217"/>
                  <a:gd name="T25" fmla="*/ 213 h 214"/>
                  <a:gd name="T26" fmla="*/ 1 w 217"/>
                  <a:gd name="T27" fmla="*/ 213 h 214"/>
                  <a:gd name="T28" fmla="*/ 1 w 217"/>
                  <a:gd name="T29" fmla="*/ 213 h 214"/>
                  <a:gd name="T30" fmla="*/ 1 w 217"/>
                  <a:gd name="T31" fmla="*/ 213 h 214"/>
                  <a:gd name="T32" fmla="*/ 0 w 217"/>
                  <a:gd name="T33" fmla="*/ 213 h 214"/>
                  <a:gd name="T34" fmla="*/ 0 w 217"/>
                  <a:gd name="T35" fmla="*/ 213 h 214"/>
                  <a:gd name="T36" fmla="*/ 0 w 217"/>
                  <a:gd name="T37" fmla="*/ 213 h 2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
                  <a:gd name="T58" fmla="*/ 0 h 214"/>
                  <a:gd name="T59" fmla="*/ 217 w 217"/>
                  <a:gd name="T60" fmla="*/ 214 h 2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 h="214">
                    <a:moveTo>
                      <a:pt x="0" y="213"/>
                    </a:moveTo>
                    <a:lnTo>
                      <a:pt x="216" y="0"/>
                    </a:lnTo>
                    <a:lnTo>
                      <a:pt x="216" y="1"/>
                    </a:lnTo>
                    <a:lnTo>
                      <a:pt x="1" y="213"/>
                    </a:lnTo>
                    <a:lnTo>
                      <a:pt x="0" y="213"/>
                    </a:lnTo>
                  </a:path>
                </a:pathLst>
              </a:custGeom>
              <a:solidFill>
                <a:srgbClr val="38004B"/>
              </a:solidFill>
              <a:ln w="9525" cap="rnd">
                <a:noFill/>
                <a:round/>
                <a:headEnd/>
                <a:tailEnd/>
              </a:ln>
            </p:spPr>
            <p:txBody>
              <a:bodyPr/>
              <a:lstStyle/>
              <a:p>
                <a:endParaRPr lang="en-US"/>
              </a:p>
            </p:txBody>
          </p:sp>
          <p:sp>
            <p:nvSpPr>
              <p:cNvPr id="32190" name="Freeform 145"/>
              <p:cNvSpPr>
                <a:spLocks noChangeAspect="1"/>
              </p:cNvSpPr>
              <p:nvPr/>
            </p:nvSpPr>
            <p:spPr bwMode="auto">
              <a:xfrm>
                <a:off x="5037" y="2752"/>
                <a:ext cx="217" cy="213"/>
              </a:xfrm>
              <a:custGeom>
                <a:avLst/>
                <a:gdLst>
                  <a:gd name="T0" fmla="*/ 0 w 217"/>
                  <a:gd name="T1" fmla="*/ 210 h 213"/>
                  <a:gd name="T2" fmla="*/ 214 w 217"/>
                  <a:gd name="T3" fmla="*/ 0 h 213"/>
                  <a:gd name="T4" fmla="*/ 214 w 217"/>
                  <a:gd name="T5" fmla="*/ 1 h 213"/>
                  <a:gd name="T6" fmla="*/ 214 w 217"/>
                  <a:gd name="T7" fmla="*/ 1 h 213"/>
                  <a:gd name="T8" fmla="*/ 216 w 217"/>
                  <a:gd name="T9" fmla="*/ 1 h 213"/>
                  <a:gd name="T10" fmla="*/ 216 w 217"/>
                  <a:gd name="T11" fmla="*/ 1 h 213"/>
                  <a:gd name="T12" fmla="*/ 216 w 217"/>
                  <a:gd name="T13" fmla="*/ 1 h 213"/>
                  <a:gd name="T14" fmla="*/ 216 w 217"/>
                  <a:gd name="T15" fmla="*/ 1 h 213"/>
                  <a:gd name="T16" fmla="*/ 216 w 217"/>
                  <a:gd name="T17" fmla="*/ 1 h 213"/>
                  <a:gd name="T18" fmla="*/ 216 w 217"/>
                  <a:gd name="T19" fmla="*/ 1 h 213"/>
                  <a:gd name="T20" fmla="*/ 3 w 217"/>
                  <a:gd name="T21" fmla="*/ 212 h 213"/>
                  <a:gd name="T22" fmla="*/ 3 w 217"/>
                  <a:gd name="T23" fmla="*/ 212 h 213"/>
                  <a:gd name="T24" fmla="*/ 1 w 217"/>
                  <a:gd name="T25" fmla="*/ 212 h 213"/>
                  <a:gd name="T26" fmla="*/ 1 w 217"/>
                  <a:gd name="T27" fmla="*/ 212 h 213"/>
                  <a:gd name="T28" fmla="*/ 1 w 217"/>
                  <a:gd name="T29" fmla="*/ 212 h 213"/>
                  <a:gd name="T30" fmla="*/ 1 w 217"/>
                  <a:gd name="T31" fmla="*/ 212 h 213"/>
                  <a:gd name="T32" fmla="*/ 1 w 217"/>
                  <a:gd name="T33" fmla="*/ 210 h 213"/>
                  <a:gd name="T34" fmla="*/ 1 w 217"/>
                  <a:gd name="T35" fmla="*/ 210 h 213"/>
                  <a:gd name="T36" fmla="*/ 0 w 217"/>
                  <a:gd name="T37" fmla="*/ 210 h 2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
                  <a:gd name="T58" fmla="*/ 0 h 213"/>
                  <a:gd name="T59" fmla="*/ 217 w 217"/>
                  <a:gd name="T60" fmla="*/ 213 h 2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 h="213">
                    <a:moveTo>
                      <a:pt x="0" y="210"/>
                    </a:moveTo>
                    <a:lnTo>
                      <a:pt x="214" y="0"/>
                    </a:lnTo>
                    <a:lnTo>
                      <a:pt x="214" y="1"/>
                    </a:lnTo>
                    <a:lnTo>
                      <a:pt x="216" y="1"/>
                    </a:lnTo>
                    <a:lnTo>
                      <a:pt x="3" y="212"/>
                    </a:lnTo>
                    <a:lnTo>
                      <a:pt x="1" y="212"/>
                    </a:lnTo>
                    <a:lnTo>
                      <a:pt x="1" y="210"/>
                    </a:lnTo>
                    <a:lnTo>
                      <a:pt x="0" y="210"/>
                    </a:lnTo>
                  </a:path>
                </a:pathLst>
              </a:custGeom>
              <a:solidFill>
                <a:srgbClr val="38004A"/>
              </a:solidFill>
              <a:ln w="9525" cap="rnd">
                <a:noFill/>
                <a:round/>
                <a:headEnd/>
                <a:tailEnd/>
              </a:ln>
            </p:spPr>
            <p:txBody>
              <a:bodyPr/>
              <a:lstStyle/>
              <a:p>
                <a:endParaRPr lang="en-US"/>
              </a:p>
            </p:txBody>
          </p:sp>
          <p:sp>
            <p:nvSpPr>
              <p:cNvPr id="32191" name="Freeform 146"/>
              <p:cNvSpPr>
                <a:spLocks noChangeAspect="1"/>
              </p:cNvSpPr>
              <p:nvPr/>
            </p:nvSpPr>
            <p:spPr bwMode="auto">
              <a:xfrm>
                <a:off x="5040" y="2752"/>
                <a:ext cx="214" cy="213"/>
              </a:xfrm>
              <a:custGeom>
                <a:avLst/>
                <a:gdLst>
                  <a:gd name="T0" fmla="*/ 0 w 214"/>
                  <a:gd name="T1" fmla="*/ 212 h 213"/>
                  <a:gd name="T2" fmla="*/ 213 w 214"/>
                  <a:gd name="T3" fmla="*/ 0 h 213"/>
                  <a:gd name="T4" fmla="*/ 213 w 214"/>
                  <a:gd name="T5" fmla="*/ 1 h 213"/>
                  <a:gd name="T6" fmla="*/ 213 w 214"/>
                  <a:gd name="T7" fmla="*/ 1 h 213"/>
                  <a:gd name="T8" fmla="*/ 213 w 214"/>
                  <a:gd name="T9" fmla="*/ 1 h 213"/>
                  <a:gd name="T10" fmla="*/ 213 w 214"/>
                  <a:gd name="T11" fmla="*/ 1 h 213"/>
                  <a:gd name="T12" fmla="*/ 213 w 214"/>
                  <a:gd name="T13" fmla="*/ 1 h 213"/>
                  <a:gd name="T14" fmla="*/ 213 w 214"/>
                  <a:gd name="T15" fmla="*/ 1 h 213"/>
                  <a:gd name="T16" fmla="*/ 213 w 214"/>
                  <a:gd name="T17" fmla="*/ 1 h 213"/>
                  <a:gd name="T18" fmla="*/ 213 w 214"/>
                  <a:gd name="T19" fmla="*/ 3 h 213"/>
                  <a:gd name="T20" fmla="*/ 0 w 214"/>
                  <a:gd name="T21" fmla="*/ 212 h 213"/>
                  <a:gd name="T22" fmla="*/ 0 w 214"/>
                  <a:gd name="T23" fmla="*/ 212 h 213"/>
                  <a:gd name="T24" fmla="*/ 0 w 214"/>
                  <a:gd name="T25" fmla="*/ 212 h 213"/>
                  <a:gd name="T26" fmla="*/ 0 w 214"/>
                  <a:gd name="T27" fmla="*/ 212 h 213"/>
                  <a:gd name="T28" fmla="*/ 0 w 214"/>
                  <a:gd name="T29" fmla="*/ 212 h 213"/>
                  <a:gd name="T30" fmla="*/ 0 w 214"/>
                  <a:gd name="T31" fmla="*/ 212 h 213"/>
                  <a:gd name="T32" fmla="*/ 0 w 214"/>
                  <a:gd name="T33" fmla="*/ 212 h 213"/>
                  <a:gd name="T34" fmla="*/ 0 w 214"/>
                  <a:gd name="T35" fmla="*/ 212 h 213"/>
                  <a:gd name="T36" fmla="*/ 0 w 214"/>
                  <a:gd name="T37" fmla="*/ 212 h 2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4"/>
                  <a:gd name="T58" fmla="*/ 0 h 213"/>
                  <a:gd name="T59" fmla="*/ 214 w 214"/>
                  <a:gd name="T60" fmla="*/ 213 h 2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4" h="213">
                    <a:moveTo>
                      <a:pt x="0" y="212"/>
                    </a:moveTo>
                    <a:lnTo>
                      <a:pt x="213" y="0"/>
                    </a:lnTo>
                    <a:lnTo>
                      <a:pt x="213" y="1"/>
                    </a:lnTo>
                    <a:lnTo>
                      <a:pt x="213" y="3"/>
                    </a:lnTo>
                    <a:lnTo>
                      <a:pt x="0" y="212"/>
                    </a:lnTo>
                  </a:path>
                </a:pathLst>
              </a:custGeom>
              <a:solidFill>
                <a:srgbClr val="370049"/>
              </a:solidFill>
              <a:ln w="9525" cap="rnd">
                <a:noFill/>
                <a:round/>
                <a:headEnd/>
                <a:tailEnd/>
              </a:ln>
            </p:spPr>
            <p:txBody>
              <a:bodyPr/>
              <a:lstStyle/>
              <a:p>
                <a:endParaRPr lang="en-US"/>
              </a:p>
            </p:txBody>
          </p:sp>
          <p:sp>
            <p:nvSpPr>
              <p:cNvPr id="32192" name="Freeform 147"/>
              <p:cNvSpPr>
                <a:spLocks noChangeAspect="1"/>
              </p:cNvSpPr>
              <p:nvPr/>
            </p:nvSpPr>
            <p:spPr bwMode="auto">
              <a:xfrm>
                <a:off x="5041" y="2756"/>
                <a:ext cx="215" cy="211"/>
              </a:xfrm>
              <a:custGeom>
                <a:avLst/>
                <a:gdLst>
                  <a:gd name="T0" fmla="*/ 0 w 215"/>
                  <a:gd name="T1" fmla="*/ 208 h 211"/>
                  <a:gd name="T2" fmla="*/ 212 w 215"/>
                  <a:gd name="T3" fmla="*/ 0 h 211"/>
                  <a:gd name="T4" fmla="*/ 214 w 215"/>
                  <a:gd name="T5" fmla="*/ 0 h 211"/>
                  <a:gd name="T6" fmla="*/ 214 w 215"/>
                  <a:gd name="T7" fmla="*/ 0 h 211"/>
                  <a:gd name="T8" fmla="*/ 214 w 215"/>
                  <a:gd name="T9" fmla="*/ 0 h 211"/>
                  <a:gd name="T10" fmla="*/ 214 w 215"/>
                  <a:gd name="T11" fmla="*/ 0 h 211"/>
                  <a:gd name="T12" fmla="*/ 214 w 215"/>
                  <a:gd name="T13" fmla="*/ 0 h 211"/>
                  <a:gd name="T14" fmla="*/ 214 w 215"/>
                  <a:gd name="T15" fmla="*/ 0 h 211"/>
                  <a:gd name="T16" fmla="*/ 214 w 215"/>
                  <a:gd name="T17" fmla="*/ 1 h 211"/>
                  <a:gd name="T18" fmla="*/ 214 w 215"/>
                  <a:gd name="T19" fmla="*/ 1 h 211"/>
                  <a:gd name="T20" fmla="*/ 1 w 215"/>
                  <a:gd name="T21" fmla="*/ 210 h 211"/>
                  <a:gd name="T22" fmla="*/ 1 w 215"/>
                  <a:gd name="T23" fmla="*/ 208 h 211"/>
                  <a:gd name="T24" fmla="*/ 1 w 215"/>
                  <a:gd name="T25" fmla="*/ 208 h 211"/>
                  <a:gd name="T26" fmla="*/ 1 w 215"/>
                  <a:gd name="T27" fmla="*/ 208 h 211"/>
                  <a:gd name="T28" fmla="*/ 1 w 215"/>
                  <a:gd name="T29" fmla="*/ 208 h 211"/>
                  <a:gd name="T30" fmla="*/ 0 w 215"/>
                  <a:gd name="T31" fmla="*/ 208 h 211"/>
                  <a:gd name="T32" fmla="*/ 0 w 215"/>
                  <a:gd name="T33" fmla="*/ 208 h 211"/>
                  <a:gd name="T34" fmla="*/ 0 w 215"/>
                  <a:gd name="T35" fmla="*/ 208 h 211"/>
                  <a:gd name="T36" fmla="*/ 0 w 215"/>
                  <a:gd name="T37" fmla="*/ 208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5"/>
                  <a:gd name="T58" fmla="*/ 0 h 211"/>
                  <a:gd name="T59" fmla="*/ 215 w 215"/>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5" h="211">
                    <a:moveTo>
                      <a:pt x="0" y="208"/>
                    </a:moveTo>
                    <a:lnTo>
                      <a:pt x="212" y="0"/>
                    </a:lnTo>
                    <a:lnTo>
                      <a:pt x="214" y="0"/>
                    </a:lnTo>
                    <a:lnTo>
                      <a:pt x="214" y="1"/>
                    </a:lnTo>
                    <a:lnTo>
                      <a:pt x="1" y="210"/>
                    </a:lnTo>
                    <a:lnTo>
                      <a:pt x="1" y="208"/>
                    </a:lnTo>
                    <a:lnTo>
                      <a:pt x="0" y="208"/>
                    </a:lnTo>
                  </a:path>
                </a:pathLst>
              </a:custGeom>
              <a:solidFill>
                <a:srgbClr val="360048"/>
              </a:solidFill>
              <a:ln w="9525" cap="rnd">
                <a:noFill/>
                <a:round/>
                <a:headEnd/>
                <a:tailEnd/>
              </a:ln>
            </p:spPr>
            <p:txBody>
              <a:bodyPr/>
              <a:lstStyle/>
              <a:p>
                <a:endParaRPr lang="en-US"/>
              </a:p>
            </p:txBody>
          </p:sp>
          <p:sp>
            <p:nvSpPr>
              <p:cNvPr id="32193" name="Freeform 148"/>
              <p:cNvSpPr>
                <a:spLocks noChangeAspect="1"/>
              </p:cNvSpPr>
              <p:nvPr/>
            </p:nvSpPr>
            <p:spPr bwMode="auto">
              <a:xfrm>
                <a:off x="5043" y="2758"/>
                <a:ext cx="214" cy="209"/>
              </a:xfrm>
              <a:custGeom>
                <a:avLst/>
                <a:gdLst>
                  <a:gd name="T0" fmla="*/ 0 w 214"/>
                  <a:gd name="T1" fmla="*/ 208 h 209"/>
                  <a:gd name="T2" fmla="*/ 211 w 214"/>
                  <a:gd name="T3" fmla="*/ 0 h 209"/>
                  <a:gd name="T4" fmla="*/ 211 w 214"/>
                  <a:gd name="T5" fmla="*/ 0 h 209"/>
                  <a:gd name="T6" fmla="*/ 211 w 214"/>
                  <a:gd name="T7" fmla="*/ 0 h 209"/>
                  <a:gd name="T8" fmla="*/ 211 w 214"/>
                  <a:gd name="T9" fmla="*/ 0 h 209"/>
                  <a:gd name="T10" fmla="*/ 211 w 214"/>
                  <a:gd name="T11" fmla="*/ 0 h 209"/>
                  <a:gd name="T12" fmla="*/ 211 w 214"/>
                  <a:gd name="T13" fmla="*/ 0 h 209"/>
                  <a:gd name="T14" fmla="*/ 211 w 214"/>
                  <a:gd name="T15" fmla="*/ 1 h 209"/>
                  <a:gd name="T16" fmla="*/ 211 w 214"/>
                  <a:gd name="T17" fmla="*/ 1 h 209"/>
                  <a:gd name="T18" fmla="*/ 213 w 214"/>
                  <a:gd name="T19" fmla="*/ 1 h 209"/>
                  <a:gd name="T20" fmla="*/ 3 w 214"/>
                  <a:gd name="T21" fmla="*/ 208 h 209"/>
                  <a:gd name="T22" fmla="*/ 1 w 214"/>
                  <a:gd name="T23" fmla="*/ 208 h 209"/>
                  <a:gd name="T24" fmla="*/ 1 w 214"/>
                  <a:gd name="T25" fmla="*/ 208 h 209"/>
                  <a:gd name="T26" fmla="*/ 1 w 214"/>
                  <a:gd name="T27" fmla="*/ 208 h 209"/>
                  <a:gd name="T28" fmla="*/ 1 w 214"/>
                  <a:gd name="T29" fmla="*/ 208 h 209"/>
                  <a:gd name="T30" fmla="*/ 1 w 214"/>
                  <a:gd name="T31" fmla="*/ 208 h 209"/>
                  <a:gd name="T32" fmla="*/ 1 w 214"/>
                  <a:gd name="T33" fmla="*/ 208 h 209"/>
                  <a:gd name="T34" fmla="*/ 0 w 214"/>
                  <a:gd name="T35" fmla="*/ 208 h 209"/>
                  <a:gd name="T36" fmla="*/ 0 w 214"/>
                  <a:gd name="T37" fmla="*/ 208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4"/>
                  <a:gd name="T58" fmla="*/ 0 h 209"/>
                  <a:gd name="T59" fmla="*/ 214 w 214"/>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4" h="209">
                    <a:moveTo>
                      <a:pt x="0" y="208"/>
                    </a:moveTo>
                    <a:lnTo>
                      <a:pt x="211" y="0"/>
                    </a:lnTo>
                    <a:lnTo>
                      <a:pt x="211" y="1"/>
                    </a:lnTo>
                    <a:lnTo>
                      <a:pt x="213" y="1"/>
                    </a:lnTo>
                    <a:lnTo>
                      <a:pt x="3" y="208"/>
                    </a:lnTo>
                    <a:lnTo>
                      <a:pt x="1" y="208"/>
                    </a:lnTo>
                    <a:lnTo>
                      <a:pt x="0" y="208"/>
                    </a:lnTo>
                  </a:path>
                </a:pathLst>
              </a:custGeom>
              <a:solidFill>
                <a:srgbClr val="360048"/>
              </a:solidFill>
              <a:ln w="9525" cap="rnd">
                <a:noFill/>
                <a:round/>
                <a:headEnd/>
                <a:tailEnd/>
              </a:ln>
            </p:spPr>
            <p:txBody>
              <a:bodyPr/>
              <a:lstStyle/>
              <a:p>
                <a:endParaRPr lang="en-US"/>
              </a:p>
            </p:txBody>
          </p:sp>
          <p:sp>
            <p:nvSpPr>
              <p:cNvPr id="32194" name="Freeform 149"/>
              <p:cNvSpPr>
                <a:spLocks noChangeAspect="1"/>
              </p:cNvSpPr>
              <p:nvPr/>
            </p:nvSpPr>
            <p:spPr bwMode="auto">
              <a:xfrm>
                <a:off x="5046" y="2760"/>
                <a:ext cx="211" cy="207"/>
              </a:xfrm>
              <a:custGeom>
                <a:avLst/>
                <a:gdLst>
                  <a:gd name="T0" fmla="*/ 0 w 211"/>
                  <a:gd name="T1" fmla="*/ 206 h 207"/>
                  <a:gd name="T2" fmla="*/ 210 w 211"/>
                  <a:gd name="T3" fmla="*/ 0 h 207"/>
                  <a:gd name="T4" fmla="*/ 210 w 211"/>
                  <a:gd name="T5" fmla="*/ 0 h 207"/>
                  <a:gd name="T6" fmla="*/ 210 w 211"/>
                  <a:gd name="T7" fmla="*/ 0 h 207"/>
                  <a:gd name="T8" fmla="*/ 210 w 211"/>
                  <a:gd name="T9" fmla="*/ 0 h 207"/>
                  <a:gd name="T10" fmla="*/ 210 w 211"/>
                  <a:gd name="T11" fmla="*/ 0 h 207"/>
                  <a:gd name="T12" fmla="*/ 210 w 211"/>
                  <a:gd name="T13" fmla="*/ 1 h 207"/>
                  <a:gd name="T14" fmla="*/ 210 w 211"/>
                  <a:gd name="T15" fmla="*/ 1 h 207"/>
                  <a:gd name="T16" fmla="*/ 210 w 211"/>
                  <a:gd name="T17" fmla="*/ 1 h 207"/>
                  <a:gd name="T18" fmla="*/ 210 w 211"/>
                  <a:gd name="T19" fmla="*/ 1 h 207"/>
                  <a:gd name="T20" fmla="*/ 1 w 211"/>
                  <a:gd name="T21" fmla="*/ 206 h 207"/>
                  <a:gd name="T22" fmla="*/ 1 w 211"/>
                  <a:gd name="T23" fmla="*/ 206 h 207"/>
                  <a:gd name="T24" fmla="*/ 1 w 211"/>
                  <a:gd name="T25" fmla="*/ 206 h 207"/>
                  <a:gd name="T26" fmla="*/ 0 w 211"/>
                  <a:gd name="T27" fmla="*/ 206 h 207"/>
                  <a:gd name="T28" fmla="*/ 0 w 211"/>
                  <a:gd name="T29" fmla="*/ 206 h 207"/>
                  <a:gd name="T30" fmla="*/ 0 w 211"/>
                  <a:gd name="T31" fmla="*/ 206 h 207"/>
                  <a:gd name="T32" fmla="*/ 0 w 211"/>
                  <a:gd name="T33" fmla="*/ 206 h 207"/>
                  <a:gd name="T34" fmla="*/ 0 w 211"/>
                  <a:gd name="T35" fmla="*/ 206 h 207"/>
                  <a:gd name="T36" fmla="*/ 0 w 211"/>
                  <a:gd name="T37" fmla="*/ 206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
                  <a:gd name="T58" fmla="*/ 0 h 207"/>
                  <a:gd name="T59" fmla="*/ 211 w 211"/>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 h="207">
                    <a:moveTo>
                      <a:pt x="0" y="206"/>
                    </a:moveTo>
                    <a:lnTo>
                      <a:pt x="210" y="0"/>
                    </a:lnTo>
                    <a:lnTo>
                      <a:pt x="210" y="1"/>
                    </a:lnTo>
                    <a:lnTo>
                      <a:pt x="1" y="206"/>
                    </a:lnTo>
                    <a:lnTo>
                      <a:pt x="0" y="206"/>
                    </a:lnTo>
                  </a:path>
                </a:pathLst>
              </a:custGeom>
              <a:solidFill>
                <a:srgbClr val="350047"/>
              </a:solidFill>
              <a:ln w="9525" cap="rnd">
                <a:noFill/>
                <a:round/>
                <a:headEnd/>
                <a:tailEnd/>
              </a:ln>
            </p:spPr>
            <p:txBody>
              <a:bodyPr/>
              <a:lstStyle/>
              <a:p>
                <a:endParaRPr lang="en-US"/>
              </a:p>
            </p:txBody>
          </p:sp>
          <p:sp>
            <p:nvSpPr>
              <p:cNvPr id="32195" name="Freeform 150"/>
              <p:cNvSpPr>
                <a:spLocks noChangeAspect="1"/>
              </p:cNvSpPr>
              <p:nvPr/>
            </p:nvSpPr>
            <p:spPr bwMode="auto">
              <a:xfrm>
                <a:off x="5047" y="2760"/>
                <a:ext cx="212" cy="209"/>
              </a:xfrm>
              <a:custGeom>
                <a:avLst/>
                <a:gdLst>
                  <a:gd name="T0" fmla="*/ 0 w 212"/>
                  <a:gd name="T1" fmla="*/ 206 h 209"/>
                  <a:gd name="T2" fmla="*/ 209 w 212"/>
                  <a:gd name="T3" fmla="*/ 0 h 209"/>
                  <a:gd name="T4" fmla="*/ 209 w 212"/>
                  <a:gd name="T5" fmla="*/ 0 h 209"/>
                  <a:gd name="T6" fmla="*/ 209 w 212"/>
                  <a:gd name="T7" fmla="*/ 0 h 209"/>
                  <a:gd name="T8" fmla="*/ 209 w 212"/>
                  <a:gd name="T9" fmla="*/ 0 h 209"/>
                  <a:gd name="T10" fmla="*/ 209 w 212"/>
                  <a:gd name="T11" fmla="*/ 1 h 209"/>
                  <a:gd name="T12" fmla="*/ 209 w 212"/>
                  <a:gd name="T13" fmla="*/ 1 h 209"/>
                  <a:gd name="T14" fmla="*/ 209 w 212"/>
                  <a:gd name="T15" fmla="*/ 1 h 209"/>
                  <a:gd name="T16" fmla="*/ 209 w 212"/>
                  <a:gd name="T17" fmla="*/ 1 h 209"/>
                  <a:gd name="T18" fmla="*/ 211 w 212"/>
                  <a:gd name="T19" fmla="*/ 1 h 209"/>
                  <a:gd name="T20" fmla="*/ 1 w 212"/>
                  <a:gd name="T21" fmla="*/ 208 h 209"/>
                  <a:gd name="T22" fmla="*/ 1 w 212"/>
                  <a:gd name="T23" fmla="*/ 208 h 209"/>
                  <a:gd name="T24" fmla="*/ 1 w 212"/>
                  <a:gd name="T25" fmla="*/ 206 h 209"/>
                  <a:gd name="T26" fmla="*/ 1 w 212"/>
                  <a:gd name="T27" fmla="*/ 206 h 209"/>
                  <a:gd name="T28" fmla="*/ 1 w 212"/>
                  <a:gd name="T29" fmla="*/ 206 h 209"/>
                  <a:gd name="T30" fmla="*/ 0 w 212"/>
                  <a:gd name="T31" fmla="*/ 206 h 209"/>
                  <a:gd name="T32" fmla="*/ 0 w 212"/>
                  <a:gd name="T33" fmla="*/ 206 h 209"/>
                  <a:gd name="T34" fmla="*/ 0 w 212"/>
                  <a:gd name="T35" fmla="*/ 206 h 209"/>
                  <a:gd name="T36" fmla="*/ 0 w 212"/>
                  <a:gd name="T37" fmla="*/ 206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209"/>
                  <a:gd name="T59" fmla="*/ 212 w 212"/>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209">
                    <a:moveTo>
                      <a:pt x="0" y="206"/>
                    </a:moveTo>
                    <a:lnTo>
                      <a:pt x="209" y="0"/>
                    </a:lnTo>
                    <a:lnTo>
                      <a:pt x="209" y="1"/>
                    </a:lnTo>
                    <a:lnTo>
                      <a:pt x="211" y="1"/>
                    </a:lnTo>
                    <a:lnTo>
                      <a:pt x="1" y="208"/>
                    </a:lnTo>
                    <a:lnTo>
                      <a:pt x="1" y="206"/>
                    </a:lnTo>
                    <a:lnTo>
                      <a:pt x="0" y="206"/>
                    </a:lnTo>
                  </a:path>
                </a:pathLst>
              </a:custGeom>
              <a:solidFill>
                <a:srgbClr val="350046"/>
              </a:solidFill>
              <a:ln w="9525" cap="rnd">
                <a:noFill/>
                <a:round/>
                <a:headEnd/>
                <a:tailEnd/>
              </a:ln>
            </p:spPr>
            <p:txBody>
              <a:bodyPr/>
              <a:lstStyle/>
              <a:p>
                <a:endParaRPr lang="en-US"/>
              </a:p>
            </p:txBody>
          </p:sp>
          <p:sp>
            <p:nvSpPr>
              <p:cNvPr id="32196" name="Freeform 151"/>
              <p:cNvSpPr>
                <a:spLocks noChangeAspect="1"/>
              </p:cNvSpPr>
              <p:nvPr/>
            </p:nvSpPr>
            <p:spPr bwMode="auto">
              <a:xfrm>
                <a:off x="5049" y="2763"/>
                <a:ext cx="210" cy="206"/>
              </a:xfrm>
              <a:custGeom>
                <a:avLst/>
                <a:gdLst>
                  <a:gd name="T0" fmla="*/ 0 w 210"/>
                  <a:gd name="T1" fmla="*/ 205 h 206"/>
                  <a:gd name="T2" fmla="*/ 209 w 210"/>
                  <a:gd name="T3" fmla="*/ 0 h 206"/>
                  <a:gd name="T4" fmla="*/ 209 w 210"/>
                  <a:gd name="T5" fmla="*/ 0 h 206"/>
                  <a:gd name="T6" fmla="*/ 209 w 210"/>
                  <a:gd name="T7" fmla="*/ 0 h 206"/>
                  <a:gd name="T8" fmla="*/ 209 w 210"/>
                  <a:gd name="T9" fmla="*/ 1 h 206"/>
                  <a:gd name="T10" fmla="*/ 209 w 210"/>
                  <a:gd name="T11" fmla="*/ 1 h 206"/>
                  <a:gd name="T12" fmla="*/ 209 w 210"/>
                  <a:gd name="T13" fmla="*/ 1 h 206"/>
                  <a:gd name="T14" fmla="*/ 209 w 210"/>
                  <a:gd name="T15" fmla="*/ 1 h 206"/>
                  <a:gd name="T16" fmla="*/ 209 w 210"/>
                  <a:gd name="T17" fmla="*/ 1 h 206"/>
                  <a:gd name="T18" fmla="*/ 209 w 210"/>
                  <a:gd name="T19" fmla="*/ 1 h 206"/>
                  <a:gd name="T20" fmla="*/ 3 w 210"/>
                  <a:gd name="T21" fmla="*/ 205 h 206"/>
                  <a:gd name="T22" fmla="*/ 1 w 210"/>
                  <a:gd name="T23" fmla="*/ 205 h 206"/>
                  <a:gd name="T24" fmla="*/ 1 w 210"/>
                  <a:gd name="T25" fmla="*/ 205 h 206"/>
                  <a:gd name="T26" fmla="*/ 1 w 210"/>
                  <a:gd name="T27" fmla="*/ 205 h 206"/>
                  <a:gd name="T28" fmla="*/ 1 w 210"/>
                  <a:gd name="T29" fmla="*/ 205 h 206"/>
                  <a:gd name="T30" fmla="*/ 1 w 210"/>
                  <a:gd name="T31" fmla="*/ 205 h 206"/>
                  <a:gd name="T32" fmla="*/ 1 w 210"/>
                  <a:gd name="T33" fmla="*/ 205 h 206"/>
                  <a:gd name="T34" fmla="*/ 0 w 210"/>
                  <a:gd name="T35" fmla="*/ 205 h 206"/>
                  <a:gd name="T36" fmla="*/ 0 w 210"/>
                  <a:gd name="T37" fmla="*/ 205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0"/>
                  <a:gd name="T58" fmla="*/ 0 h 206"/>
                  <a:gd name="T59" fmla="*/ 210 w 210"/>
                  <a:gd name="T60" fmla="*/ 206 h 2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0" h="206">
                    <a:moveTo>
                      <a:pt x="0" y="205"/>
                    </a:moveTo>
                    <a:lnTo>
                      <a:pt x="209" y="0"/>
                    </a:lnTo>
                    <a:lnTo>
                      <a:pt x="209" y="1"/>
                    </a:lnTo>
                    <a:lnTo>
                      <a:pt x="3" y="205"/>
                    </a:lnTo>
                    <a:lnTo>
                      <a:pt x="1" y="205"/>
                    </a:lnTo>
                    <a:lnTo>
                      <a:pt x="0" y="205"/>
                    </a:lnTo>
                  </a:path>
                </a:pathLst>
              </a:custGeom>
              <a:solidFill>
                <a:srgbClr val="340045"/>
              </a:solidFill>
              <a:ln w="9525" cap="rnd">
                <a:noFill/>
                <a:round/>
                <a:headEnd/>
                <a:tailEnd/>
              </a:ln>
            </p:spPr>
            <p:txBody>
              <a:bodyPr/>
              <a:lstStyle/>
              <a:p>
                <a:endParaRPr lang="en-US"/>
              </a:p>
            </p:txBody>
          </p:sp>
          <p:sp>
            <p:nvSpPr>
              <p:cNvPr id="32197" name="Freeform 152"/>
              <p:cNvSpPr>
                <a:spLocks noChangeAspect="1"/>
              </p:cNvSpPr>
              <p:nvPr/>
            </p:nvSpPr>
            <p:spPr bwMode="auto">
              <a:xfrm>
                <a:off x="5052" y="2764"/>
                <a:ext cx="208" cy="205"/>
              </a:xfrm>
              <a:custGeom>
                <a:avLst/>
                <a:gdLst>
                  <a:gd name="T0" fmla="*/ 0 w 208"/>
                  <a:gd name="T1" fmla="*/ 204 h 205"/>
                  <a:gd name="T2" fmla="*/ 206 w 208"/>
                  <a:gd name="T3" fmla="*/ 0 h 205"/>
                  <a:gd name="T4" fmla="*/ 206 w 208"/>
                  <a:gd name="T5" fmla="*/ 0 h 205"/>
                  <a:gd name="T6" fmla="*/ 206 w 208"/>
                  <a:gd name="T7" fmla="*/ 0 h 205"/>
                  <a:gd name="T8" fmla="*/ 206 w 208"/>
                  <a:gd name="T9" fmla="*/ 0 h 205"/>
                  <a:gd name="T10" fmla="*/ 206 w 208"/>
                  <a:gd name="T11" fmla="*/ 0 h 205"/>
                  <a:gd name="T12" fmla="*/ 206 w 208"/>
                  <a:gd name="T13" fmla="*/ 0 h 205"/>
                  <a:gd name="T14" fmla="*/ 206 w 208"/>
                  <a:gd name="T15" fmla="*/ 0 h 205"/>
                  <a:gd name="T16" fmla="*/ 206 w 208"/>
                  <a:gd name="T17" fmla="*/ 0 h 205"/>
                  <a:gd name="T18" fmla="*/ 207 w 208"/>
                  <a:gd name="T19" fmla="*/ 0 h 205"/>
                  <a:gd name="T20" fmla="*/ 1 w 208"/>
                  <a:gd name="T21" fmla="*/ 204 h 205"/>
                  <a:gd name="T22" fmla="*/ 1 w 208"/>
                  <a:gd name="T23" fmla="*/ 204 h 205"/>
                  <a:gd name="T24" fmla="*/ 1 w 208"/>
                  <a:gd name="T25" fmla="*/ 204 h 205"/>
                  <a:gd name="T26" fmla="*/ 0 w 208"/>
                  <a:gd name="T27" fmla="*/ 204 h 205"/>
                  <a:gd name="T28" fmla="*/ 0 w 208"/>
                  <a:gd name="T29" fmla="*/ 204 h 205"/>
                  <a:gd name="T30" fmla="*/ 0 w 208"/>
                  <a:gd name="T31" fmla="*/ 204 h 205"/>
                  <a:gd name="T32" fmla="*/ 0 w 208"/>
                  <a:gd name="T33" fmla="*/ 204 h 205"/>
                  <a:gd name="T34" fmla="*/ 0 w 208"/>
                  <a:gd name="T35" fmla="*/ 204 h 205"/>
                  <a:gd name="T36" fmla="*/ 0 w 208"/>
                  <a:gd name="T37" fmla="*/ 204 h 2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8"/>
                  <a:gd name="T58" fmla="*/ 0 h 205"/>
                  <a:gd name="T59" fmla="*/ 208 w 208"/>
                  <a:gd name="T60" fmla="*/ 205 h 2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8" h="205">
                    <a:moveTo>
                      <a:pt x="0" y="204"/>
                    </a:moveTo>
                    <a:lnTo>
                      <a:pt x="206" y="0"/>
                    </a:lnTo>
                    <a:lnTo>
                      <a:pt x="207" y="0"/>
                    </a:lnTo>
                    <a:lnTo>
                      <a:pt x="1" y="204"/>
                    </a:lnTo>
                    <a:lnTo>
                      <a:pt x="0" y="204"/>
                    </a:lnTo>
                  </a:path>
                </a:pathLst>
              </a:custGeom>
              <a:solidFill>
                <a:srgbClr val="330044"/>
              </a:solidFill>
              <a:ln w="9525" cap="rnd">
                <a:noFill/>
                <a:round/>
                <a:headEnd/>
                <a:tailEnd/>
              </a:ln>
            </p:spPr>
            <p:txBody>
              <a:bodyPr/>
              <a:lstStyle/>
              <a:p>
                <a:endParaRPr lang="en-US"/>
              </a:p>
            </p:txBody>
          </p:sp>
          <p:sp>
            <p:nvSpPr>
              <p:cNvPr id="32198" name="Freeform 153"/>
              <p:cNvSpPr>
                <a:spLocks noChangeAspect="1"/>
              </p:cNvSpPr>
              <p:nvPr/>
            </p:nvSpPr>
            <p:spPr bwMode="auto">
              <a:xfrm>
                <a:off x="5054" y="2765"/>
                <a:ext cx="206" cy="204"/>
              </a:xfrm>
              <a:custGeom>
                <a:avLst/>
                <a:gdLst>
                  <a:gd name="T0" fmla="*/ 0 w 206"/>
                  <a:gd name="T1" fmla="*/ 203 h 204"/>
                  <a:gd name="T2" fmla="*/ 205 w 206"/>
                  <a:gd name="T3" fmla="*/ 0 h 204"/>
                  <a:gd name="T4" fmla="*/ 205 w 206"/>
                  <a:gd name="T5" fmla="*/ 1 h 204"/>
                  <a:gd name="T6" fmla="*/ 205 w 206"/>
                  <a:gd name="T7" fmla="*/ 1 h 204"/>
                  <a:gd name="T8" fmla="*/ 205 w 206"/>
                  <a:gd name="T9" fmla="*/ 1 h 204"/>
                  <a:gd name="T10" fmla="*/ 205 w 206"/>
                  <a:gd name="T11" fmla="*/ 1 h 204"/>
                  <a:gd name="T12" fmla="*/ 205 w 206"/>
                  <a:gd name="T13" fmla="*/ 1 h 204"/>
                  <a:gd name="T14" fmla="*/ 205 w 206"/>
                  <a:gd name="T15" fmla="*/ 1 h 204"/>
                  <a:gd name="T16" fmla="*/ 205 w 206"/>
                  <a:gd name="T17" fmla="*/ 3 h 204"/>
                  <a:gd name="T18" fmla="*/ 205 w 206"/>
                  <a:gd name="T19" fmla="*/ 3 h 204"/>
                  <a:gd name="T20" fmla="*/ 1 w 206"/>
                  <a:gd name="T21" fmla="*/ 203 h 204"/>
                  <a:gd name="T22" fmla="*/ 1 w 206"/>
                  <a:gd name="T23" fmla="*/ 203 h 204"/>
                  <a:gd name="T24" fmla="*/ 1 w 206"/>
                  <a:gd name="T25" fmla="*/ 203 h 204"/>
                  <a:gd name="T26" fmla="*/ 1 w 206"/>
                  <a:gd name="T27" fmla="*/ 203 h 204"/>
                  <a:gd name="T28" fmla="*/ 1 w 206"/>
                  <a:gd name="T29" fmla="*/ 203 h 204"/>
                  <a:gd name="T30" fmla="*/ 1 w 206"/>
                  <a:gd name="T31" fmla="*/ 203 h 204"/>
                  <a:gd name="T32" fmla="*/ 0 w 206"/>
                  <a:gd name="T33" fmla="*/ 203 h 204"/>
                  <a:gd name="T34" fmla="*/ 0 w 206"/>
                  <a:gd name="T35" fmla="*/ 203 h 204"/>
                  <a:gd name="T36" fmla="*/ 0 w 206"/>
                  <a:gd name="T37" fmla="*/ 203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204"/>
                  <a:gd name="T59" fmla="*/ 206 w 206"/>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204">
                    <a:moveTo>
                      <a:pt x="0" y="203"/>
                    </a:moveTo>
                    <a:lnTo>
                      <a:pt x="205" y="0"/>
                    </a:lnTo>
                    <a:lnTo>
                      <a:pt x="205" y="1"/>
                    </a:lnTo>
                    <a:lnTo>
                      <a:pt x="205" y="3"/>
                    </a:lnTo>
                    <a:lnTo>
                      <a:pt x="1" y="203"/>
                    </a:lnTo>
                    <a:lnTo>
                      <a:pt x="0" y="203"/>
                    </a:lnTo>
                  </a:path>
                </a:pathLst>
              </a:custGeom>
              <a:solidFill>
                <a:srgbClr val="330044"/>
              </a:solidFill>
              <a:ln w="9525" cap="rnd">
                <a:noFill/>
                <a:round/>
                <a:headEnd/>
                <a:tailEnd/>
              </a:ln>
            </p:spPr>
            <p:txBody>
              <a:bodyPr/>
              <a:lstStyle/>
              <a:p>
                <a:endParaRPr lang="en-US"/>
              </a:p>
            </p:txBody>
          </p:sp>
          <p:sp>
            <p:nvSpPr>
              <p:cNvPr id="32199" name="Freeform 154"/>
              <p:cNvSpPr>
                <a:spLocks noChangeAspect="1"/>
              </p:cNvSpPr>
              <p:nvPr/>
            </p:nvSpPr>
            <p:spPr bwMode="auto">
              <a:xfrm>
                <a:off x="5055" y="2768"/>
                <a:ext cx="205" cy="202"/>
              </a:xfrm>
              <a:custGeom>
                <a:avLst/>
                <a:gdLst>
                  <a:gd name="T0" fmla="*/ 0 w 205"/>
                  <a:gd name="T1" fmla="*/ 199 h 202"/>
                  <a:gd name="T2" fmla="*/ 204 w 205"/>
                  <a:gd name="T3" fmla="*/ 0 h 202"/>
                  <a:gd name="T4" fmla="*/ 204 w 205"/>
                  <a:gd name="T5" fmla="*/ 0 h 202"/>
                  <a:gd name="T6" fmla="*/ 204 w 205"/>
                  <a:gd name="T7" fmla="*/ 0 h 202"/>
                  <a:gd name="T8" fmla="*/ 204 w 205"/>
                  <a:gd name="T9" fmla="*/ 0 h 202"/>
                  <a:gd name="T10" fmla="*/ 204 w 205"/>
                  <a:gd name="T11" fmla="*/ 0 h 202"/>
                  <a:gd name="T12" fmla="*/ 204 w 205"/>
                  <a:gd name="T13" fmla="*/ 0 h 202"/>
                  <a:gd name="T14" fmla="*/ 204 w 205"/>
                  <a:gd name="T15" fmla="*/ 1 h 202"/>
                  <a:gd name="T16" fmla="*/ 204 w 205"/>
                  <a:gd name="T17" fmla="*/ 1 h 202"/>
                  <a:gd name="T18" fmla="*/ 204 w 205"/>
                  <a:gd name="T19" fmla="*/ 1 h 202"/>
                  <a:gd name="T20" fmla="*/ 3 w 205"/>
                  <a:gd name="T21" fmla="*/ 201 h 202"/>
                  <a:gd name="T22" fmla="*/ 3 w 205"/>
                  <a:gd name="T23" fmla="*/ 201 h 202"/>
                  <a:gd name="T24" fmla="*/ 1 w 205"/>
                  <a:gd name="T25" fmla="*/ 201 h 202"/>
                  <a:gd name="T26" fmla="*/ 1 w 205"/>
                  <a:gd name="T27" fmla="*/ 201 h 202"/>
                  <a:gd name="T28" fmla="*/ 1 w 205"/>
                  <a:gd name="T29" fmla="*/ 201 h 202"/>
                  <a:gd name="T30" fmla="*/ 1 w 205"/>
                  <a:gd name="T31" fmla="*/ 201 h 202"/>
                  <a:gd name="T32" fmla="*/ 1 w 205"/>
                  <a:gd name="T33" fmla="*/ 201 h 202"/>
                  <a:gd name="T34" fmla="*/ 1 w 205"/>
                  <a:gd name="T35" fmla="*/ 201 h 202"/>
                  <a:gd name="T36" fmla="*/ 0 w 205"/>
                  <a:gd name="T37" fmla="*/ 199 h 2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5"/>
                  <a:gd name="T58" fmla="*/ 0 h 202"/>
                  <a:gd name="T59" fmla="*/ 205 w 205"/>
                  <a:gd name="T60" fmla="*/ 202 h 2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5" h="202">
                    <a:moveTo>
                      <a:pt x="0" y="199"/>
                    </a:moveTo>
                    <a:lnTo>
                      <a:pt x="204" y="0"/>
                    </a:lnTo>
                    <a:lnTo>
                      <a:pt x="204" y="1"/>
                    </a:lnTo>
                    <a:lnTo>
                      <a:pt x="3" y="201"/>
                    </a:lnTo>
                    <a:lnTo>
                      <a:pt x="1" y="201"/>
                    </a:lnTo>
                    <a:lnTo>
                      <a:pt x="0" y="199"/>
                    </a:lnTo>
                  </a:path>
                </a:pathLst>
              </a:custGeom>
              <a:solidFill>
                <a:srgbClr val="320043"/>
              </a:solidFill>
              <a:ln w="9525" cap="rnd">
                <a:noFill/>
                <a:round/>
                <a:headEnd/>
                <a:tailEnd/>
              </a:ln>
            </p:spPr>
            <p:txBody>
              <a:bodyPr/>
              <a:lstStyle/>
              <a:p>
                <a:endParaRPr lang="en-US"/>
              </a:p>
            </p:txBody>
          </p:sp>
          <p:sp>
            <p:nvSpPr>
              <p:cNvPr id="32200" name="Freeform 155"/>
              <p:cNvSpPr>
                <a:spLocks noChangeAspect="1"/>
              </p:cNvSpPr>
              <p:nvPr/>
            </p:nvSpPr>
            <p:spPr bwMode="auto">
              <a:xfrm>
                <a:off x="5059" y="2770"/>
                <a:ext cx="202" cy="200"/>
              </a:xfrm>
              <a:custGeom>
                <a:avLst/>
                <a:gdLst>
                  <a:gd name="T0" fmla="*/ 0 w 202"/>
                  <a:gd name="T1" fmla="*/ 199 h 200"/>
                  <a:gd name="T2" fmla="*/ 199 w 202"/>
                  <a:gd name="T3" fmla="*/ 0 h 200"/>
                  <a:gd name="T4" fmla="*/ 201 w 202"/>
                  <a:gd name="T5" fmla="*/ 0 h 200"/>
                  <a:gd name="T6" fmla="*/ 201 w 202"/>
                  <a:gd name="T7" fmla="*/ 0 h 200"/>
                  <a:gd name="T8" fmla="*/ 201 w 202"/>
                  <a:gd name="T9" fmla="*/ 0 h 200"/>
                  <a:gd name="T10" fmla="*/ 201 w 202"/>
                  <a:gd name="T11" fmla="*/ 0 h 200"/>
                  <a:gd name="T12" fmla="*/ 201 w 202"/>
                  <a:gd name="T13" fmla="*/ 1 h 200"/>
                  <a:gd name="T14" fmla="*/ 201 w 202"/>
                  <a:gd name="T15" fmla="*/ 1 h 200"/>
                  <a:gd name="T16" fmla="*/ 201 w 202"/>
                  <a:gd name="T17" fmla="*/ 1 h 200"/>
                  <a:gd name="T18" fmla="*/ 201 w 202"/>
                  <a:gd name="T19" fmla="*/ 1 h 200"/>
                  <a:gd name="T20" fmla="*/ 0 w 202"/>
                  <a:gd name="T21" fmla="*/ 199 h 200"/>
                  <a:gd name="T22" fmla="*/ 0 w 202"/>
                  <a:gd name="T23" fmla="*/ 199 h 200"/>
                  <a:gd name="T24" fmla="*/ 0 w 202"/>
                  <a:gd name="T25" fmla="*/ 199 h 200"/>
                  <a:gd name="T26" fmla="*/ 0 w 202"/>
                  <a:gd name="T27" fmla="*/ 199 h 200"/>
                  <a:gd name="T28" fmla="*/ 0 w 202"/>
                  <a:gd name="T29" fmla="*/ 199 h 200"/>
                  <a:gd name="T30" fmla="*/ 0 w 202"/>
                  <a:gd name="T31" fmla="*/ 199 h 200"/>
                  <a:gd name="T32" fmla="*/ 0 w 202"/>
                  <a:gd name="T33" fmla="*/ 199 h 200"/>
                  <a:gd name="T34" fmla="*/ 0 w 202"/>
                  <a:gd name="T35" fmla="*/ 199 h 200"/>
                  <a:gd name="T36" fmla="*/ 0 w 202"/>
                  <a:gd name="T37" fmla="*/ 199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2"/>
                  <a:gd name="T58" fmla="*/ 0 h 200"/>
                  <a:gd name="T59" fmla="*/ 202 w 202"/>
                  <a:gd name="T60" fmla="*/ 200 h 2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2" h="200">
                    <a:moveTo>
                      <a:pt x="0" y="199"/>
                    </a:moveTo>
                    <a:lnTo>
                      <a:pt x="199" y="0"/>
                    </a:lnTo>
                    <a:lnTo>
                      <a:pt x="201" y="0"/>
                    </a:lnTo>
                    <a:lnTo>
                      <a:pt x="201" y="1"/>
                    </a:lnTo>
                    <a:lnTo>
                      <a:pt x="0" y="199"/>
                    </a:lnTo>
                  </a:path>
                </a:pathLst>
              </a:custGeom>
              <a:solidFill>
                <a:srgbClr val="320042"/>
              </a:solidFill>
              <a:ln w="9525" cap="rnd">
                <a:noFill/>
                <a:round/>
                <a:headEnd/>
                <a:tailEnd/>
              </a:ln>
            </p:spPr>
            <p:txBody>
              <a:bodyPr/>
              <a:lstStyle/>
              <a:p>
                <a:endParaRPr lang="en-US"/>
              </a:p>
            </p:txBody>
          </p:sp>
          <p:sp>
            <p:nvSpPr>
              <p:cNvPr id="32201" name="Freeform 156"/>
              <p:cNvSpPr>
                <a:spLocks noChangeAspect="1"/>
              </p:cNvSpPr>
              <p:nvPr/>
            </p:nvSpPr>
            <p:spPr bwMode="auto">
              <a:xfrm>
                <a:off x="5059" y="2772"/>
                <a:ext cx="202" cy="198"/>
              </a:xfrm>
              <a:custGeom>
                <a:avLst/>
                <a:gdLst>
                  <a:gd name="T0" fmla="*/ 0 w 202"/>
                  <a:gd name="T1" fmla="*/ 197 h 198"/>
                  <a:gd name="T2" fmla="*/ 201 w 202"/>
                  <a:gd name="T3" fmla="*/ 0 h 198"/>
                  <a:gd name="T4" fmla="*/ 201 w 202"/>
                  <a:gd name="T5" fmla="*/ 0 h 198"/>
                  <a:gd name="T6" fmla="*/ 201 w 202"/>
                  <a:gd name="T7" fmla="*/ 0 h 198"/>
                  <a:gd name="T8" fmla="*/ 201 w 202"/>
                  <a:gd name="T9" fmla="*/ 1 h 198"/>
                  <a:gd name="T10" fmla="*/ 201 w 202"/>
                  <a:gd name="T11" fmla="*/ 1 h 198"/>
                  <a:gd name="T12" fmla="*/ 201 w 202"/>
                  <a:gd name="T13" fmla="*/ 1 h 198"/>
                  <a:gd name="T14" fmla="*/ 201 w 202"/>
                  <a:gd name="T15" fmla="*/ 1 h 198"/>
                  <a:gd name="T16" fmla="*/ 201 w 202"/>
                  <a:gd name="T17" fmla="*/ 1 h 198"/>
                  <a:gd name="T18" fmla="*/ 201 w 202"/>
                  <a:gd name="T19" fmla="*/ 1 h 198"/>
                  <a:gd name="T20" fmla="*/ 3 w 202"/>
                  <a:gd name="T21" fmla="*/ 197 h 198"/>
                  <a:gd name="T22" fmla="*/ 1 w 202"/>
                  <a:gd name="T23" fmla="*/ 197 h 198"/>
                  <a:gd name="T24" fmla="*/ 1 w 202"/>
                  <a:gd name="T25" fmla="*/ 197 h 198"/>
                  <a:gd name="T26" fmla="*/ 1 w 202"/>
                  <a:gd name="T27" fmla="*/ 197 h 198"/>
                  <a:gd name="T28" fmla="*/ 1 w 202"/>
                  <a:gd name="T29" fmla="*/ 197 h 198"/>
                  <a:gd name="T30" fmla="*/ 1 w 202"/>
                  <a:gd name="T31" fmla="*/ 197 h 198"/>
                  <a:gd name="T32" fmla="*/ 1 w 202"/>
                  <a:gd name="T33" fmla="*/ 197 h 198"/>
                  <a:gd name="T34" fmla="*/ 0 w 202"/>
                  <a:gd name="T35" fmla="*/ 197 h 198"/>
                  <a:gd name="T36" fmla="*/ 0 w 202"/>
                  <a:gd name="T37" fmla="*/ 197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2"/>
                  <a:gd name="T58" fmla="*/ 0 h 198"/>
                  <a:gd name="T59" fmla="*/ 202 w 202"/>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2" h="198">
                    <a:moveTo>
                      <a:pt x="0" y="197"/>
                    </a:moveTo>
                    <a:lnTo>
                      <a:pt x="201" y="0"/>
                    </a:lnTo>
                    <a:lnTo>
                      <a:pt x="201" y="1"/>
                    </a:lnTo>
                    <a:lnTo>
                      <a:pt x="3" y="197"/>
                    </a:lnTo>
                    <a:lnTo>
                      <a:pt x="1" y="197"/>
                    </a:lnTo>
                    <a:lnTo>
                      <a:pt x="0" y="197"/>
                    </a:lnTo>
                  </a:path>
                </a:pathLst>
              </a:custGeom>
              <a:solidFill>
                <a:srgbClr val="310041"/>
              </a:solidFill>
              <a:ln w="9525" cap="rnd">
                <a:noFill/>
                <a:round/>
                <a:headEnd/>
                <a:tailEnd/>
              </a:ln>
            </p:spPr>
            <p:txBody>
              <a:bodyPr/>
              <a:lstStyle/>
              <a:p>
                <a:endParaRPr lang="en-US"/>
              </a:p>
            </p:txBody>
          </p:sp>
          <p:sp>
            <p:nvSpPr>
              <p:cNvPr id="32202" name="Freeform 157"/>
              <p:cNvSpPr>
                <a:spLocks noChangeAspect="1"/>
              </p:cNvSpPr>
              <p:nvPr/>
            </p:nvSpPr>
            <p:spPr bwMode="auto">
              <a:xfrm>
                <a:off x="5063" y="2773"/>
                <a:ext cx="200" cy="199"/>
              </a:xfrm>
              <a:custGeom>
                <a:avLst/>
                <a:gdLst>
                  <a:gd name="T0" fmla="*/ 0 w 200"/>
                  <a:gd name="T1" fmla="*/ 196 h 199"/>
                  <a:gd name="T2" fmla="*/ 197 w 200"/>
                  <a:gd name="T3" fmla="*/ 0 h 199"/>
                  <a:gd name="T4" fmla="*/ 197 w 200"/>
                  <a:gd name="T5" fmla="*/ 1 h 199"/>
                  <a:gd name="T6" fmla="*/ 197 w 200"/>
                  <a:gd name="T7" fmla="*/ 1 h 199"/>
                  <a:gd name="T8" fmla="*/ 197 w 200"/>
                  <a:gd name="T9" fmla="*/ 1 h 199"/>
                  <a:gd name="T10" fmla="*/ 199 w 200"/>
                  <a:gd name="T11" fmla="*/ 1 h 199"/>
                  <a:gd name="T12" fmla="*/ 199 w 200"/>
                  <a:gd name="T13" fmla="*/ 1 h 199"/>
                  <a:gd name="T14" fmla="*/ 199 w 200"/>
                  <a:gd name="T15" fmla="*/ 1 h 199"/>
                  <a:gd name="T16" fmla="*/ 199 w 200"/>
                  <a:gd name="T17" fmla="*/ 1 h 199"/>
                  <a:gd name="T18" fmla="*/ 199 w 200"/>
                  <a:gd name="T19" fmla="*/ 3 h 199"/>
                  <a:gd name="T20" fmla="*/ 1 w 200"/>
                  <a:gd name="T21" fmla="*/ 198 h 199"/>
                  <a:gd name="T22" fmla="*/ 1 w 200"/>
                  <a:gd name="T23" fmla="*/ 196 h 199"/>
                  <a:gd name="T24" fmla="*/ 1 w 200"/>
                  <a:gd name="T25" fmla="*/ 196 h 199"/>
                  <a:gd name="T26" fmla="*/ 1 w 200"/>
                  <a:gd name="T27" fmla="*/ 196 h 199"/>
                  <a:gd name="T28" fmla="*/ 0 w 200"/>
                  <a:gd name="T29" fmla="*/ 196 h 199"/>
                  <a:gd name="T30" fmla="*/ 0 w 200"/>
                  <a:gd name="T31" fmla="*/ 196 h 199"/>
                  <a:gd name="T32" fmla="*/ 0 w 200"/>
                  <a:gd name="T33" fmla="*/ 196 h 199"/>
                  <a:gd name="T34" fmla="*/ 0 w 200"/>
                  <a:gd name="T35" fmla="*/ 196 h 199"/>
                  <a:gd name="T36" fmla="*/ 0 w 200"/>
                  <a:gd name="T37" fmla="*/ 196 h 1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0"/>
                  <a:gd name="T58" fmla="*/ 0 h 199"/>
                  <a:gd name="T59" fmla="*/ 200 w 200"/>
                  <a:gd name="T60" fmla="*/ 199 h 1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0" h="199">
                    <a:moveTo>
                      <a:pt x="0" y="196"/>
                    </a:moveTo>
                    <a:lnTo>
                      <a:pt x="197" y="0"/>
                    </a:lnTo>
                    <a:lnTo>
                      <a:pt x="197" y="1"/>
                    </a:lnTo>
                    <a:lnTo>
                      <a:pt x="199" y="1"/>
                    </a:lnTo>
                    <a:lnTo>
                      <a:pt x="199" y="3"/>
                    </a:lnTo>
                    <a:lnTo>
                      <a:pt x="1" y="198"/>
                    </a:lnTo>
                    <a:lnTo>
                      <a:pt x="1" y="196"/>
                    </a:lnTo>
                    <a:lnTo>
                      <a:pt x="0" y="196"/>
                    </a:lnTo>
                  </a:path>
                </a:pathLst>
              </a:custGeom>
              <a:solidFill>
                <a:srgbClr val="300040"/>
              </a:solidFill>
              <a:ln w="9525" cap="rnd">
                <a:noFill/>
                <a:round/>
                <a:headEnd/>
                <a:tailEnd/>
              </a:ln>
            </p:spPr>
            <p:txBody>
              <a:bodyPr/>
              <a:lstStyle/>
              <a:p>
                <a:endParaRPr lang="en-US"/>
              </a:p>
            </p:txBody>
          </p:sp>
          <p:sp>
            <p:nvSpPr>
              <p:cNvPr id="32203" name="Freeform 158"/>
              <p:cNvSpPr>
                <a:spLocks noChangeAspect="1"/>
              </p:cNvSpPr>
              <p:nvPr/>
            </p:nvSpPr>
            <p:spPr bwMode="auto">
              <a:xfrm>
                <a:off x="5064" y="2776"/>
                <a:ext cx="199" cy="196"/>
              </a:xfrm>
              <a:custGeom>
                <a:avLst/>
                <a:gdLst>
                  <a:gd name="T0" fmla="*/ 0 w 199"/>
                  <a:gd name="T1" fmla="*/ 195 h 196"/>
                  <a:gd name="T2" fmla="*/ 198 w 199"/>
                  <a:gd name="T3" fmla="*/ 0 h 196"/>
                  <a:gd name="T4" fmla="*/ 198 w 199"/>
                  <a:gd name="T5" fmla="*/ 0 h 196"/>
                  <a:gd name="T6" fmla="*/ 198 w 199"/>
                  <a:gd name="T7" fmla="*/ 0 h 196"/>
                  <a:gd name="T8" fmla="*/ 198 w 199"/>
                  <a:gd name="T9" fmla="*/ 0 h 196"/>
                  <a:gd name="T10" fmla="*/ 198 w 199"/>
                  <a:gd name="T11" fmla="*/ 0 h 196"/>
                  <a:gd name="T12" fmla="*/ 198 w 199"/>
                  <a:gd name="T13" fmla="*/ 0 h 196"/>
                  <a:gd name="T14" fmla="*/ 198 w 199"/>
                  <a:gd name="T15" fmla="*/ 1 h 196"/>
                  <a:gd name="T16" fmla="*/ 198 w 199"/>
                  <a:gd name="T17" fmla="*/ 1 h 196"/>
                  <a:gd name="T18" fmla="*/ 198 w 199"/>
                  <a:gd name="T19" fmla="*/ 1 h 196"/>
                  <a:gd name="T20" fmla="*/ 3 w 199"/>
                  <a:gd name="T21" fmla="*/ 195 h 196"/>
                  <a:gd name="T22" fmla="*/ 1 w 199"/>
                  <a:gd name="T23" fmla="*/ 195 h 196"/>
                  <a:gd name="T24" fmla="*/ 1 w 199"/>
                  <a:gd name="T25" fmla="*/ 195 h 196"/>
                  <a:gd name="T26" fmla="*/ 1 w 199"/>
                  <a:gd name="T27" fmla="*/ 195 h 196"/>
                  <a:gd name="T28" fmla="*/ 1 w 199"/>
                  <a:gd name="T29" fmla="*/ 195 h 196"/>
                  <a:gd name="T30" fmla="*/ 1 w 199"/>
                  <a:gd name="T31" fmla="*/ 195 h 196"/>
                  <a:gd name="T32" fmla="*/ 0 w 199"/>
                  <a:gd name="T33" fmla="*/ 195 h 196"/>
                  <a:gd name="T34" fmla="*/ 0 w 199"/>
                  <a:gd name="T35" fmla="*/ 195 h 196"/>
                  <a:gd name="T36" fmla="*/ 0 w 199"/>
                  <a:gd name="T37" fmla="*/ 195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9"/>
                  <a:gd name="T58" fmla="*/ 0 h 196"/>
                  <a:gd name="T59" fmla="*/ 199 w 199"/>
                  <a:gd name="T60" fmla="*/ 196 h 1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9" h="196">
                    <a:moveTo>
                      <a:pt x="0" y="195"/>
                    </a:moveTo>
                    <a:lnTo>
                      <a:pt x="198" y="0"/>
                    </a:lnTo>
                    <a:lnTo>
                      <a:pt x="198" y="1"/>
                    </a:lnTo>
                    <a:lnTo>
                      <a:pt x="3" y="195"/>
                    </a:lnTo>
                    <a:lnTo>
                      <a:pt x="1" y="195"/>
                    </a:lnTo>
                    <a:lnTo>
                      <a:pt x="0" y="195"/>
                    </a:lnTo>
                  </a:path>
                </a:pathLst>
              </a:custGeom>
              <a:solidFill>
                <a:srgbClr val="300040"/>
              </a:solidFill>
              <a:ln w="9525" cap="rnd">
                <a:noFill/>
                <a:round/>
                <a:headEnd/>
                <a:tailEnd/>
              </a:ln>
            </p:spPr>
            <p:txBody>
              <a:bodyPr/>
              <a:lstStyle/>
              <a:p>
                <a:endParaRPr lang="en-US"/>
              </a:p>
            </p:txBody>
          </p:sp>
          <p:sp>
            <p:nvSpPr>
              <p:cNvPr id="32204" name="Freeform 159"/>
              <p:cNvSpPr>
                <a:spLocks noChangeAspect="1"/>
              </p:cNvSpPr>
              <p:nvPr/>
            </p:nvSpPr>
            <p:spPr bwMode="auto">
              <a:xfrm>
                <a:off x="5067" y="2778"/>
                <a:ext cx="197" cy="194"/>
              </a:xfrm>
              <a:custGeom>
                <a:avLst/>
                <a:gdLst>
                  <a:gd name="T0" fmla="*/ 0 w 197"/>
                  <a:gd name="T1" fmla="*/ 193 h 194"/>
                  <a:gd name="T2" fmla="*/ 194 w 197"/>
                  <a:gd name="T3" fmla="*/ 0 h 194"/>
                  <a:gd name="T4" fmla="*/ 194 w 197"/>
                  <a:gd name="T5" fmla="*/ 0 h 194"/>
                  <a:gd name="T6" fmla="*/ 194 w 197"/>
                  <a:gd name="T7" fmla="*/ 0 h 194"/>
                  <a:gd name="T8" fmla="*/ 194 w 197"/>
                  <a:gd name="T9" fmla="*/ 0 h 194"/>
                  <a:gd name="T10" fmla="*/ 194 w 197"/>
                  <a:gd name="T11" fmla="*/ 1 h 194"/>
                  <a:gd name="T12" fmla="*/ 194 w 197"/>
                  <a:gd name="T13" fmla="*/ 1 h 194"/>
                  <a:gd name="T14" fmla="*/ 194 w 197"/>
                  <a:gd name="T15" fmla="*/ 1 h 194"/>
                  <a:gd name="T16" fmla="*/ 194 w 197"/>
                  <a:gd name="T17" fmla="*/ 1 h 194"/>
                  <a:gd name="T18" fmla="*/ 196 w 197"/>
                  <a:gd name="T19" fmla="*/ 1 h 194"/>
                  <a:gd name="T20" fmla="*/ 1 w 197"/>
                  <a:gd name="T21" fmla="*/ 193 h 194"/>
                  <a:gd name="T22" fmla="*/ 1 w 197"/>
                  <a:gd name="T23" fmla="*/ 193 h 194"/>
                  <a:gd name="T24" fmla="*/ 1 w 197"/>
                  <a:gd name="T25" fmla="*/ 193 h 194"/>
                  <a:gd name="T26" fmla="*/ 0 w 197"/>
                  <a:gd name="T27" fmla="*/ 193 h 194"/>
                  <a:gd name="T28" fmla="*/ 0 w 197"/>
                  <a:gd name="T29" fmla="*/ 193 h 194"/>
                  <a:gd name="T30" fmla="*/ 0 w 197"/>
                  <a:gd name="T31" fmla="*/ 193 h 194"/>
                  <a:gd name="T32" fmla="*/ 0 w 197"/>
                  <a:gd name="T33" fmla="*/ 193 h 194"/>
                  <a:gd name="T34" fmla="*/ 0 w 197"/>
                  <a:gd name="T35" fmla="*/ 193 h 194"/>
                  <a:gd name="T36" fmla="*/ 0 w 197"/>
                  <a:gd name="T37" fmla="*/ 193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194"/>
                  <a:gd name="T59" fmla="*/ 197 w 197"/>
                  <a:gd name="T60" fmla="*/ 194 h 1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194">
                    <a:moveTo>
                      <a:pt x="0" y="193"/>
                    </a:moveTo>
                    <a:lnTo>
                      <a:pt x="194" y="0"/>
                    </a:lnTo>
                    <a:lnTo>
                      <a:pt x="194" y="1"/>
                    </a:lnTo>
                    <a:lnTo>
                      <a:pt x="196" y="1"/>
                    </a:lnTo>
                    <a:lnTo>
                      <a:pt x="1" y="193"/>
                    </a:lnTo>
                    <a:lnTo>
                      <a:pt x="0" y="193"/>
                    </a:lnTo>
                  </a:path>
                </a:pathLst>
              </a:custGeom>
              <a:solidFill>
                <a:srgbClr val="2F003F"/>
              </a:solidFill>
              <a:ln w="9525" cap="rnd">
                <a:noFill/>
                <a:round/>
                <a:headEnd/>
                <a:tailEnd/>
              </a:ln>
            </p:spPr>
            <p:txBody>
              <a:bodyPr/>
              <a:lstStyle/>
              <a:p>
                <a:endParaRPr lang="en-US"/>
              </a:p>
            </p:txBody>
          </p:sp>
          <p:sp>
            <p:nvSpPr>
              <p:cNvPr id="32205" name="Freeform 160"/>
              <p:cNvSpPr>
                <a:spLocks noChangeAspect="1"/>
              </p:cNvSpPr>
              <p:nvPr/>
            </p:nvSpPr>
            <p:spPr bwMode="auto">
              <a:xfrm>
                <a:off x="5069" y="2780"/>
                <a:ext cx="195" cy="192"/>
              </a:xfrm>
              <a:custGeom>
                <a:avLst/>
                <a:gdLst>
                  <a:gd name="T0" fmla="*/ 0 w 195"/>
                  <a:gd name="T1" fmla="*/ 191 h 192"/>
                  <a:gd name="T2" fmla="*/ 194 w 195"/>
                  <a:gd name="T3" fmla="*/ 0 h 192"/>
                  <a:gd name="T4" fmla="*/ 194 w 195"/>
                  <a:gd name="T5" fmla="*/ 0 h 192"/>
                  <a:gd name="T6" fmla="*/ 194 w 195"/>
                  <a:gd name="T7" fmla="*/ 0 h 192"/>
                  <a:gd name="T8" fmla="*/ 194 w 195"/>
                  <a:gd name="T9" fmla="*/ 1 h 192"/>
                  <a:gd name="T10" fmla="*/ 194 w 195"/>
                  <a:gd name="T11" fmla="*/ 1 h 192"/>
                  <a:gd name="T12" fmla="*/ 194 w 195"/>
                  <a:gd name="T13" fmla="*/ 1 h 192"/>
                  <a:gd name="T14" fmla="*/ 194 w 195"/>
                  <a:gd name="T15" fmla="*/ 1 h 192"/>
                  <a:gd name="T16" fmla="*/ 194 w 195"/>
                  <a:gd name="T17" fmla="*/ 1 h 192"/>
                  <a:gd name="T18" fmla="*/ 194 w 195"/>
                  <a:gd name="T19" fmla="*/ 1 h 192"/>
                  <a:gd name="T20" fmla="*/ 1 w 195"/>
                  <a:gd name="T21" fmla="*/ 191 h 192"/>
                  <a:gd name="T22" fmla="*/ 1 w 195"/>
                  <a:gd name="T23" fmla="*/ 191 h 192"/>
                  <a:gd name="T24" fmla="*/ 1 w 195"/>
                  <a:gd name="T25" fmla="*/ 191 h 192"/>
                  <a:gd name="T26" fmla="*/ 1 w 195"/>
                  <a:gd name="T27" fmla="*/ 191 h 192"/>
                  <a:gd name="T28" fmla="*/ 1 w 195"/>
                  <a:gd name="T29" fmla="*/ 191 h 192"/>
                  <a:gd name="T30" fmla="*/ 1 w 195"/>
                  <a:gd name="T31" fmla="*/ 191 h 192"/>
                  <a:gd name="T32" fmla="*/ 0 w 195"/>
                  <a:gd name="T33" fmla="*/ 191 h 192"/>
                  <a:gd name="T34" fmla="*/ 0 w 195"/>
                  <a:gd name="T35" fmla="*/ 191 h 192"/>
                  <a:gd name="T36" fmla="*/ 0 w 195"/>
                  <a:gd name="T37" fmla="*/ 191 h 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192"/>
                  <a:gd name="T59" fmla="*/ 195 w 195"/>
                  <a:gd name="T60" fmla="*/ 192 h 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192">
                    <a:moveTo>
                      <a:pt x="0" y="191"/>
                    </a:moveTo>
                    <a:lnTo>
                      <a:pt x="194" y="0"/>
                    </a:lnTo>
                    <a:lnTo>
                      <a:pt x="194" y="1"/>
                    </a:lnTo>
                    <a:lnTo>
                      <a:pt x="1" y="191"/>
                    </a:lnTo>
                    <a:lnTo>
                      <a:pt x="0" y="191"/>
                    </a:lnTo>
                  </a:path>
                </a:pathLst>
              </a:custGeom>
              <a:solidFill>
                <a:srgbClr val="2F003E"/>
              </a:solidFill>
              <a:ln w="9525" cap="rnd">
                <a:noFill/>
                <a:round/>
                <a:headEnd/>
                <a:tailEnd/>
              </a:ln>
            </p:spPr>
            <p:txBody>
              <a:bodyPr/>
              <a:lstStyle/>
              <a:p>
                <a:endParaRPr lang="en-US"/>
              </a:p>
            </p:txBody>
          </p:sp>
          <p:sp>
            <p:nvSpPr>
              <p:cNvPr id="32206" name="Freeform 161"/>
              <p:cNvSpPr>
                <a:spLocks noChangeAspect="1"/>
              </p:cNvSpPr>
              <p:nvPr/>
            </p:nvSpPr>
            <p:spPr bwMode="auto">
              <a:xfrm>
                <a:off x="5071" y="2781"/>
                <a:ext cx="193" cy="191"/>
              </a:xfrm>
              <a:custGeom>
                <a:avLst/>
                <a:gdLst>
                  <a:gd name="T0" fmla="*/ 0 w 193"/>
                  <a:gd name="T1" fmla="*/ 190 h 191"/>
                  <a:gd name="T2" fmla="*/ 192 w 193"/>
                  <a:gd name="T3" fmla="*/ 0 h 191"/>
                  <a:gd name="T4" fmla="*/ 192 w 193"/>
                  <a:gd name="T5" fmla="*/ 1 h 191"/>
                  <a:gd name="T6" fmla="*/ 192 w 193"/>
                  <a:gd name="T7" fmla="*/ 1 h 191"/>
                  <a:gd name="T8" fmla="*/ 192 w 193"/>
                  <a:gd name="T9" fmla="*/ 1 h 191"/>
                  <a:gd name="T10" fmla="*/ 192 w 193"/>
                  <a:gd name="T11" fmla="*/ 1 h 191"/>
                  <a:gd name="T12" fmla="*/ 192 w 193"/>
                  <a:gd name="T13" fmla="*/ 1 h 191"/>
                  <a:gd name="T14" fmla="*/ 192 w 193"/>
                  <a:gd name="T15" fmla="*/ 1 h 191"/>
                  <a:gd name="T16" fmla="*/ 192 w 193"/>
                  <a:gd name="T17" fmla="*/ 2 h 191"/>
                  <a:gd name="T18" fmla="*/ 192 w 193"/>
                  <a:gd name="T19" fmla="*/ 2 h 191"/>
                  <a:gd name="T20" fmla="*/ 3 w 193"/>
                  <a:gd name="T21" fmla="*/ 190 h 191"/>
                  <a:gd name="T22" fmla="*/ 3 w 193"/>
                  <a:gd name="T23" fmla="*/ 190 h 191"/>
                  <a:gd name="T24" fmla="*/ 3 w 193"/>
                  <a:gd name="T25" fmla="*/ 190 h 191"/>
                  <a:gd name="T26" fmla="*/ 1 w 193"/>
                  <a:gd name="T27" fmla="*/ 190 h 191"/>
                  <a:gd name="T28" fmla="*/ 1 w 193"/>
                  <a:gd name="T29" fmla="*/ 190 h 191"/>
                  <a:gd name="T30" fmla="*/ 1 w 193"/>
                  <a:gd name="T31" fmla="*/ 190 h 191"/>
                  <a:gd name="T32" fmla="*/ 1 w 193"/>
                  <a:gd name="T33" fmla="*/ 190 h 191"/>
                  <a:gd name="T34" fmla="*/ 1 w 193"/>
                  <a:gd name="T35" fmla="*/ 190 h 191"/>
                  <a:gd name="T36" fmla="*/ 0 w 193"/>
                  <a:gd name="T37" fmla="*/ 19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3"/>
                  <a:gd name="T58" fmla="*/ 0 h 191"/>
                  <a:gd name="T59" fmla="*/ 193 w 193"/>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3" h="191">
                    <a:moveTo>
                      <a:pt x="0" y="190"/>
                    </a:moveTo>
                    <a:lnTo>
                      <a:pt x="192" y="0"/>
                    </a:lnTo>
                    <a:lnTo>
                      <a:pt x="192" y="1"/>
                    </a:lnTo>
                    <a:lnTo>
                      <a:pt x="192" y="2"/>
                    </a:lnTo>
                    <a:lnTo>
                      <a:pt x="3" y="190"/>
                    </a:lnTo>
                    <a:lnTo>
                      <a:pt x="1" y="190"/>
                    </a:lnTo>
                    <a:lnTo>
                      <a:pt x="0" y="190"/>
                    </a:lnTo>
                  </a:path>
                </a:pathLst>
              </a:custGeom>
              <a:solidFill>
                <a:srgbClr val="2E003D"/>
              </a:solidFill>
              <a:ln w="9525" cap="rnd">
                <a:noFill/>
                <a:round/>
                <a:headEnd/>
                <a:tailEnd/>
              </a:ln>
            </p:spPr>
            <p:txBody>
              <a:bodyPr/>
              <a:lstStyle/>
              <a:p>
                <a:endParaRPr lang="en-US"/>
              </a:p>
            </p:txBody>
          </p:sp>
          <p:sp>
            <p:nvSpPr>
              <p:cNvPr id="32207" name="Freeform 162"/>
              <p:cNvSpPr>
                <a:spLocks noChangeAspect="1"/>
              </p:cNvSpPr>
              <p:nvPr/>
            </p:nvSpPr>
            <p:spPr bwMode="auto">
              <a:xfrm>
                <a:off x="5074" y="2784"/>
                <a:ext cx="192" cy="188"/>
              </a:xfrm>
              <a:custGeom>
                <a:avLst/>
                <a:gdLst>
                  <a:gd name="T0" fmla="*/ 0 w 192"/>
                  <a:gd name="T1" fmla="*/ 187 h 188"/>
                  <a:gd name="T2" fmla="*/ 189 w 192"/>
                  <a:gd name="T3" fmla="*/ 0 h 188"/>
                  <a:gd name="T4" fmla="*/ 189 w 192"/>
                  <a:gd name="T5" fmla="*/ 0 h 188"/>
                  <a:gd name="T6" fmla="*/ 189 w 192"/>
                  <a:gd name="T7" fmla="*/ 0 h 188"/>
                  <a:gd name="T8" fmla="*/ 189 w 192"/>
                  <a:gd name="T9" fmla="*/ 0 h 188"/>
                  <a:gd name="T10" fmla="*/ 189 w 192"/>
                  <a:gd name="T11" fmla="*/ 0 h 188"/>
                  <a:gd name="T12" fmla="*/ 189 w 192"/>
                  <a:gd name="T13" fmla="*/ 1 h 188"/>
                  <a:gd name="T14" fmla="*/ 189 w 192"/>
                  <a:gd name="T15" fmla="*/ 1 h 188"/>
                  <a:gd name="T16" fmla="*/ 191 w 192"/>
                  <a:gd name="T17" fmla="*/ 1 h 188"/>
                  <a:gd name="T18" fmla="*/ 191 w 192"/>
                  <a:gd name="T19" fmla="*/ 1 h 188"/>
                  <a:gd name="T20" fmla="*/ 1 w 192"/>
                  <a:gd name="T21" fmla="*/ 187 h 188"/>
                  <a:gd name="T22" fmla="*/ 1 w 192"/>
                  <a:gd name="T23" fmla="*/ 187 h 188"/>
                  <a:gd name="T24" fmla="*/ 1 w 192"/>
                  <a:gd name="T25" fmla="*/ 187 h 188"/>
                  <a:gd name="T26" fmla="*/ 1 w 192"/>
                  <a:gd name="T27" fmla="*/ 187 h 188"/>
                  <a:gd name="T28" fmla="*/ 1 w 192"/>
                  <a:gd name="T29" fmla="*/ 187 h 188"/>
                  <a:gd name="T30" fmla="*/ 1 w 192"/>
                  <a:gd name="T31" fmla="*/ 187 h 188"/>
                  <a:gd name="T32" fmla="*/ 0 w 192"/>
                  <a:gd name="T33" fmla="*/ 187 h 188"/>
                  <a:gd name="T34" fmla="*/ 0 w 192"/>
                  <a:gd name="T35" fmla="*/ 187 h 188"/>
                  <a:gd name="T36" fmla="*/ 0 w 192"/>
                  <a:gd name="T37" fmla="*/ 187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188"/>
                  <a:gd name="T59" fmla="*/ 192 w 192"/>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188">
                    <a:moveTo>
                      <a:pt x="0" y="187"/>
                    </a:moveTo>
                    <a:lnTo>
                      <a:pt x="189" y="0"/>
                    </a:lnTo>
                    <a:lnTo>
                      <a:pt x="189" y="1"/>
                    </a:lnTo>
                    <a:lnTo>
                      <a:pt x="191" y="1"/>
                    </a:lnTo>
                    <a:lnTo>
                      <a:pt x="1" y="187"/>
                    </a:lnTo>
                    <a:lnTo>
                      <a:pt x="0" y="187"/>
                    </a:lnTo>
                  </a:path>
                </a:pathLst>
              </a:custGeom>
              <a:solidFill>
                <a:srgbClr val="2D003C"/>
              </a:solidFill>
              <a:ln w="9525" cap="rnd">
                <a:noFill/>
                <a:round/>
                <a:headEnd/>
                <a:tailEnd/>
              </a:ln>
            </p:spPr>
            <p:txBody>
              <a:bodyPr/>
              <a:lstStyle/>
              <a:p>
                <a:endParaRPr lang="en-US"/>
              </a:p>
            </p:txBody>
          </p:sp>
          <p:sp>
            <p:nvSpPr>
              <p:cNvPr id="32208" name="Freeform 163"/>
              <p:cNvSpPr>
                <a:spLocks noChangeAspect="1"/>
              </p:cNvSpPr>
              <p:nvPr/>
            </p:nvSpPr>
            <p:spPr bwMode="auto">
              <a:xfrm>
                <a:off x="5075" y="2785"/>
                <a:ext cx="191" cy="188"/>
              </a:xfrm>
              <a:custGeom>
                <a:avLst/>
                <a:gdLst>
                  <a:gd name="T0" fmla="*/ 0 w 191"/>
                  <a:gd name="T1" fmla="*/ 185 h 188"/>
                  <a:gd name="T2" fmla="*/ 190 w 191"/>
                  <a:gd name="T3" fmla="*/ 0 h 188"/>
                  <a:gd name="T4" fmla="*/ 190 w 191"/>
                  <a:gd name="T5" fmla="*/ 0 h 188"/>
                  <a:gd name="T6" fmla="*/ 190 w 191"/>
                  <a:gd name="T7" fmla="*/ 0 h 188"/>
                  <a:gd name="T8" fmla="*/ 190 w 191"/>
                  <a:gd name="T9" fmla="*/ 1 h 188"/>
                  <a:gd name="T10" fmla="*/ 190 w 191"/>
                  <a:gd name="T11" fmla="*/ 1 h 188"/>
                  <a:gd name="T12" fmla="*/ 190 w 191"/>
                  <a:gd name="T13" fmla="*/ 1 h 188"/>
                  <a:gd name="T14" fmla="*/ 190 w 191"/>
                  <a:gd name="T15" fmla="*/ 1 h 188"/>
                  <a:gd name="T16" fmla="*/ 190 w 191"/>
                  <a:gd name="T17" fmla="*/ 1 h 188"/>
                  <a:gd name="T18" fmla="*/ 190 w 191"/>
                  <a:gd name="T19" fmla="*/ 1 h 188"/>
                  <a:gd name="T20" fmla="*/ 2 w 191"/>
                  <a:gd name="T21" fmla="*/ 187 h 188"/>
                  <a:gd name="T22" fmla="*/ 2 w 191"/>
                  <a:gd name="T23" fmla="*/ 187 h 188"/>
                  <a:gd name="T24" fmla="*/ 2 w 191"/>
                  <a:gd name="T25" fmla="*/ 187 h 188"/>
                  <a:gd name="T26" fmla="*/ 0 w 191"/>
                  <a:gd name="T27" fmla="*/ 187 h 188"/>
                  <a:gd name="T28" fmla="*/ 0 w 191"/>
                  <a:gd name="T29" fmla="*/ 187 h 188"/>
                  <a:gd name="T30" fmla="*/ 0 w 191"/>
                  <a:gd name="T31" fmla="*/ 187 h 188"/>
                  <a:gd name="T32" fmla="*/ 0 w 191"/>
                  <a:gd name="T33" fmla="*/ 187 h 188"/>
                  <a:gd name="T34" fmla="*/ 0 w 191"/>
                  <a:gd name="T35" fmla="*/ 185 h 188"/>
                  <a:gd name="T36" fmla="*/ 0 w 191"/>
                  <a:gd name="T37" fmla="*/ 185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188"/>
                  <a:gd name="T59" fmla="*/ 191 w 191"/>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188">
                    <a:moveTo>
                      <a:pt x="0" y="185"/>
                    </a:moveTo>
                    <a:lnTo>
                      <a:pt x="190" y="0"/>
                    </a:lnTo>
                    <a:lnTo>
                      <a:pt x="190" y="1"/>
                    </a:lnTo>
                    <a:lnTo>
                      <a:pt x="2" y="187"/>
                    </a:lnTo>
                    <a:lnTo>
                      <a:pt x="0" y="187"/>
                    </a:lnTo>
                    <a:lnTo>
                      <a:pt x="0" y="185"/>
                    </a:lnTo>
                  </a:path>
                </a:pathLst>
              </a:custGeom>
              <a:solidFill>
                <a:srgbClr val="2D003C"/>
              </a:solidFill>
              <a:ln w="9525" cap="rnd">
                <a:noFill/>
                <a:round/>
                <a:headEnd/>
                <a:tailEnd/>
              </a:ln>
            </p:spPr>
            <p:txBody>
              <a:bodyPr/>
              <a:lstStyle/>
              <a:p>
                <a:endParaRPr lang="en-US"/>
              </a:p>
            </p:txBody>
          </p:sp>
          <p:sp>
            <p:nvSpPr>
              <p:cNvPr id="32209" name="Freeform 164"/>
              <p:cNvSpPr>
                <a:spLocks noChangeAspect="1"/>
              </p:cNvSpPr>
              <p:nvPr/>
            </p:nvSpPr>
            <p:spPr bwMode="auto">
              <a:xfrm>
                <a:off x="5078" y="2787"/>
                <a:ext cx="188" cy="186"/>
              </a:xfrm>
              <a:custGeom>
                <a:avLst/>
                <a:gdLst>
                  <a:gd name="T0" fmla="*/ 0 w 188"/>
                  <a:gd name="T1" fmla="*/ 185 h 186"/>
                  <a:gd name="T2" fmla="*/ 187 w 188"/>
                  <a:gd name="T3" fmla="*/ 0 h 186"/>
                  <a:gd name="T4" fmla="*/ 187 w 188"/>
                  <a:gd name="T5" fmla="*/ 1 h 186"/>
                  <a:gd name="T6" fmla="*/ 187 w 188"/>
                  <a:gd name="T7" fmla="*/ 1 h 186"/>
                  <a:gd name="T8" fmla="*/ 187 w 188"/>
                  <a:gd name="T9" fmla="*/ 1 h 186"/>
                  <a:gd name="T10" fmla="*/ 187 w 188"/>
                  <a:gd name="T11" fmla="*/ 1 h 186"/>
                  <a:gd name="T12" fmla="*/ 187 w 188"/>
                  <a:gd name="T13" fmla="*/ 1 h 186"/>
                  <a:gd name="T14" fmla="*/ 187 w 188"/>
                  <a:gd name="T15" fmla="*/ 1 h 186"/>
                  <a:gd name="T16" fmla="*/ 187 w 188"/>
                  <a:gd name="T17" fmla="*/ 3 h 186"/>
                  <a:gd name="T18" fmla="*/ 187 w 188"/>
                  <a:gd name="T19" fmla="*/ 3 h 186"/>
                  <a:gd name="T20" fmla="*/ 3 w 188"/>
                  <a:gd name="T21" fmla="*/ 185 h 186"/>
                  <a:gd name="T22" fmla="*/ 1 w 188"/>
                  <a:gd name="T23" fmla="*/ 185 h 186"/>
                  <a:gd name="T24" fmla="*/ 1 w 188"/>
                  <a:gd name="T25" fmla="*/ 185 h 186"/>
                  <a:gd name="T26" fmla="*/ 1 w 188"/>
                  <a:gd name="T27" fmla="*/ 185 h 186"/>
                  <a:gd name="T28" fmla="*/ 1 w 188"/>
                  <a:gd name="T29" fmla="*/ 185 h 186"/>
                  <a:gd name="T30" fmla="*/ 1 w 188"/>
                  <a:gd name="T31" fmla="*/ 185 h 186"/>
                  <a:gd name="T32" fmla="*/ 0 w 188"/>
                  <a:gd name="T33" fmla="*/ 185 h 186"/>
                  <a:gd name="T34" fmla="*/ 0 w 188"/>
                  <a:gd name="T35" fmla="*/ 185 h 186"/>
                  <a:gd name="T36" fmla="*/ 0 w 188"/>
                  <a:gd name="T37" fmla="*/ 185 h 1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8"/>
                  <a:gd name="T58" fmla="*/ 0 h 186"/>
                  <a:gd name="T59" fmla="*/ 188 w 188"/>
                  <a:gd name="T60" fmla="*/ 186 h 1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8" h="186">
                    <a:moveTo>
                      <a:pt x="0" y="185"/>
                    </a:moveTo>
                    <a:lnTo>
                      <a:pt x="187" y="0"/>
                    </a:lnTo>
                    <a:lnTo>
                      <a:pt x="187" y="1"/>
                    </a:lnTo>
                    <a:lnTo>
                      <a:pt x="187" y="3"/>
                    </a:lnTo>
                    <a:lnTo>
                      <a:pt x="3" y="185"/>
                    </a:lnTo>
                    <a:lnTo>
                      <a:pt x="1" y="185"/>
                    </a:lnTo>
                    <a:lnTo>
                      <a:pt x="0" y="185"/>
                    </a:lnTo>
                  </a:path>
                </a:pathLst>
              </a:custGeom>
              <a:solidFill>
                <a:srgbClr val="2C003B"/>
              </a:solidFill>
              <a:ln w="9525" cap="rnd">
                <a:noFill/>
                <a:round/>
                <a:headEnd/>
                <a:tailEnd/>
              </a:ln>
            </p:spPr>
            <p:txBody>
              <a:bodyPr/>
              <a:lstStyle/>
              <a:p>
                <a:endParaRPr lang="en-US"/>
              </a:p>
            </p:txBody>
          </p:sp>
          <p:sp>
            <p:nvSpPr>
              <p:cNvPr id="32210" name="Freeform 165"/>
              <p:cNvSpPr>
                <a:spLocks noChangeAspect="1"/>
              </p:cNvSpPr>
              <p:nvPr/>
            </p:nvSpPr>
            <p:spPr bwMode="auto">
              <a:xfrm>
                <a:off x="5081" y="2790"/>
                <a:ext cx="185" cy="183"/>
              </a:xfrm>
              <a:custGeom>
                <a:avLst/>
                <a:gdLst>
                  <a:gd name="T0" fmla="*/ 0 w 185"/>
                  <a:gd name="T1" fmla="*/ 182 h 183"/>
                  <a:gd name="T2" fmla="*/ 184 w 185"/>
                  <a:gd name="T3" fmla="*/ 0 h 183"/>
                  <a:gd name="T4" fmla="*/ 184 w 185"/>
                  <a:gd name="T5" fmla="*/ 0 h 183"/>
                  <a:gd name="T6" fmla="*/ 184 w 185"/>
                  <a:gd name="T7" fmla="*/ 0 h 183"/>
                  <a:gd name="T8" fmla="*/ 184 w 185"/>
                  <a:gd name="T9" fmla="*/ 0 h 183"/>
                  <a:gd name="T10" fmla="*/ 184 w 185"/>
                  <a:gd name="T11" fmla="*/ 1 h 183"/>
                  <a:gd name="T12" fmla="*/ 184 w 185"/>
                  <a:gd name="T13" fmla="*/ 1 h 183"/>
                  <a:gd name="T14" fmla="*/ 184 w 185"/>
                  <a:gd name="T15" fmla="*/ 1 h 183"/>
                  <a:gd name="T16" fmla="*/ 184 w 185"/>
                  <a:gd name="T17" fmla="*/ 1 h 183"/>
                  <a:gd name="T18" fmla="*/ 184 w 185"/>
                  <a:gd name="T19" fmla="*/ 1 h 183"/>
                  <a:gd name="T20" fmla="*/ 1 w 185"/>
                  <a:gd name="T21" fmla="*/ 182 h 183"/>
                  <a:gd name="T22" fmla="*/ 1 w 185"/>
                  <a:gd name="T23" fmla="*/ 182 h 183"/>
                  <a:gd name="T24" fmla="*/ 1 w 185"/>
                  <a:gd name="T25" fmla="*/ 182 h 183"/>
                  <a:gd name="T26" fmla="*/ 1 w 185"/>
                  <a:gd name="T27" fmla="*/ 182 h 183"/>
                  <a:gd name="T28" fmla="*/ 0 w 185"/>
                  <a:gd name="T29" fmla="*/ 182 h 183"/>
                  <a:gd name="T30" fmla="*/ 0 w 185"/>
                  <a:gd name="T31" fmla="*/ 182 h 183"/>
                  <a:gd name="T32" fmla="*/ 0 w 185"/>
                  <a:gd name="T33" fmla="*/ 182 h 183"/>
                  <a:gd name="T34" fmla="*/ 0 w 185"/>
                  <a:gd name="T35" fmla="*/ 182 h 183"/>
                  <a:gd name="T36" fmla="*/ 0 w 185"/>
                  <a:gd name="T37" fmla="*/ 182 h 1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5"/>
                  <a:gd name="T58" fmla="*/ 0 h 183"/>
                  <a:gd name="T59" fmla="*/ 185 w 185"/>
                  <a:gd name="T60" fmla="*/ 183 h 1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5" h="183">
                    <a:moveTo>
                      <a:pt x="0" y="182"/>
                    </a:moveTo>
                    <a:lnTo>
                      <a:pt x="184" y="0"/>
                    </a:lnTo>
                    <a:lnTo>
                      <a:pt x="184" y="1"/>
                    </a:lnTo>
                    <a:lnTo>
                      <a:pt x="1" y="182"/>
                    </a:lnTo>
                    <a:lnTo>
                      <a:pt x="0" y="182"/>
                    </a:lnTo>
                  </a:path>
                </a:pathLst>
              </a:custGeom>
              <a:solidFill>
                <a:srgbClr val="2C003A"/>
              </a:solidFill>
              <a:ln w="9525" cap="rnd">
                <a:noFill/>
                <a:round/>
                <a:headEnd/>
                <a:tailEnd/>
              </a:ln>
            </p:spPr>
            <p:txBody>
              <a:bodyPr/>
              <a:lstStyle/>
              <a:p>
                <a:endParaRPr lang="en-US"/>
              </a:p>
            </p:txBody>
          </p:sp>
          <p:sp>
            <p:nvSpPr>
              <p:cNvPr id="32211" name="Freeform 166"/>
              <p:cNvSpPr>
                <a:spLocks noChangeAspect="1"/>
              </p:cNvSpPr>
              <p:nvPr/>
            </p:nvSpPr>
            <p:spPr bwMode="auto">
              <a:xfrm>
                <a:off x="5083" y="2792"/>
                <a:ext cx="185" cy="181"/>
              </a:xfrm>
              <a:custGeom>
                <a:avLst/>
                <a:gdLst>
                  <a:gd name="T0" fmla="*/ 0 w 185"/>
                  <a:gd name="T1" fmla="*/ 180 h 181"/>
                  <a:gd name="T2" fmla="*/ 182 w 185"/>
                  <a:gd name="T3" fmla="*/ 0 h 181"/>
                  <a:gd name="T4" fmla="*/ 182 w 185"/>
                  <a:gd name="T5" fmla="*/ 0 h 181"/>
                  <a:gd name="T6" fmla="*/ 184 w 185"/>
                  <a:gd name="T7" fmla="*/ 1 h 181"/>
                  <a:gd name="T8" fmla="*/ 184 w 185"/>
                  <a:gd name="T9" fmla="*/ 1 h 181"/>
                  <a:gd name="T10" fmla="*/ 184 w 185"/>
                  <a:gd name="T11" fmla="*/ 1 h 181"/>
                  <a:gd name="T12" fmla="*/ 184 w 185"/>
                  <a:gd name="T13" fmla="*/ 1 h 181"/>
                  <a:gd name="T14" fmla="*/ 184 w 185"/>
                  <a:gd name="T15" fmla="*/ 1 h 181"/>
                  <a:gd name="T16" fmla="*/ 184 w 185"/>
                  <a:gd name="T17" fmla="*/ 1 h 181"/>
                  <a:gd name="T18" fmla="*/ 184 w 185"/>
                  <a:gd name="T19" fmla="*/ 3 h 181"/>
                  <a:gd name="T20" fmla="*/ 3 w 185"/>
                  <a:gd name="T21" fmla="*/ 180 h 181"/>
                  <a:gd name="T22" fmla="*/ 3 w 185"/>
                  <a:gd name="T23" fmla="*/ 180 h 181"/>
                  <a:gd name="T24" fmla="*/ 1 w 185"/>
                  <a:gd name="T25" fmla="*/ 180 h 181"/>
                  <a:gd name="T26" fmla="*/ 1 w 185"/>
                  <a:gd name="T27" fmla="*/ 180 h 181"/>
                  <a:gd name="T28" fmla="*/ 1 w 185"/>
                  <a:gd name="T29" fmla="*/ 180 h 181"/>
                  <a:gd name="T30" fmla="*/ 1 w 185"/>
                  <a:gd name="T31" fmla="*/ 180 h 181"/>
                  <a:gd name="T32" fmla="*/ 1 w 185"/>
                  <a:gd name="T33" fmla="*/ 180 h 181"/>
                  <a:gd name="T34" fmla="*/ 0 w 185"/>
                  <a:gd name="T35" fmla="*/ 180 h 181"/>
                  <a:gd name="T36" fmla="*/ 0 w 185"/>
                  <a:gd name="T37" fmla="*/ 180 h 1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5"/>
                  <a:gd name="T58" fmla="*/ 0 h 181"/>
                  <a:gd name="T59" fmla="*/ 185 w 185"/>
                  <a:gd name="T60" fmla="*/ 181 h 1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5" h="181">
                    <a:moveTo>
                      <a:pt x="0" y="180"/>
                    </a:moveTo>
                    <a:lnTo>
                      <a:pt x="182" y="0"/>
                    </a:lnTo>
                    <a:lnTo>
                      <a:pt x="184" y="1"/>
                    </a:lnTo>
                    <a:lnTo>
                      <a:pt x="184" y="3"/>
                    </a:lnTo>
                    <a:lnTo>
                      <a:pt x="3" y="180"/>
                    </a:lnTo>
                    <a:lnTo>
                      <a:pt x="1" y="180"/>
                    </a:lnTo>
                    <a:lnTo>
                      <a:pt x="0" y="180"/>
                    </a:lnTo>
                  </a:path>
                </a:pathLst>
              </a:custGeom>
              <a:solidFill>
                <a:srgbClr val="2B0039"/>
              </a:solidFill>
              <a:ln w="9525" cap="rnd">
                <a:noFill/>
                <a:round/>
                <a:headEnd/>
                <a:tailEnd/>
              </a:ln>
            </p:spPr>
            <p:txBody>
              <a:bodyPr/>
              <a:lstStyle/>
              <a:p>
                <a:endParaRPr lang="en-US"/>
              </a:p>
            </p:txBody>
          </p:sp>
          <p:sp>
            <p:nvSpPr>
              <p:cNvPr id="32212" name="Freeform 167"/>
              <p:cNvSpPr>
                <a:spLocks noChangeAspect="1"/>
              </p:cNvSpPr>
              <p:nvPr/>
            </p:nvSpPr>
            <p:spPr bwMode="auto">
              <a:xfrm>
                <a:off x="5086" y="2795"/>
                <a:ext cx="182" cy="178"/>
              </a:xfrm>
              <a:custGeom>
                <a:avLst/>
                <a:gdLst>
                  <a:gd name="T0" fmla="*/ 0 w 182"/>
                  <a:gd name="T1" fmla="*/ 177 h 178"/>
                  <a:gd name="T2" fmla="*/ 181 w 182"/>
                  <a:gd name="T3" fmla="*/ 0 h 178"/>
                  <a:gd name="T4" fmla="*/ 181 w 182"/>
                  <a:gd name="T5" fmla="*/ 0 h 178"/>
                  <a:gd name="T6" fmla="*/ 181 w 182"/>
                  <a:gd name="T7" fmla="*/ 0 h 178"/>
                  <a:gd name="T8" fmla="*/ 181 w 182"/>
                  <a:gd name="T9" fmla="*/ 0 h 178"/>
                  <a:gd name="T10" fmla="*/ 181 w 182"/>
                  <a:gd name="T11" fmla="*/ 0 h 178"/>
                  <a:gd name="T12" fmla="*/ 181 w 182"/>
                  <a:gd name="T13" fmla="*/ 0 h 178"/>
                  <a:gd name="T14" fmla="*/ 181 w 182"/>
                  <a:gd name="T15" fmla="*/ 1 h 178"/>
                  <a:gd name="T16" fmla="*/ 181 w 182"/>
                  <a:gd name="T17" fmla="*/ 1 h 178"/>
                  <a:gd name="T18" fmla="*/ 181 w 182"/>
                  <a:gd name="T19" fmla="*/ 1 h 178"/>
                  <a:gd name="T20" fmla="*/ 1 w 182"/>
                  <a:gd name="T21" fmla="*/ 177 h 178"/>
                  <a:gd name="T22" fmla="*/ 1 w 182"/>
                  <a:gd name="T23" fmla="*/ 177 h 178"/>
                  <a:gd name="T24" fmla="*/ 1 w 182"/>
                  <a:gd name="T25" fmla="*/ 177 h 178"/>
                  <a:gd name="T26" fmla="*/ 1 w 182"/>
                  <a:gd name="T27" fmla="*/ 177 h 178"/>
                  <a:gd name="T28" fmla="*/ 1 w 182"/>
                  <a:gd name="T29" fmla="*/ 177 h 178"/>
                  <a:gd name="T30" fmla="*/ 0 w 182"/>
                  <a:gd name="T31" fmla="*/ 177 h 178"/>
                  <a:gd name="T32" fmla="*/ 0 w 182"/>
                  <a:gd name="T33" fmla="*/ 177 h 178"/>
                  <a:gd name="T34" fmla="*/ 0 w 182"/>
                  <a:gd name="T35" fmla="*/ 177 h 178"/>
                  <a:gd name="T36" fmla="*/ 0 w 182"/>
                  <a:gd name="T37" fmla="*/ 177 h 1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2"/>
                  <a:gd name="T58" fmla="*/ 0 h 178"/>
                  <a:gd name="T59" fmla="*/ 182 w 182"/>
                  <a:gd name="T60" fmla="*/ 178 h 17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2" h="178">
                    <a:moveTo>
                      <a:pt x="0" y="177"/>
                    </a:moveTo>
                    <a:lnTo>
                      <a:pt x="181" y="0"/>
                    </a:lnTo>
                    <a:lnTo>
                      <a:pt x="181" y="1"/>
                    </a:lnTo>
                    <a:lnTo>
                      <a:pt x="1" y="177"/>
                    </a:lnTo>
                    <a:lnTo>
                      <a:pt x="0" y="177"/>
                    </a:lnTo>
                  </a:path>
                </a:pathLst>
              </a:custGeom>
              <a:solidFill>
                <a:srgbClr val="2A0038"/>
              </a:solidFill>
              <a:ln w="9525" cap="rnd">
                <a:noFill/>
                <a:round/>
                <a:headEnd/>
                <a:tailEnd/>
              </a:ln>
            </p:spPr>
            <p:txBody>
              <a:bodyPr/>
              <a:lstStyle/>
              <a:p>
                <a:endParaRPr lang="en-US"/>
              </a:p>
            </p:txBody>
          </p:sp>
          <p:sp>
            <p:nvSpPr>
              <p:cNvPr id="32213" name="Freeform 168"/>
              <p:cNvSpPr>
                <a:spLocks noChangeAspect="1"/>
              </p:cNvSpPr>
              <p:nvPr/>
            </p:nvSpPr>
            <p:spPr bwMode="auto">
              <a:xfrm>
                <a:off x="5087" y="2796"/>
                <a:ext cx="181" cy="177"/>
              </a:xfrm>
              <a:custGeom>
                <a:avLst/>
                <a:gdLst>
                  <a:gd name="T0" fmla="*/ 0 w 181"/>
                  <a:gd name="T1" fmla="*/ 176 h 177"/>
                  <a:gd name="T2" fmla="*/ 180 w 181"/>
                  <a:gd name="T3" fmla="*/ 0 h 177"/>
                  <a:gd name="T4" fmla="*/ 180 w 181"/>
                  <a:gd name="T5" fmla="*/ 0 h 177"/>
                  <a:gd name="T6" fmla="*/ 180 w 181"/>
                  <a:gd name="T7" fmla="*/ 0 h 177"/>
                  <a:gd name="T8" fmla="*/ 180 w 181"/>
                  <a:gd name="T9" fmla="*/ 1 h 177"/>
                  <a:gd name="T10" fmla="*/ 180 w 181"/>
                  <a:gd name="T11" fmla="*/ 1 h 177"/>
                  <a:gd name="T12" fmla="*/ 180 w 181"/>
                  <a:gd name="T13" fmla="*/ 1 h 177"/>
                  <a:gd name="T14" fmla="*/ 180 w 181"/>
                  <a:gd name="T15" fmla="*/ 1 h 177"/>
                  <a:gd name="T16" fmla="*/ 180 w 181"/>
                  <a:gd name="T17" fmla="*/ 1 h 177"/>
                  <a:gd name="T18" fmla="*/ 180 w 181"/>
                  <a:gd name="T19" fmla="*/ 1 h 177"/>
                  <a:gd name="T20" fmla="*/ 3 w 181"/>
                  <a:gd name="T21" fmla="*/ 176 h 177"/>
                  <a:gd name="T22" fmla="*/ 3 w 181"/>
                  <a:gd name="T23" fmla="*/ 176 h 177"/>
                  <a:gd name="T24" fmla="*/ 3 w 181"/>
                  <a:gd name="T25" fmla="*/ 176 h 177"/>
                  <a:gd name="T26" fmla="*/ 1 w 181"/>
                  <a:gd name="T27" fmla="*/ 176 h 177"/>
                  <a:gd name="T28" fmla="*/ 1 w 181"/>
                  <a:gd name="T29" fmla="*/ 176 h 177"/>
                  <a:gd name="T30" fmla="*/ 1 w 181"/>
                  <a:gd name="T31" fmla="*/ 176 h 177"/>
                  <a:gd name="T32" fmla="*/ 1 w 181"/>
                  <a:gd name="T33" fmla="*/ 176 h 177"/>
                  <a:gd name="T34" fmla="*/ 1 w 181"/>
                  <a:gd name="T35" fmla="*/ 176 h 177"/>
                  <a:gd name="T36" fmla="*/ 0 w 181"/>
                  <a:gd name="T37" fmla="*/ 176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1"/>
                  <a:gd name="T58" fmla="*/ 0 h 177"/>
                  <a:gd name="T59" fmla="*/ 181 w 181"/>
                  <a:gd name="T60" fmla="*/ 177 h 1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1" h="177">
                    <a:moveTo>
                      <a:pt x="0" y="176"/>
                    </a:moveTo>
                    <a:lnTo>
                      <a:pt x="180" y="0"/>
                    </a:lnTo>
                    <a:lnTo>
                      <a:pt x="180" y="1"/>
                    </a:lnTo>
                    <a:lnTo>
                      <a:pt x="3" y="176"/>
                    </a:lnTo>
                    <a:lnTo>
                      <a:pt x="1" y="176"/>
                    </a:lnTo>
                    <a:lnTo>
                      <a:pt x="0" y="176"/>
                    </a:lnTo>
                  </a:path>
                </a:pathLst>
              </a:custGeom>
              <a:solidFill>
                <a:srgbClr val="2A0038"/>
              </a:solidFill>
              <a:ln w="9525" cap="rnd">
                <a:noFill/>
                <a:round/>
                <a:headEnd/>
                <a:tailEnd/>
              </a:ln>
            </p:spPr>
            <p:txBody>
              <a:bodyPr/>
              <a:lstStyle/>
              <a:p>
                <a:endParaRPr lang="en-US"/>
              </a:p>
            </p:txBody>
          </p:sp>
          <p:sp>
            <p:nvSpPr>
              <p:cNvPr id="32214" name="Freeform 169"/>
              <p:cNvSpPr>
                <a:spLocks noChangeAspect="1"/>
              </p:cNvSpPr>
              <p:nvPr/>
            </p:nvSpPr>
            <p:spPr bwMode="auto">
              <a:xfrm>
                <a:off x="5091" y="2798"/>
                <a:ext cx="177" cy="175"/>
              </a:xfrm>
              <a:custGeom>
                <a:avLst/>
                <a:gdLst>
                  <a:gd name="T0" fmla="*/ 0 w 177"/>
                  <a:gd name="T1" fmla="*/ 174 h 175"/>
                  <a:gd name="T2" fmla="*/ 176 w 177"/>
                  <a:gd name="T3" fmla="*/ 0 h 175"/>
                  <a:gd name="T4" fmla="*/ 176 w 177"/>
                  <a:gd name="T5" fmla="*/ 1 h 175"/>
                  <a:gd name="T6" fmla="*/ 176 w 177"/>
                  <a:gd name="T7" fmla="*/ 1 h 175"/>
                  <a:gd name="T8" fmla="*/ 176 w 177"/>
                  <a:gd name="T9" fmla="*/ 1 h 175"/>
                  <a:gd name="T10" fmla="*/ 176 w 177"/>
                  <a:gd name="T11" fmla="*/ 1 h 175"/>
                  <a:gd name="T12" fmla="*/ 176 w 177"/>
                  <a:gd name="T13" fmla="*/ 1 h 175"/>
                  <a:gd name="T14" fmla="*/ 176 w 177"/>
                  <a:gd name="T15" fmla="*/ 3 h 175"/>
                  <a:gd name="T16" fmla="*/ 176 w 177"/>
                  <a:gd name="T17" fmla="*/ 3 h 175"/>
                  <a:gd name="T18" fmla="*/ 176 w 177"/>
                  <a:gd name="T19" fmla="*/ 3 h 175"/>
                  <a:gd name="T20" fmla="*/ 3 w 177"/>
                  <a:gd name="T21" fmla="*/ 174 h 175"/>
                  <a:gd name="T22" fmla="*/ 1 w 177"/>
                  <a:gd name="T23" fmla="*/ 174 h 175"/>
                  <a:gd name="T24" fmla="*/ 1 w 177"/>
                  <a:gd name="T25" fmla="*/ 174 h 175"/>
                  <a:gd name="T26" fmla="*/ 1 w 177"/>
                  <a:gd name="T27" fmla="*/ 174 h 175"/>
                  <a:gd name="T28" fmla="*/ 1 w 177"/>
                  <a:gd name="T29" fmla="*/ 174 h 175"/>
                  <a:gd name="T30" fmla="*/ 1 w 177"/>
                  <a:gd name="T31" fmla="*/ 174 h 175"/>
                  <a:gd name="T32" fmla="*/ 0 w 177"/>
                  <a:gd name="T33" fmla="*/ 174 h 175"/>
                  <a:gd name="T34" fmla="*/ 0 w 177"/>
                  <a:gd name="T35" fmla="*/ 174 h 175"/>
                  <a:gd name="T36" fmla="*/ 0 w 177"/>
                  <a:gd name="T37" fmla="*/ 174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175"/>
                  <a:gd name="T59" fmla="*/ 177 w 177"/>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175">
                    <a:moveTo>
                      <a:pt x="0" y="174"/>
                    </a:moveTo>
                    <a:lnTo>
                      <a:pt x="176" y="0"/>
                    </a:lnTo>
                    <a:lnTo>
                      <a:pt x="176" y="1"/>
                    </a:lnTo>
                    <a:lnTo>
                      <a:pt x="176" y="3"/>
                    </a:lnTo>
                    <a:lnTo>
                      <a:pt x="3" y="174"/>
                    </a:lnTo>
                    <a:lnTo>
                      <a:pt x="1" y="174"/>
                    </a:lnTo>
                    <a:lnTo>
                      <a:pt x="0" y="174"/>
                    </a:lnTo>
                  </a:path>
                </a:pathLst>
              </a:custGeom>
              <a:solidFill>
                <a:srgbClr val="290037"/>
              </a:solidFill>
              <a:ln w="9525" cap="rnd">
                <a:noFill/>
                <a:round/>
                <a:headEnd/>
                <a:tailEnd/>
              </a:ln>
            </p:spPr>
            <p:txBody>
              <a:bodyPr/>
              <a:lstStyle/>
              <a:p>
                <a:endParaRPr lang="en-US"/>
              </a:p>
            </p:txBody>
          </p:sp>
          <p:sp>
            <p:nvSpPr>
              <p:cNvPr id="32215" name="Freeform 170"/>
              <p:cNvSpPr>
                <a:spLocks noChangeAspect="1"/>
              </p:cNvSpPr>
              <p:nvPr/>
            </p:nvSpPr>
            <p:spPr bwMode="auto">
              <a:xfrm>
                <a:off x="5094" y="2801"/>
                <a:ext cx="175" cy="172"/>
              </a:xfrm>
              <a:custGeom>
                <a:avLst/>
                <a:gdLst>
                  <a:gd name="T0" fmla="*/ 0 w 175"/>
                  <a:gd name="T1" fmla="*/ 171 h 172"/>
                  <a:gd name="T2" fmla="*/ 172 w 175"/>
                  <a:gd name="T3" fmla="*/ 0 h 172"/>
                  <a:gd name="T4" fmla="*/ 172 w 175"/>
                  <a:gd name="T5" fmla="*/ 0 h 172"/>
                  <a:gd name="T6" fmla="*/ 172 w 175"/>
                  <a:gd name="T7" fmla="*/ 0 h 172"/>
                  <a:gd name="T8" fmla="*/ 172 w 175"/>
                  <a:gd name="T9" fmla="*/ 0 h 172"/>
                  <a:gd name="T10" fmla="*/ 172 w 175"/>
                  <a:gd name="T11" fmla="*/ 0 h 172"/>
                  <a:gd name="T12" fmla="*/ 172 w 175"/>
                  <a:gd name="T13" fmla="*/ 0 h 172"/>
                  <a:gd name="T14" fmla="*/ 174 w 175"/>
                  <a:gd name="T15" fmla="*/ 0 h 172"/>
                  <a:gd name="T16" fmla="*/ 174 w 175"/>
                  <a:gd name="T17" fmla="*/ 0 h 172"/>
                  <a:gd name="T18" fmla="*/ 174 w 175"/>
                  <a:gd name="T19" fmla="*/ 0 h 172"/>
                  <a:gd name="T20" fmla="*/ 0 w 175"/>
                  <a:gd name="T21" fmla="*/ 171 h 172"/>
                  <a:gd name="T22" fmla="*/ 0 w 175"/>
                  <a:gd name="T23" fmla="*/ 171 h 172"/>
                  <a:gd name="T24" fmla="*/ 0 w 175"/>
                  <a:gd name="T25" fmla="*/ 171 h 172"/>
                  <a:gd name="T26" fmla="*/ 0 w 175"/>
                  <a:gd name="T27" fmla="*/ 171 h 172"/>
                  <a:gd name="T28" fmla="*/ 0 w 175"/>
                  <a:gd name="T29" fmla="*/ 171 h 172"/>
                  <a:gd name="T30" fmla="*/ 0 w 175"/>
                  <a:gd name="T31" fmla="*/ 171 h 172"/>
                  <a:gd name="T32" fmla="*/ 0 w 175"/>
                  <a:gd name="T33" fmla="*/ 171 h 172"/>
                  <a:gd name="T34" fmla="*/ 0 w 175"/>
                  <a:gd name="T35" fmla="*/ 171 h 172"/>
                  <a:gd name="T36" fmla="*/ 0 w 175"/>
                  <a:gd name="T37" fmla="*/ 171 h 172"/>
                  <a:gd name="T38" fmla="*/ 0 w 175"/>
                  <a:gd name="T39" fmla="*/ 171 h 172"/>
                  <a:gd name="T40" fmla="*/ 0 w 175"/>
                  <a:gd name="T41" fmla="*/ 171 h 172"/>
                  <a:gd name="T42" fmla="*/ 0 w 175"/>
                  <a:gd name="T43" fmla="*/ 171 h 172"/>
                  <a:gd name="T44" fmla="*/ 0 w 175"/>
                  <a:gd name="T45" fmla="*/ 171 h 172"/>
                  <a:gd name="T46" fmla="*/ 0 w 175"/>
                  <a:gd name="T47" fmla="*/ 171 h 172"/>
                  <a:gd name="T48" fmla="*/ 0 w 175"/>
                  <a:gd name="T49" fmla="*/ 171 h 172"/>
                  <a:gd name="T50" fmla="*/ 0 w 175"/>
                  <a:gd name="T51" fmla="*/ 171 h 172"/>
                  <a:gd name="T52" fmla="*/ 0 w 175"/>
                  <a:gd name="T53" fmla="*/ 171 h 1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5"/>
                  <a:gd name="T82" fmla="*/ 0 h 172"/>
                  <a:gd name="T83" fmla="*/ 175 w 175"/>
                  <a:gd name="T84" fmla="*/ 172 h 1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5" h="172">
                    <a:moveTo>
                      <a:pt x="0" y="171"/>
                    </a:moveTo>
                    <a:lnTo>
                      <a:pt x="172" y="0"/>
                    </a:lnTo>
                    <a:lnTo>
                      <a:pt x="174" y="0"/>
                    </a:lnTo>
                    <a:lnTo>
                      <a:pt x="0" y="171"/>
                    </a:lnTo>
                  </a:path>
                </a:pathLst>
              </a:custGeom>
              <a:solidFill>
                <a:srgbClr val="290036"/>
              </a:solidFill>
              <a:ln w="9525" cap="rnd">
                <a:noFill/>
                <a:round/>
                <a:headEnd/>
                <a:tailEnd/>
              </a:ln>
            </p:spPr>
            <p:txBody>
              <a:bodyPr/>
              <a:lstStyle/>
              <a:p>
                <a:endParaRPr lang="en-US"/>
              </a:p>
            </p:txBody>
          </p:sp>
          <p:sp>
            <p:nvSpPr>
              <p:cNvPr id="32216" name="Freeform 171"/>
              <p:cNvSpPr>
                <a:spLocks noChangeAspect="1"/>
              </p:cNvSpPr>
              <p:nvPr/>
            </p:nvSpPr>
            <p:spPr bwMode="auto">
              <a:xfrm>
                <a:off x="5095" y="2802"/>
                <a:ext cx="174" cy="171"/>
              </a:xfrm>
              <a:custGeom>
                <a:avLst/>
                <a:gdLst>
                  <a:gd name="T0" fmla="*/ 0 w 174"/>
                  <a:gd name="T1" fmla="*/ 170 h 171"/>
                  <a:gd name="T2" fmla="*/ 173 w 174"/>
                  <a:gd name="T3" fmla="*/ 0 h 171"/>
                  <a:gd name="T4" fmla="*/ 173 w 174"/>
                  <a:gd name="T5" fmla="*/ 1 h 171"/>
                  <a:gd name="T6" fmla="*/ 173 w 174"/>
                  <a:gd name="T7" fmla="*/ 1 h 171"/>
                  <a:gd name="T8" fmla="*/ 173 w 174"/>
                  <a:gd name="T9" fmla="*/ 1 h 171"/>
                  <a:gd name="T10" fmla="*/ 173 w 174"/>
                  <a:gd name="T11" fmla="*/ 1 h 171"/>
                  <a:gd name="T12" fmla="*/ 173 w 174"/>
                  <a:gd name="T13" fmla="*/ 1 h 171"/>
                  <a:gd name="T14" fmla="*/ 173 w 174"/>
                  <a:gd name="T15" fmla="*/ 3 h 171"/>
                  <a:gd name="T16" fmla="*/ 173 w 174"/>
                  <a:gd name="T17" fmla="*/ 3 h 171"/>
                  <a:gd name="T18" fmla="*/ 173 w 174"/>
                  <a:gd name="T19" fmla="*/ 3 h 171"/>
                  <a:gd name="T20" fmla="*/ 3 w 174"/>
                  <a:gd name="T21" fmla="*/ 170 h 171"/>
                  <a:gd name="T22" fmla="*/ 3 w 174"/>
                  <a:gd name="T23" fmla="*/ 170 h 171"/>
                  <a:gd name="T24" fmla="*/ 3 w 174"/>
                  <a:gd name="T25" fmla="*/ 170 h 171"/>
                  <a:gd name="T26" fmla="*/ 1 w 174"/>
                  <a:gd name="T27" fmla="*/ 170 h 171"/>
                  <a:gd name="T28" fmla="*/ 1 w 174"/>
                  <a:gd name="T29" fmla="*/ 170 h 171"/>
                  <a:gd name="T30" fmla="*/ 1 w 174"/>
                  <a:gd name="T31" fmla="*/ 170 h 171"/>
                  <a:gd name="T32" fmla="*/ 1 w 174"/>
                  <a:gd name="T33" fmla="*/ 170 h 171"/>
                  <a:gd name="T34" fmla="*/ 1 w 174"/>
                  <a:gd name="T35" fmla="*/ 170 h 171"/>
                  <a:gd name="T36" fmla="*/ 0 w 174"/>
                  <a:gd name="T37" fmla="*/ 170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4"/>
                  <a:gd name="T58" fmla="*/ 0 h 171"/>
                  <a:gd name="T59" fmla="*/ 174 w 174"/>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4" h="171">
                    <a:moveTo>
                      <a:pt x="0" y="170"/>
                    </a:moveTo>
                    <a:lnTo>
                      <a:pt x="173" y="0"/>
                    </a:lnTo>
                    <a:lnTo>
                      <a:pt x="173" y="1"/>
                    </a:lnTo>
                    <a:lnTo>
                      <a:pt x="173" y="3"/>
                    </a:lnTo>
                    <a:lnTo>
                      <a:pt x="3" y="170"/>
                    </a:lnTo>
                    <a:lnTo>
                      <a:pt x="1" y="170"/>
                    </a:lnTo>
                    <a:lnTo>
                      <a:pt x="0" y="170"/>
                    </a:lnTo>
                  </a:path>
                </a:pathLst>
              </a:custGeom>
              <a:solidFill>
                <a:srgbClr val="280035"/>
              </a:solidFill>
              <a:ln w="9525" cap="rnd">
                <a:noFill/>
                <a:round/>
                <a:headEnd/>
                <a:tailEnd/>
              </a:ln>
            </p:spPr>
            <p:txBody>
              <a:bodyPr/>
              <a:lstStyle/>
              <a:p>
                <a:endParaRPr lang="en-US"/>
              </a:p>
            </p:txBody>
          </p:sp>
          <p:sp>
            <p:nvSpPr>
              <p:cNvPr id="32217" name="Freeform 172"/>
              <p:cNvSpPr>
                <a:spLocks noChangeAspect="1"/>
              </p:cNvSpPr>
              <p:nvPr/>
            </p:nvSpPr>
            <p:spPr bwMode="auto">
              <a:xfrm>
                <a:off x="5098" y="2805"/>
                <a:ext cx="171" cy="168"/>
              </a:xfrm>
              <a:custGeom>
                <a:avLst/>
                <a:gdLst>
                  <a:gd name="T0" fmla="*/ 0 w 171"/>
                  <a:gd name="T1" fmla="*/ 167 h 168"/>
                  <a:gd name="T2" fmla="*/ 170 w 171"/>
                  <a:gd name="T3" fmla="*/ 0 h 168"/>
                  <a:gd name="T4" fmla="*/ 170 w 171"/>
                  <a:gd name="T5" fmla="*/ 0 h 168"/>
                  <a:gd name="T6" fmla="*/ 170 w 171"/>
                  <a:gd name="T7" fmla="*/ 0 h 168"/>
                  <a:gd name="T8" fmla="*/ 170 w 171"/>
                  <a:gd name="T9" fmla="*/ 1 h 168"/>
                  <a:gd name="T10" fmla="*/ 170 w 171"/>
                  <a:gd name="T11" fmla="*/ 1 h 168"/>
                  <a:gd name="T12" fmla="*/ 170 w 171"/>
                  <a:gd name="T13" fmla="*/ 1 h 168"/>
                  <a:gd name="T14" fmla="*/ 170 w 171"/>
                  <a:gd name="T15" fmla="*/ 1 h 168"/>
                  <a:gd name="T16" fmla="*/ 170 w 171"/>
                  <a:gd name="T17" fmla="*/ 1 h 168"/>
                  <a:gd name="T18" fmla="*/ 170 w 171"/>
                  <a:gd name="T19" fmla="*/ 1 h 168"/>
                  <a:gd name="T20" fmla="*/ 3 w 171"/>
                  <a:gd name="T21" fmla="*/ 167 h 168"/>
                  <a:gd name="T22" fmla="*/ 3 w 171"/>
                  <a:gd name="T23" fmla="*/ 167 h 168"/>
                  <a:gd name="T24" fmla="*/ 1 w 171"/>
                  <a:gd name="T25" fmla="*/ 167 h 168"/>
                  <a:gd name="T26" fmla="*/ 1 w 171"/>
                  <a:gd name="T27" fmla="*/ 167 h 168"/>
                  <a:gd name="T28" fmla="*/ 1 w 171"/>
                  <a:gd name="T29" fmla="*/ 167 h 168"/>
                  <a:gd name="T30" fmla="*/ 1 w 171"/>
                  <a:gd name="T31" fmla="*/ 167 h 168"/>
                  <a:gd name="T32" fmla="*/ 0 w 171"/>
                  <a:gd name="T33" fmla="*/ 167 h 168"/>
                  <a:gd name="T34" fmla="*/ 0 w 171"/>
                  <a:gd name="T35" fmla="*/ 167 h 168"/>
                  <a:gd name="T36" fmla="*/ 0 w 171"/>
                  <a:gd name="T37" fmla="*/ 167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168"/>
                  <a:gd name="T59" fmla="*/ 171 w 171"/>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168">
                    <a:moveTo>
                      <a:pt x="0" y="167"/>
                    </a:moveTo>
                    <a:lnTo>
                      <a:pt x="170" y="0"/>
                    </a:lnTo>
                    <a:lnTo>
                      <a:pt x="170" y="1"/>
                    </a:lnTo>
                    <a:lnTo>
                      <a:pt x="3" y="167"/>
                    </a:lnTo>
                    <a:lnTo>
                      <a:pt x="1" y="167"/>
                    </a:lnTo>
                    <a:lnTo>
                      <a:pt x="0" y="167"/>
                    </a:lnTo>
                  </a:path>
                </a:pathLst>
              </a:custGeom>
              <a:solidFill>
                <a:srgbClr val="270034"/>
              </a:solidFill>
              <a:ln w="9525" cap="rnd">
                <a:noFill/>
                <a:round/>
                <a:headEnd/>
                <a:tailEnd/>
              </a:ln>
            </p:spPr>
            <p:txBody>
              <a:bodyPr/>
              <a:lstStyle/>
              <a:p>
                <a:endParaRPr lang="en-US"/>
              </a:p>
            </p:txBody>
          </p:sp>
          <p:sp>
            <p:nvSpPr>
              <p:cNvPr id="32218" name="Freeform 173"/>
              <p:cNvSpPr>
                <a:spLocks noChangeAspect="1"/>
              </p:cNvSpPr>
              <p:nvPr/>
            </p:nvSpPr>
            <p:spPr bwMode="auto">
              <a:xfrm>
                <a:off x="5101" y="2807"/>
                <a:ext cx="168" cy="166"/>
              </a:xfrm>
              <a:custGeom>
                <a:avLst/>
                <a:gdLst>
                  <a:gd name="T0" fmla="*/ 0 w 168"/>
                  <a:gd name="T1" fmla="*/ 165 h 166"/>
                  <a:gd name="T2" fmla="*/ 167 w 168"/>
                  <a:gd name="T3" fmla="*/ 0 h 166"/>
                  <a:gd name="T4" fmla="*/ 167 w 168"/>
                  <a:gd name="T5" fmla="*/ 1 h 166"/>
                  <a:gd name="T6" fmla="*/ 167 w 168"/>
                  <a:gd name="T7" fmla="*/ 1 h 166"/>
                  <a:gd name="T8" fmla="*/ 167 w 168"/>
                  <a:gd name="T9" fmla="*/ 1 h 166"/>
                  <a:gd name="T10" fmla="*/ 167 w 168"/>
                  <a:gd name="T11" fmla="*/ 1 h 166"/>
                  <a:gd name="T12" fmla="*/ 167 w 168"/>
                  <a:gd name="T13" fmla="*/ 1 h 166"/>
                  <a:gd name="T14" fmla="*/ 167 w 168"/>
                  <a:gd name="T15" fmla="*/ 3 h 166"/>
                  <a:gd name="T16" fmla="*/ 167 w 168"/>
                  <a:gd name="T17" fmla="*/ 3 h 166"/>
                  <a:gd name="T18" fmla="*/ 167 w 168"/>
                  <a:gd name="T19" fmla="*/ 3 h 166"/>
                  <a:gd name="T20" fmla="*/ 3 w 168"/>
                  <a:gd name="T21" fmla="*/ 165 h 166"/>
                  <a:gd name="T22" fmla="*/ 1 w 168"/>
                  <a:gd name="T23" fmla="*/ 165 h 166"/>
                  <a:gd name="T24" fmla="*/ 1 w 168"/>
                  <a:gd name="T25" fmla="*/ 165 h 166"/>
                  <a:gd name="T26" fmla="*/ 1 w 168"/>
                  <a:gd name="T27" fmla="*/ 165 h 166"/>
                  <a:gd name="T28" fmla="*/ 1 w 168"/>
                  <a:gd name="T29" fmla="*/ 165 h 166"/>
                  <a:gd name="T30" fmla="*/ 0 w 168"/>
                  <a:gd name="T31" fmla="*/ 165 h 166"/>
                  <a:gd name="T32" fmla="*/ 0 w 168"/>
                  <a:gd name="T33" fmla="*/ 165 h 166"/>
                  <a:gd name="T34" fmla="*/ 0 w 168"/>
                  <a:gd name="T35" fmla="*/ 165 h 166"/>
                  <a:gd name="T36" fmla="*/ 0 w 168"/>
                  <a:gd name="T37" fmla="*/ 165 h 1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66"/>
                  <a:gd name="T59" fmla="*/ 168 w 168"/>
                  <a:gd name="T60" fmla="*/ 166 h 1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66">
                    <a:moveTo>
                      <a:pt x="0" y="165"/>
                    </a:moveTo>
                    <a:lnTo>
                      <a:pt x="167" y="0"/>
                    </a:lnTo>
                    <a:lnTo>
                      <a:pt x="167" y="1"/>
                    </a:lnTo>
                    <a:lnTo>
                      <a:pt x="167" y="3"/>
                    </a:lnTo>
                    <a:lnTo>
                      <a:pt x="3" y="165"/>
                    </a:lnTo>
                    <a:lnTo>
                      <a:pt x="1" y="165"/>
                    </a:lnTo>
                    <a:lnTo>
                      <a:pt x="0" y="165"/>
                    </a:lnTo>
                  </a:path>
                </a:pathLst>
              </a:custGeom>
              <a:solidFill>
                <a:srgbClr val="270034"/>
              </a:solidFill>
              <a:ln w="9525" cap="rnd">
                <a:noFill/>
                <a:round/>
                <a:headEnd/>
                <a:tailEnd/>
              </a:ln>
            </p:spPr>
            <p:txBody>
              <a:bodyPr/>
              <a:lstStyle/>
              <a:p>
                <a:endParaRPr lang="en-US"/>
              </a:p>
            </p:txBody>
          </p:sp>
          <p:sp>
            <p:nvSpPr>
              <p:cNvPr id="32219" name="Freeform 174"/>
              <p:cNvSpPr>
                <a:spLocks noChangeAspect="1"/>
              </p:cNvSpPr>
              <p:nvPr/>
            </p:nvSpPr>
            <p:spPr bwMode="auto">
              <a:xfrm>
                <a:off x="5104" y="2810"/>
                <a:ext cx="165" cy="163"/>
              </a:xfrm>
              <a:custGeom>
                <a:avLst/>
                <a:gdLst>
                  <a:gd name="T0" fmla="*/ 0 w 165"/>
                  <a:gd name="T1" fmla="*/ 162 h 163"/>
                  <a:gd name="T2" fmla="*/ 164 w 165"/>
                  <a:gd name="T3" fmla="*/ 0 h 163"/>
                  <a:gd name="T4" fmla="*/ 164 w 165"/>
                  <a:gd name="T5" fmla="*/ 0 h 163"/>
                  <a:gd name="T6" fmla="*/ 164 w 165"/>
                  <a:gd name="T7" fmla="*/ 0 h 163"/>
                  <a:gd name="T8" fmla="*/ 164 w 165"/>
                  <a:gd name="T9" fmla="*/ 1 h 163"/>
                  <a:gd name="T10" fmla="*/ 164 w 165"/>
                  <a:gd name="T11" fmla="*/ 1 h 163"/>
                  <a:gd name="T12" fmla="*/ 164 w 165"/>
                  <a:gd name="T13" fmla="*/ 1 h 163"/>
                  <a:gd name="T14" fmla="*/ 164 w 165"/>
                  <a:gd name="T15" fmla="*/ 1 h 163"/>
                  <a:gd name="T16" fmla="*/ 164 w 165"/>
                  <a:gd name="T17" fmla="*/ 1 h 163"/>
                  <a:gd name="T18" fmla="*/ 164 w 165"/>
                  <a:gd name="T19" fmla="*/ 3 h 163"/>
                  <a:gd name="T20" fmla="*/ 1 w 165"/>
                  <a:gd name="T21" fmla="*/ 162 h 163"/>
                  <a:gd name="T22" fmla="*/ 1 w 165"/>
                  <a:gd name="T23" fmla="*/ 162 h 163"/>
                  <a:gd name="T24" fmla="*/ 1 w 165"/>
                  <a:gd name="T25" fmla="*/ 162 h 163"/>
                  <a:gd name="T26" fmla="*/ 1 w 165"/>
                  <a:gd name="T27" fmla="*/ 162 h 163"/>
                  <a:gd name="T28" fmla="*/ 0 w 165"/>
                  <a:gd name="T29" fmla="*/ 162 h 163"/>
                  <a:gd name="T30" fmla="*/ 0 w 165"/>
                  <a:gd name="T31" fmla="*/ 162 h 163"/>
                  <a:gd name="T32" fmla="*/ 0 w 165"/>
                  <a:gd name="T33" fmla="*/ 162 h 163"/>
                  <a:gd name="T34" fmla="*/ 0 w 165"/>
                  <a:gd name="T35" fmla="*/ 162 h 163"/>
                  <a:gd name="T36" fmla="*/ 0 w 165"/>
                  <a:gd name="T37" fmla="*/ 162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5"/>
                  <a:gd name="T58" fmla="*/ 0 h 163"/>
                  <a:gd name="T59" fmla="*/ 165 w 165"/>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5" h="163">
                    <a:moveTo>
                      <a:pt x="0" y="162"/>
                    </a:moveTo>
                    <a:lnTo>
                      <a:pt x="164" y="0"/>
                    </a:lnTo>
                    <a:lnTo>
                      <a:pt x="164" y="1"/>
                    </a:lnTo>
                    <a:lnTo>
                      <a:pt x="164" y="3"/>
                    </a:lnTo>
                    <a:lnTo>
                      <a:pt x="1" y="162"/>
                    </a:lnTo>
                    <a:lnTo>
                      <a:pt x="0" y="162"/>
                    </a:lnTo>
                  </a:path>
                </a:pathLst>
              </a:custGeom>
              <a:solidFill>
                <a:srgbClr val="260033"/>
              </a:solidFill>
              <a:ln w="9525" cap="rnd">
                <a:noFill/>
                <a:round/>
                <a:headEnd/>
                <a:tailEnd/>
              </a:ln>
            </p:spPr>
            <p:txBody>
              <a:bodyPr/>
              <a:lstStyle/>
              <a:p>
                <a:endParaRPr lang="en-US"/>
              </a:p>
            </p:txBody>
          </p:sp>
          <p:sp>
            <p:nvSpPr>
              <p:cNvPr id="32220" name="Freeform 175"/>
              <p:cNvSpPr>
                <a:spLocks noChangeAspect="1"/>
              </p:cNvSpPr>
              <p:nvPr/>
            </p:nvSpPr>
            <p:spPr bwMode="auto">
              <a:xfrm>
                <a:off x="5106" y="2813"/>
                <a:ext cx="163" cy="160"/>
              </a:xfrm>
              <a:custGeom>
                <a:avLst/>
                <a:gdLst>
                  <a:gd name="T0" fmla="*/ 0 w 163"/>
                  <a:gd name="T1" fmla="*/ 159 h 160"/>
                  <a:gd name="T2" fmla="*/ 162 w 163"/>
                  <a:gd name="T3" fmla="*/ 0 h 160"/>
                  <a:gd name="T4" fmla="*/ 162 w 163"/>
                  <a:gd name="T5" fmla="*/ 0 h 160"/>
                  <a:gd name="T6" fmla="*/ 162 w 163"/>
                  <a:gd name="T7" fmla="*/ 0 h 160"/>
                  <a:gd name="T8" fmla="*/ 162 w 163"/>
                  <a:gd name="T9" fmla="*/ 0 h 160"/>
                  <a:gd name="T10" fmla="*/ 162 w 163"/>
                  <a:gd name="T11" fmla="*/ 0 h 160"/>
                  <a:gd name="T12" fmla="*/ 162 w 163"/>
                  <a:gd name="T13" fmla="*/ 1 h 160"/>
                  <a:gd name="T14" fmla="*/ 162 w 163"/>
                  <a:gd name="T15" fmla="*/ 1 h 160"/>
                  <a:gd name="T16" fmla="*/ 162 w 163"/>
                  <a:gd name="T17" fmla="*/ 1 h 160"/>
                  <a:gd name="T18" fmla="*/ 162 w 163"/>
                  <a:gd name="T19" fmla="*/ 1 h 160"/>
                  <a:gd name="T20" fmla="*/ 3 w 163"/>
                  <a:gd name="T21" fmla="*/ 159 h 160"/>
                  <a:gd name="T22" fmla="*/ 3 w 163"/>
                  <a:gd name="T23" fmla="*/ 159 h 160"/>
                  <a:gd name="T24" fmla="*/ 3 w 163"/>
                  <a:gd name="T25" fmla="*/ 159 h 160"/>
                  <a:gd name="T26" fmla="*/ 1 w 163"/>
                  <a:gd name="T27" fmla="*/ 159 h 160"/>
                  <a:gd name="T28" fmla="*/ 1 w 163"/>
                  <a:gd name="T29" fmla="*/ 159 h 160"/>
                  <a:gd name="T30" fmla="*/ 1 w 163"/>
                  <a:gd name="T31" fmla="*/ 159 h 160"/>
                  <a:gd name="T32" fmla="*/ 1 w 163"/>
                  <a:gd name="T33" fmla="*/ 159 h 160"/>
                  <a:gd name="T34" fmla="*/ 1 w 163"/>
                  <a:gd name="T35" fmla="*/ 159 h 160"/>
                  <a:gd name="T36" fmla="*/ 0 w 163"/>
                  <a:gd name="T37" fmla="*/ 159 h 1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3"/>
                  <a:gd name="T58" fmla="*/ 0 h 160"/>
                  <a:gd name="T59" fmla="*/ 163 w 163"/>
                  <a:gd name="T60" fmla="*/ 160 h 1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3" h="160">
                    <a:moveTo>
                      <a:pt x="0" y="159"/>
                    </a:moveTo>
                    <a:lnTo>
                      <a:pt x="162" y="0"/>
                    </a:lnTo>
                    <a:lnTo>
                      <a:pt x="162" y="1"/>
                    </a:lnTo>
                    <a:lnTo>
                      <a:pt x="3" y="159"/>
                    </a:lnTo>
                    <a:lnTo>
                      <a:pt x="1" y="159"/>
                    </a:lnTo>
                    <a:lnTo>
                      <a:pt x="0" y="159"/>
                    </a:lnTo>
                  </a:path>
                </a:pathLst>
              </a:custGeom>
              <a:solidFill>
                <a:srgbClr val="260032"/>
              </a:solidFill>
              <a:ln w="9525" cap="rnd">
                <a:noFill/>
                <a:round/>
                <a:headEnd/>
                <a:tailEnd/>
              </a:ln>
            </p:spPr>
            <p:txBody>
              <a:bodyPr/>
              <a:lstStyle/>
              <a:p>
                <a:endParaRPr lang="en-US"/>
              </a:p>
            </p:txBody>
          </p:sp>
          <p:sp>
            <p:nvSpPr>
              <p:cNvPr id="32221" name="Freeform 176"/>
              <p:cNvSpPr>
                <a:spLocks noChangeAspect="1"/>
              </p:cNvSpPr>
              <p:nvPr/>
            </p:nvSpPr>
            <p:spPr bwMode="auto">
              <a:xfrm>
                <a:off x="5109" y="2815"/>
                <a:ext cx="160" cy="158"/>
              </a:xfrm>
              <a:custGeom>
                <a:avLst/>
                <a:gdLst>
                  <a:gd name="T0" fmla="*/ 0 w 160"/>
                  <a:gd name="T1" fmla="*/ 157 h 158"/>
                  <a:gd name="T2" fmla="*/ 159 w 160"/>
                  <a:gd name="T3" fmla="*/ 0 h 158"/>
                  <a:gd name="T4" fmla="*/ 159 w 160"/>
                  <a:gd name="T5" fmla="*/ 0 h 158"/>
                  <a:gd name="T6" fmla="*/ 159 w 160"/>
                  <a:gd name="T7" fmla="*/ 1 h 158"/>
                  <a:gd name="T8" fmla="*/ 159 w 160"/>
                  <a:gd name="T9" fmla="*/ 1 h 158"/>
                  <a:gd name="T10" fmla="*/ 159 w 160"/>
                  <a:gd name="T11" fmla="*/ 1 h 158"/>
                  <a:gd name="T12" fmla="*/ 159 w 160"/>
                  <a:gd name="T13" fmla="*/ 1 h 158"/>
                  <a:gd name="T14" fmla="*/ 159 w 160"/>
                  <a:gd name="T15" fmla="*/ 1 h 158"/>
                  <a:gd name="T16" fmla="*/ 159 w 160"/>
                  <a:gd name="T17" fmla="*/ 3 h 158"/>
                  <a:gd name="T18" fmla="*/ 159 w 160"/>
                  <a:gd name="T19" fmla="*/ 3 h 158"/>
                  <a:gd name="T20" fmla="*/ 3 w 160"/>
                  <a:gd name="T21" fmla="*/ 157 h 158"/>
                  <a:gd name="T22" fmla="*/ 3 w 160"/>
                  <a:gd name="T23" fmla="*/ 157 h 158"/>
                  <a:gd name="T24" fmla="*/ 1 w 160"/>
                  <a:gd name="T25" fmla="*/ 157 h 158"/>
                  <a:gd name="T26" fmla="*/ 1 w 160"/>
                  <a:gd name="T27" fmla="*/ 157 h 158"/>
                  <a:gd name="T28" fmla="*/ 1 w 160"/>
                  <a:gd name="T29" fmla="*/ 157 h 158"/>
                  <a:gd name="T30" fmla="*/ 1 w 160"/>
                  <a:gd name="T31" fmla="*/ 157 h 158"/>
                  <a:gd name="T32" fmla="*/ 1 w 160"/>
                  <a:gd name="T33" fmla="*/ 157 h 158"/>
                  <a:gd name="T34" fmla="*/ 0 w 160"/>
                  <a:gd name="T35" fmla="*/ 157 h 158"/>
                  <a:gd name="T36" fmla="*/ 0 w 160"/>
                  <a:gd name="T37" fmla="*/ 157 h 1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
                  <a:gd name="T58" fmla="*/ 0 h 158"/>
                  <a:gd name="T59" fmla="*/ 160 w 160"/>
                  <a:gd name="T60" fmla="*/ 158 h 1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 h="158">
                    <a:moveTo>
                      <a:pt x="0" y="157"/>
                    </a:moveTo>
                    <a:lnTo>
                      <a:pt x="159" y="0"/>
                    </a:lnTo>
                    <a:lnTo>
                      <a:pt x="159" y="1"/>
                    </a:lnTo>
                    <a:lnTo>
                      <a:pt x="159" y="3"/>
                    </a:lnTo>
                    <a:lnTo>
                      <a:pt x="3" y="157"/>
                    </a:lnTo>
                    <a:lnTo>
                      <a:pt x="1" y="157"/>
                    </a:lnTo>
                    <a:lnTo>
                      <a:pt x="0" y="157"/>
                    </a:lnTo>
                  </a:path>
                </a:pathLst>
              </a:custGeom>
              <a:solidFill>
                <a:srgbClr val="250031"/>
              </a:solidFill>
              <a:ln w="9525" cap="rnd">
                <a:noFill/>
                <a:round/>
                <a:headEnd/>
                <a:tailEnd/>
              </a:ln>
            </p:spPr>
            <p:txBody>
              <a:bodyPr/>
              <a:lstStyle/>
              <a:p>
                <a:endParaRPr lang="en-US"/>
              </a:p>
            </p:txBody>
          </p:sp>
          <p:sp>
            <p:nvSpPr>
              <p:cNvPr id="32222" name="Freeform 177"/>
              <p:cNvSpPr>
                <a:spLocks noChangeAspect="1"/>
              </p:cNvSpPr>
              <p:nvPr/>
            </p:nvSpPr>
            <p:spPr bwMode="auto">
              <a:xfrm>
                <a:off x="5112" y="2818"/>
                <a:ext cx="157" cy="155"/>
              </a:xfrm>
              <a:custGeom>
                <a:avLst/>
                <a:gdLst>
                  <a:gd name="T0" fmla="*/ 0 w 157"/>
                  <a:gd name="T1" fmla="*/ 154 h 155"/>
                  <a:gd name="T2" fmla="*/ 156 w 157"/>
                  <a:gd name="T3" fmla="*/ 0 h 155"/>
                  <a:gd name="T4" fmla="*/ 156 w 157"/>
                  <a:gd name="T5" fmla="*/ 0 h 155"/>
                  <a:gd name="T6" fmla="*/ 156 w 157"/>
                  <a:gd name="T7" fmla="*/ 0 h 155"/>
                  <a:gd name="T8" fmla="*/ 156 w 157"/>
                  <a:gd name="T9" fmla="*/ 0 h 155"/>
                  <a:gd name="T10" fmla="*/ 156 w 157"/>
                  <a:gd name="T11" fmla="*/ 0 h 155"/>
                  <a:gd name="T12" fmla="*/ 156 w 157"/>
                  <a:gd name="T13" fmla="*/ 0 h 155"/>
                  <a:gd name="T14" fmla="*/ 156 w 157"/>
                  <a:gd name="T15" fmla="*/ 0 h 155"/>
                  <a:gd name="T16" fmla="*/ 156 w 157"/>
                  <a:gd name="T17" fmla="*/ 0 h 155"/>
                  <a:gd name="T18" fmla="*/ 156 w 157"/>
                  <a:gd name="T19" fmla="*/ 0 h 155"/>
                  <a:gd name="T20" fmla="*/ 156 w 157"/>
                  <a:gd name="T21" fmla="*/ 0 h 155"/>
                  <a:gd name="T22" fmla="*/ 156 w 157"/>
                  <a:gd name="T23" fmla="*/ 0 h 155"/>
                  <a:gd name="T24" fmla="*/ 156 w 157"/>
                  <a:gd name="T25" fmla="*/ 0 h 155"/>
                  <a:gd name="T26" fmla="*/ 156 w 157"/>
                  <a:gd name="T27" fmla="*/ 0 h 155"/>
                  <a:gd name="T28" fmla="*/ 156 w 157"/>
                  <a:gd name="T29" fmla="*/ 0 h 155"/>
                  <a:gd name="T30" fmla="*/ 156 w 157"/>
                  <a:gd name="T31" fmla="*/ 0 h 155"/>
                  <a:gd name="T32" fmla="*/ 156 w 157"/>
                  <a:gd name="T33" fmla="*/ 0 h 155"/>
                  <a:gd name="T34" fmla="*/ 156 w 157"/>
                  <a:gd name="T35" fmla="*/ 2 h 155"/>
                  <a:gd name="T36" fmla="*/ 2 w 157"/>
                  <a:gd name="T37" fmla="*/ 152 h 155"/>
                  <a:gd name="T38" fmla="*/ 2 w 157"/>
                  <a:gd name="T39" fmla="*/ 152 h 155"/>
                  <a:gd name="T40" fmla="*/ 0 w 157"/>
                  <a:gd name="T41" fmla="*/ 152 h 155"/>
                  <a:gd name="T42" fmla="*/ 0 w 157"/>
                  <a:gd name="T43" fmla="*/ 154 h 155"/>
                  <a:gd name="T44" fmla="*/ 0 w 157"/>
                  <a:gd name="T45" fmla="*/ 154 h 155"/>
                  <a:gd name="T46" fmla="*/ 0 w 157"/>
                  <a:gd name="T47" fmla="*/ 154 h 155"/>
                  <a:gd name="T48" fmla="*/ 0 w 157"/>
                  <a:gd name="T49" fmla="*/ 154 h 155"/>
                  <a:gd name="T50" fmla="*/ 0 w 157"/>
                  <a:gd name="T51" fmla="*/ 154 h 155"/>
                  <a:gd name="T52" fmla="*/ 0 w 157"/>
                  <a:gd name="T53" fmla="*/ 154 h 1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7"/>
                  <a:gd name="T82" fmla="*/ 0 h 155"/>
                  <a:gd name="T83" fmla="*/ 157 w 157"/>
                  <a:gd name="T84" fmla="*/ 155 h 1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7" h="155">
                    <a:moveTo>
                      <a:pt x="0" y="154"/>
                    </a:moveTo>
                    <a:lnTo>
                      <a:pt x="156" y="0"/>
                    </a:lnTo>
                    <a:lnTo>
                      <a:pt x="156" y="2"/>
                    </a:lnTo>
                    <a:lnTo>
                      <a:pt x="2" y="152"/>
                    </a:lnTo>
                    <a:lnTo>
                      <a:pt x="0" y="152"/>
                    </a:lnTo>
                    <a:lnTo>
                      <a:pt x="0" y="154"/>
                    </a:lnTo>
                  </a:path>
                </a:pathLst>
              </a:custGeom>
              <a:solidFill>
                <a:srgbClr val="240030"/>
              </a:solidFill>
              <a:ln w="9525" cap="rnd">
                <a:noFill/>
                <a:round/>
                <a:headEnd/>
                <a:tailEnd/>
              </a:ln>
            </p:spPr>
            <p:txBody>
              <a:bodyPr/>
              <a:lstStyle/>
              <a:p>
                <a:endParaRPr lang="en-US"/>
              </a:p>
            </p:txBody>
          </p:sp>
          <p:sp>
            <p:nvSpPr>
              <p:cNvPr id="32223" name="Freeform 178"/>
              <p:cNvSpPr>
                <a:spLocks noChangeAspect="1"/>
              </p:cNvSpPr>
              <p:nvPr/>
            </p:nvSpPr>
            <p:spPr bwMode="auto">
              <a:xfrm>
                <a:off x="5115" y="2820"/>
                <a:ext cx="154" cy="152"/>
              </a:xfrm>
              <a:custGeom>
                <a:avLst/>
                <a:gdLst>
                  <a:gd name="T0" fmla="*/ 0 w 154"/>
                  <a:gd name="T1" fmla="*/ 151 h 152"/>
                  <a:gd name="T2" fmla="*/ 153 w 154"/>
                  <a:gd name="T3" fmla="*/ 0 h 152"/>
                  <a:gd name="T4" fmla="*/ 153 w 154"/>
                  <a:gd name="T5" fmla="*/ 0 h 152"/>
                  <a:gd name="T6" fmla="*/ 153 w 154"/>
                  <a:gd name="T7" fmla="*/ 0 h 152"/>
                  <a:gd name="T8" fmla="*/ 153 w 154"/>
                  <a:gd name="T9" fmla="*/ 0 h 152"/>
                  <a:gd name="T10" fmla="*/ 153 w 154"/>
                  <a:gd name="T11" fmla="*/ 0 h 152"/>
                  <a:gd name="T12" fmla="*/ 153 w 154"/>
                  <a:gd name="T13" fmla="*/ 1 h 152"/>
                  <a:gd name="T14" fmla="*/ 153 w 154"/>
                  <a:gd name="T15" fmla="*/ 1 h 152"/>
                  <a:gd name="T16" fmla="*/ 153 w 154"/>
                  <a:gd name="T17" fmla="*/ 1 h 152"/>
                  <a:gd name="T18" fmla="*/ 153 w 154"/>
                  <a:gd name="T19" fmla="*/ 1 h 152"/>
                  <a:gd name="T20" fmla="*/ 3 w 154"/>
                  <a:gd name="T21" fmla="*/ 151 h 152"/>
                  <a:gd name="T22" fmla="*/ 1 w 154"/>
                  <a:gd name="T23" fmla="*/ 151 h 152"/>
                  <a:gd name="T24" fmla="*/ 1 w 154"/>
                  <a:gd name="T25" fmla="*/ 151 h 152"/>
                  <a:gd name="T26" fmla="*/ 1 w 154"/>
                  <a:gd name="T27" fmla="*/ 151 h 152"/>
                  <a:gd name="T28" fmla="*/ 1 w 154"/>
                  <a:gd name="T29" fmla="*/ 151 h 152"/>
                  <a:gd name="T30" fmla="*/ 0 w 154"/>
                  <a:gd name="T31" fmla="*/ 151 h 152"/>
                  <a:gd name="T32" fmla="*/ 0 w 154"/>
                  <a:gd name="T33" fmla="*/ 151 h 152"/>
                  <a:gd name="T34" fmla="*/ 0 w 154"/>
                  <a:gd name="T35" fmla="*/ 151 h 152"/>
                  <a:gd name="T36" fmla="*/ 0 w 154"/>
                  <a:gd name="T37" fmla="*/ 151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4"/>
                  <a:gd name="T58" fmla="*/ 0 h 152"/>
                  <a:gd name="T59" fmla="*/ 154 w 154"/>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4" h="152">
                    <a:moveTo>
                      <a:pt x="0" y="151"/>
                    </a:moveTo>
                    <a:lnTo>
                      <a:pt x="153" y="0"/>
                    </a:lnTo>
                    <a:lnTo>
                      <a:pt x="153" y="1"/>
                    </a:lnTo>
                    <a:lnTo>
                      <a:pt x="3" y="151"/>
                    </a:lnTo>
                    <a:lnTo>
                      <a:pt x="1" y="151"/>
                    </a:lnTo>
                    <a:lnTo>
                      <a:pt x="0" y="151"/>
                    </a:lnTo>
                  </a:path>
                </a:pathLst>
              </a:custGeom>
              <a:solidFill>
                <a:srgbClr val="240030"/>
              </a:solidFill>
              <a:ln w="9525" cap="rnd">
                <a:noFill/>
                <a:round/>
                <a:headEnd/>
                <a:tailEnd/>
              </a:ln>
            </p:spPr>
            <p:txBody>
              <a:bodyPr/>
              <a:lstStyle/>
              <a:p>
                <a:endParaRPr lang="en-US"/>
              </a:p>
            </p:txBody>
          </p:sp>
          <p:sp>
            <p:nvSpPr>
              <p:cNvPr id="32224" name="Freeform 179"/>
              <p:cNvSpPr>
                <a:spLocks noChangeAspect="1"/>
              </p:cNvSpPr>
              <p:nvPr/>
            </p:nvSpPr>
            <p:spPr bwMode="auto">
              <a:xfrm>
                <a:off x="5118" y="2822"/>
                <a:ext cx="151" cy="150"/>
              </a:xfrm>
              <a:custGeom>
                <a:avLst/>
                <a:gdLst>
                  <a:gd name="T0" fmla="*/ 0 w 151"/>
                  <a:gd name="T1" fmla="*/ 149 h 150"/>
                  <a:gd name="T2" fmla="*/ 150 w 151"/>
                  <a:gd name="T3" fmla="*/ 0 h 150"/>
                  <a:gd name="T4" fmla="*/ 150 w 151"/>
                  <a:gd name="T5" fmla="*/ 0 h 150"/>
                  <a:gd name="T6" fmla="*/ 150 w 151"/>
                  <a:gd name="T7" fmla="*/ 1 h 150"/>
                  <a:gd name="T8" fmla="*/ 150 w 151"/>
                  <a:gd name="T9" fmla="*/ 1 h 150"/>
                  <a:gd name="T10" fmla="*/ 150 w 151"/>
                  <a:gd name="T11" fmla="*/ 1 h 150"/>
                  <a:gd name="T12" fmla="*/ 150 w 151"/>
                  <a:gd name="T13" fmla="*/ 1 h 150"/>
                  <a:gd name="T14" fmla="*/ 150 w 151"/>
                  <a:gd name="T15" fmla="*/ 3 h 150"/>
                  <a:gd name="T16" fmla="*/ 150 w 151"/>
                  <a:gd name="T17" fmla="*/ 3 h 150"/>
                  <a:gd name="T18" fmla="*/ 150 w 151"/>
                  <a:gd name="T19" fmla="*/ 3 h 150"/>
                  <a:gd name="T20" fmla="*/ 3 w 151"/>
                  <a:gd name="T21" fmla="*/ 149 h 150"/>
                  <a:gd name="T22" fmla="*/ 1 w 151"/>
                  <a:gd name="T23" fmla="*/ 149 h 150"/>
                  <a:gd name="T24" fmla="*/ 1 w 151"/>
                  <a:gd name="T25" fmla="*/ 149 h 150"/>
                  <a:gd name="T26" fmla="*/ 1 w 151"/>
                  <a:gd name="T27" fmla="*/ 149 h 150"/>
                  <a:gd name="T28" fmla="*/ 1 w 151"/>
                  <a:gd name="T29" fmla="*/ 149 h 150"/>
                  <a:gd name="T30" fmla="*/ 0 w 151"/>
                  <a:gd name="T31" fmla="*/ 149 h 150"/>
                  <a:gd name="T32" fmla="*/ 0 w 151"/>
                  <a:gd name="T33" fmla="*/ 149 h 150"/>
                  <a:gd name="T34" fmla="*/ 0 w 151"/>
                  <a:gd name="T35" fmla="*/ 149 h 150"/>
                  <a:gd name="T36" fmla="*/ 0 w 151"/>
                  <a:gd name="T37" fmla="*/ 149 h 1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1"/>
                  <a:gd name="T58" fmla="*/ 0 h 150"/>
                  <a:gd name="T59" fmla="*/ 151 w 151"/>
                  <a:gd name="T60" fmla="*/ 150 h 1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1" h="150">
                    <a:moveTo>
                      <a:pt x="0" y="149"/>
                    </a:moveTo>
                    <a:lnTo>
                      <a:pt x="150" y="0"/>
                    </a:lnTo>
                    <a:lnTo>
                      <a:pt x="150" y="1"/>
                    </a:lnTo>
                    <a:lnTo>
                      <a:pt x="150" y="3"/>
                    </a:lnTo>
                    <a:lnTo>
                      <a:pt x="3" y="149"/>
                    </a:lnTo>
                    <a:lnTo>
                      <a:pt x="1" y="149"/>
                    </a:lnTo>
                    <a:lnTo>
                      <a:pt x="0" y="149"/>
                    </a:lnTo>
                  </a:path>
                </a:pathLst>
              </a:custGeom>
              <a:solidFill>
                <a:srgbClr val="23002F"/>
              </a:solidFill>
              <a:ln w="9525" cap="rnd">
                <a:noFill/>
                <a:round/>
                <a:headEnd/>
                <a:tailEnd/>
              </a:ln>
            </p:spPr>
            <p:txBody>
              <a:bodyPr/>
              <a:lstStyle/>
              <a:p>
                <a:endParaRPr lang="en-US"/>
              </a:p>
            </p:txBody>
          </p:sp>
          <p:sp>
            <p:nvSpPr>
              <p:cNvPr id="32225" name="Freeform 180"/>
              <p:cNvSpPr>
                <a:spLocks noChangeAspect="1"/>
              </p:cNvSpPr>
              <p:nvPr/>
            </p:nvSpPr>
            <p:spPr bwMode="auto">
              <a:xfrm>
                <a:off x="5121" y="2825"/>
                <a:ext cx="148" cy="147"/>
              </a:xfrm>
              <a:custGeom>
                <a:avLst/>
                <a:gdLst>
                  <a:gd name="T0" fmla="*/ 0 w 148"/>
                  <a:gd name="T1" fmla="*/ 146 h 147"/>
                  <a:gd name="T2" fmla="*/ 147 w 148"/>
                  <a:gd name="T3" fmla="*/ 0 h 147"/>
                  <a:gd name="T4" fmla="*/ 147 w 148"/>
                  <a:gd name="T5" fmla="*/ 0 h 147"/>
                  <a:gd name="T6" fmla="*/ 147 w 148"/>
                  <a:gd name="T7" fmla="*/ 0 h 147"/>
                  <a:gd name="T8" fmla="*/ 147 w 148"/>
                  <a:gd name="T9" fmla="*/ 1 h 147"/>
                  <a:gd name="T10" fmla="*/ 147 w 148"/>
                  <a:gd name="T11" fmla="*/ 1 h 147"/>
                  <a:gd name="T12" fmla="*/ 147 w 148"/>
                  <a:gd name="T13" fmla="*/ 1 h 147"/>
                  <a:gd name="T14" fmla="*/ 147 w 148"/>
                  <a:gd name="T15" fmla="*/ 1 h 147"/>
                  <a:gd name="T16" fmla="*/ 147 w 148"/>
                  <a:gd name="T17" fmla="*/ 1 h 147"/>
                  <a:gd name="T18" fmla="*/ 147 w 148"/>
                  <a:gd name="T19" fmla="*/ 3 h 147"/>
                  <a:gd name="T20" fmla="*/ 3 w 148"/>
                  <a:gd name="T21" fmla="*/ 146 h 147"/>
                  <a:gd name="T22" fmla="*/ 1 w 148"/>
                  <a:gd name="T23" fmla="*/ 146 h 147"/>
                  <a:gd name="T24" fmla="*/ 1 w 148"/>
                  <a:gd name="T25" fmla="*/ 146 h 147"/>
                  <a:gd name="T26" fmla="*/ 1 w 148"/>
                  <a:gd name="T27" fmla="*/ 146 h 147"/>
                  <a:gd name="T28" fmla="*/ 1 w 148"/>
                  <a:gd name="T29" fmla="*/ 146 h 147"/>
                  <a:gd name="T30" fmla="*/ 0 w 148"/>
                  <a:gd name="T31" fmla="*/ 146 h 147"/>
                  <a:gd name="T32" fmla="*/ 0 w 148"/>
                  <a:gd name="T33" fmla="*/ 146 h 147"/>
                  <a:gd name="T34" fmla="*/ 0 w 148"/>
                  <a:gd name="T35" fmla="*/ 146 h 147"/>
                  <a:gd name="T36" fmla="*/ 0 w 148"/>
                  <a:gd name="T37" fmla="*/ 1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8"/>
                  <a:gd name="T58" fmla="*/ 0 h 147"/>
                  <a:gd name="T59" fmla="*/ 148 w 148"/>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8" h="147">
                    <a:moveTo>
                      <a:pt x="0" y="146"/>
                    </a:moveTo>
                    <a:lnTo>
                      <a:pt x="147" y="0"/>
                    </a:lnTo>
                    <a:lnTo>
                      <a:pt x="147" y="1"/>
                    </a:lnTo>
                    <a:lnTo>
                      <a:pt x="147" y="3"/>
                    </a:lnTo>
                    <a:lnTo>
                      <a:pt x="3" y="146"/>
                    </a:lnTo>
                    <a:lnTo>
                      <a:pt x="1" y="146"/>
                    </a:lnTo>
                    <a:lnTo>
                      <a:pt x="0" y="146"/>
                    </a:lnTo>
                  </a:path>
                </a:pathLst>
              </a:custGeom>
              <a:solidFill>
                <a:srgbClr val="23002E"/>
              </a:solidFill>
              <a:ln w="9525" cap="rnd">
                <a:noFill/>
                <a:round/>
                <a:headEnd/>
                <a:tailEnd/>
              </a:ln>
            </p:spPr>
            <p:txBody>
              <a:bodyPr/>
              <a:lstStyle/>
              <a:p>
                <a:endParaRPr lang="en-US"/>
              </a:p>
            </p:txBody>
          </p:sp>
          <p:sp>
            <p:nvSpPr>
              <p:cNvPr id="32226" name="Freeform 181"/>
              <p:cNvSpPr>
                <a:spLocks noChangeAspect="1"/>
              </p:cNvSpPr>
              <p:nvPr/>
            </p:nvSpPr>
            <p:spPr bwMode="auto">
              <a:xfrm>
                <a:off x="5124" y="2828"/>
                <a:ext cx="145" cy="144"/>
              </a:xfrm>
              <a:custGeom>
                <a:avLst/>
                <a:gdLst>
                  <a:gd name="T0" fmla="*/ 0 w 145"/>
                  <a:gd name="T1" fmla="*/ 143 h 144"/>
                  <a:gd name="T2" fmla="*/ 144 w 145"/>
                  <a:gd name="T3" fmla="*/ 0 h 144"/>
                  <a:gd name="T4" fmla="*/ 144 w 145"/>
                  <a:gd name="T5" fmla="*/ 0 h 144"/>
                  <a:gd name="T6" fmla="*/ 144 w 145"/>
                  <a:gd name="T7" fmla="*/ 0 h 144"/>
                  <a:gd name="T8" fmla="*/ 144 w 145"/>
                  <a:gd name="T9" fmla="*/ 0 h 144"/>
                  <a:gd name="T10" fmla="*/ 144 w 145"/>
                  <a:gd name="T11" fmla="*/ 1 h 144"/>
                  <a:gd name="T12" fmla="*/ 144 w 145"/>
                  <a:gd name="T13" fmla="*/ 1 h 144"/>
                  <a:gd name="T14" fmla="*/ 144 w 145"/>
                  <a:gd name="T15" fmla="*/ 1 h 144"/>
                  <a:gd name="T16" fmla="*/ 144 w 145"/>
                  <a:gd name="T17" fmla="*/ 1 h 144"/>
                  <a:gd name="T18" fmla="*/ 144 w 145"/>
                  <a:gd name="T19" fmla="*/ 3 h 144"/>
                  <a:gd name="T20" fmla="*/ 3 w 145"/>
                  <a:gd name="T21" fmla="*/ 141 h 144"/>
                  <a:gd name="T22" fmla="*/ 1 w 145"/>
                  <a:gd name="T23" fmla="*/ 141 h 144"/>
                  <a:gd name="T24" fmla="*/ 1 w 145"/>
                  <a:gd name="T25" fmla="*/ 141 h 144"/>
                  <a:gd name="T26" fmla="*/ 1 w 145"/>
                  <a:gd name="T27" fmla="*/ 143 h 144"/>
                  <a:gd name="T28" fmla="*/ 1 w 145"/>
                  <a:gd name="T29" fmla="*/ 143 h 144"/>
                  <a:gd name="T30" fmla="*/ 0 w 145"/>
                  <a:gd name="T31" fmla="*/ 143 h 144"/>
                  <a:gd name="T32" fmla="*/ 0 w 145"/>
                  <a:gd name="T33" fmla="*/ 143 h 144"/>
                  <a:gd name="T34" fmla="*/ 0 w 145"/>
                  <a:gd name="T35" fmla="*/ 143 h 144"/>
                  <a:gd name="T36" fmla="*/ 0 w 145"/>
                  <a:gd name="T37" fmla="*/ 143 h 1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144"/>
                  <a:gd name="T59" fmla="*/ 145 w 145"/>
                  <a:gd name="T60" fmla="*/ 144 h 1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144">
                    <a:moveTo>
                      <a:pt x="0" y="143"/>
                    </a:moveTo>
                    <a:lnTo>
                      <a:pt x="144" y="0"/>
                    </a:lnTo>
                    <a:lnTo>
                      <a:pt x="144" y="1"/>
                    </a:lnTo>
                    <a:lnTo>
                      <a:pt x="144" y="3"/>
                    </a:lnTo>
                    <a:lnTo>
                      <a:pt x="3" y="141"/>
                    </a:lnTo>
                    <a:lnTo>
                      <a:pt x="1" y="141"/>
                    </a:lnTo>
                    <a:lnTo>
                      <a:pt x="1" y="143"/>
                    </a:lnTo>
                    <a:lnTo>
                      <a:pt x="0" y="143"/>
                    </a:lnTo>
                  </a:path>
                </a:pathLst>
              </a:custGeom>
              <a:solidFill>
                <a:srgbClr val="22002D"/>
              </a:solidFill>
              <a:ln w="9525" cap="rnd">
                <a:noFill/>
                <a:round/>
                <a:headEnd/>
                <a:tailEnd/>
              </a:ln>
            </p:spPr>
            <p:txBody>
              <a:bodyPr/>
              <a:lstStyle/>
              <a:p>
                <a:endParaRPr lang="en-US"/>
              </a:p>
            </p:txBody>
          </p:sp>
          <p:sp>
            <p:nvSpPr>
              <p:cNvPr id="32227" name="Freeform 182"/>
              <p:cNvSpPr>
                <a:spLocks noChangeAspect="1"/>
              </p:cNvSpPr>
              <p:nvPr/>
            </p:nvSpPr>
            <p:spPr bwMode="auto">
              <a:xfrm>
                <a:off x="5127" y="2832"/>
                <a:ext cx="142" cy="138"/>
              </a:xfrm>
              <a:custGeom>
                <a:avLst/>
                <a:gdLst>
                  <a:gd name="T0" fmla="*/ 0 w 142"/>
                  <a:gd name="T1" fmla="*/ 137 h 138"/>
                  <a:gd name="T2" fmla="*/ 141 w 142"/>
                  <a:gd name="T3" fmla="*/ 0 h 138"/>
                  <a:gd name="T4" fmla="*/ 141 w 142"/>
                  <a:gd name="T5" fmla="*/ 0 h 138"/>
                  <a:gd name="T6" fmla="*/ 141 w 142"/>
                  <a:gd name="T7" fmla="*/ 0 h 138"/>
                  <a:gd name="T8" fmla="*/ 141 w 142"/>
                  <a:gd name="T9" fmla="*/ 0 h 138"/>
                  <a:gd name="T10" fmla="*/ 141 w 142"/>
                  <a:gd name="T11" fmla="*/ 0 h 138"/>
                  <a:gd name="T12" fmla="*/ 141 w 142"/>
                  <a:gd name="T13" fmla="*/ 1 h 138"/>
                  <a:gd name="T14" fmla="*/ 141 w 142"/>
                  <a:gd name="T15" fmla="*/ 1 h 138"/>
                  <a:gd name="T16" fmla="*/ 141 w 142"/>
                  <a:gd name="T17" fmla="*/ 1 h 138"/>
                  <a:gd name="T18" fmla="*/ 141 w 142"/>
                  <a:gd name="T19" fmla="*/ 1 h 138"/>
                  <a:gd name="T20" fmla="*/ 3 w 142"/>
                  <a:gd name="T21" fmla="*/ 137 h 138"/>
                  <a:gd name="T22" fmla="*/ 1 w 142"/>
                  <a:gd name="T23" fmla="*/ 137 h 138"/>
                  <a:gd name="T24" fmla="*/ 1 w 142"/>
                  <a:gd name="T25" fmla="*/ 137 h 138"/>
                  <a:gd name="T26" fmla="*/ 1 w 142"/>
                  <a:gd name="T27" fmla="*/ 137 h 138"/>
                  <a:gd name="T28" fmla="*/ 1 w 142"/>
                  <a:gd name="T29" fmla="*/ 137 h 138"/>
                  <a:gd name="T30" fmla="*/ 0 w 142"/>
                  <a:gd name="T31" fmla="*/ 137 h 138"/>
                  <a:gd name="T32" fmla="*/ 0 w 142"/>
                  <a:gd name="T33" fmla="*/ 137 h 138"/>
                  <a:gd name="T34" fmla="*/ 0 w 142"/>
                  <a:gd name="T35" fmla="*/ 137 h 138"/>
                  <a:gd name="T36" fmla="*/ 0 w 142"/>
                  <a:gd name="T37" fmla="*/ 137 h 1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2"/>
                  <a:gd name="T58" fmla="*/ 0 h 138"/>
                  <a:gd name="T59" fmla="*/ 142 w 142"/>
                  <a:gd name="T60" fmla="*/ 138 h 1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2" h="138">
                    <a:moveTo>
                      <a:pt x="0" y="137"/>
                    </a:moveTo>
                    <a:lnTo>
                      <a:pt x="141" y="0"/>
                    </a:lnTo>
                    <a:lnTo>
                      <a:pt x="141" y="1"/>
                    </a:lnTo>
                    <a:lnTo>
                      <a:pt x="3" y="137"/>
                    </a:lnTo>
                    <a:lnTo>
                      <a:pt x="1" y="137"/>
                    </a:lnTo>
                    <a:lnTo>
                      <a:pt x="0" y="137"/>
                    </a:lnTo>
                  </a:path>
                </a:pathLst>
              </a:custGeom>
              <a:solidFill>
                <a:srgbClr val="21002C"/>
              </a:solidFill>
              <a:ln w="9525" cap="rnd">
                <a:noFill/>
                <a:round/>
                <a:headEnd/>
                <a:tailEnd/>
              </a:ln>
            </p:spPr>
            <p:txBody>
              <a:bodyPr/>
              <a:lstStyle/>
              <a:p>
                <a:endParaRPr lang="en-US"/>
              </a:p>
            </p:txBody>
          </p:sp>
          <p:sp>
            <p:nvSpPr>
              <p:cNvPr id="32228" name="Freeform 183"/>
              <p:cNvSpPr>
                <a:spLocks noChangeAspect="1"/>
              </p:cNvSpPr>
              <p:nvPr/>
            </p:nvSpPr>
            <p:spPr bwMode="auto">
              <a:xfrm>
                <a:off x="5131" y="2833"/>
                <a:ext cx="138" cy="137"/>
              </a:xfrm>
              <a:custGeom>
                <a:avLst/>
                <a:gdLst>
                  <a:gd name="T0" fmla="*/ 0 w 138"/>
                  <a:gd name="T1" fmla="*/ 136 h 137"/>
                  <a:gd name="T2" fmla="*/ 137 w 138"/>
                  <a:gd name="T3" fmla="*/ 0 h 137"/>
                  <a:gd name="T4" fmla="*/ 137 w 138"/>
                  <a:gd name="T5" fmla="*/ 1 h 137"/>
                  <a:gd name="T6" fmla="*/ 135 w 138"/>
                  <a:gd name="T7" fmla="*/ 1 h 137"/>
                  <a:gd name="T8" fmla="*/ 135 w 138"/>
                  <a:gd name="T9" fmla="*/ 1 h 137"/>
                  <a:gd name="T10" fmla="*/ 135 w 138"/>
                  <a:gd name="T11" fmla="*/ 1 h 137"/>
                  <a:gd name="T12" fmla="*/ 135 w 138"/>
                  <a:gd name="T13" fmla="*/ 3 h 137"/>
                  <a:gd name="T14" fmla="*/ 135 w 138"/>
                  <a:gd name="T15" fmla="*/ 3 h 137"/>
                  <a:gd name="T16" fmla="*/ 135 w 138"/>
                  <a:gd name="T17" fmla="*/ 3 h 137"/>
                  <a:gd name="T18" fmla="*/ 135 w 138"/>
                  <a:gd name="T19" fmla="*/ 3 h 137"/>
                  <a:gd name="T20" fmla="*/ 2 w 138"/>
                  <a:gd name="T21" fmla="*/ 136 h 137"/>
                  <a:gd name="T22" fmla="*/ 0 w 138"/>
                  <a:gd name="T23" fmla="*/ 136 h 137"/>
                  <a:gd name="T24" fmla="*/ 0 w 138"/>
                  <a:gd name="T25" fmla="*/ 136 h 137"/>
                  <a:gd name="T26" fmla="*/ 0 w 138"/>
                  <a:gd name="T27" fmla="*/ 136 h 137"/>
                  <a:gd name="T28" fmla="*/ 0 w 138"/>
                  <a:gd name="T29" fmla="*/ 136 h 137"/>
                  <a:gd name="T30" fmla="*/ 0 w 138"/>
                  <a:gd name="T31" fmla="*/ 136 h 137"/>
                  <a:gd name="T32" fmla="*/ 0 w 138"/>
                  <a:gd name="T33" fmla="*/ 136 h 137"/>
                  <a:gd name="T34" fmla="*/ 0 w 138"/>
                  <a:gd name="T35" fmla="*/ 136 h 137"/>
                  <a:gd name="T36" fmla="*/ 0 w 138"/>
                  <a:gd name="T37" fmla="*/ 136 h 1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137"/>
                  <a:gd name="T59" fmla="*/ 138 w 138"/>
                  <a:gd name="T60" fmla="*/ 137 h 1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137">
                    <a:moveTo>
                      <a:pt x="0" y="136"/>
                    </a:moveTo>
                    <a:lnTo>
                      <a:pt x="137" y="0"/>
                    </a:lnTo>
                    <a:lnTo>
                      <a:pt x="137" y="1"/>
                    </a:lnTo>
                    <a:lnTo>
                      <a:pt x="135" y="1"/>
                    </a:lnTo>
                    <a:lnTo>
                      <a:pt x="135" y="3"/>
                    </a:lnTo>
                    <a:lnTo>
                      <a:pt x="2" y="136"/>
                    </a:lnTo>
                    <a:lnTo>
                      <a:pt x="0" y="136"/>
                    </a:lnTo>
                  </a:path>
                </a:pathLst>
              </a:custGeom>
              <a:solidFill>
                <a:srgbClr val="21002C"/>
              </a:solidFill>
              <a:ln w="9525" cap="rnd">
                <a:noFill/>
                <a:round/>
                <a:headEnd/>
                <a:tailEnd/>
              </a:ln>
            </p:spPr>
            <p:txBody>
              <a:bodyPr/>
              <a:lstStyle/>
              <a:p>
                <a:endParaRPr lang="en-US"/>
              </a:p>
            </p:txBody>
          </p:sp>
          <p:sp>
            <p:nvSpPr>
              <p:cNvPr id="32229" name="Freeform 184"/>
              <p:cNvSpPr>
                <a:spLocks noChangeAspect="1"/>
              </p:cNvSpPr>
              <p:nvPr/>
            </p:nvSpPr>
            <p:spPr bwMode="auto">
              <a:xfrm>
                <a:off x="5133" y="2836"/>
                <a:ext cx="135" cy="134"/>
              </a:xfrm>
              <a:custGeom>
                <a:avLst/>
                <a:gdLst>
                  <a:gd name="T0" fmla="*/ 0 w 135"/>
                  <a:gd name="T1" fmla="*/ 133 h 134"/>
                  <a:gd name="T2" fmla="*/ 134 w 135"/>
                  <a:gd name="T3" fmla="*/ 0 h 134"/>
                  <a:gd name="T4" fmla="*/ 134 w 135"/>
                  <a:gd name="T5" fmla="*/ 0 h 134"/>
                  <a:gd name="T6" fmla="*/ 134 w 135"/>
                  <a:gd name="T7" fmla="*/ 0 h 134"/>
                  <a:gd name="T8" fmla="*/ 134 w 135"/>
                  <a:gd name="T9" fmla="*/ 0 h 134"/>
                  <a:gd name="T10" fmla="*/ 134 w 135"/>
                  <a:gd name="T11" fmla="*/ 0 h 134"/>
                  <a:gd name="T12" fmla="*/ 134 w 135"/>
                  <a:gd name="T13" fmla="*/ 0 h 134"/>
                  <a:gd name="T14" fmla="*/ 134 w 135"/>
                  <a:gd name="T15" fmla="*/ 2 h 134"/>
                  <a:gd name="T16" fmla="*/ 134 w 135"/>
                  <a:gd name="T17" fmla="*/ 2 h 134"/>
                  <a:gd name="T18" fmla="*/ 134 w 135"/>
                  <a:gd name="T19" fmla="*/ 2 h 134"/>
                  <a:gd name="T20" fmla="*/ 3 w 135"/>
                  <a:gd name="T21" fmla="*/ 131 h 134"/>
                  <a:gd name="T22" fmla="*/ 3 w 135"/>
                  <a:gd name="T23" fmla="*/ 131 h 134"/>
                  <a:gd name="T24" fmla="*/ 1 w 135"/>
                  <a:gd name="T25" fmla="*/ 131 h 134"/>
                  <a:gd name="T26" fmla="*/ 1 w 135"/>
                  <a:gd name="T27" fmla="*/ 131 h 134"/>
                  <a:gd name="T28" fmla="*/ 1 w 135"/>
                  <a:gd name="T29" fmla="*/ 131 h 134"/>
                  <a:gd name="T30" fmla="*/ 0 w 135"/>
                  <a:gd name="T31" fmla="*/ 131 h 134"/>
                  <a:gd name="T32" fmla="*/ 0 w 135"/>
                  <a:gd name="T33" fmla="*/ 133 h 134"/>
                  <a:gd name="T34" fmla="*/ 0 w 135"/>
                  <a:gd name="T35" fmla="*/ 133 h 134"/>
                  <a:gd name="T36" fmla="*/ 0 w 135"/>
                  <a:gd name="T37" fmla="*/ 133 h 1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134"/>
                  <a:gd name="T59" fmla="*/ 135 w 135"/>
                  <a:gd name="T60" fmla="*/ 134 h 1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134">
                    <a:moveTo>
                      <a:pt x="0" y="133"/>
                    </a:moveTo>
                    <a:lnTo>
                      <a:pt x="134" y="0"/>
                    </a:lnTo>
                    <a:lnTo>
                      <a:pt x="134" y="2"/>
                    </a:lnTo>
                    <a:lnTo>
                      <a:pt x="3" y="131"/>
                    </a:lnTo>
                    <a:lnTo>
                      <a:pt x="1" y="131"/>
                    </a:lnTo>
                    <a:lnTo>
                      <a:pt x="0" y="131"/>
                    </a:lnTo>
                    <a:lnTo>
                      <a:pt x="0" y="133"/>
                    </a:lnTo>
                  </a:path>
                </a:pathLst>
              </a:custGeom>
              <a:solidFill>
                <a:srgbClr val="20002B"/>
              </a:solidFill>
              <a:ln w="9525" cap="rnd">
                <a:noFill/>
                <a:round/>
                <a:headEnd/>
                <a:tailEnd/>
              </a:ln>
            </p:spPr>
            <p:txBody>
              <a:bodyPr/>
              <a:lstStyle/>
              <a:p>
                <a:endParaRPr lang="en-US"/>
              </a:p>
            </p:txBody>
          </p:sp>
          <p:sp>
            <p:nvSpPr>
              <p:cNvPr id="32230" name="Freeform 185"/>
              <p:cNvSpPr>
                <a:spLocks noChangeAspect="1"/>
              </p:cNvSpPr>
              <p:nvPr/>
            </p:nvSpPr>
            <p:spPr bwMode="auto">
              <a:xfrm>
                <a:off x="5136" y="2839"/>
                <a:ext cx="132" cy="130"/>
              </a:xfrm>
              <a:custGeom>
                <a:avLst/>
                <a:gdLst>
                  <a:gd name="T0" fmla="*/ 0 w 132"/>
                  <a:gd name="T1" fmla="*/ 129 h 130"/>
                  <a:gd name="T2" fmla="*/ 131 w 132"/>
                  <a:gd name="T3" fmla="*/ 0 h 130"/>
                  <a:gd name="T4" fmla="*/ 131 w 132"/>
                  <a:gd name="T5" fmla="*/ 0 h 130"/>
                  <a:gd name="T6" fmla="*/ 131 w 132"/>
                  <a:gd name="T7" fmla="*/ 1 h 130"/>
                  <a:gd name="T8" fmla="*/ 131 w 132"/>
                  <a:gd name="T9" fmla="*/ 1 h 130"/>
                  <a:gd name="T10" fmla="*/ 131 w 132"/>
                  <a:gd name="T11" fmla="*/ 1 h 130"/>
                  <a:gd name="T12" fmla="*/ 131 w 132"/>
                  <a:gd name="T13" fmla="*/ 1 h 130"/>
                  <a:gd name="T14" fmla="*/ 131 w 132"/>
                  <a:gd name="T15" fmla="*/ 3 h 130"/>
                  <a:gd name="T16" fmla="*/ 131 w 132"/>
                  <a:gd name="T17" fmla="*/ 3 h 130"/>
                  <a:gd name="T18" fmla="*/ 131 w 132"/>
                  <a:gd name="T19" fmla="*/ 3 h 130"/>
                  <a:gd name="T20" fmla="*/ 3 w 132"/>
                  <a:gd name="T21" fmla="*/ 129 h 130"/>
                  <a:gd name="T22" fmla="*/ 3 w 132"/>
                  <a:gd name="T23" fmla="*/ 129 h 130"/>
                  <a:gd name="T24" fmla="*/ 1 w 132"/>
                  <a:gd name="T25" fmla="*/ 129 h 130"/>
                  <a:gd name="T26" fmla="*/ 1 w 132"/>
                  <a:gd name="T27" fmla="*/ 129 h 130"/>
                  <a:gd name="T28" fmla="*/ 1 w 132"/>
                  <a:gd name="T29" fmla="*/ 129 h 130"/>
                  <a:gd name="T30" fmla="*/ 1 w 132"/>
                  <a:gd name="T31" fmla="*/ 129 h 130"/>
                  <a:gd name="T32" fmla="*/ 0 w 132"/>
                  <a:gd name="T33" fmla="*/ 129 h 130"/>
                  <a:gd name="T34" fmla="*/ 0 w 132"/>
                  <a:gd name="T35" fmla="*/ 129 h 130"/>
                  <a:gd name="T36" fmla="*/ 0 w 132"/>
                  <a:gd name="T37" fmla="*/ 129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2"/>
                  <a:gd name="T58" fmla="*/ 0 h 130"/>
                  <a:gd name="T59" fmla="*/ 132 w 132"/>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2" h="130">
                    <a:moveTo>
                      <a:pt x="0" y="129"/>
                    </a:moveTo>
                    <a:lnTo>
                      <a:pt x="131" y="0"/>
                    </a:lnTo>
                    <a:lnTo>
                      <a:pt x="131" y="1"/>
                    </a:lnTo>
                    <a:lnTo>
                      <a:pt x="131" y="3"/>
                    </a:lnTo>
                    <a:lnTo>
                      <a:pt x="3" y="129"/>
                    </a:lnTo>
                    <a:lnTo>
                      <a:pt x="1" y="129"/>
                    </a:lnTo>
                    <a:lnTo>
                      <a:pt x="0" y="129"/>
                    </a:lnTo>
                  </a:path>
                </a:pathLst>
              </a:custGeom>
              <a:solidFill>
                <a:srgbClr val="20002A"/>
              </a:solidFill>
              <a:ln w="9525" cap="rnd">
                <a:noFill/>
                <a:round/>
                <a:headEnd/>
                <a:tailEnd/>
              </a:ln>
            </p:spPr>
            <p:txBody>
              <a:bodyPr/>
              <a:lstStyle/>
              <a:p>
                <a:endParaRPr lang="en-US"/>
              </a:p>
            </p:txBody>
          </p:sp>
          <p:sp>
            <p:nvSpPr>
              <p:cNvPr id="32231" name="Freeform 186"/>
              <p:cNvSpPr>
                <a:spLocks noChangeAspect="1"/>
              </p:cNvSpPr>
              <p:nvPr/>
            </p:nvSpPr>
            <p:spPr bwMode="auto">
              <a:xfrm>
                <a:off x="5139" y="2842"/>
                <a:ext cx="129" cy="127"/>
              </a:xfrm>
              <a:custGeom>
                <a:avLst/>
                <a:gdLst>
                  <a:gd name="T0" fmla="*/ 0 w 129"/>
                  <a:gd name="T1" fmla="*/ 126 h 127"/>
                  <a:gd name="T2" fmla="*/ 128 w 129"/>
                  <a:gd name="T3" fmla="*/ 0 h 127"/>
                  <a:gd name="T4" fmla="*/ 128 w 129"/>
                  <a:gd name="T5" fmla="*/ 0 h 127"/>
                  <a:gd name="T6" fmla="*/ 128 w 129"/>
                  <a:gd name="T7" fmla="*/ 1 h 127"/>
                  <a:gd name="T8" fmla="*/ 128 w 129"/>
                  <a:gd name="T9" fmla="*/ 1 h 127"/>
                  <a:gd name="T10" fmla="*/ 128 w 129"/>
                  <a:gd name="T11" fmla="*/ 1 h 127"/>
                  <a:gd name="T12" fmla="*/ 126 w 129"/>
                  <a:gd name="T13" fmla="*/ 1 h 127"/>
                  <a:gd name="T14" fmla="*/ 126 w 129"/>
                  <a:gd name="T15" fmla="*/ 3 h 127"/>
                  <a:gd name="T16" fmla="*/ 126 w 129"/>
                  <a:gd name="T17" fmla="*/ 3 h 127"/>
                  <a:gd name="T18" fmla="*/ 126 w 129"/>
                  <a:gd name="T19" fmla="*/ 3 h 127"/>
                  <a:gd name="T20" fmla="*/ 3 w 129"/>
                  <a:gd name="T21" fmla="*/ 124 h 127"/>
                  <a:gd name="T22" fmla="*/ 3 w 129"/>
                  <a:gd name="T23" fmla="*/ 124 h 127"/>
                  <a:gd name="T24" fmla="*/ 3 w 129"/>
                  <a:gd name="T25" fmla="*/ 124 h 127"/>
                  <a:gd name="T26" fmla="*/ 1 w 129"/>
                  <a:gd name="T27" fmla="*/ 124 h 127"/>
                  <a:gd name="T28" fmla="*/ 1 w 129"/>
                  <a:gd name="T29" fmla="*/ 124 h 127"/>
                  <a:gd name="T30" fmla="*/ 1 w 129"/>
                  <a:gd name="T31" fmla="*/ 126 h 127"/>
                  <a:gd name="T32" fmla="*/ 1 w 129"/>
                  <a:gd name="T33" fmla="*/ 126 h 127"/>
                  <a:gd name="T34" fmla="*/ 0 w 129"/>
                  <a:gd name="T35" fmla="*/ 126 h 127"/>
                  <a:gd name="T36" fmla="*/ 0 w 129"/>
                  <a:gd name="T37" fmla="*/ 126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127"/>
                  <a:gd name="T59" fmla="*/ 129 w 129"/>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127">
                    <a:moveTo>
                      <a:pt x="0" y="126"/>
                    </a:moveTo>
                    <a:lnTo>
                      <a:pt x="128" y="0"/>
                    </a:lnTo>
                    <a:lnTo>
                      <a:pt x="128" y="1"/>
                    </a:lnTo>
                    <a:lnTo>
                      <a:pt x="126" y="1"/>
                    </a:lnTo>
                    <a:lnTo>
                      <a:pt x="126" y="3"/>
                    </a:lnTo>
                    <a:lnTo>
                      <a:pt x="3" y="124"/>
                    </a:lnTo>
                    <a:lnTo>
                      <a:pt x="1" y="124"/>
                    </a:lnTo>
                    <a:lnTo>
                      <a:pt x="1" y="126"/>
                    </a:lnTo>
                    <a:lnTo>
                      <a:pt x="0" y="126"/>
                    </a:lnTo>
                  </a:path>
                </a:pathLst>
              </a:custGeom>
              <a:solidFill>
                <a:srgbClr val="1F0029"/>
              </a:solidFill>
              <a:ln w="9525" cap="rnd">
                <a:noFill/>
                <a:round/>
                <a:headEnd/>
                <a:tailEnd/>
              </a:ln>
            </p:spPr>
            <p:txBody>
              <a:bodyPr/>
              <a:lstStyle/>
              <a:p>
                <a:endParaRPr lang="en-US"/>
              </a:p>
            </p:txBody>
          </p:sp>
          <p:sp>
            <p:nvSpPr>
              <p:cNvPr id="32232" name="Freeform 187"/>
              <p:cNvSpPr>
                <a:spLocks noChangeAspect="1"/>
              </p:cNvSpPr>
              <p:nvPr/>
            </p:nvSpPr>
            <p:spPr bwMode="auto">
              <a:xfrm>
                <a:off x="5143" y="2845"/>
                <a:ext cx="123" cy="122"/>
              </a:xfrm>
              <a:custGeom>
                <a:avLst/>
                <a:gdLst>
                  <a:gd name="T0" fmla="*/ 0 w 123"/>
                  <a:gd name="T1" fmla="*/ 121 h 122"/>
                  <a:gd name="T2" fmla="*/ 122 w 123"/>
                  <a:gd name="T3" fmla="*/ 0 h 122"/>
                  <a:gd name="T4" fmla="*/ 122 w 123"/>
                  <a:gd name="T5" fmla="*/ 0 h 122"/>
                  <a:gd name="T6" fmla="*/ 122 w 123"/>
                  <a:gd name="T7" fmla="*/ 1 h 122"/>
                  <a:gd name="T8" fmla="*/ 122 w 123"/>
                  <a:gd name="T9" fmla="*/ 1 h 122"/>
                  <a:gd name="T10" fmla="*/ 122 w 123"/>
                  <a:gd name="T11" fmla="*/ 1 h 122"/>
                  <a:gd name="T12" fmla="*/ 122 w 123"/>
                  <a:gd name="T13" fmla="*/ 3 h 122"/>
                  <a:gd name="T14" fmla="*/ 122 w 123"/>
                  <a:gd name="T15" fmla="*/ 3 h 122"/>
                  <a:gd name="T16" fmla="*/ 122 w 123"/>
                  <a:gd name="T17" fmla="*/ 3 h 122"/>
                  <a:gd name="T18" fmla="*/ 122 w 123"/>
                  <a:gd name="T19" fmla="*/ 3 h 122"/>
                  <a:gd name="T20" fmla="*/ 4 w 123"/>
                  <a:gd name="T21" fmla="*/ 121 h 122"/>
                  <a:gd name="T22" fmla="*/ 3 w 123"/>
                  <a:gd name="T23" fmla="*/ 121 h 122"/>
                  <a:gd name="T24" fmla="*/ 3 w 123"/>
                  <a:gd name="T25" fmla="*/ 121 h 122"/>
                  <a:gd name="T26" fmla="*/ 3 w 123"/>
                  <a:gd name="T27" fmla="*/ 121 h 122"/>
                  <a:gd name="T28" fmla="*/ 1 w 123"/>
                  <a:gd name="T29" fmla="*/ 121 h 122"/>
                  <a:gd name="T30" fmla="*/ 1 w 123"/>
                  <a:gd name="T31" fmla="*/ 121 h 122"/>
                  <a:gd name="T32" fmla="*/ 1 w 123"/>
                  <a:gd name="T33" fmla="*/ 121 h 122"/>
                  <a:gd name="T34" fmla="*/ 1 w 123"/>
                  <a:gd name="T35" fmla="*/ 121 h 122"/>
                  <a:gd name="T36" fmla="*/ 0 w 123"/>
                  <a:gd name="T37" fmla="*/ 12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22"/>
                  <a:gd name="T59" fmla="*/ 123 w 123"/>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22">
                    <a:moveTo>
                      <a:pt x="0" y="121"/>
                    </a:moveTo>
                    <a:lnTo>
                      <a:pt x="122" y="0"/>
                    </a:lnTo>
                    <a:lnTo>
                      <a:pt x="122" y="1"/>
                    </a:lnTo>
                    <a:lnTo>
                      <a:pt x="122" y="3"/>
                    </a:lnTo>
                    <a:lnTo>
                      <a:pt x="4" y="121"/>
                    </a:lnTo>
                    <a:lnTo>
                      <a:pt x="3" y="121"/>
                    </a:lnTo>
                    <a:lnTo>
                      <a:pt x="1" y="121"/>
                    </a:lnTo>
                    <a:lnTo>
                      <a:pt x="0" y="121"/>
                    </a:lnTo>
                  </a:path>
                </a:pathLst>
              </a:custGeom>
              <a:solidFill>
                <a:srgbClr val="1E0028"/>
              </a:solidFill>
              <a:ln w="9525" cap="rnd">
                <a:noFill/>
                <a:round/>
                <a:headEnd/>
                <a:tailEnd/>
              </a:ln>
            </p:spPr>
            <p:txBody>
              <a:bodyPr/>
              <a:lstStyle/>
              <a:p>
                <a:endParaRPr lang="en-US"/>
              </a:p>
            </p:txBody>
          </p:sp>
          <p:sp>
            <p:nvSpPr>
              <p:cNvPr id="32233" name="Freeform 188"/>
              <p:cNvSpPr>
                <a:spLocks noChangeAspect="1"/>
              </p:cNvSpPr>
              <p:nvPr/>
            </p:nvSpPr>
            <p:spPr bwMode="auto">
              <a:xfrm>
                <a:off x="5147" y="2848"/>
                <a:ext cx="119" cy="119"/>
              </a:xfrm>
              <a:custGeom>
                <a:avLst/>
                <a:gdLst>
                  <a:gd name="T0" fmla="*/ 0 w 119"/>
                  <a:gd name="T1" fmla="*/ 118 h 119"/>
                  <a:gd name="T2" fmla="*/ 118 w 119"/>
                  <a:gd name="T3" fmla="*/ 0 h 119"/>
                  <a:gd name="T4" fmla="*/ 118 w 119"/>
                  <a:gd name="T5" fmla="*/ 1 h 119"/>
                  <a:gd name="T6" fmla="*/ 118 w 119"/>
                  <a:gd name="T7" fmla="*/ 1 h 119"/>
                  <a:gd name="T8" fmla="*/ 118 w 119"/>
                  <a:gd name="T9" fmla="*/ 1 h 119"/>
                  <a:gd name="T10" fmla="*/ 118 w 119"/>
                  <a:gd name="T11" fmla="*/ 1 h 119"/>
                  <a:gd name="T12" fmla="*/ 118 w 119"/>
                  <a:gd name="T13" fmla="*/ 3 h 119"/>
                  <a:gd name="T14" fmla="*/ 116 w 119"/>
                  <a:gd name="T15" fmla="*/ 3 h 119"/>
                  <a:gd name="T16" fmla="*/ 116 w 119"/>
                  <a:gd name="T17" fmla="*/ 3 h 119"/>
                  <a:gd name="T18" fmla="*/ 116 w 119"/>
                  <a:gd name="T19" fmla="*/ 3 h 119"/>
                  <a:gd name="T20" fmla="*/ 2 w 119"/>
                  <a:gd name="T21" fmla="*/ 116 h 119"/>
                  <a:gd name="T22" fmla="*/ 2 w 119"/>
                  <a:gd name="T23" fmla="*/ 116 h 119"/>
                  <a:gd name="T24" fmla="*/ 1 w 119"/>
                  <a:gd name="T25" fmla="*/ 116 h 119"/>
                  <a:gd name="T26" fmla="*/ 1 w 119"/>
                  <a:gd name="T27" fmla="*/ 116 h 119"/>
                  <a:gd name="T28" fmla="*/ 1 w 119"/>
                  <a:gd name="T29" fmla="*/ 116 h 119"/>
                  <a:gd name="T30" fmla="*/ 0 w 119"/>
                  <a:gd name="T31" fmla="*/ 116 h 119"/>
                  <a:gd name="T32" fmla="*/ 0 w 119"/>
                  <a:gd name="T33" fmla="*/ 116 h 119"/>
                  <a:gd name="T34" fmla="*/ 0 w 119"/>
                  <a:gd name="T35" fmla="*/ 116 h 119"/>
                  <a:gd name="T36" fmla="*/ 0 w 119"/>
                  <a:gd name="T37" fmla="*/ 118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19"/>
                  <a:gd name="T59" fmla="*/ 119 w 119"/>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19">
                    <a:moveTo>
                      <a:pt x="0" y="118"/>
                    </a:moveTo>
                    <a:lnTo>
                      <a:pt x="118" y="0"/>
                    </a:lnTo>
                    <a:lnTo>
                      <a:pt x="118" y="1"/>
                    </a:lnTo>
                    <a:lnTo>
                      <a:pt x="118" y="3"/>
                    </a:lnTo>
                    <a:lnTo>
                      <a:pt x="116" y="3"/>
                    </a:lnTo>
                    <a:lnTo>
                      <a:pt x="2" y="116"/>
                    </a:lnTo>
                    <a:lnTo>
                      <a:pt x="1" y="116"/>
                    </a:lnTo>
                    <a:lnTo>
                      <a:pt x="0" y="116"/>
                    </a:lnTo>
                    <a:lnTo>
                      <a:pt x="0" y="118"/>
                    </a:lnTo>
                  </a:path>
                </a:pathLst>
              </a:custGeom>
              <a:solidFill>
                <a:srgbClr val="1E0028"/>
              </a:solidFill>
              <a:ln w="9525" cap="rnd">
                <a:noFill/>
                <a:round/>
                <a:headEnd/>
                <a:tailEnd/>
              </a:ln>
            </p:spPr>
            <p:txBody>
              <a:bodyPr/>
              <a:lstStyle/>
              <a:p>
                <a:endParaRPr lang="en-US"/>
              </a:p>
            </p:txBody>
          </p:sp>
          <p:sp>
            <p:nvSpPr>
              <p:cNvPr id="32234" name="Freeform 189"/>
              <p:cNvSpPr>
                <a:spLocks noChangeAspect="1"/>
              </p:cNvSpPr>
              <p:nvPr/>
            </p:nvSpPr>
            <p:spPr bwMode="auto">
              <a:xfrm>
                <a:off x="5150" y="2852"/>
                <a:ext cx="114" cy="113"/>
              </a:xfrm>
              <a:custGeom>
                <a:avLst/>
                <a:gdLst>
                  <a:gd name="T0" fmla="*/ 0 w 114"/>
                  <a:gd name="T1" fmla="*/ 112 h 113"/>
                  <a:gd name="T2" fmla="*/ 113 w 114"/>
                  <a:gd name="T3" fmla="*/ 0 h 113"/>
                  <a:gd name="T4" fmla="*/ 113 w 114"/>
                  <a:gd name="T5" fmla="*/ 1 h 113"/>
                  <a:gd name="T6" fmla="*/ 113 w 114"/>
                  <a:gd name="T7" fmla="*/ 1 h 113"/>
                  <a:gd name="T8" fmla="*/ 113 w 114"/>
                  <a:gd name="T9" fmla="*/ 1 h 113"/>
                  <a:gd name="T10" fmla="*/ 113 w 114"/>
                  <a:gd name="T11" fmla="*/ 3 h 113"/>
                  <a:gd name="T12" fmla="*/ 113 w 114"/>
                  <a:gd name="T13" fmla="*/ 3 h 113"/>
                  <a:gd name="T14" fmla="*/ 113 w 114"/>
                  <a:gd name="T15" fmla="*/ 3 h 113"/>
                  <a:gd name="T16" fmla="*/ 113 w 114"/>
                  <a:gd name="T17" fmla="*/ 3 h 113"/>
                  <a:gd name="T18" fmla="*/ 113 w 114"/>
                  <a:gd name="T19" fmla="*/ 3 h 113"/>
                  <a:gd name="T20" fmla="*/ 3 w 114"/>
                  <a:gd name="T21" fmla="*/ 110 h 113"/>
                  <a:gd name="T22" fmla="*/ 3 w 114"/>
                  <a:gd name="T23" fmla="*/ 110 h 113"/>
                  <a:gd name="T24" fmla="*/ 3 w 114"/>
                  <a:gd name="T25" fmla="*/ 110 h 113"/>
                  <a:gd name="T26" fmla="*/ 1 w 114"/>
                  <a:gd name="T27" fmla="*/ 110 h 113"/>
                  <a:gd name="T28" fmla="*/ 1 w 114"/>
                  <a:gd name="T29" fmla="*/ 110 h 113"/>
                  <a:gd name="T30" fmla="*/ 1 w 114"/>
                  <a:gd name="T31" fmla="*/ 112 h 113"/>
                  <a:gd name="T32" fmla="*/ 1 w 114"/>
                  <a:gd name="T33" fmla="*/ 112 h 113"/>
                  <a:gd name="T34" fmla="*/ 0 w 114"/>
                  <a:gd name="T35" fmla="*/ 112 h 113"/>
                  <a:gd name="T36" fmla="*/ 0 w 114"/>
                  <a:gd name="T37" fmla="*/ 112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113"/>
                  <a:gd name="T59" fmla="*/ 114 w 114"/>
                  <a:gd name="T60" fmla="*/ 113 h 1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113">
                    <a:moveTo>
                      <a:pt x="0" y="112"/>
                    </a:moveTo>
                    <a:lnTo>
                      <a:pt x="113" y="0"/>
                    </a:lnTo>
                    <a:lnTo>
                      <a:pt x="113" y="1"/>
                    </a:lnTo>
                    <a:lnTo>
                      <a:pt x="113" y="3"/>
                    </a:lnTo>
                    <a:lnTo>
                      <a:pt x="3" y="110"/>
                    </a:lnTo>
                    <a:lnTo>
                      <a:pt x="1" y="110"/>
                    </a:lnTo>
                    <a:lnTo>
                      <a:pt x="1" y="112"/>
                    </a:lnTo>
                    <a:lnTo>
                      <a:pt x="0" y="112"/>
                    </a:lnTo>
                  </a:path>
                </a:pathLst>
              </a:custGeom>
              <a:solidFill>
                <a:srgbClr val="1D0027"/>
              </a:solidFill>
              <a:ln w="9525" cap="rnd">
                <a:noFill/>
                <a:round/>
                <a:headEnd/>
                <a:tailEnd/>
              </a:ln>
            </p:spPr>
            <p:txBody>
              <a:bodyPr/>
              <a:lstStyle/>
              <a:p>
                <a:endParaRPr lang="en-US"/>
              </a:p>
            </p:txBody>
          </p:sp>
          <p:sp>
            <p:nvSpPr>
              <p:cNvPr id="32235" name="Freeform 190"/>
              <p:cNvSpPr>
                <a:spLocks noChangeAspect="1"/>
              </p:cNvSpPr>
              <p:nvPr/>
            </p:nvSpPr>
            <p:spPr bwMode="auto">
              <a:xfrm>
                <a:off x="5153" y="2856"/>
                <a:ext cx="111" cy="108"/>
              </a:xfrm>
              <a:custGeom>
                <a:avLst/>
                <a:gdLst>
                  <a:gd name="T0" fmla="*/ 0 w 111"/>
                  <a:gd name="T1" fmla="*/ 107 h 108"/>
                  <a:gd name="T2" fmla="*/ 110 w 111"/>
                  <a:gd name="T3" fmla="*/ 0 h 108"/>
                  <a:gd name="T4" fmla="*/ 110 w 111"/>
                  <a:gd name="T5" fmla="*/ 0 h 108"/>
                  <a:gd name="T6" fmla="*/ 110 w 111"/>
                  <a:gd name="T7" fmla="*/ 0 h 108"/>
                  <a:gd name="T8" fmla="*/ 108 w 111"/>
                  <a:gd name="T9" fmla="*/ 1 h 108"/>
                  <a:gd name="T10" fmla="*/ 108 w 111"/>
                  <a:gd name="T11" fmla="*/ 1 h 108"/>
                  <a:gd name="T12" fmla="*/ 108 w 111"/>
                  <a:gd name="T13" fmla="*/ 1 h 108"/>
                  <a:gd name="T14" fmla="*/ 108 w 111"/>
                  <a:gd name="T15" fmla="*/ 3 h 108"/>
                  <a:gd name="T16" fmla="*/ 108 w 111"/>
                  <a:gd name="T17" fmla="*/ 3 h 108"/>
                  <a:gd name="T18" fmla="*/ 108 w 111"/>
                  <a:gd name="T19" fmla="*/ 3 h 108"/>
                  <a:gd name="T20" fmla="*/ 4 w 111"/>
                  <a:gd name="T21" fmla="*/ 106 h 108"/>
                  <a:gd name="T22" fmla="*/ 4 w 111"/>
                  <a:gd name="T23" fmla="*/ 106 h 108"/>
                  <a:gd name="T24" fmla="*/ 3 w 111"/>
                  <a:gd name="T25" fmla="*/ 106 h 108"/>
                  <a:gd name="T26" fmla="*/ 3 w 111"/>
                  <a:gd name="T27" fmla="*/ 107 h 108"/>
                  <a:gd name="T28" fmla="*/ 3 w 111"/>
                  <a:gd name="T29" fmla="*/ 107 h 108"/>
                  <a:gd name="T30" fmla="*/ 1 w 111"/>
                  <a:gd name="T31" fmla="*/ 107 h 108"/>
                  <a:gd name="T32" fmla="*/ 1 w 111"/>
                  <a:gd name="T33" fmla="*/ 107 h 108"/>
                  <a:gd name="T34" fmla="*/ 1 w 111"/>
                  <a:gd name="T35" fmla="*/ 107 h 108"/>
                  <a:gd name="T36" fmla="*/ 0 w 111"/>
                  <a:gd name="T37" fmla="*/ 107 h 1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08"/>
                  <a:gd name="T59" fmla="*/ 111 w 111"/>
                  <a:gd name="T60" fmla="*/ 108 h 1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08">
                    <a:moveTo>
                      <a:pt x="0" y="107"/>
                    </a:moveTo>
                    <a:lnTo>
                      <a:pt x="110" y="0"/>
                    </a:lnTo>
                    <a:lnTo>
                      <a:pt x="108" y="1"/>
                    </a:lnTo>
                    <a:lnTo>
                      <a:pt x="108" y="3"/>
                    </a:lnTo>
                    <a:lnTo>
                      <a:pt x="4" y="106"/>
                    </a:lnTo>
                    <a:lnTo>
                      <a:pt x="3" y="106"/>
                    </a:lnTo>
                    <a:lnTo>
                      <a:pt x="3" y="107"/>
                    </a:lnTo>
                    <a:lnTo>
                      <a:pt x="1" y="107"/>
                    </a:lnTo>
                    <a:lnTo>
                      <a:pt x="0" y="107"/>
                    </a:lnTo>
                  </a:path>
                </a:pathLst>
              </a:custGeom>
              <a:solidFill>
                <a:srgbClr val="1D0026"/>
              </a:solidFill>
              <a:ln w="9525" cap="rnd">
                <a:noFill/>
                <a:round/>
                <a:headEnd/>
                <a:tailEnd/>
              </a:ln>
            </p:spPr>
            <p:txBody>
              <a:bodyPr/>
              <a:lstStyle/>
              <a:p>
                <a:endParaRPr lang="en-US"/>
              </a:p>
            </p:txBody>
          </p:sp>
          <p:sp>
            <p:nvSpPr>
              <p:cNvPr id="32236" name="Freeform 191"/>
              <p:cNvSpPr>
                <a:spLocks noChangeAspect="1"/>
              </p:cNvSpPr>
              <p:nvPr/>
            </p:nvSpPr>
            <p:spPr bwMode="auto">
              <a:xfrm>
                <a:off x="5158" y="2859"/>
                <a:ext cx="105" cy="104"/>
              </a:xfrm>
              <a:custGeom>
                <a:avLst/>
                <a:gdLst>
                  <a:gd name="T0" fmla="*/ 0 w 105"/>
                  <a:gd name="T1" fmla="*/ 103 h 104"/>
                  <a:gd name="T2" fmla="*/ 104 w 105"/>
                  <a:gd name="T3" fmla="*/ 0 h 104"/>
                  <a:gd name="T4" fmla="*/ 104 w 105"/>
                  <a:gd name="T5" fmla="*/ 0 h 104"/>
                  <a:gd name="T6" fmla="*/ 104 w 105"/>
                  <a:gd name="T7" fmla="*/ 1 h 104"/>
                  <a:gd name="T8" fmla="*/ 104 w 105"/>
                  <a:gd name="T9" fmla="*/ 1 h 104"/>
                  <a:gd name="T10" fmla="*/ 104 w 105"/>
                  <a:gd name="T11" fmla="*/ 1 h 104"/>
                  <a:gd name="T12" fmla="*/ 104 w 105"/>
                  <a:gd name="T13" fmla="*/ 3 h 104"/>
                  <a:gd name="T14" fmla="*/ 102 w 105"/>
                  <a:gd name="T15" fmla="*/ 3 h 104"/>
                  <a:gd name="T16" fmla="*/ 102 w 105"/>
                  <a:gd name="T17" fmla="*/ 3 h 104"/>
                  <a:gd name="T18" fmla="*/ 102 w 105"/>
                  <a:gd name="T19" fmla="*/ 4 h 104"/>
                  <a:gd name="T20" fmla="*/ 4 w 105"/>
                  <a:gd name="T21" fmla="*/ 101 h 104"/>
                  <a:gd name="T22" fmla="*/ 3 w 105"/>
                  <a:gd name="T23" fmla="*/ 101 h 104"/>
                  <a:gd name="T24" fmla="*/ 3 w 105"/>
                  <a:gd name="T25" fmla="*/ 103 h 104"/>
                  <a:gd name="T26" fmla="*/ 3 w 105"/>
                  <a:gd name="T27" fmla="*/ 103 h 104"/>
                  <a:gd name="T28" fmla="*/ 1 w 105"/>
                  <a:gd name="T29" fmla="*/ 103 h 104"/>
                  <a:gd name="T30" fmla="*/ 1 w 105"/>
                  <a:gd name="T31" fmla="*/ 103 h 104"/>
                  <a:gd name="T32" fmla="*/ 1 w 105"/>
                  <a:gd name="T33" fmla="*/ 103 h 104"/>
                  <a:gd name="T34" fmla="*/ 0 w 105"/>
                  <a:gd name="T35" fmla="*/ 103 h 104"/>
                  <a:gd name="T36" fmla="*/ 0 w 105"/>
                  <a:gd name="T37" fmla="*/ 103 h 1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5"/>
                  <a:gd name="T58" fmla="*/ 0 h 104"/>
                  <a:gd name="T59" fmla="*/ 105 w 105"/>
                  <a:gd name="T60" fmla="*/ 104 h 1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5" h="104">
                    <a:moveTo>
                      <a:pt x="0" y="103"/>
                    </a:moveTo>
                    <a:lnTo>
                      <a:pt x="104" y="0"/>
                    </a:lnTo>
                    <a:lnTo>
                      <a:pt x="104" y="1"/>
                    </a:lnTo>
                    <a:lnTo>
                      <a:pt x="104" y="3"/>
                    </a:lnTo>
                    <a:lnTo>
                      <a:pt x="102" y="3"/>
                    </a:lnTo>
                    <a:lnTo>
                      <a:pt x="102" y="4"/>
                    </a:lnTo>
                    <a:lnTo>
                      <a:pt x="4" y="101"/>
                    </a:lnTo>
                    <a:lnTo>
                      <a:pt x="3" y="101"/>
                    </a:lnTo>
                    <a:lnTo>
                      <a:pt x="3" y="103"/>
                    </a:lnTo>
                    <a:lnTo>
                      <a:pt x="1" y="103"/>
                    </a:lnTo>
                    <a:lnTo>
                      <a:pt x="0" y="103"/>
                    </a:lnTo>
                  </a:path>
                </a:pathLst>
              </a:custGeom>
              <a:solidFill>
                <a:srgbClr val="1C0025"/>
              </a:solidFill>
              <a:ln w="9525" cap="rnd">
                <a:noFill/>
                <a:round/>
                <a:headEnd/>
                <a:tailEnd/>
              </a:ln>
            </p:spPr>
            <p:txBody>
              <a:bodyPr/>
              <a:lstStyle/>
              <a:p>
                <a:endParaRPr lang="en-US"/>
              </a:p>
            </p:txBody>
          </p:sp>
          <p:sp>
            <p:nvSpPr>
              <p:cNvPr id="32237" name="Freeform 192"/>
              <p:cNvSpPr>
                <a:spLocks noChangeAspect="1"/>
              </p:cNvSpPr>
              <p:nvPr/>
            </p:nvSpPr>
            <p:spPr bwMode="auto">
              <a:xfrm>
                <a:off x="5163" y="2864"/>
                <a:ext cx="98" cy="97"/>
              </a:xfrm>
              <a:custGeom>
                <a:avLst/>
                <a:gdLst>
                  <a:gd name="T0" fmla="*/ 0 w 98"/>
                  <a:gd name="T1" fmla="*/ 96 h 97"/>
                  <a:gd name="T2" fmla="*/ 97 w 98"/>
                  <a:gd name="T3" fmla="*/ 0 h 97"/>
                  <a:gd name="T4" fmla="*/ 97 w 98"/>
                  <a:gd name="T5" fmla="*/ 0 h 97"/>
                  <a:gd name="T6" fmla="*/ 97 w 98"/>
                  <a:gd name="T7" fmla="*/ 0 h 97"/>
                  <a:gd name="T8" fmla="*/ 97 w 98"/>
                  <a:gd name="T9" fmla="*/ 0 h 97"/>
                  <a:gd name="T10" fmla="*/ 97 w 98"/>
                  <a:gd name="T11" fmla="*/ 1 h 97"/>
                  <a:gd name="T12" fmla="*/ 97 w 98"/>
                  <a:gd name="T13" fmla="*/ 1 h 97"/>
                  <a:gd name="T14" fmla="*/ 97 w 98"/>
                  <a:gd name="T15" fmla="*/ 1 h 97"/>
                  <a:gd name="T16" fmla="*/ 95 w 98"/>
                  <a:gd name="T17" fmla="*/ 3 h 97"/>
                  <a:gd name="T18" fmla="*/ 95 w 98"/>
                  <a:gd name="T19" fmla="*/ 3 h 97"/>
                  <a:gd name="T20" fmla="*/ 3 w 98"/>
                  <a:gd name="T21" fmla="*/ 94 h 97"/>
                  <a:gd name="T22" fmla="*/ 3 w 98"/>
                  <a:gd name="T23" fmla="*/ 94 h 97"/>
                  <a:gd name="T24" fmla="*/ 3 w 98"/>
                  <a:gd name="T25" fmla="*/ 94 h 97"/>
                  <a:gd name="T26" fmla="*/ 1 w 98"/>
                  <a:gd name="T27" fmla="*/ 96 h 97"/>
                  <a:gd name="T28" fmla="*/ 1 w 98"/>
                  <a:gd name="T29" fmla="*/ 96 h 97"/>
                  <a:gd name="T30" fmla="*/ 1 w 98"/>
                  <a:gd name="T31" fmla="*/ 96 h 97"/>
                  <a:gd name="T32" fmla="*/ 0 w 98"/>
                  <a:gd name="T33" fmla="*/ 96 h 97"/>
                  <a:gd name="T34" fmla="*/ 0 w 98"/>
                  <a:gd name="T35" fmla="*/ 96 h 97"/>
                  <a:gd name="T36" fmla="*/ 0 w 98"/>
                  <a:gd name="T37" fmla="*/ 96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97"/>
                  <a:gd name="T59" fmla="*/ 98 w 98"/>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97">
                    <a:moveTo>
                      <a:pt x="0" y="96"/>
                    </a:moveTo>
                    <a:lnTo>
                      <a:pt x="97" y="0"/>
                    </a:lnTo>
                    <a:lnTo>
                      <a:pt x="97" y="1"/>
                    </a:lnTo>
                    <a:lnTo>
                      <a:pt x="95" y="3"/>
                    </a:lnTo>
                    <a:lnTo>
                      <a:pt x="3" y="94"/>
                    </a:lnTo>
                    <a:lnTo>
                      <a:pt x="1" y="96"/>
                    </a:lnTo>
                    <a:lnTo>
                      <a:pt x="0" y="96"/>
                    </a:lnTo>
                  </a:path>
                </a:pathLst>
              </a:custGeom>
              <a:solidFill>
                <a:srgbClr val="1B0024"/>
              </a:solidFill>
              <a:ln w="9525" cap="rnd">
                <a:noFill/>
                <a:round/>
                <a:headEnd/>
                <a:tailEnd/>
              </a:ln>
            </p:spPr>
            <p:txBody>
              <a:bodyPr/>
              <a:lstStyle/>
              <a:p>
                <a:endParaRPr lang="en-US"/>
              </a:p>
            </p:txBody>
          </p:sp>
          <p:sp>
            <p:nvSpPr>
              <p:cNvPr id="32238" name="Freeform 193"/>
              <p:cNvSpPr>
                <a:spLocks noChangeAspect="1"/>
              </p:cNvSpPr>
              <p:nvPr/>
            </p:nvSpPr>
            <p:spPr bwMode="auto">
              <a:xfrm>
                <a:off x="5166" y="2867"/>
                <a:ext cx="94" cy="93"/>
              </a:xfrm>
              <a:custGeom>
                <a:avLst/>
                <a:gdLst>
                  <a:gd name="T0" fmla="*/ 0 w 94"/>
                  <a:gd name="T1" fmla="*/ 92 h 93"/>
                  <a:gd name="T2" fmla="*/ 93 w 94"/>
                  <a:gd name="T3" fmla="*/ 0 h 93"/>
                  <a:gd name="T4" fmla="*/ 93 w 94"/>
                  <a:gd name="T5" fmla="*/ 0 h 93"/>
                  <a:gd name="T6" fmla="*/ 93 w 94"/>
                  <a:gd name="T7" fmla="*/ 1 h 93"/>
                  <a:gd name="T8" fmla="*/ 93 w 94"/>
                  <a:gd name="T9" fmla="*/ 1 h 93"/>
                  <a:gd name="T10" fmla="*/ 93 w 94"/>
                  <a:gd name="T11" fmla="*/ 1 h 93"/>
                  <a:gd name="T12" fmla="*/ 93 w 94"/>
                  <a:gd name="T13" fmla="*/ 3 h 93"/>
                  <a:gd name="T14" fmla="*/ 93 w 94"/>
                  <a:gd name="T15" fmla="*/ 3 h 93"/>
                  <a:gd name="T16" fmla="*/ 92 w 94"/>
                  <a:gd name="T17" fmla="*/ 3 h 93"/>
                  <a:gd name="T18" fmla="*/ 92 w 94"/>
                  <a:gd name="T19" fmla="*/ 4 h 93"/>
                  <a:gd name="T20" fmla="*/ 4 w 94"/>
                  <a:gd name="T21" fmla="*/ 90 h 93"/>
                  <a:gd name="T22" fmla="*/ 4 w 94"/>
                  <a:gd name="T23" fmla="*/ 90 h 93"/>
                  <a:gd name="T24" fmla="*/ 4 w 94"/>
                  <a:gd name="T25" fmla="*/ 90 h 93"/>
                  <a:gd name="T26" fmla="*/ 2 w 94"/>
                  <a:gd name="T27" fmla="*/ 90 h 93"/>
                  <a:gd name="T28" fmla="*/ 2 w 94"/>
                  <a:gd name="T29" fmla="*/ 92 h 93"/>
                  <a:gd name="T30" fmla="*/ 1 w 94"/>
                  <a:gd name="T31" fmla="*/ 92 h 93"/>
                  <a:gd name="T32" fmla="*/ 1 w 94"/>
                  <a:gd name="T33" fmla="*/ 92 h 93"/>
                  <a:gd name="T34" fmla="*/ 1 w 94"/>
                  <a:gd name="T35" fmla="*/ 92 h 93"/>
                  <a:gd name="T36" fmla="*/ 0 w 94"/>
                  <a:gd name="T37" fmla="*/ 92 h 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4"/>
                  <a:gd name="T58" fmla="*/ 0 h 93"/>
                  <a:gd name="T59" fmla="*/ 94 w 94"/>
                  <a:gd name="T60" fmla="*/ 93 h 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4" h="93">
                    <a:moveTo>
                      <a:pt x="0" y="92"/>
                    </a:moveTo>
                    <a:lnTo>
                      <a:pt x="93" y="0"/>
                    </a:lnTo>
                    <a:lnTo>
                      <a:pt x="93" y="1"/>
                    </a:lnTo>
                    <a:lnTo>
                      <a:pt x="93" y="3"/>
                    </a:lnTo>
                    <a:lnTo>
                      <a:pt x="92" y="3"/>
                    </a:lnTo>
                    <a:lnTo>
                      <a:pt x="92" y="4"/>
                    </a:lnTo>
                    <a:lnTo>
                      <a:pt x="4" y="90"/>
                    </a:lnTo>
                    <a:lnTo>
                      <a:pt x="2" y="90"/>
                    </a:lnTo>
                    <a:lnTo>
                      <a:pt x="2" y="92"/>
                    </a:lnTo>
                    <a:lnTo>
                      <a:pt x="1" y="92"/>
                    </a:lnTo>
                    <a:lnTo>
                      <a:pt x="0" y="92"/>
                    </a:lnTo>
                  </a:path>
                </a:pathLst>
              </a:custGeom>
              <a:solidFill>
                <a:srgbClr val="1B0024"/>
              </a:solidFill>
              <a:ln w="9525" cap="rnd">
                <a:noFill/>
                <a:round/>
                <a:headEnd/>
                <a:tailEnd/>
              </a:ln>
            </p:spPr>
            <p:txBody>
              <a:bodyPr/>
              <a:lstStyle/>
              <a:p>
                <a:endParaRPr lang="en-US"/>
              </a:p>
            </p:txBody>
          </p:sp>
          <p:sp>
            <p:nvSpPr>
              <p:cNvPr id="32239" name="Freeform 194"/>
              <p:cNvSpPr>
                <a:spLocks noChangeAspect="1"/>
              </p:cNvSpPr>
              <p:nvPr/>
            </p:nvSpPr>
            <p:spPr bwMode="auto">
              <a:xfrm>
                <a:off x="5170" y="2872"/>
                <a:ext cx="89" cy="86"/>
              </a:xfrm>
              <a:custGeom>
                <a:avLst/>
                <a:gdLst>
                  <a:gd name="T0" fmla="*/ 0 w 89"/>
                  <a:gd name="T1" fmla="*/ 85 h 86"/>
                  <a:gd name="T2" fmla="*/ 88 w 89"/>
                  <a:gd name="T3" fmla="*/ 0 h 86"/>
                  <a:gd name="T4" fmla="*/ 88 w 89"/>
                  <a:gd name="T5" fmla="*/ 0 h 86"/>
                  <a:gd name="T6" fmla="*/ 88 w 89"/>
                  <a:gd name="T7" fmla="*/ 0 h 86"/>
                  <a:gd name="T8" fmla="*/ 88 w 89"/>
                  <a:gd name="T9" fmla="*/ 0 h 86"/>
                  <a:gd name="T10" fmla="*/ 88 w 89"/>
                  <a:gd name="T11" fmla="*/ 0 h 86"/>
                  <a:gd name="T12" fmla="*/ 88 w 89"/>
                  <a:gd name="T13" fmla="*/ 2 h 86"/>
                  <a:gd name="T14" fmla="*/ 86 w 89"/>
                  <a:gd name="T15" fmla="*/ 2 h 86"/>
                  <a:gd name="T16" fmla="*/ 86 w 89"/>
                  <a:gd name="T17" fmla="*/ 2 h 86"/>
                  <a:gd name="T18" fmla="*/ 86 w 89"/>
                  <a:gd name="T19" fmla="*/ 3 h 86"/>
                  <a:gd name="T20" fmla="*/ 4 w 89"/>
                  <a:gd name="T21" fmla="*/ 83 h 86"/>
                  <a:gd name="T22" fmla="*/ 4 w 89"/>
                  <a:gd name="T23" fmla="*/ 83 h 86"/>
                  <a:gd name="T24" fmla="*/ 4 w 89"/>
                  <a:gd name="T25" fmla="*/ 83 h 86"/>
                  <a:gd name="T26" fmla="*/ 3 w 89"/>
                  <a:gd name="T27" fmla="*/ 83 h 86"/>
                  <a:gd name="T28" fmla="*/ 3 w 89"/>
                  <a:gd name="T29" fmla="*/ 83 h 86"/>
                  <a:gd name="T30" fmla="*/ 1 w 89"/>
                  <a:gd name="T31" fmla="*/ 83 h 86"/>
                  <a:gd name="T32" fmla="*/ 1 w 89"/>
                  <a:gd name="T33" fmla="*/ 85 h 86"/>
                  <a:gd name="T34" fmla="*/ 1 w 89"/>
                  <a:gd name="T35" fmla="*/ 85 h 86"/>
                  <a:gd name="T36" fmla="*/ 0 w 89"/>
                  <a:gd name="T37" fmla="*/ 85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86"/>
                  <a:gd name="T59" fmla="*/ 89 w 89"/>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86">
                    <a:moveTo>
                      <a:pt x="0" y="85"/>
                    </a:moveTo>
                    <a:lnTo>
                      <a:pt x="88" y="0"/>
                    </a:lnTo>
                    <a:lnTo>
                      <a:pt x="88" y="2"/>
                    </a:lnTo>
                    <a:lnTo>
                      <a:pt x="86" y="2"/>
                    </a:lnTo>
                    <a:lnTo>
                      <a:pt x="86" y="3"/>
                    </a:lnTo>
                    <a:lnTo>
                      <a:pt x="4" y="83"/>
                    </a:lnTo>
                    <a:lnTo>
                      <a:pt x="3" y="83"/>
                    </a:lnTo>
                    <a:lnTo>
                      <a:pt x="1" y="83"/>
                    </a:lnTo>
                    <a:lnTo>
                      <a:pt x="1" y="85"/>
                    </a:lnTo>
                    <a:lnTo>
                      <a:pt x="0" y="85"/>
                    </a:lnTo>
                  </a:path>
                </a:pathLst>
              </a:custGeom>
              <a:solidFill>
                <a:srgbClr val="1A0023"/>
              </a:solidFill>
              <a:ln w="9525" cap="rnd">
                <a:noFill/>
                <a:round/>
                <a:headEnd/>
                <a:tailEnd/>
              </a:ln>
            </p:spPr>
            <p:txBody>
              <a:bodyPr/>
              <a:lstStyle/>
              <a:p>
                <a:endParaRPr lang="en-US"/>
              </a:p>
            </p:txBody>
          </p:sp>
          <p:sp>
            <p:nvSpPr>
              <p:cNvPr id="32240" name="Freeform 195"/>
              <p:cNvSpPr>
                <a:spLocks noChangeAspect="1"/>
              </p:cNvSpPr>
              <p:nvPr/>
            </p:nvSpPr>
            <p:spPr bwMode="auto">
              <a:xfrm>
                <a:off x="5175" y="2876"/>
                <a:ext cx="82" cy="81"/>
              </a:xfrm>
              <a:custGeom>
                <a:avLst/>
                <a:gdLst>
                  <a:gd name="T0" fmla="*/ 0 w 82"/>
                  <a:gd name="T1" fmla="*/ 80 h 81"/>
                  <a:gd name="T2" fmla="*/ 81 w 82"/>
                  <a:gd name="T3" fmla="*/ 0 h 81"/>
                  <a:gd name="T4" fmla="*/ 81 w 82"/>
                  <a:gd name="T5" fmla="*/ 0 h 81"/>
                  <a:gd name="T6" fmla="*/ 81 w 82"/>
                  <a:gd name="T7" fmla="*/ 0 h 81"/>
                  <a:gd name="T8" fmla="*/ 79 w 82"/>
                  <a:gd name="T9" fmla="*/ 1 h 81"/>
                  <a:gd name="T10" fmla="*/ 79 w 82"/>
                  <a:gd name="T11" fmla="*/ 1 h 81"/>
                  <a:gd name="T12" fmla="*/ 79 w 82"/>
                  <a:gd name="T13" fmla="*/ 3 h 81"/>
                  <a:gd name="T14" fmla="*/ 79 w 82"/>
                  <a:gd name="T15" fmla="*/ 3 h 81"/>
                  <a:gd name="T16" fmla="*/ 79 w 82"/>
                  <a:gd name="T17" fmla="*/ 3 h 81"/>
                  <a:gd name="T18" fmla="*/ 79 w 82"/>
                  <a:gd name="T19" fmla="*/ 4 h 81"/>
                  <a:gd name="T20" fmla="*/ 6 w 82"/>
                  <a:gd name="T21" fmla="*/ 76 h 81"/>
                  <a:gd name="T22" fmla="*/ 4 w 82"/>
                  <a:gd name="T23" fmla="*/ 76 h 81"/>
                  <a:gd name="T24" fmla="*/ 4 w 82"/>
                  <a:gd name="T25" fmla="*/ 76 h 81"/>
                  <a:gd name="T26" fmla="*/ 3 w 82"/>
                  <a:gd name="T27" fmla="*/ 78 h 81"/>
                  <a:gd name="T28" fmla="*/ 3 w 82"/>
                  <a:gd name="T29" fmla="*/ 78 h 81"/>
                  <a:gd name="T30" fmla="*/ 3 w 82"/>
                  <a:gd name="T31" fmla="*/ 78 h 81"/>
                  <a:gd name="T32" fmla="*/ 1 w 82"/>
                  <a:gd name="T33" fmla="*/ 78 h 81"/>
                  <a:gd name="T34" fmla="*/ 1 w 82"/>
                  <a:gd name="T35" fmla="*/ 78 h 81"/>
                  <a:gd name="T36" fmla="*/ 0 w 82"/>
                  <a:gd name="T37" fmla="*/ 80 h 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81"/>
                  <a:gd name="T59" fmla="*/ 82 w 82"/>
                  <a:gd name="T60" fmla="*/ 81 h 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81">
                    <a:moveTo>
                      <a:pt x="0" y="80"/>
                    </a:moveTo>
                    <a:lnTo>
                      <a:pt x="81" y="0"/>
                    </a:lnTo>
                    <a:lnTo>
                      <a:pt x="79" y="1"/>
                    </a:lnTo>
                    <a:lnTo>
                      <a:pt x="79" y="3"/>
                    </a:lnTo>
                    <a:lnTo>
                      <a:pt x="79" y="4"/>
                    </a:lnTo>
                    <a:lnTo>
                      <a:pt x="6" y="76"/>
                    </a:lnTo>
                    <a:lnTo>
                      <a:pt x="4" y="76"/>
                    </a:lnTo>
                    <a:lnTo>
                      <a:pt x="3" y="78"/>
                    </a:lnTo>
                    <a:lnTo>
                      <a:pt x="1" y="78"/>
                    </a:lnTo>
                    <a:lnTo>
                      <a:pt x="0" y="80"/>
                    </a:lnTo>
                  </a:path>
                </a:pathLst>
              </a:custGeom>
              <a:solidFill>
                <a:srgbClr val="1A0022"/>
              </a:solidFill>
              <a:ln w="9525" cap="rnd">
                <a:noFill/>
                <a:round/>
                <a:headEnd/>
                <a:tailEnd/>
              </a:ln>
            </p:spPr>
            <p:txBody>
              <a:bodyPr/>
              <a:lstStyle/>
              <a:p>
                <a:endParaRPr lang="en-US"/>
              </a:p>
            </p:txBody>
          </p:sp>
          <p:sp>
            <p:nvSpPr>
              <p:cNvPr id="32241" name="Freeform 196"/>
              <p:cNvSpPr>
                <a:spLocks noChangeAspect="1"/>
              </p:cNvSpPr>
              <p:nvPr/>
            </p:nvSpPr>
            <p:spPr bwMode="auto">
              <a:xfrm>
                <a:off x="5181" y="2880"/>
                <a:ext cx="75" cy="73"/>
              </a:xfrm>
              <a:custGeom>
                <a:avLst/>
                <a:gdLst>
                  <a:gd name="T0" fmla="*/ 0 w 75"/>
                  <a:gd name="T1" fmla="*/ 72 h 73"/>
                  <a:gd name="T2" fmla="*/ 74 w 75"/>
                  <a:gd name="T3" fmla="*/ 0 h 73"/>
                  <a:gd name="T4" fmla="*/ 72 w 75"/>
                  <a:gd name="T5" fmla="*/ 0 h 73"/>
                  <a:gd name="T6" fmla="*/ 72 w 75"/>
                  <a:gd name="T7" fmla="*/ 1 h 73"/>
                  <a:gd name="T8" fmla="*/ 72 w 75"/>
                  <a:gd name="T9" fmla="*/ 1 h 73"/>
                  <a:gd name="T10" fmla="*/ 72 w 75"/>
                  <a:gd name="T11" fmla="*/ 1 h 73"/>
                  <a:gd name="T12" fmla="*/ 70 w 75"/>
                  <a:gd name="T13" fmla="*/ 3 h 73"/>
                  <a:gd name="T14" fmla="*/ 70 w 75"/>
                  <a:gd name="T15" fmla="*/ 3 h 73"/>
                  <a:gd name="T16" fmla="*/ 70 w 75"/>
                  <a:gd name="T17" fmla="*/ 4 h 73"/>
                  <a:gd name="T18" fmla="*/ 70 w 75"/>
                  <a:gd name="T19" fmla="*/ 4 h 73"/>
                  <a:gd name="T20" fmla="*/ 4 w 75"/>
                  <a:gd name="T21" fmla="*/ 68 h 73"/>
                  <a:gd name="T22" fmla="*/ 4 w 75"/>
                  <a:gd name="T23" fmla="*/ 68 h 73"/>
                  <a:gd name="T24" fmla="*/ 3 w 75"/>
                  <a:gd name="T25" fmla="*/ 70 h 73"/>
                  <a:gd name="T26" fmla="*/ 3 w 75"/>
                  <a:gd name="T27" fmla="*/ 70 h 73"/>
                  <a:gd name="T28" fmla="*/ 3 w 75"/>
                  <a:gd name="T29" fmla="*/ 70 h 73"/>
                  <a:gd name="T30" fmla="*/ 1 w 75"/>
                  <a:gd name="T31" fmla="*/ 70 h 73"/>
                  <a:gd name="T32" fmla="*/ 1 w 75"/>
                  <a:gd name="T33" fmla="*/ 72 h 73"/>
                  <a:gd name="T34" fmla="*/ 0 w 75"/>
                  <a:gd name="T35" fmla="*/ 72 h 73"/>
                  <a:gd name="T36" fmla="*/ 0 w 75"/>
                  <a:gd name="T37" fmla="*/ 72 h 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73"/>
                  <a:gd name="T59" fmla="*/ 75 w 75"/>
                  <a:gd name="T60" fmla="*/ 73 h 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73">
                    <a:moveTo>
                      <a:pt x="0" y="72"/>
                    </a:moveTo>
                    <a:lnTo>
                      <a:pt x="74" y="0"/>
                    </a:lnTo>
                    <a:lnTo>
                      <a:pt x="72" y="0"/>
                    </a:lnTo>
                    <a:lnTo>
                      <a:pt x="72" y="1"/>
                    </a:lnTo>
                    <a:lnTo>
                      <a:pt x="70" y="3"/>
                    </a:lnTo>
                    <a:lnTo>
                      <a:pt x="70" y="4"/>
                    </a:lnTo>
                    <a:lnTo>
                      <a:pt x="4" y="68"/>
                    </a:lnTo>
                    <a:lnTo>
                      <a:pt x="3" y="70"/>
                    </a:lnTo>
                    <a:lnTo>
                      <a:pt x="1" y="70"/>
                    </a:lnTo>
                    <a:lnTo>
                      <a:pt x="1" y="72"/>
                    </a:lnTo>
                    <a:lnTo>
                      <a:pt x="0" y="72"/>
                    </a:lnTo>
                  </a:path>
                </a:pathLst>
              </a:custGeom>
              <a:solidFill>
                <a:srgbClr val="190021"/>
              </a:solidFill>
              <a:ln w="9525" cap="rnd">
                <a:noFill/>
                <a:round/>
                <a:headEnd/>
                <a:tailEnd/>
              </a:ln>
            </p:spPr>
            <p:txBody>
              <a:bodyPr/>
              <a:lstStyle/>
              <a:p>
                <a:endParaRPr lang="en-US"/>
              </a:p>
            </p:txBody>
          </p:sp>
          <p:sp>
            <p:nvSpPr>
              <p:cNvPr id="32242" name="Freeform 197"/>
              <p:cNvSpPr>
                <a:spLocks noChangeAspect="1"/>
              </p:cNvSpPr>
              <p:nvPr/>
            </p:nvSpPr>
            <p:spPr bwMode="auto">
              <a:xfrm>
                <a:off x="5185" y="2885"/>
                <a:ext cx="67" cy="65"/>
              </a:xfrm>
              <a:custGeom>
                <a:avLst/>
                <a:gdLst>
                  <a:gd name="T0" fmla="*/ 0 w 67"/>
                  <a:gd name="T1" fmla="*/ 64 h 65"/>
                  <a:gd name="T2" fmla="*/ 66 w 67"/>
                  <a:gd name="T3" fmla="*/ 0 h 65"/>
                  <a:gd name="T4" fmla="*/ 66 w 67"/>
                  <a:gd name="T5" fmla="*/ 1 h 65"/>
                  <a:gd name="T6" fmla="*/ 64 w 67"/>
                  <a:gd name="T7" fmla="*/ 1 h 65"/>
                  <a:gd name="T8" fmla="*/ 64 w 67"/>
                  <a:gd name="T9" fmla="*/ 3 h 65"/>
                  <a:gd name="T10" fmla="*/ 64 w 67"/>
                  <a:gd name="T11" fmla="*/ 3 h 65"/>
                  <a:gd name="T12" fmla="*/ 62 w 67"/>
                  <a:gd name="T13" fmla="*/ 4 h 65"/>
                  <a:gd name="T14" fmla="*/ 62 w 67"/>
                  <a:gd name="T15" fmla="*/ 4 h 65"/>
                  <a:gd name="T16" fmla="*/ 62 w 67"/>
                  <a:gd name="T17" fmla="*/ 5 h 65"/>
                  <a:gd name="T18" fmla="*/ 62 w 67"/>
                  <a:gd name="T19" fmla="*/ 5 h 65"/>
                  <a:gd name="T20" fmla="*/ 6 w 67"/>
                  <a:gd name="T21" fmla="*/ 60 h 65"/>
                  <a:gd name="T22" fmla="*/ 6 w 67"/>
                  <a:gd name="T23" fmla="*/ 60 h 65"/>
                  <a:gd name="T24" fmla="*/ 4 w 67"/>
                  <a:gd name="T25" fmla="*/ 60 h 65"/>
                  <a:gd name="T26" fmla="*/ 4 w 67"/>
                  <a:gd name="T27" fmla="*/ 62 h 65"/>
                  <a:gd name="T28" fmla="*/ 3 w 67"/>
                  <a:gd name="T29" fmla="*/ 62 h 65"/>
                  <a:gd name="T30" fmla="*/ 3 w 67"/>
                  <a:gd name="T31" fmla="*/ 62 h 65"/>
                  <a:gd name="T32" fmla="*/ 1 w 67"/>
                  <a:gd name="T33" fmla="*/ 62 h 65"/>
                  <a:gd name="T34" fmla="*/ 1 w 67"/>
                  <a:gd name="T35" fmla="*/ 64 h 65"/>
                  <a:gd name="T36" fmla="*/ 0 w 67"/>
                  <a:gd name="T37" fmla="*/ 64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5"/>
                  <a:gd name="T59" fmla="*/ 67 w 67"/>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5">
                    <a:moveTo>
                      <a:pt x="0" y="64"/>
                    </a:moveTo>
                    <a:lnTo>
                      <a:pt x="66" y="0"/>
                    </a:lnTo>
                    <a:lnTo>
                      <a:pt x="66" y="1"/>
                    </a:lnTo>
                    <a:lnTo>
                      <a:pt x="64" y="1"/>
                    </a:lnTo>
                    <a:lnTo>
                      <a:pt x="64" y="3"/>
                    </a:lnTo>
                    <a:lnTo>
                      <a:pt x="62" y="4"/>
                    </a:lnTo>
                    <a:lnTo>
                      <a:pt x="62" y="5"/>
                    </a:lnTo>
                    <a:lnTo>
                      <a:pt x="6" y="60"/>
                    </a:lnTo>
                    <a:lnTo>
                      <a:pt x="4" y="60"/>
                    </a:lnTo>
                    <a:lnTo>
                      <a:pt x="4" y="62"/>
                    </a:lnTo>
                    <a:lnTo>
                      <a:pt x="3" y="62"/>
                    </a:lnTo>
                    <a:lnTo>
                      <a:pt x="1" y="62"/>
                    </a:lnTo>
                    <a:lnTo>
                      <a:pt x="1" y="64"/>
                    </a:lnTo>
                    <a:lnTo>
                      <a:pt x="0" y="64"/>
                    </a:lnTo>
                  </a:path>
                </a:pathLst>
              </a:custGeom>
              <a:solidFill>
                <a:srgbClr val="180020"/>
              </a:solidFill>
              <a:ln w="9525" cap="rnd">
                <a:noFill/>
                <a:round/>
                <a:headEnd/>
                <a:tailEnd/>
              </a:ln>
            </p:spPr>
            <p:txBody>
              <a:bodyPr/>
              <a:lstStyle/>
              <a:p>
                <a:endParaRPr lang="en-US"/>
              </a:p>
            </p:txBody>
          </p:sp>
          <p:sp>
            <p:nvSpPr>
              <p:cNvPr id="32243" name="Freeform 198"/>
              <p:cNvSpPr>
                <a:spLocks noChangeAspect="1"/>
              </p:cNvSpPr>
              <p:nvPr/>
            </p:nvSpPr>
            <p:spPr bwMode="auto">
              <a:xfrm>
                <a:off x="5191" y="2891"/>
                <a:ext cx="58" cy="56"/>
              </a:xfrm>
              <a:custGeom>
                <a:avLst/>
                <a:gdLst>
                  <a:gd name="T0" fmla="*/ 0 w 58"/>
                  <a:gd name="T1" fmla="*/ 55 h 56"/>
                  <a:gd name="T2" fmla="*/ 57 w 58"/>
                  <a:gd name="T3" fmla="*/ 0 h 56"/>
                  <a:gd name="T4" fmla="*/ 55 w 58"/>
                  <a:gd name="T5" fmla="*/ 1 h 56"/>
                  <a:gd name="T6" fmla="*/ 55 w 58"/>
                  <a:gd name="T7" fmla="*/ 1 h 56"/>
                  <a:gd name="T8" fmla="*/ 55 w 58"/>
                  <a:gd name="T9" fmla="*/ 3 h 56"/>
                  <a:gd name="T10" fmla="*/ 53 w 58"/>
                  <a:gd name="T11" fmla="*/ 3 h 56"/>
                  <a:gd name="T12" fmla="*/ 53 w 58"/>
                  <a:gd name="T13" fmla="*/ 4 h 56"/>
                  <a:gd name="T14" fmla="*/ 52 w 58"/>
                  <a:gd name="T15" fmla="*/ 4 h 56"/>
                  <a:gd name="T16" fmla="*/ 52 w 58"/>
                  <a:gd name="T17" fmla="*/ 6 h 56"/>
                  <a:gd name="T18" fmla="*/ 52 w 58"/>
                  <a:gd name="T19" fmla="*/ 7 h 56"/>
                  <a:gd name="T20" fmla="*/ 8 w 58"/>
                  <a:gd name="T21" fmla="*/ 51 h 56"/>
                  <a:gd name="T22" fmla="*/ 8 w 58"/>
                  <a:gd name="T23" fmla="*/ 51 h 56"/>
                  <a:gd name="T24" fmla="*/ 6 w 58"/>
                  <a:gd name="T25" fmla="*/ 51 h 56"/>
                  <a:gd name="T26" fmla="*/ 4 w 58"/>
                  <a:gd name="T27" fmla="*/ 52 h 56"/>
                  <a:gd name="T28" fmla="*/ 4 w 58"/>
                  <a:gd name="T29" fmla="*/ 52 h 56"/>
                  <a:gd name="T30" fmla="*/ 3 w 58"/>
                  <a:gd name="T31" fmla="*/ 53 h 56"/>
                  <a:gd name="T32" fmla="*/ 3 w 58"/>
                  <a:gd name="T33" fmla="*/ 53 h 56"/>
                  <a:gd name="T34" fmla="*/ 1 w 58"/>
                  <a:gd name="T35" fmla="*/ 53 h 56"/>
                  <a:gd name="T36" fmla="*/ 0 w 58"/>
                  <a:gd name="T37" fmla="*/ 55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56"/>
                  <a:gd name="T59" fmla="*/ 58 w 58"/>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56">
                    <a:moveTo>
                      <a:pt x="0" y="55"/>
                    </a:moveTo>
                    <a:lnTo>
                      <a:pt x="57" y="0"/>
                    </a:lnTo>
                    <a:lnTo>
                      <a:pt x="55" y="1"/>
                    </a:lnTo>
                    <a:lnTo>
                      <a:pt x="55" y="3"/>
                    </a:lnTo>
                    <a:lnTo>
                      <a:pt x="53" y="3"/>
                    </a:lnTo>
                    <a:lnTo>
                      <a:pt x="53" y="4"/>
                    </a:lnTo>
                    <a:lnTo>
                      <a:pt x="52" y="4"/>
                    </a:lnTo>
                    <a:lnTo>
                      <a:pt x="52" y="6"/>
                    </a:lnTo>
                    <a:lnTo>
                      <a:pt x="52" y="7"/>
                    </a:lnTo>
                    <a:lnTo>
                      <a:pt x="8" y="51"/>
                    </a:lnTo>
                    <a:lnTo>
                      <a:pt x="6" y="51"/>
                    </a:lnTo>
                    <a:lnTo>
                      <a:pt x="4" y="52"/>
                    </a:lnTo>
                    <a:lnTo>
                      <a:pt x="3" y="53"/>
                    </a:lnTo>
                    <a:lnTo>
                      <a:pt x="1" y="53"/>
                    </a:lnTo>
                    <a:lnTo>
                      <a:pt x="0" y="55"/>
                    </a:lnTo>
                  </a:path>
                </a:pathLst>
              </a:custGeom>
              <a:solidFill>
                <a:srgbClr val="180020"/>
              </a:solidFill>
              <a:ln w="9525" cap="rnd">
                <a:noFill/>
                <a:round/>
                <a:headEnd/>
                <a:tailEnd/>
              </a:ln>
            </p:spPr>
            <p:txBody>
              <a:bodyPr/>
              <a:lstStyle/>
              <a:p>
                <a:endParaRPr lang="en-US"/>
              </a:p>
            </p:txBody>
          </p:sp>
          <p:sp>
            <p:nvSpPr>
              <p:cNvPr id="32244" name="Freeform 199"/>
              <p:cNvSpPr>
                <a:spLocks noChangeAspect="1"/>
              </p:cNvSpPr>
              <p:nvPr/>
            </p:nvSpPr>
            <p:spPr bwMode="auto">
              <a:xfrm>
                <a:off x="5199" y="2899"/>
                <a:ext cx="45" cy="44"/>
              </a:xfrm>
              <a:custGeom>
                <a:avLst/>
                <a:gdLst>
                  <a:gd name="T0" fmla="*/ 0 w 45"/>
                  <a:gd name="T1" fmla="*/ 43 h 44"/>
                  <a:gd name="T2" fmla="*/ 44 w 45"/>
                  <a:gd name="T3" fmla="*/ 0 h 44"/>
                  <a:gd name="T4" fmla="*/ 42 w 45"/>
                  <a:gd name="T5" fmla="*/ 0 h 44"/>
                  <a:gd name="T6" fmla="*/ 42 w 45"/>
                  <a:gd name="T7" fmla="*/ 1 h 44"/>
                  <a:gd name="T8" fmla="*/ 40 w 45"/>
                  <a:gd name="T9" fmla="*/ 3 h 44"/>
                  <a:gd name="T10" fmla="*/ 40 w 45"/>
                  <a:gd name="T11" fmla="*/ 4 h 44"/>
                  <a:gd name="T12" fmla="*/ 40 w 45"/>
                  <a:gd name="T13" fmla="*/ 4 h 44"/>
                  <a:gd name="T14" fmla="*/ 38 w 45"/>
                  <a:gd name="T15" fmla="*/ 6 h 44"/>
                  <a:gd name="T16" fmla="*/ 38 w 45"/>
                  <a:gd name="T17" fmla="*/ 7 h 44"/>
                  <a:gd name="T18" fmla="*/ 36 w 45"/>
                  <a:gd name="T19" fmla="*/ 9 h 44"/>
                  <a:gd name="T20" fmla="*/ 10 w 45"/>
                  <a:gd name="T21" fmla="*/ 35 h 44"/>
                  <a:gd name="T22" fmla="*/ 8 w 45"/>
                  <a:gd name="T23" fmla="*/ 36 h 44"/>
                  <a:gd name="T24" fmla="*/ 7 w 45"/>
                  <a:gd name="T25" fmla="*/ 36 h 44"/>
                  <a:gd name="T26" fmla="*/ 5 w 45"/>
                  <a:gd name="T27" fmla="*/ 38 h 44"/>
                  <a:gd name="T28" fmla="*/ 4 w 45"/>
                  <a:gd name="T29" fmla="*/ 38 h 44"/>
                  <a:gd name="T30" fmla="*/ 4 w 45"/>
                  <a:gd name="T31" fmla="*/ 39 h 44"/>
                  <a:gd name="T32" fmla="*/ 3 w 45"/>
                  <a:gd name="T33" fmla="*/ 41 h 44"/>
                  <a:gd name="T34" fmla="*/ 1 w 45"/>
                  <a:gd name="T35" fmla="*/ 41 h 44"/>
                  <a:gd name="T36" fmla="*/ 0 w 45"/>
                  <a:gd name="T37" fmla="*/ 43 h 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44"/>
                  <a:gd name="T59" fmla="*/ 45 w 45"/>
                  <a:gd name="T60" fmla="*/ 44 h 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44">
                    <a:moveTo>
                      <a:pt x="0" y="43"/>
                    </a:moveTo>
                    <a:lnTo>
                      <a:pt x="44" y="0"/>
                    </a:lnTo>
                    <a:lnTo>
                      <a:pt x="42" y="0"/>
                    </a:lnTo>
                    <a:lnTo>
                      <a:pt x="42" y="1"/>
                    </a:lnTo>
                    <a:lnTo>
                      <a:pt x="40" y="3"/>
                    </a:lnTo>
                    <a:lnTo>
                      <a:pt x="40" y="4"/>
                    </a:lnTo>
                    <a:lnTo>
                      <a:pt x="38" y="6"/>
                    </a:lnTo>
                    <a:lnTo>
                      <a:pt x="38" y="7"/>
                    </a:lnTo>
                    <a:lnTo>
                      <a:pt x="36" y="9"/>
                    </a:lnTo>
                    <a:lnTo>
                      <a:pt x="10" y="35"/>
                    </a:lnTo>
                    <a:lnTo>
                      <a:pt x="8" y="36"/>
                    </a:lnTo>
                    <a:lnTo>
                      <a:pt x="7" y="36"/>
                    </a:lnTo>
                    <a:lnTo>
                      <a:pt x="5" y="38"/>
                    </a:lnTo>
                    <a:lnTo>
                      <a:pt x="4" y="38"/>
                    </a:lnTo>
                    <a:lnTo>
                      <a:pt x="4" y="39"/>
                    </a:lnTo>
                    <a:lnTo>
                      <a:pt x="3" y="41"/>
                    </a:lnTo>
                    <a:lnTo>
                      <a:pt x="1" y="41"/>
                    </a:lnTo>
                    <a:lnTo>
                      <a:pt x="0" y="43"/>
                    </a:lnTo>
                  </a:path>
                </a:pathLst>
              </a:custGeom>
              <a:solidFill>
                <a:srgbClr val="17001F"/>
              </a:solidFill>
              <a:ln w="9525" cap="rnd">
                <a:noFill/>
                <a:round/>
                <a:headEnd/>
                <a:tailEnd/>
              </a:ln>
            </p:spPr>
            <p:txBody>
              <a:bodyPr/>
              <a:lstStyle/>
              <a:p>
                <a:endParaRPr lang="en-US"/>
              </a:p>
            </p:txBody>
          </p:sp>
          <p:sp>
            <p:nvSpPr>
              <p:cNvPr id="32245" name="Freeform 200"/>
              <p:cNvSpPr>
                <a:spLocks noChangeAspect="1"/>
              </p:cNvSpPr>
              <p:nvPr/>
            </p:nvSpPr>
            <p:spPr bwMode="auto">
              <a:xfrm>
                <a:off x="5210" y="2908"/>
                <a:ext cx="27" cy="27"/>
              </a:xfrm>
              <a:custGeom>
                <a:avLst/>
                <a:gdLst>
                  <a:gd name="T0" fmla="*/ 0 w 27"/>
                  <a:gd name="T1" fmla="*/ 26 h 27"/>
                  <a:gd name="T2" fmla="*/ 26 w 27"/>
                  <a:gd name="T3" fmla="*/ 0 h 27"/>
                  <a:gd name="T4" fmla="*/ 22 w 27"/>
                  <a:gd name="T5" fmla="*/ 2 h 27"/>
                  <a:gd name="T6" fmla="*/ 19 w 27"/>
                  <a:gd name="T7" fmla="*/ 5 h 27"/>
                  <a:gd name="T8" fmla="*/ 16 w 27"/>
                  <a:gd name="T9" fmla="*/ 10 h 27"/>
                  <a:gd name="T10" fmla="*/ 13 w 27"/>
                  <a:gd name="T11" fmla="*/ 13 h 27"/>
                  <a:gd name="T12" fmla="*/ 11 w 27"/>
                  <a:gd name="T13" fmla="*/ 17 h 27"/>
                  <a:gd name="T14" fmla="*/ 6 w 27"/>
                  <a:gd name="T15" fmla="*/ 19 h 27"/>
                  <a:gd name="T16" fmla="*/ 3 w 27"/>
                  <a:gd name="T17" fmla="*/ 22 h 27"/>
                  <a:gd name="T18" fmla="*/ 0 w 27"/>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0" y="26"/>
                    </a:moveTo>
                    <a:lnTo>
                      <a:pt x="26" y="0"/>
                    </a:lnTo>
                    <a:lnTo>
                      <a:pt x="22" y="2"/>
                    </a:lnTo>
                    <a:lnTo>
                      <a:pt x="19" y="5"/>
                    </a:lnTo>
                    <a:lnTo>
                      <a:pt x="16" y="10"/>
                    </a:lnTo>
                    <a:lnTo>
                      <a:pt x="13" y="13"/>
                    </a:lnTo>
                    <a:lnTo>
                      <a:pt x="11" y="17"/>
                    </a:lnTo>
                    <a:lnTo>
                      <a:pt x="6" y="19"/>
                    </a:lnTo>
                    <a:lnTo>
                      <a:pt x="3" y="22"/>
                    </a:lnTo>
                    <a:lnTo>
                      <a:pt x="0" y="26"/>
                    </a:lnTo>
                  </a:path>
                </a:pathLst>
              </a:custGeom>
              <a:solidFill>
                <a:srgbClr val="17001E"/>
              </a:solidFill>
              <a:ln w="9525" cap="rnd">
                <a:noFill/>
                <a:round/>
                <a:headEnd/>
                <a:tailEnd/>
              </a:ln>
            </p:spPr>
            <p:txBody>
              <a:bodyPr/>
              <a:lstStyle/>
              <a:p>
                <a:endParaRPr lang="en-US"/>
              </a:p>
            </p:txBody>
          </p:sp>
          <p:sp>
            <p:nvSpPr>
              <p:cNvPr id="32246" name="Freeform 201"/>
              <p:cNvSpPr>
                <a:spLocks noChangeAspect="1"/>
              </p:cNvSpPr>
              <p:nvPr/>
            </p:nvSpPr>
            <p:spPr bwMode="auto">
              <a:xfrm>
                <a:off x="5059" y="2960"/>
                <a:ext cx="17" cy="17"/>
              </a:xfrm>
              <a:custGeom>
                <a:avLst/>
                <a:gdLst>
                  <a:gd name="T0" fmla="*/ 0 w 17"/>
                  <a:gd name="T1" fmla="*/ 0 h 17"/>
                  <a:gd name="T2" fmla="*/ 16 w 17"/>
                  <a:gd name="T3" fmla="*/ 0 h 17"/>
                  <a:gd name="T4" fmla="*/ 16 w 17"/>
                  <a:gd name="T5" fmla="*/ 0 h 17"/>
                  <a:gd name="T6" fmla="*/ 8 w 17"/>
                  <a:gd name="T7" fmla="*/ 0 h 17"/>
                  <a:gd name="T8" fmla="*/ 8 w 17"/>
                  <a:gd name="T9" fmla="*/ 16 h 17"/>
                  <a:gd name="T10" fmla="*/ 8 w 17"/>
                  <a:gd name="T11" fmla="*/ 16 h 17"/>
                  <a:gd name="T12" fmla="*/ 8 w 17"/>
                  <a:gd name="T13" fmla="*/ 16 h 17"/>
                  <a:gd name="T14" fmla="*/ 8 w 17"/>
                  <a:gd name="T15" fmla="*/ 16 h 17"/>
                  <a:gd name="T16" fmla="*/ 0 w 17"/>
                  <a:gd name="T17" fmla="*/ 16 h 17"/>
                  <a:gd name="T18" fmla="*/ 0 w 17"/>
                  <a:gd name="T19" fmla="*/ 16 h 17"/>
                  <a:gd name="T20" fmla="*/ 0 w 17"/>
                  <a:gd name="T21" fmla="*/ 16 h 17"/>
                  <a:gd name="T22" fmla="*/ 0 w 17"/>
                  <a:gd name="T23" fmla="*/ 16 h 17"/>
                  <a:gd name="T24" fmla="*/ 0 w 17"/>
                  <a:gd name="T25" fmla="*/ 16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0"/>
                    </a:moveTo>
                    <a:lnTo>
                      <a:pt x="16" y="0"/>
                    </a:lnTo>
                    <a:lnTo>
                      <a:pt x="8" y="0"/>
                    </a:lnTo>
                    <a:lnTo>
                      <a:pt x="8" y="16"/>
                    </a:lnTo>
                    <a:lnTo>
                      <a:pt x="0" y="16"/>
                    </a:lnTo>
                    <a:lnTo>
                      <a:pt x="0" y="0"/>
                    </a:lnTo>
                  </a:path>
                </a:pathLst>
              </a:custGeom>
              <a:solidFill>
                <a:srgbClr val="669966"/>
              </a:solidFill>
              <a:ln w="9525" cap="rnd">
                <a:noFill/>
                <a:round/>
                <a:headEnd/>
                <a:tailEnd/>
              </a:ln>
            </p:spPr>
            <p:txBody>
              <a:bodyPr/>
              <a:lstStyle/>
              <a:p>
                <a:endParaRPr lang="en-US"/>
              </a:p>
            </p:txBody>
          </p:sp>
          <p:sp>
            <p:nvSpPr>
              <p:cNvPr id="32247" name="Freeform 202"/>
              <p:cNvSpPr>
                <a:spLocks noChangeAspect="1"/>
              </p:cNvSpPr>
              <p:nvPr/>
            </p:nvSpPr>
            <p:spPr bwMode="auto">
              <a:xfrm>
                <a:off x="5059" y="296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69966"/>
              </a:solidFill>
              <a:ln w="9525" cap="rnd">
                <a:noFill/>
                <a:round/>
                <a:headEnd/>
                <a:tailEnd/>
              </a:ln>
            </p:spPr>
            <p:txBody>
              <a:bodyPr/>
              <a:lstStyle/>
              <a:p>
                <a:endParaRPr lang="en-US"/>
              </a:p>
            </p:txBody>
          </p:sp>
          <p:sp>
            <p:nvSpPr>
              <p:cNvPr id="32248" name="Freeform 203"/>
              <p:cNvSpPr>
                <a:spLocks noChangeAspect="1"/>
              </p:cNvSpPr>
              <p:nvPr/>
            </p:nvSpPr>
            <p:spPr bwMode="auto">
              <a:xfrm>
                <a:off x="5059" y="2959"/>
                <a:ext cx="17" cy="17"/>
              </a:xfrm>
              <a:custGeom>
                <a:avLst/>
                <a:gdLst>
                  <a:gd name="T0" fmla="*/ 11 w 17"/>
                  <a:gd name="T1" fmla="*/ 16 h 17"/>
                  <a:gd name="T2" fmla="*/ 2 w 17"/>
                  <a:gd name="T3" fmla="*/ 16 h 17"/>
                  <a:gd name="T4" fmla="*/ 2 w 17"/>
                  <a:gd name="T5" fmla="*/ 0 h 17"/>
                  <a:gd name="T6" fmla="*/ 2 w 17"/>
                  <a:gd name="T7" fmla="*/ 0 h 17"/>
                  <a:gd name="T8" fmla="*/ 2 w 17"/>
                  <a:gd name="T9" fmla="*/ 0 h 17"/>
                  <a:gd name="T10" fmla="*/ 2 w 17"/>
                  <a:gd name="T11" fmla="*/ 0 h 17"/>
                  <a:gd name="T12" fmla="*/ 2 w 17"/>
                  <a:gd name="T13" fmla="*/ 0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0 h 17"/>
                  <a:gd name="T30" fmla="*/ 16 w 17"/>
                  <a:gd name="T31" fmla="*/ 0 h 17"/>
                  <a:gd name="T32" fmla="*/ 16 w 17"/>
                  <a:gd name="T33" fmla="*/ 0 h 17"/>
                  <a:gd name="T34" fmla="*/ 16 w 17"/>
                  <a:gd name="T35" fmla="*/ 0 h 17"/>
                  <a:gd name="T36" fmla="*/ 11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1" y="16"/>
                    </a:moveTo>
                    <a:lnTo>
                      <a:pt x="2" y="16"/>
                    </a:lnTo>
                    <a:lnTo>
                      <a:pt x="2" y="0"/>
                    </a:lnTo>
                    <a:lnTo>
                      <a:pt x="0" y="0"/>
                    </a:lnTo>
                    <a:lnTo>
                      <a:pt x="16" y="0"/>
                    </a:lnTo>
                    <a:lnTo>
                      <a:pt x="11" y="16"/>
                    </a:lnTo>
                  </a:path>
                </a:pathLst>
              </a:custGeom>
              <a:solidFill>
                <a:srgbClr val="679966"/>
              </a:solidFill>
              <a:ln w="9525" cap="rnd">
                <a:noFill/>
                <a:round/>
                <a:headEnd/>
                <a:tailEnd/>
              </a:ln>
            </p:spPr>
            <p:txBody>
              <a:bodyPr/>
              <a:lstStyle/>
              <a:p>
                <a:endParaRPr lang="en-US"/>
              </a:p>
            </p:txBody>
          </p:sp>
          <p:sp>
            <p:nvSpPr>
              <p:cNvPr id="32249" name="Freeform 204"/>
              <p:cNvSpPr>
                <a:spLocks noChangeAspect="1"/>
              </p:cNvSpPr>
              <p:nvPr/>
            </p:nvSpPr>
            <p:spPr bwMode="auto">
              <a:xfrm>
                <a:off x="5059" y="2957"/>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0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679A65"/>
              </a:solidFill>
              <a:ln w="9525" cap="rnd">
                <a:noFill/>
                <a:round/>
                <a:headEnd/>
                <a:tailEnd/>
              </a:ln>
            </p:spPr>
            <p:txBody>
              <a:bodyPr/>
              <a:lstStyle/>
              <a:p>
                <a:endParaRPr lang="en-US"/>
              </a:p>
            </p:txBody>
          </p:sp>
          <p:sp>
            <p:nvSpPr>
              <p:cNvPr id="32250" name="Freeform 205"/>
              <p:cNvSpPr>
                <a:spLocks noChangeAspect="1"/>
              </p:cNvSpPr>
              <p:nvPr/>
            </p:nvSpPr>
            <p:spPr bwMode="auto">
              <a:xfrm>
                <a:off x="5059" y="2957"/>
                <a:ext cx="17" cy="1"/>
              </a:xfrm>
              <a:custGeom>
                <a:avLst/>
                <a:gdLst>
                  <a:gd name="T0" fmla="*/ 12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2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2" y="0"/>
                    </a:moveTo>
                    <a:lnTo>
                      <a:pt x="0" y="0"/>
                    </a:lnTo>
                    <a:lnTo>
                      <a:pt x="16" y="0"/>
                    </a:lnTo>
                    <a:lnTo>
                      <a:pt x="12" y="0"/>
                    </a:lnTo>
                  </a:path>
                </a:pathLst>
              </a:custGeom>
              <a:solidFill>
                <a:srgbClr val="689A65"/>
              </a:solidFill>
              <a:ln w="9525" cap="rnd">
                <a:noFill/>
                <a:round/>
                <a:headEnd/>
                <a:tailEnd/>
              </a:ln>
            </p:spPr>
            <p:txBody>
              <a:bodyPr/>
              <a:lstStyle/>
              <a:p>
                <a:endParaRPr lang="en-US"/>
              </a:p>
            </p:txBody>
          </p:sp>
          <p:sp>
            <p:nvSpPr>
              <p:cNvPr id="32251" name="Freeform 206"/>
              <p:cNvSpPr>
                <a:spLocks noChangeAspect="1"/>
              </p:cNvSpPr>
              <p:nvPr/>
            </p:nvSpPr>
            <p:spPr bwMode="auto">
              <a:xfrm>
                <a:off x="5057" y="2956"/>
                <a:ext cx="17" cy="17"/>
              </a:xfrm>
              <a:custGeom>
                <a:avLst/>
                <a:gdLst>
                  <a:gd name="T0" fmla="*/ 16 w 17"/>
                  <a:gd name="T1" fmla="*/ 16 h 17"/>
                  <a:gd name="T2" fmla="*/ 2 w 17"/>
                  <a:gd name="T3" fmla="*/ 16 h 17"/>
                  <a:gd name="T4" fmla="*/ 2 w 17"/>
                  <a:gd name="T5" fmla="*/ 0 h 17"/>
                  <a:gd name="T6" fmla="*/ 2 w 17"/>
                  <a:gd name="T7" fmla="*/ 0 h 17"/>
                  <a:gd name="T8" fmla="*/ 2 w 17"/>
                  <a:gd name="T9" fmla="*/ 0 h 17"/>
                  <a:gd name="T10" fmla="*/ 2 w 17"/>
                  <a:gd name="T11" fmla="*/ 0 h 17"/>
                  <a:gd name="T12" fmla="*/ 2 w 17"/>
                  <a:gd name="T13" fmla="*/ 0 h 17"/>
                  <a:gd name="T14" fmla="*/ 2 w 17"/>
                  <a:gd name="T15" fmla="*/ 0 h 17"/>
                  <a:gd name="T16" fmla="*/ 2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0 h 17"/>
                  <a:gd name="T30" fmla="*/ 16 w 17"/>
                  <a:gd name="T31" fmla="*/ 0 h 17"/>
                  <a:gd name="T32" fmla="*/ 16 w 17"/>
                  <a:gd name="T33" fmla="*/ 0 h 17"/>
                  <a:gd name="T34" fmla="*/ 16 w 17"/>
                  <a:gd name="T35" fmla="*/ 0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2" y="16"/>
                    </a:lnTo>
                    <a:lnTo>
                      <a:pt x="2" y="0"/>
                    </a:lnTo>
                    <a:lnTo>
                      <a:pt x="0" y="0"/>
                    </a:lnTo>
                    <a:lnTo>
                      <a:pt x="16" y="0"/>
                    </a:lnTo>
                    <a:lnTo>
                      <a:pt x="16" y="16"/>
                    </a:lnTo>
                  </a:path>
                </a:pathLst>
              </a:custGeom>
              <a:solidFill>
                <a:srgbClr val="699B64"/>
              </a:solidFill>
              <a:ln w="9525" cap="rnd">
                <a:noFill/>
                <a:round/>
                <a:headEnd/>
                <a:tailEnd/>
              </a:ln>
            </p:spPr>
            <p:txBody>
              <a:bodyPr/>
              <a:lstStyle/>
              <a:p>
                <a:endParaRPr lang="en-US"/>
              </a:p>
            </p:txBody>
          </p:sp>
          <p:sp>
            <p:nvSpPr>
              <p:cNvPr id="32252" name="Freeform 207"/>
              <p:cNvSpPr>
                <a:spLocks noChangeAspect="1"/>
              </p:cNvSpPr>
              <p:nvPr/>
            </p:nvSpPr>
            <p:spPr bwMode="auto">
              <a:xfrm>
                <a:off x="5057" y="2954"/>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0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699B64"/>
              </a:solidFill>
              <a:ln w="9525" cap="rnd">
                <a:noFill/>
                <a:round/>
                <a:headEnd/>
                <a:tailEnd/>
              </a:ln>
            </p:spPr>
            <p:txBody>
              <a:bodyPr/>
              <a:lstStyle/>
              <a:p>
                <a:endParaRPr lang="en-US"/>
              </a:p>
            </p:txBody>
          </p:sp>
          <p:sp>
            <p:nvSpPr>
              <p:cNvPr id="32253" name="Freeform 208"/>
              <p:cNvSpPr>
                <a:spLocks noChangeAspect="1"/>
              </p:cNvSpPr>
              <p:nvPr/>
            </p:nvSpPr>
            <p:spPr bwMode="auto">
              <a:xfrm>
                <a:off x="5057" y="2954"/>
                <a:ext cx="17" cy="1"/>
              </a:xfrm>
              <a:custGeom>
                <a:avLst/>
                <a:gdLst>
                  <a:gd name="T0" fmla="*/ 13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3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3" y="0"/>
                    </a:moveTo>
                    <a:lnTo>
                      <a:pt x="0" y="0"/>
                    </a:lnTo>
                    <a:lnTo>
                      <a:pt x="16" y="0"/>
                    </a:lnTo>
                    <a:lnTo>
                      <a:pt x="13" y="0"/>
                    </a:lnTo>
                  </a:path>
                </a:pathLst>
              </a:custGeom>
              <a:solidFill>
                <a:srgbClr val="6A9B64"/>
              </a:solidFill>
              <a:ln w="9525" cap="rnd">
                <a:noFill/>
                <a:round/>
                <a:headEnd/>
                <a:tailEnd/>
              </a:ln>
            </p:spPr>
            <p:txBody>
              <a:bodyPr/>
              <a:lstStyle/>
              <a:p>
                <a:endParaRPr lang="en-US"/>
              </a:p>
            </p:txBody>
          </p:sp>
          <p:sp>
            <p:nvSpPr>
              <p:cNvPr id="32254" name="Freeform 209"/>
              <p:cNvSpPr>
                <a:spLocks noChangeAspect="1"/>
              </p:cNvSpPr>
              <p:nvPr/>
            </p:nvSpPr>
            <p:spPr bwMode="auto">
              <a:xfrm>
                <a:off x="5055" y="2952"/>
                <a:ext cx="17" cy="17"/>
              </a:xfrm>
              <a:custGeom>
                <a:avLst/>
                <a:gdLst>
                  <a:gd name="T0" fmla="*/ 16 w 17"/>
                  <a:gd name="T1" fmla="*/ 16 h 17"/>
                  <a:gd name="T2" fmla="*/ 2 w 17"/>
                  <a:gd name="T3" fmla="*/ 16 h 17"/>
                  <a:gd name="T4" fmla="*/ 2 w 17"/>
                  <a:gd name="T5" fmla="*/ 0 h 17"/>
                  <a:gd name="T6" fmla="*/ 2 w 17"/>
                  <a:gd name="T7" fmla="*/ 0 h 17"/>
                  <a:gd name="T8" fmla="*/ 2 w 17"/>
                  <a:gd name="T9" fmla="*/ 0 h 17"/>
                  <a:gd name="T10" fmla="*/ 2 w 17"/>
                  <a:gd name="T11" fmla="*/ 0 h 17"/>
                  <a:gd name="T12" fmla="*/ 2 w 17"/>
                  <a:gd name="T13" fmla="*/ 0 h 17"/>
                  <a:gd name="T14" fmla="*/ 2 w 17"/>
                  <a:gd name="T15" fmla="*/ 0 h 17"/>
                  <a:gd name="T16" fmla="*/ 2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0 h 17"/>
                  <a:gd name="T30" fmla="*/ 16 w 17"/>
                  <a:gd name="T31" fmla="*/ 0 h 17"/>
                  <a:gd name="T32" fmla="*/ 16 w 17"/>
                  <a:gd name="T33" fmla="*/ 0 h 17"/>
                  <a:gd name="T34" fmla="*/ 16 w 17"/>
                  <a:gd name="T35" fmla="*/ 0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2" y="16"/>
                    </a:lnTo>
                    <a:lnTo>
                      <a:pt x="2" y="0"/>
                    </a:lnTo>
                    <a:lnTo>
                      <a:pt x="0" y="0"/>
                    </a:lnTo>
                    <a:lnTo>
                      <a:pt x="16" y="0"/>
                    </a:lnTo>
                    <a:lnTo>
                      <a:pt x="16" y="16"/>
                    </a:lnTo>
                  </a:path>
                </a:pathLst>
              </a:custGeom>
              <a:solidFill>
                <a:srgbClr val="6A9C63"/>
              </a:solidFill>
              <a:ln w="9525" cap="rnd">
                <a:noFill/>
                <a:round/>
                <a:headEnd/>
                <a:tailEnd/>
              </a:ln>
            </p:spPr>
            <p:txBody>
              <a:bodyPr/>
              <a:lstStyle/>
              <a:p>
                <a:endParaRPr lang="en-US"/>
              </a:p>
            </p:txBody>
          </p:sp>
          <p:sp>
            <p:nvSpPr>
              <p:cNvPr id="32255" name="Freeform 210"/>
              <p:cNvSpPr>
                <a:spLocks noChangeAspect="1"/>
              </p:cNvSpPr>
              <p:nvPr/>
            </p:nvSpPr>
            <p:spPr bwMode="auto">
              <a:xfrm>
                <a:off x="5055" y="2951"/>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6B9C63"/>
              </a:solidFill>
              <a:ln w="9525" cap="rnd">
                <a:noFill/>
                <a:round/>
                <a:headEnd/>
                <a:tailEnd/>
              </a:ln>
            </p:spPr>
            <p:txBody>
              <a:bodyPr/>
              <a:lstStyle/>
              <a:p>
                <a:endParaRPr lang="en-US"/>
              </a:p>
            </p:txBody>
          </p:sp>
          <p:sp>
            <p:nvSpPr>
              <p:cNvPr id="32256" name="Freeform 211"/>
              <p:cNvSpPr>
                <a:spLocks noChangeAspect="1"/>
              </p:cNvSpPr>
              <p:nvPr/>
            </p:nvSpPr>
            <p:spPr bwMode="auto">
              <a:xfrm>
                <a:off x="5055" y="295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C9D62"/>
              </a:solidFill>
              <a:ln w="9525" cap="rnd">
                <a:noFill/>
                <a:round/>
                <a:headEnd/>
                <a:tailEnd/>
              </a:ln>
            </p:spPr>
            <p:txBody>
              <a:bodyPr/>
              <a:lstStyle/>
              <a:p>
                <a:endParaRPr lang="en-US"/>
              </a:p>
            </p:txBody>
          </p:sp>
          <p:sp>
            <p:nvSpPr>
              <p:cNvPr id="32257" name="Freeform 212"/>
              <p:cNvSpPr>
                <a:spLocks noChangeAspect="1"/>
              </p:cNvSpPr>
              <p:nvPr/>
            </p:nvSpPr>
            <p:spPr bwMode="auto">
              <a:xfrm>
                <a:off x="5054" y="2949"/>
                <a:ext cx="17" cy="17"/>
              </a:xfrm>
              <a:custGeom>
                <a:avLst/>
                <a:gdLst>
                  <a:gd name="T0" fmla="*/ 14 w 17"/>
                  <a:gd name="T1" fmla="*/ 16 h 17"/>
                  <a:gd name="T2" fmla="*/ 1 w 17"/>
                  <a:gd name="T3" fmla="*/ 16 h 17"/>
                  <a:gd name="T4" fmla="*/ 1 w 17"/>
                  <a:gd name="T5" fmla="*/ 16 h 17"/>
                  <a:gd name="T6" fmla="*/ 1 w 17"/>
                  <a:gd name="T7" fmla="*/ 0 h 17"/>
                  <a:gd name="T8" fmla="*/ 1 w 17"/>
                  <a:gd name="T9" fmla="*/ 0 h 17"/>
                  <a:gd name="T10" fmla="*/ 1 w 17"/>
                  <a:gd name="T11" fmla="*/ 0 h 17"/>
                  <a:gd name="T12" fmla="*/ 1 w 17"/>
                  <a:gd name="T13" fmla="*/ 0 h 17"/>
                  <a:gd name="T14" fmla="*/ 1 w 17"/>
                  <a:gd name="T15" fmla="*/ 0 h 17"/>
                  <a:gd name="T16" fmla="*/ 1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0 h 17"/>
                  <a:gd name="T30" fmla="*/ 16 w 17"/>
                  <a:gd name="T31" fmla="*/ 0 h 17"/>
                  <a:gd name="T32" fmla="*/ 16 w 17"/>
                  <a:gd name="T33" fmla="*/ 0 h 17"/>
                  <a:gd name="T34" fmla="*/ 16 w 17"/>
                  <a:gd name="T35" fmla="*/ 16 h 17"/>
                  <a:gd name="T36" fmla="*/ 14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4" y="16"/>
                    </a:moveTo>
                    <a:lnTo>
                      <a:pt x="1" y="16"/>
                    </a:lnTo>
                    <a:lnTo>
                      <a:pt x="1" y="0"/>
                    </a:lnTo>
                    <a:lnTo>
                      <a:pt x="0" y="0"/>
                    </a:lnTo>
                    <a:lnTo>
                      <a:pt x="16" y="0"/>
                    </a:lnTo>
                    <a:lnTo>
                      <a:pt x="16" y="16"/>
                    </a:lnTo>
                    <a:lnTo>
                      <a:pt x="14" y="16"/>
                    </a:lnTo>
                  </a:path>
                </a:pathLst>
              </a:custGeom>
              <a:solidFill>
                <a:srgbClr val="6C9D62"/>
              </a:solidFill>
              <a:ln w="9525" cap="rnd">
                <a:noFill/>
                <a:round/>
                <a:headEnd/>
                <a:tailEnd/>
              </a:ln>
            </p:spPr>
            <p:txBody>
              <a:bodyPr/>
              <a:lstStyle/>
              <a:p>
                <a:endParaRPr lang="en-US"/>
              </a:p>
            </p:txBody>
          </p:sp>
          <p:sp>
            <p:nvSpPr>
              <p:cNvPr id="32258" name="Freeform 213"/>
              <p:cNvSpPr>
                <a:spLocks noChangeAspect="1"/>
              </p:cNvSpPr>
              <p:nvPr/>
            </p:nvSpPr>
            <p:spPr bwMode="auto">
              <a:xfrm>
                <a:off x="5054" y="2948"/>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6D9D62"/>
              </a:solidFill>
              <a:ln w="9525" cap="rnd">
                <a:noFill/>
                <a:round/>
                <a:headEnd/>
                <a:tailEnd/>
              </a:ln>
            </p:spPr>
            <p:txBody>
              <a:bodyPr/>
              <a:lstStyle/>
              <a:p>
                <a:endParaRPr lang="en-US"/>
              </a:p>
            </p:txBody>
          </p:sp>
          <p:sp>
            <p:nvSpPr>
              <p:cNvPr id="32259" name="Freeform 214"/>
              <p:cNvSpPr>
                <a:spLocks noChangeAspect="1"/>
              </p:cNvSpPr>
              <p:nvPr/>
            </p:nvSpPr>
            <p:spPr bwMode="auto">
              <a:xfrm>
                <a:off x="5054" y="294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D9E61"/>
              </a:solidFill>
              <a:ln w="9525" cap="rnd">
                <a:noFill/>
                <a:round/>
                <a:headEnd/>
                <a:tailEnd/>
              </a:ln>
            </p:spPr>
            <p:txBody>
              <a:bodyPr/>
              <a:lstStyle/>
              <a:p>
                <a:endParaRPr lang="en-US"/>
              </a:p>
            </p:txBody>
          </p:sp>
          <p:sp>
            <p:nvSpPr>
              <p:cNvPr id="32260" name="Freeform 215"/>
              <p:cNvSpPr>
                <a:spLocks noChangeAspect="1"/>
              </p:cNvSpPr>
              <p:nvPr/>
            </p:nvSpPr>
            <p:spPr bwMode="auto">
              <a:xfrm>
                <a:off x="5054" y="2946"/>
                <a:ext cx="17" cy="17"/>
              </a:xfrm>
              <a:custGeom>
                <a:avLst/>
                <a:gdLst>
                  <a:gd name="T0" fmla="*/ 16 w 17"/>
                  <a:gd name="T1" fmla="*/ 16 h 17"/>
                  <a:gd name="T2" fmla="*/ 0 w 17"/>
                  <a:gd name="T3" fmla="*/ 16 h 17"/>
                  <a:gd name="T4" fmla="*/ 0 w 17"/>
                  <a:gd name="T5" fmla="*/ 16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0 h 17"/>
                  <a:gd name="T30" fmla="*/ 16 w 17"/>
                  <a:gd name="T31" fmla="*/ 0 h 17"/>
                  <a:gd name="T32" fmla="*/ 16 w 17"/>
                  <a:gd name="T33" fmla="*/ 0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6E9E61"/>
              </a:solidFill>
              <a:ln w="9525" cap="rnd">
                <a:noFill/>
                <a:round/>
                <a:headEnd/>
                <a:tailEnd/>
              </a:ln>
            </p:spPr>
            <p:txBody>
              <a:bodyPr/>
              <a:lstStyle/>
              <a:p>
                <a:endParaRPr lang="en-US"/>
              </a:p>
            </p:txBody>
          </p:sp>
          <p:sp>
            <p:nvSpPr>
              <p:cNvPr id="32261" name="Freeform 216"/>
              <p:cNvSpPr>
                <a:spLocks noChangeAspect="1"/>
              </p:cNvSpPr>
              <p:nvPr/>
            </p:nvSpPr>
            <p:spPr bwMode="auto">
              <a:xfrm>
                <a:off x="5052" y="2944"/>
                <a:ext cx="20" cy="17"/>
              </a:xfrm>
              <a:custGeom>
                <a:avLst/>
                <a:gdLst>
                  <a:gd name="T0" fmla="*/ 17 w 20"/>
                  <a:gd name="T1" fmla="*/ 16 h 17"/>
                  <a:gd name="T2" fmla="*/ 1 w 20"/>
                  <a:gd name="T3" fmla="*/ 16 h 17"/>
                  <a:gd name="T4" fmla="*/ 1 w 20"/>
                  <a:gd name="T5" fmla="*/ 16 h 17"/>
                  <a:gd name="T6" fmla="*/ 0 w 20"/>
                  <a:gd name="T7" fmla="*/ 16 h 17"/>
                  <a:gd name="T8" fmla="*/ 0 w 20"/>
                  <a:gd name="T9" fmla="*/ 16 h 17"/>
                  <a:gd name="T10" fmla="*/ 0 w 20"/>
                  <a:gd name="T11" fmla="*/ 16 h 17"/>
                  <a:gd name="T12" fmla="*/ 0 w 20"/>
                  <a:gd name="T13" fmla="*/ 16 h 17"/>
                  <a:gd name="T14" fmla="*/ 0 w 20"/>
                  <a:gd name="T15" fmla="*/ 16 h 17"/>
                  <a:gd name="T16" fmla="*/ 0 w 20"/>
                  <a:gd name="T17" fmla="*/ 0 h 17"/>
                  <a:gd name="T18" fmla="*/ 0 w 20"/>
                  <a:gd name="T19" fmla="*/ 0 h 17"/>
                  <a:gd name="T20" fmla="*/ 19 w 20"/>
                  <a:gd name="T21" fmla="*/ 0 h 17"/>
                  <a:gd name="T22" fmla="*/ 17 w 20"/>
                  <a:gd name="T23" fmla="*/ 0 h 17"/>
                  <a:gd name="T24" fmla="*/ 17 w 20"/>
                  <a:gd name="T25" fmla="*/ 16 h 17"/>
                  <a:gd name="T26" fmla="*/ 17 w 20"/>
                  <a:gd name="T27" fmla="*/ 16 h 17"/>
                  <a:gd name="T28" fmla="*/ 17 w 20"/>
                  <a:gd name="T29" fmla="*/ 16 h 17"/>
                  <a:gd name="T30" fmla="*/ 17 w 20"/>
                  <a:gd name="T31" fmla="*/ 16 h 17"/>
                  <a:gd name="T32" fmla="*/ 17 w 20"/>
                  <a:gd name="T33" fmla="*/ 16 h 17"/>
                  <a:gd name="T34" fmla="*/ 17 w 20"/>
                  <a:gd name="T35" fmla="*/ 16 h 17"/>
                  <a:gd name="T36" fmla="*/ 17 w 2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7"/>
                  <a:gd name="T59" fmla="*/ 20 w 2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7">
                    <a:moveTo>
                      <a:pt x="17" y="16"/>
                    </a:moveTo>
                    <a:lnTo>
                      <a:pt x="1" y="16"/>
                    </a:lnTo>
                    <a:lnTo>
                      <a:pt x="0" y="16"/>
                    </a:lnTo>
                    <a:lnTo>
                      <a:pt x="0" y="0"/>
                    </a:lnTo>
                    <a:lnTo>
                      <a:pt x="19" y="0"/>
                    </a:lnTo>
                    <a:lnTo>
                      <a:pt x="17" y="0"/>
                    </a:lnTo>
                    <a:lnTo>
                      <a:pt x="17" y="16"/>
                    </a:lnTo>
                  </a:path>
                </a:pathLst>
              </a:custGeom>
              <a:solidFill>
                <a:srgbClr val="6F9F60"/>
              </a:solidFill>
              <a:ln w="9525" cap="rnd">
                <a:noFill/>
                <a:round/>
                <a:headEnd/>
                <a:tailEnd/>
              </a:ln>
            </p:spPr>
            <p:txBody>
              <a:bodyPr/>
              <a:lstStyle/>
              <a:p>
                <a:endParaRPr lang="en-US"/>
              </a:p>
            </p:txBody>
          </p:sp>
          <p:sp>
            <p:nvSpPr>
              <p:cNvPr id="32262" name="Freeform 217"/>
              <p:cNvSpPr>
                <a:spLocks noChangeAspect="1"/>
              </p:cNvSpPr>
              <p:nvPr/>
            </p:nvSpPr>
            <p:spPr bwMode="auto">
              <a:xfrm>
                <a:off x="5052" y="294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0 w 20"/>
                  <a:gd name="T21" fmla="*/ 0 h 1"/>
                  <a:gd name="T22" fmla="*/ 0 w 20"/>
                  <a:gd name="T23" fmla="*/ 0 h 1"/>
                  <a:gd name="T24" fmla="*/ 0 w 20"/>
                  <a:gd name="T25" fmla="*/ 0 h 1"/>
                  <a:gd name="T26" fmla="*/ 0 w 20"/>
                  <a:gd name="T27" fmla="*/ 0 h 1"/>
                  <a:gd name="T28" fmla="*/ 0 w 20"/>
                  <a:gd name="T29" fmla="*/ 0 h 1"/>
                  <a:gd name="T30" fmla="*/ 0 w 20"/>
                  <a:gd name="T31" fmla="*/ 0 h 1"/>
                  <a:gd name="T32" fmla="*/ 0 w 20"/>
                  <a:gd name="T33" fmla="*/ 0 h 1"/>
                  <a:gd name="T34" fmla="*/ 0 w 20"/>
                  <a:gd name="T35" fmla="*/ 0 h 1"/>
                  <a:gd name="T36" fmla="*/ 19 w 20"/>
                  <a:gd name="T37" fmla="*/ 0 h 1"/>
                  <a:gd name="T38" fmla="*/ 19 w 20"/>
                  <a:gd name="T39" fmla="*/ 0 h 1"/>
                  <a:gd name="T40" fmla="*/ 19 w 20"/>
                  <a:gd name="T41" fmla="*/ 0 h 1"/>
                  <a:gd name="T42" fmla="*/ 19 w 20"/>
                  <a:gd name="T43" fmla="*/ 0 h 1"/>
                  <a:gd name="T44" fmla="*/ 19 w 20"/>
                  <a:gd name="T45" fmla="*/ 0 h 1"/>
                  <a:gd name="T46" fmla="*/ 19 w 20"/>
                  <a:gd name="T47" fmla="*/ 0 h 1"/>
                  <a:gd name="T48" fmla="*/ 19 w 20"/>
                  <a:gd name="T49" fmla="*/ 0 h 1"/>
                  <a:gd name="T50" fmla="*/ 19 w 20"/>
                  <a:gd name="T51" fmla="*/ 0 h 1"/>
                  <a:gd name="T52" fmla="*/ 19 w 20"/>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
                  <a:gd name="T82" fmla="*/ 0 h 1"/>
                  <a:gd name="T83" fmla="*/ 20 w 20"/>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 h="1">
                    <a:moveTo>
                      <a:pt x="19" y="0"/>
                    </a:moveTo>
                    <a:lnTo>
                      <a:pt x="0" y="0"/>
                    </a:lnTo>
                    <a:lnTo>
                      <a:pt x="19" y="0"/>
                    </a:lnTo>
                  </a:path>
                </a:pathLst>
              </a:custGeom>
              <a:solidFill>
                <a:srgbClr val="6F9F60"/>
              </a:solidFill>
              <a:ln w="9525" cap="rnd">
                <a:noFill/>
                <a:round/>
                <a:headEnd/>
                <a:tailEnd/>
              </a:ln>
            </p:spPr>
            <p:txBody>
              <a:bodyPr/>
              <a:lstStyle/>
              <a:p>
                <a:endParaRPr lang="en-US"/>
              </a:p>
            </p:txBody>
          </p:sp>
          <p:sp>
            <p:nvSpPr>
              <p:cNvPr id="32263" name="Freeform 218"/>
              <p:cNvSpPr>
                <a:spLocks noChangeAspect="1"/>
              </p:cNvSpPr>
              <p:nvPr/>
            </p:nvSpPr>
            <p:spPr bwMode="auto">
              <a:xfrm>
                <a:off x="5052" y="2944"/>
                <a:ext cx="20" cy="17"/>
              </a:xfrm>
              <a:custGeom>
                <a:avLst/>
                <a:gdLst>
                  <a:gd name="T0" fmla="*/ 19 w 20"/>
                  <a:gd name="T1" fmla="*/ 16 h 17"/>
                  <a:gd name="T2" fmla="*/ 0 w 20"/>
                  <a:gd name="T3" fmla="*/ 16 h 17"/>
                  <a:gd name="T4" fmla="*/ 0 w 20"/>
                  <a:gd name="T5" fmla="*/ 16 h 17"/>
                  <a:gd name="T6" fmla="*/ 0 w 20"/>
                  <a:gd name="T7" fmla="*/ 16 h 17"/>
                  <a:gd name="T8" fmla="*/ 0 w 20"/>
                  <a:gd name="T9" fmla="*/ 0 h 17"/>
                  <a:gd name="T10" fmla="*/ 0 w 20"/>
                  <a:gd name="T11" fmla="*/ 0 h 17"/>
                  <a:gd name="T12" fmla="*/ 0 w 20"/>
                  <a:gd name="T13" fmla="*/ 0 h 17"/>
                  <a:gd name="T14" fmla="*/ 0 w 20"/>
                  <a:gd name="T15" fmla="*/ 0 h 17"/>
                  <a:gd name="T16" fmla="*/ 0 w 20"/>
                  <a:gd name="T17" fmla="*/ 0 h 17"/>
                  <a:gd name="T18" fmla="*/ 0 w 20"/>
                  <a:gd name="T19" fmla="*/ 0 h 17"/>
                  <a:gd name="T20" fmla="*/ 19 w 20"/>
                  <a:gd name="T21" fmla="*/ 0 h 17"/>
                  <a:gd name="T22" fmla="*/ 19 w 20"/>
                  <a:gd name="T23" fmla="*/ 0 h 17"/>
                  <a:gd name="T24" fmla="*/ 19 w 20"/>
                  <a:gd name="T25" fmla="*/ 0 h 17"/>
                  <a:gd name="T26" fmla="*/ 19 w 20"/>
                  <a:gd name="T27" fmla="*/ 0 h 17"/>
                  <a:gd name="T28" fmla="*/ 19 w 20"/>
                  <a:gd name="T29" fmla="*/ 0 h 17"/>
                  <a:gd name="T30" fmla="*/ 19 w 20"/>
                  <a:gd name="T31" fmla="*/ 0 h 17"/>
                  <a:gd name="T32" fmla="*/ 19 w 20"/>
                  <a:gd name="T33" fmla="*/ 16 h 17"/>
                  <a:gd name="T34" fmla="*/ 19 w 20"/>
                  <a:gd name="T35" fmla="*/ 16 h 17"/>
                  <a:gd name="T36" fmla="*/ 19 w 2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7"/>
                  <a:gd name="T59" fmla="*/ 20 w 2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7">
                    <a:moveTo>
                      <a:pt x="19" y="16"/>
                    </a:moveTo>
                    <a:lnTo>
                      <a:pt x="0" y="16"/>
                    </a:lnTo>
                    <a:lnTo>
                      <a:pt x="0" y="0"/>
                    </a:lnTo>
                    <a:lnTo>
                      <a:pt x="19" y="0"/>
                    </a:lnTo>
                    <a:lnTo>
                      <a:pt x="19" y="16"/>
                    </a:lnTo>
                  </a:path>
                </a:pathLst>
              </a:custGeom>
              <a:solidFill>
                <a:srgbClr val="709F60"/>
              </a:solidFill>
              <a:ln w="9525" cap="rnd">
                <a:noFill/>
                <a:round/>
                <a:headEnd/>
                <a:tailEnd/>
              </a:ln>
            </p:spPr>
            <p:txBody>
              <a:bodyPr/>
              <a:lstStyle/>
              <a:p>
                <a:endParaRPr lang="en-US"/>
              </a:p>
            </p:txBody>
          </p:sp>
          <p:sp>
            <p:nvSpPr>
              <p:cNvPr id="32264" name="Freeform 219"/>
              <p:cNvSpPr>
                <a:spLocks noChangeAspect="1"/>
              </p:cNvSpPr>
              <p:nvPr/>
            </p:nvSpPr>
            <p:spPr bwMode="auto">
              <a:xfrm>
                <a:off x="5052" y="2942"/>
                <a:ext cx="20" cy="17"/>
              </a:xfrm>
              <a:custGeom>
                <a:avLst/>
                <a:gdLst>
                  <a:gd name="T0" fmla="*/ 19 w 20"/>
                  <a:gd name="T1" fmla="*/ 16 h 17"/>
                  <a:gd name="T2" fmla="*/ 0 w 20"/>
                  <a:gd name="T3" fmla="*/ 16 h 17"/>
                  <a:gd name="T4" fmla="*/ 0 w 20"/>
                  <a:gd name="T5" fmla="*/ 16 h 17"/>
                  <a:gd name="T6" fmla="*/ 0 w 20"/>
                  <a:gd name="T7" fmla="*/ 16 h 17"/>
                  <a:gd name="T8" fmla="*/ 0 w 20"/>
                  <a:gd name="T9" fmla="*/ 16 h 17"/>
                  <a:gd name="T10" fmla="*/ 0 w 20"/>
                  <a:gd name="T11" fmla="*/ 16 h 17"/>
                  <a:gd name="T12" fmla="*/ 0 w 20"/>
                  <a:gd name="T13" fmla="*/ 16 h 17"/>
                  <a:gd name="T14" fmla="*/ 0 w 20"/>
                  <a:gd name="T15" fmla="*/ 16 h 17"/>
                  <a:gd name="T16" fmla="*/ 0 w 20"/>
                  <a:gd name="T17" fmla="*/ 0 h 17"/>
                  <a:gd name="T18" fmla="*/ 0 w 20"/>
                  <a:gd name="T19" fmla="*/ 0 h 17"/>
                  <a:gd name="T20" fmla="*/ 19 w 20"/>
                  <a:gd name="T21" fmla="*/ 0 h 17"/>
                  <a:gd name="T22" fmla="*/ 19 w 20"/>
                  <a:gd name="T23" fmla="*/ 0 h 17"/>
                  <a:gd name="T24" fmla="*/ 19 w 20"/>
                  <a:gd name="T25" fmla="*/ 16 h 17"/>
                  <a:gd name="T26" fmla="*/ 19 w 20"/>
                  <a:gd name="T27" fmla="*/ 16 h 17"/>
                  <a:gd name="T28" fmla="*/ 19 w 20"/>
                  <a:gd name="T29" fmla="*/ 16 h 17"/>
                  <a:gd name="T30" fmla="*/ 19 w 20"/>
                  <a:gd name="T31" fmla="*/ 16 h 17"/>
                  <a:gd name="T32" fmla="*/ 19 w 20"/>
                  <a:gd name="T33" fmla="*/ 16 h 17"/>
                  <a:gd name="T34" fmla="*/ 19 w 20"/>
                  <a:gd name="T35" fmla="*/ 16 h 17"/>
                  <a:gd name="T36" fmla="*/ 19 w 2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7"/>
                  <a:gd name="T59" fmla="*/ 20 w 2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7">
                    <a:moveTo>
                      <a:pt x="19" y="16"/>
                    </a:moveTo>
                    <a:lnTo>
                      <a:pt x="0" y="16"/>
                    </a:lnTo>
                    <a:lnTo>
                      <a:pt x="0" y="0"/>
                    </a:lnTo>
                    <a:lnTo>
                      <a:pt x="19" y="0"/>
                    </a:lnTo>
                    <a:lnTo>
                      <a:pt x="19" y="16"/>
                    </a:lnTo>
                  </a:path>
                </a:pathLst>
              </a:custGeom>
              <a:solidFill>
                <a:srgbClr val="70A05F"/>
              </a:solidFill>
              <a:ln w="9525" cap="rnd">
                <a:noFill/>
                <a:round/>
                <a:headEnd/>
                <a:tailEnd/>
              </a:ln>
            </p:spPr>
            <p:txBody>
              <a:bodyPr/>
              <a:lstStyle/>
              <a:p>
                <a:endParaRPr lang="en-US"/>
              </a:p>
            </p:txBody>
          </p:sp>
          <p:sp>
            <p:nvSpPr>
              <p:cNvPr id="32265" name="Freeform 220"/>
              <p:cNvSpPr>
                <a:spLocks noChangeAspect="1"/>
              </p:cNvSpPr>
              <p:nvPr/>
            </p:nvSpPr>
            <p:spPr bwMode="auto">
              <a:xfrm>
                <a:off x="5052" y="2942"/>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71A05F"/>
              </a:solidFill>
              <a:ln w="9525" cap="rnd">
                <a:noFill/>
                <a:round/>
                <a:headEnd/>
                <a:tailEnd/>
              </a:ln>
            </p:spPr>
            <p:txBody>
              <a:bodyPr/>
              <a:lstStyle/>
              <a:p>
                <a:endParaRPr lang="en-US"/>
              </a:p>
            </p:txBody>
          </p:sp>
          <p:sp>
            <p:nvSpPr>
              <p:cNvPr id="32266" name="Freeform 221"/>
              <p:cNvSpPr>
                <a:spLocks noChangeAspect="1"/>
              </p:cNvSpPr>
              <p:nvPr/>
            </p:nvSpPr>
            <p:spPr bwMode="auto">
              <a:xfrm>
                <a:off x="5052" y="2940"/>
                <a:ext cx="20" cy="17"/>
              </a:xfrm>
              <a:custGeom>
                <a:avLst/>
                <a:gdLst>
                  <a:gd name="T0" fmla="*/ 19 w 20"/>
                  <a:gd name="T1" fmla="*/ 16 h 17"/>
                  <a:gd name="T2" fmla="*/ 0 w 20"/>
                  <a:gd name="T3" fmla="*/ 16 h 17"/>
                  <a:gd name="T4" fmla="*/ 0 w 20"/>
                  <a:gd name="T5" fmla="*/ 16 h 17"/>
                  <a:gd name="T6" fmla="*/ 0 w 20"/>
                  <a:gd name="T7" fmla="*/ 16 h 17"/>
                  <a:gd name="T8" fmla="*/ 0 w 20"/>
                  <a:gd name="T9" fmla="*/ 0 h 17"/>
                  <a:gd name="T10" fmla="*/ 0 w 20"/>
                  <a:gd name="T11" fmla="*/ 0 h 17"/>
                  <a:gd name="T12" fmla="*/ 0 w 20"/>
                  <a:gd name="T13" fmla="*/ 0 h 17"/>
                  <a:gd name="T14" fmla="*/ 0 w 20"/>
                  <a:gd name="T15" fmla="*/ 0 h 17"/>
                  <a:gd name="T16" fmla="*/ 0 w 20"/>
                  <a:gd name="T17" fmla="*/ 0 h 17"/>
                  <a:gd name="T18" fmla="*/ 0 w 20"/>
                  <a:gd name="T19" fmla="*/ 0 h 17"/>
                  <a:gd name="T20" fmla="*/ 19 w 20"/>
                  <a:gd name="T21" fmla="*/ 0 h 17"/>
                  <a:gd name="T22" fmla="*/ 19 w 20"/>
                  <a:gd name="T23" fmla="*/ 0 h 17"/>
                  <a:gd name="T24" fmla="*/ 19 w 20"/>
                  <a:gd name="T25" fmla="*/ 0 h 17"/>
                  <a:gd name="T26" fmla="*/ 19 w 20"/>
                  <a:gd name="T27" fmla="*/ 0 h 17"/>
                  <a:gd name="T28" fmla="*/ 19 w 20"/>
                  <a:gd name="T29" fmla="*/ 0 h 17"/>
                  <a:gd name="T30" fmla="*/ 19 w 20"/>
                  <a:gd name="T31" fmla="*/ 0 h 17"/>
                  <a:gd name="T32" fmla="*/ 19 w 20"/>
                  <a:gd name="T33" fmla="*/ 16 h 17"/>
                  <a:gd name="T34" fmla="*/ 19 w 20"/>
                  <a:gd name="T35" fmla="*/ 16 h 17"/>
                  <a:gd name="T36" fmla="*/ 19 w 2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7"/>
                  <a:gd name="T59" fmla="*/ 20 w 2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7">
                    <a:moveTo>
                      <a:pt x="19" y="16"/>
                    </a:moveTo>
                    <a:lnTo>
                      <a:pt x="0" y="16"/>
                    </a:lnTo>
                    <a:lnTo>
                      <a:pt x="0" y="0"/>
                    </a:lnTo>
                    <a:lnTo>
                      <a:pt x="19" y="0"/>
                    </a:lnTo>
                    <a:lnTo>
                      <a:pt x="19" y="16"/>
                    </a:lnTo>
                  </a:path>
                </a:pathLst>
              </a:custGeom>
              <a:solidFill>
                <a:srgbClr val="72A15E"/>
              </a:solidFill>
              <a:ln w="9525" cap="rnd">
                <a:noFill/>
                <a:round/>
                <a:headEnd/>
                <a:tailEnd/>
              </a:ln>
            </p:spPr>
            <p:txBody>
              <a:bodyPr/>
              <a:lstStyle/>
              <a:p>
                <a:endParaRPr lang="en-US"/>
              </a:p>
            </p:txBody>
          </p:sp>
          <p:sp>
            <p:nvSpPr>
              <p:cNvPr id="32267" name="Freeform 222"/>
              <p:cNvSpPr>
                <a:spLocks noChangeAspect="1"/>
              </p:cNvSpPr>
              <p:nvPr/>
            </p:nvSpPr>
            <p:spPr bwMode="auto">
              <a:xfrm>
                <a:off x="5052" y="2939"/>
                <a:ext cx="21" cy="17"/>
              </a:xfrm>
              <a:custGeom>
                <a:avLst/>
                <a:gdLst>
                  <a:gd name="T0" fmla="*/ 18 w 21"/>
                  <a:gd name="T1" fmla="*/ 16 h 17"/>
                  <a:gd name="T2" fmla="*/ 0 w 21"/>
                  <a:gd name="T3" fmla="*/ 16 h 17"/>
                  <a:gd name="T4" fmla="*/ 0 w 21"/>
                  <a:gd name="T5" fmla="*/ 16 h 17"/>
                  <a:gd name="T6" fmla="*/ 0 w 21"/>
                  <a:gd name="T7" fmla="*/ 16 h 17"/>
                  <a:gd name="T8" fmla="*/ 0 w 21"/>
                  <a:gd name="T9" fmla="*/ 16 h 17"/>
                  <a:gd name="T10" fmla="*/ 0 w 21"/>
                  <a:gd name="T11" fmla="*/ 16 h 17"/>
                  <a:gd name="T12" fmla="*/ 0 w 21"/>
                  <a:gd name="T13" fmla="*/ 16 h 17"/>
                  <a:gd name="T14" fmla="*/ 0 w 21"/>
                  <a:gd name="T15" fmla="*/ 16 h 17"/>
                  <a:gd name="T16" fmla="*/ 0 w 21"/>
                  <a:gd name="T17" fmla="*/ 0 h 17"/>
                  <a:gd name="T18" fmla="*/ 0 w 21"/>
                  <a:gd name="T19" fmla="*/ 0 h 17"/>
                  <a:gd name="T20" fmla="*/ 20 w 21"/>
                  <a:gd name="T21" fmla="*/ 0 h 17"/>
                  <a:gd name="T22" fmla="*/ 20 w 21"/>
                  <a:gd name="T23" fmla="*/ 0 h 17"/>
                  <a:gd name="T24" fmla="*/ 20 w 21"/>
                  <a:gd name="T25" fmla="*/ 16 h 17"/>
                  <a:gd name="T26" fmla="*/ 20 w 21"/>
                  <a:gd name="T27" fmla="*/ 16 h 17"/>
                  <a:gd name="T28" fmla="*/ 20 w 21"/>
                  <a:gd name="T29" fmla="*/ 16 h 17"/>
                  <a:gd name="T30" fmla="*/ 20 w 21"/>
                  <a:gd name="T31" fmla="*/ 16 h 17"/>
                  <a:gd name="T32" fmla="*/ 18 w 21"/>
                  <a:gd name="T33" fmla="*/ 16 h 17"/>
                  <a:gd name="T34" fmla="*/ 18 w 21"/>
                  <a:gd name="T35" fmla="*/ 16 h 17"/>
                  <a:gd name="T36" fmla="*/ 18 w 2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7"/>
                  <a:gd name="T59" fmla="*/ 21 w 2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7">
                    <a:moveTo>
                      <a:pt x="18" y="16"/>
                    </a:moveTo>
                    <a:lnTo>
                      <a:pt x="0" y="16"/>
                    </a:lnTo>
                    <a:lnTo>
                      <a:pt x="0" y="0"/>
                    </a:lnTo>
                    <a:lnTo>
                      <a:pt x="20" y="0"/>
                    </a:lnTo>
                    <a:lnTo>
                      <a:pt x="20" y="16"/>
                    </a:lnTo>
                    <a:lnTo>
                      <a:pt x="18" y="16"/>
                    </a:lnTo>
                  </a:path>
                </a:pathLst>
              </a:custGeom>
              <a:solidFill>
                <a:srgbClr val="72A15E"/>
              </a:solidFill>
              <a:ln w="9525" cap="rnd">
                <a:noFill/>
                <a:round/>
                <a:headEnd/>
                <a:tailEnd/>
              </a:ln>
            </p:spPr>
            <p:txBody>
              <a:bodyPr/>
              <a:lstStyle/>
              <a:p>
                <a:endParaRPr lang="en-US"/>
              </a:p>
            </p:txBody>
          </p:sp>
          <p:sp>
            <p:nvSpPr>
              <p:cNvPr id="32268" name="Freeform 223"/>
              <p:cNvSpPr>
                <a:spLocks noChangeAspect="1"/>
              </p:cNvSpPr>
              <p:nvPr/>
            </p:nvSpPr>
            <p:spPr bwMode="auto">
              <a:xfrm>
                <a:off x="5052" y="2939"/>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73A15E"/>
              </a:solidFill>
              <a:ln w="9525" cap="rnd">
                <a:noFill/>
                <a:round/>
                <a:headEnd/>
                <a:tailEnd/>
              </a:ln>
            </p:spPr>
            <p:txBody>
              <a:bodyPr/>
              <a:lstStyle/>
              <a:p>
                <a:endParaRPr lang="en-US"/>
              </a:p>
            </p:txBody>
          </p:sp>
          <p:sp>
            <p:nvSpPr>
              <p:cNvPr id="32269" name="Freeform 224"/>
              <p:cNvSpPr>
                <a:spLocks noChangeAspect="1"/>
              </p:cNvSpPr>
              <p:nvPr/>
            </p:nvSpPr>
            <p:spPr bwMode="auto">
              <a:xfrm>
                <a:off x="5052" y="2937"/>
                <a:ext cx="21" cy="17"/>
              </a:xfrm>
              <a:custGeom>
                <a:avLst/>
                <a:gdLst>
                  <a:gd name="T0" fmla="*/ 20 w 21"/>
                  <a:gd name="T1" fmla="*/ 16 h 17"/>
                  <a:gd name="T2" fmla="*/ 0 w 21"/>
                  <a:gd name="T3" fmla="*/ 16 h 17"/>
                  <a:gd name="T4" fmla="*/ 0 w 21"/>
                  <a:gd name="T5" fmla="*/ 16 h 17"/>
                  <a:gd name="T6" fmla="*/ 0 w 21"/>
                  <a:gd name="T7" fmla="*/ 16 h 17"/>
                  <a:gd name="T8" fmla="*/ 0 w 21"/>
                  <a:gd name="T9" fmla="*/ 16 h 17"/>
                  <a:gd name="T10" fmla="*/ 0 w 21"/>
                  <a:gd name="T11" fmla="*/ 0 h 17"/>
                  <a:gd name="T12" fmla="*/ 0 w 21"/>
                  <a:gd name="T13" fmla="*/ 0 h 17"/>
                  <a:gd name="T14" fmla="*/ 0 w 21"/>
                  <a:gd name="T15" fmla="*/ 0 h 17"/>
                  <a:gd name="T16" fmla="*/ 0 w 21"/>
                  <a:gd name="T17" fmla="*/ 0 h 17"/>
                  <a:gd name="T18" fmla="*/ 0 w 21"/>
                  <a:gd name="T19" fmla="*/ 0 h 17"/>
                  <a:gd name="T20" fmla="*/ 20 w 21"/>
                  <a:gd name="T21" fmla="*/ 0 h 17"/>
                  <a:gd name="T22" fmla="*/ 20 w 21"/>
                  <a:gd name="T23" fmla="*/ 0 h 17"/>
                  <a:gd name="T24" fmla="*/ 20 w 21"/>
                  <a:gd name="T25" fmla="*/ 0 h 17"/>
                  <a:gd name="T26" fmla="*/ 20 w 21"/>
                  <a:gd name="T27" fmla="*/ 0 h 17"/>
                  <a:gd name="T28" fmla="*/ 20 w 21"/>
                  <a:gd name="T29" fmla="*/ 0 h 17"/>
                  <a:gd name="T30" fmla="*/ 20 w 21"/>
                  <a:gd name="T31" fmla="*/ 16 h 17"/>
                  <a:gd name="T32" fmla="*/ 20 w 21"/>
                  <a:gd name="T33" fmla="*/ 16 h 17"/>
                  <a:gd name="T34" fmla="*/ 20 w 21"/>
                  <a:gd name="T35" fmla="*/ 16 h 17"/>
                  <a:gd name="T36" fmla="*/ 20 w 2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7"/>
                  <a:gd name="T59" fmla="*/ 21 w 2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7">
                    <a:moveTo>
                      <a:pt x="20" y="16"/>
                    </a:moveTo>
                    <a:lnTo>
                      <a:pt x="0" y="16"/>
                    </a:lnTo>
                    <a:lnTo>
                      <a:pt x="0" y="0"/>
                    </a:lnTo>
                    <a:lnTo>
                      <a:pt x="20" y="0"/>
                    </a:lnTo>
                    <a:lnTo>
                      <a:pt x="20" y="16"/>
                    </a:lnTo>
                  </a:path>
                </a:pathLst>
              </a:custGeom>
              <a:solidFill>
                <a:srgbClr val="73A25D"/>
              </a:solidFill>
              <a:ln w="9525" cap="rnd">
                <a:noFill/>
                <a:round/>
                <a:headEnd/>
                <a:tailEnd/>
              </a:ln>
            </p:spPr>
            <p:txBody>
              <a:bodyPr/>
              <a:lstStyle/>
              <a:p>
                <a:endParaRPr lang="en-US"/>
              </a:p>
            </p:txBody>
          </p:sp>
          <p:sp>
            <p:nvSpPr>
              <p:cNvPr id="32270" name="Freeform 225"/>
              <p:cNvSpPr>
                <a:spLocks noChangeAspect="1"/>
              </p:cNvSpPr>
              <p:nvPr/>
            </p:nvSpPr>
            <p:spPr bwMode="auto">
              <a:xfrm>
                <a:off x="5052" y="2936"/>
                <a:ext cx="21" cy="17"/>
              </a:xfrm>
              <a:custGeom>
                <a:avLst/>
                <a:gdLst>
                  <a:gd name="T0" fmla="*/ 20 w 21"/>
                  <a:gd name="T1" fmla="*/ 16 h 17"/>
                  <a:gd name="T2" fmla="*/ 0 w 21"/>
                  <a:gd name="T3" fmla="*/ 16 h 17"/>
                  <a:gd name="T4" fmla="*/ 0 w 21"/>
                  <a:gd name="T5" fmla="*/ 16 h 17"/>
                  <a:gd name="T6" fmla="*/ 0 w 21"/>
                  <a:gd name="T7" fmla="*/ 16 h 17"/>
                  <a:gd name="T8" fmla="*/ 0 w 21"/>
                  <a:gd name="T9" fmla="*/ 16 h 17"/>
                  <a:gd name="T10" fmla="*/ 0 w 21"/>
                  <a:gd name="T11" fmla="*/ 16 h 17"/>
                  <a:gd name="T12" fmla="*/ 0 w 21"/>
                  <a:gd name="T13" fmla="*/ 16 h 17"/>
                  <a:gd name="T14" fmla="*/ 0 w 21"/>
                  <a:gd name="T15" fmla="*/ 16 h 17"/>
                  <a:gd name="T16" fmla="*/ 0 w 21"/>
                  <a:gd name="T17" fmla="*/ 16 h 17"/>
                  <a:gd name="T18" fmla="*/ 0 w 21"/>
                  <a:gd name="T19" fmla="*/ 0 h 17"/>
                  <a:gd name="T20" fmla="*/ 20 w 21"/>
                  <a:gd name="T21" fmla="*/ 0 h 17"/>
                  <a:gd name="T22" fmla="*/ 20 w 21"/>
                  <a:gd name="T23" fmla="*/ 16 h 17"/>
                  <a:gd name="T24" fmla="*/ 20 w 21"/>
                  <a:gd name="T25" fmla="*/ 16 h 17"/>
                  <a:gd name="T26" fmla="*/ 20 w 21"/>
                  <a:gd name="T27" fmla="*/ 16 h 17"/>
                  <a:gd name="T28" fmla="*/ 20 w 21"/>
                  <a:gd name="T29" fmla="*/ 16 h 17"/>
                  <a:gd name="T30" fmla="*/ 20 w 21"/>
                  <a:gd name="T31" fmla="*/ 16 h 17"/>
                  <a:gd name="T32" fmla="*/ 20 w 21"/>
                  <a:gd name="T33" fmla="*/ 16 h 17"/>
                  <a:gd name="T34" fmla="*/ 20 w 21"/>
                  <a:gd name="T35" fmla="*/ 16 h 17"/>
                  <a:gd name="T36" fmla="*/ 20 w 2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7"/>
                  <a:gd name="T59" fmla="*/ 21 w 2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7">
                    <a:moveTo>
                      <a:pt x="20" y="16"/>
                    </a:moveTo>
                    <a:lnTo>
                      <a:pt x="0" y="16"/>
                    </a:lnTo>
                    <a:lnTo>
                      <a:pt x="0" y="0"/>
                    </a:lnTo>
                    <a:lnTo>
                      <a:pt x="20" y="0"/>
                    </a:lnTo>
                    <a:lnTo>
                      <a:pt x="20" y="16"/>
                    </a:lnTo>
                  </a:path>
                </a:pathLst>
              </a:custGeom>
              <a:solidFill>
                <a:srgbClr val="74A25D"/>
              </a:solidFill>
              <a:ln w="9525" cap="rnd">
                <a:noFill/>
                <a:round/>
                <a:headEnd/>
                <a:tailEnd/>
              </a:ln>
            </p:spPr>
            <p:txBody>
              <a:bodyPr/>
              <a:lstStyle/>
              <a:p>
                <a:endParaRPr lang="en-US"/>
              </a:p>
            </p:txBody>
          </p:sp>
          <p:sp>
            <p:nvSpPr>
              <p:cNvPr id="32271" name="Freeform 226"/>
              <p:cNvSpPr>
                <a:spLocks noChangeAspect="1"/>
              </p:cNvSpPr>
              <p:nvPr/>
            </p:nvSpPr>
            <p:spPr bwMode="auto">
              <a:xfrm>
                <a:off x="5052" y="2936"/>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75A35C"/>
              </a:solidFill>
              <a:ln w="9525" cap="rnd">
                <a:noFill/>
                <a:round/>
                <a:headEnd/>
                <a:tailEnd/>
              </a:ln>
            </p:spPr>
            <p:txBody>
              <a:bodyPr/>
              <a:lstStyle/>
              <a:p>
                <a:endParaRPr lang="en-US"/>
              </a:p>
            </p:txBody>
          </p:sp>
          <p:sp>
            <p:nvSpPr>
              <p:cNvPr id="32272" name="Freeform 227"/>
              <p:cNvSpPr>
                <a:spLocks noChangeAspect="1"/>
              </p:cNvSpPr>
              <p:nvPr/>
            </p:nvSpPr>
            <p:spPr bwMode="auto">
              <a:xfrm>
                <a:off x="5052" y="2934"/>
                <a:ext cx="23" cy="17"/>
              </a:xfrm>
              <a:custGeom>
                <a:avLst/>
                <a:gdLst>
                  <a:gd name="T0" fmla="*/ 20 w 23"/>
                  <a:gd name="T1" fmla="*/ 16 h 17"/>
                  <a:gd name="T2" fmla="*/ 0 w 23"/>
                  <a:gd name="T3" fmla="*/ 16 h 17"/>
                  <a:gd name="T4" fmla="*/ 0 w 23"/>
                  <a:gd name="T5" fmla="*/ 16 h 17"/>
                  <a:gd name="T6" fmla="*/ 0 w 23"/>
                  <a:gd name="T7" fmla="*/ 16 h 17"/>
                  <a:gd name="T8" fmla="*/ 0 w 23"/>
                  <a:gd name="T9" fmla="*/ 16 h 17"/>
                  <a:gd name="T10" fmla="*/ 0 w 23"/>
                  <a:gd name="T11" fmla="*/ 0 h 17"/>
                  <a:gd name="T12" fmla="*/ 0 w 23"/>
                  <a:gd name="T13" fmla="*/ 0 h 17"/>
                  <a:gd name="T14" fmla="*/ 0 w 23"/>
                  <a:gd name="T15" fmla="*/ 0 h 17"/>
                  <a:gd name="T16" fmla="*/ 0 w 23"/>
                  <a:gd name="T17" fmla="*/ 0 h 17"/>
                  <a:gd name="T18" fmla="*/ 0 w 23"/>
                  <a:gd name="T19" fmla="*/ 0 h 17"/>
                  <a:gd name="T20" fmla="*/ 22 w 23"/>
                  <a:gd name="T21" fmla="*/ 0 h 17"/>
                  <a:gd name="T22" fmla="*/ 22 w 23"/>
                  <a:gd name="T23" fmla="*/ 0 h 17"/>
                  <a:gd name="T24" fmla="*/ 22 w 23"/>
                  <a:gd name="T25" fmla="*/ 0 h 17"/>
                  <a:gd name="T26" fmla="*/ 20 w 23"/>
                  <a:gd name="T27" fmla="*/ 0 h 17"/>
                  <a:gd name="T28" fmla="*/ 20 w 23"/>
                  <a:gd name="T29" fmla="*/ 0 h 17"/>
                  <a:gd name="T30" fmla="*/ 20 w 23"/>
                  <a:gd name="T31" fmla="*/ 16 h 17"/>
                  <a:gd name="T32" fmla="*/ 20 w 23"/>
                  <a:gd name="T33" fmla="*/ 16 h 17"/>
                  <a:gd name="T34" fmla="*/ 20 w 23"/>
                  <a:gd name="T35" fmla="*/ 16 h 17"/>
                  <a:gd name="T36" fmla="*/ 20 w 2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7"/>
                  <a:gd name="T59" fmla="*/ 23 w 2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7">
                    <a:moveTo>
                      <a:pt x="20" y="16"/>
                    </a:moveTo>
                    <a:lnTo>
                      <a:pt x="0" y="16"/>
                    </a:lnTo>
                    <a:lnTo>
                      <a:pt x="0" y="0"/>
                    </a:lnTo>
                    <a:lnTo>
                      <a:pt x="22" y="0"/>
                    </a:lnTo>
                    <a:lnTo>
                      <a:pt x="20" y="0"/>
                    </a:lnTo>
                    <a:lnTo>
                      <a:pt x="20" y="16"/>
                    </a:lnTo>
                  </a:path>
                </a:pathLst>
              </a:custGeom>
              <a:solidFill>
                <a:srgbClr val="75A35C"/>
              </a:solidFill>
              <a:ln w="9525" cap="rnd">
                <a:noFill/>
                <a:round/>
                <a:headEnd/>
                <a:tailEnd/>
              </a:ln>
            </p:spPr>
            <p:txBody>
              <a:bodyPr/>
              <a:lstStyle/>
              <a:p>
                <a:endParaRPr lang="en-US"/>
              </a:p>
            </p:txBody>
          </p:sp>
          <p:sp>
            <p:nvSpPr>
              <p:cNvPr id="32273" name="Freeform 228"/>
              <p:cNvSpPr>
                <a:spLocks noChangeAspect="1"/>
              </p:cNvSpPr>
              <p:nvPr/>
            </p:nvSpPr>
            <p:spPr bwMode="auto">
              <a:xfrm>
                <a:off x="5051" y="2932"/>
                <a:ext cx="24" cy="17"/>
              </a:xfrm>
              <a:custGeom>
                <a:avLst/>
                <a:gdLst>
                  <a:gd name="T0" fmla="*/ 23 w 24"/>
                  <a:gd name="T1" fmla="*/ 16 h 17"/>
                  <a:gd name="T2" fmla="*/ 1 w 24"/>
                  <a:gd name="T3" fmla="*/ 16 h 17"/>
                  <a:gd name="T4" fmla="*/ 1 w 24"/>
                  <a:gd name="T5" fmla="*/ 16 h 17"/>
                  <a:gd name="T6" fmla="*/ 1 w 24"/>
                  <a:gd name="T7" fmla="*/ 16 h 17"/>
                  <a:gd name="T8" fmla="*/ 1 w 24"/>
                  <a:gd name="T9" fmla="*/ 16 h 17"/>
                  <a:gd name="T10" fmla="*/ 1 w 24"/>
                  <a:gd name="T11" fmla="*/ 16 h 17"/>
                  <a:gd name="T12" fmla="*/ 0 w 24"/>
                  <a:gd name="T13" fmla="*/ 16 h 17"/>
                  <a:gd name="T14" fmla="*/ 0 w 24"/>
                  <a:gd name="T15" fmla="*/ 16 h 17"/>
                  <a:gd name="T16" fmla="*/ 0 w 24"/>
                  <a:gd name="T17" fmla="*/ 16 h 17"/>
                  <a:gd name="T18" fmla="*/ 0 w 24"/>
                  <a:gd name="T19" fmla="*/ 0 h 17"/>
                  <a:gd name="T20" fmla="*/ 23 w 24"/>
                  <a:gd name="T21" fmla="*/ 0 h 17"/>
                  <a:gd name="T22" fmla="*/ 23 w 24"/>
                  <a:gd name="T23" fmla="*/ 16 h 17"/>
                  <a:gd name="T24" fmla="*/ 23 w 24"/>
                  <a:gd name="T25" fmla="*/ 16 h 17"/>
                  <a:gd name="T26" fmla="*/ 23 w 24"/>
                  <a:gd name="T27" fmla="*/ 16 h 17"/>
                  <a:gd name="T28" fmla="*/ 23 w 24"/>
                  <a:gd name="T29" fmla="*/ 16 h 17"/>
                  <a:gd name="T30" fmla="*/ 23 w 24"/>
                  <a:gd name="T31" fmla="*/ 16 h 17"/>
                  <a:gd name="T32" fmla="*/ 23 w 24"/>
                  <a:gd name="T33" fmla="*/ 16 h 17"/>
                  <a:gd name="T34" fmla="*/ 23 w 24"/>
                  <a:gd name="T35" fmla="*/ 16 h 17"/>
                  <a:gd name="T36" fmla="*/ 23 w 2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7"/>
                  <a:gd name="T59" fmla="*/ 24 w 2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7">
                    <a:moveTo>
                      <a:pt x="23" y="16"/>
                    </a:moveTo>
                    <a:lnTo>
                      <a:pt x="1" y="16"/>
                    </a:lnTo>
                    <a:lnTo>
                      <a:pt x="0" y="16"/>
                    </a:lnTo>
                    <a:lnTo>
                      <a:pt x="0" y="0"/>
                    </a:lnTo>
                    <a:lnTo>
                      <a:pt x="23" y="0"/>
                    </a:lnTo>
                    <a:lnTo>
                      <a:pt x="23" y="16"/>
                    </a:lnTo>
                  </a:path>
                </a:pathLst>
              </a:custGeom>
              <a:solidFill>
                <a:srgbClr val="76A35C"/>
              </a:solidFill>
              <a:ln w="9525" cap="rnd">
                <a:noFill/>
                <a:round/>
                <a:headEnd/>
                <a:tailEnd/>
              </a:ln>
            </p:spPr>
            <p:txBody>
              <a:bodyPr/>
              <a:lstStyle/>
              <a:p>
                <a:endParaRPr lang="en-US"/>
              </a:p>
            </p:txBody>
          </p:sp>
          <p:sp>
            <p:nvSpPr>
              <p:cNvPr id="32274" name="Freeform 229"/>
              <p:cNvSpPr>
                <a:spLocks noChangeAspect="1"/>
              </p:cNvSpPr>
              <p:nvPr/>
            </p:nvSpPr>
            <p:spPr bwMode="auto">
              <a:xfrm>
                <a:off x="5051" y="2932"/>
                <a:ext cx="24" cy="1"/>
              </a:xfrm>
              <a:custGeom>
                <a:avLst/>
                <a:gdLst>
                  <a:gd name="T0" fmla="*/ 23 w 24"/>
                  <a:gd name="T1" fmla="*/ 0 h 1"/>
                  <a:gd name="T2" fmla="*/ 0 w 24"/>
                  <a:gd name="T3" fmla="*/ 0 h 1"/>
                  <a:gd name="T4" fmla="*/ 0 w 24"/>
                  <a:gd name="T5" fmla="*/ 0 h 1"/>
                  <a:gd name="T6" fmla="*/ 0 w 24"/>
                  <a:gd name="T7" fmla="*/ 0 h 1"/>
                  <a:gd name="T8" fmla="*/ 0 w 24"/>
                  <a:gd name="T9" fmla="*/ 0 h 1"/>
                  <a:gd name="T10" fmla="*/ 0 w 24"/>
                  <a:gd name="T11" fmla="*/ 0 h 1"/>
                  <a:gd name="T12" fmla="*/ 0 w 24"/>
                  <a:gd name="T13" fmla="*/ 0 h 1"/>
                  <a:gd name="T14" fmla="*/ 0 w 24"/>
                  <a:gd name="T15" fmla="*/ 0 h 1"/>
                  <a:gd name="T16" fmla="*/ 0 w 24"/>
                  <a:gd name="T17" fmla="*/ 0 h 1"/>
                  <a:gd name="T18" fmla="*/ 0 w 24"/>
                  <a:gd name="T19" fmla="*/ 0 h 1"/>
                  <a:gd name="T20" fmla="*/ 23 w 24"/>
                  <a:gd name="T21" fmla="*/ 0 h 1"/>
                  <a:gd name="T22" fmla="*/ 23 w 24"/>
                  <a:gd name="T23" fmla="*/ 0 h 1"/>
                  <a:gd name="T24" fmla="*/ 23 w 24"/>
                  <a:gd name="T25" fmla="*/ 0 h 1"/>
                  <a:gd name="T26" fmla="*/ 23 w 24"/>
                  <a:gd name="T27" fmla="*/ 0 h 1"/>
                  <a:gd name="T28" fmla="*/ 23 w 24"/>
                  <a:gd name="T29" fmla="*/ 0 h 1"/>
                  <a:gd name="T30" fmla="*/ 23 w 24"/>
                  <a:gd name="T31" fmla="*/ 0 h 1"/>
                  <a:gd name="T32" fmla="*/ 23 w 24"/>
                  <a:gd name="T33" fmla="*/ 0 h 1"/>
                  <a:gd name="T34" fmla="*/ 23 w 24"/>
                  <a:gd name="T35" fmla="*/ 0 h 1"/>
                  <a:gd name="T36" fmla="*/ 23 w 2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
                  <a:gd name="T59" fmla="*/ 24 w 2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
                    <a:moveTo>
                      <a:pt x="23" y="0"/>
                    </a:moveTo>
                    <a:lnTo>
                      <a:pt x="0" y="0"/>
                    </a:lnTo>
                    <a:lnTo>
                      <a:pt x="23" y="0"/>
                    </a:lnTo>
                  </a:path>
                </a:pathLst>
              </a:custGeom>
              <a:solidFill>
                <a:srgbClr val="76A45B"/>
              </a:solidFill>
              <a:ln w="9525" cap="rnd">
                <a:noFill/>
                <a:round/>
                <a:headEnd/>
                <a:tailEnd/>
              </a:ln>
            </p:spPr>
            <p:txBody>
              <a:bodyPr/>
              <a:lstStyle/>
              <a:p>
                <a:endParaRPr lang="en-US"/>
              </a:p>
            </p:txBody>
          </p:sp>
          <p:sp>
            <p:nvSpPr>
              <p:cNvPr id="32275" name="Freeform 230"/>
              <p:cNvSpPr>
                <a:spLocks noChangeAspect="1"/>
              </p:cNvSpPr>
              <p:nvPr/>
            </p:nvSpPr>
            <p:spPr bwMode="auto">
              <a:xfrm>
                <a:off x="5051" y="2931"/>
                <a:ext cx="24" cy="17"/>
              </a:xfrm>
              <a:custGeom>
                <a:avLst/>
                <a:gdLst>
                  <a:gd name="T0" fmla="*/ 23 w 24"/>
                  <a:gd name="T1" fmla="*/ 16 h 17"/>
                  <a:gd name="T2" fmla="*/ 0 w 24"/>
                  <a:gd name="T3" fmla="*/ 16 h 17"/>
                  <a:gd name="T4" fmla="*/ 0 w 24"/>
                  <a:gd name="T5" fmla="*/ 16 h 17"/>
                  <a:gd name="T6" fmla="*/ 0 w 24"/>
                  <a:gd name="T7" fmla="*/ 16 h 17"/>
                  <a:gd name="T8" fmla="*/ 0 w 24"/>
                  <a:gd name="T9" fmla="*/ 16 h 17"/>
                  <a:gd name="T10" fmla="*/ 0 w 24"/>
                  <a:gd name="T11" fmla="*/ 0 h 17"/>
                  <a:gd name="T12" fmla="*/ 0 w 24"/>
                  <a:gd name="T13" fmla="*/ 0 h 17"/>
                  <a:gd name="T14" fmla="*/ 0 w 24"/>
                  <a:gd name="T15" fmla="*/ 0 h 17"/>
                  <a:gd name="T16" fmla="*/ 0 w 24"/>
                  <a:gd name="T17" fmla="*/ 0 h 17"/>
                  <a:gd name="T18" fmla="*/ 0 w 24"/>
                  <a:gd name="T19" fmla="*/ 0 h 17"/>
                  <a:gd name="T20" fmla="*/ 23 w 24"/>
                  <a:gd name="T21" fmla="*/ 0 h 17"/>
                  <a:gd name="T22" fmla="*/ 23 w 24"/>
                  <a:gd name="T23" fmla="*/ 0 h 17"/>
                  <a:gd name="T24" fmla="*/ 23 w 24"/>
                  <a:gd name="T25" fmla="*/ 0 h 17"/>
                  <a:gd name="T26" fmla="*/ 23 w 24"/>
                  <a:gd name="T27" fmla="*/ 0 h 17"/>
                  <a:gd name="T28" fmla="*/ 23 w 24"/>
                  <a:gd name="T29" fmla="*/ 0 h 17"/>
                  <a:gd name="T30" fmla="*/ 23 w 24"/>
                  <a:gd name="T31" fmla="*/ 16 h 17"/>
                  <a:gd name="T32" fmla="*/ 23 w 24"/>
                  <a:gd name="T33" fmla="*/ 16 h 17"/>
                  <a:gd name="T34" fmla="*/ 23 w 24"/>
                  <a:gd name="T35" fmla="*/ 16 h 17"/>
                  <a:gd name="T36" fmla="*/ 23 w 2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7"/>
                  <a:gd name="T59" fmla="*/ 24 w 2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7">
                    <a:moveTo>
                      <a:pt x="23" y="16"/>
                    </a:moveTo>
                    <a:lnTo>
                      <a:pt x="0" y="16"/>
                    </a:lnTo>
                    <a:lnTo>
                      <a:pt x="0" y="0"/>
                    </a:lnTo>
                    <a:lnTo>
                      <a:pt x="23" y="0"/>
                    </a:lnTo>
                    <a:lnTo>
                      <a:pt x="23" y="16"/>
                    </a:lnTo>
                  </a:path>
                </a:pathLst>
              </a:custGeom>
              <a:solidFill>
                <a:srgbClr val="77A45B"/>
              </a:solidFill>
              <a:ln w="9525" cap="rnd">
                <a:noFill/>
                <a:round/>
                <a:headEnd/>
                <a:tailEnd/>
              </a:ln>
            </p:spPr>
            <p:txBody>
              <a:bodyPr/>
              <a:lstStyle/>
              <a:p>
                <a:endParaRPr lang="en-US"/>
              </a:p>
            </p:txBody>
          </p:sp>
          <p:sp>
            <p:nvSpPr>
              <p:cNvPr id="32276" name="Freeform 231"/>
              <p:cNvSpPr>
                <a:spLocks noChangeAspect="1"/>
              </p:cNvSpPr>
              <p:nvPr/>
            </p:nvSpPr>
            <p:spPr bwMode="auto">
              <a:xfrm>
                <a:off x="5051" y="2931"/>
                <a:ext cx="24" cy="1"/>
              </a:xfrm>
              <a:custGeom>
                <a:avLst/>
                <a:gdLst>
                  <a:gd name="T0" fmla="*/ 23 w 24"/>
                  <a:gd name="T1" fmla="*/ 0 h 1"/>
                  <a:gd name="T2" fmla="*/ 0 w 24"/>
                  <a:gd name="T3" fmla="*/ 0 h 1"/>
                  <a:gd name="T4" fmla="*/ 0 w 24"/>
                  <a:gd name="T5" fmla="*/ 0 h 1"/>
                  <a:gd name="T6" fmla="*/ 0 w 24"/>
                  <a:gd name="T7" fmla="*/ 0 h 1"/>
                  <a:gd name="T8" fmla="*/ 0 w 24"/>
                  <a:gd name="T9" fmla="*/ 0 h 1"/>
                  <a:gd name="T10" fmla="*/ 0 w 24"/>
                  <a:gd name="T11" fmla="*/ 0 h 1"/>
                  <a:gd name="T12" fmla="*/ 0 w 24"/>
                  <a:gd name="T13" fmla="*/ 0 h 1"/>
                  <a:gd name="T14" fmla="*/ 0 w 24"/>
                  <a:gd name="T15" fmla="*/ 0 h 1"/>
                  <a:gd name="T16" fmla="*/ 0 w 24"/>
                  <a:gd name="T17" fmla="*/ 0 h 1"/>
                  <a:gd name="T18" fmla="*/ 0 w 24"/>
                  <a:gd name="T19" fmla="*/ 0 h 1"/>
                  <a:gd name="T20" fmla="*/ 23 w 24"/>
                  <a:gd name="T21" fmla="*/ 0 h 1"/>
                  <a:gd name="T22" fmla="*/ 23 w 24"/>
                  <a:gd name="T23" fmla="*/ 0 h 1"/>
                  <a:gd name="T24" fmla="*/ 23 w 24"/>
                  <a:gd name="T25" fmla="*/ 0 h 1"/>
                  <a:gd name="T26" fmla="*/ 23 w 24"/>
                  <a:gd name="T27" fmla="*/ 0 h 1"/>
                  <a:gd name="T28" fmla="*/ 23 w 24"/>
                  <a:gd name="T29" fmla="*/ 0 h 1"/>
                  <a:gd name="T30" fmla="*/ 23 w 24"/>
                  <a:gd name="T31" fmla="*/ 0 h 1"/>
                  <a:gd name="T32" fmla="*/ 23 w 24"/>
                  <a:gd name="T33" fmla="*/ 0 h 1"/>
                  <a:gd name="T34" fmla="*/ 23 w 24"/>
                  <a:gd name="T35" fmla="*/ 0 h 1"/>
                  <a:gd name="T36" fmla="*/ 23 w 2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
                  <a:gd name="T59" fmla="*/ 24 w 2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
                    <a:moveTo>
                      <a:pt x="23" y="0"/>
                    </a:moveTo>
                    <a:lnTo>
                      <a:pt x="0" y="0"/>
                    </a:lnTo>
                    <a:lnTo>
                      <a:pt x="23" y="0"/>
                    </a:lnTo>
                  </a:path>
                </a:pathLst>
              </a:custGeom>
              <a:solidFill>
                <a:srgbClr val="78A55A"/>
              </a:solidFill>
              <a:ln w="9525" cap="rnd">
                <a:noFill/>
                <a:round/>
                <a:headEnd/>
                <a:tailEnd/>
              </a:ln>
            </p:spPr>
            <p:txBody>
              <a:bodyPr/>
              <a:lstStyle/>
              <a:p>
                <a:endParaRPr lang="en-US"/>
              </a:p>
            </p:txBody>
          </p:sp>
          <p:sp>
            <p:nvSpPr>
              <p:cNvPr id="32277" name="Freeform 232"/>
              <p:cNvSpPr>
                <a:spLocks noChangeAspect="1"/>
              </p:cNvSpPr>
              <p:nvPr/>
            </p:nvSpPr>
            <p:spPr bwMode="auto">
              <a:xfrm>
                <a:off x="5051" y="2929"/>
                <a:ext cx="25" cy="17"/>
              </a:xfrm>
              <a:custGeom>
                <a:avLst/>
                <a:gdLst>
                  <a:gd name="T0" fmla="*/ 22 w 25"/>
                  <a:gd name="T1" fmla="*/ 16 h 17"/>
                  <a:gd name="T2" fmla="*/ 0 w 25"/>
                  <a:gd name="T3" fmla="*/ 16 h 17"/>
                  <a:gd name="T4" fmla="*/ 0 w 25"/>
                  <a:gd name="T5" fmla="*/ 0 h 17"/>
                  <a:gd name="T6" fmla="*/ 0 w 25"/>
                  <a:gd name="T7" fmla="*/ 0 h 17"/>
                  <a:gd name="T8" fmla="*/ 0 w 25"/>
                  <a:gd name="T9" fmla="*/ 0 h 17"/>
                  <a:gd name="T10" fmla="*/ 0 w 25"/>
                  <a:gd name="T11" fmla="*/ 0 h 17"/>
                  <a:gd name="T12" fmla="*/ 0 w 25"/>
                  <a:gd name="T13" fmla="*/ 0 h 17"/>
                  <a:gd name="T14" fmla="*/ 0 w 25"/>
                  <a:gd name="T15" fmla="*/ 0 h 17"/>
                  <a:gd name="T16" fmla="*/ 0 w 25"/>
                  <a:gd name="T17" fmla="*/ 0 h 17"/>
                  <a:gd name="T18" fmla="*/ 0 w 25"/>
                  <a:gd name="T19" fmla="*/ 0 h 17"/>
                  <a:gd name="T20" fmla="*/ 24 w 25"/>
                  <a:gd name="T21" fmla="*/ 0 h 17"/>
                  <a:gd name="T22" fmla="*/ 24 w 25"/>
                  <a:gd name="T23" fmla="*/ 0 h 17"/>
                  <a:gd name="T24" fmla="*/ 24 w 25"/>
                  <a:gd name="T25" fmla="*/ 0 h 17"/>
                  <a:gd name="T26" fmla="*/ 22 w 25"/>
                  <a:gd name="T27" fmla="*/ 0 h 17"/>
                  <a:gd name="T28" fmla="*/ 22 w 25"/>
                  <a:gd name="T29" fmla="*/ 0 h 17"/>
                  <a:gd name="T30" fmla="*/ 22 w 25"/>
                  <a:gd name="T31" fmla="*/ 0 h 17"/>
                  <a:gd name="T32" fmla="*/ 22 w 25"/>
                  <a:gd name="T33" fmla="*/ 0 h 17"/>
                  <a:gd name="T34" fmla="*/ 22 w 25"/>
                  <a:gd name="T35" fmla="*/ 0 h 17"/>
                  <a:gd name="T36" fmla="*/ 22 w 2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7"/>
                  <a:gd name="T59" fmla="*/ 25 w 2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7">
                    <a:moveTo>
                      <a:pt x="22" y="16"/>
                    </a:moveTo>
                    <a:lnTo>
                      <a:pt x="0" y="16"/>
                    </a:lnTo>
                    <a:lnTo>
                      <a:pt x="0" y="0"/>
                    </a:lnTo>
                    <a:lnTo>
                      <a:pt x="24" y="0"/>
                    </a:lnTo>
                    <a:lnTo>
                      <a:pt x="22" y="0"/>
                    </a:lnTo>
                    <a:lnTo>
                      <a:pt x="22" y="16"/>
                    </a:lnTo>
                  </a:path>
                </a:pathLst>
              </a:custGeom>
              <a:solidFill>
                <a:srgbClr val="78A55A"/>
              </a:solidFill>
              <a:ln w="9525" cap="rnd">
                <a:noFill/>
                <a:round/>
                <a:headEnd/>
                <a:tailEnd/>
              </a:ln>
            </p:spPr>
            <p:txBody>
              <a:bodyPr/>
              <a:lstStyle/>
              <a:p>
                <a:endParaRPr lang="en-US"/>
              </a:p>
            </p:txBody>
          </p:sp>
          <p:sp>
            <p:nvSpPr>
              <p:cNvPr id="32278" name="Freeform 233"/>
              <p:cNvSpPr>
                <a:spLocks noChangeAspect="1"/>
              </p:cNvSpPr>
              <p:nvPr/>
            </p:nvSpPr>
            <p:spPr bwMode="auto">
              <a:xfrm>
                <a:off x="5051" y="2928"/>
                <a:ext cx="25" cy="17"/>
              </a:xfrm>
              <a:custGeom>
                <a:avLst/>
                <a:gdLst>
                  <a:gd name="T0" fmla="*/ 24 w 25"/>
                  <a:gd name="T1" fmla="*/ 16 h 17"/>
                  <a:gd name="T2" fmla="*/ 0 w 25"/>
                  <a:gd name="T3" fmla="*/ 16 h 17"/>
                  <a:gd name="T4" fmla="*/ 0 w 25"/>
                  <a:gd name="T5" fmla="*/ 16 h 17"/>
                  <a:gd name="T6" fmla="*/ 0 w 25"/>
                  <a:gd name="T7" fmla="*/ 16 h 17"/>
                  <a:gd name="T8" fmla="*/ 0 w 25"/>
                  <a:gd name="T9" fmla="*/ 16 h 17"/>
                  <a:gd name="T10" fmla="*/ 0 w 25"/>
                  <a:gd name="T11" fmla="*/ 16 h 17"/>
                  <a:gd name="T12" fmla="*/ 0 w 25"/>
                  <a:gd name="T13" fmla="*/ 0 h 17"/>
                  <a:gd name="T14" fmla="*/ 0 w 25"/>
                  <a:gd name="T15" fmla="*/ 0 h 17"/>
                  <a:gd name="T16" fmla="*/ 0 w 25"/>
                  <a:gd name="T17" fmla="*/ 0 h 17"/>
                  <a:gd name="T18" fmla="*/ 0 w 25"/>
                  <a:gd name="T19" fmla="*/ 0 h 17"/>
                  <a:gd name="T20" fmla="*/ 24 w 25"/>
                  <a:gd name="T21" fmla="*/ 0 h 17"/>
                  <a:gd name="T22" fmla="*/ 24 w 25"/>
                  <a:gd name="T23" fmla="*/ 0 h 17"/>
                  <a:gd name="T24" fmla="*/ 24 w 25"/>
                  <a:gd name="T25" fmla="*/ 0 h 17"/>
                  <a:gd name="T26" fmla="*/ 24 w 25"/>
                  <a:gd name="T27" fmla="*/ 0 h 17"/>
                  <a:gd name="T28" fmla="*/ 24 w 25"/>
                  <a:gd name="T29" fmla="*/ 16 h 17"/>
                  <a:gd name="T30" fmla="*/ 24 w 25"/>
                  <a:gd name="T31" fmla="*/ 16 h 17"/>
                  <a:gd name="T32" fmla="*/ 24 w 25"/>
                  <a:gd name="T33" fmla="*/ 16 h 17"/>
                  <a:gd name="T34" fmla="*/ 24 w 25"/>
                  <a:gd name="T35" fmla="*/ 16 h 17"/>
                  <a:gd name="T36" fmla="*/ 24 w 2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7"/>
                  <a:gd name="T59" fmla="*/ 25 w 2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7">
                    <a:moveTo>
                      <a:pt x="24" y="16"/>
                    </a:moveTo>
                    <a:lnTo>
                      <a:pt x="0" y="16"/>
                    </a:lnTo>
                    <a:lnTo>
                      <a:pt x="0" y="0"/>
                    </a:lnTo>
                    <a:lnTo>
                      <a:pt x="24" y="0"/>
                    </a:lnTo>
                    <a:lnTo>
                      <a:pt x="24" y="16"/>
                    </a:lnTo>
                  </a:path>
                </a:pathLst>
              </a:custGeom>
              <a:solidFill>
                <a:srgbClr val="79A55A"/>
              </a:solidFill>
              <a:ln w="9525" cap="rnd">
                <a:noFill/>
                <a:round/>
                <a:headEnd/>
                <a:tailEnd/>
              </a:ln>
            </p:spPr>
            <p:txBody>
              <a:bodyPr/>
              <a:lstStyle/>
              <a:p>
                <a:endParaRPr lang="en-US"/>
              </a:p>
            </p:txBody>
          </p:sp>
          <p:sp>
            <p:nvSpPr>
              <p:cNvPr id="32279" name="Freeform 234"/>
              <p:cNvSpPr>
                <a:spLocks noChangeAspect="1"/>
              </p:cNvSpPr>
              <p:nvPr/>
            </p:nvSpPr>
            <p:spPr bwMode="auto">
              <a:xfrm>
                <a:off x="5051" y="2928"/>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79A659"/>
              </a:solidFill>
              <a:ln w="9525" cap="rnd">
                <a:noFill/>
                <a:round/>
                <a:headEnd/>
                <a:tailEnd/>
              </a:ln>
            </p:spPr>
            <p:txBody>
              <a:bodyPr/>
              <a:lstStyle/>
              <a:p>
                <a:endParaRPr lang="en-US"/>
              </a:p>
            </p:txBody>
          </p:sp>
          <p:sp>
            <p:nvSpPr>
              <p:cNvPr id="32280" name="Freeform 235"/>
              <p:cNvSpPr>
                <a:spLocks noChangeAspect="1"/>
              </p:cNvSpPr>
              <p:nvPr/>
            </p:nvSpPr>
            <p:spPr bwMode="auto">
              <a:xfrm>
                <a:off x="5051" y="2927"/>
                <a:ext cx="25" cy="17"/>
              </a:xfrm>
              <a:custGeom>
                <a:avLst/>
                <a:gdLst>
                  <a:gd name="T0" fmla="*/ 24 w 25"/>
                  <a:gd name="T1" fmla="*/ 16 h 17"/>
                  <a:gd name="T2" fmla="*/ 0 w 25"/>
                  <a:gd name="T3" fmla="*/ 16 h 17"/>
                  <a:gd name="T4" fmla="*/ 0 w 25"/>
                  <a:gd name="T5" fmla="*/ 0 h 17"/>
                  <a:gd name="T6" fmla="*/ 0 w 25"/>
                  <a:gd name="T7" fmla="*/ 0 h 17"/>
                  <a:gd name="T8" fmla="*/ 0 w 25"/>
                  <a:gd name="T9" fmla="*/ 0 h 17"/>
                  <a:gd name="T10" fmla="*/ 0 w 25"/>
                  <a:gd name="T11" fmla="*/ 0 h 17"/>
                  <a:gd name="T12" fmla="*/ 0 w 25"/>
                  <a:gd name="T13" fmla="*/ 0 h 17"/>
                  <a:gd name="T14" fmla="*/ 0 w 25"/>
                  <a:gd name="T15" fmla="*/ 0 h 17"/>
                  <a:gd name="T16" fmla="*/ 0 w 25"/>
                  <a:gd name="T17" fmla="*/ 0 h 17"/>
                  <a:gd name="T18" fmla="*/ 0 w 25"/>
                  <a:gd name="T19" fmla="*/ 0 h 17"/>
                  <a:gd name="T20" fmla="*/ 24 w 25"/>
                  <a:gd name="T21" fmla="*/ 0 h 17"/>
                  <a:gd name="T22" fmla="*/ 24 w 25"/>
                  <a:gd name="T23" fmla="*/ 0 h 17"/>
                  <a:gd name="T24" fmla="*/ 24 w 25"/>
                  <a:gd name="T25" fmla="*/ 0 h 17"/>
                  <a:gd name="T26" fmla="*/ 24 w 25"/>
                  <a:gd name="T27" fmla="*/ 0 h 17"/>
                  <a:gd name="T28" fmla="*/ 24 w 25"/>
                  <a:gd name="T29" fmla="*/ 0 h 17"/>
                  <a:gd name="T30" fmla="*/ 24 w 25"/>
                  <a:gd name="T31" fmla="*/ 0 h 17"/>
                  <a:gd name="T32" fmla="*/ 24 w 25"/>
                  <a:gd name="T33" fmla="*/ 0 h 17"/>
                  <a:gd name="T34" fmla="*/ 24 w 25"/>
                  <a:gd name="T35" fmla="*/ 0 h 17"/>
                  <a:gd name="T36" fmla="*/ 24 w 2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7"/>
                  <a:gd name="T59" fmla="*/ 25 w 2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7">
                    <a:moveTo>
                      <a:pt x="24" y="16"/>
                    </a:moveTo>
                    <a:lnTo>
                      <a:pt x="0" y="16"/>
                    </a:lnTo>
                    <a:lnTo>
                      <a:pt x="0" y="0"/>
                    </a:lnTo>
                    <a:lnTo>
                      <a:pt x="24" y="0"/>
                    </a:lnTo>
                    <a:lnTo>
                      <a:pt x="24" y="16"/>
                    </a:lnTo>
                  </a:path>
                </a:pathLst>
              </a:custGeom>
              <a:solidFill>
                <a:srgbClr val="7AA659"/>
              </a:solidFill>
              <a:ln w="9525" cap="rnd">
                <a:noFill/>
                <a:round/>
                <a:headEnd/>
                <a:tailEnd/>
              </a:ln>
            </p:spPr>
            <p:txBody>
              <a:bodyPr/>
              <a:lstStyle/>
              <a:p>
                <a:endParaRPr lang="en-US"/>
              </a:p>
            </p:txBody>
          </p:sp>
          <p:sp>
            <p:nvSpPr>
              <p:cNvPr id="32281" name="Freeform 236"/>
              <p:cNvSpPr>
                <a:spLocks noChangeAspect="1"/>
              </p:cNvSpPr>
              <p:nvPr/>
            </p:nvSpPr>
            <p:spPr bwMode="auto">
              <a:xfrm>
                <a:off x="5051" y="2925"/>
                <a:ext cx="26" cy="17"/>
              </a:xfrm>
              <a:custGeom>
                <a:avLst/>
                <a:gdLst>
                  <a:gd name="T0" fmla="*/ 24 w 26"/>
                  <a:gd name="T1" fmla="*/ 16 h 17"/>
                  <a:gd name="T2" fmla="*/ 0 w 26"/>
                  <a:gd name="T3" fmla="*/ 16 h 17"/>
                  <a:gd name="T4" fmla="*/ 0 w 26"/>
                  <a:gd name="T5" fmla="*/ 16 h 17"/>
                  <a:gd name="T6" fmla="*/ 0 w 26"/>
                  <a:gd name="T7" fmla="*/ 16 h 17"/>
                  <a:gd name="T8" fmla="*/ 0 w 26"/>
                  <a:gd name="T9" fmla="*/ 16 h 17"/>
                  <a:gd name="T10" fmla="*/ 0 w 26"/>
                  <a:gd name="T11" fmla="*/ 16 h 17"/>
                  <a:gd name="T12" fmla="*/ 0 w 26"/>
                  <a:gd name="T13" fmla="*/ 0 h 17"/>
                  <a:gd name="T14" fmla="*/ 0 w 26"/>
                  <a:gd name="T15" fmla="*/ 0 h 17"/>
                  <a:gd name="T16" fmla="*/ 0 w 26"/>
                  <a:gd name="T17" fmla="*/ 0 h 17"/>
                  <a:gd name="T18" fmla="*/ 0 w 26"/>
                  <a:gd name="T19" fmla="*/ 0 h 17"/>
                  <a:gd name="T20" fmla="*/ 25 w 26"/>
                  <a:gd name="T21" fmla="*/ 0 h 17"/>
                  <a:gd name="T22" fmla="*/ 24 w 26"/>
                  <a:gd name="T23" fmla="*/ 0 h 17"/>
                  <a:gd name="T24" fmla="*/ 24 w 26"/>
                  <a:gd name="T25" fmla="*/ 0 h 17"/>
                  <a:gd name="T26" fmla="*/ 24 w 26"/>
                  <a:gd name="T27" fmla="*/ 0 h 17"/>
                  <a:gd name="T28" fmla="*/ 24 w 26"/>
                  <a:gd name="T29" fmla="*/ 16 h 17"/>
                  <a:gd name="T30" fmla="*/ 24 w 26"/>
                  <a:gd name="T31" fmla="*/ 16 h 17"/>
                  <a:gd name="T32" fmla="*/ 24 w 26"/>
                  <a:gd name="T33" fmla="*/ 16 h 17"/>
                  <a:gd name="T34" fmla="*/ 24 w 26"/>
                  <a:gd name="T35" fmla="*/ 16 h 17"/>
                  <a:gd name="T36" fmla="*/ 24 w 2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7"/>
                  <a:gd name="T59" fmla="*/ 26 w 2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7">
                    <a:moveTo>
                      <a:pt x="24" y="16"/>
                    </a:moveTo>
                    <a:lnTo>
                      <a:pt x="0" y="16"/>
                    </a:lnTo>
                    <a:lnTo>
                      <a:pt x="0" y="0"/>
                    </a:lnTo>
                    <a:lnTo>
                      <a:pt x="25" y="0"/>
                    </a:lnTo>
                    <a:lnTo>
                      <a:pt x="24" y="0"/>
                    </a:lnTo>
                    <a:lnTo>
                      <a:pt x="24" y="16"/>
                    </a:lnTo>
                  </a:path>
                </a:pathLst>
              </a:custGeom>
              <a:solidFill>
                <a:srgbClr val="7BA758"/>
              </a:solidFill>
              <a:ln w="9525" cap="rnd">
                <a:noFill/>
                <a:round/>
                <a:headEnd/>
                <a:tailEnd/>
              </a:ln>
            </p:spPr>
            <p:txBody>
              <a:bodyPr/>
              <a:lstStyle/>
              <a:p>
                <a:endParaRPr lang="en-US"/>
              </a:p>
            </p:txBody>
          </p:sp>
          <p:sp>
            <p:nvSpPr>
              <p:cNvPr id="32282" name="Freeform 237"/>
              <p:cNvSpPr>
                <a:spLocks noChangeAspect="1"/>
              </p:cNvSpPr>
              <p:nvPr/>
            </p:nvSpPr>
            <p:spPr bwMode="auto">
              <a:xfrm>
                <a:off x="5051" y="2925"/>
                <a:ext cx="26" cy="1"/>
              </a:xfrm>
              <a:custGeom>
                <a:avLst/>
                <a:gdLst>
                  <a:gd name="T0" fmla="*/ 25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5 w 26"/>
                  <a:gd name="T21" fmla="*/ 0 h 1"/>
                  <a:gd name="T22" fmla="*/ 25 w 26"/>
                  <a:gd name="T23" fmla="*/ 0 h 1"/>
                  <a:gd name="T24" fmla="*/ 25 w 26"/>
                  <a:gd name="T25" fmla="*/ 0 h 1"/>
                  <a:gd name="T26" fmla="*/ 25 w 26"/>
                  <a:gd name="T27" fmla="*/ 0 h 1"/>
                  <a:gd name="T28" fmla="*/ 25 w 26"/>
                  <a:gd name="T29" fmla="*/ 0 h 1"/>
                  <a:gd name="T30" fmla="*/ 25 w 26"/>
                  <a:gd name="T31" fmla="*/ 0 h 1"/>
                  <a:gd name="T32" fmla="*/ 25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0" y="0"/>
                    </a:lnTo>
                    <a:lnTo>
                      <a:pt x="25" y="0"/>
                    </a:lnTo>
                  </a:path>
                </a:pathLst>
              </a:custGeom>
              <a:solidFill>
                <a:srgbClr val="7BA758"/>
              </a:solidFill>
              <a:ln w="9525" cap="rnd">
                <a:noFill/>
                <a:round/>
                <a:headEnd/>
                <a:tailEnd/>
              </a:ln>
            </p:spPr>
            <p:txBody>
              <a:bodyPr/>
              <a:lstStyle/>
              <a:p>
                <a:endParaRPr lang="en-US"/>
              </a:p>
            </p:txBody>
          </p:sp>
          <p:sp>
            <p:nvSpPr>
              <p:cNvPr id="32283" name="Freeform 238"/>
              <p:cNvSpPr>
                <a:spLocks noChangeAspect="1"/>
              </p:cNvSpPr>
              <p:nvPr/>
            </p:nvSpPr>
            <p:spPr bwMode="auto">
              <a:xfrm>
                <a:off x="5051" y="2924"/>
                <a:ext cx="26" cy="17"/>
              </a:xfrm>
              <a:custGeom>
                <a:avLst/>
                <a:gdLst>
                  <a:gd name="T0" fmla="*/ 25 w 26"/>
                  <a:gd name="T1" fmla="*/ 16 h 17"/>
                  <a:gd name="T2" fmla="*/ 0 w 26"/>
                  <a:gd name="T3" fmla="*/ 16 h 17"/>
                  <a:gd name="T4" fmla="*/ 0 w 26"/>
                  <a:gd name="T5" fmla="*/ 0 h 17"/>
                  <a:gd name="T6" fmla="*/ 0 w 26"/>
                  <a:gd name="T7" fmla="*/ 0 h 17"/>
                  <a:gd name="T8" fmla="*/ 0 w 26"/>
                  <a:gd name="T9" fmla="*/ 0 h 17"/>
                  <a:gd name="T10" fmla="*/ 0 w 26"/>
                  <a:gd name="T11" fmla="*/ 0 h 17"/>
                  <a:gd name="T12" fmla="*/ 0 w 26"/>
                  <a:gd name="T13" fmla="*/ 0 h 17"/>
                  <a:gd name="T14" fmla="*/ 0 w 26"/>
                  <a:gd name="T15" fmla="*/ 0 h 17"/>
                  <a:gd name="T16" fmla="*/ 0 w 26"/>
                  <a:gd name="T17" fmla="*/ 0 h 17"/>
                  <a:gd name="T18" fmla="*/ 0 w 26"/>
                  <a:gd name="T19" fmla="*/ 0 h 17"/>
                  <a:gd name="T20" fmla="*/ 25 w 26"/>
                  <a:gd name="T21" fmla="*/ 0 h 17"/>
                  <a:gd name="T22" fmla="*/ 25 w 26"/>
                  <a:gd name="T23" fmla="*/ 0 h 17"/>
                  <a:gd name="T24" fmla="*/ 25 w 26"/>
                  <a:gd name="T25" fmla="*/ 0 h 17"/>
                  <a:gd name="T26" fmla="*/ 25 w 26"/>
                  <a:gd name="T27" fmla="*/ 0 h 17"/>
                  <a:gd name="T28" fmla="*/ 25 w 26"/>
                  <a:gd name="T29" fmla="*/ 0 h 17"/>
                  <a:gd name="T30" fmla="*/ 25 w 26"/>
                  <a:gd name="T31" fmla="*/ 0 h 17"/>
                  <a:gd name="T32" fmla="*/ 25 w 26"/>
                  <a:gd name="T33" fmla="*/ 0 h 17"/>
                  <a:gd name="T34" fmla="*/ 25 w 26"/>
                  <a:gd name="T35" fmla="*/ 0 h 17"/>
                  <a:gd name="T36" fmla="*/ 25 w 2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7"/>
                  <a:gd name="T59" fmla="*/ 26 w 2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7">
                    <a:moveTo>
                      <a:pt x="25" y="16"/>
                    </a:moveTo>
                    <a:lnTo>
                      <a:pt x="0" y="16"/>
                    </a:lnTo>
                    <a:lnTo>
                      <a:pt x="0" y="0"/>
                    </a:lnTo>
                    <a:lnTo>
                      <a:pt x="25" y="0"/>
                    </a:lnTo>
                    <a:lnTo>
                      <a:pt x="25" y="16"/>
                    </a:lnTo>
                  </a:path>
                </a:pathLst>
              </a:custGeom>
              <a:solidFill>
                <a:srgbClr val="7CA758"/>
              </a:solidFill>
              <a:ln w="9525" cap="rnd">
                <a:noFill/>
                <a:round/>
                <a:headEnd/>
                <a:tailEnd/>
              </a:ln>
            </p:spPr>
            <p:txBody>
              <a:bodyPr/>
              <a:lstStyle/>
              <a:p>
                <a:endParaRPr lang="en-US"/>
              </a:p>
            </p:txBody>
          </p:sp>
          <p:sp>
            <p:nvSpPr>
              <p:cNvPr id="32284" name="Freeform 239"/>
              <p:cNvSpPr>
                <a:spLocks noChangeAspect="1"/>
              </p:cNvSpPr>
              <p:nvPr/>
            </p:nvSpPr>
            <p:spPr bwMode="auto">
              <a:xfrm>
                <a:off x="5051" y="2922"/>
                <a:ext cx="26" cy="17"/>
              </a:xfrm>
              <a:custGeom>
                <a:avLst/>
                <a:gdLst>
                  <a:gd name="T0" fmla="*/ 25 w 26"/>
                  <a:gd name="T1" fmla="*/ 16 h 17"/>
                  <a:gd name="T2" fmla="*/ 0 w 26"/>
                  <a:gd name="T3" fmla="*/ 16 h 17"/>
                  <a:gd name="T4" fmla="*/ 0 w 26"/>
                  <a:gd name="T5" fmla="*/ 16 h 17"/>
                  <a:gd name="T6" fmla="*/ 0 w 26"/>
                  <a:gd name="T7" fmla="*/ 16 h 17"/>
                  <a:gd name="T8" fmla="*/ 0 w 26"/>
                  <a:gd name="T9" fmla="*/ 16 h 17"/>
                  <a:gd name="T10" fmla="*/ 0 w 26"/>
                  <a:gd name="T11" fmla="*/ 16 h 17"/>
                  <a:gd name="T12" fmla="*/ 0 w 26"/>
                  <a:gd name="T13" fmla="*/ 16 h 17"/>
                  <a:gd name="T14" fmla="*/ 0 w 26"/>
                  <a:gd name="T15" fmla="*/ 0 h 17"/>
                  <a:gd name="T16" fmla="*/ 0 w 26"/>
                  <a:gd name="T17" fmla="*/ 0 h 17"/>
                  <a:gd name="T18" fmla="*/ 0 w 26"/>
                  <a:gd name="T19" fmla="*/ 0 h 17"/>
                  <a:gd name="T20" fmla="*/ 25 w 26"/>
                  <a:gd name="T21" fmla="*/ 0 h 17"/>
                  <a:gd name="T22" fmla="*/ 25 w 26"/>
                  <a:gd name="T23" fmla="*/ 0 h 17"/>
                  <a:gd name="T24" fmla="*/ 25 w 26"/>
                  <a:gd name="T25" fmla="*/ 0 h 17"/>
                  <a:gd name="T26" fmla="*/ 25 w 26"/>
                  <a:gd name="T27" fmla="*/ 16 h 17"/>
                  <a:gd name="T28" fmla="*/ 25 w 26"/>
                  <a:gd name="T29" fmla="*/ 16 h 17"/>
                  <a:gd name="T30" fmla="*/ 25 w 26"/>
                  <a:gd name="T31" fmla="*/ 16 h 17"/>
                  <a:gd name="T32" fmla="*/ 25 w 26"/>
                  <a:gd name="T33" fmla="*/ 16 h 17"/>
                  <a:gd name="T34" fmla="*/ 25 w 26"/>
                  <a:gd name="T35" fmla="*/ 16 h 17"/>
                  <a:gd name="T36" fmla="*/ 25 w 2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7"/>
                  <a:gd name="T59" fmla="*/ 26 w 2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7">
                    <a:moveTo>
                      <a:pt x="25" y="16"/>
                    </a:moveTo>
                    <a:lnTo>
                      <a:pt x="0" y="16"/>
                    </a:lnTo>
                    <a:lnTo>
                      <a:pt x="0" y="0"/>
                    </a:lnTo>
                    <a:lnTo>
                      <a:pt x="25" y="0"/>
                    </a:lnTo>
                    <a:lnTo>
                      <a:pt x="25" y="16"/>
                    </a:lnTo>
                  </a:path>
                </a:pathLst>
              </a:custGeom>
              <a:solidFill>
                <a:srgbClr val="7CA857"/>
              </a:solidFill>
              <a:ln w="9525" cap="rnd">
                <a:noFill/>
                <a:round/>
                <a:headEnd/>
                <a:tailEnd/>
              </a:ln>
            </p:spPr>
            <p:txBody>
              <a:bodyPr/>
              <a:lstStyle/>
              <a:p>
                <a:endParaRPr lang="en-US"/>
              </a:p>
            </p:txBody>
          </p:sp>
          <p:sp>
            <p:nvSpPr>
              <p:cNvPr id="32285" name="Freeform 240"/>
              <p:cNvSpPr>
                <a:spLocks noChangeAspect="1"/>
              </p:cNvSpPr>
              <p:nvPr/>
            </p:nvSpPr>
            <p:spPr bwMode="auto">
              <a:xfrm>
                <a:off x="5051" y="2922"/>
                <a:ext cx="28" cy="1"/>
              </a:xfrm>
              <a:custGeom>
                <a:avLst/>
                <a:gdLst>
                  <a:gd name="T0" fmla="*/ 25 w 28"/>
                  <a:gd name="T1" fmla="*/ 0 h 1"/>
                  <a:gd name="T2" fmla="*/ 0 w 28"/>
                  <a:gd name="T3" fmla="*/ 0 h 1"/>
                  <a:gd name="T4" fmla="*/ 0 w 28"/>
                  <a:gd name="T5" fmla="*/ 0 h 1"/>
                  <a:gd name="T6" fmla="*/ 0 w 28"/>
                  <a:gd name="T7" fmla="*/ 0 h 1"/>
                  <a:gd name="T8" fmla="*/ 0 w 28"/>
                  <a:gd name="T9" fmla="*/ 0 h 1"/>
                  <a:gd name="T10" fmla="*/ 0 w 28"/>
                  <a:gd name="T11" fmla="*/ 0 h 1"/>
                  <a:gd name="T12" fmla="*/ 0 w 28"/>
                  <a:gd name="T13" fmla="*/ 0 h 1"/>
                  <a:gd name="T14" fmla="*/ 0 w 28"/>
                  <a:gd name="T15" fmla="*/ 0 h 1"/>
                  <a:gd name="T16" fmla="*/ 0 w 28"/>
                  <a:gd name="T17" fmla="*/ 0 h 1"/>
                  <a:gd name="T18" fmla="*/ 0 w 28"/>
                  <a:gd name="T19" fmla="*/ 0 h 1"/>
                  <a:gd name="T20" fmla="*/ 27 w 28"/>
                  <a:gd name="T21" fmla="*/ 0 h 1"/>
                  <a:gd name="T22" fmla="*/ 27 w 28"/>
                  <a:gd name="T23" fmla="*/ 0 h 1"/>
                  <a:gd name="T24" fmla="*/ 27 w 28"/>
                  <a:gd name="T25" fmla="*/ 0 h 1"/>
                  <a:gd name="T26" fmla="*/ 25 w 28"/>
                  <a:gd name="T27" fmla="*/ 0 h 1"/>
                  <a:gd name="T28" fmla="*/ 25 w 28"/>
                  <a:gd name="T29" fmla="*/ 0 h 1"/>
                  <a:gd name="T30" fmla="*/ 25 w 28"/>
                  <a:gd name="T31" fmla="*/ 0 h 1"/>
                  <a:gd name="T32" fmla="*/ 25 w 28"/>
                  <a:gd name="T33" fmla="*/ 0 h 1"/>
                  <a:gd name="T34" fmla="*/ 25 w 28"/>
                  <a:gd name="T35" fmla="*/ 0 h 1"/>
                  <a:gd name="T36" fmla="*/ 25 w 2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
                  <a:gd name="T59" fmla="*/ 28 w 2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
                    <a:moveTo>
                      <a:pt x="25" y="0"/>
                    </a:moveTo>
                    <a:lnTo>
                      <a:pt x="0" y="0"/>
                    </a:lnTo>
                    <a:lnTo>
                      <a:pt x="27" y="0"/>
                    </a:lnTo>
                    <a:lnTo>
                      <a:pt x="25" y="0"/>
                    </a:lnTo>
                  </a:path>
                </a:pathLst>
              </a:custGeom>
              <a:solidFill>
                <a:srgbClr val="7DA857"/>
              </a:solidFill>
              <a:ln w="9525" cap="rnd">
                <a:noFill/>
                <a:round/>
                <a:headEnd/>
                <a:tailEnd/>
              </a:ln>
            </p:spPr>
            <p:txBody>
              <a:bodyPr/>
              <a:lstStyle/>
              <a:p>
                <a:endParaRPr lang="en-US"/>
              </a:p>
            </p:txBody>
          </p:sp>
          <p:sp>
            <p:nvSpPr>
              <p:cNvPr id="32286" name="Freeform 241"/>
              <p:cNvSpPr>
                <a:spLocks noChangeAspect="1"/>
              </p:cNvSpPr>
              <p:nvPr/>
            </p:nvSpPr>
            <p:spPr bwMode="auto">
              <a:xfrm>
                <a:off x="5051" y="2920"/>
                <a:ext cx="28" cy="17"/>
              </a:xfrm>
              <a:custGeom>
                <a:avLst/>
                <a:gdLst>
                  <a:gd name="T0" fmla="*/ 27 w 28"/>
                  <a:gd name="T1" fmla="*/ 16 h 17"/>
                  <a:gd name="T2" fmla="*/ 0 w 28"/>
                  <a:gd name="T3" fmla="*/ 16 h 17"/>
                  <a:gd name="T4" fmla="*/ 0 w 28"/>
                  <a:gd name="T5" fmla="*/ 16 h 17"/>
                  <a:gd name="T6" fmla="*/ 0 w 28"/>
                  <a:gd name="T7" fmla="*/ 0 h 17"/>
                  <a:gd name="T8" fmla="*/ 0 w 28"/>
                  <a:gd name="T9" fmla="*/ 0 h 17"/>
                  <a:gd name="T10" fmla="*/ 0 w 28"/>
                  <a:gd name="T11" fmla="*/ 0 h 17"/>
                  <a:gd name="T12" fmla="*/ 0 w 28"/>
                  <a:gd name="T13" fmla="*/ 0 h 17"/>
                  <a:gd name="T14" fmla="*/ 0 w 28"/>
                  <a:gd name="T15" fmla="*/ 0 h 17"/>
                  <a:gd name="T16" fmla="*/ 0 w 28"/>
                  <a:gd name="T17" fmla="*/ 0 h 17"/>
                  <a:gd name="T18" fmla="*/ 0 w 28"/>
                  <a:gd name="T19" fmla="*/ 0 h 17"/>
                  <a:gd name="T20" fmla="*/ 27 w 28"/>
                  <a:gd name="T21" fmla="*/ 0 h 17"/>
                  <a:gd name="T22" fmla="*/ 27 w 28"/>
                  <a:gd name="T23" fmla="*/ 0 h 17"/>
                  <a:gd name="T24" fmla="*/ 27 w 28"/>
                  <a:gd name="T25" fmla="*/ 0 h 17"/>
                  <a:gd name="T26" fmla="*/ 27 w 28"/>
                  <a:gd name="T27" fmla="*/ 0 h 17"/>
                  <a:gd name="T28" fmla="*/ 27 w 28"/>
                  <a:gd name="T29" fmla="*/ 0 h 17"/>
                  <a:gd name="T30" fmla="*/ 27 w 28"/>
                  <a:gd name="T31" fmla="*/ 0 h 17"/>
                  <a:gd name="T32" fmla="*/ 27 w 28"/>
                  <a:gd name="T33" fmla="*/ 0 h 17"/>
                  <a:gd name="T34" fmla="*/ 27 w 28"/>
                  <a:gd name="T35" fmla="*/ 16 h 17"/>
                  <a:gd name="T36" fmla="*/ 27 w 2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7"/>
                  <a:gd name="T59" fmla="*/ 28 w 2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7">
                    <a:moveTo>
                      <a:pt x="27" y="16"/>
                    </a:moveTo>
                    <a:lnTo>
                      <a:pt x="0" y="16"/>
                    </a:lnTo>
                    <a:lnTo>
                      <a:pt x="0" y="0"/>
                    </a:lnTo>
                    <a:lnTo>
                      <a:pt x="27" y="0"/>
                    </a:lnTo>
                    <a:lnTo>
                      <a:pt x="27" y="16"/>
                    </a:lnTo>
                  </a:path>
                </a:pathLst>
              </a:custGeom>
              <a:solidFill>
                <a:srgbClr val="7EA956"/>
              </a:solidFill>
              <a:ln w="9525" cap="rnd">
                <a:noFill/>
                <a:round/>
                <a:headEnd/>
                <a:tailEnd/>
              </a:ln>
            </p:spPr>
            <p:txBody>
              <a:bodyPr/>
              <a:lstStyle/>
              <a:p>
                <a:endParaRPr lang="en-US"/>
              </a:p>
            </p:txBody>
          </p:sp>
          <p:sp>
            <p:nvSpPr>
              <p:cNvPr id="32287" name="Freeform 242"/>
              <p:cNvSpPr>
                <a:spLocks noChangeAspect="1"/>
              </p:cNvSpPr>
              <p:nvPr/>
            </p:nvSpPr>
            <p:spPr bwMode="auto">
              <a:xfrm>
                <a:off x="5051" y="2919"/>
                <a:ext cx="28" cy="17"/>
              </a:xfrm>
              <a:custGeom>
                <a:avLst/>
                <a:gdLst>
                  <a:gd name="T0" fmla="*/ 27 w 28"/>
                  <a:gd name="T1" fmla="*/ 16 h 17"/>
                  <a:gd name="T2" fmla="*/ 0 w 28"/>
                  <a:gd name="T3" fmla="*/ 16 h 17"/>
                  <a:gd name="T4" fmla="*/ 0 w 28"/>
                  <a:gd name="T5" fmla="*/ 16 h 17"/>
                  <a:gd name="T6" fmla="*/ 0 w 28"/>
                  <a:gd name="T7" fmla="*/ 16 h 17"/>
                  <a:gd name="T8" fmla="*/ 0 w 28"/>
                  <a:gd name="T9" fmla="*/ 16 h 17"/>
                  <a:gd name="T10" fmla="*/ 0 w 28"/>
                  <a:gd name="T11" fmla="*/ 16 h 17"/>
                  <a:gd name="T12" fmla="*/ 0 w 28"/>
                  <a:gd name="T13" fmla="*/ 16 h 17"/>
                  <a:gd name="T14" fmla="*/ 0 w 28"/>
                  <a:gd name="T15" fmla="*/ 0 h 17"/>
                  <a:gd name="T16" fmla="*/ 0 w 28"/>
                  <a:gd name="T17" fmla="*/ 0 h 17"/>
                  <a:gd name="T18" fmla="*/ 0 w 28"/>
                  <a:gd name="T19" fmla="*/ 0 h 17"/>
                  <a:gd name="T20" fmla="*/ 27 w 28"/>
                  <a:gd name="T21" fmla="*/ 0 h 17"/>
                  <a:gd name="T22" fmla="*/ 27 w 28"/>
                  <a:gd name="T23" fmla="*/ 0 h 17"/>
                  <a:gd name="T24" fmla="*/ 27 w 28"/>
                  <a:gd name="T25" fmla="*/ 0 h 17"/>
                  <a:gd name="T26" fmla="*/ 27 w 28"/>
                  <a:gd name="T27" fmla="*/ 16 h 17"/>
                  <a:gd name="T28" fmla="*/ 27 w 28"/>
                  <a:gd name="T29" fmla="*/ 16 h 17"/>
                  <a:gd name="T30" fmla="*/ 27 w 28"/>
                  <a:gd name="T31" fmla="*/ 16 h 17"/>
                  <a:gd name="T32" fmla="*/ 27 w 28"/>
                  <a:gd name="T33" fmla="*/ 16 h 17"/>
                  <a:gd name="T34" fmla="*/ 27 w 28"/>
                  <a:gd name="T35" fmla="*/ 16 h 17"/>
                  <a:gd name="T36" fmla="*/ 27 w 2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7"/>
                  <a:gd name="T59" fmla="*/ 28 w 2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7">
                    <a:moveTo>
                      <a:pt x="27" y="16"/>
                    </a:moveTo>
                    <a:lnTo>
                      <a:pt x="0" y="16"/>
                    </a:lnTo>
                    <a:lnTo>
                      <a:pt x="0" y="0"/>
                    </a:lnTo>
                    <a:lnTo>
                      <a:pt x="27" y="0"/>
                    </a:lnTo>
                    <a:lnTo>
                      <a:pt x="27" y="16"/>
                    </a:lnTo>
                  </a:path>
                </a:pathLst>
              </a:custGeom>
              <a:solidFill>
                <a:srgbClr val="7EA956"/>
              </a:solidFill>
              <a:ln w="9525" cap="rnd">
                <a:noFill/>
                <a:round/>
                <a:headEnd/>
                <a:tailEnd/>
              </a:ln>
            </p:spPr>
            <p:txBody>
              <a:bodyPr/>
              <a:lstStyle/>
              <a:p>
                <a:endParaRPr lang="en-US"/>
              </a:p>
            </p:txBody>
          </p:sp>
          <p:sp>
            <p:nvSpPr>
              <p:cNvPr id="32288" name="Freeform 243"/>
              <p:cNvSpPr>
                <a:spLocks noChangeAspect="1"/>
              </p:cNvSpPr>
              <p:nvPr/>
            </p:nvSpPr>
            <p:spPr bwMode="auto">
              <a:xfrm>
                <a:off x="5051" y="2919"/>
                <a:ext cx="29" cy="1"/>
              </a:xfrm>
              <a:custGeom>
                <a:avLst/>
                <a:gdLst>
                  <a:gd name="T0" fmla="*/ 26 w 29"/>
                  <a:gd name="T1" fmla="*/ 0 h 1"/>
                  <a:gd name="T2" fmla="*/ 0 w 29"/>
                  <a:gd name="T3" fmla="*/ 0 h 1"/>
                  <a:gd name="T4" fmla="*/ 0 w 29"/>
                  <a:gd name="T5" fmla="*/ 0 h 1"/>
                  <a:gd name="T6" fmla="*/ 0 w 29"/>
                  <a:gd name="T7" fmla="*/ 0 h 1"/>
                  <a:gd name="T8" fmla="*/ 0 w 29"/>
                  <a:gd name="T9" fmla="*/ 0 h 1"/>
                  <a:gd name="T10" fmla="*/ 0 w 29"/>
                  <a:gd name="T11" fmla="*/ 0 h 1"/>
                  <a:gd name="T12" fmla="*/ 0 w 29"/>
                  <a:gd name="T13" fmla="*/ 0 h 1"/>
                  <a:gd name="T14" fmla="*/ 0 w 29"/>
                  <a:gd name="T15" fmla="*/ 0 h 1"/>
                  <a:gd name="T16" fmla="*/ 0 w 29"/>
                  <a:gd name="T17" fmla="*/ 0 h 1"/>
                  <a:gd name="T18" fmla="*/ 0 w 29"/>
                  <a:gd name="T19" fmla="*/ 0 h 1"/>
                  <a:gd name="T20" fmla="*/ 28 w 29"/>
                  <a:gd name="T21" fmla="*/ 0 h 1"/>
                  <a:gd name="T22" fmla="*/ 28 w 29"/>
                  <a:gd name="T23" fmla="*/ 0 h 1"/>
                  <a:gd name="T24" fmla="*/ 26 w 29"/>
                  <a:gd name="T25" fmla="*/ 0 h 1"/>
                  <a:gd name="T26" fmla="*/ 26 w 29"/>
                  <a:gd name="T27" fmla="*/ 0 h 1"/>
                  <a:gd name="T28" fmla="*/ 26 w 29"/>
                  <a:gd name="T29" fmla="*/ 0 h 1"/>
                  <a:gd name="T30" fmla="*/ 26 w 29"/>
                  <a:gd name="T31" fmla="*/ 0 h 1"/>
                  <a:gd name="T32" fmla="*/ 26 w 29"/>
                  <a:gd name="T33" fmla="*/ 0 h 1"/>
                  <a:gd name="T34" fmla="*/ 26 w 29"/>
                  <a:gd name="T35" fmla="*/ 0 h 1"/>
                  <a:gd name="T36" fmla="*/ 26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6" y="0"/>
                    </a:moveTo>
                    <a:lnTo>
                      <a:pt x="0" y="0"/>
                    </a:lnTo>
                    <a:lnTo>
                      <a:pt x="28" y="0"/>
                    </a:lnTo>
                    <a:lnTo>
                      <a:pt x="26" y="0"/>
                    </a:lnTo>
                  </a:path>
                </a:pathLst>
              </a:custGeom>
              <a:solidFill>
                <a:srgbClr val="7FA956"/>
              </a:solidFill>
              <a:ln w="9525" cap="rnd">
                <a:noFill/>
                <a:round/>
                <a:headEnd/>
                <a:tailEnd/>
              </a:ln>
            </p:spPr>
            <p:txBody>
              <a:bodyPr/>
              <a:lstStyle/>
              <a:p>
                <a:endParaRPr lang="en-US"/>
              </a:p>
            </p:txBody>
          </p:sp>
          <p:sp>
            <p:nvSpPr>
              <p:cNvPr id="32289" name="Freeform 244"/>
              <p:cNvSpPr>
                <a:spLocks noChangeAspect="1"/>
              </p:cNvSpPr>
              <p:nvPr/>
            </p:nvSpPr>
            <p:spPr bwMode="auto">
              <a:xfrm>
                <a:off x="5051" y="2917"/>
                <a:ext cx="29" cy="17"/>
              </a:xfrm>
              <a:custGeom>
                <a:avLst/>
                <a:gdLst>
                  <a:gd name="T0" fmla="*/ 28 w 29"/>
                  <a:gd name="T1" fmla="*/ 16 h 17"/>
                  <a:gd name="T2" fmla="*/ 0 w 29"/>
                  <a:gd name="T3" fmla="*/ 16 h 17"/>
                  <a:gd name="T4" fmla="*/ 0 w 29"/>
                  <a:gd name="T5" fmla="*/ 16 h 17"/>
                  <a:gd name="T6" fmla="*/ 0 w 29"/>
                  <a:gd name="T7" fmla="*/ 0 h 17"/>
                  <a:gd name="T8" fmla="*/ 0 w 29"/>
                  <a:gd name="T9" fmla="*/ 0 h 17"/>
                  <a:gd name="T10" fmla="*/ 0 w 29"/>
                  <a:gd name="T11" fmla="*/ 0 h 17"/>
                  <a:gd name="T12" fmla="*/ 0 w 29"/>
                  <a:gd name="T13" fmla="*/ 0 h 17"/>
                  <a:gd name="T14" fmla="*/ 0 w 29"/>
                  <a:gd name="T15" fmla="*/ 0 h 17"/>
                  <a:gd name="T16" fmla="*/ 0 w 29"/>
                  <a:gd name="T17" fmla="*/ 0 h 17"/>
                  <a:gd name="T18" fmla="*/ 0 w 29"/>
                  <a:gd name="T19" fmla="*/ 0 h 17"/>
                  <a:gd name="T20" fmla="*/ 28 w 29"/>
                  <a:gd name="T21" fmla="*/ 0 h 17"/>
                  <a:gd name="T22" fmla="*/ 28 w 29"/>
                  <a:gd name="T23" fmla="*/ 0 h 17"/>
                  <a:gd name="T24" fmla="*/ 28 w 29"/>
                  <a:gd name="T25" fmla="*/ 0 h 17"/>
                  <a:gd name="T26" fmla="*/ 28 w 29"/>
                  <a:gd name="T27" fmla="*/ 0 h 17"/>
                  <a:gd name="T28" fmla="*/ 28 w 29"/>
                  <a:gd name="T29" fmla="*/ 0 h 17"/>
                  <a:gd name="T30" fmla="*/ 28 w 29"/>
                  <a:gd name="T31" fmla="*/ 0 h 17"/>
                  <a:gd name="T32" fmla="*/ 28 w 29"/>
                  <a:gd name="T33" fmla="*/ 0 h 17"/>
                  <a:gd name="T34" fmla="*/ 28 w 29"/>
                  <a:gd name="T35" fmla="*/ 16 h 17"/>
                  <a:gd name="T36" fmla="*/ 28 w 2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7"/>
                  <a:gd name="T59" fmla="*/ 29 w 2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7">
                    <a:moveTo>
                      <a:pt x="28" y="16"/>
                    </a:moveTo>
                    <a:lnTo>
                      <a:pt x="0" y="16"/>
                    </a:lnTo>
                    <a:lnTo>
                      <a:pt x="0" y="0"/>
                    </a:lnTo>
                    <a:lnTo>
                      <a:pt x="28" y="0"/>
                    </a:lnTo>
                    <a:lnTo>
                      <a:pt x="28" y="16"/>
                    </a:lnTo>
                  </a:path>
                </a:pathLst>
              </a:custGeom>
              <a:solidFill>
                <a:srgbClr val="7FAA55"/>
              </a:solidFill>
              <a:ln w="9525" cap="rnd">
                <a:noFill/>
                <a:round/>
                <a:headEnd/>
                <a:tailEnd/>
              </a:ln>
            </p:spPr>
            <p:txBody>
              <a:bodyPr/>
              <a:lstStyle/>
              <a:p>
                <a:endParaRPr lang="en-US"/>
              </a:p>
            </p:txBody>
          </p:sp>
          <p:sp>
            <p:nvSpPr>
              <p:cNvPr id="32290" name="Freeform 245"/>
              <p:cNvSpPr>
                <a:spLocks noChangeAspect="1"/>
              </p:cNvSpPr>
              <p:nvPr/>
            </p:nvSpPr>
            <p:spPr bwMode="auto">
              <a:xfrm>
                <a:off x="5051" y="2916"/>
                <a:ext cx="29" cy="17"/>
              </a:xfrm>
              <a:custGeom>
                <a:avLst/>
                <a:gdLst>
                  <a:gd name="T0" fmla="*/ 28 w 29"/>
                  <a:gd name="T1" fmla="*/ 16 h 17"/>
                  <a:gd name="T2" fmla="*/ 0 w 29"/>
                  <a:gd name="T3" fmla="*/ 16 h 17"/>
                  <a:gd name="T4" fmla="*/ 0 w 29"/>
                  <a:gd name="T5" fmla="*/ 16 h 17"/>
                  <a:gd name="T6" fmla="*/ 0 w 29"/>
                  <a:gd name="T7" fmla="*/ 16 h 17"/>
                  <a:gd name="T8" fmla="*/ 0 w 29"/>
                  <a:gd name="T9" fmla="*/ 16 h 17"/>
                  <a:gd name="T10" fmla="*/ 0 w 29"/>
                  <a:gd name="T11" fmla="*/ 16 h 17"/>
                  <a:gd name="T12" fmla="*/ 0 w 29"/>
                  <a:gd name="T13" fmla="*/ 16 h 17"/>
                  <a:gd name="T14" fmla="*/ 0 w 29"/>
                  <a:gd name="T15" fmla="*/ 16 h 17"/>
                  <a:gd name="T16" fmla="*/ 0 w 29"/>
                  <a:gd name="T17" fmla="*/ 0 h 17"/>
                  <a:gd name="T18" fmla="*/ 0 w 29"/>
                  <a:gd name="T19" fmla="*/ 0 h 17"/>
                  <a:gd name="T20" fmla="*/ 28 w 29"/>
                  <a:gd name="T21" fmla="*/ 0 h 17"/>
                  <a:gd name="T22" fmla="*/ 28 w 29"/>
                  <a:gd name="T23" fmla="*/ 0 h 17"/>
                  <a:gd name="T24" fmla="*/ 28 w 29"/>
                  <a:gd name="T25" fmla="*/ 16 h 17"/>
                  <a:gd name="T26" fmla="*/ 28 w 29"/>
                  <a:gd name="T27" fmla="*/ 16 h 17"/>
                  <a:gd name="T28" fmla="*/ 28 w 29"/>
                  <a:gd name="T29" fmla="*/ 16 h 17"/>
                  <a:gd name="T30" fmla="*/ 28 w 29"/>
                  <a:gd name="T31" fmla="*/ 16 h 17"/>
                  <a:gd name="T32" fmla="*/ 28 w 29"/>
                  <a:gd name="T33" fmla="*/ 16 h 17"/>
                  <a:gd name="T34" fmla="*/ 28 w 29"/>
                  <a:gd name="T35" fmla="*/ 16 h 17"/>
                  <a:gd name="T36" fmla="*/ 28 w 2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7"/>
                  <a:gd name="T59" fmla="*/ 29 w 2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7">
                    <a:moveTo>
                      <a:pt x="28" y="16"/>
                    </a:moveTo>
                    <a:lnTo>
                      <a:pt x="0" y="16"/>
                    </a:lnTo>
                    <a:lnTo>
                      <a:pt x="0" y="0"/>
                    </a:lnTo>
                    <a:lnTo>
                      <a:pt x="28" y="0"/>
                    </a:lnTo>
                    <a:lnTo>
                      <a:pt x="28" y="16"/>
                    </a:lnTo>
                  </a:path>
                </a:pathLst>
              </a:custGeom>
              <a:solidFill>
                <a:srgbClr val="80AA55"/>
              </a:solidFill>
              <a:ln w="9525" cap="rnd">
                <a:noFill/>
                <a:round/>
                <a:headEnd/>
                <a:tailEnd/>
              </a:ln>
            </p:spPr>
            <p:txBody>
              <a:bodyPr/>
              <a:lstStyle/>
              <a:p>
                <a:endParaRPr lang="en-US"/>
              </a:p>
            </p:txBody>
          </p:sp>
          <p:sp>
            <p:nvSpPr>
              <p:cNvPr id="32291" name="Freeform 246"/>
              <p:cNvSpPr>
                <a:spLocks noChangeAspect="1"/>
              </p:cNvSpPr>
              <p:nvPr/>
            </p:nvSpPr>
            <p:spPr bwMode="auto">
              <a:xfrm>
                <a:off x="5051" y="2916"/>
                <a:ext cx="31" cy="1"/>
              </a:xfrm>
              <a:custGeom>
                <a:avLst/>
                <a:gdLst>
                  <a:gd name="T0" fmla="*/ 28 w 31"/>
                  <a:gd name="T1" fmla="*/ 0 h 1"/>
                  <a:gd name="T2" fmla="*/ 0 w 31"/>
                  <a:gd name="T3" fmla="*/ 0 h 1"/>
                  <a:gd name="T4" fmla="*/ 0 w 31"/>
                  <a:gd name="T5" fmla="*/ 0 h 1"/>
                  <a:gd name="T6" fmla="*/ 0 w 31"/>
                  <a:gd name="T7" fmla="*/ 0 h 1"/>
                  <a:gd name="T8" fmla="*/ 0 w 31"/>
                  <a:gd name="T9" fmla="*/ 0 h 1"/>
                  <a:gd name="T10" fmla="*/ 0 w 31"/>
                  <a:gd name="T11" fmla="*/ 0 h 1"/>
                  <a:gd name="T12" fmla="*/ 0 w 31"/>
                  <a:gd name="T13" fmla="*/ 0 h 1"/>
                  <a:gd name="T14" fmla="*/ 0 w 31"/>
                  <a:gd name="T15" fmla="*/ 0 h 1"/>
                  <a:gd name="T16" fmla="*/ 0 w 31"/>
                  <a:gd name="T17" fmla="*/ 0 h 1"/>
                  <a:gd name="T18" fmla="*/ 0 w 31"/>
                  <a:gd name="T19" fmla="*/ 0 h 1"/>
                  <a:gd name="T20" fmla="*/ 30 w 31"/>
                  <a:gd name="T21" fmla="*/ 0 h 1"/>
                  <a:gd name="T22" fmla="*/ 30 w 31"/>
                  <a:gd name="T23" fmla="*/ 0 h 1"/>
                  <a:gd name="T24" fmla="*/ 30 w 31"/>
                  <a:gd name="T25" fmla="*/ 0 h 1"/>
                  <a:gd name="T26" fmla="*/ 30 w 31"/>
                  <a:gd name="T27" fmla="*/ 0 h 1"/>
                  <a:gd name="T28" fmla="*/ 30 w 31"/>
                  <a:gd name="T29" fmla="*/ 0 h 1"/>
                  <a:gd name="T30" fmla="*/ 30 w 31"/>
                  <a:gd name="T31" fmla="*/ 0 h 1"/>
                  <a:gd name="T32" fmla="*/ 28 w 31"/>
                  <a:gd name="T33" fmla="*/ 0 h 1"/>
                  <a:gd name="T34" fmla="*/ 28 w 31"/>
                  <a:gd name="T35" fmla="*/ 0 h 1"/>
                  <a:gd name="T36" fmla="*/ 28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28" y="0"/>
                    </a:moveTo>
                    <a:lnTo>
                      <a:pt x="0" y="0"/>
                    </a:lnTo>
                    <a:lnTo>
                      <a:pt x="30" y="0"/>
                    </a:lnTo>
                    <a:lnTo>
                      <a:pt x="28" y="0"/>
                    </a:lnTo>
                  </a:path>
                </a:pathLst>
              </a:custGeom>
              <a:solidFill>
                <a:srgbClr val="81AB54"/>
              </a:solidFill>
              <a:ln w="9525" cap="rnd">
                <a:noFill/>
                <a:round/>
                <a:headEnd/>
                <a:tailEnd/>
              </a:ln>
            </p:spPr>
            <p:txBody>
              <a:bodyPr/>
              <a:lstStyle/>
              <a:p>
                <a:endParaRPr lang="en-US"/>
              </a:p>
            </p:txBody>
          </p:sp>
          <p:sp>
            <p:nvSpPr>
              <p:cNvPr id="32292" name="Freeform 247"/>
              <p:cNvSpPr>
                <a:spLocks noChangeAspect="1"/>
              </p:cNvSpPr>
              <p:nvPr/>
            </p:nvSpPr>
            <p:spPr bwMode="auto">
              <a:xfrm>
                <a:off x="5051" y="2914"/>
                <a:ext cx="31" cy="17"/>
              </a:xfrm>
              <a:custGeom>
                <a:avLst/>
                <a:gdLst>
                  <a:gd name="T0" fmla="*/ 30 w 31"/>
                  <a:gd name="T1" fmla="*/ 16 h 17"/>
                  <a:gd name="T2" fmla="*/ 0 w 31"/>
                  <a:gd name="T3" fmla="*/ 16 h 17"/>
                  <a:gd name="T4" fmla="*/ 0 w 31"/>
                  <a:gd name="T5" fmla="*/ 16 h 17"/>
                  <a:gd name="T6" fmla="*/ 0 w 31"/>
                  <a:gd name="T7" fmla="*/ 16 h 17"/>
                  <a:gd name="T8" fmla="*/ 0 w 31"/>
                  <a:gd name="T9" fmla="*/ 0 h 17"/>
                  <a:gd name="T10" fmla="*/ 0 w 31"/>
                  <a:gd name="T11" fmla="*/ 0 h 17"/>
                  <a:gd name="T12" fmla="*/ 0 w 31"/>
                  <a:gd name="T13" fmla="*/ 0 h 17"/>
                  <a:gd name="T14" fmla="*/ 0 w 31"/>
                  <a:gd name="T15" fmla="*/ 0 h 17"/>
                  <a:gd name="T16" fmla="*/ 0 w 31"/>
                  <a:gd name="T17" fmla="*/ 0 h 17"/>
                  <a:gd name="T18" fmla="*/ 0 w 31"/>
                  <a:gd name="T19" fmla="*/ 0 h 17"/>
                  <a:gd name="T20" fmla="*/ 30 w 31"/>
                  <a:gd name="T21" fmla="*/ 0 h 17"/>
                  <a:gd name="T22" fmla="*/ 30 w 31"/>
                  <a:gd name="T23" fmla="*/ 0 h 17"/>
                  <a:gd name="T24" fmla="*/ 30 w 31"/>
                  <a:gd name="T25" fmla="*/ 0 h 17"/>
                  <a:gd name="T26" fmla="*/ 30 w 31"/>
                  <a:gd name="T27" fmla="*/ 0 h 17"/>
                  <a:gd name="T28" fmla="*/ 30 w 31"/>
                  <a:gd name="T29" fmla="*/ 0 h 17"/>
                  <a:gd name="T30" fmla="*/ 30 w 31"/>
                  <a:gd name="T31" fmla="*/ 0 h 17"/>
                  <a:gd name="T32" fmla="*/ 30 w 31"/>
                  <a:gd name="T33" fmla="*/ 16 h 17"/>
                  <a:gd name="T34" fmla="*/ 30 w 31"/>
                  <a:gd name="T35" fmla="*/ 16 h 17"/>
                  <a:gd name="T36" fmla="*/ 30 w 3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7"/>
                  <a:gd name="T59" fmla="*/ 31 w 3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7">
                    <a:moveTo>
                      <a:pt x="30" y="16"/>
                    </a:moveTo>
                    <a:lnTo>
                      <a:pt x="0" y="16"/>
                    </a:lnTo>
                    <a:lnTo>
                      <a:pt x="0" y="0"/>
                    </a:lnTo>
                    <a:lnTo>
                      <a:pt x="30" y="0"/>
                    </a:lnTo>
                    <a:lnTo>
                      <a:pt x="30" y="16"/>
                    </a:lnTo>
                  </a:path>
                </a:pathLst>
              </a:custGeom>
              <a:solidFill>
                <a:srgbClr val="81AB54"/>
              </a:solidFill>
              <a:ln w="9525" cap="rnd">
                <a:noFill/>
                <a:round/>
                <a:headEnd/>
                <a:tailEnd/>
              </a:ln>
            </p:spPr>
            <p:txBody>
              <a:bodyPr/>
              <a:lstStyle/>
              <a:p>
                <a:endParaRPr lang="en-US"/>
              </a:p>
            </p:txBody>
          </p:sp>
          <p:sp>
            <p:nvSpPr>
              <p:cNvPr id="32293" name="Freeform 248"/>
              <p:cNvSpPr>
                <a:spLocks noChangeAspect="1"/>
              </p:cNvSpPr>
              <p:nvPr/>
            </p:nvSpPr>
            <p:spPr bwMode="auto">
              <a:xfrm>
                <a:off x="5051" y="2912"/>
                <a:ext cx="33" cy="17"/>
              </a:xfrm>
              <a:custGeom>
                <a:avLst/>
                <a:gdLst>
                  <a:gd name="T0" fmla="*/ 30 w 33"/>
                  <a:gd name="T1" fmla="*/ 16 h 17"/>
                  <a:gd name="T2" fmla="*/ 0 w 33"/>
                  <a:gd name="T3" fmla="*/ 16 h 17"/>
                  <a:gd name="T4" fmla="*/ 0 w 33"/>
                  <a:gd name="T5" fmla="*/ 16 h 17"/>
                  <a:gd name="T6" fmla="*/ 0 w 33"/>
                  <a:gd name="T7" fmla="*/ 16 h 17"/>
                  <a:gd name="T8" fmla="*/ 0 w 33"/>
                  <a:gd name="T9" fmla="*/ 16 h 17"/>
                  <a:gd name="T10" fmla="*/ 0 w 33"/>
                  <a:gd name="T11" fmla="*/ 16 h 17"/>
                  <a:gd name="T12" fmla="*/ 0 w 33"/>
                  <a:gd name="T13" fmla="*/ 16 h 17"/>
                  <a:gd name="T14" fmla="*/ 0 w 33"/>
                  <a:gd name="T15" fmla="*/ 16 h 17"/>
                  <a:gd name="T16" fmla="*/ 0 w 33"/>
                  <a:gd name="T17" fmla="*/ 0 h 17"/>
                  <a:gd name="T18" fmla="*/ 0 w 33"/>
                  <a:gd name="T19" fmla="*/ 0 h 17"/>
                  <a:gd name="T20" fmla="*/ 32 w 33"/>
                  <a:gd name="T21" fmla="*/ 0 h 17"/>
                  <a:gd name="T22" fmla="*/ 32 w 33"/>
                  <a:gd name="T23" fmla="*/ 0 h 17"/>
                  <a:gd name="T24" fmla="*/ 32 w 33"/>
                  <a:gd name="T25" fmla="*/ 16 h 17"/>
                  <a:gd name="T26" fmla="*/ 32 w 33"/>
                  <a:gd name="T27" fmla="*/ 16 h 17"/>
                  <a:gd name="T28" fmla="*/ 32 w 33"/>
                  <a:gd name="T29" fmla="*/ 16 h 17"/>
                  <a:gd name="T30" fmla="*/ 30 w 33"/>
                  <a:gd name="T31" fmla="*/ 16 h 17"/>
                  <a:gd name="T32" fmla="*/ 30 w 33"/>
                  <a:gd name="T33" fmla="*/ 16 h 17"/>
                  <a:gd name="T34" fmla="*/ 30 w 33"/>
                  <a:gd name="T35" fmla="*/ 16 h 17"/>
                  <a:gd name="T36" fmla="*/ 30 w 3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7"/>
                  <a:gd name="T59" fmla="*/ 33 w 3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7">
                    <a:moveTo>
                      <a:pt x="30" y="16"/>
                    </a:moveTo>
                    <a:lnTo>
                      <a:pt x="0" y="16"/>
                    </a:lnTo>
                    <a:lnTo>
                      <a:pt x="0" y="0"/>
                    </a:lnTo>
                    <a:lnTo>
                      <a:pt x="32" y="0"/>
                    </a:lnTo>
                    <a:lnTo>
                      <a:pt x="32" y="16"/>
                    </a:lnTo>
                    <a:lnTo>
                      <a:pt x="30" y="16"/>
                    </a:lnTo>
                  </a:path>
                </a:pathLst>
              </a:custGeom>
              <a:solidFill>
                <a:srgbClr val="82AB54"/>
              </a:solidFill>
              <a:ln w="9525" cap="rnd">
                <a:noFill/>
                <a:round/>
                <a:headEnd/>
                <a:tailEnd/>
              </a:ln>
            </p:spPr>
            <p:txBody>
              <a:bodyPr/>
              <a:lstStyle/>
              <a:p>
                <a:endParaRPr lang="en-US"/>
              </a:p>
            </p:txBody>
          </p:sp>
          <p:sp>
            <p:nvSpPr>
              <p:cNvPr id="32294" name="Freeform 249"/>
              <p:cNvSpPr>
                <a:spLocks noChangeAspect="1"/>
              </p:cNvSpPr>
              <p:nvPr/>
            </p:nvSpPr>
            <p:spPr bwMode="auto">
              <a:xfrm>
                <a:off x="5051" y="2912"/>
                <a:ext cx="33" cy="1"/>
              </a:xfrm>
              <a:custGeom>
                <a:avLst/>
                <a:gdLst>
                  <a:gd name="T0" fmla="*/ 32 w 33"/>
                  <a:gd name="T1" fmla="*/ 0 h 1"/>
                  <a:gd name="T2" fmla="*/ 0 w 33"/>
                  <a:gd name="T3" fmla="*/ 0 h 1"/>
                  <a:gd name="T4" fmla="*/ 0 w 33"/>
                  <a:gd name="T5" fmla="*/ 0 h 1"/>
                  <a:gd name="T6" fmla="*/ 0 w 33"/>
                  <a:gd name="T7" fmla="*/ 0 h 1"/>
                  <a:gd name="T8" fmla="*/ 0 w 33"/>
                  <a:gd name="T9" fmla="*/ 0 h 1"/>
                  <a:gd name="T10" fmla="*/ 0 w 33"/>
                  <a:gd name="T11" fmla="*/ 0 h 1"/>
                  <a:gd name="T12" fmla="*/ 0 w 33"/>
                  <a:gd name="T13" fmla="*/ 0 h 1"/>
                  <a:gd name="T14" fmla="*/ 0 w 33"/>
                  <a:gd name="T15" fmla="*/ 0 h 1"/>
                  <a:gd name="T16" fmla="*/ 0 w 33"/>
                  <a:gd name="T17" fmla="*/ 0 h 1"/>
                  <a:gd name="T18" fmla="*/ 0 w 33"/>
                  <a:gd name="T19" fmla="*/ 0 h 1"/>
                  <a:gd name="T20" fmla="*/ 32 w 33"/>
                  <a:gd name="T21" fmla="*/ 0 h 1"/>
                  <a:gd name="T22" fmla="*/ 32 w 33"/>
                  <a:gd name="T23" fmla="*/ 0 h 1"/>
                  <a:gd name="T24" fmla="*/ 32 w 33"/>
                  <a:gd name="T25" fmla="*/ 0 h 1"/>
                  <a:gd name="T26" fmla="*/ 32 w 33"/>
                  <a:gd name="T27" fmla="*/ 0 h 1"/>
                  <a:gd name="T28" fmla="*/ 32 w 33"/>
                  <a:gd name="T29" fmla="*/ 0 h 1"/>
                  <a:gd name="T30" fmla="*/ 32 w 33"/>
                  <a:gd name="T31" fmla="*/ 0 h 1"/>
                  <a:gd name="T32" fmla="*/ 32 w 33"/>
                  <a:gd name="T33" fmla="*/ 0 h 1"/>
                  <a:gd name="T34" fmla="*/ 32 w 33"/>
                  <a:gd name="T35" fmla="*/ 0 h 1"/>
                  <a:gd name="T36" fmla="*/ 32 w 3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
                  <a:gd name="T58" fmla="*/ 0 h 1"/>
                  <a:gd name="T59" fmla="*/ 33 w 3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 h="1">
                    <a:moveTo>
                      <a:pt x="32" y="0"/>
                    </a:moveTo>
                    <a:lnTo>
                      <a:pt x="0" y="0"/>
                    </a:lnTo>
                    <a:lnTo>
                      <a:pt x="32" y="0"/>
                    </a:lnTo>
                  </a:path>
                </a:pathLst>
              </a:custGeom>
              <a:solidFill>
                <a:srgbClr val="82AC53"/>
              </a:solidFill>
              <a:ln w="9525" cap="rnd">
                <a:noFill/>
                <a:round/>
                <a:headEnd/>
                <a:tailEnd/>
              </a:ln>
            </p:spPr>
            <p:txBody>
              <a:bodyPr/>
              <a:lstStyle/>
              <a:p>
                <a:endParaRPr lang="en-US"/>
              </a:p>
            </p:txBody>
          </p:sp>
          <p:sp>
            <p:nvSpPr>
              <p:cNvPr id="32295" name="Freeform 250"/>
              <p:cNvSpPr>
                <a:spLocks noChangeAspect="1"/>
              </p:cNvSpPr>
              <p:nvPr/>
            </p:nvSpPr>
            <p:spPr bwMode="auto">
              <a:xfrm>
                <a:off x="5049" y="2911"/>
                <a:ext cx="36" cy="17"/>
              </a:xfrm>
              <a:custGeom>
                <a:avLst/>
                <a:gdLst>
                  <a:gd name="T0" fmla="*/ 33 w 36"/>
                  <a:gd name="T1" fmla="*/ 16 h 17"/>
                  <a:gd name="T2" fmla="*/ 1 w 36"/>
                  <a:gd name="T3" fmla="*/ 16 h 17"/>
                  <a:gd name="T4" fmla="*/ 1 w 36"/>
                  <a:gd name="T5" fmla="*/ 16 h 17"/>
                  <a:gd name="T6" fmla="*/ 1 w 36"/>
                  <a:gd name="T7" fmla="*/ 16 h 17"/>
                  <a:gd name="T8" fmla="*/ 1 w 36"/>
                  <a:gd name="T9" fmla="*/ 0 h 17"/>
                  <a:gd name="T10" fmla="*/ 1 w 36"/>
                  <a:gd name="T11" fmla="*/ 0 h 17"/>
                  <a:gd name="T12" fmla="*/ 1 w 36"/>
                  <a:gd name="T13" fmla="*/ 0 h 17"/>
                  <a:gd name="T14" fmla="*/ 0 w 36"/>
                  <a:gd name="T15" fmla="*/ 0 h 17"/>
                  <a:gd name="T16" fmla="*/ 0 w 36"/>
                  <a:gd name="T17" fmla="*/ 0 h 17"/>
                  <a:gd name="T18" fmla="*/ 0 w 36"/>
                  <a:gd name="T19" fmla="*/ 0 h 17"/>
                  <a:gd name="T20" fmla="*/ 35 w 36"/>
                  <a:gd name="T21" fmla="*/ 0 h 17"/>
                  <a:gd name="T22" fmla="*/ 35 w 36"/>
                  <a:gd name="T23" fmla="*/ 0 h 17"/>
                  <a:gd name="T24" fmla="*/ 35 w 36"/>
                  <a:gd name="T25" fmla="*/ 0 h 17"/>
                  <a:gd name="T26" fmla="*/ 35 w 36"/>
                  <a:gd name="T27" fmla="*/ 0 h 17"/>
                  <a:gd name="T28" fmla="*/ 35 w 36"/>
                  <a:gd name="T29" fmla="*/ 0 h 17"/>
                  <a:gd name="T30" fmla="*/ 35 w 36"/>
                  <a:gd name="T31" fmla="*/ 0 h 17"/>
                  <a:gd name="T32" fmla="*/ 35 w 36"/>
                  <a:gd name="T33" fmla="*/ 16 h 17"/>
                  <a:gd name="T34" fmla="*/ 33 w 36"/>
                  <a:gd name="T35" fmla="*/ 16 h 17"/>
                  <a:gd name="T36" fmla="*/ 33 w 3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17"/>
                  <a:gd name="T59" fmla="*/ 36 w 3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17">
                    <a:moveTo>
                      <a:pt x="33" y="16"/>
                    </a:moveTo>
                    <a:lnTo>
                      <a:pt x="1" y="16"/>
                    </a:lnTo>
                    <a:lnTo>
                      <a:pt x="1" y="0"/>
                    </a:lnTo>
                    <a:lnTo>
                      <a:pt x="0" y="0"/>
                    </a:lnTo>
                    <a:lnTo>
                      <a:pt x="35" y="0"/>
                    </a:lnTo>
                    <a:lnTo>
                      <a:pt x="35" y="16"/>
                    </a:lnTo>
                    <a:lnTo>
                      <a:pt x="33" y="16"/>
                    </a:lnTo>
                  </a:path>
                </a:pathLst>
              </a:custGeom>
              <a:solidFill>
                <a:srgbClr val="83AC53"/>
              </a:solidFill>
              <a:ln w="9525" cap="rnd">
                <a:noFill/>
                <a:round/>
                <a:headEnd/>
                <a:tailEnd/>
              </a:ln>
            </p:spPr>
            <p:txBody>
              <a:bodyPr/>
              <a:lstStyle/>
              <a:p>
                <a:endParaRPr lang="en-US"/>
              </a:p>
            </p:txBody>
          </p:sp>
          <p:sp>
            <p:nvSpPr>
              <p:cNvPr id="32296" name="Freeform 251"/>
              <p:cNvSpPr>
                <a:spLocks noChangeAspect="1"/>
              </p:cNvSpPr>
              <p:nvPr/>
            </p:nvSpPr>
            <p:spPr bwMode="auto">
              <a:xfrm>
                <a:off x="5049" y="2909"/>
                <a:ext cx="38" cy="17"/>
              </a:xfrm>
              <a:custGeom>
                <a:avLst/>
                <a:gdLst>
                  <a:gd name="T0" fmla="*/ 35 w 38"/>
                  <a:gd name="T1" fmla="*/ 16 h 17"/>
                  <a:gd name="T2" fmla="*/ 0 w 38"/>
                  <a:gd name="T3" fmla="*/ 16 h 17"/>
                  <a:gd name="T4" fmla="*/ 0 w 38"/>
                  <a:gd name="T5" fmla="*/ 16 h 17"/>
                  <a:gd name="T6" fmla="*/ 0 w 38"/>
                  <a:gd name="T7" fmla="*/ 16 h 17"/>
                  <a:gd name="T8" fmla="*/ 0 w 38"/>
                  <a:gd name="T9" fmla="*/ 16 h 17"/>
                  <a:gd name="T10" fmla="*/ 0 w 38"/>
                  <a:gd name="T11" fmla="*/ 16 h 17"/>
                  <a:gd name="T12" fmla="*/ 0 w 38"/>
                  <a:gd name="T13" fmla="*/ 16 h 17"/>
                  <a:gd name="T14" fmla="*/ 0 w 38"/>
                  <a:gd name="T15" fmla="*/ 16 h 17"/>
                  <a:gd name="T16" fmla="*/ 0 w 38"/>
                  <a:gd name="T17" fmla="*/ 0 h 17"/>
                  <a:gd name="T18" fmla="*/ 0 w 38"/>
                  <a:gd name="T19" fmla="*/ 0 h 17"/>
                  <a:gd name="T20" fmla="*/ 37 w 38"/>
                  <a:gd name="T21" fmla="*/ 0 h 17"/>
                  <a:gd name="T22" fmla="*/ 37 w 38"/>
                  <a:gd name="T23" fmla="*/ 0 h 17"/>
                  <a:gd name="T24" fmla="*/ 37 w 38"/>
                  <a:gd name="T25" fmla="*/ 0 h 17"/>
                  <a:gd name="T26" fmla="*/ 37 w 38"/>
                  <a:gd name="T27" fmla="*/ 0 h 17"/>
                  <a:gd name="T28" fmla="*/ 37 w 38"/>
                  <a:gd name="T29" fmla="*/ 16 h 17"/>
                  <a:gd name="T30" fmla="*/ 37 w 38"/>
                  <a:gd name="T31" fmla="*/ 16 h 17"/>
                  <a:gd name="T32" fmla="*/ 37 w 38"/>
                  <a:gd name="T33" fmla="*/ 16 h 17"/>
                  <a:gd name="T34" fmla="*/ 37 w 38"/>
                  <a:gd name="T35" fmla="*/ 16 h 17"/>
                  <a:gd name="T36" fmla="*/ 35 w 38"/>
                  <a:gd name="T37" fmla="*/ 16 h 17"/>
                  <a:gd name="T38" fmla="*/ 35 w 38"/>
                  <a:gd name="T39" fmla="*/ 16 h 17"/>
                  <a:gd name="T40" fmla="*/ 35 w 38"/>
                  <a:gd name="T41" fmla="*/ 16 h 17"/>
                  <a:gd name="T42" fmla="*/ 35 w 38"/>
                  <a:gd name="T43" fmla="*/ 16 h 17"/>
                  <a:gd name="T44" fmla="*/ 35 w 38"/>
                  <a:gd name="T45" fmla="*/ 16 h 17"/>
                  <a:gd name="T46" fmla="*/ 35 w 38"/>
                  <a:gd name="T47" fmla="*/ 16 h 17"/>
                  <a:gd name="T48" fmla="*/ 35 w 38"/>
                  <a:gd name="T49" fmla="*/ 16 h 17"/>
                  <a:gd name="T50" fmla="*/ 35 w 38"/>
                  <a:gd name="T51" fmla="*/ 16 h 17"/>
                  <a:gd name="T52" fmla="*/ 35 w 38"/>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8"/>
                  <a:gd name="T82" fmla="*/ 0 h 17"/>
                  <a:gd name="T83" fmla="*/ 38 w 38"/>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8" h="17">
                    <a:moveTo>
                      <a:pt x="35" y="16"/>
                    </a:moveTo>
                    <a:lnTo>
                      <a:pt x="0" y="16"/>
                    </a:lnTo>
                    <a:lnTo>
                      <a:pt x="0" y="0"/>
                    </a:lnTo>
                    <a:lnTo>
                      <a:pt x="37" y="0"/>
                    </a:lnTo>
                    <a:lnTo>
                      <a:pt x="37" y="16"/>
                    </a:lnTo>
                    <a:lnTo>
                      <a:pt x="35" y="16"/>
                    </a:lnTo>
                  </a:path>
                </a:pathLst>
              </a:custGeom>
              <a:solidFill>
                <a:srgbClr val="84AD52"/>
              </a:solidFill>
              <a:ln w="9525" cap="rnd">
                <a:noFill/>
                <a:round/>
                <a:headEnd/>
                <a:tailEnd/>
              </a:ln>
            </p:spPr>
            <p:txBody>
              <a:bodyPr/>
              <a:lstStyle/>
              <a:p>
                <a:endParaRPr lang="en-US"/>
              </a:p>
            </p:txBody>
          </p:sp>
          <p:sp>
            <p:nvSpPr>
              <p:cNvPr id="32297" name="Freeform 252"/>
              <p:cNvSpPr>
                <a:spLocks noChangeAspect="1"/>
              </p:cNvSpPr>
              <p:nvPr/>
            </p:nvSpPr>
            <p:spPr bwMode="auto">
              <a:xfrm>
                <a:off x="5049" y="2909"/>
                <a:ext cx="38" cy="1"/>
              </a:xfrm>
              <a:custGeom>
                <a:avLst/>
                <a:gdLst>
                  <a:gd name="T0" fmla="*/ 37 w 38"/>
                  <a:gd name="T1" fmla="*/ 0 h 1"/>
                  <a:gd name="T2" fmla="*/ 0 w 38"/>
                  <a:gd name="T3" fmla="*/ 0 h 1"/>
                  <a:gd name="T4" fmla="*/ 0 w 38"/>
                  <a:gd name="T5" fmla="*/ 0 h 1"/>
                  <a:gd name="T6" fmla="*/ 0 w 38"/>
                  <a:gd name="T7" fmla="*/ 0 h 1"/>
                  <a:gd name="T8" fmla="*/ 0 w 38"/>
                  <a:gd name="T9" fmla="*/ 0 h 1"/>
                  <a:gd name="T10" fmla="*/ 0 w 38"/>
                  <a:gd name="T11" fmla="*/ 0 h 1"/>
                  <a:gd name="T12" fmla="*/ 0 w 38"/>
                  <a:gd name="T13" fmla="*/ 0 h 1"/>
                  <a:gd name="T14" fmla="*/ 0 w 38"/>
                  <a:gd name="T15" fmla="*/ 0 h 1"/>
                  <a:gd name="T16" fmla="*/ 0 w 38"/>
                  <a:gd name="T17" fmla="*/ 0 h 1"/>
                  <a:gd name="T18" fmla="*/ 0 w 38"/>
                  <a:gd name="T19" fmla="*/ 0 h 1"/>
                  <a:gd name="T20" fmla="*/ 37 w 38"/>
                  <a:gd name="T21" fmla="*/ 0 h 1"/>
                  <a:gd name="T22" fmla="*/ 37 w 38"/>
                  <a:gd name="T23" fmla="*/ 0 h 1"/>
                  <a:gd name="T24" fmla="*/ 37 w 38"/>
                  <a:gd name="T25" fmla="*/ 0 h 1"/>
                  <a:gd name="T26" fmla="*/ 37 w 38"/>
                  <a:gd name="T27" fmla="*/ 0 h 1"/>
                  <a:gd name="T28" fmla="*/ 37 w 38"/>
                  <a:gd name="T29" fmla="*/ 0 h 1"/>
                  <a:gd name="T30" fmla="*/ 37 w 38"/>
                  <a:gd name="T31" fmla="*/ 0 h 1"/>
                  <a:gd name="T32" fmla="*/ 37 w 38"/>
                  <a:gd name="T33" fmla="*/ 0 h 1"/>
                  <a:gd name="T34" fmla="*/ 37 w 38"/>
                  <a:gd name="T35" fmla="*/ 0 h 1"/>
                  <a:gd name="T36" fmla="*/ 37 w 3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1"/>
                  <a:gd name="T59" fmla="*/ 38 w 3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1">
                    <a:moveTo>
                      <a:pt x="37" y="0"/>
                    </a:moveTo>
                    <a:lnTo>
                      <a:pt x="0" y="0"/>
                    </a:lnTo>
                    <a:lnTo>
                      <a:pt x="37" y="0"/>
                    </a:lnTo>
                  </a:path>
                </a:pathLst>
              </a:custGeom>
              <a:solidFill>
                <a:srgbClr val="84AD52"/>
              </a:solidFill>
              <a:ln w="9525" cap="rnd">
                <a:noFill/>
                <a:round/>
                <a:headEnd/>
                <a:tailEnd/>
              </a:ln>
            </p:spPr>
            <p:txBody>
              <a:bodyPr/>
              <a:lstStyle/>
              <a:p>
                <a:endParaRPr lang="en-US"/>
              </a:p>
            </p:txBody>
          </p:sp>
          <p:sp>
            <p:nvSpPr>
              <p:cNvPr id="32298" name="Freeform 253"/>
              <p:cNvSpPr>
                <a:spLocks noChangeAspect="1"/>
              </p:cNvSpPr>
              <p:nvPr/>
            </p:nvSpPr>
            <p:spPr bwMode="auto">
              <a:xfrm>
                <a:off x="5049" y="2908"/>
                <a:ext cx="39" cy="17"/>
              </a:xfrm>
              <a:custGeom>
                <a:avLst/>
                <a:gdLst>
                  <a:gd name="T0" fmla="*/ 36 w 39"/>
                  <a:gd name="T1" fmla="*/ 16 h 17"/>
                  <a:gd name="T2" fmla="*/ 0 w 39"/>
                  <a:gd name="T3" fmla="*/ 16 h 17"/>
                  <a:gd name="T4" fmla="*/ 0 w 39"/>
                  <a:gd name="T5" fmla="*/ 16 h 17"/>
                  <a:gd name="T6" fmla="*/ 0 w 39"/>
                  <a:gd name="T7" fmla="*/ 16 h 17"/>
                  <a:gd name="T8" fmla="*/ 0 w 39"/>
                  <a:gd name="T9" fmla="*/ 16 h 17"/>
                  <a:gd name="T10" fmla="*/ 0 w 39"/>
                  <a:gd name="T11" fmla="*/ 0 h 17"/>
                  <a:gd name="T12" fmla="*/ 0 w 39"/>
                  <a:gd name="T13" fmla="*/ 0 h 17"/>
                  <a:gd name="T14" fmla="*/ 0 w 39"/>
                  <a:gd name="T15" fmla="*/ 0 h 17"/>
                  <a:gd name="T16" fmla="*/ 0 w 39"/>
                  <a:gd name="T17" fmla="*/ 0 h 17"/>
                  <a:gd name="T18" fmla="*/ 0 w 39"/>
                  <a:gd name="T19" fmla="*/ 0 h 17"/>
                  <a:gd name="T20" fmla="*/ 38 w 39"/>
                  <a:gd name="T21" fmla="*/ 0 h 17"/>
                  <a:gd name="T22" fmla="*/ 38 w 39"/>
                  <a:gd name="T23" fmla="*/ 0 h 17"/>
                  <a:gd name="T24" fmla="*/ 38 w 39"/>
                  <a:gd name="T25" fmla="*/ 0 h 17"/>
                  <a:gd name="T26" fmla="*/ 38 w 39"/>
                  <a:gd name="T27" fmla="*/ 0 h 17"/>
                  <a:gd name="T28" fmla="*/ 38 w 39"/>
                  <a:gd name="T29" fmla="*/ 0 h 17"/>
                  <a:gd name="T30" fmla="*/ 38 w 39"/>
                  <a:gd name="T31" fmla="*/ 16 h 17"/>
                  <a:gd name="T32" fmla="*/ 38 w 39"/>
                  <a:gd name="T33" fmla="*/ 16 h 17"/>
                  <a:gd name="T34" fmla="*/ 38 w 39"/>
                  <a:gd name="T35" fmla="*/ 16 h 17"/>
                  <a:gd name="T36" fmla="*/ 36 w 3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17"/>
                  <a:gd name="T59" fmla="*/ 39 w 3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17">
                    <a:moveTo>
                      <a:pt x="36" y="16"/>
                    </a:moveTo>
                    <a:lnTo>
                      <a:pt x="0" y="16"/>
                    </a:lnTo>
                    <a:lnTo>
                      <a:pt x="0" y="0"/>
                    </a:lnTo>
                    <a:lnTo>
                      <a:pt x="38" y="0"/>
                    </a:lnTo>
                    <a:lnTo>
                      <a:pt x="38" y="16"/>
                    </a:lnTo>
                    <a:lnTo>
                      <a:pt x="36" y="16"/>
                    </a:lnTo>
                  </a:path>
                </a:pathLst>
              </a:custGeom>
              <a:solidFill>
                <a:srgbClr val="85AD52"/>
              </a:solidFill>
              <a:ln w="9525" cap="rnd">
                <a:noFill/>
                <a:round/>
                <a:headEnd/>
                <a:tailEnd/>
              </a:ln>
            </p:spPr>
            <p:txBody>
              <a:bodyPr/>
              <a:lstStyle/>
              <a:p>
                <a:endParaRPr lang="en-US"/>
              </a:p>
            </p:txBody>
          </p:sp>
          <p:sp>
            <p:nvSpPr>
              <p:cNvPr id="32299" name="Freeform 254"/>
              <p:cNvSpPr>
                <a:spLocks noChangeAspect="1"/>
              </p:cNvSpPr>
              <p:nvPr/>
            </p:nvSpPr>
            <p:spPr bwMode="auto">
              <a:xfrm>
                <a:off x="5049" y="2907"/>
                <a:ext cx="41" cy="17"/>
              </a:xfrm>
              <a:custGeom>
                <a:avLst/>
                <a:gdLst>
                  <a:gd name="T0" fmla="*/ 38 w 41"/>
                  <a:gd name="T1" fmla="*/ 16 h 17"/>
                  <a:gd name="T2" fmla="*/ 0 w 41"/>
                  <a:gd name="T3" fmla="*/ 16 h 17"/>
                  <a:gd name="T4" fmla="*/ 0 w 41"/>
                  <a:gd name="T5" fmla="*/ 16 h 17"/>
                  <a:gd name="T6" fmla="*/ 0 w 41"/>
                  <a:gd name="T7" fmla="*/ 16 h 17"/>
                  <a:gd name="T8" fmla="*/ 0 w 41"/>
                  <a:gd name="T9" fmla="*/ 16 h 17"/>
                  <a:gd name="T10" fmla="*/ 0 w 41"/>
                  <a:gd name="T11" fmla="*/ 16 h 17"/>
                  <a:gd name="T12" fmla="*/ 0 w 41"/>
                  <a:gd name="T13" fmla="*/ 16 h 17"/>
                  <a:gd name="T14" fmla="*/ 0 w 41"/>
                  <a:gd name="T15" fmla="*/ 16 h 17"/>
                  <a:gd name="T16" fmla="*/ 0 w 41"/>
                  <a:gd name="T17" fmla="*/ 16 h 17"/>
                  <a:gd name="T18" fmla="*/ 0 w 41"/>
                  <a:gd name="T19" fmla="*/ 0 h 17"/>
                  <a:gd name="T20" fmla="*/ 40 w 41"/>
                  <a:gd name="T21" fmla="*/ 0 h 17"/>
                  <a:gd name="T22" fmla="*/ 40 w 41"/>
                  <a:gd name="T23" fmla="*/ 16 h 17"/>
                  <a:gd name="T24" fmla="*/ 40 w 41"/>
                  <a:gd name="T25" fmla="*/ 16 h 17"/>
                  <a:gd name="T26" fmla="*/ 38 w 41"/>
                  <a:gd name="T27" fmla="*/ 16 h 17"/>
                  <a:gd name="T28" fmla="*/ 38 w 41"/>
                  <a:gd name="T29" fmla="*/ 16 h 17"/>
                  <a:gd name="T30" fmla="*/ 38 w 41"/>
                  <a:gd name="T31" fmla="*/ 16 h 17"/>
                  <a:gd name="T32" fmla="*/ 38 w 41"/>
                  <a:gd name="T33" fmla="*/ 16 h 17"/>
                  <a:gd name="T34" fmla="*/ 38 w 41"/>
                  <a:gd name="T35" fmla="*/ 16 h 17"/>
                  <a:gd name="T36" fmla="*/ 38 w 4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7"/>
                  <a:gd name="T59" fmla="*/ 41 w 4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7">
                    <a:moveTo>
                      <a:pt x="38" y="16"/>
                    </a:moveTo>
                    <a:lnTo>
                      <a:pt x="0" y="16"/>
                    </a:lnTo>
                    <a:lnTo>
                      <a:pt x="0" y="0"/>
                    </a:lnTo>
                    <a:lnTo>
                      <a:pt x="40" y="0"/>
                    </a:lnTo>
                    <a:lnTo>
                      <a:pt x="40" y="16"/>
                    </a:lnTo>
                    <a:lnTo>
                      <a:pt x="38" y="16"/>
                    </a:lnTo>
                  </a:path>
                </a:pathLst>
              </a:custGeom>
              <a:solidFill>
                <a:srgbClr val="85AE51"/>
              </a:solidFill>
              <a:ln w="9525" cap="rnd">
                <a:noFill/>
                <a:round/>
                <a:headEnd/>
                <a:tailEnd/>
              </a:ln>
            </p:spPr>
            <p:txBody>
              <a:bodyPr/>
              <a:lstStyle/>
              <a:p>
                <a:endParaRPr lang="en-US"/>
              </a:p>
            </p:txBody>
          </p:sp>
          <p:sp>
            <p:nvSpPr>
              <p:cNvPr id="32300" name="Freeform 255"/>
              <p:cNvSpPr>
                <a:spLocks noChangeAspect="1"/>
              </p:cNvSpPr>
              <p:nvPr/>
            </p:nvSpPr>
            <p:spPr bwMode="auto">
              <a:xfrm>
                <a:off x="5049" y="2907"/>
                <a:ext cx="41" cy="1"/>
              </a:xfrm>
              <a:custGeom>
                <a:avLst/>
                <a:gdLst>
                  <a:gd name="T0" fmla="*/ 40 w 41"/>
                  <a:gd name="T1" fmla="*/ 0 h 1"/>
                  <a:gd name="T2" fmla="*/ 0 w 41"/>
                  <a:gd name="T3" fmla="*/ 0 h 1"/>
                  <a:gd name="T4" fmla="*/ 0 w 41"/>
                  <a:gd name="T5" fmla="*/ 0 h 1"/>
                  <a:gd name="T6" fmla="*/ 0 w 41"/>
                  <a:gd name="T7" fmla="*/ 0 h 1"/>
                  <a:gd name="T8" fmla="*/ 0 w 41"/>
                  <a:gd name="T9" fmla="*/ 0 h 1"/>
                  <a:gd name="T10" fmla="*/ 0 w 41"/>
                  <a:gd name="T11" fmla="*/ 0 h 1"/>
                  <a:gd name="T12" fmla="*/ 0 w 41"/>
                  <a:gd name="T13" fmla="*/ 0 h 1"/>
                  <a:gd name="T14" fmla="*/ 0 w 41"/>
                  <a:gd name="T15" fmla="*/ 0 h 1"/>
                  <a:gd name="T16" fmla="*/ 0 w 41"/>
                  <a:gd name="T17" fmla="*/ 0 h 1"/>
                  <a:gd name="T18" fmla="*/ 0 w 41"/>
                  <a:gd name="T19" fmla="*/ 0 h 1"/>
                  <a:gd name="T20" fmla="*/ 40 w 41"/>
                  <a:gd name="T21" fmla="*/ 0 h 1"/>
                  <a:gd name="T22" fmla="*/ 40 w 41"/>
                  <a:gd name="T23" fmla="*/ 0 h 1"/>
                  <a:gd name="T24" fmla="*/ 40 w 41"/>
                  <a:gd name="T25" fmla="*/ 0 h 1"/>
                  <a:gd name="T26" fmla="*/ 40 w 41"/>
                  <a:gd name="T27" fmla="*/ 0 h 1"/>
                  <a:gd name="T28" fmla="*/ 40 w 41"/>
                  <a:gd name="T29" fmla="*/ 0 h 1"/>
                  <a:gd name="T30" fmla="*/ 40 w 41"/>
                  <a:gd name="T31" fmla="*/ 0 h 1"/>
                  <a:gd name="T32" fmla="*/ 40 w 41"/>
                  <a:gd name="T33" fmla="*/ 0 h 1"/>
                  <a:gd name="T34" fmla="*/ 40 w 41"/>
                  <a:gd name="T35" fmla="*/ 0 h 1"/>
                  <a:gd name="T36" fmla="*/ 40 w 4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
                  <a:gd name="T59" fmla="*/ 41 w 4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
                    <a:moveTo>
                      <a:pt x="40" y="0"/>
                    </a:moveTo>
                    <a:lnTo>
                      <a:pt x="0" y="0"/>
                    </a:lnTo>
                    <a:lnTo>
                      <a:pt x="40" y="0"/>
                    </a:lnTo>
                  </a:path>
                </a:pathLst>
              </a:custGeom>
              <a:solidFill>
                <a:srgbClr val="86AE51"/>
              </a:solidFill>
              <a:ln w="9525" cap="rnd">
                <a:noFill/>
                <a:round/>
                <a:headEnd/>
                <a:tailEnd/>
              </a:ln>
            </p:spPr>
            <p:txBody>
              <a:bodyPr/>
              <a:lstStyle/>
              <a:p>
                <a:endParaRPr lang="en-US"/>
              </a:p>
            </p:txBody>
          </p:sp>
          <p:sp>
            <p:nvSpPr>
              <p:cNvPr id="32301" name="Freeform 256"/>
              <p:cNvSpPr>
                <a:spLocks noChangeAspect="1"/>
              </p:cNvSpPr>
              <p:nvPr/>
            </p:nvSpPr>
            <p:spPr bwMode="auto">
              <a:xfrm>
                <a:off x="5049" y="2905"/>
                <a:ext cx="43" cy="17"/>
              </a:xfrm>
              <a:custGeom>
                <a:avLst/>
                <a:gdLst>
                  <a:gd name="T0" fmla="*/ 40 w 43"/>
                  <a:gd name="T1" fmla="*/ 16 h 17"/>
                  <a:gd name="T2" fmla="*/ 0 w 43"/>
                  <a:gd name="T3" fmla="*/ 16 h 17"/>
                  <a:gd name="T4" fmla="*/ 0 w 43"/>
                  <a:gd name="T5" fmla="*/ 16 h 17"/>
                  <a:gd name="T6" fmla="*/ 0 w 43"/>
                  <a:gd name="T7" fmla="*/ 16 h 17"/>
                  <a:gd name="T8" fmla="*/ 0 w 43"/>
                  <a:gd name="T9" fmla="*/ 16 h 17"/>
                  <a:gd name="T10" fmla="*/ 0 w 43"/>
                  <a:gd name="T11" fmla="*/ 0 h 17"/>
                  <a:gd name="T12" fmla="*/ 0 w 43"/>
                  <a:gd name="T13" fmla="*/ 0 h 17"/>
                  <a:gd name="T14" fmla="*/ 0 w 43"/>
                  <a:gd name="T15" fmla="*/ 0 h 17"/>
                  <a:gd name="T16" fmla="*/ 0 w 43"/>
                  <a:gd name="T17" fmla="*/ 0 h 17"/>
                  <a:gd name="T18" fmla="*/ 0 w 43"/>
                  <a:gd name="T19" fmla="*/ 0 h 17"/>
                  <a:gd name="T20" fmla="*/ 42 w 43"/>
                  <a:gd name="T21" fmla="*/ 0 h 17"/>
                  <a:gd name="T22" fmla="*/ 42 w 43"/>
                  <a:gd name="T23" fmla="*/ 0 h 17"/>
                  <a:gd name="T24" fmla="*/ 42 w 43"/>
                  <a:gd name="T25" fmla="*/ 0 h 17"/>
                  <a:gd name="T26" fmla="*/ 40 w 43"/>
                  <a:gd name="T27" fmla="*/ 0 h 17"/>
                  <a:gd name="T28" fmla="*/ 40 w 43"/>
                  <a:gd name="T29" fmla="*/ 0 h 17"/>
                  <a:gd name="T30" fmla="*/ 40 w 43"/>
                  <a:gd name="T31" fmla="*/ 16 h 17"/>
                  <a:gd name="T32" fmla="*/ 40 w 43"/>
                  <a:gd name="T33" fmla="*/ 16 h 17"/>
                  <a:gd name="T34" fmla="*/ 40 w 43"/>
                  <a:gd name="T35" fmla="*/ 16 h 17"/>
                  <a:gd name="T36" fmla="*/ 40 w 4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17"/>
                  <a:gd name="T59" fmla="*/ 43 w 4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17">
                    <a:moveTo>
                      <a:pt x="40" y="16"/>
                    </a:moveTo>
                    <a:lnTo>
                      <a:pt x="0" y="16"/>
                    </a:lnTo>
                    <a:lnTo>
                      <a:pt x="0" y="0"/>
                    </a:lnTo>
                    <a:lnTo>
                      <a:pt x="42" y="0"/>
                    </a:lnTo>
                    <a:lnTo>
                      <a:pt x="40" y="0"/>
                    </a:lnTo>
                    <a:lnTo>
                      <a:pt x="40" y="16"/>
                    </a:lnTo>
                  </a:path>
                </a:pathLst>
              </a:custGeom>
              <a:solidFill>
                <a:srgbClr val="87AF50"/>
              </a:solidFill>
              <a:ln w="9525" cap="rnd">
                <a:noFill/>
                <a:round/>
                <a:headEnd/>
                <a:tailEnd/>
              </a:ln>
            </p:spPr>
            <p:txBody>
              <a:bodyPr/>
              <a:lstStyle/>
              <a:p>
                <a:endParaRPr lang="en-US"/>
              </a:p>
            </p:txBody>
          </p:sp>
          <p:sp>
            <p:nvSpPr>
              <p:cNvPr id="32302" name="Freeform 257"/>
              <p:cNvSpPr>
                <a:spLocks noChangeAspect="1"/>
              </p:cNvSpPr>
              <p:nvPr/>
            </p:nvSpPr>
            <p:spPr bwMode="auto">
              <a:xfrm>
                <a:off x="5049" y="2904"/>
                <a:ext cx="43" cy="17"/>
              </a:xfrm>
              <a:custGeom>
                <a:avLst/>
                <a:gdLst>
                  <a:gd name="T0" fmla="*/ 42 w 43"/>
                  <a:gd name="T1" fmla="*/ 16 h 17"/>
                  <a:gd name="T2" fmla="*/ 0 w 43"/>
                  <a:gd name="T3" fmla="*/ 16 h 17"/>
                  <a:gd name="T4" fmla="*/ 0 w 43"/>
                  <a:gd name="T5" fmla="*/ 16 h 17"/>
                  <a:gd name="T6" fmla="*/ 0 w 43"/>
                  <a:gd name="T7" fmla="*/ 16 h 17"/>
                  <a:gd name="T8" fmla="*/ 0 w 43"/>
                  <a:gd name="T9" fmla="*/ 16 h 17"/>
                  <a:gd name="T10" fmla="*/ 0 w 43"/>
                  <a:gd name="T11" fmla="*/ 16 h 17"/>
                  <a:gd name="T12" fmla="*/ 0 w 43"/>
                  <a:gd name="T13" fmla="*/ 16 h 17"/>
                  <a:gd name="T14" fmla="*/ 0 w 43"/>
                  <a:gd name="T15" fmla="*/ 16 h 17"/>
                  <a:gd name="T16" fmla="*/ 0 w 43"/>
                  <a:gd name="T17" fmla="*/ 16 h 17"/>
                  <a:gd name="T18" fmla="*/ 0 w 43"/>
                  <a:gd name="T19" fmla="*/ 0 h 17"/>
                  <a:gd name="T20" fmla="*/ 42 w 43"/>
                  <a:gd name="T21" fmla="*/ 0 h 17"/>
                  <a:gd name="T22" fmla="*/ 42 w 43"/>
                  <a:gd name="T23" fmla="*/ 16 h 17"/>
                  <a:gd name="T24" fmla="*/ 42 w 43"/>
                  <a:gd name="T25" fmla="*/ 16 h 17"/>
                  <a:gd name="T26" fmla="*/ 42 w 43"/>
                  <a:gd name="T27" fmla="*/ 16 h 17"/>
                  <a:gd name="T28" fmla="*/ 42 w 43"/>
                  <a:gd name="T29" fmla="*/ 16 h 17"/>
                  <a:gd name="T30" fmla="*/ 42 w 43"/>
                  <a:gd name="T31" fmla="*/ 16 h 17"/>
                  <a:gd name="T32" fmla="*/ 42 w 43"/>
                  <a:gd name="T33" fmla="*/ 16 h 17"/>
                  <a:gd name="T34" fmla="*/ 42 w 43"/>
                  <a:gd name="T35" fmla="*/ 16 h 17"/>
                  <a:gd name="T36" fmla="*/ 42 w 4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17"/>
                  <a:gd name="T59" fmla="*/ 43 w 4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17">
                    <a:moveTo>
                      <a:pt x="42" y="16"/>
                    </a:moveTo>
                    <a:lnTo>
                      <a:pt x="0" y="16"/>
                    </a:lnTo>
                    <a:lnTo>
                      <a:pt x="0" y="0"/>
                    </a:lnTo>
                    <a:lnTo>
                      <a:pt x="42" y="0"/>
                    </a:lnTo>
                    <a:lnTo>
                      <a:pt x="42" y="16"/>
                    </a:lnTo>
                  </a:path>
                </a:pathLst>
              </a:custGeom>
              <a:solidFill>
                <a:srgbClr val="87AF50"/>
              </a:solidFill>
              <a:ln w="9525" cap="rnd">
                <a:noFill/>
                <a:round/>
                <a:headEnd/>
                <a:tailEnd/>
              </a:ln>
            </p:spPr>
            <p:txBody>
              <a:bodyPr/>
              <a:lstStyle/>
              <a:p>
                <a:endParaRPr lang="en-US"/>
              </a:p>
            </p:txBody>
          </p:sp>
          <p:sp>
            <p:nvSpPr>
              <p:cNvPr id="32303" name="Freeform 258"/>
              <p:cNvSpPr>
                <a:spLocks noChangeAspect="1"/>
              </p:cNvSpPr>
              <p:nvPr/>
            </p:nvSpPr>
            <p:spPr bwMode="auto">
              <a:xfrm>
                <a:off x="5049" y="2904"/>
                <a:ext cx="44" cy="1"/>
              </a:xfrm>
              <a:custGeom>
                <a:avLst/>
                <a:gdLst>
                  <a:gd name="T0" fmla="*/ 41 w 44"/>
                  <a:gd name="T1" fmla="*/ 0 h 1"/>
                  <a:gd name="T2" fmla="*/ 0 w 44"/>
                  <a:gd name="T3" fmla="*/ 0 h 1"/>
                  <a:gd name="T4" fmla="*/ 0 w 44"/>
                  <a:gd name="T5" fmla="*/ 0 h 1"/>
                  <a:gd name="T6" fmla="*/ 0 w 44"/>
                  <a:gd name="T7" fmla="*/ 0 h 1"/>
                  <a:gd name="T8" fmla="*/ 0 w 44"/>
                  <a:gd name="T9" fmla="*/ 0 h 1"/>
                  <a:gd name="T10" fmla="*/ 0 w 44"/>
                  <a:gd name="T11" fmla="*/ 0 h 1"/>
                  <a:gd name="T12" fmla="*/ 0 w 44"/>
                  <a:gd name="T13" fmla="*/ 0 h 1"/>
                  <a:gd name="T14" fmla="*/ 0 w 44"/>
                  <a:gd name="T15" fmla="*/ 0 h 1"/>
                  <a:gd name="T16" fmla="*/ 0 w 44"/>
                  <a:gd name="T17" fmla="*/ 0 h 1"/>
                  <a:gd name="T18" fmla="*/ 0 w 44"/>
                  <a:gd name="T19" fmla="*/ 0 h 1"/>
                  <a:gd name="T20" fmla="*/ 43 w 44"/>
                  <a:gd name="T21" fmla="*/ 0 h 1"/>
                  <a:gd name="T22" fmla="*/ 43 w 44"/>
                  <a:gd name="T23" fmla="*/ 0 h 1"/>
                  <a:gd name="T24" fmla="*/ 41 w 44"/>
                  <a:gd name="T25" fmla="*/ 0 h 1"/>
                  <a:gd name="T26" fmla="*/ 41 w 44"/>
                  <a:gd name="T27" fmla="*/ 0 h 1"/>
                  <a:gd name="T28" fmla="*/ 41 w 44"/>
                  <a:gd name="T29" fmla="*/ 0 h 1"/>
                  <a:gd name="T30" fmla="*/ 41 w 44"/>
                  <a:gd name="T31" fmla="*/ 0 h 1"/>
                  <a:gd name="T32" fmla="*/ 41 w 44"/>
                  <a:gd name="T33" fmla="*/ 0 h 1"/>
                  <a:gd name="T34" fmla="*/ 41 w 44"/>
                  <a:gd name="T35" fmla="*/ 0 h 1"/>
                  <a:gd name="T36" fmla="*/ 41 w 4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
                  <a:gd name="T58" fmla="*/ 0 h 1"/>
                  <a:gd name="T59" fmla="*/ 44 w 4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 h="1">
                    <a:moveTo>
                      <a:pt x="41" y="0"/>
                    </a:moveTo>
                    <a:lnTo>
                      <a:pt x="0" y="0"/>
                    </a:lnTo>
                    <a:lnTo>
                      <a:pt x="43" y="0"/>
                    </a:lnTo>
                    <a:lnTo>
                      <a:pt x="41" y="0"/>
                    </a:lnTo>
                  </a:path>
                </a:pathLst>
              </a:custGeom>
              <a:solidFill>
                <a:srgbClr val="88AF50"/>
              </a:solidFill>
              <a:ln w="9525" cap="rnd">
                <a:noFill/>
                <a:round/>
                <a:headEnd/>
                <a:tailEnd/>
              </a:ln>
            </p:spPr>
            <p:txBody>
              <a:bodyPr/>
              <a:lstStyle/>
              <a:p>
                <a:endParaRPr lang="en-US"/>
              </a:p>
            </p:txBody>
          </p:sp>
          <p:sp>
            <p:nvSpPr>
              <p:cNvPr id="32304" name="Freeform 259"/>
              <p:cNvSpPr>
                <a:spLocks noChangeAspect="1"/>
              </p:cNvSpPr>
              <p:nvPr/>
            </p:nvSpPr>
            <p:spPr bwMode="auto">
              <a:xfrm>
                <a:off x="5049" y="2902"/>
                <a:ext cx="44" cy="17"/>
              </a:xfrm>
              <a:custGeom>
                <a:avLst/>
                <a:gdLst>
                  <a:gd name="T0" fmla="*/ 43 w 44"/>
                  <a:gd name="T1" fmla="*/ 16 h 17"/>
                  <a:gd name="T2" fmla="*/ 0 w 44"/>
                  <a:gd name="T3" fmla="*/ 16 h 17"/>
                  <a:gd name="T4" fmla="*/ 0 w 44"/>
                  <a:gd name="T5" fmla="*/ 16 h 17"/>
                  <a:gd name="T6" fmla="*/ 0 w 44"/>
                  <a:gd name="T7" fmla="*/ 16 h 17"/>
                  <a:gd name="T8" fmla="*/ 0 w 44"/>
                  <a:gd name="T9" fmla="*/ 16 h 17"/>
                  <a:gd name="T10" fmla="*/ 0 w 44"/>
                  <a:gd name="T11" fmla="*/ 0 h 17"/>
                  <a:gd name="T12" fmla="*/ 0 w 44"/>
                  <a:gd name="T13" fmla="*/ 0 h 17"/>
                  <a:gd name="T14" fmla="*/ 0 w 44"/>
                  <a:gd name="T15" fmla="*/ 0 h 17"/>
                  <a:gd name="T16" fmla="*/ 0 w 44"/>
                  <a:gd name="T17" fmla="*/ 0 h 17"/>
                  <a:gd name="T18" fmla="*/ 0 w 44"/>
                  <a:gd name="T19" fmla="*/ 0 h 17"/>
                  <a:gd name="T20" fmla="*/ 43 w 44"/>
                  <a:gd name="T21" fmla="*/ 0 h 17"/>
                  <a:gd name="T22" fmla="*/ 43 w 44"/>
                  <a:gd name="T23" fmla="*/ 0 h 17"/>
                  <a:gd name="T24" fmla="*/ 43 w 44"/>
                  <a:gd name="T25" fmla="*/ 0 h 17"/>
                  <a:gd name="T26" fmla="*/ 43 w 44"/>
                  <a:gd name="T27" fmla="*/ 0 h 17"/>
                  <a:gd name="T28" fmla="*/ 43 w 44"/>
                  <a:gd name="T29" fmla="*/ 0 h 17"/>
                  <a:gd name="T30" fmla="*/ 43 w 44"/>
                  <a:gd name="T31" fmla="*/ 16 h 17"/>
                  <a:gd name="T32" fmla="*/ 43 w 44"/>
                  <a:gd name="T33" fmla="*/ 16 h 17"/>
                  <a:gd name="T34" fmla="*/ 43 w 44"/>
                  <a:gd name="T35" fmla="*/ 16 h 17"/>
                  <a:gd name="T36" fmla="*/ 43 w 4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
                  <a:gd name="T58" fmla="*/ 0 h 17"/>
                  <a:gd name="T59" fmla="*/ 44 w 4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 h="17">
                    <a:moveTo>
                      <a:pt x="43" y="16"/>
                    </a:moveTo>
                    <a:lnTo>
                      <a:pt x="0" y="16"/>
                    </a:lnTo>
                    <a:lnTo>
                      <a:pt x="0" y="0"/>
                    </a:lnTo>
                    <a:lnTo>
                      <a:pt x="43" y="0"/>
                    </a:lnTo>
                    <a:lnTo>
                      <a:pt x="43" y="16"/>
                    </a:lnTo>
                  </a:path>
                </a:pathLst>
              </a:custGeom>
              <a:solidFill>
                <a:srgbClr val="88B04F"/>
              </a:solidFill>
              <a:ln w="9525" cap="rnd">
                <a:noFill/>
                <a:round/>
                <a:headEnd/>
                <a:tailEnd/>
              </a:ln>
            </p:spPr>
            <p:txBody>
              <a:bodyPr/>
              <a:lstStyle/>
              <a:p>
                <a:endParaRPr lang="en-US"/>
              </a:p>
            </p:txBody>
          </p:sp>
          <p:sp>
            <p:nvSpPr>
              <p:cNvPr id="32305" name="Freeform 260"/>
              <p:cNvSpPr>
                <a:spLocks noChangeAspect="1"/>
              </p:cNvSpPr>
              <p:nvPr/>
            </p:nvSpPr>
            <p:spPr bwMode="auto">
              <a:xfrm>
                <a:off x="5049" y="2902"/>
                <a:ext cx="44" cy="1"/>
              </a:xfrm>
              <a:custGeom>
                <a:avLst/>
                <a:gdLst>
                  <a:gd name="T0" fmla="*/ 43 w 44"/>
                  <a:gd name="T1" fmla="*/ 0 h 1"/>
                  <a:gd name="T2" fmla="*/ 0 w 44"/>
                  <a:gd name="T3" fmla="*/ 0 h 1"/>
                  <a:gd name="T4" fmla="*/ 0 w 44"/>
                  <a:gd name="T5" fmla="*/ 0 h 1"/>
                  <a:gd name="T6" fmla="*/ 0 w 44"/>
                  <a:gd name="T7" fmla="*/ 0 h 1"/>
                  <a:gd name="T8" fmla="*/ 0 w 44"/>
                  <a:gd name="T9" fmla="*/ 0 h 1"/>
                  <a:gd name="T10" fmla="*/ 0 w 44"/>
                  <a:gd name="T11" fmla="*/ 0 h 1"/>
                  <a:gd name="T12" fmla="*/ 0 w 44"/>
                  <a:gd name="T13" fmla="*/ 0 h 1"/>
                  <a:gd name="T14" fmla="*/ 0 w 44"/>
                  <a:gd name="T15" fmla="*/ 0 h 1"/>
                  <a:gd name="T16" fmla="*/ 0 w 44"/>
                  <a:gd name="T17" fmla="*/ 0 h 1"/>
                  <a:gd name="T18" fmla="*/ 0 w 44"/>
                  <a:gd name="T19" fmla="*/ 0 h 1"/>
                  <a:gd name="T20" fmla="*/ 43 w 44"/>
                  <a:gd name="T21" fmla="*/ 0 h 1"/>
                  <a:gd name="T22" fmla="*/ 43 w 44"/>
                  <a:gd name="T23" fmla="*/ 0 h 1"/>
                  <a:gd name="T24" fmla="*/ 43 w 44"/>
                  <a:gd name="T25" fmla="*/ 0 h 1"/>
                  <a:gd name="T26" fmla="*/ 43 w 44"/>
                  <a:gd name="T27" fmla="*/ 0 h 1"/>
                  <a:gd name="T28" fmla="*/ 43 w 44"/>
                  <a:gd name="T29" fmla="*/ 0 h 1"/>
                  <a:gd name="T30" fmla="*/ 43 w 44"/>
                  <a:gd name="T31" fmla="*/ 0 h 1"/>
                  <a:gd name="T32" fmla="*/ 43 w 44"/>
                  <a:gd name="T33" fmla="*/ 0 h 1"/>
                  <a:gd name="T34" fmla="*/ 43 w 44"/>
                  <a:gd name="T35" fmla="*/ 0 h 1"/>
                  <a:gd name="T36" fmla="*/ 43 w 4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
                  <a:gd name="T58" fmla="*/ 0 h 1"/>
                  <a:gd name="T59" fmla="*/ 44 w 4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 h="1">
                    <a:moveTo>
                      <a:pt x="43" y="0"/>
                    </a:moveTo>
                    <a:lnTo>
                      <a:pt x="0" y="0"/>
                    </a:lnTo>
                    <a:lnTo>
                      <a:pt x="43" y="0"/>
                    </a:lnTo>
                  </a:path>
                </a:pathLst>
              </a:custGeom>
              <a:solidFill>
                <a:srgbClr val="89B04F"/>
              </a:solidFill>
              <a:ln w="9525" cap="rnd">
                <a:noFill/>
                <a:round/>
                <a:headEnd/>
                <a:tailEnd/>
              </a:ln>
            </p:spPr>
            <p:txBody>
              <a:bodyPr/>
              <a:lstStyle/>
              <a:p>
                <a:endParaRPr lang="en-US"/>
              </a:p>
            </p:txBody>
          </p:sp>
          <p:sp>
            <p:nvSpPr>
              <p:cNvPr id="32306" name="Freeform 261"/>
              <p:cNvSpPr>
                <a:spLocks noChangeAspect="1"/>
              </p:cNvSpPr>
              <p:nvPr/>
            </p:nvSpPr>
            <p:spPr bwMode="auto">
              <a:xfrm>
                <a:off x="5049" y="2900"/>
                <a:ext cx="46" cy="17"/>
              </a:xfrm>
              <a:custGeom>
                <a:avLst/>
                <a:gdLst>
                  <a:gd name="T0" fmla="*/ 43 w 46"/>
                  <a:gd name="T1" fmla="*/ 16 h 17"/>
                  <a:gd name="T2" fmla="*/ 0 w 46"/>
                  <a:gd name="T3" fmla="*/ 16 h 17"/>
                  <a:gd name="T4" fmla="*/ 0 w 46"/>
                  <a:gd name="T5" fmla="*/ 0 h 17"/>
                  <a:gd name="T6" fmla="*/ 0 w 46"/>
                  <a:gd name="T7" fmla="*/ 0 h 17"/>
                  <a:gd name="T8" fmla="*/ 0 w 46"/>
                  <a:gd name="T9" fmla="*/ 0 h 17"/>
                  <a:gd name="T10" fmla="*/ 0 w 46"/>
                  <a:gd name="T11" fmla="*/ 0 h 17"/>
                  <a:gd name="T12" fmla="*/ 0 w 46"/>
                  <a:gd name="T13" fmla="*/ 0 h 17"/>
                  <a:gd name="T14" fmla="*/ 0 w 46"/>
                  <a:gd name="T15" fmla="*/ 0 h 17"/>
                  <a:gd name="T16" fmla="*/ 0 w 46"/>
                  <a:gd name="T17" fmla="*/ 0 h 17"/>
                  <a:gd name="T18" fmla="*/ 0 w 46"/>
                  <a:gd name="T19" fmla="*/ 0 h 17"/>
                  <a:gd name="T20" fmla="*/ 45 w 46"/>
                  <a:gd name="T21" fmla="*/ 0 h 17"/>
                  <a:gd name="T22" fmla="*/ 45 w 46"/>
                  <a:gd name="T23" fmla="*/ 0 h 17"/>
                  <a:gd name="T24" fmla="*/ 45 w 46"/>
                  <a:gd name="T25" fmla="*/ 0 h 17"/>
                  <a:gd name="T26" fmla="*/ 45 w 46"/>
                  <a:gd name="T27" fmla="*/ 0 h 17"/>
                  <a:gd name="T28" fmla="*/ 45 w 46"/>
                  <a:gd name="T29" fmla="*/ 0 h 17"/>
                  <a:gd name="T30" fmla="*/ 43 w 46"/>
                  <a:gd name="T31" fmla="*/ 0 h 17"/>
                  <a:gd name="T32" fmla="*/ 43 w 46"/>
                  <a:gd name="T33" fmla="*/ 0 h 17"/>
                  <a:gd name="T34" fmla="*/ 43 w 46"/>
                  <a:gd name="T35" fmla="*/ 0 h 17"/>
                  <a:gd name="T36" fmla="*/ 43 w 4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7"/>
                  <a:gd name="T59" fmla="*/ 46 w 4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7">
                    <a:moveTo>
                      <a:pt x="43" y="16"/>
                    </a:moveTo>
                    <a:lnTo>
                      <a:pt x="0" y="16"/>
                    </a:lnTo>
                    <a:lnTo>
                      <a:pt x="0" y="0"/>
                    </a:lnTo>
                    <a:lnTo>
                      <a:pt x="45" y="0"/>
                    </a:lnTo>
                    <a:lnTo>
                      <a:pt x="43" y="0"/>
                    </a:lnTo>
                    <a:lnTo>
                      <a:pt x="43" y="16"/>
                    </a:lnTo>
                  </a:path>
                </a:pathLst>
              </a:custGeom>
              <a:solidFill>
                <a:srgbClr val="8AB14E"/>
              </a:solidFill>
              <a:ln w="9525" cap="rnd">
                <a:noFill/>
                <a:round/>
                <a:headEnd/>
                <a:tailEnd/>
              </a:ln>
            </p:spPr>
            <p:txBody>
              <a:bodyPr/>
              <a:lstStyle/>
              <a:p>
                <a:endParaRPr lang="en-US"/>
              </a:p>
            </p:txBody>
          </p:sp>
          <p:sp>
            <p:nvSpPr>
              <p:cNvPr id="32307" name="Freeform 262"/>
              <p:cNvSpPr>
                <a:spLocks noChangeAspect="1"/>
              </p:cNvSpPr>
              <p:nvPr/>
            </p:nvSpPr>
            <p:spPr bwMode="auto">
              <a:xfrm>
                <a:off x="5049" y="2899"/>
                <a:ext cx="46" cy="17"/>
              </a:xfrm>
              <a:custGeom>
                <a:avLst/>
                <a:gdLst>
                  <a:gd name="T0" fmla="*/ 45 w 46"/>
                  <a:gd name="T1" fmla="*/ 16 h 17"/>
                  <a:gd name="T2" fmla="*/ 0 w 46"/>
                  <a:gd name="T3" fmla="*/ 16 h 17"/>
                  <a:gd name="T4" fmla="*/ 0 w 46"/>
                  <a:gd name="T5" fmla="*/ 16 h 17"/>
                  <a:gd name="T6" fmla="*/ 0 w 46"/>
                  <a:gd name="T7" fmla="*/ 16 h 17"/>
                  <a:gd name="T8" fmla="*/ 0 w 46"/>
                  <a:gd name="T9" fmla="*/ 16 h 17"/>
                  <a:gd name="T10" fmla="*/ 0 w 46"/>
                  <a:gd name="T11" fmla="*/ 16 h 17"/>
                  <a:gd name="T12" fmla="*/ 0 w 46"/>
                  <a:gd name="T13" fmla="*/ 0 h 17"/>
                  <a:gd name="T14" fmla="*/ 0 w 46"/>
                  <a:gd name="T15" fmla="*/ 0 h 17"/>
                  <a:gd name="T16" fmla="*/ 0 w 46"/>
                  <a:gd name="T17" fmla="*/ 0 h 17"/>
                  <a:gd name="T18" fmla="*/ 0 w 46"/>
                  <a:gd name="T19" fmla="*/ 0 h 17"/>
                  <a:gd name="T20" fmla="*/ 45 w 46"/>
                  <a:gd name="T21" fmla="*/ 0 h 17"/>
                  <a:gd name="T22" fmla="*/ 45 w 46"/>
                  <a:gd name="T23" fmla="*/ 0 h 17"/>
                  <a:gd name="T24" fmla="*/ 45 w 46"/>
                  <a:gd name="T25" fmla="*/ 0 h 17"/>
                  <a:gd name="T26" fmla="*/ 45 w 46"/>
                  <a:gd name="T27" fmla="*/ 0 h 17"/>
                  <a:gd name="T28" fmla="*/ 45 w 46"/>
                  <a:gd name="T29" fmla="*/ 16 h 17"/>
                  <a:gd name="T30" fmla="*/ 45 w 46"/>
                  <a:gd name="T31" fmla="*/ 16 h 17"/>
                  <a:gd name="T32" fmla="*/ 45 w 46"/>
                  <a:gd name="T33" fmla="*/ 16 h 17"/>
                  <a:gd name="T34" fmla="*/ 45 w 46"/>
                  <a:gd name="T35" fmla="*/ 16 h 17"/>
                  <a:gd name="T36" fmla="*/ 45 w 4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7"/>
                  <a:gd name="T59" fmla="*/ 46 w 4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7">
                    <a:moveTo>
                      <a:pt x="45" y="16"/>
                    </a:moveTo>
                    <a:lnTo>
                      <a:pt x="0" y="16"/>
                    </a:lnTo>
                    <a:lnTo>
                      <a:pt x="0" y="0"/>
                    </a:lnTo>
                    <a:lnTo>
                      <a:pt x="45" y="0"/>
                    </a:lnTo>
                    <a:lnTo>
                      <a:pt x="45" y="16"/>
                    </a:lnTo>
                  </a:path>
                </a:pathLst>
              </a:custGeom>
              <a:solidFill>
                <a:srgbClr val="8AB14E"/>
              </a:solidFill>
              <a:ln w="9525" cap="rnd">
                <a:noFill/>
                <a:round/>
                <a:headEnd/>
                <a:tailEnd/>
              </a:ln>
            </p:spPr>
            <p:txBody>
              <a:bodyPr/>
              <a:lstStyle/>
              <a:p>
                <a:endParaRPr lang="en-US"/>
              </a:p>
            </p:txBody>
          </p:sp>
          <p:sp>
            <p:nvSpPr>
              <p:cNvPr id="32308" name="Freeform 263"/>
              <p:cNvSpPr>
                <a:spLocks noChangeAspect="1"/>
              </p:cNvSpPr>
              <p:nvPr/>
            </p:nvSpPr>
            <p:spPr bwMode="auto">
              <a:xfrm>
                <a:off x="5049" y="2899"/>
                <a:ext cx="46" cy="1"/>
              </a:xfrm>
              <a:custGeom>
                <a:avLst/>
                <a:gdLst>
                  <a:gd name="T0" fmla="*/ 45 w 46"/>
                  <a:gd name="T1" fmla="*/ 0 h 1"/>
                  <a:gd name="T2" fmla="*/ 0 w 46"/>
                  <a:gd name="T3" fmla="*/ 0 h 1"/>
                  <a:gd name="T4" fmla="*/ 0 w 46"/>
                  <a:gd name="T5" fmla="*/ 0 h 1"/>
                  <a:gd name="T6" fmla="*/ 0 w 46"/>
                  <a:gd name="T7" fmla="*/ 0 h 1"/>
                  <a:gd name="T8" fmla="*/ 0 w 46"/>
                  <a:gd name="T9" fmla="*/ 0 h 1"/>
                  <a:gd name="T10" fmla="*/ 0 w 46"/>
                  <a:gd name="T11" fmla="*/ 0 h 1"/>
                  <a:gd name="T12" fmla="*/ 0 w 46"/>
                  <a:gd name="T13" fmla="*/ 0 h 1"/>
                  <a:gd name="T14" fmla="*/ 0 w 46"/>
                  <a:gd name="T15" fmla="*/ 0 h 1"/>
                  <a:gd name="T16" fmla="*/ 0 w 46"/>
                  <a:gd name="T17" fmla="*/ 0 h 1"/>
                  <a:gd name="T18" fmla="*/ 0 w 46"/>
                  <a:gd name="T19" fmla="*/ 0 h 1"/>
                  <a:gd name="T20" fmla="*/ 45 w 46"/>
                  <a:gd name="T21" fmla="*/ 0 h 1"/>
                  <a:gd name="T22" fmla="*/ 45 w 46"/>
                  <a:gd name="T23" fmla="*/ 0 h 1"/>
                  <a:gd name="T24" fmla="*/ 45 w 46"/>
                  <a:gd name="T25" fmla="*/ 0 h 1"/>
                  <a:gd name="T26" fmla="*/ 45 w 46"/>
                  <a:gd name="T27" fmla="*/ 0 h 1"/>
                  <a:gd name="T28" fmla="*/ 45 w 46"/>
                  <a:gd name="T29" fmla="*/ 0 h 1"/>
                  <a:gd name="T30" fmla="*/ 45 w 46"/>
                  <a:gd name="T31" fmla="*/ 0 h 1"/>
                  <a:gd name="T32" fmla="*/ 45 w 46"/>
                  <a:gd name="T33" fmla="*/ 0 h 1"/>
                  <a:gd name="T34" fmla="*/ 45 w 46"/>
                  <a:gd name="T35" fmla="*/ 0 h 1"/>
                  <a:gd name="T36" fmla="*/ 45 w 4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
                  <a:gd name="T59" fmla="*/ 46 w 4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
                    <a:moveTo>
                      <a:pt x="45" y="0"/>
                    </a:moveTo>
                    <a:lnTo>
                      <a:pt x="0" y="0"/>
                    </a:lnTo>
                    <a:lnTo>
                      <a:pt x="45" y="0"/>
                    </a:lnTo>
                  </a:path>
                </a:pathLst>
              </a:custGeom>
              <a:solidFill>
                <a:srgbClr val="8BB14E"/>
              </a:solidFill>
              <a:ln w="9525" cap="rnd">
                <a:noFill/>
                <a:round/>
                <a:headEnd/>
                <a:tailEnd/>
              </a:ln>
            </p:spPr>
            <p:txBody>
              <a:bodyPr/>
              <a:lstStyle/>
              <a:p>
                <a:endParaRPr lang="en-US"/>
              </a:p>
            </p:txBody>
          </p:sp>
          <p:sp>
            <p:nvSpPr>
              <p:cNvPr id="32309" name="Freeform 264"/>
              <p:cNvSpPr>
                <a:spLocks noChangeAspect="1"/>
              </p:cNvSpPr>
              <p:nvPr/>
            </p:nvSpPr>
            <p:spPr bwMode="auto">
              <a:xfrm>
                <a:off x="5049" y="2897"/>
                <a:ext cx="47" cy="17"/>
              </a:xfrm>
              <a:custGeom>
                <a:avLst/>
                <a:gdLst>
                  <a:gd name="T0" fmla="*/ 45 w 47"/>
                  <a:gd name="T1" fmla="*/ 16 h 17"/>
                  <a:gd name="T2" fmla="*/ 0 w 47"/>
                  <a:gd name="T3" fmla="*/ 16 h 17"/>
                  <a:gd name="T4" fmla="*/ 0 w 47"/>
                  <a:gd name="T5" fmla="*/ 0 h 17"/>
                  <a:gd name="T6" fmla="*/ 0 w 47"/>
                  <a:gd name="T7" fmla="*/ 0 h 17"/>
                  <a:gd name="T8" fmla="*/ 0 w 47"/>
                  <a:gd name="T9" fmla="*/ 0 h 17"/>
                  <a:gd name="T10" fmla="*/ 0 w 47"/>
                  <a:gd name="T11" fmla="*/ 0 h 17"/>
                  <a:gd name="T12" fmla="*/ 0 w 47"/>
                  <a:gd name="T13" fmla="*/ 0 h 17"/>
                  <a:gd name="T14" fmla="*/ 0 w 47"/>
                  <a:gd name="T15" fmla="*/ 0 h 17"/>
                  <a:gd name="T16" fmla="*/ 0 w 47"/>
                  <a:gd name="T17" fmla="*/ 0 h 17"/>
                  <a:gd name="T18" fmla="*/ 0 w 47"/>
                  <a:gd name="T19" fmla="*/ 0 h 17"/>
                  <a:gd name="T20" fmla="*/ 46 w 47"/>
                  <a:gd name="T21" fmla="*/ 0 h 17"/>
                  <a:gd name="T22" fmla="*/ 46 w 47"/>
                  <a:gd name="T23" fmla="*/ 0 h 17"/>
                  <a:gd name="T24" fmla="*/ 46 w 47"/>
                  <a:gd name="T25" fmla="*/ 0 h 17"/>
                  <a:gd name="T26" fmla="*/ 46 w 47"/>
                  <a:gd name="T27" fmla="*/ 0 h 17"/>
                  <a:gd name="T28" fmla="*/ 45 w 47"/>
                  <a:gd name="T29" fmla="*/ 0 h 17"/>
                  <a:gd name="T30" fmla="*/ 45 w 47"/>
                  <a:gd name="T31" fmla="*/ 0 h 17"/>
                  <a:gd name="T32" fmla="*/ 45 w 47"/>
                  <a:gd name="T33" fmla="*/ 0 h 17"/>
                  <a:gd name="T34" fmla="*/ 45 w 47"/>
                  <a:gd name="T35" fmla="*/ 0 h 17"/>
                  <a:gd name="T36" fmla="*/ 45 w 4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7"/>
                  <a:gd name="T59" fmla="*/ 47 w 4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7">
                    <a:moveTo>
                      <a:pt x="45" y="16"/>
                    </a:moveTo>
                    <a:lnTo>
                      <a:pt x="0" y="16"/>
                    </a:lnTo>
                    <a:lnTo>
                      <a:pt x="0" y="0"/>
                    </a:lnTo>
                    <a:lnTo>
                      <a:pt x="46" y="0"/>
                    </a:lnTo>
                    <a:lnTo>
                      <a:pt x="45" y="0"/>
                    </a:lnTo>
                    <a:lnTo>
                      <a:pt x="45" y="16"/>
                    </a:lnTo>
                  </a:path>
                </a:pathLst>
              </a:custGeom>
              <a:solidFill>
                <a:srgbClr val="8BB24D"/>
              </a:solidFill>
              <a:ln w="9525" cap="rnd">
                <a:noFill/>
                <a:round/>
                <a:headEnd/>
                <a:tailEnd/>
              </a:ln>
            </p:spPr>
            <p:txBody>
              <a:bodyPr/>
              <a:lstStyle/>
              <a:p>
                <a:endParaRPr lang="en-US"/>
              </a:p>
            </p:txBody>
          </p:sp>
          <p:sp>
            <p:nvSpPr>
              <p:cNvPr id="32310" name="Freeform 265"/>
              <p:cNvSpPr>
                <a:spLocks noChangeAspect="1"/>
              </p:cNvSpPr>
              <p:nvPr/>
            </p:nvSpPr>
            <p:spPr bwMode="auto">
              <a:xfrm>
                <a:off x="5049" y="2896"/>
                <a:ext cx="47" cy="17"/>
              </a:xfrm>
              <a:custGeom>
                <a:avLst/>
                <a:gdLst>
                  <a:gd name="T0" fmla="*/ 46 w 47"/>
                  <a:gd name="T1" fmla="*/ 16 h 17"/>
                  <a:gd name="T2" fmla="*/ 0 w 47"/>
                  <a:gd name="T3" fmla="*/ 16 h 17"/>
                  <a:gd name="T4" fmla="*/ 0 w 47"/>
                  <a:gd name="T5" fmla="*/ 16 h 17"/>
                  <a:gd name="T6" fmla="*/ 0 w 47"/>
                  <a:gd name="T7" fmla="*/ 16 h 17"/>
                  <a:gd name="T8" fmla="*/ 0 w 47"/>
                  <a:gd name="T9" fmla="*/ 16 h 17"/>
                  <a:gd name="T10" fmla="*/ 0 w 47"/>
                  <a:gd name="T11" fmla="*/ 16 h 17"/>
                  <a:gd name="T12" fmla="*/ 0 w 47"/>
                  <a:gd name="T13" fmla="*/ 0 h 17"/>
                  <a:gd name="T14" fmla="*/ 0 w 47"/>
                  <a:gd name="T15" fmla="*/ 0 h 17"/>
                  <a:gd name="T16" fmla="*/ 0 w 47"/>
                  <a:gd name="T17" fmla="*/ 0 h 17"/>
                  <a:gd name="T18" fmla="*/ 0 w 47"/>
                  <a:gd name="T19" fmla="*/ 0 h 17"/>
                  <a:gd name="T20" fmla="*/ 46 w 47"/>
                  <a:gd name="T21" fmla="*/ 0 h 17"/>
                  <a:gd name="T22" fmla="*/ 46 w 47"/>
                  <a:gd name="T23" fmla="*/ 0 h 17"/>
                  <a:gd name="T24" fmla="*/ 46 w 47"/>
                  <a:gd name="T25" fmla="*/ 0 h 17"/>
                  <a:gd name="T26" fmla="*/ 46 w 47"/>
                  <a:gd name="T27" fmla="*/ 0 h 17"/>
                  <a:gd name="T28" fmla="*/ 46 w 47"/>
                  <a:gd name="T29" fmla="*/ 16 h 17"/>
                  <a:gd name="T30" fmla="*/ 46 w 47"/>
                  <a:gd name="T31" fmla="*/ 16 h 17"/>
                  <a:gd name="T32" fmla="*/ 46 w 47"/>
                  <a:gd name="T33" fmla="*/ 16 h 17"/>
                  <a:gd name="T34" fmla="*/ 46 w 47"/>
                  <a:gd name="T35" fmla="*/ 16 h 17"/>
                  <a:gd name="T36" fmla="*/ 46 w 4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7"/>
                  <a:gd name="T59" fmla="*/ 47 w 4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7">
                    <a:moveTo>
                      <a:pt x="46" y="16"/>
                    </a:moveTo>
                    <a:lnTo>
                      <a:pt x="0" y="16"/>
                    </a:lnTo>
                    <a:lnTo>
                      <a:pt x="0" y="0"/>
                    </a:lnTo>
                    <a:lnTo>
                      <a:pt x="46" y="0"/>
                    </a:lnTo>
                    <a:lnTo>
                      <a:pt x="46" y="16"/>
                    </a:lnTo>
                  </a:path>
                </a:pathLst>
              </a:custGeom>
              <a:solidFill>
                <a:srgbClr val="8CB24D"/>
              </a:solidFill>
              <a:ln w="9525" cap="rnd">
                <a:noFill/>
                <a:round/>
                <a:headEnd/>
                <a:tailEnd/>
              </a:ln>
            </p:spPr>
            <p:txBody>
              <a:bodyPr/>
              <a:lstStyle/>
              <a:p>
                <a:endParaRPr lang="en-US"/>
              </a:p>
            </p:txBody>
          </p:sp>
          <p:sp>
            <p:nvSpPr>
              <p:cNvPr id="32311" name="Freeform 266"/>
              <p:cNvSpPr>
                <a:spLocks noChangeAspect="1"/>
              </p:cNvSpPr>
              <p:nvPr/>
            </p:nvSpPr>
            <p:spPr bwMode="auto">
              <a:xfrm>
                <a:off x="5049" y="2896"/>
                <a:ext cx="47" cy="1"/>
              </a:xfrm>
              <a:custGeom>
                <a:avLst/>
                <a:gdLst>
                  <a:gd name="T0" fmla="*/ 46 w 47"/>
                  <a:gd name="T1" fmla="*/ 0 h 1"/>
                  <a:gd name="T2" fmla="*/ 0 w 47"/>
                  <a:gd name="T3" fmla="*/ 0 h 1"/>
                  <a:gd name="T4" fmla="*/ 0 w 47"/>
                  <a:gd name="T5" fmla="*/ 0 h 1"/>
                  <a:gd name="T6" fmla="*/ 0 w 47"/>
                  <a:gd name="T7" fmla="*/ 0 h 1"/>
                  <a:gd name="T8" fmla="*/ 0 w 47"/>
                  <a:gd name="T9" fmla="*/ 0 h 1"/>
                  <a:gd name="T10" fmla="*/ 0 w 47"/>
                  <a:gd name="T11" fmla="*/ 0 h 1"/>
                  <a:gd name="T12" fmla="*/ 0 w 47"/>
                  <a:gd name="T13" fmla="*/ 0 h 1"/>
                  <a:gd name="T14" fmla="*/ 0 w 47"/>
                  <a:gd name="T15" fmla="*/ 0 h 1"/>
                  <a:gd name="T16" fmla="*/ 0 w 47"/>
                  <a:gd name="T17" fmla="*/ 0 h 1"/>
                  <a:gd name="T18" fmla="*/ 0 w 47"/>
                  <a:gd name="T19" fmla="*/ 0 h 1"/>
                  <a:gd name="T20" fmla="*/ 46 w 47"/>
                  <a:gd name="T21" fmla="*/ 0 h 1"/>
                  <a:gd name="T22" fmla="*/ 46 w 47"/>
                  <a:gd name="T23" fmla="*/ 0 h 1"/>
                  <a:gd name="T24" fmla="*/ 46 w 47"/>
                  <a:gd name="T25" fmla="*/ 0 h 1"/>
                  <a:gd name="T26" fmla="*/ 46 w 47"/>
                  <a:gd name="T27" fmla="*/ 0 h 1"/>
                  <a:gd name="T28" fmla="*/ 46 w 47"/>
                  <a:gd name="T29" fmla="*/ 0 h 1"/>
                  <a:gd name="T30" fmla="*/ 46 w 47"/>
                  <a:gd name="T31" fmla="*/ 0 h 1"/>
                  <a:gd name="T32" fmla="*/ 46 w 47"/>
                  <a:gd name="T33" fmla="*/ 0 h 1"/>
                  <a:gd name="T34" fmla="*/ 46 w 47"/>
                  <a:gd name="T35" fmla="*/ 0 h 1"/>
                  <a:gd name="T36" fmla="*/ 46 w 4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
                  <a:gd name="T59" fmla="*/ 47 w 4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
                    <a:moveTo>
                      <a:pt x="46" y="0"/>
                    </a:moveTo>
                    <a:lnTo>
                      <a:pt x="0" y="0"/>
                    </a:lnTo>
                    <a:lnTo>
                      <a:pt x="46" y="0"/>
                    </a:lnTo>
                  </a:path>
                </a:pathLst>
              </a:custGeom>
              <a:solidFill>
                <a:srgbClr val="8DB34C"/>
              </a:solidFill>
              <a:ln w="9525" cap="rnd">
                <a:noFill/>
                <a:round/>
                <a:headEnd/>
                <a:tailEnd/>
              </a:ln>
            </p:spPr>
            <p:txBody>
              <a:bodyPr/>
              <a:lstStyle/>
              <a:p>
                <a:endParaRPr lang="en-US"/>
              </a:p>
            </p:txBody>
          </p:sp>
          <p:sp>
            <p:nvSpPr>
              <p:cNvPr id="32312" name="Freeform 267"/>
              <p:cNvSpPr>
                <a:spLocks noChangeAspect="1"/>
              </p:cNvSpPr>
              <p:nvPr/>
            </p:nvSpPr>
            <p:spPr bwMode="auto">
              <a:xfrm>
                <a:off x="5049" y="2894"/>
                <a:ext cx="47" cy="17"/>
              </a:xfrm>
              <a:custGeom>
                <a:avLst/>
                <a:gdLst>
                  <a:gd name="T0" fmla="*/ 46 w 47"/>
                  <a:gd name="T1" fmla="*/ 16 h 17"/>
                  <a:gd name="T2" fmla="*/ 0 w 47"/>
                  <a:gd name="T3" fmla="*/ 16 h 17"/>
                  <a:gd name="T4" fmla="*/ 0 w 47"/>
                  <a:gd name="T5" fmla="*/ 0 h 17"/>
                  <a:gd name="T6" fmla="*/ 0 w 47"/>
                  <a:gd name="T7" fmla="*/ 0 h 17"/>
                  <a:gd name="T8" fmla="*/ 0 w 47"/>
                  <a:gd name="T9" fmla="*/ 0 h 17"/>
                  <a:gd name="T10" fmla="*/ 0 w 47"/>
                  <a:gd name="T11" fmla="*/ 0 h 17"/>
                  <a:gd name="T12" fmla="*/ 0 w 47"/>
                  <a:gd name="T13" fmla="*/ 0 h 17"/>
                  <a:gd name="T14" fmla="*/ 0 w 47"/>
                  <a:gd name="T15" fmla="*/ 0 h 17"/>
                  <a:gd name="T16" fmla="*/ 0 w 47"/>
                  <a:gd name="T17" fmla="*/ 0 h 17"/>
                  <a:gd name="T18" fmla="*/ 0 w 47"/>
                  <a:gd name="T19" fmla="*/ 0 h 17"/>
                  <a:gd name="T20" fmla="*/ 46 w 47"/>
                  <a:gd name="T21" fmla="*/ 0 h 17"/>
                  <a:gd name="T22" fmla="*/ 46 w 47"/>
                  <a:gd name="T23" fmla="*/ 0 h 17"/>
                  <a:gd name="T24" fmla="*/ 46 w 47"/>
                  <a:gd name="T25" fmla="*/ 0 h 17"/>
                  <a:gd name="T26" fmla="*/ 46 w 47"/>
                  <a:gd name="T27" fmla="*/ 0 h 17"/>
                  <a:gd name="T28" fmla="*/ 46 w 47"/>
                  <a:gd name="T29" fmla="*/ 0 h 17"/>
                  <a:gd name="T30" fmla="*/ 46 w 47"/>
                  <a:gd name="T31" fmla="*/ 0 h 17"/>
                  <a:gd name="T32" fmla="*/ 46 w 47"/>
                  <a:gd name="T33" fmla="*/ 0 h 17"/>
                  <a:gd name="T34" fmla="*/ 46 w 47"/>
                  <a:gd name="T35" fmla="*/ 0 h 17"/>
                  <a:gd name="T36" fmla="*/ 46 w 4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7"/>
                  <a:gd name="T59" fmla="*/ 47 w 4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7">
                    <a:moveTo>
                      <a:pt x="46" y="16"/>
                    </a:moveTo>
                    <a:lnTo>
                      <a:pt x="0" y="16"/>
                    </a:lnTo>
                    <a:lnTo>
                      <a:pt x="0" y="0"/>
                    </a:lnTo>
                    <a:lnTo>
                      <a:pt x="46" y="0"/>
                    </a:lnTo>
                    <a:lnTo>
                      <a:pt x="46" y="16"/>
                    </a:lnTo>
                  </a:path>
                </a:pathLst>
              </a:custGeom>
              <a:solidFill>
                <a:srgbClr val="8DB34C"/>
              </a:solidFill>
              <a:ln w="9525" cap="rnd">
                <a:noFill/>
                <a:round/>
                <a:headEnd/>
                <a:tailEnd/>
              </a:ln>
            </p:spPr>
            <p:txBody>
              <a:bodyPr/>
              <a:lstStyle/>
              <a:p>
                <a:endParaRPr lang="en-US"/>
              </a:p>
            </p:txBody>
          </p:sp>
          <p:sp>
            <p:nvSpPr>
              <p:cNvPr id="32313" name="Freeform 268"/>
              <p:cNvSpPr>
                <a:spLocks noChangeAspect="1"/>
              </p:cNvSpPr>
              <p:nvPr/>
            </p:nvSpPr>
            <p:spPr bwMode="auto">
              <a:xfrm>
                <a:off x="5049" y="2892"/>
                <a:ext cx="48" cy="17"/>
              </a:xfrm>
              <a:custGeom>
                <a:avLst/>
                <a:gdLst>
                  <a:gd name="T0" fmla="*/ 45 w 48"/>
                  <a:gd name="T1" fmla="*/ 16 h 17"/>
                  <a:gd name="T2" fmla="*/ 0 w 48"/>
                  <a:gd name="T3" fmla="*/ 16 h 17"/>
                  <a:gd name="T4" fmla="*/ 0 w 48"/>
                  <a:gd name="T5" fmla="*/ 16 h 17"/>
                  <a:gd name="T6" fmla="*/ 0 w 48"/>
                  <a:gd name="T7" fmla="*/ 16 h 17"/>
                  <a:gd name="T8" fmla="*/ 0 w 48"/>
                  <a:gd name="T9" fmla="*/ 16 h 17"/>
                  <a:gd name="T10" fmla="*/ 0 w 48"/>
                  <a:gd name="T11" fmla="*/ 16 h 17"/>
                  <a:gd name="T12" fmla="*/ 0 w 48"/>
                  <a:gd name="T13" fmla="*/ 16 h 17"/>
                  <a:gd name="T14" fmla="*/ 0 w 48"/>
                  <a:gd name="T15" fmla="*/ 0 h 17"/>
                  <a:gd name="T16" fmla="*/ 0 w 48"/>
                  <a:gd name="T17" fmla="*/ 0 h 17"/>
                  <a:gd name="T18" fmla="*/ 0 w 48"/>
                  <a:gd name="T19" fmla="*/ 0 h 17"/>
                  <a:gd name="T20" fmla="*/ 47 w 48"/>
                  <a:gd name="T21" fmla="*/ 0 h 17"/>
                  <a:gd name="T22" fmla="*/ 47 w 48"/>
                  <a:gd name="T23" fmla="*/ 0 h 17"/>
                  <a:gd name="T24" fmla="*/ 47 w 48"/>
                  <a:gd name="T25" fmla="*/ 0 h 17"/>
                  <a:gd name="T26" fmla="*/ 47 w 48"/>
                  <a:gd name="T27" fmla="*/ 16 h 17"/>
                  <a:gd name="T28" fmla="*/ 47 w 48"/>
                  <a:gd name="T29" fmla="*/ 16 h 17"/>
                  <a:gd name="T30" fmla="*/ 47 w 48"/>
                  <a:gd name="T31" fmla="*/ 16 h 17"/>
                  <a:gd name="T32" fmla="*/ 47 w 48"/>
                  <a:gd name="T33" fmla="*/ 16 h 17"/>
                  <a:gd name="T34" fmla="*/ 47 w 48"/>
                  <a:gd name="T35" fmla="*/ 16 h 17"/>
                  <a:gd name="T36" fmla="*/ 45 w 4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17"/>
                  <a:gd name="T59" fmla="*/ 48 w 4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17">
                    <a:moveTo>
                      <a:pt x="45" y="16"/>
                    </a:moveTo>
                    <a:lnTo>
                      <a:pt x="0" y="16"/>
                    </a:lnTo>
                    <a:lnTo>
                      <a:pt x="0" y="0"/>
                    </a:lnTo>
                    <a:lnTo>
                      <a:pt x="47" y="0"/>
                    </a:lnTo>
                    <a:lnTo>
                      <a:pt x="47" y="16"/>
                    </a:lnTo>
                    <a:lnTo>
                      <a:pt x="45" y="16"/>
                    </a:lnTo>
                  </a:path>
                </a:pathLst>
              </a:custGeom>
              <a:solidFill>
                <a:srgbClr val="8EB34C"/>
              </a:solidFill>
              <a:ln w="9525" cap="rnd">
                <a:noFill/>
                <a:round/>
                <a:headEnd/>
                <a:tailEnd/>
              </a:ln>
            </p:spPr>
            <p:txBody>
              <a:bodyPr/>
              <a:lstStyle/>
              <a:p>
                <a:endParaRPr lang="en-US"/>
              </a:p>
            </p:txBody>
          </p:sp>
          <p:sp>
            <p:nvSpPr>
              <p:cNvPr id="32314" name="Freeform 269"/>
              <p:cNvSpPr>
                <a:spLocks noChangeAspect="1"/>
              </p:cNvSpPr>
              <p:nvPr/>
            </p:nvSpPr>
            <p:spPr bwMode="auto">
              <a:xfrm>
                <a:off x="5049" y="2892"/>
                <a:ext cx="48" cy="1"/>
              </a:xfrm>
              <a:custGeom>
                <a:avLst/>
                <a:gdLst>
                  <a:gd name="T0" fmla="*/ 47 w 48"/>
                  <a:gd name="T1" fmla="*/ 0 h 1"/>
                  <a:gd name="T2" fmla="*/ 0 w 48"/>
                  <a:gd name="T3" fmla="*/ 0 h 1"/>
                  <a:gd name="T4" fmla="*/ 0 w 48"/>
                  <a:gd name="T5" fmla="*/ 0 h 1"/>
                  <a:gd name="T6" fmla="*/ 0 w 48"/>
                  <a:gd name="T7" fmla="*/ 0 h 1"/>
                  <a:gd name="T8" fmla="*/ 0 w 48"/>
                  <a:gd name="T9" fmla="*/ 0 h 1"/>
                  <a:gd name="T10" fmla="*/ 0 w 48"/>
                  <a:gd name="T11" fmla="*/ 0 h 1"/>
                  <a:gd name="T12" fmla="*/ 0 w 48"/>
                  <a:gd name="T13" fmla="*/ 0 h 1"/>
                  <a:gd name="T14" fmla="*/ 0 w 48"/>
                  <a:gd name="T15" fmla="*/ 0 h 1"/>
                  <a:gd name="T16" fmla="*/ 0 w 48"/>
                  <a:gd name="T17" fmla="*/ 0 h 1"/>
                  <a:gd name="T18" fmla="*/ 0 w 48"/>
                  <a:gd name="T19" fmla="*/ 0 h 1"/>
                  <a:gd name="T20" fmla="*/ 47 w 48"/>
                  <a:gd name="T21" fmla="*/ 0 h 1"/>
                  <a:gd name="T22" fmla="*/ 47 w 48"/>
                  <a:gd name="T23" fmla="*/ 0 h 1"/>
                  <a:gd name="T24" fmla="*/ 47 w 48"/>
                  <a:gd name="T25" fmla="*/ 0 h 1"/>
                  <a:gd name="T26" fmla="*/ 47 w 48"/>
                  <a:gd name="T27" fmla="*/ 0 h 1"/>
                  <a:gd name="T28" fmla="*/ 47 w 48"/>
                  <a:gd name="T29" fmla="*/ 0 h 1"/>
                  <a:gd name="T30" fmla="*/ 47 w 48"/>
                  <a:gd name="T31" fmla="*/ 0 h 1"/>
                  <a:gd name="T32" fmla="*/ 47 w 48"/>
                  <a:gd name="T33" fmla="*/ 0 h 1"/>
                  <a:gd name="T34" fmla="*/ 47 w 48"/>
                  <a:gd name="T35" fmla="*/ 0 h 1"/>
                  <a:gd name="T36" fmla="*/ 47 w 4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1"/>
                  <a:gd name="T59" fmla="*/ 48 w 4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1">
                    <a:moveTo>
                      <a:pt x="47" y="0"/>
                    </a:moveTo>
                    <a:lnTo>
                      <a:pt x="0" y="0"/>
                    </a:lnTo>
                    <a:lnTo>
                      <a:pt x="47" y="0"/>
                    </a:lnTo>
                  </a:path>
                </a:pathLst>
              </a:custGeom>
              <a:solidFill>
                <a:srgbClr val="8EB44B"/>
              </a:solidFill>
              <a:ln w="9525" cap="rnd">
                <a:noFill/>
                <a:round/>
                <a:headEnd/>
                <a:tailEnd/>
              </a:ln>
            </p:spPr>
            <p:txBody>
              <a:bodyPr/>
              <a:lstStyle/>
              <a:p>
                <a:endParaRPr lang="en-US"/>
              </a:p>
            </p:txBody>
          </p:sp>
          <p:sp>
            <p:nvSpPr>
              <p:cNvPr id="32315" name="Freeform 270"/>
              <p:cNvSpPr>
                <a:spLocks noChangeAspect="1"/>
              </p:cNvSpPr>
              <p:nvPr/>
            </p:nvSpPr>
            <p:spPr bwMode="auto">
              <a:xfrm>
                <a:off x="5049" y="2891"/>
                <a:ext cx="48" cy="17"/>
              </a:xfrm>
              <a:custGeom>
                <a:avLst/>
                <a:gdLst>
                  <a:gd name="T0" fmla="*/ 47 w 48"/>
                  <a:gd name="T1" fmla="*/ 16 h 17"/>
                  <a:gd name="T2" fmla="*/ 0 w 48"/>
                  <a:gd name="T3" fmla="*/ 16 h 17"/>
                  <a:gd name="T4" fmla="*/ 0 w 48"/>
                  <a:gd name="T5" fmla="*/ 16 h 17"/>
                  <a:gd name="T6" fmla="*/ 0 w 48"/>
                  <a:gd name="T7" fmla="*/ 0 h 17"/>
                  <a:gd name="T8" fmla="*/ 0 w 48"/>
                  <a:gd name="T9" fmla="*/ 0 h 17"/>
                  <a:gd name="T10" fmla="*/ 0 w 48"/>
                  <a:gd name="T11" fmla="*/ 0 h 17"/>
                  <a:gd name="T12" fmla="*/ 0 w 48"/>
                  <a:gd name="T13" fmla="*/ 0 h 17"/>
                  <a:gd name="T14" fmla="*/ 0 w 48"/>
                  <a:gd name="T15" fmla="*/ 0 h 17"/>
                  <a:gd name="T16" fmla="*/ 0 w 48"/>
                  <a:gd name="T17" fmla="*/ 0 h 17"/>
                  <a:gd name="T18" fmla="*/ 0 w 48"/>
                  <a:gd name="T19" fmla="*/ 0 h 17"/>
                  <a:gd name="T20" fmla="*/ 47 w 48"/>
                  <a:gd name="T21" fmla="*/ 0 h 17"/>
                  <a:gd name="T22" fmla="*/ 47 w 48"/>
                  <a:gd name="T23" fmla="*/ 0 h 17"/>
                  <a:gd name="T24" fmla="*/ 47 w 48"/>
                  <a:gd name="T25" fmla="*/ 0 h 17"/>
                  <a:gd name="T26" fmla="*/ 47 w 48"/>
                  <a:gd name="T27" fmla="*/ 0 h 17"/>
                  <a:gd name="T28" fmla="*/ 47 w 48"/>
                  <a:gd name="T29" fmla="*/ 0 h 17"/>
                  <a:gd name="T30" fmla="*/ 47 w 48"/>
                  <a:gd name="T31" fmla="*/ 0 h 17"/>
                  <a:gd name="T32" fmla="*/ 47 w 48"/>
                  <a:gd name="T33" fmla="*/ 0 h 17"/>
                  <a:gd name="T34" fmla="*/ 47 w 48"/>
                  <a:gd name="T35" fmla="*/ 16 h 17"/>
                  <a:gd name="T36" fmla="*/ 47 w 4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17"/>
                  <a:gd name="T59" fmla="*/ 48 w 4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17">
                    <a:moveTo>
                      <a:pt x="47" y="16"/>
                    </a:moveTo>
                    <a:lnTo>
                      <a:pt x="0" y="16"/>
                    </a:lnTo>
                    <a:lnTo>
                      <a:pt x="0" y="0"/>
                    </a:lnTo>
                    <a:lnTo>
                      <a:pt x="47" y="0"/>
                    </a:lnTo>
                    <a:lnTo>
                      <a:pt x="47" y="16"/>
                    </a:lnTo>
                  </a:path>
                </a:pathLst>
              </a:custGeom>
              <a:solidFill>
                <a:srgbClr val="8FB44B"/>
              </a:solidFill>
              <a:ln w="9525" cap="rnd">
                <a:noFill/>
                <a:round/>
                <a:headEnd/>
                <a:tailEnd/>
              </a:ln>
            </p:spPr>
            <p:txBody>
              <a:bodyPr/>
              <a:lstStyle/>
              <a:p>
                <a:endParaRPr lang="en-US"/>
              </a:p>
            </p:txBody>
          </p:sp>
          <p:sp>
            <p:nvSpPr>
              <p:cNvPr id="32316" name="Freeform 271"/>
              <p:cNvSpPr>
                <a:spLocks noChangeAspect="1"/>
              </p:cNvSpPr>
              <p:nvPr/>
            </p:nvSpPr>
            <p:spPr bwMode="auto">
              <a:xfrm>
                <a:off x="5047" y="2890"/>
                <a:ext cx="50" cy="17"/>
              </a:xfrm>
              <a:custGeom>
                <a:avLst/>
                <a:gdLst>
                  <a:gd name="T0" fmla="*/ 49 w 50"/>
                  <a:gd name="T1" fmla="*/ 16 h 17"/>
                  <a:gd name="T2" fmla="*/ 1 w 50"/>
                  <a:gd name="T3" fmla="*/ 16 h 17"/>
                  <a:gd name="T4" fmla="*/ 1 w 50"/>
                  <a:gd name="T5" fmla="*/ 16 h 17"/>
                  <a:gd name="T6" fmla="*/ 1 w 50"/>
                  <a:gd name="T7" fmla="*/ 16 h 17"/>
                  <a:gd name="T8" fmla="*/ 1 w 50"/>
                  <a:gd name="T9" fmla="*/ 16 h 17"/>
                  <a:gd name="T10" fmla="*/ 1 w 50"/>
                  <a:gd name="T11" fmla="*/ 16 h 17"/>
                  <a:gd name="T12" fmla="*/ 1 w 50"/>
                  <a:gd name="T13" fmla="*/ 16 h 17"/>
                  <a:gd name="T14" fmla="*/ 1 w 50"/>
                  <a:gd name="T15" fmla="*/ 16 h 17"/>
                  <a:gd name="T16" fmla="*/ 1 w 50"/>
                  <a:gd name="T17" fmla="*/ 16 h 17"/>
                  <a:gd name="T18" fmla="*/ 1 w 50"/>
                  <a:gd name="T19" fmla="*/ 16 h 17"/>
                  <a:gd name="T20" fmla="*/ 1 w 50"/>
                  <a:gd name="T21" fmla="*/ 16 h 17"/>
                  <a:gd name="T22" fmla="*/ 1 w 50"/>
                  <a:gd name="T23" fmla="*/ 16 h 17"/>
                  <a:gd name="T24" fmla="*/ 1 w 50"/>
                  <a:gd name="T25" fmla="*/ 0 h 17"/>
                  <a:gd name="T26" fmla="*/ 1 w 50"/>
                  <a:gd name="T27" fmla="*/ 0 h 17"/>
                  <a:gd name="T28" fmla="*/ 1 w 50"/>
                  <a:gd name="T29" fmla="*/ 0 h 17"/>
                  <a:gd name="T30" fmla="*/ 1 w 50"/>
                  <a:gd name="T31" fmla="*/ 0 h 17"/>
                  <a:gd name="T32" fmla="*/ 0 w 50"/>
                  <a:gd name="T33" fmla="*/ 0 h 17"/>
                  <a:gd name="T34" fmla="*/ 0 w 50"/>
                  <a:gd name="T35" fmla="*/ 0 h 17"/>
                  <a:gd name="T36" fmla="*/ 49 w 50"/>
                  <a:gd name="T37" fmla="*/ 0 h 17"/>
                  <a:gd name="T38" fmla="*/ 49 w 50"/>
                  <a:gd name="T39" fmla="*/ 0 h 17"/>
                  <a:gd name="T40" fmla="*/ 49 w 50"/>
                  <a:gd name="T41" fmla="*/ 0 h 17"/>
                  <a:gd name="T42" fmla="*/ 49 w 50"/>
                  <a:gd name="T43" fmla="*/ 16 h 17"/>
                  <a:gd name="T44" fmla="*/ 49 w 50"/>
                  <a:gd name="T45" fmla="*/ 16 h 17"/>
                  <a:gd name="T46" fmla="*/ 49 w 50"/>
                  <a:gd name="T47" fmla="*/ 16 h 17"/>
                  <a:gd name="T48" fmla="*/ 49 w 50"/>
                  <a:gd name="T49" fmla="*/ 16 h 17"/>
                  <a:gd name="T50" fmla="*/ 49 w 50"/>
                  <a:gd name="T51" fmla="*/ 16 h 17"/>
                  <a:gd name="T52" fmla="*/ 49 w 50"/>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7"/>
                  <a:gd name="T83" fmla="*/ 50 w 50"/>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7">
                    <a:moveTo>
                      <a:pt x="49" y="16"/>
                    </a:moveTo>
                    <a:lnTo>
                      <a:pt x="1" y="16"/>
                    </a:lnTo>
                    <a:lnTo>
                      <a:pt x="1" y="0"/>
                    </a:lnTo>
                    <a:lnTo>
                      <a:pt x="0" y="0"/>
                    </a:lnTo>
                    <a:lnTo>
                      <a:pt x="49" y="0"/>
                    </a:lnTo>
                    <a:lnTo>
                      <a:pt x="49" y="16"/>
                    </a:lnTo>
                  </a:path>
                </a:pathLst>
              </a:custGeom>
              <a:solidFill>
                <a:srgbClr val="90B54A"/>
              </a:solidFill>
              <a:ln w="9525" cap="rnd">
                <a:noFill/>
                <a:round/>
                <a:headEnd/>
                <a:tailEnd/>
              </a:ln>
            </p:spPr>
            <p:txBody>
              <a:bodyPr/>
              <a:lstStyle/>
              <a:p>
                <a:endParaRPr lang="en-US"/>
              </a:p>
            </p:txBody>
          </p:sp>
          <p:sp>
            <p:nvSpPr>
              <p:cNvPr id="32317" name="Freeform 272"/>
              <p:cNvSpPr>
                <a:spLocks noChangeAspect="1"/>
              </p:cNvSpPr>
              <p:nvPr/>
            </p:nvSpPr>
            <p:spPr bwMode="auto">
              <a:xfrm>
                <a:off x="5047" y="2890"/>
                <a:ext cx="52" cy="1"/>
              </a:xfrm>
              <a:custGeom>
                <a:avLst/>
                <a:gdLst>
                  <a:gd name="T0" fmla="*/ 49 w 52"/>
                  <a:gd name="T1" fmla="*/ 0 h 1"/>
                  <a:gd name="T2" fmla="*/ 0 w 52"/>
                  <a:gd name="T3" fmla="*/ 0 h 1"/>
                  <a:gd name="T4" fmla="*/ 0 w 52"/>
                  <a:gd name="T5" fmla="*/ 0 h 1"/>
                  <a:gd name="T6" fmla="*/ 0 w 52"/>
                  <a:gd name="T7" fmla="*/ 0 h 1"/>
                  <a:gd name="T8" fmla="*/ 0 w 52"/>
                  <a:gd name="T9" fmla="*/ 0 h 1"/>
                  <a:gd name="T10" fmla="*/ 0 w 52"/>
                  <a:gd name="T11" fmla="*/ 0 h 1"/>
                  <a:gd name="T12" fmla="*/ 0 w 52"/>
                  <a:gd name="T13" fmla="*/ 0 h 1"/>
                  <a:gd name="T14" fmla="*/ 0 w 52"/>
                  <a:gd name="T15" fmla="*/ 0 h 1"/>
                  <a:gd name="T16" fmla="*/ 0 w 52"/>
                  <a:gd name="T17" fmla="*/ 0 h 1"/>
                  <a:gd name="T18" fmla="*/ 0 w 52"/>
                  <a:gd name="T19" fmla="*/ 0 h 1"/>
                  <a:gd name="T20" fmla="*/ 51 w 52"/>
                  <a:gd name="T21" fmla="*/ 0 h 1"/>
                  <a:gd name="T22" fmla="*/ 51 w 52"/>
                  <a:gd name="T23" fmla="*/ 0 h 1"/>
                  <a:gd name="T24" fmla="*/ 51 w 52"/>
                  <a:gd name="T25" fmla="*/ 0 h 1"/>
                  <a:gd name="T26" fmla="*/ 51 w 52"/>
                  <a:gd name="T27" fmla="*/ 0 h 1"/>
                  <a:gd name="T28" fmla="*/ 51 w 52"/>
                  <a:gd name="T29" fmla="*/ 0 h 1"/>
                  <a:gd name="T30" fmla="*/ 51 w 52"/>
                  <a:gd name="T31" fmla="*/ 0 h 1"/>
                  <a:gd name="T32" fmla="*/ 51 w 52"/>
                  <a:gd name="T33" fmla="*/ 0 h 1"/>
                  <a:gd name="T34" fmla="*/ 49 w 52"/>
                  <a:gd name="T35" fmla="*/ 0 h 1"/>
                  <a:gd name="T36" fmla="*/ 49 w 5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1"/>
                  <a:gd name="T59" fmla="*/ 52 w 5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1">
                    <a:moveTo>
                      <a:pt x="49" y="0"/>
                    </a:moveTo>
                    <a:lnTo>
                      <a:pt x="0" y="0"/>
                    </a:lnTo>
                    <a:lnTo>
                      <a:pt x="51" y="0"/>
                    </a:lnTo>
                    <a:lnTo>
                      <a:pt x="49" y="0"/>
                    </a:lnTo>
                  </a:path>
                </a:pathLst>
              </a:custGeom>
              <a:solidFill>
                <a:srgbClr val="90B54A"/>
              </a:solidFill>
              <a:ln w="9525" cap="rnd">
                <a:noFill/>
                <a:round/>
                <a:headEnd/>
                <a:tailEnd/>
              </a:ln>
            </p:spPr>
            <p:txBody>
              <a:bodyPr/>
              <a:lstStyle/>
              <a:p>
                <a:endParaRPr lang="en-US"/>
              </a:p>
            </p:txBody>
          </p:sp>
          <p:sp>
            <p:nvSpPr>
              <p:cNvPr id="32318" name="Freeform 273"/>
              <p:cNvSpPr>
                <a:spLocks noChangeAspect="1"/>
              </p:cNvSpPr>
              <p:nvPr/>
            </p:nvSpPr>
            <p:spPr bwMode="auto">
              <a:xfrm>
                <a:off x="5047" y="2888"/>
                <a:ext cx="52" cy="17"/>
              </a:xfrm>
              <a:custGeom>
                <a:avLst/>
                <a:gdLst>
                  <a:gd name="T0" fmla="*/ 51 w 52"/>
                  <a:gd name="T1" fmla="*/ 16 h 17"/>
                  <a:gd name="T2" fmla="*/ 0 w 52"/>
                  <a:gd name="T3" fmla="*/ 16 h 17"/>
                  <a:gd name="T4" fmla="*/ 0 w 52"/>
                  <a:gd name="T5" fmla="*/ 16 h 17"/>
                  <a:gd name="T6" fmla="*/ 0 w 52"/>
                  <a:gd name="T7" fmla="*/ 0 h 17"/>
                  <a:gd name="T8" fmla="*/ 0 w 52"/>
                  <a:gd name="T9" fmla="*/ 0 h 17"/>
                  <a:gd name="T10" fmla="*/ 0 w 52"/>
                  <a:gd name="T11" fmla="*/ 0 h 17"/>
                  <a:gd name="T12" fmla="*/ 0 w 52"/>
                  <a:gd name="T13" fmla="*/ 0 h 17"/>
                  <a:gd name="T14" fmla="*/ 0 w 52"/>
                  <a:gd name="T15" fmla="*/ 0 h 17"/>
                  <a:gd name="T16" fmla="*/ 0 w 52"/>
                  <a:gd name="T17" fmla="*/ 0 h 17"/>
                  <a:gd name="T18" fmla="*/ 0 w 52"/>
                  <a:gd name="T19" fmla="*/ 0 h 17"/>
                  <a:gd name="T20" fmla="*/ 51 w 52"/>
                  <a:gd name="T21" fmla="*/ 0 h 17"/>
                  <a:gd name="T22" fmla="*/ 51 w 52"/>
                  <a:gd name="T23" fmla="*/ 0 h 17"/>
                  <a:gd name="T24" fmla="*/ 51 w 52"/>
                  <a:gd name="T25" fmla="*/ 0 h 17"/>
                  <a:gd name="T26" fmla="*/ 51 w 52"/>
                  <a:gd name="T27" fmla="*/ 0 h 17"/>
                  <a:gd name="T28" fmla="*/ 51 w 52"/>
                  <a:gd name="T29" fmla="*/ 0 h 17"/>
                  <a:gd name="T30" fmla="*/ 51 w 52"/>
                  <a:gd name="T31" fmla="*/ 0 h 17"/>
                  <a:gd name="T32" fmla="*/ 51 w 52"/>
                  <a:gd name="T33" fmla="*/ 0 h 17"/>
                  <a:gd name="T34" fmla="*/ 51 w 52"/>
                  <a:gd name="T35" fmla="*/ 16 h 17"/>
                  <a:gd name="T36" fmla="*/ 51 w 52"/>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17"/>
                  <a:gd name="T59" fmla="*/ 52 w 52"/>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17">
                    <a:moveTo>
                      <a:pt x="51" y="16"/>
                    </a:moveTo>
                    <a:lnTo>
                      <a:pt x="0" y="16"/>
                    </a:lnTo>
                    <a:lnTo>
                      <a:pt x="0" y="0"/>
                    </a:lnTo>
                    <a:lnTo>
                      <a:pt x="51" y="0"/>
                    </a:lnTo>
                    <a:lnTo>
                      <a:pt x="51" y="16"/>
                    </a:lnTo>
                  </a:path>
                </a:pathLst>
              </a:custGeom>
              <a:solidFill>
                <a:srgbClr val="91B54A"/>
              </a:solidFill>
              <a:ln w="9525" cap="rnd">
                <a:noFill/>
                <a:round/>
                <a:headEnd/>
                <a:tailEnd/>
              </a:ln>
            </p:spPr>
            <p:txBody>
              <a:bodyPr/>
              <a:lstStyle/>
              <a:p>
                <a:endParaRPr lang="en-US"/>
              </a:p>
            </p:txBody>
          </p:sp>
          <p:sp>
            <p:nvSpPr>
              <p:cNvPr id="32319" name="Freeform 274"/>
              <p:cNvSpPr>
                <a:spLocks noChangeAspect="1"/>
              </p:cNvSpPr>
              <p:nvPr/>
            </p:nvSpPr>
            <p:spPr bwMode="auto">
              <a:xfrm>
                <a:off x="5046" y="2887"/>
                <a:ext cx="53" cy="17"/>
              </a:xfrm>
              <a:custGeom>
                <a:avLst/>
                <a:gdLst>
                  <a:gd name="T0" fmla="*/ 52 w 53"/>
                  <a:gd name="T1" fmla="*/ 16 h 17"/>
                  <a:gd name="T2" fmla="*/ 1 w 53"/>
                  <a:gd name="T3" fmla="*/ 16 h 17"/>
                  <a:gd name="T4" fmla="*/ 1 w 53"/>
                  <a:gd name="T5" fmla="*/ 16 h 17"/>
                  <a:gd name="T6" fmla="*/ 1 w 53"/>
                  <a:gd name="T7" fmla="*/ 16 h 17"/>
                  <a:gd name="T8" fmla="*/ 1 w 53"/>
                  <a:gd name="T9" fmla="*/ 16 h 17"/>
                  <a:gd name="T10" fmla="*/ 1 w 53"/>
                  <a:gd name="T11" fmla="*/ 16 h 17"/>
                  <a:gd name="T12" fmla="*/ 1 w 53"/>
                  <a:gd name="T13" fmla="*/ 16 h 17"/>
                  <a:gd name="T14" fmla="*/ 1 w 53"/>
                  <a:gd name="T15" fmla="*/ 16 h 17"/>
                  <a:gd name="T16" fmla="*/ 0 w 53"/>
                  <a:gd name="T17" fmla="*/ 0 h 17"/>
                  <a:gd name="T18" fmla="*/ 0 w 53"/>
                  <a:gd name="T19" fmla="*/ 0 h 17"/>
                  <a:gd name="T20" fmla="*/ 52 w 53"/>
                  <a:gd name="T21" fmla="*/ 0 h 17"/>
                  <a:gd name="T22" fmla="*/ 52 w 53"/>
                  <a:gd name="T23" fmla="*/ 0 h 17"/>
                  <a:gd name="T24" fmla="*/ 52 w 53"/>
                  <a:gd name="T25" fmla="*/ 16 h 17"/>
                  <a:gd name="T26" fmla="*/ 52 w 53"/>
                  <a:gd name="T27" fmla="*/ 16 h 17"/>
                  <a:gd name="T28" fmla="*/ 52 w 53"/>
                  <a:gd name="T29" fmla="*/ 16 h 17"/>
                  <a:gd name="T30" fmla="*/ 52 w 53"/>
                  <a:gd name="T31" fmla="*/ 16 h 17"/>
                  <a:gd name="T32" fmla="*/ 52 w 53"/>
                  <a:gd name="T33" fmla="*/ 16 h 17"/>
                  <a:gd name="T34" fmla="*/ 52 w 53"/>
                  <a:gd name="T35" fmla="*/ 16 h 17"/>
                  <a:gd name="T36" fmla="*/ 52 w 5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17"/>
                  <a:gd name="T59" fmla="*/ 53 w 5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17">
                    <a:moveTo>
                      <a:pt x="52" y="16"/>
                    </a:moveTo>
                    <a:lnTo>
                      <a:pt x="1" y="16"/>
                    </a:lnTo>
                    <a:lnTo>
                      <a:pt x="0" y="0"/>
                    </a:lnTo>
                    <a:lnTo>
                      <a:pt x="52" y="0"/>
                    </a:lnTo>
                    <a:lnTo>
                      <a:pt x="52" y="16"/>
                    </a:lnTo>
                  </a:path>
                </a:pathLst>
              </a:custGeom>
              <a:solidFill>
                <a:srgbClr val="91B649"/>
              </a:solidFill>
              <a:ln w="9525" cap="rnd">
                <a:noFill/>
                <a:round/>
                <a:headEnd/>
                <a:tailEnd/>
              </a:ln>
            </p:spPr>
            <p:txBody>
              <a:bodyPr/>
              <a:lstStyle/>
              <a:p>
                <a:endParaRPr lang="en-US"/>
              </a:p>
            </p:txBody>
          </p:sp>
          <p:sp>
            <p:nvSpPr>
              <p:cNvPr id="32320" name="Freeform 275"/>
              <p:cNvSpPr>
                <a:spLocks noChangeAspect="1"/>
              </p:cNvSpPr>
              <p:nvPr/>
            </p:nvSpPr>
            <p:spPr bwMode="auto">
              <a:xfrm>
                <a:off x="5046" y="2887"/>
                <a:ext cx="53" cy="1"/>
              </a:xfrm>
              <a:custGeom>
                <a:avLst/>
                <a:gdLst>
                  <a:gd name="T0" fmla="*/ 52 w 53"/>
                  <a:gd name="T1" fmla="*/ 0 h 1"/>
                  <a:gd name="T2" fmla="*/ 0 w 53"/>
                  <a:gd name="T3" fmla="*/ 0 h 1"/>
                  <a:gd name="T4" fmla="*/ 0 w 53"/>
                  <a:gd name="T5" fmla="*/ 0 h 1"/>
                  <a:gd name="T6" fmla="*/ 0 w 53"/>
                  <a:gd name="T7" fmla="*/ 0 h 1"/>
                  <a:gd name="T8" fmla="*/ 0 w 53"/>
                  <a:gd name="T9" fmla="*/ 0 h 1"/>
                  <a:gd name="T10" fmla="*/ 0 w 53"/>
                  <a:gd name="T11" fmla="*/ 0 h 1"/>
                  <a:gd name="T12" fmla="*/ 0 w 53"/>
                  <a:gd name="T13" fmla="*/ 0 h 1"/>
                  <a:gd name="T14" fmla="*/ 0 w 53"/>
                  <a:gd name="T15" fmla="*/ 0 h 1"/>
                  <a:gd name="T16" fmla="*/ 0 w 53"/>
                  <a:gd name="T17" fmla="*/ 0 h 1"/>
                  <a:gd name="T18" fmla="*/ 0 w 53"/>
                  <a:gd name="T19" fmla="*/ 0 h 1"/>
                  <a:gd name="T20" fmla="*/ 52 w 53"/>
                  <a:gd name="T21" fmla="*/ 0 h 1"/>
                  <a:gd name="T22" fmla="*/ 52 w 53"/>
                  <a:gd name="T23" fmla="*/ 0 h 1"/>
                  <a:gd name="T24" fmla="*/ 52 w 53"/>
                  <a:gd name="T25" fmla="*/ 0 h 1"/>
                  <a:gd name="T26" fmla="*/ 52 w 53"/>
                  <a:gd name="T27" fmla="*/ 0 h 1"/>
                  <a:gd name="T28" fmla="*/ 52 w 53"/>
                  <a:gd name="T29" fmla="*/ 0 h 1"/>
                  <a:gd name="T30" fmla="*/ 52 w 53"/>
                  <a:gd name="T31" fmla="*/ 0 h 1"/>
                  <a:gd name="T32" fmla="*/ 52 w 53"/>
                  <a:gd name="T33" fmla="*/ 0 h 1"/>
                  <a:gd name="T34" fmla="*/ 52 w 53"/>
                  <a:gd name="T35" fmla="*/ 0 h 1"/>
                  <a:gd name="T36" fmla="*/ 52 w 5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1"/>
                  <a:gd name="T59" fmla="*/ 53 w 5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1">
                    <a:moveTo>
                      <a:pt x="52" y="0"/>
                    </a:moveTo>
                    <a:lnTo>
                      <a:pt x="0" y="0"/>
                    </a:lnTo>
                    <a:lnTo>
                      <a:pt x="52" y="0"/>
                    </a:lnTo>
                  </a:path>
                </a:pathLst>
              </a:custGeom>
              <a:solidFill>
                <a:srgbClr val="92B649"/>
              </a:solidFill>
              <a:ln w="9525" cap="rnd">
                <a:noFill/>
                <a:round/>
                <a:headEnd/>
                <a:tailEnd/>
              </a:ln>
            </p:spPr>
            <p:txBody>
              <a:bodyPr/>
              <a:lstStyle/>
              <a:p>
                <a:endParaRPr lang="en-US"/>
              </a:p>
            </p:txBody>
          </p:sp>
          <p:sp>
            <p:nvSpPr>
              <p:cNvPr id="32321" name="Freeform 276"/>
              <p:cNvSpPr>
                <a:spLocks noChangeAspect="1"/>
              </p:cNvSpPr>
              <p:nvPr/>
            </p:nvSpPr>
            <p:spPr bwMode="auto">
              <a:xfrm>
                <a:off x="5046" y="2885"/>
                <a:ext cx="54" cy="17"/>
              </a:xfrm>
              <a:custGeom>
                <a:avLst/>
                <a:gdLst>
                  <a:gd name="T0" fmla="*/ 51 w 54"/>
                  <a:gd name="T1" fmla="*/ 16 h 17"/>
                  <a:gd name="T2" fmla="*/ 0 w 54"/>
                  <a:gd name="T3" fmla="*/ 16 h 17"/>
                  <a:gd name="T4" fmla="*/ 0 w 54"/>
                  <a:gd name="T5" fmla="*/ 16 h 17"/>
                  <a:gd name="T6" fmla="*/ 0 w 54"/>
                  <a:gd name="T7" fmla="*/ 16 h 17"/>
                  <a:gd name="T8" fmla="*/ 0 w 54"/>
                  <a:gd name="T9" fmla="*/ 0 h 17"/>
                  <a:gd name="T10" fmla="*/ 0 w 54"/>
                  <a:gd name="T11" fmla="*/ 0 h 17"/>
                  <a:gd name="T12" fmla="*/ 0 w 54"/>
                  <a:gd name="T13" fmla="*/ 0 h 17"/>
                  <a:gd name="T14" fmla="*/ 0 w 54"/>
                  <a:gd name="T15" fmla="*/ 0 h 17"/>
                  <a:gd name="T16" fmla="*/ 0 w 54"/>
                  <a:gd name="T17" fmla="*/ 0 h 17"/>
                  <a:gd name="T18" fmla="*/ 0 w 54"/>
                  <a:gd name="T19" fmla="*/ 0 h 17"/>
                  <a:gd name="T20" fmla="*/ 53 w 54"/>
                  <a:gd name="T21" fmla="*/ 0 h 17"/>
                  <a:gd name="T22" fmla="*/ 53 w 54"/>
                  <a:gd name="T23" fmla="*/ 0 h 17"/>
                  <a:gd name="T24" fmla="*/ 51 w 54"/>
                  <a:gd name="T25" fmla="*/ 0 h 17"/>
                  <a:gd name="T26" fmla="*/ 51 w 54"/>
                  <a:gd name="T27" fmla="*/ 0 h 17"/>
                  <a:gd name="T28" fmla="*/ 51 w 54"/>
                  <a:gd name="T29" fmla="*/ 0 h 17"/>
                  <a:gd name="T30" fmla="*/ 51 w 54"/>
                  <a:gd name="T31" fmla="*/ 0 h 17"/>
                  <a:gd name="T32" fmla="*/ 51 w 54"/>
                  <a:gd name="T33" fmla="*/ 16 h 17"/>
                  <a:gd name="T34" fmla="*/ 51 w 54"/>
                  <a:gd name="T35" fmla="*/ 16 h 17"/>
                  <a:gd name="T36" fmla="*/ 51 w 5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17"/>
                  <a:gd name="T59" fmla="*/ 54 w 5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17">
                    <a:moveTo>
                      <a:pt x="51" y="16"/>
                    </a:moveTo>
                    <a:lnTo>
                      <a:pt x="0" y="16"/>
                    </a:lnTo>
                    <a:lnTo>
                      <a:pt x="0" y="0"/>
                    </a:lnTo>
                    <a:lnTo>
                      <a:pt x="53" y="0"/>
                    </a:lnTo>
                    <a:lnTo>
                      <a:pt x="51" y="0"/>
                    </a:lnTo>
                    <a:lnTo>
                      <a:pt x="51" y="16"/>
                    </a:lnTo>
                  </a:path>
                </a:pathLst>
              </a:custGeom>
              <a:solidFill>
                <a:srgbClr val="93B748"/>
              </a:solidFill>
              <a:ln w="9525" cap="rnd">
                <a:noFill/>
                <a:round/>
                <a:headEnd/>
                <a:tailEnd/>
              </a:ln>
            </p:spPr>
            <p:txBody>
              <a:bodyPr/>
              <a:lstStyle/>
              <a:p>
                <a:endParaRPr lang="en-US"/>
              </a:p>
            </p:txBody>
          </p:sp>
          <p:sp>
            <p:nvSpPr>
              <p:cNvPr id="32322" name="Freeform 277"/>
              <p:cNvSpPr>
                <a:spLocks noChangeAspect="1"/>
              </p:cNvSpPr>
              <p:nvPr/>
            </p:nvSpPr>
            <p:spPr bwMode="auto">
              <a:xfrm>
                <a:off x="5044" y="2884"/>
                <a:ext cx="56" cy="17"/>
              </a:xfrm>
              <a:custGeom>
                <a:avLst/>
                <a:gdLst>
                  <a:gd name="T0" fmla="*/ 55 w 56"/>
                  <a:gd name="T1" fmla="*/ 16 h 17"/>
                  <a:gd name="T2" fmla="*/ 1 w 56"/>
                  <a:gd name="T3" fmla="*/ 16 h 17"/>
                  <a:gd name="T4" fmla="*/ 1 w 56"/>
                  <a:gd name="T5" fmla="*/ 16 h 17"/>
                  <a:gd name="T6" fmla="*/ 1 w 56"/>
                  <a:gd name="T7" fmla="*/ 16 h 17"/>
                  <a:gd name="T8" fmla="*/ 1 w 56"/>
                  <a:gd name="T9" fmla="*/ 16 h 17"/>
                  <a:gd name="T10" fmla="*/ 1 w 56"/>
                  <a:gd name="T11" fmla="*/ 16 h 17"/>
                  <a:gd name="T12" fmla="*/ 1 w 56"/>
                  <a:gd name="T13" fmla="*/ 16 h 17"/>
                  <a:gd name="T14" fmla="*/ 1 w 56"/>
                  <a:gd name="T15" fmla="*/ 16 h 17"/>
                  <a:gd name="T16" fmla="*/ 1 w 56"/>
                  <a:gd name="T17" fmla="*/ 0 h 17"/>
                  <a:gd name="T18" fmla="*/ 0 w 56"/>
                  <a:gd name="T19" fmla="*/ 0 h 17"/>
                  <a:gd name="T20" fmla="*/ 55 w 56"/>
                  <a:gd name="T21" fmla="*/ 0 h 17"/>
                  <a:gd name="T22" fmla="*/ 55 w 56"/>
                  <a:gd name="T23" fmla="*/ 0 h 17"/>
                  <a:gd name="T24" fmla="*/ 55 w 56"/>
                  <a:gd name="T25" fmla="*/ 16 h 17"/>
                  <a:gd name="T26" fmla="*/ 55 w 56"/>
                  <a:gd name="T27" fmla="*/ 16 h 17"/>
                  <a:gd name="T28" fmla="*/ 55 w 56"/>
                  <a:gd name="T29" fmla="*/ 16 h 17"/>
                  <a:gd name="T30" fmla="*/ 55 w 56"/>
                  <a:gd name="T31" fmla="*/ 16 h 17"/>
                  <a:gd name="T32" fmla="*/ 55 w 56"/>
                  <a:gd name="T33" fmla="*/ 16 h 17"/>
                  <a:gd name="T34" fmla="*/ 55 w 56"/>
                  <a:gd name="T35" fmla="*/ 16 h 17"/>
                  <a:gd name="T36" fmla="*/ 55 w 5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17"/>
                  <a:gd name="T59" fmla="*/ 56 w 5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17">
                    <a:moveTo>
                      <a:pt x="55" y="16"/>
                    </a:moveTo>
                    <a:lnTo>
                      <a:pt x="1" y="16"/>
                    </a:lnTo>
                    <a:lnTo>
                      <a:pt x="1" y="0"/>
                    </a:lnTo>
                    <a:lnTo>
                      <a:pt x="0" y="0"/>
                    </a:lnTo>
                    <a:lnTo>
                      <a:pt x="55" y="0"/>
                    </a:lnTo>
                    <a:lnTo>
                      <a:pt x="55" y="16"/>
                    </a:lnTo>
                  </a:path>
                </a:pathLst>
              </a:custGeom>
              <a:solidFill>
                <a:srgbClr val="93B748"/>
              </a:solidFill>
              <a:ln w="9525" cap="rnd">
                <a:noFill/>
                <a:round/>
                <a:headEnd/>
                <a:tailEnd/>
              </a:ln>
            </p:spPr>
            <p:txBody>
              <a:bodyPr/>
              <a:lstStyle/>
              <a:p>
                <a:endParaRPr lang="en-US"/>
              </a:p>
            </p:txBody>
          </p:sp>
          <p:sp>
            <p:nvSpPr>
              <p:cNvPr id="32323" name="Freeform 278"/>
              <p:cNvSpPr>
                <a:spLocks noChangeAspect="1"/>
              </p:cNvSpPr>
              <p:nvPr/>
            </p:nvSpPr>
            <p:spPr bwMode="auto">
              <a:xfrm>
                <a:off x="5044" y="2884"/>
                <a:ext cx="56" cy="1"/>
              </a:xfrm>
              <a:custGeom>
                <a:avLst/>
                <a:gdLst>
                  <a:gd name="T0" fmla="*/ 55 w 56"/>
                  <a:gd name="T1" fmla="*/ 0 h 1"/>
                  <a:gd name="T2" fmla="*/ 0 w 56"/>
                  <a:gd name="T3" fmla="*/ 0 h 1"/>
                  <a:gd name="T4" fmla="*/ 0 w 56"/>
                  <a:gd name="T5" fmla="*/ 0 h 1"/>
                  <a:gd name="T6" fmla="*/ 0 w 56"/>
                  <a:gd name="T7" fmla="*/ 0 h 1"/>
                  <a:gd name="T8" fmla="*/ 0 w 56"/>
                  <a:gd name="T9" fmla="*/ 0 h 1"/>
                  <a:gd name="T10" fmla="*/ 0 w 56"/>
                  <a:gd name="T11" fmla="*/ 0 h 1"/>
                  <a:gd name="T12" fmla="*/ 0 w 56"/>
                  <a:gd name="T13" fmla="*/ 0 h 1"/>
                  <a:gd name="T14" fmla="*/ 0 w 56"/>
                  <a:gd name="T15" fmla="*/ 0 h 1"/>
                  <a:gd name="T16" fmla="*/ 0 w 56"/>
                  <a:gd name="T17" fmla="*/ 0 h 1"/>
                  <a:gd name="T18" fmla="*/ 0 w 56"/>
                  <a:gd name="T19" fmla="*/ 0 h 1"/>
                  <a:gd name="T20" fmla="*/ 55 w 56"/>
                  <a:gd name="T21" fmla="*/ 0 h 1"/>
                  <a:gd name="T22" fmla="*/ 55 w 56"/>
                  <a:gd name="T23" fmla="*/ 0 h 1"/>
                  <a:gd name="T24" fmla="*/ 55 w 56"/>
                  <a:gd name="T25" fmla="*/ 0 h 1"/>
                  <a:gd name="T26" fmla="*/ 55 w 56"/>
                  <a:gd name="T27" fmla="*/ 0 h 1"/>
                  <a:gd name="T28" fmla="*/ 55 w 56"/>
                  <a:gd name="T29" fmla="*/ 0 h 1"/>
                  <a:gd name="T30" fmla="*/ 55 w 56"/>
                  <a:gd name="T31" fmla="*/ 0 h 1"/>
                  <a:gd name="T32" fmla="*/ 55 w 56"/>
                  <a:gd name="T33" fmla="*/ 0 h 1"/>
                  <a:gd name="T34" fmla="*/ 55 w 56"/>
                  <a:gd name="T35" fmla="*/ 0 h 1"/>
                  <a:gd name="T36" fmla="*/ 55 w 5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1"/>
                  <a:gd name="T59" fmla="*/ 56 w 5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1">
                    <a:moveTo>
                      <a:pt x="55" y="0"/>
                    </a:moveTo>
                    <a:lnTo>
                      <a:pt x="0" y="0"/>
                    </a:lnTo>
                    <a:lnTo>
                      <a:pt x="55" y="0"/>
                    </a:lnTo>
                  </a:path>
                </a:pathLst>
              </a:custGeom>
              <a:solidFill>
                <a:srgbClr val="94B748"/>
              </a:solidFill>
              <a:ln w="9525" cap="rnd">
                <a:noFill/>
                <a:round/>
                <a:headEnd/>
                <a:tailEnd/>
              </a:ln>
            </p:spPr>
            <p:txBody>
              <a:bodyPr/>
              <a:lstStyle/>
              <a:p>
                <a:endParaRPr lang="en-US"/>
              </a:p>
            </p:txBody>
          </p:sp>
          <p:sp>
            <p:nvSpPr>
              <p:cNvPr id="32324" name="Freeform 279"/>
              <p:cNvSpPr>
                <a:spLocks noChangeAspect="1"/>
              </p:cNvSpPr>
              <p:nvPr/>
            </p:nvSpPr>
            <p:spPr bwMode="auto">
              <a:xfrm>
                <a:off x="5044" y="2882"/>
                <a:ext cx="56" cy="17"/>
              </a:xfrm>
              <a:custGeom>
                <a:avLst/>
                <a:gdLst>
                  <a:gd name="T0" fmla="*/ 55 w 56"/>
                  <a:gd name="T1" fmla="*/ 16 h 17"/>
                  <a:gd name="T2" fmla="*/ 0 w 56"/>
                  <a:gd name="T3" fmla="*/ 16 h 17"/>
                  <a:gd name="T4" fmla="*/ 0 w 56"/>
                  <a:gd name="T5" fmla="*/ 16 h 17"/>
                  <a:gd name="T6" fmla="*/ 0 w 56"/>
                  <a:gd name="T7" fmla="*/ 16 h 17"/>
                  <a:gd name="T8" fmla="*/ 0 w 56"/>
                  <a:gd name="T9" fmla="*/ 0 h 17"/>
                  <a:gd name="T10" fmla="*/ 0 w 56"/>
                  <a:gd name="T11" fmla="*/ 0 h 17"/>
                  <a:gd name="T12" fmla="*/ 0 w 56"/>
                  <a:gd name="T13" fmla="*/ 0 h 17"/>
                  <a:gd name="T14" fmla="*/ 0 w 56"/>
                  <a:gd name="T15" fmla="*/ 0 h 17"/>
                  <a:gd name="T16" fmla="*/ 0 w 56"/>
                  <a:gd name="T17" fmla="*/ 0 h 17"/>
                  <a:gd name="T18" fmla="*/ 0 w 56"/>
                  <a:gd name="T19" fmla="*/ 0 h 17"/>
                  <a:gd name="T20" fmla="*/ 55 w 56"/>
                  <a:gd name="T21" fmla="*/ 0 h 17"/>
                  <a:gd name="T22" fmla="*/ 55 w 56"/>
                  <a:gd name="T23" fmla="*/ 0 h 17"/>
                  <a:gd name="T24" fmla="*/ 55 w 56"/>
                  <a:gd name="T25" fmla="*/ 0 h 17"/>
                  <a:gd name="T26" fmla="*/ 55 w 56"/>
                  <a:gd name="T27" fmla="*/ 0 h 17"/>
                  <a:gd name="T28" fmla="*/ 55 w 56"/>
                  <a:gd name="T29" fmla="*/ 0 h 17"/>
                  <a:gd name="T30" fmla="*/ 55 w 56"/>
                  <a:gd name="T31" fmla="*/ 0 h 17"/>
                  <a:gd name="T32" fmla="*/ 55 w 56"/>
                  <a:gd name="T33" fmla="*/ 16 h 17"/>
                  <a:gd name="T34" fmla="*/ 55 w 56"/>
                  <a:gd name="T35" fmla="*/ 16 h 17"/>
                  <a:gd name="T36" fmla="*/ 55 w 5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17"/>
                  <a:gd name="T59" fmla="*/ 56 w 5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17">
                    <a:moveTo>
                      <a:pt x="55" y="16"/>
                    </a:moveTo>
                    <a:lnTo>
                      <a:pt x="0" y="16"/>
                    </a:lnTo>
                    <a:lnTo>
                      <a:pt x="0" y="0"/>
                    </a:lnTo>
                    <a:lnTo>
                      <a:pt x="55" y="0"/>
                    </a:lnTo>
                    <a:lnTo>
                      <a:pt x="55" y="16"/>
                    </a:lnTo>
                  </a:path>
                </a:pathLst>
              </a:custGeom>
              <a:solidFill>
                <a:srgbClr val="94B847"/>
              </a:solidFill>
              <a:ln w="9525" cap="rnd">
                <a:noFill/>
                <a:round/>
                <a:headEnd/>
                <a:tailEnd/>
              </a:ln>
            </p:spPr>
            <p:txBody>
              <a:bodyPr/>
              <a:lstStyle/>
              <a:p>
                <a:endParaRPr lang="en-US"/>
              </a:p>
            </p:txBody>
          </p:sp>
          <p:sp>
            <p:nvSpPr>
              <p:cNvPr id="32325" name="Freeform 280"/>
              <p:cNvSpPr>
                <a:spLocks noChangeAspect="1"/>
              </p:cNvSpPr>
              <p:nvPr/>
            </p:nvSpPr>
            <p:spPr bwMode="auto">
              <a:xfrm>
                <a:off x="5043" y="2880"/>
                <a:ext cx="57" cy="17"/>
              </a:xfrm>
              <a:custGeom>
                <a:avLst/>
                <a:gdLst>
                  <a:gd name="T0" fmla="*/ 56 w 57"/>
                  <a:gd name="T1" fmla="*/ 16 h 17"/>
                  <a:gd name="T2" fmla="*/ 1 w 57"/>
                  <a:gd name="T3" fmla="*/ 16 h 17"/>
                  <a:gd name="T4" fmla="*/ 1 w 57"/>
                  <a:gd name="T5" fmla="*/ 16 h 17"/>
                  <a:gd name="T6" fmla="*/ 1 w 57"/>
                  <a:gd name="T7" fmla="*/ 16 h 17"/>
                  <a:gd name="T8" fmla="*/ 1 w 57"/>
                  <a:gd name="T9" fmla="*/ 16 h 17"/>
                  <a:gd name="T10" fmla="*/ 1 w 57"/>
                  <a:gd name="T11" fmla="*/ 16 h 17"/>
                  <a:gd name="T12" fmla="*/ 1 w 57"/>
                  <a:gd name="T13" fmla="*/ 16 h 17"/>
                  <a:gd name="T14" fmla="*/ 1 w 57"/>
                  <a:gd name="T15" fmla="*/ 16 h 17"/>
                  <a:gd name="T16" fmla="*/ 1 w 57"/>
                  <a:gd name="T17" fmla="*/ 0 h 17"/>
                  <a:gd name="T18" fmla="*/ 0 w 57"/>
                  <a:gd name="T19" fmla="*/ 0 h 17"/>
                  <a:gd name="T20" fmla="*/ 56 w 57"/>
                  <a:gd name="T21" fmla="*/ 0 h 17"/>
                  <a:gd name="T22" fmla="*/ 56 w 57"/>
                  <a:gd name="T23" fmla="*/ 0 h 17"/>
                  <a:gd name="T24" fmla="*/ 56 w 57"/>
                  <a:gd name="T25" fmla="*/ 16 h 17"/>
                  <a:gd name="T26" fmla="*/ 56 w 57"/>
                  <a:gd name="T27" fmla="*/ 16 h 17"/>
                  <a:gd name="T28" fmla="*/ 56 w 57"/>
                  <a:gd name="T29" fmla="*/ 16 h 17"/>
                  <a:gd name="T30" fmla="*/ 56 w 57"/>
                  <a:gd name="T31" fmla="*/ 16 h 17"/>
                  <a:gd name="T32" fmla="*/ 56 w 57"/>
                  <a:gd name="T33" fmla="*/ 16 h 17"/>
                  <a:gd name="T34" fmla="*/ 56 w 57"/>
                  <a:gd name="T35" fmla="*/ 16 h 17"/>
                  <a:gd name="T36" fmla="*/ 56 w 5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17"/>
                  <a:gd name="T59" fmla="*/ 57 w 5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17">
                    <a:moveTo>
                      <a:pt x="56" y="16"/>
                    </a:moveTo>
                    <a:lnTo>
                      <a:pt x="1" y="16"/>
                    </a:lnTo>
                    <a:lnTo>
                      <a:pt x="1" y="0"/>
                    </a:lnTo>
                    <a:lnTo>
                      <a:pt x="0" y="0"/>
                    </a:lnTo>
                    <a:lnTo>
                      <a:pt x="56" y="0"/>
                    </a:lnTo>
                    <a:lnTo>
                      <a:pt x="56" y="16"/>
                    </a:lnTo>
                  </a:path>
                </a:pathLst>
              </a:custGeom>
              <a:solidFill>
                <a:srgbClr val="95B847"/>
              </a:solidFill>
              <a:ln w="9525" cap="rnd">
                <a:noFill/>
                <a:round/>
                <a:headEnd/>
                <a:tailEnd/>
              </a:ln>
            </p:spPr>
            <p:txBody>
              <a:bodyPr/>
              <a:lstStyle/>
              <a:p>
                <a:endParaRPr lang="en-US"/>
              </a:p>
            </p:txBody>
          </p:sp>
          <p:sp>
            <p:nvSpPr>
              <p:cNvPr id="32326" name="Freeform 281"/>
              <p:cNvSpPr>
                <a:spLocks noChangeAspect="1"/>
              </p:cNvSpPr>
              <p:nvPr/>
            </p:nvSpPr>
            <p:spPr bwMode="auto">
              <a:xfrm>
                <a:off x="5043" y="2880"/>
                <a:ext cx="59" cy="1"/>
              </a:xfrm>
              <a:custGeom>
                <a:avLst/>
                <a:gdLst>
                  <a:gd name="T0" fmla="*/ 56 w 59"/>
                  <a:gd name="T1" fmla="*/ 0 h 1"/>
                  <a:gd name="T2" fmla="*/ 0 w 59"/>
                  <a:gd name="T3" fmla="*/ 0 h 1"/>
                  <a:gd name="T4" fmla="*/ 0 w 59"/>
                  <a:gd name="T5" fmla="*/ 0 h 1"/>
                  <a:gd name="T6" fmla="*/ 0 w 59"/>
                  <a:gd name="T7" fmla="*/ 0 h 1"/>
                  <a:gd name="T8" fmla="*/ 0 w 59"/>
                  <a:gd name="T9" fmla="*/ 0 h 1"/>
                  <a:gd name="T10" fmla="*/ 0 w 59"/>
                  <a:gd name="T11" fmla="*/ 0 h 1"/>
                  <a:gd name="T12" fmla="*/ 0 w 59"/>
                  <a:gd name="T13" fmla="*/ 0 h 1"/>
                  <a:gd name="T14" fmla="*/ 0 w 59"/>
                  <a:gd name="T15" fmla="*/ 0 h 1"/>
                  <a:gd name="T16" fmla="*/ 0 w 59"/>
                  <a:gd name="T17" fmla="*/ 0 h 1"/>
                  <a:gd name="T18" fmla="*/ 0 w 59"/>
                  <a:gd name="T19" fmla="*/ 0 h 1"/>
                  <a:gd name="T20" fmla="*/ 58 w 59"/>
                  <a:gd name="T21" fmla="*/ 0 h 1"/>
                  <a:gd name="T22" fmla="*/ 58 w 59"/>
                  <a:gd name="T23" fmla="*/ 0 h 1"/>
                  <a:gd name="T24" fmla="*/ 58 w 59"/>
                  <a:gd name="T25" fmla="*/ 0 h 1"/>
                  <a:gd name="T26" fmla="*/ 58 w 59"/>
                  <a:gd name="T27" fmla="*/ 0 h 1"/>
                  <a:gd name="T28" fmla="*/ 58 w 59"/>
                  <a:gd name="T29" fmla="*/ 0 h 1"/>
                  <a:gd name="T30" fmla="*/ 56 w 59"/>
                  <a:gd name="T31" fmla="*/ 0 h 1"/>
                  <a:gd name="T32" fmla="*/ 56 w 59"/>
                  <a:gd name="T33" fmla="*/ 0 h 1"/>
                  <a:gd name="T34" fmla="*/ 56 w 59"/>
                  <a:gd name="T35" fmla="*/ 0 h 1"/>
                  <a:gd name="T36" fmla="*/ 56 w 5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1"/>
                  <a:gd name="T59" fmla="*/ 59 w 5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1">
                    <a:moveTo>
                      <a:pt x="56" y="0"/>
                    </a:moveTo>
                    <a:lnTo>
                      <a:pt x="0" y="0"/>
                    </a:lnTo>
                    <a:lnTo>
                      <a:pt x="58" y="0"/>
                    </a:lnTo>
                    <a:lnTo>
                      <a:pt x="56" y="0"/>
                    </a:lnTo>
                  </a:path>
                </a:pathLst>
              </a:custGeom>
              <a:solidFill>
                <a:srgbClr val="96B946"/>
              </a:solidFill>
              <a:ln w="9525" cap="rnd">
                <a:noFill/>
                <a:round/>
                <a:headEnd/>
                <a:tailEnd/>
              </a:ln>
            </p:spPr>
            <p:txBody>
              <a:bodyPr/>
              <a:lstStyle/>
              <a:p>
                <a:endParaRPr lang="en-US"/>
              </a:p>
            </p:txBody>
          </p:sp>
          <p:sp>
            <p:nvSpPr>
              <p:cNvPr id="32327" name="Freeform 282"/>
              <p:cNvSpPr>
                <a:spLocks noChangeAspect="1"/>
              </p:cNvSpPr>
              <p:nvPr/>
            </p:nvSpPr>
            <p:spPr bwMode="auto">
              <a:xfrm>
                <a:off x="5043" y="2879"/>
                <a:ext cx="59" cy="17"/>
              </a:xfrm>
              <a:custGeom>
                <a:avLst/>
                <a:gdLst>
                  <a:gd name="T0" fmla="*/ 58 w 59"/>
                  <a:gd name="T1" fmla="*/ 16 h 17"/>
                  <a:gd name="T2" fmla="*/ 0 w 59"/>
                  <a:gd name="T3" fmla="*/ 16 h 17"/>
                  <a:gd name="T4" fmla="*/ 0 w 59"/>
                  <a:gd name="T5" fmla="*/ 16 h 17"/>
                  <a:gd name="T6" fmla="*/ 0 w 59"/>
                  <a:gd name="T7" fmla="*/ 16 h 17"/>
                  <a:gd name="T8" fmla="*/ 0 w 59"/>
                  <a:gd name="T9" fmla="*/ 16 h 17"/>
                  <a:gd name="T10" fmla="*/ 0 w 59"/>
                  <a:gd name="T11" fmla="*/ 0 h 17"/>
                  <a:gd name="T12" fmla="*/ 0 w 59"/>
                  <a:gd name="T13" fmla="*/ 0 h 17"/>
                  <a:gd name="T14" fmla="*/ 0 w 59"/>
                  <a:gd name="T15" fmla="*/ 0 h 17"/>
                  <a:gd name="T16" fmla="*/ 0 w 59"/>
                  <a:gd name="T17" fmla="*/ 0 h 17"/>
                  <a:gd name="T18" fmla="*/ 0 w 59"/>
                  <a:gd name="T19" fmla="*/ 0 h 17"/>
                  <a:gd name="T20" fmla="*/ 58 w 59"/>
                  <a:gd name="T21" fmla="*/ 0 h 17"/>
                  <a:gd name="T22" fmla="*/ 58 w 59"/>
                  <a:gd name="T23" fmla="*/ 0 h 17"/>
                  <a:gd name="T24" fmla="*/ 58 w 59"/>
                  <a:gd name="T25" fmla="*/ 0 h 17"/>
                  <a:gd name="T26" fmla="*/ 58 w 59"/>
                  <a:gd name="T27" fmla="*/ 0 h 17"/>
                  <a:gd name="T28" fmla="*/ 58 w 59"/>
                  <a:gd name="T29" fmla="*/ 0 h 17"/>
                  <a:gd name="T30" fmla="*/ 58 w 59"/>
                  <a:gd name="T31" fmla="*/ 16 h 17"/>
                  <a:gd name="T32" fmla="*/ 58 w 59"/>
                  <a:gd name="T33" fmla="*/ 16 h 17"/>
                  <a:gd name="T34" fmla="*/ 58 w 59"/>
                  <a:gd name="T35" fmla="*/ 16 h 17"/>
                  <a:gd name="T36" fmla="*/ 58 w 5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17"/>
                  <a:gd name="T59" fmla="*/ 59 w 5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17">
                    <a:moveTo>
                      <a:pt x="58" y="16"/>
                    </a:moveTo>
                    <a:lnTo>
                      <a:pt x="0" y="16"/>
                    </a:lnTo>
                    <a:lnTo>
                      <a:pt x="0" y="0"/>
                    </a:lnTo>
                    <a:lnTo>
                      <a:pt x="58" y="0"/>
                    </a:lnTo>
                    <a:lnTo>
                      <a:pt x="58" y="16"/>
                    </a:lnTo>
                  </a:path>
                </a:pathLst>
              </a:custGeom>
              <a:solidFill>
                <a:srgbClr val="96B946"/>
              </a:solidFill>
              <a:ln w="9525" cap="rnd">
                <a:noFill/>
                <a:round/>
                <a:headEnd/>
                <a:tailEnd/>
              </a:ln>
            </p:spPr>
            <p:txBody>
              <a:bodyPr/>
              <a:lstStyle/>
              <a:p>
                <a:endParaRPr lang="en-US"/>
              </a:p>
            </p:txBody>
          </p:sp>
          <p:sp>
            <p:nvSpPr>
              <p:cNvPr id="32328" name="Freeform 283"/>
              <p:cNvSpPr>
                <a:spLocks noChangeAspect="1"/>
              </p:cNvSpPr>
              <p:nvPr/>
            </p:nvSpPr>
            <p:spPr bwMode="auto">
              <a:xfrm>
                <a:off x="5041" y="2877"/>
                <a:ext cx="61" cy="17"/>
              </a:xfrm>
              <a:custGeom>
                <a:avLst/>
                <a:gdLst>
                  <a:gd name="T0" fmla="*/ 60 w 61"/>
                  <a:gd name="T1" fmla="*/ 16 h 17"/>
                  <a:gd name="T2" fmla="*/ 1 w 61"/>
                  <a:gd name="T3" fmla="*/ 16 h 17"/>
                  <a:gd name="T4" fmla="*/ 1 w 61"/>
                  <a:gd name="T5" fmla="*/ 16 h 17"/>
                  <a:gd name="T6" fmla="*/ 1 w 61"/>
                  <a:gd name="T7" fmla="*/ 16 h 17"/>
                  <a:gd name="T8" fmla="*/ 1 w 61"/>
                  <a:gd name="T9" fmla="*/ 16 h 17"/>
                  <a:gd name="T10" fmla="*/ 1 w 61"/>
                  <a:gd name="T11" fmla="*/ 16 h 17"/>
                  <a:gd name="T12" fmla="*/ 1 w 61"/>
                  <a:gd name="T13" fmla="*/ 16 h 17"/>
                  <a:gd name="T14" fmla="*/ 1 w 61"/>
                  <a:gd name="T15" fmla="*/ 16 h 17"/>
                  <a:gd name="T16" fmla="*/ 1 w 61"/>
                  <a:gd name="T17" fmla="*/ 16 h 17"/>
                  <a:gd name="T18" fmla="*/ 0 w 61"/>
                  <a:gd name="T19" fmla="*/ 0 h 17"/>
                  <a:gd name="T20" fmla="*/ 60 w 61"/>
                  <a:gd name="T21" fmla="*/ 0 h 17"/>
                  <a:gd name="T22" fmla="*/ 60 w 61"/>
                  <a:gd name="T23" fmla="*/ 16 h 17"/>
                  <a:gd name="T24" fmla="*/ 60 w 61"/>
                  <a:gd name="T25" fmla="*/ 16 h 17"/>
                  <a:gd name="T26" fmla="*/ 60 w 61"/>
                  <a:gd name="T27" fmla="*/ 16 h 17"/>
                  <a:gd name="T28" fmla="*/ 60 w 61"/>
                  <a:gd name="T29" fmla="*/ 16 h 17"/>
                  <a:gd name="T30" fmla="*/ 60 w 61"/>
                  <a:gd name="T31" fmla="*/ 16 h 17"/>
                  <a:gd name="T32" fmla="*/ 60 w 61"/>
                  <a:gd name="T33" fmla="*/ 16 h 17"/>
                  <a:gd name="T34" fmla="*/ 60 w 61"/>
                  <a:gd name="T35" fmla="*/ 16 h 17"/>
                  <a:gd name="T36" fmla="*/ 60 w 6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1"/>
                  <a:gd name="T58" fmla="*/ 0 h 17"/>
                  <a:gd name="T59" fmla="*/ 61 w 6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1" h="17">
                    <a:moveTo>
                      <a:pt x="60" y="16"/>
                    </a:moveTo>
                    <a:lnTo>
                      <a:pt x="1" y="16"/>
                    </a:lnTo>
                    <a:lnTo>
                      <a:pt x="0" y="0"/>
                    </a:lnTo>
                    <a:lnTo>
                      <a:pt x="60" y="0"/>
                    </a:lnTo>
                    <a:lnTo>
                      <a:pt x="60" y="16"/>
                    </a:lnTo>
                  </a:path>
                </a:pathLst>
              </a:custGeom>
              <a:solidFill>
                <a:srgbClr val="97B946"/>
              </a:solidFill>
              <a:ln w="9525" cap="rnd">
                <a:noFill/>
                <a:round/>
                <a:headEnd/>
                <a:tailEnd/>
              </a:ln>
            </p:spPr>
            <p:txBody>
              <a:bodyPr/>
              <a:lstStyle/>
              <a:p>
                <a:endParaRPr lang="en-US"/>
              </a:p>
            </p:txBody>
          </p:sp>
          <p:sp>
            <p:nvSpPr>
              <p:cNvPr id="32329" name="Freeform 284"/>
              <p:cNvSpPr>
                <a:spLocks noChangeAspect="1"/>
              </p:cNvSpPr>
              <p:nvPr/>
            </p:nvSpPr>
            <p:spPr bwMode="auto">
              <a:xfrm>
                <a:off x="5041" y="2877"/>
                <a:ext cx="61" cy="1"/>
              </a:xfrm>
              <a:custGeom>
                <a:avLst/>
                <a:gdLst>
                  <a:gd name="T0" fmla="*/ 60 w 61"/>
                  <a:gd name="T1" fmla="*/ 0 h 1"/>
                  <a:gd name="T2" fmla="*/ 0 w 61"/>
                  <a:gd name="T3" fmla="*/ 0 h 1"/>
                  <a:gd name="T4" fmla="*/ 0 w 61"/>
                  <a:gd name="T5" fmla="*/ 0 h 1"/>
                  <a:gd name="T6" fmla="*/ 0 w 61"/>
                  <a:gd name="T7" fmla="*/ 0 h 1"/>
                  <a:gd name="T8" fmla="*/ 0 w 61"/>
                  <a:gd name="T9" fmla="*/ 0 h 1"/>
                  <a:gd name="T10" fmla="*/ 0 w 61"/>
                  <a:gd name="T11" fmla="*/ 0 h 1"/>
                  <a:gd name="T12" fmla="*/ 0 w 61"/>
                  <a:gd name="T13" fmla="*/ 0 h 1"/>
                  <a:gd name="T14" fmla="*/ 0 w 61"/>
                  <a:gd name="T15" fmla="*/ 0 h 1"/>
                  <a:gd name="T16" fmla="*/ 0 w 61"/>
                  <a:gd name="T17" fmla="*/ 0 h 1"/>
                  <a:gd name="T18" fmla="*/ 0 w 61"/>
                  <a:gd name="T19" fmla="*/ 0 h 1"/>
                  <a:gd name="T20" fmla="*/ 60 w 61"/>
                  <a:gd name="T21" fmla="*/ 0 h 1"/>
                  <a:gd name="T22" fmla="*/ 60 w 61"/>
                  <a:gd name="T23" fmla="*/ 0 h 1"/>
                  <a:gd name="T24" fmla="*/ 60 w 61"/>
                  <a:gd name="T25" fmla="*/ 0 h 1"/>
                  <a:gd name="T26" fmla="*/ 60 w 61"/>
                  <a:gd name="T27" fmla="*/ 0 h 1"/>
                  <a:gd name="T28" fmla="*/ 60 w 61"/>
                  <a:gd name="T29" fmla="*/ 0 h 1"/>
                  <a:gd name="T30" fmla="*/ 60 w 61"/>
                  <a:gd name="T31" fmla="*/ 0 h 1"/>
                  <a:gd name="T32" fmla="*/ 60 w 61"/>
                  <a:gd name="T33" fmla="*/ 0 h 1"/>
                  <a:gd name="T34" fmla="*/ 60 w 61"/>
                  <a:gd name="T35" fmla="*/ 0 h 1"/>
                  <a:gd name="T36" fmla="*/ 60 w 6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1"/>
                  <a:gd name="T58" fmla="*/ 0 h 1"/>
                  <a:gd name="T59" fmla="*/ 61 w 6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1" h="1">
                    <a:moveTo>
                      <a:pt x="60" y="0"/>
                    </a:moveTo>
                    <a:lnTo>
                      <a:pt x="0" y="0"/>
                    </a:lnTo>
                    <a:lnTo>
                      <a:pt x="60" y="0"/>
                    </a:lnTo>
                  </a:path>
                </a:pathLst>
              </a:custGeom>
              <a:solidFill>
                <a:srgbClr val="97BA45"/>
              </a:solidFill>
              <a:ln w="9525" cap="rnd">
                <a:noFill/>
                <a:round/>
                <a:headEnd/>
                <a:tailEnd/>
              </a:ln>
            </p:spPr>
            <p:txBody>
              <a:bodyPr/>
              <a:lstStyle/>
              <a:p>
                <a:endParaRPr lang="en-US"/>
              </a:p>
            </p:txBody>
          </p:sp>
          <p:sp>
            <p:nvSpPr>
              <p:cNvPr id="32330" name="Freeform 285"/>
              <p:cNvSpPr>
                <a:spLocks noChangeAspect="1"/>
              </p:cNvSpPr>
              <p:nvPr/>
            </p:nvSpPr>
            <p:spPr bwMode="auto">
              <a:xfrm>
                <a:off x="5041" y="2876"/>
                <a:ext cx="63" cy="17"/>
              </a:xfrm>
              <a:custGeom>
                <a:avLst/>
                <a:gdLst>
                  <a:gd name="T0" fmla="*/ 60 w 63"/>
                  <a:gd name="T1" fmla="*/ 16 h 17"/>
                  <a:gd name="T2" fmla="*/ 0 w 63"/>
                  <a:gd name="T3" fmla="*/ 16 h 17"/>
                  <a:gd name="T4" fmla="*/ 0 w 63"/>
                  <a:gd name="T5" fmla="*/ 16 h 17"/>
                  <a:gd name="T6" fmla="*/ 0 w 63"/>
                  <a:gd name="T7" fmla="*/ 16 h 17"/>
                  <a:gd name="T8" fmla="*/ 0 w 63"/>
                  <a:gd name="T9" fmla="*/ 16 h 17"/>
                  <a:gd name="T10" fmla="*/ 0 w 63"/>
                  <a:gd name="T11" fmla="*/ 0 h 17"/>
                  <a:gd name="T12" fmla="*/ 0 w 63"/>
                  <a:gd name="T13" fmla="*/ 0 h 17"/>
                  <a:gd name="T14" fmla="*/ 0 w 63"/>
                  <a:gd name="T15" fmla="*/ 0 h 17"/>
                  <a:gd name="T16" fmla="*/ 0 w 63"/>
                  <a:gd name="T17" fmla="*/ 0 h 17"/>
                  <a:gd name="T18" fmla="*/ 0 w 63"/>
                  <a:gd name="T19" fmla="*/ 0 h 17"/>
                  <a:gd name="T20" fmla="*/ 62 w 63"/>
                  <a:gd name="T21" fmla="*/ 0 h 17"/>
                  <a:gd name="T22" fmla="*/ 60 w 63"/>
                  <a:gd name="T23" fmla="*/ 0 h 17"/>
                  <a:gd name="T24" fmla="*/ 60 w 63"/>
                  <a:gd name="T25" fmla="*/ 0 h 17"/>
                  <a:gd name="T26" fmla="*/ 60 w 63"/>
                  <a:gd name="T27" fmla="*/ 0 h 17"/>
                  <a:gd name="T28" fmla="*/ 60 w 63"/>
                  <a:gd name="T29" fmla="*/ 0 h 17"/>
                  <a:gd name="T30" fmla="*/ 60 w 63"/>
                  <a:gd name="T31" fmla="*/ 16 h 17"/>
                  <a:gd name="T32" fmla="*/ 60 w 63"/>
                  <a:gd name="T33" fmla="*/ 16 h 17"/>
                  <a:gd name="T34" fmla="*/ 60 w 63"/>
                  <a:gd name="T35" fmla="*/ 16 h 17"/>
                  <a:gd name="T36" fmla="*/ 60 w 6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17"/>
                  <a:gd name="T59" fmla="*/ 63 w 6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17">
                    <a:moveTo>
                      <a:pt x="60" y="16"/>
                    </a:moveTo>
                    <a:lnTo>
                      <a:pt x="0" y="16"/>
                    </a:lnTo>
                    <a:lnTo>
                      <a:pt x="0" y="0"/>
                    </a:lnTo>
                    <a:lnTo>
                      <a:pt x="62" y="0"/>
                    </a:lnTo>
                    <a:lnTo>
                      <a:pt x="60" y="0"/>
                    </a:lnTo>
                    <a:lnTo>
                      <a:pt x="60" y="16"/>
                    </a:lnTo>
                  </a:path>
                </a:pathLst>
              </a:custGeom>
              <a:solidFill>
                <a:srgbClr val="98BA45"/>
              </a:solidFill>
              <a:ln w="9525" cap="rnd">
                <a:noFill/>
                <a:round/>
                <a:headEnd/>
                <a:tailEnd/>
              </a:ln>
            </p:spPr>
            <p:txBody>
              <a:bodyPr/>
              <a:lstStyle/>
              <a:p>
                <a:endParaRPr lang="en-US"/>
              </a:p>
            </p:txBody>
          </p:sp>
          <p:sp>
            <p:nvSpPr>
              <p:cNvPr id="32331" name="Freeform 286"/>
              <p:cNvSpPr>
                <a:spLocks noChangeAspect="1"/>
              </p:cNvSpPr>
              <p:nvPr/>
            </p:nvSpPr>
            <p:spPr bwMode="auto">
              <a:xfrm>
                <a:off x="5040" y="2874"/>
                <a:ext cx="64" cy="17"/>
              </a:xfrm>
              <a:custGeom>
                <a:avLst/>
                <a:gdLst>
                  <a:gd name="T0" fmla="*/ 63 w 64"/>
                  <a:gd name="T1" fmla="*/ 16 h 17"/>
                  <a:gd name="T2" fmla="*/ 0 w 64"/>
                  <a:gd name="T3" fmla="*/ 16 h 17"/>
                  <a:gd name="T4" fmla="*/ 0 w 64"/>
                  <a:gd name="T5" fmla="*/ 16 h 17"/>
                  <a:gd name="T6" fmla="*/ 0 w 64"/>
                  <a:gd name="T7" fmla="*/ 16 h 17"/>
                  <a:gd name="T8" fmla="*/ 0 w 64"/>
                  <a:gd name="T9" fmla="*/ 16 h 17"/>
                  <a:gd name="T10" fmla="*/ 0 w 64"/>
                  <a:gd name="T11" fmla="*/ 16 h 17"/>
                  <a:gd name="T12" fmla="*/ 0 w 64"/>
                  <a:gd name="T13" fmla="*/ 16 h 17"/>
                  <a:gd name="T14" fmla="*/ 0 w 64"/>
                  <a:gd name="T15" fmla="*/ 16 h 17"/>
                  <a:gd name="T16" fmla="*/ 0 w 64"/>
                  <a:gd name="T17" fmla="*/ 16 h 17"/>
                  <a:gd name="T18" fmla="*/ 0 w 64"/>
                  <a:gd name="T19" fmla="*/ 0 h 17"/>
                  <a:gd name="T20" fmla="*/ 63 w 64"/>
                  <a:gd name="T21" fmla="*/ 0 h 17"/>
                  <a:gd name="T22" fmla="*/ 63 w 64"/>
                  <a:gd name="T23" fmla="*/ 16 h 17"/>
                  <a:gd name="T24" fmla="*/ 63 w 64"/>
                  <a:gd name="T25" fmla="*/ 16 h 17"/>
                  <a:gd name="T26" fmla="*/ 63 w 64"/>
                  <a:gd name="T27" fmla="*/ 16 h 17"/>
                  <a:gd name="T28" fmla="*/ 63 w 64"/>
                  <a:gd name="T29" fmla="*/ 16 h 17"/>
                  <a:gd name="T30" fmla="*/ 63 w 64"/>
                  <a:gd name="T31" fmla="*/ 16 h 17"/>
                  <a:gd name="T32" fmla="*/ 63 w 64"/>
                  <a:gd name="T33" fmla="*/ 16 h 17"/>
                  <a:gd name="T34" fmla="*/ 63 w 64"/>
                  <a:gd name="T35" fmla="*/ 16 h 17"/>
                  <a:gd name="T36" fmla="*/ 63 w 6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7"/>
                  <a:gd name="T59" fmla="*/ 64 w 6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7">
                    <a:moveTo>
                      <a:pt x="63" y="16"/>
                    </a:moveTo>
                    <a:lnTo>
                      <a:pt x="0" y="16"/>
                    </a:lnTo>
                    <a:lnTo>
                      <a:pt x="0" y="0"/>
                    </a:lnTo>
                    <a:lnTo>
                      <a:pt x="63" y="0"/>
                    </a:lnTo>
                    <a:lnTo>
                      <a:pt x="63" y="16"/>
                    </a:lnTo>
                  </a:path>
                </a:pathLst>
              </a:custGeom>
              <a:solidFill>
                <a:srgbClr val="99BB44"/>
              </a:solidFill>
              <a:ln w="9525" cap="rnd">
                <a:noFill/>
                <a:round/>
                <a:headEnd/>
                <a:tailEnd/>
              </a:ln>
            </p:spPr>
            <p:txBody>
              <a:bodyPr/>
              <a:lstStyle/>
              <a:p>
                <a:endParaRPr lang="en-US"/>
              </a:p>
            </p:txBody>
          </p:sp>
          <p:sp>
            <p:nvSpPr>
              <p:cNvPr id="32332" name="Freeform 287"/>
              <p:cNvSpPr>
                <a:spLocks noChangeAspect="1"/>
              </p:cNvSpPr>
              <p:nvPr/>
            </p:nvSpPr>
            <p:spPr bwMode="auto">
              <a:xfrm>
                <a:off x="5040" y="2874"/>
                <a:ext cx="64" cy="1"/>
              </a:xfrm>
              <a:custGeom>
                <a:avLst/>
                <a:gdLst>
                  <a:gd name="T0" fmla="*/ 63 w 64"/>
                  <a:gd name="T1" fmla="*/ 0 h 1"/>
                  <a:gd name="T2" fmla="*/ 0 w 64"/>
                  <a:gd name="T3" fmla="*/ 0 h 1"/>
                  <a:gd name="T4" fmla="*/ 0 w 64"/>
                  <a:gd name="T5" fmla="*/ 0 h 1"/>
                  <a:gd name="T6" fmla="*/ 0 w 64"/>
                  <a:gd name="T7" fmla="*/ 0 h 1"/>
                  <a:gd name="T8" fmla="*/ 0 w 64"/>
                  <a:gd name="T9" fmla="*/ 0 h 1"/>
                  <a:gd name="T10" fmla="*/ 0 w 64"/>
                  <a:gd name="T11" fmla="*/ 0 h 1"/>
                  <a:gd name="T12" fmla="*/ 0 w 64"/>
                  <a:gd name="T13" fmla="*/ 0 h 1"/>
                  <a:gd name="T14" fmla="*/ 0 w 64"/>
                  <a:gd name="T15" fmla="*/ 0 h 1"/>
                  <a:gd name="T16" fmla="*/ 0 w 64"/>
                  <a:gd name="T17" fmla="*/ 0 h 1"/>
                  <a:gd name="T18" fmla="*/ 0 w 64"/>
                  <a:gd name="T19" fmla="*/ 0 h 1"/>
                  <a:gd name="T20" fmla="*/ 63 w 64"/>
                  <a:gd name="T21" fmla="*/ 0 h 1"/>
                  <a:gd name="T22" fmla="*/ 63 w 64"/>
                  <a:gd name="T23" fmla="*/ 0 h 1"/>
                  <a:gd name="T24" fmla="*/ 63 w 64"/>
                  <a:gd name="T25" fmla="*/ 0 h 1"/>
                  <a:gd name="T26" fmla="*/ 63 w 64"/>
                  <a:gd name="T27" fmla="*/ 0 h 1"/>
                  <a:gd name="T28" fmla="*/ 63 w 64"/>
                  <a:gd name="T29" fmla="*/ 0 h 1"/>
                  <a:gd name="T30" fmla="*/ 63 w 64"/>
                  <a:gd name="T31" fmla="*/ 0 h 1"/>
                  <a:gd name="T32" fmla="*/ 63 w 64"/>
                  <a:gd name="T33" fmla="*/ 0 h 1"/>
                  <a:gd name="T34" fmla="*/ 63 w 64"/>
                  <a:gd name="T35" fmla="*/ 0 h 1"/>
                  <a:gd name="T36" fmla="*/ 63 w 6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
                  <a:gd name="T59" fmla="*/ 64 w 6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
                    <a:moveTo>
                      <a:pt x="63" y="0"/>
                    </a:moveTo>
                    <a:lnTo>
                      <a:pt x="0" y="0"/>
                    </a:lnTo>
                    <a:lnTo>
                      <a:pt x="63" y="0"/>
                    </a:lnTo>
                  </a:path>
                </a:pathLst>
              </a:custGeom>
              <a:solidFill>
                <a:srgbClr val="99BB44"/>
              </a:solidFill>
              <a:ln w="9525" cap="rnd">
                <a:noFill/>
                <a:round/>
                <a:headEnd/>
                <a:tailEnd/>
              </a:ln>
            </p:spPr>
            <p:txBody>
              <a:bodyPr/>
              <a:lstStyle/>
              <a:p>
                <a:endParaRPr lang="en-US"/>
              </a:p>
            </p:txBody>
          </p:sp>
          <p:sp>
            <p:nvSpPr>
              <p:cNvPr id="32333" name="Freeform 288"/>
              <p:cNvSpPr>
                <a:spLocks noChangeAspect="1"/>
              </p:cNvSpPr>
              <p:nvPr/>
            </p:nvSpPr>
            <p:spPr bwMode="auto">
              <a:xfrm>
                <a:off x="5040" y="2872"/>
                <a:ext cx="64" cy="17"/>
              </a:xfrm>
              <a:custGeom>
                <a:avLst/>
                <a:gdLst>
                  <a:gd name="T0" fmla="*/ 63 w 64"/>
                  <a:gd name="T1" fmla="*/ 16 h 17"/>
                  <a:gd name="T2" fmla="*/ 0 w 64"/>
                  <a:gd name="T3" fmla="*/ 16 h 17"/>
                  <a:gd name="T4" fmla="*/ 0 w 64"/>
                  <a:gd name="T5" fmla="*/ 16 h 17"/>
                  <a:gd name="T6" fmla="*/ 0 w 64"/>
                  <a:gd name="T7" fmla="*/ 16 h 17"/>
                  <a:gd name="T8" fmla="*/ 0 w 64"/>
                  <a:gd name="T9" fmla="*/ 16 h 17"/>
                  <a:gd name="T10" fmla="*/ 0 w 64"/>
                  <a:gd name="T11" fmla="*/ 0 h 17"/>
                  <a:gd name="T12" fmla="*/ 0 w 64"/>
                  <a:gd name="T13" fmla="*/ 0 h 17"/>
                  <a:gd name="T14" fmla="*/ 0 w 64"/>
                  <a:gd name="T15" fmla="*/ 0 h 17"/>
                  <a:gd name="T16" fmla="*/ 0 w 64"/>
                  <a:gd name="T17" fmla="*/ 0 h 17"/>
                  <a:gd name="T18" fmla="*/ 0 w 64"/>
                  <a:gd name="T19" fmla="*/ 0 h 17"/>
                  <a:gd name="T20" fmla="*/ 63 w 64"/>
                  <a:gd name="T21" fmla="*/ 0 h 17"/>
                  <a:gd name="T22" fmla="*/ 63 w 64"/>
                  <a:gd name="T23" fmla="*/ 0 h 17"/>
                  <a:gd name="T24" fmla="*/ 63 w 64"/>
                  <a:gd name="T25" fmla="*/ 0 h 17"/>
                  <a:gd name="T26" fmla="*/ 63 w 64"/>
                  <a:gd name="T27" fmla="*/ 0 h 17"/>
                  <a:gd name="T28" fmla="*/ 63 w 64"/>
                  <a:gd name="T29" fmla="*/ 0 h 17"/>
                  <a:gd name="T30" fmla="*/ 63 w 64"/>
                  <a:gd name="T31" fmla="*/ 16 h 17"/>
                  <a:gd name="T32" fmla="*/ 63 w 64"/>
                  <a:gd name="T33" fmla="*/ 16 h 17"/>
                  <a:gd name="T34" fmla="*/ 63 w 64"/>
                  <a:gd name="T35" fmla="*/ 16 h 17"/>
                  <a:gd name="T36" fmla="*/ 63 w 6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7"/>
                  <a:gd name="T59" fmla="*/ 64 w 6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7">
                    <a:moveTo>
                      <a:pt x="63" y="16"/>
                    </a:moveTo>
                    <a:lnTo>
                      <a:pt x="0" y="16"/>
                    </a:lnTo>
                    <a:lnTo>
                      <a:pt x="0" y="0"/>
                    </a:lnTo>
                    <a:lnTo>
                      <a:pt x="63" y="0"/>
                    </a:lnTo>
                    <a:lnTo>
                      <a:pt x="63" y="16"/>
                    </a:lnTo>
                  </a:path>
                </a:pathLst>
              </a:custGeom>
              <a:solidFill>
                <a:srgbClr val="9ABB44"/>
              </a:solidFill>
              <a:ln w="9525" cap="rnd">
                <a:noFill/>
                <a:round/>
                <a:headEnd/>
                <a:tailEnd/>
              </a:ln>
            </p:spPr>
            <p:txBody>
              <a:bodyPr/>
              <a:lstStyle/>
              <a:p>
                <a:endParaRPr lang="en-US"/>
              </a:p>
            </p:txBody>
          </p:sp>
          <p:sp>
            <p:nvSpPr>
              <p:cNvPr id="32334" name="Freeform 289"/>
              <p:cNvSpPr>
                <a:spLocks noChangeAspect="1"/>
              </p:cNvSpPr>
              <p:nvPr/>
            </p:nvSpPr>
            <p:spPr bwMode="auto">
              <a:xfrm>
                <a:off x="5040" y="2872"/>
                <a:ext cx="65" cy="1"/>
              </a:xfrm>
              <a:custGeom>
                <a:avLst/>
                <a:gdLst>
                  <a:gd name="T0" fmla="*/ 62 w 65"/>
                  <a:gd name="T1" fmla="*/ 0 h 1"/>
                  <a:gd name="T2" fmla="*/ 0 w 65"/>
                  <a:gd name="T3" fmla="*/ 0 h 1"/>
                  <a:gd name="T4" fmla="*/ 0 w 65"/>
                  <a:gd name="T5" fmla="*/ 0 h 1"/>
                  <a:gd name="T6" fmla="*/ 0 w 65"/>
                  <a:gd name="T7" fmla="*/ 0 h 1"/>
                  <a:gd name="T8" fmla="*/ 0 w 65"/>
                  <a:gd name="T9" fmla="*/ 0 h 1"/>
                  <a:gd name="T10" fmla="*/ 0 w 65"/>
                  <a:gd name="T11" fmla="*/ 0 h 1"/>
                  <a:gd name="T12" fmla="*/ 0 w 65"/>
                  <a:gd name="T13" fmla="*/ 0 h 1"/>
                  <a:gd name="T14" fmla="*/ 0 w 65"/>
                  <a:gd name="T15" fmla="*/ 0 h 1"/>
                  <a:gd name="T16" fmla="*/ 0 w 65"/>
                  <a:gd name="T17" fmla="*/ 0 h 1"/>
                  <a:gd name="T18" fmla="*/ 0 w 65"/>
                  <a:gd name="T19" fmla="*/ 0 h 1"/>
                  <a:gd name="T20" fmla="*/ 64 w 65"/>
                  <a:gd name="T21" fmla="*/ 0 h 1"/>
                  <a:gd name="T22" fmla="*/ 62 w 65"/>
                  <a:gd name="T23" fmla="*/ 0 h 1"/>
                  <a:gd name="T24" fmla="*/ 62 w 65"/>
                  <a:gd name="T25" fmla="*/ 0 h 1"/>
                  <a:gd name="T26" fmla="*/ 62 w 65"/>
                  <a:gd name="T27" fmla="*/ 0 h 1"/>
                  <a:gd name="T28" fmla="*/ 62 w 65"/>
                  <a:gd name="T29" fmla="*/ 0 h 1"/>
                  <a:gd name="T30" fmla="*/ 62 w 65"/>
                  <a:gd name="T31" fmla="*/ 0 h 1"/>
                  <a:gd name="T32" fmla="*/ 62 w 65"/>
                  <a:gd name="T33" fmla="*/ 0 h 1"/>
                  <a:gd name="T34" fmla="*/ 62 w 65"/>
                  <a:gd name="T35" fmla="*/ 0 h 1"/>
                  <a:gd name="T36" fmla="*/ 62 w 6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
                  <a:gd name="T59" fmla="*/ 65 w 6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
                    <a:moveTo>
                      <a:pt x="62" y="0"/>
                    </a:moveTo>
                    <a:lnTo>
                      <a:pt x="0" y="0"/>
                    </a:lnTo>
                    <a:lnTo>
                      <a:pt x="64" y="0"/>
                    </a:lnTo>
                    <a:lnTo>
                      <a:pt x="62" y="0"/>
                    </a:lnTo>
                  </a:path>
                </a:pathLst>
              </a:custGeom>
              <a:solidFill>
                <a:srgbClr val="9ABC43"/>
              </a:solidFill>
              <a:ln w="9525" cap="rnd">
                <a:noFill/>
                <a:round/>
                <a:headEnd/>
                <a:tailEnd/>
              </a:ln>
            </p:spPr>
            <p:txBody>
              <a:bodyPr/>
              <a:lstStyle/>
              <a:p>
                <a:endParaRPr lang="en-US"/>
              </a:p>
            </p:txBody>
          </p:sp>
          <p:sp>
            <p:nvSpPr>
              <p:cNvPr id="32335" name="Freeform 290"/>
              <p:cNvSpPr>
                <a:spLocks noChangeAspect="1"/>
              </p:cNvSpPr>
              <p:nvPr/>
            </p:nvSpPr>
            <p:spPr bwMode="auto">
              <a:xfrm>
                <a:off x="5039" y="2872"/>
                <a:ext cx="66" cy="17"/>
              </a:xfrm>
              <a:custGeom>
                <a:avLst/>
                <a:gdLst>
                  <a:gd name="T0" fmla="*/ 65 w 66"/>
                  <a:gd name="T1" fmla="*/ 16 h 17"/>
                  <a:gd name="T2" fmla="*/ 1 w 66"/>
                  <a:gd name="T3" fmla="*/ 16 h 17"/>
                  <a:gd name="T4" fmla="*/ 0 w 66"/>
                  <a:gd name="T5" fmla="*/ 0 h 17"/>
                  <a:gd name="T6" fmla="*/ 0 w 66"/>
                  <a:gd name="T7" fmla="*/ 0 h 17"/>
                  <a:gd name="T8" fmla="*/ 0 w 66"/>
                  <a:gd name="T9" fmla="*/ 0 h 17"/>
                  <a:gd name="T10" fmla="*/ 0 w 66"/>
                  <a:gd name="T11" fmla="*/ 0 h 17"/>
                  <a:gd name="T12" fmla="*/ 0 w 66"/>
                  <a:gd name="T13" fmla="*/ 0 h 17"/>
                  <a:gd name="T14" fmla="*/ 0 w 66"/>
                  <a:gd name="T15" fmla="*/ 0 h 17"/>
                  <a:gd name="T16" fmla="*/ 0 w 66"/>
                  <a:gd name="T17" fmla="*/ 0 h 17"/>
                  <a:gd name="T18" fmla="*/ 0 w 66"/>
                  <a:gd name="T19" fmla="*/ 0 h 17"/>
                  <a:gd name="T20" fmla="*/ 65 w 66"/>
                  <a:gd name="T21" fmla="*/ 0 h 17"/>
                  <a:gd name="T22" fmla="*/ 65 w 66"/>
                  <a:gd name="T23" fmla="*/ 0 h 17"/>
                  <a:gd name="T24" fmla="*/ 65 w 66"/>
                  <a:gd name="T25" fmla="*/ 0 h 17"/>
                  <a:gd name="T26" fmla="*/ 65 w 66"/>
                  <a:gd name="T27" fmla="*/ 0 h 17"/>
                  <a:gd name="T28" fmla="*/ 65 w 66"/>
                  <a:gd name="T29" fmla="*/ 0 h 17"/>
                  <a:gd name="T30" fmla="*/ 65 w 66"/>
                  <a:gd name="T31" fmla="*/ 0 h 17"/>
                  <a:gd name="T32" fmla="*/ 65 w 66"/>
                  <a:gd name="T33" fmla="*/ 0 h 17"/>
                  <a:gd name="T34" fmla="*/ 65 w 66"/>
                  <a:gd name="T35" fmla="*/ 0 h 17"/>
                  <a:gd name="T36" fmla="*/ 65 w 6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7"/>
                  <a:gd name="T59" fmla="*/ 66 w 6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7">
                    <a:moveTo>
                      <a:pt x="65" y="16"/>
                    </a:moveTo>
                    <a:lnTo>
                      <a:pt x="1" y="16"/>
                    </a:lnTo>
                    <a:lnTo>
                      <a:pt x="0" y="0"/>
                    </a:lnTo>
                    <a:lnTo>
                      <a:pt x="65" y="0"/>
                    </a:lnTo>
                    <a:lnTo>
                      <a:pt x="65" y="16"/>
                    </a:lnTo>
                  </a:path>
                </a:pathLst>
              </a:custGeom>
              <a:solidFill>
                <a:srgbClr val="9BBC43"/>
              </a:solidFill>
              <a:ln w="9525" cap="rnd">
                <a:noFill/>
                <a:round/>
                <a:headEnd/>
                <a:tailEnd/>
              </a:ln>
            </p:spPr>
            <p:txBody>
              <a:bodyPr/>
              <a:lstStyle/>
              <a:p>
                <a:endParaRPr lang="en-US"/>
              </a:p>
            </p:txBody>
          </p:sp>
          <p:sp>
            <p:nvSpPr>
              <p:cNvPr id="32336" name="Freeform 291"/>
              <p:cNvSpPr>
                <a:spLocks noChangeAspect="1"/>
              </p:cNvSpPr>
              <p:nvPr/>
            </p:nvSpPr>
            <p:spPr bwMode="auto">
              <a:xfrm>
                <a:off x="5039" y="2870"/>
                <a:ext cx="66" cy="17"/>
              </a:xfrm>
              <a:custGeom>
                <a:avLst/>
                <a:gdLst>
                  <a:gd name="T0" fmla="*/ 65 w 66"/>
                  <a:gd name="T1" fmla="*/ 16 h 17"/>
                  <a:gd name="T2" fmla="*/ 0 w 66"/>
                  <a:gd name="T3" fmla="*/ 16 h 17"/>
                  <a:gd name="T4" fmla="*/ 0 w 66"/>
                  <a:gd name="T5" fmla="*/ 16 h 17"/>
                  <a:gd name="T6" fmla="*/ 0 w 66"/>
                  <a:gd name="T7" fmla="*/ 16 h 17"/>
                  <a:gd name="T8" fmla="*/ 0 w 66"/>
                  <a:gd name="T9" fmla="*/ 16 h 17"/>
                  <a:gd name="T10" fmla="*/ 0 w 66"/>
                  <a:gd name="T11" fmla="*/ 16 h 17"/>
                  <a:gd name="T12" fmla="*/ 0 w 66"/>
                  <a:gd name="T13" fmla="*/ 0 h 17"/>
                  <a:gd name="T14" fmla="*/ 0 w 66"/>
                  <a:gd name="T15" fmla="*/ 0 h 17"/>
                  <a:gd name="T16" fmla="*/ 0 w 66"/>
                  <a:gd name="T17" fmla="*/ 0 h 17"/>
                  <a:gd name="T18" fmla="*/ 0 w 66"/>
                  <a:gd name="T19" fmla="*/ 0 h 17"/>
                  <a:gd name="T20" fmla="*/ 65 w 66"/>
                  <a:gd name="T21" fmla="*/ 0 h 17"/>
                  <a:gd name="T22" fmla="*/ 65 w 66"/>
                  <a:gd name="T23" fmla="*/ 0 h 17"/>
                  <a:gd name="T24" fmla="*/ 65 w 66"/>
                  <a:gd name="T25" fmla="*/ 0 h 17"/>
                  <a:gd name="T26" fmla="*/ 65 w 66"/>
                  <a:gd name="T27" fmla="*/ 0 h 17"/>
                  <a:gd name="T28" fmla="*/ 65 w 66"/>
                  <a:gd name="T29" fmla="*/ 16 h 17"/>
                  <a:gd name="T30" fmla="*/ 65 w 66"/>
                  <a:gd name="T31" fmla="*/ 16 h 17"/>
                  <a:gd name="T32" fmla="*/ 65 w 66"/>
                  <a:gd name="T33" fmla="*/ 16 h 17"/>
                  <a:gd name="T34" fmla="*/ 65 w 66"/>
                  <a:gd name="T35" fmla="*/ 16 h 17"/>
                  <a:gd name="T36" fmla="*/ 65 w 6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7"/>
                  <a:gd name="T59" fmla="*/ 66 w 6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7">
                    <a:moveTo>
                      <a:pt x="65" y="16"/>
                    </a:moveTo>
                    <a:lnTo>
                      <a:pt x="0" y="16"/>
                    </a:lnTo>
                    <a:lnTo>
                      <a:pt x="0" y="0"/>
                    </a:lnTo>
                    <a:lnTo>
                      <a:pt x="65" y="0"/>
                    </a:lnTo>
                    <a:lnTo>
                      <a:pt x="65" y="16"/>
                    </a:lnTo>
                  </a:path>
                </a:pathLst>
              </a:custGeom>
              <a:solidFill>
                <a:srgbClr val="9CBD42"/>
              </a:solidFill>
              <a:ln w="9525" cap="rnd">
                <a:noFill/>
                <a:round/>
                <a:headEnd/>
                <a:tailEnd/>
              </a:ln>
            </p:spPr>
            <p:txBody>
              <a:bodyPr/>
              <a:lstStyle/>
              <a:p>
                <a:endParaRPr lang="en-US"/>
              </a:p>
            </p:txBody>
          </p:sp>
          <p:sp>
            <p:nvSpPr>
              <p:cNvPr id="32337" name="Freeform 292"/>
              <p:cNvSpPr>
                <a:spLocks noChangeAspect="1"/>
              </p:cNvSpPr>
              <p:nvPr/>
            </p:nvSpPr>
            <p:spPr bwMode="auto">
              <a:xfrm>
                <a:off x="5039" y="2870"/>
                <a:ext cx="66" cy="1"/>
              </a:xfrm>
              <a:custGeom>
                <a:avLst/>
                <a:gdLst>
                  <a:gd name="T0" fmla="*/ 65 w 66"/>
                  <a:gd name="T1" fmla="*/ 0 h 1"/>
                  <a:gd name="T2" fmla="*/ 0 w 66"/>
                  <a:gd name="T3" fmla="*/ 0 h 1"/>
                  <a:gd name="T4" fmla="*/ 0 w 66"/>
                  <a:gd name="T5" fmla="*/ 0 h 1"/>
                  <a:gd name="T6" fmla="*/ 0 w 66"/>
                  <a:gd name="T7" fmla="*/ 0 h 1"/>
                  <a:gd name="T8" fmla="*/ 0 w 66"/>
                  <a:gd name="T9" fmla="*/ 0 h 1"/>
                  <a:gd name="T10" fmla="*/ 0 w 66"/>
                  <a:gd name="T11" fmla="*/ 0 h 1"/>
                  <a:gd name="T12" fmla="*/ 0 w 66"/>
                  <a:gd name="T13" fmla="*/ 0 h 1"/>
                  <a:gd name="T14" fmla="*/ 0 w 66"/>
                  <a:gd name="T15" fmla="*/ 0 h 1"/>
                  <a:gd name="T16" fmla="*/ 0 w 66"/>
                  <a:gd name="T17" fmla="*/ 0 h 1"/>
                  <a:gd name="T18" fmla="*/ 0 w 66"/>
                  <a:gd name="T19" fmla="*/ 0 h 1"/>
                  <a:gd name="T20" fmla="*/ 65 w 66"/>
                  <a:gd name="T21" fmla="*/ 0 h 1"/>
                  <a:gd name="T22" fmla="*/ 65 w 66"/>
                  <a:gd name="T23" fmla="*/ 0 h 1"/>
                  <a:gd name="T24" fmla="*/ 65 w 66"/>
                  <a:gd name="T25" fmla="*/ 0 h 1"/>
                  <a:gd name="T26" fmla="*/ 65 w 66"/>
                  <a:gd name="T27" fmla="*/ 0 h 1"/>
                  <a:gd name="T28" fmla="*/ 65 w 66"/>
                  <a:gd name="T29" fmla="*/ 0 h 1"/>
                  <a:gd name="T30" fmla="*/ 65 w 66"/>
                  <a:gd name="T31" fmla="*/ 0 h 1"/>
                  <a:gd name="T32" fmla="*/ 65 w 66"/>
                  <a:gd name="T33" fmla="*/ 0 h 1"/>
                  <a:gd name="T34" fmla="*/ 65 w 66"/>
                  <a:gd name="T35" fmla="*/ 0 h 1"/>
                  <a:gd name="T36" fmla="*/ 65 w 6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
                  <a:gd name="T59" fmla="*/ 66 w 6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
                    <a:moveTo>
                      <a:pt x="65" y="0"/>
                    </a:moveTo>
                    <a:lnTo>
                      <a:pt x="0" y="0"/>
                    </a:lnTo>
                    <a:lnTo>
                      <a:pt x="65" y="0"/>
                    </a:lnTo>
                  </a:path>
                </a:pathLst>
              </a:custGeom>
              <a:solidFill>
                <a:srgbClr val="9CBD42"/>
              </a:solidFill>
              <a:ln w="9525" cap="rnd">
                <a:noFill/>
                <a:round/>
                <a:headEnd/>
                <a:tailEnd/>
              </a:ln>
            </p:spPr>
            <p:txBody>
              <a:bodyPr/>
              <a:lstStyle/>
              <a:p>
                <a:endParaRPr lang="en-US"/>
              </a:p>
            </p:txBody>
          </p:sp>
          <p:sp>
            <p:nvSpPr>
              <p:cNvPr id="32338" name="Freeform 293"/>
              <p:cNvSpPr>
                <a:spLocks noChangeAspect="1"/>
              </p:cNvSpPr>
              <p:nvPr/>
            </p:nvSpPr>
            <p:spPr bwMode="auto">
              <a:xfrm>
                <a:off x="5037" y="2868"/>
                <a:ext cx="70" cy="17"/>
              </a:xfrm>
              <a:custGeom>
                <a:avLst/>
                <a:gdLst>
                  <a:gd name="T0" fmla="*/ 67 w 70"/>
                  <a:gd name="T1" fmla="*/ 16 h 17"/>
                  <a:gd name="T2" fmla="*/ 1 w 70"/>
                  <a:gd name="T3" fmla="*/ 16 h 17"/>
                  <a:gd name="T4" fmla="*/ 0 w 70"/>
                  <a:gd name="T5" fmla="*/ 0 h 17"/>
                  <a:gd name="T6" fmla="*/ 0 w 70"/>
                  <a:gd name="T7" fmla="*/ 0 h 17"/>
                  <a:gd name="T8" fmla="*/ 0 w 70"/>
                  <a:gd name="T9" fmla="*/ 0 h 17"/>
                  <a:gd name="T10" fmla="*/ 0 w 70"/>
                  <a:gd name="T11" fmla="*/ 0 h 17"/>
                  <a:gd name="T12" fmla="*/ 0 w 70"/>
                  <a:gd name="T13" fmla="*/ 0 h 17"/>
                  <a:gd name="T14" fmla="*/ 0 w 70"/>
                  <a:gd name="T15" fmla="*/ 0 h 17"/>
                  <a:gd name="T16" fmla="*/ 0 w 70"/>
                  <a:gd name="T17" fmla="*/ 0 h 17"/>
                  <a:gd name="T18" fmla="*/ 0 w 70"/>
                  <a:gd name="T19" fmla="*/ 0 h 17"/>
                  <a:gd name="T20" fmla="*/ 67 w 70"/>
                  <a:gd name="T21" fmla="*/ 0 h 17"/>
                  <a:gd name="T22" fmla="*/ 67 w 70"/>
                  <a:gd name="T23" fmla="*/ 0 h 17"/>
                  <a:gd name="T24" fmla="*/ 67 w 70"/>
                  <a:gd name="T25" fmla="*/ 0 h 17"/>
                  <a:gd name="T26" fmla="*/ 67 w 70"/>
                  <a:gd name="T27" fmla="*/ 0 h 17"/>
                  <a:gd name="T28" fmla="*/ 67 w 70"/>
                  <a:gd name="T29" fmla="*/ 0 h 17"/>
                  <a:gd name="T30" fmla="*/ 67 w 70"/>
                  <a:gd name="T31" fmla="*/ 0 h 17"/>
                  <a:gd name="T32" fmla="*/ 67 w 70"/>
                  <a:gd name="T33" fmla="*/ 0 h 17"/>
                  <a:gd name="T34" fmla="*/ 67 w 70"/>
                  <a:gd name="T35" fmla="*/ 0 h 17"/>
                  <a:gd name="T36" fmla="*/ 69 w 70"/>
                  <a:gd name="T37" fmla="*/ 0 h 17"/>
                  <a:gd name="T38" fmla="*/ 67 w 70"/>
                  <a:gd name="T39" fmla="*/ 0 h 17"/>
                  <a:gd name="T40" fmla="*/ 67 w 70"/>
                  <a:gd name="T41" fmla="*/ 0 h 17"/>
                  <a:gd name="T42" fmla="*/ 67 w 70"/>
                  <a:gd name="T43" fmla="*/ 0 h 17"/>
                  <a:gd name="T44" fmla="*/ 67 w 70"/>
                  <a:gd name="T45" fmla="*/ 0 h 17"/>
                  <a:gd name="T46" fmla="*/ 67 w 70"/>
                  <a:gd name="T47" fmla="*/ 0 h 17"/>
                  <a:gd name="T48" fmla="*/ 67 w 70"/>
                  <a:gd name="T49" fmla="*/ 0 h 17"/>
                  <a:gd name="T50" fmla="*/ 67 w 70"/>
                  <a:gd name="T51" fmla="*/ 16 h 17"/>
                  <a:gd name="T52" fmla="*/ 67 w 70"/>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
                  <a:gd name="T82" fmla="*/ 0 h 17"/>
                  <a:gd name="T83" fmla="*/ 70 w 70"/>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 h="17">
                    <a:moveTo>
                      <a:pt x="67" y="16"/>
                    </a:moveTo>
                    <a:lnTo>
                      <a:pt x="1" y="16"/>
                    </a:lnTo>
                    <a:lnTo>
                      <a:pt x="0" y="0"/>
                    </a:lnTo>
                    <a:lnTo>
                      <a:pt x="67" y="0"/>
                    </a:lnTo>
                    <a:lnTo>
                      <a:pt x="69" y="0"/>
                    </a:lnTo>
                    <a:lnTo>
                      <a:pt x="67" y="0"/>
                    </a:lnTo>
                    <a:lnTo>
                      <a:pt x="67" y="16"/>
                    </a:lnTo>
                  </a:path>
                </a:pathLst>
              </a:custGeom>
              <a:solidFill>
                <a:srgbClr val="9DBD42"/>
              </a:solidFill>
              <a:ln w="9525" cap="rnd">
                <a:noFill/>
                <a:round/>
                <a:headEnd/>
                <a:tailEnd/>
              </a:ln>
            </p:spPr>
            <p:txBody>
              <a:bodyPr/>
              <a:lstStyle/>
              <a:p>
                <a:endParaRPr lang="en-US"/>
              </a:p>
            </p:txBody>
          </p:sp>
          <p:sp>
            <p:nvSpPr>
              <p:cNvPr id="32339" name="Freeform 294"/>
              <p:cNvSpPr>
                <a:spLocks noChangeAspect="1"/>
              </p:cNvSpPr>
              <p:nvPr/>
            </p:nvSpPr>
            <p:spPr bwMode="auto">
              <a:xfrm>
                <a:off x="5037" y="2867"/>
                <a:ext cx="68" cy="17"/>
              </a:xfrm>
              <a:custGeom>
                <a:avLst/>
                <a:gdLst>
                  <a:gd name="T0" fmla="*/ 67 w 68"/>
                  <a:gd name="T1" fmla="*/ 16 h 17"/>
                  <a:gd name="T2" fmla="*/ 0 w 68"/>
                  <a:gd name="T3" fmla="*/ 16 h 17"/>
                  <a:gd name="T4" fmla="*/ 0 w 68"/>
                  <a:gd name="T5" fmla="*/ 16 h 17"/>
                  <a:gd name="T6" fmla="*/ 0 w 68"/>
                  <a:gd name="T7" fmla="*/ 16 h 17"/>
                  <a:gd name="T8" fmla="*/ 0 w 68"/>
                  <a:gd name="T9" fmla="*/ 16 h 17"/>
                  <a:gd name="T10" fmla="*/ 0 w 68"/>
                  <a:gd name="T11" fmla="*/ 16 h 17"/>
                  <a:gd name="T12" fmla="*/ 0 w 68"/>
                  <a:gd name="T13" fmla="*/ 0 h 17"/>
                  <a:gd name="T14" fmla="*/ 0 w 68"/>
                  <a:gd name="T15" fmla="*/ 0 h 17"/>
                  <a:gd name="T16" fmla="*/ 0 w 68"/>
                  <a:gd name="T17" fmla="*/ 0 h 17"/>
                  <a:gd name="T18" fmla="*/ 0 w 68"/>
                  <a:gd name="T19" fmla="*/ 0 h 17"/>
                  <a:gd name="T20" fmla="*/ 63 w 68"/>
                  <a:gd name="T21" fmla="*/ 0 h 17"/>
                  <a:gd name="T22" fmla="*/ 63 w 68"/>
                  <a:gd name="T23" fmla="*/ 0 h 17"/>
                  <a:gd name="T24" fmla="*/ 65 w 68"/>
                  <a:gd name="T25" fmla="*/ 0 h 17"/>
                  <a:gd name="T26" fmla="*/ 65 w 68"/>
                  <a:gd name="T27" fmla="*/ 0 h 17"/>
                  <a:gd name="T28" fmla="*/ 65 w 68"/>
                  <a:gd name="T29" fmla="*/ 16 h 17"/>
                  <a:gd name="T30" fmla="*/ 65 w 68"/>
                  <a:gd name="T31" fmla="*/ 16 h 17"/>
                  <a:gd name="T32" fmla="*/ 65 w 68"/>
                  <a:gd name="T33" fmla="*/ 16 h 17"/>
                  <a:gd name="T34" fmla="*/ 67 w 68"/>
                  <a:gd name="T35" fmla="*/ 16 h 17"/>
                  <a:gd name="T36" fmla="*/ 67 w 6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7"/>
                  <a:gd name="T59" fmla="*/ 68 w 6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7">
                    <a:moveTo>
                      <a:pt x="67" y="16"/>
                    </a:moveTo>
                    <a:lnTo>
                      <a:pt x="0" y="16"/>
                    </a:lnTo>
                    <a:lnTo>
                      <a:pt x="0" y="0"/>
                    </a:lnTo>
                    <a:lnTo>
                      <a:pt x="63" y="0"/>
                    </a:lnTo>
                    <a:lnTo>
                      <a:pt x="65" y="0"/>
                    </a:lnTo>
                    <a:lnTo>
                      <a:pt x="65" y="16"/>
                    </a:lnTo>
                    <a:lnTo>
                      <a:pt x="67" y="16"/>
                    </a:lnTo>
                  </a:path>
                </a:pathLst>
              </a:custGeom>
              <a:solidFill>
                <a:srgbClr val="9DBE41"/>
              </a:solidFill>
              <a:ln w="9525" cap="rnd">
                <a:noFill/>
                <a:round/>
                <a:headEnd/>
                <a:tailEnd/>
              </a:ln>
            </p:spPr>
            <p:txBody>
              <a:bodyPr/>
              <a:lstStyle/>
              <a:p>
                <a:endParaRPr lang="en-US"/>
              </a:p>
            </p:txBody>
          </p:sp>
          <p:sp>
            <p:nvSpPr>
              <p:cNvPr id="32340" name="Freeform 295"/>
              <p:cNvSpPr>
                <a:spLocks noChangeAspect="1"/>
              </p:cNvSpPr>
              <p:nvPr/>
            </p:nvSpPr>
            <p:spPr bwMode="auto">
              <a:xfrm>
                <a:off x="5037" y="2867"/>
                <a:ext cx="65" cy="1"/>
              </a:xfrm>
              <a:custGeom>
                <a:avLst/>
                <a:gdLst>
                  <a:gd name="T0" fmla="*/ 64 w 65"/>
                  <a:gd name="T1" fmla="*/ 0 h 1"/>
                  <a:gd name="T2" fmla="*/ 0 w 65"/>
                  <a:gd name="T3" fmla="*/ 0 h 1"/>
                  <a:gd name="T4" fmla="*/ 0 w 65"/>
                  <a:gd name="T5" fmla="*/ 0 h 1"/>
                  <a:gd name="T6" fmla="*/ 0 w 65"/>
                  <a:gd name="T7" fmla="*/ 0 h 1"/>
                  <a:gd name="T8" fmla="*/ 0 w 65"/>
                  <a:gd name="T9" fmla="*/ 0 h 1"/>
                  <a:gd name="T10" fmla="*/ 0 w 65"/>
                  <a:gd name="T11" fmla="*/ 0 h 1"/>
                  <a:gd name="T12" fmla="*/ 0 w 65"/>
                  <a:gd name="T13" fmla="*/ 0 h 1"/>
                  <a:gd name="T14" fmla="*/ 0 w 65"/>
                  <a:gd name="T15" fmla="*/ 0 h 1"/>
                  <a:gd name="T16" fmla="*/ 0 w 65"/>
                  <a:gd name="T17" fmla="*/ 0 h 1"/>
                  <a:gd name="T18" fmla="*/ 0 w 65"/>
                  <a:gd name="T19" fmla="*/ 0 h 1"/>
                  <a:gd name="T20" fmla="*/ 62 w 65"/>
                  <a:gd name="T21" fmla="*/ 0 h 1"/>
                  <a:gd name="T22" fmla="*/ 62 w 65"/>
                  <a:gd name="T23" fmla="*/ 0 h 1"/>
                  <a:gd name="T24" fmla="*/ 62 w 65"/>
                  <a:gd name="T25" fmla="*/ 0 h 1"/>
                  <a:gd name="T26" fmla="*/ 62 w 65"/>
                  <a:gd name="T27" fmla="*/ 0 h 1"/>
                  <a:gd name="T28" fmla="*/ 64 w 65"/>
                  <a:gd name="T29" fmla="*/ 0 h 1"/>
                  <a:gd name="T30" fmla="*/ 64 w 65"/>
                  <a:gd name="T31" fmla="*/ 0 h 1"/>
                  <a:gd name="T32" fmla="*/ 64 w 65"/>
                  <a:gd name="T33" fmla="*/ 0 h 1"/>
                  <a:gd name="T34" fmla="*/ 64 w 65"/>
                  <a:gd name="T35" fmla="*/ 0 h 1"/>
                  <a:gd name="T36" fmla="*/ 64 w 6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
                  <a:gd name="T59" fmla="*/ 65 w 6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
                    <a:moveTo>
                      <a:pt x="64" y="0"/>
                    </a:moveTo>
                    <a:lnTo>
                      <a:pt x="0" y="0"/>
                    </a:lnTo>
                    <a:lnTo>
                      <a:pt x="62" y="0"/>
                    </a:lnTo>
                    <a:lnTo>
                      <a:pt x="64" y="0"/>
                    </a:lnTo>
                  </a:path>
                </a:pathLst>
              </a:custGeom>
              <a:solidFill>
                <a:srgbClr val="9EBE41"/>
              </a:solidFill>
              <a:ln w="9525" cap="rnd">
                <a:noFill/>
                <a:round/>
                <a:headEnd/>
                <a:tailEnd/>
              </a:ln>
            </p:spPr>
            <p:txBody>
              <a:bodyPr/>
              <a:lstStyle/>
              <a:p>
                <a:endParaRPr lang="en-US"/>
              </a:p>
            </p:txBody>
          </p:sp>
          <p:sp>
            <p:nvSpPr>
              <p:cNvPr id="32341" name="Freeform 296"/>
              <p:cNvSpPr>
                <a:spLocks noChangeAspect="1"/>
              </p:cNvSpPr>
              <p:nvPr/>
            </p:nvSpPr>
            <p:spPr bwMode="auto">
              <a:xfrm>
                <a:off x="5035" y="2865"/>
                <a:ext cx="65" cy="17"/>
              </a:xfrm>
              <a:custGeom>
                <a:avLst/>
                <a:gdLst>
                  <a:gd name="T0" fmla="*/ 64 w 65"/>
                  <a:gd name="T1" fmla="*/ 16 h 17"/>
                  <a:gd name="T2" fmla="*/ 1 w 65"/>
                  <a:gd name="T3" fmla="*/ 16 h 17"/>
                  <a:gd name="T4" fmla="*/ 0 w 65"/>
                  <a:gd name="T5" fmla="*/ 16 h 17"/>
                  <a:gd name="T6" fmla="*/ 0 w 65"/>
                  <a:gd name="T7" fmla="*/ 0 h 17"/>
                  <a:gd name="T8" fmla="*/ 0 w 65"/>
                  <a:gd name="T9" fmla="*/ 0 h 17"/>
                  <a:gd name="T10" fmla="*/ 0 w 65"/>
                  <a:gd name="T11" fmla="*/ 0 h 17"/>
                  <a:gd name="T12" fmla="*/ 0 w 65"/>
                  <a:gd name="T13" fmla="*/ 0 h 17"/>
                  <a:gd name="T14" fmla="*/ 0 w 65"/>
                  <a:gd name="T15" fmla="*/ 0 h 17"/>
                  <a:gd name="T16" fmla="*/ 0 w 65"/>
                  <a:gd name="T17" fmla="*/ 0 h 17"/>
                  <a:gd name="T18" fmla="*/ 0 w 65"/>
                  <a:gd name="T19" fmla="*/ 0 h 17"/>
                  <a:gd name="T20" fmla="*/ 60 w 65"/>
                  <a:gd name="T21" fmla="*/ 0 h 17"/>
                  <a:gd name="T22" fmla="*/ 62 w 65"/>
                  <a:gd name="T23" fmla="*/ 0 h 17"/>
                  <a:gd name="T24" fmla="*/ 62 w 65"/>
                  <a:gd name="T25" fmla="*/ 0 h 17"/>
                  <a:gd name="T26" fmla="*/ 62 w 65"/>
                  <a:gd name="T27" fmla="*/ 0 h 17"/>
                  <a:gd name="T28" fmla="*/ 62 w 65"/>
                  <a:gd name="T29" fmla="*/ 0 h 17"/>
                  <a:gd name="T30" fmla="*/ 62 w 65"/>
                  <a:gd name="T31" fmla="*/ 0 h 17"/>
                  <a:gd name="T32" fmla="*/ 64 w 65"/>
                  <a:gd name="T33" fmla="*/ 0 h 17"/>
                  <a:gd name="T34" fmla="*/ 64 w 65"/>
                  <a:gd name="T35" fmla="*/ 16 h 17"/>
                  <a:gd name="T36" fmla="*/ 64 w 6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7"/>
                  <a:gd name="T59" fmla="*/ 65 w 6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7">
                    <a:moveTo>
                      <a:pt x="64" y="16"/>
                    </a:moveTo>
                    <a:lnTo>
                      <a:pt x="1" y="16"/>
                    </a:lnTo>
                    <a:lnTo>
                      <a:pt x="0" y="16"/>
                    </a:lnTo>
                    <a:lnTo>
                      <a:pt x="0" y="0"/>
                    </a:lnTo>
                    <a:lnTo>
                      <a:pt x="60" y="0"/>
                    </a:lnTo>
                    <a:lnTo>
                      <a:pt x="62" y="0"/>
                    </a:lnTo>
                    <a:lnTo>
                      <a:pt x="64" y="0"/>
                    </a:lnTo>
                    <a:lnTo>
                      <a:pt x="64" y="16"/>
                    </a:lnTo>
                  </a:path>
                </a:pathLst>
              </a:custGeom>
              <a:solidFill>
                <a:srgbClr val="9FBF40"/>
              </a:solidFill>
              <a:ln w="9525" cap="rnd">
                <a:noFill/>
                <a:round/>
                <a:headEnd/>
                <a:tailEnd/>
              </a:ln>
            </p:spPr>
            <p:txBody>
              <a:bodyPr/>
              <a:lstStyle/>
              <a:p>
                <a:endParaRPr lang="en-US"/>
              </a:p>
            </p:txBody>
          </p:sp>
          <p:sp>
            <p:nvSpPr>
              <p:cNvPr id="32342" name="Freeform 297"/>
              <p:cNvSpPr>
                <a:spLocks noChangeAspect="1"/>
              </p:cNvSpPr>
              <p:nvPr/>
            </p:nvSpPr>
            <p:spPr bwMode="auto">
              <a:xfrm>
                <a:off x="5035" y="2864"/>
                <a:ext cx="62" cy="17"/>
              </a:xfrm>
              <a:custGeom>
                <a:avLst/>
                <a:gdLst>
                  <a:gd name="T0" fmla="*/ 61 w 62"/>
                  <a:gd name="T1" fmla="*/ 16 h 17"/>
                  <a:gd name="T2" fmla="*/ 0 w 62"/>
                  <a:gd name="T3" fmla="*/ 16 h 17"/>
                  <a:gd name="T4" fmla="*/ 0 w 62"/>
                  <a:gd name="T5" fmla="*/ 16 h 17"/>
                  <a:gd name="T6" fmla="*/ 0 w 62"/>
                  <a:gd name="T7" fmla="*/ 16 h 17"/>
                  <a:gd name="T8" fmla="*/ 0 w 62"/>
                  <a:gd name="T9" fmla="*/ 16 h 17"/>
                  <a:gd name="T10" fmla="*/ 0 w 62"/>
                  <a:gd name="T11" fmla="*/ 16 h 17"/>
                  <a:gd name="T12" fmla="*/ 0 w 62"/>
                  <a:gd name="T13" fmla="*/ 16 h 17"/>
                  <a:gd name="T14" fmla="*/ 0 w 62"/>
                  <a:gd name="T15" fmla="*/ 0 h 17"/>
                  <a:gd name="T16" fmla="*/ 0 w 62"/>
                  <a:gd name="T17" fmla="*/ 0 h 17"/>
                  <a:gd name="T18" fmla="*/ 0 w 62"/>
                  <a:gd name="T19" fmla="*/ 0 h 17"/>
                  <a:gd name="T20" fmla="*/ 59 w 62"/>
                  <a:gd name="T21" fmla="*/ 0 h 17"/>
                  <a:gd name="T22" fmla="*/ 59 w 62"/>
                  <a:gd name="T23" fmla="*/ 0 h 17"/>
                  <a:gd name="T24" fmla="*/ 59 w 62"/>
                  <a:gd name="T25" fmla="*/ 0 h 17"/>
                  <a:gd name="T26" fmla="*/ 61 w 62"/>
                  <a:gd name="T27" fmla="*/ 16 h 17"/>
                  <a:gd name="T28" fmla="*/ 61 w 62"/>
                  <a:gd name="T29" fmla="*/ 16 h 17"/>
                  <a:gd name="T30" fmla="*/ 61 w 62"/>
                  <a:gd name="T31" fmla="*/ 16 h 17"/>
                  <a:gd name="T32" fmla="*/ 61 w 62"/>
                  <a:gd name="T33" fmla="*/ 16 h 17"/>
                  <a:gd name="T34" fmla="*/ 61 w 62"/>
                  <a:gd name="T35" fmla="*/ 16 h 17"/>
                  <a:gd name="T36" fmla="*/ 61 w 62"/>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17"/>
                  <a:gd name="T59" fmla="*/ 62 w 62"/>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17">
                    <a:moveTo>
                      <a:pt x="61" y="16"/>
                    </a:moveTo>
                    <a:lnTo>
                      <a:pt x="0" y="16"/>
                    </a:lnTo>
                    <a:lnTo>
                      <a:pt x="0" y="0"/>
                    </a:lnTo>
                    <a:lnTo>
                      <a:pt x="59" y="0"/>
                    </a:lnTo>
                    <a:lnTo>
                      <a:pt x="61" y="16"/>
                    </a:lnTo>
                  </a:path>
                </a:pathLst>
              </a:custGeom>
              <a:solidFill>
                <a:srgbClr val="9FBF40"/>
              </a:solidFill>
              <a:ln w="9525" cap="rnd">
                <a:noFill/>
                <a:round/>
                <a:headEnd/>
                <a:tailEnd/>
              </a:ln>
            </p:spPr>
            <p:txBody>
              <a:bodyPr/>
              <a:lstStyle/>
              <a:p>
                <a:endParaRPr lang="en-US"/>
              </a:p>
            </p:txBody>
          </p:sp>
          <p:sp>
            <p:nvSpPr>
              <p:cNvPr id="32343" name="Freeform 298"/>
              <p:cNvSpPr>
                <a:spLocks noChangeAspect="1"/>
              </p:cNvSpPr>
              <p:nvPr/>
            </p:nvSpPr>
            <p:spPr bwMode="auto">
              <a:xfrm>
                <a:off x="5034" y="2864"/>
                <a:ext cx="62" cy="1"/>
              </a:xfrm>
              <a:custGeom>
                <a:avLst/>
                <a:gdLst>
                  <a:gd name="T0" fmla="*/ 61 w 62"/>
                  <a:gd name="T1" fmla="*/ 0 h 1"/>
                  <a:gd name="T2" fmla="*/ 1 w 62"/>
                  <a:gd name="T3" fmla="*/ 0 h 1"/>
                  <a:gd name="T4" fmla="*/ 1 w 62"/>
                  <a:gd name="T5" fmla="*/ 0 h 1"/>
                  <a:gd name="T6" fmla="*/ 1 w 62"/>
                  <a:gd name="T7" fmla="*/ 0 h 1"/>
                  <a:gd name="T8" fmla="*/ 1 w 62"/>
                  <a:gd name="T9" fmla="*/ 0 h 1"/>
                  <a:gd name="T10" fmla="*/ 1 w 62"/>
                  <a:gd name="T11" fmla="*/ 0 h 1"/>
                  <a:gd name="T12" fmla="*/ 1 w 62"/>
                  <a:gd name="T13" fmla="*/ 0 h 1"/>
                  <a:gd name="T14" fmla="*/ 1 w 62"/>
                  <a:gd name="T15" fmla="*/ 0 h 1"/>
                  <a:gd name="T16" fmla="*/ 1 w 62"/>
                  <a:gd name="T17" fmla="*/ 0 h 1"/>
                  <a:gd name="T18" fmla="*/ 0 w 62"/>
                  <a:gd name="T19" fmla="*/ 0 h 1"/>
                  <a:gd name="T20" fmla="*/ 60 w 62"/>
                  <a:gd name="T21" fmla="*/ 0 h 1"/>
                  <a:gd name="T22" fmla="*/ 60 w 62"/>
                  <a:gd name="T23" fmla="*/ 0 h 1"/>
                  <a:gd name="T24" fmla="*/ 60 w 62"/>
                  <a:gd name="T25" fmla="*/ 0 h 1"/>
                  <a:gd name="T26" fmla="*/ 60 w 62"/>
                  <a:gd name="T27" fmla="*/ 0 h 1"/>
                  <a:gd name="T28" fmla="*/ 60 w 62"/>
                  <a:gd name="T29" fmla="*/ 0 h 1"/>
                  <a:gd name="T30" fmla="*/ 61 w 62"/>
                  <a:gd name="T31" fmla="*/ 0 h 1"/>
                  <a:gd name="T32" fmla="*/ 61 w 62"/>
                  <a:gd name="T33" fmla="*/ 0 h 1"/>
                  <a:gd name="T34" fmla="*/ 61 w 62"/>
                  <a:gd name="T35" fmla="*/ 0 h 1"/>
                  <a:gd name="T36" fmla="*/ 61 w 6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1"/>
                  <a:gd name="T59" fmla="*/ 62 w 6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1">
                    <a:moveTo>
                      <a:pt x="61" y="0"/>
                    </a:moveTo>
                    <a:lnTo>
                      <a:pt x="1" y="0"/>
                    </a:lnTo>
                    <a:lnTo>
                      <a:pt x="0" y="0"/>
                    </a:lnTo>
                    <a:lnTo>
                      <a:pt x="60" y="0"/>
                    </a:lnTo>
                    <a:lnTo>
                      <a:pt x="61" y="0"/>
                    </a:lnTo>
                  </a:path>
                </a:pathLst>
              </a:custGeom>
              <a:solidFill>
                <a:srgbClr val="A0BF40"/>
              </a:solidFill>
              <a:ln w="9525" cap="rnd">
                <a:noFill/>
                <a:round/>
                <a:headEnd/>
                <a:tailEnd/>
              </a:ln>
            </p:spPr>
            <p:txBody>
              <a:bodyPr/>
              <a:lstStyle/>
              <a:p>
                <a:endParaRPr lang="en-US"/>
              </a:p>
            </p:txBody>
          </p:sp>
          <p:sp>
            <p:nvSpPr>
              <p:cNvPr id="32344" name="Freeform 299"/>
              <p:cNvSpPr>
                <a:spLocks noChangeAspect="1"/>
              </p:cNvSpPr>
              <p:nvPr/>
            </p:nvSpPr>
            <p:spPr bwMode="auto">
              <a:xfrm>
                <a:off x="5034" y="2862"/>
                <a:ext cx="61" cy="17"/>
              </a:xfrm>
              <a:custGeom>
                <a:avLst/>
                <a:gdLst>
                  <a:gd name="T0" fmla="*/ 60 w 61"/>
                  <a:gd name="T1" fmla="*/ 16 h 17"/>
                  <a:gd name="T2" fmla="*/ 0 w 61"/>
                  <a:gd name="T3" fmla="*/ 16 h 17"/>
                  <a:gd name="T4" fmla="*/ 0 w 61"/>
                  <a:gd name="T5" fmla="*/ 16 h 17"/>
                  <a:gd name="T6" fmla="*/ 0 w 61"/>
                  <a:gd name="T7" fmla="*/ 0 h 17"/>
                  <a:gd name="T8" fmla="*/ 0 w 61"/>
                  <a:gd name="T9" fmla="*/ 0 h 17"/>
                  <a:gd name="T10" fmla="*/ 0 w 61"/>
                  <a:gd name="T11" fmla="*/ 0 h 17"/>
                  <a:gd name="T12" fmla="*/ 0 w 61"/>
                  <a:gd name="T13" fmla="*/ 0 h 17"/>
                  <a:gd name="T14" fmla="*/ 0 w 61"/>
                  <a:gd name="T15" fmla="*/ 0 h 17"/>
                  <a:gd name="T16" fmla="*/ 0 w 61"/>
                  <a:gd name="T17" fmla="*/ 0 h 17"/>
                  <a:gd name="T18" fmla="*/ 0 w 61"/>
                  <a:gd name="T19" fmla="*/ 0 h 17"/>
                  <a:gd name="T20" fmla="*/ 56 w 61"/>
                  <a:gd name="T21" fmla="*/ 0 h 17"/>
                  <a:gd name="T22" fmla="*/ 56 w 61"/>
                  <a:gd name="T23" fmla="*/ 0 h 17"/>
                  <a:gd name="T24" fmla="*/ 58 w 61"/>
                  <a:gd name="T25" fmla="*/ 0 h 17"/>
                  <a:gd name="T26" fmla="*/ 58 w 61"/>
                  <a:gd name="T27" fmla="*/ 0 h 17"/>
                  <a:gd name="T28" fmla="*/ 58 w 61"/>
                  <a:gd name="T29" fmla="*/ 0 h 17"/>
                  <a:gd name="T30" fmla="*/ 58 w 61"/>
                  <a:gd name="T31" fmla="*/ 0 h 17"/>
                  <a:gd name="T32" fmla="*/ 58 w 61"/>
                  <a:gd name="T33" fmla="*/ 0 h 17"/>
                  <a:gd name="T34" fmla="*/ 58 w 61"/>
                  <a:gd name="T35" fmla="*/ 16 h 17"/>
                  <a:gd name="T36" fmla="*/ 60 w 6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1"/>
                  <a:gd name="T58" fmla="*/ 0 h 17"/>
                  <a:gd name="T59" fmla="*/ 61 w 6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1" h="17">
                    <a:moveTo>
                      <a:pt x="60" y="16"/>
                    </a:moveTo>
                    <a:lnTo>
                      <a:pt x="0" y="16"/>
                    </a:lnTo>
                    <a:lnTo>
                      <a:pt x="0" y="0"/>
                    </a:lnTo>
                    <a:lnTo>
                      <a:pt x="56" y="0"/>
                    </a:lnTo>
                    <a:lnTo>
                      <a:pt x="58" y="0"/>
                    </a:lnTo>
                    <a:lnTo>
                      <a:pt x="58" y="16"/>
                    </a:lnTo>
                    <a:lnTo>
                      <a:pt x="60" y="16"/>
                    </a:lnTo>
                  </a:path>
                </a:pathLst>
              </a:custGeom>
              <a:solidFill>
                <a:srgbClr val="A0C03F"/>
              </a:solidFill>
              <a:ln w="9525" cap="rnd">
                <a:noFill/>
                <a:round/>
                <a:headEnd/>
                <a:tailEnd/>
              </a:ln>
            </p:spPr>
            <p:txBody>
              <a:bodyPr/>
              <a:lstStyle/>
              <a:p>
                <a:endParaRPr lang="en-US"/>
              </a:p>
            </p:txBody>
          </p:sp>
          <p:sp>
            <p:nvSpPr>
              <p:cNvPr id="32345" name="Freeform 300"/>
              <p:cNvSpPr>
                <a:spLocks noChangeAspect="1"/>
              </p:cNvSpPr>
              <p:nvPr/>
            </p:nvSpPr>
            <p:spPr bwMode="auto">
              <a:xfrm>
                <a:off x="5034" y="2860"/>
                <a:ext cx="58" cy="17"/>
              </a:xfrm>
              <a:custGeom>
                <a:avLst/>
                <a:gdLst>
                  <a:gd name="T0" fmla="*/ 57 w 58"/>
                  <a:gd name="T1" fmla="*/ 16 h 17"/>
                  <a:gd name="T2" fmla="*/ 0 w 58"/>
                  <a:gd name="T3" fmla="*/ 16 h 17"/>
                  <a:gd name="T4" fmla="*/ 0 w 58"/>
                  <a:gd name="T5" fmla="*/ 16 h 17"/>
                  <a:gd name="T6" fmla="*/ 0 w 58"/>
                  <a:gd name="T7" fmla="*/ 16 h 17"/>
                  <a:gd name="T8" fmla="*/ 0 w 58"/>
                  <a:gd name="T9" fmla="*/ 16 h 17"/>
                  <a:gd name="T10" fmla="*/ 0 w 58"/>
                  <a:gd name="T11" fmla="*/ 16 h 17"/>
                  <a:gd name="T12" fmla="*/ 0 w 58"/>
                  <a:gd name="T13" fmla="*/ 16 h 17"/>
                  <a:gd name="T14" fmla="*/ 0 w 58"/>
                  <a:gd name="T15" fmla="*/ 0 h 17"/>
                  <a:gd name="T16" fmla="*/ 0 w 58"/>
                  <a:gd name="T17" fmla="*/ 0 h 17"/>
                  <a:gd name="T18" fmla="*/ 0 w 58"/>
                  <a:gd name="T19" fmla="*/ 0 h 17"/>
                  <a:gd name="T20" fmla="*/ 55 w 58"/>
                  <a:gd name="T21" fmla="*/ 0 h 17"/>
                  <a:gd name="T22" fmla="*/ 55 w 58"/>
                  <a:gd name="T23" fmla="*/ 0 h 17"/>
                  <a:gd name="T24" fmla="*/ 55 w 58"/>
                  <a:gd name="T25" fmla="*/ 0 h 17"/>
                  <a:gd name="T26" fmla="*/ 55 w 58"/>
                  <a:gd name="T27" fmla="*/ 16 h 17"/>
                  <a:gd name="T28" fmla="*/ 57 w 58"/>
                  <a:gd name="T29" fmla="*/ 16 h 17"/>
                  <a:gd name="T30" fmla="*/ 57 w 58"/>
                  <a:gd name="T31" fmla="*/ 16 h 17"/>
                  <a:gd name="T32" fmla="*/ 57 w 58"/>
                  <a:gd name="T33" fmla="*/ 16 h 17"/>
                  <a:gd name="T34" fmla="*/ 57 w 58"/>
                  <a:gd name="T35" fmla="*/ 16 h 17"/>
                  <a:gd name="T36" fmla="*/ 57 w 5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17"/>
                  <a:gd name="T59" fmla="*/ 58 w 5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17">
                    <a:moveTo>
                      <a:pt x="57" y="16"/>
                    </a:moveTo>
                    <a:lnTo>
                      <a:pt x="0" y="16"/>
                    </a:lnTo>
                    <a:lnTo>
                      <a:pt x="0" y="0"/>
                    </a:lnTo>
                    <a:lnTo>
                      <a:pt x="55" y="0"/>
                    </a:lnTo>
                    <a:lnTo>
                      <a:pt x="55" y="16"/>
                    </a:lnTo>
                    <a:lnTo>
                      <a:pt x="57" y="16"/>
                    </a:lnTo>
                  </a:path>
                </a:pathLst>
              </a:custGeom>
              <a:solidFill>
                <a:srgbClr val="A1C03F"/>
              </a:solidFill>
              <a:ln w="9525" cap="rnd">
                <a:noFill/>
                <a:round/>
                <a:headEnd/>
                <a:tailEnd/>
              </a:ln>
            </p:spPr>
            <p:txBody>
              <a:bodyPr/>
              <a:lstStyle/>
              <a:p>
                <a:endParaRPr lang="en-US"/>
              </a:p>
            </p:txBody>
          </p:sp>
          <p:sp>
            <p:nvSpPr>
              <p:cNvPr id="32346" name="Freeform 301"/>
              <p:cNvSpPr>
                <a:spLocks noChangeAspect="1"/>
              </p:cNvSpPr>
              <p:nvPr/>
            </p:nvSpPr>
            <p:spPr bwMode="auto">
              <a:xfrm>
                <a:off x="5032" y="2860"/>
                <a:ext cx="58" cy="1"/>
              </a:xfrm>
              <a:custGeom>
                <a:avLst/>
                <a:gdLst>
                  <a:gd name="T0" fmla="*/ 57 w 58"/>
                  <a:gd name="T1" fmla="*/ 0 h 1"/>
                  <a:gd name="T2" fmla="*/ 1 w 58"/>
                  <a:gd name="T3" fmla="*/ 0 h 1"/>
                  <a:gd name="T4" fmla="*/ 1 w 58"/>
                  <a:gd name="T5" fmla="*/ 0 h 1"/>
                  <a:gd name="T6" fmla="*/ 1 w 58"/>
                  <a:gd name="T7" fmla="*/ 0 h 1"/>
                  <a:gd name="T8" fmla="*/ 1 w 58"/>
                  <a:gd name="T9" fmla="*/ 0 h 1"/>
                  <a:gd name="T10" fmla="*/ 1 w 58"/>
                  <a:gd name="T11" fmla="*/ 0 h 1"/>
                  <a:gd name="T12" fmla="*/ 1 w 58"/>
                  <a:gd name="T13" fmla="*/ 0 h 1"/>
                  <a:gd name="T14" fmla="*/ 1 w 58"/>
                  <a:gd name="T15" fmla="*/ 0 h 1"/>
                  <a:gd name="T16" fmla="*/ 1 w 58"/>
                  <a:gd name="T17" fmla="*/ 0 h 1"/>
                  <a:gd name="T18" fmla="*/ 0 w 58"/>
                  <a:gd name="T19" fmla="*/ 0 h 1"/>
                  <a:gd name="T20" fmla="*/ 53 w 58"/>
                  <a:gd name="T21" fmla="*/ 0 h 1"/>
                  <a:gd name="T22" fmla="*/ 55 w 58"/>
                  <a:gd name="T23" fmla="*/ 0 h 1"/>
                  <a:gd name="T24" fmla="*/ 55 w 58"/>
                  <a:gd name="T25" fmla="*/ 0 h 1"/>
                  <a:gd name="T26" fmla="*/ 55 w 58"/>
                  <a:gd name="T27" fmla="*/ 0 h 1"/>
                  <a:gd name="T28" fmla="*/ 55 w 58"/>
                  <a:gd name="T29" fmla="*/ 0 h 1"/>
                  <a:gd name="T30" fmla="*/ 55 w 58"/>
                  <a:gd name="T31" fmla="*/ 0 h 1"/>
                  <a:gd name="T32" fmla="*/ 55 w 58"/>
                  <a:gd name="T33" fmla="*/ 0 h 1"/>
                  <a:gd name="T34" fmla="*/ 57 w 58"/>
                  <a:gd name="T35" fmla="*/ 0 h 1"/>
                  <a:gd name="T36" fmla="*/ 57 w 5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1"/>
                  <a:gd name="T59" fmla="*/ 58 w 5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1">
                    <a:moveTo>
                      <a:pt x="57" y="0"/>
                    </a:moveTo>
                    <a:lnTo>
                      <a:pt x="1" y="0"/>
                    </a:lnTo>
                    <a:lnTo>
                      <a:pt x="0" y="0"/>
                    </a:lnTo>
                    <a:lnTo>
                      <a:pt x="53" y="0"/>
                    </a:lnTo>
                    <a:lnTo>
                      <a:pt x="55" y="0"/>
                    </a:lnTo>
                    <a:lnTo>
                      <a:pt x="57" y="0"/>
                    </a:lnTo>
                  </a:path>
                </a:pathLst>
              </a:custGeom>
              <a:solidFill>
                <a:srgbClr val="A2C13E"/>
              </a:solidFill>
              <a:ln w="9525" cap="rnd">
                <a:noFill/>
                <a:round/>
                <a:headEnd/>
                <a:tailEnd/>
              </a:ln>
            </p:spPr>
            <p:txBody>
              <a:bodyPr/>
              <a:lstStyle/>
              <a:p>
                <a:endParaRPr lang="en-US"/>
              </a:p>
            </p:txBody>
          </p:sp>
          <p:sp>
            <p:nvSpPr>
              <p:cNvPr id="32347" name="Freeform 302"/>
              <p:cNvSpPr>
                <a:spLocks noChangeAspect="1"/>
              </p:cNvSpPr>
              <p:nvPr/>
            </p:nvSpPr>
            <p:spPr bwMode="auto">
              <a:xfrm>
                <a:off x="5032" y="2859"/>
                <a:ext cx="55" cy="17"/>
              </a:xfrm>
              <a:custGeom>
                <a:avLst/>
                <a:gdLst>
                  <a:gd name="T0" fmla="*/ 54 w 55"/>
                  <a:gd name="T1" fmla="*/ 16 h 17"/>
                  <a:gd name="T2" fmla="*/ 0 w 55"/>
                  <a:gd name="T3" fmla="*/ 16 h 17"/>
                  <a:gd name="T4" fmla="*/ 0 w 55"/>
                  <a:gd name="T5" fmla="*/ 16 h 17"/>
                  <a:gd name="T6" fmla="*/ 0 w 55"/>
                  <a:gd name="T7" fmla="*/ 16 h 17"/>
                  <a:gd name="T8" fmla="*/ 0 w 55"/>
                  <a:gd name="T9" fmla="*/ 0 h 17"/>
                  <a:gd name="T10" fmla="*/ 0 w 55"/>
                  <a:gd name="T11" fmla="*/ 0 h 17"/>
                  <a:gd name="T12" fmla="*/ 0 w 55"/>
                  <a:gd name="T13" fmla="*/ 0 h 17"/>
                  <a:gd name="T14" fmla="*/ 0 w 55"/>
                  <a:gd name="T15" fmla="*/ 0 h 17"/>
                  <a:gd name="T16" fmla="*/ 0 w 55"/>
                  <a:gd name="T17" fmla="*/ 0 h 17"/>
                  <a:gd name="T18" fmla="*/ 0 w 55"/>
                  <a:gd name="T19" fmla="*/ 0 h 17"/>
                  <a:gd name="T20" fmla="*/ 0 w 55"/>
                  <a:gd name="T21" fmla="*/ 0 h 17"/>
                  <a:gd name="T22" fmla="*/ 0 w 55"/>
                  <a:gd name="T23" fmla="*/ 0 h 17"/>
                  <a:gd name="T24" fmla="*/ 0 w 55"/>
                  <a:gd name="T25" fmla="*/ 0 h 17"/>
                  <a:gd name="T26" fmla="*/ 0 w 55"/>
                  <a:gd name="T27" fmla="*/ 0 h 17"/>
                  <a:gd name="T28" fmla="*/ 0 w 55"/>
                  <a:gd name="T29" fmla="*/ 0 h 17"/>
                  <a:gd name="T30" fmla="*/ 0 w 55"/>
                  <a:gd name="T31" fmla="*/ 0 h 17"/>
                  <a:gd name="T32" fmla="*/ 0 w 55"/>
                  <a:gd name="T33" fmla="*/ 0 h 17"/>
                  <a:gd name="T34" fmla="*/ 0 w 55"/>
                  <a:gd name="T35" fmla="*/ 0 h 17"/>
                  <a:gd name="T36" fmla="*/ 52 w 55"/>
                  <a:gd name="T37" fmla="*/ 0 h 17"/>
                  <a:gd name="T38" fmla="*/ 52 w 55"/>
                  <a:gd name="T39" fmla="*/ 0 h 17"/>
                  <a:gd name="T40" fmla="*/ 52 w 55"/>
                  <a:gd name="T41" fmla="*/ 0 h 17"/>
                  <a:gd name="T42" fmla="*/ 54 w 55"/>
                  <a:gd name="T43" fmla="*/ 0 h 17"/>
                  <a:gd name="T44" fmla="*/ 54 w 55"/>
                  <a:gd name="T45" fmla="*/ 0 h 17"/>
                  <a:gd name="T46" fmla="*/ 54 w 55"/>
                  <a:gd name="T47" fmla="*/ 0 h 17"/>
                  <a:gd name="T48" fmla="*/ 54 w 55"/>
                  <a:gd name="T49" fmla="*/ 0 h 17"/>
                  <a:gd name="T50" fmla="*/ 54 w 55"/>
                  <a:gd name="T51" fmla="*/ 16 h 17"/>
                  <a:gd name="T52" fmla="*/ 54 w 55"/>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5"/>
                  <a:gd name="T82" fmla="*/ 0 h 17"/>
                  <a:gd name="T83" fmla="*/ 55 w 55"/>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5" h="17">
                    <a:moveTo>
                      <a:pt x="54" y="16"/>
                    </a:moveTo>
                    <a:lnTo>
                      <a:pt x="0" y="16"/>
                    </a:lnTo>
                    <a:lnTo>
                      <a:pt x="0" y="0"/>
                    </a:lnTo>
                    <a:lnTo>
                      <a:pt x="52" y="0"/>
                    </a:lnTo>
                    <a:lnTo>
                      <a:pt x="54" y="0"/>
                    </a:lnTo>
                    <a:lnTo>
                      <a:pt x="54" y="16"/>
                    </a:lnTo>
                  </a:path>
                </a:pathLst>
              </a:custGeom>
              <a:solidFill>
                <a:srgbClr val="A2C13E"/>
              </a:solidFill>
              <a:ln w="9525" cap="rnd">
                <a:noFill/>
                <a:round/>
                <a:headEnd/>
                <a:tailEnd/>
              </a:ln>
            </p:spPr>
            <p:txBody>
              <a:bodyPr/>
              <a:lstStyle/>
              <a:p>
                <a:endParaRPr lang="en-US"/>
              </a:p>
            </p:txBody>
          </p:sp>
          <p:sp>
            <p:nvSpPr>
              <p:cNvPr id="32348" name="Freeform 303"/>
              <p:cNvSpPr>
                <a:spLocks noChangeAspect="1"/>
              </p:cNvSpPr>
              <p:nvPr/>
            </p:nvSpPr>
            <p:spPr bwMode="auto">
              <a:xfrm>
                <a:off x="5032" y="2857"/>
                <a:ext cx="53" cy="17"/>
              </a:xfrm>
              <a:custGeom>
                <a:avLst/>
                <a:gdLst>
                  <a:gd name="T0" fmla="*/ 52 w 53"/>
                  <a:gd name="T1" fmla="*/ 16 h 17"/>
                  <a:gd name="T2" fmla="*/ 0 w 53"/>
                  <a:gd name="T3" fmla="*/ 16 h 17"/>
                  <a:gd name="T4" fmla="*/ 0 w 53"/>
                  <a:gd name="T5" fmla="*/ 16 h 17"/>
                  <a:gd name="T6" fmla="*/ 0 w 53"/>
                  <a:gd name="T7" fmla="*/ 16 h 17"/>
                  <a:gd name="T8" fmla="*/ 0 w 53"/>
                  <a:gd name="T9" fmla="*/ 16 h 17"/>
                  <a:gd name="T10" fmla="*/ 0 w 53"/>
                  <a:gd name="T11" fmla="*/ 16 h 17"/>
                  <a:gd name="T12" fmla="*/ 0 w 53"/>
                  <a:gd name="T13" fmla="*/ 16 h 17"/>
                  <a:gd name="T14" fmla="*/ 0 w 53"/>
                  <a:gd name="T15" fmla="*/ 16 h 17"/>
                  <a:gd name="T16" fmla="*/ 0 w 53"/>
                  <a:gd name="T17" fmla="*/ 0 h 17"/>
                  <a:gd name="T18" fmla="*/ 0 w 53"/>
                  <a:gd name="T19" fmla="*/ 0 h 17"/>
                  <a:gd name="T20" fmla="*/ 50 w 53"/>
                  <a:gd name="T21" fmla="*/ 0 h 17"/>
                  <a:gd name="T22" fmla="*/ 50 w 53"/>
                  <a:gd name="T23" fmla="*/ 0 h 17"/>
                  <a:gd name="T24" fmla="*/ 50 w 53"/>
                  <a:gd name="T25" fmla="*/ 16 h 17"/>
                  <a:gd name="T26" fmla="*/ 50 w 53"/>
                  <a:gd name="T27" fmla="*/ 16 h 17"/>
                  <a:gd name="T28" fmla="*/ 50 w 53"/>
                  <a:gd name="T29" fmla="*/ 16 h 17"/>
                  <a:gd name="T30" fmla="*/ 50 w 53"/>
                  <a:gd name="T31" fmla="*/ 16 h 17"/>
                  <a:gd name="T32" fmla="*/ 52 w 53"/>
                  <a:gd name="T33" fmla="*/ 16 h 17"/>
                  <a:gd name="T34" fmla="*/ 52 w 53"/>
                  <a:gd name="T35" fmla="*/ 16 h 17"/>
                  <a:gd name="T36" fmla="*/ 52 w 5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17"/>
                  <a:gd name="T59" fmla="*/ 53 w 5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17">
                    <a:moveTo>
                      <a:pt x="52" y="16"/>
                    </a:moveTo>
                    <a:lnTo>
                      <a:pt x="0" y="16"/>
                    </a:lnTo>
                    <a:lnTo>
                      <a:pt x="0" y="0"/>
                    </a:lnTo>
                    <a:lnTo>
                      <a:pt x="50" y="0"/>
                    </a:lnTo>
                    <a:lnTo>
                      <a:pt x="50" y="16"/>
                    </a:lnTo>
                    <a:lnTo>
                      <a:pt x="52" y="16"/>
                    </a:lnTo>
                  </a:path>
                </a:pathLst>
              </a:custGeom>
              <a:solidFill>
                <a:srgbClr val="A3C13E"/>
              </a:solidFill>
              <a:ln w="9525" cap="rnd">
                <a:noFill/>
                <a:round/>
                <a:headEnd/>
                <a:tailEnd/>
              </a:ln>
            </p:spPr>
            <p:txBody>
              <a:bodyPr/>
              <a:lstStyle/>
              <a:p>
                <a:endParaRPr lang="en-US"/>
              </a:p>
            </p:txBody>
          </p:sp>
          <p:sp>
            <p:nvSpPr>
              <p:cNvPr id="32349" name="Freeform 304"/>
              <p:cNvSpPr>
                <a:spLocks noChangeAspect="1"/>
              </p:cNvSpPr>
              <p:nvPr/>
            </p:nvSpPr>
            <p:spPr bwMode="auto">
              <a:xfrm>
                <a:off x="5032" y="2857"/>
                <a:ext cx="52" cy="1"/>
              </a:xfrm>
              <a:custGeom>
                <a:avLst/>
                <a:gdLst>
                  <a:gd name="T0" fmla="*/ 51 w 52"/>
                  <a:gd name="T1" fmla="*/ 0 h 1"/>
                  <a:gd name="T2" fmla="*/ 0 w 52"/>
                  <a:gd name="T3" fmla="*/ 0 h 1"/>
                  <a:gd name="T4" fmla="*/ 0 w 52"/>
                  <a:gd name="T5" fmla="*/ 0 h 1"/>
                  <a:gd name="T6" fmla="*/ 0 w 52"/>
                  <a:gd name="T7" fmla="*/ 0 h 1"/>
                  <a:gd name="T8" fmla="*/ 0 w 52"/>
                  <a:gd name="T9" fmla="*/ 0 h 1"/>
                  <a:gd name="T10" fmla="*/ 0 w 52"/>
                  <a:gd name="T11" fmla="*/ 0 h 1"/>
                  <a:gd name="T12" fmla="*/ 0 w 52"/>
                  <a:gd name="T13" fmla="*/ 0 h 1"/>
                  <a:gd name="T14" fmla="*/ 0 w 52"/>
                  <a:gd name="T15" fmla="*/ 0 h 1"/>
                  <a:gd name="T16" fmla="*/ 0 w 52"/>
                  <a:gd name="T17" fmla="*/ 0 h 1"/>
                  <a:gd name="T18" fmla="*/ 0 w 52"/>
                  <a:gd name="T19" fmla="*/ 0 h 1"/>
                  <a:gd name="T20" fmla="*/ 47 w 52"/>
                  <a:gd name="T21" fmla="*/ 0 h 1"/>
                  <a:gd name="T22" fmla="*/ 47 w 52"/>
                  <a:gd name="T23" fmla="*/ 0 h 1"/>
                  <a:gd name="T24" fmla="*/ 49 w 52"/>
                  <a:gd name="T25" fmla="*/ 0 h 1"/>
                  <a:gd name="T26" fmla="*/ 49 w 52"/>
                  <a:gd name="T27" fmla="*/ 0 h 1"/>
                  <a:gd name="T28" fmla="*/ 49 w 52"/>
                  <a:gd name="T29" fmla="*/ 0 h 1"/>
                  <a:gd name="T30" fmla="*/ 49 w 52"/>
                  <a:gd name="T31" fmla="*/ 0 h 1"/>
                  <a:gd name="T32" fmla="*/ 49 w 52"/>
                  <a:gd name="T33" fmla="*/ 0 h 1"/>
                  <a:gd name="T34" fmla="*/ 49 w 52"/>
                  <a:gd name="T35" fmla="*/ 0 h 1"/>
                  <a:gd name="T36" fmla="*/ 51 w 5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1"/>
                  <a:gd name="T59" fmla="*/ 52 w 5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1">
                    <a:moveTo>
                      <a:pt x="51" y="0"/>
                    </a:moveTo>
                    <a:lnTo>
                      <a:pt x="0" y="0"/>
                    </a:lnTo>
                    <a:lnTo>
                      <a:pt x="47" y="0"/>
                    </a:lnTo>
                    <a:lnTo>
                      <a:pt x="49" y="0"/>
                    </a:lnTo>
                    <a:lnTo>
                      <a:pt x="51" y="0"/>
                    </a:lnTo>
                  </a:path>
                </a:pathLst>
              </a:custGeom>
              <a:solidFill>
                <a:srgbClr val="A3C23D"/>
              </a:solidFill>
              <a:ln w="9525" cap="rnd">
                <a:noFill/>
                <a:round/>
                <a:headEnd/>
                <a:tailEnd/>
              </a:ln>
            </p:spPr>
            <p:txBody>
              <a:bodyPr/>
              <a:lstStyle/>
              <a:p>
                <a:endParaRPr lang="en-US"/>
              </a:p>
            </p:txBody>
          </p:sp>
          <p:sp>
            <p:nvSpPr>
              <p:cNvPr id="32350" name="Freeform 305"/>
              <p:cNvSpPr>
                <a:spLocks noChangeAspect="1"/>
              </p:cNvSpPr>
              <p:nvPr/>
            </p:nvSpPr>
            <p:spPr bwMode="auto">
              <a:xfrm>
                <a:off x="5032" y="2856"/>
                <a:ext cx="48" cy="17"/>
              </a:xfrm>
              <a:custGeom>
                <a:avLst/>
                <a:gdLst>
                  <a:gd name="T0" fmla="*/ 47 w 48"/>
                  <a:gd name="T1" fmla="*/ 16 h 17"/>
                  <a:gd name="T2" fmla="*/ 0 w 48"/>
                  <a:gd name="T3" fmla="*/ 16 h 17"/>
                  <a:gd name="T4" fmla="*/ 0 w 48"/>
                  <a:gd name="T5" fmla="*/ 16 h 17"/>
                  <a:gd name="T6" fmla="*/ 0 w 48"/>
                  <a:gd name="T7" fmla="*/ 16 h 17"/>
                  <a:gd name="T8" fmla="*/ 0 w 48"/>
                  <a:gd name="T9" fmla="*/ 0 h 17"/>
                  <a:gd name="T10" fmla="*/ 0 w 48"/>
                  <a:gd name="T11" fmla="*/ 0 h 17"/>
                  <a:gd name="T12" fmla="*/ 0 w 48"/>
                  <a:gd name="T13" fmla="*/ 0 h 17"/>
                  <a:gd name="T14" fmla="*/ 0 w 48"/>
                  <a:gd name="T15" fmla="*/ 0 h 17"/>
                  <a:gd name="T16" fmla="*/ 0 w 48"/>
                  <a:gd name="T17" fmla="*/ 0 h 17"/>
                  <a:gd name="T18" fmla="*/ 0 w 48"/>
                  <a:gd name="T19" fmla="*/ 0 h 17"/>
                  <a:gd name="T20" fmla="*/ 45 w 48"/>
                  <a:gd name="T21" fmla="*/ 0 h 17"/>
                  <a:gd name="T22" fmla="*/ 45 w 48"/>
                  <a:gd name="T23" fmla="*/ 0 h 17"/>
                  <a:gd name="T24" fmla="*/ 45 w 48"/>
                  <a:gd name="T25" fmla="*/ 0 h 17"/>
                  <a:gd name="T26" fmla="*/ 45 w 48"/>
                  <a:gd name="T27" fmla="*/ 0 h 17"/>
                  <a:gd name="T28" fmla="*/ 45 w 48"/>
                  <a:gd name="T29" fmla="*/ 0 h 17"/>
                  <a:gd name="T30" fmla="*/ 47 w 48"/>
                  <a:gd name="T31" fmla="*/ 0 h 17"/>
                  <a:gd name="T32" fmla="*/ 47 w 48"/>
                  <a:gd name="T33" fmla="*/ 16 h 17"/>
                  <a:gd name="T34" fmla="*/ 47 w 48"/>
                  <a:gd name="T35" fmla="*/ 16 h 17"/>
                  <a:gd name="T36" fmla="*/ 47 w 4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17"/>
                  <a:gd name="T59" fmla="*/ 48 w 4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17">
                    <a:moveTo>
                      <a:pt x="47" y="16"/>
                    </a:moveTo>
                    <a:lnTo>
                      <a:pt x="0" y="16"/>
                    </a:lnTo>
                    <a:lnTo>
                      <a:pt x="0" y="0"/>
                    </a:lnTo>
                    <a:lnTo>
                      <a:pt x="45" y="0"/>
                    </a:lnTo>
                    <a:lnTo>
                      <a:pt x="47" y="0"/>
                    </a:lnTo>
                    <a:lnTo>
                      <a:pt x="47" y="16"/>
                    </a:lnTo>
                  </a:path>
                </a:pathLst>
              </a:custGeom>
              <a:solidFill>
                <a:srgbClr val="A4C23D"/>
              </a:solidFill>
              <a:ln w="9525" cap="rnd">
                <a:noFill/>
                <a:round/>
                <a:headEnd/>
                <a:tailEnd/>
              </a:ln>
            </p:spPr>
            <p:txBody>
              <a:bodyPr/>
              <a:lstStyle/>
              <a:p>
                <a:endParaRPr lang="en-US"/>
              </a:p>
            </p:txBody>
          </p:sp>
          <p:sp>
            <p:nvSpPr>
              <p:cNvPr id="32351" name="Freeform 306"/>
              <p:cNvSpPr>
                <a:spLocks noChangeAspect="1"/>
              </p:cNvSpPr>
              <p:nvPr/>
            </p:nvSpPr>
            <p:spPr bwMode="auto">
              <a:xfrm>
                <a:off x="5032" y="2855"/>
                <a:ext cx="47" cy="17"/>
              </a:xfrm>
              <a:custGeom>
                <a:avLst/>
                <a:gdLst>
                  <a:gd name="T0" fmla="*/ 46 w 47"/>
                  <a:gd name="T1" fmla="*/ 16 h 17"/>
                  <a:gd name="T2" fmla="*/ 0 w 47"/>
                  <a:gd name="T3" fmla="*/ 16 h 17"/>
                  <a:gd name="T4" fmla="*/ 0 w 47"/>
                  <a:gd name="T5" fmla="*/ 16 h 17"/>
                  <a:gd name="T6" fmla="*/ 0 w 47"/>
                  <a:gd name="T7" fmla="*/ 16 h 17"/>
                  <a:gd name="T8" fmla="*/ 0 w 47"/>
                  <a:gd name="T9" fmla="*/ 16 h 17"/>
                  <a:gd name="T10" fmla="*/ 0 w 47"/>
                  <a:gd name="T11" fmla="*/ 16 h 17"/>
                  <a:gd name="T12" fmla="*/ 0 w 47"/>
                  <a:gd name="T13" fmla="*/ 16 h 17"/>
                  <a:gd name="T14" fmla="*/ 0 w 47"/>
                  <a:gd name="T15" fmla="*/ 16 h 17"/>
                  <a:gd name="T16" fmla="*/ 0 w 47"/>
                  <a:gd name="T17" fmla="*/ 0 h 17"/>
                  <a:gd name="T18" fmla="*/ 0 w 47"/>
                  <a:gd name="T19" fmla="*/ 0 h 17"/>
                  <a:gd name="T20" fmla="*/ 43 w 47"/>
                  <a:gd name="T21" fmla="*/ 0 h 17"/>
                  <a:gd name="T22" fmla="*/ 44 w 47"/>
                  <a:gd name="T23" fmla="*/ 0 h 17"/>
                  <a:gd name="T24" fmla="*/ 44 w 47"/>
                  <a:gd name="T25" fmla="*/ 16 h 17"/>
                  <a:gd name="T26" fmla="*/ 44 w 47"/>
                  <a:gd name="T27" fmla="*/ 16 h 17"/>
                  <a:gd name="T28" fmla="*/ 44 w 47"/>
                  <a:gd name="T29" fmla="*/ 16 h 17"/>
                  <a:gd name="T30" fmla="*/ 44 w 47"/>
                  <a:gd name="T31" fmla="*/ 16 h 17"/>
                  <a:gd name="T32" fmla="*/ 44 w 47"/>
                  <a:gd name="T33" fmla="*/ 16 h 17"/>
                  <a:gd name="T34" fmla="*/ 46 w 47"/>
                  <a:gd name="T35" fmla="*/ 16 h 17"/>
                  <a:gd name="T36" fmla="*/ 46 w 4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7"/>
                  <a:gd name="T59" fmla="*/ 47 w 4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7">
                    <a:moveTo>
                      <a:pt x="46" y="16"/>
                    </a:moveTo>
                    <a:lnTo>
                      <a:pt x="0" y="16"/>
                    </a:lnTo>
                    <a:lnTo>
                      <a:pt x="0" y="0"/>
                    </a:lnTo>
                    <a:lnTo>
                      <a:pt x="43" y="0"/>
                    </a:lnTo>
                    <a:lnTo>
                      <a:pt x="44" y="0"/>
                    </a:lnTo>
                    <a:lnTo>
                      <a:pt x="44" y="16"/>
                    </a:lnTo>
                    <a:lnTo>
                      <a:pt x="46" y="16"/>
                    </a:lnTo>
                  </a:path>
                </a:pathLst>
              </a:custGeom>
              <a:solidFill>
                <a:srgbClr val="A5C33C"/>
              </a:solidFill>
              <a:ln w="9525" cap="rnd">
                <a:noFill/>
                <a:round/>
                <a:headEnd/>
                <a:tailEnd/>
              </a:ln>
            </p:spPr>
            <p:txBody>
              <a:bodyPr/>
              <a:lstStyle/>
              <a:p>
                <a:endParaRPr lang="en-US"/>
              </a:p>
            </p:txBody>
          </p:sp>
          <p:sp>
            <p:nvSpPr>
              <p:cNvPr id="32352" name="Freeform 307"/>
              <p:cNvSpPr>
                <a:spLocks noChangeAspect="1"/>
              </p:cNvSpPr>
              <p:nvPr/>
            </p:nvSpPr>
            <p:spPr bwMode="auto">
              <a:xfrm>
                <a:off x="5032" y="2855"/>
                <a:ext cx="44" cy="1"/>
              </a:xfrm>
              <a:custGeom>
                <a:avLst/>
                <a:gdLst>
                  <a:gd name="T0" fmla="*/ 43 w 44"/>
                  <a:gd name="T1" fmla="*/ 0 h 1"/>
                  <a:gd name="T2" fmla="*/ 0 w 44"/>
                  <a:gd name="T3" fmla="*/ 0 h 1"/>
                  <a:gd name="T4" fmla="*/ 0 w 44"/>
                  <a:gd name="T5" fmla="*/ 0 h 1"/>
                  <a:gd name="T6" fmla="*/ 0 w 44"/>
                  <a:gd name="T7" fmla="*/ 0 h 1"/>
                  <a:gd name="T8" fmla="*/ 0 w 44"/>
                  <a:gd name="T9" fmla="*/ 0 h 1"/>
                  <a:gd name="T10" fmla="*/ 0 w 44"/>
                  <a:gd name="T11" fmla="*/ 0 h 1"/>
                  <a:gd name="T12" fmla="*/ 0 w 44"/>
                  <a:gd name="T13" fmla="*/ 0 h 1"/>
                  <a:gd name="T14" fmla="*/ 0 w 44"/>
                  <a:gd name="T15" fmla="*/ 0 h 1"/>
                  <a:gd name="T16" fmla="*/ 0 w 44"/>
                  <a:gd name="T17" fmla="*/ 0 h 1"/>
                  <a:gd name="T18" fmla="*/ 0 w 44"/>
                  <a:gd name="T19" fmla="*/ 0 h 1"/>
                  <a:gd name="T20" fmla="*/ 41 w 44"/>
                  <a:gd name="T21" fmla="*/ 0 h 1"/>
                  <a:gd name="T22" fmla="*/ 41 w 44"/>
                  <a:gd name="T23" fmla="*/ 0 h 1"/>
                  <a:gd name="T24" fmla="*/ 41 w 44"/>
                  <a:gd name="T25" fmla="*/ 0 h 1"/>
                  <a:gd name="T26" fmla="*/ 41 w 44"/>
                  <a:gd name="T27" fmla="*/ 0 h 1"/>
                  <a:gd name="T28" fmla="*/ 41 w 44"/>
                  <a:gd name="T29" fmla="*/ 0 h 1"/>
                  <a:gd name="T30" fmla="*/ 41 w 44"/>
                  <a:gd name="T31" fmla="*/ 0 h 1"/>
                  <a:gd name="T32" fmla="*/ 41 w 44"/>
                  <a:gd name="T33" fmla="*/ 0 h 1"/>
                  <a:gd name="T34" fmla="*/ 41 w 44"/>
                  <a:gd name="T35" fmla="*/ 0 h 1"/>
                  <a:gd name="T36" fmla="*/ 41 w 44"/>
                  <a:gd name="T37" fmla="*/ 0 h 1"/>
                  <a:gd name="T38" fmla="*/ 41 w 44"/>
                  <a:gd name="T39" fmla="*/ 0 h 1"/>
                  <a:gd name="T40" fmla="*/ 41 w 44"/>
                  <a:gd name="T41" fmla="*/ 0 h 1"/>
                  <a:gd name="T42" fmla="*/ 43 w 44"/>
                  <a:gd name="T43" fmla="*/ 0 h 1"/>
                  <a:gd name="T44" fmla="*/ 43 w 44"/>
                  <a:gd name="T45" fmla="*/ 0 h 1"/>
                  <a:gd name="T46" fmla="*/ 43 w 44"/>
                  <a:gd name="T47" fmla="*/ 0 h 1"/>
                  <a:gd name="T48" fmla="*/ 43 w 44"/>
                  <a:gd name="T49" fmla="*/ 0 h 1"/>
                  <a:gd name="T50" fmla="*/ 43 w 44"/>
                  <a:gd name="T51" fmla="*/ 0 h 1"/>
                  <a:gd name="T52" fmla="*/ 43 w 44"/>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
                  <a:gd name="T82" fmla="*/ 0 h 1"/>
                  <a:gd name="T83" fmla="*/ 44 w 44"/>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 h="1">
                    <a:moveTo>
                      <a:pt x="43" y="0"/>
                    </a:moveTo>
                    <a:lnTo>
                      <a:pt x="0" y="0"/>
                    </a:lnTo>
                    <a:lnTo>
                      <a:pt x="41" y="0"/>
                    </a:lnTo>
                    <a:lnTo>
                      <a:pt x="43" y="0"/>
                    </a:lnTo>
                  </a:path>
                </a:pathLst>
              </a:custGeom>
              <a:solidFill>
                <a:srgbClr val="A5C33C"/>
              </a:solidFill>
              <a:ln w="9525" cap="rnd">
                <a:noFill/>
                <a:round/>
                <a:headEnd/>
                <a:tailEnd/>
              </a:ln>
            </p:spPr>
            <p:txBody>
              <a:bodyPr/>
              <a:lstStyle/>
              <a:p>
                <a:endParaRPr lang="en-US"/>
              </a:p>
            </p:txBody>
          </p:sp>
          <p:sp>
            <p:nvSpPr>
              <p:cNvPr id="32353" name="Freeform 308"/>
              <p:cNvSpPr>
                <a:spLocks noChangeAspect="1"/>
              </p:cNvSpPr>
              <p:nvPr/>
            </p:nvSpPr>
            <p:spPr bwMode="auto">
              <a:xfrm>
                <a:off x="5032" y="2853"/>
                <a:ext cx="43" cy="17"/>
              </a:xfrm>
              <a:custGeom>
                <a:avLst/>
                <a:gdLst>
                  <a:gd name="T0" fmla="*/ 42 w 43"/>
                  <a:gd name="T1" fmla="*/ 16 h 17"/>
                  <a:gd name="T2" fmla="*/ 0 w 43"/>
                  <a:gd name="T3" fmla="*/ 16 h 17"/>
                  <a:gd name="T4" fmla="*/ 0 w 43"/>
                  <a:gd name="T5" fmla="*/ 16 h 17"/>
                  <a:gd name="T6" fmla="*/ 0 w 43"/>
                  <a:gd name="T7" fmla="*/ 16 h 17"/>
                  <a:gd name="T8" fmla="*/ 0 w 43"/>
                  <a:gd name="T9" fmla="*/ 0 h 17"/>
                  <a:gd name="T10" fmla="*/ 0 w 43"/>
                  <a:gd name="T11" fmla="*/ 0 h 17"/>
                  <a:gd name="T12" fmla="*/ 0 w 43"/>
                  <a:gd name="T13" fmla="*/ 0 h 17"/>
                  <a:gd name="T14" fmla="*/ 0 w 43"/>
                  <a:gd name="T15" fmla="*/ 0 h 17"/>
                  <a:gd name="T16" fmla="*/ 0 w 43"/>
                  <a:gd name="T17" fmla="*/ 0 h 17"/>
                  <a:gd name="T18" fmla="*/ 0 w 43"/>
                  <a:gd name="T19" fmla="*/ 0 h 17"/>
                  <a:gd name="T20" fmla="*/ 42 w 43"/>
                  <a:gd name="T21" fmla="*/ 0 h 17"/>
                  <a:gd name="T22" fmla="*/ 42 w 43"/>
                  <a:gd name="T23" fmla="*/ 0 h 17"/>
                  <a:gd name="T24" fmla="*/ 42 w 43"/>
                  <a:gd name="T25" fmla="*/ 0 h 17"/>
                  <a:gd name="T26" fmla="*/ 42 w 43"/>
                  <a:gd name="T27" fmla="*/ 0 h 17"/>
                  <a:gd name="T28" fmla="*/ 42 w 43"/>
                  <a:gd name="T29" fmla="*/ 0 h 17"/>
                  <a:gd name="T30" fmla="*/ 42 w 43"/>
                  <a:gd name="T31" fmla="*/ 0 h 17"/>
                  <a:gd name="T32" fmla="*/ 42 w 43"/>
                  <a:gd name="T33" fmla="*/ 16 h 17"/>
                  <a:gd name="T34" fmla="*/ 42 w 43"/>
                  <a:gd name="T35" fmla="*/ 16 h 17"/>
                  <a:gd name="T36" fmla="*/ 42 w 4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17"/>
                  <a:gd name="T59" fmla="*/ 43 w 4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17">
                    <a:moveTo>
                      <a:pt x="42" y="16"/>
                    </a:moveTo>
                    <a:lnTo>
                      <a:pt x="0" y="16"/>
                    </a:lnTo>
                    <a:lnTo>
                      <a:pt x="0" y="0"/>
                    </a:lnTo>
                    <a:lnTo>
                      <a:pt x="42" y="0"/>
                    </a:lnTo>
                    <a:lnTo>
                      <a:pt x="42" y="16"/>
                    </a:lnTo>
                  </a:path>
                </a:pathLst>
              </a:custGeom>
              <a:solidFill>
                <a:srgbClr val="A6C33C"/>
              </a:solidFill>
              <a:ln w="9525" cap="rnd">
                <a:noFill/>
                <a:round/>
                <a:headEnd/>
                <a:tailEnd/>
              </a:ln>
            </p:spPr>
            <p:txBody>
              <a:bodyPr/>
              <a:lstStyle/>
              <a:p>
                <a:endParaRPr lang="en-US"/>
              </a:p>
            </p:txBody>
          </p:sp>
          <p:sp>
            <p:nvSpPr>
              <p:cNvPr id="32354" name="Freeform 309"/>
              <p:cNvSpPr>
                <a:spLocks noChangeAspect="1"/>
              </p:cNvSpPr>
              <p:nvPr/>
            </p:nvSpPr>
            <p:spPr bwMode="auto">
              <a:xfrm>
                <a:off x="5032" y="2852"/>
                <a:ext cx="43" cy="17"/>
              </a:xfrm>
              <a:custGeom>
                <a:avLst/>
                <a:gdLst>
                  <a:gd name="T0" fmla="*/ 42 w 43"/>
                  <a:gd name="T1" fmla="*/ 16 h 17"/>
                  <a:gd name="T2" fmla="*/ 0 w 43"/>
                  <a:gd name="T3" fmla="*/ 16 h 17"/>
                  <a:gd name="T4" fmla="*/ 0 w 43"/>
                  <a:gd name="T5" fmla="*/ 16 h 17"/>
                  <a:gd name="T6" fmla="*/ 0 w 43"/>
                  <a:gd name="T7" fmla="*/ 16 h 17"/>
                  <a:gd name="T8" fmla="*/ 0 w 43"/>
                  <a:gd name="T9" fmla="*/ 16 h 17"/>
                  <a:gd name="T10" fmla="*/ 0 w 43"/>
                  <a:gd name="T11" fmla="*/ 16 h 17"/>
                  <a:gd name="T12" fmla="*/ 0 w 43"/>
                  <a:gd name="T13" fmla="*/ 16 h 17"/>
                  <a:gd name="T14" fmla="*/ 0 w 43"/>
                  <a:gd name="T15" fmla="*/ 16 h 17"/>
                  <a:gd name="T16" fmla="*/ 0 w 43"/>
                  <a:gd name="T17" fmla="*/ 0 h 17"/>
                  <a:gd name="T18" fmla="*/ 0 w 43"/>
                  <a:gd name="T19" fmla="*/ 0 h 17"/>
                  <a:gd name="T20" fmla="*/ 42 w 43"/>
                  <a:gd name="T21" fmla="*/ 0 h 17"/>
                  <a:gd name="T22" fmla="*/ 42 w 43"/>
                  <a:gd name="T23" fmla="*/ 0 h 17"/>
                  <a:gd name="T24" fmla="*/ 42 w 43"/>
                  <a:gd name="T25" fmla="*/ 16 h 17"/>
                  <a:gd name="T26" fmla="*/ 42 w 43"/>
                  <a:gd name="T27" fmla="*/ 16 h 17"/>
                  <a:gd name="T28" fmla="*/ 42 w 43"/>
                  <a:gd name="T29" fmla="*/ 16 h 17"/>
                  <a:gd name="T30" fmla="*/ 42 w 43"/>
                  <a:gd name="T31" fmla="*/ 16 h 17"/>
                  <a:gd name="T32" fmla="*/ 42 w 43"/>
                  <a:gd name="T33" fmla="*/ 16 h 17"/>
                  <a:gd name="T34" fmla="*/ 42 w 43"/>
                  <a:gd name="T35" fmla="*/ 16 h 17"/>
                  <a:gd name="T36" fmla="*/ 42 w 4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17"/>
                  <a:gd name="T59" fmla="*/ 43 w 4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17">
                    <a:moveTo>
                      <a:pt x="42" y="16"/>
                    </a:moveTo>
                    <a:lnTo>
                      <a:pt x="0" y="16"/>
                    </a:lnTo>
                    <a:lnTo>
                      <a:pt x="0" y="0"/>
                    </a:lnTo>
                    <a:lnTo>
                      <a:pt x="42" y="0"/>
                    </a:lnTo>
                    <a:lnTo>
                      <a:pt x="42" y="16"/>
                    </a:lnTo>
                  </a:path>
                </a:pathLst>
              </a:custGeom>
              <a:solidFill>
                <a:srgbClr val="A6C43B"/>
              </a:solidFill>
              <a:ln w="9525" cap="rnd">
                <a:noFill/>
                <a:round/>
                <a:headEnd/>
                <a:tailEnd/>
              </a:ln>
            </p:spPr>
            <p:txBody>
              <a:bodyPr/>
              <a:lstStyle/>
              <a:p>
                <a:endParaRPr lang="en-US"/>
              </a:p>
            </p:txBody>
          </p:sp>
          <p:sp>
            <p:nvSpPr>
              <p:cNvPr id="32355" name="Freeform 310"/>
              <p:cNvSpPr>
                <a:spLocks noChangeAspect="1"/>
              </p:cNvSpPr>
              <p:nvPr/>
            </p:nvSpPr>
            <p:spPr bwMode="auto">
              <a:xfrm>
                <a:off x="5032" y="2852"/>
                <a:ext cx="43" cy="1"/>
              </a:xfrm>
              <a:custGeom>
                <a:avLst/>
                <a:gdLst>
                  <a:gd name="T0" fmla="*/ 42 w 43"/>
                  <a:gd name="T1" fmla="*/ 0 h 1"/>
                  <a:gd name="T2" fmla="*/ 0 w 43"/>
                  <a:gd name="T3" fmla="*/ 0 h 1"/>
                  <a:gd name="T4" fmla="*/ 0 w 43"/>
                  <a:gd name="T5" fmla="*/ 0 h 1"/>
                  <a:gd name="T6" fmla="*/ 0 w 43"/>
                  <a:gd name="T7" fmla="*/ 0 h 1"/>
                  <a:gd name="T8" fmla="*/ 0 w 43"/>
                  <a:gd name="T9" fmla="*/ 0 h 1"/>
                  <a:gd name="T10" fmla="*/ 0 w 43"/>
                  <a:gd name="T11" fmla="*/ 0 h 1"/>
                  <a:gd name="T12" fmla="*/ 0 w 43"/>
                  <a:gd name="T13" fmla="*/ 0 h 1"/>
                  <a:gd name="T14" fmla="*/ 0 w 43"/>
                  <a:gd name="T15" fmla="*/ 0 h 1"/>
                  <a:gd name="T16" fmla="*/ 0 w 43"/>
                  <a:gd name="T17" fmla="*/ 0 h 1"/>
                  <a:gd name="T18" fmla="*/ 0 w 43"/>
                  <a:gd name="T19" fmla="*/ 0 h 1"/>
                  <a:gd name="T20" fmla="*/ 42 w 43"/>
                  <a:gd name="T21" fmla="*/ 0 h 1"/>
                  <a:gd name="T22" fmla="*/ 42 w 43"/>
                  <a:gd name="T23" fmla="*/ 0 h 1"/>
                  <a:gd name="T24" fmla="*/ 42 w 43"/>
                  <a:gd name="T25" fmla="*/ 0 h 1"/>
                  <a:gd name="T26" fmla="*/ 42 w 43"/>
                  <a:gd name="T27" fmla="*/ 0 h 1"/>
                  <a:gd name="T28" fmla="*/ 42 w 43"/>
                  <a:gd name="T29" fmla="*/ 0 h 1"/>
                  <a:gd name="T30" fmla="*/ 42 w 43"/>
                  <a:gd name="T31" fmla="*/ 0 h 1"/>
                  <a:gd name="T32" fmla="*/ 42 w 43"/>
                  <a:gd name="T33" fmla="*/ 0 h 1"/>
                  <a:gd name="T34" fmla="*/ 42 w 43"/>
                  <a:gd name="T35" fmla="*/ 0 h 1"/>
                  <a:gd name="T36" fmla="*/ 42 w 4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1"/>
                  <a:gd name="T59" fmla="*/ 43 w 4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1">
                    <a:moveTo>
                      <a:pt x="42" y="0"/>
                    </a:moveTo>
                    <a:lnTo>
                      <a:pt x="0" y="0"/>
                    </a:lnTo>
                    <a:lnTo>
                      <a:pt x="42" y="0"/>
                    </a:lnTo>
                  </a:path>
                </a:pathLst>
              </a:custGeom>
              <a:solidFill>
                <a:srgbClr val="A7C43B"/>
              </a:solidFill>
              <a:ln w="9525" cap="rnd">
                <a:noFill/>
                <a:round/>
                <a:headEnd/>
                <a:tailEnd/>
              </a:ln>
            </p:spPr>
            <p:txBody>
              <a:bodyPr/>
              <a:lstStyle/>
              <a:p>
                <a:endParaRPr lang="en-US"/>
              </a:p>
            </p:txBody>
          </p:sp>
          <p:sp>
            <p:nvSpPr>
              <p:cNvPr id="32356" name="Freeform 311"/>
              <p:cNvSpPr>
                <a:spLocks noChangeAspect="1"/>
              </p:cNvSpPr>
              <p:nvPr/>
            </p:nvSpPr>
            <p:spPr bwMode="auto">
              <a:xfrm>
                <a:off x="5032" y="2850"/>
                <a:ext cx="43" cy="17"/>
              </a:xfrm>
              <a:custGeom>
                <a:avLst/>
                <a:gdLst>
                  <a:gd name="T0" fmla="*/ 42 w 43"/>
                  <a:gd name="T1" fmla="*/ 16 h 17"/>
                  <a:gd name="T2" fmla="*/ 0 w 43"/>
                  <a:gd name="T3" fmla="*/ 16 h 17"/>
                  <a:gd name="T4" fmla="*/ 0 w 43"/>
                  <a:gd name="T5" fmla="*/ 16 h 17"/>
                  <a:gd name="T6" fmla="*/ 0 w 43"/>
                  <a:gd name="T7" fmla="*/ 16 h 17"/>
                  <a:gd name="T8" fmla="*/ 0 w 43"/>
                  <a:gd name="T9" fmla="*/ 16 h 17"/>
                  <a:gd name="T10" fmla="*/ 0 w 43"/>
                  <a:gd name="T11" fmla="*/ 0 h 17"/>
                  <a:gd name="T12" fmla="*/ 0 w 43"/>
                  <a:gd name="T13" fmla="*/ 0 h 17"/>
                  <a:gd name="T14" fmla="*/ 0 w 43"/>
                  <a:gd name="T15" fmla="*/ 0 h 17"/>
                  <a:gd name="T16" fmla="*/ 0 w 43"/>
                  <a:gd name="T17" fmla="*/ 0 h 17"/>
                  <a:gd name="T18" fmla="*/ 0 w 43"/>
                  <a:gd name="T19" fmla="*/ 0 h 17"/>
                  <a:gd name="T20" fmla="*/ 40 w 43"/>
                  <a:gd name="T21" fmla="*/ 0 h 17"/>
                  <a:gd name="T22" fmla="*/ 40 w 43"/>
                  <a:gd name="T23" fmla="*/ 0 h 17"/>
                  <a:gd name="T24" fmla="*/ 40 w 43"/>
                  <a:gd name="T25" fmla="*/ 0 h 17"/>
                  <a:gd name="T26" fmla="*/ 40 w 43"/>
                  <a:gd name="T27" fmla="*/ 0 h 17"/>
                  <a:gd name="T28" fmla="*/ 40 w 43"/>
                  <a:gd name="T29" fmla="*/ 0 h 17"/>
                  <a:gd name="T30" fmla="*/ 40 w 43"/>
                  <a:gd name="T31" fmla="*/ 16 h 17"/>
                  <a:gd name="T32" fmla="*/ 40 w 43"/>
                  <a:gd name="T33" fmla="*/ 16 h 17"/>
                  <a:gd name="T34" fmla="*/ 42 w 43"/>
                  <a:gd name="T35" fmla="*/ 16 h 17"/>
                  <a:gd name="T36" fmla="*/ 42 w 43"/>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17"/>
                  <a:gd name="T59" fmla="*/ 43 w 4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17">
                    <a:moveTo>
                      <a:pt x="42" y="16"/>
                    </a:moveTo>
                    <a:lnTo>
                      <a:pt x="0" y="16"/>
                    </a:lnTo>
                    <a:lnTo>
                      <a:pt x="0" y="0"/>
                    </a:lnTo>
                    <a:lnTo>
                      <a:pt x="40" y="0"/>
                    </a:lnTo>
                    <a:lnTo>
                      <a:pt x="40" y="16"/>
                    </a:lnTo>
                    <a:lnTo>
                      <a:pt x="42" y="16"/>
                    </a:lnTo>
                  </a:path>
                </a:pathLst>
              </a:custGeom>
              <a:solidFill>
                <a:srgbClr val="A8C53A"/>
              </a:solidFill>
              <a:ln w="9525" cap="rnd">
                <a:noFill/>
                <a:round/>
                <a:headEnd/>
                <a:tailEnd/>
              </a:ln>
            </p:spPr>
            <p:txBody>
              <a:bodyPr/>
              <a:lstStyle/>
              <a:p>
                <a:endParaRPr lang="en-US"/>
              </a:p>
            </p:txBody>
          </p:sp>
          <p:sp>
            <p:nvSpPr>
              <p:cNvPr id="32357" name="Freeform 312"/>
              <p:cNvSpPr>
                <a:spLocks noChangeAspect="1"/>
              </p:cNvSpPr>
              <p:nvPr/>
            </p:nvSpPr>
            <p:spPr bwMode="auto">
              <a:xfrm>
                <a:off x="5032" y="2848"/>
                <a:ext cx="41" cy="17"/>
              </a:xfrm>
              <a:custGeom>
                <a:avLst/>
                <a:gdLst>
                  <a:gd name="T0" fmla="*/ 40 w 41"/>
                  <a:gd name="T1" fmla="*/ 16 h 17"/>
                  <a:gd name="T2" fmla="*/ 0 w 41"/>
                  <a:gd name="T3" fmla="*/ 16 h 17"/>
                  <a:gd name="T4" fmla="*/ 0 w 41"/>
                  <a:gd name="T5" fmla="*/ 16 h 17"/>
                  <a:gd name="T6" fmla="*/ 0 w 41"/>
                  <a:gd name="T7" fmla="*/ 16 h 17"/>
                  <a:gd name="T8" fmla="*/ 0 w 41"/>
                  <a:gd name="T9" fmla="*/ 16 h 17"/>
                  <a:gd name="T10" fmla="*/ 0 w 41"/>
                  <a:gd name="T11" fmla="*/ 16 h 17"/>
                  <a:gd name="T12" fmla="*/ 0 w 41"/>
                  <a:gd name="T13" fmla="*/ 16 h 17"/>
                  <a:gd name="T14" fmla="*/ 0 w 41"/>
                  <a:gd name="T15" fmla="*/ 16 h 17"/>
                  <a:gd name="T16" fmla="*/ 0 w 41"/>
                  <a:gd name="T17" fmla="*/ 16 h 17"/>
                  <a:gd name="T18" fmla="*/ 0 w 41"/>
                  <a:gd name="T19" fmla="*/ 0 h 17"/>
                  <a:gd name="T20" fmla="*/ 40 w 41"/>
                  <a:gd name="T21" fmla="*/ 0 h 17"/>
                  <a:gd name="T22" fmla="*/ 40 w 41"/>
                  <a:gd name="T23" fmla="*/ 16 h 17"/>
                  <a:gd name="T24" fmla="*/ 40 w 41"/>
                  <a:gd name="T25" fmla="*/ 16 h 17"/>
                  <a:gd name="T26" fmla="*/ 40 w 41"/>
                  <a:gd name="T27" fmla="*/ 16 h 17"/>
                  <a:gd name="T28" fmla="*/ 40 w 41"/>
                  <a:gd name="T29" fmla="*/ 16 h 17"/>
                  <a:gd name="T30" fmla="*/ 40 w 41"/>
                  <a:gd name="T31" fmla="*/ 16 h 17"/>
                  <a:gd name="T32" fmla="*/ 40 w 41"/>
                  <a:gd name="T33" fmla="*/ 16 h 17"/>
                  <a:gd name="T34" fmla="*/ 40 w 41"/>
                  <a:gd name="T35" fmla="*/ 16 h 17"/>
                  <a:gd name="T36" fmla="*/ 40 w 4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7"/>
                  <a:gd name="T59" fmla="*/ 41 w 4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7">
                    <a:moveTo>
                      <a:pt x="40" y="16"/>
                    </a:moveTo>
                    <a:lnTo>
                      <a:pt x="0" y="16"/>
                    </a:lnTo>
                    <a:lnTo>
                      <a:pt x="0" y="0"/>
                    </a:lnTo>
                    <a:lnTo>
                      <a:pt x="40" y="0"/>
                    </a:lnTo>
                    <a:lnTo>
                      <a:pt x="40" y="16"/>
                    </a:lnTo>
                  </a:path>
                </a:pathLst>
              </a:custGeom>
              <a:solidFill>
                <a:srgbClr val="A8C53A"/>
              </a:solidFill>
              <a:ln w="9525" cap="rnd">
                <a:noFill/>
                <a:round/>
                <a:headEnd/>
                <a:tailEnd/>
              </a:ln>
            </p:spPr>
            <p:txBody>
              <a:bodyPr/>
              <a:lstStyle/>
              <a:p>
                <a:endParaRPr lang="en-US"/>
              </a:p>
            </p:txBody>
          </p:sp>
          <p:sp>
            <p:nvSpPr>
              <p:cNvPr id="32358" name="Freeform 313"/>
              <p:cNvSpPr>
                <a:spLocks noChangeAspect="1"/>
              </p:cNvSpPr>
              <p:nvPr/>
            </p:nvSpPr>
            <p:spPr bwMode="auto">
              <a:xfrm>
                <a:off x="5032" y="2848"/>
                <a:ext cx="41" cy="1"/>
              </a:xfrm>
              <a:custGeom>
                <a:avLst/>
                <a:gdLst>
                  <a:gd name="T0" fmla="*/ 40 w 41"/>
                  <a:gd name="T1" fmla="*/ 0 h 1"/>
                  <a:gd name="T2" fmla="*/ 0 w 41"/>
                  <a:gd name="T3" fmla="*/ 0 h 1"/>
                  <a:gd name="T4" fmla="*/ 0 w 41"/>
                  <a:gd name="T5" fmla="*/ 0 h 1"/>
                  <a:gd name="T6" fmla="*/ 0 w 41"/>
                  <a:gd name="T7" fmla="*/ 0 h 1"/>
                  <a:gd name="T8" fmla="*/ 0 w 41"/>
                  <a:gd name="T9" fmla="*/ 0 h 1"/>
                  <a:gd name="T10" fmla="*/ 0 w 41"/>
                  <a:gd name="T11" fmla="*/ 0 h 1"/>
                  <a:gd name="T12" fmla="*/ 0 w 41"/>
                  <a:gd name="T13" fmla="*/ 0 h 1"/>
                  <a:gd name="T14" fmla="*/ 0 w 41"/>
                  <a:gd name="T15" fmla="*/ 0 h 1"/>
                  <a:gd name="T16" fmla="*/ 0 w 41"/>
                  <a:gd name="T17" fmla="*/ 0 h 1"/>
                  <a:gd name="T18" fmla="*/ 0 w 41"/>
                  <a:gd name="T19" fmla="*/ 0 h 1"/>
                  <a:gd name="T20" fmla="*/ 40 w 41"/>
                  <a:gd name="T21" fmla="*/ 0 h 1"/>
                  <a:gd name="T22" fmla="*/ 40 w 41"/>
                  <a:gd name="T23" fmla="*/ 0 h 1"/>
                  <a:gd name="T24" fmla="*/ 40 w 41"/>
                  <a:gd name="T25" fmla="*/ 0 h 1"/>
                  <a:gd name="T26" fmla="*/ 40 w 41"/>
                  <a:gd name="T27" fmla="*/ 0 h 1"/>
                  <a:gd name="T28" fmla="*/ 40 w 41"/>
                  <a:gd name="T29" fmla="*/ 0 h 1"/>
                  <a:gd name="T30" fmla="*/ 40 w 41"/>
                  <a:gd name="T31" fmla="*/ 0 h 1"/>
                  <a:gd name="T32" fmla="*/ 40 w 41"/>
                  <a:gd name="T33" fmla="*/ 0 h 1"/>
                  <a:gd name="T34" fmla="*/ 40 w 41"/>
                  <a:gd name="T35" fmla="*/ 0 h 1"/>
                  <a:gd name="T36" fmla="*/ 40 w 4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
                  <a:gd name="T59" fmla="*/ 41 w 4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
                    <a:moveTo>
                      <a:pt x="40" y="0"/>
                    </a:moveTo>
                    <a:lnTo>
                      <a:pt x="0" y="0"/>
                    </a:lnTo>
                    <a:lnTo>
                      <a:pt x="40" y="0"/>
                    </a:lnTo>
                  </a:path>
                </a:pathLst>
              </a:custGeom>
              <a:solidFill>
                <a:srgbClr val="A9C53A"/>
              </a:solidFill>
              <a:ln w="9525" cap="rnd">
                <a:noFill/>
                <a:round/>
                <a:headEnd/>
                <a:tailEnd/>
              </a:ln>
            </p:spPr>
            <p:txBody>
              <a:bodyPr/>
              <a:lstStyle/>
              <a:p>
                <a:endParaRPr lang="en-US"/>
              </a:p>
            </p:txBody>
          </p:sp>
          <p:sp>
            <p:nvSpPr>
              <p:cNvPr id="32359" name="Freeform 314"/>
              <p:cNvSpPr>
                <a:spLocks noChangeAspect="1"/>
              </p:cNvSpPr>
              <p:nvPr/>
            </p:nvSpPr>
            <p:spPr bwMode="auto">
              <a:xfrm>
                <a:off x="5032" y="2847"/>
                <a:ext cx="41" cy="17"/>
              </a:xfrm>
              <a:custGeom>
                <a:avLst/>
                <a:gdLst>
                  <a:gd name="T0" fmla="*/ 40 w 41"/>
                  <a:gd name="T1" fmla="*/ 16 h 17"/>
                  <a:gd name="T2" fmla="*/ 0 w 41"/>
                  <a:gd name="T3" fmla="*/ 16 h 17"/>
                  <a:gd name="T4" fmla="*/ 0 w 41"/>
                  <a:gd name="T5" fmla="*/ 16 h 17"/>
                  <a:gd name="T6" fmla="*/ 0 w 41"/>
                  <a:gd name="T7" fmla="*/ 16 h 17"/>
                  <a:gd name="T8" fmla="*/ 0 w 41"/>
                  <a:gd name="T9" fmla="*/ 16 h 17"/>
                  <a:gd name="T10" fmla="*/ 0 w 41"/>
                  <a:gd name="T11" fmla="*/ 0 h 17"/>
                  <a:gd name="T12" fmla="*/ 0 w 41"/>
                  <a:gd name="T13" fmla="*/ 0 h 17"/>
                  <a:gd name="T14" fmla="*/ 0 w 41"/>
                  <a:gd name="T15" fmla="*/ 0 h 17"/>
                  <a:gd name="T16" fmla="*/ 0 w 41"/>
                  <a:gd name="T17" fmla="*/ 0 h 17"/>
                  <a:gd name="T18" fmla="*/ 0 w 41"/>
                  <a:gd name="T19" fmla="*/ 0 h 17"/>
                  <a:gd name="T20" fmla="*/ 40 w 41"/>
                  <a:gd name="T21" fmla="*/ 0 h 17"/>
                  <a:gd name="T22" fmla="*/ 40 w 41"/>
                  <a:gd name="T23" fmla="*/ 0 h 17"/>
                  <a:gd name="T24" fmla="*/ 40 w 41"/>
                  <a:gd name="T25" fmla="*/ 0 h 17"/>
                  <a:gd name="T26" fmla="*/ 40 w 41"/>
                  <a:gd name="T27" fmla="*/ 0 h 17"/>
                  <a:gd name="T28" fmla="*/ 40 w 41"/>
                  <a:gd name="T29" fmla="*/ 0 h 17"/>
                  <a:gd name="T30" fmla="*/ 40 w 41"/>
                  <a:gd name="T31" fmla="*/ 16 h 17"/>
                  <a:gd name="T32" fmla="*/ 40 w 41"/>
                  <a:gd name="T33" fmla="*/ 16 h 17"/>
                  <a:gd name="T34" fmla="*/ 40 w 41"/>
                  <a:gd name="T35" fmla="*/ 16 h 17"/>
                  <a:gd name="T36" fmla="*/ 40 w 4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7"/>
                  <a:gd name="T59" fmla="*/ 41 w 4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7">
                    <a:moveTo>
                      <a:pt x="40" y="16"/>
                    </a:moveTo>
                    <a:lnTo>
                      <a:pt x="0" y="16"/>
                    </a:lnTo>
                    <a:lnTo>
                      <a:pt x="0" y="0"/>
                    </a:lnTo>
                    <a:lnTo>
                      <a:pt x="40" y="0"/>
                    </a:lnTo>
                    <a:lnTo>
                      <a:pt x="40" y="16"/>
                    </a:lnTo>
                  </a:path>
                </a:pathLst>
              </a:custGeom>
              <a:solidFill>
                <a:srgbClr val="A9C639"/>
              </a:solidFill>
              <a:ln w="9525" cap="rnd">
                <a:noFill/>
                <a:round/>
                <a:headEnd/>
                <a:tailEnd/>
              </a:ln>
            </p:spPr>
            <p:txBody>
              <a:bodyPr/>
              <a:lstStyle/>
              <a:p>
                <a:endParaRPr lang="en-US"/>
              </a:p>
            </p:txBody>
          </p:sp>
          <p:sp>
            <p:nvSpPr>
              <p:cNvPr id="32360" name="Freeform 315"/>
              <p:cNvSpPr>
                <a:spLocks noChangeAspect="1"/>
              </p:cNvSpPr>
              <p:nvPr/>
            </p:nvSpPr>
            <p:spPr bwMode="auto">
              <a:xfrm>
                <a:off x="5032" y="2845"/>
                <a:ext cx="41" cy="17"/>
              </a:xfrm>
              <a:custGeom>
                <a:avLst/>
                <a:gdLst>
                  <a:gd name="T0" fmla="*/ 40 w 41"/>
                  <a:gd name="T1" fmla="*/ 16 h 17"/>
                  <a:gd name="T2" fmla="*/ 0 w 41"/>
                  <a:gd name="T3" fmla="*/ 16 h 17"/>
                  <a:gd name="T4" fmla="*/ 0 w 41"/>
                  <a:gd name="T5" fmla="*/ 16 h 17"/>
                  <a:gd name="T6" fmla="*/ 0 w 41"/>
                  <a:gd name="T7" fmla="*/ 16 h 17"/>
                  <a:gd name="T8" fmla="*/ 0 w 41"/>
                  <a:gd name="T9" fmla="*/ 16 h 17"/>
                  <a:gd name="T10" fmla="*/ 0 w 41"/>
                  <a:gd name="T11" fmla="*/ 16 h 17"/>
                  <a:gd name="T12" fmla="*/ 0 w 41"/>
                  <a:gd name="T13" fmla="*/ 16 h 17"/>
                  <a:gd name="T14" fmla="*/ 0 w 41"/>
                  <a:gd name="T15" fmla="*/ 16 h 17"/>
                  <a:gd name="T16" fmla="*/ 0 w 41"/>
                  <a:gd name="T17" fmla="*/ 16 h 17"/>
                  <a:gd name="T18" fmla="*/ 0 w 41"/>
                  <a:gd name="T19" fmla="*/ 0 h 17"/>
                  <a:gd name="T20" fmla="*/ 40 w 41"/>
                  <a:gd name="T21" fmla="*/ 0 h 17"/>
                  <a:gd name="T22" fmla="*/ 40 w 41"/>
                  <a:gd name="T23" fmla="*/ 16 h 17"/>
                  <a:gd name="T24" fmla="*/ 40 w 41"/>
                  <a:gd name="T25" fmla="*/ 16 h 17"/>
                  <a:gd name="T26" fmla="*/ 40 w 41"/>
                  <a:gd name="T27" fmla="*/ 16 h 17"/>
                  <a:gd name="T28" fmla="*/ 40 w 41"/>
                  <a:gd name="T29" fmla="*/ 16 h 17"/>
                  <a:gd name="T30" fmla="*/ 40 w 41"/>
                  <a:gd name="T31" fmla="*/ 16 h 17"/>
                  <a:gd name="T32" fmla="*/ 40 w 41"/>
                  <a:gd name="T33" fmla="*/ 16 h 17"/>
                  <a:gd name="T34" fmla="*/ 40 w 41"/>
                  <a:gd name="T35" fmla="*/ 16 h 17"/>
                  <a:gd name="T36" fmla="*/ 40 w 4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7"/>
                  <a:gd name="T59" fmla="*/ 41 w 4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7">
                    <a:moveTo>
                      <a:pt x="40" y="16"/>
                    </a:moveTo>
                    <a:lnTo>
                      <a:pt x="0" y="16"/>
                    </a:lnTo>
                    <a:lnTo>
                      <a:pt x="0" y="0"/>
                    </a:lnTo>
                    <a:lnTo>
                      <a:pt x="40" y="0"/>
                    </a:lnTo>
                    <a:lnTo>
                      <a:pt x="40" y="16"/>
                    </a:lnTo>
                  </a:path>
                </a:pathLst>
              </a:custGeom>
              <a:solidFill>
                <a:srgbClr val="AAC639"/>
              </a:solidFill>
              <a:ln w="9525" cap="rnd">
                <a:noFill/>
                <a:round/>
                <a:headEnd/>
                <a:tailEnd/>
              </a:ln>
            </p:spPr>
            <p:txBody>
              <a:bodyPr/>
              <a:lstStyle/>
              <a:p>
                <a:endParaRPr lang="en-US"/>
              </a:p>
            </p:txBody>
          </p:sp>
          <p:sp>
            <p:nvSpPr>
              <p:cNvPr id="32361" name="Freeform 316"/>
              <p:cNvSpPr>
                <a:spLocks noChangeAspect="1"/>
              </p:cNvSpPr>
              <p:nvPr/>
            </p:nvSpPr>
            <p:spPr bwMode="auto">
              <a:xfrm>
                <a:off x="5032" y="2845"/>
                <a:ext cx="41" cy="1"/>
              </a:xfrm>
              <a:custGeom>
                <a:avLst/>
                <a:gdLst>
                  <a:gd name="T0" fmla="*/ 40 w 41"/>
                  <a:gd name="T1" fmla="*/ 0 h 1"/>
                  <a:gd name="T2" fmla="*/ 0 w 41"/>
                  <a:gd name="T3" fmla="*/ 0 h 1"/>
                  <a:gd name="T4" fmla="*/ 0 w 41"/>
                  <a:gd name="T5" fmla="*/ 0 h 1"/>
                  <a:gd name="T6" fmla="*/ 0 w 41"/>
                  <a:gd name="T7" fmla="*/ 0 h 1"/>
                  <a:gd name="T8" fmla="*/ 0 w 41"/>
                  <a:gd name="T9" fmla="*/ 0 h 1"/>
                  <a:gd name="T10" fmla="*/ 0 w 41"/>
                  <a:gd name="T11" fmla="*/ 0 h 1"/>
                  <a:gd name="T12" fmla="*/ 0 w 41"/>
                  <a:gd name="T13" fmla="*/ 0 h 1"/>
                  <a:gd name="T14" fmla="*/ 0 w 41"/>
                  <a:gd name="T15" fmla="*/ 0 h 1"/>
                  <a:gd name="T16" fmla="*/ 0 w 41"/>
                  <a:gd name="T17" fmla="*/ 0 h 1"/>
                  <a:gd name="T18" fmla="*/ 0 w 41"/>
                  <a:gd name="T19" fmla="*/ 0 h 1"/>
                  <a:gd name="T20" fmla="*/ 40 w 41"/>
                  <a:gd name="T21" fmla="*/ 0 h 1"/>
                  <a:gd name="T22" fmla="*/ 40 w 41"/>
                  <a:gd name="T23" fmla="*/ 0 h 1"/>
                  <a:gd name="T24" fmla="*/ 40 w 41"/>
                  <a:gd name="T25" fmla="*/ 0 h 1"/>
                  <a:gd name="T26" fmla="*/ 40 w 41"/>
                  <a:gd name="T27" fmla="*/ 0 h 1"/>
                  <a:gd name="T28" fmla="*/ 40 w 41"/>
                  <a:gd name="T29" fmla="*/ 0 h 1"/>
                  <a:gd name="T30" fmla="*/ 40 w 41"/>
                  <a:gd name="T31" fmla="*/ 0 h 1"/>
                  <a:gd name="T32" fmla="*/ 40 w 41"/>
                  <a:gd name="T33" fmla="*/ 0 h 1"/>
                  <a:gd name="T34" fmla="*/ 40 w 41"/>
                  <a:gd name="T35" fmla="*/ 0 h 1"/>
                  <a:gd name="T36" fmla="*/ 40 w 4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
                  <a:gd name="T59" fmla="*/ 41 w 4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
                    <a:moveTo>
                      <a:pt x="40" y="0"/>
                    </a:moveTo>
                    <a:lnTo>
                      <a:pt x="0" y="0"/>
                    </a:lnTo>
                    <a:lnTo>
                      <a:pt x="40" y="0"/>
                    </a:lnTo>
                  </a:path>
                </a:pathLst>
              </a:custGeom>
              <a:solidFill>
                <a:srgbClr val="ABC738"/>
              </a:solidFill>
              <a:ln w="9525" cap="rnd">
                <a:noFill/>
                <a:round/>
                <a:headEnd/>
                <a:tailEnd/>
              </a:ln>
            </p:spPr>
            <p:txBody>
              <a:bodyPr/>
              <a:lstStyle/>
              <a:p>
                <a:endParaRPr lang="en-US"/>
              </a:p>
            </p:txBody>
          </p:sp>
          <p:sp>
            <p:nvSpPr>
              <p:cNvPr id="32362" name="Freeform 317"/>
              <p:cNvSpPr>
                <a:spLocks noChangeAspect="1"/>
              </p:cNvSpPr>
              <p:nvPr/>
            </p:nvSpPr>
            <p:spPr bwMode="auto">
              <a:xfrm>
                <a:off x="5032" y="2844"/>
                <a:ext cx="41" cy="17"/>
              </a:xfrm>
              <a:custGeom>
                <a:avLst/>
                <a:gdLst>
                  <a:gd name="T0" fmla="*/ 40 w 41"/>
                  <a:gd name="T1" fmla="*/ 16 h 17"/>
                  <a:gd name="T2" fmla="*/ 0 w 41"/>
                  <a:gd name="T3" fmla="*/ 16 h 17"/>
                  <a:gd name="T4" fmla="*/ 0 w 41"/>
                  <a:gd name="T5" fmla="*/ 16 h 17"/>
                  <a:gd name="T6" fmla="*/ 0 w 41"/>
                  <a:gd name="T7" fmla="*/ 16 h 17"/>
                  <a:gd name="T8" fmla="*/ 0 w 41"/>
                  <a:gd name="T9" fmla="*/ 16 h 17"/>
                  <a:gd name="T10" fmla="*/ 0 w 41"/>
                  <a:gd name="T11" fmla="*/ 16 h 17"/>
                  <a:gd name="T12" fmla="*/ 0 w 41"/>
                  <a:gd name="T13" fmla="*/ 0 h 17"/>
                  <a:gd name="T14" fmla="*/ 0 w 41"/>
                  <a:gd name="T15" fmla="*/ 0 h 17"/>
                  <a:gd name="T16" fmla="*/ 0 w 41"/>
                  <a:gd name="T17" fmla="*/ 0 h 17"/>
                  <a:gd name="T18" fmla="*/ 0 w 41"/>
                  <a:gd name="T19" fmla="*/ 0 h 17"/>
                  <a:gd name="T20" fmla="*/ 0 w 41"/>
                  <a:gd name="T21" fmla="*/ 0 h 17"/>
                  <a:gd name="T22" fmla="*/ 0 w 41"/>
                  <a:gd name="T23" fmla="*/ 0 h 17"/>
                  <a:gd name="T24" fmla="*/ 0 w 41"/>
                  <a:gd name="T25" fmla="*/ 0 h 17"/>
                  <a:gd name="T26" fmla="*/ 0 w 41"/>
                  <a:gd name="T27" fmla="*/ 0 h 17"/>
                  <a:gd name="T28" fmla="*/ 0 w 41"/>
                  <a:gd name="T29" fmla="*/ 0 h 17"/>
                  <a:gd name="T30" fmla="*/ 0 w 41"/>
                  <a:gd name="T31" fmla="*/ 0 h 17"/>
                  <a:gd name="T32" fmla="*/ 0 w 41"/>
                  <a:gd name="T33" fmla="*/ 0 h 17"/>
                  <a:gd name="T34" fmla="*/ 0 w 41"/>
                  <a:gd name="T35" fmla="*/ 0 h 17"/>
                  <a:gd name="T36" fmla="*/ 38 w 41"/>
                  <a:gd name="T37" fmla="*/ 0 h 17"/>
                  <a:gd name="T38" fmla="*/ 38 w 41"/>
                  <a:gd name="T39" fmla="*/ 0 h 17"/>
                  <a:gd name="T40" fmla="*/ 38 w 41"/>
                  <a:gd name="T41" fmla="*/ 0 h 17"/>
                  <a:gd name="T42" fmla="*/ 38 w 41"/>
                  <a:gd name="T43" fmla="*/ 0 h 17"/>
                  <a:gd name="T44" fmla="*/ 38 w 41"/>
                  <a:gd name="T45" fmla="*/ 0 h 17"/>
                  <a:gd name="T46" fmla="*/ 40 w 41"/>
                  <a:gd name="T47" fmla="*/ 16 h 17"/>
                  <a:gd name="T48" fmla="*/ 40 w 41"/>
                  <a:gd name="T49" fmla="*/ 16 h 17"/>
                  <a:gd name="T50" fmla="*/ 40 w 41"/>
                  <a:gd name="T51" fmla="*/ 16 h 17"/>
                  <a:gd name="T52" fmla="*/ 40 w 41"/>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17"/>
                  <a:gd name="T83" fmla="*/ 41 w 41"/>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17">
                    <a:moveTo>
                      <a:pt x="40" y="16"/>
                    </a:moveTo>
                    <a:lnTo>
                      <a:pt x="0" y="16"/>
                    </a:lnTo>
                    <a:lnTo>
                      <a:pt x="0" y="0"/>
                    </a:lnTo>
                    <a:lnTo>
                      <a:pt x="38" y="0"/>
                    </a:lnTo>
                    <a:lnTo>
                      <a:pt x="40" y="16"/>
                    </a:lnTo>
                  </a:path>
                </a:pathLst>
              </a:custGeom>
              <a:solidFill>
                <a:srgbClr val="ABC738"/>
              </a:solidFill>
              <a:ln w="9525" cap="rnd">
                <a:noFill/>
                <a:round/>
                <a:headEnd/>
                <a:tailEnd/>
              </a:ln>
            </p:spPr>
            <p:txBody>
              <a:bodyPr/>
              <a:lstStyle/>
              <a:p>
                <a:endParaRPr lang="en-US"/>
              </a:p>
            </p:txBody>
          </p:sp>
          <p:sp>
            <p:nvSpPr>
              <p:cNvPr id="32363" name="Freeform 318"/>
              <p:cNvSpPr>
                <a:spLocks noChangeAspect="1"/>
              </p:cNvSpPr>
              <p:nvPr/>
            </p:nvSpPr>
            <p:spPr bwMode="auto">
              <a:xfrm>
                <a:off x="5031" y="2844"/>
                <a:ext cx="41" cy="1"/>
              </a:xfrm>
              <a:custGeom>
                <a:avLst/>
                <a:gdLst>
                  <a:gd name="T0" fmla="*/ 40 w 41"/>
                  <a:gd name="T1" fmla="*/ 0 h 1"/>
                  <a:gd name="T2" fmla="*/ 1 w 41"/>
                  <a:gd name="T3" fmla="*/ 0 h 1"/>
                  <a:gd name="T4" fmla="*/ 1 w 41"/>
                  <a:gd name="T5" fmla="*/ 0 h 1"/>
                  <a:gd name="T6" fmla="*/ 1 w 41"/>
                  <a:gd name="T7" fmla="*/ 0 h 1"/>
                  <a:gd name="T8" fmla="*/ 1 w 41"/>
                  <a:gd name="T9" fmla="*/ 0 h 1"/>
                  <a:gd name="T10" fmla="*/ 1 w 41"/>
                  <a:gd name="T11" fmla="*/ 0 h 1"/>
                  <a:gd name="T12" fmla="*/ 0 w 41"/>
                  <a:gd name="T13" fmla="*/ 0 h 1"/>
                  <a:gd name="T14" fmla="*/ 0 w 41"/>
                  <a:gd name="T15" fmla="*/ 0 h 1"/>
                  <a:gd name="T16" fmla="*/ 0 w 41"/>
                  <a:gd name="T17" fmla="*/ 0 h 1"/>
                  <a:gd name="T18" fmla="*/ 0 w 41"/>
                  <a:gd name="T19" fmla="*/ 0 h 1"/>
                  <a:gd name="T20" fmla="*/ 36 w 41"/>
                  <a:gd name="T21" fmla="*/ 0 h 1"/>
                  <a:gd name="T22" fmla="*/ 38 w 41"/>
                  <a:gd name="T23" fmla="*/ 0 h 1"/>
                  <a:gd name="T24" fmla="*/ 38 w 41"/>
                  <a:gd name="T25" fmla="*/ 0 h 1"/>
                  <a:gd name="T26" fmla="*/ 38 w 41"/>
                  <a:gd name="T27" fmla="*/ 0 h 1"/>
                  <a:gd name="T28" fmla="*/ 38 w 41"/>
                  <a:gd name="T29" fmla="*/ 0 h 1"/>
                  <a:gd name="T30" fmla="*/ 40 w 41"/>
                  <a:gd name="T31" fmla="*/ 0 h 1"/>
                  <a:gd name="T32" fmla="*/ 40 w 41"/>
                  <a:gd name="T33" fmla="*/ 0 h 1"/>
                  <a:gd name="T34" fmla="*/ 40 w 41"/>
                  <a:gd name="T35" fmla="*/ 0 h 1"/>
                  <a:gd name="T36" fmla="*/ 40 w 41"/>
                  <a:gd name="T37" fmla="*/ 0 h 1"/>
                  <a:gd name="T38" fmla="*/ 40 w 41"/>
                  <a:gd name="T39" fmla="*/ 0 h 1"/>
                  <a:gd name="T40" fmla="*/ 40 w 41"/>
                  <a:gd name="T41" fmla="*/ 0 h 1"/>
                  <a:gd name="T42" fmla="*/ 40 w 41"/>
                  <a:gd name="T43" fmla="*/ 0 h 1"/>
                  <a:gd name="T44" fmla="*/ 40 w 41"/>
                  <a:gd name="T45" fmla="*/ 0 h 1"/>
                  <a:gd name="T46" fmla="*/ 40 w 41"/>
                  <a:gd name="T47" fmla="*/ 0 h 1"/>
                  <a:gd name="T48" fmla="*/ 40 w 41"/>
                  <a:gd name="T49" fmla="*/ 0 h 1"/>
                  <a:gd name="T50" fmla="*/ 40 w 41"/>
                  <a:gd name="T51" fmla="*/ 0 h 1"/>
                  <a:gd name="T52" fmla="*/ 40 w 41"/>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1"/>
                  <a:gd name="T83" fmla="*/ 41 w 41"/>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1">
                    <a:moveTo>
                      <a:pt x="40" y="0"/>
                    </a:moveTo>
                    <a:lnTo>
                      <a:pt x="1" y="0"/>
                    </a:lnTo>
                    <a:lnTo>
                      <a:pt x="0" y="0"/>
                    </a:lnTo>
                    <a:lnTo>
                      <a:pt x="36" y="0"/>
                    </a:lnTo>
                    <a:lnTo>
                      <a:pt x="38" y="0"/>
                    </a:lnTo>
                    <a:lnTo>
                      <a:pt x="40" y="0"/>
                    </a:lnTo>
                  </a:path>
                </a:pathLst>
              </a:custGeom>
              <a:solidFill>
                <a:srgbClr val="ACC738"/>
              </a:solidFill>
              <a:ln w="9525" cap="rnd">
                <a:noFill/>
                <a:round/>
                <a:headEnd/>
                <a:tailEnd/>
              </a:ln>
            </p:spPr>
            <p:txBody>
              <a:bodyPr/>
              <a:lstStyle/>
              <a:p>
                <a:endParaRPr lang="en-US"/>
              </a:p>
            </p:txBody>
          </p:sp>
          <p:sp>
            <p:nvSpPr>
              <p:cNvPr id="32364" name="Freeform 319"/>
              <p:cNvSpPr>
                <a:spLocks noChangeAspect="1"/>
              </p:cNvSpPr>
              <p:nvPr/>
            </p:nvSpPr>
            <p:spPr bwMode="auto">
              <a:xfrm>
                <a:off x="5029" y="2842"/>
                <a:ext cx="39" cy="17"/>
              </a:xfrm>
              <a:custGeom>
                <a:avLst/>
                <a:gdLst>
                  <a:gd name="T0" fmla="*/ 38 w 39"/>
                  <a:gd name="T1" fmla="*/ 16 h 17"/>
                  <a:gd name="T2" fmla="*/ 1 w 39"/>
                  <a:gd name="T3" fmla="*/ 16 h 17"/>
                  <a:gd name="T4" fmla="*/ 1 w 39"/>
                  <a:gd name="T5" fmla="*/ 0 h 17"/>
                  <a:gd name="T6" fmla="*/ 1 w 39"/>
                  <a:gd name="T7" fmla="*/ 0 h 17"/>
                  <a:gd name="T8" fmla="*/ 1 w 39"/>
                  <a:gd name="T9" fmla="*/ 0 h 17"/>
                  <a:gd name="T10" fmla="*/ 0 w 39"/>
                  <a:gd name="T11" fmla="*/ 0 h 17"/>
                  <a:gd name="T12" fmla="*/ 0 w 39"/>
                  <a:gd name="T13" fmla="*/ 0 h 17"/>
                  <a:gd name="T14" fmla="*/ 0 w 39"/>
                  <a:gd name="T15" fmla="*/ 0 h 17"/>
                  <a:gd name="T16" fmla="*/ 0 w 39"/>
                  <a:gd name="T17" fmla="*/ 0 h 17"/>
                  <a:gd name="T18" fmla="*/ 0 w 39"/>
                  <a:gd name="T19" fmla="*/ 0 h 17"/>
                  <a:gd name="T20" fmla="*/ 33 w 39"/>
                  <a:gd name="T21" fmla="*/ 0 h 17"/>
                  <a:gd name="T22" fmla="*/ 33 w 39"/>
                  <a:gd name="T23" fmla="*/ 0 h 17"/>
                  <a:gd name="T24" fmla="*/ 34 w 39"/>
                  <a:gd name="T25" fmla="*/ 0 h 17"/>
                  <a:gd name="T26" fmla="*/ 34 w 39"/>
                  <a:gd name="T27" fmla="*/ 0 h 17"/>
                  <a:gd name="T28" fmla="*/ 36 w 39"/>
                  <a:gd name="T29" fmla="*/ 0 h 17"/>
                  <a:gd name="T30" fmla="*/ 36 w 39"/>
                  <a:gd name="T31" fmla="*/ 0 h 17"/>
                  <a:gd name="T32" fmla="*/ 36 w 39"/>
                  <a:gd name="T33" fmla="*/ 0 h 17"/>
                  <a:gd name="T34" fmla="*/ 38 w 39"/>
                  <a:gd name="T35" fmla="*/ 0 h 17"/>
                  <a:gd name="T36" fmla="*/ 38 w 3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17"/>
                  <a:gd name="T59" fmla="*/ 39 w 3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17">
                    <a:moveTo>
                      <a:pt x="38" y="16"/>
                    </a:moveTo>
                    <a:lnTo>
                      <a:pt x="1" y="16"/>
                    </a:lnTo>
                    <a:lnTo>
                      <a:pt x="1" y="0"/>
                    </a:lnTo>
                    <a:lnTo>
                      <a:pt x="0" y="0"/>
                    </a:lnTo>
                    <a:lnTo>
                      <a:pt x="33" y="0"/>
                    </a:lnTo>
                    <a:lnTo>
                      <a:pt x="34" y="0"/>
                    </a:lnTo>
                    <a:lnTo>
                      <a:pt x="36" y="0"/>
                    </a:lnTo>
                    <a:lnTo>
                      <a:pt x="38" y="0"/>
                    </a:lnTo>
                    <a:lnTo>
                      <a:pt x="38" y="16"/>
                    </a:lnTo>
                  </a:path>
                </a:pathLst>
              </a:custGeom>
              <a:solidFill>
                <a:srgbClr val="ACC837"/>
              </a:solidFill>
              <a:ln w="9525" cap="rnd">
                <a:noFill/>
                <a:round/>
                <a:headEnd/>
                <a:tailEnd/>
              </a:ln>
            </p:spPr>
            <p:txBody>
              <a:bodyPr/>
              <a:lstStyle/>
              <a:p>
                <a:endParaRPr lang="en-US"/>
              </a:p>
            </p:txBody>
          </p:sp>
          <p:sp>
            <p:nvSpPr>
              <p:cNvPr id="32365" name="Freeform 320"/>
              <p:cNvSpPr>
                <a:spLocks noChangeAspect="1"/>
              </p:cNvSpPr>
              <p:nvPr/>
            </p:nvSpPr>
            <p:spPr bwMode="auto">
              <a:xfrm>
                <a:off x="5027" y="2840"/>
                <a:ext cx="37" cy="17"/>
              </a:xfrm>
              <a:custGeom>
                <a:avLst/>
                <a:gdLst>
                  <a:gd name="T0" fmla="*/ 36 w 37"/>
                  <a:gd name="T1" fmla="*/ 16 h 17"/>
                  <a:gd name="T2" fmla="*/ 1 w 37"/>
                  <a:gd name="T3" fmla="*/ 16 h 17"/>
                  <a:gd name="T4" fmla="*/ 1 w 37"/>
                  <a:gd name="T5" fmla="*/ 16 h 17"/>
                  <a:gd name="T6" fmla="*/ 1 w 37"/>
                  <a:gd name="T7" fmla="*/ 16 h 17"/>
                  <a:gd name="T8" fmla="*/ 1 w 37"/>
                  <a:gd name="T9" fmla="*/ 16 h 17"/>
                  <a:gd name="T10" fmla="*/ 0 w 37"/>
                  <a:gd name="T11" fmla="*/ 16 h 17"/>
                  <a:gd name="T12" fmla="*/ 0 w 37"/>
                  <a:gd name="T13" fmla="*/ 0 h 17"/>
                  <a:gd name="T14" fmla="*/ 0 w 37"/>
                  <a:gd name="T15" fmla="*/ 0 h 17"/>
                  <a:gd name="T16" fmla="*/ 0 w 37"/>
                  <a:gd name="T17" fmla="*/ 0 h 17"/>
                  <a:gd name="T18" fmla="*/ 0 w 37"/>
                  <a:gd name="T19" fmla="*/ 0 h 17"/>
                  <a:gd name="T20" fmla="*/ 30 w 37"/>
                  <a:gd name="T21" fmla="*/ 0 h 17"/>
                  <a:gd name="T22" fmla="*/ 31 w 37"/>
                  <a:gd name="T23" fmla="*/ 0 h 17"/>
                  <a:gd name="T24" fmla="*/ 31 w 37"/>
                  <a:gd name="T25" fmla="*/ 0 h 17"/>
                  <a:gd name="T26" fmla="*/ 32 w 37"/>
                  <a:gd name="T27" fmla="*/ 0 h 17"/>
                  <a:gd name="T28" fmla="*/ 32 w 37"/>
                  <a:gd name="T29" fmla="*/ 16 h 17"/>
                  <a:gd name="T30" fmla="*/ 32 w 37"/>
                  <a:gd name="T31" fmla="*/ 16 h 17"/>
                  <a:gd name="T32" fmla="*/ 34 w 37"/>
                  <a:gd name="T33" fmla="*/ 16 h 17"/>
                  <a:gd name="T34" fmla="*/ 34 w 37"/>
                  <a:gd name="T35" fmla="*/ 16 h 17"/>
                  <a:gd name="T36" fmla="*/ 36 w 3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7"/>
                  <a:gd name="T59" fmla="*/ 37 w 3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7">
                    <a:moveTo>
                      <a:pt x="36" y="16"/>
                    </a:moveTo>
                    <a:lnTo>
                      <a:pt x="1" y="16"/>
                    </a:lnTo>
                    <a:lnTo>
                      <a:pt x="0" y="16"/>
                    </a:lnTo>
                    <a:lnTo>
                      <a:pt x="0" y="0"/>
                    </a:lnTo>
                    <a:lnTo>
                      <a:pt x="30" y="0"/>
                    </a:lnTo>
                    <a:lnTo>
                      <a:pt x="31" y="0"/>
                    </a:lnTo>
                    <a:lnTo>
                      <a:pt x="32" y="0"/>
                    </a:lnTo>
                    <a:lnTo>
                      <a:pt x="32" y="16"/>
                    </a:lnTo>
                    <a:lnTo>
                      <a:pt x="34" y="16"/>
                    </a:lnTo>
                    <a:lnTo>
                      <a:pt x="36" y="16"/>
                    </a:lnTo>
                  </a:path>
                </a:pathLst>
              </a:custGeom>
              <a:solidFill>
                <a:srgbClr val="ADC837"/>
              </a:solidFill>
              <a:ln w="9525" cap="rnd">
                <a:noFill/>
                <a:round/>
                <a:headEnd/>
                <a:tailEnd/>
              </a:ln>
            </p:spPr>
            <p:txBody>
              <a:bodyPr/>
              <a:lstStyle/>
              <a:p>
                <a:endParaRPr lang="en-US"/>
              </a:p>
            </p:txBody>
          </p:sp>
          <p:sp>
            <p:nvSpPr>
              <p:cNvPr id="32366" name="Freeform 321"/>
              <p:cNvSpPr>
                <a:spLocks noChangeAspect="1"/>
              </p:cNvSpPr>
              <p:nvPr/>
            </p:nvSpPr>
            <p:spPr bwMode="auto">
              <a:xfrm>
                <a:off x="5026" y="2840"/>
                <a:ext cx="32" cy="1"/>
              </a:xfrm>
              <a:custGeom>
                <a:avLst/>
                <a:gdLst>
                  <a:gd name="T0" fmla="*/ 31 w 32"/>
                  <a:gd name="T1" fmla="*/ 0 h 1"/>
                  <a:gd name="T2" fmla="*/ 1 w 32"/>
                  <a:gd name="T3" fmla="*/ 0 h 1"/>
                  <a:gd name="T4" fmla="*/ 1 w 32"/>
                  <a:gd name="T5" fmla="*/ 0 h 1"/>
                  <a:gd name="T6" fmla="*/ 1 w 32"/>
                  <a:gd name="T7" fmla="*/ 0 h 1"/>
                  <a:gd name="T8" fmla="*/ 1 w 32"/>
                  <a:gd name="T9" fmla="*/ 0 h 1"/>
                  <a:gd name="T10" fmla="*/ 0 w 32"/>
                  <a:gd name="T11" fmla="*/ 0 h 1"/>
                  <a:gd name="T12" fmla="*/ 0 w 32"/>
                  <a:gd name="T13" fmla="*/ 0 h 1"/>
                  <a:gd name="T14" fmla="*/ 0 w 32"/>
                  <a:gd name="T15" fmla="*/ 0 h 1"/>
                  <a:gd name="T16" fmla="*/ 0 w 32"/>
                  <a:gd name="T17" fmla="*/ 0 h 1"/>
                  <a:gd name="T18" fmla="*/ 0 w 32"/>
                  <a:gd name="T19" fmla="*/ 0 h 1"/>
                  <a:gd name="T20" fmla="*/ 26 w 32"/>
                  <a:gd name="T21" fmla="*/ 0 h 1"/>
                  <a:gd name="T22" fmla="*/ 26 w 32"/>
                  <a:gd name="T23" fmla="*/ 0 h 1"/>
                  <a:gd name="T24" fmla="*/ 27 w 32"/>
                  <a:gd name="T25" fmla="*/ 0 h 1"/>
                  <a:gd name="T26" fmla="*/ 27 w 32"/>
                  <a:gd name="T27" fmla="*/ 0 h 1"/>
                  <a:gd name="T28" fmla="*/ 29 w 32"/>
                  <a:gd name="T29" fmla="*/ 0 h 1"/>
                  <a:gd name="T30" fmla="*/ 29 w 32"/>
                  <a:gd name="T31" fmla="*/ 0 h 1"/>
                  <a:gd name="T32" fmla="*/ 29 w 32"/>
                  <a:gd name="T33" fmla="*/ 0 h 1"/>
                  <a:gd name="T34" fmla="*/ 31 w 32"/>
                  <a:gd name="T35" fmla="*/ 0 h 1"/>
                  <a:gd name="T36" fmla="*/ 31 w 3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
                  <a:gd name="T59" fmla="*/ 32 w 3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
                    <a:moveTo>
                      <a:pt x="31" y="0"/>
                    </a:moveTo>
                    <a:lnTo>
                      <a:pt x="1" y="0"/>
                    </a:lnTo>
                    <a:lnTo>
                      <a:pt x="0" y="0"/>
                    </a:lnTo>
                    <a:lnTo>
                      <a:pt x="26" y="0"/>
                    </a:lnTo>
                    <a:lnTo>
                      <a:pt x="27" y="0"/>
                    </a:lnTo>
                    <a:lnTo>
                      <a:pt x="29" y="0"/>
                    </a:lnTo>
                    <a:lnTo>
                      <a:pt x="31" y="0"/>
                    </a:lnTo>
                  </a:path>
                </a:pathLst>
              </a:custGeom>
              <a:solidFill>
                <a:srgbClr val="AEC936"/>
              </a:solidFill>
              <a:ln w="9525" cap="rnd">
                <a:noFill/>
                <a:round/>
                <a:headEnd/>
                <a:tailEnd/>
              </a:ln>
            </p:spPr>
            <p:txBody>
              <a:bodyPr/>
              <a:lstStyle/>
              <a:p>
                <a:endParaRPr lang="en-US"/>
              </a:p>
            </p:txBody>
          </p:sp>
          <p:sp>
            <p:nvSpPr>
              <p:cNvPr id="32367" name="Freeform 322"/>
              <p:cNvSpPr>
                <a:spLocks noChangeAspect="1"/>
              </p:cNvSpPr>
              <p:nvPr/>
            </p:nvSpPr>
            <p:spPr bwMode="auto">
              <a:xfrm>
                <a:off x="5024" y="2839"/>
                <a:ext cx="29" cy="17"/>
              </a:xfrm>
              <a:custGeom>
                <a:avLst/>
                <a:gdLst>
                  <a:gd name="T0" fmla="*/ 28 w 29"/>
                  <a:gd name="T1" fmla="*/ 16 h 17"/>
                  <a:gd name="T2" fmla="*/ 1 w 29"/>
                  <a:gd name="T3" fmla="*/ 16 h 17"/>
                  <a:gd name="T4" fmla="*/ 1 w 29"/>
                  <a:gd name="T5" fmla="*/ 0 h 17"/>
                  <a:gd name="T6" fmla="*/ 1 w 29"/>
                  <a:gd name="T7" fmla="*/ 0 h 17"/>
                  <a:gd name="T8" fmla="*/ 1 w 29"/>
                  <a:gd name="T9" fmla="*/ 0 h 17"/>
                  <a:gd name="T10" fmla="*/ 0 w 29"/>
                  <a:gd name="T11" fmla="*/ 0 h 17"/>
                  <a:gd name="T12" fmla="*/ 0 w 29"/>
                  <a:gd name="T13" fmla="*/ 0 h 17"/>
                  <a:gd name="T14" fmla="*/ 0 w 29"/>
                  <a:gd name="T15" fmla="*/ 0 h 17"/>
                  <a:gd name="T16" fmla="*/ 0 w 29"/>
                  <a:gd name="T17" fmla="*/ 0 h 17"/>
                  <a:gd name="T18" fmla="*/ 0 w 29"/>
                  <a:gd name="T19" fmla="*/ 0 h 17"/>
                  <a:gd name="T20" fmla="*/ 21 w 29"/>
                  <a:gd name="T21" fmla="*/ 0 h 17"/>
                  <a:gd name="T22" fmla="*/ 23 w 29"/>
                  <a:gd name="T23" fmla="*/ 0 h 17"/>
                  <a:gd name="T24" fmla="*/ 23 w 29"/>
                  <a:gd name="T25" fmla="*/ 0 h 17"/>
                  <a:gd name="T26" fmla="*/ 24 w 29"/>
                  <a:gd name="T27" fmla="*/ 0 h 17"/>
                  <a:gd name="T28" fmla="*/ 24 w 29"/>
                  <a:gd name="T29" fmla="*/ 0 h 17"/>
                  <a:gd name="T30" fmla="*/ 24 w 29"/>
                  <a:gd name="T31" fmla="*/ 0 h 17"/>
                  <a:gd name="T32" fmla="*/ 26 w 29"/>
                  <a:gd name="T33" fmla="*/ 0 h 17"/>
                  <a:gd name="T34" fmla="*/ 26 w 29"/>
                  <a:gd name="T35" fmla="*/ 0 h 17"/>
                  <a:gd name="T36" fmla="*/ 28 w 2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7"/>
                  <a:gd name="T59" fmla="*/ 29 w 2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7">
                    <a:moveTo>
                      <a:pt x="28" y="16"/>
                    </a:moveTo>
                    <a:lnTo>
                      <a:pt x="1" y="16"/>
                    </a:lnTo>
                    <a:lnTo>
                      <a:pt x="1" y="0"/>
                    </a:lnTo>
                    <a:lnTo>
                      <a:pt x="0" y="0"/>
                    </a:lnTo>
                    <a:lnTo>
                      <a:pt x="21" y="0"/>
                    </a:lnTo>
                    <a:lnTo>
                      <a:pt x="23" y="0"/>
                    </a:lnTo>
                    <a:lnTo>
                      <a:pt x="24" y="0"/>
                    </a:lnTo>
                    <a:lnTo>
                      <a:pt x="26" y="0"/>
                    </a:lnTo>
                    <a:lnTo>
                      <a:pt x="28" y="16"/>
                    </a:lnTo>
                  </a:path>
                </a:pathLst>
              </a:custGeom>
              <a:solidFill>
                <a:srgbClr val="AEC936"/>
              </a:solidFill>
              <a:ln w="9525" cap="rnd">
                <a:noFill/>
                <a:round/>
                <a:headEnd/>
                <a:tailEnd/>
              </a:ln>
            </p:spPr>
            <p:txBody>
              <a:bodyPr/>
              <a:lstStyle/>
              <a:p>
                <a:endParaRPr lang="en-US"/>
              </a:p>
            </p:txBody>
          </p:sp>
          <p:sp>
            <p:nvSpPr>
              <p:cNvPr id="32368" name="Freeform 323"/>
              <p:cNvSpPr>
                <a:spLocks noChangeAspect="1"/>
              </p:cNvSpPr>
              <p:nvPr/>
            </p:nvSpPr>
            <p:spPr bwMode="auto">
              <a:xfrm>
                <a:off x="5023" y="2837"/>
                <a:ext cx="24" cy="17"/>
              </a:xfrm>
              <a:custGeom>
                <a:avLst/>
                <a:gdLst>
                  <a:gd name="T0" fmla="*/ 23 w 24"/>
                  <a:gd name="T1" fmla="*/ 16 h 17"/>
                  <a:gd name="T2" fmla="*/ 1 w 24"/>
                  <a:gd name="T3" fmla="*/ 16 h 17"/>
                  <a:gd name="T4" fmla="*/ 1 w 24"/>
                  <a:gd name="T5" fmla="*/ 16 h 17"/>
                  <a:gd name="T6" fmla="*/ 1 w 24"/>
                  <a:gd name="T7" fmla="*/ 16 h 17"/>
                  <a:gd name="T8" fmla="*/ 1 w 24"/>
                  <a:gd name="T9" fmla="*/ 16 h 17"/>
                  <a:gd name="T10" fmla="*/ 0 w 24"/>
                  <a:gd name="T11" fmla="*/ 16 h 17"/>
                  <a:gd name="T12" fmla="*/ 0 w 24"/>
                  <a:gd name="T13" fmla="*/ 0 h 17"/>
                  <a:gd name="T14" fmla="*/ 0 w 24"/>
                  <a:gd name="T15" fmla="*/ 0 h 17"/>
                  <a:gd name="T16" fmla="*/ 0 w 24"/>
                  <a:gd name="T17" fmla="*/ 0 h 17"/>
                  <a:gd name="T18" fmla="*/ 0 w 24"/>
                  <a:gd name="T19" fmla="*/ 0 h 17"/>
                  <a:gd name="T20" fmla="*/ 18 w 24"/>
                  <a:gd name="T21" fmla="*/ 0 h 17"/>
                  <a:gd name="T22" fmla="*/ 18 w 24"/>
                  <a:gd name="T23" fmla="*/ 0 h 17"/>
                  <a:gd name="T24" fmla="*/ 19 w 24"/>
                  <a:gd name="T25" fmla="*/ 0 h 17"/>
                  <a:gd name="T26" fmla="*/ 19 w 24"/>
                  <a:gd name="T27" fmla="*/ 0 h 17"/>
                  <a:gd name="T28" fmla="*/ 21 w 24"/>
                  <a:gd name="T29" fmla="*/ 16 h 17"/>
                  <a:gd name="T30" fmla="*/ 21 w 24"/>
                  <a:gd name="T31" fmla="*/ 16 h 17"/>
                  <a:gd name="T32" fmla="*/ 21 w 24"/>
                  <a:gd name="T33" fmla="*/ 16 h 17"/>
                  <a:gd name="T34" fmla="*/ 23 w 24"/>
                  <a:gd name="T35" fmla="*/ 16 h 17"/>
                  <a:gd name="T36" fmla="*/ 23 w 2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7"/>
                  <a:gd name="T59" fmla="*/ 24 w 2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7">
                    <a:moveTo>
                      <a:pt x="23" y="16"/>
                    </a:moveTo>
                    <a:lnTo>
                      <a:pt x="1" y="16"/>
                    </a:lnTo>
                    <a:lnTo>
                      <a:pt x="0" y="16"/>
                    </a:lnTo>
                    <a:lnTo>
                      <a:pt x="0" y="0"/>
                    </a:lnTo>
                    <a:lnTo>
                      <a:pt x="18" y="0"/>
                    </a:lnTo>
                    <a:lnTo>
                      <a:pt x="19" y="0"/>
                    </a:lnTo>
                    <a:lnTo>
                      <a:pt x="21" y="16"/>
                    </a:lnTo>
                    <a:lnTo>
                      <a:pt x="23" y="16"/>
                    </a:lnTo>
                  </a:path>
                </a:pathLst>
              </a:custGeom>
              <a:solidFill>
                <a:srgbClr val="AFC936"/>
              </a:solidFill>
              <a:ln w="9525" cap="rnd">
                <a:noFill/>
                <a:round/>
                <a:headEnd/>
                <a:tailEnd/>
              </a:ln>
            </p:spPr>
            <p:txBody>
              <a:bodyPr/>
              <a:lstStyle/>
              <a:p>
                <a:endParaRPr lang="en-US"/>
              </a:p>
            </p:txBody>
          </p:sp>
          <p:sp>
            <p:nvSpPr>
              <p:cNvPr id="32369" name="Freeform 324"/>
              <p:cNvSpPr>
                <a:spLocks noChangeAspect="1"/>
              </p:cNvSpPr>
              <p:nvPr/>
            </p:nvSpPr>
            <p:spPr bwMode="auto">
              <a:xfrm>
                <a:off x="5022" y="2837"/>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5 w 20"/>
                  <a:gd name="T21" fmla="*/ 0 h 1"/>
                  <a:gd name="T22" fmla="*/ 15 w 20"/>
                  <a:gd name="T23" fmla="*/ 0 h 1"/>
                  <a:gd name="T24" fmla="*/ 15 w 20"/>
                  <a:gd name="T25" fmla="*/ 0 h 1"/>
                  <a:gd name="T26" fmla="*/ 15 w 20"/>
                  <a:gd name="T27" fmla="*/ 0 h 1"/>
                  <a:gd name="T28" fmla="*/ 15 w 20"/>
                  <a:gd name="T29" fmla="*/ 0 h 1"/>
                  <a:gd name="T30" fmla="*/ 15 w 20"/>
                  <a:gd name="T31" fmla="*/ 0 h 1"/>
                  <a:gd name="T32" fmla="*/ 15 w 20"/>
                  <a:gd name="T33" fmla="*/ 0 h 1"/>
                  <a:gd name="T34" fmla="*/ 15 w 20"/>
                  <a:gd name="T35" fmla="*/ 0 h 1"/>
                  <a:gd name="T36" fmla="*/ 15 w 20"/>
                  <a:gd name="T37" fmla="*/ 0 h 1"/>
                  <a:gd name="T38" fmla="*/ 15 w 20"/>
                  <a:gd name="T39" fmla="*/ 0 h 1"/>
                  <a:gd name="T40" fmla="*/ 16 w 20"/>
                  <a:gd name="T41" fmla="*/ 0 h 1"/>
                  <a:gd name="T42" fmla="*/ 16 w 20"/>
                  <a:gd name="T43" fmla="*/ 0 h 1"/>
                  <a:gd name="T44" fmla="*/ 16 w 20"/>
                  <a:gd name="T45" fmla="*/ 0 h 1"/>
                  <a:gd name="T46" fmla="*/ 18 w 20"/>
                  <a:gd name="T47" fmla="*/ 0 h 1"/>
                  <a:gd name="T48" fmla="*/ 18 w 20"/>
                  <a:gd name="T49" fmla="*/ 0 h 1"/>
                  <a:gd name="T50" fmla="*/ 18 w 20"/>
                  <a:gd name="T51" fmla="*/ 0 h 1"/>
                  <a:gd name="T52" fmla="*/ 19 w 20"/>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
                  <a:gd name="T82" fmla="*/ 0 h 1"/>
                  <a:gd name="T83" fmla="*/ 20 w 20"/>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 h="1">
                    <a:moveTo>
                      <a:pt x="19" y="0"/>
                    </a:moveTo>
                    <a:lnTo>
                      <a:pt x="0" y="0"/>
                    </a:lnTo>
                    <a:lnTo>
                      <a:pt x="15" y="0"/>
                    </a:lnTo>
                    <a:lnTo>
                      <a:pt x="16" y="0"/>
                    </a:lnTo>
                    <a:lnTo>
                      <a:pt x="18" y="0"/>
                    </a:lnTo>
                    <a:lnTo>
                      <a:pt x="19" y="0"/>
                    </a:lnTo>
                  </a:path>
                </a:pathLst>
              </a:custGeom>
              <a:solidFill>
                <a:srgbClr val="AFCA35"/>
              </a:solidFill>
              <a:ln w="9525" cap="rnd">
                <a:noFill/>
                <a:round/>
                <a:headEnd/>
                <a:tailEnd/>
              </a:ln>
            </p:spPr>
            <p:txBody>
              <a:bodyPr/>
              <a:lstStyle/>
              <a:p>
                <a:endParaRPr lang="en-US"/>
              </a:p>
            </p:txBody>
          </p:sp>
          <p:sp>
            <p:nvSpPr>
              <p:cNvPr id="32370" name="Freeform 325"/>
              <p:cNvSpPr>
                <a:spLocks noChangeAspect="1"/>
              </p:cNvSpPr>
              <p:nvPr/>
            </p:nvSpPr>
            <p:spPr bwMode="auto">
              <a:xfrm>
                <a:off x="5020" y="2836"/>
                <a:ext cx="18" cy="17"/>
              </a:xfrm>
              <a:custGeom>
                <a:avLst/>
                <a:gdLst>
                  <a:gd name="T0" fmla="*/ 17 w 18"/>
                  <a:gd name="T1" fmla="*/ 16 h 17"/>
                  <a:gd name="T2" fmla="*/ 1 w 18"/>
                  <a:gd name="T3" fmla="*/ 16 h 17"/>
                  <a:gd name="T4" fmla="*/ 1 w 18"/>
                  <a:gd name="T5" fmla="*/ 16 h 17"/>
                  <a:gd name="T6" fmla="*/ 1 w 18"/>
                  <a:gd name="T7" fmla="*/ 0 h 17"/>
                  <a:gd name="T8" fmla="*/ 0 w 18"/>
                  <a:gd name="T9" fmla="*/ 0 h 17"/>
                  <a:gd name="T10" fmla="*/ 0 w 18"/>
                  <a:gd name="T11" fmla="*/ 0 h 17"/>
                  <a:gd name="T12" fmla="*/ 0 w 18"/>
                  <a:gd name="T13" fmla="*/ 0 h 17"/>
                  <a:gd name="T14" fmla="*/ 0 w 18"/>
                  <a:gd name="T15" fmla="*/ 0 h 17"/>
                  <a:gd name="T16" fmla="*/ 0 w 18"/>
                  <a:gd name="T17" fmla="*/ 0 h 17"/>
                  <a:gd name="T18" fmla="*/ 0 w 18"/>
                  <a:gd name="T19" fmla="*/ 0 h 17"/>
                  <a:gd name="T20" fmla="*/ 0 w 18"/>
                  <a:gd name="T21" fmla="*/ 0 h 17"/>
                  <a:gd name="T22" fmla="*/ 0 w 18"/>
                  <a:gd name="T23" fmla="*/ 0 h 17"/>
                  <a:gd name="T24" fmla="*/ 0 w 18"/>
                  <a:gd name="T25" fmla="*/ 0 h 17"/>
                  <a:gd name="T26" fmla="*/ 0 w 18"/>
                  <a:gd name="T27" fmla="*/ 0 h 17"/>
                  <a:gd name="T28" fmla="*/ 0 w 18"/>
                  <a:gd name="T29" fmla="*/ 0 h 17"/>
                  <a:gd name="T30" fmla="*/ 0 w 18"/>
                  <a:gd name="T31" fmla="*/ 0 h 17"/>
                  <a:gd name="T32" fmla="*/ 0 w 18"/>
                  <a:gd name="T33" fmla="*/ 0 h 17"/>
                  <a:gd name="T34" fmla="*/ 0 w 18"/>
                  <a:gd name="T35" fmla="*/ 0 h 17"/>
                  <a:gd name="T36" fmla="*/ 15 w 18"/>
                  <a:gd name="T37" fmla="*/ 0 h 17"/>
                  <a:gd name="T38" fmla="*/ 15 w 18"/>
                  <a:gd name="T39" fmla="*/ 0 h 17"/>
                  <a:gd name="T40" fmla="*/ 15 w 18"/>
                  <a:gd name="T41" fmla="*/ 0 h 17"/>
                  <a:gd name="T42" fmla="*/ 15 w 18"/>
                  <a:gd name="T43" fmla="*/ 0 h 17"/>
                  <a:gd name="T44" fmla="*/ 17 w 18"/>
                  <a:gd name="T45" fmla="*/ 0 h 17"/>
                  <a:gd name="T46" fmla="*/ 17 w 18"/>
                  <a:gd name="T47" fmla="*/ 0 h 17"/>
                  <a:gd name="T48" fmla="*/ 17 w 18"/>
                  <a:gd name="T49" fmla="*/ 0 h 17"/>
                  <a:gd name="T50" fmla="*/ 17 w 18"/>
                  <a:gd name="T51" fmla="*/ 16 h 17"/>
                  <a:gd name="T52" fmla="*/ 17 w 18"/>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
                  <a:gd name="T82" fmla="*/ 0 h 17"/>
                  <a:gd name="T83" fmla="*/ 18 w 18"/>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 h="17">
                    <a:moveTo>
                      <a:pt x="17" y="16"/>
                    </a:moveTo>
                    <a:lnTo>
                      <a:pt x="1" y="16"/>
                    </a:lnTo>
                    <a:lnTo>
                      <a:pt x="1" y="0"/>
                    </a:lnTo>
                    <a:lnTo>
                      <a:pt x="0" y="0"/>
                    </a:lnTo>
                    <a:lnTo>
                      <a:pt x="15" y="0"/>
                    </a:lnTo>
                    <a:lnTo>
                      <a:pt x="17" y="0"/>
                    </a:lnTo>
                    <a:lnTo>
                      <a:pt x="17" y="16"/>
                    </a:lnTo>
                  </a:path>
                </a:pathLst>
              </a:custGeom>
              <a:solidFill>
                <a:srgbClr val="B0CA35"/>
              </a:solidFill>
              <a:ln w="9525" cap="rnd">
                <a:noFill/>
                <a:round/>
                <a:headEnd/>
                <a:tailEnd/>
              </a:ln>
            </p:spPr>
            <p:txBody>
              <a:bodyPr/>
              <a:lstStyle/>
              <a:p>
                <a:endParaRPr lang="en-US"/>
              </a:p>
            </p:txBody>
          </p:sp>
          <p:sp>
            <p:nvSpPr>
              <p:cNvPr id="32371" name="Freeform 326"/>
              <p:cNvSpPr>
                <a:spLocks noChangeAspect="1"/>
              </p:cNvSpPr>
              <p:nvPr/>
            </p:nvSpPr>
            <p:spPr bwMode="auto">
              <a:xfrm>
                <a:off x="5020" y="2835"/>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0 h 17"/>
                  <a:gd name="T16" fmla="*/ 0 w 17"/>
                  <a:gd name="T17" fmla="*/ 0 h 17"/>
                  <a:gd name="T18" fmla="*/ 0 w 17"/>
                  <a:gd name="T19" fmla="*/ 0 h 17"/>
                  <a:gd name="T20" fmla="*/ 14 w 17"/>
                  <a:gd name="T21" fmla="*/ 0 h 17"/>
                  <a:gd name="T22" fmla="*/ 16 w 17"/>
                  <a:gd name="T23" fmla="*/ 0 h 17"/>
                  <a:gd name="T24" fmla="*/ 16 w 17"/>
                  <a:gd name="T25" fmla="*/ 0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4" y="0"/>
                    </a:lnTo>
                    <a:lnTo>
                      <a:pt x="16" y="0"/>
                    </a:lnTo>
                    <a:lnTo>
                      <a:pt x="16" y="16"/>
                    </a:lnTo>
                  </a:path>
                </a:pathLst>
              </a:custGeom>
              <a:solidFill>
                <a:srgbClr val="B1CB34"/>
              </a:solidFill>
              <a:ln w="9525" cap="rnd">
                <a:noFill/>
                <a:round/>
                <a:headEnd/>
                <a:tailEnd/>
              </a:ln>
            </p:spPr>
            <p:txBody>
              <a:bodyPr/>
              <a:lstStyle/>
              <a:p>
                <a:endParaRPr lang="en-US"/>
              </a:p>
            </p:txBody>
          </p:sp>
          <p:sp>
            <p:nvSpPr>
              <p:cNvPr id="32372" name="Freeform 327"/>
              <p:cNvSpPr>
                <a:spLocks noChangeAspect="1"/>
              </p:cNvSpPr>
              <p:nvPr/>
            </p:nvSpPr>
            <p:spPr bwMode="auto">
              <a:xfrm>
                <a:off x="5019" y="2835"/>
                <a:ext cx="17" cy="1"/>
              </a:xfrm>
              <a:custGeom>
                <a:avLst/>
                <a:gdLst>
                  <a:gd name="T0" fmla="*/ 16 w 17"/>
                  <a:gd name="T1" fmla="*/ 0 h 1"/>
                  <a:gd name="T2" fmla="*/ 1 w 17"/>
                  <a:gd name="T3" fmla="*/ 0 h 1"/>
                  <a:gd name="T4" fmla="*/ 1 w 17"/>
                  <a:gd name="T5" fmla="*/ 0 h 1"/>
                  <a:gd name="T6" fmla="*/ 1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1" y="0"/>
                    </a:lnTo>
                    <a:lnTo>
                      <a:pt x="0" y="0"/>
                    </a:lnTo>
                    <a:lnTo>
                      <a:pt x="16" y="0"/>
                    </a:lnTo>
                  </a:path>
                </a:pathLst>
              </a:custGeom>
              <a:solidFill>
                <a:srgbClr val="B1CB34"/>
              </a:solidFill>
              <a:ln w="9525" cap="rnd">
                <a:noFill/>
                <a:round/>
                <a:headEnd/>
                <a:tailEnd/>
              </a:ln>
            </p:spPr>
            <p:txBody>
              <a:bodyPr/>
              <a:lstStyle/>
              <a:p>
                <a:endParaRPr lang="en-US"/>
              </a:p>
            </p:txBody>
          </p:sp>
          <p:sp>
            <p:nvSpPr>
              <p:cNvPr id="32373" name="Freeform 328"/>
              <p:cNvSpPr>
                <a:spLocks noChangeAspect="1"/>
              </p:cNvSpPr>
              <p:nvPr/>
            </p:nvSpPr>
            <p:spPr bwMode="auto">
              <a:xfrm>
                <a:off x="5019" y="2833"/>
                <a:ext cx="17" cy="17"/>
              </a:xfrm>
              <a:custGeom>
                <a:avLst/>
                <a:gdLst>
                  <a:gd name="T0" fmla="*/ 16 w 17"/>
                  <a:gd name="T1" fmla="*/ 16 h 17"/>
                  <a:gd name="T2" fmla="*/ 0 w 17"/>
                  <a:gd name="T3" fmla="*/ 16 h 17"/>
                  <a:gd name="T4" fmla="*/ 0 w 17"/>
                  <a:gd name="T5" fmla="*/ 16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14 w 17"/>
                  <a:gd name="T21" fmla="*/ 0 h 17"/>
                  <a:gd name="T22" fmla="*/ 14 w 17"/>
                  <a:gd name="T23" fmla="*/ 0 h 17"/>
                  <a:gd name="T24" fmla="*/ 14 w 17"/>
                  <a:gd name="T25" fmla="*/ 0 h 17"/>
                  <a:gd name="T26" fmla="*/ 14 w 17"/>
                  <a:gd name="T27" fmla="*/ 0 h 17"/>
                  <a:gd name="T28" fmla="*/ 14 w 17"/>
                  <a:gd name="T29" fmla="*/ 0 h 17"/>
                  <a:gd name="T30" fmla="*/ 14 w 17"/>
                  <a:gd name="T31" fmla="*/ 0 h 17"/>
                  <a:gd name="T32" fmla="*/ 14 w 17"/>
                  <a:gd name="T33" fmla="*/ 0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4" y="0"/>
                    </a:lnTo>
                    <a:lnTo>
                      <a:pt x="16" y="16"/>
                    </a:lnTo>
                  </a:path>
                </a:pathLst>
              </a:custGeom>
              <a:solidFill>
                <a:srgbClr val="B2CB34"/>
              </a:solidFill>
              <a:ln w="9525" cap="rnd">
                <a:noFill/>
                <a:round/>
                <a:headEnd/>
                <a:tailEnd/>
              </a:ln>
            </p:spPr>
            <p:txBody>
              <a:bodyPr/>
              <a:lstStyle/>
              <a:p>
                <a:endParaRPr lang="en-US"/>
              </a:p>
            </p:txBody>
          </p:sp>
          <p:sp>
            <p:nvSpPr>
              <p:cNvPr id="32374" name="Freeform 329"/>
              <p:cNvSpPr>
                <a:spLocks noChangeAspect="1"/>
              </p:cNvSpPr>
              <p:nvPr/>
            </p:nvSpPr>
            <p:spPr bwMode="auto">
              <a:xfrm>
                <a:off x="5019" y="2832"/>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0 h 17"/>
                  <a:gd name="T16" fmla="*/ 0 w 17"/>
                  <a:gd name="T17" fmla="*/ 0 h 17"/>
                  <a:gd name="T18" fmla="*/ 0 w 17"/>
                  <a:gd name="T19" fmla="*/ 0 h 17"/>
                  <a:gd name="T20" fmla="*/ 14 w 17"/>
                  <a:gd name="T21" fmla="*/ 0 h 17"/>
                  <a:gd name="T22" fmla="*/ 14 w 17"/>
                  <a:gd name="T23" fmla="*/ 0 h 17"/>
                  <a:gd name="T24" fmla="*/ 14 w 17"/>
                  <a:gd name="T25" fmla="*/ 0 h 17"/>
                  <a:gd name="T26" fmla="*/ 14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4" y="0"/>
                    </a:lnTo>
                    <a:lnTo>
                      <a:pt x="14" y="16"/>
                    </a:lnTo>
                    <a:lnTo>
                      <a:pt x="16" y="16"/>
                    </a:lnTo>
                  </a:path>
                </a:pathLst>
              </a:custGeom>
              <a:solidFill>
                <a:srgbClr val="B2CC33"/>
              </a:solidFill>
              <a:ln w="9525" cap="rnd">
                <a:noFill/>
                <a:round/>
                <a:headEnd/>
                <a:tailEnd/>
              </a:ln>
            </p:spPr>
            <p:txBody>
              <a:bodyPr/>
              <a:lstStyle/>
              <a:p>
                <a:endParaRPr lang="en-US"/>
              </a:p>
            </p:txBody>
          </p:sp>
          <p:sp>
            <p:nvSpPr>
              <p:cNvPr id="32375" name="Freeform 330"/>
              <p:cNvSpPr>
                <a:spLocks noChangeAspect="1"/>
              </p:cNvSpPr>
              <p:nvPr/>
            </p:nvSpPr>
            <p:spPr bwMode="auto">
              <a:xfrm>
                <a:off x="5019" y="28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3 w 17"/>
                  <a:gd name="T21" fmla="*/ 0 h 1"/>
                  <a:gd name="T22" fmla="*/ 13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3" y="0"/>
                    </a:lnTo>
                    <a:lnTo>
                      <a:pt x="16" y="0"/>
                    </a:lnTo>
                  </a:path>
                </a:pathLst>
              </a:custGeom>
              <a:solidFill>
                <a:srgbClr val="B3CC33"/>
              </a:solidFill>
              <a:ln w="9525" cap="rnd">
                <a:noFill/>
                <a:round/>
                <a:headEnd/>
                <a:tailEnd/>
              </a:ln>
            </p:spPr>
            <p:txBody>
              <a:bodyPr/>
              <a:lstStyle/>
              <a:p>
                <a:endParaRPr lang="en-US"/>
              </a:p>
            </p:txBody>
          </p:sp>
          <p:sp>
            <p:nvSpPr>
              <p:cNvPr id="32376" name="Freeform 331"/>
              <p:cNvSpPr>
                <a:spLocks noChangeAspect="1"/>
              </p:cNvSpPr>
              <p:nvPr/>
            </p:nvSpPr>
            <p:spPr bwMode="auto">
              <a:xfrm>
                <a:off x="5017" y="2830"/>
                <a:ext cx="17" cy="17"/>
              </a:xfrm>
              <a:custGeom>
                <a:avLst/>
                <a:gdLst>
                  <a:gd name="T0" fmla="*/ 16 w 17"/>
                  <a:gd name="T1" fmla="*/ 16 h 17"/>
                  <a:gd name="T2" fmla="*/ 2 w 17"/>
                  <a:gd name="T3" fmla="*/ 16 h 17"/>
                  <a:gd name="T4" fmla="*/ 2 w 17"/>
                  <a:gd name="T5" fmla="*/ 16 h 17"/>
                  <a:gd name="T6" fmla="*/ 2 w 17"/>
                  <a:gd name="T7" fmla="*/ 0 h 17"/>
                  <a:gd name="T8" fmla="*/ 2 w 17"/>
                  <a:gd name="T9" fmla="*/ 0 h 17"/>
                  <a:gd name="T10" fmla="*/ 2 w 17"/>
                  <a:gd name="T11" fmla="*/ 0 h 17"/>
                  <a:gd name="T12" fmla="*/ 2 w 17"/>
                  <a:gd name="T13" fmla="*/ 0 h 17"/>
                  <a:gd name="T14" fmla="*/ 2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0 h 17"/>
                  <a:gd name="T28" fmla="*/ 16 w 17"/>
                  <a:gd name="T29" fmla="*/ 0 h 17"/>
                  <a:gd name="T30" fmla="*/ 16 w 17"/>
                  <a:gd name="T31" fmla="*/ 0 h 17"/>
                  <a:gd name="T32" fmla="*/ 16 w 17"/>
                  <a:gd name="T33" fmla="*/ 0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2" y="16"/>
                    </a:lnTo>
                    <a:lnTo>
                      <a:pt x="2" y="0"/>
                    </a:lnTo>
                    <a:lnTo>
                      <a:pt x="0" y="0"/>
                    </a:lnTo>
                    <a:lnTo>
                      <a:pt x="16" y="0"/>
                    </a:lnTo>
                    <a:lnTo>
                      <a:pt x="16" y="16"/>
                    </a:lnTo>
                  </a:path>
                </a:pathLst>
              </a:custGeom>
              <a:solidFill>
                <a:srgbClr val="B4CD32"/>
              </a:solidFill>
              <a:ln w="9525" cap="rnd">
                <a:noFill/>
                <a:round/>
                <a:headEnd/>
                <a:tailEnd/>
              </a:ln>
            </p:spPr>
            <p:txBody>
              <a:bodyPr/>
              <a:lstStyle/>
              <a:p>
                <a:endParaRPr lang="en-US"/>
              </a:p>
            </p:txBody>
          </p:sp>
          <p:sp>
            <p:nvSpPr>
              <p:cNvPr id="32377" name="Freeform 332"/>
              <p:cNvSpPr>
                <a:spLocks noChangeAspect="1"/>
              </p:cNvSpPr>
              <p:nvPr/>
            </p:nvSpPr>
            <p:spPr bwMode="auto">
              <a:xfrm>
                <a:off x="5017" y="2828"/>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3 w 17"/>
                  <a:gd name="T21" fmla="*/ 0 h 17"/>
                  <a:gd name="T22" fmla="*/ 13 w 17"/>
                  <a:gd name="T23" fmla="*/ 0 h 17"/>
                  <a:gd name="T24" fmla="*/ 13 w 17"/>
                  <a:gd name="T25" fmla="*/ 16 h 17"/>
                  <a:gd name="T26" fmla="*/ 13 w 17"/>
                  <a:gd name="T27" fmla="*/ 16 h 17"/>
                  <a:gd name="T28" fmla="*/ 13 w 17"/>
                  <a:gd name="T29" fmla="*/ 16 h 17"/>
                  <a:gd name="T30" fmla="*/ 13 w 17"/>
                  <a:gd name="T31" fmla="*/ 16 h 17"/>
                  <a:gd name="T32" fmla="*/ 13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3" y="0"/>
                    </a:lnTo>
                    <a:lnTo>
                      <a:pt x="13" y="16"/>
                    </a:lnTo>
                    <a:lnTo>
                      <a:pt x="16" y="16"/>
                    </a:lnTo>
                  </a:path>
                </a:pathLst>
              </a:custGeom>
              <a:solidFill>
                <a:srgbClr val="B4CD32"/>
              </a:solidFill>
              <a:ln w="9525" cap="rnd">
                <a:noFill/>
                <a:round/>
                <a:headEnd/>
                <a:tailEnd/>
              </a:ln>
            </p:spPr>
            <p:txBody>
              <a:bodyPr/>
              <a:lstStyle/>
              <a:p>
                <a:endParaRPr lang="en-US"/>
              </a:p>
            </p:txBody>
          </p:sp>
          <p:sp>
            <p:nvSpPr>
              <p:cNvPr id="32378" name="Freeform 333"/>
              <p:cNvSpPr>
                <a:spLocks noChangeAspect="1"/>
              </p:cNvSpPr>
              <p:nvPr/>
            </p:nvSpPr>
            <p:spPr bwMode="auto">
              <a:xfrm>
                <a:off x="5017" y="282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3 w 17"/>
                  <a:gd name="T21" fmla="*/ 0 h 1"/>
                  <a:gd name="T22" fmla="*/ 13 w 17"/>
                  <a:gd name="T23" fmla="*/ 0 h 1"/>
                  <a:gd name="T24" fmla="*/ 13 w 17"/>
                  <a:gd name="T25" fmla="*/ 0 h 1"/>
                  <a:gd name="T26" fmla="*/ 13 w 17"/>
                  <a:gd name="T27" fmla="*/ 0 h 1"/>
                  <a:gd name="T28" fmla="*/ 13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3" y="0"/>
                    </a:lnTo>
                    <a:lnTo>
                      <a:pt x="16" y="0"/>
                    </a:lnTo>
                  </a:path>
                </a:pathLst>
              </a:custGeom>
              <a:solidFill>
                <a:srgbClr val="B5CD32"/>
              </a:solidFill>
              <a:ln w="9525" cap="rnd">
                <a:noFill/>
                <a:round/>
                <a:headEnd/>
                <a:tailEnd/>
              </a:ln>
            </p:spPr>
            <p:txBody>
              <a:bodyPr/>
              <a:lstStyle/>
              <a:p>
                <a:endParaRPr lang="en-US"/>
              </a:p>
            </p:txBody>
          </p:sp>
          <p:sp>
            <p:nvSpPr>
              <p:cNvPr id="32379" name="Freeform 334"/>
              <p:cNvSpPr>
                <a:spLocks noChangeAspect="1"/>
              </p:cNvSpPr>
              <p:nvPr/>
            </p:nvSpPr>
            <p:spPr bwMode="auto">
              <a:xfrm>
                <a:off x="5017" y="2827"/>
                <a:ext cx="45" cy="17"/>
              </a:xfrm>
              <a:custGeom>
                <a:avLst/>
                <a:gdLst>
                  <a:gd name="T0" fmla="*/ 8 w 45"/>
                  <a:gd name="T1" fmla="*/ 16 h 17"/>
                  <a:gd name="T2" fmla="*/ 0 w 45"/>
                  <a:gd name="T3" fmla="*/ 16 h 17"/>
                  <a:gd name="T4" fmla="*/ 0 w 45"/>
                  <a:gd name="T5" fmla="*/ 16 h 17"/>
                  <a:gd name="T6" fmla="*/ 0 w 45"/>
                  <a:gd name="T7" fmla="*/ 16 h 17"/>
                  <a:gd name="T8" fmla="*/ 0 w 45"/>
                  <a:gd name="T9" fmla="*/ 0 h 17"/>
                  <a:gd name="T10" fmla="*/ 0 w 45"/>
                  <a:gd name="T11" fmla="*/ 0 h 17"/>
                  <a:gd name="T12" fmla="*/ 0 w 45"/>
                  <a:gd name="T13" fmla="*/ 0 h 17"/>
                  <a:gd name="T14" fmla="*/ 0 w 45"/>
                  <a:gd name="T15" fmla="*/ 0 h 17"/>
                  <a:gd name="T16" fmla="*/ 0 w 45"/>
                  <a:gd name="T17" fmla="*/ 0 h 17"/>
                  <a:gd name="T18" fmla="*/ 0 w 45"/>
                  <a:gd name="T19" fmla="*/ 0 h 17"/>
                  <a:gd name="T20" fmla="*/ 7 w 45"/>
                  <a:gd name="T21" fmla="*/ 0 h 17"/>
                  <a:gd name="T22" fmla="*/ 7 w 45"/>
                  <a:gd name="T23" fmla="*/ 0 h 17"/>
                  <a:gd name="T24" fmla="*/ 8 w 45"/>
                  <a:gd name="T25" fmla="*/ 0 h 17"/>
                  <a:gd name="T26" fmla="*/ 8 w 45"/>
                  <a:gd name="T27" fmla="*/ 0 h 17"/>
                  <a:gd name="T28" fmla="*/ 8 w 45"/>
                  <a:gd name="T29" fmla="*/ 0 h 17"/>
                  <a:gd name="T30" fmla="*/ 8 w 45"/>
                  <a:gd name="T31" fmla="*/ 0 h 17"/>
                  <a:gd name="T32" fmla="*/ 8 w 45"/>
                  <a:gd name="T33" fmla="*/ 16 h 17"/>
                  <a:gd name="T34" fmla="*/ 8 w 45"/>
                  <a:gd name="T35" fmla="*/ 16 h 17"/>
                  <a:gd name="T36" fmla="*/ 8 w 45"/>
                  <a:gd name="T37" fmla="*/ 16 h 17"/>
                  <a:gd name="T38" fmla="*/ 41 w 45"/>
                  <a:gd name="T39" fmla="*/ 0 h 17"/>
                  <a:gd name="T40" fmla="*/ 44 w 45"/>
                  <a:gd name="T41" fmla="*/ 0 h 17"/>
                  <a:gd name="T42" fmla="*/ 44 w 45"/>
                  <a:gd name="T43" fmla="*/ 0 h 17"/>
                  <a:gd name="T44" fmla="*/ 44 w 45"/>
                  <a:gd name="T45" fmla="*/ 0 h 17"/>
                  <a:gd name="T46" fmla="*/ 42 w 45"/>
                  <a:gd name="T47" fmla="*/ 0 h 17"/>
                  <a:gd name="T48" fmla="*/ 42 w 45"/>
                  <a:gd name="T49" fmla="*/ 0 h 17"/>
                  <a:gd name="T50" fmla="*/ 42 w 45"/>
                  <a:gd name="T51" fmla="*/ 0 h 17"/>
                  <a:gd name="T52" fmla="*/ 42 w 45"/>
                  <a:gd name="T53" fmla="*/ 0 h 17"/>
                  <a:gd name="T54" fmla="*/ 42 w 45"/>
                  <a:gd name="T55" fmla="*/ 16 h 17"/>
                  <a:gd name="T56" fmla="*/ 42 w 45"/>
                  <a:gd name="T57" fmla="*/ 16 h 17"/>
                  <a:gd name="T58" fmla="*/ 41 w 45"/>
                  <a:gd name="T59" fmla="*/ 16 h 17"/>
                  <a:gd name="T60" fmla="*/ 41 w 45"/>
                  <a:gd name="T61" fmla="*/ 0 h 17"/>
                  <a:gd name="T62" fmla="*/ 41 w 45"/>
                  <a:gd name="T63" fmla="*/ 0 h 17"/>
                  <a:gd name="T64" fmla="*/ 41 w 45"/>
                  <a:gd name="T65" fmla="*/ 0 h 17"/>
                  <a:gd name="T66" fmla="*/ 41 w 45"/>
                  <a:gd name="T67" fmla="*/ 0 h 17"/>
                  <a:gd name="T68" fmla="*/ 41 w 45"/>
                  <a:gd name="T69" fmla="*/ 0 h 17"/>
                  <a:gd name="T70" fmla="*/ 41 w 45"/>
                  <a:gd name="T71" fmla="*/ 0 h 17"/>
                  <a:gd name="T72" fmla="*/ 41 w 45"/>
                  <a:gd name="T73" fmla="*/ 0 h 17"/>
                  <a:gd name="T74" fmla="*/ 8 w 45"/>
                  <a:gd name="T75" fmla="*/ 16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5"/>
                  <a:gd name="T115" fmla="*/ 0 h 17"/>
                  <a:gd name="T116" fmla="*/ 45 w 45"/>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5" h="17">
                    <a:moveTo>
                      <a:pt x="8" y="16"/>
                    </a:moveTo>
                    <a:lnTo>
                      <a:pt x="0" y="16"/>
                    </a:lnTo>
                    <a:lnTo>
                      <a:pt x="0" y="0"/>
                    </a:lnTo>
                    <a:lnTo>
                      <a:pt x="7" y="0"/>
                    </a:lnTo>
                    <a:lnTo>
                      <a:pt x="8" y="0"/>
                    </a:lnTo>
                    <a:lnTo>
                      <a:pt x="8" y="16"/>
                    </a:lnTo>
                    <a:lnTo>
                      <a:pt x="41" y="0"/>
                    </a:lnTo>
                    <a:lnTo>
                      <a:pt x="44" y="0"/>
                    </a:lnTo>
                    <a:lnTo>
                      <a:pt x="42" y="0"/>
                    </a:lnTo>
                    <a:lnTo>
                      <a:pt x="42" y="16"/>
                    </a:lnTo>
                    <a:lnTo>
                      <a:pt x="41" y="16"/>
                    </a:lnTo>
                    <a:lnTo>
                      <a:pt x="41" y="0"/>
                    </a:lnTo>
                    <a:lnTo>
                      <a:pt x="8" y="16"/>
                    </a:lnTo>
                  </a:path>
                </a:pathLst>
              </a:custGeom>
              <a:solidFill>
                <a:srgbClr val="B5CE31"/>
              </a:solidFill>
              <a:ln w="9525" cap="rnd">
                <a:noFill/>
                <a:round/>
                <a:headEnd/>
                <a:tailEnd/>
              </a:ln>
            </p:spPr>
            <p:txBody>
              <a:bodyPr/>
              <a:lstStyle/>
              <a:p>
                <a:endParaRPr lang="en-US"/>
              </a:p>
            </p:txBody>
          </p:sp>
          <p:sp>
            <p:nvSpPr>
              <p:cNvPr id="32380" name="Freeform 335"/>
              <p:cNvSpPr>
                <a:spLocks noChangeAspect="1"/>
              </p:cNvSpPr>
              <p:nvPr/>
            </p:nvSpPr>
            <p:spPr bwMode="auto">
              <a:xfrm>
                <a:off x="5017" y="2825"/>
                <a:ext cx="48" cy="17"/>
              </a:xfrm>
              <a:custGeom>
                <a:avLst/>
                <a:gdLst>
                  <a:gd name="T0" fmla="*/ 43 w 48"/>
                  <a:gd name="T1" fmla="*/ 16 h 17"/>
                  <a:gd name="T2" fmla="*/ 41 w 48"/>
                  <a:gd name="T3" fmla="*/ 16 h 17"/>
                  <a:gd name="T4" fmla="*/ 41 w 48"/>
                  <a:gd name="T5" fmla="*/ 16 h 17"/>
                  <a:gd name="T6" fmla="*/ 41 w 48"/>
                  <a:gd name="T7" fmla="*/ 16 h 17"/>
                  <a:gd name="T8" fmla="*/ 41 w 48"/>
                  <a:gd name="T9" fmla="*/ 16 h 17"/>
                  <a:gd name="T10" fmla="*/ 41 w 48"/>
                  <a:gd name="T11" fmla="*/ 16 h 17"/>
                  <a:gd name="T12" fmla="*/ 41 w 48"/>
                  <a:gd name="T13" fmla="*/ 16 h 17"/>
                  <a:gd name="T14" fmla="*/ 41 w 48"/>
                  <a:gd name="T15" fmla="*/ 16 h 17"/>
                  <a:gd name="T16" fmla="*/ 41 w 48"/>
                  <a:gd name="T17" fmla="*/ 0 h 17"/>
                  <a:gd name="T18" fmla="*/ 41 w 48"/>
                  <a:gd name="T19" fmla="*/ 0 h 17"/>
                  <a:gd name="T20" fmla="*/ 47 w 48"/>
                  <a:gd name="T21" fmla="*/ 0 h 17"/>
                  <a:gd name="T22" fmla="*/ 45 w 48"/>
                  <a:gd name="T23" fmla="*/ 0 h 17"/>
                  <a:gd name="T24" fmla="*/ 45 w 48"/>
                  <a:gd name="T25" fmla="*/ 16 h 17"/>
                  <a:gd name="T26" fmla="*/ 45 w 48"/>
                  <a:gd name="T27" fmla="*/ 16 h 17"/>
                  <a:gd name="T28" fmla="*/ 45 w 48"/>
                  <a:gd name="T29" fmla="*/ 16 h 17"/>
                  <a:gd name="T30" fmla="*/ 45 w 48"/>
                  <a:gd name="T31" fmla="*/ 16 h 17"/>
                  <a:gd name="T32" fmla="*/ 43 w 48"/>
                  <a:gd name="T33" fmla="*/ 16 h 17"/>
                  <a:gd name="T34" fmla="*/ 43 w 48"/>
                  <a:gd name="T35" fmla="*/ 16 h 17"/>
                  <a:gd name="T36" fmla="*/ 43 w 48"/>
                  <a:gd name="T37" fmla="*/ 16 h 17"/>
                  <a:gd name="T38" fmla="*/ 7 w 48"/>
                  <a:gd name="T39" fmla="*/ 16 h 17"/>
                  <a:gd name="T40" fmla="*/ 0 w 48"/>
                  <a:gd name="T41" fmla="*/ 16 h 17"/>
                  <a:gd name="T42" fmla="*/ 0 w 48"/>
                  <a:gd name="T43" fmla="*/ 16 h 17"/>
                  <a:gd name="T44" fmla="*/ 0 w 48"/>
                  <a:gd name="T45" fmla="*/ 16 h 17"/>
                  <a:gd name="T46" fmla="*/ 0 w 48"/>
                  <a:gd name="T47" fmla="*/ 16 h 17"/>
                  <a:gd name="T48" fmla="*/ 0 w 48"/>
                  <a:gd name="T49" fmla="*/ 16 h 17"/>
                  <a:gd name="T50" fmla="*/ 0 w 48"/>
                  <a:gd name="T51" fmla="*/ 16 h 17"/>
                  <a:gd name="T52" fmla="*/ 0 w 48"/>
                  <a:gd name="T53" fmla="*/ 16 h 17"/>
                  <a:gd name="T54" fmla="*/ 0 w 48"/>
                  <a:gd name="T55" fmla="*/ 0 h 17"/>
                  <a:gd name="T56" fmla="*/ 0 w 48"/>
                  <a:gd name="T57" fmla="*/ 0 h 17"/>
                  <a:gd name="T58" fmla="*/ 7 w 48"/>
                  <a:gd name="T59" fmla="*/ 0 h 17"/>
                  <a:gd name="T60" fmla="*/ 7 w 48"/>
                  <a:gd name="T61" fmla="*/ 0 h 17"/>
                  <a:gd name="T62" fmla="*/ 7 w 48"/>
                  <a:gd name="T63" fmla="*/ 16 h 17"/>
                  <a:gd name="T64" fmla="*/ 7 w 48"/>
                  <a:gd name="T65" fmla="*/ 16 h 17"/>
                  <a:gd name="T66" fmla="*/ 7 w 48"/>
                  <a:gd name="T67" fmla="*/ 16 h 17"/>
                  <a:gd name="T68" fmla="*/ 7 w 48"/>
                  <a:gd name="T69" fmla="*/ 16 h 17"/>
                  <a:gd name="T70" fmla="*/ 7 w 48"/>
                  <a:gd name="T71" fmla="*/ 16 h 17"/>
                  <a:gd name="T72" fmla="*/ 7 w 48"/>
                  <a:gd name="T73" fmla="*/ 16 h 17"/>
                  <a:gd name="T74" fmla="*/ 7 w 48"/>
                  <a:gd name="T75" fmla="*/ 16 h 17"/>
                  <a:gd name="T76" fmla="*/ 43 w 48"/>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
                  <a:gd name="T118" fmla="*/ 0 h 17"/>
                  <a:gd name="T119" fmla="*/ 48 w 48"/>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 h="17">
                    <a:moveTo>
                      <a:pt x="43" y="16"/>
                    </a:moveTo>
                    <a:lnTo>
                      <a:pt x="41" y="16"/>
                    </a:lnTo>
                    <a:lnTo>
                      <a:pt x="41" y="0"/>
                    </a:lnTo>
                    <a:lnTo>
                      <a:pt x="47" y="0"/>
                    </a:lnTo>
                    <a:lnTo>
                      <a:pt x="45" y="0"/>
                    </a:lnTo>
                    <a:lnTo>
                      <a:pt x="45" y="16"/>
                    </a:lnTo>
                    <a:lnTo>
                      <a:pt x="43" y="16"/>
                    </a:lnTo>
                    <a:lnTo>
                      <a:pt x="7" y="16"/>
                    </a:lnTo>
                    <a:lnTo>
                      <a:pt x="0" y="16"/>
                    </a:lnTo>
                    <a:lnTo>
                      <a:pt x="0" y="0"/>
                    </a:lnTo>
                    <a:lnTo>
                      <a:pt x="7" y="0"/>
                    </a:lnTo>
                    <a:lnTo>
                      <a:pt x="7" y="16"/>
                    </a:lnTo>
                    <a:lnTo>
                      <a:pt x="43" y="16"/>
                    </a:lnTo>
                  </a:path>
                </a:pathLst>
              </a:custGeom>
              <a:solidFill>
                <a:srgbClr val="B6CE31"/>
              </a:solidFill>
              <a:ln w="9525" cap="rnd">
                <a:noFill/>
                <a:round/>
                <a:headEnd/>
                <a:tailEnd/>
              </a:ln>
            </p:spPr>
            <p:txBody>
              <a:bodyPr/>
              <a:lstStyle/>
              <a:p>
                <a:endParaRPr lang="en-US"/>
              </a:p>
            </p:txBody>
          </p:sp>
          <p:sp>
            <p:nvSpPr>
              <p:cNvPr id="32381" name="Freeform 336"/>
              <p:cNvSpPr>
                <a:spLocks noChangeAspect="1"/>
              </p:cNvSpPr>
              <p:nvPr/>
            </p:nvSpPr>
            <p:spPr bwMode="auto">
              <a:xfrm>
                <a:off x="5015" y="2825"/>
                <a:ext cx="50" cy="1"/>
              </a:xfrm>
              <a:custGeom>
                <a:avLst/>
                <a:gdLst>
                  <a:gd name="T0" fmla="*/ 49 w 50"/>
                  <a:gd name="T1" fmla="*/ 0 h 1"/>
                  <a:gd name="T2" fmla="*/ 43 w 50"/>
                  <a:gd name="T3" fmla="*/ 0 h 1"/>
                  <a:gd name="T4" fmla="*/ 43 w 50"/>
                  <a:gd name="T5" fmla="*/ 0 h 1"/>
                  <a:gd name="T6" fmla="*/ 43 w 50"/>
                  <a:gd name="T7" fmla="*/ 0 h 1"/>
                  <a:gd name="T8" fmla="*/ 43 w 50"/>
                  <a:gd name="T9" fmla="*/ 0 h 1"/>
                  <a:gd name="T10" fmla="*/ 43 w 50"/>
                  <a:gd name="T11" fmla="*/ 0 h 1"/>
                  <a:gd name="T12" fmla="*/ 43 w 50"/>
                  <a:gd name="T13" fmla="*/ 0 h 1"/>
                  <a:gd name="T14" fmla="*/ 43 w 50"/>
                  <a:gd name="T15" fmla="*/ 0 h 1"/>
                  <a:gd name="T16" fmla="*/ 43 w 50"/>
                  <a:gd name="T17" fmla="*/ 0 h 1"/>
                  <a:gd name="T18" fmla="*/ 43 w 50"/>
                  <a:gd name="T19" fmla="*/ 0 h 1"/>
                  <a:gd name="T20" fmla="*/ 49 w 50"/>
                  <a:gd name="T21" fmla="*/ 0 h 1"/>
                  <a:gd name="T22" fmla="*/ 49 w 50"/>
                  <a:gd name="T23" fmla="*/ 0 h 1"/>
                  <a:gd name="T24" fmla="*/ 49 w 50"/>
                  <a:gd name="T25" fmla="*/ 0 h 1"/>
                  <a:gd name="T26" fmla="*/ 49 w 50"/>
                  <a:gd name="T27" fmla="*/ 0 h 1"/>
                  <a:gd name="T28" fmla="*/ 49 w 50"/>
                  <a:gd name="T29" fmla="*/ 0 h 1"/>
                  <a:gd name="T30" fmla="*/ 49 w 50"/>
                  <a:gd name="T31" fmla="*/ 0 h 1"/>
                  <a:gd name="T32" fmla="*/ 49 w 50"/>
                  <a:gd name="T33" fmla="*/ 0 h 1"/>
                  <a:gd name="T34" fmla="*/ 49 w 50"/>
                  <a:gd name="T35" fmla="*/ 0 h 1"/>
                  <a:gd name="T36" fmla="*/ 49 w 50"/>
                  <a:gd name="T37" fmla="*/ 0 h 1"/>
                  <a:gd name="T38" fmla="*/ 49 w 50"/>
                  <a:gd name="T39" fmla="*/ 0 h 1"/>
                  <a:gd name="T40" fmla="*/ 49 w 50"/>
                  <a:gd name="T41" fmla="*/ 0 h 1"/>
                  <a:gd name="T42" fmla="*/ 49 w 50"/>
                  <a:gd name="T43" fmla="*/ 0 h 1"/>
                  <a:gd name="T44" fmla="*/ 49 w 50"/>
                  <a:gd name="T45" fmla="*/ 0 h 1"/>
                  <a:gd name="T46" fmla="*/ 49 w 50"/>
                  <a:gd name="T47" fmla="*/ 0 h 1"/>
                  <a:gd name="T48" fmla="*/ 49 w 50"/>
                  <a:gd name="T49" fmla="*/ 0 h 1"/>
                  <a:gd name="T50" fmla="*/ 49 w 50"/>
                  <a:gd name="T51" fmla="*/ 0 h 1"/>
                  <a:gd name="T52" fmla="*/ 49 w 50"/>
                  <a:gd name="T53" fmla="*/ 0 h 1"/>
                  <a:gd name="T54" fmla="*/ 8 w 50"/>
                  <a:gd name="T55" fmla="*/ 0 h 1"/>
                  <a:gd name="T56" fmla="*/ 1 w 50"/>
                  <a:gd name="T57" fmla="*/ 0 h 1"/>
                  <a:gd name="T58" fmla="*/ 0 w 50"/>
                  <a:gd name="T59" fmla="*/ 0 h 1"/>
                  <a:gd name="T60" fmla="*/ 0 w 50"/>
                  <a:gd name="T61" fmla="*/ 0 h 1"/>
                  <a:gd name="T62" fmla="*/ 0 w 50"/>
                  <a:gd name="T63" fmla="*/ 0 h 1"/>
                  <a:gd name="T64" fmla="*/ 0 w 50"/>
                  <a:gd name="T65" fmla="*/ 0 h 1"/>
                  <a:gd name="T66" fmla="*/ 0 w 50"/>
                  <a:gd name="T67" fmla="*/ 0 h 1"/>
                  <a:gd name="T68" fmla="*/ 0 w 50"/>
                  <a:gd name="T69" fmla="*/ 0 h 1"/>
                  <a:gd name="T70" fmla="*/ 0 w 50"/>
                  <a:gd name="T71" fmla="*/ 0 h 1"/>
                  <a:gd name="T72" fmla="*/ 0 w 50"/>
                  <a:gd name="T73" fmla="*/ 0 h 1"/>
                  <a:gd name="T74" fmla="*/ 7 w 50"/>
                  <a:gd name="T75" fmla="*/ 0 h 1"/>
                  <a:gd name="T76" fmla="*/ 7 w 50"/>
                  <a:gd name="T77" fmla="*/ 0 h 1"/>
                  <a:gd name="T78" fmla="*/ 7 w 50"/>
                  <a:gd name="T79" fmla="*/ 0 h 1"/>
                  <a:gd name="T80" fmla="*/ 7 w 50"/>
                  <a:gd name="T81" fmla="*/ 0 h 1"/>
                  <a:gd name="T82" fmla="*/ 7 w 50"/>
                  <a:gd name="T83" fmla="*/ 0 h 1"/>
                  <a:gd name="T84" fmla="*/ 7 w 50"/>
                  <a:gd name="T85" fmla="*/ 0 h 1"/>
                  <a:gd name="T86" fmla="*/ 7 w 50"/>
                  <a:gd name="T87" fmla="*/ 0 h 1"/>
                  <a:gd name="T88" fmla="*/ 8 w 50"/>
                  <a:gd name="T89" fmla="*/ 0 h 1"/>
                  <a:gd name="T90" fmla="*/ 8 w 50"/>
                  <a:gd name="T91" fmla="*/ 0 h 1"/>
                  <a:gd name="T92" fmla="*/ 49 w 50"/>
                  <a:gd name="T93" fmla="*/ 0 h 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
                  <a:gd name="T142" fmla="*/ 0 h 1"/>
                  <a:gd name="T143" fmla="*/ 50 w 50"/>
                  <a:gd name="T144" fmla="*/ 1 h 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 h="1">
                    <a:moveTo>
                      <a:pt x="49" y="0"/>
                    </a:moveTo>
                    <a:lnTo>
                      <a:pt x="43" y="0"/>
                    </a:lnTo>
                    <a:lnTo>
                      <a:pt x="49" y="0"/>
                    </a:lnTo>
                    <a:lnTo>
                      <a:pt x="8" y="0"/>
                    </a:lnTo>
                    <a:lnTo>
                      <a:pt x="1" y="0"/>
                    </a:lnTo>
                    <a:lnTo>
                      <a:pt x="0" y="0"/>
                    </a:lnTo>
                    <a:lnTo>
                      <a:pt x="7" y="0"/>
                    </a:lnTo>
                    <a:lnTo>
                      <a:pt x="8" y="0"/>
                    </a:lnTo>
                    <a:lnTo>
                      <a:pt x="49" y="0"/>
                    </a:lnTo>
                  </a:path>
                </a:pathLst>
              </a:custGeom>
              <a:solidFill>
                <a:srgbClr val="B7CF30"/>
              </a:solidFill>
              <a:ln w="9525" cap="rnd">
                <a:noFill/>
                <a:round/>
                <a:headEnd/>
                <a:tailEnd/>
              </a:ln>
            </p:spPr>
            <p:txBody>
              <a:bodyPr/>
              <a:lstStyle/>
              <a:p>
                <a:endParaRPr lang="en-US"/>
              </a:p>
            </p:txBody>
          </p:sp>
          <p:sp>
            <p:nvSpPr>
              <p:cNvPr id="32382" name="Freeform 337"/>
              <p:cNvSpPr>
                <a:spLocks noChangeAspect="1"/>
              </p:cNvSpPr>
              <p:nvPr/>
            </p:nvSpPr>
            <p:spPr bwMode="auto">
              <a:xfrm>
                <a:off x="5015" y="2824"/>
                <a:ext cx="50" cy="17"/>
              </a:xfrm>
              <a:custGeom>
                <a:avLst/>
                <a:gdLst>
                  <a:gd name="T0" fmla="*/ 49 w 50"/>
                  <a:gd name="T1" fmla="*/ 16 h 17"/>
                  <a:gd name="T2" fmla="*/ 43 w 50"/>
                  <a:gd name="T3" fmla="*/ 16 h 17"/>
                  <a:gd name="T4" fmla="*/ 43 w 50"/>
                  <a:gd name="T5" fmla="*/ 16 h 17"/>
                  <a:gd name="T6" fmla="*/ 43 w 50"/>
                  <a:gd name="T7" fmla="*/ 16 h 17"/>
                  <a:gd name="T8" fmla="*/ 43 w 50"/>
                  <a:gd name="T9" fmla="*/ 0 h 17"/>
                  <a:gd name="T10" fmla="*/ 43 w 50"/>
                  <a:gd name="T11" fmla="*/ 0 h 17"/>
                  <a:gd name="T12" fmla="*/ 43 w 50"/>
                  <a:gd name="T13" fmla="*/ 0 h 17"/>
                  <a:gd name="T14" fmla="*/ 43 w 50"/>
                  <a:gd name="T15" fmla="*/ 0 h 17"/>
                  <a:gd name="T16" fmla="*/ 43 w 50"/>
                  <a:gd name="T17" fmla="*/ 0 h 17"/>
                  <a:gd name="T18" fmla="*/ 43 w 50"/>
                  <a:gd name="T19" fmla="*/ 0 h 17"/>
                  <a:gd name="T20" fmla="*/ 49 w 50"/>
                  <a:gd name="T21" fmla="*/ 0 h 17"/>
                  <a:gd name="T22" fmla="*/ 49 w 50"/>
                  <a:gd name="T23" fmla="*/ 0 h 17"/>
                  <a:gd name="T24" fmla="*/ 49 w 50"/>
                  <a:gd name="T25" fmla="*/ 0 h 17"/>
                  <a:gd name="T26" fmla="*/ 49 w 50"/>
                  <a:gd name="T27" fmla="*/ 0 h 17"/>
                  <a:gd name="T28" fmla="*/ 49 w 50"/>
                  <a:gd name="T29" fmla="*/ 0 h 17"/>
                  <a:gd name="T30" fmla="*/ 49 w 50"/>
                  <a:gd name="T31" fmla="*/ 0 h 17"/>
                  <a:gd name="T32" fmla="*/ 49 w 50"/>
                  <a:gd name="T33" fmla="*/ 16 h 17"/>
                  <a:gd name="T34" fmla="*/ 49 w 50"/>
                  <a:gd name="T35" fmla="*/ 16 h 17"/>
                  <a:gd name="T36" fmla="*/ 49 w 50"/>
                  <a:gd name="T37" fmla="*/ 16 h 17"/>
                  <a:gd name="T38" fmla="*/ 7 w 50"/>
                  <a:gd name="T39" fmla="*/ 16 h 17"/>
                  <a:gd name="T40" fmla="*/ 0 w 50"/>
                  <a:gd name="T41" fmla="*/ 16 h 17"/>
                  <a:gd name="T42" fmla="*/ 0 w 50"/>
                  <a:gd name="T43" fmla="*/ 16 h 17"/>
                  <a:gd name="T44" fmla="*/ 0 w 50"/>
                  <a:gd name="T45" fmla="*/ 16 h 17"/>
                  <a:gd name="T46" fmla="*/ 0 w 50"/>
                  <a:gd name="T47" fmla="*/ 0 h 17"/>
                  <a:gd name="T48" fmla="*/ 0 w 50"/>
                  <a:gd name="T49" fmla="*/ 0 h 17"/>
                  <a:gd name="T50" fmla="*/ 0 w 50"/>
                  <a:gd name="T51" fmla="*/ 0 h 17"/>
                  <a:gd name="T52" fmla="*/ 0 w 50"/>
                  <a:gd name="T53" fmla="*/ 0 h 17"/>
                  <a:gd name="T54" fmla="*/ 0 w 50"/>
                  <a:gd name="T55" fmla="*/ 0 h 17"/>
                  <a:gd name="T56" fmla="*/ 0 w 50"/>
                  <a:gd name="T57" fmla="*/ 0 h 17"/>
                  <a:gd name="T58" fmla="*/ 6 w 50"/>
                  <a:gd name="T59" fmla="*/ 0 h 17"/>
                  <a:gd name="T60" fmla="*/ 6 w 50"/>
                  <a:gd name="T61" fmla="*/ 0 h 17"/>
                  <a:gd name="T62" fmla="*/ 6 w 50"/>
                  <a:gd name="T63" fmla="*/ 0 h 17"/>
                  <a:gd name="T64" fmla="*/ 6 w 50"/>
                  <a:gd name="T65" fmla="*/ 0 h 17"/>
                  <a:gd name="T66" fmla="*/ 6 w 50"/>
                  <a:gd name="T67" fmla="*/ 0 h 17"/>
                  <a:gd name="T68" fmla="*/ 7 w 50"/>
                  <a:gd name="T69" fmla="*/ 0 h 17"/>
                  <a:gd name="T70" fmla="*/ 7 w 50"/>
                  <a:gd name="T71" fmla="*/ 16 h 17"/>
                  <a:gd name="T72" fmla="*/ 7 w 50"/>
                  <a:gd name="T73" fmla="*/ 16 h 17"/>
                  <a:gd name="T74" fmla="*/ 7 w 50"/>
                  <a:gd name="T75" fmla="*/ 16 h 17"/>
                  <a:gd name="T76" fmla="*/ 49 w 50"/>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
                  <a:gd name="T118" fmla="*/ 0 h 17"/>
                  <a:gd name="T119" fmla="*/ 50 w 50"/>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 h="17">
                    <a:moveTo>
                      <a:pt x="49" y="16"/>
                    </a:moveTo>
                    <a:lnTo>
                      <a:pt x="43" y="16"/>
                    </a:lnTo>
                    <a:lnTo>
                      <a:pt x="43" y="0"/>
                    </a:lnTo>
                    <a:lnTo>
                      <a:pt x="49" y="0"/>
                    </a:lnTo>
                    <a:lnTo>
                      <a:pt x="49" y="16"/>
                    </a:lnTo>
                    <a:lnTo>
                      <a:pt x="7" y="16"/>
                    </a:lnTo>
                    <a:lnTo>
                      <a:pt x="0" y="16"/>
                    </a:lnTo>
                    <a:lnTo>
                      <a:pt x="0" y="0"/>
                    </a:lnTo>
                    <a:lnTo>
                      <a:pt x="6" y="0"/>
                    </a:lnTo>
                    <a:lnTo>
                      <a:pt x="7" y="0"/>
                    </a:lnTo>
                    <a:lnTo>
                      <a:pt x="7" y="16"/>
                    </a:lnTo>
                    <a:lnTo>
                      <a:pt x="49" y="16"/>
                    </a:lnTo>
                  </a:path>
                </a:pathLst>
              </a:custGeom>
              <a:solidFill>
                <a:srgbClr val="B7CF30"/>
              </a:solidFill>
              <a:ln w="9525" cap="rnd">
                <a:noFill/>
                <a:round/>
                <a:headEnd/>
                <a:tailEnd/>
              </a:ln>
            </p:spPr>
            <p:txBody>
              <a:bodyPr/>
              <a:lstStyle/>
              <a:p>
                <a:endParaRPr lang="en-US"/>
              </a:p>
            </p:txBody>
          </p:sp>
          <p:sp>
            <p:nvSpPr>
              <p:cNvPr id="32383" name="Freeform 338"/>
              <p:cNvSpPr>
                <a:spLocks noChangeAspect="1"/>
              </p:cNvSpPr>
              <p:nvPr/>
            </p:nvSpPr>
            <p:spPr bwMode="auto">
              <a:xfrm>
                <a:off x="5015" y="2822"/>
                <a:ext cx="50" cy="17"/>
              </a:xfrm>
              <a:custGeom>
                <a:avLst/>
                <a:gdLst>
                  <a:gd name="T0" fmla="*/ 49 w 50"/>
                  <a:gd name="T1" fmla="*/ 16 h 17"/>
                  <a:gd name="T2" fmla="*/ 43 w 50"/>
                  <a:gd name="T3" fmla="*/ 16 h 17"/>
                  <a:gd name="T4" fmla="*/ 43 w 50"/>
                  <a:gd name="T5" fmla="*/ 16 h 17"/>
                  <a:gd name="T6" fmla="*/ 43 w 50"/>
                  <a:gd name="T7" fmla="*/ 16 h 17"/>
                  <a:gd name="T8" fmla="*/ 43 w 50"/>
                  <a:gd name="T9" fmla="*/ 16 h 17"/>
                  <a:gd name="T10" fmla="*/ 43 w 50"/>
                  <a:gd name="T11" fmla="*/ 16 h 17"/>
                  <a:gd name="T12" fmla="*/ 43 w 50"/>
                  <a:gd name="T13" fmla="*/ 16 h 17"/>
                  <a:gd name="T14" fmla="*/ 43 w 50"/>
                  <a:gd name="T15" fmla="*/ 16 h 17"/>
                  <a:gd name="T16" fmla="*/ 41 w 50"/>
                  <a:gd name="T17" fmla="*/ 0 h 17"/>
                  <a:gd name="T18" fmla="*/ 41 w 50"/>
                  <a:gd name="T19" fmla="*/ 0 h 17"/>
                  <a:gd name="T20" fmla="*/ 49 w 50"/>
                  <a:gd name="T21" fmla="*/ 0 h 17"/>
                  <a:gd name="T22" fmla="*/ 49 w 50"/>
                  <a:gd name="T23" fmla="*/ 0 h 17"/>
                  <a:gd name="T24" fmla="*/ 49 w 50"/>
                  <a:gd name="T25" fmla="*/ 16 h 17"/>
                  <a:gd name="T26" fmla="*/ 49 w 50"/>
                  <a:gd name="T27" fmla="*/ 16 h 17"/>
                  <a:gd name="T28" fmla="*/ 49 w 50"/>
                  <a:gd name="T29" fmla="*/ 16 h 17"/>
                  <a:gd name="T30" fmla="*/ 49 w 50"/>
                  <a:gd name="T31" fmla="*/ 16 h 17"/>
                  <a:gd name="T32" fmla="*/ 49 w 50"/>
                  <a:gd name="T33" fmla="*/ 16 h 17"/>
                  <a:gd name="T34" fmla="*/ 49 w 50"/>
                  <a:gd name="T35" fmla="*/ 16 h 17"/>
                  <a:gd name="T36" fmla="*/ 49 w 50"/>
                  <a:gd name="T37" fmla="*/ 16 h 17"/>
                  <a:gd name="T38" fmla="*/ 6 w 50"/>
                  <a:gd name="T39" fmla="*/ 16 h 17"/>
                  <a:gd name="T40" fmla="*/ 0 w 50"/>
                  <a:gd name="T41" fmla="*/ 16 h 17"/>
                  <a:gd name="T42" fmla="*/ 0 w 50"/>
                  <a:gd name="T43" fmla="*/ 16 h 17"/>
                  <a:gd name="T44" fmla="*/ 0 w 50"/>
                  <a:gd name="T45" fmla="*/ 16 h 17"/>
                  <a:gd name="T46" fmla="*/ 0 w 50"/>
                  <a:gd name="T47" fmla="*/ 16 h 17"/>
                  <a:gd name="T48" fmla="*/ 0 w 50"/>
                  <a:gd name="T49" fmla="*/ 16 h 17"/>
                  <a:gd name="T50" fmla="*/ 0 w 50"/>
                  <a:gd name="T51" fmla="*/ 16 h 17"/>
                  <a:gd name="T52" fmla="*/ 0 w 50"/>
                  <a:gd name="T53" fmla="*/ 16 h 17"/>
                  <a:gd name="T54" fmla="*/ 0 w 50"/>
                  <a:gd name="T55" fmla="*/ 0 h 17"/>
                  <a:gd name="T56" fmla="*/ 0 w 50"/>
                  <a:gd name="T57" fmla="*/ 0 h 17"/>
                  <a:gd name="T58" fmla="*/ 6 w 50"/>
                  <a:gd name="T59" fmla="*/ 0 h 17"/>
                  <a:gd name="T60" fmla="*/ 6 w 50"/>
                  <a:gd name="T61" fmla="*/ 0 h 17"/>
                  <a:gd name="T62" fmla="*/ 6 w 50"/>
                  <a:gd name="T63" fmla="*/ 0 h 17"/>
                  <a:gd name="T64" fmla="*/ 6 w 50"/>
                  <a:gd name="T65" fmla="*/ 0 h 17"/>
                  <a:gd name="T66" fmla="*/ 6 w 50"/>
                  <a:gd name="T67" fmla="*/ 16 h 17"/>
                  <a:gd name="T68" fmla="*/ 6 w 50"/>
                  <a:gd name="T69" fmla="*/ 16 h 17"/>
                  <a:gd name="T70" fmla="*/ 6 w 50"/>
                  <a:gd name="T71" fmla="*/ 16 h 17"/>
                  <a:gd name="T72" fmla="*/ 6 w 50"/>
                  <a:gd name="T73" fmla="*/ 16 h 17"/>
                  <a:gd name="T74" fmla="*/ 6 w 50"/>
                  <a:gd name="T75" fmla="*/ 16 h 17"/>
                  <a:gd name="T76" fmla="*/ 6 w 50"/>
                  <a:gd name="T77" fmla="*/ 16 h 17"/>
                  <a:gd name="T78" fmla="*/ 6 w 50"/>
                  <a:gd name="T79" fmla="*/ 16 h 17"/>
                  <a:gd name="T80" fmla="*/ 6 w 50"/>
                  <a:gd name="T81" fmla="*/ 16 h 17"/>
                  <a:gd name="T82" fmla="*/ 6 w 50"/>
                  <a:gd name="T83" fmla="*/ 16 h 17"/>
                  <a:gd name="T84" fmla="*/ 6 w 50"/>
                  <a:gd name="T85" fmla="*/ 16 h 17"/>
                  <a:gd name="T86" fmla="*/ 6 w 50"/>
                  <a:gd name="T87" fmla="*/ 16 h 17"/>
                  <a:gd name="T88" fmla="*/ 6 w 50"/>
                  <a:gd name="T89" fmla="*/ 16 h 17"/>
                  <a:gd name="T90" fmla="*/ 6 w 50"/>
                  <a:gd name="T91" fmla="*/ 16 h 17"/>
                  <a:gd name="T92" fmla="*/ 49 w 50"/>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
                  <a:gd name="T142" fmla="*/ 0 h 17"/>
                  <a:gd name="T143" fmla="*/ 50 w 50"/>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 h="17">
                    <a:moveTo>
                      <a:pt x="49" y="16"/>
                    </a:moveTo>
                    <a:lnTo>
                      <a:pt x="43" y="16"/>
                    </a:lnTo>
                    <a:lnTo>
                      <a:pt x="41" y="0"/>
                    </a:lnTo>
                    <a:lnTo>
                      <a:pt x="49" y="0"/>
                    </a:lnTo>
                    <a:lnTo>
                      <a:pt x="49" y="16"/>
                    </a:lnTo>
                    <a:lnTo>
                      <a:pt x="6" y="16"/>
                    </a:lnTo>
                    <a:lnTo>
                      <a:pt x="0" y="16"/>
                    </a:lnTo>
                    <a:lnTo>
                      <a:pt x="0" y="0"/>
                    </a:lnTo>
                    <a:lnTo>
                      <a:pt x="6" y="0"/>
                    </a:lnTo>
                    <a:lnTo>
                      <a:pt x="6" y="16"/>
                    </a:lnTo>
                    <a:lnTo>
                      <a:pt x="49" y="16"/>
                    </a:lnTo>
                  </a:path>
                </a:pathLst>
              </a:custGeom>
              <a:solidFill>
                <a:srgbClr val="B8CF30"/>
              </a:solidFill>
              <a:ln w="9525" cap="rnd">
                <a:noFill/>
                <a:round/>
                <a:headEnd/>
                <a:tailEnd/>
              </a:ln>
            </p:spPr>
            <p:txBody>
              <a:bodyPr/>
              <a:lstStyle/>
              <a:p>
                <a:endParaRPr lang="en-US"/>
              </a:p>
            </p:txBody>
          </p:sp>
          <p:sp>
            <p:nvSpPr>
              <p:cNvPr id="32384" name="Freeform 339"/>
              <p:cNvSpPr>
                <a:spLocks noChangeAspect="1"/>
              </p:cNvSpPr>
              <p:nvPr/>
            </p:nvSpPr>
            <p:spPr bwMode="auto">
              <a:xfrm>
                <a:off x="5015" y="2822"/>
                <a:ext cx="50" cy="1"/>
              </a:xfrm>
              <a:custGeom>
                <a:avLst/>
                <a:gdLst>
                  <a:gd name="T0" fmla="*/ 49 w 50"/>
                  <a:gd name="T1" fmla="*/ 0 h 1"/>
                  <a:gd name="T2" fmla="*/ 41 w 50"/>
                  <a:gd name="T3" fmla="*/ 0 h 1"/>
                  <a:gd name="T4" fmla="*/ 41 w 50"/>
                  <a:gd name="T5" fmla="*/ 0 h 1"/>
                  <a:gd name="T6" fmla="*/ 41 w 50"/>
                  <a:gd name="T7" fmla="*/ 0 h 1"/>
                  <a:gd name="T8" fmla="*/ 41 w 50"/>
                  <a:gd name="T9" fmla="*/ 0 h 1"/>
                  <a:gd name="T10" fmla="*/ 41 w 50"/>
                  <a:gd name="T11" fmla="*/ 0 h 1"/>
                  <a:gd name="T12" fmla="*/ 41 w 50"/>
                  <a:gd name="T13" fmla="*/ 0 h 1"/>
                  <a:gd name="T14" fmla="*/ 41 w 50"/>
                  <a:gd name="T15" fmla="*/ 0 h 1"/>
                  <a:gd name="T16" fmla="*/ 41 w 50"/>
                  <a:gd name="T17" fmla="*/ 0 h 1"/>
                  <a:gd name="T18" fmla="*/ 41 w 50"/>
                  <a:gd name="T19" fmla="*/ 0 h 1"/>
                  <a:gd name="T20" fmla="*/ 49 w 50"/>
                  <a:gd name="T21" fmla="*/ 0 h 1"/>
                  <a:gd name="T22" fmla="*/ 49 w 50"/>
                  <a:gd name="T23" fmla="*/ 0 h 1"/>
                  <a:gd name="T24" fmla="*/ 49 w 50"/>
                  <a:gd name="T25" fmla="*/ 0 h 1"/>
                  <a:gd name="T26" fmla="*/ 49 w 50"/>
                  <a:gd name="T27" fmla="*/ 0 h 1"/>
                  <a:gd name="T28" fmla="*/ 49 w 50"/>
                  <a:gd name="T29" fmla="*/ 0 h 1"/>
                  <a:gd name="T30" fmla="*/ 49 w 50"/>
                  <a:gd name="T31" fmla="*/ 0 h 1"/>
                  <a:gd name="T32" fmla="*/ 49 w 50"/>
                  <a:gd name="T33" fmla="*/ 0 h 1"/>
                  <a:gd name="T34" fmla="*/ 49 w 50"/>
                  <a:gd name="T35" fmla="*/ 0 h 1"/>
                  <a:gd name="T36" fmla="*/ 49 w 50"/>
                  <a:gd name="T37" fmla="*/ 0 h 1"/>
                  <a:gd name="T38" fmla="*/ 6 w 50"/>
                  <a:gd name="T39" fmla="*/ 0 h 1"/>
                  <a:gd name="T40" fmla="*/ 0 w 50"/>
                  <a:gd name="T41" fmla="*/ 0 h 1"/>
                  <a:gd name="T42" fmla="*/ 0 w 50"/>
                  <a:gd name="T43" fmla="*/ 0 h 1"/>
                  <a:gd name="T44" fmla="*/ 0 w 50"/>
                  <a:gd name="T45" fmla="*/ 0 h 1"/>
                  <a:gd name="T46" fmla="*/ 0 w 50"/>
                  <a:gd name="T47" fmla="*/ 0 h 1"/>
                  <a:gd name="T48" fmla="*/ 0 w 50"/>
                  <a:gd name="T49" fmla="*/ 0 h 1"/>
                  <a:gd name="T50" fmla="*/ 0 w 50"/>
                  <a:gd name="T51" fmla="*/ 0 h 1"/>
                  <a:gd name="T52" fmla="*/ 0 w 50"/>
                  <a:gd name="T53" fmla="*/ 0 h 1"/>
                  <a:gd name="T54" fmla="*/ 0 w 50"/>
                  <a:gd name="T55" fmla="*/ 0 h 1"/>
                  <a:gd name="T56" fmla="*/ 0 w 50"/>
                  <a:gd name="T57" fmla="*/ 0 h 1"/>
                  <a:gd name="T58" fmla="*/ 6 w 50"/>
                  <a:gd name="T59" fmla="*/ 0 h 1"/>
                  <a:gd name="T60" fmla="*/ 6 w 50"/>
                  <a:gd name="T61" fmla="*/ 0 h 1"/>
                  <a:gd name="T62" fmla="*/ 6 w 50"/>
                  <a:gd name="T63" fmla="*/ 0 h 1"/>
                  <a:gd name="T64" fmla="*/ 6 w 50"/>
                  <a:gd name="T65" fmla="*/ 0 h 1"/>
                  <a:gd name="T66" fmla="*/ 6 w 50"/>
                  <a:gd name="T67" fmla="*/ 0 h 1"/>
                  <a:gd name="T68" fmla="*/ 6 w 50"/>
                  <a:gd name="T69" fmla="*/ 0 h 1"/>
                  <a:gd name="T70" fmla="*/ 6 w 50"/>
                  <a:gd name="T71" fmla="*/ 0 h 1"/>
                  <a:gd name="T72" fmla="*/ 6 w 50"/>
                  <a:gd name="T73" fmla="*/ 0 h 1"/>
                  <a:gd name="T74" fmla="*/ 6 w 50"/>
                  <a:gd name="T75" fmla="*/ 0 h 1"/>
                  <a:gd name="T76" fmla="*/ 49 w 50"/>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
                  <a:gd name="T118" fmla="*/ 0 h 1"/>
                  <a:gd name="T119" fmla="*/ 50 w 50"/>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 h="1">
                    <a:moveTo>
                      <a:pt x="49" y="0"/>
                    </a:moveTo>
                    <a:lnTo>
                      <a:pt x="41" y="0"/>
                    </a:lnTo>
                    <a:lnTo>
                      <a:pt x="49" y="0"/>
                    </a:lnTo>
                    <a:lnTo>
                      <a:pt x="6" y="0"/>
                    </a:lnTo>
                    <a:lnTo>
                      <a:pt x="0" y="0"/>
                    </a:lnTo>
                    <a:lnTo>
                      <a:pt x="6" y="0"/>
                    </a:lnTo>
                    <a:lnTo>
                      <a:pt x="49" y="0"/>
                    </a:lnTo>
                  </a:path>
                </a:pathLst>
              </a:custGeom>
              <a:solidFill>
                <a:srgbClr val="B8D02F"/>
              </a:solidFill>
              <a:ln w="9525" cap="rnd">
                <a:noFill/>
                <a:round/>
                <a:headEnd/>
                <a:tailEnd/>
              </a:ln>
            </p:spPr>
            <p:txBody>
              <a:bodyPr/>
              <a:lstStyle/>
              <a:p>
                <a:endParaRPr lang="en-US"/>
              </a:p>
            </p:txBody>
          </p:sp>
          <p:sp>
            <p:nvSpPr>
              <p:cNvPr id="32385" name="Freeform 340"/>
              <p:cNvSpPr>
                <a:spLocks noChangeAspect="1"/>
              </p:cNvSpPr>
              <p:nvPr/>
            </p:nvSpPr>
            <p:spPr bwMode="auto">
              <a:xfrm>
                <a:off x="5014" y="2820"/>
                <a:ext cx="51" cy="17"/>
              </a:xfrm>
              <a:custGeom>
                <a:avLst/>
                <a:gdLst>
                  <a:gd name="T0" fmla="*/ 50 w 51"/>
                  <a:gd name="T1" fmla="*/ 16 h 17"/>
                  <a:gd name="T2" fmla="*/ 42 w 51"/>
                  <a:gd name="T3" fmla="*/ 16 h 17"/>
                  <a:gd name="T4" fmla="*/ 42 w 51"/>
                  <a:gd name="T5" fmla="*/ 16 h 17"/>
                  <a:gd name="T6" fmla="*/ 42 w 51"/>
                  <a:gd name="T7" fmla="*/ 16 h 17"/>
                  <a:gd name="T8" fmla="*/ 42 w 51"/>
                  <a:gd name="T9" fmla="*/ 16 h 17"/>
                  <a:gd name="T10" fmla="*/ 42 w 51"/>
                  <a:gd name="T11" fmla="*/ 0 h 17"/>
                  <a:gd name="T12" fmla="*/ 42 w 51"/>
                  <a:gd name="T13" fmla="*/ 0 h 17"/>
                  <a:gd name="T14" fmla="*/ 42 w 51"/>
                  <a:gd name="T15" fmla="*/ 0 h 17"/>
                  <a:gd name="T16" fmla="*/ 42 w 51"/>
                  <a:gd name="T17" fmla="*/ 0 h 17"/>
                  <a:gd name="T18" fmla="*/ 42 w 51"/>
                  <a:gd name="T19" fmla="*/ 0 h 17"/>
                  <a:gd name="T20" fmla="*/ 48 w 51"/>
                  <a:gd name="T21" fmla="*/ 0 h 17"/>
                  <a:gd name="T22" fmla="*/ 48 w 51"/>
                  <a:gd name="T23" fmla="*/ 0 h 17"/>
                  <a:gd name="T24" fmla="*/ 48 w 51"/>
                  <a:gd name="T25" fmla="*/ 0 h 17"/>
                  <a:gd name="T26" fmla="*/ 48 w 51"/>
                  <a:gd name="T27" fmla="*/ 0 h 17"/>
                  <a:gd name="T28" fmla="*/ 48 w 51"/>
                  <a:gd name="T29" fmla="*/ 0 h 17"/>
                  <a:gd name="T30" fmla="*/ 48 w 51"/>
                  <a:gd name="T31" fmla="*/ 16 h 17"/>
                  <a:gd name="T32" fmla="*/ 48 w 51"/>
                  <a:gd name="T33" fmla="*/ 16 h 17"/>
                  <a:gd name="T34" fmla="*/ 50 w 51"/>
                  <a:gd name="T35" fmla="*/ 16 h 17"/>
                  <a:gd name="T36" fmla="*/ 50 w 51"/>
                  <a:gd name="T37" fmla="*/ 16 h 17"/>
                  <a:gd name="T38" fmla="*/ 7 w 51"/>
                  <a:gd name="T39" fmla="*/ 16 h 17"/>
                  <a:gd name="T40" fmla="*/ 1 w 51"/>
                  <a:gd name="T41" fmla="*/ 16 h 17"/>
                  <a:gd name="T42" fmla="*/ 1 w 51"/>
                  <a:gd name="T43" fmla="*/ 16 h 17"/>
                  <a:gd name="T44" fmla="*/ 1 w 51"/>
                  <a:gd name="T45" fmla="*/ 16 h 17"/>
                  <a:gd name="T46" fmla="*/ 0 w 51"/>
                  <a:gd name="T47" fmla="*/ 16 h 17"/>
                  <a:gd name="T48" fmla="*/ 0 w 51"/>
                  <a:gd name="T49" fmla="*/ 0 h 17"/>
                  <a:gd name="T50" fmla="*/ 0 w 51"/>
                  <a:gd name="T51" fmla="*/ 0 h 17"/>
                  <a:gd name="T52" fmla="*/ 0 w 51"/>
                  <a:gd name="T53" fmla="*/ 0 h 17"/>
                  <a:gd name="T54" fmla="*/ 0 w 51"/>
                  <a:gd name="T55" fmla="*/ 0 h 17"/>
                  <a:gd name="T56" fmla="*/ 0 w 51"/>
                  <a:gd name="T57" fmla="*/ 0 h 17"/>
                  <a:gd name="T58" fmla="*/ 7 w 51"/>
                  <a:gd name="T59" fmla="*/ 0 h 17"/>
                  <a:gd name="T60" fmla="*/ 7 w 51"/>
                  <a:gd name="T61" fmla="*/ 0 h 17"/>
                  <a:gd name="T62" fmla="*/ 7 w 51"/>
                  <a:gd name="T63" fmla="*/ 0 h 17"/>
                  <a:gd name="T64" fmla="*/ 7 w 51"/>
                  <a:gd name="T65" fmla="*/ 0 h 17"/>
                  <a:gd name="T66" fmla="*/ 7 w 51"/>
                  <a:gd name="T67" fmla="*/ 0 h 17"/>
                  <a:gd name="T68" fmla="*/ 7 w 51"/>
                  <a:gd name="T69" fmla="*/ 16 h 17"/>
                  <a:gd name="T70" fmla="*/ 7 w 51"/>
                  <a:gd name="T71" fmla="*/ 16 h 17"/>
                  <a:gd name="T72" fmla="*/ 7 w 51"/>
                  <a:gd name="T73" fmla="*/ 16 h 17"/>
                  <a:gd name="T74" fmla="*/ 7 w 51"/>
                  <a:gd name="T75" fmla="*/ 16 h 17"/>
                  <a:gd name="T76" fmla="*/ 50 w 51"/>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1"/>
                  <a:gd name="T118" fmla="*/ 0 h 17"/>
                  <a:gd name="T119" fmla="*/ 51 w 51"/>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1" h="17">
                    <a:moveTo>
                      <a:pt x="50" y="16"/>
                    </a:moveTo>
                    <a:lnTo>
                      <a:pt x="42" y="16"/>
                    </a:lnTo>
                    <a:lnTo>
                      <a:pt x="42" y="0"/>
                    </a:lnTo>
                    <a:lnTo>
                      <a:pt x="48" y="0"/>
                    </a:lnTo>
                    <a:lnTo>
                      <a:pt x="48" y="16"/>
                    </a:lnTo>
                    <a:lnTo>
                      <a:pt x="50" y="16"/>
                    </a:lnTo>
                    <a:lnTo>
                      <a:pt x="7" y="16"/>
                    </a:lnTo>
                    <a:lnTo>
                      <a:pt x="1" y="16"/>
                    </a:lnTo>
                    <a:lnTo>
                      <a:pt x="0" y="16"/>
                    </a:lnTo>
                    <a:lnTo>
                      <a:pt x="0" y="0"/>
                    </a:lnTo>
                    <a:lnTo>
                      <a:pt x="7" y="0"/>
                    </a:lnTo>
                    <a:lnTo>
                      <a:pt x="7" y="16"/>
                    </a:lnTo>
                    <a:lnTo>
                      <a:pt x="50" y="16"/>
                    </a:lnTo>
                  </a:path>
                </a:pathLst>
              </a:custGeom>
              <a:solidFill>
                <a:srgbClr val="B9D02F"/>
              </a:solidFill>
              <a:ln w="9525" cap="rnd">
                <a:noFill/>
                <a:round/>
                <a:headEnd/>
                <a:tailEnd/>
              </a:ln>
            </p:spPr>
            <p:txBody>
              <a:bodyPr/>
              <a:lstStyle/>
              <a:p>
                <a:endParaRPr lang="en-US"/>
              </a:p>
            </p:txBody>
          </p:sp>
          <p:sp>
            <p:nvSpPr>
              <p:cNvPr id="32386" name="Freeform 341"/>
              <p:cNvSpPr>
                <a:spLocks noChangeAspect="1"/>
              </p:cNvSpPr>
              <p:nvPr/>
            </p:nvSpPr>
            <p:spPr bwMode="auto">
              <a:xfrm>
                <a:off x="5014" y="2819"/>
                <a:ext cx="50" cy="17"/>
              </a:xfrm>
              <a:custGeom>
                <a:avLst/>
                <a:gdLst>
                  <a:gd name="T0" fmla="*/ 49 w 50"/>
                  <a:gd name="T1" fmla="*/ 16 h 17"/>
                  <a:gd name="T2" fmla="*/ 43 w 50"/>
                  <a:gd name="T3" fmla="*/ 16 h 17"/>
                  <a:gd name="T4" fmla="*/ 43 w 50"/>
                  <a:gd name="T5" fmla="*/ 16 h 17"/>
                  <a:gd name="T6" fmla="*/ 43 w 50"/>
                  <a:gd name="T7" fmla="*/ 16 h 17"/>
                  <a:gd name="T8" fmla="*/ 43 w 50"/>
                  <a:gd name="T9" fmla="*/ 16 h 17"/>
                  <a:gd name="T10" fmla="*/ 43 w 50"/>
                  <a:gd name="T11" fmla="*/ 16 h 17"/>
                  <a:gd name="T12" fmla="*/ 43 w 50"/>
                  <a:gd name="T13" fmla="*/ 16 h 17"/>
                  <a:gd name="T14" fmla="*/ 43 w 50"/>
                  <a:gd name="T15" fmla="*/ 16 h 17"/>
                  <a:gd name="T16" fmla="*/ 43 w 50"/>
                  <a:gd name="T17" fmla="*/ 16 h 17"/>
                  <a:gd name="T18" fmla="*/ 43 w 50"/>
                  <a:gd name="T19" fmla="*/ 0 h 17"/>
                  <a:gd name="T20" fmla="*/ 49 w 50"/>
                  <a:gd name="T21" fmla="*/ 0 h 17"/>
                  <a:gd name="T22" fmla="*/ 49 w 50"/>
                  <a:gd name="T23" fmla="*/ 16 h 17"/>
                  <a:gd name="T24" fmla="*/ 49 w 50"/>
                  <a:gd name="T25" fmla="*/ 16 h 17"/>
                  <a:gd name="T26" fmla="*/ 49 w 50"/>
                  <a:gd name="T27" fmla="*/ 16 h 17"/>
                  <a:gd name="T28" fmla="*/ 49 w 50"/>
                  <a:gd name="T29" fmla="*/ 16 h 17"/>
                  <a:gd name="T30" fmla="*/ 49 w 50"/>
                  <a:gd name="T31" fmla="*/ 16 h 17"/>
                  <a:gd name="T32" fmla="*/ 49 w 50"/>
                  <a:gd name="T33" fmla="*/ 16 h 17"/>
                  <a:gd name="T34" fmla="*/ 49 w 50"/>
                  <a:gd name="T35" fmla="*/ 16 h 17"/>
                  <a:gd name="T36" fmla="*/ 49 w 50"/>
                  <a:gd name="T37" fmla="*/ 16 h 17"/>
                  <a:gd name="T38" fmla="*/ 8 w 50"/>
                  <a:gd name="T39" fmla="*/ 16 h 17"/>
                  <a:gd name="T40" fmla="*/ 0 w 50"/>
                  <a:gd name="T41" fmla="*/ 16 h 17"/>
                  <a:gd name="T42" fmla="*/ 0 w 50"/>
                  <a:gd name="T43" fmla="*/ 16 h 17"/>
                  <a:gd name="T44" fmla="*/ 0 w 50"/>
                  <a:gd name="T45" fmla="*/ 16 h 17"/>
                  <a:gd name="T46" fmla="*/ 0 w 50"/>
                  <a:gd name="T47" fmla="*/ 16 h 17"/>
                  <a:gd name="T48" fmla="*/ 0 w 50"/>
                  <a:gd name="T49" fmla="*/ 16 h 17"/>
                  <a:gd name="T50" fmla="*/ 0 w 50"/>
                  <a:gd name="T51" fmla="*/ 16 h 17"/>
                  <a:gd name="T52" fmla="*/ 0 w 50"/>
                  <a:gd name="T53" fmla="*/ 16 h 17"/>
                  <a:gd name="T54" fmla="*/ 0 w 50"/>
                  <a:gd name="T55" fmla="*/ 16 h 17"/>
                  <a:gd name="T56" fmla="*/ 0 w 50"/>
                  <a:gd name="T57" fmla="*/ 0 h 17"/>
                  <a:gd name="T58" fmla="*/ 8 w 50"/>
                  <a:gd name="T59" fmla="*/ 0 h 17"/>
                  <a:gd name="T60" fmla="*/ 8 w 50"/>
                  <a:gd name="T61" fmla="*/ 16 h 17"/>
                  <a:gd name="T62" fmla="*/ 8 w 50"/>
                  <a:gd name="T63" fmla="*/ 16 h 17"/>
                  <a:gd name="T64" fmla="*/ 8 w 50"/>
                  <a:gd name="T65" fmla="*/ 16 h 17"/>
                  <a:gd name="T66" fmla="*/ 8 w 50"/>
                  <a:gd name="T67" fmla="*/ 16 h 17"/>
                  <a:gd name="T68" fmla="*/ 8 w 50"/>
                  <a:gd name="T69" fmla="*/ 16 h 17"/>
                  <a:gd name="T70" fmla="*/ 8 w 50"/>
                  <a:gd name="T71" fmla="*/ 16 h 17"/>
                  <a:gd name="T72" fmla="*/ 8 w 50"/>
                  <a:gd name="T73" fmla="*/ 16 h 17"/>
                  <a:gd name="T74" fmla="*/ 8 w 50"/>
                  <a:gd name="T75" fmla="*/ 16 h 17"/>
                  <a:gd name="T76" fmla="*/ 49 w 50"/>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
                  <a:gd name="T118" fmla="*/ 0 h 17"/>
                  <a:gd name="T119" fmla="*/ 50 w 50"/>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 h="17">
                    <a:moveTo>
                      <a:pt x="49" y="16"/>
                    </a:moveTo>
                    <a:lnTo>
                      <a:pt x="43" y="16"/>
                    </a:lnTo>
                    <a:lnTo>
                      <a:pt x="43" y="0"/>
                    </a:lnTo>
                    <a:lnTo>
                      <a:pt x="49" y="0"/>
                    </a:lnTo>
                    <a:lnTo>
                      <a:pt x="49" y="16"/>
                    </a:lnTo>
                    <a:lnTo>
                      <a:pt x="8" y="16"/>
                    </a:lnTo>
                    <a:lnTo>
                      <a:pt x="0" y="16"/>
                    </a:lnTo>
                    <a:lnTo>
                      <a:pt x="0" y="0"/>
                    </a:lnTo>
                    <a:lnTo>
                      <a:pt x="8" y="0"/>
                    </a:lnTo>
                    <a:lnTo>
                      <a:pt x="8" y="16"/>
                    </a:lnTo>
                    <a:lnTo>
                      <a:pt x="49" y="16"/>
                    </a:lnTo>
                  </a:path>
                </a:pathLst>
              </a:custGeom>
              <a:solidFill>
                <a:srgbClr val="BAD12E"/>
              </a:solidFill>
              <a:ln w="9525" cap="rnd">
                <a:noFill/>
                <a:round/>
                <a:headEnd/>
                <a:tailEnd/>
              </a:ln>
            </p:spPr>
            <p:txBody>
              <a:bodyPr/>
              <a:lstStyle/>
              <a:p>
                <a:endParaRPr lang="en-US"/>
              </a:p>
            </p:txBody>
          </p:sp>
          <p:sp>
            <p:nvSpPr>
              <p:cNvPr id="32387" name="Freeform 342"/>
              <p:cNvSpPr>
                <a:spLocks noChangeAspect="1"/>
              </p:cNvSpPr>
              <p:nvPr/>
            </p:nvSpPr>
            <p:spPr bwMode="auto">
              <a:xfrm>
                <a:off x="5011" y="2819"/>
                <a:ext cx="53" cy="1"/>
              </a:xfrm>
              <a:custGeom>
                <a:avLst/>
                <a:gdLst>
                  <a:gd name="T0" fmla="*/ 52 w 53"/>
                  <a:gd name="T1" fmla="*/ 0 h 1"/>
                  <a:gd name="T2" fmla="*/ 46 w 53"/>
                  <a:gd name="T3" fmla="*/ 0 h 1"/>
                  <a:gd name="T4" fmla="*/ 46 w 53"/>
                  <a:gd name="T5" fmla="*/ 0 h 1"/>
                  <a:gd name="T6" fmla="*/ 46 w 53"/>
                  <a:gd name="T7" fmla="*/ 0 h 1"/>
                  <a:gd name="T8" fmla="*/ 46 w 53"/>
                  <a:gd name="T9" fmla="*/ 0 h 1"/>
                  <a:gd name="T10" fmla="*/ 46 w 53"/>
                  <a:gd name="T11" fmla="*/ 0 h 1"/>
                  <a:gd name="T12" fmla="*/ 46 w 53"/>
                  <a:gd name="T13" fmla="*/ 0 h 1"/>
                  <a:gd name="T14" fmla="*/ 46 w 53"/>
                  <a:gd name="T15" fmla="*/ 0 h 1"/>
                  <a:gd name="T16" fmla="*/ 46 w 53"/>
                  <a:gd name="T17" fmla="*/ 0 h 1"/>
                  <a:gd name="T18" fmla="*/ 46 w 53"/>
                  <a:gd name="T19" fmla="*/ 0 h 1"/>
                  <a:gd name="T20" fmla="*/ 52 w 53"/>
                  <a:gd name="T21" fmla="*/ 0 h 1"/>
                  <a:gd name="T22" fmla="*/ 52 w 53"/>
                  <a:gd name="T23" fmla="*/ 0 h 1"/>
                  <a:gd name="T24" fmla="*/ 52 w 53"/>
                  <a:gd name="T25" fmla="*/ 0 h 1"/>
                  <a:gd name="T26" fmla="*/ 52 w 53"/>
                  <a:gd name="T27" fmla="*/ 0 h 1"/>
                  <a:gd name="T28" fmla="*/ 52 w 53"/>
                  <a:gd name="T29" fmla="*/ 0 h 1"/>
                  <a:gd name="T30" fmla="*/ 52 w 53"/>
                  <a:gd name="T31" fmla="*/ 0 h 1"/>
                  <a:gd name="T32" fmla="*/ 52 w 53"/>
                  <a:gd name="T33" fmla="*/ 0 h 1"/>
                  <a:gd name="T34" fmla="*/ 52 w 53"/>
                  <a:gd name="T35" fmla="*/ 0 h 1"/>
                  <a:gd name="T36" fmla="*/ 52 w 53"/>
                  <a:gd name="T37" fmla="*/ 0 h 1"/>
                  <a:gd name="T38" fmla="*/ 11 w 53"/>
                  <a:gd name="T39" fmla="*/ 0 h 1"/>
                  <a:gd name="T40" fmla="*/ 3 w 53"/>
                  <a:gd name="T41" fmla="*/ 0 h 1"/>
                  <a:gd name="T42" fmla="*/ 3 w 53"/>
                  <a:gd name="T43" fmla="*/ 0 h 1"/>
                  <a:gd name="T44" fmla="*/ 3 w 53"/>
                  <a:gd name="T45" fmla="*/ 0 h 1"/>
                  <a:gd name="T46" fmla="*/ 3 w 53"/>
                  <a:gd name="T47" fmla="*/ 0 h 1"/>
                  <a:gd name="T48" fmla="*/ 3 w 53"/>
                  <a:gd name="T49" fmla="*/ 0 h 1"/>
                  <a:gd name="T50" fmla="*/ 3 w 53"/>
                  <a:gd name="T51" fmla="*/ 0 h 1"/>
                  <a:gd name="T52" fmla="*/ 3 w 53"/>
                  <a:gd name="T53" fmla="*/ 0 h 1"/>
                  <a:gd name="T54" fmla="*/ 3 w 53"/>
                  <a:gd name="T55" fmla="*/ 0 h 1"/>
                  <a:gd name="T56" fmla="*/ 3 w 53"/>
                  <a:gd name="T57" fmla="*/ 0 h 1"/>
                  <a:gd name="T58" fmla="*/ 3 w 53"/>
                  <a:gd name="T59" fmla="*/ 0 h 1"/>
                  <a:gd name="T60" fmla="*/ 3 w 53"/>
                  <a:gd name="T61" fmla="*/ 0 h 1"/>
                  <a:gd name="T62" fmla="*/ 1 w 53"/>
                  <a:gd name="T63" fmla="*/ 0 h 1"/>
                  <a:gd name="T64" fmla="*/ 1 w 53"/>
                  <a:gd name="T65" fmla="*/ 0 h 1"/>
                  <a:gd name="T66" fmla="*/ 1 w 53"/>
                  <a:gd name="T67" fmla="*/ 0 h 1"/>
                  <a:gd name="T68" fmla="*/ 1 w 53"/>
                  <a:gd name="T69" fmla="*/ 0 h 1"/>
                  <a:gd name="T70" fmla="*/ 1 w 53"/>
                  <a:gd name="T71" fmla="*/ 0 h 1"/>
                  <a:gd name="T72" fmla="*/ 0 w 53"/>
                  <a:gd name="T73" fmla="*/ 0 h 1"/>
                  <a:gd name="T74" fmla="*/ 12 w 53"/>
                  <a:gd name="T75" fmla="*/ 0 h 1"/>
                  <a:gd name="T76" fmla="*/ 12 w 53"/>
                  <a:gd name="T77" fmla="*/ 0 h 1"/>
                  <a:gd name="T78" fmla="*/ 12 w 53"/>
                  <a:gd name="T79" fmla="*/ 0 h 1"/>
                  <a:gd name="T80" fmla="*/ 12 w 53"/>
                  <a:gd name="T81" fmla="*/ 0 h 1"/>
                  <a:gd name="T82" fmla="*/ 12 w 53"/>
                  <a:gd name="T83" fmla="*/ 0 h 1"/>
                  <a:gd name="T84" fmla="*/ 12 w 53"/>
                  <a:gd name="T85" fmla="*/ 0 h 1"/>
                  <a:gd name="T86" fmla="*/ 12 w 53"/>
                  <a:gd name="T87" fmla="*/ 0 h 1"/>
                  <a:gd name="T88" fmla="*/ 12 w 53"/>
                  <a:gd name="T89" fmla="*/ 0 h 1"/>
                  <a:gd name="T90" fmla="*/ 11 w 53"/>
                  <a:gd name="T91" fmla="*/ 0 h 1"/>
                  <a:gd name="T92" fmla="*/ 52 w 53"/>
                  <a:gd name="T93" fmla="*/ 0 h 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
                  <a:gd name="T142" fmla="*/ 0 h 1"/>
                  <a:gd name="T143" fmla="*/ 53 w 53"/>
                  <a:gd name="T144" fmla="*/ 1 h 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 h="1">
                    <a:moveTo>
                      <a:pt x="52" y="0"/>
                    </a:moveTo>
                    <a:lnTo>
                      <a:pt x="46" y="0"/>
                    </a:lnTo>
                    <a:lnTo>
                      <a:pt x="52" y="0"/>
                    </a:lnTo>
                    <a:lnTo>
                      <a:pt x="11" y="0"/>
                    </a:lnTo>
                    <a:lnTo>
                      <a:pt x="3" y="0"/>
                    </a:lnTo>
                    <a:lnTo>
                      <a:pt x="1" y="0"/>
                    </a:lnTo>
                    <a:lnTo>
                      <a:pt x="0" y="0"/>
                    </a:lnTo>
                    <a:lnTo>
                      <a:pt x="12" y="0"/>
                    </a:lnTo>
                    <a:lnTo>
                      <a:pt x="11" y="0"/>
                    </a:lnTo>
                    <a:lnTo>
                      <a:pt x="52" y="0"/>
                    </a:lnTo>
                  </a:path>
                </a:pathLst>
              </a:custGeom>
              <a:solidFill>
                <a:srgbClr val="BAD12E"/>
              </a:solidFill>
              <a:ln w="9525" cap="rnd">
                <a:noFill/>
                <a:round/>
                <a:headEnd/>
                <a:tailEnd/>
              </a:ln>
            </p:spPr>
            <p:txBody>
              <a:bodyPr/>
              <a:lstStyle/>
              <a:p>
                <a:endParaRPr lang="en-US"/>
              </a:p>
            </p:txBody>
          </p:sp>
          <p:sp>
            <p:nvSpPr>
              <p:cNvPr id="32388" name="Freeform 343"/>
              <p:cNvSpPr>
                <a:spLocks noChangeAspect="1"/>
              </p:cNvSpPr>
              <p:nvPr/>
            </p:nvSpPr>
            <p:spPr bwMode="auto">
              <a:xfrm>
                <a:off x="5009" y="2818"/>
                <a:ext cx="55" cy="17"/>
              </a:xfrm>
              <a:custGeom>
                <a:avLst/>
                <a:gdLst>
                  <a:gd name="T0" fmla="*/ 54 w 55"/>
                  <a:gd name="T1" fmla="*/ 16 h 17"/>
                  <a:gd name="T2" fmla="*/ 48 w 55"/>
                  <a:gd name="T3" fmla="*/ 16 h 17"/>
                  <a:gd name="T4" fmla="*/ 48 w 55"/>
                  <a:gd name="T5" fmla="*/ 16 h 17"/>
                  <a:gd name="T6" fmla="*/ 48 w 55"/>
                  <a:gd name="T7" fmla="*/ 16 h 17"/>
                  <a:gd name="T8" fmla="*/ 48 w 55"/>
                  <a:gd name="T9" fmla="*/ 16 h 17"/>
                  <a:gd name="T10" fmla="*/ 48 w 55"/>
                  <a:gd name="T11" fmla="*/ 0 h 17"/>
                  <a:gd name="T12" fmla="*/ 48 w 55"/>
                  <a:gd name="T13" fmla="*/ 0 h 17"/>
                  <a:gd name="T14" fmla="*/ 48 w 55"/>
                  <a:gd name="T15" fmla="*/ 0 h 17"/>
                  <a:gd name="T16" fmla="*/ 48 w 55"/>
                  <a:gd name="T17" fmla="*/ 0 h 17"/>
                  <a:gd name="T18" fmla="*/ 48 w 55"/>
                  <a:gd name="T19" fmla="*/ 0 h 17"/>
                  <a:gd name="T20" fmla="*/ 54 w 55"/>
                  <a:gd name="T21" fmla="*/ 0 h 17"/>
                  <a:gd name="T22" fmla="*/ 54 w 55"/>
                  <a:gd name="T23" fmla="*/ 0 h 17"/>
                  <a:gd name="T24" fmla="*/ 54 w 55"/>
                  <a:gd name="T25" fmla="*/ 0 h 17"/>
                  <a:gd name="T26" fmla="*/ 54 w 55"/>
                  <a:gd name="T27" fmla="*/ 0 h 17"/>
                  <a:gd name="T28" fmla="*/ 54 w 55"/>
                  <a:gd name="T29" fmla="*/ 0 h 17"/>
                  <a:gd name="T30" fmla="*/ 54 w 55"/>
                  <a:gd name="T31" fmla="*/ 16 h 17"/>
                  <a:gd name="T32" fmla="*/ 54 w 55"/>
                  <a:gd name="T33" fmla="*/ 16 h 17"/>
                  <a:gd name="T34" fmla="*/ 54 w 55"/>
                  <a:gd name="T35" fmla="*/ 16 h 17"/>
                  <a:gd name="T36" fmla="*/ 54 w 55"/>
                  <a:gd name="T37" fmla="*/ 16 h 17"/>
                  <a:gd name="T38" fmla="*/ 13 w 55"/>
                  <a:gd name="T39" fmla="*/ 16 h 17"/>
                  <a:gd name="T40" fmla="*/ 1 w 55"/>
                  <a:gd name="T41" fmla="*/ 16 h 17"/>
                  <a:gd name="T42" fmla="*/ 1 w 55"/>
                  <a:gd name="T43" fmla="*/ 16 h 17"/>
                  <a:gd name="T44" fmla="*/ 1 w 55"/>
                  <a:gd name="T45" fmla="*/ 16 h 17"/>
                  <a:gd name="T46" fmla="*/ 1 w 55"/>
                  <a:gd name="T47" fmla="*/ 16 h 17"/>
                  <a:gd name="T48" fmla="*/ 1 w 55"/>
                  <a:gd name="T49" fmla="*/ 0 h 17"/>
                  <a:gd name="T50" fmla="*/ 0 w 55"/>
                  <a:gd name="T51" fmla="*/ 0 h 17"/>
                  <a:gd name="T52" fmla="*/ 0 w 55"/>
                  <a:gd name="T53" fmla="*/ 0 h 17"/>
                  <a:gd name="T54" fmla="*/ 0 w 55"/>
                  <a:gd name="T55" fmla="*/ 0 h 17"/>
                  <a:gd name="T56" fmla="*/ 0 w 55"/>
                  <a:gd name="T57" fmla="*/ 0 h 17"/>
                  <a:gd name="T58" fmla="*/ 13 w 55"/>
                  <a:gd name="T59" fmla="*/ 0 h 17"/>
                  <a:gd name="T60" fmla="*/ 13 w 55"/>
                  <a:gd name="T61" fmla="*/ 0 h 17"/>
                  <a:gd name="T62" fmla="*/ 13 w 55"/>
                  <a:gd name="T63" fmla="*/ 0 h 17"/>
                  <a:gd name="T64" fmla="*/ 13 w 55"/>
                  <a:gd name="T65" fmla="*/ 0 h 17"/>
                  <a:gd name="T66" fmla="*/ 13 w 55"/>
                  <a:gd name="T67" fmla="*/ 0 h 17"/>
                  <a:gd name="T68" fmla="*/ 13 w 55"/>
                  <a:gd name="T69" fmla="*/ 16 h 17"/>
                  <a:gd name="T70" fmla="*/ 13 w 55"/>
                  <a:gd name="T71" fmla="*/ 16 h 17"/>
                  <a:gd name="T72" fmla="*/ 13 w 55"/>
                  <a:gd name="T73" fmla="*/ 16 h 17"/>
                  <a:gd name="T74" fmla="*/ 13 w 55"/>
                  <a:gd name="T75" fmla="*/ 16 h 17"/>
                  <a:gd name="T76" fmla="*/ 54 w 55"/>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
                  <a:gd name="T118" fmla="*/ 0 h 17"/>
                  <a:gd name="T119" fmla="*/ 55 w 55"/>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 h="17">
                    <a:moveTo>
                      <a:pt x="54" y="16"/>
                    </a:moveTo>
                    <a:lnTo>
                      <a:pt x="48" y="16"/>
                    </a:lnTo>
                    <a:lnTo>
                      <a:pt x="48" y="0"/>
                    </a:lnTo>
                    <a:lnTo>
                      <a:pt x="54" y="0"/>
                    </a:lnTo>
                    <a:lnTo>
                      <a:pt x="54" y="16"/>
                    </a:lnTo>
                    <a:lnTo>
                      <a:pt x="13" y="16"/>
                    </a:lnTo>
                    <a:lnTo>
                      <a:pt x="1" y="16"/>
                    </a:lnTo>
                    <a:lnTo>
                      <a:pt x="1" y="0"/>
                    </a:lnTo>
                    <a:lnTo>
                      <a:pt x="0" y="0"/>
                    </a:lnTo>
                    <a:lnTo>
                      <a:pt x="13" y="0"/>
                    </a:lnTo>
                    <a:lnTo>
                      <a:pt x="13" y="16"/>
                    </a:lnTo>
                    <a:lnTo>
                      <a:pt x="54" y="16"/>
                    </a:lnTo>
                  </a:path>
                </a:pathLst>
              </a:custGeom>
              <a:solidFill>
                <a:srgbClr val="BBD12E"/>
              </a:solidFill>
              <a:ln w="9525" cap="rnd">
                <a:noFill/>
                <a:round/>
                <a:headEnd/>
                <a:tailEnd/>
              </a:ln>
            </p:spPr>
            <p:txBody>
              <a:bodyPr/>
              <a:lstStyle/>
              <a:p>
                <a:endParaRPr lang="en-US"/>
              </a:p>
            </p:txBody>
          </p:sp>
          <p:sp>
            <p:nvSpPr>
              <p:cNvPr id="32389" name="Freeform 344"/>
              <p:cNvSpPr>
                <a:spLocks noChangeAspect="1"/>
              </p:cNvSpPr>
              <p:nvPr/>
            </p:nvSpPr>
            <p:spPr bwMode="auto">
              <a:xfrm>
                <a:off x="5006" y="2816"/>
                <a:ext cx="58" cy="17"/>
              </a:xfrm>
              <a:custGeom>
                <a:avLst/>
                <a:gdLst>
                  <a:gd name="T0" fmla="*/ 57 w 58"/>
                  <a:gd name="T1" fmla="*/ 16 h 17"/>
                  <a:gd name="T2" fmla="*/ 51 w 58"/>
                  <a:gd name="T3" fmla="*/ 16 h 17"/>
                  <a:gd name="T4" fmla="*/ 51 w 58"/>
                  <a:gd name="T5" fmla="*/ 16 h 17"/>
                  <a:gd name="T6" fmla="*/ 51 w 58"/>
                  <a:gd name="T7" fmla="*/ 16 h 17"/>
                  <a:gd name="T8" fmla="*/ 49 w 58"/>
                  <a:gd name="T9" fmla="*/ 16 h 17"/>
                  <a:gd name="T10" fmla="*/ 49 w 58"/>
                  <a:gd name="T11" fmla="*/ 16 h 17"/>
                  <a:gd name="T12" fmla="*/ 49 w 58"/>
                  <a:gd name="T13" fmla="*/ 16 h 17"/>
                  <a:gd name="T14" fmla="*/ 49 w 58"/>
                  <a:gd name="T15" fmla="*/ 16 h 17"/>
                  <a:gd name="T16" fmla="*/ 49 w 58"/>
                  <a:gd name="T17" fmla="*/ 16 h 17"/>
                  <a:gd name="T18" fmla="*/ 49 w 58"/>
                  <a:gd name="T19" fmla="*/ 0 h 17"/>
                  <a:gd name="T20" fmla="*/ 57 w 58"/>
                  <a:gd name="T21" fmla="*/ 0 h 17"/>
                  <a:gd name="T22" fmla="*/ 57 w 58"/>
                  <a:gd name="T23" fmla="*/ 16 h 17"/>
                  <a:gd name="T24" fmla="*/ 57 w 58"/>
                  <a:gd name="T25" fmla="*/ 16 h 17"/>
                  <a:gd name="T26" fmla="*/ 57 w 58"/>
                  <a:gd name="T27" fmla="*/ 16 h 17"/>
                  <a:gd name="T28" fmla="*/ 57 w 58"/>
                  <a:gd name="T29" fmla="*/ 16 h 17"/>
                  <a:gd name="T30" fmla="*/ 57 w 58"/>
                  <a:gd name="T31" fmla="*/ 16 h 17"/>
                  <a:gd name="T32" fmla="*/ 57 w 58"/>
                  <a:gd name="T33" fmla="*/ 16 h 17"/>
                  <a:gd name="T34" fmla="*/ 57 w 58"/>
                  <a:gd name="T35" fmla="*/ 16 h 17"/>
                  <a:gd name="T36" fmla="*/ 57 w 58"/>
                  <a:gd name="T37" fmla="*/ 16 h 17"/>
                  <a:gd name="T38" fmla="*/ 16 w 58"/>
                  <a:gd name="T39" fmla="*/ 16 h 17"/>
                  <a:gd name="T40" fmla="*/ 3 w 58"/>
                  <a:gd name="T41" fmla="*/ 16 h 17"/>
                  <a:gd name="T42" fmla="*/ 3 w 58"/>
                  <a:gd name="T43" fmla="*/ 16 h 17"/>
                  <a:gd name="T44" fmla="*/ 3 w 58"/>
                  <a:gd name="T45" fmla="*/ 16 h 17"/>
                  <a:gd name="T46" fmla="*/ 1 w 58"/>
                  <a:gd name="T47" fmla="*/ 16 h 17"/>
                  <a:gd name="T48" fmla="*/ 1 w 58"/>
                  <a:gd name="T49" fmla="*/ 16 h 17"/>
                  <a:gd name="T50" fmla="*/ 1 w 58"/>
                  <a:gd name="T51" fmla="*/ 16 h 17"/>
                  <a:gd name="T52" fmla="*/ 1 w 58"/>
                  <a:gd name="T53" fmla="*/ 16 h 17"/>
                  <a:gd name="T54" fmla="*/ 1 w 58"/>
                  <a:gd name="T55" fmla="*/ 16 h 17"/>
                  <a:gd name="T56" fmla="*/ 0 w 58"/>
                  <a:gd name="T57" fmla="*/ 0 h 17"/>
                  <a:gd name="T58" fmla="*/ 18 w 58"/>
                  <a:gd name="T59" fmla="*/ 0 h 17"/>
                  <a:gd name="T60" fmla="*/ 18 w 58"/>
                  <a:gd name="T61" fmla="*/ 16 h 17"/>
                  <a:gd name="T62" fmla="*/ 18 w 58"/>
                  <a:gd name="T63" fmla="*/ 16 h 17"/>
                  <a:gd name="T64" fmla="*/ 18 w 58"/>
                  <a:gd name="T65" fmla="*/ 16 h 17"/>
                  <a:gd name="T66" fmla="*/ 18 w 58"/>
                  <a:gd name="T67" fmla="*/ 16 h 17"/>
                  <a:gd name="T68" fmla="*/ 16 w 58"/>
                  <a:gd name="T69" fmla="*/ 16 h 17"/>
                  <a:gd name="T70" fmla="*/ 16 w 58"/>
                  <a:gd name="T71" fmla="*/ 16 h 17"/>
                  <a:gd name="T72" fmla="*/ 16 w 58"/>
                  <a:gd name="T73" fmla="*/ 16 h 17"/>
                  <a:gd name="T74" fmla="*/ 16 w 58"/>
                  <a:gd name="T75" fmla="*/ 16 h 17"/>
                  <a:gd name="T76" fmla="*/ 16 w 58"/>
                  <a:gd name="T77" fmla="*/ 16 h 17"/>
                  <a:gd name="T78" fmla="*/ 16 w 58"/>
                  <a:gd name="T79" fmla="*/ 16 h 17"/>
                  <a:gd name="T80" fmla="*/ 16 w 58"/>
                  <a:gd name="T81" fmla="*/ 16 h 17"/>
                  <a:gd name="T82" fmla="*/ 16 w 58"/>
                  <a:gd name="T83" fmla="*/ 16 h 17"/>
                  <a:gd name="T84" fmla="*/ 16 w 58"/>
                  <a:gd name="T85" fmla="*/ 16 h 17"/>
                  <a:gd name="T86" fmla="*/ 16 w 58"/>
                  <a:gd name="T87" fmla="*/ 16 h 17"/>
                  <a:gd name="T88" fmla="*/ 16 w 58"/>
                  <a:gd name="T89" fmla="*/ 16 h 17"/>
                  <a:gd name="T90" fmla="*/ 16 w 58"/>
                  <a:gd name="T91" fmla="*/ 16 h 17"/>
                  <a:gd name="T92" fmla="*/ 57 w 58"/>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8"/>
                  <a:gd name="T142" fmla="*/ 0 h 17"/>
                  <a:gd name="T143" fmla="*/ 58 w 58"/>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8" h="17">
                    <a:moveTo>
                      <a:pt x="57" y="16"/>
                    </a:moveTo>
                    <a:lnTo>
                      <a:pt x="51" y="16"/>
                    </a:lnTo>
                    <a:lnTo>
                      <a:pt x="49" y="16"/>
                    </a:lnTo>
                    <a:lnTo>
                      <a:pt x="49" y="0"/>
                    </a:lnTo>
                    <a:lnTo>
                      <a:pt x="57" y="0"/>
                    </a:lnTo>
                    <a:lnTo>
                      <a:pt x="57" y="16"/>
                    </a:lnTo>
                    <a:lnTo>
                      <a:pt x="16" y="16"/>
                    </a:lnTo>
                    <a:lnTo>
                      <a:pt x="3" y="16"/>
                    </a:lnTo>
                    <a:lnTo>
                      <a:pt x="1" y="16"/>
                    </a:lnTo>
                    <a:lnTo>
                      <a:pt x="0" y="0"/>
                    </a:lnTo>
                    <a:lnTo>
                      <a:pt x="18" y="0"/>
                    </a:lnTo>
                    <a:lnTo>
                      <a:pt x="18" y="16"/>
                    </a:lnTo>
                    <a:lnTo>
                      <a:pt x="16" y="16"/>
                    </a:lnTo>
                    <a:lnTo>
                      <a:pt x="57" y="16"/>
                    </a:lnTo>
                  </a:path>
                </a:pathLst>
              </a:custGeom>
              <a:solidFill>
                <a:srgbClr val="BBD22D"/>
              </a:solidFill>
              <a:ln w="9525" cap="rnd">
                <a:noFill/>
                <a:round/>
                <a:headEnd/>
                <a:tailEnd/>
              </a:ln>
            </p:spPr>
            <p:txBody>
              <a:bodyPr/>
              <a:lstStyle/>
              <a:p>
                <a:endParaRPr lang="en-US"/>
              </a:p>
            </p:txBody>
          </p:sp>
          <p:sp>
            <p:nvSpPr>
              <p:cNvPr id="32390" name="Freeform 345"/>
              <p:cNvSpPr>
                <a:spLocks noChangeAspect="1"/>
              </p:cNvSpPr>
              <p:nvPr/>
            </p:nvSpPr>
            <p:spPr bwMode="auto">
              <a:xfrm>
                <a:off x="5004" y="2816"/>
                <a:ext cx="60" cy="1"/>
              </a:xfrm>
              <a:custGeom>
                <a:avLst/>
                <a:gdLst>
                  <a:gd name="T0" fmla="*/ 59 w 60"/>
                  <a:gd name="T1" fmla="*/ 0 h 1"/>
                  <a:gd name="T2" fmla="*/ 51 w 60"/>
                  <a:gd name="T3" fmla="*/ 0 h 1"/>
                  <a:gd name="T4" fmla="*/ 51 w 60"/>
                  <a:gd name="T5" fmla="*/ 0 h 1"/>
                  <a:gd name="T6" fmla="*/ 51 w 60"/>
                  <a:gd name="T7" fmla="*/ 0 h 1"/>
                  <a:gd name="T8" fmla="*/ 51 w 60"/>
                  <a:gd name="T9" fmla="*/ 0 h 1"/>
                  <a:gd name="T10" fmla="*/ 51 w 60"/>
                  <a:gd name="T11" fmla="*/ 0 h 1"/>
                  <a:gd name="T12" fmla="*/ 51 w 60"/>
                  <a:gd name="T13" fmla="*/ 0 h 1"/>
                  <a:gd name="T14" fmla="*/ 51 w 60"/>
                  <a:gd name="T15" fmla="*/ 0 h 1"/>
                  <a:gd name="T16" fmla="*/ 51 w 60"/>
                  <a:gd name="T17" fmla="*/ 0 h 1"/>
                  <a:gd name="T18" fmla="*/ 51 w 60"/>
                  <a:gd name="T19" fmla="*/ 0 h 1"/>
                  <a:gd name="T20" fmla="*/ 57 w 60"/>
                  <a:gd name="T21" fmla="*/ 0 h 1"/>
                  <a:gd name="T22" fmla="*/ 57 w 60"/>
                  <a:gd name="T23" fmla="*/ 0 h 1"/>
                  <a:gd name="T24" fmla="*/ 57 w 60"/>
                  <a:gd name="T25" fmla="*/ 0 h 1"/>
                  <a:gd name="T26" fmla="*/ 57 w 60"/>
                  <a:gd name="T27" fmla="*/ 0 h 1"/>
                  <a:gd name="T28" fmla="*/ 57 w 60"/>
                  <a:gd name="T29" fmla="*/ 0 h 1"/>
                  <a:gd name="T30" fmla="*/ 57 w 60"/>
                  <a:gd name="T31" fmla="*/ 0 h 1"/>
                  <a:gd name="T32" fmla="*/ 59 w 60"/>
                  <a:gd name="T33" fmla="*/ 0 h 1"/>
                  <a:gd name="T34" fmla="*/ 59 w 60"/>
                  <a:gd name="T35" fmla="*/ 0 h 1"/>
                  <a:gd name="T36" fmla="*/ 59 w 60"/>
                  <a:gd name="T37" fmla="*/ 0 h 1"/>
                  <a:gd name="T38" fmla="*/ 20 w 60"/>
                  <a:gd name="T39" fmla="*/ 0 h 1"/>
                  <a:gd name="T40" fmla="*/ 1 w 60"/>
                  <a:gd name="T41" fmla="*/ 0 h 1"/>
                  <a:gd name="T42" fmla="*/ 1 w 60"/>
                  <a:gd name="T43" fmla="*/ 0 h 1"/>
                  <a:gd name="T44" fmla="*/ 1 w 60"/>
                  <a:gd name="T45" fmla="*/ 0 h 1"/>
                  <a:gd name="T46" fmla="*/ 1 w 60"/>
                  <a:gd name="T47" fmla="*/ 0 h 1"/>
                  <a:gd name="T48" fmla="*/ 1 w 60"/>
                  <a:gd name="T49" fmla="*/ 0 h 1"/>
                  <a:gd name="T50" fmla="*/ 1 w 60"/>
                  <a:gd name="T51" fmla="*/ 0 h 1"/>
                  <a:gd name="T52" fmla="*/ 1 w 60"/>
                  <a:gd name="T53" fmla="*/ 0 h 1"/>
                  <a:gd name="T54" fmla="*/ 0 w 60"/>
                  <a:gd name="T55" fmla="*/ 0 h 1"/>
                  <a:gd name="T56" fmla="*/ 0 w 60"/>
                  <a:gd name="T57" fmla="*/ 0 h 1"/>
                  <a:gd name="T58" fmla="*/ 23 w 60"/>
                  <a:gd name="T59" fmla="*/ 0 h 1"/>
                  <a:gd name="T60" fmla="*/ 23 w 60"/>
                  <a:gd name="T61" fmla="*/ 0 h 1"/>
                  <a:gd name="T62" fmla="*/ 23 w 60"/>
                  <a:gd name="T63" fmla="*/ 0 h 1"/>
                  <a:gd name="T64" fmla="*/ 21 w 60"/>
                  <a:gd name="T65" fmla="*/ 0 h 1"/>
                  <a:gd name="T66" fmla="*/ 21 w 60"/>
                  <a:gd name="T67" fmla="*/ 0 h 1"/>
                  <a:gd name="T68" fmla="*/ 21 w 60"/>
                  <a:gd name="T69" fmla="*/ 0 h 1"/>
                  <a:gd name="T70" fmla="*/ 21 w 60"/>
                  <a:gd name="T71" fmla="*/ 0 h 1"/>
                  <a:gd name="T72" fmla="*/ 20 w 60"/>
                  <a:gd name="T73" fmla="*/ 0 h 1"/>
                  <a:gd name="T74" fmla="*/ 20 w 60"/>
                  <a:gd name="T75" fmla="*/ 0 h 1"/>
                  <a:gd name="T76" fmla="*/ 59 w 60"/>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0"/>
                  <a:gd name="T118" fmla="*/ 0 h 1"/>
                  <a:gd name="T119" fmla="*/ 60 w 60"/>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0" h="1">
                    <a:moveTo>
                      <a:pt x="59" y="0"/>
                    </a:moveTo>
                    <a:lnTo>
                      <a:pt x="51" y="0"/>
                    </a:lnTo>
                    <a:lnTo>
                      <a:pt x="57" y="0"/>
                    </a:lnTo>
                    <a:lnTo>
                      <a:pt x="59" y="0"/>
                    </a:lnTo>
                    <a:lnTo>
                      <a:pt x="20" y="0"/>
                    </a:lnTo>
                    <a:lnTo>
                      <a:pt x="1" y="0"/>
                    </a:lnTo>
                    <a:lnTo>
                      <a:pt x="0" y="0"/>
                    </a:lnTo>
                    <a:lnTo>
                      <a:pt x="23" y="0"/>
                    </a:lnTo>
                    <a:lnTo>
                      <a:pt x="21" y="0"/>
                    </a:lnTo>
                    <a:lnTo>
                      <a:pt x="20" y="0"/>
                    </a:lnTo>
                    <a:lnTo>
                      <a:pt x="59" y="0"/>
                    </a:lnTo>
                  </a:path>
                </a:pathLst>
              </a:custGeom>
              <a:solidFill>
                <a:srgbClr val="BCD22D"/>
              </a:solidFill>
              <a:ln w="9525" cap="rnd">
                <a:noFill/>
                <a:round/>
                <a:headEnd/>
                <a:tailEnd/>
              </a:ln>
            </p:spPr>
            <p:txBody>
              <a:bodyPr/>
              <a:lstStyle/>
              <a:p>
                <a:endParaRPr lang="en-US"/>
              </a:p>
            </p:txBody>
          </p:sp>
          <p:sp>
            <p:nvSpPr>
              <p:cNvPr id="32391" name="Freeform 346"/>
              <p:cNvSpPr>
                <a:spLocks noChangeAspect="1"/>
              </p:cNvSpPr>
              <p:nvPr/>
            </p:nvSpPr>
            <p:spPr bwMode="auto">
              <a:xfrm>
                <a:off x="5003" y="2815"/>
                <a:ext cx="59" cy="17"/>
              </a:xfrm>
              <a:custGeom>
                <a:avLst/>
                <a:gdLst>
                  <a:gd name="T0" fmla="*/ 58 w 59"/>
                  <a:gd name="T1" fmla="*/ 16 h 17"/>
                  <a:gd name="T2" fmla="*/ 52 w 59"/>
                  <a:gd name="T3" fmla="*/ 16 h 17"/>
                  <a:gd name="T4" fmla="*/ 52 w 59"/>
                  <a:gd name="T5" fmla="*/ 16 h 17"/>
                  <a:gd name="T6" fmla="*/ 52 w 59"/>
                  <a:gd name="T7" fmla="*/ 16 h 17"/>
                  <a:gd name="T8" fmla="*/ 52 w 59"/>
                  <a:gd name="T9" fmla="*/ 16 h 17"/>
                  <a:gd name="T10" fmla="*/ 52 w 59"/>
                  <a:gd name="T11" fmla="*/ 16 h 17"/>
                  <a:gd name="T12" fmla="*/ 52 w 59"/>
                  <a:gd name="T13" fmla="*/ 16 h 17"/>
                  <a:gd name="T14" fmla="*/ 52 w 59"/>
                  <a:gd name="T15" fmla="*/ 16 h 17"/>
                  <a:gd name="T16" fmla="*/ 52 w 59"/>
                  <a:gd name="T17" fmla="*/ 0 h 17"/>
                  <a:gd name="T18" fmla="*/ 52 w 59"/>
                  <a:gd name="T19" fmla="*/ 0 h 17"/>
                  <a:gd name="T20" fmla="*/ 52 w 59"/>
                  <a:gd name="T21" fmla="*/ 0 h 17"/>
                  <a:gd name="T22" fmla="*/ 50 w 59"/>
                  <a:gd name="T23" fmla="*/ 0 h 17"/>
                  <a:gd name="T24" fmla="*/ 50 w 59"/>
                  <a:gd name="T25" fmla="*/ 0 h 17"/>
                  <a:gd name="T26" fmla="*/ 49 w 59"/>
                  <a:gd name="T27" fmla="*/ 0 h 17"/>
                  <a:gd name="T28" fmla="*/ 49 w 59"/>
                  <a:gd name="T29" fmla="*/ 0 h 17"/>
                  <a:gd name="T30" fmla="*/ 47 w 59"/>
                  <a:gd name="T31" fmla="*/ 0 h 17"/>
                  <a:gd name="T32" fmla="*/ 47 w 59"/>
                  <a:gd name="T33" fmla="*/ 0 h 17"/>
                  <a:gd name="T34" fmla="*/ 45 w 59"/>
                  <a:gd name="T35" fmla="*/ 0 h 17"/>
                  <a:gd name="T36" fmla="*/ 58 w 59"/>
                  <a:gd name="T37" fmla="*/ 0 h 17"/>
                  <a:gd name="T38" fmla="*/ 58 w 59"/>
                  <a:gd name="T39" fmla="*/ 0 h 17"/>
                  <a:gd name="T40" fmla="*/ 58 w 59"/>
                  <a:gd name="T41" fmla="*/ 0 h 17"/>
                  <a:gd name="T42" fmla="*/ 58 w 59"/>
                  <a:gd name="T43" fmla="*/ 0 h 17"/>
                  <a:gd name="T44" fmla="*/ 58 w 59"/>
                  <a:gd name="T45" fmla="*/ 16 h 17"/>
                  <a:gd name="T46" fmla="*/ 58 w 59"/>
                  <a:gd name="T47" fmla="*/ 16 h 17"/>
                  <a:gd name="T48" fmla="*/ 58 w 59"/>
                  <a:gd name="T49" fmla="*/ 16 h 17"/>
                  <a:gd name="T50" fmla="*/ 58 w 59"/>
                  <a:gd name="T51" fmla="*/ 16 h 17"/>
                  <a:gd name="T52" fmla="*/ 58 w 59"/>
                  <a:gd name="T53" fmla="*/ 16 h 17"/>
                  <a:gd name="T54" fmla="*/ 24 w 59"/>
                  <a:gd name="T55" fmla="*/ 16 h 17"/>
                  <a:gd name="T56" fmla="*/ 0 w 59"/>
                  <a:gd name="T57" fmla="*/ 16 h 17"/>
                  <a:gd name="T58" fmla="*/ 0 w 59"/>
                  <a:gd name="T59" fmla="*/ 16 h 17"/>
                  <a:gd name="T60" fmla="*/ 0 w 59"/>
                  <a:gd name="T61" fmla="*/ 16 h 17"/>
                  <a:gd name="T62" fmla="*/ 0 w 59"/>
                  <a:gd name="T63" fmla="*/ 16 h 17"/>
                  <a:gd name="T64" fmla="*/ 0 w 59"/>
                  <a:gd name="T65" fmla="*/ 16 h 17"/>
                  <a:gd name="T66" fmla="*/ 0 w 59"/>
                  <a:gd name="T67" fmla="*/ 0 h 17"/>
                  <a:gd name="T68" fmla="*/ 0 w 59"/>
                  <a:gd name="T69" fmla="*/ 0 h 17"/>
                  <a:gd name="T70" fmla="*/ 0 w 59"/>
                  <a:gd name="T71" fmla="*/ 0 h 17"/>
                  <a:gd name="T72" fmla="*/ 0 w 59"/>
                  <a:gd name="T73" fmla="*/ 0 h 17"/>
                  <a:gd name="T74" fmla="*/ 27 w 59"/>
                  <a:gd name="T75" fmla="*/ 0 h 17"/>
                  <a:gd name="T76" fmla="*/ 27 w 59"/>
                  <a:gd name="T77" fmla="*/ 0 h 17"/>
                  <a:gd name="T78" fmla="*/ 25 w 59"/>
                  <a:gd name="T79" fmla="*/ 0 h 17"/>
                  <a:gd name="T80" fmla="*/ 25 w 59"/>
                  <a:gd name="T81" fmla="*/ 0 h 17"/>
                  <a:gd name="T82" fmla="*/ 25 w 59"/>
                  <a:gd name="T83" fmla="*/ 16 h 17"/>
                  <a:gd name="T84" fmla="*/ 25 w 59"/>
                  <a:gd name="T85" fmla="*/ 16 h 17"/>
                  <a:gd name="T86" fmla="*/ 24 w 59"/>
                  <a:gd name="T87" fmla="*/ 16 h 17"/>
                  <a:gd name="T88" fmla="*/ 24 w 59"/>
                  <a:gd name="T89" fmla="*/ 16 h 17"/>
                  <a:gd name="T90" fmla="*/ 24 w 59"/>
                  <a:gd name="T91" fmla="*/ 16 h 17"/>
                  <a:gd name="T92" fmla="*/ 58 w 59"/>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9"/>
                  <a:gd name="T142" fmla="*/ 0 h 17"/>
                  <a:gd name="T143" fmla="*/ 59 w 59"/>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9" h="17">
                    <a:moveTo>
                      <a:pt x="58" y="16"/>
                    </a:moveTo>
                    <a:lnTo>
                      <a:pt x="52" y="16"/>
                    </a:lnTo>
                    <a:lnTo>
                      <a:pt x="52" y="0"/>
                    </a:lnTo>
                    <a:lnTo>
                      <a:pt x="50" y="0"/>
                    </a:lnTo>
                    <a:lnTo>
                      <a:pt x="49" y="0"/>
                    </a:lnTo>
                    <a:lnTo>
                      <a:pt x="47" y="0"/>
                    </a:lnTo>
                    <a:lnTo>
                      <a:pt x="45" y="0"/>
                    </a:lnTo>
                    <a:lnTo>
                      <a:pt x="58" y="0"/>
                    </a:lnTo>
                    <a:lnTo>
                      <a:pt x="58" y="16"/>
                    </a:lnTo>
                    <a:lnTo>
                      <a:pt x="24" y="16"/>
                    </a:lnTo>
                    <a:lnTo>
                      <a:pt x="0" y="16"/>
                    </a:lnTo>
                    <a:lnTo>
                      <a:pt x="0" y="0"/>
                    </a:lnTo>
                    <a:lnTo>
                      <a:pt x="27" y="0"/>
                    </a:lnTo>
                    <a:lnTo>
                      <a:pt x="25" y="0"/>
                    </a:lnTo>
                    <a:lnTo>
                      <a:pt x="25" y="16"/>
                    </a:lnTo>
                    <a:lnTo>
                      <a:pt x="24" y="16"/>
                    </a:lnTo>
                    <a:lnTo>
                      <a:pt x="58" y="16"/>
                    </a:lnTo>
                  </a:path>
                </a:pathLst>
              </a:custGeom>
              <a:solidFill>
                <a:srgbClr val="BDD32C"/>
              </a:solidFill>
              <a:ln w="9525" cap="rnd">
                <a:noFill/>
                <a:round/>
                <a:headEnd/>
                <a:tailEnd/>
              </a:ln>
            </p:spPr>
            <p:txBody>
              <a:bodyPr/>
              <a:lstStyle/>
              <a:p>
                <a:endParaRPr lang="en-US"/>
              </a:p>
            </p:txBody>
          </p:sp>
          <p:sp>
            <p:nvSpPr>
              <p:cNvPr id="32392" name="Freeform 347"/>
              <p:cNvSpPr>
                <a:spLocks noChangeAspect="1"/>
              </p:cNvSpPr>
              <p:nvPr/>
            </p:nvSpPr>
            <p:spPr bwMode="auto">
              <a:xfrm>
                <a:off x="5002" y="2815"/>
                <a:ext cx="75" cy="1"/>
              </a:xfrm>
              <a:custGeom>
                <a:avLst/>
                <a:gdLst>
                  <a:gd name="T0" fmla="*/ 58 w 75"/>
                  <a:gd name="T1" fmla="*/ 0 h 1"/>
                  <a:gd name="T2" fmla="*/ 46 w 75"/>
                  <a:gd name="T3" fmla="*/ 0 h 1"/>
                  <a:gd name="T4" fmla="*/ 45 w 75"/>
                  <a:gd name="T5" fmla="*/ 0 h 1"/>
                  <a:gd name="T6" fmla="*/ 43 w 75"/>
                  <a:gd name="T7" fmla="*/ 0 h 1"/>
                  <a:gd name="T8" fmla="*/ 40 w 75"/>
                  <a:gd name="T9" fmla="*/ 0 h 1"/>
                  <a:gd name="T10" fmla="*/ 38 w 75"/>
                  <a:gd name="T11" fmla="*/ 0 h 1"/>
                  <a:gd name="T12" fmla="*/ 36 w 75"/>
                  <a:gd name="T13" fmla="*/ 0 h 1"/>
                  <a:gd name="T14" fmla="*/ 35 w 75"/>
                  <a:gd name="T15" fmla="*/ 0 h 1"/>
                  <a:gd name="T16" fmla="*/ 33 w 75"/>
                  <a:gd name="T17" fmla="*/ 0 h 1"/>
                  <a:gd name="T18" fmla="*/ 30 w 75"/>
                  <a:gd name="T19" fmla="*/ 0 h 1"/>
                  <a:gd name="T20" fmla="*/ 30 w 75"/>
                  <a:gd name="T21" fmla="*/ 0 h 1"/>
                  <a:gd name="T22" fmla="*/ 30 w 75"/>
                  <a:gd name="T23" fmla="*/ 0 h 1"/>
                  <a:gd name="T24" fmla="*/ 30 w 75"/>
                  <a:gd name="T25" fmla="*/ 0 h 1"/>
                  <a:gd name="T26" fmla="*/ 28 w 75"/>
                  <a:gd name="T27" fmla="*/ 0 h 1"/>
                  <a:gd name="T28" fmla="*/ 28 w 75"/>
                  <a:gd name="T29" fmla="*/ 0 h 1"/>
                  <a:gd name="T30" fmla="*/ 28 w 75"/>
                  <a:gd name="T31" fmla="*/ 0 h 1"/>
                  <a:gd name="T32" fmla="*/ 28 w 75"/>
                  <a:gd name="T33" fmla="*/ 0 h 1"/>
                  <a:gd name="T34" fmla="*/ 28 w 75"/>
                  <a:gd name="T35" fmla="*/ 0 h 1"/>
                  <a:gd name="T36" fmla="*/ 1 w 75"/>
                  <a:gd name="T37" fmla="*/ 0 h 1"/>
                  <a:gd name="T38" fmla="*/ 1 w 75"/>
                  <a:gd name="T39" fmla="*/ 0 h 1"/>
                  <a:gd name="T40" fmla="*/ 1 w 75"/>
                  <a:gd name="T41" fmla="*/ 0 h 1"/>
                  <a:gd name="T42" fmla="*/ 1 w 75"/>
                  <a:gd name="T43" fmla="*/ 0 h 1"/>
                  <a:gd name="T44" fmla="*/ 0 w 75"/>
                  <a:gd name="T45" fmla="*/ 0 h 1"/>
                  <a:gd name="T46" fmla="*/ 0 w 75"/>
                  <a:gd name="T47" fmla="*/ 0 h 1"/>
                  <a:gd name="T48" fmla="*/ 0 w 75"/>
                  <a:gd name="T49" fmla="*/ 0 h 1"/>
                  <a:gd name="T50" fmla="*/ 0 w 75"/>
                  <a:gd name="T51" fmla="*/ 0 h 1"/>
                  <a:gd name="T52" fmla="*/ 0 w 75"/>
                  <a:gd name="T53" fmla="*/ 0 h 1"/>
                  <a:gd name="T54" fmla="*/ 74 w 75"/>
                  <a:gd name="T55" fmla="*/ 0 h 1"/>
                  <a:gd name="T56" fmla="*/ 74 w 75"/>
                  <a:gd name="T57" fmla="*/ 0 h 1"/>
                  <a:gd name="T58" fmla="*/ 74 w 75"/>
                  <a:gd name="T59" fmla="*/ 0 h 1"/>
                  <a:gd name="T60" fmla="*/ 74 w 75"/>
                  <a:gd name="T61" fmla="*/ 0 h 1"/>
                  <a:gd name="T62" fmla="*/ 74 w 75"/>
                  <a:gd name="T63" fmla="*/ 0 h 1"/>
                  <a:gd name="T64" fmla="*/ 74 w 75"/>
                  <a:gd name="T65" fmla="*/ 0 h 1"/>
                  <a:gd name="T66" fmla="*/ 74 w 75"/>
                  <a:gd name="T67" fmla="*/ 0 h 1"/>
                  <a:gd name="T68" fmla="*/ 74 w 75"/>
                  <a:gd name="T69" fmla="*/ 0 h 1"/>
                  <a:gd name="T70" fmla="*/ 74 w 75"/>
                  <a:gd name="T71" fmla="*/ 0 h 1"/>
                  <a:gd name="T72" fmla="*/ 73 w 75"/>
                  <a:gd name="T73" fmla="*/ 0 h 1"/>
                  <a:gd name="T74" fmla="*/ 71 w 75"/>
                  <a:gd name="T75" fmla="*/ 0 h 1"/>
                  <a:gd name="T76" fmla="*/ 68 w 75"/>
                  <a:gd name="T77" fmla="*/ 0 h 1"/>
                  <a:gd name="T78" fmla="*/ 66 w 75"/>
                  <a:gd name="T79" fmla="*/ 0 h 1"/>
                  <a:gd name="T80" fmla="*/ 65 w 75"/>
                  <a:gd name="T81" fmla="*/ 0 h 1"/>
                  <a:gd name="T82" fmla="*/ 63 w 75"/>
                  <a:gd name="T83" fmla="*/ 0 h 1"/>
                  <a:gd name="T84" fmla="*/ 60 w 75"/>
                  <a:gd name="T85" fmla="*/ 0 h 1"/>
                  <a:gd name="T86" fmla="*/ 58 w 75"/>
                  <a:gd name="T87" fmla="*/ 0 h 1"/>
                  <a:gd name="T88" fmla="*/ 58 w 75"/>
                  <a:gd name="T89" fmla="*/ 0 h 1"/>
                  <a:gd name="T90" fmla="*/ 58 w 75"/>
                  <a:gd name="T91" fmla="*/ 0 h 1"/>
                  <a:gd name="T92" fmla="*/ 58 w 75"/>
                  <a:gd name="T93" fmla="*/ 0 h 1"/>
                  <a:gd name="T94" fmla="*/ 58 w 75"/>
                  <a:gd name="T95" fmla="*/ 0 h 1"/>
                  <a:gd name="T96" fmla="*/ 58 w 75"/>
                  <a:gd name="T97" fmla="*/ 0 h 1"/>
                  <a:gd name="T98" fmla="*/ 58 w 75"/>
                  <a:gd name="T99" fmla="*/ 0 h 1"/>
                  <a:gd name="T100" fmla="*/ 58 w 75"/>
                  <a:gd name="T101" fmla="*/ 0 h 1"/>
                  <a:gd name="T102" fmla="*/ 58 w 75"/>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5"/>
                  <a:gd name="T157" fmla="*/ 0 h 1"/>
                  <a:gd name="T158" fmla="*/ 75 w 75"/>
                  <a:gd name="T159" fmla="*/ 1 h 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5" h="1">
                    <a:moveTo>
                      <a:pt x="58" y="0"/>
                    </a:moveTo>
                    <a:lnTo>
                      <a:pt x="46" y="0"/>
                    </a:lnTo>
                    <a:lnTo>
                      <a:pt x="45" y="0"/>
                    </a:lnTo>
                    <a:lnTo>
                      <a:pt x="43" y="0"/>
                    </a:lnTo>
                    <a:lnTo>
                      <a:pt x="40" y="0"/>
                    </a:lnTo>
                    <a:lnTo>
                      <a:pt x="38" y="0"/>
                    </a:lnTo>
                    <a:lnTo>
                      <a:pt x="36" y="0"/>
                    </a:lnTo>
                    <a:lnTo>
                      <a:pt x="35" y="0"/>
                    </a:lnTo>
                    <a:lnTo>
                      <a:pt x="33" y="0"/>
                    </a:lnTo>
                    <a:lnTo>
                      <a:pt x="30" y="0"/>
                    </a:lnTo>
                    <a:lnTo>
                      <a:pt x="28" y="0"/>
                    </a:lnTo>
                    <a:lnTo>
                      <a:pt x="1" y="0"/>
                    </a:lnTo>
                    <a:lnTo>
                      <a:pt x="0" y="0"/>
                    </a:lnTo>
                    <a:lnTo>
                      <a:pt x="74" y="0"/>
                    </a:lnTo>
                    <a:lnTo>
                      <a:pt x="73" y="0"/>
                    </a:lnTo>
                    <a:lnTo>
                      <a:pt x="71" y="0"/>
                    </a:lnTo>
                    <a:lnTo>
                      <a:pt x="68" y="0"/>
                    </a:lnTo>
                    <a:lnTo>
                      <a:pt x="66" y="0"/>
                    </a:lnTo>
                    <a:lnTo>
                      <a:pt x="65" y="0"/>
                    </a:lnTo>
                    <a:lnTo>
                      <a:pt x="63" y="0"/>
                    </a:lnTo>
                    <a:lnTo>
                      <a:pt x="60" y="0"/>
                    </a:lnTo>
                    <a:lnTo>
                      <a:pt x="58" y="0"/>
                    </a:lnTo>
                  </a:path>
                </a:pathLst>
              </a:custGeom>
              <a:solidFill>
                <a:srgbClr val="BDD32C"/>
              </a:solidFill>
              <a:ln w="9525" cap="rnd">
                <a:noFill/>
                <a:round/>
                <a:headEnd/>
                <a:tailEnd/>
              </a:ln>
            </p:spPr>
            <p:txBody>
              <a:bodyPr/>
              <a:lstStyle/>
              <a:p>
                <a:endParaRPr lang="en-US"/>
              </a:p>
            </p:txBody>
          </p:sp>
          <p:sp>
            <p:nvSpPr>
              <p:cNvPr id="32393" name="Freeform 348"/>
              <p:cNvSpPr>
                <a:spLocks noChangeAspect="1"/>
              </p:cNvSpPr>
              <p:nvPr/>
            </p:nvSpPr>
            <p:spPr bwMode="auto">
              <a:xfrm>
                <a:off x="4999" y="2813"/>
                <a:ext cx="80" cy="17"/>
              </a:xfrm>
              <a:custGeom>
                <a:avLst/>
                <a:gdLst>
                  <a:gd name="T0" fmla="*/ 77 w 80"/>
                  <a:gd name="T1" fmla="*/ 16 h 17"/>
                  <a:gd name="T2" fmla="*/ 3 w 80"/>
                  <a:gd name="T3" fmla="*/ 16 h 17"/>
                  <a:gd name="T4" fmla="*/ 3 w 80"/>
                  <a:gd name="T5" fmla="*/ 0 h 17"/>
                  <a:gd name="T6" fmla="*/ 1 w 80"/>
                  <a:gd name="T7" fmla="*/ 0 h 17"/>
                  <a:gd name="T8" fmla="*/ 1 w 80"/>
                  <a:gd name="T9" fmla="*/ 0 h 17"/>
                  <a:gd name="T10" fmla="*/ 1 w 80"/>
                  <a:gd name="T11" fmla="*/ 0 h 17"/>
                  <a:gd name="T12" fmla="*/ 1 w 80"/>
                  <a:gd name="T13" fmla="*/ 0 h 17"/>
                  <a:gd name="T14" fmla="*/ 1 w 80"/>
                  <a:gd name="T15" fmla="*/ 0 h 17"/>
                  <a:gd name="T16" fmla="*/ 0 w 80"/>
                  <a:gd name="T17" fmla="*/ 0 h 17"/>
                  <a:gd name="T18" fmla="*/ 0 w 80"/>
                  <a:gd name="T19" fmla="*/ 0 h 17"/>
                  <a:gd name="T20" fmla="*/ 79 w 80"/>
                  <a:gd name="T21" fmla="*/ 0 h 17"/>
                  <a:gd name="T22" fmla="*/ 79 w 80"/>
                  <a:gd name="T23" fmla="*/ 0 h 17"/>
                  <a:gd name="T24" fmla="*/ 79 w 80"/>
                  <a:gd name="T25" fmla="*/ 0 h 17"/>
                  <a:gd name="T26" fmla="*/ 79 w 80"/>
                  <a:gd name="T27" fmla="*/ 0 h 17"/>
                  <a:gd name="T28" fmla="*/ 79 w 80"/>
                  <a:gd name="T29" fmla="*/ 0 h 17"/>
                  <a:gd name="T30" fmla="*/ 79 w 80"/>
                  <a:gd name="T31" fmla="*/ 0 h 17"/>
                  <a:gd name="T32" fmla="*/ 79 w 80"/>
                  <a:gd name="T33" fmla="*/ 0 h 17"/>
                  <a:gd name="T34" fmla="*/ 79 w 80"/>
                  <a:gd name="T35" fmla="*/ 0 h 17"/>
                  <a:gd name="T36" fmla="*/ 77 w 8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17"/>
                  <a:gd name="T59" fmla="*/ 80 w 8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17">
                    <a:moveTo>
                      <a:pt x="77" y="16"/>
                    </a:moveTo>
                    <a:lnTo>
                      <a:pt x="3" y="16"/>
                    </a:lnTo>
                    <a:lnTo>
                      <a:pt x="3" y="0"/>
                    </a:lnTo>
                    <a:lnTo>
                      <a:pt x="1" y="0"/>
                    </a:lnTo>
                    <a:lnTo>
                      <a:pt x="0" y="0"/>
                    </a:lnTo>
                    <a:lnTo>
                      <a:pt x="79" y="0"/>
                    </a:lnTo>
                    <a:lnTo>
                      <a:pt x="77" y="16"/>
                    </a:lnTo>
                  </a:path>
                </a:pathLst>
              </a:custGeom>
              <a:solidFill>
                <a:srgbClr val="BED32C"/>
              </a:solidFill>
              <a:ln w="9525" cap="rnd">
                <a:noFill/>
                <a:round/>
                <a:headEnd/>
                <a:tailEnd/>
              </a:ln>
            </p:spPr>
            <p:txBody>
              <a:bodyPr/>
              <a:lstStyle/>
              <a:p>
                <a:endParaRPr lang="en-US"/>
              </a:p>
            </p:txBody>
          </p:sp>
          <p:sp>
            <p:nvSpPr>
              <p:cNvPr id="32394" name="Freeform 349"/>
              <p:cNvSpPr>
                <a:spLocks noChangeAspect="1"/>
              </p:cNvSpPr>
              <p:nvPr/>
            </p:nvSpPr>
            <p:spPr bwMode="auto">
              <a:xfrm>
                <a:off x="4997" y="2812"/>
                <a:ext cx="82" cy="17"/>
              </a:xfrm>
              <a:custGeom>
                <a:avLst/>
                <a:gdLst>
                  <a:gd name="T0" fmla="*/ 81 w 82"/>
                  <a:gd name="T1" fmla="*/ 16 h 17"/>
                  <a:gd name="T2" fmla="*/ 1 w 82"/>
                  <a:gd name="T3" fmla="*/ 16 h 17"/>
                  <a:gd name="T4" fmla="*/ 1 w 82"/>
                  <a:gd name="T5" fmla="*/ 16 h 17"/>
                  <a:gd name="T6" fmla="*/ 1 w 82"/>
                  <a:gd name="T7" fmla="*/ 16 h 17"/>
                  <a:gd name="T8" fmla="*/ 1 w 82"/>
                  <a:gd name="T9" fmla="*/ 16 h 17"/>
                  <a:gd name="T10" fmla="*/ 0 w 82"/>
                  <a:gd name="T11" fmla="*/ 16 h 17"/>
                  <a:gd name="T12" fmla="*/ 0 w 82"/>
                  <a:gd name="T13" fmla="*/ 0 h 17"/>
                  <a:gd name="T14" fmla="*/ 0 w 82"/>
                  <a:gd name="T15" fmla="*/ 0 h 17"/>
                  <a:gd name="T16" fmla="*/ 0 w 82"/>
                  <a:gd name="T17" fmla="*/ 0 h 17"/>
                  <a:gd name="T18" fmla="*/ 0 w 82"/>
                  <a:gd name="T19" fmla="*/ 0 h 17"/>
                  <a:gd name="T20" fmla="*/ 81 w 82"/>
                  <a:gd name="T21" fmla="*/ 0 h 17"/>
                  <a:gd name="T22" fmla="*/ 81 w 82"/>
                  <a:gd name="T23" fmla="*/ 0 h 17"/>
                  <a:gd name="T24" fmla="*/ 81 w 82"/>
                  <a:gd name="T25" fmla="*/ 0 h 17"/>
                  <a:gd name="T26" fmla="*/ 81 w 82"/>
                  <a:gd name="T27" fmla="*/ 0 h 17"/>
                  <a:gd name="T28" fmla="*/ 81 w 82"/>
                  <a:gd name="T29" fmla="*/ 16 h 17"/>
                  <a:gd name="T30" fmla="*/ 81 w 82"/>
                  <a:gd name="T31" fmla="*/ 16 h 17"/>
                  <a:gd name="T32" fmla="*/ 81 w 82"/>
                  <a:gd name="T33" fmla="*/ 16 h 17"/>
                  <a:gd name="T34" fmla="*/ 81 w 82"/>
                  <a:gd name="T35" fmla="*/ 16 h 17"/>
                  <a:gd name="T36" fmla="*/ 81 w 82"/>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17"/>
                  <a:gd name="T59" fmla="*/ 82 w 82"/>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17">
                    <a:moveTo>
                      <a:pt x="81" y="16"/>
                    </a:moveTo>
                    <a:lnTo>
                      <a:pt x="1" y="16"/>
                    </a:lnTo>
                    <a:lnTo>
                      <a:pt x="0" y="16"/>
                    </a:lnTo>
                    <a:lnTo>
                      <a:pt x="0" y="0"/>
                    </a:lnTo>
                    <a:lnTo>
                      <a:pt x="81" y="0"/>
                    </a:lnTo>
                    <a:lnTo>
                      <a:pt x="81" y="16"/>
                    </a:lnTo>
                  </a:path>
                </a:pathLst>
              </a:custGeom>
              <a:solidFill>
                <a:srgbClr val="BED42B"/>
              </a:solidFill>
              <a:ln w="9525" cap="rnd">
                <a:noFill/>
                <a:round/>
                <a:headEnd/>
                <a:tailEnd/>
              </a:ln>
            </p:spPr>
            <p:txBody>
              <a:bodyPr/>
              <a:lstStyle/>
              <a:p>
                <a:endParaRPr lang="en-US"/>
              </a:p>
            </p:txBody>
          </p:sp>
          <p:sp>
            <p:nvSpPr>
              <p:cNvPr id="32395" name="Freeform 350"/>
              <p:cNvSpPr>
                <a:spLocks noChangeAspect="1"/>
              </p:cNvSpPr>
              <p:nvPr/>
            </p:nvSpPr>
            <p:spPr bwMode="auto">
              <a:xfrm>
                <a:off x="4995" y="2812"/>
                <a:ext cx="84" cy="1"/>
              </a:xfrm>
              <a:custGeom>
                <a:avLst/>
                <a:gdLst>
                  <a:gd name="T0" fmla="*/ 83 w 84"/>
                  <a:gd name="T1" fmla="*/ 0 h 1"/>
                  <a:gd name="T2" fmla="*/ 1 w 84"/>
                  <a:gd name="T3" fmla="*/ 0 h 1"/>
                  <a:gd name="T4" fmla="*/ 1 w 84"/>
                  <a:gd name="T5" fmla="*/ 0 h 1"/>
                  <a:gd name="T6" fmla="*/ 1 w 84"/>
                  <a:gd name="T7" fmla="*/ 0 h 1"/>
                  <a:gd name="T8" fmla="*/ 1 w 84"/>
                  <a:gd name="T9" fmla="*/ 0 h 1"/>
                  <a:gd name="T10" fmla="*/ 1 w 84"/>
                  <a:gd name="T11" fmla="*/ 0 h 1"/>
                  <a:gd name="T12" fmla="*/ 1 w 84"/>
                  <a:gd name="T13" fmla="*/ 0 h 1"/>
                  <a:gd name="T14" fmla="*/ 1 w 84"/>
                  <a:gd name="T15" fmla="*/ 0 h 1"/>
                  <a:gd name="T16" fmla="*/ 1 w 84"/>
                  <a:gd name="T17" fmla="*/ 0 h 1"/>
                  <a:gd name="T18" fmla="*/ 1 w 84"/>
                  <a:gd name="T19" fmla="*/ 0 h 1"/>
                  <a:gd name="T20" fmla="*/ 0 w 84"/>
                  <a:gd name="T21" fmla="*/ 0 h 1"/>
                  <a:gd name="T22" fmla="*/ 0 w 84"/>
                  <a:gd name="T23" fmla="*/ 0 h 1"/>
                  <a:gd name="T24" fmla="*/ 0 w 84"/>
                  <a:gd name="T25" fmla="*/ 0 h 1"/>
                  <a:gd name="T26" fmla="*/ 0 w 84"/>
                  <a:gd name="T27" fmla="*/ 0 h 1"/>
                  <a:gd name="T28" fmla="*/ 0 w 84"/>
                  <a:gd name="T29" fmla="*/ 0 h 1"/>
                  <a:gd name="T30" fmla="*/ 0 w 84"/>
                  <a:gd name="T31" fmla="*/ 0 h 1"/>
                  <a:gd name="T32" fmla="*/ 0 w 84"/>
                  <a:gd name="T33" fmla="*/ 0 h 1"/>
                  <a:gd name="T34" fmla="*/ 0 w 84"/>
                  <a:gd name="T35" fmla="*/ 0 h 1"/>
                  <a:gd name="T36" fmla="*/ 83 w 84"/>
                  <a:gd name="T37" fmla="*/ 0 h 1"/>
                  <a:gd name="T38" fmla="*/ 83 w 84"/>
                  <a:gd name="T39" fmla="*/ 0 h 1"/>
                  <a:gd name="T40" fmla="*/ 83 w 84"/>
                  <a:gd name="T41" fmla="*/ 0 h 1"/>
                  <a:gd name="T42" fmla="*/ 83 w 84"/>
                  <a:gd name="T43" fmla="*/ 0 h 1"/>
                  <a:gd name="T44" fmla="*/ 83 w 84"/>
                  <a:gd name="T45" fmla="*/ 0 h 1"/>
                  <a:gd name="T46" fmla="*/ 83 w 84"/>
                  <a:gd name="T47" fmla="*/ 0 h 1"/>
                  <a:gd name="T48" fmla="*/ 83 w 84"/>
                  <a:gd name="T49" fmla="*/ 0 h 1"/>
                  <a:gd name="T50" fmla="*/ 83 w 84"/>
                  <a:gd name="T51" fmla="*/ 0 h 1"/>
                  <a:gd name="T52" fmla="*/ 83 w 84"/>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4"/>
                  <a:gd name="T82" fmla="*/ 0 h 1"/>
                  <a:gd name="T83" fmla="*/ 84 w 84"/>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4" h="1">
                    <a:moveTo>
                      <a:pt x="83" y="0"/>
                    </a:moveTo>
                    <a:lnTo>
                      <a:pt x="1" y="0"/>
                    </a:lnTo>
                    <a:lnTo>
                      <a:pt x="0" y="0"/>
                    </a:lnTo>
                    <a:lnTo>
                      <a:pt x="83" y="0"/>
                    </a:lnTo>
                  </a:path>
                </a:pathLst>
              </a:custGeom>
              <a:solidFill>
                <a:srgbClr val="BFD42B"/>
              </a:solidFill>
              <a:ln w="9525" cap="rnd">
                <a:noFill/>
                <a:round/>
                <a:headEnd/>
                <a:tailEnd/>
              </a:ln>
            </p:spPr>
            <p:txBody>
              <a:bodyPr/>
              <a:lstStyle/>
              <a:p>
                <a:endParaRPr lang="en-US"/>
              </a:p>
            </p:txBody>
          </p:sp>
          <p:sp>
            <p:nvSpPr>
              <p:cNvPr id="32396" name="Freeform 351"/>
              <p:cNvSpPr>
                <a:spLocks noChangeAspect="1"/>
              </p:cNvSpPr>
              <p:nvPr/>
            </p:nvSpPr>
            <p:spPr bwMode="auto">
              <a:xfrm>
                <a:off x="4995" y="2810"/>
                <a:ext cx="84" cy="17"/>
              </a:xfrm>
              <a:custGeom>
                <a:avLst/>
                <a:gdLst>
                  <a:gd name="T0" fmla="*/ 83 w 84"/>
                  <a:gd name="T1" fmla="*/ 16 h 17"/>
                  <a:gd name="T2" fmla="*/ 0 w 84"/>
                  <a:gd name="T3" fmla="*/ 16 h 17"/>
                  <a:gd name="T4" fmla="*/ 0 w 84"/>
                  <a:gd name="T5" fmla="*/ 0 h 17"/>
                  <a:gd name="T6" fmla="*/ 0 w 84"/>
                  <a:gd name="T7" fmla="*/ 0 h 17"/>
                  <a:gd name="T8" fmla="*/ 0 w 84"/>
                  <a:gd name="T9" fmla="*/ 0 h 17"/>
                  <a:gd name="T10" fmla="*/ 0 w 84"/>
                  <a:gd name="T11" fmla="*/ 0 h 17"/>
                  <a:gd name="T12" fmla="*/ 0 w 84"/>
                  <a:gd name="T13" fmla="*/ 0 h 17"/>
                  <a:gd name="T14" fmla="*/ 0 w 84"/>
                  <a:gd name="T15" fmla="*/ 0 h 17"/>
                  <a:gd name="T16" fmla="*/ 0 w 84"/>
                  <a:gd name="T17" fmla="*/ 0 h 17"/>
                  <a:gd name="T18" fmla="*/ 0 w 84"/>
                  <a:gd name="T19" fmla="*/ 0 h 17"/>
                  <a:gd name="T20" fmla="*/ 83 w 84"/>
                  <a:gd name="T21" fmla="*/ 0 h 17"/>
                  <a:gd name="T22" fmla="*/ 83 w 84"/>
                  <a:gd name="T23" fmla="*/ 0 h 17"/>
                  <a:gd name="T24" fmla="*/ 83 w 84"/>
                  <a:gd name="T25" fmla="*/ 0 h 17"/>
                  <a:gd name="T26" fmla="*/ 83 w 84"/>
                  <a:gd name="T27" fmla="*/ 0 h 17"/>
                  <a:gd name="T28" fmla="*/ 83 w 84"/>
                  <a:gd name="T29" fmla="*/ 0 h 17"/>
                  <a:gd name="T30" fmla="*/ 83 w 84"/>
                  <a:gd name="T31" fmla="*/ 0 h 17"/>
                  <a:gd name="T32" fmla="*/ 83 w 84"/>
                  <a:gd name="T33" fmla="*/ 0 h 17"/>
                  <a:gd name="T34" fmla="*/ 83 w 84"/>
                  <a:gd name="T35" fmla="*/ 0 h 17"/>
                  <a:gd name="T36" fmla="*/ 83 w 8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
                  <a:gd name="T58" fmla="*/ 0 h 17"/>
                  <a:gd name="T59" fmla="*/ 84 w 8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 h="17">
                    <a:moveTo>
                      <a:pt x="83" y="16"/>
                    </a:moveTo>
                    <a:lnTo>
                      <a:pt x="0" y="16"/>
                    </a:lnTo>
                    <a:lnTo>
                      <a:pt x="0" y="0"/>
                    </a:lnTo>
                    <a:lnTo>
                      <a:pt x="83" y="0"/>
                    </a:lnTo>
                    <a:lnTo>
                      <a:pt x="83" y="16"/>
                    </a:lnTo>
                  </a:path>
                </a:pathLst>
              </a:custGeom>
              <a:solidFill>
                <a:srgbClr val="C0D52A"/>
              </a:solidFill>
              <a:ln w="9525" cap="rnd">
                <a:noFill/>
                <a:round/>
                <a:headEnd/>
                <a:tailEnd/>
              </a:ln>
            </p:spPr>
            <p:txBody>
              <a:bodyPr/>
              <a:lstStyle/>
              <a:p>
                <a:endParaRPr lang="en-US"/>
              </a:p>
            </p:txBody>
          </p:sp>
          <p:sp>
            <p:nvSpPr>
              <p:cNvPr id="32397" name="Freeform 352"/>
              <p:cNvSpPr>
                <a:spLocks noChangeAspect="1"/>
              </p:cNvSpPr>
              <p:nvPr/>
            </p:nvSpPr>
            <p:spPr bwMode="auto">
              <a:xfrm>
                <a:off x="4995" y="2808"/>
                <a:ext cx="85" cy="17"/>
              </a:xfrm>
              <a:custGeom>
                <a:avLst/>
                <a:gdLst>
                  <a:gd name="T0" fmla="*/ 82 w 85"/>
                  <a:gd name="T1" fmla="*/ 16 h 17"/>
                  <a:gd name="T2" fmla="*/ 0 w 85"/>
                  <a:gd name="T3" fmla="*/ 16 h 17"/>
                  <a:gd name="T4" fmla="*/ 0 w 85"/>
                  <a:gd name="T5" fmla="*/ 16 h 17"/>
                  <a:gd name="T6" fmla="*/ 0 w 85"/>
                  <a:gd name="T7" fmla="*/ 16 h 17"/>
                  <a:gd name="T8" fmla="*/ 0 w 85"/>
                  <a:gd name="T9" fmla="*/ 16 h 17"/>
                  <a:gd name="T10" fmla="*/ 0 w 85"/>
                  <a:gd name="T11" fmla="*/ 16 h 17"/>
                  <a:gd name="T12" fmla="*/ 0 w 85"/>
                  <a:gd name="T13" fmla="*/ 0 h 17"/>
                  <a:gd name="T14" fmla="*/ 0 w 85"/>
                  <a:gd name="T15" fmla="*/ 0 h 17"/>
                  <a:gd name="T16" fmla="*/ 0 w 85"/>
                  <a:gd name="T17" fmla="*/ 0 h 17"/>
                  <a:gd name="T18" fmla="*/ 0 w 85"/>
                  <a:gd name="T19" fmla="*/ 0 h 17"/>
                  <a:gd name="T20" fmla="*/ 84 w 85"/>
                  <a:gd name="T21" fmla="*/ 0 h 17"/>
                  <a:gd name="T22" fmla="*/ 84 w 85"/>
                  <a:gd name="T23" fmla="*/ 0 h 17"/>
                  <a:gd name="T24" fmla="*/ 84 w 85"/>
                  <a:gd name="T25" fmla="*/ 0 h 17"/>
                  <a:gd name="T26" fmla="*/ 84 w 85"/>
                  <a:gd name="T27" fmla="*/ 0 h 17"/>
                  <a:gd name="T28" fmla="*/ 84 w 85"/>
                  <a:gd name="T29" fmla="*/ 16 h 17"/>
                  <a:gd name="T30" fmla="*/ 84 w 85"/>
                  <a:gd name="T31" fmla="*/ 16 h 17"/>
                  <a:gd name="T32" fmla="*/ 84 w 85"/>
                  <a:gd name="T33" fmla="*/ 16 h 17"/>
                  <a:gd name="T34" fmla="*/ 84 w 85"/>
                  <a:gd name="T35" fmla="*/ 16 h 17"/>
                  <a:gd name="T36" fmla="*/ 82 w 8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7"/>
                  <a:gd name="T59" fmla="*/ 85 w 8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7">
                    <a:moveTo>
                      <a:pt x="82" y="16"/>
                    </a:moveTo>
                    <a:lnTo>
                      <a:pt x="0" y="16"/>
                    </a:lnTo>
                    <a:lnTo>
                      <a:pt x="0" y="0"/>
                    </a:lnTo>
                    <a:lnTo>
                      <a:pt x="84" y="0"/>
                    </a:lnTo>
                    <a:lnTo>
                      <a:pt x="84" y="16"/>
                    </a:lnTo>
                    <a:lnTo>
                      <a:pt x="82" y="16"/>
                    </a:lnTo>
                  </a:path>
                </a:pathLst>
              </a:custGeom>
              <a:solidFill>
                <a:srgbClr val="C0D52A"/>
              </a:solidFill>
              <a:ln w="9525" cap="rnd">
                <a:noFill/>
                <a:round/>
                <a:headEnd/>
                <a:tailEnd/>
              </a:ln>
            </p:spPr>
            <p:txBody>
              <a:bodyPr/>
              <a:lstStyle/>
              <a:p>
                <a:endParaRPr lang="en-US"/>
              </a:p>
            </p:txBody>
          </p:sp>
          <p:sp>
            <p:nvSpPr>
              <p:cNvPr id="32398" name="Freeform 353"/>
              <p:cNvSpPr>
                <a:spLocks noChangeAspect="1"/>
              </p:cNvSpPr>
              <p:nvPr/>
            </p:nvSpPr>
            <p:spPr bwMode="auto">
              <a:xfrm>
                <a:off x="4994" y="2808"/>
                <a:ext cx="86" cy="1"/>
              </a:xfrm>
              <a:custGeom>
                <a:avLst/>
                <a:gdLst>
                  <a:gd name="T0" fmla="*/ 85 w 86"/>
                  <a:gd name="T1" fmla="*/ 0 h 1"/>
                  <a:gd name="T2" fmla="*/ 1 w 86"/>
                  <a:gd name="T3" fmla="*/ 0 h 1"/>
                  <a:gd name="T4" fmla="*/ 1 w 86"/>
                  <a:gd name="T5" fmla="*/ 0 h 1"/>
                  <a:gd name="T6" fmla="*/ 1 w 86"/>
                  <a:gd name="T7" fmla="*/ 0 h 1"/>
                  <a:gd name="T8" fmla="*/ 1 w 86"/>
                  <a:gd name="T9" fmla="*/ 0 h 1"/>
                  <a:gd name="T10" fmla="*/ 0 w 86"/>
                  <a:gd name="T11" fmla="*/ 0 h 1"/>
                  <a:gd name="T12" fmla="*/ 0 w 86"/>
                  <a:gd name="T13" fmla="*/ 0 h 1"/>
                  <a:gd name="T14" fmla="*/ 0 w 86"/>
                  <a:gd name="T15" fmla="*/ 0 h 1"/>
                  <a:gd name="T16" fmla="*/ 0 w 86"/>
                  <a:gd name="T17" fmla="*/ 0 h 1"/>
                  <a:gd name="T18" fmla="*/ 0 w 86"/>
                  <a:gd name="T19" fmla="*/ 0 h 1"/>
                  <a:gd name="T20" fmla="*/ 85 w 86"/>
                  <a:gd name="T21" fmla="*/ 0 h 1"/>
                  <a:gd name="T22" fmla="*/ 85 w 86"/>
                  <a:gd name="T23" fmla="*/ 0 h 1"/>
                  <a:gd name="T24" fmla="*/ 85 w 86"/>
                  <a:gd name="T25" fmla="*/ 0 h 1"/>
                  <a:gd name="T26" fmla="*/ 85 w 86"/>
                  <a:gd name="T27" fmla="*/ 0 h 1"/>
                  <a:gd name="T28" fmla="*/ 85 w 86"/>
                  <a:gd name="T29" fmla="*/ 0 h 1"/>
                  <a:gd name="T30" fmla="*/ 85 w 86"/>
                  <a:gd name="T31" fmla="*/ 0 h 1"/>
                  <a:gd name="T32" fmla="*/ 85 w 86"/>
                  <a:gd name="T33" fmla="*/ 0 h 1"/>
                  <a:gd name="T34" fmla="*/ 85 w 86"/>
                  <a:gd name="T35" fmla="*/ 0 h 1"/>
                  <a:gd name="T36" fmla="*/ 85 w 8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1"/>
                  <a:gd name="T59" fmla="*/ 86 w 8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1">
                    <a:moveTo>
                      <a:pt x="85" y="0"/>
                    </a:moveTo>
                    <a:lnTo>
                      <a:pt x="1" y="0"/>
                    </a:lnTo>
                    <a:lnTo>
                      <a:pt x="0" y="0"/>
                    </a:lnTo>
                    <a:lnTo>
                      <a:pt x="85" y="0"/>
                    </a:lnTo>
                  </a:path>
                </a:pathLst>
              </a:custGeom>
              <a:solidFill>
                <a:srgbClr val="C1D52A"/>
              </a:solidFill>
              <a:ln w="9525" cap="rnd">
                <a:noFill/>
                <a:round/>
                <a:headEnd/>
                <a:tailEnd/>
              </a:ln>
            </p:spPr>
            <p:txBody>
              <a:bodyPr/>
              <a:lstStyle/>
              <a:p>
                <a:endParaRPr lang="en-US"/>
              </a:p>
            </p:txBody>
          </p:sp>
          <p:sp>
            <p:nvSpPr>
              <p:cNvPr id="32399" name="Freeform 354"/>
              <p:cNvSpPr>
                <a:spLocks noChangeAspect="1"/>
              </p:cNvSpPr>
              <p:nvPr/>
            </p:nvSpPr>
            <p:spPr bwMode="auto">
              <a:xfrm>
                <a:off x="4994" y="2807"/>
                <a:ext cx="86" cy="17"/>
              </a:xfrm>
              <a:custGeom>
                <a:avLst/>
                <a:gdLst>
                  <a:gd name="T0" fmla="*/ 85 w 86"/>
                  <a:gd name="T1" fmla="*/ 16 h 17"/>
                  <a:gd name="T2" fmla="*/ 0 w 86"/>
                  <a:gd name="T3" fmla="*/ 16 h 17"/>
                  <a:gd name="T4" fmla="*/ 0 w 86"/>
                  <a:gd name="T5" fmla="*/ 16 h 17"/>
                  <a:gd name="T6" fmla="*/ 0 w 86"/>
                  <a:gd name="T7" fmla="*/ 0 h 17"/>
                  <a:gd name="T8" fmla="*/ 0 w 86"/>
                  <a:gd name="T9" fmla="*/ 0 h 17"/>
                  <a:gd name="T10" fmla="*/ 0 w 86"/>
                  <a:gd name="T11" fmla="*/ 0 h 17"/>
                  <a:gd name="T12" fmla="*/ 0 w 86"/>
                  <a:gd name="T13" fmla="*/ 0 h 17"/>
                  <a:gd name="T14" fmla="*/ 0 w 86"/>
                  <a:gd name="T15" fmla="*/ 0 h 17"/>
                  <a:gd name="T16" fmla="*/ 0 w 86"/>
                  <a:gd name="T17" fmla="*/ 0 h 17"/>
                  <a:gd name="T18" fmla="*/ 0 w 86"/>
                  <a:gd name="T19" fmla="*/ 0 h 17"/>
                  <a:gd name="T20" fmla="*/ 85 w 86"/>
                  <a:gd name="T21" fmla="*/ 0 h 17"/>
                  <a:gd name="T22" fmla="*/ 85 w 86"/>
                  <a:gd name="T23" fmla="*/ 0 h 17"/>
                  <a:gd name="T24" fmla="*/ 85 w 86"/>
                  <a:gd name="T25" fmla="*/ 0 h 17"/>
                  <a:gd name="T26" fmla="*/ 85 w 86"/>
                  <a:gd name="T27" fmla="*/ 0 h 17"/>
                  <a:gd name="T28" fmla="*/ 85 w 86"/>
                  <a:gd name="T29" fmla="*/ 0 h 17"/>
                  <a:gd name="T30" fmla="*/ 85 w 86"/>
                  <a:gd name="T31" fmla="*/ 0 h 17"/>
                  <a:gd name="T32" fmla="*/ 85 w 86"/>
                  <a:gd name="T33" fmla="*/ 0 h 17"/>
                  <a:gd name="T34" fmla="*/ 85 w 86"/>
                  <a:gd name="T35" fmla="*/ 16 h 17"/>
                  <a:gd name="T36" fmla="*/ 85 w 8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17"/>
                  <a:gd name="T59" fmla="*/ 86 w 8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17">
                    <a:moveTo>
                      <a:pt x="85" y="16"/>
                    </a:moveTo>
                    <a:lnTo>
                      <a:pt x="0" y="16"/>
                    </a:lnTo>
                    <a:lnTo>
                      <a:pt x="0" y="0"/>
                    </a:lnTo>
                    <a:lnTo>
                      <a:pt x="85" y="0"/>
                    </a:lnTo>
                    <a:lnTo>
                      <a:pt x="85" y="16"/>
                    </a:lnTo>
                  </a:path>
                </a:pathLst>
              </a:custGeom>
              <a:solidFill>
                <a:srgbClr val="C1D629"/>
              </a:solidFill>
              <a:ln w="9525" cap="rnd">
                <a:noFill/>
                <a:round/>
                <a:headEnd/>
                <a:tailEnd/>
              </a:ln>
            </p:spPr>
            <p:txBody>
              <a:bodyPr/>
              <a:lstStyle/>
              <a:p>
                <a:endParaRPr lang="en-US"/>
              </a:p>
            </p:txBody>
          </p:sp>
          <p:sp>
            <p:nvSpPr>
              <p:cNvPr id="32400" name="Freeform 355"/>
              <p:cNvSpPr>
                <a:spLocks noChangeAspect="1"/>
              </p:cNvSpPr>
              <p:nvPr/>
            </p:nvSpPr>
            <p:spPr bwMode="auto">
              <a:xfrm>
                <a:off x="4994" y="2805"/>
                <a:ext cx="86" cy="17"/>
              </a:xfrm>
              <a:custGeom>
                <a:avLst/>
                <a:gdLst>
                  <a:gd name="T0" fmla="*/ 85 w 86"/>
                  <a:gd name="T1" fmla="*/ 16 h 17"/>
                  <a:gd name="T2" fmla="*/ 0 w 86"/>
                  <a:gd name="T3" fmla="*/ 16 h 17"/>
                  <a:gd name="T4" fmla="*/ 0 w 86"/>
                  <a:gd name="T5" fmla="*/ 16 h 17"/>
                  <a:gd name="T6" fmla="*/ 0 w 86"/>
                  <a:gd name="T7" fmla="*/ 16 h 17"/>
                  <a:gd name="T8" fmla="*/ 0 w 86"/>
                  <a:gd name="T9" fmla="*/ 16 h 17"/>
                  <a:gd name="T10" fmla="*/ 0 w 86"/>
                  <a:gd name="T11" fmla="*/ 16 h 17"/>
                  <a:gd name="T12" fmla="*/ 0 w 86"/>
                  <a:gd name="T13" fmla="*/ 16 h 17"/>
                  <a:gd name="T14" fmla="*/ 0 w 86"/>
                  <a:gd name="T15" fmla="*/ 0 h 17"/>
                  <a:gd name="T16" fmla="*/ 0 w 86"/>
                  <a:gd name="T17" fmla="*/ 0 h 17"/>
                  <a:gd name="T18" fmla="*/ 0 w 86"/>
                  <a:gd name="T19" fmla="*/ 0 h 17"/>
                  <a:gd name="T20" fmla="*/ 85 w 86"/>
                  <a:gd name="T21" fmla="*/ 0 h 17"/>
                  <a:gd name="T22" fmla="*/ 85 w 86"/>
                  <a:gd name="T23" fmla="*/ 0 h 17"/>
                  <a:gd name="T24" fmla="*/ 85 w 86"/>
                  <a:gd name="T25" fmla="*/ 0 h 17"/>
                  <a:gd name="T26" fmla="*/ 85 w 86"/>
                  <a:gd name="T27" fmla="*/ 16 h 17"/>
                  <a:gd name="T28" fmla="*/ 85 w 86"/>
                  <a:gd name="T29" fmla="*/ 16 h 17"/>
                  <a:gd name="T30" fmla="*/ 85 w 86"/>
                  <a:gd name="T31" fmla="*/ 16 h 17"/>
                  <a:gd name="T32" fmla="*/ 85 w 86"/>
                  <a:gd name="T33" fmla="*/ 16 h 17"/>
                  <a:gd name="T34" fmla="*/ 85 w 86"/>
                  <a:gd name="T35" fmla="*/ 16 h 17"/>
                  <a:gd name="T36" fmla="*/ 85 w 8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17"/>
                  <a:gd name="T59" fmla="*/ 86 w 8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17">
                    <a:moveTo>
                      <a:pt x="85" y="16"/>
                    </a:moveTo>
                    <a:lnTo>
                      <a:pt x="0" y="16"/>
                    </a:lnTo>
                    <a:lnTo>
                      <a:pt x="0" y="0"/>
                    </a:lnTo>
                    <a:lnTo>
                      <a:pt x="85" y="0"/>
                    </a:lnTo>
                    <a:lnTo>
                      <a:pt x="85" y="16"/>
                    </a:lnTo>
                  </a:path>
                </a:pathLst>
              </a:custGeom>
              <a:solidFill>
                <a:srgbClr val="C2D629"/>
              </a:solidFill>
              <a:ln w="9525" cap="rnd">
                <a:noFill/>
                <a:round/>
                <a:headEnd/>
                <a:tailEnd/>
              </a:ln>
            </p:spPr>
            <p:txBody>
              <a:bodyPr/>
              <a:lstStyle/>
              <a:p>
                <a:endParaRPr lang="en-US"/>
              </a:p>
            </p:txBody>
          </p:sp>
          <p:sp>
            <p:nvSpPr>
              <p:cNvPr id="32401" name="Freeform 356"/>
              <p:cNvSpPr>
                <a:spLocks noChangeAspect="1"/>
              </p:cNvSpPr>
              <p:nvPr/>
            </p:nvSpPr>
            <p:spPr bwMode="auto">
              <a:xfrm>
                <a:off x="4992" y="2805"/>
                <a:ext cx="90" cy="1"/>
              </a:xfrm>
              <a:custGeom>
                <a:avLst/>
                <a:gdLst>
                  <a:gd name="T0" fmla="*/ 87 w 90"/>
                  <a:gd name="T1" fmla="*/ 0 h 1"/>
                  <a:gd name="T2" fmla="*/ 1 w 90"/>
                  <a:gd name="T3" fmla="*/ 0 h 1"/>
                  <a:gd name="T4" fmla="*/ 0 w 90"/>
                  <a:gd name="T5" fmla="*/ 0 h 1"/>
                  <a:gd name="T6" fmla="*/ 0 w 90"/>
                  <a:gd name="T7" fmla="*/ 0 h 1"/>
                  <a:gd name="T8" fmla="*/ 0 w 90"/>
                  <a:gd name="T9" fmla="*/ 0 h 1"/>
                  <a:gd name="T10" fmla="*/ 0 w 90"/>
                  <a:gd name="T11" fmla="*/ 0 h 1"/>
                  <a:gd name="T12" fmla="*/ 0 w 90"/>
                  <a:gd name="T13" fmla="*/ 0 h 1"/>
                  <a:gd name="T14" fmla="*/ 0 w 90"/>
                  <a:gd name="T15" fmla="*/ 0 h 1"/>
                  <a:gd name="T16" fmla="*/ 0 w 90"/>
                  <a:gd name="T17" fmla="*/ 0 h 1"/>
                  <a:gd name="T18" fmla="*/ 0 w 90"/>
                  <a:gd name="T19" fmla="*/ 0 h 1"/>
                  <a:gd name="T20" fmla="*/ 89 w 90"/>
                  <a:gd name="T21" fmla="*/ 0 h 1"/>
                  <a:gd name="T22" fmla="*/ 89 w 90"/>
                  <a:gd name="T23" fmla="*/ 0 h 1"/>
                  <a:gd name="T24" fmla="*/ 89 w 90"/>
                  <a:gd name="T25" fmla="*/ 0 h 1"/>
                  <a:gd name="T26" fmla="*/ 89 w 90"/>
                  <a:gd name="T27" fmla="*/ 0 h 1"/>
                  <a:gd name="T28" fmla="*/ 89 w 90"/>
                  <a:gd name="T29" fmla="*/ 0 h 1"/>
                  <a:gd name="T30" fmla="*/ 89 w 90"/>
                  <a:gd name="T31" fmla="*/ 0 h 1"/>
                  <a:gd name="T32" fmla="*/ 89 w 90"/>
                  <a:gd name="T33" fmla="*/ 0 h 1"/>
                  <a:gd name="T34" fmla="*/ 87 w 90"/>
                  <a:gd name="T35" fmla="*/ 0 h 1"/>
                  <a:gd name="T36" fmla="*/ 87 w 9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
                  <a:gd name="T59" fmla="*/ 90 w 9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
                    <a:moveTo>
                      <a:pt x="87" y="0"/>
                    </a:moveTo>
                    <a:lnTo>
                      <a:pt x="1" y="0"/>
                    </a:lnTo>
                    <a:lnTo>
                      <a:pt x="0" y="0"/>
                    </a:lnTo>
                    <a:lnTo>
                      <a:pt x="89" y="0"/>
                    </a:lnTo>
                    <a:lnTo>
                      <a:pt x="87" y="0"/>
                    </a:lnTo>
                  </a:path>
                </a:pathLst>
              </a:custGeom>
              <a:solidFill>
                <a:srgbClr val="C3D728"/>
              </a:solidFill>
              <a:ln w="9525" cap="rnd">
                <a:noFill/>
                <a:round/>
                <a:headEnd/>
                <a:tailEnd/>
              </a:ln>
            </p:spPr>
            <p:txBody>
              <a:bodyPr/>
              <a:lstStyle/>
              <a:p>
                <a:endParaRPr lang="en-US"/>
              </a:p>
            </p:txBody>
          </p:sp>
          <p:sp>
            <p:nvSpPr>
              <p:cNvPr id="32402" name="Freeform 357"/>
              <p:cNvSpPr>
                <a:spLocks noChangeAspect="1"/>
              </p:cNvSpPr>
              <p:nvPr/>
            </p:nvSpPr>
            <p:spPr bwMode="auto">
              <a:xfrm>
                <a:off x="4992" y="2804"/>
                <a:ext cx="90" cy="17"/>
              </a:xfrm>
              <a:custGeom>
                <a:avLst/>
                <a:gdLst>
                  <a:gd name="T0" fmla="*/ 89 w 90"/>
                  <a:gd name="T1" fmla="*/ 16 h 17"/>
                  <a:gd name="T2" fmla="*/ 0 w 90"/>
                  <a:gd name="T3" fmla="*/ 16 h 17"/>
                  <a:gd name="T4" fmla="*/ 0 w 90"/>
                  <a:gd name="T5" fmla="*/ 16 h 17"/>
                  <a:gd name="T6" fmla="*/ 0 w 90"/>
                  <a:gd name="T7" fmla="*/ 0 h 17"/>
                  <a:gd name="T8" fmla="*/ 0 w 90"/>
                  <a:gd name="T9" fmla="*/ 0 h 17"/>
                  <a:gd name="T10" fmla="*/ 0 w 90"/>
                  <a:gd name="T11" fmla="*/ 0 h 17"/>
                  <a:gd name="T12" fmla="*/ 0 w 90"/>
                  <a:gd name="T13" fmla="*/ 0 h 17"/>
                  <a:gd name="T14" fmla="*/ 0 w 90"/>
                  <a:gd name="T15" fmla="*/ 0 h 17"/>
                  <a:gd name="T16" fmla="*/ 0 w 90"/>
                  <a:gd name="T17" fmla="*/ 0 h 17"/>
                  <a:gd name="T18" fmla="*/ 0 w 90"/>
                  <a:gd name="T19" fmla="*/ 0 h 17"/>
                  <a:gd name="T20" fmla="*/ 89 w 90"/>
                  <a:gd name="T21" fmla="*/ 0 h 17"/>
                  <a:gd name="T22" fmla="*/ 89 w 90"/>
                  <a:gd name="T23" fmla="*/ 0 h 17"/>
                  <a:gd name="T24" fmla="*/ 89 w 90"/>
                  <a:gd name="T25" fmla="*/ 0 h 17"/>
                  <a:gd name="T26" fmla="*/ 89 w 90"/>
                  <a:gd name="T27" fmla="*/ 0 h 17"/>
                  <a:gd name="T28" fmla="*/ 89 w 90"/>
                  <a:gd name="T29" fmla="*/ 0 h 17"/>
                  <a:gd name="T30" fmla="*/ 89 w 90"/>
                  <a:gd name="T31" fmla="*/ 0 h 17"/>
                  <a:gd name="T32" fmla="*/ 89 w 90"/>
                  <a:gd name="T33" fmla="*/ 0 h 17"/>
                  <a:gd name="T34" fmla="*/ 89 w 90"/>
                  <a:gd name="T35" fmla="*/ 16 h 17"/>
                  <a:gd name="T36" fmla="*/ 89 w 9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7"/>
                  <a:gd name="T59" fmla="*/ 90 w 9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7">
                    <a:moveTo>
                      <a:pt x="89" y="16"/>
                    </a:moveTo>
                    <a:lnTo>
                      <a:pt x="0" y="16"/>
                    </a:lnTo>
                    <a:lnTo>
                      <a:pt x="0" y="0"/>
                    </a:lnTo>
                    <a:lnTo>
                      <a:pt x="89" y="0"/>
                    </a:lnTo>
                    <a:lnTo>
                      <a:pt x="89" y="16"/>
                    </a:lnTo>
                  </a:path>
                </a:pathLst>
              </a:custGeom>
              <a:solidFill>
                <a:srgbClr val="C3D728"/>
              </a:solidFill>
              <a:ln w="9525" cap="rnd">
                <a:noFill/>
                <a:round/>
                <a:headEnd/>
                <a:tailEnd/>
              </a:ln>
            </p:spPr>
            <p:txBody>
              <a:bodyPr/>
              <a:lstStyle/>
              <a:p>
                <a:endParaRPr lang="en-US"/>
              </a:p>
            </p:txBody>
          </p:sp>
          <p:sp>
            <p:nvSpPr>
              <p:cNvPr id="32403" name="Freeform 358"/>
              <p:cNvSpPr>
                <a:spLocks noChangeAspect="1"/>
              </p:cNvSpPr>
              <p:nvPr/>
            </p:nvSpPr>
            <p:spPr bwMode="auto">
              <a:xfrm>
                <a:off x="4991" y="2802"/>
                <a:ext cx="91" cy="17"/>
              </a:xfrm>
              <a:custGeom>
                <a:avLst/>
                <a:gdLst>
                  <a:gd name="T0" fmla="*/ 90 w 91"/>
                  <a:gd name="T1" fmla="*/ 16 h 17"/>
                  <a:gd name="T2" fmla="*/ 1 w 91"/>
                  <a:gd name="T3" fmla="*/ 16 h 17"/>
                  <a:gd name="T4" fmla="*/ 1 w 91"/>
                  <a:gd name="T5" fmla="*/ 16 h 17"/>
                  <a:gd name="T6" fmla="*/ 1 w 91"/>
                  <a:gd name="T7" fmla="*/ 16 h 17"/>
                  <a:gd name="T8" fmla="*/ 1 w 91"/>
                  <a:gd name="T9" fmla="*/ 16 h 17"/>
                  <a:gd name="T10" fmla="*/ 0 w 91"/>
                  <a:gd name="T11" fmla="*/ 16 h 17"/>
                  <a:gd name="T12" fmla="*/ 0 w 91"/>
                  <a:gd name="T13" fmla="*/ 16 h 17"/>
                  <a:gd name="T14" fmla="*/ 0 w 91"/>
                  <a:gd name="T15" fmla="*/ 0 h 17"/>
                  <a:gd name="T16" fmla="*/ 0 w 91"/>
                  <a:gd name="T17" fmla="*/ 0 h 17"/>
                  <a:gd name="T18" fmla="*/ 0 w 91"/>
                  <a:gd name="T19" fmla="*/ 0 h 17"/>
                  <a:gd name="T20" fmla="*/ 90 w 91"/>
                  <a:gd name="T21" fmla="*/ 0 h 17"/>
                  <a:gd name="T22" fmla="*/ 90 w 91"/>
                  <a:gd name="T23" fmla="*/ 0 h 17"/>
                  <a:gd name="T24" fmla="*/ 90 w 91"/>
                  <a:gd name="T25" fmla="*/ 0 h 17"/>
                  <a:gd name="T26" fmla="*/ 90 w 91"/>
                  <a:gd name="T27" fmla="*/ 16 h 17"/>
                  <a:gd name="T28" fmla="*/ 90 w 91"/>
                  <a:gd name="T29" fmla="*/ 16 h 17"/>
                  <a:gd name="T30" fmla="*/ 90 w 91"/>
                  <a:gd name="T31" fmla="*/ 16 h 17"/>
                  <a:gd name="T32" fmla="*/ 90 w 91"/>
                  <a:gd name="T33" fmla="*/ 16 h 17"/>
                  <a:gd name="T34" fmla="*/ 90 w 91"/>
                  <a:gd name="T35" fmla="*/ 16 h 17"/>
                  <a:gd name="T36" fmla="*/ 90 w 9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17"/>
                  <a:gd name="T59" fmla="*/ 91 w 9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17">
                    <a:moveTo>
                      <a:pt x="90" y="16"/>
                    </a:moveTo>
                    <a:lnTo>
                      <a:pt x="1" y="16"/>
                    </a:lnTo>
                    <a:lnTo>
                      <a:pt x="0" y="16"/>
                    </a:lnTo>
                    <a:lnTo>
                      <a:pt x="0" y="0"/>
                    </a:lnTo>
                    <a:lnTo>
                      <a:pt x="90" y="0"/>
                    </a:lnTo>
                    <a:lnTo>
                      <a:pt x="90" y="16"/>
                    </a:lnTo>
                  </a:path>
                </a:pathLst>
              </a:custGeom>
              <a:solidFill>
                <a:srgbClr val="C4D728"/>
              </a:solidFill>
              <a:ln w="9525" cap="rnd">
                <a:noFill/>
                <a:round/>
                <a:headEnd/>
                <a:tailEnd/>
              </a:ln>
            </p:spPr>
            <p:txBody>
              <a:bodyPr/>
              <a:lstStyle/>
              <a:p>
                <a:endParaRPr lang="en-US"/>
              </a:p>
            </p:txBody>
          </p:sp>
          <p:sp>
            <p:nvSpPr>
              <p:cNvPr id="32404" name="Freeform 359"/>
              <p:cNvSpPr>
                <a:spLocks noChangeAspect="1"/>
              </p:cNvSpPr>
              <p:nvPr/>
            </p:nvSpPr>
            <p:spPr bwMode="auto">
              <a:xfrm>
                <a:off x="4991" y="2802"/>
                <a:ext cx="91" cy="1"/>
              </a:xfrm>
              <a:custGeom>
                <a:avLst/>
                <a:gdLst>
                  <a:gd name="T0" fmla="*/ 90 w 91"/>
                  <a:gd name="T1" fmla="*/ 0 h 1"/>
                  <a:gd name="T2" fmla="*/ 0 w 91"/>
                  <a:gd name="T3" fmla="*/ 0 h 1"/>
                  <a:gd name="T4" fmla="*/ 0 w 91"/>
                  <a:gd name="T5" fmla="*/ 0 h 1"/>
                  <a:gd name="T6" fmla="*/ 0 w 91"/>
                  <a:gd name="T7" fmla="*/ 0 h 1"/>
                  <a:gd name="T8" fmla="*/ 0 w 91"/>
                  <a:gd name="T9" fmla="*/ 0 h 1"/>
                  <a:gd name="T10" fmla="*/ 0 w 91"/>
                  <a:gd name="T11" fmla="*/ 0 h 1"/>
                  <a:gd name="T12" fmla="*/ 0 w 91"/>
                  <a:gd name="T13" fmla="*/ 0 h 1"/>
                  <a:gd name="T14" fmla="*/ 0 w 91"/>
                  <a:gd name="T15" fmla="*/ 0 h 1"/>
                  <a:gd name="T16" fmla="*/ 0 w 91"/>
                  <a:gd name="T17" fmla="*/ 0 h 1"/>
                  <a:gd name="T18" fmla="*/ 0 w 91"/>
                  <a:gd name="T19" fmla="*/ 0 h 1"/>
                  <a:gd name="T20" fmla="*/ 90 w 91"/>
                  <a:gd name="T21" fmla="*/ 0 h 1"/>
                  <a:gd name="T22" fmla="*/ 90 w 91"/>
                  <a:gd name="T23" fmla="*/ 0 h 1"/>
                  <a:gd name="T24" fmla="*/ 90 w 91"/>
                  <a:gd name="T25" fmla="*/ 0 h 1"/>
                  <a:gd name="T26" fmla="*/ 90 w 91"/>
                  <a:gd name="T27" fmla="*/ 0 h 1"/>
                  <a:gd name="T28" fmla="*/ 90 w 91"/>
                  <a:gd name="T29" fmla="*/ 0 h 1"/>
                  <a:gd name="T30" fmla="*/ 90 w 91"/>
                  <a:gd name="T31" fmla="*/ 0 h 1"/>
                  <a:gd name="T32" fmla="*/ 90 w 91"/>
                  <a:gd name="T33" fmla="*/ 0 h 1"/>
                  <a:gd name="T34" fmla="*/ 90 w 91"/>
                  <a:gd name="T35" fmla="*/ 0 h 1"/>
                  <a:gd name="T36" fmla="*/ 90 w 9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1"/>
                  <a:gd name="T59" fmla="*/ 91 w 9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1">
                    <a:moveTo>
                      <a:pt x="90" y="0"/>
                    </a:moveTo>
                    <a:lnTo>
                      <a:pt x="0" y="0"/>
                    </a:lnTo>
                    <a:lnTo>
                      <a:pt x="90" y="0"/>
                    </a:lnTo>
                  </a:path>
                </a:pathLst>
              </a:custGeom>
              <a:solidFill>
                <a:srgbClr val="C4D827"/>
              </a:solidFill>
              <a:ln w="9525" cap="rnd">
                <a:noFill/>
                <a:round/>
                <a:headEnd/>
                <a:tailEnd/>
              </a:ln>
            </p:spPr>
            <p:txBody>
              <a:bodyPr/>
              <a:lstStyle/>
              <a:p>
                <a:endParaRPr lang="en-US"/>
              </a:p>
            </p:txBody>
          </p:sp>
          <p:sp>
            <p:nvSpPr>
              <p:cNvPr id="32405" name="Freeform 360"/>
              <p:cNvSpPr>
                <a:spLocks noChangeAspect="1"/>
              </p:cNvSpPr>
              <p:nvPr/>
            </p:nvSpPr>
            <p:spPr bwMode="auto">
              <a:xfrm>
                <a:off x="4989" y="2801"/>
                <a:ext cx="95" cy="17"/>
              </a:xfrm>
              <a:custGeom>
                <a:avLst/>
                <a:gdLst>
                  <a:gd name="T0" fmla="*/ 92 w 95"/>
                  <a:gd name="T1" fmla="*/ 16 h 17"/>
                  <a:gd name="T2" fmla="*/ 1 w 95"/>
                  <a:gd name="T3" fmla="*/ 16 h 17"/>
                  <a:gd name="T4" fmla="*/ 1 w 95"/>
                  <a:gd name="T5" fmla="*/ 16 h 17"/>
                  <a:gd name="T6" fmla="*/ 1 w 95"/>
                  <a:gd name="T7" fmla="*/ 0 h 17"/>
                  <a:gd name="T8" fmla="*/ 1 w 95"/>
                  <a:gd name="T9" fmla="*/ 0 h 17"/>
                  <a:gd name="T10" fmla="*/ 1 w 95"/>
                  <a:gd name="T11" fmla="*/ 0 h 17"/>
                  <a:gd name="T12" fmla="*/ 1 w 95"/>
                  <a:gd name="T13" fmla="*/ 0 h 17"/>
                  <a:gd name="T14" fmla="*/ 1 w 95"/>
                  <a:gd name="T15" fmla="*/ 0 h 17"/>
                  <a:gd name="T16" fmla="*/ 0 w 95"/>
                  <a:gd name="T17" fmla="*/ 0 h 17"/>
                  <a:gd name="T18" fmla="*/ 0 w 95"/>
                  <a:gd name="T19" fmla="*/ 0 h 17"/>
                  <a:gd name="T20" fmla="*/ 94 w 95"/>
                  <a:gd name="T21" fmla="*/ 0 h 17"/>
                  <a:gd name="T22" fmla="*/ 94 w 95"/>
                  <a:gd name="T23" fmla="*/ 0 h 17"/>
                  <a:gd name="T24" fmla="*/ 94 w 95"/>
                  <a:gd name="T25" fmla="*/ 0 h 17"/>
                  <a:gd name="T26" fmla="*/ 94 w 95"/>
                  <a:gd name="T27" fmla="*/ 0 h 17"/>
                  <a:gd name="T28" fmla="*/ 94 w 95"/>
                  <a:gd name="T29" fmla="*/ 0 h 17"/>
                  <a:gd name="T30" fmla="*/ 94 w 95"/>
                  <a:gd name="T31" fmla="*/ 0 h 17"/>
                  <a:gd name="T32" fmla="*/ 94 w 95"/>
                  <a:gd name="T33" fmla="*/ 0 h 17"/>
                  <a:gd name="T34" fmla="*/ 94 w 95"/>
                  <a:gd name="T35" fmla="*/ 0 h 17"/>
                  <a:gd name="T36" fmla="*/ 94 w 95"/>
                  <a:gd name="T37" fmla="*/ 0 h 17"/>
                  <a:gd name="T38" fmla="*/ 94 w 95"/>
                  <a:gd name="T39" fmla="*/ 0 h 17"/>
                  <a:gd name="T40" fmla="*/ 94 w 95"/>
                  <a:gd name="T41" fmla="*/ 0 h 17"/>
                  <a:gd name="T42" fmla="*/ 94 w 95"/>
                  <a:gd name="T43" fmla="*/ 0 h 17"/>
                  <a:gd name="T44" fmla="*/ 94 w 95"/>
                  <a:gd name="T45" fmla="*/ 0 h 17"/>
                  <a:gd name="T46" fmla="*/ 94 w 95"/>
                  <a:gd name="T47" fmla="*/ 16 h 17"/>
                  <a:gd name="T48" fmla="*/ 92 w 95"/>
                  <a:gd name="T49" fmla="*/ 16 h 17"/>
                  <a:gd name="T50" fmla="*/ 92 w 95"/>
                  <a:gd name="T51" fmla="*/ 16 h 17"/>
                  <a:gd name="T52" fmla="*/ 92 w 95"/>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17"/>
                  <a:gd name="T83" fmla="*/ 95 w 95"/>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17">
                    <a:moveTo>
                      <a:pt x="92" y="16"/>
                    </a:moveTo>
                    <a:lnTo>
                      <a:pt x="1" y="16"/>
                    </a:lnTo>
                    <a:lnTo>
                      <a:pt x="1" y="0"/>
                    </a:lnTo>
                    <a:lnTo>
                      <a:pt x="0" y="0"/>
                    </a:lnTo>
                    <a:lnTo>
                      <a:pt x="94" y="0"/>
                    </a:lnTo>
                    <a:lnTo>
                      <a:pt x="94" y="16"/>
                    </a:lnTo>
                    <a:lnTo>
                      <a:pt x="92" y="16"/>
                    </a:lnTo>
                  </a:path>
                </a:pathLst>
              </a:custGeom>
              <a:solidFill>
                <a:srgbClr val="C5D827"/>
              </a:solidFill>
              <a:ln w="9525" cap="rnd">
                <a:noFill/>
                <a:round/>
                <a:headEnd/>
                <a:tailEnd/>
              </a:ln>
            </p:spPr>
            <p:txBody>
              <a:bodyPr/>
              <a:lstStyle/>
              <a:p>
                <a:endParaRPr lang="en-US"/>
              </a:p>
            </p:txBody>
          </p:sp>
          <p:sp>
            <p:nvSpPr>
              <p:cNvPr id="32406" name="Freeform 361"/>
              <p:cNvSpPr>
                <a:spLocks noChangeAspect="1"/>
              </p:cNvSpPr>
              <p:nvPr/>
            </p:nvSpPr>
            <p:spPr bwMode="auto">
              <a:xfrm>
                <a:off x="4989" y="2800"/>
                <a:ext cx="95" cy="17"/>
              </a:xfrm>
              <a:custGeom>
                <a:avLst/>
                <a:gdLst>
                  <a:gd name="T0" fmla="*/ 94 w 95"/>
                  <a:gd name="T1" fmla="*/ 16 h 17"/>
                  <a:gd name="T2" fmla="*/ 0 w 95"/>
                  <a:gd name="T3" fmla="*/ 16 h 17"/>
                  <a:gd name="T4" fmla="*/ 0 w 95"/>
                  <a:gd name="T5" fmla="*/ 16 h 17"/>
                  <a:gd name="T6" fmla="*/ 0 w 95"/>
                  <a:gd name="T7" fmla="*/ 16 h 17"/>
                  <a:gd name="T8" fmla="*/ 0 w 95"/>
                  <a:gd name="T9" fmla="*/ 16 h 17"/>
                  <a:gd name="T10" fmla="*/ 0 w 95"/>
                  <a:gd name="T11" fmla="*/ 16 h 17"/>
                  <a:gd name="T12" fmla="*/ 0 w 95"/>
                  <a:gd name="T13" fmla="*/ 16 h 17"/>
                  <a:gd name="T14" fmla="*/ 0 w 95"/>
                  <a:gd name="T15" fmla="*/ 16 h 17"/>
                  <a:gd name="T16" fmla="*/ 0 w 95"/>
                  <a:gd name="T17" fmla="*/ 0 h 17"/>
                  <a:gd name="T18" fmla="*/ 0 w 95"/>
                  <a:gd name="T19" fmla="*/ 0 h 17"/>
                  <a:gd name="T20" fmla="*/ 94 w 95"/>
                  <a:gd name="T21" fmla="*/ 0 h 17"/>
                  <a:gd name="T22" fmla="*/ 94 w 95"/>
                  <a:gd name="T23" fmla="*/ 0 h 17"/>
                  <a:gd name="T24" fmla="*/ 94 w 95"/>
                  <a:gd name="T25" fmla="*/ 16 h 17"/>
                  <a:gd name="T26" fmla="*/ 94 w 95"/>
                  <a:gd name="T27" fmla="*/ 16 h 17"/>
                  <a:gd name="T28" fmla="*/ 94 w 95"/>
                  <a:gd name="T29" fmla="*/ 16 h 17"/>
                  <a:gd name="T30" fmla="*/ 94 w 95"/>
                  <a:gd name="T31" fmla="*/ 16 h 17"/>
                  <a:gd name="T32" fmla="*/ 94 w 95"/>
                  <a:gd name="T33" fmla="*/ 16 h 17"/>
                  <a:gd name="T34" fmla="*/ 94 w 95"/>
                  <a:gd name="T35" fmla="*/ 16 h 17"/>
                  <a:gd name="T36" fmla="*/ 94 w 9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5"/>
                  <a:gd name="T58" fmla="*/ 0 h 17"/>
                  <a:gd name="T59" fmla="*/ 95 w 9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5" h="17">
                    <a:moveTo>
                      <a:pt x="94" y="16"/>
                    </a:moveTo>
                    <a:lnTo>
                      <a:pt x="0" y="16"/>
                    </a:lnTo>
                    <a:lnTo>
                      <a:pt x="0" y="0"/>
                    </a:lnTo>
                    <a:lnTo>
                      <a:pt x="94" y="0"/>
                    </a:lnTo>
                    <a:lnTo>
                      <a:pt x="94" y="16"/>
                    </a:lnTo>
                  </a:path>
                </a:pathLst>
              </a:custGeom>
              <a:solidFill>
                <a:srgbClr val="C6D926"/>
              </a:solidFill>
              <a:ln w="9525" cap="rnd">
                <a:noFill/>
                <a:round/>
                <a:headEnd/>
                <a:tailEnd/>
              </a:ln>
            </p:spPr>
            <p:txBody>
              <a:bodyPr/>
              <a:lstStyle/>
              <a:p>
                <a:endParaRPr lang="en-US"/>
              </a:p>
            </p:txBody>
          </p:sp>
          <p:sp>
            <p:nvSpPr>
              <p:cNvPr id="32407" name="Freeform 362"/>
              <p:cNvSpPr>
                <a:spLocks noChangeAspect="1"/>
              </p:cNvSpPr>
              <p:nvPr/>
            </p:nvSpPr>
            <p:spPr bwMode="auto">
              <a:xfrm>
                <a:off x="4980" y="2800"/>
                <a:ext cx="105" cy="1"/>
              </a:xfrm>
              <a:custGeom>
                <a:avLst/>
                <a:gdLst>
                  <a:gd name="T0" fmla="*/ 102 w 105"/>
                  <a:gd name="T1" fmla="*/ 0 h 1"/>
                  <a:gd name="T2" fmla="*/ 8 w 105"/>
                  <a:gd name="T3" fmla="*/ 0 h 1"/>
                  <a:gd name="T4" fmla="*/ 8 w 105"/>
                  <a:gd name="T5" fmla="*/ 0 h 1"/>
                  <a:gd name="T6" fmla="*/ 8 w 105"/>
                  <a:gd name="T7" fmla="*/ 0 h 1"/>
                  <a:gd name="T8" fmla="*/ 8 w 105"/>
                  <a:gd name="T9" fmla="*/ 0 h 1"/>
                  <a:gd name="T10" fmla="*/ 8 w 105"/>
                  <a:gd name="T11" fmla="*/ 0 h 1"/>
                  <a:gd name="T12" fmla="*/ 8 w 105"/>
                  <a:gd name="T13" fmla="*/ 0 h 1"/>
                  <a:gd name="T14" fmla="*/ 8 w 105"/>
                  <a:gd name="T15" fmla="*/ 0 h 1"/>
                  <a:gd name="T16" fmla="*/ 8 w 105"/>
                  <a:gd name="T17" fmla="*/ 0 h 1"/>
                  <a:gd name="T18" fmla="*/ 8 w 105"/>
                  <a:gd name="T19" fmla="*/ 0 h 1"/>
                  <a:gd name="T20" fmla="*/ 104 w 105"/>
                  <a:gd name="T21" fmla="*/ 0 h 1"/>
                  <a:gd name="T22" fmla="*/ 104 w 105"/>
                  <a:gd name="T23" fmla="*/ 0 h 1"/>
                  <a:gd name="T24" fmla="*/ 104 w 105"/>
                  <a:gd name="T25" fmla="*/ 0 h 1"/>
                  <a:gd name="T26" fmla="*/ 104 w 105"/>
                  <a:gd name="T27" fmla="*/ 0 h 1"/>
                  <a:gd name="T28" fmla="*/ 104 w 105"/>
                  <a:gd name="T29" fmla="*/ 0 h 1"/>
                  <a:gd name="T30" fmla="*/ 104 w 105"/>
                  <a:gd name="T31" fmla="*/ 0 h 1"/>
                  <a:gd name="T32" fmla="*/ 104 w 105"/>
                  <a:gd name="T33" fmla="*/ 0 h 1"/>
                  <a:gd name="T34" fmla="*/ 102 w 105"/>
                  <a:gd name="T35" fmla="*/ 0 h 1"/>
                  <a:gd name="T36" fmla="*/ 102 w 105"/>
                  <a:gd name="T37" fmla="*/ 0 h 1"/>
                  <a:gd name="T38" fmla="*/ 0 w 105"/>
                  <a:gd name="T39" fmla="*/ 0 h 1"/>
                  <a:gd name="T40" fmla="*/ 0 w 105"/>
                  <a:gd name="T41" fmla="*/ 0 h 1"/>
                  <a:gd name="T42" fmla="*/ 0 w 105"/>
                  <a:gd name="T43" fmla="*/ 0 h 1"/>
                  <a:gd name="T44" fmla="*/ 0 w 105"/>
                  <a:gd name="T45" fmla="*/ 0 h 1"/>
                  <a:gd name="T46" fmla="*/ 0 w 105"/>
                  <a:gd name="T47" fmla="*/ 0 h 1"/>
                  <a:gd name="T48" fmla="*/ 0 w 105"/>
                  <a:gd name="T49" fmla="*/ 0 h 1"/>
                  <a:gd name="T50" fmla="*/ 0 w 105"/>
                  <a:gd name="T51" fmla="*/ 0 h 1"/>
                  <a:gd name="T52" fmla="*/ 0 w 105"/>
                  <a:gd name="T53" fmla="*/ 0 h 1"/>
                  <a:gd name="T54" fmla="*/ 0 w 105"/>
                  <a:gd name="T55" fmla="*/ 0 h 1"/>
                  <a:gd name="T56" fmla="*/ 0 w 105"/>
                  <a:gd name="T57" fmla="*/ 0 h 1"/>
                  <a:gd name="T58" fmla="*/ 0 w 105"/>
                  <a:gd name="T59" fmla="*/ 0 h 1"/>
                  <a:gd name="T60" fmla="*/ 0 w 105"/>
                  <a:gd name="T61" fmla="*/ 0 h 1"/>
                  <a:gd name="T62" fmla="*/ 0 w 105"/>
                  <a:gd name="T63" fmla="*/ 0 h 1"/>
                  <a:gd name="T64" fmla="*/ 0 w 105"/>
                  <a:gd name="T65" fmla="*/ 0 h 1"/>
                  <a:gd name="T66" fmla="*/ 0 w 105"/>
                  <a:gd name="T67" fmla="*/ 0 h 1"/>
                  <a:gd name="T68" fmla="*/ 0 w 105"/>
                  <a:gd name="T69" fmla="*/ 0 h 1"/>
                  <a:gd name="T70" fmla="*/ 0 w 105"/>
                  <a:gd name="T71" fmla="*/ 0 h 1"/>
                  <a:gd name="T72" fmla="*/ 0 w 105"/>
                  <a:gd name="T73" fmla="*/ 0 h 1"/>
                  <a:gd name="T74" fmla="*/ 102 w 105"/>
                  <a:gd name="T75" fmla="*/ 0 h 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
                  <a:gd name="T116" fmla="*/ 105 w 105"/>
                  <a:gd name="T117" fmla="*/ 1 h 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
                    <a:moveTo>
                      <a:pt x="102" y="0"/>
                    </a:moveTo>
                    <a:lnTo>
                      <a:pt x="8" y="0"/>
                    </a:lnTo>
                    <a:lnTo>
                      <a:pt x="104" y="0"/>
                    </a:lnTo>
                    <a:lnTo>
                      <a:pt x="102" y="0"/>
                    </a:lnTo>
                    <a:lnTo>
                      <a:pt x="0" y="0"/>
                    </a:lnTo>
                    <a:lnTo>
                      <a:pt x="102" y="0"/>
                    </a:lnTo>
                  </a:path>
                </a:pathLst>
              </a:custGeom>
              <a:solidFill>
                <a:srgbClr val="C6D926"/>
              </a:solidFill>
              <a:ln w="9525" cap="rnd">
                <a:noFill/>
                <a:round/>
                <a:headEnd/>
                <a:tailEnd/>
              </a:ln>
            </p:spPr>
            <p:txBody>
              <a:bodyPr/>
              <a:lstStyle/>
              <a:p>
                <a:endParaRPr lang="en-US"/>
              </a:p>
            </p:txBody>
          </p:sp>
          <p:sp>
            <p:nvSpPr>
              <p:cNvPr id="32408" name="Freeform 363"/>
              <p:cNvSpPr>
                <a:spLocks noChangeAspect="1"/>
              </p:cNvSpPr>
              <p:nvPr/>
            </p:nvSpPr>
            <p:spPr bwMode="auto">
              <a:xfrm>
                <a:off x="4980" y="2798"/>
                <a:ext cx="107" cy="17"/>
              </a:xfrm>
              <a:custGeom>
                <a:avLst/>
                <a:gdLst>
                  <a:gd name="T0" fmla="*/ 104 w 107"/>
                  <a:gd name="T1" fmla="*/ 16 h 17"/>
                  <a:gd name="T2" fmla="*/ 8 w 107"/>
                  <a:gd name="T3" fmla="*/ 16 h 17"/>
                  <a:gd name="T4" fmla="*/ 7 w 107"/>
                  <a:gd name="T5" fmla="*/ 16 h 17"/>
                  <a:gd name="T6" fmla="*/ 7 w 107"/>
                  <a:gd name="T7" fmla="*/ 16 h 17"/>
                  <a:gd name="T8" fmla="*/ 7 w 107"/>
                  <a:gd name="T9" fmla="*/ 0 h 17"/>
                  <a:gd name="T10" fmla="*/ 7 w 107"/>
                  <a:gd name="T11" fmla="*/ 0 h 17"/>
                  <a:gd name="T12" fmla="*/ 7 w 107"/>
                  <a:gd name="T13" fmla="*/ 0 h 17"/>
                  <a:gd name="T14" fmla="*/ 7 w 107"/>
                  <a:gd name="T15" fmla="*/ 0 h 17"/>
                  <a:gd name="T16" fmla="*/ 7 w 107"/>
                  <a:gd name="T17" fmla="*/ 0 h 17"/>
                  <a:gd name="T18" fmla="*/ 7 w 107"/>
                  <a:gd name="T19" fmla="*/ 0 h 17"/>
                  <a:gd name="T20" fmla="*/ 106 w 107"/>
                  <a:gd name="T21" fmla="*/ 0 h 17"/>
                  <a:gd name="T22" fmla="*/ 104 w 107"/>
                  <a:gd name="T23" fmla="*/ 0 h 17"/>
                  <a:gd name="T24" fmla="*/ 104 w 107"/>
                  <a:gd name="T25" fmla="*/ 0 h 17"/>
                  <a:gd name="T26" fmla="*/ 104 w 107"/>
                  <a:gd name="T27" fmla="*/ 0 h 17"/>
                  <a:gd name="T28" fmla="*/ 104 w 107"/>
                  <a:gd name="T29" fmla="*/ 0 h 17"/>
                  <a:gd name="T30" fmla="*/ 104 w 107"/>
                  <a:gd name="T31" fmla="*/ 0 h 17"/>
                  <a:gd name="T32" fmla="*/ 104 w 107"/>
                  <a:gd name="T33" fmla="*/ 16 h 17"/>
                  <a:gd name="T34" fmla="*/ 104 w 107"/>
                  <a:gd name="T35" fmla="*/ 16 h 17"/>
                  <a:gd name="T36" fmla="*/ 104 w 107"/>
                  <a:gd name="T37" fmla="*/ 16 h 17"/>
                  <a:gd name="T38" fmla="*/ 0 w 107"/>
                  <a:gd name="T39" fmla="*/ 16 h 17"/>
                  <a:gd name="T40" fmla="*/ 0 w 107"/>
                  <a:gd name="T41" fmla="*/ 16 h 17"/>
                  <a:gd name="T42" fmla="*/ 0 w 107"/>
                  <a:gd name="T43" fmla="*/ 16 h 17"/>
                  <a:gd name="T44" fmla="*/ 0 w 107"/>
                  <a:gd name="T45" fmla="*/ 16 h 17"/>
                  <a:gd name="T46" fmla="*/ 0 w 107"/>
                  <a:gd name="T47" fmla="*/ 0 h 17"/>
                  <a:gd name="T48" fmla="*/ 0 w 107"/>
                  <a:gd name="T49" fmla="*/ 0 h 17"/>
                  <a:gd name="T50" fmla="*/ 0 w 107"/>
                  <a:gd name="T51" fmla="*/ 0 h 17"/>
                  <a:gd name="T52" fmla="*/ 0 w 107"/>
                  <a:gd name="T53" fmla="*/ 0 h 17"/>
                  <a:gd name="T54" fmla="*/ 0 w 107"/>
                  <a:gd name="T55" fmla="*/ 0 h 17"/>
                  <a:gd name="T56" fmla="*/ 0 w 107"/>
                  <a:gd name="T57" fmla="*/ 0 h 17"/>
                  <a:gd name="T58" fmla="*/ 0 w 107"/>
                  <a:gd name="T59" fmla="*/ 0 h 17"/>
                  <a:gd name="T60" fmla="*/ 0 w 107"/>
                  <a:gd name="T61" fmla="*/ 0 h 17"/>
                  <a:gd name="T62" fmla="*/ 0 w 107"/>
                  <a:gd name="T63" fmla="*/ 0 h 17"/>
                  <a:gd name="T64" fmla="*/ 0 w 107"/>
                  <a:gd name="T65" fmla="*/ 0 h 17"/>
                  <a:gd name="T66" fmla="*/ 0 w 107"/>
                  <a:gd name="T67" fmla="*/ 0 h 17"/>
                  <a:gd name="T68" fmla="*/ 0 w 107"/>
                  <a:gd name="T69" fmla="*/ 0 h 17"/>
                  <a:gd name="T70" fmla="*/ 0 w 107"/>
                  <a:gd name="T71" fmla="*/ 16 h 17"/>
                  <a:gd name="T72" fmla="*/ 0 w 107"/>
                  <a:gd name="T73" fmla="*/ 16 h 17"/>
                  <a:gd name="T74" fmla="*/ 0 w 107"/>
                  <a:gd name="T75" fmla="*/ 16 h 17"/>
                  <a:gd name="T76" fmla="*/ 104 w 107"/>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
                  <a:gd name="T118" fmla="*/ 0 h 17"/>
                  <a:gd name="T119" fmla="*/ 107 w 107"/>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 h="17">
                    <a:moveTo>
                      <a:pt x="104" y="16"/>
                    </a:moveTo>
                    <a:lnTo>
                      <a:pt x="8" y="16"/>
                    </a:lnTo>
                    <a:lnTo>
                      <a:pt x="7" y="16"/>
                    </a:lnTo>
                    <a:lnTo>
                      <a:pt x="7" y="0"/>
                    </a:lnTo>
                    <a:lnTo>
                      <a:pt x="106" y="0"/>
                    </a:lnTo>
                    <a:lnTo>
                      <a:pt x="104" y="0"/>
                    </a:lnTo>
                    <a:lnTo>
                      <a:pt x="104" y="16"/>
                    </a:lnTo>
                    <a:lnTo>
                      <a:pt x="0" y="16"/>
                    </a:lnTo>
                    <a:lnTo>
                      <a:pt x="0" y="0"/>
                    </a:lnTo>
                    <a:lnTo>
                      <a:pt x="0" y="16"/>
                    </a:lnTo>
                    <a:lnTo>
                      <a:pt x="104" y="16"/>
                    </a:lnTo>
                  </a:path>
                </a:pathLst>
              </a:custGeom>
              <a:solidFill>
                <a:srgbClr val="C7D926"/>
              </a:solidFill>
              <a:ln w="9525" cap="rnd">
                <a:noFill/>
                <a:round/>
                <a:headEnd/>
                <a:tailEnd/>
              </a:ln>
            </p:spPr>
            <p:txBody>
              <a:bodyPr/>
              <a:lstStyle/>
              <a:p>
                <a:endParaRPr lang="en-US"/>
              </a:p>
            </p:txBody>
          </p:sp>
          <p:sp>
            <p:nvSpPr>
              <p:cNvPr id="32409" name="Freeform 364"/>
              <p:cNvSpPr>
                <a:spLocks noChangeAspect="1"/>
              </p:cNvSpPr>
              <p:nvPr/>
            </p:nvSpPr>
            <p:spPr bwMode="auto">
              <a:xfrm>
                <a:off x="4980" y="2796"/>
                <a:ext cx="107" cy="17"/>
              </a:xfrm>
              <a:custGeom>
                <a:avLst/>
                <a:gdLst>
                  <a:gd name="T0" fmla="*/ 106 w 107"/>
                  <a:gd name="T1" fmla="*/ 16 h 17"/>
                  <a:gd name="T2" fmla="*/ 7 w 107"/>
                  <a:gd name="T3" fmla="*/ 16 h 17"/>
                  <a:gd name="T4" fmla="*/ 7 w 107"/>
                  <a:gd name="T5" fmla="*/ 16 h 17"/>
                  <a:gd name="T6" fmla="*/ 7 w 107"/>
                  <a:gd name="T7" fmla="*/ 16 h 17"/>
                  <a:gd name="T8" fmla="*/ 7 w 107"/>
                  <a:gd name="T9" fmla="*/ 16 h 17"/>
                  <a:gd name="T10" fmla="*/ 7 w 107"/>
                  <a:gd name="T11" fmla="*/ 16 h 17"/>
                  <a:gd name="T12" fmla="*/ 7 w 107"/>
                  <a:gd name="T13" fmla="*/ 16 h 17"/>
                  <a:gd name="T14" fmla="*/ 7 w 107"/>
                  <a:gd name="T15" fmla="*/ 16 h 17"/>
                  <a:gd name="T16" fmla="*/ 7 w 107"/>
                  <a:gd name="T17" fmla="*/ 0 h 17"/>
                  <a:gd name="T18" fmla="*/ 7 w 107"/>
                  <a:gd name="T19" fmla="*/ 0 h 17"/>
                  <a:gd name="T20" fmla="*/ 106 w 107"/>
                  <a:gd name="T21" fmla="*/ 0 h 17"/>
                  <a:gd name="T22" fmla="*/ 106 w 107"/>
                  <a:gd name="T23" fmla="*/ 0 h 17"/>
                  <a:gd name="T24" fmla="*/ 106 w 107"/>
                  <a:gd name="T25" fmla="*/ 16 h 17"/>
                  <a:gd name="T26" fmla="*/ 106 w 107"/>
                  <a:gd name="T27" fmla="*/ 16 h 17"/>
                  <a:gd name="T28" fmla="*/ 106 w 107"/>
                  <a:gd name="T29" fmla="*/ 16 h 17"/>
                  <a:gd name="T30" fmla="*/ 106 w 107"/>
                  <a:gd name="T31" fmla="*/ 16 h 17"/>
                  <a:gd name="T32" fmla="*/ 106 w 107"/>
                  <a:gd name="T33" fmla="*/ 16 h 17"/>
                  <a:gd name="T34" fmla="*/ 106 w 107"/>
                  <a:gd name="T35" fmla="*/ 16 h 17"/>
                  <a:gd name="T36" fmla="*/ 106 w 107"/>
                  <a:gd name="T37" fmla="*/ 16 h 17"/>
                  <a:gd name="T38" fmla="*/ 0 w 107"/>
                  <a:gd name="T39" fmla="*/ 16 h 17"/>
                  <a:gd name="T40" fmla="*/ 0 w 107"/>
                  <a:gd name="T41" fmla="*/ 16 h 17"/>
                  <a:gd name="T42" fmla="*/ 0 w 107"/>
                  <a:gd name="T43" fmla="*/ 16 h 17"/>
                  <a:gd name="T44" fmla="*/ 0 w 107"/>
                  <a:gd name="T45" fmla="*/ 16 h 17"/>
                  <a:gd name="T46" fmla="*/ 0 w 107"/>
                  <a:gd name="T47" fmla="*/ 16 h 17"/>
                  <a:gd name="T48" fmla="*/ 0 w 107"/>
                  <a:gd name="T49" fmla="*/ 16 h 17"/>
                  <a:gd name="T50" fmla="*/ 0 w 107"/>
                  <a:gd name="T51" fmla="*/ 16 h 17"/>
                  <a:gd name="T52" fmla="*/ 0 w 107"/>
                  <a:gd name="T53" fmla="*/ 16 h 17"/>
                  <a:gd name="T54" fmla="*/ 0 w 107"/>
                  <a:gd name="T55" fmla="*/ 0 h 17"/>
                  <a:gd name="T56" fmla="*/ 0 w 107"/>
                  <a:gd name="T57" fmla="*/ 0 h 17"/>
                  <a:gd name="T58" fmla="*/ 0 w 107"/>
                  <a:gd name="T59" fmla="*/ 0 h 17"/>
                  <a:gd name="T60" fmla="*/ 0 w 107"/>
                  <a:gd name="T61" fmla="*/ 0 h 17"/>
                  <a:gd name="T62" fmla="*/ 0 w 107"/>
                  <a:gd name="T63" fmla="*/ 16 h 17"/>
                  <a:gd name="T64" fmla="*/ 0 w 107"/>
                  <a:gd name="T65" fmla="*/ 16 h 17"/>
                  <a:gd name="T66" fmla="*/ 0 w 107"/>
                  <a:gd name="T67" fmla="*/ 16 h 17"/>
                  <a:gd name="T68" fmla="*/ 0 w 107"/>
                  <a:gd name="T69" fmla="*/ 16 h 17"/>
                  <a:gd name="T70" fmla="*/ 0 w 107"/>
                  <a:gd name="T71" fmla="*/ 16 h 17"/>
                  <a:gd name="T72" fmla="*/ 0 w 107"/>
                  <a:gd name="T73" fmla="*/ 16 h 17"/>
                  <a:gd name="T74" fmla="*/ 0 w 107"/>
                  <a:gd name="T75" fmla="*/ 16 h 17"/>
                  <a:gd name="T76" fmla="*/ 106 w 107"/>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
                  <a:gd name="T118" fmla="*/ 0 h 17"/>
                  <a:gd name="T119" fmla="*/ 107 w 107"/>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 h="17">
                    <a:moveTo>
                      <a:pt x="106" y="16"/>
                    </a:moveTo>
                    <a:lnTo>
                      <a:pt x="7" y="16"/>
                    </a:lnTo>
                    <a:lnTo>
                      <a:pt x="7" y="0"/>
                    </a:lnTo>
                    <a:lnTo>
                      <a:pt x="106" y="0"/>
                    </a:lnTo>
                    <a:lnTo>
                      <a:pt x="106" y="16"/>
                    </a:lnTo>
                    <a:lnTo>
                      <a:pt x="0" y="16"/>
                    </a:lnTo>
                    <a:lnTo>
                      <a:pt x="0" y="0"/>
                    </a:lnTo>
                    <a:lnTo>
                      <a:pt x="0" y="16"/>
                    </a:lnTo>
                    <a:lnTo>
                      <a:pt x="106" y="16"/>
                    </a:lnTo>
                  </a:path>
                </a:pathLst>
              </a:custGeom>
              <a:solidFill>
                <a:srgbClr val="C7DA25"/>
              </a:solidFill>
              <a:ln w="9525" cap="rnd">
                <a:noFill/>
                <a:round/>
                <a:headEnd/>
                <a:tailEnd/>
              </a:ln>
            </p:spPr>
            <p:txBody>
              <a:bodyPr/>
              <a:lstStyle/>
              <a:p>
                <a:endParaRPr lang="en-US"/>
              </a:p>
            </p:txBody>
          </p:sp>
          <p:sp>
            <p:nvSpPr>
              <p:cNvPr id="32410" name="Freeform 365"/>
              <p:cNvSpPr>
                <a:spLocks noChangeAspect="1"/>
              </p:cNvSpPr>
              <p:nvPr/>
            </p:nvSpPr>
            <p:spPr bwMode="auto">
              <a:xfrm>
                <a:off x="4980" y="2796"/>
                <a:ext cx="108" cy="1"/>
              </a:xfrm>
              <a:custGeom>
                <a:avLst/>
                <a:gdLst>
                  <a:gd name="T0" fmla="*/ 105 w 108"/>
                  <a:gd name="T1" fmla="*/ 0 h 1"/>
                  <a:gd name="T2" fmla="*/ 7 w 108"/>
                  <a:gd name="T3" fmla="*/ 0 h 1"/>
                  <a:gd name="T4" fmla="*/ 7 w 108"/>
                  <a:gd name="T5" fmla="*/ 0 h 1"/>
                  <a:gd name="T6" fmla="*/ 7 w 108"/>
                  <a:gd name="T7" fmla="*/ 0 h 1"/>
                  <a:gd name="T8" fmla="*/ 7 w 108"/>
                  <a:gd name="T9" fmla="*/ 0 h 1"/>
                  <a:gd name="T10" fmla="*/ 5 w 108"/>
                  <a:gd name="T11" fmla="*/ 0 h 1"/>
                  <a:gd name="T12" fmla="*/ 5 w 108"/>
                  <a:gd name="T13" fmla="*/ 0 h 1"/>
                  <a:gd name="T14" fmla="*/ 5 w 108"/>
                  <a:gd name="T15" fmla="*/ 0 h 1"/>
                  <a:gd name="T16" fmla="*/ 5 w 108"/>
                  <a:gd name="T17" fmla="*/ 0 h 1"/>
                  <a:gd name="T18" fmla="*/ 5 w 108"/>
                  <a:gd name="T19" fmla="*/ 0 h 1"/>
                  <a:gd name="T20" fmla="*/ 107 w 108"/>
                  <a:gd name="T21" fmla="*/ 0 h 1"/>
                  <a:gd name="T22" fmla="*/ 107 w 108"/>
                  <a:gd name="T23" fmla="*/ 0 h 1"/>
                  <a:gd name="T24" fmla="*/ 107 w 108"/>
                  <a:gd name="T25" fmla="*/ 0 h 1"/>
                  <a:gd name="T26" fmla="*/ 105 w 108"/>
                  <a:gd name="T27" fmla="*/ 0 h 1"/>
                  <a:gd name="T28" fmla="*/ 105 w 108"/>
                  <a:gd name="T29" fmla="*/ 0 h 1"/>
                  <a:gd name="T30" fmla="*/ 105 w 108"/>
                  <a:gd name="T31" fmla="*/ 0 h 1"/>
                  <a:gd name="T32" fmla="*/ 105 w 108"/>
                  <a:gd name="T33" fmla="*/ 0 h 1"/>
                  <a:gd name="T34" fmla="*/ 105 w 108"/>
                  <a:gd name="T35" fmla="*/ 0 h 1"/>
                  <a:gd name="T36" fmla="*/ 105 w 108"/>
                  <a:gd name="T37" fmla="*/ 0 h 1"/>
                  <a:gd name="T38" fmla="*/ 0 w 108"/>
                  <a:gd name="T39" fmla="*/ 0 h 1"/>
                  <a:gd name="T40" fmla="*/ 0 w 108"/>
                  <a:gd name="T41" fmla="*/ 0 h 1"/>
                  <a:gd name="T42" fmla="*/ 0 w 108"/>
                  <a:gd name="T43" fmla="*/ 0 h 1"/>
                  <a:gd name="T44" fmla="*/ 0 w 108"/>
                  <a:gd name="T45" fmla="*/ 0 h 1"/>
                  <a:gd name="T46" fmla="*/ 0 w 108"/>
                  <a:gd name="T47" fmla="*/ 0 h 1"/>
                  <a:gd name="T48" fmla="*/ 0 w 108"/>
                  <a:gd name="T49" fmla="*/ 0 h 1"/>
                  <a:gd name="T50" fmla="*/ 0 w 108"/>
                  <a:gd name="T51" fmla="*/ 0 h 1"/>
                  <a:gd name="T52" fmla="*/ 0 w 108"/>
                  <a:gd name="T53" fmla="*/ 0 h 1"/>
                  <a:gd name="T54" fmla="*/ 0 w 108"/>
                  <a:gd name="T55" fmla="*/ 0 h 1"/>
                  <a:gd name="T56" fmla="*/ 0 w 108"/>
                  <a:gd name="T57" fmla="*/ 0 h 1"/>
                  <a:gd name="T58" fmla="*/ 0 w 108"/>
                  <a:gd name="T59" fmla="*/ 0 h 1"/>
                  <a:gd name="T60" fmla="*/ 0 w 108"/>
                  <a:gd name="T61" fmla="*/ 0 h 1"/>
                  <a:gd name="T62" fmla="*/ 0 w 108"/>
                  <a:gd name="T63" fmla="*/ 0 h 1"/>
                  <a:gd name="T64" fmla="*/ 0 w 108"/>
                  <a:gd name="T65" fmla="*/ 0 h 1"/>
                  <a:gd name="T66" fmla="*/ 0 w 108"/>
                  <a:gd name="T67" fmla="*/ 0 h 1"/>
                  <a:gd name="T68" fmla="*/ 0 w 108"/>
                  <a:gd name="T69" fmla="*/ 0 h 1"/>
                  <a:gd name="T70" fmla="*/ 0 w 108"/>
                  <a:gd name="T71" fmla="*/ 0 h 1"/>
                  <a:gd name="T72" fmla="*/ 0 w 108"/>
                  <a:gd name="T73" fmla="*/ 0 h 1"/>
                  <a:gd name="T74" fmla="*/ 0 w 108"/>
                  <a:gd name="T75" fmla="*/ 0 h 1"/>
                  <a:gd name="T76" fmla="*/ 105 w 10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1"/>
                  <a:gd name="T119" fmla="*/ 108 w 10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1">
                    <a:moveTo>
                      <a:pt x="105" y="0"/>
                    </a:moveTo>
                    <a:lnTo>
                      <a:pt x="7" y="0"/>
                    </a:lnTo>
                    <a:lnTo>
                      <a:pt x="5" y="0"/>
                    </a:lnTo>
                    <a:lnTo>
                      <a:pt x="107" y="0"/>
                    </a:lnTo>
                    <a:lnTo>
                      <a:pt x="105" y="0"/>
                    </a:lnTo>
                    <a:lnTo>
                      <a:pt x="0" y="0"/>
                    </a:lnTo>
                    <a:lnTo>
                      <a:pt x="105" y="0"/>
                    </a:lnTo>
                  </a:path>
                </a:pathLst>
              </a:custGeom>
              <a:solidFill>
                <a:srgbClr val="C8DA25"/>
              </a:solidFill>
              <a:ln w="9525" cap="rnd">
                <a:noFill/>
                <a:round/>
                <a:headEnd/>
                <a:tailEnd/>
              </a:ln>
            </p:spPr>
            <p:txBody>
              <a:bodyPr/>
              <a:lstStyle/>
              <a:p>
                <a:endParaRPr lang="en-US"/>
              </a:p>
            </p:txBody>
          </p:sp>
          <p:sp>
            <p:nvSpPr>
              <p:cNvPr id="32411" name="Freeform 366"/>
              <p:cNvSpPr>
                <a:spLocks noChangeAspect="1"/>
              </p:cNvSpPr>
              <p:nvPr/>
            </p:nvSpPr>
            <p:spPr bwMode="auto">
              <a:xfrm>
                <a:off x="4980" y="2795"/>
                <a:ext cx="108" cy="17"/>
              </a:xfrm>
              <a:custGeom>
                <a:avLst/>
                <a:gdLst>
                  <a:gd name="T0" fmla="*/ 107 w 108"/>
                  <a:gd name="T1" fmla="*/ 16 h 17"/>
                  <a:gd name="T2" fmla="*/ 5 w 108"/>
                  <a:gd name="T3" fmla="*/ 16 h 17"/>
                  <a:gd name="T4" fmla="*/ 5 w 108"/>
                  <a:gd name="T5" fmla="*/ 16 h 17"/>
                  <a:gd name="T6" fmla="*/ 5 w 108"/>
                  <a:gd name="T7" fmla="*/ 16 h 17"/>
                  <a:gd name="T8" fmla="*/ 5 w 108"/>
                  <a:gd name="T9" fmla="*/ 0 h 17"/>
                  <a:gd name="T10" fmla="*/ 5 w 108"/>
                  <a:gd name="T11" fmla="*/ 0 h 17"/>
                  <a:gd name="T12" fmla="*/ 5 w 108"/>
                  <a:gd name="T13" fmla="*/ 0 h 17"/>
                  <a:gd name="T14" fmla="*/ 5 w 108"/>
                  <a:gd name="T15" fmla="*/ 0 h 17"/>
                  <a:gd name="T16" fmla="*/ 5 w 108"/>
                  <a:gd name="T17" fmla="*/ 0 h 17"/>
                  <a:gd name="T18" fmla="*/ 5 w 108"/>
                  <a:gd name="T19" fmla="*/ 0 h 17"/>
                  <a:gd name="T20" fmla="*/ 107 w 108"/>
                  <a:gd name="T21" fmla="*/ 0 h 17"/>
                  <a:gd name="T22" fmla="*/ 107 w 108"/>
                  <a:gd name="T23" fmla="*/ 0 h 17"/>
                  <a:gd name="T24" fmla="*/ 107 w 108"/>
                  <a:gd name="T25" fmla="*/ 0 h 17"/>
                  <a:gd name="T26" fmla="*/ 107 w 108"/>
                  <a:gd name="T27" fmla="*/ 0 h 17"/>
                  <a:gd name="T28" fmla="*/ 107 w 108"/>
                  <a:gd name="T29" fmla="*/ 0 h 17"/>
                  <a:gd name="T30" fmla="*/ 107 w 108"/>
                  <a:gd name="T31" fmla="*/ 0 h 17"/>
                  <a:gd name="T32" fmla="*/ 107 w 108"/>
                  <a:gd name="T33" fmla="*/ 16 h 17"/>
                  <a:gd name="T34" fmla="*/ 107 w 108"/>
                  <a:gd name="T35" fmla="*/ 16 h 17"/>
                  <a:gd name="T36" fmla="*/ 107 w 108"/>
                  <a:gd name="T37" fmla="*/ 16 h 17"/>
                  <a:gd name="T38" fmla="*/ 0 w 108"/>
                  <a:gd name="T39" fmla="*/ 16 h 17"/>
                  <a:gd name="T40" fmla="*/ 0 w 108"/>
                  <a:gd name="T41" fmla="*/ 16 h 17"/>
                  <a:gd name="T42" fmla="*/ 0 w 108"/>
                  <a:gd name="T43" fmla="*/ 16 h 17"/>
                  <a:gd name="T44" fmla="*/ 0 w 108"/>
                  <a:gd name="T45" fmla="*/ 16 h 17"/>
                  <a:gd name="T46" fmla="*/ 0 w 108"/>
                  <a:gd name="T47" fmla="*/ 0 h 17"/>
                  <a:gd name="T48" fmla="*/ 0 w 108"/>
                  <a:gd name="T49" fmla="*/ 0 h 17"/>
                  <a:gd name="T50" fmla="*/ 0 w 108"/>
                  <a:gd name="T51" fmla="*/ 0 h 17"/>
                  <a:gd name="T52" fmla="*/ 0 w 108"/>
                  <a:gd name="T53" fmla="*/ 0 h 17"/>
                  <a:gd name="T54" fmla="*/ 0 w 108"/>
                  <a:gd name="T55" fmla="*/ 0 h 17"/>
                  <a:gd name="T56" fmla="*/ 0 w 108"/>
                  <a:gd name="T57" fmla="*/ 0 h 17"/>
                  <a:gd name="T58" fmla="*/ 0 w 108"/>
                  <a:gd name="T59" fmla="*/ 0 h 17"/>
                  <a:gd name="T60" fmla="*/ 0 w 108"/>
                  <a:gd name="T61" fmla="*/ 0 h 17"/>
                  <a:gd name="T62" fmla="*/ 0 w 108"/>
                  <a:gd name="T63" fmla="*/ 0 h 17"/>
                  <a:gd name="T64" fmla="*/ 0 w 108"/>
                  <a:gd name="T65" fmla="*/ 0 h 17"/>
                  <a:gd name="T66" fmla="*/ 0 w 108"/>
                  <a:gd name="T67" fmla="*/ 0 h 17"/>
                  <a:gd name="T68" fmla="*/ 0 w 108"/>
                  <a:gd name="T69" fmla="*/ 0 h 17"/>
                  <a:gd name="T70" fmla="*/ 0 w 108"/>
                  <a:gd name="T71" fmla="*/ 16 h 17"/>
                  <a:gd name="T72" fmla="*/ 0 w 108"/>
                  <a:gd name="T73" fmla="*/ 16 h 17"/>
                  <a:gd name="T74" fmla="*/ 0 w 108"/>
                  <a:gd name="T75" fmla="*/ 16 h 17"/>
                  <a:gd name="T76" fmla="*/ 107 w 108"/>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17"/>
                  <a:gd name="T119" fmla="*/ 108 w 108"/>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17">
                    <a:moveTo>
                      <a:pt x="107" y="16"/>
                    </a:moveTo>
                    <a:lnTo>
                      <a:pt x="5" y="16"/>
                    </a:lnTo>
                    <a:lnTo>
                      <a:pt x="5" y="0"/>
                    </a:lnTo>
                    <a:lnTo>
                      <a:pt x="107" y="0"/>
                    </a:lnTo>
                    <a:lnTo>
                      <a:pt x="107" y="16"/>
                    </a:lnTo>
                    <a:lnTo>
                      <a:pt x="0" y="16"/>
                    </a:lnTo>
                    <a:lnTo>
                      <a:pt x="0" y="0"/>
                    </a:lnTo>
                    <a:lnTo>
                      <a:pt x="0" y="16"/>
                    </a:lnTo>
                    <a:lnTo>
                      <a:pt x="107" y="16"/>
                    </a:lnTo>
                  </a:path>
                </a:pathLst>
              </a:custGeom>
              <a:solidFill>
                <a:srgbClr val="C9DB24"/>
              </a:solidFill>
              <a:ln w="9525" cap="rnd">
                <a:noFill/>
                <a:round/>
                <a:headEnd/>
                <a:tailEnd/>
              </a:ln>
            </p:spPr>
            <p:txBody>
              <a:bodyPr/>
              <a:lstStyle/>
              <a:p>
                <a:endParaRPr lang="en-US"/>
              </a:p>
            </p:txBody>
          </p:sp>
          <p:sp>
            <p:nvSpPr>
              <p:cNvPr id="32412" name="Freeform 367"/>
              <p:cNvSpPr>
                <a:spLocks noChangeAspect="1"/>
              </p:cNvSpPr>
              <p:nvPr/>
            </p:nvSpPr>
            <p:spPr bwMode="auto">
              <a:xfrm>
                <a:off x="4979" y="2793"/>
                <a:ext cx="111" cy="17"/>
              </a:xfrm>
              <a:custGeom>
                <a:avLst/>
                <a:gdLst>
                  <a:gd name="T0" fmla="*/ 108 w 111"/>
                  <a:gd name="T1" fmla="*/ 16 h 17"/>
                  <a:gd name="T2" fmla="*/ 7 w 111"/>
                  <a:gd name="T3" fmla="*/ 16 h 17"/>
                  <a:gd name="T4" fmla="*/ 7 w 111"/>
                  <a:gd name="T5" fmla="*/ 16 h 17"/>
                  <a:gd name="T6" fmla="*/ 7 w 111"/>
                  <a:gd name="T7" fmla="*/ 16 h 17"/>
                  <a:gd name="T8" fmla="*/ 7 w 111"/>
                  <a:gd name="T9" fmla="*/ 16 h 17"/>
                  <a:gd name="T10" fmla="*/ 7 w 111"/>
                  <a:gd name="T11" fmla="*/ 16 h 17"/>
                  <a:gd name="T12" fmla="*/ 7 w 111"/>
                  <a:gd name="T13" fmla="*/ 16 h 17"/>
                  <a:gd name="T14" fmla="*/ 7 w 111"/>
                  <a:gd name="T15" fmla="*/ 16 h 17"/>
                  <a:gd name="T16" fmla="*/ 7 w 111"/>
                  <a:gd name="T17" fmla="*/ 16 h 17"/>
                  <a:gd name="T18" fmla="*/ 6 w 111"/>
                  <a:gd name="T19" fmla="*/ 0 h 17"/>
                  <a:gd name="T20" fmla="*/ 110 w 111"/>
                  <a:gd name="T21" fmla="*/ 0 h 17"/>
                  <a:gd name="T22" fmla="*/ 110 w 111"/>
                  <a:gd name="T23" fmla="*/ 0 h 17"/>
                  <a:gd name="T24" fmla="*/ 110 w 111"/>
                  <a:gd name="T25" fmla="*/ 16 h 17"/>
                  <a:gd name="T26" fmla="*/ 110 w 111"/>
                  <a:gd name="T27" fmla="*/ 16 h 17"/>
                  <a:gd name="T28" fmla="*/ 110 w 111"/>
                  <a:gd name="T29" fmla="*/ 16 h 17"/>
                  <a:gd name="T30" fmla="*/ 108 w 111"/>
                  <a:gd name="T31" fmla="*/ 16 h 17"/>
                  <a:gd name="T32" fmla="*/ 108 w 111"/>
                  <a:gd name="T33" fmla="*/ 16 h 17"/>
                  <a:gd name="T34" fmla="*/ 108 w 111"/>
                  <a:gd name="T35" fmla="*/ 16 h 17"/>
                  <a:gd name="T36" fmla="*/ 108 w 111"/>
                  <a:gd name="T37" fmla="*/ 16 h 17"/>
                  <a:gd name="T38" fmla="*/ 1 w 111"/>
                  <a:gd name="T39" fmla="*/ 16 h 17"/>
                  <a:gd name="T40" fmla="*/ 1 w 111"/>
                  <a:gd name="T41" fmla="*/ 16 h 17"/>
                  <a:gd name="T42" fmla="*/ 1 w 111"/>
                  <a:gd name="T43" fmla="*/ 16 h 17"/>
                  <a:gd name="T44" fmla="*/ 1 w 111"/>
                  <a:gd name="T45" fmla="*/ 16 h 17"/>
                  <a:gd name="T46" fmla="*/ 1 w 111"/>
                  <a:gd name="T47" fmla="*/ 16 h 17"/>
                  <a:gd name="T48" fmla="*/ 1 w 111"/>
                  <a:gd name="T49" fmla="*/ 16 h 17"/>
                  <a:gd name="T50" fmla="*/ 1 w 111"/>
                  <a:gd name="T51" fmla="*/ 16 h 17"/>
                  <a:gd name="T52" fmla="*/ 0 w 111"/>
                  <a:gd name="T53" fmla="*/ 16 h 17"/>
                  <a:gd name="T54" fmla="*/ 0 w 111"/>
                  <a:gd name="T55" fmla="*/ 16 h 17"/>
                  <a:gd name="T56" fmla="*/ 0 w 111"/>
                  <a:gd name="T57" fmla="*/ 0 h 17"/>
                  <a:gd name="T58" fmla="*/ 1 w 111"/>
                  <a:gd name="T59" fmla="*/ 0 h 17"/>
                  <a:gd name="T60" fmla="*/ 1 w 111"/>
                  <a:gd name="T61" fmla="*/ 16 h 17"/>
                  <a:gd name="T62" fmla="*/ 1 w 111"/>
                  <a:gd name="T63" fmla="*/ 16 h 17"/>
                  <a:gd name="T64" fmla="*/ 1 w 111"/>
                  <a:gd name="T65" fmla="*/ 16 h 17"/>
                  <a:gd name="T66" fmla="*/ 1 w 111"/>
                  <a:gd name="T67" fmla="*/ 16 h 17"/>
                  <a:gd name="T68" fmla="*/ 1 w 111"/>
                  <a:gd name="T69" fmla="*/ 16 h 17"/>
                  <a:gd name="T70" fmla="*/ 1 w 111"/>
                  <a:gd name="T71" fmla="*/ 16 h 17"/>
                  <a:gd name="T72" fmla="*/ 1 w 111"/>
                  <a:gd name="T73" fmla="*/ 16 h 17"/>
                  <a:gd name="T74" fmla="*/ 1 w 111"/>
                  <a:gd name="T75" fmla="*/ 16 h 17"/>
                  <a:gd name="T76" fmla="*/ 108 w 111"/>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1"/>
                  <a:gd name="T118" fmla="*/ 0 h 17"/>
                  <a:gd name="T119" fmla="*/ 111 w 111"/>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1" h="17">
                    <a:moveTo>
                      <a:pt x="108" y="16"/>
                    </a:moveTo>
                    <a:lnTo>
                      <a:pt x="7" y="16"/>
                    </a:lnTo>
                    <a:lnTo>
                      <a:pt x="6" y="0"/>
                    </a:lnTo>
                    <a:lnTo>
                      <a:pt x="110" y="0"/>
                    </a:lnTo>
                    <a:lnTo>
                      <a:pt x="110" y="16"/>
                    </a:lnTo>
                    <a:lnTo>
                      <a:pt x="108" y="16"/>
                    </a:lnTo>
                    <a:lnTo>
                      <a:pt x="1" y="16"/>
                    </a:lnTo>
                    <a:lnTo>
                      <a:pt x="0" y="16"/>
                    </a:lnTo>
                    <a:lnTo>
                      <a:pt x="0" y="0"/>
                    </a:lnTo>
                    <a:lnTo>
                      <a:pt x="1" y="0"/>
                    </a:lnTo>
                    <a:lnTo>
                      <a:pt x="1" y="16"/>
                    </a:lnTo>
                    <a:lnTo>
                      <a:pt x="108" y="16"/>
                    </a:lnTo>
                  </a:path>
                </a:pathLst>
              </a:custGeom>
              <a:solidFill>
                <a:srgbClr val="C9DB24"/>
              </a:solidFill>
              <a:ln w="9525" cap="rnd">
                <a:noFill/>
                <a:round/>
                <a:headEnd/>
                <a:tailEnd/>
              </a:ln>
            </p:spPr>
            <p:txBody>
              <a:bodyPr/>
              <a:lstStyle/>
              <a:p>
                <a:endParaRPr lang="en-US"/>
              </a:p>
            </p:txBody>
          </p:sp>
          <p:sp>
            <p:nvSpPr>
              <p:cNvPr id="32413" name="Freeform 368"/>
              <p:cNvSpPr>
                <a:spLocks noChangeAspect="1"/>
              </p:cNvSpPr>
              <p:nvPr/>
            </p:nvSpPr>
            <p:spPr bwMode="auto">
              <a:xfrm>
                <a:off x="4979" y="2793"/>
                <a:ext cx="111" cy="1"/>
              </a:xfrm>
              <a:custGeom>
                <a:avLst/>
                <a:gdLst>
                  <a:gd name="T0" fmla="*/ 110 w 111"/>
                  <a:gd name="T1" fmla="*/ 0 h 1"/>
                  <a:gd name="T2" fmla="*/ 6 w 111"/>
                  <a:gd name="T3" fmla="*/ 0 h 1"/>
                  <a:gd name="T4" fmla="*/ 6 w 111"/>
                  <a:gd name="T5" fmla="*/ 0 h 1"/>
                  <a:gd name="T6" fmla="*/ 6 w 111"/>
                  <a:gd name="T7" fmla="*/ 0 h 1"/>
                  <a:gd name="T8" fmla="*/ 6 w 111"/>
                  <a:gd name="T9" fmla="*/ 0 h 1"/>
                  <a:gd name="T10" fmla="*/ 6 w 111"/>
                  <a:gd name="T11" fmla="*/ 0 h 1"/>
                  <a:gd name="T12" fmla="*/ 6 w 111"/>
                  <a:gd name="T13" fmla="*/ 0 h 1"/>
                  <a:gd name="T14" fmla="*/ 6 w 111"/>
                  <a:gd name="T15" fmla="*/ 0 h 1"/>
                  <a:gd name="T16" fmla="*/ 6 w 111"/>
                  <a:gd name="T17" fmla="*/ 0 h 1"/>
                  <a:gd name="T18" fmla="*/ 6 w 111"/>
                  <a:gd name="T19" fmla="*/ 0 h 1"/>
                  <a:gd name="T20" fmla="*/ 110 w 111"/>
                  <a:gd name="T21" fmla="*/ 0 h 1"/>
                  <a:gd name="T22" fmla="*/ 110 w 111"/>
                  <a:gd name="T23" fmla="*/ 0 h 1"/>
                  <a:gd name="T24" fmla="*/ 110 w 111"/>
                  <a:gd name="T25" fmla="*/ 0 h 1"/>
                  <a:gd name="T26" fmla="*/ 110 w 111"/>
                  <a:gd name="T27" fmla="*/ 0 h 1"/>
                  <a:gd name="T28" fmla="*/ 110 w 111"/>
                  <a:gd name="T29" fmla="*/ 0 h 1"/>
                  <a:gd name="T30" fmla="*/ 110 w 111"/>
                  <a:gd name="T31" fmla="*/ 0 h 1"/>
                  <a:gd name="T32" fmla="*/ 110 w 111"/>
                  <a:gd name="T33" fmla="*/ 0 h 1"/>
                  <a:gd name="T34" fmla="*/ 110 w 111"/>
                  <a:gd name="T35" fmla="*/ 0 h 1"/>
                  <a:gd name="T36" fmla="*/ 110 w 111"/>
                  <a:gd name="T37" fmla="*/ 0 h 1"/>
                  <a:gd name="T38" fmla="*/ 1 w 111"/>
                  <a:gd name="T39" fmla="*/ 0 h 1"/>
                  <a:gd name="T40" fmla="*/ 0 w 111"/>
                  <a:gd name="T41" fmla="*/ 0 h 1"/>
                  <a:gd name="T42" fmla="*/ 0 w 111"/>
                  <a:gd name="T43" fmla="*/ 0 h 1"/>
                  <a:gd name="T44" fmla="*/ 0 w 111"/>
                  <a:gd name="T45" fmla="*/ 0 h 1"/>
                  <a:gd name="T46" fmla="*/ 0 w 111"/>
                  <a:gd name="T47" fmla="*/ 0 h 1"/>
                  <a:gd name="T48" fmla="*/ 0 w 111"/>
                  <a:gd name="T49" fmla="*/ 0 h 1"/>
                  <a:gd name="T50" fmla="*/ 0 w 111"/>
                  <a:gd name="T51" fmla="*/ 0 h 1"/>
                  <a:gd name="T52" fmla="*/ 0 w 111"/>
                  <a:gd name="T53" fmla="*/ 0 h 1"/>
                  <a:gd name="T54" fmla="*/ 0 w 111"/>
                  <a:gd name="T55" fmla="*/ 0 h 1"/>
                  <a:gd name="T56" fmla="*/ 0 w 111"/>
                  <a:gd name="T57" fmla="*/ 0 h 1"/>
                  <a:gd name="T58" fmla="*/ 3 w 111"/>
                  <a:gd name="T59" fmla="*/ 0 h 1"/>
                  <a:gd name="T60" fmla="*/ 3 w 111"/>
                  <a:gd name="T61" fmla="*/ 0 h 1"/>
                  <a:gd name="T62" fmla="*/ 3 w 111"/>
                  <a:gd name="T63" fmla="*/ 0 h 1"/>
                  <a:gd name="T64" fmla="*/ 3 w 111"/>
                  <a:gd name="T65" fmla="*/ 0 h 1"/>
                  <a:gd name="T66" fmla="*/ 3 w 111"/>
                  <a:gd name="T67" fmla="*/ 0 h 1"/>
                  <a:gd name="T68" fmla="*/ 3 w 111"/>
                  <a:gd name="T69" fmla="*/ 0 h 1"/>
                  <a:gd name="T70" fmla="*/ 3 w 111"/>
                  <a:gd name="T71" fmla="*/ 0 h 1"/>
                  <a:gd name="T72" fmla="*/ 1 w 111"/>
                  <a:gd name="T73" fmla="*/ 0 h 1"/>
                  <a:gd name="T74" fmla="*/ 1 w 111"/>
                  <a:gd name="T75" fmla="*/ 0 h 1"/>
                  <a:gd name="T76" fmla="*/ 110 w 11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1"/>
                  <a:gd name="T118" fmla="*/ 0 h 1"/>
                  <a:gd name="T119" fmla="*/ 111 w 11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1" h="1">
                    <a:moveTo>
                      <a:pt x="110" y="0"/>
                    </a:moveTo>
                    <a:lnTo>
                      <a:pt x="6" y="0"/>
                    </a:lnTo>
                    <a:lnTo>
                      <a:pt x="110" y="0"/>
                    </a:lnTo>
                    <a:lnTo>
                      <a:pt x="1" y="0"/>
                    </a:lnTo>
                    <a:lnTo>
                      <a:pt x="0" y="0"/>
                    </a:lnTo>
                    <a:lnTo>
                      <a:pt x="3" y="0"/>
                    </a:lnTo>
                    <a:lnTo>
                      <a:pt x="1" y="0"/>
                    </a:lnTo>
                    <a:lnTo>
                      <a:pt x="110" y="0"/>
                    </a:lnTo>
                  </a:path>
                </a:pathLst>
              </a:custGeom>
              <a:solidFill>
                <a:srgbClr val="CADB24"/>
              </a:solidFill>
              <a:ln w="9525" cap="rnd">
                <a:noFill/>
                <a:round/>
                <a:headEnd/>
                <a:tailEnd/>
              </a:ln>
            </p:spPr>
            <p:txBody>
              <a:bodyPr/>
              <a:lstStyle/>
              <a:p>
                <a:endParaRPr lang="en-US"/>
              </a:p>
            </p:txBody>
          </p:sp>
          <p:sp>
            <p:nvSpPr>
              <p:cNvPr id="32414" name="Freeform 369"/>
              <p:cNvSpPr>
                <a:spLocks noChangeAspect="1"/>
              </p:cNvSpPr>
              <p:nvPr/>
            </p:nvSpPr>
            <p:spPr bwMode="auto">
              <a:xfrm>
                <a:off x="4979" y="2792"/>
                <a:ext cx="131" cy="17"/>
              </a:xfrm>
              <a:custGeom>
                <a:avLst/>
                <a:gdLst>
                  <a:gd name="T0" fmla="*/ 110 w 131"/>
                  <a:gd name="T1" fmla="*/ 16 h 17"/>
                  <a:gd name="T2" fmla="*/ 6 w 131"/>
                  <a:gd name="T3" fmla="*/ 16 h 17"/>
                  <a:gd name="T4" fmla="*/ 6 w 131"/>
                  <a:gd name="T5" fmla="*/ 16 h 17"/>
                  <a:gd name="T6" fmla="*/ 6 w 131"/>
                  <a:gd name="T7" fmla="*/ 16 h 17"/>
                  <a:gd name="T8" fmla="*/ 6 w 131"/>
                  <a:gd name="T9" fmla="*/ 16 h 17"/>
                  <a:gd name="T10" fmla="*/ 6 w 131"/>
                  <a:gd name="T11" fmla="*/ 0 h 17"/>
                  <a:gd name="T12" fmla="*/ 6 w 131"/>
                  <a:gd name="T13" fmla="*/ 0 h 17"/>
                  <a:gd name="T14" fmla="*/ 6 w 131"/>
                  <a:gd name="T15" fmla="*/ 0 h 17"/>
                  <a:gd name="T16" fmla="*/ 6 w 131"/>
                  <a:gd name="T17" fmla="*/ 0 h 17"/>
                  <a:gd name="T18" fmla="*/ 6 w 131"/>
                  <a:gd name="T19" fmla="*/ 0 h 17"/>
                  <a:gd name="T20" fmla="*/ 111 w 131"/>
                  <a:gd name="T21" fmla="*/ 0 h 17"/>
                  <a:gd name="T22" fmla="*/ 111 w 131"/>
                  <a:gd name="T23" fmla="*/ 0 h 17"/>
                  <a:gd name="T24" fmla="*/ 111 w 131"/>
                  <a:gd name="T25" fmla="*/ 0 h 17"/>
                  <a:gd name="T26" fmla="*/ 111 w 131"/>
                  <a:gd name="T27" fmla="*/ 0 h 17"/>
                  <a:gd name="T28" fmla="*/ 111 w 131"/>
                  <a:gd name="T29" fmla="*/ 0 h 17"/>
                  <a:gd name="T30" fmla="*/ 111 w 131"/>
                  <a:gd name="T31" fmla="*/ 16 h 17"/>
                  <a:gd name="T32" fmla="*/ 111 w 131"/>
                  <a:gd name="T33" fmla="*/ 16 h 17"/>
                  <a:gd name="T34" fmla="*/ 110 w 131"/>
                  <a:gd name="T35" fmla="*/ 16 h 17"/>
                  <a:gd name="T36" fmla="*/ 110 w 131"/>
                  <a:gd name="T37" fmla="*/ 16 h 17"/>
                  <a:gd name="T38" fmla="*/ 3 w 131"/>
                  <a:gd name="T39" fmla="*/ 16 h 17"/>
                  <a:gd name="T40" fmla="*/ 0 w 131"/>
                  <a:gd name="T41" fmla="*/ 16 h 17"/>
                  <a:gd name="T42" fmla="*/ 0 w 131"/>
                  <a:gd name="T43" fmla="*/ 16 h 17"/>
                  <a:gd name="T44" fmla="*/ 0 w 131"/>
                  <a:gd name="T45" fmla="*/ 16 h 17"/>
                  <a:gd name="T46" fmla="*/ 0 w 131"/>
                  <a:gd name="T47" fmla="*/ 16 h 17"/>
                  <a:gd name="T48" fmla="*/ 0 w 131"/>
                  <a:gd name="T49" fmla="*/ 0 h 17"/>
                  <a:gd name="T50" fmla="*/ 0 w 131"/>
                  <a:gd name="T51" fmla="*/ 0 h 17"/>
                  <a:gd name="T52" fmla="*/ 0 w 131"/>
                  <a:gd name="T53" fmla="*/ 0 h 17"/>
                  <a:gd name="T54" fmla="*/ 0 w 131"/>
                  <a:gd name="T55" fmla="*/ 0 h 17"/>
                  <a:gd name="T56" fmla="*/ 0 w 131"/>
                  <a:gd name="T57" fmla="*/ 0 h 17"/>
                  <a:gd name="T58" fmla="*/ 3 w 131"/>
                  <a:gd name="T59" fmla="*/ 0 h 17"/>
                  <a:gd name="T60" fmla="*/ 3 w 131"/>
                  <a:gd name="T61" fmla="*/ 0 h 17"/>
                  <a:gd name="T62" fmla="*/ 3 w 131"/>
                  <a:gd name="T63" fmla="*/ 0 h 17"/>
                  <a:gd name="T64" fmla="*/ 3 w 131"/>
                  <a:gd name="T65" fmla="*/ 0 h 17"/>
                  <a:gd name="T66" fmla="*/ 3 w 131"/>
                  <a:gd name="T67" fmla="*/ 0 h 17"/>
                  <a:gd name="T68" fmla="*/ 3 w 131"/>
                  <a:gd name="T69" fmla="*/ 16 h 17"/>
                  <a:gd name="T70" fmla="*/ 3 w 131"/>
                  <a:gd name="T71" fmla="*/ 16 h 17"/>
                  <a:gd name="T72" fmla="*/ 3 w 131"/>
                  <a:gd name="T73" fmla="*/ 16 h 17"/>
                  <a:gd name="T74" fmla="*/ 3 w 131"/>
                  <a:gd name="T75" fmla="*/ 16 h 17"/>
                  <a:gd name="T76" fmla="*/ 130 w 131"/>
                  <a:gd name="T77" fmla="*/ 0 h 17"/>
                  <a:gd name="T78" fmla="*/ 130 w 131"/>
                  <a:gd name="T79" fmla="*/ 0 h 17"/>
                  <a:gd name="T80" fmla="*/ 130 w 131"/>
                  <a:gd name="T81" fmla="*/ 0 h 17"/>
                  <a:gd name="T82" fmla="*/ 130 w 131"/>
                  <a:gd name="T83" fmla="*/ 0 h 17"/>
                  <a:gd name="T84" fmla="*/ 130 w 131"/>
                  <a:gd name="T85" fmla="*/ 0 h 17"/>
                  <a:gd name="T86" fmla="*/ 130 w 131"/>
                  <a:gd name="T87" fmla="*/ 0 h 17"/>
                  <a:gd name="T88" fmla="*/ 130 w 131"/>
                  <a:gd name="T89" fmla="*/ 0 h 17"/>
                  <a:gd name="T90" fmla="*/ 130 w 131"/>
                  <a:gd name="T91" fmla="*/ 0 h 17"/>
                  <a:gd name="T92" fmla="*/ 130 w 131"/>
                  <a:gd name="T93" fmla="*/ 0 h 17"/>
                  <a:gd name="T94" fmla="*/ 130 w 131"/>
                  <a:gd name="T95" fmla="*/ 0 h 17"/>
                  <a:gd name="T96" fmla="*/ 130 w 131"/>
                  <a:gd name="T97" fmla="*/ 0 h 17"/>
                  <a:gd name="T98" fmla="*/ 130 w 131"/>
                  <a:gd name="T99" fmla="*/ 0 h 17"/>
                  <a:gd name="T100" fmla="*/ 130 w 131"/>
                  <a:gd name="T101" fmla="*/ 0 h 17"/>
                  <a:gd name="T102" fmla="*/ 130 w 131"/>
                  <a:gd name="T103" fmla="*/ 0 h 17"/>
                  <a:gd name="T104" fmla="*/ 130 w 131"/>
                  <a:gd name="T105" fmla="*/ 0 h 17"/>
                  <a:gd name="T106" fmla="*/ 130 w 131"/>
                  <a:gd name="T107" fmla="*/ 0 h 17"/>
                  <a:gd name="T108" fmla="*/ 130 w 131"/>
                  <a:gd name="T109" fmla="*/ 0 h 17"/>
                  <a:gd name="T110" fmla="*/ 110 w 131"/>
                  <a:gd name="T111" fmla="*/ 16 h 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1"/>
                  <a:gd name="T169" fmla="*/ 0 h 17"/>
                  <a:gd name="T170" fmla="*/ 131 w 131"/>
                  <a:gd name="T171" fmla="*/ 17 h 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1" h="17">
                    <a:moveTo>
                      <a:pt x="110" y="16"/>
                    </a:moveTo>
                    <a:lnTo>
                      <a:pt x="6" y="16"/>
                    </a:lnTo>
                    <a:lnTo>
                      <a:pt x="6" y="0"/>
                    </a:lnTo>
                    <a:lnTo>
                      <a:pt x="111" y="0"/>
                    </a:lnTo>
                    <a:lnTo>
                      <a:pt x="111" y="16"/>
                    </a:lnTo>
                    <a:lnTo>
                      <a:pt x="110" y="16"/>
                    </a:lnTo>
                    <a:lnTo>
                      <a:pt x="3" y="16"/>
                    </a:lnTo>
                    <a:lnTo>
                      <a:pt x="0" y="16"/>
                    </a:lnTo>
                    <a:lnTo>
                      <a:pt x="0" y="0"/>
                    </a:lnTo>
                    <a:lnTo>
                      <a:pt x="3" y="0"/>
                    </a:lnTo>
                    <a:lnTo>
                      <a:pt x="3" y="16"/>
                    </a:lnTo>
                    <a:lnTo>
                      <a:pt x="130" y="0"/>
                    </a:lnTo>
                    <a:lnTo>
                      <a:pt x="110" y="16"/>
                    </a:lnTo>
                  </a:path>
                </a:pathLst>
              </a:custGeom>
              <a:solidFill>
                <a:srgbClr val="CADC23"/>
              </a:solidFill>
              <a:ln w="9525" cap="rnd">
                <a:noFill/>
                <a:round/>
                <a:headEnd/>
                <a:tailEnd/>
              </a:ln>
            </p:spPr>
            <p:txBody>
              <a:bodyPr/>
              <a:lstStyle/>
              <a:p>
                <a:endParaRPr lang="en-US"/>
              </a:p>
            </p:txBody>
          </p:sp>
          <p:sp>
            <p:nvSpPr>
              <p:cNvPr id="32415" name="Freeform 370"/>
              <p:cNvSpPr>
                <a:spLocks noChangeAspect="1"/>
              </p:cNvSpPr>
              <p:nvPr/>
            </p:nvSpPr>
            <p:spPr bwMode="auto">
              <a:xfrm>
                <a:off x="4979" y="2790"/>
                <a:ext cx="131" cy="17"/>
              </a:xfrm>
              <a:custGeom>
                <a:avLst/>
                <a:gdLst>
                  <a:gd name="T0" fmla="*/ 130 w 131"/>
                  <a:gd name="T1" fmla="*/ 16 h 17"/>
                  <a:gd name="T2" fmla="*/ 130 w 131"/>
                  <a:gd name="T3" fmla="*/ 16 h 17"/>
                  <a:gd name="T4" fmla="*/ 130 w 131"/>
                  <a:gd name="T5" fmla="*/ 16 h 17"/>
                  <a:gd name="T6" fmla="*/ 130 w 131"/>
                  <a:gd name="T7" fmla="*/ 16 h 17"/>
                  <a:gd name="T8" fmla="*/ 128 w 131"/>
                  <a:gd name="T9" fmla="*/ 16 h 17"/>
                  <a:gd name="T10" fmla="*/ 128 w 131"/>
                  <a:gd name="T11" fmla="*/ 16 h 17"/>
                  <a:gd name="T12" fmla="*/ 128 w 131"/>
                  <a:gd name="T13" fmla="*/ 16 h 17"/>
                  <a:gd name="T14" fmla="*/ 128 w 131"/>
                  <a:gd name="T15" fmla="*/ 16 h 17"/>
                  <a:gd name="T16" fmla="*/ 128 w 131"/>
                  <a:gd name="T17" fmla="*/ 16 h 17"/>
                  <a:gd name="T18" fmla="*/ 128 w 131"/>
                  <a:gd name="T19" fmla="*/ 0 h 17"/>
                  <a:gd name="T20" fmla="*/ 130 w 131"/>
                  <a:gd name="T21" fmla="*/ 0 h 17"/>
                  <a:gd name="T22" fmla="*/ 130 w 131"/>
                  <a:gd name="T23" fmla="*/ 16 h 17"/>
                  <a:gd name="T24" fmla="*/ 130 w 131"/>
                  <a:gd name="T25" fmla="*/ 16 h 17"/>
                  <a:gd name="T26" fmla="*/ 130 w 131"/>
                  <a:gd name="T27" fmla="*/ 16 h 17"/>
                  <a:gd name="T28" fmla="*/ 130 w 131"/>
                  <a:gd name="T29" fmla="*/ 16 h 17"/>
                  <a:gd name="T30" fmla="*/ 130 w 131"/>
                  <a:gd name="T31" fmla="*/ 16 h 17"/>
                  <a:gd name="T32" fmla="*/ 130 w 131"/>
                  <a:gd name="T33" fmla="*/ 16 h 17"/>
                  <a:gd name="T34" fmla="*/ 130 w 131"/>
                  <a:gd name="T35" fmla="*/ 16 h 17"/>
                  <a:gd name="T36" fmla="*/ 130 w 131"/>
                  <a:gd name="T37" fmla="*/ 16 h 17"/>
                  <a:gd name="T38" fmla="*/ 111 w 131"/>
                  <a:gd name="T39" fmla="*/ 16 h 17"/>
                  <a:gd name="T40" fmla="*/ 6 w 131"/>
                  <a:gd name="T41" fmla="*/ 16 h 17"/>
                  <a:gd name="T42" fmla="*/ 6 w 131"/>
                  <a:gd name="T43" fmla="*/ 16 h 17"/>
                  <a:gd name="T44" fmla="*/ 6 w 131"/>
                  <a:gd name="T45" fmla="*/ 16 h 17"/>
                  <a:gd name="T46" fmla="*/ 6 w 131"/>
                  <a:gd name="T47" fmla="*/ 16 h 17"/>
                  <a:gd name="T48" fmla="*/ 6 w 131"/>
                  <a:gd name="T49" fmla="*/ 16 h 17"/>
                  <a:gd name="T50" fmla="*/ 6 w 131"/>
                  <a:gd name="T51" fmla="*/ 16 h 17"/>
                  <a:gd name="T52" fmla="*/ 6 w 131"/>
                  <a:gd name="T53" fmla="*/ 16 h 17"/>
                  <a:gd name="T54" fmla="*/ 4 w 131"/>
                  <a:gd name="T55" fmla="*/ 16 h 17"/>
                  <a:gd name="T56" fmla="*/ 4 w 131"/>
                  <a:gd name="T57" fmla="*/ 0 h 17"/>
                  <a:gd name="T58" fmla="*/ 113 w 131"/>
                  <a:gd name="T59" fmla="*/ 0 h 17"/>
                  <a:gd name="T60" fmla="*/ 111 w 131"/>
                  <a:gd name="T61" fmla="*/ 16 h 17"/>
                  <a:gd name="T62" fmla="*/ 111 w 131"/>
                  <a:gd name="T63" fmla="*/ 16 h 17"/>
                  <a:gd name="T64" fmla="*/ 111 w 131"/>
                  <a:gd name="T65" fmla="*/ 16 h 17"/>
                  <a:gd name="T66" fmla="*/ 111 w 131"/>
                  <a:gd name="T67" fmla="*/ 16 h 17"/>
                  <a:gd name="T68" fmla="*/ 111 w 131"/>
                  <a:gd name="T69" fmla="*/ 16 h 17"/>
                  <a:gd name="T70" fmla="*/ 111 w 131"/>
                  <a:gd name="T71" fmla="*/ 16 h 17"/>
                  <a:gd name="T72" fmla="*/ 111 w 131"/>
                  <a:gd name="T73" fmla="*/ 16 h 17"/>
                  <a:gd name="T74" fmla="*/ 111 w 131"/>
                  <a:gd name="T75" fmla="*/ 16 h 17"/>
                  <a:gd name="T76" fmla="*/ 3 w 131"/>
                  <a:gd name="T77" fmla="*/ 16 h 17"/>
                  <a:gd name="T78" fmla="*/ 0 w 131"/>
                  <a:gd name="T79" fmla="*/ 16 h 17"/>
                  <a:gd name="T80" fmla="*/ 0 w 131"/>
                  <a:gd name="T81" fmla="*/ 16 h 17"/>
                  <a:gd name="T82" fmla="*/ 0 w 131"/>
                  <a:gd name="T83" fmla="*/ 16 h 17"/>
                  <a:gd name="T84" fmla="*/ 0 w 131"/>
                  <a:gd name="T85" fmla="*/ 16 h 17"/>
                  <a:gd name="T86" fmla="*/ 0 w 131"/>
                  <a:gd name="T87" fmla="*/ 16 h 17"/>
                  <a:gd name="T88" fmla="*/ 0 w 131"/>
                  <a:gd name="T89" fmla="*/ 16 h 17"/>
                  <a:gd name="T90" fmla="*/ 0 w 131"/>
                  <a:gd name="T91" fmla="*/ 16 h 17"/>
                  <a:gd name="T92" fmla="*/ 0 w 131"/>
                  <a:gd name="T93" fmla="*/ 16 h 17"/>
                  <a:gd name="T94" fmla="*/ 0 w 131"/>
                  <a:gd name="T95" fmla="*/ 0 h 17"/>
                  <a:gd name="T96" fmla="*/ 3 w 131"/>
                  <a:gd name="T97" fmla="*/ 0 h 17"/>
                  <a:gd name="T98" fmla="*/ 3 w 131"/>
                  <a:gd name="T99" fmla="*/ 16 h 17"/>
                  <a:gd name="T100" fmla="*/ 3 w 131"/>
                  <a:gd name="T101" fmla="*/ 16 h 17"/>
                  <a:gd name="T102" fmla="*/ 3 w 131"/>
                  <a:gd name="T103" fmla="*/ 16 h 17"/>
                  <a:gd name="T104" fmla="*/ 3 w 131"/>
                  <a:gd name="T105" fmla="*/ 16 h 17"/>
                  <a:gd name="T106" fmla="*/ 3 w 131"/>
                  <a:gd name="T107" fmla="*/ 16 h 17"/>
                  <a:gd name="T108" fmla="*/ 3 w 131"/>
                  <a:gd name="T109" fmla="*/ 16 h 17"/>
                  <a:gd name="T110" fmla="*/ 3 w 131"/>
                  <a:gd name="T111" fmla="*/ 16 h 17"/>
                  <a:gd name="T112" fmla="*/ 3 w 131"/>
                  <a:gd name="T113" fmla="*/ 16 h 17"/>
                  <a:gd name="T114" fmla="*/ 130 w 131"/>
                  <a:gd name="T115" fmla="*/ 16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1"/>
                  <a:gd name="T175" fmla="*/ 0 h 17"/>
                  <a:gd name="T176" fmla="*/ 131 w 131"/>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1" h="17">
                    <a:moveTo>
                      <a:pt x="130" y="16"/>
                    </a:moveTo>
                    <a:lnTo>
                      <a:pt x="130" y="16"/>
                    </a:lnTo>
                    <a:lnTo>
                      <a:pt x="128" y="16"/>
                    </a:lnTo>
                    <a:lnTo>
                      <a:pt x="128" y="0"/>
                    </a:lnTo>
                    <a:lnTo>
                      <a:pt x="130" y="0"/>
                    </a:lnTo>
                    <a:lnTo>
                      <a:pt x="130" y="16"/>
                    </a:lnTo>
                    <a:lnTo>
                      <a:pt x="111" y="16"/>
                    </a:lnTo>
                    <a:lnTo>
                      <a:pt x="6" y="16"/>
                    </a:lnTo>
                    <a:lnTo>
                      <a:pt x="4" y="16"/>
                    </a:lnTo>
                    <a:lnTo>
                      <a:pt x="4" y="0"/>
                    </a:lnTo>
                    <a:lnTo>
                      <a:pt x="113" y="0"/>
                    </a:lnTo>
                    <a:lnTo>
                      <a:pt x="111" y="16"/>
                    </a:lnTo>
                    <a:lnTo>
                      <a:pt x="3" y="16"/>
                    </a:lnTo>
                    <a:lnTo>
                      <a:pt x="0" y="16"/>
                    </a:lnTo>
                    <a:lnTo>
                      <a:pt x="0" y="0"/>
                    </a:lnTo>
                    <a:lnTo>
                      <a:pt x="3" y="0"/>
                    </a:lnTo>
                    <a:lnTo>
                      <a:pt x="3" y="16"/>
                    </a:lnTo>
                    <a:lnTo>
                      <a:pt x="130" y="16"/>
                    </a:lnTo>
                  </a:path>
                </a:pathLst>
              </a:custGeom>
              <a:solidFill>
                <a:srgbClr val="CBDC23"/>
              </a:solidFill>
              <a:ln w="9525" cap="rnd">
                <a:noFill/>
                <a:round/>
                <a:headEnd/>
                <a:tailEnd/>
              </a:ln>
            </p:spPr>
            <p:txBody>
              <a:bodyPr/>
              <a:lstStyle/>
              <a:p>
                <a:endParaRPr lang="en-US"/>
              </a:p>
            </p:txBody>
          </p:sp>
          <p:sp>
            <p:nvSpPr>
              <p:cNvPr id="32416" name="Freeform 371"/>
              <p:cNvSpPr>
                <a:spLocks noChangeAspect="1"/>
              </p:cNvSpPr>
              <p:nvPr/>
            </p:nvSpPr>
            <p:spPr bwMode="auto">
              <a:xfrm>
                <a:off x="4979" y="2790"/>
                <a:ext cx="131" cy="1"/>
              </a:xfrm>
              <a:custGeom>
                <a:avLst/>
                <a:gdLst>
                  <a:gd name="T0" fmla="*/ 130 w 131"/>
                  <a:gd name="T1" fmla="*/ 0 h 1"/>
                  <a:gd name="T2" fmla="*/ 128 w 131"/>
                  <a:gd name="T3" fmla="*/ 0 h 1"/>
                  <a:gd name="T4" fmla="*/ 128 w 131"/>
                  <a:gd name="T5" fmla="*/ 0 h 1"/>
                  <a:gd name="T6" fmla="*/ 128 w 131"/>
                  <a:gd name="T7" fmla="*/ 0 h 1"/>
                  <a:gd name="T8" fmla="*/ 128 w 131"/>
                  <a:gd name="T9" fmla="*/ 0 h 1"/>
                  <a:gd name="T10" fmla="*/ 128 w 131"/>
                  <a:gd name="T11" fmla="*/ 0 h 1"/>
                  <a:gd name="T12" fmla="*/ 128 w 131"/>
                  <a:gd name="T13" fmla="*/ 0 h 1"/>
                  <a:gd name="T14" fmla="*/ 126 w 131"/>
                  <a:gd name="T15" fmla="*/ 0 h 1"/>
                  <a:gd name="T16" fmla="*/ 126 w 131"/>
                  <a:gd name="T17" fmla="*/ 0 h 1"/>
                  <a:gd name="T18" fmla="*/ 126 w 131"/>
                  <a:gd name="T19" fmla="*/ 0 h 1"/>
                  <a:gd name="T20" fmla="*/ 130 w 131"/>
                  <a:gd name="T21" fmla="*/ 0 h 1"/>
                  <a:gd name="T22" fmla="*/ 130 w 131"/>
                  <a:gd name="T23" fmla="*/ 0 h 1"/>
                  <a:gd name="T24" fmla="*/ 130 w 131"/>
                  <a:gd name="T25" fmla="*/ 0 h 1"/>
                  <a:gd name="T26" fmla="*/ 130 w 131"/>
                  <a:gd name="T27" fmla="*/ 0 h 1"/>
                  <a:gd name="T28" fmla="*/ 130 w 131"/>
                  <a:gd name="T29" fmla="*/ 0 h 1"/>
                  <a:gd name="T30" fmla="*/ 130 w 131"/>
                  <a:gd name="T31" fmla="*/ 0 h 1"/>
                  <a:gd name="T32" fmla="*/ 130 w 131"/>
                  <a:gd name="T33" fmla="*/ 0 h 1"/>
                  <a:gd name="T34" fmla="*/ 130 w 131"/>
                  <a:gd name="T35" fmla="*/ 0 h 1"/>
                  <a:gd name="T36" fmla="*/ 130 w 131"/>
                  <a:gd name="T37" fmla="*/ 0 h 1"/>
                  <a:gd name="T38" fmla="*/ 113 w 131"/>
                  <a:gd name="T39" fmla="*/ 0 h 1"/>
                  <a:gd name="T40" fmla="*/ 4 w 131"/>
                  <a:gd name="T41" fmla="*/ 0 h 1"/>
                  <a:gd name="T42" fmla="*/ 4 w 131"/>
                  <a:gd name="T43" fmla="*/ 0 h 1"/>
                  <a:gd name="T44" fmla="*/ 4 w 131"/>
                  <a:gd name="T45" fmla="*/ 0 h 1"/>
                  <a:gd name="T46" fmla="*/ 4 w 131"/>
                  <a:gd name="T47" fmla="*/ 0 h 1"/>
                  <a:gd name="T48" fmla="*/ 4 w 131"/>
                  <a:gd name="T49" fmla="*/ 0 h 1"/>
                  <a:gd name="T50" fmla="*/ 4 w 131"/>
                  <a:gd name="T51" fmla="*/ 0 h 1"/>
                  <a:gd name="T52" fmla="*/ 4 w 131"/>
                  <a:gd name="T53" fmla="*/ 0 h 1"/>
                  <a:gd name="T54" fmla="*/ 4 w 131"/>
                  <a:gd name="T55" fmla="*/ 0 h 1"/>
                  <a:gd name="T56" fmla="*/ 4 w 131"/>
                  <a:gd name="T57" fmla="*/ 0 h 1"/>
                  <a:gd name="T58" fmla="*/ 113 w 131"/>
                  <a:gd name="T59" fmla="*/ 0 h 1"/>
                  <a:gd name="T60" fmla="*/ 113 w 131"/>
                  <a:gd name="T61" fmla="*/ 0 h 1"/>
                  <a:gd name="T62" fmla="*/ 113 w 131"/>
                  <a:gd name="T63" fmla="*/ 0 h 1"/>
                  <a:gd name="T64" fmla="*/ 113 w 131"/>
                  <a:gd name="T65" fmla="*/ 0 h 1"/>
                  <a:gd name="T66" fmla="*/ 113 w 131"/>
                  <a:gd name="T67" fmla="*/ 0 h 1"/>
                  <a:gd name="T68" fmla="*/ 113 w 131"/>
                  <a:gd name="T69" fmla="*/ 0 h 1"/>
                  <a:gd name="T70" fmla="*/ 113 w 131"/>
                  <a:gd name="T71" fmla="*/ 0 h 1"/>
                  <a:gd name="T72" fmla="*/ 113 w 131"/>
                  <a:gd name="T73" fmla="*/ 0 h 1"/>
                  <a:gd name="T74" fmla="*/ 113 w 131"/>
                  <a:gd name="T75" fmla="*/ 0 h 1"/>
                  <a:gd name="T76" fmla="*/ 3 w 131"/>
                  <a:gd name="T77" fmla="*/ 0 h 1"/>
                  <a:gd name="T78" fmla="*/ 0 w 131"/>
                  <a:gd name="T79" fmla="*/ 0 h 1"/>
                  <a:gd name="T80" fmla="*/ 0 w 131"/>
                  <a:gd name="T81" fmla="*/ 0 h 1"/>
                  <a:gd name="T82" fmla="*/ 0 w 131"/>
                  <a:gd name="T83" fmla="*/ 0 h 1"/>
                  <a:gd name="T84" fmla="*/ 0 w 131"/>
                  <a:gd name="T85" fmla="*/ 0 h 1"/>
                  <a:gd name="T86" fmla="*/ 0 w 131"/>
                  <a:gd name="T87" fmla="*/ 0 h 1"/>
                  <a:gd name="T88" fmla="*/ 0 w 131"/>
                  <a:gd name="T89" fmla="*/ 0 h 1"/>
                  <a:gd name="T90" fmla="*/ 0 w 131"/>
                  <a:gd name="T91" fmla="*/ 0 h 1"/>
                  <a:gd name="T92" fmla="*/ 0 w 131"/>
                  <a:gd name="T93" fmla="*/ 0 h 1"/>
                  <a:gd name="T94" fmla="*/ 0 w 131"/>
                  <a:gd name="T95" fmla="*/ 0 h 1"/>
                  <a:gd name="T96" fmla="*/ 3 w 131"/>
                  <a:gd name="T97" fmla="*/ 0 h 1"/>
                  <a:gd name="T98" fmla="*/ 3 w 131"/>
                  <a:gd name="T99" fmla="*/ 0 h 1"/>
                  <a:gd name="T100" fmla="*/ 3 w 131"/>
                  <a:gd name="T101" fmla="*/ 0 h 1"/>
                  <a:gd name="T102" fmla="*/ 3 w 131"/>
                  <a:gd name="T103" fmla="*/ 0 h 1"/>
                  <a:gd name="T104" fmla="*/ 3 w 131"/>
                  <a:gd name="T105" fmla="*/ 0 h 1"/>
                  <a:gd name="T106" fmla="*/ 3 w 131"/>
                  <a:gd name="T107" fmla="*/ 0 h 1"/>
                  <a:gd name="T108" fmla="*/ 3 w 131"/>
                  <a:gd name="T109" fmla="*/ 0 h 1"/>
                  <a:gd name="T110" fmla="*/ 3 w 131"/>
                  <a:gd name="T111" fmla="*/ 0 h 1"/>
                  <a:gd name="T112" fmla="*/ 3 w 131"/>
                  <a:gd name="T113" fmla="*/ 0 h 1"/>
                  <a:gd name="T114" fmla="*/ 130 w 131"/>
                  <a:gd name="T115" fmla="*/ 0 h 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1"/>
                  <a:gd name="T175" fmla="*/ 0 h 1"/>
                  <a:gd name="T176" fmla="*/ 131 w 131"/>
                  <a:gd name="T177" fmla="*/ 1 h 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1" h="1">
                    <a:moveTo>
                      <a:pt x="130" y="0"/>
                    </a:moveTo>
                    <a:lnTo>
                      <a:pt x="128" y="0"/>
                    </a:lnTo>
                    <a:lnTo>
                      <a:pt x="126" y="0"/>
                    </a:lnTo>
                    <a:lnTo>
                      <a:pt x="130" y="0"/>
                    </a:lnTo>
                    <a:lnTo>
                      <a:pt x="113" y="0"/>
                    </a:lnTo>
                    <a:lnTo>
                      <a:pt x="4" y="0"/>
                    </a:lnTo>
                    <a:lnTo>
                      <a:pt x="113" y="0"/>
                    </a:lnTo>
                    <a:lnTo>
                      <a:pt x="3" y="0"/>
                    </a:lnTo>
                    <a:lnTo>
                      <a:pt x="0" y="0"/>
                    </a:lnTo>
                    <a:lnTo>
                      <a:pt x="3" y="0"/>
                    </a:lnTo>
                    <a:lnTo>
                      <a:pt x="130" y="0"/>
                    </a:lnTo>
                  </a:path>
                </a:pathLst>
              </a:custGeom>
              <a:solidFill>
                <a:srgbClr val="CCDD22"/>
              </a:solidFill>
              <a:ln w="9525" cap="rnd">
                <a:noFill/>
                <a:round/>
                <a:headEnd/>
                <a:tailEnd/>
              </a:ln>
            </p:spPr>
            <p:txBody>
              <a:bodyPr/>
              <a:lstStyle/>
              <a:p>
                <a:endParaRPr lang="en-US"/>
              </a:p>
            </p:txBody>
          </p:sp>
          <p:sp>
            <p:nvSpPr>
              <p:cNvPr id="32417" name="Freeform 372"/>
              <p:cNvSpPr>
                <a:spLocks noChangeAspect="1"/>
              </p:cNvSpPr>
              <p:nvPr/>
            </p:nvSpPr>
            <p:spPr bwMode="auto">
              <a:xfrm>
                <a:off x="4979" y="2788"/>
                <a:ext cx="131" cy="17"/>
              </a:xfrm>
              <a:custGeom>
                <a:avLst/>
                <a:gdLst>
                  <a:gd name="T0" fmla="*/ 130 w 131"/>
                  <a:gd name="T1" fmla="*/ 16 h 17"/>
                  <a:gd name="T2" fmla="*/ 126 w 131"/>
                  <a:gd name="T3" fmla="*/ 16 h 17"/>
                  <a:gd name="T4" fmla="*/ 126 w 131"/>
                  <a:gd name="T5" fmla="*/ 16 h 17"/>
                  <a:gd name="T6" fmla="*/ 126 w 131"/>
                  <a:gd name="T7" fmla="*/ 16 h 17"/>
                  <a:gd name="T8" fmla="*/ 126 w 131"/>
                  <a:gd name="T9" fmla="*/ 16 h 17"/>
                  <a:gd name="T10" fmla="*/ 126 w 131"/>
                  <a:gd name="T11" fmla="*/ 0 h 17"/>
                  <a:gd name="T12" fmla="*/ 126 w 131"/>
                  <a:gd name="T13" fmla="*/ 0 h 17"/>
                  <a:gd name="T14" fmla="*/ 126 w 131"/>
                  <a:gd name="T15" fmla="*/ 0 h 17"/>
                  <a:gd name="T16" fmla="*/ 126 w 131"/>
                  <a:gd name="T17" fmla="*/ 0 h 17"/>
                  <a:gd name="T18" fmla="*/ 126 w 131"/>
                  <a:gd name="T19" fmla="*/ 0 h 17"/>
                  <a:gd name="T20" fmla="*/ 130 w 131"/>
                  <a:gd name="T21" fmla="*/ 0 h 17"/>
                  <a:gd name="T22" fmla="*/ 130 w 131"/>
                  <a:gd name="T23" fmla="*/ 0 h 17"/>
                  <a:gd name="T24" fmla="*/ 130 w 131"/>
                  <a:gd name="T25" fmla="*/ 0 h 17"/>
                  <a:gd name="T26" fmla="*/ 130 w 131"/>
                  <a:gd name="T27" fmla="*/ 0 h 17"/>
                  <a:gd name="T28" fmla="*/ 130 w 131"/>
                  <a:gd name="T29" fmla="*/ 0 h 17"/>
                  <a:gd name="T30" fmla="*/ 130 w 131"/>
                  <a:gd name="T31" fmla="*/ 16 h 17"/>
                  <a:gd name="T32" fmla="*/ 130 w 131"/>
                  <a:gd name="T33" fmla="*/ 16 h 17"/>
                  <a:gd name="T34" fmla="*/ 130 w 131"/>
                  <a:gd name="T35" fmla="*/ 16 h 17"/>
                  <a:gd name="T36" fmla="*/ 130 w 131"/>
                  <a:gd name="T37" fmla="*/ 16 h 17"/>
                  <a:gd name="T38" fmla="*/ 113 w 131"/>
                  <a:gd name="T39" fmla="*/ 16 h 17"/>
                  <a:gd name="T40" fmla="*/ 4 w 131"/>
                  <a:gd name="T41" fmla="*/ 16 h 17"/>
                  <a:gd name="T42" fmla="*/ 4 w 131"/>
                  <a:gd name="T43" fmla="*/ 16 h 17"/>
                  <a:gd name="T44" fmla="*/ 4 w 131"/>
                  <a:gd name="T45" fmla="*/ 16 h 17"/>
                  <a:gd name="T46" fmla="*/ 4 w 131"/>
                  <a:gd name="T47" fmla="*/ 16 h 17"/>
                  <a:gd name="T48" fmla="*/ 4 w 131"/>
                  <a:gd name="T49" fmla="*/ 0 h 17"/>
                  <a:gd name="T50" fmla="*/ 4 w 131"/>
                  <a:gd name="T51" fmla="*/ 0 h 17"/>
                  <a:gd name="T52" fmla="*/ 4 w 131"/>
                  <a:gd name="T53" fmla="*/ 0 h 17"/>
                  <a:gd name="T54" fmla="*/ 4 w 131"/>
                  <a:gd name="T55" fmla="*/ 0 h 17"/>
                  <a:gd name="T56" fmla="*/ 4 w 131"/>
                  <a:gd name="T57" fmla="*/ 0 h 17"/>
                  <a:gd name="T58" fmla="*/ 114 w 131"/>
                  <a:gd name="T59" fmla="*/ 0 h 17"/>
                  <a:gd name="T60" fmla="*/ 114 w 131"/>
                  <a:gd name="T61" fmla="*/ 0 h 17"/>
                  <a:gd name="T62" fmla="*/ 114 w 131"/>
                  <a:gd name="T63" fmla="*/ 0 h 17"/>
                  <a:gd name="T64" fmla="*/ 113 w 131"/>
                  <a:gd name="T65" fmla="*/ 0 h 17"/>
                  <a:gd name="T66" fmla="*/ 113 w 131"/>
                  <a:gd name="T67" fmla="*/ 0 h 17"/>
                  <a:gd name="T68" fmla="*/ 113 w 131"/>
                  <a:gd name="T69" fmla="*/ 16 h 17"/>
                  <a:gd name="T70" fmla="*/ 113 w 131"/>
                  <a:gd name="T71" fmla="*/ 16 h 17"/>
                  <a:gd name="T72" fmla="*/ 113 w 131"/>
                  <a:gd name="T73" fmla="*/ 16 h 17"/>
                  <a:gd name="T74" fmla="*/ 113 w 131"/>
                  <a:gd name="T75" fmla="*/ 16 h 17"/>
                  <a:gd name="T76" fmla="*/ 3 w 131"/>
                  <a:gd name="T77" fmla="*/ 16 h 17"/>
                  <a:gd name="T78" fmla="*/ 0 w 131"/>
                  <a:gd name="T79" fmla="*/ 16 h 17"/>
                  <a:gd name="T80" fmla="*/ 0 w 131"/>
                  <a:gd name="T81" fmla="*/ 16 h 17"/>
                  <a:gd name="T82" fmla="*/ 0 w 131"/>
                  <a:gd name="T83" fmla="*/ 16 h 17"/>
                  <a:gd name="T84" fmla="*/ 0 w 131"/>
                  <a:gd name="T85" fmla="*/ 16 h 17"/>
                  <a:gd name="T86" fmla="*/ 0 w 131"/>
                  <a:gd name="T87" fmla="*/ 0 h 17"/>
                  <a:gd name="T88" fmla="*/ 0 w 131"/>
                  <a:gd name="T89" fmla="*/ 0 h 17"/>
                  <a:gd name="T90" fmla="*/ 0 w 131"/>
                  <a:gd name="T91" fmla="*/ 0 h 17"/>
                  <a:gd name="T92" fmla="*/ 0 w 131"/>
                  <a:gd name="T93" fmla="*/ 0 h 17"/>
                  <a:gd name="T94" fmla="*/ 0 w 131"/>
                  <a:gd name="T95" fmla="*/ 0 h 17"/>
                  <a:gd name="T96" fmla="*/ 4 w 131"/>
                  <a:gd name="T97" fmla="*/ 0 h 17"/>
                  <a:gd name="T98" fmla="*/ 4 w 131"/>
                  <a:gd name="T99" fmla="*/ 0 h 17"/>
                  <a:gd name="T100" fmla="*/ 4 w 131"/>
                  <a:gd name="T101" fmla="*/ 0 h 17"/>
                  <a:gd name="T102" fmla="*/ 4 w 131"/>
                  <a:gd name="T103" fmla="*/ 0 h 17"/>
                  <a:gd name="T104" fmla="*/ 4 w 131"/>
                  <a:gd name="T105" fmla="*/ 0 h 17"/>
                  <a:gd name="T106" fmla="*/ 4 w 131"/>
                  <a:gd name="T107" fmla="*/ 16 h 17"/>
                  <a:gd name="T108" fmla="*/ 4 w 131"/>
                  <a:gd name="T109" fmla="*/ 16 h 17"/>
                  <a:gd name="T110" fmla="*/ 4 w 131"/>
                  <a:gd name="T111" fmla="*/ 16 h 17"/>
                  <a:gd name="T112" fmla="*/ 3 w 131"/>
                  <a:gd name="T113" fmla="*/ 16 h 17"/>
                  <a:gd name="T114" fmla="*/ 130 w 131"/>
                  <a:gd name="T115" fmla="*/ 16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1"/>
                  <a:gd name="T175" fmla="*/ 0 h 17"/>
                  <a:gd name="T176" fmla="*/ 131 w 131"/>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1" h="17">
                    <a:moveTo>
                      <a:pt x="130" y="16"/>
                    </a:moveTo>
                    <a:lnTo>
                      <a:pt x="126" y="16"/>
                    </a:lnTo>
                    <a:lnTo>
                      <a:pt x="126" y="0"/>
                    </a:lnTo>
                    <a:lnTo>
                      <a:pt x="130" y="0"/>
                    </a:lnTo>
                    <a:lnTo>
                      <a:pt x="130" y="16"/>
                    </a:lnTo>
                    <a:lnTo>
                      <a:pt x="113" y="16"/>
                    </a:lnTo>
                    <a:lnTo>
                      <a:pt x="4" y="16"/>
                    </a:lnTo>
                    <a:lnTo>
                      <a:pt x="4" y="0"/>
                    </a:lnTo>
                    <a:lnTo>
                      <a:pt x="114" y="0"/>
                    </a:lnTo>
                    <a:lnTo>
                      <a:pt x="113" y="0"/>
                    </a:lnTo>
                    <a:lnTo>
                      <a:pt x="113" y="16"/>
                    </a:lnTo>
                    <a:lnTo>
                      <a:pt x="3" y="16"/>
                    </a:lnTo>
                    <a:lnTo>
                      <a:pt x="0" y="16"/>
                    </a:lnTo>
                    <a:lnTo>
                      <a:pt x="0" y="0"/>
                    </a:lnTo>
                    <a:lnTo>
                      <a:pt x="4" y="0"/>
                    </a:lnTo>
                    <a:lnTo>
                      <a:pt x="4" y="16"/>
                    </a:lnTo>
                    <a:lnTo>
                      <a:pt x="3" y="16"/>
                    </a:lnTo>
                    <a:lnTo>
                      <a:pt x="130" y="16"/>
                    </a:lnTo>
                  </a:path>
                </a:pathLst>
              </a:custGeom>
              <a:solidFill>
                <a:srgbClr val="CCDD22"/>
              </a:solidFill>
              <a:ln w="9525" cap="rnd">
                <a:noFill/>
                <a:round/>
                <a:headEnd/>
                <a:tailEnd/>
              </a:ln>
            </p:spPr>
            <p:txBody>
              <a:bodyPr/>
              <a:lstStyle/>
              <a:p>
                <a:endParaRPr lang="en-US"/>
              </a:p>
            </p:txBody>
          </p:sp>
          <p:sp>
            <p:nvSpPr>
              <p:cNvPr id="32418" name="Freeform 373"/>
              <p:cNvSpPr>
                <a:spLocks noChangeAspect="1"/>
              </p:cNvSpPr>
              <p:nvPr/>
            </p:nvSpPr>
            <p:spPr bwMode="auto">
              <a:xfrm>
                <a:off x="4977" y="2787"/>
                <a:ext cx="133" cy="17"/>
              </a:xfrm>
              <a:custGeom>
                <a:avLst/>
                <a:gdLst>
                  <a:gd name="T0" fmla="*/ 128 w 133"/>
                  <a:gd name="T1" fmla="*/ 16 h 17"/>
                  <a:gd name="T2" fmla="*/ 128 w 133"/>
                  <a:gd name="T3" fmla="*/ 16 h 17"/>
                  <a:gd name="T4" fmla="*/ 127 w 133"/>
                  <a:gd name="T5" fmla="*/ 16 h 17"/>
                  <a:gd name="T6" fmla="*/ 127 w 133"/>
                  <a:gd name="T7" fmla="*/ 16 h 17"/>
                  <a:gd name="T8" fmla="*/ 127 w 133"/>
                  <a:gd name="T9" fmla="*/ 0 h 17"/>
                  <a:gd name="T10" fmla="*/ 132 w 133"/>
                  <a:gd name="T11" fmla="*/ 16 h 17"/>
                  <a:gd name="T12" fmla="*/ 132 w 133"/>
                  <a:gd name="T13" fmla="*/ 16 h 17"/>
                  <a:gd name="T14" fmla="*/ 132 w 133"/>
                  <a:gd name="T15" fmla="*/ 16 h 17"/>
                  <a:gd name="T16" fmla="*/ 132 w 133"/>
                  <a:gd name="T17" fmla="*/ 16 h 17"/>
                  <a:gd name="T18" fmla="*/ 116 w 133"/>
                  <a:gd name="T19" fmla="*/ 16 h 17"/>
                  <a:gd name="T20" fmla="*/ 6 w 133"/>
                  <a:gd name="T21" fmla="*/ 16 h 17"/>
                  <a:gd name="T22" fmla="*/ 6 w 133"/>
                  <a:gd name="T23" fmla="*/ 16 h 17"/>
                  <a:gd name="T24" fmla="*/ 6 w 133"/>
                  <a:gd name="T25" fmla="*/ 16 h 17"/>
                  <a:gd name="T26" fmla="*/ 6 w 133"/>
                  <a:gd name="T27" fmla="*/ 16 h 17"/>
                  <a:gd name="T28" fmla="*/ 6 w 133"/>
                  <a:gd name="T29" fmla="*/ 16 h 17"/>
                  <a:gd name="T30" fmla="*/ 6 w 133"/>
                  <a:gd name="T31" fmla="*/ 16 h 17"/>
                  <a:gd name="T32" fmla="*/ 6 w 133"/>
                  <a:gd name="T33" fmla="*/ 16 h 17"/>
                  <a:gd name="T34" fmla="*/ 6 w 133"/>
                  <a:gd name="T35" fmla="*/ 16 h 17"/>
                  <a:gd name="T36" fmla="*/ 1 w 133"/>
                  <a:gd name="T37" fmla="*/ 16 h 17"/>
                  <a:gd name="T38" fmla="*/ 1 w 133"/>
                  <a:gd name="T39" fmla="*/ 16 h 17"/>
                  <a:gd name="T40" fmla="*/ 1 w 133"/>
                  <a:gd name="T41" fmla="*/ 16 h 17"/>
                  <a:gd name="T42" fmla="*/ 0 w 133"/>
                  <a:gd name="T43" fmla="*/ 16 h 17"/>
                  <a:gd name="T44" fmla="*/ 0 w 133"/>
                  <a:gd name="T45" fmla="*/ 0 h 17"/>
                  <a:gd name="T46" fmla="*/ 122 w 133"/>
                  <a:gd name="T47" fmla="*/ 16 h 17"/>
                  <a:gd name="T48" fmla="*/ 120 w 133"/>
                  <a:gd name="T49" fmla="*/ 16 h 17"/>
                  <a:gd name="T50" fmla="*/ 119 w 133"/>
                  <a:gd name="T51" fmla="*/ 16 h 17"/>
                  <a:gd name="T52" fmla="*/ 116 w 133"/>
                  <a:gd name="T53" fmla="*/ 16 h 17"/>
                  <a:gd name="T54" fmla="*/ 116 w 133"/>
                  <a:gd name="T55" fmla="*/ 16 h 17"/>
                  <a:gd name="T56" fmla="*/ 116 w 133"/>
                  <a:gd name="T57" fmla="*/ 16 h 17"/>
                  <a:gd name="T58" fmla="*/ 116 w 133"/>
                  <a:gd name="T59" fmla="*/ 16 h 17"/>
                  <a:gd name="T60" fmla="*/ 116 w 133"/>
                  <a:gd name="T61" fmla="*/ 16 h 17"/>
                  <a:gd name="T62" fmla="*/ 132 w 133"/>
                  <a:gd name="T63" fmla="*/ 16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3"/>
                  <a:gd name="T97" fmla="*/ 0 h 17"/>
                  <a:gd name="T98" fmla="*/ 133 w 133"/>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3" h="17">
                    <a:moveTo>
                      <a:pt x="132" y="16"/>
                    </a:moveTo>
                    <a:lnTo>
                      <a:pt x="128" y="16"/>
                    </a:lnTo>
                    <a:lnTo>
                      <a:pt x="127" y="16"/>
                    </a:lnTo>
                    <a:lnTo>
                      <a:pt x="127" y="0"/>
                    </a:lnTo>
                    <a:lnTo>
                      <a:pt x="132" y="0"/>
                    </a:lnTo>
                    <a:lnTo>
                      <a:pt x="132" y="16"/>
                    </a:lnTo>
                    <a:lnTo>
                      <a:pt x="116" y="16"/>
                    </a:lnTo>
                    <a:lnTo>
                      <a:pt x="6" y="16"/>
                    </a:lnTo>
                    <a:lnTo>
                      <a:pt x="1" y="16"/>
                    </a:lnTo>
                    <a:lnTo>
                      <a:pt x="0" y="16"/>
                    </a:lnTo>
                    <a:lnTo>
                      <a:pt x="0" y="0"/>
                    </a:lnTo>
                    <a:lnTo>
                      <a:pt x="122" y="0"/>
                    </a:lnTo>
                    <a:lnTo>
                      <a:pt x="122" y="16"/>
                    </a:lnTo>
                    <a:lnTo>
                      <a:pt x="120" y="16"/>
                    </a:lnTo>
                    <a:lnTo>
                      <a:pt x="119" y="16"/>
                    </a:lnTo>
                    <a:lnTo>
                      <a:pt x="117" y="16"/>
                    </a:lnTo>
                    <a:lnTo>
                      <a:pt x="116" y="16"/>
                    </a:lnTo>
                    <a:lnTo>
                      <a:pt x="132" y="16"/>
                    </a:lnTo>
                  </a:path>
                </a:pathLst>
              </a:custGeom>
              <a:solidFill>
                <a:srgbClr val="CDDD22"/>
              </a:solidFill>
              <a:ln w="9525" cap="rnd">
                <a:noFill/>
                <a:round/>
                <a:headEnd/>
                <a:tailEnd/>
              </a:ln>
            </p:spPr>
            <p:txBody>
              <a:bodyPr/>
              <a:lstStyle/>
              <a:p>
                <a:endParaRPr lang="en-US"/>
              </a:p>
            </p:txBody>
          </p:sp>
          <p:sp>
            <p:nvSpPr>
              <p:cNvPr id="32419" name="Freeform 374"/>
              <p:cNvSpPr>
                <a:spLocks noChangeAspect="1"/>
              </p:cNvSpPr>
              <p:nvPr/>
            </p:nvSpPr>
            <p:spPr bwMode="auto">
              <a:xfrm>
                <a:off x="4977" y="2787"/>
                <a:ext cx="135" cy="1"/>
              </a:xfrm>
              <a:custGeom>
                <a:avLst/>
                <a:gdLst>
                  <a:gd name="T0" fmla="*/ 132 w 135"/>
                  <a:gd name="T1" fmla="*/ 0 h 1"/>
                  <a:gd name="T2" fmla="*/ 127 w 135"/>
                  <a:gd name="T3" fmla="*/ 0 h 1"/>
                  <a:gd name="T4" fmla="*/ 127 w 135"/>
                  <a:gd name="T5" fmla="*/ 0 h 1"/>
                  <a:gd name="T6" fmla="*/ 127 w 135"/>
                  <a:gd name="T7" fmla="*/ 0 h 1"/>
                  <a:gd name="T8" fmla="*/ 127 w 135"/>
                  <a:gd name="T9" fmla="*/ 0 h 1"/>
                  <a:gd name="T10" fmla="*/ 127 w 135"/>
                  <a:gd name="T11" fmla="*/ 0 h 1"/>
                  <a:gd name="T12" fmla="*/ 127 w 135"/>
                  <a:gd name="T13" fmla="*/ 0 h 1"/>
                  <a:gd name="T14" fmla="*/ 127 w 135"/>
                  <a:gd name="T15" fmla="*/ 0 h 1"/>
                  <a:gd name="T16" fmla="*/ 127 w 135"/>
                  <a:gd name="T17" fmla="*/ 0 h 1"/>
                  <a:gd name="T18" fmla="*/ 127 w 135"/>
                  <a:gd name="T19" fmla="*/ 0 h 1"/>
                  <a:gd name="T20" fmla="*/ 125 w 135"/>
                  <a:gd name="T21" fmla="*/ 0 h 1"/>
                  <a:gd name="T22" fmla="*/ 125 w 135"/>
                  <a:gd name="T23" fmla="*/ 0 h 1"/>
                  <a:gd name="T24" fmla="*/ 125 w 135"/>
                  <a:gd name="T25" fmla="*/ 0 h 1"/>
                  <a:gd name="T26" fmla="*/ 125 w 135"/>
                  <a:gd name="T27" fmla="*/ 0 h 1"/>
                  <a:gd name="T28" fmla="*/ 124 w 135"/>
                  <a:gd name="T29" fmla="*/ 0 h 1"/>
                  <a:gd name="T30" fmla="*/ 124 w 135"/>
                  <a:gd name="T31" fmla="*/ 0 h 1"/>
                  <a:gd name="T32" fmla="*/ 124 w 135"/>
                  <a:gd name="T33" fmla="*/ 0 h 1"/>
                  <a:gd name="T34" fmla="*/ 122 w 135"/>
                  <a:gd name="T35" fmla="*/ 0 h 1"/>
                  <a:gd name="T36" fmla="*/ 0 w 135"/>
                  <a:gd name="T37" fmla="*/ 0 h 1"/>
                  <a:gd name="T38" fmla="*/ 0 w 135"/>
                  <a:gd name="T39" fmla="*/ 0 h 1"/>
                  <a:gd name="T40" fmla="*/ 0 w 135"/>
                  <a:gd name="T41" fmla="*/ 0 h 1"/>
                  <a:gd name="T42" fmla="*/ 0 w 135"/>
                  <a:gd name="T43" fmla="*/ 0 h 1"/>
                  <a:gd name="T44" fmla="*/ 0 w 135"/>
                  <a:gd name="T45" fmla="*/ 0 h 1"/>
                  <a:gd name="T46" fmla="*/ 0 w 135"/>
                  <a:gd name="T47" fmla="*/ 0 h 1"/>
                  <a:gd name="T48" fmla="*/ 0 w 135"/>
                  <a:gd name="T49" fmla="*/ 0 h 1"/>
                  <a:gd name="T50" fmla="*/ 0 w 135"/>
                  <a:gd name="T51" fmla="*/ 0 h 1"/>
                  <a:gd name="T52" fmla="*/ 0 w 135"/>
                  <a:gd name="T53" fmla="*/ 0 h 1"/>
                  <a:gd name="T54" fmla="*/ 134 w 135"/>
                  <a:gd name="T55" fmla="*/ 0 h 1"/>
                  <a:gd name="T56" fmla="*/ 132 w 135"/>
                  <a:gd name="T57" fmla="*/ 0 h 1"/>
                  <a:gd name="T58" fmla="*/ 132 w 135"/>
                  <a:gd name="T59" fmla="*/ 0 h 1"/>
                  <a:gd name="T60" fmla="*/ 132 w 135"/>
                  <a:gd name="T61" fmla="*/ 0 h 1"/>
                  <a:gd name="T62" fmla="*/ 132 w 135"/>
                  <a:gd name="T63" fmla="*/ 0 h 1"/>
                  <a:gd name="T64" fmla="*/ 132 w 135"/>
                  <a:gd name="T65" fmla="*/ 0 h 1"/>
                  <a:gd name="T66" fmla="*/ 132 w 135"/>
                  <a:gd name="T67" fmla="*/ 0 h 1"/>
                  <a:gd name="T68" fmla="*/ 132 w 135"/>
                  <a:gd name="T69" fmla="*/ 0 h 1"/>
                  <a:gd name="T70" fmla="*/ 132 w 135"/>
                  <a:gd name="T71" fmla="*/ 0 h 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5"/>
                  <a:gd name="T109" fmla="*/ 0 h 1"/>
                  <a:gd name="T110" fmla="*/ 135 w 135"/>
                  <a:gd name="T111" fmla="*/ 1 h 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5" h="1">
                    <a:moveTo>
                      <a:pt x="132" y="0"/>
                    </a:moveTo>
                    <a:lnTo>
                      <a:pt x="127" y="0"/>
                    </a:lnTo>
                    <a:lnTo>
                      <a:pt x="125" y="0"/>
                    </a:lnTo>
                    <a:lnTo>
                      <a:pt x="124" y="0"/>
                    </a:lnTo>
                    <a:lnTo>
                      <a:pt x="122" y="0"/>
                    </a:lnTo>
                    <a:lnTo>
                      <a:pt x="0" y="0"/>
                    </a:lnTo>
                    <a:lnTo>
                      <a:pt x="134" y="0"/>
                    </a:lnTo>
                    <a:lnTo>
                      <a:pt x="132" y="0"/>
                    </a:lnTo>
                  </a:path>
                </a:pathLst>
              </a:custGeom>
              <a:solidFill>
                <a:srgbClr val="CDDE21"/>
              </a:solidFill>
              <a:ln w="9525" cap="rnd">
                <a:noFill/>
                <a:round/>
                <a:headEnd/>
                <a:tailEnd/>
              </a:ln>
            </p:spPr>
            <p:txBody>
              <a:bodyPr/>
              <a:lstStyle/>
              <a:p>
                <a:endParaRPr lang="en-US"/>
              </a:p>
            </p:txBody>
          </p:sp>
          <p:sp>
            <p:nvSpPr>
              <p:cNvPr id="32420" name="Freeform 375"/>
              <p:cNvSpPr>
                <a:spLocks noChangeAspect="1"/>
              </p:cNvSpPr>
              <p:nvPr/>
            </p:nvSpPr>
            <p:spPr bwMode="auto">
              <a:xfrm>
                <a:off x="4977" y="2785"/>
                <a:ext cx="135" cy="17"/>
              </a:xfrm>
              <a:custGeom>
                <a:avLst/>
                <a:gdLst>
                  <a:gd name="T0" fmla="*/ 134 w 135"/>
                  <a:gd name="T1" fmla="*/ 16 h 17"/>
                  <a:gd name="T2" fmla="*/ 0 w 135"/>
                  <a:gd name="T3" fmla="*/ 16 h 17"/>
                  <a:gd name="T4" fmla="*/ 0 w 135"/>
                  <a:gd name="T5" fmla="*/ 16 h 17"/>
                  <a:gd name="T6" fmla="*/ 0 w 135"/>
                  <a:gd name="T7" fmla="*/ 16 h 17"/>
                  <a:gd name="T8" fmla="*/ 0 w 135"/>
                  <a:gd name="T9" fmla="*/ 16 h 17"/>
                  <a:gd name="T10" fmla="*/ 0 w 135"/>
                  <a:gd name="T11" fmla="*/ 16 h 17"/>
                  <a:gd name="T12" fmla="*/ 0 w 135"/>
                  <a:gd name="T13" fmla="*/ 0 h 17"/>
                  <a:gd name="T14" fmla="*/ 0 w 135"/>
                  <a:gd name="T15" fmla="*/ 0 h 17"/>
                  <a:gd name="T16" fmla="*/ 0 w 135"/>
                  <a:gd name="T17" fmla="*/ 0 h 17"/>
                  <a:gd name="T18" fmla="*/ 0 w 135"/>
                  <a:gd name="T19" fmla="*/ 0 h 17"/>
                  <a:gd name="T20" fmla="*/ 134 w 135"/>
                  <a:gd name="T21" fmla="*/ 0 h 17"/>
                  <a:gd name="T22" fmla="*/ 134 w 135"/>
                  <a:gd name="T23" fmla="*/ 0 h 17"/>
                  <a:gd name="T24" fmla="*/ 134 w 135"/>
                  <a:gd name="T25" fmla="*/ 0 h 17"/>
                  <a:gd name="T26" fmla="*/ 134 w 135"/>
                  <a:gd name="T27" fmla="*/ 0 h 17"/>
                  <a:gd name="T28" fmla="*/ 134 w 135"/>
                  <a:gd name="T29" fmla="*/ 16 h 17"/>
                  <a:gd name="T30" fmla="*/ 134 w 135"/>
                  <a:gd name="T31" fmla="*/ 16 h 17"/>
                  <a:gd name="T32" fmla="*/ 134 w 135"/>
                  <a:gd name="T33" fmla="*/ 16 h 17"/>
                  <a:gd name="T34" fmla="*/ 134 w 135"/>
                  <a:gd name="T35" fmla="*/ 16 h 17"/>
                  <a:gd name="T36" fmla="*/ 134 w 13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17"/>
                  <a:gd name="T59" fmla="*/ 135 w 13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17">
                    <a:moveTo>
                      <a:pt x="134" y="16"/>
                    </a:moveTo>
                    <a:lnTo>
                      <a:pt x="0" y="16"/>
                    </a:lnTo>
                    <a:lnTo>
                      <a:pt x="0" y="0"/>
                    </a:lnTo>
                    <a:lnTo>
                      <a:pt x="134" y="0"/>
                    </a:lnTo>
                    <a:lnTo>
                      <a:pt x="134" y="16"/>
                    </a:lnTo>
                  </a:path>
                </a:pathLst>
              </a:custGeom>
              <a:solidFill>
                <a:srgbClr val="CEDE21"/>
              </a:solidFill>
              <a:ln w="9525" cap="rnd">
                <a:noFill/>
                <a:round/>
                <a:headEnd/>
                <a:tailEnd/>
              </a:ln>
            </p:spPr>
            <p:txBody>
              <a:bodyPr/>
              <a:lstStyle/>
              <a:p>
                <a:endParaRPr lang="en-US"/>
              </a:p>
            </p:txBody>
          </p:sp>
          <p:sp>
            <p:nvSpPr>
              <p:cNvPr id="32421" name="Freeform 376"/>
              <p:cNvSpPr>
                <a:spLocks noChangeAspect="1"/>
              </p:cNvSpPr>
              <p:nvPr/>
            </p:nvSpPr>
            <p:spPr bwMode="auto">
              <a:xfrm>
                <a:off x="4977" y="2785"/>
                <a:ext cx="135" cy="1"/>
              </a:xfrm>
              <a:custGeom>
                <a:avLst/>
                <a:gdLst>
                  <a:gd name="T0" fmla="*/ 134 w 135"/>
                  <a:gd name="T1" fmla="*/ 0 h 1"/>
                  <a:gd name="T2" fmla="*/ 0 w 135"/>
                  <a:gd name="T3" fmla="*/ 0 h 1"/>
                  <a:gd name="T4" fmla="*/ 0 w 135"/>
                  <a:gd name="T5" fmla="*/ 0 h 1"/>
                  <a:gd name="T6" fmla="*/ 0 w 135"/>
                  <a:gd name="T7" fmla="*/ 0 h 1"/>
                  <a:gd name="T8" fmla="*/ 0 w 135"/>
                  <a:gd name="T9" fmla="*/ 0 h 1"/>
                  <a:gd name="T10" fmla="*/ 0 w 135"/>
                  <a:gd name="T11" fmla="*/ 0 h 1"/>
                  <a:gd name="T12" fmla="*/ 0 w 135"/>
                  <a:gd name="T13" fmla="*/ 0 h 1"/>
                  <a:gd name="T14" fmla="*/ 0 w 135"/>
                  <a:gd name="T15" fmla="*/ 0 h 1"/>
                  <a:gd name="T16" fmla="*/ 0 w 135"/>
                  <a:gd name="T17" fmla="*/ 0 h 1"/>
                  <a:gd name="T18" fmla="*/ 0 w 135"/>
                  <a:gd name="T19" fmla="*/ 0 h 1"/>
                  <a:gd name="T20" fmla="*/ 134 w 135"/>
                  <a:gd name="T21" fmla="*/ 0 h 1"/>
                  <a:gd name="T22" fmla="*/ 134 w 135"/>
                  <a:gd name="T23" fmla="*/ 0 h 1"/>
                  <a:gd name="T24" fmla="*/ 134 w 135"/>
                  <a:gd name="T25" fmla="*/ 0 h 1"/>
                  <a:gd name="T26" fmla="*/ 134 w 135"/>
                  <a:gd name="T27" fmla="*/ 0 h 1"/>
                  <a:gd name="T28" fmla="*/ 134 w 135"/>
                  <a:gd name="T29" fmla="*/ 0 h 1"/>
                  <a:gd name="T30" fmla="*/ 134 w 135"/>
                  <a:gd name="T31" fmla="*/ 0 h 1"/>
                  <a:gd name="T32" fmla="*/ 134 w 135"/>
                  <a:gd name="T33" fmla="*/ 0 h 1"/>
                  <a:gd name="T34" fmla="*/ 134 w 135"/>
                  <a:gd name="T35" fmla="*/ 0 h 1"/>
                  <a:gd name="T36" fmla="*/ 134 w 13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1"/>
                  <a:gd name="T59" fmla="*/ 135 w 13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1">
                    <a:moveTo>
                      <a:pt x="134" y="0"/>
                    </a:moveTo>
                    <a:lnTo>
                      <a:pt x="0" y="0"/>
                    </a:lnTo>
                    <a:lnTo>
                      <a:pt x="134" y="0"/>
                    </a:lnTo>
                  </a:path>
                </a:pathLst>
              </a:custGeom>
              <a:solidFill>
                <a:srgbClr val="CFDF20"/>
              </a:solidFill>
              <a:ln w="9525" cap="rnd">
                <a:noFill/>
                <a:round/>
                <a:headEnd/>
                <a:tailEnd/>
              </a:ln>
            </p:spPr>
            <p:txBody>
              <a:bodyPr/>
              <a:lstStyle/>
              <a:p>
                <a:endParaRPr lang="en-US"/>
              </a:p>
            </p:txBody>
          </p:sp>
          <p:sp>
            <p:nvSpPr>
              <p:cNvPr id="32422" name="Freeform 377"/>
              <p:cNvSpPr>
                <a:spLocks noChangeAspect="1"/>
              </p:cNvSpPr>
              <p:nvPr/>
            </p:nvSpPr>
            <p:spPr bwMode="auto">
              <a:xfrm>
                <a:off x="4977" y="2784"/>
                <a:ext cx="135" cy="17"/>
              </a:xfrm>
              <a:custGeom>
                <a:avLst/>
                <a:gdLst>
                  <a:gd name="T0" fmla="*/ 134 w 135"/>
                  <a:gd name="T1" fmla="*/ 16 h 17"/>
                  <a:gd name="T2" fmla="*/ 0 w 135"/>
                  <a:gd name="T3" fmla="*/ 16 h 17"/>
                  <a:gd name="T4" fmla="*/ 0 w 135"/>
                  <a:gd name="T5" fmla="*/ 0 h 17"/>
                  <a:gd name="T6" fmla="*/ 0 w 135"/>
                  <a:gd name="T7" fmla="*/ 0 h 17"/>
                  <a:gd name="T8" fmla="*/ 0 w 135"/>
                  <a:gd name="T9" fmla="*/ 0 h 17"/>
                  <a:gd name="T10" fmla="*/ 0 w 135"/>
                  <a:gd name="T11" fmla="*/ 0 h 17"/>
                  <a:gd name="T12" fmla="*/ 0 w 135"/>
                  <a:gd name="T13" fmla="*/ 0 h 17"/>
                  <a:gd name="T14" fmla="*/ 0 w 135"/>
                  <a:gd name="T15" fmla="*/ 0 h 17"/>
                  <a:gd name="T16" fmla="*/ 0 w 135"/>
                  <a:gd name="T17" fmla="*/ 0 h 17"/>
                  <a:gd name="T18" fmla="*/ 0 w 135"/>
                  <a:gd name="T19" fmla="*/ 0 h 17"/>
                  <a:gd name="T20" fmla="*/ 105 w 135"/>
                  <a:gd name="T21" fmla="*/ 0 h 17"/>
                  <a:gd name="T22" fmla="*/ 105 w 135"/>
                  <a:gd name="T23" fmla="*/ 0 h 17"/>
                  <a:gd name="T24" fmla="*/ 105 w 135"/>
                  <a:gd name="T25" fmla="*/ 0 h 17"/>
                  <a:gd name="T26" fmla="*/ 105 w 135"/>
                  <a:gd name="T27" fmla="*/ 0 h 17"/>
                  <a:gd name="T28" fmla="*/ 105 w 135"/>
                  <a:gd name="T29" fmla="*/ 0 h 17"/>
                  <a:gd name="T30" fmla="*/ 105 w 135"/>
                  <a:gd name="T31" fmla="*/ 0 h 17"/>
                  <a:gd name="T32" fmla="*/ 105 w 135"/>
                  <a:gd name="T33" fmla="*/ 0 h 17"/>
                  <a:gd name="T34" fmla="*/ 105 w 135"/>
                  <a:gd name="T35" fmla="*/ 0 h 17"/>
                  <a:gd name="T36" fmla="*/ 105 w 135"/>
                  <a:gd name="T37" fmla="*/ 0 h 17"/>
                  <a:gd name="T38" fmla="*/ 105 w 135"/>
                  <a:gd name="T39" fmla="*/ 0 h 17"/>
                  <a:gd name="T40" fmla="*/ 105 w 135"/>
                  <a:gd name="T41" fmla="*/ 0 h 17"/>
                  <a:gd name="T42" fmla="*/ 105 w 135"/>
                  <a:gd name="T43" fmla="*/ 0 h 17"/>
                  <a:gd name="T44" fmla="*/ 105 w 135"/>
                  <a:gd name="T45" fmla="*/ 0 h 17"/>
                  <a:gd name="T46" fmla="*/ 105 w 135"/>
                  <a:gd name="T47" fmla="*/ 0 h 17"/>
                  <a:gd name="T48" fmla="*/ 105 w 135"/>
                  <a:gd name="T49" fmla="*/ 0 h 17"/>
                  <a:gd name="T50" fmla="*/ 105 w 135"/>
                  <a:gd name="T51" fmla="*/ 0 h 17"/>
                  <a:gd name="T52" fmla="*/ 107 w 135"/>
                  <a:gd name="T53" fmla="*/ 0 h 17"/>
                  <a:gd name="T54" fmla="*/ 134 w 135"/>
                  <a:gd name="T55" fmla="*/ 0 h 17"/>
                  <a:gd name="T56" fmla="*/ 134 w 135"/>
                  <a:gd name="T57" fmla="*/ 0 h 17"/>
                  <a:gd name="T58" fmla="*/ 134 w 135"/>
                  <a:gd name="T59" fmla="*/ 0 h 17"/>
                  <a:gd name="T60" fmla="*/ 134 w 135"/>
                  <a:gd name="T61" fmla="*/ 0 h 17"/>
                  <a:gd name="T62" fmla="*/ 134 w 135"/>
                  <a:gd name="T63" fmla="*/ 0 h 17"/>
                  <a:gd name="T64" fmla="*/ 134 w 135"/>
                  <a:gd name="T65" fmla="*/ 0 h 17"/>
                  <a:gd name="T66" fmla="*/ 134 w 135"/>
                  <a:gd name="T67" fmla="*/ 0 h 17"/>
                  <a:gd name="T68" fmla="*/ 134 w 135"/>
                  <a:gd name="T69" fmla="*/ 0 h 17"/>
                  <a:gd name="T70" fmla="*/ 134 w 135"/>
                  <a:gd name="T71" fmla="*/ 16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5"/>
                  <a:gd name="T109" fmla="*/ 0 h 17"/>
                  <a:gd name="T110" fmla="*/ 135 w 135"/>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5" h="17">
                    <a:moveTo>
                      <a:pt x="134" y="16"/>
                    </a:moveTo>
                    <a:lnTo>
                      <a:pt x="0" y="16"/>
                    </a:lnTo>
                    <a:lnTo>
                      <a:pt x="0" y="0"/>
                    </a:lnTo>
                    <a:lnTo>
                      <a:pt x="105" y="0"/>
                    </a:lnTo>
                    <a:lnTo>
                      <a:pt x="107" y="0"/>
                    </a:lnTo>
                    <a:lnTo>
                      <a:pt x="134" y="0"/>
                    </a:lnTo>
                    <a:lnTo>
                      <a:pt x="134" y="16"/>
                    </a:lnTo>
                  </a:path>
                </a:pathLst>
              </a:custGeom>
              <a:solidFill>
                <a:srgbClr val="CFDF20"/>
              </a:solidFill>
              <a:ln w="9525" cap="rnd">
                <a:noFill/>
                <a:round/>
                <a:headEnd/>
                <a:tailEnd/>
              </a:ln>
            </p:spPr>
            <p:txBody>
              <a:bodyPr/>
              <a:lstStyle/>
              <a:p>
                <a:endParaRPr lang="en-US"/>
              </a:p>
            </p:txBody>
          </p:sp>
          <p:sp>
            <p:nvSpPr>
              <p:cNvPr id="32423" name="Freeform 378"/>
              <p:cNvSpPr>
                <a:spLocks noChangeAspect="1"/>
              </p:cNvSpPr>
              <p:nvPr/>
            </p:nvSpPr>
            <p:spPr bwMode="auto">
              <a:xfrm>
                <a:off x="4977" y="2783"/>
                <a:ext cx="135" cy="17"/>
              </a:xfrm>
              <a:custGeom>
                <a:avLst/>
                <a:gdLst>
                  <a:gd name="T0" fmla="*/ 134 w 135"/>
                  <a:gd name="T1" fmla="*/ 16 h 17"/>
                  <a:gd name="T2" fmla="*/ 107 w 135"/>
                  <a:gd name="T3" fmla="*/ 16 h 17"/>
                  <a:gd name="T4" fmla="*/ 107 w 135"/>
                  <a:gd name="T5" fmla="*/ 16 h 17"/>
                  <a:gd name="T6" fmla="*/ 107 w 135"/>
                  <a:gd name="T7" fmla="*/ 16 h 17"/>
                  <a:gd name="T8" fmla="*/ 107 w 135"/>
                  <a:gd name="T9" fmla="*/ 16 h 17"/>
                  <a:gd name="T10" fmla="*/ 109 w 135"/>
                  <a:gd name="T11" fmla="*/ 16 h 17"/>
                  <a:gd name="T12" fmla="*/ 109 w 135"/>
                  <a:gd name="T13" fmla="*/ 0 h 17"/>
                  <a:gd name="T14" fmla="*/ 109 w 135"/>
                  <a:gd name="T15" fmla="*/ 0 h 17"/>
                  <a:gd name="T16" fmla="*/ 109 w 135"/>
                  <a:gd name="T17" fmla="*/ 0 h 17"/>
                  <a:gd name="T18" fmla="*/ 110 w 135"/>
                  <a:gd name="T19" fmla="*/ 0 h 17"/>
                  <a:gd name="T20" fmla="*/ 134 w 135"/>
                  <a:gd name="T21" fmla="*/ 0 h 17"/>
                  <a:gd name="T22" fmla="*/ 134 w 135"/>
                  <a:gd name="T23" fmla="*/ 0 h 17"/>
                  <a:gd name="T24" fmla="*/ 134 w 135"/>
                  <a:gd name="T25" fmla="*/ 0 h 17"/>
                  <a:gd name="T26" fmla="*/ 134 w 135"/>
                  <a:gd name="T27" fmla="*/ 0 h 17"/>
                  <a:gd name="T28" fmla="*/ 134 w 135"/>
                  <a:gd name="T29" fmla="*/ 16 h 17"/>
                  <a:gd name="T30" fmla="*/ 134 w 135"/>
                  <a:gd name="T31" fmla="*/ 16 h 17"/>
                  <a:gd name="T32" fmla="*/ 134 w 135"/>
                  <a:gd name="T33" fmla="*/ 16 h 17"/>
                  <a:gd name="T34" fmla="*/ 134 w 135"/>
                  <a:gd name="T35" fmla="*/ 16 h 17"/>
                  <a:gd name="T36" fmla="*/ 134 w 135"/>
                  <a:gd name="T37" fmla="*/ 16 h 17"/>
                  <a:gd name="T38" fmla="*/ 105 w 135"/>
                  <a:gd name="T39" fmla="*/ 16 h 17"/>
                  <a:gd name="T40" fmla="*/ 0 w 135"/>
                  <a:gd name="T41" fmla="*/ 16 h 17"/>
                  <a:gd name="T42" fmla="*/ 0 w 135"/>
                  <a:gd name="T43" fmla="*/ 16 h 17"/>
                  <a:gd name="T44" fmla="*/ 0 w 135"/>
                  <a:gd name="T45" fmla="*/ 16 h 17"/>
                  <a:gd name="T46" fmla="*/ 0 w 135"/>
                  <a:gd name="T47" fmla="*/ 16 h 17"/>
                  <a:gd name="T48" fmla="*/ 0 w 135"/>
                  <a:gd name="T49" fmla="*/ 16 h 17"/>
                  <a:gd name="T50" fmla="*/ 0 w 135"/>
                  <a:gd name="T51" fmla="*/ 0 h 17"/>
                  <a:gd name="T52" fmla="*/ 0 w 135"/>
                  <a:gd name="T53" fmla="*/ 0 h 17"/>
                  <a:gd name="T54" fmla="*/ 0 w 135"/>
                  <a:gd name="T55" fmla="*/ 0 h 17"/>
                  <a:gd name="T56" fmla="*/ 0 w 135"/>
                  <a:gd name="T57" fmla="*/ 0 h 17"/>
                  <a:gd name="T58" fmla="*/ 107 w 135"/>
                  <a:gd name="T59" fmla="*/ 0 h 17"/>
                  <a:gd name="T60" fmla="*/ 107 w 135"/>
                  <a:gd name="T61" fmla="*/ 0 h 17"/>
                  <a:gd name="T62" fmla="*/ 107 w 135"/>
                  <a:gd name="T63" fmla="*/ 0 h 17"/>
                  <a:gd name="T64" fmla="*/ 107 w 135"/>
                  <a:gd name="T65" fmla="*/ 0 h 17"/>
                  <a:gd name="T66" fmla="*/ 107 w 135"/>
                  <a:gd name="T67" fmla="*/ 16 h 17"/>
                  <a:gd name="T68" fmla="*/ 107 w 135"/>
                  <a:gd name="T69" fmla="*/ 16 h 17"/>
                  <a:gd name="T70" fmla="*/ 107 w 135"/>
                  <a:gd name="T71" fmla="*/ 16 h 17"/>
                  <a:gd name="T72" fmla="*/ 107 w 135"/>
                  <a:gd name="T73" fmla="*/ 16 h 17"/>
                  <a:gd name="T74" fmla="*/ 105 w 135"/>
                  <a:gd name="T75" fmla="*/ 16 h 17"/>
                  <a:gd name="T76" fmla="*/ 134 w 135"/>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
                  <a:gd name="T118" fmla="*/ 0 h 17"/>
                  <a:gd name="T119" fmla="*/ 135 w 135"/>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 h="17">
                    <a:moveTo>
                      <a:pt x="134" y="16"/>
                    </a:moveTo>
                    <a:lnTo>
                      <a:pt x="107" y="16"/>
                    </a:lnTo>
                    <a:lnTo>
                      <a:pt x="109" y="16"/>
                    </a:lnTo>
                    <a:lnTo>
                      <a:pt x="109" y="0"/>
                    </a:lnTo>
                    <a:lnTo>
                      <a:pt x="110" y="0"/>
                    </a:lnTo>
                    <a:lnTo>
                      <a:pt x="134" y="0"/>
                    </a:lnTo>
                    <a:lnTo>
                      <a:pt x="134" y="16"/>
                    </a:lnTo>
                    <a:lnTo>
                      <a:pt x="105" y="16"/>
                    </a:lnTo>
                    <a:lnTo>
                      <a:pt x="0" y="16"/>
                    </a:lnTo>
                    <a:lnTo>
                      <a:pt x="0" y="0"/>
                    </a:lnTo>
                    <a:lnTo>
                      <a:pt x="107" y="0"/>
                    </a:lnTo>
                    <a:lnTo>
                      <a:pt x="107" y="16"/>
                    </a:lnTo>
                    <a:lnTo>
                      <a:pt x="105" y="16"/>
                    </a:lnTo>
                    <a:lnTo>
                      <a:pt x="134" y="16"/>
                    </a:lnTo>
                  </a:path>
                </a:pathLst>
              </a:custGeom>
              <a:solidFill>
                <a:srgbClr val="D0DF20"/>
              </a:solidFill>
              <a:ln w="9525" cap="rnd">
                <a:noFill/>
                <a:round/>
                <a:headEnd/>
                <a:tailEnd/>
              </a:ln>
            </p:spPr>
            <p:txBody>
              <a:bodyPr/>
              <a:lstStyle/>
              <a:p>
                <a:endParaRPr lang="en-US"/>
              </a:p>
            </p:txBody>
          </p:sp>
          <p:sp>
            <p:nvSpPr>
              <p:cNvPr id="32424" name="Freeform 379"/>
              <p:cNvSpPr>
                <a:spLocks noChangeAspect="1"/>
              </p:cNvSpPr>
              <p:nvPr/>
            </p:nvSpPr>
            <p:spPr bwMode="auto">
              <a:xfrm>
                <a:off x="4975" y="2783"/>
                <a:ext cx="137" cy="1"/>
              </a:xfrm>
              <a:custGeom>
                <a:avLst/>
                <a:gdLst>
                  <a:gd name="T0" fmla="*/ 136 w 137"/>
                  <a:gd name="T1" fmla="*/ 0 h 1"/>
                  <a:gd name="T2" fmla="*/ 112 w 137"/>
                  <a:gd name="T3" fmla="*/ 0 h 1"/>
                  <a:gd name="T4" fmla="*/ 112 w 137"/>
                  <a:gd name="T5" fmla="*/ 0 h 1"/>
                  <a:gd name="T6" fmla="*/ 112 w 137"/>
                  <a:gd name="T7" fmla="*/ 0 h 1"/>
                  <a:gd name="T8" fmla="*/ 114 w 137"/>
                  <a:gd name="T9" fmla="*/ 0 h 1"/>
                  <a:gd name="T10" fmla="*/ 114 w 137"/>
                  <a:gd name="T11" fmla="*/ 0 h 1"/>
                  <a:gd name="T12" fmla="*/ 114 w 137"/>
                  <a:gd name="T13" fmla="*/ 0 h 1"/>
                  <a:gd name="T14" fmla="*/ 114 w 137"/>
                  <a:gd name="T15" fmla="*/ 0 h 1"/>
                  <a:gd name="T16" fmla="*/ 115 w 137"/>
                  <a:gd name="T17" fmla="*/ 0 h 1"/>
                  <a:gd name="T18" fmla="*/ 115 w 137"/>
                  <a:gd name="T19" fmla="*/ 0 h 1"/>
                  <a:gd name="T20" fmla="*/ 132 w 137"/>
                  <a:gd name="T21" fmla="*/ 0 h 1"/>
                  <a:gd name="T22" fmla="*/ 134 w 137"/>
                  <a:gd name="T23" fmla="*/ 0 h 1"/>
                  <a:gd name="T24" fmla="*/ 134 w 137"/>
                  <a:gd name="T25" fmla="*/ 0 h 1"/>
                  <a:gd name="T26" fmla="*/ 134 w 137"/>
                  <a:gd name="T27" fmla="*/ 0 h 1"/>
                  <a:gd name="T28" fmla="*/ 134 w 137"/>
                  <a:gd name="T29" fmla="*/ 0 h 1"/>
                  <a:gd name="T30" fmla="*/ 136 w 137"/>
                  <a:gd name="T31" fmla="*/ 0 h 1"/>
                  <a:gd name="T32" fmla="*/ 136 w 137"/>
                  <a:gd name="T33" fmla="*/ 0 h 1"/>
                  <a:gd name="T34" fmla="*/ 136 w 137"/>
                  <a:gd name="T35" fmla="*/ 0 h 1"/>
                  <a:gd name="T36" fmla="*/ 136 w 137"/>
                  <a:gd name="T37" fmla="*/ 0 h 1"/>
                  <a:gd name="T38" fmla="*/ 136 w 137"/>
                  <a:gd name="T39" fmla="*/ 0 h 1"/>
                  <a:gd name="T40" fmla="*/ 136 w 137"/>
                  <a:gd name="T41" fmla="*/ 0 h 1"/>
                  <a:gd name="T42" fmla="*/ 136 w 137"/>
                  <a:gd name="T43" fmla="*/ 0 h 1"/>
                  <a:gd name="T44" fmla="*/ 136 w 137"/>
                  <a:gd name="T45" fmla="*/ 0 h 1"/>
                  <a:gd name="T46" fmla="*/ 136 w 137"/>
                  <a:gd name="T47" fmla="*/ 0 h 1"/>
                  <a:gd name="T48" fmla="*/ 136 w 137"/>
                  <a:gd name="T49" fmla="*/ 0 h 1"/>
                  <a:gd name="T50" fmla="*/ 136 w 137"/>
                  <a:gd name="T51" fmla="*/ 0 h 1"/>
                  <a:gd name="T52" fmla="*/ 136 w 137"/>
                  <a:gd name="T53" fmla="*/ 0 h 1"/>
                  <a:gd name="T54" fmla="*/ 109 w 137"/>
                  <a:gd name="T55" fmla="*/ 0 h 1"/>
                  <a:gd name="T56" fmla="*/ 1 w 137"/>
                  <a:gd name="T57" fmla="*/ 0 h 1"/>
                  <a:gd name="T58" fmla="*/ 1 w 137"/>
                  <a:gd name="T59" fmla="*/ 0 h 1"/>
                  <a:gd name="T60" fmla="*/ 1 w 137"/>
                  <a:gd name="T61" fmla="*/ 0 h 1"/>
                  <a:gd name="T62" fmla="*/ 1 w 137"/>
                  <a:gd name="T63" fmla="*/ 0 h 1"/>
                  <a:gd name="T64" fmla="*/ 1 w 137"/>
                  <a:gd name="T65" fmla="*/ 0 h 1"/>
                  <a:gd name="T66" fmla="*/ 1 w 137"/>
                  <a:gd name="T67" fmla="*/ 0 h 1"/>
                  <a:gd name="T68" fmla="*/ 1 w 137"/>
                  <a:gd name="T69" fmla="*/ 0 h 1"/>
                  <a:gd name="T70" fmla="*/ 1 w 137"/>
                  <a:gd name="T71" fmla="*/ 0 h 1"/>
                  <a:gd name="T72" fmla="*/ 0 w 137"/>
                  <a:gd name="T73" fmla="*/ 0 h 1"/>
                  <a:gd name="T74" fmla="*/ 111 w 137"/>
                  <a:gd name="T75" fmla="*/ 0 h 1"/>
                  <a:gd name="T76" fmla="*/ 111 w 137"/>
                  <a:gd name="T77" fmla="*/ 0 h 1"/>
                  <a:gd name="T78" fmla="*/ 111 w 137"/>
                  <a:gd name="T79" fmla="*/ 0 h 1"/>
                  <a:gd name="T80" fmla="*/ 111 w 137"/>
                  <a:gd name="T81" fmla="*/ 0 h 1"/>
                  <a:gd name="T82" fmla="*/ 111 w 137"/>
                  <a:gd name="T83" fmla="*/ 0 h 1"/>
                  <a:gd name="T84" fmla="*/ 111 w 137"/>
                  <a:gd name="T85" fmla="*/ 0 h 1"/>
                  <a:gd name="T86" fmla="*/ 111 w 137"/>
                  <a:gd name="T87" fmla="*/ 0 h 1"/>
                  <a:gd name="T88" fmla="*/ 109 w 137"/>
                  <a:gd name="T89" fmla="*/ 0 h 1"/>
                  <a:gd name="T90" fmla="*/ 109 w 137"/>
                  <a:gd name="T91" fmla="*/ 0 h 1"/>
                  <a:gd name="T92" fmla="*/ 136 w 137"/>
                  <a:gd name="T93" fmla="*/ 0 h 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7"/>
                  <a:gd name="T142" fmla="*/ 0 h 1"/>
                  <a:gd name="T143" fmla="*/ 137 w 137"/>
                  <a:gd name="T144" fmla="*/ 1 h 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7" h="1">
                    <a:moveTo>
                      <a:pt x="136" y="0"/>
                    </a:moveTo>
                    <a:lnTo>
                      <a:pt x="112" y="0"/>
                    </a:lnTo>
                    <a:lnTo>
                      <a:pt x="114" y="0"/>
                    </a:lnTo>
                    <a:lnTo>
                      <a:pt x="115" y="0"/>
                    </a:lnTo>
                    <a:lnTo>
                      <a:pt x="132" y="0"/>
                    </a:lnTo>
                    <a:lnTo>
                      <a:pt x="134" y="0"/>
                    </a:lnTo>
                    <a:lnTo>
                      <a:pt x="136" y="0"/>
                    </a:lnTo>
                    <a:lnTo>
                      <a:pt x="109" y="0"/>
                    </a:lnTo>
                    <a:lnTo>
                      <a:pt x="1" y="0"/>
                    </a:lnTo>
                    <a:lnTo>
                      <a:pt x="0" y="0"/>
                    </a:lnTo>
                    <a:lnTo>
                      <a:pt x="111" y="0"/>
                    </a:lnTo>
                    <a:lnTo>
                      <a:pt x="109" y="0"/>
                    </a:lnTo>
                    <a:lnTo>
                      <a:pt x="136" y="0"/>
                    </a:lnTo>
                  </a:path>
                </a:pathLst>
              </a:custGeom>
              <a:solidFill>
                <a:srgbClr val="D0E01F"/>
              </a:solidFill>
              <a:ln w="9525" cap="rnd">
                <a:noFill/>
                <a:round/>
                <a:headEnd/>
                <a:tailEnd/>
              </a:ln>
            </p:spPr>
            <p:txBody>
              <a:bodyPr/>
              <a:lstStyle/>
              <a:p>
                <a:endParaRPr lang="en-US"/>
              </a:p>
            </p:txBody>
          </p:sp>
          <p:sp>
            <p:nvSpPr>
              <p:cNvPr id="32425" name="Freeform 380"/>
              <p:cNvSpPr>
                <a:spLocks noChangeAspect="1"/>
              </p:cNvSpPr>
              <p:nvPr/>
            </p:nvSpPr>
            <p:spPr bwMode="auto">
              <a:xfrm>
                <a:off x="4975" y="2781"/>
                <a:ext cx="133" cy="17"/>
              </a:xfrm>
              <a:custGeom>
                <a:avLst/>
                <a:gdLst>
                  <a:gd name="T0" fmla="*/ 132 w 133"/>
                  <a:gd name="T1" fmla="*/ 16 h 17"/>
                  <a:gd name="T2" fmla="*/ 115 w 133"/>
                  <a:gd name="T3" fmla="*/ 16 h 17"/>
                  <a:gd name="T4" fmla="*/ 115 w 133"/>
                  <a:gd name="T5" fmla="*/ 0 h 17"/>
                  <a:gd name="T6" fmla="*/ 116 w 133"/>
                  <a:gd name="T7" fmla="*/ 0 h 17"/>
                  <a:gd name="T8" fmla="*/ 116 w 133"/>
                  <a:gd name="T9" fmla="*/ 0 h 17"/>
                  <a:gd name="T10" fmla="*/ 116 w 133"/>
                  <a:gd name="T11" fmla="*/ 0 h 17"/>
                  <a:gd name="T12" fmla="*/ 116 w 133"/>
                  <a:gd name="T13" fmla="*/ 0 h 17"/>
                  <a:gd name="T14" fmla="*/ 118 w 133"/>
                  <a:gd name="T15" fmla="*/ 0 h 17"/>
                  <a:gd name="T16" fmla="*/ 118 w 133"/>
                  <a:gd name="T17" fmla="*/ 0 h 17"/>
                  <a:gd name="T18" fmla="*/ 118 w 133"/>
                  <a:gd name="T19" fmla="*/ 0 h 17"/>
                  <a:gd name="T20" fmla="*/ 130 w 133"/>
                  <a:gd name="T21" fmla="*/ 0 h 17"/>
                  <a:gd name="T22" fmla="*/ 130 w 133"/>
                  <a:gd name="T23" fmla="*/ 0 h 17"/>
                  <a:gd name="T24" fmla="*/ 130 w 133"/>
                  <a:gd name="T25" fmla="*/ 0 h 17"/>
                  <a:gd name="T26" fmla="*/ 130 w 133"/>
                  <a:gd name="T27" fmla="*/ 0 h 17"/>
                  <a:gd name="T28" fmla="*/ 130 w 133"/>
                  <a:gd name="T29" fmla="*/ 0 h 17"/>
                  <a:gd name="T30" fmla="*/ 132 w 133"/>
                  <a:gd name="T31" fmla="*/ 0 h 17"/>
                  <a:gd name="T32" fmla="*/ 132 w 133"/>
                  <a:gd name="T33" fmla="*/ 0 h 17"/>
                  <a:gd name="T34" fmla="*/ 132 w 133"/>
                  <a:gd name="T35" fmla="*/ 0 h 17"/>
                  <a:gd name="T36" fmla="*/ 132 w 133"/>
                  <a:gd name="T37" fmla="*/ 16 h 17"/>
                  <a:gd name="T38" fmla="*/ 110 w 133"/>
                  <a:gd name="T39" fmla="*/ 16 h 17"/>
                  <a:gd name="T40" fmla="*/ 0 w 133"/>
                  <a:gd name="T41" fmla="*/ 16 h 17"/>
                  <a:gd name="T42" fmla="*/ 0 w 133"/>
                  <a:gd name="T43" fmla="*/ 0 h 17"/>
                  <a:gd name="T44" fmla="*/ 0 w 133"/>
                  <a:gd name="T45" fmla="*/ 0 h 17"/>
                  <a:gd name="T46" fmla="*/ 0 w 133"/>
                  <a:gd name="T47" fmla="*/ 0 h 17"/>
                  <a:gd name="T48" fmla="*/ 0 w 133"/>
                  <a:gd name="T49" fmla="*/ 0 h 17"/>
                  <a:gd name="T50" fmla="*/ 0 w 133"/>
                  <a:gd name="T51" fmla="*/ 0 h 17"/>
                  <a:gd name="T52" fmla="*/ 0 w 133"/>
                  <a:gd name="T53" fmla="*/ 0 h 17"/>
                  <a:gd name="T54" fmla="*/ 0 w 133"/>
                  <a:gd name="T55" fmla="*/ 0 h 17"/>
                  <a:gd name="T56" fmla="*/ 0 w 133"/>
                  <a:gd name="T57" fmla="*/ 0 h 17"/>
                  <a:gd name="T58" fmla="*/ 112 w 133"/>
                  <a:gd name="T59" fmla="*/ 0 h 17"/>
                  <a:gd name="T60" fmla="*/ 112 w 133"/>
                  <a:gd name="T61" fmla="*/ 0 h 17"/>
                  <a:gd name="T62" fmla="*/ 112 w 133"/>
                  <a:gd name="T63" fmla="*/ 0 h 17"/>
                  <a:gd name="T64" fmla="*/ 112 w 133"/>
                  <a:gd name="T65" fmla="*/ 0 h 17"/>
                  <a:gd name="T66" fmla="*/ 112 w 133"/>
                  <a:gd name="T67" fmla="*/ 0 h 17"/>
                  <a:gd name="T68" fmla="*/ 112 w 133"/>
                  <a:gd name="T69" fmla="*/ 0 h 17"/>
                  <a:gd name="T70" fmla="*/ 110 w 133"/>
                  <a:gd name="T71" fmla="*/ 0 h 17"/>
                  <a:gd name="T72" fmla="*/ 110 w 133"/>
                  <a:gd name="T73" fmla="*/ 0 h 17"/>
                  <a:gd name="T74" fmla="*/ 110 w 133"/>
                  <a:gd name="T75" fmla="*/ 16 h 17"/>
                  <a:gd name="T76" fmla="*/ 132 w 133"/>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3"/>
                  <a:gd name="T118" fmla="*/ 0 h 17"/>
                  <a:gd name="T119" fmla="*/ 133 w 133"/>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3" h="17">
                    <a:moveTo>
                      <a:pt x="132" y="16"/>
                    </a:moveTo>
                    <a:lnTo>
                      <a:pt x="115" y="16"/>
                    </a:lnTo>
                    <a:lnTo>
                      <a:pt x="115" y="0"/>
                    </a:lnTo>
                    <a:lnTo>
                      <a:pt x="116" y="0"/>
                    </a:lnTo>
                    <a:lnTo>
                      <a:pt x="118" y="0"/>
                    </a:lnTo>
                    <a:lnTo>
                      <a:pt x="130" y="0"/>
                    </a:lnTo>
                    <a:lnTo>
                      <a:pt x="132" y="0"/>
                    </a:lnTo>
                    <a:lnTo>
                      <a:pt x="132" y="16"/>
                    </a:lnTo>
                    <a:lnTo>
                      <a:pt x="110" y="16"/>
                    </a:lnTo>
                    <a:lnTo>
                      <a:pt x="0" y="16"/>
                    </a:lnTo>
                    <a:lnTo>
                      <a:pt x="0" y="0"/>
                    </a:lnTo>
                    <a:lnTo>
                      <a:pt x="112" y="0"/>
                    </a:lnTo>
                    <a:lnTo>
                      <a:pt x="110" y="0"/>
                    </a:lnTo>
                    <a:lnTo>
                      <a:pt x="110" y="16"/>
                    </a:lnTo>
                    <a:lnTo>
                      <a:pt x="132" y="16"/>
                    </a:lnTo>
                  </a:path>
                </a:pathLst>
              </a:custGeom>
              <a:solidFill>
                <a:srgbClr val="D1E01F"/>
              </a:solidFill>
              <a:ln w="9525" cap="rnd">
                <a:noFill/>
                <a:round/>
                <a:headEnd/>
                <a:tailEnd/>
              </a:ln>
            </p:spPr>
            <p:txBody>
              <a:bodyPr/>
              <a:lstStyle/>
              <a:p>
                <a:endParaRPr lang="en-US"/>
              </a:p>
            </p:txBody>
          </p:sp>
          <p:sp>
            <p:nvSpPr>
              <p:cNvPr id="32426" name="Freeform 381"/>
              <p:cNvSpPr>
                <a:spLocks noChangeAspect="1"/>
              </p:cNvSpPr>
              <p:nvPr/>
            </p:nvSpPr>
            <p:spPr bwMode="auto">
              <a:xfrm>
                <a:off x="4975" y="2780"/>
                <a:ext cx="132" cy="17"/>
              </a:xfrm>
              <a:custGeom>
                <a:avLst/>
                <a:gdLst>
                  <a:gd name="T0" fmla="*/ 131 w 132"/>
                  <a:gd name="T1" fmla="*/ 16 h 17"/>
                  <a:gd name="T2" fmla="*/ 118 w 132"/>
                  <a:gd name="T3" fmla="*/ 16 h 17"/>
                  <a:gd name="T4" fmla="*/ 119 w 132"/>
                  <a:gd name="T5" fmla="*/ 16 h 17"/>
                  <a:gd name="T6" fmla="*/ 119 w 132"/>
                  <a:gd name="T7" fmla="*/ 16 h 17"/>
                  <a:gd name="T8" fmla="*/ 119 w 132"/>
                  <a:gd name="T9" fmla="*/ 16 h 17"/>
                  <a:gd name="T10" fmla="*/ 121 w 132"/>
                  <a:gd name="T11" fmla="*/ 16 h 17"/>
                  <a:gd name="T12" fmla="*/ 121 w 132"/>
                  <a:gd name="T13" fmla="*/ 0 h 17"/>
                  <a:gd name="T14" fmla="*/ 121 w 132"/>
                  <a:gd name="T15" fmla="*/ 0 h 17"/>
                  <a:gd name="T16" fmla="*/ 121 w 132"/>
                  <a:gd name="T17" fmla="*/ 0 h 17"/>
                  <a:gd name="T18" fmla="*/ 122 w 132"/>
                  <a:gd name="T19" fmla="*/ 0 h 17"/>
                  <a:gd name="T20" fmla="*/ 127 w 132"/>
                  <a:gd name="T21" fmla="*/ 0 h 17"/>
                  <a:gd name="T22" fmla="*/ 127 w 132"/>
                  <a:gd name="T23" fmla="*/ 0 h 17"/>
                  <a:gd name="T24" fmla="*/ 127 w 132"/>
                  <a:gd name="T25" fmla="*/ 0 h 17"/>
                  <a:gd name="T26" fmla="*/ 127 w 132"/>
                  <a:gd name="T27" fmla="*/ 0 h 17"/>
                  <a:gd name="T28" fmla="*/ 129 w 132"/>
                  <a:gd name="T29" fmla="*/ 16 h 17"/>
                  <a:gd name="T30" fmla="*/ 129 w 132"/>
                  <a:gd name="T31" fmla="*/ 16 h 17"/>
                  <a:gd name="T32" fmla="*/ 129 w 132"/>
                  <a:gd name="T33" fmla="*/ 16 h 17"/>
                  <a:gd name="T34" fmla="*/ 129 w 132"/>
                  <a:gd name="T35" fmla="*/ 16 h 17"/>
                  <a:gd name="T36" fmla="*/ 131 w 132"/>
                  <a:gd name="T37" fmla="*/ 16 h 17"/>
                  <a:gd name="T38" fmla="*/ 112 w 132"/>
                  <a:gd name="T39" fmla="*/ 16 h 17"/>
                  <a:gd name="T40" fmla="*/ 0 w 132"/>
                  <a:gd name="T41" fmla="*/ 16 h 17"/>
                  <a:gd name="T42" fmla="*/ 0 w 132"/>
                  <a:gd name="T43" fmla="*/ 16 h 17"/>
                  <a:gd name="T44" fmla="*/ 0 w 132"/>
                  <a:gd name="T45" fmla="*/ 16 h 17"/>
                  <a:gd name="T46" fmla="*/ 0 w 132"/>
                  <a:gd name="T47" fmla="*/ 16 h 17"/>
                  <a:gd name="T48" fmla="*/ 0 w 132"/>
                  <a:gd name="T49" fmla="*/ 16 h 17"/>
                  <a:gd name="T50" fmla="*/ 0 w 132"/>
                  <a:gd name="T51" fmla="*/ 16 h 17"/>
                  <a:gd name="T52" fmla="*/ 0 w 132"/>
                  <a:gd name="T53" fmla="*/ 16 h 17"/>
                  <a:gd name="T54" fmla="*/ 0 w 132"/>
                  <a:gd name="T55" fmla="*/ 16 h 17"/>
                  <a:gd name="T56" fmla="*/ 0 w 132"/>
                  <a:gd name="T57" fmla="*/ 16 h 17"/>
                  <a:gd name="T58" fmla="*/ 0 w 132"/>
                  <a:gd name="T59" fmla="*/ 16 h 17"/>
                  <a:gd name="T60" fmla="*/ 0 w 132"/>
                  <a:gd name="T61" fmla="*/ 16 h 17"/>
                  <a:gd name="T62" fmla="*/ 0 w 132"/>
                  <a:gd name="T63" fmla="*/ 16 h 17"/>
                  <a:gd name="T64" fmla="*/ 0 w 132"/>
                  <a:gd name="T65" fmla="*/ 0 h 17"/>
                  <a:gd name="T66" fmla="*/ 0 w 132"/>
                  <a:gd name="T67" fmla="*/ 0 h 17"/>
                  <a:gd name="T68" fmla="*/ 0 w 132"/>
                  <a:gd name="T69" fmla="*/ 0 h 17"/>
                  <a:gd name="T70" fmla="*/ 0 w 132"/>
                  <a:gd name="T71" fmla="*/ 0 h 17"/>
                  <a:gd name="T72" fmla="*/ 0 w 132"/>
                  <a:gd name="T73" fmla="*/ 0 h 17"/>
                  <a:gd name="T74" fmla="*/ 114 w 132"/>
                  <a:gd name="T75" fmla="*/ 0 h 17"/>
                  <a:gd name="T76" fmla="*/ 114 w 132"/>
                  <a:gd name="T77" fmla="*/ 0 h 17"/>
                  <a:gd name="T78" fmla="*/ 114 w 132"/>
                  <a:gd name="T79" fmla="*/ 0 h 17"/>
                  <a:gd name="T80" fmla="*/ 114 w 132"/>
                  <a:gd name="T81" fmla="*/ 0 h 17"/>
                  <a:gd name="T82" fmla="*/ 114 w 132"/>
                  <a:gd name="T83" fmla="*/ 16 h 17"/>
                  <a:gd name="T84" fmla="*/ 114 w 132"/>
                  <a:gd name="T85" fmla="*/ 16 h 17"/>
                  <a:gd name="T86" fmla="*/ 112 w 132"/>
                  <a:gd name="T87" fmla="*/ 16 h 17"/>
                  <a:gd name="T88" fmla="*/ 112 w 132"/>
                  <a:gd name="T89" fmla="*/ 16 h 17"/>
                  <a:gd name="T90" fmla="*/ 112 w 132"/>
                  <a:gd name="T91" fmla="*/ 16 h 17"/>
                  <a:gd name="T92" fmla="*/ 131 w 132"/>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2"/>
                  <a:gd name="T142" fmla="*/ 0 h 17"/>
                  <a:gd name="T143" fmla="*/ 132 w 132"/>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2" h="17">
                    <a:moveTo>
                      <a:pt x="131" y="16"/>
                    </a:moveTo>
                    <a:lnTo>
                      <a:pt x="118" y="16"/>
                    </a:lnTo>
                    <a:lnTo>
                      <a:pt x="119" y="16"/>
                    </a:lnTo>
                    <a:lnTo>
                      <a:pt x="121" y="16"/>
                    </a:lnTo>
                    <a:lnTo>
                      <a:pt x="121" y="0"/>
                    </a:lnTo>
                    <a:lnTo>
                      <a:pt x="122" y="0"/>
                    </a:lnTo>
                    <a:lnTo>
                      <a:pt x="127" y="0"/>
                    </a:lnTo>
                    <a:lnTo>
                      <a:pt x="129" y="16"/>
                    </a:lnTo>
                    <a:lnTo>
                      <a:pt x="131" y="16"/>
                    </a:lnTo>
                    <a:lnTo>
                      <a:pt x="112" y="16"/>
                    </a:lnTo>
                    <a:lnTo>
                      <a:pt x="0" y="16"/>
                    </a:lnTo>
                    <a:lnTo>
                      <a:pt x="0" y="0"/>
                    </a:lnTo>
                    <a:lnTo>
                      <a:pt x="114" y="0"/>
                    </a:lnTo>
                    <a:lnTo>
                      <a:pt x="114" y="16"/>
                    </a:lnTo>
                    <a:lnTo>
                      <a:pt x="112" y="16"/>
                    </a:lnTo>
                    <a:lnTo>
                      <a:pt x="131" y="16"/>
                    </a:lnTo>
                  </a:path>
                </a:pathLst>
              </a:custGeom>
              <a:solidFill>
                <a:srgbClr val="D2E11E"/>
              </a:solidFill>
              <a:ln w="9525" cap="rnd">
                <a:noFill/>
                <a:round/>
                <a:headEnd/>
                <a:tailEnd/>
              </a:ln>
            </p:spPr>
            <p:txBody>
              <a:bodyPr/>
              <a:lstStyle/>
              <a:p>
                <a:endParaRPr lang="en-US"/>
              </a:p>
            </p:txBody>
          </p:sp>
          <p:sp>
            <p:nvSpPr>
              <p:cNvPr id="32427" name="Freeform 382"/>
              <p:cNvSpPr>
                <a:spLocks noChangeAspect="1"/>
              </p:cNvSpPr>
              <p:nvPr/>
            </p:nvSpPr>
            <p:spPr bwMode="auto">
              <a:xfrm>
                <a:off x="4975" y="2780"/>
                <a:ext cx="129" cy="1"/>
              </a:xfrm>
              <a:custGeom>
                <a:avLst/>
                <a:gdLst>
                  <a:gd name="T0" fmla="*/ 128 w 129"/>
                  <a:gd name="T1" fmla="*/ 0 h 1"/>
                  <a:gd name="T2" fmla="*/ 123 w 129"/>
                  <a:gd name="T3" fmla="*/ 0 h 1"/>
                  <a:gd name="T4" fmla="*/ 123 w 129"/>
                  <a:gd name="T5" fmla="*/ 0 h 1"/>
                  <a:gd name="T6" fmla="*/ 123 w 129"/>
                  <a:gd name="T7" fmla="*/ 0 h 1"/>
                  <a:gd name="T8" fmla="*/ 123 w 129"/>
                  <a:gd name="T9" fmla="*/ 0 h 1"/>
                  <a:gd name="T10" fmla="*/ 124 w 129"/>
                  <a:gd name="T11" fmla="*/ 0 h 1"/>
                  <a:gd name="T12" fmla="*/ 124 w 129"/>
                  <a:gd name="T13" fmla="*/ 0 h 1"/>
                  <a:gd name="T14" fmla="*/ 124 w 129"/>
                  <a:gd name="T15" fmla="*/ 0 h 1"/>
                  <a:gd name="T16" fmla="*/ 124 w 129"/>
                  <a:gd name="T17" fmla="*/ 0 h 1"/>
                  <a:gd name="T18" fmla="*/ 126 w 129"/>
                  <a:gd name="T19" fmla="*/ 0 h 1"/>
                  <a:gd name="T20" fmla="*/ 126 w 129"/>
                  <a:gd name="T21" fmla="*/ 0 h 1"/>
                  <a:gd name="T22" fmla="*/ 126 w 129"/>
                  <a:gd name="T23" fmla="*/ 0 h 1"/>
                  <a:gd name="T24" fmla="*/ 126 w 129"/>
                  <a:gd name="T25" fmla="*/ 0 h 1"/>
                  <a:gd name="T26" fmla="*/ 126 w 129"/>
                  <a:gd name="T27" fmla="*/ 0 h 1"/>
                  <a:gd name="T28" fmla="*/ 126 w 129"/>
                  <a:gd name="T29" fmla="*/ 0 h 1"/>
                  <a:gd name="T30" fmla="*/ 126 w 129"/>
                  <a:gd name="T31" fmla="*/ 0 h 1"/>
                  <a:gd name="T32" fmla="*/ 128 w 129"/>
                  <a:gd name="T33" fmla="*/ 0 h 1"/>
                  <a:gd name="T34" fmla="*/ 128 w 129"/>
                  <a:gd name="T35" fmla="*/ 0 h 1"/>
                  <a:gd name="T36" fmla="*/ 114 w 129"/>
                  <a:gd name="T37" fmla="*/ 0 h 1"/>
                  <a:gd name="T38" fmla="*/ 0 w 129"/>
                  <a:gd name="T39" fmla="*/ 0 h 1"/>
                  <a:gd name="T40" fmla="*/ 0 w 129"/>
                  <a:gd name="T41" fmla="*/ 0 h 1"/>
                  <a:gd name="T42" fmla="*/ 0 w 129"/>
                  <a:gd name="T43" fmla="*/ 0 h 1"/>
                  <a:gd name="T44" fmla="*/ 0 w 129"/>
                  <a:gd name="T45" fmla="*/ 0 h 1"/>
                  <a:gd name="T46" fmla="*/ 0 w 129"/>
                  <a:gd name="T47" fmla="*/ 0 h 1"/>
                  <a:gd name="T48" fmla="*/ 0 w 129"/>
                  <a:gd name="T49" fmla="*/ 0 h 1"/>
                  <a:gd name="T50" fmla="*/ 0 w 129"/>
                  <a:gd name="T51" fmla="*/ 0 h 1"/>
                  <a:gd name="T52" fmla="*/ 0 w 129"/>
                  <a:gd name="T53" fmla="*/ 0 h 1"/>
                  <a:gd name="T54" fmla="*/ 0 w 129"/>
                  <a:gd name="T55" fmla="*/ 0 h 1"/>
                  <a:gd name="T56" fmla="*/ 115 w 129"/>
                  <a:gd name="T57" fmla="*/ 0 h 1"/>
                  <a:gd name="T58" fmla="*/ 115 w 129"/>
                  <a:gd name="T59" fmla="*/ 0 h 1"/>
                  <a:gd name="T60" fmla="*/ 115 w 129"/>
                  <a:gd name="T61" fmla="*/ 0 h 1"/>
                  <a:gd name="T62" fmla="*/ 115 w 129"/>
                  <a:gd name="T63" fmla="*/ 0 h 1"/>
                  <a:gd name="T64" fmla="*/ 115 w 129"/>
                  <a:gd name="T65" fmla="*/ 0 h 1"/>
                  <a:gd name="T66" fmla="*/ 114 w 129"/>
                  <a:gd name="T67" fmla="*/ 0 h 1"/>
                  <a:gd name="T68" fmla="*/ 114 w 129"/>
                  <a:gd name="T69" fmla="*/ 0 h 1"/>
                  <a:gd name="T70" fmla="*/ 114 w 129"/>
                  <a:gd name="T71" fmla="*/ 0 h 1"/>
                  <a:gd name="T72" fmla="*/ 114 w 129"/>
                  <a:gd name="T73" fmla="*/ 0 h 1"/>
                  <a:gd name="T74" fmla="*/ 128 w 129"/>
                  <a:gd name="T75" fmla="*/ 0 h 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9"/>
                  <a:gd name="T115" fmla="*/ 0 h 1"/>
                  <a:gd name="T116" fmla="*/ 129 w 129"/>
                  <a:gd name="T117" fmla="*/ 1 h 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9" h="1">
                    <a:moveTo>
                      <a:pt x="128" y="0"/>
                    </a:moveTo>
                    <a:lnTo>
                      <a:pt x="123" y="0"/>
                    </a:lnTo>
                    <a:lnTo>
                      <a:pt x="124" y="0"/>
                    </a:lnTo>
                    <a:lnTo>
                      <a:pt x="126" y="0"/>
                    </a:lnTo>
                    <a:lnTo>
                      <a:pt x="128" y="0"/>
                    </a:lnTo>
                    <a:lnTo>
                      <a:pt x="114" y="0"/>
                    </a:lnTo>
                    <a:lnTo>
                      <a:pt x="0" y="0"/>
                    </a:lnTo>
                    <a:lnTo>
                      <a:pt x="115" y="0"/>
                    </a:lnTo>
                    <a:lnTo>
                      <a:pt x="114" y="0"/>
                    </a:lnTo>
                    <a:lnTo>
                      <a:pt x="128" y="0"/>
                    </a:lnTo>
                  </a:path>
                </a:pathLst>
              </a:custGeom>
              <a:solidFill>
                <a:srgbClr val="D2E11E"/>
              </a:solidFill>
              <a:ln w="9525" cap="rnd">
                <a:noFill/>
                <a:round/>
                <a:headEnd/>
                <a:tailEnd/>
              </a:ln>
            </p:spPr>
            <p:txBody>
              <a:bodyPr/>
              <a:lstStyle/>
              <a:p>
                <a:endParaRPr lang="en-US"/>
              </a:p>
            </p:txBody>
          </p:sp>
          <p:sp>
            <p:nvSpPr>
              <p:cNvPr id="32428" name="Freeform 383"/>
              <p:cNvSpPr>
                <a:spLocks noChangeAspect="1"/>
              </p:cNvSpPr>
              <p:nvPr/>
            </p:nvSpPr>
            <p:spPr bwMode="auto">
              <a:xfrm>
                <a:off x="4974" y="2778"/>
                <a:ext cx="119" cy="17"/>
              </a:xfrm>
              <a:custGeom>
                <a:avLst/>
                <a:gdLst>
                  <a:gd name="T0" fmla="*/ 116 w 119"/>
                  <a:gd name="T1" fmla="*/ 16 h 17"/>
                  <a:gd name="T2" fmla="*/ 1 w 119"/>
                  <a:gd name="T3" fmla="*/ 16 h 17"/>
                  <a:gd name="T4" fmla="*/ 1 w 119"/>
                  <a:gd name="T5" fmla="*/ 16 h 17"/>
                  <a:gd name="T6" fmla="*/ 1 w 119"/>
                  <a:gd name="T7" fmla="*/ 0 h 17"/>
                  <a:gd name="T8" fmla="*/ 1 w 119"/>
                  <a:gd name="T9" fmla="*/ 0 h 17"/>
                  <a:gd name="T10" fmla="*/ 0 w 119"/>
                  <a:gd name="T11" fmla="*/ 0 h 17"/>
                  <a:gd name="T12" fmla="*/ 0 w 119"/>
                  <a:gd name="T13" fmla="*/ 0 h 17"/>
                  <a:gd name="T14" fmla="*/ 0 w 119"/>
                  <a:gd name="T15" fmla="*/ 0 h 17"/>
                  <a:gd name="T16" fmla="*/ 0 w 119"/>
                  <a:gd name="T17" fmla="*/ 0 h 17"/>
                  <a:gd name="T18" fmla="*/ 0 w 119"/>
                  <a:gd name="T19" fmla="*/ 0 h 17"/>
                  <a:gd name="T20" fmla="*/ 118 w 119"/>
                  <a:gd name="T21" fmla="*/ 0 h 17"/>
                  <a:gd name="T22" fmla="*/ 118 w 119"/>
                  <a:gd name="T23" fmla="*/ 0 h 17"/>
                  <a:gd name="T24" fmla="*/ 118 w 119"/>
                  <a:gd name="T25" fmla="*/ 0 h 17"/>
                  <a:gd name="T26" fmla="*/ 118 w 119"/>
                  <a:gd name="T27" fmla="*/ 0 h 17"/>
                  <a:gd name="T28" fmla="*/ 116 w 119"/>
                  <a:gd name="T29" fmla="*/ 0 h 17"/>
                  <a:gd name="T30" fmla="*/ 116 w 119"/>
                  <a:gd name="T31" fmla="*/ 0 h 17"/>
                  <a:gd name="T32" fmla="*/ 116 w 119"/>
                  <a:gd name="T33" fmla="*/ 0 h 17"/>
                  <a:gd name="T34" fmla="*/ 116 w 119"/>
                  <a:gd name="T35" fmla="*/ 16 h 17"/>
                  <a:gd name="T36" fmla="*/ 116 w 11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7"/>
                  <a:gd name="T59" fmla="*/ 119 w 11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7">
                    <a:moveTo>
                      <a:pt x="116" y="16"/>
                    </a:moveTo>
                    <a:lnTo>
                      <a:pt x="1" y="16"/>
                    </a:lnTo>
                    <a:lnTo>
                      <a:pt x="1" y="0"/>
                    </a:lnTo>
                    <a:lnTo>
                      <a:pt x="0" y="0"/>
                    </a:lnTo>
                    <a:lnTo>
                      <a:pt x="118" y="0"/>
                    </a:lnTo>
                    <a:lnTo>
                      <a:pt x="116" y="0"/>
                    </a:lnTo>
                    <a:lnTo>
                      <a:pt x="116" y="16"/>
                    </a:lnTo>
                  </a:path>
                </a:pathLst>
              </a:custGeom>
              <a:solidFill>
                <a:srgbClr val="D3E11E"/>
              </a:solidFill>
              <a:ln w="9525" cap="rnd">
                <a:noFill/>
                <a:round/>
                <a:headEnd/>
                <a:tailEnd/>
              </a:ln>
            </p:spPr>
            <p:txBody>
              <a:bodyPr/>
              <a:lstStyle/>
              <a:p>
                <a:endParaRPr lang="en-US"/>
              </a:p>
            </p:txBody>
          </p:sp>
          <p:sp>
            <p:nvSpPr>
              <p:cNvPr id="32429" name="Freeform 384"/>
              <p:cNvSpPr>
                <a:spLocks noChangeAspect="1"/>
              </p:cNvSpPr>
              <p:nvPr/>
            </p:nvSpPr>
            <p:spPr bwMode="auto">
              <a:xfrm>
                <a:off x="4974" y="2776"/>
                <a:ext cx="121" cy="17"/>
              </a:xfrm>
              <a:custGeom>
                <a:avLst/>
                <a:gdLst>
                  <a:gd name="T0" fmla="*/ 118 w 121"/>
                  <a:gd name="T1" fmla="*/ 16 h 17"/>
                  <a:gd name="T2" fmla="*/ 0 w 121"/>
                  <a:gd name="T3" fmla="*/ 16 h 17"/>
                  <a:gd name="T4" fmla="*/ 0 w 121"/>
                  <a:gd name="T5" fmla="*/ 16 h 17"/>
                  <a:gd name="T6" fmla="*/ 0 w 121"/>
                  <a:gd name="T7" fmla="*/ 16 h 17"/>
                  <a:gd name="T8" fmla="*/ 0 w 121"/>
                  <a:gd name="T9" fmla="*/ 16 h 17"/>
                  <a:gd name="T10" fmla="*/ 0 w 121"/>
                  <a:gd name="T11" fmla="*/ 16 h 17"/>
                  <a:gd name="T12" fmla="*/ 0 w 121"/>
                  <a:gd name="T13" fmla="*/ 16 h 17"/>
                  <a:gd name="T14" fmla="*/ 0 w 121"/>
                  <a:gd name="T15" fmla="*/ 0 h 17"/>
                  <a:gd name="T16" fmla="*/ 0 w 121"/>
                  <a:gd name="T17" fmla="*/ 0 h 17"/>
                  <a:gd name="T18" fmla="*/ 0 w 121"/>
                  <a:gd name="T19" fmla="*/ 0 h 17"/>
                  <a:gd name="T20" fmla="*/ 120 w 121"/>
                  <a:gd name="T21" fmla="*/ 0 h 17"/>
                  <a:gd name="T22" fmla="*/ 120 w 121"/>
                  <a:gd name="T23" fmla="*/ 0 h 17"/>
                  <a:gd name="T24" fmla="*/ 120 w 121"/>
                  <a:gd name="T25" fmla="*/ 0 h 17"/>
                  <a:gd name="T26" fmla="*/ 120 w 121"/>
                  <a:gd name="T27" fmla="*/ 16 h 17"/>
                  <a:gd name="T28" fmla="*/ 118 w 121"/>
                  <a:gd name="T29" fmla="*/ 16 h 17"/>
                  <a:gd name="T30" fmla="*/ 118 w 121"/>
                  <a:gd name="T31" fmla="*/ 16 h 17"/>
                  <a:gd name="T32" fmla="*/ 118 w 121"/>
                  <a:gd name="T33" fmla="*/ 16 h 17"/>
                  <a:gd name="T34" fmla="*/ 118 w 121"/>
                  <a:gd name="T35" fmla="*/ 16 h 17"/>
                  <a:gd name="T36" fmla="*/ 118 w 12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1"/>
                  <a:gd name="T58" fmla="*/ 0 h 17"/>
                  <a:gd name="T59" fmla="*/ 121 w 12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1" h="17">
                    <a:moveTo>
                      <a:pt x="118" y="16"/>
                    </a:moveTo>
                    <a:lnTo>
                      <a:pt x="0" y="16"/>
                    </a:lnTo>
                    <a:lnTo>
                      <a:pt x="0" y="0"/>
                    </a:lnTo>
                    <a:lnTo>
                      <a:pt x="120" y="0"/>
                    </a:lnTo>
                    <a:lnTo>
                      <a:pt x="120" y="16"/>
                    </a:lnTo>
                    <a:lnTo>
                      <a:pt x="118" y="16"/>
                    </a:lnTo>
                  </a:path>
                </a:pathLst>
              </a:custGeom>
              <a:solidFill>
                <a:srgbClr val="D3E21D"/>
              </a:solidFill>
              <a:ln w="9525" cap="rnd">
                <a:noFill/>
                <a:round/>
                <a:headEnd/>
                <a:tailEnd/>
              </a:ln>
            </p:spPr>
            <p:txBody>
              <a:bodyPr/>
              <a:lstStyle/>
              <a:p>
                <a:endParaRPr lang="en-US"/>
              </a:p>
            </p:txBody>
          </p:sp>
          <p:sp>
            <p:nvSpPr>
              <p:cNvPr id="32430" name="Freeform 385"/>
              <p:cNvSpPr>
                <a:spLocks noChangeAspect="1"/>
              </p:cNvSpPr>
              <p:nvPr/>
            </p:nvSpPr>
            <p:spPr bwMode="auto">
              <a:xfrm>
                <a:off x="4974" y="2776"/>
                <a:ext cx="122" cy="1"/>
              </a:xfrm>
              <a:custGeom>
                <a:avLst/>
                <a:gdLst>
                  <a:gd name="T0" fmla="*/ 120 w 122"/>
                  <a:gd name="T1" fmla="*/ 0 h 1"/>
                  <a:gd name="T2" fmla="*/ 0 w 122"/>
                  <a:gd name="T3" fmla="*/ 0 h 1"/>
                  <a:gd name="T4" fmla="*/ 0 w 122"/>
                  <a:gd name="T5" fmla="*/ 0 h 1"/>
                  <a:gd name="T6" fmla="*/ 0 w 122"/>
                  <a:gd name="T7" fmla="*/ 0 h 1"/>
                  <a:gd name="T8" fmla="*/ 0 w 122"/>
                  <a:gd name="T9" fmla="*/ 0 h 1"/>
                  <a:gd name="T10" fmla="*/ 0 w 122"/>
                  <a:gd name="T11" fmla="*/ 0 h 1"/>
                  <a:gd name="T12" fmla="*/ 0 w 122"/>
                  <a:gd name="T13" fmla="*/ 0 h 1"/>
                  <a:gd name="T14" fmla="*/ 0 w 122"/>
                  <a:gd name="T15" fmla="*/ 0 h 1"/>
                  <a:gd name="T16" fmla="*/ 0 w 122"/>
                  <a:gd name="T17" fmla="*/ 0 h 1"/>
                  <a:gd name="T18" fmla="*/ 0 w 122"/>
                  <a:gd name="T19" fmla="*/ 0 h 1"/>
                  <a:gd name="T20" fmla="*/ 121 w 122"/>
                  <a:gd name="T21" fmla="*/ 0 h 1"/>
                  <a:gd name="T22" fmla="*/ 121 w 122"/>
                  <a:gd name="T23" fmla="*/ 0 h 1"/>
                  <a:gd name="T24" fmla="*/ 121 w 122"/>
                  <a:gd name="T25" fmla="*/ 0 h 1"/>
                  <a:gd name="T26" fmla="*/ 121 w 122"/>
                  <a:gd name="T27" fmla="*/ 0 h 1"/>
                  <a:gd name="T28" fmla="*/ 120 w 122"/>
                  <a:gd name="T29" fmla="*/ 0 h 1"/>
                  <a:gd name="T30" fmla="*/ 120 w 122"/>
                  <a:gd name="T31" fmla="*/ 0 h 1"/>
                  <a:gd name="T32" fmla="*/ 120 w 122"/>
                  <a:gd name="T33" fmla="*/ 0 h 1"/>
                  <a:gd name="T34" fmla="*/ 120 w 122"/>
                  <a:gd name="T35" fmla="*/ 0 h 1"/>
                  <a:gd name="T36" fmla="*/ 120 w 1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
                  <a:gd name="T59" fmla="*/ 122 w 1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
                    <a:moveTo>
                      <a:pt x="120" y="0"/>
                    </a:moveTo>
                    <a:lnTo>
                      <a:pt x="0" y="0"/>
                    </a:lnTo>
                    <a:lnTo>
                      <a:pt x="121" y="0"/>
                    </a:lnTo>
                    <a:lnTo>
                      <a:pt x="120" y="0"/>
                    </a:lnTo>
                  </a:path>
                </a:pathLst>
              </a:custGeom>
              <a:solidFill>
                <a:srgbClr val="D4E21D"/>
              </a:solidFill>
              <a:ln w="9525" cap="rnd">
                <a:noFill/>
                <a:round/>
                <a:headEnd/>
                <a:tailEnd/>
              </a:ln>
            </p:spPr>
            <p:txBody>
              <a:bodyPr/>
              <a:lstStyle/>
              <a:p>
                <a:endParaRPr lang="en-US"/>
              </a:p>
            </p:txBody>
          </p:sp>
          <p:sp>
            <p:nvSpPr>
              <p:cNvPr id="32431" name="Freeform 386"/>
              <p:cNvSpPr>
                <a:spLocks noChangeAspect="1"/>
              </p:cNvSpPr>
              <p:nvPr/>
            </p:nvSpPr>
            <p:spPr bwMode="auto">
              <a:xfrm>
                <a:off x="4972" y="2775"/>
                <a:ext cx="125" cy="17"/>
              </a:xfrm>
              <a:custGeom>
                <a:avLst/>
                <a:gdLst>
                  <a:gd name="T0" fmla="*/ 122 w 125"/>
                  <a:gd name="T1" fmla="*/ 16 h 17"/>
                  <a:gd name="T2" fmla="*/ 1 w 125"/>
                  <a:gd name="T3" fmla="*/ 16 h 17"/>
                  <a:gd name="T4" fmla="*/ 1 w 125"/>
                  <a:gd name="T5" fmla="*/ 16 h 17"/>
                  <a:gd name="T6" fmla="*/ 0 w 125"/>
                  <a:gd name="T7" fmla="*/ 0 h 17"/>
                  <a:gd name="T8" fmla="*/ 0 w 125"/>
                  <a:gd name="T9" fmla="*/ 0 h 17"/>
                  <a:gd name="T10" fmla="*/ 0 w 125"/>
                  <a:gd name="T11" fmla="*/ 0 h 17"/>
                  <a:gd name="T12" fmla="*/ 0 w 125"/>
                  <a:gd name="T13" fmla="*/ 0 h 17"/>
                  <a:gd name="T14" fmla="*/ 0 w 125"/>
                  <a:gd name="T15" fmla="*/ 0 h 17"/>
                  <a:gd name="T16" fmla="*/ 0 w 125"/>
                  <a:gd name="T17" fmla="*/ 0 h 17"/>
                  <a:gd name="T18" fmla="*/ 0 w 125"/>
                  <a:gd name="T19" fmla="*/ 0 h 17"/>
                  <a:gd name="T20" fmla="*/ 124 w 125"/>
                  <a:gd name="T21" fmla="*/ 0 h 17"/>
                  <a:gd name="T22" fmla="*/ 124 w 125"/>
                  <a:gd name="T23" fmla="*/ 0 h 17"/>
                  <a:gd name="T24" fmla="*/ 124 w 125"/>
                  <a:gd name="T25" fmla="*/ 0 h 17"/>
                  <a:gd name="T26" fmla="*/ 122 w 125"/>
                  <a:gd name="T27" fmla="*/ 0 h 17"/>
                  <a:gd name="T28" fmla="*/ 122 w 125"/>
                  <a:gd name="T29" fmla="*/ 0 h 17"/>
                  <a:gd name="T30" fmla="*/ 122 w 125"/>
                  <a:gd name="T31" fmla="*/ 0 h 17"/>
                  <a:gd name="T32" fmla="*/ 122 w 125"/>
                  <a:gd name="T33" fmla="*/ 0 h 17"/>
                  <a:gd name="T34" fmla="*/ 122 w 125"/>
                  <a:gd name="T35" fmla="*/ 16 h 17"/>
                  <a:gd name="T36" fmla="*/ 122 w 12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7"/>
                  <a:gd name="T59" fmla="*/ 125 w 12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7">
                    <a:moveTo>
                      <a:pt x="122" y="16"/>
                    </a:moveTo>
                    <a:lnTo>
                      <a:pt x="1" y="16"/>
                    </a:lnTo>
                    <a:lnTo>
                      <a:pt x="0" y="0"/>
                    </a:lnTo>
                    <a:lnTo>
                      <a:pt x="124" y="0"/>
                    </a:lnTo>
                    <a:lnTo>
                      <a:pt x="122" y="0"/>
                    </a:lnTo>
                    <a:lnTo>
                      <a:pt x="122" y="16"/>
                    </a:lnTo>
                  </a:path>
                </a:pathLst>
              </a:custGeom>
              <a:solidFill>
                <a:srgbClr val="D5E31C"/>
              </a:solidFill>
              <a:ln w="9525" cap="rnd">
                <a:noFill/>
                <a:round/>
                <a:headEnd/>
                <a:tailEnd/>
              </a:ln>
            </p:spPr>
            <p:txBody>
              <a:bodyPr/>
              <a:lstStyle/>
              <a:p>
                <a:endParaRPr lang="en-US"/>
              </a:p>
            </p:txBody>
          </p:sp>
          <p:sp>
            <p:nvSpPr>
              <p:cNvPr id="32432" name="Freeform 387"/>
              <p:cNvSpPr>
                <a:spLocks noChangeAspect="1"/>
              </p:cNvSpPr>
              <p:nvPr/>
            </p:nvSpPr>
            <p:spPr bwMode="auto">
              <a:xfrm>
                <a:off x="4972" y="2773"/>
                <a:ext cx="127" cy="17"/>
              </a:xfrm>
              <a:custGeom>
                <a:avLst/>
                <a:gdLst>
                  <a:gd name="T0" fmla="*/ 124 w 127"/>
                  <a:gd name="T1" fmla="*/ 16 h 17"/>
                  <a:gd name="T2" fmla="*/ 0 w 127"/>
                  <a:gd name="T3" fmla="*/ 16 h 17"/>
                  <a:gd name="T4" fmla="*/ 0 w 127"/>
                  <a:gd name="T5" fmla="*/ 16 h 17"/>
                  <a:gd name="T6" fmla="*/ 0 w 127"/>
                  <a:gd name="T7" fmla="*/ 16 h 17"/>
                  <a:gd name="T8" fmla="*/ 0 w 127"/>
                  <a:gd name="T9" fmla="*/ 16 h 17"/>
                  <a:gd name="T10" fmla="*/ 0 w 127"/>
                  <a:gd name="T11" fmla="*/ 16 h 17"/>
                  <a:gd name="T12" fmla="*/ 0 w 127"/>
                  <a:gd name="T13" fmla="*/ 16 h 17"/>
                  <a:gd name="T14" fmla="*/ 0 w 127"/>
                  <a:gd name="T15" fmla="*/ 0 h 17"/>
                  <a:gd name="T16" fmla="*/ 0 w 127"/>
                  <a:gd name="T17" fmla="*/ 0 h 17"/>
                  <a:gd name="T18" fmla="*/ 0 w 127"/>
                  <a:gd name="T19" fmla="*/ 0 h 17"/>
                  <a:gd name="T20" fmla="*/ 126 w 127"/>
                  <a:gd name="T21" fmla="*/ 0 h 17"/>
                  <a:gd name="T22" fmla="*/ 126 w 127"/>
                  <a:gd name="T23" fmla="*/ 0 h 17"/>
                  <a:gd name="T24" fmla="*/ 126 w 127"/>
                  <a:gd name="T25" fmla="*/ 0 h 17"/>
                  <a:gd name="T26" fmla="*/ 126 w 127"/>
                  <a:gd name="T27" fmla="*/ 0 h 17"/>
                  <a:gd name="T28" fmla="*/ 126 w 127"/>
                  <a:gd name="T29" fmla="*/ 16 h 17"/>
                  <a:gd name="T30" fmla="*/ 126 w 127"/>
                  <a:gd name="T31" fmla="*/ 16 h 17"/>
                  <a:gd name="T32" fmla="*/ 124 w 127"/>
                  <a:gd name="T33" fmla="*/ 16 h 17"/>
                  <a:gd name="T34" fmla="*/ 124 w 127"/>
                  <a:gd name="T35" fmla="*/ 16 h 17"/>
                  <a:gd name="T36" fmla="*/ 124 w 127"/>
                  <a:gd name="T37" fmla="*/ 16 h 17"/>
                  <a:gd name="T38" fmla="*/ 124 w 127"/>
                  <a:gd name="T39" fmla="*/ 16 h 17"/>
                  <a:gd name="T40" fmla="*/ 124 w 127"/>
                  <a:gd name="T41" fmla="*/ 16 h 17"/>
                  <a:gd name="T42" fmla="*/ 124 w 127"/>
                  <a:gd name="T43" fmla="*/ 16 h 17"/>
                  <a:gd name="T44" fmla="*/ 124 w 127"/>
                  <a:gd name="T45" fmla="*/ 16 h 17"/>
                  <a:gd name="T46" fmla="*/ 124 w 127"/>
                  <a:gd name="T47" fmla="*/ 16 h 17"/>
                  <a:gd name="T48" fmla="*/ 124 w 127"/>
                  <a:gd name="T49" fmla="*/ 16 h 17"/>
                  <a:gd name="T50" fmla="*/ 124 w 127"/>
                  <a:gd name="T51" fmla="*/ 16 h 17"/>
                  <a:gd name="T52" fmla="*/ 124 w 127"/>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17"/>
                  <a:gd name="T83" fmla="*/ 127 w 127"/>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17">
                    <a:moveTo>
                      <a:pt x="124" y="16"/>
                    </a:moveTo>
                    <a:lnTo>
                      <a:pt x="0" y="16"/>
                    </a:lnTo>
                    <a:lnTo>
                      <a:pt x="0" y="0"/>
                    </a:lnTo>
                    <a:lnTo>
                      <a:pt x="126" y="0"/>
                    </a:lnTo>
                    <a:lnTo>
                      <a:pt x="126" y="16"/>
                    </a:lnTo>
                    <a:lnTo>
                      <a:pt x="124" y="16"/>
                    </a:lnTo>
                  </a:path>
                </a:pathLst>
              </a:custGeom>
              <a:solidFill>
                <a:srgbClr val="D5E31C"/>
              </a:solidFill>
              <a:ln w="9525" cap="rnd">
                <a:noFill/>
                <a:round/>
                <a:headEnd/>
                <a:tailEnd/>
              </a:ln>
            </p:spPr>
            <p:txBody>
              <a:bodyPr/>
              <a:lstStyle/>
              <a:p>
                <a:endParaRPr lang="en-US"/>
              </a:p>
            </p:txBody>
          </p:sp>
          <p:sp>
            <p:nvSpPr>
              <p:cNvPr id="32433" name="Freeform 388"/>
              <p:cNvSpPr>
                <a:spLocks noChangeAspect="1"/>
              </p:cNvSpPr>
              <p:nvPr/>
            </p:nvSpPr>
            <p:spPr bwMode="auto">
              <a:xfrm>
                <a:off x="4972" y="2773"/>
                <a:ext cx="130" cy="1"/>
              </a:xfrm>
              <a:custGeom>
                <a:avLst/>
                <a:gdLst>
                  <a:gd name="T0" fmla="*/ 125 w 130"/>
                  <a:gd name="T1" fmla="*/ 0 h 1"/>
                  <a:gd name="T2" fmla="*/ 0 w 130"/>
                  <a:gd name="T3" fmla="*/ 0 h 1"/>
                  <a:gd name="T4" fmla="*/ 0 w 130"/>
                  <a:gd name="T5" fmla="*/ 0 h 1"/>
                  <a:gd name="T6" fmla="*/ 0 w 130"/>
                  <a:gd name="T7" fmla="*/ 0 h 1"/>
                  <a:gd name="T8" fmla="*/ 0 w 130"/>
                  <a:gd name="T9" fmla="*/ 0 h 1"/>
                  <a:gd name="T10" fmla="*/ 0 w 130"/>
                  <a:gd name="T11" fmla="*/ 0 h 1"/>
                  <a:gd name="T12" fmla="*/ 0 w 130"/>
                  <a:gd name="T13" fmla="*/ 0 h 1"/>
                  <a:gd name="T14" fmla="*/ 0 w 130"/>
                  <a:gd name="T15" fmla="*/ 0 h 1"/>
                  <a:gd name="T16" fmla="*/ 0 w 130"/>
                  <a:gd name="T17" fmla="*/ 0 h 1"/>
                  <a:gd name="T18" fmla="*/ 0 w 130"/>
                  <a:gd name="T19" fmla="*/ 0 h 1"/>
                  <a:gd name="T20" fmla="*/ 129 w 130"/>
                  <a:gd name="T21" fmla="*/ 0 h 1"/>
                  <a:gd name="T22" fmla="*/ 129 w 130"/>
                  <a:gd name="T23" fmla="*/ 0 h 1"/>
                  <a:gd name="T24" fmla="*/ 129 w 130"/>
                  <a:gd name="T25" fmla="*/ 0 h 1"/>
                  <a:gd name="T26" fmla="*/ 129 w 130"/>
                  <a:gd name="T27" fmla="*/ 0 h 1"/>
                  <a:gd name="T28" fmla="*/ 127 w 130"/>
                  <a:gd name="T29" fmla="*/ 0 h 1"/>
                  <a:gd name="T30" fmla="*/ 127 w 130"/>
                  <a:gd name="T31" fmla="*/ 0 h 1"/>
                  <a:gd name="T32" fmla="*/ 127 w 130"/>
                  <a:gd name="T33" fmla="*/ 0 h 1"/>
                  <a:gd name="T34" fmla="*/ 127 w 130"/>
                  <a:gd name="T35" fmla="*/ 0 h 1"/>
                  <a:gd name="T36" fmla="*/ 125 w 13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
                  <a:gd name="T59" fmla="*/ 130 w 13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
                    <a:moveTo>
                      <a:pt x="125" y="0"/>
                    </a:moveTo>
                    <a:lnTo>
                      <a:pt x="0" y="0"/>
                    </a:lnTo>
                    <a:lnTo>
                      <a:pt x="129" y="0"/>
                    </a:lnTo>
                    <a:lnTo>
                      <a:pt x="127" y="0"/>
                    </a:lnTo>
                    <a:lnTo>
                      <a:pt x="125" y="0"/>
                    </a:lnTo>
                  </a:path>
                </a:pathLst>
              </a:custGeom>
              <a:solidFill>
                <a:srgbClr val="D6E31C"/>
              </a:solidFill>
              <a:ln w="9525" cap="rnd">
                <a:noFill/>
                <a:round/>
                <a:headEnd/>
                <a:tailEnd/>
              </a:ln>
            </p:spPr>
            <p:txBody>
              <a:bodyPr/>
              <a:lstStyle/>
              <a:p>
                <a:endParaRPr lang="en-US"/>
              </a:p>
            </p:txBody>
          </p:sp>
          <p:sp>
            <p:nvSpPr>
              <p:cNvPr id="32434" name="Freeform 389"/>
              <p:cNvSpPr>
                <a:spLocks noChangeAspect="1"/>
              </p:cNvSpPr>
              <p:nvPr/>
            </p:nvSpPr>
            <p:spPr bwMode="auto">
              <a:xfrm>
                <a:off x="4971" y="2772"/>
                <a:ext cx="134" cy="17"/>
              </a:xfrm>
              <a:custGeom>
                <a:avLst/>
                <a:gdLst>
                  <a:gd name="T0" fmla="*/ 129 w 134"/>
                  <a:gd name="T1" fmla="*/ 16 h 17"/>
                  <a:gd name="T2" fmla="*/ 1 w 134"/>
                  <a:gd name="T3" fmla="*/ 16 h 17"/>
                  <a:gd name="T4" fmla="*/ 0 w 134"/>
                  <a:gd name="T5" fmla="*/ 16 h 17"/>
                  <a:gd name="T6" fmla="*/ 0 w 134"/>
                  <a:gd name="T7" fmla="*/ 0 h 17"/>
                  <a:gd name="T8" fmla="*/ 0 w 134"/>
                  <a:gd name="T9" fmla="*/ 0 h 17"/>
                  <a:gd name="T10" fmla="*/ 0 w 134"/>
                  <a:gd name="T11" fmla="*/ 0 h 17"/>
                  <a:gd name="T12" fmla="*/ 0 w 134"/>
                  <a:gd name="T13" fmla="*/ 0 h 17"/>
                  <a:gd name="T14" fmla="*/ 0 w 134"/>
                  <a:gd name="T15" fmla="*/ 0 h 17"/>
                  <a:gd name="T16" fmla="*/ 0 w 134"/>
                  <a:gd name="T17" fmla="*/ 0 h 17"/>
                  <a:gd name="T18" fmla="*/ 0 w 134"/>
                  <a:gd name="T19" fmla="*/ 0 h 17"/>
                  <a:gd name="T20" fmla="*/ 133 w 134"/>
                  <a:gd name="T21" fmla="*/ 0 h 17"/>
                  <a:gd name="T22" fmla="*/ 133 w 134"/>
                  <a:gd name="T23" fmla="*/ 0 h 17"/>
                  <a:gd name="T24" fmla="*/ 133 w 134"/>
                  <a:gd name="T25" fmla="*/ 0 h 17"/>
                  <a:gd name="T26" fmla="*/ 131 w 134"/>
                  <a:gd name="T27" fmla="*/ 0 h 17"/>
                  <a:gd name="T28" fmla="*/ 131 w 134"/>
                  <a:gd name="T29" fmla="*/ 0 h 17"/>
                  <a:gd name="T30" fmla="*/ 131 w 134"/>
                  <a:gd name="T31" fmla="*/ 0 h 17"/>
                  <a:gd name="T32" fmla="*/ 131 w 134"/>
                  <a:gd name="T33" fmla="*/ 0 h 17"/>
                  <a:gd name="T34" fmla="*/ 129 w 134"/>
                  <a:gd name="T35" fmla="*/ 16 h 17"/>
                  <a:gd name="T36" fmla="*/ 129 w 13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4"/>
                  <a:gd name="T58" fmla="*/ 0 h 17"/>
                  <a:gd name="T59" fmla="*/ 134 w 13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4" h="17">
                    <a:moveTo>
                      <a:pt x="129" y="16"/>
                    </a:moveTo>
                    <a:lnTo>
                      <a:pt x="1" y="16"/>
                    </a:lnTo>
                    <a:lnTo>
                      <a:pt x="0" y="16"/>
                    </a:lnTo>
                    <a:lnTo>
                      <a:pt x="0" y="0"/>
                    </a:lnTo>
                    <a:lnTo>
                      <a:pt x="133" y="0"/>
                    </a:lnTo>
                    <a:lnTo>
                      <a:pt x="131" y="0"/>
                    </a:lnTo>
                    <a:lnTo>
                      <a:pt x="129" y="16"/>
                    </a:lnTo>
                  </a:path>
                </a:pathLst>
              </a:custGeom>
              <a:solidFill>
                <a:srgbClr val="D6E41B"/>
              </a:solidFill>
              <a:ln w="9525" cap="rnd">
                <a:noFill/>
                <a:round/>
                <a:headEnd/>
                <a:tailEnd/>
              </a:ln>
            </p:spPr>
            <p:txBody>
              <a:bodyPr/>
              <a:lstStyle/>
              <a:p>
                <a:endParaRPr lang="en-US"/>
              </a:p>
            </p:txBody>
          </p:sp>
          <p:sp>
            <p:nvSpPr>
              <p:cNvPr id="32435" name="Freeform 390"/>
              <p:cNvSpPr>
                <a:spLocks noChangeAspect="1"/>
              </p:cNvSpPr>
              <p:nvPr/>
            </p:nvSpPr>
            <p:spPr bwMode="auto">
              <a:xfrm>
                <a:off x="4971" y="2770"/>
                <a:ext cx="137" cy="17"/>
              </a:xfrm>
              <a:custGeom>
                <a:avLst/>
                <a:gdLst>
                  <a:gd name="T0" fmla="*/ 132 w 137"/>
                  <a:gd name="T1" fmla="*/ 16 h 17"/>
                  <a:gd name="T2" fmla="*/ 0 w 137"/>
                  <a:gd name="T3" fmla="*/ 16 h 17"/>
                  <a:gd name="T4" fmla="*/ 0 w 137"/>
                  <a:gd name="T5" fmla="*/ 16 h 17"/>
                  <a:gd name="T6" fmla="*/ 0 w 137"/>
                  <a:gd name="T7" fmla="*/ 16 h 17"/>
                  <a:gd name="T8" fmla="*/ 0 w 137"/>
                  <a:gd name="T9" fmla="*/ 16 h 17"/>
                  <a:gd name="T10" fmla="*/ 0 w 137"/>
                  <a:gd name="T11" fmla="*/ 16 h 17"/>
                  <a:gd name="T12" fmla="*/ 0 w 137"/>
                  <a:gd name="T13" fmla="*/ 16 h 17"/>
                  <a:gd name="T14" fmla="*/ 0 w 137"/>
                  <a:gd name="T15" fmla="*/ 16 h 17"/>
                  <a:gd name="T16" fmla="*/ 0 w 137"/>
                  <a:gd name="T17" fmla="*/ 0 h 17"/>
                  <a:gd name="T18" fmla="*/ 0 w 137"/>
                  <a:gd name="T19" fmla="*/ 0 h 17"/>
                  <a:gd name="T20" fmla="*/ 136 w 137"/>
                  <a:gd name="T21" fmla="*/ 0 h 17"/>
                  <a:gd name="T22" fmla="*/ 136 w 137"/>
                  <a:gd name="T23" fmla="*/ 0 h 17"/>
                  <a:gd name="T24" fmla="*/ 136 w 137"/>
                  <a:gd name="T25" fmla="*/ 16 h 17"/>
                  <a:gd name="T26" fmla="*/ 134 w 137"/>
                  <a:gd name="T27" fmla="*/ 16 h 17"/>
                  <a:gd name="T28" fmla="*/ 134 w 137"/>
                  <a:gd name="T29" fmla="*/ 16 h 17"/>
                  <a:gd name="T30" fmla="*/ 134 w 137"/>
                  <a:gd name="T31" fmla="*/ 16 h 17"/>
                  <a:gd name="T32" fmla="*/ 134 w 137"/>
                  <a:gd name="T33" fmla="*/ 16 h 17"/>
                  <a:gd name="T34" fmla="*/ 132 w 137"/>
                  <a:gd name="T35" fmla="*/ 16 h 17"/>
                  <a:gd name="T36" fmla="*/ 132 w 13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7"/>
                  <a:gd name="T58" fmla="*/ 0 h 17"/>
                  <a:gd name="T59" fmla="*/ 137 w 13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7" h="17">
                    <a:moveTo>
                      <a:pt x="132" y="16"/>
                    </a:moveTo>
                    <a:lnTo>
                      <a:pt x="0" y="16"/>
                    </a:lnTo>
                    <a:lnTo>
                      <a:pt x="0" y="0"/>
                    </a:lnTo>
                    <a:lnTo>
                      <a:pt x="136" y="0"/>
                    </a:lnTo>
                    <a:lnTo>
                      <a:pt x="136" y="16"/>
                    </a:lnTo>
                    <a:lnTo>
                      <a:pt x="134" y="16"/>
                    </a:lnTo>
                    <a:lnTo>
                      <a:pt x="132" y="16"/>
                    </a:lnTo>
                  </a:path>
                </a:pathLst>
              </a:custGeom>
              <a:solidFill>
                <a:srgbClr val="D7E41B"/>
              </a:solidFill>
              <a:ln w="9525" cap="rnd">
                <a:noFill/>
                <a:round/>
                <a:headEnd/>
                <a:tailEnd/>
              </a:ln>
            </p:spPr>
            <p:txBody>
              <a:bodyPr/>
              <a:lstStyle/>
              <a:p>
                <a:endParaRPr lang="en-US"/>
              </a:p>
            </p:txBody>
          </p:sp>
          <p:sp>
            <p:nvSpPr>
              <p:cNvPr id="32436" name="Freeform 391"/>
              <p:cNvSpPr>
                <a:spLocks noChangeAspect="1"/>
              </p:cNvSpPr>
              <p:nvPr/>
            </p:nvSpPr>
            <p:spPr bwMode="auto">
              <a:xfrm>
                <a:off x="4969" y="2770"/>
                <a:ext cx="143" cy="1"/>
              </a:xfrm>
              <a:custGeom>
                <a:avLst/>
                <a:gdLst>
                  <a:gd name="T0" fmla="*/ 138 w 143"/>
                  <a:gd name="T1" fmla="*/ 0 h 1"/>
                  <a:gd name="T2" fmla="*/ 1 w 143"/>
                  <a:gd name="T3" fmla="*/ 0 h 1"/>
                  <a:gd name="T4" fmla="*/ 1 w 143"/>
                  <a:gd name="T5" fmla="*/ 0 h 1"/>
                  <a:gd name="T6" fmla="*/ 1 w 143"/>
                  <a:gd name="T7" fmla="*/ 0 h 1"/>
                  <a:gd name="T8" fmla="*/ 1 w 143"/>
                  <a:gd name="T9" fmla="*/ 0 h 1"/>
                  <a:gd name="T10" fmla="*/ 1 w 143"/>
                  <a:gd name="T11" fmla="*/ 0 h 1"/>
                  <a:gd name="T12" fmla="*/ 1 w 143"/>
                  <a:gd name="T13" fmla="*/ 0 h 1"/>
                  <a:gd name="T14" fmla="*/ 1 w 143"/>
                  <a:gd name="T15" fmla="*/ 0 h 1"/>
                  <a:gd name="T16" fmla="*/ 0 w 143"/>
                  <a:gd name="T17" fmla="*/ 0 h 1"/>
                  <a:gd name="T18" fmla="*/ 0 w 143"/>
                  <a:gd name="T19" fmla="*/ 0 h 1"/>
                  <a:gd name="T20" fmla="*/ 142 w 143"/>
                  <a:gd name="T21" fmla="*/ 0 h 1"/>
                  <a:gd name="T22" fmla="*/ 142 w 143"/>
                  <a:gd name="T23" fmla="*/ 0 h 1"/>
                  <a:gd name="T24" fmla="*/ 140 w 143"/>
                  <a:gd name="T25" fmla="*/ 0 h 1"/>
                  <a:gd name="T26" fmla="*/ 140 w 143"/>
                  <a:gd name="T27" fmla="*/ 0 h 1"/>
                  <a:gd name="T28" fmla="*/ 140 w 143"/>
                  <a:gd name="T29" fmla="*/ 0 h 1"/>
                  <a:gd name="T30" fmla="*/ 140 w 143"/>
                  <a:gd name="T31" fmla="*/ 0 h 1"/>
                  <a:gd name="T32" fmla="*/ 140 w 143"/>
                  <a:gd name="T33" fmla="*/ 0 h 1"/>
                  <a:gd name="T34" fmla="*/ 138 w 143"/>
                  <a:gd name="T35" fmla="*/ 0 h 1"/>
                  <a:gd name="T36" fmla="*/ 138 w 14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3"/>
                  <a:gd name="T58" fmla="*/ 0 h 1"/>
                  <a:gd name="T59" fmla="*/ 143 w 14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3" h="1">
                    <a:moveTo>
                      <a:pt x="138" y="0"/>
                    </a:moveTo>
                    <a:lnTo>
                      <a:pt x="1" y="0"/>
                    </a:lnTo>
                    <a:lnTo>
                      <a:pt x="0" y="0"/>
                    </a:lnTo>
                    <a:lnTo>
                      <a:pt x="142" y="0"/>
                    </a:lnTo>
                    <a:lnTo>
                      <a:pt x="140" y="0"/>
                    </a:lnTo>
                    <a:lnTo>
                      <a:pt x="138" y="0"/>
                    </a:lnTo>
                  </a:path>
                </a:pathLst>
              </a:custGeom>
              <a:solidFill>
                <a:srgbClr val="D8E51A"/>
              </a:solidFill>
              <a:ln w="9525" cap="rnd">
                <a:noFill/>
                <a:round/>
                <a:headEnd/>
                <a:tailEnd/>
              </a:ln>
            </p:spPr>
            <p:txBody>
              <a:bodyPr/>
              <a:lstStyle/>
              <a:p>
                <a:endParaRPr lang="en-US"/>
              </a:p>
            </p:txBody>
          </p:sp>
          <p:sp>
            <p:nvSpPr>
              <p:cNvPr id="32437" name="Freeform 392"/>
              <p:cNvSpPr>
                <a:spLocks noChangeAspect="1"/>
              </p:cNvSpPr>
              <p:nvPr/>
            </p:nvSpPr>
            <p:spPr bwMode="auto">
              <a:xfrm>
                <a:off x="4969" y="2768"/>
                <a:ext cx="145" cy="17"/>
              </a:xfrm>
              <a:custGeom>
                <a:avLst/>
                <a:gdLst>
                  <a:gd name="T0" fmla="*/ 141 w 145"/>
                  <a:gd name="T1" fmla="*/ 16 h 17"/>
                  <a:gd name="T2" fmla="*/ 0 w 145"/>
                  <a:gd name="T3" fmla="*/ 16 h 17"/>
                  <a:gd name="T4" fmla="*/ 0 w 145"/>
                  <a:gd name="T5" fmla="*/ 16 h 17"/>
                  <a:gd name="T6" fmla="*/ 0 w 145"/>
                  <a:gd name="T7" fmla="*/ 16 h 17"/>
                  <a:gd name="T8" fmla="*/ 0 w 145"/>
                  <a:gd name="T9" fmla="*/ 0 h 17"/>
                  <a:gd name="T10" fmla="*/ 0 w 145"/>
                  <a:gd name="T11" fmla="*/ 0 h 17"/>
                  <a:gd name="T12" fmla="*/ 0 w 145"/>
                  <a:gd name="T13" fmla="*/ 0 h 17"/>
                  <a:gd name="T14" fmla="*/ 0 w 145"/>
                  <a:gd name="T15" fmla="*/ 0 h 17"/>
                  <a:gd name="T16" fmla="*/ 0 w 145"/>
                  <a:gd name="T17" fmla="*/ 0 h 17"/>
                  <a:gd name="T18" fmla="*/ 0 w 145"/>
                  <a:gd name="T19" fmla="*/ 0 h 17"/>
                  <a:gd name="T20" fmla="*/ 144 w 145"/>
                  <a:gd name="T21" fmla="*/ 0 h 17"/>
                  <a:gd name="T22" fmla="*/ 144 w 145"/>
                  <a:gd name="T23" fmla="*/ 0 h 17"/>
                  <a:gd name="T24" fmla="*/ 143 w 145"/>
                  <a:gd name="T25" fmla="*/ 0 h 17"/>
                  <a:gd name="T26" fmla="*/ 143 w 145"/>
                  <a:gd name="T27" fmla="*/ 0 h 17"/>
                  <a:gd name="T28" fmla="*/ 143 w 145"/>
                  <a:gd name="T29" fmla="*/ 0 h 17"/>
                  <a:gd name="T30" fmla="*/ 143 w 145"/>
                  <a:gd name="T31" fmla="*/ 0 h 17"/>
                  <a:gd name="T32" fmla="*/ 141 w 145"/>
                  <a:gd name="T33" fmla="*/ 16 h 17"/>
                  <a:gd name="T34" fmla="*/ 141 w 145"/>
                  <a:gd name="T35" fmla="*/ 16 h 17"/>
                  <a:gd name="T36" fmla="*/ 141 w 14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17"/>
                  <a:gd name="T59" fmla="*/ 145 w 14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17">
                    <a:moveTo>
                      <a:pt x="141" y="16"/>
                    </a:moveTo>
                    <a:lnTo>
                      <a:pt x="0" y="16"/>
                    </a:lnTo>
                    <a:lnTo>
                      <a:pt x="0" y="0"/>
                    </a:lnTo>
                    <a:lnTo>
                      <a:pt x="144" y="0"/>
                    </a:lnTo>
                    <a:lnTo>
                      <a:pt x="143" y="0"/>
                    </a:lnTo>
                    <a:lnTo>
                      <a:pt x="141" y="16"/>
                    </a:lnTo>
                  </a:path>
                </a:pathLst>
              </a:custGeom>
              <a:solidFill>
                <a:srgbClr val="D8E51A"/>
              </a:solidFill>
              <a:ln w="9525" cap="rnd">
                <a:noFill/>
                <a:round/>
                <a:headEnd/>
                <a:tailEnd/>
              </a:ln>
            </p:spPr>
            <p:txBody>
              <a:bodyPr/>
              <a:lstStyle/>
              <a:p>
                <a:endParaRPr lang="en-US"/>
              </a:p>
            </p:txBody>
          </p:sp>
          <p:sp>
            <p:nvSpPr>
              <p:cNvPr id="32438" name="Freeform 393"/>
              <p:cNvSpPr>
                <a:spLocks noChangeAspect="1"/>
              </p:cNvSpPr>
              <p:nvPr/>
            </p:nvSpPr>
            <p:spPr bwMode="auto">
              <a:xfrm>
                <a:off x="4969" y="2767"/>
                <a:ext cx="145" cy="17"/>
              </a:xfrm>
              <a:custGeom>
                <a:avLst/>
                <a:gdLst>
                  <a:gd name="T0" fmla="*/ 144 w 145"/>
                  <a:gd name="T1" fmla="*/ 16 h 17"/>
                  <a:gd name="T2" fmla="*/ 0 w 145"/>
                  <a:gd name="T3" fmla="*/ 16 h 17"/>
                  <a:gd name="T4" fmla="*/ 0 w 145"/>
                  <a:gd name="T5" fmla="*/ 16 h 17"/>
                  <a:gd name="T6" fmla="*/ 0 w 145"/>
                  <a:gd name="T7" fmla="*/ 16 h 17"/>
                  <a:gd name="T8" fmla="*/ 0 w 145"/>
                  <a:gd name="T9" fmla="*/ 16 h 17"/>
                  <a:gd name="T10" fmla="*/ 0 w 145"/>
                  <a:gd name="T11" fmla="*/ 16 h 17"/>
                  <a:gd name="T12" fmla="*/ 0 w 145"/>
                  <a:gd name="T13" fmla="*/ 16 h 17"/>
                  <a:gd name="T14" fmla="*/ 0 w 145"/>
                  <a:gd name="T15" fmla="*/ 16 h 17"/>
                  <a:gd name="T16" fmla="*/ 0 w 145"/>
                  <a:gd name="T17" fmla="*/ 0 h 17"/>
                  <a:gd name="T18" fmla="*/ 0 w 145"/>
                  <a:gd name="T19" fmla="*/ 0 h 17"/>
                  <a:gd name="T20" fmla="*/ 144 w 145"/>
                  <a:gd name="T21" fmla="*/ 0 h 17"/>
                  <a:gd name="T22" fmla="*/ 144 w 145"/>
                  <a:gd name="T23" fmla="*/ 0 h 17"/>
                  <a:gd name="T24" fmla="*/ 144 w 145"/>
                  <a:gd name="T25" fmla="*/ 16 h 17"/>
                  <a:gd name="T26" fmla="*/ 144 w 145"/>
                  <a:gd name="T27" fmla="*/ 16 h 17"/>
                  <a:gd name="T28" fmla="*/ 144 w 145"/>
                  <a:gd name="T29" fmla="*/ 16 h 17"/>
                  <a:gd name="T30" fmla="*/ 144 w 145"/>
                  <a:gd name="T31" fmla="*/ 16 h 17"/>
                  <a:gd name="T32" fmla="*/ 144 w 145"/>
                  <a:gd name="T33" fmla="*/ 16 h 17"/>
                  <a:gd name="T34" fmla="*/ 144 w 145"/>
                  <a:gd name="T35" fmla="*/ 16 h 17"/>
                  <a:gd name="T36" fmla="*/ 144 w 145"/>
                  <a:gd name="T37" fmla="*/ 16 h 17"/>
                  <a:gd name="T38" fmla="*/ 144 w 145"/>
                  <a:gd name="T39" fmla="*/ 16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5"/>
                  <a:gd name="T61" fmla="*/ 0 h 17"/>
                  <a:gd name="T62" fmla="*/ 145 w 145"/>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5" h="17">
                    <a:moveTo>
                      <a:pt x="144" y="16"/>
                    </a:moveTo>
                    <a:lnTo>
                      <a:pt x="0" y="16"/>
                    </a:lnTo>
                    <a:lnTo>
                      <a:pt x="0" y="0"/>
                    </a:lnTo>
                    <a:lnTo>
                      <a:pt x="144" y="0"/>
                    </a:lnTo>
                    <a:lnTo>
                      <a:pt x="144" y="16"/>
                    </a:lnTo>
                  </a:path>
                </a:pathLst>
              </a:custGeom>
              <a:solidFill>
                <a:srgbClr val="D9E51A"/>
              </a:solidFill>
              <a:ln w="9525" cap="rnd">
                <a:noFill/>
                <a:round/>
                <a:headEnd/>
                <a:tailEnd/>
              </a:ln>
            </p:spPr>
            <p:txBody>
              <a:bodyPr/>
              <a:lstStyle/>
              <a:p>
                <a:endParaRPr lang="en-US"/>
              </a:p>
            </p:txBody>
          </p:sp>
          <p:sp>
            <p:nvSpPr>
              <p:cNvPr id="32439" name="Freeform 394"/>
              <p:cNvSpPr>
                <a:spLocks noChangeAspect="1"/>
              </p:cNvSpPr>
              <p:nvPr/>
            </p:nvSpPr>
            <p:spPr bwMode="auto">
              <a:xfrm>
                <a:off x="4968" y="2767"/>
                <a:ext cx="146" cy="1"/>
              </a:xfrm>
              <a:custGeom>
                <a:avLst/>
                <a:gdLst>
                  <a:gd name="T0" fmla="*/ 145 w 146"/>
                  <a:gd name="T1" fmla="*/ 0 h 1"/>
                  <a:gd name="T2" fmla="*/ 0 w 146"/>
                  <a:gd name="T3" fmla="*/ 0 h 1"/>
                  <a:gd name="T4" fmla="*/ 0 w 146"/>
                  <a:gd name="T5" fmla="*/ 0 h 1"/>
                  <a:gd name="T6" fmla="*/ 0 w 146"/>
                  <a:gd name="T7" fmla="*/ 0 h 1"/>
                  <a:gd name="T8" fmla="*/ 0 w 146"/>
                  <a:gd name="T9" fmla="*/ 0 h 1"/>
                  <a:gd name="T10" fmla="*/ 0 w 146"/>
                  <a:gd name="T11" fmla="*/ 0 h 1"/>
                  <a:gd name="T12" fmla="*/ 0 w 146"/>
                  <a:gd name="T13" fmla="*/ 0 h 1"/>
                  <a:gd name="T14" fmla="*/ 0 w 146"/>
                  <a:gd name="T15" fmla="*/ 0 h 1"/>
                  <a:gd name="T16" fmla="*/ 0 w 146"/>
                  <a:gd name="T17" fmla="*/ 0 h 1"/>
                  <a:gd name="T18" fmla="*/ 0 w 146"/>
                  <a:gd name="T19" fmla="*/ 0 h 1"/>
                  <a:gd name="T20" fmla="*/ 144 w 146"/>
                  <a:gd name="T21" fmla="*/ 0 h 1"/>
                  <a:gd name="T22" fmla="*/ 144 w 146"/>
                  <a:gd name="T23" fmla="*/ 0 h 1"/>
                  <a:gd name="T24" fmla="*/ 145 w 146"/>
                  <a:gd name="T25" fmla="*/ 0 h 1"/>
                  <a:gd name="T26" fmla="*/ 145 w 146"/>
                  <a:gd name="T27" fmla="*/ 0 h 1"/>
                  <a:gd name="T28" fmla="*/ 145 w 146"/>
                  <a:gd name="T29" fmla="*/ 0 h 1"/>
                  <a:gd name="T30" fmla="*/ 145 w 146"/>
                  <a:gd name="T31" fmla="*/ 0 h 1"/>
                  <a:gd name="T32" fmla="*/ 145 w 146"/>
                  <a:gd name="T33" fmla="*/ 0 h 1"/>
                  <a:gd name="T34" fmla="*/ 145 w 146"/>
                  <a:gd name="T35" fmla="*/ 0 h 1"/>
                  <a:gd name="T36" fmla="*/ 145 w 14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1"/>
                  <a:gd name="T59" fmla="*/ 146 w 14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1">
                    <a:moveTo>
                      <a:pt x="145" y="0"/>
                    </a:moveTo>
                    <a:lnTo>
                      <a:pt x="0" y="0"/>
                    </a:lnTo>
                    <a:lnTo>
                      <a:pt x="144" y="0"/>
                    </a:lnTo>
                    <a:lnTo>
                      <a:pt x="145" y="0"/>
                    </a:lnTo>
                  </a:path>
                </a:pathLst>
              </a:custGeom>
              <a:solidFill>
                <a:srgbClr val="D9E619"/>
              </a:solidFill>
              <a:ln w="9525" cap="rnd">
                <a:noFill/>
                <a:round/>
                <a:headEnd/>
                <a:tailEnd/>
              </a:ln>
            </p:spPr>
            <p:txBody>
              <a:bodyPr/>
              <a:lstStyle/>
              <a:p>
                <a:endParaRPr lang="en-US"/>
              </a:p>
            </p:txBody>
          </p:sp>
          <p:sp>
            <p:nvSpPr>
              <p:cNvPr id="32440" name="Freeform 395"/>
              <p:cNvSpPr>
                <a:spLocks noChangeAspect="1"/>
              </p:cNvSpPr>
              <p:nvPr/>
            </p:nvSpPr>
            <p:spPr bwMode="auto">
              <a:xfrm>
                <a:off x="4968" y="2765"/>
                <a:ext cx="145" cy="17"/>
              </a:xfrm>
              <a:custGeom>
                <a:avLst/>
                <a:gdLst>
                  <a:gd name="T0" fmla="*/ 144 w 145"/>
                  <a:gd name="T1" fmla="*/ 16 h 17"/>
                  <a:gd name="T2" fmla="*/ 0 w 145"/>
                  <a:gd name="T3" fmla="*/ 16 h 17"/>
                  <a:gd name="T4" fmla="*/ 0 w 145"/>
                  <a:gd name="T5" fmla="*/ 16 h 17"/>
                  <a:gd name="T6" fmla="*/ 0 w 145"/>
                  <a:gd name="T7" fmla="*/ 16 h 17"/>
                  <a:gd name="T8" fmla="*/ 0 w 145"/>
                  <a:gd name="T9" fmla="*/ 0 h 17"/>
                  <a:gd name="T10" fmla="*/ 0 w 145"/>
                  <a:gd name="T11" fmla="*/ 0 h 17"/>
                  <a:gd name="T12" fmla="*/ 0 w 145"/>
                  <a:gd name="T13" fmla="*/ 0 h 17"/>
                  <a:gd name="T14" fmla="*/ 0 w 145"/>
                  <a:gd name="T15" fmla="*/ 0 h 17"/>
                  <a:gd name="T16" fmla="*/ 0 w 145"/>
                  <a:gd name="T17" fmla="*/ 0 h 17"/>
                  <a:gd name="T18" fmla="*/ 0 w 145"/>
                  <a:gd name="T19" fmla="*/ 0 h 17"/>
                  <a:gd name="T20" fmla="*/ 144 w 145"/>
                  <a:gd name="T21" fmla="*/ 0 h 17"/>
                  <a:gd name="T22" fmla="*/ 144 w 145"/>
                  <a:gd name="T23" fmla="*/ 0 h 17"/>
                  <a:gd name="T24" fmla="*/ 144 w 145"/>
                  <a:gd name="T25" fmla="*/ 0 h 17"/>
                  <a:gd name="T26" fmla="*/ 144 w 145"/>
                  <a:gd name="T27" fmla="*/ 0 h 17"/>
                  <a:gd name="T28" fmla="*/ 144 w 145"/>
                  <a:gd name="T29" fmla="*/ 0 h 17"/>
                  <a:gd name="T30" fmla="*/ 144 w 145"/>
                  <a:gd name="T31" fmla="*/ 0 h 17"/>
                  <a:gd name="T32" fmla="*/ 144 w 145"/>
                  <a:gd name="T33" fmla="*/ 16 h 17"/>
                  <a:gd name="T34" fmla="*/ 144 w 145"/>
                  <a:gd name="T35" fmla="*/ 16 h 17"/>
                  <a:gd name="T36" fmla="*/ 144 w 14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17"/>
                  <a:gd name="T59" fmla="*/ 145 w 14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17">
                    <a:moveTo>
                      <a:pt x="144" y="16"/>
                    </a:moveTo>
                    <a:lnTo>
                      <a:pt x="0" y="16"/>
                    </a:lnTo>
                    <a:lnTo>
                      <a:pt x="0" y="0"/>
                    </a:lnTo>
                    <a:lnTo>
                      <a:pt x="144" y="0"/>
                    </a:lnTo>
                    <a:lnTo>
                      <a:pt x="144" y="16"/>
                    </a:lnTo>
                  </a:path>
                </a:pathLst>
              </a:custGeom>
              <a:solidFill>
                <a:srgbClr val="DAE619"/>
              </a:solidFill>
              <a:ln w="9525" cap="rnd">
                <a:noFill/>
                <a:round/>
                <a:headEnd/>
                <a:tailEnd/>
              </a:ln>
            </p:spPr>
            <p:txBody>
              <a:bodyPr/>
              <a:lstStyle/>
              <a:p>
                <a:endParaRPr lang="en-US"/>
              </a:p>
            </p:txBody>
          </p:sp>
          <p:sp>
            <p:nvSpPr>
              <p:cNvPr id="32441" name="Freeform 396"/>
              <p:cNvSpPr>
                <a:spLocks noChangeAspect="1"/>
              </p:cNvSpPr>
              <p:nvPr/>
            </p:nvSpPr>
            <p:spPr bwMode="auto">
              <a:xfrm>
                <a:off x="4968" y="2764"/>
                <a:ext cx="145" cy="17"/>
              </a:xfrm>
              <a:custGeom>
                <a:avLst/>
                <a:gdLst>
                  <a:gd name="T0" fmla="*/ 144 w 145"/>
                  <a:gd name="T1" fmla="*/ 16 h 17"/>
                  <a:gd name="T2" fmla="*/ 0 w 145"/>
                  <a:gd name="T3" fmla="*/ 16 h 17"/>
                  <a:gd name="T4" fmla="*/ 0 w 145"/>
                  <a:gd name="T5" fmla="*/ 16 h 17"/>
                  <a:gd name="T6" fmla="*/ 0 w 145"/>
                  <a:gd name="T7" fmla="*/ 16 h 17"/>
                  <a:gd name="T8" fmla="*/ 0 w 145"/>
                  <a:gd name="T9" fmla="*/ 16 h 17"/>
                  <a:gd name="T10" fmla="*/ 0 w 145"/>
                  <a:gd name="T11" fmla="*/ 16 h 17"/>
                  <a:gd name="T12" fmla="*/ 0 w 145"/>
                  <a:gd name="T13" fmla="*/ 16 h 17"/>
                  <a:gd name="T14" fmla="*/ 0 w 145"/>
                  <a:gd name="T15" fmla="*/ 16 h 17"/>
                  <a:gd name="T16" fmla="*/ 0 w 145"/>
                  <a:gd name="T17" fmla="*/ 16 h 17"/>
                  <a:gd name="T18" fmla="*/ 0 w 145"/>
                  <a:gd name="T19" fmla="*/ 16 h 17"/>
                  <a:gd name="T20" fmla="*/ 0 w 145"/>
                  <a:gd name="T21" fmla="*/ 16 h 17"/>
                  <a:gd name="T22" fmla="*/ 0 w 145"/>
                  <a:gd name="T23" fmla="*/ 16 h 17"/>
                  <a:gd name="T24" fmla="*/ 0 w 145"/>
                  <a:gd name="T25" fmla="*/ 16 h 17"/>
                  <a:gd name="T26" fmla="*/ 0 w 145"/>
                  <a:gd name="T27" fmla="*/ 16 h 17"/>
                  <a:gd name="T28" fmla="*/ 0 w 145"/>
                  <a:gd name="T29" fmla="*/ 16 h 17"/>
                  <a:gd name="T30" fmla="*/ 0 w 145"/>
                  <a:gd name="T31" fmla="*/ 16 h 17"/>
                  <a:gd name="T32" fmla="*/ 0 w 145"/>
                  <a:gd name="T33" fmla="*/ 0 h 17"/>
                  <a:gd name="T34" fmla="*/ 0 w 145"/>
                  <a:gd name="T35" fmla="*/ 0 h 17"/>
                  <a:gd name="T36" fmla="*/ 144 w 145"/>
                  <a:gd name="T37" fmla="*/ 0 h 17"/>
                  <a:gd name="T38" fmla="*/ 144 w 145"/>
                  <a:gd name="T39" fmla="*/ 16 h 17"/>
                  <a:gd name="T40" fmla="*/ 144 w 145"/>
                  <a:gd name="T41" fmla="*/ 16 h 17"/>
                  <a:gd name="T42" fmla="*/ 144 w 145"/>
                  <a:gd name="T43" fmla="*/ 16 h 17"/>
                  <a:gd name="T44" fmla="*/ 144 w 145"/>
                  <a:gd name="T45" fmla="*/ 16 h 17"/>
                  <a:gd name="T46" fmla="*/ 144 w 145"/>
                  <a:gd name="T47" fmla="*/ 16 h 17"/>
                  <a:gd name="T48" fmla="*/ 144 w 145"/>
                  <a:gd name="T49" fmla="*/ 16 h 17"/>
                  <a:gd name="T50" fmla="*/ 144 w 145"/>
                  <a:gd name="T51" fmla="*/ 16 h 17"/>
                  <a:gd name="T52" fmla="*/ 144 w 145"/>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5"/>
                  <a:gd name="T82" fmla="*/ 0 h 17"/>
                  <a:gd name="T83" fmla="*/ 145 w 145"/>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5" h="17">
                    <a:moveTo>
                      <a:pt x="144" y="16"/>
                    </a:moveTo>
                    <a:lnTo>
                      <a:pt x="0" y="16"/>
                    </a:lnTo>
                    <a:lnTo>
                      <a:pt x="0" y="0"/>
                    </a:lnTo>
                    <a:lnTo>
                      <a:pt x="144" y="0"/>
                    </a:lnTo>
                    <a:lnTo>
                      <a:pt x="144" y="16"/>
                    </a:lnTo>
                  </a:path>
                </a:pathLst>
              </a:custGeom>
              <a:solidFill>
                <a:srgbClr val="DBE718"/>
              </a:solidFill>
              <a:ln w="9525" cap="rnd">
                <a:noFill/>
                <a:round/>
                <a:headEnd/>
                <a:tailEnd/>
              </a:ln>
            </p:spPr>
            <p:txBody>
              <a:bodyPr/>
              <a:lstStyle/>
              <a:p>
                <a:endParaRPr lang="en-US"/>
              </a:p>
            </p:txBody>
          </p:sp>
          <p:sp>
            <p:nvSpPr>
              <p:cNvPr id="32442" name="Freeform 397"/>
              <p:cNvSpPr>
                <a:spLocks noChangeAspect="1"/>
              </p:cNvSpPr>
              <p:nvPr/>
            </p:nvSpPr>
            <p:spPr bwMode="auto">
              <a:xfrm>
                <a:off x="4968" y="2764"/>
                <a:ext cx="145" cy="1"/>
              </a:xfrm>
              <a:custGeom>
                <a:avLst/>
                <a:gdLst>
                  <a:gd name="T0" fmla="*/ 144 w 145"/>
                  <a:gd name="T1" fmla="*/ 0 h 1"/>
                  <a:gd name="T2" fmla="*/ 0 w 145"/>
                  <a:gd name="T3" fmla="*/ 0 h 1"/>
                  <a:gd name="T4" fmla="*/ 0 w 145"/>
                  <a:gd name="T5" fmla="*/ 0 h 1"/>
                  <a:gd name="T6" fmla="*/ 0 w 145"/>
                  <a:gd name="T7" fmla="*/ 0 h 1"/>
                  <a:gd name="T8" fmla="*/ 0 w 145"/>
                  <a:gd name="T9" fmla="*/ 0 h 1"/>
                  <a:gd name="T10" fmla="*/ 0 w 145"/>
                  <a:gd name="T11" fmla="*/ 0 h 1"/>
                  <a:gd name="T12" fmla="*/ 0 w 145"/>
                  <a:gd name="T13" fmla="*/ 0 h 1"/>
                  <a:gd name="T14" fmla="*/ 0 w 145"/>
                  <a:gd name="T15" fmla="*/ 0 h 1"/>
                  <a:gd name="T16" fmla="*/ 0 w 145"/>
                  <a:gd name="T17" fmla="*/ 0 h 1"/>
                  <a:gd name="T18" fmla="*/ 0 w 145"/>
                  <a:gd name="T19" fmla="*/ 0 h 1"/>
                  <a:gd name="T20" fmla="*/ 100 w 145"/>
                  <a:gd name="T21" fmla="*/ 0 h 1"/>
                  <a:gd name="T22" fmla="*/ 100 w 145"/>
                  <a:gd name="T23" fmla="*/ 0 h 1"/>
                  <a:gd name="T24" fmla="*/ 100 w 145"/>
                  <a:gd name="T25" fmla="*/ 0 h 1"/>
                  <a:gd name="T26" fmla="*/ 100 w 145"/>
                  <a:gd name="T27" fmla="*/ 0 h 1"/>
                  <a:gd name="T28" fmla="*/ 100 w 145"/>
                  <a:gd name="T29" fmla="*/ 0 h 1"/>
                  <a:gd name="T30" fmla="*/ 100 w 145"/>
                  <a:gd name="T31" fmla="*/ 0 h 1"/>
                  <a:gd name="T32" fmla="*/ 100 w 145"/>
                  <a:gd name="T33" fmla="*/ 0 h 1"/>
                  <a:gd name="T34" fmla="*/ 100 w 145"/>
                  <a:gd name="T35" fmla="*/ 0 h 1"/>
                  <a:gd name="T36" fmla="*/ 100 w 145"/>
                  <a:gd name="T37" fmla="*/ 0 h 1"/>
                  <a:gd name="T38" fmla="*/ 100 w 145"/>
                  <a:gd name="T39" fmla="*/ 0 h 1"/>
                  <a:gd name="T40" fmla="*/ 100 w 145"/>
                  <a:gd name="T41" fmla="*/ 0 h 1"/>
                  <a:gd name="T42" fmla="*/ 100 w 145"/>
                  <a:gd name="T43" fmla="*/ 0 h 1"/>
                  <a:gd name="T44" fmla="*/ 102 w 145"/>
                  <a:gd name="T45" fmla="*/ 0 h 1"/>
                  <a:gd name="T46" fmla="*/ 102 w 145"/>
                  <a:gd name="T47" fmla="*/ 0 h 1"/>
                  <a:gd name="T48" fmla="*/ 102 w 145"/>
                  <a:gd name="T49" fmla="*/ 0 h 1"/>
                  <a:gd name="T50" fmla="*/ 102 w 145"/>
                  <a:gd name="T51" fmla="*/ 0 h 1"/>
                  <a:gd name="T52" fmla="*/ 102 w 145"/>
                  <a:gd name="T53" fmla="*/ 0 h 1"/>
                  <a:gd name="T54" fmla="*/ 144 w 145"/>
                  <a:gd name="T55" fmla="*/ 0 h 1"/>
                  <a:gd name="T56" fmla="*/ 144 w 145"/>
                  <a:gd name="T57" fmla="*/ 0 h 1"/>
                  <a:gd name="T58" fmla="*/ 144 w 145"/>
                  <a:gd name="T59" fmla="*/ 0 h 1"/>
                  <a:gd name="T60" fmla="*/ 144 w 145"/>
                  <a:gd name="T61" fmla="*/ 0 h 1"/>
                  <a:gd name="T62" fmla="*/ 144 w 145"/>
                  <a:gd name="T63" fmla="*/ 0 h 1"/>
                  <a:gd name="T64" fmla="*/ 144 w 145"/>
                  <a:gd name="T65" fmla="*/ 0 h 1"/>
                  <a:gd name="T66" fmla="*/ 144 w 145"/>
                  <a:gd name="T67" fmla="*/ 0 h 1"/>
                  <a:gd name="T68" fmla="*/ 144 w 145"/>
                  <a:gd name="T69" fmla="*/ 0 h 1"/>
                  <a:gd name="T70" fmla="*/ 144 w 145"/>
                  <a:gd name="T71" fmla="*/ 0 h 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5"/>
                  <a:gd name="T109" fmla="*/ 0 h 1"/>
                  <a:gd name="T110" fmla="*/ 145 w 145"/>
                  <a:gd name="T111" fmla="*/ 1 h 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5" h="1">
                    <a:moveTo>
                      <a:pt x="144" y="0"/>
                    </a:moveTo>
                    <a:lnTo>
                      <a:pt x="0" y="0"/>
                    </a:lnTo>
                    <a:lnTo>
                      <a:pt x="100" y="0"/>
                    </a:lnTo>
                    <a:lnTo>
                      <a:pt x="102" y="0"/>
                    </a:lnTo>
                    <a:lnTo>
                      <a:pt x="144" y="0"/>
                    </a:lnTo>
                  </a:path>
                </a:pathLst>
              </a:custGeom>
              <a:solidFill>
                <a:srgbClr val="DBE718"/>
              </a:solidFill>
              <a:ln w="9525" cap="rnd">
                <a:noFill/>
                <a:round/>
                <a:headEnd/>
                <a:tailEnd/>
              </a:ln>
            </p:spPr>
            <p:txBody>
              <a:bodyPr/>
              <a:lstStyle/>
              <a:p>
                <a:endParaRPr lang="en-US"/>
              </a:p>
            </p:txBody>
          </p:sp>
          <p:sp>
            <p:nvSpPr>
              <p:cNvPr id="32443" name="Freeform 398"/>
              <p:cNvSpPr>
                <a:spLocks noChangeAspect="1"/>
              </p:cNvSpPr>
              <p:nvPr/>
            </p:nvSpPr>
            <p:spPr bwMode="auto">
              <a:xfrm>
                <a:off x="4968" y="2763"/>
                <a:ext cx="145" cy="17"/>
              </a:xfrm>
              <a:custGeom>
                <a:avLst/>
                <a:gdLst>
                  <a:gd name="T0" fmla="*/ 144 w 145"/>
                  <a:gd name="T1" fmla="*/ 16 h 17"/>
                  <a:gd name="T2" fmla="*/ 102 w 145"/>
                  <a:gd name="T3" fmla="*/ 16 h 17"/>
                  <a:gd name="T4" fmla="*/ 102 w 145"/>
                  <a:gd name="T5" fmla="*/ 16 h 17"/>
                  <a:gd name="T6" fmla="*/ 102 w 145"/>
                  <a:gd name="T7" fmla="*/ 16 h 17"/>
                  <a:gd name="T8" fmla="*/ 102 w 145"/>
                  <a:gd name="T9" fmla="*/ 16 h 17"/>
                  <a:gd name="T10" fmla="*/ 102 w 145"/>
                  <a:gd name="T11" fmla="*/ 0 h 17"/>
                  <a:gd name="T12" fmla="*/ 104 w 145"/>
                  <a:gd name="T13" fmla="*/ 0 h 17"/>
                  <a:gd name="T14" fmla="*/ 104 w 145"/>
                  <a:gd name="T15" fmla="*/ 0 h 17"/>
                  <a:gd name="T16" fmla="*/ 104 w 145"/>
                  <a:gd name="T17" fmla="*/ 0 h 17"/>
                  <a:gd name="T18" fmla="*/ 104 w 145"/>
                  <a:gd name="T19" fmla="*/ 0 h 17"/>
                  <a:gd name="T20" fmla="*/ 144 w 145"/>
                  <a:gd name="T21" fmla="*/ 0 h 17"/>
                  <a:gd name="T22" fmla="*/ 144 w 145"/>
                  <a:gd name="T23" fmla="*/ 0 h 17"/>
                  <a:gd name="T24" fmla="*/ 144 w 145"/>
                  <a:gd name="T25" fmla="*/ 0 h 17"/>
                  <a:gd name="T26" fmla="*/ 144 w 145"/>
                  <a:gd name="T27" fmla="*/ 0 h 17"/>
                  <a:gd name="T28" fmla="*/ 144 w 145"/>
                  <a:gd name="T29" fmla="*/ 0 h 17"/>
                  <a:gd name="T30" fmla="*/ 144 w 145"/>
                  <a:gd name="T31" fmla="*/ 16 h 17"/>
                  <a:gd name="T32" fmla="*/ 144 w 145"/>
                  <a:gd name="T33" fmla="*/ 16 h 17"/>
                  <a:gd name="T34" fmla="*/ 144 w 145"/>
                  <a:gd name="T35" fmla="*/ 16 h 17"/>
                  <a:gd name="T36" fmla="*/ 144 w 145"/>
                  <a:gd name="T37" fmla="*/ 16 h 17"/>
                  <a:gd name="T38" fmla="*/ 100 w 145"/>
                  <a:gd name="T39" fmla="*/ 16 h 17"/>
                  <a:gd name="T40" fmla="*/ 0 w 145"/>
                  <a:gd name="T41" fmla="*/ 16 h 17"/>
                  <a:gd name="T42" fmla="*/ 0 w 145"/>
                  <a:gd name="T43" fmla="*/ 16 h 17"/>
                  <a:gd name="T44" fmla="*/ 0 w 145"/>
                  <a:gd name="T45" fmla="*/ 16 h 17"/>
                  <a:gd name="T46" fmla="*/ 0 w 145"/>
                  <a:gd name="T47" fmla="*/ 16 h 17"/>
                  <a:gd name="T48" fmla="*/ 0 w 145"/>
                  <a:gd name="T49" fmla="*/ 0 h 17"/>
                  <a:gd name="T50" fmla="*/ 0 w 145"/>
                  <a:gd name="T51" fmla="*/ 0 h 17"/>
                  <a:gd name="T52" fmla="*/ 0 w 145"/>
                  <a:gd name="T53" fmla="*/ 0 h 17"/>
                  <a:gd name="T54" fmla="*/ 0 w 145"/>
                  <a:gd name="T55" fmla="*/ 0 h 17"/>
                  <a:gd name="T56" fmla="*/ 0 w 145"/>
                  <a:gd name="T57" fmla="*/ 0 h 17"/>
                  <a:gd name="T58" fmla="*/ 100 w 145"/>
                  <a:gd name="T59" fmla="*/ 0 h 17"/>
                  <a:gd name="T60" fmla="*/ 100 w 145"/>
                  <a:gd name="T61" fmla="*/ 0 h 17"/>
                  <a:gd name="T62" fmla="*/ 100 w 145"/>
                  <a:gd name="T63" fmla="*/ 0 h 17"/>
                  <a:gd name="T64" fmla="*/ 100 w 145"/>
                  <a:gd name="T65" fmla="*/ 0 h 17"/>
                  <a:gd name="T66" fmla="*/ 100 w 145"/>
                  <a:gd name="T67" fmla="*/ 0 h 17"/>
                  <a:gd name="T68" fmla="*/ 100 w 145"/>
                  <a:gd name="T69" fmla="*/ 16 h 17"/>
                  <a:gd name="T70" fmla="*/ 100 w 145"/>
                  <a:gd name="T71" fmla="*/ 16 h 17"/>
                  <a:gd name="T72" fmla="*/ 100 w 145"/>
                  <a:gd name="T73" fmla="*/ 16 h 17"/>
                  <a:gd name="T74" fmla="*/ 100 w 145"/>
                  <a:gd name="T75" fmla="*/ 16 h 17"/>
                  <a:gd name="T76" fmla="*/ 144 w 145"/>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5"/>
                  <a:gd name="T118" fmla="*/ 0 h 17"/>
                  <a:gd name="T119" fmla="*/ 145 w 145"/>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5" h="17">
                    <a:moveTo>
                      <a:pt x="144" y="16"/>
                    </a:moveTo>
                    <a:lnTo>
                      <a:pt x="102" y="16"/>
                    </a:lnTo>
                    <a:lnTo>
                      <a:pt x="102" y="0"/>
                    </a:lnTo>
                    <a:lnTo>
                      <a:pt x="104" y="0"/>
                    </a:lnTo>
                    <a:lnTo>
                      <a:pt x="144" y="0"/>
                    </a:lnTo>
                    <a:lnTo>
                      <a:pt x="144" y="16"/>
                    </a:lnTo>
                    <a:lnTo>
                      <a:pt x="100" y="16"/>
                    </a:lnTo>
                    <a:lnTo>
                      <a:pt x="0" y="16"/>
                    </a:lnTo>
                    <a:lnTo>
                      <a:pt x="0" y="0"/>
                    </a:lnTo>
                    <a:lnTo>
                      <a:pt x="100" y="0"/>
                    </a:lnTo>
                    <a:lnTo>
                      <a:pt x="100" y="16"/>
                    </a:lnTo>
                    <a:lnTo>
                      <a:pt x="144" y="16"/>
                    </a:lnTo>
                  </a:path>
                </a:pathLst>
              </a:custGeom>
              <a:solidFill>
                <a:srgbClr val="DCE718"/>
              </a:solidFill>
              <a:ln w="9525" cap="rnd">
                <a:noFill/>
                <a:round/>
                <a:headEnd/>
                <a:tailEnd/>
              </a:ln>
            </p:spPr>
            <p:txBody>
              <a:bodyPr/>
              <a:lstStyle/>
              <a:p>
                <a:endParaRPr lang="en-US"/>
              </a:p>
            </p:txBody>
          </p:sp>
          <p:sp>
            <p:nvSpPr>
              <p:cNvPr id="32444" name="Freeform 399"/>
              <p:cNvSpPr>
                <a:spLocks noChangeAspect="1"/>
              </p:cNvSpPr>
              <p:nvPr/>
            </p:nvSpPr>
            <p:spPr bwMode="auto">
              <a:xfrm>
                <a:off x="4968" y="2761"/>
                <a:ext cx="145" cy="17"/>
              </a:xfrm>
              <a:custGeom>
                <a:avLst/>
                <a:gdLst>
                  <a:gd name="T0" fmla="*/ 144 w 145"/>
                  <a:gd name="T1" fmla="*/ 16 h 17"/>
                  <a:gd name="T2" fmla="*/ 104 w 145"/>
                  <a:gd name="T3" fmla="*/ 16 h 17"/>
                  <a:gd name="T4" fmla="*/ 104 w 145"/>
                  <a:gd name="T5" fmla="*/ 16 h 17"/>
                  <a:gd name="T6" fmla="*/ 104 w 145"/>
                  <a:gd name="T7" fmla="*/ 16 h 17"/>
                  <a:gd name="T8" fmla="*/ 105 w 145"/>
                  <a:gd name="T9" fmla="*/ 16 h 17"/>
                  <a:gd name="T10" fmla="*/ 105 w 145"/>
                  <a:gd name="T11" fmla="*/ 16 h 17"/>
                  <a:gd name="T12" fmla="*/ 105 w 145"/>
                  <a:gd name="T13" fmla="*/ 16 h 17"/>
                  <a:gd name="T14" fmla="*/ 105 w 145"/>
                  <a:gd name="T15" fmla="*/ 16 h 17"/>
                  <a:gd name="T16" fmla="*/ 105 w 145"/>
                  <a:gd name="T17" fmla="*/ 16 h 17"/>
                  <a:gd name="T18" fmla="*/ 105 w 145"/>
                  <a:gd name="T19" fmla="*/ 0 h 17"/>
                  <a:gd name="T20" fmla="*/ 144 w 145"/>
                  <a:gd name="T21" fmla="*/ 0 h 17"/>
                  <a:gd name="T22" fmla="*/ 144 w 145"/>
                  <a:gd name="T23" fmla="*/ 16 h 17"/>
                  <a:gd name="T24" fmla="*/ 144 w 145"/>
                  <a:gd name="T25" fmla="*/ 16 h 17"/>
                  <a:gd name="T26" fmla="*/ 144 w 145"/>
                  <a:gd name="T27" fmla="*/ 16 h 17"/>
                  <a:gd name="T28" fmla="*/ 144 w 145"/>
                  <a:gd name="T29" fmla="*/ 16 h 17"/>
                  <a:gd name="T30" fmla="*/ 144 w 145"/>
                  <a:gd name="T31" fmla="*/ 16 h 17"/>
                  <a:gd name="T32" fmla="*/ 144 w 145"/>
                  <a:gd name="T33" fmla="*/ 16 h 17"/>
                  <a:gd name="T34" fmla="*/ 144 w 145"/>
                  <a:gd name="T35" fmla="*/ 16 h 17"/>
                  <a:gd name="T36" fmla="*/ 144 w 145"/>
                  <a:gd name="T37" fmla="*/ 16 h 17"/>
                  <a:gd name="T38" fmla="*/ 100 w 145"/>
                  <a:gd name="T39" fmla="*/ 16 h 17"/>
                  <a:gd name="T40" fmla="*/ 0 w 145"/>
                  <a:gd name="T41" fmla="*/ 16 h 17"/>
                  <a:gd name="T42" fmla="*/ 0 w 145"/>
                  <a:gd name="T43" fmla="*/ 16 h 17"/>
                  <a:gd name="T44" fmla="*/ 0 w 145"/>
                  <a:gd name="T45" fmla="*/ 16 h 17"/>
                  <a:gd name="T46" fmla="*/ 0 w 145"/>
                  <a:gd name="T47" fmla="*/ 16 h 17"/>
                  <a:gd name="T48" fmla="*/ 0 w 145"/>
                  <a:gd name="T49" fmla="*/ 16 h 17"/>
                  <a:gd name="T50" fmla="*/ 0 w 145"/>
                  <a:gd name="T51" fmla="*/ 16 h 17"/>
                  <a:gd name="T52" fmla="*/ 0 w 145"/>
                  <a:gd name="T53" fmla="*/ 16 h 17"/>
                  <a:gd name="T54" fmla="*/ 0 w 145"/>
                  <a:gd name="T55" fmla="*/ 16 h 17"/>
                  <a:gd name="T56" fmla="*/ 0 w 145"/>
                  <a:gd name="T57" fmla="*/ 0 h 17"/>
                  <a:gd name="T58" fmla="*/ 100 w 145"/>
                  <a:gd name="T59" fmla="*/ 0 h 17"/>
                  <a:gd name="T60" fmla="*/ 100 w 145"/>
                  <a:gd name="T61" fmla="*/ 16 h 17"/>
                  <a:gd name="T62" fmla="*/ 100 w 145"/>
                  <a:gd name="T63" fmla="*/ 16 h 17"/>
                  <a:gd name="T64" fmla="*/ 100 w 145"/>
                  <a:gd name="T65" fmla="*/ 16 h 17"/>
                  <a:gd name="T66" fmla="*/ 100 w 145"/>
                  <a:gd name="T67" fmla="*/ 16 h 17"/>
                  <a:gd name="T68" fmla="*/ 100 w 145"/>
                  <a:gd name="T69" fmla="*/ 16 h 17"/>
                  <a:gd name="T70" fmla="*/ 100 w 145"/>
                  <a:gd name="T71" fmla="*/ 16 h 17"/>
                  <a:gd name="T72" fmla="*/ 100 w 145"/>
                  <a:gd name="T73" fmla="*/ 16 h 17"/>
                  <a:gd name="T74" fmla="*/ 100 w 145"/>
                  <a:gd name="T75" fmla="*/ 16 h 17"/>
                  <a:gd name="T76" fmla="*/ 144 w 145"/>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5"/>
                  <a:gd name="T118" fmla="*/ 0 h 17"/>
                  <a:gd name="T119" fmla="*/ 145 w 145"/>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5" h="17">
                    <a:moveTo>
                      <a:pt x="144" y="16"/>
                    </a:moveTo>
                    <a:lnTo>
                      <a:pt x="104" y="16"/>
                    </a:lnTo>
                    <a:lnTo>
                      <a:pt x="105" y="16"/>
                    </a:lnTo>
                    <a:lnTo>
                      <a:pt x="105" y="0"/>
                    </a:lnTo>
                    <a:lnTo>
                      <a:pt x="144" y="0"/>
                    </a:lnTo>
                    <a:lnTo>
                      <a:pt x="144" y="16"/>
                    </a:lnTo>
                    <a:lnTo>
                      <a:pt x="100" y="16"/>
                    </a:lnTo>
                    <a:lnTo>
                      <a:pt x="0" y="16"/>
                    </a:lnTo>
                    <a:lnTo>
                      <a:pt x="0" y="0"/>
                    </a:lnTo>
                    <a:lnTo>
                      <a:pt x="100" y="0"/>
                    </a:lnTo>
                    <a:lnTo>
                      <a:pt x="100" y="16"/>
                    </a:lnTo>
                    <a:lnTo>
                      <a:pt x="144" y="16"/>
                    </a:lnTo>
                  </a:path>
                </a:pathLst>
              </a:custGeom>
              <a:solidFill>
                <a:srgbClr val="DCE817"/>
              </a:solidFill>
              <a:ln w="9525" cap="rnd">
                <a:noFill/>
                <a:round/>
                <a:headEnd/>
                <a:tailEnd/>
              </a:ln>
            </p:spPr>
            <p:txBody>
              <a:bodyPr/>
              <a:lstStyle/>
              <a:p>
                <a:endParaRPr lang="en-US"/>
              </a:p>
            </p:txBody>
          </p:sp>
          <p:sp>
            <p:nvSpPr>
              <p:cNvPr id="32445" name="Freeform 400"/>
              <p:cNvSpPr>
                <a:spLocks noChangeAspect="1"/>
              </p:cNvSpPr>
              <p:nvPr/>
            </p:nvSpPr>
            <p:spPr bwMode="auto">
              <a:xfrm>
                <a:off x="4969" y="2761"/>
                <a:ext cx="144" cy="1"/>
              </a:xfrm>
              <a:custGeom>
                <a:avLst/>
                <a:gdLst>
                  <a:gd name="T0" fmla="*/ 143 w 144"/>
                  <a:gd name="T1" fmla="*/ 0 h 1"/>
                  <a:gd name="T2" fmla="*/ 104 w 144"/>
                  <a:gd name="T3" fmla="*/ 0 h 1"/>
                  <a:gd name="T4" fmla="*/ 104 w 144"/>
                  <a:gd name="T5" fmla="*/ 0 h 1"/>
                  <a:gd name="T6" fmla="*/ 106 w 144"/>
                  <a:gd name="T7" fmla="*/ 0 h 1"/>
                  <a:gd name="T8" fmla="*/ 106 w 144"/>
                  <a:gd name="T9" fmla="*/ 0 h 1"/>
                  <a:gd name="T10" fmla="*/ 106 w 144"/>
                  <a:gd name="T11" fmla="*/ 0 h 1"/>
                  <a:gd name="T12" fmla="*/ 106 w 144"/>
                  <a:gd name="T13" fmla="*/ 0 h 1"/>
                  <a:gd name="T14" fmla="*/ 106 w 144"/>
                  <a:gd name="T15" fmla="*/ 0 h 1"/>
                  <a:gd name="T16" fmla="*/ 106 w 144"/>
                  <a:gd name="T17" fmla="*/ 0 h 1"/>
                  <a:gd name="T18" fmla="*/ 106 w 144"/>
                  <a:gd name="T19" fmla="*/ 0 h 1"/>
                  <a:gd name="T20" fmla="*/ 143 w 144"/>
                  <a:gd name="T21" fmla="*/ 0 h 1"/>
                  <a:gd name="T22" fmla="*/ 143 w 144"/>
                  <a:gd name="T23" fmla="*/ 0 h 1"/>
                  <a:gd name="T24" fmla="*/ 143 w 144"/>
                  <a:gd name="T25" fmla="*/ 0 h 1"/>
                  <a:gd name="T26" fmla="*/ 143 w 144"/>
                  <a:gd name="T27" fmla="*/ 0 h 1"/>
                  <a:gd name="T28" fmla="*/ 143 w 144"/>
                  <a:gd name="T29" fmla="*/ 0 h 1"/>
                  <a:gd name="T30" fmla="*/ 143 w 144"/>
                  <a:gd name="T31" fmla="*/ 0 h 1"/>
                  <a:gd name="T32" fmla="*/ 143 w 144"/>
                  <a:gd name="T33" fmla="*/ 0 h 1"/>
                  <a:gd name="T34" fmla="*/ 143 w 144"/>
                  <a:gd name="T35" fmla="*/ 0 h 1"/>
                  <a:gd name="T36" fmla="*/ 143 w 144"/>
                  <a:gd name="T37" fmla="*/ 0 h 1"/>
                  <a:gd name="T38" fmla="*/ 99 w 144"/>
                  <a:gd name="T39" fmla="*/ 0 h 1"/>
                  <a:gd name="T40" fmla="*/ 0 w 144"/>
                  <a:gd name="T41" fmla="*/ 0 h 1"/>
                  <a:gd name="T42" fmla="*/ 0 w 144"/>
                  <a:gd name="T43" fmla="*/ 0 h 1"/>
                  <a:gd name="T44" fmla="*/ 0 w 144"/>
                  <a:gd name="T45" fmla="*/ 0 h 1"/>
                  <a:gd name="T46" fmla="*/ 0 w 144"/>
                  <a:gd name="T47" fmla="*/ 0 h 1"/>
                  <a:gd name="T48" fmla="*/ 0 w 144"/>
                  <a:gd name="T49" fmla="*/ 0 h 1"/>
                  <a:gd name="T50" fmla="*/ 0 w 144"/>
                  <a:gd name="T51" fmla="*/ 0 h 1"/>
                  <a:gd name="T52" fmla="*/ 0 w 144"/>
                  <a:gd name="T53" fmla="*/ 0 h 1"/>
                  <a:gd name="T54" fmla="*/ 0 w 144"/>
                  <a:gd name="T55" fmla="*/ 0 h 1"/>
                  <a:gd name="T56" fmla="*/ 0 w 144"/>
                  <a:gd name="T57" fmla="*/ 0 h 1"/>
                  <a:gd name="T58" fmla="*/ 99 w 144"/>
                  <a:gd name="T59" fmla="*/ 0 h 1"/>
                  <a:gd name="T60" fmla="*/ 99 w 144"/>
                  <a:gd name="T61" fmla="*/ 0 h 1"/>
                  <a:gd name="T62" fmla="*/ 99 w 144"/>
                  <a:gd name="T63" fmla="*/ 0 h 1"/>
                  <a:gd name="T64" fmla="*/ 99 w 144"/>
                  <a:gd name="T65" fmla="*/ 0 h 1"/>
                  <a:gd name="T66" fmla="*/ 99 w 144"/>
                  <a:gd name="T67" fmla="*/ 0 h 1"/>
                  <a:gd name="T68" fmla="*/ 99 w 144"/>
                  <a:gd name="T69" fmla="*/ 0 h 1"/>
                  <a:gd name="T70" fmla="*/ 99 w 144"/>
                  <a:gd name="T71" fmla="*/ 0 h 1"/>
                  <a:gd name="T72" fmla="*/ 99 w 144"/>
                  <a:gd name="T73" fmla="*/ 0 h 1"/>
                  <a:gd name="T74" fmla="*/ 99 w 144"/>
                  <a:gd name="T75" fmla="*/ 0 h 1"/>
                  <a:gd name="T76" fmla="*/ 143 w 144"/>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
                  <a:gd name="T118" fmla="*/ 0 h 1"/>
                  <a:gd name="T119" fmla="*/ 144 w 144"/>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 h="1">
                    <a:moveTo>
                      <a:pt x="143" y="0"/>
                    </a:moveTo>
                    <a:lnTo>
                      <a:pt x="104" y="0"/>
                    </a:lnTo>
                    <a:lnTo>
                      <a:pt x="106" y="0"/>
                    </a:lnTo>
                    <a:lnTo>
                      <a:pt x="143" y="0"/>
                    </a:lnTo>
                    <a:lnTo>
                      <a:pt x="99" y="0"/>
                    </a:lnTo>
                    <a:lnTo>
                      <a:pt x="0" y="0"/>
                    </a:lnTo>
                    <a:lnTo>
                      <a:pt x="99" y="0"/>
                    </a:lnTo>
                    <a:lnTo>
                      <a:pt x="143" y="0"/>
                    </a:lnTo>
                  </a:path>
                </a:pathLst>
              </a:custGeom>
              <a:solidFill>
                <a:srgbClr val="DDE817"/>
              </a:solidFill>
              <a:ln w="9525" cap="rnd">
                <a:noFill/>
                <a:round/>
                <a:headEnd/>
                <a:tailEnd/>
              </a:ln>
            </p:spPr>
            <p:txBody>
              <a:bodyPr/>
              <a:lstStyle/>
              <a:p>
                <a:endParaRPr lang="en-US"/>
              </a:p>
            </p:txBody>
          </p:sp>
          <p:sp>
            <p:nvSpPr>
              <p:cNvPr id="32446" name="Freeform 401"/>
              <p:cNvSpPr>
                <a:spLocks noChangeAspect="1"/>
              </p:cNvSpPr>
              <p:nvPr/>
            </p:nvSpPr>
            <p:spPr bwMode="auto">
              <a:xfrm>
                <a:off x="4969" y="2760"/>
                <a:ext cx="144" cy="17"/>
              </a:xfrm>
              <a:custGeom>
                <a:avLst/>
                <a:gdLst>
                  <a:gd name="T0" fmla="*/ 143 w 144"/>
                  <a:gd name="T1" fmla="*/ 16 h 17"/>
                  <a:gd name="T2" fmla="*/ 106 w 144"/>
                  <a:gd name="T3" fmla="*/ 16 h 17"/>
                  <a:gd name="T4" fmla="*/ 106 w 144"/>
                  <a:gd name="T5" fmla="*/ 16 h 17"/>
                  <a:gd name="T6" fmla="*/ 106 w 144"/>
                  <a:gd name="T7" fmla="*/ 16 h 17"/>
                  <a:gd name="T8" fmla="*/ 107 w 144"/>
                  <a:gd name="T9" fmla="*/ 16 h 17"/>
                  <a:gd name="T10" fmla="*/ 107 w 144"/>
                  <a:gd name="T11" fmla="*/ 16 h 17"/>
                  <a:gd name="T12" fmla="*/ 107 w 144"/>
                  <a:gd name="T13" fmla="*/ 16 h 17"/>
                  <a:gd name="T14" fmla="*/ 107 w 144"/>
                  <a:gd name="T15" fmla="*/ 16 h 17"/>
                  <a:gd name="T16" fmla="*/ 107 w 144"/>
                  <a:gd name="T17" fmla="*/ 16 h 17"/>
                  <a:gd name="T18" fmla="*/ 107 w 144"/>
                  <a:gd name="T19" fmla="*/ 16 h 17"/>
                  <a:gd name="T20" fmla="*/ 107 w 144"/>
                  <a:gd name="T21" fmla="*/ 16 h 17"/>
                  <a:gd name="T22" fmla="*/ 107 w 144"/>
                  <a:gd name="T23" fmla="*/ 16 h 17"/>
                  <a:gd name="T24" fmla="*/ 107 w 144"/>
                  <a:gd name="T25" fmla="*/ 0 h 17"/>
                  <a:gd name="T26" fmla="*/ 107 w 144"/>
                  <a:gd name="T27" fmla="*/ 0 h 17"/>
                  <a:gd name="T28" fmla="*/ 107 w 144"/>
                  <a:gd name="T29" fmla="*/ 0 h 17"/>
                  <a:gd name="T30" fmla="*/ 107 w 144"/>
                  <a:gd name="T31" fmla="*/ 0 h 17"/>
                  <a:gd name="T32" fmla="*/ 107 w 144"/>
                  <a:gd name="T33" fmla="*/ 0 h 17"/>
                  <a:gd name="T34" fmla="*/ 107 w 144"/>
                  <a:gd name="T35" fmla="*/ 0 h 17"/>
                  <a:gd name="T36" fmla="*/ 143 w 144"/>
                  <a:gd name="T37" fmla="*/ 0 h 17"/>
                  <a:gd name="T38" fmla="*/ 143 w 144"/>
                  <a:gd name="T39" fmla="*/ 0 h 17"/>
                  <a:gd name="T40" fmla="*/ 143 w 144"/>
                  <a:gd name="T41" fmla="*/ 0 h 17"/>
                  <a:gd name="T42" fmla="*/ 143 w 144"/>
                  <a:gd name="T43" fmla="*/ 0 h 17"/>
                  <a:gd name="T44" fmla="*/ 143 w 144"/>
                  <a:gd name="T45" fmla="*/ 0 h 17"/>
                  <a:gd name="T46" fmla="*/ 143 w 144"/>
                  <a:gd name="T47" fmla="*/ 16 h 17"/>
                  <a:gd name="T48" fmla="*/ 143 w 144"/>
                  <a:gd name="T49" fmla="*/ 16 h 17"/>
                  <a:gd name="T50" fmla="*/ 143 w 144"/>
                  <a:gd name="T51" fmla="*/ 16 h 17"/>
                  <a:gd name="T52" fmla="*/ 143 w 144"/>
                  <a:gd name="T53" fmla="*/ 16 h 17"/>
                  <a:gd name="T54" fmla="*/ 99 w 144"/>
                  <a:gd name="T55" fmla="*/ 16 h 17"/>
                  <a:gd name="T56" fmla="*/ 0 w 144"/>
                  <a:gd name="T57" fmla="*/ 16 h 17"/>
                  <a:gd name="T58" fmla="*/ 0 w 144"/>
                  <a:gd name="T59" fmla="*/ 16 h 17"/>
                  <a:gd name="T60" fmla="*/ 0 w 144"/>
                  <a:gd name="T61" fmla="*/ 16 h 17"/>
                  <a:gd name="T62" fmla="*/ 0 w 144"/>
                  <a:gd name="T63" fmla="*/ 16 h 17"/>
                  <a:gd name="T64" fmla="*/ 0 w 144"/>
                  <a:gd name="T65" fmla="*/ 0 h 17"/>
                  <a:gd name="T66" fmla="*/ 0 w 144"/>
                  <a:gd name="T67" fmla="*/ 0 h 17"/>
                  <a:gd name="T68" fmla="*/ 0 w 144"/>
                  <a:gd name="T69" fmla="*/ 0 h 17"/>
                  <a:gd name="T70" fmla="*/ 0 w 144"/>
                  <a:gd name="T71" fmla="*/ 0 h 17"/>
                  <a:gd name="T72" fmla="*/ 0 w 144"/>
                  <a:gd name="T73" fmla="*/ 0 h 17"/>
                  <a:gd name="T74" fmla="*/ 99 w 144"/>
                  <a:gd name="T75" fmla="*/ 0 h 17"/>
                  <a:gd name="T76" fmla="*/ 99 w 144"/>
                  <a:gd name="T77" fmla="*/ 0 h 17"/>
                  <a:gd name="T78" fmla="*/ 99 w 144"/>
                  <a:gd name="T79" fmla="*/ 0 h 17"/>
                  <a:gd name="T80" fmla="*/ 99 w 144"/>
                  <a:gd name="T81" fmla="*/ 0 h 17"/>
                  <a:gd name="T82" fmla="*/ 99 w 144"/>
                  <a:gd name="T83" fmla="*/ 0 h 17"/>
                  <a:gd name="T84" fmla="*/ 99 w 144"/>
                  <a:gd name="T85" fmla="*/ 16 h 17"/>
                  <a:gd name="T86" fmla="*/ 99 w 144"/>
                  <a:gd name="T87" fmla="*/ 16 h 17"/>
                  <a:gd name="T88" fmla="*/ 99 w 144"/>
                  <a:gd name="T89" fmla="*/ 16 h 17"/>
                  <a:gd name="T90" fmla="*/ 99 w 144"/>
                  <a:gd name="T91" fmla="*/ 16 h 17"/>
                  <a:gd name="T92" fmla="*/ 143 w 144"/>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4"/>
                  <a:gd name="T142" fmla="*/ 0 h 17"/>
                  <a:gd name="T143" fmla="*/ 144 w 144"/>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4" h="17">
                    <a:moveTo>
                      <a:pt x="143" y="16"/>
                    </a:moveTo>
                    <a:lnTo>
                      <a:pt x="106" y="16"/>
                    </a:lnTo>
                    <a:lnTo>
                      <a:pt x="107" y="16"/>
                    </a:lnTo>
                    <a:lnTo>
                      <a:pt x="107" y="0"/>
                    </a:lnTo>
                    <a:lnTo>
                      <a:pt x="143" y="0"/>
                    </a:lnTo>
                    <a:lnTo>
                      <a:pt x="143" y="16"/>
                    </a:lnTo>
                    <a:lnTo>
                      <a:pt x="99" y="16"/>
                    </a:lnTo>
                    <a:lnTo>
                      <a:pt x="0" y="16"/>
                    </a:lnTo>
                    <a:lnTo>
                      <a:pt x="0" y="0"/>
                    </a:lnTo>
                    <a:lnTo>
                      <a:pt x="99" y="0"/>
                    </a:lnTo>
                    <a:lnTo>
                      <a:pt x="99" y="16"/>
                    </a:lnTo>
                    <a:lnTo>
                      <a:pt x="143" y="16"/>
                    </a:lnTo>
                  </a:path>
                </a:pathLst>
              </a:custGeom>
              <a:solidFill>
                <a:srgbClr val="DEE916"/>
              </a:solidFill>
              <a:ln w="9525" cap="rnd">
                <a:noFill/>
                <a:round/>
                <a:headEnd/>
                <a:tailEnd/>
              </a:ln>
            </p:spPr>
            <p:txBody>
              <a:bodyPr/>
              <a:lstStyle/>
              <a:p>
                <a:endParaRPr lang="en-US"/>
              </a:p>
            </p:txBody>
          </p:sp>
          <p:sp>
            <p:nvSpPr>
              <p:cNvPr id="32447" name="Freeform 402"/>
              <p:cNvSpPr>
                <a:spLocks noChangeAspect="1"/>
              </p:cNvSpPr>
              <p:nvPr/>
            </p:nvSpPr>
            <p:spPr bwMode="auto">
              <a:xfrm>
                <a:off x="4969" y="2758"/>
                <a:ext cx="144" cy="17"/>
              </a:xfrm>
              <a:custGeom>
                <a:avLst/>
                <a:gdLst>
                  <a:gd name="T0" fmla="*/ 143 w 144"/>
                  <a:gd name="T1" fmla="*/ 16 h 17"/>
                  <a:gd name="T2" fmla="*/ 107 w 144"/>
                  <a:gd name="T3" fmla="*/ 16 h 17"/>
                  <a:gd name="T4" fmla="*/ 107 w 144"/>
                  <a:gd name="T5" fmla="*/ 16 h 17"/>
                  <a:gd name="T6" fmla="*/ 107 w 144"/>
                  <a:gd name="T7" fmla="*/ 16 h 17"/>
                  <a:gd name="T8" fmla="*/ 107 w 144"/>
                  <a:gd name="T9" fmla="*/ 16 h 17"/>
                  <a:gd name="T10" fmla="*/ 107 w 144"/>
                  <a:gd name="T11" fmla="*/ 16 h 17"/>
                  <a:gd name="T12" fmla="*/ 107 w 144"/>
                  <a:gd name="T13" fmla="*/ 16 h 17"/>
                  <a:gd name="T14" fmla="*/ 107 w 144"/>
                  <a:gd name="T15" fmla="*/ 16 h 17"/>
                  <a:gd name="T16" fmla="*/ 107 w 144"/>
                  <a:gd name="T17" fmla="*/ 16 h 17"/>
                  <a:gd name="T18" fmla="*/ 107 w 144"/>
                  <a:gd name="T19" fmla="*/ 0 h 17"/>
                  <a:gd name="T20" fmla="*/ 141 w 144"/>
                  <a:gd name="T21" fmla="*/ 0 h 17"/>
                  <a:gd name="T22" fmla="*/ 141 w 144"/>
                  <a:gd name="T23" fmla="*/ 16 h 17"/>
                  <a:gd name="T24" fmla="*/ 141 w 144"/>
                  <a:gd name="T25" fmla="*/ 16 h 17"/>
                  <a:gd name="T26" fmla="*/ 141 w 144"/>
                  <a:gd name="T27" fmla="*/ 16 h 17"/>
                  <a:gd name="T28" fmla="*/ 143 w 144"/>
                  <a:gd name="T29" fmla="*/ 16 h 17"/>
                  <a:gd name="T30" fmla="*/ 143 w 144"/>
                  <a:gd name="T31" fmla="*/ 16 h 17"/>
                  <a:gd name="T32" fmla="*/ 143 w 144"/>
                  <a:gd name="T33" fmla="*/ 16 h 17"/>
                  <a:gd name="T34" fmla="*/ 143 w 144"/>
                  <a:gd name="T35" fmla="*/ 16 h 17"/>
                  <a:gd name="T36" fmla="*/ 143 w 144"/>
                  <a:gd name="T37" fmla="*/ 16 h 17"/>
                  <a:gd name="T38" fmla="*/ 99 w 144"/>
                  <a:gd name="T39" fmla="*/ 16 h 17"/>
                  <a:gd name="T40" fmla="*/ 0 w 144"/>
                  <a:gd name="T41" fmla="*/ 16 h 17"/>
                  <a:gd name="T42" fmla="*/ 0 w 144"/>
                  <a:gd name="T43" fmla="*/ 16 h 17"/>
                  <a:gd name="T44" fmla="*/ 0 w 144"/>
                  <a:gd name="T45" fmla="*/ 16 h 17"/>
                  <a:gd name="T46" fmla="*/ 0 w 144"/>
                  <a:gd name="T47" fmla="*/ 16 h 17"/>
                  <a:gd name="T48" fmla="*/ 0 w 144"/>
                  <a:gd name="T49" fmla="*/ 16 h 17"/>
                  <a:gd name="T50" fmla="*/ 0 w 144"/>
                  <a:gd name="T51" fmla="*/ 16 h 17"/>
                  <a:gd name="T52" fmla="*/ 0 w 144"/>
                  <a:gd name="T53" fmla="*/ 16 h 17"/>
                  <a:gd name="T54" fmla="*/ 0 w 144"/>
                  <a:gd name="T55" fmla="*/ 16 h 17"/>
                  <a:gd name="T56" fmla="*/ 0 w 144"/>
                  <a:gd name="T57" fmla="*/ 0 h 17"/>
                  <a:gd name="T58" fmla="*/ 99 w 144"/>
                  <a:gd name="T59" fmla="*/ 0 h 17"/>
                  <a:gd name="T60" fmla="*/ 99 w 144"/>
                  <a:gd name="T61" fmla="*/ 16 h 17"/>
                  <a:gd name="T62" fmla="*/ 99 w 144"/>
                  <a:gd name="T63" fmla="*/ 16 h 17"/>
                  <a:gd name="T64" fmla="*/ 99 w 144"/>
                  <a:gd name="T65" fmla="*/ 16 h 17"/>
                  <a:gd name="T66" fmla="*/ 99 w 144"/>
                  <a:gd name="T67" fmla="*/ 16 h 17"/>
                  <a:gd name="T68" fmla="*/ 99 w 144"/>
                  <a:gd name="T69" fmla="*/ 16 h 17"/>
                  <a:gd name="T70" fmla="*/ 99 w 144"/>
                  <a:gd name="T71" fmla="*/ 16 h 17"/>
                  <a:gd name="T72" fmla="*/ 99 w 144"/>
                  <a:gd name="T73" fmla="*/ 16 h 17"/>
                  <a:gd name="T74" fmla="*/ 99 w 144"/>
                  <a:gd name="T75" fmla="*/ 16 h 17"/>
                  <a:gd name="T76" fmla="*/ 143 w 144"/>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4"/>
                  <a:gd name="T118" fmla="*/ 0 h 17"/>
                  <a:gd name="T119" fmla="*/ 144 w 144"/>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4" h="17">
                    <a:moveTo>
                      <a:pt x="143" y="16"/>
                    </a:moveTo>
                    <a:lnTo>
                      <a:pt x="107" y="16"/>
                    </a:lnTo>
                    <a:lnTo>
                      <a:pt x="107" y="0"/>
                    </a:lnTo>
                    <a:lnTo>
                      <a:pt x="141" y="0"/>
                    </a:lnTo>
                    <a:lnTo>
                      <a:pt x="141" y="16"/>
                    </a:lnTo>
                    <a:lnTo>
                      <a:pt x="143" y="16"/>
                    </a:lnTo>
                    <a:lnTo>
                      <a:pt x="99" y="16"/>
                    </a:lnTo>
                    <a:lnTo>
                      <a:pt x="0" y="16"/>
                    </a:lnTo>
                    <a:lnTo>
                      <a:pt x="0" y="0"/>
                    </a:lnTo>
                    <a:lnTo>
                      <a:pt x="99" y="0"/>
                    </a:lnTo>
                    <a:lnTo>
                      <a:pt x="99" y="16"/>
                    </a:lnTo>
                    <a:lnTo>
                      <a:pt x="143" y="16"/>
                    </a:lnTo>
                  </a:path>
                </a:pathLst>
              </a:custGeom>
              <a:solidFill>
                <a:srgbClr val="DEE916"/>
              </a:solidFill>
              <a:ln w="9525" cap="rnd">
                <a:noFill/>
                <a:round/>
                <a:headEnd/>
                <a:tailEnd/>
              </a:ln>
            </p:spPr>
            <p:txBody>
              <a:bodyPr/>
              <a:lstStyle/>
              <a:p>
                <a:endParaRPr lang="en-US"/>
              </a:p>
            </p:txBody>
          </p:sp>
          <p:sp>
            <p:nvSpPr>
              <p:cNvPr id="32448" name="Freeform 403"/>
              <p:cNvSpPr>
                <a:spLocks noChangeAspect="1"/>
              </p:cNvSpPr>
              <p:nvPr/>
            </p:nvSpPr>
            <p:spPr bwMode="auto">
              <a:xfrm>
                <a:off x="4969" y="2758"/>
                <a:ext cx="143" cy="1"/>
              </a:xfrm>
              <a:custGeom>
                <a:avLst/>
                <a:gdLst>
                  <a:gd name="T0" fmla="*/ 142 w 143"/>
                  <a:gd name="T1" fmla="*/ 0 h 1"/>
                  <a:gd name="T2" fmla="*/ 107 w 143"/>
                  <a:gd name="T3" fmla="*/ 0 h 1"/>
                  <a:gd name="T4" fmla="*/ 107 w 143"/>
                  <a:gd name="T5" fmla="*/ 0 h 1"/>
                  <a:gd name="T6" fmla="*/ 107 w 143"/>
                  <a:gd name="T7" fmla="*/ 0 h 1"/>
                  <a:gd name="T8" fmla="*/ 107 w 143"/>
                  <a:gd name="T9" fmla="*/ 0 h 1"/>
                  <a:gd name="T10" fmla="*/ 107 w 143"/>
                  <a:gd name="T11" fmla="*/ 0 h 1"/>
                  <a:gd name="T12" fmla="*/ 107 w 143"/>
                  <a:gd name="T13" fmla="*/ 0 h 1"/>
                  <a:gd name="T14" fmla="*/ 107 w 143"/>
                  <a:gd name="T15" fmla="*/ 0 h 1"/>
                  <a:gd name="T16" fmla="*/ 107 w 143"/>
                  <a:gd name="T17" fmla="*/ 0 h 1"/>
                  <a:gd name="T18" fmla="*/ 107 w 143"/>
                  <a:gd name="T19" fmla="*/ 0 h 1"/>
                  <a:gd name="T20" fmla="*/ 142 w 143"/>
                  <a:gd name="T21" fmla="*/ 0 h 1"/>
                  <a:gd name="T22" fmla="*/ 142 w 143"/>
                  <a:gd name="T23" fmla="*/ 0 h 1"/>
                  <a:gd name="T24" fmla="*/ 142 w 143"/>
                  <a:gd name="T25" fmla="*/ 0 h 1"/>
                  <a:gd name="T26" fmla="*/ 142 w 143"/>
                  <a:gd name="T27" fmla="*/ 0 h 1"/>
                  <a:gd name="T28" fmla="*/ 142 w 143"/>
                  <a:gd name="T29" fmla="*/ 0 h 1"/>
                  <a:gd name="T30" fmla="*/ 142 w 143"/>
                  <a:gd name="T31" fmla="*/ 0 h 1"/>
                  <a:gd name="T32" fmla="*/ 142 w 143"/>
                  <a:gd name="T33" fmla="*/ 0 h 1"/>
                  <a:gd name="T34" fmla="*/ 142 w 143"/>
                  <a:gd name="T35" fmla="*/ 0 h 1"/>
                  <a:gd name="T36" fmla="*/ 142 w 143"/>
                  <a:gd name="T37" fmla="*/ 0 h 1"/>
                  <a:gd name="T38" fmla="*/ 100 w 143"/>
                  <a:gd name="T39" fmla="*/ 0 h 1"/>
                  <a:gd name="T40" fmla="*/ 0 w 143"/>
                  <a:gd name="T41" fmla="*/ 0 h 1"/>
                  <a:gd name="T42" fmla="*/ 0 w 143"/>
                  <a:gd name="T43" fmla="*/ 0 h 1"/>
                  <a:gd name="T44" fmla="*/ 0 w 143"/>
                  <a:gd name="T45" fmla="*/ 0 h 1"/>
                  <a:gd name="T46" fmla="*/ 0 w 143"/>
                  <a:gd name="T47" fmla="*/ 0 h 1"/>
                  <a:gd name="T48" fmla="*/ 0 w 143"/>
                  <a:gd name="T49" fmla="*/ 0 h 1"/>
                  <a:gd name="T50" fmla="*/ 0 w 143"/>
                  <a:gd name="T51" fmla="*/ 0 h 1"/>
                  <a:gd name="T52" fmla="*/ 0 w 143"/>
                  <a:gd name="T53" fmla="*/ 0 h 1"/>
                  <a:gd name="T54" fmla="*/ 0 w 143"/>
                  <a:gd name="T55" fmla="*/ 0 h 1"/>
                  <a:gd name="T56" fmla="*/ 0 w 143"/>
                  <a:gd name="T57" fmla="*/ 0 h 1"/>
                  <a:gd name="T58" fmla="*/ 98 w 143"/>
                  <a:gd name="T59" fmla="*/ 0 h 1"/>
                  <a:gd name="T60" fmla="*/ 98 w 143"/>
                  <a:gd name="T61" fmla="*/ 0 h 1"/>
                  <a:gd name="T62" fmla="*/ 98 w 143"/>
                  <a:gd name="T63" fmla="*/ 0 h 1"/>
                  <a:gd name="T64" fmla="*/ 100 w 143"/>
                  <a:gd name="T65" fmla="*/ 0 h 1"/>
                  <a:gd name="T66" fmla="*/ 100 w 143"/>
                  <a:gd name="T67" fmla="*/ 0 h 1"/>
                  <a:gd name="T68" fmla="*/ 100 w 143"/>
                  <a:gd name="T69" fmla="*/ 0 h 1"/>
                  <a:gd name="T70" fmla="*/ 100 w 143"/>
                  <a:gd name="T71" fmla="*/ 0 h 1"/>
                  <a:gd name="T72" fmla="*/ 100 w 143"/>
                  <a:gd name="T73" fmla="*/ 0 h 1"/>
                  <a:gd name="T74" fmla="*/ 100 w 143"/>
                  <a:gd name="T75" fmla="*/ 0 h 1"/>
                  <a:gd name="T76" fmla="*/ 142 w 143"/>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3"/>
                  <a:gd name="T118" fmla="*/ 0 h 1"/>
                  <a:gd name="T119" fmla="*/ 143 w 143"/>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3" h="1">
                    <a:moveTo>
                      <a:pt x="142" y="0"/>
                    </a:moveTo>
                    <a:lnTo>
                      <a:pt x="107" y="0"/>
                    </a:lnTo>
                    <a:lnTo>
                      <a:pt x="142" y="0"/>
                    </a:lnTo>
                    <a:lnTo>
                      <a:pt x="100" y="0"/>
                    </a:lnTo>
                    <a:lnTo>
                      <a:pt x="0" y="0"/>
                    </a:lnTo>
                    <a:lnTo>
                      <a:pt x="98" y="0"/>
                    </a:lnTo>
                    <a:lnTo>
                      <a:pt x="100" y="0"/>
                    </a:lnTo>
                    <a:lnTo>
                      <a:pt x="142" y="0"/>
                    </a:lnTo>
                  </a:path>
                </a:pathLst>
              </a:custGeom>
              <a:solidFill>
                <a:srgbClr val="DFE916"/>
              </a:solidFill>
              <a:ln w="9525" cap="rnd">
                <a:noFill/>
                <a:round/>
                <a:headEnd/>
                <a:tailEnd/>
              </a:ln>
            </p:spPr>
            <p:txBody>
              <a:bodyPr/>
              <a:lstStyle/>
              <a:p>
                <a:endParaRPr lang="en-US"/>
              </a:p>
            </p:txBody>
          </p:sp>
          <p:sp>
            <p:nvSpPr>
              <p:cNvPr id="32449" name="Freeform 404"/>
              <p:cNvSpPr>
                <a:spLocks noChangeAspect="1"/>
              </p:cNvSpPr>
              <p:nvPr/>
            </p:nvSpPr>
            <p:spPr bwMode="auto">
              <a:xfrm>
                <a:off x="4969" y="2756"/>
                <a:ext cx="143" cy="17"/>
              </a:xfrm>
              <a:custGeom>
                <a:avLst/>
                <a:gdLst>
                  <a:gd name="T0" fmla="*/ 142 w 143"/>
                  <a:gd name="T1" fmla="*/ 16 h 17"/>
                  <a:gd name="T2" fmla="*/ 107 w 143"/>
                  <a:gd name="T3" fmla="*/ 16 h 17"/>
                  <a:gd name="T4" fmla="*/ 107 w 143"/>
                  <a:gd name="T5" fmla="*/ 16 h 17"/>
                  <a:gd name="T6" fmla="*/ 107 w 143"/>
                  <a:gd name="T7" fmla="*/ 16 h 17"/>
                  <a:gd name="T8" fmla="*/ 107 w 143"/>
                  <a:gd name="T9" fmla="*/ 16 h 17"/>
                  <a:gd name="T10" fmla="*/ 107 w 143"/>
                  <a:gd name="T11" fmla="*/ 16 h 17"/>
                  <a:gd name="T12" fmla="*/ 107 w 143"/>
                  <a:gd name="T13" fmla="*/ 0 h 17"/>
                  <a:gd name="T14" fmla="*/ 107 w 143"/>
                  <a:gd name="T15" fmla="*/ 0 h 17"/>
                  <a:gd name="T16" fmla="*/ 107 w 143"/>
                  <a:gd name="T17" fmla="*/ 0 h 17"/>
                  <a:gd name="T18" fmla="*/ 107 w 143"/>
                  <a:gd name="T19" fmla="*/ 0 h 17"/>
                  <a:gd name="T20" fmla="*/ 142 w 143"/>
                  <a:gd name="T21" fmla="*/ 0 h 17"/>
                  <a:gd name="T22" fmla="*/ 142 w 143"/>
                  <a:gd name="T23" fmla="*/ 0 h 17"/>
                  <a:gd name="T24" fmla="*/ 142 w 143"/>
                  <a:gd name="T25" fmla="*/ 0 h 17"/>
                  <a:gd name="T26" fmla="*/ 142 w 143"/>
                  <a:gd name="T27" fmla="*/ 0 h 17"/>
                  <a:gd name="T28" fmla="*/ 142 w 143"/>
                  <a:gd name="T29" fmla="*/ 16 h 17"/>
                  <a:gd name="T30" fmla="*/ 142 w 143"/>
                  <a:gd name="T31" fmla="*/ 16 h 17"/>
                  <a:gd name="T32" fmla="*/ 142 w 143"/>
                  <a:gd name="T33" fmla="*/ 16 h 17"/>
                  <a:gd name="T34" fmla="*/ 142 w 143"/>
                  <a:gd name="T35" fmla="*/ 16 h 17"/>
                  <a:gd name="T36" fmla="*/ 142 w 143"/>
                  <a:gd name="T37" fmla="*/ 16 h 17"/>
                  <a:gd name="T38" fmla="*/ 98 w 143"/>
                  <a:gd name="T39" fmla="*/ 16 h 17"/>
                  <a:gd name="T40" fmla="*/ 0 w 143"/>
                  <a:gd name="T41" fmla="*/ 16 h 17"/>
                  <a:gd name="T42" fmla="*/ 0 w 143"/>
                  <a:gd name="T43" fmla="*/ 16 h 17"/>
                  <a:gd name="T44" fmla="*/ 0 w 143"/>
                  <a:gd name="T45" fmla="*/ 16 h 17"/>
                  <a:gd name="T46" fmla="*/ 0 w 143"/>
                  <a:gd name="T47" fmla="*/ 16 h 17"/>
                  <a:gd name="T48" fmla="*/ 0 w 143"/>
                  <a:gd name="T49" fmla="*/ 16 h 17"/>
                  <a:gd name="T50" fmla="*/ 1 w 143"/>
                  <a:gd name="T51" fmla="*/ 0 h 17"/>
                  <a:gd name="T52" fmla="*/ 1 w 143"/>
                  <a:gd name="T53" fmla="*/ 0 h 17"/>
                  <a:gd name="T54" fmla="*/ 1 w 143"/>
                  <a:gd name="T55" fmla="*/ 0 h 17"/>
                  <a:gd name="T56" fmla="*/ 1 w 143"/>
                  <a:gd name="T57" fmla="*/ 0 h 17"/>
                  <a:gd name="T58" fmla="*/ 98 w 143"/>
                  <a:gd name="T59" fmla="*/ 0 h 17"/>
                  <a:gd name="T60" fmla="*/ 98 w 143"/>
                  <a:gd name="T61" fmla="*/ 0 h 17"/>
                  <a:gd name="T62" fmla="*/ 98 w 143"/>
                  <a:gd name="T63" fmla="*/ 0 h 17"/>
                  <a:gd name="T64" fmla="*/ 98 w 143"/>
                  <a:gd name="T65" fmla="*/ 0 h 17"/>
                  <a:gd name="T66" fmla="*/ 98 w 143"/>
                  <a:gd name="T67" fmla="*/ 16 h 17"/>
                  <a:gd name="T68" fmla="*/ 98 w 143"/>
                  <a:gd name="T69" fmla="*/ 16 h 17"/>
                  <a:gd name="T70" fmla="*/ 98 w 143"/>
                  <a:gd name="T71" fmla="*/ 16 h 17"/>
                  <a:gd name="T72" fmla="*/ 98 w 143"/>
                  <a:gd name="T73" fmla="*/ 16 h 17"/>
                  <a:gd name="T74" fmla="*/ 98 w 143"/>
                  <a:gd name="T75" fmla="*/ 16 h 17"/>
                  <a:gd name="T76" fmla="*/ 142 w 143"/>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3"/>
                  <a:gd name="T118" fmla="*/ 0 h 17"/>
                  <a:gd name="T119" fmla="*/ 143 w 143"/>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3" h="17">
                    <a:moveTo>
                      <a:pt x="142" y="16"/>
                    </a:moveTo>
                    <a:lnTo>
                      <a:pt x="107" y="16"/>
                    </a:lnTo>
                    <a:lnTo>
                      <a:pt x="107" y="0"/>
                    </a:lnTo>
                    <a:lnTo>
                      <a:pt x="142" y="0"/>
                    </a:lnTo>
                    <a:lnTo>
                      <a:pt x="142" y="16"/>
                    </a:lnTo>
                    <a:lnTo>
                      <a:pt x="98" y="16"/>
                    </a:lnTo>
                    <a:lnTo>
                      <a:pt x="0" y="16"/>
                    </a:lnTo>
                    <a:lnTo>
                      <a:pt x="1" y="0"/>
                    </a:lnTo>
                    <a:lnTo>
                      <a:pt x="98" y="0"/>
                    </a:lnTo>
                    <a:lnTo>
                      <a:pt x="98" y="16"/>
                    </a:lnTo>
                    <a:lnTo>
                      <a:pt x="142" y="16"/>
                    </a:lnTo>
                  </a:path>
                </a:pathLst>
              </a:custGeom>
              <a:solidFill>
                <a:srgbClr val="DFEA15"/>
              </a:solidFill>
              <a:ln w="9525" cap="rnd">
                <a:noFill/>
                <a:round/>
                <a:headEnd/>
                <a:tailEnd/>
              </a:ln>
            </p:spPr>
            <p:txBody>
              <a:bodyPr/>
              <a:lstStyle/>
              <a:p>
                <a:endParaRPr lang="en-US"/>
              </a:p>
            </p:txBody>
          </p:sp>
          <p:sp>
            <p:nvSpPr>
              <p:cNvPr id="32450" name="Freeform 405"/>
              <p:cNvSpPr>
                <a:spLocks noChangeAspect="1"/>
              </p:cNvSpPr>
              <p:nvPr/>
            </p:nvSpPr>
            <p:spPr bwMode="auto">
              <a:xfrm>
                <a:off x="4971" y="2756"/>
                <a:ext cx="141" cy="1"/>
              </a:xfrm>
              <a:custGeom>
                <a:avLst/>
                <a:gdLst>
                  <a:gd name="T0" fmla="*/ 140 w 141"/>
                  <a:gd name="T1" fmla="*/ 0 h 1"/>
                  <a:gd name="T2" fmla="*/ 105 w 141"/>
                  <a:gd name="T3" fmla="*/ 0 h 1"/>
                  <a:gd name="T4" fmla="*/ 105 w 141"/>
                  <a:gd name="T5" fmla="*/ 0 h 1"/>
                  <a:gd name="T6" fmla="*/ 105 w 141"/>
                  <a:gd name="T7" fmla="*/ 0 h 1"/>
                  <a:gd name="T8" fmla="*/ 105 w 141"/>
                  <a:gd name="T9" fmla="*/ 0 h 1"/>
                  <a:gd name="T10" fmla="*/ 105 w 141"/>
                  <a:gd name="T11" fmla="*/ 0 h 1"/>
                  <a:gd name="T12" fmla="*/ 105 w 141"/>
                  <a:gd name="T13" fmla="*/ 0 h 1"/>
                  <a:gd name="T14" fmla="*/ 105 w 141"/>
                  <a:gd name="T15" fmla="*/ 0 h 1"/>
                  <a:gd name="T16" fmla="*/ 105 w 141"/>
                  <a:gd name="T17" fmla="*/ 0 h 1"/>
                  <a:gd name="T18" fmla="*/ 105 w 141"/>
                  <a:gd name="T19" fmla="*/ 0 h 1"/>
                  <a:gd name="T20" fmla="*/ 140 w 141"/>
                  <a:gd name="T21" fmla="*/ 0 h 1"/>
                  <a:gd name="T22" fmla="*/ 140 w 141"/>
                  <a:gd name="T23" fmla="*/ 0 h 1"/>
                  <a:gd name="T24" fmla="*/ 140 w 141"/>
                  <a:gd name="T25" fmla="*/ 0 h 1"/>
                  <a:gd name="T26" fmla="*/ 140 w 141"/>
                  <a:gd name="T27" fmla="*/ 0 h 1"/>
                  <a:gd name="T28" fmla="*/ 140 w 141"/>
                  <a:gd name="T29" fmla="*/ 0 h 1"/>
                  <a:gd name="T30" fmla="*/ 140 w 141"/>
                  <a:gd name="T31" fmla="*/ 0 h 1"/>
                  <a:gd name="T32" fmla="*/ 140 w 141"/>
                  <a:gd name="T33" fmla="*/ 0 h 1"/>
                  <a:gd name="T34" fmla="*/ 140 w 141"/>
                  <a:gd name="T35" fmla="*/ 0 h 1"/>
                  <a:gd name="T36" fmla="*/ 140 w 141"/>
                  <a:gd name="T37" fmla="*/ 0 h 1"/>
                  <a:gd name="T38" fmla="*/ 96 w 141"/>
                  <a:gd name="T39" fmla="*/ 0 h 1"/>
                  <a:gd name="T40" fmla="*/ 0 w 141"/>
                  <a:gd name="T41" fmla="*/ 0 h 1"/>
                  <a:gd name="T42" fmla="*/ 0 w 141"/>
                  <a:gd name="T43" fmla="*/ 0 h 1"/>
                  <a:gd name="T44" fmla="*/ 0 w 141"/>
                  <a:gd name="T45" fmla="*/ 0 h 1"/>
                  <a:gd name="T46" fmla="*/ 0 w 141"/>
                  <a:gd name="T47" fmla="*/ 0 h 1"/>
                  <a:gd name="T48" fmla="*/ 0 w 141"/>
                  <a:gd name="T49" fmla="*/ 0 h 1"/>
                  <a:gd name="T50" fmla="*/ 0 w 141"/>
                  <a:gd name="T51" fmla="*/ 0 h 1"/>
                  <a:gd name="T52" fmla="*/ 0 w 141"/>
                  <a:gd name="T53" fmla="*/ 0 h 1"/>
                  <a:gd name="T54" fmla="*/ 0 w 141"/>
                  <a:gd name="T55" fmla="*/ 0 h 1"/>
                  <a:gd name="T56" fmla="*/ 0 w 141"/>
                  <a:gd name="T57" fmla="*/ 0 h 1"/>
                  <a:gd name="T58" fmla="*/ 96 w 141"/>
                  <a:gd name="T59" fmla="*/ 0 h 1"/>
                  <a:gd name="T60" fmla="*/ 96 w 141"/>
                  <a:gd name="T61" fmla="*/ 0 h 1"/>
                  <a:gd name="T62" fmla="*/ 96 w 141"/>
                  <a:gd name="T63" fmla="*/ 0 h 1"/>
                  <a:gd name="T64" fmla="*/ 96 w 141"/>
                  <a:gd name="T65" fmla="*/ 0 h 1"/>
                  <a:gd name="T66" fmla="*/ 96 w 141"/>
                  <a:gd name="T67" fmla="*/ 0 h 1"/>
                  <a:gd name="T68" fmla="*/ 96 w 141"/>
                  <a:gd name="T69" fmla="*/ 0 h 1"/>
                  <a:gd name="T70" fmla="*/ 96 w 141"/>
                  <a:gd name="T71" fmla="*/ 0 h 1"/>
                  <a:gd name="T72" fmla="*/ 96 w 141"/>
                  <a:gd name="T73" fmla="*/ 0 h 1"/>
                  <a:gd name="T74" fmla="*/ 96 w 141"/>
                  <a:gd name="T75" fmla="*/ 0 h 1"/>
                  <a:gd name="T76" fmla="*/ 140 w 14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1"/>
                  <a:gd name="T118" fmla="*/ 0 h 1"/>
                  <a:gd name="T119" fmla="*/ 141 w 14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1" h="1">
                    <a:moveTo>
                      <a:pt x="140" y="0"/>
                    </a:moveTo>
                    <a:lnTo>
                      <a:pt x="105" y="0"/>
                    </a:lnTo>
                    <a:lnTo>
                      <a:pt x="140" y="0"/>
                    </a:lnTo>
                    <a:lnTo>
                      <a:pt x="96" y="0"/>
                    </a:lnTo>
                    <a:lnTo>
                      <a:pt x="0" y="0"/>
                    </a:lnTo>
                    <a:lnTo>
                      <a:pt x="96" y="0"/>
                    </a:lnTo>
                    <a:lnTo>
                      <a:pt x="140" y="0"/>
                    </a:lnTo>
                  </a:path>
                </a:pathLst>
              </a:custGeom>
              <a:solidFill>
                <a:srgbClr val="E0EA15"/>
              </a:solidFill>
              <a:ln w="9525" cap="rnd">
                <a:noFill/>
                <a:round/>
                <a:headEnd/>
                <a:tailEnd/>
              </a:ln>
            </p:spPr>
            <p:txBody>
              <a:bodyPr/>
              <a:lstStyle/>
              <a:p>
                <a:endParaRPr lang="en-US"/>
              </a:p>
            </p:txBody>
          </p:sp>
          <p:sp>
            <p:nvSpPr>
              <p:cNvPr id="32451" name="Freeform 406"/>
              <p:cNvSpPr>
                <a:spLocks noChangeAspect="1"/>
              </p:cNvSpPr>
              <p:nvPr/>
            </p:nvSpPr>
            <p:spPr bwMode="auto">
              <a:xfrm>
                <a:off x="4971" y="2755"/>
                <a:ext cx="141" cy="17"/>
              </a:xfrm>
              <a:custGeom>
                <a:avLst/>
                <a:gdLst>
                  <a:gd name="T0" fmla="*/ 140 w 141"/>
                  <a:gd name="T1" fmla="*/ 16 h 17"/>
                  <a:gd name="T2" fmla="*/ 105 w 141"/>
                  <a:gd name="T3" fmla="*/ 16 h 17"/>
                  <a:gd name="T4" fmla="*/ 105 w 141"/>
                  <a:gd name="T5" fmla="*/ 0 h 17"/>
                  <a:gd name="T6" fmla="*/ 105 w 141"/>
                  <a:gd name="T7" fmla="*/ 0 h 17"/>
                  <a:gd name="T8" fmla="*/ 105 w 141"/>
                  <a:gd name="T9" fmla="*/ 0 h 17"/>
                  <a:gd name="T10" fmla="*/ 105 w 141"/>
                  <a:gd name="T11" fmla="*/ 0 h 17"/>
                  <a:gd name="T12" fmla="*/ 105 w 141"/>
                  <a:gd name="T13" fmla="*/ 0 h 17"/>
                  <a:gd name="T14" fmla="*/ 105 w 141"/>
                  <a:gd name="T15" fmla="*/ 0 h 17"/>
                  <a:gd name="T16" fmla="*/ 105 w 141"/>
                  <a:gd name="T17" fmla="*/ 0 h 17"/>
                  <a:gd name="T18" fmla="*/ 105 w 141"/>
                  <a:gd name="T19" fmla="*/ 0 h 17"/>
                  <a:gd name="T20" fmla="*/ 140 w 141"/>
                  <a:gd name="T21" fmla="*/ 0 h 17"/>
                  <a:gd name="T22" fmla="*/ 140 w 141"/>
                  <a:gd name="T23" fmla="*/ 0 h 17"/>
                  <a:gd name="T24" fmla="*/ 140 w 141"/>
                  <a:gd name="T25" fmla="*/ 0 h 17"/>
                  <a:gd name="T26" fmla="*/ 140 w 141"/>
                  <a:gd name="T27" fmla="*/ 0 h 17"/>
                  <a:gd name="T28" fmla="*/ 140 w 141"/>
                  <a:gd name="T29" fmla="*/ 0 h 17"/>
                  <a:gd name="T30" fmla="*/ 140 w 141"/>
                  <a:gd name="T31" fmla="*/ 0 h 17"/>
                  <a:gd name="T32" fmla="*/ 140 w 141"/>
                  <a:gd name="T33" fmla="*/ 0 h 17"/>
                  <a:gd name="T34" fmla="*/ 140 w 141"/>
                  <a:gd name="T35" fmla="*/ 0 h 17"/>
                  <a:gd name="T36" fmla="*/ 140 w 141"/>
                  <a:gd name="T37" fmla="*/ 16 h 17"/>
                  <a:gd name="T38" fmla="*/ 96 w 141"/>
                  <a:gd name="T39" fmla="*/ 16 h 17"/>
                  <a:gd name="T40" fmla="*/ 0 w 141"/>
                  <a:gd name="T41" fmla="*/ 16 h 17"/>
                  <a:gd name="T42" fmla="*/ 0 w 141"/>
                  <a:gd name="T43" fmla="*/ 0 h 17"/>
                  <a:gd name="T44" fmla="*/ 0 w 141"/>
                  <a:gd name="T45" fmla="*/ 0 h 17"/>
                  <a:gd name="T46" fmla="*/ 0 w 141"/>
                  <a:gd name="T47" fmla="*/ 0 h 17"/>
                  <a:gd name="T48" fmla="*/ 0 w 141"/>
                  <a:gd name="T49" fmla="*/ 0 h 17"/>
                  <a:gd name="T50" fmla="*/ 0 w 141"/>
                  <a:gd name="T51" fmla="*/ 0 h 17"/>
                  <a:gd name="T52" fmla="*/ 0 w 141"/>
                  <a:gd name="T53" fmla="*/ 0 h 17"/>
                  <a:gd name="T54" fmla="*/ 0 w 141"/>
                  <a:gd name="T55" fmla="*/ 0 h 17"/>
                  <a:gd name="T56" fmla="*/ 0 w 141"/>
                  <a:gd name="T57" fmla="*/ 0 h 17"/>
                  <a:gd name="T58" fmla="*/ 96 w 141"/>
                  <a:gd name="T59" fmla="*/ 0 h 17"/>
                  <a:gd name="T60" fmla="*/ 96 w 141"/>
                  <a:gd name="T61" fmla="*/ 0 h 17"/>
                  <a:gd name="T62" fmla="*/ 96 w 141"/>
                  <a:gd name="T63" fmla="*/ 0 h 17"/>
                  <a:gd name="T64" fmla="*/ 96 w 141"/>
                  <a:gd name="T65" fmla="*/ 0 h 17"/>
                  <a:gd name="T66" fmla="*/ 96 w 141"/>
                  <a:gd name="T67" fmla="*/ 0 h 17"/>
                  <a:gd name="T68" fmla="*/ 96 w 141"/>
                  <a:gd name="T69" fmla="*/ 0 h 17"/>
                  <a:gd name="T70" fmla="*/ 96 w 141"/>
                  <a:gd name="T71" fmla="*/ 0 h 17"/>
                  <a:gd name="T72" fmla="*/ 96 w 141"/>
                  <a:gd name="T73" fmla="*/ 0 h 17"/>
                  <a:gd name="T74" fmla="*/ 96 w 141"/>
                  <a:gd name="T75" fmla="*/ 16 h 17"/>
                  <a:gd name="T76" fmla="*/ 140 w 141"/>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1"/>
                  <a:gd name="T118" fmla="*/ 0 h 17"/>
                  <a:gd name="T119" fmla="*/ 141 w 141"/>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1" h="17">
                    <a:moveTo>
                      <a:pt x="140" y="16"/>
                    </a:moveTo>
                    <a:lnTo>
                      <a:pt x="105" y="16"/>
                    </a:lnTo>
                    <a:lnTo>
                      <a:pt x="105" y="0"/>
                    </a:lnTo>
                    <a:lnTo>
                      <a:pt x="140" y="0"/>
                    </a:lnTo>
                    <a:lnTo>
                      <a:pt x="140" y="16"/>
                    </a:lnTo>
                    <a:lnTo>
                      <a:pt x="96" y="16"/>
                    </a:lnTo>
                    <a:lnTo>
                      <a:pt x="0" y="16"/>
                    </a:lnTo>
                    <a:lnTo>
                      <a:pt x="0" y="0"/>
                    </a:lnTo>
                    <a:lnTo>
                      <a:pt x="96" y="0"/>
                    </a:lnTo>
                    <a:lnTo>
                      <a:pt x="96" y="16"/>
                    </a:lnTo>
                    <a:lnTo>
                      <a:pt x="140" y="16"/>
                    </a:lnTo>
                  </a:path>
                </a:pathLst>
              </a:custGeom>
              <a:solidFill>
                <a:srgbClr val="E1EB14"/>
              </a:solidFill>
              <a:ln w="9525" cap="rnd">
                <a:noFill/>
                <a:round/>
                <a:headEnd/>
                <a:tailEnd/>
              </a:ln>
            </p:spPr>
            <p:txBody>
              <a:bodyPr/>
              <a:lstStyle/>
              <a:p>
                <a:endParaRPr lang="en-US"/>
              </a:p>
            </p:txBody>
          </p:sp>
          <p:sp>
            <p:nvSpPr>
              <p:cNvPr id="32452" name="Freeform 407"/>
              <p:cNvSpPr>
                <a:spLocks noChangeAspect="1"/>
              </p:cNvSpPr>
              <p:nvPr/>
            </p:nvSpPr>
            <p:spPr bwMode="auto">
              <a:xfrm>
                <a:off x="4971" y="2753"/>
                <a:ext cx="141" cy="17"/>
              </a:xfrm>
              <a:custGeom>
                <a:avLst/>
                <a:gdLst>
                  <a:gd name="T0" fmla="*/ 140 w 141"/>
                  <a:gd name="T1" fmla="*/ 16 h 17"/>
                  <a:gd name="T2" fmla="*/ 105 w 141"/>
                  <a:gd name="T3" fmla="*/ 16 h 17"/>
                  <a:gd name="T4" fmla="*/ 105 w 141"/>
                  <a:gd name="T5" fmla="*/ 16 h 17"/>
                  <a:gd name="T6" fmla="*/ 105 w 141"/>
                  <a:gd name="T7" fmla="*/ 16 h 17"/>
                  <a:gd name="T8" fmla="*/ 105 w 141"/>
                  <a:gd name="T9" fmla="*/ 16 h 17"/>
                  <a:gd name="T10" fmla="*/ 105 w 141"/>
                  <a:gd name="T11" fmla="*/ 16 h 17"/>
                  <a:gd name="T12" fmla="*/ 105 w 141"/>
                  <a:gd name="T13" fmla="*/ 0 h 17"/>
                  <a:gd name="T14" fmla="*/ 105 w 141"/>
                  <a:gd name="T15" fmla="*/ 0 h 17"/>
                  <a:gd name="T16" fmla="*/ 105 w 141"/>
                  <a:gd name="T17" fmla="*/ 0 h 17"/>
                  <a:gd name="T18" fmla="*/ 105 w 141"/>
                  <a:gd name="T19" fmla="*/ 0 h 17"/>
                  <a:gd name="T20" fmla="*/ 140 w 141"/>
                  <a:gd name="T21" fmla="*/ 0 h 17"/>
                  <a:gd name="T22" fmla="*/ 140 w 141"/>
                  <a:gd name="T23" fmla="*/ 0 h 17"/>
                  <a:gd name="T24" fmla="*/ 140 w 141"/>
                  <a:gd name="T25" fmla="*/ 0 h 17"/>
                  <a:gd name="T26" fmla="*/ 140 w 141"/>
                  <a:gd name="T27" fmla="*/ 0 h 17"/>
                  <a:gd name="T28" fmla="*/ 140 w 141"/>
                  <a:gd name="T29" fmla="*/ 16 h 17"/>
                  <a:gd name="T30" fmla="*/ 140 w 141"/>
                  <a:gd name="T31" fmla="*/ 16 h 17"/>
                  <a:gd name="T32" fmla="*/ 140 w 141"/>
                  <a:gd name="T33" fmla="*/ 16 h 17"/>
                  <a:gd name="T34" fmla="*/ 140 w 141"/>
                  <a:gd name="T35" fmla="*/ 16 h 17"/>
                  <a:gd name="T36" fmla="*/ 140 w 141"/>
                  <a:gd name="T37" fmla="*/ 16 h 17"/>
                  <a:gd name="T38" fmla="*/ 96 w 141"/>
                  <a:gd name="T39" fmla="*/ 16 h 17"/>
                  <a:gd name="T40" fmla="*/ 0 w 141"/>
                  <a:gd name="T41" fmla="*/ 16 h 17"/>
                  <a:gd name="T42" fmla="*/ 0 w 141"/>
                  <a:gd name="T43" fmla="*/ 16 h 17"/>
                  <a:gd name="T44" fmla="*/ 0 w 141"/>
                  <a:gd name="T45" fmla="*/ 16 h 17"/>
                  <a:gd name="T46" fmla="*/ 0 w 141"/>
                  <a:gd name="T47" fmla="*/ 16 h 17"/>
                  <a:gd name="T48" fmla="*/ 0 w 141"/>
                  <a:gd name="T49" fmla="*/ 16 h 17"/>
                  <a:gd name="T50" fmla="*/ 0 w 141"/>
                  <a:gd name="T51" fmla="*/ 0 h 17"/>
                  <a:gd name="T52" fmla="*/ 0 w 141"/>
                  <a:gd name="T53" fmla="*/ 0 h 17"/>
                  <a:gd name="T54" fmla="*/ 0 w 141"/>
                  <a:gd name="T55" fmla="*/ 0 h 17"/>
                  <a:gd name="T56" fmla="*/ 0 w 141"/>
                  <a:gd name="T57" fmla="*/ 0 h 17"/>
                  <a:gd name="T58" fmla="*/ 96 w 141"/>
                  <a:gd name="T59" fmla="*/ 0 h 17"/>
                  <a:gd name="T60" fmla="*/ 96 w 141"/>
                  <a:gd name="T61" fmla="*/ 0 h 17"/>
                  <a:gd name="T62" fmla="*/ 96 w 141"/>
                  <a:gd name="T63" fmla="*/ 0 h 17"/>
                  <a:gd name="T64" fmla="*/ 96 w 141"/>
                  <a:gd name="T65" fmla="*/ 0 h 17"/>
                  <a:gd name="T66" fmla="*/ 96 w 141"/>
                  <a:gd name="T67" fmla="*/ 16 h 17"/>
                  <a:gd name="T68" fmla="*/ 96 w 141"/>
                  <a:gd name="T69" fmla="*/ 16 h 17"/>
                  <a:gd name="T70" fmla="*/ 96 w 141"/>
                  <a:gd name="T71" fmla="*/ 16 h 17"/>
                  <a:gd name="T72" fmla="*/ 96 w 141"/>
                  <a:gd name="T73" fmla="*/ 16 h 17"/>
                  <a:gd name="T74" fmla="*/ 96 w 141"/>
                  <a:gd name="T75" fmla="*/ 16 h 17"/>
                  <a:gd name="T76" fmla="*/ 140 w 141"/>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1"/>
                  <a:gd name="T118" fmla="*/ 0 h 17"/>
                  <a:gd name="T119" fmla="*/ 141 w 141"/>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1" h="17">
                    <a:moveTo>
                      <a:pt x="140" y="16"/>
                    </a:moveTo>
                    <a:lnTo>
                      <a:pt x="105" y="16"/>
                    </a:lnTo>
                    <a:lnTo>
                      <a:pt x="105" y="0"/>
                    </a:lnTo>
                    <a:lnTo>
                      <a:pt x="140" y="0"/>
                    </a:lnTo>
                    <a:lnTo>
                      <a:pt x="140" y="16"/>
                    </a:lnTo>
                    <a:lnTo>
                      <a:pt x="96" y="16"/>
                    </a:lnTo>
                    <a:lnTo>
                      <a:pt x="0" y="16"/>
                    </a:lnTo>
                    <a:lnTo>
                      <a:pt x="0" y="0"/>
                    </a:lnTo>
                    <a:lnTo>
                      <a:pt x="96" y="0"/>
                    </a:lnTo>
                    <a:lnTo>
                      <a:pt x="96" y="16"/>
                    </a:lnTo>
                    <a:lnTo>
                      <a:pt x="140" y="16"/>
                    </a:lnTo>
                  </a:path>
                </a:pathLst>
              </a:custGeom>
              <a:solidFill>
                <a:srgbClr val="E1EB14"/>
              </a:solidFill>
              <a:ln w="9525" cap="rnd">
                <a:noFill/>
                <a:round/>
                <a:headEnd/>
                <a:tailEnd/>
              </a:ln>
            </p:spPr>
            <p:txBody>
              <a:bodyPr/>
              <a:lstStyle/>
              <a:p>
                <a:endParaRPr lang="en-US"/>
              </a:p>
            </p:txBody>
          </p:sp>
          <p:sp>
            <p:nvSpPr>
              <p:cNvPr id="32453" name="Freeform 408"/>
              <p:cNvSpPr>
                <a:spLocks noChangeAspect="1"/>
              </p:cNvSpPr>
              <p:nvPr/>
            </p:nvSpPr>
            <p:spPr bwMode="auto">
              <a:xfrm>
                <a:off x="4971" y="2753"/>
                <a:ext cx="141" cy="1"/>
              </a:xfrm>
              <a:custGeom>
                <a:avLst/>
                <a:gdLst>
                  <a:gd name="T0" fmla="*/ 140 w 141"/>
                  <a:gd name="T1" fmla="*/ 0 h 1"/>
                  <a:gd name="T2" fmla="*/ 105 w 141"/>
                  <a:gd name="T3" fmla="*/ 0 h 1"/>
                  <a:gd name="T4" fmla="*/ 105 w 141"/>
                  <a:gd name="T5" fmla="*/ 0 h 1"/>
                  <a:gd name="T6" fmla="*/ 105 w 141"/>
                  <a:gd name="T7" fmla="*/ 0 h 1"/>
                  <a:gd name="T8" fmla="*/ 105 w 141"/>
                  <a:gd name="T9" fmla="*/ 0 h 1"/>
                  <a:gd name="T10" fmla="*/ 105 w 141"/>
                  <a:gd name="T11" fmla="*/ 0 h 1"/>
                  <a:gd name="T12" fmla="*/ 105 w 141"/>
                  <a:gd name="T13" fmla="*/ 0 h 1"/>
                  <a:gd name="T14" fmla="*/ 105 w 141"/>
                  <a:gd name="T15" fmla="*/ 0 h 1"/>
                  <a:gd name="T16" fmla="*/ 105 w 141"/>
                  <a:gd name="T17" fmla="*/ 0 h 1"/>
                  <a:gd name="T18" fmla="*/ 105 w 141"/>
                  <a:gd name="T19" fmla="*/ 0 h 1"/>
                  <a:gd name="T20" fmla="*/ 140 w 141"/>
                  <a:gd name="T21" fmla="*/ 0 h 1"/>
                  <a:gd name="T22" fmla="*/ 140 w 141"/>
                  <a:gd name="T23" fmla="*/ 0 h 1"/>
                  <a:gd name="T24" fmla="*/ 140 w 141"/>
                  <a:gd name="T25" fmla="*/ 0 h 1"/>
                  <a:gd name="T26" fmla="*/ 140 w 141"/>
                  <a:gd name="T27" fmla="*/ 0 h 1"/>
                  <a:gd name="T28" fmla="*/ 140 w 141"/>
                  <a:gd name="T29" fmla="*/ 0 h 1"/>
                  <a:gd name="T30" fmla="*/ 140 w 141"/>
                  <a:gd name="T31" fmla="*/ 0 h 1"/>
                  <a:gd name="T32" fmla="*/ 140 w 141"/>
                  <a:gd name="T33" fmla="*/ 0 h 1"/>
                  <a:gd name="T34" fmla="*/ 140 w 141"/>
                  <a:gd name="T35" fmla="*/ 0 h 1"/>
                  <a:gd name="T36" fmla="*/ 140 w 141"/>
                  <a:gd name="T37" fmla="*/ 0 h 1"/>
                  <a:gd name="T38" fmla="*/ 96 w 141"/>
                  <a:gd name="T39" fmla="*/ 0 h 1"/>
                  <a:gd name="T40" fmla="*/ 0 w 141"/>
                  <a:gd name="T41" fmla="*/ 0 h 1"/>
                  <a:gd name="T42" fmla="*/ 0 w 141"/>
                  <a:gd name="T43" fmla="*/ 0 h 1"/>
                  <a:gd name="T44" fmla="*/ 0 w 141"/>
                  <a:gd name="T45" fmla="*/ 0 h 1"/>
                  <a:gd name="T46" fmla="*/ 0 w 141"/>
                  <a:gd name="T47" fmla="*/ 0 h 1"/>
                  <a:gd name="T48" fmla="*/ 0 w 141"/>
                  <a:gd name="T49" fmla="*/ 0 h 1"/>
                  <a:gd name="T50" fmla="*/ 0 w 141"/>
                  <a:gd name="T51" fmla="*/ 0 h 1"/>
                  <a:gd name="T52" fmla="*/ 0 w 141"/>
                  <a:gd name="T53" fmla="*/ 0 h 1"/>
                  <a:gd name="T54" fmla="*/ 0 w 141"/>
                  <a:gd name="T55" fmla="*/ 0 h 1"/>
                  <a:gd name="T56" fmla="*/ 0 w 141"/>
                  <a:gd name="T57" fmla="*/ 0 h 1"/>
                  <a:gd name="T58" fmla="*/ 96 w 141"/>
                  <a:gd name="T59" fmla="*/ 0 h 1"/>
                  <a:gd name="T60" fmla="*/ 96 w 141"/>
                  <a:gd name="T61" fmla="*/ 0 h 1"/>
                  <a:gd name="T62" fmla="*/ 96 w 141"/>
                  <a:gd name="T63" fmla="*/ 0 h 1"/>
                  <a:gd name="T64" fmla="*/ 96 w 141"/>
                  <a:gd name="T65" fmla="*/ 0 h 1"/>
                  <a:gd name="T66" fmla="*/ 96 w 141"/>
                  <a:gd name="T67" fmla="*/ 0 h 1"/>
                  <a:gd name="T68" fmla="*/ 96 w 141"/>
                  <a:gd name="T69" fmla="*/ 0 h 1"/>
                  <a:gd name="T70" fmla="*/ 96 w 141"/>
                  <a:gd name="T71" fmla="*/ 0 h 1"/>
                  <a:gd name="T72" fmla="*/ 96 w 141"/>
                  <a:gd name="T73" fmla="*/ 0 h 1"/>
                  <a:gd name="T74" fmla="*/ 96 w 141"/>
                  <a:gd name="T75" fmla="*/ 0 h 1"/>
                  <a:gd name="T76" fmla="*/ 140 w 14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1"/>
                  <a:gd name="T118" fmla="*/ 0 h 1"/>
                  <a:gd name="T119" fmla="*/ 141 w 14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1" h="1">
                    <a:moveTo>
                      <a:pt x="140" y="0"/>
                    </a:moveTo>
                    <a:lnTo>
                      <a:pt x="105" y="0"/>
                    </a:lnTo>
                    <a:lnTo>
                      <a:pt x="140" y="0"/>
                    </a:lnTo>
                    <a:lnTo>
                      <a:pt x="96" y="0"/>
                    </a:lnTo>
                    <a:lnTo>
                      <a:pt x="0" y="0"/>
                    </a:lnTo>
                    <a:lnTo>
                      <a:pt x="96" y="0"/>
                    </a:lnTo>
                    <a:lnTo>
                      <a:pt x="140" y="0"/>
                    </a:lnTo>
                  </a:path>
                </a:pathLst>
              </a:custGeom>
              <a:solidFill>
                <a:srgbClr val="E2EB14"/>
              </a:solidFill>
              <a:ln w="9525" cap="rnd">
                <a:noFill/>
                <a:round/>
                <a:headEnd/>
                <a:tailEnd/>
              </a:ln>
            </p:spPr>
            <p:txBody>
              <a:bodyPr/>
              <a:lstStyle/>
              <a:p>
                <a:endParaRPr lang="en-US"/>
              </a:p>
            </p:txBody>
          </p:sp>
          <p:sp>
            <p:nvSpPr>
              <p:cNvPr id="32454" name="Freeform 409"/>
              <p:cNvSpPr>
                <a:spLocks noChangeAspect="1"/>
              </p:cNvSpPr>
              <p:nvPr/>
            </p:nvSpPr>
            <p:spPr bwMode="auto">
              <a:xfrm>
                <a:off x="4971" y="2752"/>
                <a:ext cx="141" cy="17"/>
              </a:xfrm>
              <a:custGeom>
                <a:avLst/>
                <a:gdLst>
                  <a:gd name="T0" fmla="*/ 140 w 141"/>
                  <a:gd name="T1" fmla="*/ 16 h 17"/>
                  <a:gd name="T2" fmla="*/ 105 w 141"/>
                  <a:gd name="T3" fmla="*/ 16 h 17"/>
                  <a:gd name="T4" fmla="*/ 105 w 141"/>
                  <a:gd name="T5" fmla="*/ 0 h 17"/>
                  <a:gd name="T6" fmla="*/ 105 w 141"/>
                  <a:gd name="T7" fmla="*/ 0 h 17"/>
                  <a:gd name="T8" fmla="*/ 105 w 141"/>
                  <a:gd name="T9" fmla="*/ 0 h 17"/>
                  <a:gd name="T10" fmla="*/ 105 w 141"/>
                  <a:gd name="T11" fmla="*/ 0 h 17"/>
                  <a:gd name="T12" fmla="*/ 105 w 141"/>
                  <a:gd name="T13" fmla="*/ 0 h 17"/>
                  <a:gd name="T14" fmla="*/ 105 w 141"/>
                  <a:gd name="T15" fmla="*/ 0 h 17"/>
                  <a:gd name="T16" fmla="*/ 105 w 141"/>
                  <a:gd name="T17" fmla="*/ 0 h 17"/>
                  <a:gd name="T18" fmla="*/ 105 w 141"/>
                  <a:gd name="T19" fmla="*/ 0 h 17"/>
                  <a:gd name="T20" fmla="*/ 140 w 141"/>
                  <a:gd name="T21" fmla="*/ 0 h 17"/>
                  <a:gd name="T22" fmla="*/ 140 w 141"/>
                  <a:gd name="T23" fmla="*/ 0 h 17"/>
                  <a:gd name="T24" fmla="*/ 140 w 141"/>
                  <a:gd name="T25" fmla="*/ 0 h 17"/>
                  <a:gd name="T26" fmla="*/ 140 w 141"/>
                  <a:gd name="T27" fmla="*/ 0 h 17"/>
                  <a:gd name="T28" fmla="*/ 140 w 141"/>
                  <a:gd name="T29" fmla="*/ 0 h 17"/>
                  <a:gd name="T30" fmla="*/ 140 w 141"/>
                  <a:gd name="T31" fmla="*/ 0 h 17"/>
                  <a:gd name="T32" fmla="*/ 140 w 141"/>
                  <a:gd name="T33" fmla="*/ 0 h 17"/>
                  <a:gd name="T34" fmla="*/ 140 w 141"/>
                  <a:gd name="T35" fmla="*/ 0 h 17"/>
                  <a:gd name="T36" fmla="*/ 140 w 141"/>
                  <a:gd name="T37" fmla="*/ 16 h 17"/>
                  <a:gd name="T38" fmla="*/ 96 w 141"/>
                  <a:gd name="T39" fmla="*/ 16 h 17"/>
                  <a:gd name="T40" fmla="*/ 0 w 141"/>
                  <a:gd name="T41" fmla="*/ 16 h 17"/>
                  <a:gd name="T42" fmla="*/ 0 w 141"/>
                  <a:gd name="T43" fmla="*/ 0 h 17"/>
                  <a:gd name="T44" fmla="*/ 0 w 141"/>
                  <a:gd name="T45" fmla="*/ 0 h 17"/>
                  <a:gd name="T46" fmla="*/ 0 w 141"/>
                  <a:gd name="T47" fmla="*/ 0 h 17"/>
                  <a:gd name="T48" fmla="*/ 0 w 141"/>
                  <a:gd name="T49" fmla="*/ 0 h 17"/>
                  <a:gd name="T50" fmla="*/ 0 w 141"/>
                  <a:gd name="T51" fmla="*/ 0 h 17"/>
                  <a:gd name="T52" fmla="*/ 1 w 141"/>
                  <a:gd name="T53" fmla="*/ 0 h 17"/>
                  <a:gd name="T54" fmla="*/ 1 w 141"/>
                  <a:gd name="T55" fmla="*/ 0 h 17"/>
                  <a:gd name="T56" fmla="*/ 1 w 141"/>
                  <a:gd name="T57" fmla="*/ 0 h 17"/>
                  <a:gd name="T58" fmla="*/ 96 w 141"/>
                  <a:gd name="T59" fmla="*/ 0 h 17"/>
                  <a:gd name="T60" fmla="*/ 96 w 141"/>
                  <a:gd name="T61" fmla="*/ 0 h 17"/>
                  <a:gd name="T62" fmla="*/ 96 w 141"/>
                  <a:gd name="T63" fmla="*/ 0 h 17"/>
                  <a:gd name="T64" fmla="*/ 96 w 141"/>
                  <a:gd name="T65" fmla="*/ 0 h 17"/>
                  <a:gd name="T66" fmla="*/ 96 w 141"/>
                  <a:gd name="T67" fmla="*/ 0 h 17"/>
                  <a:gd name="T68" fmla="*/ 96 w 141"/>
                  <a:gd name="T69" fmla="*/ 0 h 17"/>
                  <a:gd name="T70" fmla="*/ 96 w 141"/>
                  <a:gd name="T71" fmla="*/ 0 h 17"/>
                  <a:gd name="T72" fmla="*/ 96 w 141"/>
                  <a:gd name="T73" fmla="*/ 0 h 17"/>
                  <a:gd name="T74" fmla="*/ 96 w 141"/>
                  <a:gd name="T75" fmla="*/ 16 h 17"/>
                  <a:gd name="T76" fmla="*/ 140 w 141"/>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1"/>
                  <a:gd name="T118" fmla="*/ 0 h 17"/>
                  <a:gd name="T119" fmla="*/ 141 w 141"/>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1" h="17">
                    <a:moveTo>
                      <a:pt x="140" y="16"/>
                    </a:moveTo>
                    <a:lnTo>
                      <a:pt x="105" y="16"/>
                    </a:lnTo>
                    <a:lnTo>
                      <a:pt x="105" y="0"/>
                    </a:lnTo>
                    <a:lnTo>
                      <a:pt x="140" y="0"/>
                    </a:lnTo>
                    <a:lnTo>
                      <a:pt x="140" y="16"/>
                    </a:lnTo>
                    <a:lnTo>
                      <a:pt x="96" y="16"/>
                    </a:lnTo>
                    <a:lnTo>
                      <a:pt x="0" y="16"/>
                    </a:lnTo>
                    <a:lnTo>
                      <a:pt x="0" y="0"/>
                    </a:lnTo>
                    <a:lnTo>
                      <a:pt x="1" y="0"/>
                    </a:lnTo>
                    <a:lnTo>
                      <a:pt x="96" y="0"/>
                    </a:lnTo>
                    <a:lnTo>
                      <a:pt x="96" y="16"/>
                    </a:lnTo>
                    <a:lnTo>
                      <a:pt x="140" y="16"/>
                    </a:lnTo>
                  </a:path>
                </a:pathLst>
              </a:custGeom>
              <a:solidFill>
                <a:srgbClr val="E2EC13"/>
              </a:solidFill>
              <a:ln w="9525" cap="rnd">
                <a:noFill/>
                <a:round/>
                <a:headEnd/>
                <a:tailEnd/>
              </a:ln>
            </p:spPr>
            <p:txBody>
              <a:bodyPr/>
              <a:lstStyle/>
              <a:p>
                <a:endParaRPr lang="en-US"/>
              </a:p>
            </p:txBody>
          </p:sp>
          <p:sp>
            <p:nvSpPr>
              <p:cNvPr id="32455" name="Freeform 410"/>
              <p:cNvSpPr>
                <a:spLocks noChangeAspect="1"/>
              </p:cNvSpPr>
              <p:nvPr/>
            </p:nvSpPr>
            <p:spPr bwMode="auto">
              <a:xfrm>
                <a:off x="4972" y="2750"/>
                <a:ext cx="140" cy="17"/>
              </a:xfrm>
              <a:custGeom>
                <a:avLst/>
                <a:gdLst>
                  <a:gd name="T0" fmla="*/ 139 w 140"/>
                  <a:gd name="T1" fmla="*/ 16 h 17"/>
                  <a:gd name="T2" fmla="*/ 104 w 140"/>
                  <a:gd name="T3" fmla="*/ 16 h 17"/>
                  <a:gd name="T4" fmla="*/ 104 w 140"/>
                  <a:gd name="T5" fmla="*/ 16 h 17"/>
                  <a:gd name="T6" fmla="*/ 104 w 140"/>
                  <a:gd name="T7" fmla="*/ 16 h 17"/>
                  <a:gd name="T8" fmla="*/ 104 w 140"/>
                  <a:gd name="T9" fmla="*/ 16 h 17"/>
                  <a:gd name="T10" fmla="*/ 104 w 140"/>
                  <a:gd name="T11" fmla="*/ 16 h 17"/>
                  <a:gd name="T12" fmla="*/ 104 w 140"/>
                  <a:gd name="T13" fmla="*/ 0 h 17"/>
                  <a:gd name="T14" fmla="*/ 104 w 140"/>
                  <a:gd name="T15" fmla="*/ 0 h 17"/>
                  <a:gd name="T16" fmla="*/ 104 w 140"/>
                  <a:gd name="T17" fmla="*/ 0 h 17"/>
                  <a:gd name="T18" fmla="*/ 104 w 140"/>
                  <a:gd name="T19" fmla="*/ 0 h 17"/>
                  <a:gd name="T20" fmla="*/ 137 w 140"/>
                  <a:gd name="T21" fmla="*/ 0 h 17"/>
                  <a:gd name="T22" fmla="*/ 137 w 140"/>
                  <a:gd name="T23" fmla="*/ 0 h 17"/>
                  <a:gd name="T24" fmla="*/ 137 w 140"/>
                  <a:gd name="T25" fmla="*/ 0 h 17"/>
                  <a:gd name="T26" fmla="*/ 137 w 140"/>
                  <a:gd name="T27" fmla="*/ 0 h 17"/>
                  <a:gd name="T28" fmla="*/ 137 w 140"/>
                  <a:gd name="T29" fmla="*/ 0 h 17"/>
                  <a:gd name="T30" fmla="*/ 137 w 140"/>
                  <a:gd name="T31" fmla="*/ 16 h 17"/>
                  <a:gd name="T32" fmla="*/ 137 w 140"/>
                  <a:gd name="T33" fmla="*/ 16 h 17"/>
                  <a:gd name="T34" fmla="*/ 137 w 140"/>
                  <a:gd name="T35" fmla="*/ 16 h 17"/>
                  <a:gd name="T36" fmla="*/ 137 w 140"/>
                  <a:gd name="T37" fmla="*/ 16 h 17"/>
                  <a:gd name="T38" fmla="*/ 139 w 140"/>
                  <a:gd name="T39" fmla="*/ 16 h 17"/>
                  <a:gd name="T40" fmla="*/ 139 w 140"/>
                  <a:gd name="T41" fmla="*/ 16 h 17"/>
                  <a:gd name="T42" fmla="*/ 139 w 140"/>
                  <a:gd name="T43" fmla="*/ 16 h 17"/>
                  <a:gd name="T44" fmla="*/ 139 w 140"/>
                  <a:gd name="T45" fmla="*/ 16 h 17"/>
                  <a:gd name="T46" fmla="*/ 139 w 140"/>
                  <a:gd name="T47" fmla="*/ 16 h 17"/>
                  <a:gd name="T48" fmla="*/ 139 w 140"/>
                  <a:gd name="T49" fmla="*/ 16 h 17"/>
                  <a:gd name="T50" fmla="*/ 139 w 140"/>
                  <a:gd name="T51" fmla="*/ 16 h 17"/>
                  <a:gd name="T52" fmla="*/ 139 w 140"/>
                  <a:gd name="T53" fmla="*/ 16 h 17"/>
                  <a:gd name="T54" fmla="*/ 95 w 140"/>
                  <a:gd name="T55" fmla="*/ 16 h 17"/>
                  <a:gd name="T56" fmla="*/ 0 w 140"/>
                  <a:gd name="T57" fmla="*/ 16 h 17"/>
                  <a:gd name="T58" fmla="*/ 0 w 140"/>
                  <a:gd name="T59" fmla="*/ 16 h 17"/>
                  <a:gd name="T60" fmla="*/ 0 w 140"/>
                  <a:gd name="T61" fmla="*/ 16 h 17"/>
                  <a:gd name="T62" fmla="*/ 0 w 140"/>
                  <a:gd name="T63" fmla="*/ 16 h 17"/>
                  <a:gd name="T64" fmla="*/ 0 w 140"/>
                  <a:gd name="T65" fmla="*/ 16 h 17"/>
                  <a:gd name="T66" fmla="*/ 0 w 140"/>
                  <a:gd name="T67" fmla="*/ 0 h 17"/>
                  <a:gd name="T68" fmla="*/ 0 w 140"/>
                  <a:gd name="T69" fmla="*/ 0 h 17"/>
                  <a:gd name="T70" fmla="*/ 0 w 140"/>
                  <a:gd name="T71" fmla="*/ 0 h 17"/>
                  <a:gd name="T72" fmla="*/ 0 w 140"/>
                  <a:gd name="T73" fmla="*/ 0 h 17"/>
                  <a:gd name="T74" fmla="*/ 94 w 140"/>
                  <a:gd name="T75" fmla="*/ 0 h 17"/>
                  <a:gd name="T76" fmla="*/ 94 w 140"/>
                  <a:gd name="T77" fmla="*/ 0 h 17"/>
                  <a:gd name="T78" fmla="*/ 94 w 140"/>
                  <a:gd name="T79" fmla="*/ 0 h 17"/>
                  <a:gd name="T80" fmla="*/ 94 w 140"/>
                  <a:gd name="T81" fmla="*/ 0 h 17"/>
                  <a:gd name="T82" fmla="*/ 94 w 140"/>
                  <a:gd name="T83" fmla="*/ 0 h 17"/>
                  <a:gd name="T84" fmla="*/ 94 w 140"/>
                  <a:gd name="T85" fmla="*/ 16 h 17"/>
                  <a:gd name="T86" fmla="*/ 94 w 140"/>
                  <a:gd name="T87" fmla="*/ 16 h 17"/>
                  <a:gd name="T88" fmla="*/ 95 w 140"/>
                  <a:gd name="T89" fmla="*/ 16 h 17"/>
                  <a:gd name="T90" fmla="*/ 95 w 140"/>
                  <a:gd name="T91" fmla="*/ 16 h 17"/>
                  <a:gd name="T92" fmla="*/ 95 w 140"/>
                  <a:gd name="T93" fmla="*/ 16 h 17"/>
                  <a:gd name="T94" fmla="*/ 95 w 140"/>
                  <a:gd name="T95" fmla="*/ 16 h 17"/>
                  <a:gd name="T96" fmla="*/ 95 w 140"/>
                  <a:gd name="T97" fmla="*/ 16 h 17"/>
                  <a:gd name="T98" fmla="*/ 95 w 140"/>
                  <a:gd name="T99" fmla="*/ 16 h 17"/>
                  <a:gd name="T100" fmla="*/ 95 w 140"/>
                  <a:gd name="T101" fmla="*/ 16 h 17"/>
                  <a:gd name="T102" fmla="*/ 95 w 140"/>
                  <a:gd name="T103" fmla="*/ 16 h 17"/>
                  <a:gd name="T104" fmla="*/ 95 w 140"/>
                  <a:gd name="T105" fmla="*/ 16 h 17"/>
                  <a:gd name="T106" fmla="*/ 95 w 140"/>
                  <a:gd name="T107" fmla="*/ 16 h 17"/>
                  <a:gd name="T108" fmla="*/ 139 w 140"/>
                  <a:gd name="T109" fmla="*/ 16 h 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0"/>
                  <a:gd name="T166" fmla="*/ 0 h 17"/>
                  <a:gd name="T167" fmla="*/ 140 w 140"/>
                  <a:gd name="T168" fmla="*/ 17 h 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0" h="17">
                    <a:moveTo>
                      <a:pt x="139" y="16"/>
                    </a:moveTo>
                    <a:lnTo>
                      <a:pt x="104" y="16"/>
                    </a:lnTo>
                    <a:lnTo>
                      <a:pt x="104" y="0"/>
                    </a:lnTo>
                    <a:lnTo>
                      <a:pt x="137" y="0"/>
                    </a:lnTo>
                    <a:lnTo>
                      <a:pt x="137" y="16"/>
                    </a:lnTo>
                    <a:lnTo>
                      <a:pt x="139" y="16"/>
                    </a:lnTo>
                    <a:lnTo>
                      <a:pt x="95" y="16"/>
                    </a:lnTo>
                    <a:lnTo>
                      <a:pt x="0" y="16"/>
                    </a:lnTo>
                    <a:lnTo>
                      <a:pt x="0" y="0"/>
                    </a:lnTo>
                    <a:lnTo>
                      <a:pt x="94" y="0"/>
                    </a:lnTo>
                    <a:lnTo>
                      <a:pt x="94" y="16"/>
                    </a:lnTo>
                    <a:lnTo>
                      <a:pt x="95" y="16"/>
                    </a:lnTo>
                    <a:lnTo>
                      <a:pt x="139" y="16"/>
                    </a:lnTo>
                  </a:path>
                </a:pathLst>
              </a:custGeom>
              <a:solidFill>
                <a:srgbClr val="E3EC13"/>
              </a:solidFill>
              <a:ln w="9525" cap="rnd">
                <a:noFill/>
                <a:round/>
                <a:headEnd/>
                <a:tailEnd/>
              </a:ln>
            </p:spPr>
            <p:txBody>
              <a:bodyPr/>
              <a:lstStyle/>
              <a:p>
                <a:endParaRPr lang="en-US"/>
              </a:p>
            </p:txBody>
          </p:sp>
          <p:sp>
            <p:nvSpPr>
              <p:cNvPr id="32456" name="Freeform 411"/>
              <p:cNvSpPr>
                <a:spLocks noChangeAspect="1"/>
              </p:cNvSpPr>
              <p:nvPr/>
            </p:nvSpPr>
            <p:spPr bwMode="auto">
              <a:xfrm>
                <a:off x="4972" y="2750"/>
                <a:ext cx="138" cy="1"/>
              </a:xfrm>
              <a:custGeom>
                <a:avLst/>
                <a:gdLst>
                  <a:gd name="T0" fmla="*/ 137 w 138"/>
                  <a:gd name="T1" fmla="*/ 0 h 1"/>
                  <a:gd name="T2" fmla="*/ 104 w 138"/>
                  <a:gd name="T3" fmla="*/ 0 h 1"/>
                  <a:gd name="T4" fmla="*/ 104 w 138"/>
                  <a:gd name="T5" fmla="*/ 0 h 1"/>
                  <a:gd name="T6" fmla="*/ 104 w 138"/>
                  <a:gd name="T7" fmla="*/ 0 h 1"/>
                  <a:gd name="T8" fmla="*/ 104 w 138"/>
                  <a:gd name="T9" fmla="*/ 0 h 1"/>
                  <a:gd name="T10" fmla="*/ 104 w 138"/>
                  <a:gd name="T11" fmla="*/ 0 h 1"/>
                  <a:gd name="T12" fmla="*/ 104 w 138"/>
                  <a:gd name="T13" fmla="*/ 0 h 1"/>
                  <a:gd name="T14" fmla="*/ 104 w 138"/>
                  <a:gd name="T15" fmla="*/ 0 h 1"/>
                  <a:gd name="T16" fmla="*/ 104 w 138"/>
                  <a:gd name="T17" fmla="*/ 0 h 1"/>
                  <a:gd name="T18" fmla="*/ 104 w 138"/>
                  <a:gd name="T19" fmla="*/ 0 h 1"/>
                  <a:gd name="T20" fmla="*/ 104 w 138"/>
                  <a:gd name="T21" fmla="*/ 0 h 1"/>
                  <a:gd name="T22" fmla="*/ 104 w 138"/>
                  <a:gd name="T23" fmla="*/ 0 h 1"/>
                  <a:gd name="T24" fmla="*/ 104 w 138"/>
                  <a:gd name="T25" fmla="*/ 0 h 1"/>
                  <a:gd name="T26" fmla="*/ 104 w 138"/>
                  <a:gd name="T27" fmla="*/ 0 h 1"/>
                  <a:gd name="T28" fmla="*/ 104 w 138"/>
                  <a:gd name="T29" fmla="*/ 0 h 1"/>
                  <a:gd name="T30" fmla="*/ 104 w 138"/>
                  <a:gd name="T31" fmla="*/ 0 h 1"/>
                  <a:gd name="T32" fmla="*/ 104 w 138"/>
                  <a:gd name="T33" fmla="*/ 0 h 1"/>
                  <a:gd name="T34" fmla="*/ 104 w 138"/>
                  <a:gd name="T35" fmla="*/ 0 h 1"/>
                  <a:gd name="T36" fmla="*/ 135 w 138"/>
                  <a:gd name="T37" fmla="*/ 0 h 1"/>
                  <a:gd name="T38" fmla="*/ 135 w 138"/>
                  <a:gd name="T39" fmla="*/ 0 h 1"/>
                  <a:gd name="T40" fmla="*/ 135 w 138"/>
                  <a:gd name="T41" fmla="*/ 0 h 1"/>
                  <a:gd name="T42" fmla="*/ 135 w 138"/>
                  <a:gd name="T43" fmla="*/ 0 h 1"/>
                  <a:gd name="T44" fmla="*/ 135 w 138"/>
                  <a:gd name="T45" fmla="*/ 0 h 1"/>
                  <a:gd name="T46" fmla="*/ 135 w 138"/>
                  <a:gd name="T47" fmla="*/ 0 h 1"/>
                  <a:gd name="T48" fmla="*/ 137 w 138"/>
                  <a:gd name="T49" fmla="*/ 0 h 1"/>
                  <a:gd name="T50" fmla="*/ 137 w 138"/>
                  <a:gd name="T51" fmla="*/ 0 h 1"/>
                  <a:gd name="T52" fmla="*/ 137 w 138"/>
                  <a:gd name="T53" fmla="*/ 0 h 1"/>
                  <a:gd name="T54" fmla="*/ 93 w 138"/>
                  <a:gd name="T55" fmla="*/ 0 h 1"/>
                  <a:gd name="T56" fmla="*/ 0 w 138"/>
                  <a:gd name="T57" fmla="*/ 0 h 1"/>
                  <a:gd name="T58" fmla="*/ 0 w 138"/>
                  <a:gd name="T59" fmla="*/ 0 h 1"/>
                  <a:gd name="T60" fmla="*/ 0 w 138"/>
                  <a:gd name="T61" fmla="*/ 0 h 1"/>
                  <a:gd name="T62" fmla="*/ 0 w 138"/>
                  <a:gd name="T63" fmla="*/ 0 h 1"/>
                  <a:gd name="T64" fmla="*/ 0 w 138"/>
                  <a:gd name="T65" fmla="*/ 0 h 1"/>
                  <a:gd name="T66" fmla="*/ 0 w 138"/>
                  <a:gd name="T67" fmla="*/ 0 h 1"/>
                  <a:gd name="T68" fmla="*/ 0 w 138"/>
                  <a:gd name="T69" fmla="*/ 0 h 1"/>
                  <a:gd name="T70" fmla="*/ 0 w 138"/>
                  <a:gd name="T71" fmla="*/ 0 h 1"/>
                  <a:gd name="T72" fmla="*/ 0 w 138"/>
                  <a:gd name="T73" fmla="*/ 0 h 1"/>
                  <a:gd name="T74" fmla="*/ 90 w 138"/>
                  <a:gd name="T75" fmla="*/ 0 h 1"/>
                  <a:gd name="T76" fmla="*/ 90 w 138"/>
                  <a:gd name="T77" fmla="*/ 0 h 1"/>
                  <a:gd name="T78" fmla="*/ 92 w 138"/>
                  <a:gd name="T79" fmla="*/ 0 h 1"/>
                  <a:gd name="T80" fmla="*/ 92 w 138"/>
                  <a:gd name="T81" fmla="*/ 0 h 1"/>
                  <a:gd name="T82" fmla="*/ 92 w 138"/>
                  <a:gd name="T83" fmla="*/ 0 h 1"/>
                  <a:gd name="T84" fmla="*/ 92 w 138"/>
                  <a:gd name="T85" fmla="*/ 0 h 1"/>
                  <a:gd name="T86" fmla="*/ 92 w 138"/>
                  <a:gd name="T87" fmla="*/ 0 h 1"/>
                  <a:gd name="T88" fmla="*/ 93 w 138"/>
                  <a:gd name="T89" fmla="*/ 0 h 1"/>
                  <a:gd name="T90" fmla="*/ 93 w 138"/>
                  <a:gd name="T91" fmla="*/ 0 h 1"/>
                  <a:gd name="T92" fmla="*/ 137 w 138"/>
                  <a:gd name="T93" fmla="*/ 0 h 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8"/>
                  <a:gd name="T142" fmla="*/ 0 h 1"/>
                  <a:gd name="T143" fmla="*/ 138 w 138"/>
                  <a:gd name="T144" fmla="*/ 1 h 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8" h="1">
                    <a:moveTo>
                      <a:pt x="137" y="0"/>
                    </a:moveTo>
                    <a:lnTo>
                      <a:pt x="104" y="0"/>
                    </a:lnTo>
                    <a:lnTo>
                      <a:pt x="135" y="0"/>
                    </a:lnTo>
                    <a:lnTo>
                      <a:pt x="137" y="0"/>
                    </a:lnTo>
                    <a:lnTo>
                      <a:pt x="93" y="0"/>
                    </a:lnTo>
                    <a:lnTo>
                      <a:pt x="0" y="0"/>
                    </a:lnTo>
                    <a:lnTo>
                      <a:pt x="90" y="0"/>
                    </a:lnTo>
                    <a:lnTo>
                      <a:pt x="92" y="0"/>
                    </a:lnTo>
                    <a:lnTo>
                      <a:pt x="93" y="0"/>
                    </a:lnTo>
                    <a:lnTo>
                      <a:pt x="137" y="0"/>
                    </a:lnTo>
                  </a:path>
                </a:pathLst>
              </a:custGeom>
              <a:solidFill>
                <a:srgbClr val="E4ED12"/>
              </a:solidFill>
              <a:ln w="9525" cap="rnd">
                <a:noFill/>
                <a:round/>
                <a:headEnd/>
                <a:tailEnd/>
              </a:ln>
            </p:spPr>
            <p:txBody>
              <a:bodyPr/>
              <a:lstStyle/>
              <a:p>
                <a:endParaRPr lang="en-US"/>
              </a:p>
            </p:txBody>
          </p:sp>
          <p:sp>
            <p:nvSpPr>
              <p:cNvPr id="32457" name="Freeform 412"/>
              <p:cNvSpPr>
                <a:spLocks noChangeAspect="1"/>
              </p:cNvSpPr>
              <p:nvPr/>
            </p:nvSpPr>
            <p:spPr bwMode="auto">
              <a:xfrm>
                <a:off x="4972" y="2748"/>
                <a:ext cx="136" cy="17"/>
              </a:xfrm>
              <a:custGeom>
                <a:avLst/>
                <a:gdLst>
                  <a:gd name="T0" fmla="*/ 135 w 136"/>
                  <a:gd name="T1" fmla="*/ 16 h 17"/>
                  <a:gd name="T2" fmla="*/ 103 w 136"/>
                  <a:gd name="T3" fmla="*/ 16 h 17"/>
                  <a:gd name="T4" fmla="*/ 105 w 136"/>
                  <a:gd name="T5" fmla="*/ 16 h 17"/>
                  <a:gd name="T6" fmla="*/ 105 w 136"/>
                  <a:gd name="T7" fmla="*/ 0 h 17"/>
                  <a:gd name="T8" fmla="*/ 105 w 136"/>
                  <a:gd name="T9" fmla="*/ 0 h 17"/>
                  <a:gd name="T10" fmla="*/ 105 w 136"/>
                  <a:gd name="T11" fmla="*/ 0 h 17"/>
                  <a:gd name="T12" fmla="*/ 105 w 136"/>
                  <a:gd name="T13" fmla="*/ 0 h 17"/>
                  <a:gd name="T14" fmla="*/ 105 w 136"/>
                  <a:gd name="T15" fmla="*/ 0 h 17"/>
                  <a:gd name="T16" fmla="*/ 107 w 136"/>
                  <a:gd name="T17" fmla="*/ 0 h 17"/>
                  <a:gd name="T18" fmla="*/ 107 w 136"/>
                  <a:gd name="T19" fmla="*/ 0 h 17"/>
                  <a:gd name="T20" fmla="*/ 133 w 136"/>
                  <a:gd name="T21" fmla="*/ 0 h 17"/>
                  <a:gd name="T22" fmla="*/ 133 w 136"/>
                  <a:gd name="T23" fmla="*/ 0 h 17"/>
                  <a:gd name="T24" fmla="*/ 133 w 136"/>
                  <a:gd name="T25" fmla="*/ 0 h 17"/>
                  <a:gd name="T26" fmla="*/ 133 w 136"/>
                  <a:gd name="T27" fmla="*/ 0 h 17"/>
                  <a:gd name="T28" fmla="*/ 133 w 136"/>
                  <a:gd name="T29" fmla="*/ 0 h 17"/>
                  <a:gd name="T30" fmla="*/ 133 w 136"/>
                  <a:gd name="T31" fmla="*/ 0 h 17"/>
                  <a:gd name="T32" fmla="*/ 135 w 136"/>
                  <a:gd name="T33" fmla="*/ 0 h 17"/>
                  <a:gd name="T34" fmla="*/ 135 w 136"/>
                  <a:gd name="T35" fmla="*/ 16 h 17"/>
                  <a:gd name="T36" fmla="*/ 135 w 136"/>
                  <a:gd name="T37" fmla="*/ 16 h 17"/>
                  <a:gd name="T38" fmla="*/ 90 w 136"/>
                  <a:gd name="T39" fmla="*/ 16 h 17"/>
                  <a:gd name="T40" fmla="*/ 0 w 136"/>
                  <a:gd name="T41" fmla="*/ 16 h 17"/>
                  <a:gd name="T42" fmla="*/ 0 w 136"/>
                  <a:gd name="T43" fmla="*/ 16 h 17"/>
                  <a:gd name="T44" fmla="*/ 0 w 136"/>
                  <a:gd name="T45" fmla="*/ 0 h 17"/>
                  <a:gd name="T46" fmla="*/ 0 w 136"/>
                  <a:gd name="T47" fmla="*/ 0 h 17"/>
                  <a:gd name="T48" fmla="*/ 0 w 136"/>
                  <a:gd name="T49" fmla="*/ 0 h 17"/>
                  <a:gd name="T50" fmla="*/ 0 w 136"/>
                  <a:gd name="T51" fmla="*/ 0 h 17"/>
                  <a:gd name="T52" fmla="*/ 0 w 136"/>
                  <a:gd name="T53" fmla="*/ 0 h 17"/>
                  <a:gd name="T54" fmla="*/ 0 w 136"/>
                  <a:gd name="T55" fmla="*/ 0 h 17"/>
                  <a:gd name="T56" fmla="*/ 0 w 136"/>
                  <a:gd name="T57" fmla="*/ 0 h 17"/>
                  <a:gd name="T58" fmla="*/ 88 w 136"/>
                  <a:gd name="T59" fmla="*/ 0 h 17"/>
                  <a:gd name="T60" fmla="*/ 88 w 136"/>
                  <a:gd name="T61" fmla="*/ 0 h 17"/>
                  <a:gd name="T62" fmla="*/ 88 w 136"/>
                  <a:gd name="T63" fmla="*/ 0 h 17"/>
                  <a:gd name="T64" fmla="*/ 88 w 136"/>
                  <a:gd name="T65" fmla="*/ 0 h 17"/>
                  <a:gd name="T66" fmla="*/ 88 w 136"/>
                  <a:gd name="T67" fmla="*/ 0 h 17"/>
                  <a:gd name="T68" fmla="*/ 90 w 136"/>
                  <a:gd name="T69" fmla="*/ 0 h 17"/>
                  <a:gd name="T70" fmla="*/ 90 w 136"/>
                  <a:gd name="T71" fmla="*/ 0 h 17"/>
                  <a:gd name="T72" fmla="*/ 90 w 136"/>
                  <a:gd name="T73" fmla="*/ 16 h 17"/>
                  <a:gd name="T74" fmla="*/ 90 w 136"/>
                  <a:gd name="T75" fmla="*/ 16 h 17"/>
                  <a:gd name="T76" fmla="*/ 135 w 136"/>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6"/>
                  <a:gd name="T118" fmla="*/ 0 h 17"/>
                  <a:gd name="T119" fmla="*/ 136 w 136"/>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6" h="17">
                    <a:moveTo>
                      <a:pt x="135" y="16"/>
                    </a:moveTo>
                    <a:lnTo>
                      <a:pt x="103" y="16"/>
                    </a:lnTo>
                    <a:lnTo>
                      <a:pt x="105" y="16"/>
                    </a:lnTo>
                    <a:lnTo>
                      <a:pt x="105" y="0"/>
                    </a:lnTo>
                    <a:lnTo>
                      <a:pt x="107" y="0"/>
                    </a:lnTo>
                    <a:lnTo>
                      <a:pt x="133" y="0"/>
                    </a:lnTo>
                    <a:lnTo>
                      <a:pt x="135" y="0"/>
                    </a:lnTo>
                    <a:lnTo>
                      <a:pt x="135" y="16"/>
                    </a:lnTo>
                    <a:lnTo>
                      <a:pt x="90" y="16"/>
                    </a:lnTo>
                    <a:lnTo>
                      <a:pt x="0" y="16"/>
                    </a:lnTo>
                    <a:lnTo>
                      <a:pt x="0" y="0"/>
                    </a:lnTo>
                    <a:lnTo>
                      <a:pt x="88" y="0"/>
                    </a:lnTo>
                    <a:lnTo>
                      <a:pt x="90" y="0"/>
                    </a:lnTo>
                    <a:lnTo>
                      <a:pt x="90" y="16"/>
                    </a:lnTo>
                    <a:lnTo>
                      <a:pt x="135" y="16"/>
                    </a:lnTo>
                  </a:path>
                </a:pathLst>
              </a:custGeom>
              <a:solidFill>
                <a:srgbClr val="E4ED12"/>
              </a:solidFill>
              <a:ln w="9525" cap="rnd">
                <a:noFill/>
                <a:round/>
                <a:headEnd/>
                <a:tailEnd/>
              </a:ln>
            </p:spPr>
            <p:txBody>
              <a:bodyPr/>
              <a:lstStyle/>
              <a:p>
                <a:endParaRPr lang="en-US"/>
              </a:p>
            </p:txBody>
          </p:sp>
          <p:sp>
            <p:nvSpPr>
              <p:cNvPr id="32458" name="Freeform 413"/>
              <p:cNvSpPr>
                <a:spLocks noChangeAspect="1"/>
              </p:cNvSpPr>
              <p:nvPr/>
            </p:nvSpPr>
            <p:spPr bwMode="auto">
              <a:xfrm>
                <a:off x="4972" y="2748"/>
                <a:ext cx="135" cy="17"/>
              </a:xfrm>
              <a:custGeom>
                <a:avLst/>
                <a:gdLst>
                  <a:gd name="T0" fmla="*/ 134 w 135"/>
                  <a:gd name="T1" fmla="*/ 16 h 17"/>
                  <a:gd name="T2" fmla="*/ 107 w 135"/>
                  <a:gd name="T3" fmla="*/ 16 h 17"/>
                  <a:gd name="T4" fmla="*/ 107 w 135"/>
                  <a:gd name="T5" fmla="*/ 16 h 17"/>
                  <a:gd name="T6" fmla="*/ 107 w 135"/>
                  <a:gd name="T7" fmla="*/ 16 h 17"/>
                  <a:gd name="T8" fmla="*/ 107 w 135"/>
                  <a:gd name="T9" fmla="*/ 16 h 17"/>
                  <a:gd name="T10" fmla="*/ 107 w 135"/>
                  <a:gd name="T11" fmla="*/ 16 h 17"/>
                  <a:gd name="T12" fmla="*/ 109 w 135"/>
                  <a:gd name="T13" fmla="*/ 16 h 17"/>
                  <a:gd name="T14" fmla="*/ 109 w 135"/>
                  <a:gd name="T15" fmla="*/ 0 h 17"/>
                  <a:gd name="T16" fmla="*/ 109 w 135"/>
                  <a:gd name="T17" fmla="*/ 0 h 17"/>
                  <a:gd name="T18" fmla="*/ 109 w 135"/>
                  <a:gd name="T19" fmla="*/ 0 h 17"/>
                  <a:gd name="T20" fmla="*/ 132 w 135"/>
                  <a:gd name="T21" fmla="*/ 0 h 17"/>
                  <a:gd name="T22" fmla="*/ 132 w 135"/>
                  <a:gd name="T23" fmla="*/ 0 h 17"/>
                  <a:gd name="T24" fmla="*/ 132 w 135"/>
                  <a:gd name="T25" fmla="*/ 0 h 17"/>
                  <a:gd name="T26" fmla="*/ 132 w 135"/>
                  <a:gd name="T27" fmla="*/ 16 h 17"/>
                  <a:gd name="T28" fmla="*/ 132 w 135"/>
                  <a:gd name="T29" fmla="*/ 16 h 17"/>
                  <a:gd name="T30" fmla="*/ 134 w 135"/>
                  <a:gd name="T31" fmla="*/ 16 h 17"/>
                  <a:gd name="T32" fmla="*/ 134 w 135"/>
                  <a:gd name="T33" fmla="*/ 16 h 17"/>
                  <a:gd name="T34" fmla="*/ 134 w 135"/>
                  <a:gd name="T35" fmla="*/ 16 h 17"/>
                  <a:gd name="T36" fmla="*/ 134 w 135"/>
                  <a:gd name="T37" fmla="*/ 16 h 17"/>
                  <a:gd name="T38" fmla="*/ 89 w 135"/>
                  <a:gd name="T39" fmla="*/ 16 h 17"/>
                  <a:gd name="T40" fmla="*/ 0 w 135"/>
                  <a:gd name="T41" fmla="*/ 16 h 17"/>
                  <a:gd name="T42" fmla="*/ 0 w 135"/>
                  <a:gd name="T43" fmla="*/ 16 h 17"/>
                  <a:gd name="T44" fmla="*/ 0 w 135"/>
                  <a:gd name="T45" fmla="*/ 16 h 17"/>
                  <a:gd name="T46" fmla="*/ 0 w 135"/>
                  <a:gd name="T47" fmla="*/ 16 h 17"/>
                  <a:gd name="T48" fmla="*/ 0 w 135"/>
                  <a:gd name="T49" fmla="*/ 16 h 17"/>
                  <a:gd name="T50" fmla="*/ 0 w 135"/>
                  <a:gd name="T51" fmla="*/ 16 h 17"/>
                  <a:gd name="T52" fmla="*/ 0 w 135"/>
                  <a:gd name="T53" fmla="*/ 0 h 17"/>
                  <a:gd name="T54" fmla="*/ 0 w 135"/>
                  <a:gd name="T55" fmla="*/ 0 h 17"/>
                  <a:gd name="T56" fmla="*/ 0 w 135"/>
                  <a:gd name="T57" fmla="*/ 0 h 17"/>
                  <a:gd name="T58" fmla="*/ 86 w 135"/>
                  <a:gd name="T59" fmla="*/ 0 h 17"/>
                  <a:gd name="T60" fmla="*/ 86 w 135"/>
                  <a:gd name="T61" fmla="*/ 0 h 17"/>
                  <a:gd name="T62" fmla="*/ 86 w 135"/>
                  <a:gd name="T63" fmla="*/ 0 h 17"/>
                  <a:gd name="T64" fmla="*/ 87 w 135"/>
                  <a:gd name="T65" fmla="*/ 16 h 17"/>
                  <a:gd name="T66" fmla="*/ 87 w 135"/>
                  <a:gd name="T67" fmla="*/ 16 h 17"/>
                  <a:gd name="T68" fmla="*/ 87 w 135"/>
                  <a:gd name="T69" fmla="*/ 16 h 17"/>
                  <a:gd name="T70" fmla="*/ 87 w 135"/>
                  <a:gd name="T71" fmla="*/ 16 h 17"/>
                  <a:gd name="T72" fmla="*/ 87 w 135"/>
                  <a:gd name="T73" fmla="*/ 16 h 17"/>
                  <a:gd name="T74" fmla="*/ 89 w 135"/>
                  <a:gd name="T75" fmla="*/ 16 h 17"/>
                  <a:gd name="T76" fmla="*/ 134 w 135"/>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
                  <a:gd name="T118" fmla="*/ 0 h 17"/>
                  <a:gd name="T119" fmla="*/ 135 w 135"/>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 h="17">
                    <a:moveTo>
                      <a:pt x="134" y="16"/>
                    </a:moveTo>
                    <a:lnTo>
                      <a:pt x="107" y="16"/>
                    </a:lnTo>
                    <a:lnTo>
                      <a:pt x="109" y="16"/>
                    </a:lnTo>
                    <a:lnTo>
                      <a:pt x="109" y="0"/>
                    </a:lnTo>
                    <a:lnTo>
                      <a:pt x="132" y="0"/>
                    </a:lnTo>
                    <a:lnTo>
                      <a:pt x="132" y="16"/>
                    </a:lnTo>
                    <a:lnTo>
                      <a:pt x="134" y="16"/>
                    </a:lnTo>
                    <a:lnTo>
                      <a:pt x="89" y="16"/>
                    </a:lnTo>
                    <a:lnTo>
                      <a:pt x="0" y="16"/>
                    </a:lnTo>
                    <a:lnTo>
                      <a:pt x="0" y="0"/>
                    </a:lnTo>
                    <a:lnTo>
                      <a:pt x="86" y="0"/>
                    </a:lnTo>
                    <a:lnTo>
                      <a:pt x="87" y="16"/>
                    </a:lnTo>
                    <a:lnTo>
                      <a:pt x="89" y="16"/>
                    </a:lnTo>
                    <a:lnTo>
                      <a:pt x="134" y="16"/>
                    </a:lnTo>
                  </a:path>
                </a:pathLst>
              </a:custGeom>
              <a:solidFill>
                <a:srgbClr val="E5ED12"/>
              </a:solidFill>
              <a:ln w="9525" cap="rnd">
                <a:noFill/>
                <a:round/>
                <a:headEnd/>
                <a:tailEnd/>
              </a:ln>
            </p:spPr>
            <p:txBody>
              <a:bodyPr/>
              <a:lstStyle/>
              <a:p>
                <a:endParaRPr lang="en-US"/>
              </a:p>
            </p:txBody>
          </p:sp>
          <p:sp>
            <p:nvSpPr>
              <p:cNvPr id="32459" name="Freeform 414"/>
              <p:cNvSpPr>
                <a:spLocks noChangeAspect="1"/>
              </p:cNvSpPr>
              <p:nvPr/>
            </p:nvSpPr>
            <p:spPr bwMode="auto">
              <a:xfrm>
                <a:off x="4972" y="2748"/>
                <a:ext cx="133" cy="1"/>
              </a:xfrm>
              <a:custGeom>
                <a:avLst/>
                <a:gdLst>
                  <a:gd name="T0" fmla="*/ 132 w 133"/>
                  <a:gd name="T1" fmla="*/ 0 h 1"/>
                  <a:gd name="T2" fmla="*/ 108 w 133"/>
                  <a:gd name="T3" fmla="*/ 0 h 1"/>
                  <a:gd name="T4" fmla="*/ 108 w 133"/>
                  <a:gd name="T5" fmla="*/ 0 h 1"/>
                  <a:gd name="T6" fmla="*/ 108 w 133"/>
                  <a:gd name="T7" fmla="*/ 0 h 1"/>
                  <a:gd name="T8" fmla="*/ 110 w 133"/>
                  <a:gd name="T9" fmla="*/ 0 h 1"/>
                  <a:gd name="T10" fmla="*/ 110 w 133"/>
                  <a:gd name="T11" fmla="*/ 0 h 1"/>
                  <a:gd name="T12" fmla="*/ 110 w 133"/>
                  <a:gd name="T13" fmla="*/ 0 h 1"/>
                  <a:gd name="T14" fmla="*/ 110 w 133"/>
                  <a:gd name="T15" fmla="*/ 0 h 1"/>
                  <a:gd name="T16" fmla="*/ 110 w 133"/>
                  <a:gd name="T17" fmla="*/ 0 h 1"/>
                  <a:gd name="T18" fmla="*/ 110 w 133"/>
                  <a:gd name="T19" fmla="*/ 0 h 1"/>
                  <a:gd name="T20" fmla="*/ 130 w 133"/>
                  <a:gd name="T21" fmla="*/ 0 h 1"/>
                  <a:gd name="T22" fmla="*/ 130 w 133"/>
                  <a:gd name="T23" fmla="*/ 0 h 1"/>
                  <a:gd name="T24" fmla="*/ 130 w 133"/>
                  <a:gd name="T25" fmla="*/ 0 h 1"/>
                  <a:gd name="T26" fmla="*/ 130 w 133"/>
                  <a:gd name="T27" fmla="*/ 0 h 1"/>
                  <a:gd name="T28" fmla="*/ 130 w 133"/>
                  <a:gd name="T29" fmla="*/ 0 h 1"/>
                  <a:gd name="T30" fmla="*/ 130 w 133"/>
                  <a:gd name="T31" fmla="*/ 0 h 1"/>
                  <a:gd name="T32" fmla="*/ 130 w 133"/>
                  <a:gd name="T33" fmla="*/ 0 h 1"/>
                  <a:gd name="T34" fmla="*/ 130 w 133"/>
                  <a:gd name="T35" fmla="*/ 0 h 1"/>
                  <a:gd name="T36" fmla="*/ 130 w 133"/>
                  <a:gd name="T37" fmla="*/ 0 h 1"/>
                  <a:gd name="T38" fmla="*/ 130 w 133"/>
                  <a:gd name="T39" fmla="*/ 0 h 1"/>
                  <a:gd name="T40" fmla="*/ 130 w 133"/>
                  <a:gd name="T41" fmla="*/ 0 h 1"/>
                  <a:gd name="T42" fmla="*/ 130 w 133"/>
                  <a:gd name="T43" fmla="*/ 0 h 1"/>
                  <a:gd name="T44" fmla="*/ 130 w 133"/>
                  <a:gd name="T45" fmla="*/ 0 h 1"/>
                  <a:gd name="T46" fmla="*/ 132 w 133"/>
                  <a:gd name="T47" fmla="*/ 0 h 1"/>
                  <a:gd name="T48" fmla="*/ 132 w 133"/>
                  <a:gd name="T49" fmla="*/ 0 h 1"/>
                  <a:gd name="T50" fmla="*/ 132 w 133"/>
                  <a:gd name="T51" fmla="*/ 0 h 1"/>
                  <a:gd name="T52" fmla="*/ 132 w 133"/>
                  <a:gd name="T53" fmla="*/ 0 h 1"/>
                  <a:gd name="T54" fmla="*/ 86 w 133"/>
                  <a:gd name="T55" fmla="*/ 0 h 1"/>
                  <a:gd name="T56" fmla="*/ 0 w 133"/>
                  <a:gd name="T57" fmla="*/ 0 h 1"/>
                  <a:gd name="T58" fmla="*/ 0 w 133"/>
                  <a:gd name="T59" fmla="*/ 0 h 1"/>
                  <a:gd name="T60" fmla="*/ 0 w 133"/>
                  <a:gd name="T61" fmla="*/ 0 h 1"/>
                  <a:gd name="T62" fmla="*/ 0 w 133"/>
                  <a:gd name="T63" fmla="*/ 0 h 1"/>
                  <a:gd name="T64" fmla="*/ 0 w 133"/>
                  <a:gd name="T65" fmla="*/ 0 h 1"/>
                  <a:gd name="T66" fmla="*/ 0 w 133"/>
                  <a:gd name="T67" fmla="*/ 0 h 1"/>
                  <a:gd name="T68" fmla="*/ 0 w 133"/>
                  <a:gd name="T69" fmla="*/ 0 h 1"/>
                  <a:gd name="T70" fmla="*/ 0 w 133"/>
                  <a:gd name="T71" fmla="*/ 0 h 1"/>
                  <a:gd name="T72" fmla="*/ 1 w 133"/>
                  <a:gd name="T73" fmla="*/ 0 h 1"/>
                  <a:gd name="T74" fmla="*/ 83 w 133"/>
                  <a:gd name="T75" fmla="*/ 0 h 1"/>
                  <a:gd name="T76" fmla="*/ 84 w 133"/>
                  <a:gd name="T77" fmla="*/ 0 h 1"/>
                  <a:gd name="T78" fmla="*/ 84 w 133"/>
                  <a:gd name="T79" fmla="*/ 0 h 1"/>
                  <a:gd name="T80" fmla="*/ 84 w 133"/>
                  <a:gd name="T81" fmla="*/ 0 h 1"/>
                  <a:gd name="T82" fmla="*/ 84 w 133"/>
                  <a:gd name="T83" fmla="*/ 0 h 1"/>
                  <a:gd name="T84" fmla="*/ 84 w 133"/>
                  <a:gd name="T85" fmla="*/ 0 h 1"/>
                  <a:gd name="T86" fmla="*/ 86 w 133"/>
                  <a:gd name="T87" fmla="*/ 0 h 1"/>
                  <a:gd name="T88" fmla="*/ 86 w 133"/>
                  <a:gd name="T89" fmla="*/ 0 h 1"/>
                  <a:gd name="T90" fmla="*/ 86 w 133"/>
                  <a:gd name="T91" fmla="*/ 0 h 1"/>
                  <a:gd name="T92" fmla="*/ 132 w 133"/>
                  <a:gd name="T93" fmla="*/ 0 h 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3"/>
                  <a:gd name="T142" fmla="*/ 0 h 1"/>
                  <a:gd name="T143" fmla="*/ 133 w 133"/>
                  <a:gd name="T144" fmla="*/ 1 h 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3" h="1">
                    <a:moveTo>
                      <a:pt x="132" y="0"/>
                    </a:moveTo>
                    <a:lnTo>
                      <a:pt x="108" y="0"/>
                    </a:lnTo>
                    <a:lnTo>
                      <a:pt x="110" y="0"/>
                    </a:lnTo>
                    <a:lnTo>
                      <a:pt x="130" y="0"/>
                    </a:lnTo>
                    <a:lnTo>
                      <a:pt x="132" y="0"/>
                    </a:lnTo>
                    <a:lnTo>
                      <a:pt x="86" y="0"/>
                    </a:lnTo>
                    <a:lnTo>
                      <a:pt x="0" y="0"/>
                    </a:lnTo>
                    <a:lnTo>
                      <a:pt x="1" y="0"/>
                    </a:lnTo>
                    <a:lnTo>
                      <a:pt x="83" y="0"/>
                    </a:lnTo>
                    <a:lnTo>
                      <a:pt x="84" y="0"/>
                    </a:lnTo>
                    <a:lnTo>
                      <a:pt x="86" y="0"/>
                    </a:lnTo>
                    <a:lnTo>
                      <a:pt x="132" y="0"/>
                    </a:lnTo>
                  </a:path>
                </a:pathLst>
              </a:custGeom>
              <a:solidFill>
                <a:srgbClr val="E5EE11"/>
              </a:solidFill>
              <a:ln w="9525" cap="rnd">
                <a:noFill/>
                <a:round/>
                <a:headEnd/>
                <a:tailEnd/>
              </a:ln>
            </p:spPr>
            <p:txBody>
              <a:bodyPr/>
              <a:lstStyle/>
              <a:p>
                <a:endParaRPr lang="en-US"/>
              </a:p>
            </p:txBody>
          </p:sp>
          <p:sp>
            <p:nvSpPr>
              <p:cNvPr id="32460" name="Freeform 415"/>
              <p:cNvSpPr>
                <a:spLocks noChangeAspect="1"/>
              </p:cNvSpPr>
              <p:nvPr/>
            </p:nvSpPr>
            <p:spPr bwMode="auto">
              <a:xfrm>
                <a:off x="4974" y="2746"/>
                <a:ext cx="130" cy="17"/>
              </a:xfrm>
              <a:custGeom>
                <a:avLst/>
                <a:gdLst>
                  <a:gd name="T0" fmla="*/ 129 w 130"/>
                  <a:gd name="T1" fmla="*/ 16 h 17"/>
                  <a:gd name="T2" fmla="*/ 108 w 130"/>
                  <a:gd name="T3" fmla="*/ 16 h 17"/>
                  <a:gd name="T4" fmla="*/ 110 w 130"/>
                  <a:gd name="T5" fmla="*/ 16 h 17"/>
                  <a:gd name="T6" fmla="*/ 110 w 130"/>
                  <a:gd name="T7" fmla="*/ 0 h 17"/>
                  <a:gd name="T8" fmla="*/ 110 w 130"/>
                  <a:gd name="T9" fmla="*/ 0 h 17"/>
                  <a:gd name="T10" fmla="*/ 110 w 130"/>
                  <a:gd name="T11" fmla="*/ 0 h 17"/>
                  <a:gd name="T12" fmla="*/ 110 w 130"/>
                  <a:gd name="T13" fmla="*/ 0 h 17"/>
                  <a:gd name="T14" fmla="*/ 110 w 130"/>
                  <a:gd name="T15" fmla="*/ 0 h 17"/>
                  <a:gd name="T16" fmla="*/ 112 w 130"/>
                  <a:gd name="T17" fmla="*/ 0 h 17"/>
                  <a:gd name="T18" fmla="*/ 112 w 130"/>
                  <a:gd name="T19" fmla="*/ 0 h 17"/>
                  <a:gd name="T20" fmla="*/ 129 w 130"/>
                  <a:gd name="T21" fmla="*/ 0 h 17"/>
                  <a:gd name="T22" fmla="*/ 129 w 130"/>
                  <a:gd name="T23" fmla="*/ 0 h 17"/>
                  <a:gd name="T24" fmla="*/ 129 w 130"/>
                  <a:gd name="T25" fmla="*/ 0 h 17"/>
                  <a:gd name="T26" fmla="*/ 129 w 130"/>
                  <a:gd name="T27" fmla="*/ 0 h 17"/>
                  <a:gd name="T28" fmla="*/ 129 w 130"/>
                  <a:gd name="T29" fmla="*/ 0 h 17"/>
                  <a:gd name="T30" fmla="*/ 129 w 130"/>
                  <a:gd name="T31" fmla="*/ 0 h 17"/>
                  <a:gd name="T32" fmla="*/ 129 w 130"/>
                  <a:gd name="T33" fmla="*/ 0 h 17"/>
                  <a:gd name="T34" fmla="*/ 129 w 130"/>
                  <a:gd name="T35" fmla="*/ 16 h 17"/>
                  <a:gd name="T36" fmla="*/ 129 w 130"/>
                  <a:gd name="T37" fmla="*/ 16 h 17"/>
                  <a:gd name="T38" fmla="*/ 81 w 130"/>
                  <a:gd name="T39" fmla="*/ 16 h 17"/>
                  <a:gd name="T40" fmla="*/ 0 w 130"/>
                  <a:gd name="T41" fmla="*/ 16 h 17"/>
                  <a:gd name="T42" fmla="*/ 0 w 130"/>
                  <a:gd name="T43" fmla="*/ 16 h 17"/>
                  <a:gd name="T44" fmla="*/ 0 w 130"/>
                  <a:gd name="T45" fmla="*/ 0 h 17"/>
                  <a:gd name="T46" fmla="*/ 0 w 130"/>
                  <a:gd name="T47" fmla="*/ 0 h 17"/>
                  <a:gd name="T48" fmla="*/ 0 w 130"/>
                  <a:gd name="T49" fmla="*/ 0 h 17"/>
                  <a:gd name="T50" fmla="*/ 0 w 130"/>
                  <a:gd name="T51" fmla="*/ 0 h 17"/>
                  <a:gd name="T52" fmla="*/ 0 w 130"/>
                  <a:gd name="T53" fmla="*/ 0 h 17"/>
                  <a:gd name="T54" fmla="*/ 0 w 130"/>
                  <a:gd name="T55" fmla="*/ 0 h 17"/>
                  <a:gd name="T56" fmla="*/ 0 w 130"/>
                  <a:gd name="T57" fmla="*/ 0 h 17"/>
                  <a:gd name="T58" fmla="*/ 80 w 130"/>
                  <a:gd name="T59" fmla="*/ 0 h 17"/>
                  <a:gd name="T60" fmla="*/ 80 w 130"/>
                  <a:gd name="T61" fmla="*/ 0 h 17"/>
                  <a:gd name="T62" fmla="*/ 80 w 130"/>
                  <a:gd name="T63" fmla="*/ 0 h 17"/>
                  <a:gd name="T64" fmla="*/ 80 w 130"/>
                  <a:gd name="T65" fmla="*/ 0 h 17"/>
                  <a:gd name="T66" fmla="*/ 81 w 130"/>
                  <a:gd name="T67" fmla="*/ 0 h 17"/>
                  <a:gd name="T68" fmla="*/ 81 w 130"/>
                  <a:gd name="T69" fmla="*/ 0 h 17"/>
                  <a:gd name="T70" fmla="*/ 81 w 130"/>
                  <a:gd name="T71" fmla="*/ 0 h 17"/>
                  <a:gd name="T72" fmla="*/ 81 w 130"/>
                  <a:gd name="T73" fmla="*/ 16 h 17"/>
                  <a:gd name="T74" fmla="*/ 81 w 130"/>
                  <a:gd name="T75" fmla="*/ 16 h 17"/>
                  <a:gd name="T76" fmla="*/ 129 w 130"/>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0"/>
                  <a:gd name="T118" fmla="*/ 0 h 17"/>
                  <a:gd name="T119" fmla="*/ 130 w 130"/>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0" h="17">
                    <a:moveTo>
                      <a:pt x="129" y="16"/>
                    </a:moveTo>
                    <a:lnTo>
                      <a:pt x="108" y="16"/>
                    </a:lnTo>
                    <a:lnTo>
                      <a:pt x="110" y="16"/>
                    </a:lnTo>
                    <a:lnTo>
                      <a:pt x="110" y="0"/>
                    </a:lnTo>
                    <a:lnTo>
                      <a:pt x="112" y="0"/>
                    </a:lnTo>
                    <a:lnTo>
                      <a:pt x="129" y="0"/>
                    </a:lnTo>
                    <a:lnTo>
                      <a:pt x="129" y="16"/>
                    </a:lnTo>
                    <a:lnTo>
                      <a:pt x="81" y="16"/>
                    </a:lnTo>
                    <a:lnTo>
                      <a:pt x="0" y="16"/>
                    </a:lnTo>
                    <a:lnTo>
                      <a:pt x="0" y="0"/>
                    </a:lnTo>
                    <a:lnTo>
                      <a:pt x="80" y="0"/>
                    </a:lnTo>
                    <a:lnTo>
                      <a:pt x="81" y="0"/>
                    </a:lnTo>
                    <a:lnTo>
                      <a:pt x="81" y="16"/>
                    </a:lnTo>
                    <a:lnTo>
                      <a:pt x="129" y="16"/>
                    </a:lnTo>
                  </a:path>
                </a:pathLst>
              </a:custGeom>
              <a:solidFill>
                <a:srgbClr val="E6EE11"/>
              </a:solidFill>
              <a:ln w="9525" cap="rnd">
                <a:noFill/>
                <a:round/>
                <a:headEnd/>
                <a:tailEnd/>
              </a:ln>
            </p:spPr>
            <p:txBody>
              <a:bodyPr/>
              <a:lstStyle/>
              <a:p>
                <a:endParaRPr lang="en-US"/>
              </a:p>
            </p:txBody>
          </p:sp>
          <p:sp>
            <p:nvSpPr>
              <p:cNvPr id="32461" name="Freeform 416"/>
              <p:cNvSpPr>
                <a:spLocks noChangeAspect="1"/>
              </p:cNvSpPr>
              <p:nvPr/>
            </p:nvSpPr>
            <p:spPr bwMode="auto">
              <a:xfrm>
                <a:off x="4974" y="2744"/>
                <a:ext cx="130" cy="17"/>
              </a:xfrm>
              <a:custGeom>
                <a:avLst/>
                <a:gdLst>
                  <a:gd name="T0" fmla="*/ 129 w 130"/>
                  <a:gd name="T1" fmla="*/ 16 h 17"/>
                  <a:gd name="T2" fmla="*/ 112 w 130"/>
                  <a:gd name="T3" fmla="*/ 16 h 17"/>
                  <a:gd name="T4" fmla="*/ 112 w 130"/>
                  <a:gd name="T5" fmla="*/ 16 h 17"/>
                  <a:gd name="T6" fmla="*/ 112 w 130"/>
                  <a:gd name="T7" fmla="*/ 16 h 17"/>
                  <a:gd name="T8" fmla="*/ 112 w 130"/>
                  <a:gd name="T9" fmla="*/ 16 h 17"/>
                  <a:gd name="T10" fmla="*/ 112 w 130"/>
                  <a:gd name="T11" fmla="*/ 16 h 17"/>
                  <a:gd name="T12" fmla="*/ 112 w 130"/>
                  <a:gd name="T13" fmla="*/ 16 h 17"/>
                  <a:gd name="T14" fmla="*/ 112 w 130"/>
                  <a:gd name="T15" fmla="*/ 16 h 17"/>
                  <a:gd name="T16" fmla="*/ 112 w 130"/>
                  <a:gd name="T17" fmla="*/ 16 h 17"/>
                  <a:gd name="T18" fmla="*/ 112 w 130"/>
                  <a:gd name="T19" fmla="*/ 16 h 17"/>
                  <a:gd name="T20" fmla="*/ 112 w 130"/>
                  <a:gd name="T21" fmla="*/ 16 h 17"/>
                  <a:gd name="T22" fmla="*/ 112 w 130"/>
                  <a:gd name="T23" fmla="*/ 16 h 17"/>
                  <a:gd name="T24" fmla="*/ 112 w 130"/>
                  <a:gd name="T25" fmla="*/ 16 h 17"/>
                  <a:gd name="T26" fmla="*/ 112 w 130"/>
                  <a:gd name="T27" fmla="*/ 16 h 17"/>
                  <a:gd name="T28" fmla="*/ 112 w 130"/>
                  <a:gd name="T29" fmla="*/ 16 h 17"/>
                  <a:gd name="T30" fmla="*/ 112 w 130"/>
                  <a:gd name="T31" fmla="*/ 0 h 17"/>
                  <a:gd name="T32" fmla="*/ 112 w 130"/>
                  <a:gd name="T33" fmla="*/ 0 h 17"/>
                  <a:gd name="T34" fmla="*/ 112 w 130"/>
                  <a:gd name="T35" fmla="*/ 0 h 17"/>
                  <a:gd name="T36" fmla="*/ 129 w 130"/>
                  <a:gd name="T37" fmla="*/ 0 h 17"/>
                  <a:gd name="T38" fmla="*/ 129 w 130"/>
                  <a:gd name="T39" fmla="*/ 0 h 17"/>
                  <a:gd name="T40" fmla="*/ 129 w 130"/>
                  <a:gd name="T41" fmla="*/ 0 h 17"/>
                  <a:gd name="T42" fmla="*/ 129 w 130"/>
                  <a:gd name="T43" fmla="*/ 16 h 17"/>
                  <a:gd name="T44" fmla="*/ 129 w 130"/>
                  <a:gd name="T45" fmla="*/ 16 h 17"/>
                  <a:gd name="T46" fmla="*/ 129 w 130"/>
                  <a:gd name="T47" fmla="*/ 16 h 17"/>
                  <a:gd name="T48" fmla="*/ 129 w 130"/>
                  <a:gd name="T49" fmla="*/ 16 h 17"/>
                  <a:gd name="T50" fmla="*/ 129 w 130"/>
                  <a:gd name="T51" fmla="*/ 16 h 17"/>
                  <a:gd name="T52" fmla="*/ 129 w 130"/>
                  <a:gd name="T53" fmla="*/ 16 h 17"/>
                  <a:gd name="T54" fmla="*/ 80 w 130"/>
                  <a:gd name="T55" fmla="*/ 16 h 17"/>
                  <a:gd name="T56" fmla="*/ 0 w 130"/>
                  <a:gd name="T57" fmla="*/ 16 h 17"/>
                  <a:gd name="T58" fmla="*/ 0 w 130"/>
                  <a:gd name="T59" fmla="*/ 16 h 17"/>
                  <a:gd name="T60" fmla="*/ 0 w 130"/>
                  <a:gd name="T61" fmla="*/ 16 h 17"/>
                  <a:gd name="T62" fmla="*/ 0 w 130"/>
                  <a:gd name="T63" fmla="*/ 16 h 17"/>
                  <a:gd name="T64" fmla="*/ 0 w 130"/>
                  <a:gd name="T65" fmla="*/ 16 h 17"/>
                  <a:gd name="T66" fmla="*/ 0 w 130"/>
                  <a:gd name="T67" fmla="*/ 16 h 17"/>
                  <a:gd name="T68" fmla="*/ 0 w 130"/>
                  <a:gd name="T69" fmla="*/ 0 h 17"/>
                  <a:gd name="T70" fmla="*/ 0 w 130"/>
                  <a:gd name="T71" fmla="*/ 0 h 17"/>
                  <a:gd name="T72" fmla="*/ 0 w 130"/>
                  <a:gd name="T73" fmla="*/ 0 h 17"/>
                  <a:gd name="T74" fmla="*/ 80 w 130"/>
                  <a:gd name="T75" fmla="*/ 0 h 17"/>
                  <a:gd name="T76" fmla="*/ 80 w 130"/>
                  <a:gd name="T77" fmla="*/ 0 h 17"/>
                  <a:gd name="T78" fmla="*/ 80 w 130"/>
                  <a:gd name="T79" fmla="*/ 0 h 17"/>
                  <a:gd name="T80" fmla="*/ 80 w 130"/>
                  <a:gd name="T81" fmla="*/ 16 h 17"/>
                  <a:gd name="T82" fmla="*/ 80 w 130"/>
                  <a:gd name="T83" fmla="*/ 16 h 17"/>
                  <a:gd name="T84" fmla="*/ 80 w 130"/>
                  <a:gd name="T85" fmla="*/ 16 h 17"/>
                  <a:gd name="T86" fmla="*/ 80 w 130"/>
                  <a:gd name="T87" fmla="*/ 16 h 17"/>
                  <a:gd name="T88" fmla="*/ 80 w 130"/>
                  <a:gd name="T89" fmla="*/ 16 h 17"/>
                  <a:gd name="T90" fmla="*/ 80 w 130"/>
                  <a:gd name="T91" fmla="*/ 16 h 17"/>
                  <a:gd name="T92" fmla="*/ 80 w 130"/>
                  <a:gd name="T93" fmla="*/ 16 h 17"/>
                  <a:gd name="T94" fmla="*/ 80 w 130"/>
                  <a:gd name="T95" fmla="*/ 16 h 17"/>
                  <a:gd name="T96" fmla="*/ 80 w 130"/>
                  <a:gd name="T97" fmla="*/ 16 h 17"/>
                  <a:gd name="T98" fmla="*/ 80 w 130"/>
                  <a:gd name="T99" fmla="*/ 16 h 17"/>
                  <a:gd name="T100" fmla="*/ 80 w 130"/>
                  <a:gd name="T101" fmla="*/ 16 h 17"/>
                  <a:gd name="T102" fmla="*/ 80 w 130"/>
                  <a:gd name="T103" fmla="*/ 16 h 17"/>
                  <a:gd name="T104" fmla="*/ 80 w 130"/>
                  <a:gd name="T105" fmla="*/ 16 h 17"/>
                  <a:gd name="T106" fmla="*/ 80 w 130"/>
                  <a:gd name="T107" fmla="*/ 16 h 17"/>
                  <a:gd name="T108" fmla="*/ 129 w 130"/>
                  <a:gd name="T109" fmla="*/ 16 h 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0"/>
                  <a:gd name="T166" fmla="*/ 0 h 17"/>
                  <a:gd name="T167" fmla="*/ 130 w 130"/>
                  <a:gd name="T168" fmla="*/ 17 h 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0" h="17">
                    <a:moveTo>
                      <a:pt x="129" y="16"/>
                    </a:moveTo>
                    <a:lnTo>
                      <a:pt x="112" y="16"/>
                    </a:lnTo>
                    <a:lnTo>
                      <a:pt x="112" y="0"/>
                    </a:lnTo>
                    <a:lnTo>
                      <a:pt x="129" y="0"/>
                    </a:lnTo>
                    <a:lnTo>
                      <a:pt x="129" y="16"/>
                    </a:lnTo>
                    <a:lnTo>
                      <a:pt x="80" y="16"/>
                    </a:lnTo>
                    <a:lnTo>
                      <a:pt x="0" y="16"/>
                    </a:lnTo>
                    <a:lnTo>
                      <a:pt x="0" y="0"/>
                    </a:lnTo>
                    <a:lnTo>
                      <a:pt x="80" y="0"/>
                    </a:lnTo>
                    <a:lnTo>
                      <a:pt x="80" y="16"/>
                    </a:lnTo>
                    <a:lnTo>
                      <a:pt x="129" y="16"/>
                    </a:lnTo>
                  </a:path>
                </a:pathLst>
              </a:custGeom>
              <a:solidFill>
                <a:srgbClr val="E7EF10"/>
              </a:solidFill>
              <a:ln w="9525" cap="rnd">
                <a:noFill/>
                <a:round/>
                <a:headEnd/>
                <a:tailEnd/>
              </a:ln>
            </p:spPr>
            <p:txBody>
              <a:bodyPr/>
              <a:lstStyle/>
              <a:p>
                <a:endParaRPr lang="en-US"/>
              </a:p>
            </p:txBody>
          </p:sp>
          <p:sp>
            <p:nvSpPr>
              <p:cNvPr id="32462" name="Freeform 417"/>
              <p:cNvSpPr>
                <a:spLocks noChangeAspect="1"/>
              </p:cNvSpPr>
              <p:nvPr/>
            </p:nvSpPr>
            <p:spPr bwMode="auto">
              <a:xfrm>
                <a:off x="4974" y="2744"/>
                <a:ext cx="130" cy="1"/>
              </a:xfrm>
              <a:custGeom>
                <a:avLst/>
                <a:gdLst>
                  <a:gd name="T0" fmla="*/ 129 w 130"/>
                  <a:gd name="T1" fmla="*/ 0 h 1"/>
                  <a:gd name="T2" fmla="*/ 112 w 130"/>
                  <a:gd name="T3" fmla="*/ 0 h 1"/>
                  <a:gd name="T4" fmla="*/ 112 w 130"/>
                  <a:gd name="T5" fmla="*/ 0 h 1"/>
                  <a:gd name="T6" fmla="*/ 112 w 130"/>
                  <a:gd name="T7" fmla="*/ 0 h 1"/>
                  <a:gd name="T8" fmla="*/ 112 w 130"/>
                  <a:gd name="T9" fmla="*/ 0 h 1"/>
                  <a:gd name="T10" fmla="*/ 112 w 130"/>
                  <a:gd name="T11" fmla="*/ 0 h 1"/>
                  <a:gd name="T12" fmla="*/ 112 w 130"/>
                  <a:gd name="T13" fmla="*/ 0 h 1"/>
                  <a:gd name="T14" fmla="*/ 112 w 130"/>
                  <a:gd name="T15" fmla="*/ 0 h 1"/>
                  <a:gd name="T16" fmla="*/ 112 w 130"/>
                  <a:gd name="T17" fmla="*/ 0 h 1"/>
                  <a:gd name="T18" fmla="*/ 112 w 130"/>
                  <a:gd name="T19" fmla="*/ 0 h 1"/>
                  <a:gd name="T20" fmla="*/ 127 w 130"/>
                  <a:gd name="T21" fmla="*/ 0 h 1"/>
                  <a:gd name="T22" fmla="*/ 127 w 130"/>
                  <a:gd name="T23" fmla="*/ 0 h 1"/>
                  <a:gd name="T24" fmla="*/ 129 w 130"/>
                  <a:gd name="T25" fmla="*/ 0 h 1"/>
                  <a:gd name="T26" fmla="*/ 129 w 130"/>
                  <a:gd name="T27" fmla="*/ 0 h 1"/>
                  <a:gd name="T28" fmla="*/ 129 w 130"/>
                  <a:gd name="T29" fmla="*/ 0 h 1"/>
                  <a:gd name="T30" fmla="*/ 129 w 130"/>
                  <a:gd name="T31" fmla="*/ 0 h 1"/>
                  <a:gd name="T32" fmla="*/ 129 w 130"/>
                  <a:gd name="T33" fmla="*/ 0 h 1"/>
                  <a:gd name="T34" fmla="*/ 129 w 130"/>
                  <a:gd name="T35" fmla="*/ 0 h 1"/>
                  <a:gd name="T36" fmla="*/ 129 w 130"/>
                  <a:gd name="T37" fmla="*/ 0 h 1"/>
                  <a:gd name="T38" fmla="*/ 80 w 130"/>
                  <a:gd name="T39" fmla="*/ 0 h 1"/>
                  <a:gd name="T40" fmla="*/ 0 w 130"/>
                  <a:gd name="T41" fmla="*/ 0 h 1"/>
                  <a:gd name="T42" fmla="*/ 0 w 130"/>
                  <a:gd name="T43" fmla="*/ 0 h 1"/>
                  <a:gd name="T44" fmla="*/ 0 w 130"/>
                  <a:gd name="T45" fmla="*/ 0 h 1"/>
                  <a:gd name="T46" fmla="*/ 0 w 130"/>
                  <a:gd name="T47" fmla="*/ 0 h 1"/>
                  <a:gd name="T48" fmla="*/ 0 w 130"/>
                  <a:gd name="T49" fmla="*/ 0 h 1"/>
                  <a:gd name="T50" fmla="*/ 0 w 130"/>
                  <a:gd name="T51" fmla="*/ 0 h 1"/>
                  <a:gd name="T52" fmla="*/ 0 w 130"/>
                  <a:gd name="T53" fmla="*/ 0 h 1"/>
                  <a:gd name="T54" fmla="*/ 0 w 130"/>
                  <a:gd name="T55" fmla="*/ 0 h 1"/>
                  <a:gd name="T56" fmla="*/ 0 w 130"/>
                  <a:gd name="T57" fmla="*/ 0 h 1"/>
                  <a:gd name="T58" fmla="*/ 78 w 130"/>
                  <a:gd name="T59" fmla="*/ 0 h 1"/>
                  <a:gd name="T60" fmla="*/ 78 w 130"/>
                  <a:gd name="T61" fmla="*/ 0 h 1"/>
                  <a:gd name="T62" fmla="*/ 78 w 130"/>
                  <a:gd name="T63" fmla="*/ 0 h 1"/>
                  <a:gd name="T64" fmla="*/ 78 w 130"/>
                  <a:gd name="T65" fmla="*/ 0 h 1"/>
                  <a:gd name="T66" fmla="*/ 78 w 130"/>
                  <a:gd name="T67" fmla="*/ 0 h 1"/>
                  <a:gd name="T68" fmla="*/ 78 w 130"/>
                  <a:gd name="T69" fmla="*/ 0 h 1"/>
                  <a:gd name="T70" fmla="*/ 78 w 130"/>
                  <a:gd name="T71" fmla="*/ 0 h 1"/>
                  <a:gd name="T72" fmla="*/ 78 w 130"/>
                  <a:gd name="T73" fmla="*/ 0 h 1"/>
                  <a:gd name="T74" fmla="*/ 80 w 130"/>
                  <a:gd name="T75" fmla="*/ 0 h 1"/>
                  <a:gd name="T76" fmla="*/ 129 w 130"/>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0"/>
                  <a:gd name="T118" fmla="*/ 0 h 1"/>
                  <a:gd name="T119" fmla="*/ 130 w 130"/>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0" h="1">
                    <a:moveTo>
                      <a:pt x="129" y="0"/>
                    </a:moveTo>
                    <a:lnTo>
                      <a:pt x="112" y="0"/>
                    </a:lnTo>
                    <a:lnTo>
                      <a:pt x="127" y="0"/>
                    </a:lnTo>
                    <a:lnTo>
                      <a:pt x="129" y="0"/>
                    </a:lnTo>
                    <a:lnTo>
                      <a:pt x="80" y="0"/>
                    </a:lnTo>
                    <a:lnTo>
                      <a:pt x="0" y="0"/>
                    </a:lnTo>
                    <a:lnTo>
                      <a:pt x="78" y="0"/>
                    </a:lnTo>
                    <a:lnTo>
                      <a:pt x="80" y="0"/>
                    </a:lnTo>
                    <a:lnTo>
                      <a:pt x="129" y="0"/>
                    </a:lnTo>
                  </a:path>
                </a:pathLst>
              </a:custGeom>
              <a:solidFill>
                <a:srgbClr val="E7EF10"/>
              </a:solidFill>
              <a:ln w="9525" cap="rnd">
                <a:noFill/>
                <a:round/>
                <a:headEnd/>
                <a:tailEnd/>
              </a:ln>
            </p:spPr>
            <p:txBody>
              <a:bodyPr/>
              <a:lstStyle/>
              <a:p>
                <a:endParaRPr lang="en-US"/>
              </a:p>
            </p:txBody>
          </p:sp>
          <p:sp>
            <p:nvSpPr>
              <p:cNvPr id="32463" name="Freeform 418"/>
              <p:cNvSpPr>
                <a:spLocks noChangeAspect="1"/>
              </p:cNvSpPr>
              <p:nvPr/>
            </p:nvSpPr>
            <p:spPr bwMode="auto">
              <a:xfrm>
                <a:off x="4974" y="2743"/>
                <a:ext cx="128" cy="17"/>
              </a:xfrm>
              <a:custGeom>
                <a:avLst/>
                <a:gdLst>
                  <a:gd name="T0" fmla="*/ 127 w 128"/>
                  <a:gd name="T1" fmla="*/ 16 h 17"/>
                  <a:gd name="T2" fmla="*/ 111 w 128"/>
                  <a:gd name="T3" fmla="*/ 16 h 17"/>
                  <a:gd name="T4" fmla="*/ 111 w 128"/>
                  <a:gd name="T5" fmla="*/ 16 h 17"/>
                  <a:gd name="T6" fmla="*/ 111 w 128"/>
                  <a:gd name="T7" fmla="*/ 0 h 17"/>
                  <a:gd name="T8" fmla="*/ 111 w 128"/>
                  <a:gd name="T9" fmla="*/ 0 h 17"/>
                  <a:gd name="T10" fmla="*/ 111 w 128"/>
                  <a:gd name="T11" fmla="*/ 0 h 17"/>
                  <a:gd name="T12" fmla="*/ 111 w 128"/>
                  <a:gd name="T13" fmla="*/ 0 h 17"/>
                  <a:gd name="T14" fmla="*/ 111 w 128"/>
                  <a:gd name="T15" fmla="*/ 0 h 17"/>
                  <a:gd name="T16" fmla="*/ 111 w 128"/>
                  <a:gd name="T17" fmla="*/ 0 h 17"/>
                  <a:gd name="T18" fmla="*/ 111 w 128"/>
                  <a:gd name="T19" fmla="*/ 0 h 17"/>
                  <a:gd name="T20" fmla="*/ 127 w 128"/>
                  <a:gd name="T21" fmla="*/ 0 h 17"/>
                  <a:gd name="T22" fmla="*/ 127 w 128"/>
                  <a:gd name="T23" fmla="*/ 0 h 17"/>
                  <a:gd name="T24" fmla="*/ 127 w 128"/>
                  <a:gd name="T25" fmla="*/ 0 h 17"/>
                  <a:gd name="T26" fmla="*/ 127 w 128"/>
                  <a:gd name="T27" fmla="*/ 0 h 17"/>
                  <a:gd name="T28" fmla="*/ 127 w 128"/>
                  <a:gd name="T29" fmla="*/ 0 h 17"/>
                  <a:gd name="T30" fmla="*/ 127 w 128"/>
                  <a:gd name="T31" fmla="*/ 0 h 17"/>
                  <a:gd name="T32" fmla="*/ 127 w 128"/>
                  <a:gd name="T33" fmla="*/ 0 h 17"/>
                  <a:gd name="T34" fmla="*/ 127 w 128"/>
                  <a:gd name="T35" fmla="*/ 16 h 17"/>
                  <a:gd name="T36" fmla="*/ 127 w 128"/>
                  <a:gd name="T37" fmla="*/ 16 h 17"/>
                  <a:gd name="T38" fmla="*/ 78 w 128"/>
                  <a:gd name="T39" fmla="*/ 16 h 17"/>
                  <a:gd name="T40" fmla="*/ 0 w 128"/>
                  <a:gd name="T41" fmla="*/ 16 h 17"/>
                  <a:gd name="T42" fmla="*/ 0 w 128"/>
                  <a:gd name="T43" fmla="*/ 16 h 17"/>
                  <a:gd name="T44" fmla="*/ 0 w 128"/>
                  <a:gd name="T45" fmla="*/ 0 h 17"/>
                  <a:gd name="T46" fmla="*/ 0 w 128"/>
                  <a:gd name="T47" fmla="*/ 0 h 17"/>
                  <a:gd name="T48" fmla="*/ 0 w 128"/>
                  <a:gd name="T49" fmla="*/ 0 h 17"/>
                  <a:gd name="T50" fmla="*/ 0 w 128"/>
                  <a:gd name="T51" fmla="*/ 0 h 17"/>
                  <a:gd name="T52" fmla="*/ 0 w 128"/>
                  <a:gd name="T53" fmla="*/ 0 h 17"/>
                  <a:gd name="T54" fmla="*/ 0 w 128"/>
                  <a:gd name="T55" fmla="*/ 0 h 17"/>
                  <a:gd name="T56" fmla="*/ 0 w 128"/>
                  <a:gd name="T57" fmla="*/ 0 h 17"/>
                  <a:gd name="T58" fmla="*/ 78 w 128"/>
                  <a:gd name="T59" fmla="*/ 0 h 17"/>
                  <a:gd name="T60" fmla="*/ 78 w 128"/>
                  <a:gd name="T61" fmla="*/ 0 h 17"/>
                  <a:gd name="T62" fmla="*/ 78 w 128"/>
                  <a:gd name="T63" fmla="*/ 0 h 17"/>
                  <a:gd name="T64" fmla="*/ 78 w 128"/>
                  <a:gd name="T65" fmla="*/ 0 h 17"/>
                  <a:gd name="T66" fmla="*/ 78 w 128"/>
                  <a:gd name="T67" fmla="*/ 0 h 17"/>
                  <a:gd name="T68" fmla="*/ 78 w 128"/>
                  <a:gd name="T69" fmla="*/ 0 h 17"/>
                  <a:gd name="T70" fmla="*/ 78 w 128"/>
                  <a:gd name="T71" fmla="*/ 0 h 17"/>
                  <a:gd name="T72" fmla="*/ 78 w 128"/>
                  <a:gd name="T73" fmla="*/ 16 h 17"/>
                  <a:gd name="T74" fmla="*/ 78 w 128"/>
                  <a:gd name="T75" fmla="*/ 16 h 17"/>
                  <a:gd name="T76" fmla="*/ 127 w 128"/>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8"/>
                  <a:gd name="T118" fmla="*/ 0 h 17"/>
                  <a:gd name="T119" fmla="*/ 128 w 128"/>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8" h="17">
                    <a:moveTo>
                      <a:pt x="127" y="16"/>
                    </a:moveTo>
                    <a:lnTo>
                      <a:pt x="111" y="16"/>
                    </a:lnTo>
                    <a:lnTo>
                      <a:pt x="111" y="0"/>
                    </a:lnTo>
                    <a:lnTo>
                      <a:pt x="127" y="0"/>
                    </a:lnTo>
                    <a:lnTo>
                      <a:pt x="127" y="16"/>
                    </a:lnTo>
                    <a:lnTo>
                      <a:pt x="78" y="16"/>
                    </a:lnTo>
                    <a:lnTo>
                      <a:pt x="0" y="16"/>
                    </a:lnTo>
                    <a:lnTo>
                      <a:pt x="0" y="0"/>
                    </a:lnTo>
                    <a:lnTo>
                      <a:pt x="78" y="0"/>
                    </a:lnTo>
                    <a:lnTo>
                      <a:pt x="78" y="16"/>
                    </a:lnTo>
                    <a:lnTo>
                      <a:pt x="127" y="16"/>
                    </a:lnTo>
                  </a:path>
                </a:pathLst>
              </a:custGeom>
              <a:solidFill>
                <a:srgbClr val="E8EF10"/>
              </a:solidFill>
              <a:ln w="9525" cap="rnd">
                <a:noFill/>
                <a:round/>
                <a:headEnd/>
                <a:tailEnd/>
              </a:ln>
            </p:spPr>
            <p:txBody>
              <a:bodyPr/>
              <a:lstStyle/>
              <a:p>
                <a:endParaRPr lang="en-US"/>
              </a:p>
            </p:txBody>
          </p:sp>
          <p:sp>
            <p:nvSpPr>
              <p:cNvPr id="32464" name="Freeform 419"/>
              <p:cNvSpPr>
                <a:spLocks noChangeAspect="1"/>
              </p:cNvSpPr>
              <p:nvPr/>
            </p:nvSpPr>
            <p:spPr bwMode="auto">
              <a:xfrm>
                <a:off x="4974" y="2741"/>
                <a:ext cx="128" cy="17"/>
              </a:xfrm>
              <a:custGeom>
                <a:avLst/>
                <a:gdLst>
                  <a:gd name="T0" fmla="*/ 127 w 128"/>
                  <a:gd name="T1" fmla="*/ 16 h 17"/>
                  <a:gd name="T2" fmla="*/ 111 w 128"/>
                  <a:gd name="T3" fmla="*/ 16 h 17"/>
                  <a:gd name="T4" fmla="*/ 111 w 128"/>
                  <a:gd name="T5" fmla="*/ 16 h 17"/>
                  <a:gd name="T6" fmla="*/ 111 w 128"/>
                  <a:gd name="T7" fmla="*/ 16 h 17"/>
                  <a:gd name="T8" fmla="*/ 111 w 128"/>
                  <a:gd name="T9" fmla="*/ 16 h 17"/>
                  <a:gd name="T10" fmla="*/ 111 w 128"/>
                  <a:gd name="T11" fmla="*/ 16 h 17"/>
                  <a:gd name="T12" fmla="*/ 111 w 128"/>
                  <a:gd name="T13" fmla="*/ 16 h 17"/>
                  <a:gd name="T14" fmla="*/ 111 w 128"/>
                  <a:gd name="T15" fmla="*/ 16 h 17"/>
                  <a:gd name="T16" fmla="*/ 111 w 128"/>
                  <a:gd name="T17" fmla="*/ 0 h 17"/>
                  <a:gd name="T18" fmla="*/ 111 w 128"/>
                  <a:gd name="T19" fmla="*/ 0 h 17"/>
                  <a:gd name="T20" fmla="*/ 127 w 128"/>
                  <a:gd name="T21" fmla="*/ 0 h 17"/>
                  <a:gd name="T22" fmla="*/ 127 w 128"/>
                  <a:gd name="T23" fmla="*/ 0 h 17"/>
                  <a:gd name="T24" fmla="*/ 127 w 128"/>
                  <a:gd name="T25" fmla="*/ 16 h 17"/>
                  <a:gd name="T26" fmla="*/ 127 w 128"/>
                  <a:gd name="T27" fmla="*/ 16 h 17"/>
                  <a:gd name="T28" fmla="*/ 127 w 128"/>
                  <a:gd name="T29" fmla="*/ 16 h 17"/>
                  <a:gd name="T30" fmla="*/ 127 w 128"/>
                  <a:gd name="T31" fmla="*/ 16 h 17"/>
                  <a:gd name="T32" fmla="*/ 127 w 128"/>
                  <a:gd name="T33" fmla="*/ 16 h 17"/>
                  <a:gd name="T34" fmla="*/ 127 w 128"/>
                  <a:gd name="T35" fmla="*/ 16 h 17"/>
                  <a:gd name="T36" fmla="*/ 127 w 128"/>
                  <a:gd name="T37" fmla="*/ 16 h 17"/>
                  <a:gd name="T38" fmla="*/ 78 w 128"/>
                  <a:gd name="T39" fmla="*/ 16 h 17"/>
                  <a:gd name="T40" fmla="*/ 0 w 128"/>
                  <a:gd name="T41" fmla="*/ 16 h 17"/>
                  <a:gd name="T42" fmla="*/ 0 w 128"/>
                  <a:gd name="T43" fmla="*/ 16 h 17"/>
                  <a:gd name="T44" fmla="*/ 0 w 128"/>
                  <a:gd name="T45" fmla="*/ 16 h 17"/>
                  <a:gd name="T46" fmla="*/ 0 w 128"/>
                  <a:gd name="T47" fmla="*/ 16 h 17"/>
                  <a:gd name="T48" fmla="*/ 0 w 128"/>
                  <a:gd name="T49" fmla="*/ 16 h 17"/>
                  <a:gd name="T50" fmla="*/ 0 w 128"/>
                  <a:gd name="T51" fmla="*/ 16 h 17"/>
                  <a:gd name="T52" fmla="*/ 0 w 128"/>
                  <a:gd name="T53" fmla="*/ 16 h 17"/>
                  <a:gd name="T54" fmla="*/ 0 w 128"/>
                  <a:gd name="T55" fmla="*/ 0 h 17"/>
                  <a:gd name="T56" fmla="*/ 0 w 128"/>
                  <a:gd name="T57" fmla="*/ 0 h 17"/>
                  <a:gd name="T58" fmla="*/ 78 w 128"/>
                  <a:gd name="T59" fmla="*/ 0 h 17"/>
                  <a:gd name="T60" fmla="*/ 78 w 128"/>
                  <a:gd name="T61" fmla="*/ 0 h 17"/>
                  <a:gd name="T62" fmla="*/ 78 w 128"/>
                  <a:gd name="T63" fmla="*/ 16 h 17"/>
                  <a:gd name="T64" fmla="*/ 78 w 128"/>
                  <a:gd name="T65" fmla="*/ 16 h 17"/>
                  <a:gd name="T66" fmla="*/ 78 w 128"/>
                  <a:gd name="T67" fmla="*/ 16 h 17"/>
                  <a:gd name="T68" fmla="*/ 78 w 128"/>
                  <a:gd name="T69" fmla="*/ 16 h 17"/>
                  <a:gd name="T70" fmla="*/ 78 w 128"/>
                  <a:gd name="T71" fmla="*/ 16 h 17"/>
                  <a:gd name="T72" fmla="*/ 78 w 128"/>
                  <a:gd name="T73" fmla="*/ 16 h 17"/>
                  <a:gd name="T74" fmla="*/ 78 w 128"/>
                  <a:gd name="T75" fmla="*/ 16 h 17"/>
                  <a:gd name="T76" fmla="*/ 127 w 128"/>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8"/>
                  <a:gd name="T118" fmla="*/ 0 h 17"/>
                  <a:gd name="T119" fmla="*/ 128 w 128"/>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8" h="17">
                    <a:moveTo>
                      <a:pt x="127" y="16"/>
                    </a:moveTo>
                    <a:lnTo>
                      <a:pt x="111" y="16"/>
                    </a:lnTo>
                    <a:lnTo>
                      <a:pt x="111" y="0"/>
                    </a:lnTo>
                    <a:lnTo>
                      <a:pt x="127" y="0"/>
                    </a:lnTo>
                    <a:lnTo>
                      <a:pt x="127" y="16"/>
                    </a:lnTo>
                    <a:lnTo>
                      <a:pt x="78" y="16"/>
                    </a:lnTo>
                    <a:lnTo>
                      <a:pt x="0" y="16"/>
                    </a:lnTo>
                    <a:lnTo>
                      <a:pt x="0" y="0"/>
                    </a:lnTo>
                    <a:lnTo>
                      <a:pt x="78" y="0"/>
                    </a:lnTo>
                    <a:lnTo>
                      <a:pt x="78" y="16"/>
                    </a:lnTo>
                    <a:lnTo>
                      <a:pt x="127" y="16"/>
                    </a:lnTo>
                  </a:path>
                </a:pathLst>
              </a:custGeom>
              <a:solidFill>
                <a:srgbClr val="E8F00F"/>
              </a:solidFill>
              <a:ln w="9525" cap="rnd">
                <a:noFill/>
                <a:round/>
                <a:headEnd/>
                <a:tailEnd/>
              </a:ln>
            </p:spPr>
            <p:txBody>
              <a:bodyPr/>
              <a:lstStyle/>
              <a:p>
                <a:endParaRPr lang="en-US"/>
              </a:p>
            </p:txBody>
          </p:sp>
          <p:sp>
            <p:nvSpPr>
              <p:cNvPr id="32465" name="Freeform 420"/>
              <p:cNvSpPr>
                <a:spLocks noChangeAspect="1"/>
              </p:cNvSpPr>
              <p:nvPr/>
            </p:nvSpPr>
            <p:spPr bwMode="auto">
              <a:xfrm>
                <a:off x="4974" y="2741"/>
                <a:ext cx="128" cy="1"/>
              </a:xfrm>
              <a:custGeom>
                <a:avLst/>
                <a:gdLst>
                  <a:gd name="T0" fmla="*/ 127 w 128"/>
                  <a:gd name="T1" fmla="*/ 0 h 1"/>
                  <a:gd name="T2" fmla="*/ 111 w 128"/>
                  <a:gd name="T3" fmla="*/ 0 h 1"/>
                  <a:gd name="T4" fmla="*/ 111 w 128"/>
                  <a:gd name="T5" fmla="*/ 0 h 1"/>
                  <a:gd name="T6" fmla="*/ 111 w 128"/>
                  <a:gd name="T7" fmla="*/ 0 h 1"/>
                  <a:gd name="T8" fmla="*/ 111 w 128"/>
                  <a:gd name="T9" fmla="*/ 0 h 1"/>
                  <a:gd name="T10" fmla="*/ 111 w 128"/>
                  <a:gd name="T11" fmla="*/ 0 h 1"/>
                  <a:gd name="T12" fmla="*/ 111 w 128"/>
                  <a:gd name="T13" fmla="*/ 0 h 1"/>
                  <a:gd name="T14" fmla="*/ 111 w 128"/>
                  <a:gd name="T15" fmla="*/ 0 h 1"/>
                  <a:gd name="T16" fmla="*/ 111 w 128"/>
                  <a:gd name="T17" fmla="*/ 0 h 1"/>
                  <a:gd name="T18" fmla="*/ 111 w 128"/>
                  <a:gd name="T19" fmla="*/ 0 h 1"/>
                  <a:gd name="T20" fmla="*/ 127 w 128"/>
                  <a:gd name="T21" fmla="*/ 0 h 1"/>
                  <a:gd name="T22" fmla="*/ 127 w 128"/>
                  <a:gd name="T23" fmla="*/ 0 h 1"/>
                  <a:gd name="T24" fmla="*/ 127 w 128"/>
                  <a:gd name="T25" fmla="*/ 0 h 1"/>
                  <a:gd name="T26" fmla="*/ 127 w 128"/>
                  <a:gd name="T27" fmla="*/ 0 h 1"/>
                  <a:gd name="T28" fmla="*/ 127 w 128"/>
                  <a:gd name="T29" fmla="*/ 0 h 1"/>
                  <a:gd name="T30" fmla="*/ 127 w 128"/>
                  <a:gd name="T31" fmla="*/ 0 h 1"/>
                  <a:gd name="T32" fmla="*/ 127 w 128"/>
                  <a:gd name="T33" fmla="*/ 0 h 1"/>
                  <a:gd name="T34" fmla="*/ 127 w 128"/>
                  <a:gd name="T35" fmla="*/ 0 h 1"/>
                  <a:gd name="T36" fmla="*/ 127 w 128"/>
                  <a:gd name="T37" fmla="*/ 0 h 1"/>
                  <a:gd name="T38" fmla="*/ 78 w 128"/>
                  <a:gd name="T39" fmla="*/ 0 h 1"/>
                  <a:gd name="T40" fmla="*/ 0 w 128"/>
                  <a:gd name="T41" fmla="*/ 0 h 1"/>
                  <a:gd name="T42" fmla="*/ 0 w 128"/>
                  <a:gd name="T43" fmla="*/ 0 h 1"/>
                  <a:gd name="T44" fmla="*/ 0 w 128"/>
                  <a:gd name="T45" fmla="*/ 0 h 1"/>
                  <a:gd name="T46" fmla="*/ 1 w 128"/>
                  <a:gd name="T47" fmla="*/ 0 h 1"/>
                  <a:gd name="T48" fmla="*/ 1 w 128"/>
                  <a:gd name="T49" fmla="*/ 0 h 1"/>
                  <a:gd name="T50" fmla="*/ 1 w 128"/>
                  <a:gd name="T51" fmla="*/ 0 h 1"/>
                  <a:gd name="T52" fmla="*/ 1 w 128"/>
                  <a:gd name="T53" fmla="*/ 0 h 1"/>
                  <a:gd name="T54" fmla="*/ 1 w 128"/>
                  <a:gd name="T55" fmla="*/ 0 h 1"/>
                  <a:gd name="T56" fmla="*/ 1 w 128"/>
                  <a:gd name="T57" fmla="*/ 0 h 1"/>
                  <a:gd name="T58" fmla="*/ 78 w 128"/>
                  <a:gd name="T59" fmla="*/ 0 h 1"/>
                  <a:gd name="T60" fmla="*/ 78 w 128"/>
                  <a:gd name="T61" fmla="*/ 0 h 1"/>
                  <a:gd name="T62" fmla="*/ 78 w 128"/>
                  <a:gd name="T63" fmla="*/ 0 h 1"/>
                  <a:gd name="T64" fmla="*/ 78 w 128"/>
                  <a:gd name="T65" fmla="*/ 0 h 1"/>
                  <a:gd name="T66" fmla="*/ 78 w 128"/>
                  <a:gd name="T67" fmla="*/ 0 h 1"/>
                  <a:gd name="T68" fmla="*/ 78 w 128"/>
                  <a:gd name="T69" fmla="*/ 0 h 1"/>
                  <a:gd name="T70" fmla="*/ 78 w 128"/>
                  <a:gd name="T71" fmla="*/ 0 h 1"/>
                  <a:gd name="T72" fmla="*/ 78 w 128"/>
                  <a:gd name="T73" fmla="*/ 0 h 1"/>
                  <a:gd name="T74" fmla="*/ 78 w 128"/>
                  <a:gd name="T75" fmla="*/ 0 h 1"/>
                  <a:gd name="T76" fmla="*/ 127 w 12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8"/>
                  <a:gd name="T118" fmla="*/ 0 h 1"/>
                  <a:gd name="T119" fmla="*/ 128 w 12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8" h="1">
                    <a:moveTo>
                      <a:pt x="127" y="0"/>
                    </a:moveTo>
                    <a:lnTo>
                      <a:pt x="111" y="0"/>
                    </a:lnTo>
                    <a:lnTo>
                      <a:pt x="127" y="0"/>
                    </a:lnTo>
                    <a:lnTo>
                      <a:pt x="78" y="0"/>
                    </a:lnTo>
                    <a:lnTo>
                      <a:pt x="0" y="0"/>
                    </a:lnTo>
                    <a:lnTo>
                      <a:pt x="1" y="0"/>
                    </a:lnTo>
                    <a:lnTo>
                      <a:pt x="78" y="0"/>
                    </a:lnTo>
                    <a:lnTo>
                      <a:pt x="127" y="0"/>
                    </a:lnTo>
                  </a:path>
                </a:pathLst>
              </a:custGeom>
              <a:solidFill>
                <a:srgbClr val="E9F00F"/>
              </a:solidFill>
              <a:ln w="9525" cap="rnd">
                <a:noFill/>
                <a:round/>
                <a:headEnd/>
                <a:tailEnd/>
              </a:ln>
            </p:spPr>
            <p:txBody>
              <a:bodyPr/>
              <a:lstStyle/>
              <a:p>
                <a:endParaRPr lang="en-US"/>
              </a:p>
            </p:txBody>
          </p:sp>
          <p:sp>
            <p:nvSpPr>
              <p:cNvPr id="32466" name="Freeform 421"/>
              <p:cNvSpPr>
                <a:spLocks noChangeAspect="1"/>
              </p:cNvSpPr>
              <p:nvPr/>
            </p:nvSpPr>
            <p:spPr bwMode="auto">
              <a:xfrm>
                <a:off x="4975" y="2740"/>
                <a:ext cx="127" cy="17"/>
              </a:xfrm>
              <a:custGeom>
                <a:avLst/>
                <a:gdLst>
                  <a:gd name="T0" fmla="*/ 126 w 127"/>
                  <a:gd name="T1" fmla="*/ 16 h 17"/>
                  <a:gd name="T2" fmla="*/ 110 w 127"/>
                  <a:gd name="T3" fmla="*/ 16 h 17"/>
                  <a:gd name="T4" fmla="*/ 110 w 127"/>
                  <a:gd name="T5" fmla="*/ 16 h 17"/>
                  <a:gd name="T6" fmla="*/ 110 w 127"/>
                  <a:gd name="T7" fmla="*/ 16 h 17"/>
                  <a:gd name="T8" fmla="*/ 110 w 127"/>
                  <a:gd name="T9" fmla="*/ 0 h 17"/>
                  <a:gd name="T10" fmla="*/ 110 w 127"/>
                  <a:gd name="T11" fmla="*/ 0 h 17"/>
                  <a:gd name="T12" fmla="*/ 110 w 127"/>
                  <a:gd name="T13" fmla="*/ 0 h 17"/>
                  <a:gd name="T14" fmla="*/ 110 w 127"/>
                  <a:gd name="T15" fmla="*/ 0 h 17"/>
                  <a:gd name="T16" fmla="*/ 110 w 127"/>
                  <a:gd name="T17" fmla="*/ 0 h 17"/>
                  <a:gd name="T18" fmla="*/ 110 w 127"/>
                  <a:gd name="T19" fmla="*/ 0 h 17"/>
                  <a:gd name="T20" fmla="*/ 126 w 127"/>
                  <a:gd name="T21" fmla="*/ 0 h 17"/>
                  <a:gd name="T22" fmla="*/ 126 w 127"/>
                  <a:gd name="T23" fmla="*/ 0 h 17"/>
                  <a:gd name="T24" fmla="*/ 126 w 127"/>
                  <a:gd name="T25" fmla="*/ 0 h 17"/>
                  <a:gd name="T26" fmla="*/ 126 w 127"/>
                  <a:gd name="T27" fmla="*/ 0 h 17"/>
                  <a:gd name="T28" fmla="*/ 126 w 127"/>
                  <a:gd name="T29" fmla="*/ 0 h 17"/>
                  <a:gd name="T30" fmla="*/ 126 w 127"/>
                  <a:gd name="T31" fmla="*/ 0 h 17"/>
                  <a:gd name="T32" fmla="*/ 126 w 127"/>
                  <a:gd name="T33" fmla="*/ 16 h 17"/>
                  <a:gd name="T34" fmla="*/ 126 w 127"/>
                  <a:gd name="T35" fmla="*/ 16 h 17"/>
                  <a:gd name="T36" fmla="*/ 126 w 127"/>
                  <a:gd name="T37" fmla="*/ 16 h 17"/>
                  <a:gd name="T38" fmla="*/ 77 w 127"/>
                  <a:gd name="T39" fmla="*/ 16 h 17"/>
                  <a:gd name="T40" fmla="*/ 0 w 127"/>
                  <a:gd name="T41" fmla="*/ 16 h 17"/>
                  <a:gd name="T42" fmla="*/ 0 w 127"/>
                  <a:gd name="T43" fmla="*/ 16 h 17"/>
                  <a:gd name="T44" fmla="*/ 0 w 127"/>
                  <a:gd name="T45" fmla="*/ 16 h 17"/>
                  <a:gd name="T46" fmla="*/ 0 w 127"/>
                  <a:gd name="T47" fmla="*/ 0 h 17"/>
                  <a:gd name="T48" fmla="*/ 0 w 127"/>
                  <a:gd name="T49" fmla="*/ 0 h 17"/>
                  <a:gd name="T50" fmla="*/ 0 w 127"/>
                  <a:gd name="T51" fmla="*/ 0 h 17"/>
                  <a:gd name="T52" fmla="*/ 0 w 127"/>
                  <a:gd name="T53" fmla="*/ 0 h 17"/>
                  <a:gd name="T54" fmla="*/ 0 w 127"/>
                  <a:gd name="T55" fmla="*/ 0 h 17"/>
                  <a:gd name="T56" fmla="*/ 0 w 127"/>
                  <a:gd name="T57" fmla="*/ 0 h 17"/>
                  <a:gd name="T58" fmla="*/ 77 w 127"/>
                  <a:gd name="T59" fmla="*/ 0 h 17"/>
                  <a:gd name="T60" fmla="*/ 77 w 127"/>
                  <a:gd name="T61" fmla="*/ 0 h 17"/>
                  <a:gd name="T62" fmla="*/ 77 w 127"/>
                  <a:gd name="T63" fmla="*/ 0 h 17"/>
                  <a:gd name="T64" fmla="*/ 77 w 127"/>
                  <a:gd name="T65" fmla="*/ 0 h 17"/>
                  <a:gd name="T66" fmla="*/ 77 w 127"/>
                  <a:gd name="T67" fmla="*/ 0 h 17"/>
                  <a:gd name="T68" fmla="*/ 77 w 127"/>
                  <a:gd name="T69" fmla="*/ 0 h 17"/>
                  <a:gd name="T70" fmla="*/ 77 w 127"/>
                  <a:gd name="T71" fmla="*/ 16 h 17"/>
                  <a:gd name="T72" fmla="*/ 77 w 127"/>
                  <a:gd name="T73" fmla="*/ 16 h 17"/>
                  <a:gd name="T74" fmla="*/ 77 w 127"/>
                  <a:gd name="T75" fmla="*/ 16 h 17"/>
                  <a:gd name="T76" fmla="*/ 126 w 127"/>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17"/>
                  <a:gd name="T119" fmla="*/ 127 w 127"/>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17">
                    <a:moveTo>
                      <a:pt x="126" y="16"/>
                    </a:moveTo>
                    <a:lnTo>
                      <a:pt x="110" y="16"/>
                    </a:lnTo>
                    <a:lnTo>
                      <a:pt x="110" y="0"/>
                    </a:lnTo>
                    <a:lnTo>
                      <a:pt x="126" y="0"/>
                    </a:lnTo>
                    <a:lnTo>
                      <a:pt x="126" y="16"/>
                    </a:lnTo>
                    <a:lnTo>
                      <a:pt x="77" y="16"/>
                    </a:lnTo>
                    <a:lnTo>
                      <a:pt x="0" y="16"/>
                    </a:lnTo>
                    <a:lnTo>
                      <a:pt x="0" y="0"/>
                    </a:lnTo>
                    <a:lnTo>
                      <a:pt x="77" y="0"/>
                    </a:lnTo>
                    <a:lnTo>
                      <a:pt x="77" y="16"/>
                    </a:lnTo>
                    <a:lnTo>
                      <a:pt x="126" y="16"/>
                    </a:lnTo>
                  </a:path>
                </a:pathLst>
              </a:custGeom>
              <a:solidFill>
                <a:srgbClr val="EAF10E"/>
              </a:solidFill>
              <a:ln w="9525" cap="rnd">
                <a:noFill/>
                <a:round/>
                <a:headEnd/>
                <a:tailEnd/>
              </a:ln>
            </p:spPr>
            <p:txBody>
              <a:bodyPr/>
              <a:lstStyle/>
              <a:p>
                <a:endParaRPr lang="en-US"/>
              </a:p>
            </p:txBody>
          </p:sp>
          <p:sp>
            <p:nvSpPr>
              <p:cNvPr id="32467" name="Freeform 422"/>
              <p:cNvSpPr>
                <a:spLocks noChangeAspect="1"/>
              </p:cNvSpPr>
              <p:nvPr/>
            </p:nvSpPr>
            <p:spPr bwMode="auto">
              <a:xfrm>
                <a:off x="4975" y="2738"/>
                <a:ext cx="127" cy="17"/>
              </a:xfrm>
              <a:custGeom>
                <a:avLst/>
                <a:gdLst>
                  <a:gd name="T0" fmla="*/ 126 w 127"/>
                  <a:gd name="T1" fmla="*/ 16 h 17"/>
                  <a:gd name="T2" fmla="*/ 110 w 127"/>
                  <a:gd name="T3" fmla="*/ 16 h 17"/>
                  <a:gd name="T4" fmla="*/ 110 w 127"/>
                  <a:gd name="T5" fmla="*/ 16 h 17"/>
                  <a:gd name="T6" fmla="*/ 110 w 127"/>
                  <a:gd name="T7" fmla="*/ 16 h 17"/>
                  <a:gd name="T8" fmla="*/ 110 w 127"/>
                  <a:gd name="T9" fmla="*/ 16 h 17"/>
                  <a:gd name="T10" fmla="*/ 110 w 127"/>
                  <a:gd name="T11" fmla="*/ 16 h 17"/>
                  <a:gd name="T12" fmla="*/ 110 w 127"/>
                  <a:gd name="T13" fmla="*/ 16 h 17"/>
                  <a:gd name="T14" fmla="*/ 110 w 127"/>
                  <a:gd name="T15" fmla="*/ 16 h 17"/>
                  <a:gd name="T16" fmla="*/ 110 w 127"/>
                  <a:gd name="T17" fmla="*/ 0 h 17"/>
                  <a:gd name="T18" fmla="*/ 110 w 127"/>
                  <a:gd name="T19" fmla="*/ 0 h 17"/>
                  <a:gd name="T20" fmla="*/ 126 w 127"/>
                  <a:gd name="T21" fmla="*/ 0 h 17"/>
                  <a:gd name="T22" fmla="*/ 126 w 127"/>
                  <a:gd name="T23" fmla="*/ 0 h 17"/>
                  <a:gd name="T24" fmla="*/ 126 w 127"/>
                  <a:gd name="T25" fmla="*/ 16 h 17"/>
                  <a:gd name="T26" fmla="*/ 126 w 127"/>
                  <a:gd name="T27" fmla="*/ 16 h 17"/>
                  <a:gd name="T28" fmla="*/ 126 w 127"/>
                  <a:gd name="T29" fmla="*/ 16 h 17"/>
                  <a:gd name="T30" fmla="*/ 126 w 127"/>
                  <a:gd name="T31" fmla="*/ 16 h 17"/>
                  <a:gd name="T32" fmla="*/ 126 w 127"/>
                  <a:gd name="T33" fmla="*/ 16 h 17"/>
                  <a:gd name="T34" fmla="*/ 126 w 127"/>
                  <a:gd name="T35" fmla="*/ 16 h 17"/>
                  <a:gd name="T36" fmla="*/ 126 w 127"/>
                  <a:gd name="T37" fmla="*/ 16 h 17"/>
                  <a:gd name="T38" fmla="*/ 77 w 127"/>
                  <a:gd name="T39" fmla="*/ 16 h 17"/>
                  <a:gd name="T40" fmla="*/ 0 w 127"/>
                  <a:gd name="T41" fmla="*/ 16 h 17"/>
                  <a:gd name="T42" fmla="*/ 0 w 127"/>
                  <a:gd name="T43" fmla="*/ 16 h 17"/>
                  <a:gd name="T44" fmla="*/ 0 w 127"/>
                  <a:gd name="T45" fmla="*/ 16 h 17"/>
                  <a:gd name="T46" fmla="*/ 0 w 127"/>
                  <a:gd name="T47" fmla="*/ 16 h 17"/>
                  <a:gd name="T48" fmla="*/ 0 w 127"/>
                  <a:gd name="T49" fmla="*/ 16 h 17"/>
                  <a:gd name="T50" fmla="*/ 0 w 127"/>
                  <a:gd name="T51" fmla="*/ 16 h 17"/>
                  <a:gd name="T52" fmla="*/ 0 w 127"/>
                  <a:gd name="T53" fmla="*/ 16 h 17"/>
                  <a:gd name="T54" fmla="*/ 0 w 127"/>
                  <a:gd name="T55" fmla="*/ 16 h 17"/>
                  <a:gd name="T56" fmla="*/ 0 w 127"/>
                  <a:gd name="T57" fmla="*/ 16 h 17"/>
                  <a:gd name="T58" fmla="*/ 0 w 127"/>
                  <a:gd name="T59" fmla="*/ 16 h 17"/>
                  <a:gd name="T60" fmla="*/ 0 w 127"/>
                  <a:gd name="T61" fmla="*/ 16 h 17"/>
                  <a:gd name="T62" fmla="*/ 0 w 127"/>
                  <a:gd name="T63" fmla="*/ 16 h 17"/>
                  <a:gd name="T64" fmla="*/ 0 w 127"/>
                  <a:gd name="T65" fmla="*/ 16 h 17"/>
                  <a:gd name="T66" fmla="*/ 0 w 127"/>
                  <a:gd name="T67" fmla="*/ 0 h 17"/>
                  <a:gd name="T68" fmla="*/ 0 w 127"/>
                  <a:gd name="T69" fmla="*/ 0 h 17"/>
                  <a:gd name="T70" fmla="*/ 0 w 127"/>
                  <a:gd name="T71" fmla="*/ 0 h 17"/>
                  <a:gd name="T72" fmla="*/ 0 w 127"/>
                  <a:gd name="T73" fmla="*/ 0 h 17"/>
                  <a:gd name="T74" fmla="*/ 77 w 127"/>
                  <a:gd name="T75" fmla="*/ 0 h 17"/>
                  <a:gd name="T76" fmla="*/ 77 w 127"/>
                  <a:gd name="T77" fmla="*/ 0 h 17"/>
                  <a:gd name="T78" fmla="*/ 77 w 127"/>
                  <a:gd name="T79" fmla="*/ 16 h 17"/>
                  <a:gd name="T80" fmla="*/ 77 w 127"/>
                  <a:gd name="T81" fmla="*/ 16 h 17"/>
                  <a:gd name="T82" fmla="*/ 77 w 127"/>
                  <a:gd name="T83" fmla="*/ 16 h 17"/>
                  <a:gd name="T84" fmla="*/ 77 w 127"/>
                  <a:gd name="T85" fmla="*/ 16 h 17"/>
                  <a:gd name="T86" fmla="*/ 77 w 127"/>
                  <a:gd name="T87" fmla="*/ 16 h 17"/>
                  <a:gd name="T88" fmla="*/ 77 w 127"/>
                  <a:gd name="T89" fmla="*/ 16 h 17"/>
                  <a:gd name="T90" fmla="*/ 77 w 127"/>
                  <a:gd name="T91" fmla="*/ 16 h 17"/>
                  <a:gd name="T92" fmla="*/ 126 w 127"/>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7"/>
                  <a:gd name="T142" fmla="*/ 0 h 17"/>
                  <a:gd name="T143" fmla="*/ 127 w 127"/>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7" h="17">
                    <a:moveTo>
                      <a:pt x="126" y="16"/>
                    </a:moveTo>
                    <a:lnTo>
                      <a:pt x="110" y="16"/>
                    </a:lnTo>
                    <a:lnTo>
                      <a:pt x="110" y="0"/>
                    </a:lnTo>
                    <a:lnTo>
                      <a:pt x="126" y="0"/>
                    </a:lnTo>
                    <a:lnTo>
                      <a:pt x="126" y="16"/>
                    </a:lnTo>
                    <a:lnTo>
                      <a:pt x="77" y="16"/>
                    </a:lnTo>
                    <a:lnTo>
                      <a:pt x="0" y="16"/>
                    </a:lnTo>
                    <a:lnTo>
                      <a:pt x="0" y="0"/>
                    </a:lnTo>
                    <a:lnTo>
                      <a:pt x="77" y="0"/>
                    </a:lnTo>
                    <a:lnTo>
                      <a:pt x="77" y="16"/>
                    </a:lnTo>
                    <a:lnTo>
                      <a:pt x="126" y="16"/>
                    </a:lnTo>
                  </a:path>
                </a:pathLst>
              </a:custGeom>
              <a:solidFill>
                <a:srgbClr val="EAF10E"/>
              </a:solidFill>
              <a:ln w="9525" cap="rnd">
                <a:noFill/>
                <a:round/>
                <a:headEnd/>
                <a:tailEnd/>
              </a:ln>
            </p:spPr>
            <p:txBody>
              <a:bodyPr/>
              <a:lstStyle/>
              <a:p>
                <a:endParaRPr lang="en-US"/>
              </a:p>
            </p:txBody>
          </p:sp>
          <p:sp>
            <p:nvSpPr>
              <p:cNvPr id="32468" name="Freeform 423"/>
              <p:cNvSpPr>
                <a:spLocks noChangeAspect="1"/>
              </p:cNvSpPr>
              <p:nvPr/>
            </p:nvSpPr>
            <p:spPr bwMode="auto">
              <a:xfrm>
                <a:off x="4974" y="2738"/>
                <a:ext cx="128" cy="1"/>
              </a:xfrm>
              <a:custGeom>
                <a:avLst/>
                <a:gdLst>
                  <a:gd name="T0" fmla="*/ 127 w 128"/>
                  <a:gd name="T1" fmla="*/ 0 h 1"/>
                  <a:gd name="T2" fmla="*/ 111 w 128"/>
                  <a:gd name="T3" fmla="*/ 0 h 1"/>
                  <a:gd name="T4" fmla="*/ 111 w 128"/>
                  <a:gd name="T5" fmla="*/ 0 h 1"/>
                  <a:gd name="T6" fmla="*/ 111 w 128"/>
                  <a:gd name="T7" fmla="*/ 0 h 1"/>
                  <a:gd name="T8" fmla="*/ 111 w 128"/>
                  <a:gd name="T9" fmla="*/ 0 h 1"/>
                  <a:gd name="T10" fmla="*/ 111 w 128"/>
                  <a:gd name="T11" fmla="*/ 0 h 1"/>
                  <a:gd name="T12" fmla="*/ 111 w 128"/>
                  <a:gd name="T13" fmla="*/ 0 h 1"/>
                  <a:gd name="T14" fmla="*/ 111 w 128"/>
                  <a:gd name="T15" fmla="*/ 0 h 1"/>
                  <a:gd name="T16" fmla="*/ 111 w 128"/>
                  <a:gd name="T17" fmla="*/ 0 h 1"/>
                  <a:gd name="T18" fmla="*/ 111 w 128"/>
                  <a:gd name="T19" fmla="*/ 0 h 1"/>
                  <a:gd name="T20" fmla="*/ 127 w 128"/>
                  <a:gd name="T21" fmla="*/ 0 h 1"/>
                  <a:gd name="T22" fmla="*/ 127 w 128"/>
                  <a:gd name="T23" fmla="*/ 0 h 1"/>
                  <a:gd name="T24" fmla="*/ 127 w 128"/>
                  <a:gd name="T25" fmla="*/ 0 h 1"/>
                  <a:gd name="T26" fmla="*/ 127 w 128"/>
                  <a:gd name="T27" fmla="*/ 0 h 1"/>
                  <a:gd name="T28" fmla="*/ 127 w 128"/>
                  <a:gd name="T29" fmla="*/ 0 h 1"/>
                  <a:gd name="T30" fmla="*/ 127 w 128"/>
                  <a:gd name="T31" fmla="*/ 0 h 1"/>
                  <a:gd name="T32" fmla="*/ 127 w 128"/>
                  <a:gd name="T33" fmla="*/ 0 h 1"/>
                  <a:gd name="T34" fmla="*/ 127 w 128"/>
                  <a:gd name="T35" fmla="*/ 0 h 1"/>
                  <a:gd name="T36" fmla="*/ 127 w 128"/>
                  <a:gd name="T37" fmla="*/ 0 h 1"/>
                  <a:gd name="T38" fmla="*/ 78 w 128"/>
                  <a:gd name="T39" fmla="*/ 0 h 1"/>
                  <a:gd name="T40" fmla="*/ 1 w 128"/>
                  <a:gd name="T41" fmla="*/ 0 h 1"/>
                  <a:gd name="T42" fmla="*/ 1 w 128"/>
                  <a:gd name="T43" fmla="*/ 0 h 1"/>
                  <a:gd name="T44" fmla="*/ 1 w 128"/>
                  <a:gd name="T45" fmla="*/ 0 h 1"/>
                  <a:gd name="T46" fmla="*/ 1 w 128"/>
                  <a:gd name="T47" fmla="*/ 0 h 1"/>
                  <a:gd name="T48" fmla="*/ 0 w 128"/>
                  <a:gd name="T49" fmla="*/ 0 h 1"/>
                  <a:gd name="T50" fmla="*/ 0 w 128"/>
                  <a:gd name="T51" fmla="*/ 0 h 1"/>
                  <a:gd name="T52" fmla="*/ 0 w 128"/>
                  <a:gd name="T53" fmla="*/ 0 h 1"/>
                  <a:gd name="T54" fmla="*/ 0 w 128"/>
                  <a:gd name="T55" fmla="*/ 0 h 1"/>
                  <a:gd name="T56" fmla="*/ 0 w 128"/>
                  <a:gd name="T57" fmla="*/ 0 h 1"/>
                  <a:gd name="T58" fmla="*/ 78 w 128"/>
                  <a:gd name="T59" fmla="*/ 0 h 1"/>
                  <a:gd name="T60" fmla="*/ 78 w 128"/>
                  <a:gd name="T61" fmla="*/ 0 h 1"/>
                  <a:gd name="T62" fmla="*/ 78 w 128"/>
                  <a:gd name="T63" fmla="*/ 0 h 1"/>
                  <a:gd name="T64" fmla="*/ 78 w 128"/>
                  <a:gd name="T65" fmla="*/ 0 h 1"/>
                  <a:gd name="T66" fmla="*/ 78 w 128"/>
                  <a:gd name="T67" fmla="*/ 0 h 1"/>
                  <a:gd name="T68" fmla="*/ 78 w 128"/>
                  <a:gd name="T69" fmla="*/ 0 h 1"/>
                  <a:gd name="T70" fmla="*/ 78 w 128"/>
                  <a:gd name="T71" fmla="*/ 0 h 1"/>
                  <a:gd name="T72" fmla="*/ 78 w 128"/>
                  <a:gd name="T73" fmla="*/ 0 h 1"/>
                  <a:gd name="T74" fmla="*/ 78 w 128"/>
                  <a:gd name="T75" fmla="*/ 0 h 1"/>
                  <a:gd name="T76" fmla="*/ 127 w 12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8"/>
                  <a:gd name="T118" fmla="*/ 0 h 1"/>
                  <a:gd name="T119" fmla="*/ 128 w 12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8" h="1">
                    <a:moveTo>
                      <a:pt x="127" y="0"/>
                    </a:moveTo>
                    <a:lnTo>
                      <a:pt x="111" y="0"/>
                    </a:lnTo>
                    <a:lnTo>
                      <a:pt x="127" y="0"/>
                    </a:lnTo>
                    <a:lnTo>
                      <a:pt x="78" y="0"/>
                    </a:lnTo>
                    <a:lnTo>
                      <a:pt x="1" y="0"/>
                    </a:lnTo>
                    <a:lnTo>
                      <a:pt x="0" y="0"/>
                    </a:lnTo>
                    <a:lnTo>
                      <a:pt x="78" y="0"/>
                    </a:lnTo>
                    <a:lnTo>
                      <a:pt x="127" y="0"/>
                    </a:lnTo>
                  </a:path>
                </a:pathLst>
              </a:custGeom>
              <a:solidFill>
                <a:srgbClr val="EBF10E"/>
              </a:solidFill>
              <a:ln w="9525" cap="rnd">
                <a:noFill/>
                <a:round/>
                <a:headEnd/>
                <a:tailEnd/>
              </a:ln>
            </p:spPr>
            <p:txBody>
              <a:bodyPr/>
              <a:lstStyle/>
              <a:p>
                <a:endParaRPr lang="en-US"/>
              </a:p>
            </p:txBody>
          </p:sp>
          <p:sp>
            <p:nvSpPr>
              <p:cNvPr id="32469" name="Freeform 424"/>
              <p:cNvSpPr>
                <a:spLocks noChangeAspect="1"/>
              </p:cNvSpPr>
              <p:nvPr/>
            </p:nvSpPr>
            <p:spPr bwMode="auto">
              <a:xfrm>
                <a:off x="4974" y="2736"/>
                <a:ext cx="128" cy="17"/>
              </a:xfrm>
              <a:custGeom>
                <a:avLst/>
                <a:gdLst>
                  <a:gd name="T0" fmla="*/ 127 w 128"/>
                  <a:gd name="T1" fmla="*/ 16 h 17"/>
                  <a:gd name="T2" fmla="*/ 111 w 128"/>
                  <a:gd name="T3" fmla="*/ 16 h 17"/>
                  <a:gd name="T4" fmla="*/ 111 w 128"/>
                  <a:gd name="T5" fmla="*/ 16 h 17"/>
                  <a:gd name="T6" fmla="*/ 111 w 128"/>
                  <a:gd name="T7" fmla="*/ 16 h 17"/>
                  <a:gd name="T8" fmla="*/ 111 w 128"/>
                  <a:gd name="T9" fmla="*/ 0 h 17"/>
                  <a:gd name="T10" fmla="*/ 111 w 128"/>
                  <a:gd name="T11" fmla="*/ 0 h 17"/>
                  <a:gd name="T12" fmla="*/ 111 w 128"/>
                  <a:gd name="T13" fmla="*/ 0 h 17"/>
                  <a:gd name="T14" fmla="*/ 111 w 128"/>
                  <a:gd name="T15" fmla="*/ 0 h 17"/>
                  <a:gd name="T16" fmla="*/ 111 w 128"/>
                  <a:gd name="T17" fmla="*/ 0 h 17"/>
                  <a:gd name="T18" fmla="*/ 111 w 128"/>
                  <a:gd name="T19" fmla="*/ 0 h 17"/>
                  <a:gd name="T20" fmla="*/ 123 w 128"/>
                  <a:gd name="T21" fmla="*/ 0 h 17"/>
                  <a:gd name="T22" fmla="*/ 123 w 128"/>
                  <a:gd name="T23" fmla="*/ 0 h 17"/>
                  <a:gd name="T24" fmla="*/ 123 w 128"/>
                  <a:gd name="T25" fmla="*/ 0 h 17"/>
                  <a:gd name="T26" fmla="*/ 125 w 128"/>
                  <a:gd name="T27" fmla="*/ 0 h 17"/>
                  <a:gd name="T28" fmla="*/ 125 w 128"/>
                  <a:gd name="T29" fmla="*/ 0 h 17"/>
                  <a:gd name="T30" fmla="*/ 125 w 128"/>
                  <a:gd name="T31" fmla="*/ 0 h 17"/>
                  <a:gd name="T32" fmla="*/ 125 w 128"/>
                  <a:gd name="T33" fmla="*/ 0 h 17"/>
                  <a:gd name="T34" fmla="*/ 125 w 128"/>
                  <a:gd name="T35" fmla="*/ 0 h 17"/>
                  <a:gd name="T36" fmla="*/ 127 w 128"/>
                  <a:gd name="T37" fmla="*/ 16 h 17"/>
                  <a:gd name="T38" fmla="*/ 127 w 128"/>
                  <a:gd name="T39" fmla="*/ 16 h 17"/>
                  <a:gd name="T40" fmla="*/ 127 w 128"/>
                  <a:gd name="T41" fmla="*/ 16 h 17"/>
                  <a:gd name="T42" fmla="*/ 127 w 128"/>
                  <a:gd name="T43" fmla="*/ 16 h 17"/>
                  <a:gd name="T44" fmla="*/ 127 w 128"/>
                  <a:gd name="T45" fmla="*/ 16 h 17"/>
                  <a:gd name="T46" fmla="*/ 127 w 128"/>
                  <a:gd name="T47" fmla="*/ 16 h 17"/>
                  <a:gd name="T48" fmla="*/ 127 w 128"/>
                  <a:gd name="T49" fmla="*/ 16 h 17"/>
                  <a:gd name="T50" fmla="*/ 127 w 128"/>
                  <a:gd name="T51" fmla="*/ 16 h 17"/>
                  <a:gd name="T52" fmla="*/ 127 w 128"/>
                  <a:gd name="T53" fmla="*/ 16 h 17"/>
                  <a:gd name="T54" fmla="*/ 78 w 128"/>
                  <a:gd name="T55" fmla="*/ 16 h 17"/>
                  <a:gd name="T56" fmla="*/ 0 w 128"/>
                  <a:gd name="T57" fmla="*/ 16 h 17"/>
                  <a:gd name="T58" fmla="*/ 0 w 128"/>
                  <a:gd name="T59" fmla="*/ 16 h 17"/>
                  <a:gd name="T60" fmla="*/ 0 w 128"/>
                  <a:gd name="T61" fmla="*/ 16 h 17"/>
                  <a:gd name="T62" fmla="*/ 0 w 128"/>
                  <a:gd name="T63" fmla="*/ 0 h 17"/>
                  <a:gd name="T64" fmla="*/ 0 w 128"/>
                  <a:gd name="T65" fmla="*/ 0 h 17"/>
                  <a:gd name="T66" fmla="*/ 0 w 128"/>
                  <a:gd name="T67" fmla="*/ 0 h 17"/>
                  <a:gd name="T68" fmla="*/ 0 w 128"/>
                  <a:gd name="T69" fmla="*/ 0 h 17"/>
                  <a:gd name="T70" fmla="*/ 0 w 128"/>
                  <a:gd name="T71" fmla="*/ 0 h 17"/>
                  <a:gd name="T72" fmla="*/ 0 w 128"/>
                  <a:gd name="T73" fmla="*/ 0 h 17"/>
                  <a:gd name="T74" fmla="*/ 78 w 128"/>
                  <a:gd name="T75" fmla="*/ 0 h 17"/>
                  <a:gd name="T76" fmla="*/ 78 w 128"/>
                  <a:gd name="T77" fmla="*/ 0 h 17"/>
                  <a:gd name="T78" fmla="*/ 78 w 128"/>
                  <a:gd name="T79" fmla="*/ 0 h 17"/>
                  <a:gd name="T80" fmla="*/ 78 w 128"/>
                  <a:gd name="T81" fmla="*/ 0 h 17"/>
                  <a:gd name="T82" fmla="*/ 78 w 128"/>
                  <a:gd name="T83" fmla="*/ 0 h 17"/>
                  <a:gd name="T84" fmla="*/ 78 w 128"/>
                  <a:gd name="T85" fmla="*/ 0 h 17"/>
                  <a:gd name="T86" fmla="*/ 78 w 128"/>
                  <a:gd name="T87" fmla="*/ 16 h 17"/>
                  <a:gd name="T88" fmla="*/ 78 w 128"/>
                  <a:gd name="T89" fmla="*/ 16 h 17"/>
                  <a:gd name="T90" fmla="*/ 78 w 128"/>
                  <a:gd name="T91" fmla="*/ 16 h 17"/>
                  <a:gd name="T92" fmla="*/ 127 w 128"/>
                  <a:gd name="T93" fmla="*/ 16 h 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8"/>
                  <a:gd name="T142" fmla="*/ 0 h 17"/>
                  <a:gd name="T143" fmla="*/ 128 w 128"/>
                  <a:gd name="T144" fmla="*/ 17 h 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8" h="17">
                    <a:moveTo>
                      <a:pt x="127" y="16"/>
                    </a:moveTo>
                    <a:lnTo>
                      <a:pt x="111" y="16"/>
                    </a:lnTo>
                    <a:lnTo>
                      <a:pt x="111" y="0"/>
                    </a:lnTo>
                    <a:lnTo>
                      <a:pt x="123" y="0"/>
                    </a:lnTo>
                    <a:lnTo>
                      <a:pt x="125" y="0"/>
                    </a:lnTo>
                    <a:lnTo>
                      <a:pt x="127" y="16"/>
                    </a:lnTo>
                    <a:lnTo>
                      <a:pt x="78" y="16"/>
                    </a:lnTo>
                    <a:lnTo>
                      <a:pt x="0" y="16"/>
                    </a:lnTo>
                    <a:lnTo>
                      <a:pt x="0" y="0"/>
                    </a:lnTo>
                    <a:lnTo>
                      <a:pt x="78" y="0"/>
                    </a:lnTo>
                    <a:lnTo>
                      <a:pt x="78" y="16"/>
                    </a:lnTo>
                    <a:lnTo>
                      <a:pt x="127" y="16"/>
                    </a:lnTo>
                  </a:path>
                </a:pathLst>
              </a:custGeom>
              <a:solidFill>
                <a:srgbClr val="EBF20D"/>
              </a:solidFill>
              <a:ln w="9525" cap="rnd">
                <a:noFill/>
                <a:round/>
                <a:headEnd/>
                <a:tailEnd/>
              </a:ln>
            </p:spPr>
            <p:txBody>
              <a:bodyPr/>
              <a:lstStyle/>
              <a:p>
                <a:endParaRPr lang="en-US"/>
              </a:p>
            </p:txBody>
          </p:sp>
          <p:sp>
            <p:nvSpPr>
              <p:cNvPr id="32470" name="Freeform 425"/>
              <p:cNvSpPr>
                <a:spLocks noChangeAspect="1"/>
              </p:cNvSpPr>
              <p:nvPr/>
            </p:nvSpPr>
            <p:spPr bwMode="auto">
              <a:xfrm>
                <a:off x="4972" y="2735"/>
                <a:ext cx="127" cy="17"/>
              </a:xfrm>
              <a:custGeom>
                <a:avLst/>
                <a:gdLst>
                  <a:gd name="T0" fmla="*/ 126 w 127"/>
                  <a:gd name="T1" fmla="*/ 16 h 17"/>
                  <a:gd name="T2" fmla="*/ 113 w 127"/>
                  <a:gd name="T3" fmla="*/ 16 h 17"/>
                  <a:gd name="T4" fmla="*/ 113 w 127"/>
                  <a:gd name="T5" fmla="*/ 16 h 17"/>
                  <a:gd name="T6" fmla="*/ 113 w 127"/>
                  <a:gd name="T7" fmla="*/ 16 h 17"/>
                  <a:gd name="T8" fmla="*/ 113 w 127"/>
                  <a:gd name="T9" fmla="*/ 16 h 17"/>
                  <a:gd name="T10" fmla="*/ 113 w 127"/>
                  <a:gd name="T11" fmla="*/ 16 h 17"/>
                  <a:gd name="T12" fmla="*/ 113 w 127"/>
                  <a:gd name="T13" fmla="*/ 16 h 17"/>
                  <a:gd name="T14" fmla="*/ 113 w 127"/>
                  <a:gd name="T15" fmla="*/ 16 h 17"/>
                  <a:gd name="T16" fmla="*/ 113 w 127"/>
                  <a:gd name="T17" fmla="*/ 16 h 17"/>
                  <a:gd name="T18" fmla="*/ 113 w 127"/>
                  <a:gd name="T19" fmla="*/ 0 h 17"/>
                  <a:gd name="T20" fmla="*/ 122 w 127"/>
                  <a:gd name="T21" fmla="*/ 0 h 17"/>
                  <a:gd name="T22" fmla="*/ 122 w 127"/>
                  <a:gd name="T23" fmla="*/ 16 h 17"/>
                  <a:gd name="T24" fmla="*/ 122 w 127"/>
                  <a:gd name="T25" fmla="*/ 16 h 17"/>
                  <a:gd name="T26" fmla="*/ 124 w 127"/>
                  <a:gd name="T27" fmla="*/ 16 h 17"/>
                  <a:gd name="T28" fmla="*/ 124 w 127"/>
                  <a:gd name="T29" fmla="*/ 16 h 17"/>
                  <a:gd name="T30" fmla="*/ 124 w 127"/>
                  <a:gd name="T31" fmla="*/ 16 h 17"/>
                  <a:gd name="T32" fmla="*/ 124 w 127"/>
                  <a:gd name="T33" fmla="*/ 16 h 17"/>
                  <a:gd name="T34" fmla="*/ 126 w 127"/>
                  <a:gd name="T35" fmla="*/ 16 h 17"/>
                  <a:gd name="T36" fmla="*/ 126 w 127"/>
                  <a:gd name="T37" fmla="*/ 16 h 17"/>
                  <a:gd name="T38" fmla="*/ 80 w 127"/>
                  <a:gd name="T39" fmla="*/ 16 h 17"/>
                  <a:gd name="T40" fmla="*/ 1 w 127"/>
                  <a:gd name="T41" fmla="*/ 16 h 17"/>
                  <a:gd name="T42" fmla="*/ 1 w 127"/>
                  <a:gd name="T43" fmla="*/ 16 h 17"/>
                  <a:gd name="T44" fmla="*/ 0 w 127"/>
                  <a:gd name="T45" fmla="*/ 16 h 17"/>
                  <a:gd name="T46" fmla="*/ 0 w 127"/>
                  <a:gd name="T47" fmla="*/ 16 h 17"/>
                  <a:gd name="T48" fmla="*/ 0 w 127"/>
                  <a:gd name="T49" fmla="*/ 16 h 17"/>
                  <a:gd name="T50" fmla="*/ 0 w 127"/>
                  <a:gd name="T51" fmla="*/ 16 h 17"/>
                  <a:gd name="T52" fmla="*/ 0 w 127"/>
                  <a:gd name="T53" fmla="*/ 16 h 17"/>
                  <a:gd name="T54" fmla="*/ 0 w 127"/>
                  <a:gd name="T55" fmla="*/ 0 h 17"/>
                  <a:gd name="T56" fmla="*/ 0 w 127"/>
                  <a:gd name="T57" fmla="*/ 0 h 17"/>
                  <a:gd name="T58" fmla="*/ 78 w 127"/>
                  <a:gd name="T59" fmla="*/ 0 h 17"/>
                  <a:gd name="T60" fmla="*/ 78 w 127"/>
                  <a:gd name="T61" fmla="*/ 16 h 17"/>
                  <a:gd name="T62" fmla="*/ 80 w 127"/>
                  <a:gd name="T63" fmla="*/ 16 h 17"/>
                  <a:gd name="T64" fmla="*/ 80 w 127"/>
                  <a:gd name="T65" fmla="*/ 16 h 17"/>
                  <a:gd name="T66" fmla="*/ 80 w 127"/>
                  <a:gd name="T67" fmla="*/ 16 h 17"/>
                  <a:gd name="T68" fmla="*/ 80 w 127"/>
                  <a:gd name="T69" fmla="*/ 16 h 17"/>
                  <a:gd name="T70" fmla="*/ 80 w 127"/>
                  <a:gd name="T71" fmla="*/ 16 h 17"/>
                  <a:gd name="T72" fmla="*/ 80 w 127"/>
                  <a:gd name="T73" fmla="*/ 16 h 17"/>
                  <a:gd name="T74" fmla="*/ 80 w 127"/>
                  <a:gd name="T75" fmla="*/ 16 h 17"/>
                  <a:gd name="T76" fmla="*/ 126 w 127"/>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17"/>
                  <a:gd name="T119" fmla="*/ 127 w 127"/>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17">
                    <a:moveTo>
                      <a:pt x="126" y="16"/>
                    </a:moveTo>
                    <a:lnTo>
                      <a:pt x="113" y="16"/>
                    </a:lnTo>
                    <a:lnTo>
                      <a:pt x="113" y="0"/>
                    </a:lnTo>
                    <a:lnTo>
                      <a:pt x="122" y="0"/>
                    </a:lnTo>
                    <a:lnTo>
                      <a:pt x="122" y="16"/>
                    </a:lnTo>
                    <a:lnTo>
                      <a:pt x="124" y="16"/>
                    </a:lnTo>
                    <a:lnTo>
                      <a:pt x="126" y="16"/>
                    </a:lnTo>
                    <a:lnTo>
                      <a:pt x="80" y="16"/>
                    </a:lnTo>
                    <a:lnTo>
                      <a:pt x="1" y="16"/>
                    </a:lnTo>
                    <a:lnTo>
                      <a:pt x="0" y="16"/>
                    </a:lnTo>
                    <a:lnTo>
                      <a:pt x="0" y="0"/>
                    </a:lnTo>
                    <a:lnTo>
                      <a:pt x="78" y="0"/>
                    </a:lnTo>
                    <a:lnTo>
                      <a:pt x="78" y="16"/>
                    </a:lnTo>
                    <a:lnTo>
                      <a:pt x="80" y="16"/>
                    </a:lnTo>
                    <a:lnTo>
                      <a:pt x="126" y="16"/>
                    </a:lnTo>
                  </a:path>
                </a:pathLst>
              </a:custGeom>
              <a:solidFill>
                <a:srgbClr val="ECF20D"/>
              </a:solidFill>
              <a:ln w="9525" cap="rnd">
                <a:noFill/>
                <a:round/>
                <a:headEnd/>
                <a:tailEnd/>
              </a:ln>
            </p:spPr>
            <p:txBody>
              <a:bodyPr/>
              <a:lstStyle/>
              <a:p>
                <a:endParaRPr lang="en-US"/>
              </a:p>
            </p:txBody>
          </p:sp>
          <p:sp>
            <p:nvSpPr>
              <p:cNvPr id="32471" name="Freeform 426"/>
              <p:cNvSpPr>
                <a:spLocks noChangeAspect="1"/>
              </p:cNvSpPr>
              <p:nvPr/>
            </p:nvSpPr>
            <p:spPr bwMode="auto">
              <a:xfrm>
                <a:off x="4971" y="2735"/>
                <a:ext cx="125" cy="1"/>
              </a:xfrm>
              <a:custGeom>
                <a:avLst/>
                <a:gdLst>
                  <a:gd name="T0" fmla="*/ 124 w 125"/>
                  <a:gd name="T1" fmla="*/ 0 h 1"/>
                  <a:gd name="T2" fmla="*/ 115 w 125"/>
                  <a:gd name="T3" fmla="*/ 0 h 1"/>
                  <a:gd name="T4" fmla="*/ 115 w 125"/>
                  <a:gd name="T5" fmla="*/ 0 h 1"/>
                  <a:gd name="T6" fmla="*/ 115 w 125"/>
                  <a:gd name="T7" fmla="*/ 0 h 1"/>
                  <a:gd name="T8" fmla="*/ 115 w 125"/>
                  <a:gd name="T9" fmla="*/ 0 h 1"/>
                  <a:gd name="T10" fmla="*/ 115 w 125"/>
                  <a:gd name="T11" fmla="*/ 0 h 1"/>
                  <a:gd name="T12" fmla="*/ 115 w 125"/>
                  <a:gd name="T13" fmla="*/ 0 h 1"/>
                  <a:gd name="T14" fmla="*/ 115 w 125"/>
                  <a:gd name="T15" fmla="*/ 0 h 1"/>
                  <a:gd name="T16" fmla="*/ 115 w 125"/>
                  <a:gd name="T17" fmla="*/ 0 h 1"/>
                  <a:gd name="T18" fmla="*/ 115 w 125"/>
                  <a:gd name="T19" fmla="*/ 0 h 1"/>
                  <a:gd name="T20" fmla="*/ 121 w 125"/>
                  <a:gd name="T21" fmla="*/ 0 h 1"/>
                  <a:gd name="T22" fmla="*/ 121 w 125"/>
                  <a:gd name="T23" fmla="*/ 0 h 1"/>
                  <a:gd name="T24" fmla="*/ 121 w 125"/>
                  <a:gd name="T25" fmla="*/ 0 h 1"/>
                  <a:gd name="T26" fmla="*/ 121 w 125"/>
                  <a:gd name="T27" fmla="*/ 0 h 1"/>
                  <a:gd name="T28" fmla="*/ 123 w 125"/>
                  <a:gd name="T29" fmla="*/ 0 h 1"/>
                  <a:gd name="T30" fmla="*/ 123 w 125"/>
                  <a:gd name="T31" fmla="*/ 0 h 1"/>
                  <a:gd name="T32" fmla="*/ 123 w 125"/>
                  <a:gd name="T33" fmla="*/ 0 h 1"/>
                  <a:gd name="T34" fmla="*/ 123 w 125"/>
                  <a:gd name="T35" fmla="*/ 0 h 1"/>
                  <a:gd name="T36" fmla="*/ 124 w 125"/>
                  <a:gd name="T37" fmla="*/ 0 h 1"/>
                  <a:gd name="T38" fmla="*/ 80 w 125"/>
                  <a:gd name="T39" fmla="*/ 0 h 1"/>
                  <a:gd name="T40" fmla="*/ 1 w 125"/>
                  <a:gd name="T41" fmla="*/ 0 h 1"/>
                  <a:gd name="T42" fmla="*/ 1 w 125"/>
                  <a:gd name="T43" fmla="*/ 0 h 1"/>
                  <a:gd name="T44" fmla="*/ 1 w 125"/>
                  <a:gd name="T45" fmla="*/ 0 h 1"/>
                  <a:gd name="T46" fmla="*/ 1 w 125"/>
                  <a:gd name="T47" fmla="*/ 0 h 1"/>
                  <a:gd name="T48" fmla="*/ 0 w 125"/>
                  <a:gd name="T49" fmla="*/ 0 h 1"/>
                  <a:gd name="T50" fmla="*/ 0 w 125"/>
                  <a:gd name="T51" fmla="*/ 0 h 1"/>
                  <a:gd name="T52" fmla="*/ 0 w 125"/>
                  <a:gd name="T53" fmla="*/ 0 h 1"/>
                  <a:gd name="T54" fmla="*/ 0 w 125"/>
                  <a:gd name="T55" fmla="*/ 0 h 1"/>
                  <a:gd name="T56" fmla="*/ 0 w 125"/>
                  <a:gd name="T57" fmla="*/ 0 h 1"/>
                  <a:gd name="T58" fmla="*/ 80 w 125"/>
                  <a:gd name="T59" fmla="*/ 0 h 1"/>
                  <a:gd name="T60" fmla="*/ 80 w 125"/>
                  <a:gd name="T61" fmla="*/ 0 h 1"/>
                  <a:gd name="T62" fmla="*/ 80 w 125"/>
                  <a:gd name="T63" fmla="*/ 0 h 1"/>
                  <a:gd name="T64" fmla="*/ 80 w 125"/>
                  <a:gd name="T65" fmla="*/ 0 h 1"/>
                  <a:gd name="T66" fmla="*/ 80 w 125"/>
                  <a:gd name="T67" fmla="*/ 0 h 1"/>
                  <a:gd name="T68" fmla="*/ 80 w 125"/>
                  <a:gd name="T69" fmla="*/ 0 h 1"/>
                  <a:gd name="T70" fmla="*/ 80 w 125"/>
                  <a:gd name="T71" fmla="*/ 0 h 1"/>
                  <a:gd name="T72" fmla="*/ 80 w 125"/>
                  <a:gd name="T73" fmla="*/ 0 h 1"/>
                  <a:gd name="T74" fmla="*/ 80 w 125"/>
                  <a:gd name="T75" fmla="*/ 0 h 1"/>
                  <a:gd name="T76" fmla="*/ 124 w 125"/>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5"/>
                  <a:gd name="T118" fmla="*/ 0 h 1"/>
                  <a:gd name="T119" fmla="*/ 125 w 125"/>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5" h="1">
                    <a:moveTo>
                      <a:pt x="124" y="0"/>
                    </a:moveTo>
                    <a:lnTo>
                      <a:pt x="115" y="0"/>
                    </a:lnTo>
                    <a:lnTo>
                      <a:pt x="121" y="0"/>
                    </a:lnTo>
                    <a:lnTo>
                      <a:pt x="123" y="0"/>
                    </a:lnTo>
                    <a:lnTo>
                      <a:pt x="124" y="0"/>
                    </a:lnTo>
                    <a:lnTo>
                      <a:pt x="80" y="0"/>
                    </a:lnTo>
                    <a:lnTo>
                      <a:pt x="1" y="0"/>
                    </a:lnTo>
                    <a:lnTo>
                      <a:pt x="0" y="0"/>
                    </a:lnTo>
                    <a:lnTo>
                      <a:pt x="80" y="0"/>
                    </a:lnTo>
                    <a:lnTo>
                      <a:pt x="124" y="0"/>
                    </a:lnTo>
                  </a:path>
                </a:pathLst>
              </a:custGeom>
              <a:solidFill>
                <a:srgbClr val="EDF30C"/>
              </a:solidFill>
              <a:ln w="9525" cap="rnd">
                <a:noFill/>
                <a:round/>
                <a:headEnd/>
                <a:tailEnd/>
              </a:ln>
            </p:spPr>
            <p:txBody>
              <a:bodyPr/>
              <a:lstStyle/>
              <a:p>
                <a:endParaRPr lang="en-US"/>
              </a:p>
            </p:txBody>
          </p:sp>
          <p:sp>
            <p:nvSpPr>
              <p:cNvPr id="32472" name="Freeform 427"/>
              <p:cNvSpPr>
                <a:spLocks noChangeAspect="1"/>
              </p:cNvSpPr>
              <p:nvPr/>
            </p:nvSpPr>
            <p:spPr bwMode="auto">
              <a:xfrm>
                <a:off x="4969" y="2733"/>
                <a:ext cx="124" cy="17"/>
              </a:xfrm>
              <a:custGeom>
                <a:avLst/>
                <a:gdLst>
                  <a:gd name="T0" fmla="*/ 123 w 124"/>
                  <a:gd name="T1" fmla="*/ 16 h 17"/>
                  <a:gd name="T2" fmla="*/ 116 w 124"/>
                  <a:gd name="T3" fmla="*/ 16 h 17"/>
                  <a:gd name="T4" fmla="*/ 116 w 124"/>
                  <a:gd name="T5" fmla="*/ 16 h 17"/>
                  <a:gd name="T6" fmla="*/ 116 w 124"/>
                  <a:gd name="T7" fmla="*/ 16 h 17"/>
                  <a:gd name="T8" fmla="*/ 116 w 124"/>
                  <a:gd name="T9" fmla="*/ 16 h 17"/>
                  <a:gd name="T10" fmla="*/ 116 w 124"/>
                  <a:gd name="T11" fmla="*/ 0 h 17"/>
                  <a:gd name="T12" fmla="*/ 116 w 124"/>
                  <a:gd name="T13" fmla="*/ 0 h 17"/>
                  <a:gd name="T14" fmla="*/ 116 w 124"/>
                  <a:gd name="T15" fmla="*/ 0 h 17"/>
                  <a:gd name="T16" fmla="*/ 116 w 124"/>
                  <a:gd name="T17" fmla="*/ 0 h 17"/>
                  <a:gd name="T18" fmla="*/ 116 w 124"/>
                  <a:gd name="T19" fmla="*/ 0 h 17"/>
                  <a:gd name="T20" fmla="*/ 119 w 124"/>
                  <a:gd name="T21" fmla="*/ 0 h 17"/>
                  <a:gd name="T22" fmla="*/ 119 w 124"/>
                  <a:gd name="T23" fmla="*/ 0 h 17"/>
                  <a:gd name="T24" fmla="*/ 119 w 124"/>
                  <a:gd name="T25" fmla="*/ 0 h 17"/>
                  <a:gd name="T26" fmla="*/ 119 w 124"/>
                  <a:gd name="T27" fmla="*/ 0 h 17"/>
                  <a:gd name="T28" fmla="*/ 121 w 124"/>
                  <a:gd name="T29" fmla="*/ 0 h 17"/>
                  <a:gd name="T30" fmla="*/ 121 w 124"/>
                  <a:gd name="T31" fmla="*/ 16 h 17"/>
                  <a:gd name="T32" fmla="*/ 121 w 124"/>
                  <a:gd name="T33" fmla="*/ 16 h 17"/>
                  <a:gd name="T34" fmla="*/ 121 w 124"/>
                  <a:gd name="T35" fmla="*/ 16 h 17"/>
                  <a:gd name="T36" fmla="*/ 123 w 124"/>
                  <a:gd name="T37" fmla="*/ 16 h 17"/>
                  <a:gd name="T38" fmla="*/ 81 w 124"/>
                  <a:gd name="T39" fmla="*/ 16 h 17"/>
                  <a:gd name="T40" fmla="*/ 1 w 124"/>
                  <a:gd name="T41" fmla="*/ 16 h 17"/>
                  <a:gd name="T42" fmla="*/ 1 w 124"/>
                  <a:gd name="T43" fmla="*/ 16 h 17"/>
                  <a:gd name="T44" fmla="*/ 1 w 124"/>
                  <a:gd name="T45" fmla="*/ 16 h 17"/>
                  <a:gd name="T46" fmla="*/ 1 w 124"/>
                  <a:gd name="T47" fmla="*/ 16 h 17"/>
                  <a:gd name="T48" fmla="*/ 0 w 124"/>
                  <a:gd name="T49" fmla="*/ 0 h 17"/>
                  <a:gd name="T50" fmla="*/ 0 w 124"/>
                  <a:gd name="T51" fmla="*/ 0 h 17"/>
                  <a:gd name="T52" fmla="*/ 0 w 124"/>
                  <a:gd name="T53" fmla="*/ 0 h 17"/>
                  <a:gd name="T54" fmla="*/ 0 w 124"/>
                  <a:gd name="T55" fmla="*/ 0 h 17"/>
                  <a:gd name="T56" fmla="*/ 0 w 124"/>
                  <a:gd name="T57" fmla="*/ 0 h 17"/>
                  <a:gd name="T58" fmla="*/ 81 w 124"/>
                  <a:gd name="T59" fmla="*/ 0 h 17"/>
                  <a:gd name="T60" fmla="*/ 81 w 124"/>
                  <a:gd name="T61" fmla="*/ 0 h 17"/>
                  <a:gd name="T62" fmla="*/ 81 w 124"/>
                  <a:gd name="T63" fmla="*/ 0 h 17"/>
                  <a:gd name="T64" fmla="*/ 81 w 124"/>
                  <a:gd name="T65" fmla="*/ 0 h 17"/>
                  <a:gd name="T66" fmla="*/ 81 w 124"/>
                  <a:gd name="T67" fmla="*/ 0 h 17"/>
                  <a:gd name="T68" fmla="*/ 81 w 124"/>
                  <a:gd name="T69" fmla="*/ 16 h 17"/>
                  <a:gd name="T70" fmla="*/ 81 w 124"/>
                  <a:gd name="T71" fmla="*/ 16 h 17"/>
                  <a:gd name="T72" fmla="*/ 81 w 124"/>
                  <a:gd name="T73" fmla="*/ 16 h 17"/>
                  <a:gd name="T74" fmla="*/ 81 w 124"/>
                  <a:gd name="T75" fmla="*/ 16 h 17"/>
                  <a:gd name="T76" fmla="*/ 123 w 124"/>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4"/>
                  <a:gd name="T118" fmla="*/ 0 h 17"/>
                  <a:gd name="T119" fmla="*/ 124 w 124"/>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4" h="17">
                    <a:moveTo>
                      <a:pt x="123" y="16"/>
                    </a:moveTo>
                    <a:lnTo>
                      <a:pt x="116" y="16"/>
                    </a:lnTo>
                    <a:lnTo>
                      <a:pt x="116" y="0"/>
                    </a:lnTo>
                    <a:lnTo>
                      <a:pt x="119" y="0"/>
                    </a:lnTo>
                    <a:lnTo>
                      <a:pt x="121" y="0"/>
                    </a:lnTo>
                    <a:lnTo>
                      <a:pt x="121" y="16"/>
                    </a:lnTo>
                    <a:lnTo>
                      <a:pt x="123" y="16"/>
                    </a:lnTo>
                    <a:lnTo>
                      <a:pt x="81" y="16"/>
                    </a:lnTo>
                    <a:lnTo>
                      <a:pt x="1" y="16"/>
                    </a:lnTo>
                    <a:lnTo>
                      <a:pt x="0" y="0"/>
                    </a:lnTo>
                    <a:lnTo>
                      <a:pt x="81" y="0"/>
                    </a:lnTo>
                    <a:lnTo>
                      <a:pt x="81" y="16"/>
                    </a:lnTo>
                    <a:lnTo>
                      <a:pt x="123" y="16"/>
                    </a:lnTo>
                  </a:path>
                </a:pathLst>
              </a:custGeom>
              <a:solidFill>
                <a:srgbClr val="EDF30C"/>
              </a:solidFill>
              <a:ln w="9525" cap="rnd">
                <a:noFill/>
                <a:round/>
                <a:headEnd/>
                <a:tailEnd/>
              </a:ln>
            </p:spPr>
            <p:txBody>
              <a:bodyPr/>
              <a:lstStyle/>
              <a:p>
                <a:endParaRPr lang="en-US"/>
              </a:p>
            </p:txBody>
          </p:sp>
          <p:sp>
            <p:nvSpPr>
              <p:cNvPr id="32473" name="Freeform 428"/>
              <p:cNvSpPr>
                <a:spLocks noChangeAspect="1"/>
              </p:cNvSpPr>
              <p:nvPr/>
            </p:nvSpPr>
            <p:spPr bwMode="auto">
              <a:xfrm>
                <a:off x="4967" y="2732"/>
                <a:ext cx="123" cy="17"/>
              </a:xfrm>
              <a:custGeom>
                <a:avLst/>
                <a:gdLst>
                  <a:gd name="T0" fmla="*/ 122 w 123"/>
                  <a:gd name="T1" fmla="*/ 16 h 17"/>
                  <a:gd name="T2" fmla="*/ 118 w 123"/>
                  <a:gd name="T3" fmla="*/ 16 h 17"/>
                  <a:gd name="T4" fmla="*/ 118 w 123"/>
                  <a:gd name="T5" fmla="*/ 16 h 17"/>
                  <a:gd name="T6" fmla="*/ 118 w 123"/>
                  <a:gd name="T7" fmla="*/ 16 h 17"/>
                  <a:gd name="T8" fmla="*/ 118 w 123"/>
                  <a:gd name="T9" fmla="*/ 16 h 17"/>
                  <a:gd name="T10" fmla="*/ 118 w 123"/>
                  <a:gd name="T11" fmla="*/ 16 h 17"/>
                  <a:gd name="T12" fmla="*/ 118 w 123"/>
                  <a:gd name="T13" fmla="*/ 16 h 17"/>
                  <a:gd name="T14" fmla="*/ 118 w 123"/>
                  <a:gd name="T15" fmla="*/ 16 h 17"/>
                  <a:gd name="T16" fmla="*/ 118 w 123"/>
                  <a:gd name="T17" fmla="*/ 16 h 17"/>
                  <a:gd name="T18" fmla="*/ 118 w 123"/>
                  <a:gd name="T19" fmla="*/ 16 h 17"/>
                  <a:gd name="T20" fmla="*/ 118 w 123"/>
                  <a:gd name="T21" fmla="*/ 16 h 17"/>
                  <a:gd name="T22" fmla="*/ 118 w 123"/>
                  <a:gd name="T23" fmla="*/ 16 h 17"/>
                  <a:gd name="T24" fmla="*/ 118 w 123"/>
                  <a:gd name="T25" fmla="*/ 16 h 17"/>
                  <a:gd name="T26" fmla="*/ 120 w 123"/>
                  <a:gd name="T27" fmla="*/ 16 h 17"/>
                  <a:gd name="T28" fmla="*/ 120 w 123"/>
                  <a:gd name="T29" fmla="*/ 16 h 17"/>
                  <a:gd name="T30" fmla="*/ 120 w 123"/>
                  <a:gd name="T31" fmla="*/ 16 h 17"/>
                  <a:gd name="T32" fmla="*/ 120 w 123"/>
                  <a:gd name="T33" fmla="*/ 16 h 17"/>
                  <a:gd name="T34" fmla="*/ 122 w 123"/>
                  <a:gd name="T35" fmla="*/ 16 h 17"/>
                  <a:gd name="T36" fmla="*/ 83 w 123"/>
                  <a:gd name="T37" fmla="*/ 16 h 17"/>
                  <a:gd name="T38" fmla="*/ 2 w 123"/>
                  <a:gd name="T39" fmla="*/ 16 h 17"/>
                  <a:gd name="T40" fmla="*/ 2 w 123"/>
                  <a:gd name="T41" fmla="*/ 16 h 17"/>
                  <a:gd name="T42" fmla="*/ 1 w 123"/>
                  <a:gd name="T43" fmla="*/ 16 h 17"/>
                  <a:gd name="T44" fmla="*/ 1 w 123"/>
                  <a:gd name="T45" fmla="*/ 16 h 17"/>
                  <a:gd name="T46" fmla="*/ 1 w 123"/>
                  <a:gd name="T47" fmla="*/ 16 h 17"/>
                  <a:gd name="T48" fmla="*/ 1 w 123"/>
                  <a:gd name="T49" fmla="*/ 16 h 17"/>
                  <a:gd name="T50" fmla="*/ 1 w 123"/>
                  <a:gd name="T51" fmla="*/ 16 h 17"/>
                  <a:gd name="T52" fmla="*/ 1 w 123"/>
                  <a:gd name="T53" fmla="*/ 16 h 17"/>
                  <a:gd name="T54" fmla="*/ 0 w 123"/>
                  <a:gd name="T55" fmla="*/ 0 h 17"/>
                  <a:gd name="T56" fmla="*/ 83 w 123"/>
                  <a:gd name="T57" fmla="*/ 0 h 17"/>
                  <a:gd name="T58" fmla="*/ 83 w 123"/>
                  <a:gd name="T59" fmla="*/ 0 h 17"/>
                  <a:gd name="T60" fmla="*/ 83 w 123"/>
                  <a:gd name="T61" fmla="*/ 0 h 17"/>
                  <a:gd name="T62" fmla="*/ 83 w 123"/>
                  <a:gd name="T63" fmla="*/ 0 h 17"/>
                  <a:gd name="T64" fmla="*/ 83 w 123"/>
                  <a:gd name="T65" fmla="*/ 16 h 17"/>
                  <a:gd name="T66" fmla="*/ 83 w 123"/>
                  <a:gd name="T67" fmla="*/ 16 h 17"/>
                  <a:gd name="T68" fmla="*/ 83 w 123"/>
                  <a:gd name="T69" fmla="*/ 16 h 17"/>
                  <a:gd name="T70" fmla="*/ 83 w 123"/>
                  <a:gd name="T71" fmla="*/ 16 h 17"/>
                  <a:gd name="T72" fmla="*/ 83 w 123"/>
                  <a:gd name="T73" fmla="*/ 16 h 17"/>
                  <a:gd name="T74" fmla="*/ 83 w 123"/>
                  <a:gd name="T75" fmla="*/ 16 h 17"/>
                  <a:gd name="T76" fmla="*/ 83 w 123"/>
                  <a:gd name="T77" fmla="*/ 16 h 17"/>
                  <a:gd name="T78" fmla="*/ 83 w 123"/>
                  <a:gd name="T79" fmla="*/ 16 h 17"/>
                  <a:gd name="T80" fmla="*/ 83 w 123"/>
                  <a:gd name="T81" fmla="*/ 16 h 17"/>
                  <a:gd name="T82" fmla="*/ 83 w 123"/>
                  <a:gd name="T83" fmla="*/ 16 h 17"/>
                  <a:gd name="T84" fmla="*/ 83 w 123"/>
                  <a:gd name="T85" fmla="*/ 16 h 17"/>
                  <a:gd name="T86" fmla="*/ 83 w 123"/>
                  <a:gd name="T87" fmla="*/ 16 h 17"/>
                  <a:gd name="T88" fmla="*/ 83 w 123"/>
                  <a:gd name="T89" fmla="*/ 16 h 17"/>
                  <a:gd name="T90" fmla="*/ 122 w 123"/>
                  <a:gd name="T91" fmla="*/ 16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3"/>
                  <a:gd name="T139" fmla="*/ 0 h 17"/>
                  <a:gd name="T140" fmla="*/ 123 w 123"/>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3" h="17">
                    <a:moveTo>
                      <a:pt x="122" y="16"/>
                    </a:moveTo>
                    <a:lnTo>
                      <a:pt x="118" y="16"/>
                    </a:lnTo>
                    <a:lnTo>
                      <a:pt x="120" y="16"/>
                    </a:lnTo>
                    <a:lnTo>
                      <a:pt x="122" y="16"/>
                    </a:lnTo>
                    <a:lnTo>
                      <a:pt x="83" y="16"/>
                    </a:lnTo>
                    <a:lnTo>
                      <a:pt x="2" y="16"/>
                    </a:lnTo>
                    <a:lnTo>
                      <a:pt x="1" y="16"/>
                    </a:lnTo>
                    <a:lnTo>
                      <a:pt x="0" y="0"/>
                    </a:lnTo>
                    <a:lnTo>
                      <a:pt x="83" y="0"/>
                    </a:lnTo>
                    <a:lnTo>
                      <a:pt x="83" y="16"/>
                    </a:lnTo>
                    <a:lnTo>
                      <a:pt x="122" y="16"/>
                    </a:lnTo>
                  </a:path>
                </a:pathLst>
              </a:custGeom>
              <a:solidFill>
                <a:srgbClr val="EEF30C"/>
              </a:solidFill>
              <a:ln w="9525" cap="rnd">
                <a:noFill/>
                <a:round/>
                <a:headEnd/>
                <a:tailEnd/>
              </a:ln>
            </p:spPr>
            <p:txBody>
              <a:bodyPr/>
              <a:lstStyle/>
              <a:p>
                <a:endParaRPr lang="en-US"/>
              </a:p>
            </p:txBody>
          </p:sp>
          <p:sp>
            <p:nvSpPr>
              <p:cNvPr id="32474" name="Freeform 429"/>
              <p:cNvSpPr>
                <a:spLocks noChangeAspect="1"/>
              </p:cNvSpPr>
              <p:nvPr/>
            </p:nvSpPr>
            <p:spPr bwMode="auto">
              <a:xfrm>
                <a:off x="4965" y="2732"/>
                <a:ext cx="88" cy="1"/>
              </a:xfrm>
              <a:custGeom>
                <a:avLst/>
                <a:gdLst>
                  <a:gd name="T0" fmla="*/ 85 w 88"/>
                  <a:gd name="T1" fmla="*/ 0 h 1"/>
                  <a:gd name="T2" fmla="*/ 1 w 88"/>
                  <a:gd name="T3" fmla="*/ 0 h 1"/>
                  <a:gd name="T4" fmla="*/ 1 w 88"/>
                  <a:gd name="T5" fmla="*/ 0 h 1"/>
                  <a:gd name="T6" fmla="*/ 1 w 88"/>
                  <a:gd name="T7" fmla="*/ 0 h 1"/>
                  <a:gd name="T8" fmla="*/ 1 w 88"/>
                  <a:gd name="T9" fmla="*/ 0 h 1"/>
                  <a:gd name="T10" fmla="*/ 1 w 88"/>
                  <a:gd name="T11" fmla="*/ 0 h 1"/>
                  <a:gd name="T12" fmla="*/ 1 w 88"/>
                  <a:gd name="T13" fmla="*/ 0 h 1"/>
                  <a:gd name="T14" fmla="*/ 0 w 88"/>
                  <a:gd name="T15" fmla="*/ 0 h 1"/>
                  <a:gd name="T16" fmla="*/ 0 w 88"/>
                  <a:gd name="T17" fmla="*/ 0 h 1"/>
                  <a:gd name="T18" fmla="*/ 0 w 88"/>
                  <a:gd name="T19" fmla="*/ 0 h 1"/>
                  <a:gd name="T20" fmla="*/ 87 w 88"/>
                  <a:gd name="T21" fmla="*/ 0 h 1"/>
                  <a:gd name="T22" fmla="*/ 87 w 88"/>
                  <a:gd name="T23" fmla="*/ 0 h 1"/>
                  <a:gd name="T24" fmla="*/ 87 w 88"/>
                  <a:gd name="T25" fmla="*/ 0 h 1"/>
                  <a:gd name="T26" fmla="*/ 85 w 88"/>
                  <a:gd name="T27" fmla="*/ 0 h 1"/>
                  <a:gd name="T28" fmla="*/ 85 w 88"/>
                  <a:gd name="T29" fmla="*/ 0 h 1"/>
                  <a:gd name="T30" fmla="*/ 85 w 88"/>
                  <a:gd name="T31" fmla="*/ 0 h 1"/>
                  <a:gd name="T32" fmla="*/ 85 w 88"/>
                  <a:gd name="T33" fmla="*/ 0 h 1"/>
                  <a:gd name="T34" fmla="*/ 85 w 88"/>
                  <a:gd name="T35" fmla="*/ 0 h 1"/>
                  <a:gd name="T36" fmla="*/ 85 w 8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1"/>
                  <a:gd name="T59" fmla="*/ 88 w 8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1">
                    <a:moveTo>
                      <a:pt x="85" y="0"/>
                    </a:moveTo>
                    <a:lnTo>
                      <a:pt x="1" y="0"/>
                    </a:lnTo>
                    <a:lnTo>
                      <a:pt x="0" y="0"/>
                    </a:lnTo>
                    <a:lnTo>
                      <a:pt x="87" y="0"/>
                    </a:lnTo>
                    <a:lnTo>
                      <a:pt x="85" y="0"/>
                    </a:lnTo>
                  </a:path>
                </a:pathLst>
              </a:custGeom>
              <a:solidFill>
                <a:srgbClr val="EEF40B"/>
              </a:solidFill>
              <a:ln w="9525" cap="rnd">
                <a:noFill/>
                <a:round/>
                <a:headEnd/>
                <a:tailEnd/>
              </a:ln>
            </p:spPr>
            <p:txBody>
              <a:bodyPr/>
              <a:lstStyle/>
              <a:p>
                <a:endParaRPr lang="en-US"/>
              </a:p>
            </p:txBody>
          </p:sp>
          <p:sp>
            <p:nvSpPr>
              <p:cNvPr id="32475" name="Freeform 430"/>
              <p:cNvSpPr>
                <a:spLocks noChangeAspect="1"/>
              </p:cNvSpPr>
              <p:nvPr/>
            </p:nvSpPr>
            <p:spPr bwMode="auto">
              <a:xfrm>
                <a:off x="4963" y="2730"/>
                <a:ext cx="90" cy="17"/>
              </a:xfrm>
              <a:custGeom>
                <a:avLst/>
                <a:gdLst>
                  <a:gd name="T0" fmla="*/ 89 w 90"/>
                  <a:gd name="T1" fmla="*/ 16 h 17"/>
                  <a:gd name="T2" fmla="*/ 1 w 90"/>
                  <a:gd name="T3" fmla="*/ 16 h 17"/>
                  <a:gd name="T4" fmla="*/ 1 w 90"/>
                  <a:gd name="T5" fmla="*/ 16 h 17"/>
                  <a:gd name="T6" fmla="*/ 1 w 90"/>
                  <a:gd name="T7" fmla="*/ 16 h 17"/>
                  <a:gd name="T8" fmla="*/ 0 w 90"/>
                  <a:gd name="T9" fmla="*/ 16 h 17"/>
                  <a:gd name="T10" fmla="*/ 0 w 90"/>
                  <a:gd name="T11" fmla="*/ 0 h 17"/>
                  <a:gd name="T12" fmla="*/ 0 w 90"/>
                  <a:gd name="T13" fmla="*/ 0 h 17"/>
                  <a:gd name="T14" fmla="*/ 0 w 90"/>
                  <a:gd name="T15" fmla="*/ 0 h 17"/>
                  <a:gd name="T16" fmla="*/ 0 w 90"/>
                  <a:gd name="T17" fmla="*/ 0 h 17"/>
                  <a:gd name="T18" fmla="*/ 0 w 90"/>
                  <a:gd name="T19" fmla="*/ 0 h 17"/>
                  <a:gd name="T20" fmla="*/ 89 w 90"/>
                  <a:gd name="T21" fmla="*/ 0 h 17"/>
                  <a:gd name="T22" fmla="*/ 89 w 90"/>
                  <a:gd name="T23" fmla="*/ 0 h 17"/>
                  <a:gd name="T24" fmla="*/ 89 w 90"/>
                  <a:gd name="T25" fmla="*/ 0 h 17"/>
                  <a:gd name="T26" fmla="*/ 89 w 90"/>
                  <a:gd name="T27" fmla="*/ 0 h 17"/>
                  <a:gd name="T28" fmla="*/ 89 w 90"/>
                  <a:gd name="T29" fmla="*/ 0 h 17"/>
                  <a:gd name="T30" fmla="*/ 89 w 90"/>
                  <a:gd name="T31" fmla="*/ 16 h 17"/>
                  <a:gd name="T32" fmla="*/ 89 w 90"/>
                  <a:gd name="T33" fmla="*/ 16 h 17"/>
                  <a:gd name="T34" fmla="*/ 89 w 90"/>
                  <a:gd name="T35" fmla="*/ 16 h 17"/>
                  <a:gd name="T36" fmla="*/ 89 w 9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7"/>
                  <a:gd name="T59" fmla="*/ 90 w 9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7">
                    <a:moveTo>
                      <a:pt x="89" y="16"/>
                    </a:moveTo>
                    <a:lnTo>
                      <a:pt x="1" y="16"/>
                    </a:lnTo>
                    <a:lnTo>
                      <a:pt x="0" y="16"/>
                    </a:lnTo>
                    <a:lnTo>
                      <a:pt x="0" y="0"/>
                    </a:lnTo>
                    <a:lnTo>
                      <a:pt x="89" y="0"/>
                    </a:lnTo>
                    <a:lnTo>
                      <a:pt x="89" y="16"/>
                    </a:lnTo>
                  </a:path>
                </a:pathLst>
              </a:custGeom>
              <a:solidFill>
                <a:srgbClr val="EFF40B"/>
              </a:solidFill>
              <a:ln w="9525" cap="rnd">
                <a:noFill/>
                <a:round/>
                <a:headEnd/>
                <a:tailEnd/>
              </a:ln>
            </p:spPr>
            <p:txBody>
              <a:bodyPr/>
              <a:lstStyle/>
              <a:p>
                <a:endParaRPr lang="en-US"/>
              </a:p>
            </p:txBody>
          </p:sp>
          <p:sp>
            <p:nvSpPr>
              <p:cNvPr id="32476" name="Freeform 431"/>
              <p:cNvSpPr>
                <a:spLocks noChangeAspect="1"/>
              </p:cNvSpPr>
              <p:nvPr/>
            </p:nvSpPr>
            <p:spPr bwMode="auto">
              <a:xfrm>
                <a:off x="4962" y="2729"/>
                <a:ext cx="91" cy="17"/>
              </a:xfrm>
              <a:custGeom>
                <a:avLst/>
                <a:gdLst>
                  <a:gd name="T0" fmla="*/ 90 w 91"/>
                  <a:gd name="T1" fmla="*/ 16 h 17"/>
                  <a:gd name="T2" fmla="*/ 1 w 91"/>
                  <a:gd name="T3" fmla="*/ 16 h 17"/>
                  <a:gd name="T4" fmla="*/ 0 w 91"/>
                  <a:gd name="T5" fmla="*/ 16 h 17"/>
                  <a:gd name="T6" fmla="*/ 0 w 91"/>
                  <a:gd name="T7" fmla="*/ 16 h 17"/>
                  <a:gd name="T8" fmla="*/ 0 w 91"/>
                  <a:gd name="T9" fmla="*/ 16 h 17"/>
                  <a:gd name="T10" fmla="*/ 0 w 91"/>
                  <a:gd name="T11" fmla="*/ 16 h 17"/>
                  <a:gd name="T12" fmla="*/ 0 w 91"/>
                  <a:gd name="T13" fmla="*/ 16 h 17"/>
                  <a:gd name="T14" fmla="*/ 0 w 91"/>
                  <a:gd name="T15" fmla="*/ 16 h 17"/>
                  <a:gd name="T16" fmla="*/ 0 w 91"/>
                  <a:gd name="T17" fmla="*/ 16 h 17"/>
                  <a:gd name="T18" fmla="*/ 0 w 91"/>
                  <a:gd name="T19" fmla="*/ 0 h 17"/>
                  <a:gd name="T20" fmla="*/ 90 w 91"/>
                  <a:gd name="T21" fmla="*/ 0 h 17"/>
                  <a:gd name="T22" fmla="*/ 90 w 91"/>
                  <a:gd name="T23" fmla="*/ 16 h 17"/>
                  <a:gd name="T24" fmla="*/ 90 w 91"/>
                  <a:gd name="T25" fmla="*/ 16 h 17"/>
                  <a:gd name="T26" fmla="*/ 90 w 91"/>
                  <a:gd name="T27" fmla="*/ 16 h 17"/>
                  <a:gd name="T28" fmla="*/ 90 w 91"/>
                  <a:gd name="T29" fmla="*/ 16 h 17"/>
                  <a:gd name="T30" fmla="*/ 90 w 91"/>
                  <a:gd name="T31" fmla="*/ 16 h 17"/>
                  <a:gd name="T32" fmla="*/ 90 w 91"/>
                  <a:gd name="T33" fmla="*/ 16 h 17"/>
                  <a:gd name="T34" fmla="*/ 90 w 91"/>
                  <a:gd name="T35" fmla="*/ 16 h 17"/>
                  <a:gd name="T36" fmla="*/ 90 w 9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17"/>
                  <a:gd name="T59" fmla="*/ 91 w 9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17">
                    <a:moveTo>
                      <a:pt x="90" y="16"/>
                    </a:moveTo>
                    <a:lnTo>
                      <a:pt x="1" y="16"/>
                    </a:lnTo>
                    <a:lnTo>
                      <a:pt x="0" y="16"/>
                    </a:lnTo>
                    <a:lnTo>
                      <a:pt x="0" y="0"/>
                    </a:lnTo>
                    <a:lnTo>
                      <a:pt x="90" y="0"/>
                    </a:lnTo>
                    <a:lnTo>
                      <a:pt x="90" y="16"/>
                    </a:lnTo>
                  </a:path>
                </a:pathLst>
              </a:custGeom>
              <a:solidFill>
                <a:srgbClr val="F0F50A"/>
              </a:solidFill>
              <a:ln w="9525" cap="rnd">
                <a:noFill/>
                <a:round/>
                <a:headEnd/>
                <a:tailEnd/>
              </a:ln>
            </p:spPr>
            <p:txBody>
              <a:bodyPr/>
              <a:lstStyle/>
              <a:p>
                <a:endParaRPr lang="en-US"/>
              </a:p>
            </p:txBody>
          </p:sp>
          <p:sp>
            <p:nvSpPr>
              <p:cNvPr id="32477" name="Freeform 432"/>
              <p:cNvSpPr>
                <a:spLocks noChangeAspect="1"/>
              </p:cNvSpPr>
              <p:nvPr/>
            </p:nvSpPr>
            <p:spPr bwMode="auto">
              <a:xfrm>
                <a:off x="4960" y="2729"/>
                <a:ext cx="95" cy="1"/>
              </a:xfrm>
              <a:custGeom>
                <a:avLst/>
                <a:gdLst>
                  <a:gd name="T0" fmla="*/ 92 w 95"/>
                  <a:gd name="T1" fmla="*/ 0 h 1"/>
                  <a:gd name="T2" fmla="*/ 1 w 95"/>
                  <a:gd name="T3" fmla="*/ 0 h 1"/>
                  <a:gd name="T4" fmla="*/ 0 w 95"/>
                  <a:gd name="T5" fmla="*/ 0 h 1"/>
                  <a:gd name="T6" fmla="*/ 0 w 95"/>
                  <a:gd name="T7" fmla="*/ 0 h 1"/>
                  <a:gd name="T8" fmla="*/ 0 w 95"/>
                  <a:gd name="T9" fmla="*/ 0 h 1"/>
                  <a:gd name="T10" fmla="*/ 0 w 95"/>
                  <a:gd name="T11" fmla="*/ 0 h 1"/>
                  <a:gd name="T12" fmla="*/ 0 w 95"/>
                  <a:gd name="T13" fmla="*/ 0 h 1"/>
                  <a:gd name="T14" fmla="*/ 0 w 95"/>
                  <a:gd name="T15" fmla="*/ 0 h 1"/>
                  <a:gd name="T16" fmla="*/ 0 w 95"/>
                  <a:gd name="T17" fmla="*/ 0 h 1"/>
                  <a:gd name="T18" fmla="*/ 0 w 95"/>
                  <a:gd name="T19" fmla="*/ 0 h 1"/>
                  <a:gd name="T20" fmla="*/ 94 w 95"/>
                  <a:gd name="T21" fmla="*/ 0 h 1"/>
                  <a:gd name="T22" fmla="*/ 94 w 95"/>
                  <a:gd name="T23" fmla="*/ 0 h 1"/>
                  <a:gd name="T24" fmla="*/ 94 w 95"/>
                  <a:gd name="T25" fmla="*/ 0 h 1"/>
                  <a:gd name="T26" fmla="*/ 94 w 95"/>
                  <a:gd name="T27" fmla="*/ 0 h 1"/>
                  <a:gd name="T28" fmla="*/ 94 w 95"/>
                  <a:gd name="T29" fmla="*/ 0 h 1"/>
                  <a:gd name="T30" fmla="*/ 94 w 95"/>
                  <a:gd name="T31" fmla="*/ 0 h 1"/>
                  <a:gd name="T32" fmla="*/ 94 w 95"/>
                  <a:gd name="T33" fmla="*/ 0 h 1"/>
                  <a:gd name="T34" fmla="*/ 94 w 95"/>
                  <a:gd name="T35" fmla="*/ 0 h 1"/>
                  <a:gd name="T36" fmla="*/ 92 w 9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5"/>
                  <a:gd name="T58" fmla="*/ 0 h 1"/>
                  <a:gd name="T59" fmla="*/ 95 w 9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5" h="1">
                    <a:moveTo>
                      <a:pt x="92" y="0"/>
                    </a:moveTo>
                    <a:lnTo>
                      <a:pt x="1" y="0"/>
                    </a:lnTo>
                    <a:lnTo>
                      <a:pt x="0" y="0"/>
                    </a:lnTo>
                    <a:lnTo>
                      <a:pt x="94" y="0"/>
                    </a:lnTo>
                    <a:lnTo>
                      <a:pt x="92" y="0"/>
                    </a:lnTo>
                  </a:path>
                </a:pathLst>
              </a:custGeom>
              <a:solidFill>
                <a:srgbClr val="F0F50A"/>
              </a:solidFill>
              <a:ln w="9525" cap="rnd">
                <a:noFill/>
                <a:round/>
                <a:headEnd/>
                <a:tailEnd/>
              </a:ln>
            </p:spPr>
            <p:txBody>
              <a:bodyPr/>
              <a:lstStyle/>
              <a:p>
                <a:endParaRPr lang="en-US"/>
              </a:p>
            </p:txBody>
          </p:sp>
          <p:sp>
            <p:nvSpPr>
              <p:cNvPr id="32478" name="Freeform 433"/>
              <p:cNvSpPr>
                <a:spLocks noChangeAspect="1"/>
              </p:cNvSpPr>
              <p:nvPr/>
            </p:nvSpPr>
            <p:spPr bwMode="auto">
              <a:xfrm>
                <a:off x="4959" y="2728"/>
                <a:ext cx="96" cy="17"/>
              </a:xfrm>
              <a:custGeom>
                <a:avLst/>
                <a:gdLst>
                  <a:gd name="T0" fmla="*/ 95 w 96"/>
                  <a:gd name="T1" fmla="*/ 16 h 17"/>
                  <a:gd name="T2" fmla="*/ 1 w 96"/>
                  <a:gd name="T3" fmla="*/ 16 h 17"/>
                  <a:gd name="T4" fmla="*/ 0 w 96"/>
                  <a:gd name="T5" fmla="*/ 16 h 17"/>
                  <a:gd name="T6" fmla="*/ 0 w 96"/>
                  <a:gd name="T7" fmla="*/ 16 h 17"/>
                  <a:gd name="T8" fmla="*/ 0 w 96"/>
                  <a:gd name="T9" fmla="*/ 16 h 17"/>
                  <a:gd name="T10" fmla="*/ 0 w 96"/>
                  <a:gd name="T11" fmla="*/ 16 h 17"/>
                  <a:gd name="T12" fmla="*/ 0 w 96"/>
                  <a:gd name="T13" fmla="*/ 0 h 17"/>
                  <a:gd name="T14" fmla="*/ 0 w 96"/>
                  <a:gd name="T15" fmla="*/ 0 h 17"/>
                  <a:gd name="T16" fmla="*/ 0 w 96"/>
                  <a:gd name="T17" fmla="*/ 0 h 17"/>
                  <a:gd name="T18" fmla="*/ 0 w 96"/>
                  <a:gd name="T19" fmla="*/ 0 h 17"/>
                  <a:gd name="T20" fmla="*/ 95 w 96"/>
                  <a:gd name="T21" fmla="*/ 0 h 17"/>
                  <a:gd name="T22" fmla="*/ 95 w 96"/>
                  <a:gd name="T23" fmla="*/ 0 h 17"/>
                  <a:gd name="T24" fmla="*/ 95 w 96"/>
                  <a:gd name="T25" fmla="*/ 0 h 17"/>
                  <a:gd name="T26" fmla="*/ 95 w 96"/>
                  <a:gd name="T27" fmla="*/ 0 h 17"/>
                  <a:gd name="T28" fmla="*/ 95 w 96"/>
                  <a:gd name="T29" fmla="*/ 16 h 17"/>
                  <a:gd name="T30" fmla="*/ 95 w 96"/>
                  <a:gd name="T31" fmla="*/ 16 h 17"/>
                  <a:gd name="T32" fmla="*/ 95 w 96"/>
                  <a:gd name="T33" fmla="*/ 16 h 17"/>
                  <a:gd name="T34" fmla="*/ 95 w 96"/>
                  <a:gd name="T35" fmla="*/ 16 h 17"/>
                  <a:gd name="T36" fmla="*/ 95 w 9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17"/>
                  <a:gd name="T59" fmla="*/ 96 w 9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17">
                    <a:moveTo>
                      <a:pt x="95" y="16"/>
                    </a:moveTo>
                    <a:lnTo>
                      <a:pt x="1" y="16"/>
                    </a:lnTo>
                    <a:lnTo>
                      <a:pt x="0" y="16"/>
                    </a:lnTo>
                    <a:lnTo>
                      <a:pt x="0" y="0"/>
                    </a:lnTo>
                    <a:lnTo>
                      <a:pt x="95" y="0"/>
                    </a:lnTo>
                    <a:lnTo>
                      <a:pt x="95" y="16"/>
                    </a:lnTo>
                  </a:path>
                </a:pathLst>
              </a:custGeom>
              <a:solidFill>
                <a:srgbClr val="F1F50A"/>
              </a:solidFill>
              <a:ln w="9525" cap="rnd">
                <a:noFill/>
                <a:round/>
                <a:headEnd/>
                <a:tailEnd/>
              </a:ln>
            </p:spPr>
            <p:txBody>
              <a:bodyPr/>
              <a:lstStyle/>
              <a:p>
                <a:endParaRPr lang="en-US"/>
              </a:p>
            </p:txBody>
          </p:sp>
          <p:sp>
            <p:nvSpPr>
              <p:cNvPr id="32479" name="Freeform 434"/>
              <p:cNvSpPr>
                <a:spLocks noChangeAspect="1"/>
              </p:cNvSpPr>
              <p:nvPr/>
            </p:nvSpPr>
            <p:spPr bwMode="auto">
              <a:xfrm>
                <a:off x="4957" y="2728"/>
                <a:ext cx="99" cy="1"/>
              </a:xfrm>
              <a:custGeom>
                <a:avLst/>
                <a:gdLst>
                  <a:gd name="T0" fmla="*/ 96 w 99"/>
                  <a:gd name="T1" fmla="*/ 0 h 1"/>
                  <a:gd name="T2" fmla="*/ 1 w 99"/>
                  <a:gd name="T3" fmla="*/ 0 h 1"/>
                  <a:gd name="T4" fmla="*/ 1 w 99"/>
                  <a:gd name="T5" fmla="*/ 0 h 1"/>
                  <a:gd name="T6" fmla="*/ 1 w 99"/>
                  <a:gd name="T7" fmla="*/ 0 h 1"/>
                  <a:gd name="T8" fmla="*/ 1 w 99"/>
                  <a:gd name="T9" fmla="*/ 0 h 1"/>
                  <a:gd name="T10" fmla="*/ 1 w 99"/>
                  <a:gd name="T11" fmla="*/ 0 h 1"/>
                  <a:gd name="T12" fmla="*/ 0 w 99"/>
                  <a:gd name="T13" fmla="*/ 0 h 1"/>
                  <a:gd name="T14" fmla="*/ 0 w 99"/>
                  <a:gd name="T15" fmla="*/ 0 h 1"/>
                  <a:gd name="T16" fmla="*/ 0 w 99"/>
                  <a:gd name="T17" fmla="*/ 0 h 1"/>
                  <a:gd name="T18" fmla="*/ 0 w 99"/>
                  <a:gd name="T19" fmla="*/ 0 h 1"/>
                  <a:gd name="T20" fmla="*/ 98 w 99"/>
                  <a:gd name="T21" fmla="*/ 0 h 1"/>
                  <a:gd name="T22" fmla="*/ 98 w 99"/>
                  <a:gd name="T23" fmla="*/ 0 h 1"/>
                  <a:gd name="T24" fmla="*/ 98 w 99"/>
                  <a:gd name="T25" fmla="*/ 0 h 1"/>
                  <a:gd name="T26" fmla="*/ 98 w 99"/>
                  <a:gd name="T27" fmla="*/ 0 h 1"/>
                  <a:gd name="T28" fmla="*/ 98 w 99"/>
                  <a:gd name="T29" fmla="*/ 0 h 1"/>
                  <a:gd name="T30" fmla="*/ 96 w 99"/>
                  <a:gd name="T31" fmla="*/ 0 h 1"/>
                  <a:gd name="T32" fmla="*/ 96 w 99"/>
                  <a:gd name="T33" fmla="*/ 0 h 1"/>
                  <a:gd name="T34" fmla="*/ 96 w 99"/>
                  <a:gd name="T35" fmla="*/ 0 h 1"/>
                  <a:gd name="T36" fmla="*/ 96 w 9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
                  <a:gd name="T59" fmla="*/ 99 w 9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
                    <a:moveTo>
                      <a:pt x="96" y="0"/>
                    </a:moveTo>
                    <a:lnTo>
                      <a:pt x="1" y="0"/>
                    </a:lnTo>
                    <a:lnTo>
                      <a:pt x="0" y="0"/>
                    </a:lnTo>
                    <a:lnTo>
                      <a:pt x="98" y="0"/>
                    </a:lnTo>
                    <a:lnTo>
                      <a:pt x="96" y="0"/>
                    </a:lnTo>
                  </a:path>
                </a:pathLst>
              </a:custGeom>
              <a:solidFill>
                <a:srgbClr val="F1F609"/>
              </a:solidFill>
              <a:ln w="9525" cap="rnd">
                <a:noFill/>
                <a:round/>
                <a:headEnd/>
                <a:tailEnd/>
              </a:ln>
            </p:spPr>
            <p:txBody>
              <a:bodyPr/>
              <a:lstStyle/>
              <a:p>
                <a:endParaRPr lang="en-US"/>
              </a:p>
            </p:txBody>
          </p:sp>
          <p:sp>
            <p:nvSpPr>
              <p:cNvPr id="32480" name="Freeform 435"/>
              <p:cNvSpPr>
                <a:spLocks noChangeAspect="1"/>
              </p:cNvSpPr>
              <p:nvPr/>
            </p:nvSpPr>
            <p:spPr bwMode="auto">
              <a:xfrm>
                <a:off x="4957" y="2726"/>
                <a:ext cx="99" cy="17"/>
              </a:xfrm>
              <a:custGeom>
                <a:avLst/>
                <a:gdLst>
                  <a:gd name="T0" fmla="*/ 98 w 99"/>
                  <a:gd name="T1" fmla="*/ 16 h 17"/>
                  <a:gd name="T2" fmla="*/ 0 w 99"/>
                  <a:gd name="T3" fmla="*/ 16 h 17"/>
                  <a:gd name="T4" fmla="*/ 0 w 99"/>
                  <a:gd name="T5" fmla="*/ 0 h 17"/>
                  <a:gd name="T6" fmla="*/ 0 w 99"/>
                  <a:gd name="T7" fmla="*/ 0 h 17"/>
                  <a:gd name="T8" fmla="*/ 0 w 99"/>
                  <a:gd name="T9" fmla="*/ 0 h 17"/>
                  <a:gd name="T10" fmla="*/ 0 w 99"/>
                  <a:gd name="T11" fmla="*/ 0 h 17"/>
                  <a:gd name="T12" fmla="*/ 0 w 99"/>
                  <a:gd name="T13" fmla="*/ 0 h 17"/>
                  <a:gd name="T14" fmla="*/ 0 w 99"/>
                  <a:gd name="T15" fmla="*/ 0 h 17"/>
                  <a:gd name="T16" fmla="*/ 0 w 99"/>
                  <a:gd name="T17" fmla="*/ 0 h 17"/>
                  <a:gd name="T18" fmla="*/ 0 w 99"/>
                  <a:gd name="T19" fmla="*/ 0 h 17"/>
                  <a:gd name="T20" fmla="*/ 98 w 99"/>
                  <a:gd name="T21" fmla="*/ 0 h 17"/>
                  <a:gd name="T22" fmla="*/ 98 w 99"/>
                  <a:gd name="T23" fmla="*/ 0 h 17"/>
                  <a:gd name="T24" fmla="*/ 98 w 99"/>
                  <a:gd name="T25" fmla="*/ 0 h 17"/>
                  <a:gd name="T26" fmla="*/ 98 w 99"/>
                  <a:gd name="T27" fmla="*/ 0 h 17"/>
                  <a:gd name="T28" fmla="*/ 98 w 99"/>
                  <a:gd name="T29" fmla="*/ 0 h 17"/>
                  <a:gd name="T30" fmla="*/ 98 w 99"/>
                  <a:gd name="T31" fmla="*/ 0 h 17"/>
                  <a:gd name="T32" fmla="*/ 98 w 99"/>
                  <a:gd name="T33" fmla="*/ 0 h 17"/>
                  <a:gd name="T34" fmla="*/ 98 w 99"/>
                  <a:gd name="T35" fmla="*/ 0 h 17"/>
                  <a:gd name="T36" fmla="*/ 98 w 9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7"/>
                  <a:gd name="T59" fmla="*/ 99 w 9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7">
                    <a:moveTo>
                      <a:pt x="98" y="16"/>
                    </a:moveTo>
                    <a:lnTo>
                      <a:pt x="0" y="16"/>
                    </a:lnTo>
                    <a:lnTo>
                      <a:pt x="0" y="0"/>
                    </a:lnTo>
                    <a:lnTo>
                      <a:pt x="98" y="0"/>
                    </a:lnTo>
                    <a:lnTo>
                      <a:pt x="98" y="16"/>
                    </a:lnTo>
                  </a:path>
                </a:pathLst>
              </a:custGeom>
              <a:solidFill>
                <a:srgbClr val="F2F609"/>
              </a:solidFill>
              <a:ln w="9525" cap="rnd">
                <a:noFill/>
                <a:round/>
                <a:headEnd/>
                <a:tailEnd/>
              </a:ln>
            </p:spPr>
            <p:txBody>
              <a:bodyPr/>
              <a:lstStyle/>
              <a:p>
                <a:endParaRPr lang="en-US"/>
              </a:p>
            </p:txBody>
          </p:sp>
          <p:sp>
            <p:nvSpPr>
              <p:cNvPr id="32481" name="Freeform 436"/>
              <p:cNvSpPr>
                <a:spLocks noChangeAspect="1"/>
              </p:cNvSpPr>
              <p:nvPr/>
            </p:nvSpPr>
            <p:spPr bwMode="auto">
              <a:xfrm>
                <a:off x="4957" y="2724"/>
                <a:ext cx="101" cy="17"/>
              </a:xfrm>
              <a:custGeom>
                <a:avLst/>
                <a:gdLst>
                  <a:gd name="T0" fmla="*/ 98 w 101"/>
                  <a:gd name="T1" fmla="*/ 16 h 17"/>
                  <a:gd name="T2" fmla="*/ 0 w 101"/>
                  <a:gd name="T3" fmla="*/ 16 h 17"/>
                  <a:gd name="T4" fmla="*/ 0 w 101"/>
                  <a:gd name="T5" fmla="*/ 16 h 17"/>
                  <a:gd name="T6" fmla="*/ 0 w 101"/>
                  <a:gd name="T7" fmla="*/ 16 h 17"/>
                  <a:gd name="T8" fmla="*/ 0 w 101"/>
                  <a:gd name="T9" fmla="*/ 16 h 17"/>
                  <a:gd name="T10" fmla="*/ 0 w 101"/>
                  <a:gd name="T11" fmla="*/ 16 h 17"/>
                  <a:gd name="T12" fmla="*/ 0 w 101"/>
                  <a:gd name="T13" fmla="*/ 16 h 17"/>
                  <a:gd name="T14" fmla="*/ 0 w 101"/>
                  <a:gd name="T15" fmla="*/ 16 h 17"/>
                  <a:gd name="T16" fmla="*/ 0 w 101"/>
                  <a:gd name="T17" fmla="*/ 16 h 17"/>
                  <a:gd name="T18" fmla="*/ 0 w 101"/>
                  <a:gd name="T19" fmla="*/ 16 h 17"/>
                  <a:gd name="T20" fmla="*/ 0 w 101"/>
                  <a:gd name="T21" fmla="*/ 16 h 17"/>
                  <a:gd name="T22" fmla="*/ 0 w 101"/>
                  <a:gd name="T23" fmla="*/ 16 h 17"/>
                  <a:gd name="T24" fmla="*/ 0 w 101"/>
                  <a:gd name="T25" fmla="*/ 16 h 17"/>
                  <a:gd name="T26" fmla="*/ 0 w 101"/>
                  <a:gd name="T27" fmla="*/ 0 h 17"/>
                  <a:gd name="T28" fmla="*/ 0 w 101"/>
                  <a:gd name="T29" fmla="*/ 0 h 17"/>
                  <a:gd name="T30" fmla="*/ 0 w 101"/>
                  <a:gd name="T31" fmla="*/ 0 h 17"/>
                  <a:gd name="T32" fmla="*/ 0 w 101"/>
                  <a:gd name="T33" fmla="*/ 0 h 17"/>
                  <a:gd name="T34" fmla="*/ 0 w 101"/>
                  <a:gd name="T35" fmla="*/ 0 h 17"/>
                  <a:gd name="T36" fmla="*/ 100 w 101"/>
                  <a:gd name="T37" fmla="*/ 0 h 17"/>
                  <a:gd name="T38" fmla="*/ 98 w 101"/>
                  <a:gd name="T39" fmla="*/ 0 h 17"/>
                  <a:gd name="T40" fmla="*/ 98 w 101"/>
                  <a:gd name="T41" fmla="*/ 0 h 17"/>
                  <a:gd name="T42" fmla="*/ 98 w 101"/>
                  <a:gd name="T43" fmla="*/ 0 h 17"/>
                  <a:gd name="T44" fmla="*/ 98 w 101"/>
                  <a:gd name="T45" fmla="*/ 16 h 17"/>
                  <a:gd name="T46" fmla="*/ 98 w 101"/>
                  <a:gd name="T47" fmla="*/ 16 h 17"/>
                  <a:gd name="T48" fmla="*/ 98 w 101"/>
                  <a:gd name="T49" fmla="*/ 16 h 17"/>
                  <a:gd name="T50" fmla="*/ 98 w 101"/>
                  <a:gd name="T51" fmla="*/ 16 h 17"/>
                  <a:gd name="T52" fmla="*/ 98 w 101"/>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1"/>
                  <a:gd name="T82" fmla="*/ 0 h 17"/>
                  <a:gd name="T83" fmla="*/ 101 w 101"/>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1" h="17">
                    <a:moveTo>
                      <a:pt x="98" y="16"/>
                    </a:moveTo>
                    <a:lnTo>
                      <a:pt x="0" y="16"/>
                    </a:lnTo>
                    <a:lnTo>
                      <a:pt x="0" y="0"/>
                    </a:lnTo>
                    <a:lnTo>
                      <a:pt x="100" y="0"/>
                    </a:lnTo>
                    <a:lnTo>
                      <a:pt x="98" y="0"/>
                    </a:lnTo>
                    <a:lnTo>
                      <a:pt x="98" y="16"/>
                    </a:lnTo>
                  </a:path>
                </a:pathLst>
              </a:custGeom>
              <a:solidFill>
                <a:srgbClr val="F3F708"/>
              </a:solidFill>
              <a:ln w="9525" cap="rnd">
                <a:noFill/>
                <a:round/>
                <a:headEnd/>
                <a:tailEnd/>
              </a:ln>
            </p:spPr>
            <p:txBody>
              <a:bodyPr/>
              <a:lstStyle/>
              <a:p>
                <a:endParaRPr lang="en-US"/>
              </a:p>
            </p:txBody>
          </p:sp>
          <p:sp>
            <p:nvSpPr>
              <p:cNvPr id="32482" name="Freeform 437"/>
              <p:cNvSpPr>
                <a:spLocks noChangeAspect="1"/>
              </p:cNvSpPr>
              <p:nvPr/>
            </p:nvSpPr>
            <p:spPr bwMode="auto">
              <a:xfrm>
                <a:off x="4957" y="2724"/>
                <a:ext cx="101" cy="1"/>
              </a:xfrm>
              <a:custGeom>
                <a:avLst/>
                <a:gdLst>
                  <a:gd name="T0" fmla="*/ 100 w 101"/>
                  <a:gd name="T1" fmla="*/ 0 h 1"/>
                  <a:gd name="T2" fmla="*/ 0 w 101"/>
                  <a:gd name="T3" fmla="*/ 0 h 1"/>
                  <a:gd name="T4" fmla="*/ 0 w 101"/>
                  <a:gd name="T5" fmla="*/ 0 h 1"/>
                  <a:gd name="T6" fmla="*/ 0 w 101"/>
                  <a:gd name="T7" fmla="*/ 0 h 1"/>
                  <a:gd name="T8" fmla="*/ 0 w 101"/>
                  <a:gd name="T9" fmla="*/ 0 h 1"/>
                  <a:gd name="T10" fmla="*/ 0 w 101"/>
                  <a:gd name="T11" fmla="*/ 0 h 1"/>
                  <a:gd name="T12" fmla="*/ 0 w 101"/>
                  <a:gd name="T13" fmla="*/ 0 h 1"/>
                  <a:gd name="T14" fmla="*/ 1 w 101"/>
                  <a:gd name="T15" fmla="*/ 0 h 1"/>
                  <a:gd name="T16" fmla="*/ 1 w 101"/>
                  <a:gd name="T17" fmla="*/ 0 h 1"/>
                  <a:gd name="T18" fmla="*/ 1 w 101"/>
                  <a:gd name="T19" fmla="*/ 0 h 1"/>
                  <a:gd name="T20" fmla="*/ 100 w 101"/>
                  <a:gd name="T21" fmla="*/ 0 h 1"/>
                  <a:gd name="T22" fmla="*/ 100 w 101"/>
                  <a:gd name="T23" fmla="*/ 0 h 1"/>
                  <a:gd name="T24" fmla="*/ 100 w 101"/>
                  <a:gd name="T25" fmla="*/ 0 h 1"/>
                  <a:gd name="T26" fmla="*/ 100 w 101"/>
                  <a:gd name="T27" fmla="*/ 0 h 1"/>
                  <a:gd name="T28" fmla="*/ 100 w 101"/>
                  <a:gd name="T29" fmla="*/ 0 h 1"/>
                  <a:gd name="T30" fmla="*/ 100 w 101"/>
                  <a:gd name="T31" fmla="*/ 0 h 1"/>
                  <a:gd name="T32" fmla="*/ 100 w 101"/>
                  <a:gd name="T33" fmla="*/ 0 h 1"/>
                  <a:gd name="T34" fmla="*/ 100 w 101"/>
                  <a:gd name="T35" fmla="*/ 0 h 1"/>
                  <a:gd name="T36" fmla="*/ 100 w 10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
                  <a:gd name="T58" fmla="*/ 0 h 1"/>
                  <a:gd name="T59" fmla="*/ 101 w 10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 h="1">
                    <a:moveTo>
                      <a:pt x="100" y="0"/>
                    </a:moveTo>
                    <a:lnTo>
                      <a:pt x="0" y="0"/>
                    </a:lnTo>
                    <a:lnTo>
                      <a:pt x="1" y="0"/>
                    </a:lnTo>
                    <a:lnTo>
                      <a:pt x="100" y="0"/>
                    </a:lnTo>
                  </a:path>
                </a:pathLst>
              </a:custGeom>
              <a:solidFill>
                <a:srgbClr val="F3F708"/>
              </a:solidFill>
              <a:ln w="9525" cap="rnd">
                <a:noFill/>
                <a:round/>
                <a:headEnd/>
                <a:tailEnd/>
              </a:ln>
            </p:spPr>
            <p:txBody>
              <a:bodyPr/>
              <a:lstStyle/>
              <a:p>
                <a:endParaRPr lang="en-US"/>
              </a:p>
            </p:txBody>
          </p:sp>
          <p:sp>
            <p:nvSpPr>
              <p:cNvPr id="32483" name="Freeform 438"/>
              <p:cNvSpPr>
                <a:spLocks noChangeAspect="1"/>
              </p:cNvSpPr>
              <p:nvPr/>
            </p:nvSpPr>
            <p:spPr bwMode="auto">
              <a:xfrm>
                <a:off x="4959" y="2723"/>
                <a:ext cx="99" cy="17"/>
              </a:xfrm>
              <a:custGeom>
                <a:avLst/>
                <a:gdLst>
                  <a:gd name="T0" fmla="*/ 98 w 99"/>
                  <a:gd name="T1" fmla="*/ 16 h 17"/>
                  <a:gd name="T2" fmla="*/ 0 w 99"/>
                  <a:gd name="T3" fmla="*/ 16 h 17"/>
                  <a:gd name="T4" fmla="*/ 0 w 99"/>
                  <a:gd name="T5" fmla="*/ 0 h 17"/>
                  <a:gd name="T6" fmla="*/ 0 w 99"/>
                  <a:gd name="T7" fmla="*/ 0 h 17"/>
                  <a:gd name="T8" fmla="*/ 0 w 99"/>
                  <a:gd name="T9" fmla="*/ 0 h 17"/>
                  <a:gd name="T10" fmla="*/ 0 w 99"/>
                  <a:gd name="T11" fmla="*/ 0 h 17"/>
                  <a:gd name="T12" fmla="*/ 0 w 99"/>
                  <a:gd name="T13" fmla="*/ 0 h 17"/>
                  <a:gd name="T14" fmla="*/ 0 w 99"/>
                  <a:gd name="T15" fmla="*/ 0 h 17"/>
                  <a:gd name="T16" fmla="*/ 0 w 99"/>
                  <a:gd name="T17" fmla="*/ 0 h 17"/>
                  <a:gd name="T18" fmla="*/ 0 w 99"/>
                  <a:gd name="T19" fmla="*/ 0 h 17"/>
                  <a:gd name="T20" fmla="*/ 98 w 99"/>
                  <a:gd name="T21" fmla="*/ 0 h 17"/>
                  <a:gd name="T22" fmla="*/ 98 w 99"/>
                  <a:gd name="T23" fmla="*/ 0 h 17"/>
                  <a:gd name="T24" fmla="*/ 98 w 99"/>
                  <a:gd name="T25" fmla="*/ 0 h 17"/>
                  <a:gd name="T26" fmla="*/ 98 w 99"/>
                  <a:gd name="T27" fmla="*/ 0 h 17"/>
                  <a:gd name="T28" fmla="*/ 98 w 99"/>
                  <a:gd name="T29" fmla="*/ 0 h 17"/>
                  <a:gd name="T30" fmla="*/ 98 w 99"/>
                  <a:gd name="T31" fmla="*/ 0 h 17"/>
                  <a:gd name="T32" fmla="*/ 98 w 99"/>
                  <a:gd name="T33" fmla="*/ 0 h 17"/>
                  <a:gd name="T34" fmla="*/ 98 w 99"/>
                  <a:gd name="T35" fmla="*/ 0 h 17"/>
                  <a:gd name="T36" fmla="*/ 98 w 9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7"/>
                  <a:gd name="T59" fmla="*/ 99 w 9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7">
                    <a:moveTo>
                      <a:pt x="98" y="16"/>
                    </a:moveTo>
                    <a:lnTo>
                      <a:pt x="0" y="16"/>
                    </a:lnTo>
                    <a:lnTo>
                      <a:pt x="0" y="0"/>
                    </a:lnTo>
                    <a:lnTo>
                      <a:pt x="98" y="0"/>
                    </a:lnTo>
                    <a:lnTo>
                      <a:pt x="98" y="16"/>
                    </a:lnTo>
                  </a:path>
                </a:pathLst>
              </a:custGeom>
              <a:solidFill>
                <a:srgbClr val="F4F708"/>
              </a:solidFill>
              <a:ln w="9525" cap="rnd">
                <a:noFill/>
                <a:round/>
                <a:headEnd/>
                <a:tailEnd/>
              </a:ln>
            </p:spPr>
            <p:txBody>
              <a:bodyPr/>
              <a:lstStyle/>
              <a:p>
                <a:endParaRPr lang="en-US"/>
              </a:p>
            </p:txBody>
          </p:sp>
          <p:sp>
            <p:nvSpPr>
              <p:cNvPr id="32484" name="Freeform 439"/>
              <p:cNvSpPr>
                <a:spLocks noChangeAspect="1"/>
              </p:cNvSpPr>
              <p:nvPr/>
            </p:nvSpPr>
            <p:spPr bwMode="auto">
              <a:xfrm>
                <a:off x="4959" y="2721"/>
                <a:ext cx="101" cy="17"/>
              </a:xfrm>
              <a:custGeom>
                <a:avLst/>
                <a:gdLst>
                  <a:gd name="T0" fmla="*/ 98 w 101"/>
                  <a:gd name="T1" fmla="*/ 16 h 17"/>
                  <a:gd name="T2" fmla="*/ 0 w 101"/>
                  <a:gd name="T3" fmla="*/ 16 h 17"/>
                  <a:gd name="T4" fmla="*/ 0 w 101"/>
                  <a:gd name="T5" fmla="*/ 16 h 17"/>
                  <a:gd name="T6" fmla="*/ 0 w 101"/>
                  <a:gd name="T7" fmla="*/ 16 h 17"/>
                  <a:gd name="T8" fmla="*/ 1 w 101"/>
                  <a:gd name="T9" fmla="*/ 16 h 17"/>
                  <a:gd name="T10" fmla="*/ 1 w 101"/>
                  <a:gd name="T11" fmla="*/ 16 h 17"/>
                  <a:gd name="T12" fmla="*/ 1 w 101"/>
                  <a:gd name="T13" fmla="*/ 0 h 17"/>
                  <a:gd name="T14" fmla="*/ 1 w 101"/>
                  <a:gd name="T15" fmla="*/ 0 h 17"/>
                  <a:gd name="T16" fmla="*/ 1 w 101"/>
                  <a:gd name="T17" fmla="*/ 0 h 17"/>
                  <a:gd name="T18" fmla="*/ 1 w 101"/>
                  <a:gd name="T19" fmla="*/ 0 h 17"/>
                  <a:gd name="T20" fmla="*/ 100 w 101"/>
                  <a:gd name="T21" fmla="*/ 0 h 17"/>
                  <a:gd name="T22" fmla="*/ 100 w 101"/>
                  <a:gd name="T23" fmla="*/ 0 h 17"/>
                  <a:gd name="T24" fmla="*/ 100 w 101"/>
                  <a:gd name="T25" fmla="*/ 0 h 17"/>
                  <a:gd name="T26" fmla="*/ 100 w 101"/>
                  <a:gd name="T27" fmla="*/ 0 h 17"/>
                  <a:gd name="T28" fmla="*/ 100 w 101"/>
                  <a:gd name="T29" fmla="*/ 16 h 17"/>
                  <a:gd name="T30" fmla="*/ 100 w 101"/>
                  <a:gd name="T31" fmla="*/ 16 h 17"/>
                  <a:gd name="T32" fmla="*/ 98 w 101"/>
                  <a:gd name="T33" fmla="*/ 16 h 17"/>
                  <a:gd name="T34" fmla="*/ 98 w 101"/>
                  <a:gd name="T35" fmla="*/ 16 h 17"/>
                  <a:gd name="T36" fmla="*/ 98 w 10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
                  <a:gd name="T58" fmla="*/ 0 h 17"/>
                  <a:gd name="T59" fmla="*/ 101 w 10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 h="17">
                    <a:moveTo>
                      <a:pt x="98" y="16"/>
                    </a:moveTo>
                    <a:lnTo>
                      <a:pt x="0" y="16"/>
                    </a:lnTo>
                    <a:lnTo>
                      <a:pt x="1" y="16"/>
                    </a:lnTo>
                    <a:lnTo>
                      <a:pt x="1" y="0"/>
                    </a:lnTo>
                    <a:lnTo>
                      <a:pt x="100" y="0"/>
                    </a:lnTo>
                    <a:lnTo>
                      <a:pt x="100" y="16"/>
                    </a:lnTo>
                    <a:lnTo>
                      <a:pt x="98" y="16"/>
                    </a:lnTo>
                  </a:path>
                </a:pathLst>
              </a:custGeom>
              <a:solidFill>
                <a:srgbClr val="F4F807"/>
              </a:solidFill>
              <a:ln w="9525" cap="rnd">
                <a:noFill/>
                <a:round/>
                <a:headEnd/>
                <a:tailEnd/>
              </a:ln>
            </p:spPr>
            <p:txBody>
              <a:bodyPr/>
              <a:lstStyle/>
              <a:p>
                <a:endParaRPr lang="en-US"/>
              </a:p>
            </p:txBody>
          </p:sp>
          <p:sp>
            <p:nvSpPr>
              <p:cNvPr id="32485" name="Freeform 440"/>
              <p:cNvSpPr>
                <a:spLocks noChangeAspect="1"/>
              </p:cNvSpPr>
              <p:nvPr/>
            </p:nvSpPr>
            <p:spPr bwMode="auto">
              <a:xfrm>
                <a:off x="4960" y="2721"/>
                <a:ext cx="100" cy="1"/>
              </a:xfrm>
              <a:custGeom>
                <a:avLst/>
                <a:gdLst>
                  <a:gd name="T0" fmla="*/ 99 w 100"/>
                  <a:gd name="T1" fmla="*/ 0 h 1"/>
                  <a:gd name="T2" fmla="*/ 0 w 100"/>
                  <a:gd name="T3" fmla="*/ 0 h 1"/>
                  <a:gd name="T4" fmla="*/ 0 w 100"/>
                  <a:gd name="T5" fmla="*/ 0 h 1"/>
                  <a:gd name="T6" fmla="*/ 0 w 100"/>
                  <a:gd name="T7" fmla="*/ 0 h 1"/>
                  <a:gd name="T8" fmla="*/ 0 w 100"/>
                  <a:gd name="T9" fmla="*/ 0 h 1"/>
                  <a:gd name="T10" fmla="*/ 0 w 100"/>
                  <a:gd name="T11" fmla="*/ 0 h 1"/>
                  <a:gd name="T12" fmla="*/ 0 w 100"/>
                  <a:gd name="T13" fmla="*/ 0 h 1"/>
                  <a:gd name="T14" fmla="*/ 0 w 100"/>
                  <a:gd name="T15" fmla="*/ 0 h 1"/>
                  <a:gd name="T16" fmla="*/ 0 w 100"/>
                  <a:gd name="T17" fmla="*/ 0 h 1"/>
                  <a:gd name="T18" fmla="*/ 1 w 100"/>
                  <a:gd name="T19" fmla="*/ 0 h 1"/>
                  <a:gd name="T20" fmla="*/ 99 w 100"/>
                  <a:gd name="T21" fmla="*/ 0 h 1"/>
                  <a:gd name="T22" fmla="*/ 99 w 100"/>
                  <a:gd name="T23" fmla="*/ 0 h 1"/>
                  <a:gd name="T24" fmla="*/ 99 w 100"/>
                  <a:gd name="T25" fmla="*/ 0 h 1"/>
                  <a:gd name="T26" fmla="*/ 99 w 100"/>
                  <a:gd name="T27" fmla="*/ 0 h 1"/>
                  <a:gd name="T28" fmla="*/ 99 w 100"/>
                  <a:gd name="T29" fmla="*/ 0 h 1"/>
                  <a:gd name="T30" fmla="*/ 99 w 100"/>
                  <a:gd name="T31" fmla="*/ 0 h 1"/>
                  <a:gd name="T32" fmla="*/ 99 w 100"/>
                  <a:gd name="T33" fmla="*/ 0 h 1"/>
                  <a:gd name="T34" fmla="*/ 99 w 100"/>
                  <a:gd name="T35" fmla="*/ 0 h 1"/>
                  <a:gd name="T36" fmla="*/ 99 w 10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
                  <a:gd name="T58" fmla="*/ 0 h 1"/>
                  <a:gd name="T59" fmla="*/ 100 w 10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 h="1">
                    <a:moveTo>
                      <a:pt x="99" y="0"/>
                    </a:moveTo>
                    <a:lnTo>
                      <a:pt x="0" y="0"/>
                    </a:lnTo>
                    <a:lnTo>
                      <a:pt x="1" y="0"/>
                    </a:lnTo>
                    <a:lnTo>
                      <a:pt x="99" y="0"/>
                    </a:lnTo>
                  </a:path>
                </a:pathLst>
              </a:custGeom>
              <a:solidFill>
                <a:srgbClr val="F5F807"/>
              </a:solidFill>
              <a:ln w="9525" cap="rnd">
                <a:noFill/>
                <a:round/>
                <a:headEnd/>
                <a:tailEnd/>
              </a:ln>
            </p:spPr>
            <p:txBody>
              <a:bodyPr/>
              <a:lstStyle/>
              <a:p>
                <a:endParaRPr lang="en-US"/>
              </a:p>
            </p:txBody>
          </p:sp>
          <p:sp>
            <p:nvSpPr>
              <p:cNvPr id="32486" name="Freeform 441"/>
              <p:cNvSpPr>
                <a:spLocks noChangeAspect="1"/>
              </p:cNvSpPr>
              <p:nvPr/>
            </p:nvSpPr>
            <p:spPr bwMode="auto">
              <a:xfrm>
                <a:off x="4962" y="2720"/>
                <a:ext cx="98" cy="17"/>
              </a:xfrm>
              <a:custGeom>
                <a:avLst/>
                <a:gdLst>
                  <a:gd name="T0" fmla="*/ 96 w 98"/>
                  <a:gd name="T1" fmla="*/ 16 h 17"/>
                  <a:gd name="T2" fmla="*/ 0 w 98"/>
                  <a:gd name="T3" fmla="*/ 16 h 17"/>
                  <a:gd name="T4" fmla="*/ 0 w 98"/>
                  <a:gd name="T5" fmla="*/ 16 h 17"/>
                  <a:gd name="T6" fmla="*/ 0 w 98"/>
                  <a:gd name="T7" fmla="*/ 0 h 17"/>
                  <a:gd name="T8" fmla="*/ 0 w 98"/>
                  <a:gd name="T9" fmla="*/ 0 h 17"/>
                  <a:gd name="T10" fmla="*/ 0 w 98"/>
                  <a:gd name="T11" fmla="*/ 0 h 17"/>
                  <a:gd name="T12" fmla="*/ 0 w 98"/>
                  <a:gd name="T13" fmla="*/ 0 h 17"/>
                  <a:gd name="T14" fmla="*/ 0 w 98"/>
                  <a:gd name="T15" fmla="*/ 0 h 17"/>
                  <a:gd name="T16" fmla="*/ 0 w 98"/>
                  <a:gd name="T17" fmla="*/ 0 h 17"/>
                  <a:gd name="T18" fmla="*/ 0 w 98"/>
                  <a:gd name="T19" fmla="*/ 0 h 17"/>
                  <a:gd name="T20" fmla="*/ 94 w 98"/>
                  <a:gd name="T21" fmla="*/ 0 h 17"/>
                  <a:gd name="T22" fmla="*/ 94 w 98"/>
                  <a:gd name="T23" fmla="*/ 0 h 17"/>
                  <a:gd name="T24" fmla="*/ 94 w 98"/>
                  <a:gd name="T25" fmla="*/ 0 h 17"/>
                  <a:gd name="T26" fmla="*/ 94 w 98"/>
                  <a:gd name="T27" fmla="*/ 0 h 17"/>
                  <a:gd name="T28" fmla="*/ 96 w 98"/>
                  <a:gd name="T29" fmla="*/ 0 h 17"/>
                  <a:gd name="T30" fmla="*/ 96 w 98"/>
                  <a:gd name="T31" fmla="*/ 0 h 17"/>
                  <a:gd name="T32" fmla="*/ 96 w 98"/>
                  <a:gd name="T33" fmla="*/ 0 h 17"/>
                  <a:gd name="T34" fmla="*/ 96 w 98"/>
                  <a:gd name="T35" fmla="*/ 0 h 17"/>
                  <a:gd name="T36" fmla="*/ 97 w 98"/>
                  <a:gd name="T37" fmla="*/ 0 h 17"/>
                  <a:gd name="T38" fmla="*/ 96 w 98"/>
                  <a:gd name="T39" fmla="*/ 0 h 17"/>
                  <a:gd name="T40" fmla="*/ 96 w 98"/>
                  <a:gd name="T41" fmla="*/ 0 h 17"/>
                  <a:gd name="T42" fmla="*/ 96 w 98"/>
                  <a:gd name="T43" fmla="*/ 0 h 17"/>
                  <a:gd name="T44" fmla="*/ 96 w 98"/>
                  <a:gd name="T45" fmla="*/ 0 h 17"/>
                  <a:gd name="T46" fmla="*/ 96 w 98"/>
                  <a:gd name="T47" fmla="*/ 0 h 17"/>
                  <a:gd name="T48" fmla="*/ 96 w 98"/>
                  <a:gd name="T49" fmla="*/ 0 h 17"/>
                  <a:gd name="T50" fmla="*/ 96 w 98"/>
                  <a:gd name="T51" fmla="*/ 16 h 17"/>
                  <a:gd name="T52" fmla="*/ 96 w 98"/>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8"/>
                  <a:gd name="T82" fmla="*/ 0 h 17"/>
                  <a:gd name="T83" fmla="*/ 98 w 98"/>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8" h="17">
                    <a:moveTo>
                      <a:pt x="96" y="16"/>
                    </a:moveTo>
                    <a:lnTo>
                      <a:pt x="0" y="16"/>
                    </a:lnTo>
                    <a:lnTo>
                      <a:pt x="0" y="0"/>
                    </a:lnTo>
                    <a:lnTo>
                      <a:pt x="94" y="0"/>
                    </a:lnTo>
                    <a:lnTo>
                      <a:pt x="96" y="0"/>
                    </a:lnTo>
                    <a:lnTo>
                      <a:pt x="97" y="0"/>
                    </a:lnTo>
                    <a:lnTo>
                      <a:pt x="96" y="0"/>
                    </a:lnTo>
                    <a:lnTo>
                      <a:pt x="96" y="16"/>
                    </a:lnTo>
                  </a:path>
                </a:pathLst>
              </a:custGeom>
              <a:solidFill>
                <a:srgbClr val="F6F906"/>
              </a:solidFill>
              <a:ln w="9525" cap="rnd">
                <a:noFill/>
                <a:round/>
                <a:headEnd/>
                <a:tailEnd/>
              </a:ln>
            </p:spPr>
            <p:txBody>
              <a:bodyPr/>
              <a:lstStyle/>
              <a:p>
                <a:endParaRPr lang="en-US"/>
              </a:p>
            </p:txBody>
          </p:sp>
          <p:sp>
            <p:nvSpPr>
              <p:cNvPr id="32487" name="Freeform 442"/>
              <p:cNvSpPr>
                <a:spLocks noChangeAspect="1"/>
              </p:cNvSpPr>
              <p:nvPr/>
            </p:nvSpPr>
            <p:spPr bwMode="auto">
              <a:xfrm>
                <a:off x="4962" y="2718"/>
                <a:ext cx="96" cy="17"/>
              </a:xfrm>
              <a:custGeom>
                <a:avLst/>
                <a:gdLst>
                  <a:gd name="T0" fmla="*/ 95 w 96"/>
                  <a:gd name="T1" fmla="*/ 16 h 17"/>
                  <a:gd name="T2" fmla="*/ 0 w 96"/>
                  <a:gd name="T3" fmla="*/ 16 h 17"/>
                  <a:gd name="T4" fmla="*/ 0 w 96"/>
                  <a:gd name="T5" fmla="*/ 16 h 17"/>
                  <a:gd name="T6" fmla="*/ 0 w 96"/>
                  <a:gd name="T7" fmla="*/ 16 h 17"/>
                  <a:gd name="T8" fmla="*/ 0 w 96"/>
                  <a:gd name="T9" fmla="*/ 16 h 17"/>
                  <a:gd name="T10" fmla="*/ 0 w 96"/>
                  <a:gd name="T11" fmla="*/ 16 h 17"/>
                  <a:gd name="T12" fmla="*/ 1 w 96"/>
                  <a:gd name="T13" fmla="*/ 16 h 17"/>
                  <a:gd name="T14" fmla="*/ 1 w 96"/>
                  <a:gd name="T15" fmla="*/ 0 h 17"/>
                  <a:gd name="T16" fmla="*/ 1 w 96"/>
                  <a:gd name="T17" fmla="*/ 0 h 17"/>
                  <a:gd name="T18" fmla="*/ 1 w 96"/>
                  <a:gd name="T19" fmla="*/ 0 h 17"/>
                  <a:gd name="T20" fmla="*/ 85 w 96"/>
                  <a:gd name="T21" fmla="*/ 0 h 17"/>
                  <a:gd name="T22" fmla="*/ 87 w 96"/>
                  <a:gd name="T23" fmla="*/ 0 h 17"/>
                  <a:gd name="T24" fmla="*/ 88 w 96"/>
                  <a:gd name="T25" fmla="*/ 0 h 17"/>
                  <a:gd name="T26" fmla="*/ 88 w 96"/>
                  <a:gd name="T27" fmla="*/ 16 h 17"/>
                  <a:gd name="T28" fmla="*/ 90 w 96"/>
                  <a:gd name="T29" fmla="*/ 16 h 17"/>
                  <a:gd name="T30" fmla="*/ 91 w 96"/>
                  <a:gd name="T31" fmla="*/ 16 h 17"/>
                  <a:gd name="T32" fmla="*/ 91 w 96"/>
                  <a:gd name="T33" fmla="*/ 16 h 17"/>
                  <a:gd name="T34" fmla="*/ 93 w 96"/>
                  <a:gd name="T35" fmla="*/ 16 h 17"/>
                  <a:gd name="T36" fmla="*/ 95 w 96"/>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17"/>
                  <a:gd name="T59" fmla="*/ 96 w 96"/>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17">
                    <a:moveTo>
                      <a:pt x="95" y="16"/>
                    </a:moveTo>
                    <a:lnTo>
                      <a:pt x="0" y="16"/>
                    </a:lnTo>
                    <a:lnTo>
                      <a:pt x="1" y="16"/>
                    </a:lnTo>
                    <a:lnTo>
                      <a:pt x="1" y="0"/>
                    </a:lnTo>
                    <a:lnTo>
                      <a:pt x="85" y="0"/>
                    </a:lnTo>
                    <a:lnTo>
                      <a:pt x="87" y="0"/>
                    </a:lnTo>
                    <a:lnTo>
                      <a:pt x="88" y="0"/>
                    </a:lnTo>
                    <a:lnTo>
                      <a:pt x="88" y="16"/>
                    </a:lnTo>
                    <a:lnTo>
                      <a:pt x="90" y="16"/>
                    </a:lnTo>
                    <a:lnTo>
                      <a:pt x="91" y="16"/>
                    </a:lnTo>
                    <a:lnTo>
                      <a:pt x="93" y="16"/>
                    </a:lnTo>
                    <a:lnTo>
                      <a:pt x="95" y="16"/>
                    </a:lnTo>
                  </a:path>
                </a:pathLst>
              </a:custGeom>
              <a:solidFill>
                <a:srgbClr val="F6F906"/>
              </a:solidFill>
              <a:ln w="9525" cap="rnd">
                <a:noFill/>
                <a:round/>
                <a:headEnd/>
                <a:tailEnd/>
              </a:ln>
            </p:spPr>
            <p:txBody>
              <a:bodyPr/>
              <a:lstStyle/>
              <a:p>
                <a:endParaRPr lang="en-US"/>
              </a:p>
            </p:txBody>
          </p:sp>
          <p:sp>
            <p:nvSpPr>
              <p:cNvPr id="32488" name="Freeform 443"/>
              <p:cNvSpPr>
                <a:spLocks noChangeAspect="1"/>
              </p:cNvSpPr>
              <p:nvPr/>
            </p:nvSpPr>
            <p:spPr bwMode="auto">
              <a:xfrm>
                <a:off x="4963" y="2718"/>
                <a:ext cx="85" cy="1"/>
              </a:xfrm>
              <a:custGeom>
                <a:avLst/>
                <a:gdLst>
                  <a:gd name="T0" fmla="*/ 84 w 85"/>
                  <a:gd name="T1" fmla="*/ 0 h 1"/>
                  <a:gd name="T2" fmla="*/ 0 w 85"/>
                  <a:gd name="T3" fmla="*/ 0 h 1"/>
                  <a:gd name="T4" fmla="*/ 0 w 85"/>
                  <a:gd name="T5" fmla="*/ 0 h 1"/>
                  <a:gd name="T6" fmla="*/ 0 w 85"/>
                  <a:gd name="T7" fmla="*/ 0 h 1"/>
                  <a:gd name="T8" fmla="*/ 0 w 85"/>
                  <a:gd name="T9" fmla="*/ 0 h 1"/>
                  <a:gd name="T10" fmla="*/ 0 w 85"/>
                  <a:gd name="T11" fmla="*/ 0 h 1"/>
                  <a:gd name="T12" fmla="*/ 0 w 85"/>
                  <a:gd name="T13" fmla="*/ 0 h 1"/>
                  <a:gd name="T14" fmla="*/ 0 w 85"/>
                  <a:gd name="T15" fmla="*/ 0 h 1"/>
                  <a:gd name="T16" fmla="*/ 0 w 85"/>
                  <a:gd name="T17" fmla="*/ 0 h 1"/>
                  <a:gd name="T18" fmla="*/ 0 w 85"/>
                  <a:gd name="T19" fmla="*/ 0 h 1"/>
                  <a:gd name="T20" fmla="*/ 76 w 85"/>
                  <a:gd name="T21" fmla="*/ 0 h 1"/>
                  <a:gd name="T22" fmla="*/ 77 w 85"/>
                  <a:gd name="T23" fmla="*/ 0 h 1"/>
                  <a:gd name="T24" fmla="*/ 77 w 85"/>
                  <a:gd name="T25" fmla="*/ 0 h 1"/>
                  <a:gd name="T26" fmla="*/ 79 w 85"/>
                  <a:gd name="T27" fmla="*/ 0 h 1"/>
                  <a:gd name="T28" fmla="*/ 80 w 85"/>
                  <a:gd name="T29" fmla="*/ 0 h 1"/>
                  <a:gd name="T30" fmla="*/ 80 w 85"/>
                  <a:gd name="T31" fmla="*/ 0 h 1"/>
                  <a:gd name="T32" fmla="*/ 82 w 85"/>
                  <a:gd name="T33" fmla="*/ 0 h 1"/>
                  <a:gd name="T34" fmla="*/ 84 w 85"/>
                  <a:gd name="T35" fmla="*/ 0 h 1"/>
                  <a:gd name="T36" fmla="*/ 84 w 8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
                  <a:gd name="T59" fmla="*/ 85 w 8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
                    <a:moveTo>
                      <a:pt x="84" y="0"/>
                    </a:moveTo>
                    <a:lnTo>
                      <a:pt x="0" y="0"/>
                    </a:lnTo>
                    <a:lnTo>
                      <a:pt x="76" y="0"/>
                    </a:lnTo>
                    <a:lnTo>
                      <a:pt x="77" y="0"/>
                    </a:lnTo>
                    <a:lnTo>
                      <a:pt x="79" y="0"/>
                    </a:lnTo>
                    <a:lnTo>
                      <a:pt x="80" y="0"/>
                    </a:lnTo>
                    <a:lnTo>
                      <a:pt x="82" y="0"/>
                    </a:lnTo>
                    <a:lnTo>
                      <a:pt x="84" y="0"/>
                    </a:lnTo>
                  </a:path>
                </a:pathLst>
              </a:custGeom>
              <a:solidFill>
                <a:srgbClr val="F7F906"/>
              </a:solidFill>
              <a:ln w="9525" cap="rnd">
                <a:noFill/>
                <a:round/>
                <a:headEnd/>
                <a:tailEnd/>
              </a:ln>
            </p:spPr>
            <p:txBody>
              <a:bodyPr/>
              <a:lstStyle/>
              <a:p>
                <a:endParaRPr lang="en-US"/>
              </a:p>
            </p:txBody>
          </p:sp>
          <p:sp>
            <p:nvSpPr>
              <p:cNvPr id="32489" name="Freeform 444"/>
              <p:cNvSpPr>
                <a:spLocks noChangeAspect="1"/>
              </p:cNvSpPr>
              <p:nvPr/>
            </p:nvSpPr>
            <p:spPr bwMode="auto">
              <a:xfrm>
                <a:off x="4963" y="2716"/>
                <a:ext cx="78" cy="17"/>
              </a:xfrm>
              <a:custGeom>
                <a:avLst/>
                <a:gdLst>
                  <a:gd name="T0" fmla="*/ 77 w 78"/>
                  <a:gd name="T1" fmla="*/ 16 h 17"/>
                  <a:gd name="T2" fmla="*/ 0 w 78"/>
                  <a:gd name="T3" fmla="*/ 16 h 17"/>
                  <a:gd name="T4" fmla="*/ 0 w 78"/>
                  <a:gd name="T5" fmla="*/ 16 h 17"/>
                  <a:gd name="T6" fmla="*/ 1 w 78"/>
                  <a:gd name="T7" fmla="*/ 0 h 17"/>
                  <a:gd name="T8" fmla="*/ 1 w 78"/>
                  <a:gd name="T9" fmla="*/ 0 h 17"/>
                  <a:gd name="T10" fmla="*/ 1 w 78"/>
                  <a:gd name="T11" fmla="*/ 0 h 17"/>
                  <a:gd name="T12" fmla="*/ 1 w 78"/>
                  <a:gd name="T13" fmla="*/ 0 h 17"/>
                  <a:gd name="T14" fmla="*/ 1 w 78"/>
                  <a:gd name="T15" fmla="*/ 0 h 17"/>
                  <a:gd name="T16" fmla="*/ 1 w 78"/>
                  <a:gd name="T17" fmla="*/ 0 h 17"/>
                  <a:gd name="T18" fmla="*/ 1 w 78"/>
                  <a:gd name="T19" fmla="*/ 0 h 17"/>
                  <a:gd name="T20" fmla="*/ 68 w 78"/>
                  <a:gd name="T21" fmla="*/ 0 h 17"/>
                  <a:gd name="T22" fmla="*/ 68 w 78"/>
                  <a:gd name="T23" fmla="*/ 0 h 17"/>
                  <a:gd name="T24" fmla="*/ 70 w 78"/>
                  <a:gd name="T25" fmla="*/ 0 h 17"/>
                  <a:gd name="T26" fmla="*/ 72 w 78"/>
                  <a:gd name="T27" fmla="*/ 0 h 17"/>
                  <a:gd name="T28" fmla="*/ 72 w 78"/>
                  <a:gd name="T29" fmla="*/ 0 h 17"/>
                  <a:gd name="T30" fmla="*/ 73 w 78"/>
                  <a:gd name="T31" fmla="*/ 0 h 17"/>
                  <a:gd name="T32" fmla="*/ 75 w 78"/>
                  <a:gd name="T33" fmla="*/ 0 h 17"/>
                  <a:gd name="T34" fmla="*/ 75 w 78"/>
                  <a:gd name="T35" fmla="*/ 16 h 17"/>
                  <a:gd name="T36" fmla="*/ 77 w 7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17"/>
                  <a:gd name="T59" fmla="*/ 78 w 7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17">
                    <a:moveTo>
                      <a:pt x="77" y="16"/>
                    </a:moveTo>
                    <a:lnTo>
                      <a:pt x="0" y="16"/>
                    </a:lnTo>
                    <a:lnTo>
                      <a:pt x="1" y="0"/>
                    </a:lnTo>
                    <a:lnTo>
                      <a:pt x="68" y="0"/>
                    </a:lnTo>
                    <a:lnTo>
                      <a:pt x="70" y="0"/>
                    </a:lnTo>
                    <a:lnTo>
                      <a:pt x="72" y="0"/>
                    </a:lnTo>
                    <a:lnTo>
                      <a:pt x="73" y="0"/>
                    </a:lnTo>
                    <a:lnTo>
                      <a:pt x="75" y="0"/>
                    </a:lnTo>
                    <a:lnTo>
                      <a:pt x="75" y="16"/>
                    </a:lnTo>
                    <a:lnTo>
                      <a:pt x="77" y="16"/>
                    </a:lnTo>
                  </a:path>
                </a:pathLst>
              </a:custGeom>
              <a:solidFill>
                <a:srgbClr val="F7FA05"/>
              </a:solidFill>
              <a:ln w="9525" cap="rnd">
                <a:noFill/>
                <a:round/>
                <a:headEnd/>
                <a:tailEnd/>
              </a:ln>
            </p:spPr>
            <p:txBody>
              <a:bodyPr/>
              <a:lstStyle/>
              <a:p>
                <a:endParaRPr lang="en-US"/>
              </a:p>
            </p:txBody>
          </p:sp>
          <p:sp>
            <p:nvSpPr>
              <p:cNvPr id="32490" name="Freeform 445"/>
              <p:cNvSpPr>
                <a:spLocks noChangeAspect="1"/>
              </p:cNvSpPr>
              <p:nvPr/>
            </p:nvSpPr>
            <p:spPr bwMode="auto">
              <a:xfrm>
                <a:off x="4965" y="2715"/>
                <a:ext cx="68" cy="17"/>
              </a:xfrm>
              <a:custGeom>
                <a:avLst/>
                <a:gdLst>
                  <a:gd name="T0" fmla="*/ 67 w 68"/>
                  <a:gd name="T1" fmla="*/ 16 h 17"/>
                  <a:gd name="T2" fmla="*/ 0 w 68"/>
                  <a:gd name="T3" fmla="*/ 16 h 17"/>
                  <a:gd name="T4" fmla="*/ 0 w 68"/>
                  <a:gd name="T5" fmla="*/ 16 h 17"/>
                  <a:gd name="T6" fmla="*/ 0 w 68"/>
                  <a:gd name="T7" fmla="*/ 16 h 17"/>
                  <a:gd name="T8" fmla="*/ 0 w 68"/>
                  <a:gd name="T9" fmla="*/ 16 h 17"/>
                  <a:gd name="T10" fmla="*/ 0 w 68"/>
                  <a:gd name="T11" fmla="*/ 16 h 17"/>
                  <a:gd name="T12" fmla="*/ 0 w 68"/>
                  <a:gd name="T13" fmla="*/ 16 h 17"/>
                  <a:gd name="T14" fmla="*/ 0 w 68"/>
                  <a:gd name="T15" fmla="*/ 0 h 17"/>
                  <a:gd name="T16" fmla="*/ 1 w 68"/>
                  <a:gd name="T17" fmla="*/ 0 h 17"/>
                  <a:gd name="T18" fmla="*/ 1 w 68"/>
                  <a:gd name="T19" fmla="*/ 0 h 17"/>
                  <a:gd name="T20" fmla="*/ 63 w 68"/>
                  <a:gd name="T21" fmla="*/ 0 h 17"/>
                  <a:gd name="T22" fmla="*/ 63 w 68"/>
                  <a:gd name="T23" fmla="*/ 0 h 17"/>
                  <a:gd name="T24" fmla="*/ 63 w 68"/>
                  <a:gd name="T25" fmla="*/ 0 h 17"/>
                  <a:gd name="T26" fmla="*/ 63 w 68"/>
                  <a:gd name="T27" fmla="*/ 16 h 17"/>
                  <a:gd name="T28" fmla="*/ 65 w 68"/>
                  <a:gd name="T29" fmla="*/ 16 h 17"/>
                  <a:gd name="T30" fmla="*/ 65 w 68"/>
                  <a:gd name="T31" fmla="*/ 16 h 17"/>
                  <a:gd name="T32" fmla="*/ 65 w 68"/>
                  <a:gd name="T33" fmla="*/ 16 h 17"/>
                  <a:gd name="T34" fmla="*/ 65 w 68"/>
                  <a:gd name="T35" fmla="*/ 16 h 17"/>
                  <a:gd name="T36" fmla="*/ 65 w 68"/>
                  <a:gd name="T37" fmla="*/ 16 h 17"/>
                  <a:gd name="T38" fmla="*/ 65 w 68"/>
                  <a:gd name="T39" fmla="*/ 16 h 17"/>
                  <a:gd name="T40" fmla="*/ 67 w 68"/>
                  <a:gd name="T41" fmla="*/ 16 h 17"/>
                  <a:gd name="T42" fmla="*/ 67 w 68"/>
                  <a:gd name="T43" fmla="*/ 16 h 17"/>
                  <a:gd name="T44" fmla="*/ 67 w 68"/>
                  <a:gd name="T45" fmla="*/ 16 h 17"/>
                  <a:gd name="T46" fmla="*/ 67 w 68"/>
                  <a:gd name="T47" fmla="*/ 16 h 17"/>
                  <a:gd name="T48" fmla="*/ 67 w 68"/>
                  <a:gd name="T49" fmla="*/ 16 h 17"/>
                  <a:gd name="T50" fmla="*/ 67 w 68"/>
                  <a:gd name="T51" fmla="*/ 16 h 17"/>
                  <a:gd name="T52" fmla="*/ 67 w 68"/>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8"/>
                  <a:gd name="T82" fmla="*/ 0 h 17"/>
                  <a:gd name="T83" fmla="*/ 68 w 68"/>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8" h="17">
                    <a:moveTo>
                      <a:pt x="67" y="16"/>
                    </a:moveTo>
                    <a:lnTo>
                      <a:pt x="0" y="16"/>
                    </a:lnTo>
                    <a:lnTo>
                      <a:pt x="0" y="0"/>
                    </a:lnTo>
                    <a:lnTo>
                      <a:pt x="1" y="0"/>
                    </a:lnTo>
                    <a:lnTo>
                      <a:pt x="63" y="0"/>
                    </a:lnTo>
                    <a:lnTo>
                      <a:pt x="63" y="16"/>
                    </a:lnTo>
                    <a:lnTo>
                      <a:pt x="65" y="16"/>
                    </a:lnTo>
                    <a:lnTo>
                      <a:pt x="67" y="16"/>
                    </a:lnTo>
                  </a:path>
                </a:pathLst>
              </a:custGeom>
              <a:solidFill>
                <a:srgbClr val="F8FA05"/>
              </a:solidFill>
              <a:ln w="9525" cap="rnd">
                <a:noFill/>
                <a:round/>
                <a:headEnd/>
                <a:tailEnd/>
              </a:ln>
            </p:spPr>
            <p:txBody>
              <a:bodyPr/>
              <a:lstStyle/>
              <a:p>
                <a:endParaRPr lang="en-US"/>
              </a:p>
            </p:txBody>
          </p:sp>
          <p:sp>
            <p:nvSpPr>
              <p:cNvPr id="32491" name="Freeform 446"/>
              <p:cNvSpPr>
                <a:spLocks noChangeAspect="1"/>
              </p:cNvSpPr>
              <p:nvPr/>
            </p:nvSpPr>
            <p:spPr bwMode="auto">
              <a:xfrm>
                <a:off x="4967" y="2715"/>
                <a:ext cx="63" cy="1"/>
              </a:xfrm>
              <a:custGeom>
                <a:avLst/>
                <a:gdLst>
                  <a:gd name="T0" fmla="*/ 62 w 63"/>
                  <a:gd name="T1" fmla="*/ 0 h 1"/>
                  <a:gd name="T2" fmla="*/ 0 w 63"/>
                  <a:gd name="T3" fmla="*/ 0 h 1"/>
                  <a:gd name="T4" fmla="*/ 0 w 63"/>
                  <a:gd name="T5" fmla="*/ 0 h 1"/>
                  <a:gd name="T6" fmla="*/ 0 w 63"/>
                  <a:gd name="T7" fmla="*/ 0 h 1"/>
                  <a:gd name="T8" fmla="*/ 0 w 63"/>
                  <a:gd name="T9" fmla="*/ 0 h 1"/>
                  <a:gd name="T10" fmla="*/ 0 w 63"/>
                  <a:gd name="T11" fmla="*/ 0 h 1"/>
                  <a:gd name="T12" fmla="*/ 0 w 63"/>
                  <a:gd name="T13" fmla="*/ 0 h 1"/>
                  <a:gd name="T14" fmla="*/ 0 w 63"/>
                  <a:gd name="T15" fmla="*/ 0 h 1"/>
                  <a:gd name="T16" fmla="*/ 0 w 63"/>
                  <a:gd name="T17" fmla="*/ 0 h 1"/>
                  <a:gd name="T18" fmla="*/ 0 w 63"/>
                  <a:gd name="T19" fmla="*/ 0 h 1"/>
                  <a:gd name="T20" fmla="*/ 58 w 63"/>
                  <a:gd name="T21" fmla="*/ 0 h 1"/>
                  <a:gd name="T22" fmla="*/ 58 w 63"/>
                  <a:gd name="T23" fmla="*/ 0 h 1"/>
                  <a:gd name="T24" fmla="*/ 60 w 63"/>
                  <a:gd name="T25" fmla="*/ 0 h 1"/>
                  <a:gd name="T26" fmla="*/ 60 w 63"/>
                  <a:gd name="T27" fmla="*/ 0 h 1"/>
                  <a:gd name="T28" fmla="*/ 60 w 63"/>
                  <a:gd name="T29" fmla="*/ 0 h 1"/>
                  <a:gd name="T30" fmla="*/ 60 w 63"/>
                  <a:gd name="T31" fmla="*/ 0 h 1"/>
                  <a:gd name="T32" fmla="*/ 62 w 63"/>
                  <a:gd name="T33" fmla="*/ 0 h 1"/>
                  <a:gd name="T34" fmla="*/ 62 w 63"/>
                  <a:gd name="T35" fmla="*/ 0 h 1"/>
                  <a:gd name="T36" fmla="*/ 62 w 6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1"/>
                  <a:gd name="T59" fmla="*/ 63 w 6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1">
                    <a:moveTo>
                      <a:pt x="62" y="0"/>
                    </a:moveTo>
                    <a:lnTo>
                      <a:pt x="0" y="0"/>
                    </a:lnTo>
                    <a:lnTo>
                      <a:pt x="58" y="0"/>
                    </a:lnTo>
                    <a:lnTo>
                      <a:pt x="60" y="0"/>
                    </a:lnTo>
                    <a:lnTo>
                      <a:pt x="62" y="0"/>
                    </a:lnTo>
                  </a:path>
                </a:pathLst>
              </a:custGeom>
              <a:solidFill>
                <a:srgbClr val="F9FB04"/>
              </a:solidFill>
              <a:ln w="9525" cap="rnd">
                <a:noFill/>
                <a:round/>
                <a:headEnd/>
                <a:tailEnd/>
              </a:ln>
            </p:spPr>
            <p:txBody>
              <a:bodyPr/>
              <a:lstStyle/>
              <a:p>
                <a:endParaRPr lang="en-US"/>
              </a:p>
            </p:txBody>
          </p:sp>
          <p:sp>
            <p:nvSpPr>
              <p:cNvPr id="32492" name="Freeform 447"/>
              <p:cNvSpPr>
                <a:spLocks noChangeAspect="1"/>
              </p:cNvSpPr>
              <p:nvPr/>
            </p:nvSpPr>
            <p:spPr bwMode="auto">
              <a:xfrm>
                <a:off x="4967" y="2713"/>
                <a:ext cx="60" cy="17"/>
              </a:xfrm>
              <a:custGeom>
                <a:avLst/>
                <a:gdLst>
                  <a:gd name="T0" fmla="*/ 59 w 60"/>
                  <a:gd name="T1" fmla="*/ 16 h 17"/>
                  <a:gd name="T2" fmla="*/ 0 w 60"/>
                  <a:gd name="T3" fmla="*/ 16 h 17"/>
                  <a:gd name="T4" fmla="*/ 0 w 60"/>
                  <a:gd name="T5" fmla="*/ 16 h 17"/>
                  <a:gd name="T6" fmla="*/ 0 w 60"/>
                  <a:gd name="T7" fmla="*/ 16 h 17"/>
                  <a:gd name="T8" fmla="*/ 0 w 60"/>
                  <a:gd name="T9" fmla="*/ 0 h 17"/>
                  <a:gd name="T10" fmla="*/ 1 w 60"/>
                  <a:gd name="T11" fmla="*/ 0 h 17"/>
                  <a:gd name="T12" fmla="*/ 1 w 60"/>
                  <a:gd name="T13" fmla="*/ 0 h 17"/>
                  <a:gd name="T14" fmla="*/ 1 w 60"/>
                  <a:gd name="T15" fmla="*/ 0 h 17"/>
                  <a:gd name="T16" fmla="*/ 1 w 60"/>
                  <a:gd name="T17" fmla="*/ 0 h 17"/>
                  <a:gd name="T18" fmla="*/ 1 w 60"/>
                  <a:gd name="T19" fmla="*/ 0 h 17"/>
                  <a:gd name="T20" fmla="*/ 57 w 60"/>
                  <a:gd name="T21" fmla="*/ 0 h 17"/>
                  <a:gd name="T22" fmla="*/ 57 w 60"/>
                  <a:gd name="T23" fmla="*/ 0 h 17"/>
                  <a:gd name="T24" fmla="*/ 57 w 60"/>
                  <a:gd name="T25" fmla="*/ 0 h 17"/>
                  <a:gd name="T26" fmla="*/ 57 w 60"/>
                  <a:gd name="T27" fmla="*/ 0 h 17"/>
                  <a:gd name="T28" fmla="*/ 57 w 60"/>
                  <a:gd name="T29" fmla="*/ 0 h 17"/>
                  <a:gd name="T30" fmla="*/ 59 w 60"/>
                  <a:gd name="T31" fmla="*/ 0 h 17"/>
                  <a:gd name="T32" fmla="*/ 59 w 60"/>
                  <a:gd name="T33" fmla="*/ 16 h 17"/>
                  <a:gd name="T34" fmla="*/ 59 w 60"/>
                  <a:gd name="T35" fmla="*/ 16 h 17"/>
                  <a:gd name="T36" fmla="*/ 59 w 6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7"/>
                  <a:gd name="T59" fmla="*/ 60 w 6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7">
                    <a:moveTo>
                      <a:pt x="59" y="16"/>
                    </a:moveTo>
                    <a:lnTo>
                      <a:pt x="0" y="16"/>
                    </a:lnTo>
                    <a:lnTo>
                      <a:pt x="0" y="0"/>
                    </a:lnTo>
                    <a:lnTo>
                      <a:pt x="1" y="0"/>
                    </a:lnTo>
                    <a:lnTo>
                      <a:pt x="57" y="0"/>
                    </a:lnTo>
                    <a:lnTo>
                      <a:pt x="59" y="0"/>
                    </a:lnTo>
                    <a:lnTo>
                      <a:pt x="59" y="16"/>
                    </a:lnTo>
                  </a:path>
                </a:pathLst>
              </a:custGeom>
              <a:solidFill>
                <a:srgbClr val="F9FB04"/>
              </a:solidFill>
              <a:ln w="9525" cap="rnd">
                <a:noFill/>
                <a:round/>
                <a:headEnd/>
                <a:tailEnd/>
              </a:ln>
            </p:spPr>
            <p:txBody>
              <a:bodyPr/>
              <a:lstStyle/>
              <a:p>
                <a:endParaRPr lang="en-US"/>
              </a:p>
            </p:txBody>
          </p:sp>
          <p:sp>
            <p:nvSpPr>
              <p:cNvPr id="32493" name="Freeform 448"/>
              <p:cNvSpPr>
                <a:spLocks noChangeAspect="1"/>
              </p:cNvSpPr>
              <p:nvPr/>
            </p:nvSpPr>
            <p:spPr bwMode="auto">
              <a:xfrm>
                <a:off x="4968" y="2712"/>
                <a:ext cx="57" cy="17"/>
              </a:xfrm>
              <a:custGeom>
                <a:avLst/>
                <a:gdLst>
                  <a:gd name="T0" fmla="*/ 56 w 57"/>
                  <a:gd name="T1" fmla="*/ 16 h 17"/>
                  <a:gd name="T2" fmla="*/ 0 w 57"/>
                  <a:gd name="T3" fmla="*/ 16 h 17"/>
                  <a:gd name="T4" fmla="*/ 0 w 57"/>
                  <a:gd name="T5" fmla="*/ 16 h 17"/>
                  <a:gd name="T6" fmla="*/ 0 w 57"/>
                  <a:gd name="T7" fmla="*/ 16 h 17"/>
                  <a:gd name="T8" fmla="*/ 0 w 57"/>
                  <a:gd name="T9" fmla="*/ 16 h 17"/>
                  <a:gd name="T10" fmla="*/ 0 w 57"/>
                  <a:gd name="T11" fmla="*/ 16 h 17"/>
                  <a:gd name="T12" fmla="*/ 0 w 57"/>
                  <a:gd name="T13" fmla="*/ 16 h 17"/>
                  <a:gd name="T14" fmla="*/ 0 w 57"/>
                  <a:gd name="T15" fmla="*/ 16 h 17"/>
                  <a:gd name="T16" fmla="*/ 0 w 57"/>
                  <a:gd name="T17" fmla="*/ 0 h 17"/>
                  <a:gd name="T18" fmla="*/ 0 w 57"/>
                  <a:gd name="T19" fmla="*/ 0 h 17"/>
                  <a:gd name="T20" fmla="*/ 53 w 57"/>
                  <a:gd name="T21" fmla="*/ 0 h 17"/>
                  <a:gd name="T22" fmla="*/ 53 w 57"/>
                  <a:gd name="T23" fmla="*/ 0 h 17"/>
                  <a:gd name="T24" fmla="*/ 53 w 57"/>
                  <a:gd name="T25" fmla="*/ 16 h 17"/>
                  <a:gd name="T26" fmla="*/ 54 w 57"/>
                  <a:gd name="T27" fmla="*/ 16 h 17"/>
                  <a:gd name="T28" fmla="*/ 54 w 57"/>
                  <a:gd name="T29" fmla="*/ 16 h 17"/>
                  <a:gd name="T30" fmla="*/ 54 w 57"/>
                  <a:gd name="T31" fmla="*/ 16 h 17"/>
                  <a:gd name="T32" fmla="*/ 54 w 57"/>
                  <a:gd name="T33" fmla="*/ 16 h 17"/>
                  <a:gd name="T34" fmla="*/ 54 w 57"/>
                  <a:gd name="T35" fmla="*/ 16 h 17"/>
                  <a:gd name="T36" fmla="*/ 56 w 5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17"/>
                  <a:gd name="T59" fmla="*/ 57 w 5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17">
                    <a:moveTo>
                      <a:pt x="56" y="16"/>
                    </a:moveTo>
                    <a:lnTo>
                      <a:pt x="0" y="16"/>
                    </a:lnTo>
                    <a:lnTo>
                      <a:pt x="0" y="0"/>
                    </a:lnTo>
                    <a:lnTo>
                      <a:pt x="53" y="0"/>
                    </a:lnTo>
                    <a:lnTo>
                      <a:pt x="53" y="16"/>
                    </a:lnTo>
                    <a:lnTo>
                      <a:pt x="54" y="16"/>
                    </a:lnTo>
                    <a:lnTo>
                      <a:pt x="56" y="16"/>
                    </a:lnTo>
                  </a:path>
                </a:pathLst>
              </a:custGeom>
              <a:solidFill>
                <a:srgbClr val="FAFB04"/>
              </a:solidFill>
              <a:ln w="9525" cap="rnd">
                <a:noFill/>
                <a:round/>
                <a:headEnd/>
                <a:tailEnd/>
              </a:ln>
            </p:spPr>
            <p:txBody>
              <a:bodyPr/>
              <a:lstStyle/>
              <a:p>
                <a:endParaRPr lang="en-US"/>
              </a:p>
            </p:txBody>
          </p:sp>
          <p:sp>
            <p:nvSpPr>
              <p:cNvPr id="32494" name="Freeform 449"/>
              <p:cNvSpPr>
                <a:spLocks noChangeAspect="1"/>
              </p:cNvSpPr>
              <p:nvPr/>
            </p:nvSpPr>
            <p:spPr bwMode="auto">
              <a:xfrm>
                <a:off x="4968" y="2712"/>
                <a:ext cx="55" cy="1"/>
              </a:xfrm>
              <a:custGeom>
                <a:avLst/>
                <a:gdLst>
                  <a:gd name="T0" fmla="*/ 54 w 55"/>
                  <a:gd name="T1" fmla="*/ 0 h 1"/>
                  <a:gd name="T2" fmla="*/ 0 w 55"/>
                  <a:gd name="T3" fmla="*/ 0 h 1"/>
                  <a:gd name="T4" fmla="*/ 0 w 55"/>
                  <a:gd name="T5" fmla="*/ 0 h 1"/>
                  <a:gd name="T6" fmla="*/ 0 w 55"/>
                  <a:gd name="T7" fmla="*/ 0 h 1"/>
                  <a:gd name="T8" fmla="*/ 0 w 55"/>
                  <a:gd name="T9" fmla="*/ 0 h 1"/>
                  <a:gd name="T10" fmla="*/ 0 w 55"/>
                  <a:gd name="T11" fmla="*/ 0 h 1"/>
                  <a:gd name="T12" fmla="*/ 0 w 55"/>
                  <a:gd name="T13" fmla="*/ 0 h 1"/>
                  <a:gd name="T14" fmla="*/ 0 w 55"/>
                  <a:gd name="T15" fmla="*/ 0 h 1"/>
                  <a:gd name="T16" fmla="*/ 0 w 55"/>
                  <a:gd name="T17" fmla="*/ 0 h 1"/>
                  <a:gd name="T18" fmla="*/ 0 w 55"/>
                  <a:gd name="T19" fmla="*/ 0 h 1"/>
                  <a:gd name="T20" fmla="*/ 50 w 55"/>
                  <a:gd name="T21" fmla="*/ 0 h 1"/>
                  <a:gd name="T22" fmla="*/ 52 w 55"/>
                  <a:gd name="T23" fmla="*/ 0 h 1"/>
                  <a:gd name="T24" fmla="*/ 52 w 55"/>
                  <a:gd name="T25" fmla="*/ 0 h 1"/>
                  <a:gd name="T26" fmla="*/ 52 w 55"/>
                  <a:gd name="T27" fmla="*/ 0 h 1"/>
                  <a:gd name="T28" fmla="*/ 52 w 55"/>
                  <a:gd name="T29" fmla="*/ 0 h 1"/>
                  <a:gd name="T30" fmla="*/ 52 w 55"/>
                  <a:gd name="T31" fmla="*/ 0 h 1"/>
                  <a:gd name="T32" fmla="*/ 54 w 55"/>
                  <a:gd name="T33" fmla="*/ 0 h 1"/>
                  <a:gd name="T34" fmla="*/ 54 w 55"/>
                  <a:gd name="T35" fmla="*/ 0 h 1"/>
                  <a:gd name="T36" fmla="*/ 54 w 5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1"/>
                  <a:gd name="T59" fmla="*/ 55 w 5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1">
                    <a:moveTo>
                      <a:pt x="54" y="0"/>
                    </a:moveTo>
                    <a:lnTo>
                      <a:pt x="0" y="0"/>
                    </a:lnTo>
                    <a:lnTo>
                      <a:pt x="50" y="0"/>
                    </a:lnTo>
                    <a:lnTo>
                      <a:pt x="52" y="0"/>
                    </a:lnTo>
                    <a:lnTo>
                      <a:pt x="54" y="0"/>
                    </a:lnTo>
                  </a:path>
                </a:pathLst>
              </a:custGeom>
              <a:solidFill>
                <a:srgbClr val="FAFC03"/>
              </a:solidFill>
              <a:ln w="9525" cap="rnd">
                <a:noFill/>
                <a:round/>
                <a:headEnd/>
                <a:tailEnd/>
              </a:ln>
            </p:spPr>
            <p:txBody>
              <a:bodyPr/>
              <a:lstStyle/>
              <a:p>
                <a:endParaRPr lang="en-US"/>
              </a:p>
            </p:txBody>
          </p:sp>
          <p:sp>
            <p:nvSpPr>
              <p:cNvPr id="32495" name="Freeform 450"/>
              <p:cNvSpPr>
                <a:spLocks noChangeAspect="1"/>
              </p:cNvSpPr>
              <p:nvPr/>
            </p:nvSpPr>
            <p:spPr bwMode="auto">
              <a:xfrm>
                <a:off x="4969" y="2711"/>
                <a:ext cx="51" cy="17"/>
              </a:xfrm>
              <a:custGeom>
                <a:avLst/>
                <a:gdLst>
                  <a:gd name="T0" fmla="*/ 50 w 51"/>
                  <a:gd name="T1" fmla="*/ 16 h 17"/>
                  <a:gd name="T2" fmla="*/ 0 w 51"/>
                  <a:gd name="T3" fmla="*/ 16 h 17"/>
                  <a:gd name="T4" fmla="*/ 0 w 51"/>
                  <a:gd name="T5" fmla="*/ 16 h 17"/>
                  <a:gd name="T6" fmla="*/ 0 w 51"/>
                  <a:gd name="T7" fmla="*/ 16 h 17"/>
                  <a:gd name="T8" fmla="*/ 0 w 51"/>
                  <a:gd name="T9" fmla="*/ 0 h 17"/>
                  <a:gd name="T10" fmla="*/ 0 w 51"/>
                  <a:gd name="T11" fmla="*/ 0 h 17"/>
                  <a:gd name="T12" fmla="*/ 0 w 51"/>
                  <a:gd name="T13" fmla="*/ 0 h 17"/>
                  <a:gd name="T14" fmla="*/ 1 w 51"/>
                  <a:gd name="T15" fmla="*/ 0 h 17"/>
                  <a:gd name="T16" fmla="*/ 1 w 51"/>
                  <a:gd name="T17" fmla="*/ 0 h 17"/>
                  <a:gd name="T18" fmla="*/ 1 w 51"/>
                  <a:gd name="T19" fmla="*/ 0 h 17"/>
                  <a:gd name="T20" fmla="*/ 48 w 51"/>
                  <a:gd name="T21" fmla="*/ 0 h 17"/>
                  <a:gd name="T22" fmla="*/ 48 w 51"/>
                  <a:gd name="T23" fmla="*/ 0 h 17"/>
                  <a:gd name="T24" fmla="*/ 48 w 51"/>
                  <a:gd name="T25" fmla="*/ 0 h 17"/>
                  <a:gd name="T26" fmla="*/ 48 w 51"/>
                  <a:gd name="T27" fmla="*/ 0 h 17"/>
                  <a:gd name="T28" fmla="*/ 50 w 51"/>
                  <a:gd name="T29" fmla="*/ 0 h 17"/>
                  <a:gd name="T30" fmla="*/ 50 w 51"/>
                  <a:gd name="T31" fmla="*/ 0 h 17"/>
                  <a:gd name="T32" fmla="*/ 50 w 51"/>
                  <a:gd name="T33" fmla="*/ 16 h 17"/>
                  <a:gd name="T34" fmla="*/ 50 w 51"/>
                  <a:gd name="T35" fmla="*/ 16 h 17"/>
                  <a:gd name="T36" fmla="*/ 50 w 5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
                  <a:gd name="T58" fmla="*/ 0 h 17"/>
                  <a:gd name="T59" fmla="*/ 51 w 5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 h="17">
                    <a:moveTo>
                      <a:pt x="50" y="16"/>
                    </a:moveTo>
                    <a:lnTo>
                      <a:pt x="0" y="16"/>
                    </a:lnTo>
                    <a:lnTo>
                      <a:pt x="0" y="0"/>
                    </a:lnTo>
                    <a:lnTo>
                      <a:pt x="1" y="0"/>
                    </a:lnTo>
                    <a:lnTo>
                      <a:pt x="48" y="0"/>
                    </a:lnTo>
                    <a:lnTo>
                      <a:pt x="50" y="0"/>
                    </a:lnTo>
                    <a:lnTo>
                      <a:pt x="50" y="16"/>
                    </a:lnTo>
                  </a:path>
                </a:pathLst>
              </a:custGeom>
              <a:solidFill>
                <a:srgbClr val="FBFC03"/>
              </a:solidFill>
              <a:ln w="9525" cap="rnd">
                <a:noFill/>
                <a:round/>
                <a:headEnd/>
                <a:tailEnd/>
              </a:ln>
            </p:spPr>
            <p:txBody>
              <a:bodyPr/>
              <a:lstStyle/>
              <a:p>
                <a:endParaRPr lang="en-US"/>
              </a:p>
            </p:txBody>
          </p:sp>
          <p:sp>
            <p:nvSpPr>
              <p:cNvPr id="32496" name="Freeform 451"/>
              <p:cNvSpPr>
                <a:spLocks noChangeAspect="1"/>
              </p:cNvSpPr>
              <p:nvPr/>
            </p:nvSpPr>
            <p:spPr bwMode="auto">
              <a:xfrm>
                <a:off x="4971" y="2709"/>
                <a:ext cx="47" cy="17"/>
              </a:xfrm>
              <a:custGeom>
                <a:avLst/>
                <a:gdLst>
                  <a:gd name="T0" fmla="*/ 46 w 47"/>
                  <a:gd name="T1" fmla="*/ 16 h 17"/>
                  <a:gd name="T2" fmla="*/ 0 w 47"/>
                  <a:gd name="T3" fmla="*/ 16 h 17"/>
                  <a:gd name="T4" fmla="*/ 0 w 47"/>
                  <a:gd name="T5" fmla="*/ 16 h 17"/>
                  <a:gd name="T6" fmla="*/ 0 w 47"/>
                  <a:gd name="T7" fmla="*/ 16 h 17"/>
                  <a:gd name="T8" fmla="*/ 0 w 47"/>
                  <a:gd name="T9" fmla="*/ 16 h 17"/>
                  <a:gd name="T10" fmla="*/ 0 w 47"/>
                  <a:gd name="T11" fmla="*/ 16 h 17"/>
                  <a:gd name="T12" fmla="*/ 0 w 47"/>
                  <a:gd name="T13" fmla="*/ 16 h 17"/>
                  <a:gd name="T14" fmla="*/ 0 w 47"/>
                  <a:gd name="T15" fmla="*/ 16 h 17"/>
                  <a:gd name="T16" fmla="*/ 0 w 47"/>
                  <a:gd name="T17" fmla="*/ 0 h 17"/>
                  <a:gd name="T18" fmla="*/ 0 w 47"/>
                  <a:gd name="T19" fmla="*/ 0 h 17"/>
                  <a:gd name="T20" fmla="*/ 42 w 47"/>
                  <a:gd name="T21" fmla="*/ 0 h 17"/>
                  <a:gd name="T22" fmla="*/ 42 w 47"/>
                  <a:gd name="T23" fmla="*/ 0 h 17"/>
                  <a:gd name="T24" fmla="*/ 44 w 47"/>
                  <a:gd name="T25" fmla="*/ 16 h 17"/>
                  <a:gd name="T26" fmla="*/ 44 w 47"/>
                  <a:gd name="T27" fmla="*/ 16 h 17"/>
                  <a:gd name="T28" fmla="*/ 44 w 47"/>
                  <a:gd name="T29" fmla="*/ 16 h 17"/>
                  <a:gd name="T30" fmla="*/ 44 w 47"/>
                  <a:gd name="T31" fmla="*/ 16 h 17"/>
                  <a:gd name="T32" fmla="*/ 44 w 47"/>
                  <a:gd name="T33" fmla="*/ 16 h 17"/>
                  <a:gd name="T34" fmla="*/ 46 w 47"/>
                  <a:gd name="T35" fmla="*/ 16 h 17"/>
                  <a:gd name="T36" fmla="*/ 46 w 4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7"/>
                  <a:gd name="T59" fmla="*/ 47 w 4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7">
                    <a:moveTo>
                      <a:pt x="46" y="16"/>
                    </a:moveTo>
                    <a:lnTo>
                      <a:pt x="0" y="16"/>
                    </a:lnTo>
                    <a:lnTo>
                      <a:pt x="0" y="0"/>
                    </a:lnTo>
                    <a:lnTo>
                      <a:pt x="42" y="0"/>
                    </a:lnTo>
                    <a:lnTo>
                      <a:pt x="44" y="16"/>
                    </a:lnTo>
                    <a:lnTo>
                      <a:pt x="46" y="16"/>
                    </a:lnTo>
                  </a:path>
                </a:pathLst>
              </a:custGeom>
              <a:solidFill>
                <a:srgbClr val="FCFD02"/>
              </a:solidFill>
              <a:ln w="9525" cap="rnd">
                <a:noFill/>
                <a:round/>
                <a:headEnd/>
                <a:tailEnd/>
              </a:ln>
            </p:spPr>
            <p:txBody>
              <a:bodyPr/>
              <a:lstStyle/>
              <a:p>
                <a:endParaRPr lang="en-US"/>
              </a:p>
            </p:txBody>
          </p:sp>
          <p:sp>
            <p:nvSpPr>
              <p:cNvPr id="32497" name="Freeform 452"/>
              <p:cNvSpPr>
                <a:spLocks noChangeAspect="1"/>
              </p:cNvSpPr>
              <p:nvPr/>
            </p:nvSpPr>
            <p:spPr bwMode="auto">
              <a:xfrm>
                <a:off x="4971" y="2709"/>
                <a:ext cx="44" cy="1"/>
              </a:xfrm>
              <a:custGeom>
                <a:avLst/>
                <a:gdLst>
                  <a:gd name="T0" fmla="*/ 43 w 44"/>
                  <a:gd name="T1" fmla="*/ 0 h 1"/>
                  <a:gd name="T2" fmla="*/ 0 w 44"/>
                  <a:gd name="T3" fmla="*/ 0 h 1"/>
                  <a:gd name="T4" fmla="*/ 0 w 44"/>
                  <a:gd name="T5" fmla="*/ 0 h 1"/>
                  <a:gd name="T6" fmla="*/ 0 w 44"/>
                  <a:gd name="T7" fmla="*/ 0 h 1"/>
                  <a:gd name="T8" fmla="*/ 1 w 44"/>
                  <a:gd name="T9" fmla="*/ 0 h 1"/>
                  <a:gd name="T10" fmla="*/ 1 w 44"/>
                  <a:gd name="T11" fmla="*/ 0 h 1"/>
                  <a:gd name="T12" fmla="*/ 1 w 44"/>
                  <a:gd name="T13" fmla="*/ 0 h 1"/>
                  <a:gd name="T14" fmla="*/ 1 w 44"/>
                  <a:gd name="T15" fmla="*/ 0 h 1"/>
                  <a:gd name="T16" fmla="*/ 1 w 44"/>
                  <a:gd name="T17" fmla="*/ 0 h 1"/>
                  <a:gd name="T18" fmla="*/ 1 w 44"/>
                  <a:gd name="T19" fmla="*/ 0 h 1"/>
                  <a:gd name="T20" fmla="*/ 41 w 44"/>
                  <a:gd name="T21" fmla="*/ 0 h 1"/>
                  <a:gd name="T22" fmla="*/ 41 w 44"/>
                  <a:gd name="T23" fmla="*/ 0 h 1"/>
                  <a:gd name="T24" fmla="*/ 41 w 44"/>
                  <a:gd name="T25" fmla="*/ 0 h 1"/>
                  <a:gd name="T26" fmla="*/ 41 w 44"/>
                  <a:gd name="T27" fmla="*/ 0 h 1"/>
                  <a:gd name="T28" fmla="*/ 41 w 44"/>
                  <a:gd name="T29" fmla="*/ 0 h 1"/>
                  <a:gd name="T30" fmla="*/ 43 w 44"/>
                  <a:gd name="T31" fmla="*/ 0 h 1"/>
                  <a:gd name="T32" fmla="*/ 43 w 44"/>
                  <a:gd name="T33" fmla="*/ 0 h 1"/>
                  <a:gd name="T34" fmla="*/ 43 w 44"/>
                  <a:gd name="T35" fmla="*/ 0 h 1"/>
                  <a:gd name="T36" fmla="*/ 43 w 4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
                  <a:gd name="T58" fmla="*/ 0 h 1"/>
                  <a:gd name="T59" fmla="*/ 44 w 4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 h="1">
                    <a:moveTo>
                      <a:pt x="43" y="0"/>
                    </a:moveTo>
                    <a:lnTo>
                      <a:pt x="0" y="0"/>
                    </a:lnTo>
                    <a:lnTo>
                      <a:pt x="1" y="0"/>
                    </a:lnTo>
                    <a:lnTo>
                      <a:pt x="41" y="0"/>
                    </a:lnTo>
                    <a:lnTo>
                      <a:pt x="43" y="0"/>
                    </a:lnTo>
                  </a:path>
                </a:pathLst>
              </a:custGeom>
              <a:solidFill>
                <a:srgbClr val="FCFD02"/>
              </a:solidFill>
              <a:ln w="9525" cap="rnd">
                <a:noFill/>
                <a:round/>
                <a:headEnd/>
                <a:tailEnd/>
              </a:ln>
            </p:spPr>
            <p:txBody>
              <a:bodyPr/>
              <a:lstStyle/>
              <a:p>
                <a:endParaRPr lang="en-US"/>
              </a:p>
            </p:txBody>
          </p:sp>
          <p:sp>
            <p:nvSpPr>
              <p:cNvPr id="32498" name="Freeform 453"/>
              <p:cNvSpPr>
                <a:spLocks noChangeAspect="1"/>
              </p:cNvSpPr>
              <p:nvPr/>
            </p:nvSpPr>
            <p:spPr bwMode="auto">
              <a:xfrm>
                <a:off x="4972" y="2708"/>
                <a:ext cx="41" cy="17"/>
              </a:xfrm>
              <a:custGeom>
                <a:avLst/>
                <a:gdLst>
                  <a:gd name="T0" fmla="*/ 40 w 41"/>
                  <a:gd name="T1" fmla="*/ 16 h 17"/>
                  <a:gd name="T2" fmla="*/ 0 w 41"/>
                  <a:gd name="T3" fmla="*/ 16 h 17"/>
                  <a:gd name="T4" fmla="*/ 0 w 41"/>
                  <a:gd name="T5" fmla="*/ 16 h 17"/>
                  <a:gd name="T6" fmla="*/ 0 w 41"/>
                  <a:gd name="T7" fmla="*/ 16 h 17"/>
                  <a:gd name="T8" fmla="*/ 0 w 41"/>
                  <a:gd name="T9" fmla="*/ 0 h 17"/>
                  <a:gd name="T10" fmla="*/ 0 w 41"/>
                  <a:gd name="T11" fmla="*/ 0 h 17"/>
                  <a:gd name="T12" fmla="*/ 0 w 41"/>
                  <a:gd name="T13" fmla="*/ 0 h 17"/>
                  <a:gd name="T14" fmla="*/ 0 w 41"/>
                  <a:gd name="T15" fmla="*/ 0 h 17"/>
                  <a:gd name="T16" fmla="*/ 1 w 41"/>
                  <a:gd name="T17" fmla="*/ 0 h 17"/>
                  <a:gd name="T18" fmla="*/ 1 w 41"/>
                  <a:gd name="T19" fmla="*/ 0 h 17"/>
                  <a:gd name="T20" fmla="*/ 36 w 41"/>
                  <a:gd name="T21" fmla="*/ 0 h 17"/>
                  <a:gd name="T22" fmla="*/ 36 w 41"/>
                  <a:gd name="T23" fmla="*/ 0 h 17"/>
                  <a:gd name="T24" fmla="*/ 36 w 41"/>
                  <a:gd name="T25" fmla="*/ 0 h 17"/>
                  <a:gd name="T26" fmla="*/ 38 w 41"/>
                  <a:gd name="T27" fmla="*/ 0 h 17"/>
                  <a:gd name="T28" fmla="*/ 38 w 41"/>
                  <a:gd name="T29" fmla="*/ 0 h 17"/>
                  <a:gd name="T30" fmla="*/ 38 w 41"/>
                  <a:gd name="T31" fmla="*/ 0 h 17"/>
                  <a:gd name="T32" fmla="*/ 38 w 41"/>
                  <a:gd name="T33" fmla="*/ 16 h 17"/>
                  <a:gd name="T34" fmla="*/ 38 w 41"/>
                  <a:gd name="T35" fmla="*/ 16 h 17"/>
                  <a:gd name="T36" fmla="*/ 40 w 4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7"/>
                  <a:gd name="T59" fmla="*/ 41 w 4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7">
                    <a:moveTo>
                      <a:pt x="40" y="16"/>
                    </a:moveTo>
                    <a:lnTo>
                      <a:pt x="0" y="16"/>
                    </a:lnTo>
                    <a:lnTo>
                      <a:pt x="0" y="0"/>
                    </a:lnTo>
                    <a:lnTo>
                      <a:pt x="1" y="0"/>
                    </a:lnTo>
                    <a:lnTo>
                      <a:pt x="36" y="0"/>
                    </a:lnTo>
                    <a:lnTo>
                      <a:pt x="38" y="0"/>
                    </a:lnTo>
                    <a:lnTo>
                      <a:pt x="38" y="16"/>
                    </a:lnTo>
                    <a:lnTo>
                      <a:pt x="40" y="16"/>
                    </a:lnTo>
                  </a:path>
                </a:pathLst>
              </a:custGeom>
              <a:solidFill>
                <a:srgbClr val="FDFD02"/>
              </a:solidFill>
              <a:ln w="9525" cap="rnd">
                <a:noFill/>
                <a:round/>
                <a:headEnd/>
                <a:tailEnd/>
              </a:ln>
            </p:spPr>
            <p:txBody>
              <a:bodyPr/>
              <a:lstStyle/>
              <a:p>
                <a:endParaRPr lang="en-US"/>
              </a:p>
            </p:txBody>
          </p:sp>
          <p:sp>
            <p:nvSpPr>
              <p:cNvPr id="32499" name="Freeform 454"/>
              <p:cNvSpPr>
                <a:spLocks noChangeAspect="1"/>
              </p:cNvSpPr>
              <p:nvPr/>
            </p:nvSpPr>
            <p:spPr bwMode="auto">
              <a:xfrm>
                <a:off x="4974" y="2706"/>
                <a:ext cx="36" cy="17"/>
              </a:xfrm>
              <a:custGeom>
                <a:avLst/>
                <a:gdLst>
                  <a:gd name="T0" fmla="*/ 35 w 36"/>
                  <a:gd name="T1" fmla="*/ 16 h 17"/>
                  <a:gd name="T2" fmla="*/ 0 w 36"/>
                  <a:gd name="T3" fmla="*/ 16 h 17"/>
                  <a:gd name="T4" fmla="*/ 0 w 36"/>
                  <a:gd name="T5" fmla="*/ 16 h 17"/>
                  <a:gd name="T6" fmla="*/ 0 w 36"/>
                  <a:gd name="T7" fmla="*/ 16 h 17"/>
                  <a:gd name="T8" fmla="*/ 0 w 36"/>
                  <a:gd name="T9" fmla="*/ 16 h 17"/>
                  <a:gd name="T10" fmla="*/ 0 w 36"/>
                  <a:gd name="T11" fmla="*/ 16 h 17"/>
                  <a:gd name="T12" fmla="*/ 0 w 36"/>
                  <a:gd name="T13" fmla="*/ 16 h 17"/>
                  <a:gd name="T14" fmla="*/ 0 w 36"/>
                  <a:gd name="T15" fmla="*/ 16 h 17"/>
                  <a:gd name="T16" fmla="*/ 0 w 36"/>
                  <a:gd name="T17" fmla="*/ 16 h 17"/>
                  <a:gd name="T18" fmla="*/ 0 w 36"/>
                  <a:gd name="T19" fmla="*/ 0 h 17"/>
                  <a:gd name="T20" fmla="*/ 27 w 36"/>
                  <a:gd name="T21" fmla="*/ 0 h 17"/>
                  <a:gd name="T22" fmla="*/ 27 w 36"/>
                  <a:gd name="T23" fmla="*/ 0 h 17"/>
                  <a:gd name="T24" fmla="*/ 29 w 36"/>
                  <a:gd name="T25" fmla="*/ 16 h 17"/>
                  <a:gd name="T26" fmla="*/ 29 w 36"/>
                  <a:gd name="T27" fmla="*/ 16 h 17"/>
                  <a:gd name="T28" fmla="*/ 30 w 36"/>
                  <a:gd name="T29" fmla="*/ 16 h 17"/>
                  <a:gd name="T30" fmla="*/ 31 w 36"/>
                  <a:gd name="T31" fmla="*/ 16 h 17"/>
                  <a:gd name="T32" fmla="*/ 31 w 36"/>
                  <a:gd name="T33" fmla="*/ 16 h 17"/>
                  <a:gd name="T34" fmla="*/ 33 w 36"/>
                  <a:gd name="T35" fmla="*/ 16 h 17"/>
                  <a:gd name="T36" fmla="*/ 33 w 36"/>
                  <a:gd name="T37" fmla="*/ 16 h 17"/>
                  <a:gd name="T38" fmla="*/ 33 w 36"/>
                  <a:gd name="T39" fmla="*/ 16 h 17"/>
                  <a:gd name="T40" fmla="*/ 35 w 36"/>
                  <a:gd name="T41" fmla="*/ 16 h 17"/>
                  <a:gd name="T42" fmla="*/ 35 w 36"/>
                  <a:gd name="T43" fmla="*/ 16 h 17"/>
                  <a:gd name="T44" fmla="*/ 35 w 36"/>
                  <a:gd name="T45" fmla="*/ 16 h 17"/>
                  <a:gd name="T46" fmla="*/ 35 w 36"/>
                  <a:gd name="T47" fmla="*/ 16 h 17"/>
                  <a:gd name="T48" fmla="*/ 35 w 36"/>
                  <a:gd name="T49" fmla="*/ 16 h 17"/>
                  <a:gd name="T50" fmla="*/ 35 w 36"/>
                  <a:gd name="T51" fmla="*/ 16 h 17"/>
                  <a:gd name="T52" fmla="*/ 35 w 36"/>
                  <a:gd name="T53" fmla="*/ 16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
                  <a:gd name="T82" fmla="*/ 0 h 17"/>
                  <a:gd name="T83" fmla="*/ 36 w 36"/>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 h="17">
                    <a:moveTo>
                      <a:pt x="35" y="16"/>
                    </a:moveTo>
                    <a:lnTo>
                      <a:pt x="0" y="16"/>
                    </a:lnTo>
                    <a:lnTo>
                      <a:pt x="0" y="0"/>
                    </a:lnTo>
                    <a:lnTo>
                      <a:pt x="27" y="0"/>
                    </a:lnTo>
                    <a:lnTo>
                      <a:pt x="29" y="16"/>
                    </a:lnTo>
                    <a:lnTo>
                      <a:pt x="30" y="16"/>
                    </a:lnTo>
                    <a:lnTo>
                      <a:pt x="31" y="16"/>
                    </a:lnTo>
                    <a:lnTo>
                      <a:pt x="33" y="16"/>
                    </a:lnTo>
                    <a:lnTo>
                      <a:pt x="35" y="16"/>
                    </a:lnTo>
                  </a:path>
                </a:pathLst>
              </a:custGeom>
              <a:solidFill>
                <a:srgbClr val="FDFE01"/>
              </a:solidFill>
              <a:ln w="9525" cap="rnd">
                <a:noFill/>
                <a:round/>
                <a:headEnd/>
                <a:tailEnd/>
              </a:ln>
            </p:spPr>
            <p:txBody>
              <a:bodyPr/>
              <a:lstStyle/>
              <a:p>
                <a:endParaRPr lang="en-US"/>
              </a:p>
            </p:txBody>
          </p:sp>
          <p:sp>
            <p:nvSpPr>
              <p:cNvPr id="32500" name="Freeform 455"/>
              <p:cNvSpPr>
                <a:spLocks noChangeAspect="1"/>
              </p:cNvSpPr>
              <p:nvPr/>
            </p:nvSpPr>
            <p:spPr bwMode="auto">
              <a:xfrm>
                <a:off x="4974" y="2706"/>
                <a:ext cx="29" cy="1"/>
              </a:xfrm>
              <a:custGeom>
                <a:avLst/>
                <a:gdLst>
                  <a:gd name="T0" fmla="*/ 28 w 29"/>
                  <a:gd name="T1" fmla="*/ 0 h 1"/>
                  <a:gd name="T2" fmla="*/ 0 w 29"/>
                  <a:gd name="T3" fmla="*/ 0 h 1"/>
                  <a:gd name="T4" fmla="*/ 0 w 29"/>
                  <a:gd name="T5" fmla="*/ 0 h 1"/>
                  <a:gd name="T6" fmla="*/ 0 w 29"/>
                  <a:gd name="T7" fmla="*/ 0 h 1"/>
                  <a:gd name="T8" fmla="*/ 0 w 29"/>
                  <a:gd name="T9" fmla="*/ 0 h 1"/>
                  <a:gd name="T10" fmla="*/ 1 w 29"/>
                  <a:gd name="T11" fmla="*/ 0 h 1"/>
                  <a:gd name="T12" fmla="*/ 1 w 29"/>
                  <a:gd name="T13" fmla="*/ 0 h 1"/>
                  <a:gd name="T14" fmla="*/ 1 w 29"/>
                  <a:gd name="T15" fmla="*/ 0 h 1"/>
                  <a:gd name="T16" fmla="*/ 1 w 29"/>
                  <a:gd name="T17" fmla="*/ 0 h 1"/>
                  <a:gd name="T18" fmla="*/ 1 w 29"/>
                  <a:gd name="T19" fmla="*/ 0 h 1"/>
                  <a:gd name="T20" fmla="*/ 15 w 29"/>
                  <a:gd name="T21" fmla="*/ 0 h 1"/>
                  <a:gd name="T22" fmla="*/ 16 w 29"/>
                  <a:gd name="T23" fmla="*/ 0 h 1"/>
                  <a:gd name="T24" fmla="*/ 18 w 29"/>
                  <a:gd name="T25" fmla="*/ 0 h 1"/>
                  <a:gd name="T26" fmla="*/ 20 w 29"/>
                  <a:gd name="T27" fmla="*/ 0 h 1"/>
                  <a:gd name="T28" fmla="*/ 21 w 29"/>
                  <a:gd name="T29" fmla="*/ 0 h 1"/>
                  <a:gd name="T30" fmla="*/ 23 w 29"/>
                  <a:gd name="T31" fmla="*/ 0 h 1"/>
                  <a:gd name="T32" fmla="*/ 24 w 29"/>
                  <a:gd name="T33" fmla="*/ 0 h 1"/>
                  <a:gd name="T34" fmla="*/ 26 w 29"/>
                  <a:gd name="T35" fmla="*/ 0 h 1"/>
                  <a:gd name="T36" fmla="*/ 28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8" y="0"/>
                    </a:moveTo>
                    <a:lnTo>
                      <a:pt x="0" y="0"/>
                    </a:lnTo>
                    <a:lnTo>
                      <a:pt x="1" y="0"/>
                    </a:lnTo>
                    <a:lnTo>
                      <a:pt x="15" y="0"/>
                    </a:lnTo>
                    <a:lnTo>
                      <a:pt x="16" y="0"/>
                    </a:lnTo>
                    <a:lnTo>
                      <a:pt x="18" y="0"/>
                    </a:lnTo>
                    <a:lnTo>
                      <a:pt x="20" y="0"/>
                    </a:lnTo>
                    <a:lnTo>
                      <a:pt x="21" y="0"/>
                    </a:lnTo>
                    <a:lnTo>
                      <a:pt x="23" y="0"/>
                    </a:lnTo>
                    <a:lnTo>
                      <a:pt x="24" y="0"/>
                    </a:lnTo>
                    <a:lnTo>
                      <a:pt x="26" y="0"/>
                    </a:lnTo>
                    <a:lnTo>
                      <a:pt x="28" y="0"/>
                    </a:lnTo>
                  </a:path>
                </a:pathLst>
              </a:custGeom>
              <a:solidFill>
                <a:srgbClr val="FEFE01"/>
              </a:solidFill>
              <a:ln w="9525" cap="rnd">
                <a:noFill/>
                <a:round/>
                <a:headEnd/>
                <a:tailEnd/>
              </a:ln>
            </p:spPr>
            <p:txBody>
              <a:bodyPr/>
              <a:lstStyle/>
              <a:p>
                <a:endParaRPr lang="en-US"/>
              </a:p>
            </p:txBody>
          </p:sp>
          <p:sp>
            <p:nvSpPr>
              <p:cNvPr id="32501" name="Freeform 456"/>
              <p:cNvSpPr>
                <a:spLocks noChangeAspect="1"/>
              </p:cNvSpPr>
              <p:nvPr/>
            </p:nvSpPr>
            <p:spPr bwMode="auto">
              <a:xfrm>
                <a:off x="4975" y="2704"/>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0 h 17"/>
                  <a:gd name="T12" fmla="*/ 0 w 17"/>
                  <a:gd name="T13" fmla="*/ 0 h 17"/>
                  <a:gd name="T14" fmla="*/ 0 w 17"/>
                  <a:gd name="T15" fmla="*/ 0 h 17"/>
                  <a:gd name="T16" fmla="*/ 0 w 17"/>
                  <a:gd name="T17" fmla="*/ 0 h 17"/>
                  <a:gd name="T18" fmla="*/ 0 w 17"/>
                  <a:gd name="T19" fmla="*/ 0 h 17"/>
                  <a:gd name="T20" fmla="*/ 1 w 17"/>
                  <a:gd name="T21" fmla="*/ 0 h 17"/>
                  <a:gd name="T22" fmla="*/ 3 w 17"/>
                  <a:gd name="T23" fmla="*/ 0 h 17"/>
                  <a:gd name="T24" fmla="*/ 5 w 17"/>
                  <a:gd name="T25" fmla="*/ 0 h 17"/>
                  <a:gd name="T26" fmla="*/ 9 w 17"/>
                  <a:gd name="T27" fmla="*/ 0 h 17"/>
                  <a:gd name="T28" fmla="*/ 11 w 17"/>
                  <a:gd name="T29" fmla="*/ 16 h 17"/>
                  <a:gd name="T30" fmla="*/ 12 w 17"/>
                  <a:gd name="T31" fmla="*/ 16 h 17"/>
                  <a:gd name="T32" fmla="*/ 14 w 17"/>
                  <a:gd name="T33" fmla="*/ 16 h 17"/>
                  <a:gd name="T34" fmla="*/ 16 w 17"/>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6" y="16"/>
                    </a:moveTo>
                    <a:lnTo>
                      <a:pt x="0" y="16"/>
                    </a:lnTo>
                    <a:lnTo>
                      <a:pt x="0" y="0"/>
                    </a:lnTo>
                    <a:lnTo>
                      <a:pt x="1" y="0"/>
                    </a:lnTo>
                    <a:lnTo>
                      <a:pt x="3" y="0"/>
                    </a:lnTo>
                    <a:lnTo>
                      <a:pt x="5" y="0"/>
                    </a:lnTo>
                    <a:lnTo>
                      <a:pt x="9" y="0"/>
                    </a:lnTo>
                    <a:lnTo>
                      <a:pt x="11" y="16"/>
                    </a:lnTo>
                    <a:lnTo>
                      <a:pt x="12" y="16"/>
                    </a:lnTo>
                    <a:lnTo>
                      <a:pt x="14" y="16"/>
                    </a:lnTo>
                    <a:lnTo>
                      <a:pt x="16" y="16"/>
                    </a:lnTo>
                  </a:path>
                </a:pathLst>
              </a:custGeom>
              <a:solidFill>
                <a:srgbClr val="FFFF00"/>
              </a:solidFill>
              <a:ln w="9525" cap="rnd">
                <a:noFill/>
                <a:round/>
                <a:headEnd/>
                <a:tailEnd/>
              </a:ln>
            </p:spPr>
            <p:txBody>
              <a:bodyPr/>
              <a:lstStyle/>
              <a:p>
                <a:endParaRPr lang="en-US"/>
              </a:p>
            </p:txBody>
          </p:sp>
          <p:sp>
            <p:nvSpPr>
              <p:cNvPr id="32502" name="Freeform 457"/>
              <p:cNvSpPr>
                <a:spLocks noChangeAspect="1"/>
              </p:cNvSpPr>
              <p:nvPr/>
            </p:nvSpPr>
            <p:spPr bwMode="auto">
              <a:xfrm>
                <a:off x="5109" y="2740"/>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
                  <a:gd name="T56" fmla="*/ 1 w 1"/>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
                    <a:moveTo>
                      <a:pt x="0" y="0"/>
                    </a:moveTo>
                    <a:lnTo>
                      <a:pt x="0" y="0"/>
                    </a:lnTo>
                  </a:path>
                </a:pathLst>
              </a:custGeom>
              <a:solidFill>
                <a:srgbClr val="669966"/>
              </a:solidFill>
              <a:ln w="9525" cap="rnd">
                <a:noFill/>
                <a:round/>
                <a:headEnd/>
                <a:tailEnd/>
              </a:ln>
            </p:spPr>
            <p:txBody>
              <a:bodyPr/>
              <a:lstStyle/>
              <a:p>
                <a:endParaRPr lang="en-US"/>
              </a:p>
            </p:txBody>
          </p:sp>
          <p:sp>
            <p:nvSpPr>
              <p:cNvPr id="32503" name="Freeform 458"/>
              <p:cNvSpPr>
                <a:spLocks noChangeAspect="1"/>
              </p:cNvSpPr>
              <p:nvPr/>
            </p:nvSpPr>
            <p:spPr bwMode="auto">
              <a:xfrm>
                <a:off x="5109" y="2740"/>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0" y="0"/>
                    </a:moveTo>
                    <a:lnTo>
                      <a:pt x="0" y="0"/>
                    </a:lnTo>
                  </a:path>
                </a:pathLst>
              </a:custGeom>
              <a:solidFill>
                <a:srgbClr val="669966"/>
              </a:solidFill>
              <a:ln w="9525" cap="rnd">
                <a:noFill/>
                <a:round/>
                <a:headEnd/>
                <a:tailEnd/>
              </a:ln>
            </p:spPr>
            <p:txBody>
              <a:bodyPr/>
              <a:lstStyle/>
              <a:p>
                <a:endParaRPr lang="en-US"/>
              </a:p>
            </p:txBody>
          </p:sp>
          <p:sp>
            <p:nvSpPr>
              <p:cNvPr id="32504" name="Freeform 459"/>
              <p:cNvSpPr>
                <a:spLocks noChangeAspect="1"/>
              </p:cNvSpPr>
              <p:nvPr/>
            </p:nvSpPr>
            <p:spPr bwMode="auto">
              <a:xfrm>
                <a:off x="5107" y="2740"/>
                <a:ext cx="17" cy="1"/>
              </a:xfrm>
              <a:custGeom>
                <a:avLst/>
                <a:gdLst>
                  <a:gd name="T0" fmla="*/ 16 w 17"/>
                  <a:gd name="T1" fmla="*/ 0 h 1"/>
                  <a:gd name="T2" fmla="*/ 16 w 17"/>
                  <a:gd name="T3" fmla="*/ 0 h 1"/>
                  <a:gd name="T4" fmla="*/ 16 w 17"/>
                  <a:gd name="T5" fmla="*/ 0 h 1"/>
                  <a:gd name="T6" fmla="*/ 16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16" y="0"/>
                    </a:lnTo>
                    <a:lnTo>
                      <a:pt x="0" y="0"/>
                    </a:lnTo>
                    <a:lnTo>
                      <a:pt x="16" y="0"/>
                    </a:lnTo>
                  </a:path>
                </a:pathLst>
              </a:custGeom>
              <a:solidFill>
                <a:srgbClr val="679966"/>
              </a:solidFill>
              <a:ln w="9525" cap="rnd">
                <a:noFill/>
                <a:round/>
                <a:headEnd/>
                <a:tailEnd/>
              </a:ln>
            </p:spPr>
            <p:txBody>
              <a:bodyPr/>
              <a:lstStyle/>
              <a:p>
                <a:endParaRPr lang="en-US"/>
              </a:p>
            </p:txBody>
          </p:sp>
          <p:sp>
            <p:nvSpPr>
              <p:cNvPr id="32505" name="Freeform 460"/>
              <p:cNvSpPr>
                <a:spLocks noChangeAspect="1"/>
              </p:cNvSpPr>
              <p:nvPr/>
            </p:nvSpPr>
            <p:spPr bwMode="auto">
              <a:xfrm>
                <a:off x="5107" y="274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79A65"/>
              </a:solidFill>
              <a:ln w="9525" cap="rnd">
                <a:noFill/>
                <a:round/>
                <a:headEnd/>
                <a:tailEnd/>
              </a:ln>
            </p:spPr>
            <p:txBody>
              <a:bodyPr/>
              <a:lstStyle/>
              <a:p>
                <a:endParaRPr lang="en-US"/>
              </a:p>
            </p:txBody>
          </p:sp>
          <p:sp>
            <p:nvSpPr>
              <p:cNvPr id="32506" name="Freeform 461"/>
              <p:cNvSpPr>
                <a:spLocks noChangeAspect="1"/>
              </p:cNvSpPr>
              <p:nvPr/>
            </p:nvSpPr>
            <p:spPr bwMode="auto">
              <a:xfrm>
                <a:off x="5107" y="274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89A65"/>
              </a:solidFill>
              <a:ln w="9525" cap="rnd">
                <a:noFill/>
                <a:round/>
                <a:headEnd/>
                <a:tailEnd/>
              </a:ln>
            </p:spPr>
            <p:txBody>
              <a:bodyPr/>
              <a:lstStyle/>
              <a:p>
                <a:endParaRPr lang="en-US"/>
              </a:p>
            </p:txBody>
          </p:sp>
          <p:sp>
            <p:nvSpPr>
              <p:cNvPr id="32507" name="Freeform 462"/>
              <p:cNvSpPr>
                <a:spLocks noChangeAspect="1"/>
              </p:cNvSpPr>
              <p:nvPr/>
            </p:nvSpPr>
            <p:spPr bwMode="auto">
              <a:xfrm>
                <a:off x="5107" y="274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99B64"/>
              </a:solidFill>
              <a:ln w="9525" cap="rnd">
                <a:noFill/>
                <a:round/>
                <a:headEnd/>
                <a:tailEnd/>
              </a:ln>
            </p:spPr>
            <p:txBody>
              <a:bodyPr/>
              <a:lstStyle/>
              <a:p>
                <a:endParaRPr lang="en-US"/>
              </a:p>
            </p:txBody>
          </p:sp>
          <p:sp>
            <p:nvSpPr>
              <p:cNvPr id="32508" name="Freeform 463"/>
              <p:cNvSpPr>
                <a:spLocks noChangeAspect="1"/>
              </p:cNvSpPr>
              <p:nvPr/>
            </p:nvSpPr>
            <p:spPr bwMode="auto">
              <a:xfrm>
                <a:off x="5107" y="2740"/>
                <a:ext cx="17" cy="1"/>
              </a:xfrm>
              <a:custGeom>
                <a:avLst/>
                <a:gdLst>
                  <a:gd name="T0" fmla="*/ 8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8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8" y="0"/>
                    </a:moveTo>
                    <a:lnTo>
                      <a:pt x="0" y="0"/>
                    </a:lnTo>
                    <a:lnTo>
                      <a:pt x="16" y="0"/>
                    </a:lnTo>
                    <a:lnTo>
                      <a:pt x="8" y="0"/>
                    </a:lnTo>
                  </a:path>
                </a:pathLst>
              </a:custGeom>
              <a:solidFill>
                <a:srgbClr val="699B64"/>
              </a:solidFill>
              <a:ln w="9525" cap="rnd">
                <a:noFill/>
                <a:round/>
                <a:headEnd/>
                <a:tailEnd/>
              </a:ln>
            </p:spPr>
            <p:txBody>
              <a:bodyPr/>
              <a:lstStyle/>
              <a:p>
                <a:endParaRPr lang="en-US"/>
              </a:p>
            </p:txBody>
          </p:sp>
          <p:sp>
            <p:nvSpPr>
              <p:cNvPr id="32509" name="Freeform 464"/>
              <p:cNvSpPr>
                <a:spLocks noChangeAspect="1"/>
              </p:cNvSpPr>
              <p:nvPr/>
            </p:nvSpPr>
            <p:spPr bwMode="auto">
              <a:xfrm>
                <a:off x="5107" y="2738"/>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16 h 17"/>
                  <a:gd name="T18" fmla="*/ 0 w 17"/>
                  <a:gd name="T19" fmla="*/ 0 h 17"/>
                  <a:gd name="T20" fmla="*/ 16 w 17"/>
                  <a:gd name="T21" fmla="*/ 0 h 17"/>
                  <a:gd name="T22" fmla="*/ 16 w 17"/>
                  <a:gd name="T23" fmla="*/ 16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6A9B64"/>
              </a:solidFill>
              <a:ln w="9525" cap="rnd">
                <a:noFill/>
                <a:round/>
                <a:headEnd/>
                <a:tailEnd/>
              </a:ln>
            </p:spPr>
            <p:txBody>
              <a:bodyPr/>
              <a:lstStyle/>
              <a:p>
                <a:endParaRPr lang="en-US"/>
              </a:p>
            </p:txBody>
          </p:sp>
          <p:sp>
            <p:nvSpPr>
              <p:cNvPr id="32510" name="Freeform 465"/>
              <p:cNvSpPr>
                <a:spLocks noChangeAspect="1"/>
              </p:cNvSpPr>
              <p:nvPr/>
            </p:nvSpPr>
            <p:spPr bwMode="auto">
              <a:xfrm>
                <a:off x="5107" y="2738"/>
                <a:ext cx="17" cy="1"/>
              </a:xfrm>
              <a:custGeom>
                <a:avLst/>
                <a:gdLst>
                  <a:gd name="T0" fmla="*/ 10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0 w 17"/>
                  <a:gd name="T27" fmla="*/ 0 h 1"/>
                  <a:gd name="T28" fmla="*/ 10 w 17"/>
                  <a:gd name="T29" fmla="*/ 0 h 1"/>
                  <a:gd name="T30" fmla="*/ 10 w 17"/>
                  <a:gd name="T31" fmla="*/ 0 h 1"/>
                  <a:gd name="T32" fmla="*/ 10 w 17"/>
                  <a:gd name="T33" fmla="*/ 0 h 1"/>
                  <a:gd name="T34" fmla="*/ 10 w 17"/>
                  <a:gd name="T35" fmla="*/ 0 h 1"/>
                  <a:gd name="T36" fmla="*/ 10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0" y="0"/>
                    </a:moveTo>
                    <a:lnTo>
                      <a:pt x="0" y="0"/>
                    </a:lnTo>
                    <a:lnTo>
                      <a:pt x="16" y="0"/>
                    </a:lnTo>
                    <a:lnTo>
                      <a:pt x="10" y="0"/>
                    </a:lnTo>
                  </a:path>
                </a:pathLst>
              </a:custGeom>
              <a:solidFill>
                <a:srgbClr val="6A9C63"/>
              </a:solidFill>
              <a:ln w="9525" cap="rnd">
                <a:noFill/>
                <a:round/>
                <a:headEnd/>
                <a:tailEnd/>
              </a:ln>
            </p:spPr>
            <p:txBody>
              <a:bodyPr/>
              <a:lstStyle/>
              <a:p>
                <a:endParaRPr lang="en-US"/>
              </a:p>
            </p:txBody>
          </p:sp>
          <p:sp>
            <p:nvSpPr>
              <p:cNvPr id="32511" name="Freeform 466"/>
              <p:cNvSpPr>
                <a:spLocks noChangeAspect="1"/>
              </p:cNvSpPr>
              <p:nvPr/>
            </p:nvSpPr>
            <p:spPr bwMode="auto">
              <a:xfrm>
                <a:off x="5107" y="2738"/>
                <a:ext cx="17" cy="1"/>
              </a:xfrm>
              <a:custGeom>
                <a:avLst/>
                <a:gdLst>
                  <a:gd name="T0" fmla="*/ 13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3 w 17"/>
                  <a:gd name="T23" fmla="*/ 0 h 1"/>
                  <a:gd name="T24" fmla="*/ 13 w 17"/>
                  <a:gd name="T25" fmla="*/ 0 h 1"/>
                  <a:gd name="T26" fmla="*/ 13 w 17"/>
                  <a:gd name="T27" fmla="*/ 0 h 1"/>
                  <a:gd name="T28" fmla="*/ 13 w 17"/>
                  <a:gd name="T29" fmla="*/ 0 h 1"/>
                  <a:gd name="T30" fmla="*/ 13 w 17"/>
                  <a:gd name="T31" fmla="*/ 0 h 1"/>
                  <a:gd name="T32" fmla="*/ 13 w 17"/>
                  <a:gd name="T33" fmla="*/ 0 h 1"/>
                  <a:gd name="T34" fmla="*/ 13 w 17"/>
                  <a:gd name="T35" fmla="*/ 0 h 1"/>
                  <a:gd name="T36" fmla="*/ 13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3" y="0"/>
                    </a:moveTo>
                    <a:lnTo>
                      <a:pt x="0" y="0"/>
                    </a:lnTo>
                    <a:lnTo>
                      <a:pt x="16" y="0"/>
                    </a:lnTo>
                    <a:lnTo>
                      <a:pt x="13" y="0"/>
                    </a:lnTo>
                  </a:path>
                </a:pathLst>
              </a:custGeom>
              <a:solidFill>
                <a:srgbClr val="6B9C63"/>
              </a:solidFill>
              <a:ln w="9525" cap="rnd">
                <a:noFill/>
                <a:round/>
                <a:headEnd/>
                <a:tailEnd/>
              </a:ln>
            </p:spPr>
            <p:txBody>
              <a:bodyPr/>
              <a:lstStyle/>
              <a:p>
                <a:endParaRPr lang="en-US"/>
              </a:p>
            </p:txBody>
          </p:sp>
          <p:sp>
            <p:nvSpPr>
              <p:cNvPr id="32512" name="Freeform 467"/>
              <p:cNvSpPr>
                <a:spLocks noChangeAspect="1"/>
              </p:cNvSpPr>
              <p:nvPr/>
            </p:nvSpPr>
            <p:spPr bwMode="auto">
              <a:xfrm>
                <a:off x="5107" y="2738"/>
                <a:ext cx="17" cy="1"/>
              </a:xfrm>
              <a:custGeom>
                <a:avLst/>
                <a:gdLst>
                  <a:gd name="T0" fmla="*/ 12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2 w 17"/>
                  <a:gd name="T23" fmla="*/ 0 h 1"/>
                  <a:gd name="T24" fmla="*/ 12 w 17"/>
                  <a:gd name="T25" fmla="*/ 0 h 1"/>
                  <a:gd name="T26" fmla="*/ 12 w 17"/>
                  <a:gd name="T27" fmla="*/ 0 h 1"/>
                  <a:gd name="T28" fmla="*/ 12 w 17"/>
                  <a:gd name="T29" fmla="*/ 0 h 1"/>
                  <a:gd name="T30" fmla="*/ 12 w 17"/>
                  <a:gd name="T31" fmla="*/ 0 h 1"/>
                  <a:gd name="T32" fmla="*/ 12 w 17"/>
                  <a:gd name="T33" fmla="*/ 0 h 1"/>
                  <a:gd name="T34" fmla="*/ 12 w 17"/>
                  <a:gd name="T35" fmla="*/ 0 h 1"/>
                  <a:gd name="T36" fmla="*/ 12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2" y="0"/>
                    </a:moveTo>
                    <a:lnTo>
                      <a:pt x="0" y="0"/>
                    </a:lnTo>
                    <a:lnTo>
                      <a:pt x="16" y="0"/>
                    </a:lnTo>
                    <a:lnTo>
                      <a:pt x="12" y="0"/>
                    </a:lnTo>
                  </a:path>
                </a:pathLst>
              </a:custGeom>
              <a:solidFill>
                <a:srgbClr val="6C9D62"/>
              </a:solidFill>
              <a:ln w="9525" cap="rnd">
                <a:noFill/>
                <a:round/>
                <a:headEnd/>
                <a:tailEnd/>
              </a:ln>
            </p:spPr>
            <p:txBody>
              <a:bodyPr/>
              <a:lstStyle/>
              <a:p>
                <a:endParaRPr lang="en-US"/>
              </a:p>
            </p:txBody>
          </p:sp>
          <p:sp>
            <p:nvSpPr>
              <p:cNvPr id="32513" name="Freeform 468"/>
              <p:cNvSpPr>
                <a:spLocks noChangeAspect="1"/>
              </p:cNvSpPr>
              <p:nvPr/>
            </p:nvSpPr>
            <p:spPr bwMode="auto">
              <a:xfrm>
                <a:off x="5106" y="2738"/>
                <a:ext cx="17" cy="1"/>
              </a:xfrm>
              <a:custGeom>
                <a:avLst/>
                <a:gdLst>
                  <a:gd name="T0" fmla="*/ 16 w 17"/>
                  <a:gd name="T1" fmla="*/ 0 h 1"/>
                  <a:gd name="T2" fmla="*/ 2 w 17"/>
                  <a:gd name="T3" fmla="*/ 0 h 1"/>
                  <a:gd name="T4" fmla="*/ 2 w 17"/>
                  <a:gd name="T5" fmla="*/ 0 h 1"/>
                  <a:gd name="T6" fmla="*/ 2 w 17"/>
                  <a:gd name="T7" fmla="*/ 0 h 1"/>
                  <a:gd name="T8" fmla="*/ 2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2" y="0"/>
                    </a:lnTo>
                    <a:lnTo>
                      <a:pt x="0" y="0"/>
                    </a:lnTo>
                    <a:lnTo>
                      <a:pt x="16" y="0"/>
                    </a:lnTo>
                  </a:path>
                </a:pathLst>
              </a:custGeom>
              <a:solidFill>
                <a:srgbClr val="6C9D62"/>
              </a:solidFill>
              <a:ln w="9525" cap="rnd">
                <a:noFill/>
                <a:round/>
                <a:headEnd/>
                <a:tailEnd/>
              </a:ln>
            </p:spPr>
            <p:txBody>
              <a:bodyPr/>
              <a:lstStyle/>
              <a:p>
                <a:endParaRPr lang="en-US"/>
              </a:p>
            </p:txBody>
          </p:sp>
          <p:sp>
            <p:nvSpPr>
              <p:cNvPr id="32514" name="Freeform 469"/>
              <p:cNvSpPr>
                <a:spLocks noChangeAspect="1"/>
              </p:cNvSpPr>
              <p:nvPr/>
            </p:nvSpPr>
            <p:spPr bwMode="auto">
              <a:xfrm>
                <a:off x="5106" y="2738"/>
                <a:ext cx="17" cy="1"/>
              </a:xfrm>
              <a:custGeom>
                <a:avLst/>
                <a:gdLst>
                  <a:gd name="T0" fmla="*/ 13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3 w 17"/>
                  <a:gd name="T27" fmla="*/ 0 h 1"/>
                  <a:gd name="T28" fmla="*/ 13 w 17"/>
                  <a:gd name="T29" fmla="*/ 0 h 1"/>
                  <a:gd name="T30" fmla="*/ 13 w 17"/>
                  <a:gd name="T31" fmla="*/ 0 h 1"/>
                  <a:gd name="T32" fmla="*/ 13 w 17"/>
                  <a:gd name="T33" fmla="*/ 0 h 1"/>
                  <a:gd name="T34" fmla="*/ 13 w 17"/>
                  <a:gd name="T35" fmla="*/ 0 h 1"/>
                  <a:gd name="T36" fmla="*/ 13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3" y="0"/>
                    </a:moveTo>
                    <a:lnTo>
                      <a:pt x="0" y="0"/>
                    </a:lnTo>
                    <a:lnTo>
                      <a:pt x="16" y="0"/>
                    </a:lnTo>
                    <a:lnTo>
                      <a:pt x="13" y="0"/>
                    </a:lnTo>
                  </a:path>
                </a:pathLst>
              </a:custGeom>
              <a:solidFill>
                <a:srgbClr val="6D9D62"/>
              </a:solidFill>
              <a:ln w="9525" cap="rnd">
                <a:noFill/>
                <a:round/>
                <a:headEnd/>
                <a:tailEnd/>
              </a:ln>
            </p:spPr>
            <p:txBody>
              <a:bodyPr/>
              <a:lstStyle/>
              <a:p>
                <a:endParaRPr lang="en-US"/>
              </a:p>
            </p:txBody>
          </p:sp>
          <p:sp>
            <p:nvSpPr>
              <p:cNvPr id="32515" name="Freeform 470"/>
              <p:cNvSpPr>
                <a:spLocks noChangeAspect="1"/>
              </p:cNvSpPr>
              <p:nvPr/>
            </p:nvSpPr>
            <p:spPr bwMode="auto">
              <a:xfrm>
                <a:off x="5106" y="273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D9E61"/>
              </a:solidFill>
              <a:ln w="9525" cap="rnd">
                <a:noFill/>
                <a:round/>
                <a:headEnd/>
                <a:tailEnd/>
              </a:ln>
            </p:spPr>
            <p:txBody>
              <a:bodyPr/>
              <a:lstStyle/>
              <a:p>
                <a:endParaRPr lang="en-US"/>
              </a:p>
            </p:txBody>
          </p:sp>
          <p:sp>
            <p:nvSpPr>
              <p:cNvPr id="32516" name="Freeform 471"/>
              <p:cNvSpPr>
                <a:spLocks noChangeAspect="1"/>
              </p:cNvSpPr>
              <p:nvPr/>
            </p:nvSpPr>
            <p:spPr bwMode="auto">
              <a:xfrm>
                <a:off x="5106" y="273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E9E61"/>
              </a:solidFill>
              <a:ln w="9525" cap="rnd">
                <a:noFill/>
                <a:round/>
                <a:headEnd/>
                <a:tailEnd/>
              </a:ln>
            </p:spPr>
            <p:txBody>
              <a:bodyPr/>
              <a:lstStyle/>
              <a:p>
                <a:endParaRPr lang="en-US"/>
              </a:p>
            </p:txBody>
          </p:sp>
          <p:sp>
            <p:nvSpPr>
              <p:cNvPr id="32517" name="Freeform 472"/>
              <p:cNvSpPr>
                <a:spLocks noChangeAspect="1"/>
              </p:cNvSpPr>
              <p:nvPr/>
            </p:nvSpPr>
            <p:spPr bwMode="auto">
              <a:xfrm>
                <a:off x="5106" y="273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F9F60"/>
              </a:solidFill>
              <a:ln w="9525" cap="rnd">
                <a:noFill/>
                <a:round/>
                <a:headEnd/>
                <a:tailEnd/>
              </a:ln>
            </p:spPr>
            <p:txBody>
              <a:bodyPr/>
              <a:lstStyle/>
              <a:p>
                <a:endParaRPr lang="en-US"/>
              </a:p>
            </p:txBody>
          </p:sp>
          <p:sp>
            <p:nvSpPr>
              <p:cNvPr id="32518" name="Freeform 473"/>
              <p:cNvSpPr>
                <a:spLocks noChangeAspect="1"/>
              </p:cNvSpPr>
              <p:nvPr/>
            </p:nvSpPr>
            <p:spPr bwMode="auto">
              <a:xfrm>
                <a:off x="5106" y="273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6F9F60"/>
              </a:solidFill>
              <a:ln w="9525" cap="rnd">
                <a:noFill/>
                <a:round/>
                <a:headEnd/>
                <a:tailEnd/>
              </a:ln>
            </p:spPr>
            <p:txBody>
              <a:bodyPr/>
              <a:lstStyle/>
              <a:p>
                <a:endParaRPr lang="en-US"/>
              </a:p>
            </p:txBody>
          </p:sp>
          <p:sp>
            <p:nvSpPr>
              <p:cNvPr id="32519" name="Freeform 474"/>
              <p:cNvSpPr>
                <a:spLocks noChangeAspect="1"/>
              </p:cNvSpPr>
              <p:nvPr/>
            </p:nvSpPr>
            <p:spPr bwMode="auto">
              <a:xfrm>
                <a:off x="5106" y="2738"/>
                <a:ext cx="17" cy="1"/>
              </a:xfrm>
              <a:custGeom>
                <a:avLst/>
                <a:gdLst>
                  <a:gd name="T0" fmla="*/ 13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3 w 17"/>
                  <a:gd name="T35" fmla="*/ 0 h 1"/>
                  <a:gd name="T36" fmla="*/ 13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3" y="0"/>
                    </a:moveTo>
                    <a:lnTo>
                      <a:pt x="0" y="0"/>
                    </a:lnTo>
                    <a:lnTo>
                      <a:pt x="16" y="0"/>
                    </a:lnTo>
                    <a:lnTo>
                      <a:pt x="13" y="0"/>
                    </a:lnTo>
                  </a:path>
                </a:pathLst>
              </a:custGeom>
              <a:solidFill>
                <a:srgbClr val="709F60"/>
              </a:solidFill>
              <a:ln w="9525" cap="rnd">
                <a:noFill/>
                <a:round/>
                <a:headEnd/>
                <a:tailEnd/>
              </a:ln>
            </p:spPr>
            <p:txBody>
              <a:bodyPr/>
              <a:lstStyle/>
              <a:p>
                <a:endParaRPr lang="en-US"/>
              </a:p>
            </p:txBody>
          </p:sp>
          <p:sp>
            <p:nvSpPr>
              <p:cNvPr id="32520" name="Freeform 475"/>
              <p:cNvSpPr>
                <a:spLocks noChangeAspect="1"/>
              </p:cNvSpPr>
              <p:nvPr/>
            </p:nvSpPr>
            <p:spPr bwMode="auto">
              <a:xfrm>
                <a:off x="5106" y="2736"/>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16 h 17"/>
                  <a:gd name="T18" fmla="*/ 0 w 17"/>
                  <a:gd name="T19" fmla="*/ 0 h 17"/>
                  <a:gd name="T20" fmla="*/ 16 w 17"/>
                  <a:gd name="T21" fmla="*/ 0 h 17"/>
                  <a:gd name="T22" fmla="*/ 16 w 17"/>
                  <a:gd name="T23" fmla="*/ 16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70A05F"/>
              </a:solidFill>
              <a:ln w="9525" cap="rnd">
                <a:noFill/>
                <a:round/>
                <a:headEnd/>
                <a:tailEnd/>
              </a:ln>
            </p:spPr>
            <p:txBody>
              <a:bodyPr/>
              <a:lstStyle/>
              <a:p>
                <a:endParaRPr lang="en-US"/>
              </a:p>
            </p:txBody>
          </p:sp>
          <p:sp>
            <p:nvSpPr>
              <p:cNvPr id="32521" name="Freeform 476"/>
              <p:cNvSpPr>
                <a:spLocks noChangeAspect="1"/>
              </p:cNvSpPr>
              <p:nvPr/>
            </p:nvSpPr>
            <p:spPr bwMode="auto">
              <a:xfrm>
                <a:off x="5106"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1A05F"/>
              </a:solidFill>
              <a:ln w="9525" cap="rnd">
                <a:noFill/>
                <a:round/>
                <a:headEnd/>
                <a:tailEnd/>
              </a:ln>
            </p:spPr>
            <p:txBody>
              <a:bodyPr/>
              <a:lstStyle/>
              <a:p>
                <a:endParaRPr lang="en-US"/>
              </a:p>
            </p:txBody>
          </p:sp>
          <p:sp>
            <p:nvSpPr>
              <p:cNvPr id="32522" name="Freeform 477"/>
              <p:cNvSpPr>
                <a:spLocks noChangeAspect="1"/>
              </p:cNvSpPr>
              <p:nvPr/>
            </p:nvSpPr>
            <p:spPr bwMode="auto">
              <a:xfrm>
                <a:off x="5104" y="2736"/>
                <a:ext cx="17" cy="1"/>
              </a:xfrm>
              <a:custGeom>
                <a:avLst/>
                <a:gdLst>
                  <a:gd name="T0" fmla="*/ 16 w 17"/>
                  <a:gd name="T1" fmla="*/ 0 h 1"/>
                  <a:gd name="T2" fmla="*/ 1 w 17"/>
                  <a:gd name="T3" fmla="*/ 0 h 1"/>
                  <a:gd name="T4" fmla="*/ 1 w 17"/>
                  <a:gd name="T5" fmla="*/ 0 h 1"/>
                  <a:gd name="T6" fmla="*/ 1 w 17"/>
                  <a:gd name="T7" fmla="*/ 0 h 1"/>
                  <a:gd name="T8" fmla="*/ 1 w 17"/>
                  <a:gd name="T9" fmla="*/ 0 h 1"/>
                  <a:gd name="T10" fmla="*/ 1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1" y="0"/>
                    </a:lnTo>
                    <a:lnTo>
                      <a:pt x="0" y="0"/>
                    </a:lnTo>
                    <a:lnTo>
                      <a:pt x="16" y="0"/>
                    </a:lnTo>
                  </a:path>
                </a:pathLst>
              </a:custGeom>
              <a:solidFill>
                <a:srgbClr val="72A15E"/>
              </a:solidFill>
              <a:ln w="9525" cap="rnd">
                <a:noFill/>
                <a:round/>
                <a:headEnd/>
                <a:tailEnd/>
              </a:ln>
            </p:spPr>
            <p:txBody>
              <a:bodyPr/>
              <a:lstStyle/>
              <a:p>
                <a:endParaRPr lang="en-US"/>
              </a:p>
            </p:txBody>
          </p:sp>
          <p:sp>
            <p:nvSpPr>
              <p:cNvPr id="32523" name="Freeform 478"/>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2A15E"/>
              </a:solidFill>
              <a:ln w="9525" cap="rnd">
                <a:noFill/>
                <a:round/>
                <a:headEnd/>
                <a:tailEnd/>
              </a:ln>
            </p:spPr>
            <p:txBody>
              <a:bodyPr/>
              <a:lstStyle/>
              <a:p>
                <a:endParaRPr lang="en-US"/>
              </a:p>
            </p:txBody>
          </p:sp>
          <p:sp>
            <p:nvSpPr>
              <p:cNvPr id="32524" name="Freeform 479"/>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3A15E"/>
              </a:solidFill>
              <a:ln w="9525" cap="rnd">
                <a:noFill/>
                <a:round/>
                <a:headEnd/>
                <a:tailEnd/>
              </a:ln>
            </p:spPr>
            <p:txBody>
              <a:bodyPr/>
              <a:lstStyle/>
              <a:p>
                <a:endParaRPr lang="en-US"/>
              </a:p>
            </p:txBody>
          </p:sp>
          <p:sp>
            <p:nvSpPr>
              <p:cNvPr id="32525" name="Freeform 480"/>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3A25D"/>
              </a:solidFill>
              <a:ln w="9525" cap="rnd">
                <a:noFill/>
                <a:round/>
                <a:headEnd/>
                <a:tailEnd/>
              </a:ln>
            </p:spPr>
            <p:txBody>
              <a:bodyPr/>
              <a:lstStyle/>
              <a:p>
                <a:endParaRPr lang="en-US"/>
              </a:p>
            </p:txBody>
          </p:sp>
          <p:sp>
            <p:nvSpPr>
              <p:cNvPr id="32526" name="Freeform 481"/>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4A25D"/>
              </a:solidFill>
              <a:ln w="9525" cap="rnd">
                <a:noFill/>
                <a:round/>
                <a:headEnd/>
                <a:tailEnd/>
              </a:ln>
            </p:spPr>
            <p:txBody>
              <a:bodyPr/>
              <a:lstStyle/>
              <a:p>
                <a:endParaRPr lang="en-US"/>
              </a:p>
            </p:txBody>
          </p:sp>
          <p:sp>
            <p:nvSpPr>
              <p:cNvPr id="32527" name="Freeform 482"/>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5A35C"/>
              </a:solidFill>
              <a:ln w="9525" cap="rnd">
                <a:noFill/>
                <a:round/>
                <a:headEnd/>
                <a:tailEnd/>
              </a:ln>
            </p:spPr>
            <p:txBody>
              <a:bodyPr/>
              <a:lstStyle/>
              <a:p>
                <a:endParaRPr lang="en-US"/>
              </a:p>
            </p:txBody>
          </p:sp>
          <p:sp>
            <p:nvSpPr>
              <p:cNvPr id="32528" name="Freeform 483"/>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5A35C"/>
              </a:solidFill>
              <a:ln w="9525" cap="rnd">
                <a:noFill/>
                <a:round/>
                <a:headEnd/>
                <a:tailEnd/>
              </a:ln>
            </p:spPr>
            <p:txBody>
              <a:bodyPr/>
              <a:lstStyle/>
              <a:p>
                <a:endParaRPr lang="en-US"/>
              </a:p>
            </p:txBody>
          </p:sp>
          <p:sp>
            <p:nvSpPr>
              <p:cNvPr id="32529" name="Freeform 484"/>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6A35C"/>
              </a:solidFill>
              <a:ln w="9525" cap="rnd">
                <a:noFill/>
                <a:round/>
                <a:headEnd/>
                <a:tailEnd/>
              </a:ln>
            </p:spPr>
            <p:txBody>
              <a:bodyPr/>
              <a:lstStyle/>
              <a:p>
                <a:endParaRPr lang="en-US"/>
              </a:p>
            </p:txBody>
          </p:sp>
          <p:sp>
            <p:nvSpPr>
              <p:cNvPr id="32530" name="Freeform 485"/>
              <p:cNvSpPr>
                <a:spLocks noChangeAspect="1"/>
              </p:cNvSpPr>
              <p:nvPr/>
            </p:nvSpPr>
            <p:spPr bwMode="auto">
              <a:xfrm>
                <a:off x="5104" y="273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6A45B"/>
              </a:solidFill>
              <a:ln w="9525" cap="rnd">
                <a:noFill/>
                <a:round/>
                <a:headEnd/>
                <a:tailEnd/>
              </a:ln>
            </p:spPr>
            <p:txBody>
              <a:bodyPr/>
              <a:lstStyle/>
              <a:p>
                <a:endParaRPr lang="en-US"/>
              </a:p>
            </p:txBody>
          </p:sp>
          <p:sp>
            <p:nvSpPr>
              <p:cNvPr id="32531" name="Freeform 486"/>
              <p:cNvSpPr>
                <a:spLocks noChangeAspect="1"/>
              </p:cNvSpPr>
              <p:nvPr/>
            </p:nvSpPr>
            <p:spPr bwMode="auto">
              <a:xfrm>
                <a:off x="5103" y="2735"/>
                <a:ext cx="17" cy="17"/>
              </a:xfrm>
              <a:custGeom>
                <a:avLst/>
                <a:gdLst>
                  <a:gd name="T0" fmla="*/ 16 w 17"/>
                  <a:gd name="T1" fmla="*/ 16 h 17"/>
                  <a:gd name="T2" fmla="*/ 1 w 17"/>
                  <a:gd name="T3" fmla="*/ 16 h 17"/>
                  <a:gd name="T4" fmla="*/ 1 w 17"/>
                  <a:gd name="T5" fmla="*/ 16 h 17"/>
                  <a:gd name="T6" fmla="*/ 1 w 17"/>
                  <a:gd name="T7" fmla="*/ 16 h 17"/>
                  <a:gd name="T8" fmla="*/ 1 w 17"/>
                  <a:gd name="T9" fmla="*/ 16 h 17"/>
                  <a:gd name="T10" fmla="*/ 1 w 17"/>
                  <a:gd name="T11" fmla="*/ 16 h 17"/>
                  <a:gd name="T12" fmla="*/ 1 w 17"/>
                  <a:gd name="T13" fmla="*/ 16 h 17"/>
                  <a:gd name="T14" fmla="*/ 1 w 17"/>
                  <a:gd name="T15" fmla="*/ 16 h 17"/>
                  <a:gd name="T16" fmla="*/ 0 w 17"/>
                  <a:gd name="T17" fmla="*/ 16 h 17"/>
                  <a:gd name="T18" fmla="*/ 0 w 17"/>
                  <a:gd name="T19" fmla="*/ 0 h 17"/>
                  <a:gd name="T20" fmla="*/ 16 w 17"/>
                  <a:gd name="T21" fmla="*/ 0 h 17"/>
                  <a:gd name="T22" fmla="*/ 16 w 17"/>
                  <a:gd name="T23" fmla="*/ 16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1" y="16"/>
                    </a:lnTo>
                    <a:lnTo>
                      <a:pt x="0" y="16"/>
                    </a:lnTo>
                    <a:lnTo>
                      <a:pt x="0" y="0"/>
                    </a:lnTo>
                    <a:lnTo>
                      <a:pt x="16" y="0"/>
                    </a:lnTo>
                    <a:lnTo>
                      <a:pt x="16" y="16"/>
                    </a:lnTo>
                  </a:path>
                </a:pathLst>
              </a:custGeom>
              <a:solidFill>
                <a:srgbClr val="77A45B"/>
              </a:solidFill>
              <a:ln w="9525" cap="rnd">
                <a:noFill/>
                <a:round/>
                <a:headEnd/>
                <a:tailEnd/>
              </a:ln>
            </p:spPr>
            <p:txBody>
              <a:bodyPr/>
              <a:lstStyle/>
              <a:p>
                <a:endParaRPr lang="en-US"/>
              </a:p>
            </p:txBody>
          </p:sp>
          <p:sp>
            <p:nvSpPr>
              <p:cNvPr id="32532" name="Freeform 487"/>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6 w 17"/>
                  <a:gd name="T39" fmla="*/ 0 h 1"/>
                  <a:gd name="T40" fmla="*/ 16 w 17"/>
                  <a:gd name="T41" fmla="*/ 0 h 1"/>
                  <a:gd name="T42" fmla="*/ 16 w 17"/>
                  <a:gd name="T43" fmla="*/ 0 h 1"/>
                  <a:gd name="T44" fmla="*/ 16 w 17"/>
                  <a:gd name="T45" fmla="*/ 0 h 1"/>
                  <a:gd name="T46" fmla="*/ 16 w 17"/>
                  <a:gd name="T47" fmla="*/ 0 h 1"/>
                  <a:gd name="T48" fmla="*/ 16 w 17"/>
                  <a:gd name="T49" fmla="*/ 0 h 1"/>
                  <a:gd name="T50" fmla="*/ 16 w 17"/>
                  <a:gd name="T51" fmla="*/ 0 h 1"/>
                  <a:gd name="T52" fmla="*/ 16 w 17"/>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1"/>
                  <a:gd name="T83" fmla="*/ 17 w 17"/>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1">
                    <a:moveTo>
                      <a:pt x="16" y="0"/>
                    </a:moveTo>
                    <a:lnTo>
                      <a:pt x="0" y="0"/>
                    </a:lnTo>
                    <a:lnTo>
                      <a:pt x="16" y="0"/>
                    </a:lnTo>
                  </a:path>
                </a:pathLst>
              </a:custGeom>
              <a:solidFill>
                <a:srgbClr val="78A55A"/>
              </a:solidFill>
              <a:ln w="9525" cap="rnd">
                <a:noFill/>
                <a:round/>
                <a:headEnd/>
                <a:tailEnd/>
              </a:ln>
            </p:spPr>
            <p:txBody>
              <a:bodyPr/>
              <a:lstStyle/>
              <a:p>
                <a:endParaRPr lang="en-US"/>
              </a:p>
            </p:txBody>
          </p:sp>
          <p:sp>
            <p:nvSpPr>
              <p:cNvPr id="32533" name="Freeform 488"/>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8A55A"/>
              </a:solidFill>
              <a:ln w="9525" cap="rnd">
                <a:noFill/>
                <a:round/>
                <a:headEnd/>
                <a:tailEnd/>
              </a:ln>
            </p:spPr>
            <p:txBody>
              <a:bodyPr/>
              <a:lstStyle/>
              <a:p>
                <a:endParaRPr lang="en-US"/>
              </a:p>
            </p:txBody>
          </p:sp>
          <p:sp>
            <p:nvSpPr>
              <p:cNvPr id="32534" name="Freeform 489"/>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9A55A"/>
              </a:solidFill>
              <a:ln w="9525" cap="rnd">
                <a:noFill/>
                <a:round/>
                <a:headEnd/>
                <a:tailEnd/>
              </a:ln>
            </p:spPr>
            <p:txBody>
              <a:bodyPr/>
              <a:lstStyle/>
              <a:p>
                <a:endParaRPr lang="en-US"/>
              </a:p>
            </p:txBody>
          </p:sp>
          <p:sp>
            <p:nvSpPr>
              <p:cNvPr id="32535" name="Freeform 490"/>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9A659"/>
              </a:solidFill>
              <a:ln w="9525" cap="rnd">
                <a:noFill/>
                <a:round/>
                <a:headEnd/>
                <a:tailEnd/>
              </a:ln>
            </p:spPr>
            <p:txBody>
              <a:bodyPr/>
              <a:lstStyle/>
              <a:p>
                <a:endParaRPr lang="en-US"/>
              </a:p>
            </p:txBody>
          </p:sp>
          <p:sp>
            <p:nvSpPr>
              <p:cNvPr id="32536" name="Freeform 491"/>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AA659"/>
              </a:solidFill>
              <a:ln w="9525" cap="rnd">
                <a:noFill/>
                <a:round/>
                <a:headEnd/>
                <a:tailEnd/>
              </a:ln>
            </p:spPr>
            <p:txBody>
              <a:bodyPr/>
              <a:lstStyle/>
              <a:p>
                <a:endParaRPr lang="en-US"/>
              </a:p>
            </p:txBody>
          </p:sp>
          <p:sp>
            <p:nvSpPr>
              <p:cNvPr id="32537" name="Freeform 492"/>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BA758"/>
              </a:solidFill>
              <a:ln w="9525" cap="rnd">
                <a:noFill/>
                <a:round/>
                <a:headEnd/>
                <a:tailEnd/>
              </a:ln>
            </p:spPr>
            <p:txBody>
              <a:bodyPr/>
              <a:lstStyle/>
              <a:p>
                <a:endParaRPr lang="en-US"/>
              </a:p>
            </p:txBody>
          </p:sp>
          <p:sp>
            <p:nvSpPr>
              <p:cNvPr id="32538" name="Freeform 493"/>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BA758"/>
              </a:solidFill>
              <a:ln w="9525" cap="rnd">
                <a:noFill/>
                <a:round/>
                <a:headEnd/>
                <a:tailEnd/>
              </a:ln>
            </p:spPr>
            <p:txBody>
              <a:bodyPr/>
              <a:lstStyle/>
              <a:p>
                <a:endParaRPr lang="en-US"/>
              </a:p>
            </p:txBody>
          </p:sp>
          <p:sp>
            <p:nvSpPr>
              <p:cNvPr id="32539" name="Freeform 494"/>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4 w 17"/>
                  <a:gd name="T21" fmla="*/ 0 h 1"/>
                  <a:gd name="T22" fmla="*/ 14 w 17"/>
                  <a:gd name="T23" fmla="*/ 0 h 1"/>
                  <a:gd name="T24" fmla="*/ 14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4" y="0"/>
                    </a:lnTo>
                    <a:lnTo>
                      <a:pt x="16" y="0"/>
                    </a:lnTo>
                  </a:path>
                </a:pathLst>
              </a:custGeom>
              <a:solidFill>
                <a:srgbClr val="7CA758"/>
              </a:solidFill>
              <a:ln w="9525" cap="rnd">
                <a:noFill/>
                <a:round/>
                <a:headEnd/>
                <a:tailEnd/>
              </a:ln>
            </p:spPr>
            <p:txBody>
              <a:bodyPr/>
              <a:lstStyle/>
              <a:p>
                <a:endParaRPr lang="en-US"/>
              </a:p>
            </p:txBody>
          </p:sp>
          <p:sp>
            <p:nvSpPr>
              <p:cNvPr id="32540" name="Freeform 495"/>
              <p:cNvSpPr>
                <a:spLocks noChangeAspect="1"/>
              </p:cNvSpPr>
              <p:nvPr/>
            </p:nvSpPr>
            <p:spPr bwMode="auto">
              <a:xfrm>
                <a:off x="5103" y="2735"/>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CA857"/>
              </a:solidFill>
              <a:ln w="9525" cap="rnd">
                <a:noFill/>
                <a:round/>
                <a:headEnd/>
                <a:tailEnd/>
              </a:ln>
            </p:spPr>
            <p:txBody>
              <a:bodyPr/>
              <a:lstStyle/>
              <a:p>
                <a:endParaRPr lang="en-US"/>
              </a:p>
            </p:txBody>
          </p:sp>
          <p:sp>
            <p:nvSpPr>
              <p:cNvPr id="32541" name="Freeform 496"/>
              <p:cNvSpPr>
                <a:spLocks noChangeAspect="1"/>
              </p:cNvSpPr>
              <p:nvPr/>
            </p:nvSpPr>
            <p:spPr bwMode="auto">
              <a:xfrm>
                <a:off x="5101" y="2735"/>
                <a:ext cx="17" cy="1"/>
              </a:xfrm>
              <a:custGeom>
                <a:avLst/>
                <a:gdLst>
                  <a:gd name="T0" fmla="*/ 16 w 17"/>
                  <a:gd name="T1" fmla="*/ 0 h 1"/>
                  <a:gd name="T2" fmla="*/ 1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1" y="0"/>
                    </a:lnTo>
                    <a:lnTo>
                      <a:pt x="0" y="0"/>
                    </a:lnTo>
                    <a:lnTo>
                      <a:pt x="16" y="0"/>
                    </a:lnTo>
                  </a:path>
                </a:pathLst>
              </a:custGeom>
              <a:solidFill>
                <a:srgbClr val="7DA857"/>
              </a:solidFill>
              <a:ln w="9525" cap="rnd">
                <a:noFill/>
                <a:round/>
                <a:headEnd/>
                <a:tailEnd/>
              </a:ln>
            </p:spPr>
            <p:txBody>
              <a:bodyPr/>
              <a:lstStyle/>
              <a:p>
                <a:endParaRPr lang="en-US"/>
              </a:p>
            </p:txBody>
          </p:sp>
          <p:sp>
            <p:nvSpPr>
              <p:cNvPr id="32542" name="Freeform 497"/>
              <p:cNvSpPr>
                <a:spLocks noChangeAspect="1"/>
              </p:cNvSpPr>
              <p:nvPr/>
            </p:nvSpPr>
            <p:spPr bwMode="auto">
              <a:xfrm>
                <a:off x="5101" y="2733"/>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16 h 17"/>
                  <a:gd name="T18" fmla="*/ 0 w 17"/>
                  <a:gd name="T19" fmla="*/ 0 h 17"/>
                  <a:gd name="T20" fmla="*/ 16 w 17"/>
                  <a:gd name="T21" fmla="*/ 0 h 17"/>
                  <a:gd name="T22" fmla="*/ 16 w 17"/>
                  <a:gd name="T23" fmla="*/ 16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7EA956"/>
              </a:solidFill>
              <a:ln w="9525" cap="rnd">
                <a:noFill/>
                <a:round/>
                <a:headEnd/>
                <a:tailEnd/>
              </a:ln>
            </p:spPr>
            <p:txBody>
              <a:bodyPr/>
              <a:lstStyle/>
              <a:p>
                <a:endParaRPr lang="en-US"/>
              </a:p>
            </p:txBody>
          </p:sp>
          <p:sp>
            <p:nvSpPr>
              <p:cNvPr id="32543" name="Freeform 498"/>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EA956"/>
              </a:solidFill>
              <a:ln w="9525" cap="rnd">
                <a:noFill/>
                <a:round/>
                <a:headEnd/>
                <a:tailEnd/>
              </a:ln>
            </p:spPr>
            <p:txBody>
              <a:bodyPr/>
              <a:lstStyle/>
              <a:p>
                <a:endParaRPr lang="en-US"/>
              </a:p>
            </p:txBody>
          </p:sp>
          <p:sp>
            <p:nvSpPr>
              <p:cNvPr id="32544" name="Freeform 499"/>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FA956"/>
              </a:solidFill>
              <a:ln w="9525" cap="rnd">
                <a:noFill/>
                <a:round/>
                <a:headEnd/>
                <a:tailEnd/>
              </a:ln>
            </p:spPr>
            <p:txBody>
              <a:bodyPr/>
              <a:lstStyle/>
              <a:p>
                <a:endParaRPr lang="en-US"/>
              </a:p>
            </p:txBody>
          </p:sp>
          <p:sp>
            <p:nvSpPr>
              <p:cNvPr id="32545" name="Freeform 500"/>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7FAA55"/>
              </a:solidFill>
              <a:ln w="9525" cap="rnd">
                <a:noFill/>
                <a:round/>
                <a:headEnd/>
                <a:tailEnd/>
              </a:ln>
            </p:spPr>
            <p:txBody>
              <a:bodyPr/>
              <a:lstStyle/>
              <a:p>
                <a:endParaRPr lang="en-US"/>
              </a:p>
            </p:txBody>
          </p:sp>
          <p:sp>
            <p:nvSpPr>
              <p:cNvPr id="32546" name="Freeform 501"/>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0AA55"/>
              </a:solidFill>
              <a:ln w="9525" cap="rnd">
                <a:noFill/>
                <a:round/>
                <a:headEnd/>
                <a:tailEnd/>
              </a:ln>
            </p:spPr>
            <p:txBody>
              <a:bodyPr/>
              <a:lstStyle/>
              <a:p>
                <a:endParaRPr lang="en-US"/>
              </a:p>
            </p:txBody>
          </p:sp>
          <p:sp>
            <p:nvSpPr>
              <p:cNvPr id="32547" name="Freeform 502"/>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1AB54"/>
              </a:solidFill>
              <a:ln w="9525" cap="rnd">
                <a:noFill/>
                <a:round/>
                <a:headEnd/>
                <a:tailEnd/>
              </a:ln>
            </p:spPr>
            <p:txBody>
              <a:bodyPr/>
              <a:lstStyle/>
              <a:p>
                <a:endParaRPr lang="en-US"/>
              </a:p>
            </p:txBody>
          </p:sp>
          <p:sp>
            <p:nvSpPr>
              <p:cNvPr id="32548" name="Freeform 503"/>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1AB54"/>
              </a:solidFill>
              <a:ln w="9525" cap="rnd">
                <a:noFill/>
                <a:round/>
                <a:headEnd/>
                <a:tailEnd/>
              </a:ln>
            </p:spPr>
            <p:txBody>
              <a:bodyPr/>
              <a:lstStyle/>
              <a:p>
                <a:endParaRPr lang="en-US"/>
              </a:p>
            </p:txBody>
          </p:sp>
          <p:sp>
            <p:nvSpPr>
              <p:cNvPr id="32549" name="Freeform 504"/>
              <p:cNvSpPr>
                <a:spLocks noChangeAspect="1"/>
              </p:cNvSpPr>
              <p:nvPr/>
            </p:nvSpPr>
            <p:spPr bwMode="auto">
              <a:xfrm>
                <a:off x="5101"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2AB54"/>
              </a:solidFill>
              <a:ln w="9525" cap="rnd">
                <a:noFill/>
                <a:round/>
                <a:headEnd/>
                <a:tailEnd/>
              </a:ln>
            </p:spPr>
            <p:txBody>
              <a:bodyPr/>
              <a:lstStyle/>
              <a:p>
                <a:endParaRPr lang="en-US"/>
              </a:p>
            </p:txBody>
          </p:sp>
          <p:sp>
            <p:nvSpPr>
              <p:cNvPr id="32550" name="Freeform 505"/>
              <p:cNvSpPr>
                <a:spLocks noChangeAspect="1"/>
              </p:cNvSpPr>
              <p:nvPr/>
            </p:nvSpPr>
            <p:spPr bwMode="auto">
              <a:xfrm>
                <a:off x="5099" y="2733"/>
                <a:ext cx="18" cy="1"/>
              </a:xfrm>
              <a:custGeom>
                <a:avLst/>
                <a:gdLst>
                  <a:gd name="T0" fmla="*/ 17 w 18"/>
                  <a:gd name="T1" fmla="*/ 0 h 1"/>
                  <a:gd name="T2" fmla="*/ 1 w 18"/>
                  <a:gd name="T3" fmla="*/ 0 h 1"/>
                  <a:gd name="T4" fmla="*/ 1 w 18"/>
                  <a:gd name="T5" fmla="*/ 0 h 1"/>
                  <a:gd name="T6" fmla="*/ 1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5 w 18"/>
                  <a:gd name="T21" fmla="*/ 0 h 1"/>
                  <a:gd name="T22" fmla="*/ 15 w 18"/>
                  <a:gd name="T23" fmla="*/ 0 h 1"/>
                  <a:gd name="T24" fmla="*/ 15 w 18"/>
                  <a:gd name="T25" fmla="*/ 0 h 1"/>
                  <a:gd name="T26" fmla="*/ 15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5" y="0"/>
                    </a:lnTo>
                    <a:lnTo>
                      <a:pt x="17" y="0"/>
                    </a:lnTo>
                  </a:path>
                </a:pathLst>
              </a:custGeom>
              <a:solidFill>
                <a:srgbClr val="82AC53"/>
              </a:solidFill>
              <a:ln w="9525" cap="rnd">
                <a:noFill/>
                <a:round/>
                <a:headEnd/>
                <a:tailEnd/>
              </a:ln>
            </p:spPr>
            <p:txBody>
              <a:bodyPr/>
              <a:lstStyle/>
              <a:p>
                <a:endParaRPr lang="en-US"/>
              </a:p>
            </p:txBody>
          </p:sp>
          <p:sp>
            <p:nvSpPr>
              <p:cNvPr id="32551" name="Freeform 506"/>
              <p:cNvSpPr>
                <a:spLocks noChangeAspect="1"/>
              </p:cNvSpPr>
              <p:nvPr/>
            </p:nvSpPr>
            <p:spPr bwMode="auto">
              <a:xfrm>
                <a:off x="5099"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3AC53"/>
              </a:solidFill>
              <a:ln w="9525" cap="rnd">
                <a:noFill/>
                <a:round/>
                <a:headEnd/>
                <a:tailEnd/>
              </a:ln>
            </p:spPr>
            <p:txBody>
              <a:bodyPr/>
              <a:lstStyle/>
              <a:p>
                <a:endParaRPr lang="en-US"/>
              </a:p>
            </p:txBody>
          </p:sp>
          <p:sp>
            <p:nvSpPr>
              <p:cNvPr id="32552" name="Freeform 507"/>
              <p:cNvSpPr>
                <a:spLocks noChangeAspect="1"/>
              </p:cNvSpPr>
              <p:nvPr/>
            </p:nvSpPr>
            <p:spPr bwMode="auto">
              <a:xfrm>
                <a:off x="5099" y="273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4AD52"/>
              </a:solidFill>
              <a:ln w="9525" cap="rnd">
                <a:noFill/>
                <a:round/>
                <a:headEnd/>
                <a:tailEnd/>
              </a:ln>
            </p:spPr>
            <p:txBody>
              <a:bodyPr/>
              <a:lstStyle/>
              <a:p>
                <a:endParaRPr lang="en-US"/>
              </a:p>
            </p:txBody>
          </p:sp>
          <p:sp>
            <p:nvSpPr>
              <p:cNvPr id="32553" name="Freeform 508"/>
              <p:cNvSpPr>
                <a:spLocks noChangeAspect="1"/>
              </p:cNvSpPr>
              <p:nvPr/>
            </p:nvSpPr>
            <p:spPr bwMode="auto">
              <a:xfrm>
                <a:off x="5099" y="2732"/>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16 h 17"/>
                  <a:gd name="T18" fmla="*/ 0 w 17"/>
                  <a:gd name="T19" fmla="*/ 0 h 17"/>
                  <a:gd name="T20" fmla="*/ 16 w 17"/>
                  <a:gd name="T21" fmla="*/ 0 h 17"/>
                  <a:gd name="T22" fmla="*/ 16 w 17"/>
                  <a:gd name="T23" fmla="*/ 1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6" y="16"/>
                    </a:moveTo>
                    <a:lnTo>
                      <a:pt x="0" y="16"/>
                    </a:lnTo>
                    <a:lnTo>
                      <a:pt x="0" y="0"/>
                    </a:lnTo>
                    <a:lnTo>
                      <a:pt x="16" y="0"/>
                    </a:lnTo>
                    <a:lnTo>
                      <a:pt x="16" y="16"/>
                    </a:lnTo>
                  </a:path>
                </a:pathLst>
              </a:custGeom>
              <a:solidFill>
                <a:srgbClr val="84AD52"/>
              </a:solidFill>
              <a:ln w="9525" cap="rnd">
                <a:noFill/>
                <a:round/>
                <a:headEnd/>
                <a:tailEnd/>
              </a:ln>
            </p:spPr>
            <p:txBody>
              <a:bodyPr/>
              <a:lstStyle/>
              <a:p>
                <a:endParaRPr lang="en-US"/>
              </a:p>
            </p:txBody>
          </p:sp>
          <p:sp>
            <p:nvSpPr>
              <p:cNvPr id="32554" name="Freeform 509"/>
              <p:cNvSpPr>
                <a:spLocks noChangeAspect="1"/>
              </p:cNvSpPr>
              <p:nvPr/>
            </p:nvSpPr>
            <p:spPr bwMode="auto">
              <a:xfrm>
                <a:off x="5099"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5AD52"/>
              </a:solidFill>
              <a:ln w="9525" cap="rnd">
                <a:noFill/>
                <a:round/>
                <a:headEnd/>
                <a:tailEnd/>
              </a:ln>
            </p:spPr>
            <p:txBody>
              <a:bodyPr/>
              <a:lstStyle/>
              <a:p>
                <a:endParaRPr lang="en-US"/>
              </a:p>
            </p:txBody>
          </p:sp>
          <p:sp>
            <p:nvSpPr>
              <p:cNvPr id="32555" name="Freeform 510"/>
              <p:cNvSpPr>
                <a:spLocks noChangeAspect="1"/>
              </p:cNvSpPr>
              <p:nvPr/>
            </p:nvSpPr>
            <p:spPr bwMode="auto">
              <a:xfrm>
                <a:off x="5099"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5AE51"/>
              </a:solidFill>
              <a:ln w="9525" cap="rnd">
                <a:noFill/>
                <a:round/>
                <a:headEnd/>
                <a:tailEnd/>
              </a:ln>
            </p:spPr>
            <p:txBody>
              <a:bodyPr/>
              <a:lstStyle/>
              <a:p>
                <a:endParaRPr lang="en-US"/>
              </a:p>
            </p:txBody>
          </p:sp>
          <p:sp>
            <p:nvSpPr>
              <p:cNvPr id="32556" name="Freeform 511"/>
              <p:cNvSpPr>
                <a:spLocks noChangeAspect="1"/>
              </p:cNvSpPr>
              <p:nvPr/>
            </p:nvSpPr>
            <p:spPr bwMode="auto">
              <a:xfrm>
                <a:off x="5099"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6AE51"/>
              </a:solidFill>
              <a:ln w="9525" cap="rnd">
                <a:noFill/>
                <a:round/>
                <a:headEnd/>
                <a:tailEnd/>
              </a:ln>
            </p:spPr>
            <p:txBody>
              <a:bodyPr/>
              <a:lstStyle/>
              <a:p>
                <a:endParaRPr lang="en-US"/>
              </a:p>
            </p:txBody>
          </p:sp>
          <p:sp>
            <p:nvSpPr>
              <p:cNvPr id="32557" name="Freeform 512"/>
              <p:cNvSpPr>
                <a:spLocks noChangeAspect="1"/>
              </p:cNvSpPr>
              <p:nvPr/>
            </p:nvSpPr>
            <p:spPr bwMode="auto">
              <a:xfrm>
                <a:off x="5099"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7AF50"/>
              </a:solidFill>
              <a:ln w="9525" cap="rnd">
                <a:noFill/>
                <a:round/>
                <a:headEnd/>
                <a:tailEnd/>
              </a:ln>
            </p:spPr>
            <p:txBody>
              <a:bodyPr/>
              <a:lstStyle/>
              <a:p>
                <a:endParaRPr lang="en-US"/>
              </a:p>
            </p:txBody>
          </p:sp>
          <p:sp>
            <p:nvSpPr>
              <p:cNvPr id="32558" name="Freeform 513"/>
              <p:cNvSpPr>
                <a:spLocks noChangeAspect="1"/>
              </p:cNvSpPr>
              <p:nvPr/>
            </p:nvSpPr>
            <p:spPr bwMode="auto">
              <a:xfrm>
                <a:off x="5099"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7AF50"/>
              </a:solidFill>
              <a:ln w="9525" cap="rnd">
                <a:noFill/>
                <a:round/>
                <a:headEnd/>
                <a:tailEnd/>
              </a:ln>
            </p:spPr>
            <p:txBody>
              <a:bodyPr/>
              <a:lstStyle/>
              <a:p>
                <a:endParaRPr lang="en-US"/>
              </a:p>
            </p:txBody>
          </p:sp>
          <p:sp>
            <p:nvSpPr>
              <p:cNvPr id="32559" name="Freeform 514"/>
              <p:cNvSpPr>
                <a:spLocks noChangeAspect="1"/>
              </p:cNvSpPr>
              <p:nvPr/>
            </p:nvSpPr>
            <p:spPr bwMode="auto">
              <a:xfrm>
                <a:off x="5098" y="2732"/>
                <a:ext cx="18" cy="1"/>
              </a:xfrm>
              <a:custGeom>
                <a:avLst/>
                <a:gdLst>
                  <a:gd name="T0" fmla="*/ 17 w 18"/>
                  <a:gd name="T1" fmla="*/ 0 h 1"/>
                  <a:gd name="T2" fmla="*/ 1 w 18"/>
                  <a:gd name="T3" fmla="*/ 0 h 1"/>
                  <a:gd name="T4" fmla="*/ 1 w 18"/>
                  <a:gd name="T5" fmla="*/ 0 h 1"/>
                  <a:gd name="T6" fmla="*/ 1 w 18"/>
                  <a:gd name="T7" fmla="*/ 0 h 1"/>
                  <a:gd name="T8" fmla="*/ 1 w 18"/>
                  <a:gd name="T9" fmla="*/ 0 h 1"/>
                  <a:gd name="T10" fmla="*/ 1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7" y="0"/>
                    </a:lnTo>
                  </a:path>
                </a:pathLst>
              </a:custGeom>
              <a:solidFill>
                <a:srgbClr val="88AF50"/>
              </a:solidFill>
              <a:ln w="9525" cap="rnd">
                <a:noFill/>
                <a:round/>
                <a:headEnd/>
                <a:tailEnd/>
              </a:ln>
            </p:spPr>
            <p:txBody>
              <a:bodyPr/>
              <a:lstStyle/>
              <a:p>
                <a:endParaRPr lang="en-US"/>
              </a:p>
            </p:txBody>
          </p:sp>
          <p:sp>
            <p:nvSpPr>
              <p:cNvPr id="32560" name="Freeform 515"/>
              <p:cNvSpPr>
                <a:spLocks noChangeAspect="1"/>
              </p:cNvSpPr>
              <p:nvPr/>
            </p:nvSpPr>
            <p:spPr bwMode="auto">
              <a:xfrm>
                <a:off x="5098" y="2732"/>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88B04F"/>
              </a:solidFill>
              <a:ln w="9525" cap="rnd">
                <a:noFill/>
                <a:round/>
                <a:headEnd/>
                <a:tailEnd/>
              </a:ln>
            </p:spPr>
            <p:txBody>
              <a:bodyPr/>
              <a:lstStyle/>
              <a:p>
                <a:endParaRPr lang="en-US"/>
              </a:p>
            </p:txBody>
          </p:sp>
          <p:sp>
            <p:nvSpPr>
              <p:cNvPr id="32561" name="Freeform 516"/>
              <p:cNvSpPr>
                <a:spLocks noChangeAspect="1"/>
              </p:cNvSpPr>
              <p:nvPr/>
            </p:nvSpPr>
            <p:spPr bwMode="auto">
              <a:xfrm>
                <a:off x="5098" y="2732"/>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5 w 18"/>
                  <a:gd name="T21" fmla="*/ 0 h 1"/>
                  <a:gd name="T22" fmla="*/ 15 w 18"/>
                  <a:gd name="T23" fmla="*/ 0 h 1"/>
                  <a:gd name="T24" fmla="*/ 15 w 18"/>
                  <a:gd name="T25" fmla="*/ 0 h 1"/>
                  <a:gd name="T26" fmla="*/ 15 w 18"/>
                  <a:gd name="T27" fmla="*/ 0 h 1"/>
                  <a:gd name="T28" fmla="*/ 15 w 18"/>
                  <a:gd name="T29" fmla="*/ 0 h 1"/>
                  <a:gd name="T30" fmla="*/ 15 w 18"/>
                  <a:gd name="T31" fmla="*/ 0 h 1"/>
                  <a:gd name="T32" fmla="*/ 15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5" y="0"/>
                    </a:lnTo>
                    <a:lnTo>
                      <a:pt x="17" y="0"/>
                    </a:lnTo>
                  </a:path>
                </a:pathLst>
              </a:custGeom>
              <a:solidFill>
                <a:srgbClr val="89B04F"/>
              </a:solidFill>
              <a:ln w="9525" cap="rnd">
                <a:noFill/>
                <a:round/>
                <a:headEnd/>
                <a:tailEnd/>
              </a:ln>
            </p:spPr>
            <p:txBody>
              <a:bodyPr/>
              <a:lstStyle/>
              <a:p>
                <a:endParaRPr lang="en-US"/>
              </a:p>
            </p:txBody>
          </p:sp>
          <p:sp>
            <p:nvSpPr>
              <p:cNvPr id="32562" name="Freeform 517"/>
              <p:cNvSpPr>
                <a:spLocks noChangeAspect="1"/>
              </p:cNvSpPr>
              <p:nvPr/>
            </p:nvSpPr>
            <p:spPr bwMode="auto">
              <a:xfrm>
                <a:off x="5098"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AB14E"/>
              </a:solidFill>
              <a:ln w="9525" cap="rnd">
                <a:noFill/>
                <a:round/>
                <a:headEnd/>
                <a:tailEnd/>
              </a:ln>
            </p:spPr>
            <p:txBody>
              <a:bodyPr/>
              <a:lstStyle/>
              <a:p>
                <a:endParaRPr lang="en-US"/>
              </a:p>
            </p:txBody>
          </p:sp>
          <p:sp>
            <p:nvSpPr>
              <p:cNvPr id="32563" name="Freeform 518"/>
              <p:cNvSpPr>
                <a:spLocks noChangeAspect="1"/>
              </p:cNvSpPr>
              <p:nvPr/>
            </p:nvSpPr>
            <p:spPr bwMode="auto">
              <a:xfrm>
                <a:off x="5098" y="2732"/>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AB14E"/>
              </a:solidFill>
              <a:ln w="9525" cap="rnd">
                <a:noFill/>
                <a:round/>
                <a:headEnd/>
                <a:tailEnd/>
              </a:ln>
            </p:spPr>
            <p:txBody>
              <a:bodyPr/>
              <a:lstStyle/>
              <a:p>
                <a:endParaRPr lang="en-US"/>
              </a:p>
            </p:txBody>
          </p:sp>
          <p:sp>
            <p:nvSpPr>
              <p:cNvPr id="32564" name="Freeform 519"/>
              <p:cNvSpPr>
                <a:spLocks noChangeAspect="1"/>
              </p:cNvSpPr>
              <p:nvPr/>
            </p:nvSpPr>
            <p:spPr bwMode="auto">
              <a:xfrm>
                <a:off x="5098" y="2730"/>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6 w 17"/>
                  <a:gd name="T21" fmla="*/ 0 h 17"/>
                  <a:gd name="T22" fmla="*/ 16 w 17"/>
                  <a:gd name="T23" fmla="*/ 0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8BB14E"/>
              </a:solidFill>
              <a:ln w="9525" cap="rnd">
                <a:noFill/>
                <a:round/>
                <a:headEnd/>
                <a:tailEnd/>
              </a:ln>
            </p:spPr>
            <p:txBody>
              <a:bodyPr/>
              <a:lstStyle/>
              <a:p>
                <a:endParaRPr lang="en-US"/>
              </a:p>
            </p:txBody>
          </p:sp>
          <p:sp>
            <p:nvSpPr>
              <p:cNvPr id="32565" name="Freeform 520"/>
              <p:cNvSpPr>
                <a:spLocks noChangeAspect="1"/>
              </p:cNvSpPr>
              <p:nvPr/>
            </p:nvSpPr>
            <p:spPr bwMode="auto">
              <a:xfrm>
                <a:off x="5098"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BB24D"/>
              </a:solidFill>
              <a:ln w="9525" cap="rnd">
                <a:noFill/>
                <a:round/>
                <a:headEnd/>
                <a:tailEnd/>
              </a:ln>
            </p:spPr>
            <p:txBody>
              <a:bodyPr/>
              <a:lstStyle/>
              <a:p>
                <a:endParaRPr lang="en-US"/>
              </a:p>
            </p:txBody>
          </p:sp>
          <p:sp>
            <p:nvSpPr>
              <p:cNvPr id="32566" name="Freeform 521"/>
              <p:cNvSpPr>
                <a:spLocks noChangeAspect="1"/>
              </p:cNvSpPr>
              <p:nvPr/>
            </p:nvSpPr>
            <p:spPr bwMode="auto">
              <a:xfrm>
                <a:off x="5098"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CB24D"/>
              </a:solidFill>
              <a:ln w="9525" cap="rnd">
                <a:noFill/>
                <a:round/>
                <a:headEnd/>
                <a:tailEnd/>
              </a:ln>
            </p:spPr>
            <p:txBody>
              <a:bodyPr/>
              <a:lstStyle/>
              <a:p>
                <a:endParaRPr lang="en-US"/>
              </a:p>
            </p:txBody>
          </p:sp>
          <p:sp>
            <p:nvSpPr>
              <p:cNvPr id="32567" name="Freeform 522"/>
              <p:cNvSpPr>
                <a:spLocks noChangeAspect="1"/>
              </p:cNvSpPr>
              <p:nvPr/>
            </p:nvSpPr>
            <p:spPr bwMode="auto">
              <a:xfrm>
                <a:off x="5098"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DB34C"/>
              </a:solidFill>
              <a:ln w="9525" cap="rnd">
                <a:noFill/>
                <a:round/>
                <a:headEnd/>
                <a:tailEnd/>
              </a:ln>
            </p:spPr>
            <p:txBody>
              <a:bodyPr/>
              <a:lstStyle/>
              <a:p>
                <a:endParaRPr lang="en-US"/>
              </a:p>
            </p:txBody>
          </p:sp>
          <p:sp>
            <p:nvSpPr>
              <p:cNvPr id="32568" name="Freeform 523"/>
              <p:cNvSpPr>
                <a:spLocks noChangeAspect="1"/>
              </p:cNvSpPr>
              <p:nvPr/>
            </p:nvSpPr>
            <p:spPr bwMode="auto">
              <a:xfrm>
                <a:off x="5098"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8DB34C"/>
              </a:solidFill>
              <a:ln w="9525" cap="rnd">
                <a:noFill/>
                <a:round/>
                <a:headEnd/>
                <a:tailEnd/>
              </a:ln>
            </p:spPr>
            <p:txBody>
              <a:bodyPr/>
              <a:lstStyle/>
              <a:p>
                <a:endParaRPr lang="en-US"/>
              </a:p>
            </p:txBody>
          </p:sp>
          <p:sp>
            <p:nvSpPr>
              <p:cNvPr id="32569" name="Freeform 524"/>
              <p:cNvSpPr>
                <a:spLocks noChangeAspect="1"/>
              </p:cNvSpPr>
              <p:nvPr/>
            </p:nvSpPr>
            <p:spPr bwMode="auto">
              <a:xfrm>
                <a:off x="5096" y="2730"/>
                <a:ext cx="18" cy="1"/>
              </a:xfrm>
              <a:custGeom>
                <a:avLst/>
                <a:gdLst>
                  <a:gd name="T0" fmla="*/ 17 w 18"/>
                  <a:gd name="T1" fmla="*/ 0 h 1"/>
                  <a:gd name="T2" fmla="*/ 1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7" y="0"/>
                    </a:lnTo>
                  </a:path>
                </a:pathLst>
              </a:custGeom>
              <a:solidFill>
                <a:srgbClr val="8EB34C"/>
              </a:solidFill>
              <a:ln w="9525" cap="rnd">
                <a:noFill/>
                <a:round/>
                <a:headEnd/>
                <a:tailEnd/>
              </a:ln>
            </p:spPr>
            <p:txBody>
              <a:bodyPr/>
              <a:lstStyle/>
              <a:p>
                <a:endParaRPr lang="en-US"/>
              </a:p>
            </p:txBody>
          </p:sp>
          <p:sp>
            <p:nvSpPr>
              <p:cNvPr id="32570" name="Freeform 525"/>
              <p:cNvSpPr>
                <a:spLocks noChangeAspect="1"/>
              </p:cNvSpPr>
              <p:nvPr/>
            </p:nvSpPr>
            <p:spPr bwMode="auto">
              <a:xfrm>
                <a:off x="5096" y="273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8EB44B"/>
              </a:solidFill>
              <a:ln w="9525" cap="rnd">
                <a:noFill/>
                <a:round/>
                <a:headEnd/>
                <a:tailEnd/>
              </a:ln>
            </p:spPr>
            <p:txBody>
              <a:bodyPr/>
              <a:lstStyle/>
              <a:p>
                <a:endParaRPr lang="en-US"/>
              </a:p>
            </p:txBody>
          </p:sp>
          <p:sp>
            <p:nvSpPr>
              <p:cNvPr id="32571" name="Freeform 526"/>
              <p:cNvSpPr>
                <a:spLocks noChangeAspect="1"/>
              </p:cNvSpPr>
              <p:nvPr/>
            </p:nvSpPr>
            <p:spPr bwMode="auto">
              <a:xfrm>
                <a:off x="5096" y="273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6 w 18"/>
                  <a:gd name="T21" fmla="*/ 0 h 1"/>
                  <a:gd name="T22" fmla="*/ 16 w 18"/>
                  <a:gd name="T23" fmla="*/ 0 h 1"/>
                  <a:gd name="T24" fmla="*/ 16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6" y="0"/>
                    </a:lnTo>
                    <a:lnTo>
                      <a:pt x="17" y="0"/>
                    </a:lnTo>
                  </a:path>
                </a:pathLst>
              </a:custGeom>
              <a:solidFill>
                <a:srgbClr val="8FB44B"/>
              </a:solidFill>
              <a:ln w="9525" cap="rnd">
                <a:noFill/>
                <a:round/>
                <a:headEnd/>
                <a:tailEnd/>
              </a:ln>
            </p:spPr>
            <p:txBody>
              <a:bodyPr/>
              <a:lstStyle/>
              <a:p>
                <a:endParaRPr lang="en-US"/>
              </a:p>
            </p:txBody>
          </p:sp>
          <p:sp>
            <p:nvSpPr>
              <p:cNvPr id="32572" name="Freeform 527"/>
              <p:cNvSpPr>
                <a:spLocks noChangeAspect="1"/>
              </p:cNvSpPr>
              <p:nvPr/>
            </p:nvSpPr>
            <p:spPr bwMode="auto">
              <a:xfrm>
                <a:off x="5096"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0B54A"/>
              </a:solidFill>
              <a:ln w="9525" cap="rnd">
                <a:noFill/>
                <a:round/>
                <a:headEnd/>
                <a:tailEnd/>
              </a:ln>
            </p:spPr>
            <p:txBody>
              <a:bodyPr/>
              <a:lstStyle/>
              <a:p>
                <a:endParaRPr lang="en-US"/>
              </a:p>
            </p:txBody>
          </p:sp>
          <p:sp>
            <p:nvSpPr>
              <p:cNvPr id="32573" name="Freeform 528"/>
              <p:cNvSpPr>
                <a:spLocks noChangeAspect="1"/>
              </p:cNvSpPr>
              <p:nvPr/>
            </p:nvSpPr>
            <p:spPr bwMode="auto">
              <a:xfrm>
                <a:off x="5096"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0B54A"/>
              </a:solidFill>
              <a:ln w="9525" cap="rnd">
                <a:noFill/>
                <a:round/>
                <a:headEnd/>
                <a:tailEnd/>
              </a:ln>
            </p:spPr>
            <p:txBody>
              <a:bodyPr/>
              <a:lstStyle/>
              <a:p>
                <a:endParaRPr lang="en-US"/>
              </a:p>
            </p:txBody>
          </p:sp>
          <p:sp>
            <p:nvSpPr>
              <p:cNvPr id="32574" name="Freeform 529"/>
              <p:cNvSpPr>
                <a:spLocks noChangeAspect="1"/>
              </p:cNvSpPr>
              <p:nvPr/>
            </p:nvSpPr>
            <p:spPr bwMode="auto">
              <a:xfrm>
                <a:off x="5096" y="273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1B54A"/>
              </a:solidFill>
              <a:ln w="9525" cap="rnd">
                <a:noFill/>
                <a:round/>
                <a:headEnd/>
                <a:tailEnd/>
              </a:ln>
            </p:spPr>
            <p:txBody>
              <a:bodyPr/>
              <a:lstStyle/>
              <a:p>
                <a:endParaRPr lang="en-US"/>
              </a:p>
            </p:txBody>
          </p:sp>
          <p:sp>
            <p:nvSpPr>
              <p:cNvPr id="32575" name="Freeform 530"/>
              <p:cNvSpPr>
                <a:spLocks noChangeAspect="1"/>
              </p:cNvSpPr>
              <p:nvPr/>
            </p:nvSpPr>
            <p:spPr bwMode="auto">
              <a:xfrm>
                <a:off x="5096" y="2729"/>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6 w 17"/>
                  <a:gd name="T21" fmla="*/ 0 h 17"/>
                  <a:gd name="T22" fmla="*/ 16 w 17"/>
                  <a:gd name="T23" fmla="*/ 0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91B649"/>
              </a:solidFill>
              <a:ln w="9525" cap="rnd">
                <a:noFill/>
                <a:round/>
                <a:headEnd/>
                <a:tailEnd/>
              </a:ln>
            </p:spPr>
            <p:txBody>
              <a:bodyPr/>
              <a:lstStyle/>
              <a:p>
                <a:endParaRPr lang="en-US"/>
              </a:p>
            </p:txBody>
          </p:sp>
          <p:sp>
            <p:nvSpPr>
              <p:cNvPr id="32576" name="Freeform 531"/>
              <p:cNvSpPr>
                <a:spLocks noChangeAspect="1"/>
              </p:cNvSpPr>
              <p:nvPr/>
            </p:nvSpPr>
            <p:spPr bwMode="auto">
              <a:xfrm>
                <a:off x="5096" y="2729"/>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2B649"/>
              </a:solidFill>
              <a:ln w="9525" cap="rnd">
                <a:noFill/>
                <a:round/>
                <a:headEnd/>
                <a:tailEnd/>
              </a:ln>
            </p:spPr>
            <p:txBody>
              <a:bodyPr/>
              <a:lstStyle/>
              <a:p>
                <a:endParaRPr lang="en-US"/>
              </a:p>
            </p:txBody>
          </p:sp>
          <p:sp>
            <p:nvSpPr>
              <p:cNvPr id="32577" name="Freeform 532"/>
              <p:cNvSpPr>
                <a:spLocks noChangeAspect="1"/>
              </p:cNvSpPr>
              <p:nvPr/>
            </p:nvSpPr>
            <p:spPr bwMode="auto">
              <a:xfrm>
                <a:off x="5096" y="2729"/>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3B748"/>
              </a:solidFill>
              <a:ln w="9525" cap="rnd">
                <a:noFill/>
                <a:round/>
                <a:headEnd/>
                <a:tailEnd/>
              </a:ln>
            </p:spPr>
            <p:txBody>
              <a:bodyPr/>
              <a:lstStyle/>
              <a:p>
                <a:endParaRPr lang="en-US"/>
              </a:p>
            </p:txBody>
          </p:sp>
          <p:sp>
            <p:nvSpPr>
              <p:cNvPr id="32578" name="Freeform 533"/>
              <p:cNvSpPr>
                <a:spLocks noChangeAspect="1"/>
              </p:cNvSpPr>
              <p:nvPr/>
            </p:nvSpPr>
            <p:spPr bwMode="auto">
              <a:xfrm>
                <a:off x="5095" y="2729"/>
                <a:ext cx="18" cy="1"/>
              </a:xfrm>
              <a:custGeom>
                <a:avLst/>
                <a:gdLst>
                  <a:gd name="T0" fmla="*/ 17 w 18"/>
                  <a:gd name="T1" fmla="*/ 0 h 1"/>
                  <a:gd name="T2" fmla="*/ 1 w 18"/>
                  <a:gd name="T3" fmla="*/ 0 h 1"/>
                  <a:gd name="T4" fmla="*/ 1 w 18"/>
                  <a:gd name="T5" fmla="*/ 0 h 1"/>
                  <a:gd name="T6" fmla="*/ 1 w 18"/>
                  <a:gd name="T7" fmla="*/ 0 h 1"/>
                  <a:gd name="T8" fmla="*/ 1 w 18"/>
                  <a:gd name="T9" fmla="*/ 0 h 1"/>
                  <a:gd name="T10" fmla="*/ 1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7" y="0"/>
                    </a:lnTo>
                  </a:path>
                </a:pathLst>
              </a:custGeom>
              <a:solidFill>
                <a:srgbClr val="93B748"/>
              </a:solidFill>
              <a:ln w="9525" cap="rnd">
                <a:noFill/>
                <a:round/>
                <a:headEnd/>
                <a:tailEnd/>
              </a:ln>
            </p:spPr>
            <p:txBody>
              <a:bodyPr/>
              <a:lstStyle/>
              <a:p>
                <a:endParaRPr lang="en-US"/>
              </a:p>
            </p:txBody>
          </p:sp>
          <p:sp>
            <p:nvSpPr>
              <p:cNvPr id="32579" name="Freeform 534"/>
              <p:cNvSpPr>
                <a:spLocks noChangeAspect="1"/>
              </p:cNvSpPr>
              <p:nvPr/>
            </p:nvSpPr>
            <p:spPr bwMode="auto">
              <a:xfrm>
                <a:off x="5095" y="2729"/>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4B748"/>
              </a:solidFill>
              <a:ln w="9525" cap="rnd">
                <a:noFill/>
                <a:round/>
                <a:headEnd/>
                <a:tailEnd/>
              </a:ln>
            </p:spPr>
            <p:txBody>
              <a:bodyPr/>
              <a:lstStyle/>
              <a:p>
                <a:endParaRPr lang="en-US"/>
              </a:p>
            </p:txBody>
          </p:sp>
          <p:sp>
            <p:nvSpPr>
              <p:cNvPr id="32580" name="Freeform 535"/>
              <p:cNvSpPr>
                <a:spLocks noChangeAspect="1"/>
              </p:cNvSpPr>
              <p:nvPr/>
            </p:nvSpPr>
            <p:spPr bwMode="auto">
              <a:xfrm>
                <a:off x="5095" y="2729"/>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4B847"/>
              </a:solidFill>
              <a:ln w="9525" cap="rnd">
                <a:noFill/>
                <a:round/>
                <a:headEnd/>
                <a:tailEnd/>
              </a:ln>
            </p:spPr>
            <p:txBody>
              <a:bodyPr/>
              <a:lstStyle/>
              <a:p>
                <a:endParaRPr lang="en-US"/>
              </a:p>
            </p:txBody>
          </p:sp>
          <p:sp>
            <p:nvSpPr>
              <p:cNvPr id="32581" name="Freeform 536"/>
              <p:cNvSpPr>
                <a:spLocks noChangeAspect="1"/>
              </p:cNvSpPr>
              <p:nvPr/>
            </p:nvSpPr>
            <p:spPr bwMode="auto">
              <a:xfrm>
                <a:off x="5095" y="2729"/>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5B847"/>
              </a:solidFill>
              <a:ln w="9525" cap="rnd">
                <a:noFill/>
                <a:round/>
                <a:headEnd/>
                <a:tailEnd/>
              </a:ln>
            </p:spPr>
            <p:txBody>
              <a:bodyPr/>
              <a:lstStyle/>
              <a:p>
                <a:endParaRPr lang="en-US"/>
              </a:p>
            </p:txBody>
          </p:sp>
          <p:sp>
            <p:nvSpPr>
              <p:cNvPr id="32582" name="Freeform 537"/>
              <p:cNvSpPr>
                <a:spLocks noChangeAspect="1"/>
              </p:cNvSpPr>
              <p:nvPr/>
            </p:nvSpPr>
            <p:spPr bwMode="auto">
              <a:xfrm>
                <a:off x="5095" y="2729"/>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5 w 18"/>
                  <a:gd name="T21" fmla="*/ 0 h 1"/>
                  <a:gd name="T22" fmla="*/ 15 w 18"/>
                  <a:gd name="T23" fmla="*/ 0 h 1"/>
                  <a:gd name="T24" fmla="*/ 15 w 18"/>
                  <a:gd name="T25" fmla="*/ 0 h 1"/>
                  <a:gd name="T26" fmla="*/ 15 w 18"/>
                  <a:gd name="T27" fmla="*/ 0 h 1"/>
                  <a:gd name="T28" fmla="*/ 15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5" y="0"/>
                    </a:lnTo>
                    <a:lnTo>
                      <a:pt x="17" y="0"/>
                    </a:lnTo>
                  </a:path>
                </a:pathLst>
              </a:custGeom>
              <a:solidFill>
                <a:srgbClr val="96B946"/>
              </a:solidFill>
              <a:ln w="9525" cap="rnd">
                <a:noFill/>
                <a:round/>
                <a:headEnd/>
                <a:tailEnd/>
              </a:ln>
            </p:spPr>
            <p:txBody>
              <a:bodyPr/>
              <a:lstStyle/>
              <a:p>
                <a:endParaRPr lang="en-US"/>
              </a:p>
            </p:txBody>
          </p:sp>
          <p:sp>
            <p:nvSpPr>
              <p:cNvPr id="32583" name="Freeform 538"/>
              <p:cNvSpPr>
                <a:spLocks noChangeAspect="1"/>
              </p:cNvSpPr>
              <p:nvPr/>
            </p:nvSpPr>
            <p:spPr bwMode="auto">
              <a:xfrm>
                <a:off x="5095" y="2729"/>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6B946"/>
              </a:solidFill>
              <a:ln w="9525" cap="rnd">
                <a:noFill/>
                <a:round/>
                <a:headEnd/>
                <a:tailEnd/>
              </a:ln>
            </p:spPr>
            <p:txBody>
              <a:bodyPr/>
              <a:lstStyle/>
              <a:p>
                <a:endParaRPr lang="en-US"/>
              </a:p>
            </p:txBody>
          </p:sp>
          <p:sp>
            <p:nvSpPr>
              <p:cNvPr id="32584" name="Freeform 539"/>
              <p:cNvSpPr>
                <a:spLocks noChangeAspect="1"/>
              </p:cNvSpPr>
              <p:nvPr/>
            </p:nvSpPr>
            <p:spPr bwMode="auto">
              <a:xfrm>
                <a:off x="5095" y="2729"/>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7B946"/>
              </a:solidFill>
              <a:ln w="9525" cap="rnd">
                <a:noFill/>
                <a:round/>
                <a:headEnd/>
                <a:tailEnd/>
              </a:ln>
            </p:spPr>
            <p:txBody>
              <a:bodyPr/>
              <a:lstStyle/>
              <a:p>
                <a:endParaRPr lang="en-US"/>
              </a:p>
            </p:txBody>
          </p:sp>
          <p:sp>
            <p:nvSpPr>
              <p:cNvPr id="32585" name="Freeform 540"/>
              <p:cNvSpPr>
                <a:spLocks noChangeAspect="1"/>
              </p:cNvSpPr>
              <p:nvPr/>
            </p:nvSpPr>
            <p:spPr bwMode="auto">
              <a:xfrm>
                <a:off x="5095" y="2729"/>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7BA45"/>
              </a:solidFill>
              <a:ln w="9525" cap="rnd">
                <a:noFill/>
                <a:round/>
                <a:headEnd/>
                <a:tailEnd/>
              </a:ln>
            </p:spPr>
            <p:txBody>
              <a:bodyPr/>
              <a:lstStyle/>
              <a:p>
                <a:endParaRPr lang="en-US"/>
              </a:p>
            </p:txBody>
          </p:sp>
          <p:sp>
            <p:nvSpPr>
              <p:cNvPr id="32586" name="Freeform 541"/>
              <p:cNvSpPr>
                <a:spLocks noChangeAspect="1"/>
              </p:cNvSpPr>
              <p:nvPr/>
            </p:nvSpPr>
            <p:spPr bwMode="auto">
              <a:xfrm>
                <a:off x="5095" y="2728"/>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6 w 17"/>
                  <a:gd name="T21" fmla="*/ 0 h 17"/>
                  <a:gd name="T22" fmla="*/ 16 w 17"/>
                  <a:gd name="T23" fmla="*/ 0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98BA45"/>
              </a:solidFill>
              <a:ln w="9525" cap="rnd">
                <a:noFill/>
                <a:round/>
                <a:headEnd/>
                <a:tailEnd/>
              </a:ln>
            </p:spPr>
            <p:txBody>
              <a:bodyPr/>
              <a:lstStyle/>
              <a:p>
                <a:endParaRPr lang="en-US"/>
              </a:p>
            </p:txBody>
          </p:sp>
          <p:sp>
            <p:nvSpPr>
              <p:cNvPr id="32587" name="Freeform 542"/>
              <p:cNvSpPr>
                <a:spLocks noChangeAspect="1"/>
              </p:cNvSpPr>
              <p:nvPr/>
            </p:nvSpPr>
            <p:spPr bwMode="auto">
              <a:xfrm>
                <a:off x="5095" y="272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99BB44"/>
              </a:solidFill>
              <a:ln w="9525" cap="rnd">
                <a:noFill/>
                <a:round/>
                <a:headEnd/>
                <a:tailEnd/>
              </a:ln>
            </p:spPr>
            <p:txBody>
              <a:bodyPr/>
              <a:lstStyle/>
              <a:p>
                <a:endParaRPr lang="en-US"/>
              </a:p>
            </p:txBody>
          </p:sp>
          <p:sp>
            <p:nvSpPr>
              <p:cNvPr id="32588" name="Freeform 543"/>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9BB44"/>
              </a:solidFill>
              <a:ln w="9525" cap="rnd">
                <a:noFill/>
                <a:round/>
                <a:headEnd/>
                <a:tailEnd/>
              </a:ln>
            </p:spPr>
            <p:txBody>
              <a:bodyPr/>
              <a:lstStyle/>
              <a:p>
                <a:endParaRPr lang="en-US"/>
              </a:p>
            </p:txBody>
          </p:sp>
          <p:sp>
            <p:nvSpPr>
              <p:cNvPr id="32589" name="Freeform 544"/>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ABB44"/>
              </a:solidFill>
              <a:ln w="9525" cap="rnd">
                <a:noFill/>
                <a:round/>
                <a:headEnd/>
                <a:tailEnd/>
              </a:ln>
            </p:spPr>
            <p:txBody>
              <a:bodyPr/>
              <a:lstStyle/>
              <a:p>
                <a:endParaRPr lang="en-US"/>
              </a:p>
            </p:txBody>
          </p:sp>
          <p:sp>
            <p:nvSpPr>
              <p:cNvPr id="32590" name="Freeform 545"/>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ABC43"/>
              </a:solidFill>
              <a:ln w="9525" cap="rnd">
                <a:noFill/>
                <a:round/>
                <a:headEnd/>
                <a:tailEnd/>
              </a:ln>
            </p:spPr>
            <p:txBody>
              <a:bodyPr/>
              <a:lstStyle/>
              <a:p>
                <a:endParaRPr lang="en-US"/>
              </a:p>
            </p:txBody>
          </p:sp>
          <p:sp>
            <p:nvSpPr>
              <p:cNvPr id="32591" name="Freeform 546"/>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BBC43"/>
              </a:solidFill>
              <a:ln w="9525" cap="rnd">
                <a:noFill/>
                <a:round/>
                <a:headEnd/>
                <a:tailEnd/>
              </a:ln>
            </p:spPr>
            <p:txBody>
              <a:bodyPr/>
              <a:lstStyle/>
              <a:p>
                <a:endParaRPr lang="en-US"/>
              </a:p>
            </p:txBody>
          </p:sp>
          <p:sp>
            <p:nvSpPr>
              <p:cNvPr id="32592" name="Freeform 547"/>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CBD42"/>
              </a:solidFill>
              <a:ln w="9525" cap="rnd">
                <a:noFill/>
                <a:round/>
                <a:headEnd/>
                <a:tailEnd/>
              </a:ln>
            </p:spPr>
            <p:txBody>
              <a:bodyPr/>
              <a:lstStyle/>
              <a:p>
                <a:endParaRPr lang="en-US"/>
              </a:p>
            </p:txBody>
          </p:sp>
          <p:sp>
            <p:nvSpPr>
              <p:cNvPr id="32593" name="Freeform 548"/>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9CBD42"/>
              </a:solidFill>
              <a:ln w="9525" cap="rnd">
                <a:noFill/>
                <a:round/>
                <a:headEnd/>
                <a:tailEnd/>
              </a:ln>
            </p:spPr>
            <p:txBody>
              <a:bodyPr/>
              <a:lstStyle/>
              <a:p>
                <a:endParaRPr lang="en-US"/>
              </a:p>
            </p:txBody>
          </p:sp>
          <p:sp>
            <p:nvSpPr>
              <p:cNvPr id="32594" name="Freeform 549"/>
              <p:cNvSpPr>
                <a:spLocks noChangeAspect="1"/>
              </p:cNvSpPr>
              <p:nvPr/>
            </p:nvSpPr>
            <p:spPr bwMode="auto">
              <a:xfrm>
                <a:off x="5094" y="272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0 w 18"/>
                  <a:gd name="T21" fmla="*/ 0 h 1"/>
                  <a:gd name="T22" fmla="*/ 0 w 18"/>
                  <a:gd name="T23" fmla="*/ 0 h 1"/>
                  <a:gd name="T24" fmla="*/ 0 w 18"/>
                  <a:gd name="T25" fmla="*/ 0 h 1"/>
                  <a:gd name="T26" fmla="*/ 0 w 18"/>
                  <a:gd name="T27" fmla="*/ 0 h 1"/>
                  <a:gd name="T28" fmla="*/ 0 w 18"/>
                  <a:gd name="T29" fmla="*/ 0 h 1"/>
                  <a:gd name="T30" fmla="*/ 0 w 18"/>
                  <a:gd name="T31" fmla="*/ 0 h 1"/>
                  <a:gd name="T32" fmla="*/ 0 w 18"/>
                  <a:gd name="T33" fmla="*/ 0 h 1"/>
                  <a:gd name="T34" fmla="*/ 0 w 18"/>
                  <a:gd name="T35" fmla="*/ 0 h 1"/>
                  <a:gd name="T36" fmla="*/ 17 w 18"/>
                  <a:gd name="T37" fmla="*/ 0 h 1"/>
                  <a:gd name="T38" fmla="*/ 17 w 18"/>
                  <a:gd name="T39" fmla="*/ 0 h 1"/>
                  <a:gd name="T40" fmla="*/ 17 w 18"/>
                  <a:gd name="T41" fmla="*/ 0 h 1"/>
                  <a:gd name="T42" fmla="*/ 17 w 18"/>
                  <a:gd name="T43" fmla="*/ 0 h 1"/>
                  <a:gd name="T44" fmla="*/ 17 w 18"/>
                  <a:gd name="T45" fmla="*/ 0 h 1"/>
                  <a:gd name="T46" fmla="*/ 17 w 18"/>
                  <a:gd name="T47" fmla="*/ 0 h 1"/>
                  <a:gd name="T48" fmla="*/ 17 w 18"/>
                  <a:gd name="T49" fmla="*/ 0 h 1"/>
                  <a:gd name="T50" fmla="*/ 17 w 18"/>
                  <a:gd name="T51" fmla="*/ 0 h 1"/>
                  <a:gd name="T52" fmla="*/ 15 w 18"/>
                  <a:gd name="T53" fmla="*/ 0 h 1"/>
                  <a:gd name="T54" fmla="*/ 15 w 18"/>
                  <a:gd name="T55" fmla="*/ 0 h 1"/>
                  <a:gd name="T56" fmla="*/ 15 w 18"/>
                  <a:gd name="T57" fmla="*/ 0 h 1"/>
                  <a:gd name="T58" fmla="*/ 15 w 18"/>
                  <a:gd name="T59" fmla="*/ 0 h 1"/>
                  <a:gd name="T60" fmla="*/ 17 w 18"/>
                  <a:gd name="T61" fmla="*/ 0 h 1"/>
                  <a:gd name="T62" fmla="*/ 17 w 18"/>
                  <a:gd name="T63" fmla="*/ 0 h 1"/>
                  <a:gd name="T64" fmla="*/ 17 w 18"/>
                  <a:gd name="T65" fmla="*/ 0 h 1"/>
                  <a:gd name="T66" fmla="*/ 17 w 18"/>
                  <a:gd name="T67" fmla="*/ 0 h 1"/>
                  <a:gd name="T68" fmla="*/ 17 w 18"/>
                  <a:gd name="T69" fmla="*/ 0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
                  <a:gd name="T106" fmla="*/ 0 h 1"/>
                  <a:gd name="T107" fmla="*/ 18 w 18"/>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 h="1">
                    <a:moveTo>
                      <a:pt x="17" y="0"/>
                    </a:moveTo>
                    <a:lnTo>
                      <a:pt x="0" y="0"/>
                    </a:lnTo>
                    <a:lnTo>
                      <a:pt x="17" y="0"/>
                    </a:lnTo>
                    <a:lnTo>
                      <a:pt x="15" y="0"/>
                    </a:lnTo>
                    <a:lnTo>
                      <a:pt x="17" y="0"/>
                    </a:lnTo>
                  </a:path>
                </a:pathLst>
              </a:custGeom>
              <a:solidFill>
                <a:srgbClr val="9DBD42"/>
              </a:solidFill>
              <a:ln w="9525" cap="rnd">
                <a:noFill/>
                <a:round/>
                <a:headEnd/>
                <a:tailEnd/>
              </a:ln>
            </p:spPr>
            <p:txBody>
              <a:bodyPr/>
              <a:lstStyle/>
              <a:p>
                <a:endParaRPr lang="en-US"/>
              </a:p>
            </p:txBody>
          </p:sp>
          <p:sp>
            <p:nvSpPr>
              <p:cNvPr id="32595" name="Freeform 550"/>
              <p:cNvSpPr>
                <a:spLocks noChangeAspect="1"/>
              </p:cNvSpPr>
              <p:nvPr/>
            </p:nvSpPr>
            <p:spPr bwMode="auto">
              <a:xfrm>
                <a:off x="5094" y="2728"/>
                <a:ext cx="19" cy="1"/>
              </a:xfrm>
              <a:custGeom>
                <a:avLst/>
                <a:gdLst>
                  <a:gd name="T0" fmla="*/ 16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6 w 19"/>
                  <a:gd name="T33" fmla="*/ 0 h 1"/>
                  <a:gd name="T34" fmla="*/ 16 w 19"/>
                  <a:gd name="T35" fmla="*/ 0 h 1"/>
                  <a:gd name="T36" fmla="*/ 16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6" y="0"/>
                    </a:moveTo>
                    <a:lnTo>
                      <a:pt x="0" y="0"/>
                    </a:lnTo>
                    <a:lnTo>
                      <a:pt x="18" y="0"/>
                    </a:lnTo>
                    <a:lnTo>
                      <a:pt x="16" y="0"/>
                    </a:lnTo>
                  </a:path>
                </a:pathLst>
              </a:custGeom>
              <a:solidFill>
                <a:srgbClr val="9DBE41"/>
              </a:solidFill>
              <a:ln w="9525" cap="rnd">
                <a:noFill/>
                <a:round/>
                <a:headEnd/>
                <a:tailEnd/>
              </a:ln>
            </p:spPr>
            <p:txBody>
              <a:bodyPr/>
              <a:lstStyle/>
              <a:p>
                <a:endParaRPr lang="en-US"/>
              </a:p>
            </p:txBody>
          </p:sp>
          <p:sp>
            <p:nvSpPr>
              <p:cNvPr id="32596" name="Freeform 551"/>
              <p:cNvSpPr>
                <a:spLocks noChangeAspect="1"/>
              </p:cNvSpPr>
              <p:nvPr/>
            </p:nvSpPr>
            <p:spPr bwMode="auto">
              <a:xfrm>
                <a:off x="5094" y="2728"/>
                <a:ext cx="20" cy="1"/>
              </a:xfrm>
              <a:custGeom>
                <a:avLst/>
                <a:gdLst>
                  <a:gd name="T0" fmla="*/ 18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8 w 20"/>
                  <a:gd name="T29" fmla="*/ 0 h 1"/>
                  <a:gd name="T30" fmla="*/ 18 w 20"/>
                  <a:gd name="T31" fmla="*/ 0 h 1"/>
                  <a:gd name="T32" fmla="*/ 18 w 20"/>
                  <a:gd name="T33" fmla="*/ 0 h 1"/>
                  <a:gd name="T34" fmla="*/ 18 w 20"/>
                  <a:gd name="T35" fmla="*/ 0 h 1"/>
                  <a:gd name="T36" fmla="*/ 18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8" y="0"/>
                    </a:moveTo>
                    <a:lnTo>
                      <a:pt x="0" y="0"/>
                    </a:lnTo>
                    <a:lnTo>
                      <a:pt x="19" y="0"/>
                    </a:lnTo>
                    <a:lnTo>
                      <a:pt x="18" y="0"/>
                    </a:lnTo>
                  </a:path>
                </a:pathLst>
              </a:custGeom>
              <a:solidFill>
                <a:srgbClr val="9EBE41"/>
              </a:solidFill>
              <a:ln w="9525" cap="rnd">
                <a:noFill/>
                <a:round/>
                <a:headEnd/>
                <a:tailEnd/>
              </a:ln>
            </p:spPr>
            <p:txBody>
              <a:bodyPr/>
              <a:lstStyle/>
              <a:p>
                <a:endParaRPr lang="en-US"/>
              </a:p>
            </p:txBody>
          </p:sp>
          <p:sp>
            <p:nvSpPr>
              <p:cNvPr id="32597" name="Freeform 552"/>
              <p:cNvSpPr>
                <a:spLocks noChangeAspect="1"/>
              </p:cNvSpPr>
              <p:nvPr/>
            </p:nvSpPr>
            <p:spPr bwMode="auto">
              <a:xfrm>
                <a:off x="5094" y="2726"/>
                <a:ext cx="22" cy="17"/>
              </a:xfrm>
              <a:custGeom>
                <a:avLst/>
                <a:gdLst>
                  <a:gd name="T0" fmla="*/ 19 w 22"/>
                  <a:gd name="T1" fmla="*/ 16 h 17"/>
                  <a:gd name="T2" fmla="*/ 0 w 22"/>
                  <a:gd name="T3" fmla="*/ 16 h 17"/>
                  <a:gd name="T4" fmla="*/ 0 w 22"/>
                  <a:gd name="T5" fmla="*/ 16 h 17"/>
                  <a:gd name="T6" fmla="*/ 0 w 22"/>
                  <a:gd name="T7" fmla="*/ 16 h 17"/>
                  <a:gd name="T8" fmla="*/ 0 w 22"/>
                  <a:gd name="T9" fmla="*/ 16 h 17"/>
                  <a:gd name="T10" fmla="*/ 0 w 22"/>
                  <a:gd name="T11" fmla="*/ 16 h 17"/>
                  <a:gd name="T12" fmla="*/ 0 w 22"/>
                  <a:gd name="T13" fmla="*/ 16 h 17"/>
                  <a:gd name="T14" fmla="*/ 0 w 22"/>
                  <a:gd name="T15" fmla="*/ 16 h 17"/>
                  <a:gd name="T16" fmla="*/ 0 w 22"/>
                  <a:gd name="T17" fmla="*/ 0 h 17"/>
                  <a:gd name="T18" fmla="*/ 0 w 22"/>
                  <a:gd name="T19" fmla="*/ 0 h 17"/>
                  <a:gd name="T20" fmla="*/ 21 w 22"/>
                  <a:gd name="T21" fmla="*/ 0 h 17"/>
                  <a:gd name="T22" fmla="*/ 21 w 22"/>
                  <a:gd name="T23" fmla="*/ 0 h 17"/>
                  <a:gd name="T24" fmla="*/ 19 w 22"/>
                  <a:gd name="T25" fmla="*/ 16 h 17"/>
                  <a:gd name="T26" fmla="*/ 19 w 22"/>
                  <a:gd name="T27" fmla="*/ 16 h 17"/>
                  <a:gd name="T28" fmla="*/ 19 w 22"/>
                  <a:gd name="T29" fmla="*/ 16 h 17"/>
                  <a:gd name="T30" fmla="*/ 19 w 22"/>
                  <a:gd name="T31" fmla="*/ 16 h 17"/>
                  <a:gd name="T32" fmla="*/ 19 w 22"/>
                  <a:gd name="T33" fmla="*/ 16 h 17"/>
                  <a:gd name="T34" fmla="*/ 19 w 22"/>
                  <a:gd name="T35" fmla="*/ 16 h 17"/>
                  <a:gd name="T36" fmla="*/ 19 w 22"/>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7"/>
                  <a:gd name="T59" fmla="*/ 22 w 22"/>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7">
                    <a:moveTo>
                      <a:pt x="19" y="16"/>
                    </a:moveTo>
                    <a:lnTo>
                      <a:pt x="0" y="16"/>
                    </a:lnTo>
                    <a:lnTo>
                      <a:pt x="0" y="0"/>
                    </a:lnTo>
                    <a:lnTo>
                      <a:pt x="21" y="0"/>
                    </a:lnTo>
                    <a:lnTo>
                      <a:pt x="19" y="16"/>
                    </a:lnTo>
                  </a:path>
                </a:pathLst>
              </a:custGeom>
              <a:solidFill>
                <a:srgbClr val="9FBF40"/>
              </a:solidFill>
              <a:ln w="9525" cap="rnd">
                <a:noFill/>
                <a:round/>
                <a:headEnd/>
                <a:tailEnd/>
              </a:ln>
            </p:spPr>
            <p:txBody>
              <a:bodyPr/>
              <a:lstStyle/>
              <a:p>
                <a:endParaRPr lang="en-US"/>
              </a:p>
            </p:txBody>
          </p:sp>
          <p:sp>
            <p:nvSpPr>
              <p:cNvPr id="32598" name="Freeform 553"/>
              <p:cNvSpPr>
                <a:spLocks noChangeAspect="1"/>
              </p:cNvSpPr>
              <p:nvPr/>
            </p:nvSpPr>
            <p:spPr bwMode="auto">
              <a:xfrm>
                <a:off x="5094" y="2726"/>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9FBF40"/>
              </a:solidFill>
              <a:ln w="9525" cap="rnd">
                <a:noFill/>
                <a:round/>
                <a:headEnd/>
                <a:tailEnd/>
              </a:ln>
            </p:spPr>
            <p:txBody>
              <a:bodyPr/>
              <a:lstStyle/>
              <a:p>
                <a:endParaRPr lang="en-US"/>
              </a:p>
            </p:txBody>
          </p:sp>
          <p:sp>
            <p:nvSpPr>
              <p:cNvPr id="32599" name="Freeform 554"/>
              <p:cNvSpPr>
                <a:spLocks noChangeAspect="1"/>
              </p:cNvSpPr>
              <p:nvPr/>
            </p:nvSpPr>
            <p:spPr bwMode="auto">
              <a:xfrm>
                <a:off x="5094" y="2726"/>
                <a:ext cx="23" cy="1"/>
              </a:xfrm>
              <a:custGeom>
                <a:avLst/>
                <a:gdLst>
                  <a:gd name="T0" fmla="*/ 20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0 w 23"/>
                  <a:gd name="T35" fmla="*/ 0 h 1"/>
                  <a:gd name="T36" fmla="*/ 20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0" y="0"/>
                    </a:moveTo>
                    <a:lnTo>
                      <a:pt x="0" y="0"/>
                    </a:lnTo>
                    <a:lnTo>
                      <a:pt x="22" y="0"/>
                    </a:lnTo>
                    <a:lnTo>
                      <a:pt x="20" y="0"/>
                    </a:lnTo>
                  </a:path>
                </a:pathLst>
              </a:custGeom>
              <a:solidFill>
                <a:srgbClr val="A0BF40"/>
              </a:solidFill>
              <a:ln w="9525" cap="rnd">
                <a:noFill/>
                <a:round/>
                <a:headEnd/>
                <a:tailEnd/>
              </a:ln>
            </p:spPr>
            <p:txBody>
              <a:bodyPr/>
              <a:lstStyle/>
              <a:p>
                <a:endParaRPr lang="en-US"/>
              </a:p>
            </p:txBody>
          </p:sp>
          <p:sp>
            <p:nvSpPr>
              <p:cNvPr id="32600" name="Freeform 555"/>
              <p:cNvSpPr>
                <a:spLocks noChangeAspect="1"/>
              </p:cNvSpPr>
              <p:nvPr/>
            </p:nvSpPr>
            <p:spPr bwMode="auto">
              <a:xfrm>
                <a:off x="5094" y="2726"/>
                <a:ext cx="25" cy="1"/>
              </a:xfrm>
              <a:custGeom>
                <a:avLst/>
                <a:gdLst>
                  <a:gd name="T0" fmla="*/ 22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2 w 25"/>
                  <a:gd name="T31" fmla="*/ 0 h 1"/>
                  <a:gd name="T32" fmla="*/ 22 w 25"/>
                  <a:gd name="T33" fmla="*/ 0 h 1"/>
                  <a:gd name="T34" fmla="*/ 22 w 25"/>
                  <a:gd name="T35" fmla="*/ 0 h 1"/>
                  <a:gd name="T36" fmla="*/ 22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2" y="0"/>
                    </a:moveTo>
                    <a:lnTo>
                      <a:pt x="0" y="0"/>
                    </a:lnTo>
                    <a:lnTo>
                      <a:pt x="24" y="0"/>
                    </a:lnTo>
                    <a:lnTo>
                      <a:pt x="22" y="0"/>
                    </a:lnTo>
                  </a:path>
                </a:pathLst>
              </a:custGeom>
              <a:solidFill>
                <a:srgbClr val="A0C03F"/>
              </a:solidFill>
              <a:ln w="9525" cap="rnd">
                <a:noFill/>
                <a:round/>
                <a:headEnd/>
                <a:tailEnd/>
              </a:ln>
            </p:spPr>
            <p:txBody>
              <a:bodyPr/>
              <a:lstStyle/>
              <a:p>
                <a:endParaRPr lang="en-US"/>
              </a:p>
            </p:txBody>
          </p:sp>
          <p:sp>
            <p:nvSpPr>
              <p:cNvPr id="32601" name="Freeform 556"/>
              <p:cNvSpPr>
                <a:spLocks noChangeAspect="1"/>
              </p:cNvSpPr>
              <p:nvPr/>
            </p:nvSpPr>
            <p:spPr bwMode="auto">
              <a:xfrm>
                <a:off x="5094" y="2726"/>
                <a:ext cx="26" cy="1"/>
              </a:xfrm>
              <a:custGeom>
                <a:avLst/>
                <a:gdLst>
                  <a:gd name="T0" fmla="*/ 23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5 w 26"/>
                  <a:gd name="T21" fmla="*/ 0 h 1"/>
                  <a:gd name="T22" fmla="*/ 25 w 26"/>
                  <a:gd name="T23" fmla="*/ 0 h 1"/>
                  <a:gd name="T24" fmla="*/ 25 w 26"/>
                  <a:gd name="T25" fmla="*/ 0 h 1"/>
                  <a:gd name="T26" fmla="*/ 25 w 26"/>
                  <a:gd name="T27" fmla="*/ 0 h 1"/>
                  <a:gd name="T28" fmla="*/ 23 w 26"/>
                  <a:gd name="T29" fmla="*/ 0 h 1"/>
                  <a:gd name="T30" fmla="*/ 23 w 26"/>
                  <a:gd name="T31" fmla="*/ 0 h 1"/>
                  <a:gd name="T32" fmla="*/ 23 w 26"/>
                  <a:gd name="T33" fmla="*/ 0 h 1"/>
                  <a:gd name="T34" fmla="*/ 23 w 26"/>
                  <a:gd name="T35" fmla="*/ 0 h 1"/>
                  <a:gd name="T36" fmla="*/ 23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3" y="0"/>
                    </a:moveTo>
                    <a:lnTo>
                      <a:pt x="0" y="0"/>
                    </a:lnTo>
                    <a:lnTo>
                      <a:pt x="25" y="0"/>
                    </a:lnTo>
                    <a:lnTo>
                      <a:pt x="23" y="0"/>
                    </a:lnTo>
                  </a:path>
                </a:pathLst>
              </a:custGeom>
              <a:solidFill>
                <a:srgbClr val="A1C03F"/>
              </a:solidFill>
              <a:ln w="9525" cap="rnd">
                <a:noFill/>
                <a:round/>
                <a:headEnd/>
                <a:tailEnd/>
              </a:ln>
            </p:spPr>
            <p:txBody>
              <a:bodyPr/>
              <a:lstStyle/>
              <a:p>
                <a:endParaRPr lang="en-US"/>
              </a:p>
            </p:txBody>
          </p:sp>
          <p:sp>
            <p:nvSpPr>
              <p:cNvPr id="32602" name="Freeform 557"/>
              <p:cNvSpPr>
                <a:spLocks noChangeAspect="1"/>
              </p:cNvSpPr>
              <p:nvPr/>
            </p:nvSpPr>
            <p:spPr bwMode="auto">
              <a:xfrm>
                <a:off x="5094" y="2726"/>
                <a:ext cx="26" cy="1"/>
              </a:xfrm>
              <a:custGeom>
                <a:avLst/>
                <a:gdLst>
                  <a:gd name="T0" fmla="*/ 25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5 w 26"/>
                  <a:gd name="T21" fmla="*/ 0 h 1"/>
                  <a:gd name="T22" fmla="*/ 25 w 26"/>
                  <a:gd name="T23" fmla="*/ 0 h 1"/>
                  <a:gd name="T24" fmla="*/ 25 w 26"/>
                  <a:gd name="T25" fmla="*/ 0 h 1"/>
                  <a:gd name="T26" fmla="*/ 25 w 26"/>
                  <a:gd name="T27" fmla="*/ 0 h 1"/>
                  <a:gd name="T28" fmla="*/ 25 w 26"/>
                  <a:gd name="T29" fmla="*/ 0 h 1"/>
                  <a:gd name="T30" fmla="*/ 25 w 26"/>
                  <a:gd name="T31" fmla="*/ 0 h 1"/>
                  <a:gd name="T32" fmla="*/ 25 w 26"/>
                  <a:gd name="T33" fmla="*/ 0 h 1"/>
                  <a:gd name="T34" fmla="*/ 25 w 26"/>
                  <a:gd name="T35" fmla="*/ 0 h 1"/>
                  <a:gd name="T36" fmla="*/ 25 w 26"/>
                  <a:gd name="T37" fmla="*/ 0 h 1"/>
                  <a:gd name="T38" fmla="*/ 25 w 26"/>
                  <a:gd name="T39" fmla="*/ 0 h 1"/>
                  <a:gd name="T40" fmla="*/ 25 w 26"/>
                  <a:gd name="T41" fmla="*/ 0 h 1"/>
                  <a:gd name="T42" fmla="*/ 25 w 26"/>
                  <a:gd name="T43" fmla="*/ 0 h 1"/>
                  <a:gd name="T44" fmla="*/ 25 w 26"/>
                  <a:gd name="T45" fmla="*/ 0 h 1"/>
                  <a:gd name="T46" fmla="*/ 25 w 26"/>
                  <a:gd name="T47" fmla="*/ 0 h 1"/>
                  <a:gd name="T48" fmla="*/ 25 w 26"/>
                  <a:gd name="T49" fmla="*/ 0 h 1"/>
                  <a:gd name="T50" fmla="*/ 25 w 26"/>
                  <a:gd name="T51" fmla="*/ 0 h 1"/>
                  <a:gd name="T52" fmla="*/ 25 w 26"/>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
                  <a:gd name="T82" fmla="*/ 0 h 1"/>
                  <a:gd name="T83" fmla="*/ 26 w 26"/>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 h="1">
                    <a:moveTo>
                      <a:pt x="25" y="0"/>
                    </a:moveTo>
                    <a:lnTo>
                      <a:pt x="0" y="0"/>
                    </a:lnTo>
                    <a:lnTo>
                      <a:pt x="25" y="0"/>
                    </a:lnTo>
                  </a:path>
                </a:pathLst>
              </a:custGeom>
              <a:solidFill>
                <a:srgbClr val="A2C13E"/>
              </a:solidFill>
              <a:ln w="9525" cap="rnd">
                <a:noFill/>
                <a:round/>
                <a:headEnd/>
                <a:tailEnd/>
              </a:ln>
            </p:spPr>
            <p:txBody>
              <a:bodyPr/>
              <a:lstStyle/>
              <a:p>
                <a:endParaRPr lang="en-US"/>
              </a:p>
            </p:txBody>
          </p:sp>
          <p:sp>
            <p:nvSpPr>
              <p:cNvPr id="32603" name="Freeform 558"/>
              <p:cNvSpPr>
                <a:spLocks noChangeAspect="1"/>
              </p:cNvSpPr>
              <p:nvPr/>
            </p:nvSpPr>
            <p:spPr bwMode="auto">
              <a:xfrm>
                <a:off x="5094" y="2726"/>
                <a:ext cx="26" cy="1"/>
              </a:xfrm>
              <a:custGeom>
                <a:avLst/>
                <a:gdLst>
                  <a:gd name="T0" fmla="*/ 25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5 w 26"/>
                  <a:gd name="T21" fmla="*/ 0 h 1"/>
                  <a:gd name="T22" fmla="*/ 25 w 26"/>
                  <a:gd name="T23" fmla="*/ 0 h 1"/>
                  <a:gd name="T24" fmla="*/ 25 w 26"/>
                  <a:gd name="T25" fmla="*/ 0 h 1"/>
                  <a:gd name="T26" fmla="*/ 25 w 26"/>
                  <a:gd name="T27" fmla="*/ 0 h 1"/>
                  <a:gd name="T28" fmla="*/ 25 w 26"/>
                  <a:gd name="T29" fmla="*/ 0 h 1"/>
                  <a:gd name="T30" fmla="*/ 25 w 26"/>
                  <a:gd name="T31" fmla="*/ 0 h 1"/>
                  <a:gd name="T32" fmla="*/ 25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0" y="0"/>
                    </a:lnTo>
                    <a:lnTo>
                      <a:pt x="25" y="0"/>
                    </a:lnTo>
                  </a:path>
                </a:pathLst>
              </a:custGeom>
              <a:solidFill>
                <a:srgbClr val="A2C13E"/>
              </a:solidFill>
              <a:ln w="9525" cap="rnd">
                <a:noFill/>
                <a:round/>
                <a:headEnd/>
                <a:tailEnd/>
              </a:ln>
            </p:spPr>
            <p:txBody>
              <a:bodyPr/>
              <a:lstStyle/>
              <a:p>
                <a:endParaRPr lang="en-US"/>
              </a:p>
            </p:txBody>
          </p:sp>
          <p:sp>
            <p:nvSpPr>
              <p:cNvPr id="32604" name="Freeform 559"/>
              <p:cNvSpPr>
                <a:spLocks noChangeAspect="1"/>
              </p:cNvSpPr>
              <p:nvPr/>
            </p:nvSpPr>
            <p:spPr bwMode="auto">
              <a:xfrm>
                <a:off x="5094" y="2726"/>
                <a:ext cx="26" cy="1"/>
              </a:xfrm>
              <a:custGeom>
                <a:avLst/>
                <a:gdLst>
                  <a:gd name="T0" fmla="*/ 25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5 w 26"/>
                  <a:gd name="T21" fmla="*/ 0 h 1"/>
                  <a:gd name="T22" fmla="*/ 25 w 26"/>
                  <a:gd name="T23" fmla="*/ 0 h 1"/>
                  <a:gd name="T24" fmla="*/ 25 w 26"/>
                  <a:gd name="T25" fmla="*/ 0 h 1"/>
                  <a:gd name="T26" fmla="*/ 25 w 26"/>
                  <a:gd name="T27" fmla="*/ 0 h 1"/>
                  <a:gd name="T28" fmla="*/ 25 w 26"/>
                  <a:gd name="T29" fmla="*/ 0 h 1"/>
                  <a:gd name="T30" fmla="*/ 25 w 26"/>
                  <a:gd name="T31" fmla="*/ 0 h 1"/>
                  <a:gd name="T32" fmla="*/ 25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0" y="0"/>
                    </a:lnTo>
                    <a:lnTo>
                      <a:pt x="25" y="0"/>
                    </a:lnTo>
                  </a:path>
                </a:pathLst>
              </a:custGeom>
              <a:solidFill>
                <a:srgbClr val="A3C13E"/>
              </a:solidFill>
              <a:ln w="9525" cap="rnd">
                <a:noFill/>
                <a:round/>
                <a:headEnd/>
                <a:tailEnd/>
              </a:ln>
            </p:spPr>
            <p:txBody>
              <a:bodyPr/>
              <a:lstStyle/>
              <a:p>
                <a:endParaRPr lang="en-US"/>
              </a:p>
            </p:txBody>
          </p:sp>
          <p:sp>
            <p:nvSpPr>
              <p:cNvPr id="32605" name="Freeform 560"/>
              <p:cNvSpPr>
                <a:spLocks noChangeAspect="1"/>
              </p:cNvSpPr>
              <p:nvPr/>
            </p:nvSpPr>
            <p:spPr bwMode="auto">
              <a:xfrm>
                <a:off x="5094" y="2726"/>
                <a:ext cx="26" cy="1"/>
              </a:xfrm>
              <a:custGeom>
                <a:avLst/>
                <a:gdLst>
                  <a:gd name="T0" fmla="*/ 25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3 w 26"/>
                  <a:gd name="T21" fmla="*/ 0 h 1"/>
                  <a:gd name="T22" fmla="*/ 23 w 26"/>
                  <a:gd name="T23" fmla="*/ 0 h 1"/>
                  <a:gd name="T24" fmla="*/ 23 w 26"/>
                  <a:gd name="T25" fmla="*/ 0 h 1"/>
                  <a:gd name="T26" fmla="*/ 23 w 26"/>
                  <a:gd name="T27" fmla="*/ 0 h 1"/>
                  <a:gd name="T28" fmla="*/ 23 w 26"/>
                  <a:gd name="T29" fmla="*/ 0 h 1"/>
                  <a:gd name="T30" fmla="*/ 25 w 26"/>
                  <a:gd name="T31" fmla="*/ 0 h 1"/>
                  <a:gd name="T32" fmla="*/ 25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0" y="0"/>
                    </a:lnTo>
                    <a:lnTo>
                      <a:pt x="23" y="0"/>
                    </a:lnTo>
                    <a:lnTo>
                      <a:pt x="25" y="0"/>
                    </a:lnTo>
                  </a:path>
                </a:pathLst>
              </a:custGeom>
              <a:solidFill>
                <a:srgbClr val="A3C23D"/>
              </a:solidFill>
              <a:ln w="9525" cap="rnd">
                <a:noFill/>
                <a:round/>
                <a:headEnd/>
                <a:tailEnd/>
              </a:ln>
            </p:spPr>
            <p:txBody>
              <a:bodyPr/>
              <a:lstStyle/>
              <a:p>
                <a:endParaRPr lang="en-US"/>
              </a:p>
            </p:txBody>
          </p:sp>
          <p:sp>
            <p:nvSpPr>
              <p:cNvPr id="32606" name="Freeform 561"/>
              <p:cNvSpPr>
                <a:spLocks noChangeAspect="1"/>
              </p:cNvSpPr>
              <p:nvPr/>
            </p:nvSpPr>
            <p:spPr bwMode="auto">
              <a:xfrm>
                <a:off x="5094" y="2726"/>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A4C23D"/>
              </a:solidFill>
              <a:ln w="9525" cap="rnd">
                <a:noFill/>
                <a:round/>
                <a:headEnd/>
                <a:tailEnd/>
              </a:ln>
            </p:spPr>
            <p:txBody>
              <a:bodyPr/>
              <a:lstStyle/>
              <a:p>
                <a:endParaRPr lang="en-US"/>
              </a:p>
            </p:txBody>
          </p:sp>
          <p:sp>
            <p:nvSpPr>
              <p:cNvPr id="32607" name="Freeform 562"/>
              <p:cNvSpPr>
                <a:spLocks noChangeAspect="1"/>
              </p:cNvSpPr>
              <p:nvPr/>
            </p:nvSpPr>
            <p:spPr bwMode="auto">
              <a:xfrm>
                <a:off x="5094" y="2726"/>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A5C33C"/>
              </a:solidFill>
              <a:ln w="9525" cap="rnd">
                <a:noFill/>
                <a:round/>
                <a:headEnd/>
                <a:tailEnd/>
              </a:ln>
            </p:spPr>
            <p:txBody>
              <a:bodyPr/>
              <a:lstStyle/>
              <a:p>
                <a:endParaRPr lang="en-US"/>
              </a:p>
            </p:txBody>
          </p:sp>
          <p:sp>
            <p:nvSpPr>
              <p:cNvPr id="32608" name="Freeform 563"/>
              <p:cNvSpPr>
                <a:spLocks noChangeAspect="1"/>
              </p:cNvSpPr>
              <p:nvPr/>
            </p:nvSpPr>
            <p:spPr bwMode="auto">
              <a:xfrm>
                <a:off x="5094" y="2724"/>
                <a:ext cx="25" cy="17"/>
              </a:xfrm>
              <a:custGeom>
                <a:avLst/>
                <a:gdLst>
                  <a:gd name="T0" fmla="*/ 24 w 25"/>
                  <a:gd name="T1" fmla="*/ 16 h 17"/>
                  <a:gd name="T2" fmla="*/ 0 w 25"/>
                  <a:gd name="T3" fmla="*/ 16 h 17"/>
                  <a:gd name="T4" fmla="*/ 0 w 25"/>
                  <a:gd name="T5" fmla="*/ 16 h 17"/>
                  <a:gd name="T6" fmla="*/ 0 w 25"/>
                  <a:gd name="T7" fmla="*/ 16 h 17"/>
                  <a:gd name="T8" fmla="*/ 0 w 25"/>
                  <a:gd name="T9" fmla="*/ 16 h 17"/>
                  <a:gd name="T10" fmla="*/ 0 w 25"/>
                  <a:gd name="T11" fmla="*/ 16 h 17"/>
                  <a:gd name="T12" fmla="*/ 0 w 25"/>
                  <a:gd name="T13" fmla="*/ 16 h 17"/>
                  <a:gd name="T14" fmla="*/ 0 w 25"/>
                  <a:gd name="T15" fmla="*/ 16 h 17"/>
                  <a:gd name="T16" fmla="*/ 0 w 25"/>
                  <a:gd name="T17" fmla="*/ 0 h 17"/>
                  <a:gd name="T18" fmla="*/ 0 w 25"/>
                  <a:gd name="T19" fmla="*/ 0 h 17"/>
                  <a:gd name="T20" fmla="*/ 24 w 25"/>
                  <a:gd name="T21" fmla="*/ 0 h 17"/>
                  <a:gd name="T22" fmla="*/ 24 w 25"/>
                  <a:gd name="T23" fmla="*/ 0 h 17"/>
                  <a:gd name="T24" fmla="*/ 24 w 25"/>
                  <a:gd name="T25" fmla="*/ 16 h 17"/>
                  <a:gd name="T26" fmla="*/ 24 w 25"/>
                  <a:gd name="T27" fmla="*/ 16 h 17"/>
                  <a:gd name="T28" fmla="*/ 24 w 25"/>
                  <a:gd name="T29" fmla="*/ 16 h 17"/>
                  <a:gd name="T30" fmla="*/ 24 w 25"/>
                  <a:gd name="T31" fmla="*/ 16 h 17"/>
                  <a:gd name="T32" fmla="*/ 24 w 25"/>
                  <a:gd name="T33" fmla="*/ 16 h 17"/>
                  <a:gd name="T34" fmla="*/ 24 w 25"/>
                  <a:gd name="T35" fmla="*/ 16 h 17"/>
                  <a:gd name="T36" fmla="*/ 24 w 2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7"/>
                  <a:gd name="T59" fmla="*/ 25 w 2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7">
                    <a:moveTo>
                      <a:pt x="24" y="16"/>
                    </a:moveTo>
                    <a:lnTo>
                      <a:pt x="0" y="16"/>
                    </a:lnTo>
                    <a:lnTo>
                      <a:pt x="0" y="0"/>
                    </a:lnTo>
                    <a:lnTo>
                      <a:pt x="24" y="0"/>
                    </a:lnTo>
                    <a:lnTo>
                      <a:pt x="24" y="16"/>
                    </a:lnTo>
                  </a:path>
                </a:pathLst>
              </a:custGeom>
              <a:solidFill>
                <a:srgbClr val="A5C33C"/>
              </a:solidFill>
              <a:ln w="9525" cap="rnd">
                <a:noFill/>
                <a:round/>
                <a:headEnd/>
                <a:tailEnd/>
              </a:ln>
            </p:spPr>
            <p:txBody>
              <a:bodyPr/>
              <a:lstStyle/>
              <a:p>
                <a:endParaRPr lang="en-US"/>
              </a:p>
            </p:txBody>
          </p:sp>
          <p:sp>
            <p:nvSpPr>
              <p:cNvPr id="32609" name="Freeform 564"/>
              <p:cNvSpPr>
                <a:spLocks noChangeAspect="1"/>
              </p:cNvSpPr>
              <p:nvPr/>
            </p:nvSpPr>
            <p:spPr bwMode="auto">
              <a:xfrm>
                <a:off x="5094" y="2724"/>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2 w 25"/>
                  <a:gd name="T21" fmla="*/ 0 h 1"/>
                  <a:gd name="T22" fmla="*/ 22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2" y="0"/>
                    </a:lnTo>
                    <a:lnTo>
                      <a:pt x="24" y="0"/>
                    </a:lnTo>
                  </a:path>
                </a:pathLst>
              </a:custGeom>
              <a:solidFill>
                <a:srgbClr val="A6C33C"/>
              </a:solidFill>
              <a:ln w="9525" cap="rnd">
                <a:noFill/>
                <a:round/>
                <a:headEnd/>
                <a:tailEnd/>
              </a:ln>
            </p:spPr>
            <p:txBody>
              <a:bodyPr/>
              <a:lstStyle/>
              <a:p>
                <a:endParaRPr lang="en-US"/>
              </a:p>
            </p:txBody>
          </p:sp>
          <p:sp>
            <p:nvSpPr>
              <p:cNvPr id="32610" name="Freeform 565"/>
              <p:cNvSpPr>
                <a:spLocks noChangeAspect="1"/>
              </p:cNvSpPr>
              <p:nvPr/>
            </p:nvSpPr>
            <p:spPr bwMode="auto">
              <a:xfrm>
                <a:off x="5094" y="2724"/>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A6C43B"/>
              </a:solidFill>
              <a:ln w="9525" cap="rnd">
                <a:noFill/>
                <a:round/>
                <a:headEnd/>
                <a:tailEnd/>
              </a:ln>
            </p:spPr>
            <p:txBody>
              <a:bodyPr/>
              <a:lstStyle/>
              <a:p>
                <a:endParaRPr lang="en-US"/>
              </a:p>
            </p:txBody>
          </p:sp>
          <p:sp>
            <p:nvSpPr>
              <p:cNvPr id="32611" name="Freeform 566"/>
              <p:cNvSpPr>
                <a:spLocks noChangeAspect="1"/>
              </p:cNvSpPr>
              <p:nvPr/>
            </p:nvSpPr>
            <p:spPr bwMode="auto">
              <a:xfrm>
                <a:off x="5094" y="2724"/>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A7C43B"/>
              </a:solidFill>
              <a:ln w="9525" cap="rnd">
                <a:noFill/>
                <a:round/>
                <a:headEnd/>
                <a:tailEnd/>
              </a:ln>
            </p:spPr>
            <p:txBody>
              <a:bodyPr/>
              <a:lstStyle/>
              <a:p>
                <a:endParaRPr lang="en-US"/>
              </a:p>
            </p:txBody>
          </p:sp>
          <p:sp>
            <p:nvSpPr>
              <p:cNvPr id="32612" name="Freeform 567"/>
              <p:cNvSpPr>
                <a:spLocks noChangeAspect="1"/>
              </p:cNvSpPr>
              <p:nvPr/>
            </p:nvSpPr>
            <p:spPr bwMode="auto">
              <a:xfrm>
                <a:off x="5094" y="2724"/>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A8C53A"/>
              </a:solidFill>
              <a:ln w="9525" cap="rnd">
                <a:noFill/>
                <a:round/>
                <a:headEnd/>
                <a:tailEnd/>
              </a:ln>
            </p:spPr>
            <p:txBody>
              <a:bodyPr/>
              <a:lstStyle/>
              <a:p>
                <a:endParaRPr lang="en-US"/>
              </a:p>
            </p:txBody>
          </p:sp>
          <p:sp>
            <p:nvSpPr>
              <p:cNvPr id="32613" name="Freeform 568"/>
              <p:cNvSpPr>
                <a:spLocks noChangeAspect="1"/>
              </p:cNvSpPr>
              <p:nvPr/>
            </p:nvSpPr>
            <p:spPr bwMode="auto">
              <a:xfrm>
                <a:off x="5094" y="2724"/>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A8C53A"/>
              </a:solidFill>
              <a:ln w="9525" cap="rnd">
                <a:noFill/>
                <a:round/>
                <a:headEnd/>
                <a:tailEnd/>
              </a:ln>
            </p:spPr>
            <p:txBody>
              <a:bodyPr/>
              <a:lstStyle/>
              <a:p>
                <a:endParaRPr lang="en-US"/>
              </a:p>
            </p:txBody>
          </p:sp>
          <p:sp>
            <p:nvSpPr>
              <p:cNvPr id="32614" name="Freeform 569"/>
              <p:cNvSpPr>
                <a:spLocks noChangeAspect="1"/>
              </p:cNvSpPr>
              <p:nvPr/>
            </p:nvSpPr>
            <p:spPr bwMode="auto">
              <a:xfrm>
                <a:off x="5094" y="2724"/>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0 w 23"/>
                  <a:gd name="T21" fmla="*/ 0 h 1"/>
                  <a:gd name="T22" fmla="*/ 20 w 23"/>
                  <a:gd name="T23" fmla="*/ 0 h 1"/>
                  <a:gd name="T24" fmla="*/ 20 w 23"/>
                  <a:gd name="T25" fmla="*/ 0 h 1"/>
                  <a:gd name="T26" fmla="*/ 20 w 23"/>
                  <a:gd name="T27" fmla="*/ 0 h 1"/>
                  <a:gd name="T28" fmla="*/ 20 w 23"/>
                  <a:gd name="T29" fmla="*/ 0 h 1"/>
                  <a:gd name="T30" fmla="*/ 20 w 23"/>
                  <a:gd name="T31" fmla="*/ 0 h 1"/>
                  <a:gd name="T32" fmla="*/ 20 w 23"/>
                  <a:gd name="T33" fmla="*/ 0 h 1"/>
                  <a:gd name="T34" fmla="*/ 20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0" y="0"/>
                    </a:lnTo>
                    <a:lnTo>
                      <a:pt x="22" y="0"/>
                    </a:lnTo>
                  </a:path>
                </a:pathLst>
              </a:custGeom>
              <a:solidFill>
                <a:srgbClr val="A9C53A"/>
              </a:solidFill>
              <a:ln w="9525" cap="rnd">
                <a:noFill/>
                <a:round/>
                <a:headEnd/>
                <a:tailEnd/>
              </a:ln>
            </p:spPr>
            <p:txBody>
              <a:bodyPr/>
              <a:lstStyle/>
              <a:p>
                <a:endParaRPr lang="en-US"/>
              </a:p>
            </p:txBody>
          </p:sp>
          <p:sp>
            <p:nvSpPr>
              <p:cNvPr id="32615" name="Freeform 570"/>
              <p:cNvSpPr>
                <a:spLocks noChangeAspect="1"/>
              </p:cNvSpPr>
              <p:nvPr/>
            </p:nvSpPr>
            <p:spPr bwMode="auto">
              <a:xfrm>
                <a:off x="5094" y="2724"/>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A9C639"/>
              </a:solidFill>
              <a:ln w="9525" cap="rnd">
                <a:noFill/>
                <a:round/>
                <a:headEnd/>
                <a:tailEnd/>
              </a:ln>
            </p:spPr>
            <p:txBody>
              <a:bodyPr/>
              <a:lstStyle/>
              <a:p>
                <a:endParaRPr lang="en-US"/>
              </a:p>
            </p:txBody>
          </p:sp>
          <p:sp>
            <p:nvSpPr>
              <p:cNvPr id="32616" name="Freeform 571"/>
              <p:cNvSpPr>
                <a:spLocks noChangeAspect="1"/>
              </p:cNvSpPr>
              <p:nvPr/>
            </p:nvSpPr>
            <p:spPr bwMode="auto">
              <a:xfrm>
                <a:off x="5094" y="2724"/>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AAC639"/>
              </a:solidFill>
              <a:ln w="9525" cap="rnd">
                <a:noFill/>
                <a:round/>
                <a:headEnd/>
                <a:tailEnd/>
              </a:ln>
            </p:spPr>
            <p:txBody>
              <a:bodyPr/>
              <a:lstStyle/>
              <a:p>
                <a:endParaRPr lang="en-US"/>
              </a:p>
            </p:txBody>
          </p:sp>
          <p:sp>
            <p:nvSpPr>
              <p:cNvPr id="32617" name="Freeform 572"/>
              <p:cNvSpPr>
                <a:spLocks noChangeAspect="1"/>
              </p:cNvSpPr>
              <p:nvPr/>
            </p:nvSpPr>
            <p:spPr bwMode="auto">
              <a:xfrm>
                <a:off x="5094" y="2724"/>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ABC738"/>
              </a:solidFill>
              <a:ln w="9525" cap="rnd">
                <a:noFill/>
                <a:round/>
                <a:headEnd/>
                <a:tailEnd/>
              </a:ln>
            </p:spPr>
            <p:txBody>
              <a:bodyPr/>
              <a:lstStyle/>
              <a:p>
                <a:endParaRPr lang="en-US"/>
              </a:p>
            </p:txBody>
          </p:sp>
          <p:sp>
            <p:nvSpPr>
              <p:cNvPr id="32618" name="Freeform 573"/>
              <p:cNvSpPr>
                <a:spLocks noChangeAspect="1"/>
              </p:cNvSpPr>
              <p:nvPr/>
            </p:nvSpPr>
            <p:spPr bwMode="auto">
              <a:xfrm>
                <a:off x="5094" y="2724"/>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19 w 22"/>
                  <a:gd name="T21" fmla="*/ 0 h 1"/>
                  <a:gd name="T22" fmla="*/ 19 w 22"/>
                  <a:gd name="T23" fmla="*/ 0 h 1"/>
                  <a:gd name="T24" fmla="*/ 19 w 22"/>
                  <a:gd name="T25" fmla="*/ 0 h 1"/>
                  <a:gd name="T26" fmla="*/ 19 w 22"/>
                  <a:gd name="T27" fmla="*/ 0 h 1"/>
                  <a:gd name="T28" fmla="*/ 19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19" y="0"/>
                    </a:lnTo>
                    <a:lnTo>
                      <a:pt x="21" y="0"/>
                    </a:lnTo>
                  </a:path>
                </a:pathLst>
              </a:custGeom>
              <a:solidFill>
                <a:srgbClr val="ABC738"/>
              </a:solidFill>
              <a:ln w="9525" cap="rnd">
                <a:noFill/>
                <a:round/>
                <a:headEnd/>
                <a:tailEnd/>
              </a:ln>
            </p:spPr>
            <p:txBody>
              <a:bodyPr/>
              <a:lstStyle/>
              <a:p>
                <a:endParaRPr lang="en-US"/>
              </a:p>
            </p:txBody>
          </p:sp>
          <p:sp>
            <p:nvSpPr>
              <p:cNvPr id="32619" name="Freeform 574"/>
              <p:cNvSpPr>
                <a:spLocks noChangeAspect="1"/>
              </p:cNvSpPr>
              <p:nvPr/>
            </p:nvSpPr>
            <p:spPr bwMode="auto">
              <a:xfrm>
                <a:off x="5094" y="2723"/>
                <a:ext cx="20" cy="17"/>
              </a:xfrm>
              <a:custGeom>
                <a:avLst/>
                <a:gdLst>
                  <a:gd name="T0" fmla="*/ 19 w 20"/>
                  <a:gd name="T1" fmla="*/ 16 h 17"/>
                  <a:gd name="T2" fmla="*/ 0 w 20"/>
                  <a:gd name="T3" fmla="*/ 16 h 17"/>
                  <a:gd name="T4" fmla="*/ 0 w 20"/>
                  <a:gd name="T5" fmla="*/ 16 h 17"/>
                  <a:gd name="T6" fmla="*/ 0 w 20"/>
                  <a:gd name="T7" fmla="*/ 16 h 17"/>
                  <a:gd name="T8" fmla="*/ 0 w 20"/>
                  <a:gd name="T9" fmla="*/ 16 h 17"/>
                  <a:gd name="T10" fmla="*/ 0 w 20"/>
                  <a:gd name="T11" fmla="*/ 16 h 17"/>
                  <a:gd name="T12" fmla="*/ 0 w 20"/>
                  <a:gd name="T13" fmla="*/ 16 h 17"/>
                  <a:gd name="T14" fmla="*/ 0 w 20"/>
                  <a:gd name="T15" fmla="*/ 16 h 17"/>
                  <a:gd name="T16" fmla="*/ 0 w 20"/>
                  <a:gd name="T17" fmla="*/ 0 h 17"/>
                  <a:gd name="T18" fmla="*/ 0 w 20"/>
                  <a:gd name="T19" fmla="*/ 0 h 17"/>
                  <a:gd name="T20" fmla="*/ 19 w 20"/>
                  <a:gd name="T21" fmla="*/ 0 h 17"/>
                  <a:gd name="T22" fmla="*/ 19 w 20"/>
                  <a:gd name="T23" fmla="*/ 0 h 17"/>
                  <a:gd name="T24" fmla="*/ 19 w 20"/>
                  <a:gd name="T25" fmla="*/ 16 h 17"/>
                  <a:gd name="T26" fmla="*/ 19 w 20"/>
                  <a:gd name="T27" fmla="*/ 16 h 17"/>
                  <a:gd name="T28" fmla="*/ 19 w 20"/>
                  <a:gd name="T29" fmla="*/ 16 h 17"/>
                  <a:gd name="T30" fmla="*/ 19 w 20"/>
                  <a:gd name="T31" fmla="*/ 16 h 17"/>
                  <a:gd name="T32" fmla="*/ 19 w 20"/>
                  <a:gd name="T33" fmla="*/ 16 h 17"/>
                  <a:gd name="T34" fmla="*/ 19 w 20"/>
                  <a:gd name="T35" fmla="*/ 16 h 17"/>
                  <a:gd name="T36" fmla="*/ 19 w 2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7"/>
                  <a:gd name="T59" fmla="*/ 20 w 2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7">
                    <a:moveTo>
                      <a:pt x="19" y="16"/>
                    </a:moveTo>
                    <a:lnTo>
                      <a:pt x="0" y="16"/>
                    </a:lnTo>
                    <a:lnTo>
                      <a:pt x="0" y="0"/>
                    </a:lnTo>
                    <a:lnTo>
                      <a:pt x="19" y="0"/>
                    </a:lnTo>
                    <a:lnTo>
                      <a:pt x="19" y="16"/>
                    </a:lnTo>
                  </a:path>
                </a:pathLst>
              </a:custGeom>
              <a:solidFill>
                <a:srgbClr val="ACC738"/>
              </a:solidFill>
              <a:ln w="9525" cap="rnd">
                <a:noFill/>
                <a:round/>
                <a:headEnd/>
                <a:tailEnd/>
              </a:ln>
            </p:spPr>
            <p:txBody>
              <a:bodyPr/>
              <a:lstStyle/>
              <a:p>
                <a:endParaRPr lang="en-US"/>
              </a:p>
            </p:txBody>
          </p:sp>
          <p:sp>
            <p:nvSpPr>
              <p:cNvPr id="32620" name="Freeform 575"/>
              <p:cNvSpPr>
                <a:spLocks noChangeAspect="1"/>
              </p:cNvSpPr>
              <p:nvPr/>
            </p:nvSpPr>
            <p:spPr bwMode="auto">
              <a:xfrm>
                <a:off x="5094" y="2723"/>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CC837"/>
              </a:solidFill>
              <a:ln w="9525" cap="rnd">
                <a:noFill/>
                <a:round/>
                <a:headEnd/>
                <a:tailEnd/>
              </a:ln>
            </p:spPr>
            <p:txBody>
              <a:bodyPr/>
              <a:lstStyle/>
              <a:p>
                <a:endParaRPr lang="en-US"/>
              </a:p>
            </p:txBody>
          </p:sp>
          <p:sp>
            <p:nvSpPr>
              <p:cNvPr id="32621" name="Freeform 576"/>
              <p:cNvSpPr>
                <a:spLocks noChangeAspect="1"/>
              </p:cNvSpPr>
              <p:nvPr/>
            </p:nvSpPr>
            <p:spPr bwMode="auto">
              <a:xfrm>
                <a:off x="5094" y="2723"/>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DC837"/>
              </a:solidFill>
              <a:ln w="9525" cap="rnd">
                <a:noFill/>
                <a:round/>
                <a:headEnd/>
                <a:tailEnd/>
              </a:ln>
            </p:spPr>
            <p:txBody>
              <a:bodyPr/>
              <a:lstStyle/>
              <a:p>
                <a:endParaRPr lang="en-US"/>
              </a:p>
            </p:txBody>
          </p:sp>
          <p:sp>
            <p:nvSpPr>
              <p:cNvPr id="32622" name="Freeform 577"/>
              <p:cNvSpPr>
                <a:spLocks noChangeAspect="1"/>
              </p:cNvSpPr>
              <p:nvPr/>
            </p:nvSpPr>
            <p:spPr bwMode="auto">
              <a:xfrm>
                <a:off x="5094" y="2723"/>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8 w 20"/>
                  <a:gd name="T21" fmla="*/ 0 h 1"/>
                  <a:gd name="T22" fmla="*/ 18 w 20"/>
                  <a:gd name="T23" fmla="*/ 0 h 1"/>
                  <a:gd name="T24" fmla="*/ 18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8" y="0"/>
                    </a:lnTo>
                    <a:lnTo>
                      <a:pt x="19" y="0"/>
                    </a:lnTo>
                  </a:path>
                </a:pathLst>
              </a:custGeom>
              <a:solidFill>
                <a:srgbClr val="AEC936"/>
              </a:solidFill>
              <a:ln w="9525" cap="rnd">
                <a:noFill/>
                <a:round/>
                <a:headEnd/>
                <a:tailEnd/>
              </a:ln>
            </p:spPr>
            <p:txBody>
              <a:bodyPr/>
              <a:lstStyle/>
              <a:p>
                <a:endParaRPr lang="en-US"/>
              </a:p>
            </p:txBody>
          </p:sp>
          <p:sp>
            <p:nvSpPr>
              <p:cNvPr id="32623" name="Freeform 578"/>
              <p:cNvSpPr>
                <a:spLocks noChangeAspect="1"/>
              </p:cNvSpPr>
              <p:nvPr/>
            </p:nvSpPr>
            <p:spPr bwMode="auto">
              <a:xfrm>
                <a:off x="5094" y="272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AEC936"/>
              </a:solidFill>
              <a:ln w="9525" cap="rnd">
                <a:noFill/>
                <a:round/>
                <a:headEnd/>
                <a:tailEnd/>
              </a:ln>
            </p:spPr>
            <p:txBody>
              <a:bodyPr/>
              <a:lstStyle/>
              <a:p>
                <a:endParaRPr lang="en-US"/>
              </a:p>
            </p:txBody>
          </p:sp>
          <p:sp>
            <p:nvSpPr>
              <p:cNvPr id="32624" name="Freeform 579"/>
              <p:cNvSpPr>
                <a:spLocks noChangeAspect="1"/>
              </p:cNvSpPr>
              <p:nvPr/>
            </p:nvSpPr>
            <p:spPr bwMode="auto">
              <a:xfrm>
                <a:off x="5094" y="272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AFC936"/>
              </a:solidFill>
              <a:ln w="9525" cap="rnd">
                <a:noFill/>
                <a:round/>
                <a:headEnd/>
                <a:tailEnd/>
              </a:ln>
            </p:spPr>
            <p:txBody>
              <a:bodyPr/>
              <a:lstStyle/>
              <a:p>
                <a:endParaRPr lang="en-US"/>
              </a:p>
            </p:txBody>
          </p:sp>
          <p:sp>
            <p:nvSpPr>
              <p:cNvPr id="32625" name="Freeform 580"/>
              <p:cNvSpPr>
                <a:spLocks noChangeAspect="1"/>
              </p:cNvSpPr>
              <p:nvPr/>
            </p:nvSpPr>
            <p:spPr bwMode="auto">
              <a:xfrm>
                <a:off x="5094" y="272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AFCA35"/>
              </a:solidFill>
              <a:ln w="9525" cap="rnd">
                <a:noFill/>
                <a:round/>
                <a:headEnd/>
                <a:tailEnd/>
              </a:ln>
            </p:spPr>
            <p:txBody>
              <a:bodyPr/>
              <a:lstStyle/>
              <a:p>
                <a:endParaRPr lang="en-US"/>
              </a:p>
            </p:txBody>
          </p:sp>
          <p:sp>
            <p:nvSpPr>
              <p:cNvPr id="32626" name="Freeform 581"/>
              <p:cNvSpPr>
                <a:spLocks noChangeAspect="1"/>
              </p:cNvSpPr>
              <p:nvPr/>
            </p:nvSpPr>
            <p:spPr bwMode="auto">
              <a:xfrm>
                <a:off x="5094" y="272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6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6" y="0"/>
                    </a:lnTo>
                    <a:lnTo>
                      <a:pt x="18" y="0"/>
                    </a:lnTo>
                  </a:path>
                </a:pathLst>
              </a:custGeom>
              <a:solidFill>
                <a:srgbClr val="B0CA35"/>
              </a:solidFill>
              <a:ln w="9525" cap="rnd">
                <a:noFill/>
                <a:round/>
                <a:headEnd/>
                <a:tailEnd/>
              </a:ln>
            </p:spPr>
            <p:txBody>
              <a:bodyPr/>
              <a:lstStyle/>
              <a:p>
                <a:endParaRPr lang="en-US"/>
              </a:p>
            </p:txBody>
          </p:sp>
          <p:sp>
            <p:nvSpPr>
              <p:cNvPr id="32627" name="Freeform 582"/>
              <p:cNvSpPr>
                <a:spLocks noChangeAspect="1"/>
              </p:cNvSpPr>
              <p:nvPr/>
            </p:nvSpPr>
            <p:spPr bwMode="auto">
              <a:xfrm>
                <a:off x="5094" y="2723"/>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B1CB34"/>
              </a:solidFill>
              <a:ln w="9525" cap="rnd">
                <a:noFill/>
                <a:round/>
                <a:headEnd/>
                <a:tailEnd/>
              </a:ln>
            </p:spPr>
            <p:txBody>
              <a:bodyPr/>
              <a:lstStyle/>
              <a:p>
                <a:endParaRPr lang="en-US"/>
              </a:p>
            </p:txBody>
          </p:sp>
          <p:sp>
            <p:nvSpPr>
              <p:cNvPr id="32628" name="Freeform 583"/>
              <p:cNvSpPr>
                <a:spLocks noChangeAspect="1"/>
              </p:cNvSpPr>
              <p:nvPr/>
            </p:nvSpPr>
            <p:spPr bwMode="auto">
              <a:xfrm>
                <a:off x="5094" y="2723"/>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B1CB34"/>
              </a:solidFill>
              <a:ln w="9525" cap="rnd">
                <a:noFill/>
                <a:round/>
                <a:headEnd/>
                <a:tailEnd/>
              </a:ln>
            </p:spPr>
            <p:txBody>
              <a:bodyPr/>
              <a:lstStyle/>
              <a:p>
                <a:endParaRPr lang="en-US"/>
              </a:p>
            </p:txBody>
          </p:sp>
          <p:sp>
            <p:nvSpPr>
              <p:cNvPr id="32629" name="Freeform 584"/>
              <p:cNvSpPr>
                <a:spLocks noChangeAspect="1"/>
              </p:cNvSpPr>
              <p:nvPr/>
            </p:nvSpPr>
            <p:spPr bwMode="auto">
              <a:xfrm>
                <a:off x="5092" y="2723"/>
                <a:ext cx="20" cy="1"/>
              </a:xfrm>
              <a:custGeom>
                <a:avLst/>
                <a:gdLst>
                  <a:gd name="T0" fmla="*/ 19 w 20"/>
                  <a:gd name="T1" fmla="*/ 0 h 1"/>
                  <a:gd name="T2" fmla="*/ 1 w 20"/>
                  <a:gd name="T3" fmla="*/ 0 h 1"/>
                  <a:gd name="T4" fmla="*/ 1 w 20"/>
                  <a:gd name="T5" fmla="*/ 0 h 1"/>
                  <a:gd name="T6" fmla="*/ 1 w 20"/>
                  <a:gd name="T7" fmla="*/ 0 h 1"/>
                  <a:gd name="T8" fmla="*/ 1 w 20"/>
                  <a:gd name="T9" fmla="*/ 0 h 1"/>
                  <a:gd name="T10" fmla="*/ 1 w 20"/>
                  <a:gd name="T11" fmla="*/ 0 h 1"/>
                  <a:gd name="T12" fmla="*/ 1 w 20"/>
                  <a:gd name="T13" fmla="*/ 0 h 1"/>
                  <a:gd name="T14" fmla="*/ 1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1" y="0"/>
                    </a:lnTo>
                    <a:lnTo>
                      <a:pt x="0" y="0"/>
                    </a:lnTo>
                    <a:lnTo>
                      <a:pt x="19" y="0"/>
                    </a:lnTo>
                  </a:path>
                </a:pathLst>
              </a:custGeom>
              <a:solidFill>
                <a:srgbClr val="B2CB34"/>
              </a:solidFill>
              <a:ln w="9525" cap="rnd">
                <a:noFill/>
                <a:round/>
                <a:headEnd/>
                <a:tailEnd/>
              </a:ln>
            </p:spPr>
            <p:txBody>
              <a:bodyPr/>
              <a:lstStyle/>
              <a:p>
                <a:endParaRPr lang="en-US"/>
              </a:p>
            </p:txBody>
          </p:sp>
          <p:sp>
            <p:nvSpPr>
              <p:cNvPr id="32630" name="Freeform 585"/>
              <p:cNvSpPr>
                <a:spLocks noChangeAspect="1"/>
              </p:cNvSpPr>
              <p:nvPr/>
            </p:nvSpPr>
            <p:spPr bwMode="auto">
              <a:xfrm>
                <a:off x="5092" y="2721"/>
                <a:ext cx="20" cy="17"/>
              </a:xfrm>
              <a:custGeom>
                <a:avLst/>
                <a:gdLst>
                  <a:gd name="T0" fmla="*/ 19 w 20"/>
                  <a:gd name="T1" fmla="*/ 16 h 17"/>
                  <a:gd name="T2" fmla="*/ 0 w 20"/>
                  <a:gd name="T3" fmla="*/ 16 h 17"/>
                  <a:gd name="T4" fmla="*/ 0 w 20"/>
                  <a:gd name="T5" fmla="*/ 16 h 17"/>
                  <a:gd name="T6" fmla="*/ 0 w 20"/>
                  <a:gd name="T7" fmla="*/ 16 h 17"/>
                  <a:gd name="T8" fmla="*/ 0 w 20"/>
                  <a:gd name="T9" fmla="*/ 16 h 17"/>
                  <a:gd name="T10" fmla="*/ 0 w 20"/>
                  <a:gd name="T11" fmla="*/ 16 h 17"/>
                  <a:gd name="T12" fmla="*/ 0 w 20"/>
                  <a:gd name="T13" fmla="*/ 16 h 17"/>
                  <a:gd name="T14" fmla="*/ 0 w 20"/>
                  <a:gd name="T15" fmla="*/ 16 h 17"/>
                  <a:gd name="T16" fmla="*/ 0 w 20"/>
                  <a:gd name="T17" fmla="*/ 0 h 17"/>
                  <a:gd name="T18" fmla="*/ 0 w 20"/>
                  <a:gd name="T19" fmla="*/ 0 h 17"/>
                  <a:gd name="T20" fmla="*/ 19 w 20"/>
                  <a:gd name="T21" fmla="*/ 0 h 17"/>
                  <a:gd name="T22" fmla="*/ 19 w 20"/>
                  <a:gd name="T23" fmla="*/ 0 h 17"/>
                  <a:gd name="T24" fmla="*/ 19 w 20"/>
                  <a:gd name="T25" fmla="*/ 16 h 17"/>
                  <a:gd name="T26" fmla="*/ 19 w 20"/>
                  <a:gd name="T27" fmla="*/ 16 h 17"/>
                  <a:gd name="T28" fmla="*/ 19 w 20"/>
                  <a:gd name="T29" fmla="*/ 16 h 17"/>
                  <a:gd name="T30" fmla="*/ 19 w 20"/>
                  <a:gd name="T31" fmla="*/ 16 h 17"/>
                  <a:gd name="T32" fmla="*/ 19 w 20"/>
                  <a:gd name="T33" fmla="*/ 16 h 17"/>
                  <a:gd name="T34" fmla="*/ 19 w 20"/>
                  <a:gd name="T35" fmla="*/ 16 h 17"/>
                  <a:gd name="T36" fmla="*/ 19 w 2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7"/>
                  <a:gd name="T59" fmla="*/ 20 w 2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7">
                    <a:moveTo>
                      <a:pt x="19" y="16"/>
                    </a:moveTo>
                    <a:lnTo>
                      <a:pt x="0" y="16"/>
                    </a:lnTo>
                    <a:lnTo>
                      <a:pt x="0" y="0"/>
                    </a:lnTo>
                    <a:lnTo>
                      <a:pt x="19" y="0"/>
                    </a:lnTo>
                    <a:lnTo>
                      <a:pt x="19" y="16"/>
                    </a:lnTo>
                  </a:path>
                </a:pathLst>
              </a:custGeom>
              <a:solidFill>
                <a:srgbClr val="B2CC33"/>
              </a:solidFill>
              <a:ln w="9525" cap="rnd">
                <a:noFill/>
                <a:round/>
                <a:headEnd/>
                <a:tailEnd/>
              </a:ln>
            </p:spPr>
            <p:txBody>
              <a:bodyPr/>
              <a:lstStyle/>
              <a:p>
                <a:endParaRPr lang="en-US"/>
              </a:p>
            </p:txBody>
          </p:sp>
          <p:sp>
            <p:nvSpPr>
              <p:cNvPr id="32631" name="Freeform 586"/>
              <p:cNvSpPr>
                <a:spLocks noChangeAspect="1"/>
              </p:cNvSpPr>
              <p:nvPr/>
            </p:nvSpPr>
            <p:spPr bwMode="auto">
              <a:xfrm>
                <a:off x="5092" y="2721"/>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7 w 20"/>
                  <a:gd name="T21" fmla="*/ 0 h 1"/>
                  <a:gd name="T22" fmla="*/ 17 w 20"/>
                  <a:gd name="T23" fmla="*/ 0 h 1"/>
                  <a:gd name="T24" fmla="*/ 17 w 20"/>
                  <a:gd name="T25" fmla="*/ 0 h 1"/>
                  <a:gd name="T26" fmla="*/ 17 w 20"/>
                  <a:gd name="T27" fmla="*/ 0 h 1"/>
                  <a:gd name="T28" fmla="*/ 17 w 20"/>
                  <a:gd name="T29" fmla="*/ 0 h 1"/>
                  <a:gd name="T30" fmla="*/ 17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7" y="0"/>
                    </a:lnTo>
                    <a:lnTo>
                      <a:pt x="19" y="0"/>
                    </a:lnTo>
                  </a:path>
                </a:pathLst>
              </a:custGeom>
              <a:solidFill>
                <a:srgbClr val="B3CC33"/>
              </a:solidFill>
              <a:ln w="9525" cap="rnd">
                <a:noFill/>
                <a:round/>
                <a:headEnd/>
                <a:tailEnd/>
              </a:ln>
            </p:spPr>
            <p:txBody>
              <a:bodyPr/>
              <a:lstStyle/>
              <a:p>
                <a:endParaRPr lang="en-US"/>
              </a:p>
            </p:txBody>
          </p:sp>
          <p:sp>
            <p:nvSpPr>
              <p:cNvPr id="32632" name="Freeform 587"/>
              <p:cNvSpPr>
                <a:spLocks noChangeAspect="1"/>
              </p:cNvSpPr>
              <p:nvPr/>
            </p:nvSpPr>
            <p:spPr bwMode="auto">
              <a:xfrm>
                <a:off x="5092" y="272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B4CD32"/>
              </a:solidFill>
              <a:ln w="9525" cap="rnd">
                <a:noFill/>
                <a:round/>
                <a:headEnd/>
                <a:tailEnd/>
              </a:ln>
            </p:spPr>
            <p:txBody>
              <a:bodyPr/>
              <a:lstStyle/>
              <a:p>
                <a:endParaRPr lang="en-US"/>
              </a:p>
            </p:txBody>
          </p:sp>
          <p:sp>
            <p:nvSpPr>
              <p:cNvPr id="32633" name="Freeform 588"/>
              <p:cNvSpPr>
                <a:spLocks noChangeAspect="1"/>
              </p:cNvSpPr>
              <p:nvPr/>
            </p:nvSpPr>
            <p:spPr bwMode="auto">
              <a:xfrm>
                <a:off x="5092" y="272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B4CD32"/>
              </a:solidFill>
              <a:ln w="9525" cap="rnd">
                <a:noFill/>
                <a:round/>
                <a:headEnd/>
                <a:tailEnd/>
              </a:ln>
            </p:spPr>
            <p:txBody>
              <a:bodyPr/>
              <a:lstStyle/>
              <a:p>
                <a:endParaRPr lang="en-US"/>
              </a:p>
            </p:txBody>
          </p:sp>
          <p:sp>
            <p:nvSpPr>
              <p:cNvPr id="32634" name="Freeform 589"/>
              <p:cNvSpPr>
                <a:spLocks noChangeAspect="1"/>
              </p:cNvSpPr>
              <p:nvPr/>
            </p:nvSpPr>
            <p:spPr bwMode="auto">
              <a:xfrm>
                <a:off x="5092" y="272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B5CD32"/>
              </a:solidFill>
              <a:ln w="9525" cap="rnd">
                <a:noFill/>
                <a:round/>
                <a:headEnd/>
                <a:tailEnd/>
              </a:ln>
            </p:spPr>
            <p:txBody>
              <a:bodyPr/>
              <a:lstStyle/>
              <a:p>
                <a:endParaRPr lang="en-US"/>
              </a:p>
            </p:txBody>
          </p:sp>
          <p:sp>
            <p:nvSpPr>
              <p:cNvPr id="32635" name="Freeform 590"/>
              <p:cNvSpPr>
                <a:spLocks noChangeAspect="1"/>
              </p:cNvSpPr>
              <p:nvPr/>
            </p:nvSpPr>
            <p:spPr bwMode="auto">
              <a:xfrm>
                <a:off x="5092" y="272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5 w 18"/>
                  <a:gd name="T21" fmla="*/ 0 h 1"/>
                  <a:gd name="T22" fmla="*/ 15 w 18"/>
                  <a:gd name="T23" fmla="*/ 0 h 1"/>
                  <a:gd name="T24" fmla="*/ 15 w 18"/>
                  <a:gd name="T25" fmla="*/ 0 h 1"/>
                  <a:gd name="T26" fmla="*/ 15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5" y="0"/>
                    </a:lnTo>
                    <a:lnTo>
                      <a:pt x="17" y="0"/>
                    </a:lnTo>
                  </a:path>
                </a:pathLst>
              </a:custGeom>
              <a:solidFill>
                <a:srgbClr val="B5CE31"/>
              </a:solidFill>
              <a:ln w="9525" cap="rnd">
                <a:noFill/>
                <a:round/>
                <a:headEnd/>
                <a:tailEnd/>
              </a:ln>
            </p:spPr>
            <p:txBody>
              <a:bodyPr/>
              <a:lstStyle/>
              <a:p>
                <a:endParaRPr lang="en-US"/>
              </a:p>
            </p:txBody>
          </p:sp>
          <p:sp>
            <p:nvSpPr>
              <p:cNvPr id="32636" name="Freeform 591"/>
              <p:cNvSpPr>
                <a:spLocks noChangeAspect="1"/>
              </p:cNvSpPr>
              <p:nvPr/>
            </p:nvSpPr>
            <p:spPr bwMode="auto">
              <a:xfrm>
                <a:off x="5092" y="272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6CE31"/>
              </a:solidFill>
              <a:ln w="9525" cap="rnd">
                <a:noFill/>
                <a:round/>
                <a:headEnd/>
                <a:tailEnd/>
              </a:ln>
            </p:spPr>
            <p:txBody>
              <a:bodyPr/>
              <a:lstStyle/>
              <a:p>
                <a:endParaRPr lang="en-US"/>
              </a:p>
            </p:txBody>
          </p:sp>
          <p:sp>
            <p:nvSpPr>
              <p:cNvPr id="32637" name="Freeform 592"/>
              <p:cNvSpPr>
                <a:spLocks noChangeAspect="1"/>
              </p:cNvSpPr>
              <p:nvPr/>
            </p:nvSpPr>
            <p:spPr bwMode="auto">
              <a:xfrm>
                <a:off x="5092" y="272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7CF30"/>
              </a:solidFill>
              <a:ln w="9525" cap="rnd">
                <a:noFill/>
                <a:round/>
                <a:headEnd/>
                <a:tailEnd/>
              </a:ln>
            </p:spPr>
            <p:txBody>
              <a:bodyPr/>
              <a:lstStyle/>
              <a:p>
                <a:endParaRPr lang="en-US"/>
              </a:p>
            </p:txBody>
          </p:sp>
          <p:sp>
            <p:nvSpPr>
              <p:cNvPr id="32638" name="Freeform 593"/>
              <p:cNvSpPr>
                <a:spLocks noChangeAspect="1"/>
              </p:cNvSpPr>
              <p:nvPr/>
            </p:nvSpPr>
            <p:spPr bwMode="auto">
              <a:xfrm>
                <a:off x="5092" y="272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7CF30"/>
              </a:solidFill>
              <a:ln w="9525" cap="rnd">
                <a:noFill/>
                <a:round/>
                <a:headEnd/>
                <a:tailEnd/>
              </a:ln>
            </p:spPr>
            <p:txBody>
              <a:bodyPr/>
              <a:lstStyle/>
              <a:p>
                <a:endParaRPr lang="en-US"/>
              </a:p>
            </p:txBody>
          </p:sp>
          <p:sp>
            <p:nvSpPr>
              <p:cNvPr id="32639" name="Freeform 594"/>
              <p:cNvSpPr>
                <a:spLocks noChangeAspect="1"/>
              </p:cNvSpPr>
              <p:nvPr/>
            </p:nvSpPr>
            <p:spPr bwMode="auto">
              <a:xfrm>
                <a:off x="5092" y="272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4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4" y="0"/>
                    </a:lnTo>
                    <a:lnTo>
                      <a:pt x="16" y="0"/>
                    </a:lnTo>
                  </a:path>
                </a:pathLst>
              </a:custGeom>
              <a:solidFill>
                <a:srgbClr val="B8CF30"/>
              </a:solidFill>
              <a:ln w="9525" cap="rnd">
                <a:noFill/>
                <a:round/>
                <a:headEnd/>
                <a:tailEnd/>
              </a:ln>
            </p:spPr>
            <p:txBody>
              <a:bodyPr/>
              <a:lstStyle/>
              <a:p>
                <a:endParaRPr lang="en-US"/>
              </a:p>
            </p:txBody>
          </p:sp>
          <p:sp>
            <p:nvSpPr>
              <p:cNvPr id="32640" name="Freeform 595"/>
              <p:cNvSpPr>
                <a:spLocks noChangeAspect="1"/>
              </p:cNvSpPr>
              <p:nvPr/>
            </p:nvSpPr>
            <p:spPr bwMode="auto">
              <a:xfrm>
                <a:off x="5092" y="272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8D02F"/>
              </a:solidFill>
              <a:ln w="9525" cap="rnd">
                <a:noFill/>
                <a:round/>
                <a:headEnd/>
                <a:tailEnd/>
              </a:ln>
            </p:spPr>
            <p:txBody>
              <a:bodyPr/>
              <a:lstStyle/>
              <a:p>
                <a:endParaRPr lang="en-US"/>
              </a:p>
            </p:txBody>
          </p:sp>
          <p:sp>
            <p:nvSpPr>
              <p:cNvPr id="32641" name="Freeform 596"/>
              <p:cNvSpPr>
                <a:spLocks noChangeAspect="1"/>
              </p:cNvSpPr>
              <p:nvPr/>
            </p:nvSpPr>
            <p:spPr bwMode="auto">
              <a:xfrm>
                <a:off x="5092" y="2720"/>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6 w 17"/>
                  <a:gd name="T21" fmla="*/ 0 h 17"/>
                  <a:gd name="T22" fmla="*/ 16 w 17"/>
                  <a:gd name="T23" fmla="*/ 0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B9D02F"/>
              </a:solidFill>
              <a:ln w="9525" cap="rnd">
                <a:noFill/>
                <a:round/>
                <a:headEnd/>
                <a:tailEnd/>
              </a:ln>
            </p:spPr>
            <p:txBody>
              <a:bodyPr/>
              <a:lstStyle/>
              <a:p>
                <a:endParaRPr lang="en-US"/>
              </a:p>
            </p:txBody>
          </p:sp>
          <p:sp>
            <p:nvSpPr>
              <p:cNvPr id="32642" name="Freeform 597"/>
              <p:cNvSpPr>
                <a:spLocks noChangeAspect="1"/>
              </p:cNvSpPr>
              <p:nvPr/>
            </p:nvSpPr>
            <p:spPr bwMode="auto">
              <a:xfrm>
                <a:off x="5092"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AD12E"/>
              </a:solidFill>
              <a:ln w="9525" cap="rnd">
                <a:noFill/>
                <a:round/>
                <a:headEnd/>
                <a:tailEnd/>
              </a:ln>
            </p:spPr>
            <p:txBody>
              <a:bodyPr/>
              <a:lstStyle/>
              <a:p>
                <a:endParaRPr lang="en-US"/>
              </a:p>
            </p:txBody>
          </p:sp>
          <p:sp>
            <p:nvSpPr>
              <p:cNvPr id="32643" name="Freeform 598"/>
              <p:cNvSpPr>
                <a:spLocks noChangeAspect="1"/>
              </p:cNvSpPr>
              <p:nvPr/>
            </p:nvSpPr>
            <p:spPr bwMode="auto">
              <a:xfrm>
                <a:off x="5092"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AD12E"/>
              </a:solidFill>
              <a:ln w="9525" cap="rnd">
                <a:noFill/>
                <a:round/>
                <a:headEnd/>
                <a:tailEnd/>
              </a:ln>
            </p:spPr>
            <p:txBody>
              <a:bodyPr/>
              <a:lstStyle/>
              <a:p>
                <a:endParaRPr lang="en-US"/>
              </a:p>
            </p:txBody>
          </p:sp>
          <p:sp>
            <p:nvSpPr>
              <p:cNvPr id="32644" name="Freeform 599"/>
              <p:cNvSpPr>
                <a:spLocks noChangeAspect="1"/>
              </p:cNvSpPr>
              <p:nvPr/>
            </p:nvSpPr>
            <p:spPr bwMode="auto">
              <a:xfrm>
                <a:off x="5092"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4 w 17"/>
                  <a:gd name="T21" fmla="*/ 0 h 1"/>
                  <a:gd name="T22" fmla="*/ 14 w 17"/>
                  <a:gd name="T23" fmla="*/ 0 h 1"/>
                  <a:gd name="T24" fmla="*/ 14 w 17"/>
                  <a:gd name="T25" fmla="*/ 0 h 1"/>
                  <a:gd name="T26" fmla="*/ 14 w 17"/>
                  <a:gd name="T27" fmla="*/ 0 h 1"/>
                  <a:gd name="T28" fmla="*/ 14 w 17"/>
                  <a:gd name="T29" fmla="*/ 0 h 1"/>
                  <a:gd name="T30" fmla="*/ 14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4" y="0"/>
                    </a:lnTo>
                    <a:lnTo>
                      <a:pt x="16" y="0"/>
                    </a:lnTo>
                  </a:path>
                </a:pathLst>
              </a:custGeom>
              <a:solidFill>
                <a:srgbClr val="BBD12E"/>
              </a:solidFill>
              <a:ln w="9525" cap="rnd">
                <a:noFill/>
                <a:round/>
                <a:headEnd/>
                <a:tailEnd/>
              </a:ln>
            </p:spPr>
            <p:txBody>
              <a:bodyPr/>
              <a:lstStyle/>
              <a:p>
                <a:endParaRPr lang="en-US"/>
              </a:p>
            </p:txBody>
          </p:sp>
          <p:sp>
            <p:nvSpPr>
              <p:cNvPr id="32645" name="Freeform 600"/>
              <p:cNvSpPr>
                <a:spLocks noChangeAspect="1"/>
              </p:cNvSpPr>
              <p:nvPr/>
            </p:nvSpPr>
            <p:spPr bwMode="auto">
              <a:xfrm>
                <a:off x="5092"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BD22D"/>
              </a:solidFill>
              <a:ln w="9525" cap="rnd">
                <a:noFill/>
                <a:round/>
                <a:headEnd/>
                <a:tailEnd/>
              </a:ln>
            </p:spPr>
            <p:txBody>
              <a:bodyPr/>
              <a:lstStyle/>
              <a:p>
                <a:endParaRPr lang="en-US"/>
              </a:p>
            </p:txBody>
          </p:sp>
          <p:sp>
            <p:nvSpPr>
              <p:cNvPr id="32646" name="Freeform 601"/>
              <p:cNvSpPr>
                <a:spLocks noChangeAspect="1"/>
              </p:cNvSpPr>
              <p:nvPr/>
            </p:nvSpPr>
            <p:spPr bwMode="auto">
              <a:xfrm>
                <a:off x="5092"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CD22D"/>
              </a:solidFill>
              <a:ln w="9525" cap="rnd">
                <a:noFill/>
                <a:round/>
                <a:headEnd/>
                <a:tailEnd/>
              </a:ln>
            </p:spPr>
            <p:txBody>
              <a:bodyPr/>
              <a:lstStyle/>
              <a:p>
                <a:endParaRPr lang="en-US"/>
              </a:p>
            </p:txBody>
          </p:sp>
          <p:sp>
            <p:nvSpPr>
              <p:cNvPr id="32647" name="Freeform 602"/>
              <p:cNvSpPr>
                <a:spLocks noChangeAspect="1"/>
              </p:cNvSpPr>
              <p:nvPr/>
            </p:nvSpPr>
            <p:spPr bwMode="auto">
              <a:xfrm>
                <a:off x="5091" y="2720"/>
                <a:ext cx="17" cy="1"/>
              </a:xfrm>
              <a:custGeom>
                <a:avLst/>
                <a:gdLst>
                  <a:gd name="T0" fmla="*/ 16 w 17"/>
                  <a:gd name="T1" fmla="*/ 0 h 1"/>
                  <a:gd name="T2" fmla="*/ 1 w 17"/>
                  <a:gd name="T3" fmla="*/ 0 h 1"/>
                  <a:gd name="T4" fmla="*/ 1 w 17"/>
                  <a:gd name="T5" fmla="*/ 0 h 1"/>
                  <a:gd name="T6" fmla="*/ 1 w 17"/>
                  <a:gd name="T7" fmla="*/ 0 h 1"/>
                  <a:gd name="T8" fmla="*/ 1 w 17"/>
                  <a:gd name="T9" fmla="*/ 0 h 1"/>
                  <a:gd name="T10" fmla="*/ 1 w 17"/>
                  <a:gd name="T11" fmla="*/ 0 h 1"/>
                  <a:gd name="T12" fmla="*/ 1 w 17"/>
                  <a:gd name="T13" fmla="*/ 0 h 1"/>
                  <a:gd name="T14" fmla="*/ 1 w 17"/>
                  <a:gd name="T15" fmla="*/ 0 h 1"/>
                  <a:gd name="T16" fmla="*/ 1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1" y="0"/>
                    </a:lnTo>
                    <a:lnTo>
                      <a:pt x="0" y="0"/>
                    </a:lnTo>
                    <a:lnTo>
                      <a:pt x="16" y="0"/>
                    </a:lnTo>
                  </a:path>
                </a:pathLst>
              </a:custGeom>
              <a:solidFill>
                <a:srgbClr val="BDD32C"/>
              </a:solidFill>
              <a:ln w="9525" cap="rnd">
                <a:noFill/>
                <a:round/>
                <a:headEnd/>
                <a:tailEnd/>
              </a:ln>
            </p:spPr>
            <p:txBody>
              <a:bodyPr/>
              <a:lstStyle/>
              <a:p>
                <a:endParaRPr lang="en-US"/>
              </a:p>
            </p:txBody>
          </p:sp>
          <p:sp>
            <p:nvSpPr>
              <p:cNvPr id="32648" name="Freeform 603"/>
              <p:cNvSpPr>
                <a:spLocks noChangeAspect="1"/>
              </p:cNvSpPr>
              <p:nvPr/>
            </p:nvSpPr>
            <p:spPr bwMode="auto">
              <a:xfrm>
                <a:off x="5091"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4 w 17"/>
                  <a:gd name="T21" fmla="*/ 0 h 1"/>
                  <a:gd name="T22" fmla="*/ 14 w 17"/>
                  <a:gd name="T23" fmla="*/ 0 h 1"/>
                  <a:gd name="T24" fmla="*/ 14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4" y="0"/>
                    </a:lnTo>
                    <a:lnTo>
                      <a:pt x="16" y="0"/>
                    </a:lnTo>
                  </a:path>
                </a:pathLst>
              </a:custGeom>
              <a:solidFill>
                <a:srgbClr val="BDD32C"/>
              </a:solidFill>
              <a:ln w="9525" cap="rnd">
                <a:noFill/>
                <a:round/>
                <a:headEnd/>
                <a:tailEnd/>
              </a:ln>
            </p:spPr>
            <p:txBody>
              <a:bodyPr/>
              <a:lstStyle/>
              <a:p>
                <a:endParaRPr lang="en-US"/>
              </a:p>
            </p:txBody>
          </p:sp>
          <p:sp>
            <p:nvSpPr>
              <p:cNvPr id="32649" name="Freeform 604"/>
              <p:cNvSpPr>
                <a:spLocks noChangeAspect="1"/>
              </p:cNvSpPr>
              <p:nvPr/>
            </p:nvSpPr>
            <p:spPr bwMode="auto">
              <a:xfrm>
                <a:off x="5091"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ED32C"/>
              </a:solidFill>
              <a:ln w="9525" cap="rnd">
                <a:noFill/>
                <a:round/>
                <a:headEnd/>
                <a:tailEnd/>
              </a:ln>
            </p:spPr>
            <p:txBody>
              <a:bodyPr/>
              <a:lstStyle/>
              <a:p>
                <a:endParaRPr lang="en-US"/>
              </a:p>
            </p:txBody>
          </p:sp>
          <p:sp>
            <p:nvSpPr>
              <p:cNvPr id="32650" name="Freeform 605"/>
              <p:cNvSpPr>
                <a:spLocks noChangeAspect="1"/>
              </p:cNvSpPr>
              <p:nvPr/>
            </p:nvSpPr>
            <p:spPr bwMode="auto">
              <a:xfrm>
                <a:off x="5091"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ED42B"/>
              </a:solidFill>
              <a:ln w="9525" cap="rnd">
                <a:noFill/>
                <a:round/>
                <a:headEnd/>
                <a:tailEnd/>
              </a:ln>
            </p:spPr>
            <p:txBody>
              <a:bodyPr/>
              <a:lstStyle/>
              <a:p>
                <a:endParaRPr lang="en-US"/>
              </a:p>
            </p:txBody>
          </p:sp>
          <p:sp>
            <p:nvSpPr>
              <p:cNvPr id="32651" name="Freeform 606"/>
              <p:cNvSpPr>
                <a:spLocks noChangeAspect="1"/>
              </p:cNvSpPr>
              <p:nvPr/>
            </p:nvSpPr>
            <p:spPr bwMode="auto">
              <a:xfrm>
                <a:off x="5091" y="272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FD42B"/>
              </a:solidFill>
              <a:ln w="9525" cap="rnd">
                <a:noFill/>
                <a:round/>
                <a:headEnd/>
                <a:tailEnd/>
              </a:ln>
            </p:spPr>
            <p:txBody>
              <a:bodyPr/>
              <a:lstStyle/>
              <a:p>
                <a:endParaRPr lang="en-US"/>
              </a:p>
            </p:txBody>
          </p:sp>
          <p:sp>
            <p:nvSpPr>
              <p:cNvPr id="32652" name="Freeform 607"/>
              <p:cNvSpPr>
                <a:spLocks noChangeAspect="1"/>
              </p:cNvSpPr>
              <p:nvPr/>
            </p:nvSpPr>
            <p:spPr bwMode="auto">
              <a:xfrm>
                <a:off x="5091" y="2718"/>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6 w 17"/>
                  <a:gd name="T21" fmla="*/ 0 h 17"/>
                  <a:gd name="T22" fmla="*/ 16 w 17"/>
                  <a:gd name="T23" fmla="*/ 0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C0D52A"/>
              </a:solidFill>
              <a:ln w="9525" cap="rnd">
                <a:noFill/>
                <a:round/>
                <a:headEnd/>
                <a:tailEnd/>
              </a:ln>
            </p:spPr>
            <p:txBody>
              <a:bodyPr/>
              <a:lstStyle/>
              <a:p>
                <a:endParaRPr lang="en-US"/>
              </a:p>
            </p:txBody>
          </p:sp>
          <p:sp>
            <p:nvSpPr>
              <p:cNvPr id="32653" name="Freeform 608"/>
              <p:cNvSpPr>
                <a:spLocks noChangeAspect="1"/>
              </p:cNvSpPr>
              <p:nvPr/>
            </p:nvSpPr>
            <p:spPr bwMode="auto">
              <a:xfrm>
                <a:off x="5091" y="271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3 w 17"/>
                  <a:gd name="T21" fmla="*/ 0 h 1"/>
                  <a:gd name="T22" fmla="*/ 13 w 17"/>
                  <a:gd name="T23" fmla="*/ 0 h 1"/>
                  <a:gd name="T24" fmla="*/ 13 w 17"/>
                  <a:gd name="T25" fmla="*/ 0 h 1"/>
                  <a:gd name="T26" fmla="*/ 13 w 17"/>
                  <a:gd name="T27" fmla="*/ 0 h 1"/>
                  <a:gd name="T28" fmla="*/ 13 w 17"/>
                  <a:gd name="T29" fmla="*/ 0 h 1"/>
                  <a:gd name="T30" fmla="*/ 13 w 17"/>
                  <a:gd name="T31" fmla="*/ 0 h 1"/>
                  <a:gd name="T32" fmla="*/ 13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3" y="0"/>
                    </a:lnTo>
                    <a:lnTo>
                      <a:pt x="16" y="0"/>
                    </a:lnTo>
                  </a:path>
                </a:pathLst>
              </a:custGeom>
              <a:solidFill>
                <a:srgbClr val="C0D52A"/>
              </a:solidFill>
              <a:ln w="9525" cap="rnd">
                <a:noFill/>
                <a:round/>
                <a:headEnd/>
                <a:tailEnd/>
              </a:ln>
            </p:spPr>
            <p:txBody>
              <a:bodyPr/>
              <a:lstStyle/>
              <a:p>
                <a:endParaRPr lang="en-US"/>
              </a:p>
            </p:txBody>
          </p:sp>
          <p:sp>
            <p:nvSpPr>
              <p:cNvPr id="32654" name="Freeform 609"/>
              <p:cNvSpPr>
                <a:spLocks noChangeAspect="1"/>
              </p:cNvSpPr>
              <p:nvPr/>
            </p:nvSpPr>
            <p:spPr bwMode="auto">
              <a:xfrm>
                <a:off x="5091" y="271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1D52A"/>
              </a:solidFill>
              <a:ln w="9525" cap="rnd">
                <a:noFill/>
                <a:round/>
                <a:headEnd/>
                <a:tailEnd/>
              </a:ln>
            </p:spPr>
            <p:txBody>
              <a:bodyPr/>
              <a:lstStyle/>
              <a:p>
                <a:endParaRPr lang="en-US"/>
              </a:p>
            </p:txBody>
          </p:sp>
          <p:sp>
            <p:nvSpPr>
              <p:cNvPr id="32655" name="Freeform 610"/>
              <p:cNvSpPr>
                <a:spLocks noChangeAspect="1"/>
              </p:cNvSpPr>
              <p:nvPr/>
            </p:nvSpPr>
            <p:spPr bwMode="auto">
              <a:xfrm>
                <a:off x="5089" y="2718"/>
                <a:ext cx="17" cy="1"/>
              </a:xfrm>
              <a:custGeom>
                <a:avLst/>
                <a:gdLst>
                  <a:gd name="T0" fmla="*/ 16 w 17"/>
                  <a:gd name="T1" fmla="*/ 0 h 1"/>
                  <a:gd name="T2" fmla="*/ 2 w 17"/>
                  <a:gd name="T3" fmla="*/ 0 h 1"/>
                  <a:gd name="T4" fmla="*/ 2 w 17"/>
                  <a:gd name="T5" fmla="*/ 0 h 1"/>
                  <a:gd name="T6" fmla="*/ 2 w 17"/>
                  <a:gd name="T7" fmla="*/ 0 h 1"/>
                  <a:gd name="T8" fmla="*/ 2 w 17"/>
                  <a:gd name="T9" fmla="*/ 0 h 1"/>
                  <a:gd name="T10" fmla="*/ 2 w 17"/>
                  <a:gd name="T11" fmla="*/ 0 h 1"/>
                  <a:gd name="T12" fmla="*/ 2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2" y="0"/>
                    </a:lnTo>
                    <a:lnTo>
                      <a:pt x="0" y="0"/>
                    </a:lnTo>
                    <a:lnTo>
                      <a:pt x="16" y="0"/>
                    </a:lnTo>
                  </a:path>
                </a:pathLst>
              </a:custGeom>
              <a:solidFill>
                <a:srgbClr val="C1D629"/>
              </a:solidFill>
              <a:ln w="9525" cap="rnd">
                <a:noFill/>
                <a:round/>
                <a:headEnd/>
                <a:tailEnd/>
              </a:ln>
            </p:spPr>
            <p:txBody>
              <a:bodyPr/>
              <a:lstStyle/>
              <a:p>
                <a:endParaRPr lang="en-US"/>
              </a:p>
            </p:txBody>
          </p:sp>
          <p:sp>
            <p:nvSpPr>
              <p:cNvPr id="32656" name="Freeform 611"/>
              <p:cNvSpPr>
                <a:spLocks noChangeAspect="1"/>
              </p:cNvSpPr>
              <p:nvPr/>
            </p:nvSpPr>
            <p:spPr bwMode="auto">
              <a:xfrm>
                <a:off x="5089" y="271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2D629"/>
              </a:solidFill>
              <a:ln w="9525" cap="rnd">
                <a:noFill/>
                <a:round/>
                <a:headEnd/>
                <a:tailEnd/>
              </a:ln>
            </p:spPr>
            <p:txBody>
              <a:bodyPr/>
              <a:lstStyle/>
              <a:p>
                <a:endParaRPr lang="en-US"/>
              </a:p>
            </p:txBody>
          </p:sp>
          <p:sp>
            <p:nvSpPr>
              <p:cNvPr id="32657" name="Freeform 612"/>
              <p:cNvSpPr>
                <a:spLocks noChangeAspect="1"/>
              </p:cNvSpPr>
              <p:nvPr/>
            </p:nvSpPr>
            <p:spPr bwMode="auto">
              <a:xfrm>
                <a:off x="5089" y="271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3 w 17"/>
                  <a:gd name="T21" fmla="*/ 0 h 1"/>
                  <a:gd name="T22" fmla="*/ 13 w 17"/>
                  <a:gd name="T23" fmla="*/ 0 h 1"/>
                  <a:gd name="T24" fmla="*/ 13 w 17"/>
                  <a:gd name="T25" fmla="*/ 0 h 1"/>
                  <a:gd name="T26" fmla="*/ 13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3" y="0"/>
                    </a:lnTo>
                    <a:lnTo>
                      <a:pt x="16" y="0"/>
                    </a:lnTo>
                  </a:path>
                </a:pathLst>
              </a:custGeom>
              <a:solidFill>
                <a:srgbClr val="C3D728"/>
              </a:solidFill>
              <a:ln w="9525" cap="rnd">
                <a:noFill/>
                <a:round/>
                <a:headEnd/>
                <a:tailEnd/>
              </a:ln>
            </p:spPr>
            <p:txBody>
              <a:bodyPr/>
              <a:lstStyle/>
              <a:p>
                <a:endParaRPr lang="en-US"/>
              </a:p>
            </p:txBody>
          </p:sp>
          <p:sp>
            <p:nvSpPr>
              <p:cNvPr id="32658" name="Freeform 613"/>
              <p:cNvSpPr>
                <a:spLocks noChangeAspect="1"/>
              </p:cNvSpPr>
              <p:nvPr/>
            </p:nvSpPr>
            <p:spPr bwMode="auto">
              <a:xfrm>
                <a:off x="5089" y="271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3D728"/>
              </a:solidFill>
              <a:ln w="9525" cap="rnd">
                <a:noFill/>
                <a:round/>
                <a:headEnd/>
                <a:tailEnd/>
              </a:ln>
            </p:spPr>
            <p:txBody>
              <a:bodyPr/>
              <a:lstStyle/>
              <a:p>
                <a:endParaRPr lang="en-US"/>
              </a:p>
            </p:txBody>
          </p:sp>
          <p:sp>
            <p:nvSpPr>
              <p:cNvPr id="32659" name="Freeform 614"/>
              <p:cNvSpPr>
                <a:spLocks noChangeAspect="1"/>
              </p:cNvSpPr>
              <p:nvPr/>
            </p:nvSpPr>
            <p:spPr bwMode="auto">
              <a:xfrm>
                <a:off x="5087" y="2718"/>
                <a:ext cx="17" cy="1"/>
              </a:xfrm>
              <a:custGeom>
                <a:avLst/>
                <a:gdLst>
                  <a:gd name="T0" fmla="*/ 16 w 17"/>
                  <a:gd name="T1" fmla="*/ 0 h 1"/>
                  <a:gd name="T2" fmla="*/ 2 w 17"/>
                  <a:gd name="T3" fmla="*/ 0 h 1"/>
                  <a:gd name="T4" fmla="*/ 2 w 17"/>
                  <a:gd name="T5" fmla="*/ 0 h 1"/>
                  <a:gd name="T6" fmla="*/ 2 w 17"/>
                  <a:gd name="T7" fmla="*/ 0 h 1"/>
                  <a:gd name="T8" fmla="*/ 2 w 17"/>
                  <a:gd name="T9" fmla="*/ 0 h 1"/>
                  <a:gd name="T10" fmla="*/ 2 w 17"/>
                  <a:gd name="T11" fmla="*/ 0 h 1"/>
                  <a:gd name="T12" fmla="*/ 2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2" y="0"/>
                    </a:lnTo>
                    <a:lnTo>
                      <a:pt x="0" y="0"/>
                    </a:lnTo>
                    <a:lnTo>
                      <a:pt x="16" y="0"/>
                    </a:lnTo>
                  </a:path>
                </a:pathLst>
              </a:custGeom>
              <a:solidFill>
                <a:srgbClr val="C4D728"/>
              </a:solidFill>
              <a:ln w="9525" cap="rnd">
                <a:noFill/>
                <a:round/>
                <a:headEnd/>
                <a:tailEnd/>
              </a:ln>
            </p:spPr>
            <p:txBody>
              <a:bodyPr/>
              <a:lstStyle/>
              <a:p>
                <a:endParaRPr lang="en-US"/>
              </a:p>
            </p:txBody>
          </p:sp>
          <p:sp>
            <p:nvSpPr>
              <p:cNvPr id="32660" name="Freeform 615"/>
              <p:cNvSpPr>
                <a:spLocks noChangeAspect="1"/>
              </p:cNvSpPr>
              <p:nvPr/>
            </p:nvSpPr>
            <p:spPr bwMode="auto">
              <a:xfrm>
                <a:off x="5087" y="271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4D827"/>
              </a:solidFill>
              <a:ln w="9525" cap="rnd">
                <a:noFill/>
                <a:round/>
                <a:headEnd/>
                <a:tailEnd/>
              </a:ln>
            </p:spPr>
            <p:txBody>
              <a:bodyPr/>
              <a:lstStyle/>
              <a:p>
                <a:endParaRPr lang="en-US"/>
              </a:p>
            </p:txBody>
          </p:sp>
          <p:sp>
            <p:nvSpPr>
              <p:cNvPr id="32661" name="Freeform 616"/>
              <p:cNvSpPr>
                <a:spLocks noChangeAspect="1"/>
              </p:cNvSpPr>
              <p:nvPr/>
            </p:nvSpPr>
            <p:spPr bwMode="auto">
              <a:xfrm>
                <a:off x="5083" y="2718"/>
                <a:ext cx="17" cy="1"/>
              </a:xfrm>
              <a:custGeom>
                <a:avLst/>
                <a:gdLst>
                  <a:gd name="T0" fmla="*/ 16 w 17"/>
                  <a:gd name="T1" fmla="*/ 0 h 1"/>
                  <a:gd name="T2" fmla="*/ 4 w 17"/>
                  <a:gd name="T3" fmla="*/ 0 h 1"/>
                  <a:gd name="T4" fmla="*/ 4 w 17"/>
                  <a:gd name="T5" fmla="*/ 0 h 1"/>
                  <a:gd name="T6" fmla="*/ 4 w 17"/>
                  <a:gd name="T7" fmla="*/ 0 h 1"/>
                  <a:gd name="T8" fmla="*/ 4 w 17"/>
                  <a:gd name="T9" fmla="*/ 0 h 1"/>
                  <a:gd name="T10" fmla="*/ 4 w 17"/>
                  <a:gd name="T11" fmla="*/ 0 h 1"/>
                  <a:gd name="T12" fmla="*/ 3 w 17"/>
                  <a:gd name="T13" fmla="*/ 0 h 1"/>
                  <a:gd name="T14" fmla="*/ 3 w 17"/>
                  <a:gd name="T15" fmla="*/ 0 h 1"/>
                  <a:gd name="T16" fmla="*/ 3 w 17"/>
                  <a:gd name="T17" fmla="*/ 0 h 1"/>
                  <a:gd name="T18" fmla="*/ 3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6 w 17"/>
                  <a:gd name="T39" fmla="*/ 0 h 1"/>
                  <a:gd name="T40" fmla="*/ 16 w 17"/>
                  <a:gd name="T41" fmla="*/ 0 h 1"/>
                  <a:gd name="T42" fmla="*/ 16 w 17"/>
                  <a:gd name="T43" fmla="*/ 0 h 1"/>
                  <a:gd name="T44" fmla="*/ 16 w 17"/>
                  <a:gd name="T45" fmla="*/ 0 h 1"/>
                  <a:gd name="T46" fmla="*/ 16 w 17"/>
                  <a:gd name="T47" fmla="*/ 0 h 1"/>
                  <a:gd name="T48" fmla="*/ 16 w 17"/>
                  <a:gd name="T49" fmla="*/ 0 h 1"/>
                  <a:gd name="T50" fmla="*/ 16 w 17"/>
                  <a:gd name="T51" fmla="*/ 0 h 1"/>
                  <a:gd name="T52" fmla="*/ 16 w 17"/>
                  <a:gd name="T53" fmla="*/ 0 h 1"/>
                  <a:gd name="T54" fmla="*/ 0 w 17"/>
                  <a:gd name="T55" fmla="*/ 0 h 1"/>
                  <a:gd name="T56" fmla="*/ 1 w 17"/>
                  <a:gd name="T57" fmla="*/ 0 h 1"/>
                  <a:gd name="T58" fmla="*/ 1 w 17"/>
                  <a:gd name="T59" fmla="*/ 0 h 1"/>
                  <a:gd name="T60" fmla="*/ 1 w 17"/>
                  <a:gd name="T61" fmla="*/ 0 h 1"/>
                  <a:gd name="T62" fmla="*/ 1 w 17"/>
                  <a:gd name="T63" fmla="*/ 0 h 1"/>
                  <a:gd name="T64" fmla="*/ 1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0 w 17"/>
                  <a:gd name="T77" fmla="*/ 0 h 1"/>
                  <a:gd name="T78" fmla="*/ 0 w 17"/>
                  <a:gd name="T79" fmla="*/ 0 h 1"/>
                  <a:gd name="T80" fmla="*/ 0 w 17"/>
                  <a:gd name="T81" fmla="*/ 0 h 1"/>
                  <a:gd name="T82" fmla="*/ 0 w 17"/>
                  <a:gd name="T83" fmla="*/ 0 h 1"/>
                  <a:gd name="T84" fmla="*/ 0 w 17"/>
                  <a:gd name="T85" fmla="*/ 0 h 1"/>
                  <a:gd name="T86" fmla="*/ 0 w 17"/>
                  <a:gd name="T87" fmla="*/ 0 h 1"/>
                  <a:gd name="T88" fmla="*/ 0 w 17"/>
                  <a:gd name="T89" fmla="*/ 0 h 1"/>
                  <a:gd name="T90" fmla="*/ 16 w 17"/>
                  <a:gd name="T91" fmla="*/ 0 h 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
                  <a:gd name="T139" fmla="*/ 0 h 1"/>
                  <a:gd name="T140" fmla="*/ 17 w 17"/>
                  <a:gd name="T141" fmla="*/ 1 h 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 h="1">
                    <a:moveTo>
                      <a:pt x="16" y="0"/>
                    </a:moveTo>
                    <a:lnTo>
                      <a:pt x="4" y="0"/>
                    </a:lnTo>
                    <a:lnTo>
                      <a:pt x="3" y="0"/>
                    </a:lnTo>
                    <a:lnTo>
                      <a:pt x="16" y="0"/>
                    </a:lnTo>
                    <a:lnTo>
                      <a:pt x="0" y="0"/>
                    </a:lnTo>
                    <a:lnTo>
                      <a:pt x="1" y="0"/>
                    </a:lnTo>
                    <a:lnTo>
                      <a:pt x="0" y="0"/>
                    </a:lnTo>
                    <a:lnTo>
                      <a:pt x="16" y="0"/>
                    </a:lnTo>
                  </a:path>
                </a:pathLst>
              </a:custGeom>
              <a:solidFill>
                <a:srgbClr val="C5D827"/>
              </a:solidFill>
              <a:ln w="9525" cap="rnd">
                <a:noFill/>
                <a:round/>
                <a:headEnd/>
                <a:tailEnd/>
              </a:ln>
            </p:spPr>
            <p:txBody>
              <a:bodyPr/>
              <a:lstStyle/>
              <a:p>
                <a:endParaRPr lang="en-US"/>
              </a:p>
            </p:txBody>
          </p:sp>
          <p:sp>
            <p:nvSpPr>
              <p:cNvPr id="32662" name="Freeform 617"/>
              <p:cNvSpPr>
                <a:spLocks noChangeAspect="1"/>
              </p:cNvSpPr>
              <p:nvPr/>
            </p:nvSpPr>
            <p:spPr bwMode="auto">
              <a:xfrm>
                <a:off x="5083" y="2718"/>
                <a:ext cx="17" cy="1"/>
              </a:xfrm>
              <a:custGeom>
                <a:avLst/>
                <a:gdLst>
                  <a:gd name="T0" fmla="*/ 16 w 17"/>
                  <a:gd name="T1" fmla="*/ 0 h 1"/>
                  <a:gd name="T2" fmla="*/ 3 w 17"/>
                  <a:gd name="T3" fmla="*/ 0 h 1"/>
                  <a:gd name="T4" fmla="*/ 3 w 17"/>
                  <a:gd name="T5" fmla="*/ 0 h 1"/>
                  <a:gd name="T6" fmla="*/ 3 w 17"/>
                  <a:gd name="T7" fmla="*/ 0 h 1"/>
                  <a:gd name="T8" fmla="*/ 3 w 17"/>
                  <a:gd name="T9" fmla="*/ 0 h 1"/>
                  <a:gd name="T10" fmla="*/ 1 w 17"/>
                  <a:gd name="T11" fmla="*/ 0 h 1"/>
                  <a:gd name="T12" fmla="*/ 1 w 17"/>
                  <a:gd name="T13" fmla="*/ 0 h 1"/>
                  <a:gd name="T14" fmla="*/ 1 w 17"/>
                  <a:gd name="T15" fmla="*/ 0 h 1"/>
                  <a:gd name="T16" fmla="*/ 1 w 17"/>
                  <a:gd name="T17" fmla="*/ 0 h 1"/>
                  <a:gd name="T18" fmla="*/ 1 w 17"/>
                  <a:gd name="T19" fmla="*/ 0 h 1"/>
                  <a:gd name="T20" fmla="*/ 0 w 17"/>
                  <a:gd name="T21" fmla="*/ 0 h 1"/>
                  <a:gd name="T22" fmla="*/ 0 w 17"/>
                  <a:gd name="T23" fmla="*/ 0 h 1"/>
                  <a:gd name="T24" fmla="*/ 0 w 17"/>
                  <a:gd name="T25" fmla="*/ 0 h 1"/>
                  <a:gd name="T26" fmla="*/ 0 w 17"/>
                  <a:gd name="T27" fmla="*/ 0 h 1"/>
                  <a:gd name="T28" fmla="*/ 0 w 17"/>
                  <a:gd name="T29" fmla="*/ 0 h 1"/>
                  <a:gd name="T30" fmla="*/ 0 w 17"/>
                  <a:gd name="T31" fmla="*/ 0 h 1"/>
                  <a:gd name="T32" fmla="*/ 0 w 17"/>
                  <a:gd name="T33" fmla="*/ 0 h 1"/>
                  <a:gd name="T34" fmla="*/ 0 w 17"/>
                  <a:gd name="T35" fmla="*/ 0 h 1"/>
                  <a:gd name="T36" fmla="*/ 0 w 17"/>
                  <a:gd name="T37" fmla="*/ 0 h 1"/>
                  <a:gd name="T38" fmla="*/ 16 w 17"/>
                  <a:gd name="T39" fmla="*/ 0 h 1"/>
                  <a:gd name="T40" fmla="*/ 16 w 17"/>
                  <a:gd name="T41" fmla="*/ 0 h 1"/>
                  <a:gd name="T42" fmla="*/ 16 w 17"/>
                  <a:gd name="T43" fmla="*/ 0 h 1"/>
                  <a:gd name="T44" fmla="*/ 16 w 17"/>
                  <a:gd name="T45" fmla="*/ 0 h 1"/>
                  <a:gd name="T46" fmla="*/ 16 w 17"/>
                  <a:gd name="T47" fmla="*/ 0 h 1"/>
                  <a:gd name="T48" fmla="*/ 16 w 17"/>
                  <a:gd name="T49" fmla="*/ 0 h 1"/>
                  <a:gd name="T50" fmla="*/ 16 w 17"/>
                  <a:gd name="T51" fmla="*/ 0 h 1"/>
                  <a:gd name="T52" fmla="*/ 16 w 17"/>
                  <a:gd name="T53" fmla="*/ 0 h 1"/>
                  <a:gd name="T54" fmla="*/ 16 w 17"/>
                  <a:gd name="T55" fmla="*/ 0 h 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
                  <a:gd name="T85" fmla="*/ 0 h 1"/>
                  <a:gd name="T86" fmla="*/ 17 w 17"/>
                  <a:gd name="T87" fmla="*/ 1 h 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 h="1">
                    <a:moveTo>
                      <a:pt x="16" y="0"/>
                    </a:moveTo>
                    <a:lnTo>
                      <a:pt x="3" y="0"/>
                    </a:lnTo>
                    <a:lnTo>
                      <a:pt x="1" y="0"/>
                    </a:lnTo>
                    <a:lnTo>
                      <a:pt x="0" y="0"/>
                    </a:lnTo>
                    <a:lnTo>
                      <a:pt x="16" y="0"/>
                    </a:lnTo>
                  </a:path>
                </a:pathLst>
              </a:custGeom>
              <a:solidFill>
                <a:srgbClr val="C6D926"/>
              </a:solidFill>
              <a:ln w="9525" cap="rnd">
                <a:noFill/>
                <a:round/>
                <a:headEnd/>
                <a:tailEnd/>
              </a:ln>
            </p:spPr>
            <p:txBody>
              <a:bodyPr/>
              <a:lstStyle/>
              <a:p>
                <a:endParaRPr lang="en-US"/>
              </a:p>
            </p:txBody>
          </p:sp>
          <p:sp>
            <p:nvSpPr>
              <p:cNvPr id="32663" name="Freeform 618"/>
              <p:cNvSpPr>
                <a:spLocks noChangeAspect="1"/>
              </p:cNvSpPr>
              <p:nvPr/>
            </p:nvSpPr>
            <p:spPr bwMode="auto">
              <a:xfrm>
                <a:off x="5083" y="2716"/>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16 h 17"/>
                  <a:gd name="T16" fmla="*/ 0 w 17"/>
                  <a:gd name="T17" fmla="*/ 0 h 17"/>
                  <a:gd name="T18" fmla="*/ 0 w 17"/>
                  <a:gd name="T19" fmla="*/ 0 h 17"/>
                  <a:gd name="T20" fmla="*/ 14 w 17"/>
                  <a:gd name="T21" fmla="*/ 0 h 17"/>
                  <a:gd name="T22" fmla="*/ 14 w 17"/>
                  <a:gd name="T23" fmla="*/ 0 h 17"/>
                  <a:gd name="T24" fmla="*/ 14 w 17"/>
                  <a:gd name="T25" fmla="*/ 16 h 17"/>
                  <a:gd name="T26" fmla="*/ 14 w 17"/>
                  <a:gd name="T27" fmla="*/ 16 h 17"/>
                  <a:gd name="T28" fmla="*/ 14 w 17"/>
                  <a:gd name="T29" fmla="*/ 16 h 17"/>
                  <a:gd name="T30" fmla="*/ 14 w 17"/>
                  <a:gd name="T31" fmla="*/ 16 h 17"/>
                  <a:gd name="T32" fmla="*/ 14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4" y="0"/>
                    </a:lnTo>
                    <a:lnTo>
                      <a:pt x="14" y="16"/>
                    </a:lnTo>
                    <a:lnTo>
                      <a:pt x="16" y="16"/>
                    </a:lnTo>
                  </a:path>
                </a:pathLst>
              </a:custGeom>
              <a:solidFill>
                <a:srgbClr val="C6D926"/>
              </a:solidFill>
              <a:ln w="9525" cap="rnd">
                <a:noFill/>
                <a:round/>
                <a:headEnd/>
                <a:tailEnd/>
              </a:ln>
            </p:spPr>
            <p:txBody>
              <a:bodyPr/>
              <a:lstStyle/>
              <a:p>
                <a:endParaRPr lang="en-US"/>
              </a:p>
            </p:txBody>
          </p:sp>
          <p:sp>
            <p:nvSpPr>
              <p:cNvPr id="32664" name="Freeform 619"/>
              <p:cNvSpPr>
                <a:spLocks noChangeAspect="1"/>
              </p:cNvSpPr>
              <p:nvPr/>
            </p:nvSpPr>
            <p:spPr bwMode="auto">
              <a:xfrm>
                <a:off x="5083" y="271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7D926"/>
              </a:solidFill>
              <a:ln w="9525" cap="rnd">
                <a:noFill/>
                <a:round/>
                <a:headEnd/>
                <a:tailEnd/>
              </a:ln>
            </p:spPr>
            <p:txBody>
              <a:bodyPr/>
              <a:lstStyle/>
              <a:p>
                <a:endParaRPr lang="en-US"/>
              </a:p>
            </p:txBody>
          </p:sp>
          <p:sp>
            <p:nvSpPr>
              <p:cNvPr id="32665" name="Freeform 620"/>
              <p:cNvSpPr>
                <a:spLocks noChangeAspect="1"/>
              </p:cNvSpPr>
              <p:nvPr/>
            </p:nvSpPr>
            <p:spPr bwMode="auto">
              <a:xfrm>
                <a:off x="5081" y="2716"/>
                <a:ext cx="18" cy="1"/>
              </a:xfrm>
              <a:custGeom>
                <a:avLst/>
                <a:gdLst>
                  <a:gd name="T0" fmla="*/ 17 w 18"/>
                  <a:gd name="T1" fmla="*/ 0 h 1"/>
                  <a:gd name="T2" fmla="*/ 1 w 18"/>
                  <a:gd name="T3" fmla="*/ 0 h 1"/>
                  <a:gd name="T4" fmla="*/ 1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7" y="0"/>
                    </a:lnTo>
                  </a:path>
                </a:pathLst>
              </a:custGeom>
              <a:solidFill>
                <a:srgbClr val="C7DA25"/>
              </a:solidFill>
              <a:ln w="9525" cap="rnd">
                <a:noFill/>
                <a:round/>
                <a:headEnd/>
                <a:tailEnd/>
              </a:ln>
            </p:spPr>
            <p:txBody>
              <a:bodyPr/>
              <a:lstStyle/>
              <a:p>
                <a:endParaRPr lang="en-US"/>
              </a:p>
            </p:txBody>
          </p:sp>
          <p:sp>
            <p:nvSpPr>
              <p:cNvPr id="32666" name="Freeform 621"/>
              <p:cNvSpPr>
                <a:spLocks noChangeAspect="1"/>
              </p:cNvSpPr>
              <p:nvPr/>
            </p:nvSpPr>
            <p:spPr bwMode="auto">
              <a:xfrm>
                <a:off x="5081" y="2716"/>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8DA25"/>
              </a:solidFill>
              <a:ln w="9525" cap="rnd">
                <a:noFill/>
                <a:round/>
                <a:headEnd/>
                <a:tailEnd/>
              </a:ln>
            </p:spPr>
            <p:txBody>
              <a:bodyPr/>
              <a:lstStyle/>
              <a:p>
                <a:endParaRPr lang="en-US"/>
              </a:p>
            </p:txBody>
          </p:sp>
          <p:sp>
            <p:nvSpPr>
              <p:cNvPr id="32667" name="Freeform 622"/>
              <p:cNvSpPr>
                <a:spLocks noChangeAspect="1"/>
              </p:cNvSpPr>
              <p:nvPr/>
            </p:nvSpPr>
            <p:spPr bwMode="auto">
              <a:xfrm>
                <a:off x="5081" y="2716"/>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9DB24"/>
              </a:solidFill>
              <a:ln w="9525" cap="rnd">
                <a:noFill/>
                <a:round/>
                <a:headEnd/>
                <a:tailEnd/>
              </a:ln>
            </p:spPr>
            <p:txBody>
              <a:bodyPr/>
              <a:lstStyle/>
              <a:p>
                <a:endParaRPr lang="en-US"/>
              </a:p>
            </p:txBody>
          </p:sp>
          <p:sp>
            <p:nvSpPr>
              <p:cNvPr id="32668" name="Freeform 623"/>
              <p:cNvSpPr>
                <a:spLocks noChangeAspect="1"/>
              </p:cNvSpPr>
              <p:nvPr/>
            </p:nvSpPr>
            <p:spPr bwMode="auto">
              <a:xfrm>
                <a:off x="5081" y="2716"/>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9DB24"/>
              </a:solidFill>
              <a:ln w="9525" cap="rnd">
                <a:noFill/>
                <a:round/>
                <a:headEnd/>
                <a:tailEnd/>
              </a:ln>
            </p:spPr>
            <p:txBody>
              <a:bodyPr/>
              <a:lstStyle/>
              <a:p>
                <a:endParaRPr lang="en-US"/>
              </a:p>
            </p:txBody>
          </p:sp>
          <p:sp>
            <p:nvSpPr>
              <p:cNvPr id="32669" name="Freeform 624"/>
              <p:cNvSpPr>
                <a:spLocks noChangeAspect="1"/>
              </p:cNvSpPr>
              <p:nvPr/>
            </p:nvSpPr>
            <p:spPr bwMode="auto">
              <a:xfrm>
                <a:off x="5079" y="2716"/>
                <a:ext cx="20" cy="1"/>
              </a:xfrm>
              <a:custGeom>
                <a:avLst/>
                <a:gdLst>
                  <a:gd name="T0" fmla="*/ 19 w 20"/>
                  <a:gd name="T1" fmla="*/ 0 h 1"/>
                  <a:gd name="T2" fmla="*/ 1 w 20"/>
                  <a:gd name="T3" fmla="*/ 0 h 1"/>
                  <a:gd name="T4" fmla="*/ 1 w 20"/>
                  <a:gd name="T5" fmla="*/ 0 h 1"/>
                  <a:gd name="T6" fmla="*/ 1 w 20"/>
                  <a:gd name="T7" fmla="*/ 0 h 1"/>
                  <a:gd name="T8" fmla="*/ 1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1" y="0"/>
                    </a:lnTo>
                    <a:lnTo>
                      <a:pt x="0" y="0"/>
                    </a:lnTo>
                    <a:lnTo>
                      <a:pt x="19" y="0"/>
                    </a:lnTo>
                  </a:path>
                </a:pathLst>
              </a:custGeom>
              <a:solidFill>
                <a:srgbClr val="CADB24"/>
              </a:solidFill>
              <a:ln w="9525" cap="rnd">
                <a:noFill/>
                <a:round/>
                <a:headEnd/>
                <a:tailEnd/>
              </a:ln>
            </p:spPr>
            <p:txBody>
              <a:bodyPr/>
              <a:lstStyle/>
              <a:p>
                <a:endParaRPr lang="en-US"/>
              </a:p>
            </p:txBody>
          </p:sp>
          <p:sp>
            <p:nvSpPr>
              <p:cNvPr id="32670" name="Freeform 625"/>
              <p:cNvSpPr>
                <a:spLocks noChangeAspect="1"/>
              </p:cNvSpPr>
              <p:nvPr/>
            </p:nvSpPr>
            <p:spPr bwMode="auto">
              <a:xfrm>
                <a:off x="5079" y="2716"/>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CADC23"/>
              </a:solidFill>
              <a:ln w="9525" cap="rnd">
                <a:noFill/>
                <a:round/>
                <a:headEnd/>
                <a:tailEnd/>
              </a:ln>
            </p:spPr>
            <p:txBody>
              <a:bodyPr/>
              <a:lstStyle/>
              <a:p>
                <a:endParaRPr lang="en-US"/>
              </a:p>
            </p:txBody>
          </p:sp>
          <p:sp>
            <p:nvSpPr>
              <p:cNvPr id="32671" name="Freeform 626"/>
              <p:cNvSpPr>
                <a:spLocks noChangeAspect="1"/>
              </p:cNvSpPr>
              <p:nvPr/>
            </p:nvSpPr>
            <p:spPr bwMode="auto">
              <a:xfrm>
                <a:off x="5079" y="2716"/>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CBDC23"/>
              </a:solidFill>
              <a:ln w="9525" cap="rnd">
                <a:noFill/>
                <a:round/>
                <a:headEnd/>
                <a:tailEnd/>
              </a:ln>
            </p:spPr>
            <p:txBody>
              <a:bodyPr/>
              <a:lstStyle/>
              <a:p>
                <a:endParaRPr lang="en-US"/>
              </a:p>
            </p:txBody>
          </p:sp>
          <p:sp>
            <p:nvSpPr>
              <p:cNvPr id="32672" name="Freeform 627"/>
              <p:cNvSpPr>
                <a:spLocks noChangeAspect="1"/>
              </p:cNvSpPr>
              <p:nvPr/>
            </p:nvSpPr>
            <p:spPr bwMode="auto">
              <a:xfrm>
                <a:off x="5079" y="2716"/>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CCDD22"/>
              </a:solidFill>
              <a:ln w="9525" cap="rnd">
                <a:noFill/>
                <a:round/>
                <a:headEnd/>
                <a:tailEnd/>
              </a:ln>
            </p:spPr>
            <p:txBody>
              <a:bodyPr/>
              <a:lstStyle/>
              <a:p>
                <a:endParaRPr lang="en-US"/>
              </a:p>
            </p:txBody>
          </p:sp>
          <p:sp>
            <p:nvSpPr>
              <p:cNvPr id="32673" name="Freeform 628"/>
              <p:cNvSpPr>
                <a:spLocks noChangeAspect="1"/>
              </p:cNvSpPr>
              <p:nvPr/>
            </p:nvSpPr>
            <p:spPr bwMode="auto">
              <a:xfrm>
                <a:off x="5078" y="2716"/>
                <a:ext cx="21" cy="1"/>
              </a:xfrm>
              <a:custGeom>
                <a:avLst/>
                <a:gdLst>
                  <a:gd name="T0" fmla="*/ 20 w 21"/>
                  <a:gd name="T1" fmla="*/ 0 h 1"/>
                  <a:gd name="T2" fmla="*/ 1 w 21"/>
                  <a:gd name="T3" fmla="*/ 0 h 1"/>
                  <a:gd name="T4" fmla="*/ 1 w 21"/>
                  <a:gd name="T5" fmla="*/ 0 h 1"/>
                  <a:gd name="T6" fmla="*/ 1 w 21"/>
                  <a:gd name="T7" fmla="*/ 0 h 1"/>
                  <a:gd name="T8" fmla="*/ 1 w 21"/>
                  <a:gd name="T9" fmla="*/ 0 h 1"/>
                  <a:gd name="T10" fmla="*/ 1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1" y="0"/>
                    </a:lnTo>
                    <a:lnTo>
                      <a:pt x="0" y="0"/>
                    </a:lnTo>
                    <a:lnTo>
                      <a:pt x="20" y="0"/>
                    </a:lnTo>
                  </a:path>
                </a:pathLst>
              </a:custGeom>
              <a:solidFill>
                <a:srgbClr val="CCDD22"/>
              </a:solidFill>
              <a:ln w="9525" cap="rnd">
                <a:noFill/>
                <a:round/>
                <a:headEnd/>
                <a:tailEnd/>
              </a:ln>
            </p:spPr>
            <p:txBody>
              <a:bodyPr/>
              <a:lstStyle/>
              <a:p>
                <a:endParaRPr lang="en-US"/>
              </a:p>
            </p:txBody>
          </p:sp>
          <p:sp>
            <p:nvSpPr>
              <p:cNvPr id="32674" name="Freeform 629"/>
              <p:cNvSpPr>
                <a:spLocks noChangeAspect="1"/>
              </p:cNvSpPr>
              <p:nvPr/>
            </p:nvSpPr>
            <p:spPr bwMode="auto">
              <a:xfrm>
                <a:off x="5078" y="2715"/>
                <a:ext cx="21" cy="17"/>
              </a:xfrm>
              <a:custGeom>
                <a:avLst/>
                <a:gdLst>
                  <a:gd name="T0" fmla="*/ 20 w 21"/>
                  <a:gd name="T1" fmla="*/ 16 h 17"/>
                  <a:gd name="T2" fmla="*/ 0 w 21"/>
                  <a:gd name="T3" fmla="*/ 16 h 17"/>
                  <a:gd name="T4" fmla="*/ 0 w 21"/>
                  <a:gd name="T5" fmla="*/ 16 h 17"/>
                  <a:gd name="T6" fmla="*/ 0 w 21"/>
                  <a:gd name="T7" fmla="*/ 16 h 17"/>
                  <a:gd name="T8" fmla="*/ 0 w 21"/>
                  <a:gd name="T9" fmla="*/ 16 h 17"/>
                  <a:gd name="T10" fmla="*/ 0 w 21"/>
                  <a:gd name="T11" fmla="*/ 16 h 17"/>
                  <a:gd name="T12" fmla="*/ 0 w 21"/>
                  <a:gd name="T13" fmla="*/ 16 h 17"/>
                  <a:gd name="T14" fmla="*/ 0 w 21"/>
                  <a:gd name="T15" fmla="*/ 16 h 17"/>
                  <a:gd name="T16" fmla="*/ 0 w 21"/>
                  <a:gd name="T17" fmla="*/ 0 h 17"/>
                  <a:gd name="T18" fmla="*/ 0 w 21"/>
                  <a:gd name="T19" fmla="*/ 0 h 17"/>
                  <a:gd name="T20" fmla="*/ 20 w 21"/>
                  <a:gd name="T21" fmla="*/ 0 h 17"/>
                  <a:gd name="T22" fmla="*/ 20 w 21"/>
                  <a:gd name="T23" fmla="*/ 0 h 17"/>
                  <a:gd name="T24" fmla="*/ 20 w 21"/>
                  <a:gd name="T25" fmla="*/ 16 h 17"/>
                  <a:gd name="T26" fmla="*/ 20 w 21"/>
                  <a:gd name="T27" fmla="*/ 16 h 17"/>
                  <a:gd name="T28" fmla="*/ 20 w 21"/>
                  <a:gd name="T29" fmla="*/ 16 h 17"/>
                  <a:gd name="T30" fmla="*/ 20 w 21"/>
                  <a:gd name="T31" fmla="*/ 16 h 17"/>
                  <a:gd name="T32" fmla="*/ 20 w 21"/>
                  <a:gd name="T33" fmla="*/ 16 h 17"/>
                  <a:gd name="T34" fmla="*/ 20 w 21"/>
                  <a:gd name="T35" fmla="*/ 16 h 17"/>
                  <a:gd name="T36" fmla="*/ 20 w 2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7"/>
                  <a:gd name="T59" fmla="*/ 21 w 2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7">
                    <a:moveTo>
                      <a:pt x="20" y="16"/>
                    </a:moveTo>
                    <a:lnTo>
                      <a:pt x="0" y="16"/>
                    </a:lnTo>
                    <a:lnTo>
                      <a:pt x="0" y="0"/>
                    </a:lnTo>
                    <a:lnTo>
                      <a:pt x="20" y="0"/>
                    </a:lnTo>
                    <a:lnTo>
                      <a:pt x="20" y="16"/>
                    </a:lnTo>
                  </a:path>
                </a:pathLst>
              </a:custGeom>
              <a:solidFill>
                <a:srgbClr val="CDDD22"/>
              </a:solidFill>
              <a:ln w="9525" cap="rnd">
                <a:noFill/>
                <a:round/>
                <a:headEnd/>
                <a:tailEnd/>
              </a:ln>
            </p:spPr>
            <p:txBody>
              <a:bodyPr/>
              <a:lstStyle/>
              <a:p>
                <a:endParaRPr lang="en-US"/>
              </a:p>
            </p:txBody>
          </p:sp>
          <p:sp>
            <p:nvSpPr>
              <p:cNvPr id="32675" name="Freeform 630"/>
              <p:cNvSpPr>
                <a:spLocks noChangeAspect="1"/>
              </p:cNvSpPr>
              <p:nvPr/>
            </p:nvSpPr>
            <p:spPr bwMode="auto">
              <a:xfrm>
                <a:off x="5078" y="2715"/>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CDDE21"/>
              </a:solidFill>
              <a:ln w="9525" cap="rnd">
                <a:noFill/>
                <a:round/>
                <a:headEnd/>
                <a:tailEnd/>
              </a:ln>
            </p:spPr>
            <p:txBody>
              <a:bodyPr/>
              <a:lstStyle/>
              <a:p>
                <a:endParaRPr lang="en-US"/>
              </a:p>
            </p:txBody>
          </p:sp>
          <p:sp>
            <p:nvSpPr>
              <p:cNvPr id="32676" name="Freeform 631"/>
              <p:cNvSpPr>
                <a:spLocks noChangeAspect="1"/>
              </p:cNvSpPr>
              <p:nvPr/>
            </p:nvSpPr>
            <p:spPr bwMode="auto">
              <a:xfrm>
                <a:off x="5078" y="2715"/>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CEDE21"/>
              </a:solidFill>
              <a:ln w="9525" cap="rnd">
                <a:noFill/>
                <a:round/>
                <a:headEnd/>
                <a:tailEnd/>
              </a:ln>
            </p:spPr>
            <p:txBody>
              <a:bodyPr/>
              <a:lstStyle/>
              <a:p>
                <a:endParaRPr lang="en-US"/>
              </a:p>
            </p:txBody>
          </p:sp>
          <p:sp>
            <p:nvSpPr>
              <p:cNvPr id="32677" name="Freeform 632"/>
              <p:cNvSpPr>
                <a:spLocks noChangeAspect="1"/>
              </p:cNvSpPr>
              <p:nvPr/>
            </p:nvSpPr>
            <p:spPr bwMode="auto">
              <a:xfrm>
                <a:off x="5076" y="2715"/>
                <a:ext cx="23" cy="1"/>
              </a:xfrm>
              <a:custGeom>
                <a:avLst/>
                <a:gdLst>
                  <a:gd name="T0" fmla="*/ 22 w 23"/>
                  <a:gd name="T1" fmla="*/ 0 h 1"/>
                  <a:gd name="T2" fmla="*/ 1 w 23"/>
                  <a:gd name="T3" fmla="*/ 0 h 1"/>
                  <a:gd name="T4" fmla="*/ 1 w 23"/>
                  <a:gd name="T5" fmla="*/ 0 h 1"/>
                  <a:gd name="T6" fmla="*/ 1 w 23"/>
                  <a:gd name="T7" fmla="*/ 0 h 1"/>
                  <a:gd name="T8" fmla="*/ 1 w 23"/>
                  <a:gd name="T9" fmla="*/ 0 h 1"/>
                  <a:gd name="T10" fmla="*/ 1 w 23"/>
                  <a:gd name="T11" fmla="*/ 0 h 1"/>
                  <a:gd name="T12" fmla="*/ 1 w 23"/>
                  <a:gd name="T13" fmla="*/ 0 h 1"/>
                  <a:gd name="T14" fmla="*/ 1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1" y="0"/>
                    </a:lnTo>
                    <a:lnTo>
                      <a:pt x="0" y="0"/>
                    </a:lnTo>
                    <a:lnTo>
                      <a:pt x="22" y="0"/>
                    </a:lnTo>
                  </a:path>
                </a:pathLst>
              </a:custGeom>
              <a:solidFill>
                <a:srgbClr val="CFDF20"/>
              </a:solidFill>
              <a:ln w="9525" cap="rnd">
                <a:noFill/>
                <a:round/>
                <a:headEnd/>
                <a:tailEnd/>
              </a:ln>
            </p:spPr>
            <p:txBody>
              <a:bodyPr/>
              <a:lstStyle/>
              <a:p>
                <a:endParaRPr lang="en-US"/>
              </a:p>
            </p:txBody>
          </p:sp>
          <p:sp>
            <p:nvSpPr>
              <p:cNvPr id="32678" name="Freeform 633"/>
              <p:cNvSpPr>
                <a:spLocks noChangeAspect="1"/>
              </p:cNvSpPr>
              <p:nvPr/>
            </p:nvSpPr>
            <p:spPr bwMode="auto">
              <a:xfrm>
                <a:off x="5076" y="2715"/>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0 w 23"/>
                  <a:gd name="T21" fmla="*/ 0 h 1"/>
                  <a:gd name="T22" fmla="*/ 20 w 23"/>
                  <a:gd name="T23" fmla="*/ 0 h 1"/>
                  <a:gd name="T24" fmla="*/ 20 w 23"/>
                  <a:gd name="T25" fmla="*/ 0 h 1"/>
                  <a:gd name="T26" fmla="*/ 20 w 23"/>
                  <a:gd name="T27" fmla="*/ 0 h 1"/>
                  <a:gd name="T28" fmla="*/ 20 w 23"/>
                  <a:gd name="T29" fmla="*/ 0 h 1"/>
                  <a:gd name="T30" fmla="*/ 20 w 23"/>
                  <a:gd name="T31" fmla="*/ 0 h 1"/>
                  <a:gd name="T32" fmla="*/ 20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0" y="0"/>
                    </a:lnTo>
                    <a:lnTo>
                      <a:pt x="22" y="0"/>
                    </a:lnTo>
                  </a:path>
                </a:pathLst>
              </a:custGeom>
              <a:solidFill>
                <a:srgbClr val="CFDF20"/>
              </a:solidFill>
              <a:ln w="9525" cap="rnd">
                <a:noFill/>
                <a:round/>
                <a:headEnd/>
                <a:tailEnd/>
              </a:ln>
            </p:spPr>
            <p:txBody>
              <a:bodyPr/>
              <a:lstStyle/>
              <a:p>
                <a:endParaRPr lang="en-US"/>
              </a:p>
            </p:txBody>
          </p:sp>
          <p:sp>
            <p:nvSpPr>
              <p:cNvPr id="32679" name="Freeform 634"/>
              <p:cNvSpPr>
                <a:spLocks noChangeAspect="1"/>
              </p:cNvSpPr>
              <p:nvPr/>
            </p:nvSpPr>
            <p:spPr bwMode="auto">
              <a:xfrm>
                <a:off x="5076" y="2715"/>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D0DF20"/>
              </a:solidFill>
              <a:ln w="9525" cap="rnd">
                <a:noFill/>
                <a:round/>
                <a:headEnd/>
                <a:tailEnd/>
              </a:ln>
            </p:spPr>
            <p:txBody>
              <a:bodyPr/>
              <a:lstStyle/>
              <a:p>
                <a:endParaRPr lang="en-US"/>
              </a:p>
            </p:txBody>
          </p:sp>
          <p:sp>
            <p:nvSpPr>
              <p:cNvPr id="32680" name="Freeform 635"/>
              <p:cNvSpPr>
                <a:spLocks noChangeAspect="1"/>
              </p:cNvSpPr>
              <p:nvPr/>
            </p:nvSpPr>
            <p:spPr bwMode="auto">
              <a:xfrm>
                <a:off x="5076" y="2715"/>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D0E01F"/>
              </a:solidFill>
              <a:ln w="9525" cap="rnd">
                <a:noFill/>
                <a:round/>
                <a:headEnd/>
                <a:tailEnd/>
              </a:ln>
            </p:spPr>
            <p:txBody>
              <a:bodyPr/>
              <a:lstStyle/>
              <a:p>
                <a:endParaRPr lang="en-US"/>
              </a:p>
            </p:txBody>
          </p:sp>
          <p:sp>
            <p:nvSpPr>
              <p:cNvPr id="32681" name="Freeform 636"/>
              <p:cNvSpPr>
                <a:spLocks noChangeAspect="1"/>
              </p:cNvSpPr>
              <p:nvPr/>
            </p:nvSpPr>
            <p:spPr bwMode="auto">
              <a:xfrm>
                <a:off x="5076" y="2715"/>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D1E01F"/>
              </a:solidFill>
              <a:ln w="9525" cap="rnd">
                <a:noFill/>
                <a:round/>
                <a:headEnd/>
                <a:tailEnd/>
              </a:ln>
            </p:spPr>
            <p:txBody>
              <a:bodyPr/>
              <a:lstStyle/>
              <a:p>
                <a:endParaRPr lang="en-US"/>
              </a:p>
            </p:txBody>
          </p:sp>
          <p:sp>
            <p:nvSpPr>
              <p:cNvPr id="32682" name="Freeform 637"/>
              <p:cNvSpPr>
                <a:spLocks noChangeAspect="1"/>
              </p:cNvSpPr>
              <p:nvPr/>
            </p:nvSpPr>
            <p:spPr bwMode="auto">
              <a:xfrm>
                <a:off x="5075" y="2715"/>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D2E11E"/>
              </a:solidFill>
              <a:ln w="9525" cap="rnd">
                <a:noFill/>
                <a:round/>
                <a:headEnd/>
                <a:tailEnd/>
              </a:ln>
            </p:spPr>
            <p:txBody>
              <a:bodyPr/>
              <a:lstStyle/>
              <a:p>
                <a:endParaRPr lang="en-US"/>
              </a:p>
            </p:txBody>
          </p:sp>
          <p:sp>
            <p:nvSpPr>
              <p:cNvPr id="32683" name="Freeform 638"/>
              <p:cNvSpPr>
                <a:spLocks noChangeAspect="1"/>
              </p:cNvSpPr>
              <p:nvPr/>
            </p:nvSpPr>
            <p:spPr bwMode="auto">
              <a:xfrm>
                <a:off x="5075" y="2715"/>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D2E11E"/>
              </a:solidFill>
              <a:ln w="9525" cap="rnd">
                <a:noFill/>
                <a:round/>
                <a:headEnd/>
                <a:tailEnd/>
              </a:ln>
            </p:spPr>
            <p:txBody>
              <a:bodyPr/>
              <a:lstStyle/>
              <a:p>
                <a:endParaRPr lang="en-US"/>
              </a:p>
            </p:txBody>
          </p:sp>
          <p:sp>
            <p:nvSpPr>
              <p:cNvPr id="32684" name="Freeform 639"/>
              <p:cNvSpPr>
                <a:spLocks noChangeAspect="1"/>
              </p:cNvSpPr>
              <p:nvPr/>
            </p:nvSpPr>
            <p:spPr bwMode="auto">
              <a:xfrm>
                <a:off x="5075" y="2715"/>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D3E11E"/>
              </a:solidFill>
              <a:ln w="9525" cap="rnd">
                <a:noFill/>
                <a:round/>
                <a:headEnd/>
                <a:tailEnd/>
              </a:ln>
            </p:spPr>
            <p:txBody>
              <a:bodyPr/>
              <a:lstStyle/>
              <a:p>
                <a:endParaRPr lang="en-US"/>
              </a:p>
            </p:txBody>
          </p:sp>
          <p:sp>
            <p:nvSpPr>
              <p:cNvPr id="32685" name="Freeform 640"/>
              <p:cNvSpPr>
                <a:spLocks noChangeAspect="1"/>
              </p:cNvSpPr>
              <p:nvPr/>
            </p:nvSpPr>
            <p:spPr bwMode="auto">
              <a:xfrm>
                <a:off x="5075" y="2713"/>
                <a:ext cx="22" cy="17"/>
              </a:xfrm>
              <a:custGeom>
                <a:avLst/>
                <a:gdLst>
                  <a:gd name="T0" fmla="*/ 21 w 22"/>
                  <a:gd name="T1" fmla="*/ 16 h 17"/>
                  <a:gd name="T2" fmla="*/ 0 w 22"/>
                  <a:gd name="T3" fmla="*/ 16 h 17"/>
                  <a:gd name="T4" fmla="*/ 0 w 22"/>
                  <a:gd name="T5" fmla="*/ 16 h 17"/>
                  <a:gd name="T6" fmla="*/ 0 w 22"/>
                  <a:gd name="T7" fmla="*/ 16 h 17"/>
                  <a:gd name="T8" fmla="*/ 0 w 22"/>
                  <a:gd name="T9" fmla="*/ 16 h 17"/>
                  <a:gd name="T10" fmla="*/ 0 w 22"/>
                  <a:gd name="T11" fmla="*/ 16 h 17"/>
                  <a:gd name="T12" fmla="*/ 0 w 22"/>
                  <a:gd name="T13" fmla="*/ 16 h 17"/>
                  <a:gd name="T14" fmla="*/ 0 w 22"/>
                  <a:gd name="T15" fmla="*/ 16 h 17"/>
                  <a:gd name="T16" fmla="*/ 0 w 22"/>
                  <a:gd name="T17" fmla="*/ 0 h 17"/>
                  <a:gd name="T18" fmla="*/ 0 w 22"/>
                  <a:gd name="T19" fmla="*/ 0 h 17"/>
                  <a:gd name="T20" fmla="*/ 21 w 22"/>
                  <a:gd name="T21" fmla="*/ 0 h 17"/>
                  <a:gd name="T22" fmla="*/ 21 w 22"/>
                  <a:gd name="T23" fmla="*/ 0 h 17"/>
                  <a:gd name="T24" fmla="*/ 21 w 22"/>
                  <a:gd name="T25" fmla="*/ 16 h 17"/>
                  <a:gd name="T26" fmla="*/ 21 w 22"/>
                  <a:gd name="T27" fmla="*/ 16 h 17"/>
                  <a:gd name="T28" fmla="*/ 21 w 22"/>
                  <a:gd name="T29" fmla="*/ 16 h 17"/>
                  <a:gd name="T30" fmla="*/ 21 w 22"/>
                  <a:gd name="T31" fmla="*/ 16 h 17"/>
                  <a:gd name="T32" fmla="*/ 21 w 22"/>
                  <a:gd name="T33" fmla="*/ 16 h 17"/>
                  <a:gd name="T34" fmla="*/ 21 w 22"/>
                  <a:gd name="T35" fmla="*/ 16 h 17"/>
                  <a:gd name="T36" fmla="*/ 21 w 22"/>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7"/>
                  <a:gd name="T59" fmla="*/ 22 w 22"/>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7">
                    <a:moveTo>
                      <a:pt x="21" y="16"/>
                    </a:moveTo>
                    <a:lnTo>
                      <a:pt x="0" y="16"/>
                    </a:lnTo>
                    <a:lnTo>
                      <a:pt x="0" y="0"/>
                    </a:lnTo>
                    <a:lnTo>
                      <a:pt x="21" y="0"/>
                    </a:lnTo>
                    <a:lnTo>
                      <a:pt x="21" y="16"/>
                    </a:lnTo>
                  </a:path>
                </a:pathLst>
              </a:custGeom>
              <a:solidFill>
                <a:srgbClr val="D3E21D"/>
              </a:solidFill>
              <a:ln w="9525" cap="rnd">
                <a:noFill/>
                <a:round/>
                <a:headEnd/>
                <a:tailEnd/>
              </a:ln>
            </p:spPr>
            <p:txBody>
              <a:bodyPr/>
              <a:lstStyle/>
              <a:p>
                <a:endParaRPr lang="en-US"/>
              </a:p>
            </p:txBody>
          </p:sp>
          <p:sp>
            <p:nvSpPr>
              <p:cNvPr id="32686" name="Freeform 641"/>
              <p:cNvSpPr>
                <a:spLocks noChangeAspect="1"/>
              </p:cNvSpPr>
              <p:nvPr/>
            </p:nvSpPr>
            <p:spPr bwMode="auto">
              <a:xfrm>
                <a:off x="5074" y="2713"/>
                <a:ext cx="23" cy="1"/>
              </a:xfrm>
              <a:custGeom>
                <a:avLst/>
                <a:gdLst>
                  <a:gd name="T0" fmla="*/ 22 w 23"/>
                  <a:gd name="T1" fmla="*/ 0 h 1"/>
                  <a:gd name="T2" fmla="*/ 1 w 23"/>
                  <a:gd name="T3" fmla="*/ 0 h 1"/>
                  <a:gd name="T4" fmla="*/ 1 w 23"/>
                  <a:gd name="T5" fmla="*/ 0 h 1"/>
                  <a:gd name="T6" fmla="*/ 1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1" y="0"/>
                    </a:lnTo>
                    <a:lnTo>
                      <a:pt x="0" y="0"/>
                    </a:lnTo>
                    <a:lnTo>
                      <a:pt x="22" y="0"/>
                    </a:lnTo>
                  </a:path>
                </a:pathLst>
              </a:custGeom>
              <a:solidFill>
                <a:srgbClr val="D4E21D"/>
              </a:solidFill>
              <a:ln w="9525" cap="rnd">
                <a:noFill/>
                <a:round/>
                <a:headEnd/>
                <a:tailEnd/>
              </a:ln>
            </p:spPr>
            <p:txBody>
              <a:bodyPr/>
              <a:lstStyle/>
              <a:p>
                <a:endParaRPr lang="en-US"/>
              </a:p>
            </p:txBody>
          </p:sp>
          <p:sp>
            <p:nvSpPr>
              <p:cNvPr id="32687" name="Freeform 642"/>
              <p:cNvSpPr>
                <a:spLocks noChangeAspect="1"/>
              </p:cNvSpPr>
              <p:nvPr/>
            </p:nvSpPr>
            <p:spPr bwMode="auto">
              <a:xfrm>
                <a:off x="5074" y="2713"/>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D5E31C"/>
              </a:solidFill>
              <a:ln w="9525" cap="rnd">
                <a:noFill/>
                <a:round/>
                <a:headEnd/>
                <a:tailEnd/>
              </a:ln>
            </p:spPr>
            <p:txBody>
              <a:bodyPr/>
              <a:lstStyle/>
              <a:p>
                <a:endParaRPr lang="en-US"/>
              </a:p>
            </p:txBody>
          </p:sp>
          <p:sp>
            <p:nvSpPr>
              <p:cNvPr id="32688" name="Freeform 643"/>
              <p:cNvSpPr>
                <a:spLocks noChangeAspect="1"/>
              </p:cNvSpPr>
              <p:nvPr/>
            </p:nvSpPr>
            <p:spPr bwMode="auto">
              <a:xfrm>
                <a:off x="5074" y="2713"/>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D5E31C"/>
              </a:solidFill>
              <a:ln w="9525" cap="rnd">
                <a:noFill/>
                <a:round/>
                <a:headEnd/>
                <a:tailEnd/>
              </a:ln>
            </p:spPr>
            <p:txBody>
              <a:bodyPr/>
              <a:lstStyle/>
              <a:p>
                <a:endParaRPr lang="en-US"/>
              </a:p>
            </p:txBody>
          </p:sp>
          <p:sp>
            <p:nvSpPr>
              <p:cNvPr id="32689" name="Freeform 644"/>
              <p:cNvSpPr>
                <a:spLocks noChangeAspect="1"/>
              </p:cNvSpPr>
              <p:nvPr/>
            </p:nvSpPr>
            <p:spPr bwMode="auto">
              <a:xfrm>
                <a:off x="5074" y="2713"/>
                <a:ext cx="23" cy="1"/>
              </a:xfrm>
              <a:custGeom>
                <a:avLst/>
                <a:gdLst>
                  <a:gd name="T0" fmla="*/ 22 w 23"/>
                  <a:gd name="T1" fmla="*/ 0 h 1"/>
                  <a:gd name="T2" fmla="*/ 0 w 23"/>
                  <a:gd name="T3" fmla="*/ 0 h 1"/>
                  <a:gd name="T4" fmla="*/ 0 w 23"/>
                  <a:gd name="T5" fmla="*/ 0 h 1"/>
                  <a:gd name="T6" fmla="*/ 0 w 23"/>
                  <a:gd name="T7" fmla="*/ 0 h 1"/>
                  <a:gd name="T8" fmla="*/ 0 w 23"/>
                  <a:gd name="T9" fmla="*/ 0 h 1"/>
                  <a:gd name="T10" fmla="*/ 0 w 23"/>
                  <a:gd name="T11" fmla="*/ 0 h 1"/>
                  <a:gd name="T12" fmla="*/ 0 w 23"/>
                  <a:gd name="T13" fmla="*/ 0 h 1"/>
                  <a:gd name="T14" fmla="*/ 0 w 23"/>
                  <a:gd name="T15" fmla="*/ 0 h 1"/>
                  <a:gd name="T16" fmla="*/ 0 w 23"/>
                  <a:gd name="T17" fmla="*/ 0 h 1"/>
                  <a:gd name="T18" fmla="*/ 0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
                  <a:gd name="T59" fmla="*/ 23 w 2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
                    <a:moveTo>
                      <a:pt x="22" y="0"/>
                    </a:moveTo>
                    <a:lnTo>
                      <a:pt x="0" y="0"/>
                    </a:lnTo>
                    <a:lnTo>
                      <a:pt x="22" y="0"/>
                    </a:lnTo>
                  </a:path>
                </a:pathLst>
              </a:custGeom>
              <a:solidFill>
                <a:srgbClr val="D6E31C"/>
              </a:solidFill>
              <a:ln w="9525" cap="rnd">
                <a:noFill/>
                <a:round/>
                <a:headEnd/>
                <a:tailEnd/>
              </a:ln>
            </p:spPr>
            <p:txBody>
              <a:bodyPr/>
              <a:lstStyle/>
              <a:p>
                <a:endParaRPr lang="en-US"/>
              </a:p>
            </p:txBody>
          </p:sp>
          <p:sp>
            <p:nvSpPr>
              <p:cNvPr id="32690" name="Freeform 645"/>
              <p:cNvSpPr>
                <a:spLocks noChangeAspect="1"/>
              </p:cNvSpPr>
              <p:nvPr/>
            </p:nvSpPr>
            <p:spPr bwMode="auto">
              <a:xfrm>
                <a:off x="5072" y="2713"/>
                <a:ext cx="25" cy="1"/>
              </a:xfrm>
              <a:custGeom>
                <a:avLst/>
                <a:gdLst>
                  <a:gd name="T0" fmla="*/ 24 w 25"/>
                  <a:gd name="T1" fmla="*/ 0 h 1"/>
                  <a:gd name="T2" fmla="*/ 1 w 25"/>
                  <a:gd name="T3" fmla="*/ 0 h 1"/>
                  <a:gd name="T4" fmla="*/ 1 w 25"/>
                  <a:gd name="T5" fmla="*/ 0 h 1"/>
                  <a:gd name="T6" fmla="*/ 1 w 25"/>
                  <a:gd name="T7" fmla="*/ 0 h 1"/>
                  <a:gd name="T8" fmla="*/ 1 w 25"/>
                  <a:gd name="T9" fmla="*/ 0 h 1"/>
                  <a:gd name="T10" fmla="*/ 1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1" y="0"/>
                    </a:lnTo>
                    <a:lnTo>
                      <a:pt x="0" y="0"/>
                    </a:lnTo>
                    <a:lnTo>
                      <a:pt x="24" y="0"/>
                    </a:lnTo>
                  </a:path>
                </a:pathLst>
              </a:custGeom>
              <a:solidFill>
                <a:srgbClr val="D6E41B"/>
              </a:solidFill>
              <a:ln w="9525" cap="rnd">
                <a:noFill/>
                <a:round/>
                <a:headEnd/>
                <a:tailEnd/>
              </a:ln>
            </p:spPr>
            <p:txBody>
              <a:bodyPr/>
              <a:lstStyle/>
              <a:p>
                <a:endParaRPr lang="en-US"/>
              </a:p>
            </p:txBody>
          </p:sp>
          <p:sp>
            <p:nvSpPr>
              <p:cNvPr id="32691" name="Freeform 646"/>
              <p:cNvSpPr>
                <a:spLocks noChangeAspect="1"/>
              </p:cNvSpPr>
              <p:nvPr/>
            </p:nvSpPr>
            <p:spPr bwMode="auto">
              <a:xfrm>
                <a:off x="5072" y="2713"/>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D7E41B"/>
              </a:solidFill>
              <a:ln w="9525" cap="rnd">
                <a:noFill/>
                <a:round/>
                <a:headEnd/>
                <a:tailEnd/>
              </a:ln>
            </p:spPr>
            <p:txBody>
              <a:bodyPr/>
              <a:lstStyle/>
              <a:p>
                <a:endParaRPr lang="en-US"/>
              </a:p>
            </p:txBody>
          </p:sp>
          <p:sp>
            <p:nvSpPr>
              <p:cNvPr id="32692" name="Freeform 647"/>
              <p:cNvSpPr>
                <a:spLocks noChangeAspect="1"/>
              </p:cNvSpPr>
              <p:nvPr/>
            </p:nvSpPr>
            <p:spPr bwMode="auto">
              <a:xfrm>
                <a:off x="5072" y="2713"/>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D8E51A"/>
              </a:solidFill>
              <a:ln w="9525" cap="rnd">
                <a:noFill/>
                <a:round/>
                <a:headEnd/>
                <a:tailEnd/>
              </a:ln>
            </p:spPr>
            <p:txBody>
              <a:bodyPr/>
              <a:lstStyle/>
              <a:p>
                <a:endParaRPr lang="en-US"/>
              </a:p>
            </p:txBody>
          </p:sp>
          <p:sp>
            <p:nvSpPr>
              <p:cNvPr id="32693" name="Freeform 648"/>
              <p:cNvSpPr>
                <a:spLocks noChangeAspect="1"/>
              </p:cNvSpPr>
              <p:nvPr/>
            </p:nvSpPr>
            <p:spPr bwMode="auto">
              <a:xfrm>
                <a:off x="5072" y="2713"/>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D8E51A"/>
              </a:solidFill>
              <a:ln w="9525" cap="rnd">
                <a:noFill/>
                <a:round/>
                <a:headEnd/>
                <a:tailEnd/>
              </a:ln>
            </p:spPr>
            <p:txBody>
              <a:bodyPr/>
              <a:lstStyle/>
              <a:p>
                <a:endParaRPr lang="en-US"/>
              </a:p>
            </p:txBody>
          </p:sp>
          <p:sp>
            <p:nvSpPr>
              <p:cNvPr id="32694" name="Freeform 649"/>
              <p:cNvSpPr>
                <a:spLocks noChangeAspect="1"/>
              </p:cNvSpPr>
              <p:nvPr/>
            </p:nvSpPr>
            <p:spPr bwMode="auto">
              <a:xfrm>
                <a:off x="5071" y="2713"/>
                <a:ext cx="26" cy="1"/>
              </a:xfrm>
              <a:custGeom>
                <a:avLst/>
                <a:gdLst>
                  <a:gd name="T0" fmla="*/ 25 w 26"/>
                  <a:gd name="T1" fmla="*/ 0 h 1"/>
                  <a:gd name="T2" fmla="*/ 1 w 26"/>
                  <a:gd name="T3" fmla="*/ 0 h 1"/>
                  <a:gd name="T4" fmla="*/ 1 w 26"/>
                  <a:gd name="T5" fmla="*/ 0 h 1"/>
                  <a:gd name="T6" fmla="*/ 1 w 26"/>
                  <a:gd name="T7" fmla="*/ 0 h 1"/>
                  <a:gd name="T8" fmla="*/ 1 w 26"/>
                  <a:gd name="T9" fmla="*/ 0 h 1"/>
                  <a:gd name="T10" fmla="*/ 1 w 26"/>
                  <a:gd name="T11" fmla="*/ 0 h 1"/>
                  <a:gd name="T12" fmla="*/ 1 w 26"/>
                  <a:gd name="T13" fmla="*/ 0 h 1"/>
                  <a:gd name="T14" fmla="*/ 1 w 26"/>
                  <a:gd name="T15" fmla="*/ 0 h 1"/>
                  <a:gd name="T16" fmla="*/ 0 w 26"/>
                  <a:gd name="T17" fmla="*/ 0 h 1"/>
                  <a:gd name="T18" fmla="*/ 0 w 26"/>
                  <a:gd name="T19" fmla="*/ 0 h 1"/>
                  <a:gd name="T20" fmla="*/ 23 w 26"/>
                  <a:gd name="T21" fmla="*/ 0 h 1"/>
                  <a:gd name="T22" fmla="*/ 23 w 26"/>
                  <a:gd name="T23" fmla="*/ 0 h 1"/>
                  <a:gd name="T24" fmla="*/ 23 w 26"/>
                  <a:gd name="T25" fmla="*/ 0 h 1"/>
                  <a:gd name="T26" fmla="*/ 23 w 26"/>
                  <a:gd name="T27" fmla="*/ 0 h 1"/>
                  <a:gd name="T28" fmla="*/ 23 w 26"/>
                  <a:gd name="T29" fmla="*/ 0 h 1"/>
                  <a:gd name="T30" fmla="*/ 23 w 26"/>
                  <a:gd name="T31" fmla="*/ 0 h 1"/>
                  <a:gd name="T32" fmla="*/ 23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1" y="0"/>
                    </a:lnTo>
                    <a:lnTo>
                      <a:pt x="0" y="0"/>
                    </a:lnTo>
                    <a:lnTo>
                      <a:pt x="23" y="0"/>
                    </a:lnTo>
                    <a:lnTo>
                      <a:pt x="25" y="0"/>
                    </a:lnTo>
                  </a:path>
                </a:pathLst>
              </a:custGeom>
              <a:solidFill>
                <a:srgbClr val="D9E51A"/>
              </a:solidFill>
              <a:ln w="9525" cap="rnd">
                <a:noFill/>
                <a:round/>
                <a:headEnd/>
                <a:tailEnd/>
              </a:ln>
            </p:spPr>
            <p:txBody>
              <a:bodyPr/>
              <a:lstStyle/>
              <a:p>
                <a:endParaRPr lang="en-US"/>
              </a:p>
            </p:txBody>
          </p:sp>
          <p:sp>
            <p:nvSpPr>
              <p:cNvPr id="32695" name="Freeform 650"/>
              <p:cNvSpPr>
                <a:spLocks noChangeAspect="1"/>
              </p:cNvSpPr>
              <p:nvPr/>
            </p:nvSpPr>
            <p:spPr bwMode="auto">
              <a:xfrm>
                <a:off x="5071" y="2713"/>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D9E619"/>
              </a:solidFill>
              <a:ln w="9525" cap="rnd">
                <a:noFill/>
                <a:round/>
                <a:headEnd/>
                <a:tailEnd/>
              </a:ln>
            </p:spPr>
            <p:txBody>
              <a:bodyPr/>
              <a:lstStyle/>
              <a:p>
                <a:endParaRPr lang="en-US"/>
              </a:p>
            </p:txBody>
          </p:sp>
          <p:sp>
            <p:nvSpPr>
              <p:cNvPr id="32696" name="Freeform 651"/>
              <p:cNvSpPr>
                <a:spLocks noChangeAspect="1"/>
              </p:cNvSpPr>
              <p:nvPr/>
            </p:nvSpPr>
            <p:spPr bwMode="auto">
              <a:xfrm>
                <a:off x="5071" y="2712"/>
                <a:ext cx="25" cy="17"/>
              </a:xfrm>
              <a:custGeom>
                <a:avLst/>
                <a:gdLst>
                  <a:gd name="T0" fmla="*/ 24 w 25"/>
                  <a:gd name="T1" fmla="*/ 16 h 17"/>
                  <a:gd name="T2" fmla="*/ 0 w 25"/>
                  <a:gd name="T3" fmla="*/ 16 h 17"/>
                  <a:gd name="T4" fmla="*/ 0 w 25"/>
                  <a:gd name="T5" fmla="*/ 16 h 17"/>
                  <a:gd name="T6" fmla="*/ 0 w 25"/>
                  <a:gd name="T7" fmla="*/ 16 h 17"/>
                  <a:gd name="T8" fmla="*/ 0 w 25"/>
                  <a:gd name="T9" fmla="*/ 16 h 17"/>
                  <a:gd name="T10" fmla="*/ 0 w 25"/>
                  <a:gd name="T11" fmla="*/ 16 h 17"/>
                  <a:gd name="T12" fmla="*/ 0 w 25"/>
                  <a:gd name="T13" fmla="*/ 16 h 17"/>
                  <a:gd name="T14" fmla="*/ 0 w 25"/>
                  <a:gd name="T15" fmla="*/ 16 h 17"/>
                  <a:gd name="T16" fmla="*/ 0 w 25"/>
                  <a:gd name="T17" fmla="*/ 0 h 17"/>
                  <a:gd name="T18" fmla="*/ 0 w 25"/>
                  <a:gd name="T19" fmla="*/ 0 h 17"/>
                  <a:gd name="T20" fmla="*/ 24 w 25"/>
                  <a:gd name="T21" fmla="*/ 0 h 17"/>
                  <a:gd name="T22" fmla="*/ 24 w 25"/>
                  <a:gd name="T23" fmla="*/ 0 h 17"/>
                  <a:gd name="T24" fmla="*/ 24 w 25"/>
                  <a:gd name="T25" fmla="*/ 16 h 17"/>
                  <a:gd name="T26" fmla="*/ 24 w 25"/>
                  <a:gd name="T27" fmla="*/ 16 h 17"/>
                  <a:gd name="T28" fmla="*/ 24 w 25"/>
                  <a:gd name="T29" fmla="*/ 16 h 17"/>
                  <a:gd name="T30" fmla="*/ 24 w 25"/>
                  <a:gd name="T31" fmla="*/ 16 h 17"/>
                  <a:gd name="T32" fmla="*/ 24 w 25"/>
                  <a:gd name="T33" fmla="*/ 16 h 17"/>
                  <a:gd name="T34" fmla="*/ 24 w 25"/>
                  <a:gd name="T35" fmla="*/ 16 h 17"/>
                  <a:gd name="T36" fmla="*/ 24 w 25"/>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7"/>
                  <a:gd name="T59" fmla="*/ 25 w 25"/>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7">
                    <a:moveTo>
                      <a:pt x="24" y="16"/>
                    </a:moveTo>
                    <a:lnTo>
                      <a:pt x="0" y="16"/>
                    </a:lnTo>
                    <a:lnTo>
                      <a:pt x="0" y="0"/>
                    </a:lnTo>
                    <a:lnTo>
                      <a:pt x="24" y="0"/>
                    </a:lnTo>
                    <a:lnTo>
                      <a:pt x="24" y="16"/>
                    </a:lnTo>
                  </a:path>
                </a:pathLst>
              </a:custGeom>
              <a:solidFill>
                <a:srgbClr val="DAE619"/>
              </a:solidFill>
              <a:ln w="9525" cap="rnd">
                <a:noFill/>
                <a:round/>
                <a:headEnd/>
                <a:tailEnd/>
              </a:ln>
            </p:spPr>
            <p:txBody>
              <a:bodyPr/>
              <a:lstStyle/>
              <a:p>
                <a:endParaRPr lang="en-US"/>
              </a:p>
            </p:txBody>
          </p:sp>
          <p:sp>
            <p:nvSpPr>
              <p:cNvPr id="32697" name="Freeform 652"/>
              <p:cNvSpPr>
                <a:spLocks noChangeAspect="1"/>
              </p:cNvSpPr>
              <p:nvPr/>
            </p:nvSpPr>
            <p:spPr bwMode="auto">
              <a:xfrm>
                <a:off x="5071" y="2712"/>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DBE718"/>
              </a:solidFill>
              <a:ln w="9525" cap="rnd">
                <a:noFill/>
                <a:round/>
                <a:headEnd/>
                <a:tailEnd/>
              </a:ln>
            </p:spPr>
            <p:txBody>
              <a:bodyPr/>
              <a:lstStyle/>
              <a:p>
                <a:endParaRPr lang="en-US"/>
              </a:p>
            </p:txBody>
          </p:sp>
          <p:sp>
            <p:nvSpPr>
              <p:cNvPr id="32698" name="Freeform 653"/>
              <p:cNvSpPr>
                <a:spLocks noChangeAspect="1"/>
              </p:cNvSpPr>
              <p:nvPr/>
            </p:nvSpPr>
            <p:spPr bwMode="auto">
              <a:xfrm>
                <a:off x="5071" y="2712"/>
                <a:ext cx="25" cy="1"/>
              </a:xfrm>
              <a:custGeom>
                <a:avLst/>
                <a:gdLst>
                  <a:gd name="T0" fmla="*/ 24 w 25"/>
                  <a:gd name="T1" fmla="*/ 0 h 1"/>
                  <a:gd name="T2" fmla="*/ 0 w 25"/>
                  <a:gd name="T3" fmla="*/ 0 h 1"/>
                  <a:gd name="T4" fmla="*/ 0 w 25"/>
                  <a:gd name="T5" fmla="*/ 0 h 1"/>
                  <a:gd name="T6" fmla="*/ 0 w 25"/>
                  <a:gd name="T7" fmla="*/ 0 h 1"/>
                  <a:gd name="T8" fmla="*/ 0 w 25"/>
                  <a:gd name="T9" fmla="*/ 0 h 1"/>
                  <a:gd name="T10" fmla="*/ 0 w 25"/>
                  <a:gd name="T11" fmla="*/ 0 h 1"/>
                  <a:gd name="T12" fmla="*/ 0 w 25"/>
                  <a:gd name="T13" fmla="*/ 0 h 1"/>
                  <a:gd name="T14" fmla="*/ 0 w 25"/>
                  <a:gd name="T15" fmla="*/ 0 h 1"/>
                  <a:gd name="T16" fmla="*/ 0 w 25"/>
                  <a:gd name="T17" fmla="*/ 0 h 1"/>
                  <a:gd name="T18" fmla="*/ 0 w 25"/>
                  <a:gd name="T19" fmla="*/ 0 h 1"/>
                  <a:gd name="T20" fmla="*/ 24 w 25"/>
                  <a:gd name="T21" fmla="*/ 0 h 1"/>
                  <a:gd name="T22" fmla="*/ 24 w 25"/>
                  <a:gd name="T23" fmla="*/ 0 h 1"/>
                  <a:gd name="T24" fmla="*/ 24 w 25"/>
                  <a:gd name="T25" fmla="*/ 0 h 1"/>
                  <a:gd name="T26" fmla="*/ 24 w 25"/>
                  <a:gd name="T27" fmla="*/ 0 h 1"/>
                  <a:gd name="T28" fmla="*/ 24 w 25"/>
                  <a:gd name="T29" fmla="*/ 0 h 1"/>
                  <a:gd name="T30" fmla="*/ 24 w 25"/>
                  <a:gd name="T31" fmla="*/ 0 h 1"/>
                  <a:gd name="T32" fmla="*/ 24 w 25"/>
                  <a:gd name="T33" fmla="*/ 0 h 1"/>
                  <a:gd name="T34" fmla="*/ 24 w 25"/>
                  <a:gd name="T35" fmla="*/ 0 h 1"/>
                  <a:gd name="T36" fmla="*/ 24 w 25"/>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1"/>
                  <a:gd name="T59" fmla="*/ 25 w 25"/>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1">
                    <a:moveTo>
                      <a:pt x="24" y="0"/>
                    </a:moveTo>
                    <a:lnTo>
                      <a:pt x="0" y="0"/>
                    </a:lnTo>
                    <a:lnTo>
                      <a:pt x="24" y="0"/>
                    </a:lnTo>
                  </a:path>
                </a:pathLst>
              </a:custGeom>
              <a:solidFill>
                <a:srgbClr val="DBE718"/>
              </a:solidFill>
              <a:ln w="9525" cap="rnd">
                <a:noFill/>
                <a:round/>
                <a:headEnd/>
                <a:tailEnd/>
              </a:ln>
            </p:spPr>
            <p:txBody>
              <a:bodyPr/>
              <a:lstStyle/>
              <a:p>
                <a:endParaRPr lang="en-US"/>
              </a:p>
            </p:txBody>
          </p:sp>
          <p:sp>
            <p:nvSpPr>
              <p:cNvPr id="32699" name="Freeform 654"/>
              <p:cNvSpPr>
                <a:spLocks noChangeAspect="1"/>
              </p:cNvSpPr>
              <p:nvPr/>
            </p:nvSpPr>
            <p:spPr bwMode="auto">
              <a:xfrm>
                <a:off x="5069" y="2712"/>
                <a:ext cx="27" cy="1"/>
              </a:xfrm>
              <a:custGeom>
                <a:avLst/>
                <a:gdLst>
                  <a:gd name="T0" fmla="*/ 26 w 27"/>
                  <a:gd name="T1" fmla="*/ 0 h 1"/>
                  <a:gd name="T2" fmla="*/ 1 w 27"/>
                  <a:gd name="T3" fmla="*/ 0 h 1"/>
                  <a:gd name="T4" fmla="*/ 0 w 27"/>
                  <a:gd name="T5" fmla="*/ 0 h 1"/>
                  <a:gd name="T6" fmla="*/ 0 w 27"/>
                  <a:gd name="T7" fmla="*/ 0 h 1"/>
                  <a:gd name="T8" fmla="*/ 0 w 27"/>
                  <a:gd name="T9" fmla="*/ 0 h 1"/>
                  <a:gd name="T10" fmla="*/ 0 w 27"/>
                  <a:gd name="T11" fmla="*/ 0 h 1"/>
                  <a:gd name="T12" fmla="*/ 0 w 27"/>
                  <a:gd name="T13" fmla="*/ 0 h 1"/>
                  <a:gd name="T14" fmla="*/ 0 w 27"/>
                  <a:gd name="T15" fmla="*/ 0 h 1"/>
                  <a:gd name="T16" fmla="*/ 0 w 27"/>
                  <a:gd name="T17" fmla="*/ 0 h 1"/>
                  <a:gd name="T18" fmla="*/ 0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1" y="0"/>
                    </a:lnTo>
                    <a:lnTo>
                      <a:pt x="0" y="0"/>
                    </a:lnTo>
                    <a:lnTo>
                      <a:pt x="26" y="0"/>
                    </a:lnTo>
                  </a:path>
                </a:pathLst>
              </a:custGeom>
              <a:solidFill>
                <a:srgbClr val="DCE718"/>
              </a:solidFill>
              <a:ln w="9525" cap="rnd">
                <a:noFill/>
                <a:round/>
                <a:headEnd/>
                <a:tailEnd/>
              </a:ln>
            </p:spPr>
            <p:txBody>
              <a:bodyPr/>
              <a:lstStyle/>
              <a:p>
                <a:endParaRPr lang="en-US"/>
              </a:p>
            </p:txBody>
          </p:sp>
          <p:sp>
            <p:nvSpPr>
              <p:cNvPr id="32700" name="Freeform 655"/>
              <p:cNvSpPr>
                <a:spLocks noChangeAspect="1"/>
              </p:cNvSpPr>
              <p:nvPr/>
            </p:nvSpPr>
            <p:spPr bwMode="auto">
              <a:xfrm>
                <a:off x="5069" y="2712"/>
                <a:ext cx="27" cy="1"/>
              </a:xfrm>
              <a:custGeom>
                <a:avLst/>
                <a:gdLst>
                  <a:gd name="T0" fmla="*/ 26 w 27"/>
                  <a:gd name="T1" fmla="*/ 0 h 1"/>
                  <a:gd name="T2" fmla="*/ 0 w 27"/>
                  <a:gd name="T3" fmla="*/ 0 h 1"/>
                  <a:gd name="T4" fmla="*/ 0 w 27"/>
                  <a:gd name="T5" fmla="*/ 0 h 1"/>
                  <a:gd name="T6" fmla="*/ 0 w 27"/>
                  <a:gd name="T7" fmla="*/ 0 h 1"/>
                  <a:gd name="T8" fmla="*/ 0 w 27"/>
                  <a:gd name="T9" fmla="*/ 0 h 1"/>
                  <a:gd name="T10" fmla="*/ 0 w 27"/>
                  <a:gd name="T11" fmla="*/ 0 h 1"/>
                  <a:gd name="T12" fmla="*/ 0 w 27"/>
                  <a:gd name="T13" fmla="*/ 0 h 1"/>
                  <a:gd name="T14" fmla="*/ 0 w 27"/>
                  <a:gd name="T15" fmla="*/ 0 h 1"/>
                  <a:gd name="T16" fmla="*/ 0 w 27"/>
                  <a:gd name="T17" fmla="*/ 0 h 1"/>
                  <a:gd name="T18" fmla="*/ 0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0" y="0"/>
                    </a:lnTo>
                    <a:lnTo>
                      <a:pt x="26" y="0"/>
                    </a:lnTo>
                  </a:path>
                </a:pathLst>
              </a:custGeom>
              <a:solidFill>
                <a:srgbClr val="DCE817"/>
              </a:solidFill>
              <a:ln w="9525" cap="rnd">
                <a:noFill/>
                <a:round/>
                <a:headEnd/>
                <a:tailEnd/>
              </a:ln>
            </p:spPr>
            <p:txBody>
              <a:bodyPr/>
              <a:lstStyle/>
              <a:p>
                <a:endParaRPr lang="en-US"/>
              </a:p>
            </p:txBody>
          </p:sp>
          <p:sp>
            <p:nvSpPr>
              <p:cNvPr id="32701" name="Freeform 656"/>
              <p:cNvSpPr>
                <a:spLocks noChangeAspect="1"/>
              </p:cNvSpPr>
              <p:nvPr/>
            </p:nvSpPr>
            <p:spPr bwMode="auto">
              <a:xfrm>
                <a:off x="5069" y="2712"/>
                <a:ext cx="27" cy="1"/>
              </a:xfrm>
              <a:custGeom>
                <a:avLst/>
                <a:gdLst>
                  <a:gd name="T0" fmla="*/ 26 w 27"/>
                  <a:gd name="T1" fmla="*/ 0 h 1"/>
                  <a:gd name="T2" fmla="*/ 0 w 27"/>
                  <a:gd name="T3" fmla="*/ 0 h 1"/>
                  <a:gd name="T4" fmla="*/ 0 w 27"/>
                  <a:gd name="T5" fmla="*/ 0 h 1"/>
                  <a:gd name="T6" fmla="*/ 0 w 27"/>
                  <a:gd name="T7" fmla="*/ 0 h 1"/>
                  <a:gd name="T8" fmla="*/ 0 w 27"/>
                  <a:gd name="T9" fmla="*/ 0 h 1"/>
                  <a:gd name="T10" fmla="*/ 0 w 27"/>
                  <a:gd name="T11" fmla="*/ 0 h 1"/>
                  <a:gd name="T12" fmla="*/ 0 w 27"/>
                  <a:gd name="T13" fmla="*/ 0 h 1"/>
                  <a:gd name="T14" fmla="*/ 0 w 27"/>
                  <a:gd name="T15" fmla="*/ 0 h 1"/>
                  <a:gd name="T16" fmla="*/ 0 w 27"/>
                  <a:gd name="T17" fmla="*/ 0 h 1"/>
                  <a:gd name="T18" fmla="*/ 0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0" y="0"/>
                    </a:lnTo>
                    <a:lnTo>
                      <a:pt x="26" y="0"/>
                    </a:lnTo>
                  </a:path>
                </a:pathLst>
              </a:custGeom>
              <a:solidFill>
                <a:srgbClr val="DDE817"/>
              </a:solidFill>
              <a:ln w="9525" cap="rnd">
                <a:noFill/>
                <a:round/>
                <a:headEnd/>
                <a:tailEnd/>
              </a:ln>
            </p:spPr>
            <p:txBody>
              <a:bodyPr/>
              <a:lstStyle/>
              <a:p>
                <a:endParaRPr lang="en-US"/>
              </a:p>
            </p:txBody>
          </p:sp>
          <p:sp>
            <p:nvSpPr>
              <p:cNvPr id="32702" name="Freeform 657"/>
              <p:cNvSpPr>
                <a:spLocks noChangeAspect="1"/>
              </p:cNvSpPr>
              <p:nvPr/>
            </p:nvSpPr>
            <p:spPr bwMode="auto">
              <a:xfrm>
                <a:off x="5069" y="2712"/>
                <a:ext cx="27" cy="1"/>
              </a:xfrm>
              <a:custGeom>
                <a:avLst/>
                <a:gdLst>
                  <a:gd name="T0" fmla="*/ 26 w 27"/>
                  <a:gd name="T1" fmla="*/ 0 h 1"/>
                  <a:gd name="T2" fmla="*/ 0 w 27"/>
                  <a:gd name="T3" fmla="*/ 0 h 1"/>
                  <a:gd name="T4" fmla="*/ 0 w 27"/>
                  <a:gd name="T5" fmla="*/ 0 h 1"/>
                  <a:gd name="T6" fmla="*/ 0 w 27"/>
                  <a:gd name="T7" fmla="*/ 0 h 1"/>
                  <a:gd name="T8" fmla="*/ 0 w 27"/>
                  <a:gd name="T9" fmla="*/ 0 h 1"/>
                  <a:gd name="T10" fmla="*/ 0 w 27"/>
                  <a:gd name="T11" fmla="*/ 0 h 1"/>
                  <a:gd name="T12" fmla="*/ 0 w 27"/>
                  <a:gd name="T13" fmla="*/ 0 h 1"/>
                  <a:gd name="T14" fmla="*/ 0 w 27"/>
                  <a:gd name="T15" fmla="*/ 0 h 1"/>
                  <a:gd name="T16" fmla="*/ 0 w 27"/>
                  <a:gd name="T17" fmla="*/ 0 h 1"/>
                  <a:gd name="T18" fmla="*/ 0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0" y="0"/>
                    </a:lnTo>
                    <a:lnTo>
                      <a:pt x="26" y="0"/>
                    </a:lnTo>
                  </a:path>
                </a:pathLst>
              </a:custGeom>
              <a:solidFill>
                <a:srgbClr val="DEE916"/>
              </a:solidFill>
              <a:ln w="9525" cap="rnd">
                <a:noFill/>
                <a:round/>
                <a:headEnd/>
                <a:tailEnd/>
              </a:ln>
            </p:spPr>
            <p:txBody>
              <a:bodyPr/>
              <a:lstStyle/>
              <a:p>
                <a:endParaRPr lang="en-US"/>
              </a:p>
            </p:txBody>
          </p:sp>
          <p:sp>
            <p:nvSpPr>
              <p:cNvPr id="32703" name="Freeform 658"/>
              <p:cNvSpPr>
                <a:spLocks noChangeAspect="1"/>
              </p:cNvSpPr>
              <p:nvPr/>
            </p:nvSpPr>
            <p:spPr bwMode="auto">
              <a:xfrm>
                <a:off x="5067" y="2712"/>
                <a:ext cx="29" cy="1"/>
              </a:xfrm>
              <a:custGeom>
                <a:avLst/>
                <a:gdLst>
                  <a:gd name="T0" fmla="*/ 28 w 29"/>
                  <a:gd name="T1" fmla="*/ 0 h 1"/>
                  <a:gd name="T2" fmla="*/ 1 w 29"/>
                  <a:gd name="T3" fmla="*/ 0 h 1"/>
                  <a:gd name="T4" fmla="*/ 1 w 29"/>
                  <a:gd name="T5" fmla="*/ 0 h 1"/>
                  <a:gd name="T6" fmla="*/ 1 w 29"/>
                  <a:gd name="T7" fmla="*/ 0 h 1"/>
                  <a:gd name="T8" fmla="*/ 0 w 29"/>
                  <a:gd name="T9" fmla="*/ 0 h 1"/>
                  <a:gd name="T10" fmla="*/ 0 w 29"/>
                  <a:gd name="T11" fmla="*/ 0 h 1"/>
                  <a:gd name="T12" fmla="*/ 0 w 29"/>
                  <a:gd name="T13" fmla="*/ 0 h 1"/>
                  <a:gd name="T14" fmla="*/ 0 w 29"/>
                  <a:gd name="T15" fmla="*/ 0 h 1"/>
                  <a:gd name="T16" fmla="*/ 0 w 29"/>
                  <a:gd name="T17" fmla="*/ 0 h 1"/>
                  <a:gd name="T18" fmla="*/ 0 w 29"/>
                  <a:gd name="T19" fmla="*/ 0 h 1"/>
                  <a:gd name="T20" fmla="*/ 28 w 29"/>
                  <a:gd name="T21" fmla="*/ 0 h 1"/>
                  <a:gd name="T22" fmla="*/ 28 w 29"/>
                  <a:gd name="T23" fmla="*/ 0 h 1"/>
                  <a:gd name="T24" fmla="*/ 28 w 29"/>
                  <a:gd name="T25" fmla="*/ 0 h 1"/>
                  <a:gd name="T26" fmla="*/ 28 w 29"/>
                  <a:gd name="T27" fmla="*/ 0 h 1"/>
                  <a:gd name="T28" fmla="*/ 28 w 29"/>
                  <a:gd name="T29" fmla="*/ 0 h 1"/>
                  <a:gd name="T30" fmla="*/ 28 w 29"/>
                  <a:gd name="T31" fmla="*/ 0 h 1"/>
                  <a:gd name="T32" fmla="*/ 28 w 29"/>
                  <a:gd name="T33" fmla="*/ 0 h 1"/>
                  <a:gd name="T34" fmla="*/ 28 w 29"/>
                  <a:gd name="T35" fmla="*/ 0 h 1"/>
                  <a:gd name="T36" fmla="*/ 28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8" y="0"/>
                    </a:moveTo>
                    <a:lnTo>
                      <a:pt x="1" y="0"/>
                    </a:lnTo>
                    <a:lnTo>
                      <a:pt x="0" y="0"/>
                    </a:lnTo>
                    <a:lnTo>
                      <a:pt x="28" y="0"/>
                    </a:lnTo>
                  </a:path>
                </a:pathLst>
              </a:custGeom>
              <a:solidFill>
                <a:srgbClr val="DEE916"/>
              </a:solidFill>
              <a:ln w="9525" cap="rnd">
                <a:noFill/>
                <a:round/>
                <a:headEnd/>
                <a:tailEnd/>
              </a:ln>
            </p:spPr>
            <p:txBody>
              <a:bodyPr/>
              <a:lstStyle/>
              <a:p>
                <a:endParaRPr lang="en-US"/>
              </a:p>
            </p:txBody>
          </p:sp>
          <p:sp>
            <p:nvSpPr>
              <p:cNvPr id="32704" name="Freeform 659"/>
              <p:cNvSpPr>
                <a:spLocks noChangeAspect="1"/>
              </p:cNvSpPr>
              <p:nvPr/>
            </p:nvSpPr>
            <p:spPr bwMode="auto">
              <a:xfrm>
                <a:off x="5067" y="2712"/>
                <a:ext cx="29" cy="1"/>
              </a:xfrm>
              <a:custGeom>
                <a:avLst/>
                <a:gdLst>
                  <a:gd name="T0" fmla="*/ 28 w 29"/>
                  <a:gd name="T1" fmla="*/ 0 h 1"/>
                  <a:gd name="T2" fmla="*/ 0 w 29"/>
                  <a:gd name="T3" fmla="*/ 0 h 1"/>
                  <a:gd name="T4" fmla="*/ 0 w 29"/>
                  <a:gd name="T5" fmla="*/ 0 h 1"/>
                  <a:gd name="T6" fmla="*/ 0 w 29"/>
                  <a:gd name="T7" fmla="*/ 0 h 1"/>
                  <a:gd name="T8" fmla="*/ 0 w 29"/>
                  <a:gd name="T9" fmla="*/ 0 h 1"/>
                  <a:gd name="T10" fmla="*/ 0 w 29"/>
                  <a:gd name="T11" fmla="*/ 0 h 1"/>
                  <a:gd name="T12" fmla="*/ 0 w 29"/>
                  <a:gd name="T13" fmla="*/ 0 h 1"/>
                  <a:gd name="T14" fmla="*/ 0 w 29"/>
                  <a:gd name="T15" fmla="*/ 0 h 1"/>
                  <a:gd name="T16" fmla="*/ 0 w 29"/>
                  <a:gd name="T17" fmla="*/ 0 h 1"/>
                  <a:gd name="T18" fmla="*/ 0 w 29"/>
                  <a:gd name="T19" fmla="*/ 0 h 1"/>
                  <a:gd name="T20" fmla="*/ 28 w 29"/>
                  <a:gd name="T21" fmla="*/ 0 h 1"/>
                  <a:gd name="T22" fmla="*/ 28 w 29"/>
                  <a:gd name="T23" fmla="*/ 0 h 1"/>
                  <a:gd name="T24" fmla="*/ 28 w 29"/>
                  <a:gd name="T25" fmla="*/ 0 h 1"/>
                  <a:gd name="T26" fmla="*/ 28 w 29"/>
                  <a:gd name="T27" fmla="*/ 0 h 1"/>
                  <a:gd name="T28" fmla="*/ 28 w 29"/>
                  <a:gd name="T29" fmla="*/ 0 h 1"/>
                  <a:gd name="T30" fmla="*/ 28 w 29"/>
                  <a:gd name="T31" fmla="*/ 0 h 1"/>
                  <a:gd name="T32" fmla="*/ 28 w 29"/>
                  <a:gd name="T33" fmla="*/ 0 h 1"/>
                  <a:gd name="T34" fmla="*/ 28 w 29"/>
                  <a:gd name="T35" fmla="*/ 0 h 1"/>
                  <a:gd name="T36" fmla="*/ 28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8" y="0"/>
                    </a:moveTo>
                    <a:lnTo>
                      <a:pt x="0" y="0"/>
                    </a:lnTo>
                    <a:lnTo>
                      <a:pt x="28" y="0"/>
                    </a:lnTo>
                  </a:path>
                </a:pathLst>
              </a:custGeom>
              <a:solidFill>
                <a:srgbClr val="DFE916"/>
              </a:solidFill>
              <a:ln w="9525" cap="rnd">
                <a:noFill/>
                <a:round/>
                <a:headEnd/>
                <a:tailEnd/>
              </a:ln>
            </p:spPr>
            <p:txBody>
              <a:bodyPr/>
              <a:lstStyle/>
              <a:p>
                <a:endParaRPr lang="en-US"/>
              </a:p>
            </p:txBody>
          </p:sp>
          <p:sp>
            <p:nvSpPr>
              <p:cNvPr id="32705" name="Freeform 660"/>
              <p:cNvSpPr>
                <a:spLocks noChangeAspect="1"/>
              </p:cNvSpPr>
              <p:nvPr/>
            </p:nvSpPr>
            <p:spPr bwMode="auto">
              <a:xfrm>
                <a:off x="5067" y="2712"/>
                <a:ext cx="29" cy="1"/>
              </a:xfrm>
              <a:custGeom>
                <a:avLst/>
                <a:gdLst>
                  <a:gd name="T0" fmla="*/ 28 w 29"/>
                  <a:gd name="T1" fmla="*/ 0 h 1"/>
                  <a:gd name="T2" fmla="*/ 0 w 29"/>
                  <a:gd name="T3" fmla="*/ 0 h 1"/>
                  <a:gd name="T4" fmla="*/ 0 w 29"/>
                  <a:gd name="T5" fmla="*/ 0 h 1"/>
                  <a:gd name="T6" fmla="*/ 0 w 29"/>
                  <a:gd name="T7" fmla="*/ 0 h 1"/>
                  <a:gd name="T8" fmla="*/ 0 w 29"/>
                  <a:gd name="T9" fmla="*/ 0 h 1"/>
                  <a:gd name="T10" fmla="*/ 0 w 29"/>
                  <a:gd name="T11" fmla="*/ 0 h 1"/>
                  <a:gd name="T12" fmla="*/ 0 w 29"/>
                  <a:gd name="T13" fmla="*/ 0 h 1"/>
                  <a:gd name="T14" fmla="*/ 0 w 29"/>
                  <a:gd name="T15" fmla="*/ 0 h 1"/>
                  <a:gd name="T16" fmla="*/ 0 w 29"/>
                  <a:gd name="T17" fmla="*/ 0 h 1"/>
                  <a:gd name="T18" fmla="*/ 0 w 29"/>
                  <a:gd name="T19" fmla="*/ 0 h 1"/>
                  <a:gd name="T20" fmla="*/ 28 w 29"/>
                  <a:gd name="T21" fmla="*/ 0 h 1"/>
                  <a:gd name="T22" fmla="*/ 28 w 29"/>
                  <a:gd name="T23" fmla="*/ 0 h 1"/>
                  <a:gd name="T24" fmla="*/ 28 w 29"/>
                  <a:gd name="T25" fmla="*/ 0 h 1"/>
                  <a:gd name="T26" fmla="*/ 28 w 29"/>
                  <a:gd name="T27" fmla="*/ 0 h 1"/>
                  <a:gd name="T28" fmla="*/ 28 w 29"/>
                  <a:gd name="T29" fmla="*/ 0 h 1"/>
                  <a:gd name="T30" fmla="*/ 28 w 29"/>
                  <a:gd name="T31" fmla="*/ 0 h 1"/>
                  <a:gd name="T32" fmla="*/ 28 w 29"/>
                  <a:gd name="T33" fmla="*/ 0 h 1"/>
                  <a:gd name="T34" fmla="*/ 28 w 29"/>
                  <a:gd name="T35" fmla="*/ 0 h 1"/>
                  <a:gd name="T36" fmla="*/ 28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8" y="0"/>
                    </a:moveTo>
                    <a:lnTo>
                      <a:pt x="0" y="0"/>
                    </a:lnTo>
                    <a:lnTo>
                      <a:pt x="28" y="0"/>
                    </a:lnTo>
                  </a:path>
                </a:pathLst>
              </a:custGeom>
              <a:solidFill>
                <a:srgbClr val="DFEA15"/>
              </a:solidFill>
              <a:ln w="9525" cap="rnd">
                <a:noFill/>
                <a:round/>
                <a:headEnd/>
                <a:tailEnd/>
              </a:ln>
            </p:spPr>
            <p:txBody>
              <a:bodyPr/>
              <a:lstStyle/>
              <a:p>
                <a:endParaRPr lang="en-US"/>
              </a:p>
            </p:txBody>
          </p:sp>
          <p:sp>
            <p:nvSpPr>
              <p:cNvPr id="32706" name="Freeform 661"/>
              <p:cNvSpPr>
                <a:spLocks noChangeAspect="1"/>
              </p:cNvSpPr>
              <p:nvPr/>
            </p:nvSpPr>
            <p:spPr bwMode="auto">
              <a:xfrm>
                <a:off x="5067" y="2712"/>
                <a:ext cx="29" cy="1"/>
              </a:xfrm>
              <a:custGeom>
                <a:avLst/>
                <a:gdLst>
                  <a:gd name="T0" fmla="*/ 28 w 29"/>
                  <a:gd name="T1" fmla="*/ 0 h 1"/>
                  <a:gd name="T2" fmla="*/ 0 w 29"/>
                  <a:gd name="T3" fmla="*/ 0 h 1"/>
                  <a:gd name="T4" fmla="*/ 0 w 29"/>
                  <a:gd name="T5" fmla="*/ 0 h 1"/>
                  <a:gd name="T6" fmla="*/ 0 w 29"/>
                  <a:gd name="T7" fmla="*/ 0 h 1"/>
                  <a:gd name="T8" fmla="*/ 0 w 29"/>
                  <a:gd name="T9" fmla="*/ 0 h 1"/>
                  <a:gd name="T10" fmla="*/ 0 w 29"/>
                  <a:gd name="T11" fmla="*/ 0 h 1"/>
                  <a:gd name="T12" fmla="*/ 0 w 29"/>
                  <a:gd name="T13" fmla="*/ 0 h 1"/>
                  <a:gd name="T14" fmla="*/ 0 w 29"/>
                  <a:gd name="T15" fmla="*/ 0 h 1"/>
                  <a:gd name="T16" fmla="*/ 0 w 29"/>
                  <a:gd name="T17" fmla="*/ 0 h 1"/>
                  <a:gd name="T18" fmla="*/ 0 w 29"/>
                  <a:gd name="T19" fmla="*/ 0 h 1"/>
                  <a:gd name="T20" fmla="*/ 28 w 29"/>
                  <a:gd name="T21" fmla="*/ 0 h 1"/>
                  <a:gd name="T22" fmla="*/ 28 w 29"/>
                  <a:gd name="T23" fmla="*/ 0 h 1"/>
                  <a:gd name="T24" fmla="*/ 28 w 29"/>
                  <a:gd name="T25" fmla="*/ 0 h 1"/>
                  <a:gd name="T26" fmla="*/ 28 w 29"/>
                  <a:gd name="T27" fmla="*/ 0 h 1"/>
                  <a:gd name="T28" fmla="*/ 28 w 29"/>
                  <a:gd name="T29" fmla="*/ 0 h 1"/>
                  <a:gd name="T30" fmla="*/ 28 w 29"/>
                  <a:gd name="T31" fmla="*/ 0 h 1"/>
                  <a:gd name="T32" fmla="*/ 28 w 29"/>
                  <a:gd name="T33" fmla="*/ 0 h 1"/>
                  <a:gd name="T34" fmla="*/ 28 w 29"/>
                  <a:gd name="T35" fmla="*/ 0 h 1"/>
                  <a:gd name="T36" fmla="*/ 28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8" y="0"/>
                    </a:moveTo>
                    <a:lnTo>
                      <a:pt x="0" y="0"/>
                    </a:lnTo>
                    <a:lnTo>
                      <a:pt x="28" y="0"/>
                    </a:lnTo>
                  </a:path>
                </a:pathLst>
              </a:custGeom>
              <a:solidFill>
                <a:srgbClr val="E0EA15"/>
              </a:solidFill>
              <a:ln w="9525" cap="rnd">
                <a:noFill/>
                <a:round/>
                <a:headEnd/>
                <a:tailEnd/>
              </a:ln>
            </p:spPr>
            <p:txBody>
              <a:bodyPr/>
              <a:lstStyle/>
              <a:p>
                <a:endParaRPr lang="en-US"/>
              </a:p>
            </p:txBody>
          </p:sp>
          <p:sp>
            <p:nvSpPr>
              <p:cNvPr id="32707" name="Freeform 662"/>
              <p:cNvSpPr>
                <a:spLocks noChangeAspect="1"/>
              </p:cNvSpPr>
              <p:nvPr/>
            </p:nvSpPr>
            <p:spPr bwMode="auto">
              <a:xfrm>
                <a:off x="5066" y="2711"/>
                <a:ext cx="30" cy="17"/>
              </a:xfrm>
              <a:custGeom>
                <a:avLst/>
                <a:gdLst>
                  <a:gd name="T0" fmla="*/ 29 w 30"/>
                  <a:gd name="T1" fmla="*/ 16 h 17"/>
                  <a:gd name="T2" fmla="*/ 1 w 30"/>
                  <a:gd name="T3" fmla="*/ 16 h 17"/>
                  <a:gd name="T4" fmla="*/ 1 w 30"/>
                  <a:gd name="T5" fmla="*/ 16 h 17"/>
                  <a:gd name="T6" fmla="*/ 1 w 30"/>
                  <a:gd name="T7" fmla="*/ 16 h 17"/>
                  <a:gd name="T8" fmla="*/ 1 w 30"/>
                  <a:gd name="T9" fmla="*/ 16 h 17"/>
                  <a:gd name="T10" fmla="*/ 1 w 30"/>
                  <a:gd name="T11" fmla="*/ 16 h 17"/>
                  <a:gd name="T12" fmla="*/ 0 w 30"/>
                  <a:gd name="T13" fmla="*/ 16 h 17"/>
                  <a:gd name="T14" fmla="*/ 0 w 30"/>
                  <a:gd name="T15" fmla="*/ 0 h 17"/>
                  <a:gd name="T16" fmla="*/ 0 w 30"/>
                  <a:gd name="T17" fmla="*/ 0 h 17"/>
                  <a:gd name="T18" fmla="*/ 0 w 30"/>
                  <a:gd name="T19" fmla="*/ 0 h 17"/>
                  <a:gd name="T20" fmla="*/ 29 w 30"/>
                  <a:gd name="T21" fmla="*/ 0 h 17"/>
                  <a:gd name="T22" fmla="*/ 29 w 30"/>
                  <a:gd name="T23" fmla="*/ 0 h 17"/>
                  <a:gd name="T24" fmla="*/ 29 w 30"/>
                  <a:gd name="T25" fmla="*/ 0 h 17"/>
                  <a:gd name="T26" fmla="*/ 29 w 30"/>
                  <a:gd name="T27" fmla="*/ 16 h 17"/>
                  <a:gd name="T28" fmla="*/ 29 w 30"/>
                  <a:gd name="T29" fmla="*/ 16 h 17"/>
                  <a:gd name="T30" fmla="*/ 29 w 30"/>
                  <a:gd name="T31" fmla="*/ 16 h 17"/>
                  <a:gd name="T32" fmla="*/ 29 w 30"/>
                  <a:gd name="T33" fmla="*/ 16 h 17"/>
                  <a:gd name="T34" fmla="*/ 29 w 30"/>
                  <a:gd name="T35" fmla="*/ 16 h 17"/>
                  <a:gd name="T36" fmla="*/ 29 w 30"/>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17"/>
                  <a:gd name="T59" fmla="*/ 30 w 30"/>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17">
                    <a:moveTo>
                      <a:pt x="29" y="16"/>
                    </a:moveTo>
                    <a:lnTo>
                      <a:pt x="1" y="16"/>
                    </a:lnTo>
                    <a:lnTo>
                      <a:pt x="0" y="16"/>
                    </a:lnTo>
                    <a:lnTo>
                      <a:pt x="0" y="0"/>
                    </a:lnTo>
                    <a:lnTo>
                      <a:pt x="29" y="0"/>
                    </a:lnTo>
                    <a:lnTo>
                      <a:pt x="29" y="16"/>
                    </a:lnTo>
                  </a:path>
                </a:pathLst>
              </a:custGeom>
              <a:solidFill>
                <a:srgbClr val="E1EB14"/>
              </a:solidFill>
              <a:ln w="9525" cap="rnd">
                <a:noFill/>
                <a:round/>
                <a:headEnd/>
                <a:tailEnd/>
              </a:ln>
            </p:spPr>
            <p:txBody>
              <a:bodyPr/>
              <a:lstStyle/>
              <a:p>
                <a:endParaRPr lang="en-US"/>
              </a:p>
            </p:txBody>
          </p:sp>
          <p:sp>
            <p:nvSpPr>
              <p:cNvPr id="32708" name="Freeform 663"/>
              <p:cNvSpPr>
                <a:spLocks noChangeAspect="1"/>
              </p:cNvSpPr>
              <p:nvPr/>
            </p:nvSpPr>
            <p:spPr bwMode="auto">
              <a:xfrm>
                <a:off x="5066" y="2711"/>
                <a:ext cx="30" cy="1"/>
              </a:xfrm>
              <a:custGeom>
                <a:avLst/>
                <a:gdLst>
                  <a:gd name="T0" fmla="*/ 29 w 30"/>
                  <a:gd name="T1" fmla="*/ 0 h 1"/>
                  <a:gd name="T2" fmla="*/ 0 w 30"/>
                  <a:gd name="T3" fmla="*/ 0 h 1"/>
                  <a:gd name="T4" fmla="*/ 0 w 30"/>
                  <a:gd name="T5" fmla="*/ 0 h 1"/>
                  <a:gd name="T6" fmla="*/ 0 w 30"/>
                  <a:gd name="T7" fmla="*/ 0 h 1"/>
                  <a:gd name="T8" fmla="*/ 0 w 30"/>
                  <a:gd name="T9" fmla="*/ 0 h 1"/>
                  <a:gd name="T10" fmla="*/ 0 w 30"/>
                  <a:gd name="T11" fmla="*/ 0 h 1"/>
                  <a:gd name="T12" fmla="*/ 0 w 30"/>
                  <a:gd name="T13" fmla="*/ 0 h 1"/>
                  <a:gd name="T14" fmla="*/ 0 w 30"/>
                  <a:gd name="T15" fmla="*/ 0 h 1"/>
                  <a:gd name="T16" fmla="*/ 0 w 30"/>
                  <a:gd name="T17" fmla="*/ 0 h 1"/>
                  <a:gd name="T18" fmla="*/ 0 w 30"/>
                  <a:gd name="T19" fmla="*/ 0 h 1"/>
                  <a:gd name="T20" fmla="*/ 29 w 30"/>
                  <a:gd name="T21" fmla="*/ 0 h 1"/>
                  <a:gd name="T22" fmla="*/ 29 w 30"/>
                  <a:gd name="T23" fmla="*/ 0 h 1"/>
                  <a:gd name="T24" fmla="*/ 29 w 30"/>
                  <a:gd name="T25" fmla="*/ 0 h 1"/>
                  <a:gd name="T26" fmla="*/ 29 w 30"/>
                  <a:gd name="T27" fmla="*/ 0 h 1"/>
                  <a:gd name="T28" fmla="*/ 29 w 30"/>
                  <a:gd name="T29" fmla="*/ 0 h 1"/>
                  <a:gd name="T30" fmla="*/ 29 w 30"/>
                  <a:gd name="T31" fmla="*/ 0 h 1"/>
                  <a:gd name="T32" fmla="*/ 29 w 30"/>
                  <a:gd name="T33" fmla="*/ 0 h 1"/>
                  <a:gd name="T34" fmla="*/ 29 w 30"/>
                  <a:gd name="T35" fmla="*/ 0 h 1"/>
                  <a:gd name="T36" fmla="*/ 29 w 3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1"/>
                  <a:gd name="T59" fmla="*/ 30 w 3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1">
                    <a:moveTo>
                      <a:pt x="29" y="0"/>
                    </a:moveTo>
                    <a:lnTo>
                      <a:pt x="0" y="0"/>
                    </a:lnTo>
                    <a:lnTo>
                      <a:pt x="29" y="0"/>
                    </a:lnTo>
                  </a:path>
                </a:pathLst>
              </a:custGeom>
              <a:solidFill>
                <a:srgbClr val="E1EB14"/>
              </a:solidFill>
              <a:ln w="9525" cap="rnd">
                <a:noFill/>
                <a:round/>
                <a:headEnd/>
                <a:tailEnd/>
              </a:ln>
            </p:spPr>
            <p:txBody>
              <a:bodyPr/>
              <a:lstStyle/>
              <a:p>
                <a:endParaRPr lang="en-US"/>
              </a:p>
            </p:txBody>
          </p:sp>
          <p:sp>
            <p:nvSpPr>
              <p:cNvPr id="32709" name="Freeform 664"/>
              <p:cNvSpPr>
                <a:spLocks noChangeAspect="1"/>
              </p:cNvSpPr>
              <p:nvPr/>
            </p:nvSpPr>
            <p:spPr bwMode="auto">
              <a:xfrm>
                <a:off x="5066" y="2711"/>
                <a:ext cx="30" cy="1"/>
              </a:xfrm>
              <a:custGeom>
                <a:avLst/>
                <a:gdLst>
                  <a:gd name="T0" fmla="*/ 29 w 30"/>
                  <a:gd name="T1" fmla="*/ 0 h 1"/>
                  <a:gd name="T2" fmla="*/ 0 w 30"/>
                  <a:gd name="T3" fmla="*/ 0 h 1"/>
                  <a:gd name="T4" fmla="*/ 0 w 30"/>
                  <a:gd name="T5" fmla="*/ 0 h 1"/>
                  <a:gd name="T6" fmla="*/ 0 w 30"/>
                  <a:gd name="T7" fmla="*/ 0 h 1"/>
                  <a:gd name="T8" fmla="*/ 0 w 30"/>
                  <a:gd name="T9" fmla="*/ 0 h 1"/>
                  <a:gd name="T10" fmla="*/ 0 w 30"/>
                  <a:gd name="T11" fmla="*/ 0 h 1"/>
                  <a:gd name="T12" fmla="*/ 0 w 30"/>
                  <a:gd name="T13" fmla="*/ 0 h 1"/>
                  <a:gd name="T14" fmla="*/ 0 w 30"/>
                  <a:gd name="T15" fmla="*/ 0 h 1"/>
                  <a:gd name="T16" fmla="*/ 0 w 30"/>
                  <a:gd name="T17" fmla="*/ 0 h 1"/>
                  <a:gd name="T18" fmla="*/ 0 w 30"/>
                  <a:gd name="T19" fmla="*/ 0 h 1"/>
                  <a:gd name="T20" fmla="*/ 28 w 30"/>
                  <a:gd name="T21" fmla="*/ 0 h 1"/>
                  <a:gd name="T22" fmla="*/ 28 w 30"/>
                  <a:gd name="T23" fmla="*/ 0 h 1"/>
                  <a:gd name="T24" fmla="*/ 29 w 30"/>
                  <a:gd name="T25" fmla="*/ 0 h 1"/>
                  <a:gd name="T26" fmla="*/ 29 w 30"/>
                  <a:gd name="T27" fmla="*/ 0 h 1"/>
                  <a:gd name="T28" fmla="*/ 29 w 30"/>
                  <a:gd name="T29" fmla="*/ 0 h 1"/>
                  <a:gd name="T30" fmla="*/ 29 w 30"/>
                  <a:gd name="T31" fmla="*/ 0 h 1"/>
                  <a:gd name="T32" fmla="*/ 29 w 30"/>
                  <a:gd name="T33" fmla="*/ 0 h 1"/>
                  <a:gd name="T34" fmla="*/ 29 w 30"/>
                  <a:gd name="T35" fmla="*/ 0 h 1"/>
                  <a:gd name="T36" fmla="*/ 29 w 3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1"/>
                  <a:gd name="T59" fmla="*/ 30 w 3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1">
                    <a:moveTo>
                      <a:pt x="29" y="0"/>
                    </a:moveTo>
                    <a:lnTo>
                      <a:pt x="0" y="0"/>
                    </a:lnTo>
                    <a:lnTo>
                      <a:pt x="28" y="0"/>
                    </a:lnTo>
                    <a:lnTo>
                      <a:pt x="29" y="0"/>
                    </a:lnTo>
                  </a:path>
                </a:pathLst>
              </a:custGeom>
              <a:solidFill>
                <a:srgbClr val="E2EB14"/>
              </a:solidFill>
              <a:ln w="9525" cap="rnd">
                <a:noFill/>
                <a:round/>
                <a:headEnd/>
                <a:tailEnd/>
              </a:ln>
            </p:spPr>
            <p:txBody>
              <a:bodyPr/>
              <a:lstStyle/>
              <a:p>
                <a:endParaRPr lang="en-US"/>
              </a:p>
            </p:txBody>
          </p:sp>
          <p:sp>
            <p:nvSpPr>
              <p:cNvPr id="32710" name="Freeform 665"/>
              <p:cNvSpPr>
                <a:spLocks noChangeAspect="1"/>
              </p:cNvSpPr>
              <p:nvPr/>
            </p:nvSpPr>
            <p:spPr bwMode="auto">
              <a:xfrm>
                <a:off x="5066" y="2711"/>
                <a:ext cx="29" cy="1"/>
              </a:xfrm>
              <a:custGeom>
                <a:avLst/>
                <a:gdLst>
                  <a:gd name="T0" fmla="*/ 28 w 29"/>
                  <a:gd name="T1" fmla="*/ 0 h 1"/>
                  <a:gd name="T2" fmla="*/ 0 w 29"/>
                  <a:gd name="T3" fmla="*/ 0 h 1"/>
                  <a:gd name="T4" fmla="*/ 0 w 29"/>
                  <a:gd name="T5" fmla="*/ 0 h 1"/>
                  <a:gd name="T6" fmla="*/ 0 w 29"/>
                  <a:gd name="T7" fmla="*/ 0 h 1"/>
                  <a:gd name="T8" fmla="*/ 0 w 29"/>
                  <a:gd name="T9" fmla="*/ 0 h 1"/>
                  <a:gd name="T10" fmla="*/ 0 w 29"/>
                  <a:gd name="T11" fmla="*/ 0 h 1"/>
                  <a:gd name="T12" fmla="*/ 0 w 29"/>
                  <a:gd name="T13" fmla="*/ 0 h 1"/>
                  <a:gd name="T14" fmla="*/ 0 w 29"/>
                  <a:gd name="T15" fmla="*/ 0 h 1"/>
                  <a:gd name="T16" fmla="*/ 0 w 29"/>
                  <a:gd name="T17" fmla="*/ 0 h 1"/>
                  <a:gd name="T18" fmla="*/ 0 w 29"/>
                  <a:gd name="T19" fmla="*/ 0 h 1"/>
                  <a:gd name="T20" fmla="*/ 28 w 29"/>
                  <a:gd name="T21" fmla="*/ 0 h 1"/>
                  <a:gd name="T22" fmla="*/ 28 w 29"/>
                  <a:gd name="T23" fmla="*/ 0 h 1"/>
                  <a:gd name="T24" fmla="*/ 28 w 29"/>
                  <a:gd name="T25" fmla="*/ 0 h 1"/>
                  <a:gd name="T26" fmla="*/ 28 w 29"/>
                  <a:gd name="T27" fmla="*/ 0 h 1"/>
                  <a:gd name="T28" fmla="*/ 28 w 29"/>
                  <a:gd name="T29" fmla="*/ 0 h 1"/>
                  <a:gd name="T30" fmla="*/ 28 w 29"/>
                  <a:gd name="T31" fmla="*/ 0 h 1"/>
                  <a:gd name="T32" fmla="*/ 28 w 29"/>
                  <a:gd name="T33" fmla="*/ 0 h 1"/>
                  <a:gd name="T34" fmla="*/ 28 w 29"/>
                  <a:gd name="T35" fmla="*/ 0 h 1"/>
                  <a:gd name="T36" fmla="*/ 28 w 2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1"/>
                  <a:gd name="T59" fmla="*/ 29 w 2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1">
                    <a:moveTo>
                      <a:pt x="28" y="0"/>
                    </a:moveTo>
                    <a:lnTo>
                      <a:pt x="0" y="0"/>
                    </a:lnTo>
                    <a:lnTo>
                      <a:pt x="28" y="0"/>
                    </a:lnTo>
                  </a:path>
                </a:pathLst>
              </a:custGeom>
              <a:solidFill>
                <a:srgbClr val="E2EC13"/>
              </a:solidFill>
              <a:ln w="9525" cap="rnd">
                <a:noFill/>
                <a:round/>
                <a:headEnd/>
                <a:tailEnd/>
              </a:ln>
            </p:spPr>
            <p:txBody>
              <a:bodyPr/>
              <a:lstStyle/>
              <a:p>
                <a:endParaRPr lang="en-US"/>
              </a:p>
            </p:txBody>
          </p:sp>
          <p:sp>
            <p:nvSpPr>
              <p:cNvPr id="32711" name="Freeform 666"/>
              <p:cNvSpPr>
                <a:spLocks noChangeAspect="1"/>
              </p:cNvSpPr>
              <p:nvPr/>
            </p:nvSpPr>
            <p:spPr bwMode="auto">
              <a:xfrm>
                <a:off x="5064" y="2711"/>
                <a:ext cx="31" cy="1"/>
              </a:xfrm>
              <a:custGeom>
                <a:avLst/>
                <a:gdLst>
                  <a:gd name="T0" fmla="*/ 30 w 31"/>
                  <a:gd name="T1" fmla="*/ 0 h 1"/>
                  <a:gd name="T2" fmla="*/ 1 w 31"/>
                  <a:gd name="T3" fmla="*/ 0 h 1"/>
                  <a:gd name="T4" fmla="*/ 1 w 31"/>
                  <a:gd name="T5" fmla="*/ 0 h 1"/>
                  <a:gd name="T6" fmla="*/ 1 w 31"/>
                  <a:gd name="T7" fmla="*/ 0 h 1"/>
                  <a:gd name="T8" fmla="*/ 1 w 31"/>
                  <a:gd name="T9" fmla="*/ 0 h 1"/>
                  <a:gd name="T10" fmla="*/ 1 w 31"/>
                  <a:gd name="T11" fmla="*/ 0 h 1"/>
                  <a:gd name="T12" fmla="*/ 1 w 31"/>
                  <a:gd name="T13" fmla="*/ 0 h 1"/>
                  <a:gd name="T14" fmla="*/ 1 w 31"/>
                  <a:gd name="T15" fmla="*/ 0 h 1"/>
                  <a:gd name="T16" fmla="*/ 0 w 31"/>
                  <a:gd name="T17" fmla="*/ 0 h 1"/>
                  <a:gd name="T18" fmla="*/ 0 w 31"/>
                  <a:gd name="T19" fmla="*/ 0 h 1"/>
                  <a:gd name="T20" fmla="*/ 30 w 31"/>
                  <a:gd name="T21" fmla="*/ 0 h 1"/>
                  <a:gd name="T22" fmla="*/ 30 w 31"/>
                  <a:gd name="T23" fmla="*/ 0 h 1"/>
                  <a:gd name="T24" fmla="*/ 30 w 31"/>
                  <a:gd name="T25" fmla="*/ 0 h 1"/>
                  <a:gd name="T26" fmla="*/ 30 w 31"/>
                  <a:gd name="T27" fmla="*/ 0 h 1"/>
                  <a:gd name="T28" fmla="*/ 30 w 31"/>
                  <a:gd name="T29" fmla="*/ 0 h 1"/>
                  <a:gd name="T30" fmla="*/ 30 w 31"/>
                  <a:gd name="T31" fmla="*/ 0 h 1"/>
                  <a:gd name="T32" fmla="*/ 30 w 31"/>
                  <a:gd name="T33" fmla="*/ 0 h 1"/>
                  <a:gd name="T34" fmla="*/ 30 w 31"/>
                  <a:gd name="T35" fmla="*/ 0 h 1"/>
                  <a:gd name="T36" fmla="*/ 30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30" y="0"/>
                    </a:moveTo>
                    <a:lnTo>
                      <a:pt x="1" y="0"/>
                    </a:lnTo>
                    <a:lnTo>
                      <a:pt x="0" y="0"/>
                    </a:lnTo>
                    <a:lnTo>
                      <a:pt x="30" y="0"/>
                    </a:lnTo>
                  </a:path>
                </a:pathLst>
              </a:custGeom>
              <a:solidFill>
                <a:srgbClr val="E3EC13"/>
              </a:solidFill>
              <a:ln w="9525" cap="rnd">
                <a:noFill/>
                <a:round/>
                <a:headEnd/>
                <a:tailEnd/>
              </a:ln>
            </p:spPr>
            <p:txBody>
              <a:bodyPr/>
              <a:lstStyle/>
              <a:p>
                <a:endParaRPr lang="en-US"/>
              </a:p>
            </p:txBody>
          </p:sp>
          <p:sp>
            <p:nvSpPr>
              <p:cNvPr id="32712" name="Freeform 667"/>
              <p:cNvSpPr>
                <a:spLocks noChangeAspect="1"/>
              </p:cNvSpPr>
              <p:nvPr/>
            </p:nvSpPr>
            <p:spPr bwMode="auto">
              <a:xfrm>
                <a:off x="5064" y="2711"/>
                <a:ext cx="31" cy="1"/>
              </a:xfrm>
              <a:custGeom>
                <a:avLst/>
                <a:gdLst>
                  <a:gd name="T0" fmla="*/ 30 w 31"/>
                  <a:gd name="T1" fmla="*/ 0 h 1"/>
                  <a:gd name="T2" fmla="*/ 0 w 31"/>
                  <a:gd name="T3" fmla="*/ 0 h 1"/>
                  <a:gd name="T4" fmla="*/ 0 w 31"/>
                  <a:gd name="T5" fmla="*/ 0 h 1"/>
                  <a:gd name="T6" fmla="*/ 0 w 31"/>
                  <a:gd name="T7" fmla="*/ 0 h 1"/>
                  <a:gd name="T8" fmla="*/ 0 w 31"/>
                  <a:gd name="T9" fmla="*/ 0 h 1"/>
                  <a:gd name="T10" fmla="*/ 0 w 31"/>
                  <a:gd name="T11" fmla="*/ 0 h 1"/>
                  <a:gd name="T12" fmla="*/ 0 w 31"/>
                  <a:gd name="T13" fmla="*/ 0 h 1"/>
                  <a:gd name="T14" fmla="*/ 0 w 31"/>
                  <a:gd name="T15" fmla="*/ 0 h 1"/>
                  <a:gd name="T16" fmla="*/ 0 w 31"/>
                  <a:gd name="T17" fmla="*/ 0 h 1"/>
                  <a:gd name="T18" fmla="*/ 0 w 31"/>
                  <a:gd name="T19" fmla="*/ 0 h 1"/>
                  <a:gd name="T20" fmla="*/ 30 w 31"/>
                  <a:gd name="T21" fmla="*/ 0 h 1"/>
                  <a:gd name="T22" fmla="*/ 30 w 31"/>
                  <a:gd name="T23" fmla="*/ 0 h 1"/>
                  <a:gd name="T24" fmla="*/ 30 w 31"/>
                  <a:gd name="T25" fmla="*/ 0 h 1"/>
                  <a:gd name="T26" fmla="*/ 30 w 31"/>
                  <a:gd name="T27" fmla="*/ 0 h 1"/>
                  <a:gd name="T28" fmla="*/ 30 w 31"/>
                  <a:gd name="T29" fmla="*/ 0 h 1"/>
                  <a:gd name="T30" fmla="*/ 30 w 31"/>
                  <a:gd name="T31" fmla="*/ 0 h 1"/>
                  <a:gd name="T32" fmla="*/ 30 w 31"/>
                  <a:gd name="T33" fmla="*/ 0 h 1"/>
                  <a:gd name="T34" fmla="*/ 30 w 31"/>
                  <a:gd name="T35" fmla="*/ 0 h 1"/>
                  <a:gd name="T36" fmla="*/ 30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30" y="0"/>
                    </a:moveTo>
                    <a:lnTo>
                      <a:pt x="0" y="0"/>
                    </a:lnTo>
                    <a:lnTo>
                      <a:pt x="30" y="0"/>
                    </a:lnTo>
                  </a:path>
                </a:pathLst>
              </a:custGeom>
              <a:solidFill>
                <a:srgbClr val="E4ED12"/>
              </a:solidFill>
              <a:ln w="9525" cap="rnd">
                <a:noFill/>
                <a:round/>
                <a:headEnd/>
                <a:tailEnd/>
              </a:ln>
            </p:spPr>
            <p:txBody>
              <a:bodyPr/>
              <a:lstStyle/>
              <a:p>
                <a:endParaRPr lang="en-US"/>
              </a:p>
            </p:txBody>
          </p:sp>
          <p:sp>
            <p:nvSpPr>
              <p:cNvPr id="32713" name="Freeform 668"/>
              <p:cNvSpPr>
                <a:spLocks noChangeAspect="1"/>
              </p:cNvSpPr>
              <p:nvPr/>
            </p:nvSpPr>
            <p:spPr bwMode="auto">
              <a:xfrm>
                <a:off x="5064" y="2711"/>
                <a:ext cx="31" cy="1"/>
              </a:xfrm>
              <a:custGeom>
                <a:avLst/>
                <a:gdLst>
                  <a:gd name="T0" fmla="*/ 30 w 31"/>
                  <a:gd name="T1" fmla="*/ 0 h 1"/>
                  <a:gd name="T2" fmla="*/ 0 w 31"/>
                  <a:gd name="T3" fmla="*/ 0 h 1"/>
                  <a:gd name="T4" fmla="*/ 0 w 31"/>
                  <a:gd name="T5" fmla="*/ 0 h 1"/>
                  <a:gd name="T6" fmla="*/ 0 w 31"/>
                  <a:gd name="T7" fmla="*/ 0 h 1"/>
                  <a:gd name="T8" fmla="*/ 0 w 31"/>
                  <a:gd name="T9" fmla="*/ 0 h 1"/>
                  <a:gd name="T10" fmla="*/ 0 w 31"/>
                  <a:gd name="T11" fmla="*/ 0 h 1"/>
                  <a:gd name="T12" fmla="*/ 0 w 31"/>
                  <a:gd name="T13" fmla="*/ 0 h 1"/>
                  <a:gd name="T14" fmla="*/ 0 w 31"/>
                  <a:gd name="T15" fmla="*/ 0 h 1"/>
                  <a:gd name="T16" fmla="*/ 0 w 31"/>
                  <a:gd name="T17" fmla="*/ 0 h 1"/>
                  <a:gd name="T18" fmla="*/ 0 w 31"/>
                  <a:gd name="T19" fmla="*/ 0 h 1"/>
                  <a:gd name="T20" fmla="*/ 30 w 31"/>
                  <a:gd name="T21" fmla="*/ 0 h 1"/>
                  <a:gd name="T22" fmla="*/ 30 w 31"/>
                  <a:gd name="T23" fmla="*/ 0 h 1"/>
                  <a:gd name="T24" fmla="*/ 30 w 31"/>
                  <a:gd name="T25" fmla="*/ 0 h 1"/>
                  <a:gd name="T26" fmla="*/ 30 w 31"/>
                  <a:gd name="T27" fmla="*/ 0 h 1"/>
                  <a:gd name="T28" fmla="*/ 30 w 31"/>
                  <a:gd name="T29" fmla="*/ 0 h 1"/>
                  <a:gd name="T30" fmla="*/ 30 w 31"/>
                  <a:gd name="T31" fmla="*/ 0 h 1"/>
                  <a:gd name="T32" fmla="*/ 30 w 31"/>
                  <a:gd name="T33" fmla="*/ 0 h 1"/>
                  <a:gd name="T34" fmla="*/ 30 w 31"/>
                  <a:gd name="T35" fmla="*/ 0 h 1"/>
                  <a:gd name="T36" fmla="*/ 30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30" y="0"/>
                    </a:moveTo>
                    <a:lnTo>
                      <a:pt x="0" y="0"/>
                    </a:lnTo>
                    <a:lnTo>
                      <a:pt x="30" y="0"/>
                    </a:lnTo>
                  </a:path>
                </a:pathLst>
              </a:custGeom>
              <a:solidFill>
                <a:srgbClr val="E4ED12"/>
              </a:solidFill>
              <a:ln w="9525" cap="rnd">
                <a:noFill/>
                <a:round/>
                <a:headEnd/>
                <a:tailEnd/>
              </a:ln>
            </p:spPr>
            <p:txBody>
              <a:bodyPr/>
              <a:lstStyle/>
              <a:p>
                <a:endParaRPr lang="en-US"/>
              </a:p>
            </p:txBody>
          </p:sp>
          <p:sp>
            <p:nvSpPr>
              <p:cNvPr id="32714" name="Freeform 669"/>
              <p:cNvSpPr>
                <a:spLocks noChangeAspect="1"/>
              </p:cNvSpPr>
              <p:nvPr/>
            </p:nvSpPr>
            <p:spPr bwMode="auto">
              <a:xfrm>
                <a:off x="5064" y="2711"/>
                <a:ext cx="31" cy="1"/>
              </a:xfrm>
              <a:custGeom>
                <a:avLst/>
                <a:gdLst>
                  <a:gd name="T0" fmla="*/ 30 w 31"/>
                  <a:gd name="T1" fmla="*/ 0 h 1"/>
                  <a:gd name="T2" fmla="*/ 0 w 31"/>
                  <a:gd name="T3" fmla="*/ 0 h 1"/>
                  <a:gd name="T4" fmla="*/ 0 w 31"/>
                  <a:gd name="T5" fmla="*/ 0 h 1"/>
                  <a:gd name="T6" fmla="*/ 0 w 31"/>
                  <a:gd name="T7" fmla="*/ 0 h 1"/>
                  <a:gd name="T8" fmla="*/ 0 w 31"/>
                  <a:gd name="T9" fmla="*/ 0 h 1"/>
                  <a:gd name="T10" fmla="*/ 0 w 31"/>
                  <a:gd name="T11" fmla="*/ 0 h 1"/>
                  <a:gd name="T12" fmla="*/ 0 w 31"/>
                  <a:gd name="T13" fmla="*/ 0 h 1"/>
                  <a:gd name="T14" fmla="*/ 0 w 31"/>
                  <a:gd name="T15" fmla="*/ 0 h 1"/>
                  <a:gd name="T16" fmla="*/ 0 w 31"/>
                  <a:gd name="T17" fmla="*/ 0 h 1"/>
                  <a:gd name="T18" fmla="*/ 0 w 31"/>
                  <a:gd name="T19" fmla="*/ 0 h 1"/>
                  <a:gd name="T20" fmla="*/ 30 w 31"/>
                  <a:gd name="T21" fmla="*/ 0 h 1"/>
                  <a:gd name="T22" fmla="*/ 30 w 31"/>
                  <a:gd name="T23" fmla="*/ 0 h 1"/>
                  <a:gd name="T24" fmla="*/ 30 w 31"/>
                  <a:gd name="T25" fmla="*/ 0 h 1"/>
                  <a:gd name="T26" fmla="*/ 30 w 31"/>
                  <a:gd name="T27" fmla="*/ 0 h 1"/>
                  <a:gd name="T28" fmla="*/ 30 w 31"/>
                  <a:gd name="T29" fmla="*/ 0 h 1"/>
                  <a:gd name="T30" fmla="*/ 30 w 31"/>
                  <a:gd name="T31" fmla="*/ 0 h 1"/>
                  <a:gd name="T32" fmla="*/ 30 w 31"/>
                  <a:gd name="T33" fmla="*/ 0 h 1"/>
                  <a:gd name="T34" fmla="*/ 30 w 31"/>
                  <a:gd name="T35" fmla="*/ 0 h 1"/>
                  <a:gd name="T36" fmla="*/ 30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30" y="0"/>
                    </a:moveTo>
                    <a:lnTo>
                      <a:pt x="0" y="0"/>
                    </a:lnTo>
                    <a:lnTo>
                      <a:pt x="30" y="0"/>
                    </a:lnTo>
                  </a:path>
                </a:pathLst>
              </a:custGeom>
              <a:solidFill>
                <a:srgbClr val="E5ED12"/>
              </a:solidFill>
              <a:ln w="9525" cap="rnd">
                <a:noFill/>
                <a:round/>
                <a:headEnd/>
                <a:tailEnd/>
              </a:ln>
            </p:spPr>
            <p:txBody>
              <a:bodyPr/>
              <a:lstStyle/>
              <a:p>
                <a:endParaRPr lang="en-US"/>
              </a:p>
            </p:txBody>
          </p:sp>
          <p:sp>
            <p:nvSpPr>
              <p:cNvPr id="32715" name="Freeform 670"/>
              <p:cNvSpPr>
                <a:spLocks noChangeAspect="1"/>
              </p:cNvSpPr>
              <p:nvPr/>
            </p:nvSpPr>
            <p:spPr bwMode="auto">
              <a:xfrm>
                <a:off x="5063" y="2711"/>
                <a:ext cx="32" cy="1"/>
              </a:xfrm>
              <a:custGeom>
                <a:avLst/>
                <a:gdLst>
                  <a:gd name="T0" fmla="*/ 31 w 32"/>
                  <a:gd name="T1" fmla="*/ 0 h 1"/>
                  <a:gd name="T2" fmla="*/ 1 w 32"/>
                  <a:gd name="T3" fmla="*/ 0 h 1"/>
                  <a:gd name="T4" fmla="*/ 1 w 32"/>
                  <a:gd name="T5" fmla="*/ 0 h 1"/>
                  <a:gd name="T6" fmla="*/ 1 w 32"/>
                  <a:gd name="T7" fmla="*/ 0 h 1"/>
                  <a:gd name="T8" fmla="*/ 1 w 32"/>
                  <a:gd name="T9" fmla="*/ 0 h 1"/>
                  <a:gd name="T10" fmla="*/ 1 w 32"/>
                  <a:gd name="T11" fmla="*/ 0 h 1"/>
                  <a:gd name="T12" fmla="*/ 1 w 32"/>
                  <a:gd name="T13" fmla="*/ 0 h 1"/>
                  <a:gd name="T14" fmla="*/ 1 w 32"/>
                  <a:gd name="T15" fmla="*/ 0 h 1"/>
                  <a:gd name="T16" fmla="*/ 1 w 32"/>
                  <a:gd name="T17" fmla="*/ 0 h 1"/>
                  <a:gd name="T18" fmla="*/ 0 w 32"/>
                  <a:gd name="T19" fmla="*/ 0 h 1"/>
                  <a:gd name="T20" fmla="*/ 31 w 32"/>
                  <a:gd name="T21" fmla="*/ 0 h 1"/>
                  <a:gd name="T22" fmla="*/ 31 w 32"/>
                  <a:gd name="T23" fmla="*/ 0 h 1"/>
                  <a:gd name="T24" fmla="*/ 31 w 32"/>
                  <a:gd name="T25" fmla="*/ 0 h 1"/>
                  <a:gd name="T26" fmla="*/ 31 w 32"/>
                  <a:gd name="T27" fmla="*/ 0 h 1"/>
                  <a:gd name="T28" fmla="*/ 31 w 32"/>
                  <a:gd name="T29" fmla="*/ 0 h 1"/>
                  <a:gd name="T30" fmla="*/ 31 w 32"/>
                  <a:gd name="T31" fmla="*/ 0 h 1"/>
                  <a:gd name="T32" fmla="*/ 31 w 32"/>
                  <a:gd name="T33" fmla="*/ 0 h 1"/>
                  <a:gd name="T34" fmla="*/ 31 w 32"/>
                  <a:gd name="T35" fmla="*/ 0 h 1"/>
                  <a:gd name="T36" fmla="*/ 31 w 3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
                  <a:gd name="T59" fmla="*/ 32 w 3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
                    <a:moveTo>
                      <a:pt x="31" y="0"/>
                    </a:moveTo>
                    <a:lnTo>
                      <a:pt x="1" y="0"/>
                    </a:lnTo>
                    <a:lnTo>
                      <a:pt x="0" y="0"/>
                    </a:lnTo>
                    <a:lnTo>
                      <a:pt x="31" y="0"/>
                    </a:lnTo>
                  </a:path>
                </a:pathLst>
              </a:custGeom>
              <a:solidFill>
                <a:srgbClr val="E5EE11"/>
              </a:solidFill>
              <a:ln w="9525" cap="rnd">
                <a:noFill/>
                <a:round/>
                <a:headEnd/>
                <a:tailEnd/>
              </a:ln>
            </p:spPr>
            <p:txBody>
              <a:bodyPr/>
              <a:lstStyle/>
              <a:p>
                <a:endParaRPr lang="en-US"/>
              </a:p>
            </p:txBody>
          </p:sp>
          <p:sp>
            <p:nvSpPr>
              <p:cNvPr id="32716" name="Freeform 671"/>
              <p:cNvSpPr>
                <a:spLocks noChangeAspect="1"/>
              </p:cNvSpPr>
              <p:nvPr/>
            </p:nvSpPr>
            <p:spPr bwMode="auto">
              <a:xfrm>
                <a:off x="5063" y="2711"/>
                <a:ext cx="32" cy="1"/>
              </a:xfrm>
              <a:custGeom>
                <a:avLst/>
                <a:gdLst>
                  <a:gd name="T0" fmla="*/ 31 w 32"/>
                  <a:gd name="T1" fmla="*/ 0 h 1"/>
                  <a:gd name="T2" fmla="*/ 0 w 32"/>
                  <a:gd name="T3" fmla="*/ 0 h 1"/>
                  <a:gd name="T4" fmla="*/ 0 w 32"/>
                  <a:gd name="T5" fmla="*/ 0 h 1"/>
                  <a:gd name="T6" fmla="*/ 0 w 32"/>
                  <a:gd name="T7" fmla="*/ 0 h 1"/>
                  <a:gd name="T8" fmla="*/ 0 w 32"/>
                  <a:gd name="T9" fmla="*/ 0 h 1"/>
                  <a:gd name="T10" fmla="*/ 0 w 32"/>
                  <a:gd name="T11" fmla="*/ 0 h 1"/>
                  <a:gd name="T12" fmla="*/ 0 w 32"/>
                  <a:gd name="T13" fmla="*/ 0 h 1"/>
                  <a:gd name="T14" fmla="*/ 0 w 32"/>
                  <a:gd name="T15" fmla="*/ 0 h 1"/>
                  <a:gd name="T16" fmla="*/ 0 w 32"/>
                  <a:gd name="T17" fmla="*/ 0 h 1"/>
                  <a:gd name="T18" fmla="*/ 0 w 32"/>
                  <a:gd name="T19" fmla="*/ 0 h 1"/>
                  <a:gd name="T20" fmla="*/ 31 w 32"/>
                  <a:gd name="T21" fmla="*/ 0 h 1"/>
                  <a:gd name="T22" fmla="*/ 31 w 32"/>
                  <a:gd name="T23" fmla="*/ 0 h 1"/>
                  <a:gd name="T24" fmla="*/ 31 w 32"/>
                  <a:gd name="T25" fmla="*/ 0 h 1"/>
                  <a:gd name="T26" fmla="*/ 31 w 32"/>
                  <a:gd name="T27" fmla="*/ 0 h 1"/>
                  <a:gd name="T28" fmla="*/ 31 w 32"/>
                  <a:gd name="T29" fmla="*/ 0 h 1"/>
                  <a:gd name="T30" fmla="*/ 31 w 32"/>
                  <a:gd name="T31" fmla="*/ 0 h 1"/>
                  <a:gd name="T32" fmla="*/ 31 w 32"/>
                  <a:gd name="T33" fmla="*/ 0 h 1"/>
                  <a:gd name="T34" fmla="*/ 31 w 32"/>
                  <a:gd name="T35" fmla="*/ 0 h 1"/>
                  <a:gd name="T36" fmla="*/ 31 w 3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
                  <a:gd name="T59" fmla="*/ 32 w 3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
                    <a:moveTo>
                      <a:pt x="31" y="0"/>
                    </a:moveTo>
                    <a:lnTo>
                      <a:pt x="0" y="0"/>
                    </a:lnTo>
                    <a:lnTo>
                      <a:pt x="31" y="0"/>
                    </a:lnTo>
                  </a:path>
                </a:pathLst>
              </a:custGeom>
              <a:solidFill>
                <a:srgbClr val="E6EE11"/>
              </a:solidFill>
              <a:ln w="9525" cap="rnd">
                <a:noFill/>
                <a:round/>
                <a:headEnd/>
                <a:tailEnd/>
              </a:ln>
            </p:spPr>
            <p:txBody>
              <a:bodyPr/>
              <a:lstStyle/>
              <a:p>
                <a:endParaRPr lang="en-US"/>
              </a:p>
            </p:txBody>
          </p:sp>
          <p:sp>
            <p:nvSpPr>
              <p:cNvPr id="32717" name="Freeform 672"/>
              <p:cNvSpPr>
                <a:spLocks noChangeAspect="1"/>
              </p:cNvSpPr>
              <p:nvPr/>
            </p:nvSpPr>
            <p:spPr bwMode="auto">
              <a:xfrm>
                <a:off x="5063" y="2711"/>
                <a:ext cx="32" cy="1"/>
              </a:xfrm>
              <a:custGeom>
                <a:avLst/>
                <a:gdLst>
                  <a:gd name="T0" fmla="*/ 31 w 32"/>
                  <a:gd name="T1" fmla="*/ 0 h 1"/>
                  <a:gd name="T2" fmla="*/ 0 w 32"/>
                  <a:gd name="T3" fmla="*/ 0 h 1"/>
                  <a:gd name="T4" fmla="*/ 0 w 32"/>
                  <a:gd name="T5" fmla="*/ 0 h 1"/>
                  <a:gd name="T6" fmla="*/ 0 w 32"/>
                  <a:gd name="T7" fmla="*/ 0 h 1"/>
                  <a:gd name="T8" fmla="*/ 0 w 32"/>
                  <a:gd name="T9" fmla="*/ 0 h 1"/>
                  <a:gd name="T10" fmla="*/ 0 w 32"/>
                  <a:gd name="T11" fmla="*/ 0 h 1"/>
                  <a:gd name="T12" fmla="*/ 0 w 32"/>
                  <a:gd name="T13" fmla="*/ 0 h 1"/>
                  <a:gd name="T14" fmla="*/ 0 w 32"/>
                  <a:gd name="T15" fmla="*/ 0 h 1"/>
                  <a:gd name="T16" fmla="*/ 0 w 32"/>
                  <a:gd name="T17" fmla="*/ 0 h 1"/>
                  <a:gd name="T18" fmla="*/ 0 w 32"/>
                  <a:gd name="T19" fmla="*/ 0 h 1"/>
                  <a:gd name="T20" fmla="*/ 31 w 32"/>
                  <a:gd name="T21" fmla="*/ 0 h 1"/>
                  <a:gd name="T22" fmla="*/ 31 w 32"/>
                  <a:gd name="T23" fmla="*/ 0 h 1"/>
                  <a:gd name="T24" fmla="*/ 31 w 32"/>
                  <a:gd name="T25" fmla="*/ 0 h 1"/>
                  <a:gd name="T26" fmla="*/ 31 w 32"/>
                  <a:gd name="T27" fmla="*/ 0 h 1"/>
                  <a:gd name="T28" fmla="*/ 31 w 32"/>
                  <a:gd name="T29" fmla="*/ 0 h 1"/>
                  <a:gd name="T30" fmla="*/ 31 w 32"/>
                  <a:gd name="T31" fmla="*/ 0 h 1"/>
                  <a:gd name="T32" fmla="*/ 31 w 32"/>
                  <a:gd name="T33" fmla="*/ 0 h 1"/>
                  <a:gd name="T34" fmla="*/ 31 w 32"/>
                  <a:gd name="T35" fmla="*/ 0 h 1"/>
                  <a:gd name="T36" fmla="*/ 31 w 3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
                  <a:gd name="T59" fmla="*/ 32 w 3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
                    <a:moveTo>
                      <a:pt x="31" y="0"/>
                    </a:moveTo>
                    <a:lnTo>
                      <a:pt x="0" y="0"/>
                    </a:lnTo>
                    <a:lnTo>
                      <a:pt x="31" y="0"/>
                    </a:lnTo>
                  </a:path>
                </a:pathLst>
              </a:custGeom>
              <a:solidFill>
                <a:srgbClr val="E7EF10"/>
              </a:solidFill>
              <a:ln w="9525" cap="rnd">
                <a:noFill/>
                <a:round/>
                <a:headEnd/>
                <a:tailEnd/>
              </a:ln>
            </p:spPr>
            <p:txBody>
              <a:bodyPr/>
              <a:lstStyle/>
              <a:p>
                <a:endParaRPr lang="en-US"/>
              </a:p>
            </p:txBody>
          </p:sp>
          <p:sp>
            <p:nvSpPr>
              <p:cNvPr id="32718" name="Freeform 673"/>
              <p:cNvSpPr>
                <a:spLocks noChangeAspect="1"/>
              </p:cNvSpPr>
              <p:nvPr/>
            </p:nvSpPr>
            <p:spPr bwMode="auto">
              <a:xfrm>
                <a:off x="5063" y="2709"/>
                <a:ext cx="32" cy="17"/>
              </a:xfrm>
              <a:custGeom>
                <a:avLst/>
                <a:gdLst>
                  <a:gd name="T0" fmla="*/ 31 w 32"/>
                  <a:gd name="T1" fmla="*/ 16 h 17"/>
                  <a:gd name="T2" fmla="*/ 0 w 32"/>
                  <a:gd name="T3" fmla="*/ 16 h 17"/>
                  <a:gd name="T4" fmla="*/ 0 w 32"/>
                  <a:gd name="T5" fmla="*/ 16 h 17"/>
                  <a:gd name="T6" fmla="*/ 0 w 32"/>
                  <a:gd name="T7" fmla="*/ 16 h 17"/>
                  <a:gd name="T8" fmla="*/ 0 w 32"/>
                  <a:gd name="T9" fmla="*/ 16 h 17"/>
                  <a:gd name="T10" fmla="*/ 0 w 32"/>
                  <a:gd name="T11" fmla="*/ 16 h 17"/>
                  <a:gd name="T12" fmla="*/ 0 w 32"/>
                  <a:gd name="T13" fmla="*/ 16 h 17"/>
                  <a:gd name="T14" fmla="*/ 0 w 32"/>
                  <a:gd name="T15" fmla="*/ 0 h 17"/>
                  <a:gd name="T16" fmla="*/ 0 w 32"/>
                  <a:gd name="T17" fmla="*/ 0 h 17"/>
                  <a:gd name="T18" fmla="*/ 0 w 32"/>
                  <a:gd name="T19" fmla="*/ 0 h 17"/>
                  <a:gd name="T20" fmla="*/ 31 w 32"/>
                  <a:gd name="T21" fmla="*/ 0 h 17"/>
                  <a:gd name="T22" fmla="*/ 31 w 32"/>
                  <a:gd name="T23" fmla="*/ 0 h 17"/>
                  <a:gd name="T24" fmla="*/ 31 w 32"/>
                  <a:gd name="T25" fmla="*/ 0 h 17"/>
                  <a:gd name="T26" fmla="*/ 31 w 32"/>
                  <a:gd name="T27" fmla="*/ 16 h 17"/>
                  <a:gd name="T28" fmla="*/ 31 w 32"/>
                  <a:gd name="T29" fmla="*/ 16 h 17"/>
                  <a:gd name="T30" fmla="*/ 31 w 32"/>
                  <a:gd name="T31" fmla="*/ 16 h 17"/>
                  <a:gd name="T32" fmla="*/ 31 w 32"/>
                  <a:gd name="T33" fmla="*/ 16 h 17"/>
                  <a:gd name="T34" fmla="*/ 31 w 32"/>
                  <a:gd name="T35" fmla="*/ 16 h 17"/>
                  <a:gd name="T36" fmla="*/ 31 w 32"/>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7"/>
                  <a:gd name="T59" fmla="*/ 32 w 32"/>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7">
                    <a:moveTo>
                      <a:pt x="31" y="16"/>
                    </a:moveTo>
                    <a:lnTo>
                      <a:pt x="0" y="16"/>
                    </a:lnTo>
                    <a:lnTo>
                      <a:pt x="0" y="0"/>
                    </a:lnTo>
                    <a:lnTo>
                      <a:pt x="31" y="0"/>
                    </a:lnTo>
                    <a:lnTo>
                      <a:pt x="31" y="16"/>
                    </a:lnTo>
                  </a:path>
                </a:pathLst>
              </a:custGeom>
              <a:solidFill>
                <a:srgbClr val="E7EF10"/>
              </a:solidFill>
              <a:ln w="9525" cap="rnd">
                <a:noFill/>
                <a:round/>
                <a:headEnd/>
                <a:tailEnd/>
              </a:ln>
            </p:spPr>
            <p:txBody>
              <a:bodyPr/>
              <a:lstStyle/>
              <a:p>
                <a:endParaRPr lang="en-US"/>
              </a:p>
            </p:txBody>
          </p:sp>
          <p:sp>
            <p:nvSpPr>
              <p:cNvPr id="32719" name="Freeform 674"/>
              <p:cNvSpPr>
                <a:spLocks noChangeAspect="1"/>
              </p:cNvSpPr>
              <p:nvPr/>
            </p:nvSpPr>
            <p:spPr bwMode="auto">
              <a:xfrm>
                <a:off x="5063" y="2709"/>
                <a:ext cx="32" cy="1"/>
              </a:xfrm>
              <a:custGeom>
                <a:avLst/>
                <a:gdLst>
                  <a:gd name="T0" fmla="*/ 31 w 32"/>
                  <a:gd name="T1" fmla="*/ 0 h 1"/>
                  <a:gd name="T2" fmla="*/ 0 w 32"/>
                  <a:gd name="T3" fmla="*/ 0 h 1"/>
                  <a:gd name="T4" fmla="*/ 0 w 32"/>
                  <a:gd name="T5" fmla="*/ 0 h 1"/>
                  <a:gd name="T6" fmla="*/ 0 w 32"/>
                  <a:gd name="T7" fmla="*/ 0 h 1"/>
                  <a:gd name="T8" fmla="*/ 0 w 32"/>
                  <a:gd name="T9" fmla="*/ 0 h 1"/>
                  <a:gd name="T10" fmla="*/ 0 w 32"/>
                  <a:gd name="T11" fmla="*/ 0 h 1"/>
                  <a:gd name="T12" fmla="*/ 0 w 32"/>
                  <a:gd name="T13" fmla="*/ 0 h 1"/>
                  <a:gd name="T14" fmla="*/ 0 w 32"/>
                  <a:gd name="T15" fmla="*/ 0 h 1"/>
                  <a:gd name="T16" fmla="*/ 0 w 32"/>
                  <a:gd name="T17" fmla="*/ 0 h 1"/>
                  <a:gd name="T18" fmla="*/ 0 w 32"/>
                  <a:gd name="T19" fmla="*/ 0 h 1"/>
                  <a:gd name="T20" fmla="*/ 0 w 32"/>
                  <a:gd name="T21" fmla="*/ 0 h 1"/>
                  <a:gd name="T22" fmla="*/ 0 w 32"/>
                  <a:gd name="T23" fmla="*/ 0 h 1"/>
                  <a:gd name="T24" fmla="*/ 0 w 32"/>
                  <a:gd name="T25" fmla="*/ 0 h 1"/>
                  <a:gd name="T26" fmla="*/ 0 w 32"/>
                  <a:gd name="T27" fmla="*/ 0 h 1"/>
                  <a:gd name="T28" fmla="*/ 0 w 32"/>
                  <a:gd name="T29" fmla="*/ 0 h 1"/>
                  <a:gd name="T30" fmla="*/ 0 w 32"/>
                  <a:gd name="T31" fmla="*/ 0 h 1"/>
                  <a:gd name="T32" fmla="*/ 0 w 32"/>
                  <a:gd name="T33" fmla="*/ 0 h 1"/>
                  <a:gd name="T34" fmla="*/ 0 w 32"/>
                  <a:gd name="T35" fmla="*/ 0 h 1"/>
                  <a:gd name="T36" fmla="*/ 31 w 32"/>
                  <a:gd name="T37" fmla="*/ 0 h 1"/>
                  <a:gd name="T38" fmla="*/ 31 w 32"/>
                  <a:gd name="T39" fmla="*/ 0 h 1"/>
                  <a:gd name="T40" fmla="*/ 31 w 32"/>
                  <a:gd name="T41" fmla="*/ 0 h 1"/>
                  <a:gd name="T42" fmla="*/ 31 w 32"/>
                  <a:gd name="T43" fmla="*/ 0 h 1"/>
                  <a:gd name="T44" fmla="*/ 31 w 32"/>
                  <a:gd name="T45" fmla="*/ 0 h 1"/>
                  <a:gd name="T46" fmla="*/ 31 w 32"/>
                  <a:gd name="T47" fmla="*/ 0 h 1"/>
                  <a:gd name="T48" fmla="*/ 31 w 32"/>
                  <a:gd name="T49" fmla="*/ 0 h 1"/>
                  <a:gd name="T50" fmla="*/ 31 w 32"/>
                  <a:gd name="T51" fmla="*/ 0 h 1"/>
                  <a:gd name="T52" fmla="*/ 31 w 32"/>
                  <a:gd name="T53" fmla="*/ 0 h 1"/>
                  <a:gd name="T54" fmla="*/ 31 w 32"/>
                  <a:gd name="T55" fmla="*/ 0 h 1"/>
                  <a:gd name="T56" fmla="*/ 31 w 32"/>
                  <a:gd name="T57" fmla="*/ 0 h 1"/>
                  <a:gd name="T58" fmla="*/ 31 w 32"/>
                  <a:gd name="T59" fmla="*/ 0 h 1"/>
                  <a:gd name="T60" fmla="*/ 31 w 32"/>
                  <a:gd name="T61" fmla="*/ 0 h 1"/>
                  <a:gd name="T62" fmla="*/ 31 w 32"/>
                  <a:gd name="T63" fmla="*/ 0 h 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
                  <a:gd name="T97" fmla="*/ 0 h 1"/>
                  <a:gd name="T98" fmla="*/ 32 w 32"/>
                  <a:gd name="T99" fmla="*/ 1 h 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 h="1">
                    <a:moveTo>
                      <a:pt x="31" y="0"/>
                    </a:moveTo>
                    <a:lnTo>
                      <a:pt x="0" y="0"/>
                    </a:lnTo>
                    <a:lnTo>
                      <a:pt x="31" y="0"/>
                    </a:lnTo>
                  </a:path>
                </a:pathLst>
              </a:custGeom>
              <a:solidFill>
                <a:srgbClr val="E8EF10"/>
              </a:solidFill>
              <a:ln w="9525" cap="rnd">
                <a:noFill/>
                <a:round/>
                <a:headEnd/>
                <a:tailEnd/>
              </a:ln>
            </p:spPr>
            <p:txBody>
              <a:bodyPr/>
              <a:lstStyle/>
              <a:p>
                <a:endParaRPr lang="en-US"/>
              </a:p>
            </p:txBody>
          </p:sp>
          <p:sp>
            <p:nvSpPr>
              <p:cNvPr id="32720" name="Freeform 675"/>
              <p:cNvSpPr>
                <a:spLocks noChangeAspect="1"/>
              </p:cNvSpPr>
              <p:nvPr/>
            </p:nvSpPr>
            <p:spPr bwMode="auto">
              <a:xfrm>
                <a:off x="5063" y="2709"/>
                <a:ext cx="32" cy="1"/>
              </a:xfrm>
              <a:custGeom>
                <a:avLst/>
                <a:gdLst>
                  <a:gd name="T0" fmla="*/ 31 w 32"/>
                  <a:gd name="T1" fmla="*/ 0 h 1"/>
                  <a:gd name="T2" fmla="*/ 0 w 32"/>
                  <a:gd name="T3" fmla="*/ 0 h 1"/>
                  <a:gd name="T4" fmla="*/ 0 w 32"/>
                  <a:gd name="T5" fmla="*/ 0 h 1"/>
                  <a:gd name="T6" fmla="*/ 0 w 32"/>
                  <a:gd name="T7" fmla="*/ 0 h 1"/>
                  <a:gd name="T8" fmla="*/ 0 w 32"/>
                  <a:gd name="T9" fmla="*/ 0 h 1"/>
                  <a:gd name="T10" fmla="*/ 0 w 32"/>
                  <a:gd name="T11" fmla="*/ 0 h 1"/>
                  <a:gd name="T12" fmla="*/ 0 w 32"/>
                  <a:gd name="T13" fmla="*/ 0 h 1"/>
                  <a:gd name="T14" fmla="*/ 1 w 32"/>
                  <a:gd name="T15" fmla="*/ 0 h 1"/>
                  <a:gd name="T16" fmla="*/ 1 w 32"/>
                  <a:gd name="T17" fmla="*/ 0 h 1"/>
                  <a:gd name="T18" fmla="*/ 1 w 32"/>
                  <a:gd name="T19" fmla="*/ 0 h 1"/>
                  <a:gd name="T20" fmla="*/ 31 w 32"/>
                  <a:gd name="T21" fmla="*/ 0 h 1"/>
                  <a:gd name="T22" fmla="*/ 31 w 32"/>
                  <a:gd name="T23" fmla="*/ 0 h 1"/>
                  <a:gd name="T24" fmla="*/ 31 w 32"/>
                  <a:gd name="T25" fmla="*/ 0 h 1"/>
                  <a:gd name="T26" fmla="*/ 31 w 32"/>
                  <a:gd name="T27" fmla="*/ 0 h 1"/>
                  <a:gd name="T28" fmla="*/ 31 w 32"/>
                  <a:gd name="T29" fmla="*/ 0 h 1"/>
                  <a:gd name="T30" fmla="*/ 31 w 32"/>
                  <a:gd name="T31" fmla="*/ 0 h 1"/>
                  <a:gd name="T32" fmla="*/ 31 w 32"/>
                  <a:gd name="T33" fmla="*/ 0 h 1"/>
                  <a:gd name="T34" fmla="*/ 31 w 32"/>
                  <a:gd name="T35" fmla="*/ 0 h 1"/>
                  <a:gd name="T36" fmla="*/ 31 w 3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
                  <a:gd name="T59" fmla="*/ 32 w 3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
                    <a:moveTo>
                      <a:pt x="31" y="0"/>
                    </a:moveTo>
                    <a:lnTo>
                      <a:pt x="0" y="0"/>
                    </a:lnTo>
                    <a:lnTo>
                      <a:pt x="1" y="0"/>
                    </a:lnTo>
                    <a:lnTo>
                      <a:pt x="31" y="0"/>
                    </a:lnTo>
                  </a:path>
                </a:pathLst>
              </a:custGeom>
              <a:solidFill>
                <a:srgbClr val="E8F00F"/>
              </a:solidFill>
              <a:ln w="9525" cap="rnd">
                <a:noFill/>
                <a:round/>
                <a:headEnd/>
                <a:tailEnd/>
              </a:ln>
            </p:spPr>
            <p:txBody>
              <a:bodyPr/>
              <a:lstStyle/>
              <a:p>
                <a:endParaRPr lang="en-US"/>
              </a:p>
            </p:txBody>
          </p:sp>
          <p:sp>
            <p:nvSpPr>
              <p:cNvPr id="32721" name="Freeform 676"/>
              <p:cNvSpPr>
                <a:spLocks noChangeAspect="1"/>
              </p:cNvSpPr>
              <p:nvPr/>
            </p:nvSpPr>
            <p:spPr bwMode="auto">
              <a:xfrm>
                <a:off x="5064" y="2709"/>
                <a:ext cx="31" cy="1"/>
              </a:xfrm>
              <a:custGeom>
                <a:avLst/>
                <a:gdLst>
                  <a:gd name="T0" fmla="*/ 30 w 31"/>
                  <a:gd name="T1" fmla="*/ 0 h 1"/>
                  <a:gd name="T2" fmla="*/ 0 w 31"/>
                  <a:gd name="T3" fmla="*/ 0 h 1"/>
                  <a:gd name="T4" fmla="*/ 0 w 31"/>
                  <a:gd name="T5" fmla="*/ 0 h 1"/>
                  <a:gd name="T6" fmla="*/ 0 w 31"/>
                  <a:gd name="T7" fmla="*/ 0 h 1"/>
                  <a:gd name="T8" fmla="*/ 0 w 31"/>
                  <a:gd name="T9" fmla="*/ 0 h 1"/>
                  <a:gd name="T10" fmla="*/ 0 w 31"/>
                  <a:gd name="T11" fmla="*/ 0 h 1"/>
                  <a:gd name="T12" fmla="*/ 0 w 31"/>
                  <a:gd name="T13" fmla="*/ 0 h 1"/>
                  <a:gd name="T14" fmla="*/ 0 w 31"/>
                  <a:gd name="T15" fmla="*/ 0 h 1"/>
                  <a:gd name="T16" fmla="*/ 0 w 31"/>
                  <a:gd name="T17" fmla="*/ 0 h 1"/>
                  <a:gd name="T18" fmla="*/ 0 w 31"/>
                  <a:gd name="T19" fmla="*/ 0 h 1"/>
                  <a:gd name="T20" fmla="*/ 30 w 31"/>
                  <a:gd name="T21" fmla="*/ 0 h 1"/>
                  <a:gd name="T22" fmla="*/ 30 w 31"/>
                  <a:gd name="T23" fmla="*/ 0 h 1"/>
                  <a:gd name="T24" fmla="*/ 30 w 31"/>
                  <a:gd name="T25" fmla="*/ 0 h 1"/>
                  <a:gd name="T26" fmla="*/ 30 w 31"/>
                  <a:gd name="T27" fmla="*/ 0 h 1"/>
                  <a:gd name="T28" fmla="*/ 30 w 31"/>
                  <a:gd name="T29" fmla="*/ 0 h 1"/>
                  <a:gd name="T30" fmla="*/ 30 w 31"/>
                  <a:gd name="T31" fmla="*/ 0 h 1"/>
                  <a:gd name="T32" fmla="*/ 30 w 31"/>
                  <a:gd name="T33" fmla="*/ 0 h 1"/>
                  <a:gd name="T34" fmla="*/ 30 w 31"/>
                  <a:gd name="T35" fmla="*/ 0 h 1"/>
                  <a:gd name="T36" fmla="*/ 30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30" y="0"/>
                    </a:moveTo>
                    <a:lnTo>
                      <a:pt x="0" y="0"/>
                    </a:lnTo>
                    <a:lnTo>
                      <a:pt x="30" y="0"/>
                    </a:lnTo>
                  </a:path>
                </a:pathLst>
              </a:custGeom>
              <a:solidFill>
                <a:srgbClr val="E9F00F"/>
              </a:solidFill>
              <a:ln w="9525" cap="rnd">
                <a:noFill/>
                <a:round/>
                <a:headEnd/>
                <a:tailEnd/>
              </a:ln>
            </p:spPr>
            <p:txBody>
              <a:bodyPr/>
              <a:lstStyle/>
              <a:p>
                <a:endParaRPr lang="en-US"/>
              </a:p>
            </p:txBody>
          </p:sp>
          <p:sp>
            <p:nvSpPr>
              <p:cNvPr id="32722" name="Freeform 677"/>
              <p:cNvSpPr>
                <a:spLocks noChangeAspect="1"/>
              </p:cNvSpPr>
              <p:nvPr/>
            </p:nvSpPr>
            <p:spPr bwMode="auto">
              <a:xfrm>
                <a:off x="5064" y="2709"/>
                <a:ext cx="31" cy="1"/>
              </a:xfrm>
              <a:custGeom>
                <a:avLst/>
                <a:gdLst>
                  <a:gd name="T0" fmla="*/ 30 w 31"/>
                  <a:gd name="T1" fmla="*/ 0 h 1"/>
                  <a:gd name="T2" fmla="*/ 0 w 31"/>
                  <a:gd name="T3" fmla="*/ 0 h 1"/>
                  <a:gd name="T4" fmla="*/ 0 w 31"/>
                  <a:gd name="T5" fmla="*/ 0 h 1"/>
                  <a:gd name="T6" fmla="*/ 0 w 31"/>
                  <a:gd name="T7" fmla="*/ 0 h 1"/>
                  <a:gd name="T8" fmla="*/ 0 w 31"/>
                  <a:gd name="T9" fmla="*/ 0 h 1"/>
                  <a:gd name="T10" fmla="*/ 0 w 31"/>
                  <a:gd name="T11" fmla="*/ 0 h 1"/>
                  <a:gd name="T12" fmla="*/ 0 w 31"/>
                  <a:gd name="T13" fmla="*/ 0 h 1"/>
                  <a:gd name="T14" fmla="*/ 0 w 31"/>
                  <a:gd name="T15" fmla="*/ 0 h 1"/>
                  <a:gd name="T16" fmla="*/ 0 w 31"/>
                  <a:gd name="T17" fmla="*/ 0 h 1"/>
                  <a:gd name="T18" fmla="*/ 1 w 31"/>
                  <a:gd name="T19" fmla="*/ 0 h 1"/>
                  <a:gd name="T20" fmla="*/ 28 w 31"/>
                  <a:gd name="T21" fmla="*/ 0 h 1"/>
                  <a:gd name="T22" fmla="*/ 28 w 31"/>
                  <a:gd name="T23" fmla="*/ 0 h 1"/>
                  <a:gd name="T24" fmla="*/ 28 w 31"/>
                  <a:gd name="T25" fmla="*/ 0 h 1"/>
                  <a:gd name="T26" fmla="*/ 30 w 31"/>
                  <a:gd name="T27" fmla="*/ 0 h 1"/>
                  <a:gd name="T28" fmla="*/ 30 w 31"/>
                  <a:gd name="T29" fmla="*/ 0 h 1"/>
                  <a:gd name="T30" fmla="*/ 30 w 31"/>
                  <a:gd name="T31" fmla="*/ 0 h 1"/>
                  <a:gd name="T32" fmla="*/ 30 w 31"/>
                  <a:gd name="T33" fmla="*/ 0 h 1"/>
                  <a:gd name="T34" fmla="*/ 30 w 31"/>
                  <a:gd name="T35" fmla="*/ 0 h 1"/>
                  <a:gd name="T36" fmla="*/ 30 w 3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
                  <a:gd name="T59" fmla="*/ 31 w 3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
                    <a:moveTo>
                      <a:pt x="30" y="0"/>
                    </a:moveTo>
                    <a:lnTo>
                      <a:pt x="0" y="0"/>
                    </a:lnTo>
                    <a:lnTo>
                      <a:pt x="1" y="0"/>
                    </a:lnTo>
                    <a:lnTo>
                      <a:pt x="28" y="0"/>
                    </a:lnTo>
                    <a:lnTo>
                      <a:pt x="30" y="0"/>
                    </a:lnTo>
                  </a:path>
                </a:pathLst>
              </a:custGeom>
              <a:solidFill>
                <a:srgbClr val="EAF10E"/>
              </a:solidFill>
              <a:ln w="9525" cap="rnd">
                <a:noFill/>
                <a:round/>
                <a:headEnd/>
                <a:tailEnd/>
              </a:ln>
            </p:spPr>
            <p:txBody>
              <a:bodyPr/>
              <a:lstStyle/>
              <a:p>
                <a:endParaRPr lang="en-US"/>
              </a:p>
            </p:txBody>
          </p:sp>
          <p:sp>
            <p:nvSpPr>
              <p:cNvPr id="32723" name="Freeform 678"/>
              <p:cNvSpPr>
                <a:spLocks noChangeAspect="1"/>
              </p:cNvSpPr>
              <p:nvPr/>
            </p:nvSpPr>
            <p:spPr bwMode="auto">
              <a:xfrm>
                <a:off x="5066" y="2709"/>
                <a:ext cx="27" cy="1"/>
              </a:xfrm>
              <a:custGeom>
                <a:avLst/>
                <a:gdLst>
                  <a:gd name="T0" fmla="*/ 26 w 27"/>
                  <a:gd name="T1" fmla="*/ 0 h 1"/>
                  <a:gd name="T2" fmla="*/ 0 w 27"/>
                  <a:gd name="T3" fmla="*/ 0 h 1"/>
                  <a:gd name="T4" fmla="*/ 0 w 27"/>
                  <a:gd name="T5" fmla="*/ 0 h 1"/>
                  <a:gd name="T6" fmla="*/ 0 w 27"/>
                  <a:gd name="T7" fmla="*/ 0 h 1"/>
                  <a:gd name="T8" fmla="*/ 0 w 27"/>
                  <a:gd name="T9" fmla="*/ 0 h 1"/>
                  <a:gd name="T10" fmla="*/ 0 w 27"/>
                  <a:gd name="T11" fmla="*/ 0 h 1"/>
                  <a:gd name="T12" fmla="*/ 0 w 27"/>
                  <a:gd name="T13" fmla="*/ 0 h 1"/>
                  <a:gd name="T14" fmla="*/ 0 w 27"/>
                  <a:gd name="T15" fmla="*/ 0 h 1"/>
                  <a:gd name="T16" fmla="*/ 0 w 27"/>
                  <a:gd name="T17" fmla="*/ 0 h 1"/>
                  <a:gd name="T18" fmla="*/ 0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0" y="0"/>
                    </a:lnTo>
                    <a:lnTo>
                      <a:pt x="26" y="0"/>
                    </a:lnTo>
                  </a:path>
                </a:pathLst>
              </a:custGeom>
              <a:solidFill>
                <a:srgbClr val="EAF10E"/>
              </a:solidFill>
              <a:ln w="9525" cap="rnd">
                <a:noFill/>
                <a:round/>
                <a:headEnd/>
                <a:tailEnd/>
              </a:ln>
            </p:spPr>
            <p:txBody>
              <a:bodyPr/>
              <a:lstStyle/>
              <a:p>
                <a:endParaRPr lang="en-US"/>
              </a:p>
            </p:txBody>
          </p:sp>
          <p:sp>
            <p:nvSpPr>
              <p:cNvPr id="32724" name="Freeform 679"/>
              <p:cNvSpPr>
                <a:spLocks noChangeAspect="1"/>
              </p:cNvSpPr>
              <p:nvPr/>
            </p:nvSpPr>
            <p:spPr bwMode="auto">
              <a:xfrm>
                <a:off x="5066" y="2709"/>
                <a:ext cx="27" cy="1"/>
              </a:xfrm>
              <a:custGeom>
                <a:avLst/>
                <a:gdLst>
                  <a:gd name="T0" fmla="*/ 26 w 27"/>
                  <a:gd name="T1" fmla="*/ 0 h 1"/>
                  <a:gd name="T2" fmla="*/ 0 w 27"/>
                  <a:gd name="T3" fmla="*/ 0 h 1"/>
                  <a:gd name="T4" fmla="*/ 0 w 27"/>
                  <a:gd name="T5" fmla="*/ 0 h 1"/>
                  <a:gd name="T6" fmla="*/ 0 w 27"/>
                  <a:gd name="T7" fmla="*/ 0 h 1"/>
                  <a:gd name="T8" fmla="*/ 0 w 27"/>
                  <a:gd name="T9" fmla="*/ 0 h 1"/>
                  <a:gd name="T10" fmla="*/ 0 w 27"/>
                  <a:gd name="T11" fmla="*/ 0 h 1"/>
                  <a:gd name="T12" fmla="*/ 0 w 27"/>
                  <a:gd name="T13" fmla="*/ 0 h 1"/>
                  <a:gd name="T14" fmla="*/ 0 w 27"/>
                  <a:gd name="T15" fmla="*/ 0 h 1"/>
                  <a:gd name="T16" fmla="*/ 0 w 27"/>
                  <a:gd name="T17" fmla="*/ 0 h 1"/>
                  <a:gd name="T18" fmla="*/ 0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0" y="0"/>
                    </a:lnTo>
                    <a:lnTo>
                      <a:pt x="26" y="0"/>
                    </a:lnTo>
                  </a:path>
                </a:pathLst>
              </a:custGeom>
              <a:solidFill>
                <a:srgbClr val="EBF10E"/>
              </a:solidFill>
              <a:ln w="9525" cap="rnd">
                <a:noFill/>
                <a:round/>
                <a:headEnd/>
                <a:tailEnd/>
              </a:ln>
            </p:spPr>
            <p:txBody>
              <a:bodyPr/>
              <a:lstStyle/>
              <a:p>
                <a:endParaRPr lang="en-US"/>
              </a:p>
            </p:txBody>
          </p:sp>
          <p:sp>
            <p:nvSpPr>
              <p:cNvPr id="32725" name="Freeform 680"/>
              <p:cNvSpPr>
                <a:spLocks noChangeAspect="1"/>
              </p:cNvSpPr>
              <p:nvPr/>
            </p:nvSpPr>
            <p:spPr bwMode="auto">
              <a:xfrm>
                <a:off x="5066" y="2709"/>
                <a:ext cx="27" cy="1"/>
              </a:xfrm>
              <a:custGeom>
                <a:avLst/>
                <a:gdLst>
                  <a:gd name="T0" fmla="*/ 26 w 27"/>
                  <a:gd name="T1" fmla="*/ 0 h 1"/>
                  <a:gd name="T2" fmla="*/ 0 w 27"/>
                  <a:gd name="T3" fmla="*/ 0 h 1"/>
                  <a:gd name="T4" fmla="*/ 1 w 27"/>
                  <a:gd name="T5" fmla="*/ 0 h 1"/>
                  <a:gd name="T6" fmla="*/ 1 w 27"/>
                  <a:gd name="T7" fmla="*/ 0 h 1"/>
                  <a:gd name="T8" fmla="*/ 1 w 27"/>
                  <a:gd name="T9" fmla="*/ 0 h 1"/>
                  <a:gd name="T10" fmla="*/ 1 w 27"/>
                  <a:gd name="T11" fmla="*/ 0 h 1"/>
                  <a:gd name="T12" fmla="*/ 1 w 27"/>
                  <a:gd name="T13" fmla="*/ 0 h 1"/>
                  <a:gd name="T14" fmla="*/ 1 w 27"/>
                  <a:gd name="T15" fmla="*/ 0 h 1"/>
                  <a:gd name="T16" fmla="*/ 1 w 27"/>
                  <a:gd name="T17" fmla="*/ 0 h 1"/>
                  <a:gd name="T18" fmla="*/ 1 w 27"/>
                  <a:gd name="T19" fmla="*/ 0 h 1"/>
                  <a:gd name="T20" fmla="*/ 26 w 27"/>
                  <a:gd name="T21" fmla="*/ 0 h 1"/>
                  <a:gd name="T22" fmla="*/ 26 w 27"/>
                  <a:gd name="T23" fmla="*/ 0 h 1"/>
                  <a:gd name="T24" fmla="*/ 26 w 27"/>
                  <a:gd name="T25" fmla="*/ 0 h 1"/>
                  <a:gd name="T26" fmla="*/ 26 w 27"/>
                  <a:gd name="T27" fmla="*/ 0 h 1"/>
                  <a:gd name="T28" fmla="*/ 26 w 27"/>
                  <a:gd name="T29" fmla="*/ 0 h 1"/>
                  <a:gd name="T30" fmla="*/ 26 w 27"/>
                  <a:gd name="T31" fmla="*/ 0 h 1"/>
                  <a:gd name="T32" fmla="*/ 26 w 27"/>
                  <a:gd name="T33" fmla="*/ 0 h 1"/>
                  <a:gd name="T34" fmla="*/ 26 w 27"/>
                  <a:gd name="T35" fmla="*/ 0 h 1"/>
                  <a:gd name="T36" fmla="*/ 26 w 2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
                  <a:gd name="T59" fmla="*/ 27 w 2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
                    <a:moveTo>
                      <a:pt x="26" y="0"/>
                    </a:moveTo>
                    <a:lnTo>
                      <a:pt x="0" y="0"/>
                    </a:lnTo>
                    <a:lnTo>
                      <a:pt x="1" y="0"/>
                    </a:lnTo>
                    <a:lnTo>
                      <a:pt x="26" y="0"/>
                    </a:lnTo>
                  </a:path>
                </a:pathLst>
              </a:custGeom>
              <a:solidFill>
                <a:srgbClr val="EBF20D"/>
              </a:solidFill>
              <a:ln w="9525" cap="rnd">
                <a:noFill/>
                <a:round/>
                <a:headEnd/>
                <a:tailEnd/>
              </a:ln>
            </p:spPr>
            <p:txBody>
              <a:bodyPr/>
              <a:lstStyle/>
              <a:p>
                <a:endParaRPr lang="en-US"/>
              </a:p>
            </p:txBody>
          </p:sp>
          <p:sp>
            <p:nvSpPr>
              <p:cNvPr id="32726" name="Freeform 681"/>
              <p:cNvSpPr>
                <a:spLocks noChangeAspect="1"/>
              </p:cNvSpPr>
              <p:nvPr/>
            </p:nvSpPr>
            <p:spPr bwMode="auto">
              <a:xfrm>
                <a:off x="5067" y="2709"/>
                <a:ext cx="26" cy="1"/>
              </a:xfrm>
              <a:custGeom>
                <a:avLst/>
                <a:gdLst>
                  <a:gd name="T0" fmla="*/ 25 w 26"/>
                  <a:gd name="T1" fmla="*/ 0 h 1"/>
                  <a:gd name="T2" fmla="*/ 0 w 26"/>
                  <a:gd name="T3" fmla="*/ 0 h 1"/>
                  <a:gd name="T4" fmla="*/ 0 w 26"/>
                  <a:gd name="T5" fmla="*/ 0 h 1"/>
                  <a:gd name="T6" fmla="*/ 0 w 26"/>
                  <a:gd name="T7" fmla="*/ 0 h 1"/>
                  <a:gd name="T8" fmla="*/ 0 w 26"/>
                  <a:gd name="T9" fmla="*/ 0 h 1"/>
                  <a:gd name="T10" fmla="*/ 0 w 26"/>
                  <a:gd name="T11" fmla="*/ 0 h 1"/>
                  <a:gd name="T12" fmla="*/ 0 w 26"/>
                  <a:gd name="T13" fmla="*/ 0 h 1"/>
                  <a:gd name="T14" fmla="*/ 0 w 26"/>
                  <a:gd name="T15" fmla="*/ 0 h 1"/>
                  <a:gd name="T16" fmla="*/ 0 w 26"/>
                  <a:gd name="T17" fmla="*/ 0 h 1"/>
                  <a:gd name="T18" fmla="*/ 0 w 26"/>
                  <a:gd name="T19" fmla="*/ 0 h 1"/>
                  <a:gd name="T20" fmla="*/ 25 w 26"/>
                  <a:gd name="T21" fmla="*/ 0 h 1"/>
                  <a:gd name="T22" fmla="*/ 25 w 26"/>
                  <a:gd name="T23" fmla="*/ 0 h 1"/>
                  <a:gd name="T24" fmla="*/ 25 w 26"/>
                  <a:gd name="T25" fmla="*/ 0 h 1"/>
                  <a:gd name="T26" fmla="*/ 25 w 26"/>
                  <a:gd name="T27" fmla="*/ 0 h 1"/>
                  <a:gd name="T28" fmla="*/ 25 w 26"/>
                  <a:gd name="T29" fmla="*/ 0 h 1"/>
                  <a:gd name="T30" fmla="*/ 25 w 26"/>
                  <a:gd name="T31" fmla="*/ 0 h 1"/>
                  <a:gd name="T32" fmla="*/ 25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0" y="0"/>
                    </a:lnTo>
                    <a:lnTo>
                      <a:pt x="25" y="0"/>
                    </a:lnTo>
                  </a:path>
                </a:pathLst>
              </a:custGeom>
              <a:solidFill>
                <a:srgbClr val="ECF20D"/>
              </a:solidFill>
              <a:ln w="9525" cap="rnd">
                <a:noFill/>
                <a:round/>
                <a:headEnd/>
                <a:tailEnd/>
              </a:ln>
            </p:spPr>
            <p:txBody>
              <a:bodyPr/>
              <a:lstStyle/>
              <a:p>
                <a:endParaRPr lang="en-US"/>
              </a:p>
            </p:txBody>
          </p:sp>
          <p:sp>
            <p:nvSpPr>
              <p:cNvPr id="32727" name="Freeform 682"/>
              <p:cNvSpPr>
                <a:spLocks noChangeAspect="1"/>
              </p:cNvSpPr>
              <p:nvPr/>
            </p:nvSpPr>
            <p:spPr bwMode="auto">
              <a:xfrm>
                <a:off x="5067" y="2709"/>
                <a:ext cx="26" cy="1"/>
              </a:xfrm>
              <a:custGeom>
                <a:avLst/>
                <a:gdLst>
                  <a:gd name="T0" fmla="*/ 25 w 26"/>
                  <a:gd name="T1" fmla="*/ 0 h 1"/>
                  <a:gd name="T2" fmla="*/ 0 w 26"/>
                  <a:gd name="T3" fmla="*/ 0 h 1"/>
                  <a:gd name="T4" fmla="*/ 0 w 26"/>
                  <a:gd name="T5" fmla="*/ 0 h 1"/>
                  <a:gd name="T6" fmla="*/ 0 w 26"/>
                  <a:gd name="T7" fmla="*/ 0 h 1"/>
                  <a:gd name="T8" fmla="*/ 1 w 26"/>
                  <a:gd name="T9" fmla="*/ 0 h 1"/>
                  <a:gd name="T10" fmla="*/ 1 w 26"/>
                  <a:gd name="T11" fmla="*/ 0 h 1"/>
                  <a:gd name="T12" fmla="*/ 1 w 26"/>
                  <a:gd name="T13" fmla="*/ 0 h 1"/>
                  <a:gd name="T14" fmla="*/ 1 w 26"/>
                  <a:gd name="T15" fmla="*/ 0 h 1"/>
                  <a:gd name="T16" fmla="*/ 1 w 26"/>
                  <a:gd name="T17" fmla="*/ 0 h 1"/>
                  <a:gd name="T18" fmla="*/ 1 w 26"/>
                  <a:gd name="T19" fmla="*/ 0 h 1"/>
                  <a:gd name="T20" fmla="*/ 25 w 26"/>
                  <a:gd name="T21" fmla="*/ 0 h 1"/>
                  <a:gd name="T22" fmla="*/ 25 w 26"/>
                  <a:gd name="T23" fmla="*/ 0 h 1"/>
                  <a:gd name="T24" fmla="*/ 25 w 26"/>
                  <a:gd name="T25" fmla="*/ 0 h 1"/>
                  <a:gd name="T26" fmla="*/ 25 w 26"/>
                  <a:gd name="T27" fmla="*/ 0 h 1"/>
                  <a:gd name="T28" fmla="*/ 25 w 26"/>
                  <a:gd name="T29" fmla="*/ 0 h 1"/>
                  <a:gd name="T30" fmla="*/ 25 w 26"/>
                  <a:gd name="T31" fmla="*/ 0 h 1"/>
                  <a:gd name="T32" fmla="*/ 25 w 26"/>
                  <a:gd name="T33" fmla="*/ 0 h 1"/>
                  <a:gd name="T34" fmla="*/ 25 w 26"/>
                  <a:gd name="T35" fmla="*/ 0 h 1"/>
                  <a:gd name="T36" fmla="*/ 25 w 26"/>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1"/>
                  <a:gd name="T59" fmla="*/ 26 w 26"/>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1">
                    <a:moveTo>
                      <a:pt x="25" y="0"/>
                    </a:moveTo>
                    <a:lnTo>
                      <a:pt x="0" y="0"/>
                    </a:lnTo>
                    <a:lnTo>
                      <a:pt x="1" y="0"/>
                    </a:lnTo>
                    <a:lnTo>
                      <a:pt x="25" y="0"/>
                    </a:lnTo>
                  </a:path>
                </a:pathLst>
              </a:custGeom>
              <a:solidFill>
                <a:srgbClr val="EDF30C"/>
              </a:solidFill>
              <a:ln w="9525" cap="rnd">
                <a:noFill/>
                <a:round/>
                <a:headEnd/>
                <a:tailEnd/>
              </a:ln>
            </p:spPr>
            <p:txBody>
              <a:bodyPr/>
              <a:lstStyle/>
              <a:p>
                <a:endParaRPr lang="en-US"/>
              </a:p>
            </p:txBody>
          </p:sp>
          <p:sp>
            <p:nvSpPr>
              <p:cNvPr id="32728" name="Freeform 683"/>
              <p:cNvSpPr>
                <a:spLocks noChangeAspect="1"/>
              </p:cNvSpPr>
              <p:nvPr/>
            </p:nvSpPr>
            <p:spPr bwMode="auto">
              <a:xfrm>
                <a:off x="5069" y="2709"/>
                <a:ext cx="24" cy="1"/>
              </a:xfrm>
              <a:custGeom>
                <a:avLst/>
                <a:gdLst>
                  <a:gd name="T0" fmla="*/ 23 w 24"/>
                  <a:gd name="T1" fmla="*/ 0 h 1"/>
                  <a:gd name="T2" fmla="*/ 0 w 24"/>
                  <a:gd name="T3" fmla="*/ 0 h 1"/>
                  <a:gd name="T4" fmla="*/ 0 w 24"/>
                  <a:gd name="T5" fmla="*/ 0 h 1"/>
                  <a:gd name="T6" fmla="*/ 0 w 24"/>
                  <a:gd name="T7" fmla="*/ 0 h 1"/>
                  <a:gd name="T8" fmla="*/ 0 w 24"/>
                  <a:gd name="T9" fmla="*/ 0 h 1"/>
                  <a:gd name="T10" fmla="*/ 0 w 24"/>
                  <a:gd name="T11" fmla="*/ 0 h 1"/>
                  <a:gd name="T12" fmla="*/ 0 w 24"/>
                  <a:gd name="T13" fmla="*/ 0 h 1"/>
                  <a:gd name="T14" fmla="*/ 0 w 24"/>
                  <a:gd name="T15" fmla="*/ 0 h 1"/>
                  <a:gd name="T16" fmla="*/ 0 w 24"/>
                  <a:gd name="T17" fmla="*/ 0 h 1"/>
                  <a:gd name="T18" fmla="*/ 0 w 24"/>
                  <a:gd name="T19" fmla="*/ 0 h 1"/>
                  <a:gd name="T20" fmla="*/ 23 w 24"/>
                  <a:gd name="T21" fmla="*/ 0 h 1"/>
                  <a:gd name="T22" fmla="*/ 23 w 24"/>
                  <a:gd name="T23" fmla="*/ 0 h 1"/>
                  <a:gd name="T24" fmla="*/ 23 w 24"/>
                  <a:gd name="T25" fmla="*/ 0 h 1"/>
                  <a:gd name="T26" fmla="*/ 23 w 24"/>
                  <a:gd name="T27" fmla="*/ 0 h 1"/>
                  <a:gd name="T28" fmla="*/ 23 w 24"/>
                  <a:gd name="T29" fmla="*/ 0 h 1"/>
                  <a:gd name="T30" fmla="*/ 23 w 24"/>
                  <a:gd name="T31" fmla="*/ 0 h 1"/>
                  <a:gd name="T32" fmla="*/ 23 w 24"/>
                  <a:gd name="T33" fmla="*/ 0 h 1"/>
                  <a:gd name="T34" fmla="*/ 23 w 24"/>
                  <a:gd name="T35" fmla="*/ 0 h 1"/>
                  <a:gd name="T36" fmla="*/ 23 w 24"/>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
                  <a:gd name="T59" fmla="*/ 24 w 24"/>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
                    <a:moveTo>
                      <a:pt x="23" y="0"/>
                    </a:moveTo>
                    <a:lnTo>
                      <a:pt x="0" y="0"/>
                    </a:lnTo>
                    <a:lnTo>
                      <a:pt x="23" y="0"/>
                    </a:lnTo>
                  </a:path>
                </a:pathLst>
              </a:custGeom>
              <a:solidFill>
                <a:srgbClr val="EDF30C"/>
              </a:solidFill>
              <a:ln w="9525" cap="rnd">
                <a:noFill/>
                <a:round/>
                <a:headEnd/>
                <a:tailEnd/>
              </a:ln>
            </p:spPr>
            <p:txBody>
              <a:bodyPr/>
              <a:lstStyle/>
              <a:p>
                <a:endParaRPr lang="en-US"/>
              </a:p>
            </p:txBody>
          </p:sp>
          <p:sp>
            <p:nvSpPr>
              <p:cNvPr id="32729" name="Freeform 684"/>
              <p:cNvSpPr>
                <a:spLocks noChangeAspect="1"/>
              </p:cNvSpPr>
              <p:nvPr/>
            </p:nvSpPr>
            <p:spPr bwMode="auto">
              <a:xfrm>
                <a:off x="5069" y="2708"/>
                <a:ext cx="24" cy="17"/>
              </a:xfrm>
              <a:custGeom>
                <a:avLst/>
                <a:gdLst>
                  <a:gd name="T0" fmla="*/ 23 w 24"/>
                  <a:gd name="T1" fmla="*/ 16 h 17"/>
                  <a:gd name="T2" fmla="*/ 0 w 24"/>
                  <a:gd name="T3" fmla="*/ 16 h 17"/>
                  <a:gd name="T4" fmla="*/ 0 w 24"/>
                  <a:gd name="T5" fmla="*/ 16 h 17"/>
                  <a:gd name="T6" fmla="*/ 0 w 24"/>
                  <a:gd name="T7" fmla="*/ 16 h 17"/>
                  <a:gd name="T8" fmla="*/ 0 w 24"/>
                  <a:gd name="T9" fmla="*/ 16 h 17"/>
                  <a:gd name="T10" fmla="*/ 1 w 24"/>
                  <a:gd name="T11" fmla="*/ 16 h 17"/>
                  <a:gd name="T12" fmla="*/ 1 w 24"/>
                  <a:gd name="T13" fmla="*/ 16 h 17"/>
                  <a:gd name="T14" fmla="*/ 1 w 24"/>
                  <a:gd name="T15" fmla="*/ 0 h 17"/>
                  <a:gd name="T16" fmla="*/ 1 w 24"/>
                  <a:gd name="T17" fmla="*/ 0 h 17"/>
                  <a:gd name="T18" fmla="*/ 1 w 24"/>
                  <a:gd name="T19" fmla="*/ 0 h 17"/>
                  <a:gd name="T20" fmla="*/ 23 w 24"/>
                  <a:gd name="T21" fmla="*/ 0 h 17"/>
                  <a:gd name="T22" fmla="*/ 23 w 24"/>
                  <a:gd name="T23" fmla="*/ 0 h 17"/>
                  <a:gd name="T24" fmla="*/ 23 w 24"/>
                  <a:gd name="T25" fmla="*/ 0 h 17"/>
                  <a:gd name="T26" fmla="*/ 23 w 24"/>
                  <a:gd name="T27" fmla="*/ 16 h 17"/>
                  <a:gd name="T28" fmla="*/ 23 w 24"/>
                  <a:gd name="T29" fmla="*/ 16 h 17"/>
                  <a:gd name="T30" fmla="*/ 23 w 24"/>
                  <a:gd name="T31" fmla="*/ 16 h 17"/>
                  <a:gd name="T32" fmla="*/ 23 w 24"/>
                  <a:gd name="T33" fmla="*/ 16 h 17"/>
                  <a:gd name="T34" fmla="*/ 23 w 24"/>
                  <a:gd name="T35" fmla="*/ 16 h 17"/>
                  <a:gd name="T36" fmla="*/ 23 w 24"/>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17"/>
                  <a:gd name="T59" fmla="*/ 24 w 24"/>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17">
                    <a:moveTo>
                      <a:pt x="23" y="16"/>
                    </a:moveTo>
                    <a:lnTo>
                      <a:pt x="0" y="16"/>
                    </a:lnTo>
                    <a:lnTo>
                      <a:pt x="1" y="16"/>
                    </a:lnTo>
                    <a:lnTo>
                      <a:pt x="1" y="0"/>
                    </a:lnTo>
                    <a:lnTo>
                      <a:pt x="23" y="0"/>
                    </a:lnTo>
                    <a:lnTo>
                      <a:pt x="23" y="16"/>
                    </a:lnTo>
                  </a:path>
                </a:pathLst>
              </a:custGeom>
              <a:solidFill>
                <a:srgbClr val="EEF30C"/>
              </a:solidFill>
              <a:ln w="9525" cap="rnd">
                <a:noFill/>
                <a:round/>
                <a:headEnd/>
                <a:tailEnd/>
              </a:ln>
            </p:spPr>
            <p:txBody>
              <a:bodyPr/>
              <a:lstStyle/>
              <a:p>
                <a:endParaRPr lang="en-US"/>
              </a:p>
            </p:txBody>
          </p:sp>
          <p:sp>
            <p:nvSpPr>
              <p:cNvPr id="32730" name="Freeform 685"/>
              <p:cNvSpPr>
                <a:spLocks noChangeAspect="1"/>
              </p:cNvSpPr>
              <p:nvPr/>
            </p:nvSpPr>
            <p:spPr bwMode="auto">
              <a:xfrm>
                <a:off x="5071" y="2708"/>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0 w 22"/>
                  <a:gd name="T15" fmla="*/ 0 h 1"/>
                  <a:gd name="T16" fmla="*/ 0 w 22"/>
                  <a:gd name="T17" fmla="*/ 0 h 1"/>
                  <a:gd name="T18" fmla="*/ 0 w 22"/>
                  <a:gd name="T19" fmla="*/ 0 h 1"/>
                  <a:gd name="T20" fmla="*/ 21 w 22"/>
                  <a:gd name="T21" fmla="*/ 0 h 1"/>
                  <a:gd name="T22" fmla="*/ 21 w 22"/>
                  <a:gd name="T23" fmla="*/ 0 h 1"/>
                  <a:gd name="T24" fmla="*/ 21 w 22"/>
                  <a:gd name="T25" fmla="*/ 0 h 1"/>
                  <a:gd name="T26" fmla="*/ 21 w 22"/>
                  <a:gd name="T27" fmla="*/ 0 h 1"/>
                  <a:gd name="T28" fmla="*/ 21 w 22"/>
                  <a:gd name="T29" fmla="*/ 0 h 1"/>
                  <a:gd name="T30" fmla="*/ 21 w 22"/>
                  <a:gd name="T31" fmla="*/ 0 h 1"/>
                  <a:gd name="T32" fmla="*/ 21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21" y="0"/>
                    </a:lnTo>
                  </a:path>
                </a:pathLst>
              </a:custGeom>
              <a:solidFill>
                <a:srgbClr val="EEF40B"/>
              </a:solidFill>
              <a:ln w="9525" cap="rnd">
                <a:noFill/>
                <a:round/>
                <a:headEnd/>
                <a:tailEnd/>
              </a:ln>
            </p:spPr>
            <p:txBody>
              <a:bodyPr/>
              <a:lstStyle/>
              <a:p>
                <a:endParaRPr lang="en-US"/>
              </a:p>
            </p:txBody>
          </p:sp>
          <p:sp>
            <p:nvSpPr>
              <p:cNvPr id="32731" name="Freeform 686"/>
              <p:cNvSpPr>
                <a:spLocks noChangeAspect="1"/>
              </p:cNvSpPr>
              <p:nvPr/>
            </p:nvSpPr>
            <p:spPr bwMode="auto">
              <a:xfrm>
                <a:off x="5071" y="2708"/>
                <a:ext cx="22" cy="1"/>
              </a:xfrm>
              <a:custGeom>
                <a:avLst/>
                <a:gdLst>
                  <a:gd name="T0" fmla="*/ 21 w 22"/>
                  <a:gd name="T1" fmla="*/ 0 h 1"/>
                  <a:gd name="T2" fmla="*/ 0 w 22"/>
                  <a:gd name="T3" fmla="*/ 0 h 1"/>
                  <a:gd name="T4" fmla="*/ 0 w 22"/>
                  <a:gd name="T5" fmla="*/ 0 h 1"/>
                  <a:gd name="T6" fmla="*/ 0 w 22"/>
                  <a:gd name="T7" fmla="*/ 0 h 1"/>
                  <a:gd name="T8" fmla="*/ 0 w 22"/>
                  <a:gd name="T9" fmla="*/ 0 h 1"/>
                  <a:gd name="T10" fmla="*/ 0 w 22"/>
                  <a:gd name="T11" fmla="*/ 0 h 1"/>
                  <a:gd name="T12" fmla="*/ 0 w 22"/>
                  <a:gd name="T13" fmla="*/ 0 h 1"/>
                  <a:gd name="T14" fmla="*/ 1 w 22"/>
                  <a:gd name="T15" fmla="*/ 0 h 1"/>
                  <a:gd name="T16" fmla="*/ 1 w 22"/>
                  <a:gd name="T17" fmla="*/ 0 h 1"/>
                  <a:gd name="T18" fmla="*/ 1 w 22"/>
                  <a:gd name="T19" fmla="*/ 0 h 1"/>
                  <a:gd name="T20" fmla="*/ 19 w 22"/>
                  <a:gd name="T21" fmla="*/ 0 h 1"/>
                  <a:gd name="T22" fmla="*/ 19 w 22"/>
                  <a:gd name="T23" fmla="*/ 0 h 1"/>
                  <a:gd name="T24" fmla="*/ 19 w 22"/>
                  <a:gd name="T25" fmla="*/ 0 h 1"/>
                  <a:gd name="T26" fmla="*/ 19 w 22"/>
                  <a:gd name="T27" fmla="*/ 0 h 1"/>
                  <a:gd name="T28" fmla="*/ 19 w 22"/>
                  <a:gd name="T29" fmla="*/ 0 h 1"/>
                  <a:gd name="T30" fmla="*/ 19 w 22"/>
                  <a:gd name="T31" fmla="*/ 0 h 1"/>
                  <a:gd name="T32" fmla="*/ 19 w 22"/>
                  <a:gd name="T33" fmla="*/ 0 h 1"/>
                  <a:gd name="T34" fmla="*/ 21 w 22"/>
                  <a:gd name="T35" fmla="*/ 0 h 1"/>
                  <a:gd name="T36" fmla="*/ 21 w 2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1"/>
                  <a:gd name="T59" fmla="*/ 22 w 2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1">
                    <a:moveTo>
                      <a:pt x="21" y="0"/>
                    </a:moveTo>
                    <a:lnTo>
                      <a:pt x="0" y="0"/>
                    </a:lnTo>
                    <a:lnTo>
                      <a:pt x="1" y="0"/>
                    </a:lnTo>
                    <a:lnTo>
                      <a:pt x="19" y="0"/>
                    </a:lnTo>
                    <a:lnTo>
                      <a:pt x="21" y="0"/>
                    </a:lnTo>
                  </a:path>
                </a:pathLst>
              </a:custGeom>
              <a:solidFill>
                <a:srgbClr val="EFF40B"/>
              </a:solidFill>
              <a:ln w="9525" cap="rnd">
                <a:noFill/>
                <a:round/>
                <a:headEnd/>
                <a:tailEnd/>
              </a:ln>
            </p:spPr>
            <p:txBody>
              <a:bodyPr/>
              <a:lstStyle/>
              <a:p>
                <a:endParaRPr lang="en-US"/>
              </a:p>
            </p:txBody>
          </p:sp>
          <p:sp>
            <p:nvSpPr>
              <p:cNvPr id="32732" name="Freeform 687"/>
              <p:cNvSpPr>
                <a:spLocks noChangeAspect="1"/>
              </p:cNvSpPr>
              <p:nvPr/>
            </p:nvSpPr>
            <p:spPr bwMode="auto">
              <a:xfrm>
                <a:off x="5072" y="2708"/>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F0F50A"/>
              </a:solidFill>
              <a:ln w="9525" cap="rnd">
                <a:noFill/>
                <a:round/>
                <a:headEnd/>
                <a:tailEnd/>
              </a:ln>
            </p:spPr>
            <p:txBody>
              <a:bodyPr/>
              <a:lstStyle/>
              <a:p>
                <a:endParaRPr lang="en-US"/>
              </a:p>
            </p:txBody>
          </p:sp>
          <p:sp>
            <p:nvSpPr>
              <p:cNvPr id="32733" name="Freeform 688"/>
              <p:cNvSpPr>
                <a:spLocks noChangeAspect="1"/>
              </p:cNvSpPr>
              <p:nvPr/>
            </p:nvSpPr>
            <p:spPr bwMode="auto">
              <a:xfrm>
                <a:off x="5072" y="2708"/>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1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 y="0"/>
                    </a:lnTo>
                    <a:lnTo>
                      <a:pt x="19" y="0"/>
                    </a:lnTo>
                  </a:path>
                </a:pathLst>
              </a:custGeom>
              <a:solidFill>
                <a:srgbClr val="F0F50A"/>
              </a:solidFill>
              <a:ln w="9525" cap="rnd">
                <a:noFill/>
                <a:round/>
                <a:headEnd/>
                <a:tailEnd/>
              </a:ln>
            </p:spPr>
            <p:txBody>
              <a:bodyPr/>
              <a:lstStyle/>
              <a:p>
                <a:endParaRPr lang="en-US"/>
              </a:p>
            </p:txBody>
          </p:sp>
          <p:sp>
            <p:nvSpPr>
              <p:cNvPr id="32734" name="Freeform 689"/>
              <p:cNvSpPr>
                <a:spLocks noChangeAspect="1"/>
              </p:cNvSpPr>
              <p:nvPr/>
            </p:nvSpPr>
            <p:spPr bwMode="auto">
              <a:xfrm>
                <a:off x="5074" y="270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F1F50A"/>
              </a:solidFill>
              <a:ln w="9525" cap="rnd">
                <a:noFill/>
                <a:round/>
                <a:headEnd/>
                <a:tailEnd/>
              </a:ln>
            </p:spPr>
            <p:txBody>
              <a:bodyPr/>
              <a:lstStyle/>
              <a:p>
                <a:endParaRPr lang="en-US"/>
              </a:p>
            </p:txBody>
          </p:sp>
          <p:sp>
            <p:nvSpPr>
              <p:cNvPr id="32735" name="Freeform 690"/>
              <p:cNvSpPr>
                <a:spLocks noChangeAspect="1"/>
              </p:cNvSpPr>
              <p:nvPr/>
            </p:nvSpPr>
            <p:spPr bwMode="auto">
              <a:xfrm>
                <a:off x="5074" y="2708"/>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F1F609"/>
              </a:solidFill>
              <a:ln w="9525" cap="rnd">
                <a:noFill/>
                <a:round/>
                <a:headEnd/>
                <a:tailEnd/>
              </a:ln>
            </p:spPr>
            <p:txBody>
              <a:bodyPr/>
              <a:lstStyle/>
              <a:p>
                <a:endParaRPr lang="en-US"/>
              </a:p>
            </p:txBody>
          </p:sp>
          <p:sp>
            <p:nvSpPr>
              <p:cNvPr id="32736" name="Freeform 691"/>
              <p:cNvSpPr>
                <a:spLocks noChangeAspect="1"/>
              </p:cNvSpPr>
              <p:nvPr/>
            </p:nvSpPr>
            <p:spPr bwMode="auto">
              <a:xfrm>
                <a:off x="5074" y="2708"/>
                <a:ext cx="18" cy="1"/>
              </a:xfrm>
              <a:custGeom>
                <a:avLst/>
                <a:gdLst>
                  <a:gd name="T0" fmla="*/ 17 w 18"/>
                  <a:gd name="T1" fmla="*/ 0 h 1"/>
                  <a:gd name="T2" fmla="*/ 0 w 18"/>
                  <a:gd name="T3" fmla="*/ 0 h 1"/>
                  <a:gd name="T4" fmla="*/ 1 w 18"/>
                  <a:gd name="T5" fmla="*/ 0 h 1"/>
                  <a:gd name="T6" fmla="*/ 1 w 18"/>
                  <a:gd name="T7" fmla="*/ 0 h 1"/>
                  <a:gd name="T8" fmla="*/ 1 w 18"/>
                  <a:gd name="T9" fmla="*/ 0 h 1"/>
                  <a:gd name="T10" fmla="*/ 1 w 18"/>
                  <a:gd name="T11" fmla="*/ 0 h 1"/>
                  <a:gd name="T12" fmla="*/ 1 w 18"/>
                  <a:gd name="T13" fmla="*/ 0 h 1"/>
                  <a:gd name="T14" fmla="*/ 1 w 18"/>
                  <a:gd name="T15" fmla="*/ 0 h 1"/>
                  <a:gd name="T16" fmla="*/ 1 w 18"/>
                  <a:gd name="T17" fmla="*/ 0 h 1"/>
                  <a:gd name="T18" fmla="*/ 1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 y="0"/>
                    </a:lnTo>
                    <a:lnTo>
                      <a:pt x="17" y="0"/>
                    </a:lnTo>
                  </a:path>
                </a:pathLst>
              </a:custGeom>
              <a:solidFill>
                <a:srgbClr val="F2F609"/>
              </a:solidFill>
              <a:ln w="9525" cap="rnd">
                <a:noFill/>
                <a:round/>
                <a:headEnd/>
                <a:tailEnd/>
              </a:ln>
            </p:spPr>
            <p:txBody>
              <a:bodyPr/>
              <a:lstStyle/>
              <a:p>
                <a:endParaRPr lang="en-US"/>
              </a:p>
            </p:txBody>
          </p:sp>
          <p:sp>
            <p:nvSpPr>
              <p:cNvPr id="32737" name="Freeform 692"/>
              <p:cNvSpPr>
                <a:spLocks noChangeAspect="1"/>
              </p:cNvSpPr>
              <p:nvPr/>
            </p:nvSpPr>
            <p:spPr bwMode="auto">
              <a:xfrm>
                <a:off x="5075" y="270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0 w 17"/>
                  <a:gd name="T21" fmla="*/ 0 h 1"/>
                  <a:gd name="T22" fmla="*/ 0 w 17"/>
                  <a:gd name="T23" fmla="*/ 0 h 1"/>
                  <a:gd name="T24" fmla="*/ 0 w 17"/>
                  <a:gd name="T25" fmla="*/ 0 h 1"/>
                  <a:gd name="T26" fmla="*/ 0 w 17"/>
                  <a:gd name="T27" fmla="*/ 0 h 1"/>
                  <a:gd name="T28" fmla="*/ 0 w 17"/>
                  <a:gd name="T29" fmla="*/ 0 h 1"/>
                  <a:gd name="T30" fmla="*/ 0 w 17"/>
                  <a:gd name="T31" fmla="*/ 0 h 1"/>
                  <a:gd name="T32" fmla="*/ 0 w 17"/>
                  <a:gd name="T33" fmla="*/ 0 h 1"/>
                  <a:gd name="T34" fmla="*/ 0 w 17"/>
                  <a:gd name="T35" fmla="*/ 0 h 1"/>
                  <a:gd name="T36" fmla="*/ 14 w 17"/>
                  <a:gd name="T37" fmla="*/ 0 h 1"/>
                  <a:gd name="T38" fmla="*/ 14 w 17"/>
                  <a:gd name="T39" fmla="*/ 0 h 1"/>
                  <a:gd name="T40" fmla="*/ 16 w 17"/>
                  <a:gd name="T41" fmla="*/ 0 h 1"/>
                  <a:gd name="T42" fmla="*/ 16 w 17"/>
                  <a:gd name="T43" fmla="*/ 0 h 1"/>
                  <a:gd name="T44" fmla="*/ 16 w 17"/>
                  <a:gd name="T45" fmla="*/ 0 h 1"/>
                  <a:gd name="T46" fmla="*/ 16 w 17"/>
                  <a:gd name="T47" fmla="*/ 0 h 1"/>
                  <a:gd name="T48" fmla="*/ 16 w 17"/>
                  <a:gd name="T49" fmla="*/ 0 h 1"/>
                  <a:gd name="T50" fmla="*/ 16 w 17"/>
                  <a:gd name="T51" fmla="*/ 0 h 1"/>
                  <a:gd name="T52" fmla="*/ 16 w 17"/>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1"/>
                  <a:gd name="T83" fmla="*/ 17 w 17"/>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1">
                    <a:moveTo>
                      <a:pt x="16" y="0"/>
                    </a:moveTo>
                    <a:lnTo>
                      <a:pt x="0" y="0"/>
                    </a:lnTo>
                    <a:lnTo>
                      <a:pt x="14" y="0"/>
                    </a:lnTo>
                    <a:lnTo>
                      <a:pt x="16" y="0"/>
                    </a:lnTo>
                  </a:path>
                </a:pathLst>
              </a:custGeom>
              <a:solidFill>
                <a:srgbClr val="F3F708"/>
              </a:solidFill>
              <a:ln w="9525" cap="rnd">
                <a:noFill/>
                <a:round/>
                <a:headEnd/>
                <a:tailEnd/>
              </a:ln>
            </p:spPr>
            <p:txBody>
              <a:bodyPr/>
              <a:lstStyle/>
              <a:p>
                <a:endParaRPr lang="en-US"/>
              </a:p>
            </p:txBody>
          </p:sp>
          <p:sp>
            <p:nvSpPr>
              <p:cNvPr id="32738" name="Freeform 693"/>
              <p:cNvSpPr>
                <a:spLocks noChangeAspect="1"/>
              </p:cNvSpPr>
              <p:nvPr/>
            </p:nvSpPr>
            <p:spPr bwMode="auto">
              <a:xfrm>
                <a:off x="5075" y="270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3F708"/>
              </a:solidFill>
              <a:ln w="9525" cap="rnd">
                <a:noFill/>
                <a:round/>
                <a:headEnd/>
                <a:tailEnd/>
              </a:ln>
            </p:spPr>
            <p:txBody>
              <a:bodyPr/>
              <a:lstStyle/>
              <a:p>
                <a:endParaRPr lang="en-US"/>
              </a:p>
            </p:txBody>
          </p:sp>
          <p:sp>
            <p:nvSpPr>
              <p:cNvPr id="32739" name="Freeform 694"/>
              <p:cNvSpPr>
                <a:spLocks noChangeAspect="1"/>
              </p:cNvSpPr>
              <p:nvPr/>
            </p:nvSpPr>
            <p:spPr bwMode="auto">
              <a:xfrm>
                <a:off x="5075" y="270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4F708"/>
              </a:solidFill>
              <a:ln w="9525" cap="rnd">
                <a:noFill/>
                <a:round/>
                <a:headEnd/>
                <a:tailEnd/>
              </a:ln>
            </p:spPr>
            <p:txBody>
              <a:bodyPr/>
              <a:lstStyle/>
              <a:p>
                <a:endParaRPr lang="en-US"/>
              </a:p>
            </p:txBody>
          </p:sp>
          <p:sp>
            <p:nvSpPr>
              <p:cNvPr id="32740" name="Freeform 695"/>
              <p:cNvSpPr>
                <a:spLocks noChangeAspect="1"/>
              </p:cNvSpPr>
              <p:nvPr/>
            </p:nvSpPr>
            <p:spPr bwMode="auto">
              <a:xfrm>
                <a:off x="5076" y="2706"/>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0 w 17"/>
                  <a:gd name="T15" fmla="*/ 0 h 17"/>
                  <a:gd name="T16" fmla="*/ 0 w 17"/>
                  <a:gd name="T17" fmla="*/ 0 h 17"/>
                  <a:gd name="T18" fmla="*/ 0 w 17"/>
                  <a:gd name="T19" fmla="*/ 0 h 17"/>
                  <a:gd name="T20" fmla="*/ 16 w 17"/>
                  <a:gd name="T21" fmla="*/ 0 h 17"/>
                  <a:gd name="T22" fmla="*/ 16 w 17"/>
                  <a:gd name="T23" fmla="*/ 0 h 17"/>
                  <a:gd name="T24" fmla="*/ 16 w 17"/>
                  <a:gd name="T25" fmla="*/ 0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0" y="0"/>
                    </a:lnTo>
                    <a:lnTo>
                      <a:pt x="16" y="0"/>
                    </a:lnTo>
                    <a:lnTo>
                      <a:pt x="16" y="16"/>
                    </a:lnTo>
                  </a:path>
                </a:pathLst>
              </a:custGeom>
              <a:solidFill>
                <a:srgbClr val="F4F807"/>
              </a:solidFill>
              <a:ln w="9525" cap="rnd">
                <a:noFill/>
                <a:round/>
                <a:headEnd/>
                <a:tailEnd/>
              </a:ln>
            </p:spPr>
            <p:txBody>
              <a:bodyPr/>
              <a:lstStyle/>
              <a:p>
                <a:endParaRPr lang="en-US"/>
              </a:p>
            </p:txBody>
          </p:sp>
          <p:sp>
            <p:nvSpPr>
              <p:cNvPr id="32741" name="Freeform 696"/>
              <p:cNvSpPr>
                <a:spLocks noChangeAspect="1"/>
              </p:cNvSpPr>
              <p:nvPr/>
            </p:nvSpPr>
            <p:spPr bwMode="auto">
              <a:xfrm>
                <a:off x="5076"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5F807"/>
              </a:solidFill>
              <a:ln w="9525" cap="rnd">
                <a:noFill/>
                <a:round/>
                <a:headEnd/>
                <a:tailEnd/>
              </a:ln>
            </p:spPr>
            <p:txBody>
              <a:bodyPr/>
              <a:lstStyle/>
              <a:p>
                <a:endParaRPr lang="en-US"/>
              </a:p>
            </p:txBody>
          </p:sp>
          <p:sp>
            <p:nvSpPr>
              <p:cNvPr id="32742" name="Freeform 697"/>
              <p:cNvSpPr>
                <a:spLocks noChangeAspect="1"/>
              </p:cNvSpPr>
              <p:nvPr/>
            </p:nvSpPr>
            <p:spPr bwMode="auto">
              <a:xfrm>
                <a:off x="5076"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2 w 17"/>
                  <a:gd name="T17" fmla="*/ 0 h 1"/>
                  <a:gd name="T18" fmla="*/ 2 w 17"/>
                  <a:gd name="T19" fmla="*/ 0 h 1"/>
                  <a:gd name="T20" fmla="*/ 14 w 17"/>
                  <a:gd name="T21" fmla="*/ 0 h 1"/>
                  <a:gd name="T22" fmla="*/ 14 w 17"/>
                  <a:gd name="T23" fmla="*/ 0 h 1"/>
                  <a:gd name="T24" fmla="*/ 14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2" y="0"/>
                    </a:lnTo>
                    <a:lnTo>
                      <a:pt x="14" y="0"/>
                    </a:lnTo>
                    <a:lnTo>
                      <a:pt x="16" y="0"/>
                    </a:lnTo>
                  </a:path>
                </a:pathLst>
              </a:custGeom>
              <a:solidFill>
                <a:srgbClr val="F6F906"/>
              </a:solidFill>
              <a:ln w="9525" cap="rnd">
                <a:noFill/>
                <a:round/>
                <a:headEnd/>
                <a:tailEnd/>
              </a:ln>
            </p:spPr>
            <p:txBody>
              <a:bodyPr/>
              <a:lstStyle/>
              <a:p>
                <a:endParaRPr lang="en-US"/>
              </a:p>
            </p:txBody>
          </p:sp>
          <p:sp>
            <p:nvSpPr>
              <p:cNvPr id="32743" name="Freeform 698"/>
              <p:cNvSpPr>
                <a:spLocks noChangeAspect="1"/>
              </p:cNvSpPr>
              <p:nvPr/>
            </p:nvSpPr>
            <p:spPr bwMode="auto">
              <a:xfrm>
                <a:off x="5078"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6F906"/>
              </a:solidFill>
              <a:ln w="9525" cap="rnd">
                <a:noFill/>
                <a:round/>
                <a:headEnd/>
                <a:tailEnd/>
              </a:ln>
            </p:spPr>
            <p:txBody>
              <a:bodyPr/>
              <a:lstStyle/>
              <a:p>
                <a:endParaRPr lang="en-US"/>
              </a:p>
            </p:txBody>
          </p:sp>
          <p:sp>
            <p:nvSpPr>
              <p:cNvPr id="32744" name="Freeform 699"/>
              <p:cNvSpPr>
                <a:spLocks noChangeAspect="1"/>
              </p:cNvSpPr>
              <p:nvPr/>
            </p:nvSpPr>
            <p:spPr bwMode="auto">
              <a:xfrm>
                <a:off x="5078"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7F906"/>
              </a:solidFill>
              <a:ln w="9525" cap="rnd">
                <a:noFill/>
                <a:round/>
                <a:headEnd/>
                <a:tailEnd/>
              </a:ln>
            </p:spPr>
            <p:txBody>
              <a:bodyPr/>
              <a:lstStyle/>
              <a:p>
                <a:endParaRPr lang="en-US"/>
              </a:p>
            </p:txBody>
          </p:sp>
          <p:sp>
            <p:nvSpPr>
              <p:cNvPr id="32745" name="Freeform 700"/>
              <p:cNvSpPr>
                <a:spLocks noChangeAspect="1"/>
              </p:cNvSpPr>
              <p:nvPr/>
            </p:nvSpPr>
            <p:spPr bwMode="auto">
              <a:xfrm>
                <a:off x="5078"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2 w 17"/>
                  <a:gd name="T15" fmla="*/ 0 h 1"/>
                  <a:gd name="T16" fmla="*/ 2 w 17"/>
                  <a:gd name="T17" fmla="*/ 0 h 1"/>
                  <a:gd name="T18" fmla="*/ 2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2" y="0"/>
                    </a:lnTo>
                    <a:lnTo>
                      <a:pt x="16" y="0"/>
                    </a:lnTo>
                  </a:path>
                </a:pathLst>
              </a:custGeom>
              <a:solidFill>
                <a:srgbClr val="F7FA05"/>
              </a:solidFill>
              <a:ln w="9525" cap="rnd">
                <a:noFill/>
                <a:round/>
                <a:headEnd/>
                <a:tailEnd/>
              </a:ln>
            </p:spPr>
            <p:txBody>
              <a:bodyPr/>
              <a:lstStyle/>
              <a:p>
                <a:endParaRPr lang="en-US"/>
              </a:p>
            </p:txBody>
          </p:sp>
          <p:sp>
            <p:nvSpPr>
              <p:cNvPr id="32746" name="Freeform 701"/>
              <p:cNvSpPr>
                <a:spLocks noChangeAspect="1"/>
              </p:cNvSpPr>
              <p:nvPr/>
            </p:nvSpPr>
            <p:spPr bwMode="auto">
              <a:xfrm>
                <a:off x="5079"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2 w 17"/>
                  <a:gd name="T21" fmla="*/ 0 h 1"/>
                  <a:gd name="T22" fmla="*/ 12 w 17"/>
                  <a:gd name="T23" fmla="*/ 0 h 1"/>
                  <a:gd name="T24" fmla="*/ 12 w 17"/>
                  <a:gd name="T25" fmla="*/ 0 h 1"/>
                  <a:gd name="T26" fmla="*/ 12 w 17"/>
                  <a:gd name="T27" fmla="*/ 0 h 1"/>
                  <a:gd name="T28" fmla="*/ 12 w 17"/>
                  <a:gd name="T29" fmla="*/ 0 h 1"/>
                  <a:gd name="T30" fmla="*/ 12 w 17"/>
                  <a:gd name="T31" fmla="*/ 0 h 1"/>
                  <a:gd name="T32" fmla="*/ 12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2" y="0"/>
                    </a:lnTo>
                    <a:lnTo>
                      <a:pt x="16" y="0"/>
                    </a:lnTo>
                  </a:path>
                </a:pathLst>
              </a:custGeom>
              <a:solidFill>
                <a:srgbClr val="F8FA05"/>
              </a:solidFill>
              <a:ln w="9525" cap="rnd">
                <a:noFill/>
                <a:round/>
                <a:headEnd/>
                <a:tailEnd/>
              </a:ln>
            </p:spPr>
            <p:txBody>
              <a:bodyPr/>
              <a:lstStyle/>
              <a:p>
                <a:endParaRPr lang="en-US"/>
              </a:p>
            </p:txBody>
          </p:sp>
          <p:sp>
            <p:nvSpPr>
              <p:cNvPr id="32747" name="Freeform 702"/>
              <p:cNvSpPr>
                <a:spLocks noChangeAspect="1"/>
              </p:cNvSpPr>
              <p:nvPr/>
            </p:nvSpPr>
            <p:spPr bwMode="auto">
              <a:xfrm>
                <a:off x="5079"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4 w 17"/>
                  <a:gd name="T17" fmla="*/ 0 h 1"/>
                  <a:gd name="T18" fmla="*/ 4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4" y="0"/>
                    </a:lnTo>
                    <a:lnTo>
                      <a:pt x="16" y="0"/>
                    </a:lnTo>
                  </a:path>
                </a:pathLst>
              </a:custGeom>
              <a:solidFill>
                <a:srgbClr val="F9FB04"/>
              </a:solidFill>
              <a:ln w="9525" cap="rnd">
                <a:noFill/>
                <a:round/>
                <a:headEnd/>
                <a:tailEnd/>
              </a:ln>
            </p:spPr>
            <p:txBody>
              <a:bodyPr/>
              <a:lstStyle/>
              <a:p>
                <a:endParaRPr lang="en-US"/>
              </a:p>
            </p:txBody>
          </p:sp>
          <p:sp>
            <p:nvSpPr>
              <p:cNvPr id="32748" name="Freeform 703"/>
              <p:cNvSpPr>
                <a:spLocks noChangeAspect="1"/>
              </p:cNvSpPr>
              <p:nvPr/>
            </p:nvSpPr>
            <p:spPr bwMode="auto">
              <a:xfrm>
                <a:off x="5081" y="2706"/>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0 w 17"/>
                  <a:gd name="T21" fmla="*/ 0 h 1"/>
                  <a:gd name="T22" fmla="*/ 10 w 17"/>
                  <a:gd name="T23" fmla="*/ 0 h 1"/>
                  <a:gd name="T24" fmla="*/ 10 w 17"/>
                  <a:gd name="T25" fmla="*/ 0 h 1"/>
                  <a:gd name="T26" fmla="*/ 10 w 17"/>
                  <a:gd name="T27" fmla="*/ 0 h 1"/>
                  <a:gd name="T28" fmla="*/ 10 w 17"/>
                  <a:gd name="T29" fmla="*/ 0 h 1"/>
                  <a:gd name="T30" fmla="*/ 10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0" y="0"/>
                    </a:lnTo>
                    <a:lnTo>
                      <a:pt x="16" y="0"/>
                    </a:lnTo>
                  </a:path>
                </a:pathLst>
              </a:custGeom>
              <a:solidFill>
                <a:srgbClr val="F9FB04"/>
              </a:solidFill>
              <a:ln w="9525" cap="rnd">
                <a:noFill/>
                <a:round/>
                <a:headEnd/>
                <a:tailEnd/>
              </a:ln>
            </p:spPr>
            <p:txBody>
              <a:bodyPr/>
              <a:lstStyle/>
              <a:p>
                <a:endParaRPr lang="en-US"/>
              </a:p>
            </p:txBody>
          </p:sp>
          <p:sp>
            <p:nvSpPr>
              <p:cNvPr id="32749" name="Freeform 704"/>
              <p:cNvSpPr>
                <a:spLocks noChangeAspect="1"/>
              </p:cNvSpPr>
              <p:nvPr/>
            </p:nvSpPr>
            <p:spPr bwMode="auto">
              <a:xfrm>
                <a:off x="5081" y="2706"/>
                <a:ext cx="17" cy="1"/>
              </a:xfrm>
              <a:custGeom>
                <a:avLst/>
                <a:gdLst>
                  <a:gd name="T0" fmla="*/ 16 w 17"/>
                  <a:gd name="T1" fmla="*/ 0 h 1"/>
                  <a:gd name="T2" fmla="*/ 0 w 17"/>
                  <a:gd name="T3" fmla="*/ 0 h 1"/>
                  <a:gd name="T4" fmla="*/ 8 w 17"/>
                  <a:gd name="T5" fmla="*/ 0 h 1"/>
                  <a:gd name="T6" fmla="*/ 8 w 17"/>
                  <a:gd name="T7" fmla="*/ 0 h 1"/>
                  <a:gd name="T8" fmla="*/ 8 w 17"/>
                  <a:gd name="T9" fmla="*/ 0 h 1"/>
                  <a:gd name="T10" fmla="*/ 8 w 17"/>
                  <a:gd name="T11" fmla="*/ 0 h 1"/>
                  <a:gd name="T12" fmla="*/ 8 w 17"/>
                  <a:gd name="T13" fmla="*/ 0 h 1"/>
                  <a:gd name="T14" fmla="*/ 16 w 17"/>
                  <a:gd name="T15" fmla="*/ 0 h 1"/>
                  <a:gd name="T16" fmla="*/ 16 w 17"/>
                  <a:gd name="T17" fmla="*/ 0 h 1"/>
                  <a:gd name="T18" fmla="*/ 16 w 1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
                  <a:gd name="T32" fmla="*/ 17 w 17"/>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
                    <a:moveTo>
                      <a:pt x="16" y="0"/>
                    </a:moveTo>
                    <a:lnTo>
                      <a:pt x="0" y="0"/>
                    </a:lnTo>
                    <a:lnTo>
                      <a:pt x="8" y="0"/>
                    </a:lnTo>
                    <a:lnTo>
                      <a:pt x="16" y="0"/>
                    </a:lnTo>
                  </a:path>
                </a:pathLst>
              </a:custGeom>
              <a:solidFill>
                <a:srgbClr val="FAFB04"/>
              </a:solidFill>
              <a:ln w="9525" cap="rnd">
                <a:noFill/>
                <a:round/>
                <a:headEnd/>
                <a:tailEnd/>
              </a:ln>
            </p:spPr>
            <p:txBody>
              <a:bodyPr/>
              <a:lstStyle/>
              <a:p>
                <a:endParaRPr lang="en-US"/>
              </a:p>
            </p:txBody>
          </p:sp>
          <p:sp>
            <p:nvSpPr>
              <p:cNvPr id="32750" name="Freeform 705"/>
              <p:cNvSpPr>
                <a:spLocks noChangeAspect="1"/>
              </p:cNvSpPr>
              <p:nvPr/>
            </p:nvSpPr>
            <p:spPr bwMode="auto">
              <a:xfrm>
                <a:off x="5035" y="2709"/>
                <a:ext cx="17" cy="1"/>
              </a:xfrm>
              <a:custGeom>
                <a:avLst/>
                <a:gdLst>
                  <a:gd name="T0" fmla="*/ 0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0 w 17"/>
                  <a:gd name="T21" fmla="*/ 0 h 1"/>
                  <a:gd name="T22" fmla="*/ 0 w 17"/>
                  <a:gd name="T23" fmla="*/ 0 h 1"/>
                  <a:gd name="T24" fmla="*/ 0 w 17"/>
                  <a:gd name="T25" fmla="*/ 0 h 1"/>
                  <a:gd name="T26" fmla="*/ 0 w 17"/>
                  <a:gd name="T27" fmla="*/ 0 h 1"/>
                  <a:gd name="T28" fmla="*/ 0 w 17"/>
                  <a:gd name="T29" fmla="*/ 0 h 1"/>
                  <a:gd name="T30" fmla="*/ 0 w 17"/>
                  <a:gd name="T31" fmla="*/ 0 h 1"/>
                  <a:gd name="T32" fmla="*/ 0 w 17"/>
                  <a:gd name="T33" fmla="*/ 0 h 1"/>
                  <a:gd name="T34" fmla="*/ 0 w 17"/>
                  <a:gd name="T35" fmla="*/ 0 h 1"/>
                  <a:gd name="T36" fmla="*/ 16 w 17"/>
                  <a:gd name="T37" fmla="*/ 0 h 1"/>
                  <a:gd name="T38" fmla="*/ 16 w 17"/>
                  <a:gd name="T39" fmla="*/ 0 h 1"/>
                  <a:gd name="T40" fmla="*/ 16 w 17"/>
                  <a:gd name="T41" fmla="*/ 0 h 1"/>
                  <a:gd name="T42" fmla="*/ 16 w 17"/>
                  <a:gd name="T43" fmla="*/ 0 h 1"/>
                  <a:gd name="T44" fmla="*/ 16 w 17"/>
                  <a:gd name="T45" fmla="*/ 0 h 1"/>
                  <a:gd name="T46" fmla="*/ 16 w 17"/>
                  <a:gd name="T47" fmla="*/ 0 h 1"/>
                  <a:gd name="T48" fmla="*/ 16 w 17"/>
                  <a:gd name="T49" fmla="*/ 0 h 1"/>
                  <a:gd name="T50" fmla="*/ 16 w 17"/>
                  <a:gd name="T51" fmla="*/ 0 h 1"/>
                  <a:gd name="T52" fmla="*/ 16 w 17"/>
                  <a:gd name="T53" fmla="*/ 0 h 1"/>
                  <a:gd name="T54" fmla="*/ 16 w 17"/>
                  <a:gd name="T55" fmla="*/ 0 h 1"/>
                  <a:gd name="T56" fmla="*/ 16 w 17"/>
                  <a:gd name="T57" fmla="*/ 0 h 1"/>
                  <a:gd name="T58" fmla="*/ 16 w 17"/>
                  <a:gd name="T59" fmla="*/ 0 h 1"/>
                  <a:gd name="T60" fmla="*/ 16 w 17"/>
                  <a:gd name="T61" fmla="*/ 0 h 1"/>
                  <a:gd name="T62" fmla="*/ 16 w 17"/>
                  <a:gd name="T63" fmla="*/ 0 h 1"/>
                  <a:gd name="T64" fmla="*/ 16 w 17"/>
                  <a:gd name="T65" fmla="*/ 0 h 1"/>
                  <a:gd name="T66" fmla="*/ 16 w 17"/>
                  <a:gd name="T67" fmla="*/ 0 h 1"/>
                  <a:gd name="T68" fmla="*/ 16 w 17"/>
                  <a:gd name="T69" fmla="*/ 0 h 1"/>
                  <a:gd name="T70" fmla="*/ 16 w 17"/>
                  <a:gd name="T71" fmla="*/ 0 h 1"/>
                  <a:gd name="T72" fmla="*/ 0 w 17"/>
                  <a:gd name="T73" fmla="*/ 0 h 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1"/>
                  <a:gd name="T113" fmla="*/ 17 w 17"/>
                  <a:gd name="T114" fmla="*/ 1 h 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1">
                    <a:moveTo>
                      <a:pt x="0" y="0"/>
                    </a:moveTo>
                    <a:lnTo>
                      <a:pt x="0" y="0"/>
                    </a:lnTo>
                    <a:lnTo>
                      <a:pt x="16" y="0"/>
                    </a:lnTo>
                    <a:lnTo>
                      <a:pt x="0" y="0"/>
                    </a:lnTo>
                  </a:path>
                </a:pathLst>
              </a:custGeom>
              <a:solidFill>
                <a:srgbClr val="669966"/>
              </a:solidFill>
              <a:ln w="9525" cap="rnd">
                <a:noFill/>
                <a:round/>
                <a:headEnd/>
                <a:tailEnd/>
              </a:ln>
            </p:spPr>
            <p:txBody>
              <a:bodyPr/>
              <a:lstStyle/>
              <a:p>
                <a:endParaRPr lang="en-US"/>
              </a:p>
            </p:txBody>
          </p:sp>
          <p:sp>
            <p:nvSpPr>
              <p:cNvPr id="32751" name="Freeform 706"/>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6 w 17"/>
                  <a:gd name="T13" fmla="*/ 0 h 1"/>
                  <a:gd name="T14" fmla="*/ 16 w 17"/>
                  <a:gd name="T15" fmla="*/ 0 h 1"/>
                  <a:gd name="T16" fmla="*/ 16 w 17"/>
                  <a:gd name="T17" fmla="*/ 0 h 1"/>
                  <a:gd name="T18" fmla="*/ 16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6" y="0"/>
                    </a:lnTo>
                    <a:lnTo>
                      <a:pt x="0" y="0"/>
                    </a:lnTo>
                    <a:lnTo>
                      <a:pt x="16" y="0"/>
                    </a:lnTo>
                  </a:path>
                </a:pathLst>
              </a:custGeom>
              <a:solidFill>
                <a:srgbClr val="669966"/>
              </a:solidFill>
              <a:ln w="9525" cap="rnd">
                <a:noFill/>
                <a:round/>
                <a:headEnd/>
                <a:tailEnd/>
              </a:ln>
            </p:spPr>
            <p:txBody>
              <a:bodyPr/>
              <a:lstStyle/>
              <a:p>
                <a:endParaRPr lang="en-US"/>
              </a:p>
            </p:txBody>
          </p:sp>
          <p:sp>
            <p:nvSpPr>
              <p:cNvPr id="32752" name="Freeform 707"/>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6 w 17"/>
                  <a:gd name="T13" fmla="*/ 0 h 1"/>
                  <a:gd name="T14" fmla="*/ 16 w 17"/>
                  <a:gd name="T15" fmla="*/ 0 h 1"/>
                  <a:gd name="T16" fmla="*/ 16 w 17"/>
                  <a:gd name="T17" fmla="*/ 0 h 1"/>
                  <a:gd name="T18" fmla="*/ 16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6" y="0"/>
                    </a:lnTo>
                    <a:lnTo>
                      <a:pt x="0" y="0"/>
                    </a:lnTo>
                    <a:lnTo>
                      <a:pt x="16" y="0"/>
                    </a:lnTo>
                  </a:path>
                </a:pathLst>
              </a:custGeom>
              <a:solidFill>
                <a:srgbClr val="679966"/>
              </a:solidFill>
              <a:ln w="9525" cap="rnd">
                <a:noFill/>
                <a:round/>
                <a:headEnd/>
                <a:tailEnd/>
              </a:ln>
            </p:spPr>
            <p:txBody>
              <a:bodyPr/>
              <a:lstStyle/>
              <a:p>
                <a:endParaRPr lang="en-US"/>
              </a:p>
            </p:txBody>
          </p:sp>
          <p:sp>
            <p:nvSpPr>
              <p:cNvPr id="32753" name="Freeform 708"/>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6 w 17"/>
                  <a:gd name="T13" fmla="*/ 0 h 1"/>
                  <a:gd name="T14" fmla="*/ 16 w 17"/>
                  <a:gd name="T15" fmla="*/ 0 h 1"/>
                  <a:gd name="T16" fmla="*/ 16 w 17"/>
                  <a:gd name="T17" fmla="*/ 0 h 1"/>
                  <a:gd name="T18" fmla="*/ 16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6" y="0"/>
                    </a:lnTo>
                    <a:lnTo>
                      <a:pt x="0" y="0"/>
                    </a:lnTo>
                    <a:lnTo>
                      <a:pt x="16" y="0"/>
                    </a:lnTo>
                  </a:path>
                </a:pathLst>
              </a:custGeom>
              <a:solidFill>
                <a:srgbClr val="679A65"/>
              </a:solidFill>
              <a:ln w="9525" cap="rnd">
                <a:noFill/>
                <a:round/>
                <a:headEnd/>
                <a:tailEnd/>
              </a:ln>
            </p:spPr>
            <p:txBody>
              <a:bodyPr/>
              <a:lstStyle/>
              <a:p>
                <a:endParaRPr lang="en-US"/>
              </a:p>
            </p:txBody>
          </p:sp>
          <p:sp>
            <p:nvSpPr>
              <p:cNvPr id="32754" name="Freeform 709"/>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6 w 17"/>
                  <a:gd name="T13" fmla="*/ 0 h 1"/>
                  <a:gd name="T14" fmla="*/ 16 w 17"/>
                  <a:gd name="T15" fmla="*/ 0 h 1"/>
                  <a:gd name="T16" fmla="*/ 16 w 17"/>
                  <a:gd name="T17" fmla="*/ 0 h 1"/>
                  <a:gd name="T18" fmla="*/ 16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6" y="0"/>
                    </a:lnTo>
                    <a:lnTo>
                      <a:pt x="0" y="0"/>
                    </a:lnTo>
                    <a:lnTo>
                      <a:pt x="16" y="0"/>
                    </a:lnTo>
                  </a:path>
                </a:pathLst>
              </a:custGeom>
              <a:solidFill>
                <a:srgbClr val="689A65"/>
              </a:solidFill>
              <a:ln w="9525" cap="rnd">
                <a:noFill/>
                <a:round/>
                <a:headEnd/>
                <a:tailEnd/>
              </a:ln>
            </p:spPr>
            <p:txBody>
              <a:bodyPr/>
              <a:lstStyle/>
              <a:p>
                <a:endParaRPr lang="en-US"/>
              </a:p>
            </p:txBody>
          </p:sp>
          <p:sp>
            <p:nvSpPr>
              <p:cNvPr id="32755" name="Freeform 710"/>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6 w 17"/>
                  <a:gd name="T13" fmla="*/ 0 h 1"/>
                  <a:gd name="T14" fmla="*/ 16 w 17"/>
                  <a:gd name="T15" fmla="*/ 0 h 1"/>
                  <a:gd name="T16" fmla="*/ 16 w 17"/>
                  <a:gd name="T17" fmla="*/ 0 h 1"/>
                  <a:gd name="T18" fmla="*/ 16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16 w 17"/>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
                  <a:gd name="T104" fmla="*/ 17 w 17"/>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
                    <a:moveTo>
                      <a:pt x="16" y="0"/>
                    </a:moveTo>
                    <a:lnTo>
                      <a:pt x="16" y="0"/>
                    </a:lnTo>
                    <a:lnTo>
                      <a:pt x="0" y="0"/>
                    </a:lnTo>
                    <a:lnTo>
                      <a:pt x="16" y="0"/>
                    </a:lnTo>
                  </a:path>
                </a:pathLst>
              </a:custGeom>
              <a:solidFill>
                <a:srgbClr val="699B64"/>
              </a:solidFill>
              <a:ln w="9525" cap="rnd">
                <a:noFill/>
                <a:round/>
                <a:headEnd/>
                <a:tailEnd/>
              </a:ln>
            </p:spPr>
            <p:txBody>
              <a:bodyPr/>
              <a:lstStyle/>
              <a:p>
                <a:endParaRPr lang="en-US"/>
              </a:p>
            </p:txBody>
          </p:sp>
          <p:sp>
            <p:nvSpPr>
              <p:cNvPr id="32756" name="Freeform 711"/>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6 w 17"/>
                  <a:gd name="T13" fmla="*/ 0 h 1"/>
                  <a:gd name="T14" fmla="*/ 16 w 17"/>
                  <a:gd name="T15" fmla="*/ 0 h 1"/>
                  <a:gd name="T16" fmla="*/ 16 w 17"/>
                  <a:gd name="T17" fmla="*/ 0 h 1"/>
                  <a:gd name="T18" fmla="*/ 16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6" y="0"/>
                    </a:lnTo>
                    <a:lnTo>
                      <a:pt x="0" y="0"/>
                    </a:lnTo>
                    <a:lnTo>
                      <a:pt x="16" y="0"/>
                    </a:lnTo>
                  </a:path>
                </a:pathLst>
              </a:custGeom>
              <a:solidFill>
                <a:srgbClr val="699B64"/>
              </a:solidFill>
              <a:ln w="9525" cap="rnd">
                <a:noFill/>
                <a:round/>
                <a:headEnd/>
                <a:tailEnd/>
              </a:ln>
            </p:spPr>
            <p:txBody>
              <a:bodyPr/>
              <a:lstStyle/>
              <a:p>
                <a:endParaRPr lang="en-US"/>
              </a:p>
            </p:txBody>
          </p:sp>
          <p:sp>
            <p:nvSpPr>
              <p:cNvPr id="32757" name="Freeform 712"/>
              <p:cNvSpPr>
                <a:spLocks noChangeAspect="1"/>
              </p:cNvSpPr>
              <p:nvPr/>
            </p:nvSpPr>
            <p:spPr bwMode="auto">
              <a:xfrm>
                <a:off x="5035" y="2709"/>
                <a:ext cx="17" cy="1"/>
              </a:xfrm>
              <a:custGeom>
                <a:avLst/>
                <a:gdLst>
                  <a:gd name="T0" fmla="*/ 16 w 17"/>
                  <a:gd name="T1" fmla="*/ 0 h 1"/>
                  <a:gd name="T2" fmla="*/ 16 w 17"/>
                  <a:gd name="T3" fmla="*/ 0 h 1"/>
                  <a:gd name="T4" fmla="*/ 16 w 17"/>
                  <a:gd name="T5" fmla="*/ 0 h 1"/>
                  <a:gd name="T6" fmla="*/ 16 w 17"/>
                  <a:gd name="T7" fmla="*/ 0 h 1"/>
                  <a:gd name="T8" fmla="*/ 16 w 17"/>
                  <a:gd name="T9" fmla="*/ 0 h 1"/>
                  <a:gd name="T10" fmla="*/ 16 w 17"/>
                  <a:gd name="T11" fmla="*/ 0 h 1"/>
                  <a:gd name="T12" fmla="*/ 13 w 17"/>
                  <a:gd name="T13" fmla="*/ 0 h 1"/>
                  <a:gd name="T14" fmla="*/ 13 w 17"/>
                  <a:gd name="T15" fmla="*/ 0 h 1"/>
                  <a:gd name="T16" fmla="*/ 13 w 17"/>
                  <a:gd name="T17" fmla="*/ 0 h 1"/>
                  <a:gd name="T18" fmla="*/ 13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6" y="0"/>
                    </a:lnTo>
                    <a:lnTo>
                      <a:pt x="13" y="0"/>
                    </a:lnTo>
                    <a:lnTo>
                      <a:pt x="16" y="0"/>
                    </a:lnTo>
                    <a:lnTo>
                      <a:pt x="0" y="0"/>
                    </a:lnTo>
                    <a:lnTo>
                      <a:pt x="16" y="0"/>
                    </a:lnTo>
                  </a:path>
                </a:pathLst>
              </a:custGeom>
              <a:solidFill>
                <a:srgbClr val="6A9B64"/>
              </a:solidFill>
              <a:ln w="9525" cap="rnd">
                <a:noFill/>
                <a:round/>
                <a:headEnd/>
                <a:tailEnd/>
              </a:ln>
            </p:spPr>
            <p:txBody>
              <a:bodyPr/>
              <a:lstStyle/>
              <a:p>
                <a:endParaRPr lang="en-US"/>
              </a:p>
            </p:txBody>
          </p:sp>
          <p:sp>
            <p:nvSpPr>
              <p:cNvPr id="32758" name="Freeform 713"/>
              <p:cNvSpPr>
                <a:spLocks noChangeAspect="1"/>
              </p:cNvSpPr>
              <p:nvPr/>
            </p:nvSpPr>
            <p:spPr bwMode="auto">
              <a:xfrm>
                <a:off x="5035" y="2709"/>
                <a:ext cx="17" cy="1"/>
              </a:xfrm>
              <a:custGeom>
                <a:avLst/>
                <a:gdLst>
                  <a:gd name="T0" fmla="*/ 16 w 17"/>
                  <a:gd name="T1" fmla="*/ 0 h 1"/>
                  <a:gd name="T2" fmla="*/ 13 w 17"/>
                  <a:gd name="T3" fmla="*/ 0 h 1"/>
                  <a:gd name="T4" fmla="*/ 13 w 17"/>
                  <a:gd name="T5" fmla="*/ 0 h 1"/>
                  <a:gd name="T6" fmla="*/ 13 w 17"/>
                  <a:gd name="T7" fmla="*/ 0 h 1"/>
                  <a:gd name="T8" fmla="*/ 13 w 17"/>
                  <a:gd name="T9" fmla="*/ 0 h 1"/>
                  <a:gd name="T10" fmla="*/ 13 w 17"/>
                  <a:gd name="T11" fmla="*/ 0 h 1"/>
                  <a:gd name="T12" fmla="*/ 13 w 17"/>
                  <a:gd name="T13" fmla="*/ 0 h 1"/>
                  <a:gd name="T14" fmla="*/ 13 w 17"/>
                  <a:gd name="T15" fmla="*/ 0 h 1"/>
                  <a:gd name="T16" fmla="*/ 13 w 17"/>
                  <a:gd name="T17" fmla="*/ 0 h 1"/>
                  <a:gd name="T18" fmla="*/ 13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3" y="0"/>
                    </a:lnTo>
                    <a:lnTo>
                      <a:pt x="16" y="0"/>
                    </a:lnTo>
                    <a:lnTo>
                      <a:pt x="0" y="0"/>
                    </a:lnTo>
                    <a:lnTo>
                      <a:pt x="16" y="0"/>
                    </a:lnTo>
                  </a:path>
                </a:pathLst>
              </a:custGeom>
              <a:solidFill>
                <a:srgbClr val="6A9C63"/>
              </a:solidFill>
              <a:ln w="9525" cap="rnd">
                <a:noFill/>
                <a:round/>
                <a:headEnd/>
                <a:tailEnd/>
              </a:ln>
            </p:spPr>
            <p:txBody>
              <a:bodyPr/>
              <a:lstStyle/>
              <a:p>
                <a:endParaRPr lang="en-US"/>
              </a:p>
            </p:txBody>
          </p:sp>
          <p:sp>
            <p:nvSpPr>
              <p:cNvPr id="32759" name="Freeform 714"/>
              <p:cNvSpPr>
                <a:spLocks noChangeAspect="1"/>
              </p:cNvSpPr>
              <p:nvPr/>
            </p:nvSpPr>
            <p:spPr bwMode="auto">
              <a:xfrm>
                <a:off x="5035" y="2709"/>
                <a:ext cx="17" cy="1"/>
              </a:xfrm>
              <a:custGeom>
                <a:avLst/>
                <a:gdLst>
                  <a:gd name="T0" fmla="*/ 16 w 17"/>
                  <a:gd name="T1" fmla="*/ 0 h 1"/>
                  <a:gd name="T2" fmla="*/ 13 w 17"/>
                  <a:gd name="T3" fmla="*/ 0 h 1"/>
                  <a:gd name="T4" fmla="*/ 13 w 17"/>
                  <a:gd name="T5" fmla="*/ 0 h 1"/>
                  <a:gd name="T6" fmla="*/ 13 w 17"/>
                  <a:gd name="T7" fmla="*/ 0 h 1"/>
                  <a:gd name="T8" fmla="*/ 13 w 17"/>
                  <a:gd name="T9" fmla="*/ 0 h 1"/>
                  <a:gd name="T10" fmla="*/ 13 w 17"/>
                  <a:gd name="T11" fmla="*/ 0 h 1"/>
                  <a:gd name="T12" fmla="*/ 13 w 17"/>
                  <a:gd name="T13" fmla="*/ 0 h 1"/>
                  <a:gd name="T14" fmla="*/ 13 w 17"/>
                  <a:gd name="T15" fmla="*/ 0 h 1"/>
                  <a:gd name="T16" fmla="*/ 13 w 17"/>
                  <a:gd name="T17" fmla="*/ 0 h 1"/>
                  <a:gd name="T18" fmla="*/ 13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3" y="0"/>
                    </a:lnTo>
                    <a:lnTo>
                      <a:pt x="16" y="0"/>
                    </a:lnTo>
                    <a:lnTo>
                      <a:pt x="0" y="0"/>
                    </a:lnTo>
                    <a:lnTo>
                      <a:pt x="16" y="0"/>
                    </a:lnTo>
                  </a:path>
                </a:pathLst>
              </a:custGeom>
              <a:solidFill>
                <a:srgbClr val="6B9C63"/>
              </a:solidFill>
              <a:ln w="9525" cap="rnd">
                <a:noFill/>
                <a:round/>
                <a:headEnd/>
                <a:tailEnd/>
              </a:ln>
            </p:spPr>
            <p:txBody>
              <a:bodyPr/>
              <a:lstStyle/>
              <a:p>
                <a:endParaRPr lang="en-US"/>
              </a:p>
            </p:txBody>
          </p:sp>
          <p:sp>
            <p:nvSpPr>
              <p:cNvPr id="32760" name="Freeform 715"/>
              <p:cNvSpPr>
                <a:spLocks noChangeAspect="1"/>
              </p:cNvSpPr>
              <p:nvPr/>
            </p:nvSpPr>
            <p:spPr bwMode="auto">
              <a:xfrm>
                <a:off x="5035" y="2709"/>
                <a:ext cx="17" cy="1"/>
              </a:xfrm>
              <a:custGeom>
                <a:avLst/>
                <a:gdLst>
                  <a:gd name="T0" fmla="*/ 16 w 17"/>
                  <a:gd name="T1" fmla="*/ 0 h 1"/>
                  <a:gd name="T2" fmla="*/ 13 w 17"/>
                  <a:gd name="T3" fmla="*/ 0 h 1"/>
                  <a:gd name="T4" fmla="*/ 13 w 17"/>
                  <a:gd name="T5" fmla="*/ 0 h 1"/>
                  <a:gd name="T6" fmla="*/ 13 w 17"/>
                  <a:gd name="T7" fmla="*/ 0 h 1"/>
                  <a:gd name="T8" fmla="*/ 13 w 17"/>
                  <a:gd name="T9" fmla="*/ 0 h 1"/>
                  <a:gd name="T10" fmla="*/ 13 w 17"/>
                  <a:gd name="T11" fmla="*/ 0 h 1"/>
                  <a:gd name="T12" fmla="*/ 13 w 17"/>
                  <a:gd name="T13" fmla="*/ 0 h 1"/>
                  <a:gd name="T14" fmla="*/ 13 w 17"/>
                  <a:gd name="T15" fmla="*/ 0 h 1"/>
                  <a:gd name="T16" fmla="*/ 13 w 17"/>
                  <a:gd name="T17" fmla="*/ 0 h 1"/>
                  <a:gd name="T18" fmla="*/ 13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3" y="0"/>
                    </a:lnTo>
                    <a:lnTo>
                      <a:pt x="16" y="0"/>
                    </a:lnTo>
                    <a:lnTo>
                      <a:pt x="0" y="0"/>
                    </a:lnTo>
                    <a:lnTo>
                      <a:pt x="16" y="0"/>
                    </a:lnTo>
                  </a:path>
                </a:pathLst>
              </a:custGeom>
              <a:solidFill>
                <a:srgbClr val="6C9D62"/>
              </a:solidFill>
              <a:ln w="9525" cap="rnd">
                <a:noFill/>
                <a:round/>
                <a:headEnd/>
                <a:tailEnd/>
              </a:ln>
            </p:spPr>
            <p:txBody>
              <a:bodyPr/>
              <a:lstStyle/>
              <a:p>
                <a:endParaRPr lang="en-US"/>
              </a:p>
            </p:txBody>
          </p:sp>
          <p:sp>
            <p:nvSpPr>
              <p:cNvPr id="32761" name="Freeform 716"/>
              <p:cNvSpPr>
                <a:spLocks noChangeAspect="1"/>
              </p:cNvSpPr>
              <p:nvPr/>
            </p:nvSpPr>
            <p:spPr bwMode="auto">
              <a:xfrm>
                <a:off x="5035" y="2709"/>
                <a:ext cx="17" cy="1"/>
              </a:xfrm>
              <a:custGeom>
                <a:avLst/>
                <a:gdLst>
                  <a:gd name="T0" fmla="*/ 13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3 w 17"/>
                  <a:gd name="T29" fmla="*/ 0 h 1"/>
                  <a:gd name="T30" fmla="*/ 13 w 17"/>
                  <a:gd name="T31" fmla="*/ 0 h 1"/>
                  <a:gd name="T32" fmla="*/ 13 w 17"/>
                  <a:gd name="T33" fmla="*/ 0 h 1"/>
                  <a:gd name="T34" fmla="*/ 13 w 17"/>
                  <a:gd name="T35" fmla="*/ 0 h 1"/>
                  <a:gd name="T36" fmla="*/ 13 w 17"/>
                  <a:gd name="T37" fmla="*/ 0 h 1"/>
                  <a:gd name="T38" fmla="*/ 0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0 w 17"/>
                  <a:gd name="T59" fmla="*/ 0 h 1"/>
                  <a:gd name="T60" fmla="*/ 0 w 17"/>
                  <a:gd name="T61" fmla="*/ 0 h 1"/>
                  <a:gd name="T62" fmla="*/ 0 w 17"/>
                  <a:gd name="T63" fmla="*/ 0 h 1"/>
                  <a:gd name="T64" fmla="*/ 0 w 17"/>
                  <a:gd name="T65" fmla="*/ 0 h 1"/>
                  <a:gd name="T66" fmla="*/ 0 w 17"/>
                  <a:gd name="T67" fmla="*/ 0 h 1"/>
                  <a:gd name="T68" fmla="*/ 0 w 17"/>
                  <a:gd name="T69" fmla="*/ 0 h 1"/>
                  <a:gd name="T70" fmla="*/ 0 w 17"/>
                  <a:gd name="T71" fmla="*/ 0 h 1"/>
                  <a:gd name="T72" fmla="*/ 0 w 17"/>
                  <a:gd name="T73" fmla="*/ 0 h 1"/>
                  <a:gd name="T74" fmla="*/ 0 w 17"/>
                  <a:gd name="T75" fmla="*/ 0 h 1"/>
                  <a:gd name="T76" fmla="*/ 13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3" y="0"/>
                    </a:moveTo>
                    <a:lnTo>
                      <a:pt x="11" y="0"/>
                    </a:lnTo>
                    <a:lnTo>
                      <a:pt x="16" y="0"/>
                    </a:lnTo>
                    <a:lnTo>
                      <a:pt x="13" y="0"/>
                    </a:lnTo>
                    <a:lnTo>
                      <a:pt x="0" y="0"/>
                    </a:lnTo>
                    <a:lnTo>
                      <a:pt x="13" y="0"/>
                    </a:lnTo>
                  </a:path>
                </a:pathLst>
              </a:custGeom>
              <a:solidFill>
                <a:srgbClr val="6C9D62"/>
              </a:solidFill>
              <a:ln w="9525" cap="rnd">
                <a:noFill/>
                <a:round/>
                <a:headEnd/>
                <a:tailEnd/>
              </a:ln>
            </p:spPr>
            <p:txBody>
              <a:bodyPr/>
              <a:lstStyle/>
              <a:p>
                <a:endParaRPr lang="en-US"/>
              </a:p>
            </p:txBody>
          </p:sp>
          <p:sp>
            <p:nvSpPr>
              <p:cNvPr id="32762" name="Freeform 717"/>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2 w 17"/>
                  <a:gd name="T41" fmla="*/ 0 h 1"/>
                  <a:gd name="T42" fmla="*/ 2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6D9D62"/>
              </a:solidFill>
              <a:ln w="9525" cap="rnd">
                <a:noFill/>
                <a:round/>
                <a:headEnd/>
                <a:tailEnd/>
              </a:ln>
            </p:spPr>
            <p:txBody>
              <a:bodyPr/>
              <a:lstStyle/>
              <a:p>
                <a:endParaRPr lang="en-US"/>
              </a:p>
            </p:txBody>
          </p:sp>
          <p:sp>
            <p:nvSpPr>
              <p:cNvPr id="32763" name="Freeform 718"/>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6D9E61"/>
              </a:solidFill>
              <a:ln w="9525" cap="rnd">
                <a:noFill/>
                <a:round/>
                <a:headEnd/>
                <a:tailEnd/>
              </a:ln>
            </p:spPr>
            <p:txBody>
              <a:bodyPr/>
              <a:lstStyle/>
              <a:p>
                <a:endParaRPr lang="en-US"/>
              </a:p>
            </p:txBody>
          </p:sp>
          <p:sp>
            <p:nvSpPr>
              <p:cNvPr id="32764" name="Freeform 719"/>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6E9E61"/>
              </a:solidFill>
              <a:ln w="9525" cap="rnd">
                <a:noFill/>
                <a:round/>
                <a:headEnd/>
                <a:tailEnd/>
              </a:ln>
            </p:spPr>
            <p:txBody>
              <a:bodyPr/>
              <a:lstStyle/>
              <a:p>
                <a:endParaRPr lang="en-US"/>
              </a:p>
            </p:txBody>
          </p:sp>
          <p:sp>
            <p:nvSpPr>
              <p:cNvPr id="32765" name="Freeform 720"/>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2 w 17"/>
                  <a:gd name="T43" fmla="*/ 0 h 1"/>
                  <a:gd name="T44" fmla="*/ 0 w 17"/>
                  <a:gd name="T45" fmla="*/ 0 h 1"/>
                  <a:gd name="T46" fmla="*/ 2 w 17"/>
                  <a:gd name="T47" fmla="*/ 0 h 1"/>
                  <a:gd name="T48" fmla="*/ 2 w 17"/>
                  <a:gd name="T49" fmla="*/ 0 h 1"/>
                  <a:gd name="T50" fmla="*/ 2 w 17"/>
                  <a:gd name="T51" fmla="*/ 0 h 1"/>
                  <a:gd name="T52" fmla="*/ 2 w 17"/>
                  <a:gd name="T53" fmla="*/ 0 h 1"/>
                  <a:gd name="T54" fmla="*/ 2 w 17"/>
                  <a:gd name="T55" fmla="*/ 0 h 1"/>
                  <a:gd name="T56" fmla="*/ 2 w 17"/>
                  <a:gd name="T57" fmla="*/ 0 h 1"/>
                  <a:gd name="T58" fmla="*/ 2 w 17"/>
                  <a:gd name="T59" fmla="*/ 0 h 1"/>
                  <a:gd name="T60" fmla="*/ 2 w 17"/>
                  <a:gd name="T61" fmla="*/ 0 h 1"/>
                  <a:gd name="T62" fmla="*/ 2 w 17"/>
                  <a:gd name="T63" fmla="*/ 0 h 1"/>
                  <a:gd name="T64" fmla="*/ 0 w 17"/>
                  <a:gd name="T65" fmla="*/ 0 h 1"/>
                  <a:gd name="T66" fmla="*/ 16 w 17"/>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
                  <a:gd name="T104" fmla="*/ 17 w 17"/>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
                    <a:moveTo>
                      <a:pt x="16" y="0"/>
                    </a:moveTo>
                    <a:lnTo>
                      <a:pt x="11" y="0"/>
                    </a:lnTo>
                    <a:lnTo>
                      <a:pt x="16" y="0"/>
                    </a:lnTo>
                    <a:lnTo>
                      <a:pt x="2" y="0"/>
                    </a:lnTo>
                    <a:lnTo>
                      <a:pt x="0" y="0"/>
                    </a:lnTo>
                    <a:lnTo>
                      <a:pt x="2" y="0"/>
                    </a:lnTo>
                    <a:lnTo>
                      <a:pt x="0" y="0"/>
                    </a:lnTo>
                    <a:lnTo>
                      <a:pt x="2" y="0"/>
                    </a:lnTo>
                    <a:lnTo>
                      <a:pt x="0" y="0"/>
                    </a:lnTo>
                    <a:lnTo>
                      <a:pt x="16" y="0"/>
                    </a:lnTo>
                  </a:path>
                </a:pathLst>
              </a:custGeom>
              <a:solidFill>
                <a:srgbClr val="6F9F60"/>
              </a:solidFill>
              <a:ln w="9525" cap="rnd">
                <a:noFill/>
                <a:round/>
                <a:headEnd/>
                <a:tailEnd/>
              </a:ln>
            </p:spPr>
            <p:txBody>
              <a:bodyPr/>
              <a:lstStyle/>
              <a:p>
                <a:endParaRPr lang="en-US"/>
              </a:p>
            </p:txBody>
          </p:sp>
          <p:sp>
            <p:nvSpPr>
              <p:cNvPr id="32766" name="Freeform 721"/>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6F9F60"/>
              </a:solidFill>
              <a:ln w="9525" cap="rnd">
                <a:noFill/>
                <a:round/>
                <a:headEnd/>
                <a:tailEnd/>
              </a:ln>
            </p:spPr>
            <p:txBody>
              <a:bodyPr/>
              <a:lstStyle/>
              <a:p>
                <a:endParaRPr lang="en-US"/>
              </a:p>
            </p:txBody>
          </p:sp>
          <p:sp>
            <p:nvSpPr>
              <p:cNvPr id="32767" name="Freeform 722"/>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709F60"/>
              </a:solidFill>
              <a:ln w="9525" cap="rnd">
                <a:noFill/>
                <a:round/>
                <a:headEnd/>
                <a:tailEnd/>
              </a:ln>
            </p:spPr>
            <p:txBody>
              <a:bodyPr/>
              <a:lstStyle/>
              <a:p>
                <a:endParaRPr lang="en-US"/>
              </a:p>
            </p:txBody>
          </p:sp>
          <p:sp>
            <p:nvSpPr>
              <p:cNvPr id="32768" name="Freeform 723"/>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70A05F"/>
              </a:solidFill>
              <a:ln w="9525" cap="rnd">
                <a:noFill/>
                <a:round/>
                <a:headEnd/>
                <a:tailEnd/>
              </a:ln>
            </p:spPr>
            <p:txBody>
              <a:bodyPr/>
              <a:lstStyle/>
              <a:p>
                <a:endParaRPr lang="en-US"/>
              </a:p>
            </p:txBody>
          </p:sp>
          <p:sp>
            <p:nvSpPr>
              <p:cNvPr id="32769" name="Freeform 724"/>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71A05F"/>
              </a:solidFill>
              <a:ln w="9525" cap="rnd">
                <a:noFill/>
                <a:round/>
                <a:headEnd/>
                <a:tailEnd/>
              </a:ln>
            </p:spPr>
            <p:txBody>
              <a:bodyPr/>
              <a:lstStyle/>
              <a:p>
                <a:endParaRPr lang="en-US"/>
              </a:p>
            </p:txBody>
          </p:sp>
          <p:sp>
            <p:nvSpPr>
              <p:cNvPr id="32770" name="Freeform 725"/>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2 w 17"/>
                  <a:gd name="T43" fmla="*/ 0 h 1"/>
                  <a:gd name="T44" fmla="*/ 0 w 17"/>
                  <a:gd name="T45" fmla="*/ 0 h 1"/>
                  <a:gd name="T46" fmla="*/ 2 w 17"/>
                  <a:gd name="T47" fmla="*/ 0 h 1"/>
                  <a:gd name="T48" fmla="*/ 2 w 17"/>
                  <a:gd name="T49" fmla="*/ 0 h 1"/>
                  <a:gd name="T50" fmla="*/ 2 w 17"/>
                  <a:gd name="T51" fmla="*/ 0 h 1"/>
                  <a:gd name="T52" fmla="*/ 2 w 17"/>
                  <a:gd name="T53" fmla="*/ 0 h 1"/>
                  <a:gd name="T54" fmla="*/ 2 w 17"/>
                  <a:gd name="T55" fmla="*/ 0 h 1"/>
                  <a:gd name="T56" fmla="*/ 2 w 17"/>
                  <a:gd name="T57" fmla="*/ 0 h 1"/>
                  <a:gd name="T58" fmla="*/ 2 w 17"/>
                  <a:gd name="T59" fmla="*/ 0 h 1"/>
                  <a:gd name="T60" fmla="*/ 2 w 17"/>
                  <a:gd name="T61" fmla="*/ 0 h 1"/>
                  <a:gd name="T62" fmla="*/ 2 w 17"/>
                  <a:gd name="T63" fmla="*/ 0 h 1"/>
                  <a:gd name="T64" fmla="*/ 0 w 17"/>
                  <a:gd name="T65" fmla="*/ 0 h 1"/>
                  <a:gd name="T66" fmla="*/ 16 w 17"/>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
                  <a:gd name="T104" fmla="*/ 17 w 17"/>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
                    <a:moveTo>
                      <a:pt x="16" y="0"/>
                    </a:moveTo>
                    <a:lnTo>
                      <a:pt x="11" y="0"/>
                    </a:lnTo>
                    <a:lnTo>
                      <a:pt x="16" y="0"/>
                    </a:lnTo>
                    <a:lnTo>
                      <a:pt x="2" y="0"/>
                    </a:lnTo>
                    <a:lnTo>
                      <a:pt x="0" y="0"/>
                    </a:lnTo>
                    <a:lnTo>
                      <a:pt x="2" y="0"/>
                    </a:lnTo>
                    <a:lnTo>
                      <a:pt x="0" y="0"/>
                    </a:lnTo>
                    <a:lnTo>
                      <a:pt x="2" y="0"/>
                    </a:lnTo>
                    <a:lnTo>
                      <a:pt x="0" y="0"/>
                    </a:lnTo>
                    <a:lnTo>
                      <a:pt x="16" y="0"/>
                    </a:lnTo>
                  </a:path>
                </a:pathLst>
              </a:custGeom>
              <a:solidFill>
                <a:srgbClr val="72A15E"/>
              </a:solidFill>
              <a:ln w="9525" cap="rnd">
                <a:noFill/>
                <a:round/>
                <a:headEnd/>
                <a:tailEnd/>
              </a:ln>
            </p:spPr>
            <p:txBody>
              <a:bodyPr/>
              <a:lstStyle/>
              <a:p>
                <a:endParaRPr lang="en-US"/>
              </a:p>
            </p:txBody>
          </p:sp>
          <p:sp>
            <p:nvSpPr>
              <p:cNvPr id="32771" name="Freeform 726"/>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72A15E"/>
              </a:solidFill>
              <a:ln w="9525" cap="rnd">
                <a:noFill/>
                <a:round/>
                <a:headEnd/>
                <a:tailEnd/>
              </a:ln>
            </p:spPr>
            <p:txBody>
              <a:bodyPr/>
              <a:lstStyle/>
              <a:p>
                <a:endParaRPr lang="en-US"/>
              </a:p>
            </p:txBody>
          </p:sp>
          <p:sp>
            <p:nvSpPr>
              <p:cNvPr id="32772" name="Freeform 727"/>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73A15E"/>
              </a:solidFill>
              <a:ln w="9525" cap="rnd">
                <a:noFill/>
                <a:round/>
                <a:headEnd/>
                <a:tailEnd/>
              </a:ln>
            </p:spPr>
            <p:txBody>
              <a:bodyPr/>
              <a:lstStyle/>
              <a:p>
                <a:endParaRPr lang="en-US"/>
              </a:p>
            </p:txBody>
          </p:sp>
          <p:sp>
            <p:nvSpPr>
              <p:cNvPr id="32773" name="Freeform 728"/>
              <p:cNvSpPr>
                <a:spLocks noChangeAspect="1"/>
              </p:cNvSpPr>
              <p:nvPr/>
            </p:nvSpPr>
            <p:spPr bwMode="auto">
              <a:xfrm>
                <a:off x="5034" y="2709"/>
                <a:ext cx="17" cy="1"/>
              </a:xfrm>
              <a:custGeom>
                <a:avLst/>
                <a:gdLst>
                  <a:gd name="T0" fmla="*/ 16 w 17"/>
                  <a:gd name="T1" fmla="*/ 0 h 1"/>
                  <a:gd name="T2" fmla="*/ 11 w 17"/>
                  <a:gd name="T3" fmla="*/ 0 h 1"/>
                  <a:gd name="T4" fmla="*/ 11 w 17"/>
                  <a:gd name="T5" fmla="*/ 0 h 1"/>
                  <a:gd name="T6" fmla="*/ 11 w 17"/>
                  <a:gd name="T7" fmla="*/ 0 h 1"/>
                  <a:gd name="T8" fmla="*/ 11 w 17"/>
                  <a:gd name="T9" fmla="*/ 0 h 1"/>
                  <a:gd name="T10" fmla="*/ 11 w 17"/>
                  <a:gd name="T11" fmla="*/ 0 h 1"/>
                  <a:gd name="T12" fmla="*/ 11 w 17"/>
                  <a:gd name="T13" fmla="*/ 0 h 1"/>
                  <a:gd name="T14" fmla="*/ 11 w 17"/>
                  <a:gd name="T15" fmla="*/ 0 h 1"/>
                  <a:gd name="T16" fmla="*/ 11 w 17"/>
                  <a:gd name="T17" fmla="*/ 0 h 1"/>
                  <a:gd name="T18" fmla="*/ 1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2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2 w 17"/>
                  <a:gd name="T59" fmla="*/ 0 h 1"/>
                  <a:gd name="T60" fmla="*/ 2 w 17"/>
                  <a:gd name="T61" fmla="*/ 0 h 1"/>
                  <a:gd name="T62" fmla="*/ 2 w 17"/>
                  <a:gd name="T63" fmla="*/ 0 h 1"/>
                  <a:gd name="T64" fmla="*/ 2 w 17"/>
                  <a:gd name="T65" fmla="*/ 0 h 1"/>
                  <a:gd name="T66" fmla="*/ 2 w 17"/>
                  <a:gd name="T67" fmla="*/ 0 h 1"/>
                  <a:gd name="T68" fmla="*/ 2 w 17"/>
                  <a:gd name="T69" fmla="*/ 0 h 1"/>
                  <a:gd name="T70" fmla="*/ 2 w 17"/>
                  <a:gd name="T71" fmla="*/ 0 h 1"/>
                  <a:gd name="T72" fmla="*/ 2 w 17"/>
                  <a:gd name="T73" fmla="*/ 0 h 1"/>
                  <a:gd name="T74" fmla="*/ 2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1" y="0"/>
                    </a:lnTo>
                    <a:lnTo>
                      <a:pt x="16" y="0"/>
                    </a:lnTo>
                    <a:lnTo>
                      <a:pt x="2" y="0"/>
                    </a:lnTo>
                    <a:lnTo>
                      <a:pt x="0" y="0"/>
                    </a:lnTo>
                    <a:lnTo>
                      <a:pt x="2" y="0"/>
                    </a:lnTo>
                    <a:lnTo>
                      <a:pt x="16" y="0"/>
                    </a:lnTo>
                  </a:path>
                </a:pathLst>
              </a:custGeom>
              <a:solidFill>
                <a:srgbClr val="73A25D"/>
              </a:solidFill>
              <a:ln w="9525" cap="rnd">
                <a:noFill/>
                <a:round/>
                <a:headEnd/>
                <a:tailEnd/>
              </a:ln>
            </p:spPr>
            <p:txBody>
              <a:bodyPr/>
              <a:lstStyle/>
              <a:p>
                <a:endParaRPr lang="en-US"/>
              </a:p>
            </p:txBody>
          </p:sp>
          <p:sp>
            <p:nvSpPr>
              <p:cNvPr id="32774" name="Freeform 729"/>
              <p:cNvSpPr>
                <a:spLocks noChangeAspect="1"/>
              </p:cNvSpPr>
              <p:nvPr/>
            </p:nvSpPr>
            <p:spPr bwMode="auto">
              <a:xfrm>
                <a:off x="5034" y="2709"/>
                <a:ext cx="17" cy="1"/>
              </a:xfrm>
              <a:custGeom>
                <a:avLst/>
                <a:gdLst>
                  <a:gd name="T0" fmla="*/ 14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4 w 17"/>
                  <a:gd name="T25" fmla="*/ 0 h 1"/>
                  <a:gd name="T26" fmla="*/ 14 w 17"/>
                  <a:gd name="T27" fmla="*/ 0 h 1"/>
                  <a:gd name="T28" fmla="*/ 14 w 17"/>
                  <a:gd name="T29" fmla="*/ 0 h 1"/>
                  <a:gd name="T30" fmla="*/ 14 w 17"/>
                  <a:gd name="T31" fmla="*/ 0 h 1"/>
                  <a:gd name="T32" fmla="*/ 14 w 17"/>
                  <a:gd name="T33" fmla="*/ 0 h 1"/>
                  <a:gd name="T34" fmla="*/ 14 w 17"/>
                  <a:gd name="T35" fmla="*/ 0 h 1"/>
                  <a:gd name="T36" fmla="*/ 14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4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4" y="0"/>
                    </a:moveTo>
                    <a:lnTo>
                      <a:pt x="10" y="0"/>
                    </a:lnTo>
                    <a:lnTo>
                      <a:pt x="16" y="0"/>
                    </a:lnTo>
                    <a:lnTo>
                      <a:pt x="14" y="0"/>
                    </a:lnTo>
                    <a:lnTo>
                      <a:pt x="1" y="0"/>
                    </a:lnTo>
                    <a:lnTo>
                      <a:pt x="0" y="0"/>
                    </a:lnTo>
                    <a:lnTo>
                      <a:pt x="1" y="0"/>
                    </a:lnTo>
                    <a:lnTo>
                      <a:pt x="14" y="0"/>
                    </a:lnTo>
                  </a:path>
                </a:pathLst>
              </a:custGeom>
              <a:solidFill>
                <a:srgbClr val="74A25D"/>
              </a:solidFill>
              <a:ln w="9525" cap="rnd">
                <a:noFill/>
                <a:round/>
                <a:headEnd/>
                <a:tailEnd/>
              </a:ln>
            </p:spPr>
            <p:txBody>
              <a:bodyPr/>
              <a:lstStyle/>
              <a:p>
                <a:endParaRPr lang="en-US"/>
              </a:p>
            </p:txBody>
          </p:sp>
          <p:sp>
            <p:nvSpPr>
              <p:cNvPr id="32775" name="Freeform 730"/>
              <p:cNvSpPr>
                <a:spLocks noChangeAspect="1"/>
              </p:cNvSpPr>
              <p:nvPr/>
            </p:nvSpPr>
            <p:spPr bwMode="auto">
              <a:xfrm>
                <a:off x="5034" y="2709"/>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5A35C"/>
              </a:solidFill>
              <a:ln w="9525" cap="rnd">
                <a:noFill/>
                <a:round/>
                <a:headEnd/>
                <a:tailEnd/>
              </a:ln>
            </p:spPr>
            <p:txBody>
              <a:bodyPr/>
              <a:lstStyle/>
              <a:p>
                <a:endParaRPr lang="en-US"/>
              </a:p>
            </p:txBody>
          </p:sp>
          <p:sp>
            <p:nvSpPr>
              <p:cNvPr id="32776" name="Freeform 731"/>
              <p:cNvSpPr>
                <a:spLocks noChangeAspect="1"/>
              </p:cNvSpPr>
              <p:nvPr/>
            </p:nvSpPr>
            <p:spPr bwMode="auto">
              <a:xfrm>
                <a:off x="5034" y="2708"/>
                <a:ext cx="17" cy="17"/>
              </a:xfrm>
              <a:custGeom>
                <a:avLst/>
                <a:gdLst>
                  <a:gd name="T0" fmla="*/ 16 w 17"/>
                  <a:gd name="T1" fmla="*/ 16 h 17"/>
                  <a:gd name="T2" fmla="*/ 10 w 17"/>
                  <a:gd name="T3" fmla="*/ 16 h 17"/>
                  <a:gd name="T4" fmla="*/ 10 w 17"/>
                  <a:gd name="T5" fmla="*/ 16 h 17"/>
                  <a:gd name="T6" fmla="*/ 10 w 17"/>
                  <a:gd name="T7" fmla="*/ 16 h 17"/>
                  <a:gd name="T8" fmla="*/ 10 w 17"/>
                  <a:gd name="T9" fmla="*/ 16 h 17"/>
                  <a:gd name="T10" fmla="*/ 10 w 17"/>
                  <a:gd name="T11" fmla="*/ 16 h 17"/>
                  <a:gd name="T12" fmla="*/ 10 w 17"/>
                  <a:gd name="T13" fmla="*/ 16 h 17"/>
                  <a:gd name="T14" fmla="*/ 10 w 17"/>
                  <a:gd name="T15" fmla="*/ 16 h 17"/>
                  <a:gd name="T16" fmla="*/ 10 w 17"/>
                  <a:gd name="T17" fmla="*/ 0 h 17"/>
                  <a:gd name="T18" fmla="*/ 10 w 17"/>
                  <a:gd name="T19" fmla="*/ 0 h 17"/>
                  <a:gd name="T20" fmla="*/ 16 w 17"/>
                  <a:gd name="T21" fmla="*/ 0 h 17"/>
                  <a:gd name="T22" fmla="*/ 16 w 17"/>
                  <a:gd name="T23" fmla="*/ 0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1 w 17"/>
                  <a:gd name="T39" fmla="*/ 16 h 17"/>
                  <a:gd name="T40" fmla="*/ 0 w 17"/>
                  <a:gd name="T41" fmla="*/ 16 h 17"/>
                  <a:gd name="T42" fmla="*/ 0 w 17"/>
                  <a:gd name="T43" fmla="*/ 16 h 17"/>
                  <a:gd name="T44" fmla="*/ 0 w 17"/>
                  <a:gd name="T45" fmla="*/ 16 h 17"/>
                  <a:gd name="T46" fmla="*/ 0 w 17"/>
                  <a:gd name="T47" fmla="*/ 16 h 17"/>
                  <a:gd name="T48" fmla="*/ 0 w 17"/>
                  <a:gd name="T49" fmla="*/ 16 h 17"/>
                  <a:gd name="T50" fmla="*/ 0 w 17"/>
                  <a:gd name="T51" fmla="*/ 16 h 17"/>
                  <a:gd name="T52" fmla="*/ 0 w 17"/>
                  <a:gd name="T53" fmla="*/ 16 h 17"/>
                  <a:gd name="T54" fmla="*/ 0 w 17"/>
                  <a:gd name="T55" fmla="*/ 0 h 17"/>
                  <a:gd name="T56" fmla="*/ 0 w 17"/>
                  <a:gd name="T57" fmla="*/ 0 h 17"/>
                  <a:gd name="T58" fmla="*/ 1 w 17"/>
                  <a:gd name="T59" fmla="*/ 0 h 17"/>
                  <a:gd name="T60" fmla="*/ 1 w 17"/>
                  <a:gd name="T61" fmla="*/ 0 h 17"/>
                  <a:gd name="T62" fmla="*/ 1 w 17"/>
                  <a:gd name="T63" fmla="*/ 16 h 17"/>
                  <a:gd name="T64" fmla="*/ 1 w 17"/>
                  <a:gd name="T65" fmla="*/ 16 h 17"/>
                  <a:gd name="T66" fmla="*/ 1 w 17"/>
                  <a:gd name="T67" fmla="*/ 16 h 17"/>
                  <a:gd name="T68" fmla="*/ 1 w 17"/>
                  <a:gd name="T69" fmla="*/ 16 h 17"/>
                  <a:gd name="T70" fmla="*/ 1 w 17"/>
                  <a:gd name="T71" fmla="*/ 16 h 17"/>
                  <a:gd name="T72" fmla="*/ 1 w 17"/>
                  <a:gd name="T73" fmla="*/ 16 h 17"/>
                  <a:gd name="T74" fmla="*/ 1 w 17"/>
                  <a:gd name="T75" fmla="*/ 16 h 17"/>
                  <a:gd name="T76" fmla="*/ 16 w 17"/>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7"/>
                  <a:gd name="T119" fmla="*/ 17 w 17"/>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7">
                    <a:moveTo>
                      <a:pt x="16" y="16"/>
                    </a:moveTo>
                    <a:lnTo>
                      <a:pt x="10" y="16"/>
                    </a:lnTo>
                    <a:lnTo>
                      <a:pt x="10" y="0"/>
                    </a:lnTo>
                    <a:lnTo>
                      <a:pt x="16" y="0"/>
                    </a:lnTo>
                    <a:lnTo>
                      <a:pt x="16" y="16"/>
                    </a:lnTo>
                    <a:lnTo>
                      <a:pt x="1" y="16"/>
                    </a:lnTo>
                    <a:lnTo>
                      <a:pt x="0" y="16"/>
                    </a:lnTo>
                    <a:lnTo>
                      <a:pt x="0" y="0"/>
                    </a:lnTo>
                    <a:lnTo>
                      <a:pt x="1" y="0"/>
                    </a:lnTo>
                    <a:lnTo>
                      <a:pt x="1" y="16"/>
                    </a:lnTo>
                    <a:lnTo>
                      <a:pt x="16" y="16"/>
                    </a:lnTo>
                  </a:path>
                </a:pathLst>
              </a:custGeom>
              <a:solidFill>
                <a:srgbClr val="75A35C"/>
              </a:solidFill>
              <a:ln w="9525" cap="rnd">
                <a:noFill/>
                <a:round/>
                <a:headEnd/>
                <a:tailEnd/>
              </a:ln>
            </p:spPr>
            <p:txBody>
              <a:bodyPr/>
              <a:lstStyle/>
              <a:p>
                <a:endParaRPr lang="en-US"/>
              </a:p>
            </p:txBody>
          </p:sp>
          <p:sp>
            <p:nvSpPr>
              <p:cNvPr id="32777" name="Freeform 732"/>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6A35C"/>
              </a:solidFill>
              <a:ln w="9525" cap="rnd">
                <a:noFill/>
                <a:round/>
                <a:headEnd/>
                <a:tailEnd/>
              </a:ln>
            </p:spPr>
            <p:txBody>
              <a:bodyPr/>
              <a:lstStyle/>
              <a:p>
                <a:endParaRPr lang="en-US"/>
              </a:p>
            </p:txBody>
          </p:sp>
          <p:sp>
            <p:nvSpPr>
              <p:cNvPr id="32778" name="Freeform 733"/>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6A45B"/>
              </a:solidFill>
              <a:ln w="9525" cap="rnd">
                <a:noFill/>
                <a:round/>
                <a:headEnd/>
                <a:tailEnd/>
              </a:ln>
            </p:spPr>
            <p:txBody>
              <a:bodyPr/>
              <a:lstStyle/>
              <a:p>
                <a:endParaRPr lang="en-US"/>
              </a:p>
            </p:txBody>
          </p:sp>
          <p:sp>
            <p:nvSpPr>
              <p:cNvPr id="32779" name="Freeform 734"/>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7A45B"/>
              </a:solidFill>
              <a:ln w="9525" cap="rnd">
                <a:noFill/>
                <a:round/>
                <a:headEnd/>
                <a:tailEnd/>
              </a:ln>
            </p:spPr>
            <p:txBody>
              <a:bodyPr/>
              <a:lstStyle/>
              <a:p>
                <a:endParaRPr lang="en-US"/>
              </a:p>
            </p:txBody>
          </p:sp>
          <p:sp>
            <p:nvSpPr>
              <p:cNvPr id="32780" name="Freeform 735"/>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8A55A"/>
              </a:solidFill>
              <a:ln w="9525" cap="rnd">
                <a:noFill/>
                <a:round/>
                <a:headEnd/>
                <a:tailEnd/>
              </a:ln>
            </p:spPr>
            <p:txBody>
              <a:bodyPr/>
              <a:lstStyle/>
              <a:p>
                <a:endParaRPr lang="en-US"/>
              </a:p>
            </p:txBody>
          </p:sp>
          <p:sp>
            <p:nvSpPr>
              <p:cNvPr id="32781" name="Freeform 736"/>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8A55A"/>
              </a:solidFill>
              <a:ln w="9525" cap="rnd">
                <a:noFill/>
                <a:round/>
                <a:headEnd/>
                <a:tailEnd/>
              </a:ln>
            </p:spPr>
            <p:txBody>
              <a:bodyPr/>
              <a:lstStyle/>
              <a:p>
                <a:endParaRPr lang="en-US"/>
              </a:p>
            </p:txBody>
          </p:sp>
          <p:sp>
            <p:nvSpPr>
              <p:cNvPr id="32782" name="Freeform 737"/>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9A55A"/>
              </a:solidFill>
              <a:ln w="9525" cap="rnd">
                <a:noFill/>
                <a:round/>
                <a:headEnd/>
                <a:tailEnd/>
              </a:ln>
            </p:spPr>
            <p:txBody>
              <a:bodyPr/>
              <a:lstStyle/>
              <a:p>
                <a:endParaRPr lang="en-US"/>
              </a:p>
            </p:txBody>
          </p:sp>
          <p:sp>
            <p:nvSpPr>
              <p:cNvPr id="32783" name="Freeform 738"/>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9A659"/>
              </a:solidFill>
              <a:ln w="9525" cap="rnd">
                <a:noFill/>
                <a:round/>
                <a:headEnd/>
                <a:tailEnd/>
              </a:ln>
            </p:spPr>
            <p:txBody>
              <a:bodyPr/>
              <a:lstStyle/>
              <a:p>
                <a:endParaRPr lang="en-US"/>
              </a:p>
            </p:txBody>
          </p:sp>
          <p:sp>
            <p:nvSpPr>
              <p:cNvPr id="32784" name="Freeform 739"/>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AA659"/>
              </a:solidFill>
              <a:ln w="9525" cap="rnd">
                <a:noFill/>
                <a:round/>
                <a:headEnd/>
                <a:tailEnd/>
              </a:ln>
            </p:spPr>
            <p:txBody>
              <a:bodyPr/>
              <a:lstStyle/>
              <a:p>
                <a:endParaRPr lang="en-US"/>
              </a:p>
            </p:txBody>
          </p:sp>
          <p:sp>
            <p:nvSpPr>
              <p:cNvPr id="32785" name="Freeform 740"/>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BA758"/>
              </a:solidFill>
              <a:ln w="9525" cap="rnd">
                <a:noFill/>
                <a:round/>
                <a:headEnd/>
                <a:tailEnd/>
              </a:ln>
            </p:spPr>
            <p:txBody>
              <a:bodyPr/>
              <a:lstStyle/>
              <a:p>
                <a:endParaRPr lang="en-US"/>
              </a:p>
            </p:txBody>
          </p:sp>
          <p:sp>
            <p:nvSpPr>
              <p:cNvPr id="32786" name="Freeform 741"/>
              <p:cNvSpPr>
                <a:spLocks noChangeAspect="1"/>
              </p:cNvSpPr>
              <p:nvPr/>
            </p:nvSpPr>
            <p:spPr bwMode="auto">
              <a:xfrm>
                <a:off x="5034" y="2708"/>
                <a:ext cx="17" cy="1"/>
              </a:xfrm>
              <a:custGeom>
                <a:avLst/>
                <a:gdLst>
                  <a:gd name="T0" fmla="*/ 16 w 17"/>
                  <a:gd name="T1" fmla="*/ 0 h 1"/>
                  <a:gd name="T2" fmla="*/ 10 w 17"/>
                  <a:gd name="T3" fmla="*/ 0 h 1"/>
                  <a:gd name="T4" fmla="*/ 10 w 17"/>
                  <a:gd name="T5" fmla="*/ 0 h 1"/>
                  <a:gd name="T6" fmla="*/ 10 w 17"/>
                  <a:gd name="T7" fmla="*/ 0 h 1"/>
                  <a:gd name="T8" fmla="*/ 10 w 17"/>
                  <a:gd name="T9" fmla="*/ 0 h 1"/>
                  <a:gd name="T10" fmla="*/ 10 w 17"/>
                  <a:gd name="T11" fmla="*/ 0 h 1"/>
                  <a:gd name="T12" fmla="*/ 10 w 17"/>
                  <a:gd name="T13" fmla="*/ 0 h 1"/>
                  <a:gd name="T14" fmla="*/ 10 w 17"/>
                  <a:gd name="T15" fmla="*/ 0 h 1"/>
                  <a:gd name="T16" fmla="*/ 10 w 17"/>
                  <a:gd name="T17" fmla="*/ 0 h 1"/>
                  <a:gd name="T18" fmla="*/ 1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10" y="0"/>
                    </a:lnTo>
                    <a:lnTo>
                      <a:pt x="16" y="0"/>
                    </a:lnTo>
                    <a:lnTo>
                      <a:pt x="1" y="0"/>
                    </a:lnTo>
                    <a:lnTo>
                      <a:pt x="0" y="0"/>
                    </a:lnTo>
                    <a:lnTo>
                      <a:pt x="1" y="0"/>
                    </a:lnTo>
                    <a:lnTo>
                      <a:pt x="16" y="0"/>
                    </a:lnTo>
                  </a:path>
                </a:pathLst>
              </a:custGeom>
              <a:solidFill>
                <a:srgbClr val="7BA758"/>
              </a:solidFill>
              <a:ln w="9525" cap="rnd">
                <a:noFill/>
                <a:round/>
                <a:headEnd/>
                <a:tailEnd/>
              </a:ln>
            </p:spPr>
            <p:txBody>
              <a:bodyPr/>
              <a:lstStyle/>
              <a:p>
                <a:endParaRPr lang="en-US"/>
              </a:p>
            </p:txBody>
          </p:sp>
          <p:sp>
            <p:nvSpPr>
              <p:cNvPr id="32787" name="Freeform 742"/>
              <p:cNvSpPr>
                <a:spLocks noChangeAspect="1"/>
              </p:cNvSpPr>
              <p:nvPr/>
            </p:nvSpPr>
            <p:spPr bwMode="auto">
              <a:xfrm>
                <a:off x="5034" y="2708"/>
                <a:ext cx="17" cy="1"/>
              </a:xfrm>
              <a:custGeom>
                <a:avLst/>
                <a:gdLst>
                  <a:gd name="T0" fmla="*/ 14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4 w 17"/>
                  <a:gd name="T25" fmla="*/ 0 h 1"/>
                  <a:gd name="T26" fmla="*/ 14 w 17"/>
                  <a:gd name="T27" fmla="*/ 0 h 1"/>
                  <a:gd name="T28" fmla="*/ 14 w 17"/>
                  <a:gd name="T29" fmla="*/ 0 h 1"/>
                  <a:gd name="T30" fmla="*/ 14 w 17"/>
                  <a:gd name="T31" fmla="*/ 0 h 1"/>
                  <a:gd name="T32" fmla="*/ 14 w 17"/>
                  <a:gd name="T33" fmla="*/ 0 h 1"/>
                  <a:gd name="T34" fmla="*/ 14 w 17"/>
                  <a:gd name="T35" fmla="*/ 0 h 1"/>
                  <a:gd name="T36" fmla="*/ 14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4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4" y="0"/>
                    </a:moveTo>
                    <a:lnTo>
                      <a:pt x="9" y="0"/>
                    </a:lnTo>
                    <a:lnTo>
                      <a:pt x="16" y="0"/>
                    </a:lnTo>
                    <a:lnTo>
                      <a:pt x="14" y="0"/>
                    </a:lnTo>
                    <a:lnTo>
                      <a:pt x="1" y="0"/>
                    </a:lnTo>
                    <a:lnTo>
                      <a:pt x="0" y="0"/>
                    </a:lnTo>
                    <a:lnTo>
                      <a:pt x="1" y="0"/>
                    </a:lnTo>
                    <a:lnTo>
                      <a:pt x="14" y="0"/>
                    </a:lnTo>
                  </a:path>
                </a:pathLst>
              </a:custGeom>
              <a:solidFill>
                <a:srgbClr val="7CA758"/>
              </a:solidFill>
              <a:ln w="9525" cap="rnd">
                <a:noFill/>
                <a:round/>
                <a:headEnd/>
                <a:tailEnd/>
              </a:ln>
            </p:spPr>
            <p:txBody>
              <a:bodyPr/>
              <a:lstStyle/>
              <a:p>
                <a:endParaRPr lang="en-US"/>
              </a:p>
            </p:txBody>
          </p:sp>
          <p:sp>
            <p:nvSpPr>
              <p:cNvPr id="32788" name="Freeform 743"/>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1" y="0"/>
                    </a:lnTo>
                    <a:lnTo>
                      <a:pt x="0" y="0"/>
                    </a:lnTo>
                    <a:lnTo>
                      <a:pt x="1" y="0"/>
                    </a:lnTo>
                    <a:lnTo>
                      <a:pt x="16" y="0"/>
                    </a:lnTo>
                  </a:path>
                </a:pathLst>
              </a:custGeom>
              <a:solidFill>
                <a:srgbClr val="7CA857"/>
              </a:solidFill>
              <a:ln w="9525" cap="rnd">
                <a:noFill/>
                <a:round/>
                <a:headEnd/>
                <a:tailEnd/>
              </a:ln>
            </p:spPr>
            <p:txBody>
              <a:bodyPr/>
              <a:lstStyle/>
              <a:p>
                <a:endParaRPr lang="en-US"/>
              </a:p>
            </p:txBody>
          </p:sp>
          <p:sp>
            <p:nvSpPr>
              <p:cNvPr id="32789" name="Freeform 744"/>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1" y="0"/>
                    </a:lnTo>
                    <a:lnTo>
                      <a:pt x="0" y="0"/>
                    </a:lnTo>
                    <a:lnTo>
                      <a:pt x="1" y="0"/>
                    </a:lnTo>
                    <a:lnTo>
                      <a:pt x="16" y="0"/>
                    </a:lnTo>
                  </a:path>
                </a:pathLst>
              </a:custGeom>
              <a:solidFill>
                <a:srgbClr val="7DA857"/>
              </a:solidFill>
              <a:ln w="9525" cap="rnd">
                <a:noFill/>
                <a:round/>
                <a:headEnd/>
                <a:tailEnd/>
              </a:ln>
            </p:spPr>
            <p:txBody>
              <a:bodyPr/>
              <a:lstStyle/>
              <a:p>
                <a:endParaRPr lang="en-US"/>
              </a:p>
            </p:txBody>
          </p:sp>
          <p:sp>
            <p:nvSpPr>
              <p:cNvPr id="32790" name="Freeform 745"/>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1" y="0"/>
                    </a:lnTo>
                    <a:lnTo>
                      <a:pt x="0" y="0"/>
                    </a:lnTo>
                    <a:lnTo>
                      <a:pt x="1" y="0"/>
                    </a:lnTo>
                    <a:lnTo>
                      <a:pt x="16" y="0"/>
                    </a:lnTo>
                  </a:path>
                </a:pathLst>
              </a:custGeom>
              <a:solidFill>
                <a:srgbClr val="7EA956"/>
              </a:solidFill>
              <a:ln w="9525" cap="rnd">
                <a:noFill/>
                <a:round/>
                <a:headEnd/>
                <a:tailEnd/>
              </a:ln>
            </p:spPr>
            <p:txBody>
              <a:bodyPr/>
              <a:lstStyle/>
              <a:p>
                <a:endParaRPr lang="en-US"/>
              </a:p>
            </p:txBody>
          </p:sp>
          <p:sp>
            <p:nvSpPr>
              <p:cNvPr id="32791" name="Freeform 746"/>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1" y="0"/>
                    </a:lnTo>
                    <a:lnTo>
                      <a:pt x="0" y="0"/>
                    </a:lnTo>
                    <a:lnTo>
                      <a:pt x="1" y="0"/>
                    </a:lnTo>
                    <a:lnTo>
                      <a:pt x="16" y="0"/>
                    </a:lnTo>
                  </a:path>
                </a:pathLst>
              </a:custGeom>
              <a:solidFill>
                <a:srgbClr val="7EA956"/>
              </a:solidFill>
              <a:ln w="9525" cap="rnd">
                <a:noFill/>
                <a:round/>
                <a:headEnd/>
                <a:tailEnd/>
              </a:ln>
            </p:spPr>
            <p:txBody>
              <a:bodyPr/>
              <a:lstStyle/>
              <a:p>
                <a:endParaRPr lang="en-US"/>
              </a:p>
            </p:txBody>
          </p:sp>
          <p:sp>
            <p:nvSpPr>
              <p:cNvPr id="32792" name="Freeform 747"/>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 w 17"/>
                  <a:gd name="T63" fmla="*/ 0 h 1"/>
                  <a:gd name="T64" fmla="*/ 1 w 17"/>
                  <a:gd name="T65" fmla="*/ 0 h 1"/>
                  <a:gd name="T66" fmla="*/ 1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1" y="0"/>
                    </a:lnTo>
                    <a:lnTo>
                      <a:pt x="0" y="0"/>
                    </a:lnTo>
                    <a:lnTo>
                      <a:pt x="1" y="0"/>
                    </a:lnTo>
                    <a:lnTo>
                      <a:pt x="16" y="0"/>
                    </a:lnTo>
                  </a:path>
                </a:pathLst>
              </a:custGeom>
              <a:solidFill>
                <a:srgbClr val="7FA956"/>
              </a:solidFill>
              <a:ln w="9525" cap="rnd">
                <a:noFill/>
                <a:round/>
                <a:headEnd/>
                <a:tailEnd/>
              </a:ln>
            </p:spPr>
            <p:txBody>
              <a:bodyPr/>
              <a:lstStyle/>
              <a:p>
                <a:endParaRPr lang="en-US"/>
              </a:p>
            </p:txBody>
          </p:sp>
          <p:sp>
            <p:nvSpPr>
              <p:cNvPr id="32793" name="Freeform 748"/>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1 w 17"/>
                  <a:gd name="T59" fmla="*/ 0 h 1"/>
                  <a:gd name="T60" fmla="*/ 1 w 17"/>
                  <a:gd name="T61" fmla="*/ 0 h 1"/>
                  <a:gd name="T62" fmla="*/ 16 w 17"/>
                  <a:gd name="T63" fmla="*/ 0 h 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
                  <a:gd name="T97" fmla="*/ 0 h 1"/>
                  <a:gd name="T98" fmla="*/ 17 w 17"/>
                  <a:gd name="T99" fmla="*/ 1 h 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 h="1">
                    <a:moveTo>
                      <a:pt x="16" y="0"/>
                    </a:moveTo>
                    <a:lnTo>
                      <a:pt x="9" y="0"/>
                    </a:lnTo>
                    <a:lnTo>
                      <a:pt x="16" y="0"/>
                    </a:lnTo>
                    <a:lnTo>
                      <a:pt x="1" y="0"/>
                    </a:lnTo>
                    <a:lnTo>
                      <a:pt x="0" y="0"/>
                    </a:lnTo>
                    <a:lnTo>
                      <a:pt x="1" y="0"/>
                    </a:lnTo>
                    <a:lnTo>
                      <a:pt x="16" y="0"/>
                    </a:lnTo>
                  </a:path>
                </a:pathLst>
              </a:custGeom>
              <a:solidFill>
                <a:srgbClr val="7FAA55"/>
              </a:solidFill>
              <a:ln w="9525" cap="rnd">
                <a:noFill/>
                <a:round/>
                <a:headEnd/>
                <a:tailEnd/>
              </a:ln>
            </p:spPr>
            <p:txBody>
              <a:bodyPr/>
              <a:lstStyle/>
              <a:p>
                <a:endParaRPr lang="en-US"/>
              </a:p>
            </p:txBody>
          </p:sp>
          <p:sp>
            <p:nvSpPr>
              <p:cNvPr id="32794" name="Freeform 749"/>
              <p:cNvSpPr>
                <a:spLocks noChangeAspect="1"/>
              </p:cNvSpPr>
              <p:nvPr/>
            </p:nvSpPr>
            <p:spPr bwMode="auto">
              <a:xfrm>
                <a:off x="5034" y="2708"/>
                <a:ext cx="17" cy="1"/>
              </a:xfrm>
              <a:custGeom>
                <a:avLst/>
                <a:gdLst>
                  <a:gd name="T0" fmla="*/ 16 w 17"/>
                  <a:gd name="T1" fmla="*/ 0 h 1"/>
                  <a:gd name="T2" fmla="*/ 9 w 17"/>
                  <a:gd name="T3" fmla="*/ 0 h 1"/>
                  <a:gd name="T4" fmla="*/ 16 w 17"/>
                  <a:gd name="T5" fmla="*/ 0 h 1"/>
                  <a:gd name="T6" fmla="*/ 1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0 w 17"/>
                  <a:gd name="T21" fmla="*/ 0 h 1"/>
                  <a:gd name="T22" fmla="*/ 0 w 17"/>
                  <a:gd name="T23" fmla="*/ 0 h 1"/>
                  <a:gd name="T24" fmla="*/ 0 w 17"/>
                  <a:gd name="T25" fmla="*/ 0 h 1"/>
                  <a:gd name="T26" fmla="*/ 1 w 17"/>
                  <a:gd name="T27" fmla="*/ 0 h 1"/>
                  <a:gd name="T28" fmla="*/ 1 w 17"/>
                  <a:gd name="T29" fmla="*/ 0 h 1"/>
                  <a:gd name="T30" fmla="*/ 1 w 17"/>
                  <a:gd name="T31" fmla="*/ 0 h 1"/>
                  <a:gd name="T32" fmla="*/ 1 w 17"/>
                  <a:gd name="T33" fmla="*/ 0 h 1"/>
                  <a:gd name="T34" fmla="*/ 1 w 17"/>
                  <a:gd name="T35" fmla="*/ 0 h 1"/>
                  <a:gd name="T36" fmla="*/ 1 w 17"/>
                  <a:gd name="T37" fmla="*/ 0 h 1"/>
                  <a:gd name="T38" fmla="*/ 1 w 17"/>
                  <a:gd name="T39" fmla="*/ 0 h 1"/>
                  <a:gd name="T40" fmla="*/ 1 w 17"/>
                  <a:gd name="T41" fmla="*/ 0 h 1"/>
                  <a:gd name="T42" fmla="*/ 1 w 17"/>
                  <a:gd name="T43" fmla="*/ 0 h 1"/>
                  <a:gd name="T44" fmla="*/ 9 w 17"/>
                  <a:gd name="T45" fmla="*/ 0 h 1"/>
                  <a:gd name="T46" fmla="*/ 16 w 17"/>
                  <a:gd name="T47" fmla="*/ 0 h 1"/>
                  <a:gd name="T48" fmla="*/ 16 w 17"/>
                  <a:gd name="T49" fmla="*/ 0 h 1"/>
                  <a:gd name="T50" fmla="*/ 16 w 17"/>
                  <a:gd name="T51" fmla="*/ 0 h 1"/>
                  <a:gd name="T52" fmla="*/ 16 w 17"/>
                  <a:gd name="T53" fmla="*/ 0 h 1"/>
                  <a:gd name="T54" fmla="*/ 16 w 17"/>
                  <a:gd name="T55" fmla="*/ 0 h 1"/>
                  <a:gd name="T56" fmla="*/ 16 w 17"/>
                  <a:gd name="T57" fmla="*/ 0 h 1"/>
                  <a:gd name="T58" fmla="*/ 16 w 17"/>
                  <a:gd name="T59" fmla="*/ 0 h 1"/>
                  <a:gd name="T60" fmla="*/ 16 w 17"/>
                  <a:gd name="T61" fmla="*/ 0 h 1"/>
                  <a:gd name="T62" fmla="*/ 16 w 17"/>
                  <a:gd name="T63" fmla="*/ 0 h 1"/>
                  <a:gd name="T64" fmla="*/ 9 w 17"/>
                  <a:gd name="T65" fmla="*/ 0 h 1"/>
                  <a:gd name="T66" fmla="*/ 16 w 17"/>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
                  <a:gd name="T104" fmla="*/ 17 w 17"/>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
                    <a:moveTo>
                      <a:pt x="16" y="0"/>
                    </a:moveTo>
                    <a:lnTo>
                      <a:pt x="9" y="0"/>
                    </a:lnTo>
                    <a:lnTo>
                      <a:pt x="16" y="0"/>
                    </a:lnTo>
                    <a:lnTo>
                      <a:pt x="1" y="0"/>
                    </a:lnTo>
                    <a:lnTo>
                      <a:pt x="0" y="0"/>
                    </a:lnTo>
                    <a:lnTo>
                      <a:pt x="1" y="0"/>
                    </a:lnTo>
                    <a:lnTo>
                      <a:pt x="9" y="0"/>
                    </a:lnTo>
                    <a:lnTo>
                      <a:pt x="16" y="0"/>
                    </a:lnTo>
                    <a:lnTo>
                      <a:pt x="9" y="0"/>
                    </a:lnTo>
                    <a:lnTo>
                      <a:pt x="16" y="0"/>
                    </a:lnTo>
                  </a:path>
                </a:pathLst>
              </a:custGeom>
              <a:solidFill>
                <a:srgbClr val="80AA55"/>
              </a:solidFill>
              <a:ln w="9525" cap="rnd">
                <a:noFill/>
                <a:round/>
                <a:headEnd/>
                <a:tailEnd/>
              </a:ln>
            </p:spPr>
            <p:txBody>
              <a:bodyPr/>
              <a:lstStyle/>
              <a:p>
                <a:endParaRPr lang="en-US"/>
              </a:p>
            </p:txBody>
          </p:sp>
          <p:sp>
            <p:nvSpPr>
              <p:cNvPr id="32795" name="Freeform 750"/>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1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3 w 17"/>
                  <a:gd name="T59" fmla="*/ 0 h 1"/>
                  <a:gd name="T60" fmla="*/ 3 w 17"/>
                  <a:gd name="T61" fmla="*/ 0 h 1"/>
                  <a:gd name="T62" fmla="*/ 3 w 17"/>
                  <a:gd name="T63" fmla="*/ 0 h 1"/>
                  <a:gd name="T64" fmla="*/ 3 w 17"/>
                  <a:gd name="T65" fmla="*/ 0 h 1"/>
                  <a:gd name="T66" fmla="*/ 3 w 17"/>
                  <a:gd name="T67" fmla="*/ 0 h 1"/>
                  <a:gd name="T68" fmla="*/ 1 w 17"/>
                  <a:gd name="T69" fmla="*/ 0 h 1"/>
                  <a:gd name="T70" fmla="*/ 1 w 17"/>
                  <a:gd name="T71" fmla="*/ 0 h 1"/>
                  <a:gd name="T72" fmla="*/ 1 w 17"/>
                  <a:gd name="T73" fmla="*/ 0 h 1"/>
                  <a:gd name="T74" fmla="*/ 1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1" y="0"/>
                    </a:lnTo>
                    <a:lnTo>
                      <a:pt x="0" y="0"/>
                    </a:lnTo>
                    <a:lnTo>
                      <a:pt x="3" y="0"/>
                    </a:lnTo>
                    <a:lnTo>
                      <a:pt x="1" y="0"/>
                    </a:lnTo>
                    <a:lnTo>
                      <a:pt x="16" y="0"/>
                    </a:lnTo>
                  </a:path>
                </a:pathLst>
              </a:custGeom>
              <a:solidFill>
                <a:srgbClr val="81AB54"/>
              </a:solidFill>
              <a:ln w="9525" cap="rnd">
                <a:noFill/>
                <a:round/>
                <a:headEnd/>
                <a:tailEnd/>
              </a:ln>
            </p:spPr>
            <p:txBody>
              <a:bodyPr/>
              <a:lstStyle/>
              <a:p>
                <a:endParaRPr lang="en-US"/>
              </a:p>
            </p:txBody>
          </p:sp>
          <p:sp>
            <p:nvSpPr>
              <p:cNvPr id="32796" name="Freeform 751"/>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3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3 w 17"/>
                  <a:gd name="T59" fmla="*/ 0 h 1"/>
                  <a:gd name="T60" fmla="*/ 3 w 17"/>
                  <a:gd name="T61" fmla="*/ 0 h 1"/>
                  <a:gd name="T62" fmla="*/ 3 w 17"/>
                  <a:gd name="T63" fmla="*/ 0 h 1"/>
                  <a:gd name="T64" fmla="*/ 3 w 17"/>
                  <a:gd name="T65" fmla="*/ 0 h 1"/>
                  <a:gd name="T66" fmla="*/ 3 w 17"/>
                  <a:gd name="T67" fmla="*/ 0 h 1"/>
                  <a:gd name="T68" fmla="*/ 3 w 17"/>
                  <a:gd name="T69" fmla="*/ 0 h 1"/>
                  <a:gd name="T70" fmla="*/ 3 w 17"/>
                  <a:gd name="T71" fmla="*/ 0 h 1"/>
                  <a:gd name="T72" fmla="*/ 3 w 17"/>
                  <a:gd name="T73" fmla="*/ 0 h 1"/>
                  <a:gd name="T74" fmla="*/ 3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3" y="0"/>
                    </a:lnTo>
                    <a:lnTo>
                      <a:pt x="0" y="0"/>
                    </a:lnTo>
                    <a:lnTo>
                      <a:pt x="3" y="0"/>
                    </a:lnTo>
                    <a:lnTo>
                      <a:pt x="16" y="0"/>
                    </a:lnTo>
                  </a:path>
                </a:pathLst>
              </a:custGeom>
              <a:solidFill>
                <a:srgbClr val="81AB54"/>
              </a:solidFill>
              <a:ln w="9525" cap="rnd">
                <a:noFill/>
                <a:round/>
                <a:headEnd/>
                <a:tailEnd/>
              </a:ln>
            </p:spPr>
            <p:txBody>
              <a:bodyPr/>
              <a:lstStyle/>
              <a:p>
                <a:endParaRPr lang="en-US"/>
              </a:p>
            </p:txBody>
          </p:sp>
          <p:sp>
            <p:nvSpPr>
              <p:cNvPr id="32797" name="Freeform 752"/>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3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3 w 17"/>
                  <a:gd name="T59" fmla="*/ 0 h 1"/>
                  <a:gd name="T60" fmla="*/ 3 w 17"/>
                  <a:gd name="T61" fmla="*/ 0 h 1"/>
                  <a:gd name="T62" fmla="*/ 3 w 17"/>
                  <a:gd name="T63" fmla="*/ 0 h 1"/>
                  <a:gd name="T64" fmla="*/ 3 w 17"/>
                  <a:gd name="T65" fmla="*/ 0 h 1"/>
                  <a:gd name="T66" fmla="*/ 3 w 17"/>
                  <a:gd name="T67" fmla="*/ 0 h 1"/>
                  <a:gd name="T68" fmla="*/ 3 w 17"/>
                  <a:gd name="T69" fmla="*/ 0 h 1"/>
                  <a:gd name="T70" fmla="*/ 3 w 17"/>
                  <a:gd name="T71" fmla="*/ 0 h 1"/>
                  <a:gd name="T72" fmla="*/ 3 w 17"/>
                  <a:gd name="T73" fmla="*/ 0 h 1"/>
                  <a:gd name="T74" fmla="*/ 3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3" y="0"/>
                    </a:lnTo>
                    <a:lnTo>
                      <a:pt x="0" y="0"/>
                    </a:lnTo>
                    <a:lnTo>
                      <a:pt x="3" y="0"/>
                    </a:lnTo>
                    <a:lnTo>
                      <a:pt x="16" y="0"/>
                    </a:lnTo>
                  </a:path>
                </a:pathLst>
              </a:custGeom>
              <a:solidFill>
                <a:srgbClr val="82AB54"/>
              </a:solidFill>
              <a:ln w="9525" cap="rnd">
                <a:noFill/>
                <a:round/>
                <a:headEnd/>
                <a:tailEnd/>
              </a:ln>
            </p:spPr>
            <p:txBody>
              <a:bodyPr/>
              <a:lstStyle/>
              <a:p>
                <a:endParaRPr lang="en-US"/>
              </a:p>
            </p:txBody>
          </p:sp>
          <p:sp>
            <p:nvSpPr>
              <p:cNvPr id="32798" name="Freeform 753"/>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3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3 w 17"/>
                  <a:gd name="T59" fmla="*/ 0 h 1"/>
                  <a:gd name="T60" fmla="*/ 3 w 17"/>
                  <a:gd name="T61" fmla="*/ 0 h 1"/>
                  <a:gd name="T62" fmla="*/ 3 w 17"/>
                  <a:gd name="T63" fmla="*/ 0 h 1"/>
                  <a:gd name="T64" fmla="*/ 3 w 17"/>
                  <a:gd name="T65" fmla="*/ 0 h 1"/>
                  <a:gd name="T66" fmla="*/ 3 w 17"/>
                  <a:gd name="T67" fmla="*/ 0 h 1"/>
                  <a:gd name="T68" fmla="*/ 3 w 17"/>
                  <a:gd name="T69" fmla="*/ 0 h 1"/>
                  <a:gd name="T70" fmla="*/ 3 w 17"/>
                  <a:gd name="T71" fmla="*/ 0 h 1"/>
                  <a:gd name="T72" fmla="*/ 3 w 17"/>
                  <a:gd name="T73" fmla="*/ 0 h 1"/>
                  <a:gd name="T74" fmla="*/ 3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3" y="0"/>
                    </a:lnTo>
                    <a:lnTo>
                      <a:pt x="0" y="0"/>
                    </a:lnTo>
                    <a:lnTo>
                      <a:pt x="3" y="0"/>
                    </a:lnTo>
                    <a:lnTo>
                      <a:pt x="16" y="0"/>
                    </a:lnTo>
                  </a:path>
                </a:pathLst>
              </a:custGeom>
              <a:solidFill>
                <a:srgbClr val="82AC53"/>
              </a:solidFill>
              <a:ln w="9525" cap="rnd">
                <a:noFill/>
                <a:round/>
                <a:headEnd/>
                <a:tailEnd/>
              </a:ln>
            </p:spPr>
            <p:txBody>
              <a:bodyPr/>
              <a:lstStyle/>
              <a:p>
                <a:endParaRPr lang="en-US"/>
              </a:p>
            </p:txBody>
          </p:sp>
          <p:sp>
            <p:nvSpPr>
              <p:cNvPr id="32799" name="Freeform 754"/>
              <p:cNvSpPr>
                <a:spLocks noChangeAspect="1"/>
              </p:cNvSpPr>
              <p:nvPr/>
            </p:nvSpPr>
            <p:spPr bwMode="auto">
              <a:xfrm>
                <a:off x="5034" y="2708"/>
                <a:ext cx="17" cy="1"/>
              </a:xfrm>
              <a:custGeom>
                <a:avLst/>
                <a:gdLst>
                  <a:gd name="T0" fmla="*/ 16 w 17"/>
                  <a:gd name="T1" fmla="*/ 0 h 1"/>
                  <a:gd name="T2" fmla="*/ 9 w 17"/>
                  <a:gd name="T3" fmla="*/ 0 h 1"/>
                  <a:gd name="T4" fmla="*/ 9 w 17"/>
                  <a:gd name="T5" fmla="*/ 0 h 1"/>
                  <a:gd name="T6" fmla="*/ 9 w 17"/>
                  <a:gd name="T7" fmla="*/ 0 h 1"/>
                  <a:gd name="T8" fmla="*/ 9 w 17"/>
                  <a:gd name="T9" fmla="*/ 0 h 1"/>
                  <a:gd name="T10" fmla="*/ 9 w 17"/>
                  <a:gd name="T11" fmla="*/ 0 h 1"/>
                  <a:gd name="T12" fmla="*/ 9 w 17"/>
                  <a:gd name="T13" fmla="*/ 0 h 1"/>
                  <a:gd name="T14" fmla="*/ 9 w 17"/>
                  <a:gd name="T15" fmla="*/ 0 h 1"/>
                  <a:gd name="T16" fmla="*/ 9 w 17"/>
                  <a:gd name="T17" fmla="*/ 0 h 1"/>
                  <a:gd name="T18" fmla="*/ 9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3 w 17"/>
                  <a:gd name="T39" fmla="*/ 0 h 1"/>
                  <a:gd name="T40" fmla="*/ 0 w 17"/>
                  <a:gd name="T41" fmla="*/ 0 h 1"/>
                  <a:gd name="T42" fmla="*/ 0 w 17"/>
                  <a:gd name="T43" fmla="*/ 0 h 1"/>
                  <a:gd name="T44" fmla="*/ 0 w 17"/>
                  <a:gd name="T45" fmla="*/ 0 h 1"/>
                  <a:gd name="T46" fmla="*/ 0 w 17"/>
                  <a:gd name="T47" fmla="*/ 0 h 1"/>
                  <a:gd name="T48" fmla="*/ 0 w 17"/>
                  <a:gd name="T49" fmla="*/ 0 h 1"/>
                  <a:gd name="T50" fmla="*/ 0 w 17"/>
                  <a:gd name="T51" fmla="*/ 0 h 1"/>
                  <a:gd name="T52" fmla="*/ 0 w 17"/>
                  <a:gd name="T53" fmla="*/ 0 h 1"/>
                  <a:gd name="T54" fmla="*/ 0 w 17"/>
                  <a:gd name="T55" fmla="*/ 0 h 1"/>
                  <a:gd name="T56" fmla="*/ 0 w 17"/>
                  <a:gd name="T57" fmla="*/ 0 h 1"/>
                  <a:gd name="T58" fmla="*/ 3 w 17"/>
                  <a:gd name="T59" fmla="*/ 0 h 1"/>
                  <a:gd name="T60" fmla="*/ 3 w 17"/>
                  <a:gd name="T61" fmla="*/ 0 h 1"/>
                  <a:gd name="T62" fmla="*/ 3 w 17"/>
                  <a:gd name="T63" fmla="*/ 0 h 1"/>
                  <a:gd name="T64" fmla="*/ 3 w 17"/>
                  <a:gd name="T65" fmla="*/ 0 h 1"/>
                  <a:gd name="T66" fmla="*/ 3 w 17"/>
                  <a:gd name="T67" fmla="*/ 0 h 1"/>
                  <a:gd name="T68" fmla="*/ 3 w 17"/>
                  <a:gd name="T69" fmla="*/ 0 h 1"/>
                  <a:gd name="T70" fmla="*/ 3 w 17"/>
                  <a:gd name="T71" fmla="*/ 0 h 1"/>
                  <a:gd name="T72" fmla="*/ 3 w 17"/>
                  <a:gd name="T73" fmla="*/ 0 h 1"/>
                  <a:gd name="T74" fmla="*/ 3 w 17"/>
                  <a:gd name="T75" fmla="*/ 0 h 1"/>
                  <a:gd name="T76" fmla="*/ 16 w 17"/>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
                  <a:gd name="T118" fmla="*/ 0 h 1"/>
                  <a:gd name="T119" fmla="*/ 17 w 17"/>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 h="1">
                    <a:moveTo>
                      <a:pt x="16" y="0"/>
                    </a:moveTo>
                    <a:lnTo>
                      <a:pt x="9" y="0"/>
                    </a:lnTo>
                    <a:lnTo>
                      <a:pt x="16" y="0"/>
                    </a:lnTo>
                    <a:lnTo>
                      <a:pt x="3" y="0"/>
                    </a:lnTo>
                    <a:lnTo>
                      <a:pt x="0" y="0"/>
                    </a:lnTo>
                    <a:lnTo>
                      <a:pt x="3" y="0"/>
                    </a:lnTo>
                    <a:lnTo>
                      <a:pt x="16" y="0"/>
                    </a:lnTo>
                  </a:path>
                </a:pathLst>
              </a:custGeom>
              <a:solidFill>
                <a:srgbClr val="83AC53"/>
              </a:solidFill>
              <a:ln w="9525" cap="rnd">
                <a:noFill/>
                <a:round/>
                <a:headEnd/>
                <a:tailEnd/>
              </a:ln>
            </p:spPr>
            <p:txBody>
              <a:bodyPr/>
              <a:lstStyle/>
              <a:p>
                <a:endParaRPr lang="en-US"/>
              </a:p>
            </p:txBody>
          </p:sp>
          <p:sp>
            <p:nvSpPr>
              <p:cNvPr id="32800" name="Freeform 755"/>
              <p:cNvSpPr>
                <a:spLocks noChangeAspect="1"/>
              </p:cNvSpPr>
              <p:nvPr/>
            </p:nvSpPr>
            <p:spPr bwMode="auto">
              <a:xfrm>
                <a:off x="5034" y="2708"/>
                <a:ext cx="18" cy="1"/>
              </a:xfrm>
              <a:custGeom>
                <a:avLst/>
                <a:gdLst>
                  <a:gd name="T0" fmla="*/ 15 w 18"/>
                  <a:gd name="T1" fmla="*/ 0 h 1"/>
                  <a:gd name="T2" fmla="*/ 8 w 18"/>
                  <a:gd name="T3" fmla="*/ 0 h 1"/>
                  <a:gd name="T4" fmla="*/ 8 w 18"/>
                  <a:gd name="T5" fmla="*/ 0 h 1"/>
                  <a:gd name="T6" fmla="*/ 8 w 18"/>
                  <a:gd name="T7" fmla="*/ 0 h 1"/>
                  <a:gd name="T8" fmla="*/ 8 w 18"/>
                  <a:gd name="T9" fmla="*/ 0 h 1"/>
                  <a:gd name="T10" fmla="*/ 8 w 18"/>
                  <a:gd name="T11" fmla="*/ 0 h 1"/>
                  <a:gd name="T12" fmla="*/ 8 w 18"/>
                  <a:gd name="T13" fmla="*/ 0 h 1"/>
                  <a:gd name="T14" fmla="*/ 8 w 18"/>
                  <a:gd name="T15" fmla="*/ 0 h 1"/>
                  <a:gd name="T16" fmla="*/ 8 w 18"/>
                  <a:gd name="T17" fmla="*/ 0 h 1"/>
                  <a:gd name="T18" fmla="*/ 8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5 w 18"/>
                  <a:gd name="T31" fmla="*/ 0 h 1"/>
                  <a:gd name="T32" fmla="*/ 15 w 18"/>
                  <a:gd name="T33" fmla="*/ 0 h 1"/>
                  <a:gd name="T34" fmla="*/ 15 w 18"/>
                  <a:gd name="T35" fmla="*/ 0 h 1"/>
                  <a:gd name="T36" fmla="*/ 15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5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5" y="0"/>
                    </a:moveTo>
                    <a:lnTo>
                      <a:pt x="8" y="0"/>
                    </a:lnTo>
                    <a:lnTo>
                      <a:pt x="17" y="0"/>
                    </a:lnTo>
                    <a:lnTo>
                      <a:pt x="15" y="0"/>
                    </a:lnTo>
                    <a:lnTo>
                      <a:pt x="3" y="0"/>
                    </a:lnTo>
                    <a:lnTo>
                      <a:pt x="0" y="0"/>
                    </a:lnTo>
                    <a:lnTo>
                      <a:pt x="3" y="0"/>
                    </a:lnTo>
                    <a:lnTo>
                      <a:pt x="15" y="0"/>
                    </a:lnTo>
                  </a:path>
                </a:pathLst>
              </a:custGeom>
              <a:solidFill>
                <a:srgbClr val="84AD52"/>
              </a:solidFill>
              <a:ln w="9525" cap="rnd">
                <a:noFill/>
                <a:round/>
                <a:headEnd/>
                <a:tailEnd/>
              </a:ln>
            </p:spPr>
            <p:txBody>
              <a:bodyPr/>
              <a:lstStyle/>
              <a:p>
                <a:endParaRPr lang="en-US"/>
              </a:p>
            </p:txBody>
          </p:sp>
          <p:sp>
            <p:nvSpPr>
              <p:cNvPr id="32801" name="Freeform 756"/>
              <p:cNvSpPr>
                <a:spLocks noChangeAspect="1"/>
              </p:cNvSpPr>
              <p:nvPr/>
            </p:nvSpPr>
            <p:spPr bwMode="auto">
              <a:xfrm>
                <a:off x="5034" y="2708"/>
                <a:ext cx="18" cy="1"/>
              </a:xfrm>
              <a:custGeom>
                <a:avLst/>
                <a:gdLst>
                  <a:gd name="T0" fmla="*/ 17 w 18"/>
                  <a:gd name="T1" fmla="*/ 0 h 1"/>
                  <a:gd name="T2" fmla="*/ 8 w 18"/>
                  <a:gd name="T3" fmla="*/ 0 h 1"/>
                  <a:gd name="T4" fmla="*/ 8 w 18"/>
                  <a:gd name="T5" fmla="*/ 0 h 1"/>
                  <a:gd name="T6" fmla="*/ 8 w 18"/>
                  <a:gd name="T7" fmla="*/ 0 h 1"/>
                  <a:gd name="T8" fmla="*/ 8 w 18"/>
                  <a:gd name="T9" fmla="*/ 0 h 1"/>
                  <a:gd name="T10" fmla="*/ 8 w 18"/>
                  <a:gd name="T11" fmla="*/ 0 h 1"/>
                  <a:gd name="T12" fmla="*/ 8 w 18"/>
                  <a:gd name="T13" fmla="*/ 0 h 1"/>
                  <a:gd name="T14" fmla="*/ 8 w 18"/>
                  <a:gd name="T15" fmla="*/ 0 h 1"/>
                  <a:gd name="T16" fmla="*/ 8 w 18"/>
                  <a:gd name="T17" fmla="*/ 0 h 1"/>
                  <a:gd name="T18" fmla="*/ 8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8" y="0"/>
                    </a:lnTo>
                    <a:lnTo>
                      <a:pt x="17" y="0"/>
                    </a:lnTo>
                    <a:lnTo>
                      <a:pt x="3" y="0"/>
                    </a:lnTo>
                    <a:lnTo>
                      <a:pt x="0" y="0"/>
                    </a:lnTo>
                    <a:lnTo>
                      <a:pt x="3" y="0"/>
                    </a:lnTo>
                    <a:lnTo>
                      <a:pt x="17" y="0"/>
                    </a:lnTo>
                  </a:path>
                </a:pathLst>
              </a:custGeom>
              <a:solidFill>
                <a:srgbClr val="84AD52"/>
              </a:solidFill>
              <a:ln w="9525" cap="rnd">
                <a:noFill/>
                <a:round/>
                <a:headEnd/>
                <a:tailEnd/>
              </a:ln>
            </p:spPr>
            <p:txBody>
              <a:bodyPr/>
              <a:lstStyle/>
              <a:p>
                <a:endParaRPr lang="en-US"/>
              </a:p>
            </p:txBody>
          </p:sp>
          <p:sp>
            <p:nvSpPr>
              <p:cNvPr id="32802" name="Freeform 757"/>
              <p:cNvSpPr>
                <a:spLocks noChangeAspect="1"/>
              </p:cNvSpPr>
              <p:nvPr/>
            </p:nvSpPr>
            <p:spPr bwMode="auto">
              <a:xfrm>
                <a:off x="5034" y="2708"/>
                <a:ext cx="18" cy="1"/>
              </a:xfrm>
              <a:custGeom>
                <a:avLst/>
                <a:gdLst>
                  <a:gd name="T0" fmla="*/ 17 w 18"/>
                  <a:gd name="T1" fmla="*/ 0 h 1"/>
                  <a:gd name="T2" fmla="*/ 8 w 18"/>
                  <a:gd name="T3" fmla="*/ 0 h 1"/>
                  <a:gd name="T4" fmla="*/ 8 w 18"/>
                  <a:gd name="T5" fmla="*/ 0 h 1"/>
                  <a:gd name="T6" fmla="*/ 8 w 18"/>
                  <a:gd name="T7" fmla="*/ 0 h 1"/>
                  <a:gd name="T8" fmla="*/ 8 w 18"/>
                  <a:gd name="T9" fmla="*/ 0 h 1"/>
                  <a:gd name="T10" fmla="*/ 8 w 18"/>
                  <a:gd name="T11" fmla="*/ 0 h 1"/>
                  <a:gd name="T12" fmla="*/ 8 w 18"/>
                  <a:gd name="T13" fmla="*/ 0 h 1"/>
                  <a:gd name="T14" fmla="*/ 8 w 18"/>
                  <a:gd name="T15" fmla="*/ 0 h 1"/>
                  <a:gd name="T16" fmla="*/ 8 w 18"/>
                  <a:gd name="T17" fmla="*/ 0 h 1"/>
                  <a:gd name="T18" fmla="*/ 8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8" y="0"/>
                    </a:lnTo>
                    <a:lnTo>
                      <a:pt x="17" y="0"/>
                    </a:lnTo>
                    <a:lnTo>
                      <a:pt x="3" y="0"/>
                    </a:lnTo>
                    <a:lnTo>
                      <a:pt x="0" y="0"/>
                    </a:lnTo>
                    <a:lnTo>
                      <a:pt x="3" y="0"/>
                    </a:lnTo>
                    <a:lnTo>
                      <a:pt x="17" y="0"/>
                    </a:lnTo>
                  </a:path>
                </a:pathLst>
              </a:custGeom>
              <a:solidFill>
                <a:srgbClr val="85AD52"/>
              </a:solidFill>
              <a:ln w="9525" cap="rnd">
                <a:noFill/>
                <a:round/>
                <a:headEnd/>
                <a:tailEnd/>
              </a:ln>
            </p:spPr>
            <p:txBody>
              <a:bodyPr/>
              <a:lstStyle/>
              <a:p>
                <a:endParaRPr lang="en-US"/>
              </a:p>
            </p:txBody>
          </p:sp>
          <p:sp>
            <p:nvSpPr>
              <p:cNvPr id="32803" name="Freeform 758"/>
              <p:cNvSpPr>
                <a:spLocks noChangeAspect="1"/>
              </p:cNvSpPr>
              <p:nvPr/>
            </p:nvSpPr>
            <p:spPr bwMode="auto">
              <a:xfrm>
                <a:off x="5034" y="2708"/>
                <a:ext cx="18" cy="1"/>
              </a:xfrm>
              <a:custGeom>
                <a:avLst/>
                <a:gdLst>
                  <a:gd name="T0" fmla="*/ 17 w 18"/>
                  <a:gd name="T1" fmla="*/ 0 h 1"/>
                  <a:gd name="T2" fmla="*/ 8 w 18"/>
                  <a:gd name="T3" fmla="*/ 0 h 1"/>
                  <a:gd name="T4" fmla="*/ 8 w 18"/>
                  <a:gd name="T5" fmla="*/ 0 h 1"/>
                  <a:gd name="T6" fmla="*/ 8 w 18"/>
                  <a:gd name="T7" fmla="*/ 0 h 1"/>
                  <a:gd name="T8" fmla="*/ 8 w 18"/>
                  <a:gd name="T9" fmla="*/ 0 h 1"/>
                  <a:gd name="T10" fmla="*/ 8 w 18"/>
                  <a:gd name="T11" fmla="*/ 0 h 1"/>
                  <a:gd name="T12" fmla="*/ 8 w 18"/>
                  <a:gd name="T13" fmla="*/ 0 h 1"/>
                  <a:gd name="T14" fmla="*/ 8 w 18"/>
                  <a:gd name="T15" fmla="*/ 0 h 1"/>
                  <a:gd name="T16" fmla="*/ 8 w 18"/>
                  <a:gd name="T17" fmla="*/ 0 h 1"/>
                  <a:gd name="T18" fmla="*/ 8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8" y="0"/>
                    </a:lnTo>
                    <a:lnTo>
                      <a:pt x="17" y="0"/>
                    </a:lnTo>
                    <a:lnTo>
                      <a:pt x="3" y="0"/>
                    </a:lnTo>
                    <a:lnTo>
                      <a:pt x="0" y="0"/>
                    </a:lnTo>
                    <a:lnTo>
                      <a:pt x="3" y="0"/>
                    </a:lnTo>
                    <a:lnTo>
                      <a:pt x="17" y="0"/>
                    </a:lnTo>
                  </a:path>
                </a:pathLst>
              </a:custGeom>
              <a:solidFill>
                <a:srgbClr val="85AE51"/>
              </a:solidFill>
              <a:ln w="9525" cap="rnd">
                <a:noFill/>
                <a:round/>
                <a:headEnd/>
                <a:tailEnd/>
              </a:ln>
            </p:spPr>
            <p:txBody>
              <a:bodyPr/>
              <a:lstStyle/>
              <a:p>
                <a:endParaRPr lang="en-US"/>
              </a:p>
            </p:txBody>
          </p:sp>
          <p:sp>
            <p:nvSpPr>
              <p:cNvPr id="32804" name="Freeform 759"/>
              <p:cNvSpPr>
                <a:spLocks noChangeAspect="1"/>
              </p:cNvSpPr>
              <p:nvPr/>
            </p:nvSpPr>
            <p:spPr bwMode="auto">
              <a:xfrm>
                <a:off x="5034" y="2708"/>
                <a:ext cx="18" cy="1"/>
              </a:xfrm>
              <a:custGeom>
                <a:avLst/>
                <a:gdLst>
                  <a:gd name="T0" fmla="*/ 17 w 18"/>
                  <a:gd name="T1" fmla="*/ 0 h 1"/>
                  <a:gd name="T2" fmla="*/ 8 w 18"/>
                  <a:gd name="T3" fmla="*/ 0 h 1"/>
                  <a:gd name="T4" fmla="*/ 8 w 18"/>
                  <a:gd name="T5" fmla="*/ 0 h 1"/>
                  <a:gd name="T6" fmla="*/ 8 w 18"/>
                  <a:gd name="T7" fmla="*/ 0 h 1"/>
                  <a:gd name="T8" fmla="*/ 8 w 18"/>
                  <a:gd name="T9" fmla="*/ 0 h 1"/>
                  <a:gd name="T10" fmla="*/ 8 w 18"/>
                  <a:gd name="T11" fmla="*/ 0 h 1"/>
                  <a:gd name="T12" fmla="*/ 8 w 18"/>
                  <a:gd name="T13" fmla="*/ 0 h 1"/>
                  <a:gd name="T14" fmla="*/ 8 w 18"/>
                  <a:gd name="T15" fmla="*/ 0 h 1"/>
                  <a:gd name="T16" fmla="*/ 8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8" y="0"/>
                    </a:lnTo>
                    <a:lnTo>
                      <a:pt x="7" y="0"/>
                    </a:lnTo>
                    <a:lnTo>
                      <a:pt x="17" y="0"/>
                    </a:lnTo>
                    <a:lnTo>
                      <a:pt x="3" y="0"/>
                    </a:lnTo>
                    <a:lnTo>
                      <a:pt x="0" y="0"/>
                    </a:lnTo>
                    <a:lnTo>
                      <a:pt x="3" y="0"/>
                    </a:lnTo>
                    <a:lnTo>
                      <a:pt x="17" y="0"/>
                    </a:lnTo>
                  </a:path>
                </a:pathLst>
              </a:custGeom>
              <a:solidFill>
                <a:srgbClr val="86AE51"/>
              </a:solidFill>
              <a:ln w="9525" cap="rnd">
                <a:noFill/>
                <a:round/>
                <a:headEnd/>
                <a:tailEnd/>
              </a:ln>
            </p:spPr>
            <p:txBody>
              <a:bodyPr/>
              <a:lstStyle/>
              <a:p>
                <a:endParaRPr lang="en-US"/>
              </a:p>
            </p:txBody>
          </p:sp>
          <p:sp>
            <p:nvSpPr>
              <p:cNvPr id="32805" name="Freeform 760"/>
              <p:cNvSpPr>
                <a:spLocks noChangeAspect="1"/>
              </p:cNvSpPr>
              <p:nvPr/>
            </p:nvSpPr>
            <p:spPr bwMode="auto">
              <a:xfrm>
                <a:off x="5034" y="2708"/>
                <a:ext cx="18" cy="1"/>
              </a:xfrm>
              <a:custGeom>
                <a:avLst/>
                <a:gdLst>
                  <a:gd name="T0" fmla="*/ 17 w 18"/>
                  <a:gd name="T1" fmla="*/ 0 h 1"/>
                  <a:gd name="T2" fmla="*/ 7 w 18"/>
                  <a:gd name="T3" fmla="*/ 0 h 1"/>
                  <a:gd name="T4" fmla="*/ 7 w 18"/>
                  <a:gd name="T5" fmla="*/ 0 h 1"/>
                  <a:gd name="T6" fmla="*/ 7 w 18"/>
                  <a:gd name="T7" fmla="*/ 0 h 1"/>
                  <a:gd name="T8" fmla="*/ 7 w 18"/>
                  <a:gd name="T9" fmla="*/ 0 h 1"/>
                  <a:gd name="T10" fmla="*/ 7 w 18"/>
                  <a:gd name="T11" fmla="*/ 0 h 1"/>
                  <a:gd name="T12" fmla="*/ 7 w 18"/>
                  <a:gd name="T13" fmla="*/ 0 h 1"/>
                  <a:gd name="T14" fmla="*/ 7 w 18"/>
                  <a:gd name="T15" fmla="*/ 0 h 1"/>
                  <a:gd name="T16" fmla="*/ 7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7" y="0"/>
                    </a:lnTo>
                    <a:lnTo>
                      <a:pt x="17" y="0"/>
                    </a:lnTo>
                    <a:lnTo>
                      <a:pt x="3" y="0"/>
                    </a:lnTo>
                    <a:lnTo>
                      <a:pt x="0" y="0"/>
                    </a:lnTo>
                    <a:lnTo>
                      <a:pt x="3" y="0"/>
                    </a:lnTo>
                    <a:lnTo>
                      <a:pt x="17" y="0"/>
                    </a:lnTo>
                  </a:path>
                </a:pathLst>
              </a:custGeom>
              <a:solidFill>
                <a:srgbClr val="87AF50"/>
              </a:solidFill>
              <a:ln w="9525" cap="rnd">
                <a:noFill/>
                <a:round/>
                <a:headEnd/>
                <a:tailEnd/>
              </a:ln>
            </p:spPr>
            <p:txBody>
              <a:bodyPr/>
              <a:lstStyle/>
              <a:p>
                <a:endParaRPr lang="en-US"/>
              </a:p>
            </p:txBody>
          </p:sp>
          <p:sp>
            <p:nvSpPr>
              <p:cNvPr id="32806" name="Freeform 761"/>
              <p:cNvSpPr>
                <a:spLocks noChangeAspect="1"/>
              </p:cNvSpPr>
              <p:nvPr/>
            </p:nvSpPr>
            <p:spPr bwMode="auto">
              <a:xfrm>
                <a:off x="5034" y="2708"/>
                <a:ext cx="18" cy="1"/>
              </a:xfrm>
              <a:custGeom>
                <a:avLst/>
                <a:gdLst>
                  <a:gd name="T0" fmla="*/ 17 w 18"/>
                  <a:gd name="T1" fmla="*/ 0 h 1"/>
                  <a:gd name="T2" fmla="*/ 7 w 18"/>
                  <a:gd name="T3" fmla="*/ 0 h 1"/>
                  <a:gd name="T4" fmla="*/ 7 w 18"/>
                  <a:gd name="T5" fmla="*/ 0 h 1"/>
                  <a:gd name="T6" fmla="*/ 7 w 18"/>
                  <a:gd name="T7" fmla="*/ 0 h 1"/>
                  <a:gd name="T8" fmla="*/ 7 w 18"/>
                  <a:gd name="T9" fmla="*/ 0 h 1"/>
                  <a:gd name="T10" fmla="*/ 7 w 18"/>
                  <a:gd name="T11" fmla="*/ 0 h 1"/>
                  <a:gd name="T12" fmla="*/ 7 w 18"/>
                  <a:gd name="T13" fmla="*/ 0 h 1"/>
                  <a:gd name="T14" fmla="*/ 7 w 18"/>
                  <a:gd name="T15" fmla="*/ 0 h 1"/>
                  <a:gd name="T16" fmla="*/ 7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7" y="0"/>
                    </a:lnTo>
                    <a:lnTo>
                      <a:pt x="17" y="0"/>
                    </a:lnTo>
                    <a:lnTo>
                      <a:pt x="3" y="0"/>
                    </a:lnTo>
                    <a:lnTo>
                      <a:pt x="0" y="0"/>
                    </a:lnTo>
                    <a:lnTo>
                      <a:pt x="3" y="0"/>
                    </a:lnTo>
                    <a:lnTo>
                      <a:pt x="17" y="0"/>
                    </a:lnTo>
                  </a:path>
                </a:pathLst>
              </a:custGeom>
              <a:solidFill>
                <a:srgbClr val="87AF50"/>
              </a:solidFill>
              <a:ln w="9525" cap="rnd">
                <a:noFill/>
                <a:round/>
                <a:headEnd/>
                <a:tailEnd/>
              </a:ln>
            </p:spPr>
            <p:txBody>
              <a:bodyPr/>
              <a:lstStyle/>
              <a:p>
                <a:endParaRPr lang="en-US"/>
              </a:p>
            </p:txBody>
          </p:sp>
          <p:sp>
            <p:nvSpPr>
              <p:cNvPr id="32807" name="Freeform 762"/>
              <p:cNvSpPr>
                <a:spLocks noChangeAspect="1"/>
              </p:cNvSpPr>
              <p:nvPr/>
            </p:nvSpPr>
            <p:spPr bwMode="auto">
              <a:xfrm>
                <a:off x="5034" y="2708"/>
                <a:ext cx="18" cy="1"/>
              </a:xfrm>
              <a:custGeom>
                <a:avLst/>
                <a:gdLst>
                  <a:gd name="T0" fmla="*/ 17 w 18"/>
                  <a:gd name="T1" fmla="*/ 0 h 1"/>
                  <a:gd name="T2" fmla="*/ 7 w 18"/>
                  <a:gd name="T3" fmla="*/ 0 h 1"/>
                  <a:gd name="T4" fmla="*/ 7 w 18"/>
                  <a:gd name="T5" fmla="*/ 0 h 1"/>
                  <a:gd name="T6" fmla="*/ 7 w 18"/>
                  <a:gd name="T7" fmla="*/ 0 h 1"/>
                  <a:gd name="T8" fmla="*/ 7 w 18"/>
                  <a:gd name="T9" fmla="*/ 0 h 1"/>
                  <a:gd name="T10" fmla="*/ 7 w 18"/>
                  <a:gd name="T11" fmla="*/ 0 h 1"/>
                  <a:gd name="T12" fmla="*/ 7 w 18"/>
                  <a:gd name="T13" fmla="*/ 0 h 1"/>
                  <a:gd name="T14" fmla="*/ 7 w 18"/>
                  <a:gd name="T15" fmla="*/ 0 h 1"/>
                  <a:gd name="T16" fmla="*/ 7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7" y="0"/>
                    </a:lnTo>
                    <a:lnTo>
                      <a:pt x="17" y="0"/>
                    </a:lnTo>
                    <a:lnTo>
                      <a:pt x="3" y="0"/>
                    </a:lnTo>
                    <a:lnTo>
                      <a:pt x="0" y="0"/>
                    </a:lnTo>
                    <a:lnTo>
                      <a:pt x="3" y="0"/>
                    </a:lnTo>
                    <a:lnTo>
                      <a:pt x="17" y="0"/>
                    </a:lnTo>
                  </a:path>
                </a:pathLst>
              </a:custGeom>
              <a:solidFill>
                <a:srgbClr val="88AF50"/>
              </a:solidFill>
              <a:ln w="9525" cap="rnd">
                <a:noFill/>
                <a:round/>
                <a:headEnd/>
                <a:tailEnd/>
              </a:ln>
            </p:spPr>
            <p:txBody>
              <a:bodyPr/>
              <a:lstStyle/>
              <a:p>
                <a:endParaRPr lang="en-US"/>
              </a:p>
            </p:txBody>
          </p:sp>
          <p:sp>
            <p:nvSpPr>
              <p:cNvPr id="32808" name="Freeform 763"/>
              <p:cNvSpPr>
                <a:spLocks noChangeAspect="1"/>
              </p:cNvSpPr>
              <p:nvPr/>
            </p:nvSpPr>
            <p:spPr bwMode="auto">
              <a:xfrm>
                <a:off x="5034" y="2708"/>
                <a:ext cx="18" cy="1"/>
              </a:xfrm>
              <a:custGeom>
                <a:avLst/>
                <a:gdLst>
                  <a:gd name="T0" fmla="*/ 17 w 18"/>
                  <a:gd name="T1" fmla="*/ 0 h 1"/>
                  <a:gd name="T2" fmla="*/ 7 w 18"/>
                  <a:gd name="T3" fmla="*/ 0 h 1"/>
                  <a:gd name="T4" fmla="*/ 7 w 18"/>
                  <a:gd name="T5" fmla="*/ 0 h 1"/>
                  <a:gd name="T6" fmla="*/ 7 w 18"/>
                  <a:gd name="T7" fmla="*/ 0 h 1"/>
                  <a:gd name="T8" fmla="*/ 7 w 18"/>
                  <a:gd name="T9" fmla="*/ 0 h 1"/>
                  <a:gd name="T10" fmla="*/ 7 w 18"/>
                  <a:gd name="T11" fmla="*/ 0 h 1"/>
                  <a:gd name="T12" fmla="*/ 7 w 18"/>
                  <a:gd name="T13" fmla="*/ 0 h 1"/>
                  <a:gd name="T14" fmla="*/ 7 w 18"/>
                  <a:gd name="T15" fmla="*/ 0 h 1"/>
                  <a:gd name="T16" fmla="*/ 7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7" y="0"/>
                    </a:lnTo>
                    <a:lnTo>
                      <a:pt x="17" y="0"/>
                    </a:lnTo>
                    <a:lnTo>
                      <a:pt x="3" y="0"/>
                    </a:lnTo>
                    <a:lnTo>
                      <a:pt x="0" y="0"/>
                    </a:lnTo>
                    <a:lnTo>
                      <a:pt x="3" y="0"/>
                    </a:lnTo>
                    <a:lnTo>
                      <a:pt x="17" y="0"/>
                    </a:lnTo>
                  </a:path>
                </a:pathLst>
              </a:custGeom>
              <a:solidFill>
                <a:srgbClr val="88B04F"/>
              </a:solidFill>
              <a:ln w="9525" cap="rnd">
                <a:noFill/>
                <a:round/>
                <a:headEnd/>
                <a:tailEnd/>
              </a:ln>
            </p:spPr>
            <p:txBody>
              <a:bodyPr/>
              <a:lstStyle/>
              <a:p>
                <a:endParaRPr lang="en-US"/>
              </a:p>
            </p:txBody>
          </p:sp>
          <p:sp>
            <p:nvSpPr>
              <p:cNvPr id="32809" name="Freeform 764"/>
              <p:cNvSpPr>
                <a:spLocks noChangeAspect="1"/>
              </p:cNvSpPr>
              <p:nvPr/>
            </p:nvSpPr>
            <p:spPr bwMode="auto">
              <a:xfrm>
                <a:off x="5034" y="2708"/>
                <a:ext cx="18" cy="1"/>
              </a:xfrm>
              <a:custGeom>
                <a:avLst/>
                <a:gdLst>
                  <a:gd name="T0" fmla="*/ 17 w 18"/>
                  <a:gd name="T1" fmla="*/ 0 h 1"/>
                  <a:gd name="T2" fmla="*/ 7 w 18"/>
                  <a:gd name="T3" fmla="*/ 0 h 1"/>
                  <a:gd name="T4" fmla="*/ 7 w 18"/>
                  <a:gd name="T5" fmla="*/ 0 h 1"/>
                  <a:gd name="T6" fmla="*/ 7 w 18"/>
                  <a:gd name="T7" fmla="*/ 0 h 1"/>
                  <a:gd name="T8" fmla="*/ 7 w 18"/>
                  <a:gd name="T9" fmla="*/ 0 h 1"/>
                  <a:gd name="T10" fmla="*/ 7 w 18"/>
                  <a:gd name="T11" fmla="*/ 0 h 1"/>
                  <a:gd name="T12" fmla="*/ 7 w 18"/>
                  <a:gd name="T13" fmla="*/ 0 h 1"/>
                  <a:gd name="T14" fmla="*/ 7 w 18"/>
                  <a:gd name="T15" fmla="*/ 0 h 1"/>
                  <a:gd name="T16" fmla="*/ 7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7" y="0"/>
                    </a:lnTo>
                    <a:lnTo>
                      <a:pt x="17" y="0"/>
                    </a:lnTo>
                    <a:lnTo>
                      <a:pt x="3" y="0"/>
                    </a:lnTo>
                    <a:lnTo>
                      <a:pt x="0" y="0"/>
                    </a:lnTo>
                    <a:lnTo>
                      <a:pt x="3" y="0"/>
                    </a:lnTo>
                    <a:lnTo>
                      <a:pt x="17" y="0"/>
                    </a:lnTo>
                  </a:path>
                </a:pathLst>
              </a:custGeom>
              <a:solidFill>
                <a:srgbClr val="89B04F"/>
              </a:solidFill>
              <a:ln w="9525" cap="rnd">
                <a:noFill/>
                <a:round/>
                <a:headEnd/>
                <a:tailEnd/>
              </a:ln>
            </p:spPr>
            <p:txBody>
              <a:bodyPr/>
              <a:lstStyle/>
              <a:p>
                <a:endParaRPr lang="en-US"/>
              </a:p>
            </p:txBody>
          </p:sp>
          <p:sp>
            <p:nvSpPr>
              <p:cNvPr id="32810" name="Freeform 765"/>
              <p:cNvSpPr>
                <a:spLocks noChangeAspect="1"/>
              </p:cNvSpPr>
              <p:nvPr/>
            </p:nvSpPr>
            <p:spPr bwMode="auto">
              <a:xfrm>
                <a:off x="5034" y="2708"/>
                <a:ext cx="18" cy="1"/>
              </a:xfrm>
              <a:custGeom>
                <a:avLst/>
                <a:gdLst>
                  <a:gd name="T0" fmla="*/ 17 w 18"/>
                  <a:gd name="T1" fmla="*/ 0 h 1"/>
                  <a:gd name="T2" fmla="*/ 7 w 18"/>
                  <a:gd name="T3" fmla="*/ 0 h 1"/>
                  <a:gd name="T4" fmla="*/ 7 w 18"/>
                  <a:gd name="T5" fmla="*/ 0 h 1"/>
                  <a:gd name="T6" fmla="*/ 7 w 18"/>
                  <a:gd name="T7" fmla="*/ 0 h 1"/>
                  <a:gd name="T8" fmla="*/ 7 w 18"/>
                  <a:gd name="T9" fmla="*/ 0 h 1"/>
                  <a:gd name="T10" fmla="*/ 7 w 18"/>
                  <a:gd name="T11" fmla="*/ 0 h 1"/>
                  <a:gd name="T12" fmla="*/ 7 w 18"/>
                  <a:gd name="T13" fmla="*/ 0 h 1"/>
                  <a:gd name="T14" fmla="*/ 7 w 18"/>
                  <a:gd name="T15" fmla="*/ 0 h 1"/>
                  <a:gd name="T16" fmla="*/ 7 w 18"/>
                  <a:gd name="T17" fmla="*/ 0 h 1"/>
                  <a:gd name="T18" fmla="*/ 7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3 w 18"/>
                  <a:gd name="T39" fmla="*/ 0 h 1"/>
                  <a:gd name="T40" fmla="*/ 0 w 18"/>
                  <a:gd name="T41" fmla="*/ 0 h 1"/>
                  <a:gd name="T42" fmla="*/ 0 w 18"/>
                  <a:gd name="T43" fmla="*/ 0 h 1"/>
                  <a:gd name="T44" fmla="*/ 0 w 18"/>
                  <a:gd name="T45" fmla="*/ 0 h 1"/>
                  <a:gd name="T46" fmla="*/ 0 w 18"/>
                  <a:gd name="T47" fmla="*/ 0 h 1"/>
                  <a:gd name="T48" fmla="*/ 0 w 18"/>
                  <a:gd name="T49" fmla="*/ 0 h 1"/>
                  <a:gd name="T50" fmla="*/ 0 w 18"/>
                  <a:gd name="T51" fmla="*/ 0 h 1"/>
                  <a:gd name="T52" fmla="*/ 0 w 18"/>
                  <a:gd name="T53" fmla="*/ 0 h 1"/>
                  <a:gd name="T54" fmla="*/ 0 w 18"/>
                  <a:gd name="T55" fmla="*/ 0 h 1"/>
                  <a:gd name="T56" fmla="*/ 0 w 18"/>
                  <a:gd name="T57" fmla="*/ 0 h 1"/>
                  <a:gd name="T58" fmla="*/ 3 w 18"/>
                  <a:gd name="T59" fmla="*/ 0 h 1"/>
                  <a:gd name="T60" fmla="*/ 3 w 18"/>
                  <a:gd name="T61" fmla="*/ 0 h 1"/>
                  <a:gd name="T62" fmla="*/ 3 w 18"/>
                  <a:gd name="T63" fmla="*/ 0 h 1"/>
                  <a:gd name="T64" fmla="*/ 3 w 18"/>
                  <a:gd name="T65" fmla="*/ 0 h 1"/>
                  <a:gd name="T66" fmla="*/ 3 w 18"/>
                  <a:gd name="T67" fmla="*/ 0 h 1"/>
                  <a:gd name="T68" fmla="*/ 3 w 18"/>
                  <a:gd name="T69" fmla="*/ 0 h 1"/>
                  <a:gd name="T70" fmla="*/ 3 w 18"/>
                  <a:gd name="T71" fmla="*/ 0 h 1"/>
                  <a:gd name="T72" fmla="*/ 3 w 18"/>
                  <a:gd name="T73" fmla="*/ 0 h 1"/>
                  <a:gd name="T74" fmla="*/ 3 w 18"/>
                  <a:gd name="T75" fmla="*/ 0 h 1"/>
                  <a:gd name="T76" fmla="*/ 17 w 18"/>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
                  <a:gd name="T119" fmla="*/ 18 w 18"/>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
                    <a:moveTo>
                      <a:pt x="17" y="0"/>
                    </a:moveTo>
                    <a:lnTo>
                      <a:pt x="7" y="0"/>
                    </a:lnTo>
                    <a:lnTo>
                      <a:pt x="17" y="0"/>
                    </a:lnTo>
                    <a:lnTo>
                      <a:pt x="3" y="0"/>
                    </a:lnTo>
                    <a:lnTo>
                      <a:pt x="0" y="0"/>
                    </a:lnTo>
                    <a:lnTo>
                      <a:pt x="3" y="0"/>
                    </a:lnTo>
                    <a:lnTo>
                      <a:pt x="17" y="0"/>
                    </a:lnTo>
                  </a:path>
                </a:pathLst>
              </a:custGeom>
              <a:solidFill>
                <a:srgbClr val="8AB14E"/>
              </a:solidFill>
              <a:ln w="9525" cap="rnd">
                <a:noFill/>
                <a:round/>
                <a:headEnd/>
                <a:tailEnd/>
              </a:ln>
            </p:spPr>
            <p:txBody>
              <a:bodyPr/>
              <a:lstStyle/>
              <a:p>
                <a:endParaRPr lang="en-US"/>
              </a:p>
            </p:txBody>
          </p:sp>
          <p:sp>
            <p:nvSpPr>
              <p:cNvPr id="32811" name="Freeform 766"/>
              <p:cNvSpPr>
                <a:spLocks noChangeAspect="1"/>
              </p:cNvSpPr>
              <p:nvPr/>
            </p:nvSpPr>
            <p:spPr bwMode="auto">
              <a:xfrm>
                <a:off x="5034" y="2706"/>
                <a:ext cx="18" cy="17"/>
              </a:xfrm>
              <a:custGeom>
                <a:avLst/>
                <a:gdLst>
                  <a:gd name="T0" fmla="*/ 17 w 18"/>
                  <a:gd name="T1" fmla="*/ 16 h 17"/>
                  <a:gd name="T2" fmla="*/ 7 w 18"/>
                  <a:gd name="T3" fmla="*/ 16 h 17"/>
                  <a:gd name="T4" fmla="*/ 7 w 18"/>
                  <a:gd name="T5" fmla="*/ 16 h 17"/>
                  <a:gd name="T6" fmla="*/ 7 w 18"/>
                  <a:gd name="T7" fmla="*/ 0 h 17"/>
                  <a:gd name="T8" fmla="*/ 7 w 18"/>
                  <a:gd name="T9" fmla="*/ 0 h 17"/>
                  <a:gd name="T10" fmla="*/ 7 w 18"/>
                  <a:gd name="T11" fmla="*/ 0 h 17"/>
                  <a:gd name="T12" fmla="*/ 7 w 18"/>
                  <a:gd name="T13" fmla="*/ 0 h 17"/>
                  <a:gd name="T14" fmla="*/ 7 w 18"/>
                  <a:gd name="T15" fmla="*/ 0 h 17"/>
                  <a:gd name="T16" fmla="*/ 7 w 18"/>
                  <a:gd name="T17" fmla="*/ 0 h 17"/>
                  <a:gd name="T18" fmla="*/ 7 w 18"/>
                  <a:gd name="T19" fmla="*/ 0 h 17"/>
                  <a:gd name="T20" fmla="*/ 17 w 18"/>
                  <a:gd name="T21" fmla="*/ 0 h 17"/>
                  <a:gd name="T22" fmla="*/ 17 w 18"/>
                  <a:gd name="T23" fmla="*/ 0 h 17"/>
                  <a:gd name="T24" fmla="*/ 17 w 18"/>
                  <a:gd name="T25" fmla="*/ 0 h 17"/>
                  <a:gd name="T26" fmla="*/ 17 w 18"/>
                  <a:gd name="T27" fmla="*/ 0 h 17"/>
                  <a:gd name="T28" fmla="*/ 17 w 18"/>
                  <a:gd name="T29" fmla="*/ 0 h 17"/>
                  <a:gd name="T30" fmla="*/ 17 w 18"/>
                  <a:gd name="T31" fmla="*/ 0 h 17"/>
                  <a:gd name="T32" fmla="*/ 17 w 18"/>
                  <a:gd name="T33" fmla="*/ 0 h 17"/>
                  <a:gd name="T34" fmla="*/ 17 w 18"/>
                  <a:gd name="T35" fmla="*/ 16 h 17"/>
                  <a:gd name="T36" fmla="*/ 17 w 18"/>
                  <a:gd name="T37" fmla="*/ 16 h 17"/>
                  <a:gd name="T38" fmla="*/ 3 w 18"/>
                  <a:gd name="T39" fmla="*/ 16 h 17"/>
                  <a:gd name="T40" fmla="*/ 0 w 18"/>
                  <a:gd name="T41" fmla="*/ 16 h 17"/>
                  <a:gd name="T42" fmla="*/ 0 w 18"/>
                  <a:gd name="T43" fmla="*/ 16 h 17"/>
                  <a:gd name="T44" fmla="*/ 0 w 18"/>
                  <a:gd name="T45" fmla="*/ 0 h 17"/>
                  <a:gd name="T46" fmla="*/ 0 w 18"/>
                  <a:gd name="T47" fmla="*/ 0 h 17"/>
                  <a:gd name="T48" fmla="*/ 0 w 18"/>
                  <a:gd name="T49" fmla="*/ 0 h 17"/>
                  <a:gd name="T50" fmla="*/ 0 w 18"/>
                  <a:gd name="T51" fmla="*/ 0 h 17"/>
                  <a:gd name="T52" fmla="*/ 0 w 18"/>
                  <a:gd name="T53" fmla="*/ 0 h 17"/>
                  <a:gd name="T54" fmla="*/ 0 w 18"/>
                  <a:gd name="T55" fmla="*/ 0 h 17"/>
                  <a:gd name="T56" fmla="*/ 0 w 18"/>
                  <a:gd name="T57" fmla="*/ 0 h 17"/>
                  <a:gd name="T58" fmla="*/ 3 w 18"/>
                  <a:gd name="T59" fmla="*/ 0 h 17"/>
                  <a:gd name="T60" fmla="*/ 3 w 18"/>
                  <a:gd name="T61" fmla="*/ 0 h 17"/>
                  <a:gd name="T62" fmla="*/ 3 w 18"/>
                  <a:gd name="T63" fmla="*/ 0 h 17"/>
                  <a:gd name="T64" fmla="*/ 3 w 18"/>
                  <a:gd name="T65" fmla="*/ 0 h 17"/>
                  <a:gd name="T66" fmla="*/ 3 w 18"/>
                  <a:gd name="T67" fmla="*/ 0 h 17"/>
                  <a:gd name="T68" fmla="*/ 3 w 18"/>
                  <a:gd name="T69" fmla="*/ 0 h 17"/>
                  <a:gd name="T70" fmla="*/ 3 w 18"/>
                  <a:gd name="T71" fmla="*/ 0 h 17"/>
                  <a:gd name="T72" fmla="*/ 3 w 18"/>
                  <a:gd name="T73" fmla="*/ 16 h 17"/>
                  <a:gd name="T74" fmla="*/ 3 w 18"/>
                  <a:gd name="T75" fmla="*/ 16 h 17"/>
                  <a:gd name="T76" fmla="*/ 17 w 18"/>
                  <a:gd name="T77" fmla="*/ 16 h 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
                  <a:gd name="T118" fmla="*/ 0 h 17"/>
                  <a:gd name="T119" fmla="*/ 18 w 18"/>
                  <a:gd name="T120" fmla="*/ 17 h 1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 h="17">
                    <a:moveTo>
                      <a:pt x="17" y="16"/>
                    </a:moveTo>
                    <a:lnTo>
                      <a:pt x="7" y="16"/>
                    </a:lnTo>
                    <a:lnTo>
                      <a:pt x="7" y="0"/>
                    </a:lnTo>
                    <a:lnTo>
                      <a:pt x="17" y="0"/>
                    </a:lnTo>
                    <a:lnTo>
                      <a:pt x="17" y="16"/>
                    </a:lnTo>
                    <a:lnTo>
                      <a:pt x="3" y="16"/>
                    </a:lnTo>
                    <a:lnTo>
                      <a:pt x="0" y="16"/>
                    </a:lnTo>
                    <a:lnTo>
                      <a:pt x="0" y="0"/>
                    </a:lnTo>
                    <a:lnTo>
                      <a:pt x="3" y="0"/>
                    </a:lnTo>
                    <a:lnTo>
                      <a:pt x="3" y="16"/>
                    </a:lnTo>
                    <a:lnTo>
                      <a:pt x="17" y="16"/>
                    </a:lnTo>
                  </a:path>
                </a:pathLst>
              </a:custGeom>
              <a:solidFill>
                <a:srgbClr val="8AB14E"/>
              </a:solidFill>
              <a:ln w="9525" cap="rnd">
                <a:noFill/>
                <a:round/>
                <a:headEnd/>
                <a:tailEnd/>
              </a:ln>
            </p:spPr>
            <p:txBody>
              <a:bodyPr/>
              <a:lstStyle/>
              <a:p>
                <a:endParaRPr lang="en-US"/>
              </a:p>
            </p:txBody>
          </p:sp>
          <p:sp>
            <p:nvSpPr>
              <p:cNvPr id="32812" name="Freeform 767"/>
              <p:cNvSpPr>
                <a:spLocks noChangeAspect="1"/>
              </p:cNvSpPr>
              <p:nvPr/>
            </p:nvSpPr>
            <p:spPr bwMode="auto">
              <a:xfrm>
                <a:off x="5034" y="2706"/>
                <a:ext cx="19" cy="1"/>
              </a:xfrm>
              <a:custGeom>
                <a:avLst/>
                <a:gdLst>
                  <a:gd name="T0" fmla="*/ 16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6 w 19"/>
                  <a:gd name="T23" fmla="*/ 0 h 1"/>
                  <a:gd name="T24" fmla="*/ 16 w 19"/>
                  <a:gd name="T25" fmla="*/ 0 h 1"/>
                  <a:gd name="T26" fmla="*/ 16 w 19"/>
                  <a:gd name="T27" fmla="*/ 0 h 1"/>
                  <a:gd name="T28" fmla="*/ 16 w 19"/>
                  <a:gd name="T29" fmla="*/ 0 h 1"/>
                  <a:gd name="T30" fmla="*/ 16 w 19"/>
                  <a:gd name="T31" fmla="*/ 0 h 1"/>
                  <a:gd name="T32" fmla="*/ 16 w 19"/>
                  <a:gd name="T33" fmla="*/ 0 h 1"/>
                  <a:gd name="T34" fmla="*/ 16 w 19"/>
                  <a:gd name="T35" fmla="*/ 0 h 1"/>
                  <a:gd name="T36" fmla="*/ 16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6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6" y="0"/>
                    </a:moveTo>
                    <a:lnTo>
                      <a:pt x="7" y="0"/>
                    </a:lnTo>
                    <a:lnTo>
                      <a:pt x="18" y="0"/>
                    </a:lnTo>
                    <a:lnTo>
                      <a:pt x="16" y="0"/>
                    </a:lnTo>
                    <a:lnTo>
                      <a:pt x="3" y="0"/>
                    </a:lnTo>
                    <a:lnTo>
                      <a:pt x="0" y="0"/>
                    </a:lnTo>
                    <a:lnTo>
                      <a:pt x="3" y="0"/>
                    </a:lnTo>
                    <a:lnTo>
                      <a:pt x="16" y="0"/>
                    </a:lnTo>
                  </a:path>
                </a:pathLst>
              </a:custGeom>
              <a:solidFill>
                <a:srgbClr val="8BB14E"/>
              </a:solidFill>
              <a:ln w="9525" cap="rnd">
                <a:noFill/>
                <a:round/>
                <a:headEnd/>
                <a:tailEnd/>
              </a:ln>
            </p:spPr>
            <p:txBody>
              <a:bodyPr/>
              <a:lstStyle/>
              <a:p>
                <a:endParaRPr lang="en-US"/>
              </a:p>
            </p:txBody>
          </p:sp>
          <p:sp>
            <p:nvSpPr>
              <p:cNvPr id="32813" name="Freeform 768"/>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BB24D"/>
              </a:solidFill>
              <a:ln w="9525" cap="rnd">
                <a:noFill/>
                <a:round/>
                <a:headEnd/>
                <a:tailEnd/>
              </a:ln>
            </p:spPr>
            <p:txBody>
              <a:bodyPr/>
              <a:lstStyle/>
              <a:p>
                <a:endParaRPr lang="en-US"/>
              </a:p>
            </p:txBody>
          </p:sp>
          <p:sp>
            <p:nvSpPr>
              <p:cNvPr id="32814" name="Freeform 769"/>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CB24D"/>
              </a:solidFill>
              <a:ln w="9525" cap="rnd">
                <a:noFill/>
                <a:round/>
                <a:headEnd/>
                <a:tailEnd/>
              </a:ln>
            </p:spPr>
            <p:txBody>
              <a:bodyPr/>
              <a:lstStyle/>
              <a:p>
                <a:endParaRPr lang="en-US"/>
              </a:p>
            </p:txBody>
          </p:sp>
          <p:sp>
            <p:nvSpPr>
              <p:cNvPr id="32815" name="Freeform 770"/>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DB34C"/>
              </a:solidFill>
              <a:ln w="9525" cap="rnd">
                <a:noFill/>
                <a:round/>
                <a:headEnd/>
                <a:tailEnd/>
              </a:ln>
            </p:spPr>
            <p:txBody>
              <a:bodyPr/>
              <a:lstStyle/>
              <a:p>
                <a:endParaRPr lang="en-US"/>
              </a:p>
            </p:txBody>
          </p:sp>
          <p:sp>
            <p:nvSpPr>
              <p:cNvPr id="32816" name="Freeform 771"/>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DB34C"/>
              </a:solidFill>
              <a:ln w="9525" cap="rnd">
                <a:noFill/>
                <a:round/>
                <a:headEnd/>
                <a:tailEnd/>
              </a:ln>
            </p:spPr>
            <p:txBody>
              <a:bodyPr/>
              <a:lstStyle/>
              <a:p>
                <a:endParaRPr lang="en-US"/>
              </a:p>
            </p:txBody>
          </p:sp>
          <p:sp>
            <p:nvSpPr>
              <p:cNvPr id="32817" name="Freeform 772"/>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EB34C"/>
              </a:solidFill>
              <a:ln w="9525" cap="rnd">
                <a:noFill/>
                <a:round/>
                <a:headEnd/>
                <a:tailEnd/>
              </a:ln>
            </p:spPr>
            <p:txBody>
              <a:bodyPr/>
              <a:lstStyle/>
              <a:p>
                <a:endParaRPr lang="en-US"/>
              </a:p>
            </p:txBody>
          </p:sp>
          <p:sp>
            <p:nvSpPr>
              <p:cNvPr id="32818" name="Freeform 773"/>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EB44B"/>
              </a:solidFill>
              <a:ln w="9525" cap="rnd">
                <a:noFill/>
                <a:round/>
                <a:headEnd/>
                <a:tailEnd/>
              </a:ln>
            </p:spPr>
            <p:txBody>
              <a:bodyPr/>
              <a:lstStyle/>
              <a:p>
                <a:endParaRPr lang="en-US"/>
              </a:p>
            </p:txBody>
          </p:sp>
          <p:sp>
            <p:nvSpPr>
              <p:cNvPr id="32819" name="Freeform 774"/>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8FB44B"/>
              </a:solidFill>
              <a:ln w="9525" cap="rnd">
                <a:noFill/>
                <a:round/>
                <a:headEnd/>
                <a:tailEnd/>
              </a:ln>
            </p:spPr>
            <p:txBody>
              <a:bodyPr/>
              <a:lstStyle/>
              <a:p>
                <a:endParaRPr lang="en-US"/>
              </a:p>
            </p:txBody>
          </p:sp>
          <p:sp>
            <p:nvSpPr>
              <p:cNvPr id="32820" name="Freeform 775"/>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90B54A"/>
              </a:solidFill>
              <a:ln w="9525" cap="rnd">
                <a:noFill/>
                <a:round/>
                <a:headEnd/>
                <a:tailEnd/>
              </a:ln>
            </p:spPr>
            <p:txBody>
              <a:bodyPr/>
              <a:lstStyle/>
              <a:p>
                <a:endParaRPr lang="en-US"/>
              </a:p>
            </p:txBody>
          </p:sp>
          <p:sp>
            <p:nvSpPr>
              <p:cNvPr id="32821" name="Freeform 776"/>
              <p:cNvSpPr>
                <a:spLocks noChangeAspect="1"/>
              </p:cNvSpPr>
              <p:nvPr/>
            </p:nvSpPr>
            <p:spPr bwMode="auto">
              <a:xfrm>
                <a:off x="5034" y="2706"/>
                <a:ext cx="19" cy="1"/>
              </a:xfrm>
              <a:custGeom>
                <a:avLst/>
                <a:gdLst>
                  <a:gd name="T0" fmla="*/ 18 w 19"/>
                  <a:gd name="T1" fmla="*/ 0 h 1"/>
                  <a:gd name="T2" fmla="*/ 7 w 19"/>
                  <a:gd name="T3" fmla="*/ 0 h 1"/>
                  <a:gd name="T4" fmla="*/ 7 w 19"/>
                  <a:gd name="T5" fmla="*/ 0 h 1"/>
                  <a:gd name="T6" fmla="*/ 7 w 19"/>
                  <a:gd name="T7" fmla="*/ 0 h 1"/>
                  <a:gd name="T8" fmla="*/ 7 w 19"/>
                  <a:gd name="T9" fmla="*/ 0 h 1"/>
                  <a:gd name="T10" fmla="*/ 7 w 19"/>
                  <a:gd name="T11" fmla="*/ 0 h 1"/>
                  <a:gd name="T12" fmla="*/ 7 w 19"/>
                  <a:gd name="T13" fmla="*/ 0 h 1"/>
                  <a:gd name="T14" fmla="*/ 7 w 19"/>
                  <a:gd name="T15" fmla="*/ 0 h 1"/>
                  <a:gd name="T16" fmla="*/ 7 w 19"/>
                  <a:gd name="T17" fmla="*/ 0 h 1"/>
                  <a:gd name="T18" fmla="*/ 7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3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3 w 19"/>
                  <a:gd name="T59" fmla="*/ 0 h 1"/>
                  <a:gd name="T60" fmla="*/ 3 w 19"/>
                  <a:gd name="T61" fmla="*/ 0 h 1"/>
                  <a:gd name="T62" fmla="*/ 3 w 19"/>
                  <a:gd name="T63" fmla="*/ 0 h 1"/>
                  <a:gd name="T64" fmla="*/ 3 w 19"/>
                  <a:gd name="T65" fmla="*/ 0 h 1"/>
                  <a:gd name="T66" fmla="*/ 3 w 19"/>
                  <a:gd name="T67" fmla="*/ 0 h 1"/>
                  <a:gd name="T68" fmla="*/ 3 w 19"/>
                  <a:gd name="T69" fmla="*/ 0 h 1"/>
                  <a:gd name="T70" fmla="*/ 3 w 19"/>
                  <a:gd name="T71" fmla="*/ 0 h 1"/>
                  <a:gd name="T72" fmla="*/ 3 w 19"/>
                  <a:gd name="T73" fmla="*/ 0 h 1"/>
                  <a:gd name="T74" fmla="*/ 3 w 19"/>
                  <a:gd name="T75" fmla="*/ 0 h 1"/>
                  <a:gd name="T76" fmla="*/ 18 w 19"/>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
                  <a:gd name="T118" fmla="*/ 0 h 1"/>
                  <a:gd name="T119" fmla="*/ 19 w 19"/>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 h="1">
                    <a:moveTo>
                      <a:pt x="18" y="0"/>
                    </a:moveTo>
                    <a:lnTo>
                      <a:pt x="7" y="0"/>
                    </a:lnTo>
                    <a:lnTo>
                      <a:pt x="18" y="0"/>
                    </a:lnTo>
                    <a:lnTo>
                      <a:pt x="3" y="0"/>
                    </a:lnTo>
                    <a:lnTo>
                      <a:pt x="0" y="0"/>
                    </a:lnTo>
                    <a:lnTo>
                      <a:pt x="3" y="0"/>
                    </a:lnTo>
                    <a:lnTo>
                      <a:pt x="18" y="0"/>
                    </a:lnTo>
                  </a:path>
                </a:pathLst>
              </a:custGeom>
              <a:solidFill>
                <a:srgbClr val="90B54A"/>
              </a:solidFill>
              <a:ln w="9525" cap="rnd">
                <a:noFill/>
                <a:round/>
                <a:headEnd/>
                <a:tailEnd/>
              </a:ln>
            </p:spPr>
            <p:txBody>
              <a:bodyPr/>
              <a:lstStyle/>
              <a:p>
                <a:endParaRPr lang="en-US"/>
              </a:p>
            </p:txBody>
          </p:sp>
          <p:sp>
            <p:nvSpPr>
              <p:cNvPr id="32822" name="Freeform 777"/>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4 w 21"/>
                  <a:gd name="T39" fmla="*/ 0 h 1"/>
                  <a:gd name="T40" fmla="*/ 1 w 21"/>
                  <a:gd name="T41" fmla="*/ 0 h 1"/>
                  <a:gd name="T42" fmla="*/ 1 w 21"/>
                  <a:gd name="T43" fmla="*/ 0 h 1"/>
                  <a:gd name="T44" fmla="*/ 1 w 21"/>
                  <a:gd name="T45" fmla="*/ 0 h 1"/>
                  <a:gd name="T46" fmla="*/ 1 w 21"/>
                  <a:gd name="T47" fmla="*/ 0 h 1"/>
                  <a:gd name="T48" fmla="*/ 1 w 21"/>
                  <a:gd name="T49" fmla="*/ 0 h 1"/>
                  <a:gd name="T50" fmla="*/ 1 w 21"/>
                  <a:gd name="T51" fmla="*/ 0 h 1"/>
                  <a:gd name="T52" fmla="*/ 1 w 21"/>
                  <a:gd name="T53" fmla="*/ 0 h 1"/>
                  <a:gd name="T54" fmla="*/ 0 w 21"/>
                  <a:gd name="T55" fmla="*/ 0 h 1"/>
                  <a:gd name="T56" fmla="*/ 0 w 21"/>
                  <a:gd name="T57" fmla="*/ 0 h 1"/>
                  <a:gd name="T58" fmla="*/ 4 w 21"/>
                  <a:gd name="T59" fmla="*/ 0 h 1"/>
                  <a:gd name="T60" fmla="*/ 4 w 21"/>
                  <a:gd name="T61" fmla="*/ 0 h 1"/>
                  <a:gd name="T62" fmla="*/ 4 w 21"/>
                  <a:gd name="T63" fmla="*/ 0 h 1"/>
                  <a:gd name="T64" fmla="*/ 4 w 21"/>
                  <a:gd name="T65" fmla="*/ 0 h 1"/>
                  <a:gd name="T66" fmla="*/ 4 w 21"/>
                  <a:gd name="T67" fmla="*/ 0 h 1"/>
                  <a:gd name="T68" fmla="*/ 4 w 21"/>
                  <a:gd name="T69" fmla="*/ 0 h 1"/>
                  <a:gd name="T70" fmla="*/ 4 w 21"/>
                  <a:gd name="T71" fmla="*/ 0 h 1"/>
                  <a:gd name="T72" fmla="*/ 4 w 21"/>
                  <a:gd name="T73" fmla="*/ 0 h 1"/>
                  <a:gd name="T74" fmla="*/ 4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4" y="0"/>
                    </a:lnTo>
                    <a:lnTo>
                      <a:pt x="1" y="0"/>
                    </a:lnTo>
                    <a:lnTo>
                      <a:pt x="0" y="0"/>
                    </a:lnTo>
                    <a:lnTo>
                      <a:pt x="4" y="0"/>
                    </a:lnTo>
                    <a:lnTo>
                      <a:pt x="20" y="0"/>
                    </a:lnTo>
                  </a:path>
                </a:pathLst>
              </a:custGeom>
              <a:solidFill>
                <a:srgbClr val="91B54A"/>
              </a:solidFill>
              <a:ln w="9525" cap="rnd">
                <a:noFill/>
                <a:round/>
                <a:headEnd/>
                <a:tailEnd/>
              </a:ln>
            </p:spPr>
            <p:txBody>
              <a:bodyPr/>
              <a:lstStyle/>
              <a:p>
                <a:endParaRPr lang="en-US"/>
              </a:p>
            </p:txBody>
          </p:sp>
          <p:sp>
            <p:nvSpPr>
              <p:cNvPr id="32823" name="Freeform 778"/>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4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4 w 21"/>
                  <a:gd name="T59" fmla="*/ 0 h 1"/>
                  <a:gd name="T60" fmla="*/ 4 w 21"/>
                  <a:gd name="T61" fmla="*/ 0 h 1"/>
                  <a:gd name="T62" fmla="*/ 4 w 21"/>
                  <a:gd name="T63" fmla="*/ 0 h 1"/>
                  <a:gd name="T64" fmla="*/ 4 w 21"/>
                  <a:gd name="T65" fmla="*/ 0 h 1"/>
                  <a:gd name="T66" fmla="*/ 4 w 21"/>
                  <a:gd name="T67" fmla="*/ 0 h 1"/>
                  <a:gd name="T68" fmla="*/ 4 w 21"/>
                  <a:gd name="T69" fmla="*/ 0 h 1"/>
                  <a:gd name="T70" fmla="*/ 4 w 21"/>
                  <a:gd name="T71" fmla="*/ 0 h 1"/>
                  <a:gd name="T72" fmla="*/ 4 w 21"/>
                  <a:gd name="T73" fmla="*/ 0 h 1"/>
                  <a:gd name="T74" fmla="*/ 4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4" y="0"/>
                    </a:lnTo>
                    <a:lnTo>
                      <a:pt x="0" y="0"/>
                    </a:lnTo>
                    <a:lnTo>
                      <a:pt x="4" y="0"/>
                    </a:lnTo>
                    <a:lnTo>
                      <a:pt x="20" y="0"/>
                    </a:lnTo>
                  </a:path>
                </a:pathLst>
              </a:custGeom>
              <a:solidFill>
                <a:srgbClr val="91B649"/>
              </a:solidFill>
              <a:ln w="9525" cap="rnd">
                <a:noFill/>
                <a:round/>
                <a:headEnd/>
                <a:tailEnd/>
              </a:ln>
            </p:spPr>
            <p:txBody>
              <a:bodyPr/>
              <a:lstStyle/>
              <a:p>
                <a:endParaRPr lang="en-US"/>
              </a:p>
            </p:txBody>
          </p:sp>
          <p:sp>
            <p:nvSpPr>
              <p:cNvPr id="32824" name="Freeform 779"/>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4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4 w 21"/>
                  <a:gd name="T59" fmla="*/ 0 h 1"/>
                  <a:gd name="T60" fmla="*/ 4 w 21"/>
                  <a:gd name="T61" fmla="*/ 0 h 1"/>
                  <a:gd name="T62" fmla="*/ 4 w 21"/>
                  <a:gd name="T63" fmla="*/ 0 h 1"/>
                  <a:gd name="T64" fmla="*/ 4 w 21"/>
                  <a:gd name="T65" fmla="*/ 0 h 1"/>
                  <a:gd name="T66" fmla="*/ 4 w 21"/>
                  <a:gd name="T67" fmla="*/ 0 h 1"/>
                  <a:gd name="T68" fmla="*/ 4 w 21"/>
                  <a:gd name="T69" fmla="*/ 0 h 1"/>
                  <a:gd name="T70" fmla="*/ 4 w 21"/>
                  <a:gd name="T71" fmla="*/ 0 h 1"/>
                  <a:gd name="T72" fmla="*/ 4 w 21"/>
                  <a:gd name="T73" fmla="*/ 0 h 1"/>
                  <a:gd name="T74" fmla="*/ 4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4" y="0"/>
                    </a:lnTo>
                    <a:lnTo>
                      <a:pt x="0" y="0"/>
                    </a:lnTo>
                    <a:lnTo>
                      <a:pt x="4" y="0"/>
                    </a:lnTo>
                    <a:lnTo>
                      <a:pt x="20" y="0"/>
                    </a:lnTo>
                  </a:path>
                </a:pathLst>
              </a:custGeom>
              <a:solidFill>
                <a:srgbClr val="92B649"/>
              </a:solidFill>
              <a:ln w="9525" cap="rnd">
                <a:noFill/>
                <a:round/>
                <a:headEnd/>
                <a:tailEnd/>
              </a:ln>
            </p:spPr>
            <p:txBody>
              <a:bodyPr/>
              <a:lstStyle/>
              <a:p>
                <a:endParaRPr lang="en-US"/>
              </a:p>
            </p:txBody>
          </p:sp>
          <p:sp>
            <p:nvSpPr>
              <p:cNvPr id="32825" name="Freeform 780"/>
              <p:cNvSpPr>
                <a:spLocks noChangeAspect="1"/>
              </p:cNvSpPr>
              <p:nvPr/>
            </p:nvSpPr>
            <p:spPr bwMode="auto">
              <a:xfrm>
                <a:off x="5032" y="2706"/>
                <a:ext cx="23" cy="1"/>
              </a:xfrm>
              <a:custGeom>
                <a:avLst/>
                <a:gdLst>
                  <a:gd name="T0" fmla="*/ 20 w 23"/>
                  <a:gd name="T1" fmla="*/ 0 h 1"/>
                  <a:gd name="T2" fmla="*/ 8 w 23"/>
                  <a:gd name="T3" fmla="*/ 0 h 1"/>
                  <a:gd name="T4" fmla="*/ 8 w 23"/>
                  <a:gd name="T5" fmla="*/ 0 h 1"/>
                  <a:gd name="T6" fmla="*/ 8 w 23"/>
                  <a:gd name="T7" fmla="*/ 0 h 1"/>
                  <a:gd name="T8" fmla="*/ 8 w 23"/>
                  <a:gd name="T9" fmla="*/ 0 h 1"/>
                  <a:gd name="T10" fmla="*/ 8 w 23"/>
                  <a:gd name="T11" fmla="*/ 0 h 1"/>
                  <a:gd name="T12" fmla="*/ 8 w 23"/>
                  <a:gd name="T13" fmla="*/ 0 h 1"/>
                  <a:gd name="T14" fmla="*/ 8 w 23"/>
                  <a:gd name="T15" fmla="*/ 0 h 1"/>
                  <a:gd name="T16" fmla="*/ 8 w 23"/>
                  <a:gd name="T17" fmla="*/ 0 h 1"/>
                  <a:gd name="T18" fmla="*/ 8 w 23"/>
                  <a:gd name="T19" fmla="*/ 0 h 1"/>
                  <a:gd name="T20" fmla="*/ 22 w 23"/>
                  <a:gd name="T21" fmla="*/ 0 h 1"/>
                  <a:gd name="T22" fmla="*/ 22 w 23"/>
                  <a:gd name="T23" fmla="*/ 0 h 1"/>
                  <a:gd name="T24" fmla="*/ 22 w 23"/>
                  <a:gd name="T25" fmla="*/ 0 h 1"/>
                  <a:gd name="T26" fmla="*/ 22 w 23"/>
                  <a:gd name="T27" fmla="*/ 0 h 1"/>
                  <a:gd name="T28" fmla="*/ 20 w 23"/>
                  <a:gd name="T29" fmla="*/ 0 h 1"/>
                  <a:gd name="T30" fmla="*/ 20 w 23"/>
                  <a:gd name="T31" fmla="*/ 0 h 1"/>
                  <a:gd name="T32" fmla="*/ 20 w 23"/>
                  <a:gd name="T33" fmla="*/ 0 h 1"/>
                  <a:gd name="T34" fmla="*/ 20 w 23"/>
                  <a:gd name="T35" fmla="*/ 0 h 1"/>
                  <a:gd name="T36" fmla="*/ 20 w 23"/>
                  <a:gd name="T37" fmla="*/ 0 h 1"/>
                  <a:gd name="T38" fmla="*/ 4 w 23"/>
                  <a:gd name="T39" fmla="*/ 0 h 1"/>
                  <a:gd name="T40" fmla="*/ 0 w 23"/>
                  <a:gd name="T41" fmla="*/ 0 h 1"/>
                  <a:gd name="T42" fmla="*/ 0 w 23"/>
                  <a:gd name="T43" fmla="*/ 0 h 1"/>
                  <a:gd name="T44" fmla="*/ 0 w 23"/>
                  <a:gd name="T45" fmla="*/ 0 h 1"/>
                  <a:gd name="T46" fmla="*/ 0 w 23"/>
                  <a:gd name="T47" fmla="*/ 0 h 1"/>
                  <a:gd name="T48" fmla="*/ 0 w 23"/>
                  <a:gd name="T49" fmla="*/ 0 h 1"/>
                  <a:gd name="T50" fmla="*/ 0 w 23"/>
                  <a:gd name="T51" fmla="*/ 0 h 1"/>
                  <a:gd name="T52" fmla="*/ 0 w 23"/>
                  <a:gd name="T53" fmla="*/ 0 h 1"/>
                  <a:gd name="T54" fmla="*/ 0 w 23"/>
                  <a:gd name="T55" fmla="*/ 0 h 1"/>
                  <a:gd name="T56" fmla="*/ 0 w 23"/>
                  <a:gd name="T57" fmla="*/ 0 h 1"/>
                  <a:gd name="T58" fmla="*/ 4 w 23"/>
                  <a:gd name="T59" fmla="*/ 0 h 1"/>
                  <a:gd name="T60" fmla="*/ 4 w 23"/>
                  <a:gd name="T61" fmla="*/ 0 h 1"/>
                  <a:gd name="T62" fmla="*/ 4 w 23"/>
                  <a:gd name="T63" fmla="*/ 0 h 1"/>
                  <a:gd name="T64" fmla="*/ 4 w 23"/>
                  <a:gd name="T65" fmla="*/ 0 h 1"/>
                  <a:gd name="T66" fmla="*/ 4 w 23"/>
                  <a:gd name="T67" fmla="*/ 0 h 1"/>
                  <a:gd name="T68" fmla="*/ 4 w 23"/>
                  <a:gd name="T69" fmla="*/ 0 h 1"/>
                  <a:gd name="T70" fmla="*/ 4 w 23"/>
                  <a:gd name="T71" fmla="*/ 0 h 1"/>
                  <a:gd name="T72" fmla="*/ 4 w 23"/>
                  <a:gd name="T73" fmla="*/ 0 h 1"/>
                  <a:gd name="T74" fmla="*/ 4 w 23"/>
                  <a:gd name="T75" fmla="*/ 0 h 1"/>
                  <a:gd name="T76" fmla="*/ 20 w 23"/>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
                  <a:gd name="T118" fmla="*/ 0 h 1"/>
                  <a:gd name="T119" fmla="*/ 23 w 23"/>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 h="1">
                    <a:moveTo>
                      <a:pt x="20" y="0"/>
                    </a:moveTo>
                    <a:lnTo>
                      <a:pt x="8" y="0"/>
                    </a:lnTo>
                    <a:lnTo>
                      <a:pt x="22" y="0"/>
                    </a:lnTo>
                    <a:lnTo>
                      <a:pt x="20" y="0"/>
                    </a:lnTo>
                    <a:lnTo>
                      <a:pt x="4" y="0"/>
                    </a:lnTo>
                    <a:lnTo>
                      <a:pt x="0" y="0"/>
                    </a:lnTo>
                    <a:lnTo>
                      <a:pt x="4" y="0"/>
                    </a:lnTo>
                    <a:lnTo>
                      <a:pt x="20" y="0"/>
                    </a:lnTo>
                  </a:path>
                </a:pathLst>
              </a:custGeom>
              <a:solidFill>
                <a:srgbClr val="93B748"/>
              </a:solidFill>
              <a:ln w="9525" cap="rnd">
                <a:noFill/>
                <a:round/>
                <a:headEnd/>
                <a:tailEnd/>
              </a:ln>
            </p:spPr>
            <p:txBody>
              <a:bodyPr/>
              <a:lstStyle/>
              <a:p>
                <a:endParaRPr lang="en-US"/>
              </a:p>
            </p:txBody>
          </p:sp>
          <p:sp>
            <p:nvSpPr>
              <p:cNvPr id="32826" name="Freeform 781"/>
              <p:cNvSpPr>
                <a:spLocks noChangeAspect="1"/>
              </p:cNvSpPr>
              <p:nvPr/>
            </p:nvSpPr>
            <p:spPr bwMode="auto">
              <a:xfrm>
                <a:off x="5032" y="2706"/>
                <a:ext cx="23" cy="1"/>
              </a:xfrm>
              <a:custGeom>
                <a:avLst/>
                <a:gdLst>
                  <a:gd name="T0" fmla="*/ 22 w 23"/>
                  <a:gd name="T1" fmla="*/ 0 h 1"/>
                  <a:gd name="T2" fmla="*/ 8 w 23"/>
                  <a:gd name="T3" fmla="*/ 0 h 1"/>
                  <a:gd name="T4" fmla="*/ 8 w 23"/>
                  <a:gd name="T5" fmla="*/ 0 h 1"/>
                  <a:gd name="T6" fmla="*/ 8 w 23"/>
                  <a:gd name="T7" fmla="*/ 0 h 1"/>
                  <a:gd name="T8" fmla="*/ 8 w 23"/>
                  <a:gd name="T9" fmla="*/ 0 h 1"/>
                  <a:gd name="T10" fmla="*/ 8 w 23"/>
                  <a:gd name="T11" fmla="*/ 0 h 1"/>
                  <a:gd name="T12" fmla="*/ 8 w 23"/>
                  <a:gd name="T13" fmla="*/ 0 h 1"/>
                  <a:gd name="T14" fmla="*/ 8 w 23"/>
                  <a:gd name="T15" fmla="*/ 0 h 1"/>
                  <a:gd name="T16" fmla="*/ 8 w 23"/>
                  <a:gd name="T17" fmla="*/ 0 h 1"/>
                  <a:gd name="T18" fmla="*/ 8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22 w 23"/>
                  <a:gd name="T39" fmla="*/ 0 h 1"/>
                  <a:gd name="T40" fmla="*/ 22 w 23"/>
                  <a:gd name="T41" fmla="*/ 0 h 1"/>
                  <a:gd name="T42" fmla="*/ 22 w 23"/>
                  <a:gd name="T43" fmla="*/ 0 h 1"/>
                  <a:gd name="T44" fmla="*/ 22 w 23"/>
                  <a:gd name="T45" fmla="*/ 0 h 1"/>
                  <a:gd name="T46" fmla="*/ 22 w 23"/>
                  <a:gd name="T47" fmla="*/ 0 h 1"/>
                  <a:gd name="T48" fmla="*/ 4 w 23"/>
                  <a:gd name="T49" fmla="*/ 0 h 1"/>
                  <a:gd name="T50" fmla="*/ 0 w 23"/>
                  <a:gd name="T51" fmla="*/ 0 h 1"/>
                  <a:gd name="T52" fmla="*/ 0 w 23"/>
                  <a:gd name="T53" fmla="*/ 0 h 1"/>
                  <a:gd name="T54" fmla="*/ 0 w 23"/>
                  <a:gd name="T55" fmla="*/ 0 h 1"/>
                  <a:gd name="T56" fmla="*/ 0 w 23"/>
                  <a:gd name="T57" fmla="*/ 0 h 1"/>
                  <a:gd name="T58" fmla="*/ 0 w 23"/>
                  <a:gd name="T59" fmla="*/ 0 h 1"/>
                  <a:gd name="T60" fmla="*/ 0 w 23"/>
                  <a:gd name="T61" fmla="*/ 0 h 1"/>
                  <a:gd name="T62" fmla="*/ 0 w 23"/>
                  <a:gd name="T63" fmla="*/ 0 h 1"/>
                  <a:gd name="T64" fmla="*/ 0 w 23"/>
                  <a:gd name="T65" fmla="*/ 0 h 1"/>
                  <a:gd name="T66" fmla="*/ 0 w 23"/>
                  <a:gd name="T67" fmla="*/ 0 h 1"/>
                  <a:gd name="T68" fmla="*/ 4 w 23"/>
                  <a:gd name="T69" fmla="*/ 0 h 1"/>
                  <a:gd name="T70" fmla="*/ 4 w 23"/>
                  <a:gd name="T71" fmla="*/ 0 h 1"/>
                  <a:gd name="T72" fmla="*/ 4 w 23"/>
                  <a:gd name="T73" fmla="*/ 0 h 1"/>
                  <a:gd name="T74" fmla="*/ 4 w 23"/>
                  <a:gd name="T75" fmla="*/ 0 h 1"/>
                  <a:gd name="T76" fmla="*/ 4 w 23"/>
                  <a:gd name="T77" fmla="*/ 0 h 1"/>
                  <a:gd name="T78" fmla="*/ 4 w 23"/>
                  <a:gd name="T79" fmla="*/ 0 h 1"/>
                  <a:gd name="T80" fmla="*/ 4 w 23"/>
                  <a:gd name="T81" fmla="*/ 0 h 1"/>
                  <a:gd name="T82" fmla="*/ 4 w 23"/>
                  <a:gd name="T83" fmla="*/ 0 h 1"/>
                  <a:gd name="T84" fmla="*/ 4 w 23"/>
                  <a:gd name="T85" fmla="*/ 0 h 1"/>
                  <a:gd name="T86" fmla="*/ 22 w 23"/>
                  <a:gd name="T87" fmla="*/ 0 h 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
                  <a:gd name="T133" fmla="*/ 0 h 1"/>
                  <a:gd name="T134" fmla="*/ 23 w 23"/>
                  <a:gd name="T135" fmla="*/ 1 h 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 h="1">
                    <a:moveTo>
                      <a:pt x="22" y="0"/>
                    </a:moveTo>
                    <a:lnTo>
                      <a:pt x="8" y="0"/>
                    </a:lnTo>
                    <a:lnTo>
                      <a:pt x="22" y="0"/>
                    </a:lnTo>
                    <a:lnTo>
                      <a:pt x="4" y="0"/>
                    </a:lnTo>
                    <a:lnTo>
                      <a:pt x="0" y="0"/>
                    </a:lnTo>
                    <a:lnTo>
                      <a:pt x="4" y="0"/>
                    </a:lnTo>
                    <a:lnTo>
                      <a:pt x="22" y="0"/>
                    </a:lnTo>
                  </a:path>
                </a:pathLst>
              </a:custGeom>
              <a:solidFill>
                <a:srgbClr val="93B748"/>
              </a:solidFill>
              <a:ln w="9525" cap="rnd">
                <a:noFill/>
                <a:round/>
                <a:headEnd/>
                <a:tailEnd/>
              </a:ln>
            </p:spPr>
            <p:txBody>
              <a:bodyPr/>
              <a:lstStyle/>
              <a:p>
                <a:endParaRPr lang="en-US"/>
              </a:p>
            </p:txBody>
          </p:sp>
          <p:sp>
            <p:nvSpPr>
              <p:cNvPr id="32827" name="Freeform 782"/>
              <p:cNvSpPr>
                <a:spLocks noChangeAspect="1"/>
              </p:cNvSpPr>
              <p:nvPr/>
            </p:nvSpPr>
            <p:spPr bwMode="auto">
              <a:xfrm>
                <a:off x="5032" y="2706"/>
                <a:ext cx="23" cy="1"/>
              </a:xfrm>
              <a:custGeom>
                <a:avLst/>
                <a:gdLst>
                  <a:gd name="T0" fmla="*/ 22 w 23"/>
                  <a:gd name="T1" fmla="*/ 0 h 1"/>
                  <a:gd name="T2" fmla="*/ 8 w 23"/>
                  <a:gd name="T3" fmla="*/ 0 h 1"/>
                  <a:gd name="T4" fmla="*/ 8 w 23"/>
                  <a:gd name="T5" fmla="*/ 0 h 1"/>
                  <a:gd name="T6" fmla="*/ 8 w 23"/>
                  <a:gd name="T7" fmla="*/ 0 h 1"/>
                  <a:gd name="T8" fmla="*/ 8 w 23"/>
                  <a:gd name="T9" fmla="*/ 0 h 1"/>
                  <a:gd name="T10" fmla="*/ 8 w 23"/>
                  <a:gd name="T11" fmla="*/ 0 h 1"/>
                  <a:gd name="T12" fmla="*/ 8 w 23"/>
                  <a:gd name="T13" fmla="*/ 0 h 1"/>
                  <a:gd name="T14" fmla="*/ 8 w 23"/>
                  <a:gd name="T15" fmla="*/ 0 h 1"/>
                  <a:gd name="T16" fmla="*/ 8 w 23"/>
                  <a:gd name="T17" fmla="*/ 0 h 1"/>
                  <a:gd name="T18" fmla="*/ 8 w 23"/>
                  <a:gd name="T19" fmla="*/ 0 h 1"/>
                  <a:gd name="T20" fmla="*/ 22 w 23"/>
                  <a:gd name="T21" fmla="*/ 0 h 1"/>
                  <a:gd name="T22" fmla="*/ 22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4 w 23"/>
                  <a:gd name="T39" fmla="*/ 0 h 1"/>
                  <a:gd name="T40" fmla="*/ 0 w 23"/>
                  <a:gd name="T41" fmla="*/ 0 h 1"/>
                  <a:gd name="T42" fmla="*/ 0 w 23"/>
                  <a:gd name="T43" fmla="*/ 0 h 1"/>
                  <a:gd name="T44" fmla="*/ 0 w 23"/>
                  <a:gd name="T45" fmla="*/ 0 h 1"/>
                  <a:gd name="T46" fmla="*/ 0 w 23"/>
                  <a:gd name="T47" fmla="*/ 0 h 1"/>
                  <a:gd name="T48" fmla="*/ 0 w 23"/>
                  <a:gd name="T49" fmla="*/ 0 h 1"/>
                  <a:gd name="T50" fmla="*/ 0 w 23"/>
                  <a:gd name="T51" fmla="*/ 0 h 1"/>
                  <a:gd name="T52" fmla="*/ 0 w 23"/>
                  <a:gd name="T53" fmla="*/ 0 h 1"/>
                  <a:gd name="T54" fmla="*/ 0 w 23"/>
                  <a:gd name="T55" fmla="*/ 0 h 1"/>
                  <a:gd name="T56" fmla="*/ 0 w 23"/>
                  <a:gd name="T57" fmla="*/ 0 h 1"/>
                  <a:gd name="T58" fmla="*/ 4 w 23"/>
                  <a:gd name="T59" fmla="*/ 0 h 1"/>
                  <a:gd name="T60" fmla="*/ 4 w 23"/>
                  <a:gd name="T61" fmla="*/ 0 h 1"/>
                  <a:gd name="T62" fmla="*/ 4 w 23"/>
                  <a:gd name="T63" fmla="*/ 0 h 1"/>
                  <a:gd name="T64" fmla="*/ 4 w 23"/>
                  <a:gd name="T65" fmla="*/ 0 h 1"/>
                  <a:gd name="T66" fmla="*/ 4 w 23"/>
                  <a:gd name="T67" fmla="*/ 0 h 1"/>
                  <a:gd name="T68" fmla="*/ 4 w 23"/>
                  <a:gd name="T69" fmla="*/ 0 h 1"/>
                  <a:gd name="T70" fmla="*/ 4 w 23"/>
                  <a:gd name="T71" fmla="*/ 0 h 1"/>
                  <a:gd name="T72" fmla="*/ 4 w 23"/>
                  <a:gd name="T73" fmla="*/ 0 h 1"/>
                  <a:gd name="T74" fmla="*/ 4 w 23"/>
                  <a:gd name="T75" fmla="*/ 0 h 1"/>
                  <a:gd name="T76" fmla="*/ 22 w 23"/>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
                  <a:gd name="T118" fmla="*/ 0 h 1"/>
                  <a:gd name="T119" fmla="*/ 23 w 23"/>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 h="1">
                    <a:moveTo>
                      <a:pt x="22" y="0"/>
                    </a:moveTo>
                    <a:lnTo>
                      <a:pt x="8" y="0"/>
                    </a:lnTo>
                    <a:lnTo>
                      <a:pt x="22" y="0"/>
                    </a:lnTo>
                    <a:lnTo>
                      <a:pt x="4" y="0"/>
                    </a:lnTo>
                    <a:lnTo>
                      <a:pt x="0" y="0"/>
                    </a:lnTo>
                    <a:lnTo>
                      <a:pt x="4" y="0"/>
                    </a:lnTo>
                    <a:lnTo>
                      <a:pt x="22" y="0"/>
                    </a:lnTo>
                  </a:path>
                </a:pathLst>
              </a:custGeom>
              <a:solidFill>
                <a:srgbClr val="94B748"/>
              </a:solidFill>
              <a:ln w="9525" cap="rnd">
                <a:noFill/>
                <a:round/>
                <a:headEnd/>
                <a:tailEnd/>
              </a:ln>
            </p:spPr>
            <p:txBody>
              <a:bodyPr/>
              <a:lstStyle/>
              <a:p>
                <a:endParaRPr lang="en-US"/>
              </a:p>
            </p:txBody>
          </p:sp>
          <p:sp>
            <p:nvSpPr>
              <p:cNvPr id="32828" name="Freeform 783"/>
              <p:cNvSpPr>
                <a:spLocks noChangeAspect="1"/>
              </p:cNvSpPr>
              <p:nvPr/>
            </p:nvSpPr>
            <p:spPr bwMode="auto">
              <a:xfrm>
                <a:off x="5032" y="2706"/>
                <a:ext cx="23" cy="1"/>
              </a:xfrm>
              <a:custGeom>
                <a:avLst/>
                <a:gdLst>
                  <a:gd name="T0" fmla="*/ 22 w 23"/>
                  <a:gd name="T1" fmla="*/ 0 h 1"/>
                  <a:gd name="T2" fmla="*/ 8 w 23"/>
                  <a:gd name="T3" fmla="*/ 0 h 1"/>
                  <a:gd name="T4" fmla="*/ 8 w 23"/>
                  <a:gd name="T5" fmla="*/ 0 h 1"/>
                  <a:gd name="T6" fmla="*/ 8 w 23"/>
                  <a:gd name="T7" fmla="*/ 0 h 1"/>
                  <a:gd name="T8" fmla="*/ 8 w 23"/>
                  <a:gd name="T9" fmla="*/ 0 h 1"/>
                  <a:gd name="T10" fmla="*/ 8 w 23"/>
                  <a:gd name="T11" fmla="*/ 0 h 1"/>
                  <a:gd name="T12" fmla="*/ 8 w 23"/>
                  <a:gd name="T13" fmla="*/ 0 h 1"/>
                  <a:gd name="T14" fmla="*/ 8 w 23"/>
                  <a:gd name="T15" fmla="*/ 0 h 1"/>
                  <a:gd name="T16" fmla="*/ 8 w 23"/>
                  <a:gd name="T17" fmla="*/ 0 h 1"/>
                  <a:gd name="T18" fmla="*/ 8 w 23"/>
                  <a:gd name="T19" fmla="*/ 0 h 1"/>
                  <a:gd name="T20" fmla="*/ 20 w 23"/>
                  <a:gd name="T21" fmla="*/ 0 h 1"/>
                  <a:gd name="T22" fmla="*/ 20 w 23"/>
                  <a:gd name="T23" fmla="*/ 0 h 1"/>
                  <a:gd name="T24" fmla="*/ 22 w 23"/>
                  <a:gd name="T25" fmla="*/ 0 h 1"/>
                  <a:gd name="T26" fmla="*/ 22 w 23"/>
                  <a:gd name="T27" fmla="*/ 0 h 1"/>
                  <a:gd name="T28" fmla="*/ 22 w 23"/>
                  <a:gd name="T29" fmla="*/ 0 h 1"/>
                  <a:gd name="T30" fmla="*/ 22 w 23"/>
                  <a:gd name="T31" fmla="*/ 0 h 1"/>
                  <a:gd name="T32" fmla="*/ 22 w 23"/>
                  <a:gd name="T33" fmla="*/ 0 h 1"/>
                  <a:gd name="T34" fmla="*/ 22 w 23"/>
                  <a:gd name="T35" fmla="*/ 0 h 1"/>
                  <a:gd name="T36" fmla="*/ 22 w 23"/>
                  <a:gd name="T37" fmla="*/ 0 h 1"/>
                  <a:gd name="T38" fmla="*/ 4 w 23"/>
                  <a:gd name="T39" fmla="*/ 0 h 1"/>
                  <a:gd name="T40" fmla="*/ 0 w 23"/>
                  <a:gd name="T41" fmla="*/ 0 h 1"/>
                  <a:gd name="T42" fmla="*/ 0 w 23"/>
                  <a:gd name="T43" fmla="*/ 0 h 1"/>
                  <a:gd name="T44" fmla="*/ 0 w 23"/>
                  <a:gd name="T45" fmla="*/ 0 h 1"/>
                  <a:gd name="T46" fmla="*/ 0 w 23"/>
                  <a:gd name="T47" fmla="*/ 0 h 1"/>
                  <a:gd name="T48" fmla="*/ 0 w 23"/>
                  <a:gd name="T49" fmla="*/ 0 h 1"/>
                  <a:gd name="T50" fmla="*/ 0 w 23"/>
                  <a:gd name="T51" fmla="*/ 0 h 1"/>
                  <a:gd name="T52" fmla="*/ 0 w 23"/>
                  <a:gd name="T53" fmla="*/ 0 h 1"/>
                  <a:gd name="T54" fmla="*/ 0 w 23"/>
                  <a:gd name="T55" fmla="*/ 0 h 1"/>
                  <a:gd name="T56" fmla="*/ 0 w 23"/>
                  <a:gd name="T57" fmla="*/ 0 h 1"/>
                  <a:gd name="T58" fmla="*/ 4 w 23"/>
                  <a:gd name="T59" fmla="*/ 0 h 1"/>
                  <a:gd name="T60" fmla="*/ 4 w 23"/>
                  <a:gd name="T61" fmla="*/ 0 h 1"/>
                  <a:gd name="T62" fmla="*/ 4 w 23"/>
                  <a:gd name="T63" fmla="*/ 0 h 1"/>
                  <a:gd name="T64" fmla="*/ 4 w 23"/>
                  <a:gd name="T65" fmla="*/ 0 h 1"/>
                  <a:gd name="T66" fmla="*/ 4 w 23"/>
                  <a:gd name="T67" fmla="*/ 0 h 1"/>
                  <a:gd name="T68" fmla="*/ 4 w 23"/>
                  <a:gd name="T69" fmla="*/ 0 h 1"/>
                  <a:gd name="T70" fmla="*/ 4 w 23"/>
                  <a:gd name="T71" fmla="*/ 0 h 1"/>
                  <a:gd name="T72" fmla="*/ 4 w 23"/>
                  <a:gd name="T73" fmla="*/ 0 h 1"/>
                  <a:gd name="T74" fmla="*/ 4 w 23"/>
                  <a:gd name="T75" fmla="*/ 0 h 1"/>
                  <a:gd name="T76" fmla="*/ 22 w 23"/>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
                  <a:gd name="T118" fmla="*/ 0 h 1"/>
                  <a:gd name="T119" fmla="*/ 23 w 23"/>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 h="1">
                    <a:moveTo>
                      <a:pt x="22" y="0"/>
                    </a:moveTo>
                    <a:lnTo>
                      <a:pt x="8" y="0"/>
                    </a:lnTo>
                    <a:lnTo>
                      <a:pt x="20" y="0"/>
                    </a:lnTo>
                    <a:lnTo>
                      <a:pt x="22" y="0"/>
                    </a:lnTo>
                    <a:lnTo>
                      <a:pt x="4" y="0"/>
                    </a:lnTo>
                    <a:lnTo>
                      <a:pt x="0" y="0"/>
                    </a:lnTo>
                    <a:lnTo>
                      <a:pt x="4" y="0"/>
                    </a:lnTo>
                    <a:lnTo>
                      <a:pt x="22" y="0"/>
                    </a:lnTo>
                  </a:path>
                </a:pathLst>
              </a:custGeom>
              <a:solidFill>
                <a:srgbClr val="94B847"/>
              </a:solidFill>
              <a:ln w="9525" cap="rnd">
                <a:noFill/>
                <a:round/>
                <a:headEnd/>
                <a:tailEnd/>
              </a:ln>
            </p:spPr>
            <p:txBody>
              <a:bodyPr/>
              <a:lstStyle/>
              <a:p>
                <a:endParaRPr lang="en-US"/>
              </a:p>
            </p:txBody>
          </p:sp>
          <p:sp>
            <p:nvSpPr>
              <p:cNvPr id="32829" name="Freeform 784"/>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4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4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4" y="0"/>
                    </a:lnTo>
                    <a:lnTo>
                      <a:pt x="0" y="0"/>
                    </a:lnTo>
                    <a:lnTo>
                      <a:pt x="6" y="0"/>
                    </a:lnTo>
                    <a:lnTo>
                      <a:pt x="4" y="0"/>
                    </a:lnTo>
                    <a:lnTo>
                      <a:pt x="20" y="0"/>
                    </a:lnTo>
                  </a:path>
                </a:pathLst>
              </a:custGeom>
              <a:solidFill>
                <a:srgbClr val="95B847"/>
              </a:solidFill>
              <a:ln w="9525" cap="rnd">
                <a:noFill/>
                <a:round/>
                <a:headEnd/>
                <a:tailEnd/>
              </a:ln>
            </p:spPr>
            <p:txBody>
              <a:bodyPr/>
              <a:lstStyle/>
              <a:p>
                <a:endParaRPr lang="en-US"/>
              </a:p>
            </p:txBody>
          </p:sp>
          <p:sp>
            <p:nvSpPr>
              <p:cNvPr id="32830" name="Freeform 785"/>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6B946"/>
              </a:solidFill>
              <a:ln w="9525" cap="rnd">
                <a:noFill/>
                <a:round/>
                <a:headEnd/>
                <a:tailEnd/>
              </a:ln>
            </p:spPr>
            <p:txBody>
              <a:bodyPr/>
              <a:lstStyle/>
              <a:p>
                <a:endParaRPr lang="en-US"/>
              </a:p>
            </p:txBody>
          </p:sp>
          <p:sp>
            <p:nvSpPr>
              <p:cNvPr id="32831" name="Freeform 786"/>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6B946"/>
              </a:solidFill>
              <a:ln w="9525" cap="rnd">
                <a:noFill/>
                <a:round/>
                <a:headEnd/>
                <a:tailEnd/>
              </a:ln>
            </p:spPr>
            <p:txBody>
              <a:bodyPr/>
              <a:lstStyle/>
              <a:p>
                <a:endParaRPr lang="en-US"/>
              </a:p>
            </p:txBody>
          </p:sp>
          <p:sp>
            <p:nvSpPr>
              <p:cNvPr id="32832" name="Freeform 787"/>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7B946"/>
              </a:solidFill>
              <a:ln w="9525" cap="rnd">
                <a:noFill/>
                <a:round/>
                <a:headEnd/>
                <a:tailEnd/>
              </a:ln>
            </p:spPr>
            <p:txBody>
              <a:bodyPr/>
              <a:lstStyle/>
              <a:p>
                <a:endParaRPr lang="en-US"/>
              </a:p>
            </p:txBody>
          </p:sp>
          <p:sp>
            <p:nvSpPr>
              <p:cNvPr id="32833" name="Freeform 788"/>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7BA45"/>
              </a:solidFill>
              <a:ln w="9525" cap="rnd">
                <a:noFill/>
                <a:round/>
                <a:headEnd/>
                <a:tailEnd/>
              </a:ln>
            </p:spPr>
            <p:txBody>
              <a:bodyPr/>
              <a:lstStyle/>
              <a:p>
                <a:endParaRPr lang="en-US"/>
              </a:p>
            </p:txBody>
          </p:sp>
          <p:sp>
            <p:nvSpPr>
              <p:cNvPr id="32834" name="Freeform 789"/>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8BA45"/>
              </a:solidFill>
              <a:ln w="9525" cap="rnd">
                <a:noFill/>
                <a:round/>
                <a:headEnd/>
                <a:tailEnd/>
              </a:ln>
            </p:spPr>
            <p:txBody>
              <a:bodyPr/>
              <a:lstStyle/>
              <a:p>
                <a:endParaRPr lang="en-US"/>
              </a:p>
            </p:txBody>
          </p:sp>
          <p:sp>
            <p:nvSpPr>
              <p:cNvPr id="32835" name="Freeform 790"/>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9BB44"/>
              </a:solidFill>
              <a:ln w="9525" cap="rnd">
                <a:noFill/>
                <a:round/>
                <a:headEnd/>
                <a:tailEnd/>
              </a:ln>
            </p:spPr>
            <p:txBody>
              <a:bodyPr/>
              <a:lstStyle/>
              <a:p>
                <a:endParaRPr lang="en-US"/>
              </a:p>
            </p:txBody>
          </p:sp>
          <p:sp>
            <p:nvSpPr>
              <p:cNvPr id="32836" name="Freeform 791"/>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9BB44"/>
              </a:solidFill>
              <a:ln w="9525" cap="rnd">
                <a:noFill/>
                <a:round/>
                <a:headEnd/>
                <a:tailEnd/>
              </a:ln>
            </p:spPr>
            <p:txBody>
              <a:bodyPr/>
              <a:lstStyle/>
              <a:p>
                <a:endParaRPr lang="en-US"/>
              </a:p>
            </p:txBody>
          </p:sp>
          <p:sp>
            <p:nvSpPr>
              <p:cNvPr id="32837" name="Freeform 792"/>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ABB44"/>
              </a:solidFill>
              <a:ln w="9525" cap="rnd">
                <a:noFill/>
                <a:round/>
                <a:headEnd/>
                <a:tailEnd/>
              </a:ln>
            </p:spPr>
            <p:txBody>
              <a:bodyPr/>
              <a:lstStyle/>
              <a:p>
                <a:endParaRPr lang="en-US"/>
              </a:p>
            </p:txBody>
          </p:sp>
          <p:sp>
            <p:nvSpPr>
              <p:cNvPr id="32838" name="Freeform 793"/>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ABC43"/>
              </a:solidFill>
              <a:ln w="9525" cap="rnd">
                <a:noFill/>
                <a:round/>
                <a:headEnd/>
                <a:tailEnd/>
              </a:ln>
            </p:spPr>
            <p:txBody>
              <a:bodyPr/>
              <a:lstStyle/>
              <a:p>
                <a:endParaRPr lang="en-US"/>
              </a:p>
            </p:txBody>
          </p:sp>
          <p:sp>
            <p:nvSpPr>
              <p:cNvPr id="32839" name="Freeform 794"/>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BBC43"/>
              </a:solidFill>
              <a:ln w="9525" cap="rnd">
                <a:noFill/>
                <a:round/>
                <a:headEnd/>
                <a:tailEnd/>
              </a:ln>
            </p:spPr>
            <p:txBody>
              <a:bodyPr/>
              <a:lstStyle/>
              <a:p>
                <a:endParaRPr lang="en-US"/>
              </a:p>
            </p:txBody>
          </p:sp>
          <p:sp>
            <p:nvSpPr>
              <p:cNvPr id="32840" name="Freeform 795"/>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8 w 21"/>
                  <a:gd name="T17" fmla="*/ 0 h 1"/>
                  <a:gd name="T18" fmla="*/ 8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6 w 21"/>
                  <a:gd name="T39" fmla="*/ 0 h 1"/>
                  <a:gd name="T40" fmla="*/ 0 w 21"/>
                  <a:gd name="T41" fmla="*/ 0 h 1"/>
                  <a:gd name="T42" fmla="*/ 0 w 21"/>
                  <a:gd name="T43" fmla="*/ 0 h 1"/>
                  <a:gd name="T44" fmla="*/ 0 w 21"/>
                  <a:gd name="T45" fmla="*/ 0 h 1"/>
                  <a:gd name="T46" fmla="*/ 0 w 21"/>
                  <a:gd name="T47" fmla="*/ 0 h 1"/>
                  <a:gd name="T48" fmla="*/ 0 w 21"/>
                  <a:gd name="T49" fmla="*/ 0 h 1"/>
                  <a:gd name="T50" fmla="*/ 0 w 21"/>
                  <a:gd name="T51" fmla="*/ 0 h 1"/>
                  <a:gd name="T52" fmla="*/ 0 w 21"/>
                  <a:gd name="T53" fmla="*/ 0 h 1"/>
                  <a:gd name="T54" fmla="*/ 0 w 21"/>
                  <a:gd name="T55" fmla="*/ 0 h 1"/>
                  <a:gd name="T56" fmla="*/ 0 w 21"/>
                  <a:gd name="T57" fmla="*/ 0 h 1"/>
                  <a:gd name="T58" fmla="*/ 6 w 21"/>
                  <a:gd name="T59" fmla="*/ 0 h 1"/>
                  <a:gd name="T60" fmla="*/ 6 w 21"/>
                  <a:gd name="T61" fmla="*/ 0 h 1"/>
                  <a:gd name="T62" fmla="*/ 6 w 21"/>
                  <a:gd name="T63" fmla="*/ 0 h 1"/>
                  <a:gd name="T64" fmla="*/ 6 w 21"/>
                  <a:gd name="T65" fmla="*/ 0 h 1"/>
                  <a:gd name="T66" fmla="*/ 6 w 21"/>
                  <a:gd name="T67" fmla="*/ 0 h 1"/>
                  <a:gd name="T68" fmla="*/ 6 w 21"/>
                  <a:gd name="T69" fmla="*/ 0 h 1"/>
                  <a:gd name="T70" fmla="*/ 6 w 21"/>
                  <a:gd name="T71" fmla="*/ 0 h 1"/>
                  <a:gd name="T72" fmla="*/ 6 w 21"/>
                  <a:gd name="T73" fmla="*/ 0 h 1"/>
                  <a:gd name="T74" fmla="*/ 6 w 21"/>
                  <a:gd name="T75" fmla="*/ 0 h 1"/>
                  <a:gd name="T76" fmla="*/ 20 w 21"/>
                  <a:gd name="T77" fmla="*/ 0 h 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
                  <a:gd name="T118" fmla="*/ 0 h 1"/>
                  <a:gd name="T119" fmla="*/ 21 w 21"/>
                  <a:gd name="T120" fmla="*/ 1 h 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 h="1">
                    <a:moveTo>
                      <a:pt x="20" y="0"/>
                    </a:moveTo>
                    <a:lnTo>
                      <a:pt x="8" y="0"/>
                    </a:lnTo>
                    <a:lnTo>
                      <a:pt x="20" y="0"/>
                    </a:lnTo>
                    <a:lnTo>
                      <a:pt x="6" y="0"/>
                    </a:lnTo>
                    <a:lnTo>
                      <a:pt x="0" y="0"/>
                    </a:lnTo>
                    <a:lnTo>
                      <a:pt x="6" y="0"/>
                    </a:lnTo>
                    <a:lnTo>
                      <a:pt x="20" y="0"/>
                    </a:lnTo>
                  </a:path>
                </a:pathLst>
              </a:custGeom>
              <a:solidFill>
                <a:srgbClr val="9CBD42"/>
              </a:solidFill>
              <a:ln w="9525" cap="rnd">
                <a:noFill/>
                <a:round/>
                <a:headEnd/>
                <a:tailEnd/>
              </a:ln>
            </p:spPr>
            <p:txBody>
              <a:bodyPr/>
              <a:lstStyle/>
              <a:p>
                <a:endParaRPr lang="en-US"/>
              </a:p>
            </p:txBody>
          </p:sp>
          <p:sp>
            <p:nvSpPr>
              <p:cNvPr id="32841" name="Freeform 796"/>
              <p:cNvSpPr>
                <a:spLocks noChangeAspect="1"/>
              </p:cNvSpPr>
              <p:nvPr/>
            </p:nvSpPr>
            <p:spPr bwMode="auto">
              <a:xfrm>
                <a:off x="5032" y="2706"/>
                <a:ext cx="21" cy="1"/>
              </a:xfrm>
              <a:custGeom>
                <a:avLst/>
                <a:gdLst>
                  <a:gd name="T0" fmla="*/ 20 w 21"/>
                  <a:gd name="T1" fmla="*/ 0 h 1"/>
                  <a:gd name="T2" fmla="*/ 8 w 21"/>
                  <a:gd name="T3" fmla="*/ 0 h 1"/>
                  <a:gd name="T4" fmla="*/ 8 w 21"/>
                  <a:gd name="T5" fmla="*/ 0 h 1"/>
                  <a:gd name="T6" fmla="*/ 8 w 21"/>
                  <a:gd name="T7" fmla="*/ 0 h 1"/>
                  <a:gd name="T8" fmla="*/ 8 w 21"/>
                  <a:gd name="T9" fmla="*/ 0 h 1"/>
                  <a:gd name="T10" fmla="*/ 8 w 21"/>
                  <a:gd name="T11" fmla="*/ 0 h 1"/>
                  <a:gd name="T12" fmla="*/ 8 w 21"/>
                  <a:gd name="T13" fmla="*/ 0 h 1"/>
                  <a:gd name="T14" fmla="*/ 8 w 21"/>
                  <a:gd name="T15" fmla="*/ 0 h 1"/>
                  <a:gd name="T16" fmla="*/ 6 w 21"/>
                  <a:gd name="T17" fmla="*/ 0 h 1"/>
                  <a:gd name="T18" fmla="*/ 6 w 21"/>
                  <a:gd name="T19" fmla="*/ 0 h 1"/>
                  <a:gd name="T20" fmla="*/ 0 w 21"/>
                  <a:gd name="T21" fmla="*/ 0 h 1"/>
                  <a:gd name="T22" fmla="*/ 0 w 21"/>
                  <a:gd name="T23" fmla="*/ 0 h 1"/>
                  <a:gd name="T24" fmla="*/ 0 w 21"/>
                  <a:gd name="T25" fmla="*/ 0 h 1"/>
                  <a:gd name="T26" fmla="*/ 0 w 21"/>
                  <a:gd name="T27" fmla="*/ 0 h 1"/>
                  <a:gd name="T28" fmla="*/ 0 w 21"/>
                  <a:gd name="T29" fmla="*/ 0 h 1"/>
                  <a:gd name="T30" fmla="*/ 0 w 21"/>
                  <a:gd name="T31" fmla="*/ 0 h 1"/>
                  <a:gd name="T32" fmla="*/ 0 w 21"/>
                  <a:gd name="T33" fmla="*/ 0 h 1"/>
                  <a:gd name="T34" fmla="*/ 0 w 21"/>
                  <a:gd name="T35" fmla="*/ 0 h 1"/>
                  <a:gd name="T36" fmla="*/ 0 w 21"/>
                  <a:gd name="T37" fmla="*/ 0 h 1"/>
                  <a:gd name="T38" fmla="*/ 20 w 21"/>
                  <a:gd name="T39" fmla="*/ 0 h 1"/>
                  <a:gd name="T40" fmla="*/ 20 w 21"/>
                  <a:gd name="T41" fmla="*/ 0 h 1"/>
                  <a:gd name="T42" fmla="*/ 20 w 21"/>
                  <a:gd name="T43" fmla="*/ 0 h 1"/>
                  <a:gd name="T44" fmla="*/ 20 w 21"/>
                  <a:gd name="T45" fmla="*/ 0 h 1"/>
                  <a:gd name="T46" fmla="*/ 20 w 21"/>
                  <a:gd name="T47" fmla="*/ 0 h 1"/>
                  <a:gd name="T48" fmla="*/ 20 w 21"/>
                  <a:gd name="T49" fmla="*/ 0 h 1"/>
                  <a:gd name="T50" fmla="*/ 20 w 21"/>
                  <a:gd name="T51" fmla="*/ 0 h 1"/>
                  <a:gd name="T52" fmla="*/ 20 w 21"/>
                  <a:gd name="T53" fmla="*/ 0 h 1"/>
                  <a:gd name="T54" fmla="*/ 20 w 21"/>
                  <a:gd name="T55" fmla="*/ 0 h 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1"/>
                  <a:gd name="T86" fmla="*/ 21 w 21"/>
                  <a:gd name="T87" fmla="*/ 1 h 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1">
                    <a:moveTo>
                      <a:pt x="20" y="0"/>
                    </a:moveTo>
                    <a:lnTo>
                      <a:pt x="8" y="0"/>
                    </a:lnTo>
                    <a:lnTo>
                      <a:pt x="6" y="0"/>
                    </a:lnTo>
                    <a:lnTo>
                      <a:pt x="0" y="0"/>
                    </a:lnTo>
                    <a:lnTo>
                      <a:pt x="20" y="0"/>
                    </a:lnTo>
                  </a:path>
                </a:pathLst>
              </a:custGeom>
              <a:solidFill>
                <a:srgbClr val="9CBD42"/>
              </a:solidFill>
              <a:ln w="9525" cap="rnd">
                <a:noFill/>
                <a:round/>
                <a:headEnd/>
                <a:tailEnd/>
              </a:ln>
            </p:spPr>
            <p:txBody>
              <a:bodyPr/>
              <a:lstStyle/>
              <a:p>
                <a:endParaRPr lang="en-US"/>
              </a:p>
            </p:txBody>
          </p:sp>
          <p:sp>
            <p:nvSpPr>
              <p:cNvPr id="32842" name="Freeform 797"/>
              <p:cNvSpPr>
                <a:spLocks noChangeAspect="1"/>
              </p:cNvSpPr>
              <p:nvPr/>
            </p:nvSpPr>
            <p:spPr bwMode="auto">
              <a:xfrm>
                <a:off x="5032" y="2706"/>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9DBD42"/>
              </a:solidFill>
              <a:ln w="9525" cap="rnd">
                <a:noFill/>
                <a:round/>
                <a:headEnd/>
                <a:tailEnd/>
              </a:ln>
            </p:spPr>
            <p:txBody>
              <a:bodyPr/>
              <a:lstStyle/>
              <a:p>
                <a:endParaRPr lang="en-US"/>
              </a:p>
            </p:txBody>
          </p:sp>
          <p:sp>
            <p:nvSpPr>
              <p:cNvPr id="32843" name="Freeform 798"/>
              <p:cNvSpPr>
                <a:spLocks noChangeAspect="1"/>
              </p:cNvSpPr>
              <p:nvPr/>
            </p:nvSpPr>
            <p:spPr bwMode="auto">
              <a:xfrm>
                <a:off x="5032" y="2706"/>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9DBE41"/>
              </a:solidFill>
              <a:ln w="9525" cap="rnd">
                <a:noFill/>
                <a:round/>
                <a:headEnd/>
                <a:tailEnd/>
              </a:ln>
            </p:spPr>
            <p:txBody>
              <a:bodyPr/>
              <a:lstStyle/>
              <a:p>
                <a:endParaRPr lang="en-US"/>
              </a:p>
            </p:txBody>
          </p:sp>
          <p:sp>
            <p:nvSpPr>
              <p:cNvPr id="32844" name="Freeform 799"/>
              <p:cNvSpPr>
                <a:spLocks noChangeAspect="1"/>
              </p:cNvSpPr>
              <p:nvPr/>
            </p:nvSpPr>
            <p:spPr bwMode="auto">
              <a:xfrm>
                <a:off x="5032" y="2706"/>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9EBE41"/>
              </a:solidFill>
              <a:ln w="9525" cap="rnd">
                <a:noFill/>
                <a:round/>
                <a:headEnd/>
                <a:tailEnd/>
              </a:ln>
            </p:spPr>
            <p:txBody>
              <a:bodyPr/>
              <a:lstStyle/>
              <a:p>
                <a:endParaRPr lang="en-US"/>
              </a:p>
            </p:txBody>
          </p:sp>
          <p:sp>
            <p:nvSpPr>
              <p:cNvPr id="32845" name="Freeform 800"/>
              <p:cNvSpPr>
                <a:spLocks noChangeAspect="1"/>
              </p:cNvSpPr>
              <p:nvPr/>
            </p:nvSpPr>
            <p:spPr bwMode="auto">
              <a:xfrm>
                <a:off x="5032" y="2704"/>
                <a:ext cx="21" cy="17"/>
              </a:xfrm>
              <a:custGeom>
                <a:avLst/>
                <a:gdLst>
                  <a:gd name="T0" fmla="*/ 20 w 21"/>
                  <a:gd name="T1" fmla="*/ 16 h 17"/>
                  <a:gd name="T2" fmla="*/ 0 w 21"/>
                  <a:gd name="T3" fmla="*/ 16 h 17"/>
                  <a:gd name="T4" fmla="*/ 0 w 21"/>
                  <a:gd name="T5" fmla="*/ 16 h 17"/>
                  <a:gd name="T6" fmla="*/ 0 w 21"/>
                  <a:gd name="T7" fmla="*/ 16 h 17"/>
                  <a:gd name="T8" fmla="*/ 0 w 21"/>
                  <a:gd name="T9" fmla="*/ 16 h 17"/>
                  <a:gd name="T10" fmla="*/ 0 w 21"/>
                  <a:gd name="T11" fmla="*/ 0 h 17"/>
                  <a:gd name="T12" fmla="*/ 0 w 21"/>
                  <a:gd name="T13" fmla="*/ 0 h 17"/>
                  <a:gd name="T14" fmla="*/ 0 w 21"/>
                  <a:gd name="T15" fmla="*/ 0 h 17"/>
                  <a:gd name="T16" fmla="*/ 0 w 21"/>
                  <a:gd name="T17" fmla="*/ 0 h 17"/>
                  <a:gd name="T18" fmla="*/ 0 w 21"/>
                  <a:gd name="T19" fmla="*/ 0 h 17"/>
                  <a:gd name="T20" fmla="*/ 20 w 21"/>
                  <a:gd name="T21" fmla="*/ 0 h 17"/>
                  <a:gd name="T22" fmla="*/ 20 w 21"/>
                  <a:gd name="T23" fmla="*/ 0 h 17"/>
                  <a:gd name="T24" fmla="*/ 20 w 21"/>
                  <a:gd name="T25" fmla="*/ 0 h 17"/>
                  <a:gd name="T26" fmla="*/ 20 w 21"/>
                  <a:gd name="T27" fmla="*/ 0 h 17"/>
                  <a:gd name="T28" fmla="*/ 20 w 21"/>
                  <a:gd name="T29" fmla="*/ 0 h 17"/>
                  <a:gd name="T30" fmla="*/ 20 w 21"/>
                  <a:gd name="T31" fmla="*/ 16 h 17"/>
                  <a:gd name="T32" fmla="*/ 20 w 21"/>
                  <a:gd name="T33" fmla="*/ 16 h 17"/>
                  <a:gd name="T34" fmla="*/ 20 w 21"/>
                  <a:gd name="T35" fmla="*/ 16 h 17"/>
                  <a:gd name="T36" fmla="*/ 20 w 21"/>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7"/>
                  <a:gd name="T59" fmla="*/ 21 w 21"/>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7">
                    <a:moveTo>
                      <a:pt x="20" y="16"/>
                    </a:moveTo>
                    <a:lnTo>
                      <a:pt x="0" y="16"/>
                    </a:lnTo>
                    <a:lnTo>
                      <a:pt x="0" y="0"/>
                    </a:lnTo>
                    <a:lnTo>
                      <a:pt x="20" y="0"/>
                    </a:lnTo>
                    <a:lnTo>
                      <a:pt x="20" y="16"/>
                    </a:lnTo>
                  </a:path>
                </a:pathLst>
              </a:custGeom>
              <a:solidFill>
                <a:srgbClr val="9FBF40"/>
              </a:solidFill>
              <a:ln w="9525" cap="rnd">
                <a:noFill/>
                <a:round/>
                <a:headEnd/>
                <a:tailEnd/>
              </a:ln>
            </p:spPr>
            <p:txBody>
              <a:bodyPr/>
              <a:lstStyle/>
              <a:p>
                <a:endParaRPr lang="en-US"/>
              </a:p>
            </p:txBody>
          </p:sp>
          <p:sp>
            <p:nvSpPr>
              <p:cNvPr id="32846" name="Freeform 801"/>
              <p:cNvSpPr>
                <a:spLocks noChangeAspect="1"/>
              </p:cNvSpPr>
              <p:nvPr/>
            </p:nvSpPr>
            <p:spPr bwMode="auto">
              <a:xfrm>
                <a:off x="5032" y="2704"/>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9FBF40"/>
              </a:solidFill>
              <a:ln w="9525" cap="rnd">
                <a:noFill/>
                <a:round/>
                <a:headEnd/>
                <a:tailEnd/>
              </a:ln>
            </p:spPr>
            <p:txBody>
              <a:bodyPr/>
              <a:lstStyle/>
              <a:p>
                <a:endParaRPr lang="en-US"/>
              </a:p>
            </p:txBody>
          </p:sp>
          <p:sp>
            <p:nvSpPr>
              <p:cNvPr id="32847" name="Freeform 802"/>
              <p:cNvSpPr>
                <a:spLocks noChangeAspect="1"/>
              </p:cNvSpPr>
              <p:nvPr/>
            </p:nvSpPr>
            <p:spPr bwMode="auto">
              <a:xfrm>
                <a:off x="5032" y="2704"/>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A0BF40"/>
              </a:solidFill>
              <a:ln w="9525" cap="rnd">
                <a:noFill/>
                <a:round/>
                <a:headEnd/>
                <a:tailEnd/>
              </a:ln>
            </p:spPr>
            <p:txBody>
              <a:bodyPr/>
              <a:lstStyle/>
              <a:p>
                <a:endParaRPr lang="en-US"/>
              </a:p>
            </p:txBody>
          </p:sp>
          <p:sp>
            <p:nvSpPr>
              <p:cNvPr id="32848" name="Freeform 803"/>
              <p:cNvSpPr>
                <a:spLocks noChangeAspect="1"/>
              </p:cNvSpPr>
              <p:nvPr/>
            </p:nvSpPr>
            <p:spPr bwMode="auto">
              <a:xfrm>
                <a:off x="5032" y="2704"/>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A0C03F"/>
              </a:solidFill>
              <a:ln w="9525" cap="rnd">
                <a:noFill/>
                <a:round/>
                <a:headEnd/>
                <a:tailEnd/>
              </a:ln>
            </p:spPr>
            <p:txBody>
              <a:bodyPr/>
              <a:lstStyle/>
              <a:p>
                <a:endParaRPr lang="en-US"/>
              </a:p>
            </p:txBody>
          </p:sp>
          <p:sp>
            <p:nvSpPr>
              <p:cNvPr id="32849" name="Freeform 804"/>
              <p:cNvSpPr>
                <a:spLocks noChangeAspect="1"/>
              </p:cNvSpPr>
              <p:nvPr/>
            </p:nvSpPr>
            <p:spPr bwMode="auto">
              <a:xfrm>
                <a:off x="5032" y="2704"/>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20" y="0"/>
                    </a:lnTo>
                  </a:path>
                </a:pathLst>
              </a:custGeom>
              <a:solidFill>
                <a:srgbClr val="A1C03F"/>
              </a:solidFill>
              <a:ln w="9525" cap="rnd">
                <a:noFill/>
                <a:round/>
                <a:headEnd/>
                <a:tailEnd/>
              </a:ln>
            </p:spPr>
            <p:txBody>
              <a:bodyPr/>
              <a:lstStyle/>
              <a:p>
                <a:endParaRPr lang="en-US"/>
              </a:p>
            </p:txBody>
          </p:sp>
          <p:sp>
            <p:nvSpPr>
              <p:cNvPr id="32850" name="Freeform 805"/>
              <p:cNvSpPr>
                <a:spLocks noChangeAspect="1"/>
              </p:cNvSpPr>
              <p:nvPr/>
            </p:nvSpPr>
            <p:spPr bwMode="auto">
              <a:xfrm>
                <a:off x="5032" y="2704"/>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18 w 21"/>
                  <a:gd name="T21" fmla="*/ 0 h 1"/>
                  <a:gd name="T22" fmla="*/ 18 w 21"/>
                  <a:gd name="T23" fmla="*/ 0 h 1"/>
                  <a:gd name="T24" fmla="*/ 18 w 21"/>
                  <a:gd name="T25" fmla="*/ 0 h 1"/>
                  <a:gd name="T26" fmla="*/ 18 w 21"/>
                  <a:gd name="T27" fmla="*/ 0 h 1"/>
                  <a:gd name="T28" fmla="*/ 18 w 21"/>
                  <a:gd name="T29" fmla="*/ 0 h 1"/>
                  <a:gd name="T30" fmla="*/ 18 w 21"/>
                  <a:gd name="T31" fmla="*/ 0 h 1"/>
                  <a:gd name="T32" fmla="*/ 18 w 21"/>
                  <a:gd name="T33" fmla="*/ 0 h 1"/>
                  <a:gd name="T34" fmla="*/ 18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18" y="0"/>
                    </a:lnTo>
                    <a:lnTo>
                      <a:pt x="20" y="0"/>
                    </a:lnTo>
                  </a:path>
                </a:pathLst>
              </a:custGeom>
              <a:solidFill>
                <a:srgbClr val="A2C13E"/>
              </a:solidFill>
              <a:ln w="9525" cap="rnd">
                <a:noFill/>
                <a:round/>
                <a:headEnd/>
                <a:tailEnd/>
              </a:ln>
            </p:spPr>
            <p:txBody>
              <a:bodyPr/>
              <a:lstStyle/>
              <a:p>
                <a:endParaRPr lang="en-US"/>
              </a:p>
            </p:txBody>
          </p:sp>
          <p:sp>
            <p:nvSpPr>
              <p:cNvPr id="32851" name="Freeform 806"/>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2C13E"/>
              </a:solidFill>
              <a:ln w="9525" cap="rnd">
                <a:noFill/>
                <a:round/>
                <a:headEnd/>
                <a:tailEnd/>
              </a:ln>
            </p:spPr>
            <p:txBody>
              <a:bodyPr/>
              <a:lstStyle/>
              <a:p>
                <a:endParaRPr lang="en-US"/>
              </a:p>
            </p:txBody>
          </p:sp>
          <p:sp>
            <p:nvSpPr>
              <p:cNvPr id="32852" name="Freeform 807"/>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3C13E"/>
              </a:solidFill>
              <a:ln w="9525" cap="rnd">
                <a:noFill/>
                <a:round/>
                <a:headEnd/>
                <a:tailEnd/>
              </a:ln>
            </p:spPr>
            <p:txBody>
              <a:bodyPr/>
              <a:lstStyle/>
              <a:p>
                <a:endParaRPr lang="en-US"/>
              </a:p>
            </p:txBody>
          </p:sp>
          <p:sp>
            <p:nvSpPr>
              <p:cNvPr id="32853" name="Freeform 808"/>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3C23D"/>
              </a:solidFill>
              <a:ln w="9525" cap="rnd">
                <a:noFill/>
                <a:round/>
                <a:headEnd/>
                <a:tailEnd/>
              </a:ln>
            </p:spPr>
            <p:txBody>
              <a:bodyPr/>
              <a:lstStyle/>
              <a:p>
                <a:endParaRPr lang="en-US"/>
              </a:p>
            </p:txBody>
          </p:sp>
          <p:sp>
            <p:nvSpPr>
              <p:cNvPr id="32854" name="Freeform 809"/>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4C23D"/>
              </a:solidFill>
              <a:ln w="9525" cap="rnd">
                <a:noFill/>
                <a:round/>
                <a:headEnd/>
                <a:tailEnd/>
              </a:ln>
            </p:spPr>
            <p:txBody>
              <a:bodyPr/>
              <a:lstStyle/>
              <a:p>
                <a:endParaRPr lang="en-US"/>
              </a:p>
            </p:txBody>
          </p:sp>
          <p:sp>
            <p:nvSpPr>
              <p:cNvPr id="32855" name="Freeform 810"/>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5C33C"/>
              </a:solidFill>
              <a:ln w="9525" cap="rnd">
                <a:noFill/>
                <a:round/>
                <a:headEnd/>
                <a:tailEnd/>
              </a:ln>
            </p:spPr>
            <p:txBody>
              <a:bodyPr/>
              <a:lstStyle/>
              <a:p>
                <a:endParaRPr lang="en-US"/>
              </a:p>
            </p:txBody>
          </p:sp>
          <p:sp>
            <p:nvSpPr>
              <p:cNvPr id="32856" name="Freeform 811"/>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5C33C"/>
              </a:solidFill>
              <a:ln w="9525" cap="rnd">
                <a:noFill/>
                <a:round/>
                <a:headEnd/>
                <a:tailEnd/>
              </a:ln>
            </p:spPr>
            <p:txBody>
              <a:bodyPr/>
              <a:lstStyle/>
              <a:p>
                <a:endParaRPr lang="en-US"/>
              </a:p>
            </p:txBody>
          </p:sp>
          <p:sp>
            <p:nvSpPr>
              <p:cNvPr id="32857" name="Freeform 812"/>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6C33C"/>
              </a:solidFill>
              <a:ln w="9525" cap="rnd">
                <a:noFill/>
                <a:round/>
                <a:headEnd/>
                <a:tailEnd/>
              </a:ln>
            </p:spPr>
            <p:txBody>
              <a:bodyPr/>
              <a:lstStyle/>
              <a:p>
                <a:endParaRPr lang="en-US"/>
              </a:p>
            </p:txBody>
          </p:sp>
          <p:sp>
            <p:nvSpPr>
              <p:cNvPr id="32858" name="Freeform 813"/>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6C43B"/>
              </a:solidFill>
              <a:ln w="9525" cap="rnd">
                <a:noFill/>
                <a:round/>
                <a:headEnd/>
                <a:tailEnd/>
              </a:ln>
            </p:spPr>
            <p:txBody>
              <a:bodyPr/>
              <a:lstStyle/>
              <a:p>
                <a:endParaRPr lang="en-US"/>
              </a:p>
            </p:txBody>
          </p:sp>
          <p:sp>
            <p:nvSpPr>
              <p:cNvPr id="32859" name="Freeform 814"/>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7C43B"/>
              </a:solidFill>
              <a:ln w="9525" cap="rnd">
                <a:noFill/>
                <a:round/>
                <a:headEnd/>
                <a:tailEnd/>
              </a:ln>
            </p:spPr>
            <p:txBody>
              <a:bodyPr/>
              <a:lstStyle/>
              <a:p>
                <a:endParaRPr lang="en-US"/>
              </a:p>
            </p:txBody>
          </p:sp>
          <p:sp>
            <p:nvSpPr>
              <p:cNvPr id="32860" name="Freeform 815"/>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8C53A"/>
              </a:solidFill>
              <a:ln w="9525" cap="rnd">
                <a:noFill/>
                <a:round/>
                <a:headEnd/>
                <a:tailEnd/>
              </a:ln>
            </p:spPr>
            <p:txBody>
              <a:bodyPr/>
              <a:lstStyle/>
              <a:p>
                <a:endParaRPr lang="en-US"/>
              </a:p>
            </p:txBody>
          </p:sp>
          <p:sp>
            <p:nvSpPr>
              <p:cNvPr id="32861" name="Freeform 816"/>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8C53A"/>
              </a:solidFill>
              <a:ln w="9525" cap="rnd">
                <a:noFill/>
                <a:round/>
                <a:headEnd/>
                <a:tailEnd/>
              </a:ln>
            </p:spPr>
            <p:txBody>
              <a:bodyPr/>
              <a:lstStyle/>
              <a:p>
                <a:endParaRPr lang="en-US"/>
              </a:p>
            </p:txBody>
          </p:sp>
          <p:sp>
            <p:nvSpPr>
              <p:cNvPr id="32862" name="Freeform 817"/>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9C53A"/>
              </a:solidFill>
              <a:ln w="9525" cap="rnd">
                <a:noFill/>
                <a:round/>
                <a:headEnd/>
                <a:tailEnd/>
              </a:ln>
            </p:spPr>
            <p:txBody>
              <a:bodyPr/>
              <a:lstStyle/>
              <a:p>
                <a:endParaRPr lang="en-US"/>
              </a:p>
            </p:txBody>
          </p:sp>
          <p:sp>
            <p:nvSpPr>
              <p:cNvPr id="32863" name="Freeform 818"/>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9C639"/>
              </a:solidFill>
              <a:ln w="9525" cap="rnd">
                <a:noFill/>
                <a:round/>
                <a:headEnd/>
                <a:tailEnd/>
              </a:ln>
            </p:spPr>
            <p:txBody>
              <a:bodyPr/>
              <a:lstStyle/>
              <a:p>
                <a:endParaRPr lang="en-US"/>
              </a:p>
            </p:txBody>
          </p:sp>
          <p:sp>
            <p:nvSpPr>
              <p:cNvPr id="32864" name="Freeform 819"/>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AC639"/>
              </a:solidFill>
              <a:ln w="9525" cap="rnd">
                <a:noFill/>
                <a:round/>
                <a:headEnd/>
                <a:tailEnd/>
              </a:ln>
            </p:spPr>
            <p:txBody>
              <a:bodyPr/>
              <a:lstStyle/>
              <a:p>
                <a:endParaRPr lang="en-US"/>
              </a:p>
            </p:txBody>
          </p:sp>
          <p:sp>
            <p:nvSpPr>
              <p:cNvPr id="32865" name="Freeform 820"/>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BC738"/>
              </a:solidFill>
              <a:ln w="9525" cap="rnd">
                <a:noFill/>
                <a:round/>
                <a:headEnd/>
                <a:tailEnd/>
              </a:ln>
            </p:spPr>
            <p:txBody>
              <a:bodyPr/>
              <a:lstStyle/>
              <a:p>
                <a:endParaRPr lang="en-US"/>
              </a:p>
            </p:txBody>
          </p:sp>
          <p:sp>
            <p:nvSpPr>
              <p:cNvPr id="32866" name="Freeform 821"/>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BC738"/>
              </a:solidFill>
              <a:ln w="9525" cap="rnd">
                <a:noFill/>
                <a:round/>
                <a:headEnd/>
                <a:tailEnd/>
              </a:ln>
            </p:spPr>
            <p:txBody>
              <a:bodyPr/>
              <a:lstStyle/>
              <a:p>
                <a:endParaRPr lang="en-US"/>
              </a:p>
            </p:txBody>
          </p:sp>
          <p:sp>
            <p:nvSpPr>
              <p:cNvPr id="32867" name="Freeform 822"/>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CC738"/>
              </a:solidFill>
              <a:ln w="9525" cap="rnd">
                <a:noFill/>
                <a:round/>
                <a:headEnd/>
                <a:tailEnd/>
              </a:ln>
            </p:spPr>
            <p:txBody>
              <a:bodyPr/>
              <a:lstStyle/>
              <a:p>
                <a:endParaRPr lang="en-US"/>
              </a:p>
            </p:txBody>
          </p:sp>
          <p:sp>
            <p:nvSpPr>
              <p:cNvPr id="32868" name="Freeform 823"/>
              <p:cNvSpPr>
                <a:spLocks noChangeAspect="1"/>
              </p:cNvSpPr>
              <p:nvPr/>
            </p:nvSpPr>
            <p:spPr bwMode="auto">
              <a:xfrm>
                <a:off x="5032" y="2704"/>
                <a:ext cx="20" cy="1"/>
              </a:xfrm>
              <a:custGeom>
                <a:avLst/>
                <a:gdLst>
                  <a:gd name="T0" fmla="*/ 19 w 20"/>
                  <a:gd name="T1" fmla="*/ 0 h 1"/>
                  <a:gd name="T2" fmla="*/ 0 w 20"/>
                  <a:gd name="T3" fmla="*/ 0 h 1"/>
                  <a:gd name="T4" fmla="*/ 0 w 20"/>
                  <a:gd name="T5" fmla="*/ 0 h 1"/>
                  <a:gd name="T6" fmla="*/ 0 w 20"/>
                  <a:gd name="T7" fmla="*/ 0 h 1"/>
                  <a:gd name="T8" fmla="*/ 0 w 20"/>
                  <a:gd name="T9" fmla="*/ 0 h 1"/>
                  <a:gd name="T10" fmla="*/ 0 w 20"/>
                  <a:gd name="T11" fmla="*/ 0 h 1"/>
                  <a:gd name="T12" fmla="*/ 0 w 20"/>
                  <a:gd name="T13" fmla="*/ 0 h 1"/>
                  <a:gd name="T14" fmla="*/ 0 w 20"/>
                  <a:gd name="T15" fmla="*/ 0 h 1"/>
                  <a:gd name="T16" fmla="*/ 0 w 20"/>
                  <a:gd name="T17" fmla="*/ 0 h 1"/>
                  <a:gd name="T18" fmla="*/ 0 w 20"/>
                  <a:gd name="T19" fmla="*/ 0 h 1"/>
                  <a:gd name="T20" fmla="*/ 19 w 20"/>
                  <a:gd name="T21" fmla="*/ 0 h 1"/>
                  <a:gd name="T22" fmla="*/ 19 w 20"/>
                  <a:gd name="T23" fmla="*/ 0 h 1"/>
                  <a:gd name="T24" fmla="*/ 19 w 20"/>
                  <a:gd name="T25" fmla="*/ 0 h 1"/>
                  <a:gd name="T26" fmla="*/ 19 w 20"/>
                  <a:gd name="T27" fmla="*/ 0 h 1"/>
                  <a:gd name="T28" fmla="*/ 19 w 20"/>
                  <a:gd name="T29" fmla="*/ 0 h 1"/>
                  <a:gd name="T30" fmla="*/ 19 w 20"/>
                  <a:gd name="T31" fmla="*/ 0 h 1"/>
                  <a:gd name="T32" fmla="*/ 19 w 20"/>
                  <a:gd name="T33" fmla="*/ 0 h 1"/>
                  <a:gd name="T34" fmla="*/ 19 w 20"/>
                  <a:gd name="T35" fmla="*/ 0 h 1"/>
                  <a:gd name="T36" fmla="*/ 19 w 2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
                  <a:gd name="T59" fmla="*/ 20 w 2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
                    <a:moveTo>
                      <a:pt x="19" y="0"/>
                    </a:moveTo>
                    <a:lnTo>
                      <a:pt x="0" y="0"/>
                    </a:lnTo>
                    <a:lnTo>
                      <a:pt x="19" y="0"/>
                    </a:lnTo>
                  </a:path>
                </a:pathLst>
              </a:custGeom>
              <a:solidFill>
                <a:srgbClr val="ACC837"/>
              </a:solidFill>
              <a:ln w="9525" cap="rnd">
                <a:noFill/>
                <a:round/>
                <a:headEnd/>
                <a:tailEnd/>
              </a:ln>
            </p:spPr>
            <p:txBody>
              <a:bodyPr/>
              <a:lstStyle/>
              <a:p>
                <a:endParaRPr lang="en-US"/>
              </a:p>
            </p:txBody>
          </p:sp>
          <p:sp>
            <p:nvSpPr>
              <p:cNvPr id="32869" name="Freeform 824"/>
              <p:cNvSpPr>
                <a:spLocks noChangeAspect="1"/>
              </p:cNvSpPr>
              <p:nvPr/>
            </p:nvSpPr>
            <p:spPr bwMode="auto">
              <a:xfrm>
                <a:off x="5031" y="2704"/>
                <a:ext cx="21" cy="1"/>
              </a:xfrm>
              <a:custGeom>
                <a:avLst/>
                <a:gdLst>
                  <a:gd name="T0" fmla="*/ 20 w 21"/>
                  <a:gd name="T1" fmla="*/ 0 h 1"/>
                  <a:gd name="T2" fmla="*/ 1 w 21"/>
                  <a:gd name="T3" fmla="*/ 0 h 1"/>
                  <a:gd name="T4" fmla="*/ 1 w 21"/>
                  <a:gd name="T5" fmla="*/ 0 h 1"/>
                  <a:gd name="T6" fmla="*/ 1 w 21"/>
                  <a:gd name="T7" fmla="*/ 0 h 1"/>
                  <a:gd name="T8" fmla="*/ 1 w 21"/>
                  <a:gd name="T9" fmla="*/ 0 h 1"/>
                  <a:gd name="T10" fmla="*/ 1 w 21"/>
                  <a:gd name="T11" fmla="*/ 0 h 1"/>
                  <a:gd name="T12" fmla="*/ 1 w 21"/>
                  <a:gd name="T13" fmla="*/ 0 h 1"/>
                  <a:gd name="T14" fmla="*/ 1 w 21"/>
                  <a:gd name="T15" fmla="*/ 0 h 1"/>
                  <a:gd name="T16" fmla="*/ 0 w 21"/>
                  <a:gd name="T17" fmla="*/ 0 h 1"/>
                  <a:gd name="T18" fmla="*/ 0 w 21"/>
                  <a:gd name="T19" fmla="*/ 0 h 1"/>
                  <a:gd name="T20" fmla="*/ 20 w 21"/>
                  <a:gd name="T21" fmla="*/ 0 h 1"/>
                  <a:gd name="T22" fmla="*/ 20 w 21"/>
                  <a:gd name="T23" fmla="*/ 0 h 1"/>
                  <a:gd name="T24" fmla="*/ 20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1" y="0"/>
                    </a:lnTo>
                    <a:lnTo>
                      <a:pt x="0" y="0"/>
                    </a:lnTo>
                    <a:lnTo>
                      <a:pt x="20" y="0"/>
                    </a:lnTo>
                  </a:path>
                </a:pathLst>
              </a:custGeom>
              <a:solidFill>
                <a:srgbClr val="ADC837"/>
              </a:solidFill>
              <a:ln w="9525" cap="rnd">
                <a:noFill/>
                <a:round/>
                <a:headEnd/>
                <a:tailEnd/>
              </a:ln>
            </p:spPr>
            <p:txBody>
              <a:bodyPr/>
              <a:lstStyle/>
              <a:p>
                <a:endParaRPr lang="en-US"/>
              </a:p>
            </p:txBody>
          </p:sp>
          <p:sp>
            <p:nvSpPr>
              <p:cNvPr id="32870" name="Freeform 825"/>
              <p:cNvSpPr>
                <a:spLocks noChangeAspect="1"/>
              </p:cNvSpPr>
              <p:nvPr/>
            </p:nvSpPr>
            <p:spPr bwMode="auto">
              <a:xfrm>
                <a:off x="5031" y="2704"/>
                <a:ext cx="21" cy="1"/>
              </a:xfrm>
              <a:custGeom>
                <a:avLst/>
                <a:gdLst>
                  <a:gd name="T0" fmla="*/ 20 w 21"/>
                  <a:gd name="T1" fmla="*/ 0 h 1"/>
                  <a:gd name="T2" fmla="*/ 0 w 21"/>
                  <a:gd name="T3" fmla="*/ 0 h 1"/>
                  <a:gd name="T4" fmla="*/ 0 w 21"/>
                  <a:gd name="T5" fmla="*/ 0 h 1"/>
                  <a:gd name="T6" fmla="*/ 0 w 21"/>
                  <a:gd name="T7" fmla="*/ 0 h 1"/>
                  <a:gd name="T8" fmla="*/ 0 w 21"/>
                  <a:gd name="T9" fmla="*/ 0 h 1"/>
                  <a:gd name="T10" fmla="*/ 0 w 21"/>
                  <a:gd name="T11" fmla="*/ 0 h 1"/>
                  <a:gd name="T12" fmla="*/ 0 w 21"/>
                  <a:gd name="T13" fmla="*/ 0 h 1"/>
                  <a:gd name="T14" fmla="*/ 0 w 21"/>
                  <a:gd name="T15" fmla="*/ 0 h 1"/>
                  <a:gd name="T16" fmla="*/ 0 w 21"/>
                  <a:gd name="T17" fmla="*/ 0 h 1"/>
                  <a:gd name="T18" fmla="*/ 0 w 21"/>
                  <a:gd name="T19" fmla="*/ 0 h 1"/>
                  <a:gd name="T20" fmla="*/ 18 w 21"/>
                  <a:gd name="T21" fmla="*/ 0 h 1"/>
                  <a:gd name="T22" fmla="*/ 18 w 21"/>
                  <a:gd name="T23" fmla="*/ 0 h 1"/>
                  <a:gd name="T24" fmla="*/ 18 w 21"/>
                  <a:gd name="T25" fmla="*/ 0 h 1"/>
                  <a:gd name="T26" fmla="*/ 20 w 21"/>
                  <a:gd name="T27" fmla="*/ 0 h 1"/>
                  <a:gd name="T28" fmla="*/ 20 w 21"/>
                  <a:gd name="T29" fmla="*/ 0 h 1"/>
                  <a:gd name="T30" fmla="*/ 20 w 21"/>
                  <a:gd name="T31" fmla="*/ 0 h 1"/>
                  <a:gd name="T32" fmla="*/ 20 w 21"/>
                  <a:gd name="T33" fmla="*/ 0 h 1"/>
                  <a:gd name="T34" fmla="*/ 20 w 21"/>
                  <a:gd name="T35" fmla="*/ 0 h 1"/>
                  <a:gd name="T36" fmla="*/ 20 w 2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1"/>
                  <a:gd name="T59" fmla="*/ 21 w 2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1">
                    <a:moveTo>
                      <a:pt x="20" y="0"/>
                    </a:moveTo>
                    <a:lnTo>
                      <a:pt x="0" y="0"/>
                    </a:lnTo>
                    <a:lnTo>
                      <a:pt x="18" y="0"/>
                    </a:lnTo>
                    <a:lnTo>
                      <a:pt x="20" y="0"/>
                    </a:lnTo>
                  </a:path>
                </a:pathLst>
              </a:custGeom>
              <a:solidFill>
                <a:srgbClr val="AEC936"/>
              </a:solidFill>
              <a:ln w="9525" cap="rnd">
                <a:noFill/>
                <a:round/>
                <a:headEnd/>
                <a:tailEnd/>
              </a:ln>
            </p:spPr>
            <p:txBody>
              <a:bodyPr/>
              <a:lstStyle/>
              <a:p>
                <a:endParaRPr lang="en-US"/>
              </a:p>
            </p:txBody>
          </p:sp>
          <p:sp>
            <p:nvSpPr>
              <p:cNvPr id="32871" name="Freeform 826"/>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AEC936"/>
              </a:solidFill>
              <a:ln w="9525" cap="rnd">
                <a:noFill/>
                <a:round/>
                <a:headEnd/>
                <a:tailEnd/>
              </a:ln>
            </p:spPr>
            <p:txBody>
              <a:bodyPr/>
              <a:lstStyle/>
              <a:p>
                <a:endParaRPr lang="en-US"/>
              </a:p>
            </p:txBody>
          </p:sp>
          <p:sp>
            <p:nvSpPr>
              <p:cNvPr id="32872" name="Freeform 827"/>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AFC936"/>
              </a:solidFill>
              <a:ln w="9525" cap="rnd">
                <a:noFill/>
                <a:round/>
                <a:headEnd/>
                <a:tailEnd/>
              </a:ln>
            </p:spPr>
            <p:txBody>
              <a:bodyPr/>
              <a:lstStyle/>
              <a:p>
                <a:endParaRPr lang="en-US"/>
              </a:p>
            </p:txBody>
          </p:sp>
          <p:sp>
            <p:nvSpPr>
              <p:cNvPr id="32873" name="Freeform 828"/>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AFCA35"/>
              </a:solidFill>
              <a:ln w="9525" cap="rnd">
                <a:noFill/>
                <a:round/>
                <a:headEnd/>
                <a:tailEnd/>
              </a:ln>
            </p:spPr>
            <p:txBody>
              <a:bodyPr/>
              <a:lstStyle/>
              <a:p>
                <a:endParaRPr lang="en-US"/>
              </a:p>
            </p:txBody>
          </p:sp>
          <p:sp>
            <p:nvSpPr>
              <p:cNvPr id="32874" name="Freeform 829"/>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0CA35"/>
              </a:solidFill>
              <a:ln w="9525" cap="rnd">
                <a:noFill/>
                <a:round/>
                <a:headEnd/>
                <a:tailEnd/>
              </a:ln>
            </p:spPr>
            <p:txBody>
              <a:bodyPr/>
              <a:lstStyle/>
              <a:p>
                <a:endParaRPr lang="en-US"/>
              </a:p>
            </p:txBody>
          </p:sp>
          <p:sp>
            <p:nvSpPr>
              <p:cNvPr id="32875" name="Freeform 830"/>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1CB34"/>
              </a:solidFill>
              <a:ln w="9525" cap="rnd">
                <a:noFill/>
                <a:round/>
                <a:headEnd/>
                <a:tailEnd/>
              </a:ln>
            </p:spPr>
            <p:txBody>
              <a:bodyPr/>
              <a:lstStyle/>
              <a:p>
                <a:endParaRPr lang="en-US"/>
              </a:p>
            </p:txBody>
          </p:sp>
          <p:sp>
            <p:nvSpPr>
              <p:cNvPr id="32876" name="Freeform 831"/>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1CB34"/>
              </a:solidFill>
              <a:ln w="9525" cap="rnd">
                <a:noFill/>
                <a:round/>
                <a:headEnd/>
                <a:tailEnd/>
              </a:ln>
            </p:spPr>
            <p:txBody>
              <a:bodyPr/>
              <a:lstStyle/>
              <a:p>
                <a:endParaRPr lang="en-US"/>
              </a:p>
            </p:txBody>
          </p:sp>
          <p:sp>
            <p:nvSpPr>
              <p:cNvPr id="32877" name="Freeform 832"/>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2CB34"/>
              </a:solidFill>
              <a:ln w="9525" cap="rnd">
                <a:noFill/>
                <a:round/>
                <a:headEnd/>
                <a:tailEnd/>
              </a:ln>
            </p:spPr>
            <p:txBody>
              <a:bodyPr/>
              <a:lstStyle/>
              <a:p>
                <a:endParaRPr lang="en-US"/>
              </a:p>
            </p:txBody>
          </p:sp>
          <p:sp>
            <p:nvSpPr>
              <p:cNvPr id="32878" name="Freeform 833"/>
              <p:cNvSpPr>
                <a:spLocks noChangeAspect="1"/>
              </p:cNvSpPr>
              <p:nvPr/>
            </p:nvSpPr>
            <p:spPr bwMode="auto">
              <a:xfrm>
                <a:off x="5031" y="2704"/>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2CC33"/>
              </a:solidFill>
              <a:ln w="9525" cap="rnd">
                <a:noFill/>
                <a:round/>
                <a:headEnd/>
                <a:tailEnd/>
              </a:ln>
            </p:spPr>
            <p:txBody>
              <a:bodyPr/>
              <a:lstStyle/>
              <a:p>
                <a:endParaRPr lang="en-US"/>
              </a:p>
            </p:txBody>
          </p:sp>
          <p:sp>
            <p:nvSpPr>
              <p:cNvPr id="32879" name="Freeform 834"/>
              <p:cNvSpPr>
                <a:spLocks noChangeAspect="1"/>
              </p:cNvSpPr>
              <p:nvPr/>
            </p:nvSpPr>
            <p:spPr bwMode="auto">
              <a:xfrm>
                <a:off x="5031" y="2703"/>
                <a:ext cx="19" cy="17"/>
              </a:xfrm>
              <a:custGeom>
                <a:avLst/>
                <a:gdLst>
                  <a:gd name="T0" fmla="*/ 18 w 19"/>
                  <a:gd name="T1" fmla="*/ 16 h 17"/>
                  <a:gd name="T2" fmla="*/ 0 w 19"/>
                  <a:gd name="T3" fmla="*/ 16 h 17"/>
                  <a:gd name="T4" fmla="*/ 0 w 19"/>
                  <a:gd name="T5" fmla="*/ 16 h 17"/>
                  <a:gd name="T6" fmla="*/ 0 w 19"/>
                  <a:gd name="T7" fmla="*/ 16 h 17"/>
                  <a:gd name="T8" fmla="*/ 0 w 19"/>
                  <a:gd name="T9" fmla="*/ 16 h 17"/>
                  <a:gd name="T10" fmla="*/ 0 w 19"/>
                  <a:gd name="T11" fmla="*/ 16 h 17"/>
                  <a:gd name="T12" fmla="*/ 0 w 19"/>
                  <a:gd name="T13" fmla="*/ 16 h 17"/>
                  <a:gd name="T14" fmla="*/ 0 w 19"/>
                  <a:gd name="T15" fmla="*/ 16 h 17"/>
                  <a:gd name="T16" fmla="*/ 0 w 19"/>
                  <a:gd name="T17" fmla="*/ 0 h 17"/>
                  <a:gd name="T18" fmla="*/ 0 w 19"/>
                  <a:gd name="T19" fmla="*/ 0 h 17"/>
                  <a:gd name="T20" fmla="*/ 18 w 19"/>
                  <a:gd name="T21" fmla="*/ 0 h 17"/>
                  <a:gd name="T22" fmla="*/ 18 w 19"/>
                  <a:gd name="T23" fmla="*/ 0 h 17"/>
                  <a:gd name="T24" fmla="*/ 18 w 19"/>
                  <a:gd name="T25" fmla="*/ 16 h 17"/>
                  <a:gd name="T26" fmla="*/ 18 w 19"/>
                  <a:gd name="T27" fmla="*/ 16 h 17"/>
                  <a:gd name="T28" fmla="*/ 18 w 19"/>
                  <a:gd name="T29" fmla="*/ 16 h 17"/>
                  <a:gd name="T30" fmla="*/ 18 w 19"/>
                  <a:gd name="T31" fmla="*/ 16 h 17"/>
                  <a:gd name="T32" fmla="*/ 18 w 19"/>
                  <a:gd name="T33" fmla="*/ 16 h 17"/>
                  <a:gd name="T34" fmla="*/ 18 w 19"/>
                  <a:gd name="T35" fmla="*/ 16 h 17"/>
                  <a:gd name="T36" fmla="*/ 18 w 19"/>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7"/>
                  <a:gd name="T59" fmla="*/ 19 w 19"/>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7">
                    <a:moveTo>
                      <a:pt x="18" y="16"/>
                    </a:moveTo>
                    <a:lnTo>
                      <a:pt x="0" y="16"/>
                    </a:lnTo>
                    <a:lnTo>
                      <a:pt x="0" y="0"/>
                    </a:lnTo>
                    <a:lnTo>
                      <a:pt x="18" y="0"/>
                    </a:lnTo>
                    <a:lnTo>
                      <a:pt x="18" y="16"/>
                    </a:lnTo>
                  </a:path>
                </a:pathLst>
              </a:custGeom>
              <a:solidFill>
                <a:srgbClr val="B3CC33"/>
              </a:solidFill>
              <a:ln w="9525" cap="rnd">
                <a:noFill/>
                <a:round/>
                <a:headEnd/>
                <a:tailEnd/>
              </a:ln>
            </p:spPr>
            <p:txBody>
              <a:bodyPr/>
              <a:lstStyle/>
              <a:p>
                <a:endParaRPr lang="en-US"/>
              </a:p>
            </p:txBody>
          </p:sp>
          <p:sp>
            <p:nvSpPr>
              <p:cNvPr id="32880" name="Freeform 835"/>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4CD32"/>
              </a:solidFill>
              <a:ln w="9525" cap="rnd">
                <a:noFill/>
                <a:round/>
                <a:headEnd/>
                <a:tailEnd/>
              </a:ln>
            </p:spPr>
            <p:txBody>
              <a:bodyPr/>
              <a:lstStyle/>
              <a:p>
                <a:endParaRPr lang="en-US"/>
              </a:p>
            </p:txBody>
          </p:sp>
          <p:sp>
            <p:nvSpPr>
              <p:cNvPr id="32881" name="Freeform 836"/>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4CD32"/>
              </a:solidFill>
              <a:ln w="9525" cap="rnd">
                <a:noFill/>
                <a:round/>
                <a:headEnd/>
                <a:tailEnd/>
              </a:ln>
            </p:spPr>
            <p:txBody>
              <a:bodyPr/>
              <a:lstStyle/>
              <a:p>
                <a:endParaRPr lang="en-US"/>
              </a:p>
            </p:txBody>
          </p:sp>
          <p:sp>
            <p:nvSpPr>
              <p:cNvPr id="32882" name="Freeform 837"/>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5CD32"/>
              </a:solidFill>
              <a:ln w="9525" cap="rnd">
                <a:noFill/>
                <a:round/>
                <a:headEnd/>
                <a:tailEnd/>
              </a:ln>
            </p:spPr>
            <p:txBody>
              <a:bodyPr/>
              <a:lstStyle/>
              <a:p>
                <a:endParaRPr lang="en-US"/>
              </a:p>
            </p:txBody>
          </p:sp>
          <p:sp>
            <p:nvSpPr>
              <p:cNvPr id="32883" name="Freeform 838"/>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5CE31"/>
              </a:solidFill>
              <a:ln w="9525" cap="rnd">
                <a:noFill/>
                <a:round/>
                <a:headEnd/>
                <a:tailEnd/>
              </a:ln>
            </p:spPr>
            <p:txBody>
              <a:bodyPr/>
              <a:lstStyle/>
              <a:p>
                <a:endParaRPr lang="en-US"/>
              </a:p>
            </p:txBody>
          </p:sp>
          <p:sp>
            <p:nvSpPr>
              <p:cNvPr id="32884" name="Freeform 839"/>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6CE31"/>
              </a:solidFill>
              <a:ln w="9525" cap="rnd">
                <a:noFill/>
                <a:round/>
                <a:headEnd/>
                <a:tailEnd/>
              </a:ln>
            </p:spPr>
            <p:txBody>
              <a:bodyPr/>
              <a:lstStyle/>
              <a:p>
                <a:endParaRPr lang="en-US"/>
              </a:p>
            </p:txBody>
          </p:sp>
          <p:sp>
            <p:nvSpPr>
              <p:cNvPr id="32885" name="Freeform 840"/>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7CF30"/>
              </a:solidFill>
              <a:ln w="9525" cap="rnd">
                <a:noFill/>
                <a:round/>
                <a:headEnd/>
                <a:tailEnd/>
              </a:ln>
            </p:spPr>
            <p:txBody>
              <a:bodyPr/>
              <a:lstStyle/>
              <a:p>
                <a:endParaRPr lang="en-US"/>
              </a:p>
            </p:txBody>
          </p:sp>
          <p:sp>
            <p:nvSpPr>
              <p:cNvPr id="32886" name="Freeform 841"/>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7CF30"/>
              </a:solidFill>
              <a:ln w="9525" cap="rnd">
                <a:noFill/>
                <a:round/>
                <a:headEnd/>
                <a:tailEnd/>
              </a:ln>
            </p:spPr>
            <p:txBody>
              <a:bodyPr/>
              <a:lstStyle/>
              <a:p>
                <a:endParaRPr lang="en-US"/>
              </a:p>
            </p:txBody>
          </p:sp>
          <p:sp>
            <p:nvSpPr>
              <p:cNvPr id="32887" name="Freeform 842"/>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8CF30"/>
              </a:solidFill>
              <a:ln w="9525" cap="rnd">
                <a:noFill/>
                <a:round/>
                <a:headEnd/>
                <a:tailEnd/>
              </a:ln>
            </p:spPr>
            <p:txBody>
              <a:bodyPr/>
              <a:lstStyle/>
              <a:p>
                <a:endParaRPr lang="en-US"/>
              </a:p>
            </p:txBody>
          </p:sp>
          <p:sp>
            <p:nvSpPr>
              <p:cNvPr id="32888" name="Freeform 843"/>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8D02F"/>
              </a:solidFill>
              <a:ln w="9525" cap="rnd">
                <a:noFill/>
                <a:round/>
                <a:headEnd/>
                <a:tailEnd/>
              </a:ln>
            </p:spPr>
            <p:txBody>
              <a:bodyPr/>
              <a:lstStyle/>
              <a:p>
                <a:endParaRPr lang="en-US"/>
              </a:p>
            </p:txBody>
          </p:sp>
          <p:sp>
            <p:nvSpPr>
              <p:cNvPr id="32889" name="Freeform 844"/>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B9D02F"/>
              </a:solidFill>
              <a:ln w="9525" cap="rnd">
                <a:noFill/>
                <a:round/>
                <a:headEnd/>
                <a:tailEnd/>
              </a:ln>
            </p:spPr>
            <p:txBody>
              <a:bodyPr/>
              <a:lstStyle/>
              <a:p>
                <a:endParaRPr lang="en-US"/>
              </a:p>
            </p:txBody>
          </p:sp>
          <p:sp>
            <p:nvSpPr>
              <p:cNvPr id="32890" name="Freeform 845"/>
              <p:cNvSpPr>
                <a:spLocks noChangeAspect="1"/>
              </p:cNvSpPr>
              <p:nvPr/>
            </p:nvSpPr>
            <p:spPr bwMode="auto">
              <a:xfrm>
                <a:off x="5031"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6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6" y="0"/>
                    </a:lnTo>
                    <a:lnTo>
                      <a:pt x="18" y="0"/>
                    </a:lnTo>
                  </a:path>
                </a:pathLst>
              </a:custGeom>
              <a:solidFill>
                <a:srgbClr val="BAD12E"/>
              </a:solidFill>
              <a:ln w="9525" cap="rnd">
                <a:noFill/>
                <a:round/>
                <a:headEnd/>
                <a:tailEnd/>
              </a:ln>
            </p:spPr>
            <p:txBody>
              <a:bodyPr/>
              <a:lstStyle/>
              <a:p>
                <a:endParaRPr lang="en-US"/>
              </a:p>
            </p:txBody>
          </p:sp>
          <p:sp>
            <p:nvSpPr>
              <p:cNvPr id="32891" name="Freeform 846"/>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AD12E"/>
              </a:solidFill>
              <a:ln w="9525" cap="rnd">
                <a:noFill/>
                <a:round/>
                <a:headEnd/>
                <a:tailEnd/>
              </a:ln>
            </p:spPr>
            <p:txBody>
              <a:bodyPr/>
              <a:lstStyle/>
              <a:p>
                <a:endParaRPr lang="en-US"/>
              </a:p>
            </p:txBody>
          </p:sp>
          <p:sp>
            <p:nvSpPr>
              <p:cNvPr id="32892" name="Freeform 847"/>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BD12E"/>
              </a:solidFill>
              <a:ln w="9525" cap="rnd">
                <a:noFill/>
                <a:round/>
                <a:headEnd/>
                <a:tailEnd/>
              </a:ln>
            </p:spPr>
            <p:txBody>
              <a:bodyPr/>
              <a:lstStyle/>
              <a:p>
                <a:endParaRPr lang="en-US"/>
              </a:p>
            </p:txBody>
          </p:sp>
          <p:sp>
            <p:nvSpPr>
              <p:cNvPr id="32893" name="Freeform 848"/>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BD22D"/>
              </a:solidFill>
              <a:ln w="9525" cap="rnd">
                <a:noFill/>
                <a:round/>
                <a:headEnd/>
                <a:tailEnd/>
              </a:ln>
            </p:spPr>
            <p:txBody>
              <a:bodyPr/>
              <a:lstStyle/>
              <a:p>
                <a:endParaRPr lang="en-US"/>
              </a:p>
            </p:txBody>
          </p:sp>
          <p:sp>
            <p:nvSpPr>
              <p:cNvPr id="32894" name="Freeform 849"/>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CD22D"/>
              </a:solidFill>
              <a:ln w="9525" cap="rnd">
                <a:noFill/>
                <a:round/>
                <a:headEnd/>
                <a:tailEnd/>
              </a:ln>
            </p:spPr>
            <p:txBody>
              <a:bodyPr/>
              <a:lstStyle/>
              <a:p>
                <a:endParaRPr lang="en-US"/>
              </a:p>
            </p:txBody>
          </p:sp>
          <p:sp>
            <p:nvSpPr>
              <p:cNvPr id="32895" name="Freeform 850"/>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DD32C"/>
              </a:solidFill>
              <a:ln w="9525" cap="rnd">
                <a:noFill/>
                <a:round/>
                <a:headEnd/>
                <a:tailEnd/>
              </a:ln>
            </p:spPr>
            <p:txBody>
              <a:bodyPr/>
              <a:lstStyle/>
              <a:p>
                <a:endParaRPr lang="en-US"/>
              </a:p>
            </p:txBody>
          </p:sp>
          <p:sp>
            <p:nvSpPr>
              <p:cNvPr id="32896" name="Freeform 851"/>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DD32C"/>
              </a:solidFill>
              <a:ln w="9525" cap="rnd">
                <a:noFill/>
                <a:round/>
                <a:headEnd/>
                <a:tailEnd/>
              </a:ln>
            </p:spPr>
            <p:txBody>
              <a:bodyPr/>
              <a:lstStyle/>
              <a:p>
                <a:endParaRPr lang="en-US"/>
              </a:p>
            </p:txBody>
          </p:sp>
          <p:sp>
            <p:nvSpPr>
              <p:cNvPr id="32897" name="Freeform 852"/>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ED32C"/>
              </a:solidFill>
              <a:ln w="9525" cap="rnd">
                <a:noFill/>
                <a:round/>
                <a:headEnd/>
                <a:tailEnd/>
              </a:ln>
            </p:spPr>
            <p:txBody>
              <a:bodyPr/>
              <a:lstStyle/>
              <a:p>
                <a:endParaRPr lang="en-US"/>
              </a:p>
            </p:txBody>
          </p:sp>
          <p:sp>
            <p:nvSpPr>
              <p:cNvPr id="32898" name="Freeform 853"/>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ED42B"/>
              </a:solidFill>
              <a:ln w="9525" cap="rnd">
                <a:noFill/>
                <a:round/>
                <a:headEnd/>
                <a:tailEnd/>
              </a:ln>
            </p:spPr>
            <p:txBody>
              <a:bodyPr/>
              <a:lstStyle/>
              <a:p>
                <a:endParaRPr lang="en-US"/>
              </a:p>
            </p:txBody>
          </p:sp>
          <p:sp>
            <p:nvSpPr>
              <p:cNvPr id="32899" name="Freeform 854"/>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BFD42B"/>
              </a:solidFill>
              <a:ln w="9525" cap="rnd">
                <a:noFill/>
                <a:round/>
                <a:headEnd/>
                <a:tailEnd/>
              </a:ln>
            </p:spPr>
            <p:txBody>
              <a:bodyPr/>
              <a:lstStyle/>
              <a:p>
                <a:endParaRPr lang="en-US"/>
              </a:p>
            </p:txBody>
          </p:sp>
          <p:sp>
            <p:nvSpPr>
              <p:cNvPr id="32900" name="Freeform 855"/>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0D52A"/>
              </a:solidFill>
              <a:ln w="9525" cap="rnd">
                <a:noFill/>
                <a:round/>
                <a:headEnd/>
                <a:tailEnd/>
              </a:ln>
            </p:spPr>
            <p:txBody>
              <a:bodyPr/>
              <a:lstStyle/>
              <a:p>
                <a:endParaRPr lang="en-US"/>
              </a:p>
            </p:txBody>
          </p:sp>
          <p:sp>
            <p:nvSpPr>
              <p:cNvPr id="32901" name="Freeform 856"/>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
                  <a:gd name="T38" fmla="*/ 17 w 17"/>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
                    <a:moveTo>
                      <a:pt x="16" y="0"/>
                    </a:moveTo>
                    <a:lnTo>
                      <a:pt x="0" y="0"/>
                    </a:lnTo>
                    <a:lnTo>
                      <a:pt x="16" y="0"/>
                    </a:lnTo>
                  </a:path>
                </a:pathLst>
              </a:custGeom>
              <a:solidFill>
                <a:srgbClr val="C0D52A"/>
              </a:solidFill>
              <a:ln w="9525" cap="rnd">
                <a:noFill/>
                <a:round/>
                <a:headEnd/>
                <a:tailEnd/>
              </a:ln>
            </p:spPr>
            <p:txBody>
              <a:bodyPr/>
              <a:lstStyle/>
              <a:p>
                <a:endParaRPr lang="en-US"/>
              </a:p>
            </p:txBody>
          </p:sp>
          <p:sp>
            <p:nvSpPr>
              <p:cNvPr id="32902" name="Freeform 857"/>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1D52A"/>
              </a:solidFill>
              <a:ln w="9525" cap="rnd">
                <a:noFill/>
                <a:round/>
                <a:headEnd/>
                <a:tailEnd/>
              </a:ln>
            </p:spPr>
            <p:txBody>
              <a:bodyPr/>
              <a:lstStyle/>
              <a:p>
                <a:endParaRPr lang="en-US"/>
              </a:p>
            </p:txBody>
          </p:sp>
          <p:sp>
            <p:nvSpPr>
              <p:cNvPr id="32903" name="Freeform 858"/>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1D629"/>
              </a:solidFill>
              <a:ln w="9525" cap="rnd">
                <a:noFill/>
                <a:round/>
                <a:headEnd/>
                <a:tailEnd/>
              </a:ln>
            </p:spPr>
            <p:txBody>
              <a:bodyPr/>
              <a:lstStyle/>
              <a:p>
                <a:endParaRPr lang="en-US"/>
              </a:p>
            </p:txBody>
          </p:sp>
          <p:sp>
            <p:nvSpPr>
              <p:cNvPr id="32904" name="Freeform 859"/>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2D629"/>
              </a:solidFill>
              <a:ln w="9525" cap="rnd">
                <a:noFill/>
                <a:round/>
                <a:headEnd/>
                <a:tailEnd/>
              </a:ln>
            </p:spPr>
            <p:txBody>
              <a:bodyPr/>
              <a:lstStyle/>
              <a:p>
                <a:endParaRPr lang="en-US"/>
              </a:p>
            </p:txBody>
          </p:sp>
          <p:sp>
            <p:nvSpPr>
              <p:cNvPr id="32905" name="Freeform 860"/>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3D728"/>
              </a:solidFill>
              <a:ln w="9525" cap="rnd">
                <a:noFill/>
                <a:round/>
                <a:headEnd/>
                <a:tailEnd/>
              </a:ln>
            </p:spPr>
            <p:txBody>
              <a:bodyPr/>
              <a:lstStyle/>
              <a:p>
                <a:endParaRPr lang="en-US"/>
              </a:p>
            </p:txBody>
          </p:sp>
          <p:sp>
            <p:nvSpPr>
              <p:cNvPr id="32906" name="Freeform 861"/>
              <p:cNvSpPr>
                <a:spLocks noChangeAspect="1"/>
              </p:cNvSpPr>
              <p:nvPr/>
            </p:nvSpPr>
            <p:spPr bwMode="auto">
              <a:xfrm>
                <a:off x="5031" y="2703"/>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C3D728"/>
              </a:solidFill>
              <a:ln w="9525" cap="rnd">
                <a:noFill/>
                <a:round/>
                <a:headEnd/>
                <a:tailEnd/>
              </a:ln>
            </p:spPr>
            <p:txBody>
              <a:bodyPr/>
              <a:lstStyle/>
              <a:p>
                <a:endParaRPr lang="en-US"/>
              </a:p>
            </p:txBody>
          </p:sp>
          <p:sp>
            <p:nvSpPr>
              <p:cNvPr id="32907" name="Freeform 862"/>
              <p:cNvSpPr>
                <a:spLocks noChangeAspect="1"/>
              </p:cNvSpPr>
              <p:nvPr/>
            </p:nvSpPr>
            <p:spPr bwMode="auto">
              <a:xfrm>
                <a:off x="5029" y="2703"/>
                <a:ext cx="19" cy="1"/>
              </a:xfrm>
              <a:custGeom>
                <a:avLst/>
                <a:gdLst>
                  <a:gd name="T0" fmla="*/ 18 w 19"/>
                  <a:gd name="T1" fmla="*/ 0 h 1"/>
                  <a:gd name="T2" fmla="*/ 1 w 19"/>
                  <a:gd name="T3" fmla="*/ 0 h 1"/>
                  <a:gd name="T4" fmla="*/ 1 w 19"/>
                  <a:gd name="T5" fmla="*/ 0 h 1"/>
                  <a:gd name="T6" fmla="*/ 1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1" y="0"/>
                    </a:lnTo>
                    <a:lnTo>
                      <a:pt x="0" y="0"/>
                    </a:lnTo>
                    <a:lnTo>
                      <a:pt x="18" y="0"/>
                    </a:lnTo>
                  </a:path>
                </a:pathLst>
              </a:custGeom>
              <a:solidFill>
                <a:srgbClr val="C4D728"/>
              </a:solidFill>
              <a:ln w="9525" cap="rnd">
                <a:noFill/>
                <a:round/>
                <a:headEnd/>
                <a:tailEnd/>
              </a:ln>
            </p:spPr>
            <p:txBody>
              <a:bodyPr/>
              <a:lstStyle/>
              <a:p>
                <a:endParaRPr lang="en-US"/>
              </a:p>
            </p:txBody>
          </p:sp>
          <p:sp>
            <p:nvSpPr>
              <p:cNvPr id="32908" name="Freeform 863"/>
              <p:cNvSpPr>
                <a:spLocks noChangeAspect="1"/>
              </p:cNvSpPr>
              <p:nvPr/>
            </p:nvSpPr>
            <p:spPr bwMode="auto">
              <a:xfrm>
                <a:off x="5029"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C4D827"/>
              </a:solidFill>
              <a:ln w="9525" cap="rnd">
                <a:noFill/>
                <a:round/>
                <a:headEnd/>
                <a:tailEnd/>
              </a:ln>
            </p:spPr>
            <p:txBody>
              <a:bodyPr/>
              <a:lstStyle/>
              <a:p>
                <a:endParaRPr lang="en-US"/>
              </a:p>
            </p:txBody>
          </p:sp>
          <p:sp>
            <p:nvSpPr>
              <p:cNvPr id="32909" name="Freeform 864"/>
              <p:cNvSpPr>
                <a:spLocks noChangeAspect="1"/>
              </p:cNvSpPr>
              <p:nvPr/>
            </p:nvSpPr>
            <p:spPr bwMode="auto">
              <a:xfrm>
                <a:off x="5029"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8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8" y="0"/>
                    </a:lnTo>
                  </a:path>
                </a:pathLst>
              </a:custGeom>
              <a:solidFill>
                <a:srgbClr val="C5D827"/>
              </a:solidFill>
              <a:ln w="9525" cap="rnd">
                <a:noFill/>
                <a:round/>
                <a:headEnd/>
                <a:tailEnd/>
              </a:ln>
            </p:spPr>
            <p:txBody>
              <a:bodyPr/>
              <a:lstStyle/>
              <a:p>
                <a:endParaRPr lang="en-US"/>
              </a:p>
            </p:txBody>
          </p:sp>
          <p:sp>
            <p:nvSpPr>
              <p:cNvPr id="32910" name="Freeform 865"/>
              <p:cNvSpPr>
                <a:spLocks noChangeAspect="1"/>
              </p:cNvSpPr>
              <p:nvPr/>
            </p:nvSpPr>
            <p:spPr bwMode="auto">
              <a:xfrm>
                <a:off x="5029" y="2703"/>
                <a:ext cx="19" cy="1"/>
              </a:xfrm>
              <a:custGeom>
                <a:avLst/>
                <a:gdLst>
                  <a:gd name="T0" fmla="*/ 18 w 19"/>
                  <a:gd name="T1" fmla="*/ 0 h 1"/>
                  <a:gd name="T2" fmla="*/ 0 w 19"/>
                  <a:gd name="T3" fmla="*/ 0 h 1"/>
                  <a:gd name="T4" fmla="*/ 0 w 19"/>
                  <a:gd name="T5" fmla="*/ 0 h 1"/>
                  <a:gd name="T6" fmla="*/ 0 w 19"/>
                  <a:gd name="T7" fmla="*/ 0 h 1"/>
                  <a:gd name="T8" fmla="*/ 0 w 19"/>
                  <a:gd name="T9" fmla="*/ 0 h 1"/>
                  <a:gd name="T10" fmla="*/ 0 w 19"/>
                  <a:gd name="T11" fmla="*/ 0 h 1"/>
                  <a:gd name="T12" fmla="*/ 0 w 19"/>
                  <a:gd name="T13" fmla="*/ 0 h 1"/>
                  <a:gd name="T14" fmla="*/ 0 w 19"/>
                  <a:gd name="T15" fmla="*/ 0 h 1"/>
                  <a:gd name="T16" fmla="*/ 0 w 19"/>
                  <a:gd name="T17" fmla="*/ 0 h 1"/>
                  <a:gd name="T18" fmla="*/ 0 w 19"/>
                  <a:gd name="T19" fmla="*/ 0 h 1"/>
                  <a:gd name="T20" fmla="*/ 16 w 19"/>
                  <a:gd name="T21" fmla="*/ 0 h 1"/>
                  <a:gd name="T22" fmla="*/ 18 w 19"/>
                  <a:gd name="T23" fmla="*/ 0 h 1"/>
                  <a:gd name="T24" fmla="*/ 18 w 19"/>
                  <a:gd name="T25" fmla="*/ 0 h 1"/>
                  <a:gd name="T26" fmla="*/ 18 w 19"/>
                  <a:gd name="T27" fmla="*/ 0 h 1"/>
                  <a:gd name="T28" fmla="*/ 18 w 19"/>
                  <a:gd name="T29" fmla="*/ 0 h 1"/>
                  <a:gd name="T30" fmla="*/ 18 w 19"/>
                  <a:gd name="T31" fmla="*/ 0 h 1"/>
                  <a:gd name="T32" fmla="*/ 18 w 19"/>
                  <a:gd name="T33" fmla="*/ 0 h 1"/>
                  <a:gd name="T34" fmla="*/ 18 w 19"/>
                  <a:gd name="T35" fmla="*/ 0 h 1"/>
                  <a:gd name="T36" fmla="*/ 18 w 19"/>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
                  <a:gd name="T59" fmla="*/ 19 w 19"/>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
                    <a:moveTo>
                      <a:pt x="18" y="0"/>
                    </a:moveTo>
                    <a:lnTo>
                      <a:pt x="0" y="0"/>
                    </a:lnTo>
                    <a:lnTo>
                      <a:pt x="16" y="0"/>
                    </a:lnTo>
                    <a:lnTo>
                      <a:pt x="18" y="0"/>
                    </a:lnTo>
                  </a:path>
                </a:pathLst>
              </a:custGeom>
              <a:solidFill>
                <a:srgbClr val="C6D926"/>
              </a:solidFill>
              <a:ln w="9525" cap="rnd">
                <a:noFill/>
                <a:round/>
                <a:headEnd/>
                <a:tailEnd/>
              </a:ln>
            </p:spPr>
            <p:txBody>
              <a:bodyPr/>
              <a:lstStyle/>
              <a:p>
                <a:endParaRPr lang="en-US"/>
              </a:p>
            </p:txBody>
          </p:sp>
          <p:sp>
            <p:nvSpPr>
              <p:cNvPr id="32911" name="Freeform 866"/>
              <p:cNvSpPr>
                <a:spLocks noChangeAspect="1"/>
              </p:cNvSpPr>
              <p:nvPr/>
            </p:nvSpPr>
            <p:spPr bwMode="auto">
              <a:xfrm>
                <a:off x="5029" y="2703"/>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6D926"/>
              </a:solidFill>
              <a:ln w="9525" cap="rnd">
                <a:noFill/>
                <a:round/>
                <a:headEnd/>
                <a:tailEnd/>
              </a:ln>
            </p:spPr>
            <p:txBody>
              <a:bodyPr/>
              <a:lstStyle/>
              <a:p>
                <a:endParaRPr lang="en-US"/>
              </a:p>
            </p:txBody>
          </p:sp>
          <p:sp>
            <p:nvSpPr>
              <p:cNvPr id="32912" name="Freeform 867"/>
              <p:cNvSpPr>
                <a:spLocks noChangeAspect="1"/>
              </p:cNvSpPr>
              <p:nvPr/>
            </p:nvSpPr>
            <p:spPr bwMode="auto">
              <a:xfrm>
                <a:off x="5029" y="2703"/>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7D926"/>
              </a:solidFill>
              <a:ln w="9525" cap="rnd">
                <a:noFill/>
                <a:round/>
                <a:headEnd/>
                <a:tailEnd/>
              </a:ln>
            </p:spPr>
            <p:txBody>
              <a:bodyPr/>
              <a:lstStyle/>
              <a:p>
                <a:endParaRPr lang="en-US"/>
              </a:p>
            </p:txBody>
          </p:sp>
          <p:sp>
            <p:nvSpPr>
              <p:cNvPr id="32913" name="Freeform 868"/>
              <p:cNvSpPr>
                <a:spLocks noChangeAspect="1"/>
              </p:cNvSpPr>
              <p:nvPr/>
            </p:nvSpPr>
            <p:spPr bwMode="auto">
              <a:xfrm>
                <a:off x="5029" y="2703"/>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7DA25"/>
              </a:solidFill>
              <a:ln w="9525" cap="rnd">
                <a:noFill/>
                <a:round/>
                <a:headEnd/>
                <a:tailEnd/>
              </a:ln>
            </p:spPr>
            <p:txBody>
              <a:bodyPr/>
              <a:lstStyle/>
              <a:p>
                <a:endParaRPr lang="en-US"/>
              </a:p>
            </p:txBody>
          </p:sp>
          <p:sp>
            <p:nvSpPr>
              <p:cNvPr id="32914" name="Freeform 869"/>
              <p:cNvSpPr>
                <a:spLocks noChangeAspect="1"/>
              </p:cNvSpPr>
              <p:nvPr/>
            </p:nvSpPr>
            <p:spPr bwMode="auto">
              <a:xfrm>
                <a:off x="5029" y="2701"/>
                <a:ext cx="18" cy="17"/>
              </a:xfrm>
              <a:custGeom>
                <a:avLst/>
                <a:gdLst>
                  <a:gd name="T0" fmla="*/ 17 w 18"/>
                  <a:gd name="T1" fmla="*/ 16 h 17"/>
                  <a:gd name="T2" fmla="*/ 0 w 18"/>
                  <a:gd name="T3" fmla="*/ 16 h 17"/>
                  <a:gd name="T4" fmla="*/ 0 w 18"/>
                  <a:gd name="T5" fmla="*/ 16 h 17"/>
                  <a:gd name="T6" fmla="*/ 0 w 18"/>
                  <a:gd name="T7" fmla="*/ 0 h 17"/>
                  <a:gd name="T8" fmla="*/ 0 w 18"/>
                  <a:gd name="T9" fmla="*/ 0 h 17"/>
                  <a:gd name="T10" fmla="*/ 0 w 18"/>
                  <a:gd name="T11" fmla="*/ 0 h 17"/>
                  <a:gd name="T12" fmla="*/ 0 w 18"/>
                  <a:gd name="T13" fmla="*/ 0 h 17"/>
                  <a:gd name="T14" fmla="*/ 0 w 18"/>
                  <a:gd name="T15" fmla="*/ 0 h 17"/>
                  <a:gd name="T16" fmla="*/ 0 w 18"/>
                  <a:gd name="T17" fmla="*/ 0 h 17"/>
                  <a:gd name="T18" fmla="*/ 0 w 18"/>
                  <a:gd name="T19" fmla="*/ 0 h 17"/>
                  <a:gd name="T20" fmla="*/ 17 w 18"/>
                  <a:gd name="T21" fmla="*/ 0 h 17"/>
                  <a:gd name="T22" fmla="*/ 17 w 18"/>
                  <a:gd name="T23" fmla="*/ 0 h 17"/>
                  <a:gd name="T24" fmla="*/ 17 w 18"/>
                  <a:gd name="T25" fmla="*/ 0 h 17"/>
                  <a:gd name="T26" fmla="*/ 17 w 18"/>
                  <a:gd name="T27" fmla="*/ 0 h 17"/>
                  <a:gd name="T28" fmla="*/ 17 w 18"/>
                  <a:gd name="T29" fmla="*/ 0 h 17"/>
                  <a:gd name="T30" fmla="*/ 17 w 18"/>
                  <a:gd name="T31" fmla="*/ 0 h 17"/>
                  <a:gd name="T32" fmla="*/ 17 w 18"/>
                  <a:gd name="T33" fmla="*/ 0 h 17"/>
                  <a:gd name="T34" fmla="*/ 17 w 18"/>
                  <a:gd name="T35" fmla="*/ 16 h 17"/>
                  <a:gd name="T36" fmla="*/ 17 w 1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7"/>
                  <a:gd name="T59" fmla="*/ 18 w 1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7">
                    <a:moveTo>
                      <a:pt x="17" y="16"/>
                    </a:moveTo>
                    <a:lnTo>
                      <a:pt x="0" y="16"/>
                    </a:lnTo>
                    <a:lnTo>
                      <a:pt x="0" y="0"/>
                    </a:lnTo>
                    <a:lnTo>
                      <a:pt x="17" y="0"/>
                    </a:lnTo>
                    <a:lnTo>
                      <a:pt x="17" y="16"/>
                    </a:lnTo>
                  </a:path>
                </a:pathLst>
              </a:custGeom>
              <a:solidFill>
                <a:srgbClr val="C8DA25"/>
              </a:solidFill>
              <a:ln w="9525" cap="rnd">
                <a:noFill/>
                <a:round/>
                <a:headEnd/>
                <a:tailEnd/>
              </a:ln>
            </p:spPr>
            <p:txBody>
              <a:bodyPr/>
              <a:lstStyle/>
              <a:p>
                <a:endParaRPr lang="en-US"/>
              </a:p>
            </p:txBody>
          </p:sp>
          <p:sp>
            <p:nvSpPr>
              <p:cNvPr id="32915" name="Freeform 870"/>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
                  <a:gd name="T38" fmla="*/ 18 w 18"/>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
                    <a:moveTo>
                      <a:pt x="17" y="0"/>
                    </a:moveTo>
                    <a:lnTo>
                      <a:pt x="0" y="0"/>
                    </a:lnTo>
                    <a:lnTo>
                      <a:pt x="17" y="0"/>
                    </a:lnTo>
                  </a:path>
                </a:pathLst>
              </a:custGeom>
              <a:solidFill>
                <a:srgbClr val="C9DB24"/>
              </a:solidFill>
              <a:ln w="9525" cap="rnd">
                <a:noFill/>
                <a:round/>
                <a:headEnd/>
                <a:tailEnd/>
              </a:ln>
            </p:spPr>
            <p:txBody>
              <a:bodyPr/>
              <a:lstStyle/>
              <a:p>
                <a:endParaRPr lang="en-US"/>
              </a:p>
            </p:txBody>
          </p:sp>
          <p:sp>
            <p:nvSpPr>
              <p:cNvPr id="32916" name="Freeform 871"/>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9DB24"/>
              </a:solidFill>
              <a:ln w="9525" cap="rnd">
                <a:noFill/>
                <a:round/>
                <a:headEnd/>
                <a:tailEnd/>
              </a:ln>
            </p:spPr>
            <p:txBody>
              <a:bodyPr/>
              <a:lstStyle/>
              <a:p>
                <a:endParaRPr lang="en-US"/>
              </a:p>
            </p:txBody>
          </p:sp>
          <p:sp>
            <p:nvSpPr>
              <p:cNvPr id="32917" name="Freeform 872"/>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ADB24"/>
              </a:solidFill>
              <a:ln w="9525" cap="rnd">
                <a:noFill/>
                <a:round/>
                <a:headEnd/>
                <a:tailEnd/>
              </a:ln>
            </p:spPr>
            <p:txBody>
              <a:bodyPr/>
              <a:lstStyle/>
              <a:p>
                <a:endParaRPr lang="en-US"/>
              </a:p>
            </p:txBody>
          </p:sp>
          <p:sp>
            <p:nvSpPr>
              <p:cNvPr id="32918" name="Freeform 873"/>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ADC23"/>
              </a:solidFill>
              <a:ln w="9525" cap="rnd">
                <a:noFill/>
                <a:round/>
                <a:headEnd/>
                <a:tailEnd/>
              </a:ln>
            </p:spPr>
            <p:txBody>
              <a:bodyPr/>
              <a:lstStyle/>
              <a:p>
                <a:endParaRPr lang="en-US"/>
              </a:p>
            </p:txBody>
          </p:sp>
          <p:sp>
            <p:nvSpPr>
              <p:cNvPr id="32919" name="Freeform 874"/>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BDC23"/>
              </a:solidFill>
              <a:ln w="9525" cap="rnd">
                <a:noFill/>
                <a:round/>
                <a:headEnd/>
                <a:tailEnd/>
              </a:ln>
            </p:spPr>
            <p:txBody>
              <a:bodyPr/>
              <a:lstStyle/>
              <a:p>
                <a:endParaRPr lang="en-US"/>
              </a:p>
            </p:txBody>
          </p:sp>
          <p:sp>
            <p:nvSpPr>
              <p:cNvPr id="32920" name="Freeform 875"/>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CDD22"/>
              </a:solidFill>
              <a:ln w="9525" cap="rnd">
                <a:noFill/>
                <a:round/>
                <a:headEnd/>
                <a:tailEnd/>
              </a:ln>
            </p:spPr>
            <p:txBody>
              <a:bodyPr/>
              <a:lstStyle/>
              <a:p>
                <a:endParaRPr lang="en-US"/>
              </a:p>
            </p:txBody>
          </p:sp>
          <p:sp>
            <p:nvSpPr>
              <p:cNvPr id="32921" name="Freeform 876"/>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CDD22"/>
              </a:solidFill>
              <a:ln w="9525" cap="rnd">
                <a:noFill/>
                <a:round/>
                <a:headEnd/>
                <a:tailEnd/>
              </a:ln>
            </p:spPr>
            <p:txBody>
              <a:bodyPr/>
              <a:lstStyle/>
              <a:p>
                <a:endParaRPr lang="en-US"/>
              </a:p>
            </p:txBody>
          </p:sp>
          <p:sp>
            <p:nvSpPr>
              <p:cNvPr id="32922" name="Freeform 877"/>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DDD22"/>
              </a:solidFill>
              <a:ln w="9525" cap="rnd">
                <a:noFill/>
                <a:round/>
                <a:headEnd/>
                <a:tailEnd/>
              </a:ln>
            </p:spPr>
            <p:txBody>
              <a:bodyPr/>
              <a:lstStyle/>
              <a:p>
                <a:endParaRPr lang="en-US"/>
              </a:p>
            </p:txBody>
          </p:sp>
          <p:sp>
            <p:nvSpPr>
              <p:cNvPr id="32923" name="Freeform 878"/>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DDE21"/>
              </a:solidFill>
              <a:ln w="9525" cap="rnd">
                <a:noFill/>
                <a:round/>
                <a:headEnd/>
                <a:tailEnd/>
              </a:ln>
            </p:spPr>
            <p:txBody>
              <a:bodyPr/>
              <a:lstStyle/>
              <a:p>
                <a:endParaRPr lang="en-US"/>
              </a:p>
            </p:txBody>
          </p:sp>
          <p:sp>
            <p:nvSpPr>
              <p:cNvPr id="32924" name="Freeform 879"/>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EDE21"/>
              </a:solidFill>
              <a:ln w="9525" cap="rnd">
                <a:noFill/>
                <a:round/>
                <a:headEnd/>
                <a:tailEnd/>
              </a:ln>
            </p:spPr>
            <p:txBody>
              <a:bodyPr/>
              <a:lstStyle/>
              <a:p>
                <a:endParaRPr lang="en-US"/>
              </a:p>
            </p:txBody>
          </p:sp>
          <p:sp>
            <p:nvSpPr>
              <p:cNvPr id="32925" name="Freeform 880"/>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CFDF20"/>
              </a:solidFill>
              <a:ln w="9525" cap="rnd">
                <a:noFill/>
                <a:round/>
                <a:headEnd/>
                <a:tailEnd/>
              </a:ln>
            </p:spPr>
            <p:txBody>
              <a:bodyPr/>
              <a:lstStyle/>
              <a:p>
                <a:endParaRPr lang="en-US"/>
              </a:p>
            </p:txBody>
          </p:sp>
          <p:sp>
            <p:nvSpPr>
              <p:cNvPr id="32926" name="Freeform 881"/>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
                  <a:gd name="T38" fmla="*/ 18 w 18"/>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
                    <a:moveTo>
                      <a:pt x="17" y="0"/>
                    </a:moveTo>
                    <a:lnTo>
                      <a:pt x="0" y="0"/>
                    </a:lnTo>
                    <a:lnTo>
                      <a:pt x="17" y="0"/>
                    </a:lnTo>
                  </a:path>
                </a:pathLst>
              </a:custGeom>
              <a:solidFill>
                <a:srgbClr val="CFDF20"/>
              </a:solidFill>
              <a:ln w="9525" cap="rnd">
                <a:noFill/>
                <a:round/>
                <a:headEnd/>
                <a:tailEnd/>
              </a:ln>
            </p:spPr>
            <p:txBody>
              <a:bodyPr/>
              <a:lstStyle/>
              <a:p>
                <a:endParaRPr lang="en-US"/>
              </a:p>
            </p:txBody>
          </p:sp>
          <p:sp>
            <p:nvSpPr>
              <p:cNvPr id="32927" name="Freeform 882"/>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0DF20"/>
              </a:solidFill>
              <a:ln w="9525" cap="rnd">
                <a:noFill/>
                <a:round/>
                <a:headEnd/>
                <a:tailEnd/>
              </a:ln>
            </p:spPr>
            <p:txBody>
              <a:bodyPr/>
              <a:lstStyle/>
              <a:p>
                <a:endParaRPr lang="en-US"/>
              </a:p>
            </p:txBody>
          </p:sp>
          <p:sp>
            <p:nvSpPr>
              <p:cNvPr id="32928" name="Freeform 883"/>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0E01F"/>
              </a:solidFill>
              <a:ln w="9525" cap="rnd">
                <a:noFill/>
                <a:round/>
                <a:headEnd/>
                <a:tailEnd/>
              </a:ln>
            </p:spPr>
            <p:txBody>
              <a:bodyPr/>
              <a:lstStyle/>
              <a:p>
                <a:endParaRPr lang="en-US"/>
              </a:p>
            </p:txBody>
          </p:sp>
          <p:sp>
            <p:nvSpPr>
              <p:cNvPr id="32929" name="Freeform 884"/>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1E01F"/>
              </a:solidFill>
              <a:ln w="9525" cap="rnd">
                <a:noFill/>
                <a:round/>
                <a:headEnd/>
                <a:tailEnd/>
              </a:ln>
            </p:spPr>
            <p:txBody>
              <a:bodyPr/>
              <a:lstStyle/>
              <a:p>
                <a:endParaRPr lang="en-US"/>
              </a:p>
            </p:txBody>
          </p:sp>
          <p:sp>
            <p:nvSpPr>
              <p:cNvPr id="32930" name="Freeform 885"/>
              <p:cNvSpPr>
                <a:spLocks noChangeAspect="1"/>
              </p:cNvSpPr>
              <p:nvPr/>
            </p:nvSpPr>
            <p:spPr bwMode="auto">
              <a:xfrm>
                <a:off x="5029"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5 w 18"/>
                  <a:gd name="T21" fmla="*/ 0 h 1"/>
                  <a:gd name="T22" fmla="*/ 15 w 18"/>
                  <a:gd name="T23" fmla="*/ 0 h 1"/>
                  <a:gd name="T24" fmla="*/ 15 w 18"/>
                  <a:gd name="T25" fmla="*/ 0 h 1"/>
                  <a:gd name="T26" fmla="*/ 15 w 18"/>
                  <a:gd name="T27" fmla="*/ 0 h 1"/>
                  <a:gd name="T28" fmla="*/ 15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5" y="0"/>
                    </a:lnTo>
                    <a:lnTo>
                      <a:pt x="17" y="0"/>
                    </a:lnTo>
                  </a:path>
                </a:pathLst>
              </a:custGeom>
              <a:solidFill>
                <a:srgbClr val="D2E11E"/>
              </a:solidFill>
              <a:ln w="9525" cap="rnd">
                <a:noFill/>
                <a:round/>
                <a:headEnd/>
                <a:tailEnd/>
              </a:ln>
            </p:spPr>
            <p:txBody>
              <a:bodyPr/>
              <a:lstStyle/>
              <a:p>
                <a:endParaRPr lang="en-US"/>
              </a:p>
            </p:txBody>
          </p:sp>
          <p:sp>
            <p:nvSpPr>
              <p:cNvPr id="32931" name="Freeform 886"/>
              <p:cNvSpPr>
                <a:spLocks noChangeAspect="1"/>
              </p:cNvSpPr>
              <p:nvPr/>
            </p:nvSpPr>
            <p:spPr bwMode="auto">
              <a:xfrm>
                <a:off x="5029" y="270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2E11E"/>
              </a:solidFill>
              <a:ln w="9525" cap="rnd">
                <a:noFill/>
                <a:round/>
                <a:headEnd/>
                <a:tailEnd/>
              </a:ln>
            </p:spPr>
            <p:txBody>
              <a:bodyPr/>
              <a:lstStyle/>
              <a:p>
                <a:endParaRPr lang="en-US"/>
              </a:p>
            </p:txBody>
          </p:sp>
          <p:sp>
            <p:nvSpPr>
              <p:cNvPr id="32932" name="Freeform 887"/>
              <p:cNvSpPr>
                <a:spLocks noChangeAspect="1"/>
              </p:cNvSpPr>
              <p:nvPr/>
            </p:nvSpPr>
            <p:spPr bwMode="auto">
              <a:xfrm>
                <a:off x="5029" y="270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3E11E"/>
              </a:solidFill>
              <a:ln w="9525" cap="rnd">
                <a:noFill/>
                <a:round/>
                <a:headEnd/>
                <a:tailEnd/>
              </a:ln>
            </p:spPr>
            <p:txBody>
              <a:bodyPr/>
              <a:lstStyle/>
              <a:p>
                <a:endParaRPr lang="en-US"/>
              </a:p>
            </p:txBody>
          </p:sp>
          <p:sp>
            <p:nvSpPr>
              <p:cNvPr id="32933" name="Freeform 888"/>
              <p:cNvSpPr>
                <a:spLocks noChangeAspect="1"/>
              </p:cNvSpPr>
              <p:nvPr/>
            </p:nvSpPr>
            <p:spPr bwMode="auto">
              <a:xfrm>
                <a:off x="5029" y="270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3E21D"/>
              </a:solidFill>
              <a:ln w="9525" cap="rnd">
                <a:noFill/>
                <a:round/>
                <a:headEnd/>
                <a:tailEnd/>
              </a:ln>
            </p:spPr>
            <p:txBody>
              <a:bodyPr/>
              <a:lstStyle/>
              <a:p>
                <a:endParaRPr lang="en-US"/>
              </a:p>
            </p:txBody>
          </p:sp>
          <p:sp>
            <p:nvSpPr>
              <p:cNvPr id="32934" name="Freeform 889"/>
              <p:cNvSpPr>
                <a:spLocks noChangeAspect="1"/>
              </p:cNvSpPr>
              <p:nvPr/>
            </p:nvSpPr>
            <p:spPr bwMode="auto">
              <a:xfrm>
                <a:off x="5029" y="270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4E21D"/>
              </a:solidFill>
              <a:ln w="9525" cap="rnd">
                <a:noFill/>
                <a:round/>
                <a:headEnd/>
                <a:tailEnd/>
              </a:ln>
            </p:spPr>
            <p:txBody>
              <a:bodyPr/>
              <a:lstStyle/>
              <a:p>
                <a:endParaRPr lang="en-US"/>
              </a:p>
            </p:txBody>
          </p:sp>
          <p:sp>
            <p:nvSpPr>
              <p:cNvPr id="32935" name="Freeform 890"/>
              <p:cNvSpPr>
                <a:spLocks noChangeAspect="1"/>
              </p:cNvSpPr>
              <p:nvPr/>
            </p:nvSpPr>
            <p:spPr bwMode="auto">
              <a:xfrm>
                <a:off x="5029" y="270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5E31C"/>
              </a:solidFill>
              <a:ln w="9525" cap="rnd">
                <a:noFill/>
                <a:round/>
                <a:headEnd/>
                <a:tailEnd/>
              </a:ln>
            </p:spPr>
            <p:txBody>
              <a:bodyPr/>
              <a:lstStyle/>
              <a:p>
                <a:endParaRPr lang="en-US"/>
              </a:p>
            </p:txBody>
          </p:sp>
          <p:sp>
            <p:nvSpPr>
              <p:cNvPr id="32936" name="Freeform 891"/>
              <p:cNvSpPr>
                <a:spLocks noChangeAspect="1"/>
              </p:cNvSpPr>
              <p:nvPr/>
            </p:nvSpPr>
            <p:spPr bwMode="auto">
              <a:xfrm>
                <a:off x="5029" y="2701"/>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5E31C"/>
              </a:solidFill>
              <a:ln w="9525" cap="rnd">
                <a:noFill/>
                <a:round/>
                <a:headEnd/>
                <a:tailEnd/>
              </a:ln>
            </p:spPr>
            <p:txBody>
              <a:bodyPr/>
              <a:lstStyle/>
              <a:p>
                <a:endParaRPr lang="en-US"/>
              </a:p>
            </p:txBody>
          </p:sp>
          <p:sp>
            <p:nvSpPr>
              <p:cNvPr id="32937" name="Freeform 892"/>
              <p:cNvSpPr>
                <a:spLocks noChangeAspect="1"/>
              </p:cNvSpPr>
              <p:nvPr/>
            </p:nvSpPr>
            <p:spPr bwMode="auto">
              <a:xfrm>
                <a:off x="5027" y="2701"/>
                <a:ext cx="18" cy="1"/>
              </a:xfrm>
              <a:custGeom>
                <a:avLst/>
                <a:gdLst>
                  <a:gd name="T0" fmla="*/ 17 w 18"/>
                  <a:gd name="T1" fmla="*/ 0 h 1"/>
                  <a:gd name="T2" fmla="*/ 1 w 18"/>
                  <a:gd name="T3" fmla="*/ 0 h 1"/>
                  <a:gd name="T4" fmla="*/ 1 w 18"/>
                  <a:gd name="T5" fmla="*/ 0 h 1"/>
                  <a:gd name="T6" fmla="*/ 1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7" y="0"/>
                    </a:lnTo>
                  </a:path>
                </a:pathLst>
              </a:custGeom>
              <a:solidFill>
                <a:srgbClr val="D6E31C"/>
              </a:solidFill>
              <a:ln w="9525" cap="rnd">
                <a:noFill/>
                <a:round/>
                <a:headEnd/>
                <a:tailEnd/>
              </a:ln>
            </p:spPr>
            <p:txBody>
              <a:bodyPr/>
              <a:lstStyle/>
              <a:p>
                <a:endParaRPr lang="en-US"/>
              </a:p>
            </p:txBody>
          </p:sp>
          <p:sp>
            <p:nvSpPr>
              <p:cNvPr id="32938" name="Freeform 893"/>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6E41B"/>
              </a:solidFill>
              <a:ln w="9525" cap="rnd">
                <a:noFill/>
                <a:round/>
                <a:headEnd/>
                <a:tailEnd/>
              </a:ln>
            </p:spPr>
            <p:txBody>
              <a:bodyPr/>
              <a:lstStyle/>
              <a:p>
                <a:endParaRPr lang="en-US"/>
              </a:p>
            </p:txBody>
          </p:sp>
          <p:sp>
            <p:nvSpPr>
              <p:cNvPr id="32939" name="Freeform 894"/>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7E41B"/>
              </a:solidFill>
              <a:ln w="9525" cap="rnd">
                <a:noFill/>
                <a:round/>
                <a:headEnd/>
                <a:tailEnd/>
              </a:ln>
            </p:spPr>
            <p:txBody>
              <a:bodyPr/>
              <a:lstStyle/>
              <a:p>
                <a:endParaRPr lang="en-US"/>
              </a:p>
            </p:txBody>
          </p:sp>
          <p:sp>
            <p:nvSpPr>
              <p:cNvPr id="32940" name="Freeform 895"/>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8E51A"/>
              </a:solidFill>
              <a:ln w="9525" cap="rnd">
                <a:noFill/>
                <a:round/>
                <a:headEnd/>
                <a:tailEnd/>
              </a:ln>
            </p:spPr>
            <p:txBody>
              <a:bodyPr/>
              <a:lstStyle/>
              <a:p>
                <a:endParaRPr lang="en-US"/>
              </a:p>
            </p:txBody>
          </p:sp>
          <p:sp>
            <p:nvSpPr>
              <p:cNvPr id="32941" name="Freeform 896"/>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8E51A"/>
              </a:solidFill>
              <a:ln w="9525" cap="rnd">
                <a:noFill/>
                <a:round/>
                <a:headEnd/>
                <a:tailEnd/>
              </a:ln>
            </p:spPr>
            <p:txBody>
              <a:bodyPr/>
              <a:lstStyle/>
              <a:p>
                <a:endParaRPr lang="en-US"/>
              </a:p>
            </p:txBody>
          </p:sp>
          <p:sp>
            <p:nvSpPr>
              <p:cNvPr id="32942" name="Freeform 897"/>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9E51A"/>
              </a:solidFill>
              <a:ln w="9525" cap="rnd">
                <a:noFill/>
                <a:round/>
                <a:headEnd/>
                <a:tailEnd/>
              </a:ln>
            </p:spPr>
            <p:txBody>
              <a:bodyPr/>
              <a:lstStyle/>
              <a:p>
                <a:endParaRPr lang="en-US"/>
              </a:p>
            </p:txBody>
          </p:sp>
          <p:sp>
            <p:nvSpPr>
              <p:cNvPr id="32943" name="Freeform 898"/>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9E619"/>
              </a:solidFill>
              <a:ln w="9525" cap="rnd">
                <a:noFill/>
                <a:round/>
                <a:headEnd/>
                <a:tailEnd/>
              </a:ln>
            </p:spPr>
            <p:txBody>
              <a:bodyPr/>
              <a:lstStyle/>
              <a:p>
                <a:endParaRPr lang="en-US"/>
              </a:p>
            </p:txBody>
          </p:sp>
          <p:sp>
            <p:nvSpPr>
              <p:cNvPr id="32944" name="Freeform 899"/>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AE619"/>
              </a:solidFill>
              <a:ln w="9525" cap="rnd">
                <a:noFill/>
                <a:round/>
                <a:headEnd/>
                <a:tailEnd/>
              </a:ln>
            </p:spPr>
            <p:txBody>
              <a:bodyPr/>
              <a:lstStyle/>
              <a:p>
                <a:endParaRPr lang="en-US"/>
              </a:p>
            </p:txBody>
          </p:sp>
          <p:sp>
            <p:nvSpPr>
              <p:cNvPr id="32945" name="Freeform 900"/>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BE718"/>
              </a:solidFill>
              <a:ln w="9525" cap="rnd">
                <a:noFill/>
                <a:round/>
                <a:headEnd/>
                <a:tailEnd/>
              </a:ln>
            </p:spPr>
            <p:txBody>
              <a:bodyPr/>
              <a:lstStyle/>
              <a:p>
                <a:endParaRPr lang="en-US"/>
              </a:p>
            </p:txBody>
          </p:sp>
          <p:sp>
            <p:nvSpPr>
              <p:cNvPr id="32946" name="Freeform 901"/>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BE718"/>
              </a:solidFill>
              <a:ln w="9525" cap="rnd">
                <a:noFill/>
                <a:round/>
                <a:headEnd/>
                <a:tailEnd/>
              </a:ln>
            </p:spPr>
            <p:txBody>
              <a:bodyPr/>
              <a:lstStyle/>
              <a:p>
                <a:endParaRPr lang="en-US"/>
              </a:p>
            </p:txBody>
          </p:sp>
          <p:sp>
            <p:nvSpPr>
              <p:cNvPr id="32947" name="Freeform 902"/>
              <p:cNvSpPr>
                <a:spLocks noChangeAspect="1"/>
              </p:cNvSpPr>
              <p:nvPr/>
            </p:nvSpPr>
            <p:spPr bwMode="auto">
              <a:xfrm>
                <a:off x="5027" y="2701"/>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DCE718"/>
              </a:solidFill>
              <a:ln w="9525" cap="rnd">
                <a:noFill/>
                <a:round/>
                <a:headEnd/>
                <a:tailEnd/>
              </a:ln>
            </p:spPr>
            <p:txBody>
              <a:bodyPr/>
              <a:lstStyle/>
              <a:p>
                <a:endParaRPr lang="en-US"/>
              </a:p>
            </p:txBody>
          </p:sp>
          <p:sp>
            <p:nvSpPr>
              <p:cNvPr id="32948" name="Freeform 903"/>
              <p:cNvSpPr>
                <a:spLocks noChangeAspect="1"/>
              </p:cNvSpPr>
              <p:nvPr/>
            </p:nvSpPr>
            <p:spPr bwMode="auto">
              <a:xfrm>
                <a:off x="5027" y="2700"/>
                <a:ext cx="18" cy="17"/>
              </a:xfrm>
              <a:custGeom>
                <a:avLst/>
                <a:gdLst>
                  <a:gd name="T0" fmla="*/ 17 w 18"/>
                  <a:gd name="T1" fmla="*/ 16 h 17"/>
                  <a:gd name="T2" fmla="*/ 0 w 18"/>
                  <a:gd name="T3" fmla="*/ 16 h 17"/>
                  <a:gd name="T4" fmla="*/ 0 w 18"/>
                  <a:gd name="T5" fmla="*/ 16 h 17"/>
                  <a:gd name="T6" fmla="*/ 0 w 18"/>
                  <a:gd name="T7" fmla="*/ 16 h 17"/>
                  <a:gd name="T8" fmla="*/ 0 w 18"/>
                  <a:gd name="T9" fmla="*/ 16 h 17"/>
                  <a:gd name="T10" fmla="*/ 0 w 18"/>
                  <a:gd name="T11" fmla="*/ 16 h 17"/>
                  <a:gd name="T12" fmla="*/ 0 w 18"/>
                  <a:gd name="T13" fmla="*/ 0 h 17"/>
                  <a:gd name="T14" fmla="*/ 0 w 18"/>
                  <a:gd name="T15" fmla="*/ 0 h 17"/>
                  <a:gd name="T16" fmla="*/ 0 w 18"/>
                  <a:gd name="T17" fmla="*/ 0 h 17"/>
                  <a:gd name="T18" fmla="*/ 0 w 18"/>
                  <a:gd name="T19" fmla="*/ 0 h 17"/>
                  <a:gd name="T20" fmla="*/ 17 w 18"/>
                  <a:gd name="T21" fmla="*/ 0 h 17"/>
                  <a:gd name="T22" fmla="*/ 17 w 18"/>
                  <a:gd name="T23" fmla="*/ 0 h 17"/>
                  <a:gd name="T24" fmla="*/ 17 w 18"/>
                  <a:gd name="T25" fmla="*/ 0 h 17"/>
                  <a:gd name="T26" fmla="*/ 17 w 18"/>
                  <a:gd name="T27" fmla="*/ 0 h 17"/>
                  <a:gd name="T28" fmla="*/ 17 w 18"/>
                  <a:gd name="T29" fmla="*/ 16 h 17"/>
                  <a:gd name="T30" fmla="*/ 17 w 18"/>
                  <a:gd name="T31" fmla="*/ 16 h 17"/>
                  <a:gd name="T32" fmla="*/ 17 w 18"/>
                  <a:gd name="T33" fmla="*/ 16 h 17"/>
                  <a:gd name="T34" fmla="*/ 17 w 18"/>
                  <a:gd name="T35" fmla="*/ 16 h 17"/>
                  <a:gd name="T36" fmla="*/ 17 w 1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7"/>
                  <a:gd name="T59" fmla="*/ 18 w 1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7">
                    <a:moveTo>
                      <a:pt x="17" y="16"/>
                    </a:moveTo>
                    <a:lnTo>
                      <a:pt x="0" y="16"/>
                    </a:lnTo>
                    <a:lnTo>
                      <a:pt x="0" y="0"/>
                    </a:lnTo>
                    <a:lnTo>
                      <a:pt x="17" y="0"/>
                    </a:lnTo>
                    <a:lnTo>
                      <a:pt x="17" y="16"/>
                    </a:lnTo>
                  </a:path>
                </a:pathLst>
              </a:custGeom>
              <a:solidFill>
                <a:srgbClr val="DCE817"/>
              </a:solidFill>
              <a:ln w="9525" cap="rnd">
                <a:noFill/>
                <a:round/>
                <a:headEnd/>
                <a:tailEnd/>
              </a:ln>
            </p:spPr>
            <p:txBody>
              <a:bodyPr/>
              <a:lstStyle/>
              <a:p>
                <a:endParaRPr lang="en-US"/>
              </a:p>
            </p:txBody>
          </p:sp>
          <p:sp>
            <p:nvSpPr>
              <p:cNvPr id="32949" name="Freeform 904"/>
              <p:cNvSpPr>
                <a:spLocks noChangeAspect="1"/>
              </p:cNvSpPr>
              <p:nvPr/>
            </p:nvSpPr>
            <p:spPr bwMode="auto">
              <a:xfrm>
                <a:off x="5027" y="2700"/>
                <a:ext cx="18" cy="1"/>
              </a:xfrm>
              <a:custGeom>
                <a:avLst/>
                <a:gdLst>
                  <a:gd name="T0" fmla="*/ 17 w 18"/>
                  <a:gd name="T1" fmla="*/ 0 h 1"/>
                  <a:gd name="T2" fmla="*/ 0 w 18"/>
                  <a:gd name="T3" fmla="*/ 0 h 1"/>
                  <a:gd name="T4" fmla="*/ 17 w 18"/>
                  <a:gd name="T5" fmla="*/ 0 h 1"/>
                  <a:gd name="T6" fmla="*/ 0 w 18"/>
                  <a:gd name="T7" fmla="*/ 0 h 1"/>
                  <a:gd name="T8" fmla="*/ 15 w 18"/>
                  <a:gd name="T9" fmla="*/ 0 h 1"/>
                  <a:gd name="T10" fmla="*/ 15 w 18"/>
                  <a:gd name="T11" fmla="*/ 0 h 1"/>
                  <a:gd name="T12" fmla="*/ 15 w 18"/>
                  <a:gd name="T13" fmla="*/ 0 h 1"/>
                  <a:gd name="T14" fmla="*/ 15 w 18"/>
                  <a:gd name="T15" fmla="*/ 0 h 1"/>
                  <a:gd name="T16" fmla="*/ 15 w 18"/>
                  <a:gd name="T17" fmla="*/ 0 h 1"/>
                  <a:gd name="T18" fmla="*/ 17 w 18"/>
                  <a:gd name="T19" fmla="*/ 0 h 1"/>
                  <a:gd name="T20" fmla="*/ 17 w 18"/>
                  <a:gd name="T21" fmla="*/ 0 h 1"/>
                  <a:gd name="T22" fmla="*/ 17 w 18"/>
                  <a:gd name="T23" fmla="*/ 0 h 1"/>
                  <a:gd name="T24" fmla="*/ 17 w 18"/>
                  <a:gd name="T25" fmla="*/ 0 h 1"/>
                  <a:gd name="T26" fmla="*/ 0 w 18"/>
                  <a:gd name="T27" fmla="*/ 0 h 1"/>
                  <a:gd name="T28" fmla="*/ 17 w 18"/>
                  <a:gd name="T29" fmla="*/ 0 h 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1"/>
                  <a:gd name="T47" fmla="*/ 18 w 18"/>
                  <a:gd name="T48" fmla="*/ 1 h 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1">
                    <a:moveTo>
                      <a:pt x="17" y="0"/>
                    </a:moveTo>
                    <a:lnTo>
                      <a:pt x="0" y="0"/>
                    </a:lnTo>
                    <a:lnTo>
                      <a:pt x="17" y="0"/>
                    </a:lnTo>
                    <a:lnTo>
                      <a:pt x="0" y="0"/>
                    </a:lnTo>
                    <a:lnTo>
                      <a:pt x="15" y="0"/>
                    </a:lnTo>
                    <a:lnTo>
                      <a:pt x="17" y="0"/>
                    </a:lnTo>
                    <a:lnTo>
                      <a:pt x="0" y="0"/>
                    </a:lnTo>
                    <a:lnTo>
                      <a:pt x="17" y="0"/>
                    </a:lnTo>
                  </a:path>
                </a:pathLst>
              </a:custGeom>
              <a:solidFill>
                <a:srgbClr val="DDE817"/>
              </a:solidFill>
              <a:ln w="9525" cap="rnd">
                <a:noFill/>
                <a:round/>
                <a:headEnd/>
                <a:tailEnd/>
              </a:ln>
            </p:spPr>
            <p:txBody>
              <a:bodyPr/>
              <a:lstStyle/>
              <a:p>
                <a:endParaRPr lang="en-US"/>
              </a:p>
            </p:txBody>
          </p:sp>
          <p:sp>
            <p:nvSpPr>
              <p:cNvPr id="32950" name="Freeform 905"/>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EE916"/>
              </a:solidFill>
              <a:ln w="9525" cap="rnd">
                <a:noFill/>
                <a:round/>
                <a:headEnd/>
                <a:tailEnd/>
              </a:ln>
            </p:spPr>
            <p:txBody>
              <a:bodyPr/>
              <a:lstStyle/>
              <a:p>
                <a:endParaRPr lang="en-US"/>
              </a:p>
            </p:txBody>
          </p:sp>
          <p:sp>
            <p:nvSpPr>
              <p:cNvPr id="32951" name="Freeform 906"/>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EE916"/>
              </a:solidFill>
              <a:ln w="9525" cap="rnd">
                <a:noFill/>
                <a:round/>
                <a:headEnd/>
                <a:tailEnd/>
              </a:ln>
            </p:spPr>
            <p:txBody>
              <a:bodyPr/>
              <a:lstStyle/>
              <a:p>
                <a:endParaRPr lang="en-US"/>
              </a:p>
            </p:txBody>
          </p:sp>
          <p:sp>
            <p:nvSpPr>
              <p:cNvPr id="32952" name="Freeform 907"/>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FE916"/>
              </a:solidFill>
              <a:ln w="9525" cap="rnd">
                <a:noFill/>
                <a:round/>
                <a:headEnd/>
                <a:tailEnd/>
              </a:ln>
            </p:spPr>
            <p:txBody>
              <a:bodyPr/>
              <a:lstStyle/>
              <a:p>
                <a:endParaRPr lang="en-US"/>
              </a:p>
            </p:txBody>
          </p:sp>
          <p:sp>
            <p:nvSpPr>
              <p:cNvPr id="32953" name="Freeform 908"/>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DFEA15"/>
              </a:solidFill>
              <a:ln w="9525" cap="rnd">
                <a:noFill/>
                <a:round/>
                <a:headEnd/>
                <a:tailEnd/>
              </a:ln>
            </p:spPr>
            <p:txBody>
              <a:bodyPr/>
              <a:lstStyle/>
              <a:p>
                <a:endParaRPr lang="en-US"/>
              </a:p>
            </p:txBody>
          </p:sp>
          <p:sp>
            <p:nvSpPr>
              <p:cNvPr id="32954" name="Freeform 909"/>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0EA15"/>
              </a:solidFill>
              <a:ln w="9525" cap="rnd">
                <a:noFill/>
                <a:round/>
                <a:headEnd/>
                <a:tailEnd/>
              </a:ln>
            </p:spPr>
            <p:txBody>
              <a:bodyPr/>
              <a:lstStyle/>
              <a:p>
                <a:endParaRPr lang="en-US"/>
              </a:p>
            </p:txBody>
          </p:sp>
          <p:sp>
            <p:nvSpPr>
              <p:cNvPr id="32955" name="Freeform 910"/>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1EB14"/>
              </a:solidFill>
              <a:ln w="9525" cap="rnd">
                <a:noFill/>
                <a:round/>
                <a:headEnd/>
                <a:tailEnd/>
              </a:ln>
            </p:spPr>
            <p:txBody>
              <a:bodyPr/>
              <a:lstStyle/>
              <a:p>
                <a:endParaRPr lang="en-US"/>
              </a:p>
            </p:txBody>
          </p:sp>
          <p:sp>
            <p:nvSpPr>
              <p:cNvPr id="32956" name="Freeform 911"/>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1EB14"/>
              </a:solidFill>
              <a:ln w="9525" cap="rnd">
                <a:noFill/>
                <a:round/>
                <a:headEnd/>
                <a:tailEnd/>
              </a:ln>
            </p:spPr>
            <p:txBody>
              <a:bodyPr/>
              <a:lstStyle/>
              <a:p>
                <a:endParaRPr lang="en-US"/>
              </a:p>
            </p:txBody>
          </p:sp>
          <p:sp>
            <p:nvSpPr>
              <p:cNvPr id="32957" name="Freeform 912"/>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2EB14"/>
              </a:solidFill>
              <a:ln w="9525" cap="rnd">
                <a:noFill/>
                <a:round/>
                <a:headEnd/>
                <a:tailEnd/>
              </a:ln>
            </p:spPr>
            <p:txBody>
              <a:bodyPr/>
              <a:lstStyle/>
              <a:p>
                <a:endParaRPr lang="en-US"/>
              </a:p>
            </p:txBody>
          </p:sp>
          <p:sp>
            <p:nvSpPr>
              <p:cNvPr id="32958" name="Freeform 913"/>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2EC13"/>
              </a:solidFill>
              <a:ln w="9525" cap="rnd">
                <a:noFill/>
                <a:round/>
                <a:headEnd/>
                <a:tailEnd/>
              </a:ln>
            </p:spPr>
            <p:txBody>
              <a:bodyPr/>
              <a:lstStyle/>
              <a:p>
                <a:endParaRPr lang="en-US"/>
              </a:p>
            </p:txBody>
          </p:sp>
          <p:sp>
            <p:nvSpPr>
              <p:cNvPr id="32959" name="Freeform 914"/>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3EC13"/>
              </a:solidFill>
              <a:ln w="9525" cap="rnd">
                <a:noFill/>
                <a:round/>
                <a:headEnd/>
                <a:tailEnd/>
              </a:ln>
            </p:spPr>
            <p:txBody>
              <a:bodyPr/>
              <a:lstStyle/>
              <a:p>
                <a:endParaRPr lang="en-US"/>
              </a:p>
            </p:txBody>
          </p:sp>
          <p:sp>
            <p:nvSpPr>
              <p:cNvPr id="32960" name="Freeform 915"/>
              <p:cNvSpPr>
                <a:spLocks noChangeAspect="1"/>
              </p:cNvSpPr>
              <p:nvPr/>
            </p:nvSpPr>
            <p:spPr bwMode="auto">
              <a:xfrm>
                <a:off x="5027"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4ED12"/>
              </a:solidFill>
              <a:ln w="9525" cap="rnd">
                <a:noFill/>
                <a:round/>
                <a:headEnd/>
                <a:tailEnd/>
              </a:ln>
            </p:spPr>
            <p:txBody>
              <a:bodyPr/>
              <a:lstStyle/>
              <a:p>
                <a:endParaRPr lang="en-US"/>
              </a:p>
            </p:txBody>
          </p:sp>
          <p:sp>
            <p:nvSpPr>
              <p:cNvPr id="32961" name="Freeform 916"/>
              <p:cNvSpPr>
                <a:spLocks noChangeAspect="1"/>
              </p:cNvSpPr>
              <p:nvPr/>
            </p:nvSpPr>
            <p:spPr bwMode="auto">
              <a:xfrm>
                <a:off x="5026" y="2700"/>
                <a:ext cx="18" cy="1"/>
              </a:xfrm>
              <a:custGeom>
                <a:avLst/>
                <a:gdLst>
                  <a:gd name="T0" fmla="*/ 17 w 18"/>
                  <a:gd name="T1" fmla="*/ 0 h 1"/>
                  <a:gd name="T2" fmla="*/ 1 w 18"/>
                  <a:gd name="T3" fmla="*/ 0 h 1"/>
                  <a:gd name="T4" fmla="*/ 1 w 18"/>
                  <a:gd name="T5" fmla="*/ 0 h 1"/>
                  <a:gd name="T6" fmla="*/ 1 w 18"/>
                  <a:gd name="T7" fmla="*/ 0 h 1"/>
                  <a:gd name="T8" fmla="*/ 1 w 18"/>
                  <a:gd name="T9" fmla="*/ 0 h 1"/>
                  <a:gd name="T10" fmla="*/ 1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1" y="0"/>
                    </a:lnTo>
                    <a:lnTo>
                      <a:pt x="0" y="0"/>
                    </a:lnTo>
                    <a:lnTo>
                      <a:pt x="17" y="0"/>
                    </a:lnTo>
                  </a:path>
                </a:pathLst>
              </a:custGeom>
              <a:solidFill>
                <a:srgbClr val="E4ED12"/>
              </a:solidFill>
              <a:ln w="9525" cap="rnd">
                <a:noFill/>
                <a:round/>
                <a:headEnd/>
                <a:tailEnd/>
              </a:ln>
            </p:spPr>
            <p:txBody>
              <a:bodyPr/>
              <a:lstStyle/>
              <a:p>
                <a:endParaRPr lang="en-US"/>
              </a:p>
            </p:txBody>
          </p:sp>
          <p:sp>
            <p:nvSpPr>
              <p:cNvPr id="32962" name="Freeform 917"/>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E5ED12"/>
              </a:solidFill>
              <a:ln w="9525" cap="rnd">
                <a:noFill/>
                <a:round/>
                <a:headEnd/>
                <a:tailEnd/>
              </a:ln>
            </p:spPr>
            <p:txBody>
              <a:bodyPr/>
              <a:lstStyle/>
              <a:p>
                <a:endParaRPr lang="en-US"/>
              </a:p>
            </p:txBody>
          </p:sp>
          <p:sp>
            <p:nvSpPr>
              <p:cNvPr id="32963" name="Freeform 918"/>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E5EE11"/>
              </a:solidFill>
              <a:ln w="9525" cap="rnd">
                <a:noFill/>
                <a:round/>
                <a:headEnd/>
                <a:tailEnd/>
              </a:ln>
            </p:spPr>
            <p:txBody>
              <a:bodyPr/>
              <a:lstStyle/>
              <a:p>
                <a:endParaRPr lang="en-US"/>
              </a:p>
            </p:txBody>
          </p:sp>
          <p:sp>
            <p:nvSpPr>
              <p:cNvPr id="32964" name="Freeform 919"/>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E6EE11"/>
              </a:solidFill>
              <a:ln w="9525" cap="rnd">
                <a:noFill/>
                <a:round/>
                <a:headEnd/>
                <a:tailEnd/>
              </a:ln>
            </p:spPr>
            <p:txBody>
              <a:bodyPr/>
              <a:lstStyle/>
              <a:p>
                <a:endParaRPr lang="en-US"/>
              </a:p>
            </p:txBody>
          </p:sp>
          <p:sp>
            <p:nvSpPr>
              <p:cNvPr id="32965" name="Freeform 920"/>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E7EF10"/>
              </a:solidFill>
              <a:ln w="9525" cap="rnd">
                <a:noFill/>
                <a:round/>
                <a:headEnd/>
                <a:tailEnd/>
              </a:ln>
            </p:spPr>
            <p:txBody>
              <a:bodyPr/>
              <a:lstStyle/>
              <a:p>
                <a:endParaRPr lang="en-US"/>
              </a:p>
            </p:txBody>
          </p:sp>
          <p:sp>
            <p:nvSpPr>
              <p:cNvPr id="32966" name="Freeform 921"/>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E7EF10"/>
              </a:solidFill>
              <a:ln w="9525" cap="rnd">
                <a:noFill/>
                <a:round/>
                <a:headEnd/>
                <a:tailEnd/>
              </a:ln>
            </p:spPr>
            <p:txBody>
              <a:bodyPr/>
              <a:lstStyle/>
              <a:p>
                <a:endParaRPr lang="en-US"/>
              </a:p>
            </p:txBody>
          </p:sp>
          <p:sp>
            <p:nvSpPr>
              <p:cNvPr id="32967" name="Freeform 922"/>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7 w 18"/>
                  <a:gd name="T21" fmla="*/ 0 h 1"/>
                  <a:gd name="T22" fmla="*/ 17 w 18"/>
                  <a:gd name="T23" fmla="*/ 0 h 1"/>
                  <a:gd name="T24" fmla="*/ 17 w 18"/>
                  <a:gd name="T25" fmla="*/ 0 h 1"/>
                  <a:gd name="T26" fmla="*/ 17 w 18"/>
                  <a:gd name="T27" fmla="*/ 0 h 1"/>
                  <a:gd name="T28" fmla="*/ 17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7" y="0"/>
                    </a:lnTo>
                  </a:path>
                </a:pathLst>
              </a:custGeom>
              <a:solidFill>
                <a:srgbClr val="E8EF10"/>
              </a:solidFill>
              <a:ln w="9525" cap="rnd">
                <a:noFill/>
                <a:round/>
                <a:headEnd/>
                <a:tailEnd/>
              </a:ln>
            </p:spPr>
            <p:txBody>
              <a:bodyPr/>
              <a:lstStyle/>
              <a:p>
                <a:endParaRPr lang="en-US"/>
              </a:p>
            </p:txBody>
          </p:sp>
          <p:sp>
            <p:nvSpPr>
              <p:cNvPr id="32968" name="Freeform 923"/>
              <p:cNvSpPr>
                <a:spLocks noChangeAspect="1"/>
              </p:cNvSpPr>
              <p:nvPr/>
            </p:nvSpPr>
            <p:spPr bwMode="auto">
              <a:xfrm>
                <a:off x="5026" y="2700"/>
                <a:ext cx="18" cy="1"/>
              </a:xfrm>
              <a:custGeom>
                <a:avLst/>
                <a:gdLst>
                  <a:gd name="T0" fmla="*/ 17 w 18"/>
                  <a:gd name="T1" fmla="*/ 0 h 1"/>
                  <a:gd name="T2" fmla="*/ 0 w 18"/>
                  <a:gd name="T3" fmla="*/ 0 h 1"/>
                  <a:gd name="T4" fmla="*/ 0 w 18"/>
                  <a:gd name="T5" fmla="*/ 0 h 1"/>
                  <a:gd name="T6" fmla="*/ 0 w 18"/>
                  <a:gd name="T7" fmla="*/ 0 h 1"/>
                  <a:gd name="T8" fmla="*/ 0 w 18"/>
                  <a:gd name="T9" fmla="*/ 0 h 1"/>
                  <a:gd name="T10" fmla="*/ 0 w 18"/>
                  <a:gd name="T11" fmla="*/ 0 h 1"/>
                  <a:gd name="T12" fmla="*/ 0 w 18"/>
                  <a:gd name="T13" fmla="*/ 0 h 1"/>
                  <a:gd name="T14" fmla="*/ 0 w 18"/>
                  <a:gd name="T15" fmla="*/ 0 h 1"/>
                  <a:gd name="T16" fmla="*/ 0 w 18"/>
                  <a:gd name="T17" fmla="*/ 0 h 1"/>
                  <a:gd name="T18" fmla="*/ 0 w 18"/>
                  <a:gd name="T19" fmla="*/ 0 h 1"/>
                  <a:gd name="T20" fmla="*/ 15 w 18"/>
                  <a:gd name="T21" fmla="*/ 0 h 1"/>
                  <a:gd name="T22" fmla="*/ 15 w 18"/>
                  <a:gd name="T23" fmla="*/ 0 h 1"/>
                  <a:gd name="T24" fmla="*/ 15 w 18"/>
                  <a:gd name="T25" fmla="*/ 0 h 1"/>
                  <a:gd name="T26" fmla="*/ 15 w 18"/>
                  <a:gd name="T27" fmla="*/ 0 h 1"/>
                  <a:gd name="T28" fmla="*/ 15 w 18"/>
                  <a:gd name="T29" fmla="*/ 0 h 1"/>
                  <a:gd name="T30" fmla="*/ 17 w 18"/>
                  <a:gd name="T31" fmla="*/ 0 h 1"/>
                  <a:gd name="T32" fmla="*/ 17 w 18"/>
                  <a:gd name="T33" fmla="*/ 0 h 1"/>
                  <a:gd name="T34" fmla="*/ 17 w 18"/>
                  <a:gd name="T35" fmla="*/ 0 h 1"/>
                  <a:gd name="T36" fmla="*/ 17 w 18"/>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
                  <a:gd name="T59" fmla="*/ 18 w 18"/>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
                    <a:moveTo>
                      <a:pt x="17" y="0"/>
                    </a:moveTo>
                    <a:lnTo>
                      <a:pt x="0" y="0"/>
                    </a:lnTo>
                    <a:lnTo>
                      <a:pt x="15" y="0"/>
                    </a:lnTo>
                    <a:lnTo>
                      <a:pt x="17" y="0"/>
                    </a:lnTo>
                  </a:path>
                </a:pathLst>
              </a:custGeom>
              <a:solidFill>
                <a:srgbClr val="E8F00F"/>
              </a:solidFill>
              <a:ln w="9525" cap="rnd">
                <a:noFill/>
                <a:round/>
                <a:headEnd/>
                <a:tailEnd/>
              </a:ln>
            </p:spPr>
            <p:txBody>
              <a:bodyPr/>
              <a:lstStyle/>
              <a:p>
                <a:endParaRPr lang="en-US"/>
              </a:p>
            </p:txBody>
          </p:sp>
          <p:sp>
            <p:nvSpPr>
              <p:cNvPr id="32969" name="Freeform 924"/>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9F00F"/>
              </a:solidFill>
              <a:ln w="9525" cap="rnd">
                <a:noFill/>
                <a:round/>
                <a:headEnd/>
                <a:tailEnd/>
              </a:ln>
            </p:spPr>
            <p:txBody>
              <a:bodyPr/>
              <a:lstStyle/>
              <a:p>
                <a:endParaRPr lang="en-US"/>
              </a:p>
            </p:txBody>
          </p:sp>
          <p:sp>
            <p:nvSpPr>
              <p:cNvPr id="32970" name="Freeform 925"/>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AF10E"/>
              </a:solidFill>
              <a:ln w="9525" cap="rnd">
                <a:noFill/>
                <a:round/>
                <a:headEnd/>
                <a:tailEnd/>
              </a:ln>
            </p:spPr>
            <p:txBody>
              <a:bodyPr/>
              <a:lstStyle/>
              <a:p>
                <a:endParaRPr lang="en-US"/>
              </a:p>
            </p:txBody>
          </p:sp>
          <p:sp>
            <p:nvSpPr>
              <p:cNvPr id="32971" name="Freeform 926"/>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AF10E"/>
              </a:solidFill>
              <a:ln w="9525" cap="rnd">
                <a:noFill/>
                <a:round/>
                <a:headEnd/>
                <a:tailEnd/>
              </a:ln>
            </p:spPr>
            <p:txBody>
              <a:bodyPr/>
              <a:lstStyle/>
              <a:p>
                <a:endParaRPr lang="en-US"/>
              </a:p>
            </p:txBody>
          </p:sp>
          <p:sp>
            <p:nvSpPr>
              <p:cNvPr id="32972" name="Freeform 927"/>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BF10E"/>
              </a:solidFill>
              <a:ln w="9525" cap="rnd">
                <a:noFill/>
                <a:round/>
                <a:headEnd/>
                <a:tailEnd/>
              </a:ln>
            </p:spPr>
            <p:txBody>
              <a:bodyPr/>
              <a:lstStyle/>
              <a:p>
                <a:endParaRPr lang="en-US"/>
              </a:p>
            </p:txBody>
          </p:sp>
          <p:sp>
            <p:nvSpPr>
              <p:cNvPr id="32973" name="Freeform 928"/>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BF20D"/>
              </a:solidFill>
              <a:ln w="9525" cap="rnd">
                <a:noFill/>
                <a:round/>
                <a:headEnd/>
                <a:tailEnd/>
              </a:ln>
            </p:spPr>
            <p:txBody>
              <a:bodyPr/>
              <a:lstStyle/>
              <a:p>
                <a:endParaRPr lang="en-US"/>
              </a:p>
            </p:txBody>
          </p:sp>
          <p:sp>
            <p:nvSpPr>
              <p:cNvPr id="32974" name="Freeform 929"/>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CF20D"/>
              </a:solidFill>
              <a:ln w="9525" cap="rnd">
                <a:noFill/>
                <a:round/>
                <a:headEnd/>
                <a:tailEnd/>
              </a:ln>
            </p:spPr>
            <p:txBody>
              <a:bodyPr/>
              <a:lstStyle/>
              <a:p>
                <a:endParaRPr lang="en-US"/>
              </a:p>
            </p:txBody>
          </p:sp>
          <p:sp>
            <p:nvSpPr>
              <p:cNvPr id="32975" name="Freeform 930"/>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DF30C"/>
              </a:solidFill>
              <a:ln w="9525" cap="rnd">
                <a:noFill/>
                <a:round/>
                <a:headEnd/>
                <a:tailEnd/>
              </a:ln>
            </p:spPr>
            <p:txBody>
              <a:bodyPr/>
              <a:lstStyle/>
              <a:p>
                <a:endParaRPr lang="en-US"/>
              </a:p>
            </p:txBody>
          </p:sp>
          <p:sp>
            <p:nvSpPr>
              <p:cNvPr id="32976" name="Freeform 931"/>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DF30C"/>
              </a:solidFill>
              <a:ln w="9525" cap="rnd">
                <a:noFill/>
                <a:round/>
                <a:headEnd/>
                <a:tailEnd/>
              </a:ln>
            </p:spPr>
            <p:txBody>
              <a:bodyPr/>
              <a:lstStyle/>
              <a:p>
                <a:endParaRPr lang="en-US"/>
              </a:p>
            </p:txBody>
          </p:sp>
          <p:sp>
            <p:nvSpPr>
              <p:cNvPr id="32977" name="Freeform 932"/>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EF30C"/>
              </a:solidFill>
              <a:ln w="9525" cap="rnd">
                <a:noFill/>
                <a:round/>
                <a:headEnd/>
                <a:tailEnd/>
              </a:ln>
            </p:spPr>
            <p:txBody>
              <a:bodyPr/>
              <a:lstStyle/>
              <a:p>
                <a:endParaRPr lang="en-US"/>
              </a:p>
            </p:txBody>
          </p:sp>
          <p:sp>
            <p:nvSpPr>
              <p:cNvPr id="32978" name="Freeform 933"/>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EF40B"/>
              </a:solidFill>
              <a:ln w="9525" cap="rnd">
                <a:noFill/>
                <a:round/>
                <a:headEnd/>
                <a:tailEnd/>
              </a:ln>
            </p:spPr>
            <p:txBody>
              <a:bodyPr/>
              <a:lstStyle/>
              <a:p>
                <a:endParaRPr lang="en-US"/>
              </a:p>
            </p:txBody>
          </p:sp>
          <p:sp>
            <p:nvSpPr>
              <p:cNvPr id="32979" name="Freeform 934"/>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EFF40B"/>
              </a:solidFill>
              <a:ln w="9525" cap="rnd">
                <a:noFill/>
                <a:round/>
                <a:headEnd/>
                <a:tailEnd/>
              </a:ln>
            </p:spPr>
            <p:txBody>
              <a:bodyPr/>
              <a:lstStyle/>
              <a:p>
                <a:endParaRPr lang="en-US"/>
              </a:p>
            </p:txBody>
          </p:sp>
          <p:sp>
            <p:nvSpPr>
              <p:cNvPr id="32980" name="Freeform 935"/>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0 w 17"/>
                  <a:gd name="T21" fmla="*/ 0 h 1"/>
                  <a:gd name="T22" fmla="*/ 0 w 17"/>
                  <a:gd name="T23" fmla="*/ 0 h 1"/>
                  <a:gd name="T24" fmla="*/ 0 w 17"/>
                  <a:gd name="T25" fmla="*/ 0 h 1"/>
                  <a:gd name="T26" fmla="*/ 0 w 17"/>
                  <a:gd name="T27" fmla="*/ 0 h 1"/>
                  <a:gd name="T28" fmla="*/ 0 w 17"/>
                  <a:gd name="T29" fmla="*/ 0 h 1"/>
                  <a:gd name="T30" fmla="*/ 0 w 17"/>
                  <a:gd name="T31" fmla="*/ 0 h 1"/>
                  <a:gd name="T32" fmla="*/ 0 w 17"/>
                  <a:gd name="T33" fmla="*/ 0 h 1"/>
                  <a:gd name="T34" fmla="*/ 0 w 17"/>
                  <a:gd name="T35" fmla="*/ 0 h 1"/>
                  <a:gd name="T36" fmla="*/ 16 w 17"/>
                  <a:gd name="T37" fmla="*/ 0 h 1"/>
                  <a:gd name="T38" fmla="*/ 16 w 17"/>
                  <a:gd name="T39" fmla="*/ 0 h 1"/>
                  <a:gd name="T40" fmla="*/ 16 w 17"/>
                  <a:gd name="T41" fmla="*/ 0 h 1"/>
                  <a:gd name="T42" fmla="*/ 16 w 17"/>
                  <a:gd name="T43" fmla="*/ 0 h 1"/>
                  <a:gd name="T44" fmla="*/ 16 w 17"/>
                  <a:gd name="T45" fmla="*/ 0 h 1"/>
                  <a:gd name="T46" fmla="*/ 16 w 17"/>
                  <a:gd name="T47" fmla="*/ 0 h 1"/>
                  <a:gd name="T48" fmla="*/ 16 w 17"/>
                  <a:gd name="T49" fmla="*/ 0 h 1"/>
                  <a:gd name="T50" fmla="*/ 16 w 17"/>
                  <a:gd name="T51" fmla="*/ 0 h 1"/>
                  <a:gd name="T52" fmla="*/ 16 w 17"/>
                  <a:gd name="T53" fmla="*/ 0 h 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1"/>
                  <a:gd name="T83" fmla="*/ 17 w 17"/>
                  <a:gd name="T84" fmla="*/ 1 h 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1">
                    <a:moveTo>
                      <a:pt x="16" y="0"/>
                    </a:moveTo>
                    <a:lnTo>
                      <a:pt x="0" y="0"/>
                    </a:lnTo>
                    <a:lnTo>
                      <a:pt x="16" y="0"/>
                    </a:lnTo>
                  </a:path>
                </a:pathLst>
              </a:custGeom>
              <a:solidFill>
                <a:srgbClr val="F0F50A"/>
              </a:solidFill>
              <a:ln w="9525" cap="rnd">
                <a:noFill/>
                <a:round/>
                <a:headEnd/>
                <a:tailEnd/>
              </a:ln>
            </p:spPr>
            <p:txBody>
              <a:bodyPr/>
              <a:lstStyle/>
              <a:p>
                <a:endParaRPr lang="en-US"/>
              </a:p>
            </p:txBody>
          </p:sp>
          <p:sp>
            <p:nvSpPr>
              <p:cNvPr id="32981" name="Freeform 936"/>
              <p:cNvSpPr>
                <a:spLocks noChangeAspect="1"/>
              </p:cNvSpPr>
              <p:nvPr/>
            </p:nvSpPr>
            <p:spPr bwMode="auto">
              <a:xfrm>
                <a:off x="5026" y="2700"/>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0F50A"/>
              </a:solidFill>
              <a:ln w="9525" cap="rnd">
                <a:noFill/>
                <a:round/>
                <a:headEnd/>
                <a:tailEnd/>
              </a:ln>
            </p:spPr>
            <p:txBody>
              <a:bodyPr/>
              <a:lstStyle/>
              <a:p>
                <a:endParaRPr lang="en-US"/>
              </a:p>
            </p:txBody>
          </p:sp>
          <p:sp>
            <p:nvSpPr>
              <p:cNvPr id="32982" name="Freeform 937"/>
              <p:cNvSpPr>
                <a:spLocks noChangeAspect="1"/>
              </p:cNvSpPr>
              <p:nvPr/>
            </p:nvSpPr>
            <p:spPr bwMode="auto">
              <a:xfrm>
                <a:off x="5026" y="2698"/>
                <a:ext cx="17" cy="17"/>
              </a:xfrm>
              <a:custGeom>
                <a:avLst/>
                <a:gdLst>
                  <a:gd name="T0" fmla="*/ 16 w 17"/>
                  <a:gd name="T1" fmla="*/ 16 h 17"/>
                  <a:gd name="T2" fmla="*/ 0 w 17"/>
                  <a:gd name="T3" fmla="*/ 16 h 17"/>
                  <a:gd name="T4" fmla="*/ 0 w 17"/>
                  <a:gd name="T5" fmla="*/ 16 h 17"/>
                  <a:gd name="T6" fmla="*/ 0 w 17"/>
                  <a:gd name="T7" fmla="*/ 16 h 17"/>
                  <a:gd name="T8" fmla="*/ 0 w 17"/>
                  <a:gd name="T9" fmla="*/ 16 h 17"/>
                  <a:gd name="T10" fmla="*/ 0 w 17"/>
                  <a:gd name="T11" fmla="*/ 16 h 17"/>
                  <a:gd name="T12" fmla="*/ 0 w 17"/>
                  <a:gd name="T13" fmla="*/ 16 h 17"/>
                  <a:gd name="T14" fmla="*/ 1 w 17"/>
                  <a:gd name="T15" fmla="*/ 16 h 17"/>
                  <a:gd name="T16" fmla="*/ 1 w 17"/>
                  <a:gd name="T17" fmla="*/ 16 h 17"/>
                  <a:gd name="T18" fmla="*/ 1 w 17"/>
                  <a:gd name="T19" fmla="*/ 0 h 17"/>
                  <a:gd name="T20" fmla="*/ 16 w 17"/>
                  <a:gd name="T21" fmla="*/ 0 h 17"/>
                  <a:gd name="T22" fmla="*/ 16 w 17"/>
                  <a:gd name="T23" fmla="*/ 16 h 17"/>
                  <a:gd name="T24" fmla="*/ 16 w 17"/>
                  <a:gd name="T25" fmla="*/ 16 h 17"/>
                  <a:gd name="T26" fmla="*/ 16 w 17"/>
                  <a:gd name="T27" fmla="*/ 16 h 17"/>
                  <a:gd name="T28" fmla="*/ 16 w 17"/>
                  <a:gd name="T29" fmla="*/ 16 h 17"/>
                  <a:gd name="T30" fmla="*/ 16 w 17"/>
                  <a:gd name="T31" fmla="*/ 16 h 17"/>
                  <a:gd name="T32" fmla="*/ 16 w 17"/>
                  <a:gd name="T33" fmla="*/ 16 h 17"/>
                  <a:gd name="T34" fmla="*/ 16 w 17"/>
                  <a:gd name="T35" fmla="*/ 16 h 17"/>
                  <a:gd name="T36" fmla="*/ 16 w 17"/>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16"/>
                    </a:moveTo>
                    <a:lnTo>
                      <a:pt x="0" y="16"/>
                    </a:lnTo>
                    <a:lnTo>
                      <a:pt x="1" y="16"/>
                    </a:lnTo>
                    <a:lnTo>
                      <a:pt x="1" y="0"/>
                    </a:lnTo>
                    <a:lnTo>
                      <a:pt x="16" y="0"/>
                    </a:lnTo>
                    <a:lnTo>
                      <a:pt x="16" y="16"/>
                    </a:lnTo>
                  </a:path>
                </a:pathLst>
              </a:custGeom>
              <a:solidFill>
                <a:srgbClr val="F1F50A"/>
              </a:solidFill>
              <a:ln w="9525" cap="rnd">
                <a:noFill/>
                <a:round/>
                <a:headEnd/>
                <a:tailEnd/>
              </a:ln>
            </p:spPr>
            <p:txBody>
              <a:bodyPr/>
              <a:lstStyle/>
              <a:p>
                <a:endParaRPr lang="en-US"/>
              </a:p>
            </p:txBody>
          </p:sp>
          <p:sp>
            <p:nvSpPr>
              <p:cNvPr id="32983" name="Freeform 938"/>
              <p:cNvSpPr>
                <a:spLocks noChangeAspect="1"/>
              </p:cNvSpPr>
              <p:nvPr/>
            </p:nvSpPr>
            <p:spPr bwMode="auto">
              <a:xfrm>
                <a:off x="5027"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1F609"/>
              </a:solidFill>
              <a:ln w="9525" cap="rnd">
                <a:noFill/>
                <a:round/>
                <a:headEnd/>
                <a:tailEnd/>
              </a:ln>
            </p:spPr>
            <p:txBody>
              <a:bodyPr/>
              <a:lstStyle/>
              <a:p>
                <a:endParaRPr lang="en-US"/>
              </a:p>
            </p:txBody>
          </p:sp>
          <p:sp>
            <p:nvSpPr>
              <p:cNvPr id="32984" name="Freeform 939"/>
              <p:cNvSpPr>
                <a:spLocks noChangeAspect="1"/>
              </p:cNvSpPr>
              <p:nvPr/>
            </p:nvSpPr>
            <p:spPr bwMode="auto">
              <a:xfrm>
                <a:off x="5027"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2F609"/>
              </a:solidFill>
              <a:ln w="9525" cap="rnd">
                <a:noFill/>
                <a:round/>
                <a:headEnd/>
                <a:tailEnd/>
              </a:ln>
            </p:spPr>
            <p:txBody>
              <a:bodyPr/>
              <a:lstStyle/>
              <a:p>
                <a:endParaRPr lang="en-US"/>
              </a:p>
            </p:txBody>
          </p:sp>
          <p:sp>
            <p:nvSpPr>
              <p:cNvPr id="32985" name="Freeform 940"/>
              <p:cNvSpPr>
                <a:spLocks noChangeAspect="1"/>
              </p:cNvSpPr>
              <p:nvPr/>
            </p:nvSpPr>
            <p:spPr bwMode="auto">
              <a:xfrm>
                <a:off x="5027"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1 w 17"/>
                  <a:gd name="T11" fmla="*/ 0 h 1"/>
                  <a:gd name="T12" fmla="*/ 1 w 17"/>
                  <a:gd name="T13" fmla="*/ 0 h 1"/>
                  <a:gd name="T14" fmla="*/ 1 w 17"/>
                  <a:gd name="T15" fmla="*/ 0 h 1"/>
                  <a:gd name="T16" fmla="*/ 1 w 17"/>
                  <a:gd name="T17" fmla="*/ 0 h 1"/>
                  <a:gd name="T18" fmla="*/ 1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 y="0"/>
                    </a:lnTo>
                    <a:lnTo>
                      <a:pt x="16" y="0"/>
                    </a:lnTo>
                  </a:path>
                </a:pathLst>
              </a:custGeom>
              <a:solidFill>
                <a:srgbClr val="F3F708"/>
              </a:solidFill>
              <a:ln w="9525" cap="rnd">
                <a:noFill/>
                <a:round/>
                <a:headEnd/>
                <a:tailEnd/>
              </a:ln>
            </p:spPr>
            <p:txBody>
              <a:bodyPr/>
              <a:lstStyle/>
              <a:p>
                <a:endParaRPr lang="en-US"/>
              </a:p>
            </p:txBody>
          </p:sp>
          <p:sp>
            <p:nvSpPr>
              <p:cNvPr id="32986" name="Freeform 941"/>
              <p:cNvSpPr>
                <a:spLocks noChangeAspect="1"/>
              </p:cNvSpPr>
              <p:nvPr/>
            </p:nvSpPr>
            <p:spPr bwMode="auto">
              <a:xfrm>
                <a:off x="5029"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3F708"/>
              </a:solidFill>
              <a:ln w="9525" cap="rnd">
                <a:noFill/>
                <a:round/>
                <a:headEnd/>
                <a:tailEnd/>
              </a:ln>
            </p:spPr>
            <p:txBody>
              <a:bodyPr/>
              <a:lstStyle/>
              <a:p>
                <a:endParaRPr lang="en-US"/>
              </a:p>
            </p:txBody>
          </p:sp>
          <p:sp>
            <p:nvSpPr>
              <p:cNvPr id="32987" name="Freeform 942"/>
              <p:cNvSpPr>
                <a:spLocks noChangeAspect="1"/>
              </p:cNvSpPr>
              <p:nvPr/>
            </p:nvSpPr>
            <p:spPr bwMode="auto">
              <a:xfrm>
                <a:off x="5029"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4 w 17"/>
                  <a:gd name="T21" fmla="*/ 0 h 1"/>
                  <a:gd name="T22" fmla="*/ 14 w 17"/>
                  <a:gd name="T23" fmla="*/ 0 h 1"/>
                  <a:gd name="T24" fmla="*/ 14 w 17"/>
                  <a:gd name="T25" fmla="*/ 0 h 1"/>
                  <a:gd name="T26" fmla="*/ 14 w 17"/>
                  <a:gd name="T27" fmla="*/ 0 h 1"/>
                  <a:gd name="T28" fmla="*/ 14 w 17"/>
                  <a:gd name="T29" fmla="*/ 0 h 1"/>
                  <a:gd name="T30" fmla="*/ 14 w 17"/>
                  <a:gd name="T31" fmla="*/ 0 h 1"/>
                  <a:gd name="T32" fmla="*/ 14 w 17"/>
                  <a:gd name="T33" fmla="*/ 0 h 1"/>
                  <a:gd name="T34" fmla="*/ 14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4" y="0"/>
                    </a:lnTo>
                    <a:lnTo>
                      <a:pt x="16" y="0"/>
                    </a:lnTo>
                  </a:path>
                </a:pathLst>
              </a:custGeom>
              <a:solidFill>
                <a:srgbClr val="F4F708"/>
              </a:solidFill>
              <a:ln w="9525" cap="rnd">
                <a:noFill/>
                <a:round/>
                <a:headEnd/>
                <a:tailEnd/>
              </a:ln>
            </p:spPr>
            <p:txBody>
              <a:bodyPr/>
              <a:lstStyle/>
              <a:p>
                <a:endParaRPr lang="en-US"/>
              </a:p>
            </p:txBody>
          </p:sp>
          <p:sp>
            <p:nvSpPr>
              <p:cNvPr id="32988" name="Freeform 943"/>
              <p:cNvSpPr>
                <a:spLocks noChangeAspect="1"/>
              </p:cNvSpPr>
              <p:nvPr/>
            </p:nvSpPr>
            <p:spPr bwMode="auto">
              <a:xfrm>
                <a:off x="5029"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2 w 17"/>
                  <a:gd name="T11" fmla="*/ 0 h 1"/>
                  <a:gd name="T12" fmla="*/ 2 w 17"/>
                  <a:gd name="T13" fmla="*/ 0 h 1"/>
                  <a:gd name="T14" fmla="*/ 2 w 17"/>
                  <a:gd name="T15" fmla="*/ 0 h 1"/>
                  <a:gd name="T16" fmla="*/ 2 w 17"/>
                  <a:gd name="T17" fmla="*/ 0 h 1"/>
                  <a:gd name="T18" fmla="*/ 2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2" y="0"/>
                    </a:lnTo>
                    <a:lnTo>
                      <a:pt x="16" y="0"/>
                    </a:lnTo>
                  </a:path>
                </a:pathLst>
              </a:custGeom>
              <a:solidFill>
                <a:srgbClr val="F4F807"/>
              </a:solidFill>
              <a:ln w="9525" cap="rnd">
                <a:noFill/>
                <a:round/>
                <a:headEnd/>
                <a:tailEnd/>
              </a:ln>
            </p:spPr>
            <p:txBody>
              <a:bodyPr/>
              <a:lstStyle/>
              <a:p>
                <a:endParaRPr lang="en-US"/>
              </a:p>
            </p:txBody>
          </p:sp>
          <p:sp>
            <p:nvSpPr>
              <p:cNvPr id="32989" name="Freeform 944"/>
              <p:cNvSpPr>
                <a:spLocks noChangeAspect="1"/>
              </p:cNvSpPr>
              <p:nvPr/>
            </p:nvSpPr>
            <p:spPr bwMode="auto">
              <a:xfrm>
                <a:off x="5031"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5F807"/>
              </a:solidFill>
              <a:ln w="9525" cap="rnd">
                <a:noFill/>
                <a:round/>
                <a:headEnd/>
                <a:tailEnd/>
              </a:ln>
            </p:spPr>
            <p:txBody>
              <a:bodyPr/>
              <a:lstStyle/>
              <a:p>
                <a:endParaRPr lang="en-US"/>
              </a:p>
            </p:txBody>
          </p:sp>
          <p:sp>
            <p:nvSpPr>
              <p:cNvPr id="32990" name="Freeform 945"/>
              <p:cNvSpPr>
                <a:spLocks noChangeAspect="1"/>
              </p:cNvSpPr>
              <p:nvPr/>
            </p:nvSpPr>
            <p:spPr bwMode="auto">
              <a:xfrm>
                <a:off x="5031"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6F906"/>
              </a:solidFill>
              <a:ln w="9525" cap="rnd">
                <a:noFill/>
                <a:round/>
                <a:headEnd/>
                <a:tailEnd/>
              </a:ln>
            </p:spPr>
            <p:txBody>
              <a:bodyPr/>
              <a:lstStyle/>
              <a:p>
                <a:endParaRPr lang="en-US"/>
              </a:p>
            </p:txBody>
          </p:sp>
          <p:sp>
            <p:nvSpPr>
              <p:cNvPr id="32991" name="Freeform 946"/>
              <p:cNvSpPr>
                <a:spLocks noChangeAspect="1"/>
              </p:cNvSpPr>
              <p:nvPr/>
            </p:nvSpPr>
            <p:spPr bwMode="auto">
              <a:xfrm>
                <a:off x="5031"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2 w 17"/>
                  <a:gd name="T13" fmla="*/ 0 h 1"/>
                  <a:gd name="T14" fmla="*/ 2 w 17"/>
                  <a:gd name="T15" fmla="*/ 0 h 1"/>
                  <a:gd name="T16" fmla="*/ 2 w 17"/>
                  <a:gd name="T17" fmla="*/ 0 h 1"/>
                  <a:gd name="T18" fmla="*/ 2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2" y="0"/>
                    </a:lnTo>
                    <a:lnTo>
                      <a:pt x="16" y="0"/>
                    </a:lnTo>
                  </a:path>
                </a:pathLst>
              </a:custGeom>
              <a:solidFill>
                <a:srgbClr val="F6F906"/>
              </a:solidFill>
              <a:ln w="9525" cap="rnd">
                <a:noFill/>
                <a:round/>
                <a:headEnd/>
                <a:tailEnd/>
              </a:ln>
            </p:spPr>
            <p:txBody>
              <a:bodyPr/>
              <a:lstStyle/>
              <a:p>
                <a:endParaRPr lang="en-US"/>
              </a:p>
            </p:txBody>
          </p:sp>
          <p:sp>
            <p:nvSpPr>
              <p:cNvPr id="32992" name="Freeform 947"/>
              <p:cNvSpPr>
                <a:spLocks noChangeAspect="1"/>
              </p:cNvSpPr>
              <p:nvPr/>
            </p:nvSpPr>
            <p:spPr bwMode="auto">
              <a:xfrm>
                <a:off x="5032"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7F906"/>
              </a:solidFill>
              <a:ln w="9525" cap="rnd">
                <a:noFill/>
                <a:round/>
                <a:headEnd/>
                <a:tailEnd/>
              </a:ln>
            </p:spPr>
            <p:txBody>
              <a:bodyPr/>
              <a:lstStyle/>
              <a:p>
                <a:endParaRPr lang="en-US"/>
              </a:p>
            </p:txBody>
          </p:sp>
          <p:sp>
            <p:nvSpPr>
              <p:cNvPr id="32993" name="Freeform 948"/>
              <p:cNvSpPr>
                <a:spLocks noChangeAspect="1"/>
              </p:cNvSpPr>
              <p:nvPr/>
            </p:nvSpPr>
            <p:spPr bwMode="auto">
              <a:xfrm>
                <a:off x="5032"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7FA05"/>
              </a:solidFill>
              <a:ln w="9525" cap="rnd">
                <a:noFill/>
                <a:round/>
                <a:headEnd/>
                <a:tailEnd/>
              </a:ln>
            </p:spPr>
            <p:txBody>
              <a:bodyPr/>
              <a:lstStyle/>
              <a:p>
                <a:endParaRPr lang="en-US"/>
              </a:p>
            </p:txBody>
          </p:sp>
          <p:sp>
            <p:nvSpPr>
              <p:cNvPr id="32994" name="Freeform 949"/>
              <p:cNvSpPr>
                <a:spLocks noChangeAspect="1"/>
              </p:cNvSpPr>
              <p:nvPr/>
            </p:nvSpPr>
            <p:spPr bwMode="auto">
              <a:xfrm>
                <a:off x="5032"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3 w 17"/>
                  <a:gd name="T15" fmla="*/ 0 h 1"/>
                  <a:gd name="T16" fmla="*/ 3 w 17"/>
                  <a:gd name="T17" fmla="*/ 0 h 1"/>
                  <a:gd name="T18" fmla="*/ 3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3" y="0"/>
                    </a:lnTo>
                    <a:lnTo>
                      <a:pt x="16" y="0"/>
                    </a:lnTo>
                  </a:path>
                </a:pathLst>
              </a:custGeom>
              <a:solidFill>
                <a:srgbClr val="F8FA05"/>
              </a:solidFill>
              <a:ln w="9525" cap="rnd">
                <a:noFill/>
                <a:round/>
                <a:headEnd/>
                <a:tailEnd/>
              </a:ln>
            </p:spPr>
            <p:txBody>
              <a:bodyPr/>
              <a:lstStyle/>
              <a:p>
                <a:endParaRPr lang="en-US"/>
              </a:p>
            </p:txBody>
          </p:sp>
          <p:sp>
            <p:nvSpPr>
              <p:cNvPr id="32995" name="Freeform 950"/>
              <p:cNvSpPr>
                <a:spLocks noChangeAspect="1"/>
              </p:cNvSpPr>
              <p:nvPr/>
            </p:nvSpPr>
            <p:spPr bwMode="auto">
              <a:xfrm>
                <a:off x="5034"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9FB04"/>
              </a:solidFill>
              <a:ln w="9525" cap="rnd">
                <a:noFill/>
                <a:round/>
                <a:headEnd/>
                <a:tailEnd/>
              </a:ln>
            </p:spPr>
            <p:txBody>
              <a:bodyPr/>
              <a:lstStyle/>
              <a:p>
                <a:endParaRPr lang="en-US"/>
              </a:p>
            </p:txBody>
          </p:sp>
          <p:sp>
            <p:nvSpPr>
              <p:cNvPr id="32996" name="Freeform 951"/>
              <p:cNvSpPr>
                <a:spLocks noChangeAspect="1"/>
              </p:cNvSpPr>
              <p:nvPr/>
            </p:nvSpPr>
            <p:spPr bwMode="auto">
              <a:xfrm>
                <a:off x="5034"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9FB04"/>
              </a:solidFill>
              <a:ln w="9525" cap="rnd">
                <a:noFill/>
                <a:round/>
                <a:headEnd/>
                <a:tailEnd/>
              </a:ln>
            </p:spPr>
            <p:txBody>
              <a:bodyPr/>
              <a:lstStyle/>
              <a:p>
                <a:endParaRPr lang="en-US"/>
              </a:p>
            </p:txBody>
          </p:sp>
          <p:sp>
            <p:nvSpPr>
              <p:cNvPr id="32997" name="Freeform 952"/>
              <p:cNvSpPr>
                <a:spLocks noChangeAspect="1"/>
              </p:cNvSpPr>
              <p:nvPr/>
            </p:nvSpPr>
            <p:spPr bwMode="auto">
              <a:xfrm>
                <a:off x="5034"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4 w 17"/>
                  <a:gd name="T17" fmla="*/ 0 h 1"/>
                  <a:gd name="T18" fmla="*/ 4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4" y="0"/>
                    </a:lnTo>
                    <a:lnTo>
                      <a:pt x="16" y="0"/>
                    </a:lnTo>
                  </a:path>
                </a:pathLst>
              </a:custGeom>
              <a:solidFill>
                <a:srgbClr val="FAFB04"/>
              </a:solidFill>
              <a:ln w="9525" cap="rnd">
                <a:noFill/>
                <a:round/>
                <a:headEnd/>
                <a:tailEnd/>
              </a:ln>
            </p:spPr>
            <p:txBody>
              <a:bodyPr/>
              <a:lstStyle/>
              <a:p>
                <a:endParaRPr lang="en-US"/>
              </a:p>
            </p:txBody>
          </p:sp>
          <p:sp>
            <p:nvSpPr>
              <p:cNvPr id="32998" name="Freeform 953"/>
              <p:cNvSpPr>
                <a:spLocks noChangeAspect="1"/>
              </p:cNvSpPr>
              <p:nvPr/>
            </p:nvSpPr>
            <p:spPr bwMode="auto">
              <a:xfrm>
                <a:off x="5035"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AFC03"/>
              </a:solidFill>
              <a:ln w="9525" cap="rnd">
                <a:noFill/>
                <a:round/>
                <a:headEnd/>
                <a:tailEnd/>
              </a:ln>
            </p:spPr>
            <p:txBody>
              <a:bodyPr/>
              <a:lstStyle/>
              <a:p>
                <a:endParaRPr lang="en-US"/>
              </a:p>
            </p:txBody>
          </p:sp>
          <p:sp>
            <p:nvSpPr>
              <p:cNvPr id="32999" name="Freeform 954"/>
              <p:cNvSpPr>
                <a:spLocks noChangeAspect="1"/>
              </p:cNvSpPr>
              <p:nvPr/>
            </p:nvSpPr>
            <p:spPr bwMode="auto">
              <a:xfrm>
                <a:off x="5035"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BFC03"/>
              </a:solidFill>
              <a:ln w="9525" cap="rnd">
                <a:noFill/>
                <a:round/>
                <a:headEnd/>
                <a:tailEnd/>
              </a:ln>
            </p:spPr>
            <p:txBody>
              <a:bodyPr/>
              <a:lstStyle/>
              <a:p>
                <a:endParaRPr lang="en-US"/>
              </a:p>
            </p:txBody>
          </p:sp>
          <p:sp>
            <p:nvSpPr>
              <p:cNvPr id="33000" name="Freeform 955"/>
              <p:cNvSpPr>
                <a:spLocks noChangeAspect="1"/>
              </p:cNvSpPr>
              <p:nvPr/>
            </p:nvSpPr>
            <p:spPr bwMode="auto">
              <a:xfrm>
                <a:off x="5035"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5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5" y="0"/>
                    </a:lnTo>
                    <a:lnTo>
                      <a:pt x="16" y="0"/>
                    </a:lnTo>
                  </a:path>
                </a:pathLst>
              </a:custGeom>
              <a:solidFill>
                <a:srgbClr val="FCFD02"/>
              </a:solidFill>
              <a:ln w="9525" cap="rnd">
                <a:noFill/>
                <a:round/>
                <a:headEnd/>
                <a:tailEnd/>
              </a:ln>
            </p:spPr>
            <p:txBody>
              <a:bodyPr/>
              <a:lstStyle/>
              <a:p>
                <a:endParaRPr lang="en-US"/>
              </a:p>
            </p:txBody>
          </p:sp>
          <p:sp>
            <p:nvSpPr>
              <p:cNvPr id="33001" name="Freeform 956"/>
              <p:cNvSpPr>
                <a:spLocks noChangeAspect="1"/>
              </p:cNvSpPr>
              <p:nvPr/>
            </p:nvSpPr>
            <p:spPr bwMode="auto">
              <a:xfrm>
                <a:off x="5037"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CFD02"/>
              </a:solidFill>
              <a:ln w="9525" cap="rnd">
                <a:noFill/>
                <a:round/>
                <a:headEnd/>
                <a:tailEnd/>
              </a:ln>
            </p:spPr>
            <p:txBody>
              <a:bodyPr/>
              <a:lstStyle/>
              <a:p>
                <a:endParaRPr lang="en-US"/>
              </a:p>
            </p:txBody>
          </p:sp>
          <p:sp>
            <p:nvSpPr>
              <p:cNvPr id="33002" name="Freeform 957"/>
              <p:cNvSpPr>
                <a:spLocks noChangeAspect="1"/>
              </p:cNvSpPr>
              <p:nvPr/>
            </p:nvSpPr>
            <p:spPr bwMode="auto">
              <a:xfrm>
                <a:off x="5037"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DFD02"/>
              </a:solidFill>
              <a:ln w="9525" cap="rnd">
                <a:noFill/>
                <a:round/>
                <a:headEnd/>
                <a:tailEnd/>
              </a:ln>
            </p:spPr>
            <p:txBody>
              <a:bodyPr/>
              <a:lstStyle/>
              <a:p>
                <a:endParaRPr lang="en-US"/>
              </a:p>
            </p:txBody>
          </p:sp>
          <p:sp>
            <p:nvSpPr>
              <p:cNvPr id="33003" name="Freeform 958"/>
              <p:cNvSpPr>
                <a:spLocks noChangeAspect="1"/>
              </p:cNvSpPr>
              <p:nvPr/>
            </p:nvSpPr>
            <p:spPr bwMode="auto">
              <a:xfrm>
                <a:off x="5037"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8 w 17"/>
                  <a:gd name="T15" fmla="*/ 0 h 1"/>
                  <a:gd name="T16" fmla="*/ 8 w 17"/>
                  <a:gd name="T17" fmla="*/ 0 h 1"/>
                  <a:gd name="T18" fmla="*/ 8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8" y="0"/>
                    </a:lnTo>
                    <a:lnTo>
                      <a:pt x="16" y="0"/>
                    </a:lnTo>
                  </a:path>
                </a:pathLst>
              </a:custGeom>
              <a:solidFill>
                <a:srgbClr val="FDFE01"/>
              </a:solidFill>
              <a:ln w="9525" cap="rnd">
                <a:noFill/>
                <a:round/>
                <a:headEnd/>
                <a:tailEnd/>
              </a:ln>
            </p:spPr>
            <p:txBody>
              <a:bodyPr/>
              <a:lstStyle/>
              <a:p>
                <a:endParaRPr lang="en-US"/>
              </a:p>
            </p:txBody>
          </p:sp>
          <p:sp>
            <p:nvSpPr>
              <p:cNvPr id="33004" name="Freeform 959"/>
              <p:cNvSpPr>
                <a:spLocks noChangeAspect="1"/>
              </p:cNvSpPr>
              <p:nvPr/>
            </p:nvSpPr>
            <p:spPr bwMode="auto">
              <a:xfrm>
                <a:off x="5039"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16 w 17"/>
                  <a:gd name="T21" fmla="*/ 0 h 1"/>
                  <a:gd name="T22" fmla="*/ 16 w 17"/>
                  <a:gd name="T23" fmla="*/ 0 h 1"/>
                  <a:gd name="T24" fmla="*/ 16 w 17"/>
                  <a:gd name="T25" fmla="*/ 0 h 1"/>
                  <a:gd name="T26" fmla="*/ 16 w 17"/>
                  <a:gd name="T27" fmla="*/ 0 h 1"/>
                  <a:gd name="T28" fmla="*/ 16 w 17"/>
                  <a:gd name="T29" fmla="*/ 0 h 1"/>
                  <a:gd name="T30" fmla="*/ 16 w 17"/>
                  <a:gd name="T31" fmla="*/ 0 h 1"/>
                  <a:gd name="T32" fmla="*/ 16 w 17"/>
                  <a:gd name="T33" fmla="*/ 0 h 1"/>
                  <a:gd name="T34" fmla="*/ 16 w 17"/>
                  <a:gd name="T35" fmla="*/ 0 h 1"/>
                  <a:gd name="T36" fmla="*/ 16 w 17"/>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
                  <a:gd name="T59" fmla="*/ 17 w 17"/>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
                    <a:moveTo>
                      <a:pt x="16" y="0"/>
                    </a:moveTo>
                    <a:lnTo>
                      <a:pt x="0" y="0"/>
                    </a:lnTo>
                    <a:lnTo>
                      <a:pt x="16" y="0"/>
                    </a:lnTo>
                  </a:path>
                </a:pathLst>
              </a:custGeom>
              <a:solidFill>
                <a:srgbClr val="FEFE01"/>
              </a:solidFill>
              <a:ln w="9525" cap="rnd">
                <a:noFill/>
                <a:round/>
                <a:headEnd/>
                <a:tailEnd/>
              </a:ln>
            </p:spPr>
            <p:txBody>
              <a:bodyPr/>
              <a:lstStyle/>
              <a:p>
                <a:endParaRPr lang="en-US"/>
              </a:p>
            </p:txBody>
          </p:sp>
          <p:sp>
            <p:nvSpPr>
              <p:cNvPr id="33005" name="Freeform 960"/>
              <p:cNvSpPr>
                <a:spLocks noChangeAspect="1"/>
              </p:cNvSpPr>
              <p:nvPr/>
            </p:nvSpPr>
            <p:spPr bwMode="auto">
              <a:xfrm>
                <a:off x="5039" y="2698"/>
                <a:ext cx="17" cy="1"/>
              </a:xfrm>
              <a:custGeom>
                <a:avLst/>
                <a:gdLst>
                  <a:gd name="T0" fmla="*/ 16 w 17"/>
                  <a:gd name="T1" fmla="*/ 0 h 1"/>
                  <a:gd name="T2" fmla="*/ 0 w 17"/>
                  <a:gd name="T3" fmla="*/ 0 h 1"/>
                  <a:gd name="T4" fmla="*/ 0 w 17"/>
                  <a:gd name="T5" fmla="*/ 0 h 1"/>
                  <a:gd name="T6" fmla="*/ 0 w 17"/>
                  <a:gd name="T7" fmla="*/ 0 h 1"/>
                  <a:gd name="T8" fmla="*/ 0 w 17"/>
                  <a:gd name="T9" fmla="*/ 0 h 1"/>
                  <a:gd name="T10" fmla="*/ 0 w 17"/>
                  <a:gd name="T11" fmla="*/ 0 h 1"/>
                  <a:gd name="T12" fmla="*/ 0 w 17"/>
                  <a:gd name="T13" fmla="*/ 0 h 1"/>
                  <a:gd name="T14" fmla="*/ 0 w 17"/>
                  <a:gd name="T15" fmla="*/ 0 h 1"/>
                  <a:gd name="T16" fmla="*/ 0 w 17"/>
                  <a:gd name="T17" fmla="*/ 0 h 1"/>
                  <a:gd name="T18" fmla="*/ 0 w 17"/>
                  <a:gd name="T19" fmla="*/ 0 h 1"/>
                  <a:gd name="T20" fmla="*/ 0 w 17"/>
                  <a:gd name="T21" fmla="*/ 0 h 1"/>
                  <a:gd name="T22" fmla="*/ 0 w 17"/>
                  <a:gd name="T23" fmla="*/ 0 h 1"/>
                  <a:gd name="T24" fmla="*/ 0 w 17"/>
                  <a:gd name="T25" fmla="*/ 0 h 1"/>
                  <a:gd name="T26" fmla="*/ 0 w 17"/>
                  <a:gd name="T27" fmla="*/ 0 h 1"/>
                  <a:gd name="T28" fmla="*/ 16 w 17"/>
                  <a:gd name="T29" fmla="*/ 0 h 1"/>
                  <a:gd name="T30" fmla="*/ 16 w 17"/>
                  <a:gd name="T31" fmla="*/ 0 h 1"/>
                  <a:gd name="T32" fmla="*/ 16 w 17"/>
                  <a:gd name="T33" fmla="*/ 0 h 1"/>
                  <a:gd name="T34" fmla="*/ 16 w 17"/>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
                  <a:gd name="T56" fmla="*/ 17 w 17"/>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
                    <a:moveTo>
                      <a:pt x="16" y="0"/>
                    </a:moveTo>
                    <a:lnTo>
                      <a:pt x="0" y="0"/>
                    </a:lnTo>
                    <a:lnTo>
                      <a:pt x="16" y="0"/>
                    </a:lnTo>
                  </a:path>
                </a:pathLst>
              </a:custGeom>
              <a:solidFill>
                <a:srgbClr val="FFFF00"/>
              </a:solidFill>
              <a:ln w="9525" cap="rnd">
                <a:noFill/>
                <a:round/>
                <a:headEnd/>
                <a:tailEnd/>
              </a:ln>
            </p:spPr>
            <p:txBody>
              <a:bodyPr/>
              <a:lstStyle/>
              <a:p>
                <a:endParaRPr lang="en-US"/>
              </a:p>
            </p:txBody>
          </p:sp>
          <p:sp>
            <p:nvSpPr>
              <p:cNvPr id="33006" name="Freeform 961"/>
              <p:cNvSpPr>
                <a:spLocks noChangeAspect="1"/>
              </p:cNvSpPr>
              <p:nvPr/>
            </p:nvSpPr>
            <p:spPr bwMode="auto">
              <a:xfrm>
                <a:off x="5109" y="2689"/>
                <a:ext cx="77" cy="67"/>
              </a:xfrm>
              <a:custGeom>
                <a:avLst/>
                <a:gdLst>
                  <a:gd name="T0" fmla="*/ 3 w 77"/>
                  <a:gd name="T1" fmla="*/ 15 h 67"/>
                  <a:gd name="T2" fmla="*/ 5 w 77"/>
                  <a:gd name="T3" fmla="*/ 16 h 67"/>
                  <a:gd name="T4" fmla="*/ 10 w 77"/>
                  <a:gd name="T5" fmla="*/ 20 h 67"/>
                  <a:gd name="T6" fmla="*/ 13 w 77"/>
                  <a:gd name="T7" fmla="*/ 22 h 67"/>
                  <a:gd name="T8" fmla="*/ 16 w 77"/>
                  <a:gd name="T9" fmla="*/ 25 h 67"/>
                  <a:gd name="T10" fmla="*/ 21 w 77"/>
                  <a:gd name="T11" fmla="*/ 28 h 67"/>
                  <a:gd name="T12" fmla="*/ 24 w 77"/>
                  <a:gd name="T13" fmla="*/ 32 h 67"/>
                  <a:gd name="T14" fmla="*/ 27 w 77"/>
                  <a:gd name="T15" fmla="*/ 35 h 67"/>
                  <a:gd name="T16" fmla="*/ 27 w 77"/>
                  <a:gd name="T17" fmla="*/ 41 h 67"/>
                  <a:gd name="T18" fmla="*/ 25 w 77"/>
                  <a:gd name="T19" fmla="*/ 50 h 67"/>
                  <a:gd name="T20" fmla="*/ 25 w 77"/>
                  <a:gd name="T21" fmla="*/ 57 h 67"/>
                  <a:gd name="T22" fmla="*/ 25 w 77"/>
                  <a:gd name="T23" fmla="*/ 61 h 67"/>
                  <a:gd name="T24" fmla="*/ 27 w 77"/>
                  <a:gd name="T25" fmla="*/ 64 h 67"/>
                  <a:gd name="T26" fmla="*/ 30 w 77"/>
                  <a:gd name="T27" fmla="*/ 66 h 67"/>
                  <a:gd name="T28" fmla="*/ 33 w 77"/>
                  <a:gd name="T29" fmla="*/ 66 h 67"/>
                  <a:gd name="T30" fmla="*/ 36 w 77"/>
                  <a:gd name="T31" fmla="*/ 64 h 67"/>
                  <a:gd name="T32" fmla="*/ 40 w 77"/>
                  <a:gd name="T33" fmla="*/ 58 h 67"/>
                  <a:gd name="T34" fmla="*/ 45 w 77"/>
                  <a:gd name="T35" fmla="*/ 52 h 67"/>
                  <a:gd name="T36" fmla="*/ 50 w 77"/>
                  <a:gd name="T37" fmla="*/ 49 h 67"/>
                  <a:gd name="T38" fmla="*/ 55 w 77"/>
                  <a:gd name="T39" fmla="*/ 47 h 67"/>
                  <a:gd name="T40" fmla="*/ 59 w 77"/>
                  <a:gd name="T41" fmla="*/ 49 h 67"/>
                  <a:gd name="T42" fmla="*/ 62 w 77"/>
                  <a:gd name="T43" fmla="*/ 49 h 67"/>
                  <a:gd name="T44" fmla="*/ 65 w 77"/>
                  <a:gd name="T45" fmla="*/ 49 h 67"/>
                  <a:gd name="T46" fmla="*/ 67 w 77"/>
                  <a:gd name="T47" fmla="*/ 45 h 67"/>
                  <a:gd name="T48" fmla="*/ 68 w 77"/>
                  <a:gd name="T49" fmla="*/ 40 h 67"/>
                  <a:gd name="T50" fmla="*/ 72 w 77"/>
                  <a:gd name="T51" fmla="*/ 30 h 67"/>
                  <a:gd name="T52" fmla="*/ 75 w 77"/>
                  <a:gd name="T53" fmla="*/ 21 h 67"/>
                  <a:gd name="T54" fmla="*/ 76 w 77"/>
                  <a:gd name="T55" fmla="*/ 13 h 67"/>
                  <a:gd name="T56" fmla="*/ 73 w 77"/>
                  <a:gd name="T57" fmla="*/ 12 h 67"/>
                  <a:gd name="T58" fmla="*/ 65 w 77"/>
                  <a:gd name="T59" fmla="*/ 12 h 67"/>
                  <a:gd name="T60" fmla="*/ 58 w 77"/>
                  <a:gd name="T61" fmla="*/ 10 h 67"/>
                  <a:gd name="T62" fmla="*/ 52 w 77"/>
                  <a:gd name="T63" fmla="*/ 5 h 67"/>
                  <a:gd name="T64" fmla="*/ 44 w 77"/>
                  <a:gd name="T65" fmla="*/ 3 h 67"/>
                  <a:gd name="T66" fmla="*/ 35 w 77"/>
                  <a:gd name="T67" fmla="*/ 1 h 67"/>
                  <a:gd name="T68" fmla="*/ 27 w 77"/>
                  <a:gd name="T69" fmla="*/ 1 h 67"/>
                  <a:gd name="T70" fmla="*/ 18 w 77"/>
                  <a:gd name="T71" fmla="*/ 1 h 67"/>
                  <a:gd name="T72" fmla="*/ 12 w 77"/>
                  <a:gd name="T73" fmla="*/ 3 h 67"/>
                  <a:gd name="T74" fmla="*/ 8 w 77"/>
                  <a:gd name="T75" fmla="*/ 5 h 67"/>
                  <a:gd name="T76" fmla="*/ 5 w 77"/>
                  <a:gd name="T77" fmla="*/ 8 h 67"/>
                  <a:gd name="T78" fmla="*/ 3 w 77"/>
                  <a:gd name="T79" fmla="*/ 12 h 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67"/>
                  <a:gd name="T122" fmla="*/ 77 w 77"/>
                  <a:gd name="T123" fmla="*/ 67 h 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67">
                    <a:moveTo>
                      <a:pt x="0" y="13"/>
                    </a:moveTo>
                    <a:lnTo>
                      <a:pt x="3" y="15"/>
                    </a:lnTo>
                    <a:lnTo>
                      <a:pt x="4" y="15"/>
                    </a:lnTo>
                    <a:lnTo>
                      <a:pt x="5" y="16"/>
                    </a:lnTo>
                    <a:lnTo>
                      <a:pt x="7" y="18"/>
                    </a:lnTo>
                    <a:lnTo>
                      <a:pt x="10" y="20"/>
                    </a:lnTo>
                    <a:lnTo>
                      <a:pt x="12" y="21"/>
                    </a:lnTo>
                    <a:lnTo>
                      <a:pt x="13" y="22"/>
                    </a:lnTo>
                    <a:lnTo>
                      <a:pt x="15" y="24"/>
                    </a:lnTo>
                    <a:lnTo>
                      <a:pt x="16" y="25"/>
                    </a:lnTo>
                    <a:lnTo>
                      <a:pt x="20" y="27"/>
                    </a:lnTo>
                    <a:lnTo>
                      <a:pt x="21" y="28"/>
                    </a:lnTo>
                    <a:lnTo>
                      <a:pt x="22" y="30"/>
                    </a:lnTo>
                    <a:lnTo>
                      <a:pt x="24" y="32"/>
                    </a:lnTo>
                    <a:lnTo>
                      <a:pt x="25" y="33"/>
                    </a:lnTo>
                    <a:lnTo>
                      <a:pt x="27" y="35"/>
                    </a:lnTo>
                    <a:lnTo>
                      <a:pt x="28" y="37"/>
                    </a:lnTo>
                    <a:lnTo>
                      <a:pt x="27" y="41"/>
                    </a:lnTo>
                    <a:lnTo>
                      <a:pt x="27" y="45"/>
                    </a:lnTo>
                    <a:lnTo>
                      <a:pt x="25" y="50"/>
                    </a:lnTo>
                    <a:lnTo>
                      <a:pt x="25" y="53"/>
                    </a:lnTo>
                    <a:lnTo>
                      <a:pt x="25" y="57"/>
                    </a:lnTo>
                    <a:lnTo>
                      <a:pt x="25" y="59"/>
                    </a:lnTo>
                    <a:lnTo>
                      <a:pt x="25" y="61"/>
                    </a:lnTo>
                    <a:lnTo>
                      <a:pt x="27" y="64"/>
                    </a:lnTo>
                    <a:lnTo>
                      <a:pt x="28" y="64"/>
                    </a:lnTo>
                    <a:lnTo>
                      <a:pt x="30" y="66"/>
                    </a:lnTo>
                    <a:lnTo>
                      <a:pt x="32" y="66"/>
                    </a:lnTo>
                    <a:lnTo>
                      <a:pt x="33" y="66"/>
                    </a:lnTo>
                    <a:lnTo>
                      <a:pt x="35" y="64"/>
                    </a:lnTo>
                    <a:lnTo>
                      <a:pt x="36" y="64"/>
                    </a:lnTo>
                    <a:lnTo>
                      <a:pt x="38" y="61"/>
                    </a:lnTo>
                    <a:lnTo>
                      <a:pt x="40" y="58"/>
                    </a:lnTo>
                    <a:lnTo>
                      <a:pt x="42" y="55"/>
                    </a:lnTo>
                    <a:lnTo>
                      <a:pt x="45" y="52"/>
                    </a:lnTo>
                    <a:lnTo>
                      <a:pt x="47" y="50"/>
                    </a:lnTo>
                    <a:lnTo>
                      <a:pt x="50" y="49"/>
                    </a:lnTo>
                    <a:lnTo>
                      <a:pt x="52" y="47"/>
                    </a:lnTo>
                    <a:lnTo>
                      <a:pt x="55" y="47"/>
                    </a:lnTo>
                    <a:lnTo>
                      <a:pt x="58" y="49"/>
                    </a:lnTo>
                    <a:lnTo>
                      <a:pt x="59" y="49"/>
                    </a:lnTo>
                    <a:lnTo>
                      <a:pt x="60" y="49"/>
                    </a:lnTo>
                    <a:lnTo>
                      <a:pt x="62" y="49"/>
                    </a:lnTo>
                    <a:lnTo>
                      <a:pt x="64" y="49"/>
                    </a:lnTo>
                    <a:lnTo>
                      <a:pt x="65" y="49"/>
                    </a:lnTo>
                    <a:lnTo>
                      <a:pt x="65" y="47"/>
                    </a:lnTo>
                    <a:lnTo>
                      <a:pt x="67" y="45"/>
                    </a:lnTo>
                    <a:lnTo>
                      <a:pt x="67" y="44"/>
                    </a:lnTo>
                    <a:lnTo>
                      <a:pt x="68" y="40"/>
                    </a:lnTo>
                    <a:lnTo>
                      <a:pt x="70" y="35"/>
                    </a:lnTo>
                    <a:lnTo>
                      <a:pt x="72" y="30"/>
                    </a:lnTo>
                    <a:lnTo>
                      <a:pt x="73" y="25"/>
                    </a:lnTo>
                    <a:lnTo>
                      <a:pt x="75" y="21"/>
                    </a:lnTo>
                    <a:lnTo>
                      <a:pt x="76" y="18"/>
                    </a:lnTo>
                    <a:lnTo>
                      <a:pt x="76" y="13"/>
                    </a:lnTo>
                    <a:lnTo>
                      <a:pt x="76" y="10"/>
                    </a:lnTo>
                    <a:lnTo>
                      <a:pt x="73" y="12"/>
                    </a:lnTo>
                    <a:lnTo>
                      <a:pt x="70" y="12"/>
                    </a:lnTo>
                    <a:lnTo>
                      <a:pt x="65" y="12"/>
                    </a:lnTo>
                    <a:lnTo>
                      <a:pt x="62" y="10"/>
                    </a:lnTo>
                    <a:lnTo>
                      <a:pt x="58" y="10"/>
                    </a:lnTo>
                    <a:lnTo>
                      <a:pt x="55" y="7"/>
                    </a:lnTo>
                    <a:lnTo>
                      <a:pt x="52" y="5"/>
                    </a:lnTo>
                    <a:lnTo>
                      <a:pt x="48" y="3"/>
                    </a:lnTo>
                    <a:lnTo>
                      <a:pt x="44" y="3"/>
                    </a:lnTo>
                    <a:lnTo>
                      <a:pt x="40" y="3"/>
                    </a:lnTo>
                    <a:lnTo>
                      <a:pt x="35" y="1"/>
                    </a:lnTo>
                    <a:lnTo>
                      <a:pt x="30" y="1"/>
                    </a:lnTo>
                    <a:lnTo>
                      <a:pt x="27" y="1"/>
                    </a:lnTo>
                    <a:lnTo>
                      <a:pt x="22" y="1"/>
                    </a:lnTo>
                    <a:lnTo>
                      <a:pt x="18" y="1"/>
                    </a:lnTo>
                    <a:lnTo>
                      <a:pt x="13" y="0"/>
                    </a:lnTo>
                    <a:lnTo>
                      <a:pt x="12" y="3"/>
                    </a:lnTo>
                    <a:lnTo>
                      <a:pt x="10" y="4"/>
                    </a:lnTo>
                    <a:lnTo>
                      <a:pt x="8" y="5"/>
                    </a:lnTo>
                    <a:lnTo>
                      <a:pt x="7" y="7"/>
                    </a:lnTo>
                    <a:lnTo>
                      <a:pt x="5" y="8"/>
                    </a:lnTo>
                    <a:lnTo>
                      <a:pt x="4" y="10"/>
                    </a:lnTo>
                    <a:lnTo>
                      <a:pt x="3" y="12"/>
                    </a:lnTo>
                    <a:lnTo>
                      <a:pt x="0" y="13"/>
                    </a:lnTo>
                  </a:path>
                </a:pathLst>
              </a:custGeom>
              <a:solidFill>
                <a:srgbClr val="669966"/>
              </a:solidFill>
              <a:ln w="9525" cap="rnd">
                <a:noFill/>
                <a:round/>
                <a:headEnd/>
                <a:tailEnd/>
              </a:ln>
            </p:spPr>
            <p:txBody>
              <a:bodyPr/>
              <a:lstStyle/>
              <a:p>
                <a:endParaRPr lang="en-US"/>
              </a:p>
            </p:txBody>
          </p:sp>
          <p:sp>
            <p:nvSpPr>
              <p:cNvPr id="33007" name="Freeform 962"/>
              <p:cNvSpPr>
                <a:spLocks noChangeAspect="1"/>
              </p:cNvSpPr>
              <p:nvPr/>
            </p:nvSpPr>
            <p:spPr bwMode="auto">
              <a:xfrm>
                <a:off x="5163" y="2724"/>
                <a:ext cx="106" cy="197"/>
              </a:xfrm>
              <a:custGeom>
                <a:avLst/>
                <a:gdLst>
                  <a:gd name="T0" fmla="*/ 5 w 106"/>
                  <a:gd name="T1" fmla="*/ 97 h 197"/>
                  <a:gd name="T2" fmla="*/ 5 w 106"/>
                  <a:gd name="T3" fmla="*/ 124 h 197"/>
                  <a:gd name="T4" fmla="*/ 25 w 106"/>
                  <a:gd name="T5" fmla="*/ 132 h 197"/>
                  <a:gd name="T6" fmla="*/ 36 w 106"/>
                  <a:gd name="T7" fmla="*/ 148 h 197"/>
                  <a:gd name="T8" fmla="*/ 38 w 106"/>
                  <a:gd name="T9" fmla="*/ 159 h 197"/>
                  <a:gd name="T10" fmla="*/ 38 w 106"/>
                  <a:gd name="T11" fmla="*/ 176 h 197"/>
                  <a:gd name="T12" fmla="*/ 42 w 106"/>
                  <a:gd name="T13" fmla="*/ 191 h 197"/>
                  <a:gd name="T14" fmla="*/ 51 w 106"/>
                  <a:gd name="T15" fmla="*/ 196 h 197"/>
                  <a:gd name="T16" fmla="*/ 65 w 106"/>
                  <a:gd name="T17" fmla="*/ 184 h 197"/>
                  <a:gd name="T18" fmla="*/ 73 w 106"/>
                  <a:gd name="T19" fmla="*/ 156 h 197"/>
                  <a:gd name="T20" fmla="*/ 80 w 106"/>
                  <a:gd name="T21" fmla="*/ 131 h 197"/>
                  <a:gd name="T22" fmla="*/ 77 w 106"/>
                  <a:gd name="T23" fmla="*/ 120 h 197"/>
                  <a:gd name="T24" fmla="*/ 58 w 106"/>
                  <a:gd name="T25" fmla="*/ 96 h 197"/>
                  <a:gd name="T26" fmla="*/ 83 w 106"/>
                  <a:gd name="T27" fmla="*/ 112 h 197"/>
                  <a:gd name="T28" fmla="*/ 100 w 106"/>
                  <a:gd name="T29" fmla="*/ 107 h 197"/>
                  <a:gd name="T30" fmla="*/ 93 w 106"/>
                  <a:gd name="T31" fmla="*/ 99 h 197"/>
                  <a:gd name="T32" fmla="*/ 85 w 106"/>
                  <a:gd name="T33" fmla="*/ 90 h 197"/>
                  <a:gd name="T34" fmla="*/ 100 w 106"/>
                  <a:gd name="T35" fmla="*/ 58 h 197"/>
                  <a:gd name="T36" fmla="*/ 60 w 106"/>
                  <a:gd name="T37" fmla="*/ 1 h 197"/>
                  <a:gd name="T38" fmla="*/ 45 w 106"/>
                  <a:gd name="T39" fmla="*/ 12 h 197"/>
                  <a:gd name="T40" fmla="*/ 28 w 106"/>
                  <a:gd name="T41" fmla="*/ 24 h 197"/>
                  <a:gd name="T42" fmla="*/ 33 w 106"/>
                  <a:gd name="T43" fmla="*/ 33 h 197"/>
                  <a:gd name="T44" fmla="*/ 40 w 106"/>
                  <a:gd name="T45" fmla="*/ 38 h 197"/>
                  <a:gd name="T46" fmla="*/ 53 w 106"/>
                  <a:gd name="T47" fmla="*/ 33 h 197"/>
                  <a:gd name="T48" fmla="*/ 56 w 106"/>
                  <a:gd name="T49" fmla="*/ 20 h 197"/>
                  <a:gd name="T50" fmla="*/ 65 w 106"/>
                  <a:gd name="T51" fmla="*/ 13 h 197"/>
                  <a:gd name="T52" fmla="*/ 63 w 106"/>
                  <a:gd name="T53" fmla="*/ 28 h 197"/>
                  <a:gd name="T54" fmla="*/ 68 w 106"/>
                  <a:gd name="T55" fmla="*/ 38 h 197"/>
                  <a:gd name="T56" fmla="*/ 53 w 106"/>
                  <a:gd name="T57" fmla="*/ 42 h 197"/>
                  <a:gd name="T58" fmla="*/ 36 w 106"/>
                  <a:gd name="T59" fmla="*/ 48 h 197"/>
                  <a:gd name="T60" fmla="*/ 18 w 106"/>
                  <a:gd name="T61" fmla="*/ 48 h 197"/>
                  <a:gd name="T62" fmla="*/ 13 w 106"/>
                  <a:gd name="T63" fmla="*/ 58 h 197"/>
                  <a:gd name="T64" fmla="*/ 3 w 106"/>
                  <a:gd name="T65" fmla="*/ 60 h 197"/>
                  <a:gd name="T66" fmla="*/ 1 w 106"/>
                  <a:gd name="T67" fmla="*/ 70 h 197"/>
                  <a:gd name="T68" fmla="*/ 11 w 106"/>
                  <a:gd name="T69" fmla="*/ 75 h 197"/>
                  <a:gd name="T70" fmla="*/ 16 w 106"/>
                  <a:gd name="T71" fmla="*/ 62 h 197"/>
                  <a:gd name="T72" fmla="*/ 28 w 106"/>
                  <a:gd name="T73" fmla="*/ 59 h 197"/>
                  <a:gd name="T74" fmla="*/ 39 w 106"/>
                  <a:gd name="T75" fmla="*/ 62 h 197"/>
                  <a:gd name="T76" fmla="*/ 48 w 106"/>
                  <a:gd name="T77" fmla="*/ 70 h 197"/>
                  <a:gd name="T78" fmla="*/ 53 w 106"/>
                  <a:gd name="T79" fmla="*/ 76 h 197"/>
                  <a:gd name="T80" fmla="*/ 51 w 106"/>
                  <a:gd name="T81" fmla="*/ 80 h 197"/>
                  <a:gd name="T82" fmla="*/ 56 w 106"/>
                  <a:gd name="T83" fmla="*/ 77 h 197"/>
                  <a:gd name="T84" fmla="*/ 56 w 106"/>
                  <a:gd name="T85" fmla="*/ 72 h 197"/>
                  <a:gd name="T86" fmla="*/ 58 w 106"/>
                  <a:gd name="T87" fmla="*/ 72 h 197"/>
                  <a:gd name="T88" fmla="*/ 58 w 106"/>
                  <a:gd name="T89" fmla="*/ 70 h 197"/>
                  <a:gd name="T90" fmla="*/ 50 w 106"/>
                  <a:gd name="T91" fmla="*/ 62 h 197"/>
                  <a:gd name="T92" fmla="*/ 45 w 106"/>
                  <a:gd name="T93" fmla="*/ 58 h 197"/>
                  <a:gd name="T94" fmla="*/ 62 w 106"/>
                  <a:gd name="T95" fmla="*/ 59 h 197"/>
                  <a:gd name="T96" fmla="*/ 73 w 106"/>
                  <a:gd name="T97" fmla="*/ 72 h 197"/>
                  <a:gd name="T98" fmla="*/ 80 w 106"/>
                  <a:gd name="T99" fmla="*/ 72 h 197"/>
                  <a:gd name="T100" fmla="*/ 88 w 106"/>
                  <a:gd name="T101" fmla="*/ 65 h 197"/>
                  <a:gd name="T102" fmla="*/ 98 w 106"/>
                  <a:gd name="T103" fmla="*/ 60 h 197"/>
                  <a:gd name="T104" fmla="*/ 100 w 106"/>
                  <a:gd name="T105" fmla="*/ 73 h 197"/>
                  <a:gd name="T106" fmla="*/ 91 w 106"/>
                  <a:gd name="T107" fmla="*/ 73 h 197"/>
                  <a:gd name="T108" fmla="*/ 85 w 106"/>
                  <a:gd name="T109" fmla="*/ 75 h 197"/>
                  <a:gd name="T110" fmla="*/ 83 w 106"/>
                  <a:gd name="T111" fmla="*/ 82 h 197"/>
                  <a:gd name="T112" fmla="*/ 74 w 106"/>
                  <a:gd name="T113" fmla="*/ 88 h 197"/>
                  <a:gd name="T114" fmla="*/ 54 w 106"/>
                  <a:gd name="T115" fmla="*/ 87 h 197"/>
                  <a:gd name="T116" fmla="*/ 46 w 106"/>
                  <a:gd name="T117" fmla="*/ 88 h 197"/>
                  <a:gd name="T118" fmla="*/ 40 w 106"/>
                  <a:gd name="T119" fmla="*/ 85 h 1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6"/>
                  <a:gd name="T181" fmla="*/ 0 h 197"/>
                  <a:gd name="T182" fmla="*/ 106 w 106"/>
                  <a:gd name="T183" fmla="*/ 197 h 19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6" h="197">
                    <a:moveTo>
                      <a:pt x="22" y="82"/>
                    </a:moveTo>
                    <a:lnTo>
                      <a:pt x="21" y="84"/>
                    </a:lnTo>
                    <a:lnTo>
                      <a:pt x="19" y="85"/>
                    </a:lnTo>
                    <a:lnTo>
                      <a:pt x="16" y="87"/>
                    </a:lnTo>
                    <a:lnTo>
                      <a:pt x="15" y="88"/>
                    </a:lnTo>
                    <a:lnTo>
                      <a:pt x="13" y="90"/>
                    </a:lnTo>
                    <a:lnTo>
                      <a:pt x="11" y="93"/>
                    </a:lnTo>
                    <a:lnTo>
                      <a:pt x="8" y="94"/>
                    </a:lnTo>
                    <a:lnTo>
                      <a:pt x="7" y="96"/>
                    </a:lnTo>
                    <a:lnTo>
                      <a:pt x="5" y="97"/>
                    </a:lnTo>
                    <a:lnTo>
                      <a:pt x="4" y="99"/>
                    </a:lnTo>
                    <a:lnTo>
                      <a:pt x="3" y="100"/>
                    </a:lnTo>
                    <a:lnTo>
                      <a:pt x="3" y="104"/>
                    </a:lnTo>
                    <a:lnTo>
                      <a:pt x="1" y="107"/>
                    </a:lnTo>
                    <a:lnTo>
                      <a:pt x="1" y="112"/>
                    </a:lnTo>
                    <a:lnTo>
                      <a:pt x="3" y="114"/>
                    </a:lnTo>
                    <a:lnTo>
                      <a:pt x="3" y="119"/>
                    </a:lnTo>
                    <a:lnTo>
                      <a:pt x="4" y="120"/>
                    </a:lnTo>
                    <a:lnTo>
                      <a:pt x="5" y="122"/>
                    </a:lnTo>
                    <a:lnTo>
                      <a:pt x="5" y="124"/>
                    </a:lnTo>
                    <a:lnTo>
                      <a:pt x="7" y="127"/>
                    </a:lnTo>
                    <a:lnTo>
                      <a:pt x="8" y="128"/>
                    </a:lnTo>
                    <a:lnTo>
                      <a:pt x="10" y="130"/>
                    </a:lnTo>
                    <a:lnTo>
                      <a:pt x="11" y="131"/>
                    </a:lnTo>
                    <a:lnTo>
                      <a:pt x="13" y="131"/>
                    </a:lnTo>
                    <a:lnTo>
                      <a:pt x="16" y="131"/>
                    </a:lnTo>
                    <a:lnTo>
                      <a:pt x="18" y="132"/>
                    </a:lnTo>
                    <a:lnTo>
                      <a:pt x="21" y="132"/>
                    </a:lnTo>
                    <a:lnTo>
                      <a:pt x="23" y="132"/>
                    </a:lnTo>
                    <a:lnTo>
                      <a:pt x="25" y="132"/>
                    </a:lnTo>
                    <a:lnTo>
                      <a:pt x="28" y="134"/>
                    </a:lnTo>
                    <a:lnTo>
                      <a:pt x="31" y="134"/>
                    </a:lnTo>
                    <a:lnTo>
                      <a:pt x="35" y="134"/>
                    </a:lnTo>
                    <a:lnTo>
                      <a:pt x="35" y="137"/>
                    </a:lnTo>
                    <a:lnTo>
                      <a:pt x="35" y="139"/>
                    </a:lnTo>
                    <a:lnTo>
                      <a:pt x="35" y="140"/>
                    </a:lnTo>
                    <a:lnTo>
                      <a:pt x="35" y="142"/>
                    </a:lnTo>
                    <a:lnTo>
                      <a:pt x="35" y="144"/>
                    </a:lnTo>
                    <a:lnTo>
                      <a:pt x="35" y="145"/>
                    </a:lnTo>
                    <a:lnTo>
                      <a:pt x="36" y="148"/>
                    </a:lnTo>
                    <a:lnTo>
                      <a:pt x="36" y="149"/>
                    </a:lnTo>
                    <a:lnTo>
                      <a:pt x="36" y="151"/>
                    </a:lnTo>
                    <a:lnTo>
                      <a:pt x="38" y="152"/>
                    </a:lnTo>
                    <a:lnTo>
                      <a:pt x="38" y="154"/>
                    </a:lnTo>
                    <a:lnTo>
                      <a:pt x="38" y="156"/>
                    </a:lnTo>
                    <a:lnTo>
                      <a:pt x="39" y="157"/>
                    </a:lnTo>
                    <a:lnTo>
                      <a:pt x="38" y="159"/>
                    </a:lnTo>
                    <a:lnTo>
                      <a:pt x="38" y="160"/>
                    </a:lnTo>
                    <a:lnTo>
                      <a:pt x="38" y="162"/>
                    </a:lnTo>
                    <a:lnTo>
                      <a:pt x="38" y="164"/>
                    </a:lnTo>
                    <a:lnTo>
                      <a:pt x="38" y="166"/>
                    </a:lnTo>
                    <a:lnTo>
                      <a:pt x="38" y="168"/>
                    </a:lnTo>
                    <a:lnTo>
                      <a:pt x="36" y="169"/>
                    </a:lnTo>
                    <a:lnTo>
                      <a:pt x="36" y="171"/>
                    </a:lnTo>
                    <a:lnTo>
                      <a:pt x="36" y="172"/>
                    </a:lnTo>
                    <a:lnTo>
                      <a:pt x="38" y="174"/>
                    </a:lnTo>
                    <a:lnTo>
                      <a:pt x="38" y="176"/>
                    </a:lnTo>
                    <a:lnTo>
                      <a:pt x="39" y="177"/>
                    </a:lnTo>
                    <a:lnTo>
                      <a:pt x="39" y="179"/>
                    </a:lnTo>
                    <a:lnTo>
                      <a:pt x="40" y="182"/>
                    </a:lnTo>
                    <a:lnTo>
                      <a:pt x="40" y="184"/>
                    </a:lnTo>
                    <a:lnTo>
                      <a:pt x="42" y="184"/>
                    </a:lnTo>
                    <a:lnTo>
                      <a:pt x="42" y="186"/>
                    </a:lnTo>
                    <a:lnTo>
                      <a:pt x="42" y="188"/>
                    </a:lnTo>
                    <a:lnTo>
                      <a:pt x="42" y="189"/>
                    </a:lnTo>
                    <a:lnTo>
                      <a:pt x="42" y="191"/>
                    </a:lnTo>
                    <a:lnTo>
                      <a:pt x="42" y="192"/>
                    </a:lnTo>
                    <a:lnTo>
                      <a:pt x="42" y="194"/>
                    </a:lnTo>
                    <a:lnTo>
                      <a:pt x="42" y="196"/>
                    </a:lnTo>
                    <a:lnTo>
                      <a:pt x="43" y="196"/>
                    </a:lnTo>
                    <a:lnTo>
                      <a:pt x="45" y="196"/>
                    </a:lnTo>
                    <a:lnTo>
                      <a:pt x="46" y="196"/>
                    </a:lnTo>
                    <a:lnTo>
                      <a:pt x="48" y="196"/>
                    </a:lnTo>
                    <a:lnTo>
                      <a:pt x="50" y="196"/>
                    </a:lnTo>
                    <a:lnTo>
                      <a:pt x="51" y="196"/>
                    </a:lnTo>
                    <a:lnTo>
                      <a:pt x="53" y="196"/>
                    </a:lnTo>
                    <a:lnTo>
                      <a:pt x="54" y="194"/>
                    </a:lnTo>
                    <a:lnTo>
                      <a:pt x="56" y="194"/>
                    </a:lnTo>
                    <a:lnTo>
                      <a:pt x="56" y="192"/>
                    </a:lnTo>
                    <a:lnTo>
                      <a:pt x="58" y="192"/>
                    </a:lnTo>
                    <a:lnTo>
                      <a:pt x="58" y="191"/>
                    </a:lnTo>
                    <a:lnTo>
                      <a:pt x="60" y="191"/>
                    </a:lnTo>
                    <a:lnTo>
                      <a:pt x="62" y="189"/>
                    </a:lnTo>
                    <a:lnTo>
                      <a:pt x="63" y="189"/>
                    </a:lnTo>
                    <a:lnTo>
                      <a:pt x="65" y="184"/>
                    </a:lnTo>
                    <a:lnTo>
                      <a:pt x="65" y="182"/>
                    </a:lnTo>
                    <a:lnTo>
                      <a:pt x="66" y="179"/>
                    </a:lnTo>
                    <a:lnTo>
                      <a:pt x="68" y="176"/>
                    </a:lnTo>
                    <a:lnTo>
                      <a:pt x="70" y="172"/>
                    </a:lnTo>
                    <a:lnTo>
                      <a:pt x="70" y="169"/>
                    </a:lnTo>
                    <a:lnTo>
                      <a:pt x="71" y="166"/>
                    </a:lnTo>
                    <a:lnTo>
                      <a:pt x="73" y="164"/>
                    </a:lnTo>
                    <a:lnTo>
                      <a:pt x="73" y="162"/>
                    </a:lnTo>
                    <a:lnTo>
                      <a:pt x="73" y="159"/>
                    </a:lnTo>
                    <a:lnTo>
                      <a:pt x="73" y="156"/>
                    </a:lnTo>
                    <a:lnTo>
                      <a:pt x="73" y="152"/>
                    </a:lnTo>
                    <a:lnTo>
                      <a:pt x="74" y="151"/>
                    </a:lnTo>
                    <a:lnTo>
                      <a:pt x="74" y="148"/>
                    </a:lnTo>
                    <a:lnTo>
                      <a:pt x="74" y="145"/>
                    </a:lnTo>
                    <a:lnTo>
                      <a:pt x="74" y="144"/>
                    </a:lnTo>
                    <a:lnTo>
                      <a:pt x="76" y="140"/>
                    </a:lnTo>
                    <a:lnTo>
                      <a:pt x="77" y="137"/>
                    </a:lnTo>
                    <a:lnTo>
                      <a:pt x="78" y="136"/>
                    </a:lnTo>
                    <a:lnTo>
                      <a:pt x="78" y="132"/>
                    </a:lnTo>
                    <a:lnTo>
                      <a:pt x="80" y="131"/>
                    </a:lnTo>
                    <a:lnTo>
                      <a:pt x="81" y="128"/>
                    </a:lnTo>
                    <a:lnTo>
                      <a:pt x="83" y="127"/>
                    </a:lnTo>
                    <a:lnTo>
                      <a:pt x="85" y="124"/>
                    </a:lnTo>
                    <a:lnTo>
                      <a:pt x="83" y="124"/>
                    </a:lnTo>
                    <a:lnTo>
                      <a:pt x="81" y="124"/>
                    </a:lnTo>
                    <a:lnTo>
                      <a:pt x="81" y="122"/>
                    </a:lnTo>
                    <a:lnTo>
                      <a:pt x="80" y="122"/>
                    </a:lnTo>
                    <a:lnTo>
                      <a:pt x="78" y="122"/>
                    </a:lnTo>
                    <a:lnTo>
                      <a:pt x="78" y="120"/>
                    </a:lnTo>
                    <a:lnTo>
                      <a:pt x="77" y="120"/>
                    </a:lnTo>
                    <a:lnTo>
                      <a:pt x="76" y="120"/>
                    </a:lnTo>
                    <a:lnTo>
                      <a:pt x="74" y="116"/>
                    </a:lnTo>
                    <a:lnTo>
                      <a:pt x="71" y="112"/>
                    </a:lnTo>
                    <a:lnTo>
                      <a:pt x="68" y="110"/>
                    </a:lnTo>
                    <a:lnTo>
                      <a:pt x="65" y="107"/>
                    </a:lnTo>
                    <a:lnTo>
                      <a:pt x="62" y="104"/>
                    </a:lnTo>
                    <a:lnTo>
                      <a:pt x="60" y="99"/>
                    </a:lnTo>
                    <a:lnTo>
                      <a:pt x="58" y="96"/>
                    </a:lnTo>
                    <a:lnTo>
                      <a:pt x="54" y="93"/>
                    </a:lnTo>
                    <a:lnTo>
                      <a:pt x="58" y="96"/>
                    </a:lnTo>
                    <a:lnTo>
                      <a:pt x="60" y="97"/>
                    </a:lnTo>
                    <a:lnTo>
                      <a:pt x="63" y="100"/>
                    </a:lnTo>
                    <a:lnTo>
                      <a:pt x="66" y="102"/>
                    </a:lnTo>
                    <a:lnTo>
                      <a:pt x="70" y="105"/>
                    </a:lnTo>
                    <a:lnTo>
                      <a:pt x="73" y="108"/>
                    </a:lnTo>
                    <a:lnTo>
                      <a:pt x="76" y="110"/>
                    </a:lnTo>
                    <a:lnTo>
                      <a:pt x="78" y="112"/>
                    </a:lnTo>
                    <a:lnTo>
                      <a:pt x="80" y="112"/>
                    </a:lnTo>
                    <a:lnTo>
                      <a:pt x="81" y="112"/>
                    </a:lnTo>
                    <a:lnTo>
                      <a:pt x="83" y="112"/>
                    </a:lnTo>
                    <a:lnTo>
                      <a:pt x="86" y="112"/>
                    </a:lnTo>
                    <a:lnTo>
                      <a:pt x="88" y="112"/>
                    </a:lnTo>
                    <a:lnTo>
                      <a:pt x="89" y="112"/>
                    </a:lnTo>
                    <a:lnTo>
                      <a:pt x="91" y="112"/>
                    </a:lnTo>
                    <a:lnTo>
                      <a:pt x="93" y="112"/>
                    </a:lnTo>
                    <a:lnTo>
                      <a:pt x="94" y="112"/>
                    </a:lnTo>
                    <a:lnTo>
                      <a:pt x="95" y="110"/>
                    </a:lnTo>
                    <a:lnTo>
                      <a:pt x="97" y="108"/>
                    </a:lnTo>
                    <a:lnTo>
                      <a:pt x="98" y="108"/>
                    </a:lnTo>
                    <a:lnTo>
                      <a:pt x="100" y="107"/>
                    </a:lnTo>
                    <a:lnTo>
                      <a:pt x="101" y="105"/>
                    </a:lnTo>
                    <a:lnTo>
                      <a:pt x="103" y="105"/>
                    </a:lnTo>
                    <a:lnTo>
                      <a:pt x="105" y="104"/>
                    </a:lnTo>
                    <a:lnTo>
                      <a:pt x="103" y="104"/>
                    </a:lnTo>
                    <a:lnTo>
                      <a:pt x="101" y="102"/>
                    </a:lnTo>
                    <a:lnTo>
                      <a:pt x="100" y="102"/>
                    </a:lnTo>
                    <a:lnTo>
                      <a:pt x="98" y="100"/>
                    </a:lnTo>
                    <a:lnTo>
                      <a:pt x="97" y="100"/>
                    </a:lnTo>
                    <a:lnTo>
                      <a:pt x="94" y="100"/>
                    </a:lnTo>
                    <a:lnTo>
                      <a:pt x="93" y="99"/>
                    </a:lnTo>
                    <a:lnTo>
                      <a:pt x="91" y="99"/>
                    </a:lnTo>
                    <a:lnTo>
                      <a:pt x="89" y="97"/>
                    </a:lnTo>
                    <a:lnTo>
                      <a:pt x="89" y="96"/>
                    </a:lnTo>
                    <a:lnTo>
                      <a:pt x="88" y="94"/>
                    </a:lnTo>
                    <a:lnTo>
                      <a:pt x="86" y="94"/>
                    </a:lnTo>
                    <a:lnTo>
                      <a:pt x="85" y="93"/>
                    </a:lnTo>
                    <a:lnTo>
                      <a:pt x="83" y="92"/>
                    </a:lnTo>
                    <a:lnTo>
                      <a:pt x="81" y="90"/>
                    </a:lnTo>
                    <a:lnTo>
                      <a:pt x="81" y="88"/>
                    </a:lnTo>
                    <a:lnTo>
                      <a:pt x="85" y="90"/>
                    </a:lnTo>
                    <a:lnTo>
                      <a:pt x="88" y="92"/>
                    </a:lnTo>
                    <a:lnTo>
                      <a:pt x="91" y="92"/>
                    </a:lnTo>
                    <a:lnTo>
                      <a:pt x="93" y="93"/>
                    </a:lnTo>
                    <a:lnTo>
                      <a:pt x="95" y="94"/>
                    </a:lnTo>
                    <a:lnTo>
                      <a:pt x="98" y="94"/>
                    </a:lnTo>
                    <a:lnTo>
                      <a:pt x="101" y="96"/>
                    </a:lnTo>
                    <a:lnTo>
                      <a:pt x="105" y="97"/>
                    </a:lnTo>
                    <a:lnTo>
                      <a:pt x="105" y="84"/>
                    </a:lnTo>
                    <a:lnTo>
                      <a:pt x="103" y="70"/>
                    </a:lnTo>
                    <a:lnTo>
                      <a:pt x="100" y="58"/>
                    </a:lnTo>
                    <a:lnTo>
                      <a:pt x="95" y="45"/>
                    </a:lnTo>
                    <a:lnTo>
                      <a:pt x="91" y="33"/>
                    </a:lnTo>
                    <a:lnTo>
                      <a:pt x="85" y="21"/>
                    </a:lnTo>
                    <a:lnTo>
                      <a:pt x="77" y="10"/>
                    </a:lnTo>
                    <a:lnTo>
                      <a:pt x="70" y="0"/>
                    </a:lnTo>
                    <a:lnTo>
                      <a:pt x="68" y="0"/>
                    </a:lnTo>
                    <a:lnTo>
                      <a:pt x="65" y="0"/>
                    </a:lnTo>
                    <a:lnTo>
                      <a:pt x="63" y="0"/>
                    </a:lnTo>
                    <a:lnTo>
                      <a:pt x="62" y="1"/>
                    </a:lnTo>
                    <a:lnTo>
                      <a:pt x="60" y="1"/>
                    </a:lnTo>
                    <a:lnTo>
                      <a:pt x="58" y="1"/>
                    </a:lnTo>
                    <a:lnTo>
                      <a:pt x="56" y="1"/>
                    </a:lnTo>
                    <a:lnTo>
                      <a:pt x="54" y="3"/>
                    </a:lnTo>
                    <a:lnTo>
                      <a:pt x="53" y="4"/>
                    </a:lnTo>
                    <a:lnTo>
                      <a:pt x="51" y="4"/>
                    </a:lnTo>
                    <a:lnTo>
                      <a:pt x="51" y="5"/>
                    </a:lnTo>
                    <a:lnTo>
                      <a:pt x="50" y="7"/>
                    </a:lnTo>
                    <a:lnTo>
                      <a:pt x="48" y="8"/>
                    </a:lnTo>
                    <a:lnTo>
                      <a:pt x="46" y="10"/>
                    </a:lnTo>
                    <a:lnTo>
                      <a:pt x="45" y="12"/>
                    </a:lnTo>
                    <a:lnTo>
                      <a:pt x="45" y="13"/>
                    </a:lnTo>
                    <a:lnTo>
                      <a:pt x="42" y="15"/>
                    </a:lnTo>
                    <a:lnTo>
                      <a:pt x="40" y="15"/>
                    </a:lnTo>
                    <a:lnTo>
                      <a:pt x="39" y="16"/>
                    </a:lnTo>
                    <a:lnTo>
                      <a:pt x="36" y="18"/>
                    </a:lnTo>
                    <a:lnTo>
                      <a:pt x="35" y="20"/>
                    </a:lnTo>
                    <a:lnTo>
                      <a:pt x="33" y="20"/>
                    </a:lnTo>
                    <a:lnTo>
                      <a:pt x="30" y="21"/>
                    </a:lnTo>
                    <a:lnTo>
                      <a:pt x="28" y="23"/>
                    </a:lnTo>
                    <a:lnTo>
                      <a:pt x="28" y="24"/>
                    </a:lnTo>
                    <a:lnTo>
                      <a:pt x="27" y="25"/>
                    </a:lnTo>
                    <a:lnTo>
                      <a:pt x="27" y="27"/>
                    </a:lnTo>
                    <a:lnTo>
                      <a:pt x="27" y="28"/>
                    </a:lnTo>
                    <a:lnTo>
                      <a:pt x="27" y="30"/>
                    </a:lnTo>
                    <a:lnTo>
                      <a:pt x="27" y="32"/>
                    </a:lnTo>
                    <a:lnTo>
                      <a:pt x="27" y="33"/>
                    </a:lnTo>
                    <a:lnTo>
                      <a:pt x="28" y="35"/>
                    </a:lnTo>
                    <a:lnTo>
                      <a:pt x="30" y="33"/>
                    </a:lnTo>
                    <a:lnTo>
                      <a:pt x="31" y="33"/>
                    </a:lnTo>
                    <a:lnTo>
                      <a:pt x="33" y="33"/>
                    </a:lnTo>
                    <a:lnTo>
                      <a:pt x="35" y="32"/>
                    </a:lnTo>
                    <a:lnTo>
                      <a:pt x="38" y="32"/>
                    </a:lnTo>
                    <a:lnTo>
                      <a:pt x="39" y="32"/>
                    </a:lnTo>
                    <a:lnTo>
                      <a:pt x="40" y="30"/>
                    </a:lnTo>
                    <a:lnTo>
                      <a:pt x="42" y="30"/>
                    </a:lnTo>
                    <a:lnTo>
                      <a:pt x="42" y="32"/>
                    </a:lnTo>
                    <a:lnTo>
                      <a:pt x="42" y="33"/>
                    </a:lnTo>
                    <a:lnTo>
                      <a:pt x="42" y="35"/>
                    </a:lnTo>
                    <a:lnTo>
                      <a:pt x="42" y="36"/>
                    </a:lnTo>
                    <a:lnTo>
                      <a:pt x="40" y="38"/>
                    </a:lnTo>
                    <a:lnTo>
                      <a:pt x="40" y="40"/>
                    </a:lnTo>
                    <a:lnTo>
                      <a:pt x="40" y="42"/>
                    </a:lnTo>
                    <a:lnTo>
                      <a:pt x="42" y="40"/>
                    </a:lnTo>
                    <a:lnTo>
                      <a:pt x="45" y="40"/>
                    </a:lnTo>
                    <a:lnTo>
                      <a:pt x="46" y="40"/>
                    </a:lnTo>
                    <a:lnTo>
                      <a:pt x="48" y="38"/>
                    </a:lnTo>
                    <a:lnTo>
                      <a:pt x="50" y="36"/>
                    </a:lnTo>
                    <a:lnTo>
                      <a:pt x="51" y="35"/>
                    </a:lnTo>
                    <a:lnTo>
                      <a:pt x="53" y="33"/>
                    </a:lnTo>
                    <a:lnTo>
                      <a:pt x="53" y="32"/>
                    </a:lnTo>
                    <a:lnTo>
                      <a:pt x="53" y="30"/>
                    </a:lnTo>
                    <a:lnTo>
                      <a:pt x="54" y="28"/>
                    </a:lnTo>
                    <a:lnTo>
                      <a:pt x="54" y="27"/>
                    </a:lnTo>
                    <a:lnTo>
                      <a:pt x="54" y="25"/>
                    </a:lnTo>
                    <a:lnTo>
                      <a:pt x="54" y="24"/>
                    </a:lnTo>
                    <a:lnTo>
                      <a:pt x="54" y="23"/>
                    </a:lnTo>
                    <a:lnTo>
                      <a:pt x="54" y="21"/>
                    </a:lnTo>
                    <a:lnTo>
                      <a:pt x="54" y="20"/>
                    </a:lnTo>
                    <a:lnTo>
                      <a:pt x="56" y="20"/>
                    </a:lnTo>
                    <a:lnTo>
                      <a:pt x="58" y="18"/>
                    </a:lnTo>
                    <a:lnTo>
                      <a:pt x="58" y="16"/>
                    </a:lnTo>
                    <a:lnTo>
                      <a:pt x="58" y="15"/>
                    </a:lnTo>
                    <a:lnTo>
                      <a:pt x="60" y="13"/>
                    </a:lnTo>
                    <a:lnTo>
                      <a:pt x="62" y="13"/>
                    </a:lnTo>
                    <a:lnTo>
                      <a:pt x="63" y="12"/>
                    </a:lnTo>
                    <a:lnTo>
                      <a:pt x="65" y="10"/>
                    </a:lnTo>
                    <a:lnTo>
                      <a:pt x="65" y="12"/>
                    </a:lnTo>
                    <a:lnTo>
                      <a:pt x="65" y="13"/>
                    </a:lnTo>
                    <a:lnTo>
                      <a:pt x="65" y="15"/>
                    </a:lnTo>
                    <a:lnTo>
                      <a:pt x="65" y="16"/>
                    </a:lnTo>
                    <a:lnTo>
                      <a:pt x="65" y="18"/>
                    </a:lnTo>
                    <a:lnTo>
                      <a:pt x="65" y="20"/>
                    </a:lnTo>
                    <a:lnTo>
                      <a:pt x="65" y="21"/>
                    </a:lnTo>
                    <a:lnTo>
                      <a:pt x="65" y="23"/>
                    </a:lnTo>
                    <a:lnTo>
                      <a:pt x="65" y="25"/>
                    </a:lnTo>
                    <a:lnTo>
                      <a:pt x="65" y="27"/>
                    </a:lnTo>
                    <a:lnTo>
                      <a:pt x="63" y="28"/>
                    </a:lnTo>
                    <a:lnTo>
                      <a:pt x="63" y="30"/>
                    </a:lnTo>
                    <a:lnTo>
                      <a:pt x="63" y="32"/>
                    </a:lnTo>
                    <a:lnTo>
                      <a:pt x="63" y="33"/>
                    </a:lnTo>
                    <a:lnTo>
                      <a:pt x="65" y="35"/>
                    </a:lnTo>
                    <a:lnTo>
                      <a:pt x="66" y="36"/>
                    </a:lnTo>
                    <a:lnTo>
                      <a:pt x="68" y="38"/>
                    </a:lnTo>
                    <a:lnTo>
                      <a:pt x="70" y="40"/>
                    </a:lnTo>
                    <a:lnTo>
                      <a:pt x="68" y="40"/>
                    </a:lnTo>
                    <a:lnTo>
                      <a:pt x="65" y="40"/>
                    </a:lnTo>
                    <a:lnTo>
                      <a:pt x="63" y="40"/>
                    </a:lnTo>
                    <a:lnTo>
                      <a:pt x="62" y="40"/>
                    </a:lnTo>
                    <a:lnTo>
                      <a:pt x="60" y="40"/>
                    </a:lnTo>
                    <a:lnTo>
                      <a:pt x="58" y="40"/>
                    </a:lnTo>
                    <a:lnTo>
                      <a:pt x="56" y="40"/>
                    </a:lnTo>
                    <a:lnTo>
                      <a:pt x="54" y="42"/>
                    </a:lnTo>
                    <a:lnTo>
                      <a:pt x="53" y="42"/>
                    </a:lnTo>
                    <a:lnTo>
                      <a:pt x="51" y="44"/>
                    </a:lnTo>
                    <a:lnTo>
                      <a:pt x="51" y="45"/>
                    </a:lnTo>
                    <a:lnTo>
                      <a:pt x="50" y="47"/>
                    </a:lnTo>
                    <a:lnTo>
                      <a:pt x="48" y="47"/>
                    </a:lnTo>
                    <a:lnTo>
                      <a:pt x="46" y="48"/>
                    </a:lnTo>
                    <a:lnTo>
                      <a:pt x="45" y="50"/>
                    </a:lnTo>
                    <a:lnTo>
                      <a:pt x="45" y="52"/>
                    </a:lnTo>
                    <a:lnTo>
                      <a:pt x="42" y="50"/>
                    </a:lnTo>
                    <a:lnTo>
                      <a:pt x="39" y="50"/>
                    </a:lnTo>
                    <a:lnTo>
                      <a:pt x="36" y="48"/>
                    </a:lnTo>
                    <a:lnTo>
                      <a:pt x="33" y="48"/>
                    </a:lnTo>
                    <a:lnTo>
                      <a:pt x="30" y="47"/>
                    </a:lnTo>
                    <a:lnTo>
                      <a:pt x="27" y="45"/>
                    </a:lnTo>
                    <a:lnTo>
                      <a:pt x="23" y="45"/>
                    </a:lnTo>
                    <a:lnTo>
                      <a:pt x="22" y="45"/>
                    </a:lnTo>
                    <a:lnTo>
                      <a:pt x="21" y="45"/>
                    </a:lnTo>
                    <a:lnTo>
                      <a:pt x="19" y="45"/>
                    </a:lnTo>
                    <a:lnTo>
                      <a:pt x="19" y="47"/>
                    </a:lnTo>
                    <a:lnTo>
                      <a:pt x="18" y="48"/>
                    </a:lnTo>
                    <a:lnTo>
                      <a:pt x="16" y="50"/>
                    </a:lnTo>
                    <a:lnTo>
                      <a:pt x="15" y="52"/>
                    </a:lnTo>
                    <a:lnTo>
                      <a:pt x="13" y="53"/>
                    </a:lnTo>
                    <a:lnTo>
                      <a:pt x="13" y="55"/>
                    </a:lnTo>
                    <a:lnTo>
                      <a:pt x="13" y="56"/>
                    </a:lnTo>
                    <a:lnTo>
                      <a:pt x="13" y="58"/>
                    </a:lnTo>
                    <a:lnTo>
                      <a:pt x="11" y="59"/>
                    </a:lnTo>
                    <a:lnTo>
                      <a:pt x="10" y="59"/>
                    </a:lnTo>
                    <a:lnTo>
                      <a:pt x="8" y="59"/>
                    </a:lnTo>
                    <a:lnTo>
                      <a:pt x="7" y="59"/>
                    </a:lnTo>
                    <a:lnTo>
                      <a:pt x="5" y="59"/>
                    </a:lnTo>
                    <a:lnTo>
                      <a:pt x="4" y="59"/>
                    </a:lnTo>
                    <a:lnTo>
                      <a:pt x="3" y="59"/>
                    </a:lnTo>
                    <a:lnTo>
                      <a:pt x="3" y="60"/>
                    </a:lnTo>
                    <a:lnTo>
                      <a:pt x="1" y="60"/>
                    </a:lnTo>
                    <a:lnTo>
                      <a:pt x="1" y="62"/>
                    </a:lnTo>
                    <a:lnTo>
                      <a:pt x="1" y="64"/>
                    </a:lnTo>
                    <a:lnTo>
                      <a:pt x="0" y="64"/>
                    </a:lnTo>
                    <a:lnTo>
                      <a:pt x="0" y="65"/>
                    </a:lnTo>
                    <a:lnTo>
                      <a:pt x="0" y="67"/>
                    </a:lnTo>
                    <a:lnTo>
                      <a:pt x="0" y="68"/>
                    </a:lnTo>
                    <a:lnTo>
                      <a:pt x="1" y="70"/>
                    </a:lnTo>
                    <a:lnTo>
                      <a:pt x="1" y="72"/>
                    </a:lnTo>
                    <a:lnTo>
                      <a:pt x="1" y="73"/>
                    </a:lnTo>
                    <a:lnTo>
                      <a:pt x="3" y="73"/>
                    </a:lnTo>
                    <a:lnTo>
                      <a:pt x="3" y="75"/>
                    </a:lnTo>
                    <a:lnTo>
                      <a:pt x="4" y="76"/>
                    </a:lnTo>
                    <a:lnTo>
                      <a:pt x="5" y="76"/>
                    </a:lnTo>
                    <a:lnTo>
                      <a:pt x="7" y="76"/>
                    </a:lnTo>
                    <a:lnTo>
                      <a:pt x="8" y="75"/>
                    </a:lnTo>
                    <a:lnTo>
                      <a:pt x="11" y="75"/>
                    </a:lnTo>
                    <a:lnTo>
                      <a:pt x="13" y="73"/>
                    </a:lnTo>
                    <a:lnTo>
                      <a:pt x="15" y="72"/>
                    </a:lnTo>
                    <a:lnTo>
                      <a:pt x="16" y="70"/>
                    </a:lnTo>
                    <a:lnTo>
                      <a:pt x="16" y="68"/>
                    </a:lnTo>
                    <a:lnTo>
                      <a:pt x="16" y="67"/>
                    </a:lnTo>
                    <a:lnTo>
                      <a:pt x="16" y="65"/>
                    </a:lnTo>
                    <a:lnTo>
                      <a:pt x="16" y="64"/>
                    </a:lnTo>
                    <a:lnTo>
                      <a:pt x="16" y="62"/>
                    </a:lnTo>
                    <a:lnTo>
                      <a:pt x="18" y="62"/>
                    </a:lnTo>
                    <a:lnTo>
                      <a:pt x="19" y="60"/>
                    </a:lnTo>
                    <a:lnTo>
                      <a:pt x="21" y="60"/>
                    </a:lnTo>
                    <a:lnTo>
                      <a:pt x="22" y="60"/>
                    </a:lnTo>
                    <a:lnTo>
                      <a:pt x="23" y="60"/>
                    </a:lnTo>
                    <a:lnTo>
                      <a:pt x="25" y="60"/>
                    </a:lnTo>
                    <a:lnTo>
                      <a:pt x="27" y="60"/>
                    </a:lnTo>
                    <a:lnTo>
                      <a:pt x="28" y="59"/>
                    </a:lnTo>
                    <a:lnTo>
                      <a:pt x="30" y="59"/>
                    </a:lnTo>
                    <a:lnTo>
                      <a:pt x="31" y="59"/>
                    </a:lnTo>
                    <a:lnTo>
                      <a:pt x="33" y="59"/>
                    </a:lnTo>
                    <a:lnTo>
                      <a:pt x="35" y="59"/>
                    </a:lnTo>
                    <a:lnTo>
                      <a:pt x="36" y="59"/>
                    </a:lnTo>
                    <a:lnTo>
                      <a:pt x="38" y="60"/>
                    </a:lnTo>
                    <a:lnTo>
                      <a:pt x="38" y="62"/>
                    </a:lnTo>
                    <a:lnTo>
                      <a:pt x="39" y="62"/>
                    </a:lnTo>
                    <a:lnTo>
                      <a:pt x="40" y="64"/>
                    </a:lnTo>
                    <a:lnTo>
                      <a:pt x="42" y="65"/>
                    </a:lnTo>
                    <a:lnTo>
                      <a:pt x="42" y="67"/>
                    </a:lnTo>
                    <a:lnTo>
                      <a:pt x="43" y="67"/>
                    </a:lnTo>
                    <a:lnTo>
                      <a:pt x="43" y="68"/>
                    </a:lnTo>
                    <a:lnTo>
                      <a:pt x="45" y="68"/>
                    </a:lnTo>
                    <a:lnTo>
                      <a:pt x="46" y="68"/>
                    </a:lnTo>
                    <a:lnTo>
                      <a:pt x="46" y="70"/>
                    </a:lnTo>
                    <a:lnTo>
                      <a:pt x="48" y="70"/>
                    </a:lnTo>
                    <a:lnTo>
                      <a:pt x="50" y="70"/>
                    </a:lnTo>
                    <a:lnTo>
                      <a:pt x="50" y="72"/>
                    </a:lnTo>
                    <a:lnTo>
                      <a:pt x="51" y="72"/>
                    </a:lnTo>
                    <a:lnTo>
                      <a:pt x="51" y="73"/>
                    </a:lnTo>
                    <a:lnTo>
                      <a:pt x="51" y="75"/>
                    </a:lnTo>
                    <a:lnTo>
                      <a:pt x="51" y="76"/>
                    </a:lnTo>
                    <a:lnTo>
                      <a:pt x="53" y="76"/>
                    </a:lnTo>
                    <a:lnTo>
                      <a:pt x="53" y="77"/>
                    </a:lnTo>
                    <a:lnTo>
                      <a:pt x="51" y="77"/>
                    </a:lnTo>
                    <a:lnTo>
                      <a:pt x="51" y="79"/>
                    </a:lnTo>
                    <a:lnTo>
                      <a:pt x="51" y="80"/>
                    </a:lnTo>
                    <a:lnTo>
                      <a:pt x="53" y="80"/>
                    </a:lnTo>
                    <a:lnTo>
                      <a:pt x="53" y="79"/>
                    </a:lnTo>
                    <a:lnTo>
                      <a:pt x="54" y="79"/>
                    </a:lnTo>
                    <a:lnTo>
                      <a:pt x="54" y="77"/>
                    </a:lnTo>
                    <a:lnTo>
                      <a:pt x="56" y="77"/>
                    </a:lnTo>
                    <a:lnTo>
                      <a:pt x="56" y="76"/>
                    </a:lnTo>
                    <a:lnTo>
                      <a:pt x="56" y="75"/>
                    </a:lnTo>
                    <a:lnTo>
                      <a:pt x="56" y="73"/>
                    </a:lnTo>
                    <a:lnTo>
                      <a:pt x="56" y="72"/>
                    </a:lnTo>
                    <a:lnTo>
                      <a:pt x="56" y="70"/>
                    </a:lnTo>
                    <a:lnTo>
                      <a:pt x="56" y="68"/>
                    </a:lnTo>
                    <a:lnTo>
                      <a:pt x="56" y="70"/>
                    </a:lnTo>
                    <a:lnTo>
                      <a:pt x="58" y="70"/>
                    </a:lnTo>
                    <a:lnTo>
                      <a:pt x="58" y="72"/>
                    </a:lnTo>
                    <a:lnTo>
                      <a:pt x="60" y="70"/>
                    </a:lnTo>
                    <a:lnTo>
                      <a:pt x="58" y="70"/>
                    </a:lnTo>
                    <a:lnTo>
                      <a:pt x="58" y="68"/>
                    </a:lnTo>
                    <a:lnTo>
                      <a:pt x="56" y="67"/>
                    </a:lnTo>
                    <a:lnTo>
                      <a:pt x="56" y="65"/>
                    </a:lnTo>
                    <a:lnTo>
                      <a:pt x="54" y="65"/>
                    </a:lnTo>
                    <a:lnTo>
                      <a:pt x="54" y="64"/>
                    </a:lnTo>
                    <a:lnTo>
                      <a:pt x="53" y="64"/>
                    </a:lnTo>
                    <a:lnTo>
                      <a:pt x="51" y="62"/>
                    </a:lnTo>
                    <a:lnTo>
                      <a:pt x="50" y="62"/>
                    </a:lnTo>
                    <a:lnTo>
                      <a:pt x="50" y="60"/>
                    </a:lnTo>
                    <a:lnTo>
                      <a:pt x="48" y="60"/>
                    </a:lnTo>
                    <a:lnTo>
                      <a:pt x="46" y="59"/>
                    </a:lnTo>
                    <a:lnTo>
                      <a:pt x="45" y="59"/>
                    </a:lnTo>
                    <a:lnTo>
                      <a:pt x="45" y="58"/>
                    </a:lnTo>
                    <a:lnTo>
                      <a:pt x="46" y="58"/>
                    </a:lnTo>
                    <a:lnTo>
                      <a:pt x="50" y="58"/>
                    </a:lnTo>
                    <a:lnTo>
                      <a:pt x="51" y="58"/>
                    </a:lnTo>
                    <a:lnTo>
                      <a:pt x="54" y="59"/>
                    </a:lnTo>
                    <a:lnTo>
                      <a:pt x="56" y="59"/>
                    </a:lnTo>
                    <a:lnTo>
                      <a:pt x="58" y="59"/>
                    </a:lnTo>
                    <a:lnTo>
                      <a:pt x="62" y="59"/>
                    </a:lnTo>
                    <a:lnTo>
                      <a:pt x="63" y="59"/>
                    </a:lnTo>
                    <a:lnTo>
                      <a:pt x="65" y="60"/>
                    </a:lnTo>
                    <a:lnTo>
                      <a:pt x="65" y="62"/>
                    </a:lnTo>
                    <a:lnTo>
                      <a:pt x="66" y="64"/>
                    </a:lnTo>
                    <a:lnTo>
                      <a:pt x="68" y="65"/>
                    </a:lnTo>
                    <a:lnTo>
                      <a:pt x="68" y="67"/>
                    </a:lnTo>
                    <a:lnTo>
                      <a:pt x="70" y="67"/>
                    </a:lnTo>
                    <a:lnTo>
                      <a:pt x="71" y="68"/>
                    </a:lnTo>
                    <a:lnTo>
                      <a:pt x="71" y="70"/>
                    </a:lnTo>
                    <a:lnTo>
                      <a:pt x="73" y="72"/>
                    </a:lnTo>
                    <a:lnTo>
                      <a:pt x="74" y="72"/>
                    </a:lnTo>
                    <a:lnTo>
                      <a:pt x="74" y="73"/>
                    </a:lnTo>
                    <a:lnTo>
                      <a:pt x="76" y="73"/>
                    </a:lnTo>
                    <a:lnTo>
                      <a:pt x="77" y="75"/>
                    </a:lnTo>
                    <a:lnTo>
                      <a:pt x="78" y="73"/>
                    </a:lnTo>
                    <a:lnTo>
                      <a:pt x="80" y="72"/>
                    </a:lnTo>
                    <a:lnTo>
                      <a:pt x="81" y="72"/>
                    </a:lnTo>
                    <a:lnTo>
                      <a:pt x="83" y="70"/>
                    </a:lnTo>
                    <a:lnTo>
                      <a:pt x="85" y="70"/>
                    </a:lnTo>
                    <a:lnTo>
                      <a:pt x="85" y="68"/>
                    </a:lnTo>
                    <a:lnTo>
                      <a:pt x="86" y="68"/>
                    </a:lnTo>
                    <a:lnTo>
                      <a:pt x="86" y="67"/>
                    </a:lnTo>
                    <a:lnTo>
                      <a:pt x="86" y="65"/>
                    </a:lnTo>
                    <a:lnTo>
                      <a:pt x="88" y="65"/>
                    </a:lnTo>
                    <a:lnTo>
                      <a:pt x="88" y="64"/>
                    </a:lnTo>
                    <a:lnTo>
                      <a:pt x="89" y="64"/>
                    </a:lnTo>
                    <a:lnTo>
                      <a:pt x="89" y="62"/>
                    </a:lnTo>
                    <a:lnTo>
                      <a:pt x="91" y="62"/>
                    </a:lnTo>
                    <a:lnTo>
                      <a:pt x="93" y="62"/>
                    </a:lnTo>
                    <a:lnTo>
                      <a:pt x="94" y="60"/>
                    </a:lnTo>
                    <a:lnTo>
                      <a:pt x="95" y="60"/>
                    </a:lnTo>
                    <a:lnTo>
                      <a:pt x="97" y="60"/>
                    </a:lnTo>
                    <a:lnTo>
                      <a:pt x="98" y="60"/>
                    </a:lnTo>
                    <a:lnTo>
                      <a:pt x="100" y="60"/>
                    </a:lnTo>
                    <a:lnTo>
                      <a:pt x="100" y="62"/>
                    </a:lnTo>
                    <a:lnTo>
                      <a:pt x="100" y="64"/>
                    </a:lnTo>
                    <a:lnTo>
                      <a:pt x="100" y="65"/>
                    </a:lnTo>
                    <a:lnTo>
                      <a:pt x="101" y="67"/>
                    </a:lnTo>
                    <a:lnTo>
                      <a:pt x="101" y="68"/>
                    </a:lnTo>
                    <a:lnTo>
                      <a:pt x="101" y="70"/>
                    </a:lnTo>
                    <a:lnTo>
                      <a:pt x="101" y="72"/>
                    </a:lnTo>
                    <a:lnTo>
                      <a:pt x="100" y="73"/>
                    </a:lnTo>
                    <a:lnTo>
                      <a:pt x="98" y="73"/>
                    </a:lnTo>
                    <a:lnTo>
                      <a:pt x="98" y="75"/>
                    </a:lnTo>
                    <a:lnTo>
                      <a:pt x="97" y="75"/>
                    </a:lnTo>
                    <a:lnTo>
                      <a:pt x="95" y="75"/>
                    </a:lnTo>
                    <a:lnTo>
                      <a:pt x="94" y="75"/>
                    </a:lnTo>
                    <a:lnTo>
                      <a:pt x="93" y="75"/>
                    </a:lnTo>
                    <a:lnTo>
                      <a:pt x="93" y="73"/>
                    </a:lnTo>
                    <a:lnTo>
                      <a:pt x="91" y="73"/>
                    </a:lnTo>
                    <a:lnTo>
                      <a:pt x="89" y="73"/>
                    </a:lnTo>
                    <a:lnTo>
                      <a:pt x="89" y="72"/>
                    </a:lnTo>
                    <a:lnTo>
                      <a:pt x="88" y="72"/>
                    </a:lnTo>
                    <a:lnTo>
                      <a:pt x="86" y="73"/>
                    </a:lnTo>
                    <a:lnTo>
                      <a:pt x="85" y="75"/>
                    </a:lnTo>
                    <a:lnTo>
                      <a:pt x="85" y="76"/>
                    </a:lnTo>
                    <a:lnTo>
                      <a:pt x="83" y="76"/>
                    </a:lnTo>
                    <a:lnTo>
                      <a:pt x="83" y="77"/>
                    </a:lnTo>
                    <a:lnTo>
                      <a:pt x="83" y="79"/>
                    </a:lnTo>
                    <a:lnTo>
                      <a:pt x="83" y="80"/>
                    </a:lnTo>
                    <a:lnTo>
                      <a:pt x="83" y="82"/>
                    </a:lnTo>
                    <a:lnTo>
                      <a:pt x="83" y="84"/>
                    </a:lnTo>
                    <a:lnTo>
                      <a:pt x="81" y="84"/>
                    </a:lnTo>
                    <a:lnTo>
                      <a:pt x="81" y="85"/>
                    </a:lnTo>
                    <a:lnTo>
                      <a:pt x="80" y="85"/>
                    </a:lnTo>
                    <a:lnTo>
                      <a:pt x="78" y="87"/>
                    </a:lnTo>
                    <a:lnTo>
                      <a:pt x="77" y="88"/>
                    </a:lnTo>
                    <a:lnTo>
                      <a:pt x="74" y="88"/>
                    </a:lnTo>
                    <a:lnTo>
                      <a:pt x="73" y="88"/>
                    </a:lnTo>
                    <a:lnTo>
                      <a:pt x="70" y="88"/>
                    </a:lnTo>
                    <a:lnTo>
                      <a:pt x="68" y="88"/>
                    </a:lnTo>
                    <a:lnTo>
                      <a:pt x="66" y="88"/>
                    </a:lnTo>
                    <a:lnTo>
                      <a:pt x="63" y="88"/>
                    </a:lnTo>
                    <a:lnTo>
                      <a:pt x="62" y="88"/>
                    </a:lnTo>
                    <a:lnTo>
                      <a:pt x="58" y="88"/>
                    </a:lnTo>
                    <a:lnTo>
                      <a:pt x="58" y="87"/>
                    </a:lnTo>
                    <a:lnTo>
                      <a:pt x="56" y="87"/>
                    </a:lnTo>
                    <a:lnTo>
                      <a:pt x="54" y="87"/>
                    </a:lnTo>
                    <a:lnTo>
                      <a:pt x="53" y="87"/>
                    </a:lnTo>
                    <a:lnTo>
                      <a:pt x="51" y="87"/>
                    </a:lnTo>
                    <a:lnTo>
                      <a:pt x="50" y="87"/>
                    </a:lnTo>
                    <a:lnTo>
                      <a:pt x="48" y="87"/>
                    </a:lnTo>
                    <a:lnTo>
                      <a:pt x="46" y="87"/>
                    </a:lnTo>
                    <a:lnTo>
                      <a:pt x="46" y="88"/>
                    </a:lnTo>
                    <a:lnTo>
                      <a:pt x="45" y="88"/>
                    </a:lnTo>
                    <a:lnTo>
                      <a:pt x="43" y="87"/>
                    </a:lnTo>
                    <a:lnTo>
                      <a:pt x="42" y="87"/>
                    </a:lnTo>
                    <a:lnTo>
                      <a:pt x="40" y="85"/>
                    </a:lnTo>
                    <a:lnTo>
                      <a:pt x="39" y="85"/>
                    </a:lnTo>
                    <a:lnTo>
                      <a:pt x="38" y="85"/>
                    </a:lnTo>
                    <a:lnTo>
                      <a:pt x="35" y="84"/>
                    </a:lnTo>
                    <a:lnTo>
                      <a:pt x="33" y="84"/>
                    </a:lnTo>
                    <a:lnTo>
                      <a:pt x="31" y="84"/>
                    </a:lnTo>
                    <a:lnTo>
                      <a:pt x="28" y="84"/>
                    </a:lnTo>
                    <a:lnTo>
                      <a:pt x="27" y="82"/>
                    </a:lnTo>
                    <a:lnTo>
                      <a:pt x="25" y="82"/>
                    </a:lnTo>
                    <a:lnTo>
                      <a:pt x="22" y="82"/>
                    </a:lnTo>
                  </a:path>
                </a:pathLst>
              </a:custGeom>
              <a:solidFill>
                <a:srgbClr val="669966"/>
              </a:solidFill>
              <a:ln w="9525" cap="rnd">
                <a:noFill/>
                <a:round/>
                <a:headEnd/>
                <a:tailEnd/>
              </a:ln>
            </p:spPr>
            <p:txBody>
              <a:bodyPr/>
              <a:lstStyle/>
              <a:p>
                <a:endParaRPr lang="en-US"/>
              </a:p>
            </p:txBody>
          </p:sp>
          <p:sp>
            <p:nvSpPr>
              <p:cNvPr id="33008" name="Freeform 963"/>
              <p:cNvSpPr>
                <a:spLocks noChangeAspect="1"/>
              </p:cNvSpPr>
              <p:nvPr/>
            </p:nvSpPr>
            <p:spPr bwMode="auto">
              <a:xfrm>
                <a:off x="4827" y="2937"/>
                <a:ext cx="128" cy="45"/>
              </a:xfrm>
              <a:custGeom>
                <a:avLst/>
                <a:gdLst>
                  <a:gd name="T0" fmla="*/ 9 w 128"/>
                  <a:gd name="T1" fmla="*/ 0 h 45"/>
                  <a:gd name="T2" fmla="*/ 123 w 128"/>
                  <a:gd name="T3" fmla="*/ 10 h 45"/>
                  <a:gd name="T4" fmla="*/ 125 w 128"/>
                  <a:gd name="T5" fmla="*/ 10 h 45"/>
                  <a:gd name="T6" fmla="*/ 125 w 128"/>
                  <a:gd name="T7" fmla="*/ 10 h 45"/>
                  <a:gd name="T8" fmla="*/ 125 w 128"/>
                  <a:gd name="T9" fmla="*/ 12 h 45"/>
                  <a:gd name="T10" fmla="*/ 127 w 128"/>
                  <a:gd name="T11" fmla="*/ 12 h 45"/>
                  <a:gd name="T12" fmla="*/ 127 w 128"/>
                  <a:gd name="T13" fmla="*/ 12 h 45"/>
                  <a:gd name="T14" fmla="*/ 127 w 128"/>
                  <a:gd name="T15" fmla="*/ 13 h 45"/>
                  <a:gd name="T16" fmla="*/ 127 w 128"/>
                  <a:gd name="T17" fmla="*/ 13 h 45"/>
                  <a:gd name="T18" fmla="*/ 127 w 128"/>
                  <a:gd name="T19" fmla="*/ 13 h 45"/>
                  <a:gd name="T20" fmla="*/ 121 w 128"/>
                  <a:gd name="T21" fmla="*/ 41 h 45"/>
                  <a:gd name="T22" fmla="*/ 121 w 128"/>
                  <a:gd name="T23" fmla="*/ 43 h 45"/>
                  <a:gd name="T24" fmla="*/ 121 w 128"/>
                  <a:gd name="T25" fmla="*/ 43 h 45"/>
                  <a:gd name="T26" fmla="*/ 121 w 128"/>
                  <a:gd name="T27" fmla="*/ 44 h 45"/>
                  <a:gd name="T28" fmla="*/ 119 w 128"/>
                  <a:gd name="T29" fmla="*/ 44 h 45"/>
                  <a:gd name="T30" fmla="*/ 119 w 128"/>
                  <a:gd name="T31" fmla="*/ 44 h 45"/>
                  <a:gd name="T32" fmla="*/ 119 w 128"/>
                  <a:gd name="T33" fmla="*/ 44 h 45"/>
                  <a:gd name="T34" fmla="*/ 118 w 128"/>
                  <a:gd name="T35" fmla="*/ 44 h 45"/>
                  <a:gd name="T36" fmla="*/ 118 w 128"/>
                  <a:gd name="T37" fmla="*/ 44 h 45"/>
                  <a:gd name="T38" fmla="*/ 1 w 128"/>
                  <a:gd name="T39" fmla="*/ 38 h 45"/>
                  <a:gd name="T40" fmla="*/ 1 w 128"/>
                  <a:gd name="T41" fmla="*/ 38 h 45"/>
                  <a:gd name="T42" fmla="*/ 0 w 128"/>
                  <a:gd name="T43" fmla="*/ 38 h 45"/>
                  <a:gd name="T44" fmla="*/ 0 w 128"/>
                  <a:gd name="T45" fmla="*/ 36 h 45"/>
                  <a:gd name="T46" fmla="*/ 0 w 128"/>
                  <a:gd name="T47" fmla="*/ 36 h 45"/>
                  <a:gd name="T48" fmla="*/ 0 w 128"/>
                  <a:gd name="T49" fmla="*/ 36 h 45"/>
                  <a:gd name="T50" fmla="*/ 0 w 128"/>
                  <a:gd name="T51" fmla="*/ 35 h 45"/>
                  <a:gd name="T52" fmla="*/ 0 w 128"/>
                  <a:gd name="T53" fmla="*/ 35 h 45"/>
                  <a:gd name="T54" fmla="*/ 0 w 128"/>
                  <a:gd name="T55" fmla="*/ 33 h 45"/>
                  <a:gd name="T56" fmla="*/ 6 w 128"/>
                  <a:gd name="T57" fmla="*/ 3 h 45"/>
                  <a:gd name="T58" fmla="*/ 6 w 128"/>
                  <a:gd name="T59" fmla="*/ 3 h 45"/>
                  <a:gd name="T60" fmla="*/ 6 w 128"/>
                  <a:gd name="T61" fmla="*/ 1 h 45"/>
                  <a:gd name="T62" fmla="*/ 6 w 128"/>
                  <a:gd name="T63" fmla="*/ 1 h 45"/>
                  <a:gd name="T64" fmla="*/ 7 w 128"/>
                  <a:gd name="T65" fmla="*/ 1 h 45"/>
                  <a:gd name="T66" fmla="*/ 7 w 128"/>
                  <a:gd name="T67" fmla="*/ 0 h 45"/>
                  <a:gd name="T68" fmla="*/ 7 w 128"/>
                  <a:gd name="T69" fmla="*/ 0 h 45"/>
                  <a:gd name="T70" fmla="*/ 9 w 128"/>
                  <a:gd name="T71" fmla="*/ 0 h 45"/>
                  <a:gd name="T72" fmla="*/ 9 w 128"/>
                  <a:gd name="T73" fmla="*/ 0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45"/>
                  <a:gd name="T113" fmla="*/ 128 w 128"/>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45">
                    <a:moveTo>
                      <a:pt x="9" y="0"/>
                    </a:moveTo>
                    <a:lnTo>
                      <a:pt x="123" y="10"/>
                    </a:lnTo>
                    <a:lnTo>
                      <a:pt x="125" y="10"/>
                    </a:lnTo>
                    <a:lnTo>
                      <a:pt x="125" y="12"/>
                    </a:lnTo>
                    <a:lnTo>
                      <a:pt x="127" y="12"/>
                    </a:lnTo>
                    <a:lnTo>
                      <a:pt x="127" y="13"/>
                    </a:lnTo>
                    <a:lnTo>
                      <a:pt x="121" y="41"/>
                    </a:lnTo>
                    <a:lnTo>
                      <a:pt x="121" y="43"/>
                    </a:lnTo>
                    <a:lnTo>
                      <a:pt x="121" y="44"/>
                    </a:lnTo>
                    <a:lnTo>
                      <a:pt x="119" y="44"/>
                    </a:lnTo>
                    <a:lnTo>
                      <a:pt x="118" y="44"/>
                    </a:lnTo>
                    <a:lnTo>
                      <a:pt x="1" y="38"/>
                    </a:lnTo>
                    <a:lnTo>
                      <a:pt x="0" y="38"/>
                    </a:lnTo>
                    <a:lnTo>
                      <a:pt x="0" y="36"/>
                    </a:lnTo>
                    <a:lnTo>
                      <a:pt x="0" y="35"/>
                    </a:lnTo>
                    <a:lnTo>
                      <a:pt x="0" y="33"/>
                    </a:lnTo>
                    <a:lnTo>
                      <a:pt x="6" y="3"/>
                    </a:lnTo>
                    <a:lnTo>
                      <a:pt x="6" y="1"/>
                    </a:lnTo>
                    <a:lnTo>
                      <a:pt x="7" y="1"/>
                    </a:lnTo>
                    <a:lnTo>
                      <a:pt x="7" y="0"/>
                    </a:lnTo>
                    <a:lnTo>
                      <a:pt x="9" y="0"/>
                    </a:lnTo>
                  </a:path>
                </a:pathLst>
              </a:custGeom>
              <a:solidFill>
                <a:srgbClr val="FAD9A8"/>
              </a:solidFill>
              <a:ln w="9525" cap="rnd">
                <a:noFill/>
                <a:round/>
                <a:headEnd/>
                <a:tailEnd/>
              </a:ln>
            </p:spPr>
            <p:txBody>
              <a:bodyPr/>
              <a:lstStyle/>
              <a:p>
                <a:endParaRPr lang="en-US"/>
              </a:p>
            </p:txBody>
          </p:sp>
          <p:sp>
            <p:nvSpPr>
              <p:cNvPr id="33009" name="Freeform 964"/>
              <p:cNvSpPr>
                <a:spLocks noChangeAspect="1"/>
              </p:cNvSpPr>
              <p:nvPr/>
            </p:nvSpPr>
            <p:spPr bwMode="auto">
              <a:xfrm>
                <a:off x="4819" y="2911"/>
                <a:ext cx="134" cy="38"/>
              </a:xfrm>
              <a:custGeom>
                <a:avLst/>
                <a:gdLst>
                  <a:gd name="T0" fmla="*/ 4 w 134"/>
                  <a:gd name="T1" fmla="*/ 0 h 38"/>
                  <a:gd name="T2" fmla="*/ 84 w 134"/>
                  <a:gd name="T3" fmla="*/ 12 h 38"/>
                  <a:gd name="T4" fmla="*/ 85 w 134"/>
                  <a:gd name="T5" fmla="*/ 12 h 38"/>
                  <a:gd name="T6" fmla="*/ 85 w 134"/>
                  <a:gd name="T7" fmla="*/ 12 h 38"/>
                  <a:gd name="T8" fmla="*/ 87 w 134"/>
                  <a:gd name="T9" fmla="*/ 12 h 38"/>
                  <a:gd name="T10" fmla="*/ 88 w 134"/>
                  <a:gd name="T11" fmla="*/ 14 h 38"/>
                  <a:gd name="T12" fmla="*/ 88 w 134"/>
                  <a:gd name="T13" fmla="*/ 14 h 38"/>
                  <a:gd name="T14" fmla="*/ 90 w 134"/>
                  <a:gd name="T15" fmla="*/ 14 h 38"/>
                  <a:gd name="T16" fmla="*/ 92 w 134"/>
                  <a:gd name="T17" fmla="*/ 14 h 38"/>
                  <a:gd name="T18" fmla="*/ 92 w 134"/>
                  <a:gd name="T19" fmla="*/ 16 h 38"/>
                  <a:gd name="T20" fmla="*/ 133 w 134"/>
                  <a:gd name="T21" fmla="*/ 37 h 38"/>
                  <a:gd name="T22" fmla="*/ 18 w 134"/>
                  <a:gd name="T23" fmla="*/ 26 h 38"/>
                  <a:gd name="T24" fmla="*/ 16 w 134"/>
                  <a:gd name="T25" fmla="*/ 26 h 38"/>
                  <a:gd name="T26" fmla="*/ 15 w 134"/>
                  <a:gd name="T27" fmla="*/ 23 h 38"/>
                  <a:gd name="T28" fmla="*/ 12 w 134"/>
                  <a:gd name="T29" fmla="*/ 20 h 38"/>
                  <a:gd name="T30" fmla="*/ 8 w 134"/>
                  <a:gd name="T31" fmla="*/ 16 h 38"/>
                  <a:gd name="T32" fmla="*/ 5 w 134"/>
                  <a:gd name="T33" fmla="*/ 12 h 38"/>
                  <a:gd name="T34" fmla="*/ 4 w 134"/>
                  <a:gd name="T35" fmla="*/ 8 h 38"/>
                  <a:gd name="T36" fmla="*/ 1 w 134"/>
                  <a:gd name="T37" fmla="*/ 4 h 38"/>
                  <a:gd name="T38" fmla="*/ 0 w 134"/>
                  <a:gd name="T39" fmla="*/ 3 h 38"/>
                  <a:gd name="T40" fmla="*/ 0 w 134"/>
                  <a:gd name="T41" fmla="*/ 3 h 38"/>
                  <a:gd name="T42" fmla="*/ 0 w 134"/>
                  <a:gd name="T43" fmla="*/ 1 h 38"/>
                  <a:gd name="T44" fmla="*/ 1 w 134"/>
                  <a:gd name="T45" fmla="*/ 1 h 38"/>
                  <a:gd name="T46" fmla="*/ 1 w 134"/>
                  <a:gd name="T47" fmla="*/ 1 h 38"/>
                  <a:gd name="T48" fmla="*/ 3 w 134"/>
                  <a:gd name="T49" fmla="*/ 0 h 38"/>
                  <a:gd name="T50" fmla="*/ 3 w 134"/>
                  <a:gd name="T51" fmla="*/ 0 h 38"/>
                  <a:gd name="T52" fmla="*/ 3 w 134"/>
                  <a:gd name="T53" fmla="*/ 0 h 38"/>
                  <a:gd name="T54" fmla="*/ 4 w 134"/>
                  <a:gd name="T55" fmla="*/ 0 h 3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38"/>
                  <a:gd name="T86" fmla="*/ 134 w 134"/>
                  <a:gd name="T87" fmla="*/ 38 h 3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38">
                    <a:moveTo>
                      <a:pt x="4" y="0"/>
                    </a:moveTo>
                    <a:lnTo>
                      <a:pt x="84" y="12"/>
                    </a:lnTo>
                    <a:lnTo>
                      <a:pt x="85" y="12"/>
                    </a:lnTo>
                    <a:lnTo>
                      <a:pt x="87" y="12"/>
                    </a:lnTo>
                    <a:lnTo>
                      <a:pt x="88" y="14"/>
                    </a:lnTo>
                    <a:lnTo>
                      <a:pt x="90" y="14"/>
                    </a:lnTo>
                    <a:lnTo>
                      <a:pt x="92" y="14"/>
                    </a:lnTo>
                    <a:lnTo>
                      <a:pt x="92" y="16"/>
                    </a:lnTo>
                    <a:lnTo>
                      <a:pt x="133" y="37"/>
                    </a:lnTo>
                    <a:lnTo>
                      <a:pt x="18" y="26"/>
                    </a:lnTo>
                    <a:lnTo>
                      <a:pt x="16" y="26"/>
                    </a:lnTo>
                    <a:lnTo>
                      <a:pt x="15" y="23"/>
                    </a:lnTo>
                    <a:lnTo>
                      <a:pt x="12" y="20"/>
                    </a:lnTo>
                    <a:lnTo>
                      <a:pt x="8" y="16"/>
                    </a:lnTo>
                    <a:lnTo>
                      <a:pt x="5" y="12"/>
                    </a:lnTo>
                    <a:lnTo>
                      <a:pt x="4" y="8"/>
                    </a:lnTo>
                    <a:lnTo>
                      <a:pt x="1" y="4"/>
                    </a:lnTo>
                    <a:lnTo>
                      <a:pt x="0" y="3"/>
                    </a:lnTo>
                    <a:lnTo>
                      <a:pt x="0" y="1"/>
                    </a:lnTo>
                    <a:lnTo>
                      <a:pt x="1" y="1"/>
                    </a:lnTo>
                    <a:lnTo>
                      <a:pt x="3" y="0"/>
                    </a:lnTo>
                    <a:lnTo>
                      <a:pt x="4" y="0"/>
                    </a:lnTo>
                  </a:path>
                </a:pathLst>
              </a:custGeom>
              <a:solidFill>
                <a:srgbClr val="FAD9A8"/>
              </a:solidFill>
              <a:ln w="9525" cap="rnd">
                <a:noFill/>
                <a:round/>
                <a:headEnd/>
                <a:tailEnd/>
              </a:ln>
            </p:spPr>
            <p:txBody>
              <a:bodyPr/>
              <a:lstStyle/>
              <a:p>
                <a:endParaRPr lang="en-US"/>
              </a:p>
            </p:txBody>
          </p:sp>
          <p:sp>
            <p:nvSpPr>
              <p:cNvPr id="33010" name="Freeform 965"/>
              <p:cNvSpPr>
                <a:spLocks noChangeAspect="1"/>
              </p:cNvSpPr>
              <p:nvPr/>
            </p:nvSpPr>
            <p:spPr bwMode="auto">
              <a:xfrm>
                <a:off x="4815" y="2914"/>
                <a:ext cx="24" cy="59"/>
              </a:xfrm>
              <a:custGeom>
                <a:avLst/>
                <a:gdLst>
                  <a:gd name="T0" fmla="*/ 6 w 24"/>
                  <a:gd name="T1" fmla="*/ 0 h 59"/>
                  <a:gd name="T2" fmla="*/ 23 w 24"/>
                  <a:gd name="T3" fmla="*/ 23 h 59"/>
                  <a:gd name="T4" fmla="*/ 23 w 24"/>
                  <a:gd name="T5" fmla="*/ 23 h 59"/>
                  <a:gd name="T6" fmla="*/ 21 w 24"/>
                  <a:gd name="T7" fmla="*/ 23 h 59"/>
                  <a:gd name="T8" fmla="*/ 21 w 24"/>
                  <a:gd name="T9" fmla="*/ 23 h 59"/>
                  <a:gd name="T10" fmla="*/ 19 w 24"/>
                  <a:gd name="T11" fmla="*/ 24 h 59"/>
                  <a:gd name="T12" fmla="*/ 19 w 24"/>
                  <a:gd name="T13" fmla="*/ 24 h 59"/>
                  <a:gd name="T14" fmla="*/ 18 w 24"/>
                  <a:gd name="T15" fmla="*/ 24 h 59"/>
                  <a:gd name="T16" fmla="*/ 18 w 24"/>
                  <a:gd name="T17" fmla="*/ 24 h 59"/>
                  <a:gd name="T18" fmla="*/ 18 w 24"/>
                  <a:gd name="T19" fmla="*/ 24 h 59"/>
                  <a:gd name="T20" fmla="*/ 11 w 24"/>
                  <a:gd name="T21" fmla="*/ 58 h 59"/>
                  <a:gd name="T22" fmla="*/ 0 w 24"/>
                  <a:gd name="T23" fmla="*/ 21 h 59"/>
                  <a:gd name="T24" fmla="*/ 3 w 24"/>
                  <a:gd name="T25" fmla="*/ 6 h 59"/>
                  <a:gd name="T26" fmla="*/ 3 w 24"/>
                  <a:gd name="T27" fmla="*/ 4 h 59"/>
                  <a:gd name="T28" fmla="*/ 3 w 24"/>
                  <a:gd name="T29" fmla="*/ 3 h 59"/>
                  <a:gd name="T30" fmla="*/ 3 w 24"/>
                  <a:gd name="T31" fmla="*/ 3 h 59"/>
                  <a:gd name="T32" fmla="*/ 4 w 24"/>
                  <a:gd name="T33" fmla="*/ 1 h 59"/>
                  <a:gd name="T34" fmla="*/ 4 w 24"/>
                  <a:gd name="T35" fmla="*/ 1 h 59"/>
                  <a:gd name="T36" fmla="*/ 4 w 24"/>
                  <a:gd name="T37" fmla="*/ 0 h 59"/>
                  <a:gd name="T38" fmla="*/ 4 w 24"/>
                  <a:gd name="T39" fmla="*/ 0 h 59"/>
                  <a:gd name="T40" fmla="*/ 6 w 24"/>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59"/>
                  <a:gd name="T65" fmla="*/ 24 w 24"/>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59">
                    <a:moveTo>
                      <a:pt x="6" y="0"/>
                    </a:moveTo>
                    <a:lnTo>
                      <a:pt x="23" y="23"/>
                    </a:lnTo>
                    <a:lnTo>
                      <a:pt x="21" y="23"/>
                    </a:lnTo>
                    <a:lnTo>
                      <a:pt x="19" y="24"/>
                    </a:lnTo>
                    <a:lnTo>
                      <a:pt x="18" y="24"/>
                    </a:lnTo>
                    <a:lnTo>
                      <a:pt x="11" y="58"/>
                    </a:lnTo>
                    <a:lnTo>
                      <a:pt x="0" y="21"/>
                    </a:lnTo>
                    <a:lnTo>
                      <a:pt x="3" y="6"/>
                    </a:lnTo>
                    <a:lnTo>
                      <a:pt x="3" y="4"/>
                    </a:lnTo>
                    <a:lnTo>
                      <a:pt x="3" y="3"/>
                    </a:lnTo>
                    <a:lnTo>
                      <a:pt x="4" y="1"/>
                    </a:lnTo>
                    <a:lnTo>
                      <a:pt x="4" y="0"/>
                    </a:lnTo>
                    <a:lnTo>
                      <a:pt x="6" y="0"/>
                    </a:lnTo>
                  </a:path>
                </a:pathLst>
              </a:custGeom>
              <a:solidFill>
                <a:srgbClr val="FAD9A8"/>
              </a:solidFill>
              <a:ln w="9525" cap="rnd">
                <a:noFill/>
                <a:round/>
                <a:headEnd/>
                <a:tailEnd/>
              </a:ln>
            </p:spPr>
            <p:txBody>
              <a:bodyPr/>
              <a:lstStyle/>
              <a:p>
                <a:endParaRPr lang="en-US"/>
              </a:p>
            </p:txBody>
          </p:sp>
          <p:sp>
            <p:nvSpPr>
              <p:cNvPr id="33011" name="Freeform 966"/>
              <p:cNvSpPr>
                <a:spLocks noChangeAspect="1"/>
              </p:cNvSpPr>
              <p:nvPr/>
            </p:nvSpPr>
            <p:spPr bwMode="auto">
              <a:xfrm>
                <a:off x="4835" y="2832"/>
                <a:ext cx="126" cy="111"/>
              </a:xfrm>
              <a:custGeom>
                <a:avLst/>
                <a:gdLst>
                  <a:gd name="T0" fmla="*/ 24 w 126"/>
                  <a:gd name="T1" fmla="*/ 0 h 111"/>
                  <a:gd name="T2" fmla="*/ 120 w 126"/>
                  <a:gd name="T3" fmla="*/ 16 h 111"/>
                  <a:gd name="T4" fmla="*/ 121 w 126"/>
                  <a:gd name="T5" fmla="*/ 16 h 111"/>
                  <a:gd name="T6" fmla="*/ 121 w 126"/>
                  <a:gd name="T7" fmla="*/ 18 h 111"/>
                  <a:gd name="T8" fmla="*/ 123 w 126"/>
                  <a:gd name="T9" fmla="*/ 18 h 111"/>
                  <a:gd name="T10" fmla="*/ 123 w 126"/>
                  <a:gd name="T11" fmla="*/ 19 h 111"/>
                  <a:gd name="T12" fmla="*/ 123 w 126"/>
                  <a:gd name="T13" fmla="*/ 19 h 111"/>
                  <a:gd name="T14" fmla="*/ 125 w 126"/>
                  <a:gd name="T15" fmla="*/ 21 h 111"/>
                  <a:gd name="T16" fmla="*/ 125 w 126"/>
                  <a:gd name="T17" fmla="*/ 23 h 111"/>
                  <a:gd name="T18" fmla="*/ 125 w 126"/>
                  <a:gd name="T19" fmla="*/ 23 h 111"/>
                  <a:gd name="T20" fmla="*/ 108 w 126"/>
                  <a:gd name="T21" fmla="*/ 106 h 111"/>
                  <a:gd name="T22" fmla="*/ 108 w 126"/>
                  <a:gd name="T23" fmla="*/ 106 h 111"/>
                  <a:gd name="T24" fmla="*/ 106 w 126"/>
                  <a:gd name="T25" fmla="*/ 108 h 111"/>
                  <a:gd name="T26" fmla="*/ 106 w 126"/>
                  <a:gd name="T27" fmla="*/ 108 h 111"/>
                  <a:gd name="T28" fmla="*/ 105 w 126"/>
                  <a:gd name="T29" fmla="*/ 110 h 111"/>
                  <a:gd name="T30" fmla="*/ 105 w 126"/>
                  <a:gd name="T31" fmla="*/ 110 h 111"/>
                  <a:gd name="T32" fmla="*/ 103 w 126"/>
                  <a:gd name="T33" fmla="*/ 110 h 111"/>
                  <a:gd name="T34" fmla="*/ 101 w 126"/>
                  <a:gd name="T35" fmla="*/ 110 h 111"/>
                  <a:gd name="T36" fmla="*/ 101 w 126"/>
                  <a:gd name="T37" fmla="*/ 110 h 111"/>
                  <a:gd name="T38" fmla="*/ 4 w 126"/>
                  <a:gd name="T39" fmla="*/ 100 h 111"/>
                  <a:gd name="T40" fmla="*/ 3 w 126"/>
                  <a:gd name="T41" fmla="*/ 98 h 111"/>
                  <a:gd name="T42" fmla="*/ 3 w 126"/>
                  <a:gd name="T43" fmla="*/ 98 h 111"/>
                  <a:gd name="T44" fmla="*/ 1 w 126"/>
                  <a:gd name="T45" fmla="*/ 98 h 111"/>
                  <a:gd name="T46" fmla="*/ 1 w 126"/>
                  <a:gd name="T47" fmla="*/ 97 h 111"/>
                  <a:gd name="T48" fmla="*/ 0 w 126"/>
                  <a:gd name="T49" fmla="*/ 97 h 111"/>
                  <a:gd name="T50" fmla="*/ 0 w 126"/>
                  <a:gd name="T51" fmla="*/ 95 h 111"/>
                  <a:gd name="T52" fmla="*/ 0 w 126"/>
                  <a:gd name="T53" fmla="*/ 94 h 111"/>
                  <a:gd name="T54" fmla="*/ 0 w 126"/>
                  <a:gd name="T55" fmla="*/ 94 h 111"/>
                  <a:gd name="T56" fmla="*/ 18 w 126"/>
                  <a:gd name="T57" fmla="*/ 4 h 111"/>
                  <a:gd name="T58" fmla="*/ 18 w 126"/>
                  <a:gd name="T59" fmla="*/ 3 h 111"/>
                  <a:gd name="T60" fmla="*/ 18 w 126"/>
                  <a:gd name="T61" fmla="*/ 1 h 111"/>
                  <a:gd name="T62" fmla="*/ 19 w 126"/>
                  <a:gd name="T63" fmla="*/ 1 h 111"/>
                  <a:gd name="T64" fmla="*/ 19 w 126"/>
                  <a:gd name="T65" fmla="*/ 0 h 111"/>
                  <a:gd name="T66" fmla="*/ 21 w 126"/>
                  <a:gd name="T67" fmla="*/ 0 h 111"/>
                  <a:gd name="T68" fmla="*/ 21 w 126"/>
                  <a:gd name="T69" fmla="*/ 0 h 111"/>
                  <a:gd name="T70" fmla="*/ 23 w 126"/>
                  <a:gd name="T71" fmla="*/ 0 h 111"/>
                  <a:gd name="T72" fmla="*/ 24 w 126"/>
                  <a:gd name="T73" fmla="*/ 0 h 1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11"/>
                  <a:gd name="T113" fmla="*/ 126 w 126"/>
                  <a:gd name="T114" fmla="*/ 111 h 1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11">
                    <a:moveTo>
                      <a:pt x="24" y="0"/>
                    </a:moveTo>
                    <a:lnTo>
                      <a:pt x="120" y="16"/>
                    </a:lnTo>
                    <a:lnTo>
                      <a:pt x="121" y="16"/>
                    </a:lnTo>
                    <a:lnTo>
                      <a:pt x="121" y="18"/>
                    </a:lnTo>
                    <a:lnTo>
                      <a:pt x="123" y="18"/>
                    </a:lnTo>
                    <a:lnTo>
                      <a:pt x="123" y="19"/>
                    </a:lnTo>
                    <a:lnTo>
                      <a:pt x="125" y="21"/>
                    </a:lnTo>
                    <a:lnTo>
                      <a:pt x="125" y="23"/>
                    </a:lnTo>
                    <a:lnTo>
                      <a:pt x="108" y="106"/>
                    </a:lnTo>
                    <a:lnTo>
                      <a:pt x="106" y="108"/>
                    </a:lnTo>
                    <a:lnTo>
                      <a:pt x="105" y="110"/>
                    </a:lnTo>
                    <a:lnTo>
                      <a:pt x="103" y="110"/>
                    </a:lnTo>
                    <a:lnTo>
                      <a:pt x="101" y="110"/>
                    </a:lnTo>
                    <a:lnTo>
                      <a:pt x="4" y="100"/>
                    </a:lnTo>
                    <a:lnTo>
                      <a:pt x="3" y="98"/>
                    </a:lnTo>
                    <a:lnTo>
                      <a:pt x="1" y="98"/>
                    </a:lnTo>
                    <a:lnTo>
                      <a:pt x="1" y="97"/>
                    </a:lnTo>
                    <a:lnTo>
                      <a:pt x="0" y="97"/>
                    </a:lnTo>
                    <a:lnTo>
                      <a:pt x="0" y="95"/>
                    </a:lnTo>
                    <a:lnTo>
                      <a:pt x="0" y="94"/>
                    </a:lnTo>
                    <a:lnTo>
                      <a:pt x="18" y="4"/>
                    </a:lnTo>
                    <a:lnTo>
                      <a:pt x="18" y="3"/>
                    </a:lnTo>
                    <a:lnTo>
                      <a:pt x="18" y="1"/>
                    </a:lnTo>
                    <a:lnTo>
                      <a:pt x="19" y="1"/>
                    </a:lnTo>
                    <a:lnTo>
                      <a:pt x="19" y="0"/>
                    </a:lnTo>
                    <a:lnTo>
                      <a:pt x="21" y="0"/>
                    </a:lnTo>
                    <a:lnTo>
                      <a:pt x="23" y="0"/>
                    </a:lnTo>
                    <a:lnTo>
                      <a:pt x="24" y="0"/>
                    </a:lnTo>
                  </a:path>
                </a:pathLst>
              </a:custGeom>
              <a:solidFill>
                <a:srgbClr val="B2B2B2"/>
              </a:solidFill>
              <a:ln w="9525" cap="rnd">
                <a:noFill/>
                <a:round/>
                <a:headEnd/>
                <a:tailEnd/>
              </a:ln>
            </p:spPr>
            <p:txBody>
              <a:bodyPr/>
              <a:lstStyle/>
              <a:p>
                <a:endParaRPr lang="en-US"/>
              </a:p>
            </p:txBody>
          </p:sp>
          <p:sp>
            <p:nvSpPr>
              <p:cNvPr id="33012" name="Freeform 967"/>
              <p:cNvSpPr>
                <a:spLocks noChangeAspect="1"/>
              </p:cNvSpPr>
              <p:nvPr/>
            </p:nvSpPr>
            <p:spPr bwMode="auto">
              <a:xfrm>
                <a:off x="4838" y="2833"/>
                <a:ext cx="120" cy="108"/>
              </a:xfrm>
              <a:custGeom>
                <a:avLst/>
                <a:gdLst>
                  <a:gd name="T0" fmla="*/ 22 w 120"/>
                  <a:gd name="T1" fmla="*/ 1 h 108"/>
                  <a:gd name="T2" fmla="*/ 114 w 120"/>
                  <a:gd name="T3" fmla="*/ 16 h 108"/>
                  <a:gd name="T4" fmla="*/ 115 w 120"/>
                  <a:gd name="T5" fmla="*/ 18 h 108"/>
                  <a:gd name="T6" fmla="*/ 117 w 120"/>
                  <a:gd name="T7" fmla="*/ 18 h 108"/>
                  <a:gd name="T8" fmla="*/ 117 w 120"/>
                  <a:gd name="T9" fmla="*/ 18 h 108"/>
                  <a:gd name="T10" fmla="*/ 117 w 120"/>
                  <a:gd name="T11" fmla="*/ 19 h 108"/>
                  <a:gd name="T12" fmla="*/ 119 w 120"/>
                  <a:gd name="T13" fmla="*/ 19 h 108"/>
                  <a:gd name="T14" fmla="*/ 119 w 120"/>
                  <a:gd name="T15" fmla="*/ 21 h 108"/>
                  <a:gd name="T16" fmla="*/ 119 w 120"/>
                  <a:gd name="T17" fmla="*/ 22 h 108"/>
                  <a:gd name="T18" fmla="*/ 119 w 120"/>
                  <a:gd name="T19" fmla="*/ 22 h 108"/>
                  <a:gd name="T20" fmla="*/ 103 w 120"/>
                  <a:gd name="T21" fmla="*/ 102 h 108"/>
                  <a:gd name="T22" fmla="*/ 102 w 120"/>
                  <a:gd name="T23" fmla="*/ 103 h 108"/>
                  <a:gd name="T24" fmla="*/ 102 w 120"/>
                  <a:gd name="T25" fmla="*/ 103 h 108"/>
                  <a:gd name="T26" fmla="*/ 102 w 120"/>
                  <a:gd name="T27" fmla="*/ 105 h 108"/>
                  <a:gd name="T28" fmla="*/ 100 w 120"/>
                  <a:gd name="T29" fmla="*/ 105 h 108"/>
                  <a:gd name="T30" fmla="*/ 100 w 120"/>
                  <a:gd name="T31" fmla="*/ 107 h 108"/>
                  <a:gd name="T32" fmla="*/ 99 w 120"/>
                  <a:gd name="T33" fmla="*/ 107 h 108"/>
                  <a:gd name="T34" fmla="*/ 97 w 120"/>
                  <a:gd name="T35" fmla="*/ 107 h 108"/>
                  <a:gd name="T36" fmla="*/ 97 w 120"/>
                  <a:gd name="T37" fmla="*/ 107 h 108"/>
                  <a:gd name="T38" fmla="*/ 3 w 120"/>
                  <a:gd name="T39" fmla="*/ 97 h 108"/>
                  <a:gd name="T40" fmla="*/ 3 w 120"/>
                  <a:gd name="T41" fmla="*/ 97 h 108"/>
                  <a:gd name="T42" fmla="*/ 1 w 120"/>
                  <a:gd name="T43" fmla="*/ 95 h 108"/>
                  <a:gd name="T44" fmla="*/ 1 w 120"/>
                  <a:gd name="T45" fmla="*/ 95 h 108"/>
                  <a:gd name="T46" fmla="*/ 0 w 120"/>
                  <a:gd name="T47" fmla="*/ 94 h 108"/>
                  <a:gd name="T48" fmla="*/ 0 w 120"/>
                  <a:gd name="T49" fmla="*/ 94 h 108"/>
                  <a:gd name="T50" fmla="*/ 0 w 120"/>
                  <a:gd name="T51" fmla="*/ 93 h 108"/>
                  <a:gd name="T52" fmla="*/ 0 w 120"/>
                  <a:gd name="T53" fmla="*/ 91 h 108"/>
                  <a:gd name="T54" fmla="*/ 0 w 120"/>
                  <a:gd name="T55" fmla="*/ 91 h 108"/>
                  <a:gd name="T56" fmla="*/ 16 w 120"/>
                  <a:gd name="T57" fmla="*/ 3 h 108"/>
                  <a:gd name="T58" fmla="*/ 16 w 120"/>
                  <a:gd name="T59" fmla="*/ 3 h 108"/>
                  <a:gd name="T60" fmla="*/ 16 w 120"/>
                  <a:gd name="T61" fmla="*/ 3 h 108"/>
                  <a:gd name="T62" fmla="*/ 18 w 120"/>
                  <a:gd name="T63" fmla="*/ 1 h 108"/>
                  <a:gd name="T64" fmla="*/ 18 w 120"/>
                  <a:gd name="T65" fmla="*/ 1 h 108"/>
                  <a:gd name="T66" fmla="*/ 19 w 120"/>
                  <a:gd name="T67" fmla="*/ 1 h 108"/>
                  <a:gd name="T68" fmla="*/ 19 w 120"/>
                  <a:gd name="T69" fmla="*/ 1 h 108"/>
                  <a:gd name="T70" fmla="*/ 21 w 120"/>
                  <a:gd name="T71" fmla="*/ 0 h 108"/>
                  <a:gd name="T72" fmla="*/ 22 w 120"/>
                  <a:gd name="T73" fmla="*/ 1 h 1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108"/>
                  <a:gd name="T113" fmla="*/ 120 w 120"/>
                  <a:gd name="T114" fmla="*/ 108 h 1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108">
                    <a:moveTo>
                      <a:pt x="22" y="1"/>
                    </a:moveTo>
                    <a:lnTo>
                      <a:pt x="114" y="16"/>
                    </a:lnTo>
                    <a:lnTo>
                      <a:pt x="115" y="18"/>
                    </a:lnTo>
                    <a:lnTo>
                      <a:pt x="117" y="18"/>
                    </a:lnTo>
                    <a:lnTo>
                      <a:pt x="117" y="19"/>
                    </a:lnTo>
                    <a:lnTo>
                      <a:pt x="119" y="19"/>
                    </a:lnTo>
                    <a:lnTo>
                      <a:pt x="119" y="21"/>
                    </a:lnTo>
                    <a:lnTo>
                      <a:pt x="119" y="22"/>
                    </a:lnTo>
                    <a:lnTo>
                      <a:pt x="103" y="102"/>
                    </a:lnTo>
                    <a:lnTo>
                      <a:pt x="102" y="103"/>
                    </a:lnTo>
                    <a:lnTo>
                      <a:pt x="102" y="105"/>
                    </a:lnTo>
                    <a:lnTo>
                      <a:pt x="100" y="105"/>
                    </a:lnTo>
                    <a:lnTo>
                      <a:pt x="100" y="107"/>
                    </a:lnTo>
                    <a:lnTo>
                      <a:pt x="99" y="107"/>
                    </a:lnTo>
                    <a:lnTo>
                      <a:pt x="97" y="107"/>
                    </a:lnTo>
                    <a:lnTo>
                      <a:pt x="3" y="97"/>
                    </a:lnTo>
                    <a:lnTo>
                      <a:pt x="1" y="95"/>
                    </a:lnTo>
                    <a:lnTo>
                      <a:pt x="0" y="94"/>
                    </a:lnTo>
                    <a:lnTo>
                      <a:pt x="0" y="93"/>
                    </a:lnTo>
                    <a:lnTo>
                      <a:pt x="0" y="91"/>
                    </a:lnTo>
                    <a:lnTo>
                      <a:pt x="16" y="3"/>
                    </a:lnTo>
                    <a:lnTo>
                      <a:pt x="18" y="1"/>
                    </a:lnTo>
                    <a:lnTo>
                      <a:pt x="19" y="1"/>
                    </a:lnTo>
                    <a:lnTo>
                      <a:pt x="21" y="0"/>
                    </a:lnTo>
                    <a:lnTo>
                      <a:pt x="22" y="1"/>
                    </a:lnTo>
                  </a:path>
                </a:pathLst>
              </a:custGeom>
              <a:solidFill>
                <a:srgbClr val="FAD9A8"/>
              </a:solidFill>
              <a:ln w="9525" cap="rnd">
                <a:noFill/>
                <a:round/>
                <a:headEnd/>
                <a:tailEnd/>
              </a:ln>
            </p:spPr>
            <p:txBody>
              <a:bodyPr/>
              <a:lstStyle/>
              <a:p>
                <a:endParaRPr lang="en-US"/>
              </a:p>
            </p:txBody>
          </p:sp>
          <p:sp>
            <p:nvSpPr>
              <p:cNvPr id="33013" name="Freeform 968"/>
              <p:cNvSpPr>
                <a:spLocks noChangeAspect="1"/>
              </p:cNvSpPr>
              <p:nvPr/>
            </p:nvSpPr>
            <p:spPr bwMode="auto">
              <a:xfrm>
                <a:off x="4847" y="2840"/>
                <a:ext cx="102" cy="97"/>
              </a:xfrm>
              <a:custGeom>
                <a:avLst/>
                <a:gdLst>
                  <a:gd name="T0" fmla="*/ 29 w 102"/>
                  <a:gd name="T1" fmla="*/ 0 h 97"/>
                  <a:gd name="T2" fmla="*/ 48 w 102"/>
                  <a:gd name="T3" fmla="*/ 1 h 97"/>
                  <a:gd name="T4" fmla="*/ 68 w 102"/>
                  <a:gd name="T5" fmla="*/ 4 h 97"/>
                  <a:gd name="T6" fmla="*/ 88 w 102"/>
                  <a:gd name="T7" fmla="*/ 11 h 97"/>
                  <a:gd name="T8" fmla="*/ 97 w 102"/>
                  <a:gd name="T9" fmla="*/ 15 h 97"/>
                  <a:gd name="T10" fmla="*/ 99 w 102"/>
                  <a:gd name="T11" fmla="*/ 16 h 97"/>
                  <a:gd name="T12" fmla="*/ 101 w 102"/>
                  <a:gd name="T13" fmla="*/ 18 h 97"/>
                  <a:gd name="T14" fmla="*/ 101 w 102"/>
                  <a:gd name="T15" fmla="*/ 20 h 97"/>
                  <a:gd name="T16" fmla="*/ 101 w 102"/>
                  <a:gd name="T17" fmla="*/ 29 h 97"/>
                  <a:gd name="T18" fmla="*/ 99 w 102"/>
                  <a:gd name="T19" fmla="*/ 48 h 97"/>
                  <a:gd name="T20" fmla="*/ 96 w 102"/>
                  <a:gd name="T21" fmla="*/ 65 h 97"/>
                  <a:gd name="T22" fmla="*/ 91 w 102"/>
                  <a:gd name="T23" fmla="*/ 82 h 97"/>
                  <a:gd name="T24" fmla="*/ 88 w 102"/>
                  <a:gd name="T25" fmla="*/ 92 h 97"/>
                  <a:gd name="T26" fmla="*/ 86 w 102"/>
                  <a:gd name="T27" fmla="*/ 92 h 97"/>
                  <a:gd name="T28" fmla="*/ 85 w 102"/>
                  <a:gd name="T29" fmla="*/ 94 h 97"/>
                  <a:gd name="T30" fmla="*/ 84 w 102"/>
                  <a:gd name="T31" fmla="*/ 94 h 97"/>
                  <a:gd name="T32" fmla="*/ 73 w 102"/>
                  <a:gd name="T33" fmla="*/ 94 h 97"/>
                  <a:gd name="T34" fmla="*/ 53 w 102"/>
                  <a:gd name="T35" fmla="*/ 94 h 97"/>
                  <a:gd name="T36" fmla="*/ 33 w 102"/>
                  <a:gd name="T37" fmla="*/ 92 h 97"/>
                  <a:gd name="T38" fmla="*/ 12 w 102"/>
                  <a:gd name="T39" fmla="*/ 87 h 97"/>
                  <a:gd name="T40" fmla="*/ 1 w 102"/>
                  <a:gd name="T41" fmla="*/ 83 h 97"/>
                  <a:gd name="T42" fmla="*/ 0 w 102"/>
                  <a:gd name="T43" fmla="*/ 82 h 97"/>
                  <a:gd name="T44" fmla="*/ 0 w 102"/>
                  <a:gd name="T45" fmla="*/ 80 h 97"/>
                  <a:gd name="T46" fmla="*/ 0 w 102"/>
                  <a:gd name="T47" fmla="*/ 80 h 97"/>
                  <a:gd name="T48" fmla="*/ 0 w 102"/>
                  <a:gd name="T49" fmla="*/ 70 h 97"/>
                  <a:gd name="T50" fmla="*/ 1 w 102"/>
                  <a:gd name="T51" fmla="*/ 54 h 97"/>
                  <a:gd name="T52" fmla="*/ 4 w 102"/>
                  <a:gd name="T53" fmla="*/ 35 h 97"/>
                  <a:gd name="T54" fmla="*/ 9 w 102"/>
                  <a:gd name="T55" fmla="*/ 14 h 97"/>
                  <a:gd name="T56" fmla="*/ 15 w 102"/>
                  <a:gd name="T57" fmla="*/ 1 h 97"/>
                  <a:gd name="T58" fmla="*/ 15 w 102"/>
                  <a:gd name="T59" fmla="*/ 0 h 97"/>
                  <a:gd name="T60" fmla="*/ 16 w 102"/>
                  <a:gd name="T61" fmla="*/ 0 h 97"/>
                  <a:gd name="T62" fmla="*/ 18 w 102"/>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
                  <a:gd name="T97" fmla="*/ 0 h 97"/>
                  <a:gd name="T98" fmla="*/ 102 w 102"/>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 h="97">
                    <a:moveTo>
                      <a:pt x="19" y="0"/>
                    </a:moveTo>
                    <a:lnTo>
                      <a:pt x="29" y="0"/>
                    </a:lnTo>
                    <a:lnTo>
                      <a:pt x="39" y="0"/>
                    </a:lnTo>
                    <a:lnTo>
                      <a:pt x="48" y="1"/>
                    </a:lnTo>
                    <a:lnTo>
                      <a:pt x="59" y="3"/>
                    </a:lnTo>
                    <a:lnTo>
                      <a:pt x="68" y="4"/>
                    </a:lnTo>
                    <a:lnTo>
                      <a:pt x="77" y="8"/>
                    </a:lnTo>
                    <a:lnTo>
                      <a:pt x="88" y="11"/>
                    </a:lnTo>
                    <a:lnTo>
                      <a:pt x="97" y="15"/>
                    </a:lnTo>
                    <a:lnTo>
                      <a:pt x="99" y="16"/>
                    </a:lnTo>
                    <a:lnTo>
                      <a:pt x="101" y="18"/>
                    </a:lnTo>
                    <a:lnTo>
                      <a:pt x="101" y="20"/>
                    </a:lnTo>
                    <a:lnTo>
                      <a:pt x="101" y="29"/>
                    </a:lnTo>
                    <a:lnTo>
                      <a:pt x="101" y="38"/>
                    </a:lnTo>
                    <a:lnTo>
                      <a:pt x="99" y="48"/>
                    </a:lnTo>
                    <a:lnTo>
                      <a:pt x="97" y="57"/>
                    </a:lnTo>
                    <a:lnTo>
                      <a:pt x="96" y="65"/>
                    </a:lnTo>
                    <a:lnTo>
                      <a:pt x="94" y="74"/>
                    </a:lnTo>
                    <a:lnTo>
                      <a:pt x="91" y="82"/>
                    </a:lnTo>
                    <a:lnTo>
                      <a:pt x="88" y="91"/>
                    </a:lnTo>
                    <a:lnTo>
                      <a:pt x="88" y="92"/>
                    </a:lnTo>
                    <a:lnTo>
                      <a:pt x="86" y="92"/>
                    </a:lnTo>
                    <a:lnTo>
                      <a:pt x="85" y="94"/>
                    </a:lnTo>
                    <a:lnTo>
                      <a:pt x="84" y="94"/>
                    </a:lnTo>
                    <a:lnTo>
                      <a:pt x="73" y="94"/>
                    </a:lnTo>
                    <a:lnTo>
                      <a:pt x="64" y="96"/>
                    </a:lnTo>
                    <a:lnTo>
                      <a:pt x="53" y="94"/>
                    </a:lnTo>
                    <a:lnTo>
                      <a:pt x="42" y="94"/>
                    </a:lnTo>
                    <a:lnTo>
                      <a:pt x="33" y="92"/>
                    </a:lnTo>
                    <a:lnTo>
                      <a:pt x="23" y="91"/>
                    </a:lnTo>
                    <a:lnTo>
                      <a:pt x="12" y="87"/>
                    </a:lnTo>
                    <a:lnTo>
                      <a:pt x="3" y="83"/>
                    </a:lnTo>
                    <a:lnTo>
                      <a:pt x="1" y="83"/>
                    </a:lnTo>
                    <a:lnTo>
                      <a:pt x="1" y="82"/>
                    </a:lnTo>
                    <a:lnTo>
                      <a:pt x="0" y="82"/>
                    </a:lnTo>
                    <a:lnTo>
                      <a:pt x="0" y="80"/>
                    </a:lnTo>
                    <a:lnTo>
                      <a:pt x="0" y="79"/>
                    </a:lnTo>
                    <a:lnTo>
                      <a:pt x="0" y="70"/>
                    </a:lnTo>
                    <a:lnTo>
                      <a:pt x="0" y="63"/>
                    </a:lnTo>
                    <a:lnTo>
                      <a:pt x="1" y="54"/>
                    </a:lnTo>
                    <a:lnTo>
                      <a:pt x="1" y="45"/>
                    </a:lnTo>
                    <a:lnTo>
                      <a:pt x="4" y="35"/>
                    </a:lnTo>
                    <a:lnTo>
                      <a:pt x="6" y="25"/>
                    </a:lnTo>
                    <a:lnTo>
                      <a:pt x="9" y="14"/>
                    </a:lnTo>
                    <a:lnTo>
                      <a:pt x="13" y="1"/>
                    </a:lnTo>
                    <a:lnTo>
                      <a:pt x="15" y="1"/>
                    </a:lnTo>
                    <a:lnTo>
                      <a:pt x="15" y="0"/>
                    </a:lnTo>
                    <a:lnTo>
                      <a:pt x="16" y="0"/>
                    </a:lnTo>
                    <a:lnTo>
                      <a:pt x="18" y="0"/>
                    </a:lnTo>
                    <a:lnTo>
                      <a:pt x="19" y="0"/>
                    </a:lnTo>
                  </a:path>
                </a:pathLst>
              </a:custGeom>
              <a:solidFill>
                <a:srgbClr val="B2B2B2"/>
              </a:solidFill>
              <a:ln w="9525" cap="rnd">
                <a:noFill/>
                <a:round/>
                <a:headEnd/>
                <a:tailEnd/>
              </a:ln>
            </p:spPr>
            <p:txBody>
              <a:bodyPr/>
              <a:lstStyle/>
              <a:p>
                <a:endParaRPr lang="en-US"/>
              </a:p>
            </p:txBody>
          </p:sp>
          <p:sp>
            <p:nvSpPr>
              <p:cNvPr id="33014" name="Freeform 969"/>
              <p:cNvSpPr>
                <a:spLocks noChangeAspect="1"/>
              </p:cNvSpPr>
              <p:nvPr/>
            </p:nvSpPr>
            <p:spPr bwMode="auto">
              <a:xfrm>
                <a:off x="4847" y="2840"/>
                <a:ext cx="101" cy="95"/>
              </a:xfrm>
              <a:custGeom>
                <a:avLst/>
                <a:gdLst>
                  <a:gd name="T0" fmla="*/ 30 w 101"/>
                  <a:gd name="T1" fmla="*/ 0 h 95"/>
                  <a:gd name="T2" fmla="*/ 48 w 101"/>
                  <a:gd name="T3" fmla="*/ 1 h 95"/>
                  <a:gd name="T4" fmla="*/ 68 w 101"/>
                  <a:gd name="T5" fmla="*/ 6 h 95"/>
                  <a:gd name="T6" fmla="*/ 87 w 101"/>
                  <a:gd name="T7" fmla="*/ 12 h 95"/>
                  <a:gd name="T8" fmla="*/ 98 w 101"/>
                  <a:gd name="T9" fmla="*/ 16 h 95"/>
                  <a:gd name="T10" fmla="*/ 100 w 101"/>
                  <a:gd name="T11" fmla="*/ 16 h 95"/>
                  <a:gd name="T12" fmla="*/ 100 w 101"/>
                  <a:gd name="T13" fmla="*/ 18 h 95"/>
                  <a:gd name="T14" fmla="*/ 100 w 101"/>
                  <a:gd name="T15" fmla="*/ 20 h 95"/>
                  <a:gd name="T16" fmla="*/ 100 w 101"/>
                  <a:gd name="T17" fmla="*/ 31 h 95"/>
                  <a:gd name="T18" fmla="*/ 100 w 101"/>
                  <a:gd name="T19" fmla="*/ 48 h 95"/>
                  <a:gd name="T20" fmla="*/ 96 w 101"/>
                  <a:gd name="T21" fmla="*/ 65 h 95"/>
                  <a:gd name="T22" fmla="*/ 92 w 101"/>
                  <a:gd name="T23" fmla="*/ 81 h 95"/>
                  <a:gd name="T24" fmla="*/ 87 w 101"/>
                  <a:gd name="T25" fmla="*/ 90 h 95"/>
                  <a:gd name="T26" fmla="*/ 87 w 101"/>
                  <a:gd name="T27" fmla="*/ 92 h 95"/>
                  <a:gd name="T28" fmla="*/ 85 w 101"/>
                  <a:gd name="T29" fmla="*/ 92 h 95"/>
                  <a:gd name="T30" fmla="*/ 84 w 101"/>
                  <a:gd name="T31" fmla="*/ 92 h 95"/>
                  <a:gd name="T32" fmla="*/ 73 w 101"/>
                  <a:gd name="T33" fmla="*/ 94 h 95"/>
                  <a:gd name="T34" fmla="*/ 53 w 101"/>
                  <a:gd name="T35" fmla="*/ 94 h 95"/>
                  <a:gd name="T36" fmla="*/ 33 w 101"/>
                  <a:gd name="T37" fmla="*/ 92 h 95"/>
                  <a:gd name="T38" fmla="*/ 13 w 101"/>
                  <a:gd name="T39" fmla="*/ 86 h 95"/>
                  <a:gd name="T40" fmla="*/ 3 w 101"/>
                  <a:gd name="T41" fmla="*/ 81 h 95"/>
                  <a:gd name="T42" fmla="*/ 1 w 101"/>
                  <a:gd name="T43" fmla="*/ 81 h 95"/>
                  <a:gd name="T44" fmla="*/ 0 w 101"/>
                  <a:gd name="T45" fmla="*/ 80 h 95"/>
                  <a:gd name="T46" fmla="*/ 0 w 101"/>
                  <a:gd name="T47" fmla="*/ 78 h 95"/>
                  <a:gd name="T48" fmla="*/ 0 w 101"/>
                  <a:gd name="T49" fmla="*/ 70 h 95"/>
                  <a:gd name="T50" fmla="*/ 1 w 101"/>
                  <a:gd name="T51" fmla="*/ 53 h 95"/>
                  <a:gd name="T52" fmla="*/ 4 w 101"/>
                  <a:gd name="T53" fmla="*/ 35 h 95"/>
                  <a:gd name="T54" fmla="*/ 11 w 101"/>
                  <a:gd name="T55" fmla="*/ 15 h 95"/>
                  <a:gd name="T56" fmla="*/ 15 w 101"/>
                  <a:gd name="T57" fmla="*/ 3 h 95"/>
                  <a:gd name="T58" fmla="*/ 16 w 101"/>
                  <a:gd name="T59" fmla="*/ 1 h 95"/>
                  <a:gd name="T60" fmla="*/ 16 w 101"/>
                  <a:gd name="T61" fmla="*/ 0 h 95"/>
                  <a:gd name="T62" fmla="*/ 18 w 101"/>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95"/>
                  <a:gd name="T98" fmla="*/ 101 w 101"/>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95">
                    <a:moveTo>
                      <a:pt x="20" y="0"/>
                    </a:moveTo>
                    <a:lnTo>
                      <a:pt x="30" y="0"/>
                    </a:lnTo>
                    <a:lnTo>
                      <a:pt x="40" y="0"/>
                    </a:lnTo>
                    <a:lnTo>
                      <a:pt x="48" y="1"/>
                    </a:lnTo>
                    <a:lnTo>
                      <a:pt x="60" y="3"/>
                    </a:lnTo>
                    <a:lnTo>
                      <a:pt x="68" y="6"/>
                    </a:lnTo>
                    <a:lnTo>
                      <a:pt x="78" y="9"/>
                    </a:lnTo>
                    <a:lnTo>
                      <a:pt x="87" y="12"/>
                    </a:lnTo>
                    <a:lnTo>
                      <a:pt x="96" y="15"/>
                    </a:lnTo>
                    <a:lnTo>
                      <a:pt x="98" y="16"/>
                    </a:lnTo>
                    <a:lnTo>
                      <a:pt x="100" y="16"/>
                    </a:lnTo>
                    <a:lnTo>
                      <a:pt x="100" y="18"/>
                    </a:lnTo>
                    <a:lnTo>
                      <a:pt x="100" y="20"/>
                    </a:lnTo>
                    <a:lnTo>
                      <a:pt x="100" y="31"/>
                    </a:lnTo>
                    <a:lnTo>
                      <a:pt x="100" y="38"/>
                    </a:lnTo>
                    <a:lnTo>
                      <a:pt x="100" y="48"/>
                    </a:lnTo>
                    <a:lnTo>
                      <a:pt x="98" y="55"/>
                    </a:lnTo>
                    <a:lnTo>
                      <a:pt x="96" y="65"/>
                    </a:lnTo>
                    <a:lnTo>
                      <a:pt x="93" y="72"/>
                    </a:lnTo>
                    <a:lnTo>
                      <a:pt x="92" y="81"/>
                    </a:lnTo>
                    <a:lnTo>
                      <a:pt x="87" y="90"/>
                    </a:lnTo>
                    <a:lnTo>
                      <a:pt x="87" y="92"/>
                    </a:lnTo>
                    <a:lnTo>
                      <a:pt x="85" y="92"/>
                    </a:lnTo>
                    <a:lnTo>
                      <a:pt x="84" y="92"/>
                    </a:lnTo>
                    <a:lnTo>
                      <a:pt x="83" y="94"/>
                    </a:lnTo>
                    <a:lnTo>
                      <a:pt x="73" y="94"/>
                    </a:lnTo>
                    <a:lnTo>
                      <a:pt x="64" y="94"/>
                    </a:lnTo>
                    <a:lnTo>
                      <a:pt x="53" y="94"/>
                    </a:lnTo>
                    <a:lnTo>
                      <a:pt x="43" y="94"/>
                    </a:lnTo>
                    <a:lnTo>
                      <a:pt x="33" y="92"/>
                    </a:lnTo>
                    <a:lnTo>
                      <a:pt x="23" y="89"/>
                    </a:lnTo>
                    <a:lnTo>
                      <a:pt x="13" y="86"/>
                    </a:lnTo>
                    <a:lnTo>
                      <a:pt x="3" y="83"/>
                    </a:lnTo>
                    <a:lnTo>
                      <a:pt x="3" y="81"/>
                    </a:lnTo>
                    <a:lnTo>
                      <a:pt x="1" y="81"/>
                    </a:lnTo>
                    <a:lnTo>
                      <a:pt x="1" y="80"/>
                    </a:lnTo>
                    <a:lnTo>
                      <a:pt x="0" y="80"/>
                    </a:lnTo>
                    <a:lnTo>
                      <a:pt x="0" y="78"/>
                    </a:lnTo>
                    <a:lnTo>
                      <a:pt x="0" y="70"/>
                    </a:lnTo>
                    <a:lnTo>
                      <a:pt x="1" y="61"/>
                    </a:lnTo>
                    <a:lnTo>
                      <a:pt x="1" y="53"/>
                    </a:lnTo>
                    <a:lnTo>
                      <a:pt x="3" y="44"/>
                    </a:lnTo>
                    <a:lnTo>
                      <a:pt x="4" y="35"/>
                    </a:lnTo>
                    <a:lnTo>
                      <a:pt x="8" y="26"/>
                    </a:lnTo>
                    <a:lnTo>
                      <a:pt x="11" y="15"/>
                    </a:lnTo>
                    <a:lnTo>
                      <a:pt x="15" y="3"/>
                    </a:lnTo>
                    <a:lnTo>
                      <a:pt x="15" y="1"/>
                    </a:lnTo>
                    <a:lnTo>
                      <a:pt x="16" y="1"/>
                    </a:lnTo>
                    <a:lnTo>
                      <a:pt x="16" y="0"/>
                    </a:lnTo>
                    <a:lnTo>
                      <a:pt x="18" y="0"/>
                    </a:lnTo>
                    <a:lnTo>
                      <a:pt x="20" y="0"/>
                    </a:lnTo>
                  </a:path>
                </a:pathLst>
              </a:custGeom>
              <a:solidFill>
                <a:srgbClr val="FAD9A8"/>
              </a:solidFill>
              <a:ln w="9525" cap="rnd">
                <a:noFill/>
                <a:round/>
                <a:headEnd/>
                <a:tailEnd/>
              </a:ln>
            </p:spPr>
            <p:txBody>
              <a:bodyPr/>
              <a:lstStyle/>
              <a:p>
                <a:endParaRPr lang="en-US"/>
              </a:p>
            </p:txBody>
          </p:sp>
          <p:sp>
            <p:nvSpPr>
              <p:cNvPr id="33015" name="Freeform 970"/>
              <p:cNvSpPr>
                <a:spLocks noChangeAspect="1"/>
              </p:cNvSpPr>
              <p:nvPr/>
            </p:nvSpPr>
            <p:spPr bwMode="auto">
              <a:xfrm>
                <a:off x="4821" y="2832"/>
                <a:ext cx="39" cy="101"/>
              </a:xfrm>
              <a:custGeom>
                <a:avLst/>
                <a:gdLst>
                  <a:gd name="T0" fmla="*/ 38 w 39"/>
                  <a:gd name="T1" fmla="*/ 0 h 101"/>
                  <a:gd name="T2" fmla="*/ 15 w 39"/>
                  <a:gd name="T3" fmla="*/ 10 h 101"/>
                  <a:gd name="T4" fmla="*/ 13 w 39"/>
                  <a:gd name="T5" fmla="*/ 11 h 101"/>
                  <a:gd name="T6" fmla="*/ 0 w 39"/>
                  <a:gd name="T7" fmla="*/ 76 h 101"/>
                  <a:gd name="T8" fmla="*/ 1 w 39"/>
                  <a:gd name="T9" fmla="*/ 81 h 101"/>
                  <a:gd name="T10" fmla="*/ 18 w 39"/>
                  <a:gd name="T11" fmla="*/ 100 h 101"/>
                  <a:gd name="T12" fmla="*/ 13 w 39"/>
                  <a:gd name="T13" fmla="*/ 94 h 101"/>
                  <a:gd name="T14" fmla="*/ 31 w 39"/>
                  <a:gd name="T15" fmla="*/ 4 h 101"/>
                  <a:gd name="T16" fmla="*/ 38 w 39"/>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1"/>
                  <a:gd name="T29" fmla="*/ 39 w 39"/>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1">
                    <a:moveTo>
                      <a:pt x="38" y="0"/>
                    </a:moveTo>
                    <a:lnTo>
                      <a:pt x="15" y="10"/>
                    </a:lnTo>
                    <a:lnTo>
                      <a:pt x="13" y="11"/>
                    </a:lnTo>
                    <a:lnTo>
                      <a:pt x="0" y="76"/>
                    </a:lnTo>
                    <a:lnTo>
                      <a:pt x="1" y="81"/>
                    </a:lnTo>
                    <a:lnTo>
                      <a:pt x="18" y="100"/>
                    </a:lnTo>
                    <a:lnTo>
                      <a:pt x="13" y="94"/>
                    </a:lnTo>
                    <a:lnTo>
                      <a:pt x="31" y="4"/>
                    </a:lnTo>
                    <a:lnTo>
                      <a:pt x="38" y="0"/>
                    </a:lnTo>
                  </a:path>
                </a:pathLst>
              </a:custGeom>
              <a:solidFill>
                <a:srgbClr val="FAD9A8"/>
              </a:solidFill>
              <a:ln w="9525" cap="rnd">
                <a:noFill/>
                <a:round/>
                <a:headEnd/>
                <a:tailEnd/>
              </a:ln>
            </p:spPr>
            <p:txBody>
              <a:bodyPr/>
              <a:lstStyle/>
              <a:p>
                <a:endParaRPr lang="en-US"/>
              </a:p>
            </p:txBody>
          </p:sp>
          <p:sp>
            <p:nvSpPr>
              <p:cNvPr id="33016" name="Freeform 971"/>
              <p:cNvSpPr>
                <a:spLocks noChangeAspect="1"/>
              </p:cNvSpPr>
              <p:nvPr/>
            </p:nvSpPr>
            <p:spPr bwMode="auto">
              <a:xfrm>
                <a:off x="4810" y="2852"/>
                <a:ext cx="24" cy="54"/>
              </a:xfrm>
              <a:custGeom>
                <a:avLst/>
                <a:gdLst>
                  <a:gd name="T0" fmla="*/ 23 w 24"/>
                  <a:gd name="T1" fmla="*/ 0 h 54"/>
                  <a:gd name="T2" fmla="*/ 9 w 24"/>
                  <a:gd name="T3" fmla="*/ 3 h 54"/>
                  <a:gd name="T4" fmla="*/ 6 w 24"/>
                  <a:gd name="T5" fmla="*/ 5 h 54"/>
                  <a:gd name="T6" fmla="*/ 0 w 24"/>
                  <a:gd name="T7" fmla="*/ 38 h 54"/>
                  <a:gd name="T8" fmla="*/ 1 w 24"/>
                  <a:gd name="T9" fmla="*/ 41 h 54"/>
                  <a:gd name="T10" fmla="*/ 12 w 24"/>
                  <a:gd name="T11" fmla="*/ 53 h 54"/>
                  <a:gd name="T12" fmla="*/ 23 w 24"/>
                  <a:gd name="T13" fmla="*/ 0 h 54"/>
                  <a:gd name="T14" fmla="*/ 0 60000 65536"/>
                  <a:gd name="T15" fmla="*/ 0 60000 65536"/>
                  <a:gd name="T16" fmla="*/ 0 60000 65536"/>
                  <a:gd name="T17" fmla="*/ 0 60000 65536"/>
                  <a:gd name="T18" fmla="*/ 0 60000 65536"/>
                  <a:gd name="T19" fmla="*/ 0 60000 65536"/>
                  <a:gd name="T20" fmla="*/ 0 60000 65536"/>
                  <a:gd name="T21" fmla="*/ 0 w 24"/>
                  <a:gd name="T22" fmla="*/ 0 h 54"/>
                  <a:gd name="T23" fmla="*/ 24 w 24"/>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54">
                    <a:moveTo>
                      <a:pt x="23" y="0"/>
                    </a:moveTo>
                    <a:lnTo>
                      <a:pt x="9" y="3"/>
                    </a:lnTo>
                    <a:lnTo>
                      <a:pt x="6" y="5"/>
                    </a:lnTo>
                    <a:lnTo>
                      <a:pt x="0" y="38"/>
                    </a:lnTo>
                    <a:lnTo>
                      <a:pt x="1" y="41"/>
                    </a:lnTo>
                    <a:lnTo>
                      <a:pt x="12" y="53"/>
                    </a:lnTo>
                    <a:lnTo>
                      <a:pt x="23" y="0"/>
                    </a:lnTo>
                  </a:path>
                </a:pathLst>
              </a:custGeom>
              <a:solidFill>
                <a:srgbClr val="FAD9A8"/>
              </a:solidFill>
              <a:ln w="9525" cap="rnd">
                <a:noFill/>
                <a:round/>
                <a:headEnd/>
                <a:tailEnd/>
              </a:ln>
            </p:spPr>
            <p:txBody>
              <a:bodyPr/>
              <a:lstStyle/>
              <a:p>
                <a:endParaRPr lang="en-US"/>
              </a:p>
            </p:txBody>
          </p:sp>
          <p:sp>
            <p:nvSpPr>
              <p:cNvPr id="33017" name="Freeform 972"/>
              <p:cNvSpPr>
                <a:spLocks noChangeAspect="1"/>
              </p:cNvSpPr>
              <p:nvPr/>
            </p:nvSpPr>
            <p:spPr bwMode="auto">
              <a:xfrm>
                <a:off x="4900" y="2952"/>
                <a:ext cx="40" cy="17"/>
              </a:xfrm>
              <a:custGeom>
                <a:avLst/>
                <a:gdLst>
                  <a:gd name="T0" fmla="*/ 0 w 40"/>
                  <a:gd name="T1" fmla="*/ 0 h 17"/>
                  <a:gd name="T2" fmla="*/ 39 w 40"/>
                  <a:gd name="T3" fmla="*/ 8 h 17"/>
                  <a:gd name="T4" fmla="*/ 39 w 40"/>
                  <a:gd name="T5" fmla="*/ 16 h 17"/>
                  <a:gd name="T6" fmla="*/ 0 w 40"/>
                  <a:gd name="T7" fmla="*/ 8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39" y="8"/>
                    </a:lnTo>
                    <a:lnTo>
                      <a:pt x="39" y="16"/>
                    </a:lnTo>
                    <a:lnTo>
                      <a:pt x="0" y="8"/>
                    </a:lnTo>
                    <a:lnTo>
                      <a:pt x="0" y="0"/>
                    </a:lnTo>
                  </a:path>
                </a:pathLst>
              </a:custGeom>
              <a:solidFill>
                <a:srgbClr val="7F7F7F"/>
              </a:solidFill>
              <a:ln w="9525" cap="rnd">
                <a:noFill/>
                <a:round/>
                <a:headEnd/>
                <a:tailEnd/>
              </a:ln>
            </p:spPr>
            <p:txBody>
              <a:bodyPr/>
              <a:lstStyle/>
              <a:p>
                <a:endParaRPr lang="en-US"/>
              </a:p>
            </p:txBody>
          </p:sp>
          <p:sp>
            <p:nvSpPr>
              <p:cNvPr id="33018" name="Freeform 973"/>
              <p:cNvSpPr>
                <a:spLocks noChangeAspect="1"/>
              </p:cNvSpPr>
              <p:nvPr/>
            </p:nvSpPr>
            <p:spPr bwMode="auto">
              <a:xfrm>
                <a:off x="4900" y="2949"/>
                <a:ext cx="40" cy="17"/>
              </a:xfrm>
              <a:custGeom>
                <a:avLst/>
                <a:gdLst>
                  <a:gd name="T0" fmla="*/ 0 w 40"/>
                  <a:gd name="T1" fmla="*/ 0 h 17"/>
                  <a:gd name="T2" fmla="*/ 39 w 40"/>
                  <a:gd name="T3" fmla="*/ 6 h 17"/>
                  <a:gd name="T4" fmla="*/ 39 w 40"/>
                  <a:gd name="T5" fmla="*/ 16 h 17"/>
                  <a:gd name="T6" fmla="*/ 0 w 40"/>
                  <a:gd name="T7" fmla="*/ 9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39" y="6"/>
                    </a:lnTo>
                    <a:lnTo>
                      <a:pt x="39" y="16"/>
                    </a:lnTo>
                    <a:lnTo>
                      <a:pt x="0" y="9"/>
                    </a:lnTo>
                    <a:lnTo>
                      <a:pt x="0" y="0"/>
                    </a:lnTo>
                  </a:path>
                </a:pathLst>
              </a:custGeom>
              <a:solidFill>
                <a:srgbClr val="000000"/>
              </a:solidFill>
              <a:ln w="9525" cap="rnd">
                <a:noFill/>
                <a:round/>
                <a:headEnd/>
                <a:tailEnd/>
              </a:ln>
            </p:spPr>
            <p:txBody>
              <a:bodyPr/>
              <a:lstStyle/>
              <a:p>
                <a:endParaRPr lang="en-US"/>
              </a:p>
            </p:txBody>
          </p:sp>
          <p:sp>
            <p:nvSpPr>
              <p:cNvPr id="33019" name="Freeform 974"/>
              <p:cNvSpPr>
                <a:spLocks noChangeAspect="1"/>
              </p:cNvSpPr>
              <p:nvPr/>
            </p:nvSpPr>
            <p:spPr bwMode="auto">
              <a:xfrm>
                <a:off x="4900" y="2949"/>
                <a:ext cx="40" cy="17"/>
              </a:xfrm>
              <a:custGeom>
                <a:avLst/>
                <a:gdLst>
                  <a:gd name="T0" fmla="*/ 1 w 40"/>
                  <a:gd name="T1" fmla="*/ 0 h 17"/>
                  <a:gd name="T2" fmla="*/ 39 w 40"/>
                  <a:gd name="T3" fmla="*/ 9 h 17"/>
                  <a:gd name="T4" fmla="*/ 39 w 40"/>
                  <a:gd name="T5" fmla="*/ 16 h 17"/>
                  <a:gd name="T6" fmla="*/ 0 w 40"/>
                  <a:gd name="T7" fmla="*/ 9 h 17"/>
                  <a:gd name="T8" fmla="*/ 1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1" y="0"/>
                    </a:moveTo>
                    <a:lnTo>
                      <a:pt x="39" y="9"/>
                    </a:lnTo>
                    <a:lnTo>
                      <a:pt x="39" y="16"/>
                    </a:lnTo>
                    <a:lnTo>
                      <a:pt x="0" y="9"/>
                    </a:lnTo>
                    <a:lnTo>
                      <a:pt x="1" y="0"/>
                    </a:lnTo>
                  </a:path>
                </a:pathLst>
              </a:custGeom>
              <a:solidFill>
                <a:srgbClr val="FAD9A8"/>
              </a:solidFill>
              <a:ln w="9525" cap="rnd">
                <a:noFill/>
                <a:round/>
                <a:headEnd/>
                <a:tailEnd/>
              </a:ln>
            </p:spPr>
            <p:txBody>
              <a:bodyPr/>
              <a:lstStyle/>
              <a:p>
                <a:endParaRPr lang="en-US"/>
              </a:p>
            </p:txBody>
          </p:sp>
          <p:sp>
            <p:nvSpPr>
              <p:cNvPr id="33020" name="Freeform 975"/>
              <p:cNvSpPr>
                <a:spLocks noChangeAspect="1"/>
              </p:cNvSpPr>
              <p:nvPr/>
            </p:nvSpPr>
            <p:spPr bwMode="auto">
              <a:xfrm>
                <a:off x="4905" y="2966"/>
                <a:ext cx="30" cy="17"/>
              </a:xfrm>
              <a:custGeom>
                <a:avLst/>
                <a:gdLst>
                  <a:gd name="T0" fmla="*/ 1 w 30"/>
                  <a:gd name="T1" fmla="*/ 0 h 17"/>
                  <a:gd name="T2" fmla="*/ 29 w 30"/>
                  <a:gd name="T3" fmla="*/ 8 h 17"/>
                  <a:gd name="T4" fmla="*/ 29 w 30"/>
                  <a:gd name="T5" fmla="*/ 16 h 17"/>
                  <a:gd name="T6" fmla="*/ 0 w 30"/>
                  <a:gd name="T7" fmla="*/ 8 h 17"/>
                  <a:gd name="T8" fmla="*/ 1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 y="0"/>
                    </a:moveTo>
                    <a:lnTo>
                      <a:pt x="29" y="8"/>
                    </a:lnTo>
                    <a:lnTo>
                      <a:pt x="29" y="16"/>
                    </a:lnTo>
                    <a:lnTo>
                      <a:pt x="0" y="8"/>
                    </a:lnTo>
                    <a:lnTo>
                      <a:pt x="1" y="0"/>
                    </a:lnTo>
                  </a:path>
                </a:pathLst>
              </a:custGeom>
              <a:solidFill>
                <a:srgbClr val="7F7F7F"/>
              </a:solidFill>
              <a:ln w="9525" cap="rnd">
                <a:noFill/>
                <a:round/>
                <a:headEnd/>
                <a:tailEnd/>
              </a:ln>
            </p:spPr>
            <p:txBody>
              <a:bodyPr/>
              <a:lstStyle/>
              <a:p>
                <a:endParaRPr lang="en-US"/>
              </a:p>
            </p:txBody>
          </p:sp>
          <p:sp>
            <p:nvSpPr>
              <p:cNvPr id="33021" name="Freeform 976"/>
              <p:cNvSpPr>
                <a:spLocks noChangeAspect="1"/>
              </p:cNvSpPr>
              <p:nvPr/>
            </p:nvSpPr>
            <p:spPr bwMode="auto">
              <a:xfrm>
                <a:off x="4905" y="2964"/>
                <a:ext cx="30" cy="17"/>
              </a:xfrm>
              <a:custGeom>
                <a:avLst/>
                <a:gdLst>
                  <a:gd name="T0" fmla="*/ 0 w 30"/>
                  <a:gd name="T1" fmla="*/ 0 h 17"/>
                  <a:gd name="T2" fmla="*/ 29 w 30"/>
                  <a:gd name="T3" fmla="*/ 8 h 17"/>
                  <a:gd name="T4" fmla="*/ 29 w 30"/>
                  <a:gd name="T5" fmla="*/ 16 h 17"/>
                  <a:gd name="T6" fmla="*/ 1 w 30"/>
                  <a:gd name="T7" fmla="*/ 8 h 17"/>
                  <a:gd name="T8" fmla="*/ 0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0" y="0"/>
                    </a:moveTo>
                    <a:lnTo>
                      <a:pt x="29" y="8"/>
                    </a:lnTo>
                    <a:lnTo>
                      <a:pt x="29" y="16"/>
                    </a:lnTo>
                    <a:lnTo>
                      <a:pt x="1" y="8"/>
                    </a:lnTo>
                    <a:lnTo>
                      <a:pt x="0" y="0"/>
                    </a:lnTo>
                  </a:path>
                </a:pathLst>
              </a:custGeom>
              <a:solidFill>
                <a:srgbClr val="000000"/>
              </a:solidFill>
              <a:ln w="9525" cap="rnd">
                <a:noFill/>
                <a:round/>
                <a:headEnd/>
                <a:tailEnd/>
              </a:ln>
            </p:spPr>
            <p:txBody>
              <a:bodyPr/>
              <a:lstStyle/>
              <a:p>
                <a:endParaRPr lang="en-US"/>
              </a:p>
            </p:txBody>
          </p:sp>
          <p:sp>
            <p:nvSpPr>
              <p:cNvPr id="33022" name="Freeform 977"/>
              <p:cNvSpPr>
                <a:spLocks noChangeAspect="1"/>
              </p:cNvSpPr>
              <p:nvPr/>
            </p:nvSpPr>
            <p:spPr bwMode="auto">
              <a:xfrm>
                <a:off x="4907" y="2964"/>
                <a:ext cx="28" cy="17"/>
              </a:xfrm>
              <a:custGeom>
                <a:avLst/>
                <a:gdLst>
                  <a:gd name="T0" fmla="*/ 0 w 28"/>
                  <a:gd name="T1" fmla="*/ 0 h 17"/>
                  <a:gd name="T2" fmla="*/ 27 w 28"/>
                  <a:gd name="T3" fmla="*/ 8 h 17"/>
                  <a:gd name="T4" fmla="*/ 27 w 28"/>
                  <a:gd name="T5" fmla="*/ 16 h 17"/>
                  <a:gd name="T6" fmla="*/ 0 w 28"/>
                  <a:gd name="T7" fmla="*/ 8 h 17"/>
                  <a:gd name="T8" fmla="*/ 0 w 28"/>
                  <a:gd name="T9" fmla="*/ 0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0" y="0"/>
                    </a:moveTo>
                    <a:lnTo>
                      <a:pt x="27" y="8"/>
                    </a:lnTo>
                    <a:lnTo>
                      <a:pt x="27" y="16"/>
                    </a:lnTo>
                    <a:lnTo>
                      <a:pt x="0" y="8"/>
                    </a:lnTo>
                    <a:lnTo>
                      <a:pt x="0" y="0"/>
                    </a:lnTo>
                  </a:path>
                </a:pathLst>
              </a:custGeom>
              <a:solidFill>
                <a:srgbClr val="FAD9A8"/>
              </a:solidFill>
              <a:ln w="9525" cap="rnd">
                <a:noFill/>
                <a:round/>
                <a:headEnd/>
                <a:tailEnd/>
              </a:ln>
            </p:spPr>
            <p:txBody>
              <a:bodyPr/>
              <a:lstStyle/>
              <a:p>
                <a:endParaRPr lang="en-US"/>
              </a:p>
            </p:txBody>
          </p:sp>
          <p:sp>
            <p:nvSpPr>
              <p:cNvPr id="33023" name="Freeform 978"/>
              <p:cNvSpPr>
                <a:spLocks noChangeAspect="1"/>
              </p:cNvSpPr>
              <p:nvPr/>
            </p:nvSpPr>
            <p:spPr bwMode="auto">
              <a:xfrm>
                <a:off x="4821" y="2916"/>
                <a:ext cx="18" cy="24"/>
              </a:xfrm>
              <a:custGeom>
                <a:avLst/>
                <a:gdLst>
                  <a:gd name="T0" fmla="*/ 17 w 18"/>
                  <a:gd name="T1" fmla="*/ 21 h 24"/>
                  <a:gd name="T2" fmla="*/ 15 w 18"/>
                  <a:gd name="T3" fmla="*/ 21 h 24"/>
                  <a:gd name="T4" fmla="*/ 15 w 18"/>
                  <a:gd name="T5" fmla="*/ 21 h 24"/>
                  <a:gd name="T6" fmla="*/ 15 w 18"/>
                  <a:gd name="T7" fmla="*/ 21 h 24"/>
                  <a:gd name="T8" fmla="*/ 13 w 18"/>
                  <a:gd name="T9" fmla="*/ 21 h 24"/>
                  <a:gd name="T10" fmla="*/ 13 w 18"/>
                  <a:gd name="T11" fmla="*/ 23 h 24"/>
                  <a:gd name="T12" fmla="*/ 13 w 18"/>
                  <a:gd name="T13" fmla="*/ 23 h 24"/>
                  <a:gd name="T14" fmla="*/ 12 w 18"/>
                  <a:gd name="T15" fmla="*/ 23 h 24"/>
                  <a:gd name="T16" fmla="*/ 12 w 18"/>
                  <a:gd name="T17" fmla="*/ 23 h 24"/>
                  <a:gd name="T18" fmla="*/ 0 w 18"/>
                  <a:gd name="T19" fmla="*/ 0 h 24"/>
                  <a:gd name="T20" fmla="*/ 17 w 18"/>
                  <a:gd name="T21" fmla="*/ 2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4"/>
                  <a:gd name="T35" fmla="*/ 18 w 1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4">
                    <a:moveTo>
                      <a:pt x="17" y="21"/>
                    </a:moveTo>
                    <a:lnTo>
                      <a:pt x="15" y="21"/>
                    </a:lnTo>
                    <a:lnTo>
                      <a:pt x="13" y="21"/>
                    </a:lnTo>
                    <a:lnTo>
                      <a:pt x="13" y="23"/>
                    </a:lnTo>
                    <a:lnTo>
                      <a:pt x="12" y="23"/>
                    </a:lnTo>
                    <a:lnTo>
                      <a:pt x="0" y="0"/>
                    </a:lnTo>
                    <a:lnTo>
                      <a:pt x="17" y="21"/>
                    </a:lnTo>
                  </a:path>
                </a:pathLst>
              </a:custGeom>
              <a:solidFill>
                <a:srgbClr val="FFF2B2"/>
              </a:solidFill>
              <a:ln w="9525" cap="rnd">
                <a:noFill/>
                <a:round/>
                <a:headEnd/>
                <a:tailEnd/>
              </a:ln>
            </p:spPr>
            <p:txBody>
              <a:bodyPr/>
              <a:lstStyle/>
              <a:p>
                <a:endParaRPr lang="en-US"/>
              </a:p>
            </p:txBody>
          </p:sp>
          <p:sp>
            <p:nvSpPr>
              <p:cNvPr id="33024" name="Freeform 979"/>
              <p:cNvSpPr>
                <a:spLocks noChangeAspect="1"/>
              </p:cNvSpPr>
              <p:nvPr/>
            </p:nvSpPr>
            <p:spPr bwMode="auto">
              <a:xfrm>
                <a:off x="4855" y="2848"/>
                <a:ext cx="88" cy="81"/>
              </a:xfrm>
              <a:custGeom>
                <a:avLst/>
                <a:gdLst>
                  <a:gd name="T0" fmla="*/ 25 w 88"/>
                  <a:gd name="T1" fmla="*/ 0 h 81"/>
                  <a:gd name="T2" fmla="*/ 42 w 88"/>
                  <a:gd name="T3" fmla="*/ 1 h 81"/>
                  <a:gd name="T4" fmla="*/ 59 w 88"/>
                  <a:gd name="T5" fmla="*/ 4 h 81"/>
                  <a:gd name="T6" fmla="*/ 76 w 88"/>
                  <a:gd name="T7" fmla="*/ 8 h 81"/>
                  <a:gd name="T8" fmla="*/ 83 w 88"/>
                  <a:gd name="T9" fmla="*/ 13 h 81"/>
                  <a:gd name="T10" fmla="*/ 85 w 88"/>
                  <a:gd name="T11" fmla="*/ 13 h 81"/>
                  <a:gd name="T12" fmla="*/ 87 w 88"/>
                  <a:gd name="T13" fmla="*/ 15 h 81"/>
                  <a:gd name="T14" fmla="*/ 87 w 88"/>
                  <a:gd name="T15" fmla="*/ 16 h 81"/>
                  <a:gd name="T16" fmla="*/ 87 w 88"/>
                  <a:gd name="T17" fmla="*/ 24 h 81"/>
                  <a:gd name="T18" fmla="*/ 85 w 88"/>
                  <a:gd name="T19" fmla="*/ 40 h 81"/>
                  <a:gd name="T20" fmla="*/ 83 w 88"/>
                  <a:gd name="T21" fmla="*/ 55 h 81"/>
                  <a:gd name="T22" fmla="*/ 79 w 88"/>
                  <a:gd name="T23" fmla="*/ 69 h 81"/>
                  <a:gd name="T24" fmla="*/ 76 w 88"/>
                  <a:gd name="T25" fmla="*/ 79 h 81"/>
                  <a:gd name="T26" fmla="*/ 75 w 88"/>
                  <a:gd name="T27" fmla="*/ 79 h 81"/>
                  <a:gd name="T28" fmla="*/ 75 w 88"/>
                  <a:gd name="T29" fmla="*/ 80 h 81"/>
                  <a:gd name="T30" fmla="*/ 73 w 88"/>
                  <a:gd name="T31" fmla="*/ 80 h 81"/>
                  <a:gd name="T32" fmla="*/ 63 w 88"/>
                  <a:gd name="T33" fmla="*/ 80 h 81"/>
                  <a:gd name="T34" fmla="*/ 47 w 88"/>
                  <a:gd name="T35" fmla="*/ 80 h 81"/>
                  <a:gd name="T36" fmla="*/ 28 w 88"/>
                  <a:gd name="T37" fmla="*/ 79 h 81"/>
                  <a:gd name="T38" fmla="*/ 11 w 88"/>
                  <a:gd name="T39" fmla="*/ 74 h 81"/>
                  <a:gd name="T40" fmla="*/ 3 w 88"/>
                  <a:gd name="T41" fmla="*/ 71 h 81"/>
                  <a:gd name="T42" fmla="*/ 1 w 88"/>
                  <a:gd name="T43" fmla="*/ 69 h 81"/>
                  <a:gd name="T44" fmla="*/ 0 w 88"/>
                  <a:gd name="T45" fmla="*/ 67 h 81"/>
                  <a:gd name="T46" fmla="*/ 0 w 88"/>
                  <a:gd name="T47" fmla="*/ 67 h 81"/>
                  <a:gd name="T48" fmla="*/ 0 w 88"/>
                  <a:gd name="T49" fmla="*/ 60 h 81"/>
                  <a:gd name="T50" fmla="*/ 1 w 88"/>
                  <a:gd name="T51" fmla="*/ 46 h 81"/>
                  <a:gd name="T52" fmla="*/ 4 w 88"/>
                  <a:gd name="T53" fmla="*/ 30 h 81"/>
                  <a:gd name="T54" fmla="*/ 8 w 88"/>
                  <a:gd name="T55" fmla="*/ 12 h 81"/>
                  <a:gd name="T56" fmla="*/ 13 w 88"/>
                  <a:gd name="T57" fmla="*/ 1 h 81"/>
                  <a:gd name="T58" fmla="*/ 13 w 88"/>
                  <a:gd name="T59" fmla="*/ 0 h 81"/>
                  <a:gd name="T60" fmla="*/ 15 w 88"/>
                  <a:gd name="T61" fmla="*/ 0 h 81"/>
                  <a:gd name="T62" fmla="*/ 16 w 88"/>
                  <a:gd name="T63" fmla="*/ 0 h 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81"/>
                  <a:gd name="T98" fmla="*/ 88 w 88"/>
                  <a:gd name="T99" fmla="*/ 81 h 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81">
                    <a:moveTo>
                      <a:pt x="16" y="0"/>
                    </a:moveTo>
                    <a:lnTo>
                      <a:pt x="25" y="0"/>
                    </a:lnTo>
                    <a:lnTo>
                      <a:pt x="35" y="0"/>
                    </a:lnTo>
                    <a:lnTo>
                      <a:pt x="42" y="1"/>
                    </a:lnTo>
                    <a:lnTo>
                      <a:pt x="51" y="3"/>
                    </a:lnTo>
                    <a:lnTo>
                      <a:pt x="59" y="4"/>
                    </a:lnTo>
                    <a:lnTo>
                      <a:pt x="67" y="6"/>
                    </a:lnTo>
                    <a:lnTo>
                      <a:pt x="76" y="8"/>
                    </a:lnTo>
                    <a:lnTo>
                      <a:pt x="83" y="13"/>
                    </a:lnTo>
                    <a:lnTo>
                      <a:pt x="85" y="13"/>
                    </a:lnTo>
                    <a:lnTo>
                      <a:pt x="85" y="15"/>
                    </a:lnTo>
                    <a:lnTo>
                      <a:pt x="87" y="15"/>
                    </a:lnTo>
                    <a:lnTo>
                      <a:pt x="87" y="16"/>
                    </a:lnTo>
                    <a:lnTo>
                      <a:pt x="87" y="24"/>
                    </a:lnTo>
                    <a:lnTo>
                      <a:pt x="87" y="33"/>
                    </a:lnTo>
                    <a:lnTo>
                      <a:pt x="85" y="40"/>
                    </a:lnTo>
                    <a:lnTo>
                      <a:pt x="85" y="47"/>
                    </a:lnTo>
                    <a:lnTo>
                      <a:pt x="83" y="55"/>
                    </a:lnTo>
                    <a:lnTo>
                      <a:pt x="80" y="61"/>
                    </a:lnTo>
                    <a:lnTo>
                      <a:pt x="79" y="69"/>
                    </a:lnTo>
                    <a:lnTo>
                      <a:pt x="76" y="77"/>
                    </a:lnTo>
                    <a:lnTo>
                      <a:pt x="76" y="79"/>
                    </a:lnTo>
                    <a:lnTo>
                      <a:pt x="75" y="79"/>
                    </a:lnTo>
                    <a:lnTo>
                      <a:pt x="75" y="80"/>
                    </a:lnTo>
                    <a:lnTo>
                      <a:pt x="73" y="80"/>
                    </a:lnTo>
                    <a:lnTo>
                      <a:pt x="71" y="80"/>
                    </a:lnTo>
                    <a:lnTo>
                      <a:pt x="63" y="80"/>
                    </a:lnTo>
                    <a:lnTo>
                      <a:pt x="55" y="80"/>
                    </a:lnTo>
                    <a:lnTo>
                      <a:pt x="47" y="80"/>
                    </a:lnTo>
                    <a:lnTo>
                      <a:pt x="38" y="80"/>
                    </a:lnTo>
                    <a:lnTo>
                      <a:pt x="28" y="79"/>
                    </a:lnTo>
                    <a:lnTo>
                      <a:pt x="19" y="77"/>
                    </a:lnTo>
                    <a:lnTo>
                      <a:pt x="11" y="74"/>
                    </a:lnTo>
                    <a:lnTo>
                      <a:pt x="3" y="71"/>
                    </a:lnTo>
                    <a:lnTo>
                      <a:pt x="1" y="69"/>
                    </a:lnTo>
                    <a:lnTo>
                      <a:pt x="0" y="67"/>
                    </a:lnTo>
                    <a:lnTo>
                      <a:pt x="0" y="66"/>
                    </a:lnTo>
                    <a:lnTo>
                      <a:pt x="0" y="60"/>
                    </a:lnTo>
                    <a:lnTo>
                      <a:pt x="1" y="52"/>
                    </a:lnTo>
                    <a:lnTo>
                      <a:pt x="1" y="46"/>
                    </a:lnTo>
                    <a:lnTo>
                      <a:pt x="3" y="38"/>
                    </a:lnTo>
                    <a:lnTo>
                      <a:pt x="4" y="30"/>
                    </a:lnTo>
                    <a:lnTo>
                      <a:pt x="5" y="21"/>
                    </a:lnTo>
                    <a:lnTo>
                      <a:pt x="8" y="12"/>
                    </a:lnTo>
                    <a:lnTo>
                      <a:pt x="11" y="1"/>
                    </a:lnTo>
                    <a:lnTo>
                      <a:pt x="13" y="1"/>
                    </a:lnTo>
                    <a:lnTo>
                      <a:pt x="13" y="0"/>
                    </a:lnTo>
                    <a:lnTo>
                      <a:pt x="15" y="0"/>
                    </a:lnTo>
                    <a:lnTo>
                      <a:pt x="16" y="0"/>
                    </a:lnTo>
                  </a:path>
                </a:pathLst>
              </a:custGeom>
              <a:solidFill>
                <a:srgbClr val="B2B2B2"/>
              </a:solidFill>
              <a:ln w="9525" cap="rnd">
                <a:noFill/>
                <a:round/>
                <a:headEnd/>
                <a:tailEnd/>
              </a:ln>
            </p:spPr>
            <p:txBody>
              <a:bodyPr/>
              <a:lstStyle/>
              <a:p>
                <a:endParaRPr lang="en-US"/>
              </a:p>
            </p:txBody>
          </p:sp>
          <p:sp>
            <p:nvSpPr>
              <p:cNvPr id="33025" name="Freeform 980"/>
              <p:cNvSpPr>
                <a:spLocks noChangeAspect="1"/>
              </p:cNvSpPr>
              <p:nvPr/>
            </p:nvSpPr>
            <p:spPr bwMode="auto">
              <a:xfrm>
                <a:off x="4856" y="2850"/>
                <a:ext cx="85" cy="78"/>
              </a:xfrm>
              <a:custGeom>
                <a:avLst/>
                <a:gdLst>
                  <a:gd name="T0" fmla="*/ 24 w 85"/>
                  <a:gd name="T1" fmla="*/ 0 h 78"/>
                  <a:gd name="T2" fmla="*/ 40 w 85"/>
                  <a:gd name="T3" fmla="*/ 1 h 78"/>
                  <a:gd name="T4" fmla="*/ 57 w 85"/>
                  <a:gd name="T5" fmla="*/ 4 h 78"/>
                  <a:gd name="T6" fmla="*/ 73 w 85"/>
                  <a:gd name="T7" fmla="*/ 8 h 78"/>
                  <a:gd name="T8" fmla="*/ 80 w 85"/>
                  <a:gd name="T9" fmla="*/ 13 h 78"/>
                  <a:gd name="T10" fmla="*/ 82 w 85"/>
                  <a:gd name="T11" fmla="*/ 13 h 78"/>
                  <a:gd name="T12" fmla="*/ 82 w 85"/>
                  <a:gd name="T13" fmla="*/ 15 h 78"/>
                  <a:gd name="T14" fmla="*/ 84 w 85"/>
                  <a:gd name="T15" fmla="*/ 16 h 78"/>
                  <a:gd name="T16" fmla="*/ 84 w 85"/>
                  <a:gd name="T17" fmla="*/ 24 h 78"/>
                  <a:gd name="T18" fmla="*/ 82 w 85"/>
                  <a:gd name="T19" fmla="*/ 38 h 78"/>
                  <a:gd name="T20" fmla="*/ 79 w 85"/>
                  <a:gd name="T21" fmla="*/ 52 h 78"/>
                  <a:gd name="T22" fmla="*/ 76 w 85"/>
                  <a:gd name="T23" fmla="*/ 65 h 78"/>
                  <a:gd name="T24" fmla="*/ 73 w 85"/>
                  <a:gd name="T25" fmla="*/ 75 h 78"/>
                  <a:gd name="T26" fmla="*/ 72 w 85"/>
                  <a:gd name="T27" fmla="*/ 75 h 78"/>
                  <a:gd name="T28" fmla="*/ 72 w 85"/>
                  <a:gd name="T29" fmla="*/ 75 h 78"/>
                  <a:gd name="T30" fmla="*/ 70 w 85"/>
                  <a:gd name="T31" fmla="*/ 77 h 78"/>
                  <a:gd name="T32" fmla="*/ 60 w 85"/>
                  <a:gd name="T33" fmla="*/ 77 h 78"/>
                  <a:gd name="T34" fmla="*/ 44 w 85"/>
                  <a:gd name="T35" fmla="*/ 77 h 78"/>
                  <a:gd name="T36" fmla="*/ 28 w 85"/>
                  <a:gd name="T37" fmla="*/ 75 h 78"/>
                  <a:gd name="T38" fmla="*/ 12 w 85"/>
                  <a:gd name="T39" fmla="*/ 70 h 78"/>
                  <a:gd name="T40" fmla="*/ 3 w 85"/>
                  <a:gd name="T41" fmla="*/ 67 h 78"/>
                  <a:gd name="T42" fmla="*/ 1 w 85"/>
                  <a:gd name="T43" fmla="*/ 65 h 78"/>
                  <a:gd name="T44" fmla="*/ 1 w 85"/>
                  <a:gd name="T45" fmla="*/ 65 h 78"/>
                  <a:gd name="T46" fmla="*/ 0 w 85"/>
                  <a:gd name="T47" fmla="*/ 64 h 78"/>
                  <a:gd name="T48" fmla="*/ 1 w 85"/>
                  <a:gd name="T49" fmla="*/ 56 h 78"/>
                  <a:gd name="T50" fmla="*/ 1 w 85"/>
                  <a:gd name="T51" fmla="*/ 44 h 78"/>
                  <a:gd name="T52" fmla="*/ 4 w 85"/>
                  <a:gd name="T53" fmla="*/ 28 h 78"/>
                  <a:gd name="T54" fmla="*/ 8 w 85"/>
                  <a:gd name="T55" fmla="*/ 12 h 78"/>
                  <a:gd name="T56" fmla="*/ 13 w 85"/>
                  <a:gd name="T57" fmla="*/ 1 h 78"/>
                  <a:gd name="T58" fmla="*/ 13 w 85"/>
                  <a:gd name="T59" fmla="*/ 0 h 78"/>
                  <a:gd name="T60" fmla="*/ 15 w 85"/>
                  <a:gd name="T61" fmla="*/ 0 h 78"/>
                  <a:gd name="T62" fmla="*/ 15 w 85"/>
                  <a:gd name="T63" fmla="*/ 0 h 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5"/>
                  <a:gd name="T97" fmla="*/ 0 h 78"/>
                  <a:gd name="T98" fmla="*/ 85 w 85"/>
                  <a:gd name="T99" fmla="*/ 78 h 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5" h="78">
                    <a:moveTo>
                      <a:pt x="16" y="0"/>
                    </a:moveTo>
                    <a:lnTo>
                      <a:pt x="24" y="0"/>
                    </a:lnTo>
                    <a:lnTo>
                      <a:pt x="33" y="0"/>
                    </a:lnTo>
                    <a:lnTo>
                      <a:pt x="40" y="1"/>
                    </a:lnTo>
                    <a:lnTo>
                      <a:pt x="48" y="3"/>
                    </a:lnTo>
                    <a:lnTo>
                      <a:pt x="57" y="4"/>
                    </a:lnTo>
                    <a:lnTo>
                      <a:pt x="65" y="7"/>
                    </a:lnTo>
                    <a:lnTo>
                      <a:pt x="73" y="8"/>
                    </a:lnTo>
                    <a:lnTo>
                      <a:pt x="80" y="13"/>
                    </a:lnTo>
                    <a:lnTo>
                      <a:pt x="82" y="13"/>
                    </a:lnTo>
                    <a:lnTo>
                      <a:pt x="82" y="15"/>
                    </a:lnTo>
                    <a:lnTo>
                      <a:pt x="84" y="16"/>
                    </a:lnTo>
                    <a:lnTo>
                      <a:pt x="84" y="24"/>
                    </a:lnTo>
                    <a:lnTo>
                      <a:pt x="82" y="32"/>
                    </a:lnTo>
                    <a:lnTo>
                      <a:pt x="82" y="38"/>
                    </a:lnTo>
                    <a:lnTo>
                      <a:pt x="80" y="45"/>
                    </a:lnTo>
                    <a:lnTo>
                      <a:pt x="79" y="52"/>
                    </a:lnTo>
                    <a:lnTo>
                      <a:pt x="77" y="59"/>
                    </a:lnTo>
                    <a:lnTo>
                      <a:pt x="76" y="65"/>
                    </a:lnTo>
                    <a:lnTo>
                      <a:pt x="73" y="73"/>
                    </a:lnTo>
                    <a:lnTo>
                      <a:pt x="73" y="75"/>
                    </a:lnTo>
                    <a:lnTo>
                      <a:pt x="72" y="75"/>
                    </a:lnTo>
                    <a:lnTo>
                      <a:pt x="70" y="77"/>
                    </a:lnTo>
                    <a:lnTo>
                      <a:pt x="68" y="77"/>
                    </a:lnTo>
                    <a:lnTo>
                      <a:pt x="60" y="77"/>
                    </a:lnTo>
                    <a:lnTo>
                      <a:pt x="53" y="77"/>
                    </a:lnTo>
                    <a:lnTo>
                      <a:pt x="44" y="77"/>
                    </a:lnTo>
                    <a:lnTo>
                      <a:pt x="36" y="77"/>
                    </a:lnTo>
                    <a:lnTo>
                      <a:pt x="28" y="75"/>
                    </a:lnTo>
                    <a:lnTo>
                      <a:pt x="20" y="73"/>
                    </a:lnTo>
                    <a:lnTo>
                      <a:pt x="12" y="70"/>
                    </a:lnTo>
                    <a:lnTo>
                      <a:pt x="3" y="67"/>
                    </a:lnTo>
                    <a:lnTo>
                      <a:pt x="1" y="65"/>
                    </a:lnTo>
                    <a:lnTo>
                      <a:pt x="1" y="64"/>
                    </a:lnTo>
                    <a:lnTo>
                      <a:pt x="0" y="64"/>
                    </a:lnTo>
                    <a:lnTo>
                      <a:pt x="1" y="56"/>
                    </a:lnTo>
                    <a:lnTo>
                      <a:pt x="1" y="50"/>
                    </a:lnTo>
                    <a:lnTo>
                      <a:pt x="1" y="44"/>
                    </a:lnTo>
                    <a:lnTo>
                      <a:pt x="3" y="36"/>
                    </a:lnTo>
                    <a:lnTo>
                      <a:pt x="4" y="28"/>
                    </a:lnTo>
                    <a:lnTo>
                      <a:pt x="5" y="21"/>
                    </a:lnTo>
                    <a:lnTo>
                      <a:pt x="8" y="12"/>
                    </a:lnTo>
                    <a:lnTo>
                      <a:pt x="12" y="1"/>
                    </a:lnTo>
                    <a:lnTo>
                      <a:pt x="13" y="1"/>
                    </a:lnTo>
                    <a:lnTo>
                      <a:pt x="13" y="0"/>
                    </a:lnTo>
                    <a:lnTo>
                      <a:pt x="15" y="0"/>
                    </a:lnTo>
                    <a:lnTo>
                      <a:pt x="16" y="0"/>
                    </a:lnTo>
                  </a:path>
                </a:pathLst>
              </a:custGeom>
              <a:solidFill>
                <a:srgbClr val="6633FF"/>
              </a:solidFill>
              <a:ln w="9525" cap="rnd">
                <a:noFill/>
                <a:round/>
                <a:headEnd/>
                <a:tailEnd/>
              </a:ln>
            </p:spPr>
            <p:txBody>
              <a:bodyPr/>
              <a:lstStyle/>
              <a:p>
                <a:endParaRPr lang="en-US"/>
              </a:p>
            </p:txBody>
          </p:sp>
          <p:sp>
            <p:nvSpPr>
              <p:cNvPr id="33026" name="Freeform 981"/>
              <p:cNvSpPr>
                <a:spLocks noChangeAspect="1"/>
              </p:cNvSpPr>
              <p:nvPr/>
            </p:nvSpPr>
            <p:spPr bwMode="auto">
              <a:xfrm>
                <a:off x="4893" y="2949"/>
                <a:ext cx="17" cy="17"/>
              </a:xfrm>
              <a:custGeom>
                <a:avLst/>
                <a:gdLst>
                  <a:gd name="T0" fmla="*/ 16 w 17"/>
                  <a:gd name="T1" fmla="*/ 8 h 17"/>
                  <a:gd name="T2" fmla="*/ 16 w 17"/>
                  <a:gd name="T3" fmla="*/ 8 h 17"/>
                  <a:gd name="T4" fmla="*/ 16 w 17"/>
                  <a:gd name="T5" fmla="*/ 8 h 17"/>
                  <a:gd name="T6" fmla="*/ 16 w 17"/>
                  <a:gd name="T7" fmla="*/ 8 h 17"/>
                  <a:gd name="T8" fmla="*/ 16 w 17"/>
                  <a:gd name="T9" fmla="*/ 8 h 17"/>
                  <a:gd name="T10" fmla="*/ 16 w 17"/>
                  <a:gd name="T11" fmla="*/ 8 h 17"/>
                  <a:gd name="T12" fmla="*/ 16 w 17"/>
                  <a:gd name="T13" fmla="*/ 8 h 17"/>
                  <a:gd name="T14" fmla="*/ 16 w 17"/>
                  <a:gd name="T15" fmla="*/ 8 h 17"/>
                  <a:gd name="T16" fmla="*/ 16 w 17"/>
                  <a:gd name="T17" fmla="*/ 8 h 17"/>
                  <a:gd name="T18" fmla="*/ 16 w 17"/>
                  <a:gd name="T19" fmla="*/ 8 h 17"/>
                  <a:gd name="T20" fmla="*/ 16 w 17"/>
                  <a:gd name="T21" fmla="*/ 8 h 17"/>
                  <a:gd name="T22" fmla="*/ 16 w 17"/>
                  <a:gd name="T23" fmla="*/ 8 h 17"/>
                  <a:gd name="T24" fmla="*/ 16 w 17"/>
                  <a:gd name="T25" fmla="*/ 16 h 17"/>
                  <a:gd name="T26" fmla="*/ 16 w 17"/>
                  <a:gd name="T27" fmla="*/ 16 h 17"/>
                  <a:gd name="T28" fmla="*/ 16 w 17"/>
                  <a:gd name="T29" fmla="*/ 16 h 17"/>
                  <a:gd name="T30" fmla="*/ 16 w 17"/>
                  <a:gd name="T31" fmla="*/ 16 h 17"/>
                  <a:gd name="T32" fmla="*/ 16 w 17"/>
                  <a:gd name="T33" fmla="*/ 8 h 17"/>
                  <a:gd name="T34" fmla="*/ 16 w 17"/>
                  <a:gd name="T35" fmla="*/ 8 h 17"/>
                  <a:gd name="T36" fmla="*/ 0 w 17"/>
                  <a:gd name="T37" fmla="*/ 8 h 17"/>
                  <a:gd name="T38" fmla="*/ 0 w 17"/>
                  <a:gd name="T39" fmla="*/ 8 h 17"/>
                  <a:gd name="T40" fmla="*/ 0 w 17"/>
                  <a:gd name="T41" fmla="*/ 8 h 17"/>
                  <a:gd name="T42" fmla="*/ 0 w 17"/>
                  <a:gd name="T43" fmla="*/ 8 h 17"/>
                  <a:gd name="T44" fmla="*/ 0 w 17"/>
                  <a:gd name="T45" fmla="*/ 8 h 17"/>
                  <a:gd name="T46" fmla="*/ 0 w 17"/>
                  <a:gd name="T47" fmla="*/ 8 h 17"/>
                  <a:gd name="T48" fmla="*/ 0 w 17"/>
                  <a:gd name="T49" fmla="*/ 8 h 17"/>
                  <a:gd name="T50" fmla="*/ 0 w 17"/>
                  <a:gd name="T51" fmla="*/ 8 h 17"/>
                  <a:gd name="T52" fmla="*/ 0 w 17"/>
                  <a:gd name="T53" fmla="*/ 8 h 17"/>
                  <a:gd name="T54" fmla="*/ 0 w 17"/>
                  <a:gd name="T55" fmla="*/ 8 h 17"/>
                  <a:gd name="T56" fmla="*/ 0 w 17"/>
                  <a:gd name="T57" fmla="*/ 8 h 17"/>
                  <a:gd name="T58" fmla="*/ 16 w 17"/>
                  <a:gd name="T59" fmla="*/ 0 h 17"/>
                  <a:gd name="T60" fmla="*/ 16 w 17"/>
                  <a:gd name="T61" fmla="*/ 0 h 17"/>
                  <a:gd name="T62" fmla="*/ 16 w 17"/>
                  <a:gd name="T63" fmla="*/ 0 h 17"/>
                  <a:gd name="T64" fmla="*/ 16 w 17"/>
                  <a:gd name="T65" fmla="*/ 8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16" y="8"/>
                    </a:moveTo>
                    <a:lnTo>
                      <a:pt x="16" y="8"/>
                    </a:lnTo>
                    <a:lnTo>
                      <a:pt x="16" y="16"/>
                    </a:lnTo>
                    <a:lnTo>
                      <a:pt x="16" y="8"/>
                    </a:lnTo>
                    <a:lnTo>
                      <a:pt x="0" y="8"/>
                    </a:lnTo>
                    <a:lnTo>
                      <a:pt x="16" y="0"/>
                    </a:lnTo>
                    <a:lnTo>
                      <a:pt x="16" y="8"/>
                    </a:lnTo>
                  </a:path>
                </a:pathLst>
              </a:custGeom>
              <a:solidFill>
                <a:srgbClr val="FF0000"/>
              </a:solidFill>
              <a:ln w="9525" cap="rnd">
                <a:noFill/>
                <a:round/>
                <a:headEnd/>
                <a:tailEnd/>
              </a:ln>
            </p:spPr>
            <p:txBody>
              <a:bodyPr/>
              <a:lstStyle/>
              <a:p>
                <a:endParaRPr lang="en-US"/>
              </a:p>
            </p:txBody>
          </p:sp>
          <p:sp>
            <p:nvSpPr>
              <p:cNvPr id="33027" name="Freeform 982"/>
              <p:cNvSpPr>
                <a:spLocks noChangeAspect="1"/>
              </p:cNvSpPr>
              <p:nvPr/>
            </p:nvSpPr>
            <p:spPr bwMode="auto">
              <a:xfrm>
                <a:off x="4897" y="2963"/>
                <a:ext cx="17" cy="17"/>
              </a:xfrm>
              <a:custGeom>
                <a:avLst/>
                <a:gdLst>
                  <a:gd name="T0" fmla="*/ 0 w 17"/>
                  <a:gd name="T1" fmla="*/ 0 h 17"/>
                  <a:gd name="T2" fmla="*/ 16 w 17"/>
                  <a:gd name="T3" fmla="*/ 0 h 17"/>
                  <a:gd name="T4" fmla="*/ 16 w 17"/>
                  <a:gd name="T5" fmla="*/ 0 h 17"/>
                  <a:gd name="T6" fmla="*/ 16 w 17"/>
                  <a:gd name="T7" fmla="*/ 0 h 17"/>
                  <a:gd name="T8" fmla="*/ 16 w 17"/>
                  <a:gd name="T9" fmla="*/ 0 h 17"/>
                  <a:gd name="T10" fmla="*/ 16 w 17"/>
                  <a:gd name="T11" fmla="*/ 0 h 17"/>
                  <a:gd name="T12" fmla="*/ 16 w 17"/>
                  <a:gd name="T13" fmla="*/ 0 h 17"/>
                  <a:gd name="T14" fmla="*/ 16 w 17"/>
                  <a:gd name="T15" fmla="*/ 16 h 17"/>
                  <a:gd name="T16" fmla="*/ 16 w 17"/>
                  <a:gd name="T17" fmla="*/ 16 h 17"/>
                  <a:gd name="T18" fmla="*/ 16 w 17"/>
                  <a:gd name="T19" fmla="*/ 16 h 17"/>
                  <a:gd name="T20" fmla="*/ 16 w 17"/>
                  <a:gd name="T21" fmla="*/ 16 h 17"/>
                  <a:gd name="T22" fmla="*/ 16 w 17"/>
                  <a:gd name="T23" fmla="*/ 16 h 17"/>
                  <a:gd name="T24" fmla="*/ 16 w 17"/>
                  <a:gd name="T25" fmla="*/ 16 h 17"/>
                  <a:gd name="T26" fmla="*/ 16 w 17"/>
                  <a:gd name="T27" fmla="*/ 16 h 17"/>
                  <a:gd name="T28" fmla="*/ 0 w 17"/>
                  <a:gd name="T29" fmla="*/ 16 h 17"/>
                  <a:gd name="T30" fmla="*/ 0 w 17"/>
                  <a:gd name="T31" fmla="*/ 16 h 17"/>
                  <a:gd name="T32" fmla="*/ 0 w 17"/>
                  <a:gd name="T33" fmla="*/ 16 h 17"/>
                  <a:gd name="T34" fmla="*/ 0 w 17"/>
                  <a:gd name="T35" fmla="*/ 16 h 17"/>
                  <a:gd name="T36" fmla="*/ 0 w 17"/>
                  <a:gd name="T37" fmla="*/ 16 h 17"/>
                  <a:gd name="T38" fmla="*/ 0 w 17"/>
                  <a:gd name="T39" fmla="*/ 16 h 17"/>
                  <a:gd name="T40" fmla="*/ 0 w 17"/>
                  <a:gd name="T41" fmla="*/ 16 h 17"/>
                  <a:gd name="T42" fmla="*/ 0 w 17"/>
                  <a:gd name="T43" fmla="*/ 16 h 17"/>
                  <a:gd name="T44" fmla="*/ 0 w 17"/>
                  <a:gd name="T45" fmla="*/ 16 h 17"/>
                  <a:gd name="T46" fmla="*/ 0 w 17"/>
                  <a:gd name="T47" fmla="*/ 16 h 17"/>
                  <a:gd name="T48" fmla="*/ 0 w 17"/>
                  <a:gd name="T49" fmla="*/ 0 h 17"/>
                  <a:gd name="T50" fmla="*/ 0 w 17"/>
                  <a:gd name="T51" fmla="*/ 0 h 17"/>
                  <a:gd name="T52" fmla="*/ 0 w 17"/>
                  <a:gd name="T53" fmla="*/ 0 h 17"/>
                  <a:gd name="T54" fmla="*/ 0 w 17"/>
                  <a:gd name="T55" fmla="*/ 0 h 17"/>
                  <a:gd name="T56" fmla="*/ 0 w 17"/>
                  <a:gd name="T57" fmla="*/ 0 h 17"/>
                  <a:gd name="T58" fmla="*/ 0 w 17"/>
                  <a:gd name="T59" fmla="*/ 0 h 17"/>
                  <a:gd name="T60" fmla="*/ 0 w 17"/>
                  <a:gd name="T61" fmla="*/ 0 h 17"/>
                  <a:gd name="T62" fmla="*/ 0 w 17"/>
                  <a:gd name="T63" fmla="*/ 0 h 17"/>
                  <a:gd name="T64" fmla="*/ 0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0" y="0"/>
                    </a:moveTo>
                    <a:lnTo>
                      <a:pt x="16" y="0"/>
                    </a:lnTo>
                    <a:lnTo>
                      <a:pt x="16" y="16"/>
                    </a:lnTo>
                    <a:lnTo>
                      <a:pt x="0" y="16"/>
                    </a:lnTo>
                    <a:lnTo>
                      <a:pt x="0" y="0"/>
                    </a:lnTo>
                  </a:path>
                </a:pathLst>
              </a:custGeom>
              <a:solidFill>
                <a:srgbClr val="33CC33"/>
              </a:solidFill>
              <a:ln w="9525" cap="rnd">
                <a:noFill/>
                <a:round/>
                <a:headEnd/>
                <a:tailEnd/>
              </a:ln>
            </p:spPr>
            <p:txBody>
              <a:bodyPr/>
              <a:lstStyle/>
              <a:p>
                <a:endParaRPr lang="en-US"/>
              </a:p>
            </p:txBody>
          </p:sp>
          <p:sp>
            <p:nvSpPr>
              <p:cNvPr id="33028" name="Freeform 983"/>
              <p:cNvSpPr>
                <a:spLocks noChangeAspect="1"/>
              </p:cNvSpPr>
              <p:nvPr/>
            </p:nvSpPr>
            <p:spPr bwMode="auto">
              <a:xfrm>
                <a:off x="4842" y="2946"/>
                <a:ext cx="17" cy="17"/>
              </a:xfrm>
              <a:custGeom>
                <a:avLst/>
                <a:gdLst>
                  <a:gd name="T0" fmla="*/ 8 w 17"/>
                  <a:gd name="T1" fmla="*/ 0 h 17"/>
                  <a:gd name="T2" fmla="*/ 12 w 17"/>
                  <a:gd name="T3" fmla="*/ 0 h 17"/>
                  <a:gd name="T4" fmla="*/ 12 w 17"/>
                  <a:gd name="T5" fmla="*/ 4 h 17"/>
                  <a:gd name="T6" fmla="*/ 12 w 17"/>
                  <a:gd name="T7" fmla="*/ 4 h 17"/>
                  <a:gd name="T8" fmla="*/ 16 w 17"/>
                  <a:gd name="T9" fmla="*/ 4 h 17"/>
                  <a:gd name="T10" fmla="*/ 16 w 17"/>
                  <a:gd name="T11" fmla="*/ 8 h 17"/>
                  <a:gd name="T12" fmla="*/ 16 w 17"/>
                  <a:gd name="T13" fmla="*/ 8 h 17"/>
                  <a:gd name="T14" fmla="*/ 16 w 17"/>
                  <a:gd name="T15" fmla="*/ 8 h 17"/>
                  <a:gd name="T16" fmla="*/ 16 w 17"/>
                  <a:gd name="T17" fmla="*/ 12 h 17"/>
                  <a:gd name="T18" fmla="*/ 16 w 17"/>
                  <a:gd name="T19" fmla="*/ 12 h 17"/>
                  <a:gd name="T20" fmla="*/ 16 w 17"/>
                  <a:gd name="T21" fmla="*/ 16 h 17"/>
                  <a:gd name="T22" fmla="*/ 12 w 17"/>
                  <a:gd name="T23" fmla="*/ 16 h 17"/>
                  <a:gd name="T24" fmla="*/ 12 w 17"/>
                  <a:gd name="T25" fmla="*/ 16 h 17"/>
                  <a:gd name="T26" fmla="*/ 12 w 17"/>
                  <a:gd name="T27" fmla="*/ 16 h 17"/>
                  <a:gd name="T28" fmla="*/ 8 w 17"/>
                  <a:gd name="T29" fmla="*/ 16 h 17"/>
                  <a:gd name="T30" fmla="*/ 8 w 17"/>
                  <a:gd name="T31" fmla="*/ 16 h 17"/>
                  <a:gd name="T32" fmla="*/ 8 w 17"/>
                  <a:gd name="T33" fmla="*/ 16 h 17"/>
                  <a:gd name="T34" fmla="*/ 4 w 17"/>
                  <a:gd name="T35" fmla="*/ 16 h 17"/>
                  <a:gd name="T36" fmla="*/ 4 w 17"/>
                  <a:gd name="T37" fmla="*/ 16 h 17"/>
                  <a:gd name="T38" fmla="*/ 0 w 17"/>
                  <a:gd name="T39" fmla="*/ 16 h 17"/>
                  <a:gd name="T40" fmla="*/ 0 w 17"/>
                  <a:gd name="T41" fmla="*/ 16 h 17"/>
                  <a:gd name="T42" fmla="*/ 0 w 17"/>
                  <a:gd name="T43" fmla="*/ 12 h 17"/>
                  <a:gd name="T44" fmla="*/ 0 w 17"/>
                  <a:gd name="T45" fmla="*/ 12 h 17"/>
                  <a:gd name="T46" fmla="*/ 0 w 17"/>
                  <a:gd name="T47" fmla="*/ 8 h 17"/>
                  <a:gd name="T48" fmla="*/ 0 w 17"/>
                  <a:gd name="T49" fmla="*/ 8 h 17"/>
                  <a:gd name="T50" fmla="*/ 0 w 17"/>
                  <a:gd name="T51" fmla="*/ 8 h 17"/>
                  <a:gd name="T52" fmla="*/ 0 w 17"/>
                  <a:gd name="T53" fmla="*/ 4 h 17"/>
                  <a:gd name="T54" fmla="*/ 0 w 17"/>
                  <a:gd name="T55" fmla="*/ 4 h 17"/>
                  <a:gd name="T56" fmla="*/ 4 w 17"/>
                  <a:gd name="T57" fmla="*/ 4 h 17"/>
                  <a:gd name="T58" fmla="*/ 4 w 17"/>
                  <a:gd name="T59" fmla="*/ 0 h 17"/>
                  <a:gd name="T60" fmla="*/ 4 w 17"/>
                  <a:gd name="T61" fmla="*/ 0 h 17"/>
                  <a:gd name="T62" fmla="*/ 8 w 17"/>
                  <a:gd name="T63" fmla="*/ 0 h 17"/>
                  <a:gd name="T64" fmla="*/ 8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12" y="0"/>
                    </a:lnTo>
                    <a:lnTo>
                      <a:pt x="12" y="4"/>
                    </a:lnTo>
                    <a:lnTo>
                      <a:pt x="16" y="4"/>
                    </a:lnTo>
                    <a:lnTo>
                      <a:pt x="16" y="8"/>
                    </a:lnTo>
                    <a:lnTo>
                      <a:pt x="16" y="12"/>
                    </a:lnTo>
                    <a:lnTo>
                      <a:pt x="16" y="16"/>
                    </a:lnTo>
                    <a:lnTo>
                      <a:pt x="12" y="16"/>
                    </a:lnTo>
                    <a:lnTo>
                      <a:pt x="8" y="16"/>
                    </a:lnTo>
                    <a:lnTo>
                      <a:pt x="4" y="16"/>
                    </a:lnTo>
                    <a:lnTo>
                      <a:pt x="0" y="16"/>
                    </a:lnTo>
                    <a:lnTo>
                      <a:pt x="0" y="12"/>
                    </a:lnTo>
                    <a:lnTo>
                      <a:pt x="0" y="8"/>
                    </a:lnTo>
                    <a:lnTo>
                      <a:pt x="0" y="4"/>
                    </a:lnTo>
                    <a:lnTo>
                      <a:pt x="4" y="4"/>
                    </a:lnTo>
                    <a:lnTo>
                      <a:pt x="4" y="0"/>
                    </a:lnTo>
                    <a:lnTo>
                      <a:pt x="8" y="0"/>
                    </a:lnTo>
                  </a:path>
                </a:pathLst>
              </a:custGeom>
              <a:solidFill>
                <a:srgbClr val="000000"/>
              </a:solidFill>
              <a:ln w="9525" cap="rnd">
                <a:noFill/>
                <a:round/>
                <a:headEnd/>
                <a:tailEnd/>
              </a:ln>
            </p:spPr>
            <p:txBody>
              <a:bodyPr/>
              <a:lstStyle/>
              <a:p>
                <a:endParaRPr lang="en-US"/>
              </a:p>
            </p:txBody>
          </p:sp>
          <p:sp>
            <p:nvSpPr>
              <p:cNvPr id="33029" name="Freeform 984"/>
              <p:cNvSpPr>
                <a:spLocks noChangeAspect="1"/>
              </p:cNvSpPr>
              <p:nvPr/>
            </p:nvSpPr>
            <p:spPr bwMode="auto">
              <a:xfrm>
                <a:off x="4842" y="2948"/>
                <a:ext cx="17" cy="17"/>
              </a:xfrm>
              <a:custGeom>
                <a:avLst/>
                <a:gdLst>
                  <a:gd name="T0" fmla="*/ 10 w 17"/>
                  <a:gd name="T1" fmla="*/ 0 h 17"/>
                  <a:gd name="T2" fmla="*/ 16 w 17"/>
                  <a:gd name="T3" fmla="*/ 0 h 17"/>
                  <a:gd name="T4" fmla="*/ 16 w 17"/>
                  <a:gd name="T5" fmla="*/ 0 h 17"/>
                  <a:gd name="T6" fmla="*/ 16 w 17"/>
                  <a:gd name="T7" fmla="*/ 0 h 17"/>
                  <a:gd name="T8" fmla="*/ 16 w 17"/>
                  <a:gd name="T9" fmla="*/ 5 h 17"/>
                  <a:gd name="T10" fmla="*/ 16 w 17"/>
                  <a:gd name="T11" fmla="*/ 5 h 17"/>
                  <a:gd name="T12" fmla="*/ 16 w 17"/>
                  <a:gd name="T13" fmla="*/ 5 h 17"/>
                  <a:gd name="T14" fmla="*/ 16 w 17"/>
                  <a:gd name="T15" fmla="*/ 5 h 17"/>
                  <a:gd name="T16" fmla="*/ 16 w 17"/>
                  <a:gd name="T17" fmla="*/ 10 h 17"/>
                  <a:gd name="T18" fmla="*/ 16 w 17"/>
                  <a:gd name="T19" fmla="*/ 10 h 17"/>
                  <a:gd name="T20" fmla="*/ 16 w 17"/>
                  <a:gd name="T21" fmla="*/ 10 h 17"/>
                  <a:gd name="T22" fmla="*/ 16 w 17"/>
                  <a:gd name="T23" fmla="*/ 10 h 17"/>
                  <a:gd name="T24" fmla="*/ 16 w 17"/>
                  <a:gd name="T25" fmla="*/ 16 h 17"/>
                  <a:gd name="T26" fmla="*/ 16 w 17"/>
                  <a:gd name="T27" fmla="*/ 16 h 17"/>
                  <a:gd name="T28" fmla="*/ 10 w 17"/>
                  <a:gd name="T29" fmla="*/ 16 h 17"/>
                  <a:gd name="T30" fmla="*/ 10 w 17"/>
                  <a:gd name="T31" fmla="*/ 16 h 17"/>
                  <a:gd name="T32" fmla="*/ 10 w 17"/>
                  <a:gd name="T33" fmla="*/ 16 h 17"/>
                  <a:gd name="T34" fmla="*/ 5 w 17"/>
                  <a:gd name="T35" fmla="*/ 16 h 17"/>
                  <a:gd name="T36" fmla="*/ 5 w 17"/>
                  <a:gd name="T37" fmla="*/ 16 h 17"/>
                  <a:gd name="T38" fmla="*/ 5 w 17"/>
                  <a:gd name="T39" fmla="*/ 16 h 17"/>
                  <a:gd name="T40" fmla="*/ 5 w 17"/>
                  <a:gd name="T41" fmla="*/ 10 h 17"/>
                  <a:gd name="T42" fmla="*/ 0 w 17"/>
                  <a:gd name="T43" fmla="*/ 10 h 17"/>
                  <a:gd name="T44" fmla="*/ 0 w 17"/>
                  <a:gd name="T45" fmla="*/ 10 h 17"/>
                  <a:gd name="T46" fmla="*/ 0 w 17"/>
                  <a:gd name="T47" fmla="*/ 5 h 17"/>
                  <a:gd name="T48" fmla="*/ 0 w 17"/>
                  <a:gd name="T49" fmla="*/ 5 h 17"/>
                  <a:gd name="T50" fmla="*/ 0 w 17"/>
                  <a:gd name="T51" fmla="*/ 5 h 17"/>
                  <a:gd name="T52" fmla="*/ 5 w 17"/>
                  <a:gd name="T53" fmla="*/ 0 h 17"/>
                  <a:gd name="T54" fmla="*/ 5 w 17"/>
                  <a:gd name="T55" fmla="*/ 0 h 17"/>
                  <a:gd name="T56" fmla="*/ 5 w 17"/>
                  <a:gd name="T57" fmla="*/ 0 h 17"/>
                  <a:gd name="T58" fmla="*/ 5 w 17"/>
                  <a:gd name="T59" fmla="*/ 0 h 17"/>
                  <a:gd name="T60" fmla="*/ 10 w 17"/>
                  <a:gd name="T61" fmla="*/ 0 h 17"/>
                  <a:gd name="T62" fmla="*/ 10 w 17"/>
                  <a:gd name="T63" fmla="*/ 0 h 17"/>
                  <a:gd name="T64" fmla="*/ 10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10" y="0"/>
                    </a:moveTo>
                    <a:lnTo>
                      <a:pt x="16" y="0"/>
                    </a:lnTo>
                    <a:lnTo>
                      <a:pt x="16" y="5"/>
                    </a:lnTo>
                    <a:lnTo>
                      <a:pt x="16" y="10"/>
                    </a:lnTo>
                    <a:lnTo>
                      <a:pt x="16" y="16"/>
                    </a:lnTo>
                    <a:lnTo>
                      <a:pt x="10" y="16"/>
                    </a:lnTo>
                    <a:lnTo>
                      <a:pt x="5" y="16"/>
                    </a:lnTo>
                    <a:lnTo>
                      <a:pt x="5" y="10"/>
                    </a:lnTo>
                    <a:lnTo>
                      <a:pt x="0" y="10"/>
                    </a:lnTo>
                    <a:lnTo>
                      <a:pt x="0" y="5"/>
                    </a:lnTo>
                    <a:lnTo>
                      <a:pt x="5" y="0"/>
                    </a:lnTo>
                    <a:lnTo>
                      <a:pt x="10" y="0"/>
                    </a:lnTo>
                  </a:path>
                </a:pathLst>
              </a:custGeom>
              <a:solidFill>
                <a:srgbClr val="FFF2B2"/>
              </a:solidFill>
              <a:ln w="9525" cap="rnd">
                <a:noFill/>
                <a:round/>
                <a:headEnd/>
                <a:tailEnd/>
              </a:ln>
            </p:spPr>
            <p:txBody>
              <a:bodyPr/>
              <a:lstStyle/>
              <a:p>
                <a:endParaRPr lang="en-US"/>
              </a:p>
            </p:txBody>
          </p:sp>
          <p:sp>
            <p:nvSpPr>
              <p:cNvPr id="33030" name="Freeform 985"/>
              <p:cNvSpPr>
                <a:spLocks noChangeAspect="1"/>
              </p:cNvSpPr>
              <p:nvPr/>
            </p:nvSpPr>
            <p:spPr bwMode="auto">
              <a:xfrm>
                <a:off x="5213" y="2709"/>
                <a:ext cx="120" cy="88"/>
              </a:xfrm>
              <a:custGeom>
                <a:avLst/>
                <a:gdLst>
                  <a:gd name="T0" fmla="*/ 117 w 120"/>
                  <a:gd name="T1" fmla="*/ 50 h 88"/>
                  <a:gd name="T2" fmla="*/ 13 w 120"/>
                  <a:gd name="T3" fmla="*/ 0 h 88"/>
                  <a:gd name="T4" fmla="*/ 11 w 120"/>
                  <a:gd name="T5" fmla="*/ 0 h 88"/>
                  <a:gd name="T6" fmla="*/ 11 w 120"/>
                  <a:gd name="T7" fmla="*/ 0 h 88"/>
                  <a:gd name="T8" fmla="*/ 10 w 120"/>
                  <a:gd name="T9" fmla="*/ 0 h 88"/>
                  <a:gd name="T10" fmla="*/ 10 w 120"/>
                  <a:gd name="T11" fmla="*/ 0 h 88"/>
                  <a:gd name="T12" fmla="*/ 10 w 120"/>
                  <a:gd name="T13" fmla="*/ 0 h 88"/>
                  <a:gd name="T14" fmla="*/ 10 w 120"/>
                  <a:gd name="T15" fmla="*/ 1 h 88"/>
                  <a:gd name="T16" fmla="*/ 8 w 120"/>
                  <a:gd name="T17" fmla="*/ 1 h 88"/>
                  <a:gd name="T18" fmla="*/ 8 w 120"/>
                  <a:gd name="T19" fmla="*/ 1 h 88"/>
                  <a:gd name="T20" fmla="*/ 0 w 120"/>
                  <a:gd name="T21" fmla="*/ 28 h 88"/>
                  <a:gd name="T22" fmla="*/ 0 w 120"/>
                  <a:gd name="T23" fmla="*/ 28 h 88"/>
                  <a:gd name="T24" fmla="*/ 0 w 120"/>
                  <a:gd name="T25" fmla="*/ 30 h 88"/>
                  <a:gd name="T26" fmla="*/ 0 w 120"/>
                  <a:gd name="T27" fmla="*/ 30 h 88"/>
                  <a:gd name="T28" fmla="*/ 0 w 120"/>
                  <a:gd name="T29" fmla="*/ 30 h 88"/>
                  <a:gd name="T30" fmla="*/ 0 w 120"/>
                  <a:gd name="T31" fmla="*/ 31 h 88"/>
                  <a:gd name="T32" fmla="*/ 0 w 120"/>
                  <a:gd name="T33" fmla="*/ 31 h 88"/>
                  <a:gd name="T34" fmla="*/ 1 w 120"/>
                  <a:gd name="T35" fmla="*/ 31 h 88"/>
                  <a:gd name="T36" fmla="*/ 1 w 120"/>
                  <a:gd name="T37" fmla="*/ 33 h 88"/>
                  <a:gd name="T38" fmla="*/ 105 w 120"/>
                  <a:gd name="T39" fmla="*/ 87 h 88"/>
                  <a:gd name="T40" fmla="*/ 105 w 120"/>
                  <a:gd name="T41" fmla="*/ 87 h 88"/>
                  <a:gd name="T42" fmla="*/ 105 w 120"/>
                  <a:gd name="T43" fmla="*/ 87 h 88"/>
                  <a:gd name="T44" fmla="*/ 107 w 120"/>
                  <a:gd name="T45" fmla="*/ 87 h 88"/>
                  <a:gd name="T46" fmla="*/ 107 w 120"/>
                  <a:gd name="T47" fmla="*/ 87 h 88"/>
                  <a:gd name="T48" fmla="*/ 107 w 120"/>
                  <a:gd name="T49" fmla="*/ 85 h 88"/>
                  <a:gd name="T50" fmla="*/ 108 w 120"/>
                  <a:gd name="T51" fmla="*/ 85 h 88"/>
                  <a:gd name="T52" fmla="*/ 108 w 120"/>
                  <a:gd name="T53" fmla="*/ 85 h 88"/>
                  <a:gd name="T54" fmla="*/ 108 w 120"/>
                  <a:gd name="T55" fmla="*/ 83 h 88"/>
                  <a:gd name="T56" fmla="*/ 119 w 120"/>
                  <a:gd name="T57" fmla="*/ 55 h 88"/>
                  <a:gd name="T58" fmla="*/ 119 w 120"/>
                  <a:gd name="T59" fmla="*/ 53 h 88"/>
                  <a:gd name="T60" fmla="*/ 119 w 120"/>
                  <a:gd name="T61" fmla="*/ 53 h 88"/>
                  <a:gd name="T62" fmla="*/ 119 w 120"/>
                  <a:gd name="T63" fmla="*/ 51 h 88"/>
                  <a:gd name="T64" fmla="*/ 119 w 120"/>
                  <a:gd name="T65" fmla="*/ 51 h 88"/>
                  <a:gd name="T66" fmla="*/ 119 w 120"/>
                  <a:gd name="T67" fmla="*/ 51 h 88"/>
                  <a:gd name="T68" fmla="*/ 119 w 120"/>
                  <a:gd name="T69" fmla="*/ 50 h 88"/>
                  <a:gd name="T70" fmla="*/ 117 w 120"/>
                  <a:gd name="T71" fmla="*/ 50 h 88"/>
                  <a:gd name="T72" fmla="*/ 117 w 120"/>
                  <a:gd name="T73" fmla="*/ 5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88"/>
                  <a:gd name="T113" fmla="*/ 120 w 120"/>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88">
                    <a:moveTo>
                      <a:pt x="117" y="50"/>
                    </a:moveTo>
                    <a:lnTo>
                      <a:pt x="13" y="0"/>
                    </a:lnTo>
                    <a:lnTo>
                      <a:pt x="11" y="0"/>
                    </a:lnTo>
                    <a:lnTo>
                      <a:pt x="10" y="0"/>
                    </a:lnTo>
                    <a:lnTo>
                      <a:pt x="10" y="1"/>
                    </a:lnTo>
                    <a:lnTo>
                      <a:pt x="8" y="1"/>
                    </a:lnTo>
                    <a:lnTo>
                      <a:pt x="0" y="28"/>
                    </a:lnTo>
                    <a:lnTo>
                      <a:pt x="0" y="30"/>
                    </a:lnTo>
                    <a:lnTo>
                      <a:pt x="0" y="31"/>
                    </a:lnTo>
                    <a:lnTo>
                      <a:pt x="1" y="31"/>
                    </a:lnTo>
                    <a:lnTo>
                      <a:pt x="1" y="33"/>
                    </a:lnTo>
                    <a:lnTo>
                      <a:pt x="105" y="87"/>
                    </a:lnTo>
                    <a:lnTo>
                      <a:pt x="107" y="87"/>
                    </a:lnTo>
                    <a:lnTo>
                      <a:pt x="107" y="85"/>
                    </a:lnTo>
                    <a:lnTo>
                      <a:pt x="108" y="85"/>
                    </a:lnTo>
                    <a:lnTo>
                      <a:pt x="108" y="83"/>
                    </a:lnTo>
                    <a:lnTo>
                      <a:pt x="119" y="55"/>
                    </a:lnTo>
                    <a:lnTo>
                      <a:pt x="119" y="53"/>
                    </a:lnTo>
                    <a:lnTo>
                      <a:pt x="119" y="51"/>
                    </a:lnTo>
                    <a:lnTo>
                      <a:pt x="119" y="50"/>
                    </a:lnTo>
                    <a:lnTo>
                      <a:pt x="117" y="50"/>
                    </a:lnTo>
                  </a:path>
                </a:pathLst>
              </a:custGeom>
              <a:solidFill>
                <a:srgbClr val="FAD9A8"/>
              </a:solidFill>
              <a:ln w="9525" cap="rnd">
                <a:noFill/>
                <a:round/>
                <a:headEnd/>
                <a:tailEnd/>
              </a:ln>
            </p:spPr>
            <p:txBody>
              <a:bodyPr/>
              <a:lstStyle/>
              <a:p>
                <a:endParaRPr lang="en-US"/>
              </a:p>
            </p:txBody>
          </p:sp>
          <p:sp>
            <p:nvSpPr>
              <p:cNvPr id="33031" name="Freeform 986"/>
              <p:cNvSpPr>
                <a:spLocks noChangeAspect="1"/>
              </p:cNvSpPr>
              <p:nvPr/>
            </p:nvSpPr>
            <p:spPr bwMode="auto">
              <a:xfrm>
                <a:off x="5225" y="2709"/>
                <a:ext cx="133" cy="52"/>
              </a:xfrm>
              <a:custGeom>
                <a:avLst/>
                <a:gdLst>
                  <a:gd name="T0" fmla="*/ 130 w 133"/>
                  <a:gd name="T1" fmla="*/ 34 h 52"/>
                  <a:gd name="T2" fmla="*/ 55 w 133"/>
                  <a:gd name="T3" fmla="*/ 2 h 52"/>
                  <a:gd name="T4" fmla="*/ 53 w 133"/>
                  <a:gd name="T5" fmla="*/ 2 h 52"/>
                  <a:gd name="T6" fmla="*/ 53 w 133"/>
                  <a:gd name="T7" fmla="*/ 2 h 52"/>
                  <a:gd name="T8" fmla="*/ 52 w 133"/>
                  <a:gd name="T9" fmla="*/ 2 h 52"/>
                  <a:gd name="T10" fmla="*/ 51 w 133"/>
                  <a:gd name="T11" fmla="*/ 2 h 52"/>
                  <a:gd name="T12" fmla="*/ 51 w 133"/>
                  <a:gd name="T13" fmla="*/ 1 h 52"/>
                  <a:gd name="T14" fmla="*/ 49 w 133"/>
                  <a:gd name="T15" fmla="*/ 1 h 52"/>
                  <a:gd name="T16" fmla="*/ 48 w 133"/>
                  <a:gd name="T17" fmla="*/ 1 h 52"/>
                  <a:gd name="T18" fmla="*/ 48 w 133"/>
                  <a:gd name="T19" fmla="*/ 1 h 52"/>
                  <a:gd name="T20" fmla="*/ 0 w 133"/>
                  <a:gd name="T21" fmla="*/ 0 h 52"/>
                  <a:gd name="T22" fmla="*/ 104 w 133"/>
                  <a:gd name="T23" fmla="*/ 51 h 52"/>
                  <a:gd name="T24" fmla="*/ 105 w 133"/>
                  <a:gd name="T25" fmla="*/ 49 h 52"/>
                  <a:gd name="T26" fmla="*/ 108 w 133"/>
                  <a:gd name="T27" fmla="*/ 49 h 52"/>
                  <a:gd name="T28" fmla="*/ 113 w 133"/>
                  <a:gd name="T29" fmla="*/ 46 h 52"/>
                  <a:gd name="T30" fmla="*/ 116 w 133"/>
                  <a:gd name="T31" fmla="*/ 44 h 52"/>
                  <a:gd name="T32" fmla="*/ 123 w 133"/>
                  <a:gd name="T33" fmla="*/ 42 h 52"/>
                  <a:gd name="T34" fmla="*/ 125 w 133"/>
                  <a:gd name="T35" fmla="*/ 41 h 52"/>
                  <a:gd name="T36" fmla="*/ 130 w 133"/>
                  <a:gd name="T37" fmla="*/ 39 h 52"/>
                  <a:gd name="T38" fmla="*/ 132 w 133"/>
                  <a:gd name="T39" fmla="*/ 38 h 52"/>
                  <a:gd name="T40" fmla="*/ 132 w 133"/>
                  <a:gd name="T41" fmla="*/ 38 h 52"/>
                  <a:gd name="T42" fmla="*/ 132 w 133"/>
                  <a:gd name="T43" fmla="*/ 38 h 52"/>
                  <a:gd name="T44" fmla="*/ 132 w 133"/>
                  <a:gd name="T45" fmla="*/ 37 h 52"/>
                  <a:gd name="T46" fmla="*/ 132 w 133"/>
                  <a:gd name="T47" fmla="*/ 37 h 52"/>
                  <a:gd name="T48" fmla="*/ 132 w 133"/>
                  <a:gd name="T49" fmla="*/ 35 h 52"/>
                  <a:gd name="T50" fmla="*/ 132 w 133"/>
                  <a:gd name="T51" fmla="*/ 35 h 52"/>
                  <a:gd name="T52" fmla="*/ 130 w 133"/>
                  <a:gd name="T53" fmla="*/ 34 h 52"/>
                  <a:gd name="T54" fmla="*/ 130 w 133"/>
                  <a:gd name="T55" fmla="*/ 34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3"/>
                  <a:gd name="T85" fmla="*/ 0 h 52"/>
                  <a:gd name="T86" fmla="*/ 133 w 133"/>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3" h="52">
                    <a:moveTo>
                      <a:pt x="130" y="34"/>
                    </a:moveTo>
                    <a:lnTo>
                      <a:pt x="55" y="2"/>
                    </a:lnTo>
                    <a:lnTo>
                      <a:pt x="53" y="2"/>
                    </a:lnTo>
                    <a:lnTo>
                      <a:pt x="52" y="2"/>
                    </a:lnTo>
                    <a:lnTo>
                      <a:pt x="51" y="2"/>
                    </a:lnTo>
                    <a:lnTo>
                      <a:pt x="51" y="1"/>
                    </a:lnTo>
                    <a:lnTo>
                      <a:pt x="49" y="1"/>
                    </a:lnTo>
                    <a:lnTo>
                      <a:pt x="48" y="1"/>
                    </a:lnTo>
                    <a:lnTo>
                      <a:pt x="0" y="0"/>
                    </a:lnTo>
                    <a:lnTo>
                      <a:pt x="104" y="51"/>
                    </a:lnTo>
                    <a:lnTo>
                      <a:pt x="105" y="49"/>
                    </a:lnTo>
                    <a:lnTo>
                      <a:pt x="108" y="49"/>
                    </a:lnTo>
                    <a:lnTo>
                      <a:pt x="113" y="46"/>
                    </a:lnTo>
                    <a:lnTo>
                      <a:pt x="116" y="44"/>
                    </a:lnTo>
                    <a:lnTo>
                      <a:pt x="123" y="42"/>
                    </a:lnTo>
                    <a:lnTo>
                      <a:pt x="125" y="41"/>
                    </a:lnTo>
                    <a:lnTo>
                      <a:pt x="130" y="39"/>
                    </a:lnTo>
                    <a:lnTo>
                      <a:pt x="132" y="38"/>
                    </a:lnTo>
                    <a:lnTo>
                      <a:pt x="132" y="37"/>
                    </a:lnTo>
                    <a:lnTo>
                      <a:pt x="132" y="35"/>
                    </a:lnTo>
                    <a:lnTo>
                      <a:pt x="130" y="34"/>
                    </a:lnTo>
                  </a:path>
                </a:pathLst>
              </a:custGeom>
              <a:solidFill>
                <a:srgbClr val="FAD9A8"/>
              </a:solidFill>
              <a:ln w="9525" cap="rnd">
                <a:noFill/>
                <a:round/>
                <a:headEnd/>
                <a:tailEnd/>
              </a:ln>
            </p:spPr>
            <p:txBody>
              <a:bodyPr/>
              <a:lstStyle/>
              <a:p>
                <a:endParaRPr lang="en-US"/>
              </a:p>
            </p:txBody>
          </p:sp>
          <p:sp>
            <p:nvSpPr>
              <p:cNvPr id="33032" name="Freeform 987"/>
              <p:cNvSpPr>
                <a:spLocks noChangeAspect="1"/>
              </p:cNvSpPr>
              <p:nvPr/>
            </p:nvSpPr>
            <p:spPr bwMode="auto">
              <a:xfrm>
                <a:off x="5322" y="2748"/>
                <a:ext cx="36" cy="48"/>
              </a:xfrm>
              <a:custGeom>
                <a:avLst/>
                <a:gdLst>
                  <a:gd name="T0" fmla="*/ 35 w 36"/>
                  <a:gd name="T1" fmla="*/ 0 h 48"/>
                  <a:gd name="T2" fmla="*/ 8 w 36"/>
                  <a:gd name="T3" fmla="*/ 10 h 48"/>
                  <a:gd name="T4" fmla="*/ 7 w 36"/>
                  <a:gd name="T5" fmla="*/ 10 h 48"/>
                  <a:gd name="T6" fmla="*/ 8 w 36"/>
                  <a:gd name="T7" fmla="*/ 11 h 48"/>
                  <a:gd name="T8" fmla="*/ 8 w 36"/>
                  <a:gd name="T9" fmla="*/ 11 h 48"/>
                  <a:gd name="T10" fmla="*/ 8 w 36"/>
                  <a:gd name="T11" fmla="*/ 13 h 48"/>
                  <a:gd name="T12" fmla="*/ 10 w 36"/>
                  <a:gd name="T13" fmla="*/ 13 h 48"/>
                  <a:gd name="T14" fmla="*/ 10 w 36"/>
                  <a:gd name="T15" fmla="*/ 13 h 48"/>
                  <a:gd name="T16" fmla="*/ 10 w 36"/>
                  <a:gd name="T17" fmla="*/ 15 h 48"/>
                  <a:gd name="T18" fmla="*/ 10 w 36"/>
                  <a:gd name="T19" fmla="*/ 15 h 48"/>
                  <a:gd name="T20" fmla="*/ 0 w 36"/>
                  <a:gd name="T21" fmla="*/ 47 h 48"/>
                  <a:gd name="T22" fmla="*/ 28 w 36"/>
                  <a:gd name="T23" fmla="*/ 20 h 48"/>
                  <a:gd name="T24" fmla="*/ 33 w 36"/>
                  <a:gd name="T25" fmla="*/ 5 h 48"/>
                  <a:gd name="T26" fmla="*/ 35 w 36"/>
                  <a:gd name="T27" fmla="*/ 5 h 48"/>
                  <a:gd name="T28" fmla="*/ 35 w 36"/>
                  <a:gd name="T29" fmla="*/ 3 h 48"/>
                  <a:gd name="T30" fmla="*/ 35 w 36"/>
                  <a:gd name="T31" fmla="*/ 2 h 48"/>
                  <a:gd name="T32" fmla="*/ 35 w 36"/>
                  <a:gd name="T33" fmla="*/ 0 h 48"/>
                  <a:gd name="T34" fmla="*/ 35 w 36"/>
                  <a:gd name="T35" fmla="*/ 0 h 48"/>
                  <a:gd name="T36" fmla="*/ 35 w 36"/>
                  <a:gd name="T37" fmla="*/ 0 h 48"/>
                  <a:gd name="T38" fmla="*/ 35 w 36"/>
                  <a:gd name="T39" fmla="*/ 0 h 48"/>
                  <a:gd name="T40" fmla="*/ 35 w 36"/>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8"/>
                  <a:gd name="T65" fmla="*/ 36 w 36"/>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8">
                    <a:moveTo>
                      <a:pt x="35" y="0"/>
                    </a:moveTo>
                    <a:lnTo>
                      <a:pt x="8" y="10"/>
                    </a:lnTo>
                    <a:lnTo>
                      <a:pt x="7" y="10"/>
                    </a:lnTo>
                    <a:lnTo>
                      <a:pt x="8" y="11"/>
                    </a:lnTo>
                    <a:lnTo>
                      <a:pt x="8" y="13"/>
                    </a:lnTo>
                    <a:lnTo>
                      <a:pt x="10" y="13"/>
                    </a:lnTo>
                    <a:lnTo>
                      <a:pt x="10" y="15"/>
                    </a:lnTo>
                    <a:lnTo>
                      <a:pt x="0" y="47"/>
                    </a:lnTo>
                    <a:lnTo>
                      <a:pt x="28" y="20"/>
                    </a:lnTo>
                    <a:lnTo>
                      <a:pt x="33" y="5"/>
                    </a:lnTo>
                    <a:lnTo>
                      <a:pt x="35" y="5"/>
                    </a:lnTo>
                    <a:lnTo>
                      <a:pt x="35" y="3"/>
                    </a:lnTo>
                    <a:lnTo>
                      <a:pt x="35" y="2"/>
                    </a:lnTo>
                    <a:lnTo>
                      <a:pt x="35" y="0"/>
                    </a:lnTo>
                  </a:path>
                </a:pathLst>
              </a:custGeom>
              <a:solidFill>
                <a:srgbClr val="FAD9A8"/>
              </a:solidFill>
              <a:ln w="9525" cap="rnd">
                <a:noFill/>
                <a:round/>
                <a:headEnd/>
                <a:tailEnd/>
              </a:ln>
            </p:spPr>
            <p:txBody>
              <a:bodyPr/>
              <a:lstStyle/>
              <a:p>
                <a:endParaRPr lang="en-US"/>
              </a:p>
            </p:txBody>
          </p:sp>
          <p:sp>
            <p:nvSpPr>
              <p:cNvPr id="33033" name="Freeform 988"/>
              <p:cNvSpPr>
                <a:spLocks noChangeAspect="1"/>
              </p:cNvSpPr>
              <p:nvPr/>
            </p:nvSpPr>
            <p:spPr bwMode="auto">
              <a:xfrm>
                <a:off x="5239" y="2622"/>
                <a:ext cx="131" cy="132"/>
              </a:xfrm>
              <a:custGeom>
                <a:avLst/>
                <a:gdLst>
                  <a:gd name="T0" fmla="*/ 127 w 131"/>
                  <a:gd name="T1" fmla="*/ 35 h 132"/>
                  <a:gd name="T2" fmla="*/ 35 w 131"/>
                  <a:gd name="T3" fmla="*/ 0 h 132"/>
                  <a:gd name="T4" fmla="*/ 33 w 131"/>
                  <a:gd name="T5" fmla="*/ 0 h 132"/>
                  <a:gd name="T6" fmla="*/ 32 w 131"/>
                  <a:gd name="T7" fmla="*/ 0 h 132"/>
                  <a:gd name="T8" fmla="*/ 32 w 131"/>
                  <a:gd name="T9" fmla="*/ 0 h 132"/>
                  <a:gd name="T10" fmla="*/ 30 w 131"/>
                  <a:gd name="T11" fmla="*/ 0 h 132"/>
                  <a:gd name="T12" fmla="*/ 30 w 131"/>
                  <a:gd name="T13" fmla="*/ 0 h 132"/>
                  <a:gd name="T14" fmla="*/ 28 w 131"/>
                  <a:gd name="T15" fmla="*/ 0 h 132"/>
                  <a:gd name="T16" fmla="*/ 28 w 131"/>
                  <a:gd name="T17" fmla="*/ 2 h 132"/>
                  <a:gd name="T18" fmla="*/ 27 w 131"/>
                  <a:gd name="T19" fmla="*/ 2 h 132"/>
                  <a:gd name="T20" fmla="*/ 0 w 131"/>
                  <a:gd name="T21" fmla="*/ 82 h 132"/>
                  <a:gd name="T22" fmla="*/ 0 w 131"/>
                  <a:gd name="T23" fmla="*/ 83 h 132"/>
                  <a:gd name="T24" fmla="*/ 0 w 131"/>
                  <a:gd name="T25" fmla="*/ 85 h 132"/>
                  <a:gd name="T26" fmla="*/ 0 w 131"/>
                  <a:gd name="T27" fmla="*/ 85 h 132"/>
                  <a:gd name="T28" fmla="*/ 0 w 131"/>
                  <a:gd name="T29" fmla="*/ 87 h 132"/>
                  <a:gd name="T30" fmla="*/ 0 w 131"/>
                  <a:gd name="T31" fmla="*/ 87 h 132"/>
                  <a:gd name="T32" fmla="*/ 0 w 131"/>
                  <a:gd name="T33" fmla="*/ 88 h 132"/>
                  <a:gd name="T34" fmla="*/ 0 w 131"/>
                  <a:gd name="T35" fmla="*/ 88 h 132"/>
                  <a:gd name="T36" fmla="*/ 2 w 131"/>
                  <a:gd name="T37" fmla="*/ 89 h 132"/>
                  <a:gd name="T38" fmla="*/ 91 w 131"/>
                  <a:gd name="T39" fmla="*/ 131 h 132"/>
                  <a:gd name="T40" fmla="*/ 93 w 131"/>
                  <a:gd name="T41" fmla="*/ 131 h 132"/>
                  <a:gd name="T42" fmla="*/ 93 w 131"/>
                  <a:gd name="T43" fmla="*/ 131 h 132"/>
                  <a:gd name="T44" fmla="*/ 94 w 131"/>
                  <a:gd name="T45" fmla="*/ 131 h 132"/>
                  <a:gd name="T46" fmla="*/ 96 w 131"/>
                  <a:gd name="T47" fmla="*/ 131 h 132"/>
                  <a:gd name="T48" fmla="*/ 96 w 131"/>
                  <a:gd name="T49" fmla="*/ 129 h 132"/>
                  <a:gd name="T50" fmla="*/ 97 w 131"/>
                  <a:gd name="T51" fmla="*/ 129 h 132"/>
                  <a:gd name="T52" fmla="*/ 97 w 131"/>
                  <a:gd name="T53" fmla="*/ 127 h 132"/>
                  <a:gd name="T54" fmla="*/ 97 w 131"/>
                  <a:gd name="T55" fmla="*/ 127 h 132"/>
                  <a:gd name="T56" fmla="*/ 130 w 131"/>
                  <a:gd name="T57" fmla="*/ 40 h 132"/>
                  <a:gd name="T58" fmla="*/ 130 w 131"/>
                  <a:gd name="T59" fmla="*/ 40 h 132"/>
                  <a:gd name="T60" fmla="*/ 130 w 131"/>
                  <a:gd name="T61" fmla="*/ 39 h 132"/>
                  <a:gd name="T62" fmla="*/ 130 w 131"/>
                  <a:gd name="T63" fmla="*/ 37 h 132"/>
                  <a:gd name="T64" fmla="*/ 130 w 131"/>
                  <a:gd name="T65" fmla="*/ 37 h 132"/>
                  <a:gd name="T66" fmla="*/ 128 w 131"/>
                  <a:gd name="T67" fmla="*/ 35 h 132"/>
                  <a:gd name="T68" fmla="*/ 128 w 131"/>
                  <a:gd name="T69" fmla="*/ 35 h 132"/>
                  <a:gd name="T70" fmla="*/ 127 w 131"/>
                  <a:gd name="T71" fmla="*/ 35 h 132"/>
                  <a:gd name="T72" fmla="*/ 127 w 131"/>
                  <a:gd name="T73" fmla="*/ 35 h 1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132"/>
                  <a:gd name="T113" fmla="*/ 131 w 131"/>
                  <a:gd name="T114" fmla="*/ 132 h 1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132">
                    <a:moveTo>
                      <a:pt x="127" y="35"/>
                    </a:moveTo>
                    <a:lnTo>
                      <a:pt x="35" y="0"/>
                    </a:lnTo>
                    <a:lnTo>
                      <a:pt x="33" y="0"/>
                    </a:lnTo>
                    <a:lnTo>
                      <a:pt x="32" y="0"/>
                    </a:lnTo>
                    <a:lnTo>
                      <a:pt x="30" y="0"/>
                    </a:lnTo>
                    <a:lnTo>
                      <a:pt x="28" y="0"/>
                    </a:lnTo>
                    <a:lnTo>
                      <a:pt x="28" y="2"/>
                    </a:lnTo>
                    <a:lnTo>
                      <a:pt x="27" y="2"/>
                    </a:lnTo>
                    <a:lnTo>
                      <a:pt x="0" y="82"/>
                    </a:lnTo>
                    <a:lnTo>
                      <a:pt x="0" y="83"/>
                    </a:lnTo>
                    <a:lnTo>
                      <a:pt x="0" y="85"/>
                    </a:lnTo>
                    <a:lnTo>
                      <a:pt x="0" y="87"/>
                    </a:lnTo>
                    <a:lnTo>
                      <a:pt x="0" y="88"/>
                    </a:lnTo>
                    <a:lnTo>
                      <a:pt x="2" y="89"/>
                    </a:lnTo>
                    <a:lnTo>
                      <a:pt x="91" y="131"/>
                    </a:lnTo>
                    <a:lnTo>
                      <a:pt x="93" y="131"/>
                    </a:lnTo>
                    <a:lnTo>
                      <a:pt x="94" y="131"/>
                    </a:lnTo>
                    <a:lnTo>
                      <a:pt x="96" y="131"/>
                    </a:lnTo>
                    <a:lnTo>
                      <a:pt x="96" y="129"/>
                    </a:lnTo>
                    <a:lnTo>
                      <a:pt x="97" y="129"/>
                    </a:lnTo>
                    <a:lnTo>
                      <a:pt x="97" y="127"/>
                    </a:lnTo>
                    <a:lnTo>
                      <a:pt x="130" y="40"/>
                    </a:lnTo>
                    <a:lnTo>
                      <a:pt x="130" y="39"/>
                    </a:lnTo>
                    <a:lnTo>
                      <a:pt x="130" y="37"/>
                    </a:lnTo>
                    <a:lnTo>
                      <a:pt x="128" y="35"/>
                    </a:lnTo>
                    <a:lnTo>
                      <a:pt x="127" y="35"/>
                    </a:lnTo>
                  </a:path>
                </a:pathLst>
              </a:custGeom>
              <a:solidFill>
                <a:srgbClr val="B2B2B2"/>
              </a:solidFill>
              <a:ln w="9525" cap="rnd">
                <a:noFill/>
                <a:round/>
                <a:headEnd/>
                <a:tailEnd/>
              </a:ln>
            </p:spPr>
            <p:txBody>
              <a:bodyPr/>
              <a:lstStyle/>
              <a:p>
                <a:endParaRPr lang="en-US"/>
              </a:p>
            </p:txBody>
          </p:sp>
          <p:sp>
            <p:nvSpPr>
              <p:cNvPr id="33034" name="Freeform 989"/>
              <p:cNvSpPr>
                <a:spLocks noChangeAspect="1"/>
              </p:cNvSpPr>
              <p:nvPr/>
            </p:nvSpPr>
            <p:spPr bwMode="auto">
              <a:xfrm>
                <a:off x="5240" y="2624"/>
                <a:ext cx="128" cy="127"/>
              </a:xfrm>
              <a:custGeom>
                <a:avLst/>
                <a:gdLst>
                  <a:gd name="T0" fmla="*/ 123 w 128"/>
                  <a:gd name="T1" fmla="*/ 33 h 127"/>
                  <a:gd name="T2" fmla="*/ 34 w 128"/>
                  <a:gd name="T3" fmla="*/ 0 h 127"/>
                  <a:gd name="T4" fmla="*/ 34 w 128"/>
                  <a:gd name="T5" fmla="*/ 0 h 127"/>
                  <a:gd name="T6" fmla="*/ 32 w 128"/>
                  <a:gd name="T7" fmla="*/ 0 h 127"/>
                  <a:gd name="T8" fmla="*/ 32 w 128"/>
                  <a:gd name="T9" fmla="*/ 0 h 127"/>
                  <a:gd name="T10" fmla="*/ 31 w 128"/>
                  <a:gd name="T11" fmla="*/ 0 h 127"/>
                  <a:gd name="T12" fmla="*/ 29 w 128"/>
                  <a:gd name="T13" fmla="*/ 0 h 127"/>
                  <a:gd name="T14" fmla="*/ 29 w 128"/>
                  <a:gd name="T15" fmla="*/ 1 h 127"/>
                  <a:gd name="T16" fmla="*/ 29 w 128"/>
                  <a:gd name="T17" fmla="*/ 1 h 127"/>
                  <a:gd name="T18" fmla="*/ 28 w 128"/>
                  <a:gd name="T19" fmla="*/ 3 h 127"/>
                  <a:gd name="T20" fmla="*/ 0 w 128"/>
                  <a:gd name="T21" fmla="*/ 80 h 127"/>
                  <a:gd name="T22" fmla="*/ 0 w 128"/>
                  <a:gd name="T23" fmla="*/ 81 h 127"/>
                  <a:gd name="T24" fmla="*/ 0 w 128"/>
                  <a:gd name="T25" fmla="*/ 81 h 127"/>
                  <a:gd name="T26" fmla="*/ 0 w 128"/>
                  <a:gd name="T27" fmla="*/ 83 h 127"/>
                  <a:gd name="T28" fmla="*/ 1 w 128"/>
                  <a:gd name="T29" fmla="*/ 83 h 127"/>
                  <a:gd name="T30" fmla="*/ 1 w 128"/>
                  <a:gd name="T31" fmla="*/ 85 h 127"/>
                  <a:gd name="T32" fmla="*/ 1 w 128"/>
                  <a:gd name="T33" fmla="*/ 85 h 127"/>
                  <a:gd name="T34" fmla="*/ 3 w 128"/>
                  <a:gd name="T35" fmla="*/ 86 h 127"/>
                  <a:gd name="T36" fmla="*/ 3 w 128"/>
                  <a:gd name="T37" fmla="*/ 86 h 127"/>
                  <a:gd name="T38" fmla="*/ 90 w 128"/>
                  <a:gd name="T39" fmla="*/ 126 h 127"/>
                  <a:gd name="T40" fmla="*/ 90 w 128"/>
                  <a:gd name="T41" fmla="*/ 126 h 127"/>
                  <a:gd name="T42" fmla="*/ 92 w 128"/>
                  <a:gd name="T43" fmla="*/ 126 h 127"/>
                  <a:gd name="T44" fmla="*/ 92 w 128"/>
                  <a:gd name="T45" fmla="*/ 126 h 127"/>
                  <a:gd name="T46" fmla="*/ 94 w 128"/>
                  <a:gd name="T47" fmla="*/ 126 h 127"/>
                  <a:gd name="T48" fmla="*/ 94 w 128"/>
                  <a:gd name="T49" fmla="*/ 126 h 127"/>
                  <a:gd name="T50" fmla="*/ 95 w 128"/>
                  <a:gd name="T51" fmla="*/ 124 h 127"/>
                  <a:gd name="T52" fmla="*/ 95 w 128"/>
                  <a:gd name="T53" fmla="*/ 124 h 127"/>
                  <a:gd name="T54" fmla="*/ 95 w 128"/>
                  <a:gd name="T55" fmla="*/ 123 h 127"/>
                  <a:gd name="T56" fmla="*/ 127 w 128"/>
                  <a:gd name="T57" fmla="*/ 40 h 127"/>
                  <a:gd name="T58" fmla="*/ 127 w 128"/>
                  <a:gd name="T59" fmla="*/ 38 h 127"/>
                  <a:gd name="T60" fmla="*/ 127 w 128"/>
                  <a:gd name="T61" fmla="*/ 38 h 127"/>
                  <a:gd name="T62" fmla="*/ 127 w 128"/>
                  <a:gd name="T63" fmla="*/ 36 h 127"/>
                  <a:gd name="T64" fmla="*/ 127 w 128"/>
                  <a:gd name="T65" fmla="*/ 35 h 127"/>
                  <a:gd name="T66" fmla="*/ 127 w 128"/>
                  <a:gd name="T67" fmla="*/ 35 h 127"/>
                  <a:gd name="T68" fmla="*/ 125 w 128"/>
                  <a:gd name="T69" fmla="*/ 33 h 127"/>
                  <a:gd name="T70" fmla="*/ 125 w 128"/>
                  <a:gd name="T71" fmla="*/ 33 h 127"/>
                  <a:gd name="T72" fmla="*/ 123 w 128"/>
                  <a:gd name="T73" fmla="*/ 33 h 1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27"/>
                  <a:gd name="T113" fmla="*/ 128 w 128"/>
                  <a:gd name="T114" fmla="*/ 127 h 1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27">
                    <a:moveTo>
                      <a:pt x="123" y="33"/>
                    </a:moveTo>
                    <a:lnTo>
                      <a:pt x="34" y="0"/>
                    </a:lnTo>
                    <a:lnTo>
                      <a:pt x="32" y="0"/>
                    </a:lnTo>
                    <a:lnTo>
                      <a:pt x="31" y="0"/>
                    </a:lnTo>
                    <a:lnTo>
                      <a:pt x="29" y="0"/>
                    </a:lnTo>
                    <a:lnTo>
                      <a:pt x="29" y="1"/>
                    </a:lnTo>
                    <a:lnTo>
                      <a:pt x="28" y="3"/>
                    </a:lnTo>
                    <a:lnTo>
                      <a:pt x="0" y="80"/>
                    </a:lnTo>
                    <a:lnTo>
                      <a:pt x="0" y="81"/>
                    </a:lnTo>
                    <a:lnTo>
                      <a:pt x="0" y="83"/>
                    </a:lnTo>
                    <a:lnTo>
                      <a:pt x="1" y="83"/>
                    </a:lnTo>
                    <a:lnTo>
                      <a:pt x="1" y="85"/>
                    </a:lnTo>
                    <a:lnTo>
                      <a:pt x="3" y="86"/>
                    </a:lnTo>
                    <a:lnTo>
                      <a:pt x="90" y="126"/>
                    </a:lnTo>
                    <a:lnTo>
                      <a:pt x="92" y="126"/>
                    </a:lnTo>
                    <a:lnTo>
                      <a:pt x="94" y="126"/>
                    </a:lnTo>
                    <a:lnTo>
                      <a:pt x="95" y="124"/>
                    </a:lnTo>
                    <a:lnTo>
                      <a:pt x="95" y="123"/>
                    </a:lnTo>
                    <a:lnTo>
                      <a:pt x="127" y="40"/>
                    </a:lnTo>
                    <a:lnTo>
                      <a:pt x="127" y="38"/>
                    </a:lnTo>
                    <a:lnTo>
                      <a:pt x="127" y="36"/>
                    </a:lnTo>
                    <a:lnTo>
                      <a:pt x="127" y="35"/>
                    </a:lnTo>
                    <a:lnTo>
                      <a:pt x="125" y="33"/>
                    </a:lnTo>
                    <a:lnTo>
                      <a:pt x="123" y="33"/>
                    </a:lnTo>
                  </a:path>
                </a:pathLst>
              </a:custGeom>
              <a:solidFill>
                <a:srgbClr val="FAD9A8"/>
              </a:solidFill>
              <a:ln w="9525" cap="rnd">
                <a:noFill/>
                <a:round/>
                <a:headEnd/>
                <a:tailEnd/>
              </a:ln>
            </p:spPr>
            <p:txBody>
              <a:bodyPr/>
              <a:lstStyle/>
              <a:p>
                <a:endParaRPr lang="en-US"/>
              </a:p>
            </p:txBody>
          </p:sp>
          <p:sp>
            <p:nvSpPr>
              <p:cNvPr id="33035" name="Freeform 990"/>
              <p:cNvSpPr>
                <a:spLocks noChangeAspect="1"/>
              </p:cNvSpPr>
              <p:nvPr/>
            </p:nvSpPr>
            <p:spPr bwMode="auto">
              <a:xfrm>
                <a:off x="5248" y="2634"/>
                <a:ext cx="110" cy="107"/>
              </a:xfrm>
              <a:custGeom>
                <a:avLst/>
                <a:gdLst>
                  <a:gd name="T0" fmla="*/ 98 w 110"/>
                  <a:gd name="T1" fmla="*/ 21 h 107"/>
                  <a:gd name="T2" fmla="*/ 80 w 110"/>
                  <a:gd name="T3" fmla="*/ 12 h 107"/>
                  <a:gd name="T4" fmla="*/ 61 w 110"/>
                  <a:gd name="T5" fmla="*/ 6 h 107"/>
                  <a:gd name="T6" fmla="*/ 41 w 110"/>
                  <a:gd name="T7" fmla="*/ 1 h 107"/>
                  <a:gd name="T8" fmla="*/ 30 w 110"/>
                  <a:gd name="T9" fmla="*/ 0 h 107"/>
                  <a:gd name="T10" fmla="*/ 28 w 110"/>
                  <a:gd name="T11" fmla="*/ 0 h 107"/>
                  <a:gd name="T12" fmla="*/ 28 w 110"/>
                  <a:gd name="T13" fmla="*/ 0 h 107"/>
                  <a:gd name="T14" fmla="*/ 26 w 110"/>
                  <a:gd name="T15" fmla="*/ 1 h 107"/>
                  <a:gd name="T16" fmla="*/ 21 w 110"/>
                  <a:gd name="T17" fmla="*/ 10 h 107"/>
                  <a:gd name="T18" fmla="*/ 12 w 110"/>
                  <a:gd name="T19" fmla="*/ 25 h 107"/>
                  <a:gd name="T20" fmla="*/ 8 w 110"/>
                  <a:gd name="T21" fmla="*/ 42 h 107"/>
                  <a:gd name="T22" fmla="*/ 3 w 110"/>
                  <a:gd name="T23" fmla="*/ 60 h 107"/>
                  <a:gd name="T24" fmla="*/ 0 w 110"/>
                  <a:gd name="T25" fmla="*/ 70 h 107"/>
                  <a:gd name="T26" fmla="*/ 1 w 110"/>
                  <a:gd name="T27" fmla="*/ 72 h 107"/>
                  <a:gd name="T28" fmla="*/ 1 w 110"/>
                  <a:gd name="T29" fmla="*/ 72 h 107"/>
                  <a:gd name="T30" fmla="*/ 3 w 110"/>
                  <a:gd name="T31" fmla="*/ 73 h 107"/>
                  <a:gd name="T32" fmla="*/ 10 w 110"/>
                  <a:gd name="T33" fmla="*/ 79 h 107"/>
                  <a:gd name="T34" fmla="*/ 28 w 110"/>
                  <a:gd name="T35" fmla="*/ 90 h 107"/>
                  <a:gd name="T36" fmla="*/ 47 w 110"/>
                  <a:gd name="T37" fmla="*/ 97 h 107"/>
                  <a:gd name="T38" fmla="*/ 67 w 110"/>
                  <a:gd name="T39" fmla="*/ 104 h 107"/>
                  <a:gd name="T40" fmla="*/ 80 w 110"/>
                  <a:gd name="T41" fmla="*/ 106 h 107"/>
                  <a:gd name="T42" fmla="*/ 81 w 110"/>
                  <a:gd name="T43" fmla="*/ 106 h 107"/>
                  <a:gd name="T44" fmla="*/ 82 w 110"/>
                  <a:gd name="T45" fmla="*/ 106 h 107"/>
                  <a:gd name="T46" fmla="*/ 82 w 110"/>
                  <a:gd name="T47" fmla="*/ 104 h 107"/>
                  <a:gd name="T48" fmla="*/ 87 w 110"/>
                  <a:gd name="T49" fmla="*/ 96 h 107"/>
                  <a:gd name="T50" fmla="*/ 95 w 110"/>
                  <a:gd name="T51" fmla="*/ 82 h 107"/>
                  <a:gd name="T52" fmla="*/ 100 w 110"/>
                  <a:gd name="T53" fmla="*/ 64 h 107"/>
                  <a:gd name="T54" fmla="*/ 107 w 110"/>
                  <a:gd name="T55" fmla="*/ 44 h 107"/>
                  <a:gd name="T56" fmla="*/ 109 w 110"/>
                  <a:gd name="T57" fmla="*/ 30 h 107"/>
                  <a:gd name="T58" fmla="*/ 109 w 110"/>
                  <a:gd name="T59" fmla="*/ 28 h 107"/>
                  <a:gd name="T60" fmla="*/ 109 w 110"/>
                  <a:gd name="T61" fmla="*/ 27 h 107"/>
                  <a:gd name="T62" fmla="*/ 107 w 110"/>
                  <a:gd name="T63" fmla="*/ 27 h 1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107"/>
                  <a:gd name="T98" fmla="*/ 110 w 110"/>
                  <a:gd name="T99" fmla="*/ 107 h 10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107">
                    <a:moveTo>
                      <a:pt x="107" y="25"/>
                    </a:moveTo>
                    <a:lnTo>
                      <a:pt x="98" y="21"/>
                    </a:lnTo>
                    <a:lnTo>
                      <a:pt x="88" y="16"/>
                    </a:lnTo>
                    <a:lnTo>
                      <a:pt x="80" y="12"/>
                    </a:lnTo>
                    <a:lnTo>
                      <a:pt x="70" y="8"/>
                    </a:lnTo>
                    <a:lnTo>
                      <a:pt x="61" y="6"/>
                    </a:lnTo>
                    <a:lnTo>
                      <a:pt x="50" y="3"/>
                    </a:lnTo>
                    <a:lnTo>
                      <a:pt x="41" y="1"/>
                    </a:lnTo>
                    <a:lnTo>
                      <a:pt x="30" y="0"/>
                    </a:lnTo>
                    <a:lnTo>
                      <a:pt x="28" y="0"/>
                    </a:lnTo>
                    <a:lnTo>
                      <a:pt x="26" y="1"/>
                    </a:lnTo>
                    <a:lnTo>
                      <a:pt x="21" y="10"/>
                    </a:lnTo>
                    <a:lnTo>
                      <a:pt x="16" y="18"/>
                    </a:lnTo>
                    <a:lnTo>
                      <a:pt x="12" y="25"/>
                    </a:lnTo>
                    <a:lnTo>
                      <a:pt x="9" y="33"/>
                    </a:lnTo>
                    <a:lnTo>
                      <a:pt x="8" y="42"/>
                    </a:lnTo>
                    <a:lnTo>
                      <a:pt x="4" y="50"/>
                    </a:lnTo>
                    <a:lnTo>
                      <a:pt x="3" y="60"/>
                    </a:lnTo>
                    <a:lnTo>
                      <a:pt x="0" y="69"/>
                    </a:lnTo>
                    <a:lnTo>
                      <a:pt x="0" y="70"/>
                    </a:lnTo>
                    <a:lnTo>
                      <a:pt x="1" y="72"/>
                    </a:lnTo>
                    <a:lnTo>
                      <a:pt x="1" y="73"/>
                    </a:lnTo>
                    <a:lnTo>
                      <a:pt x="3" y="73"/>
                    </a:lnTo>
                    <a:lnTo>
                      <a:pt x="10" y="79"/>
                    </a:lnTo>
                    <a:lnTo>
                      <a:pt x="20" y="85"/>
                    </a:lnTo>
                    <a:lnTo>
                      <a:pt x="28" y="90"/>
                    </a:lnTo>
                    <a:lnTo>
                      <a:pt x="38" y="95"/>
                    </a:lnTo>
                    <a:lnTo>
                      <a:pt x="47" y="97"/>
                    </a:lnTo>
                    <a:lnTo>
                      <a:pt x="56" y="102"/>
                    </a:lnTo>
                    <a:lnTo>
                      <a:pt x="67" y="104"/>
                    </a:lnTo>
                    <a:lnTo>
                      <a:pt x="78" y="106"/>
                    </a:lnTo>
                    <a:lnTo>
                      <a:pt x="80" y="106"/>
                    </a:lnTo>
                    <a:lnTo>
                      <a:pt x="81" y="106"/>
                    </a:lnTo>
                    <a:lnTo>
                      <a:pt x="82" y="106"/>
                    </a:lnTo>
                    <a:lnTo>
                      <a:pt x="82" y="104"/>
                    </a:lnTo>
                    <a:lnTo>
                      <a:pt x="84" y="104"/>
                    </a:lnTo>
                    <a:lnTo>
                      <a:pt x="87" y="96"/>
                    </a:lnTo>
                    <a:lnTo>
                      <a:pt x="92" y="90"/>
                    </a:lnTo>
                    <a:lnTo>
                      <a:pt x="95" y="82"/>
                    </a:lnTo>
                    <a:lnTo>
                      <a:pt x="98" y="73"/>
                    </a:lnTo>
                    <a:lnTo>
                      <a:pt x="100" y="64"/>
                    </a:lnTo>
                    <a:lnTo>
                      <a:pt x="104" y="55"/>
                    </a:lnTo>
                    <a:lnTo>
                      <a:pt x="107" y="44"/>
                    </a:lnTo>
                    <a:lnTo>
                      <a:pt x="109" y="30"/>
                    </a:lnTo>
                    <a:lnTo>
                      <a:pt x="109" y="28"/>
                    </a:lnTo>
                    <a:lnTo>
                      <a:pt x="109" y="27"/>
                    </a:lnTo>
                    <a:lnTo>
                      <a:pt x="107" y="27"/>
                    </a:lnTo>
                    <a:lnTo>
                      <a:pt x="107" y="25"/>
                    </a:lnTo>
                  </a:path>
                </a:pathLst>
              </a:custGeom>
              <a:solidFill>
                <a:srgbClr val="B2B2B2"/>
              </a:solidFill>
              <a:ln w="9525" cap="rnd">
                <a:noFill/>
                <a:round/>
                <a:headEnd/>
                <a:tailEnd/>
              </a:ln>
            </p:spPr>
            <p:txBody>
              <a:bodyPr/>
              <a:lstStyle/>
              <a:p>
                <a:endParaRPr lang="en-US"/>
              </a:p>
            </p:txBody>
          </p:sp>
          <p:sp>
            <p:nvSpPr>
              <p:cNvPr id="33036" name="Freeform 991"/>
              <p:cNvSpPr>
                <a:spLocks noChangeAspect="1"/>
              </p:cNvSpPr>
              <p:nvPr/>
            </p:nvSpPr>
            <p:spPr bwMode="auto">
              <a:xfrm>
                <a:off x="5250" y="2634"/>
                <a:ext cx="108" cy="107"/>
              </a:xfrm>
              <a:custGeom>
                <a:avLst/>
                <a:gdLst>
                  <a:gd name="T0" fmla="*/ 96 w 108"/>
                  <a:gd name="T1" fmla="*/ 21 h 107"/>
                  <a:gd name="T2" fmla="*/ 78 w 108"/>
                  <a:gd name="T3" fmla="*/ 12 h 107"/>
                  <a:gd name="T4" fmla="*/ 59 w 108"/>
                  <a:gd name="T5" fmla="*/ 6 h 107"/>
                  <a:gd name="T6" fmla="*/ 39 w 108"/>
                  <a:gd name="T7" fmla="*/ 1 h 107"/>
                  <a:gd name="T8" fmla="*/ 28 w 108"/>
                  <a:gd name="T9" fmla="*/ 0 h 107"/>
                  <a:gd name="T10" fmla="*/ 27 w 108"/>
                  <a:gd name="T11" fmla="*/ 1 h 107"/>
                  <a:gd name="T12" fmla="*/ 26 w 108"/>
                  <a:gd name="T13" fmla="*/ 1 h 107"/>
                  <a:gd name="T14" fmla="*/ 24 w 108"/>
                  <a:gd name="T15" fmla="*/ 3 h 107"/>
                  <a:gd name="T16" fmla="*/ 19 w 108"/>
                  <a:gd name="T17" fmla="*/ 10 h 107"/>
                  <a:gd name="T18" fmla="*/ 11 w 108"/>
                  <a:gd name="T19" fmla="*/ 27 h 107"/>
                  <a:gd name="T20" fmla="*/ 6 w 108"/>
                  <a:gd name="T21" fmla="*/ 42 h 107"/>
                  <a:gd name="T22" fmla="*/ 1 w 108"/>
                  <a:gd name="T23" fmla="*/ 60 h 107"/>
                  <a:gd name="T24" fmla="*/ 0 w 108"/>
                  <a:gd name="T25" fmla="*/ 69 h 107"/>
                  <a:gd name="T26" fmla="*/ 0 w 108"/>
                  <a:gd name="T27" fmla="*/ 70 h 107"/>
                  <a:gd name="T28" fmla="*/ 1 w 108"/>
                  <a:gd name="T29" fmla="*/ 72 h 107"/>
                  <a:gd name="T30" fmla="*/ 1 w 108"/>
                  <a:gd name="T31" fmla="*/ 73 h 107"/>
                  <a:gd name="T32" fmla="*/ 10 w 108"/>
                  <a:gd name="T33" fmla="*/ 79 h 107"/>
                  <a:gd name="T34" fmla="*/ 27 w 108"/>
                  <a:gd name="T35" fmla="*/ 89 h 107"/>
                  <a:gd name="T36" fmla="*/ 45 w 108"/>
                  <a:gd name="T37" fmla="*/ 97 h 107"/>
                  <a:gd name="T38" fmla="*/ 65 w 108"/>
                  <a:gd name="T39" fmla="*/ 104 h 107"/>
                  <a:gd name="T40" fmla="*/ 76 w 108"/>
                  <a:gd name="T41" fmla="*/ 106 h 107"/>
                  <a:gd name="T42" fmla="*/ 78 w 108"/>
                  <a:gd name="T43" fmla="*/ 106 h 107"/>
                  <a:gd name="T44" fmla="*/ 79 w 108"/>
                  <a:gd name="T45" fmla="*/ 104 h 107"/>
                  <a:gd name="T46" fmla="*/ 80 w 108"/>
                  <a:gd name="T47" fmla="*/ 104 h 107"/>
                  <a:gd name="T48" fmla="*/ 85 w 108"/>
                  <a:gd name="T49" fmla="*/ 96 h 107"/>
                  <a:gd name="T50" fmla="*/ 91 w 108"/>
                  <a:gd name="T51" fmla="*/ 81 h 107"/>
                  <a:gd name="T52" fmla="*/ 99 w 108"/>
                  <a:gd name="T53" fmla="*/ 64 h 107"/>
                  <a:gd name="T54" fmla="*/ 103 w 108"/>
                  <a:gd name="T55" fmla="*/ 44 h 107"/>
                  <a:gd name="T56" fmla="*/ 107 w 108"/>
                  <a:gd name="T57" fmla="*/ 30 h 107"/>
                  <a:gd name="T58" fmla="*/ 107 w 108"/>
                  <a:gd name="T59" fmla="*/ 28 h 107"/>
                  <a:gd name="T60" fmla="*/ 105 w 108"/>
                  <a:gd name="T61" fmla="*/ 27 h 107"/>
                  <a:gd name="T62" fmla="*/ 105 w 108"/>
                  <a:gd name="T63" fmla="*/ 27 h 1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07"/>
                  <a:gd name="T98" fmla="*/ 108 w 108"/>
                  <a:gd name="T99" fmla="*/ 107 h 10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07">
                    <a:moveTo>
                      <a:pt x="103" y="25"/>
                    </a:moveTo>
                    <a:lnTo>
                      <a:pt x="96" y="21"/>
                    </a:lnTo>
                    <a:lnTo>
                      <a:pt x="87" y="16"/>
                    </a:lnTo>
                    <a:lnTo>
                      <a:pt x="78" y="12"/>
                    </a:lnTo>
                    <a:lnTo>
                      <a:pt x="68" y="8"/>
                    </a:lnTo>
                    <a:lnTo>
                      <a:pt x="59" y="6"/>
                    </a:lnTo>
                    <a:lnTo>
                      <a:pt x="50" y="4"/>
                    </a:lnTo>
                    <a:lnTo>
                      <a:pt x="39" y="1"/>
                    </a:lnTo>
                    <a:lnTo>
                      <a:pt x="30" y="0"/>
                    </a:lnTo>
                    <a:lnTo>
                      <a:pt x="28" y="0"/>
                    </a:lnTo>
                    <a:lnTo>
                      <a:pt x="27" y="1"/>
                    </a:lnTo>
                    <a:lnTo>
                      <a:pt x="26" y="1"/>
                    </a:lnTo>
                    <a:lnTo>
                      <a:pt x="24" y="3"/>
                    </a:lnTo>
                    <a:lnTo>
                      <a:pt x="19" y="10"/>
                    </a:lnTo>
                    <a:lnTo>
                      <a:pt x="15" y="18"/>
                    </a:lnTo>
                    <a:lnTo>
                      <a:pt x="11" y="27"/>
                    </a:lnTo>
                    <a:lnTo>
                      <a:pt x="8" y="35"/>
                    </a:lnTo>
                    <a:lnTo>
                      <a:pt x="6" y="42"/>
                    </a:lnTo>
                    <a:lnTo>
                      <a:pt x="4" y="50"/>
                    </a:lnTo>
                    <a:lnTo>
                      <a:pt x="1" y="60"/>
                    </a:lnTo>
                    <a:lnTo>
                      <a:pt x="0" y="69"/>
                    </a:lnTo>
                    <a:lnTo>
                      <a:pt x="0" y="70"/>
                    </a:lnTo>
                    <a:lnTo>
                      <a:pt x="0" y="72"/>
                    </a:lnTo>
                    <a:lnTo>
                      <a:pt x="1" y="72"/>
                    </a:lnTo>
                    <a:lnTo>
                      <a:pt x="1" y="73"/>
                    </a:lnTo>
                    <a:lnTo>
                      <a:pt x="3" y="73"/>
                    </a:lnTo>
                    <a:lnTo>
                      <a:pt x="10" y="79"/>
                    </a:lnTo>
                    <a:lnTo>
                      <a:pt x="18" y="84"/>
                    </a:lnTo>
                    <a:lnTo>
                      <a:pt x="27" y="89"/>
                    </a:lnTo>
                    <a:lnTo>
                      <a:pt x="36" y="93"/>
                    </a:lnTo>
                    <a:lnTo>
                      <a:pt x="45" y="97"/>
                    </a:lnTo>
                    <a:lnTo>
                      <a:pt x="55" y="101"/>
                    </a:lnTo>
                    <a:lnTo>
                      <a:pt x="65" y="104"/>
                    </a:lnTo>
                    <a:lnTo>
                      <a:pt x="76" y="106"/>
                    </a:lnTo>
                    <a:lnTo>
                      <a:pt x="78" y="106"/>
                    </a:lnTo>
                    <a:lnTo>
                      <a:pt x="79" y="106"/>
                    </a:lnTo>
                    <a:lnTo>
                      <a:pt x="79" y="104"/>
                    </a:lnTo>
                    <a:lnTo>
                      <a:pt x="80" y="104"/>
                    </a:lnTo>
                    <a:lnTo>
                      <a:pt x="80" y="102"/>
                    </a:lnTo>
                    <a:lnTo>
                      <a:pt x="85" y="96"/>
                    </a:lnTo>
                    <a:lnTo>
                      <a:pt x="88" y="89"/>
                    </a:lnTo>
                    <a:lnTo>
                      <a:pt x="91" y="81"/>
                    </a:lnTo>
                    <a:lnTo>
                      <a:pt x="96" y="73"/>
                    </a:lnTo>
                    <a:lnTo>
                      <a:pt x="99" y="64"/>
                    </a:lnTo>
                    <a:lnTo>
                      <a:pt x="102" y="55"/>
                    </a:lnTo>
                    <a:lnTo>
                      <a:pt x="103" y="44"/>
                    </a:lnTo>
                    <a:lnTo>
                      <a:pt x="107" y="32"/>
                    </a:lnTo>
                    <a:lnTo>
                      <a:pt x="107" y="30"/>
                    </a:lnTo>
                    <a:lnTo>
                      <a:pt x="107" y="28"/>
                    </a:lnTo>
                    <a:lnTo>
                      <a:pt x="105" y="27"/>
                    </a:lnTo>
                    <a:lnTo>
                      <a:pt x="103" y="25"/>
                    </a:lnTo>
                  </a:path>
                </a:pathLst>
              </a:custGeom>
              <a:solidFill>
                <a:srgbClr val="FAD9A8"/>
              </a:solidFill>
              <a:ln w="9525" cap="rnd">
                <a:noFill/>
                <a:round/>
                <a:headEnd/>
                <a:tailEnd/>
              </a:ln>
            </p:spPr>
            <p:txBody>
              <a:bodyPr/>
              <a:lstStyle/>
              <a:p>
                <a:endParaRPr lang="en-US"/>
              </a:p>
            </p:txBody>
          </p:sp>
          <p:sp>
            <p:nvSpPr>
              <p:cNvPr id="33037" name="Freeform 992"/>
              <p:cNvSpPr>
                <a:spLocks noChangeAspect="1"/>
              </p:cNvSpPr>
              <p:nvPr/>
            </p:nvSpPr>
            <p:spPr bwMode="auto">
              <a:xfrm>
                <a:off x="5331" y="2657"/>
                <a:ext cx="50" cy="97"/>
              </a:xfrm>
              <a:custGeom>
                <a:avLst/>
                <a:gdLst>
                  <a:gd name="T0" fmla="*/ 35 w 50"/>
                  <a:gd name="T1" fmla="*/ 0 h 97"/>
                  <a:gd name="T2" fmla="*/ 49 w 50"/>
                  <a:gd name="T3" fmla="*/ 19 h 97"/>
                  <a:gd name="T4" fmla="*/ 49 w 50"/>
                  <a:gd name="T5" fmla="*/ 22 h 97"/>
                  <a:gd name="T6" fmla="*/ 27 w 50"/>
                  <a:gd name="T7" fmla="*/ 84 h 97"/>
                  <a:gd name="T8" fmla="*/ 22 w 50"/>
                  <a:gd name="T9" fmla="*/ 88 h 97"/>
                  <a:gd name="T10" fmla="*/ 0 w 50"/>
                  <a:gd name="T11" fmla="*/ 96 h 97"/>
                  <a:gd name="T12" fmla="*/ 6 w 50"/>
                  <a:gd name="T13" fmla="*/ 92 h 97"/>
                  <a:gd name="T14" fmla="*/ 37 w 50"/>
                  <a:gd name="T15" fmla="*/ 5 h 97"/>
                  <a:gd name="T16" fmla="*/ 35 w 50"/>
                  <a:gd name="T17" fmla="*/ 0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97"/>
                  <a:gd name="T29" fmla="*/ 50 w 50"/>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97">
                    <a:moveTo>
                      <a:pt x="35" y="0"/>
                    </a:moveTo>
                    <a:lnTo>
                      <a:pt x="49" y="19"/>
                    </a:lnTo>
                    <a:lnTo>
                      <a:pt x="49" y="22"/>
                    </a:lnTo>
                    <a:lnTo>
                      <a:pt x="27" y="84"/>
                    </a:lnTo>
                    <a:lnTo>
                      <a:pt x="22" y="88"/>
                    </a:lnTo>
                    <a:lnTo>
                      <a:pt x="0" y="96"/>
                    </a:lnTo>
                    <a:lnTo>
                      <a:pt x="6" y="92"/>
                    </a:lnTo>
                    <a:lnTo>
                      <a:pt x="37" y="5"/>
                    </a:lnTo>
                    <a:lnTo>
                      <a:pt x="35" y="0"/>
                    </a:lnTo>
                  </a:path>
                </a:pathLst>
              </a:custGeom>
              <a:solidFill>
                <a:srgbClr val="FAD9A8"/>
              </a:solidFill>
              <a:ln w="9525" cap="rnd">
                <a:noFill/>
                <a:round/>
                <a:headEnd/>
                <a:tailEnd/>
              </a:ln>
            </p:spPr>
            <p:txBody>
              <a:bodyPr/>
              <a:lstStyle/>
              <a:p>
                <a:endParaRPr lang="en-US"/>
              </a:p>
            </p:txBody>
          </p:sp>
          <p:sp>
            <p:nvSpPr>
              <p:cNvPr id="33038" name="Freeform 993"/>
              <p:cNvSpPr>
                <a:spLocks noChangeAspect="1"/>
              </p:cNvSpPr>
              <p:nvPr/>
            </p:nvSpPr>
            <p:spPr bwMode="auto">
              <a:xfrm>
                <a:off x="5360" y="2686"/>
                <a:ext cx="30" cy="55"/>
              </a:xfrm>
              <a:custGeom>
                <a:avLst/>
                <a:gdLst>
                  <a:gd name="T0" fmla="*/ 18 w 30"/>
                  <a:gd name="T1" fmla="*/ 0 h 55"/>
                  <a:gd name="T2" fmla="*/ 27 w 30"/>
                  <a:gd name="T3" fmla="*/ 12 h 55"/>
                  <a:gd name="T4" fmla="*/ 29 w 30"/>
                  <a:gd name="T5" fmla="*/ 13 h 55"/>
                  <a:gd name="T6" fmla="*/ 16 w 30"/>
                  <a:gd name="T7" fmla="*/ 45 h 55"/>
                  <a:gd name="T8" fmla="*/ 13 w 30"/>
                  <a:gd name="T9" fmla="*/ 49 h 55"/>
                  <a:gd name="T10" fmla="*/ 0 w 30"/>
                  <a:gd name="T11" fmla="*/ 54 h 55"/>
                  <a:gd name="T12" fmla="*/ 18 w 30"/>
                  <a:gd name="T13" fmla="*/ 0 h 55"/>
                  <a:gd name="T14" fmla="*/ 0 60000 65536"/>
                  <a:gd name="T15" fmla="*/ 0 60000 65536"/>
                  <a:gd name="T16" fmla="*/ 0 60000 65536"/>
                  <a:gd name="T17" fmla="*/ 0 60000 65536"/>
                  <a:gd name="T18" fmla="*/ 0 60000 65536"/>
                  <a:gd name="T19" fmla="*/ 0 60000 65536"/>
                  <a:gd name="T20" fmla="*/ 0 60000 65536"/>
                  <a:gd name="T21" fmla="*/ 0 w 30"/>
                  <a:gd name="T22" fmla="*/ 0 h 55"/>
                  <a:gd name="T23" fmla="*/ 30 w 30"/>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55">
                    <a:moveTo>
                      <a:pt x="18" y="0"/>
                    </a:moveTo>
                    <a:lnTo>
                      <a:pt x="27" y="12"/>
                    </a:lnTo>
                    <a:lnTo>
                      <a:pt x="29" y="13"/>
                    </a:lnTo>
                    <a:lnTo>
                      <a:pt x="16" y="45"/>
                    </a:lnTo>
                    <a:lnTo>
                      <a:pt x="13" y="49"/>
                    </a:lnTo>
                    <a:lnTo>
                      <a:pt x="0" y="54"/>
                    </a:lnTo>
                    <a:lnTo>
                      <a:pt x="18" y="0"/>
                    </a:lnTo>
                  </a:path>
                </a:pathLst>
              </a:custGeom>
              <a:solidFill>
                <a:srgbClr val="FAD9A8"/>
              </a:solidFill>
              <a:ln w="9525" cap="rnd">
                <a:noFill/>
                <a:round/>
                <a:headEnd/>
                <a:tailEnd/>
              </a:ln>
            </p:spPr>
            <p:txBody>
              <a:bodyPr/>
              <a:lstStyle/>
              <a:p>
                <a:endParaRPr lang="en-US"/>
              </a:p>
            </p:txBody>
          </p:sp>
          <p:sp>
            <p:nvSpPr>
              <p:cNvPr id="33039" name="Freeform 994"/>
              <p:cNvSpPr>
                <a:spLocks noChangeAspect="1"/>
              </p:cNvSpPr>
              <p:nvPr/>
            </p:nvSpPr>
            <p:spPr bwMode="auto">
              <a:xfrm>
                <a:off x="5231" y="2723"/>
                <a:ext cx="38" cy="19"/>
              </a:xfrm>
              <a:custGeom>
                <a:avLst/>
                <a:gdLst>
                  <a:gd name="T0" fmla="*/ 37 w 38"/>
                  <a:gd name="T1" fmla="*/ 14 h 19"/>
                  <a:gd name="T2" fmla="*/ 1 w 38"/>
                  <a:gd name="T3" fmla="*/ 0 h 19"/>
                  <a:gd name="T4" fmla="*/ 0 w 38"/>
                  <a:gd name="T5" fmla="*/ 1 h 19"/>
                  <a:gd name="T6" fmla="*/ 35 w 38"/>
                  <a:gd name="T7" fmla="*/ 18 h 19"/>
                  <a:gd name="T8" fmla="*/ 37 w 38"/>
                  <a:gd name="T9" fmla="*/ 14 h 19"/>
                  <a:gd name="T10" fmla="*/ 0 60000 65536"/>
                  <a:gd name="T11" fmla="*/ 0 60000 65536"/>
                  <a:gd name="T12" fmla="*/ 0 60000 65536"/>
                  <a:gd name="T13" fmla="*/ 0 60000 65536"/>
                  <a:gd name="T14" fmla="*/ 0 60000 65536"/>
                  <a:gd name="T15" fmla="*/ 0 w 38"/>
                  <a:gd name="T16" fmla="*/ 0 h 19"/>
                  <a:gd name="T17" fmla="*/ 38 w 38"/>
                  <a:gd name="T18" fmla="*/ 19 h 19"/>
                </a:gdLst>
                <a:ahLst/>
                <a:cxnLst>
                  <a:cxn ang="T10">
                    <a:pos x="T0" y="T1"/>
                  </a:cxn>
                  <a:cxn ang="T11">
                    <a:pos x="T2" y="T3"/>
                  </a:cxn>
                  <a:cxn ang="T12">
                    <a:pos x="T4" y="T5"/>
                  </a:cxn>
                  <a:cxn ang="T13">
                    <a:pos x="T6" y="T7"/>
                  </a:cxn>
                  <a:cxn ang="T14">
                    <a:pos x="T8" y="T9"/>
                  </a:cxn>
                </a:cxnLst>
                <a:rect l="T15" t="T16" r="T17" b="T18"/>
                <a:pathLst>
                  <a:path w="38" h="19">
                    <a:moveTo>
                      <a:pt x="37" y="14"/>
                    </a:moveTo>
                    <a:lnTo>
                      <a:pt x="1" y="0"/>
                    </a:lnTo>
                    <a:lnTo>
                      <a:pt x="0" y="1"/>
                    </a:lnTo>
                    <a:lnTo>
                      <a:pt x="35" y="18"/>
                    </a:lnTo>
                    <a:lnTo>
                      <a:pt x="37" y="14"/>
                    </a:lnTo>
                  </a:path>
                </a:pathLst>
              </a:custGeom>
              <a:solidFill>
                <a:srgbClr val="7F7F7F"/>
              </a:solidFill>
              <a:ln w="9525" cap="rnd">
                <a:noFill/>
                <a:round/>
                <a:headEnd/>
                <a:tailEnd/>
              </a:ln>
            </p:spPr>
            <p:txBody>
              <a:bodyPr/>
              <a:lstStyle/>
              <a:p>
                <a:endParaRPr lang="en-US"/>
              </a:p>
            </p:txBody>
          </p:sp>
          <p:sp>
            <p:nvSpPr>
              <p:cNvPr id="33040" name="Freeform 995"/>
              <p:cNvSpPr>
                <a:spLocks noChangeAspect="1"/>
              </p:cNvSpPr>
              <p:nvPr/>
            </p:nvSpPr>
            <p:spPr bwMode="auto">
              <a:xfrm>
                <a:off x="5233" y="2720"/>
                <a:ext cx="38" cy="21"/>
              </a:xfrm>
              <a:custGeom>
                <a:avLst/>
                <a:gdLst>
                  <a:gd name="T0" fmla="*/ 37 w 38"/>
                  <a:gd name="T1" fmla="*/ 16 h 21"/>
                  <a:gd name="T2" fmla="*/ 1 w 38"/>
                  <a:gd name="T3" fmla="*/ 0 h 21"/>
                  <a:gd name="T4" fmla="*/ 0 w 38"/>
                  <a:gd name="T5" fmla="*/ 3 h 21"/>
                  <a:gd name="T6" fmla="*/ 33 w 38"/>
                  <a:gd name="T7" fmla="*/ 20 h 21"/>
                  <a:gd name="T8" fmla="*/ 37 w 38"/>
                  <a:gd name="T9" fmla="*/ 16 h 21"/>
                  <a:gd name="T10" fmla="*/ 0 60000 65536"/>
                  <a:gd name="T11" fmla="*/ 0 60000 65536"/>
                  <a:gd name="T12" fmla="*/ 0 60000 65536"/>
                  <a:gd name="T13" fmla="*/ 0 60000 65536"/>
                  <a:gd name="T14" fmla="*/ 0 60000 65536"/>
                  <a:gd name="T15" fmla="*/ 0 w 38"/>
                  <a:gd name="T16" fmla="*/ 0 h 21"/>
                  <a:gd name="T17" fmla="*/ 38 w 38"/>
                  <a:gd name="T18" fmla="*/ 21 h 21"/>
                </a:gdLst>
                <a:ahLst/>
                <a:cxnLst>
                  <a:cxn ang="T10">
                    <a:pos x="T0" y="T1"/>
                  </a:cxn>
                  <a:cxn ang="T11">
                    <a:pos x="T2" y="T3"/>
                  </a:cxn>
                  <a:cxn ang="T12">
                    <a:pos x="T4" y="T5"/>
                  </a:cxn>
                  <a:cxn ang="T13">
                    <a:pos x="T6" y="T7"/>
                  </a:cxn>
                  <a:cxn ang="T14">
                    <a:pos x="T8" y="T9"/>
                  </a:cxn>
                </a:cxnLst>
                <a:rect l="T15" t="T16" r="T17" b="T18"/>
                <a:pathLst>
                  <a:path w="38" h="21">
                    <a:moveTo>
                      <a:pt x="37" y="16"/>
                    </a:moveTo>
                    <a:lnTo>
                      <a:pt x="1" y="0"/>
                    </a:lnTo>
                    <a:lnTo>
                      <a:pt x="0" y="3"/>
                    </a:lnTo>
                    <a:lnTo>
                      <a:pt x="33" y="20"/>
                    </a:lnTo>
                    <a:lnTo>
                      <a:pt x="37" y="16"/>
                    </a:lnTo>
                  </a:path>
                </a:pathLst>
              </a:custGeom>
              <a:solidFill>
                <a:srgbClr val="000000"/>
              </a:solidFill>
              <a:ln w="9525" cap="rnd">
                <a:noFill/>
                <a:round/>
                <a:headEnd/>
                <a:tailEnd/>
              </a:ln>
            </p:spPr>
            <p:txBody>
              <a:bodyPr/>
              <a:lstStyle/>
              <a:p>
                <a:endParaRPr lang="en-US"/>
              </a:p>
            </p:txBody>
          </p:sp>
          <p:sp>
            <p:nvSpPr>
              <p:cNvPr id="33041" name="Freeform 996"/>
              <p:cNvSpPr>
                <a:spLocks noChangeAspect="1"/>
              </p:cNvSpPr>
              <p:nvPr/>
            </p:nvSpPr>
            <p:spPr bwMode="auto">
              <a:xfrm>
                <a:off x="5233" y="2720"/>
                <a:ext cx="36" cy="21"/>
              </a:xfrm>
              <a:custGeom>
                <a:avLst/>
                <a:gdLst>
                  <a:gd name="T0" fmla="*/ 35 w 36"/>
                  <a:gd name="T1" fmla="*/ 16 h 21"/>
                  <a:gd name="T2" fmla="*/ 1 w 36"/>
                  <a:gd name="T3" fmla="*/ 0 h 21"/>
                  <a:gd name="T4" fmla="*/ 0 w 36"/>
                  <a:gd name="T5" fmla="*/ 3 h 21"/>
                  <a:gd name="T6" fmla="*/ 33 w 36"/>
                  <a:gd name="T7" fmla="*/ 20 h 21"/>
                  <a:gd name="T8" fmla="*/ 35 w 36"/>
                  <a:gd name="T9" fmla="*/ 16 h 21"/>
                  <a:gd name="T10" fmla="*/ 0 60000 65536"/>
                  <a:gd name="T11" fmla="*/ 0 60000 65536"/>
                  <a:gd name="T12" fmla="*/ 0 60000 65536"/>
                  <a:gd name="T13" fmla="*/ 0 60000 65536"/>
                  <a:gd name="T14" fmla="*/ 0 60000 65536"/>
                  <a:gd name="T15" fmla="*/ 0 w 36"/>
                  <a:gd name="T16" fmla="*/ 0 h 21"/>
                  <a:gd name="T17" fmla="*/ 36 w 36"/>
                  <a:gd name="T18" fmla="*/ 21 h 21"/>
                </a:gdLst>
                <a:ahLst/>
                <a:cxnLst>
                  <a:cxn ang="T10">
                    <a:pos x="T0" y="T1"/>
                  </a:cxn>
                  <a:cxn ang="T11">
                    <a:pos x="T2" y="T3"/>
                  </a:cxn>
                  <a:cxn ang="T12">
                    <a:pos x="T4" y="T5"/>
                  </a:cxn>
                  <a:cxn ang="T13">
                    <a:pos x="T6" y="T7"/>
                  </a:cxn>
                  <a:cxn ang="T14">
                    <a:pos x="T8" y="T9"/>
                  </a:cxn>
                </a:cxnLst>
                <a:rect l="T15" t="T16" r="T17" b="T18"/>
                <a:pathLst>
                  <a:path w="36" h="21">
                    <a:moveTo>
                      <a:pt x="35" y="16"/>
                    </a:moveTo>
                    <a:lnTo>
                      <a:pt x="1" y="0"/>
                    </a:lnTo>
                    <a:lnTo>
                      <a:pt x="0" y="3"/>
                    </a:lnTo>
                    <a:lnTo>
                      <a:pt x="33" y="20"/>
                    </a:lnTo>
                    <a:lnTo>
                      <a:pt x="35" y="16"/>
                    </a:lnTo>
                  </a:path>
                </a:pathLst>
              </a:custGeom>
              <a:solidFill>
                <a:srgbClr val="FAD9A8"/>
              </a:solidFill>
              <a:ln w="9525" cap="rnd">
                <a:noFill/>
                <a:round/>
                <a:headEnd/>
                <a:tailEnd/>
              </a:ln>
            </p:spPr>
            <p:txBody>
              <a:bodyPr/>
              <a:lstStyle/>
              <a:p>
                <a:endParaRPr lang="en-US"/>
              </a:p>
            </p:txBody>
          </p:sp>
          <p:sp>
            <p:nvSpPr>
              <p:cNvPr id="33042" name="Freeform 997"/>
              <p:cNvSpPr>
                <a:spLocks noChangeAspect="1"/>
              </p:cNvSpPr>
              <p:nvPr/>
            </p:nvSpPr>
            <p:spPr bwMode="auto">
              <a:xfrm>
                <a:off x="5231" y="2735"/>
                <a:ext cx="26" cy="17"/>
              </a:xfrm>
              <a:custGeom>
                <a:avLst/>
                <a:gdLst>
                  <a:gd name="T0" fmla="*/ 25 w 26"/>
                  <a:gd name="T1" fmla="*/ 13 h 17"/>
                  <a:gd name="T2" fmla="*/ 0 w 26"/>
                  <a:gd name="T3" fmla="*/ 0 h 17"/>
                  <a:gd name="T4" fmla="*/ 0 w 26"/>
                  <a:gd name="T5" fmla="*/ 1 h 17"/>
                  <a:gd name="T6" fmla="*/ 25 w 26"/>
                  <a:gd name="T7" fmla="*/ 16 h 17"/>
                  <a:gd name="T8" fmla="*/ 25 w 26"/>
                  <a:gd name="T9" fmla="*/ 13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5" y="13"/>
                    </a:moveTo>
                    <a:lnTo>
                      <a:pt x="0" y="0"/>
                    </a:lnTo>
                    <a:lnTo>
                      <a:pt x="0" y="1"/>
                    </a:lnTo>
                    <a:lnTo>
                      <a:pt x="25" y="16"/>
                    </a:lnTo>
                    <a:lnTo>
                      <a:pt x="25" y="13"/>
                    </a:lnTo>
                  </a:path>
                </a:pathLst>
              </a:custGeom>
              <a:solidFill>
                <a:srgbClr val="7F7F7F"/>
              </a:solidFill>
              <a:ln w="9525" cap="rnd">
                <a:noFill/>
                <a:round/>
                <a:headEnd/>
                <a:tailEnd/>
              </a:ln>
            </p:spPr>
            <p:txBody>
              <a:bodyPr/>
              <a:lstStyle/>
              <a:p>
                <a:endParaRPr lang="en-US"/>
              </a:p>
            </p:txBody>
          </p:sp>
          <p:sp>
            <p:nvSpPr>
              <p:cNvPr id="33043" name="Freeform 998"/>
              <p:cNvSpPr>
                <a:spLocks noChangeAspect="1"/>
              </p:cNvSpPr>
              <p:nvPr/>
            </p:nvSpPr>
            <p:spPr bwMode="auto">
              <a:xfrm>
                <a:off x="5231" y="2733"/>
                <a:ext cx="28" cy="17"/>
              </a:xfrm>
              <a:custGeom>
                <a:avLst/>
                <a:gdLst>
                  <a:gd name="T0" fmla="*/ 27 w 28"/>
                  <a:gd name="T1" fmla="*/ 15 h 17"/>
                  <a:gd name="T2" fmla="*/ 1 w 28"/>
                  <a:gd name="T3" fmla="*/ 0 h 17"/>
                  <a:gd name="T4" fmla="*/ 0 w 28"/>
                  <a:gd name="T5" fmla="*/ 3 h 17"/>
                  <a:gd name="T6" fmla="*/ 25 w 28"/>
                  <a:gd name="T7" fmla="*/ 16 h 17"/>
                  <a:gd name="T8" fmla="*/ 27 w 28"/>
                  <a:gd name="T9" fmla="*/ 15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7" y="15"/>
                    </a:moveTo>
                    <a:lnTo>
                      <a:pt x="1" y="0"/>
                    </a:lnTo>
                    <a:lnTo>
                      <a:pt x="0" y="3"/>
                    </a:lnTo>
                    <a:lnTo>
                      <a:pt x="25" y="16"/>
                    </a:lnTo>
                    <a:lnTo>
                      <a:pt x="27" y="15"/>
                    </a:lnTo>
                  </a:path>
                </a:pathLst>
              </a:custGeom>
              <a:solidFill>
                <a:srgbClr val="000000"/>
              </a:solidFill>
              <a:ln w="9525" cap="rnd">
                <a:noFill/>
                <a:round/>
                <a:headEnd/>
                <a:tailEnd/>
              </a:ln>
            </p:spPr>
            <p:txBody>
              <a:bodyPr/>
              <a:lstStyle/>
              <a:p>
                <a:endParaRPr lang="en-US"/>
              </a:p>
            </p:txBody>
          </p:sp>
          <p:sp>
            <p:nvSpPr>
              <p:cNvPr id="33044" name="Freeform 999"/>
              <p:cNvSpPr>
                <a:spLocks noChangeAspect="1"/>
              </p:cNvSpPr>
              <p:nvPr/>
            </p:nvSpPr>
            <p:spPr bwMode="auto">
              <a:xfrm>
                <a:off x="5231" y="2735"/>
                <a:ext cx="26" cy="17"/>
              </a:xfrm>
              <a:custGeom>
                <a:avLst/>
                <a:gdLst>
                  <a:gd name="T0" fmla="*/ 25 w 26"/>
                  <a:gd name="T1" fmla="*/ 15 h 17"/>
                  <a:gd name="T2" fmla="*/ 0 w 26"/>
                  <a:gd name="T3" fmla="*/ 0 h 17"/>
                  <a:gd name="T4" fmla="*/ 0 w 26"/>
                  <a:gd name="T5" fmla="*/ 1 h 17"/>
                  <a:gd name="T6" fmla="*/ 25 w 26"/>
                  <a:gd name="T7" fmla="*/ 16 h 17"/>
                  <a:gd name="T8" fmla="*/ 25 w 26"/>
                  <a:gd name="T9" fmla="*/ 15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5" y="15"/>
                    </a:moveTo>
                    <a:lnTo>
                      <a:pt x="0" y="0"/>
                    </a:lnTo>
                    <a:lnTo>
                      <a:pt x="0" y="1"/>
                    </a:lnTo>
                    <a:lnTo>
                      <a:pt x="25" y="16"/>
                    </a:lnTo>
                    <a:lnTo>
                      <a:pt x="25" y="15"/>
                    </a:lnTo>
                  </a:path>
                </a:pathLst>
              </a:custGeom>
              <a:solidFill>
                <a:srgbClr val="FAD9A8"/>
              </a:solidFill>
              <a:ln w="9525" cap="rnd">
                <a:noFill/>
                <a:round/>
                <a:headEnd/>
                <a:tailEnd/>
              </a:ln>
            </p:spPr>
            <p:txBody>
              <a:bodyPr/>
              <a:lstStyle/>
              <a:p>
                <a:endParaRPr lang="en-US"/>
              </a:p>
            </p:txBody>
          </p:sp>
          <p:sp>
            <p:nvSpPr>
              <p:cNvPr id="33045" name="Freeform 1000"/>
              <p:cNvSpPr>
                <a:spLocks noChangeAspect="1"/>
              </p:cNvSpPr>
              <p:nvPr/>
            </p:nvSpPr>
            <p:spPr bwMode="auto">
              <a:xfrm>
                <a:off x="5330" y="2748"/>
                <a:ext cx="26" cy="17"/>
              </a:xfrm>
              <a:custGeom>
                <a:avLst/>
                <a:gdLst>
                  <a:gd name="T0" fmla="*/ 0 w 26"/>
                  <a:gd name="T1" fmla="*/ 12 h 17"/>
                  <a:gd name="T2" fmla="*/ 0 w 26"/>
                  <a:gd name="T3" fmla="*/ 12 h 17"/>
                  <a:gd name="T4" fmla="*/ 0 w 26"/>
                  <a:gd name="T5" fmla="*/ 12 h 17"/>
                  <a:gd name="T6" fmla="*/ 0 w 26"/>
                  <a:gd name="T7" fmla="*/ 12 h 17"/>
                  <a:gd name="T8" fmla="*/ 0 w 26"/>
                  <a:gd name="T9" fmla="*/ 12 h 17"/>
                  <a:gd name="T10" fmla="*/ 0 w 26"/>
                  <a:gd name="T11" fmla="*/ 14 h 17"/>
                  <a:gd name="T12" fmla="*/ 2 w 26"/>
                  <a:gd name="T13" fmla="*/ 14 h 17"/>
                  <a:gd name="T14" fmla="*/ 2 w 26"/>
                  <a:gd name="T15" fmla="*/ 14 h 17"/>
                  <a:gd name="T16" fmla="*/ 2 w 26"/>
                  <a:gd name="T17" fmla="*/ 16 h 17"/>
                  <a:gd name="T18" fmla="*/ 25 w 26"/>
                  <a:gd name="T19" fmla="*/ 0 h 17"/>
                  <a:gd name="T20" fmla="*/ 0 w 26"/>
                  <a:gd name="T21" fmla="*/ 12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7"/>
                  <a:gd name="T35" fmla="*/ 26 w 26"/>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7">
                    <a:moveTo>
                      <a:pt x="0" y="12"/>
                    </a:moveTo>
                    <a:lnTo>
                      <a:pt x="0" y="12"/>
                    </a:lnTo>
                    <a:lnTo>
                      <a:pt x="0" y="14"/>
                    </a:lnTo>
                    <a:lnTo>
                      <a:pt x="2" y="14"/>
                    </a:lnTo>
                    <a:lnTo>
                      <a:pt x="2" y="16"/>
                    </a:lnTo>
                    <a:lnTo>
                      <a:pt x="25" y="0"/>
                    </a:lnTo>
                    <a:lnTo>
                      <a:pt x="0" y="12"/>
                    </a:lnTo>
                  </a:path>
                </a:pathLst>
              </a:custGeom>
              <a:solidFill>
                <a:srgbClr val="FFF2B2"/>
              </a:solidFill>
              <a:ln w="9525" cap="rnd">
                <a:noFill/>
                <a:round/>
                <a:headEnd/>
                <a:tailEnd/>
              </a:ln>
            </p:spPr>
            <p:txBody>
              <a:bodyPr/>
              <a:lstStyle/>
              <a:p>
                <a:endParaRPr lang="en-US"/>
              </a:p>
            </p:txBody>
          </p:sp>
          <p:sp>
            <p:nvSpPr>
              <p:cNvPr id="33046" name="Freeform 1001"/>
              <p:cNvSpPr>
                <a:spLocks noChangeAspect="1"/>
              </p:cNvSpPr>
              <p:nvPr/>
            </p:nvSpPr>
            <p:spPr bwMode="auto">
              <a:xfrm>
                <a:off x="5256" y="2641"/>
                <a:ext cx="94" cy="92"/>
              </a:xfrm>
              <a:custGeom>
                <a:avLst/>
                <a:gdLst>
                  <a:gd name="T0" fmla="*/ 82 w 94"/>
                  <a:gd name="T1" fmla="*/ 18 h 92"/>
                  <a:gd name="T2" fmla="*/ 67 w 94"/>
                  <a:gd name="T3" fmla="*/ 11 h 92"/>
                  <a:gd name="T4" fmla="*/ 50 w 94"/>
                  <a:gd name="T5" fmla="*/ 4 h 92"/>
                  <a:gd name="T6" fmla="*/ 33 w 94"/>
                  <a:gd name="T7" fmla="*/ 1 h 92"/>
                  <a:gd name="T8" fmla="*/ 24 w 94"/>
                  <a:gd name="T9" fmla="*/ 0 h 92"/>
                  <a:gd name="T10" fmla="*/ 22 w 94"/>
                  <a:gd name="T11" fmla="*/ 0 h 92"/>
                  <a:gd name="T12" fmla="*/ 22 w 94"/>
                  <a:gd name="T13" fmla="*/ 0 h 92"/>
                  <a:gd name="T14" fmla="*/ 20 w 94"/>
                  <a:gd name="T15" fmla="*/ 1 h 92"/>
                  <a:gd name="T16" fmla="*/ 16 w 94"/>
                  <a:gd name="T17" fmla="*/ 9 h 92"/>
                  <a:gd name="T18" fmla="*/ 10 w 94"/>
                  <a:gd name="T19" fmla="*/ 23 h 92"/>
                  <a:gd name="T20" fmla="*/ 4 w 94"/>
                  <a:gd name="T21" fmla="*/ 35 h 92"/>
                  <a:gd name="T22" fmla="*/ 1 w 94"/>
                  <a:gd name="T23" fmla="*/ 51 h 92"/>
                  <a:gd name="T24" fmla="*/ 0 w 94"/>
                  <a:gd name="T25" fmla="*/ 60 h 92"/>
                  <a:gd name="T26" fmla="*/ 0 w 94"/>
                  <a:gd name="T27" fmla="*/ 60 h 92"/>
                  <a:gd name="T28" fmla="*/ 0 w 94"/>
                  <a:gd name="T29" fmla="*/ 62 h 92"/>
                  <a:gd name="T30" fmla="*/ 1 w 94"/>
                  <a:gd name="T31" fmla="*/ 63 h 92"/>
                  <a:gd name="T32" fmla="*/ 8 w 94"/>
                  <a:gd name="T33" fmla="*/ 68 h 92"/>
                  <a:gd name="T34" fmla="*/ 22 w 94"/>
                  <a:gd name="T35" fmla="*/ 77 h 92"/>
                  <a:gd name="T36" fmla="*/ 39 w 94"/>
                  <a:gd name="T37" fmla="*/ 85 h 92"/>
                  <a:gd name="T38" fmla="*/ 56 w 94"/>
                  <a:gd name="T39" fmla="*/ 89 h 92"/>
                  <a:gd name="T40" fmla="*/ 67 w 94"/>
                  <a:gd name="T41" fmla="*/ 91 h 92"/>
                  <a:gd name="T42" fmla="*/ 68 w 94"/>
                  <a:gd name="T43" fmla="*/ 91 h 92"/>
                  <a:gd name="T44" fmla="*/ 68 w 94"/>
                  <a:gd name="T45" fmla="*/ 91 h 92"/>
                  <a:gd name="T46" fmla="*/ 70 w 94"/>
                  <a:gd name="T47" fmla="*/ 89 h 92"/>
                  <a:gd name="T48" fmla="*/ 73 w 94"/>
                  <a:gd name="T49" fmla="*/ 83 h 92"/>
                  <a:gd name="T50" fmla="*/ 79 w 94"/>
                  <a:gd name="T51" fmla="*/ 70 h 92"/>
                  <a:gd name="T52" fmla="*/ 85 w 94"/>
                  <a:gd name="T53" fmla="*/ 55 h 92"/>
                  <a:gd name="T54" fmla="*/ 90 w 94"/>
                  <a:gd name="T55" fmla="*/ 37 h 92"/>
                  <a:gd name="T56" fmla="*/ 93 w 94"/>
                  <a:gd name="T57" fmla="*/ 26 h 92"/>
                  <a:gd name="T58" fmla="*/ 92 w 94"/>
                  <a:gd name="T59" fmla="*/ 24 h 92"/>
                  <a:gd name="T60" fmla="*/ 92 w 94"/>
                  <a:gd name="T61" fmla="*/ 23 h 92"/>
                  <a:gd name="T62" fmla="*/ 90 w 94"/>
                  <a:gd name="T63" fmla="*/ 23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92"/>
                  <a:gd name="T98" fmla="*/ 94 w 94"/>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92">
                    <a:moveTo>
                      <a:pt x="90" y="23"/>
                    </a:moveTo>
                    <a:lnTo>
                      <a:pt x="82" y="18"/>
                    </a:lnTo>
                    <a:lnTo>
                      <a:pt x="74" y="14"/>
                    </a:lnTo>
                    <a:lnTo>
                      <a:pt x="67" y="11"/>
                    </a:lnTo>
                    <a:lnTo>
                      <a:pt x="59" y="8"/>
                    </a:lnTo>
                    <a:lnTo>
                      <a:pt x="50" y="4"/>
                    </a:lnTo>
                    <a:lnTo>
                      <a:pt x="42" y="3"/>
                    </a:lnTo>
                    <a:lnTo>
                      <a:pt x="33" y="1"/>
                    </a:lnTo>
                    <a:lnTo>
                      <a:pt x="25" y="0"/>
                    </a:lnTo>
                    <a:lnTo>
                      <a:pt x="24" y="0"/>
                    </a:lnTo>
                    <a:lnTo>
                      <a:pt x="22" y="0"/>
                    </a:lnTo>
                    <a:lnTo>
                      <a:pt x="20" y="1"/>
                    </a:lnTo>
                    <a:lnTo>
                      <a:pt x="16" y="9"/>
                    </a:lnTo>
                    <a:lnTo>
                      <a:pt x="13" y="16"/>
                    </a:lnTo>
                    <a:lnTo>
                      <a:pt x="10" y="23"/>
                    </a:lnTo>
                    <a:lnTo>
                      <a:pt x="7" y="29"/>
                    </a:lnTo>
                    <a:lnTo>
                      <a:pt x="4" y="35"/>
                    </a:lnTo>
                    <a:lnTo>
                      <a:pt x="2" y="43"/>
                    </a:lnTo>
                    <a:lnTo>
                      <a:pt x="1" y="51"/>
                    </a:lnTo>
                    <a:lnTo>
                      <a:pt x="0" y="58"/>
                    </a:lnTo>
                    <a:lnTo>
                      <a:pt x="0" y="60"/>
                    </a:lnTo>
                    <a:lnTo>
                      <a:pt x="0" y="62"/>
                    </a:lnTo>
                    <a:lnTo>
                      <a:pt x="1" y="62"/>
                    </a:lnTo>
                    <a:lnTo>
                      <a:pt x="1" y="63"/>
                    </a:lnTo>
                    <a:lnTo>
                      <a:pt x="8" y="68"/>
                    </a:lnTo>
                    <a:lnTo>
                      <a:pt x="16" y="72"/>
                    </a:lnTo>
                    <a:lnTo>
                      <a:pt x="22" y="77"/>
                    </a:lnTo>
                    <a:lnTo>
                      <a:pt x="32" y="80"/>
                    </a:lnTo>
                    <a:lnTo>
                      <a:pt x="39" y="85"/>
                    </a:lnTo>
                    <a:lnTo>
                      <a:pt x="47" y="88"/>
                    </a:lnTo>
                    <a:lnTo>
                      <a:pt x="56" y="89"/>
                    </a:lnTo>
                    <a:lnTo>
                      <a:pt x="65" y="91"/>
                    </a:lnTo>
                    <a:lnTo>
                      <a:pt x="67" y="91"/>
                    </a:lnTo>
                    <a:lnTo>
                      <a:pt x="68" y="91"/>
                    </a:lnTo>
                    <a:lnTo>
                      <a:pt x="70" y="89"/>
                    </a:lnTo>
                    <a:lnTo>
                      <a:pt x="73" y="83"/>
                    </a:lnTo>
                    <a:lnTo>
                      <a:pt x="76" y="77"/>
                    </a:lnTo>
                    <a:lnTo>
                      <a:pt x="79" y="70"/>
                    </a:lnTo>
                    <a:lnTo>
                      <a:pt x="82" y="63"/>
                    </a:lnTo>
                    <a:lnTo>
                      <a:pt x="85" y="55"/>
                    </a:lnTo>
                    <a:lnTo>
                      <a:pt x="88" y="48"/>
                    </a:lnTo>
                    <a:lnTo>
                      <a:pt x="90" y="37"/>
                    </a:lnTo>
                    <a:lnTo>
                      <a:pt x="92" y="26"/>
                    </a:lnTo>
                    <a:lnTo>
                      <a:pt x="93" y="26"/>
                    </a:lnTo>
                    <a:lnTo>
                      <a:pt x="92" y="26"/>
                    </a:lnTo>
                    <a:lnTo>
                      <a:pt x="92" y="24"/>
                    </a:lnTo>
                    <a:lnTo>
                      <a:pt x="92" y="23"/>
                    </a:lnTo>
                    <a:lnTo>
                      <a:pt x="90" y="23"/>
                    </a:lnTo>
                  </a:path>
                </a:pathLst>
              </a:custGeom>
              <a:solidFill>
                <a:srgbClr val="B2B2B2"/>
              </a:solidFill>
              <a:ln w="9525" cap="rnd">
                <a:noFill/>
                <a:round/>
                <a:headEnd/>
                <a:tailEnd/>
              </a:ln>
            </p:spPr>
            <p:txBody>
              <a:bodyPr/>
              <a:lstStyle/>
              <a:p>
                <a:endParaRPr lang="en-US"/>
              </a:p>
            </p:txBody>
          </p:sp>
          <p:sp>
            <p:nvSpPr>
              <p:cNvPr id="33047" name="Freeform 1002"/>
              <p:cNvSpPr>
                <a:spLocks noChangeAspect="1"/>
              </p:cNvSpPr>
              <p:nvPr/>
            </p:nvSpPr>
            <p:spPr bwMode="auto">
              <a:xfrm>
                <a:off x="5258" y="2643"/>
                <a:ext cx="90" cy="88"/>
              </a:xfrm>
              <a:custGeom>
                <a:avLst/>
                <a:gdLst>
                  <a:gd name="T0" fmla="*/ 79 w 90"/>
                  <a:gd name="T1" fmla="*/ 18 h 88"/>
                  <a:gd name="T2" fmla="*/ 64 w 90"/>
                  <a:gd name="T3" fmla="*/ 11 h 88"/>
                  <a:gd name="T4" fmla="*/ 48 w 90"/>
                  <a:gd name="T5" fmla="*/ 4 h 88"/>
                  <a:gd name="T6" fmla="*/ 33 w 90"/>
                  <a:gd name="T7" fmla="*/ 1 h 88"/>
                  <a:gd name="T8" fmla="*/ 24 w 90"/>
                  <a:gd name="T9" fmla="*/ 0 h 88"/>
                  <a:gd name="T10" fmla="*/ 22 w 90"/>
                  <a:gd name="T11" fmla="*/ 0 h 88"/>
                  <a:gd name="T12" fmla="*/ 20 w 90"/>
                  <a:gd name="T13" fmla="*/ 1 h 88"/>
                  <a:gd name="T14" fmla="*/ 20 w 90"/>
                  <a:gd name="T15" fmla="*/ 1 h 88"/>
                  <a:gd name="T16" fmla="*/ 16 w 90"/>
                  <a:gd name="T17" fmla="*/ 9 h 88"/>
                  <a:gd name="T18" fmla="*/ 10 w 90"/>
                  <a:gd name="T19" fmla="*/ 21 h 88"/>
                  <a:gd name="T20" fmla="*/ 5 w 90"/>
                  <a:gd name="T21" fmla="*/ 35 h 88"/>
                  <a:gd name="T22" fmla="*/ 0 w 90"/>
                  <a:gd name="T23" fmla="*/ 49 h 88"/>
                  <a:gd name="T24" fmla="*/ 0 w 90"/>
                  <a:gd name="T25" fmla="*/ 56 h 88"/>
                  <a:gd name="T26" fmla="*/ 0 w 90"/>
                  <a:gd name="T27" fmla="*/ 58 h 88"/>
                  <a:gd name="T28" fmla="*/ 0 w 90"/>
                  <a:gd name="T29" fmla="*/ 59 h 88"/>
                  <a:gd name="T30" fmla="*/ 0 w 90"/>
                  <a:gd name="T31" fmla="*/ 59 h 88"/>
                  <a:gd name="T32" fmla="*/ 8 w 90"/>
                  <a:gd name="T33" fmla="*/ 64 h 88"/>
                  <a:gd name="T34" fmla="*/ 22 w 90"/>
                  <a:gd name="T35" fmla="*/ 73 h 88"/>
                  <a:gd name="T36" fmla="*/ 37 w 90"/>
                  <a:gd name="T37" fmla="*/ 81 h 88"/>
                  <a:gd name="T38" fmla="*/ 54 w 90"/>
                  <a:gd name="T39" fmla="*/ 86 h 88"/>
                  <a:gd name="T40" fmla="*/ 64 w 90"/>
                  <a:gd name="T41" fmla="*/ 87 h 88"/>
                  <a:gd name="T42" fmla="*/ 65 w 90"/>
                  <a:gd name="T43" fmla="*/ 87 h 88"/>
                  <a:gd name="T44" fmla="*/ 67 w 90"/>
                  <a:gd name="T45" fmla="*/ 86 h 88"/>
                  <a:gd name="T46" fmla="*/ 67 w 90"/>
                  <a:gd name="T47" fmla="*/ 86 h 88"/>
                  <a:gd name="T48" fmla="*/ 72 w 90"/>
                  <a:gd name="T49" fmla="*/ 79 h 88"/>
                  <a:gd name="T50" fmla="*/ 76 w 90"/>
                  <a:gd name="T51" fmla="*/ 67 h 88"/>
                  <a:gd name="T52" fmla="*/ 82 w 90"/>
                  <a:gd name="T53" fmla="*/ 53 h 88"/>
                  <a:gd name="T54" fmla="*/ 87 w 90"/>
                  <a:gd name="T55" fmla="*/ 36 h 88"/>
                  <a:gd name="T56" fmla="*/ 89 w 90"/>
                  <a:gd name="T57" fmla="*/ 26 h 88"/>
                  <a:gd name="T58" fmla="*/ 89 w 90"/>
                  <a:gd name="T59" fmla="*/ 24 h 88"/>
                  <a:gd name="T60" fmla="*/ 89 w 90"/>
                  <a:gd name="T61" fmla="*/ 23 h 88"/>
                  <a:gd name="T62" fmla="*/ 87 w 90"/>
                  <a:gd name="T63" fmla="*/ 23 h 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88"/>
                  <a:gd name="T98" fmla="*/ 90 w 90"/>
                  <a:gd name="T99" fmla="*/ 88 h 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88">
                    <a:moveTo>
                      <a:pt x="87" y="21"/>
                    </a:moveTo>
                    <a:lnTo>
                      <a:pt x="79" y="18"/>
                    </a:lnTo>
                    <a:lnTo>
                      <a:pt x="72" y="14"/>
                    </a:lnTo>
                    <a:lnTo>
                      <a:pt x="64" y="11"/>
                    </a:lnTo>
                    <a:lnTo>
                      <a:pt x="56" y="7"/>
                    </a:lnTo>
                    <a:lnTo>
                      <a:pt x="48" y="4"/>
                    </a:lnTo>
                    <a:lnTo>
                      <a:pt x="40" y="3"/>
                    </a:lnTo>
                    <a:lnTo>
                      <a:pt x="33" y="1"/>
                    </a:lnTo>
                    <a:lnTo>
                      <a:pt x="24" y="0"/>
                    </a:lnTo>
                    <a:lnTo>
                      <a:pt x="22" y="0"/>
                    </a:lnTo>
                    <a:lnTo>
                      <a:pt x="20" y="1"/>
                    </a:lnTo>
                    <a:lnTo>
                      <a:pt x="16" y="9"/>
                    </a:lnTo>
                    <a:lnTo>
                      <a:pt x="13" y="15"/>
                    </a:lnTo>
                    <a:lnTo>
                      <a:pt x="10" y="21"/>
                    </a:lnTo>
                    <a:lnTo>
                      <a:pt x="7" y="27"/>
                    </a:lnTo>
                    <a:lnTo>
                      <a:pt x="5" y="35"/>
                    </a:lnTo>
                    <a:lnTo>
                      <a:pt x="2" y="41"/>
                    </a:lnTo>
                    <a:lnTo>
                      <a:pt x="0" y="49"/>
                    </a:lnTo>
                    <a:lnTo>
                      <a:pt x="0" y="56"/>
                    </a:lnTo>
                    <a:lnTo>
                      <a:pt x="0" y="58"/>
                    </a:lnTo>
                    <a:lnTo>
                      <a:pt x="0" y="59"/>
                    </a:lnTo>
                    <a:lnTo>
                      <a:pt x="2" y="59"/>
                    </a:lnTo>
                    <a:lnTo>
                      <a:pt x="8" y="64"/>
                    </a:lnTo>
                    <a:lnTo>
                      <a:pt x="15" y="68"/>
                    </a:lnTo>
                    <a:lnTo>
                      <a:pt x="22" y="73"/>
                    </a:lnTo>
                    <a:lnTo>
                      <a:pt x="30" y="76"/>
                    </a:lnTo>
                    <a:lnTo>
                      <a:pt x="37" y="81"/>
                    </a:lnTo>
                    <a:lnTo>
                      <a:pt x="45" y="83"/>
                    </a:lnTo>
                    <a:lnTo>
                      <a:pt x="54" y="86"/>
                    </a:lnTo>
                    <a:lnTo>
                      <a:pt x="64" y="87"/>
                    </a:lnTo>
                    <a:lnTo>
                      <a:pt x="65" y="87"/>
                    </a:lnTo>
                    <a:lnTo>
                      <a:pt x="65" y="86"/>
                    </a:lnTo>
                    <a:lnTo>
                      <a:pt x="67" y="86"/>
                    </a:lnTo>
                    <a:lnTo>
                      <a:pt x="68" y="86"/>
                    </a:lnTo>
                    <a:lnTo>
                      <a:pt x="72" y="79"/>
                    </a:lnTo>
                    <a:lnTo>
                      <a:pt x="74" y="73"/>
                    </a:lnTo>
                    <a:lnTo>
                      <a:pt x="76" y="67"/>
                    </a:lnTo>
                    <a:lnTo>
                      <a:pt x="79" y="61"/>
                    </a:lnTo>
                    <a:lnTo>
                      <a:pt x="82" y="53"/>
                    </a:lnTo>
                    <a:lnTo>
                      <a:pt x="85" y="46"/>
                    </a:lnTo>
                    <a:lnTo>
                      <a:pt x="87" y="36"/>
                    </a:lnTo>
                    <a:lnTo>
                      <a:pt x="89" y="26"/>
                    </a:lnTo>
                    <a:lnTo>
                      <a:pt x="89" y="24"/>
                    </a:lnTo>
                    <a:lnTo>
                      <a:pt x="89" y="23"/>
                    </a:lnTo>
                    <a:lnTo>
                      <a:pt x="87" y="23"/>
                    </a:lnTo>
                    <a:lnTo>
                      <a:pt x="87" y="21"/>
                    </a:lnTo>
                  </a:path>
                </a:pathLst>
              </a:custGeom>
              <a:solidFill>
                <a:srgbClr val="6633FF"/>
              </a:solidFill>
              <a:ln w="9525" cap="rnd">
                <a:noFill/>
                <a:round/>
                <a:headEnd/>
                <a:tailEnd/>
              </a:ln>
            </p:spPr>
            <p:txBody>
              <a:bodyPr/>
              <a:lstStyle/>
              <a:p>
                <a:endParaRPr lang="en-US"/>
              </a:p>
            </p:txBody>
          </p:sp>
          <p:sp>
            <p:nvSpPr>
              <p:cNvPr id="33048" name="Freeform 1003"/>
              <p:cNvSpPr>
                <a:spLocks noChangeAspect="1"/>
              </p:cNvSpPr>
              <p:nvPr/>
            </p:nvSpPr>
            <p:spPr bwMode="auto">
              <a:xfrm>
                <a:off x="5273" y="2741"/>
                <a:ext cx="17" cy="17"/>
              </a:xfrm>
              <a:custGeom>
                <a:avLst/>
                <a:gdLst>
                  <a:gd name="T0" fmla="*/ 8 w 17"/>
                  <a:gd name="T1" fmla="*/ 0 h 17"/>
                  <a:gd name="T2" fmla="*/ 8 w 17"/>
                  <a:gd name="T3" fmla="*/ 0 h 17"/>
                  <a:gd name="T4" fmla="*/ 8 w 17"/>
                  <a:gd name="T5" fmla="*/ 0 h 17"/>
                  <a:gd name="T6" fmla="*/ 8 w 17"/>
                  <a:gd name="T7" fmla="*/ 0 h 17"/>
                  <a:gd name="T8" fmla="*/ 8 w 17"/>
                  <a:gd name="T9" fmla="*/ 0 h 17"/>
                  <a:gd name="T10" fmla="*/ 8 w 17"/>
                  <a:gd name="T11" fmla="*/ 0 h 17"/>
                  <a:gd name="T12" fmla="*/ 8 w 17"/>
                  <a:gd name="T13" fmla="*/ 0 h 17"/>
                  <a:gd name="T14" fmla="*/ 8 w 17"/>
                  <a:gd name="T15" fmla="*/ 0 h 17"/>
                  <a:gd name="T16" fmla="*/ 0 w 17"/>
                  <a:gd name="T17" fmla="*/ 0 h 17"/>
                  <a:gd name="T18" fmla="*/ 0 w 17"/>
                  <a:gd name="T19" fmla="*/ 0 h 17"/>
                  <a:gd name="T20" fmla="*/ 0 w 17"/>
                  <a:gd name="T21" fmla="*/ 0 h 17"/>
                  <a:gd name="T22" fmla="*/ 8 w 17"/>
                  <a:gd name="T23" fmla="*/ 0 h 17"/>
                  <a:gd name="T24" fmla="*/ 8 w 17"/>
                  <a:gd name="T25" fmla="*/ 0 h 17"/>
                  <a:gd name="T26" fmla="*/ 8 w 17"/>
                  <a:gd name="T27" fmla="*/ 0 h 17"/>
                  <a:gd name="T28" fmla="*/ 8 w 17"/>
                  <a:gd name="T29" fmla="*/ 0 h 17"/>
                  <a:gd name="T30" fmla="*/ 8 w 17"/>
                  <a:gd name="T31" fmla="*/ 16 h 17"/>
                  <a:gd name="T32" fmla="*/ 8 w 17"/>
                  <a:gd name="T33" fmla="*/ 16 h 17"/>
                  <a:gd name="T34" fmla="*/ 8 w 17"/>
                  <a:gd name="T35" fmla="*/ 16 h 17"/>
                  <a:gd name="T36" fmla="*/ 8 w 17"/>
                  <a:gd name="T37" fmla="*/ 16 h 17"/>
                  <a:gd name="T38" fmla="*/ 8 w 17"/>
                  <a:gd name="T39" fmla="*/ 16 h 17"/>
                  <a:gd name="T40" fmla="*/ 8 w 17"/>
                  <a:gd name="T41" fmla="*/ 16 h 17"/>
                  <a:gd name="T42" fmla="*/ 8 w 17"/>
                  <a:gd name="T43" fmla="*/ 16 h 17"/>
                  <a:gd name="T44" fmla="*/ 8 w 17"/>
                  <a:gd name="T45" fmla="*/ 0 h 17"/>
                  <a:gd name="T46" fmla="*/ 16 w 17"/>
                  <a:gd name="T47" fmla="*/ 0 h 17"/>
                  <a:gd name="T48" fmla="*/ 16 w 17"/>
                  <a:gd name="T49" fmla="*/ 0 h 17"/>
                  <a:gd name="T50" fmla="*/ 16 w 17"/>
                  <a:gd name="T51" fmla="*/ 0 h 17"/>
                  <a:gd name="T52" fmla="*/ 16 w 17"/>
                  <a:gd name="T53" fmla="*/ 0 h 17"/>
                  <a:gd name="T54" fmla="*/ 16 w 17"/>
                  <a:gd name="T55" fmla="*/ 0 h 17"/>
                  <a:gd name="T56" fmla="*/ 16 w 17"/>
                  <a:gd name="T57" fmla="*/ 0 h 17"/>
                  <a:gd name="T58" fmla="*/ 8 w 17"/>
                  <a:gd name="T59" fmla="*/ 0 h 17"/>
                  <a:gd name="T60" fmla="*/ 8 w 17"/>
                  <a:gd name="T61" fmla="*/ 0 h 17"/>
                  <a:gd name="T62" fmla="*/ 8 w 17"/>
                  <a:gd name="T63" fmla="*/ 0 h 17"/>
                  <a:gd name="T64" fmla="*/ 8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8" y="0"/>
                    </a:lnTo>
                    <a:lnTo>
                      <a:pt x="0" y="0"/>
                    </a:lnTo>
                    <a:lnTo>
                      <a:pt x="8" y="0"/>
                    </a:lnTo>
                    <a:lnTo>
                      <a:pt x="8" y="16"/>
                    </a:lnTo>
                    <a:lnTo>
                      <a:pt x="8" y="0"/>
                    </a:lnTo>
                    <a:lnTo>
                      <a:pt x="16" y="0"/>
                    </a:lnTo>
                    <a:lnTo>
                      <a:pt x="8" y="0"/>
                    </a:lnTo>
                  </a:path>
                </a:pathLst>
              </a:custGeom>
              <a:solidFill>
                <a:srgbClr val="FF0000"/>
              </a:solidFill>
              <a:ln w="9525" cap="rnd">
                <a:noFill/>
                <a:round/>
                <a:headEnd/>
                <a:tailEnd/>
              </a:ln>
            </p:spPr>
            <p:txBody>
              <a:bodyPr/>
              <a:lstStyle/>
              <a:p>
                <a:endParaRPr lang="en-US"/>
              </a:p>
            </p:txBody>
          </p:sp>
          <p:sp>
            <p:nvSpPr>
              <p:cNvPr id="33049" name="Freeform 1004"/>
              <p:cNvSpPr>
                <a:spLocks noChangeAspect="1"/>
              </p:cNvSpPr>
              <p:nvPr/>
            </p:nvSpPr>
            <p:spPr bwMode="auto">
              <a:xfrm>
                <a:off x="5263" y="2750"/>
                <a:ext cx="17" cy="17"/>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16 h 17"/>
                  <a:gd name="T28" fmla="*/ 0 w 17"/>
                  <a:gd name="T29" fmla="*/ 16 h 17"/>
                  <a:gd name="T30" fmla="*/ 0 w 17"/>
                  <a:gd name="T31" fmla="*/ 16 h 17"/>
                  <a:gd name="T32" fmla="*/ 0 w 17"/>
                  <a:gd name="T33" fmla="*/ 16 h 17"/>
                  <a:gd name="T34" fmla="*/ 0 w 17"/>
                  <a:gd name="T35" fmla="*/ 16 h 17"/>
                  <a:gd name="T36" fmla="*/ 0 w 17"/>
                  <a:gd name="T37" fmla="*/ 16 h 17"/>
                  <a:gd name="T38" fmla="*/ 0 w 17"/>
                  <a:gd name="T39" fmla="*/ 16 h 17"/>
                  <a:gd name="T40" fmla="*/ 16 w 17"/>
                  <a:gd name="T41" fmla="*/ 16 h 17"/>
                  <a:gd name="T42" fmla="*/ 16 w 17"/>
                  <a:gd name="T43" fmla="*/ 16 h 17"/>
                  <a:gd name="T44" fmla="*/ 16 w 17"/>
                  <a:gd name="T45" fmla="*/ 16 h 17"/>
                  <a:gd name="T46" fmla="*/ 16 w 17"/>
                  <a:gd name="T47" fmla="*/ 0 h 17"/>
                  <a:gd name="T48" fmla="*/ 16 w 17"/>
                  <a:gd name="T49" fmla="*/ 0 h 17"/>
                  <a:gd name="T50" fmla="*/ 16 w 17"/>
                  <a:gd name="T51" fmla="*/ 0 h 17"/>
                  <a:gd name="T52" fmla="*/ 16 w 17"/>
                  <a:gd name="T53" fmla="*/ 0 h 17"/>
                  <a:gd name="T54" fmla="*/ 16 w 17"/>
                  <a:gd name="T55" fmla="*/ 0 h 17"/>
                  <a:gd name="T56" fmla="*/ 16 w 17"/>
                  <a:gd name="T57" fmla="*/ 0 h 17"/>
                  <a:gd name="T58" fmla="*/ 16 w 17"/>
                  <a:gd name="T59" fmla="*/ 0 h 17"/>
                  <a:gd name="T60" fmla="*/ 16 w 17"/>
                  <a:gd name="T61" fmla="*/ 0 h 17"/>
                  <a:gd name="T62" fmla="*/ 16 w 17"/>
                  <a:gd name="T63" fmla="*/ 0 h 17"/>
                  <a:gd name="T64" fmla="*/ 0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0" y="0"/>
                    </a:moveTo>
                    <a:lnTo>
                      <a:pt x="0" y="0"/>
                    </a:lnTo>
                    <a:lnTo>
                      <a:pt x="0" y="16"/>
                    </a:lnTo>
                    <a:lnTo>
                      <a:pt x="16" y="16"/>
                    </a:lnTo>
                    <a:lnTo>
                      <a:pt x="16" y="0"/>
                    </a:lnTo>
                    <a:lnTo>
                      <a:pt x="0" y="0"/>
                    </a:lnTo>
                  </a:path>
                </a:pathLst>
              </a:custGeom>
              <a:solidFill>
                <a:srgbClr val="33CC33"/>
              </a:solidFill>
              <a:ln w="9525" cap="rnd">
                <a:noFill/>
                <a:round/>
                <a:headEnd/>
                <a:tailEnd/>
              </a:ln>
            </p:spPr>
            <p:txBody>
              <a:bodyPr/>
              <a:lstStyle/>
              <a:p>
                <a:endParaRPr lang="en-US"/>
              </a:p>
            </p:txBody>
          </p:sp>
          <p:sp>
            <p:nvSpPr>
              <p:cNvPr id="33050" name="Freeform 1005"/>
              <p:cNvSpPr>
                <a:spLocks noChangeAspect="1"/>
              </p:cNvSpPr>
              <p:nvPr/>
            </p:nvSpPr>
            <p:spPr bwMode="auto">
              <a:xfrm>
                <a:off x="5314" y="2763"/>
                <a:ext cx="17" cy="17"/>
              </a:xfrm>
              <a:custGeom>
                <a:avLst/>
                <a:gdLst>
                  <a:gd name="T0" fmla="*/ 8 w 17"/>
                  <a:gd name="T1" fmla="*/ 0 h 17"/>
                  <a:gd name="T2" fmla="*/ 8 w 17"/>
                  <a:gd name="T3" fmla="*/ 0 h 17"/>
                  <a:gd name="T4" fmla="*/ 8 w 17"/>
                  <a:gd name="T5" fmla="*/ 0 h 17"/>
                  <a:gd name="T6" fmla="*/ 4 w 17"/>
                  <a:gd name="T7" fmla="*/ 0 h 17"/>
                  <a:gd name="T8" fmla="*/ 4 w 17"/>
                  <a:gd name="T9" fmla="*/ 0 h 17"/>
                  <a:gd name="T10" fmla="*/ 0 w 17"/>
                  <a:gd name="T11" fmla="*/ 0 h 17"/>
                  <a:gd name="T12" fmla="*/ 0 w 17"/>
                  <a:gd name="T13" fmla="*/ 0 h 17"/>
                  <a:gd name="T14" fmla="*/ 0 w 17"/>
                  <a:gd name="T15" fmla="*/ 4 h 17"/>
                  <a:gd name="T16" fmla="*/ 0 w 17"/>
                  <a:gd name="T17" fmla="*/ 4 h 17"/>
                  <a:gd name="T18" fmla="*/ 0 w 17"/>
                  <a:gd name="T19" fmla="*/ 4 h 17"/>
                  <a:gd name="T20" fmla="*/ 0 w 17"/>
                  <a:gd name="T21" fmla="*/ 6 h 17"/>
                  <a:gd name="T22" fmla="*/ 0 w 17"/>
                  <a:gd name="T23" fmla="*/ 6 h 17"/>
                  <a:gd name="T24" fmla="*/ 0 w 17"/>
                  <a:gd name="T25" fmla="*/ 11 h 17"/>
                  <a:gd name="T26" fmla="*/ 0 w 17"/>
                  <a:gd name="T27" fmla="*/ 11 h 17"/>
                  <a:gd name="T28" fmla="*/ 0 w 17"/>
                  <a:gd name="T29" fmla="*/ 11 h 17"/>
                  <a:gd name="T30" fmla="*/ 4 w 17"/>
                  <a:gd name="T31" fmla="*/ 16 h 17"/>
                  <a:gd name="T32" fmla="*/ 4 w 17"/>
                  <a:gd name="T33" fmla="*/ 16 h 17"/>
                  <a:gd name="T34" fmla="*/ 4 w 17"/>
                  <a:gd name="T35" fmla="*/ 16 h 17"/>
                  <a:gd name="T36" fmla="*/ 8 w 17"/>
                  <a:gd name="T37" fmla="*/ 16 h 17"/>
                  <a:gd name="T38" fmla="*/ 8 w 17"/>
                  <a:gd name="T39" fmla="*/ 16 h 17"/>
                  <a:gd name="T40" fmla="*/ 12 w 17"/>
                  <a:gd name="T41" fmla="*/ 16 h 17"/>
                  <a:gd name="T42" fmla="*/ 12 w 17"/>
                  <a:gd name="T43" fmla="*/ 16 h 17"/>
                  <a:gd name="T44" fmla="*/ 12 w 17"/>
                  <a:gd name="T45" fmla="*/ 11 h 17"/>
                  <a:gd name="T46" fmla="*/ 12 w 17"/>
                  <a:gd name="T47" fmla="*/ 11 h 17"/>
                  <a:gd name="T48" fmla="*/ 16 w 17"/>
                  <a:gd name="T49" fmla="*/ 11 h 17"/>
                  <a:gd name="T50" fmla="*/ 16 w 17"/>
                  <a:gd name="T51" fmla="*/ 6 h 17"/>
                  <a:gd name="T52" fmla="*/ 16 w 17"/>
                  <a:gd name="T53" fmla="*/ 6 h 17"/>
                  <a:gd name="T54" fmla="*/ 16 w 17"/>
                  <a:gd name="T55" fmla="*/ 4 h 17"/>
                  <a:gd name="T56" fmla="*/ 16 w 17"/>
                  <a:gd name="T57" fmla="*/ 4 h 17"/>
                  <a:gd name="T58" fmla="*/ 12 w 17"/>
                  <a:gd name="T59" fmla="*/ 4 h 17"/>
                  <a:gd name="T60" fmla="*/ 12 w 17"/>
                  <a:gd name="T61" fmla="*/ 0 h 17"/>
                  <a:gd name="T62" fmla="*/ 12 w 17"/>
                  <a:gd name="T63" fmla="*/ 0 h 17"/>
                  <a:gd name="T64" fmla="*/ 8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8" y="0"/>
                    </a:lnTo>
                    <a:lnTo>
                      <a:pt x="4" y="0"/>
                    </a:lnTo>
                    <a:lnTo>
                      <a:pt x="0" y="0"/>
                    </a:lnTo>
                    <a:lnTo>
                      <a:pt x="0" y="4"/>
                    </a:lnTo>
                    <a:lnTo>
                      <a:pt x="0" y="6"/>
                    </a:lnTo>
                    <a:lnTo>
                      <a:pt x="0" y="11"/>
                    </a:lnTo>
                    <a:lnTo>
                      <a:pt x="4" y="16"/>
                    </a:lnTo>
                    <a:lnTo>
                      <a:pt x="8" y="16"/>
                    </a:lnTo>
                    <a:lnTo>
                      <a:pt x="12" y="16"/>
                    </a:lnTo>
                    <a:lnTo>
                      <a:pt x="12" y="11"/>
                    </a:lnTo>
                    <a:lnTo>
                      <a:pt x="16" y="11"/>
                    </a:lnTo>
                    <a:lnTo>
                      <a:pt x="16" y="6"/>
                    </a:lnTo>
                    <a:lnTo>
                      <a:pt x="16" y="4"/>
                    </a:lnTo>
                    <a:lnTo>
                      <a:pt x="12" y="4"/>
                    </a:lnTo>
                    <a:lnTo>
                      <a:pt x="12" y="0"/>
                    </a:lnTo>
                    <a:lnTo>
                      <a:pt x="8" y="0"/>
                    </a:lnTo>
                  </a:path>
                </a:pathLst>
              </a:custGeom>
              <a:solidFill>
                <a:srgbClr val="000000"/>
              </a:solidFill>
              <a:ln w="9525" cap="rnd">
                <a:noFill/>
                <a:round/>
                <a:headEnd/>
                <a:tailEnd/>
              </a:ln>
            </p:spPr>
            <p:txBody>
              <a:bodyPr/>
              <a:lstStyle/>
              <a:p>
                <a:endParaRPr lang="en-US"/>
              </a:p>
            </p:txBody>
          </p:sp>
          <p:sp>
            <p:nvSpPr>
              <p:cNvPr id="33051" name="Freeform 1006"/>
              <p:cNvSpPr>
                <a:spLocks noChangeAspect="1"/>
              </p:cNvSpPr>
              <p:nvPr/>
            </p:nvSpPr>
            <p:spPr bwMode="auto">
              <a:xfrm>
                <a:off x="5314" y="2763"/>
                <a:ext cx="17" cy="17"/>
              </a:xfrm>
              <a:custGeom>
                <a:avLst/>
                <a:gdLst>
                  <a:gd name="T0" fmla="*/ 10 w 17"/>
                  <a:gd name="T1" fmla="*/ 0 h 17"/>
                  <a:gd name="T2" fmla="*/ 10 w 17"/>
                  <a:gd name="T3" fmla="*/ 0 h 17"/>
                  <a:gd name="T4" fmla="*/ 10 w 17"/>
                  <a:gd name="T5" fmla="*/ 0 h 17"/>
                  <a:gd name="T6" fmla="*/ 5 w 17"/>
                  <a:gd name="T7" fmla="*/ 0 h 17"/>
                  <a:gd name="T8" fmla="*/ 5 w 17"/>
                  <a:gd name="T9" fmla="*/ 0 h 17"/>
                  <a:gd name="T10" fmla="*/ 5 w 17"/>
                  <a:gd name="T11" fmla="*/ 6 h 17"/>
                  <a:gd name="T12" fmla="*/ 5 w 17"/>
                  <a:gd name="T13" fmla="*/ 6 h 17"/>
                  <a:gd name="T14" fmla="*/ 0 w 17"/>
                  <a:gd name="T15" fmla="*/ 6 h 17"/>
                  <a:gd name="T16" fmla="*/ 0 w 17"/>
                  <a:gd name="T17" fmla="*/ 6 h 17"/>
                  <a:gd name="T18" fmla="*/ 0 w 17"/>
                  <a:gd name="T19" fmla="*/ 9 h 17"/>
                  <a:gd name="T20" fmla="*/ 0 w 17"/>
                  <a:gd name="T21" fmla="*/ 9 h 17"/>
                  <a:gd name="T22" fmla="*/ 0 w 17"/>
                  <a:gd name="T23" fmla="*/ 9 h 17"/>
                  <a:gd name="T24" fmla="*/ 0 w 17"/>
                  <a:gd name="T25" fmla="*/ 16 h 17"/>
                  <a:gd name="T26" fmla="*/ 0 w 17"/>
                  <a:gd name="T27" fmla="*/ 16 h 17"/>
                  <a:gd name="T28" fmla="*/ 5 w 17"/>
                  <a:gd name="T29" fmla="*/ 16 h 17"/>
                  <a:gd name="T30" fmla="*/ 5 w 17"/>
                  <a:gd name="T31" fmla="*/ 16 h 17"/>
                  <a:gd name="T32" fmla="*/ 5 w 17"/>
                  <a:gd name="T33" fmla="*/ 16 h 17"/>
                  <a:gd name="T34" fmla="*/ 10 w 17"/>
                  <a:gd name="T35" fmla="*/ 16 h 17"/>
                  <a:gd name="T36" fmla="*/ 10 w 17"/>
                  <a:gd name="T37" fmla="*/ 16 h 17"/>
                  <a:gd name="T38" fmla="*/ 10 w 17"/>
                  <a:gd name="T39" fmla="*/ 16 h 17"/>
                  <a:gd name="T40" fmla="*/ 10 w 17"/>
                  <a:gd name="T41" fmla="*/ 16 h 17"/>
                  <a:gd name="T42" fmla="*/ 16 w 17"/>
                  <a:gd name="T43" fmla="*/ 16 h 17"/>
                  <a:gd name="T44" fmla="*/ 16 w 17"/>
                  <a:gd name="T45" fmla="*/ 16 h 17"/>
                  <a:gd name="T46" fmla="*/ 16 w 17"/>
                  <a:gd name="T47" fmla="*/ 16 h 17"/>
                  <a:gd name="T48" fmla="*/ 16 w 17"/>
                  <a:gd name="T49" fmla="*/ 9 h 17"/>
                  <a:gd name="T50" fmla="*/ 16 w 17"/>
                  <a:gd name="T51" fmla="*/ 9 h 17"/>
                  <a:gd name="T52" fmla="*/ 16 w 17"/>
                  <a:gd name="T53" fmla="*/ 9 h 17"/>
                  <a:gd name="T54" fmla="*/ 16 w 17"/>
                  <a:gd name="T55" fmla="*/ 6 h 17"/>
                  <a:gd name="T56" fmla="*/ 16 w 17"/>
                  <a:gd name="T57" fmla="*/ 6 h 17"/>
                  <a:gd name="T58" fmla="*/ 16 w 17"/>
                  <a:gd name="T59" fmla="*/ 6 h 17"/>
                  <a:gd name="T60" fmla="*/ 16 w 17"/>
                  <a:gd name="T61" fmla="*/ 6 h 17"/>
                  <a:gd name="T62" fmla="*/ 10 w 17"/>
                  <a:gd name="T63" fmla="*/ 0 h 17"/>
                  <a:gd name="T64" fmla="*/ 10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10" y="0"/>
                    </a:moveTo>
                    <a:lnTo>
                      <a:pt x="10" y="0"/>
                    </a:lnTo>
                    <a:lnTo>
                      <a:pt x="5" y="0"/>
                    </a:lnTo>
                    <a:lnTo>
                      <a:pt x="5" y="6"/>
                    </a:lnTo>
                    <a:lnTo>
                      <a:pt x="0" y="6"/>
                    </a:lnTo>
                    <a:lnTo>
                      <a:pt x="0" y="9"/>
                    </a:lnTo>
                    <a:lnTo>
                      <a:pt x="0" y="16"/>
                    </a:lnTo>
                    <a:lnTo>
                      <a:pt x="5" y="16"/>
                    </a:lnTo>
                    <a:lnTo>
                      <a:pt x="10" y="16"/>
                    </a:lnTo>
                    <a:lnTo>
                      <a:pt x="16" y="16"/>
                    </a:lnTo>
                    <a:lnTo>
                      <a:pt x="16" y="9"/>
                    </a:lnTo>
                    <a:lnTo>
                      <a:pt x="16" y="6"/>
                    </a:lnTo>
                    <a:lnTo>
                      <a:pt x="10" y="0"/>
                    </a:lnTo>
                  </a:path>
                </a:pathLst>
              </a:custGeom>
              <a:solidFill>
                <a:srgbClr val="FFF2B2"/>
              </a:solidFill>
              <a:ln w="9525" cap="rnd">
                <a:noFill/>
                <a:round/>
                <a:headEnd/>
                <a:tailEnd/>
              </a:ln>
            </p:spPr>
            <p:txBody>
              <a:bodyPr/>
              <a:lstStyle/>
              <a:p>
                <a:endParaRPr lang="en-US"/>
              </a:p>
            </p:txBody>
          </p:sp>
          <p:sp>
            <p:nvSpPr>
              <p:cNvPr id="33052" name="Freeform 1007"/>
              <p:cNvSpPr>
                <a:spLocks noChangeAspect="1"/>
              </p:cNvSpPr>
              <p:nvPr/>
            </p:nvSpPr>
            <p:spPr bwMode="auto">
              <a:xfrm>
                <a:off x="4895" y="2816"/>
                <a:ext cx="473" cy="323"/>
              </a:xfrm>
              <a:custGeom>
                <a:avLst/>
                <a:gdLst>
                  <a:gd name="T0" fmla="*/ 81 w 473"/>
                  <a:gd name="T1" fmla="*/ 197 h 323"/>
                  <a:gd name="T2" fmla="*/ 96 w 473"/>
                  <a:gd name="T3" fmla="*/ 223 h 323"/>
                  <a:gd name="T4" fmla="*/ 115 w 473"/>
                  <a:gd name="T5" fmla="*/ 245 h 323"/>
                  <a:gd name="T6" fmla="*/ 135 w 473"/>
                  <a:gd name="T7" fmla="*/ 263 h 323"/>
                  <a:gd name="T8" fmla="*/ 155 w 473"/>
                  <a:gd name="T9" fmla="*/ 275 h 323"/>
                  <a:gd name="T10" fmla="*/ 176 w 473"/>
                  <a:gd name="T11" fmla="*/ 285 h 323"/>
                  <a:gd name="T12" fmla="*/ 199 w 473"/>
                  <a:gd name="T13" fmla="*/ 288 h 323"/>
                  <a:gd name="T14" fmla="*/ 220 w 473"/>
                  <a:gd name="T15" fmla="*/ 288 h 323"/>
                  <a:gd name="T16" fmla="*/ 244 w 473"/>
                  <a:gd name="T17" fmla="*/ 281 h 323"/>
                  <a:gd name="T18" fmla="*/ 267 w 473"/>
                  <a:gd name="T19" fmla="*/ 272 h 323"/>
                  <a:gd name="T20" fmla="*/ 289 w 473"/>
                  <a:gd name="T21" fmla="*/ 255 h 323"/>
                  <a:gd name="T22" fmla="*/ 311 w 473"/>
                  <a:gd name="T23" fmla="*/ 235 h 323"/>
                  <a:gd name="T24" fmla="*/ 332 w 473"/>
                  <a:gd name="T25" fmla="*/ 209 h 323"/>
                  <a:gd name="T26" fmla="*/ 352 w 473"/>
                  <a:gd name="T27" fmla="*/ 179 h 323"/>
                  <a:gd name="T28" fmla="*/ 371 w 473"/>
                  <a:gd name="T29" fmla="*/ 142 h 323"/>
                  <a:gd name="T30" fmla="*/ 388 w 473"/>
                  <a:gd name="T31" fmla="*/ 100 h 323"/>
                  <a:gd name="T32" fmla="*/ 356 w 473"/>
                  <a:gd name="T33" fmla="*/ 70 h 323"/>
                  <a:gd name="T34" fmla="*/ 472 w 473"/>
                  <a:gd name="T35" fmla="*/ 82 h 323"/>
                  <a:gd name="T36" fmla="*/ 408 w 473"/>
                  <a:gd name="T37" fmla="*/ 111 h 323"/>
                  <a:gd name="T38" fmla="*/ 383 w 473"/>
                  <a:gd name="T39" fmla="*/ 161 h 323"/>
                  <a:gd name="T40" fmla="*/ 359 w 473"/>
                  <a:gd name="T41" fmla="*/ 201 h 323"/>
                  <a:gd name="T42" fmla="*/ 332 w 473"/>
                  <a:gd name="T43" fmla="*/ 237 h 323"/>
                  <a:gd name="T44" fmla="*/ 305 w 473"/>
                  <a:gd name="T45" fmla="*/ 265 h 323"/>
                  <a:gd name="T46" fmla="*/ 277 w 473"/>
                  <a:gd name="T47" fmla="*/ 288 h 323"/>
                  <a:gd name="T48" fmla="*/ 248 w 473"/>
                  <a:gd name="T49" fmla="*/ 303 h 323"/>
                  <a:gd name="T50" fmla="*/ 219 w 473"/>
                  <a:gd name="T51" fmla="*/ 315 h 323"/>
                  <a:gd name="T52" fmla="*/ 190 w 473"/>
                  <a:gd name="T53" fmla="*/ 320 h 323"/>
                  <a:gd name="T54" fmla="*/ 161 w 473"/>
                  <a:gd name="T55" fmla="*/ 320 h 323"/>
                  <a:gd name="T56" fmla="*/ 133 w 473"/>
                  <a:gd name="T57" fmla="*/ 315 h 323"/>
                  <a:gd name="T58" fmla="*/ 106 w 473"/>
                  <a:gd name="T59" fmla="*/ 306 h 323"/>
                  <a:gd name="T60" fmla="*/ 80 w 473"/>
                  <a:gd name="T61" fmla="*/ 292 h 323"/>
                  <a:gd name="T62" fmla="*/ 55 w 473"/>
                  <a:gd name="T63" fmla="*/ 275 h 323"/>
                  <a:gd name="T64" fmla="*/ 31 w 473"/>
                  <a:gd name="T65" fmla="*/ 253 h 323"/>
                  <a:gd name="T66" fmla="*/ 11 w 473"/>
                  <a:gd name="T67" fmla="*/ 228 h 323"/>
                  <a:gd name="T68" fmla="*/ 73 w 473"/>
                  <a:gd name="T69" fmla="*/ 181 h 3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73"/>
                  <a:gd name="T106" fmla="*/ 0 h 323"/>
                  <a:gd name="T107" fmla="*/ 473 w 473"/>
                  <a:gd name="T108" fmla="*/ 323 h 3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73" h="323">
                    <a:moveTo>
                      <a:pt x="73" y="181"/>
                    </a:moveTo>
                    <a:lnTo>
                      <a:pt x="81" y="197"/>
                    </a:lnTo>
                    <a:lnTo>
                      <a:pt x="89" y="211"/>
                    </a:lnTo>
                    <a:lnTo>
                      <a:pt x="96" y="223"/>
                    </a:lnTo>
                    <a:lnTo>
                      <a:pt x="106" y="234"/>
                    </a:lnTo>
                    <a:lnTo>
                      <a:pt x="115" y="245"/>
                    </a:lnTo>
                    <a:lnTo>
                      <a:pt x="124" y="253"/>
                    </a:lnTo>
                    <a:lnTo>
                      <a:pt x="135" y="263"/>
                    </a:lnTo>
                    <a:lnTo>
                      <a:pt x="144" y="269"/>
                    </a:lnTo>
                    <a:lnTo>
                      <a:pt x="155" y="275"/>
                    </a:lnTo>
                    <a:lnTo>
                      <a:pt x="165" y="280"/>
                    </a:lnTo>
                    <a:lnTo>
                      <a:pt x="176" y="285"/>
                    </a:lnTo>
                    <a:lnTo>
                      <a:pt x="187" y="286"/>
                    </a:lnTo>
                    <a:lnTo>
                      <a:pt x="199" y="288"/>
                    </a:lnTo>
                    <a:lnTo>
                      <a:pt x="210" y="289"/>
                    </a:lnTo>
                    <a:lnTo>
                      <a:pt x="220" y="288"/>
                    </a:lnTo>
                    <a:lnTo>
                      <a:pt x="233" y="286"/>
                    </a:lnTo>
                    <a:lnTo>
                      <a:pt x="244" y="281"/>
                    </a:lnTo>
                    <a:lnTo>
                      <a:pt x="256" y="277"/>
                    </a:lnTo>
                    <a:lnTo>
                      <a:pt x="267" y="272"/>
                    </a:lnTo>
                    <a:lnTo>
                      <a:pt x="277" y="265"/>
                    </a:lnTo>
                    <a:lnTo>
                      <a:pt x="289" y="255"/>
                    </a:lnTo>
                    <a:lnTo>
                      <a:pt x="300" y="246"/>
                    </a:lnTo>
                    <a:lnTo>
                      <a:pt x="311" y="235"/>
                    </a:lnTo>
                    <a:lnTo>
                      <a:pt x="322" y="223"/>
                    </a:lnTo>
                    <a:lnTo>
                      <a:pt x="332" y="209"/>
                    </a:lnTo>
                    <a:lnTo>
                      <a:pt x="342" y="196"/>
                    </a:lnTo>
                    <a:lnTo>
                      <a:pt x="352" y="179"/>
                    </a:lnTo>
                    <a:lnTo>
                      <a:pt x="362" y="162"/>
                    </a:lnTo>
                    <a:lnTo>
                      <a:pt x="371" y="142"/>
                    </a:lnTo>
                    <a:lnTo>
                      <a:pt x="380" y="122"/>
                    </a:lnTo>
                    <a:lnTo>
                      <a:pt x="388" y="100"/>
                    </a:lnTo>
                    <a:lnTo>
                      <a:pt x="397" y="77"/>
                    </a:lnTo>
                    <a:lnTo>
                      <a:pt x="356" y="70"/>
                    </a:lnTo>
                    <a:lnTo>
                      <a:pt x="411" y="0"/>
                    </a:lnTo>
                    <a:lnTo>
                      <a:pt x="472" y="82"/>
                    </a:lnTo>
                    <a:lnTo>
                      <a:pt x="418" y="85"/>
                    </a:lnTo>
                    <a:lnTo>
                      <a:pt x="408" y="111"/>
                    </a:lnTo>
                    <a:lnTo>
                      <a:pt x="396" y="137"/>
                    </a:lnTo>
                    <a:lnTo>
                      <a:pt x="383" y="161"/>
                    </a:lnTo>
                    <a:lnTo>
                      <a:pt x="371" y="181"/>
                    </a:lnTo>
                    <a:lnTo>
                      <a:pt x="359" y="201"/>
                    </a:lnTo>
                    <a:lnTo>
                      <a:pt x="346" y="220"/>
                    </a:lnTo>
                    <a:lnTo>
                      <a:pt x="332" y="237"/>
                    </a:lnTo>
                    <a:lnTo>
                      <a:pt x="319" y="251"/>
                    </a:lnTo>
                    <a:lnTo>
                      <a:pt x="305" y="265"/>
                    </a:lnTo>
                    <a:lnTo>
                      <a:pt x="291" y="277"/>
                    </a:lnTo>
                    <a:lnTo>
                      <a:pt x="277" y="288"/>
                    </a:lnTo>
                    <a:lnTo>
                      <a:pt x="262" y="297"/>
                    </a:lnTo>
                    <a:lnTo>
                      <a:pt x="248" y="303"/>
                    </a:lnTo>
                    <a:lnTo>
                      <a:pt x="233" y="309"/>
                    </a:lnTo>
                    <a:lnTo>
                      <a:pt x="219" y="315"/>
                    </a:lnTo>
                    <a:lnTo>
                      <a:pt x="204" y="318"/>
                    </a:lnTo>
                    <a:lnTo>
                      <a:pt x="190" y="320"/>
                    </a:lnTo>
                    <a:lnTo>
                      <a:pt x="176" y="322"/>
                    </a:lnTo>
                    <a:lnTo>
                      <a:pt x="161" y="320"/>
                    </a:lnTo>
                    <a:lnTo>
                      <a:pt x="147" y="318"/>
                    </a:lnTo>
                    <a:lnTo>
                      <a:pt x="133" y="315"/>
                    </a:lnTo>
                    <a:lnTo>
                      <a:pt x="120" y="312"/>
                    </a:lnTo>
                    <a:lnTo>
                      <a:pt x="106" y="306"/>
                    </a:lnTo>
                    <a:lnTo>
                      <a:pt x="92" y="300"/>
                    </a:lnTo>
                    <a:lnTo>
                      <a:pt x="80" y="292"/>
                    </a:lnTo>
                    <a:lnTo>
                      <a:pt x="68" y="285"/>
                    </a:lnTo>
                    <a:lnTo>
                      <a:pt x="55" y="275"/>
                    </a:lnTo>
                    <a:lnTo>
                      <a:pt x="43" y="265"/>
                    </a:lnTo>
                    <a:lnTo>
                      <a:pt x="31" y="253"/>
                    </a:lnTo>
                    <a:lnTo>
                      <a:pt x="20" y="241"/>
                    </a:lnTo>
                    <a:lnTo>
                      <a:pt x="11" y="228"/>
                    </a:lnTo>
                    <a:lnTo>
                      <a:pt x="0" y="214"/>
                    </a:lnTo>
                    <a:lnTo>
                      <a:pt x="73" y="181"/>
                    </a:lnTo>
                  </a:path>
                </a:pathLst>
              </a:custGeom>
              <a:solidFill>
                <a:srgbClr val="FF0000"/>
              </a:solidFill>
              <a:ln w="9525" cap="rnd">
                <a:noFill/>
                <a:round/>
                <a:headEnd/>
                <a:tailEnd/>
              </a:ln>
            </p:spPr>
            <p:txBody>
              <a:bodyPr/>
              <a:lstStyle/>
              <a:p>
                <a:endParaRPr lang="en-US"/>
              </a:p>
            </p:txBody>
          </p:sp>
          <p:sp>
            <p:nvSpPr>
              <p:cNvPr id="33053" name="Freeform 1008"/>
              <p:cNvSpPr>
                <a:spLocks noChangeAspect="1"/>
              </p:cNvSpPr>
              <p:nvPr/>
            </p:nvSpPr>
            <p:spPr bwMode="auto">
              <a:xfrm>
                <a:off x="4863" y="2564"/>
                <a:ext cx="368" cy="250"/>
              </a:xfrm>
              <a:custGeom>
                <a:avLst/>
                <a:gdLst>
                  <a:gd name="T0" fmla="*/ 310 w 368"/>
                  <a:gd name="T1" fmla="*/ 106 h 250"/>
                  <a:gd name="T2" fmla="*/ 298 w 368"/>
                  <a:gd name="T3" fmla="*/ 85 h 250"/>
                  <a:gd name="T4" fmla="*/ 286 w 368"/>
                  <a:gd name="T5" fmla="*/ 67 h 250"/>
                  <a:gd name="T6" fmla="*/ 278 w 368"/>
                  <a:gd name="T7" fmla="*/ 58 h 250"/>
                  <a:gd name="T8" fmla="*/ 270 w 368"/>
                  <a:gd name="T9" fmla="*/ 51 h 250"/>
                  <a:gd name="T10" fmla="*/ 262 w 368"/>
                  <a:gd name="T11" fmla="*/ 43 h 250"/>
                  <a:gd name="T12" fmla="*/ 254 w 368"/>
                  <a:gd name="T13" fmla="*/ 39 h 250"/>
                  <a:gd name="T14" fmla="*/ 247 w 368"/>
                  <a:gd name="T15" fmla="*/ 35 h 250"/>
                  <a:gd name="T16" fmla="*/ 239 w 368"/>
                  <a:gd name="T17" fmla="*/ 30 h 250"/>
                  <a:gd name="T18" fmla="*/ 230 w 368"/>
                  <a:gd name="T19" fmla="*/ 27 h 250"/>
                  <a:gd name="T20" fmla="*/ 221 w 368"/>
                  <a:gd name="T21" fmla="*/ 25 h 250"/>
                  <a:gd name="T22" fmla="*/ 213 w 368"/>
                  <a:gd name="T23" fmla="*/ 23 h 250"/>
                  <a:gd name="T24" fmla="*/ 204 w 368"/>
                  <a:gd name="T25" fmla="*/ 23 h 250"/>
                  <a:gd name="T26" fmla="*/ 195 w 368"/>
                  <a:gd name="T27" fmla="*/ 25 h 250"/>
                  <a:gd name="T28" fmla="*/ 187 w 368"/>
                  <a:gd name="T29" fmla="*/ 27 h 250"/>
                  <a:gd name="T30" fmla="*/ 177 w 368"/>
                  <a:gd name="T31" fmla="*/ 30 h 250"/>
                  <a:gd name="T32" fmla="*/ 169 w 368"/>
                  <a:gd name="T33" fmla="*/ 33 h 250"/>
                  <a:gd name="T34" fmla="*/ 159 w 368"/>
                  <a:gd name="T35" fmla="*/ 38 h 250"/>
                  <a:gd name="T36" fmla="*/ 152 w 368"/>
                  <a:gd name="T37" fmla="*/ 42 h 250"/>
                  <a:gd name="T38" fmla="*/ 142 w 368"/>
                  <a:gd name="T39" fmla="*/ 50 h 250"/>
                  <a:gd name="T40" fmla="*/ 133 w 368"/>
                  <a:gd name="T41" fmla="*/ 58 h 250"/>
                  <a:gd name="T42" fmla="*/ 125 w 368"/>
                  <a:gd name="T43" fmla="*/ 65 h 250"/>
                  <a:gd name="T44" fmla="*/ 116 w 368"/>
                  <a:gd name="T45" fmla="*/ 75 h 250"/>
                  <a:gd name="T46" fmla="*/ 101 w 368"/>
                  <a:gd name="T47" fmla="*/ 97 h 250"/>
                  <a:gd name="T48" fmla="*/ 86 w 368"/>
                  <a:gd name="T49" fmla="*/ 123 h 250"/>
                  <a:gd name="T50" fmla="*/ 72 w 368"/>
                  <a:gd name="T51" fmla="*/ 154 h 250"/>
                  <a:gd name="T52" fmla="*/ 60 w 368"/>
                  <a:gd name="T53" fmla="*/ 187 h 250"/>
                  <a:gd name="T54" fmla="*/ 90 w 368"/>
                  <a:gd name="T55" fmla="*/ 193 h 250"/>
                  <a:gd name="T56" fmla="*/ 49 w 368"/>
                  <a:gd name="T57" fmla="*/ 249 h 250"/>
                  <a:gd name="T58" fmla="*/ 0 w 368"/>
                  <a:gd name="T59" fmla="*/ 184 h 250"/>
                  <a:gd name="T60" fmla="*/ 41 w 368"/>
                  <a:gd name="T61" fmla="*/ 183 h 250"/>
                  <a:gd name="T62" fmla="*/ 50 w 368"/>
                  <a:gd name="T63" fmla="*/ 162 h 250"/>
                  <a:gd name="T64" fmla="*/ 60 w 368"/>
                  <a:gd name="T65" fmla="*/ 142 h 250"/>
                  <a:gd name="T66" fmla="*/ 68 w 368"/>
                  <a:gd name="T67" fmla="*/ 123 h 250"/>
                  <a:gd name="T68" fmla="*/ 78 w 368"/>
                  <a:gd name="T69" fmla="*/ 106 h 250"/>
                  <a:gd name="T70" fmla="*/ 88 w 368"/>
                  <a:gd name="T71" fmla="*/ 91 h 250"/>
                  <a:gd name="T72" fmla="*/ 98 w 368"/>
                  <a:gd name="T73" fmla="*/ 77 h 250"/>
                  <a:gd name="T74" fmla="*/ 108 w 368"/>
                  <a:gd name="T75" fmla="*/ 65 h 250"/>
                  <a:gd name="T76" fmla="*/ 120 w 368"/>
                  <a:gd name="T77" fmla="*/ 53 h 250"/>
                  <a:gd name="T78" fmla="*/ 130 w 368"/>
                  <a:gd name="T79" fmla="*/ 42 h 250"/>
                  <a:gd name="T80" fmla="*/ 141 w 368"/>
                  <a:gd name="T81" fmla="*/ 33 h 250"/>
                  <a:gd name="T82" fmla="*/ 152 w 368"/>
                  <a:gd name="T83" fmla="*/ 25 h 250"/>
                  <a:gd name="T84" fmla="*/ 162 w 368"/>
                  <a:gd name="T85" fmla="*/ 18 h 250"/>
                  <a:gd name="T86" fmla="*/ 175 w 368"/>
                  <a:gd name="T87" fmla="*/ 13 h 250"/>
                  <a:gd name="T88" fmla="*/ 185 w 368"/>
                  <a:gd name="T89" fmla="*/ 7 h 250"/>
                  <a:gd name="T90" fmla="*/ 196 w 368"/>
                  <a:gd name="T91" fmla="*/ 4 h 250"/>
                  <a:gd name="T92" fmla="*/ 209 w 368"/>
                  <a:gd name="T93" fmla="*/ 1 h 250"/>
                  <a:gd name="T94" fmla="*/ 219 w 368"/>
                  <a:gd name="T95" fmla="*/ 0 h 250"/>
                  <a:gd name="T96" fmla="*/ 230 w 368"/>
                  <a:gd name="T97" fmla="*/ 0 h 250"/>
                  <a:gd name="T98" fmla="*/ 242 w 368"/>
                  <a:gd name="T99" fmla="*/ 0 h 250"/>
                  <a:gd name="T100" fmla="*/ 253 w 368"/>
                  <a:gd name="T101" fmla="*/ 1 h 250"/>
                  <a:gd name="T102" fmla="*/ 264 w 368"/>
                  <a:gd name="T103" fmla="*/ 4 h 250"/>
                  <a:gd name="T104" fmla="*/ 274 w 368"/>
                  <a:gd name="T105" fmla="*/ 7 h 250"/>
                  <a:gd name="T106" fmla="*/ 286 w 368"/>
                  <a:gd name="T107" fmla="*/ 10 h 250"/>
                  <a:gd name="T108" fmla="*/ 296 w 368"/>
                  <a:gd name="T109" fmla="*/ 15 h 250"/>
                  <a:gd name="T110" fmla="*/ 305 w 368"/>
                  <a:gd name="T111" fmla="*/ 21 h 250"/>
                  <a:gd name="T112" fmla="*/ 316 w 368"/>
                  <a:gd name="T113" fmla="*/ 27 h 250"/>
                  <a:gd name="T114" fmla="*/ 325 w 368"/>
                  <a:gd name="T115" fmla="*/ 35 h 250"/>
                  <a:gd name="T116" fmla="*/ 334 w 368"/>
                  <a:gd name="T117" fmla="*/ 42 h 250"/>
                  <a:gd name="T118" fmla="*/ 351 w 368"/>
                  <a:gd name="T119" fmla="*/ 60 h 250"/>
                  <a:gd name="T120" fmla="*/ 367 w 368"/>
                  <a:gd name="T121" fmla="*/ 82 h 250"/>
                  <a:gd name="T122" fmla="*/ 310 w 368"/>
                  <a:gd name="T123" fmla="*/ 106 h 2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8"/>
                  <a:gd name="T187" fmla="*/ 0 h 250"/>
                  <a:gd name="T188" fmla="*/ 368 w 368"/>
                  <a:gd name="T189" fmla="*/ 250 h 2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8" h="250">
                    <a:moveTo>
                      <a:pt x="310" y="106"/>
                    </a:moveTo>
                    <a:lnTo>
                      <a:pt x="298" y="85"/>
                    </a:lnTo>
                    <a:lnTo>
                      <a:pt x="286" y="67"/>
                    </a:lnTo>
                    <a:lnTo>
                      <a:pt x="278" y="58"/>
                    </a:lnTo>
                    <a:lnTo>
                      <a:pt x="270" y="51"/>
                    </a:lnTo>
                    <a:lnTo>
                      <a:pt x="262" y="43"/>
                    </a:lnTo>
                    <a:lnTo>
                      <a:pt x="254" y="39"/>
                    </a:lnTo>
                    <a:lnTo>
                      <a:pt x="247" y="35"/>
                    </a:lnTo>
                    <a:lnTo>
                      <a:pt x="239" y="30"/>
                    </a:lnTo>
                    <a:lnTo>
                      <a:pt x="230" y="27"/>
                    </a:lnTo>
                    <a:lnTo>
                      <a:pt x="221" y="25"/>
                    </a:lnTo>
                    <a:lnTo>
                      <a:pt x="213" y="23"/>
                    </a:lnTo>
                    <a:lnTo>
                      <a:pt x="204" y="23"/>
                    </a:lnTo>
                    <a:lnTo>
                      <a:pt x="195" y="25"/>
                    </a:lnTo>
                    <a:lnTo>
                      <a:pt x="187" y="27"/>
                    </a:lnTo>
                    <a:lnTo>
                      <a:pt x="177" y="30"/>
                    </a:lnTo>
                    <a:lnTo>
                      <a:pt x="169" y="33"/>
                    </a:lnTo>
                    <a:lnTo>
                      <a:pt x="159" y="38"/>
                    </a:lnTo>
                    <a:lnTo>
                      <a:pt x="152" y="42"/>
                    </a:lnTo>
                    <a:lnTo>
                      <a:pt x="142" y="50"/>
                    </a:lnTo>
                    <a:lnTo>
                      <a:pt x="133" y="58"/>
                    </a:lnTo>
                    <a:lnTo>
                      <a:pt x="125" y="65"/>
                    </a:lnTo>
                    <a:lnTo>
                      <a:pt x="116" y="75"/>
                    </a:lnTo>
                    <a:lnTo>
                      <a:pt x="101" y="97"/>
                    </a:lnTo>
                    <a:lnTo>
                      <a:pt x="86" y="123"/>
                    </a:lnTo>
                    <a:lnTo>
                      <a:pt x="72" y="154"/>
                    </a:lnTo>
                    <a:lnTo>
                      <a:pt x="60" y="187"/>
                    </a:lnTo>
                    <a:lnTo>
                      <a:pt x="90" y="193"/>
                    </a:lnTo>
                    <a:lnTo>
                      <a:pt x="49" y="249"/>
                    </a:lnTo>
                    <a:lnTo>
                      <a:pt x="0" y="184"/>
                    </a:lnTo>
                    <a:lnTo>
                      <a:pt x="41" y="183"/>
                    </a:lnTo>
                    <a:lnTo>
                      <a:pt x="50" y="162"/>
                    </a:lnTo>
                    <a:lnTo>
                      <a:pt x="60" y="142"/>
                    </a:lnTo>
                    <a:lnTo>
                      <a:pt x="68" y="123"/>
                    </a:lnTo>
                    <a:lnTo>
                      <a:pt x="78" y="106"/>
                    </a:lnTo>
                    <a:lnTo>
                      <a:pt x="88" y="91"/>
                    </a:lnTo>
                    <a:lnTo>
                      <a:pt x="98" y="77"/>
                    </a:lnTo>
                    <a:lnTo>
                      <a:pt x="108" y="65"/>
                    </a:lnTo>
                    <a:lnTo>
                      <a:pt x="120" y="53"/>
                    </a:lnTo>
                    <a:lnTo>
                      <a:pt x="130" y="42"/>
                    </a:lnTo>
                    <a:lnTo>
                      <a:pt x="141" y="33"/>
                    </a:lnTo>
                    <a:lnTo>
                      <a:pt x="152" y="25"/>
                    </a:lnTo>
                    <a:lnTo>
                      <a:pt x="162" y="18"/>
                    </a:lnTo>
                    <a:lnTo>
                      <a:pt x="175" y="13"/>
                    </a:lnTo>
                    <a:lnTo>
                      <a:pt x="185" y="7"/>
                    </a:lnTo>
                    <a:lnTo>
                      <a:pt x="196" y="4"/>
                    </a:lnTo>
                    <a:lnTo>
                      <a:pt x="209" y="1"/>
                    </a:lnTo>
                    <a:lnTo>
                      <a:pt x="219" y="0"/>
                    </a:lnTo>
                    <a:lnTo>
                      <a:pt x="230" y="0"/>
                    </a:lnTo>
                    <a:lnTo>
                      <a:pt x="242" y="0"/>
                    </a:lnTo>
                    <a:lnTo>
                      <a:pt x="253" y="1"/>
                    </a:lnTo>
                    <a:lnTo>
                      <a:pt x="264" y="4"/>
                    </a:lnTo>
                    <a:lnTo>
                      <a:pt x="274" y="7"/>
                    </a:lnTo>
                    <a:lnTo>
                      <a:pt x="286" y="10"/>
                    </a:lnTo>
                    <a:lnTo>
                      <a:pt x="296" y="15"/>
                    </a:lnTo>
                    <a:lnTo>
                      <a:pt x="305" y="21"/>
                    </a:lnTo>
                    <a:lnTo>
                      <a:pt x="316" y="27"/>
                    </a:lnTo>
                    <a:lnTo>
                      <a:pt x="325" y="35"/>
                    </a:lnTo>
                    <a:lnTo>
                      <a:pt x="334" y="42"/>
                    </a:lnTo>
                    <a:lnTo>
                      <a:pt x="351" y="60"/>
                    </a:lnTo>
                    <a:lnTo>
                      <a:pt x="367" y="82"/>
                    </a:lnTo>
                    <a:lnTo>
                      <a:pt x="310" y="106"/>
                    </a:lnTo>
                  </a:path>
                </a:pathLst>
              </a:custGeom>
              <a:solidFill>
                <a:srgbClr val="FF0000"/>
              </a:solidFill>
              <a:ln w="9525" cap="rnd">
                <a:noFill/>
                <a:round/>
                <a:headEnd/>
                <a:tailEnd/>
              </a:ln>
            </p:spPr>
            <p:txBody>
              <a:bodyPr/>
              <a:lstStyle/>
              <a:p>
                <a:endParaRPr lang="en-US"/>
              </a:p>
            </p:txBody>
          </p:sp>
        </p:grpSp>
      </p:grpSp>
      <p:pic>
        <p:nvPicPr>
          <p:cNvPr id="31759" name="Picture 1009"/>
          <p:cNvPicPr>
            <a:picLocks noChangeArrowheads="1"/>
          </p:cNvPicPr>
          <p:nvPr/>
        </p:nvPicPr>
        <p:blipFill>
          <a:blip r:embed="rId5" cstate="print"/>
          <a:srcRect r="-21"/>
          <a:stretch>
            <a:fillRect/>
          </a:stretch>
        </p:blipFill>
        <p:spPr bwMode="auto">
          <a:xfrm>
            <a:off x="6570663" y="1697038"/>
            <a:ext cx="973137" cy="887412"/>
          </a:xfrm>
          <a:prstGeom prst="rect">
            <a:avLst/>
          </a:prstGeom>
          <a:noFill/>
          <a:ln w="9525">
            <a:noFill/>
            <a:miter lim="800000"/>
            <a:headEnd/>
            <a:tailEnd/>
          </a:ln>
        </p:spPr>
      </p:pic>
      <p:sp>
        <p:nvSpPr>
          <p:cNvPr id="31760" name="Rectangle 1010"/>
          <p:cNvSpPr>
            <a:spLocks noChangeArrowheads="1"/>
          </p:cNvSpPr>
          <p:nvPr/>
        </p:nvSpPr>
        <p:spPr bwMode="auto">
          <a:xfrm>
            <a:off x="4932363" y="971550"/>
            <a:ext cx="2592387" cy="3079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dirty="0">
                <a:latin typeface="Calibri" pitchFamily="34" charset="0"/>
                <a:ea typeface="SimSun" pitchFamily="2" charset="-122"/>
                <a:cs typeface="Calibri" pitchFamily="34" charset="0"/>
              </a:rPr>
              <a:t>Define the marketing theme</a:t>
            </a:r>
            <a:endParaRPr lang="ko-KR" altLang="en-US" sz="1400" b="1" dirty="0">
              <a:latin typeface="Calibri" pitchFamily="34" charset="0"/>
              <a:ea typeface="SimSun" pitchFamily="2" charset="-122"/>
              <a:cs typeface="Calibri" pitchFamily="34" charset="0"/>
            </a:endParaRPr>
          </a:p>
        </p:txBody>
      </p:sp>
      <p:sp>
        <p:nvSpPr>
          <p:cNvPr id="31761" name="Rectangle 1011"/>
          <p:cNvSpPr>
            <a:spLocks noChangeArrowheads="1"/>
          </p:cNvSpPr>
          <p:nvPr/>
        </p:nvSpPr>
        <p:spPr bwMode="auto">
          <a:xfrm>
            <a:off x="7596188" y="2311400"/>
            <a:ext cx="1470025" cy="5238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a:latin typeface="Calibri" pitchFamily="34" charset="0"/>
                <a:ea typeface="MS PGothic" pitchFamily="34" charset="-128"/>
                <a:cs typeface="Calibri" pitchFamily="34" charset="0"/>
              </a:rPr>
              <a:t>Select target customers</a:t>
            </a:r>
            <a:endParaRPr lang="ko-KR" altLang="en-US" sz="1400" b="1">
              <a:latin typeface="Calibri" pitchFamily="34" charset="0"/>
              <a:ea typeface="MS PGothic" pitchFamily="34" charset="-128"/>
              <a:cs typeface="Calibri" pitchFamily="34" charset="0"/>
            </a:endParaRPr>
          </a:p>
        </p:txBody>
      </p:sp>
      <p:sp>
        <p:nvSpPr>
          <p:cNvPr id="31762" name="Rectangle 1012"/>
          <p:cNvSpPr>
            <a:spLocks noChangeArrowheads="1"/>
          </p:cNvSpPr>
          <p:nvPr/>
        </p:nvSpPr>
        <p:spPr bwMode="auto">
          <a:xfrm>
            <a:off x="7092950" y="4002088"/>
            <a:ext cx="2051050" cy="5238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a:latin typeface="Calibri" pitchFamily="34" charset="0"/>
                <a:ea typeface="MS PGothic" pitchFamily="34" charset="-128"/>
                <a:cs typeface="Calibri" pitchFamily="34" charset="0"/>
              </a:rPr>
              <a:t>Define the marketing contents</a:t>
            </a:r>
            <a:endParaRPr lang="ko-KR" altLang="en-US" sz="1400" b="1">
              <a:latin typeface="Calibri" pitchFamily="34" charset="0"/>
              <a:ea typeface="MS PGothic" pitchFamily="34" charset="-128"/>
              <a:cs typeface="Calibri" pitchFamily="34" charset="0"/>
            </a:endParaRPr>
          </a:p>
        </p:txBody>
      </p:sp>
      <p:sp>
        <p:nvSpPr>
          <p:cNvPr id="31763" name="Rectangle 1013"/>
          <p:cNvSpPr>
            <a:spLocks noChangeArrowheads="1"/>
          </p:cNvSpPr>
          <p:nvPr/>
        </p:nvSpPr>
        <p:spPr bwMode="auto">
          <a:xfrm>
            <a:off x="6516688" y="4686300"/>
            <a:ext cx="2627312" cy="3079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a:latin typeface="Calibri" pitchFamily="34" charset="0"/>
                <a:ea typeface="MS PGothic" pitchFamily="34" charset="-128"/>
                <a:cs typeface="Calibri" pitchFamily="34" charset="0"/>
              </a:rPr>
              <a:t>Define the marketing policy</a:t>
            </a:r>
            <a:endParaRPr lang="ko-KR" altLang="en-US" sz="1400" b="1">
              <a:solidFill>
                <a:schemeClr val="bg1"/>
              </a:solidFill>
              <a:latin typeface="Calibri" pitchFamily="34" charset="0"/>
              <a:ea typeface="MS PGothic" pitchFamily="34" charset="-128"/>
              <a:cs typeface="Calibri" pitchFamily="34" charset="0"/>
            </a:endParaRPr>
          </a:p>
        </p:txBody>
      </p:sp>
      <p:sp>
        <p:nvSpPr>
          <p:cNvPr id="31764" name="Rectangle 1014"/>
          <p:cNvSpPr>
            <a:spLocks noChangeArrowheads="1"/>
          </p:cNvSpPr>
          <p:nvPr/>
        </p:nvSpPr>
        <p:spPr bwMode="auto">
          <a:xfrm>
            <a:off x="3851275" y="4924425"/>
            <a:ext cx="1873250" cy="5238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dirty="0">
                <a:latin typeface="Calibri" pitchFamily="34" charset="0"/>
                <a:ea typeface="MS PGothic" pitchFamily="34" charset="-128"/>
                <a:cs typeface="Calibri" pitchFamily="34" charset="0"/>
              </a:rPr>
              <a:t>Contact the target customers</a:t>
            </a:r>
            <a:endParaRPr lang="ko-KR" altLang="en-US" sz="1400" b="1" dirty="0">
              <a:latin typeface="Calibri" pitchFamily="34" charset="0"/>
              <a:ea typeface="MS PGothic" pitchFamily="34" charset="-128"/>
              <a:cs typeface="Calibri" pitchFamily="34" charset="0"/>
            </a:endParaRPr>
          </a:p>
        </p:txBody>
      </p:sp>
      <p:sp>
        <p:nvSpPr>
          <p:cNvPr id="31765" name="Rectangle 1015"/>
          <p:cNvSpPr>
            <a:spLocks noChangeArrowheads="1"/>
          </p:cNvSpPr>
          <p:nvPr/>
        </p:nvSpPr>
        <p:spPr bwMode="auto">
          <a:xfrm>
            <a:off x="1042988" y="4286250"/>
            <a:ext cx="1944687" cy="5238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dirty="0">
                <a:latin typeface="Calibri" pitchFamily="34" charset="0"/>
                <a:ea typeface="MS PGothic" pitchFamily="34" charset="-128"/>
                <a:cs typeface="Calibri" pitchFamily="34" charset="0"/>
              </a:rPr>
              <a:t>Provide customized service contents</a:t>
            </a:r>
            <a:endParaRPr lang="ko-KR" altLang="en-US" sz="1400" b="1" dirty="0">
              <a:latin typeface="Calibri" pitchFamily="34" charset="0"/>
              <a:ea typeface="MS PGothic" pitchFamily="34" charset="-128"/>
              <a:cs typeface="Calibri" pitchFamily="34" charset="0"/>
            </a:endParaRPr>
          </a:p>
        </p:txBody>
      </p:sp>
      <p:grpSp>
        <p:nvGrpSpPr>
          <p:cNvPr id="31766" name="Group 1016"/>
          <p:cNvGrpSpPr>
            <a:grpSpLocks/>
          </p:cNvGrpSpPr>
          <p:nvPr/>
        </p:nvGrpSpPr>
        <p:grpSpPr bwMode="auto">
          <a:xfrm>
            <a:off x="2200275" y="3527425"/>
            <a:ext cx="712788" cy="808038"/>
            <a:chOff x="1279" y="2914"/>
            <a:chExt cx="525" cy="559"/>
          </a:xfrm>
        </p:grpSpPr>
        <p:grpSp>
          <p:nvGrpSpPr>
            <p:cNvPr id="31781" name="Group 1017"/>
            <p:cNvGrpSpPr>
              <a:grpSpLocks/>
            </p:cNvGrpSpPr>
            <p:nvPr/>
          </p:nvGrpSpPr>
          <p:grpSpPr bwMode="auto">
            <a:xfrm>
              <a:off x="1279" y="2948"/>
              <a:ext cx="525" cy="525"/>
              <a:chOff x="1279" y="2948"/>
              <a:chExt cx="525" cy="525"/>
            </a:xfrm>
          </p:grpSpPr>
          <p:sp>
            <p:nvSpPr>
              <p:cNvPr id="31860" name="Freeform 1018"/>
              <p:cNvSpPr>
                <a:spLocks/>
              </p:cNvSpPr>
              <p:nvPr/>
            </p:nvSpPr>
            <p:spPr bwMode="auto">
              <a:xfrm>
                <a:off x="1343" y="3200"/>
                <a:ext cx="461" cy="3"/>
              </a:xfrm>
              <a:custGeom>
                <a:avLst/>
                <a:gdLst>
                  <a:gd name="T0" fmla="*/ 0 w 2306"/>
                  <a:gd name="T1" fmla="*/ 0 h 12"/>
                  <a:gd name="T2" fmla="*/ 0 w 2306"/>
                  <a:gd name="T3" fmla="*/ 0 h 12"/>
                  <a:gd name="T4" fmla="*/ 0 w 2306"/>
                  <a:gd name="T5" fmla="*/ 0 h 12"/>
                  <a:gd name="T6" fmla="*/ 0 w 2306"/>
                  <a:gd name="T7" fmla="*/ 0 h 12"/>
                  <a:gd name="T8" fmla="*/ 0 w 2306"/>
                  <a:gd name="T9" fmla="*/ 0 h 12"/>
                  <a:gd name="T10" fmla="*/ 0 w 2306"/>
                  <a:gd name="T11" fmla="*/ 0 h 12"/>
                  <a:gd name="T12" fmla="*/ 0 w 2306"/>
                  <a:gd name="T13" fmla="*/ 0 h 12"/>
                  <a:gd name="T14" fmla="*/ 0 w 2306"/>
                  <a:gd name="T15" fmla="*/ 0 h 12"/>
                  <a:gd name="T16" fmla="*/ 0 w 2306"/>
                  <a:gd name="T17" fmla="*/ 0 h 12"/>
                  <a:gd name="T18" fmla="*/ 0 w 230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6"/>
                  <a:gd name="T31" fmla="*/ 0 h 12"/>
                  <a:gd name="T32" fmla="*/ 2306 w 2306"/>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6" h="12">
                    <a:moveTo>
                      <a:pt x="2306" y="6"/>
                    </a:moveTo>
                    <a:lnTo>
                      <a:pt x="2300" y="0"/>
                    </a:lnTo>
                    <a:lnTo>
                      <a:pt x="0" y="0"/>
                    </a:lnTo>
                    <a:lnTo>
                      <a:pt x="0" y="12"/>
                    </a:lnTo>
                    <a:lnTo>
                      <a:pt x="2300" y="12"/>
                    </a:lnTo>
                    <a:lnTo>
                      <a:pt x="2294" y="6"/>
                    </a:lnTo>
                    <a:lnTo>
                      <a:pt x="2306" y="6"/>
                    </a:lnTo>
                    <a:lnTo>
                      <a:pt x="2306" y="0"/>
                    </a:lnTo>
                    <a:lnTo>
                      <a:pt x="2300" y="0"/>
                    </a:lnTo>
                    <a:lnTo>
                      <a:pt x="2306" y="6"/>
                    </a:lnTo>
                    <a:close/>
                  </a:path>
                </a:pathLst>
              </a:custGeom>
              <a:solidFill>
                <a:srgbClr val="000000"/>
              </a:solidFill>
              <a:ln w="9525">
                <a:noFill/>
                <a:round/>
                <a:headEnd/>
                <a:tailEnd/>
              </a:ln>
            </p:spPr>
            <p:txBody>
              <a:bodyPr/>
              <a:lstStyle/>
              <a:p>
                <a:endParaRPr lang="en-US"/>
              </a:p>
            </p:txBody>
          </p:sp>
          <p:sp>
            <p:nvSpPr>
              <p:cNvPr id="31861" name="Freeform 1019"/>
              <p:cNvSpPr>
                <a:spLocks/>
              </p:cNvSpPr>
              <p:nvPr/>
            </p:nvSpPr>
            <p:spPr bwMode="auto">
              <a:xfrm>
                <a:off x="1802" y="3201"/>
                <a:ext cx="2" cy="207"/>
              </a:xfrm>
              <a:custGeom>
                <a:avLst/>
                <a:gdLst>
                  <a:gd name="T0" fmla="*/ 0 w 12"/>
                  <a:gd name="T1" fmla="*/ 0 h 1031"/>
                  <a:gd name="T2" fmla="*/ 0 w 12"/>
                  <a:gd name="T3" fmla="*/ 0 h 1031"/>
                  <a:gd name="T4" fmla="*/ 0 w 12"/>
                  <a:gd name="T5" fmla="*/ 0 h 1031"/>
                  <a:gd name="T6" fmla="*/ 0 w 12"/>
                  <a:gd name="T7" fmla="*/ 0 h 1031"/>
                  <a:gd name="T8" fmla="*/ 0 w 12"/>
                  <a:gd name="T9" fmla="*/ 0 h 1031"/>
                  <a:gd name="T10" fmla="*/ 0 w 12"/>
                  <a:gd name="T11" fmla="*/ 0 h 1031"/>
                  <a:gd name="T12" fmla="*/ 0 w 12"/>
                  <a:gd name="T13" fmla="*/ 0 h 1031"/>
                  <a:gd name="T14" fmla="*/ 0 w 12"/>
                  <a:gd name="T15" fmla="*/ 0 h 1031"/>
                  <a:gd name="T16" fmla="*/ 0 w 12"/>
                  <a:gd name="T17" fmla="*/ 0 h 1031"/>
                  <a:gd name="T18" fmla="*/ 0 w 12"/>
                  <a:gd name="T19" fmla="*/ 0 h 10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031"/>
                  <a:gd name="T32" fmla="*/ 12 w 12"/>
                  <a:gd name="T33" fmla="*/ 1031 h 10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031">
                    <a:moveTo>
                      <a:pt x="6" y="1031"/>
                    </a:moveTo>
                    <a:lnTo>
                      <a:pt x="12" y="1025"/>
                    </a:lnTo>
                    <a:lnTo>
                      <a:pt x="12" y="0"/>
                    </a:lnTo>
                    <a:lnTo>
                      <a:pt x="0" y="0"/>
                    </a:lnTo>
                    <a:lnTo>
                      <a:pt x="0" y="1025"/>
                    </a:lnTo>
                    <a:lnTo>
                      <a:pt x="6" y="1019"/>
                    </a:lnTo>
                    <a:lnTo>
                      <a:pt x="6" y="1031"/>
                    </a:lnTo>
                    <a:lnTo>
                      <a:pt x="12" y="1031"/>
                    </a:lnTo>
                    <a:lnTo>
                      <a:pt x="12" y="1025"/>
                    </a:lnTo>
                    <a:lnTo>
                      <a:pt x="6" y="1031"/>
                    </a:lnTo>
                    <a:close/>
                  </a:path>
                </a:pathLst>
              </a:custGeom>
              <a:solidFill>
                <a:srgbClr val="000000"/>
              </a:solidFill>
              <a:ln w="9525">
                <a:noFill/>
                <a:round/>
                <a:headEnd/>
                <a:tailEnd/>
              </a:ln>
            </p:spPr>
            <p:txBody>
              <a:bodyPr/>
              <a:lstStyle/>
              <a:p>
                <a:endParaRPr lang="en-US"/>
              </a:p>
            </p:txBody>
          </p:sp>
          <p:sp>
            <p:nvSpPr>
              <p:cNvPr id="31862" name="Freeform 1020"/>
              <p:cNvSpPr>
                <a:spLocks/>
              </p:cNvSpPr>
              <p:nvPr/>
            </p:nvSpPr>
            <p:spPr bwMode="auto">
              <a:xfrm>
                <a:off x="1342" y="3405"/>
                <a:ext cx="461" cy="3"/>
              </a:xfrm>
              <a:custGeom>
                <a:avLst/>
                <a:gdLst>
                  <a:gd name="T0" fmla="*/ 0 w 2306"/>
                  <a:gd name="T1" fmla="*/ 0 h 12"/>
                  <a:gd name="T2" fmla="*/ 0 w 2306"/>
                  <a:gd name="T3" fmla="*/ 0 h 12"/>
                  <a:gd name="T4" fmla="*/ 0 w 2306"/>
                  <a:gd name="T5" fmla="*/ 0 h 12"/>
                  <a:gd name="T6" fmla="*/ 0 w 2306"/>
                  <a:gd name="T7" fmla="*/ 0 h 12"/>
                  <a:gd name="T8" fmla="*/ 0 w 2306"/>
                  <a:gd name="T9" fmla="*/ 0 h 12"/>
                  <a:gd name="T10" fmla="*/ 0 w 2306"/>
                  <a:gd name="T11" fmla="*/ 0 h 12"/>
                  <a:gd name="T12" fmla="*/ 0 w 2306"/>
                  <a:gd name="T13" fmla="*/ 0 h 12"/>
                  <a:gd name="T14" fmla="*/ 0 w 2306"/>
                  <a:gd name="T15" fmla="*/ 0 h 12"/>
                  <a:gd name="T16" fmla="*/ 0 w 2306"/>
                  <a:gd name="T17" fmla="*/ 0 h 12"/>
                  <a:gd name="T18" fmla="*/ 0 w 230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6"/>
                  <a:gd name="T31" fmla="*/ 0 h 12"/>
                  <a:gd name="T32" fmla="*/ 2306 w 2306"/>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6" h="12">
                    <a:moveTo>
                      <a:pt x="0" y="6"/>
                    </a:moveTo>
                    <a:lnTo>
                      <a:pt x="6" y="12"/>
                    </a:lnTo>
                    <a:lnTo>
                      <a:pt x="2306" y="12"/>
                    </a:lnTo>
                    <a:lnTo>
                      <a:pt x="2306" y="0"/>
                    </a:lnTo>
                    <a:lnTo>
                      <a:pt x="6" y="0"/>
                    </a:lnTo>
                    <a:lnTo>
                      <a:pt x="12" y="6"/>
                    </a:lnTo>
                    <a:lnTo>
                      <a:pt x="0" y="6"/>
                    </a:lnTo>
                    <a:lnTo>
                      <a:pt x="0" y="12"/>
                    </a:lnTo>
                    <a:lnTo>
                      <a:pt x="6" y="12"/>
                    </a:lnTo>
                    <a:lnTo>
                      <a:pt x="0" y="6"/>
                    </a:lnTo>
                    <a:close/>
                  </a:path>
                </a:pathLst>
              </a:custGeom>
              <a:solidFill>
                <a:srgbClr val="000000"/>
              </a:solidFill>
              <a:ln w="9525">
                <a:noFill/>
                <a:round/>
                <a:headEnd/>
                <a:tailEnd/>
              </a:ln>
            </p:spPr>
            <p:txBody>
              <a:bodyPr/>
              <a:lstStyle/>
              <a:p>
                <a:endParaRPr lang="en-US"/>
              </a:p>
            </p:txBody>
          </p:sp>
          <p:sp>
            <p:nvSpPr>
              <p:cNvPr id="31863" name="Freeform 1021"/>
              <p:cNvSpPr>
                <a:spLocks/>
              </p:cNvSpPr>
              <p:nvPr/>
            </p:nvSpPr>
            <p:spPr bwMode="auto">
              <a:xfrm>
                <a:off x="1342" y="3200"/>
                <a:ext cx="2" cy="206"/>
              </a:xfrm>
              <a:custGeom>
                <a:avLst/>
                <a:gdLst>
                  <a:gd name="T0" fmla="*/ 0 w 12"/>
                  <a:gd name="T1" fmla="*/ 0 h 1031"/>
                  <a:gd name="T2" fmla="*/ 0 w 12"/>
                  <a:gd name="T3" fmla="*/ 0 h 1031"/>
                  <a:gd name="T4" fmla="*/ 0 w 12"/>
                  <a:gd name="T5" fmla="*/ 0 h 1031"/>
                  <a:gd name="T6" fmla="*/ 0 w 12"/>
                  <a:gd name="T7" fmla="*/ 0 h 1031"/>
                  <a:gd name="T8" fmla="*/ 0 w 12"/>
                  <a:gd name="T9" fmla="*/ 0 h 1031"/>
                  <a:gd name="T10" fmla="*/ 0 w 12"/>
                  <a:gd name="T11" fmla="*/ 0 h 1031"/>
                  <a:gd name="T12" fmla="*/ 0 w 12"/>
                  <a:gd name="T13" fmla="*/ 0 h 1031"/>
                  <a:gd name="T14" fmla="*/ 0 w 12"/>
                  <a:gd name="T15" fmla="*/ 0 h 1031"/>
                  <a:gd name="T16" fmla="*/ 0 w 12"/>
                  <a:gd name="T17" fmla="*/ 0 h 1031"/>
                  <a:gd name="T18" fmla="*/ 0 w 12"/>
                  <a:gd name="T19" fmla="*/ 0 h 10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031"/>
                  <a:gd name="T32" fmla="*/ 12 w 12"/>
                  <a:gd name="T33" fmla="*/ 1031 h 10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031">
                    <a:moveTo>
                      <a:pt x="6" y="0"/>
                    </a:moveTo>
                    <a:lnTo>
                      <a:pt x="0" y="6"/>
                    </a:lnTo>
                    <a:lnTo>
                      <a:pt x="0" y="1031"/>
                    </a:lnTo>
                    <a:lnTo>
                      <a:pt x="12" y="1031"/>
                    </a:lnTo>
                    <a:lnTo>
                      <a:pt x="12" y="6"/>
                    </a:lnTo>
                    <a:lnTo>
                      <a:pt x="6" y="12"/>
                    </a:lnTo>
                    <a:lnTo>
                      <a:pt x="6" y="0"/>
                    </a:lnTo>
                    <a:lnTo>
                      <a:pt x="0" y="0"/>
                    </a:lnTo>
                    <a:lnTo>
                      <a:pt x="0" y="6"/>
                    </a:lnTo>
                    <a:lnTo>
                      <a:pt x="6" y="0"/>
                    </a:lnTo>
                    <a:close/>
                  </a:path>
                </a:pathLst>
              </a:custGeom>
              <a:solidFill>
                <a:srgbClr val="000000"/>
              </a:solidFill>
              <a:ln w="9525">
                <a:noFill/>
                <a:round/>
                <a:headEnd/>
                <a:tailEnd/>
              </a:ln>
            </p:spPr>
            <p:txBody>
              <a:bodyPr/>
              <a:lstStyle/>
              <a:p>
                <a:endParaRPr lang="en-US"/>
              </a:p>
            </p:txBody>
          </p:sp>
          <p:sp>
            <p:nvSpPr>
              <p:cNvPr id="31864" name="Freeform 1022"/>
              <p:cNvSpPr>
                <a:spLocks/>
              </p:cNvSpPr>
              <p:nvPr/>
            </p:nvSpPr>
            <p:spPr bwMode="auto">
              <a:xfrm>
                <a:off x="1678" y="3262"/>
                <a:ext cx="24" cy="23"/>
              </a:xfrm>
              <a:custGeom>
                <a:avLst/>
                <a:gdLst>
                  <a:gd name="T0" fmla="*/ 0 w 120"/>
                  <a:gd name="T1" fmla="*/ 0 h 119"/>
                  <a:gd name="T2" fmla="*/ 0 w 120"/>
                  <a:gd name="T3" fmla="*/ 0 h 119"/>
                  <a:gd name="T4" fmla="*/ 0 w 120"/>
                  <a:gd name="T5" fmla="*/ 0 h 119"/>
                  <a:gd name="T6" fmla="*/ 0 w 120"/>
                  <a:gd name="T7" fmla="*/ 0 h 119"/>
                  <a:gd name="T8" fmla="*/ 0 w 120"/>
                  <a:gd name="T9" fmla="*/ 0 h 119"/>
                  <a:gd name="T10" fmla="*/ 0 w 120"/>
                  <a:gd name="T11" fmla="*/ 0 h 119"/>
                  <a:gd name="T12" fmla="*/ 0 w 120"/>
                  <a:gd name="T13" fmla="*/ 0 h 119"/>
                  <a:gd name="T14" fmla="*/ 0 w 120"/>
                  <a:gd name="T15" fmla="*/ 0 h 119"/>
                  <a:gd name="T16" fmla="*/ 0 w 120"/>
                  <a:gd name="T17" fmla="*/ 0 h 119"/>
                  <a:gd name="T18" fmla="*/ 0 w 120"/>
                  <a:gd name="T19" fmla="*/ 0 h 119"/>
                  <a:gd name="T20" fmla="*/ 0 w 120"/>
                  <a:gd name="T21" fmla="*/ 0 h 119"/>
                  <a:gd name="T22" fmla="*/ 0 w 120"/>
                  <a:gd name="T23" fmla="*/ 0 h 119"/>
                  <a:gd name="T24" fmla="*/ 0 w 120"/>
                  <a:gd name="T25" fmla="*/ 0 h 119"/>
                  <a:gd name="T26" fmla="*/ 0 w 120"/>
                  <a:gd name="T27" fmla="*/ 0 h 119"/>
                  <a:gd name="T28" fmla="*/ 0 w 120"/>
                  <a:gd name="T29" fmla="*/ 0 h 119"/>
                  <a:gd name="T30" fmla="*/ 0 w 120"/>
                  <a:gd name="T31" fmla="*/ 0 h 119"/>
                  <a:gd name="T32" fmla="*/ 0 w 120"/>
                  <a:gd name="T33" fmla="*/ 0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19"/>
                  <a:gd name="T53" fmla="*/ 120 w 120"/>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19">
                    <a:moveTo>
                      <a:pt x="0" y="59"/>
                    </a:moveTo>
                    <a:lnTo>
                      <a:pt x="5" y="33"/>
                    </a:lnTo>
                    <a:lnTo>
                      <a:pt x="18" y="15"/>
                    </a:lnTo>
                    <a:lnTo>
                      <a:pt x="38" y="4"/>
                    </a:lnTo>
                    <a:lnTo>
                      <a:pt x="60" y="0"/>
                    </a:lnTo>
                    <a:lnTo>
                      <a:pt x="82" y="4"/>
                    </a:lnTo>
                    <a:lnTo>
                      <a:pt x="102" y="15"/>
                    </a:lnTo>
                    <a:lnTo>
                      <a:pt x="115" y="33"/>
                    </a:lnTo>
                    <a:lnTo>
                      <a:pt x="120" y="59"/>
                    </a:lnTo>
                    <a:lnTo>
                      <a:pt x="115" y="85"/>
                    </a:lnTo>
                    <a:lnTo>
                      <a:pt x="102" y="104"/>
                    </a:lnTo>
                    <a:lnTo>
                      <a:pt x="82" y="116"/>
                    </a:lnTo>
                    <a:lnTo>
                      <a:pt x="60" y="119"/>
                    </a:lnTo>
                    <a:lnTo>
                      <a:pt x="38" y="116"/>
                    </a:lnTo>
                    <a:lnTo>
                      <a:pt x="18" y="104"/>
                    </a:lnTo>
                    <a:lnTo>
                      <a:pt x="5" y="85"/>
                    </a:lnTo>
                    <a:lnTo>
                      <a:pt x="0" y="59"/>
                    </a:lnTo>
                    <a:close/>
                  </a:path>
                </a:pathLst>
              </a:custGeom>
              <a:solidFill>
                <a:srgbClr val="FFFFFF"/>
              </a:solidFill>
              <a:ln w="9525">
                <a:noFill/>
                <a:round/>
                <a:headEnd/>
                <a:tailEnd/>
              </a:ln>
            </p:spPr>
            <p:txBody>
              <a:bodyPr/>
              <a:lstStyle/>
              <a:p>
                <a:endParaRPr lang="en-US"/>
              </a:p>
            </p:txBody>
          </p:sp>
          <p:sp>
            <p:nvSpPr>
              <p:cNvPr id="31865" name="Freeform 1023"/>
              <p:cNvSpPr>
                <a:spLocks/>
              </p:cNvSpPr>
              <p:nvPr/>
            </p:nvSpPr>
            <p:spPr bwMode="auto">
              <a:xfrm>
                <a:off x="1677" y="3260"/>
                <a:ext cx="13" cy="13"/>
              </a:xfrm>
              <a:custGeom>
                <a:avLst/>
                <a:gdLst>
                  <a:gd name="T0" fmla="*/ 0 w 68"/>
                  <a:gd name="T1" fmla="*/ 0 h 66"/>
                  <a:gd name="T2" fmla="*/ 0 w 68"/>
                  <a:gd name="T3" fmla="*/ 0 h 66"/>
                  <a:gd name="T4" fmla="*/ 0 w 68"/>
                  <a:gd name="T5" fmla="*/ 0 h 66"/>
                  <a:gd name="T6" fmla="*/ 0 w 68"/>
                  <a:gd name="T7" fmla="*/ 0 h 66"/>
                  <a:gd name="T8" fmla="*/ 0 w 68"/>
                  <a:gd name="T9" fmla="*/ 0 h 66"/>
                  <a:gd name="T10" fmla="*/ 0 w 68"/>
                  <a:gd name="T11" fmla="*/ 0 h 66"/>
                  <a:gd name="T12" fmla="*/ 0 w 68"/>
                  <a:gd name="T13" fmla="*/ 0 h 66"/>
                  <a:gd name="T14" fmla="*/ 0 w 68"/>
                  <a:gd name="T15" fmla="*/ 0 h 66"/>
                  <a:gd name="T16" fmla="*/ 0 w 68"/>
                  <a:gd name="T17" fmla="*/ 0 h 66"/>
                  <a:gd name="T18" fmla="*/ 0 w 68"/>
                  <a:gd name="T19" fmla="*/ 0 h 66"/>
                  <a:gd name="T20" fmla="*/ 0 w 68"/>
                  <a:gd name="T21" fmla="*/ 0 h 66"/>
                  <a:gd name="T22" fmla="*/ 0 w 68"/>
                  <a:gd name="T23" fmla="*/ 0 h 66"/>
                  <a:gd name="T24" fmla="*/ 0 w 68"/>
                  <a:gd name="T25" fmla="*/ 0 h 66"/>
                  <a:gd name="T26" fmla="*/ 0 w 68"/>
                  <a:gd name="T27" fmla="*/ 0 h 66"/>
                  <a:gd name="T28" fmla="*/ 0 w 68"/>
                  <a:gd name="T29" fmla="*/ 0 h 66"/>
                  <a:gd name="T30" fmla="*/ 0 w 68"/>
                  <a:gd name="T31" fmla="*/ 0 h 66"/>
                  <a:gd name="T32" fmla="*/ 0 w 68"/>
                  <a:gd name="T33" fmla="*/ 0 h 66"/>
                  <a:gd name="T34" fmla="*/ 0 w 68"/>
                  <a:gd name="T35" fmla="*/ 0 h 66"/>
                  <a:gd name="T36" fmla="*/ 0 w 68"/>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6"/>
                  <a:gd name="T59" fmla="*/ 68 w 68"/>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6">
                    <a:moveTo>
                      <a:pt x="68" y="0"/>
                    </a:moveTo>
                    <a:lnTo>
                      <a:pt x="54" y="2"/>
                    </a:lnTo>
                    <a:lnTo>
                      <a:pt x="42" y="6"/>
                    </a:lnTo>
                    <a:lnTo>
                      <a:pt x="31" y="12"/>
                    </a:lnTo>
                    <a:lnTo>
                      <a:pt x="21" y="19"/>
                    </a:lnTo>
                    <a:lnTo>
                      <a:pt x="14" y="29"/>
                    </a:lnTo>
                    <a:lnTo>
                      <a:pt x="8" y="40"/>
                    </a:lnTo>
                    <a:lnTo>
                      <a:pt x="3" y="52"/>
                    </a:lnTo>
                    <a:lnTo>
                      <a:pt x="0" y="66"/>
                    </a:lnTo>
                    <a:lnTo>
                      <a:pt x="14" y="66"/>
                    </a:lnTo>
                    <a:lnTo>
                      <a:pt x="14" y="56"/>
                    </a:lnTo>
                    <a:lnTo>
                      <a:pt x="16" y="45"/>
                    </a:lnTo>
                    <a:lnTo>
                      <a:pt x="22" y="36"/>
                    </a:lnTo>
                    <a:lnTo>
                      <a:pt x="29" y="28"/>
                    </a:lnTo>
                    <a:lnTo>
                      <a:pt x="37" y="20"/>
                    </a:lnTo>
                    <a:lnTo>
                      <a:pt x="47" y="16"/>
                    </a:lnTo>
                    <a:lnTo>
                      <a:pt x="57" y="12"/>
                    </a:lnTo>
                    <a:lnTo>
                      <a:pt x="68" y="12"/>
                    </a:lnTo>
                    <a:lnTo>
                      <a:pt x="68" y="0"/>
                    </a:lnTo>
                    <a:close/>
                  </a:path>
                </a:pathLst>
              </a:custGeom>
              <a:solidFill>
                <a:srgbClr val="000000"/>
              </a:solidFill>
              <a:ln w="9525">
                <a:noFill/>
                <a:round/>
                <a:headEnd/>
                <a:tailEnd/>
              </a:ln>
            </p:spPr>
            <p:txBody>
              <a:bodyPr/>
              <a:lstStyle/>
              <a:p>
                <a:endParaRPr lang="en-US"/>
              </a:p>
            </p:txBody>
          </p:sp>
          <p:sp>
            <p:nvSpPr>
              <p:cNvPr id="31866" name="Freeform 1024"/>
              <p:cNvSpPr>
                <a:spLocks/>
              </p:cNvSpPr>
              <p:nvPr/>
            </p:nvSpPr>
            <p:spPr bwMode="auto">
              <a:xfrm>
                <a:off x="1690" y="3260"/>
                <a:ext cx="14"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66" y="66"/>
                    </a:moveTo>
                    <a:lnTo>
                      <a:pt x="64" y="52"/>
                    </a:lnTo>
                    <a:lnTo>
                      <a:pt x="60" y="40"/>
                    </a:lnTo>
                    <a:lnTo>
                      <a:pt x="54" y="29"/>
                    </a:lnTo>
                    <a:lnTo>
                      <a:pt x="46" y="19"/>
                    </a:lnTo>
                    <a:lnTo>
                      <a:pt x="37" y="12"/>
                    </a:lnTo>
                    <a:lnTo>
                      <a:pt x="27" y="6"/>
                    </a:lnTo>
                    <a:lnTo>
                      <a:pt x="13" y="2"/>
                    </a:lnTo>
                    <a:lnTo>
                      <a:pt x="0" y="0"/>
                    </a:lnTo>
                    <a:lnTo>
                      <a:pt x="0" y="12"/>
                    </a:lnTo>
                    <a:lnTo>
                      <a:pt x="10" y="12"/>
                    </a:lnTo>
                    <a:lnTo>
                      <a:pt x="21" y="16"/>
                    </a:lnTo>
                    <a:lnTo>
                      <a:pt x="29" y="20"/>
                    </a:lnTo>
                    <a:lnTo>
                      <a:pt x="38" y="28"/>
                    </a:lnTo>
                    <a:lnTo>
                      <a:pt x="45" y="36"/>
                    </a:lnTo>
                    <a:lnTo>
                      <a:pt x="50" y="45"/>
                    </a:lnTo>
                    <a:lnTo>
                      <a:pt x="54" y="56"/>
                    </a:lnTo>
                    <a:lnTo>
                      <a:pt x="54" y="66"/>
                    </a:lnTo>
                    <a:lnTo>
                      <a:pt x="66" y="66"/>
                    </a:lnTo>
                    <a:close/>
                  </a:path>
                </a:pathLst>
              </a:custGeom>
              <a:solidFill>
                <a:srgbClr val="000000"/>
              </a:solidFill>
              <a:ln w="9525">
                <a:noFill/>
                <a:round/>
                <a:headEnd/>
                <a:tailEnd/>
              </a:ln>
            </p:spPr>
            <p:txBody>
              <a:bodyPr/>
              <a:lstStyle/>
              <a:p>
                <a:endParaRPr lang="en-US"/>
              </a:p>
            </p:txBody>
          </p:sp>
          <p:sp>
            <p:nvSpPr>
              <p:cNvPr id="31867" name="Freeform 1025"/>
              <p:cNvSpPr>
                <a:spLocks/>
              </p:cNvSpPr>
              <p:nvPr/>
            </p:nvSpPr>
            <p:spPr bwMode="auto">
              <a:xfrm>
                <a:off x="1690" y="3273"/>
                <a:ext cx="14" cy="14"/>
              </a:xfrm>
              <a:custGeom>
                <a:avLst/>
                <a:gdLst>
                  <a:gd name="T0" fmla="*/ 0 w 66"/>
                  <a:gd name="T1" fmla="*/ 0 h 68"/>
                  <a:gd name="T2" fmla="*/ 0 w 66"/>
                  <a:gd name="T3" fmla="*/ 0 h 68"/>
                  <a:gd name="T4" fmla="*/ 0 w 66"/>
                  <a:gd name="T5" fmla="*/ 0 h 68"/>
                  <a:gd name="T6" fmla="*/ 0 w 66"/>
                  <a:gd name="T7" fmla="*/ 0 h 68"/>
                  <a:gd name="T8" fmla="*/ 0 w 66"/>
                  <a:gd name="T9" fmla="*/ 0 h 68"/>
                  <a:gd name="T10" fmla="*/ 0 w 66"/>
                  <a:gd name="T11" fmla="*/ 0 h 68"/>
                  <a:gd name="T12" fmla="*/ 0 w 66"/>
                  <a:gd name="T13" fmla="*/ 0 h 68"/>
                  <a:gd name="T14" fmla="*/ 0 w 66"/>
                  <a:gd name="T15" fmla="*/ 0 h 68"/>
                  <a:gd name="T16" fmla="*/ 0 w 66"/>
                  <a:gd name="T17" fmla="*/ 0 h 68"/>
                  <a:gd name="T18" fmla="*/ 0 w 66"/>
                  <a:gd name="T19" fmla="*/ 0 h 68"/>
                  <a:gd name="T20" fmla="*/ 0 w 66"/>
                  <a:gd name="T21" fmla="*/ 0 h 68"/>
                  <a:gd name="T22" fmla="*/ 0 w 66"/>
                  <a:gd name="T23" fmla="*/ 0 h 68"/>
                  <a:gd name="T24" fmla="*/ 0 w 66"/>
                  <a:gd name="T25" fmla="*/ 0 h 68"/>
                  <a:gd name="T26" fmla="*/ 0 w 66"/>
                  <a:gd name="T27" fmla="*/ 0 h 68"/>
                  <a:gd name="T28" fmla="*/ 0 w 66"/>
                  <a:gd name="T29" fmla="*/ 0 h 68"/>
                  <a:gd name="T30" fmla="*/ 0 w 66"/>
                  <a:gd name="T31" fmla="*/ 0 h 68"/>
                  <a:gd name="T32" fmla="*/ 0 w 66"/>
                  <a:gd name="T33" fmla="*/ 0 h 68"/>
                  <a:gd name="T34" fmla="*/ 0 w 66"/>
                  <a:gd name="T35" fmla="*/ 0 h 68"/>
                  <a:gd name="T36" fmla="*/ 0 w 66"/>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8"/>
                  <a:gd name="T59" fmla="*/ 66 w 66"/>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8">
                    <a:moveTo>
                      <a:pt x="0" y="68"/>
                    </a:moveTo>
                    <a:lnTo>
                      <a:pt x="13" y="65"/>
                    </a:lnTo>
                    <a:lnTo>
                      <a:pt x="26" y="60"/>
                    </a:lnTo>
                    <a:lnTo>
                      <a:pt x="37" y="54"/>
                    </a:lnTo>
                    <a:lnTo>
                      <a:pt x="46" y="47"/>
                    </a:lnTo>
                    <a:lnTo>
                      <a:pt x="54" y="37"/>
                    </a:lnTo>
                    <a:lnTo>
                      <a:pt x="60" y="26"/>
                    </a:lnTo>
                    <a:lnTo>
                      <a:pt x="64" y="13"/>
                    </a:lnTo>
                    <a:lnTo>
                      <a:pt x="66" y="0"/>
                    </a:lnTo>
                    <a:lnTo>
                      <a:pt x="54" y="0"/>
                    </a:lnTo>
                    <a:lnTo>
                      <a:pt x="54" y="10"/>
                    </a:lnTo>
                    <a:lnTo>
                      <a:pt x="50" y="21"/>
                    </a:lnTo>
                    <a:lnTo>
                      <a:pt x="45" y="31"/>
                    </a:lnTo>
                    <a:lnTo>
                      <a:pt x="38" y="39"/>
                    </a:lnTo>
                    <a:lnTo>
                      <a:pt x="29" y="47"/>
                    </a:lnTo>
                    <a:lnTo>
                      <a:pt x="19" y="52"/>
                    </a:lnTo>
                    <a:lnTo>
                      <a:pt x="10" y="54"/>
                    </a:lnTo>
                    <a:lnTo>
                      <a:pt x="0" y="54"/>
                    </a:lnTo>
                    <a:lnTo>
                      <a:pt x="0" y="68"/>
                    </a:lnTo>
                    <a:close/>
                  </a:path>
                </a:pathLst>
              </a:custGeom>
              <a:solidFill>
                <a:srgbClr val="000000"/>
              </a:solidFill>
              <a:ln w="9525">
                <a:noFill/>
                <a:round/>
                <a:headEnd/>
                <a:tailEnd/>
              </a:ln>
            </p:spPr>
            <p:txBody>
              <a:bodyPr/>
              <a:lstStyle/>
              <a:p>
                <a:endParaRPr lang="en-US"/>
              </a:p>
            </p:txBody>
          </p:sp>
          <p:sp>
            <p:nvSpPr>
              <p:cNvPr id="31868" name="Freeform 1026"/>
              <p:cNvSpPr>
                <a:spLocks/>
              </p:cNvSpPr>
              <p:nvPr/>
            </p:nvSpPr>
            <p:spPr bwMode="auto">
              <a:xfrm>
                <a:off x="1677" y="3273"/>
                <a:ext cx="13" cy="14"/>
              </a:xfrm>
              <a:custGeom>
                <a:avLst/>
                <a:gdLst>
                  <a:gd name="T0" fmla="*/ 0 w 68"/>
                  <a:gd name="T1" fmla="*/ 0 h 68"/>
                  <a:gd name="T2" fmla="*/ 0 w 68"/>
                  <a:gd name="T3" fmla="*/ 0 h 68"/>
                  <a:gd name="T4" fmla="*/ 0 w 68"/>
                  <a:gd name="T5" fmla="*/ 0 h 68"/>
                  <a:gd name="T6" fmla="*/ 0 w 68"/>
                  <a:gd name="T7" fmla="*/ 0 h 68"/>
                  <a:gd name="T8" fmla="*/ 0 w 68"/>
                  <a:gd name="T9" fmla="*/ 0 h 68"/>
                  <a:gd name="T10" fmla="*/ 0 w 68"/>
                  <a:gd name="T11" fmla="*/ 0 h 68"/>
                  <a:gd name="T12" fmla="*/ 0 w 68"/>
                  <a:gd name="T13" fmla="*/ 0 h 68"/>
                  <a:gd name="T14" fmla="*/ 0 w 68"/>
                  <a:gd name="T15" fmla="*/ 0 h 68"/>
                  <a:gd name="T16" fmla="*/ 0 w 68"/>
                  <a:gd name="T17" fmla="*/ 0 h 68"/>
                  <a:gd name="T18" fmla="*/ 0 w 68"/>
                  <a:gd name="T19" fmla="*/ 0 h 68"/>
                  <a:gd name="T20" fmla="*/ 0 w 68"/>
                  <a:gd name="T21" fmla="*/ 0 h 68"/>
                  <a:gd name="T22" fmla="*/ 0 w 68"/>
                  <a:gd name="T23" fmla="*/ 0 h 68"/>
                  <a:gd name="T24" fmla="*/ 0 w 68"/>
                  <a:gd name="T25" fmla="*/ 0 h 68"/>
                  <a:gd name="T26" fmla="*/ 0 w 68"/>
                  <a:gd name="T27" fmla="*/ 0 h 68"/>
                  <a:gd name="T28" fmla="*/ 0 w 68"/>
                  <a:gd name="T29" fmla="*/ 0 h 68"/>
                  <a:gd name="T30" fmla="*/ 0 w 68"/>
                  <a:gd name="T31" fmla="*/ 0 h 68"/>
                  <a:gd name="T32" fmla="*/ 0 w 68"/>
                  <a:gd name="T33" fmla="*/ 0 h 68"/>
                  <a:gd name="T34" fmla="*/ 0 w 68"/>
                  <a:gd name="T35" fmla="*/ 0 h 68"/>
                  <a:gd name="T36" fmla="*/ 0 w 68"/>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8"/>
                  <a:gd name="T59" fmla="*/ 68 w 68"/>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8">
                    <a:moveTo>
                      <a:pt x="0" y="0"/>
                    </a:moveTo>
                    <a:lnTo>
                      <a:pt x="3" y="13"/>
                    </a:lnTo>
                    <a:lnTo>
                      <a:pt x="6" y="26"/>
                    </a:lnTo>
                    <a:lnTo>
                      <a:pt x="13" y="37"/>
                    </a:lnTo>
                    <a:lnTo>
                      <a:pt x="21" y="47"/>
                    </a:lnTo>
                    <a:lnTo>
                      <a:pt x="31" y="54"/>
                    </a:lnTo>
                    <a:lnTo>
                      <a:pt x="42" y="60"/>
                    </a:lnTo>
                    <a:lnTo>
                      <a:pt x="54" y="65"/>
                    </a:lnTo>
                    <a:lnTo>
                      <a:pt x="68" y="68"/>
                    </a:lnTo>
                    <a:lnTo>
                      <a:pt x="68" y="54"/>
                    </a:lnTo>
                    <a:lnTo>
                      <a:pt x="58" y="54"/>
                    </a:lnTo>
                    <a:lnTo>
                      <a:pt x="47" y="52"/>
                    </a:lnTo>
                    <a:lnTo>
                      <a:pt x="38" y="45"/>
                    </a:lnTo>
                    <a:lnTo>
                      <a:pt x="30" y="38"/>
                    </a:lnTo>
                    <a:lnTo>
                      <a:pt x="22" y="29"/>
                    </a:lnTo>
                    <a:lnTo>
                      <a:pt x="17" y="20"/>
                    </a:lnTo>
                    <a:lnTo>
                      <a:pt x="14" y="10"/>
                    </a:lnTo>
                    <a:lnTo>
                      <a:pt x="14" y="0"/>
                    </a:lnTo>
                    <a:lnTo>
                      <a:pt x="0" y="0"/>
                    </a:lnTo>
                    <a:close/>
                  </a:path>
                </a:pathLst>
              </a:custGeom>
              <a:solidFill>
                <a:srgbClr val="000000"/>
              </a:solidFill>
              <a:ln w="9525">
                <a:noFill/>
                <a:round/>
                <a:headEnd/>
                <a:tailEnd/>
              </a:ln>
            </p:spPr>
            <p:txBody>
              <a:bodyPr/>
              <a:lstStyle/>
              <a:p>
                <a:endParaRPr lang="en-US"/>
              </a:p>
            </p:txBody>
          </p:sp>
          <p:sp>
            <p:nvSpPr>
              <p:cNvPr id="31869" name="Freeform 1027"/>
              <p:cNvSpPr>
                <a:spLocks/>
              </p:cNvSpPr>
              <p:nvPr/>
            </p:nvSpPr>
            <p:spPr bwMode="auto">
              <a:xfrm>
                <a:off x="1450" y="3295"/>
                <a:ext cx="24" cy="24"/>
              </a:xfrm>
              <a:custGeom>
                <a:avLst/>
                <a:gdLst>
                  <a:gd name="T0" fmla="*/ 0 w 120"/>
                  <a:gd name="T1" fmla="*/ 0 h 118"/>
                  <a:gd name="T2" fmla="*/ 0 w 120"/>
                  <a:gd name="T3" fmla="*/ 0 h 118"/>
                  <a:gd name="T4" fmla="*/ 0 w 120"/>
                  <a:gd name="T5" fmla="*/ 0 h 118"/>
                  <a:gd name="T6" fmla="*/ 0 w 120"/>
                  <a:gd name="T7" fmla="*/ 0 h 118"/>
                  <a:gd name="T8" fmla="*/ 0 w 120"/>
                  <a:gd name="T9" fmla="*/ 0 h 118"/>
                  <a:gd name="T10" fmla="*/ 0 w 120"/>
                  <a:gd name="T11" fmla="*/ 0 h 118"/>
                  <a:gd name="T12" fmla="*/ 0 w 120"/>
                  <a:gd name="T13" fmla="*/ 0 h 118"/>
                  <a:gd name="T14" fmla="*/ 0 w 120"/>
                  <a:gd name="T15" fmla="*/ 0 h 118"/>
                  <a:gd name="T16" fmla="*/ 0 w 120"/>
                  <a:gd name="T17" fmla="*/ 0 h 118"/>
                  <a:gd name="T18" fmla="*/ 0 w 120"/>
                  <a:gd name="T19" fmla="*/ 0 h 118"/>
                  <a:gd name="T20" fmla="*/ 0 w 120"/>
                  <a:gd name="T21" fmla="*/ 0 h 118"/>
                  <a:gd name="T22" fmla="*/ 0 w 120"/>
                  <a:gd name="T23" fmla="*/ 0 h 118"/>
                  <a:gd name="T24" fmla="*/ 0 w 120"/>
                  <a:gd name="T25" fmla="*/ 0 h 118"/>
                  <a:gd name="T26" fmla="*/ 0 w 120"/>
                  <a:gd name="T27" fmla="*/ 0 h 118"/>
                  <a:gd name="T28" fmla="*/ 0 w 120"/>
                  <a:gd name="T29" fmla="*/ 0 h 118"/>
                  <a:gd name="T30" fmla="*/ 0 w 120"/>
                  <a:gd name="T31" fmla="*/ 0 h 118"/>
                  <a:gd name="T32" fmla="*/ 0 w 120"/>
                  <a:gd name="T33" fmla="*/ 0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18"/>
                  <a:gd name="T53" fmla="*/ 120 w 120"/>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18">
                    <a:moveTo>
                      <a:pt x="0" y="59"/>
                    </a:moveTo>
                    <a:lnTo>
                      <a:pt x="5" y="34"/>
                    </a:lnTo>
                    <a:lnTo>
                      <a:pt x="18" y="15"/>
                    </a:lnTo>
                    <a:lnTo>
                      <a:pt x="38" y="4"/>
                    </a:lnTo>
                    <a:lnTo>
                      <a:pt x="60" y="0"/>
                    </a:lnTo>
                    <a:lnTo>
                      <a:pt x="82" y="4"/>
                    </a:lnTo>
                    <a:lnTo>
                      <a:pt x="101" y="15"/>
                    </a:lnTo>
                    <a:lnTo>
                      <a:pt x="115" y="34"/>
                    </a:lnTo>
                    <a:lnTo>
                      <a:pt x="120" y="59"/>
                    </a:lnTo>
                    <a:lnTo>
                      <a:pt x="115" y="85"/>
                    </a:lnTo>
                    <a:lnTo>
                      <a:pt x="101" y="104"/>
                    </a:lnTo>
                    <a:lnTo>
                      <a:pt x="82" y="115"/>
                    </a:lnTo>
                    <a:lnTo>
                      <a:pt x="60" y="118"/>
                    </a:lnTo>
                    <a:lnTo>
                      <a:pt x="38" y="115"/>
                    </a:lnTo>
                    <a:lnTo>
                      <a:pt x="18" y="104"/>
                    </a:lnTo>
                    <a:lnTo>
                      <a:pt x="5" y="85"/>
                    </a:lnTo>
                    <a:lnTo>
                      <a:pt x="0" y="59"/>
                    </a:lnTo>
                    <a:close/>
                  </a:path>
                </a:pathLst>
              </a:custGeom>
              <a:solidFill>
                <a:srgbClr val="02C100"/>
              </a:solidFill>
              <a:ln w="9525">
                <a:noFill/>
                <a:round/>
                <a:headEnd/>
                <a:tailEnd/>
              </a:ln>
            </p:spPr>
            <p:txBody>
              <a:bodyPr/>
              <a:lstStyle/>
              <a:p>
                <a:endParaRPr lang="en-US"/>
              </a:p>
            </p:txBody>
          </p:sp>
          <p:sp>
            <p:nvSpPr>
              <p:cNvPr id="31870" name="Freeform 1028"/>
              <p:cNvSpPr>
                <a:spLocks/>
              </p:cNvSpPr>
              <p:nvPr/>
            </p:nvSpPr>
            <p:spPr bwMode="auto">
              <a:xfrm>
                <a:off x="1449" y="3294"/>
                <a:ext cx="13" cy="13"/>
              </a:xfrm>
              <a:custGeom>
                <a:avLst/>
                <a:gdLst>
                  <a:gd name="T0" fmla="*/ 0 w 67"/>
                  <a:gd name="T1" fmla="*/ 0 h 66"/>
                  <a:gd name="T2" fmla="*/ 0 w 67"/>
                  <a:gd name="T3" fmla="*/ 0 h 66"/>
                  <a:gd name="T4" fmla="*/ 0 w 67"/>
                  <a:gd name="T5" fmla="*/ 0 h 66"/>
                  <a:gd name="T6" fmla="*/ 0 w 67"/>
                  <a:gd name="T7" fmla="*/ 0 h 66"/>
                  <a:gd name="T8" fmla="*/ 0 w 67"/>
                  <a:gd name="T9" fmla="*/ 0 h 66"/>
                  <a:gd name="T10" fmla="*/ 0 w 67"/>
                  <a:gd name="T11" fmla="*/ 0 h 66"/>
                  <a:gd name="T12" fmla="*/ 0 w 67"/>
                  <a:gd name="T13" fmla="*/ 0 h 66"/>
                  <a:gd name="T14" fmla="*/ 0 w 67"/>
                  <a:gd name="T15" fmla="*/ 0 h 66"/>
                  <a:gd name="T16" fmla="*/ 0 w 67"/>
                  <a:gd name="T17" fmla="*/ 0 h 66"/>
                  <a:gd name="T18" fmla="*/ 0 w 67"/>
                  <a:gd name="T19" fmla="*/ 0 h 66"/>
                  <a:gd name="T20" fmla="*/ 0 w 67"/>
                  <a:gd name="T21" fmla="*/ 0 h 66"/>
                  <a:gd name="T22" fmla="*/ 0 w 67"/>
                  <a:gd name="T23" fmla="*/ 0 h 66"/>
                  <a:gd name="T24" fmla="*/ 0 w 67"/>
                  <a:gd name="T25" fmla="*/ 0 h 66"/>
                  <a:gd name="T26" fmla="*/ 0 w 67"/>
                  <a:gd name="T27" fmla="*/ 0 h 66"/>
                  <a:gd name="T28" fmla="*/ 0 w 67"/>
                  <a:gd name="T29" fmla="*/ 0 h 66"/>
                  <a:gd name="T30" fmla="*/ 0 w 67"/>
                  <a:gd name="T31" fmla="*/ 0 h 66"/>
                  <a:gd name="T32" fmla="*/ 0 w 67"/>
                  <a:gd name="T33" fmla="*/ 0 h 66"/>
                  <a:gd name="T34" fmla="*/ 0 w 67"/>
                  <a:gd name="T35" fmla="*/ 0 h 66"/>
                  <a:gd name="T36" fmla="*/ 0 w 67"/>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6"/>
                  <a:gd name="T59" fmla="*/ 67 w 67"/>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6">
                    <a:moveTo>
                      <a:pt x="67" y="0"/>
                    </a:moveTo>
                    <a:lnTo>
                      <a:pt x="53" y="2"/>
                    </a:lnTo>
                    <a:lnTo>
                      <a:pt x="40" y="6"/>
                    </a:lnTo>
                    <a:lnTo>
                      <a:pt x="29" y="12"/>
                    </a:lnTo>
                    <a:lnTo>
                      <a:pt x="20" y="20"/>
                    </a:lnTo>
                    <a:lnTo>
                      <a:pt x="13" y="29"/>
                    </a:lnTo>
                    <a:lnTo>
                      <a:pt x="7" y="41"/>
                    </a:lnTo>
                    <a:lnTo>
                      <a:pt x="3" y="53"/>
                    </a:lnTo>
                    <a:lnTo>
                      <a:pt x="0" y="66"/>
                    </a:lnTo>
                    <a:lnTo>
                      <a:pt x="13" y="66"/>
                    </a:lnTo>
                    <a:lnTo>
                      <a:pt x="13" y="57"/>
                    </a:lnTo>
                    <a:lnTo>
                      <a:pt x="16" y="47"/>
                    </a:lnTo>
                    <a:lnTo>
                      <a:pt x="21" y="37"/>
                    </a:lnTo>
                    <a:lnTo>
                      <a:pt x="29" y="28"/>
                    </a:lnTo>
                    <a:lnTo>
                      <a:pt x="37" y="21"/>
                    </a:lnTo>
                    <a:lnTo>
                      <a:pt x="46" y="15"/>
                    </a:lnTo>
                    <a:lnTo>
                      <a:pt x="57" y="12"/>
                    </a:lnTo>
                    <a:lnTo>
                      <a:pt x="67" y="12"/>
                    </a:lnTo>
                    <a:lnTo>
                      <a:pt x="67" y="0"/>
                    </a:lnTo>
                    <a:close/>
                  </a:path>
                </a:pathLst>
              </a:custGeom>
              <a:solidFill>
                <a:srgbClr val="000000"/>
              </a:solidFill>
              <a:ln w="9525">
                <a:noFill/>
                <a:round/>
                <a:headEnd/>
                <a:tailEnd/>
              </a:ln>
            </p:spPr>
            <p:txBody>
              <a:bodyPr/>
              <a:lstStyle/>
              <a:p>
                <a:endParaRPr lang="en-US"/>
              </a:p>
            </p:txBody>
          </p:sp>
          <p:sp>
            <p:nvSpPr>
              <p:cNvPr id="31871" name="Freeform 1029"/>
              <p:cNvSpPr>
                <a:spLocks/>
              </p:cNvSpPr>
              <p:nvPr/>
            </p:nvSpPr>
            <p:spPr bwMode="auto">
              <a:xfrm>
                <a:off x="1462" y="3294"/>
                <a:ext cx="14"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66" y="66"/>
                    </a:moveTo>
                    <a:lnTo>
                      <a:pt x="64" y="53"/>
                    </a:lnTo>
                    <a:lnTo>
                      <a:pt x="60" y="41"/>
                    </a:lnTo>
                    <a:lnTo>
                      <a:pt x="54" y="29"/>
                    </a:lnTo>
                    <a:lnTo>
                      <a:pt x="46" y="20"/>
                    </a:lnTo>
                    <a:lnTo>
                      <a:pt x="37" y="12"/>
                    </a:lnTo>
                    <a:lnTo>
                      <a:pt x="25" y="6"/>
                    </a:lnTo>
                    <a:lnTo>
                      <a:pt x="13" y="2"/>
                    </a:lnTo>
                    <a:lnTo>
                      <a:pt x="0" y="0"/>
                    </a:lnTo>
                    <a:lnTo>
                      <a:pt x="0" y="12"/>
                    </a:lnTo>
                    <a:lnTo>
                      <a:pt x="11" y="12"/>
                    </a:lnTo>
                    <a:lnTo>
                      <a:pt x="21" y="15"/>
                    </a:lnTo>
                    <a:lnTo>
                      <a:pt x="30" y="20"/>
                    </a:lnTo>
                    <a:lnTo>
                      <a:pt x="39" y="27"/>
                    </a:lnTo>
                    <a:lnTo>
                      <a:pt x="45" y="36"/>
                    </a:lnTo>
                    <a:lnTo>
                      <a:pt x="51" y="45"/>
                    </a:lnTo>
                    <a:lnTo>
                      <a:pt x="54" y="57"/>
                    </a:lnTo>
                    <a:lnTo>
                      <a:pt x="54" y="66"/>
                    </a:lnTo>
                    <a:lnTo>
                      <a:pt x="66" y="66"/>
                    </a:lnTo>
                    <a:close/>
                  </a:path>
                </a:pathLst>
              </a:custGeom>
              <a:solidFill>
                <a:srgbClr val="000000"/>
              </a:solidFill>
              <a:ln w="9525">
                <a:noFill/>
                <a:round/>
                <a:headEnd/>
                <a:tailEnd/>
              </a:ln>
            </p:spPr>
            <p:txBody>
              <a:bodyPr/>
              <a:lstStyle/>
              <a:p>
                <a:endParaRPr lang="en-US"/>
              </a:p>
            </p:txBody>
          </p:sp>
          <p:sp>
            <p:nvSpPr>
              <p:cNvPr id="31872" name="Freeform 1030"/>
              <p:cNvSpPr>
                <a:spLocks/>
              </p:cNvSpPr>
              <p:nvPr/>
            </p:nvSpPr>
            <p:spPr bwMode="auto">
              <a:xfrm>
                <a:off x="1462" y="3307"/>
                <a:ext cx="14" cy="13"/>
              </a:xfrm>
              <a:custGeom>
                <a:avLst/>
                <a:gdLst>
                  <a:gd name="T0" fmla="*/ 0 w 66"/>
                  <a:gd name="T1" fmla="*/ 0 h 67"/>
                  <a:gd name="T2" fmla="*/ 0 w 66"/>
                  <a:gd name="T3" fmla="*/ 0 h 67"/>
                  <a:gd name="T4" fmla="*/ 0 w 66"/>
                  <a:gd name="T5" fmla="*/ 0 h 67"/>
                  <a:gd name="T6" fmla="*/ 0 w 66"/>
                  <a:gd name="T7" fmla="*/ 0 h 67"/>
                  <a:gd name="T8" fmla="*/ 0 w 66"/>
                  <a:gd name="T9" fmla="*/ 0 h 67"/>
                  <a:gd name="T10" fmla="*/ 0 w 66"/>
                  <a:gd name="T11" fmla="*/ 0 h 67"/>
                  <a:gd name="T12" fmla="*/ 0 w 66"/>
                  <a:gd name="T13" fmla="*/ 0 h 67"/>
                  <a:gd name="T14" fmla="*/ 0 w 66"/>
                  <a:gd name="T15" fmla="*/ 0 h 67"/>
                  <a:gd name="T16" fmla="*/ 0 w 66"/>
                  <a:gd name="T17" fmla="*/ 0 h 67"/>
                  <a:gd name="T18" fmla="*/ 0 w 66"/>
                  <a:gd name="T19" fmla="*/ 0 h 67"/>
                  <a:gd name="T20" fmla="*/ 0 w 66"/>
                  <a:gd name="T21" fmla="*/ 0 h 67"/>
                  <a:gd name="T22" fmla="*/ 0 w 66"/>
                  <a:gd name="T23" fmla="*/ 0 h 67"/>
                  <a:gd name="T24" fmla="*/ 0 w 66"/>
                  <a:gd name="T25" fmla="*/ 0 h 67"/>
                  <a:gd name="T26" fmla="*/ 0 w 66"/>
                  <a:gd name="T27" fmla="*/ 0 h 67"/>
                  <a:gd name="T28" fmla="*/ 0 w 66"/>
                  <a:gd name="T29" fmla="*/ 0 h 67"/>
                  <a:gd name="T30" fmla="*/ 0 w 66"/>
                  <a:gd name="T31" fmla="*/ 0 h 67"/>
                  <a:gd name="T32" fmla="*/ 0 w 66"/>
                  <a:gd name="T33" fmla="*/ 0 h 67"/>
                  <a:gd name="T34" fmla="*/ 0 w 66"/>
                  <a:gd name="T35" fmla="*/ 0 h 67"/>
                  <a:gd name="T36" fmla="*/ 0 w 66"/>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7"/>
                  <a:gd name="T59" fmla="*/ 66 w 66"/>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7">
                    <a:moveTo>
                      <a:pt x="0" y="67"/>
                    </a:moveTo>
                    <a:lnTo>
                      <a:pt x="13" y="64"/>
                    </a:lnTo>
                    <a:lnTo>
                      <a:pt x="25" y="61"/>
                    </a:lnTo>
                    <a:lnTo>
                      <a:pt x="37" y="54"/>
                    </a:lnTo>
                    <a:lnTo>
                      <a:pt x="46" y="47"/>
                    </a:lnTo>
                    <a:lnTo>
                      <a:pt x="54" y="37"/>
                    </a:lnTo>
                    <a:lnTo>
                      <a:pt x="60" y="26"/>
                    </a:lnTo>
                    <a:lnTo>
                      <a:pt x="64" y="14"/>
                    </a:lnTo>
                    <a:lnTo>
                      <a:pt x="66" y="0"/>
                    </a:lnTo>
                    <a:lnTo>
                      <a:pt x="54" y="0"/>
                    </a:lnTo>
                    <a:lnTo>
                      <a:pt x="54" y="10"/>
                    </a:lnTo>
                    <a:lnTo>
                      <a:pt x="50" y="21"/>
                    </a:lnTo>
                    <a:lnTo>
                      <a:pt x="45" y="30"/>
                    </a:lnTo>
                    <a:lnTo>
                      <a:pt x="38" y="38"/>
                    </a:lnTo>
                    <a:lnTo>
                      <a:pt x="29" y="46"/>
                    </a:lnTo>
                    <a:lnTo>
                      <a:pt x="21" y="51"/>
                    </a:lnTo>
                    <a:lnTo>
                      <a:pt x="10" y="54"/>
                    </a:lnTo>
                    <a:lnTo>
                      <a:pt x="0" y="54"/>
                    </a:lnTo>
                    <a:lnTo>
                      <a:pt x="0" y="67"/>
                    </a:lnTo>
                    <a:close/>
                  </a:path>
                </a:pathLst>
              </a:custGeom>
              <a:solidFill>
                <a:srgbClr val="000000"/>
              </a:solidFill>
              <a:ln w="9525">
                <a:noFill/>
                <a:round/>
                <a:headEnd/>
                <a:tailEnd/>
              </a:ln>
            </p:spPr>
            <p:txBody>
              <a:bodyPr/>
              <a:lstStyle/>
              <a:p>
                <a:endParaRPr lang="en-US"/>
              </a:p>
            </p:txBody>
          </p:sp>
          <p:sp>
            <p:nvSpPr>
              <p:cNvPr id="31873" name="Freeform 1031"/>
              <p:cNvSpPr>
                <a:spLocks/>
              </p:cNvSpPr>
              <p:nvPr/>
            </p:nvSpPr>
            <p:spPr bwMode="auto">
              <a:xfrm>
                <a:off x="1449" y="3307"/>
                <a:ext cx="13" cy="13"/>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w 67"/>
                  <a:gd name="T21" fmla="*/ 0 h 67"/>
                  <a:gd name="T22" fmla="*/ 0 w 67"/>
                  <a:gd name="T23" fmla="*/ 0 h 67"/>
                  <a:gd name="T24" fmla="*/ 0 w 67"/>
                  <a:gd name="T25" fmla="*/ 0 h 67"/>
                  <a:gd name="T26" fmla="*/ 0 w 67"/>
                  <a:gd name="T27" fmla="*/ 0 h 67"/>
                  <a:gd name="T28" fmla="*/ 0 w 67"/>
                  <a:gd name="T29" fmla="*/ 0 h 67"/>
                  <a:gd name="T30" fmla="*/ 0 w 67"/>
                  <a:gd name="T31" fmla="*/ 0 h 67"/>
                  <a:gd name="T32" fmla="*/ 0 w 67"/>
                  <a:gd name="T33" fmla="*/ 0 h 67"/>
                  <a:gd name="T34" fmla="*/ 0 w 67"/>
                  <a:gd name="T35" fmla="*/ 0 h 67"/>
                  <a:gd name="T36" fmla="*/ 0 w 6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7"/>
                  <a:gd name="T59" fmla="*/ 67 w 6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7">
                    <a:moveTo>
                      <a:pt x="0" y="0"/>
                    </a:moveTo>
                    <a:lnTo>
                      <a:pt x="3" y="14"/>
                    </a:lnTo>
                    <a:lnTo>
                      <a:pt x="7" y="26"/>
                    </a:lnTo>
                    <a:lnTo>
                      <a:pt x="13" y="37"/>
                    </a:lnTo>
                    <a:lnTo>
                      <a:pt x="20" y="47"/>
                    </a:lnTo>
                    <a:lnTo>
                      <a:pt x="30" y="54"/>
                    </a:lnTo>
                    <a:lnTo>
                      <a:pt x="41" y="61"/>
                    </a:lnTo>
                    <a:lnTo>
                      <a:pt x="53" y="64"/>
                    </a:lnTo>
                    <a:lnTo>
                      <a:pt x="67" y="67"/>
                    </a:lnTo>
                    <a:lnTo>
                      <a:pt x="67" y="54"/>
                    </a:lnTo>
                    <a:lnTo>
                      <a:pt x="57" y="54"/>
                    </a:lnTo>
                    <a:lnTo>
                      <a:pt x="47" y="51"/>
                    </a:lnTo>
                    <a:lnTo>
                      <a:pt x="37" y="46"/>
                    </a:lnTo>
                    <a:lnTo>
                      <a:pt x="29" y="38"/>
                    </a:lnTo>
                    <a:lnTo>
                      <a:pt x="21" y="30"/>
                    </a:lnTo>
                    <a:lnTo>
                      <a:pt x="15" y="21"/>
                    </a:lnTo>
                    <a:lnTo>
                      <a:pt x="13" y="10"/>
                    </a:lnTo>
                    <a:lnTo>
                      <a:pt x="13" y="0"/>
                    </a:lnTo>
                    <a:lnTo>
                      <a:pt x="0" y="0"/>
                    </a:lnTo>
                    <a:close/>
                  </a:path>
                </a:pathLst>
              </a:custGeom>
              <a:solidFill>
                <a:srgbClr val="000000"/>
              </a:solidFill>
              <a:ln w="9525">
                <a:noFill/>
                <a:round/>
                <a:headEnd/>
                <a:tailEnd/>
              </a:ln>
            </p:spPr>
            <p:txBody>
              <a:bodyPr/>
              <a:lstStyle/>
              <a:p>
                <a:endParaRPr lang="en-US"/>
              </a:p>
            </p:txBody>
          </p:sp>
          <p:sp>
            <p:nvSpPr>
              <p:cNvPr id="31874" name="Freeform 1032"/>
              <p:cNvSpPr>
                <a:spLocks/>
              </p:cNvSpPr>
              <p:nvPr/>
            </p:nvSpPr>
            <p:spPr bwMode="auto">
              <a:xfrm>
                <a:off x="1390" y="3257"/>
                <a:ext cx="24" cy="24"/>
              </a:xfrm>
              <a:custGeom>
                <a:avLst/>
                <a:gdLst>
                  <a:gd name="T0" fmla="*/ 0 w 119"/>
                  <a:gd name="T1" fmla="*/ 0 h 119"/>
                  <a:gd name="T2" fmla="*/ 0 w 119"/>
                  <a:gd name="T3" fmla="*/ 0 h 119"/>
                  <a:gd name="T4" fmla="*/ 0 w 119"/>
                  <a:gd name="T5" fmla="*/ 0 h 119"/>
                  <a:gd name="T6" fmla="*/ 0 w 119"/>
                  <a:gd name="T7" fmla="*/ 0 h 119"/>
                  <a:gd name="T8" fmla="*/ 0 w 119"/>
                  <a:gd name="T9" fmla="*/ 0 h 119"/>
                  <a:gd name="T10" fmla="*/ 0 w 119"/>
                  <a:gd name="T11" fmla="*/ 0 h 119"/>
                  <a:gd name="T12" fmla="*/ 0 w 119"/>
                  <a:gd name="T13" fmla="*/ 0 h 119"/>
                  <a:gd name="T14" fmla="*/ 0 w 119"/>
                  <a:gd name="T15" fmla="*/ 0 h 119"/>
                  <a:gd name="T16" fmla="*/ 0 w 119"/>
                  <a:gd name="T17" fmla="*/ 0 h 119"/>
                  <a:gd name="T18" fmla="*/ 0 w 119"/>
                  <a:gd name="T19" fmla="*/ 0 h 119"/>
                  <a:gd name="T20" fmla="*/ 0 w 119"/>
                  <a:gd name="T21" fmla="*/ 0 h 119"/>
                  <a:gd name="T22" fmla="*/ 0 w 119"/>
                  <a:gd name="T23" fmla="*/ 0 h 119"/>
                  <a:gd name="T24" fmla="*/ 0 w 119"/>
                  <a:gd name="T25" fmla="*/ 0 h 119"/>
                  <a:gd name="T26" fmla="*/ 0 w 119"/>
                  <a:gd name="T27" fmla="*/ 0 h 119"/>
                  <a:gd name="T28" fmla="*/ 0 w 119"/>
                  <a:gd name="T29" fmla="*/ 0 h 119"/>
                  <a:gd name="T30" fmla="*/ 0 w 119"/>
                  <a:gd name="T31" fmla="*/ 0 h 119"/>
                  <a:gd name="T32" fmla="*/ 0 w 119"/>
                  <a:gd name="T33" fmla="*/ 0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9"/>
                  <a:gd name="T52" fmla="*/ 0 h 119"/>
                  <a:gd name="T53" fmla="*/ 119 w 119"/>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9" h="119">
                    <a:moveTo>
                      <a:pt x="0" y="59"/>
                    </a:moveTo>
                    <a:lnTo>
                      <a:pt x="5" y="33"/>
                    </a:lnTo>
                    <a:lnTo>
                      <a:pt x="18" y="15"/>
                    </a:lnTo>
                    <a:lnTo>
                      <a:pt x="38" y="4"/>
                    </a:lnTo>
                    <a:lnTo>
                      <a:pt x="60" y="0"/>
                    </a:lnTo>
                    <a:lnTo>
                      <a:pt x="81" y="4"/>
                    </a:lnTo>
                    <a:lnTo>
                      <a:pt x="101" y="15"/>
                    </a:lnTo>
                    <a:lnTo>
                      <a:pt x="114" y="33"/>
                    </a:lnTo>
                    <a:lnTo>
                      <a:pt x="119" y="59"/>
                    </a:lnTo>
                    <a:lnTo>
                      <a:pt x="114" y="85"/>
                    </a:lnTo>
                    <a:lnTo>
                      <a:pt x="101" y="104"/>
                    </a:lnTo>
                    <a:lnTo>
                      <a:pt x="81" y="115"/>
                    </a:lnTo>
                    <a:lnTo>
                      <a:pt x="60" y="119"/>
                    </a:lnTo>
                    <a:lnTo>
                      <a:pt x="38" y="115"/>
                    </a:lnTo>
                    <a:lnTo>
                      <a:pt x="18" y="104"/>
                    </a:lnTo>
                    <a:lnTo>
                      <a:pt x="5" y="85"/>
                    </a:lnTo>
                    <a:lnTo>
                      <a:pt x="0" y="59"/>
                    </a:lnTo>
                    <a:close/>
                  </a:path>
                </a:pathLst>
              </a:custGeom>
              <a:solidFill>
                <a:srgbClr val="FF7F00"/>
              </a:solidFill>
              <a:ln w="9525">
                <a:noFill/>
                <a:round/>
                <a:headEnd/>
                <a:tailEnd/>
              </a:ln>
            </p:spPr>
            <p:txBody>
              <a:bodyPr/>
              <a:lstStyle/>
              <a:p>
                <a:endParaRPr lang="en-US"/>
              </a:p>
            </p:txBody>
          </p:sp>
          <p:sp>
            <p:nvSpPr>
              <p:cNvPr id="31875" name="Freeform 1033"/>
              <p:cNvSpPr>
                <a:spLocks/>
              </p:cNvSpPr>
              <p:nvPr/>
            </p:nvSpPr>
            <p:spPr bwMode="auto">
              <a:xfrm>
                <a:off x="1389" y="3256"/>
                <a:ext cx="13" cy="13"/>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7"/>
                  <a:gd name="T59" fmla="*/ 65 w 65"/>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7">
                    <a:moveTo>
                      <a:pt x="65" y="0"/>
                    </a:moveTo>
                    <a:lnTo>
                      <a:pt x="51" y="3"/>
                    </a:lnTo>
                    <a:lnTo>
                      <a:pt x="39" y="7"/>
                    </a:lnTo>
                    <a:lnTo>
                      <a:pt x="28" y="13"/>
                    </a:lnTo>
                    <a:lnTo>
                      <a:pt x="19" y="21"/>
                    </a:lnTo>
                    <a:lnTo>
                      <a:pt x="11" y="31"/>
                    </a:lnTo>
                    <a:lnTo>
                      <a:pt x="5" y="41"/>
                    </a:lnTo>
                    <a:lnTo>
                      <a:pt x="1" y="53"/>
                    </a:lnTo>
                    <a:lnTo>
                      <a:pt x="0" y="67"/>
                    </a:lnTo>
                    <a:lnTo>
                      <a:pt x="12" y="67"/>
                    </a:lnTo>
                    <a:lnTo>
                      <a:pt x="12" y="57"/>
                    </a:lnTo>
                    <a:lnTo>
                      <a:pt x="15" y="47"/>
                    </a:lnTo>
                    <a:lnTo>
                      <a:pt x="19" y="37"/>
                    </a:lnTo>
                    <a:lnTo>
                      <a:pt x="27" y="29"/>
                    </a:lnTo>
                    <a:lnTo>
                      <a:pt x="35" y="21"/>
                    </a:lnTo>
                    <a:lnTo>
                      <a:pt x="44" y="16"/>
                    </a:lnTo>
                    <a:lnTo>
                      <a:pt x="55" y="13"/>
                    </a:lnTo>
                    <a:lnTo>
                      <a:pt x="65" y="13"/>
                    </a:lnTo>
                    <a:lnTo>
                      <a:pt x="65" y="0"/>
                    </a:lnTo>
                    <a:close/>
                  </a:path>
                </a:pathLst>
              </a:custGeom>
              <a:solidFill>
                <a:srgbClr val="000000"/>
              </a:solidFill>
              <a:ln w="9525">
                <a:noFill/>
                <a:round/>
                <a:headEnd/>
                <a:tailEnd/>
              </a:ln>
            </p:spPr>
            <p:txBody>
              <a:bodyPr/>
              <a:lstStyle/>
              <a:p>
                <a:endParaRPr lang="en-US"/>
              </a:p>
            </p:txBody>
          </p:sp>
          <p:sp>
            <p:nvSpPr>
              <p:cNvPr id="31876" name="Freeform 1034"/>
              <p:cNvSpPr>
                <a:spLocks/>
              </p:cNvSpPr>
              <p:nvPr/>
            </p:nvSpPr>
            <p:spPr bwMode="auto">
              <a:xfrm>
                <a:off x="1402" y="3256"/>
                <a:ext cx="13" cy="13"/>
              </a:xfrm>
              <a:custGeom>
                <a:avLst/>
                <a:gdLst>
                  <a:gd name="T0" fmla="*/ 0 w 66"/>
                  <a:gd name="T1" fmla="*/ 0 h 67"/>
                  <a:gd name="T2" fmla="*/ 0 w 66"/>
                  <a:gd name="T3" fmla="*/ 0 h 67"/>
                  <a:gd name="T4" fmla="*/ 0 w 66"/>
                  <a:gd name="T5" fmla="*/ 0 h 67"/>
                  <a:gd name="T6" fmla="*/ 0 w 66"/>
                  <a:gd name="T7" fmla="*/ 0 h 67"/>
                  <a:gd name="T8" fmla="*/ 0 w 66"/>
                  <a:gd name="T9" fmla="*/ 0 h 67"/>
                  <a:gd name="T10" fmla="*/ 0 w 66"/>
                  <a:gd name="T11" fmla="*/ 0 h 67"/>
                  <a:gd name="T12" fmla="*/ 0 w 66"/>
                  <a:gd name="T13" fmla="*/ 0 h 67"/>
                  <a:gd name="T14" fmla="*/ 0 w 66"/>
                  <a:gd name="T15" fmla="*/ 0 h 67"/>
                  <a:gd name="T16" fmla="*/ 0 w 66"/>
                  <a:gd name="T17" fmla="*/ 0 h 67"/>
                  <a:gd name="T18" fmla="*/ 0 w 66"/>
                  <a:gd name="T19" fmla="*/ 0 h 67"/>
                  <a:gd name="T20" fmla="*/ 0 w 66"/>
                  <a:gd name="T21" fmla="*/ 0 h 67"/>
                  <a:gd name="T22" fmla="*/ 0 w 66"/>
                  <a:gd name="T23" fmla="*/ 0 h 67"/>
                  <a:gd name="T24" fmla="*/ 0 w 66"/>
                  <a:gd name="T25" fmla="*/ 0 h 67"/>
                  <a:gd name="T26" fmla="*/ 0 w 66"/>
                  <a:gd name="T27" fmla="*/ 0 h 67"/>
                  <a:gd name="T28" fmla="*/ 0 w 66"/>
                  <a:gd name="T29" fmla="*/ 0 h 67"/>
                  <a:gd name="T30" fmla="*/ 0 w 66"/>
                  <a:gd name="T31" fmla="*/ 0 h 67"/>
                  <a:gd name="T32" fmla="*/ 0 w 66"/>
                  <a:gd name="T33" fmla="*/ 0 h 67"/>
                  <a:gd name="T34" fmla="*/ 0 w 66"/>
                  <a:gd name="T35" fmla="*/ 0 h 67"/>
                  <a:gd name="T36" fmla="*/ 0 w 66"/>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7"/>
                  <a:gd name="T59" fmla="*/ 66 w 66"/>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7">
                    <a:moveTo>
                      <a:pt x="66" y="67"/>
                    </a:moveTo>
                    <a:lnTo>
                      <a:pt x="64" y="53"/>
                    </a:lnTo>
                    <a:lnTo>
                      <a:pt x="60" y="41"/>
                    </a:lnTo>
                    <a:lnTo>
                      <a:pt x="54" y="30"/>
                    </a:lnTo>
                    <a:lnTo>
                      <a:pt x="46" y="20"/>
                    </a:lnTo>
                    <a:lnTo>
                      <a:pt x="37" y="13"/>
                    </a:lnTo>
                    <a:lnTo>
                      <a:pt x="26" y="7"/>
                    </a:lnTo>
                    <a:lnTo>
                      <a:pt x="13" y="3"/>
                    </a:lnTo>
                    <a:lnTo>
                      <a:pt x="0" y="0"/>
                    </a:lnTo>
                    <a:lnTo>
                      <a:pt x="0" y="13"/>
                    </a:lnTo>
                    <a:lnTo>
                      <a:pt x="11" y="13"/>
                    </a:lnTo>
                    <a:lnTo>
                      <a:pt x="21" y="16"/>
                    </a:lnTo>
                    <a:lnTo>
                      <a:pt x="31" y="21"/>
                    </a:lnTo>
                    <a:lnTo>
                      <a:pt x="39" y="29"/>
                    </a:lnTo>
                    <a:lnTo>
                      <a:pt x="46" y="37"/>
                    </a:lnTo>
                    <a:lnTo>
                      <a:pt x="51" y="46"/>
                    </a:lnTo>
                    <a:lnTo>
                      <a:pt x="54" y="57"/>
                    </a:lnTo>
                    <a:lnTo>
                      <a:pt x="54" y="67"/>
                    </a:lnTo>
                    <a:lnTo>
                      <a:pt x="66" y="67"/>
                    </a:lnTo>
                    <a:close/>
                  </a:path>
                </a:pathLst>
              </a:custGeom>
              <a:solidFill>
                <a:srgbClr val="000000"/>
              </a:solidFill>
              <a:ln w="9525">
                <a:noFill/>
                <a:round/>
                <a:headEnd/>
                <a:tailEnd/>
              </a:ln>
            </p:spPr>
            <p:txBody>
              <a:bodyPr/>
              <a:lstStyle/>
              <a:p>
                <a:endParaRPr lang="en-US"/>
              </a:p>
            </p:txBody>
          </p:sp>
          <p:sp>
            <p:nvSpPr>
              <p:cNvPr id="31877" name="Freeform 1035"/>
              <p:cNvSpPr>
                <a:spLocks/>
              </p:cNvSpPr>
              <p:nvPr/>
            </p:nvSpPr>
            <p:spPr bwMode="auto">
              <a:xfrm>
                <a:off x="1402" y="3269"/>
                <a:ext cx="13" cy="13"/>
              </a:xfrm>
              <a:custGeom>
                <a:avLst/>
                <a:gdLst>
                  <a:gd name="T0" fmla="*/ 0 w 66"/>
                  <a:gd name="T1" fmla="*/ 0 h 67"/>
                  <a:gd name="T2" fmla="*/ 0 w 66"/>
                  <a:gd name="T3" fmla="*/ 0 h 67"/>
                  <a:gd name="T4" fmla="*/ 0 w 66"/>
                  <a:gd name="T5" fmla="*/ 0 h 67"/>
                  <a:gd name="T6" fmla="*/ 0 w 66"/>
                  <a:gd name="T7" fmla="*/ 0 h 67"/>
                  <a:gd name="T8" fmla="*/ 0 w 66"/>
                  <a:gd name="T9" fmla="*/ 0 h 67"/>
                  <a:gd name="T10" fmla="*/ 0 w 66"/>
                  <a:gd name="T11" fmla="*/ 0 h 67"/>
                  <a:gd name="T12" fmla="*/ 0 w 66"/>
                  <a:gd name="T13" fmla="*/ 0 h 67"/>
                  <a:gd name="T14" fmla="*/ 0 w 66"/>
                  <a:gd name="T15" fmla="*/ 0 h 67"/>
                  <a:gd name="T16" fmla="*/ 0 w 66"/>
                  <a:gd name="T17" fmla="*/ 0 h 67"/>
                  <a:gd name="T18" fmla="*/ 0 w 66"/>
                  <a:gd name="T19" fmla="*/ 0 h 67"/>
                  <a:gd name="T20" fmla="*/ 0 w 66"/>
                  <a:gd name="T21" fmla="*/ 0 h 67"/>
                  <a:gd name="T22" fmla="*/ 0 w 66"/>
                  <a:gd name="T23" fmla="*/ 0 h 67"/>
                  <a:gd name="T24" fmla="*/ 0 w 66"/>
                  <a:gd name="T25" fmla="*/ 0 h 67"/>
                  <a:gd name="T26" fmla="*/ 0 w 66"/>
                  <a:gd name="T27" fmla="*/ 0 h 67"/>
                  <a:gd name="T28" fmla="*/ 0 w 66"/>
                  <a:gd name="T29" fmla="*/ 0 h 67"/>
                  <a:gd name="T30" fmla="*/ 0 w 66"/>
                  <a:gd name="T31" fmla="*/ 0 h 67"/>
                  <a:gd name="T32" fmla="*/ 0 w 66"/>
                  <a:gd name="T33" fmla="*/ 0 h 67"/>
                  <a:gd name="T34" fmla="*/ 0 w 66"/>
                  <a:gd name="T35" fmla="*/ 0 h 67"/>
                  <a:gd name="T36" fmla="*/ 0 w 66"/>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7"/>
                  <a:gd name="T59" fmla="*/ 66 w 66"/>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7">
                    <a:moveTo>
                      <a:pt x="0" y="67"/>
                    </a:moveTo>
                    <a:lnTo>
                      <a:pt x="13" y="65"/>
                    </a:lnTo>
                    <a:lnTo>
                      <a:pt x="26" y="61"/>
                    </a:lnTo>
                    <a:lnTo>
                      <a:pt x="37" y="55"/>
                    </a:lnTo>
                    <a:lnTo>
                      <a:pt x="46" y="47"/>
                    </a:lnTo>
                    <a:lnTo>
                      <a:pt x="54" y="38"/>
                    </a:lnTo>
                    <a:lnTo>
                      <a:pt x="60" y="27"/>
                    </a:lnTo>
                    <a:lnTo>
                      <a:pt x="64" y="13"/>
                    </a:lnTo>
                    <a:lnTo>
                      <a:pt x="66" y="0"/>
                    </a:lnTo>
                    <a:lnTo>
                      <a:pt x="54" y="0"/>
                    </a:lnTo>
                    <a:lnTo>
                      <a:pt x="54" y="11"/>
                    </a:lnTo>
                    <a:lnTo>
                      <a:pt x="51" y="21"/>
                    </a:lnTo>
                    <a:lnTo>
                      <a:pt x="46" y="31"/>
                    </a:lnTo>
                    <a:lnTo>
                      <a:pt x="39" y="39"/>
                    </a:lnTo>
                    <a:lnTo>
                      <a:pt x="31" y="47"/>
                    </a:lnTo>
                    <a:lnTo>
                      <a:pt x="21" y="51"/>
                    </a:lnTo>
                    <a:lnTo>
                      <a:pt x="10" y="54"/>
                    </a:lnTo>
                    <a:lnTo>
                      <a:pt x="0" y="54"/>
                    </a:lnTo>
                    <a:lnTo>
                      <a:pt x="0" y="67"/>
                    </a:lnTo>
                    <a:close/>
                  </a:path>
                </a:pathLst>
              </a:custGeom>
              <a:solidFill>
                <a:srgbClr val="000000"/>
              </a:solidFill>
              <a:ln w="9525">
                <a:noFill/>
                <a:round/>
                <a:headEnd/>
                <a:tailEnd/>
              </a:ln>
            </p:spPr>
            <p:txBody>
              <a:bodyPr/>
              <a:lstStyle/>
              <a:p>
                <a:endParaRPr lang="en-US"/>
              </a:p>
            </p:txBody>
          </p:sp>
          <p:sp>
            <p:nvSpPr>
              <p:cNvPr id="31878" name="Freeform 1036"/>
              <p:cNvSpPr>
                <a:spLocks/>
              </p:cNvSpPr>
              <p:nvPr/>
            </p:nvSpPr>
            <p:spPr bwMode="auto">
              <a:xfrm>
                <a:off x="1389" y="3269"/>
                <a:ext cx="13" cy="13"/>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7"/>
                  <a:gd name="T59" fmla="*/ 65 w 65"/>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7">
                    <a:moveTo>
                      <a:pt x="0" y="0"/>
                    </a:moveTo>
                    <a:lnTo>
                      <a:pt x="1" y="13"/>
                    </a:lnTo>
                    <a:lnTo>
                      <a:pt x="6" y="26"/>
                    </a:lnTo>
                    <a:lnTo>
                      <a:pt x="12" y="37"/>
                    </a:lnTo>
                    <a:lnTo>
                      <a:pt x="19" y="47"/>
                    </a:lnTo>
                    <a:lnTo>
                      <a:pt x="29" y="55"/>
                    </a:lnTo>
                    <a:lnTo>
                      <a:pt x="40" y="61"/>
                    </a:lnTo>
                    <a:lnTo>
                      <a:pt x="51" y="65"/>
                    </a:lnTo>
                    <a:lnTo>
                      <a:pt x="65" y="67"/>
                    </a:lnTo>
                    <a:lnTo>
                      <a:pt x="65" y="54"/>
                    </a:lnTo>
                    <a:lnTo>
                      <a:pt x="55" y="54"/>
                    </a:lnTo>
                    <a:lnTo>
                      <a:pt x="45" y="51"/>
                    </a:lnTo>
                    <a:lnTo>
                      <a:pt x="35" y="47"/>
                    </a:lnTo>
                    <a:lnTo>
                      <a:pt x="27" y="39"/>
                    </a:lnTo>
                    <a:lnTo>
                      <a:pt x="19" y="31"/>
                    </a:lnTo>
                    <a:lnTo>
                      <a:pt x="15" y="21"/>
                    </a:lnTo>
                    <a:lnTo>
                      <a:pt x="12" y="10"/>
                    </a:lnTo>
                    <a:lnTo>
                      <a:pt x="12" y="0"/>
                    </a:lnTo>
                    <a:lnTo>
                      <a:pt x="0" y="0"/>
                    </a:lnTo>
                    <a:close/>
                  </a:path>
                </a:pathLst>
              </a:custGeom>
              <a:solidFill>
                <a:srgbClr val="000000"/>
              </a:solidFill>
              <a:ln w="9525">
                <a:noFill/>
                <a:round/>
                <a:headEnd/>
                <a:tailEnd/>
              </a:ln>
            </p:spPr>
            <p:txBody>
              <a:bodyPr/>
              <a:lstStyle/>
              <a:p>
                <a:endParaRPr lang="en-US"/>
              </a:p>
            </p:txBody>
          </p:sp>
          <p:sp>
            <p:nvSpPr>
              <p:cNvPr id="31879" name="Freeform 1037"/>
              <p:cNvSpPr>
                <a:spLocks/>
              </p:cNvSpPr>
              <p:nvPr/>
            </p:nvSpPr>
            <p:spPr bwMode="auto">
              <a:xfrm>
                <a:off x="1374" y="3211"/>
                <a:ext cx="24" cy="24"/>
              </a:xfrm>
              <a:custGeom>
                <a:avLst/>
                <a:gdLst>
                  <a:gd name="T0" fmla="*/ 0 w 119"/>
                  <a:gd name="T1" fmla="*/ 0 h 119"/>
                  <a:gd name="T2" fmla="*/ 0 w 119"/>
                  <a:gd name="T3" fmla="*/ 0 h 119"/>
                  <a:gd name="T4" fmla="*/ 0 w 119"/>
                  <a:gd name="T5" fmla="*/ 0 h 119"/>
                  <a:gd name="T6" fmla="*/ 0 w 119"/>
                  <a:gd name="T7" fmla="*/ 0 h 119"/>
                  <a:gd name="T8" fmla="*/ 0 w 119"/>
                  <a:gd name="T9" fmla="*/ 0 h 119"/>
                  <a:gd name="T10" fmla="*/ 0 w 119"/>
                  <a:gd name="T11" fmla="*/ 0 h 119"/>
                  <a:gd name="T12" fmla="*/ 0 w 119"/>
                  <a:gd name="T13" fmla="*/ 0 h 119"/>
                  <a:gd name="T14" fmla="*/ 0 w 119"/>
                  <a:gd name="T15" fmla="*/ 0 h 119"/>
                  <a:gd name="T16" fmla="*/ 0 w 119"/>
                  <a:gd name="T17" fmla="*/ 0 h 119"/>
                  <a:gd name="T18" fmla="*/ 0 w 119"/>
                  <a:gd name="T19" fmla="*/ 0 h 119"/>
                  <a:gd name="T20" fmla="*/ 0 w 119"/>
                  <a:gd name="T21" fmla="*/ 0 h 119"/>
                  <a:gd name="T22" fmla="*/ 0 w 119"/>
                  <a:gd name="T23" fmla="*/ 0 h 119"/>
                  <a:gd name="T24" fmla="*/ 0 w 119"/>
                  <a:gd name="T25" fmla="*/ 0 h 119"/>
                  <a:gd name="T26" fmla="*/ 0 w 119"/>
                  <a:gd name="T27" fmla="*/ 0 h 119"/>
                  <a:gd name="T28" fmla="*/ 0 w 119"/>
                  <a:gd name="T29" fmla="*/ 0 h 119"/>
                  <a:gd name="T30" fmla="*/ 0 w 119"/>
                  <a:gd name="T31" fmla="*/ 0 h 119"/>
                  <a:gd name="T32" fmla="*/ 0 w 119"/>
                  <a:gd name="T33" fmla="*/ 0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9"/>
                  <a:gd name="T52" fmla="*/ 0 h 119"/>
                  <a:gd name="T53" fmla="*/ 119 w 119"/>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9" h="119">
                    <a:moveTo>
                      <a:pt x="0" y="59"/>
                    </a:moveTo>
                    <a:lnTo>
                      <a:pt x="5" y="33"/>
                    </a:lnTo>
                    <a:lnTo>
                      <a:pt x="19" y="14"/>
                    </a:lnTo>
                    <a:lnTo>
                      <a:pt x="38" y="3"/>
                    </a:lnTo>
                    <a:lnTo>
                      <a:pt x="61" y="0"/>
                    </a:lnTo>
                    <a:lnTo>
                      <a:pt x="81" y="3"/>
                    </a:lnTo>
                    <a:lnTo>
                      <a:pt x="101" y="14"/>
                    </a:lnTo>
                    <a:lnTo>
                      <a:pt x="115" y="33"/>
                    </a:lnTo>
                    <a:lnTo>
                      <a:pt x="119" y="59"/>
                    </a:lnTo>
                    <a:lnTo>
                      <a:pt x="115" y="84"/>
                    </a:lnTo>
                    <a:lnTo>
                      <a:pt x="101" y="104"/>
                    </a:lnTo>
                    <a:lnTo>
                      <a:pt x="81" y="115"/>
                    </a:lnTo>
                    <a:lnTo>
                      <a:pt x="61" y="119"/>
                    </a:lnTo>
                    <a:lnTo>
                      <a:pt x="38" y="115"/>
                    </a:lnTo>
                    <a:lnTo>
                      <a:pt x="19" y="104"/>
                    </a:lnTo>
                    <a:lnTo>
                      <a:pt x="5" y="84"/>
                    </a:lnTo>
                    <a:lnTo>
                      <a:pt x="0" y="59"/>
                    </a:lnTo>
                    <a:close/>
                  </a:path>
                </a:pathLst>
              </a:custGeom>
              <a:solidFill>
                <a:srgbClr val="FFFFFF"/>
              </a:solidFill>
              <a:ln w="9525">
                <a:noFill/>
                <a:round/>
                <a:headEnd/>
                <a:tailEnd/>
              </a:ln>
            </p:spPr>
            <p:txBody>
              <a:bodyPr/>
              <a:lstStyle/>
              <a:p>
                <a:endParaRPr lang="en-US"/>
              </a:p>
            </p:txBody>
          </p:sp>
          <p:sp>
            <p:nvSpPr>
              <p:cNvPr id="31880" name="Freeform 1038"/>
              <p:cNvSpPr>
                <a:spLocks/>
              </p:cNvSpPr>
              <p:nvPr/>
            </p:nvSpPr>
            <p:spPr bwMode="auto">
              <a:xfrm>
                <a:off x="1373" y="3209"/>
                <a:ext cx="13" cy="14"/>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7"/>
                  <a:gd name="T59" fmla="*/ 65 w 65"/>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7">
                    <a:moveTo>
                      <a:pt x="65" y="0"/>
                    </a:moveTo>
                    <a:lnTo>
                      <a:pt x="52" y="3"/>
                    </a:lnTo>
                    <a:lnTo>
                      <a:pt x="40" y="6"/>
                    </a:lnTo>
                    <a:lnTo>
                      <a:pt x="28" y="12"/>
                    </a:lnTo>
                    <a:lnTo>
                      <a:pt x="20" y="20"/>
                    </a:lnTo>
                    <a:lnTo>
                      <a:pt x="11" y="30"/>
                    </a:lnTo>
                    <a:lnTo>
                      <a:pt x="6" y="41"/>
                    </a:lnTo>
                    <a:lnTo>
                      <a:pt x="3" y="53"/>
                    </a:lnTo>
                    <a:lnTo>
                      <a:pt x="0" y="67"/>
                    </a:lnTo>
                    <a:lnTo>
                      <a:pt x="13" y="67"/>
                    </a:lnTo>
                    <a:lnTo>
                      <a:pt x="13" y="57"/>
                    </a:lnTo>
                    <a:lnTo>
                      <a:pt x="15" y="47"/>
                    </a:lnTo>
                    <a:lnTo>
                      <a:pt x="20" y="37"/>
                    </a:lnTo>
                    <a:lnTo>
                      <a:pt x="27" y="28"/>
                    </a:lnTo>
                    <a:lnTo>
                      <a:pt x="36" y="21"/>
                    </a:lnTo>
                    <a:lnTo>
                      <a:pt x="44" y="16"/>
                    </a:lnTo>
                    <a:lnTo>
                      <a:pt x="55" y="12"/>
                    </a:lnTo>
                    <a:lnTo>
                      <a:pt x="65" y="12"/>
                    </a:lnTo>
                    <a:lnTo>
                      <a:pt x="65" y="0"/>
                    </a:lnTo>
                    <a:close/>
                  </a:path>
                </a:pathLst>
              </a:custGeom>
              <a:solidFill>
                <a:srgbClr val="000000"/>
              </a:solidFill>
              <a:ln w="9525">
                <a:noFill/>
                <a:round/>
                <a:headEnd/>
                <a:tailEnd/>
              </a:ln>
            </p:spPr>
            <p:txBody>
              <a:bodyPr/>
              <a:lstStyle/>
              <a:p>
                <a:endParaRPr lang="en-US"/>
              </a:p>
            </p:txBody>
          </p:sp>
          <p:sp>
            <p:nvSpPr>
              <p:cNvPr id="31881" name="Freeform 1039"/>
              <p:cNvSpPr>
                <a:spLocks/>
              </p:cNvSpPr>
              <p:nvPr/>
            </p:nvSpPr>
            <p:spPr bwMode="auto">
              <a:xfrm>
                <a:off x="1386" y="3209"/>
                <a:ext cx="14" cy="14"/>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w 67"/>
                  <a:gd name="T21" fmla="*/ 0 h 67"/>
                  <a:gd name="T22" fmla="*/ 0 w 67"/>
                  <a:gd name="T23" fmla="*/ 0 h 67"/>
                  <a:gd name="T24" fmla="*/ 0 w 67"/>
                  <a:gd name="T25" fmla="*/ 0 h 67"/>
                  <a:gd name="T26" fmla="*/ 0 w 67"/>
                  <a:gd name="T27" fmla="*/ 0 h 67"/>
                  <a:gd name="T28" fmla="*/ 0 w 67"/>
                  <a:gd name="T29" fmla="*/ 0 h 67"/>
                  <a:gd name="T30" fmla="*/ 0 w 67"/>
                  <a:gd name="T31" fmla="*/ 0 h 67"/>
                  <a:gd name="T32" fmla="*/ 0 w 67"/>
                  <a:gd name="T33" fmla="*/ 0 h 67"/>
                  <a:gd name="T34" fmla="*/ 0 w 67"/>
                  <a:gd name="T35" fmla="*/ 0 h 67"/>
                  <a:gd name="T36" fmla="*/ 0 w 6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7"/>
                  <a:gd name="T59" fmla="*/ 67 w 6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7">
                    <a:moveTo>
                      <a:pt x="67" y="67"/>
                    </a:moveTo>
                    <a:lnTo>
                      <a:pt x="64" y="53"/>
                    </a:lnTo>
                    <a:lnTo>
                      <a:pt x="60" y="41"/>
                    </a:lnTo>
                    <a:lnTo>
                      <a:pt x="54" y="30"/>
                    </a:lnTo>
                    <a:lnTo>
                      <a:pt x="47" y="20"/>
                    </a:lnTo>
                    <a:lnTo>
                      <a:pt x="37" y="12"/>
                    </a:lnTo>
                    <a:lnTo>
                      <a:pt x="26" y="6"/>
                    </a:lnTo>
                    <a:lnTo>
                      <a:pt x="14" y="3"/>
                    </a:lnTo>
                    <a:lnTo>
                      <a:pt x="0" y="0"/>
                    </a:lnTo>
                    <a:lnTo>
                      <a:pt x="0" y="12"/>
                    </a:lnTo>
                    <a:lnTo>
                      <a:pt x="11" y="12"/>
                    </a:lnTo>
                    <a:lnTo>
                      <a:pt x="21" y="16"/>
                    </a:lnTo>
                    <a:lnTo>
                      <a:pt x="31" y="21"/>
                    </a:lnTo>
                    <a:lnTo>
                      <a:pt x="40" y="28"/>
                    </a:lnTo>
                    <a:lnTo>
                      <a:pt x="46" y="37"/>
                    </a:lnTo>
                    <a:lnTo>
                      <a:pt x="52" y="46"/>
                    </a:lnTo>
                    <a:lnTo>
                      <a:pt x="54" y="57"/>
                    </a:lnTo>
                    <a:lnTo>
                      <a:pt x="54" y="67"/>
                    </a:lnTo>
                    <a:lnTo>
                      <a:pt x="67" y="67"/>
                    </a:lnTo>
                    <a:close/>
                  </a:path>
                </a:pathLst>
              </a:custGeom>
              <a:solidFill>
                <a:srgbClr val="000000"/>
              </a:solidFill>
              <a:ln w="9525">
                <a:noFill/>
                <a:round/>
                <a:headEnd/>
                <a:tailEnd/>
              </a:ln>
            </p:spPr>
            <p:txBody>
              <a:bodyPr/>
              <a:lstStyle/>
              <a:p>
                <a:endParaRPr lang="en-US"/>
              </a:p>
            </p:txBody>
          </p:sp>
          <p:sp>
            <p:nvSpPr>
              <p:cNvPr id="31882" name="Freeform 1040"/>
              <p:cNvSpPr>
                <a:spLocks/>
              </p:cNvSpPr>
              <p:nvPr/>
            </p:nvSpPr>
            <p:spPr bwMode="auto">
              <a:xfrm>
                <a:off x="1386" y="3223"/>
                <a:ext cx="14" cy="13"/>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w 67"/>
                  <a:gd name="T21" fmla="*/ 0 h 67"/>
                  <a:gd name="T22" fmla="*/ 0 w 67"/>
                  <a:gd name="T23" fmla="*/ 0 h 67"/>
                  <a:gd name="T24" fmla="*/ 0 w 67"/>
                  <a:gd name="T25" fmla="*/ 0 h 67"/>
                  <a:gd name="T26" fmla="*/ 0 w 67"/>
                  <a:gd name="T27" fmla="*/ 0 h 67"/>
                  <a:gd name="T28" fmla="*/ 0 w 67"/>
                  <a:gd name="T29" fmla="*/ 0 h 67"/>
                  <a:gd name="T30" fmla="*/ 0 w 67"/>
                  <a:gd name="T31" fmla="*/ 0 h 67"/>
                  <a:gd name="T32" fmla="*/ 0 w 67"/>
                  <a:gd name="T33" fmla="*/ 0 h 67"/>
                  <a:gd name="T34" fmla="*/ 0 w 67"/>
                  <a:gd name="T35" fmla="*/ 0 h 67"/>
                  <a:gd name="T36" fmla="*/ 0 w 6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7"/>
                  <a:gd name="T59" fmla="*/ 67 w 6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7">
                    <a:moveTo>
                      <a:pt x="0" y="67"/>
                    </a:moveTo>
                    <a:lnTo>
                      <a:pt x="14" y="65"/>
                    </a:lnTo>
                    <a:lnTo>
                      <a:pt x="26" y="61"/>
                    </a:lnTo>
                    <a:lnTo>
                      <a:pt x="37" y="55"/>
                    </a:lnTo>
                    <a:lnTo>
                      <a:pt x="47" y="46"/>
                    </a:lnTo>
                    <a:lnTo>
                      <a:pt x="54" y="36"/>
                    </a:lnTo>
                    <a:lnTo>
                      <a:pt x="60" y="25"/>
                    </a:lnTo>
                    <a:lnTo>
                      <a:pt x="64" y="13"/>
                    </a:lnTo>
                    <a:lnTo>
                      <a:pt x="67" y="0"/>
                    </a:lnTo>
                    <a:lnTo>
                      <a:pt x="54" y="0"/>
                    </a:lnTo>
                    <a:lnTo>
                      <a:pt x="54" y="11"/>
                    </a:lnTo>
                    <a:lnTo>
                      <a:pt x="52" y="20"/>
                    </a:lnTo>
                    <a:lnTo>
                      <a:pt x="46" y="30"/>
                    </a:lnTo>
                    <a:lnTo>
                      <a:pt x="40" y="39"/>
                    </a:lnTo>
                    <a:lnTo>
                      <a:pt x="31" y="46"/>
                    </a:lnTo>
                    <a:lnTo>
                      <a:pt x="21" y="51"/>
                    </a:lnTo>
                    <a:lnTo>
                      <a:pt x="11" y="54"/>
                    </a:lnTo>
                    <a:lnTo>
                      <a:pt x="0" y="54"/>
                    </a:lnTo>
                    <a:lnTo>
                      <a:pt x="0" y="67"/>
                    </a:lnTo>
                    <a:close/>
                  </a:path>
                </a:pathLst>
              </a:custGeom>
              <a:solidFill>
                <a:srgbClr val="000000"/>
              </a:solidFill>
              <a:ln w="9525">
                <a:noFill/>
                <a:round/>
                <a:headEnd/>
                <a:tailEnd/>
              </a:ln>
            </p:spPr>
            <p:txBody>
              <a:bodyPr/>
              <a:lstStyle/>
              <a:p>
                <a:endParaRPr lang="en-US"/>
              </a:p>
            </p:txBody>
          </p:sp>
          <p:sp>
            <p:nvSpPr>
              <p:cNvPr id="31883" name="Freeform 1041"/>
              <p:cNvSpPr>
                <a:spLocks/>
              </p:cNvSpPr>
              <p:nvPr/>
            </p:nvSpPr>
            <p:spPr bwMode="auto">
              <a:xfrm>
                <a:off x="1373" y="3223"/>
                <a:ext cx="13" cy="13"/>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7"/>
                  <a:gd name="T59" fmla="*/ 65 w 65"/>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7">
                    <a:moveTo>
                      <a:pt x="0" y="0"/>
                    </a:moveTo>
                    <a:lnTo>
                      <a:pt x="3" y="13"/>
                    </a:lnTo>
                    <a:lnTo>
                      <a:pt x="6" y="25"/>
                    </a:lnTo>
                    <a:lnTo>
                      <a:pt x="11" y="36"/>
                    </a:lnTo>
                    <a:lnTo>
                      <a:pt x="20" y="46"/>
                    </a:lnTo>
                    <a:lnTo>
                      <a:pt x="28" y="55"/>
                    </a:lnTo>
                    <a:lnTo>
                      <a:pt x="40" y="61"/>
                    </a:lnTo>
                    <a:lnTo>
                      <a:pt x="52" y="65"/>
                    </a:lnTo>
                    <a:lnTo>
                      <a:pt x="65" y="67"/>
                    </a:lnTo>
                    <a:lnTo>
                      <a:pt x="65" y="54"/>
                    </a:lnTo>
                    <a:lnTo>
                      <a:pt x="55" y="54"/>
                    </a:lnTo>
                    <a:lnTo>
                      <a:pt x="44" y="51"/>
                    </a:lnTo>
                    <a:lnTo>
                      <a:pt x="36" y="46"/>
                    </a:lnTo>
                    <a:lnTo>
                      <a:pt x="27" y="39"/>
                    </a:lnTo>
                    <a:lnTo>
                      <a:pt x="20" y="30"/>
                    </a:lnTo>
                    <a:lnTo>
                      <a:pt x="15" y="20"/>
                    </a:lnTo>
                    <a:lnTo>
                      <a:pt x="13" y="9"/>
                    </a:lnTo>
                    <a:lnTo>
                      <a:pt x="13" y="0"/>
                    </a:lnTo>
                    <a:lnTo>
                      <a:pt x="0" y="0"/>
                    </a:lnTo>
                    <a:close/>
                  </a:path>
                </a:pathLst>
              </a:custGeom>
              <a:solidFill>
                <a:srgbClr val="000000"/>
              </a:solidFill>
              <a:ln w="9525">
                <a:noFill/>
                <a:round/>
                <a:headEnd/>
                <a:tailEnd/>
              </a:ln>
            </p:spPr>
            <p:txBody>
              <a:bodyPr/>
              <a:lstStyle/>
              <a:p>
                <a:endParaRPr lang="en-US"/>
              </a:p>
            </p:txBody>
          </p:sp>
          <p:sp>
            <p:nvSpPr>
              <p:cNvPr id="31884" name="Freeform 1042"/>
              <p:cNvSpPr>
                <a:spLocks/>
              </p:cNvSpPr>
              <p:nvPr/>
            </p:nvSpPr>
            <p:spPr bwMode="auto">
              <a:xfrm>
                <a:off x="1635" y="3066"/>
                <a:ext cx="160" cy="190"/>
              </a:xfrm>
              <a:custGeom>
                <a:avLst/>
                <a:gdLst>
                  <a:gd name="T0" fmla="*/ 0 w 804"/>
                  <a:gd name="T1" fmla="*/ 0 h 949"/>
                  <a:gd name="T2" fmla="*/ 0 w 804"/>
                  <a:gd name="T3" fmla="*/ 0 h 949"/>
                  <a:gd name="T4" fmla="*/ 0 w 804"/>
                  <a:gd name="T5" fmla="*/ 0 h 949"/>
                  <a:gd name="T6" fmla="*/ 0 w 804"/>
                  <a:gd name="T7" fmla="*/ 0 h 949"/>
                  <a:gd name="T8" fmla="*/ 0 w 804"/>
                  <a:gd name="T9" fmla="*/ 0 h 949"/>
                  <a:gd name="T10" fmla="*/ 0 w 804"/>
                  <a:gd name="T11" fmla="*/ 0 h 949"/>
                  <a:gd name="T12" fmla="*/ 0 w 804"/>
                  <a:gd name="T13" fmla="*/ 0 h 949"/>
                  <a:gd name="T14" fmla="*/ 0 w 804"/>
                  <a:gd name="T15" fmla="*/ 0 h 949"/>
                  <a:gd name="T16" fmla="*/ 0 w 804"/>
                  <a:gd name="T17" fmla="*/ 0 h 949"/>
                  <a:gd name="T18" fmla="*/ 0 w 804"/>
                  <a:gd name="T19" fmla="*/ 0 h 949"/>
                  <a:gd name="T20" fmla="*/ 0 w 804"/>
                  <a:gd name="T21" fmla="*/ 0 h 949"/>
                  <a:gd name="T22" fmla="*/ 0 w 804"/>
                  <a:gd name="T23" fmla="*/ 0 h 949"/>
                  <a:gd name="T24" fmla="*/ 0 w 804"/>
                  <a:gd name="T25" fmla="*/ 0 h 949"/>
                  <a:gd name="T26" fmla="*/ 0 w 804"/>
                  <a:gd name="T27" fmla="*/ 0 h 949"/>
                  <a:gd name="T28" fmla="*/ 0 w 804"/>
                  <a:gd name="T29" fmla="*/ 0 h 949"/>
                  <a:gd name="T30" fmla="*/ 0 w 804"/>
                  <a:gd name="T31" fmla="*/ 0 h 949"/>
                  <a:gd name="T32" fmla="*/ 0 w 804"/>
                  <a:gd name="T33" fmla="*/ 0 h 949"/>
                  <a:gd name="T34" fmla="*/ 0 w 804"/>
                  <a:gd name="T35" fmla="*/ 0 h 949"/>
                  <a:gd name="T36" fmla="*/ 0 w 804"/>
                  <a:gd name="T37" fmla="*/ 0 h 949"/>
                  <a:gd name="T38" fmla="*/ 0 w 804"/>
                  <a:gd name="T39" fmla="*/ 0 h 949"/>
                  <a:gd name="T40" fmla="*/ 0 w 804"/>
                  <a:gd name="T41" fmla="*/ 0 h 949"/>
                  <a:gd name="T42" fmla="*/ 0 w 804"/>
                  <a:gd name="T43" fmla="*/ 0 h 949"/>
                  <a:gd name="T44" fmla="*/ 0 w 804"/>
                  <a:gd name="T45" fmla="*/ 0 h 949"/>
                  <a:gd name="T46" fmla="*/ 0 w 804"/>
                  <a:gd name="T47" fmla="*/ 0 h 949"/>
                  <a:gd name="T48" fmla="*/ 0 w 804"/>
                  <a:gd name="T49" fmla="*/ 0 h 949"/>
                  <a:gd name="T50" fmla="*/ 0 w 804"/>
                  <a:gd name="T51" fmla="*/ 0 h 949"/>
                  <a:gd name="T52" fmla="*/ 0 w 804"/>
                  <a:gd name="T53" fmla="*/ 0 h 949"/>
                  <a:gd name="T54" fmla="*/ 0 w 804"/>
                  <a:gd name="T55" fmla="*/ 0 h 949"/>
                  <a:gd name="T56" fmla="*/ 0 w 804"/>
                  <a:gd name="T57" fmla="*/ 0 h 949"/>
                  <a:gd name="T58" fmla="*/ 0 w 804"/>
                  <a:gd name="T59" fmla="*/ 0 h 949"/>
                  <a:gd name="T60" fmla="*/ 0 w 804"/>
                  <a:gd name="T61" fmla="*/ 0 h 949"/>
                  <a:gd name="T62" fmla="*/ 0 w 804"/>
                  <a:gd name="T63" fmla="*/ 0 h 949"/>
                  <a:gd name="T64" fmla="*/ 0 w 804"/>
                  <a:gd name="T65" fmla="*/ 0 h 949"/>
                  <a:gd name="T66" fmla="*/ 0 w 804"/>
                  <a:gd name="T67" fmla="*/ 0 h 949"/>
                  <a:gd name="T68" fmla="*/ 0 w 804"/>
                  <a:gd name="T69" fmla="*/ 0 h 949"/>
                  <a:gd name="T70" fmla="*/ 0 w 804"/>
                  <a:gd name="T71" fmla="*/ 0 h 949"/>
                  <a:gd name="T72" fmla="*/ 0 w 804"/>
                  <a:gd name="T73" fmla="*/ 0 h 949"/>
                  <a:gd name="T74" fmla="*/ 0 w 804"/>
                  <a:gd name="T75" fmla="*/ 0 h 949"/>
                  <a:gd name="T76" fmla="*/ 0 w 804"/>
                  <a:gd name="T77" fmla="*/ 0 h 949"/>
                  <a:gd name="T78" fmla="*/ 0 w 804"/>
                  <a:gd name="T79" fmla="*/ 0 h 949"/>
                  <a:gd name="T80" fmla="*/ 0 w 804"/>
                  <a:gd name="T81" fmla="*/ 0 h 949"/>
                  <a:gd name="T82" fmla="*/ 0 w 804"/>
                  <a:gd name="T83" fmla="*/ 0 h 949"/>
                  <a:gd name="T84" fmla="*/ 0 w 804"/>
                  <a:gd name="T85" fmla="*/ 0 h 949"/>
                  <a:gd name="T86" fmla="*/ 0 w 804"/>
                  <a:gd name="T87" fmla="*/ 0 h 949"/>
                  <a:gd name="T88" fmla="*/ 0 w 804"/>
                  <a:gd name="T89" fmla="*/ 0 h 949"/>
                  <a:gd name="T90" fmla="*/ 0 w 804"/>
                  <a:gd name="T91" fmla="*/ 0 h 949"/>
                  <a:gd name="T92" fmla="*/ 0 w 804"/>
                  <a:gd name="T93" fmla="*/ 0 h 949"/>
                  <a:gd name="T94" fmla="*/ 0 w 804"/>
                  <a:gd name="T95" fmla="*/ 0 h 949"/>
                  <a:gd name="T96" fmla="*/ 0 w 804"/>
                  <a:gd name="T97" fmla="*/ 0 h 949"/>
                  <a:gd name="T98" fmla="*/ 0 w 804"/>
                  <a:gd name="T99" fmla="*/ 0 h 949"/>
                  <a:gd name="T100" fmla="*/ 0 w 804"/>
                  <a:gd name="T101" fmla="*/ 0 h 949"/>
                  <a:gd name="T102" fmla="*/ 0 w 804"/>
                  <a:gd name="T103" fmla="*/ 0 h 949"/>
                  <a:gd name="T104" fmla="*/ 0 w 804"/>
                  <a:gd name="T105" fmla="*/ 0 h 949"/>
                  <a:gd name="T106" fmla="*/ 0 w 804"/>
                  <a:gd name="T107" fmla="*/ 0 h 949"/>
                  <a:gd name="T108" fmla="*/ 0 w 804"/>
                  <a:gd name="T109" fmla="*/ 0 h 949"/>
                  <a:gd name="T110" fmla="*/ 0 w 804"/>
                  <a:gd name="T111" fmla="*/ 0 h 949"/>
                  <a:gd name="T112" fmla="*/ 0 w 804"/>
                  <a:gd name="T113" fmla="*/ 0 h 949"/>
                  <a:gd name="T114" fmla="*/ 0 w 804"/>
                  <a:gd name="T115" fmla="*/ 0 h 949"/>
                  <a:gd name="T116" fmla="*/ 0 w 804"/>
                  <a:gd name="T117" fmla="*/ 0 h 949"/>
                  <a:gd name="T118" fmla="*/ 0 w 804"/>
                  <a:gd name="T119" fmla="*/ 0 h 949"/>
                  <a:gd name="T120" fmla="*/ 0 w 804"/>
                  <a:gd name="T121" fmla="*/ 0 h 949"/>
                  <a:gd name="T122" fmla="*/ 0 w 804"/>
                  <a:gd name="T123" fmla="*/ 0 h 949"/>
                  <a:gd name="T124" fmla="*/ 0 w 804"/>
                  <a:gd name="T125" fmla="*/ 0 h 9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04"/>
                  <a:gd name="T190" fmla="*/ 0 h 949"/>
                  <a:gd name="T191" fmla="*/ 804 w 804"/>
                  <a:gd name="T192" fmla="*/ 949 h 9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04" h="949">
                    <a:moveTo>
                      <a:pt x="733" y="949"/>
                    </a:moveTo>
                    <a:lnTo>
                      <a:pt x="804" y="887"/>
                    </a:lnTo>
                    <a:lnTo>
                      <a:pt x="795" y="884"/>
                    </a:lnTo>
                    <a:lnTo>
                      <a:pt x="787" y="880"/>
                    </a:lnTo>
                    <a:lnTo>
                      <a:pt x="777" y="878"/>
                    </a:lnTo>
                    <a:lnTo>
                      <a:pt x="768" y="875"/>
                    </a:lnTo>
                    <a:lnTo>
                      <a:pt x="759" y="873"/>
                    </a:lnTo>
                    <a:lnTo>
                      <a:pt x="748" y="869"/>
                    </a:lnTo>
                    <a:lnTo>
                      <a:pt x="738" y="864"/>
                    </a:lnTo>
                    <a:lnTo>
                      <a:pt x="727" y="858"/>
                    </a:lnTo>
                    <a:lnTo>
                      <a:pt x="700" y="835"/>
                    </a:lnTo>
                    <a:lnTo>
                      <a:pt x="683" y="808"/>
                    </a:lnTo>
                    <a:lnTo>
                      <a:pt x="673" y="777"/>
                    </a:lnTo>
                    <a:lnTo>
                      <a:pt x="667" y="745"/>
                    </a:lnTo>
                    <a:lnTo>
                      <a:pt x="662" y="712"/>
                    </a:lnTo>
                    <a:lnTo>
                      <a:pt x="656" y="676"/>
                    </a:lnTo>
                    <a:lnTo>
                      <a:pt x="642" y="640"/>
                    </a:lnTo>
                    <a:lnTo>
                      <a:pt x="621" y="605"/>
                    </a:lnTo>
                    <a:lnTo>
                      <a:pt x="610" y="591"/>
                    </a:lnTo>
                    <a:lnTo>
                      <a:pt x="597" y="580"/>
                    </a:lnTo>
                    <a:lnTo>
                      <a:pt x="583" y="570"/>
                    </a:lnTo>
                    <a:lnTo>
                      <a:pt x="568" y="561"/>
                    </a:lnTo>
                    <a:lnTo>
                      <a:pt x="554" y="552"/>
                    </a:lnTo>
                    <a:lnTo>
                      <a:pt x="538" y="545"/>
                    </a:lnTo>
                    <a:lnTo>
                      <a:pt x="522" y="537"/>
                    </a:lnTo>
                    <a:lnTo>
                      <a:pt x="505" y="530"/>
                    </a:lnTo>
                    <a:lnTo>
                      <a:pt x="489" y="524"/>
                    </a:lnTo>
                    <a:lnTo>
                      <a:pt x="473" y="516"/>
                    </a:lnTo>
                    <a:lnTo>
                      <a:pt x="457" y="509"/>
                    </a:lnTo>
                    <a:lnTo>
                      <a:pt x="442" y="502"/>
                    </a:lnTo>
                    <a:lnTo>
                      <a:pt x="429" y="493"/>
                    </a:lnTo>
                    <a:lnTo>
                      <a:pt x="416" y="483"/>
                    </a:lnTo>
                    <a:lnTo>
                      <a:pt x="404" y="473"/>
                    </a:lnTo>
                    <a:lnTo>
                      <a:pt x="394" y="461"/>
                    </a:lnTo>
                    <a:lnTo>
                      <a:pt x="378" y="435"/>
                    </a:lnTo>
                    <a:lnTo>
                      <a:pt x="370" y="409"/>
                    </a:lnTo>
                    <a:lnTo>
                      <a:pt x="363" y="384"/>
                    </a:lnTo>
                    <a:lnTo>
                      <a:pt x="360" y="358"/>
                    </a:lnTo>
                    <a:lnTo>
                      <a:pt x="354" y="333"/>
                    </a:lnTo>
                    <a:lnTo>
                      <a:pt x="344" y="309"/>
                    </a:lnTo>
                    <a:lnTo>
                      <a:pt x="327" y="284"/>
                    </a:lnTo>
                    <a:lnTo>
                      <a:pt x="302" y="261"/>
                    </a:lnTo>
                    <a:lnTo>
                      <a:pt x="291" y="253"/>
                    </a:lnTo>
                    <a:lnTo>
                      <a:pt x="279" y="246"/>
                    </a:lnTo>
                    <a:lnTo>
                      <a:pt x="267" y="240"/>
                    </a:lnTo>
                    <a:lnTo>
                      <a:pt x="252" y="234"/>
                    </a:lnTo>
                    <a:lnTo>
                      <a:pt x="238" y="227"/>
                    </a:lnTo>
                    <a:lnTo>
                      <a:pt x="224" y="221"/>
                    </a:lnTo>
                    <a:lnTo>
                      <a:pt x="208" y="215"/>
                    </a:lnTo>
                    <a:lnTo>
                      <a:pt x="193" y="209"/>
                    </a:lnTo>
                    <a:lnTo>
                      <a:pt x="178" y="203"/>
                    </a:lnTo>
                    <a:lnTo>
                      <a:pt x="163" y="197"/>
                    </a:lnTo>
                    <a:lnTo>
                      <a:pt x="150" y="191"/>
                    </a:lnTo>
                    <a:lnTo>
                      <a:pt x="136" y="183"/>
                    </a:lnTo>
                    <a:lnTo>
                      <a:pt x="125" y="176"/>
                    </a:lnTo>
                    <a:lnTo>
                      <a:pt x="114" y="167"/>
                    </a:lnTo>
                    <a:lnTo>
                      <a:pt x="105" y="159"/>
                    </a:lnTo>
                    <a:lnTo>
                      <a:pt x="96" y="149"/>
                    </a:lnTo>
                    <a:lnTo>
                      <a:pt x="78" y="113"/>
                    </a:lnTo>
                    <a:lnTo>
                      <a:pt x="70" y="76"/>
                    </a:lnTo>
                    <a:lnTo>
                      <a:pt x="69" y="39"/>
                    </a:lnTo>
                    <a:lnTo>
                      <a:pt x="68" y="0"/>
                    </a:lnTo>
                    <a:lnTo>
                      <a:pt x="53" y="11"/>
                    </a:lnTo>
                    <a:lnTo>
                      <a:pt x="39" y="21"/>
                    </a:lnTo>
                    <a:lnTo>
                      <a:pt x="28" y="31"/>
                    </a:lnTo>
                    <a:lnTo>
                      <a:pt x="19" y="39"/>
                    </a:lnTo>
                    <a:lnTo>
                      <a:pt x="11" y="49"/>
                    </a:lnTo>
                    <a:lnTo>
                      <a:pt x="5" y="62"/>
                    </a:lnTo>
                    <a:lnTo>
                      <a:pt x="1" y="75"/>
                    </a:lnTo>
                    <a:lnTo>
                      <a:pt x="0" y="93"/>
                    </a:lnTo>
                    <a:lnTo>
                      <a:pt x="3" y="125"/>
                    </a:lnTo>
                    <a:lnTo>
                      <a:pt x="9" y="152"/>
                    </a:lnTo>
                    <a:lnTo>
                      <a:pt x="19" y="176"/>
                    </a:lnTo>
                    <a:lnTo>
                      <a:pt x="31" y="195"/>
                    </a:lnTo>
                    <a:lnTo>
                      <a:pt x="47" y="213"/>
                    </a:lnTo>
                    <a:lnTo>
                      <a:pt x="65" y="227"/>
                    </a:lnTo>
                    <a:lnTo>
                      <a:pt x="85" y="240"/>
                    </a:lnTo>
                    <a:lnTo>
                      <a:pt x="105" y="250"/>
                    </a:lnTo>
                    <a:lnTo>
                      <a:pt x="127" y="259"/>
                    </a:lnTo>
                    <a:lnTo>
                      <a:pt x="147" y="268"/>
                    </a:lnTo>
                    <a:lnTo>
                      <a:pt x="170" y="277"/>
                    </a:lnTo>
                    <a:lnTo>
                      <a:pt x="190" y="284"/>
                    </a:lnTo>
                    <a:lnTo>
                      <a:pt x="210" y="293"/>
                    </a:lnTo>
                    <a:lnTo>
                      <a:pt x="227" y="302"/>
                    </a:lnTo>
                    <a:lnTo>
                      <a:pt x="243" y="312"/>
                    </a:lnTo>
                    <a:lnTo>
                      <a:pt x="257" y="325"/>
                    </a:lnTo>
                    <a:lnTo>
                      <a:pt x="270" y="343"/>
                    </a:lnTo>
                    <a:lnTo>
                      <a:pt x="280" y="364"/>
                    </a:lnTo>
                    <a:lnTo>
                      <a:pt x="289" y="387"/>
                    </a:lnTo>
                    <a:lnTo>
                      <a:pt x="295" y="411"/>
                    </a:lnTo>
                    <a:lnTo>
                      <a:pt x="301" y="435"/>
                    </a:lnTo>
                    <a:lnTo>
                      <a:pt x="308" y="459"/>
                    </a:lnTo>
                    <a:lnTo>
                      <a:pt x="317" y="482"/>
                    </a:lnTo>
                    <a:lnTo>
                      <a:pt x="328" y="503"/>
                    </a:lnTo>
                    <a:lnTo>
                      <a:pt x="339" y="519"/>
                    </a:lnTo>
                    <a:lnTo>
                      <a:pt x="350" y="531"/>
                    </a:lnTo>
                    <a:lnTo>
                      <a:pt x="363" y="543"/>
                    </a:lnTo>
                    <a:lnTo>
                      <a:pt x="376" y="553"/>
                    </a:lnTo>
                    <a:lnTo>
                      <a:pt x="390" y="562"/>
                    </a:lnTo>
                    <a:lnTo>
                      <a:pt x="405" y="569"/>
                    </a:lnTo>
                    <a:lnTo>
                      <a:pt x="420" y="577"/>
                    </a:lnTo>
                    <a:lnTo>
                      <a:pt x="435" y="583"/>
                    </a:lnTo>
                    <a:lnTo>
                      <a:pt x="449" y="588"/>
                    </a:lnTo>
                    <a:lnTo>
                      <a:pt x="464" y="594"/>
                    </a:lnTo>
                    <a:lnTo>
                      <a:pt x="479" y="600"/>
                    </a:lnTo>
                    <a:lnTo>
                      <a:pt x="494" y="607"/>
                    </a:lnTo>
                    <a:lnTo>
                      <a:pt x="507" y="615"/>
                    </a:lnTo>
                    <a:lnTo>
                      <a:pt x="521" y="623"/>
                    </a:lnTo>
                    <a:lnTo>
                      <a:pt x="533" y="633"/>
                    </a:lnTo>
                    <a:lnTo>
                      <a:pt x="544" y="644"/>
                    </a:lnTo>
                    <a:lnTo>
                      <a:pt x="565" y="675"/>
                    </a:lnTo>
                    <a:lnTo>
                      <a:pt x="579" y="708"/>
                    </a:lnTo>
                    <a:lnTo>
                      <a:pt x="591" y="744"/>
                    </a:lnTo>
                    <a:lnTo>
                      <a:pt x="599" y="778"/>
                    </a:lnTo>
                    <a:lnTo>
                      <a:pt x="606" y="812"/>
                    </a:lnTo>
                    <a:lnTo>
                      <a:pt x="616" y="844"/>
                    </a:lnTo>
                    <a:lnTo>
                      <a:pt x="629" y="873"/>
                    </a:lnTo>
                    <a:lnTo>
                      <a:pt x="646" y="895"/>
                    </a:lnTo>
                    <a:lnTo>
                      <a:pt x="658" y="905"/>
                    </a:lnTo>
                    <a:lnTo>
                      <a:pt x="669" y="913"/>
                    </a:lnTo>
                    <a:lnTo>
                      <a:pt x="681" y="921"/>
                    </a:lnTo>
                    <a:lnTo>
                      <a:pt x="694" y="927"/>
                    </a:lnTo>
                    <a:lnTo>
                      <a:pt x="705" y="933"/>
                    </a:lnTo>
                    <a:lnTo>
                      <a:pt x="714" y="938"/>
                    </a:lnTo>
                    <a:lnTo>
                      <a:pt x="724" y="943"/>
                    </a:lnTo>
                    <a:lnTo>
                      <a:pt x="733" y="949"/>
                    </a:lnTo>
                    <a:close/>
                  </a:path>
                </a:pathLst>
              </a:custGeom>
              <a:solidFill>
                <a:srgbClr val="02C100"/>
              </a:solidFill>
              <a:ln w="9525">
                <a:noFill/>
                <a:round/>
                <a:headEnd/>
                <a:tailEnd/>
              </a:ln>
            </p:spPr>
            <p:txBody>
              <a:bodyPr/>
              <a:lstStyle/>
              <a:p>
                <a:endParaRPr lang="en-US"/>
              </a:p>
            </p:txBody>
          </p:sp>
          <p:sp>
            <p:nvSpPr>
              <p:cNvPr id="31885" name="Freeform 1043"/>
              <p:cNvSpPr>
                <a:spLocks/>
              </p:cNvSpPr>
              <p:nvPr/>
            </p:nvSpPr>
            <p:spPr bwMode="auto">
              <a:xfrm>
                <a:off x="1780" y="3243"/>
                <a:ext cx="18" cy="14"/>
              </a:xfrm>
              <a:custGeom>
                <a:avLst/>
                <a:gdLst>
                  <a:gd name="T0" fmla="*/ 0 w 90"/>
                  <a:gd name="T1" fmla="*/ 0 h 72"/>
                  <a:gd name="T2" fmla="*/ 0 w 90"/>
                  <a:gd name="T3" fmla="*/ 0 h 72"/>
                  <a:gd name="T4" fmla="*/ 0 w 90"/>
                  <a:gd name="T5" fmla="*/ 0 h 72"/>
                  <a:gd name="T6" fmla="*/ 0 w 90"/>
                  <a:gd name="T7" fmla="*/ 0 h 72"/>
                  <a:gd name="T8" fmla="*/ 0 w 90"/>
                  <a:gd name="T9" fmla="*/ 0 h 72"/>
                  <a:gd name="T10" fmla="*/ 0 w 90"/>
                  <a:gd name="T11" fmla="*/ 0 h 72"/>
                  <a:gd name="T12" fmla="*/ 0 w 90"/>
                  <a:gd name="T13" fmla="*/ 0 h 72"/>
                  <a:gd name="T14" fmla="*/ 0 w 90"/>
                  <a:gd name="T15" fmla="*/ 0 h 72"/>
                  <a:gd name="T16" fmla="*/ 0 w 90"/>
                  <a:gd name="T17" fmla="*/ 0 h 72"/>
                  <a:gd name="T18" fmla="*/ 0 w 9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72"/>
                  <a:gd name="T32" fmla="*/ 90 w 9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72">
                    <a:moveTo>
                      <a:pt x="75" y="11"/>
                    </a:moveTo>
                    <a:lnTo>
                      <a:pt x="71" y="2"/>
                    </a:lnTo>
                    <a:lnTo>
                      <a:pt x="0" y="63"/>
                    </a:lnTo>
                    <a:lnTo>
                      <a:pt x="8" y="72"/>
                    </a:lnTo>
                    <a:lnTo>
                      <a:pt x="79" y="10"/>
                    </a:lnTo>
                    <a:lnTo>
                      <a:pt x="75" y="0"/>
                    </a:lnTo>
                    <a:lnTo>
                      <a:pt x="79" y="10"/>
                    </a:lnTo>
                    <a:lnTo>
                      <a:pt x="90" y="3"/>
                    </a:lnTo>
                    <a:lnTo>
                      <a:pt x="75" y="0"/>
                    </a:lnTo>
                    <a:lnTo>
                      <a:pt x="75" y="11"/>
                    </a:lnTo>
                    <a:close/>
                  </a:path>
                </a:pathLst>
              </a:custGeom>
              <a:solidFill>
                <a:srgbClr val="000000"/>
              </a:solidFill>
              <a:ln w="9525">
                <a:noFill/>
                <a:round/>
                <a:headEnd/>
                <a:tailEnd/>
              </a:ln>
            </p:spPr>
            <p:txBody>
              <a:bodyPr/>
              <a:lstStyle/>
              <a:p>
                <a:endParaRPr lang="en-US"/>
              </a:p>
            </p:txBody>
          </p:sp>
          <p:sp>
            <p:nvSpPr>
              <p:cNvPr id="31886" name="Freeform 1044"/>
              <p:cNvSpPr>
                <a:spLocks/>
              </p:cNvSpPr>
              <p:nvPr/>
            </p:nvSpPr>
            <p:spPr bwMode="auto">
              <a:xfrm>
                <a:off x="1772" y="3231"/>
                <a:ext cx="23" cy="14"/>
              </a:xfrm>
              <a:custGeom>
                <a:avLst/>
                <a:gdLst>
                  <a:gd name="T0" fmla="*/ 0 w 117"/>
                  <a:gd name="T1" fmla="*/ 0 h 67"/>
                  <a:gd name="T2" fmla="*/ 0 w 117"/>
                  <a:gd name="T3" fmla="*/ 0 h 67"/>
                  <a:gd name="T4" fmla="*/ 0 w 117"/>
                  <a:gd name="T5" fmla="*/ 0 h 67"/>
                  <a:gd name="T6" fmla="*/ 0 w 117"/>
                  <a:gd name="T7" fmla="*/ 0 h 67"/>
                  <a:gd name="T8" fmla="*/ 0 w 117"/>
                  <a:gd name="T9" fmla="*/ 0 h 67"/>
                  <a:gd name="T10" fmla="*/ 0 w 117"/>
                  <a:gd name="T11" fmla="*/ 0 h 67"/>
                  <a:gd name="T12" fmla="*/ 0 w 117"/>
                  <a:gd name="T13" fmla="*/ 0 h 67"/>
                  <a:gd name="T14" fmla="*/ 0 w 117"/>
                  <a:gd name="T15" fmla="*/ 0 h 67"/>
                  <a:gd name="T16" fmla="*/ 0 w 117"/>
                  <a:gd name="T17" fmla="*/ 0 h 67"/>
                  <a:gd name="T18" fmla="*/ 0 w 117"/>
                  <a:gd name="T19" fmla="*/ 0 h 67"/>
                  <a:gd name="T20" fmla="*/ 0 w 117"/>
                  <a:gd name="T21" fmla="*/ 0 h 67"/>
                  <a:gd name="T22" fmla="*/ 0 w 117"/>
                  <a:gd name="T23" fmla="*/ 0 h 67"/>
                  <a:gd name="T24" fmla="*/ 0 w 117"/>
                  <a:gd name="T25" fmla="*/ 0 h 67"/>
                  <a:gd name="T26" fmla="*/ 0 w 117"/>
                  <a:gd name="T27" fmla="*/ 0 h 67"/>
                  <a:gd name="T28" fmla="*/ 0 w 117"/>
                  <a:gd name="T29" fmla="*/ 0 h 67"/>
                  <a:gd name="T30" fmla="*/ 0 w 117"/>
                  <a:gd name="T31" fmla="*/ 0 h 67"/>
                  <a:gd name="T32" fmla="*/ 0 w 117"/>
                  <a:gd name="T33" fmla="*/ 0 h 67"/>
                  <a:gd name="T34" fmla="*/ 0 w 117"/>
                  <a:gd name="T35" fmla="*/ 0 h 67"/>
                  <a:gd name="T36" fmla="*/ 0 w 11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67"/>
                  <a:gd name="T59" fmla="*/ 117 w 11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67">
                    <a:moveTo>
                      <a:pt x="0" y="7"/>
                    </a:moveTo>
                    <a:lnTo>
                      <a:pt x="13" y="21"/>
                    </a:lnTo>
                    <a:lnTo>
                      <a:pt x="26" y="32"/>
                    </a:lnTo>
                    <a:lnTo>
                      <a:pt x="40" y="40"/>
                    </a:lnTo>
                    <a:lnTo>
                      <a:pt x="54" y="46"/>
                    </a:lnTo>
                    <a:lnTo>
                      <a:pt x="69" y="53"/>
                    </a:lnTo>
                    <a:lnTo>
                      <a:pt x="85" y="58"/>
                    </a:lnTo>
                    <a:lnTo>
                      <a:pt x="101" y="62"/>
                    </a:lnTo>
                    <a:lnTo>
                      <a:pt x="117" y="67"/>
                    </a:lnTo>
                    <a:lnTo>
                      <a:pt x="117" y="56"/>
                    </a:lnTo>
                    <a:lnTo>
                      <a:pt x="113" y="55"/>
                    </a:lnTo>
                    <a:lnTo>
                      <a:pt x="105" y="53"/>
                    </a:lnTo>
                    <a:lnTo>
                      <a:pt x="93" y="49"/>
                    </a:lnTo>
                    <a:lnTo>
                      <a:pt x="78" y="44"/>
                    </a:lnTo>
                    <a:lnTo>
                      <a:pt x="61" y="37"/>
                    </a:lnTo>
                    <a:lnTo>
                      <a:pt x="43" y="27"/>
                    </a:lnTo>
                    <a:lnTo>
                      <a:pt x="25" y="15"/>
                    </a:lnTo>
                    <a:lnTo>
                      <a:pt x="9" y="0"/>
                    </a:lnTo>
                    <a:lnTo>
                      <a:pt x="0" y="7"/>
                    </a:lnTo>
                    <a:close/>
                  </a:path>
                </a:pathLst>
              </a:custGeom>
              <a:solidFill>
                <a:srgbClr val="000000"/>
              </a:solidFill>
              <a:ln w="9525">
                <a:noFill/>
                <a:round/>
                <a:headEnd/>
                <a:tailEnd/>
              </a:ln>
            </p:spPr>
            <p:txBody>
              <a:bodyPr/>
              <a:lstStyle/>
              <a:p>
                <a:endParaRPr lang="en-US"/>
              </a:p>
            </p:txBody>
          </p:sp>
          <p:sp>
            <p:nvSpPr>
              <p:cNvPr id="31887" name="Freeform 1045"/>
              <p:cNvSpPr>
                <a:spLocks/>
              </p:cNvSpPr>
              <p:nvPr/>
            </p:nvSpPr>
            <p:spPr bwMode="auto">
              <a:xfrm>
                <a:off x="1758" y="3187"/>
                <a:ext cx="16" cy="46"/>
              </a:xfrm>
              <a:custGeom>
                <a:avLst/>
                <a:gdLst>
                  <a:gd name="T0" fmla="*/ 0 w 80"/>
                  <a:gd name="T1" fmla="*/ 0 h 231"/>
                  <a:gd name="T2" fmla="*/ 0 w 80"/>
                  <a:gd name="T3" fmla="*/ 0 h 231"/>
                  <a:gd name="T4" fmla="*/ 0 w 80"/>
                  <a:gd name="T5" fmla="*/ 0 h 231"/>
                  <a:gd name="T6" fmla="*/ 0 w 80"/>
                  <a:gd name="T7" fmla="*/ 0 h 231"/>
                  <a:gd name="T8" fmla="*/ 0 w 80"/>
                  <a:gd name="T9" fmla="*/ 0 h 231"/>
                  <a:gd name="T10" fmla="*/ 0 w 80"/>
                  <a:gd name="T11" fmla="*/ 0 h 231"/>
                  <a:gd name="T12" fmla="*/ 0 w 80"/>
                  <a:gd name="T13" fmla="*/ 0 h 231"/>
                  <a:gd name="T14" fmla="*/ 0 w 80"/>
                  <a:gd name="T15" fmla="*/ 0 h 231"/>
                  <a:gd name="T16" fmla="*/ 0 w 80"/>
                  <a:gd name="T17" fmla="*/ 0 h 231"/>
                  <a:gd name="T18" fmla="*/ 0 w 80"/>
                  <a:gd name="T19" fmla="*/ 0 h 231"/>
                  <a:gd name="T20" fmla="*/ 0 w 80"/>
                  <a:gd name="T21" fmla="*/ 0 h 231"/>
                  <a:gd name="T22" fmla="*/ 0 w 80"/>
                  <a:gd name="T23" fmla="*/ 0 h 231"/>
                  <a:gd name="T24" fmla="*/ 0 w 80"/>
                  <a:gd name="T25" fmla="*/ 0 h 231"/>
                  <a:gd name="T26" fmla="*/ 0 w 80"/>
                  <a:gd name="T27" fmla="*/ 0 h 231"/>
                  <a:gd name="T28" fmla="*/ 0 w 80"/>
                  <a:gd name="T29" fmla="*/ 0 h 231"/>
                  <a:gd name="T30" fmla="*/ 0 w 80"/>
                  <a:gd name="T31" fmla="*/ 0 h 231"/>
                  <a:gd name="T32" fmla="*/ 0 w 80"/>
                  <a:gd name="T33" fmla="*/ 0 h 231"/>
                  <a:gd name="T34" fmla="*/ 0 w 80"/>
                  <a:gd name="T35" fmla="*/ 0 h 231"/>
                  <a:gd name="T36" fmla="*/ 0 w 80"/>
                  <a:gd name="T37" fmla="*/ 0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231"/>
                  <a:gd name="T59" fmla="*/ 80 w 80"/>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231">
                    <a:moveTo>
                      <a:pt x="0" y="7"/>
                    </a:moveTo>
                    <a:lnTo>
                      <a:pt x="20" y="38"/>
                    </a:lnTo>
                    <a:lnTo>
                      <a:pt x="32" y="69"/>
                    </a:lnTo>
                    <a:lnTo>
                      <a:pt x="41" y="101"/>
                    </a:lnTo>
                    <a:lnTo>
                      <a:pt x="46" y="130"/>
                    </a:lnTo>
                    <a:lnTo>
                      <a:pt x="48" y="160"/>
                    </a:lnTo>
                    <a:lnTo>
                      <a:pt x="53" y="187"/>
                    </a:lnTo>
                    <a:lnTo>
                      <a:pt x="60" y="210"/>
                    </a:lnTo>
                    <a:lnTo>
                      <a:pt x="71" y="231"/>
                    </a:lnTo>
                    <a:lnTo>
                      <a:pt x="80" y="224"/>
                    </a:lnTo>
                    <a:lnTo>
                      <a:pt x="69" y="204"/>
                    </a:lnTo>
                    <a:lnTo>
                      <a:pt x="63" y="180"/>
                    </a:lnTo>
                    <a:lnTo>
                      <a:pt x="58" y="152"/>
                    </a:lnTo>
                    <a:lnTo>
                      <a:pt x="54" y="122"/>
                    </a:lnTo>
                    <a:lnTo>
                      <a:pt x="49" y="91"/>
                    </a:lnTo>
                    <a:lnTo>
                      <a:pt x="42" y="59"/>
                    </a:lnTo>
                    <a:lnTo>
                      <a:pt x="29" y="28"/>
                    </a:lnTo>
                    <a:lnTo>
                      <a:pt x="9" y="0"/>
                    </a:lnTo>
                    <a:lnTo>
                      <a:pt x="0" y="7"/>
                    </a:lnTo>
                    <a:close/>
                  </a:path>
                </a:pathLst>
              </a:custGeom>
              <a:solidFill>
                <a:srgbClr val="000000"/>
              </a:solidFill>
              <a:ln w="9525">
                <a:noFill/>
                <a:round/>
                <a:headEnd/>
                <a:tailEnd/>
              </a:ln>
            </p:spPr>
            <p:txBody>
              <a:bodyPr/>
              <a:lstStyle/>
              <a:p>
                <a:endParaRPr lang="en-US"/>
              </a:p>
            </p:txBody>
          </p:sp>
          <p:sp>
            <p:nvSpPr>
              <p:cNvPr id="31888" name="Freeform 1046"/>
              <p:cNvSpPr>
                <a:spLocks/>
              </p:cNvSpPr>
              <p:nvPr/>
            </p:nvSpPr>
            <p:spPr bwMode="auto">
              <a:xfrm>
                <a:off x="1712" y="3158"/>
                <a:ext cx="48" cy="30"/>
              </a:xfrm>
              <a:custGeom>
                <a:avLst/>
                <a:gdLst>
                  <a:gd name="T0" fmla="*/ 0 w 236"/>
                  <a:gd name="T1" fmla="*/ 0 h 151"/>
                  <a:gd name="T2" fmla="*/ 0 w 236"/>
                  <a:gd name="T3" fmla="*/ 0 h 151"/>
                  <a:gd name="T4" fmla="*/ 0 w 236"/>
                  <a:gd name="T5" fmla="*/ 0 h 151"/>
                  <a:gd name="T6" fmla="*/ 0 w 236"/>
                  <a:gd name="T7" fmla="*/ 0 h 151"/>
                  <a:gd name="T8" fmla="*/ 0 w 236"/>
                  <a:gd name="T9" fmla="*/ 0 h 151"/>
                  <a:gd name="T10" fmla="*/ 0 w 236"/>
                  <a:gd name="T11" fmla="*/ 0 h 151"/>
                  <a:gd name="T12" fmla="*/ 0 w 236"/>
                  <a:gd name="T13" fmla="*/ 0 h 151"/>
                  <a:gd name="T14" fmla="*/ 0 w 236"/>
                  <a:gd name="T15" fmla="*/ 0 h 151"/>
                  <a:gd name="T16" fmla="*/ 0 w 236"/>
                  <a:gd name="T17" fmla="*/ 0 h 151"/>
                  <a:gd name="T18" fmla="*/ 0 w 236"/>
                  <a:gd name="T19" fmla="*/ 0 h 151"/>
                  <a:gd name="T20" fmla="*/ 0 w 236"/>
                  <a:gd name="T21" fmla="*/ 0 h 151"/>
                  <a:gd name="T22" fmla="*/ 0 w 236"/>
                  <a:gd name="T23" fmla="*/ 0 h 151"/>
                  <a:gd name="T24" fmla="*/ 0 w 236"/>
                  <a:gd name="T25" fmla="*/ 0 h 151"/>
                  <a:gd name="T26" fmla="*/ 0 w 236"/>
                  <a:gd name="T27" fmla="*/ 0 h 151"/>
                  <a:gd name="T28" fmla="*/ 0 w 236"/>
                  <a:gd name="T29" fmla="*/ 0 h 151"/>
                  <a:gd name="T30" fmla="*/ 0 w 236"/>
                  <a:gd name="T31" fmla="*/ 0 h 151"/>
                  <a:gd name="T32" fmla="*/ 0 w 236"/>
                  <a:gd name="T33" fmla="*/ 0 h 151"/>
                  <a:gd name="T34" fmla="*/ 0 w 236"/>
                  <a:gd name="T35" fmla="*/ 0 h 151"/>
                  <a:gd name="T36" fmla="*/ 0 w 236"/>
                  <a:gd name="T37" fmla="*/ 0 h 151"/>
                  <a:gd name="T38" fmla="*/ 0 w 236"/>
                  <a:gd name="T39" fmla="*/ 0 h 151"/>
                  <a:gd name="T40" fmla="*/ 0 w 236"/>
                  <a:gd name="T41" fmla="*/ 0 h 151"/>
                  <a:gd name="T42" fmla="*/ 0 w 236"/>
                  <a:gd name="T43" fmla="*/ 0 h 151"/>
                  <a:gd name="T44" fmla="*/ 0 w 236"/>
                  <a:gd name="T45" fmla="*/ 0 h 151"/>
                  <a:gd name="T46" fmla="*/ 0 w 236"/>
                  <a:gd name="T47" fmla="*/ 0 h 151"/>
                  <a:gd name="T48" fmla="*/ 0 w 236"/>
                  <a:gd name="T49" fmla="*/ 0 h 151"/>
                  <a:gd name="T50" fmla="*/ 0 w 236"/>
                  <a:gd name="T51" fmla="*/ 0 h 151"/>
                  <a:gd name="T52" fmla="*/ 0 w 236"/>
                  <a:gd name="T53" fmla="*/ 0 h 151"/>
                  <a:gd name="T54" fmla="*/ 0 w 236"/>
                  <a:gd name="T55" fmla="*/ 0 h 151"/>
                  <a:gd name="T56" fmla="*/ 0 w 236"/>
                  <a:gd name="T57" fmla="*/ 0 h 151"/>
                  <a:gd name="T58" fmla="*/ 0 w 236"/>
                  <a:gd name="T59" fmla="*/ 0 h 151"/>
                  <a:gd name="T60" fmla="*/ 0 w 236"/>
                  <a:gd name="T61" fmla="*/ 0 h 151"/>
                  <a:gd name="T62" fmla="*/ 0 w 236"/>
                  <a:gd name="T63" fmla="*/ 0 h 151"/>
                  <a:gd name="T64" fmla="*/ 0 w 236"/>
                  <a:gd name="T65" fmla="*/ 0 h 151"/>
                  <a:gd name="T66" fmla="*/ 0 w 236"/>
                  <a:gd name="T67" fmla="*/ 0 h 151"/>
                  <a:gd name="T68" fmla="*/ 0 w 236"/>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6"/>
                  <a:gd name="T106" fmla="*/ 0 h 151"/>
                  <a:gd name="T107" fmla="*/ 236 w 236"/>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6" h="151">
                    <a:moveTo>
                      <a:pt x="0" y="8"/>
                    </a:moveTo>
                    <a:lnTo>
                      <a:pt x="13" y="20"/>
                    </a:lnTo>
                    <a:lnTo>
                      <a:pt x="27" y="30"/>
                    </a:lnTo>
                    <a:lnTo>
                      <a:pt x="41" y="40"/>
                    </a:lnTo>
                    <a:lnTo>
                      <a:pt x="57" y="48"/>
                    </a:lnTo>
                    <a:lnTo>
                      <a:pt x="71" y="56"/>
                    </a:lnTo>
                    <a:lnTo>
                      <a:pt x="87" y="63"/>
                    </a:lnTo>
                    <a:lnTo>
                      <a:pt x="102" y="70"/>
                    </a:lnTo>
                    <a:lnTo>
                      <a:pt x="118" y="78"/>
                    </a:lnTo>
                    <a:lnTo>
                      <a:pt x="134" y="85"/>
                    </a:lnTo>
                    <a:lnTo>
                      <a:pt x="149" y="92"/>
                    </a:lnTo>
                    <a:lnTo>
                      <a:pt x="163" y="100"/>
                    </a:lnTo>
                    <a:lnTo>
                      <a:pt x="178" y="108"/>
                    </a:lnTo>
                    <a:lnTo>
                      <a:pt x="192" y="117"/>
                    </a:lnTo>
                    <a:lnTo>
                      <a:pt x="205" y="128"/>
                    </a:lnTo>
                    <a:lnTo>
                      <a:pt x="216" y="139"/>
                    </a:lnTo>
                    <a:lnTo>
                      <a:pt x="227" y="151"/>
                    </a:lnTo>
                    <a:lnTo>
                      <a:pt x="236" y="144"/>
                    </a:lnTo>
                    <a:lnTo>
                      <a:pt x="221" y="131"/>
                    </a:lnTo>
                    <a:lnTo>
                      <a:pt x="206" y="118"/>
                    </a:lnTo>
                    <a:lnTo>
                      <a:pt x="190" y="107"/>
                    </a:lnTo>
                    <a:lnTo>
                      <a:pt x="175" y="97"/>
                    </a:lnTo>
                    <a:lnTo>
                      <a:pt x="159" y="89"/>
                    </a:lnTo>
                    <a:lnTo>
                      <a:pt x="141" y="80"/>
                    </a:lnTo>
                    <a:lnTo>
                      <a:pt x="125" y="72"/>
                    </a:lnTo>
                    <a:lnTo>
                      <a:pt x="109" y="64"/>
                    </a:lnTo>
                    <a:lnTo>
                      <a:pt x="94" y="57"/>
                    </a:lnTo>
                    <a:lnTo>
                      <a:pt x="79" y="49"/>
                    </a:lnTo>
                    <a:lnTo>
                      <a:pt x="64" y="42"/>
                    </a:lnTo>
                    <a:lnTo>
                      <a:pt x="51" y="35"/>
                    </a:lnTo>
                    <a:lnTo>
                      <a:pt x="38" y="27"/>
                    </a:lnTo>
                    <a:lnTo>
                      <a:pt x="27" y="19"/>
                    </a:lnTo>
                    <a:lnTo>
                      <a:pt x="19" y="10"/>
                    </a:lnTo>
                    <a:lnTo>
                      <a:pt x="10" y="0"/>
                    </a:lnTo>
                    <a:lnTo>
                      <a:pt x="0" y="8"/>
                    </a:lnTo>
                    <a:close/>
                  </a:path>
                </a:pathLst>
              </a:custGeom>
              <a:solidFill>
                <a:srgbClr val="000000"/>
              </a:solidFill>
              <a:ln w="9525">
                <a:noFill/>
                <a:round/>
                <a:headEnd/>
                <a:tailEnd/>
              </a:ln>
            </p:spPr>
            <p:txBody>
              <a:bodyPr/>
              <a:lstStyle/>
              <a:p>
                <a:endParaRPr lang="en-US"/>
              </a:p>
            </p:txBody>
          </p:sp>
          <p:sp>
            <p:nvSpPr>
              <p:cNvPr id="31889" name="Freeform 1047"/>
              <p:cNvSpPr>
                <a:spLocks/>
              </p:cNvSpPr>
              <p:nvPr/>
            </p:nvSpPr>
            <p:spPr bwMode="auto">
              <a:xfrm>
                <a:off x="1697" y="3120"/>
                <a:ext cx="17" cy="39"/>
              </a:xfrm>
              <a:custGeom>
                <a:avLst/>
                <a:gdLst>
                  <a:gd name="T0" fmla="*/ 0 w 88"/>
                  <a:gd name="T1" fmla="*/ 0 h 198"/>
                  <a:gd name="T2" fmla="*/ 0 w 88"/>
                  <a:gd name="T3" fmla="*/ 0 h 198"/>
                  <a:gd name="T4" fmla="*/ 0 w 88"/>
                  <a:gd name="T5" fmla="*/ 0 h 198"/>
                  <a:gd name="T6" fmla="*/ 0 w 88"/>
                  <a:gd name="T7" fmla="*/ 0 h 198"/>
                  <a:gd name="T8" fmla="*/ 0 w 88"/>
                  <a:gd name="T9" fmla="*/ 0 h 198"/>
                  <a:gd name="T10" fmla="*/ 0 w 88"/>
                  <a:gd name="T11" fmla="*/ 0 h 198"/>
                  <a:gd name="T12" fmla="*/ 0 w 88"/>
                  <a:gd name="T13" fmla="*/ 0 h 198"/>
                  <a:gd name="T14" fmla="*/ 0 w 88"/>
                  <a:gd name="T15" fmla="*/ 0 h 198"/>
                  <a:gd name="T16" fmla="*/ 0 w 88"/>
                  <a:gd name="T17" fmla="*/ 0 h 198"/>
                  <a:gd name="T18" fmla="*/ 0 w 88"/>
                  <a:gd name="T19" fmla="*/ 0 h 198"/>
                  <a:gd name="T20" fmla="*/ 0 w 88"/>
                  <a:gd name="T21" fmla="*/ 0 h 198"/>
                  <a:gd name="T22" fmla="*/ 0 w 88"/>
                  <a:gd name="T23" fmla="*/ 0 h 198"/>
                  <a:gd name="T24" fmla="*/ 0 w 88"/>
                  <a:gd name="T25" fmla="*/ 0 h 198"/>
                  <a:gd name="T26" fmla="*/ 0 w 88"/>
                  <a:gd name="T27" fmla="*/ 0 h 198"/>
                  <a:gd name="T28" fmla="*/ 0 w 88"/>
                  <a:gd name="T29" fmla="*/ 0 h 198"/>
                  <a:gd name="T30" fmla="*/ 0 w 88"/>
                  <a:gd name="T31" fmla="*/ 0 h 198"/>
                  <a:gd name="T32" fmla="*/ 0 w 88"/>
                  <a:gd name="T33" fmla="*/ 0 h 198"/>
                  <a:gd name="T34" fmla="*/ 0 w 88"/>
                  <a:gd name="T35" fmla="*/ 0 h 198"/>
                  <a:gd name="T36" fmla="*/ 0 w 88"/>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198"/>
                  <a:gd name="T59" fmla="*/ 88 w 88"/>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198">
                    <a:moveTo>
                      <a:pt x="0" y="10"/>
                    </a:moveTo>
                    <a:lnTo>
                      <a:pt x="19" y="30"/>
                    </a:lnTo>
                    <a:lnTo>
                      <a:pt x="32" y="53"/>
                    </a:lnTo>
                    <a:lnTo>
                      <a:pt x="39" y="77"/>
                    </a:lnTo>
                    <a:lnTo>
                      <a:pt x="45" y="102"/>
                    </a:lnTo>
                    <a:lnTo>
                      <a:pt x="49" y="126"/>
                    </a:lnTo>
                    <a:lnTo>
                      <a:pt x="55" y="151"/>
                    </a:lnTo>
                    <a:lnTo>
                      <a:pt x="64" y="174"/>
                    </a:lnTo>
                    <a:lnTo>
                      <a:pt x="78" y="198"/>
                    </a:lnTo>
                    <a:lnTo>
                      <a:pt x="88" y="190"/>
                    </a:lnTo>
                    <a:lnTo>
                      <a:pt x="73" y="167"/>
                    </a:lnTo>
                    <a:lnTo>
                      <a:pt x="65" y="144"/>
                    </a:lnTo>
                    <a:lnTo>
                      <a:pt x="59" y="119"/>
                    </a:lnTo>
                    <a:lnTo>
                      <a:pt x="55" y="94"/>
                    </a:lnTo>
                    <a:lnTo>
                      <a:pt x="49" y="70"/>
                    </a:lnTo>
                    <a:lnTo>
                      <a:pt x="41" y="45"/>
                    </a:lnTo>
                    <a:lnTo>
                      <a:pt x="28" y="22"/>
                    </a:lnTo>
                    <a:lnTo>
                      <a:pt x="7" y="0"/>
                    </a:lnTo>
                    <a:lnTo>
                      <a:pt x="0" y="10"/>
                    </a:lnTo>
                    <a:close/>
                  </a:path>
                </a:pathLst>
              </a:custGeom>
              <a:solidFill>
                <a:srgbClr val="000000"/>
              </a:solidFill>
              <a:ln w="9525">
                <a:noFill/>
                <a:round/>
                <a:headEnd/>
                <a:tailEnd/>
              </a:ln>
            </p:spPr>
            <p:txBody>
              <a:bodyPr/>
              <a:lstStyle/>
              <a:p>
                <a:endParaRPr lang="en-US"/>
              </a:p>
            </p:txBody>
          </p:sp>
          <p:sp>
            <p:nvSpPr>
              <p:cNvPr id="31890" name="Freeform 1048"/>
              <p:cNvSpPr>
                <a:spLocks/>
              </p:cNvSpPr>
              <p:nvPr/>
            </p:nvSpPr>
            <p:spPr bwMode="auto">
              <a:xfrm>
                <a:off x="1653" y="3095"/>
                <a:ext cx="45" cy="27"/>
              </a:xfrm>
              <a:custGeom>
                <a:avLst/>
                <a:gdLst>
                  <a:gd name="T0" fmla="*/ 0 w 227"/>
                  <a:gd name="T1" fmla="*/ 0 h 132"/>
                  <a:gd name="T2" fmla="*/ 0 w 227"/>
                  <a:gd name="T3" fmla="*/ 0 h 132"/>
                  <a:gd name="T4" fmla="*/ 0 w 227"/>
                  <a:gd name="T5" fmla="*/ 0 h 132"/>
                  <a:gd name="T6" fmla="*/ 0 w 227"/>
                  <a:gd name="T7" fmla="*/ 0 h 132"/>
                  <a:gd name="T8" fmla="*/ 0 w 227"/>
                  <a:gd name="T9" fmla="*/ 0 h 132"/>
                  <a:gd name="T10" fmla="*/ 0 w 227"/>
                  <a:gd name="T11" fmla="*/ 0 h 132"/>
                  <a:gd name="T12" fmla="*/ 0 w 227"/>
                  <a:gd name="T13" fmla="*/ 0 h 132"/>
                  <a:gd name="T14" fmla="*/ 0 w 227"/>
                  <a:gd name="T15" fmla="*/ 0 h 132"/>
                  <a:gd name="T16" fmla="*/ 0 w 227"/>
                  <a:gd name="T17" fmla="*/ 0 h 132"/>
                  <a:gd name="T18" fmla="*/ 0 w 227"/>
                  <a:gd name="T19" fmla="*/ 0 h 132"/>
                  <a:gd name="T20" fmla="*/ 0 w 227"/>
                  <a:gd name="T21" fmla="*/ 0 h 132"/>
                  <a:gd name="T22" fmla="*/ 0 w 227"/>
                  <a:gd name="T23" fmla="*/ 0 h 132"/>
                  <a:gd name="T24" fmla="*/ 0 w 227"/>
                  <a:gd name="T25" fmla="*/ 0 h 132"/>
                  <a:gd name="T26" fmla="*/ 0 w 227"/>
                  <a:gd name="T27" fmla="*/ 0 h 132"/>
                  <a:gd name="T28" fmla="*/ 0 w 227"/>
                  <a:gd name="T29" fmla="*/ 0 h 132"/>
                  <a:gd name="T30" fmla="*/ 0 w 227"/>
                  <a:gd name="T31" fmla="*/ 0 h 132"/>
                  <a:gd name="T32" fmla="*/ 0 w 227"/>
                  <a:gd name="T33" fmla="*/ 0 h 132"/>
                  <a:gd name="T34" fmla="*/ 0 w 227"/>
                  <a:gd name="T35" fmla="*/ 0 h 132"/>
                  <a:gd name="T36" fmla="*/ 0 w 227"/>
                  <a:gd name="T37" fmla="*/ 0 h 132"/>
                  <a:gd name="T38" fmla="*/ 0 w 227"/>
                  <a:gd name="T39" fmla="*/ 0 h 132"/>
                  <a:gd name="T40" fmla="*/ 0 w 227"/>
                  <a:gd name="T41" fmla="*/ 0 h 132"/>
                  <a:gd name="T42" fmla="*/ 0 w 227"/>
                  <a:gd name="T43" fmla="*/ 0 h 132"/>
                  <a:gd name="T44" fmla="*/ 0 w 227"/>
                  <a:gd name="T45" fmla="*/ 0 h 132"/>
                  <a:gd name="T46" fmla="*/ 0 w 227"/>
                  <a:gd name="T47" fmla="*/ 0 h 132"/>
                  <a:gd name="T48" fmla="*/ 0 w 227"/>
                  <a:gd name="T49" fmla="*/ 0 h 132"/>
                  <a:gd name="T50" fmla="*/ 0 w 227"/>
                  <a:gd name="T51" fmla="*/ 0 h 132"/>
                  <a:gd name="T52" fmla="*/ 0 w 227"/>
                  <a:gd name="T53" fmla="*/ 0 h 132"/>
                  <a:gd name="T54" fmla="*/ 0 w 227"/>
                  <a:gd name="T55" fmla="*/ 0 h 132"/>
                  <a:gd name="T56" fmla="*/ 0 w 227"/>
                  <a:gd name="T57" fmla="*/ 0 h 132"/>
                  <a:gd name="T58" fmla="*/ 0 w 227"/>
                  <a:gd name="T59" fmla="*/ 0 h 132"/>
                  <a:gd name="T60" fmla="*/ 0 w 227"/>
                  <a:gd name="T61" fmla="*/ 0 h 132"/>
                  <a:gd name="T62" fmla="*/ 0 w 227"/>
                  <a:gd name="T63" fmla="*/ 0 h 132"/>
                  <a:gd name="T64" fmla="*/ 0 w 227"/>
                  <a:gd name="T65" fmla="*/ 0 h 132"/>
                  <a:gd name="T66" fmla="*/ 0 w 227"/>
                  <a:gd name="T67" fmla="*/ 0 h 132"/>
                  <a:gd name="T68" fmla="*/ 0 w 227"/>
                  <a:gd name="T69" fmla="*/ 0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7"/>
                  <a:gd name="T106" fmla="*/ 0 h 132"/>
                  <a:gd name="T107" fmla="*/ 227 w 227"/>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7" h="132">
                    <a:moveTo>
                      <a:pt x="0" y="7"/>
                    </a:moveTo>
                    <a:lnTo>
                      <a:pt x="12" y="20"/>
                    </a:lnTo>
                    <a:lnTo>
                      <a:pt x="26" y="30"/>
                    </a:lnTo>
                    <a:lnTo>
                      <a:pt x="39" y="38"/>
                    </a:lnTo>
                    <a:lnTo>
                      <a:pt x="53" y="47"/>
                    </a:lnTo>
                    <a:lnTo>
                      <a:pt x="66" y="54"/>
                    </a:lnTo>
                    <a:lnTo>
                      <a:pt x="81" y="60"/>
                    </a:lnTo>
                    <a:lnTo>
                      <a:pt x="96" y="66"/>
                    </a:lnTo>
                    <a:lnTo>
                      <a:pt x="110" y="71"/>
                    </a:lnTo>
                    <a:lnTo>
                      <a:pt x="125" y="78"/>
                    </a:lnTo>
                    <a:lnTo>
                      <a:pt x="140" y="84"/>
                    </a:lnTo>
                    <a:lnTo>
                      <a:pt x="155" y="89"/>
                    </a:lnTo>
                    <a:lnTo>
                      <a:pt x="168" y="96"/>
                    </a:lnTo>
                    <a:lnTo>
                      <a:pt x="182" y="103"/>
                    </a:lnTo>
                    <a:lnTo>
                      <a:pt x="195" y="112"/>
                    </a:lnTo>
                    <a:lnTo>
                      <a:pt x="207" y="121"/>
                    </a:lnTo>
                    <a:lnTo>
                      <a:pt x="220" y="132"/>
                    </a:lnTo>
                    <a:lnTo>
                      <a:pt x="227" y="122"/>
                    </a:lnTo>
                    <a:lnTo>
                      <a:pt x="216" y="112"/>
                    </a:lnTo>
                    <a:lnTo>
                      <a:pt x="204" y="103"/>
                    </a:lnTo>
                    <a:lnTo>
                      <a:pt x="189" y="96"/>
                    </a:lnTo>
                    <a:lnTo>
                      <a:pt x="174" y="89"/>
                    </a:lnTo>
                    <a:lnTo>
                      <a:pt x="160" y="81"/>
                    </a:lnTo>
                    <a:lnTo>
                      <a:pt x="144" y="75"/>
                    </a:lnTo>
                    <a:lnTo>
                      <a:pt x="128" y="69"/>
                    </a:lnTo>
                    <a:lnTo>
                      <a:pt x="112" y="63"/>
                    </a:lnTo>
                    <a:lnTo>
                      <a:pt x="96" y="55"/>
                    </a:lnTo>
                    <a:lnTo>
                      <a:pt x="81" y="49"/>
                    </a:lnTo>
                    <a:lnTo>
                      <a:pt x="66" y="43"/>
                    </a:lnTo>
                    <a:lnTo>
                      <a:pt x="53" y="36"/>
                    </a:lnTo>
                    <a:lnTo>
                      <a:pt x="39" y="28"/>
                    </a:lnTo>
                    <a:lnTo>
                      <a:pt x="28" y="20"/>
                    </a:lnTo>
                    <a:lnTo>
                      <a:pt x="18" y="10"/>
                    </a:lnTo>
                    <a:lnTo>
                      <a:pt x="10" y="0"/>
                    </a:lnTo>
                    <a:lnTo>
                      <a:pt x="0" y="7"/>
                    </a:lnTo>
                    <a:close/>
                  </a:path>
                </a:pathLst>
              </a:custGeom>
              <a:solidFill>
                <a:srgbClr val="000000"/>
              </a:solidFill>
              <a:ln w="9525">
                <a:noFill/>
                <a:round/>
                <a:headEnd/>
                <a:tailEnd/>
              </a:ln>
            </p:spPr>
            <p:txBody>
              <a:bodyPr/>
              <a:lstStyle/>
              <a:p>
                <a:endParaRPr lang="en-US"/>
              </a:p>
            </p:txBody>
          </p:sp>
          <p:sp>
            <p:nvSpPr>
              <p:cNvPr id="31891" name="Freeform 1049"/>
              <p:cNvSpPr>
                <a:spLocks/>
              </p:cNvSpPr>
              <p:nvPr/>
            </p:nvSpPr>
            <p:spPr bwMode="auto">
              <a:xfrm>
                <a:off x="1647" y="3064"/>
                <a:ext cx="8" cy="33"/>
              </a:xfrm>
              <a:custGeom>
                <a:avLst/>
                <a:gdLst>
                  <a:gd name="T0" fmla="*/ 0 w 41"/>
                  <a:gd name="T1" fmla="*/ 0 h 165"/>
                  <a:gd name="T2" fmla="*/ 0 w 41"/>
                  <a:gd name="T3" fmla="*/ 0 h 165"/>
                  <a:gd name="T4" fmla="*/ 0 w 41"/>
                  <a:gd name="T5" fmla="*/ 0 h 165"/>
                  <a:gd name="T6" fmla="*/ 0 w 41"/>
                  <a:gd name="T7" fmla="*/ 0 h 165"/>
                  <a:gd name="T8" fmla="*/ 0 w 41"/>
                  <a:gd name="T9" fmla="*/ 0 h 165"/>
                  <a:gd name="T10" fmla="*/ 0 w 41"/>
                  <a:gd name="T11" fmla="*/ 0 h 165"/>
                  <a:gd name="T12" fmla="*/ 0 w 41"/>
                  <a:gd name="T13" fmla="*/ 0 h 165"/>
                  <a:gd name="T14" fmla="*/ 0 w 41"/>
                  <a:gd name="T15" fmla="*/ 0 h 165"/>
                  <a:gd name="T16" fmla="*/ 0 w 41"/>
                  <a:gd name="T17" fmla="*/ 0 h 165"/>
                  <a:gd name="T18" fmla="*/ 0 w 41"/>
                  <a:gd name="T19" fmla="*/ 0 h 165"/>
                  <a:gd name="T20" fmla="*/ 0 w 41"/>
                  <a:gd name="T21" fmla="*/ 0 h 165"/>
                  <a:gd name="T22" fmla="*/ 0 w 41"/>
                  <a:gd name="T23" fmla="*/ 0 h 165"/>
                  <a:gd name="T24" fmla="*/ 0 w 41"/>
                  <a:gd name="T25" fmla="*/ 0 h 165"/>
                  <a:gd name="T26" fmla="*/ 0 w 41"/>
                  <a:gd name="T27" fmla="*/ 0 h 165"/>
                  <a:gd name="T28" fmla="*/ 0 w 41"/>
                  <a:gd name="T29" fmla="*/ 0 h 165"/>
                  <a:gd name="T30" fmla="*/ 0 w 41"/>
                  <a:gd name="T31" fmla="*/ 0 h 165"/>
                  <a:gd name="T32" fmla="*/ 0 w 41"/>
                  <a:gd name="T33" fmla="*/ 0 h 165"/>
                  <a:gd name="T34" fmla="*/ 0 w 41"/>
                  <a:gd name="T35" fmla="*/ 0 h 165"/>
                  <a:gd name="T36" fmla="*/ 0 w 41"/>
                  <a:gd name="T37" fmla="*/ 0 h 165"/>
                  <a:gd name="T38" fmla="*/ 0 w 41"/>
                  <a:gd name="T39" fmla="*/ 0 h 1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165"/>
                  <a:gd name="T62" fmla="*/ 41 w 41"/>
                  <a:gd name="T63" fmla="*/ 165 h 1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165">
                    <a:moveTo>
                      <a:pt x="11" y="18"/>
                    </a:moveTo>
                    <a:lnTo>
                      <a:pt x="2" y="13"/>
                    </a:lnTo>
                    <a:lnTo>
                      <a:pt x="0" y="51"/>
                    </a:lnTo>
                    <a:lnTo>
                      <a:pt x="4" y="93"/>
                    </a:lnTo>
                    <a:lnTo>
                      <a:pt x="13" y="132"/>
                    </a:lnTo>
                    <a:lnTo>
                      <a:pt x="31" y="165"/>
                    </a:lnTo>
                    <a:lnTo>
                      <a:pt x="41" y="158"/>
                    </a:lnTo>
                    <a:lnTo>
                      <a:pt x="27" y="135"/>
                    </a:lnTo>
                    <a:lnTo>
                      <a:pt x="19" y="111"/>
                    </a:lnTo>
                    <a:lnTo>
                      <a:pt x="14" y="89"/>
                    </a:lnTo>
                    <a:lnTo>
                      <a:pt x="13" y="67"/>
                    </a:lnTo>
                    <a:lnTo>
                      <a:pt x="13" y="47"/>
                    </a:lnTo>
                    <a:lnTo>
                      <a:pt x="14" y="31"/>
                    </a:lnTo>
                    <a:lnTo>
                      <a:pt x="14" y="20"/>
                    </a:lnTo>
                    <a:lnTo>
                      <a:pt x="13" y="13"/>
                    </a:lnTo>
                    <a:lnTo>
                      <a:pt x="4" y="8"/>
                    </a:lnTo>
                    <a:lnTo>
                      <a:pt x="13" y="13"/>
                    </a:lnTo>
                    <a:lnTo>
                      <a:pt x="15" y="0"/>
                    </a:lnTo>
                    <a:lnTo>
                      <a:pt x="4" y="8"/>
                    </a:lnTo>
                    <a:lnTo>
                      <a:pt x="11" y="18"/>
                    </a:lnTo>
                    <a:close/>
                  </a:path>
                </a:pathLst>
              </a:custGeom>
              <a:solidFill>
                <a:srgbClr val="000000"/>
              </a:solidFill>
              <a:ln w="9525">
                <a:noFill/>
                <a:round/>
                <a:headEnd/>
                <a:tailEnd/>
              </a:ln>
            </p:spPr>
            <p:txBody>
              <a:bodyPr/>
              <a:lstStyle/>
              <a:p>
                <a:endParaRPr lang="en-US"/>
              </a:p>
            </p:txBody>
          </p:sp>
          <p:sp>
            <p:nvSpPr>
              <p:cNvPr id="31892" name="Freeform 1050"/>
              <p:cNvSpPr>
                <a:spLocks/>
              </p:cNvSpPr>
              <p:nvPr/>
            </p:nvSpPr>
            <p:spPr bwMode="auto">
              <a:xfrm>
                <a:off x="1636" y="3065"/>
                <a:ext cx="13" cy="11"/>
              </a:xfrm>
              <a:custGeom>
                <a:avLst/>
                <a:gdLst>
                  <a:gd name="T0" fmla="*/ 0 w 65"/>
                  <a:gd name="T1" fmla="*/ 0 h 54"/>
                  <a:gd name="T2" fmla="*/ 0 w 65"/>
                  <a:gd name="T3" fmla="*/ 0 h 54"/>
                  <a:gd name="T4" fmla="*/ 0 w 65"/>
                  <a:gd name="T5" fmla="*/ 0 h 54"/>
                  <a:gd name="T6" fmla="*/ 0 w 65"/>
                  <a:gd name="T7" fmla="*/ 0 h 54"/>
                  <a:gd name="T8" fmla="*/ 0 w 65"/>
                  <a:gd name="T9" fmla="*/ 0 h 54"/>
                  <a:gd name="T10" fmla="*/ 0 w 65"/>
                  <a:gd name="T11" fmla="*/ 0 h 54"/>
                  <a:gd name="T12" fmla="*/ 0 w 65"/>
                  <a:gd name="T13" fmla="*/ 0 h 54"/>
                  <a:gd name="T14" fmla="*/ 0 w 65"/>
                  <a:gd name="T15" fmla="*/ 0 h 54"/>
                  <a:gd name="T16" fmla="*/ 0 w 65"/>
                  <a:gd name="T17" fmla="*/ 0 h 54"/>
                  <a:gd name="T18" fmla="*/ 0 w 65"/>
                  <a:gd name="T19" fmla="*/ 0 h 54"/>
                  <a:gd name="T20" fmla="*/ 0 w 65"/>
                  <a:gd name="T21" fmla="*/ 0 h 54"/>
                  <a:gd name="T22" fmla="*/ 0 w 65"/>
                  <a:gd name="T23" fmla="*/ 0 h 54"/>
                  <a:gd name="T24" fmla="*/ 0 w 65"/>
                  <a:gd name="T25" fmla="*/ 0 h 54"/>
                  <a:gd name="T26" fmla="*/ 0 w 65"/>
                  <a:gd name="T27" fmla="*/ 0 h 54"/>
                  <a:gd name="T28" fmla="*/ 0 w 65"/>
                  <a:gd name="T29" fmla="*/ 0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54"/>
                  <a:gd name="T47" fmla="*/ 65 w 6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54">
                    <a:moveTo>
                      <a:pt x="11" y="53"/>
                    </a:moveTo>
                    <a:lnTo>
                      <a:pt x="9" y="54"/>
                    </a:lnTo>
                    <a:lnTo>
                      <a:pt x="65" y="10"/>
                    </a:lnTo>
                    <a:lnTo>
                      <a:pt x="58" y="0"/>
                    </a:lnTo>
                    <a:lnTo>
                      <a:pt x="53" y="4"/>
                    </a:lnTo>
                    <a:lnTo>
                      <a:pt x="46" y="10"/>
                    </a:lnTo>
                    <a:lnTo>
                      <a:pt x="37" y="17"/>
                    </a:lnTo>
                    <a:lnTo>
                      <a:pt x="27" y="25"/>
                    </a:lnTo>
                    <a:lnTo>
                      <a:pt x="19" y="32"/>
                    </a:lnTo>
                    <a:lnTo>
                      <a:pt x="10" y="38"/>
                    </a:lnTo>
                    <a:lnTo>
                      <a:pt x="4" y="43"/>
                    </a:lnTo>
                    <a:lnTo>
                      <a:pt x="0" y="47"/>
                    </a:lnTo>
                    <a:lnTo>
                      <a:pt x="2" y="46"/>
                    </a:lnTo>
                    <a:lnTo>
                      <a:pt x="0" y="47"/>
                    </a:lnTo>
                    <a:lnTo>
                      <a:pt x="11" y="53"/>
                    </a:lnTo>
                    <a:close/>
                  </a:path>
                </a:pathLst>
              </a:custGeom>
              <a:solidFill>
                <a:srgbClr val="000000"/>
              </a:solidFill>
              <a:ln w="9525">
                <a:noFill/>
                <a:round/>
                <a:headEnd/>
                <a:tailEnd/>
              </a:ln>
            </p:spPr>
            <p:txBody>
              <a:bodyPr/>
              <a:lstStyle/>
              <a:p>
                <a:endParaRPr lang="en-US"/>
              </a:p>
            </p:txBody>
          </p:sp>
          <p:sp>
            <p:nvSpPr>
              <p:cNvPr id="31893" name="Freeform 1051"/>
              <p:cNvSpPr>
                <a:spLocks/>
              </p:cNvSpPr>
              <p:nvPr/>
            </p:nvSpPr>
            <p:spPr bwMode="auto">
              <a:xfrm>
                <a:off x="1634" y="3075"/>
                <a:ext cx="9" cy="33"/>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w 47"/>
                  <a:gd name="T35" fmla="*/ 0 h 165"/>
                  <a:gd name="T36" fmla="*/ 0 w 47"/>
                  <a:gd name="T37" fmla="*/ 0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165"/>
                  <a:gd name="T59" fmla="*/ 47 w 47"/>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165">
                    <a:moveTo>
                      <a:pt x="47" y="157"/>
                    </a:moveTo>
                    <a:lnTo>
                      <a:pt x="37" y="142"/>
                    </a:lnTo>
                    <a:lnTo>
                      <a:pt x="27" y="125"/>
                    </a:lnTo>
                    <a:lnTo>
                      <a:pt x="20" y="104"/>
                    </a:lnTo>
                    <a:lnTo>
                      <a:pt x="14" y="83"/>
                    </a:lnTo>
                    <a:lnTo>
                      <a:pt x="10" y="61"/>
                    </a:lnTo>
                    <a:lnTo>
                      <a:pt x="10" y="40"/>
                    </a:lnTo>
                    <a:lnTo>
                      <a:pt x="14" y="22"/>
                    </a:lnTo>
                    <a:lnTo>
                      <a:pt x="22" y="6"/>
                    </a:lnTo>
                    <a:lnTo>
                      <a:pt x="11" y="0"/>
                    </a:lnTo>
                    <a:lnTo>
                      <a:pt x="5" y="20"/>
                    </a:lnTo>
                    <a:lnTo>
                      <a:pt x="0" y="42"/>
                    </a:lnTo>
                    <a:lnTo>
                      <a:pt x="0" y="64"/>
                    </a:lnTo>
                    <a:lnTo>
                      <a:pt x="3" y="86"/>
                    </a:lnTo>
                    <a:lnTo>
                      <a:pt x="8" y="108"/>
                    </a:lnTo>
                    <a:lnTo>
                      <a:pt x="15" y="129"/>
                    </a:lnTo>
                    <a:lnTo>
                      <a:pt x="25" y="147"/>
                    </a:lnTo>
                    <a:lnTo>
                      <a:pt x="38" y="165"/>
                    </a:lnTo>
                    <a:lnTo>
                      <a:pt x="47" y="157"/>
                    </a:lnTo>
                    <a:close/>
                  </a:path>
                </a:pathLst>
              </a:custGeom>
              <a:solidFill>
                <a:srgbClr val="000000"/>
              </a:solidFill>
              <a:ln w="9525">
                <a:noFill/>
                <a:round/>
                <a:headEnd/>
                <a:tailEnd/>
              </a:ln>
            </p:spPr>
            <p:txBody>
              <a:bodyPr/>
              <a:lstStyle/>
              <a:p>
                <a:endParaRPr lang="en-US"/>
              </a:p>
            </p:txBody>
          </p:sp>
          <p:sp>
            <p:nvSpPr>
              <p:cNvPr id="31894" name="Freeform 1052"/>
              <p:cNvSpPr>
                <a:spLocks/>
              </p:cNvSpPr>
              <p:nvPr/>
            </p:nvSpPr>
            <p:spPr bwMode="auto">
              <a:xfrm>
                <a:off x="1641" y="3106"/>
                <a:ext cx="46" cy="26"/>
              </a:xfrm>
              <a:custGeom>
                <a:avLst/>
                <a:gdLst>
                  <a:gd name="T0" fmla="*/ 0 w 227"/>
                  <a:gd name="T1" fmla="*/ 0 h 130"/>
                  <a:gd name="T2" fmla="*/ 0 w 227"/>
                  <a:gd name="T3" fmla="*/ 0 h 130"/>
                  <a:gd name="T4" fmla="*/ 0 w 227"/>
                  <a:gd name="T5" fmla="*/ 0 h 130"/>
                  <a:gd name="T6" fmla="*/ 0 w 227"/>
                  <a:gd name="T7" fmla="*/ 0 h 130"/>
                  <a:gd name="T8" fmla="*/ 0 w 227"/>
                  <a:gd name="T9" fmla="*/ 0 h 130"/>
                  <a:gd name="T10" fmla="*/ 0 w 227"/>
                  <a:gd name="T11" fmla="*/ 0 h 130"/>
                  <a:gd name="T12" fmla="*/ 0 w 227"/>
                  <a:gd name="T13" fmla="*/ 0 h 130"/>
                  <a:gd name="T14" fmla="*/ 0 w 227"/>
                  <a:gd name="T15" fmla="*/ 0 h 130"/>
                  <a:gd name="T16" fmla="*/ 0 w 227"/>
                  <a:gd name="T17" fmla="*/ 0 h 130"/>
                  <a:gd name="T18" fmla="*/ 0 w 227"/>
                  <a:gd name="T19" fmla="*/ 0 h 130"/>
                  <a:gd name="T20" fmla="*/ 0 w 227"/>
                  <a:gd name="T21" fmla="*/ 0 h 130"/>
                  <a:gd name="T22" fmla="*/ 0 w 227"/>
                  <a:gd name="T23" fmla="*/ 0 h 130"/>
                  <a:gd name="T24" fmla="*/ 0 w 227"/>
                  <a:gd name="T25" fmla="*/ 0 h 130"/>
                  <a:gd name="T26" fmla="*/ 0 w 227"/>
                  <a:gd name="T27" fmla="*/ 0 h 130"/>
                  <a:gd name="T28" fmla="*/ 0 w 227"/>
                  <a:gd name="T29" fmla="*/ 0 h 130"/>
                  <a:gd name="T30" fmla="*/ 0 w 227"/>
                  <a:gd name="T31" fmla="*/ 0 h 130"/>
                  <a:gd name="T32" fmla="*/ 0 w 227"/>
                  <a:gd name="T33" fmla="*/ 0 h 130"/>
                  <a:gd name="T34" fmla="*/ 0 w 227"/>
                  <a:gd name="T35" fmla="*/ 0 h 130"/>
                  <a:gd name="T36" fmla="*/ 0 w 227"/>
                  <a:gd name="T37" fmla="*/ 0 h 130"/>
                  <a:gd name="T38" fmla="*/ 0 w 227"/>
                  <a:gd name="T39" fmla="*/ 0 h 130"/>
                  <a:gd name="T40" fmla="*/ 0 w 227"/>
                  <a:gd name="T41" fmla="*/ 0 h 130"/>
                  <a:gd name="T42" fmla="*/ 0 w 227"/>
                  <a:gd name="T43" fmla="*/ 0 h 130"/>
                  <a:gd name="T44" fmla="*/ 0 w 227"/>
                  <a:gd name="T45" fmla="*/ 0 h 130"/>
                  <a:gd name="T46" fmla="*/ 0 w 227"/>
                  <a:gd name="T47" fmla="*/ 0 h 130"/>
                  <a:gd name="T48" fmla="*/ 0 w 227"/>
                  <a:gd name="T49" fmla="*/ 0 h 130"/>
                  <a:gd name="T50" fmla="*/ 0 w 227"/>
                  <a:gd name="T51" fmla="*/ 0 h 130"/>
                  <a:gd name="T52" fmla="*/ 0 w 227"/>
                  <a:gd name="T53" fmla="*/ 0 h 130"/>
                  <a:gd name="T54" fmla="*/ 0 w 227"/>
                  <a:gd name="T55" fmla="*/ 0 h 130"/>
                  <a:gd name="T56" fmla="*/ 0 w 227"/>
                  <a:gd name="T57" fmla="*/ 0 h 130"/>
                  <a:gd name="T58" fmla="*/ 0 w 227"/>
                  <a:gd name="T59" fmla="*/ 0 h 130"/>
                  <a:gd name="T60" fmla="*/ 0 w 227"/>
                  <a:gd name="T61" fmla="*/ 0 h 130"/>
                  <a:gd name="T62" fmla="*/ 0 w 227"/>
                  <a:gd name="T63" fmla="*/ 0 h 130"/>
                  <a:gd name="T64" fmla="*/ 0 w 227"/>
                  <a:gd name="T65" fmla="*/ 0 h 130"/>
                  <a:gd name="T66" fmla="*/ 0 w 227"/>
                  <a:gd name="T67" fmla="*/ 0 h 130"/>
                  <a:gd name="T68" fmla="*/ 0 w 227"/>
                  <a:gd name="T69" fmla="*/ 0 h 1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7"/>
                  <a:gd name="T106" fmla="*/ 0 h 130"/>
                  <a:gd name="T107" fmla="*/ 227 w 227"/>
                  <a:gd name="T108" fmla="*/ 130 h 1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7" h="130">
                    <a:moveTo>
                      <a:pt x="227" y="122"/>
                    </a:moveTo>
                    <a:lnTo>
                      <a:pt x="215" y="112"/>
                    </a:lnTo>
                    <a:lnTo>
                      <a:pt x="203" y="103"/>
                    </a:lnTo>
                    <a:lnTo>
                      <a:pt x="189" y="96"/>
                    </a:lnTo>
                    <a:lnTo>
                      <a:pt x="176" y="89"/>
                    </a:lnTo>
                    <a:lnTo>
                      <a:pt x="162" y="83"/>
                    </a:lnTo>
                    <a:lnTo>
                      <a:pt x="148" y="76"/>
                    </a:lnTo>
                    <a:lnTo>
                      <a:pt x="133" y="70"/>
                    </a:lnTo>
                    <a:lnTo>
                      <a:pt x="118" y="64"/>
                    </a:lnTo>
                    <a:lnTo>
                      <a:pt x="103" y="59"/>
                    </a:lnTo>
                    <a:lnTo>
                      <a:pt x="89" y="53"/>
                    </a:lnTo>
                    <a:lnTo>
                      <a:pt x="74" y="46"/>
                    </a:lnTo>
                    <a:lnTo>
                      <a:pt x="60" y="38"/>
                    </a:lnTo>
                    <a:lnTo>
                      <a:pt x="47" y="31"/>
                    </a:lnTo>
                    <a:lnTo>
                      <a:pt x="33" y="21"/>
                    </a:lnTo>
                    <a:lnTo>
                      <a:pt x="21" y="11"/>
                    </a:lnTo>
                    <a:lnTo>
                      <a:pt x="9" y="0"/>
                    </a:lnTo>
                    <a:lnTo>
                      <a:pt x="0" y="8"/>
                    </a:lnTo>
                    <a:lnTo>
                      <a:pt x="11" y="19"/>
                    </a:lnTo>
                    <a:lnTo>
                      <a:pt x="24" y="28"/>
                    </a:lnTo>
                    <a:lnTo>
                      <a:pt x="36" y="38"/>
                    </a:lnTo>
                    <a:lnTo>
                      <a:pt x="49" y="47"/>
                    </a:lnTo>
                    <a:lnTo>
                      <a:pt x="63" y="54"/>
                    </a:lnTo>
                    <a:lnTo>
                      <a:pt x="78" y="60"/>
                    </a:lnTo>
                    <a:lnTo>
                      <a:pt x="92" y="67"/>
                    </a:lnTo>
                    <a:lnTo>
                      <a:pt x="107" y="73"/>
                    </a:lnTo>
                    <a:lnTo>
                      <a:pt x="122" y="79"/>
                    </a:lnTo>
                    <a:lnTo>
                      <a:pt x="137" y="85"/>
                    </a:lnTo>
                    <a:lnTo>
                      <a:pt x="151" y="91"/>
                    </a:lnTo>
                    <a:lnTo>
                      <a:pt x="166" y="98"/>
                    </a:lnTo>
                    <a:lnTo>
                      <a:pt x="180" y="105"/>
                    </a:lnTo>
                    <a:lnTo>
                      <a:pt x="194" y="112"/>
                    </a:lnTo>
                    <a:lnTo>
                      <a:pt x="208" y="121"/>
                    </a:lnTo>
                    <a:lnTo>
                      <a:pt x="220" y="130"/>
                    </a:lnTo>
                    <a:lnTo>
                      <a:pt x="227" y="122"/>
                    </a:lnTo>
                    <a:close/>
                  </a:path>
                </a:pathLst>
              </a:custGeom>
              <a:solidFill>
                <a:srgbClr val="000000"/>
              </a:solidFill>
              <a:ln w="9525">
                <a:noFill/>
                <a:round/>
                <a:headEnd/>
                <a:tailEnd/>
              </a:ln>
            </p:spPr>
            <p:txBody>
              <a:bodyPr/>
              <a:lstStyle/>
              <a:p>
                <a:endParaRPr lang="en-US"/>
              </a:p>
            </p:txBody>
          </p:sp>
          <p:sp>
            <p:nvSpPr>
              <p:cNvPr id="31895" name="Freeform 1053"/>
              <p:cNvSpPr>
                <a:spLocks/>
              </p:cNvSpPr>
              <p:nvPr/>
            </p:nvSpPr>
            <p:spPr bwMode="auto">
              <a:xfrm>
                <a:off x="1685" y="3131"/>
                <a:ext cx="19" cy="41"/>
              </a:xfrm>
              <a:custGeom>
                <a:avLst/>
                <a:gdLst>
                  <a:gd name="T0" fmla="*/ 0 w 95"/>
                  <a:gd name="T1" fmla="*/ 0 h 208"/>
                  <a:gd name="T2" fmla="*/ 0 w 95"/>
                  <a:gd name="T3" fmla="*/ 0 h 208"/>
                  <a:gd name="T4" fmla="*/ 0 w 95"/>
                  <a:gd name="T5" fmla="*/ 0 h 208"/>
                  <a:gd name="T6" fmla="*/ 0 w 95"/>
                  <a:gd name="T7" fmla="*/ 0 h 208"/>
                  <a:gd name="T8" fmla="*/ 0 w 95"/>
                  <a:gd name="T9" fmla="*/ 0 h 208"/>
                  <a:gd name="T10" fmla="*/ 0 w 95"/>
                  <a:gd name="T11" fmla="*/ 0 h 208"/>
                  <a:gd name="T12" fmla="*/ 0 w 95"/>
                  <a:gd name="T13" fmla="*/ 0 h 208"/>
                  <a:gd name="T14" fmla="*/ 0 w 95"/>
                  <a:gd name="T15" fmla="*/ 0 h 208"/>
                  <a:gd name="T16" fmla="*/ 0 w 95"/>
                  <a:gd name="T17" fmla="*/ 0 h 208"/>
                  <a:gd name="T18" fmla="*/ 0 w 95"/>
                  <a:gd name="T19" fmla="*/ 0 h 208"/>
                  <a:gd name="T20" fmla="*/ 0 w 95"/>
                  <a:gd name="T21" fmla="*/ 0 h 208"/>
                  <a:gd name="T22" fmla="*/ 0 w 95"/>
                  <a:gd name="T23" fmla="*/ 0 h 208"/>
                  <a:gd name="T24" fmla="*/ 0 w 95"/>
                  <a:gd name="T25" fmla="*/ 0 h 208"/>
                  <a:gd name="T26" fmla="*/ 0 w 95"/>
                  <a:gd name="T27" fmla="*/ 0 h 208"/>
                  <a:gd name="T28" fmla="*/ 0 w 95"/>
                  <a:gd name="T29" fmla="*/ 0 h 208"/>
                  <a:gd name="T30" fmla="*/ 0 w 95"/>
                  <a:gd name="T31" fmla="*/ 0 h 208"/>
                  <a:gd name="T32" fmla="*/ 0 w 95"/>
                  <a:gd name="T33" fmla="*/ 0 h 208"/>
                  <a:gd name="T34" fmla="*/ 0 w 95"/>
                  <a:gd name="T35" fmla="*/ 0 h 208"/>
                  <a:gd name="T36" fmla="*/ 0 w 95"/>
                  <a:gd name="T37" fmla="*/ 0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5"/>
                  <a:gd name="T58" fmla="*/ 0 h 208"/>
                  <a:gd name="T59" fmla="*/ 95 w 95"/>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5" h="208">
                    <a:moveTo>
                      <a:pt x="95" y="200"/>
                    </a:moveTo>
                    <a:lnTo>
                      <a:pt x="79" y="178"/>
                    </a:lnTo>
                    <a:lnTo>
                      <a:pt x="68" y="153"/>
                    </a:lnTo>
                    <a:lnTo>
                      <a:pt x="59" y="126"/>
                    </a:lnTo>
                    <a:lnTo>
                      <a:pt x="52" y="99"/>
                    </a:lnTo>
                    <a:lnTo>
                      <a:pt x="43" y="74"/>
                    </a:lnTo>
                    <a:lnTo>
                      <a:pt x="34" y="47"/>
                    </a:lnTo>
                    <a:lnTo>
                      <a:pt x="23" y="22"/>
                    </a:lnTo>
                    <a:lnTo>
                      <a:pt x="7" y="0"/>
                    </a:lnTo>
                    <a:lnTo>
                      <a:pt x="0" y="8"/>
                    </a:lnTo>
                    <a:lnTo>
                      <a:pt x="14" y="27"/>
                    </a:lnTo>
                    <a:lnTo>
                      <a:pt x="25" y="49"/>
                    </a:lnTo>
                    <a:lnTo>
                      <a:pt x="32" y="75"/>
                    </a:lnTo>
                    <a:lnTo>
                      <a:pt x="41" y="102"/>
                    </a:lnTo>
                    <a:lnTo>
                      <a:pt x="48" y="130"/>
                    </a:lnTo>
                    <a:lnTo>
                      <a:pt x="58" y="158"/>
                    </a:lnTo>
                    <a:lnTo>
                      <a:pt x="70" y="184"/>
                    </a:lnTo>
                    <a:lnTo>
                      <a:pt x="87" y="208"/>
                    </a:lnTo>
                    <a:lnTo>
                      <a:pt x="95" y="200"/>
                    </a:lnTo>
                    <a:close/>
                  </a:path>
                </a:pathLst>
              </a:custGeom>
              <a:solidFill>
                <a:srgbClr val="000000"/>
              </a:solidFill>
              <a:ln w="9525">
                <a:noFill/>
                <a:round/>
                <a:headEnd/>
                <a:tailEnd/>
              </a:ln>
            </p:spPr>
            <p:txBody>
              <a:bodyPr/>
              <a:lstStyle/>
              <a:p>
                <a:endParaRPr lang="en-US"/>
              </a:p>
            </p:txBody>
          </p:sp>
          <p:sp>
            <p:nvSpPr>
              <p:cNvPr id="31896" name="Freeform 1054"/>
              <p:cNvSpPr>
                <a:spLocks/>
              </p:cNvSpPr>
              <p:nvPr/>
            </p:nvSpPr>
            <p:spPr bwMode="auto">
              <a:xfrm>
                <a:off x="1703" y="3171"/>
                <a:ext cx="43" cy="28"/>
              </a:xfrm>
              <a:custGeom>
                <a:avLst/>
                <a:gdLst>
                  <a:gd name="T0" fmla="*/ 0 w 219"/>
                  <a:gd name="T1" fmla="*/ 0 h 140"/>
                  <a:gd name="T2" fmla="*/ 0 w 219"/>
                  <a:gd name="T3" fmla="*/ 0 h 140"/>
                  <a:gd name="T4" fmla="*/ 0 w 219"/>
                  <a:gd name="T5" fmla="*/ 0 h 140"/>
                  <a:gd name="T6" fmla="*/ 0 w 219"/>
                  <a:gd name="T7" fmla="*/ 0 h 140"/>
                  <a:gd name="T8" fmla="*/ 0 w 219"/>
                  <a:gd name="T9" fmla="*/ 0 h 140"/>
                  <a:gd name="T10" fmla="*/ 0 w 219"/>
                  <a:gd name="T11" fmla="*/ 0 h 140"/>
                  <a:gd name="T12" fmla="*/ 0 w 219"/>
                  <a:gd name="T13" fmla="*/ 0 h 140"/>
                  <a:gd name="T14" fmla="*/ 0 w 219"/>
                  <a:gd name="T15" fmla="*/ 0 h 140"/>
                  <a:gd name="T16" fmla="*/ 0 w 219"/>
                  <a:gd name="T17" fmla="*/ 0 h 140"/>
                  <a:gd name="T18" fmla="*/ 0 w 219"/>
                  <a:gd name="T19" fmla="*/ 0 h 140"/>
                  <a:gd name="T20" fmla="*/ 0 w 219"/>
                  <a:gd name="T21" fmla="*/ 0 h 140"/>
                  <a:gd name="T22" fmla="*/ 0 w 219"/>
                  <a:gd name="T23" fmla="*/ 0 h 140"/>
                  <a:gd name="T24" fmla="*/ 0 w 219"/>
                  <a:gd name="T25" fmla="*/ 0 h 140"/>
                  <a:gd name="T26" fmla="*/ 0 w 219"/>
                  <a:gd name="T27" fmla="*/ 0 h 140"/>
                  <a:gd name="T28" fmla="*/ 0 w 219"/>
                  <a:gd name="T29" fmla="*/ 0 h 140"/>
                  <a:gd name="T30" fmla="*/ 0 w 219"/>
                  <a:gd name="T31" fmla="*/ 0 h 140"/>
                  <a:gd name="T32" fmla="*/ 0 w 219"/>
                  <a:gd name="T33" fmla="*/ 0 h 140"/>
                  <a:gd name="T34" fmla="*/ 0 w 219"/>
                  <a:gd name="T35" fmla="*/ 0 h 140"/>
                  <a:gd name="T36" fmla="*/ 0 w 219"/>
                  <a:gd name="T37" fmla="*/ 0 h 140"/>
                  <a:gd name="T38" fmla="*/ 0 w 219"/>
                  <a:gd name="T39" fmla="*/ 0 h 140"/>
                  <a:gd name="T40" fmla="*/ 0 w 219"/>
                  <a:gd name="T41" fmla="*/ 0 h 140"/>
                  <a:gd name="T42" fmla="*/ 0 w 219"/>
                  <a:gd name="T43" fmla="*/ 0 h 140"/>
                  <a:gd name="T44" fmla="*/ 0 w 219"/>
                  <a:gd name="T45" fmla="*/ 0 h 140"/>
                  <a:gd name="T46" fmla="*/ 0 w 219"/>
                  <a:gd name="T47" fmla="*/ 0 h 140"/>
                  <a:gd name="T48" fmla="*/ 0 w 219"/>
                  <a:gd name="T49" fmla="*/ 0 h 140"/>
                  <a:gd name="T50" fmla="*/ 0 w 219"/>
                  <a:gd name="T51" fmla="*/ 0 h 140"/>
                  <a:gd name="T52" fmla="*/ 0 w 219"/>
                  <a:gd name="T53" fmla="*/ 0 h 140"/>
                  <a:gd name="T54" fmla="*/ 0 w 219"/>
                  <a:gd name="T55" fmla="*/ 0 h 140"/>
                  <a:gd name="T56" fmla="*/ 0 w 219"/>
                  <a:gd name="T57" fmla="*/ 0 h 140"/>
                  <a:gd name="T58" fmla="*/ 0 w 219"/>
                  <a:gd name="T59" fmla="*/ 0 h 140"/>
                  <a:gd name="T60" fmla="*/ 0 w 219"/>
                  <a:gd name="T61" fmla="*/ 0 h 140"/>
                  <a:gd name="T62" fmla="*/ 0 w 219"/>
                  <a:gd name="T63" fmla="*/ 0 h 140"/>
                  <a:gd name="T64" fmla="*/ 0 w 219"/>
                  <a:gd name="T65" fmla="*/ 0 h 140"/>
                  <a:gd name="T66" fmla="*/ 0 w 219"/>
                  <a:gd name="T67" fmla="*/ 0 h 140"/>
                  <a:gd name="T68" fmla="*/ 0 w 219"/>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9"/>
                  <a:gd name="T106" fmla="*/ 0 h 140"/>
                  <a:gd name="T107" fmla="*/ 219 w 219"/>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9" h="140">
                    <a:moveTo>
                      <a:pt x="219" y="133"/>
                    </a:moveTo>
                    <a:lnTo>
                      <a:pt x="209" y="122"/>
                    </a:lnTo>
                    <a:lnTo>
                      <a:pt x="199" y="111"/>
                    </a:lnTo>
                    <a:lnTo>
                      <a:pt x="188" y="101"/>
                    </a:lnTo>
                    <a:lnTo>
                      <a:pt x="176" y="92"/>
                    </a:lnTo>
                    <a:lnTo>
                      <a:pt x="162" y="85"/>
                    </a:lnTo>
                    <a:lnTo>
                      <a:pt x="149" y="78"/>
                    </a:lnTo>
                    <a:lnTo>
                      <a:pt x="134" y="70"/>
                    </a:lnTo>
                    <a:lnTo>
                      <a:pt x="120" y="64"/>
                    </a:lnTo>
                    <a:lnTo>
                      <a:pt x="106" y="57"/>
                    </a:lnTo>
                    <a:lnTo>
                      <a:pt x="91" y="51"/>
                    </a:lnTo>
                    <a:lnTo>
                      <a:pt x="76" y="43"/>
                    </a:lnTo>
                    <a:lnTo>
                      <a:pt x="62" y="36"/>
                    </a:lnTo>
                    <a:lnTo>
                      <a:pt x="47" y="28"/>
                    </a:lnTo>
                    <a:lnTo>
                      <a:pt x="33" y="20"/>
                    </a:lnTo>
                    <a:lnTo>
                      <a:pt x="20" y="10"/>
                    </a:lnTo>
                    <a:lnTo>
                      <a:pt x="8" y="0"/>
                    </a:lnTo>
                    <a:lnTo>
                      <a:pt x="0" y="8"/>
                    </a:lnTo>
                    <a:lnTo>
                      <a:pt x="12" y="20"/>
                    </a:lnTo>
                    <a:lnTo>
                      <a:pt x="25" y="30"/>
                    </a:lnTo>
                    <a:lnTo>
                      <a:pt x="38" y="40"/>
                    </a:lnTo>
                    <a:lnTo>
                      <a:pt x="52" y="47"/>
                    </a:lnTo>
                    <a:lnTo>
                      <a:pt x="65" y="54"/>
                    </a:lnTo>
                    <a:lnTo>
                      <a:pt x="80" y="60"/>
                    </a:lnTo>
                    <a:lnTo>
                      <a:pt x="95" y="67"/>
                    </a:lnTo>
                    <a:lnTo>
                      <a:pt x="109" y="73"/>
                    </a:lnTo>
                    <a:lnTo>
                      <a:pt x="124" y="79"/>
                    </a:lnTo>
                    <a:lnTo>
                      <a:pt x="138" y="85"/>
                    </a:lnTo>
                    <a:lnTo>
                      <a:pt x="151" y="92"/>
                    </a:lnTo>
                    <a:lnTo>
                      <a:pt x="165" y="100"/>
                    </a:lnTo>
                    <a:lnTo>
                      <a:pt x="178" y="108"/>
                    </a:lnTo>
                    <a:lnTo>
                      <a:pt x="189" y="117"/>
                    </a:lnTo>
                    <a:lnTo>
                      <a:pt x="200" y="128"/>
                    </a:lnTo>
                    <a:lnTo>
                      <a:pt x="210" y="140"/>
                    </a:lnTo>
                    <a:lnTo>
                      <a:pt x="219" y="133"/>
                    </a:lnTo>
                    <a:close/>
                  </a:path>
                </a:pathLst>
              </a:custGeom>
              <a:solidFill>
                <a:srgbClr val="000000"/>
              </a:solidFill>
              <a:ln w="9525">
                <a:noFill/>
                <a:round/>
                <a:headEnd/>
                <a:tailEnd/>
              </a:ln>
            </p:spPr>
            <p:txBody>
              <a:bodyPr/>
              <a:lstStyle/>
              <a:p>
                <a:endParaRPr lang="en-US"/>
              </a:p>
            </p:txBody>
          </p:sp>
          <p:sp>
            <p:nvSpPr>
              <p:cNvPr id="31897" name="Freeform 1055"/>
              <p:cNvSpPr>
                <a:spLocks/>
              </p:cNvSpPr>
              <p:nvPr/>
            </p:nvSpPr>
            <p:spPr bwMode="auto">
              <a:xfrm>
                <a:off x="1745" y="3197"/>
                <a:ext cx="19" cy="49"/>
              </a:xfrm>
              <a:custGeom>
                <a:avLst/>
                <a:gdLst>
                  <a:gd name="T0" fmla="*/ 0 w 99"/>
                  <a:gd name="T1" fmla="*/ 0 h 246"/>
                  <a:gd name="T2" fmla="*/ 0 w 99"/>
                  <a:gd name="T3" fmla="*/ 0 h 246"/>
                  <a:gd name="T4" fmla="*/ 0 w 99"/>
                  <a:gd name="T5" fmla="*/ 0 h 246"/>
                  <a:gd name="T6" fmla="*/ 0 w 99"/>
                  <a:gd name="T7" fmla="*/ 0 h 246"/>
                  <a:gd name="T8" fmla="*/ 0 w 99"/>
                  <a:gd name="T9" fmla="*/ 0 h 246"/>
                  <a:gd name="T10" fmla="*/ 0 w 99"/>
                  <a:gd name="T11" fmla="*/ 0 h 246"/>
                  <a:gd name="T12" fmla="*/ 0 w 99"/>
                  <a:gd name="T13" fmla="*/ 0 h 246"/>
                  <a:gd name="T14" fmla="*/ 0 w 99"/>
                  <a:gd name="T15" fmla="*/ 0 h 246"/>
                  <a:gd name="T16" fmla="*/ 0 w 99"/>
                  <a:gd name="T17" fmla="*/ 0 h 246"/>
                  <a:gd name="T18" fmla="*/ 0 w 99"/>
                  <a:gd name="T19" fmla="*/ 0 h 246"/>
                  <a:gd name="T20" fmla="*/ 0 w 99"/>
                  <a:gd name="T21" fmla="*/ 0 h 246"/>
                  <a:gd name="T22" fmla="*/ 0 w 99"/>
                  <a:gd name="T23" fmla="*/ 0 h 246"/>
                  <a:gd name="T24" fmla="*/ 0 w 99"/>
                  <a:gd name="T25" fmla="*/ 0 h 246"/>
                  <a:gd name="T26" fmla="*/ 0 w 99"/>
                  <a:gd name="T27" fmla="*/ 0 h 246"/>
                  <a:gd name="T28" fmla="*/ 0 w 99"/>
                  <a:gd name="T29" fmla="*/ 0 h 246"/>
                  <a:gd name="T30" fmla="*/ 0 w 99"/>
                  <a:gd name="T31" fmla="*/ 0 h 246"/>
                  <a:gd name="T32" fmla="*/ 0 w 99"/>
                  <a:gd name="T33" fmla="*/ 0 h 246"/>
                  <a:gd name="T34" fmla="*/ 0 w 99"/>
                  <a:gd name="T35" fmla="*/ 0 h 246"/>
                  <a:gd name="T36" fmla="*/ 0 w 99"/>
                  <a:gd name="T37" fmla="*/ 0 h 2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246"/>
                  <a:gd name="T59" fmla="*/ 99 w 99"/>
                  <a:gd name="T60" fmla="*/ 246 h 2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246">
                    <a:moveTo>
                      <a:pt x="99" y="237"/>
                    </a:moveTo>
                    <a:lnTo>
                      <a:pt x="85" y="220"/>
                    </a:lnTo>
                    <a:lnTo>
                      <a:pt x="74" y="194"/>
                    </a:lnTo>
                    <a:lnTo>
                      <a:pt x="65" y="165"/>
                    </a:lnTo>
                    <a:lnTo>
                      <a:pt x="56" y="131"/>
                    </a:lnTo>
                    <a:lnTo>
                      <a:pt x="48" y="97"/>
                    </a:lnTo>
                    <a:lnTo>
                      <a:pt x="38" y="63"/>
                    </a:lnTo>
                    <a:lnTo>
                      <a:pt x="25" y="29"/>
                    </a:lnTo>
                    <a:lnTo>
                      <a:pt x="9" y="0"/>
                    </a:lnTo>
                    <a:lnTo>
                      <a:pt x="0" y="7"/>
                    </a:lnTo>
                    <a:lnTo>
                      <a:pt x="16" y="37"/>
                    </a:lnTo>
                    <a:lnTo>
                      <a:pt x="28" y="70"/>
                    </a:lnTo>
                    <a:lnTo>
                      <a:pt x="37" y="103"/>
                    </a:lnTo>
                    <a:lnTo>
                      <a:pt x="45" y="136"/>
                    </a:lnTo>
                    <a:lnTo>
                      <a:pt x="54" y="168"/>
                    </a:lnTo>
                    <a:lnTo>
                      <a:pt x="64" y="199"/>
                    </a:lnTo>
                    <a:lnTo>
                      <a:pt x="76" y="225"/>
                    </a:lnTo>
                    <a:lnTo>
                      <a:pt x="92" y="246"/>
                    </a:lnTo>
                    <a:lnTo>
                      <a:pt x="99" y="237"/>
                    </a:lnTo>
                    <a:close/>
                  </a:path>
                </a:pathLst>
              </a:custGeom>
              <a:solidFill>
                <a:srgbClr val="000000"/>
              </a:solidFill>
              <a:ln w="9525">
                <a:noFill/>
                <a:round/>
                <a:headEnd/>
                <a:tailEnd/>
              </a:ln>
            </p:spPr>
            <p:txBody>
              <a:bodyPr/>
              <a:lstStyle/>
              <a:p>
                <a:endParaRPr lang="en-US"/>
              </a:p>
            </p:txBody>
          </p:sp>
          <p:sp>
            <p:nvSpPr>
              <p:cNvPr id="31898" name="Freeform 1056"/>
              <p:cNvSpPr>
                <a:spLocks/>
              </p:cNvSpPr>
              <p:nvPr/>
            </p:nvSpPr>
            <p:spPr bwMode="auto">
              <a:xfrm>
                <a:off x="1763" y="3245"/>
                <a:ext cx="19" cy="12"/>
              </a:xfrm>
              <a:custGeom>
                <a:avLst/>
                <a:gdLst>
                  <a:gd name="T0" fmla="*/ 0 w 95"/>
                  <a:gd name="T1" fmla="*/ 0 h 63"/>
                  <a:gd name="T2" fmla="*/ 0 w 95"/>
                  <a:gd name="T3" fmla="*/ 0 h 63"/>
                  <a:gd name="T4" fmla="*/ 0 w 95"/>
                  <a:gd name="T5" fmla="*/ 0 h 63"/>
                  <a:gd name="T6" fmla="*/ 0 w 95"/>
                  <a:gd name="T7" fmla="*/ 0 h 63"/>
                  <a:gd name="T8" fmla="*/ 0 w 95"/>
                  <a:gd name="T9" fmla="*/ 0 h 63"/>
                  <a:gd name="T10" fmla="*/ 0 w 95"/>
                  <a:gd name="T11" fmla="*/ 0 h 63"/>
                  <a:gd name="T12" fmla="*/ 0 w 95"/>
                  <a:gd name="T13" fmla="*/ 0 h 63"/>
                  <a:gd name="T14" fmla="*/ 0 w 95"/>
                  <a:gd name="T15" fmla="*/ 0 h 63"/>
                  <a:gd name="T16" fmla="*/ 0 w 95"/>
                  <a:gd name="T17" fmla="*/ 0 h 63"/>
                  <a:gd name="T18" fmla="*/ 0 w 95"/>
                  <a:gd name="T19" fmla="*/ 0 h 63"/>
                  <a:gd name="T20" fmla="*/ 0 w 95"/>
                  <a:gd name="T21" fmla="*/ 0 h 63"/>
                  <a:gd name="T22" fmla="*/ 0 w 95"/>
                  <a:gd name="T23" fmla="*/ 0 h 63"/>
                  <a:gd name="T24" fmla="*/ 0 w 95"/>
                  <a:gd name="T25" fmla="*/ 0 h 63"/>
                  <a:gd name="T26" fmla="*/ 0 w 95"/>
                  <a:gd name="T27" fmla="*/ 0 h 63"/>
                  <a:gd name="T28" fmla="*/ 0 w 95"/>
                  <a:gd name="T29" fmla="*/ 0 h 63"/>
                  <a:gd name="T30" fmla="*/ 0 w 95"/>
                  <a:gd name="T31" fmla="*/ 0 h 63"/>
                  <a:gd name="T32" fmla="*/ 0 w 95"/>
                  <a:gd name="T33" fmla="*/ 0 h 63"/>
                  <a:gd name="T34" fmla="*/ 0 w 95"/>
                  <a:gd name="T35" fmla="*/ 0 h 63"/>
                  <a:gd name="T36" fmla="*/ 0 w 95"/>
                  <a:gd name="T37" fmla="*/ 0 h 63"/>
                  <a:gd name="T38" fmla="*/ 0 w 95"/>
                  <a:gd name="T39" fmla="*/ 0 h 63"/>
                  <a:gd name="T40" fmla="*/ 0 w 95"/>
                  <a:gd name="T41" fmla="*/ 0 h 63"/>
                  <a:gd name="T42" fmla="*/ 0 w 95"/>
                  <a:gd name="T43" fmla="*/ 0 h 63"/>
                  <a:gd name="T44" fmla="*/ 0 w 95"/>
                  <a:gd name="T45" fmla="*/ 0 h 63"/>
                  <a:gd name="T46" fmla="*/ 0 w 95"/>
                  <a:gd name="T47" fmla="*/ 0 h 63"/>
                  <a:gd name="T48" fmla="*/ 0 w 95"/>
                  <a:gd name="T49" fmla="*/ 0 h 63"/>
                  <a:gd name="T50" fmla="*/ 0 w 95"/>
                  <a:gd name="T51" fmla="*/ 0 h 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63"/>
                  <a:gd name="T80" fmla="*/ 95 w 95"/>
                  <a:gd name="T81" fmla="*/ 63 h 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63">
                    <a:moveTo>
                      <a:pt x="87" y="53"/>
                    </a:moveTo>
                    <a:lnTo>
                      <a:pt x="92" y="52"/>
                    </a:lnTo>
                    <a:lnTo>
                      <a:pt x="80" y="47"/>
                    </a:lnTo>
                    <a:lnTo>
                      <a:pt x="69" y="42"/>
                    </a:lnTo>
                    <a:lnTo>
                      <a:pt x="58" y="36"/>
                    </a:lnTo>
                    <a:lnTo>
                      <a:pt x="48" y="30"/>
                    </a:lnTo>
                    <a:lnTo>
                      <a:pt x="37" y="22"/>
                    </a:lnTo>
                    <a:lnTo>
                      <a:pt x="27" y="15"/>
                    </a:lnTo>
                    <a:lnTo>
                      <a:pt x="17" y="8"/>
                    </a:lnTo>
                    <a:lnTo>
                      <a:pt x="7" y="0"/>
                    </a:lnTo>
                    <a:lnTo>
                      <a:pt x="0" y="9"/>
                    </a:lnTo>
                    <a:lnTo>
                      <a:pt x="11" y="17"/>
                    </a:lnTo>
                    <a:lnTo>
                      <a:pt x="22" y="25"/>
                    </a:lnTo>
                    <a:lnTo>
                      <a:pt x="32" y="32"/>
                    </a:lnTo>
                    <a:lnTo>
                      <a:pt x="43" y="39"/>
                    </a:lnTo>
                    <a:lnTo>
                      <a:pt x="54" y="46"/>
                    </a:lnTo>
                    <a:lnTo>
                      <a:pt x="65" y="52"/>
                    </a:lnTo>
                    <a:lnTo>
                      <a:pt x="77" y="58"/>
                    </a:lnTo>
                    <a:lnTo>
                      <a:pt x="90" y="63"/>
                    </a:lnTo>
                    <a:lnTo>
                      <a:pt x="95" y="62"/>
                    </a:lnTo>
                    <a:lnTo>
                      <a:pt x="90" y="63"/>
                    </a:lnTo>
                    <a:lnTo>
                      <a:pt x="91" y="63"/>
                    </a:lnTo>
                    <a:lnTo>
                      <a:pt x="92" y="63"/>
                    </a:lnTo>
                    <a:lnTo>
                      <a:pt x="95" y="63"/>
                    </a:lnTo>
                    <a:lnTo>
                      <a:pt x="95" y="62"/>
                    </a:lnTo>
                    <a:lnTo>
                      <a:pt x="87" y="53"/>
                    </a:lnTo>
                    <a:close/>
                  </a:path>
                </a:pathLst>
              </a:custGeom>
              <a:solidFill>
                <a:srgbClr val="000000"/>
              </a:solidFill>
              <a:ln w="9525">
                <a:noFill/>
                <a:round/>
                <a:headEnd/>
                <a:tailEnd/>
              </a:ln>
            </p:spPr>
            <p:txBody>
              <a:bodyPr/>
              <a:lstStyle/>
              <a:p>
                <a:endParaRPr lang="en-US"/>
              </a:p>
            </p:txBody>
          </p:sp>
          <p:sp>
            <p:nvSpPr>
              <p:cNvPr id="31899" name="Freeform 1057"/>
              <p:cNvSpPr>
                <a:spLocks/>
              </p:cNvSpPr>
              <p:nvPr/>
            </p:nvSpPr>
            <p:spPr bwMode="auto">
              <a:xfrm>
                <a:off x="1594" y="3294"/>
                <a:ext cx="200" cy="147"/>
              </a:xfrm>
              <a:custGeom>
                <a:avLst/>
                <a:gdLst>
                  <a:gd name="T0" fmla="*/ 0 w 1002"/>
                  <a:gd name="T1" fmla="*/ 0 h 735"/>
                  <a:gd name="T2" fmla="*/ 0 w 1002"/>
                  <a:gd name="T3" fmla="*/ 0 h 735"/>
                  <a:gd name="T4" fmla="*/ 0 w 1002"/>
                  <a:gd name="T5" fmla="*/ 0 h 735"/>
                  <a:gd name="T6" fmla="*/ 0 w 1002"/>
                  <a:gd name="T7" fmla="*/ 0 h 735"/>
                  <a:gd name="T8" fmla="*/ 0 w 1002"/>
                  <a:gd name="T9" fmla="*/ 0 h 735"/>
                  <a:gd name="T10" fmla="*/ 0 w 1002"/>
                  <a:gd name="T11" fmla="*/ 0 h 735"/>
                  <a:gd name="T12" fmla="*/ 0 w 1002"/>
                  <a:gd name="T13" fmla="*/ 0 h 735"/>
                  <a:gd name="T14" fmla="*/ 0 w 1002"/>
                  <a:gd name="T15" fmla="*/ 0 h 735"/>
                  <a:gd name="T16" fmla="*/ 0 w 1002"/>
                  <a:gd name="T17" fmla="*/ 0 h 735"/>
                  <a:gd name="T18" fmla="*/ 0 w 1002"/>
                  <a:gd name="T19" fmla="*/ 0 h 735"/>
                  <a:gd name="T20" fmla="*/ 0 w 1002"/>
                  <a:gd name="T21" fmla="*/ 0 h 735"/>
                  <a:gd name="T22" fmla="*/ 0 w 1002"/>
                  <a:gd name="T23" fmla="*/ 0 h 735"/>
                  <a:gd name="T24" fmla="*/ 0 w 1002"/>
                  <a:gd name="T25" fmla="*/ 0 h 735"/>
                  <a:gd name="T26" fmla="*/ 0 w 1002"/>
                  <a:gd name="T27" fmla="*/ 0 h 735"/>
                  <a:gd name="T28" fmla="*/ 0 w 1002"/>
                  <a:gd name="T29" fmla="*/ 0 h 735"/>
                  <a:gd name="T30" fmla="*/ 0 w 1002"/>
                  <a:gd name="T31" fmla="*/ 0 h 735"/>
                  <a:gd name="T32" fmla="*/ 0 w 1002"/>
                  <a:gd name="T33" fmla="*/ 0 h 735"/>
                  <a:gd name="T34" fmla="*/ 0 w 1002"/>
                  <a:gd name="T35" fmla="*/ 0 h 735"/>
                  <a:gd name="T36" fmla="*/ 0 w 1002"/>
                  <a:gd name="T37" fmla="*/ 0 h 735"/>
                  <a:gd name="T38" fmla="*/ 0 w 1002"/>
                  <a:gd name="T39" fmla="*/ 0 h 735"/>
                  <a:gd name="T40" fmla="*/ 0 w 1002"/>
                  <a:gd name="T41" fmla="*/ 0 h 735"/>
                  <a:gd name="T42" fmla="*/ 0 w 1002"/>
                  <a:gd name="T43" fmla="*/ 0 h 735"/>
                  <a:gd name="T44" fmla="*/ 0 w 1002"/>
                  <a:gd name="T45" fmla="*/ 0 h 735"/>
                  <a:gd name="T46" fmla="*/ 0 w 1002"/>
                  <a:gd name="T47" fmla="*/ 0 h 735"/>
                  <a:gd name="T48" fmla="*/ 0 w 1002"/>
                  <a:gd name="T49" fmla="*/ 0 h 735"/>
                  <a:gd name="T50" fmla="*/ 0 w 1002"/>
                  <a:gd name="T51" fmla="*/ 0 h 735"/>
                  <a:gd name="T52" fmla="*/ 0 w 1002"/>
                  <a:gd name="T53" fmla="*/ 0 h 735"/>
                  <a:gd name="T54" fmla="*/ 0 w 1002"/>
                  <a:gd name="T55" fmla="*/ 0 h 735"/>
                  <a:gd name="T56" fmla="*/ 0 w 1002"/>
                  <a:gd name="T57" fmla="*/ 0 h 735"/>
                  <a:gd name="T58" fmla="*/ 0 w 1002"/>
                  <a:gd name="T59" fmla="*/ 0 h 735"/>
                  <a:gd name="T60" fmla="*/ 0 w 1002"/>
                  <a:gd name="T61" fmla="*/ 0 h 735"/>
                  <a:gd name="T62" fmla="*/ 0 w 1002"/>
                  <a:gd name="T63" fmla="*/ 0 h 735"/>
                  <a:gd name="T64" fmla="*/ 0 w 1002"/>
                  <a:gd name="T65" fmla="*/ 0 h 735"/>
                  <a:gd name="T66" fmla="*/ 0 w 1002"/>
                  <a:gd name="T67" fmla="*/ 0 h 735"/>
                  <a:gd name="T68" fmla="*/ 0 w 1002"/>
                  <a:gd name="T69" fmla="*/ 0 h 735"/>
                  <a:gd name="T70" fmla="*/ 0 w 1002"/>
                  <a:gd name="T71" fmla="*/ 0 h 735"/>
                  <a:gd name="T72" fmla="*/ 0 w 1002"/>
                  <a:gd name="T73" fmla="*/ 0 h 735"/>
                  <a:gd name="T74" fmla="*/ 0 w 1002"/>
                  <a:gd name="T75" fmla="*/ 0 h 735"/>
                  <a:gd name="T76" fmla="*/ 0 w 1002"/>
                  <a:gd name="T77" fmla="*/ 0 h 735"/>
                  <a:gd name="T78" fmla="*/ 0 w 1002"/>
                  <a:gd name="T79" fmla="*/ 0 h 735"/>
                  <a:gd name="T80" fmla="*/ 0 w 1002"/>
                  <a:gd name="T81" fmla="*/ 0 h 735"/>
                  <a:gd name="T82" fmla="*/ 0 w 1002"/>
                  <a:gd name="T83" fmla="*/ 0 h 735"/>
                  <a:gd name="T84" fmla="*/ 0 w 1002"/>
                  <a:gd name="T85" fmla="*/ 0 h 735"/>
                  <a:gd name="T86" fmla="*/ 0 w 1002"/>
                  <a:gd name="T87" fmla="*/ 0 h 735"/>
                  <a:gd name="T88" fmla="*/ 0 w 1002"/>
                  <a:gd name="T89" fmla="*/ 0 h 735"/>
                  <a:gd name="T90" fmla="*/ 0 w 1002"/>
                  <a:gd name="T91" fmla="*/ 0 h 735"/>
                  <a:gd name="T92" fmla="*/ 0 w 1002"/>
                  <a:gd name="T93" fmla="*/ 0 h 735"/>
                  <a:gd name="T94" fmla="*/ 0 w 1002"/>
                  <a:gd name="T95" fmla="*/ 0 h 735"/>
                  <a:gd name="T96" fmla="*/ 0 w 1002"/>
                  <a:gd name="T97" fmla="*/ 0 h 735"/>
                  <a:gd name="T98" fmla="*/ 0 w 1002"/>
                  <a:gd name="T99" fmla="*/ 0 h 735"/>
                  <a:gd name="T100" fmla="*/ 0 w 1002"/>
                  <a:gd name="T101" fmla="*/ 0 h 735"/>
                  <a:gd name="T102" fmla="*/ 0 w 1002"/>
                  <a:gd name="T103" fmla="*/ 0 h 735"/>
                  <a:gd name="T104" fmla="*/ 0 w 1002"/>
                  <a:gd name="T105" fmla="*/ 0 h 735"/>
                  <a:gd name="T106" fmla="*/ 0 w 1002"/>
                  <a:gd name="T107" fmla="*/ 0 h 735"/>
                  <a:gd name="T108" fmla="*/ 0 w 1002"/>
                  <a:gd name="T109" fmla="*/ 0 h 735"/>
                  <a:gd name="T110" fmla="*/ 0 w 1002"/>
                  <a:gd name="T111" fmla="*/ 0 h 735"/>
                  <a:gd name="T112" fmla="*/ 0 w 1002"/>
                  <a:gd name="T113" fmla="*/ 0 h 735"/>
                  <a:gd name="T114" fmla="*/ 0 w 1002"/>
                  <a:gd name="T115" fmla="*/ 0 h 735"/>
                  <a:gd name="T116" fmla="*/ 0 w 1002"/>
                  <a:gd name="T117" fmla="*/ 0 h 7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02"/>
                  <a:gd name="T178" fmla="*/ 0 h 735"/>
                  <a:gd name="T179" fmla="*/ 1002 w 1002"/>
                  <a:gd name="T180" fmla="*/ 735 h 73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02" h="735">
                    <a:moveTo>
                      <a:pt x="0" y="658"/>
                    </a:moveTo>
                    <a:lnTo>
                      <a:pt x="54" y="735"/>
                    </a:lnTo>
                    <a:lnTo>
                      <a:pt x="61" y="715"/>
                    </a:lnTo>
                    <a:lnTo>
                      <a:pt x="69" y="696"/>
                    </a:lnTo>
                    <a:lnTo>
                      <a:pt x="78" y="677"/>
                    </a:lnTo>
                    <a:lnTo>
                      <a:pt x="89" y="659"/>
                    </a:lnTo>
                    <a:lnTo>
                      <a:pt x="101" y="645"/>
                    </a:lnTo>
                    <a:lnTo>
                      <a:pt x="115" y="634"/>
                    </a:lnTo>
                    <a:lnTo>
                      <a:pt x="128" y="626"/>
                    </a:lnTo>
                    <a:lnTo>
                      <a:pt x="143" y="619"/>
                    </a:lnTo>
                    <a:lnTo>
                      <a:pt x="159" y="616"/>
                    </a:lnTo>
                    <a:lnTo>
                      <a:pt x="175" y="613"/>
                    </a:lnTo>
                    <a:lnTo>
                      <a:pt x="192" y="611"/>
                    </a:lnTo>
                    <a:lnTo>
                      <a:pt x="209" y="610"/>
                    </a:lnTo>
                    <a:lnTo>
                      <a:pt x="227" y="608"/>
                    </a:lnTo>
                    <a:lnTo>
                      <a:pt x="245" y="608"/>
                    </a:lnTo>
                    <a:lnTo>
                      <a:pt x="263" y="606"/>
                    </a:lnTo>
                    <a:lnTo>
                      <a:pt x="281" y="603"/>
                    </a:lnTo>
                    <a:lnTo>
                      <a:pt x="299" y="600"/>
                    </a:lnTo>
                    <a:lnTo>
                      <a:pt x="317" y="594"/>
                    </a:lnTo>
                    <a:lnTo>
                      <a:pt x="335" y="586"/>
                    </a:lnTo>
                    <a:lnTo>
                      <a:pt x="352" y="576"/>
                    </a:lnTo>
                    <a:lnTo>
                      <a:pt x="379" y="554"/>
                    </a:lnTo>
                    <a:lnTo>
                      <a:pt x="401" y="527"/>
                    </a:lnTo>
                    <a:lnTo>
                      <a:pt x="419" y="498"/>
                    </a:lnTo>
                    <a:lnTo>
                      <a:pt x="435" y="468"/>
                    </a:lnTo>
                    <a:lnTo>
                      <a:pt x="452" y="438"/>
                    </a:lnTo>
                    <a:lnTo>
                      <a:pt x="470" y="409"/>
                    </a:lnTo>
                    <a:lnTo>
                      <a:pt x="489" y="383"/>
                    </a:lnTo>
                    <a:lnTo>
                      <a:pt x="515" y="363"/>
                    </a:lnTo>
                    <a:lnTo>
                      <a:pt x="537" y="352"/>
                    </a:lnTo>
                    <a:lnTo>
                      <a:pt x="559" y="344"/>
                    </a:lnTo>
                    <a:lnTo>
                      <a:pt x="582" y="340"/>
                    </a:lnTo>
                    <a:lnTo>
                      <a:pt x="607" y="338"/>
                    </a:lnTo>
                    <a:lnTo>
                      <a:pt x="630" y="334"/>
                    </a:lnTo>
                    <a:lnTo>
                      <a:pt x="654" y="331"/>
                    </a:lnTo>
                    <a:lnTo>
                      <a:pt x="676" y="322"/>
                    </a:lnTo>
                    <a:lnTo>
                      <a:pt x="698" y="310"/>
                    </a:lnTo>
                    <a:lnTo>
                      <a:pt x="713" y="297"/>
                    </a:lnTo>
                    <a:lnTo>
                      <a:pt x="726" y="283"/>
                    </a:lnTo>
                    <a:lnTo>
                      <a:pt x="738" y="267"/>
                    </a:lnTo>
                    <a:lnTo>
                      <a:pt x="749" y="249"/>
                    </a:lnTo>
                    <a:lnTo>
                      <a:pt x="759" y="232"/>
                    </a:lnTo>
                    <a:lnTo>
                      <a:pt x="768" y="213"/>
                    </a:lnTo>
                    <a:lnTo>
                      <a:pt x="778" y="194"/>
                    </a:lnTo>
                    <a:lnTo>
                      <a:pt x="787" y="176"/>
                    </a:lnTo>
                    <a:lnTo>
                      <a:pt x="796" y="159"/>
                    </a:lnTo>
                    <a:lnTo>
                      <a:pt x="807" y="141"/>
                    </a:lnTo>
                    <a:lnTo>
                      <a:pt x="818" y="125"/>
                    </a:lnTo>
                    <a:lnTo>
                      <a:pt x="832" y="111"/>
                    </a:lnTo>
                    <a:lnTo>
                      <a:pt x="845" y="97"/>
                    </a:lnTo>
                    <a:lnTo>
                      <a:pt x="862" y="87"/>
                    </a:lnTo>
                    <a:lnTo>
                      <a:pt x="881" y="79"/>
                    </a:lnTo>
                    <a:lnTo>
                      <a:pt x="902" y="74"/>
                    </a:lnTo>
                    <a:lnTo>
                      <a:pt x="914" y="72"/>
                    </a:lnTo>
                    <a:lnTo>
                      <a:pt x="929" y="72"/>
                    </a:lnTo>
                    <a:lnTo>
                      <a:pt x="942" y="74"/>
                    </a:lnTo>
                    <a:lnTo>
                      <a:pt x="957" y="75"/>
                    </a:lnTo>
                    <a:lnTo>
                      <a:pt x="970" y="76"/>
                    </a:lnTo>
                    <a:lnTo>
                      <a:pt x="983" y="76"/>
                    </a:lnTo>
                    <a:lnTo>
                      <a:pt x="994" y="77"/>
                    </a:lnTo>
                    <a:lnTo>
                      <a:pt x="1002" y="76"/>
                    </a:lnTo>
                    <a:lnTo>
                      <a:pt x="990" y="58"/>
                    </a:lnTo>
                    <a:lnTo>
                      <a:pt x="980" y="42"/>
                    </a:lnTo>
                    <a:lnTo>
                      <a:pt x="970" y="28"/>
                    </a:lnTo>
                    <a:lnTo>
                      <a:pt x="960" y="17"/>
                    </a:lnTo>
                    <a:lnTo>
                      <a:pt x="948" y="10"/>
                    </a:lnTo>
                    <a:lnTo>
                      <a:pt x="933" y="4"/>
                    </a:lnTo>
                    <a:lnTo>
                      <a:pt x="915" y="1"/>
                    </a:lnTo>
                    <a:lnTo>
                      <a:pt x="892" y="0"/>
                    </a:lnTo>
                    <a:lnTo>
                      <a:pt x="866" y="1"/>
                    </a:lnTo>
                    <a:lnTo>
                      <a:pt x="844" y="7"/>
                    </a:lnTo>
                    <a:lnTo>
                      <a:pt x="824" y="15"/>
                    </a:lnTo>
                    <a:lnTo>
                      <a:pt x="806" y="26"/>
                    </a:lnTo>
                    <a:lnTo>
                      <a:pt x="791" y="39"/>
                    </a:lnTo>
                    <a:lnTo>
                      <a:pt x="778" y="55"/>
                    </a:lnTo>
                    <a:lnTo>
                      <a:pt x="765" y="71"/>
                    </a:lnTo>
                    <a:lnTo>
                      <a:pt x="753" y="90"/>
                    </a:lnTo>
                    <a:lnTo>
                      <a:pt x="743" y="109"/>
                    </a:lnTo>
                    <a:lnTo>
                      <a:pt x="732" y="128"/>
                    </a:lnTo>
                    <a:lnTo>
                      <a:pt x="722" y="147"/>
                    </a:lnTo>
                    <a:lnTo>
                      <a:pt x="713" y="167"/>
                    </a:lnTo>
                    <a:lnTo>
                      <a:pt x="701" y="187"/>
                    </a:lnTo>
                    <a:lnTo>
                      <a:pt x="689" y="204"/>
                    </a:lnTo>
                    <a:lnTo>
                      <a:pt x="677" y="221"/>
                    </a:lnTo>
                    <a:lnTo>
                      <a:pt x="662" y="236"/>
                    </a:lnTo>
                    <a:lnTo>
                      <a:pt x="644" y="248"/>
                    </a:lnTo>
                    <a:lnTo>
                      <a:pt x="622" y="257"/>
                    </a:lnTo>
                    <a:lnTo>
                      <a:pt x="597" y="263"/>
                    </a:lnTo>
                    <a:lnTo>
                      <a:pt x="569" y="268"/>
                    </a:lnTo>
                    <a:lnTo>
                      <a:pt x="542" y="273"/>
                    </a:lnTo>
                    <a:lnTo>
                      <a:pt x="514" y="279"/>
                    </a:lnTo>
                    <a:lnTo>
                      <a:pt x="489" y="288"/>
                    </a:lnTo>
                    <a:lnTo>
                      <a:pt x="467" y="299"/>
                    </a:lnTo>
                    <a:lnTo>
                      <a:pt x="440" y="320"/>
                    </a:lnTo>
                    <a:lnTo>
                      <a:pt x="419" y="344"/>
                    </a:lnTo>
                    <a:lnTo>
                      <a:pt x="402" y="371"/>
                    </a:lnTo>
                    <a:lnTo>
                      <a:pt x="387" y="398"/>
                    </a:lnTo>
                    <a:lnTo>
                      <a:pt x="374" y="426"/>
                    </a:lnTo>
                    <a:lnTo>
                      <a:pt x="358" y="452"/>
                    </a:lnTo>
                    <a:lnTo>
                      <a:pt x="341" y="476"/>
                    </a:lnTo>
                    <a:lnTo>
                      <a:pt x="317" y="497"/>
                    </a:lnTo>
                    <a:lnTo>
                      <a:pt x="294" y="511"/>
                    </a:lnTo>
                    <a:lnTo>
                      <a:pt x="272" y="522"/>
                    </a:lnTo>
                    <a:lnTo>
                      <a:pt x="250" y="530"/>
                    </a:lnTo>
                    <a:lnTo>
                      <a:pt x="229" y="535"/>
                    </a:lnTo>
                    <a:lnTo>
                      <a:pt x="207" y="537"/>
                    </a:lnTo>
                    <a:lnTo>
                      <a:pt x="186" y="540"/>
                    </a:lnTo>
                    <a:lnTo>
                      <a:pt x="166" y="541"/>
                    </a:lnTo>
                    <a:lnTo>
                      <a:pt x="146" y="543"/>
                    </a:lnTo>
                    <a:lnTo>
                      <a:pt x="126" y="546"/>
                    </a:lnTo>
                    <a:lnTo>
                      <a:pt x="108" y="551"/>
                    </a:lnTo>
                    <a:lnTo>
                      <a:pt x="88" y="558"/>
                    </a:lnTo>
                    <a:lnTo>
                      <a:pt x="69" y="568"/>
                    </a:lnTo>
                    <a:lnTo>
                      <a:pt x="51" y="583"/>
                    </a:lnTo>
                    <a:lnTo>
                      <a:pt x="34" y="602"/>
                    </a:lnTo>
                    <a:lnTo>
                      <a:pt x="17" y="627"/>
                    </a:lnTo>
                    <a:lnTo>
                      <a:pt x="0" y="658"/>
                    </a:lnTo>
                    <a:close/>
                  </a:path>
                </a:pathLst>
              </a:custGeom>
              <a:solidFill>
                <a:srgbClr val="FFFF00"/>
              </a:solidFill>
              <a:ln w="9525">
                <a:noFill/>
                <a:round/>
                <a:headEnd/>
                <a:tailEnd/>
              </a:ln>
            </p:spPr>
            <p:txBody>
              <a:bodyPr/>
              <a:lstStyle/>
              <a:p>
                <a:endParaRPr lang="en-US"/>
              </a:p>
            </p:txBody>
          </p:sp>
          <p:sp>
            <p:nvSpPr>
              <p:cNvPr id="31900" name="Freeform 1058"/>
              <p:cNvSpPr>
                <a:spLocks/>
              </p:cNvSpPr>
              <p:nvPr/>
            </p:nvSpPr>
            <p:spPr bwMode="auto">
              <a:xfrm>
                <a:off x="1593" y="3425"/>
                <a:ext cx="13" cy="19"/>
              </a:xfrm>
              <a:custGeom>
                <a:avLst/>
                <a:gdLst>
                  <a:gd name="T0" fmla="*/ 0 w 63"/>
                  <a:gd name="T1" fmla="*/ 0 h 95"/>
                  <a:gd name="T2" fmla="*/ 0 w 63"/>
                  <a:gd name="T3" fmla="*/ 0 h 95"/>
                  <a:gd name="T4" fmla="*/ 0 w 63"/>
                  <a:gd name="T5" fmla="*/ 0 h 95"/>
                  <a:gd name="T6" fmla="*/ 0 w 63"/>
                  <a:gd name="T7" fmla="*/ 0 h 95"/>
                  <a:gd name="T8" fmla="*/ 0 w 63"/>
                  <a:gd name="T9" fmla="*/ 0 h 95"/>
                  <a:gd name="T10" fmla="*/ 0 w 63"/>
                  <a:gd name="T11" fmla="*/ 0 h 95"/>
                  <a:gd name="T12" fmla="*/ 0 w 63"/>
                  <a:gd name="T13" fmla="*/ 0 h 95"/>
                  <a:gd name="T14" fmla="*/ 0 w 63"/>
                  <a:gd name="T15" fmla="*/ 0 h 95"/>
                  <a:gd name="T16" fmla="*/ 0 w 63"/>
                  <a:gd name="T17" fmla="*/ 0 h 95"/>
                  <a:gd name="T18" fmla="*/ 0 w 6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95"/>
                  <a:gd name="T32" fmla="*/ 63 w 6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95">
                    <a:moveTo>
                      <a:pt x="52" y="79"/>
                    </a:moveTo>
                    <a:lnTo>
                      <a:pt x="62" y="78"/>
                    </a:lnTo>
                    <a:lnTo>
                      <a:pt x="9" y="0"/>
                    </a:lnTo>
                    <a:lnTo>
                      <a:pt x="0" y="5"/>
                    </a:lnTo>
                    <a:lnTo>
                      <a:pt x="54" y="82"/>
                    </a:lnTo>
                    <a:lnTo>
                      <a:pt x="63" y="81"/>
                    </a:lnTo>
                    <a:lnTo>
                      <a:pt x="54" y="82"/>
                    </a:lnTo>
                    <a:lnTo>
                      <a:pt x="61" y="95"/>
                    </a:lnTo>
                    <a:lnTo>
                      <a:pt x="63" y="81"/>
                    </a:lnTo>
                    <a:lnTo>
                      <a:pt x="52" y="79"/>
                    </a:lnTo>
                    <a:close/>
                  </a:path>
                </a:pathLst>
              </a:custGeom>
              <a:solidFill>
                <a:srgbClr val="000000"/>
              </a:solidFill>
              <a:ln w="9525">
                <a:noFill/>
                <a:round/>
                <a:headEnd/>
                <a:tailEnd/>
              </a:ln>
            </p:spPr>
            <p:txBody>
              <a:bodyPr/>
              <a:lstStyle/>
              <a:p>
                <a:endParaRPr lang="en-US"/>
              </a:p>
            </p:txBody>
          </p:sp>
          <p:sp>
            <p:nvSpPr>
              <p:cNvPr id="31901" name="Freeform 1059"/>
              <p:cNvSpPr>
                <a:spLocks/>
              </p:cNvSpPr>
              <p:nvPr/>
            </p:nvSpPr>
            <p:spPr bwMode="auto">
              <a:xfrm>
                <a:off x="1603" y="3418"/>
                <a:ext cx="16" cy="23"/>
              </a:xfrm>
              <a:custGeom>
                <a:avLst/>
                <a:gdLst>
                  <a:gd name="T0" fmla="*/ 0 w 78"/>
                  <a:gd name="T1" fmla="*/ 0 h 113"/>
                  <a:gd name="T2" fmla="*/ 0 w 78"/>
                  <a:gd name="T3" fmla="*/ 0 h 113"/>
                  <a:gd name="T4" fmla="*/ 0 w 78"/>
                  <a:gd name="T5" fmla="*/ 0 h 113"/>
                  <a:gd name="T6" fmla="*/ 0 w 78"/>
                  <a:gd name="T7" fmla="*/ 0 h 113"/>
                  <a:gd name="T8" fmla="*/ 0 w 78"/>
                  <a:gd name="T9" fmla="*/ 0 h 113"/>
                  <a:gd name="T10" fmla="*/ 0 w 78"/>
                  <a:gd name="T11" fmla="*/ 0 h 113"/>
                  <a:gd name="T12" fmla="*/ 0 w 78"/>
                  <a:gd name="T13" fmla="*/ 0 h 113"/>
                  <a:gd name="T14" fmla="*/ 0 w 78"/>
                  <a:gd name="T15" fmla="*/ 0 h 113"/>
                  <a:gd name="T16" fmla="*/ 0 w 78"/>
                  <a:gd name="T17" fmla="*/ 0 h 113"/>
                  <a:gd name="T18" fmla="*/ 0 w 78"/>
                  <a:gd name="T19" fmla="*/ 0 h 113"/>
                  <a:gd name="T20" fmla="*/ 0 w 78"/>
                  <a:gd name="T21" fmla="*/ 0 h 113"/>
                  <a:gd name="T22" fmla="*/ 0 w 78"/>
                  <a:gd name="T23" fmla="*/ 0 h 113"/>
                  <a:gd name="T24" fmla="*/ 0 w 78"/>
                  <a:gd name="T25" fmla="*/ 0 h 113"/>
                  <a:gd name="T26" fmla="*/ 0 w 78"/>
                  <a:gd name="T27" fmla="*/ 0 h 113"/>
                  <a:gd name="T28" fmla="*/ 0 w 78"/>
                  <a:gd name="T29" fmla="*/ 0 h 113"/>
                  <a:gd name="T30" fmla="*/ 0 w 78"/>
                  <a:gd name="T31" fmla="*/ 0 h 113"/>
                  <a:gd name="T32" fmla="*/ 0 w 78"/>
                  <a:gd name="T33" fmla="*/ 0 h 113"/>
                  <a:gd name="T34" fmla="*/ 0 w 78"/>
                  <a:gd name="T35" fmla="*/ 0 h 113"/>
                  <a:gd name="T36" fmla="*/ 0 w 7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113"/>
                  <a:gd name="T59" fmla="*/ 78 w 78"/>
                  <a:gd name="T60" fmla="*/ 113 h 1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113">
                    <a:moveTo>
                      <a:pt x="72" y="0"/>
                    </a:moveTo>
                    <a:lnTo>
                      <a:pt x="58" y="10"/>
                    </a:lnTo>
                    <a:lnTo>
                      <a:pt x="47" y="21"/>
                    </a:lnTo>
                    <a:lnTo>
                      <a:pt x="36" y="35"/>
                    </a:lnTo>
                    <a:lnTo>
                      <a:pt x="26" y="49"/>
                    </a:lnTo>
                    <a:lnTo>
                      <a:pt x="18" y="64"/>
                    </a:lnTo>
                    <a:lnTo>
                      <a:pt x="10" y="80"/>
                    </a:lnTo>
                    <a:lnTo>
                      <a:pt x="4" y="96"/>
                    </a:lnTo>
                    <a:lnTo>
                      <a:pt x="0" y="111"/>
                    </a:lnTo>
                    <a:lnTo>
                      <a:pt x="11" y="113"/>
                    </a:lnTo>
                    <a:lnTo>
                      <a:pt x="18" y="103"/>
                    </a:lnTo>
                    <a:lnTo>
                      <a:pt x="22" y="94"/>
                    </a:lnTo>
                    <a:lnTo>
                      <a:pt x="27" y="81"/>
                    </a:lnTo>
                    <a:lnTo>
                      <a:pt x="32" y="68"/>
                    </a:lnTo>
                    <a:lnTo>
                      <a:pt x="40" y="53"/>
                    </a:lnTo>
                    <a:lnTo>
                      <a:pt x="48" y="39"/>
                    </a:lnTo>
                    <a:lnTo>
                      <a:pt x="61" y="25"/>
                    </a:lnTo>
                    <a:lnTo>
                      <a:pt x="78" y="10"/>
                    </a:lnTo>
                    <a:lnTo>
                      <a:pt x="72" y="0"/>
                    </a:lnTo>
                    <a:close/>
                  </a:path>
                </a:pathLst>
              </a:custGeom>
              <a:solidFill>
                <a:srgbClr val="000000"/>
              </a:solidFill>
              <a:ln w="9525">
                <a:noFill/>
                <a:round/>
                <a:headEnd/>
                <a:tailEnd/>
              </a:ln>
            </p:spPr>
            <p:txBody>
              <a:bodyPr/>
              <a:lstStyle/>
              <a:p>
                <a:endParaRPr lang="en-US"/>
              </a:p>
            </p:txBody>
          </p:sp>
          <p:sp>
            <p:nvSpPr>
              <p:cNvPr id="31902" name="Freeform 1060"/>
              <p:cNvSpPr>
                <a:spLocks/>
              </p:cNvSpPr>
              <p:nvPr/>
            </p:nvSpPr>
            <p:spPr bwMode="auto">
              <a:xfrm>
                <a:off x="1618" y="3408"/>
                <a:ext cx="47" cy="12"/>
              </a:xfrm>
              <a:custGeom>
                <a:avLst/>
                <a:gdLst>
                  <a:gd name="T0" fmla="*/ 0 w 235"/>
                  <a:gd name="T1" fmla="*/ 0 h 60"/>
                  <a:gd name="T2" fmla="*/ 0 w 235"/>
                  <a:gd name="T3" fmla="*/ 0 h 60"/>
                  <a:gd name="T4" fmla="*/ 0 w 235"/>
                  <a:gd name="T5" fmla="*/ 0 h 60"/>
                  <a:gd name="T6" fmla="*/ 0 w 235"/>
                  <a:gd name="T7" fmla="*/ 0 h 60"/>
                  <a:gd name="T8" fmla="*/ 0 w 235"/>
                  <a:gd name="T9" fmla="*/ 0 h 60"/>
                  <a:gd name="T10" fmla="*/ 0 w 235"/>
                  <a:gd name="T11" fmla="*/ 0 h 60"/>
                  <a:gd name="T12" fmla="*/ 0 w 235"/>
                  <a:gd name="T13" fmla="*/ 0 h 60"/>
                  <a:gd name="T14" fmla="*/ 0 w 235"/>
                  <a:gd name="T15" fmla="*/ 0 h 60"/>
                  <a:gd name="T16" fmla="*/ 0 w 235"/>
                  <a:gd name="T17" fmla="*/ 0 h 60"/>
                  <a:gd name="T18" fmla="*/ 0 w 235"/>
                  <a:gd name="T19" fmla="*/ 0 h 60"/>
                  <a:gd name="T20" fmla="*/ 0 w 235"/>
                  <a:gd name="T21" fmla="*/ 0 h 60"/>
                  <a:gd name="T22" fmla="*/ 0 w 235"/>
                  <a:gd name="T23" fmla="*/ 0 h 60"/>
                  <a:gd name="T24" fmla="*/ 0 w 235"/>
                  <a:gd name="T25" fmla="*/ 0 h 60"/>
                  <a:gd name="T26" fmla="*/ 0 w 235"/>
                  <a:gd name="T27" fmla="*/ 0 h 60"/>
                  <a:gd name="T28" fmla="*/ 0 w 235"/>
                  <a:gd name="T29" fmla="*/ 0 h 60"/>
                  <a:gd name="T30" fmla="*/ 0 w 235"/>
                  <a:gd name="T31" fmla="*/ 0 h 60"/>
                  <a:gd name="T32" fmla="*/ 0 w 235"/>
                  <a:gd name="T33" fmla="*/ 0 h 60"/>
                  <a:gd name="T34" fmla="*/ 0 w 235"/>
                  <a:gd name="T35" fmla="*/ 0 h 60"/>
                  <a:gd name="T36" fmla="*/ 0 w 235"/>
                  <a:gd name="T37" fmla="*/ 0 h 60"/>
                  <a:gd name="T38" fmla="*/ 0 w 235"/>
                  <a:gd name="T39" fmla="*/ 0 h 60"/>
                  <a:gd name="T40" fmla="*/ 0 w 235"/>
                  <a:gd name="T41" fmla="*/ 0 h 60"/>
                  <a:gd name="T42" fmla="*/ 0 w 235"/>
                  <a:gd name="T43" fmla="*/ 0 h 60"/>
                  <a:gd name="T44" fmla="*/ 0 w 235"/>
                  <a:gd name="T45" fmla="*/ 0 h 60"/>
                  <a:gd name="T46" fmla="*/ 0 w 235"/>
                  <a:gd name="T47" fmla="*/ 0 h 60"/>
                  <a:gd name="T48" fmla="*/ 0 w 235"/>
                  <a:gd name="T49" fmla="*/ 0 h 60"/>
                  <a:gd name="T50" fmla="*/ 0 w 235"/>
                  <a:gd name="T51" fmla="*/ 0 h 60"/>
                  <a:gd name="T52" fmla="*/ 0 w 235"/>
                  <a:gd name="T53" fmla="*/ 0 h 60"/>
                  <a:gd name="T54" fmla="*/ 0 w 235"/>
                  <a:gd name="T55" fmla="*/ 0 h 60"/>
                  <a:gd name="T56" fmla="*/ 0 w 235"/>
                  <a:gd name="T57" fmla="*/ 0 h 60"/>
                  <a:gd name="T58" fmla="*/ 0 w 235"/>
                  <a:gd name="T59" fmla="*/ 0 h 60"/>
                  <a:gd name="T60" fmla="*/ 0 w 235"/>
                  <a:gd name="T61" fmla="*/ 0 h 60"/>
                  <a:gd name="T62" fmla="*/ 0 w 235"/>
                  <a:gd name="T63" fmla="*/ 0 h 60"/>
                  <a:gd name="T64" fmla="*/ 0 w 235"/>
                  <a:gd name="T65" fmla="*/ 0 h 60"/>
                  <a:gd name="T66" fmla="*/ 0 w 235"/>
                  <a:gd name="T67" fmla="*/ 0 h 60"/>
                  <a:gd name="T68" fmla="*/ 0 w 235"/>
                  <a:gd name="T69" fmla="*/ 0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5"/>
                  <a:gd name="T106" fmla="*/ 0 h 60"/>
                  <a:gd name="T107" fmla="*/ 235 w 235"/>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5" h="60">
                    <a:moveTo>
                      <a:pt x="230" y="0"/>
                    </a:moveTo>
                    <a:lnTo>
                      <a:pt x="216" y="7"/>
                    </a:lnTo>
                    <a:lnTo>
                      <a:pt x="200" y="13"/>
                    </a:lnTo>
                    <a:lnTo>
                      <a:pt x="184" y="17"/>
                    </a:lnTo>
                    <a:lnTo>
                      <a:pt x="168" y="21"/>
                    </a:lnTo>
                    <a:lnTo>
                      <a:pt x="150" y="24"/>
                    </a:lnTo>
                    <a:lnTo>
                      <a:pt x="135" y="27"/>
                    </a:lnTo>
                    <a:lnTo>
                      <a:pt x="117" y="28"/>
                    </a:lnTo>
                    <a:lnTo>
                      <a:pt x="101" y="29"/>
                    </a:lnTo>
                    <a:lnTo>
                      <a:pt x="85" y="30"/>
                    </a:lnTo>
                    <a:lnTo>
                      <a:pt x="69" y="32"/>
                    </a:lnTo>
                    <a:lnTo>
                      <a:pt x="56" y="34"/>
                    </a:lnTo>
                    <a:lnTo>
                      <a:pt x="41" y="35"/>
                    </a:lnTo>
                    <a:lnTo>
                      <a:pt x="29" y="38"/>
                    </a:lnTo>
                    <a:lnTo>
                      <a:pt x="18" y="42"/>
                    </a:lnTo>
                    <a:lnTo>
                      <a:pt x="8" y="45"/>
                    </a:lnTo>
                    <a:lnTo>
                      <a:pt x="0" y="50"/>
                    </a:lnTo>
                    <a:lnTo>
                      <a:pt x="6" y="60"/>
                    </a:lnTo>
                    <a:lnTo>
                      <a:pt x="19" y="55"/>
                    </a:lnTo>
                    <a:lnTo>
                      <a:pt x="34" y="50"/>
                    </a:lnTo>
                    <a:lnTo>
                      <a:pt x="49" y="48"/>
                    </a:lnTo>
                    <a:lnTo>
                      <a:pt x="63" y="45"/>
                    </a:lnTo>
                    <a:lnTo>
                      <a:pt x="78" y="44"/>
                    </a:lnTo>
                    <a:lnTo>
                      <a:pt x="93" y="43"/>
                    </a:lnTo>
                    <a:lnTo>
                      <a:pt x="108" y="43"/>
                    </a:lnTo>
                    <a:lnTo>
                      <a:pt x="122" y="42"/>
                    </a:lnTo>
                    <a:lnTo>
                      <a:pt x="138" y="42"/>
                    </a:lnTo>
                    <a:lnTo>
                      <a:pt x="153" y="40"/>
                    </a:lnTo>
                    <a:lnTo>
                      <a:pt x="168" y="38"/>
                    </a:lnTo>
                    <a:lnTo>
                      <a:pt x="181" y="34"/>
                    </a:lnTo>
                    <a:lnTo>
                      <a:pt x="196" y="30"/>
                    </a:lnTo>
                    <a:lnTo>
                      <a:pt x="209" y="24"/>
                    </a:lnTo>
                    <a:lnTo>
                      <a:pt x="223" y="17"/>
                    </a:lnTo>
                    <a:lnTo>
                      <a:pt x="235" y="8"/>
                    </a:lnTo>
                    <a:lnTo>
                      <a:pt x="230" y="0"/>
                    </a:lnTo>
                    <a:close/>
                  </a:path>
                </a:pathLst>
              </a:custGeom>
              <a:solidFill>
                <a:srgbClr val="000000"/>
              </a:solidFill>
              <a:ln w="9525">
                <a:noFill/>
                <a:round/>
                <a:headEnd/>
                <a:tailEnd/>
              </a:ln>
            </p:spPr>
            <p:txBody>
              <a:bodyPr/>
              <a:lstStyle/>
              <a:p>
                <a:endParaRPr lang="en-US"/>
              </a:p>
            </p:txBody>
          </p:sp>
          <p:sp>
            <p:nvSpPr>
              <p:cNvPr id="31903" name="Freeform 1061"/>
              <p:cNvSpPr>
                <a:spLocks/>
              </p:cNvSpPr>
              <p:nvPr/>
            </p:nvSpPr>
            <p:spPr bwMode="auto">
              <a:xfrm>
                <a:off x="1664" y="3365"/>
                <a:ext cx="33" cy="45"/>
              </a:xfrm>
              <a:custGeom>
                <a:avLst/>
                <a:gdLst>
                  <a:gd name="T0" fmla="*/ 0 w 168"/>
                  <a:gd name="T1" fmla="*/ 0 h 223"/>
                  <a:gd name="T2" fmla="*/ 0 w 168"/>
                  <a:gd name="T3" fmla="*/ 0 h 223"/>
                  <a:gd name="T4" fmla="*/ 0 w 168"/>
                  <a:gd name="T5" fmla="*/ 0 h 223"/>
                  <a:gd name="T6" fmla="*/ 0 w 168"/>
                  <a:gd name="T7" fmla="*/ 0 h 223"/>
                  <a:gd name="T8" fmla="*/ 0 w 168"/>
                  <a:gd name="T9" fmla="*/ 0 h 223"/>
                  <a:gd name="T10" fmla="*/ 0 w 168"/>
                  <a:gd name="T11" fmla="*/ 0 h 223"/>
                  <a:gd name="T12" fmla="*/ 0 w 168"/>
                  <a:gd name="T13" fmla="*/ 0 h 223"/>
                  <a:gd name="T14" fmla="*/ 0 w 168"/>
                  <a:gd name="T15" fmla="*/ 0 h 223"/>
                  <a:gd name="T16" fmla="*/ 0 w 168"/>
                  <a:gd name="T17" fmla="*/ 0 h 223"/>
                  <a:gd name="T18" fmla="*/ 0 w 168"/>
                  <a:gd name="T19" fmla="*/ 0 h 223"/>
                  <a:gd name="T20" fmla="*/ 0 w 168"/>
                  <a:gd name="T21" fmla="*/ 0 h 223"/>
                  <a:gd name="T22" fmla="*/ 0 w 168"/>
                  <a:gd name="T23" fmla="*/ 0 h 223"/>
                  <a:gd name="T24" fmla="*/ 0 w 168"/>
                  <a:gd name="T25" fmla="*/ 0 h 223"/>
                  <a:gd name="T26" fmla="*/ 0 w 168"/>
                  <a:gd name="T27" fmla="*/ 0 h 223"/>
                  <a:gd name="T28" fmla="*/ 0 w 168"/>
                  <a:gd name="T29" fmla="*/ 0 h 223"/>
                  <a:gd name="T30" fmla="*/ 0 w 168"/>
                  <a:gd name="T31" fmla="*/ 0 h 223"/>
                  <a:gd name="T32" fmla="*/ 0 w 168"/>
                  <a:gd name="T33" fmla="*/ 0 h 223"/>
                  <a:gd name="T34" fmla="*/ 0 w 168"/>
                  <a:gd name="T35" fmla="*/ 0 h 223"/>
                  <a:gd name="T36" fmla="*/ 0 w 168"/>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223"/>
                  <a:gd name="T59" fmla="*/ 168 w 168"/>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223">
                    <a:moveTo>
                      <a:pt x="163" y="0"/>
                    </a:moveTo>
                    <a:lnTo>
                      <a:pt x="140" y="19"/>
                    </a:lnTo>
                    <a:lnTo>
                      <a:pt x="119" y="44"/>
                    </a:lnTo>
                    <a:lnTo>
                      <a:pt x="101" y="72"/>
                    </a:lnTo>
                    <a:lnTo>
                      <a:pt x="84" y="102"/>
                    </a:lnTo>
                    <a:lnTo>
                      <a:pt x="67" y="132"/>
                    </a:lnTo>
                    <a:lnTo>
                      <a:pt x="48" y="162"/>
                    </a:lnTo>
                    <a:lnTo>
                      <a:pt x="26" y="190"/>
                    </a:lnTo>
                    <a:lnTo>
                      <a:pt x="0" y="215"/>
                    </a:lnTo>
                    <a:lnTo>
                      <a:pt x="5" y="223"/>
                    </a:lnTo>
                    <a:lnTo>
                      <a:pt x="32" y="204"/>
                    </a:lnTo>
                    <a:lnTo>
                      <a:pt x="54" y="180"/>
                    </a:lnTo>
                    <a:lnTo>
                      <a:pt x="73" y="152"/>
                    </a:lnTo>
                    <a:lnTo>
                      <a:pt x="91" y="123"/>
                    </a:lnTo>
                    <a:lnTo>
                      <a:pt x="107" y="92"/>
                    </a:lnTo>
                    <a:lnTo>
                      <a:pt x="125" y="62"/>
                    </a:lnTo>
                    <a:lnTo>
                      <a:pt x="145" y="34"/>
                    </a:lnTo>
                    <a:lnTo>
                      <a:pt x="168" y="9"/>
                    </a:lnTo>
                    <a:lnTo>
                      <a:pt x="163" y="0"/>
                    </a:lnTo>
                    <a:close/>
                  </a:path>
                </a:pathLst>
              </a:custGeom>
              <a:solidFill>
                <a:srgbClr val="000000"/>
              </a:solidFill>
              <a:ln w="9525">
                <a:noFill/>
                <a:round/>
                <a:headEnd/>
                <a:tailEnd/>
              </a:ln>
            </p:spPr>
            <p:txBody>
              <a:bodyPr/>
              <a:lstStyle/>
              <a:p>
                <a:endParaRPr lang="en-US"/>
              </a:p>
            </p:txBody>
          </p:sp>
          <p:sp>
            <p:nvSpPr>
              <p:cNvPr id="31904" name="Freeform 1062"/>
              <p:cNvSpPr>
                <a:spLocks/>
              </p:cNvSpPr>
              <p:nvPr/>
            </p:nvSpPr>
            <p:spPr bwMode="auto">
              <a:xfrm>
                <a:off x="1696" y="3353"/>
                <a:ext cx="41" cy="14"/>
              </a:xfrm>
              <a:custGeom>
                <a:avLst/>
                <a:gdLst>
                  <a:gd name="T0" fmla="*/ 0 w 202"/>
                  <a:gd name="T1" fmla="*/ 0 h 72"/>
                  <a:gd name="T2" fmla="*/ 0 w 202"/>
                  <a:gd name="T3" fmla="*/ 0 h 72"/>
                  <a:gd name="T4" fmla="*/ 0 w 202"/>
                  <a:gd name="T5" fmla="*/ 0 h 72"/>
                  <a:gd name="T6" fmla="*/ 0 w 202"/>
                  <a:gd name="T7" fmla="*/ 0 h 72"/>
                  <a:gd name="T8" fmla="*/ 0 w 202"/>
                  <a:gd name="T9" fmla="*/ 0 h 72"/>
                  <a:gd name="T10" fmla="*/ 0 w 202"/>
                  <a:gd name="T11" fmla="*/ 0 h 72"/>
                  <a:gd name="T12" fmla="*/ 0 w 202"/>
                  <a:gd name="T13" fmla="*/ 0 h 72"/>
                  <a:gd name="T14" fmla="*/ 0 w 202"/>
                  <a:gd name="T15" fmla="*/ 0 h 72"/>
                  <a:gd name="T16" fmla="*/ 0 w 202"/>
                  <a:gd name="T17" fmla="*/ 0 h 72"/>
                  <a:gd name="T18" fmla="*/ 0 w 202"/>
                  <a:gd name="T19" fmla="*/ 0 h 72"/>
                  <a:gd name="T20" fmla="*/ 0 w 202"/>
                  <a:gd name="T21" fmla="*/ 0 h 72"/>
                  <a:gd name="T22" fmla="*/ 0 w 202"/>
                  <a:gd name="T23" fmla="*/ 0 h 72"/>
                  <a:gd name="T24" fmla="*/ 0 w 202"/>
                  <a:gd name="T25" fmla="*/ 0 h 72"/>
                  <a:gd name="T26" fmla="*/ 0 w 202"/>
                  <a:gd name="T27" fmla="*/ 0 h 72"/>
                  <a:gd name="T28" fmla="*/ 0 w 202"/>
                  <a:gd name="T29" fmla="*/ 0 h 72"/>
                  <a:gd name="T30" fmla="*/ 0 w 202"/>
                  <a:gd name="T31" fmla="*/ 0 h 72"/>
                  <a:gd name="T32" fmla="*/ 0 w 202"/>
                  <a:gd name="T33" fmla="*/ 0 h 72"/>
                  <a:gd name="T34" fmla="*/ 0 w 202"/>
                  <a:gd name="T35" fmla="*/ 0 h 72"/>
                  <a:gd name="T36" fmla="*/ 0 w 202"/>
                  <a:gd name="T37" fmla="*/ 0 h 72"/>
                  <a:gd name="T38" fmla="*/ 0 w 202"/>
                  <a:gd name="T39" fmla="*/ 0 h 72"/>
                  <a:gd name="T40" fmla="*/ 0 w 202"/>
                  <a:gd name="T41" fmla="*/ 0 h 72"/>
                  <a:gd name="T42" fmla="*/ 0 w 202"/>
                  <a:gd name="T43" fmla="*/ 0 h 72"/>
                  <a:gd name="T44" fmla="*/ 0 w 202"/>
                  <a:gd name="T45" fmla="*/ 0 h 72"/>
                  <a:gd name="T46" fmla="*/ 0 w 202"/>
                  <a:gd name="T47" fmla="*/ 0 h 72"/>
                  <a:gd name="T48" fmla="*/ 0 w 202"/>
                  <a:gd name="T49" fmla="*/ 0 h 72"/>
                  <a:gd name="T50" fmla="*/ 0 w 202"/>
                  <a:gd name="T51" fmla="*/ 0 h 72"/>
                  <a:gd name="T52" fmla="*/ 0 w 202"/>
                  <a:gd name="T53" fmla="*/ 0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2"/>
                  <a:gd name="T82" fmla="*/ 0 h 72"/>
                  <a:gd name="T83" fmla="*/ 202 w 202"/>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2" h="72">
                    <a:moveTo>
                      <a:pt x="194" y="0"/>
                    </a:moveTo>
                    <a:lnTo>
                      <a:pt x="174" y="17"/>
                    </a:lnTo>
                    <a:lnTo>
                      <a:pt x="150" y="27"/>
                    </a:lnTo>
                    <a:lnTo>
                      <a:pt x="126" y="33"/>
                    </a:lnTo>
                    <a:lnTo>
                      <a:pt x="100" y="37"/>
                    </a:lnTo>
                    <a:lnTo>
                      <a:pt x="74" y="39"/>
                    </a:lnTo>
                    <a:lnTo>
                      <a:pt x="48" y="44"/>
                    </a:lnTo>
                    <a:lnTo>
                      <a:pt x="24" y="50"/>
                    </a:lnTo>
                    <a:lnTo>
                      <a:pt x="0" y="63"/>
                    </a:lnTo>
                    <a:lnTo>
                      <a:pt x="5" y="72"/>
                    </a:lnTo>
                    <a:lnTo>
                      <a:pt x="18" y="68"/>
                    </a:lnTo>
                    <a:lnTo>
                      <a:pt x="30" y="63"/>
                    </a:lnTo>
                    <a:lnTo>
                      <a:pt x="43" y="59"/>
                    </a:lnTo>
                    <a:lnTo>
                      <a:pt x="56" y="57"/>
                    </a:lnTo>
                    <a:lnTo>
                      <a:pt x="69" y="54"/>
                    </a:lnTo>
                    <a:lnTo>
                      <a:pt x="81" y="52"/>
                    </a:lnTo>
                    <a:lnTo>
                      <a:pt x="95" y="50"/>
                    </a:lnTo>
                    <a:lnTo>
                      <a:pt x="107" y="48"/>
                    </a:lnTo>
                    <a:lnTo>
                      <a:pt x="120" y="45"/>
                    </a:lnTo>
                    <a:lnTo>
                      <a:pt x="132" y="43"/>
                    </a:lnTo>
                    <a:lnTo>
                      <a:pt x="144" y="41"/>
                    </a:lnTo>
                    <a:lnTo>
                      <a:pt x="156" y="37"/>
                    </a:lnTo>
                    <a:lnTo>
                      <a:pt x="169" y="32"/>
                    </a:lnTo>
                    <a:lnTo>
                      <a:pt x="180" y="26"/>
                    </a:lnTo>
                    <a:lnTo>
                      <a:pt x="191" y="18"/>
                    </a:lnTo>
                    <a:lnTo>
                      <a:pt x="202" y="10"/>
                    </a:lnTo>
                    <a:lnTo>
                      <a:pt x="194" y="0"/>
                    </a:lnTo>
                    <a:close/>
                  </a:path>
                </a:pathLst>
              </a:custGeom>
              <a:solidFill>
                <a:srgbClr val="000000"/>
              </a:solidFill>
              <a:ln w="9525">
                <a:noFill/>
                <a:round/>
                <a:headEnd/>
                <a:tailEnd/>
              </a:ln>
            </p:spPr>
            <p:txBody>
              <a:bodyPr/>
              <a:lstStyle/>
              <a:p>
                <a:endParaRPr lang="en-US"/>
              </a:p>
            </p:txBody>
          </p:sp>
          <p:sp>
            <p:nvSpPr>
              <p:cNvPr id="31905" name="Freeform 1063"/>
              <p:cNvSpPr>
                <a:spLocks/>
              </p:cNvSpPr>
              <p:nvPr/>
            </p:nvSpPr>
            <p:spPr bwMode="auto">
              <a:xfrm>
                <a:off x="1735" y="3311"/>
                <a:ext cx="30" cy="44"/>
              </a:xfrm>
              <a:custGeom>
                <a:avLst/>
                <a:gdLst>
                  <a:gd name="T0" fmla="*/ 0 w 148"/>
                  <a:gd name="T1" fmla="*/ 0 h 218"/>
                  <a:gd name="T2" fmla="*/ 0 w 148"/>
                  <a:gd name="T3" fmla="*/ 0 h 218"/>
                  <a:gd name="T4" fmla="*/ 0 w 148"/>
                  <a:gd name="T5" fmla="*/ 0 h 218"/>
                  <a:gd name="T6" fmla="*/ 0 w 148"/>
                  <a:gd name="T7" fmla="*/ 0 h 218"/>
                  <a:gd name="T8" fmla="*/ 0 w 148"/>
                  <a:gd name="T9" fmla="*/ 0 h 218"/>
                  <a:gd name="T10" fmla="*/ 0 w 148"/>
                  <a:gd name="T11" fmla="*/ 0 h 218"/>
                  <a:gd name="T12" fmla="*/ 0 w 148"/>
                  <a:gd name="T13" fmla="*/ 0 h 218"/>
                  <a:gd name="T14" fmla="*/ 0 w 148"/>
                  <a:gd name="T15" fmla="*/ 0 h 218"/>
                  <a:gd name="T16" fmla="*/ 0 w 148"/>
                  <a:gd name="T17" fmla="*/ 0 h 218"/>
                  <a:gd name="T18" fmla="*/ 0 w 148"/>
                  <a:gd name="T19" fmla="*/ 0 h 218"/>
                  <a:gd name="T20" fmla="*/ 0 w 148"/>
                  <a:gd name="T21" fmla="*/ 0 h 218"/>
                  <a:gd name="T22" fmla="*/ 0 w 148"/>
                  <a:gd name="T23" fmla="*/ 0 h 218"/>
                  <a:gd name="T24" fmla="*/ 0 w 148"/>
                  <a:gd name="T25" fmla="*/ 0 h 218"/>
                  <a:gd name="T26" fmla="*/ 0 w 148"/>
                  <a:gd name="T27" fmla="*/ 0 h 218"/>
                  <a:gd name="T28" fmla="*/ 0 w 148"/>
                  <a:gd name="T29" fmla="*/ 0 h 218"/>
                  <a:gd name="T30" fmla="*/ 0 w 148"/>
                  <a:gd name="T31" fmla="*/ 0 h 218"/>
                  <a:gd name="T32" fmla="*/ 0 w 148"/>
                  <a:gd name="T33" fmla="*/ 0 h 218"/>
                  <a:gd name="T34" fmla="*/ 0 w 148"/>
                  <a:gd name="T35" fmla="*/ 0 h 218"/>
                  <a:gd name="T36" fmla="*/ 0 w 148"/>
                  <a:gd name="T37" fmla="*/ 0 h 2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8"/>
                  <a:gd name="T58" fmla="*/ 0 h 218"/>
                  <a:gd name="T59" fmla="*/ 148 w 148"/>
                  <a:gd name="T60" fmla="*/ 218 h 2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8" h="218">
                    <a:moveTo>
                      <a:pt x="143" y="0"/>
                    </a:moveTo>
                    <a:lnTo>
                      <a:pt x="119" y="19"/>
                    </a:lnTo>
                    <a:lnTo>
                      <a:pt x="100" y="43"/>
                    </a:lnTo>
                    <a:lnTo>
                      <a:pt x="84" y="70"/>
                    </a:lnTo>
                    <a:lnTo>
                      <a:pt x="69" y="99"/>
                    </a:lnTo>
                    <a:lnTo>
                      <a:pt x="54" y="129"/>
                    </a:lnTo>
                    <a:lnTo>
                      <a:pt x="38" y="158"/>
                    </a:lnTo>
                    <a:lnTo>
                      <a:pt x="21" y="185"/>
                    </a:lnTo>
                    <a:lnTo>
                      <a:pt x="0" y="208"/>
                    </a:lnTo>
                    <a:lnTo>
                      <a:pt x="8" y="218"/>
                    </a:lnTo>
                    <a:lnTo>
                      <a:pt x="30" y="194"/>
                    </a:lnTo>
                    <a:lnTo>
                      <a:pt x="47" y="167"/>
                    </a:lnTo>
                    <a:lnTo>
                      <a:pt x="62" y="139"/>
                    </a:lnTo>
                    <a:lnTo>
                      <a:pt x="76" y="111"/>
                    </a:lnTo>
                    <a:lnTo>
                      <a:pt x="90" y="83"/>
                    </a:lnTo>
                    <a:lnTo>
                      <a:pt x="106" y="56"/>
                    </a:lnTo>
                    <a:lnTo>
                      <a:pt x="124" y="31"/>
                    </a:lnTo>
                    <a:lnTo>
                      <a:pt x="148" y="10"/>
                    </a:lnTo>
                    <a:lnTo>
                      <a:pt x="143" y="0"/>
                    </a:lnTo>
                    <a:close/>
                  </a:path>
                </a:pathLst>
              </a:custGeom>
              <a:solidFill>
                <a:srgbClr val="000000"/>
              </a:solidFill>
              <a:ln w="9525">
                <a:noFill/>
                <a:round/>
                <a:headEnd/>
                <a:tailEnd/>
              </a:ln>
            </p:spPr>
            <p:txBody>
              <a:bodyPr/>
              <a:lstStyle/>
              <a:p>
                <a:endParaRPr lang="en-US"/>
              </a:p>
            </p:txBody>
          </p:sp>
          <p:sp>
            <p:nvSpPr>
              <p:cNvPr id="31906" name="Freeform 1064"/>
              <p:cNvSpPr>
                <a:spLocks/>
              </p:cNvSpPr>
              <p:nvPr/>
            </p:nvSpPr>
            <p:spPr bwMode="auto">
              <a:xfrm>
                <a:off x="1764" y="3307"/>
                <a:ext cx="33" cy="6"/>
              </a:xfrm>
              <a:custGeom>
                <a:avLst/>
                <a:gdLst>
                  <a:gd name="T0" fmla="*/ 0 w 165"/>
                  <a:gd name="T1" fmla="*/ 0 h 32"/>
                  <a:gd name="T2" fmla="*/ 0 w 165"/>
                  <a:gd name="T3" fmla="*/ 0 h 32"/>
                  <a:gd name="T4" fmla="*/ 0 w 165"/>
                  <a:gd name="T5" fmla="*/ 0 h 32"/>
                  <a:gd name="T6" fmla="*/ 0 w 165"/>
                  <a:gd name="T7" fmla="*/ 0 h 32"/>
                  <a:gd name="T8" fmla="*/ 0 w 165"/>
                  <a:gd name="T9" fmla="*/ 0 h 32"/>
                  <a:gd name="T10" fmla="*/ 0 w 165"/>
                  <a:gd name="T11" fmla="*/ 0 h 32"/>
                  <a:gd name="T12" fmla="*/ 0 w 165"/>
                  <a:gd name="T13" fmla="*/ 0 h 32"/>
                  <a:gd name="T14" fmla="*/ 0 w 165"/>
                  <a:gd name="T15" fmla="*/ 0 h 32"/>
                  <a:gd name="T16" fmla="*/ 0 w 165"/>
                  <a:gd name="T17" fmla="*/ 0 h 32"/>
                  <a:gd name="T18" fmla="*/ 0 w 165"/>
                  <a:gd name="T19" fmla="*/ 0 h 32"/>
                  <a:gd name="T20" fmla="*/ 0 w 165"/>
                  <a:gd name="T21" fmla="*/ 0 h 32"/>
                  <a:gd name="T22" fmla="*/ 0 w 165"/>
                  <a:gd name="T23" fmla="*/ 0 h 32"/>
                  <a:gd name="T24" fmla="*/ 0 w 165"/>
                  <a:gd name="T25" fmla="*/ 0 h 32"/>
                  <a:gd name="T26" fmla="*/ 0 w 165"/>
                  <a:gd name="T27" fmla="*/ 0 h 32"/>
                  <a:gd name="T28" fmla="*/ 0 w 165"/>
                  <a:gd name="T29" fmla="*/ 0 h 32"/>
                  <a:gd name="T30" fmla="*/ 0 w 165"/>
                  <a:gd name="T31" fmla="*/ 0 h 32"/>
                  <a:gd name="T32" fmla="*/ 0 w 165"/>
                  <a:gd name="T33" fmla="*/ 0 h 32"/>
                  <a:gd name="T34" fmla="*/ 0 w 165"/>
                  <a:gd name="T35" fmla="*/ 0 h 32"/>
                  <a:gd name="T36" fmla="*/ 0 w 165"/>
                  <a:gd name="T37" fmla="*/ 0 h 32"/>
                  <a:gd name="T38" fmla="*/ 0 w 165"/>
                  <a:gd name="T39" fmla="*/ 0 h 32"/>
                  <a:gd name="T40" fmla="*/ 0 w 165"/>
                  <a:gd name="T41" fmla="*/ 0 h 32"/>
                  <a:gd name="T42" fmla="*/ 0 w 165"/>
                  <a:gd name="T43" fmla="*/ 0 h 32"/>
                  <a:gd name="T44" fmla="*/ 0 w 165"/>
                  <a:gd name="T45" fmla="*/ 0 h 32"/>
                  <a:gd name="T46" fmla="*/ 0 w 165"/>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5"/>
                  <a:gd name="T73" fmla="*/ 0 h 32"/>
                  <a:gd name="T74" fmla="*/ 165 w 165"/>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5" h="32">
                    <a:moveTo>
                      <a:pt x="148" y="15"/>
                    </a:moveTo>
                    <a:lnTo>
                      <a:pt x="154" y="6"/>
                    </a:lnTo>
                    <a:lnTo>
                      <a:pt x="138" y="4"/>
                    </a:lnTo>
                    <a:lnTo>
                      <a:pt x="120" y="1"/>
                    </a:lnTo>
                    <a:lnTo>
                      <a:pt x="98" y="0"/>
                    </a:lnTo>
                    <a:lnTo>
                      <a:pt x="76" y="1"/>
                    </a:lnTo>
                    <a:lnTo>
                      <a:pt x="53" y="3"/>
                    </a:lnTo>
                    <a:lnTo>
                      <a:pt x="32" y="6"/>
                    </a:lnTo>
                    <a:lnTo>
                      <a:pt x="13" y="14"/>
                    </a:lnTo>
                    <a:lnTo>
                      <a:pt x="0" y="22"/>
                    </a:lnTo>
                    <a:lnTo>
                      <a:pt x="5" y="32"/>
                    </a:lnTo>
                    <a:lnTo>
                      <a:pt x="27" y="21"/>
                    </a:lnTo>
                    <a:lnTo>
                      <a:pt x="46" y="15"/>
                    </a:lnTo>
                    <a:lnTo>
                      <a:pt x="65" y="12"/>
                    </a:lnTo>
                    <a:lnTo>
                      <a:pt x="82" y="12"/>
                    </a:lnTo>
                    <a:lnTo>
                      <a:pt x="98" y="15"/>
                    </a:lnTo>
                    <a:lnTo>
                      <a:pt x="115" y="17"/>
                    </a:lnTo>
                    <a:lnTo>
                      <a:pt x="134" y="19"/>
                    </a:lnTo>
                    <a:lnTo>
                      <a:pt x="152" y="17"/>
                    </a:lnTo>
                    <a:lnTo>
                      <a:pt x="157" y="9"/>
                    </a:lnTo>
                    <a:lnTo>
                      <a:pt x="152" y="17"/>
                    </a:lnTo>
                    <a:lnTo>
                      <a:pt x="165" y="21"/>
                    </a:lnTo>
                    <a:lnTo>
                      <a:pt x="157" y="9"/>
                    </a:lnTo>
                    <a:lnTo>
                      <a:pt x="148" y="15"/>
                    </a:lnTo>
                    <a:close/>
                  </a:path>
                </a:pathLst>
              </a:custGeom>
              <a:solidFill>
                <a:srgbClr val="000000"/>
              </a:solidFill>
              <a:ln w="9525">
                <a:noFill/>
                <a:round/>
                <a:headEnd/>
                <a:tailEnd/>
              </a:ln>
            </p:spPr>
            <p:txBody>
              <a:bodyPr/>
              <a:lstStyle/>
              <a:p>
                <a:endParaRPr lang="en-US"/>
              </a:p>
            </p:txBody>
          </p:sp>
          <p:sp>
            <p:nvSpPr>
              <p:cNvPr id="31907" name="Freeform 1065"/>
              <p:cNvSpPr>
                <a:spLocks/>
              </p:cNvSpPr>
              <p:nvPr/>
            </p:nvSpPr>
            <p:spPr bwMode="auto">
              <a:xfrm>
                <a:off x="1786" y="3296"/>
                <a:ext cx="9" cy="14"/>
              </a:xfrm>
              <a:custGeom>
                <a:avLst/>
                <a:gdLst>
                  <a:gd name="T0" fmla="*/ 0 w 48"/>
                  <a:gd name="T1" fmla="*/ 0 h 68"/>
                  <a:gd name="T2" fmla="*/ 0 w 48"/>
                  <a:gd name="T3" fmla="*/ 0 h 68"/>
                  <a:gd name="T4" fmla="*/ 0 w 48"/>
                  <a:gd name="T5" fmla="*/ 0 h 68"/>
                  <a:gd name="T6" fmla="*/ 0 w 48"/>
                  <a:gd name="T7" fmla="*/ 0 h 68"/>
                  <a:gd name="T8" fmla="*/ 0 w 48"/>
                  <a:gd name="T9" fmla="*/ 0 h 68"/>
                  <a:gd name="T10" fmla="*/ 0 w 48"/>
                  <a:gd name="T11" fmla="*/ 0 h 68"/>
                  <a:gd name="T12" fmla="*/ 0 w 48"/>
                  <a:gd name="T13" fmla="*/ 0 h 68"/>
                  <a:gd name="T14" fmla="*/ 0 w 48"/>
                  <a:gd name="T15" fmla="*/ 0 h 68"/>
                  <a:gd name="T16" fmla="*/ 0 w 48"/>
                  <a:gd name="T17" fmla="*/ 0 h 68"/>
                  <a:gd name="T18" fmla="*/ 0 w 48"/>
                  <a:gd name="T19" fmla="*/ 0 h 68"/>
                  <a:gd name="T20" fmla="*/ 0 w 48"/>
                  <a:gd name="T21" fmla="*/ 0 h 68"/>
                  <a:gd name="T22" fmla="*/ 0 w 48"/>
                  <a:gd name="T23" fmla="*/ 0 h 68"/>
                  <a:gd name="T24" fmla="*/ 0 w 48"/>
                  <a:gd name="T25" fmla="*/ 0 h 68"/>
                  <a:gd name="T26" fmla="*/ 0 w 48"/>
                  <a:gd name="T27" fmla="*/ 0 h 68"/>
                  <a:gd name="T28" fmla="*/ 0 w 48"/>
                  <a:gd name="T29" fmla="*/ 0 h 68"/>
                  <a:gd name="T30" fmla="*/ 0 w 48"/>
                  <a:gd name="T31" fmla="*/ 0 h 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
                  <a:gd name="T49" fmla="*/ 0 h 68"/>
                  <a:gd name="T50" fmla="*/ 48 w 48"/>
                  <a:gd name="T51" fmla="*/ 68 h 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 h="68">
                    <a:moveTo>
                      <a:pt x="2" y="10"/>
                    </a:moveTo>
                    <a:lnTo>
                      <a:pt x="0" y="8"/>
                    </a:lnTo>
                    <a:lnTo>
                      <a:pt x="39" y="68"/>
                    </a:lnTo>
                    <a:lnTo>
                      <a:pt x="48" y="62"/>
                    </a:lnTo>
                    <a:lnTo>
                      <a:pt x="45" y="57"/>
                    </a:lnTo>
                    <a:lnTo>
                      <a:pt x="40" y="49"/>
                    </a:lnTo>
                    <a:lnTo>
                      <a:pt x="34" y="41"/>
                    </a:lnTo>
                    <a:lnTo>
                      <a:pt x="27" y="30"/>
                    </a:lnTo>
                    <a:lnTo>
                      <a:pt x="21" y="19"/>
                    </a:lnTo>
                    <a:lnTo>
                      <a:pt x="15" y="10"/>
                    </a:lnTo>
                    <a:lnTo>
                      <a:pt x="10" y="4"/>
                    </a:lnTo>
                    <a:lnTo>
                      <a:pt x="7" y="0"/>
                    </a:lnTo>
                    <a:lnTo>
                      <a:pt x="10" y="3"/>
                    </a:lnTo>
                    <a:lnTo>
                      <a:pt x="9" y="0"/>
                    </a:lnTo>
                    <a:lnTo>
                      <a:pt x="7" y="0"/>
                    </a:lnTo>
                    <a:lnTo>
                      <a:pt x="2" y="10"/>
                    </a:lnTo>
                    <a:close/>
                  </a:path>
                </a:pathLst>
              </a:custGeom>
              <a:solidFill>
                <a:srgbClr val="000000"/>
              </a:solidFill>
              <a:ln w="9525">
                <a:noFill/>
                <a:round/>
                <a:headEnd/>
                <a:tailEnd/>
              </a:ln>
            </p:spPr>
            <p:txBody>
              <a:bodyPr/>
              <a:lstStyle/>
              <a:p>
                <a:endParaRPr lang="en-US"/>
              </a:p>
            </p:txBody>
          </p:sp>
          <p:sp>
            <p:nvSpPr>
              <p:cNvPr id="31908" name="Freeform 1066"/>
              <p:cNvSpPr>
                <a:spLocks/>
              </p:cNvSpPr>
              <p:nvPr/>
            </p:nvSpPr>
            <p:spPr bwMode="auto">
              <a:xfrm>
                <a:off x="1754" y="3293"/>
                <a:ext cx="33" cy="7"/>
              </a:xfrm>
              <a:custGeom>
                <a:avLst/>
                <a:gdLst>
                  <a:gd name="T0" fmla="*/ 0 w 164"/>
                  <a:gd name="T1" fmla="*/ 0 h 39"/>
                  <a:gd name="T2" fmla="*/ 0 w 164"/>
                  <a:gd name="T3" fmla="*/ 0 h 39"/>
                  <a:gd name="T4" fmla="*/ 0 w 164"/>
                  <a:gd name="T5" fmla="*/ 0 h 39"/>
                  <a:gd name="T6" fmla="*/ 0 w 164"/>
                  <a:gd name="T7" fmla="*/ 0 h 39"/>
                  <a:gd name="T8" fmla="*/ 0 w 164"/>
                  <a:gd name="T9" fmla="*/ 0 h 39"/>
                  <a:gd name="T10" fmla="*/ 0 w 164"/>
                  <a:gd name="T11" fmla="*/ 0 h 39"/>
                  <a:gd name="T12" fmla="*/ 0 w 164"/>
                  <a:gd name="T13" fmla="*/ 0 h 39"/>
                  <a:gd name="T14" fmla="*/ 0 w 164"/>
                  <a:gd name="T15" fmla="*/ 0 h 39"/>
                  <a:gd name="T16" fmla="*/ 0 w 164"/>
                  <a:gd name="T17" fmla="*/ 0 h 39"/>
                  <a:gd name="T18" fmla="*/ 0 w 164"/>
                  <a:gd name="T19" fmla="*/ 0 h 39"/>
                  <a:gd name="T20" fmla="*/ 0 w 164"/>
                  <a:gd name="T21" fmla="*/ 0 h 39"/>
                  <a:gd name="T22" fmla="*/ 0 w 164"/>
                  <a:gd name="T23" fmla="*/ 0 h 39"/>
                  <a:gd name="T24" fmla="*/ 0 w 164"/>
                  <a:gd name="T25" fmla="*/ 0 h 39"/>
                  <a:gd name="T26" fmla="*/ 0 w 164"/>
                  <a:gd name="T27" fmla="*/ 0 h 39"/>
                  <a:gd name="T28" fmla="*/ 0 w 164"/>
                  <a:gd name="T29" fmla="*/ 0 h 39"/>
                  <a:gd name="T30" fmla="*/ 0 w 164"/>
                  <a:gd name="T31" fmla="*/ 0 h 39"/>
                  <a:gd name="T32" fmla="*/ 0 w 164"/>
                  <a:gd name="T33" fmla="*/ 0 h 39"/>
                  <a:gd name="T34" fmla="*/ 0 w 164"/>
                  <a:gd name="T35" fmla="*/ 0 h 39"/>
                  <a:gd name="T36" fmla="*/ 0 w 164"/>
                  <a:gd name="T37" fmla="*/ 0 h 39"/>
                  <a:gd name="T38" fmla="*/ 0 w 164"/>
                  <a:gd name="T39" fmla="*/ 0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4"/>
                  <a:gd name="T61" fmla="*/ 0 h 39"/>
                  <a:gd name="T62" fmla="*/ 164 w 164"/>
                  <a:gd name="T63" fmla="*/ 39 h 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4" h="39">
                    <a:moveTo>
                      <a:pt x="6" y="39"/>
                    </a:moveTo>
                    <a:lnTo>
                      <a:pt x="24" y="28"/>
                    </a:lnTo>
                    <a:lnTo>
                      <a:pt x="43" y="21"/>
                    </a:lnTo>
                    <a:lnTo>
                      <a:pt x="61" y="15"/>
                    </a:lnTo>
                    <a:lnTo>
                      <a:pt x="81" y="11"/>
                    </a:lnTo>
                    <a:lnTo>
                      <a:pt x="99" y="11"/>
                    </a:lnTo>
                    <a:lnTo>
                      <a:pt x="119" y="13"/>
                    </a:lnTo>
                    <a:lnTo>
                      <a:pt x="139" y="19"/>
                    </a:lnTo>
                    <a:lnTo>
                      <a:pt x="159" y="28"/>
                    </a:lnTo>
                    <a:lnTo>
                      <a:pt x="164" y="18"/>
                    </a:lnTo>
                    <a:lnTo>
                      <a:pt x="163" y="17"/>
                    </a:lnTo>
                    <a:lnTo>
                      <a:pt x="143" y="10"/>
                    </a:lnTo>
                    <a:lnTo>
                      <a:pt x="123" y="4"/>
                    </a:lnTo>
                    <a:lnTo>
                      <a:pt x="101" y="1"/>
                    </a:lnTo>
                    <a:lnTo>
                      <a:pt x="80" y="0"/>
                    </a:lnTo>
                    <a:lnTo>
                      <a:pt x="58" y="2"/>
                    </a:lnTo>
                    <a:lnTo>
                      <a:pt x="37" y="8"/>
                    </a:lnTo>
                    <a:lnTo>
                      <a:pt x="17" y="18"/>
                    </a:lnTo>
                    <a:lnTo>
                      <a:pt x="0" y="31"/>
                    </a:lnTo>
                    <a:lnTo>
                      <a:pt x="6" y="39"/>
                    </a:lnTo>
                    <a:close/>
                  </a:path>
                </a:pathLst>
              </a:custGeom>
              <a:solidFill>
                <a:srgbClr val="000000"/>
              </a:solidFill>
              <a:ln w="9525">
                <a:noFill/>
                <a:round/>
                <a:headEnd/>
                <a:tailEnd/>
              </a:ln>
            </p:spPr>
            <p:txBody>
              <a:bodyPr/>
              <a:lstStyle/>
              <a:p>
                <a:endParaRPr lang="en-US"/>
              </a:p>
            </p:txBody>
          </p:sp>
          <p:sp>
            <p:nvSpPr>
              <p:cNvPr id="31909" name="Freeform 1067"/>
              <p:cNvSpPr>
                <a:spLocks/>
              </p:cNvSpPr>
              <p:nvPr/>
            </p:nvSpPr>
            <p:spPr bwMode="auto">
              <a:xfrm>
                <a:off x="1726" y="3299"/>
                <a:ext cx="29" cy="43"/>
              </a:xfrm>
              <a:custGeom>
                <a:avLst/>
                <a:gdLst>
                  <a:gd name="T0" fmla="*/ 0 w 148"/>
                  <a:gd name="T1" fmla="*/ 0 h 216"/>
                  <a:gd name="T2" fmla="*/ 0 w 148"/>
                  <a:gd name="T3" fmla="*/ 0 h 216"/>
                  <a:gd name="T4" fmla="*/ 0 w 148"/>
                  <a:gd name="T5" fmla="*/ 0 h 216"/>
                  <a:gd name="T6" fmla="*/ 0 w 148"/>
                  <a:gd name="T7" fmla="*/ 0 h 216"/>
                  <a:gd name="T8" fmla="*/ 0 w 148"/>
                  <a:gd name="T9" fmla="*/ 0 h 216"/>
                  <a:gd name="T10" fmla="*/ 0 w 148"/>
                  <a:gd name="T11" fmla="*/ 0 h 216"/>
                  <a:gd name="T12" fmla="*/ 0 w 148"/>
                  <a:gd name="T13" fmla="*/ 0 h 216"/>
                  <a:gd name="T14" fmla="*/ 0 w 148"/>
                  <a:gd name="T15" fmla="*/ 0 h 216"/>
                  <a:gd name="T16" fmla="*/ 0 w 148"/>
                  <a:gd name="T17" fmla="*/ 0 h 216"/>
                  <a:gd name="T18" fmla="*/ 0 w 148"/>
                  <a:gd name="T19" fmla="*/ 0 h 216"/>
                  <a:gd name="T20" fmla="*/ 0 w 148"/>
                  <a:gd name="T21" fmla="*/ 0 h 216"/>
                  <a:gd name="T22" fmla="*/ 0 w 148"/>
                  <a:gd name="T23" fmla="*/ 0 h 216"/>
                  <a:gd name="T24" fmla="*/ 0 w 148"/>
                  <a:gd name="T25" fmla="*/ 0 h 216"/>
                  <a:gd name="T26" fmla="*/ 0 w 148"/>
                  <a:gd name="T27" fmla="*/ 0 h 216"/>
                  <a:gd name="T28" fmla="*/ 0 w 148"/>
                  <a:gd name="T29" fmla="*/ 0 h 216"/>
                  <a:gd name="T30" fmla="*/ 0 w 148"/>
                  <a:gd name="T31" fmla="*/ 0 h 216"/>
                  <a:gd name="T32" fmla="*/ 0 w 148"/>
                  <a:gd name="T33" fmla="*/ 0 h 216"/>
                  <a:gd name="T34" fmla="*/ 0 w 148"/>
                  <a:gd name="T35" fmla="*/ 0 h 216"/>
                  <a:gd name="T36" fmla="*/ 0 w 148"/>
                  <a:gd name="T37" fmla="*/ 0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8"/>
                  <a:gd name="T58" fmla="*/ 0 h 216"/>
                  <a:gd name="T59" fmla="*/ 148 w 148"/>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8" h="216">
                    <a:moveTo>
                      <a:pt x="7" y="216"/>
                    </a:moveTo>
                    <a:lnTo>
                      <a:pt x="27" y="194"/>
                    </a:lnTo>
                    <a:lnTo>
                      <a:pt x="44" y="169"/>
                    </a:lnTo>
                    <a:lnTo>
                      <a:pt x="60" y="141"/>
                    </a:lnTo>
                    <a:lnTo>
                      <a:pt x="74" y="111"/>
                    </a:lnTo>
                    <a:lnTo>
                      <a:pt x="89" y="82"/>
                    </a:lnTo>
                    <a:lnTo>
                      <a:pt x="105" y="55"/>
                    </a:lnTo>
                    <a:lnTo>
                      <a:pt x="125" y="29"/>
                    </a:lnTo>
                    <a:lnTo>
                      <a:pt x="148" y="8"/>
                    </a:lnTo>
                    <a:lnTo>
                      <a:pt x="142" y="0"/>
                    </a:lnTo>
                    <a:lnTo>
                      <a:pt x="119" y="19"/>
                    </a:lnTo>
                    <a:lnTo>
                      <a:pt x="99" y="43"/>
                    </a:lnTo>
                    <a:lnTo>
                      <a:pt x="82" y="70"/>
                    </a:lnTo>
                    <a:lnTo>
                      <a:pt x="67" y="99"/>
                    </a:lnTo>
                    <a:lnTo>
                      <a:pt x="52" y="129"/>
                    </a:lnTo>
                    <a:lnTo>
                      <a:pt x="36" y="157"/>
                    </a:lnTo>
                    <a:lnTo>
                      <a:pt x="19" y="184"/>
                    </a:lnTo>
                    <a:lnTo>
                      <a:pt x="0" y="207"/>
                    </a:lnTo>
                    <a:lnTo>
                      <a:pt x="7" y="216"/>
                    </a:lnTo>
                    <a:close/>
                  </a:path>
                </a:pathLst>
              </a:custGeom>
              <a:solidFill>
                <a:srgbClr val="000000"/>
              </a:solidFill>
              <a:ln w="9525">
                <a:noFill/>
                <a:round/>
                <a:headEnd/>
                <a:tailEnd/>
              </a:ln>
            </p:spPr>
            <p:txBody>
              <a:bodyPr/>
              <a:lstStyle/>
              <a:p>
                <a:endParaRPr lang="en-US"/>
              </a:p>
            </p:txBody>
          </p:sp>
          <p:sp>
            <p:nvSpPr>
              <p:cNvPr id="31910" name="Freeform 1068"/>
              <p:cNvSpPr>
                <a:spLocks/>
              </p:cNvSpPr>
              <p:nvPr/>
            </p:nvSpPr>
            <p:spPr bwMode="auto">
              <a:xfrm>
                <a:off x="1684" y="3340"/>
                <a:ext cx="43" cy="16"/>
              </a:xfrm>
              <a:custGeom>
                <a:avLst/>
                <a:gdLst>
                  <a:gd name="T0" fmla="*/ 0 w 214"/>
                  <a:gd name="T1" fmla="*/ 0 h 80"/>
                  <a:gd name="T2" fmla="*/ 0 w 214"/>
                  <a:gd name="T3" fmla="*/ 0 h 80"/>
                  <a:gd name="T4" fmla="*/ 0 w 214"/>
                  <a:gd name="T5" fmla="*/ 0 h 80"/>
                  <a:gd name="T6" fmla="*/ 0 w 214"/>
                  <a:gd name="T7" fmla="*/ 0 h 80"/>
                  <a:gd name="T8" fmla="*/ 0 w 214"/>
                  <a:gd name="T9" fmla="*/ 0 h 80"/>
                  <a:gd name="T10" fmla="*/ 0 w 214"/>
                  <a:gd name="T11" fmla="*/ 0 h 80"/>
                  <a:gd name="T12" fmla="*/ 0 w 214"/>
                  <a:gd name="T13" fmla="*/ 0 h 80"/>
                  <a:gd name="T14" fmla="*/ 0 w 214"/>
                  <a:gd name="T15" fmla="*/ 0 h 80"/>
                  <a:gd name="T16" fmla="*/ 0 w 214"/>
                  <a:gd name="T17" fmla="*/ 0 h 80"/>
                  <a:gd name="T18" fmla="*/ 0 w 214"/>
                  <a:gd name="T19" fmla="*/ 0 h 80"/>
                  <a:gd name="T20" fmla="*/ 0 w 214"/>
                  <a:gd name="T21" fmla="*/ 0 h 80"/>
                  <a:gd name="T22" fmla="*/ 0 w 214"/>
                  <a:gd name="T23" fmla="*/ 0 h 80"/>
                  <a:gd name="T24" fmla="*/ 0 w 214"/>
                  <a:gd name="T25" fmla="*/ 0 h 80"/>
                  <a:gd name="T26" fmla="*/ 0 w 214"/>
                  <a:gd name="T27" fmla="*/ 0 h 80"/>
                  <a:gd name="T28" fmla="*/ 0 w 214"/>
                  <a:gd name="T29" fmla="*/ 0 h 80"/>
                  <a:gd name="T30" fmla="*/ 0 w 214"/>
                  <a:gd name="T31" fmla="*/ 0 h 80"/>
                  <a:gd name="T32" fmla="*/ 0 w 214"/>
                  <a:gd name="T33" fmla="*/ 0 h 80"/>
                  <a:gd name="T34" fmla="*/ 0 w 214"/>
                  <a:gd name="T35" fmla="*/ 0 h 80"/>
                  <a:gd name="T36" fmla="*/ 0 w 214"/>
                  <a:gd name="T37" fmla="*/ 0 h 80"/>
                  <a:gd name="T38" fmla="*/ 0 w 214"/>
                  <a:gd name="T39" fmla="*/ 0 h 80"/>
                  <a:gd name="T40" fmla="*/ 0 w 214"/>
                  <a:gd name="T41" fmla="*/ 0 h 80"/>
                  <a:gd name="T42" fmla="*/ 0 w 214"/>
                  <a:gd name="T43" fmla="*/ 0 h 80"/>
                  <a:gd name="T44" fmla="*/ 0 w 214"/>
                  <a:gd name="T45" fmla="*/ 0 h 80"/>
                  <a:gd name="T46" fmla="*/ 0 w 214"/>
                  <a:gd name="T47" fmla="*/ 0 h 80"/>
                  <a:gd name="T48" fmla="*/ 0 w 214"/>
                  <a:gd name="T49" fmla="*/ 0 h 80"/>
                  <a:gd name="T50" fmla="*/ 0 w 214"/>
                  <a:gd name="T51" fmla="*/ 0 h 80"/>
                  <a:gd name="T52" fmla="*/ 0 w 214"/>
                  <a:gd name="T53" fmla="*/ 0 h 80"/>
                  <a:gd name="T54" fmla="*/ 0 w 214"/>
                  <a:gd name="T55" fmla="*/ 0 h 80"/>
                  <a:gd name="T56" fmla="*/ 0 w 214"/>
                  <a:gd name="T57" fmla="*/ 0 h 80"/>
                  <a:gd name="T58" fmla="*/ 0 w 214"/>
                  <a:gd name="T59" fmla="*/ 0 h 80"/>
                  <a:gd name="T60" fmla="*/ 0 w 214"/>
                  <a:gd name="T61" fmla="*/ 0 h 80"/>
                  <a:gd name="T62" fmla="*/ 0 w 214"/>
                  <a:gd name="T63" fmla="*/ 0 h 80"/>
                  <a:gd name="T64" fmla="*/ 0 w 214"/>
                  <a:gd name="T65" fmla="*/ 0 h 80"/>
                  <a:gd name="T66" fmla="*/ 0 w 214"/>
                  <a:gd name="T67" fmla="*/ 0 h 80"/>
                  <a:gd name="T68" fmla="*/ 0 w 214"/>
                  <a:gd name="T69" fmla="*/ 0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4"/>
                  <a:gd name="T106" fmla="*/ 0 h 80"/>
                  <a:gd name="T107" fmla="*/ 214 w 214"/>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4" h="80">
                    <a:moveTo>
                      <a:pt x="8" y="80"/>
                    </a:moveTo>
                    <a:lnTo>
                      <a:pt x="15" y="74"/>
                    </a:lnTo>
                    <a:lnTo>
                      <a:pt x="24" y="68"/>
                    </a:lnTo>
                    <a:lnTo>
                      <a:pt x="35" y="63"/>
                    </a:lnTo>
                    <a:lnTo>
                      <a:pt x="47" y="58"/>
                    </a:lnTo>
                    <a:lnTo>
                      <a:pt x="59" y="54"/>
                    </a:lnTo>
                    <a:lnTo>
                      <a:pt x="73" y="51"/>
                    </a:lnTo>
                    <a:lnTo>
                      <a:pt x="87" y="48"/>
                    </a:lnTo>
                    <a:lnTo>
                      <a:pt x="102" y="45"/>
                    </a:lnTo>
                    <a:lnTo>
                      <a:pt x="118" y="41"/>
                    </a:lnTo>
                    <a:lnTo>
                      <a:pt x="133" y="38"/>
                    </a:lnTo>
                    <a:lnTo>
                      <a:pt x="148" y="35"/>
                    </a:lnTo>
                    <a:lnTo>
                      <a:pt x="162" y="31"/>
                    </a:lnTo>
                    <a:lnTo>
                      <a:pt x="177" y="26"/>
                    </a:lnTo>
                    <a:lnTo>
                      <a:pt x="191" y="21"/>
                    </a:lnTo>
                    <a:lnTo>
                      <a:pt x="203" y="15"/>
                    </a:lnTo>
                    <a:lnTo>
                      <a:pt x="214" y="9"/>
                    </a:lnTo>
                    <a:lnTo>
                      <a:pt x="207" y="0"/>
                    </a:lnTo>
                    <a:lnTo>
                      <a:pt x="198" y="6"/>
                    </a:lnTo>
                    <a:lnTo>
                      <a:pt x="189" y="13"/>
                    </a:lnTo>
                    <a:lnTo>
                      <a:pt x="178" y="16"/>
                    </a:lnTo>
                    <a:lnTo>
                      <a:pt x="166" y="20"/>
                    </a:lnTo>
                    <a:lnTo>
                      <a:pt x="154" y="24"/>
                    </a:lnTo>
                    <a:lnTo>
                      <a:pt x="140" y="27"/>
                    </a:lnTo>
                    <a:lnTo>
                      <a:pt x="127" y="30"/>
                    </a:lnTo>
                    <a:lnTo>
                      <a:pt x="112" y="32"/>
                    </a:lnTo>
                    <a:lnTo>
                      <a:pt x="97" y="36"/>
                    </a:lnTo>
                    <a:lnTo>
                      <a:pt x="83" y="38"/>
                    </a:lnTo>
                    <a:lnTo>
                      <a:pt x="68" y="42"/>
                    </a:lnTo>
                    <a:lnTo>
                      <a:pt x="53" y="46"/>
                    </a:lnTo>
                    <a:lnTo>
                      <a:pt x="38" y="51"/>
                    </a:lnTo>
                    <a:lnTo>
                      <a:pt x="25" y="56"/>
                    </a:lnTo>
                    <a:lnTo>
                      <a:pt x="13" y="63"/>
                    </a:lnTo>
                    <a:lnTo>
                      <a:pt x="0" y="70"/>
                    </a:lnTo>
                    <a:lnTo>
                      <a:pt x="8" y="80"/>
                    </a:lnTo>
                    <a:close/>
                  </a:path>
                </a:pathLst>
              </a:custGeom>
              <a:solidFill>
                <a:srgbClr val="000000"/>
              </a:solidFill>
              <a:ln w="9525">
                <a:noFill/>
                <a:round/>
                <a:headEnd/>
                <a:tailEnd/>
              </a:ln>
            </p:spPr>
            <p:txBody>
              <a:bodyPr/>
              <a:lstStyle/>
              <a:p>
                <a:endParaRPr lang="en-US"/>
              </a:p>
            </p:txBody>
          </p:sp>
          <p:sp>
            <p:nvSpPr>
              <p:cNvPr id="31911" name="Freeform 1069"/>
              <p:cNvSpPr>
                <a:spLocks/>
              </p:cNvSpPr>
              <p:nvPr/>
            </p:nvSpPr>
            <p:spPr bwMode="auto">
              <a:xfrm>
                <a:off x="1654" y="3354"/>
                <a:ext cx="32" cy="42"/>
              </a:xfrm>
              <a:custGeom>
                <a:avLst/>
                <a:gdLst>
                  <a:gd name="T0" fmla="*/ 0 w 160"/>
                  <a:gd name="T1" fmla="*/ 0 h 209"/>
                  <a:gd name="T2" fmla="*/ 0 w 160"/>
                  <a:gd name="T3" fmla="*/ 0 h 209"/>
                  <a:gd name="T4" fmla="*/ 0 w 160"/>
                  <a:gd name="T5" fmla="*/ 0 h 209"/>
                  <a:gd name="T6" fmla="*/ 0 w 160"/>
                  <a:gd name="T7" fmla="*/ 0 h 209"/>
                  <a:gd name="T8" fmla="*/ 0 w 160"/>
                  <a:gd name="T9" fmla="*/ 0 h 209"/>
                  <a:gd name="T10" fmla="*/ 0 w 160"/>
                  <a:gd name="T11" fmla="*/ 0 h 209"/>
                  <a:gd name="T12" fmla="*/ 0 w 160"/>
                  <a:gd name="T13" fmla="*/ 0 h 209"/>
                  <a:gd name="T14" fmla="*/ 0 w 160"/>
                  <a:gd name="T15" fmla="*/ 0 h 209"/>
                  <a:gd name="T16" fmla="*/ 0 w 160"/>
                  <a:gd name="T17" fmla="*/ 0 h 209"/>
                  <a:gd name="T18" fmla="*/ 0 w 160"/>
                  <a:gd name="T19" fmla="*/ 0 h 209"/>
                  <a:gd name="T20" fmla="*/ 0 w 160"/>
                  <a:gd name="T21" fmla="*/ 0 h 209"/>
                  <a:gd name="T22" fmla="*/ 0 w 160"/>
                  <a:gd name="T23" fmla="*/ 0 h 209"/>
                  <a:gd name="T24" fmla="*/ 0 w 160"/>
                  <a:gd name="T25" fmla="*/ 0 h 209"/>
                  <a:gd name="T26" fmla="*/ 0 w 160"/>
                  <a:gd name="T27" fmla="*/ 0 h 209"/>
                  <a:gd name="T28" fmla="*/ 0 w 160"/>
                  <a:gd name="T29" fmla="*/ 0 h 209"/>
                  <a:gd name="T30" fmla="*/ 0 w 160"/>
                  <a:gd name="T31" fmla="*/ 0 h 209"/>
                  <a:gd name="T32" fmla="*/ 0 w 160"/>
                  <a:gd name="T33" fmla="*/ 0 h 209"/>
                  <a:gd name="T34" fmla="*/ 0 w 160"/>
                  <a:gd name="T35" fmla="*/ 0 h 209"/>
                  <a:gd name="T36" fmla="*/ 0 w 16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
                  <a:gd name="T58" fmla="*/ 0 h 209"/>
                  <a:gd name="T59" fmla="*/ 160 w 16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 h="209">
                    <a:moveTo>
                      <a:pt x="6" y="209"/>
                    </a:moveTo>
                    <a:lnTo>
                      <a:pt x="32" y="191"/>
                    </a:lnTo>
                    <a:lnTo>
                      <a:pt x="53" y="167"/>
                    </a:lnTo>
                    <a:lnTo>
                      <a:pt x="69" y="142"/>
                    </a:lnTo>
                    <a:lnTo>
                      <a:pt x="85" y="115"/>
                    </a:lnTo>
                    <a:lnTo>
                      <a:pt x="100" y="86"/>
                    </a:lnTo>
                    <a:lnTo>
                      <a:pt x="116" y="59"/>
                    </a:lnTo>
                    <a:lnTo>
                      <a:pt x="135" y="34"/>
                    </a:lnTo>
                    <a:lnTo>
                      <a:pt x="160" y="10"/>
                    </a:lnTo>
                    <a:lnTo>
                      <a:pt x="152" y="0"/>
                    </a:lnTo>
                    <a:lnTo>
                      <a:pt x="128" y="24"/>
                    </a:lnTo>
                    <a:lnTo>
                      <a:pt x="108" y="50"/>
                    </a:lnTo>
                    <a:lnTo>
                      <a:pt x="91" y="79"/>
                    </a:lnTo>
                    <a:lnTo>
                      <a:pt x="75" y="107"/>
                    </a:lnTo>
                    <a:lnTo>
                      <a:pt x="59" y="136"/>
                    </a:lnTo>
                    <a:lnTo>
                      <a:pt x="43" y="161"/>
                    </a:lnTo>
                    <a:lnTo>
                      <a:pt x="23" y="182"/>
                    </a:lnTo>
                    <a:lnTo>
                      <a:pt x="0" y="198"/>
                    </a:lnTo>
                    <a:lnTo>
                      <a:pt x="6" y="209"/>
                    </a:lnTo>
                    <a:close/>
                  </a:path>
                </a:pathLst>
              </a:custGeom>
              <a:solidFill>
                <a:srgbClr val="000000"/>
              </a:solidFill>
              <a:ln w="9525">
                <a:noFill/>
                <a:round/>
                <a:headEnd/>
                <a:tailEnd/>
              </a:ln>
            </p:spPr>
            <p:txBody>
              <a:bodyPr/>
              <a:lstStyle/>
              <a:p>
                <a:endParaRPr lang="en-US"/>
              </a:p>
            </p:txBody>
          </p:sp>
          <p:sp>
            <p:nvSpPr>
              <p:cNvPr id="31912" name="Freeform 1070"/>
              <p:cNvSpPr>
                <a:spLocks/>
              </p:cNvSpPr>
              <p:nvPr/>
            </p:nvSpPr>
            <p:spPr bwMode="auto">
              <a:xfrm>
                <a:off x="1605" y="3394"/>
                <a:ext cx="50" cy="16"/>
              </a:xfrm>
              <a:custGeom>
                <a:avLst/>
                <a:gdLst>
                  <a:gd name="T0" fmla="*/ 0 w 251"/>
                  <a:gd name="T1" fmla="*/ 0 h 79"/>
                  <a:gd name="T2" fmla="*/ 0 w 251"/>
                  <a:gd name="T3" fmla="*/ 0 h 79"/>
                  <a:gd name="T4" fmla="*/ 0 w 251"/>
                  <a:gd name="T5" fmla="*/ 0 h 79"/>
                  <a:gd name="T6" fmla="*/ 0 w 251"/>
                  <a:gd name="T7" fmla="*/ 0 h 79"/>
                  <a:gd name="T8" fmla="*/ 0 w 251"/>
                  <a:gd name="T9" fmla="*/ 0 h 79"/>
                  <a:gd name="T10" fmla="*/ 0 w 251"/>
                  <a:gd name="T11" fmla="*/ 0 h 79"/>
                  <a:gd name="T12" fmla="*/ 0 w 251"/>
                  <a:gd name="T13" fmla="*/ 0 h 79"/>
                  <a:gd name="T14" fmla="*/ 0 w 251"/>
                  <a:gd name="T15" fmla="*/ 0 h 79"/>
                  <a:gd name="T16" fmla="*/ 0 w 251"/>
                  <a:gd name="T17" fmla="*/ 0 h 79"/>
                  <a:gd name="T18" fmla="*/ 0 w 251"/>
                  <a:gd name="T19" fmla="*/ 0 h 79"/>
                  <a:gd name="T20" fmla="*/ 0 w 251"/>
                  <a:gd name="T21" fmla="*/ 0 h 79"/>
                  <a:gd name="T22" fmla="*/ 0 w 251"/>
                  <a:gd name="T23" fmla="*/ 0 h 79"/>
                  <a:gd name="T24" fmla="*/ 0 w 251"/>
                  <a:gd name="T25" fmla="*/ 0 h 79"/>
                  <a:gd name="T26" fmla="*/ 0 w 251"/>
                  <a:gd name="T27" fmla="*/ 0 h 79"/>
                  <a:gd name="T28" fmla="*/ 0 w 251"/>
                  <a:gd name="T29" fmla="*/ 0 h 79"/>
                  <a:gd name="T30" fmla="*/ 0 w 251"/>
                  <a:gd name="T31" fmla="*/ 0 h 79"/>
                  <a:gd name="T32" fmla="*/ 0 w 251"/>
                  <a:gd name="T33" fmla="*/ 0 h 79"/>
                  <a:gd name="T34" fmla="*/ 0 w 251"/>
                  <a:gd name="T35" fmla="*/ 0 h 79"/>
                  <a:gd name="T36" fmla="*/ 0 w 251"/>
                  <a:gd name="T37" fmla="*/ 0 h 79"/>
                  <a:gd name="T38" fmla="*/ 0 w 251"/>
                  <a:gd name="T39" fmla="*/ 0 h 79"/>
                  <a:gd name="T40" fmla="*/ 0 w 251"/>
                  <a:gd name="T41" fmla="*/ 0 h 79"/>
                  <a:gd name="T42" fmla="*/ 0 w 251"/>
                  <a:gd name="T43" fmla="*/ 0 h 79"/>
                  <a:gd name="T44" fmla="*/ 0 w 251"/>
                  <a:gd name="T45" fmla="*/ 0 h 79"/>
                  <a:gd name="T46" fmla="*/ 0 w 251"/>
                  <a:gd name="T47" fmla="*/ 0 h 79"/>
                  <a:gd name="T48" fmla="*/ 0 w 251"/>
                  <a:gd name="T49" fmla="*/ 0 h 79"/>
                  <a:gd name="T50" fmla="*/ 0 w 251"/>
                  <a:gd name="T51" fmla="*/ 0 h 79"/>
                  <a:gd name="T52" fmla="*/ 0 w 251"/>
                  <a:gd name="T53" fmla="*/ 0 h 79"/>
                  <a:gd name="T54" fmla="*/ 0 w 251"/>
                  <a:gd name="T55" fmla="*/ 0 h 79"/>
                  <a:gd name="T56" fmla="*/ 0 w 251"/>
                  <a:gd name="T57" fmla="*/ 0 h 79"/>
                  <a:gd name="T58" fmla="*/ 0 w 251"/>
                  <a:gd name="T59" fmla="*/ 0 h 79"/>
                  <a:gd name="T60" fmla="*/ 0 w 251"/>
                  <a:gd name="T61" fmla="*/ 0 h 79"/>
                  <a:gd name="T62" fmla="*/ 0 w 251"/>
                  <a:gd name="T63" fmla="*/ 0 h 79"/>
                  <a:gd name="T64" fmla="*/ 0 w 251"/>
                  <a:gd name="T65" fmla="*/ 0 h 79"/>
                  <a:gd name="T66" fmla="*/ 0 w 251"/>
                  <a:gd name="T67" fmla="*/ 0 h 79"/>
                  <a:gd name="T68" fmla="*/ 0 w 251"/>
                  <a:gd name="T69" fmla="*/ 0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79"/>
                  <a:gd name="T107" fmla="*/ 251 w 251"/>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79">
                    <a:moveTo>
                      <a:pt x="10" y="79"/>
                    </a:moveTo>
                    <a:lnTo>
                      <a:pt x="17" y="73"/>
                    </a:lnTo>
                    <a:lnTo>
                      <a:pt x="27" y="67"/>
                    </a:lnTo>
                    <a:lnTo>
                      <a:pt x="39" y="62"/>
                    </a:lnTo>
                    <a:lnTo>
                      <a:pt x="53" y="58"/>
                    </a:lnTo>
                    <a:lnTo>
                      <a:pt x="67" y="54"/>
                    </a:lnTo>
                    <a:lnTo>
                      <a:pt x="83" y="51"/>
                    </a:lnTo>
                    <a:lnTo>
                      <a:pt x="100" y="47"/>
                    </a:lnTo>
                    <a:lnTo>
                      <a:pt x="119" y="44"/>
                    </a:lnTo>
                    <a:lnTo>
                      <a:pt x="137" y="41"/>
                    </a:lnTo>
                    <a:lnTo>
                      <a:pt x="154" y="38"/>
                    </a:lnTo>
                    <a:lnTo>
                      <a:pt x="173" y="35"/>
                    </a:lnTo>
                    <a:lnTo>
                      <a:pt x="191" y="31"/>
                    </a:lnTo>
                    <a:lnTo>
                      <a:pt x="207" y="27"/>
                    </a:lnTo>
                    <a:lnTo>
                      <a:pt x="223" y="22"/>
                    </a:lnTo>
                    <a:lnTo>
                      <a:pt x="238" y="17"/>
                    </a:lnTo>
                    <a:lnTo>
                      <a:pt x="251" y="11"/>
                    </a:lnTo>
                    <a:lnTo>
                      <a:pt x="245" y="0"/>
                    </a:lnTo>
                    <a:lnTo>
                      <a:pt x="232" y="8"/>
                    </a:lnTo>
                    <a:lnTo>
                      <a:pt x="218" y="13"/>
                    </a:lnTo>
                    <a:lnTo>
                      <a:pt x="202" y="17"/>
                    </a:lnTo>
                    <a:lnTo>
                      <a:pt x="185" y="21"/>
                    </a:lnTo>
                    <a:lnTo>
                      <a:pt x="168" y="25"/>
                    </a:lnTo>
                    <a:lnTo>
                      <a:pt x="149" y="28"/>
                    </a:lnTo>
                    <a:lnTo>
                      <a:pt x="131" y="31"/>
                    </a:lnTo>
                    <a:lnTo>
                      <a:pt x="114" y="33"/>
                    </a:lnTo>
                    <a:lnTo>
                      <a:pt x="95" y="37"/>
                    </a:lnTo>
                    <a:lnTo>
                      <a:pt x="78" y="40"/>
                    </a:lnTo>
                    <a:lnTo>
                      <a:pt x="61" y="43"/>
                    </a:lnTo>
                    <a:lnTo>
                      <a:pt x="46" y="47"/>
                    </a:lnTo>
                    <a:lnTo>
                      <a:pt x="32" y="52"/>
                    </a:lnTo>
                    <a:lnTo>
                      <a:pt x="19" y="57"/>
                    </a:lnTo>
                    <a:lnTo>
                      <a:pt x="8" y="64"/>
                    </a:lnTo>
                    <a:lnTo>
                      <a:pt x="0" y="72"/>
                    </a:lnTo>
                    <a:lnTo>
                      <a:pt x="10" y="79"/>
                    </a:lnTo>
                    <a:close/>
                  </a:path>
                </a:pathLst>
              </a:custGeom>
              <a:solidFill>
                <a:srgbClr val="000000"/>
              </a:solidFill>
              <a:ln w="9525">
                <a:noFill/>
                <a:round/>
                <a:headEnd/>
                <a:tailEnd/>
              </a:ln>
            </p:spPr>
            <p:txBody>
              <a:bodyPr/>
              <a:lstStyle/>
              <a:p>
                <a:endParaRPr lang="en-US"/>
              </a:p>
            </p:txBody>
          </p:sp>
          <p:sp>
            <p:nvSpPr>
              <p:cNvPr id="31913" name="Freeform 1071"/>
              <p:cNvSpPr>
                <a:spLocks/>
              </p:cNvSpPr>
              <p:nvPr/>
            </p:nvSpPr>
            <p:spPr bwMode="auto">
              <a:xfrm>
                <a:off x="1593" y="3408"/>
                <a:ext cx="14" cy="18"/>
              </a:xfrm>
              <a:custGeom>
                <a:avLst/>
                <a:gdLst>
                  <a:gd name="T0" fmla="*/ 0 w 72"/>
                  <a:gd name="T1" fmla="*/ 0 h 88"/>
                  <a:gd name="T2" fmla="*/ 0 w 72"/>
                  <a:gd name="T3" fmla="*/ 0 h 88"/>
                  <a:gd name="T4" fmla="*/ 0 w 72"/>
                  <a:gd name="T5" fmla="*/ 0 h 88"/>
                  <a:gd name="T6" fmla="*/ 0 w 72"/>
                  <a:gd name="T7" fmla="*/ 0 h 88"/>
                  <a:gd name="T8" fmla="*/ 0 w 72"/>
                  <a:gd name="T9" fmla="*/ 0 h 88"/>
                  <a:gd name="T10" fmla="*/ 0 w 72"/>
                  <a:gd name="T11" fmla="*/ 0 h 88"/>
                  <a:gd name="T12" fmla="*/ 0 w 72"/>
                  <a:gd name="T13" fmla="*/ 0 h 88"/>
                  <a:gd name="T14" fmla="*/ 0 w 72"/>
                  <a:gd name="T15" fmla="*/ 0 h 88"/>
                  <a:gd name="T16" fmla="*/ 0 w 72"/>
                  <a:gd name="T17" fmla="*/ 0 h 88"/>
                  <a:gd name="T18" fmla="*/ 0 w 72"/>
                  <a:gd name="T19" fmla="*/ 0 h 88"/>
                  <a:gd name="T20" fmla="*/ 0 w 72"/>
                  <a:gd name="T21" fmla="*/ 0 h 88"/>
                  <a:gd name="T22" fmla="*/ 0 w 72"/>
                  <a:gd name="T23" fmla="*/ 0 h 88"/>
                  <a:gd name="T24" fmla="*/ 0 w 72"/>
                  <a:gd name="T25" fmla="*/ 0 h 88"/>
                  <a:gd name="T26" fmla="*/ 0 w 72"/>
                  <a:gd name="T27" fmla="*/ 0 h 88"/>
                  <a:gd name="T28" fmla="*/ 0 w 72"/>
                  <a:gd name="T29" fmla="*/ 0 h 88"/>
                  <a:gd name="T30" fmla="*/ 0 w 72"/>
                  <a:gd name="T31" fmla="*/ 0 h 88"/>
                  <a:gd name="T32" fmla="*/ 0 w 72"/>
                  <a:gd name="T33" fmla="*/ 0 h 88"/>
                  <a:gd name="T34" fmla="*/ 0 w 72"/>
                  <a:gd name="T35" fmla="*/ 0 h 88"/>
                  <a:gd name="T36" fmla="*/ 0 w 72"/>
                  <a:gd name="T37" fmla="*/ 0 h 88"/>
                  <a:gd name="T38" fmla="*/ 0 w 72"/>
                  <a:gd name="T39" fmla="*/ 0 h 88"/>
                  <a:gd name="T40" fmla="*/ 0 w 72"/>
                  <a:gd name="T41" fmla="*/ 0 h 88"/>
                  <a:gd name="T42" fmla="*/ 0 w 72"/>
                  <a:gd name="T43" fmla="*/ 0 h 88"/>
                  <a:gd name="T44" fmla="*/ 0 w 72"/>
                  <a:gd name="T45" fmla="*/ 0 h 88"/>
                  <a:gd name="T46" fmla="*/ 0 w 72"/>
                  <a:gd name="T47" fmla="*/ 0 h 88"/>
                  <a:gd name="T48" fmla="*/ 0 w 72"/>
                  <a:gd name="T49" fmla="*/ 0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88"/>
                  <a:gd name="T77" fmla="*/ 72 w 72"/>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88">
                    <a:moveTo>
                      <a:pt x="11" y="83"/>
                    </a:moveTo>
                    <a:lnTo>
                      <a:pt x="11" y="87"/>
                    </a:lnTo>
                    <a:lnTo>
                      <a:pt x="18" y="76"/>
                    </a:lnTo>
                    <a:lnTo>
                      <a:pt x="24" y="65"/>
                    </a:lnTo>
                    <a:lnTo>
                      <a:pt x="31" y="55"/>
                    </a:lnTo>
                    <a:lnTo>
                      <a:pt x="38" y="45"/>
                    </a:lnTo>
                    <a:lnTo>
                      <a:pt x="46" y="35"/>
                    </a:lnTo>
                    <a:lnTo>
                      <a:pt x="54" y="25"/>
                    </a:lnTo>
                    <a:lnTo>
                      <a:pt x="63" y="15"/>
                    </a:lnTo>
                    <a:lnTo>
                      <a:pt x="72" y="7"/>
                    </a:lnTo>
                    <a:lnTo>
                      <a:pt x="62" y="0"/>
                    </a:lnTo>
                    <a:lnTo>
                      <a:pt x="56" y="6"/>
                    </a:lnTo>
                    <a:lnTo>
                      <a:pt x="47" y="17"/>
                    </a:lnTo>
                    <a:lnTo>
                      <a:pt x="36" y="29"/>
                    </a:lnTo>
                    <a:lnTo>
                      <a:pt x="25" y="44"/>
                    </a:lnTo>
                    <a:lnTo>
                      <a:pt x="15" y="57"/>
                    </a:lnTo>
                    <a:lnTo>
                      <a:pt x="7" y="71"/>
                    </a:lnTo>
                    <a:lnTo>
                      <a:pt x="2" y="81"/>
                    </a:lnTo>
                    <a:lnTo>
                      <a:pt x="2" y="88"/>
                    </a:lnTo>
                    <a:lnTo>
                      <a:pt x="0" y="83"/>
                    </a:lnTo>
                    <a:lnTo>
                      <a:pt x="0" y="84"/>
                    </a:lnTo>
                    <a:lnTo>
                      <a:pt x="0" y="86"/>
                    </a:lnTo>
                    <a:lnTo>
                      <a:pt x="0" y="87"/>
                    </a:lnTo>
                    <a:lnTo>
                      <a:pt x="2" y="88"/>
                    </a:lnTo>
                    <a:lnTo>
                      <a:pt x="11" y="83"/>
                    </a:lnTo>
                    <a:close/>
                  </a:path>
                </a:pathLst>
              </a:custGeom>
              <a:solidFill>
                <a:srgbClr val="000000"/>
              </a:solidFill>
              <a:ln w="9525">
                <a:noFill/>
                <a:round/>
                <a:headEnd/>
                <a:tailEnd/>
              </a:ln>
            </p:spPr>
            <p:txBody>
              <a:bodyPr/>
              <a:lstStyle/>
              <a:p>
                <a:endParaRPr lang="en-US"/>
              </a:p>
            </p:txBody>
          </p:sp>
          <p:sp>
            <p:nvSpPr>
              <p:cNvPr id="31914" name="Freeform 1072"/>
              <p:cNvSpPr>
                <a:spLocks/>
              </p:cNvSpPr>
              <p:nvPr/>
            </p:nvSpPr>
            <p:spPr bwMode="auto">
              <a:xfrm>
                <a:off x="1364" y="3282"/>
                <a:ext cx="160" cy="190"/>
              </a:xfrm>
              <a:custGeom>
                <a:avLst/>
                <a:gdLst>
                  <a:gd name="T0" fmla="*/ 0 w 802"/>
                  <a:gd name="T1" fmla="*/ 0 h 950"/>
                  <a:gd name="T2" fmla="*/ 0 w 802"/>
                  <a:gd name="T3" fmla="*/ 0 h 950"/>
                  <a:gd name="T4" fmla="*/ 0 w 802"/>
                  <a:gd name="T5" fmla="*/ 0 h 950"/>
                  <a:gd name="T6" fmla="*/ 0 w 802"/>
                  <a:gd name="T7" fmla="*/ 0 h 950"/>
                  <a:gd name="T8" fmla="*/ 0 w 802"/>
                  <a:gd name="T9" fmla="*/ 0 h 950"/>
                  <a:gd name="T10" fmla="*/ 0 w 802"/>
                  <a:gd name="T11" fmla="*/ 0 h 950"/>
                  <a:gd name="T12" fmla="*/ 0 w 802"/>
                  <a:gd name="T13" fmla="*/ 0 h 950"/>
                  <a:gd name="T14" fmla="*/ 0 w 802"/>
                  <a:gd name="T15" fmla="*/ 0 h 950"/>
                  <a:gd name="T16" fmla="*/ 0 w 802"/>
                  <a:gd name="T17" fmla="*/ 0 h 950"/>
                  <a:gd name="T18" fmla="*/ 0 w 802"/>
                  <a:gd name="T19" fmla="*/ 0 h 950"/>
                  <a:gd name="T20" fmla="*/ 0 w 802"/>
                  <a:gd name="T21" fmla="*/ 0 h 950"/>
                  <a:gd name="T22" fmla="*/ 0 w 802"/>
                  <a:gd name="T23" fmla="*/ 0 h 950"/>
                  <a:gd name="T24" fmla="*/ 0 w 802"/>
                  <a:gd name="T25" fmla="*/ 0 h 950"/>
                  <a:gd name="T26" fmla="*/ 0 w 802"/>
                  <a:gd name="T27" fmla="*/ 0 h 950"/>
                  <a:gd name="T28" fmla="*/ 0 w 802"/>
                  <a:gd name="T29" fmla="*/ 0 h 950"/>
                  <a:gd name="T30" fmla="*/ 0 w 802"/>
                  <a:gd name="T31" fmla="*/ 0 h 950"/>
                  <a:gd name="T32" fmla="*/ 0 w 802"/>
                  <a:gd name="T33" fmla="*/ 0 h 950"/>
                  <a:gd name="T34" fmla="*/ 0 w 802"/>
                  <a:gd name="T35" fmla="*/ 0 h 950"/>
                  <a:gd name="T36" fmla="*/ 0 w 802"/>
                  <a:gd name="T37" fmla="*/ 0 h 950"/>
                  <a:gd name="T38" fmla="*/ 0 w 802"/>
                  <a:gd name="T39" fmla="*/ 0 h 950"/>
                  <a:gd name="T40" fmla="*/ 0 w 802"/>
                  <a:gd name="T41" fmla="*/ 0 h 950"/>
                  <a:gd name="T42" fmla="*/ 0 w 802"/>
                  <a:gd name="T43" fmla="*/ 0 h 950"/>
                  <a:gd name="T44" fmla="*/ 0 w 802"/>
                  <a:gd name="T45" fmla="*/ 0 h 950"/>
                  <a:gd name="T46" fmla="*/ 0 w 802"/>
                  <a:gd name="T47" fmla="*/ 0 h 950"/>
                  <a:gd name="T48" fmla="*/ 0 w 802"/>
                  <a:gd name="T49" fmla="*/ 0 h 950"/>
                  <a:gd name="T50" fmla="*/ 0 w 802"/>
                  <a:gd name="T51" fmla="*/ 0 h 950"/>
                  <a:gd name="T52" fmla="*/ 0 w 802"/>
                  <a:gd name="T53" fmla="*/ 0 h 950"/>
                  <a:gd name="T54" fmla="*/ 0 w 802"/>
                  <a:gd name="T55" fmla="*/ 0 h 950"/>
                  <a:gd name="T56" fmla="*/ 0 w 802"/>
                  <a:gd name="T57" fmla="*/ 0 h 950"/>
                  <a:gd name="T58" fmla="*/ 0 w 802"/>
                  <a:gd name="T59" fmla="*/ 0 h 950"/>
                  <a:gd name="T60" fmla="*/ 0 w 802"/>
                  <a:gd name="T61" fmla="*/ 0 h 950"/>
                  <a:gd name="T62" fmla="*/ 0 w 802"/>
                  <a:gd name="T63" fmla="*/ 0 h 950"/>
                  <a:gd name="T64" fmla="*/ 0 w 802"/>
                  <a:gd name="T65" fmla="*/ 0 h 950"/>
                  <a:gd name="T66" fmla="*/ 0 w 802"/>
                  <a:gd name="T67" fmla="*/ 0 h 950"/>
                  <a:gd name="T68" fmla="*/ 0 w 802"/>
                  <a:gd name="T69" fmla="*/ 0 h 950"/>
                  <a:gd name="T70" fmla="*/ 0 w 802"/>
                  <a:gd name="T71" fmla="*/ 0 h 950"/>
                  <a:gd name="T72" fmla="*/ 0 w 802"/>
                  <a:gd name="T73" fmla="*/ 0 h 950"/>
                  <a:gd name="T74" fmla="*/ 0 w 802"/>
                  <a:gd name="T75" fmla="*/ 0 h 950"/>
                  <a:gd name="T76" fmla="*/ 0 w 802"/>
                  <a:gd name="T77" fmla="*/ 0 h 950"/>
                  <a:gd name="T78" fmla="*/ 0 w 802"/>
                  <a:gd name="T79" fmla="*/ 0 h 950"/>
                  <a:gd name="T80" fmla="*/ 0 w 802"/>
                  <a:gd name="T81" fmla="*/ 0 h 950"/>
                  <a:gd name="T82" fmla="*/ 0 w 802"/>
                  <a:gd name="T83" fmla="*/ 0 h 950"/>
                  <a:gd name="T84" fmla="*/ 0 w 802"/>
                  <a:gd name="T85" fmla="*/ 0 h 950"/>
                  <a:gd name="T86" fmla="*/ 0 w 802"/>
                  <a:gd name="T87" fmla="*/ 0 h 950"/>
                  <a:gd name="T88" fmla="*/ 0 w 802"/>
                  <a:gd name="T89" fmla="*/ 0 h 950"/>
                  <a:gd name="T90" fmla="*/ 0 w 802"/>
                  <a:gd name="T91" fmla="*/ 0 h 950"/>
                  <a:gd name="T92" fmla="*/ 0 w 802"/>
                  <a:gd name="T93" fmla="*/ 0 h 950"/>
                  <a:gd name="T94" fmla="*/ 0 w 802"/>
                  <a:gd name="T95" fmla="*/ 0 h 950"/>
                  <a:gd name="T96" fmla="*/ 0 w 802"/>
                  <a:gd name="T97" fmla="*/ 0 h 950"/>
                  <a:gd name="T98" fmla="*/ 0 w 802"/>
                  <a:gd name="T99" fmla="*/ 0 h 950"/>
                  <a:gd name="T100" fmla="*/ 0 w 802"/>
                  <a:gd name="T101" fmla="*/ 0 h 950"/>
                  <a:gd name="T102" fmla="*/ 0 w 802"/>
                  <a:gd name="T103" fmla="*/ 0 h 950"/>
                  <a:gd name="T104" fmla="*/ 0 w 802"/>
                  <a:gd name="T105" fmla="*/ 0 h 950"/>
                  <a:gd name="T106" fmla="*/ 0 w 802"/>
                  <a:gd name="T107" fmla="*/ 0 h 950"/>
                  <a:gd name="T108" fmla="*/ 0 w 802"/>
                  <a:gd name="T109" fmla="*/ 0 h 950"/>
                  <a:gd name="T110" fmla="*/ 0 w 802"/>
                  <a:gd name="T111" fmla="*/ 0 h 950"/>
                  <a:gd name="T112" fmla="*/ 0 w 802"/>
                  <a:gd name="T113" fmla="*/ 0 h 950"/>
                  <a:gd name="T114" fmla="*/ 0 w 802"/>
                  <a:gd name="T115" fmla="*/ 0 h 950"/>
                  <a:gd name="T116" fmla="*/ 0 w 802"/>
                  <a:gd name="T117" fmla="*/ 0 h 950"/>
                  <a:gd name="T118" fmla="*/ 0 w 802"/>
                  <a:gd name="T119" fmla="*/ 0 h 950"/>
                  <a:gd name="T120" fmla="*/ 0 w 802"/>
                  <a:gd name="T121" fmla="*/ 0 h 9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2"/>
                  <a:gd name="T184" fmla="*/ 0 h 950"/>
                  <a:gd name="T185" fmla="*/ 802 w 802"/>
                  <a:gd name="T186" fmla="*/ 950 h 9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2" h="950">
                    <a:moveTo>
                      <a:pt x="730" y="950"/>
                    </a:moveTo>
                    <a:lnTo>
                      <a:pt x="802" y="888"/>
                    </a:lnTo>
                    <a:lnTo>
                      <a:pt x="768" y="877"/>
                    </a:lnTo>
                    <a:lnTo>
                      <a:pt x="740" y="866"/>
                    </a:lnTo>
                    <a:lnTo>
                      <a:pt x="718" y="853"/>
                    </a:lnTo>
                    <a:lnTo>
                      <a:pt x="702" y="839"/>
                    </a:lnTo>
                    <a:lnTo>
                      <a:pt x="688" y="824"/>
                    </a:lnTo>
                    <a:lnTo>
                      <a:pt x="679" y="808"/>
                    </a:lnTo>
                    <a:lnTo>
                      <a:pt x="673" y="791"/>
                    </a:lnTo>
                    <a:lnTo>
                      <a:pt x="670" y="773"/>
                    </a:lnTo>
                    <a:lnTo>
                      <a:pt x="666" y="754"/>
                    </a:lnTo>
                    <a:lnTo>
                      <a:pt x="665" y="735"/>
                    </a:lnTo>
                    <a:lnTo>
                      <a:pt x="662" y="715"/>
                    </a:lnTo>
                    <a:lnTo>
                      <a:pt x="659" y="694"/>
                    </a:lnTo>
                    <a:lnTo>
                      <a:pt x="652" y="672"/>
                    </a:lnTo>
                    <a:lnTo>
                      <a:pt x="645" y="650"/>
                    </a:lnTo>
                    <a:lnTo>
                      <a:pt x="634" y="628"/>
                    </a:lnTo>
                    <a:lnTo>
                      <a:pt x="619" y="604"/>
                    </a:lnTo>
                    <a:lnTo>
                      <a:pt x="610" y="592"/>
                    </a:lnTo>
                    <a:lnTo>
                      <a:pt x="598" y="582"/>
                    </a:lnTo>
                    <a:lnTo>
                      <a:pt x="587" y="572"/>
                    </a:lnTo>
                    <a:lnTo>
                      <a:pt x="575" y="565"/>
                    </a:lnTo>
                    <a:lnTo>
                      <a:pt x="563" y="556"/>
                    </a:lnTo>
                    <a:lnTo>
                      <a:pt x="549" y="550"/>
                    </a:lnTo>
                    <a:lnTo>
                      <a:pt x="536" y="544"/>
                    </a:lnTo>
                    <a:lnTo>
                      <a:pt x="522" y="538"/>
                    </a:lnTo>
                    <a:lnTo>
                      <a:pt x="508" y="532"/>
                    </a:lnTo>
                    <a:lnTo>
                      <a:pt x="494" y="526"/>
                    </a:lnTo>
                    <a:lnTo>
                      <a:pt x="481" y="521"/>
                    </a:lnTo>
                    <a:lnTo>
                      <a:pt x="467" y="515"/>
                    </a:lnTo>
                    <a:lnTo>
                      <a:pt x="454" y="507"/>
                    </a:lnTo>
                    <a:lnTo>
                      <a:pt x="440" y="500"/>
                    </a:lnTo>
                    <a:lnTo>
                      <a:pt x="428" y="492"/>
                    </a:lnTo>
                    <a:lnTo>
                      <a:pt x="416" y="484"/>
                    </a:lnTo>
                    <a:lnTo>
                      <a:pt x="392" y="460"/>
                    </a:lnTo>
                    <a:lnTo>
                      <a:pt x="376" y="437"/>
                    </a:lnTo>
                    <a:lnTo>
                      <a:pt x="368" y="413"/>
                    </a:lnTo>
                    <a:lnTo>
                      <a:pt x="362" y="389"/>
                    </a:lnTo>
                    <a:lnTo>
                      <a:pt x="358" y="365"/>
                    </a:lnTo>
                    <a:lnTo>
                      <a:pt x="354" y="341"/>
                    </a:lnTo>
                    <a:lnTo>
                      <a:pt x="347" y="318"/>
                    </a:lnTo>
                    <a:lnTo>
                      <a:pt x="333" y="295"/>
                    </a:lnTo>
                    <a:lnTo>
                      <a:pt x="320" y="279"/>
                    </a:lnTo>
                    <a:lnTo>
                      <a:pt x="305" y="265"/>
                    </a:lnTo>
                    <a:lnTo>
                      <a:pt x="288" y="253"/>
                    </a:lnTo>
                    <a:lnTo>
                      <a:pt x="270" y="243"/>
                    </a:lnTo>
                    <a:lnTo>
                      <a:pt x="251" y="233"/>
                    </a:lnTo>
                    <a:lnTo>
                      <a:pt x="232" y="224"/>
                    </a:lnTo>
                    <a:lnTo>
                      <a:pt x="211" y="217"/>
                    </a:lnTo>
                    <a:lnTo>
                      <a:pt x="191" y="208"/>
                    </a:lnTo>
                    <a:lnTo>
                      <a:pt x="171" y="201"/>
                    </a:lnTo>
                    <a:lnTo>
                      <a:pt x="153" y="191"/>
                    </a:lnTo>
                    <a:lnTo>
                      <a:pt x="135" y="181"/>
                    </a:lnTo>
                    <a:lnTo>
                      <a:pt x="119" y="170"/>
                    </a:lnTo>
                    <a:lnTo>
                      <a:pt x="104" y="157"/>
                    </a:lnTo>
                    <a:lnTo>
                      <a:pt x="92" y="142"/>
                    </a:lnTo>
                    <a:lnTo>
                      <a:pt x="81" y="125"/>
                    </a:lnTo>
                    <a:lnTo>
                      <a:pt x="73" y="104"/>
                    </a:lnTo>
                    <a:lnTo>
                      <a:pt x="68" y="78"/>
                    </a:lnTo>
                    <a:lnTo>
                      <a:pt x="66" y="52"/>
                    </a:lnTo>
                    <a:lnTo>
                      <a:pt x="66" y="25"/>
                    </a:lnTo>
                    <a:lnTo>
                      <a:pt x="66" y="0"/>
                    </a:lnTo>
                    <a:lnTo>
                      <a:pt x="52" y="11"/>
                    </a:lnTo>
                    <a:lnTo>
                      <a:pt x="39" y="19"/>
                    </a:lnTo>
                    <a:lnTo>
                      <a:pt x="28" y="28"/>
                    </a:lnTo>
                    <a:lnTo>
                      <a:pt x="18" y="36"/>
                    </a:lnTo>
                    <a:lnTo>
                      <a:pt x="11" y="47"/>
                    </a:lnTo>
                    <a:lnTo>
                      <a:pt x="5" y="60"/>
                    </a:lnTo>
                    <a:lnTo>
                      <a:pt x="1" y="74"/>
                    </a:lnTo>
                    <a:lnTo>
                      <a:pt x="0" y="93"/>
                    </a:lnTo>
                    <a:lnTo>
                      <a:pt x="1" y="116"/>
                    </a:lnTo>
                    <a:lnTo>
                      <a:pt x="5" y="138"/>
                    </a:lnTo>
                    <a:lnTo>
                      <a:pt x="12" y="161"/>
                    </a:lnTo>
                    <a:lnTo>
                      <a:pt x="23" y="181"/>
                    </a:lnTo>
                    <a:lnTo>
                      <a:pt x="35" y="197"/>
                    </a:lnTo>
                    <a:lnTo>
                      <a:pt x="49" y="212"/>
                    </a:lnTo>
                    <a:lnTo>
                      <a:pt x="63" y="224"/>
                    </a:lnTo>
                    <a:lnTo>
                      <a:pt x="78" y="236"/>
                    </a:lnTo>
                    <a:lnTo>
                      <a:pt x="94" y="245"/>
                    </a:lnTo>
                    <a:lnTo>
                      <a:pt x="110" y="253"/>
                    </a:lnTo>
                    <a:lnTo>
                      <a:pt x="126" y="260"/>
                    </a:lnTo>
                    <a:lnTo>
                      <a:pt x="143" y="266"/>
                    </a:lnTo>
                    <a:lnTo>
                      <a:pt x="159" y="272"/>
                    </a:lnTo>
                    <a:lnTo>
                      <a:pt x="175" y="279"/>
                    </a:lnTo>
                    <a:lnTo>
                      <a:pt x="191" y="285"/>
                    </a:lnTo>
                    <a:lnTo>
                      <a:pt x="206" y="291"/>
                    </a:lnTo>
                    <a:lnTo>
                      <a:pt x="219" y="297"/>
                    </a:lnTo>
                    <a:lnTo>
                      <a:pt x="233" y="306"/>
                    </a:lnTo>
                    <a:lnTo>
                      <a:pt x="245" y="314"/>
                    </a:lnTo>
                    <a:lnTo>
                      <a:pt x="255" y="324"/>
                    </a:lnTo>
                    <a:lnTo>
                      <a:pt x="270" y="345"/>
                    </a:lnTo>
                    <a:lnTo>
                      <a:pt x="281" y="369"/>
                    </a:lnTo>
                    <a:lnTo>
                      <a:pt x="289" y="394"/>
                    </a:lnTo>
                    <a:lnTo>
                      <a:pt x="297" y="421"/>
                    </a:lnTo>
                    <a:lnTo>
                      <a:pt x="305" y="448"/>
                    </a:lnTo>
                    <a:lnTo>
                      <a:pt x="314" y="474"/>
                    </a:lnTo>
                    <a:lnTo>
                      <a:pt x="326" y="500"/>
                    </a:lnTo>
                    <a:lnTo>
                      <a:pt x="342" y="523"/>
                    </a:lnTo>
                    <a:lnTo>
                      <a:pt x="353" y="534"/>
                    </a:lnTo>
                    <a:lnTo>
                      <a:pt x="365" y="545"/>
                    </a:lnTo>
                    <a:lnTo>
                      <a:pt x="378" y="554"/>
                    </a:lnTo>
                    <a:lnTo>
                      <a:pt x="390" y="561"/>
                    </a:lnTo>
                    <a:lnTo>
                      <a:pt x="403" y="569"/>
                    </a:lnTo>
                    <a:lnTo>
                      <a:pt x="417" y="575"/>
                    </a:lnTo>
                    <a:lnTo>
                      <a:pt x="430" y="581"/>
                    </a:lnTo>
                    <a:lnTo>
                      <a:pt x="445" y="587"/>
                    </a:lnTo>
                    <a:lnTo>
                      <a:pt x="459" y="593"/>
                    </a:lnTo>
                    <a:lnTo>
                      <a:pt x="472" y="598"/>
                    </a:lnTo>
                    <a:lnTo>
                      <a:pt x="486" y="604"/>
                    </a:lnTo>
                    <a:lnTo>
                      <a:pt x="498" y="612"/>
                    </a:lnTo>
                    <a:lnTo>
                      <a:pt x="510" y="618"/>
                    </a:lnTo>
                    <a:lnTo>
                      <a:pt x="521" y="626"/>
                    </a:lnTo>
                    <a:lnTo>
                      <a:pt x="532" y="635"/>
                    </a:lnTo>
                    <a:lnTo>
                      <a:pt x="542" y="645"/>
                    </a:lnTo>
                    <a:lnTo>
                      <a:pt x="571" y="688"/>
                    </a:lnTo>
                    <a:lnTo>
                      <a:pt x="586" y="730"/>
                    </a:lnTo>
                    <a:lnTo>
                      <a:pt x="595" y="770"/>
                    </a:lnTo>
                    <a:lnTo>
                      <a:pt x="602" y="810"/>
                    </a:lnTo>
                    <a:lnTo>
                      <a:pt x="613" y="848"/>
                    </a:lnTo>
                    <a:lnTo>
                      <a:pt x="635" y="884"/>
                    </a:lnTo>
                    <a:lnTo>
                      <a:pt x="672" y="918"/>
                    </a:lnTo>
                    <a:lnTo>
                      <a:pt x="730" y="950"/>
                    </a:lnTo>
                    <a:close/>
                  </a:path>
                </a:pathLst>
              </a:custGeom>
              <a:solidFill>
                <a:srgbClr val="FF0000"/>
              </a:solidFill>
              <a:ln w="9525">
                <a:noFill/>
                <a:round/>
                <a:headEnd/>
                <a:tailEnd/>
              </a:ln>
            </p:spPr>
            <p:txBody>
              <a:bodyPr/>
              <a:lstStyle/>
              <a:p>
                <a:endParaRPr lang="en-US"/>
              </a:p>
            </p:txBody>
          </p:sp>
          <p:sp>
            <p:nvSpPr>
              <p:cNvPr id="31915" name="Freeform 1073"/>
              <p:cNvSpPr>
                <a:spLocks/>
              </p:cNvSpPr>
              <p:nvPr/>
            </p:nvSpPr>
            <p:spPr bwMode="auto">
              <a:xfrm>
                <a:off x="1509" y="3458"/>
                <a:ext cx="18" cy="14"/>
              </a:xfrm>
              <a:custGeom>
                <a:avLst/>
                <a:gdLst>
                  <a:gd name="T0" fmla="*/ 0 w 91"/>
                  <a:gd name="T1" fmla="*/ 0 h 70"/>
                  <a:gd name="T2" fmla="*/ 0 w 91"/>
                  <a:gd name="T3" fmla="*/ 0 h 70"/>
                  <a:gd name="T4" fmla="*/ 0 w 91"/>
                  <a:gd name="T5" fmla="*/ 0 h 70"/>
                  <a:gd name="T6" fmla="*/ 0 w 91"/>
                  <a:gd name="T7" fmla="*/ 0 h 70"/>
                  <a:gd name="T8" fmla="*/ 0 w 91"/>
                  <a:gd name="T9" fmla="*/ 0 h 70"/>
                  <a:gd name="T10" fmla="*/ 0 w 91"/>
                  <a:gd name="T11" fmla="*/ 0 h 70"/>
                  <a:gd name="T12" fmla="*/ 0 w 91"/>
                  <a:gd name="T13" fmla="*/ 0 h 70"/>
                  <a:gd name="T14" fmla="*/ 0 w 91"/>
                  <a:gd name="T15" fmla="*/ 0 h 70"/>
                  <a:gd name="T16" fmla="*/ 0 w 91"/>
                  <a:gd name="T17" fmla="*/ 0 h 70"/>
                  <a:gd name="T18" fmla="*/ 0 w 91"/>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70"/>
                  <a:gd name="T32" fmla="*/ 91 w 91"/>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70">
                    <a:moveTo>
                      <a:pt x="76" y="11"/>
                    </a:moveTo>
                    <a:lnTo>
                      <a:pt x="73" y="0"/>
                    </a:lnTo>
                    <a:lnTo>
                      <a:pt x="0" y="62"/>
                    </a:lnTo>
                    <a:lnTo>
                      <a:pt x="7" y="70"/>
                    </a:lnTo>
                    <a:lnTo>
                      <a:pt x="80" y="10"/>
                    </a:lnTo>
                    <a:lnTo>
                      <a:pt x="76" y="0"/>
                    </a:lnTo>
                    <a:lnTo>
                      <a:pt x="80" y="10"/>
                    </a:lnTo>
                    <a:lnTo>
                      <a:pt x="91" y="1"/>
                    </a:lnTo>
                    <a:lnTo>
                      <a:pt x="76" y="0"/>
                    </a:lnTo>
                    <a:lnTo>
                      <a:pt x="76" y="11"/>
                    </a:lnTo>
                    <a:close/>
                  </a:path>
                </a:pathLst>
              </a:custGeom>
              <a:solidFill>
                <a:srgbClr val="000000"/>
              </a:solidFill>
              <a:ln w="9525">
                <a:noFill/>
                <a:round/>
                <a:headEnd/>
                <a:tailEnd/>
              </a:ln>
            </p:spPr>
            <p:txBody>
              <a:bodyPr/>
              <a:lstStyle/>
              <a:p>
                <a:endParaRPr lang="en-US"/>
              </a:p>
            </p:txBody>
          </p:sp>
          <p:sp>
            <p:nvSpPr>
              <p:cNvPr id="31916" name="Freeform 1074"/>
              <p:cNvSpPr>
                <a:spLocks/>
              </p:cNvSpPr>
              <p:nvPr/>
            </p:nvSpPr>
            <p:spPr bwMode="auto">
              <a:xfrm>
                <a:off x="1501" y="3447"/>
                <a:ext cx="23" cy="13"/>
              </a:xfrm>
              <a:custGeom>
                <a:avLst/>
                <a:gdLst>
                  <a:gd name="T0" fmla="*/ 0 w 116"/>
                  <a:gd name="T1" fmla="*/ 0 h 69"/>
                  <a:gd name="T2" fmla="*/ 0 w 116"/>
                  <a:gd name="T3" fmla="*/ 0 h 69"/>
                  <a:gd name="T4" fmla="*/ 0 w 116"/>
                  <a:gd name="T5" fmla="*/ 0 h 69"/>
                  <a:gd name="T6" fmla="*/ 0 w 116"/>
                  <a:gd name="T7" fmla="*/ 0 h 69"/>
                  <a:gd name="T8" fmla="*/ 0 w 116"/>
                  <a:gd name="T9" fmla="*/ 0 h 69"/>
                  <a:gd name="T10" fmla="*/ 0 w 116"/>
                  <a:gd name="T11" fmla="*/ 0 h 69"/>
                  <a:gd name="T12" fmla="*/ 0 w 116"/>
                  <a:gd name="T13" fmla="*/ 0 h 69"/>
                  <a:gd name="T14" fmla="*/ 0 w 116"/>
                  <a:gd name="T15" fmla="*/ 0 h 69"/>
                  <a:gd name="T16" fmla="*/ 0 w 116"/>
                  <a:gd name="T17" fmla="*/ 0 h 69"/>
                  <a:gd name="T18" fmla="*/ 0 w 116"/>
                  <a:gd name="T19" fmla="*/ 0 h 69"/>
                  <a:gd name="T20" fmla="*/ 0 w 116"/>
                  <a:gd name="T21" fmla="*/ 0 h 69"/>
                  <a:gd name="T22" fmla="*/ 0 w 116"/>
                  <a:gd name="T23" fmla="*/ 0 h 69"/>
                  <a:gd name="T24" fmla="*/ 0 w 116"/>
                  <a:gd name="T25" fmla="*/ 0 h 69"/>
                  <a:gd name="T26" fmla="*/ 0 w 116"/>
                  <a:gd name="T27" fmla="*/ 0 h 69"/>
                  <a:gd name="T28" fmla="*/ 0 w 116"/>
                  <a:gd name="T29" fmla="*/ 0 h 69"/>
                  <a:gd name="T30" fmla="*/ 0 w 116"/>
                  <a:gd name="T31" fmla="*/ 0 h 69"/>
                  <a:gd name="T32" fmla="*/ 0 w 116"/>
                  <a:gd name="T33" fmla="*/ 0 h 69"/>
                  <a:gd name="T34" fmla="*/ 0 w 116"/>
                  <a:gd name="T35" fmla="*/ 0 h 69"/>
                  <a:gd name="T36" fmla="*/ 0 w 116"/>
                  <a:gd name="T37" fmla="*/ 0 h 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6"/>
                  <a:gd name="T58" fmla="*/ 0 h 69"/>
                  <a:gd name="T59" fmla="*/ 116 w 116"/>
                  <a:gd name="T60" fmla="*/ 69 h 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6" h="69">
                    <a:moveTo>
                      <a:pt x="0" y="8"/>
                    </a:moveTo>
                    <a:lnTo>
                      <a:pt x="11" y="20"/>
                    </a:lnTo>
                    <a:lnTo>
                      <a:pt x="24" y="31"/>
                    </a:lnTo>
                    <a:lnTo>
                      <a:pt x="38" y="40"/>
                    </a:lnTo>
                    <a:lnTo>
                      <a:pt x="52" y="48"/>
                    </a:lnTo>
                    <a:lnTo>
                      <a:pt x="67" y="55"/>
                    </a:lnTo>
                    <a:lnTo>
                      <a:pt x="83" y="61"/>
                    </a:lnTo>
                    <a:lnTo>
                      <a:pt x="100" y="66"/>
                    </a:lnTo>
                    <a:lnTo>
                      <a:pt x="116" y="69"/>
                    </a:lnTo>
                    <a:lnTo>
                      <a:pt x="116" y="58"/>
                    </a:lnTo>
                    <a:lnTo>
                      <a:pt x="100" y="52"/>
                    </a:lnTo>
                    <a:lnTo>
                      <a:pt x="86" y="47"/>
                    </a:lnTo>
                    <a:lnTo>
                      <a:pt x="72" y="42"/>
                    </a:lnTo>
                    <a:lnTo>
                      <a:pt x="59" y="37"/>
                    </a:lnTo>
                    <a:lnTo>
                      <a:pt x="46" y="31"/>
                    </a:lnTo>
                    <a:lnTo>
                      <a:pt x="34" y="23"/>
                    </a:lnTo>
                    <a:lnTo>
                      <a:pt x="22" y="13"/>
                    </a:lnTo>
                    <a:lnTo>
                      <a:pt x="8" y="0"/>
                    </a:lnTo>
                    <a:lnTo>
                      <a:pt x="0" y="8"/>
                    </a:lnTo>
                    <a:close/>
                  </a:path>
                </a:pathLst>
              </a:custGeom>
              <a:solidFill>
                <a:srgbClr val="000000"/>
              </a:solidFill>
              <a:ln w="9525">
                <a:noFill/>
                <a:round/>
                <a:headEnd/>
                <a:tailEnd/>
              </a:ln>
            </p:spPr>
            <p:txBody>
              <a:bodyPr/>
              <a:lstStyle/>
              <a:p>
                <a:endParaRPr lang="en-US"/>
              </a:p>
            </p:txBody>
          </p:sp>
          <p:sp>
            <p:nvSpPr>
              <p:cNvPr id="31917" name="Freeform 1075"/>
              <p:cNvSpPr>
                <a:spLocks/>
              </p:cNvSpPr>
              <p:nvPr/>
            </p:nvSpPr>
            <p:spPr bwMode="auto">
              <a:xfrm>
                <a:off x="1487" y="3402"/>
                <a:ext cx="16" cy="46"/>
              </a:xfrm>
              <a:custGeom>
                <a:avLst/>
                <a:gdLst>
                  <a:gd name="T0" fmla="*/ 0 w 80"/>
                  <a:gd name="T1" fmla="*/ 0 h 231"/>
                  <a:gd name="T2" fmla="*/ 0 w 80"/>
                  <a:gd name="T3" fmla="*/ 0 h 231"/>
                  <a:gd name="T4" fmla="*/ 0 w 80"/>
                  <a:gd name="T5" fmla="*/ 0 h 231"/>
                  <a:gd name="T6" fmla="*/ 0 w 80"/>
                  <a:gd name="T7" fmla="*/ 0 h 231"/>
                  <a:gd name="T8" fmla="*/ 0 w 80"/>
                  <a:gd name="T9" fmla="*/ 0 h 231"/>
                  <a:gd name="T10" fmla="*/ 0 w 80"/>
                  <a:gd name="T11" fmla="*/ 0 h 231"/>
                  <a:gd name="T12" fmla="*/ 0 w 80"/>
                  <a:gd name="T13" fmla="*/ 0 h 231"/>
                  <a:gd name="T14" fmla="*/ 0 w 80"/>
                  <a:gd name="T15" fmla="*/ 0 h 231"/>
                  <a:gd name="T16" fmla="*/ 0 w 80"/>
                  <a:gd name="T17" fmla="*/ 0 h 231"/>
                  <a:gd name="T18" fmla="*/ 0 w 80"/>
                  <a:gd name="T19" fmla="*/ 0 h 231"/>
                  <a:gd name="T20" fmla="*/ 0 w 80"/>
                  <a:gd name="T21" fmla="*/ 0 h 231"/>
                  <a:gd name="T22" fmla="*/ 0 w 80"/>
                  <a:gd name="T23" fmla="*/ 0 h 231"/>
                  <a:gd name="T24" fmla="*/ 0 w 80"/>
                  <a:gd name="T25" fmla="*/ 0 h 231"/>
                  <a:gd name="T26" fmla="*/ 0 w 80"/>
                  <a:gd name="T27" fmla="*/ 0 h 231"/>
                  <a:gd name="T28" fmla="*/ 0 w 80"/>
                  <a:gd name="T29" fmla="*/ 0 h 231"/>
                  <a:gd name="T30" fmla="*/ 0 w 80"/>
                  <a:gd name="T31" fmla="*/ 0 h 231"/>
                  <a:gd name="T32" fmla="*/ 0 w 80"/>
                  <a:gd name="T33" fmla="*/ 0 h 231"/>
                  <a:gd name="T34" fmla="*/ 0 w 80"/>
                  <a:gd name="T35" fmla="*/ 0 h 231"/>
                  <a:gd name="T36" fmla="*/ 0 w 80"/>
                  <a:gd name="T37" fmla="*/ 0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231"/>
                  <a:gd name="T59" fmla="*/ 80 w 80"/>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231">
                    <a:moveTo>
                      <a:pt x="0" y="6"/>
                    </a:moveTo>
                    <a:lnTo>
                      <a:pt x="20" y="37"/>
                    </a:lnTo>
                    <a:lnTo>
                      <a:pt x="32" y="69"/>
                    </a:lnTo>
                    <a:lnTo>
                      <a:pt x="40" y="99"/>
                    </a:lnTo>
                    <a:lnTo>
                      <a:pt x="45" y="130"/>
                    </a:lnTo>
                    <a:lnTo>
                      <a:pt x="48" y="158"/>
                    </a:lnTo>
                    <a:lnTo>
                      <a:pt x="53" y="185"/>
                    </a:lnTo>
                    <a:lnTo>
                      <a:pt x="59" y="210"/>
                    </a:lnTo>
                    <a:lnTo>
                      <a:pt x="72" y="231"/>
                    </a:lnTo>
                    <a:lnTo>
                      <a:pt x="80" y="223"/>
                    </a:lnTo>
                    <a:lnTo>
                      <a:pt x="69" y="204"/>
                    </a:lnTo>
                    <a:lnTo>
                      <a:pt x="63" y="179"/>
                    </a:lnTo>
                    <a:lnTo>
                      <a:pt x="58" y="152"/>
                    </a:lnTo>
                    <a:lnTo>
                      <a:pt x="54" y="121"/>
                    </a:lnTo>
                    <a:lnTo>
                      <a:pt x="50" y="91"/>
                    </a:lnTo>
                    <a:lnTo>
                      <a:pt x="42" y="59"/>
                    </a:lnTo>
                    <a:lnTo>
                      <a:pt x="29" y="28"/>
                    </a:lnTo>
                    <a:lnTo>
                      <a:pt x="9" y="0"/>
                    </a:lnTo>
                    <a:lnTo>
                      <a:pt x="0" y="6"/>
                    </a:lnTo>
                    <a:close/>
                  </a:path>
                </a:pathLst>
              </a:custGeom>
              <a:solidFill>
                <a:srgbClr val="000000"/>
              </a:solidFill>
              <a:ln w="9525">
                <a:noFill/>
                <a:round/>
                <a:headEnd/>
                <a:tailEnd/>
              </a:ln>
            </p:spPr>
            <p:txBody>
              <a:bodyPr/>
              <a:lstStyle/>
              <a:p>
                <a:endParaRPr lang="en-US"/>
              </a:p>
            </p:txBody>
          </p:sp>
          <p:sp>
            <p:nvSpPr>
              <p:cNvPr id="31918" name="Freeform 1076"/>
              <p:cNvSpPr>
                <a:spLocks/>
              </p:cNvSpPr>
              <p:nvPr/>
            </p:nvSpPr>
            <p:spPr bwMode="auto">
              <a:xfrm>
                <a:off x="1441" y="3373"/>
                <a:ext cx="48" cy="30"/>
              </a:xfrm>
              <a:custGeom>
                <a:avLst/>
                <a:gdLst>
                  <a:gd name="T0" fmla="*/ 0 w 236"/>
                  <a:gd name="T1" fmla="*/ 0 h 151"/>
                  <a:gd name="T2" fmla="*/ 0 w 236"/>
                  <a:gd name="T3" fmla="*/ 0 h 151"/>
                  <a:gd name="T4" fmla="*/ 0 w 236"/>
                  <a:gd name="T5" fmla="*/ 0 h 151"/>
                  <a:gd name="T6" fmla="*/ 0 w 236"/>
                  <a:gd name="T7" fmla="*/ 0 h 151"/>
                  <a:gd name="T8" fmla="*/ 0 w 236"/>
                  <a:gd name="T9" fmla="*/ 0 h 151"/>
                  <a:gd name="T10" fmla="*/ 0 w 236"/>
                  <a:gd name="T11" fmla="*/ 0 h 151"/>
                  <a:gd name="T12" fmla="*/ 0 w 236"/>
                  <a:gd name="T13" fmla="*/ 0 h 151"/>
                  <a:gd name="T14" fmla="*/ 0 w 236"/>
                  <a:gd name="T15" fmla="*/ 0 h 151"/>
                  <a:gd name="T16" fmla="*/ 0 w 236"/>
                  <a:gd name="T17" fmla="*/ 0 h 151"/>
                  <a:gd name="T18" fmla="*/ 0 w 236"/>
                  <a:gd name="T19" fmla="*/ 0 h 151"/>
                  <a:gd name="T20" fmla="*/ 0 w 236"/>
                  <a:gd name="T21" fmla="*/ 0 h 151"/>
                  <a:gd name="T22" fmla="*/ 0 w 236"/>
                  <a:gd name="T23" fmla="*/ 0 h 151"/>
                  <a:gd name="T24" fmla="*/ 0 w 236"/>
                  <a:gd name="T25" fmla="*/ 0 h 151"/>
                  <a:gd name="T26" fmla="*/ 0 w 236"/>
                  <a:gd name="T27" fmla="*/ 0 h 151"/>
                  <a:gd name="T28" fmla="*/ 0 w 236"/>
                  <a:gd name="T29" fmla="*/ 0 h 151"/>
                  <a:gd name="T30" fmla="*/ 0 w 236"/>
                  <a:gd name="T31" fmla="*/ 0 h 151"/>
                  <a:gd name="T32" fmla="*/ 0 w 236"/>
                  <a:gd name="T33" fmla="*/ 0 h 151"/>
                  <a:gd name="T34" fmla="*/ 0 w 236"/>
                  <a:gd name="T35" fmla="*/ 0 h 151"/>
                  <a:gd name="T36" fmla="*/ 0 w 236"/>
                  <a:gd name="T37" fmla="*/ 0 h 151"/>
                  <a:gd name="T38" fmla="*/ 0 w 236"/>
                  <a:gd name="T39" fmla="*/ 0 h 151"/>
                  <a:gd name="T40" fmla="*/ 0 w 236"/>
                  <a:gd name="T41" fmla="*/ 0 h 151"/>
                  <a:gd name="T42" fmla="*/ 0 w 236"/>
                  <a:gd name="T43" fmla="*/ 0 h 151"/>
                  <a:gd name="T44" fmla="*/ 0 w 236"/>
                  <a:gd name="T45" fmla="*/ 0 h 151"/>
                  <a:gd name="T46" fmla="*/ 0 w 236"/>
                  <a:gd name="T47" fmla="*/ 0 h 151"/>
                  <a:gd name="T48" fmla="*/ 0 w 236"/>
                  <a:gd name="T49" fmla="*/ 0 h 151"/>
                  <a:gd name="T50" fmla="*/ 0 w 236"/>
                  <a:gd name="T51" fmla="*/ 0 h 151"/>
                  <a:gd name="T52" fmla="*/ 0 w 236"/>
                  <a:gd name="T53" fmla="*/ 0 h 151"/>
                  <a:gd name="T54" fmla="*/ 0 w 236"/>
                  <a:gd name="T55" fmla="*/ 0 h 151"/>
                  <a:gd name="T56" fmla="*/ 0 w 236"/>
                  <a:gd name="T57" fmla="*/ 0 h 151"/>
                  <a:gd name="T58" fmla="*/ 0 w 236"/>
                  <a:gd name="T59" fmla="*/ 0 h 151"/>
                  <a:gd name="T60" fmla="*/ 0 w 236"/>
                  <a:gd name="T61" fmla="*/ 0 h 151"/>
                  <a:gd name="T62" fmla="*/ 0 w 236"/>
                  <a:gd name="T63" fmla="*/ 0 h 151"/>
                  <a:gd name="T64" fmla="*/ 0 w 236"/>
                  <a:gd name="T65" fmla="*/ 0 h 151"/>
                  <a:gd name="T66" fmla="*/ 0 w 236"/>
                  <a:gd name="T67" fmla="*/ 0 h 151"/>
                  <a:gd name="T68" fmla="*/ 0 w 236"/>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6"/>
                  <a:gd name="T106" fmla="*/ 0 h 151"/>
                  <a:gd name="T107" fmla="*/ 236 w 236"/>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6" h="151">
                    <a:moveTo>
                      <a:pt x="0" y="7"/>
                    </a:moveTo>
                    <a:lnTo>
                      <a:pt x="11" y="19"/>
                    </a:lnTo>
                    <a:lnTo>
                      <a:pt x="25" y="32"/>
                    </a:lnTo>
                    <a:lnTo>
                      <a:pt x="37" y="42"/>
                    </a:lnTo>
                    <a:lnTo>
                      <a:pt x="52" y="50"/>
                    </a:lnTo>
                    <a:lnTo>
                      <a:pt x="67" y="58"/>
                    </a:lnTo>
                    <a:lnTo>
                      <a:pt x="83" y="65"/>
                    </a:lnTo>
                    <a:lnTo>
                      <a:pt x="99" y="72"/>
                    </a:lnTo>
                    <a:lnTo>
                      <a:pt x="115" y="78"/>
                    </a:lnTo>
                    <a:lnTo>
                      <a:pt x="129" y="86"/>
                    </a:lnTo>
                    <a:lnTo>
                      <a:pt x="145" y="92"/>
                    </a:lnTo>
                    <a:lnTo>
                      <a:pt x="161" y="99"/>
                    </a:lnTo>
                    <a:lnTo>
                      <a:pt x="176" y="108"/>
                    </a:lnTo>
                    <a:lnTo>
                      <a:pt x="191" y="117"/>
                    </a:lnTo>
                    <a:lnTo>
                      <a:pt x="203" y="126"/>
                    </a:lnTo>
                    <a:lnTo>
                      <a:pt x="216" y="137"/>
                    </a:lnTo>
                    <a:lnTo>
                      <a:pt x="227" y="151"/>
                    </a:lnTo>
                    <a:lnTo>
                      <a:pt x="236" y="145"/>
                    </a:lnTo>
                    <a:lnTo>
                      <a:pt x="223" y="131"/>
                    </a:lnTo>
                    <a:lnTo>
                      <a:pt x="208" y="120"/>
                    </a:lnTo>
                    <a:lnTo>
                      <a:pt x="193" y="109"/>
                    </a:lnTo>
                    <a:lnTo>
                      <a:pt x="178" y="101"/>
                    </a:lnTo>
                    <a:lnTo>
                      <a:pt x="162" y="92"/>
                    </a:lnTo>
                    <a:lnTo>
                      <a:pt x="148" y="83"/>
                    </a:lnTo>
                    <a:lnTo>
                      <a:pt x="132" y="76"/>
                    </a:lnTo>
                    <a:lnTo>
                      <a:pt x="116" y="69"/>
                    </a:lnTo>
                    <a:lnTo>
                      <a:pt x="101" y="62"/>
                    </a:lnTo>
                    <a:lnTo>
                      <a:pt x="85" y="55"/>
                    </a:lnTo>
                    <a:lnTo>
                      <a:pt x="70" y="48"/>
                    </a:lnTo>
                    <a:lnTo>
                      <a:pt x="57" y="39"/>
                    </a:lnTo>
                    <a:lnTo>
                      <a:pt x="43" y="30"/>
                    </a:lnTo>
                    <a:lnTo>
                      <a:pt x="31" y="22"/>
                    </a:lnTo>
                    <a:lnTo>
                      <a:pt x="20" y="11"/>
                    </a:lnTo>
                    <a:lnTo>
                      <a:pt x="9" y="0"/>
                    </a:lnTo>
                    <a:lnTo>
                      <a:pt x="0" y="7"/>
                    </a:lnTo>
                    <a:close/>
                  </a:path>
                </a:pathLst>
              </a:custGeom>
              <a:solidFill>
                <a:srgbClr val="000000"/>
              </a:solidFill>
              <a:ln w="9525">
                <a:noFill/>
                <a:round/>
                <a:headEnd/>
                <a:tailEnd/>
              </a:ln>
            </p:spPr>
            <p:txBody>
              <a:bodyPr/>
              <a:lstStyle/>
              <a:p>
                <a:endParaRPr lang="en-US"/>
              </a:p>
            </p:txBody>
          </p:sp>
          <p:sp>
            <p:nvSpPr>
              <p:cNvPr id="31919" name="Freeform 1077"/>
              <p:cNvSpPr>
                <a:spLocks/>
              </p:cNvSpPr>
              <p:nvPr/>
            </p:nvSpPr>
            <p:spPr bwMode="auto">
              <a:xfrm>
                <a:off x="1426" y="3335"/>
                <a:ext cx="17" cy="39"/>
              </a:xfrm>
              <a:custGeom>
                <a:avLst/>
                <a:gdLst>
                  <a:gd name="T0" fmla="*/ 0 w 87"/>
                  <a:gd name="T1" fmla="*/ 0 h 198"/>
                  <a:gd name="T2" fmla="*/ 0 w 87"/>
                  <a:gd name="T3" fmla="*/ 0 h 198"/>
                  <a:gd name="T4" fmla="*/ 0 w 87"/>
                  <a:gd name="T5" fmla="*/ 0 h 198"/>
                  <a:gd name="T6" fmla="*/ 0 w 87"/>
                  <a:gd name="T7" fmla="*/ 0 h 198"/>
                  <a:gd name="T8" fmla="*/ 0 w 87"/>
                  <a:gd name="T9" fmla="*/ 0 h 198"/>
                  <a:gd name="T10" fmla="*/ 0 w 87"/>
                  <a:gd name="T11" fmla="*/ 0 h 198"/>
                  <a:gd name="T12" fmla="*/ 0 w 87"/>
                  <a:gd name="T13" fmla="*/ 0 h 198"/>
                  <a:gd name="T14" fmla="*/ 0 w 87"/>
                  <a:gd name="T15" fmla="*/ 0 h 198"/>
                  <a:gd name="T16" fmla="*/ 0 w 87"/>
                  <a:gd name="T17" fmla="*/ 0 h 198"/>
                  <a:gd name="T18" fmla="*/ 0 w 87"/>
                  <a:gd name="T19" fmla="*/ 0 h 198"/>
                  <a:gd name="T20" fmla="*/ 0 w 87"/>
                  <a:gd name="T21" fmla="*/ 0 h 198"/>
                  <a:gd name="T22" fmla="*/ 0 w 87"/>
                  <a:gd name="T23" fmla="*/ 0 h 198"/>
                  <a:gd name="T24" fmla="*/ 0 w 87"/>
                  <a:gd name="T25" fmla="*/ 0 h 198"/>
                  <a:gd name="T26" fmla="*/ 0 w 87"/>
                  <a:gd name="T27" fmla="*/ 0 h 198"/>
                  <a:gd name="T28" fmla="*/ 0 w 87"/>
                  <a:gd name="T29" fmla="*/ 0 h 198"/>
                  <a:gd name="T30" fmla="*/ 0 w 87"/>
                  <a:gd name="T31" fmla="*/ 0 h 198"/>
                  <a:gd name="T32" fmla="*/ 0 w 87"/>
                  <a:gd name="T33" fmla="*/ 0 h 198"/>
                  <a:gd name="T34" fmla="*/ 0 w 87"/>
                  <a:gd name="T35" fmla="*/ 0 h 198"/>
                  <a:gd name="T36" fmla="*/ 0 w 87"/>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7"/>
                  <a:gd name="T58" fmla="*/ 0 h 198"/>
                  <a:gd name="T59" fmla="*/ 87 w 87"/>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7" h="198">
                    <a:moveTo>
                      <a:pt x="0" y="10"/>
                    </a:moveTo>
                    <a:lnTo>
                      <a:pt x="20" y="32"/>
                    </a:lnTo>
                    <a:lnTo>
                      <a:pt x="32" y="56"/>
                    </a:lnTo>
                    <a:lnTo>
                      <a:pt x="39" y="79"/>
                    </a:lnTo>
                    <a:lnTo>
                      <a:pt x="44" y="103"/>
                    </a:lnTo>
                    <a:lnTo>
                      <a:pt x="49" y="129"/>
                    </a:lnTo>
                    <a:lnTo>
                      <a:pt x="54" y="153"/>
                    </a:lnTo>
                    <a:lnTo>
                      <a:pt x="64" y="176"/>
                    </a:lnTo>
                    <a:lnTo>
                      <a:pt x="78" y="198"/>
                    </a:lnTo>
                    <a:lnTo>
                      <a:pt x="87" y="191"/>
                    </a:lnTo>
                    <a:lnTo>
                      <a:pt x="72" y="167"/>
                    </a:lnTo>
                    <a:lnTo>
                      <a:pt x="64" y="143"/>
                    </a:lnTo>
                    <a:lnTo>
                      <a:pt x="58" y="118"/>
                    </a:lnTo>
                    <a:lnTo>
                      <a:pt x="53" y="94"/>
                    </a:lnTo>
                    <a:lnTo>
                      <a:pt x="48" y="69"/>
                    </a:lnTo>
                    <a:lnTo>
                      <a:pt x="39" y="44"/>
                    </a:lnTo>
                    <a:lnTo>
                      <a:pt x="26" y="22"/>
                    </a:lnTo>
                    <a:lnTo>
                      <a:pt x="6" y="0"/>
                    </a:lnTo>
                    <a:lnTo>
                      <a:pt x="0" y="10"/>
                    </a:lnTo>
                    <a:close/>
                  </a:path>
                </a:pathLst>
              </a:custGeom>
              <a:solidFill>
                <a:srgbClr val="000000"/>
              </a:solidFill>
              <a:ln w="9525">
                <a:noFill/>
                <a:round/>
                <a:headEnd/>
                <a:tailEnd/>
              </a:ln>
            </p:spPr>
            <p:txBody>
              <a:bodyPr/>
              <a:lstStyle/>
              <a:p>
                <a:endParaRPr lang="en-US"/>
              </a:p>
            </p:txBody>
          </p:sp>
          <p:sp>
            <p:nvSpPr>
              <p:cNvPr id="31920" name="Freeform 1078"/>
              <p:cNvSpPr>
                <a:spLocks/>
              </p:cNvSpPr>
              <p:nvPr/>
            </p:nvSpPr>
            <p:spPr bwMode="auto">
              <a:xfrm>
                <a:off x="1382" y="3311"/>
                <a:ext cx="45" cy="26"/>
              </a:xfrm>
              <a:custGeom>
                <a:avLst/>
                <a:gdLst>
                  <a:gd name="T0" fmla="*/ 0 w 225"/>
                  <a:gd name="T1" fmla="*/ 0 h 131"/>
                  <a:gd name="T2" fmla="*/ 0 w 225"/>
                  <a:gd name="T3" fmla="*/ 0 h 131"/>
                  <a:gd name="T4" fmla="*/ 0 w 225"/>
                  <a:gd name="T5" fmla="*/ 0 h 131"/>
                  <a:gd name="T6" fmla="*/ 0 w 225"/>
                  <a:gd name="T7" fmla="*/ 0 h 131"/>
                  <a:gd name="T8" fmla="*/ 0 w 225"/>
                  <a:gd name="T9" fmla="*/ 0 h 131"/>
                  <a:gd name="T10" fmla="*/ 0 w 225"/>
                  <a:gd name="T11" fmla="*/ 0 h 131"/>
                  <a:gd name="T12" fmla="*/ 0 w 225"/>
                  <a:gd name="T13" fmla="*/ 0 h 131"/>
                  <a:gd name="T14" fmla="*/ 0 w 225"/>
                  <a:gd name="T15" fmla="*/ 0 h 131"/>
                  <a:gd name="T16" fmla="*/ 0 w 225"/>
                  <a:gd name="T17" fmla="*/ 0 h 131"/>
                  <a:gd name="T18" fmla="*/ 0 w 225"/>
                  <a:gd name="T19" fmla="*/ 0 h 131"/>
                  <a:gd name="T20" fmla="*/ 0 w 225"/>
                  <a:gd name="T21" fmla="*/ 0 h 131"/>
                  <a:gd name="T22" fmla="*/ 0 w 225"/>
                  <a:gd name="T23" fmla="*/ 0 h 131"/>
                  <a:gd name="T24" fmla="*/ 0 w 225"/>
                  <a:gd name="T25" fmla="*/ 0 h 131"/>
                  <a:gd name="T26" fmla="*/ 0 w 225"/>
                  <a:gd name="T27" fmla="*/ 0 h 131"/>
                  <a:gd name="T28" fmla="*/ 0 w 225"/>
                  <a:gd name="T29" fmla="*/ 0 h 131"/>
                  <a:gd name="T30" fmla="*/ 0 w 225"/>
                  <a:gd name="T31" fmla="*/ 0 h 131"/>
                  <a:gd name="T32" fmla="*/ 0 w 225"/>
                  <a:gd name="T33" fmla="*/ 0 h 131"/>
                  <a:gd name="T34" fmla="*/ 0 w 225"/>
                  <a:gd name="T35" fmla="*/ 0 h 131"/>
                  <a:gd name="T36" fmla="*/ 0 w 225"/>
                  <a:gd name="T37" fmla="*/ 0 h 131"/>
                  <a:gd name="T38" fmla="*/ 0 w 225"/>
                  <a:gd name="T39" fmla="*/ 0 h 131"/>
                  <a:gd name="T40" fmla="*/ 0 w 225"/>
                  <a:gd name="T41" fmla="*/ 0 h 131"/>
                  <a:gd name="T42" fmla="*/ 0 w 225"/>
                  <a:gd name="T43" fmla="*/ 0 h 131"/>
                  <a:gd name="T44" fmla="*/ 0 w 225"/>
                  <a:gd name="T45" fmla="*/ 0 h 131"/>
                  <a:gd name="T46" fmla="*/ 0 w 225"/>
                  <a:gd name="T47" fmla="*/ 0 h 131"/>
                  <a:gd name="T48" fmla="*/ 0 w 225"/>
                  <a:gd name="T49" fmla="*/ 0 h 131"/>
                  <a:gd name="T50" fmla="*/ 0 w 225"/>
                  <a:gd name="T51" fmla="*/ 0 h 131"/>
                  <a:gd name="T52" fmla="*/ 0 w 225"/>
                  <a:gd name="T53" fmla="*/ 0 h 131"/>
                  <a:gd name="T54" fmla="*/ 0 w 225"/>
                  <a:gd name="T55" fmla="*/ 0 h 131"/>
                  <a:gd name="T56" fmla="*/ 0 w 225"/>
                  <a:gd name="T57" fmla="*/ 0 h 131"/>
                  <a:gd name="T58" fmla="*/ 0 w 225"/>
                  <a:gd name="T59" fmla="*/ 0 h 131"/>
                  <a:gd name="T60" fmla="*/ 0 w 225"/>
                  <a:gd name="T61" fmla="*/ 0 h 131"/>
                  <a:gd name="T62" fmla="*/ 0 w 225"/>
                  <a:gd name="T63" fmla="*/ 0 h 131"/>
                  <a:gd name="T64" fmla="*/ 0 w 225"/>
                  <a:gd name="T65" fmla="*/ 0 h 131"/>
                  <a:gd name="T66" fmla="*/ 0 w 225"/>
                  <a:gd name="T67" fmla="*/ 0 h 131"/>
                  <a:gd name="T68" fmla="*/ 0 w 225"/>
                  <a:gd name="T69" fmla="*/ 0 h 1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5"/>
                  <a:gd name="T106" fmla="*/ 0 h 131"/>
                  <a:gd name="T107" fmla="*/ 225 w 225"/>
                  <a:gd name="T108" fmla="*/ 131 h 1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5" h="131">
                    <a:moveTo>
                      <a:pt x="0" y="7"/>
                    </a:moveTo>
                    <a:lnTo>
                      <a:pt x="14" y="19"/>
                    </a:lnTo>
                    <a:lnTo>
                      <a:pt x="29" y="30"/>
                    </a:lnTo>
                    <a:lnTo>
                      <a:pt x="42" y="40"/>
                    </a:lnTo>
                    <a:lnTo>
                      <a:pt x="57" y="49"/>
                    </a:lnTo>
                    <a:lnTo>
                      <a:pt x="72" y="56"/>
                    </a:lnTo>
                    <a:lnTo>
                      <a:pt x="85" y="62"/>
                    </a:lnTo>
                    <a:lnTo>
                      <a:pt x="100" y="68"/>
                    </a:lnTo>
                    <a:lnTo>
                      <a:pt x="115" y="75"/>
                    </a:lnTo>
                    <a:lnTo>
                      <a:pt x="128" y="79"/>
                    </a:lnTo>
                    <a:lnTo>
                      <a:pt x="143" y="86"/>
                    </a:lnTo>
                    <a:lnTo>
                      <a:pt x="156" y="92"/>
                    </a:lnTo>
                    <a:lnTo>
                      <a:pt x="170" y="98"/>
                    </a:lnTo>
                    <a:lnTo>
                      <a:pt x="182" y="104"/>
                    </a:lnTo>
                    <a:lnTo>
                      <a:pt x="196" y="113"/>
                    </a:lnTo>
                    <a:lnTo>
                      <a:pt x="208" y="121"/>
                    </a:lnTo>
                    <a:lnTo>
                      <a:pt x="219" y="131"/>
                    </a:lnTo>
                    <a:lnTo>
                      <a:pt x="225" y="121"/>
                    </a:lnTo>
                    <a:lnTo>
                      <a:pt x="214" y="111"/>
                    </a:lnTo>
                    <a:lnTo>
                      <a:pt x="202" y="103"/>
                    </a:lnTo>
                    <a:lnTo>
                      <a:pt x="189" y="95"/>
                    </a:lnTo>
                    <a:lnTo>
                      <a:pt x="175" y="88"/>
                    </a:lnTo>
                    <a:lnTo>
                      <a:pt x="160" y="81"/>
                    </a:lnTo>
                    <a:lnTo>
                      <a:pt x="144" y="75"/>
                    </a:lnTo>
                    <a:lnTo>
                      <a:pt x="128" y="68"/>
                    </a:lnTo>
                    <a:lnTo>
                      <a:pt x="112" y="62"/>
                    </a:lnTo>
                    <a:lnTo>
                      <a:pt x="96" y="56"/>
                    </a:lnTo>
                    <a:lnTo>
                      <a:pt x="81" y="49"/>
                    </a:lnTo>
                    <a:lnTo>
                      <a:pt x="67" y="43"/>
                    </a:lnTo>
                    <a:lnTo>
                      <a:pt x="52" y="35"/>
                    </a:lnTo>
                    <a:lnTo>
                      <a:pt x="40" y="28"/>
                    </a:lnTo>
                    <a:lnTo>
                      <a:pt x="27" y="19"/>
                    </a:lnTo>
                    <a:lnTo>
                      <a:pt x="18" y="9"/>
                    </a:lnTo>
                    <a:lnTo>
                      <a:pt x="9" y="0"/>
                    </a:lnTo>
                    <a:lnTo>
                      <a:pt x="0" y="7"/>
                    </a:lnTo>
                    <a:close/>
                  </a:path>
                </a:pathLst>
              </a:custGeom>
              <a:solidFill>
                <a:srgbClr val="000000"/>
              </a:solidFill>
              <a:ln w="9525">
                <a:noFill/>
                <a:round/>
                <a:headEnd/>
                <a:tailEnd/>
              </a:ln>
            </p:spPr>
            <p:txBody>
              <a:bodyPr/>
              <a:lstStyle/>
              <a:p>
                <a:endParaRPr lang="en-US"/>
              </a:p>
            </p:txBody>
          </p:sp>
          <p:sp>
            <p:nvSpPr>
              <p:cNvPr id="31921" name="Freeform 1079"/>
              <p:cNvSpPr>
                <a:spLocks/>
              </p:cNvSpPr>
              <p:nvPr/>
            </p:nvSpPr>
            <p:spPr bwMode="auto">
              <a:xfrm>
                <a:off x="1375" y="3279"/>
                <a:ext cx="9" cy="33"/>
              </a:xfrm>
              <a:custGeom>
                <a:avLst/>
                <a:gdLst>
                  <a:gd name="T0" fmla="*/ 0 w 42"/>
                  <a:gd name="T1" fmla="*/ 0 h 166"/>
                  <a:gd name="T2" fmla="*/ 0 w 42"/>
                  <a:gd name="T3" fmla="*/ 0 h 166"/>
                  <a:gd name="T4" fmla="*/ 0 w 42"/>
                  <a:gd name="T5" fmla="*/ 0 h 166"/>
                  <a:gd name="T6" fmla="*/ 0 w 42"/>
                  <a:gd name="T7" fmla="*/ 0 h 166"/>
                  <a:gd name="T8" fmla="*/ 0 w 42"/>
                  <a:gd name="T9" fmla="*/ 0 h 166"/>
                  <a:gd name="T10" fmla="*/ 0 w 42"/>
                  <a:gd name="T11" fmla="*/ 0 h 166"/>
                  <a:gd name="T12" fmla="*/ 0 w 42"/>
                  <a:gd name="T13" fmla="*/ 0 h 166"/>
                  <a:gd name="T14" fmla="*/ 0 w 42"/>
                  <a:gd name="T15" fmla="*/ 0 h 166"/>
                  <a:gd name="T16" fmla="*/ 0 w 42"/>
                  <a:gd name="T17" fmla="*/ 0 h 166"/>
                  <a:gd name="T18" fmla="*/ 0 w 42"/>
                  <a:gd name="T19" fmla="*/ 0 h 166"/>
                  <a:gd name="T20" fmla="*/ 0 w 42"/>
                  <a:gd name="T21" fmla="*/ 0 h 166"/>
                  <a:gd name="T22" fmla="*/ 0 w 42"/>
                  <a:gd name="T23" fmla="*/ 0 h 166"/>
                  <a:gd name="T24" fmla="*/ 0 w 42"/>
                  <a:gd name="T25" fmla="*/ 0 h 166"/>
                  <a:gd name="T26" fmla="*/ 0 w 42"/>
                  <a:gd name="T27" fmla="*/ 0 h 166"/>
                  <a:gd name="T28" fmla="*/ 0 w 42"/>
                  <a:gd name="T29" fmla="*/ 0 h 166"/>
                  <a:gd name="T30" fmla="*/ 0 w 42"/>
                  <a:gd name="T31" fmla="*/ 0 h 166"/>
                  <a:gd name="T32" fmla="*/ 0 w 42"/>
                  <a:gd name="T33" fmla="*/ 0 h 166"/>
                  <a:gd name="T34" fmla="*/ 0 w 42"/>
                  <a:gd name="T35" fmla="*/ 0 h 166"/>
                  <a:gd name="T36" fmla="*/ 0 w 42"/>
                  <a:gd name="T37" fmla="*/ 0 h 166"/>
                  <a:gd name="T38" fmla="*/ 0 w 42"/>
                  <a:gd name="T39" fmla="*/ 0 h 166"/>
                  <a:gd name="T40" fmla="*/ 0 w 42"/>
                  <a:gd name="T41" fmla="*/ 0 h 166"/>
                  <a:gd name="T42" fmla="*/ 0 w 42"/>
                  <a:gd name="T43" fmla="*/ 0 h 166"/>
                  <a:gd name="T44" fmla="*/ 0 w 42"/>
                  <a:gd name="T45" fmla="*/ 0 h 166"/>
                  <a:gd name="T46" fmla="*/ 0 w 42"/>
                  <a:gd name="T47" fmla="*/ 0 h 1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166"/>
                  <a:gd name="T74" fmla="*/ 42 w 42"/>
                  <a:gd name="T75" fmla="*/ 166 h 16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166">
                    <a:moveTo>
                      <a:pt x="13" y="18"/>
                    </a:moveTo>
                    <a:lnTo>
                      <a:pt x="3" y="14"/>
                    </a:lnTo>
                    <a:lnTo>
                      <a:pt x="0" y="31"/>
                    </a:lnTo>
                    <a:lnTo>
                      <a:pt x="0" y="50"/>
                    </a:lnTo>
                    <a:lnTo>
                      <a:pt x="2" y="71"/>
                    </a:lnTo>
                    <a:lnTo>
                      <a:pt x="5" y="93"/>
                    </a:lnTo>
                    <a:lnTo>
                      <a:pt x="10" y="114"/>
                    </a:lnTo>
                    <a:lnTo>
                      <a:pt x="16" y="134"/>
                    </a:lnTo>
                    <a:lnTo>
                      <a:pt x="25" y="151"/>
                    </a:lnTo>
                    <a:lnTo>
                      <a:pt x="33" y="166"/>
                    </a:lnTo>
                    <a:lnTo>
                      <a:pt x="42" y="159"/>
                    </a:lnTo>
                    <a:lnTo>
                      <a:pt x="29" y="136"/>
                    </a:lnTo>
                    <a:lnTo>
                      <a:pt x="21" y="117"/>
                    </a:lnTo>
                    <a:lnTo>
                      <a:pt x="19" y="98"/>
                    </a:lnTo>
                    <a:lnTo>
                      <a:pt x="17" y="80"/>
                    </a:lnTo>
                    <a:lnTo>
                      <a:pt x="19" y="64"/>
                    </a:lnTo>
                    <a:lnTo>
                      <a:pt x="19" y="48"/>
                    </a:lnTo>
                    <a:lnTo>
                      <a:pt x="17" y="31"/>
                    </a:lnTo>
                    <a:lnTo>
                      <a:pt x="14" y="14"/>
                    </a:lnTo>
                    <a:lnTo>
                      <a:pt x="5" y="9"/>
                    </a:lnTo>
                    <a:lnTo>
                      <a:pt x="14" y="14"/>
                    </a:lnTo>
                    <a:lnTo>
                      <a:pt x="16" y="0"/>
                    </a:lnTo>
                    <a:lnTo>
                      <a:pt x="5" y="9"/>
                    </a:lnTo>
                    <a:lnTo>
                      <a:pt x="13" y="18"/>
                    </a:lnTo>
                    <a:close/>
                  </a:path>
                </a:pathLst>
              </a:custGeom>
              <a:solidFill>
                <a:srgbClr val="000000"/>
              </a:solidFill>
              <a:ln w="9525">
                <a:noFill/>
                <a:round/>
                <a:headEnd/>
                <a:tailEnd/>
              </a:ln>
            </p:spPr>
            <p:txBody>
              <a:bodyPr/>
              <a:lstStyle/>
              <a:p>
                <a:endParaRPr lang="en-US"/>
              </a:p>
            </p:txBody>
          </p:sp>
          <p:sp>
            <p:nvSpPr>
              <p:cNvPr id="31922" name="Freeform 1080"/>
              <p:cNvSpPr>
                <a:spLocks/>
              </p:cNvSpPr>
              <p:nvPr/>
            </p:nvSpPr>
            <p:spPr bwMode="auto">
              <a:xfrm>
                <a:off x="1365" y="3281"/>
                <a:ext cx="13" cy="10"/>
              </a:xfrm>
              <a:custGeom>
                <a:avLst/>
                <a:gdLst>
                  <a:gd name="T0" fmla="*/ 0 w 65"/>
                  <a:gd name="T1" fmla="*/ 0 h 54"/>
                  <a:gd name="T2" fmla="*/ 0 w 65"/>
                  <a:gd name="T3" fmla="*/ 0 h 54"/>
                  <a:gd name="T4" fmla="*/ 0 w 65"/>
                  <a:gd name="T5" fmla="*/ 0 h 54"/>
                  <a:gd name="T6" fmla="*/ 0 w 65"/>
                  <a:gd name="T7" fmla="*/ 0 h 54"/>
                  <a:gd name="T8" fmla="*/ 0 w 65"/>
                  <a:gd name="T9" fmla="*/ 0 h 54"/>
                  <a:gd name="T10" fmla="*/ 0 w 65"/>
                  <a:gd name="T11" fmla="*/ 0 h 54"/>
                  <a:gd name="T12" fmla="*/ 0 w 65"/>
                  <a:gd name="T13" fmla="*/ 0 h 54"/>
                  <a:gd name="T14" fmla="*/ 0 w 65"/>
                  <a:gd name="T15" fmla="*/ 0 h 54"/>
                  <a:gd name="T16" fmla="*/ 0 w 65"/>
                  <a:gd name="T17" fmla="*/ 0 h 54"/>
                  <a:gd name="T18" fmla="*/ 0 w 65"/>
                  <a:gd name="T19" fmla="*/ 0 h 54"/>
                  <a:gd name="T20" fmla="*/ 0 w 65"/>
                  <a:gd name="T21" fmla="*/ 0 h 54"/>
                  <a:gd name="T22" fmla="*/ 0 w 65"/>
                  <a:gd name="T23" fmla="*/ 0 h 54"/>
                  <a:gd name="T24" fmla="*/ 0 w 65"/>
                  <a:gd name="T25" fmla="*/ 0 h 54"/>
                  <a:gd name="T26" fmla="*/ 0 w 65"/>
                  <a:gd name="T27" fmla="*/ 0 h 54"/>
                  <a:gd name="T28" fmla="*/ 0 w 65"/>
                  <a:gd name="T29" fmla="*/ 0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54"/>
                  <a:gd name="T47" fmla="*/ 65 w 6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54">
                    <a:moveTo>
                      <a:pt x="11" y="52"/>
                    </a:moveTo>
                    <a:lnTo>
                      <a:pt x="8" y="54"/>
                    </a:lnTo>
                    <a:lnTo>
                      <a:pt x="65" y="9"/>
                    </a:lnTo>
                    <a:lnTo>
                      <a:pt x="57" y="0"/>
                    </a:lnTo>
                    <a:lnTo>
                      <a:pt x="52" y="3"/>
                    </a:lnTo>
                    <a:lnTo>
                      <a:pt x="45" y="9"/>
                    </a:lnTo>
                    <a:lnTo>
                      <a:pt x="36" y="16"/>
                    </a:lnTo>
                    <a:lnTo>
                      <a:pt x="27" y="23"/>
                    </a:lnTo>
                    <a:lnTo>
                      <a:pt x="18" y="30"/>
                    </a:lnTo>
                    <a:lnTo>
                      <a:pt x="9" y="38"/>
                    </a:lnTo>
                    <a:lnTo>
                      <a:pt x="3" y="43"/>
                    </a:lnTo>
                    <a:lnTo>
                      <a:pt x="0" y="46"/>
                    </a:lnTo>
                    <a:lnTo>
                      <a:pt x="2" y="45"/>
                    </a:lnTo>
                    <a:lnTo>
                      <a:pt x="0" y="46"/>
                    </a:lnTo>
                    <a:lnTo>
                      <a:pt x="11" y="52"/>
                    </a:lnTo>
                    <a:close/>
                  </a:path>
                </a:pathLst>
              </a:custGeom>
              <a:solidFill>
                <a:srgbClr val="000000"/>
              </a:solidFill>
              <a:ln w="9525">
                <a:noFill/>
                <a:round/>
                <a:headEnd/>
                <a:tailEnd/>
              </a:ln>
            </p:spPr>
            <p:txBody>
              <a:bodyPr/>
              <a:lstStyle/>
              <a:p>
                <a:endParaRPr lang="en-US"/>
              </a:p>
            </p:txBody>
          </p:sp>
          <p:sp>
            <p:nvSpPr>
              <p:cNvPr id="31923" name="Freeform 1081"/>
              <p:cNvSpPr>
                <a:spLocks/>
              </p:cNvSpPr>
              <p:nvPr/>
            </p:nvSpPr>
            <p:spPr bwMode="auto">
              <a:xfrm>
                <a:off x="1363" y="3290"/>
                <a:ext cx="9" cy="33"/>
              </a:xfrm>
              <a:custGeom>
                <a:avLst/>
                <a:gdLst>
                  <a:gd name="T0" fmla="*/ 0 w 48"/>
                  <a:gd name="T1" fmla="*/ 0 h 164"/>
                  <a:gd name="T2" fmla="*/ 0 w 48"/>
                  <a:gd name="T3" fmla="*/ 0 h 164"/>
                  <a:gd name="T4" fmla="*/ 0 w 48"/>
                  <a:gd name="T5" fmla="*/ 0 h 164"/>
                  <a:gd name="T6" fmla="*/ 0 w 48"/>
                  <a:gd name="T7" fmla="*/ 0 h 164"/>
                  <a:gd name="T8" fmla="*/ 0 w 48"/>
                  <a:gd name="T9" fmla="*/ 0 h 164"/>
                  <a:gd name="T10" fmla="*/ 0 w 48"/>
                  <a:gd name="T11" fmla="*/ 0 h 164"/>
                  <a:gd name="T12" fmla="*/ 0 w 48"/>
                  <a:gd name="T13" fmla="*/ 0 h 164"/>
                  <a:gd name="T14" fmla="*/ 0 w 48"/>
                  <a:gd name="T15" fmla="*/ 0 h 164"/>
                  <a:gd name="T16" fmla="*/ 0 w 48"/>
                  <a:gd name="T17" fmla="*/ 0 h 164"/>
                  <a:gd name="T18" fmla="*/ 0 w 48"/>
                  <a:gd name="T19" fmla="*/ 0 h 164"/>
                  <a:gd name="T20" fmla="*/ 0 w 48"/>
                  <a:gd name="T21" fmla="*/ 0 h 164"/>
                  <a:gd name="T22" fmla="*/ 0 w 48"/>
                  <a:gd name="T23" fmla="*/ 0 h 164"/>
                  <a:gd name="T24" fmla="*/ 0 w 48"/>
                  <a:gd name="T25" fmla="*/ 0 h 164"/>
                  <a:gd name="T26" fmla="*/ 0 w 48"/>
                  <a:gd name="T27" fmla="*/ 0 h 164"/>
                  <a:gd name="T28" fmla="*/ 0 w 48"/>
                  <a:gd name="T29" fmla="*/ 0 h 164"/>
                  <a:gd name="T30" fmla="*/ 0 w 48"/>
                  <a:gd name="T31" fmla="*/ 0 h 164"/>
                  <a:gd name="T32" fmla="*/ 0 w 48"/>
                  <a:gd name="T33" fmla="*/ 0 h 164"/>
                  <a:gd name="T34" fmla="*/ 0 w 48"/>
                  <a:gd name="T35" fmla="*/ 0 h 164"/>
                  <a:gd name="T36" fmla="*/ 0 w 48"/>
                  <a:gd name="T37" fmla="*/ 0 h 1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164"/>
                  <a:gd name="T59" fmla="*/ 48 w 48"/>
                  <a:gd name="T60" fmla="*/ 164 h 1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164">
                    <a:moveTo>
                      <a:pt x="48" y="156"/>
                    </a:moveTo>
                    <a:lnTo>
                      <a:pt x="39" y="143"/>
                    </a:lnTo>
                    <a:lnTo>
                      <a:pt x="30" y="124"/>
                    </a:lnTo>
                    <a:lnTo>
                      <a:pt x="21" y="105"/>
                    </a:lnTo>
                    <a:lnTo>
                      <a:pt x="15" y="83"/>
                    </a:lnTo>
                    <a:lnTo>
                      <a:pt x="10" y="61"/>
                    </a:lnTo>
                    <a:lnTo>
                      <a:pt x="10" y="40"/>
                    </a:lnTo>
                    <a:lnTo>
                      <a:pt x="14" y="21"/>
                    </a:lnTo>
                    <a:lnTo>
                      <a:pt x="23" y="6"/>
                    </a:lnTo>
                    <a:lnTo>
                      <a:pt x="12" y="0"/>
                    </a:lnTo>
                    <a:lnTo>
                      <a:pt x="4" y="20"/>
                    </a:lnTo>
                    <a:lnTo>
                      <a:pt x="0" y="41"/>
                    </a:lnTo>
                    <a:lnTo>
                      <a:pt x="0" y="63"/>
                    </a:lnTo>
                    <a:lnTo>
                      <a:pt x="3" y="85"/>
                    </a:lnTo>
                    <a:lnTo>
                      <a:pt x="8" y="107"/>
                    </a:lnTo>
                    <a:lnTo>
                      <a:pt x="16" y="128"/>
                    </a:lnTo>
                    <a:lnTo>
                      <a:pt x="26" y="147"/>
                    </a:lnTo>
                    <a:lnTo>
                      <a:pt x="39" y="164"/>
                    </a:lnTo>
                    <a:lnTo>
                      <a:pt x="48" y="156"/>
                    </a:lnTo>
                    <a:close/>
                  </a:path>
                </a:pathLst>
              </a:custGeom>
              <a:solidFill>
                <a:srgbClr val="000000"/>
              </a:solidFill>
              <a:ln w="9525">
                <a:noFill/>
                <a:round/>
                <a:headEnd/>
                <a:tailEnd/>
              </a:ln>
            </p:spPr>
            <p:txBody>
              <a:bodyPr/>
              <a:lstStyle/>
              <a:p>
                <a:endParaRPr lang="en-US"/>
              </a:p>
            </p:txBody>
          </p:sp>
          <p:sp>
            <p:nvSpPr>
              <p:cNvPr id="31924" name="Freeform 1082"/>
              <p:cNvSpPr>
                <a:spLocks/>
              </p:cNvSpPr>
              <p:nvPr/>
            </p:nvSpPr>
            <p:spPr bwMode="auto">
              <a:xfrm>
                <a:off x="1370" y="3321"/>
                <a:ext cx="46" cy="26"/>
              </a:xfrm>
              <a:custGeom>
                <a:avLst/>
                <a:gdLst>
                  <a:gd name="T0" fmla="*/ 0 w 227"/>
                  <a:gd name="T1" fmla="*/ 0 h 132"/>
                  <a:gd name="T2" fmla="*/ 0 w 227"/>
                  <a:gd name="T3" fmla="*/ 0 h 132"/>
                  <a:gd name="T4" fmla="*/ 0 w 227"/>
                  <a:gd name="T5" fmla="*/ 0 h 132"/>
                  <a:gd name="T6" fmla="*/ 0 w 227"/>
                  <a:gd name="T7" fmla="*/ 0 h 132"/>
                  <a:gd name="T8" fmla="*/ 0 w 227"/>
                  <a:gd name="T9" fmla="*/ 0 h 132"/>
                  <a:gd name="T10" fmla="*/ 0 w 227"/>
                  <a:gd name="T11" fmla="*/ 0 h 132"/>
                  <a:gd name="T12" fmla="*/ 0 w 227"/>
                  <a:gd name="T13" fmla="*/ 0 h 132"/>
                  <a:gd name="T14" fmla="*/ 0 w 227"/>
                  <a:gd name="T15" fmla="*/ 0 h 132"/>
                  <a:gd name="T16" fmla="*/ 0 w 227"/>
                  <a:gd name="T17" fmla="*/ 0 h 132"/>
                  <a:gd name="T18" fmla="*/ 0 w 227"/>
                  <a:gd name="T19" fmla="*/ 0 h 132"/>
                  <a:gd name="T20" fmla="*/ 0 w 227"/>
                  <a:gd name="T21" fmla="*/ 0 h 132"/>
                  <a:gd name="T22" fmla="*/ 0 w 227"/>
                  <a:gd name="T23" fmla="*/ 0 h 132"/>
                  <a:gd name="T24" fmla="*/ 0 w 227"/>
                  <a:gd name="T25" fmla="*/ 0 h 132"/>
                  <a:gd name="T26" fmla="*/ 0 w 227"/>
                  <a:gd name="T27" fmla="*/ 0 h 132"/>
                  <a:gd name="T28" fmla="*/ 0 w 227"/>
                  <a:gd name="T29" fmla="*/ 0 h 132"/>
                  <a:gd name="T30" fmla="*/ 0 w 227"/>
                  <a:gd name="T31" fmla="*/ 0 h 132"/>
                  <a:gd name="T32" fmla="*/ 0 w 227"/>
                  <a:gd name="T33" fmla="*/ 0 h 132"/>
                  <a:gd name="T34" fmla="*/ 0 w 227"/>
                  <a:gd name="T35" fmla="*/ 0 h 132"/>
                  <a:gd name="T36" fmla="*/ 0 w 227"/>
                  <a:gd name="T37" fmla="*/ 0 h 132"/>
                  <a:gd name="T38" fmla="*/ 0 w 227"/>
                  <a:gd name="T39" fmla="*/ 0 h 132"/>
                  <a:gd name="T40" fmla="*/ 0 w 227"/>
                  <a:gd name="T41" fmla="*/ 0 h 132"/>
                  <a:gd name="T42" fmla="*/ 0 w 227"/>
                  <a:gd name="T43" fmla="*/ 0 h 132"/>
                  <a:gd name="T44" fmla="*/ 0 w 227"/>
                  <a:gd name="T45" fmla="*/ 0 h 132"/>
                  <a:gd name="T46" fmla="*/ 0 w 227"/>
                  <a:gd name="T47" fmla="*/ 0 h 132"/>
                  <a:gd name="T48" fmla="*/ 0 w 227"/>
                  <a:gd name="T49" fmla="*/ 0 h 132"/>
                  <a:gd name="T50" fmla="*/ 0 w 227"/>
                  <a:gd name="T51" fmla="*/ 0 h 132"/>
                  <a:gd name="T52" fmla="*/ 0 w 227"/>
                  <a:gd name="T53" fmla="*/ 0 h 132"/>
                  <a:gd name="T54" fmla="*/ 0 w 227"/>
                  <a:gd name="T55" fmla="*/ 0 h 132"/>
                  <a:gd name="T56" fmla="*/ 0 w 227"/>
                  <a:gd name="T57" fmla="*/ 0 h 132"/>
                  <a:gd name="T58" fmla="*/ 0 w 227"/>
                  <a:gd name="T59" fmla="*/ 0 h 132"/>
                  <a:gd name="T60" fmla="*/ 0 w 227"/>
                  <a:gd name="T61" fmla="*/ 0 h 132"/>
                  <a:gd name="T62" fmla="*/ 0 w 227"/>
                  <a:gd name="T63" fmla="*/ 0 h 132"/>
                  <a:gd name="T64" fmla="*/ 0 w 227"/>
                  <a:gd name="T65" fmla="*/ 0 h 132"/>
                  <a:gd name="T66" fmla="*/ 0 w 227"/>
                  <a:gd name="T67" fmla="*/ 0 h 132"/>
                  <a:gd name="T68" fmla="*/ 0 w 227"/>
                  <a:gd name="T69" fmla="*/ 0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7"/>
                  <a:gd name="T106" fmla="*/ 0 h 132"/>
                  <a:gd name="T107" fmla="*/ 227 w 227"/>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7" h="132">
                    <a:moveTo>
                      <a:pt x="227" y="122"/>
                    </a:moveTo>
                    <a:lnTo>
                      <a:pt x="214" y="112"/>
                    </a:lnTo>
                    <a:lnTo>
                      <a:pt x="202" y="104"/>
                    </a:lnTo>
                    <a:lnTo>
                      <a:pt x="189" y="96"/>
                    </a:lnTo>
                    <a:lnTo>
                      <a:pt x="174" y="89"/>
                    </a:lnTo>
                    <a:lnTo>
                      <a:pt x="160" y="83"/>
                    </a:lnTo>
                    <a:lnTo>
                      <a:pt x="146" y="77"/>
                    </a:lnTo>
                    <a:lnTo>
                      <a:pt x="131" y="70"/>
                    </a:lnTo>
                    <a:lnTo>
                      <a:pt x="116" y="64"/>
                    </a:lnTo>
                    <a:lnTo>
                      <a:pt x="101" y="59"/>
                    </a:lnTo>
                    <a:lnTo>
                      <a:pt x="87" y="53"/>
                    </a:lnTo>
                    <a:lnTo>
                      <a:pt x="73" y="46"/>
                    </a:lnTo>
                    <a:lnTo>
                      <a:pt x="58" y="39"/>
                    </a:lnTo>
                    <a:lnTo>
                      <a:pt x="45" y="31"/>
                    </a:lnTo>
                    <a:lnTo>
                      <a:pt x="33" y="21"/>
                    </a:lnTo>
                    <a:lnTo>
                      <a:pt x="20" y="11"/>
                    </a:lnTo>
                    <a:lnTo>
                      <a:pt x="9" y="0"/>
                    </a:lnTo>
                    <a:lnTo>
                      <a:pt x="0" y="8"/>
                    </a:lnTo>
                    <a:lnTo>
                      <a:pt x="12" y="19"/>
                    </a:lnTo>
                    <a:lnTo>
                      <a:pt x="24" y="30"/>
                    </a:lnTo>
                    <a:lnTo>
                      <a:pt x="36" y="39"/>
                    </a:lnTo>
                    <a:lnTo>
                      <a:pt x="50" y="47"/>
                    </a:lnTo>
                    <a:lnTo>
                      <a:pt x="65" y="54"/>
                    </a:lnTo>
                    <a:lnTo>
                      <a:pt x="78" y="61"/>
                    </a:lnTo>
                    <a:lnTo>
                      <a:pt x="93" y="68"/>
                    </a:lnTo>
                    <a:lnTo>
                      <a:pt x="108" y="74"/>
                    </a:lnTo>
                    <a:lnTo>
                      <a:pt x="122" y="80"/>
                    </a:lnTo>
                    <a:lnTo>
                      <a:pt x="136" y="86"/>
                    </a:lnTo>
                    <a:lnTo>
                      <a:pt x="150" y="93"/>
                    </a:lnTo>
                    <a:lnTo>
                      <a:pt x="165" y="99"/>
                    </a:lnTo>
                    <a:lnTo>
                      <a:pt x="179" y="106"/>
                    </a:lnTo>
                    <a:lnTo>
                      <a:pt x="193" y="113"/>
                    </a:lnTo>
                    <a:lnTo>
                      <a:pt x="206" y="122"/>
                    </a:lnTo>
                    <a:lnTo>
                      <a:pt x="219" y="132"/>
                    </a:lnTo>
                    <a:lnTo>
                      <a:pt x="227" y="122"/>
                    </a:lnTo>
                    <a:close/>
                  </a:path>
                </a:pathLst>
              </a:custGeom>
              <a:solidFill>
                <a:srgbClr val="000000"/>
              </a:solidFill>
              <a:ln w="9525">
                <a:noFill/>
                <a:round/>
                <a:headEnd/>
                <a:tailEnd/>
              </a:ln>
            </p:spPr>
            <p:txBody>
              <a:bodyPr/>
              <a:lstStyle/>
              <a:p>
                <a:endParaRPr lang="en-US"/>
              </a:p>
            </p:txBody>
          </p:sp>
          <p:sp>
            <p:nvSpPr>
              <p:cNvPr id="31925" name="Freeform 1083"/>
              <p:cNvSpPr>
                <a:spLocks/>
              </p:cNvSpPr>
              <p:nvPr/>
            </p:nvSpPr>
            <p:spPr bwMode="auto">
              <a:xfrm>
                <a:off x="1414" y="3345"/>
                <a:ext cx="19" cy="42"/>
              </a:xfrm>
              <a:custGeom>
                <a:avLst/>
                <a:gdLst>
                  <a:gd name="T0" fmla="*/ 0 w 96"/>
                  <a:gd name="T1" fmla="*/ 0 h 208"/>
                  <a:gd name="T2" fmla="*/ 0 w 96"/>
                  <a:gd name="T3" fmla="*/ 0 h 208"/>
                  <a:gd name="T4" fmla="*/ 0 w 96"/>
                  <a:gd name="T5" fmla="*/ 0 h 208"/>
                  <a:gd name="T6" fmla="*/ 0 w 96"/>
                  <a:gd name="T7" fmla="*/ 0 h 208"/>
                  <a:gd name="T8" fmla="*/ 0 w 96"/>
                  <a:gd name="T9" fmla="*/ 0 h 208"/>
                  <a:gd name="T10" fmla="*/ 0 w 96"/>
                  <a:gd name="T11" fmla="*/ 0 h 208"/>
                  <a:gd name="T12" fmla="*/ 0 w 96"/>
                  <a:gd name="T13" fmla="*/ 0 h 208"/>
                  <a:gd name="T14" fmla="*/ 0 w 96"/>
                  <a:gd name="T15" fmla="*/ 0 h 208"/>
                  <a:gd name="T16" fmla="*/ 0 w 96"/>
                  <a:gd name="T17" fmla="*/ 0 h 208"/>
                  <a:gd name="T18" fmla="*/ 0 w 96"/>
                  <a:gd name="T19" fmla="*/ 0 h 208"/>
                  <a:gd name="T20" fmla="*/ 0 w 96"/>
                  <a:gd name="T21" fmla="*/ 0 h 208"/>
                  <a:gd name="T22" fmla="*/ 0 w 96"/>
                  <a:gd name="T23" fmla="*/ 0 h 208"/>
                  <a:gd name="T24" fmla="*/ 0 w 96"/>
                  <a:gd name="T25" fmla="*/ 0 h 208"/>
                  <a:gd name="T26" fmla="*/ 0 w 96"/>
                  <a:gd name="T27" fmla="*/ 0 h 208"/>
                  <a:gd name="T28" fmla="*/ 0 w 96"/>
                  <a:gd name="T29" fmla="*/ 0 h 208"/>
                  <a:gd name="T30" fmla="*/ 0 w 96"/>
                  <a:gd name="T31" fmla="*/ 0 h 208"/>
                  <a:gd name="T32" fmla="*/ 0 w 96"/>
                  <a:gd name="T33" fmla="*/ 0 h 208"/>
                  <a:gd name="T34" fmla="*/ 0 w 96"/>
                  <a:gd name="T35" fmla="*/ 0 h 208"/>
                  <a:gd name="T36" fmla="*/ 0 w 96"/>
                  <a:gd name="T37" fmla="*/ 0 h 208"/>
                  <a:gd name="T38" fmla="*/ 0 w 96"/>
                  <a:gd name="T39" fmla="*/ 0 h 208"/>
                  <a:gd name="T40" fmla="*/ 0 w 9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208"/>
                  <a:gd name="T65" fmla="*/ 96 w 9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208">
                    <a:moveTo>
                      <a:pt x="96" y="200"/>
                    </a:moveTo>
                    <a:lnTo>
                      <a:pt x="95" y="200"/>
                    </a:lnTo>
                    <a:lnTo>
                      <a:pt x="79" y="177"/>
                    </a:lnTo>
                    <a:lnTo>
                      <a:pt x="68" y="153"/>
                    </a:lnTo>
                    <a:lnTo>
                      <a:pt x="58" y="125"/>
                    </a:lnTo>
                    <a:lnTo>
                      <a:pt x="51" y="98"/>
                    </a:lnTo>
                    <a:lnTo>
                      <a:pt x="43" y="73"/>
                    </a:lnTo>
                    <a:lnTo>
                      <a:pt x="35" y="46"/>
                    </a:lnTo>
                    <a:lnTo>
                      <a:pt x="24" y="22"/>
                    </a:lnTo>
                    <a:lnTo>
                      <a:pt x="8" y="0"/>
                    </a:lnTo>
                    <a:lnTo>
                      <a:pt x="0" y="10"/>
                    </a:lnTo>
                    <a:lnTo>
                      <a:pt x="14" y="28"/>
                    </a:lnTo>
                    <a:lnTo>
                      <a:pt x="25" y="50"/>
                    </a:lnTo>
                    <a:lnTo>
                      <a:pt x="33" y="75"/>
                    </a:lnTo>
                    <a:lnTo>
                      <a:pt x="41" y="103"/>
                    </a:lnTo>
                    <a:lnTo>
                      <a:pt x="48" y="130"/>
                    </a:lnTo>
                    <a:lnTo>
                      <a:pt x="58" y="159"/>
                    </a:lnTo>
                    <a:lnTo>
                      <a:pt x="70" y="184"/>
                    </a:lnTo>
                    <a:lnTo>
                      <a:pt x="87" y="208"/>
                    </a:lnTo>
                    <a:lnTo>
                      <a:pt x="86" y="208"/>
                    </a:lnTo>
                    <a:lnTo>
                      <a:pt x="96" y="200"/>
                    </a:lnTo>
                    <a:close/>
                  </a:path>
                </a:pathLst>
              </a:custGeom>
              <a:solidFill>
                <a:srgbClr val="000000"/>
              </a:solidFill>
              <a:ln w="9525">
                <a:noFill/>
                <a:round/>
                <a:headEnd/>
                <a:tailEnd/>
              </a:ln>
            </p:spPr>
            <p:txBody>
              <a:bodyPr/>
              <a:lstStyle/>
              <a:p>
                <a:endParaRPr lang="en-US"/>
              </a:p>
            </p:txBody>
          </p:sp>
          <p:sp>
            <p:nvSpPr>
              <p:cNvPr id="31926" name="Freeform 1084"/>
              <p:cNvSpPr>
                <a:spLocks/>
              </p:cNvSpPr>
              <p:nvPr/>
            </p:nvSpPr>
            <p:spPr bwMode="auto">
              <a:xfrm>
                <a:off x="1431" y="3385"/>
                <a:ext cx="44" cy="29"/>
              </a:xfrm>
              <a:custGeom>
                <a:avLst/>
                <a:gdLst>
                  <a:gd name="T0" fmla="*/ 0 w 220"/>
                  <a:gd name="T1" fmla="*/ 0 h 143"/>
                  <a:gd name="T2" fmla="*/ 0 w 220"/>
                  <a:gd name="T3" fmla="*/ 0 h 143"/>
                  <a:gd name="T4" fmla="*/ 0 w 220"/>
                  <a:gd name="T5" fmla="*/ 0 h 143"/>
                  <a:gd name="T6" fmla="*/ 0 w 220"/>
                  <a:gd name="T7" fmla="*/ 0 h 143"/>
                  <a:gd name="T8" fmla="*/ 0 w 220"/>
                  <a:gd name="T9" fmla="*/ 0 h 143"/>
                  <a:gd name="T10" fmla="*/ 0 w 220"/>
                  <a:gd name="T11" fmla="*/ 0 h 143"/>
                  <a:gd name="T12" fmla="*/ 0 w 220"/>
                  <a:gd name="T13" fmla="*/ 0 h 143"/>
                  <a:gd name="T14" fmla="*/ 0 w 220"/>
                  <a:gd name="T15" fmla="*/ 0 h 143"/>
                  <a:gd name="T16" fmla="*/ 0 w 220"/>
                  <a:gd name="T17" fmla="*/ 0 h 143"/>
                  <a:gd name="T18" fmla="*/ 0 w 220"/>
                  <a:gd name="T19" fmla="*/ 0 h 143"/>
                  <a:gd name="T20" fmla="*/ 0 w 220"/>
                  <a:gd name="T21" fmla="*/ 0 h 143"/>
                  <a:gd name="T22" fmla="*/ 0 w 220"/>
                  <a:gd name="T23" fmla="*/ 0 h 143"/>
                  <a:gd name="T24" fmla="*/ 0 w 220"/>
                  <a:gd name="T25" fmla="*/ 0 h 143"/>
                  <a:gd name="T26" fmla="*/ 0 w 220"/>
                  <a:gd name="T27" fmla="*/ 0 h 143"/>
                  <a:gd name="T28" fmla="*/ 0 w 220"/>
                  <a:gd name="T29" fmla="*/ 0 h 143"/>
                  <a:gd name="T30" fmla="*/ 0 w 220"/>
                  <a:gd name="T31" fmla="*/ 0 h 143"/>
                  <a:gd name="T32" fmla="*/ 0 w 220"/>
                  <a:gd name="T33" fmla="*/ 0 h 143"/>
                  <a:gd name="T34" fmla="*/ 0 w 220"/>
                  <a:gd name="T35" fmla="*/ 0 h 143"/>
                  <a:gd name="T36" fmla="*/ 0 w 220"/>
                  <a:gd name="T37" fmla="*/ 0 h 143"/>
                  <a:gd name="T38" fmla="*/ 0 w 220"/>
                  <a:gd name="T39" fmla="*/ 0 h 143"/>
                  <a:gd name="T40" fmla="*/ 0 w 220"/>
                  <a:gd name="T41" fmla="*/ 0 h 143"/>
                  <a:gd name="T42" fmla="*/ 0 w 220"/>
                  <a:gd name="T43" fmla="*/ 0 h 143"/>
                  <a:gd name="T44" fmla="*/ 0 w 220"/>
                  <a:gd name="T45" fmla="*/ 0 h 143"/>
                  <a:gd name="T46" fmla="*/ 0 w 220"/>
                  <a:gd name="T47" fmla="*/ 0 h 143"/>
                  <a:gd name="T48" fmla="*/ 0 w 220"/>
                  <a:gd name="T49" fmla="*/ 0 h 143"/>
                  <a:gd name="T50" fmla="*/ 0 w 220"/>
                  <a:gd name="T51" fmla="*/ 0 h 143"/>
                  <a:gd name="T52" fmla="*/ 0 w 220"/>
                  <a:gd name="T53" fmla="*/ 0 h 143"/>
                  <a:gd name="T54" fmla="*/ 0 w 220"/>
                  <a:gd name="T55" fmla="*/ 0 h 143"/>
                  <a:gd name="T56" fmla="*/ 0 w 220"/>
                  <a:gd name="T57" fmla="*/ 0 h 143"/>
                  <a:gd name="T58" fmla="*/ 0 w 220"/>
                  <a:gd name="T59" fmla="*/ 0 h 143"/>
                  <a:gd name="T60" fmla="*/ 0 w 220"/>
                  <a:gd name="T61" fmla="*/ 0 h 143"/>
                  <a:gd name="T62" fmla="*/ 0 w 220"/>
                  <a:gd name="T63" fmla="*/ 0 h 143"/>
                  <a:gd name="T64" fmla="*/ 0 w 220"/>
                  <a:gd name="T65" fmla="*/ 0 h 143"/>
                  <a:gd name="T66" fmla="*/ 0 w 220"/>
                  <a:gd name="T67" fmla="*/ 0 h 143"/>
                  <a:gd name="T68" fmla="*/ 0 w 220"/>
                  <a:gd name="T69" fmla="*/ 0 h 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
                  <a:gd name="T106" fmla="*/ 0 h 143"/>
                  <a:gd name="T107" fmla="*/ 220 w 220"/>
                  <a:gd name="T108" fmla="*/ 143 h 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 h="143">
                    <a:moveTo>
                      <a:pt x="220" y="136"/>
                    </a:moveTo>
                    <a:lnTo>
                      <a:pt x="211" y="125"/>
                    </a:lnTo>
                    <a:lnTo>
                      <a:pt x="201" y="114"/>
                    </a:lnTo>
                    <a:lnTo>
                      <a:pt x="189" y="105"/>
                    </a:lnTo>
                    <a:lnTo>
                      <a:pt x="177" y="96"/>
                    </a:lnTo>
                    <a:lnTo>
                      <a:pt x="165" y="88"/>
                    </a:lnTo>
                    <a:lnTo>
                      <a:pt x="150" y="80"/>
                    </a:lnTo>
                    <a:lnTo>
                      <a:pt x="136" y="73"/>
                    </a:lnTo>
                    <a:lnTo>
                      <a:pt x="122" y="67"/>
                    </a:lnTo>
                    <a:lnTo>
                      <a:pt x="107" y="59"/>
                    </a:lnTo>
                    <a:lnTo>
                      <a:pt x="91" y="53"/>
                    </a:lnTo>
                    <a:lnTo>
                      <a:pt x="76" y="46"/>
                    </a:lnTo>
                    <a:lnTo>
                      <a:pt x="61" y="39"/>
                    </a:lnTo>
                    <a:lnTo>
                      <a:pt x="48" y="30"/>
                    </a:lnTo>
                    <a:lnTo>
                      <a:pt x="34" y="21"/>
                    </a:lnTo>
                    <a:lnTo>
                      <a:pt x="22" y="11"/>
                    </a:lnTo>
                    <a:lnTo>
                      <a:pt x="10" y="0"/>
                    </a:lnTo>
                    <a:lnTo>
                      <a:pt x="0" y="8"/>
                    </a:lnTo>
                    <a:lnTo>
                      <a:pt x="12" y="19"/>
                    </a:lnTo>
                    <a:lnTo>
                      <a:pt x="26" y="29"/>
                    </a:lnTo>
                    <a:lnTo>
                      <a:pt x="39" y="39"/>
                    </a:lnTo>
                    <a:lnTo>
                      <a:pt x="54" y="47"/>
                    </a:lnTo>
                    <a:lnTo>
                      <a:pt x="69" y="55"/>
                    </a:lnTo>
                    <a:lnTo>
                      <a:pt x="84" y="62"/>
                    </a:lnTo>
                    <a:lnTo>
                      <a:pt x="100" y="69"/>
                    </a:lnTo>
                    <a:lnTo>
                      <a:pt x="114" y="77"/>
                    </a:lnTo>
                    <a:lnTo>
                      <a:pt x="130" y="83"/>
                    </a:lnTo>
                    <a:lnTo>
                      <a:pt x="144" y="90"/>
                    </a:lnTo>
                    <a:lnTo>
                      <a:pt x="158" y="98"/>
                    </a:lnTo>
                    <a:lnTo>
                      <a:pt x="171" y="105"/>
                    </a:lnTo>
                    <a:lnTo>
                      <a:pt x="183" y="114"/>
                    </a:lnTo>
                    <a:lnTo>
                      <a:pt x="193" y="122"/>
                    </a:lnTo>
                    <a:lnTo>
                      <a:pt x="203" y="132"/>
                    </a:lnTo>
                    <a:lnTo>
                      <a:pt x="210" y="143"/>
                    </a:lnTo>
                    <a:lnTo>
                      <a:pt x="220" y="136"/>
                    </a:lnTo>
                    <a:close/>
                  </a:path>
                </a:pathLst>
              </a:custGeom>
              <a:solidFill>
                <a:srgbClr val="000000"/>
              </a:solidFill>
              <a:ln w="9525">
                <a:noFill/>
                <a:round/>
                <a:headEnd/>
                <a:tailEnd/>
              </a:ln>
            </p:spPr>
            <p:txBody>
              <a:bodyPr/>
              <a:lstStyle/>
              <a:p>
                <a:endParaRPr lang="en-US"/>
              </a:p>
            </p:txBody>
          </p:sp>
          <p:sp>
            <p:nvSpPr>
              <p:cNvPr id="31927" name="Freeform 1085"/>
              <p:cNvSpPr>
                <a:spLocks/>
              </p:cNvSpPr>
              <p:nvPr/>
            </p:nvSpPr>
            <p:spPr bwMode="auto">
              <a:xfrm>
                <a:off x="1473" y="3413"/>
                <a:ext cx="20" cy="49"/>
              </a:xfrm>
              <a:custGeom>
                <a:avLst/>
                <a:gdLst>
                  <a:gd name="T0" fmla="*/ 0 w 99"/>
                  <a:gd name="T1" fmla="*/ 0 h 247"/>
                  <a:gd name="T2" fmla="*/ 0 w 99"/>
                  <a:gd name="T3" fmla="*/ 0 h 247"/>
                  <a:gd name="T4" fmla="*/ 0 w 99"/>
                  <a:gd name="T5" fmla="*/ 0 h 247"/>
                  <a:gd name="T6" fmla="*/ 0 w 99"/>
                  <a:gd name="T7" fmla="*/ 0 h 247"/>
                  <a:gd name="T8" fmla="*/ 0 w 99"/>
                  <a:gd name="T9" fmla="*/ 0 h 247"/>
                  <a:gd name="T10" fmla="*/ 0 w 99"/>
                  <a:gd name="T11" fmla="*/ 0 h 247"/>
                  <a:gd name="T12" fmla="*/ 0 w 99"/>
                  <a:gd name="T13" fmla="*/ 0 h 247"/>
                  <a:gd name="T14" fmla="*/ 0 w 99"/>
                  <a:gd name="T15" fmla="*/ 0 h 247"/>
                  <a:gd name="T16" fmla="*/ 0 w 99"/>
                  <a:gd name="T17" fmla="*/ 0 h 247"/>
                  <a:gd name="T18" fmla="*/ 0 w 99"/>
                  <a:gd name="T19" fmla="*/ 0 h 247"/>
                  <a:gd name="T20" fmla="*/ 0 w 99"/>
                  <a:gd name="T21" fmla="*/ 0 h 247"/>
                  <a:gd name="T22" fmla="*/ 0 w 99"/>
                  <a:gd name="T23" fmla="*/ 0 h 247"/>
                  <a:gd name="T24" fmla="*/ 0 w 99"/>
                  <a:gd name="T25" fmla="*/ 0 h 247"/>
                  <a:gd name="T26" fmla="*/ 0 w 99"/>
                  <a:gd name="T27" fmla="*/ 0 h 247"/>
                  <a:gd name="T28" fmla="*/ 0 w 99"/>
                  <a:gd name="T29" fmla="*/ 0 h 247"/>
                  <a:gd name="T30" fmla="*/ 0 w 99"/>
                  <a:gd name="T31" fmla="*/ 0 h 247"/>
                  <a:gd name="T32" fmla="*/ 0 w 99"/>
                  <a:gd name="T33" fmla="*/ 0 h 247"/>
                  <a:gd name="T34" fmla="*/ 0 w 99"/>
                  <a:gd name="T35" fmla="*/ 0 h 247"/>
                  <a:gd name="T36" fmla="*/ 0 w 99"/>
                  <a:gd name="T37" fmla="*/ 0 h 2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247"/>
                  <a:gd name="T59" fmla="*/ 99 w 99"/>
                  <a:gd name="T60" fmla="*/ 247 h 2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247">
                    <a:moveTo>
                      <a:pt x="99" y="237"/>
                    </a:moveTo>
                    <a:lnTo>
                      <a:pt x="86" y="220"/>
                    </a:lnTo>
                    <a:lnTo>
                      <a:pt x="75" y="195"/>
                    </a:lnTo>
                    <a:lnTo>
                      <a:pt x="65" y="163"/>
                    </a:lnTo>
                    <a:lnTo>
                      <a:pt x="55" y="129"/>
                    </a:lnTo>
                    <a:lnTo>
                      <a:pt x="45" y="93"/>
                    </a:lnTo>
                    <a:lnTo>
                      <a:pt x="36" y="57"/>
                    </a:lnTo>
                    <a:lnTo>
                      <a:pt x="23" y="25"/>
                    </a:lnTo>
                    <a:lnTo>
                      <a:pt x="10" y="0"/>
                    </a:lnTo>
                    <a:lnTo>
                      <a:pt x="0" y="7"/>
                    </a:lnTo>
                    <a:lnTo>
                      <a:pt x="15" y="37"/>
                    </a:lnTo>
                    <a:lnTo>
                      <a:pt x="27" y="68"/>
                    </a:lnTo>
                    <a:lnTo>
                      <a:pt x="37" y="102"/>
                    </a:lnTo>
                    <a:lnTo>
                      <a:pt x="44" y="136"/>
                    </a:lnTo>
                    <a:lnTo>
                      <a:pt x="53" y="168"/>
                    </a:lnTo>
                    <a:lnTo>
                      <a:pt x="63" y="199"/>
                    </a:lnTo>
                    <a:lnTo>
                      <a:pt x="76" y="225"/>
                    </a:lnTo>
                    <a:lnTo>
                      <a:pt x="92" y="247"/>
                    </a:lnTo>
                    <a:lnTo>
                      <a:pt x="99" y="237"/>
                    </a:lnTo>
                    <a:close/>
                  </a:path>
                </a:pathLst>
              </a:custGeom>
              <a:solidFill>
                <a:srgbClr val="000000"/>
              </a:solidFill>
              <a:ln w="9525">
                <a:noFill/>
                <a:round/>
                <a:headEnd/>
                <a:tailEnd/>
              </a:ln>
            </p:spPr>
            <p:txBody>
              <a:bodyPr/>
              <a:lstStyle/>
              <a:p>
                <a:endParaRPr lang="en-US"/>
              </a:p>
            </p:txBody>
          </p:sp>
          <p:sp>
            <p:nvSpPr>
              <p:cNvPr id="31928" name="Freeform 1086"/>
              <p:cNvSpPr>
                <a:spLocks/>
              </p:cNvSpPr>
              <p:nvPr/>
            </p:nvSpPr>
            <p:spPr bwMode="auto">
              <a:xfrm>
                <a:off x="1492" y="3460"/>
                <a:ext cx="19" cy="13"/>
              </a:xfrm>
              <a:custGeom>
                <a:avLst/>
                <a:gdLst>
                  <a:gd name="T0" fmla="*/ 0 w 94"/>
                  <a:gd name="T1" fmla="*/ 0 h 64"/>
                  <a:gd name="T2" fmla="*/ 0 w 94"/>
                  <a:gd name="T3" fmla="*/ 0 h 64"/>
                  <a:gd name="T4" fmla="*/ 0 w 94"/>
                  <a:gd name="T5" fmla="*/ 0 h 64"/>
                  <a:gd name="T6" fmla="*/ 0 w 94"/>
                  <a:gd name="T7" fmla="*/ 0 h 64"/>
                  <a:gd name="T8" fmla="*/ 0 w 94"/>
                  <a:gd name="T9" fmla="*/ 0 h 64"/>
                  <a:gd name="T10" fmla="*/ 0 w 94"/>
                  <a:gd name="T11" fmla="*/ 0 h 64"/>
                  <a:gd name="T12" fmla="*/ 0 w 94"/>
                  <a:gd name="T13" fmla="*/ 0 h 64"/>
                  <a:gd name="T14" fmla="*/ 0 w 94"/>
                  <a:gd name="T15" fmla="*/ 0 h 64"/>
                  <a:gd name="T16" fmla="*/ 0 w 94"/>
                  <a:gd name="T17" fmla="*/ 0 h 64"/>
                  <a:gd name="T18" fmla="*/ 0 w 94"/>
                  <a:gd name="T19" fmla="*/ 0 h 64"/>
                  <a:gd name="T20" fmla="*/ 0 w 94"/>
                  <a:gd name="T21" fmla="*/ 0 h 64"/>
                  <a:gd name="T22" fmla="*/ 0 w 94"/>
                  <a:gd name="T23" fmla="*/ 0 h 64"/>
                  <a:gd name="T24" fmla="*/ 0 w 94"/>
                  <a:gd name="T25" fmla="*/ 0 h 64"/>
                  <a:gd name="T26" fmla="*/ 0 w 94"/>
                  <a:gd name="T27" fmla="*/ 0 h 64"/>
                  <a:gd name="T28" fmla="*/ 0 w 94"/>
                  <a:gd name="T29" fmla="*/ 0 h 64"/>
                  <a:gd name="T30" fmla="*/ 0 w 94"/>
                  <a:gd name="T31" fmla="*/ 0 h 64"/>
                  <a:gd name="T32" fmla="*/ 0 w 94"/>
                  <a:gd name="T33" fmla="*/ 0 h 64"/>
                  <a:gd name="T34" fmla="*/ 0 w 94"/>
                  <a:gd name="T35" fmla="*/ 0 h 64"/>
                  <a:gd name="T36" fmla="*/ 0 w 94"/>
                  <a:gd name="T37" fmla="*/ 0 h 64"/>
                  <a:gd name="T38" fmla="*/ 0 w 94"/>
                  <a:gd name="T39" fmla="*/ 0 h 64"/>
                  <a:gd name="T40" fmla="*/ 0 w 94"/>
                  <a:gd name="T41" fmla="*/ 0 h 64"/>
                  <a:gd name="T42" fmla="*/ 0 w 94"/>
                  <a:gd name="T43" fmla="*/ 0 h 64"/>
                  <a:gd name="T44" fmla="*/ 0 w 94"/>
                  <a:gd name="T45" fmla="*/ 0 h 64"/>
                  <a:gd name="T46" fmla="*/ 0 w 94"/>
                  <a:gd name="T47" fmla="*/ 0 h 64"/>
                  <a:gd name="T48" fmla="*/ 0 w 94"/>
                  <a:gd name="T49" fmla="*/ 0 h 64"/>
                  <a:gd name="T50" fmla="*/ 0 w 94"/>
                  <a:gd name="T51" fmla="*/ 0 h 6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4"/>
                  <a:gd name="T79" fmla="*/ 0 h 64"/>
                  <a:gd name="T80" fmla="*/ 94 w 94"/>
                  <a:gd name="T81" fmla="*/ 64 h 6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4" h="64">
                    <a:moveTo>
                      <a:pt x="87" y="53"/>
                    </a:moveTo>
                    <a:lnTo>
                      <a:pt x="92" y="53"/>
                    </a:lnTo>
                    <a:lnTo>
                      <a:pt x="80" y="47"/>
                    </a:lnTo>
                    <a:lnTo>
                      <a:pt x="69" y="42"/>
                    </a:lnTo>
                    <a:lnTo>
                      <a:pt x="59" y="36"/>
                    </a:lnTo>
                    <a:lnTo>
                      <a:pt x="48" y="29"/>
                    </a:lnTo>
                    <a:lnTo>
                      <a:pt x="38" y="22"/>
                    </a:lnTo>
                    <a:lnTo>
                      <a:pt x="27" y="16"/>
                    </a:lnTo>
                    <a:lnTo>
                      <a:pt x="17" y="8"/>
                    </a:lnTo>
                    <a:lnTo>
                      <a:pt x="7" y="0"/>
                    </a:lnTo>
                    <a:lnTo>
                      <a:pt x="0" y="10"/>
                    </a:lnTo>
                    <a:lnTo>
                      <a:pt x="11" y="18"/>
                    </a:lnTo>
                    <a:lnTo>
                      <a:pt x="21" y="26"/>
                    </a:lnTo>
                    <a:lnTo>
                      <a:pt x="32" y="33"/>
                    </a:lnTo>
                    <a:lnTo>
                      <a:pt x="43" y="39"/>
                    </a:lnTo>
                    <a:lnTo>
                      <a:pt x="54" y="47"/>
                    </a:lnTo>
                    <a:lnTo>
                      <a:pt x="65" y="53"/>
                    </a:lnTo>
                    <a:lnTo>
                      <a:pt x="77" y="58"/>
                    </a:lnTo>
                    <a:lnTo>
                      <a:pt x="91" y="63"/>
                    </a:lnTo>
                    <a:lnTo>
                      <a:pt x="94" y="61"/>
                    </a:lnTo>
                    <a:lnTo>
                      <a:pt x="91" y="63"/>
                    </a:lnTo>
                    <a:lnTo>
                      <a:pt x="91" y="64"/>
                    </a:lnTo>
                    <a:lnTo>
                      <a:pt x="93" y="64"/>
                    </a:lnTo>
                    <a:lnTo>
                      <a:pt x="94" y="63"/>
                    </a:lnTo>
                    <a:lnTo>
                      <a:pt x="94" y="61"/>
                    </a:lnTo>
                    <a:lnTo>
                      <a:pt x="87" y="53"/>
                    </a:lnTo>
                    <a:close/>
                  </a:path>
                </a:pathLst>
              </a:custGeom>
              <a:solidFill>
                <a:srgbClr val="000000"/>
              </a:solidFill>
              <a:ln w="9525">
                <a:noFill/>
                <a:round/>
                <a:headEnd/>
                <a:tailEnd/>
              </a:ln>
            </p:spPr>
            <p:txBody>
              <a:bodyPr/>
              <a:lstStyle/>
              <a:p>
                <a:endParaRPr lang="en-US"/>
              </a:p>
            </p:txBody>
          </p:sp>
          <p:sp>
            <p:nvSpPr>
              <p:cNvPr id="31929" name="Freeform 1087"/>
              <p:cNvSpPr>
                <a:spLocks/>
              </p:cNvSpPr>
              <p:nvPr/>
            </p:nvSpPr>
            <p:spPr bwMode="auto">
              <a:xfrm>
                <a:off x="1282" y="3151"/>
                <a:ext cx="200" cy="147"/>
              </a:xfrm>
              <a:custGeom>
                <a:avLst/>
                <a:gdLst>
                  <a:gd name="T0" fmla="*/ 0 w 1001"/>
                  <a:gd name="T1" fmla="*/ 0 h 734"/>
                  <a:gd name="T2" fmla="*/ 0 w 1001"/>
                  <a:gd name="T3" fmla="*/ 0 h 734"/>
                  <a:gd name="T4" fmla="*/ 0 w 1001"/>
                  <a:gd name="T5" fmla="*/ 0 h 734"/>
                  <a:gd name="T6" fmla="*/ 0 w 1001"/>
                  <a:gd name="T7" fmla="*/ 0 h 734"/>
                  <a:gd name="T8" fmla="*/ 0 w 1001"/>
                  <a:gd name="T9" fmla="*/ 0 h 734"/>
                  <a:gd name="T10" fmla="*/ 0 w 1001"/>
                  <a:gd name="T11" fmla="*/ 0 h 734"/>
                  <a:gd name="T12" fmla="*/ 0 w 1001"/>
                  <a:gd name="T13" fmla="*/ 0 h 734"/>
                  <a:gd name="T14" fmla="*/ 0 w 1001"/>
                  <a:gd name="T15" fmla="*/ 0 h 734"/>
                  <a:gd name="T16" fmla="*/ 0 w 1001"/>
                  <a:gd name="T17" fmla="*/ 0 h 734"/>
                  <a:gd name="T18" fmla="*/ 0 w 1001"/>
                  <a:gd name="T19" fmla="*/ 0 h 734"/>
                  <a:gd name="T20" fmla="*/ 0 w 1001"/>
                  <a:gd name="T21" fmla="*/ 0 h 734"/>
                  <a:gd name="T22" fmla="*/ 0 w 1001"/>
                  <a:gd name="T23" fmla="*/ 0 h 734"/>
                  <a:gd name="T24" fmla="*/ 0 w 1001"/>
                  <a:gd name="T25" fmla="*/ 0 h 734"/>
                  <a:gd name="T26" fmla="*/ 0 w 1001"/>
                  <a:gd name="T27" fmla="*/ 0 h 734"/>
                  <a:gd name="T28" fmla="*/ 0 w 1001"/>
                  <a:gd name="T29" fmla="*/ 0 h 734"/>
                  <a:gd name="T30" fmla="*/ 0 w 1001"/>
                  <a:gd name="T31" fmla="*/ 0 h 734"/>
                  <a:gd name="T32" fmla="*/ 0 w 1001"/>
                  <a:gd name="T33" fmla="*/ 0 h 734"/>
                  <a:gd name="T34" fmla="*/ 0 w 1001"/>
                  <a:gd name="T35" fmla="*/ 0 h 734"/>
                  <a:gd name="T36" fmla="*/ 0 w 1001"/>
                  <a:gd name="T37" fmla="*/ 0 h 734"/>
                  <a:gd name="T38" fmla="*/ 0 w 1001"/>
                  <a:gd name="T39" fmla="*/ 0 h 734"/>
                  <a:gd name="T40" fmla="*/ 0 w 1001"/>
                  <a:gd name="T41" fmla="*/ 0 h 734"/>
                  <a:gd name="T42" fmla="*/ 0 w 1001"/>
                  <a:gd name="T43" fmla="*/ 0 h 734"/>
                  <a:gd name="T44" fmla="*/ 0 w 1001"/>
                  <a:gd name="T45" fmla="*/ 0 h 734"/>
                  <a:gd name="T46" fmla="*/ 0 w 1001"/>
                  <a:gd name="T47" fmla="*/ 0 h 734"/>
                  <a:gd name="T48" fmla="*/ 0 w 1001"/>
                  <a:gd name="T49" fmla="*/ 0 h 734"/>
                  <a:gd name="T50" fmla="*/ 0 w 1001"/>
                  <a:gd name="T51" fmla="*/ 0 h 734"/>
                  <a:gd name="T52" fmla="*/ 0 w 1001"/>
                  <a:gd name="T53" fmla="*/ 0 h 734"/>
                  <a:gd name="T54" fmla="*/ 0 w 1001"/>
                  <a:gd name="T55" fmla="*/ 0 h 734"/>
                  <a:gd name="T56" fmla="*/ 0 w 1001"/>
                  <a:gd name="T57" fmla="*/ 0 h 734"/>
                  <a:gd name="T58" fmla="*/ 0 w 1001"/>
                  <a:gd name="T59" fmla="*/ 0 h 734"/>
                  <a:gd name="T60" fmla="*/ 0 w 1001"/>
                  <a:gd name="T61" fmla="*/ 0 h 734"/>
                  <a:gd name="T62" fmla="*/ 0 w 1001"/>
                  <a:gd name="T63" fmla="*/ 0 h 734"/>
                  <a:gd name="T64" fmla="*/ 0 w 1001"/>
                  <a:gd name="T65" fmla="*/ 0 h 734"/>
                  <a:gd name="T66" fmla="*/ 0 w 1001"/>
                  <a:gd name="T67" fmla="*/ 0 h 734"/>
                  <a:gd name="T68" fmla="*/ 0 w 1001"/>
                  <a:gd name="T69" fmla="*/ 0 h 734"/>
                  <a:gd name="T70" fmla="*/ 0 w 1001"/>
                  <a:gd name="T71" fmla="*/ 0 h 734"/>
                  <a:gd name="T72" fmla="*/ 0 w 1001"/>
                  <a:gd name="T73" fmla="*/ 0 h 734"/>
                  <a:gd name="T74" fmla="*/ 0 w 1001"/>
                  <a:gd name="T75" fmla="*/ 0 h 734"/>
                  <a:gd name="T76" fmla="*/ 0 w 1001"/>
                  <a:gd name="T77" fmla="*/ 0 h 734"/>
                  <a:gd name="T78" fmla="*/ 0 w 1001"/>
                  <a:gd name="T79" fmla="*/ 0 h 734"/>
                  <a:gd name="T80" fmla="*/ 0 w 1001"/>
                  <a:gd name="T81" fmla="*/ 0 h 734"/>
                  <a:gd name="T82" fmla="*/ 0 w 1001"/>
                  <a:gd name="T83" fmla="*/ 0 h 734"/>
                  <a:gd name="T84" fmla="*/ 0 w 1001"/>
                  <a:gd name="T85" fmla="*/ 0 h 734"/>
                  <a:gd name="T86" fmla="*/ 0 w 1001"/>
                  <a:gd name="T87" fmla="*/ 0 h 734"/>
                  <a:gd name="T88" fmla="*/ 0 w 1001"/>
                  <a:gd name="T89" fmla="*/ 0 h 734"/>
                  <a:gd name="T90" fmla="*/ 0 w 1001"/>
                  <a:gd name="T91" fmla="*/ 0 h 734"/>
                  <a:gd name="T92" fmla="*/ 0 w 1001"/>
                  <a:gd name="T93" fmla="*/ 0 h 734"/>
                  <a:gd name="T94" fmla="*/ 0 w 1001"/>
                  <a:gd name="T95" fmla="*/ 0 h 734"/>
                  <a:gd name="T96" fmla="*/ 0 w 1001"/>
                  <a:gd name="T97" fmla="*/ 0 h 734"/>
                  <a:gd name="T98" fmla="*/ 0 w 1001"/>
                  <a:gd name="T99" fmla="*/ 0 h 734"/>
                  <a:gd name="T100" fmla="*/ 0 w 1001"/>
                  <a:gd name="T101" fmla="*/ 0 h 734"/>
                  <a:gd name="T102" fmla="*/ 0 w 1001"/>
                  <a:gd name="T103" fmla="*/ 0 h 734"/>
                  <a:gd name="T104" fmla="*/ 0 w 1001"/>
                  <a:gd name="T105" fmla="*/ 0 h 734"/>
                  <a:gd name="T106" fmla="*/ 0 w 1001"/>
                  <a:gd name="T107" fmla="*/ 0 h 734"/>
                  <a:gd name="T108" fmla="*/ 0 w 1001"/>
                  <a:gd name="T109" fmla="*/ 0 h 734"/>
                  <a:gd name="T110" fmla="*/ 0 w 1001"/>
                  <a:gd name="T111" fmla="*/ 0 h 734"/>
                  <a:gd name="T112" fmla="*/ 0 w 1001"/>
                  <a:gd name="T113" fmla="*/ 0 h 734"/>
                  <a:gd name="T114" fmla="*/ 0 w 1001"/>
                  <a:gd name="T115" fmla="*/ 0 h 734"/>
                  <a:gd name="T116" fmla="*/ 0 w 1001"/>
                  <a:gd name="T117" fmla="*/ 0 h 734"/>
                  <a:gd name="T118" fmla="*/ 0 w 1001"/>
                  <a:gd name="T119" fmla="*/ 0 h 734"/>
                  <a:gd name="T120" fmla="*/ 0 w 1001"/>
                  <a:gd name="T121" fmla="*/ 0 h 7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01"/>
                  <a:gd name="T184" fmla="*/ 0 h 734"/>
                  <a:gd name="T185" fmla="*/ 1001 w 1001"/>
                  <a:gd name="T186" fmla="*/ 734 h 7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01" h="734">
                    <a:moveTo>
                      <a:pt x="1001" y="78"/>
                    </a:moveTo>
                    <a:lnTo>
                      <a:pt x="947" y="0"/>
                    </a:lnTo>
                    <a:lnTo>
                      <a:pt x="932" y="36"/>
                    </a:lnTo>
                    <a:lnTo>
                      <a:pt x="917" y="64"/>
                    </a:lnTo>
                    <a:lnTo>
                      <a:pt x="901" y="85"/>
                    </a:lnTo>
                    <a:lnTo>
                      <a:pt x="884" y="101"/>
                    </a:lnTo>
                    <a:lnTo>
                      <a:pt x="866" y="112"/>
                    </a:lnTo>
                    <a:lnTo>
                      <a:pt x="847" y="119"/>
                    </a:lnTo>
                    <a:lnTo>
                      <a:pt x="829" y="123"/>
                    </a:lnTo>
                    <a:lnTo>
                      <a:pt x="809" y="124"/>
                    </a:lnTo>
                    <a:lnTo>
                      <a:pt x="790" y="125"/>
                    </a:lnTo>
                    <a:lnTo>
                      <a:pt x="769" y="125"/>
                    </a:lnTo>
                    <a:lnTo>
                      <a:pt x="747" y="125"/>
                    </a:lnTo>
                    <a:lnTo>
                      <a:pt x="726" y="128"/>
                    </a:lnTo>
                    <a:lnTo>
                      <a:pt x="704" y="133"/>
                    </a:lnTo>
                    <a:lnTo>
                      <a:pt x="680" y="140"/>
                    </a:lnTo>
                    <a:lnTo>
                      <a:pt x="658" y="151"/>
                    </a:lnTo>
                    <a:lnTo>
                      <a:pt x="635" y="168"/>
                    </a:lnTo>
                    <a:lnTo>
                      <a:pt x="613" y="191"/>
                    </a:lnTo>
                    <a:lnTo>
                      <a:pt x="593" y="216"/>
                    </a:lnTo>
                    <a:lnTo>
                      <a:pt x="577" y="245"/>
                    </a:lnTo>
                    <a:lnTo>
                      <a:pt x="561" y="273"/>
                    </a:lnTo>
                    <a:lnTo>
                      <a:pt x="547" y="301"/>
                    </a:lnTo>
                    <a:lnTo>
                      <a:pt x="529" y="328"/>
                    </a:lnTo>
                    <a:lnTo>
                      <a:pt x="510" y="352"/>
                    </a:lnTo>
                    <a:lnTo>
                      <a:pt x="486" y="371"/>
                    </a:lnTo>
                    <a:lnTo>
                      <a:pt x="474" y="379"/>
                    </a:lnTo>
                    <a:lnTo>
                      <a:pt x="462" y="384"/>
                    </a:lnTo>
                    <a:lnTo>
                      <a:pt x="450" y="387"/>
                    </a:lnTo>
                    <a:lnTo>
                      <a:pt x="437" y="390"/>
                    </a:lnTo>
                    <a:lnTo>
                      <a:pt x="425" y="392"/>
                    </a:lnTo>
                    <a:lnTo>
                      <a:pt x="413" y="395"/>
                    </a:lnTo>
                    <a:lnTo>
                      <a:pt x="399" y="396"/>
                    </a:lnTo>
                    <a:lnTo>
                      <a:pt x="387" y="397"/>
                    </a:lnTo>
                    <a:lnTo>
                      <a:pt x="375" y="398"/>
                    </a:lnTo>
                    <a:lnTo>
                      <a:pt x="361" y="400"/>
                    </a:lnTo>
                    <a:lnTo>
                      <a:pt x="349" y="402"/>
                    </a:lnTo>
                    <a:lnTo>
                      <a:pt x="337" y="406"/>
                    </a:lnTo>
                    <a:lnTo>
                      <a:pt x="324" y="411"/>
                    </a:lnTo>
                    <a:lnTo>
                      <a:pt x="313" y="417"/>
                    </a:lnTo>
                    <a:lnTo>
                      <a:pt x="301" y="424"/>
                    </a:lnTo>
                    <a:lnTo>
                      <a:pt x="290" y="434"/>
                    </a:lnTo>
                    <a:lnTo>
                      <a:pt x="274" y="451"/>
                    </a:lnTo>
                    <a:lnTo>
                      <a:pt x="261" y="470"/>
                    </a:lnTo>
                    <a:lnTo>
                      <a:pt x="248" y="489"/>
                    </a:lnTo>
                    <a:lnTo>
                      <a:pt x="239" y="508"/>
                    </a:lnTo>
                    <a:lnTo>
                      <a:pt x="229" y="527"/>
                    </a:lnTo>
                    <a:lnTo>
                      <a:pt x="220" y="546"/>
                    </a:lnTo>
                    <a:lnTo>
                      <a:pt x="212" y="564"/>
                    </a:lnTo>
                    <a:lnTo>
                      <a:pt x="202" y="583"/>
                    </a:lnTo>
                    <a:lnTo>
                      <a:pt x="192" y="599"/>
                    </a:lnTo>
                    <a:lnTo>
                      <a:pt x="180" y="615"/>
                    </a:lnTo>
                    <a:lnTo>
                      <a:pt x="166" y="628"/>
                    </a:lnTo>
                    <a:lnTo>
                      <a:pt x="150" y="639"/>
                    </a:lnTo>
                    <a:lnTo>
                      <a:pt x="132" y="649"/>
                    </a:lnTo>
                    <a:lnTo>
                      <a:pt x="110" y="656"/>
                    </a:lnTo>
                    <a:lnTo>
                      <a:pt x="84" y="661"/>
                    </a:lnTo>
                    <a:lnTo>
                      <a:pt x="54" y="663"/>
                    </a:lnTo>
                    <a:lnTo>
                      <a:pt x="47" y="663"/>
                    </a:lnTo>
                    <a:lnTo>
                      <a:pt x="41" y="663"/>
                    </a:lnTo>
                    <a:lnTo>
                      <a:pt x="34" y="661"/>
                    </a:lnTo>
                    <a:lnTo>
                      <a:pt x="27" y="661"/>
                    </a:lnTo>
                    <a:lnTo>
                      <a:pt x="20" y="660"/>
                    </a:lnTo>
                    <a:lnTo>
                      <a:pt x="14" y="659"/>
                    </a:lnTo>
                    <a:lnTo>
                      <a:pt x="7" y="658"/>
                    </a:lnTo>
                    <a:lnTo>
                      <a:pt x="0" y="656"/>
                    </a:lnTo>
                    <a:lnTo>
                      <a:pt x="12" y="676"/>
                    </a:lnTo>
                    <a:lnTo>
                      <a:pt x="23" y="692"/>
                    </a:lnTo>
                    <a:lnTo>
                      <a:pt x="31" y="706"/>
                    </a:lnTo>
                    <a:lnTo>
                      <a:pt x="41" y="715"/>
                    </a:lnTo>
                    <a:lnTo>
                      <a:pt x="53" y="724"/>
                    </a:lnTo>
                    <a:lnTo>
                      <a:pt x="68" y="729"/>
                    </a:lnTo>
                    <a:lnTo>
                      <a:pt x="86" y="733"/>
                    </a:lnTo>
                    <a:lnTo>
                      <a:pt x="110" y="734"/>
                    </a:lnTo>
                    <a:lnTo>
                      <a:pt x="135" y="733"/>
                    </a:lnTo>
                    <a:lnTo>
                      <a:pt x="158" y="726"/>
                    </a:lnTo>
                    <a:lnTo>
                      <a:pt x="177" y="719"/>
                    </a:lnTo>
                    <a:lnTo>
                      <a:pt x="196" y="708"/>
                    </a:lnTo>
                    <a:lnTo>
                      <a:pt x="210" y="695"/>
                    </a:lnTo>
                    <a:lnTo>
                      <a:pt x="224" y="679"/>
                    </a:lnTo>
                    <a:lnTo>
                      <a:pt x="236" y="663"/>
                    </a:lnTo>
                    <a:lnTo>
                      <a:pt x="248" y="644"/>
                    </a:lnTo>
                    <a:lnTo>
                      <a:pt x="258" y="624"/>
                    </a:lnTo>
                    <a:lnTo>
                      <a:pt x="269" y="605"/>
                    </a:lnTo>
                    <a:lnTo>
                      <a:pt x="279" y="585"/>
                    </a:lnTo>
                    <a:lnTo>
                      <a:pt x="289" y="565"/>
                    </a:lnTo>
                    <a:lnTo>
                      <a:pt x="300" y="547"/>
                    </a:lnTo>
                    <a:lnTo>
                      <a:pt x="312" y="529"/>
                    </a:lnTo>
                    <a:lnTo>
                      <a:pt x="324" y="511"/>
                    </a:lnTo>
                    <a:lnTo>
                      <a:pt x="339" y="497"/>
                    </a:lnTo>
                    <a:lnTo>
                      <a:pt x="356" y="486"/>
                    </a:lnTo>
                    <a:lnTo>
                      <a:pt x="378" y="477"/>
                    </a:lnTo>
                    <a:lnTo>
                      <a:pt x="404" y="471"/>
                    </a:lnTo>
                    <a:lnTo>
                      <a:pt x="432" y="465"/>
                    </a:lnTo>
                    <a:lnTo>
                      <a:pt x="461" y="460"/>
                    </a:lnTo>
                    <a:lnTo>
                      <a:pt x="488" y="454"/>
                    </a:lnTo>
                    <a:lnTo>
                      <a:pt x="512" y="446"/>
                    </a:lnTo>
                    <a:lnTo>
                      <a:pt x="534" y="435"/>
                    </a:lnTo>
                    <a:lnTo>
                      <a:pt x="561" y="414"/>
                    </a:lnTo>
                    <a:lnTo>
                      <a:pt x="582" y="390"/>
                    </a:lnTo>
                    <a:lnTo>
                      <a:pt x="599" y="363"/>
                    </a:lnTo>
                    <a:lnTo>
                      <a:pt x="614" y="336"/>
                    </a:lnTo>
                    <a:lnTo>
                      <a:pt x="628" y="307"/>
                    </a:lnTo>
                    <a:lnTo>
                      <a:pt x="644" y="282"/>
                    </a:lnTo>
                    <a:lnTo>
                      <a:pt x="661" y="258"/>
                    </a:lnTo>
                    <a:lnTo>
                      <a:pt x="683" y="237"/>
                    </a:lnTo>
                    <a:lnTo>
                      <a:pt x="707" y="223"/>
                    </a:lnTo>
                    <a:lnTo>
                      <a:pt x="729" y="212"/>
                    </a:lnTo>
                    <a:lnTo>
                      <a:pt x="752" y="204"/>
                    </a:lnTo>
                    <a:lnTo>
                      <a:pt x="772" y="199"/>
                    </a:lnTo>
                    <a:lnTo>
                      <a:pt x="793" y="197"/>
                    </a:lnTo>
                    <a:lnTo>
                      <a:pt x="813" y="196"/>
                    </a:lnTo>
                    <a:lnTo>
                      <a:pt x="831" y="196"/>
                    </a:lnTo>
                    <a:lnTo>
                      <a:pt x="850" y="194"/>
                    </a:lnTo>
                    <a:lnTo>
                      <a:pt x="868" y="192"/>
                    </a:lnTo>
                    <a:lnTo>
                      <a:pt x="887" y="187"/>
                    </a:lnTo>
                    <a:lnTo>
                      <a:pt x="905" y="181"/>
                    </a:lnTo>
                    <a:lnTo>
                      <a:pt x="923" y="170"/>
                    </a:lnTo>
                    <a:lnTo>
                      <a:pt x="942" y="155"/>
                    </a:lnTo>
                    <a:lnTo>
                      <a:pt x="961" y="135"/>
                    </a:lnTo>
                    <a:lnTo>
                      <a:pt x="981" y="109"/>
                    </a:lnTo>
                    <a:lnTo>
                      <a:pt x="1001" y="78"/>
                    </a:lnTo>
                    <a:close/>
                  </a:path>
                </a:pathLst>
              </a:custGeom>
              <a:solidFill>
                <a:srgbClr val="0000FF"/>
              </a:solidFill>
              <a:ln w="9525">
                <a:noFill/>
                <a:round/>
                <a:headEnd/>
                <a:tailEnd/>
              </a:ln>
            </p:spPr>
            <p:txBody>
              <a:bodyPr/>
              <a:lstStyle/>
              <a:p>
                <a:endParaRPr lang="en-US"/>
              </a:p>
            </p:txBody>
          </p:sp>
          <p:sp>
            <p:nvSpPr>
              <p:cNvPr id="31930" name="Freeform 1088"/>
              <p:cNvSpPr>
                <a:spLocks/>
              </p:cNvSpPr>
              <p:nvPr/>
            </p:nvSpPr>
            <p:spPr bwMode="auto">
              <a:xfrm>
                <a:off x="1470" y="3149"/>
                <a:ext cx="13" cy="18"/>
              </a:xfrm>
              <a:custGeom>
                <a:avLst/>
                <a:gdLst>
                  <a:gd name="T0" fmla="*/ 0 w 64"/>
                  <a:gd name="T1" fmla="*/ 0 h 94"/>
                  <a:gd name="T2" fmla="*/ 0 w 64"/>
                  <a:gd name="T3" fmla="*/ 0 h 94"/>
                  <a:gd name="T4" fmla="*/ 0 w 64"/>
                  <a:gd name="T5" fmla="*/ 0 h 94"/>
                  <a:gd name="T6" fmla="*/ 0 w 64"/>
                  <a:gd name="T7" fmla="*/ 0 h 94"/>
                  <a:gd name="T8" fmla="*/ 0 w 64"/>
                  <a:gd name="T9" fmla="*/ 0 h 94"/>
                  <a:gd name="T10" fmla="*/ 0 w 64"/>
                  <a:gd name="T11" fmla="*/ 0 h 94"/>
                  <a:gd name="T12" fmla="*/ 0 w 64"/>
                  <a:gd name="T13" fmla="*/ 0 h 94"/>
                  <a:gd name="T14" fmla="*/ 0 w 64"/>
                  <a:gd name="T15" fmla="*/ 0 h 94"/>
                  <a:gd name="T16" fmla="*/ 0 w 64"/>
                  <a:gd name="T17" fmla="*/ 0 h 94"/>
                  <a:gd name="T18" fmla="*/ 0 w 64"/>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94"/>
                  <a:gd name="T32" fmla="*/ 64 w 64"/>
                  <a:gd name="T33" fmla="*/ 94 h 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94">
                    <a:moveTo>
                      <a:pt x="11" y="14"/>
                    </a:moveTo>
                    <a:lnTo>
                      <a:pt x="0" y="17"/>
                    </a:lnTo>
                    <a:lnTo>
                      <a:pt x="54" y="94"/>
                    </a:lnTo>
                    <a:lnTo>
                      <a:pt x="64" y="87"/>
                    </a:lnTo>
                    <a:lnTo>
                      <a:pt x="10" y="9"/>
                    </a:lnTo>
                    <a:lnTo>
                      <a:pt x="0" y="13"/>
                    </a:lnTo>
                    <a:lnTo>
                      <a:pt x="10" y="9"/>
                    </a:lnTo>
                    <a:lnTo>
                      <a:pt x="2" y="0"/>
                    </a:lnTo>
                    <a:lnTo>
                      <a:pt x="0" y="13"/>
                    </a:lnTo>
                    <a:lnTo>
                      <a:pt x="11" y="14"/>
                    </a:lnTo>
                    <a:close/>
                  </a:path>
                </a:pathLst>
              </a:custGeom>
              <a:solidFill>
                <a:srgbClr val="000000"/>
              </a:solidFill>
              <a:ln w="9525">
                <a:noFill/>
                <a:round/>
                <a:headEnd/>
                <a:tailEnd/>
              </a:ln>
            </p:spPr>
            <p:txBody>
              <a:bodyPr/>
              <a:lstStyle/>
              <a:p>
                <a:endParaRPr lang="en-US"/>
              </a:p>
            </p:txBody>
          </p:sp>
          <p:sp>
            <p:nvSpPr>
              <p:cNvPr id="31931" name="Freeform 1089"/>
              <p:cNvSpPr>
                <a:spLocks/>
              </p:cNvSpPr>
              <p:nvPr/>
            </p:nvSpPr>
            <p:spPr bwMode="auto">
              <a:xfrm>
                <a:off x="1457" y="3151"/>
                <a:ext cx="15" cy="23"/>
              </a:xfrm>
              <a:custGeom>
                <a:avLst/>
                <a:gdLst>
                  <a:gd name="T0" fmla="*/ 0 w 78"/>
                  <a:gd name="T1" fmla="*/ 0 h 112"/>
                  <a:gd name="T2" fmla="*/ 0 w 78"/>
                  <a:gd name="T3" fmla="*/ 0 h 112"/>
                  <a:gd name="T4" fmla="*/ 0 w 78"/>
                  <a:gd name="T5" fmla="*/ 0 h 112"/>
                  <a:gd name="T6" fmla="*/ 0 w 78"/>
                  <a:gd name="T7" fmla="*/ 0 h 112"/>
                  <a:gd name="T8" fmla="*/ 0 w 78"/>
                  <a:gd name="T9" fmla="*/ 0 h 112"/>
                  <a:gd name="T10" fmla="*/ 0 w 78"/>
                  <a:gd name="T11" fmla="*/ 0 h 112"/>
                  <a:gd name="T12" fmla="*/ 0 w 78"/>
                  <a:gd name="T13" fmla="*/ 0 h 112"/>
                  <a:gd name="T14" fmla="*/ 0 w 78"/>
                  <a:gd name="T15" fmla="*/ 0 h 112"/>
                  <a:gd name="T16" fmla="*/ 0 w 78"/>
                  <a:gd name="T17" fmla="*/ 0 h 112"/>
                  <a:gd name="T18" fmla="*/ 0 w 78"/>
                  <a:gd name="T19" fmla="*/ 0 h 112"/>
                  <a:gd name="T20" fmla="*/ 0 w 78"/>
                  <a:gd name="T21" fmla="*/ 0 h 112"/>
                  <a:gd name="T22" fmla="*/ 0 w 78"/>
                  <a:gd name="T23" fmla="*/ 0 h 112"/>
                  <a:gd name="T24" fmla="*/ 0 w 78"/>
                  <a:gd name="T25" fmla="*/ 0 h 112"/>
                  <a:gd name="T26" fmla="*/ 0 w 78"/>
                  <a:gd name="T27" fmla="*/ 0 h 112"/>
                  <a:gd name="T28" fmla="*/ 0 w 78"/>
                  <a:gd name="T29" fmla="*/ 0 h 112"/>
                  <a:gd name="T30" fmla="*/ 0 w 78"/>
                  <a:gd name="T31" fmla="*/ 0 h 112"/>
                  <a:gd name="T32" fmla="*/ 0 w 78"/>
                  <a:gd name="T33" fmla="*/ 0 h 112"/>
                  <a:gd name="T34" fmla="*/ 0 w 78"/>
                  <a:gd name="T35" fmla="*/ 0 h 112"/>
                  <a:gd name="T36" fmla="*/ 0 w 78"/>
                  <a:gd name="T37" fmla="*/ 0 h 1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112"/>
                  <a:gd name="T59" fmla="*/ 78 w 78"/>
                  <a:gd name="T60" fmla="*/ 112 h 1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112">
                    <a:moveTo>
                      <a:pt x="5" y="112"/>
                    </a:moveTo>
                    <a:lnTo>
                      <a:pt x="19" y="102"/>
                    </a:lnTo>
                    <a:lnTo>
                      <a:pt x="31" y="91"/>
                    </a:lnTo>
                    <a:lnTo>
                      <a:pt x="42" y="78"/>
                    </a:lnTo>
                    <a:lnTo>
                      <a:pt x="52" y="64"/>
                    </a:lnTo>
                    <a:lnTo>
                      <a:pt x="61" y="48"/>
                    </a:lnTo>
                    <a:lnTo>
                      <a:pt x="68" y="32"/>
                    </a:lnTo>
                    <a:lnTo>
                      <a:pt x="74" y="17"/>
                    </a:lnTo>
                    <a:lnTo>
                      <a:pt x="78" y="1"/>
                    </a:lnTo>
                    <a:lnTo>
                      <a:pt x="67" y="0"/>
                    </a:lnTo>
                    <a:lnTo>
                      <a:pt x="58" y="15"/>
                    </a:lnTo>
                    <a:lnTo>
                      <a:pt x="52" y="27"/>
                    </a:lnTo>
                    <a:lnTo>
                      <a:pt x="47" y="41"/>
                    </a:lnTo>
                    <a:lnTo>
                      <a:pt x="42" y="53"/>
                    </a:lnTo>
                    <a:lnTo>
                      <a:pt x="36" y="65"/>
                    </a:lnTo>
                    <a:lnTo>
                      <a:pt x="27" y="78"/>
                    </a:lnTo>
                    <a:lnTo>
                      <a:pt x="16" y="90"/>
                    </a:lnTo>
                    <a:lnTo>
                      <a:pt x="0" y="103"/>
                    </a:lnTo>
                    <a:lnTo>
                      <a:pt x="5" y="112"/>
                    </a:lnTo>
                    <a:close/>
                  </a:path>
                </a:pathLst>
              </a:custGeom>
              <a:solidFill>
                <a:srgbClr val="000000"/>
              </a:solidFill>
              <a:ln w="9525">
                <a:noFill/>
                <a:round/>
                <a:headEnd/>
                <a:tailEnd/>
              </a:ln>
            </p:spPr>
            <p:txBody>
              <a:bodyPr/>
              <a:lstStyle/>
              <a:p>
                <a:endParaRPr lang="en-US"/>
              </a:p>
            </p:txBody>
          </p:sp>
          <p:sp>
            <p:nvSpPr>
              <p:cNvPr id="31932" name="Freeform 1090"/>
              <p:cNvSpPr>
                <a:spLocks/>
              </p:cNvSpPr>
              <p:nvPr/>
            </p:nvSpPr>
            <p:spPr bwMode="auto">
              <a:xfrm>
                <a:off x="1411" y="3172"/>
                <a:ext cx="47" cy="12"/>
              </a:xfrm>
              <a:custGeom>
                <a:avLst/>
                <a:gdLst>
                  <a:gd name="T0" fmla="*/ 0 w 233"/>
                  <a:gd name="T1" fmla="*/ 0 h 59"/>
                  <a:gd name="T2" fmla="*/ 0 w 233"/>
                  <a:gd name="T3" fmla="*/ 0 h 59"/>
                  <a:gd name="T4" fmla="*/ 0 w 233"/>
                  <a:gd name="T5" fmla="*/ 0 h 59"/>
                  <a:gd name="T6" fmla="*/ 0 w 233"/>
                  <a:gd name="T7" fmla="*/ 0 h 59"/>
                  <a:gd name="T8" fmla="*/ 0 w 233"/>
                  <a:gd name="T9" fmla="*/ 0 h 59"/>
                  <a:gd name="T10" fmla="*/ 0 w 233"/>
                  <a:gd name="T11" fmla="*/ 0 h 59"/>
                  <a:gd name="T12" fmla="*/ 0 w 233"/>
                  <a:gd name="T13" fmla="*/ 0 h 59"/>
                  <a:gd name="T14" fmla="*/ 0 w 233"/>
                  <a:gd name="T15" fmla="*/ 0 h 59"/>
                  <a:gd name="T16" fmla="*/ 0 w 233"/>
                  <a:gd name="T17" fmla="*/ 0 h 59"/>
                  <a:gd name="T18" fmla="*/ 0 w 233"/>
                  <a:gd name="T19" fmla="*/ 0 h 59"/>
                  <a:gd name="T20" fmla="*/ 0 w 233"/>
                  <a:gd name="T21" fmla="*/ 0 h 59"/>
                  <a:gd name="T22" fmla="*/ 0 w 233"/>
                  <a:gd name="T23" fmla="*/ 0 h 59"/>
                  <a:gd name="T24" fmla="*/ 0 w 233"/>
                  <a:gd name="T25" fmla="*/ 0 h 59"/>
                  <a:gd name="T26" fmla="*/ 0 w 233"/>
                  <a:gd name="T27" fmla="*/ 0 h 59"/>
                  <a:gd name="T28" fmla="*/ 0 w 233"/>
                  <a:gd name="T29" fmla="*/ 0 h 59"/>
                  <a:gd name="T30" fmla="*/ 0 w 233"/>
                  <a:gd name="T31" fmla="*/ 0 h 59"/>
                  <a:gd name="T32" fmla="*/ 0 w 233"/>
                  <a:gd name="T33" fmla="*/ 0 h 59"/>
                  <a:gd name="T34" fmla="*/ 0 w 233"/>
                  <a:gd name="T35" fmla="*/ 0 h 59"/>
                  <a:gd name="T36" fmla="*/ 0 w 233"/>
                  <a:gd name="T37" fmla="*/ 0 h 59"/>
                  <a:gd name="T38" fmla="*/ 0 w 233"/>
                  <a:gd name="T39" fmla="*/ 0 h 59"/>
                  <a:gd name="T40" fmla="*/ 0 w 233"/>
                  <a:gd name="T41" fmla="*/ 0 h 59"/>
                  <a:gd name="T42" fmla="*/ 0 w 233"/>
                  <a:gd name="T43" fmla="*/ 0 h 59"/>
                  <a:gd name="T44" fmla="*/ 0 w 233"/>
                  <a:gd name="T45" fmla="*/ 0 h 59"/>
                  <a:gd name="T46" fmla="*/ 0 w 233"/>
                  <a:gd name="T47" fmla="*/ 0 h 59"/>
                  <a:gd name="T48" fmla="*/ 0 w 233"/>
                  <a:gd name="T49" fmla="*/ 0 h 59"/>
                  <a:gd name="T50" fmla="*/ 0 w 233"/>
                  <a:gd name="T51" fmla="*/ 0 h 59"/>
                  <a:gd name="T52" fmla="*/ 0 w 233"/>
                  <a:gd name="T53" fmla="*/ 0 h 59"/>
                  <a:gd name="T54" fmla="*/ 0 w 233"/>
                  <a:gd name="T55" fmla="*/ 0 h 59"/>
                  <a:gd name="T56" fmla="*/ 0 w 233"/>
                  <a:gd name="T57" fmla="*/ 0 h 59"/>
                  <a:gd name="T58" fmla="*/ 0 w 233"/>
                  <a:gd name="T59" fmla="*/ 0 h 59"/>
                  <a:gd name="T60" fmla="*/ 0 w 233"/>
                  <a:gd name="T61" fmla="*/ 0 h 59"/>
                  <a:gd name="T62" fmla="*/ 0 w 233"/>
                  <a:gd name="T63" fmla="*/ 0 h 59"/>
                  <a:gd name="T64" fmla="*/ 0 w 233"/>
                  <a:gd name="T65" fmla="*/ 0 h 59"/>
                  <a:gd name="T66" fmla="*/ 0 w 233"/>
                  <a:gd name="T67" fmla="*/ 0 h 59"/>
                  <a:gd name="T68" fmla="*/ 0 w 233"/>
                  <a:gd name="T69" fmla="*/ 0 h 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59"/>
                  <a:gd name="T107" fmla="*/ 233 w 233"/>
                  <a:gd name="T108" fmla="*/ 59 h 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59">
                    <a:moveTo>
                      <a:pt x="5" y="59"/>
                    </a:moveTo>
                    <a:lnTo>
                      <a:pt x="20" y="52"/>
                    </a:lnTo>
                    <a:lnTo>
                      <a:pt x="35" y="46"/>
                    </a:lnTo>
                    <a:lnTo>
                      <a:pt x="51" y="41"/>
                    </a:lnTo>
                    <a:lnTo>
                      <a:pt x="67" y="37"/>
                    </a:lnTo>
                    <a:lnTo>
                      <a:pt x="82" y="35"/>
                    </a:lnTo>
                    <a:lnTo>
                      <a:pt x="100" y="32"/>
                    </a:lnTo>
                    <a:lnTo>
                      <a:pt x="117" y="31"/>
                    </a:lnTo>
                    <a:lnTo>
                      <a:pt x="133" y="30"/>
                    </a:lnTo>
                    <a:lnTo>
                      <a:pt x="149" y="29"/>
                    </a:lnTo>
                    <a:lnTo>
                      <a:pt x="163" y="27"/>
                    </a:lnTo>
                    <a:lnTo>
                      <a:pt x="178" y="26"/>
                    </a:lnTo>
                    <a:lnTo>
                      <a:pt x="192" y="24"/>
                    </a:lnTo>
                    <a:lnTo>
                      <a:pt x="204" y="21"/>
                    </a:lnTo>
                    <a:lnTo>
                      <a:pt x="216" y="19"/>
                    </a:lnTo>
                    <a:lnTo>
                      <a:pt x="225" y="14"/>
                    </a:lnTo>
                    <a:lnTo>
                      <a:pt x="233" y="9"/>
                    </a:lnTo>
                    <a:lnTo>
                      <a:pt x="228" y="0"/>
                    </a:lnTo>
                    <a:lnTo>
                      <a:pt x="215" y="5"/>
                    </a:lnTo>
                    <a:lnTo>
                      <a:pt x="200" y="9"/>
                    </a:lnTo>
                    <a:lnTo>
                      <a:pt x="186" y="11"/>
                    </a:lnTo>
                    <a:lnTo>
                      <a:pt x="171" y="14"/>
                    </a:lnTo>
                    <a:lnTo>
                      <a:pt x="156" y="15"/>
                    </a:lnTo>
                    <a:lnTo>
                      <a:pt x="141" y="15"/>
                    </a:lnTo>
                    <a:lnTo>
                      <a:pt x="125" y="16"/>
                    </a:lnTo>
                    <a:lnTo>
                      <a:pt x="111" y="18"/>
                    </a:lnTo>
                    <a:lnTo>
                      <a:pt x="96" y="18"/>
                    </a:lnTo>
                    <a:lnTo>
                      <a:pt x="81" y="20"/>
                    </a:lnTo>
                    <a:lnTo>
                      <a:pt x="67" y="21"/>
                    </a:lnTo>
                    <a:lnTo>
                      <a:pt x="52" y="25"/>
                    </a:lnTo>
                    <a:lnTo>
                      <a:pt x="38" y="29"/>
                    </a:lnTo>
                    <a:lnTo>
                      <a:pt x="25" y="34"/>
                    </a:lnTo>
                    <a:lnTo>
                      <a:pt x="13" y="41"/>
                    </a:lnTo>
                    <a:lnTo>
                      <a:pt x="0" y="50"/>
                    </a:lnTo>
                    <a:lnTo>
                      <a:pt x="5" y="59"/>
                    </a:lnTo>
                    <a:close/>
                  </a:path>
                </a:pathLst>
              </a:custGeom>
              <a:solidFill>
                <a:srgbClr val="000000"/>
              </a:solidFill>
              <a:ln w="9525">
                <a:noFill/>
                <a:round/>
                <a:headEnd/>
                <a:tailEnd/>
              </a:ln>
            </p:spPr>
            <p:txBody>
              <a:bodyPr/>
              <a:lstStyle/>
              <a:p>
                <a:endParaRPr lang="en-US"/>
              </a:p>
            </p:txBody>
          </p:sp>
          <p:sp>
            <p:nvSpPr>
              <p:cNvPr id="31933" name="Freeform 1091"/>
              <p:cNvSpPr>
                <a:spLocks/>
              </p:cNvSpPr>
              <p:nvPr/>
            </p:nvSpPr>
            <p:spPr bwMode="auto">
              <a:xfrm>
                <a:off x="1378" y="3182"/>
                <a:ext cx="34" cy="44"/>
              </a:xfrm>
              <a:custGeom>
                <a:avLst/>
                <a:gdLst>
                  <a:gd name="T0" fmla="*/ 0 w 169"/>
                  <a:gd name="T1" fmla="*/ 0 h 222"/>
                  <a:gd name="T2" fmla="*/ 0 w 169"/>
                  <a:gd name="T3" fmla="*/ 0 h 222"/>
                  <a:gd name="T4" fmla="*/ 0 w 169"/>
                  <a:gd name="T5" fmla="*/ 0 h 222"/>
                  <a:gd name="T6" fmla="*/ 0 w 169"/>
                  <a:gd name="T7" fmla="*/ 0 h 222"/>
                  <a:gd name="T8" fmla="*/ 0 w 169"/>
                  <a:gd name="T9" fmla="*/ 0 h 222"/>
                  <a:gd name="T10" fmla="*/ 0 w 169"/>
                  <a:gd name="T11" fmla="*/ 0 h 222"/>
                  <a:gd name="T12" fmla="*/ 0 w 169"/>
                  <a:gd name="T13" fmla="*/ 0 h 222"/>
                  <a:gd name="T14" fmla="*/ 0 w 169"/>
                  <a:gd name="T15" fmla="*/ 0 h 222"/>
                  <a:gd name="T16" fmla="*/ 0 w 169"/>
                  <a:gd name="T17" fmla="*/ 0 h 222"/>
                  <a:gd name="T18" fmla="*/ 0 w 169"/>
                  <a:gd name="T19" fmla="*/ 0 h 222"/>
                  <a:gd name="T20" fmla="*/ 0 w 169"/>
                  <a:gd name="T21" fmla="*/ 0 h 222"/>
                  <a:gd name="T22" fmla="*/ 0 w 169"/>
                  <a:gd name="T23" fmla="*/ 0 h 222"/>
                  <a:gd name="T24" fmla="*/ 0 w 169"/>
                  <a:gd name="T25" fmla="*/ 0 h 222"/>
                  <a:gd name="T26" fmla="*/ 0 w 169"/>
                  <a:gd name="T27" fmla="*/ 0 h 222"/>
                  <a:gd name="T28" fmla="*/ 0 w 169"/>
                  <a:gd name="T29" fmla="*/ 0 h 222"/>
                  <a:gd name="T30" fmla="*/ 0 w 169"/>
                  <a:gd name="T31" fmla="*/ 0 h 222"/>
                  <a:gd name="T32" fmla="*/ 0 w 169"/>
                  <a:gd name="T33" fmla="*/ 0 h 222"/>
                  <a:gd name="T34" fmla="*/ 0 w 169"/>
                  <a:gd name="T35" fmla="*/ 0 h 222"/>
                  <a:gd name="T36" fmla="*/ 0 w 169"/>
                  <a:gd name="T37" fmla="*/ 0 h 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222"/>
                  <a:gd name="T59" fmla="*/ 169 w 169"/>
                  <a:gd name="T60" fmla="*/ 222 h 2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222">
                    <a:moveTo>
                      <a:pt x="6" y="222"/>
                    </a:moveTo>
                    <a:lnTo>
                      <a:pt x="28" y="204"/>
                    </a:lnTo>
                    <a:lnTo>
                      <a:pt x="49" y="180"/>
                    </a:lnTo>
                    <a:lnTo>
                      <a:pt x="67" y="152"/>
                    </a:lnTo>
                    <a:lnTo>
                      <a:pt x="84" y="122"/>
                    </a:lnTo>
                    <a:lnTo>
                      <a:pt x="103" y="92"/>
                    </a:lnTo>
                    <a:lnTo>
                      <a:pt x="121" y="62"/>
                    </a:lnTo>
                    <a:lnTo>
                      <a:pt x="143" y="34"/>
                    </a:lnTo>
                    <a:lnTo>
                      <a:pt x="169" y="9"/>
                    </a:lnTo>
                    <a:lnTo>
                      <a:pt x="164" y="0"/>
                    </a:lnTo>
                    <a:lnTo>
                      <a:pt x="137" y="19"/>
                    </a:lnTo>
                    <a:lnTo>
                      <a:pt x="115" y="44"/>
                    </a:lnTo>
                    <a:lnTo>
                      <a:pt x="97" y="72"/>
                    </a:lnTo>
                    <a:lnTo>
                      <a:pt x="80" y="102"/>
                    </a:lnTo>
                    <a:lnTo>
                      <a:pt x="62" y="132"/>
                    </a:lnTo>
                    <a:lnTo>
                      <a:pt x="45" y="162"/>
                    </a:lnTo>
                    <a:lnTo>
                      <a:pt x="24" y="189"/>
                    </a:lnTo>
                    <a:lnTo>
                      <a:pt x="0" y="213"/>
                    </a:lnTo>
                    <a:lnTo>
                      <a:pt x="6" y="222"/>
                    </a:lnTo>
                    <a:close/>
                  </a:path>
                </a:pathLst>
              </a:custGeom>
              <a:solidFill>
                <a:srgbClr val="000000"/>
              </a:solidFill>
              <a:ln w="9525">
                <a:noFill/>
                <a:round/>
                <a:headEnd/>
                <a:tailEnd/>
              </a:ln>
            </p:spPr>
            <p:txBody>
              <a:bodyPr/>
              <a:lstStyle/>
              <a:p>
                <a:endParaRPr lang="en-US"/>
              </a:p>
            </p:txBody>
          </p:sp>
          <p:sp>
            <p:nvSpPr>
              <p:cNvPr id="31934" name="Freeform 1092"/>
              <p:cNvSpPr>
                <a:spLocks/>
              </p:cNvSpPr>
              <p:nvPr/>
            </p:nvSpPr>
            <p:spPr bwMode="auto">
              <a:xfrm>
                <a:off x="1339" y="3224"/>
                <a:ext cx="40" cy="15"/>
              </a:xfrm>
              <a:custGeom>
                <a:avLst/>
                <a:gdLst>
                  <a:gd name="T0" fmla="*/ 0 w 203"/>
                  <a:gd name="T1" fmla="*/ 0 h 73"/>
                  <a:gd name="T2" fmla="*/ 0 w 203"/>
                  <a:gd name="T3" fmla="*/ 0 h 73"/>
                  <a:gd name="T4" fmla="*/ 0 w 203"/>
                  <a:gd name="T5" fmla="*/ 0 h 73"/>
                  <a:gd name="T6" fmla="*/ 0 w 203"/>
                  <a:gd name="T7" fmla="*/ 0 h 73"/>
                  <a:gd name="T8" fmla="*/ 0 w 203"/>
                  <a:gd name="T9" fmla="*/ 0 h 73"/>
                  <a:gd name="T10" fmla="*/ 0 w 203"/>
                  <a:gd name="T11" fmla="*/ 0 h 73"/>
                  <a:gd name="T12" fmla="*/ 0 w 203"/>
                  <a:gd name="T13" fmla="*/ 0 h 73"/>
                  <a:gd name="T14" fmla="*/ 0 w 203"/>
                  <a:gd name="T15" fmla="*/ 0 h 73"/>
                  <a:gd name="T16" fmla="*/ 0 w 203"/>
                  <a:gd name="T17" fmla="*/ 0 h 73"/>
                  <a:gd name="T18" fmla="*/ 0 w 203"/>
                  <a:gd name="T19" fmla="*/ 0 h 73"/>
                  <a:gd name="T20" fmla="*/ 0 w 203"/>
                  <a:gd name="T21" fmla="*/ 0 h 73"/>
                  <a:gd name="T22" fmla="*/ 0 w 203"/>
                  <a:gd name="T23" fmla="*/ 0 h 73"/>
                  <a:gd name="T24" fmla="*/ 0 w 203"/>
                  <a:gd name="T25" fmla="*/ 0 h 73"/>
                  <a:gd name="T26" fmla="*/ 0 w 203"/>
                  <a:gd name="T27" fmla="*/ 0 h 73"/>
                  <a:gd name="T28" fmla="*/ 0 w 203"/>
                  <a:gd name="T29" fmla="*/ 0 h 73"/>
                  <a:gd name="T30" fmla="*/ 0 w 203"/>
                  <a:gd name="T31" fmla="*/ 0 h 73"/>
                  <a:gd name="T32" fmla="*/ 0 w 203"/>
                  <a:gd name="T33" fmla="*/ 0 h 73"/>
                  <a:gd name="T34" fmla="*/ 0 w 203"/>
                  <a:gd name="T35" fmla="*/ 0 h 73"/>
                  <a:gd name="T36" fmla="*/ 0 w 203"/>
                  <a:gd name="T37" fmla="*/ 0 h 73"/>
                  <a:gd name="T38" fmla="*/ 0 w 203"/>
                  <a:gd name="T39" fmla="*/ 0 h 73"/>
                  <a:gd name="T40" fmla="*/ 0 w 203"/>
                  <a:gd name="T41" fmla="*/ 0 h 73"/>
                  <a:gd name="T42" fmla="*/ 0 w 203"/>
                  <a:gd name="T43" fmla="*/ 0 h 73"/>
                  <a:gd name="T44" fmla="*/ 0 w 203"/>
                  <a:gd name="T45" fmla="*/ 0 h 73"/>
                  <a:gd name="T46" fmla="*/ 0 w 203"/>
                  <a:gd name="T47" fmla="*/ 0 h 73"/>
                  <a:gd name="T48" fmla="*/ 0 w 203"/>
                  <a:gd name="T49" fmla="*/ 0 h 73"/>
                  <a:gd name="T50" fmla="*/ 0 w 203"/>
                  <a:gd name="T51" fmla="*/ 0 h 73"/>
                  <a:gd name="T52" fmla="*/ 0 w 203"/>
                  <a:gd name="T53" fmla="*/ 0 h 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3"/>
                  <a:gd name="T82" fmla="*/ 0 h 73"/>
                  <a:gd name="T83" fmla="*/ 203 w 203"/>
                  <a:gd name="T84" fmla="*/ 73 h 7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3" h="73">
                    <a:moveTo>
                      <a:pt x="8" y="73"/>
                    </a:moveTo>
                    <a:lnTo>
                      <a:pt x="34" y="56"/>
                    </a:lnTo>
                    <a:lnTo>
                      <a:pt x="58" y="45"/>
                    </a:lnTo>
                    <a:lnTo>
                      <a:pt x="83" y="38"/>
                    </a:lnTo>
                    <a:lnTo>
                      <a:pt x="107" y="36"/>
                    </a:lnTo>
                    <a:lnTo>
                      <a:pt x="132" y="34"/>
                    </a:lnTo>
                    <a:lnTo>
                      <a:pt x="155" y="30"/>
                    </a:lnTo>
                    <a:lnTo>
                      <a:pt x="180" y="22"/>
                    </a:lnTo>
                    <a:lnTo>
                      <a:pt x="203" y="9"/>
                    </a:lnTo>
                    <a:lnTo>
                      <a:pt x="197" y="0"/>
                    </a:lnTo>
                    <a:lnTo>
                      <a:pt x="185" y="5"/>
                    </a:lnTo>
                    <a:lnTo>
                      <a:pt x="172" y="9"/>
                    </a:lnTo>
                    <a:lnTo>
                      <a:pt x="159" y="13"/>
                    </a:lnTo>
                    <a:lnTo>
                      <a:pt x="146" y="16"/>
                    </a:lnTo>
                    <a:lnTo>
                      <a:pt x="134" y="19"/>
                    </a:lnTo>
                    <a:lnTo>
                      <a:pt x="121" y="20"/>
                    </a:lnTo>
                    <a:lnTo>
                      <a:pt x="108" y="22"/>
                    </a:lnTo>
                    <a:lnTo>
                      <a:pt x="96" y="25"/>
                    </a:lnTo>
                    <a:lnTo>
                      <a:pt x="84" y="27"/>
                    </a:lnTo>
                    <a:lnTo>
                      <a:pt x="70" y="30"/>
                    </a:lnTo>
                    <a:lnTo>
                      <a:pt x="59" y="34"/>
                    </a:lnTo>
                    <a:lnTo>
                      <a:pt x="47" y="37"/>
                    </a:lnTo>
                    <a:lnTo>
                      <a:pt x="35" y="42"/>
                    </a:lnTo>
                    <a:lnTo>
                      <a:pt x="23" y="48"/>
                    </a:lnTo>
                    <a:lnTo>
                      <a:pt x="11" y="54"/>
                    </a:lnTo>
                    <a:lnTo>
                      <a:pt x="0" y="63"/>
                    </a:lnTo>
                    <a:lnTo>
                      <a:pt x="8" y="73"/>
                    </a:lnTo>
                    <a:close/>
                  </a:path>
                </a:pathLst>
              </a:custGeom>
              <a:solidFill>
                <a:srgbClr val="000000"/>
              </a:solidFill>
              <a:ln w="9525">
                <a:noFill/>
                <a:round/>
                <a:headEnd/>
                <a:tailEnd/>
              </a:ln>
            </p:spPr>
            <p:txBody>
              <a:bodyPr/>
              <a:lstStyle/>
              <a:p>
                <a:endParaRPr lang="en-US"/>
              </a:p>
            </p:txBody>
          </p:sp>
          <p:sp>
            <p:nvSpPr>
              <p:cNvPr id="31935" name="Freeform 1093"/>
              <p:cNvSpPr>
                <a:spLocks/>
              </p:cNvSpPr>
              <p:nvPr/>
            </p:nvSpPr>
            <p:spPr bwMode="auto">
              <a:xfrm>
                <a:off x="1311" y="3237"/>
                <a:ext cx="29" cy="43"/>
              </a:xfrm>
              <a:custGeom>
                <a:avLst/>
                <a:gdLst>
                  <a:gd name="T0" fmla="*/ 0 w 146"/>
                  <a:gd name="T1" fmla="*/ 0 h 216"/>
                  <a:gd name="T2" fmla="*/ 0 w 146"/>
                  <a:gd name="T3" fmla="*/ 0 h 216"/>
                  <a:gd name="T4" fmla="*/ 0 w 146"/>
                  <a:gd name="T5" fmla="*/ 0 h 216"/>
                  <a:gd name="T6" fmla="*/ 0 w 146"/>
                  <a:gd name="T7" fmla="*/ 0 h 216"/>
                  <a:gd name="T8" fmla="*/ 0 w 146"/>
                  <a:gd name="T9" fmla="*/ 0 h 216"/>
                  <a:gd name="T10" fmla="*/ 0 w 146"/>
                  <a:gd name="T11" fmla="*/ 0 h 216"/>
                  <a:gd name="T12" fmla="*/ 0 w 146"/>
                  <a:gd name="T13" fmla="*/ 0 h 216"/>
                  <a:gd name="T14" fmla="*/ 0 w 146"/>
                  <a:gd name="T15" fmla="*/ 0 h 216"/>
                  <a:gd name="T16" fmla="*/ 0 w 146"/>
                  <a:gd name="T17" fmla="*/ 0 h 216"/>
                  <a:gd name="T18" fmla="*/ 0 w 146"/>
                  <a:gd name="T19" fmla="*/ 0 h 216"/>
                  <a:gd name="T20" fmla="*/ 0 w 146"/>
                  <a:gd name="T21" fmla="*/ 0 h 216"/>
                  <a:gd name="T22" fmla="*/ 0 w 146"/>
                  <a:gd name="T23" fmla="*/ 0 h 216"/>
                  <a:gd name="T24" fmla="*/ 0 w 146"/>
                  <a:gd name="T25" fmla="*/ 0 h 216"/>
                  <a:gd name="T26" fmla="*/ 0 w 146"/>
                  <a:gd name="T27" fmla="*/ 0 h 216"/>
                  <a:gd name="T28" fmla="*/ 0 w 146"/>
                  <a:gd name="T29" fmla="*/ 0 h 216"/>
                  <a:gd name="T30" fmla="*/ 0 w 146"/>
                  <a:gd name="T31" fmla="*/ 0 h 216"/>
                  <a:gd name="T32" fmla="*/ 0 w 146"/>
                  <a:gd name="T33" fmla="*/ 0 h 216"/>
                  <a:gd name="T34" fmla="*/ 0 w 146"/>
                  <a:gd name="T35" fmla="*/ 0 h 216"/>
                  <a:gd name="T36" fmla="*/ 0 w 146"/>
                  <a:gd name="T37" fmla="*/ 0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216"/>
                  <a:gd name="T59" fmla="*/ 146 w 146"/>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216">
                    <a:moveTo>
                      <a:pt x="5" y="216"/>
                    </a:moveTo>
                    <a:lnTo>
                      <a:pt x="28" y="198"/>
                    </a:lnTo>
                    <a:lnTo>
                      <a:pt x="48" y="175"/>
                    </a:lnTo>
                    <a:lnTo>
                      <a:pt x="65" y="148"/>
                    </a:lnTo>
                    <a:lnTo>
                      <a:pt x="80" y="119"/>
                    </a:lnTo>
                    <a:lnTo>
                      <a:pt x="94" y="90"/>
                    </a:lnTo>
                    <a:lnTo>
                      <a:pt x="109" y="60"/>
                    </a:lnTo>
                    <a:lnTo>
                      <a:pt x="126" y="33"/>
                    </a:lnTo>
                    <a:lnTo>
                      <a:pt x="146" y="10"/>
                    </a:lnTo>
                    <a:lnTo>
                      <a:pt x="138" y="0"/>
                    </a:lnTo>
                    <a:lnTo>
                      <a:pt x="118" y="23"/>
                    </a:lnTo>
                    <a:lnTo>
                      <a:pt x="100" y="50"/>
                    </a:lnTo>
                    <a:lnTo>
                      <a:pt x="84" y="79"/>
                    </a:lnTo>
                    <a:lnTo>
                      <a:pt x="71" y="108"/>
                    </a:lnTo>
                    <a:lnTo>
                      <a:pt x="56" y="136"/>
                    </a:lnTo>
                    <a:lnTo>
                      <a:pt x="40" y="164"/>
                    </a:lnTo>
                    <a:lnTo>
                      <a:pt x="22" y="188"/>
                    </a:lnTo>
                    <a:lnTo>
                      <a:pt x="0" y="208"/>
                    </a:lnTo>
                    <a:lnTo>
                      <a:pt x="5" y="216"/>
                    </a:lnTo>
                    <a:close/>
                  </a:path>
                </a:pathLst>
              </a:custGeom>
              <a:solidFill>
                <a:srgbClr val="000000"/>
              </a:solidFill>
              <a:ln w="9525">
                <a:noFill/>
                <a:round/>
                <a:headEnd/>
                <a:tailEnd/>
              </a:ln>
            </p:spPr>
            <p:txBody>
              <a:bodyPr/>
              <a:lstStyle/>
              <a:p>
                <a:endParaRPr lang="en-US"/>
              </a:p>
            </p:txBody>
          </p:sp>
          <p:sp>
            <p:nvSpPr>
              <p:cNvPr id="31936" name="Freeform 1094"/>
              <p:cNvSpPr>
                <a:spLocks/>
              </p:cNvSpPr>
              <p:nvPr/>
            </p:nvSpPr>
            <p:spPr bwMode="auto">
              <a:xfrm>
                <a:off x="1279" y="3279"/>
                <a:ext cx="33" cy="6"/>
              </a:xfrm>
              <a:custGeom>
                <a:avLst/>
                <a:gdLst>
                  <a:gd name="T0" fmla="*/ 0 w 166"/>
                  <a:gd name="T1" fmla="*/ 0 h 32"/>
                  <a:gd name="T2" fmla="*/ 0 w 166"/>
                  <a:gd name="T3" fmla="*/ 0 h 32"/>
                  <a:gd name="T4" fmla="*/ 0 w 166"/>
                  <a:gd name="T5" fmla="*/ 0 h 32"/>
                  <a:gd name="T6" fmla="*/ 0 w 166"/>
                  <a:gd name="T7" fmla="*/ 0 h 32"/>
                  <a:gd name="T8" fmla="*/ 0 w 166"/>
                  <a:gd name="T9" fmla="*/ 0 h 32"/>
                  <a:gd name="T10" fmla="*/ 0 w 166"/>
                  <a:gd name="T11" fmla="*/ 0 h 32"/>
                  <a:gd name="T12" fmla="*/ 0 w 166"/>
                  <a:gd name="T13" fmla="*/ 0 h 32"/>
                  <a:gd name="T14" fmla="*/ 0 w 166"/>
                  <a:gd name="T15" fmla="*/ 0 h 32"/>
                  <a:gd name="T16" fmla="*/ 0 w 166"/>
                  <a:gd name="T17" fmla="*/ 0 h 32"/>
                  <a:gd name="T18" fmla="*/ 0 w 166"/>
                  <a:gd name="T19" fmla="*/ 0 h 32"/>
                  <a:gd name="T20" fmla="*/ 0 w 166"/>
                  <a:gd name="T21" fmla="*/ 0 h 32"/>
                  <a:gd name="T22" fmla="*/ 0 w 166"/>
                  <a:gd name="T23" fmla="*/ 0 h 32"/>
                  <a:gd name="T24" fmla="*/ 0 w 166"/>
                  <a:gd name="T25" fmla="*/ 0 h 32"/>
                  <a:gd name="T26" fmla="*/ 0 w 166"/>
                  <a:gd name="T27" fmla="*/ 0 h 32"/>
                  <a:gd name="T28" fmla="*/ 0 w 166"/>
                  <a:gd name="T29" fmla="*/ 0 h 32"/>
                  <a:gd name="T30" fmla="*/ 0 w 166"/>
                  <a:gd name="T31" fmla="*/ 0 h 32"/>
                  <a:gd name="T32" fmla="*/ 0 w 166"/>
                  <a:gd name="T33" fmla="*/ 0 h 32"/>
                  <a:gd name="T34" fmla="*/ 0 w 166"/>
                  <a:gd name="T35" fmla="*/ 0 h 32"/>
                  <a:gd name="T36" fmla="*/ 0 w 166"/>
                  <a:gd name="T37" fmla="*/ 0 h 32"/>
                  <a:gd name="T38" fmla="*/ 0 w 166"/>
                  <a:gd name="T39" fmla="*/ 0 h 32"/>
                  <a:gd name="T40" fmla="*/ 0 w 166"/>
                  <a:gd name="T41" fmla="*/ 0 h 32"/>
                  <a:gd name="T42" fmla="*/ 0 w 166"/>
                  <a:gd name="T43" fmla="*/ 0 h 32"/>
                  <a:gd name="T44" fmla="*/ 0 w 166"/>
                  <a:gd name="T45" fmla="*/ 0 h 32"/>
                  <a:gd name="T46" fmla="*/ 0 w 166"/>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6"/>
                  <a:gd name="T73" fmla="*/ 0 h 32"/>
                  <a:gd name="T74" fmla="*/ 166 w 166"/>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6" h="32">
                    <a:moveTo>
                      <a:pt x="17" y="17"/>
                    </a:moveTo>
                    <a:lnTo>
                      <a:pt x="12" y="26"/>
                    </a:lnTo>
                    <a:lnTo>
                      <a:pt x="28" y="28"/>
                    </a:lnTo>
                    <a:lnTo>
                      <a:pt x="47" y="31"/>
                    </a:lnTo>
                    <a:lnTo>
                      <a:pt x="69" y="32"/>
                    </a:lnTo>
                    <a:lnTo>
                      <a:pt x="91" y="31"/>
                    </a:lnTo>
                    <a:lnTo>
                      <a:pt x="113" y="29"/>
                    </a:lnTo>
                    <a:lnTo>
                      <a:pt x="134" y="24"/>
                    </a:lnTo>
                    <a:lnTo>
                      <a:pt x="152" y="18"/>
                    </a:lnTo>
                    <a:lnTo>
                      <a:pt x="166" y="8"/>
                    </a:lnTo>
                    <a:lnTo>
                      <a:pt x="161" y="0"/>
                    </a:lnTo>
                    <a:lnTo>
                      <a:pt x="136" y="11"/>
                    </a:lnTo>
                    <a:lnTo>
                      <a:pt x="113" y="18"/>
                    </a:lnTo>
                    <a:lnTo>
                      <a:pt x="93" y="19"/>
                    </a:lnTo>
                    <a:lnTo>
                      <a:pt x="75" y="19"/>
                    </a:lnTo>
                    <a:lnTo>
                      <a:pt x="58" y="17"/>
                    </a:lnTo>
                    <a:lnTo>
                      <a:pt x="42" y="15"/>
                    </a:lnTo>
                    <a:lnTo>
                      <a:pt x="27" y="13"/>
                    </a:lnTo>
                    <a:lnTo>
                      <a:pt x="13" y="15"/>
                    </a:lnTo>
                    <a:lnTo>
                      <a:pt x="9" y="23"/>
                    </a:lnTo>
                    <a:lnTo>
                      <a:pt x="13" y="15"/>
                    </a:lnTo>
                    <a:lnTo>
                      <a:pt x="0" y="11"/>
                    </a:lnTo>
                    <a:lnTo>
                      <a:pt x="9" y="23"/>
                    </a:lnTo>
                    <a:lnTo>
                      <a:pt x="17" y="17"/>
                    </a:lnTo>
                    <a:close/>
                  </a:path>
                </a:pathLst>
              </a:custGeom>
              <a:solidFill>
                <a:srgbClr val="000000"/>
              </a:solidFill>
              <a:ln w="9525">
                <a:noFill/>
                <a:round/>
                <a:headEnd/>
                <a:tailEnd/>
              </a:ln>
            </p:spPr>
            <p:txBody>
              <a:bodyPr/>
              <a:lstStyle/>
              <a:p>
                <a:endParaRPr lang="en-US"/>
              </a:p>
            </p:txBody>
          </p:sp>
          <p:sp>
            <p:nvSpPr>
              <p:cNvPr id="31937" name="Freeform 1095"/>
              <p:cNvSpPr>
                <a:spLocks/>
              </p:cNvSpPr>
              <p:nvPr/>
            </p:nvSpPr>
            <p:spPr bwMode="auto">
              <a:xfrm>
                <a:off x="1281" y="3282"/>
                <a:ext cx="9" cy="13"/>
              </a:xfrm>
              <a:custGeom>
                <a:avLst/>
                <a:gdLst>
                  <a:gd name="T0" fmla="*/ 0 w 47"/>
                  <a:gd name="T1" fmla="*/ 0 h 66"/>
                  <a:gd name="T2" fmla="*/ 0 w 47"/>
                  <a:gd name="T3" fmla="*/ 0 h 66"/>
                  <a:gd name="T4" fmla="*/ 0 w 47"/>
                  <a:gd name="T5" fmla="*/ 0 h 66"/>
                  <a:gd name="T6" fmla="*/ 0 w 47"/>
                  <a:gd name="T7" fmla="*/ 0 h 66"/>
                  <a:gd name="T8" fmla="*/ 0 w 47"/>
                  <a:gd name="T9" fmla="*/ 0 h 66"/>
                  <a:gd name="T10" fmla="*/ 0 w 47"/>
                  <a:gd name="T11" fmla="*/ 0 h 66"/>
                  <a:gd name="T12" fmla="*/ 0 w 47"/>
                  <a:gd name="T13" fmla="*/ 0 h 66"/>
                  <a:gd name="T14" fmla="*/ 0 w 47"/>
                  <a:gd name="T15" fmla="*/ 0 h 66"/>
                  <a:gd name="T16" fmla="*/ 0 w 47"/>
                  <a:gd name="T17" fmla="*/ 0 h 66"/>
                  <a:gd name="T18" fmla="*/ 0 w 47"/>
                  <a:gd name="T19" fmla="*/ 0 h 66"/>
                  <a:gd name="T20" fmla="*/ 0 w 47"/>
                  <a:gd name="T21" fmla="*/ 0 h 66"/>
                  <a:gd name="T22" fmla="*/ 0 w 47"/>
                  <a:gd name="T23" fmla="*/ 0 h 66"/>
                  <a:gd name="T24" fmla="*/ 0 w 47"/>
                  <a:gd name="T25" fmla="*/ 0 h 66"/>
                  <a:gd name="T26" fmla="*/ 0 w 47"/>
                  <a:gd name="T27" fmla="*/ 0 h 66"/>
                  <a:gd name="T28" fmla="*/ 0 w 47"/>
                  <a:gd name="T29" fmla="*/ 0 h 66"/>
                  <a:gd name="T30" fmla="*/ 0 w 47"/>
                  <a:gd name="T31" fmla="*/ 0 h 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
                  <a:gd name="T49" fmla="*/ 0 h 66"/>
                  <a:gd name="T50" fmla="*/ 47 w 47"/>
                  <a:gd name="T51" fmla="*/ 66 h 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 h="66">
                    <a:moveTo>
                      <a:pt x="45" y="58"/>
                    </a:moveTo>
                    <a:lnTo>
                      <a:pt x="47" y="60"/>
                    </a:lnTo>
                    <a:lnTo>
                      <a:pt x="8" y="0"/>
                    </a:lnTo>
                    <a:lnTo>
                      <a:pt x="0" y="6"/>
                    </a:lnTo>
                    <a:lnTo>
                      <a:pt x="2" y="10"/>
                    </a:lnTo>
                    <a:lnTo>
                      <a:pt x="7" y="18"/>
                    </a:lnTo>
                    <a:lnTo>
                      <a:pt x="13" y="27"/>
                    </a:lnTo>
                    <a:lnTo>
                      <a:pt x="20" y="38"/>
                    </a:lnTo>
                    <a:lnTo>
                      <a:pt x="27" y="48"/>
                    </a:lnTo>
                    <a:lnTo>
                      <a:pt x="33" y="58"/>
                    </a:lnTo>
                    <a:lnTo>
                      <a:pt x="38" y="64"/>
                    </a:lnTo>
                    <a:lnTo>
                      <a:pt x="40" y="66"/>
                    </a:lnTo>
                    <a:lnTo>
                      <a:pt x="38" y="65"/>
                    </a:lnTo>
                    <a:lnTo>
                      <a:pt x="39" y="66"/>
                    </a:lnTo>
                    <a:lnTo>
                      <a:pt x="40" y="66"/>
                    </a:lnTo>
                    <a:lnTo>
                      <a:pt x="45" y="58"/>
                    </a:lnTo>
                    <a:close/>
                  </a:path>
                </a:pathLst>
              </a:custGeom>
              <a:solidFill>
                <a:srgbClr val="000000"/>
              </a:solidFill>
              <a:ln w="9525">
                <a:noFill/>
                <a:round/>
                <a:headEnd/>
                <a:tailEnd/>
              </a:ln>
            </p:spPr>
            <p:txBody>
              <a:bodyPr/>
              <a:lstStyle/>
              <a:p>
                <a:endParaRPr lang="en-US"/>
              </a:p>
            </p:txBody>
          </p:sp>
          <p:sp>
            <p:nvSpPr>
              <p:cNvPr id="31938" name="Freeform 1096"/>
              <p:cNvSpPr>
                <a:spLocks/>
              </p:cNvSpPr>
              <p:nvPr/>
            </p:nvSpPr>
            <p:spPr bwMode="auto">
              <a:xfrm>
                <a:off x="1289" y="3291"/>
                <a:ext cx="33" cy="8"/>
              </a:xfrm>
              <a:custGeom>
                <a:avLst/>
                <a:gdLst>
                  <a:gd name="T0" fmla="*/ 0 w 165"/>
                  <a:gd name="T1" fmla="*/ 0 h 40"/>
                  <a:gd name="T2" fmla="*/ 0 w 165"/>
                  <a:gd name="T3" fmla="*/ 0 h 40"/>
                  <a:gd name="T4" fmla="*/ 0 w 165"/>
                  <a:gd name="T5" fmla="*/ 0 h 40"/>
                  <a:gd name="T6" fmla="*/ 0 w 165"/>
                  <a:gd name="T7" fmla="*/ 0 h 40"/>
                  <a:gd name="T8" fmla="*/ 0 w 165"/>
                  <a:gd name="T9" fmla="*/ 0 h 40"/>
                  <a:gd name="T10" fmla="*/ 0 w 165"/>
                  <a:gd name="T11" fmla="*/ 0 h 40"/>
                  <a:gd name="T12" fmla="*/ 0 w 165"/>
                  <a:gd name="T13" fmla="*/ 0 h 40"/>
                  <a:gd name="T14" fmla="*/ 0 w 165"/>
                  <a:gd name="T15" fmla="*/ 0 h 40"/>
                  <a:gd name="T16" fmla="*/ 0 w 165"/>
                  <a:gd name="T17" fmla="*/ 0 h 40"/>
                  <a:gd name="T18" fmla="*/ 0 w 165"/>
                  <a:gd name="T19" fmla="*/ 0 h 40"/>
                  <a:gd name="T20" fmla="*/ 0 w 165"/>
                  <a:gd name="T21" fmla="*/ 0 h 40"/>
                  <a:gd name="T22" fmla="*/ 0 w 165"/>
                  <a:gd name="T23" fmla="*/ 0 h 40"/>
                  <a:gd name="T24" fmla="*/ 0 w 165"/>
                  <a:gd name="T25" fmla="*/ 0 h 40"/>
                  <a:gd name="T26" fmla="*/ 0 w 165"/>
                  <a:gd name="T27" fmla="*/ 0 h 40"/>
                  <a:gd name="T28" fmla="*/ 0 w 165"/>
                  <a:gd name="T29" fmla="*/ 0 h 40"/>
                  <a:gd name="T30" fmla="*/ 0 w 165"/>
                  <a:gd name="T31" fmla="*/ 0 h 40"/>
                  <a:gd name="T32" fmla="*/ 0 w 165"/>
                  <a:gd name="T33" fmla="*/ 0 h 40"/>
                  <a:gd name="T34" fmla="*/ 0 w 165"/>
                  <a:gd name="T35" fmla="*/ 0 h 40"/>
                  <a:gd name="T36" fmla="*/ 0 w 165"/>
                  <a:gd name="T37" fmla="*/ 0 h 40"/>
                  <a:gd name="T38" fmla="*/ 0 w 165"/>
                  <a:gd name="T39" fmla="*/ 0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5"/>
                  <a:gd name="T61" fmla="*/ 0 h 40"/>
                  <a:gd name="T62" fmla="*/ 165 w 165"/>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5" h="40">
                    <a:moveTo>
                      <a:pt x="158" y="0"/>
                    </a:moveTo>
                    <a:lnTo>
                      <a:pt x="140" y="12"/>
                    </a:lnTo>
                    <a:lnTo>
                      <a:pt x="122" y="20"/>
                    </a:lnTo>
                    <a:lnTo>
                      <a:pt x="102" y="26"/>
                    </a:lnTo>
                    <a:lnTo>
                      <a:pt x="84" y="29"/>
                    </a:lnTo>
                    <a:lnTo>
                      <a:pt x="64" y="29"/>
                    </a:lnTo>
                    <a:lnTo>
                      <a:pt x="44" y="26"/>
                    </a:lnTo>
                    <a:lnTo>
                      <a:pt x="25" y="21"/>
                    </a:lnTo>
                    <a:lnTo>
                      <a:pt x="5" y="13"/>
                    </a:lnTo>
                    <a:lnTo>
                      <a:pt x="0" y="21"/>
                    </a:lnTo>
                    <a:lnTo>
                      <a:pt x="1" y="24"/>
                    </a:lnTo>
                    <a:lnTo>
                      <a:pt x="21" y="31"/>
                    </a:lnTo>
                    <a:lnTo>
                      <a:pt x="42" y="37"/>
                    </a:lnTo>
                    <a:lnTo>
                      <a:pt x="63" y="40"/>
                    </a:lnTo>
                    <a:lnTo>
                      <a:pt x="85" y="40"/>
                    </a:lnTo>
                    <a:lnTo>
                      <a:pt x="106" y="37"/>
                    </a:lnTo>
                    <a:lnTo>
                      <a:pt x="126" y="31"/>
                    </a:lnTo>
                    <a:lnTo>
                      <a:pt x="146" y="23"/>
                    </a:lnTo>
                    <a:lnTo>
                      <a:pt x="165" y="10"/>
                    </a:lnTo>
                    <a:lnTo>
                      <a:pt x="158" y="0"/>
                    </a:lnTo>
                    <a:close/>
                  </a:path>
                </a:pathLst>
              </a:custGeom>
              <a:solidFill>
                <a:srgbClr val="000000"/>
              </a:solidFill>
              <a:ln w="9525">
                <a:noFill/>
                <a:round/>
                <a:headEnd/>
                <a:tailEnd/>
              </a:ln>
            </p:spPr>
            <p:txBody>
              <a:bodyPr/>
              <a:lstStyle/>
              <a:p>
                <a:endParaRPr lang="en-US"/>
              </a:p>
            </p:txBody>
          </p:sp>
          <p:sp>
            <p:nvSpPr>
              <p:cNvPr id="31939" name="Freeform 1097"/>
              <p:cNvSpPr>
                <a:spLocks/>
              </p:cNvSpPr>
              <p:nvPr/>
            </p:nvSpPr>
            <p:spPr bwMode="auto">
              <a:xfrm>
                <a:off x="1320" y="3250"/>
                <a:ext cx="30" cy="43"/>
              </a:xfrm>
              <a:custGeom>
                <a:avLst/>
                <a:gdLst>
                  <a:gd name="T0" fmla="*/ 0 w 149"/>
                  <a:gd name="T1" fmla="*/ 0 h 217"/>
                  <a:gd name="T2" fmla="*/ 0 w 149"/>
                  <a:gd name="T3" fmla="*/ 0 h 217"/>
                  <a:gd name="T4" fmla="*/ 0 w 149"/>
                  <a:gd name="T5" fmla="*/ 0 h 217"/>
                  <a:gd name="T6" fmla="*/ 0 w 149"/>
                  <a:gd name="T7" fmla="*/ 0 h 217"/>
                  <a:gd name="T8" fmla="*/ 0 w 149"/>
                  <a:gd name="T9" fmla="*/ 0 h 217"/>
                  <a:gd name="T10" fmla="*/ 0 w 149"/>
                  <a:gd name="T11" fmla="*/ 0 h 217"/>
                  <a:gd name="T12" fmla="*/ 0 w 149"/>
                  <a:gd name="T13" fmla="*/ 0 h 217"/>
                  <a:gd name="T14" fmla="*/ 0 w 149"/>
                  <a:gd name="T15" fmla="*/ 0 h 217"/>
                  <a:gd name="T16" fmla="*/ 0 w 149"/>
                  <a:gd name="T17" fmla="*/ 0 h 217"/>
                  <a:gd name="T18" fmla="*/ 0 w 149"/>
                  <a:gd name="T19" fmla="*/ 0 h 217"/>
                  <a:gd name="T20" fmla="*/ 0 w 149"/>
                  <a:gd name="T21" fmla="*/ 0 h 217"/>
                  <a:gd name="T22" fmla="*/ 0 w 149"/>
                  <a:gd name="T23" fmla="*/ 0 h 217"/>
                  <a:gd name="T24" fmla="*/ 0 w 149"/>
                  <a:gd name="T25" fmla="*/ 0 h 217"/>
                  <a:gd name="T26" fmla="*/ 0 w 149"/>
                  <a:gd name="T27" fmla="*/ 0 h 217"/>
                  <a:gd name="T28" fmla="*/ 0 w 149"/>
                  <a:gd name="T29" fmla="*/ 0 h 217"/>
                  <a:gd name="T30" fmla="*/ 0 w 149"/>
                  <a:gd name="T31" fmla="*/ 0 h 217"/>
                  <a:gd name="T32" fmla="*/ 0 w 149"/>
                  <a:gd name="T33" fmla="*/ 0 h 217"/>
                  <a:gd name="T34" fmla="*/ 0 w 149"/>
                  <a:gd name="T35" fmla="*/ 0 h 217"/>
                  <a:gd name="T36" fmla="*/ 0 w 149"/>
                  <a:gd name="T37" fmla="*/ 0 h 2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
                  <a:gd name="T58" fmla="*/ 0 h 217"/>
                  <a:gd name="T59" fmla="*/ 149 w 149"/>
                  <a:gd name="T60" fmla="*/ 217 h 2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 h="217">
                    <a:moveTo>
                      <a:pt x="142" y="0"/>
                    </a:moveTo>
                    <a:lnTo>
                      <a:pt x="122" y="21"/>
                    </a:lnTo>
                    <a:lnTo>
                      <a:pt x="105" y="46"/>
                    </a:lnTo>
                    <a:lnTo>
                      <a:pt x="90" y="73"/>
                    </a:lnTo>
                    <a:lnTo>
                      <a:pt x="75" y="103"/>
                    </a:lnTo>
                    <a:lnTo>
                      <a:pt x="59" y="132"/>
                    </a:lnTo>
                    <a:lnTo>
                      <a:pt x="43" y="161"/>
                    </a:lnTo>
                    <a:lnTo>
                      <a:pt x="24" y="185"/>
                    </a:lnTo>
                    <a:lnTo>
                      <a:pt x="0" y="207"/>
                    </a:lnTo>
                    <a:lnTo>
                      <a:pt x="7" y="217"/>
                    </a:lnTo>
                    <a:lnTo>
                      <a:pt x="31" y="196"/>
                    </a:lnTo>
                    <a:lnTo>
                      <a:pt x="51" y="173"/>
                    </a:lnTo>
                    <a:lnTo>
                      <a:pt x="67" y="146"/>
                    </a:lnTo>
                    <a:lnTo>
                      <a:pt x="81" y="117"/>
                    </a:lnTo>
                    <a:lnTo>
                      <a:pt x="96" y="88"/>
                    </a:lnTo>
                    <a:lnTo>
                      <a:pt x="111" y="60"/>
                    </a:lnTo>
                    <a:lnTo>
                      <a:pt x="128" y="33"/>
                    </a:lnTo>
                    <a:lnTo>
                      <a:pt x="149" y="10"/>
                    </a:lnTo>
                    <a:lnTo>
                      <a:pt x="142" y="0"/>
                    </a:lnTo>
                    <a:close/>
                  </a:path>
                </a:pathLst>
              </a:custGeom>
              <a:solidFill>
                <a:srgbClr val="000000"/>
              </a:solidFill>
              <a:ln w="9525">
                <a:noFill/>
                <a:round/>
                <a:headEnd/>
                <a:tailEnd/>
              </a:ln>
            </p:spPr>
            <p:txBody>
              <a:bodyPr/>
              <a:lstStyle/>
              <a:p>
                <a:endParaRPr lang="en-US"/>
              </a:p>
            </p:txBody>
          </p:sp>
          <p:sp>
            <p:nvSpPr>
              <p:cNvPr id="31940" name="Freeform 1098"/>
              <p:cNvSpPr>
                <a:spLocks/>
              </p:cNvSpPr>
              <p:nvPr/>
            </p:nvSpPr>
            <p:spPr bwMode="auto">
              <a:xfrm>
                <a:off x="1349" y="3236"/>
                <a:ext cx="42" cy="16"/>
              </a:xfrm>
              <a:custGeom>
                <a:avLst/>
                <a:gdLst>
                  <a:gd name="T0" fmla="*/ 0 w 213"/>
                  <a:gd name="T1" fmla="*/ 0 h 80"/>
                  <a:gd name="T2" fmla="*/ 0 w 213"/>
                  <a:gd name="T3" fmla="*/ 0 h 80"/>
                  <a:gd name="T4" fmla="*/ 0 w 213"/>
                  <a:gd name="T5" fmla="*/ 0 h 80"/>
                  <a:gd name="T6" fmla="*/ 0 w 213"/>
                  <a:gd name="T7" fmla="*/ 0 h 80"/>
                  <a:gd name="T8" fmla="*/ 0 w 213"/>
                  <a:gd name="T9" fmla="*/ 0 h 80"/>
                  <a:gd name="T10" fmla="*/ 0 w 213"/>
                  <a:gd name="T11" fmla="*/ 0 h 80"/>
                  <a:gd name="T12" fmla="*/ 0 w 213"/>
                  <a:gd name="T13" fmla="*/ 0 h 80"/>
                  <a:gd name="T14" fmla="*/ 0 w 213"/>
                  <a:gd name="T15" fmla="*/ 0 h 80"/>
                  <a:gd name="T16" fmla="*/ 0 w 213"/>
                  <a:gd name="T17" fmla="*/ 0 h 80"/>
                  <a:gd name="T18" fmla="*/ 0 w 213"/>
                  <a:gd name="T19" fmla="*/ 0 h 80"/>
                  <a:gd name="T20" fmla="*/ 0 w 213"/>
                  <a:gd name="T21" fmla="*/ 0 h 80"/>
                  <a:gd name="T22" fmla="*/ 0 w 213"/>
                  <a:gd name="T23" fmla="*/ 0 h 80"/>
                  <a:gd name="T24" fmla="*/ 0 w 213"/>
                  <a:gd name="T25" fmla="*/ 0 h 80"/>
                  <a:gd name="T26" fmla="*/ 0 w 213"/>
                  <a:gd name="T27" fmla="*/ 0 h 80"/>
                  <a:gd name="T28" fmla="*/ 0 w 213"/>
                  <a:gd name="T29" fmla="*/ 0 h 80"/>
                  <a:gd name="T30" fmla="*/ 0 w 213"/>
                  <a:gd name="T31" fmla="*/ 0 h 80"/>
                  <a:gd name="T32" fmla="*/ 0 w 213"/>
                  <a:gd name="T33" fmla="*/ 0 h 80"/>
                  <a:gd name="T34" fmla="*/ 0 w 213"/>
                  <a:gd name="T35" fmla="*/ 0 h 80"/>
                  <a:gd name="T36" fmla="*/ 0 w 213"/>
                  <a:gd name="T37" fmla="*/ 0 h 80"/>
                  <a:gd name="T38" fmla="*/ 0 w 213"/>
                  <a:gd name="T39" fmla="*/ 0 h 80"/>
                  <a:gd name="T40" fmla="*/ 0 w 213"/>
                  <a:gd name="T41" fmla="*/ 0 h 80"/>
                  <a:gd name="T42" fmla="*/ 0 w 213"/>
                  <a:gd name="T43" fmla="*/ 0 h 80"/>
                  <a:gd name="T44" fmla="*/ 0 w 213"/>
                  <a:gd name="T45" fmla="*/ 0 h 80"/>
                  <a:gd name="T46" fmla="*/ 0 w 213"/>
                  <a:gd name="T47" fmla="*/ 0 h 80"/>
                  <a:gd name="T48" fmla="*/ 0 w 213"/>
                  <a:gd name="T49" fmla="*/ 0 h 80"/>
                  <a:gd name="T50" fmla="*/ 0 w 213"/>
                  <a:gd name="T51" fmla="*/ 0 h 80"/>
                  <a:gd name="T52" fmla="*/ 0 w 213"/>
                  <a:gd name="T53" fmla="*/ 0 h 80"/>
                  <a:gd name="T54" fmla="*/ 0 w 213"/>
                  <a:gd name="T55" fmla="*/ 0 h 80"/>
                  <a:gd name="T56" fmla="*/ 0 w 213"/>
                  <a:gd name="T57" fmla="*/ 0 h 80"/>
                  <a:gd name="T58" fmla="*/ 0 w 213"/>
                  <a:gd name="T59" fmla="*/ 0 h 80"/>
                  <a:gd name="T60" fmla="*/ 0 w 213"/>
                  <a:gd name="T61" fmla="*/ 0 h 80"/>
                  <a:gd name="T62" fmla="*/ 0 w 213"/>
                  <a:gd name="T63" fmla="*/ 0 h 80"/>
                  <a:gd name="T64" fmla="*/ 0 w 213"/>
                  <a:gd name="T65" fmla="*/ 0 h 80"/>
                  <a:gd name="T66" fmla="*/ 0 w 213"/>
                  <a:gd name="T67" fmla="*/ 0 h 80"/>
                  <a:gd name="T68" fmla="*/ 0 w 213"/>
                  <a:gd name="T69" fmla="*/ 0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3"/>
                  <a:gd name="T106" fmla="*/ 0 h 80"/>
                  <a:gd name="T107" fmla="*/ 213 w 213"/>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3" h="80">
                    <a:moveTo>
                      <a:pt x="206" y="0"/>
                    </a:moveTo>
                    <a:lnTo>
                      <a:pt x="198" y="6"/>
                    </a:lnTo>
                    <a:lnTo>
                      <a:pt x="190" y="12"/>
                    </a:lnTo>
                    <a:lnTo>
                      <a:pt x="180" y="16"/>
                    </a:lnTo>
                    <a:lnTo>
                      <a:pt x="169" y="21"/>
                    </a:lnTo>
                    <a:lnTo>
                      <a:pt x="157" y="24"/>
                    </a:lnTo>
                    <a:lnTo>
                      <a:pt x="143" y="28"/>
                    </a:lnTo>
                    <a:lnTo>
                      <a:pt x="128" y="32"/>
                    </a:lnTo>
                    <a:lnTo>
                      <a:pt x="114" y="34"/>
                    </a:lnTo>
                    <a:lnTo>
                      <a:pt x="99" y="38"/>
                    </a:lnTo>
                    <a:lnTo>
                      <a:pt x="83" y="40"/>
                    </a:lnTo>
                    <a:lnTo>
                      <a:pt x="68" y="44"/>
                    </a:lnTo>
                    <a:lnTo>
                      <a:pt x="54" y="49"/>
                    </a:lnTo>
                    <a:lnTo>
                      <a:pt x="39" y="53"/>
                    </a:lnTo>
                    <a:lnTo>
                      <a:pt x="25" y="57"/>
                    </a:lnTo>
                    <a:lnTo>
                      <a:pt x="12" y="64"/>
                    </a:lnTo>
                    <a:lnTo>
                      <a:pt x="0" y="70"/>
                    </a:lnTo>
                    <a:lnTo>
                      <a:pt x="7" y="80"/>
                    </a:lnTo>
                    <a:lnTo>
                      <a:pt x="13" y="73"/>
                    </a:lnTo>
                    <a:lnTo>
                      <a:pt x="22" y="69"/>
                    </a:lnTo>
                    <a:lnTo>
                      <a:pt x="33" y="65"/>
                    </a:lnTo>
                    <a:lnTo>
                      <a:pt x="44" y="60"/>
                    </a:lnTo>
                    <a:lnTo>
                      <a:pt x="57" y="57"/>
                    </a:lnTo>
                    <a:lnTo>
                      <a:pt x="71" y="54"/>
                    </a:lnTo>
                    <a:lnTo>
                      <a:pt x="85" y="51"/>
                    </a:lnTo>
                    <a:lnTo>
                      <a:pt x="100" y="48"/>
                    </a:lnTo>
                    <a:lnTo>
                      <a:pt x="115" y="45"/>
                    </a:lnTo>
                    <a:lnTo>
                      <a:pt x="131" y="41"/>
                    </a:lnTo>
                    <a:lnTo>
                      <a:pt x="146" y="38"/>
                    </a:lnTo>
                    <a:lnTo>
                      <a:pt x="160" y="33"/>
                    </a:lnTo>
                    <a:lnTo>
                      <a:pt x="175" y="29"/>
                    </a:lnTo>
                    <a:lnTo>
                      <a:pt x="189" y="23"/>
                    </a:lnTo>
                    <a:lnTo>
                      <a:pt x="202" y="17"/>
                    </a:lnTo>
                    <a:lnTo>
                      <a:pt x="213" y="10"/>
                    </a:lnTo>
                    <a:lnTo>
                      <a:pt x="206" y="0"/>
                    </a:lnTo>
                    <a:close/>
                  </a:path>
                </a:pathLst>
              </a:custGeom>
              <a:solidFill>
                <a:srgbClr val="000000"/>
              </a:solidFill>
              <a:ln w="9525">
                <a:noFill/>
                <a:round/>
                <a:headEnd/>
                <a:tailEnd/>
              </a:ln>
            </p:spPr>
            <p:txBody>
              <a:bodyPr/>
              <a:lstStyle/>
              <a:p>
                <a:endParaRPr lang="en-US"/>
              </a:p>
            </p:txBody>
          </p:sp>
          <p:sp>
            <p:nvSpPr>
              <p:cNvPr id="31941" name="Freeform 1099"/>
              <p:cNvSpPr>
                <a:spLocks/>
              </p:cNvSpPr>
              <p:nvPr/>
            </p:nvSpPr>
            <p:spPr bwMode="auto">
              <a:xfrm>
                <a:off x="1390" y="3196"/>
                <a:ext cx="32" cy="42"/>
              </a:xfrm>
              <a:custGeom>
                <a:avLst/>
                <a:gdLst>
                  <a:gd name="T0" fmla="*/ 0 w 158"/>
                  <a:gd name="T1" fmla="*/ 0 h 209"/>
                  <a:gd name="T2" fmla="*/ 0 w 158"/>
                  <a:gd name="T3" fmla="*/ 0 h 209"/>
                  <a:gd name="T4" fmla="*/ 0 w 158"/>
                  <a:gd name="T5" fmla="*/ 0 h 209"/>
                  <a:gd name="T6" fmla="*/ 0 w 158"/>
                  <a:gd name="T7" fmla="*/ 0 h 209"/>
                  <a:gd name="T8" fmla="*/ 0 w 158"/>
                  <a:gd name="T9" fmla="*/ 0 h 209"/>
                  <a:gd name="T10" fmla="*/ 0 w 158"/>
                  <a:gd name="T11" fmla="*/ 0 h 209"/>
                  <a:gd name="T12" fmla="*/ 0 w 158"/>
                  <a:gd name="T13" fmla="*/ 0 h 209"/>
                  <a:gd name="T14" fmla="*/ 0 w 158"/>
                  <a:gd name="T15" fmla="*/ 0 h 209"/>
                  <a:gd name="T16" fmla="*/ 0 w 158"/>
                  <a:gd name="T17" fmla="*/ 0 h 209"/>
                  <a:gd name="T18" fmla="*/ 0 w 158"/>
                  <a:gd name="T19" fmla="*/ 0 h 209"/>
                  <a:gd name="T20" fmla="*/ 0 w 158"/>
                  <a:gd name="T21" fmla="*/ 0 h 209"/>
                  <a:gd name="T22" fmla="*/ 0 w 158"/>
                  <a:gd name="T23" fmla="*/ 0 h 209"/>
                  <a:gd name="T24" fmla="*/ 0 w 158"/>
                  <a:gd name="T25" fmla="*/ 0 h 209"/>
                  <a:gd name="T26" fmla="*/ 0 w 158"/>
                  <a:gd name="T27" fmla="*/ 0 h 209"/>
                  <a:gd name="T28" fmla="*/ 0 w 158"/>
                  <a:gd name="T29" fmla="*/ 0 h 209"/>
                  <a:gd name="T30" fmla="*/ 0 w 158"/>
                  <a:gd name="T31" fmla="*/ 0 h 209"/>
                  <a:gd name="T32" fmla="*/ 0 w 158"/>
                  <a:gd name="T33" fmla="*/ 0 h 209"/>
                  <a:gd name="T34" fmla="*/ 0 w 158"/>
                  <a:gd name="T35" fmla="*/ 0 h 209"/>
                  <a:gd name="T36" fmla="*/ 0 w 158"/>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209"/>
                  <a:gd name="T59" fmla="*/ 158 w 158"/>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209">
                    <a:moveTo>
                      <a:pt x="153" y="0"/>
                    </a:moveTo>
                    <a:lnTo>
                      <a:pt x="127" y="19"/>
                    </a:lnTo>
                    <a:lnTo>
                      <a:pt x="106" y="41"/>
                    </a:lnTo>
                    <a:lnTo>
                      <a:pt x="89" y="67"/>
                    </a:lnTo>
                    <a:lnTo>
                      <a:pt x="75" y="95"/>
                    </a:lnTo>
                    <a:lnTo>
                      <a:pt x="60" y="122"/>
                    </a:lnTo>
                    <a:lnTo>
                      <a:pt x="43" y="150"/>
                    </a:lnTo>
                    <a:lnTo>
                      <a:pt x="24" y="175"/>
                    </a:lnTo>
                    <a:lnTo>
                      <a:pt x="0" y="199"/>
                    </a:lnTo>
                    <a:lnTo>
                      <a:pt x="7" y="209"/>
                    </a:lnTo>
                    <a:lnTo>
                      <a:pt x="33" y="184"/>
                    </a:lnTo>
                    <a:lnTo>
                      <a:pt x="54" y="157"/>
                    </a:lnTo>
                    <a:lnTo>
                      <a:pt x="70" y="129"/>
                    </a:lnTo>
                    <a:lnTo>
                      <a:pt x="86" y="100"/>
                    </a:lnTo>
                    <a:lnTo>
                      <a:pt x="100" y="73"/>
                    </a:lnTo>
                    <a:lnTo>
                      <a:pt x="116" y="47"/>
                    </a:lnTo>
                    <a:lnTo>
                      <a:pt x="135" y="27"/>
                    </a:lnTo>
                    <a:lnTo>
                      <a:pt x="158" y="11"/>
                    </a:lnTo>
                    <a:lnTo>
                      <a:pt x="153" y="0"/>
                    </a:lnTo>
                    <a:close/>
                  </a:path>
                </a:pathLst>
              </a:custGeom>
              <a:solidFill>
                <a:srgbClr val="000000"/>
              </a:solidFill>
              <a:ln w="9525">
                <a:noFill/>
                <a:round/>
                <a:headEnd/>
                <a:tailEnd/>
              </a:ln>
            </p:spPr>
            <p:txBody>
              <a:bodyPr/>
              <a:lstStyle/>
              <a:p>
                <a:endParaRPr lang="en-US"/>
              </a:p>
            </p:txBody>
          </p:sp>
          <p:sp>
            <p:nvSpPr>
              <p:cNvPr id="31942" name="Freeform 1100"/>
              <p:cNvSpPr>
                <a:spLocks/>
              </p:cNvSpPr>
              <p:nvPr/>
            </p:nvSpPr>
            <p:spPr bwMode="auto">
              <a:xfrm>
                <a:off x="1421" y="3182"/>
                <a:ext cx="50" cy="16"/>
              </a:xfrm>
              <a:custGeom>
                <a:avLst/>
                <a:gdLst>
                  <a:gd name="T0" fmla="*/ 0 w 250"/>
                  <a:gd name="T1" fmla="*/ 0 h 78"/>
                  <a:gd name="T2" fmla="*/ 0 w 250"/>
                  <a:gd name="T3" fmla="*/ 0 h 78"/>
                  <a:gd name="T4" fmla="*/ 0 w 250"/>
                  <a:gd name="T5" fmla="*/ 0 h 78"/>
                  <a:gd name="T6" fmla="*/ 0 w 250"/>
                  <a:gd name="T7" fmla="*/ 0 h 78"/>
                  <a:gd name="T8" fmla="*/ 0 w 250"/>
                  <a:gd name="T9" fmla="*/ 0 h 78"/>
                  <a:gd name="T10" fmla="*/ 0 w 250"/>
                  <a:gd name="T11" fmla="*/ 0 h 78"/>
                  <a:gd name="T12" fmla="*/ 0 w 250"/>
                  <a:gd name="T13" fmla="*/ 0 h 78"/>
                  <a:gd name="T14" fmla="*/ 0 w 250"/>
                  <a:gd name="T15" fmla="*/ 0 h 78"/>
                  <a:gd name="T16" fmla="*/ 0 w 250"/>
                  <a:gd name="T17" fmla="*/ 0 h 78"/>
                  <a:gd name="T18" fmla="*/ 0 w 250"/>
                  <a:gd name="T19" fmla="*/ 0 h 78"/>
                  <a:gd name="T20" fmla="*/ 0 w 250"/>
                  <a:gd name="T21" fmla="*/ 0 h 78"/>
                  <a:gd name="T22" fmla="*/ 0 w 250"/>
                  <a:gd name="T23" fmla="*/ 0 h 78"/>
                  <a:gd name="T24" fmla="*/ 0 w 250"/>
                  <a:gd name="T25" fmla="*/ 0 h 78"/>
                  <a:gd name="T26" fmla="*/ 0 w 250"/>
                  <a:gd name="T27" fmla="*/ 0 h 78"/>
                  <a:gd name="T28" fmla="*/ 0 w 250"/>
                  <a:gd name="T29" fmla="*/ 0 h 78"/>
                  <a:gd name="T30" fmla="*/ 0 w 250"/>
                  <a:gd name="T31" fmla="*/ 0 h 78"/>
                  <a:gd name="T32" fmla="*/ 0 w 250"/>
                  <a:gd name="T33" fmla="*/ 0 h 78"/>
                  <a:gd name="T34" fmla="*/ 0 w 250"/>
                  <a:gd name="T35" fmla="*/ 0 h 78"/>
                  <a:gd name="T36" fmla="*/ 0 w 250"/>
                  <a:gd name="T37" fmla="*/ 0 h 78"/>
                  <a:gd name="T38" fmla="*/ 0 w 250"/>
                  <a:gd name="T39" fmla="*/ 0 h 78"/>
                  <a:gd name="T40" fmla="*/ 0 w 250"/>
                  <a:gd name="T41" fmla="*/ 0 h 78"/>
                  <a:gd name="T42" fmla="*/ 0 w 250"/>
                  <a:gd name="T43" fmla="*/ 0 h 78"/>
                  <a:gd name="T44" fmla="*/ 0 w 250"/>
                  <a:gd name="T45" fmla="*/ 0 h 78"/>
                  <a:gd name="T46" fmla="*/ 0 w 250"/>
                  <a:gd name="T47" fmla="*/ 0 h 78"/>
                  <a:gd name="T48" fmla="*/ 0 w 250"/>
                  <a:gd name="T49" fmla="*/ 0 h 78"/>
                  <a:gd name="T50" fmla="*/ 0 w 250"/>
                  <a:gd name="T51" fmla="*/ 0 h 78"/>
                  <a:gd name="T52" fmla="*/ 0 w 250"/>
                  <a:gd name="T53" fmla="*/ 0 h 78"/>
                  <a:gd name="T54" fmla="*/ 0 w 250"/>
                  <a:gd name="T55" fmla="*/ 0 h 78"/>
                  <a:gd name="T56" fmla="*/ 0 w 250"/>
                  <a:gd name="T57" fmla="*/ 0 h 78"/>
                  <a:gd name="T58" fmla="*/ 0 w 250"/>
                  <a:gd name="T59" fmla="*/ 0 h 78"/>
                  <a:gd name="T60" fmla="*/ 0 w 250"/>
                  <a:gd name="T61" fmla="*/ 0 h 78"/>
                  <a:gd name="T62" fmla="*/ 0 w 250"/>
                  <a:gd name="T63" fmla="*/ 0 h 78"/>
                  <a:gd name="T64" fmla="*/ 0 w 250"/>
                  <a:gd name="T65" fmla="*/ 0 h 78"/>
                  <a:gd name="T66" fmla="*/ 0 w 250"/>
                  <a:gd name="T67" fmla="*/ 0 h 78"/>
                  <a:gd name="T68" fmla="*/ 0 w 250"/>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0"/>
                  <a:gd name="T106" fmla="*/ 0 h 78"/>
                  <a:gd name="T107" fmla="*/ 250 w 250"/>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0" h="78">
                    <a:moveTo>
                      <a:pt x="241" y="0"/>
                    </a:moveTo>
                    <a:lnTo>
                      <a:pt x="233" y="6"/>
                    </a:lnTo>
                    <a:lnTo>
                      <a:pt x="223" y="11"/>
                    </a:lnTo>
                    <a:lnTo>
                      <a:pt x="211" y="16"/>
                    </a:lnTo>
                    <a:lnTo>
                      <a:pt x="198" y="21"/>
                    </a:lnTo>
                    <a:lnTo>
                      <a:pt x="183" y="25"/>
                    </a:lnTo>
                    <a:lnTo>
                      <a:pt x="167" y="27"/>
                    </a:lnTo>
                    <a:lnTo>
                      <a:pt x="150" y="31"/>
                    </a:lnTo>
                    <a:lnTo>
                      <a:pt x="133" y="33"/>
                    </a:lnTo>
                    <a:lnTo>
                      <a:pt x="114" y="37"/>
                    </a:lnTo>
                    <a:lnTo>
                      <a:pt x="96" y="40"/>
                    </a:lnTo>
                    <a:lnTo>
                      <a:pt x="79" y="43"/>
                    </a:lnTo>
                    <a:lnTo>
                      <a:pt x="60" y="47"/>
                    </a:lnTo>
                    <a:lnTo>
                      <a:pt x="43" y="51"/>
                    </a:lnTo>
                    <a:lnTo>
                      <a:pt x="28" y="56"/>
                    </a:lnTo>
                    <a:lnTo>
                      <a:pt x="14" y="60"/>
                    </a:lnTo>
                    <a:lnTo>
                      <a:pt x="0" y="67"/>
                    </a:lnTo>
                    <a:lnTo>
                      <a:pt x="5" y="78"/>
                    </a:lnTo>
                    <a:lnTo>
                      <a:pt x="19" y="70"/>
                    </a:lnTo>
                    <a:lnTo>
                      <a:pt x="33" y="64"/>
                    </a:lnTo>
                    <a:lnTo>
                      <a:pt x="48" y="59"/>
                    </a:lnTo>
                    <a:lnTo>
                      <a:pt x="65" y="56"/>
                    </a:lnTo>
                    <a:lnTo>
                      <a:pt x="82" y="52"/>
                    </a:lnTo>
                    <a:lnTo>
                      <a:pt x="101" y="49"/>
                    </a:lnTo>
                    <a:lnTo>
                      <a:pt x="118" y="47"/>
                    </a:lnTo>
                    <a:lnTo>
                      <a:pt x="136" y="44"/>
                    </a:lnTo>
                    <a:lnTo>
                      <a:pt x="154" y="42"/>
                    </a:lnTo>
                    <a:lnTo>
                      <a:pt x="171" y="40"/>
                    </a:lnTo>
                    <a:lnTo>
                      <a:pt x="188" y="36"/>
                    </a:lnTo>
                    <a:lnTo>
                      <a:pt x="203" y="32"/>
                    </a:lnTo>
                    <a:lnTo>
                      <a:pt x="217" y="27"/>
                    </a:lnTo>
                    <a:lnTo>
                      <a:pt x="230" y="22"/>
                    </a:lnTo>
                    <a:lnTo>
                      <a:pt x="241" y="16"/>
                    </a:lnTo>
                    <a:lnTo>
                      <a:pt x="250" y="8"/>
                    </a:lnTo>
                    <a:lnTo>
                      <a:pt x="241" y="0"/>
                    </a:lnTo>
                    <a:close/>
                  </a:path>
                </a:pathLst>
              </a:custGeom>
              <a:solidFill>
                <a:srgbClr val="000000"/>
              </a:solidFill>
              <a:ln w="9525">
                <a:noFill/>
                <a:round/>
                <a:headEnd/>
                <a:tailEnd/>
              </a:ln>
            </p:spPr>
            <p:txBody>
              <a:bodyPr/>
              <a:lstStyle/>
              <a:p>
                <a:endParaRPr lang="en-US"/>
              </a:p>
            </p:txBody>
          </p:sp>
          <p:sp>
            <p:nvSpPr>
              <p:cNvPr id="31943" name="Freeform 1101"/>
              <p:cNvSpPr>
                <a:spLocks/>
              </p:cNvSpPr>
              <p:nvPr/>
            </p:nvSpPr>
            <p:spPr bwMode="auto">
              <a:xfrm>
                <a:off x="1469" y="3166"/>
                <a:ext cx="14" cy="18"/>
              </a:xfrm>
              <a:custGeom>
                <a:avLst/>
                <a:gdLst>
                  <a:gd name="T0" fmla="*/ 0 w 71"/>
                  <a:gd name="T1" fmla="*/ 0 h 90"/>
                  <a:gd name="T2" fmla="*/ 0 w 71"/>
                  <a:gd name="T3" fmla="*/ 0 h 90"/>
                  <a:gd name="T4" fmla="*/ 0 w 71"/>
                  <a:gd name="T5" fmla="*/ 0 h 90"/>
                  <a:gd name="T6" fmla="*/ 0 w 71"/>
                  <a:gd name="T7" fmla="*/ 0 h 90"/>
                  <a:gd name="T8" fmla="*/ 0 w 71"/>
                  <a:gd name="T9" fmla="*/ 0 h 90"/>
                  <a:gd name="T10" fmla="*/ 0 w 71"/>
                  <a:gd name="T11" fmla="*/ 0 h 90"/>
                  <a:gd name="T12" fmla="*/ 0 w 71"/>
                  <a:gd name="T13" fmla="*/ 0 h 90"/>
                  <a:gd name="T14" fmla="*/ 0 w 71"/>
                  <a:gd name="T15" fmla="*/ 0 h 90"/>
                  <a:gd name="T16" fmla="*/ 0 w 71"/>
                  <a:gd name="T17" fmla="*/ 0 h 90"/>
                  <a:gd name="T18" fmla="*/ 0 w 71"/>
                  <a:gd name="T19" fmla="*/ 0 h 90"/>
                  <a:gd name="T20" fmla="*/ 0 w 71"/>
                  <a:gd name="T21" fmla="*/ 0 h 90"/>
                  <a:gd name="T22" fmla="*/ 0 w 71"/>
                  <a:gd name="T23" fmla="*/ 0 h 90"/>
                  <a:gd name="T24" fmla="*/ 0 w 71"/>
                  <a:gd name="T25" fmla="*/ 0 h 90"/>
                  <a:gd name="T26" fmla="*/ 0 w 71"/>
                  <a:gd name="T27" fmla="*/ 0 h 90"/>
                  <a:gd name="T28" fmla="*/ 0 w 71"/>
                  <a:gd name="T29" fmla="*/ 0 h 90"/>
                  <a:gd name="T30" fmla="*/ 0 w 71"/>
                  <a:gd name="T31" fmla="*/ 0 h 90"/>
                  <a:gd name="T32" fmla="*/ 0 w 71"/>
                  <a:gd name="T33" fmla="*/ 0 h 90"/>
                  <a:gd name="T34" fmla="*/ 0 w 71"/>
                  <a:gd name="T35" fmla="*/ 0 h 90"/>
                  <a:gd name="T36" fmla="*/ 0 w 71"/>
                  <a:gd name="T37" fmla="*/ 0 h 90"/>
                  <a:gd name="T38" fmla="*/ 0 w 71"/>
                  <a:gd name="T39" fmla="*/ 0 h 90"/>
                  <a:gd name="T40" fmla="*/ 0 w 71"/>
                  <a:gd name="T41" fmla="*/ 0 h 90"/>
                  <a:gd name="T42" fmla="*/ 0 w 71"/>
                  <a:gd name="T43" fmla="*/ 0 h 90"/>
                  <a:gd name="T44" fmla="*/ 0 w 71"/>
                  <a:gd name="T45" fmla="*/ 0 h 90"/>
                  <a:gd name="T46" fmla="*/ 0 w 71"/>
                  <a:gd name="T47" fmla="*/ 0 h 90"/>
                  <a:gd name="T48" fmla="*/ 0 w 71"/>
                  <a:gd name="T49" fmla="*/ 0 h 90"/>
                  <a:gd name="T50" fmla="*/ 0 w 71"/>
                  <a:gd name="T51" fmla="*/ 0 h 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90"/>
                  <a:gd name="T80" fmla="*/ 71 w 71"/>
                  <a:gd name="T81" fmla="*/ 90 h 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90">
                    <a:moveTo>
                      <a:pt x="60" y="7"/>
                    </a:moveTo>
                    <a:lnTo>
                      <a:pt x="60" y="1"/>
                    </a:lnTo>
                    <a:lnTo>
                      <a:pt x="54" y="12"/>
                    </a:lnTo>
                    <a:lnTo>
                      <a:pt x="46" y="23"/>
                    </a:lnTo>
                    <a:lnTo>
                      <a:pt x="40" y="34"/>
                    </a:lnTo>
                    <a:lnTo>
                      <a:pt x="33" y="44"/>
                    </a:lnTo>
                    <a:lnTo>
                      <a:pt x="25" y="54"/>
                    </a:lnTo>
                    <a:lnTo>
                      <a:pt x="18" y="64"/>
                    </a:lnTo>
                    <a:lnTo>
                      <a:pt x="9" y="74"/>
                    </a:lnTo>
                    <a:lnTo>
                      <a:pt x="0" y="82"/>
                    </a:lnTo>
                    <a:lnTo>
                      <a:pt x="9" y="90"/>
                    </a:lnTo>
                    <a:lnTo>
                      <a:pt x="19" y="80"/>
                    </a:lnTo>
                    <a:lnTo>
                      <a:pt x="28" y="70"/>
                    </a:lnTo>
                    <a:lnTo>
                      <a:pt x="35" y="60"/>
                    </a:lnTo>
                    <a:lnTo>
                      <a:pt x="43" y="50"/>
                    </a:lnTo>
                    <a:lnTo>
                      <a:pt x="50" y="39"/>
                    </a:lnTo>
                    <a:lnTo>
                      <a:pt x="56" y="28"/>
                    </a:lnTo>
                    <a:lnTo>
                      <a:pt x="63" y="17"/>
                    </a:lnTo>
                    <a:lnTo>
                      <a:pt x="70" y="5"/>
                    </a:lnTo>
                    <a:lnTo>
                      <a:pt x="70" y="0"/>
                    </a:lnTo>
                    <a:lnTo>
                      <a:pt x="70" y="5"/>
                    </a:lnTo>
                    <a:lnTo>
                      <a:pt x="71" y="4"/>
                    </a:lnTo>
                    <a:lnTo>
                      <a:pt x="71" y="2"/>
                    </a:lnTo>
                    <a:lnTo>
                      <a:pt x="71" y="1"/>
                    </a:lnTo>
                    <a:lnTo>
                      <a:pt x="70" y="0"/>
                    </a:lnTo>
                    <a:lnTo>
                      <a:pt x="60" y="7"/>
                    </a:lnTo>
                    <a:close/>
                  </a:path>
                </a:pathLst>
              </a:custGeom>
              <a:solidFill>
                <a:srgbClr val="000000"/>
              </a:solidFill>
              <a:ln w="9525">
                <a:noFill/>
                <a:round/>
                <a:headEnd/>
                <a:tailEnd/>
              </a:ln>
            </p:spPr>
            <p:txBody>
              <a:bodyPr/>
              <a:lstStyle/>
              <a:p>
                <a:endParaRPr lang="en-US"/>
              </a:p>
            </p:txBody>
          </p:sp>
          <p:sp>
            <p:nvSpPr>
              <p:cNvPr id="31944" name="Freeform 1102"/>
              <p:cNvSpPr>
                <a:spLocks/>
              </p:cNvSpPr>
              <p:nvPr/>
            </p:nvSpPr>
            <p:spPr bwMode="auto">
              <a:xfrm>
                <a:off x="1501" y="3228"/>
                <a:ext cx="201" cy="147"/>
              </a:xfrm>
              <a:custGeom>
                <a:avLst/>
                <a:gdLst>
                  <a:gd name="T0" fmla="*/ 0 w 1002"/>
                  <a:gd name="T1" fmla="*/ 0 h 735"/>
                  <a:gd name="T2" fmla="*/ 0 w 1002"/>
                  <a:gd name="T3" fmla="*/ 0 h 735"/>
                  <a:gd name="T4" fmla="*/ 0 w 1002"/>
                  <a:gd name="T5" fmla="*/ 0 h 735"/>
                  <a:gd name="T6" fmla="*/ 0 w 1002"/>
                  <a:gd name="T7" fmla="*/ 0 h 735"/>
                  <a:gd name="T8" fmla="*/ 0 w 1002"/>
                  <a:gd name="T9" fmla="*/ 0 h 735"/>
                  <a:gd name="T10" fmla="*/ 0 w 1002"/>
                  <a:gd name="T11" fmla="*/ 0 h 735"/>
                  <a:gd name="T12" fmla="*/ 0 w 1002"/>
                  <a:gd name="T13" fmla="*/ 0 h 735"/>
                  <a:gd name="T14" fmla="*/ 0 w 1002"/>
                  <a:gd name="T15" fmla="*/ 0 h 735"/>
                  <a:gd name="T16" fmla="*/ 0 w 1002"/>
                  <a:gd name="T17" fmla="*/ 0 h 735"/>
                  <a:gd name="T18" fmla="*/ 0 w 1002"/>
                  <a:gd name="T19" fmla="*/ 0 h 735"/>
                  <a:gd name="T20" fmla="*/ 0 w 1002"/>
                  <a:gd name="T21" fmla="*/ 0 h 735"/>
                  <a:gd name="T22" fmla="*/ 0 w 1002"/>
                  <a:gd name="T23" fmla="*/ 0 h 735"/>
                  <a:gd name="T24" fmla="*/ 0 w 1002"/>
                  <a:gd name="T25" fmla="*/ 0 h 735"/>
                  <a:gd name="T26" fmla="*/ 0 w 1002"/>
                  <a:gd name="T27" fmla="*/ 0 h 735"/>
                  <a:gd name="T28" fmla="*/ 0 w 1002"/>
                  <a:gd name="T29" fmla="*/ 0 h 735"/>
                  <a:gd name="T30" fmla="*/ 0 w 1002"/>
                  <a:gd name="T31" fmla="*/ 0 h 735"/>
                  <a:gd name="T32" fmla="*/ 0 w 1002"/>
                  <a:gd name="T33" fmla="*/ 0 h 735"/>
                  <a:gd name="T34" fmla="*/ 0 w 1002"/>
                  <a:gd name="T35" fmla="*/ 0 h 735"/>
                  <a:gd name="T36" fmla="*/ 0 w 1002"/>
                  <a:gd name="T37" fmla="*/ 0 h 735"/>
                  <a:gd name="T38" fmla="*/ 0 w 1002"/>
                  <a:gd name="T39" fmla="*/ 0 h 735"/>
                  <a:gd name="T40" fmla="*/ 0 w 1002"/>
                  <a:gd name="T41" fmla="*/ 0 h 735"/>
                  <a:gd name="T42" fmla="*/ 0 w 1002"/>
                  <a:gd name="T43" fmla="*/ 0 h 735"/>
                  <a:gd name="T44" fmla="*/ 0 w 1002"/>
                  <a:gd name="T45" fmla="*/ 0 h 735"/>
                  <a:gd name="T46" fmla="*/ 0 w 1002"/>
                  <a:gd name="T47" fmla="*/ 0 h 735"/>
                  <a:gd name="T48" fmla="*/ 0 w 1002"/>
                  <a:gd name="T49" fmla="*/ 0 h 735"/>
                  <a:gd name="T50" fmla="*/ 0 w 1002"/>
                  <a:gd name="T51" fmla="*/ 0 h 735"/>
                  <a:gd name="T52" fmla="*/ 0 w 1002"/>
                  <a:gd name="T53" fmla="*/ 0 h 735"/>
                  <a:gd name="T54" fmla="*/ 0 w 1002"/>
                  <a:gd name="T55" fmla="*/ 0 h 735"/>
                  <a:gd name="T56" fmla="*/ 0 w 1002"/>
                  <a:gd name="T57" fmla="*/ 0 h 735"/>
                  <a:gd name="T58" fmla="*/ 0 w 1002"/>
                  <a:gd name="T59" fmla="*/ 0 h 735"/>
                  <a:gd name="T60" fmla="*/ 0 w 1002"/>
                  <a:gd name="T61" fmla="*/ 0 h 735"/>
                  <a:gd name="T62" fmla="*/ 0 w 1002"/>
                  <a:gd name="T63" fmla="*/ 0 h 735"/>
                  <a:gd name="T64" fmla="*/ 0 w 1002"/>
                  <a:gd name="T65" fmla="*/ 0 h 735"/>
                  <a:gd name="T66" fmla="*/ 0 w 1002"/>
                  <a:gd name="T67" fmla="*/ 0 h 735"/>
                  <a:gd name="T68" fmla="*/ 0 w 1002"/>
                  <a:gd name="T69" fmla="*/ 0 h 735"/>
                  <a:gd name="T70" fmla="*/ 0 w 1002"/>
                  <a:gd name="T71" fmla="*/ 0 h 735"/>
                  <a:gd name="T72" fmla="*/ 0 w 1002"/>
                  <a:gd name="T73" fmla="*/ 0 h 735"/>
                  <a:gd name="T74" fmla="*/ 0 w 1002"/>
                  <a:gd name="T75" fmla="*/ 0 h 735"/>
                  <a:gd name="T76" fmla="*/ 0 w 1002"/>
                  <a:gd name="T77" fmla="*/ 0 h 735"/>
                  <a:gd name="T78" fmla="*/ 0 w 1002"/>
                  <a:gd name="T79" fmla="*/ 0 h 735"/>
                  <a:gd name="T80" fmla="*/ 0 w 1002"/>
                  <a:gd name="T81" fmla="*/ 0 h 735"/>
                  <a:gd name="T82" fmla="*/ 0 w 1002"/>
                  <a:gd name="T83" fmla="*/ 0 h 735"/>
                  <a:gd name="T84" fmla="*/ 0 w 1002"/>
                  <a:gd name="T85" fmla="*/ 0 h 735"/>
                  <a:gd name="T86" fmla="*/ 0 w 1002"/>
                  <a:gd name="T87" fmla="*/ 0 h 735"/>
                  <a:gd name="T88" fmla="*/ 0 w 1002"/>
                  <a:gd name="T89" fmla="*/ 0 h 735"/>
                  <a:gd name="T90" fmla="*/ 0 w 1002"/>
                  <a:gd name="T91" fmla="*/ 0 h 735"/>
                  <a:gd name="T92" fmla="*/ 0 w 1002"/>
                  <a:gd name="T93" fmla="*/ 0 h 735"/>
                  <a:gd name="T94" fmla="*/ 0 w 1002"/>
                  <a:gd name="T95" fmla="*/ 0 h 735"/>
                  <a:gd name="T96" fmla="*/ 0 w 1002"/>
                  <a:gd name="T97" fmla="*/ 0 h 735"/>
                  <a:gd name="T98" fmla="*/ 0 w 1002"/>
                  <a:gd name="T99" fmla="*/ 0 h 735"/>
                  <a:gd name="T100" fmla="*/ 0 w 1002"/>
                  <a:gd name="T101" fmla="*/ 0 h 735"/>
                  <a:gd name="T102" fmla="*/ 0 w 1002"/>
                  <a:gd name="T103" fmla="*/ 0 h 735"/>
                  <a:gd name="T104" fmla="*/ 0 w 1002"/>
                  <a:gd name="T105" fmla="*/ 0 h 735"/>
                  <a:gd name="T106" fmla="*/ 0 w 1002"/>
                  <a:gd name="T107" fmla="*/ 0 h 735"/>
                  <a:gd name="T108" fmla="*/ 0 w 1002"/>
                  <a:gd name="T109" fmla="*/ 0 h 735"/>
                  <a:gd name="T110" fmla="*/ 0 w 1002"/>
                  <a:gd name="T111" fmla="*/ 0 h 735"/>
                  <a:gd name="T112" fmla="*/ 0 w 1002"/>
                  <a:gd name="T113" fmla="*/ 0 h 7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2"/>
                  <a:gd name="T172" fmla="*/ 0 h 735"/>
                  <a:gd name="T173" fmla="*/ 1002 w 1002"/>
                  <a:gd name="T174" fmla="*/ 735 h 7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2" h="735">
                    <a:moveTo>
                      <a:pt x="0" y="658"/>
                    </a:moveTo>
                    <a:lnTo>
                      <a:pt x="54" y="735"/>
                    </a:lnTo>
                    <a:lnTo>
                      <a:pt x="69" y="700"/>
                    </a:lnTo>
                    <a:lnTo>
                      <a:pt x="85" y="671"/>
                    </a:lnTo>
                    <a:lnTo>
                      <a:pt x="100" y="651"/>
                    </a:lnTo>
                    <a:lnTo>
                      <a:pt x="118" y="635"/>
                    </a:lnTo>
                    <a:lnTo>
                      <a:pt x="135" y="624"/>
                    </a:lnTo>
                    <a:lnTo>
                      <a:pt x="153" y="616"/>
                    </a:lnTo>
                    <a:lnTo>
                      <a:pt x="172" y="612"/>
                    </a:lnTo>
                    <a:lnTo>
                      <a:pt x="191" y="611"/>
                    </a:lnTo>
                    <a:lnTo>
                      <a:pt x="212" y="610"/>
                    </a:lnTo>
                    <a:lnTo>
                      <a:pt x="232" y="610"/>
                    </a:lnTo>
                    <a:lnTo>
                      <a:pt x="254" y="609"/>
                    </a:lnTo>
                    <a:lnTo>
                      <a:pt x="275" y="608"/>
                    </a:lnTo>
                    <a:lnTo>
                      <a:pt x="298" y="603"/>
                    </a:lnTo>
                    <a:lnTo>
                      <a:pt x="320" y="595"/>
                    </a:lnTo>
                    <a:lnTo>
                      <a:pt x="343" y="583"/>
                    </a:lnTo>
                    <a:lnTo>
                      <a:pt x="367" y="566"/>
                    </a:lnTo>
                    <a:lnTo>
                      <a:pt x="389" y="542"/>
                    </a:lnTo>
                    <a:lnTo>
                      <a:pt x="409" y="517"/>
                    </a:lnTo>
                    <a:lnTo>
                      <a:pt x="424" y="490"/>
                    </a:lnTo>
                    <a:lnTo>
                      <a:pt x="440" y="460"/>
                    </a:lnTo>
                    <a:lnTo>
                      <a:pt x="455" y="433"/>
                    </a:lnTo>
                    <a:lnTo>
                      <a:pt x="472" y="406"/>
                    </a:lnTo>
                    <a:lnTo>
                      <a:pt x="492" y="383"/>
                    </a:lnTo>
                    <a:lnTo>
                      <a:pt x="515" y="363"/>
                    </a:lnTo>
                    <a:lnTo>
                      <a:pt x="540" y="351"/>
                    </a:lnTo>
                    <a:lnTo>
                      <a:pt x="564" y="343"/>
                    </a:lnTo>
                    <a:lnTo>
                      <a:pt x="589" y="340"/>
                    </a:lnTo>
                    <a:lnTo>
                      <a:pt x="615" y="337"/>
                    </a:lnTo>
                    <a:lnTo>
                      <a:pt x="639" y="335"/>
                    </a:lnTo>
                    <a:lnTo>
                      <a:pt x="664" y="329"/>
                    </a:lnTo>
                    <a:lnTo>
                      <a:pt x="687" y="319"/>
                    </a:lnTo>
                    <a:lnTo>
                      <a:pt x="710" y="300"/>
                    </a:lnTo>
                    <a:lnTo>
                      <a:pt x="726" y="282"/>
                    </a:lnTo>
                    <a:lnTo>
                      <a:pt x="741" y="263"/>
                    </a:lnTo>
                    <a:lnTo>
                      <a:pt x="753" y="244"/>
                    </a:lnTo>
                    <a:lnTo>
                      <a:pt x="764" y="224"/>
                    </a:lnTo>
                    <a:lnTo>
                      <a:pt x="773" y="204"/>
                    </a:lnTo>
                    <a:lnTo>
                      <a:pt x="783" y="186"/>
                    </a:lnTo>
                    <a:lnTo>
                      <a:pt x="791" y="168"/>
                    </a:lnTo>
                    <a:lnTo>
                      <a:pt x="801" y="150"/>
                    </a:lnTo>
                    <a:lnTo>
                      <a:pt x="811" y="133"/>
                    </a:lnTo>
                    <a:lnTo>
                      <a:pt x="822" y="118"/>
                    </a:lnTo>
                    <a:lnTo>
                      <a:pt x="836" y="105"/>
                    </a:lnTo>
                    <a:lnTo>
                      <a:pt x="852" y="94"/>
                    </a:lnTo>
                    <a:lnTo>
                      <a:pt x="870" y="84"/>
                    </a:lnTo>
                    <a:lnTo>
                      <a:pt x="891" y="78"/>
                    </a:lnTo>
                    <a:lnTo>
                      <a:pt x="917" y="73"/>
                    </a:lnTo>
                    <a:lnTo>
                      <a:pt x="946" y="72"/>
                    </a:lnTo>
                    <a:lnTo>
                      <a:pt x="953" y="72"/>
                    </a:lnTo>
                    <a:lnTo>
                      <a:pt x="960" y="72"/>
                    </a:lnTo>
                    <a:lnTo>
                      <a:pt x="967" y="73"/>
                    </a:lnTo>
                    <a:lnTo>
                      <a:pt x="974" y="73"/>
                    </a:lnTo>
                    <a:lnTo>
                      <a:pt x="982" y="74"/>
                    </a:lnTo>
                    <a:lnTo>
                      <a:pt x="988" y="75"/>
                    </a:lnTo>
                    <a:lnTo>
                      <a:pt x="995" y="77"/>
                    </a:lnTo>
                    <a:lnTo>
                      <a:pt x="1001" y="78"/>
                    </a:lnTo>
                    <a:lnTo>
                      <a:pt x="1002" y="78"/>
                    </a:lnTo>
                    <a:lnTo>
                      <a:pt x="990" y="58"/>
                    </a:lnTo>
                    <a:lnTo>
                      <a:pt x="979" y="41"/>
                    </a:lnTo>
                    <a:lnTo>
                      <a:pt x="969" y="27"/>
                    </a:lnTo>
                    <a:lnTo>
                      <a:pt x="960" y="18"/>
                    </a:lnTo>
                    <a:lnTo>
                      <a:pt x="947" y="10"/>
                    </a:lnTo>
                    <a:lnTo>
                      <a:pt x="934" y="4"/>
                    </a:lnTo>
                    <a:lnTo>
                      <a:pt x="915" y="2"/>
                    </a:lnTo>
                    <a:lnTo>
                      <a:pt x="892" y="0"/>
                    </a:lnTo>
                    <a:lnTo>
                      <a:pt x="866" y="2"/>
                    </a:lnTo>
                    <a:lnTo>
                      <a:pt x="844" y="8"/>
                    </a:lnTo>
                    <a:lnTo>
                      <a:pt x="825" y="15"/>
                    </a:lnTo>
                    <a:lnTo>
                      <a:pt x="807" y="26"/>
                    </a:lnTo>
                    <a:lnTo>
                      <a:pt x="791" y="40"/>
                    </a:lnTo>
                    <a:lnTo>
                      <a:pt x="778" y="56"/>
                    </a:lnTo>
                    <a:lnTo>
                      <a:pt x="764" y="72"/>
                    </a:lnTo>
                    <a:lnTo>
                      <a:pt x="753" y="90"/>
                    </a:lnTo>
                    <a:lnTo>
                      <a:pt x="742" y="110"/>
                    </a:lnTo>
                    <a:lnTo>
                      <a:pt x="732" y="129"/>
                    </a:lnTo>
                    <a:lnTo>
                      <a:pt x="721" y="149"/>
                    </a:lnTo>
                    <a:lnTo>
                      <a:pt x="712" y="169"/>
                    </a:lnTo>
                    <a:lnTo>
                      <a:pt x="701" y="187"/>
                    </a:lnTo>
                    <a:lnTo>
                      <a:pt x="690" y="206"/>
                    </a:lnTo>
                    <a:lnTo>
                      <a:pt x="676" y="223"/>
                    </a:lnTo>
                    <a:lnTo>
                      <a:pt x="663" y="238"/>
                    </a:lnTo>
                    <a:lnTo>
                      <a:pt x="647" y="249"/>
                    </a:lnTo>
                    <a:lnTo>
                      <a:pt x="625" y="257"/>
                    </a:lnTo>
                    <a:lnTo>
                      <a:pt x="599" y="263"/>
                    </a:lnTo>
                    <a:lnTo>
                      <a:pt x="571" y="268"/>
                    </a:lnTo>
                    <a:lnTo>
                      <a:pt x="542" y="274"/>
                    </a:lnTo>
                    <a:lnTo>
                      <a:pt x="514" y="281"/>
                    </a:lnTo>
                    <a:lnTo>
                      <a:pt x="490" y="288"/>
                    </a:lnTo>
                    <a:lnTo>
                      <a:pt x="467" y="299"/>
                    </a:lnTo>
                    <a:lnTo>
                      <a:pt x="440" y="321"/>
                    </a:lnTo>
                    <a:lnTo>
                      <a:pt x="418" y="346"/>
                    </a:lnTo>
                    <a:lnTo>
                      <a:pt x="401" y="373"/>
                    </a:lnTo>
                    <a:lnTo>
                      <a:pt x="386" y="400"/>
                    </a:lnTo>
                    <a:lnTo>
                      <a:pt x="373" y="427"/>
                    </a:lnTo>
                    <a:lnTo>
                      <a:pt x="357" y="453"/>
                    </a:lnTo>
                    <a:lnTo>
                      <a:pt x="340" y="477"/>
                    </a:lnTo>
                    <a:lnTo>
                      <a:pt x="318" y="497"/>
                    </a:lnTo>
                    <a:lnTo>
                      <a:pt x="294" y="512"/>
                    </a:lnTo>
                    <a:lnTo>
                      <a:pt x="272" y="523"/>
                    </a:lnTo>
                    <a:lnTo>
                      <a:pt x="250" y="530"/>
                    </a:lnTo>
                    <a:lnTo>
                      <a:pt x="228" y="535"/>
                    </a:lnTo>
                    <a:lnTo>
                      <a:pt x="207" y="539"/>
                    </a:lnTo>
                    <a:lnTo>
                      <a:pt x="186" y="540"/>
                    </a:lnTo>
                    <a:lnTo>
                      <a:pt x="166" y="542"/>
                    </a:lnTo>
                    <a:lnTo>
                      <a:pt x="146" y="544"/>
                    </a:lnTo>
                    <a:lnTo>
                      <a:pt x="126" y="547"/>
                    </a:lnTo>
                    <a:lnTo>
                      <a:pt x="108" y="551"/>
                    </a:lnTo>
                    <a:lnTo>
                      <a:pt x="88" y="558"/>
                    </a:lnTo>
                    <a:lnTo>
                      <a:pt x="70" y="569"/>
                    </a:lnTo>
                    <a:lnTo>
                      <a:pt x="53" y="584"/>
                    </a:lnTo>
                    <a:lnTo>
                      <a:pt x="34" y="603"/>
                    </a:lnTo>
                    <a:lnTo>
                      <a:pt x="17" y="627"/>
                    </a:lnTo>
                    <a:lnTo>
                      <a:pt x="0" y="658"/>
                    </a:lnTo>
                    <a:close/>
                  </a:path>
                </a:pathLst>
              </a:custGeom>
              <a:solidFill>
                <a:srgbClr val="3F007F"/>
              </a:solidFill>
              <a:ln w="9525">
                <a:noFill/>
                <a:round/>
                <a:headEnd/>
                <a:tailEnd/>
              </a:ln>
            </p:spPr>
            <p:txBody>
              <a:bodyPr/>
              <a:lstStyle/>
              <a:p>
                <a:endParaRPr lang="en-US"/>
              </a:p>
            </p:txBody>
          </p:sp>
          <p:sp>
            <p:nvSpPr>
              <p:cNvPr id="31945" name="Freeform 1103"/>
              <p:cNvSpPr>
                <a:spLocks/>
              </p:cNvSpPr>
              <p:nvPr/>
            </p:nvSpPr>
            <p:spPr bwMode="auto">
              <a:xfrm>
                <a:off x="1501" y="3358"/>
                <a:ext cx="12" cy="20"/>
              </a:xfrm>
              <a:custGeom>
                <a:avLst/>
                <a:gdLst>
                  <a:gd name="T0" fmla="*/ 0 w 64"/>
                  <a:gd name="T1" fmla="*/ 0 h 96"/>
                  <a:gd name="T2" fmla="*/ 0 w 64"/>
                  <a:gd name="T3" fmla="*/ 0 h 96"/>
                  <a:gd name="T4" fmla="*/ 0 w 64"/>
                  <a:gd name="T5" fmla="*/ 0 h 96"/>
                  <a:gd name="T6" fmla="*/ 0 w 64"/>
                  <a:gd name="T7" fmla="*/ 0 h 96"/>
                  <a:gd name="T8" fmla="*/ 0 w 64"/>
                  <a:gd name="T9" fmla="*/ 0 h 96"/>
                  <a:gd name="T10" fmla="*/ 0 w 64"/>
                  <a:gd name="T11" fmla="*/ 0 h 96"/>
                  <a:gd name="T12" fmla="*/ 0 w 64"/>
                  <a:gd name="T13" fmla="*/ 0 h 96"/>
                  <a:gd name="T14" fmla="*/ 0 w 64"/>
                  <a:gd name="T15" fmla="*/ 0 h 96"/>
                  <a:gd name="T16" fmla="*/ 0 w 64"/>
                  <a:gd name="T17" fmla="*/ 0 h 96"/>
                  <a:gd name="T18" fmla="*/ 0 w 64"/>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96"/>
                  <a:gd name="T32" fmla="*/ 64 w 64"/>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96">
                    <a:moveTo>
                      <a:pt x="53" y="80"/>
                    </a:moveTo>
                    <a:lnTo>
                      <a:pt x="63" y="78"/>
                    </a:lnTo>
                    <a:lnTo>
                      <a:pt x="9" y="0"/>
                    </a:lnTo>
                    <a:lnTo>
                      <a:pt x="0" y="8"/>
                    </a:lnTo>
                    <a:lnTo>
                      <a:pt x="54" y="85"/>
                    </a:lnTo>
                    <a:lnTo>
                      <a:pt x="64" y="81"/>
                    </a:lnTo>
                    <a:lnTo>
                      <a:pt x="54" y="85"/>
                    </a:lnTo>
                    <a:lnTo>
                      <a:pt x="60" y="96"/>
                    </a:lnTo>
                    <a:lnTo>
                      <a:pt x="64" y="81"/>
                    </a:lnTo>
                    <a:lnTo>
                      <a:pt x="53" y="80"/>
                    </a:lnTo>
                    <a:close/>
                  </a:path>
                </a:pathLst>
              </a:custGeom>
              <a:solidFill>
                <a:srgbClr val="000000"/>
              </a:solidFill>
              <a:ln w="9525">
                <a:noFill/>
                <a:round/>
                <a:headEnd/>
                <a:tailEnd/>
              </a:ln>
            </p:spPr>
            <p:txBody>
              <a:bodyPr/>
              <a:lstStyle/>
              <a:p>
                <a:endParaRPr lang="en-US"/>
              </a:p>
            </p:txBody>
          </p:sp>
          <p:sp>
            <p:nvSpPr>
              <p:cNvPr id="31946" name="Freeform 1104"/>
              <p:cNvSpPr>
                <a:spLocks/>
              </p:cNvSpPr>
              <p:nvPr/>
            </p:nvSpPr>
            <p:spPr bwMode="auto">
              <a:xfrm>
                <a:off x="1511" y="3353"/>
                <a:ext cx="15" cy="22"/>
              </a:xfrm>
              <a:custGeom>
                <a:avLst/>
                <a:gdLst>
                  <a:gd name="T0" fmla="*/ 0 w 76"/>
                  <a:gd name="T1" fmla="*/ 0 h 110"/>
                  <a:gd name="T2" fmla="*/ 0 w 76"/>
                  <a:gd name="T3" fmla="*/ 0 h 110"/>
                  <a:gd name="T4" fmla="*/ 0 w 76"/>
                  <a:gd name="T5" fmla="*/ 0 h 110"/>
                  <a:gd name="T6" fmla="*/ 0 w 76"/>
                  <a:gd name="T7" fmla="*/ 0 h 110"/>
                  <a:gd name="T8" fmla="*/ 0 w 76"/>
                  <a:gd name="T9" fmla="*/ 0 h 110"/>
                  <a:gd name="T10" fmla="*/ 0 w 76"/>
                  <a:gd name="T11" fmla="*/ 0 h 110"/>
                  <a:gd name="T12" fmla="*/ 0 w 76"/>
                  <a:gd name="T13" fmla="*/ 0 h 110"/>
                  <a:gd name="T14" fmla="*/ 0 w 76"/>
                  <a:gd name="T15" fmla="*/ 0 h 110"/>
                  <a:gd name="T16" fmla="*/ 0 w 76"/>
                  <a:gd name="T17" fmla="*/ 0 h 110"/>
                  <a:gd name="T18" fmla="*/ 0 w 76"/>
                  <a:gd name="T19" fmla="*/ 0 h 110"/>
                  <a:gd name="T20" fmla="*/ 0 w 76"/>
                  <a:gd name="T21" fmla="*/ 0 h 110"/>
                  <a:gd name="T22" fmla="*/ 0 w 76"/>
                  <a:gd name="T23" fmla="*/ 0 h 110"/>
                  <a:gd name="T24" fmla="*/ 0 w 76"/>
                  <a:gd name="T25" fmla="*/ 0 h 110"/>
                  <a:gd name="T26" fmla="*/ 0 w 76"/>
                  <a:gd name="T27" fmla="*/ 0 h 110"/>
                  <a:gd name="T28" fmla="*/ 0 w 76"/>
                  <a:gd name="T29" fmla="*/ 0 h 110"/>
                  <a:gd name="T30" fmla="*/ 0 w 76"/>
                  <a:gd name="T31" fmla="*/ 0 h 110"/>
                  <a:gd name="T32" fmla="*/ 0 w 76"/>
                  <a:gd name="T33" fmla="*/ 0 h 110"/>
                  <a:gd name="T34" fmla="*/ 0 w 76"/>
                  <a:gd name="T35" fmla="*/ 0 h 110"/>
                  <a:gd name="T36" fmla="*/ 0 w 76"/>
                  <a:gd name="T37" fmla="*/ 0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110"/>
                  <a:gd name="T59" fmla="*/ 76 w 76"/>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110">
                    <a:moveTo>
                      <a:pt x="71" y="0"/>
                    </a:moveTo>
                    <a:lnTo>
                      <a:pt x="58" y="10"/>
                    </a:lnTo>
                    <a:lnTo>
                      <a:pt x="45" y="21"/>
                    </a:lnTo>
                    <a:lnTo>
                      <a:pt x="36" y="33"/>
                    </a:lnTo>
                    <a:lnTo>
                      <a:pt x="26" y="46"/>
                    </a:lnTo>
                    <a:lnTo>
                      <a:pt x="17" y="62"/>
                    </a:lnTo>
                    <a:lnTo>
                      <a:pt x="10" y="77"/>
                    </a:lnTo>
                    <a:lnTo>
                      <a:pt x="5" y="93"/>
                    </a:lnTo>
                    <a:lnTo>
                      <a:pt x="0" y="109"/>
                    </a:lnTo>
                    <a:lnTo>
                      <a:pt x="11" y="110"/>
                    </a:lnTo>
                    <a:lnTo>
                      <a:pt x="20" y="97"/>
                    </a:lnTo>
                    <a:lnTo>
                      <a:pt x="26" y="83"/>
                    </a:lnTo>
                    <a:lnTo>
                      <a:pt x="31" y="70"/>
                    </a:lnTo>
                    <a:lnTo>
                      <a:pt x="36" y="58"/>
                    </a:lnTo>
                    <a:lnTo>
                      <a:pt x="42" y="45"/>
                    </a:lnTo>
                    <a:lnTo>
                      <a:pt x="49" y="33"/>
                    </a:lnTo>
                    <a:lnTo>
                      <a:pt x="60" y="21"/>
                    </a:lnTo>
                    <a:lnTo>
                      <a:pt x="76" y="8"/>
                    </a:lnTo>
                    <a:lnTo>
                      <a:pt x="71" y="0"/>
                    </a:lnTo>
                    <a:close/>
                  </a:path>
                </a:pathLst>
              </a:custGeom>
              <a:solidFill>
                <a:srgbClr val="000000"/>
              </a:solidFill>
              <a:ln w="9525">
                <a:noFill/>
                <a:round/>
                <a:headEnd/>
                <a:tailEnd/>
              </a:ln>
            </p:spPr>
            <p:txBody>
              <a:bodyPr/>
              <a:lstStyle/>
              <a:p>
                <a:endParaRPr lang="en-US"/>
              </a:p>
            </p:txBody>
          </p:sp>
          <p:sp>
            <p:nvSpPr>
              <p:cNvPr id="31947" name="Freeform 1105"/>
              <p:cNvSpPr>
                <a:spLocks/>
              </p:cNvSpPr>
              <p:nvPr/>
            </p:nvSpPr>
            <p:spPr bwMode="auto">
              <a:xfrm>
                <a:off x="1525" y="3342"/>
                <a:ext cx="47" cy="12"/>
              </a:xfrm>
              <a:custGeom>
                <a:avLst/>
                <a:gdLst>
                  <a:gd name="T0" fmla="*/ 0 w 235"/>
                  <a:gd name="T1" fmla="*/ 0 h 61"/>
                  <a:gd name="T2" fmla="*/ 0 w 235"/>
                  <a:gd name="T3" fmla="*/ 0 h 61"/>
                  <a:gd name="T4" fmla="*/ 0 w 235"/>
                  <a:gd name="T5" fmla="*/ 0 h 61"/>
                  <a:gd name="T6" fmla="*/ 0 w 235"/>
                  <a:gd name="T7" fmla="*/ 0 h 61"/>
                  <a:gd name="T8" fmla="*/ 0 w 235"/>
                  <a:gd name="T9" fmla="*/ 0 h 61"/>
                  <a:gd name="T10" fmla="*/ 0 w 235"/>
                  <a:gd name="T11" fmla="*/ 0 h 61"/>
                  <a:gd name="T12" fmla="*/ 0 w 235"/>
                  <a:gd name="T13" fmla="*/ 0 h 61"/>
                  <a:gd name="T14" fmla="*/ 0 w 235"/>
                  <a:gd name="T15" fmla="*/ 0 h 61"/>
                  <a:gd name="T16" fmla="*/ 0 w 235"/>
                  <a:gd name="T17" fmla="*/ 0 h 61"/>
                  <a:gd name="T18" fmla="*/ 0 w 235"/>
                  <a:gd name="T19" fmla="*/ 0 h 61"/>
                  <a:gd name="T20" fmla="*/ 0 w 235"/>
                  <a:gd name="T21" fmla="*/ 0 h 61"/>
                  <a:gd name="T22" fmla="*/ 0 w 235"/>
                  <a:gd name="T23" fmla="*/ 0 h 61"/>
                  <a:gd name="T24" fmla="*/ 0 w 235"/>
                  <a:gd name="T25" fmla="*/ 0 h 61"/>
                  <a:gd name="T26" fmla="*/ 0 w 235"/>
                  <a:gd name="T27" fmla="*/ 0 h 61"/>
                  <a:gd name="T28" fmla="*/ 0 w 235"/>
                  <a:gd name="T29" fmla="*/ 0 h 61"/>
                  <a:gd name="T30" fmla="*/ 0 w 235"/>
                  <a:gd name="T31" fmla="*/ 0 h 61"/>
                  <a:gd name="T32" fmla="*/ 0 w 235"/>
                  <a:gd name="T33" fmla="*/ 0 h 61"/>
                  <a:gd name="T34" fmla="*/ 0 w 235"/>
                  <a:gd name="T35" fmla="*/ 0 h 61"/>
                  <a:gd name="T36" fmla="*/ 0 w 235"/>
                  <a:gd name="T37" fmla="*/ 0 h 61"/>
                  <a:gd name="T38" fmla="*/ 0 w 235"/>
                  <a:gd name="T39" fmla="*/ 0 h 61"/>
                  <a:gd name="T40" fmla="*/ 0 w 235"/>
                  <a:gd name="T41" fmla="*/ 0 h 61"/>
                  <a:gd name="T42" fmla="*/ 0 w 235"/>
                  <a:gd name="T43" fmla="*/ 0 h 61"/>
                  <a:gd name="T44" fmla="*/ 0 w 235"/>
                  <a:gd name="T45" fmla="*/ 0 h 61"/>
                  <a:gd name="T46" fmla="*/ 0 w 235"/>
                  <a:gd name="T47" fmla="*/ 0 h 61"/>
                  <a:gd name="T48" fmla="*/ 0 w 235"/>
                  <a:gd name="T49" fmla="*/ 0 h 61"/>
                  <a:gd name="T50" fmla="*/ 0 w 235"/>
                  <a:gd name="T51" fmla="*/ 0 h 61"/>
                  <a:gd name="T52" fmla="*/ 0 w 235"/>
                  <a:gd name="T53" fmla="*/ 0 h 61"/>
                  <a:gd name="T54" fmla="*/ 0 w 235"/>
                  <a:gd name="T55" fmla="*/ 0 h 61"/>
                  <a:gd name="T56" fmla="*/ 0 w 235"/>
                  <a:gd name="T57" fmla="*/ 0 h 61"/>
                  <a:gd name="T58" fmla="*/ 0 w 235"/>
                  <a:gd name="T59" fmla="*/ 0 h 61"/>
                  <a:gd name="T60" fmla="*/ 0 w 235"/>
                  <a:gd name="T61" fmla="*/ 0 h 61"/>
                  <a:gd name="T62" fmla="*/ 0 w 235"/>
                  <a:gd name="T63" fmla="*/ 0 h 61"/>
                  <a:gd name="T64" fmla="*/ 0 w 235"/>
                  <a:gd name="T65" fmla="*/ 0 h 61"/>
                  <a:gd name="T66" fmla="*/ 0 w 235"/>
                  <a:gd name="T67" fmla="*/ 0 h 61"/>
                  <a:gd name="T68" fmla="*/ 0 w 235"/>
                  <a:gd name="T69" fmla="*/ 0 h 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5"/>
                  <a:gd name="T106" fmla="*/ 0 h 61"/>
                  <a:gd name="T107" fmla="*/ 235 w 235"/>
                  <a:gd name="T108" fmla="*/ 61 h 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5" h="61">
                    <a:moveTo>
                      <a:pt x="230" y="0"/>
                    </a:moveTo>
                    <a:lnTo>
                      <a:pt x="215" y="7"/>
                    </a:lnTo>
                    <a:lnTo>
                      <a:pt x="199" y="13"/>
                    </a:lnTo>
                    <a:lnTo>
                      <a:pt x="183" y="18"/>
                    </a:lnTo>
                    <a:lnTo>
                      <a:pt x="167" y="23"/>
                    </a:lnTo>
                    <a:lnTo>
                      <a:pt x="150" y="26"/>
                    </a:lnTo>
                    <a:lnTo>
                      <a:pt x="134" y="28"/>
                    </a:lnTo>
                    <a:lnTo>
                      <a:pt x="117" y="29"/>
                    </a:lnTo>
                    <a:lnTo>
                      <a:pt x="101" y="32"/>
                    </a:lnTo>
                    <a:lnTo>
                      <a:pt x="85" y="33"/>
                    </a:lnTo>
                    <a:lnTo>
                      <a:pt x="70" y="34"/>
                    </a:lnTo>
                    <a:lnTo>
                      <a:pt x="55" y="36"/>
                    </a:lnTo>
                    <a:lnTo>
                      <a:pt x="42" y="38"/>
                    </a:lnTo>
                    <a:lnTo>
                      <a:pt x="30" y="40"/>
                    </a:lnTo>
                    <a:lnTo>
                      <a:pt x="19" y="43"/>
                    </a:lnTo>
                    <a:lnTo>
                      <a:pt x="9" y="48"/>
                    </a:lnTo>
                    <a:lnTo>
                      <a:pt x="0" y="53"/>
                    </a:lnTo>
                    <a:lnTo>
                      <a:pt x="5" y="61"/>
                    </a:lnTo>
                    <a:lnTo>
                      <a:pt x="19" y="55"/>
                    </a:lnTo>
                    <a:lnTo>
                      <a:pt x="33" y="52"/>
                    </a:lnTo>
                    <a:lnTo>
                      <a:pt x="48" y="48"/>
                    </a:lnTo>
                    <a:lnTo>
                      <a:pt x="63" y="47"/>
                    </a:lnTo>
                    <a:lnTo>
                      <a:pt x="77" y="45"/>
                    </a:lnTo>
                    <a:lnTo>
                      <a:pt x="92" y="44"/>
                    </a:lnTo>
                    <a:lnTo>
                      <a:pt x="108" y="43"/>
                    </a:lnTo>
                    <a:lnTo>
                      <a:pt x="123" y="43"/>
                    </a:lnTo>
                    <a:lnTo>
                      <a:pt x="138" y="42"/>
                    </a:lnTo>
                    <a:lnTo>
                      <a:pt x="152" y="40"/>
                    </a:lnTo>
                    <a:lnTo>
                      <a:pt x="167" y="38"/>
                    </a:lnTo>
                    <a:lnTo>
                      <a:pt x="181" y="36"/>
                    </a:lnTo>
                    <a:lnTo>
                      <a:pt x="195" y="31"/>
                    </a:lnTo>
                    <a:lnTo>
                      <a:pt x="209" y="26"/>
                    </a:lnTo>
                    <a:lnTo>
                      <a:pt x="222" y="18"/>
                    </a:lnTo>
                    <a:lnTo>
                      <a:pt x="235" y="10"/>
                    </a:lnTo>
                    <a:lnTo>
                      <a:pt x="230" y="0"/>
                    </a:lnTo>
                    <a:close/>
                  </a:path>
                </a:pathLst>
              </a:custGeom>
              <a:solidFill>
                <a:srgbClr val="000000"/>
              </a:solidFill>
              <a:ln w="9525">
                <a:noFill/>
                <a:round/>
                <a:headEnd/>
                <a:tailEnd/>
              </a:ln>
            </p:spPr>
            <p:txBody>
              <a:bodyPr/>
              <a:lstStyle/>
              <a:p>
                <a:endParaRPr lang="en-US"/>
              </a:p>
            </p:txBody>
          </p:sp>
          <p:sp>
            <p:nvSpPr>
              <p:cNvPr id="31948" name="Freeform 1106"/>
              <p:cNvSpPr>
                <a:spLocks/>
              </p:cNvSpPr>
              <p:nvPr/>
            </p:nvSpPr>
            <p:spPr bwMode="auto">
              <a:xfrm>
                <a:off x="1571" y="3299"/>
                <a:ext cx="34" cy="45"/>
              </a:xfrm>
              <a:custGeom>
                <a:avLst/>
                <a:gdLst>
                  <a:gd name="T0" fmla="*/ 0 w 168"/>
                  <a:gd name="T1" fmla="*/ 0 h 224"/>
                  <a:gd name="T2" fmla="*/ 0 w 168"/>
                  <a:gd name="T3" fmla="*/ 0 h 224"/>
                  <a:gd name="T4" fmla="*/ 0 w 168"/>
                  <a:gd name="T5" fmla="*/ 0 h 224"/>
                  <a:gd name="T6" fmla="*/ 0 w 168"/>
                  <a:gd name="T7" fmla="*/ 0 h 224"/>
                  <a:gd name="T8" fmla="*/ 0 w 168"/>
                  <a:gd name="T9" fmla="*/ 0 h 224"/>
                  <a:gd name="T10" fmla="*/ 0 w 168"/>
                  <a:gd name="T11" fmla="*/ 0 h 224"/>
                  <a:gd name="T12" fmla="*/ 0 w 168"/>
                  <a:gd name="T13" fmla="*/ 0 h 224"/>
                  <a:gd name="T14" fmla="*/ 0 w 168"/>
                  <a:gd name="T15" fmla="*/ 0 h 224"/>
                  <a:gd name="T16" fmla="*/ 0 w 168"/>
                  <a:gd name="T17" fmla="*/ 0 h 224"/>
                  <a:gd name="T18" fmla="*/ 0 w 168"/>
                  <a:gd name="T19" fmla="*/ 0 h 224"/>
                  <a:gd name="T20" fmla="*/ 0 w 168"/>
                  <a:gd name="T21" fmla="*/ 0 h 224"/>
                  <a:gd name="T22" fmla="*/ 0 w 168"/>
                  <a:gd name="T23" fmla="*/ 0 h 224"/>
                  <a:gd name="T24" fmla="*/ 0 w 168"/>
                  <a:gd name="T25" fmla="*/ 0 h 224"/>
                  <a:gd name="T26" fmla="*/ 0 w 168"/>
                  <a:gd name="T27" fmla="*/ 0 h 224"/>
                  <a:gd name="T28" fmla="*/ 0 w 168"/>
                  <a:gd name="T29" fmla="*/ 0 h 224"/>
                  <a:gd name="T30" fmla="*/ 0 w 168"/>
                  <a:gd name="T31" fmla="*/ 0 h 224"/>
                  <a:gd name="T32" fmla="*/ 0 w 168"/>
                  <a:gd name="T33" fmla="*/ 0 h 224"/>
                  <a:gd name="T34" fmla="*/ 0 w 168"/>
                  <a:gd name="T35" fmla="*/ 0 h 224"/>
                  <a:gd name="T36" fmla="*/ 0 w 168"/>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224"/>
                  <a:gd name="T59" fmla="*/ 168 w 168"/>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224">
                    <a:moveTo>
                      <a:pt x="163" y="0"/>
                    </a:moveTo>
                    <a:lnTo>
                      <a:pt x="137" y="22"/>
                    </a:lnTo>
                    <a:lnTo>
                      <a:pt x="116" y="47"/>
                    </a:lnTo>
                    <a:lnTo>
                      <a:pt x="99" y="75"/>
                    </a:lnTo>
                    <a:lnTo>
                      <a:pt x="83" y="104"/>
                    </a:lnTo>
                    <a:lnTo>
                      <a:pt x="66" y="134"/>
                    </a:lnTo>
                    <a:lnTo>
                      <a:pt x="47" y="162"/>
                    </a:lnTo>
                    <a:lnTo>
                      <a:pt x="27" y="189"/>
                    </a:lnTo>
                    <a:lnTo>
                      <a:pt x="0" y="214"/>
                    </a:lnTo>
                    <a:lnTo>
                      <a:pt x="5" y="224"/>
                    </a:lnTo>
                    <a:lnTo>
                      <a:pt x="32" y="203"/>
                    </a:lnTo>
                    <a:lnTo>
                      <a:pt x="54" y="178"/>
                    </a:lnTo>
                    <a:lnTo>
                      <a:pt x="72" y="150"/>
                    </a:lnTo>
                    <a:lnTo>
                      <a:pt x="89" y="120"/>
                    </a:lnTo>
                    <a:lnTo>
                      <a:pt x="106" y="90"/>
                    </a:lnTo>
                    <a:lnTo>
                      <a:pt x="124" y="60"/>
                    </a:lnTo>
                    <a:lnTo>
                      <a:pt x="143" y="33"/>
                    </a:lnTo>
                    <a:lnTo>
                      <a:pt x="168" y="10"/>
                    </a:lnTo>
                    <a:lnTo>
                      <a:pt x="163" y="0"/>
                    </a:lnTo>
                    <a:close/>
                  </a:path>
                </a:pathLst>
              </a:custGeom>
              <a:solidFill>
                <a:srgbClr val="000000"/>
              </a:solidFill>
              <a:ln w="9525">
                <a:noFill/>
                <a:round/>
                <a:headEnd/>
                <a:tailEnd/>
              </a:ln>
            </p:spPr>
            <p:txBody>
              <a:bodyPr/>
              <a:lstStyle/>
              <a:p>
                <a:endParaRPr lang="en-US"/>
              </a:p>
            </p:txBody>
          </p:sp>
          <p:sp>
            <p:nvSpPr>
              <p:cNvPr id="31949" name="Freeform 1107"/>
              <p:cNvSpPr>
                <a:spLocks/>
              </p:cNvSpPr>
              <p:nvPr/>
            </p:nvSpPr>
            <p:spPr bwMode="auto">
              <a:xfrm>
                <a:off x="1604" y="3287"/>
                <a:ext cx="40" cy="14"/>
              </a:xfrm>
              <a:custGeom>
                <a:avLst/>
                <a:gdLst>
                  <a:gd name="T0" fmla="*/ 0 w 201"/>
                  <a:gd name="T1" fmla="*/ 0 h 71"/>
                  <a:gd name="T2" fmla="*/ 0 w 201"/>
                  <a:gd name="T3" fmla="*/ 0 h 71"/>
                  <a:gd name="T4" fmla="*/ 0 w 201"/>
                  <a:gd name="T5" fmla="*/ 0 h 71"/>
                  <a:gd name="T6" fmla="*/ 0 w 201"/>
                  <a:gd name="T7" fmla="*/ 0 h 71"/>
                  <a:gd name="T8" fmla="*/ 0 w 201"/>
                  <a:gd name="T9" fmla="*/ 0 h 71"/>
                  <a:gd name="T10" fmla="*/ 0 w 201"/>
                  <a:gd name="T11" fmla="*/ 0 h 71"/>
                  <a:gd name="T12" fmla="*/ 0 w 201"/>
                  <a:gd name="T13" fmla="*/ 0 h 71"/>
                  <a:gd name="T14" fmla="*/ 0 w 201"/>
                  <a:gd name="T15" fmla="*/ 0 h 71"/>
                  <a:gd name="T16" fmla="*/ 0 w 201"/>
                  <a:gd name="T17" fmla="*/ 0 h 71"/>
                  <a:gd name="T18" fmla="*/ 0 w 201"/>
                  <a:gd name="T19" fmla="*/ 0 h 71"/>
                  <a:gd name="T20" fmla="*/ 0 w 201"/>
                  <a:gd name="T21" fmla="*/ 0 h 71"/>
                  <a:gd name="T22" fmla="*/ 0 w 201"/>
                  <a:gd name="T23" fmla="*/ 0 h 71"/>
                  <a:gd name="T24" fmla="*/ 0 w 201"/>
                  <a:gd name="T25" fmla="*/ 0 h 71"/>
                  <a:gd name="T26" fmla="*/ 0 w 201"/>
                  <a:gd name="T27" fmla="*/ 0 h 71"/>
                  <a:gd name="T28" fmla="*/ 0 w 201"/>
                  <a:gd name="T29" fmla="*/ 0 h 71"/>
                  <a:gd name="T30" fmla="*/ 0 w 201"/>
                  <a:gd name="T31" fmla="*/ 0 h 71"/>
                  <a:gd name="T32" fmla="*/ 0 w 201"/>
                  <a:gd name="T33" fmla="*/ 0 h 71"/>
                  <a:gd name="T34" fmla="*/ 0 w 201"/>
                  <a:gd name="T35" fmla="*/ 0 h 71"/>
                  <a:gd name="T36" fmla="*/ 0 w 201"/>
                  <a:gd name="T37" fmla="*/ 0 h 71"/>
                  <a:gd name="T38" fmla="*/ 0 w 201"/>
                  <a:gd name="T39" fmla="*/ 0 h 71"/>
                  <a:gd name="T40" fmla="*/ 0 w 201"/>
                  <a:gd name="T41" fmla="*/ 0 h 71"/>
                  <a:gd name="T42" fmla="*/ 0 w 201"/>
                  <a:gd name="T43" fmla="*/ 0 h 71"/>
                  <a:gd name="T44" fmla="*/ 0 w 201"/>
                  <a:gd name="T45" fmla="*/ 0 h 71"/>
                  <a:gd name="T46" fmla="*/ 0 w 201"/>
                  <a:gd name="T47" fmla="*/ 0 h 71"/>
                  <a:gd name="T48" fmla="*/ 0 w 201"/>
                  <a:gd name="T49" fmla="*/ 0 h 71"/>
                  <a:gd name="T50" fmla="*/ 0 w 201"/>
                  <a:gd name="T51" fmla="*/ 0 h 71"/>
                  <a:gd name="T52" fmla="*/ 0 w 201"/>
                  <a:gd name="T53" fmla="*/ 0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1"/>
                  <a:gd name="T82" fmla="*/ 0 h 71"/>
                  <a:gd name="T83" fmla="*/ 201 w 201"/>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1" h="71">
                    <a:moveTo>
                      <a:pt x="194" y="0"/>
                    </a:moveTo>
                    <a:lnTo>
                      <a:pt x="167" y="17"/>
                    </a:lnTo>
                    <a:lnTo>
                      <a:pt x="141" y="28"/>
                    </a:lnTo>
                    <a:lnTo>
                      <a:pt x="116" y="33"/>
                    </a:lnTo>
                    <a:lnTo>
                      <a:pt x="92" y="35"/>
                    </a:lnTo>
                    <a:lnTo>
                      <a:pt x="67" y="38"/>
                    </a:lnTo>
                    <a:lnTo>
                      <a:pt x="44" y="41"/>
                    </a:lnTo>
                    <a:lnTo>
                      <a:pt x="22" y="47"/>
                    </a:lnTo>
                    <a:lnTo>
                      <a:pt x="0" y="61"/>
                    </a:lnTo>
                    <a:lnTo>
                      <a:pt x="5" y="71"/>
                    </a:lnTo>
                    <a:lnTo>
                      <a:pt x="17" y="65"/>
                    </a:lnTo>
                    <a:lnTo>
                      <a:pt x="29" y="60"/>
                    </a:lnTo>
                    <a:lnTo>
                      <a:pt x="43" y="56"/>
                    </a:lnTo>
                    <a:lnTo>
                      <a:pt x="55" y="54"/>
                    </a:lnTo>
                    <a:lnTo>
                      <a:pt x="67" y="51"/>
                    </a:lnTo>
                    <a:lnTo>
                      <a:pt x="80" y="50"/>
                    </a:lnTo>
                    <a:lnTo>
                      <a:pt x="93" y="47"/>
                    </a:lnTo>
                    <a:lnTo>
                      <a:pt x="105" y="46"/>
                    </a:lnTo>
                    <a:lnTo>
                      <a:pt x="118" y="44"/>
                    </a:lnTo>
                    <a:lnTo>
                      <a:pt x="130" y="41"/>
                    </a:lnTo>
                    <a:lnTo>
                      <a:pt x="142" y="39"/>
                    </a:lnTo>
                    <a:lnTo>
                      <a:pt x="154" y="35"/>
                    </a:lnTo>
                    <a:lnTo>
                      <a:pt x="167" y="30"/>
                    </a:lnTo>
                    <a:lnTo>
                      <a:pt x="178" y="24"/>
                    </a:lnTo>
                    <a:lnTo>
                      <a:pt x="190" y="17"/>
                    </a:lnTo>
                    <a:lnTo>
                      <a:pt x="201" y="8"/>
                    </a:lnTo>
                    <a:lnTo>
                      <a:pt x="194" y="0"/>
                    </a:lnTo>
                    <a:close/>
                  </a:path>
                </a:pathLst>
              </a:custGeom>
              <a:solidFill>
                <a:srgbClr val="000000"/>
              </a:solidFill>
              <a:ln w="9525">
                <a:noFill/>
                <a:round/>
                <a:headEnd/>
                <a:tailEnd/>
              </a:ln>
            </p:spPr>
            <p:txBody>
              <a:bodyPr/>
              <a:lstStyle/>
              <a:p>
                <a:endParaRPr lang="en-US"/>
              </a:p>
            </p:txBody>
          </p:sp>
          <p:sp>
            <p:nvSpPr>
              <p:cNvPr id="31950" name="Freeform 1108"/>
              <p:cNvSpPr>
                <a:spLocks/>
              </p:cNvSpPr>
              <p:nvPr/>
            </p:nvSpPr>
            <p:spPr bwMode="auto">
              <a:xfrm>
                <a:off x="1643" y="3245"/>
                <a:ext cx="29" cy="44"/>
              </a:xfrm>
              <a:custGeom>
                <a:avLst/>
                <a:gdLst>
                  <a:gd name="T0" fmla="*/ 0 w 147"/>
                  <a:gd name="T1" fmla="*/ 0 h 216"/>
                  <a:gd name="T2" fmla="*/ 0 w 147"/>
                  <a:gd name="T3" fmla="*/ 0 h 216"/>
                  <a:gd name="T4" fmla="*/ 0 w 147"/>
                  <a:gd name="T5" fmla="*/ 0 h 216"/>
                  <a:gd name="T6" fmla="*/ 0 w 147"/>
                  <a:gd name="T7" fmla="*/ 0 h 216"/>
                  <a:gd name="T8" fmla="*/ 0 w 147"/>
                  <a:gd name="T9" fmla="*/ 0 h 216"/>
                  <a:gd name="T10" fmla="*/ 0 w 147"/>
                  <a:gd name="T11" fmla="*/ 0 h 216"/>
                  <a:gd name="T12" fmla="*/ 0 w 147"/>
                  <a:gd name="T13" fmla="*/ 0 h 216"/>
                  <a:gd name="T14" fmla="*/ 0 w 147"/>
                  <a:gd name="T15" fmla="*/ 0 h 216"/>
                  <a:gd name="T16" fmla="*/ 0 w 147"/>
                  <a:gd name="T17" fmla="*/ 0 h 216"/>
                  <a:gd name="T18" fmla="*/ 0 w 147"/>
                  <a:gd name="T19" fmla="*/ 0 h 216"/>
                  <a:gd name="T20" fmla="*/ 0 w 147"/>
                  <a:gd name="T21" fmla="*/ 0 h 216"/>
                  <a:gd name="T22" fmla="*/ 0 w 147"/>
                  <a:gd name="T23" fmla="*/ 0 h 216"/>
                  <a:gd name="T24" fmla="*/ 0 w 147"/>
                  <a:gd name="T25" fmla="*/ 0 h 216"/>
                  <a:gd name="T26" fmla="*/ 0 w 147"/>
                  <a:gd name="T27" fmla="*/ 0 h 216"/>
                  <a:gd name="T28" fmla="*/ 0 w 147"/>
                  <a:gd name="T29" fmla="*/ 0 h 216"/>
                  <a:gd name="T30" fmla="*/ 0 w 147"/>
                  <a:gd name="T31" fmla="*/ 0 h 216"/>
                  <a:gd name="T32" fmla="*/ 0 w 147"/>
                  <a:gd name="T33" fmla="*/ 0 h 216"/>
                  <a:gd name="T34" fmla="*/ 0 w 147"/>
                  <a:gd name="T35" fmla="*/ 0 h 216"/>
                  <a:gd name="T36" fmla="*/ 0 w 147"/>
                  <a:gd name="T37" fmla="*/ 0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216"/>
                  <a:gd name="T59" fmla="*/ 147 w 147"/>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216">
                    <a:moveTo>
                      <a:pt x="142" y="0"/>
                    </a:moveTo>
                    <a:lnTo>
                      <a:pt x="120" y="18"/>
                    </a:lnTo>
                    <a:lnTo>
                      <a:pt x="100" y="40"/>
                    </a:lnTo>
                    <a:lnTo>
                      <a:pt x="83" y="67"/>
                    </a:lnTo>
                    <a:lnTo>
                      <a:pt x="68" y="97"/>
                    </a:lnTo>
                    <a:lnTo>
                      <a:pt x="52" y="126"/>
                    </a:lnTo>
                    <a:lnTo>
                      <a:pt x="38" y="156"/>
                    </a:lnTo>
                    <a:lnTo>
                      <a:pt x="19" y="184"/>
                    </a:lnTo>
                    <a:lnTo>
                      <a:pt x="0" y="208"/>
                    </a:lnTo>
                    <a:lnTo>
                      <a:pt x="7" y="216"/>
                    </a:lnTo>
                    <a:lnTo>
                      <a:pt x="28" y="193"/>
                    </a:lnTo>
                    <a:lnTo>
                      <a:pt x="46" y="166"/>
                    </a:lnTo>
                    <a:lnTo>
                      <a:pt x="62" y="136"/>
                    </a:lnTo>
                    <a:lnTo>
                      <a:pt x="77" y="107"/>
                    </a:lnTo>
                    <a:lnTo>
                      <a:pt x="92" y="79"/>
                    </a:lnTo>
                    <a:lnTo>
                      <a:pt x="108" y="51"/>
                    </a:lnTo>
                    <a:lnTo>
                      <a:pt x="126" y="28"/>
                    </a:lnTo>
                    <a:lnTo>
                      <a:pt x="147" y="8"/>
                    </a:lnTo>
                    <a:lnTo>
                      <a:pt x="142" y="0"/>
                    </a:lnTo>
                    <a:close/>
                  </a:path>
                </a:pathLst>
              </a:custGeom>
              <a:solidFill>
                <a:srgbClr val="000000"/>
              </a:solidFill>
              <a:ln w="9525">
                <a:noFill/>
                <a:round/>
                <a:headEnd/>
                <a:tailEnd/>
              </a:ln>
            </p:spPr>
            <p:txBody>
              <a:bodyPr/>
              <a:lstStyle/>
              <a:p>
                <a:endParaRPr lang="en-US"/>
              </a:p>
            </p:txBody>
          </p:sp>
          <p:sp>
            <p:nvSpPr>
              <p:cNvPr id="31951" name="Freeform 1109"/>
              <p:cNvSpPr>
                <a:spLocks/>
              </p:cNvSpPr>
              <p:nvPr/>
            </p:nvSpPr>
            <p:spPr bwMode="auto">
              <a:xfrm>
                <a:off x="1671" y="3241"/>
                <a:ext cx="33" cy="6"/>
              </a:xfrm>
              <a:custGeom>
                <a:avLst/>
                <a:gdLst>
                  <a:gd name="T0" fmla="*/ 0 w 166"/>
                  <a:gd name="T1" fmla="*/ 0 h 30"/>
                  <a:gd name="T2" fmla="*/ 0 w 166"/>
                  <a:gd name="T3" fmla="*/ 0 h 30"/>
                  <a:gd name="T4" fmla="*/ 0 w 166"/>
                  <a:gd name="T5" fmla="*/ 0 h 30"/>
                  <a:gd name="T6" fmla="*/ 0 w 166"/>
                  <a:gd name="T7" fmla="*/ 0 h 30"/>
                  <a:gd name="T8" fmla="*/ 0 w 166"/>
                  <a:gd name="T9" fmla="*/ 0 h 30"/>
                  <a:gd name="T10" fmla="*/ 0 w 166"/>
                  <a:gd name="T11" fmla="*/ 0 h 30"/>
                  <a:gd name="T12" fmla="*/ 0 w 166"/>
                  <a:gd name="T13" fmla="*/ 0 h 30"/>
                  <a:gd name="T14" fmla="*/ 0 w 166"/>
                  <a:gd name="T15" fmla="*/ 0 h 30"/>
                  <a:gd name="T16" fmla="*/ 0 w 166"/>
                  <a:gd name="T17" fmla="*/ 0 h 30"/>
                  <a:gd name="T18" fmla="*/ 0 w 166"/>
                  <a:gd name="T19" fmla="*/ 0 h 30"/>
                  <a:gd name="T20" fmla="*/ 0 w 166"/>
                  <a:gd name="T21" fmla="*/ 0 h 30"/>
                  <a:gd name="T22" fmla="*/ 0 w 166"/>
                  <a:gd name="T23" fmla="*/ 0 h 30"/>
                  <a:gd name="T24" fmla="*/ 0 w 166"/>
                  <a:gd name="T25" fmla="*/ 0 h 30"/>
                  <a:gd name="T26" fmla="*/ 0 w 166"/>
                  <a:gd name="T27" fmla="*/ 0 h 30"/>
                  <a:gd name="T28" fmla="*/ 0 w 166"/>
                  <a:gd name="T29" fmla="*/ 0 h 30"/>
                  <a:gd name="T30" fmla="*/ 0 w 166"/>
                  <a:gd name="T31" fmla="*/ 0 h 30"/>
                  <a:gd name="T32" fmla="*/ 0 w 166"/>
                  <a:gd name="T33" fmla="*/ 0 h 30"/>
                  <a:gd name="T34" fmla="*/ 0 w 166"/>
                  <a:gd name="T35" fmla="*/ 0 h 30"/>
                  <a:gd name="T36" fmla="*/ 0 w 166"/>
                  <a:gd name="T37" fmla="*/ 0 h 30"/>
                  <a:gd name="T38" fmla="*/ 0 w 166"/>
                  <a:gd name="T39" fmla="*/ 0 h 30"/>
                  <a:gd name="T40" fmla="*/ 0 w 166"/>
                  <a:gd name="T41" fmla="*/ 0 h 30"/>
                  <a:gd name="T42" fmla="*/ 0 w 166"/>
                  <a:gd name="T43" fmla="*/ 0 h 30"/>
                  <a:gd name="T44" fmla="*/ 0 w 166"/>
                  <a:gd name="T45" fmla="*/ 0 h 30"/>
                  <a:gd name="T46" fmla="*/ 0 w 166"/>
                  <a:gd name="T47" fmla="*/ 0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6"/>
                  <a:gd name="T73" fmla="*/ 0 h 30"/>
                  <a:gd name="T74" fmla="*/ 166 w 166"/>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6" h="30">
                    <a:moveTo>
                      <a:pt x="149" y="13"/>
                    </a:moveTo>
                    <a:lnTo>
                      <a:pt x="153" y="5"/>
                    </a:lnTo>
                    <a:lnTo>
                      <a:pt x="140" y="5"/>
                    </a:lnTo>
                    <a:lnTo>
                      <a:pt x="122" y="3"/>
                    </a:lnTo>
                    <a:lnTo>
                      <a:pt x="102" y="2"/>
                    </a:lnTo>
                    <a:lnTo>
                      <a:pt x="80" y="0"/>
                    </a:lnTo>
                    <a:lnTo>
                      <a:pt x="58" y="1"/>
                    </a:lnTo>
                    <a:lnTo>
                      <a:pt x="36" y="3"/>
                    </a:lnTo>
                    <a:lnTo>
                      <a:pt x="16" y="10"/>
                    </a:lnTo>
                    <a:lnTo>
                      <a:pt x="0" y="22"/>
                    </a:lnTo>
                    <a:lnTo>
                      <a:pt x="5" y="30"/>
                    </a:lnTo>
                    <a:lnTo>
                      <a:pt x="27" y="19"/>
                    </a:lnTo>
                    <a:lnTo>
                      <a:pt x="49" y="12"/>
                    </a:lnTo>
                    <a:lnTo>
                      <a:pt x="70" y="11"/>
                    </a:lnTo>
                    <a:lnTo>
                      <a:pt x="88" y="11"/>
                    </a:lnTo>
                    <a:lnTo>
                      <a:pt x="107" y="13"/>
                    </a:lnTo>
                    <a:lnTo>
                      <a:pt x="123" y="16"/>
                    </a:lnTo>
                    <a:lnTo>
                      <a:pt x="139" y="17"/>
                    </a:lnTo>
                    <a:lnTo>
                      <a:pt x="152" y="16"/>
                    </a:lnTo>
                    <a:lnTo>
                      <a:pt x="157" y="7"/>
                    </a:lnTo>
                    <a:lnTo>
                      <a:pt x="152" y="16"/>
                    </a:lnTo>
                    <a:lnTo>
                      <a:pt x="166" y="19"/>
                    </a:lnTo>
                    <a:lnTo>
                      <a:pt x="157" y="7"/>
                    </a:lnTo>
                    <a:lnTo>
                      <a:pt x="149" y="13"/>
                    </a:lnTo>
                    <a:close/>
                  </a:path>
                </a:pathLst>
              </a:custGeom>
              <a:solidFill>
                <a:srgbClr val="000000"/>
              </a:solidFill>
              <a:ln w="9525">
                <a:noFill/>
                <a:round/>
                <a:headEnd/>
                <a:tailEnd/>
              </a:ln>
            </p:spPr>
            <p:txBody>
              <a:bodyPr/>
              <a:lstStyle/>
              <a:p>
                <a:endParaRPr lang="en-US"/>
              </a:p>
            </p:txBody>
          </p:sp>
          <p:sp>
            <p:nvSpPr>
              <p:cNvPr id="31952" name="Freeform 1110"/>
              <p:cNvSpPr>
                <a:spLocks/>
              </p:cNvSpPr>
              <p:nvPr/>
            </p:nvSpPr>
            <p:spPr bwMode="auto">
              <a:xfrm>
                <a:off x="1693" y="3230"/>
                <a:ext cx="10" cy="14"/>
              </a:xfrm>
              <a:custGeom>
                <a:avLst/>
                <a:gdLst>
                  <a:gd name="T0" fmla="*/ 0 w 48"/>
                  <a:gd name="T1" fmla="*/ 0 h 66"/>
                  <a:gd name="T2" fmla="*/ 0 w 48"/>
                  <a:gd name="T3" fmla="*/ 0 h 66"/>
                  <a:gd name="T4" fmla="*/ 0 w 48"/>
                  <a:gd name="T5" fmla="*/ 0 h 66"/>
                  <a:gd name="T6" fmla="*/ 0 w 48"/>
                  <a:gd name="T7" fmla="*/ 0 h 66"/>
                  <a:gd name="T8" fmla="*/ 0 w 48"/>
                  <a:gd name="T9" fmla="*/ 0 h 66"/>
                  <a:gd name="T10" fmla="*/ 0 w 48"/>
                  <a:gd name="T11" fmla="*/ 0 h 66"/>
                  <a:gd name="T12" fmla="*/ 0 w 48"/>
                  <a:gd name="T13" fmla="*/ 0 h 66"/>
                  <a:gd name="T14" fmla="*/ 0 w 48"/>
                  <a:gd name="T15" fmla="*/ 0 h 66"/>
                  <a:gd name="T16" fmla="*/ 0 w 48"/>
                  <a:gd name="T17" fmla="*/ 0 h 66"/>
                  <a:gd name="T18" fmla="*/ 0 w 48"/>
                  <a:gd name="T19" fmla="*/ 0 h 66"/>
                  <a:gd name="T20" fmla="*/ 0 w 48"/>
                  <a:gd name="T21" fmla="*/ 0 h 66"/>
                  <a:gd name="T22" fmla="*/ 0 w 48"/>
                  <a:gd name="T23" fmla="*/ 0 h 66"/>
                  <a:gd name="T24" fmla="*/ 0 w 48"/>
                  <a:gd name="T25" fmla="*/ 0 h 66"/>
                  <a:gd name="T26" fmla="*/ 0 w 48"/>
                  <a:gd name="T27" fmla="*/ 0 h 66"/>
                  <a:gd name="T28" fmla="*/ 0 w 48"/>
                  <a:gd name="T29" fmla="*/ 0 h 66"/>
                  <a:gd name="T30" fmla="*/ 0 w 48"/>
                  <a:gd name="T31" fmla="*/ 0 h 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
                  <a:gd name="T49" fmla="*/ 0 h 66"/>
                  <a:gd name="T50" fmla="*/ 48 w 48"/>
                  <a:gd name="T51" fmla="*/ 66 h 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 h="66">
                    <a:moveTo>
                      <a:pt x="2" y="8"/>
                    </a:moveTo>
                    <a:lnTo>
                      <a:pt x="0" y="7"/>
                    </a:lnTo>
                    <a:lnTo>
                      <a:pt x="40" y="66"/>
                    </a:lnTo>
                    <a:lnTo>
                      <a:pt x="48" y="60"/>
                    </a:lnTo>
                    <a:lnTo>
                      <a:pt x="46" y="55"/>
                    </a:lnTo>
                    <a:lnTo>
                      <a:pt x="41" y="48"/>
                    </a:lnTo>
                    <a:lnTo>
                      <a:pt x="35" y="39"/>
                    </a:lnTo>
                    <a:lnTo>
                      <a:pt x="27" y="28"/>
                    </a:lnTo>
                    <a:lnTo>
                      <a:pt x="21" y="18"/>
                    </a:lnTo>
                    <a:lnTo>
                      <a:pt x="15" y="8"/>
                    </a:lnTo>
                    <a:lnTo>
                      <a:pt x="10" y="2"/>
                    </a:lnTo>
                    <a:lnTo>
                      <a:pt x="8" y="0"/>
                    </a:lnTo>
                    <a:lnTo>
                      <a:pt x="9" y="1"/>
                    </a:lnTo>
                    <a:lnTo>
                      <a:pt x="9" y="0"/>
                    </a:lnTo>
                    <a:lnTo>
                      <a:pt x="8" y="0"/>
                    </a:lnTo>
                    <a:lnTo>
                      <a:pt x="2" y="8"/>
                    </a:lnTo>
                    <a:close/>
                  </a:path>
                </a:pathLst>
              </a:custGeom>
              <a:solidFill>
                <a:srgbClr val="000000"/>
              </a:solidFill>
              <a:ln w="9525">
                <a:noFill/>
                <a:round/>
                <a:headEnd/>
                <a:tailEnd/>
              </a:ln>
            </p:spPr>
            <p:txBody>
              <a:bodyPr/>
              <a:lstStyle/>
              <a:p>
                <a:endParaRPr lang="en-US"/>
              </a:p>
            </p:txBody>
          </p:sp>
          <p:sp>
            <p:nvSpPr>
              <p:cNvPr id="31953" name="Freeform 1111"/>
              <p:cNvSpPr>
                <a:spLocks/>
              </p:cNvSpPr>
              <p:nvPr/>
            </p:nvSpPr>
            <p:spPr bwMode="auto">
              <a:xfrm>
                <a:off x="1662" y="3227"/>
                <a:ext cx="33" cy="8"/>
              </a:xfrm>
              <a:custGeom>
                <a:avLst/>
                <a:gdLst>
                  <a:gd name="T0" fmla="*/ 0 w 165"/>
                  <a:gd name="T1" fmla="*/ 0 h 40"/>
                  <a:gd name="T2" fmla="*/ 0 w 165"/>
                  <a:gd name="T3" fmla="*/ 0 h 40"/>
                  <a:gd name="T4" fmla="*/ 0 w 165"/>
                  <a:gd name="T5" fmla="*/ 0 h 40"/>
                  <a:gd name="T6" fmla="*/ 0 w 165"/>
                  <a:gd name="T7" fmla="*/ 0 h 40"/>
                  <a:gd name="T8" fmla="*/ 0 w 165"/>
                  <a:gd name="T9" fmla="*/ 0 h 40"/>
                  <a:gd name="T10" fmla="*/ 0 w 165"/>
                  <a:gd name="T11" fmla="*/ 0 h 40"/>
                  <a:gd name="T12" fmla="*/ 0 w 165"/>
                  <a:gd name="T13" fmla="*/ 0 h 40"/>
                  <a:gd name="T14" fmla="*/ 0 w 165"/>
                  <a:gd name="T15" fmla="*/ 0 h 40"/>
                  <a:gd name="T16" fmla="*/ 0 w 165"/>
                  <a:gd name="T17" fmla="*/ 0 h 40"/>
                  <a:gd name="T18" fmla="*/ 0 w 165"/>
                  <a:gd name="T19" fmla="*/ 0 h 40"/>
                  <a:gd name="T20" fmla="*/ 0 w 165"/>
                  <a:gd name="T21" fmla="*/ 0 h 40"/>
                  <a:gd name="T22" fmla="*/ 0 w 165"/>
                  <a:gd name="T23" fmla="*/ 0 h 40"/>
                  <a:gd name="T24" fmla="*/ 0 w 165"/>
                  <a:gd name="T25" fmla="*/ 0 h 40"/>
                  <a:gd name="T26" fmla="*/ 0 w 165"/>
                  <a:gd name="T27" fmla="*/ 0 h 40"/>
                  <a:gd name="T28" fmla="*/ 0 w 165"/>
                  <a:gd name="T29" fmla="*/ 0 h 40"/>
                  <a:gd name="T30" fmla="*/ 0 w 165"/>
                  <a:gd name="T31" fmla="*/ 0 h 40"/>
                  <a:gd name="T32" fmla="*/ 0 w 165"/>
                  <a:gd name="T33" fmla="*/ 0 h 40"/>
                  <a:gd name="T34" fmla="*/ 0 w 165"/>
                  <a:gd name="T35" fmla="*/ 0 h 40"/>
                  <a:gd name="T36" fmla="*/ 0 w 165"/>
                  <a:gd name="T37" fmla="*/ 0 h 40"/>
                  <a:gd name="T38" fmla="*/ 0 w 165"/>
                  <a:gd name="T39" fmla="*/ 0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5"/>
                  <a:gd name="T61" fmla="*/ 0 h 40"/>
                  <a:gd name="T62" fmla="*/ 165 w 165"/>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5" h="40">
                    <a:moveTo>
                      <a:pt x="5" y="40"/>
                    </a:moveTo>
                    <a:lnTo>
                      <a:pt x="25" y="29"/>
                    </a:lnTo>
                    <a:lnTo>
                      <a:pt x="43" y="21"/>
                    </a:lnTo>
                    <a:lnTo>
                      <a:pt x="62" y="15"/>
                    </a:lnTo>
                    <a:lnTo>
                      <a:pt x="80" y="11"/>
                    </a:lnTo>
                    <a:lnTo>
                      <a:pt x="100" y="11"/>
                    </a:lnTo>
                    <a:lnTo>
                      <a:pt x="118" y="14"/>
                    </a:lnTo>
                    <a:lnTo>
                      <a:pt x="138" y="19"/>
                    </a:lnTo>
                    <a:lnTo>
                      <a:pt x="159" y="27"/>
                    </a:lnTo>
                    <a:lnTo>
                      <a:pt x="165" y="19"/>
                    </a:lnTo>
                    <a:lnTo>
                      <a:pt x="163" y="16"/>
                    </a:lnTo>
                    <a:lnTo>
                      <a:pt x="144" y="9"/>
                    </a:lnTo>
                    <a:lnTo>
                      <a:pt x="123" y="3"/>
                    </a:lnTo>
                    <a:lnTo>
                      <a:pt x="101" y="0"/>
                    </a:lnTo>
                    <a:lnTo>
                      <a:pt x="80" y="0"/>
                    </a:lnTo>
                    <a:lnTo>
                      <a:pt x="58" y="3"/>
                    </a:lnTo>
                    <a:lnTo>
                      <a:pt x="37" y="9"/>
                    </a:lnTo>
                    <a:lnTo>
                      <a:pt x="19" y="18"/>
                    </a:lnTo>
                    <a:lnTo>
                      <a:pt x="0" y="30"/>
                    </a:lnTo>
                    <a:lnTo>
                      <a:pt x="5" y="40"/>
                    </a:lnTo>
                    <a:close/>
                  </a:path>
                </a:pathLst>
              </a:custGeom>
              <a:solidFill>
                <a:srgbClr val="000000"/>
              </a:solidFill>
              <a:ln w="9525">
                <a:noFill/>
                <a:round/>
                <a:headEnd/>
                <a:tailEnd/>
              </a:ln>
            </p:spPr>
            <p:txBody>
              <a:bodyPr/>
              <a:lstStyle/>
              <a:p>
                <a:endParaRPr lang="en-US"/>
              </a:p>
            </p:txBody>
          </p:sp>
          <p:sp>
            <p:nvSpPr>
              <p:cNvPr id="31954" name="Freeform 1112"/>
              <p:cNvSpPr>
                <a:spLocks/>
              </p:cNvSpPr>
              <p:nvPr/>
            </p:nvSpPr>
            <p:spPr bwMode="auto">
              <a:xfrm>
                <a:off x="1633" y="3233"/>
                <a:ext cx="30" cy="43"/>
              </a:xfrm>
              <a:custGeom>
                <a:avLst/>
                <a:gdLst>
                  <a:gd name="T0" fmla="*/ 0 w 147"/>
                  <a:gd name="T1" fmla="*/ 0 h 217"/>
                  <a:gd name="T2" fmla="*/ 0 w 147"/>
                  <a:gd name="T3" fmla="*/ 0 h 217"/>
                  <a:gd name="T4" fmla="*/ 0 w 147"/>
                  <a:gd name="T5" fmla="*/ 0 h 217"/>
                  <a:gd name="T6" fmla="*/ 0 w 147"/>
                  <a:gd name="T7" fmla="*/ 0 h 217"/>
                  <a:gd name="T8" fmla="*/ 0 w 147"/>
                  <a:gd name="T9" fmla="*/ 0 h 217"/>
                  <a:gd name="T10" fmla="*/ 0 w 147"/>
                  <a:gd name="T11" fmla="*/ 0 h 217"/>
                  <a:gd name="T12" fmla="*/ 0 w 147"/>
                  <a:gd name="T13" fmla="*/ 0 h 217"/>
                  <a:gd name="T14" fmla="*/ 0 w 147"/>
                  <a:gd name="T15" fmla="*/ 0 h 217"/>
                  <a:gd name="T16" fmla="*/ 0 w 147"/>
                  <a:gd name="T17" fmla="*/ 0 h 217"/>
                  <a:gd name="T18" fmla="*/ 0 w 147"/>
                  <a:gd name="T19" fmla="*/ 0 h 217"/>
                  <a:gd name="T20" fmla="*/ 0 w 147"/>
                  <a:gd name="T21" fmla="*/ 0 h 217"/>
                  <a:gd name="T22" fmla="*/ 0 w 147"/>
                  <a:gd name="T23" fmla="*/ 0 h 217"/>
                  <a:gd name="T24" fmla="*/ 0 w 147"/>
                  <a:gd name="T25" fmla="*/ 0 h 217"/>
                  <a:gd name="T26" fmla="*/ 0 w 147"/>
                  <a:gd name="T27" fmla="*/ 0 h 217"/>
                  <a:gd name="T28" fmla="*/ 0 w 147"/>
                  <a:gd name="T29" fmla="*/ 0 h 217"/>
                  <a:gd name="T30" fmla="*/ 0 w 147"/>
                  <a:gd name="T31" fmla="*/ 0 h 217"/>
                  <a:gd name="T32" fmla="*/ 0 w 147"/>
                  <a:gd name="T33" fmla="*/ 0 h 217"/>
                  <a:gd name="T34" fmla="*/ 0 w 147"/>
                  <a:gd name="T35" fmla="*/ 0 h 217"/>
                  <a:gd name="T36" fmla="*/ 0 w 147"/>
                  <a:gd name="T37" fmla="*/ 0 h 2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7"/>
                  <a:gd name="T58" fmla="*/ 0 h 217"/>
                  <a:gd name="T59" fmla="*/ 147 w 147"/>
                  <a:gd name="T60" fmla="*/ 217 h 2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7" h="217">
                    <a:moveTo>
                      <a:pt x="7" y="217"/>
                    </a:moveTo>
                    <a:lnTo>
                      <a:pt x="27" y="195"/>
                    </a:lnTo>
                    <a:lnTo>
                      <a:pt x="44" y="170"/>
                    </a:lnTo>
                    <a:lnTo>
                      <a:pt x="59" y="141"/>
                    </a:lnTo>
                    <a:lnTo>
                      <a:pt x="73" y="113"/>
                    </a:lnTo>
                    <a:lnTo>
                      <a:pt x="88" y="84"/>
                    </a:lnTo>
                    <a:lnTo>
                      <a:pt x="105" y="56"/>
                    </a:lnTo>
                    <a:lnTo>
                      <a:pt x="124" y="32"/>
                    </a:lnTo>
                    <a:lnTo>
                      <a:pt x="147" y="10"/>
                    </a:lnTo>
                    <a:lnTo>
                      <a:pt x="142" y="0"/>
                    </a:lnTo>
                    <a:lnTo>
                      <a:pt x="118" y="21"/>
                    </a:lnTo>
                    <a:lnTo>
                      <a:pt x="98" y="45"/>
                    </a:lnTo>
                    <a:lnTo>
                      <a:pt x="82" y="72"/>
                    </a:lnTo>
                    <a:lnTo>
                      <a:pt x="67" y="101"/>
                    </a:lnTo>
                    <a:lnTo>
                      <a:pt x="53" y="130"/>
                    </a:lnTo>
                    <a:lnTo>
                      <a:pt x="38" y="158"/>
                    </a:lnTo>
                    <a:lnTo>
                      <a:pt x="21" y="184"/>
                    </a:lnTo>
                    <a:lnTo>
                      <a:pt x="0" y="208"/>
                    </a:lnTo>
                    <a:lnTo>
                      <a:pt x="7" y="217"/>
                    </a:lnTo>
                    <a:close/>
                  </a:path>
                </a:pathLst>
              </a:custGeom>
              <a:solidFill>
                <a:srgbClr val="000000"/>
              </a:solidFill>
              <a:ln w="9525">
                <a:noFill/>
                <a:round/>
                <a:headEnd/>
                <a:tailEnd/>
              </a:ln>
            </p:spPr>
            <p:txBody>
              <a:bodyPr/>
              <a:lstStyle/>
              <a:p>
                <a:endParaRPr lang="en-US"/>
              </a:p>
            </p:txBody>
          </p:sp>
          <p:sp>
            <p:nvSpPr>
              <p:cNvPr id="31955" name="Freeform 1113"/>
              <p:cNvSpPr>
                <a:spLocks/>
              </p:cNvSpPr>
              <p:nvPr/>
            </p:nvSpPr>
            <p:spPr bwMode="auto">
              <a:xfrm>
                <a:off x="1592" y="3274"/>
                <a:ext cx="43" cy="16"/>
              </a:xfrm>
              <a:custGeom>
                <a:avLst/>
                <a:gdLst>
                  <a:gd name="T0" fmla="*/ 0 w 213"/>
                  <a:gd name="T1" fmla="*/ 0 h 80"/>
                  <a:gd name="T2" fmla="*/ 0 w 213"/>
                  <a:gd name="T3" fmla="*/ 0 h 80"/>
                  <a:gd name="T4" fmla="*/ 0 w 213"/>
                  <a:gd name="T5" fmla="*/ 0 h 80"/>
                  <a:gd name="T6" fmla="*/ 0 w 213"/>
                  <a:gd name="T7" fmla="*/ 0 h 80"/>
                  <a:gd name="T8" fmla="*/ 0 w 213"/>
                  <a:gd name="T9" fmla="*/ 0 h 80"/>
                  <a:gd name="T10" fmla="*/ 0 w 213"/>
                  <a:gd name="T11" fmla="*/ 0 h 80"/>
                  <a:gd name="T12" fmla="*/ 0 w 213"/>
                  <a:gd name="T13" fmla="*/ 0 h 80"/>
                  <a:gd name="T14" fmla="*/ 0 w 213"/>
                  <a:gd name="T15" fmla="*/ 0 h 80"/>
                  <a:gd name="T16" fmla="*/ 0 w 213"/>
                  <a:gd name="T17" fmla="*/ 0 h 80"/>
                  <a:gd name="T18" fmla="*/ 0 w 213"/>
                  <a:gd name="T19" fmla="*/ 0 h 80"/>
                  <a:gd name="T20" fmla="*/ 0 w 213"/>
                  <a:gd name="T21" fmla="*/ 0 h 80"/>
                  <a:gd name="T22" fmla="*/ 0 w 213"/>
                  <a:gd name="T23" fmla="*/ 0 h 80"/>
                  <a:gd name="T24" fmla="*/ 0 w 213"/>
                  <a:gd name="T25" fmla="*/ 0 h 80"/>
                  <a:gd name="T26" fmla="*/ 0 w 213"/>
                  <a:gd name="T27" fmla="*/ 0 h 80"/>
                  <a:gd name="T28" fmla="*/ 0 w 213"/>
                  <a:gd name="T29" fmla="*/ 0 h 80"/>
                  <a:gd name="T30" fmla="*/ 0 w 213"/>
                  <a:gd name="T31" fmla="*/ 0 h 80"/>
                  <a:gd name="T32" fmla="*/ 0 w 213"/>
                  <a:gd name="T33" fmla="*/ 0 h 80"/>
                  <a:gd name="T34" fmla="*/ 0 w 213"/>
                  <a:gd name="T35" fmla="*/ 0 h 80"/>
                  <a:gd name="T36" fmla="*/ 0 w 213"/>
                  <a:gd name="T37" fmla="*/ 0 h 80"/>
                  <a:gd name="T38" fmla="*/ 0 w 213"/>
                  <a:gd name="T39" fmla="*/ 0 h 80"/>
                  <a:gd name="T40" fmla="*/ 0 w 213"/>
                  <a:gd name="T41" fmla="*/ 0 h 80"/>
                  <a:gd name="T42" fmla="*/ 0 w 213"/>
                  <a:gd name="T43" fmla="*/ 0 h 80"/>
                  <a:gd name="T44" fmla="*/ 0 w 213"/>
                  <a:gd name="T45" fmla="*/ 0 h 80"/>
                  <a:gd name="T46" fmla="*/ 0 w 213"/>
                  <a:gd name="T47" fmla="*/ 0 h 80"/>
                  <a:gd name="T48" fmla="*/ 0 w 213"/>
                  <a:gd name="T49" fmla="*/ 0 h 80"/>
                  <a:gd name="T50" fmla="*/ 0 w 213"/>
                  <a:gd name="T51" fmla="*/ 0 h 80"/>
                  <a:gd name="T52" fmla="*/ 0 w 213"/>
                  <a:gd name="T53" fmla="*/ 0 h 80"/>
                  <a:gd name="T54" fmla="*/ 0 w 213"/>
                  <a:gd name="T55" fmla="*/ 0 h 80"/>
                  <a:gd name="T56" fmla="*/ 0 w 213"/>
                  <a:gd name="T57" fmla="*/ 0 h 80"/>
                  <a:gd name="T58" fmla="*/ 0 w 213"/>
                  <a:gd name="T59" fmla="*/ 0 h 80"/>
                  <a:gd name="T60" fmla="*/ 0 w 213"/>
                  <a:gd name="T61" fmla="*/ 0 h 80"/>
                  <a:gd name="T62" fmla="*/ 0 w 213"/>
                  <a:gd name="T63" fmla="*/ 0 h 80"/>
                  <a:gd name="T64" fmla="*/ 0 w 213"/>
                  <a:gd name="T65" fmla="*/ 0 h 80"/>
                  <a:gd name="T66" fmla="*/ 0 w 213"/>
                  <a:gd name="T67" fmla="*/ 0 h 80"/>
                  <a:gd name="T68" fmla="*/ 0 w 213"/>
                  <a:gd name="T69" fmla="*/ 0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3"/>
                  <a:gd name="T106" fmla="*/ 0 h 80"/>
                  <a:gd name="T107" fmla="*/ 213 w 213"/>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3" h="80">
                    <a:moveTo>
                      <a:pt x="7" y="80"/>
                    </a:moveTo>
                    <a:lnTo>
                      <a:pt x="14" y="72"/>
                    </a:lnTo>
                    <a:lnTo>
                      <a:pt x="24" y="66"/>
                    </a:lnTo>
                    <a:lnTo>
                      <a:pt x="35" y="61"/>
                    </a:lnTo>
                    <a:lnTo>
                      <a:pt x="48" y="56"/>
                    </a:lnTo>
                    <a:lnTo>
                      <a:pt x="60" y="53"/>
                    </a:lnTo>
                    <a:lnTo>
                      <a:pt x="75" y="49"/>
                    </a:lnTo>
                    <a:lnTo>
                      <a:pt x="88" y="46"/>
                    </a:lnTo>
                    <a:lnTo>
                      <a:pt x="103" y="43"/>
                    </a:lnTo>
                    <a:lnTo>
                      <a:pt x="119" y="40"/>
                    </a:lnTo>
                    <a:lnTo>
                      <a:pt x="133" y="38"/>
                    </a:lnTo>
                    <a:lnTo>
                      <a:pt x="148" y="34"/>
                    </a:lnTo>
                    <a:lnTo>
                      <a:pt x="163" y="30"/>
                    </a:lnTo>
                    <a:lnTo>
                      <a:pt x="176" y="27"/>
                    </a:lnTo>
                    <a:lnTo>
                      <a:pt x="190" y="22"/>
                    </a:lnTo>
                    <a:lnTo>
                      <a:pt x="202" y="16"/>
                    </a:lnTo>
                    <a:lnTo>
                      <a:pt x="213" y="9"/>
                    </a:lnTo>
                    <a:lnTo>
                      <a:pt x="206" y="0"/>
                    </a:lnTo>
                    <a:lnTo>
                      <a:pt x="198" y="6"/>
                    </a:lnTo>
                    <a:lnTo>
                      <a:pt x="190" y="11"/>
                    </a:lnTo>
                    <a:lnTo>
                      <a:pt x="180" y="14"/>
                    </a:lnTo>
                    <a:lnTo>
                      <a:pt x="168" y="19"/>
                    </a:lnTo>
                    <a:lnTo>
                      <a:pt x="156" y="22"/>
                    </a:lnTo>
                    <a:lnTo>
                      <a:pt x="142" y="25"/>
                    </a:lnTo>
                    <a:lnTo>
                      <a:pt x="129" y="28"/>
                    </a:lnTo>
                    <a:lnTo>
                      <a:pt x="114" y="32"/>
                    </a:lnTo>
                    <a:lnTo>
                      <a:pt x="98" y="34"/>
                    </a:lnTo>
                    <a:lnTo>
                      <a:pt x="83" y="38"/>
                    </a:lnTo>
                    <a:lnTo>
                      <a:pt x="68" y="41"/>
                    </a:lnTo>
                    <a:lnTo>
                      <a:pt x="54" y="46"/>
                    </a:lnTo>
                    <a:lnTo>
                      <a:pt x="39" y="50"/>
                    </a:lnTo>
                    <a:lnTo>
                      <a:pt x="24" y="56"/>
                    </a:lnTo>
                    <a:lnTo>
                      <a:pt x="12" y="62"/>
                    </a:lnTo>
                    <a:lnTo>
                      <a:pt x="0" y="70"/>
                    </a:lnTo>
                    <a:lnTo>
                      <a:pt x="7" y="80"/>
                    </a:lnTo>
                    <a:close/>
                  </a:path>
                </a:pathLst>
              </a:custGeom>
              <a:solidFill>
                <a:srgbClr val="000000"/>
              </a:solidFill>
              <a:ln w="9525">
                <a:noFill/>
                <a:round/>
                <a:headEnd/>
                <a:tailEnd/>
              </a:ln>
            </p:spPr>
            <p:txBody>
              <a:bodyPr/>
              <a:lstStyle/>
              <a:p>
                <a:endParaRPr lang="en-US"/>
              </a:p>
            </p:txBody>
          </p:sp>
          <p:sp>
            <p:nvSpPr>
              <p:cNvPr id="31956" name="Freeform 1114"/>
              <p:cNvSpPr>
                <a:spLocks/>
              </p:cNvSpPr>
              <p:nvPr/>
            </p:nvSpPr>
            <p:spPr bwMode="auto">
              <a:xfrm>
                <a:off x="1562" y="3288"/>
                <a:ext cx="31" cy="42"/>
              </a:xfrm>
              <a:custGeom>
                <a:avLst/>
                <a:gdLst>
                  <a:gd name="T0" fmla="*/ 0 w 159"/>
                  <a:gd name="T1" fmla="*/ 0 h 209"/>
                  <a:gd name="T2" fmla="*/ 0 w 159"/>
                  <a:gd name="T3" fmla="*/ 0 h 209"/>
                  <a:gd name="T4" fmla="*/ 0 w 159"/>
                  <a:gd name="T5" fmla="*/ 0 h 209"/>
                  <a:gd name="T6" fmla="*/ 0 w 159"/>
                  <a:gd name="T7" fmla="*/ 0 h 209"/>
                  <a:gd name="T8" fmla="*/ 0 w 159"/>
                  <a:gd name="T9" fmla="*/ 0 h 209"/>
                  <a:gd name="T10" fmla="*/ 0 w 159"/>
                  <a:gd name="T11" fmla="*/ 0 h 209"/>
                  <a:gd name="T12" fmla="*/ 0 w 159"/>
                  <a:gd name="T13" fmla="*/ 0 h 209"/>
                  <a:gd name="T14" fmla="*/ 0 w 159"/>
                  <a:gd name="T15" fmla="*/ 0 h 209"/>
                  <a:gd name="T16" fmla="*/ 0 w 159"/>
                  <a:gd name="T17" fmla="*/ 0 h 209"/>
                  <a:gd name="T18" fmla="*/ 0 w 159"/>
                  <a:gd name="T19" fmla="*/ 0 h 209"/>
                  <a:gd name="T20" fmla="*/ 0 w 159"/>
                  <a:gd name="T21" fmla="*/ 0 h 209"/>
                  <a:gd name="T22" fmla="*/ 0 w 159"/>
                  <a:gd name="T23" fmla="*/ 0 h 209"/>
                  <a:gd name="T24" fmla="*/ 0 w 159"/>
                  <a:gd name="T25" fmla="*/ 0 h 209"/>
                  <a:gd name="T26" fmla="*/ 0 w 159"/>
                  <a:gd name="T27" fmla="*/ 0 h 209"/>
                  <a:gd name="T28" fmla="*/ 0 w 159"/>
                  <a:gd name="T29" fmla="*/ 0 h 209"/>
                  <a:gd name="T30" fmla="*/ 0 w 159"/>
                  <a:gd name="T31" fmla="*/ 0 h 209"/>
                  <a:gd name="T32" fmla="*/ 0 w 159"/>
                  <a:gd name="T33" fmla="*/ 0 h 209"/>
                  <a:gd name="T34" fmla="*/ 0 w 159"/>
                  <a:gd name="T35" fmla="*/ 0 h 209"/>
                  <a:gd name="T36" fmla="*/ 0 w 159"/>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
                  <a:gd name="T58" fmla="*/ 0 h 209"/>
                  <a:gd name="T59" fmla="*/ 159 w 159"/>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 h="209">
                    <a:moveTo>
                      <a:pt x="6" y="209"/>
                    </a:moveTo>
                    <a:lnTo>
                      <a:pt x="31" y="189"/>
                    </a:lnTo>
                    <a:lnTo>
                      <a:pt x="52" y="167"/>
                    </a:lnTo>
                    <a:lnTo>
                      <a:pt x="69" y="141"/>
                    </a:lnTo>
                    <a:lnTo>
                      <a:pt x="84" y="114"/>
                    </a:lnTo>
                    <a:lnTo>
                      <a:pt x="99" y="87"/>
                    </a:lnTo>
                    <a:lnTo>
                      <a:pt x="115" y="60"/>
                    </a:lnTo>
                    <a:lnTo>
                      <a:pt x="135" y="34"/>
                    </a:lnTo>
                    <a:lnTo>
                      <a:pt x="159" y="10"/>
                    </a:lnTo>
                    <a:lnTo>
                      <a:pt x="152" y="0"/>
                    </a:lnTo>
                    <a:lnTo>
                      <a:pt x="127" y="24"/>
                    </a:lnTo>
                    <a:lnTo>
                      <a:pt x="106" y="51"/>
                    </a:lnTo>
                    <a:lnTo>
                      <a:pt x="89" y="80"/>
                    </a:lnTo>
                    <a:lnTo>
                      <a:pt x="74" y="108"/>
                    </a:lnTo>
                    <a:lnTo>
                      <a:pt x="58" y="136"/>
                    </a:lnTo>
                    <a:lnTo>
                      <a:pt x="42" y="161"/>
                    </a:lnTo>
                    <a:lnTo>
                      <a:pt x="23" y="182"/>
                    </a:lnTo>
                    <a:lnTo>
                      <a:pt x="0" y="198"/>
                    </a:lnTo>
                    <a:lnTo>
                      <a:pt x="6" y="209"/>
                    </a:lnTo>
                    <a:close/>
                  </a:path>
                </a:pathLst>
              </a:custGeom>
              <a:solidFill>
                <a:srgbClr val="000000"/>
              </a:solidFill>
              <a:ln w="9525">
                <a:noFill/>
                <a:round/>
                <a:headEnd/>
                <a:tailEnd/>
              </a:ln>
            </p:spPr>
            <p:txBody>
              <a:bodyPr/>
              <a:lstStyle/>
              <a:p>
                <a:endParaRPr lang="en-US"/>
              </a:p>
            </p:txBody>
          </p:sp>
          <p:sp>
            <p:nvSpPr>
              <p:cNvPr id="31957" name="Freeform 1115"/>
              <p:cNvSpPr>
                <a:spLocks/>
              </p:cNvSpPr>
              <p:nvPr/>
            </p:nvSpPr>
            <p:spPr bwMode="auto">
              <a:xfrm>
                <a:off x="1513" y="3328"/>
                <a:ext cx="50" cy="15"/>
              </a:xfrm>
              <a:custGeom>
                <a:avLst/>
                <a:gdLst>
                  <a:gd name="T0" fmla="*/ 0 w 251"/>
                  <a:gd name="T1" fmla="*/ 0 h 78"/>
                  <a:gd name="T2" fmla="*/ 0 w 251"/>
                  <a:gd name="T3" fmla="*/ 0 h 78"/>
                  <a:gd name="T4" fmla="*/ 0 w 251"/>
                  <a:gd name="T5" fmla="*/ 0 h 78"/>
                  <a:gd name="T6" fmla="*/ 0 w 251"/>
                  <a:gd name="T7" fmla="*/ 0 h 78"/>
                  <a:gd name="T8" fmla="*/ 0 w 251"/>
                  <a:gd name="T9" fmla="*/ 0 h 78"/>
                  <a:gd name="T10" fmla="*/ 0 w 251"/>
                  <a:gd name="T11" fmla="*/ 0 h 78"/>
                  <a:gd name="T12" fmla="*/ 0 w 251"/>
                  <a:gd name="T13" fmla="*/ 0 h 78"/>
                  <a:gd name="T14" fmla="*/ 0 w 251"/>
                  <a:gd name="T15" fmla="*/ 0 h 78"/>
                  <a:gd name="T16" fmla="*/ 0 w 251"/>
                  <a:gd name="T17" fmla="*/ 0 h 78"/>
                  <a:gd name="T18" fmla="*/ 0 w 251"/>
                  <a:gd name="T19" fmla="*/ 0 h 78"/>
                  <a:gd name="T20" fmla="*/ 0 w 251"/>
                  <a:gd name="T21" fmla="*/ 0 h 78"/>
                  <a:gd name="T22" fmla="*/ 0 w 251"/>
                  <a:gd name="T23" fmla="*/ 0 h 78"/>
                  <a:gd name="T24" fmla="*/ 0 w 251"/>
                  <a:gd name="T25" fmla="*/ 0 h 78"/>
                  <a:gd name="T26" fmla="*/ 0 w 251"/>
                  <a:gd name="T27" fmla="*/ 0 h 78"/>
                  <a:gd name="T28" fmla="*/ 0 w 251"/>
                  <a:gd name="T29" fmla="*/ 0 h 78"/>
                  <a:gd name="T30" fmla="*/ 0 w 251"/>
                  <a:gd name="T31" fmla="*/ 0 h 78"/>
                  <a:gd name="T32" fmla="*/ 0 w 251"/>
                  <a:gd name="T33" fmla="*/ 0 h 78"/>
                  <a:gd name="T34" fmla="*/ 0 w 251"/>
                  <a:gd name="T35" fmla="*/ 0 h 78"/>
                  <a:gd name="T36" fmla="*/ 0 w 251"/>
                  <a:gd name="T37" fmla="*/ 0 h 78"/>
                  <a:gd name="T38" fmla="*/ 0 w 251"/>
                  <a:gd name="T39" fmla="*/ 0 h 78"/>
                  <a:gd name="T40" fmla="*/ 0 w 251"/>
                  <a:gd name="T41" fmla="*/ 0 h 78"/>
                  <a:gd name="T42" fmla="*/ 0 w 251"/>
                  <a:gd name="T43" fmla="*/ 0 h 78"/>
                  <a:gd name="T44" fmla="*/ 0 w 251"/>
                  <a:gd name="T45" fmla="*/ 0 h 78"/>
                  <a:gd name="T46" fmla="*/ 0 w 251"/>
                  <a:gd name="T47" fmla="*/ 0 h 78"/>
                  <a:gd name="T48" fmla="*/ 0 w 251"/>
                  <a:gd name="T49" fmla="*/ 0 h 78"/>
                  <a:gd name="T50" fmla="*/ 0 w 251"/>
                  <a:gd name="T51" fmla="*/ 0 h 78"/>
                  <a:gd name="T52" fmla="*/ 0 w 251"/>
                  <a:gd name="T53" fmla="*/ 0 h 78"/>
                  <a:gd name="T54" fmla="*/ 0 w 251"/>
                  <a:gd name="T55" fmla="*/ 0 h 78"/>
                  <a:gd name="T56" fmla="*/ 0 w 251"/>
                  <a:gd name="T57" fmla="*/ 0 h 78"/>
                  <a:gd name="T58" fmla="*/ 0 w 251"/>
                  <a:gd name="T59" fmla="*/ 0 h 78"/>
                  <a:gd name="T60" fmla="*/ 0 w 251"/>
                  <a:gd name="T61" fmla="*/ 0 h 78"/>
                  <a:gd name="T62" fmla="*/ 0 w 251"/>
                  <a:gd name="T63" fmla="*/ 0 h 78"/>
                  <a:gd name="T64" fmla="*/ 0 w 251"/>
                  <a:gd name="T65" fmla="*/ 0 h 78"/>
                  <a:gd name="T66" fmla="*/ 0 w 251"/>
                  <a:gd name="T67" fmla="*/ 0 h 78"/>
                  <a:gd name="T68" fmla="*/ 0 w 251"/>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78"/>
                  <a:gd name="T107" fmla="*/ 251 w 251"/>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78">
                    <a:moveTo>
                      <a:pt x="9" y="78"/>
                    </a:moveTo>
                    <a:lnTo>
                      <a:pt x="16" y="72"/>
                    </a:lnTo>
                    <a:lnTo>
                      <a:pt x="26" y="66"/>
                    </a:lnTo>
                    <a:lnTo>
                      <a:pt x="37" y="61"/>
                    </a:lnTo>
                    <a:lnTo>
                      <a:pt x="51" y="57"/>
                    </a:lnTo>
                    <a:lnTo>
                      <a:pt x="65" y="54"/>
                    </a:lnTo>
                    <a:lnTo>
                      <a:pt x="81" y="51"/>
                    </a:lnTo>
                    <a:lnTo>
                      <a:pt x="97" y="49"/>
                    </a:lnTo>
                    <a:lnTo>
                      <a:pt x="116" y="46"/>
                    </a:lnTo>
                    <a:lnTo>
                      <a:pt x="133" y="43"/>
                    </a:lnTo>
                    <a:lnTo>
                      <a:pt x="151" y="40"/>
                    </a:lnTo>
                    <a:lnTo>
                      <a:pt x="168" y="38"/>
                    </a:lnTo>
                    <a:lnTo>
                      <a:pt x="187" y="34"/>
                    </a:lnTo>
                    <a:lnTo>
                      <a:pt x="204" y="29"/>
                    </a:lnTo>
                    <a:lnTo>
                      <a:pt x="220" y="24"/>
                    </a:lnTo>
                    <a:lnTo>
                      <a:pt x="236" y="18"/>
                    </a:lnTo>
                    <a:lnTo>
                      <a:pt x="251" y="11"/>
                    </a:lnTo>
                    <a:lnTo>
                      <a:pt x="245" y="0"/>
                    </a:lnTo>
                    <a:lnTo>
                      <a:pt x="230" y="7"/>
                    </a:lnTo>
                    <a:lnTo>
                      <a:pt x="215" y="14"/>
                    </a:lnTo>
                    <a:lnTo>
                      <a:pt x="199" y="19"/>
                    </a:lnTo>
                    <a:lnTo>
                      <a:pt x="182" y="24"/>
                    </a:lnTo>
                    <a:lnTo>
                      <a:pt x="165" y="27"/>
                    </a:lnTo>
                    <a:lnTo>
                      <a:pt x="148" y="30"/>
                    </a:lnTo>
                    <a:lnTo>
                      <a:pt x="130" y="33"/>
                    </a:lnTo>
                    <a:lnTo>
                      <a:pt x="112" y="35"/>
                    </a:lnTo>
                    <a:lnTo>
                      <a:pt x="95" y="36"/>
                    </a:lnTo>
                    <a:lnTo>
                      <a:pt x="79" y="40"/>
                    </a:lnTo>
                    <a:lnTo>
                      <a:pt x="63" y="43"/>
                    </a:lnTo>
                    <a:lnTo>
                      <a:pt x="47" y="46"/>
                    </a:lnTo>
                    <a:lnTo>
                      <a:pt x="33" y="50"/>
                    </a:lnTo>
                    <a:lnTo>
                      <a:pt x="21" y="56"/>
                    </a:lnTo>
                    <a:lnTo>
                      <a:pt x="10" y="62"/>
                    </a:lnTo>
                    <a:lnTo>
                      <a:pt x="0" y="71"/>
                    </a:lnTo>
                    <a:lnTo>
                      <a:pt x="9" y="78"/>
                    </a:lnTo>
                    <a:close/>
                  </a:path>
                </a:pathLst>
              </a:custGeom>
              <a:solidFill>
                <a:srgbClr val="000000"/>
              </a:solidFill>
              <a:ln w="9525">
                <a:noFill/>
                <a:round/>
                <a:headEnd/>
                <a:tailEnd/>
              </a:ln>
            </p:spPr>
            <p:txBody>
              <a:bodyPr/>
              <a:lstStyle/>
              <a:p>
                <a:endParaRPr lang="en-US"/>
              </a:p>
            </p:txBody>
          </p:sp>
          <p:sp>
            <p:nvSpPr>
              <p:cNvPr id="31958" name="Freeform 1116"/>
              <p:cNvSpPr>
                <a:spLocks/>
              </p:cNvSpPr>
              <p:nvPr/>
            </p:nvSpPr>
            <p:spPr bwMode="auto">
              <a:xfrm>
                <a:off x="1500" y="3342"/>
                <a:ext cx="14" cy="18"/>
              </a:xfrm>
              <a:custGeom>
                <a:avLst/>
                <a:gdLst>
                  <a:gd name="T0" fmla="*/ 0 w 70"/>
                  <a:gd name="T1" fmla="*/ 0 h 90"/>
                  <a:gd name="T2" fmla="*/ 0 w 70"/>
                  <a:gd name="T3" fmla="*/ 0 h 90"/>
                  <a:gd name="T4" fmla="*/ 0 w 70"/>
                  <a:gd name="T5" fmla="*/ 0 h 90"/>
                  <a:gd name="T6" fmla="*/ 0 w 70"/>
                  <a:gd name="T7" fmla="*/ 0 h 90"/>
                  <a:gd name="T8" fmla="*/ 0 w 70"/>
                  <a:gd name="T9" fmla="*/ 0 h 90"/>
                  <a:gd name="T10" fmla="*/ 0 w 70"/>
                  <a:gd name="T11" fmla="*/ 0 h 90"/>
                  <a:gd name="T12" fmla="*/ 0 w 70"/>
                  <a:gd name="T13" fmla="*/ 0 h 90"/>
                  <a:gd name="T14" fmla="*/ 0 w 70"/>
                  <a:gd name="T15" fmla="*/ 0 h 90"/>
                  <a:gd name="T16" fmla="*/ 0 w 70"/>
                  <a:gd name="T17" fmla="*/ 0 h 90"/>
                  <a:gd name="T18" fmla="*/ 0 w 70"/>
                  <a:gd name="T19" fmla="*/ 0 h 90"/>
                  <a:gd name="T20" fmla="*/ 0 w 70"/>
                  <a:gd name="T21" fmla="*/ 0 h 90"/>
                  <a:gd name="T22" fmla="*/ 0 w 70"/>
                  <a:gd name="T23" fmla="*/ 0 h 90"/>
                  <a:gd name="T24" fmla="*/ 0 w 70"/>
                  <a:gd name="T25" fmla="*/ 0 h 90"/>
                  <a:gd name="T26" fmla="*/ 0 w 70"/>
                  <a:gd name="T27" fmla="*/ 0 h 90"/>
                  <a:gd name="T28" fmla="*/ 0 w 70"/>
                  <a:gd name="T29" fmla="*/ 0 h 90"/>
                  <a:gd name="T30" fmla="*/ 0 w 70"/>
                  <a:gd name="T31" fmla="*/ 0 h 90"/>
                  <a:gd name="T32" fmla="*/ 0 w 70"/>
                  <a:gd name="T33" fmla="*/ 0 h 90"/>
                  <a:gd name="T34" fmla="*/ 0 w 70"/>
                  <a:gd name="T35" fmla="*/ 0 h 90"/>
                  <a:gd name="T36" fmla="*/ 0 w 70"/>
                  <a:gd name="T37" fmla="*/ 0 h 90"/>
                  <a:gd name="T38" fmla="*/ 0 w 70"/>
                  <a:gd name="T39" fmla="*/ 0 h 90"/>
                  <a:gd name="T40" fmla="*/ 0 w 70"/>
                  <a:gd name="T41" fmla="*/ 0 h 90"/>
                  <a:gd name="T42" fmla="*/ 0 w 70"/>
                  <a:gd name="T43" fmla="*/ 0 h 90"/>
                  <a:gd name="T44" fmla="*/ 0 w 70"/>
                  <a:gd name="T45" fmla="*/ 0 h 90"/>
                  <a:gd name="T46" fmla="*/ 0 w 70"/>
                  <a:gd name="T47" fmla="*/ 0 h 90"/>
                  <a:gd name="T48" fmla="*/ 0 w 70"/>
                  <a:gd name="T49" fmla="*/ 0 h 90"/>
                  <a:gd name="T50" fmla="*/ 0 w 70"/>
                  <a:gd name="T51" fmla="*/ 0 h 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90"/>
                  <a:gd name="T80" fmla="*/ 70 w 70"/>
                  <a:gd name="T81" fmla="*/ 90 h 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90">
                    <a:moveTo>
                      <a:pt x="10" y="82"/>
                    </a:moveTo>
                    <a:lnTo>
                      <a:pt x="11" y="88"/>
                    </a:lnTo>
                    <a:lnTo>
                      <a:pt x="18" y="79"/>
                    </a:lnTo>
                    <a:lnTo>
                      <a:pt x="26" y="69"/>
                    </a:lnTo>
                    <a:lnTo>
                      <a:pt x="33" y="59"/>
                    </a:lnTo>
                    <a:lnTo>
                      <a:pt x="39" y="48"/>
                    </a:lnTo>
                    <a:lnTo>
                      <a:pt x="47" y="37"/>
                    </a:lnTo>
                    <a:lnTo>
                      <a:pt x="54" y="27"/>
                    </a:lnTo>
                    <a:lnTo>
                      <a:pt x="61" y="17"/>
                    </a:lnTo>
                    <a:lnTo>
                      <a:pt x="70" y="7"/>
                    </a:lnTo>
                    <a:lnTo>
                      <a:pt x="61" y="0"/>
                    </a:lnTo>
                    <a:lnTo>
                      <a:pt x="51" y="10"/>
                    </a:lnTo>
                    <a:lnTo>
                      <a:pt x="43" y="20"/>
                    </a:lnTo>
                    <a:lnTo>
                      <a:pt x="34" y="29"/>
                    </a:lnTo>
                    <a:lnTo>
                      <a:pt x="27" y="39"/>
                    </a:lnTo>
                    <a:lnTo>
                      <a:pt x="21" y="50"/>
                    </a:lnTo>
                    <a:lnTo>
                      <a:pt x="13" y="61"/>
                    </a:lnTo>
                    <a:lnTo>
                      <a:pt x="7" y="72"/>
                    </a:lnTo>
                    <a:lnTo>
                      <a:pt x="0" y="85"/>
                    </a:lnTo>
                    <a:lnTo>
                      <a:pt x="1" y="90"/>
                    </a:lnTo>
                    <a:lnTo>
                      <a:pt x="0" y="85"/>
                    </a:lnTo>
                    <a:lnTo>
                      <a:pt x="0" y="86"/>
                    </a:lnTo>
                    <a:lnTo>
                      <a:pt x="0" y="87"/>
                    </a:lnTo>
                    <a:lnTo>
                      <a:pt x="0" y="88"/>
                    </a:lnTo>
                    <a:lnTo>
                      <a:pt x="1" y="90"/>
                    </a:lnTo>
                    <a:lnTo>
                      <a:pt x="10" y="82"/>
                    </a:lnTo>
                    <a:close/>
                  </a:path>
                </a:pathLst>
              </a:custGeom>
              <a:solidFill>
                <a:srgbClr val="000000"/>
              </a:solidFill>
              <a:ln w="9525">
                <a:noFill/>
                <a:round/>
                <a:headEnd/>
                <a:tailEnd/>
              </a:ln>
            </p:spPr>
            <p:txBody>
              <a:bodyPr/>
              <a:lstStyle/>
              <a:p>
                <a:endParaRPr lang="en-US"/>
              </a:p>
            </p:txBody>
          </p:sp>
          <p:sp>
            <p:nvSpPr>
              <p:cNvPr id="31959" name="Freeform 1117"/>
              <p:cNvSpPr>
                <a:spLocks/>
              </p:cNvSpPr>
              <p:nvPr/>
            </p:nvSpPr>
            <p:spPr bwMode="auto">
              <a:xfrm>
                <a:off x="1400" y="3102"/>
                <a:ext cx="341" cy="213"/>
              </a:xfrm>
              <a:custGeom>
                <a:avLst/>
                <a:gdLst>
                  <a:gd name="T0" fmla="*/ 0 w 1707"/>
                  <a:gd name="T1" fmla="*/ 0 h 1063"/>
                  <a:gd name="T2" fmla="*/ 0 w 1707"/>
                  <a:gd name="T3" fmla="*/ 0 h 1063"/>
                  <a:gd name="T4" fmla="*/ 0 w 1707"/>
                  <a:gd name="T5" fmla="*/ 0 h 1063"/>
                  <a:gd name="T6" fmla="*/ 0 w 1707"/>
                  <a:gd name="T7" fmla="*/ 0 h 1063"/>
                  <a:gd name="T8" fmla="*/ 0 w 1707"/>
                  <a:gd name="T9" fmla="*/ 0 h 1063"/>
                  <a:gd name="T10" fmla="*/ 0 w 1707"/>
                  <a:gd name="T11" fmla="*/ 0 h 1063"/>
                  <a:gd name="T12" fmla="*/ 0 w 1707"/>
                  <a:gd name="T13" fmla="*/ 0 h 1063"/>
                  <a:gd name="T14" fmla="*/ 0 w 1707"/>
                  <a:gd name="T15" fmla="*/ 0 h 1063"/>
                  <a:gd name="T16" fmla="*/ 0 w 1707"/>
                  <a:gd name="T17" fmla="*/ 0 h 1063"/>
                  <a:gd name="T18" fmla="*/ 0 w 1707"/>
                  <a:gd name="T19" fmla="*/ 0 h 1063"/>
                  <a:gd name="T20" fmla="*/ 0 w 1707"/>
                  <a:gd name="T21" fmla="*/ 0 h 1063"/>
                  <a:gd name="T22" fmla="*/ 0 w 1707"/>
                  <a:gd name="T23" fmla="*/ 0 h 1063"/>
                  <a:gd name="T24" fmla="*/ 0 w 1707"/>
                  <a:gd name="T25" fmla="*/ 0 h 1063"/>
                  <a:gd name="T26" fmla="*/ 0 w 1707"/>
                  <a:gd name="T27" fmla="*/ 0 h 1063"/>
                  <a:gd name="T28" fmla="*/ 0 w 1707"/>
                  <a:gd name="T29" fmla="*/ 0 h 1063"/>
                  <a:gd name="T30" fmla="*/ 0 w 1707"/>
                  <a:gd name="T31" fmla="*/ 0 h 1063"/>
                  <a:gd name="T32" fmla="*/ 0 w 1707"/>
                  <a:gd name="T33" fmla="*/ 0 h 1063"/>
                  <a:gd name="T34" fmla="*/ 0 w 1707"/>
                  <a:gd name="T35" fmla="*/ 0 h 1063"/>
                  <a:gd name="T36" fmla="*/ 0 w 1707"/>
                  <a:gd name="T37" fmla="*/ 0 h 1063"/>
                  <a:gd name="T38" fmla="*/ 0 w 1707"/>
                  <a:gd name="T39" fmla="*/ 0 h 1063"/>
                  <a:gd name="T40" fmla="*/ 0 w 1707"/>
                  <a:gd name="T41" fmla="*/ 0 h 1063"/>
                  <a:gd name="T42" fmla="*/ 0 w 1707"/>
                  <a:gd name="T43" fmla="*/ 0 h 1063"/>
                  <a:gd name="T44" fmla="*/ 0 w 1707"/>
                  <a:gd name="T45" fmla="*/ 0 h 1063"/>
                  <a:gd name="T46" fmla="*/ 0 w 1707"/>
                  <a:gd name="T47" fmla="*/ 0 h 1063"/>
                  <a:gd name="T48" fmla="*/ 0 w 1707"/>
                  <a:gd name="T49" fmla="*/ 0 h 1063"/>
                  <a:gd name="T50" fmla="*/ 0 w 1707"/>
                  <a:gd name="T51" fmla="*/ 0 h 1063"/>
                  <a:gd name="T52" fmla="*/ 0 w 1707"/>
                  <a:gd name="T53" fmla="*/ 0 h 1063"/>
                  <a:gd name="T54" fmla="*/ 0 w 1707"/>
                  <a:gd name="T55" fmla="*/ 0 h 1063"/>
                  <a:gd name="T56" fmla="*/ 0 w 1707"/>
                  <a:gd name="T57" fmla="*/ 0 h 1063"/>
                  <a:gd name="T58" fmla="*/ 0 w 1707"/>
                  <a:gd name="T59" fmla="*/ 0 h 1063"/>
                  <a:gd name="T60" fmla="*/ 0 w 1707"/>
                  <a:gd name="T61" fmla="*/ 0 h 1063"/>
                  <a:gd name="T62" fmla="*/ 0 w 1707"/>
                  <a:gd name="T63" fmla="*/ 0 h 1063"/>
                  <a:gd name="T64" fmla="*/ 0 w 1707"/>
                  <a:gd name="T65" fmla="*/ 0 h 1063"/>
                  <a:gd name="T66" fmla="*/ 0 w 1707"/>
                  <a:gd name="T67" fmla="*/ 0 h 1063"/>
                  <a:gd name="T68" fmla="*/ 0 w 1707"/>
                  <a:gd name="T69" fmla="*/ 0 h 1063"/>
                  <a:gd name="T70" fmla="*/ 0 w 1707"/>
                  <a:gd name="T71" fmla="*/ 0 h 1063"/>
                  <a:gd name="T72" fmla="*/ 0 w 1707"/>
                  <a:gd name="T73" fmla="*/ 0 h 1063"/>
                  <a:gd name="T74" fmla="*/ 0 w 1707"/>
                  <a:gd name="T75" fmla="*/ 0 h 1063"/>
                  <a:gd name="T76" fmla="*/ 0 w 1707"/>
                  <a:gd name="T77" fmla="*/ 0 h 1063"/>
                  <a:gd name="T78" fmla="*/ 0 w 1707"/>
                  <a:gd name="T79" fmla="*/ 0 h 1063"/>
                  <a:gd name="T80" fmla="*/ 0 w 1707"/>
                  <a:gd name="T81" fmla="*/ 0 h 1063"/>
                  <a:gd name="T82" fmla="*/ 0 w 1707"/>
                  <a:gd name="T83" fmla="*/ 0 h 1063"/>
                  <a:gd name="T84" fmla="*/ 0 w 1707"/>
                  <a:gd name="T85" fmla="*/ 0 h 1063"/>
                  <a:gd name="T86" fmla="*/ 0 w 1707"/>
                  <a:gd name="T87" fmla="*/ 0 h 10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063"/>
                  <a:gd name="T134" fmla="*/ 1707 w 1707"/>
                  <a:gd name="T135" fmla="*/ 1063 h 10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063">
                    <a:moveTo>
                      <a:pt x="872" y="1063"/>
                    </a:moveTo>
                    <a:lnTo>
                      <a:pt x="824" y="1062"/>
                    </a:lnTo>
                    <a:lnTo>
                      <a:pt x="773" y="1059"/>
                    </a:lnTo>
                    <a:lnTo>
                      <a:pt x="721" y="1051"/>
                    </a:lnTo>
                    <a:lnTo>
                      <a:pt x="667" y="1043"/>
                    </a:lnTo>
                    <a:lnTo>
                      <a:pt x="613" y="1030"/>
                    </a:lnTo>
                    <a:lnTo>
                      <a:pt x="559" y="1014"/>
                    </a:lnTo>
                    <a:lnTo>
                      <a:pt x="505" y="996"/>
                    </a:lnTo>
                    <a:lnTo>
                      <a:pt x="452" y="975"/>
                    </a:lnTo>
                    <a:lnTo>
                      <a:pt x="401" y="952"/>
                    </a:lnTo>
                    <a:lnTo>
                      <a:pt x="353" y="925"/>
                    </a:lnTo>
                    <a:lnTo>
                      <a:pt x="308" y="894"/>
                    </a:lnTo>
                    <a:lnTo>
                      <a:pt x="265" y="861"/>
                    </a:lnTo>
                    <a:lnTo>
                      <a:pt x="227" y="824"/>
                    </a:lnTo>
                    <a:lnTo>
                      <a:pt x="193" y="784"/>
                    </a:lnTo>
                    <a:lnTo>
                      <a:pt x="164" y="741"/>
                    </a:lnTo>
                    <a:lnTo>
                      <a:pt x="142" y="695"/>
                    </a:lnTo>
                    <a:lnTo>
                      <a:pt x="132" y="663"/>
                    </a:lnTo>
                    <a:lnTo>
                      <a:pt x="127" y="636"/>
                    </a:lnTo>
                    <a:lnTo>
                      <a:pt x="125" y="607"/>
                    </a:lnTo>
                    <a:lnTo>
                      <a:pt x="120" y="578"/>
                    </a:lnTo>
                    <a:lnTo>
                      <a:pt x="0" y="0"/>
                    </a:lnTo>
                    <a:lnTo>
                      <a:pt x="1707" y="14"/>
                    </a:lnTo>
                    <a:lnTo>
                      <a:pt x="1612" y="578"/>
                    </a:lnTo>
                    <a:lnTo>
                      <a:pt x="1608" y="609"/>
                    </a:lnTo>
                    <a:lnTo>
                      <a:pt x="1605" y="637"/>
                    </a:lnTo>
                    <a:lnTo>
                      <a:pt x="1600" y="665"/>
                    </a:lnTo>
                    <a:lnTo>
                      <a:pt x="1590" y="695"/>
                    </a:lnTo>
                    <a:lnTo>
                      <a:pt x="1568" y="741"/>
                    </a:lnTo>
                    <a:lnTo>
                      <a:pt x="1540" y="784"/>
                    </a:lnTo>
                    <a:lnTo>
                      <a:pt x="1507" y="825"/>
                    </a:lnTo>
                    <a:lnTo>
                      <a:pt x="1469" y="862"/>
                    </a:lnTo>
                    <a:lnTo>
                      <a:pt x="1428" y="895"/>
                    </a:lnTo>
                    <a:lnTo>
                      <a:pt x="1383" y="926"/>
                    </a:lnTo>
                    <a:lnTo>
                      <a:pt x="1336" y="953"/>
                    </a:lnTo>
                    <a:lnTo>
                      <a:pt x="1287" y="976"/>
                    </a:lnTo>
                    <a:lnTo>
                      <a:pt x="1235" y="997"/>
                    </a:lnTo>
                    <a:lnTo>
                      <a:pt x="1183" y="1016"/>
                    </a:lnTo>
                    <a:lnTo>
                      <a:pt x="1130" y="1030"/>
                    </a:lnTo>
                    <a:lnTo>
                      <a:pt x="1076" y="1043"/>
                    </a:lnTo>
                    <a:lnTo>
                      <a:pt x="1023" y="1051"/>
                    </a:lnTo>
                    <a:lnTo>
                      <a:pt x="972" y="1059"/>
                    </a:lnTo>
                    <a:lnTo>
                      <a:pt x="921" y="1062"/>
                    </a:lnTo>
                    <a:lnTo>
                      <a:pt x="872" y="1063"/>
                    </a:lnTo>
                    <a:close/>
                  </a:path>
                </a:pathLst>
              </a:custGeom>
              <a:solidFill>
                <a:srgbClr val="FFFFA5"/>
              </a:solidFill>
              <a:ln w="9525">
                <a:noFill/>
                <a:round/>
                <a:headEnd/>
                <a:tailEnd/>
              </a:ln>
            </p:spPr>
            <p:txBody>
              <a:bodyPr/>
              <a:lstStyle/>
              <a:p>
                <a:endParaRPr lang="en-US"/>
              </a:p>
            </p:txBody>
          </p:sp>
          <p:sp>
            <p:nvSpPr>
              <p:cNvPr id="31960" name="Freeform 1118"/>
              <p:cNvSpPr>
                <a:spLocks/>
              </p:cNvSpPr>
              <p:nvPr/>
            </p:nvSpPr>
            <p:spPr bwMode="auto">
              <a:xfrm>
                <a:off x="1574" y="3218"/>
                <a:ext cx="149" cy="98"/>
              </a:xfrm>
              <a:custGeom>
                <a:avLst/>
                <a:gdLst>
                  <a:gd name="T0" fmla="*/ 0 w 746"/>
                  <a:gd name="T1" fmla="*/ 0 h 492"/>
                  <a:gd name="T2" fmla="*/ 0 w 746"/>
                  <a:gd name="T3" fmla="*/ 0 h 492"/>
                  <a:gd name="T4" fmla="*/ 0 w 746"/>
                  <a:gd name="T5" fmla="*/ 0 h 492"/>
                  <a:gd name="T6" fmla="*/ 0 w 746"/>
                  <a:gd name="T7" fmla="*/ 0 h 492"/>
                  <a:gd name="T8" fmla="*/ 0 w 746"/>
                  <a:gd name="T9" fmla="*/ 0 h 492"/>
                  <a:gd name="T10" fmla="*/ 0 w 746"/>
                  <a:gd name="T11" fmla="*/ 0 h 492"/>
                  <a:gd name="T12" fmla="*/ 0 w 746"/>
                  <a:gd name="T13" fmla="*/ 0 h 492"/>
                  <a:gd name="T14" fmla="*/ 0 w 746"/>
                  <a:gd name="T15" fmla="*/ 0 h 492"/>
                  <a:gd name="T16" fmla="*/ 0 w 746"/>
                  <a:gd name="T17" fmla="*/ 0 h 492"/>
                  <a:gd name="T18" fmla="*/ 0 w 746"/>
                  <a:gd name="T19" fmla="*/ 0 h 492"/>
                  <a:gd name="T20" fmla="*/ 0 w 746"/>
                  <a:gd name="T21" fmla="*/ 0 h 492"/>
                  <a:gd name="T22" fmla="*/ 0 w 746"/>
                  <a:gd name="T23" fmla="*/ 0 h 492"/>
                  <a:gd name="T24" fmla="*/ 0 w 746"/>
                  <a:gd name="T25" fmla="*/ 0 h 492"/>
                  <a:gd name="T26" fmla="*/ 0 w 746"/>
                  <a:gd name="T27" fmla="*/ 0 h 492"/>
                  <a:gd name="T28" fmla="*/ 0 w 746"/>
                  <a:gd name="T29" fmla="*/ 0 h 492"/>
                  <a:gd name="T30" fmla="*/ 0 w 746"/>
                  <a:gd name="T31" fmla="*/ 0 h 492"/>
                  <a:gd name="T32" fmla="*/ 0 w 746"/>
                  <a:gd name="T33" fmla="*/ 0 h 492"/>
                  <a:gd name="T34" fmla="*/ 0 w 746"/>
                  <a:gd name="T35" fmla="*/ 0 h 492"/>
                  <a:gd name="T36" fmla="*/ 0 w 746"/>
                  <a:gd name="T37" fmla="*/ 0 h 492"/>
                  <a:gd name="T38" fmla="*/ 0 w 746"/>
                  <a:gd name="T39" fmla="*/ 0 h 492"/>
                  <a:gd name="T40" fmla="*/ 0 w 746"/>
                  <a:gd name="T41" fmla="*/ 0 h 492"/>
                  <a:gd name="T42" fmla="*/ 0 w 746"/>
                  <a:gd name="T43" fmla="*/ 0 h 492"/>
                  <a:gd name="T44" fmla="*/ 0 w 746"/>
                  <a:gd name="T45" fmla="*/ 0 h 492"/>
                  <a:gd name="T46" fmla="*/ 0 w 746"/>
                  <a:gd name="T47" fmla="*/ 0 h 492"/>
                  <a:gd name="T48" fmla="*/ 0 w 746"/>
                  <a:gd name="T49" fmla="*/ 0 h 492"/>
                  <a:gd name="T50" fmla="*/ 0 w 746"/>
                  <a:gd name="T51" fmla="*/ 0 h 492"/>
                  <a:gd name="T52" fmla="*/ 0 w 746"/>
                  <a:gd name="T53" fmla="*/ 0 h 492"/>
                  <a:gd name="T54" fmla="*/ 0 w 746"/>
                  <a:gd name="T55" fmla="*/ 0 h 492"/>
                  <a:gd name="T56" fmla="*/ 0 w 746"/>
                  <a:gd name="T57" fmla="*/ 0 h 492"/>
                  <a:gd name="T58" fmla="*/ 0 w 746"/>
                  <a:gd name="T59" fmla="*/ 0 h 492"/>
                  <a:gd name="T60" fmla="*/ 0 w 746"/>
                  <a:gd name="T61" fmla="*/ 0 h 492"/>
                  <a:gd name="T62" fmla="*/ 0 w 746"/>
                  <a:gd name="T63" fmla="*/ 0 h 492"/>
                  <a:gd name="T64" fmla="*/ 0 w 746"/>
                  <a:gd name="T65" fmla="*/ 0 h 492"/>
                  <a:gd name="T66" fmla="*/ 0 w 746"/>
                  <a:gd name="T67" fmla="*/ 0 h 492"/>
                  <a:gd name="T68" fmla="*/ 0 w 746"/>
                  <a:gd name="T69" fmla="*/ 0 h 492"/>
                  <a:gd name="T70" fmla="*/ 0 w 746"/>
                  <a:gd name="T71" fmla="*/ 0 h 492"/>
                  <a:gd name="T72" fmla="*/ 0 w 746"/>
                  <a:gd name="T73" fmla="*/ 0 h 492"/>
                  <a:gd name="T74" fmla="*/ 0 w 746"/>
                  <a:gd name="T75" fmla="*/ 0 h 492"/>
                  <a:gd name="T76" fmla="*/ 0 w 746"/>
                  <a:gd name="T77" fmla="*/ 0 h 492"/>
                  <a:gd name="T78" fmla="*/ 0 w 746"/>
                  <a:gd name="T79" fmla="*/ 0 h 492"/>
                  <a:gd name="T80" fmla="*/ 0 w 746"/>
                  <a:gd name="T81" fmla="*/ 0 h 492"/>
                  <a:gd name="T82" fmla="*/ 0 w 746"/>
                  <a:gd name="T83" fmla="*/ 0 h 492"/>
                  <a:gd name="T84" fmla="*/ 0 w 746"/>
                  <a:gd name="T85" fmla="*/ 0 h 492"/>
                  <a:gd name="T86" fmla="*/ 0 w 746"/>
                  <a:gd name="T87" fmla="*/ 0 h 492"/>
                  <a:gd name="T88" fmla="*/ 0 w 746"/>
                  <a:gd name="T89" fmla="*/ 0 h 492"/>
                  <a:gd name="T90" fmla="*/ 0 w 746"/>
                  <a:gd name="T91" fmla="*/ 0 h 492"/>
                  <a:gd name="T92" fmla="*/ 0 w 746"/>
                  <a:gd name="T93" fmla="*/ 0 h 492"/>
                  <a:gd name="T94" fmla="*/ 0 w 746"/>
                  <a:gd name="T95" fmla="*/ 0 h 492"/>
                  <a:gd name="T96" fmla="*/ 0 w 746"/>
                  <a:gd name="T97" fmla="*/ 0 h 492"/>
                  <a:gd name="T98" fmla="*/ 0 w 746"/>
                  <a:gd name="T99" fmla="*/ 0 h 492"/>
                  <a:gd name="T100" fmla="*/ 0 w 746"/>
                  <a:gd name="T101" fmla="*/ 0 h 492"/>
                  <a:gd name="T102" fmla="*/ 0 w 746"/>
                  <a:gd name="T103" fmla="*/ 0 h 492"/>
                  <a:gd name="T104" fmla="*/ 0 w 746"/>
                  <a:gd name="T105" fmla="*/ 0 h 492"/>
                  <a:gd name="T106" fmla="*/ 0 w 746"/>
                  <a:gd name="T107" fmla="*/ 0 h 492"/>
                  <a:gd name="T108" fmla="*/ 0 w 746"/>
                  <a:gd name="T109" fmla="*/ 0 h 492"/>
                  <a:gd name="T110" fmla="*/ 0 w 746"/>
                  <a:gd name="T111" fmla="*/ 0 h 492"/>
                  <a:gd name="T112" fmla="*/ 0 w 746"/>
                  <a:gd name="T113" fmla="*/ 0 h 492"/>
                  <a:gd name="T114" fmla="*/ 0 w 746"/>
                  <a:gd name="T115" fmla="*/ 0 h 492"/>
                  <a:gd name="T116" fmla="*/ 0 w 746"/>
                  <a:gd name="T117" fmla="*/ 0 h 4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46"/>
                  <a:gd name="T178" fmla="*/ 0 h 492"/>
                  <a:gd name="T179" fmla="*/ 746 w 746"/>
                  <a:gd name="T180" fmla="*/ 492 h 4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46" h="492">
                    <a:moveTo>
                      <a:pt x="0" y="492"/>
                    </a:moveTo>
                    <a:lnTo>
                      <a:pt x="14" y="490"/>
                    </a:lnTo>
                    <a:lnTo>
                      <a:pt x="28" y="490"/>
                    </a:lnTo>
                    <a:lnTo>
                      <a:pt x="42" y="489"/>
                    </a:lnTo>
                    <a:lnTo>
                      <a:pt x="57" y="488"/>
                    </a:lnTo>
                    <a:lnTo>
                      <a:pt x="70" y="488"/>
                    </a:lnTo>
                    <a:lnTo>
                      <a:pt x="84" y="487"/>
                    </a:lnTo>
                    <a:lnTo>
                      <a:pt x="98" y="485"/>
                    </a:lnTo>
                    <a:lnTo>
                      <a:pt x="112" y="484"/>
                    </a:lnTo>
                    <a:lnTo>
                      <a:pt x="125" y="483"/>
                    </a:lnTo>
                    <a:lnTo>
                      <a:pt x="139" y="481"/>
                    </a:lnTo>
                    <a:lnTo>
                      <a:pt x="154" y="479"/>
                    </a:lnTo>
                    <a:lnTo>
                      <a:pt x="167" y="477"/>
                    </a:lnTo>
                    <a:lnTo>
                      <a:pt x="181" y="474"/>
                    </a:lnTo>
                    <a:lnTo>
                      <a:pt x="194" y="472"/>
                    </a:lnTo>
                    <a:lnTo>
                      <a:pt x="209" y="469"/>
                    </a:lnTo>
                    <a:lnTo>
                      <a:pt x="222" y="467"/>
                    </a:lnTo>
                    <a:lnTo>
                      <a:pt x="266" y="457"/>
                    </a:lnTo>
                    <a:lnTo>
                      <a:pt x="311" y="444"/>
                    </a:lnTo>
                    <a:lnTo>
                      <a:pt x="356" y="429"/>
                    </a:lnTo>
                    <a:lnTo>
                      <a:pt x="400" y="412"/>
                    </a:lnTo>
                    <a:lnTo>
                      <a:pt x="444" y="391"/>
                    </a:lnTo>
                    <a:lnTo>
                      <a:pt x="486" y="369"/>
                    </a:lnTo>
                    <a:lnTo>
                      <a:pt x="528" y="343"/>
                    </a:lnTo>
                    <a:lnTo>
                      <a:pt x="566" y="315"/>
                    </a:lnTo>
                    <a:lnTo>
                      <a:pt x="603" y="285"/>
                    </a:lnTo>
                    <a:lnTo>
                      <a:pt x="636" y="252"/>
                    </a:lnTo>
                    <a:lnTo>
                      <a:pt x="665" y="216"/>
                    </a:lnTo>
                    <a:lnTo>
                      <a:pt x="691" y="178"/>
                    </a:lnTo>
                    <a:lnTo>
                      <a:pt x="712" y="138"/>
                    </a:lnTo>
                    <a:lnTo>
                      <a:pt x="729" y="95"/>
                    </a:lnTo>
                    <a:lnTo>
                      <a:pt x="740" y="48"/>
                    </a:lnTo>
                    <a:lnTo>
                      <a:pt x="746" y="0"/>
                    </a:lnTo>
                    <a:lnTo>
                      <a:pt x="734" y="0"/>
                    </a:lnTo>
                    <a:lnTo>
                      <a:pt x="734" y="20"/>
                    </a:lnTo>
                    <a:lnTo>
                      <a:pt x="733" y="39"/>
                    </a:lnTo>
                    <a:lnTo>
                      <a:pt x="729" y="59"/>
                    </a:lnTo>
                    <a:lnTo>
                      <a:pt x="724" y="79"/>
                    </a:lnTo>
                    <a:lnTo>
                      <a:pt x="718" y="97"/>
                    </a:lnTo>
                    <a:lnTo>
                      <a:pt x="711" y="115"/>
                    </a:lnTo>
                    <a:lnTo>
                      <a:pt x="702" y="134"/>
                    </a:lnTo>
                    <a:lnTo>
                      <a:pt x="693" y="151"/>
                    </a:lnTo>
                    <a:lnTo>
                      <a:pt x="669" y="192"/>
                    </a:lnTo>
                    <a:lnTo>
                      <a:pt x="639" y="230"/>
                    </a:lnTo>
                    <a:lnTo>
                      <a:pt x="606" y="265"/>
                    </a:lnTo>
                    <a:lnTo>
                      <a:pt x="568" y="299"/>
                    </a:lnTo>
                    <a:lnTo>
                      <a:pt x="528" y="328"/>
                    </a:lnTo>
                    <a:lnTo>
                      <a:pt x="485" y="355"/>
                    </a:lnTo>
                    <a:lnTo>
                      <a:pt x="439" y="380"/>
                    </a:lnTo>
                    <a:lnTo>
                      <a:pt x="392" y="402"/>
                    </a:lnTo>
                    <a:lnTo>
                      <a:pt x="342" y="420"/>
                    </a:lnTo>
                    <a:lnTo>
                      <a:pt x="293" y="438"/>
                    </a:lnTo>
                    <a:lnTo>
                      <a:pt x="243" y="451"/>
                    </a:lnTo>
                    <a:lnTo>
                      <a:pt x="193" y="461"/>
                    </a:lnTo>
                    <a:lnTo>
                      <a:pt x="142" y="469"/>
                    </a:lnTo>
                    <a:lnTo>
                      <a:pt x="93" y="476"/>
                    </a:lnTo>
                    <a:lnTo>
                      <a:pt x="46" y="478"/>
                    </a:lnTo>
                    <a:lnTo>
                      <a:pt x="0" y="478"/>
                    </a:lnTo>
                    <a:lnTo>
                      <a:pt x="0" y="492"/>
                    </a:lnTo>
                    <a:close/>
                  </a:path>
                </a:pathLst>
              </a:custGeom>
              <a:solidFill>
                <a:srgbClr val="000000"/>
              </a:solidFill>
              <a:ln w="9525">
                <a:noFill/>
                <a:round/>
                <a:headEnd/>
                <a:tailEnd/>
              </a:ln>
            </p:spPr>
            <p:txBody>
              <a:bodyPr/>
              <a:lstStyle/>
              <a:p>
                <a:endParaRPr lang="en-US"/>
              </a:p>
            </p:txBody>
          </p:sp>
          <p:sp>
            <p:nvSpPr>
              <p:cNvPr id="31961" name="Freeform 1119"/>
              <p:cNvSpPr>
                <a:spLocks/>
              </p:cNvSpPr>
              <p:nvPr/>
            </p:nvSpPr>
            <p:spPr bwMode="auto">
              <a:xfrm>
                <a:off x="1422" y="3218"/>
                <a:ext cx="152" cy="98"/>
              </a:xfrm>
              <a:custGeom>
                <a:avLst/>
                <a:gdLst>
                  <a:gd name="T0" fmla="*/ 0 w 758"/>
                  <a:gd name="T1" fmla="*/ 0 h 492"/>
                  <a:gd name="T2" fmla="*/ 0 w 758"/>
                  <a:gd name="T3" fmla="*/ 0 h 492"/>
                  <a:gd name="T4" fmla="*/ 0 w 758"/>
                  <a:gd name="T5" fmla="*/ 0 h 492"/>
                  <a:gd name="T6" fmla="*/ 0 w 758"/>
                  <a:gd name="T7" fmla="*/ 0 h 492"/>
                  <a:gd name="T8" fmla="*/ 0 w 758"/>
                  <a:gd name="T9" fmla="*/ 0 h 492"/>
                  <a:gd name="T10" fmla="*/ 0 w 758"/>
                  <a:gd name="T11" fmla="*/ 0 h 492"/>
                  <a:gd name="T12" fmla="*/ 0 w 758"/>
                  <a:gd name="T13" fmla="*/ 0 h 492"/>
                  <a:gd name="T14" fmla="*/ 0 w 758"/>
                  <a:gd name="T15" fmla="*/ 0 h 492"/>
                  <a:gd name="T16" fmla="*/ 0 w 758"/>
                  <a:gd name="T17" fmla="*/ 0 h 492"/>
                  <a:gd name="T18" fmla="*/ 0 w 758"/>
                  <a:gd name="T19" fmla="*/ 0 h 492"/>
                  <a:gd name="T20" fmla="*/ 0 w 758"/>
                  <a:gd name="T21" fmla="*/ 0 h 492"/>
                  <a:gd name="T22" fmla="*/ 0 w 758"/>
                  <a:gd name="T23" fmla="*/ 0 h 492"/>
                  <a:gd name="T24" fmla="*/ 0 w 758"/>
                  <a:gd name="T25" fmla="*/ 0 h 492"/>
                  <a:gd name="T26" fmla="*/ 0 w 758"/>
                  <a:gd name="T27" fmla="*/ 0 h 492"/>
                  <a:gd name="T28" fmla="*/ 0 w 758"/>
                  <a:gd name="T29" fmla="*/ 0 h 492"/>
                  <a:gd name="T30" fmla="*/ 0 w 758"/>
                  <a:gd name="T31" fmla="*/ 0 h 492"/>
                  <a:gd name="T32" fmla="*/ 0 w 758"/>
                  <a:gd name="T33" fmla="*/ 0 h 492"/>
                  <a:gd name="T34" fmla="*/ 0 w 758"/>
                  <a:gd name="T35" fmla="*/ 0 h 492"/>
                  <a:gd name="T36" fmla="*/ 0 w 758"/>
                  <a:gd name="T37" fmla="*/ 0 h 492"/>
                  <a:gd name="T38" fmla="*/ 0 w 758"/>
                  <a:gd name="T39" fmla="*/ 0 h 492"/>
                  <a:gd name="T40" fmla="*/ 0 w 758"/>
                  <a:gd name="T41" fmla="*/ 0 h 492"/>
                  <a:gd name="T42" fmla="*/ 0 w 758"/>
                  <a:gd name="T43" fmla="*/ 0 h 492"/>
                  <a:gd name="T44" fmla="*/ 0 w 758"/>
                  <a:gd name="T45" fmla="*/ 0 h 492"/>
                  <a:gd name="T46" fmla="*/ 0 w 758"/>
                  <a:gd name="T47" fmla="*/ 0 h 492"/>
                  <a:gd name="T48" fmla="*/ 0 w 758"/>
                  <a:gd name="T49" fmla="*/ 0 h 492"/>
                  <a:gd name="T50" fmla="*/ 0 w 758"/>
                  <a:gd name="T51" fmla="*/ 0 h 492"/>
                  <a:gd name="T52" fmla="*/ 0 w 758"/>
                  <a:gd name="T53" fmla="*/ 0 h 492"/>
                  <a:gd name="T54" fmla="*/ 0 w 758"/>
                  <a:gd name="T55" fmla="*/ 0 h 492"/>
                  <a:gd name="T56" fmla="*/ 0 w 758"/>
                  <a:gd name="T57" fmla="*/ 0 h 492"/>
                  <a:gd name="T58" fmla="*/ 0 w 758"/>
                  <a:gd name="T59" fmla="*/ 0 h 492"/>
                  <a:gd name="T60" fmla="*/ 0 w 758"/>
                  <a:gd name="T61" fmla="*/ 0 h 492"/>
                  <a:gd name="T62" fmla="*/ 0 w 758"/>
                  <a:gd name="T63" fmla="*/ 0 h 4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8"/>
                  <a:gd name="T97" fmla="*/ 0 h 492"/>
                  <a:gd name="T98" fmla="*/ 758 w 758"/>
                  <a:gd name="T99" fmla="*/ 492 h 4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8" h="492">
                    <a:moveTo>
                      <a:pt x="0" y="1"/>
                    </a:moveTo>
                    <a:lnTo>
                      <a:pt x="0" y="0"/>
                    </a:lnTo>
                    <a:lnTo>
                      <a:pt x="6" y="49"/>
                    </a:lnTo>
                    <a:lnTo>
                      <a:pt x="17" y="95"/>
                    </a:lnTo>
                    <a:lnTo>
                      <a:pt x="34" y="138"/>
                    </a:lnTo>
                    <a:lnTo>
                      <a:pt x="57" y="179"/>
                    </a:lnTo>
                    <a:lnTo>
                      <a:pt x="83" y="218"/>
                    </a:lnTo>
                    <a:lnTo>
                      <a:pt x="114" y="253"/>
                    </a:lnTo>
                    <a:lnTo>
                      <a:pt x="148" y="285"/>
                    </a:lnTo>
                    <a:lnTo>
                      <a:pt x="186" y="316"/>
                    </a:lnTo>
                    <a:lnTo>
                      <a:pt x="225" y="344"/>
                    </a:lnTo>
                    <a:lnTo>
                      <a:pt x="267" y="369"/>
                    </a:lnTo>
                    <a:lnTo>
                      <a:pt x="310" y="392"/>
                    </a:lnTo>
                    <a:lnTo>
                      <a:pt x="354" y="412"/>
                    </a:lnTo>
                    <a:lnTo>
                      <a:pt x="400" y="429"/>
                    </a:lnTo>
                    <a:lnTo>
                      <a:pt x="445" y="445"/>
                    </a:lnTo>
                    <a:lnTo>
                      <a:pt x="489" y="457"/>
                    </a:lnTo>
                    <a:lnTo>
                      <a:pt x="534" y="467"/>
                    </a:lnTo>
                    <a:lnTo>
                      <a:pt x="547" y="469"/>
                    </a:lnTo>
                    <a:lnTo>
                      <a:pt x="562" y="472"/>
                    </a:lnTo>
                    <a:lnTo>
                      <a:pt x="575" y="474"/>
                    </a:lnTo>
                    <a:lnTo>
                      <a:pt x="589" y="477"/>
                    </a:lnTo>
                    <a:lnTo>
                      <a:pt x="603" y="479"/>
                    </a:lnTo>
                    <a:lnTo>
                      <a:pt x="617" y="481"/>
                    </a:lnTo>
                    <a:lnTo>
                      <a:pt x="632" y="483"/>
                    </a:lnTo>
                    <a:lnTo>
                      <a:pt x="645" y="484"/>
                    </a:lnTo>
                    <a:lnTo>
                      <a:pt x="660" y="485"/>
                    </a:lnTo>
                    <a:lnTo>
                      <a:pt x="673" y="487"/>
                    </a:lnTo>
                    <a:lnTo>
                      <a:pt x="688" y="488"/>
                    </a:lnTo>
                    <a:lnTo>
                      <a:pt x="702" y="488"/>
                    </a:lnTo>
                    <a:lnTo>
                      <a:pt x="716" y="489"/>
                    </a:lnTo>
                    <a:lnTo>
                      <a:pt x="730" y="490"/>
                    </a:lnTo>
                    <a:lnTo>
                      <a:pt x="745" y="490"/>
                    </a:lnTo>
                    <a:lnTo>
                      <a:pt x="758" y="492"/>
                    </a:lnTo>
                    <a:lnTo>
                      <a:pt x="758" y="478"/>
                    </a:lnTo>
                    <a:lnTo>
                      <a:pt x="713" y="478"/>
                    </a:lnTo>
                    <a:lnTo>
                      <a:pt x="665" y="476"/>
                    </a:lnTo>
                    <a:lnTo>
                      <a:pt x="616" y="469"/>
                    </a:lnTo>
                    <a:lnTo>
                      <a:pt x="565" y="462"/>
                    </a:lnTo>
                    <a:lnTo>
                      <a:pt x="515" y="451"/>
                    </a:lnTo>
                    <a:lnTo>
                      <a:pt x="464" y="438"/>
                    </a:lnTo>
                    <a:lnTo>
                      <a:pt x="413" y="422"/>
                    </a:lnTo>
                    <a:lnTo>
                      <a:pt x="364" y="403"/>
                    </a:lnTo>
                    <a:lnTo>
                      <a:pt x="316" y="382"/>
                    </a:lnTo>
                    <a:lnTo>
                      <a:pt x="270" y="358"/>
                    </a:lnTo>
                    <a:lnTo>
                      <a:pt x="225" y="332"/>
                    </a:lnTo>
                    <a:lnTo>
                      <a:pt x="185" y="302"/>
                    </a:lnTo>
                    <a:lnTo>
                      <a:pt x="147" y="270"/>
                    </a:lnTo>
                    <a:lnTo>
                      <a:pt x="113" y="236"/>
                    </a:lnTo>
                    <a:lnTo>
                      <a:pt x="82" y="198"/>
                    </a:lnTo>
                    <a:lnTo>
                      <a:pt x="56" y="159"/>
                    </a:lnTo>
                    <a:lnTo>
                      <a:pt x="46" y="140"/>
                    </a:lnTo>
                    <a:lnTo>
                      <a:pt x="38" y="122"/>
                    </a:lnTo>
                    <a:lnTo>
                      <a:pt x="29" y="102"/>
                    </a:lnTo>
                    <a:lnTo>
                      <a:pt x="23" y="82"/>
                    </a:lnTo>
                    <a:lnTo>
                      <a:pt x="18" y="63"/>
                    </a:lnTo>
                    <a:lnTo>
                      <a:pt x="14" y="42"/>
                    </a:lnTo>
                    <a:lnTo>
                      <a:pt x="12" y="21"/>
                    </a:lnTo>
                    <a:lnTo>
                      <a:pt x="12" y="0"/>
                    </a:lnTo>
                    <a:lnTo>
                      <a:pt x="11" y="0"/>
                    </a:lnTo>
                    <a:lnTo>
                      <a:pt x="0" y="1"/>
                    </a:lnTo>
                    <a:close/>
                  </a:path>
                </a:pathLst>
              </a:custGeom>
              <a:solidFill>
                <a:srgbClr val="000000"/>
              </a:solidFill>
              <a:ln w="9525">
                <a:noFill/>
                <a:round/>
                <a:headEnd/>
                <a:tailEnd/>
              </a:ln>
            </p:spPr>
            <p:txBody>
              <a:bodyPr/>
              <a:lstStyle/>
              <a:p>
                <a:endParaRPr lang="en-US"/>
              </a:p>
            </p:txBody>
          </p:sp>
          <p:sp>
            <p:nvSpPr>
              <p:cNvPr id="31962" name="Freeform 1120"/>
              <p:cNvSpPr>
                <a:spLocks/>
              </p:cNvSpPr>
              <p:nvPr/>
            </p:nvSpPr>
            <p:spPr bwMode="auto">
              <a:xfrm>
                <a:off x="1398" y="3101"/>
                <a:ext cx="27" cy="117"/>
              </a:xfrm>
              <a:custGeom>
                <a:avLst/>
                <a:gdLst>
                  <a:gd name="T0" fmla="*/ 0 w 133"/>
                  <a:gd name="T1" fmla="*/ 0 h 585"/>
                  <a:gd name="T2" fmla="*/ 0 w 133"/>
                  <a:gd name="T3" fmla="*/ 0 h 585"/>
                  <a:gd name="T4" fmla="*/ 0 w 133"/>
                  <a:gd name="T5" fmla="*/ 0 h 585"/>
                  <a:gd name="T6" fmla="*/ 0 w 133"/>
                  <a:gd name="T7" fmla="*/ 0 h 585"/>
                  <a:gd name="T8" fmla="*/ 0 w 133"/>
                  <a:gd name="T9" fmla="*/ 0 h 585"/>
                  <a:gd name="T10" fmla="*/ 0 w 133"/>
                  <a:gd name="T11" fmla="*/ 0 h 585"/>
                  <a:gd name="T12" fmla="*/ 0 w 133"/>
                  <a:gd name="T13" fmla="*/ 0 h 585"/>
                  <a:gd name="T14" fmla="*/ 0 w 133"/>
                  <a:gd name="T15" fmla="*/ 0 h 585"/>
                  <a:gd name="T16" fmla="*/ 0 w 133"/>
                  <a:gd name="T17" fmla="*/ 0 h 585"/>
                  <a:gd name="T18" fmla="*/ 0 w 133"/>
                  <a:gd name="T19" fmla="*/ 0 h 5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
                  <a:gd name="T31" fmla="*/ 0 h 585"/>
                  <a:gd name="T32" fmla="*/ 133 w 133"/>
                  <a:gd name="T33" fmla="*/ 585 h 5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 h="585">
                    <a:moveTo>
                      <a:pt x="8" y="0"/>
                    </a:moveTo>
                    <a:lnTo>
                      <a:pt x="1" y="7"/>
                    </a:lnTo>
                    <a:lnTo>
                      <a:pt x="122" y="585"/>
                    </a:lnTo>
                    <a:lnTo>
                      <a:pt x="133" y="584"/>
                    </a:lnTo>
                    <a:lnTo>
                      <a:pt x="12" y="6"/>
                    </a:lnTo>
                    <a:lnTo>
                      <a:pt x="8" y="12"/>
                    </a:lnTo>
                    <a:lnTo>
                      <a:pt x="8" y="1"/>
                    </a:lnTo>
                    <a:lnTo>
                      <a:pt x="0" y="1"/>
                    </a:lnTo>
                    <a:lnTo>
                      <a:pt x="1" y="7"/>
                    </a:lnTo>
                    <a:lnTo>
                      <a:pt x="8" y="0"/>
                    </a:lnTo>
                    <a:close/>
                  </a:path>
                </a:pathLst>
              </a:custGeom>
              <a:solidFill>
                <a:srgbClr val="000000"/>
              </a:solidFill>
              <a:ln w="9525">
                <a:noFill/>
                <a:round/>
                <a:headEnd/>
                <a:tailEnd/>
              </a:ln>
            </p:spPr>
            <p:txBody>
              <a:bodyPr/>
              <a:lstStyle/>
              <a:p>
                <a:endParaRPr lang="en-US"/>
              </a:p>
            </p:txBody>
          </p:sp>
          <p:sp>
            <p:nvSpPr>
              <p:cNvPr id="31963" name="Freeform 1121"/>
              <p:cNvSpPr>
                <a:spLocks/>
              </p:cNvSpPr>
              <p:nvPr/>
            </p:nvSpPr>
            <p:spPr bwMode="auto">
              <a:xfrm>
                <a:off x="1400" y="3101"/>
                <a:ext cx="342" cy="5"/>
              </a:xfrm>
              <a:custGeom>
                <a:avLst/>
                <a:gdLst>
                  <a:gd name="T0" fmla="*/ 0 w 1714"/>
                  <a:gd name="T1" fmla="*/ 0 h 26"/>
                  <a:gd name="T2" fmla="*/ 0 w 1714"/>
                  <a:gd name="T3" fmla="*/ 0 h 26"/>
                  <a:gd name="T4" fmla="*/ 0 w 1714"/>
                  <a:gd name="T5" fmla="*/ 0 h 26"/>
                  <a:gd name="T6" fmla="*/ 0 w 1714"/>
                  <a:gd name="T7" fmla="*/ 0 h 26"/>
                  <a:gd name="T8" fmla="*/ 0 w 1714"/>
                  <a:gd name="T9" fmla="*/ 0 h 26"/>
                  <a:gd name="T10" fmla="*/ 0 w 1714"/>
                  <a:gd name="T11" fmla="*/ 0 h 26"/>
                  <a:gd name="T12" fmla="*/ 0 w 1714"/>
                  <a:gd name="T13" fmla="*/ 0 h 26"/>
                  <a:gd name="T14" fmla="*/ 0 w 1714"/>
                  <a:gd name="T15" fmla="*/ 0 h 26"/>
                  <a:gd name="T16" fmla="*/ 0 w 1714"/>
                  <a:gd name="T17" fmla="*/ 0 h 26"/>
                  <a:gd name="T18" fmla="*/ 0 w 1714"/>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4"/>
                  <a:gd name="T31" fmla="*/ 0 h 26"/>
                  <a:gd name="T32" fmla="*/ 1714 w 171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4" h="26">
                    <a:moveTo>
                      <a:pt x="1712" y="20"/>
                    </a:moveTo>
                    <a:lnTo>
                      <a:pt x="1707" y="12"/>
                    </a:lnTo>
                    <a:lnTo>
                      <a:pt x="0" y="0"/>
                    </a:lnTo>
                    <a:lnTo>
                      <a:pt x="0" y="12"/>
                    </a:lnTo>
                    <a:lnTo>
                      <a:pt x="1707" y="26"/>
                    </a:lnTo>
                    <a:lnTo>
                      <a:pt x="1700" y="19"/>
                    </a:lnTo>
                    <a:lnTo>
                      <a:pt x="1712" y="20"/>
                    </a:lnTo>
                    <a:lnTo>
                      <a:pt x="1714" y="14"/>
                    </a:lnTo>
                    <a:lnTo>
                      <a:pt x="1707" y="14"/>
                    </a:lnTo>
                    <a:lnTo>
                      <a:pt x="1712" y="20"/>
                    </a:lnTo>
                    <a:close/>
                  </a:path>
                </a:pathLst>
              </a:custGeom>
              <a:solidFill>
                <a:srgbClr val="000000"/>
              </a:solidFill>
              <a:ln w="9525">
                <a:noFill/>
                <a:round/>
                <a:headEnd/>
                <a:tailEnd/>
              </a:ln>
            </p:spPr>
            <p:txBody>
              <a:bodyPr/>
              <a:lstStyle/>
              <a:p>
                <a:endParaRPr lang="en-US"/>
              </a:p>
            </p:txBody>
          </p:sp>
          <p:sp>
            <p:nvSpPr>
              <p:cNvPr id="31964" name="Freeform 1122"/>
              <p:cNvSpPr>
                <a:spLocks/>
              </p:cNvSpPr>
              <p:nvPr/>
            </p:nvSpPr>
            <p:spPr bwMode="auto">
              <a:xfrm>
                <a:off x="1721" y="3105"/>
                <a:ext cx="21" cy="113"/>
              </a:xfrm>
              <a:custGeom>
                <a:avLst/>
                <a:gdLst>
                  <a:gd name="T0" fmla="*/ 0 w 106"/>
                  <a:gd name="T1" fmla="*/ 0 h 566"/>
                  <a:gd name="T2" fmla="*/ 0 w 106"/>
                  <a:gd name="T3" fmla="*/ 0 h 566"/>
                  <a:gd name="T4" fmla="*/ 0 w 106"/>
                  <a:gd name="T5" fmla="*/ 0 h 566"/>
                  <a:gd name="T6" fmla="*/ 0 w 106"/>
                  <a:gd name="T7" fmla="*/ 0 h 566"/>
                  <a:gd name="T8" fmla="*/ 0 w 106"/>
                  <a:gd name="T9" fmla="*/ 0 h 566"/>
                  <a:gd name="T10" fmla="*/ 0 w 106"/>
                  <a:gd name="T11" fmla="*/ 0 h 566"/>
                  <a:gd name="T12" fmla="*/ 0 w 106"/>
                  <a:gd name="T13" fmla="*/ 0 h 566"/>
                  <a:gd name="T14" fmla="*/ 0 60000 65536"/>
                  <a:gd name="T15" fmla="*/ 0 60000 65536"/>
                  <a:gd name="T16" fmla="*/ 0 60000 65536"/>
                  <a:gd name="T17" fmla="*/ 0 60000 65536"/>
                  <a:gd name="T18" fmla="*/ 0 60000 65536"/>
                  <a:gd name="T19" fmla="*/ 0 60000 65536"/>
                  <a:gd name="T20" fmla="*/ 0 60000 65536"/>
                  <a:gd name="T21" fmla="*/ 0 w 106"/>
                  <a:gd name="T22" fmla="*/ 0 h 566"/>
                  <a:gd name="T23" fmla="*/ 106 w 106"/>
                  <a:gd name="T24" fmla="*/ 566 h 5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566">
                    <a:moveTo>
                      <a:pt x="12" y="565"/>
                    </a:moveTo>
                    <a:lnTo>
                      <a:pt x="12" y="566"/>
                    </a:lnTo>
                    <a:lnTo>
                      <a:pt x="106" y="1"/>
                    </a:lnTo>
                    <a:lnTo>
                      <a:pt x="94" y="0"/>
                    </a:lnTo>
                    <a:lnTo>
                      <a:pt x="1" y="565"/>
                    </a:lnTo>
                    <a:lnTo>
                      <a:pt x="0" y="565"/>
                    </a:lnTo>
                    <a:lnTo>
                      <a:pt x="12" y="565"/>
                    </a:lnTo>
                    <a:close/>
                  </a:path>
                </a:pathLst>
              </a:custGeom>
              <a:solidFill>
                <a:srgbClr val="000000"/>
              </a:solidFill>
              <a:ln w="9525">
                <a:noFill/>
                <a:round/>
                <a:headEnd/>
                <a:tailEnd/>
              </a:ln>
            </p:spPr>
            <p:txBody>
              <a:bodyPr/>
              <a:lstStyle/>
              <a:p>
                <a:endParaRPr lang="en-US"/>
              </a:p>
            </p:txBody>
          </p:sp>
          <p:sp>
            <p:nvSpPr>
              <p:cNvPr id="31965" name="Freeform 1123"/>
              <p:cNvSpPr>
                <a:spLocks/>
              </p:cNvSpPr>
              <p:nvPr/>
            </p:nvSpPr>
            <p:spPr bwMode="auto">
              <a:xfrm>
                <a:off x="1357" y="3362"/>
                <a:ext cx="24" cy="24"/>
              </a:xfrm>
              <a:custGeom>
                <a:avLst/>
                <a:gdLst>
                  <a:gd name="T0" fmla="*/ 0 w 120"/>
                  <a:gd name="T1" fmla="*/ 0 h 120"/>
                  <a:gd name="T2" fmla="*/ 0 w 120"/>
                  <a:gd name="T3" fmla="*/ 0 h 120"/>
                  <a:gd name="T4" fmla="*/ 0 w 120"/>
                  <a:gd name="T5" fmla="*/ 0 h 120"/>
                  <a:gd name="T6" fmla="*/ 0 w 120"/>
                  <a:gd name="T7" fmla="*/ 0 h 120"/>
                  <a:gd name="T8" fmla="*/ 0 w 120"/>
                  <a:gd name="T9" fmla="*/ 0 h 120"/>
                  <a:gd name="T10" fmla="*/ 0 w 120"/>
                  <a:gd name="T11" fmla="*/ 0 h 120"/>
                  <a:gd name="T12" fmla="*/ 0 w 120"/>
                  <a:gd name="T13" fmla="*/ 0 h 120"/>
                  <a:gd name="T14" fmla="*/ 0 w 120"/>
                  <a:gd name="T15" fmla="*/ 0 h 120"/>
                  <a:gd name="T16" fmla="*/ 0 w 120"/>
                  <a:gd name="T17" fmla="*/ 0 h 120"/>
                  <a:gd name="T18" fmla="*/ 0 w 120"/>
                  <a:gd name="T19" fmla="*/ 0 h 120"/>
                  <a:gd name="T20" fmla="*/ 0 w 120"/>
                  <a:gd name="T21" fmla="*/ 0 h 120"/>
                  <a:gd name="T22" fmla="*/ 0 w 120"/>
                  <a:gd name="T23" fmla="*/ 0 h 120"/>
                  <a:gd name="T24" fmla="*/ 0 w 120"/>
                  <a:gd name="T25" fmla="*/ 0 h 120"/>
                  <a:gd name="T26" fmla="*/ 0 w 120"/>
                  <a:gd name="T27" fmla="*/ 0 h 120"/>
                  <a:gd name="T28" fmla="*/ 0 w 120"/>
                  <a:gd name="T29" fmla="*/ 0 h 120"/>
                  <a:gd name="T30" fmla="*/ 0 w 120"/>
                  <a:gd name="T31" fmla="*/ 0 h 120"/>
                  <a:gd name="T32" fmla="*/ 0 w 120"/>
                  <a:gd name="T33" fmla="*/ 0 h 1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20"/>
                  <a:gd name="T53" fmla="*/ 120 w 120"/>
                  <a:gd name="T54" fmla="*/ 120 h 1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20">
                    <a:moveTo>
                      <a:pt x="0" y="61"/>
                    </a:moveTo>
                    <a:lnTo>
                      <a:pt x="5" y="35"/>
                    </a:lnTo>
                    <a:lnTo>
                      <a:pt x="18" y="15"/>
                    </a:lnTo>
                    <a:lnTo>
                      <a:pt x="38" y="4"/>
                    </a:lnTo>
                    <a:lnTo>
                      <a:pt x="60" y="0"/>
                    </a:lnTo>
                    <a:lnTo>
                      <a:pt x="82" y="4"/>
                    </a:lnTo>
                    <a:lnTo>
                      <a:pt x="102" y="15"/>
                    </a:lnTo>
                    <a:lnTo>
                      <a:pt x="115" y="35"/>
                    </a:lnTo>
                    <a:lnTo>
                      <a:pt x="120" y="61"/>
                    </a:lnTo>
                    <a:lnTo>
                      <a:pt x="115" y="86"/>
                    </a:lnTo>
                    <a:lnTo>
                      <a:pt x="102" y="105"/>
                    </a:lnTo>
                    <a:lnTo>
                      <a:pt x="82" y="116"/>
                    </a:lnTo>
                    <a:lnTo>
                      <a:pt x="60" y="120"/>
                    </a:lnTo>
                    <a:lnTo>
                      <a:pt x="38" y="116"/>
                    </a:lnTo>
                    <a:lnTo>
                      <a:pt x="18" y="105"/>
                    </a:lnTo>
                    <a:lnTo>
                      <a:pt x="5" y="86"/>
                    </a:lnTo>
                    <a:lnTo>
                      <a:pt x="0" y="61"/>
                    </a:lnTo>
                    <a:close/>
                  </a:path>
                </a:pathLst>
              </a:custGeom>
              <a:solidFill>
                <a:srgbClr val="FF00FF"/>
              </a:solidFill>
              <a:ln w="9525">
                <a:noFill/>
                <a:round/>
                <a:headEnd/>
                <a:tailEnd/>
              </a:ln>
            </p:spPr>
            <p:txBody>
              <a:bodyPr/>
              <a:lstStyle/>
              <a:p>
                <a:endParaRPr lang="en-US"/>
              </a:p>
            </p:txBody>
          </p:sp>
          <p:sp>
            <p:nvSpPr>
              <p:cNvPr id="31966" name="Freeform 1124"/>
              <p:cNvSpPr>
                <a:spLocks/>
              </p:cNvSpPr>
              <p:nvPr/>
            </p:nvSpPr>
            <p:spPr bwMode="auto">
              <a:xfrm>
                <a:off x="1355" y="3360"/>
                <a:ext cx="14" cy="14"/>
              </a:xfrm>
              <a:custGeom>
                <a:avLst/>
                <a:gdLst>
                  <a:gd name="T0" fmla="*/ 0 w 66"/>
                  <a:gd name="T1" fmla="*/ 0 h 68"/>
                  <a:gd name="T2" fmla="*/ 0 w 66"/>
                  <a:gd name="T3" fmla="*/ 0 h 68"/>
                  <a:gd name="T4" fmla="*/ 0 w 66"/>
                  <a:gd name="T5" fmla="*/ 0 h 68"/>
                  <a:gd name="T6" fmla="*/ 0 w 66"/>
                  <a:gd name="T7" fmla="*/ 0 h 68"/>
                  <a:gd name="T8" fmla="*/ 0 w 66"/>
                  <a:gd name="T9" fmla="*/ 0 h 68"/>
                  <a:gd name="T10" fmla="*/ 0 w 66"/>
                  <a:gd name="T11" fmla="*/ 0 h 68"/>
                  <a:gd name="T12" fmla="*/ 0 w 66"/>
                  <a:gd name="T13" fmla="*/ 0 h 68"/>
                  <a:gd name="T14" fmla="*/ 0 w 66"/>
                  <a:gd name="T15" fmla="*/ 0 h 68"/>
                  <a:gd name="T16" fmla="*/ 0 w 66"/>
                  <a:gd name="T17" fmla="*/ 0 h 68"/>
                  <a:gd name="T18" fmla="*/ 0 w 66"/>
                  <a:gd name="T19" fmla="*/ 0 h 68"/>
                  <a:gd name="T20" fmla="*/ 0 w 66"/>
                  <a:gd name="T21" fmla="*/ 0 h 68"/>
                  <a:gd name="T22" fmla="*/ 0 w 66"/>
                  <a:gd name="T23" fmla="*/ 0 h 68"/>
                  <a:gd name="T24" fmla="*/ 0 w 66"/>
                  <a:gd name="T25" fmla="*/ 0 h 68"/>
                  <a:gd name="T26" fmla="*/ 0 w 66"/>
                  <a:gd name="T27" fmla="*/ 0 h 68"/>
                  <a:gd name="T28" fmla="*/ 0 w 66"/>
                  <a:gd name="T29" fmla="*/ 0 h 68"/>
                  <a:gd name="T30" fmla="*/ 0 w 66"/>
                  <a:gd name="T31" fmla="*/ 0 h 68"/>
                  <a:gd name="T32" fmla="*/ 0 w 66"/>
                  <a:gd name="T33" fmla="*/ 0 h 68"/>
                  <a:gd name="T34" fmla="*/ 0 w 66"/>
                  <a:gd name="T35" fmla="*/ 0 h 68"/>
                  <a:gd name="T36" fmla="*/ 0 w 66"/>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8"/>
                  <a:gd name="T59" fmla="*/ 66 w 66"/>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8">
                    <a:moveTo>
                      <a:pt x="66" y="0"/>
                    </a:moveTo>
                    <a:lnTo>
                      <a:pt x="52" y="3"/>
                    </a:lnTo>
                    <a:lnTo>
                      <a:pt x="40" y="6"/>
                    </a:lnTo>
                    <a:lnTo>
                      <a:pt x="29" y="12"/>
                    </a:lnTo>
                    <a:lnTo>
                      <a:pt x="19" y="21"/>
                    </a:lnTo>
                    <a:lnTo>
                      <a:pt x="12" y="31"/>
                    </a:lnTo>
                    <a:lnTo>
                      <a:pt x="6" y="42"/>
                    </a:lnTo>
                    <a:lnTo>
                      <a:pt x="2" y="54"/>
                    </a:lnTo>
                    <a:lnTo>
                      <a:pt x="0" y="68"/>
                    </a:lnTo>
                    <a:lnTo>
                      <a:pt x="12" y="68"/>
                    </a:lnTo>
                    <a:lnTo>
                      <a:pt x="12" y="58"/>
                    </a:lnTo>
                    <a:lnTo>
                      <a:pt x="16" y="47"/>
                    </a:lnTo>
                    <a:lnTo>
                      <a:pt x="21" y="37"/>
                    </a:lnTo>
                    <a:lnTo>
                      <a:pt x="28" y="28"/>
                    </a:lnTo>
                    <a:lnTo>
                      <a:pt x="36" y="21"/>
                    </a:lnTo>
                    <a:lnTo>
                      <a:pt x="45" y="16"/>
                    </a:lnTo>
                    <a:lnTo>
                      <a:pt x="56" y="14"/>
                    </a:lnTo>
                    <a:lnTo>
                      <a:pt x="66" y="14"/>
                    </a:lnTo>
                    <a:lnTo>
                      <a:pt x="66" y="0"/>
                    </a:lnTo>
                    <a:close/>
                  </a:path>
                </a:pathLst>
              </a:custGeom>
              <a:solidFill>
                <a:srgbClr val="000000"/>
              </a:solidFill>
              <a:ln w="9525">
                <a:noFill/>
                <a:round/>
                <a:headEnd/>
                <a:tailEnd/>
              </a:ln>
            </p:spPr>
            <p:txBody>
              <a:bodyPr/>
              <a:lstStyle/>
              <a:p>
                <a:endParaRPr lang="en-US"/>
              </a:p>
            </p:txBody>
          </p:sp>
          <p:sp>
            <p:nvSpPr>
              <p:cNvPr id="31967" name="Freeform 1125"/>
              <p:cNvSpPr>
                <a:spLocks/>
              </p:cNvSpPr>
              <p:nvPr/>
            </p:nvSpPr>
            <p:spPr bwMode="auto">
              <a:xfrm>
                <a:off x="1369" y="3360"/>
                <a:ext cx="13" cy="14"/>
              </a:xfrm>
              <a:custGeom>
                <a:avLst/>
                <a:gdLst>
                  <a:gd name="T0" fmla="*/ 0 w 66"/>
                  <a:gd name="T1" fmla="*/ 0 h 68"/>
                  <a:gd name="T2" fmla="*/ 0 w 66"/>
                  <a:gd name="T3" fmla="*/ 0 h 68"/>
                  <a:gd name="T4" fmla="*/ 0 w 66"/>
                  <a:gd name="T5" fmla="*/ 0 h 68"/>
                  <a:gd name="T6" fmla="*/ 0 w 66"/>
                  <a:gd name="T7" fmla="*/ 0 h 68"/>
                  <a:gd name="T8" fmla="*/ 0 w 66"/>
                  <a:gd name="T9" fmla="*/ 0 h 68"/>
                  <a:gd name="T10" fmla="*/ 0 w 66"/>
                  <a:gd name="T11" fmla="*/ 0 h 68"/>
                  <a:gd name="T12" fmla="*/ 0 w 66"/>
                  <a:gd name="T13" fmla="*/ 0 h 68"/>
                  <a:gd name="T14" fmla="*/ 0 w 66"/>
                  <a:gd name="T15" fmla="*/ 0 h 68"/>
                  <a:gd name="T16" fmla="*/ 0 w 66"/>
                  <a:gd name="T17" fmla="*/ 0 h 68"/>
                  <a:gd name="T18" fmla="*/ 0 w 66"/>
                  <a:gd name="T19" fmla="*/ 0 h 68"/>
                  <a:gd name="T20" fmla="*/ 0 w 66"/>
                  <a:gd name="T21" fmla="*/ 0 h 68"/>
                  <a:gd name="T22" fmla="*/ 0 w 66"/>
                  <a:gd name="T23" fmla="*/ 0 h 68"/>
                  <a:gd name="T24" fmla="*/ 0 w 66"/>
                  <a:gd name="T25" fmla="*/ 0 h 68"/>
                  <a:gd name="T26" fmla="*/ 0 w 66"/>
                  <a:gd name="T27" fmla="*/ 0 h 68"/>
                  <a:gd name="T28" fmla="*/ 0 w 66"/>
                  <a:gd name="T29" fmla="*/ 0 h 68"/>
                  <a:gd name="T30" fmla="*/ 0 w 66"/>
                  <a:gd name="T31" fmla="*/ 0 h 68"/>
                  <a:gd name="T32" fmla="*/ 0 w 66"/>
                  <a:gd name="T33" fmla="*/ 0 h 68"/>
                  <a:gd name="T34" fmla="*/ 0 w 66"/>
                  <a:gd name="T35" fmla="*/ 0 h 68"/>
                  <a:gd name="T36" fmla="*/ 0 w 66"/>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8"/>
                  <a:gd name="T59" fmla="*/ 66 w 66"/>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8">
                    <a:moveTo>
                      <a:pt x="66" y="68"/>
                    </a:moveTo>
                    <a:lnTo>
                      <a:pt x="64" y="54"/>
                    </a:lnTo>
                    <a:lnTo>
                      <a:pt x="60" y="41"/>
                    </a:lnTo>
                    <a:lnTo>
                      <a:pt x="54" y="30"/>
                    </a:lnTo>
                    <a:lnTo>
                      <a:pt x="47" y="21"/>
                    </a:lnTo>
                    <a:lnTo>
                      <a:pt x="37" y="12"/>
                    </a:lnTo>
                    <a:lnTo>
                      <a:pt x="27" y="6"/>
                    </a:lnTo>
                    <a:lnTo>
                      <a:pt x="13" y="3"/>
                    </a:lnTo>
                    <a:lnTo>
                      <a:pt x="0" y="0"/>
                    </a:lnTo>
                    <a:lnTo>
                      <a:pt x="0" y="14"/>
                    </a:lnTo>
                    <a:lnTo>
                      <a:pt x="10" y="14"/>
                    </a:lnTo>
                    <a:lnTo>
                      <a:pt x="21" y="16"/>
                    </a:lnTo>
                    <a:lnTo>
                      <a:pt x="31" y="21"/>
                    </a:lnTo>
                    <a:lnTo>
                      <a:pt x="39" y="28"/>
                    </a:lnTo>
                    <a:lnTo>
                      <a:pt x="47" y="37"/>
                    </a:lnTo>
                    <a:lnTo>
                      <a:pt x="51" y="47"/>
                    </a:lnTo>
                    <a:lnTo>
                      <a:pt x="54" y="57"/>
                    </a:lnTo>
                    <a:lnTo>
                      <a:pt x="54" y="68"/>
                    </a:lnTo>
                    <a:lnTo>
                      <a:pt x="66" y="68"/>
                    </a:lnTo>
                    <a:close/>
                  </a:path>
                </a:pathLst>
              </a:custGeom>
              <a:solidFill>
                <a:srgbClr val="000000"/>
              </a:solidFill>
              <a:ln w="9525">
                <a:noFill/>
                <a:round/>
                <a:headEnd/>
                <a:tailEnd/>
              </a:ln>
            </p:spPr>
            <p:txBody>
              <a:bodyPr/>
              <a:lstStyle/>
              <a:p>
                <a:endParaRPr lang="en-US"/>
              </a:p>
            </p:txBody>
          </p:sp>
          <p:sp>
            <p:nvSpPr>
              <p:cNvPr id="31968" name="Freeform 1126"/>
              <p:cNvSpPr>
                <a:spLocks/>
              </p:cNvSpPr>
              <p:nvPr/>
            </p:nvSpPr>
            <p:spPr bwMode="auto">
              <a:xfrm>
                <a:off x="1369" y="3374"/>
                <a:ext cx="13"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0" y="66"/>
                    </a:moveTo>
                    <a:lnTo>
                      <a:pt x="13" y="65"/>
                    </a:lnTo>
                    <a:lnTo>
                      <a:pt x="26" y="60"/>
                    </a:lnTo>
                    <a:lnTo>
                      <a:pt x="37" y="54"/>
                    </a:lnTo>
                    <a:lnTo>
                      <a:pt x="47" y="46"/>
                    </a:lnTo>
                    <a:lnTo>
                      <a:pt x="54" y="37"/>
                    </a:lnTo>
                    <a:lnTo>
                      <a:pt x="60" y="25"/>
                    </a:lnTo>
                    <a:lnTo>
                      <a:pt x="64" y="13"/>
                    </a:lnTo>
                    <a:lnTo>
                      <a:pt x="66" y="0"/>
                    </a:lnTo>
                    <a:lnTo>
                      <a:pt x="54" y="0"/>
                    </a:lnTo>
                    <a:lnTo>
                      <a:pt x="54" y="10"/>
                    </a:lnTo>
                    <a:lnTo>
                      <a:pt x="51" y="19"/>
                    </a:lnTo>
                    <a:lnTo>
                      <a:pt x="45" y="29"/>
                    </a:lnTo>
                    <a:lnTo>
                      <a:pt x="38" y="38"/>
                    </a:lnTo>
                    <a:lnTo>
                      <a:pt x="29" y="45"/>
                    </a:lnTo>
                    <a:lnTo>
                      <a:pt x="20" y="50"/>
                    </a:lnTo>
                    <a:lnTo>
                      <a:pt x="10" y="54"/>
                    </a:lnTo>
                    <a:lnTo>
                      <a:pt x="0" y="54"/>
                    </a:lnTo>
                    <a:lnTo>
                      <a:pt x="0" y="66"/>
                    </a:lnTo>
                    <a:close/>
                  </a:path>
                </a:pathLst>
              </a:custGeom>
              <a:solidFill>
                <a:srgbClr val="000000"/>
              </a:solidFill>
              <a:ln w="9525">
                <a:noFill/>
                <a:round/>
                <a:headEnd/>
                <a:tailEnd/>
              </a:ln>
            </p:spPr>
            <p:txBody>
              <a:bodyPr/>
              <a:lstStyle/>
              <a:p>
                <a:endParaRPr lang="en-US"/>
              </a:p>
            </p:txBody>
          </p:sp>
          <p:sp>
            <p:nvSpPr>
              <p:cNvPr id="31969" name="Freeform 1127"/>
              <p:cNvSpPr>
                <a:spLocks/>
              </p:cNvSpPr>
              <p:nvPr/>
            </p:nvSpPr>
            <p:spPr bwMode="auto">
              <a:xfrm>
                <a:off x="1355" y="3374"/>
                <a:ext cx="14"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0" y="0"/>
                    </a:moveTo>
                    <a:lnTo>
                      <a:pt x="2" y="13"/>
                    </a:lnTo>
                    <a:lnTo>
                      <a:pt x="6" y="25"/>
                    </a:lnTo>
                    <a:lnTo>
                      <a:pt x="12" y="37"/>
                    </a:lnTo>
                    <a:lnTo>
                      <a:pt x="21" y="45"/>
                    </a:lnTo>
                    <a:lnTo>
                      <a:pt x="29" y="54"/>
                    </a:lnTo>
                    <a:lnTo>
                      <a:pt x="40" y="60"/>
                    </a:lnTo>
                    <a:lnTo>
                      <a:pt x="52" y="65"/>
                    </a:lnTo>
                    <a:lnTo>
                      <a:pt x="66" y="66"/>
                    </a:lnTo>
                    <a:lnTo>
                      <a:pt x="66" y="54"/>
                    </a:lnTo>
                    <a:lnTo>
                      <a:pt x="56" y="54"/>
                    </a:lnTo>
                    <a:lnTo>
                      <a:pt x="45" y="50"/>
                    </a:lnTo>
                    <a:lnTo>
                      <a:pt x="36" y="45"/>
                    </a:lnTo>
                    <a:lnTo>
                      <a:pt x="28" y="38"/>
                    </a:lnTo>
                    <a:lnTo>
                      <a:pt x="21" y="29"/>
                    </a:lnTo>
                    <a:lnTo>
                      <a:pt x="16" y="19"/>
                    </a:lnTo>
                    <a:lnTo>
                      <a:pt x="12" y="10"/>
                    </a:lnTo>
                    <a:lnTo>
                      <a:pt x="12" y="0"/>
                    </a:lnTo>
                    <a:lnTo>
                      <a:pt x="0" y="0"/>
                    </a:lnTo>
                    <a:close/>
                  </a:path>
                </a:pathLst>
              </a:custGeom>
              <a:solidFill>
                <a:srgbClr val="000000"/>
              </a:solidFill>
              <a:ln w="9525">
                <a:noFill/>
                <a:round/>
                <a:headEnd/>
                <a:tailEnd/>
              </a:ln>
            </p:spPr>
            <p:txBody>
              <a:bodyPr/>
              <a:lstStyle/>
              <a:p>
                <a:endParaRPr lang="en-US"/>
              </a:p>
            </p:txBody>
          </p:sp>
          <p:sp>
            <p:nvSpPr>
              <p:cNvPr id="31970" name="Freeform 1128"/>
              <p:cNvSpPr>
                <a:spLocks/>
              </p:cNvSpPr>
              <p:nvPr/>
            </p:nvSpPr>
            <p:spPr bwMode="auto">
              <a:xfrm>
                <a:off x="1473" y="3363"/>
                <a:ext cx="24" cy="24"/>
              </a:xfrm>
              <a:custGeom>
                <a:avLst/>
                <a:gdLst>
                  <a:gd name="T0" fmla="*/ 0 w 121"/>
                  <a:gd name="T1" fmla="*/ 0 h 118"/>
                  <a:gd name="T2" fmla="*/ 0 w 121"/>
                  <a:gd name="T3" fmla="*/ 0 h 118"/>
                  <a:gd name="T4" fmla="*/ 0 w 121"/>
                  <a:gd name="T5" fmla="*/ 0 h 118"/>
                  <a:gd name="T6" fmla="*/ 0 w 121"/>
                  <a:gd name="T7" fmla="*/ 0 h 118"/>
                  <a:gd name="T8" fmla="*/ 0 w 121"/>
                  <a:gd name="T9" fmla="*/ 0 h 118"/>
                  <a:gd name="T10" fmla="*/ 0 w 121"/>
                  <a:gd name="T11" fmla="*/ 0 h 118"/>
                  <a:gd name="T12" fmla="*/ 0 w 121"/>
                  <a:gd name="T13" fmla="*/ 0 h 118"/>
                  <a:gd name="T14" fmla="*/ 0 w 121"/>
                  <a:gd name="T15" fmla="*/ 0 h 118"/>
                  <a:gd name="T16" fmla="*/ 0 w 121"/>
                  <a:gd name="T17" fmla="*/ 0 h 118"/>
                  <a:gd name="T18" fmla="*/ 0 w 121"/>
                  <a:gd name="T19" fmla="*/ 0 h 118"/>
                  <a:gd name="T20" fmla="*/ 0 w 121"/>
                  <a:gd name="T21" fmla="*/ 0 h 118"/>
                  <a:gd name="T22" fmla="*/ 0 w 121"/>
                  <a:gd name="T23" fmla="*/ 0 h 118"/>
                  <a:gd name="T24" fmla="*/ 0 w 121"/>
                  <a:gd name="T25" fmla="*/ 0 h 118"/>
                  <a:gd name="T26" fmla="*/ 0 w 121"/>
                  <a:gd name="T27" fmla="*/ 0 h 118"/>
                  <a:gd name="T28" fmla="*/ 0 w 121"/>
                  <a:gd name="T29" fmla="*/ 0 h 118"/>
                  <a:gd name="T30" fmla="*/ 0 w 121"/>
                  <a:gd name="T31" fmla="*/ 0 h 118"/>
                  <a:gd name="T32" fmla="*/ 0 w 121"/>
                  <a:gd name="T33" fmla="*/ 0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
                  <a:gd name="T52" fmla="*/ 0 h 118"/>
                  <a:gd name="T53" fmla="*/ 121 w 121"/>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 h="118">
                    <a:moveTo>
                      <a:pt x="0" y="59"/>
                    </a:moveTo>
                    <a:lnTo>
                      <a:pt x="5" y="33"/>
                    </a:lnTo>
                    <a:lnTo>
                      <a:pt x="19" y="15"/>
                    </a:lnTo>
                    <a:lnTo>
                      <a:pt x="39" y="4"/>
                    </a:lnTo>
                    <a:lnTo>
                      <a:pt x="61" y="0"/>
                    </a:lnTo>
                    <a:lnTo>
                      <a:pt x="83" y="4"/>
                    </a:lnTo>
                    <a:lnTo>
                      <a:pt x="102" y="15"/>
                    </a:lnTo>
                    <a:lnTo>
                      <a:pt x="116" y="33"/>
                    </a:lnTo>
                    <a:lnTo>
                      <a:pt x="121" y="59"/>
                    </a:lnTo>
                    <a:lnTo>
                      <a:pt x="116" y="85"/>
                    </a:lnTo>
                    <a:lnTo>
                      <a:pt x="102" y="103"/>
                    </a:lnTo>
                    <a:lnTo>
                      <a:pt x="83" y="114"/>
                    </a:lnTo>
                    <a:lnTo>
                      <a:pt x="61" y="118"/>
                    </a:lnTo>
                    <a:lnTo>
                      <a:pt x="39" y="114"/>
                    </a:lnTo>
                    <a:lnTo>
                      <a:pt x="19" y="103"/>
                    </a:lnTo>
                    <a:lnTo>
                      <a:pt x="5" y="85"/>
                    </a:lnTo>
                    <a:lnTo>
                      <a:pt x="0" y="59"/>
                    </a:lnTo>
                    <a:close/>
                  </a:path>
                </a:pathLst>
              </a:custGeom>
              <a:solidFill>
                <a:srgbClr val="FFFF7C"/>
              </a:solidFill>
              <a:ln w="9525">
                <a:noFill/>
                <a:round/>
                <a:headEnd/>
                <a:tailEnd/>
              </a:ln>
            </p:spPr>
            <p:txBody>
              <a:bodyPr/>
              <a:lstStyle/>
              <a:p>
                <a:endParaRPr lang="en-US"/>
              </a:p>
            </p:txBody>
          </p:sp>
          <p:sp>
            <p:nvSpPr>
              <p:cNvPr id="31971" name="Freeform 1129"/>
              <p:cNvSpPr>
                <a:spLocks/>
              </p:cNvSpPr>
              <p:nvPr/>
            </p:nvSpPr>
            <p:spPr bwMode="auto">
              <a:xfrm>
                <a:off x="1472" y="3362"/>
                <a:ext cx="13" cy="13"/>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w 67"/>
                  <a:gd name="T21" fmla="*/ 0 h 67"/>
                  <a:gd name="T22" fmla="*/ 0 w 67"/>
                  <a:gd name="T23" fmla="*/ 0 h 67"/>
                  <a:gd name="T24" fmla="*/ 0 w 67"/>
                  <a:gd name="T25" fmla="*/ 0 h 67"/>
                  <a:gd name="T26" fmla="*/ 0 w 67"/>
                  <a:gd name="T27" fmla="*/ 0 h 67"/>
                  <a:gd name="T28" fmla="*/ 0 w 67"/>
                  <a:gd name="T29" fmla="*/ 0 h 67"/>
                  <a:gd name="T30" fmla="*/ 0 w 67"/>
                  <a:gd name="T31" fmla="*/ 0 h 67"/>
                  <a:gd name="T32" fmla="*/ 0 w 67"/>
                  <a:gd name="T33" fmla="*/ 0 h 67"/>
                  <a:gd name="T34" fmla="*/ 0 w 67"/>
                  <a:gd name="T35" fmla="*/ 0 h 67"/>
                  <a:gd name="T36" fmla="*/ 0 w 6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7"/>
                  <a:gd name="T59" fmla="*/ 67 w 6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7">
                    <a:moveTo>
                      <a:pt x="67" y="0"/>
                    </a:moveTo>
                    <a:lnTo>
                      <a:pt x="53" y="3"/>
                    </a:lnTo>
                    <a:lnTo>
                      <a:pt x="41" y="7"/>
                    </a:lnTo>
                    <a:lnTo>
                      <a:pt x="30" y="13"/>
                    </a:lnTo>
                    <a:lnTo>
                      <a:pt x="21" y="20"/>
                    </a:lnTo>
                    <a:lnTo>
                      <a:pt x="13" y="30"/>
                    </a:lnTo>
                    <a:lnTo>
                      <a:pt x="6" y="41"/>
                    </a:lnTo>
                    <a:lnTo>
                      <a:pt x="3" y="53"/>
                    </a:lnTo>
                    <a:lnTo>
                      <a:pt x="0" y="67"/>
                    </a:lnTo>
                    <a:lnTo>
                      <a:pt x="13" y="67"/>
                    </a:lnTo>
                    <a:lnTo>
                      <a:pt x="13" y="57"/>
                    </a:lnTo>
                    <a:lnTo>
                      <a:pt x="16" y="46"/>
                    </a:lnTo>
                    <a:lnTo>
                      <a:pt x="21" y="36"/>
                    </a:lnTo>
                    <a:lnTo>
                      <a:pt x="29" y="27"/>
                    </a:lnTo>
                    <a:lnTo>
                      <a:pt x="37" y="20"/>
                    </a:lnTo>
                    <a:lnTo>
                      <a:pt x="47" y="15"/>
                    </a:lnTo>
                    <a:lnTo>
                      <a:pt x="57" y="13"/>
                    </a:lnTo>
                    <a:lnTo>
                      <a:pt x="67" y="13"/>
                    </a:lnTo>
                    <a:lnTo>
                      <a:pt x="67" y="0"/>
                    </a:lnTo>
                    <a:close/>
                  </a:path>
                </a:pathLst>
              </a:custGeom>
              <a:solidFill>
                <a:srgbClr val="000000"/>
              </a:solidFill>
              <a:ln w="9525">
                <a:noFill/>
                <a:round/>
                <a:headEnd/>
                <a:tailEnd/>
              </a:ln>
            </p:spPr>
            <p:txBody>
              <a:bodyPr/>
              <a:lstStyle/>
              <a:p>
                <a:endParaRPr lang="en-US"/>
              </a:p>
            </p:txBody>
          </p:sp>
          <p:sp>
            <p:nvSpPr>
              <p:cNvPr id="31972" name="Freeform 1130"/>
              <p:cNvSpPr>
                <a:spLocks/>
              </p:cNvSpPr>
              <p:nvPr/>
            </p:nvSpPr>
            <p:spPr bwMode="auto">
              <a:xfrm>
                <a:off x="1485" y="3362"/>
                <a:ext cx="13" cy="13"/>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w 67"/>
                  <a:gd name="T21" fmla="*/ 0 h 67"/>
                  <a:gd name="T22" fmla="*/ 0 w 67"/>
                  <a:gd name="T23" fmla="*/ 0 h 67"/>
                  <a:gd name="T24" fmla="*/ 0 w 67"/>
                  <a:gd name="T25" fmla="*/ 0 h 67"/>
                  <a:gd name="T26" fmla="*/ 0 w 67"/>
                  <a:gd name="T27" fmla="*/ 0 h 67"/>
                  <a:gd name="T28" fmla="*/ 0 w 67"/>
                  <a:gd name="T29" fmla="*/ 0 h 67"/>
                  <a:gd name="T30" fmla="*/ 0 w 67"/>
                  <a:gd name="T31" fmla="*/ 0 h 67"/>
                  <a:gd name="T32" fmla="*/ 0 w 67"/>
                  <a:gd name="T33" fmla="*/ 0 h 67"/>
                  <a:gd name="T34" fmla="*/ 0 w 67"/>
                  <a:gd name="T35" fmla="*/ 0 h 67"/>
                  <a:gd name="T36" fmla="*/ 0 w 6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7"/>
                  <a:gd name="T59" fmla="*/ 67 w 6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7">
                    <a:moveTo>
                      <a:pt x="67" y="67"/>
                    </a:moveTo>
                    <a:lnTo>
                      <a:pt x="65" y="53"/>
                    </a:lnTo>
                    <a:lnTo>
                      <a:pt x="61" y="41"/>
                    </a:lnTo>
                    <a:lnTo>
                      <a:pt x="55" y="30"/>
                    </a:lnTo>
                    <a:lnTo>
                      <a:pt x="46" y="20"/>
                    </a:lnTo>
                    <a:lnTo>
                      <a:pt x="36" y="13"/>
                    </a:lnTo>
                    <a:lnTo>
                      <a:pt x="25" y="7"/>
                    </a:lnTo>
                    <a:lnTo>
                      <a:pt x="13" y="3"/>
                    </a:lnTo>
                    <a:lnTo>
                      <a:pt x="0" y="0"/>
                    </a:lnTo>
                    <a:lnTo>
                      <a:pt x="0" y="13"/>
                    </a:lnTo>
                    <a:lnTo>
                      <a:pt x="9" y="13"/>
                    </a:lnTo>
                    <a:lnTo>
                      <a:pt x="20" y="15"/>
                    </a:lnTo>
                    <a:lnTo>
                      <a:pt x="30" y="20"/>
                    </a:lnTo>
                    <a:lnTo>
                      <a:pt x="39" y="27"/>
                    </a:lnTo>
                    <a:lnTo>
                      <a:pt x="46" y="36"/>
                    </a:lnTo>
                    <a:lnTo>
                      <a:pt x="51" y="46"/>
                    </a:lnTo>
                    <a:lnTo>
                      <a:pt x="54" y="57"/>
                    </a:lnTo>
                    <a:lnTo>
                      <a:pt x="54" y="67"/>
                    </a:lnTo>
                    <a:lnTo>
                      <a:pt x="67" y="67"/>
                    </a:lnTo>
                    <a:close/>
                  </a:path>
                </a:pathLst>
              </a:custGeom>
              <a:solidFill>
                <a:srgbClr val="000000"/>
              </a:solidFill>
              <a:ln w="9525">
                <a:noFill/>
                <a:round/>
                <a:headEnd/>
                <a:tailEnd/>
              </a:ln>
            </p:spPr>
            <p:txBody>
              <a:bodyPr/>
              <a:lstStyle/>
              <a:p>
                <a:endParaRPr lang="en-US"/>
              </a:p>
            </p:txBody>
          </p:sp>
          <p:sp>
            <p:nvSpPr>
              <p:cNvPr id="31973" name="Freeform 1131"/>
              <p:cNvSpPr>
                <a:spLocks/>
              </p:cNvSpPr>
              <p:nvPr/>
            </p:nvSpPr>
            <p:spPr bwMode="auto">
              <a:xfrm>
                <a:off x="1485" y="3375"/>
                <a:ext cx="13" cy="13"/>
              </a:xfrm>
              <a:custGeom>
                <a:avLst/>
                <a:gdLst>
                  <a:gd name="T0" fmla="*/ 0 w 67"/>
                  <a:gd name="T1" fmla="*/ 0 h 65"/>
                  <a:gd name="T2" fmla="*/ 0 w 67"/>
                  <a:gd name="T3" fmla="*/ 0 h 65"/>
                  <a:gd name="T4" fmla="*/ 0 w 67"/>
                  <a:gd name="T5" fmla="*/ 0 h 65"/>
                  <a:gd name="T6" fmla="*/ 0 w 67"/>
                  <a:gd name="T7" fmla="*/ 0 h 65"/>
                  <a:gd name="T8" fmla="*/ 0 w 67"/>
                  <a:gd name="T9" fmla="*/ 0 h 65"/>
                  <a:gd name="T10" fmla="*/ 0 w 67"/>
                  <a:gd name="T11" fmla="*/ 0 h 65"/>
                  <a:gd name="T12" fmla="*/ 0 w 67"/>
                  <a:gd name="T13" fmla="*/ 0 h 65"/>
                  <a:gd name="T14" fmla="*/ 0 w 67"/>
                  <a:gd name="T15" fmla="*/ 0 h 65"/>
                  <a:gd name="T16" fmla="*/ 0 w 67"/>
                  <a:gd name="T17" fmla="*/ 0 h 65"/>
                  <a:gd name="T18" fmla="*/ 0 w 67"/>
                  <a:gd name="T19" fmla="*/ 0 h 65"/>
                  <a:gd name="T20" fmla="*/ 0 w 67"/>
                  <a:gd name="T21" fmla="*/ 0 h 65"/>
                  <a:gd name="T22" fmla="*/ 0 w 67"/>
                  <a:gd name="T23" fmla="*/ 0 h 65"/>
                  <a:gd name="T24" fmla="*/ 0 w 67"/>
                  <a:gd name="T25" fmla="*/ 0 h 65"/>
                  <a:gd name="T26" fmla="*/ 0 w 67"/>
                  <a:gd name="T27" fmla="*/ 0 h 65"/>
                  <a:gd name="T28" fmla="*/ 0 w 67"/>
                  <a:gd name="T29" fmla="*/ 0 h 65"/>
                  <a:gd name="T30" fmla="*/ 0 w 67"/>
                  <a:gd name="T31" fmla="*/ 0 h 65"/>
                  <a:gd name="T32" fmla="*/ 0 w 67"/>
                  <a:gd name="T33" fmla="*/ 0 h 65"/>
                  <a:gd name="T34" fmla="*/ 0 w 67"/>
                  <a:gd name="T35" fmla="*/ 0 h 65"/>
                  <a:gd name="T36" fmla="*/ 0 w 67"/>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5"/>
                  <a:gd name="T59" fmla="*/ 67 w 67"/>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5">
                    <a:moveTo>
                      <a:pt x="0" y="65"/>
                    </a:moveTo>
                    <a:lnTo>
                      <a:pt x="13" y="62"/>
                    </a:lnTo>
                    <a:lnTo>
                      <a:pt x="25" y="59"/>
                    </a:lnTo>
                    <a:lnTo>
                      <a:pt x="36" y="53"/>
                    </a:lnTo>
                    <a:lnTo>
                      <a:pt x="46" y="45"/>
                    </a:lnTo>
                    <a:lnTo>
                      <a:pt x="55" y="35"/>
                    </a:lnTo>
                    <a:lnTo>
                      <a:pt x="61" y="26"/>
                    </a:lnTo>
                    <a:lnTo>
                      <a:pt x="65" y="13"/>
                    </a:lnTo>
                    <a:lnTo>
                      <a:pt x="67" y="0"/>
                    </a:lnTo>
                    <a:lnTo>
                      <a:pt x="54" y="0"/>
                    </a:lnTo>
                    <a:lnTo>
                      <a:pt x="54" y="10"/>
                    </a:lnTo>
                    <a:lnTo>
                      <a:pt x="51" y="21"/>
                    </a:lnTo>
                    <a:lnTo>
                      <a:pt x="46" y="29"/>
                    </a:lnTo>
                    <a:lnTo>
                      <a:pt x="39" y="38"/>
                    </a:lnTo>
                    <a:lnTo>
                      <a:pt x="30" y="45"/>
                    </a:lnTo>
                    <a:lnTo>
                      <a:pt x="20" y="50"/>
                    </a:lnTo>
                    <a:lnTo>
                      <a:pt x="9" y="53"/>
                    </a:lnTo>
                    <a:lnTo>
                      <a:pt x="0" y="53"/>
                    </a:lnTo>
                    <a:lnTo>
                      <a:pt x="0" y="65"/>
                    </a:lnTo>
                    <a:close/>
                  </a:path>
                </a:pathLst>
              </a:custGeom>
              <a:solidFill>
                <a:srgbClr val="000000"/>
              </a:solidFill>
              <a:ln w="9525">
                <a:noFill/>
                <a:round/>
                <a:headEnd/>
                <a:tailEnd/>
              </a:ln>
            </p:spPr>
            <p:txBody>
              <a:bodyPr/>
              <a:lstStyle/>
              <a:p>
                <a:endParaRPr lang="en-US"/>
              </a:p>
            </p:txBody>
          </p:sp>
          <p:sp>
            <p:nvSpPr>
              <p:cNvPr id="31974" name="Freeform 1132"/>
              <p:cNvSpPr>
                <a:spLocks/>
              </p:cNvSpPr>
              <p:nvPr/>
            </p:nvSpPr>
            <p:spPr bwMode="auto">
              <a:xfrm>
                <a:off x="1472" y="3375"/>
                <a:ext cx="13" cy="13"/>
              </a:xfrm>
              <a:custGeom>
                <a:avLst/>
                <a:gdLst>
                  <a:gd name="T0" fmla="*/ 0 w 67"/>
                  <a:gd name="T1" fmla="*/ 0 h 65"/>
                  <a:gd name="T2" fmla="*/ 0 w 67"/>
                  <a:gd name="T3" fmla="*/ 0 h 65"/>
                  <a:gd name="T4" fmla="*/ 0 w 67"/>
                  <a:gd name="T5" fmla="*/ 0 h 65"/>
                  <a:gd name="T6" fmla="*/ 0 w 67"/>
                  <a:gd name="T7" fmla="*/ 0 h 65"/>
                  <a:gd name="T8" fmla="*/ 0 w 67"/>
                  <a:gd name="T9" fmla="*/ 0 h 65"/>
                  <a:gd name="T10" fmla="*/ 0 w 67"/>
                  <a:gd name="T11" fmla="*/ 0 h 65"/>
                  <a:gd name="T12" fmla="*/ 0 w 67"/>
                  <a:gd name="T13" fmla="*/ 0 h 65"/>
                  <a:gd name="T14" fmla="*/ 0 w 67"/>
                  <a:gd name="T15" fmla="*/ 0 h 65"/>
                  <a:gd name="T16" fmla="*/ 0 w 67"/>
                  <a:gd name="T17" fmla="*/ 0 h 65"/>
                  <a:gd name="T18" fmla="*/ 0 w 67"/>
                  <a:gd name="T19" fmla="*/ 0 h 65"/>
                  <a:gd name="T20" fmla="*/ 0 w 67"/>
                  <a:gd name="T21" fmla="*/ 0 h 65"/>
                  <a:gd name="T22" fmla="*/ 0 w 67"/>
                  <a:gd name="T23" fmla="*/ 0 h 65"/>
                  <a:gd name="T24" fmla="*/ 0 w 67"/>
                  <a:gd name="T25" fmla="*/ 0 h 65"/>
                  <a:gd name="T26" fmla="*/ 0 w 67"/>
                  <a:gd name="T27" fmla="*/ 0 h 65"/>
                  <a:gd name="T28" fmla="*/ 0 w 67"/>
                  <a:gd name="T29" fmla="*/ 0 h 65"/>
                  <a:gd name="T30" fmla="*/ 0 w 67"/>
                  <a:gd name="T31" fmla="*/ 0 h 65"/>
                  <a:gd name="T32" fmla="*/ 0 w 67"/>
                  <a:gd name="T33" fmla="*/ 0 h 65"/>
                  <a:gd name="T34" fmla="*/ 0 w 67"/>
                  <a:gd name="T35" fmla="*/ 0 h 65"/>
                  <a:gd name="T36" fmla="*/ 0 w 67"/>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5"/>
                  <a:gd name="T59" fmla="*/ 67 w 67"/>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5">
                    <a:moveTo>
                      <a:pt x="0" y="0"/>
                    </a:moveTo>
                    <a:lnTo>
                      <a:pt x="3" y="13"/>
                    </a:lnTo>
                    <a:lnTo>
                      <a:pt x="6" y="26"/>
                    </a:lnTo>
                    <a:lnTo>
                      <a:pt x="13" y="37"/>
                    </a:lnTo>
                    <a:lnTo>
                      <a:pt x="21" y="45"/>
                    </a:lnTo>
                    <a:lnTo>
                      <a:pt x="31" y="54"/>
                    </a:lnTo>
                    <a:lnTo>
                      <a:pt x="42" y="60"/>
                    </a:lnTo>
                    <a:lnTo>
                      <a:pt x="53" y="64"/>
                    </a:lnTo>
                    <a:lnTo>
                      <a:pt x="67" y="65"/>
                    </a:lnTo>
                    <a:lnTo>
                      <a:pt x="67" y="53"/>
                    </a:lnTo>
                    <a:lnTo>
                      <a:pt x="57" y="53"/>
                    </a:lnTo>
                    <a:lnTo>
                      <a:pt x="47" y="50"/>
                    </a:lnTo>
                    <a:lnTo>
                      <a:pt x="37" y="45"/>
                    </a:lnTo>
                    <a:lnTo>
                      <a:pt x="29" y="38"/>
                    </a:lnTo>
                    <a:lnTo>
                      <a:pt x="21" y="29"/>
                    </a:lnTo>
                    <a:lnTo>
                      <a:pt x="16" y="19"/>
                    </a:lnTo>
                    <a:lnTo>
                      <a:pt x="13" y="10"/>
                    </a:lnTo>
                    <a:lnTo>
                      <a:pt x="13" y="0"/>
                    </a:lnTo>
                    <a:lnTo>
                      <a:pt x="0" y="0"/>
                    </a:lnTo>
                    <a:close/>
                  </a:path>
                </a:pathLst>
              </a:custGeom>
              <a:solidFill>
                <a:srgbClr val="000000"/>
              </a:solidFill>
              <a:ln w="9525">
                <a:noFill/>
                <a:round/>
                <a:headEnd/>
                <a:tailEnd/>
              </a:ln>
            </p:spPr>
            <p:txBody>
              <a:bodyPr/>
              <a:lstStyle/>
              <a:p>
                <a:endParaRPr lang="en-US"/>
              </a:p>
            </p:txBody>
          </p:sp>
          <p:sp>
            <p:nvSpPr>
              <p:cNvPr id="31975" name="Freeform 1133"/>
              <p:cNvSpPr>
                <a:spLocks/>
              </p:cNvSpPr>
              <p:nvPr/>
            </p:nvSpPr>
            <p:spPr bwMode="auto">
              <a:xfrm>
                <a:off x="1582" y="3363"/>
                <a:ext cx="24" cy="24"/>
              </a:xfrm>
              <a:custGeom>
                <a:avLst/>
                <a:gdLst>
                  <a:gd name="T0" fmla="*/ 0 w 119"/>
                  <a:gd name="T1" fmla="*/ 0 h 118"/>
                  <a:gd name="T2" fmla="*/ 0 w 119"/>
                  <a:gd name="T3" fmla="*/ 0 h 118"/>
                  <a:gd name="T4" fmla="*/ 0 w 119"/>
                  <a:gd name="T5" fmla="*/ 0 h 118"/>
                  <a:gd name="T6" fmla="*/ 0 w 119"/>
                  <a:gd name="T7" fmla="*/ 0 h 118"/>
                  <a:gd name="T8" fmla="*/ 0 w 119"/>
                  <a:gd name="T9" fmla="*/ 0 h 118"/>
                  <a:gd name="T10" fmla="*/ 0 w 119"/>
                  <a:gd name="T11" fmla="*/ 0 h 118"/>
                  <a:gd name="T12" fmla="*/ 0 w 119"/>
                  <a:gd name="T13" fmla="*/ 0 h 118"/>
                  <a:gd name="T14" fmla="*/ 0 w 119"/>
                  <a:gd name="T15" fmla="*/ 0 h 118"/>
                  <a:gd name="T16" fmla="*/ 0 w 119"/>
                  <a:gd name="T17" fmla="*/ 0 h 118"/>
                  <a:gd name="T18" fmla="*/ 0 w 119"/>
                  <a:gd name="T19" fmla="*/ 0 h 118"/>
                  <a:gd name="T20" fmla="*/ 0 w 119"/>
                  <a:gd name="T21" fmla="*/ 0 h 118"/>
                  <a:gd name="T22" fmla="*/ 0 w 119"/>
                  <a:gd name="T23" fmla="*/ 0 h 118"/>
                  <a:gd name="T24" fmla="*/ 0 w 119"/>
                  <a:gd name="T25" fmla="*/ 0 h 118"/>
                  <a:gd name="T26" fmla="*/ 0 w 119"/>
                  <a:gd name="T27" fmla="*/ 0 h 118"/>
                  <a:gd name="T28" fmla="*/ 0 w 119"/>
                  <a:gd name="T29" fmla="*/ 0 h 118"/>
                  <a:gd name="T30" fmla="*/ 0 w 119"/>
                  <a:gd name="T31" fmla="*/ 0 h 118"/>
                  <a:gd name="T32" fmla="*/ 0 w 119"/>
                  <a:gd name="T33" fmla="*/ 0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9"/>
                  <a:gd name="T52" fmla="*/ 0 h 118"/>
                  <a:gd name="T53" fmla="*/ 119 w 119"/>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9" h="118">
                    <a:moveTo>
                      <a:pt x="0" y="59"/>
                    </a:moveTo>
                    <a:lnTo>
                      <a:pt x="5" y="33"/>
                    </a:lnTo>
                    <a:lnTo>
                      <a:pt x="19" y="15"/>
                    </a:lnTo>
                    <a:lnTo>
                      <a:pt x="38" y="4"/>
                    </a:lnTo>
                    <a:lnTo>
                      <a:pt x="61" y="0"/>
                    </a:lnTo>
                    <a:lnTo>
                      <a:pt x="81" y="4"/>
                    </a:lnTo>
                    <a:lnTo>
                      <a:pt x="101" y="15"/>
                    </a:lnTo>
                    <a:lnTo>
                      <a:pt x="115" y="33"/>
                    </a:lnTo>
                    <a:lnTo>
                      <a:pt x="119" y="59"/>
                    </a:lnTo>
                    <a:lnTo>
                      <a:pt x="115" y="85"/>
                    </a:lnTo>
                    <a:lnTo>
                      <a:pt x="101" y="103"/>
                    </a:lnTo>
                    <a:lnTo>
                      <a:pt x="81" y="114"/>
                    </a:lnTo>
                    <a:lnTo>
                      <a:pt x="61" y="118"/>
                    </a:lnTo>
                    <a:lnTo>
                      <a:pt x="38" y="114"/>
                    </a:lnTo>
                    <a:lnTo>
                      <a:pt x="19" y="103"/>
                    </a:lnTo>
                    <a:lnTo>
                      <a:pt x="5" y="85"/>
                    </a:lnTo>
                    <a:lnTo>
                      <a:pt x="0" y="59"/>
                    </a:lnTo>
                    <a:close/>
                  </a:path>
                </a:pathLst>
              </a:custGeom>
              <a:solidFill>
                <a:srgbClr val="0000FF"/>
              </a:solidFill>
              <a:ln w="9525">
                <a:noFill/>
                <a:round/>
                <a:headEnd/>
                <a:tailEnd/>
              </a:ln>
            </p:spPr>
            <p:txBody>
              <a:bodyPr/>
              <a:lstStyle/>
              <a:p>
                <a:endParaRPr lang="en-US"/>
              </a:p>
            </p:txBody>
          </p:sp>
          <p:sp>
            <p:nvSpPr>
              <p:cNvPr id="31976" name="Freeform 1134"/>
              <p:cNvSpPr>
                <a:spLocks/>
              </p:cNvSpPr>
              <p:nvPr/>
            </p:nvSpPr>
            <p:spPr bwMode="auto">
              <a:xfrm>
                <a:off x="1580" y="3362"/>
                <a:ext cx="14" cy="13"/>
              </a:xfrm>
              <a:custGeom>
                <a:avLst/>
                <a:gdLst>
                  <a:gd name="T0" fmla="*/ 0 w 68"/>
                  <a:gd name="T1" fmla="*/ 0 h 67"/>
                  <a:gd name="T2" fmla="*/ 0 w 68"/>
                  <a:gd name="T3" fmla="*/ 0 h 67"/>
                  <a:gd name="T4" fmla="*/ 0 w 68"/>
                  <a:gd name="T5" fmla="*/ 0 h 67"/>
                  <a:gd name="T6" fmla="*/ 0 w 68"/>
                  <a:gd name="T7" fmla="*/ 0 h 67"/>
                  <a:gd name="T8" fmla="*/ 0 w 68"/>
                  <a:gd name="T9" fmla="*/ 0 h 67"/>
                  <a:gd name="T10" fmla="*/ 0 w 68"/>
                  <a:gd name="T11" fmla="*/ 0 h 67"/>
                  <a:gd name="T12" fmla="*/ 0 w 68"/>
                  <a:gd name="T13" fmla="*/ 0 h 67"/>
                  <a:gd name="T14" fmla="*/ 0 w 68"/>
                  <a:gd name="T15" fmla="*/ 0 h 67"/>
                  <a:gd name="T16" fmla="*/ 0 w 68"/>
                  <a:gd name="T17" fmla="*/ 0 h 67"/>
                  <a:gd name="T18" fmla="*/ 0 w 68"/>
                  <a:gd name="T19" fmla="*/ 0 h 67"/>
                  <a:gd name="T20" fmla="*/ 0 w 68"/>
                  <a:gd name="T21" fmla="*/ 0 h 67"/>
                  <a:gd name="T22" fmla="*/ 0 w 68"/>
                  <a:gd name="T23" fmla="*/ 0 h 67"/>
                  <a:gd name="T24" fmla="*/ 0 w 68"/>
                  <a:gd name="T25" fmla="*/ 0 h 67"/>
                  <a:gd name="T26" fmla="*/ 0 w 68"/>
                  <a:gd name="T27" fmla="*/ 0 h 67"/>
                  <a:gd name="T28" fmla="*/ 0 w 68"/>
                  <a:gd name="T29" fmla="*/ 0 h 67"/>
                  <a:gd name="T30" fmla="*/ 0 w 68"/>
                  <a:gd name="T31" fmla="*/ 0 h 67"/>
                  <a:gd name="T32" fmla="*/ 0 w 68"/>
                  <a:gd name="T33" fmla="*/ 0 h 67"/>
                  <a:gd name="T34" fmla="*/ 0 w 68"/>
                  <a:gd name="T35" fmla="*/ 0 h 67"/>
                  <a:gd name="T36" fmla="*/ 0 w 68"/>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7"/>
                  <a:gd name="T59" fmla="*/ 68 w 68"/>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7">
                    <a:moveTo>
                      <a:pt x="68" y="0"/>
                    </a:moveTo>
                    <a:lnTo>
                      <a:pt x="54" y="3"/>
                    </a:lnTo>
                    <a:lnTo>
                      <a:pt x="42" y="7"/>
                    </a:lnTo>
                    <a:lnTo>
                      <a:pt x="31" y="13"/>
                    </a:lnTo>
                    <a:lnTo>
                      <a:pt x="21" y="20"/>
                    </a:lnTo>
                    <a:lnTo>
                      <a:pt x="14" y="30"/>
                    </a:lnTo>
                    <a:lnTo>
                      <a:pt x="7" y="41"/>
                    </a:lnTo>
                    <a:lnTo>
                      <a:pt x="2" y="53"/>
                    </a:lnTo>
                    <a:lnTo>
                      <a:pt x="0" y="67"/>
                    </a:lnTo>
                    <a:lnTo>
                      <a:pt x="14" y="67"/>
                    </a:lnTo>
                    <a:lnTo>
                      <a:pt x="14" y="57"/>
                    </a:lnTo>
                    <a:lnTo>
                      <a:pt x="16" y="46"/>
                    </a:lnTo>
                    <a:lnTo>
                      <a:pt x="21" y="36"/>
                    </a:lnTo>
                    <a:lnTo>
                      <a:pt x="28" y="27"/>
                    </a:lnTo>
                    <a:lnTo>
                      <a:pt x="37" y="20"/>
                    </a:lnTo>
                    <a:lnTo>
                      <a:pt x="47" y="15"/>
                    </a:lnTo>
                    <a:lnTo>
                      <a:pt x="58" y="13"/>
                    </a:lnTo>
                    <a:lnTo>
                      <a:pt x="68" y="13"/>
                    </a:lnTo>
                    <a:lnTo>
                      <a:pt x="68" y="0"/>
                    </a:lnTo>
                    <a:close/>
                  </a:path>
                </a:pathLst>
              </a:custGeom>
              <a:solidFill>
                <a:srgbClr val="000000"/>
              </a:solidFill>
              <a:ln w="9525">
                <a:noFill/>
                <a:round/>
                <a:headEnd/>
                <a:tailEnd/>
              </a:ln>
            </p:spPr>
            <p:txBody>
              <a:bodyPr/>
              <a:lstStyle/>
              <a:p>
                <a:endParaRPr lang="en-US"/>
              </a:p>
            </p:txBody>
          </p:sp>
          <p:sp>
            <p:nvSpPr>
              <p:cNvPr id="31977" name="Freeform 1135"/>
              <p:cNvSpPr>
                <a:spLocks/>
              </p:cNvSpPr>
              <p:nvPr/>
            </p:nvSpPr>
            <p:spPr bwMode="auto">
              <a:xfrm>
                <a:off x="1594" y="3362"/>
                <a:ext cx="13" cy="13"/>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7"/>
                  <a:gd name="T59" fmla="*/ 65 w 65"/>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7">
                    <a:moveTo>
                      <a:pt x="65" y="67"/>
                    </a:moveTo>
                    <a:lnTo>
                      <a:pt x="62" y="53"/>
                    </a:lnTo>
                    <a:lnTo>
                      <a:pt x="58" y="41"/>
                    </a:lnTo>
                    <a:lnTo>
                      <a:pt x="52" y="30"/>
                    </a:lnTo>
                    <a:lnTo>
                      <a:pt x="45" y="20"/>
                    </a:lnTo>
                    <a:lnTo>
                      <a:pt x="35" y="13"/>
                    </a:lnTo>
                    <a:lnTo>
                      <a:pt x="25" y="7"/>
                    </a:lnTo>
                    <a:lnTo>
                      <a:pt x="13" y="3"/>
                    </a:lnTo>
                    <a:lnTo>
                      <a:pt x="0" y="0"/>
                    </a:lnTo>
                    <a:lnTo>
                      <a:pt x="0" y="13"/>
                    </a:lnTo>
                    <a:lnTo>
                      <a:pt x="9" y="13"/>
                    </a:lnTo>
                    <a:lnTo>
                      <a:pt x="19" y="15"/>
                    </a:lnTo>
                    <a:lnTo>
                      <a:pt x="29" y="20"/>
                    </a:lnTo>
                    <a:lnTo>
                      <a:pt x="38" y="27"/>
                    </a:lnTo>
                    <a:lnTo>
                      <a:pt x="45" y="36"/>
                    </a:lnTo>
                    <a:lnTo>
                      <a:pt x="50" y="46"/>
                    </a:lnTo>
                    <a:lnTo>
                      <a:pt x="52" y="57"/>
                    </a:lnTo>
                    <a:lnTo>
                      <a:pt x="52" y="67"/>
                    </a:lnTo>
                    <a:lnTo>
                      <a:pt x="65" y="67"/>
                    </a:lnTo>
                    <a:close/>
                  </a:path>
                </a:pathLst>
              </a:custGeom>
              <a:solidFill>
                <a:srgbClr val="000000"/>
              </a:solidFill>
              <a:ln w="9525">
                <a:noFill/>
                <a:round/>
                <a:headEnd/>
                <a:tailEnd/>
              </a:ln>
            </p:spPr>
            <p:txBody>
              <a:bodyPr/>
              <a:lstStyle/>
              <a:p>
                <a:endParaRPr lang="en-US"/>
              </a:p>
            </p:txBody>
          </p:sp>
          <p:sp>
            <p:nvSpPr>
              <p:cNvPr id="31978" name="Freeform 1136"/>
              <p:cNvSpPr>
                <a:spLocks/>
              </p:cNvSpPr>
              <p:nvPr/>
            </p:nvSpPr>
            <p:spPr bwMode="auto">
              <a:xfrm>
                <a:off x="1594" y="3375"/>
                <a:ext cx="13" cy="13"/>
              </a:xfrm>
              <a:custGeom>
                <a:avLst/>
                <a:gdLst>
                  <a:gd name="T0" fmla="*/ 0 w 65"/>
                  <a:gd name="T1" fmla="*/ 0 h 65"/>
                  <a:gd name="T2" fmla="*/ 0 w 65"/>
                  <a:gd name="T3" fmla="*/ 0 h 65"/>
                  <a:gd name="T4" fmla="*/ 0 w 65"/>
                  <a:gd name="T5" fmla="*/ 0 h 65"/>
                  <a:gd name="T6" fmla="*/ 0 w 65"/>
                  <a:gd name="T7" fmla="*/ 0 h 65"/>
                  <a:gd name="T8" fmla="*/ 0 w 65"/>
                  <a:gd name="T9" fmla="*/ 0 h 65"/>
                  <a:gd name="T10" fmla="*/ 0 w 65"/>
                  <a:gd name="T11" fmla="*/ 0 h 65"/>
                  <a:gd name="T12" fmla="*/ 0 w 65"/>
                  <a:gd name="T13" fmla="*/ 0 h 65"/>
                  <a:gd name="T14" fmla="*/ 0 w 65"/>
                  <a:gd name="T15" fmla="*/ 0 h 65"/>
                  <a:gd name="T16" fmla="*/ 0 w 65"/>
                  <a:gd name="T17" fmla="*/ 0 h 65"/>
                  <a:gd name="T18" fmla="*/ 0 w 65"/>
                  <a:gd name="T19" fmla="*/ 0 h 65"/>
                  <a:gd name="T20" fmla="*/ 0 w 65"/>
                  <a:gd name="T21" fmla="*/ 0 h 65"/>
                  <a:gd name="T22" fmla="*/ 0 w 65"/>
                  <a:gd name="T23" fmla="*/ 0 h 65"/>
                  <a:gd name="T24" fmla="*/ 0 w 65"/>
                  <a:gd name="T25" fmla="*/ 0 h 65"/>
                  <a:gd name="T26" fmla="*/ 0 w 65"/>
                  <a:gd name="T27" fmla="*/ 0 h 65"/>
                  <a:gd name="T28" fmla="*/ 0 w 65"/>
                  <a:gd name="T29" fmla="*/ 0 h 65"/>
                  <a:gd name="T30" fmla="*/ 0 w 65"/>
                  <a:gd name="T31" fmla="*/ 0 h 65"/>
                  <a:gd name="T32" fmla="*/ 0 w 65"/>
                  <a:gd name="T33" fmla="*/ 0 h 65"/>
                  <a:gd name="T34" fmla="*/ 0 w 65"/>
                  <a:gd name="T35" fmla="*/ 0 h 65"/>
                  <a:gd name="T36" fmla="*/ 0 w 65"/>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65"/>
                  <a:gd name="T59" fmla="*/ 65 w 65"/>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65">
                    <a:moveTo>
                      <a:pt x="0" y="65"/>
                    </a:moveTo>
                    <a:lnTo>
                      <a:pt x="13" y="62"/>
                    </a:lnTo>
                    <a:lnTo>
                      <a:pt x="24" y="59"/>
                    </a:lnTo>
                    <a:lnTo>
                      <a:pt x="35" y="53"/>
                    </a:lnTo>
                    <a:lnTo>
                      <a:pt x="45" y="45"/>
                    </a:lnTo>
                    <a:lnTo>
                      <a:pt x="52" y="35"/>
                    </a:lnTo>
                    <a:lnTo>
                      <a:pt x="58" y="24"/>
                    </a:lnTo>
                    <a:lnTo>
                      <a:pt x="63" y="13"/>
                    </a:lnTo>
                    <a:lnTo>
                      <a:pt x="65" y="0"/>
                    </a:lnTo>
                    <a:lnTo>
                      <a:pt x="52" y="0"/>
                    </a:lnTo>
                    <a:lnTo>
                      <a:pt x="52" y="10"/>
                    </a:lnTo>
                    <a:lnTo>
                      <a:pt x="50" y="19"/>
                    </a:lnTo>
                    <a:lnTo>
                      <a:pt x="44" y="29"/>
                    </a:lnTo>
                    <a:lnTo>
                      <a:pt x="38" y="38"/>
                    </a:lnTo>
                    <a:lnTo>
                      <a:pt x="29" y="45"/>
                    </a:lnTo>
                    <a:lnTo>
                      <a:pt x="19" y="50"/>
                    </a:lnTo>
                    <a:lnTo>
                      <a:pt x="9" y="53"/>
                    </a:lnTo>
                    <a:lnTo>
                      <a:pt x="0" y="53"/>
                    </a:lnTo>
                    <a:lnTo>
                      <a:pt x="0" y="65"/>
                    </a:lnTo>
                    <a:close/>
                  </a:path>
                </a:pathLst>
              </a:custGeom>
              <a:solidFill>
                <a:srgbClr val="000000"/>
              </a:solidFill>
              <a:ln w="9525">
                <a:noFill/>
                <a:round/>
                <a:headEnd/>
                <a:tailEnd/>
              </a:ln>
            </p:spPr>
            <p:txBody>
              <a:bodyPr/>
              <a:lstStyle/>
              <a:p>
                <a:endParaRPr lang="en-US"/>
              </a:p>
            </p:txBody>
          </p:sp>
          <p:sp>
            <p:nvSpPr>
              <p:cNvPr id="31979" name="Freeform 1137"/>
              <p:cNvSpPr>
                <a:spLocks/>
              </p:cNvSpPr>
              <p:nvPr/>
            </p:nvSpPr>
            <p:spPr bwMode="auto">
              <a:xfrm>
                <a:off x="1580" y="3375"/>
                <a:ext cx="14" cy="13"/>
              </a:xfrm>
              <a:custGeom>
                <a:avLst/>
                <a:gdLst>
                  <a:gd name="T0" fmla="*/ 0 w 68"/>
                  <a:gd name="T1" fmla="*/ 0 h 65"/>
                  <a:gd name="T2" fmla="*/ 0 w 68"/>
                  <a:gd name="T3" fmla="*/ 0 h 65"/>
                  <a:gd name="T4" fmla="*/ 0 w 68"/>
                  <a:gd name="T5" fmla="*/ 0 h 65"/>
                  <a:gd name="T6" fmla="*/ 0 w 68"/>
                  <a:gd name="T7" fmla="*/ 0 h 65"/>
                  <a:gd name="T8" fmla="*/ 0 w 68"/>
                  <a:gd name="T9" fmla="*/ 0 h 65"/>
                  <a:gd name="T10" fmla="*/ 0 w 68"/>
                  <a:gd name="T11" fmla="*/ 0 h 65"/>
                  <a:gd name="T12" fmla="*/ 0 w 68"/>
                  <a:gd name="T13" fmla="*/ 0 h 65"/>
                  <a:gd name="T14" fmla="*/ 0 w 68"/>
                  <a:gd name="T15" fmla="*/ 0 h 65"/>
                  <a:gd name="T16" fmla="*/ 0 w 68"/>
                  <a:gd name="T17" fmla="*/ 0 h 65"/>
                  <a:gd name="T18" fmla="*/ 0 w 68"/>
                  <a:gd name="T19" fmla="*/ 0 h 65"/>
                  <a:gd name="T20" fmla="*/ 0 w 68"/>
                  <a:gd name="T21" fmla="*/ 0 h 65"/>
                  <a:gd name="T22" fmla="*/ 0 w 68"/>
                  <a:gd name="T23" fmla="*/ 0 h 65"/>
                  <a:gd name="T24" fmla="*/ 0 w 68"/>
                  <a:gd name="T25" fmla="*/ 0 h 65"/>
                  <a:gd name="T26" fmla="*/ 0 w 68"/>
                  <a:gd name="T27" fmla="*/ 0 h 65"/>
                  <a:gd name="T28" fmla="*/ 0 w 68"/>
                  <a:gd name="T29" fmla="*/ 0 h 65"/>
                  <a:gd name="T30" fmla="*/ 0 w 68"/>
                  <a:gd name="T31" fmla="*/ 0 h 65"/>
                  <a:gd name="T32" fmla="*/ 0 w 68"/>
                  <a:gd name="T33" fmla="*/ 0 h 65"/>
                  <a:gd name="T34" fmla="*/ 0 w 68"/>
                  <a:gd name="T35" fmla="*/ 0 h 65"/>
                  <a:gd name="T36" fmla="*/ 0 w 68"/>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5"/>
                  <a:gd name="T59" fmla="*/ 68 w 6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5">
                    <a:moveTo>
                      <a:pt x="0" y="0"/>
                    </a:moveTo>
                    <a:lnTo>
                      <a:pt x="2" y="13"/>
                    </a:lnTo>
                    <a:lnTo>
                      <a:pt x="6" y="26"/>
                    </a:lnTo>
                    <a:lnTo>
                      <a:pt x="12" y="35"/>
                    </a:lnTo>
                    <a:lnTo>
                      <a:pt x="21" y="45"/>
                    </a:lnTo>
                    <a:lnTo>
                      <a:pt x="31" y="53"/>
                    </a:lnTo>
                    <a:lnTo>
                      <a:pt x="42" y="59"/>
                    </a:lnTo>
                    <a:lnTo>
                      <a:pt x="54" y="62"/>
                    </a:lnTo>
                    <a:lnTo>
                      <a:pt x="68" y="65"/>
                    </a:lnTo>
                    <a:lnTo>
                      <a:pt x="68" y="53"/>
                    </a:lnTo>
                    <a:lnTo>
                      <a:pt x="58" y="53"/>
                    </a:lnTo>
                    <a:lnTo>
                      <a:pt x="48" y="50"/>
                    </a:lnTo>
                    <a:lnTo>
                      <a:pt x="38" y="45"/>
                    </a:lnTo>
                    <a:lnTo>
                      <a:pt x="29" y="38"/>
                    </a:lnTo>
                    <a:lnTo>
                      <a:pt x="22" y="29"/>
                    </a:lnTo>
                    <a:lnTo>
                      <a:pt x="16" y="21"/>
                    </a:lnTo>
                    <a:lnTo>
                      <a:pt x="14" y="10"/>
                    </a:lnTo>
                    <a:lnTo>
                      <a:pt x="14" y="0"/>
                    </a:lnTo>
                    <a:lnTo>
                      <a:pt x="0" y="0"/>
                    </a:lnTo>
                    <a:close/>
                  </a:path>
                </a:pathLst>
              </a:custGeom>
              <a:solidFill>
                <a:srgbClr val="000000"/>
              </a:solidFill>
              <a:ln w="9525">
                <a:noFill/>
                <a:round/>
                <a:headEnd/>
                <a:tailEnd/>
              </a:ln>
            </p:spPr>
            <p:txBody>
              <a:bodyPr/>
              <a:lstStyle/>
              <a:p>
                <a:endParaRPr lang="en-US"/>
              </a:p>
            </p:txBody>
          </p:sp>
          <p:sp>
            <p:nvSpPr>
              <p:cNvPr id="31980" name="Freeform 1138"/>
              <p:cNvSpPr>
                <a:spLocks/>
              </p:cNvSpPr>
              <p:nvPr/>
            </p:nvSpPr>
            <p:spPr bwMode="auto">
              <a:xfrm>
                <a:off x="1752" y="3373"/>
                <a:ext cx="24" cy="23"/>
              </a:xfrm>
              <a:custGeom>
                <a:avLst/>
                <a:gdLst>
                  <a:gd name="T0" fmla="*/ 0 w 120"/>
                  <a:gd name="T1" fmla="*/ 0 h 118"/>
                  <a:gd name="T2" fmla="*/ 0 w 120"/>
                  <a:gd name="T3" fmla="*/ 0 h 118"/>
                  <a:gd name="T4" fmla="*/ 0 w 120"/>
                  <a:gd name="T5" fmla="*/ 0 h 118"/>
                  <a:gd name="T6" fmla="*/ 0 w 120"/>
                  <a:gd name="T7" fmla="*/ 0 h 118"/>
                  <a:gd name="T8" fmla="*/ 0 w 120"/>
                  <a:gd name="T9" fmla="*/ 0 h 118"/>
                  <a:gd name="T10" fmla="*/ 0 w 120"/>
                  <a:gd name="T11" fmla="*/ 0 h 118"/>
                  <a:gd name="T12" fmla="*/ 0 w 120"/>
                  <a:gd name="T13" fmla="*/ 0 h 118"/>
                  <a:gd name="T14" fmla="*/ 0 w 120"/>
                  <a:gd name="T15" fmla="*/ 0 h 118"/>
                  <a:gd name="T16" fmla="*/ 0 w 120"/>
                  <a:gd name="T17" fmla="*/ 0 h 118"/>
                  <a:gd name="T18" fmla="*/ 0 w 120"/>
                  <a:gd name="T19" fmla="*/ 0 h 118"/>
                  <a:gd name="T20" fmla="*/ 0 w 120"/>
                  <a:gd name="T21" fmla="*/ 0 h 118"/>
                  <a:gd name="T22" fmla="*/ 0 w 120"/>
                  <a:gd name="T23" fmla="*/ 0 h 118"/>
                  <a:gd name="T24" fmla="*/ 0 w 120"/>
                  <a:gd name="T25" fmla="*/ 0 h 118"/>
                  <a:gd name="T26" fmla="*/ 0 w 120"/>
                  <a:gd name="T27" fmla="*/ 0 h 118"/>
                  <a:gd name="T28" fmla="*/ 0 w 120"/>
                  <a:gd name="T29" fmla="*/ 0 h 118"/>
                  <a:gd name="T30" fmla="*/ 0 w 120"/>
                  <a:gd name="T31" fmla="*/ 0 h 118"/>
                  <a:gd name="T32" fmla="*/ 0 w 120"/>
                  <a:gd name="T33" fmla="*/ 0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18"/>
                  <a:gd name="T53" fmla="*/ 120 w 120"/>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18">
                    <a:moveTo>
                      <a:pt x="0" y="59"/>
                    </a:moveTo>
                    <a:lnTo>
                      <a:pt x="5" y="33"/>
                    </a:lnTo>
                    <a:lnTo>
                      <a:pt x="18" y="14"/>
                    </a:lnTo>
                    <a:lnTo>
                      <a:pt x="38" y="3"/>
                    </a:lnTo>
                    <a:lnTo>
                      <a:pt x="60" y="0"/>
                    </a:lnTo>
                    <a:lnTo>
                      <a:pt x="82" y="3"/>
                    </a:lnTo>
                    <a:lnTo>
                      <a:pt x="102" y="14"/>
                    </a:lnTo>
                    <a:lnTo>
                      <a:pt x="115" y="33"/>
                    </a:lnTo>
                    <a:lnTo>
                      <a:pt x="120" y="59"/>
                    </a:lnTo>
                    <a:lnTo>
                      <a:pt x="115" y="84"/>
                    </a:lnTo>
                    <a:lnTo>
                      <a:pt x="102" y="103"/>
                    </a:lnTo>
                    <a:lnTo>
                      <a:pt x="82" y="114"/>
                    </a:lnTo>
                    <a:lnTo>
                      <a:pt x="60" y="118"/>
                    </a:lnTo>
                    <a:lnTo>
                      <a:pt x="38" y="114"/>
                    </a:lnTo>
                    <a:lnTo>
                      <a:pt x="18" y="103"/>
                    </a:lnTo>
                    <a:lnTo>
                      <a:pt x="5" y="84"/>
                    </a:lnTo>
                    <a:lnTo>
                      <a:pt x="0" y="59"/>
                    </a:lnTo>
                    <a:close/>
                  </a:path>
                </a:pathLst>
              </a:custGeom>
              <a:solidFill>
                <a:srgbClr val="FF00FF"/>
              </a:solidFill>
              <a:ln w="9525">
                <a:noFill/>
                <a:round/>
                <a:headEnd/>
                <a:tailEnd/>
              </a:ln>
            </p:spPr>
            <p:txBody>
              <a:bodyPr/>
              <a:lstStyle/>
              <a:p>
                <a:endParaRPr lang="en-US"/>
              </a:p>
            </p:txBody>
          </p:sp>
          <p:sp>
            <p:nvSpPr>
              <p:cNvPr id="31981" name="Freeform 1139"/>
              <p:cNvSpPr>
                <a:spLocks/>
              </p:cNvSpPr>
              <p:nvPr/>
            </p:nvSpPr>
            <p:spPr bwMode="auto">
              <a:xfrm>
                <a:off x="1751" y="3371"/>
                <a:ext cx="13" cy="14"/>
              </a:xfrm>
              <a:custGeom>
                <a:avLst/>
                <a:gdLst>
                  <a:gd name="T0" fmla="*/ 0 w 66"/>
                  <a:gd name="T1" fmla="*/ 0 h 67"/>
                  <a:gd name="T2" fmla="*/ 0 w 66"/>
                  <a:gd name="T3" fmla="*/ 0 h 67"/>
                  <a:gd name="T4" fmla="*/ 0 w 66"/>
                  <a:gd name="T5" fmla="*/ 0 h 67"/>
                  <a:gd name="T6" fmla="*/ 0 w 66"/>
                  <a:gd name="T7" fmla="*/ 0 h 67"/>
                  <a:gd name="T8" fmla="*/ 0 w 66"/>
                  <a:gd name="T9" fmla="*/ 0 h 67"/>
                  <a:gd name="T10" fmla="*/ 0 w 66"/>
                  <a:gd name="T11" fmla="*/ 0 h 67"/>
                  <a:gd name="T12" fmla="*/ 0 w 66"/>
                  <a:gd name="T13" fmla="*/ 0 h 67"/>
                  <a:gd name="T14" fmla="*/ 0 w 66"/>
                  <a:gd name="T15" fmla="*/ 0 h 67"/>
                  <a:gd name="T16" fmla="*/ 0 w 66"/>
                  <a:gd name="T17" fmla="*/ 0 h 67"/>
                  <a:gd name="T18" fmla="*/ 0 w 66"/>
                  <a:gd name="T19" fmla="*/ 0 h 67"/>
                  <a:gd name="T20" fmla="*/ 0 w 66"/>
                  <a:gd name="T21" fmla="*/ 0 h 67"/>
                  <a:gd name="T22" fmla="*/ 0 w 66"/>
                  <a:gd name="T23" fmla="*/ 0 h 67"/>
                  <a:gd name="T24" fmla="*/ 0 w 66"/>
                  <a:gd name="T25" fmla="*/ 0 h 67"/>
                  <a:gd name="T26" fmla="*/ 0 w 66"/>
                  <a:gd name="T27" fmla="*/ 0 h 67"/>
                  <a:gd name="T28" fmla="*/ 0 w 66"/>
                  <a:gd name="T29" fmla="*/ 0 h 67"/>
                  <a:gd name="T30" fmla="*/ 0 w 66"/>
                  <a:gd name="T31" fmla="*/ 0 h 67"/>
                  <a:gd name="T32" fmla="*/ 0 w 66"/>
                  <a:gd name="T33" fmla="*/ 0 h 67"/>
                  <a:gd name="T34" fmla="*/ 0 w 66"/>
                  <a:gd name="T35" fmla="*/ 0 h 67"/>
                  <a:gd name="T36" fmla="*/ 0 w 66"/>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7"/>
                  <a:gd name="T59" fmla="*/ 66 w 66"/>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7">
                    <a:moveTo>
                      <a:pt x="66" y="0"/>
                    </a:moveTo>
                    <a:lnTo>
                      <a:pt x="53" y="3"/>
                    </a:lnTo>
                    <a:lnTo>
                      <a:pt x="40" y="6"/>
                    </a:lnTo>
                    <a:lnTo>
                      <a:pt x="29" y="12"/>
                    </a:lnTo>
                    <a:lnTo>
                      <a:pt x="20" y="20"/>
                    </a:lnTo>
                    <a:lnTo>
                      <a:pt x="12" y="30"/>
                    </a:lnTo>
                    <a:lnTo>
                      <a:pt x="6" y="41"/>
                    </a:lnTo>
                    <a:lnTo>
                      <a:pt x="2" y="53"/>
                    </a:lnTo>
                    <a:lnTo>
                      <a:pt x="0" y="67"/>
                    </a:lnTo>
                    <a:lnTo>
                      <a:pt x="12" y="67"/>
                    </a:lnTo>
                    <a:lnTo>
                      <a:pt x="12" y="57"/>
                    </a:lnTo>
                    <a:lnTo>
                      <a:pt x="16" y="46"/>
                    </a:lnTo>
                    <a:lnTo>
                      <a:pt x="21" y="36"/>
                    </a:lnTo>
                    <a:lnTo>
                      <a:pt x="28" y="27"/>
                    </a:lnTo>
                    <a:lnTo>
                      <a:pt x="37" y="20"/>
                    </a:lnTo>
                    <a:lnTo>
                      <a:pt x="47" y="15"/>
                    </a:lnTo>
                    <a:lnTo>
                      <a:pt x="56" y="12"/>
                    </a:lnTo>
                    <a:lnTo>
                      <a:pt x="66" y="12"/>
                    </a:lnTo>
                    <a:lnTo>
                      <a:pt x="66" y="0"/>
                    </a:lnTo>
                    <a:close/>
                  </a:path>
                </a:pathLst>
              </a:custGeom>
              <a:solidFill>
                <a:srgbClr val="000000"/>
              </a:solidFill>
              <a:ln w="9525">
                <a:noFill/>
                <a:round/>
                <a:headEnd/>
                <a:tailEnd/>
              </a:ln>
            </p:spPr>
            <p:txBody>
              <a:bodyPr/>
              <a:lstStyle/>
              <a:p>
                <a:endParaRPr lang="en-US"/>
              </a:p>
            </p:txBody>
          </p:sp>
          <p:sp>
            <p:nvSpPr>
              <p:cNvPr id="31982" name="Freeform 1140"/>
              <p:cNvSpPr>
                <a:spLocks/>
              </p:cNvSpPr>
              <p:nvPr/>
            </p:nvSpPr>
            <p:spPr bwMode="auto">
              <a:xfrm>
                <a:off x="1764" y="3371"/>
                <a:ext cx="13" cy="14"/>
              </a:xfrm>
              <a:custGeom>
                <a:avLst/>
                <a:gdLst>
                  <a:gd name="T0" fmla="*/ 0 w 66"/>
                  <a:gd name="T1" fmla="*/ 0 h 67"/>
                  <a:gd name="T2" fmla="*/ 0 w 66"/>
                  <a:gd name="T3" fmla="*/ 0 h 67"/>
                  <a:gd name="T4" fmla="*/ 0 w 66"/>
                  <a:gd name="T5" fmla="*/ 0 h 67"/>
                  <a:gd name="T6" fmla="*/ 0 w 66"/>
                  <a:gd name="T7" fmla="*/ 0 h 67"/>
                  <a:gd name="T8" fmla="*/ 0 w 66"/>
                  <a:gd name="T9" fmla="*/ 0 h 67"/>
                  <a:gd name="T10" fmla="*/ 0 w 66"/>
                  <a:gd name="T11" fmla="*/ 0 h 67"/>
                  <a:gd name="T12" fmla="*/ 0 w 66"/>
                  <a:gd name="T13" fmla="*/ 0 h 67"/>
                  <a:gd name="T14" fmla="*/ 0 w 66"/>
                  <a:gd name="T15" fmla="*/ 0 h 67"/>
                  <a:gd name="T16" fmla="*/ 0 w 66"/>
                  <a:gd name="T17" fmla="*/ 0 h 67"/>
                  <a:gd name="T18" fmla="*/ 0 w 66"/>
                  <a:gd name="T19" fmla="*/ 0 h 67"/>
                  <a:gd name="T20" fmla="*/ 0 w 66"/>
                  <a:gd name="T21" fmla="*/ 0 h 67"/>
                  <a:gd name="T22" fmla="*/ 0 w 66"/>
                  <a:gd name="T23" fmla="*/ 0 h 67"/>
                  <a:gd name="T24" fmla="*/ 0 w 66"/>
                  <a:gd name="T25" fmla="*/ 0 h 67"/>
                  <a:gd name="T26" fmla="*/ 0 w 66"/>
                  <a:gd name="T27" fmla="*/ 0 h 67"/>
                  <a:gd name="T28" fmla="*/ 0 w 66"/>
                  <a:gd name="T29" fmla="*/ 0 h 67"/>
                  <a:gd name="T30" fmla="*/ 0 w 66"/>
                  <a:gd name="T31" fmla="*/ 0 h 67"/>
                  <a:gd name="T32" fmla="*/ 0 w 66"/>
                  <a:gd name="T33" fmla="*/ 0 h 67"/>
                  <a:gd name="T34" fmla="*/ 0 w 66"/>
                  <a:gd name="T35" fmla="*/ 0 h 67"/>
                  <a:gd name="T36" fmla="*/ 0 w 66"/>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7"/>
                  <a:gd name="T59" fmla="*/ 66 w 66"/>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7">
                    <a:moveTo>
                      <a:pt x="66" y="67"/>
                    </a:moveTo>
                    <a:lnTo>
                      <a:pt x="64" y="53"/>
                    </a:lnTo>
                    <a:lnTo>
                      <a:pt x="60" y="39"/>
                    </a:lnTo>
                    <a:lnTo>
                      <a:pt x="54" y="28"/>
                    </a:lnTo>
                    <a:lnTo>
                      <a:pt x="47" y="20"/>
                    </a:lnTo>
                    <a:lnTo>
                      <a:pt x="38" y="12"/>
                    </a:lnTo>
                    <a:lnTo>
                      <a:pt x="27" y="6"/>
                    </a:lnTo>
                    <a:lnTo>
                      <a:pt x="14" y="3"/>
                    </a:lnTo>
                    <a:lnTo>
                      <a:pt x="0" y="0"/>
                    </a:lnTo>
                    <a:lnTo>
                      <a:pt x="0" y="12"/>
                    </a:lnTo>
                    <a:lnTo>
                      <a:pt x="11" y="12"/>
                    </a:lnTo>
                    <a:lnTo>
                      <a:pt x="21" y="15"/>
                    </a:lnTo>
                    <a:lnTo>
                      <a:pt x="31" y="20"/>
                    </a:lnTo>
                    <a:lnTo>
                      <a:pt x="39" y="27"/>
                    </a:lnTo>
                    <a:lnTo>
                      <a:pt x="47" y="36"/>
                    </a:lnTo>
                    <a:lnTo>
                      <a:pt x="52" y="46"/>
                    </a:lnTo>
                    <a:lnTo>
                      <a:pt x="54" y="57"/>
                    </a:lnTo>
                    <a:lnTo>
                      <a:pt x="54" y="67"/>
                    </a:lnTo>
                    <a:lnTo>
                      <a:pt x="66" y="67"/>
                    </a:lnTo>
                    <a:close/>
                  </a:path>
                </a:pathLst>
              </a:custGeom>
              <a:solidFill>
                <a:srgbClr val="000000"/>
              </a:solidFill>
              <a:ln w="9525">
                <a:noFill/>
                <a:round/>
                <a:headEnd/>
                <a:tailEnd/>
              </a:ln>
            </p:spPr>
            <p:txBody>
              <a:bodyPr/>
              <a:lstStyle/>
              <a:p>
                <a:endParaRPr lang="en-US"/>
              </a:p>
            </p:txBody>
          </p:sp>
          <p:sp>
            <p:nvSpPr>
              <p:cNvPr id="31983" name="Freeform 1141"/>
              <p:cNvSpPr>
                <a:spLocks/>
              </p:cNvSpPr>
              <p:nvPr/>
            </p:nvSpPr>
            <p:spPr bwMode="auto">
              <a:xfrm>
                <a:off x="1764" y="3385"/>
                <a:ext cx="13"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0" y="66"/>
                    </a:moveTo>
                    <a:lnTo>
                      <a:pt x="14" y="63"/>
                    </a:lnTo>
                    <a:lnTo>
                      <a:pt x="26" y="60"/>
                    </a:lnTo>
                    <a:lnTo>
                      <a:pt x="37" y="54"/>
                    </a:lnTo>
                    <a:lnTo>
                      <a:pt x="47" y="46"/>
                    </a:lnTo>
                    <a:lnTo>
                      <a:pt x="54" y="36"/>
                    </a:lnTo>
                    <a:lnTo>
                      <a:pt x="60" y="25"/>
                    </a:lnTo>
                    <a:lnTo>
                      <a:pt x="64" y="13"/>
                    </a:lnTo>
                    <a:lnTo>
                      <a:pt x="66" y="0"/>
                    </a:lnTo>
                    <a:lnTo>
                      <a:pt x="54" y="0"/>
                    </a:lnTo>
                    <a:lnTo>
                      <a:pt x="54" y="9"/>
                    </a:lnTo>
                    <a:lnTo>
                      <a:pt x="52" y="20"/>
                    </a:lnTo>
                    <a:lnTo>
                      <a:pt x="47" y="29"/>
                    </a:lnTo>
                    <a:lnTo>
                      <a:pt x="39" y="38"/>
                    </a:lnTo>
                    <a:lnTo>
                      <a:pt x="31" y="45"/>
                    </a:lnTo>
                    <a:lnTo>
                      <a:pt x="21" y="50"/>
                    </a:lnTo>
                    <a:lnTo>
                      <a:pt x="10" y="54"/>
                    </a:lnTo>
                    <a:lnTo>
                      <a:pt x="0" y="54"/>
                    </a:lnTo>
                    <a:lnTo>
                      <a:pt x="0" y="66"/>
                    </a:lnTo>
                    <a:close/>
                  </a:path>
                </a:pathLst>
              </a:custGeom>
              <a:solidFill>
                <a:srgbClr val="000000"/>
              </a:solidFill>
              <a:ln w="9525">
                <a:noFill/>
                <a:round/>
                <a:headEnd/>
                <a:tailEnd/>
              </a:ln>
            </p:spPr>
            <p:txBody>
              <a:bodyPr/>
              <a:lstStyle/>
              <a:p>
                <a:endParaRPr lang="en-US"/>
              </a:p>
            </p:txBody>
          </p:sp>
          <p:sp>
            <p:nvSpPr>
              <p:cNvPr id="31984" name="Freeform 1142"/>
              <p:cNvSpPr>
                <a:spLocks/>
              </p:cNvSpPr>
              <p:nvPr/>
            </p:nvSpPr>
            <p:spPr bwMode="auto">
              <a:xfrm>
                <a:off x="1751" y="3385"/>
                <a:ext cx="13"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0" y="0"/>
                    </a:moveTo>
                    <a:lnTo>
                      <a:pt x="2" y="13"/>
                    </a:lnTo>
                    <a:lnTo>
                      <a:pt x="6" y="25"/>
                    </a:lnTo>
                    <a:lnTo>
                      <a:pt x="12" y="36"/>
                    </a:lnTo>
                    <a:lnTo>
                      <a:pt x="21" y="46"/>
                    </a:lnTo>
                    <a:lnTo>
                      <a:pt x="29" y="54"/>
                    </a:lnTo>
                    <a:lnTo>
                      <a:pt x="40" y="60"/>
                    </a:lnTo>
                    <a:lnTo>
                      <a:pt x="53" y="63"/>
                    </a:lnTo>
                    <a:lnTo>
                      <a:pt x="66" y="66"/>
                    </a:lnTo>
                    <a:lnTo>
                      <a:pt x="66" y="54"/>
                    </a:lnTo>
                    <a:lnTo>
                      <a:pt x="56" y="54"/>
                    </a:lnTo>
                    <a:lnTo>
                      <a:pt x="47" y="50"/>
                    </a:lnTo>
                    <a:lnTo>
                      <a:pt x="37" y="45"/>
                    </a:lnTo>
                    <a:lnTo>
                      <a:pt x="28" y="38"/>
                    </a:lnTo>
                    <a:lnTo>
                      <a:pt x="21" y="29"/>
                    </a:lnTo>
                    <a:lnTo>
                      <a:pt x="15" y="20"/>
                    </a:lnTo>
                    <a:lnTo>
                      <a:pt x="12" y="9"/>
                    </a:lnTo>
                    <a:lnTo>
                      <a:pt x="12" y="0"/>
                    </a:lnTo>
                    <a:lnTo>
                      <a:pt x="0" y="0"/>
                    </a:lnTo>
                    <a:close/>
                  </a:path>
                </a:pathLst>
              </a:custGeom>
              <a:solidFill>
                <a:srgbClr val="000000"/>
              </a:solidFill>
              <a:ln w="9525">
                <a:noFill/>
                <a:round/>
                <a:headEnd/>
                <a:tailEnd/>
              </a:ln>
            </p:spPr>
            <p:txBody>
              <a:bodyPr/>
              <a:lstStyle/>
              <a:p>
                <a:endParaRPr lang="en-US"/>
              </a:p>
            </p:txBody>
          </p:sp>
          <p:sp>
            <p:nvSpPr>
              <p:cNvPr id="31985" name="Freeform 1143"/>
              <p:cNvSpPr>
                <a:spLocks/>
              </p:cNvSpPr>
              <p:nvPr/>
            </p:nvSpPr>
            <p:spPr bwMode="auto">
              <a:xfrm>
                <a:off x="1631" y="3312"/>
                <a:ext cx="25" cy="24"/>
              </a:xfrm>
              <a:custGeom>
                <a:avLst/>
                <a:gdLst>
                  <a:gd name="T0" fmla="*/ 0 w 122"/>
                  <a:gd name="T1" fmla="*/ 0 h 118"/>
                  <a:gd name="T2" fmla="*/ 0 w 122"/>
                  <a:gd name="T3" fmla="*/ 0 h 118"/>
                  <a:gd name="T4" fmla="*/ 0 w 122"/>
                  <a:gd name="T5" fmla="*/ 0 h 118"/>
                  <a:gd name="T6" fmla="*/ 0 w 122"/>
                  <a:gd name="T7" fmla="*/ 0 h 118"/>
                  <a:gd name="T8" fmla="*/ 0 w 122"/>
                  <a:gd name="T9" fmla="*/ 0 h 118"/>
                  <a:gd name="T10" fmla="*/ 0 w 122"/>
                  <a:gd name="T11" fmla="*/ 0 h 118"/>
                  <a:gd name="T12" fmla="*/ 0 w 122"/>
                  <a:gd name="T13" fmla="*/ 0 h 118"/>
                  <a:gd name="T14" fmla="*/ 0 w 122"/>
                  <a:gd name="T15" fmla="*/ 0 h 118"/>
                  <a:gd name="T16" fmla="*/ 0 w 122"/>
                  <a:gd name="T17" fmla="*/ 0 h 118"/>
                  <a:gd name="T18" fmla="*/ 0 w 122"/>
                  <a:gd name="T19" fmla="*/ 0 h 118"/>
                  <a:gd name="T20" fmla="*/ 0 w 122"/>
                  <a:gd name="T21" fmla="*/ 0 h 118"/>
                  <a:gd name="T22" fmla="*/ 0 w 122"/>
                  <a:gd name="T23" fmla="*/ 0 h 118"/>
                  <a:gd name="T24" fmla="*/ 0 w 122"/>
                  <a:gd name="T25" fmla="*/ 0 h 118"/>
                  <a:gd name="T26" fmla="*/ 0 w 122"/>
                  <a:gd name="T27" fmla="*/ 0 h 118"/>
                  <a:gd name="T28" fmla="*/ 0 w 122"/>
                  <a:gd name="T29" fmla="*/ 0 h 118"/>
                  <a:gd name="T30" fmla="*/ 0 w 122"/>
                  <a:gd name="T31" fmla="*/ 0 h 118"/>
                  <a:gd name="T32" fmla="*/ 0 w 122"/>
                  <a:gd name="T33" fmla="*/ 0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2"/>
                  <a:gd name="T52" fmla="*/ 0 h 118"/>
                  <a:gd name="T53" fmla="*/ 122 w 122"/>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2" h="118">
                    <a:moveTo>
                      <a:pt x="0" y="59"/>
                    </a:moveTo>
                    <a:lnTo>
                      <a:pt x="5" y="34"/>
                    </a:lnTo>
                    <a:lnTo>
                      <a:pt x="18" y="15"/>
                    </a:lnTo>
                    <a:lnTo>
                      <a:pt x="38" y="4"/>
                    </a:lnTo>
                    <a:lnTo>
                      <a:pt x="61" y="0"/>
                    </a:lnTo>
                    <a:lnTo>
                      <a:pt x="83" y="4"/>
                    </a:lnTo>
                    <a:lnTo>
                      <a:pt x="103" y="15"/>
                    </a:lnTo>
                    <a:lnTo>
                      <a:pt x="117" y="34"/>
                    </a:lnTo>
                    <a:lnTo>
                      <a:pt x="122" y="59"/>
                    </a:lnTo>
                    <a:lnTo>
                      <a:pt x="117" y="85"/>
                    </a:lnTo>
                    <a:lnTo>
                      <a:pt x="103" y="104"/>
                    </a:lnTo>
                    <a:lnTo>
                      <a:pt x="83" y="115"/>
                    </a:lnTo>
                    <a:lnTo>
                      <a:pt x="61" y="118"/>
                    </a:lnTo>
                    <a:lnTo>
                      <a:pt x="38" y="115"/>
                    </a:lnTo>
                    <a:lnTo>
                      <a:pt x="18" y="104"/>
                    </a:lnTo>
                    <a:lnTo>
                      <a:pt x="5" y="85"/>
                    </a:lnTo>
                    <a:lnTo>
                      <a:pt x="0" y="59"/>
                    </a:lnTo>
                    <a:close/>
                  </a:path>
                </a:pathLst>
              </a:custGeom>
              <a:solidFill>
                <a:srgbClr val="FF0000"/>
              </a:solidFill>
              <a:ln w="9525">
                <a:noFill/>
                <a:round/>
                <a:headEnd/>
                <a:tailEnd/>
              </a:ln>
            </p:spPr>
            <p:txBody>
              <a:bodyPr/>
              <a:lstStyle/>
              <a:p>
                <a:endParaRPr lang="en-US"/>
              </a:p>
            </p:txBody>
          </p:sp>
          <p:sp>
            <p:nvSpPr>
              <p:cNvPr id="31986" name="Freeform 1144"/>
              <p:cNvSpPr>
                <a:spLocks/>
              </p:cNvSpPr>
              <p:nvPr/>
            </p:nvSpPr>
            <p:spPr bwMode="auto">
              <a:xfrm>
                <a:off x="1630" y="3311"/>
                <a:ext cx="13" cy="13"/>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66" y="0"/>
                    </a:moveTo>
                    <a:lnTo>
                      <a:pt x="53" y="2"/>
                    </a:lnTo>
                    <a:lnTo>
                      <a:pt x="40" y="6"/>
                    </a:lnTo>
                    <a:lnTo>
                      <a:pt x="29" y="12"/>
                    </a:lnTo>
                    <a:lnTo>
                      <a:pt x="21" y="20"/>
                    </a:lnTo>
                    <a:lnTo>
                      <a:pt x="12" y="30"/>
                    </a:lnTo>
                    <a:lnTo>
                      <a:pt x="6" y="41"/>
                    </a:lnTo>
                    <a:lnTo>
                      <a:pt x="2" y="53"/>
                    </a:lnTo>
                    <a:lnTo>
                      <a:pt x="0" y="66"/>
                    </a:lnTo>
                    <a:lnTo>
                      <a:pt x="13" y="66"/>
                    </a:lnTo>
                    <a:lnTo>
                      <a:pt x="13" y="57"/>
                    </a:lnTo>
                    <a:lnTo>
                      <a:pt x="16" y="45"/>
                    </a:lnTo>
                    <a:lnTo>
                      <a:pt x="21" y="36"/>
                    </a:lnTo>
                    <a:lnTo>
                      <a:pt x="28" y="27"/>
                    </a:lnTo>
                    <a:lnTo>
                      <a:pt x="37" y="20"/>
                    </a:lnTo>
                    <a:lnTo>
                      <a:pt x="47" y="15"/>
                    </a:lnTo>
                    <a:lnTo>
                      <a:pt x="56" y="12"/>
                    </a:lnTo>
                    <a:lnTo>
                      <a:pt x="66" y="12"/>
                    </a:lnTo>
                    <a:lnTo>
                      <a:pt x="66" y="0"/>
                    </a:lnTo>
                    <a:close/>
                  </a:path>
                </a:pathLst>
              </a:custGeom>
              <a:solidFill>
                <a:srgbClr val="000000"/>
              </a:solidFill>
              <a:ln w="9525">
                <a:noFill/>
                <a:round/>
                <a:headEnd/>
                <a:tailEnd/>
              </a:ln>
            </p:spPr>
            <p:txBody>
              <a:bodyPr/>
              <a:lstStyle/>
              <a:p>
                <a:endParaRPr lang="en-US"/>
              </a:p>
            </p:txBody>
          </p:sp>
          <p:sp>
            <p:nvSpPr>
              <p:cNvPr id="31987" name="Freeform 1145"/>
              <p:cNvSpPr>
                <a:spLocks/>
              </p:cNvSpPr>
              <p:nvPr/>
            </p:nvSpPr>
            <p:spPr bwMode="auto">
              <a:xfrm>
                <a:off x="1643" y="3311"/>
                <a:ext cx="14" cy="13"/>
              </a:xfrm>
              <a:custGeom>
                <a:avLst/>
                <a:gdLst>
                  <a:gd name="T0" fmla="*/ 0 w 68"/>
                  <a:gd name="T1" fmla="*/ 0 h 66"/>
                  <a:gd name="T2" fmla="*/ 0 w 68"/>
                  <a:gd name="T3" fmla="*/ 0 h 66"/>
                  <a:gd name="T4" fmla="*/ 0 w 68"/>
                  <a:gd name="T5" fmla="*/ 0 h 66"/>
                  <a:gd name="T6" fmla="*/ 0 w 68"/>
                  <a:gd name="T7" fmla="*/ 0 h 66"/>
                  <a:gd name="T8" fmla="*/ 0 w 68"/>
                  <a:gd name="T9" fmla="*/ 0 h 66"/>
                  <a:gd name="T10" fmla="*/ 0 w 68"/>
                  <a:gd name="T11" fmla="*/ 0 h 66"/>
                  <a:gd name="T12" fmla="*/ 0 w 68"/>
                  <a:gd name="T13" fmla="*/ 0 h 66"/>
                  <a:gd name="T14" fmla="*/ 0 w 68"/>
                  <a:gd name="T15" fmla="*/ 0 h 66"/>
                  <a:gd name="T16" fmla="*/ 0 w 68"/>
                  <a:gd name="T17" fmla="*/ 0 h 66"/>
                  <a:gd name="T18" fmla="*/ 0 w 68"/>
                  <a:gd name="T19" fmla="*/ 0 h 66"/>
                  <a:gd name="T20" fmla="*/ 0 w 68"/>
                  <a:gd name="T21" fmla="*/ 0 h 66"/>
                  <a:gd name="T22" fmla="*/ 0 w 68"/>
                  <a:gd name="T23" fmla="*/ 0 h 66"/>
                  <a:gd name="T24" fmla="*/ 0 w 68"/>
                  <a:gd name="T25" fmla="*/ 0 h 66"/>
                  <a:gd name="T26" fmla="*/ 0 w 68"/>
                  <a:gd name="T27" fmla="*/ 0 h 66"/>
                  <a:gd name="T28" fmla="*/ 0 w 68"/>
                  <a:gd name="T29" fmla="*/ 0 h 66"/>
                  <a:gd name="T30" fmla="*/ 0 w 68"/>
                  <a:gd name="T31" fmla="*/ 0 h 66"/>
                  <a:gd name="T32" fmla="*/ 0 w 68"/>
                  <a:gd name="T33" fmla="*/ 0 h 66"/>
                  <a:gd name="T34" fmla="*/ 0 w 68"/>
                  <a:gd name="T35" fmla="*/ 0 h 66"/>
                  <a:gd name="T36" fmla="*/ 0 w 68"/>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6"/>
                  <a:gd name="T59" fmla="*/ 68 w 68"/>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6">
                    <a:moveTo>
                      <a:pt x="68" y="66"/>
                    </a:moveTo>
                    <a:lnTo>
                      <a:pt x="65" y="53"/>
                    </a:lnTo>
                    <a:lnTo>
                      <a:pt x="62" y="41"/>
                    </a:lnTo>
                    <a:lnTo>
                      <a:pt x="55" y="30"/>
                    </a:lnTo>
                    <a:lnTo>
                      <a:pt x="47" y="20"/>
                    </a:lnTo>
                    <a:lnTo>
                      <a:pt x="37" y="12"/>
                    </a:lnTo>
                    <a:lnTo>
                      <a:pt x="26" y="6"/>
                    </a:lnTo>
                    <a:lnTo>
                      <a:pt x="14" y="2"/>
                    </a:lnTo>
                    <a:lnTo>
                      <a:pt x="0" y="0"/>
                    </a:lnTo>
                    <a:lnTo>
                      <a:pt x="0" y="12"/>
                    </a:lnTo>
                    <a:lnTo>
                      <a:pt x="11" y="12"/>
                    </a:lnTo>
                    <a:lnTo>
                      <a:pt x="21" y="16"/>
                    </a:lnTo>
                    <a:lnTo>
                      <a:pt x="31" y="21"/>
                    </a:lnTo>
                    <a:lnTo>
                      <a:pt x="39" y="28"/>
                    </a:lnTo>
                    <a:lnTo>
                      <a:pt x="47" y="37"/>
                    </a:lnTo>
                    <a:lnTo>
                      <a:pt x="52" y="45"/>
                    </a:lnTo>
                    <a:lnTo>
                      <a:pt x="54" y="57"/>
                    </a:lnTo>
                    <a:lnTo>
                      <a:pt x="54" y="66"/>
                    </a:lnTo>
                    <a:lnTo>
                      <a:pt x="68" y="66"/>
                    </a:lnTo>
                    <a:close/>
                  </a:path>
                </a:pathLst>
              </a:custGeom>
              <a:solidFill>
                <a:srgbClr val="000000"/>
              </a:solidFill>
              <a:ln w="9525">
                <a:noFill/>
                <a:round/>
                <a:headEnd/>
                <a:tailEnd/>
              </a:ln>
            </p:spPr>
            <p:txBody>
              <a:bodyPr/>
              <a:lstStyle/>
              <a:p>
                <a:endParaRPr lang="en-US"/>
              </a:p>
            </p:txBody>
          </p:sp>
          <p:sp>
            <p:nvSpPr>
              <p:cNvPr id="31988" name="Freeform 1146"/>
              <p:cNvSpPr>
                <a:spLocks/>
              </p:cNvSpPr>
              <p:nvPr/>
            </p:nvSpPr>
            <p:spPr bwMode="auto">
              <a:xfrm>
                <a:off x="1643" y="3324"/>
                <a:ext cx="14" cy="14"/>
              </a:xfrm>
              <a:custGeom>
                <a:avLst/>
                <a:gdLst>
                  <a:gd name="T0" fmla="*/ 0 w 68"/>
                  <a:gd name="T1" fmla="*/ 0 h 67"/>
                  <a:gd name="T2" fmla="*/ 0 w 68"/>
                  <a:gd name="T3" fmla="*/ 0 h 67"/>
                  <a:gd name="T4" fmla="*/ 0 w 68"/>
                  <a:gd name="T5" fmla="*/ 0 h 67"/>
                  <a:gd name="T6" fmla="*/ 0 w 68"/>
                  <a:gd name="T7" fmla="*/ 0 h 67"/>
                  <a:gd name="T8" fmla="*/ 0 w 68"/>
                  <a:gd name="T9" fmla="*/ 0 h 67"/>
                  <a:gd name="T10" fmla="*/ 0 w 68"/>
                  <a:gd name="T11" fmla="*/ 0 h 67"/>
                  <a:gd name="T12" fmla="*/ 0 w 68"/>
                  <a:gd name="T13" fmla="*/ 0 h 67"/>
                  <a:gd name="T14" fmla="*/ 0 w 68"/>
                  <a:gd name="T15" fmla="*/ 0 h 67"/>
                  <a:gd name="T16" fmla="*/ 0 w 68"/>
                  <a:gd name="T17" fmla="*/ 0 h 67"/>
                  <a:gd name="T18" fmla="*/ 0 w 68"/>
                  <a:gd name="T19" fmla="*/ 0 h 67"/>
                  <a:gd name="T20" fmla="*/ 0 w 68"/>
                  <a:gd name="T21" fmla="*/ 0 h 67"/>
                  <a:gd name="T22" fmla="*/ 0 w 68"/>
                  <a:gd name="T23" fmla="*/ 0 h 67"/>
                  <a:gd name="T24" fmla="*/ 0 w 68"/>
                  <a:gd name="T25" fmla="*/ 0 h 67"/>
                  <a:gd name="T26" fmla="*/ 0 w 68"/>
                  <a:gd name="T27" fmla="*/ 0 h 67"/>
                  <a:gd name="T28" fmla="*/ 0 w 68"/>
                  <a:gd name="T29" fmla="*/ 0 h 67"/>
                  <a:gd name="T30" fmla="*/ 0 w 68"/>
                  <a:gd name="T31" fmla="*/ 0 h 67"/>
                  <a:gd name="T32" fmla="*/ 0 w 68"/>
                  <a:gd name="T33" fmla="*/ 0 h 67"/>
                  <a:gd name="T34" fmla="*/ 0 w 68"/>
                  <a:gd name="T35" fmla="*/ 0 h 67"/>
                  <a:gd name="T36" fmla="*/ 0 w 68"/>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7"/>
                  <a:gd name="T59" fmla="*/ 68 w 68"/>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7">
                    <a:moveTo>
                      <a:pt x="0" y="67"/>
                    </a:moveTo>
                    <a:lnTo>
                      <a:pt x="14" y="64"/>
                    </a:lnTo>
                    <a:lnTo>
                      <a:pt x="26" y="61"/>
                    </a:lnTo>
                    <a:lnTo>
                      <a:pt x="37" y="54"/>
                    </a:lnTo>
                    <a:lnTo>
                      <a:pt x="47" y="47"/>
                    </a:lnTo>
                    <a:lnTo>
                      <a:pt x="55" y="37"/>
                    </a:lnTo>
                    <a:lnTo>
                      <a:pt x="62" y="26"/>
                    </a:lnTo>
                    <a:lnTo>
                      <a:pt x="65" y="14"/>
                    </a:lnTo>
                    <a:lnTo>
                      <a:pt x="68" y="0"/>
                    </a:lnTo>
                    <a:lnTo>
                      <a:pt x="54" y="0"/>
                    </a:lnTo>
                    <a:lnTo>
                      <a:pt x="54" y="10"/>
                    </a:lnTo>
                    <a:lnTo>
                      <a:pt x="52" y="21"/>
                    </a:lnTo>
                    <a:lnTo>
                      <a:pt x="47" y="30"/>
                    </a:lnTo>
                    <a:lnTo>
                      <a:pt x="39" y="38"/>
                    </a:lnTo>
                    <a:lnTo>
                      <a:pt x="31" y="46"/>
                    </a:lnTo>
                    <a:lnTo>
                      <a:pt x="21" y="51"/>
                    </a:lnTo>
                    <a:lnTo>
                      <a:pt x="10" y="54"/>
                    </a:lnTo>
                    <a:lnTo>
                      <a:pt x="0" y="54"/>
                    </a:lnTo>
                    <a:lnTo>
                      <a:pt x="0" y="67"/>
                    </a:lnTo>
                    <a:close/>
                  </a:path>
                </a:pathLst>
              </a:custGeom>
              <a:solidFill>
                <a:srgbClr val="000000"/>
              </a:solidFill>
              <a:ln w="9525">
                <a:noFill/>
                <a:round/>
                <a:headEnd/>
                <a:tailEnd/>
              </a:ln>
            </p:spPr>
            <p:txBody>
              <a:bodyPr/>
              <a:lstStyle/>
              <a:p>
                <a:endParaRPr lang="en-US"/>
              </a:p>
            </p:txBody>
          </p:sp>
          <p:sp>
            <p:nvSpPr>
              <p:cNvPr id="31989" name="Freeform 1147"/>
              <p:cNvSpPr>
                <a:spLocks/>
              </p:cNvSpPr>
              <p:nvPr/>
            </p:nvSpPr>
            <p:spPr bwMode="auto">
              <a:xfrm>
                <a:off x="1630" y="3324"/>
                <a:ext cx="13" cy="14"/>
              </a:xfrm>
              <a:custGeom>
                <a:avLst/>
                <a:gdLst>
                  <a:gd name="T0" fmla="*/ 0 w 66"/>
                  <a:gd name="T1" fmla="*/ 0 h 67"/>
                  <a:gd name="T2" fmla="*/ 0 w 66"/>
                  <a:gd name="T3" fmla="*/ 0 h 67"/>
                  <a:gd name="T4" fmla="*/ 0 w 66"/>
                  <a:gd name="T5" fmla="*/ 0 h 67"/>
                  <a:gd name="T6" fmla="*/ 0 w 66"/>
                  <a:gd name="T7" fmla="*/ 0 h 67"/>
                  <a:gd name="T8" fmla="*/ 0 w 66"/>
                  <a:gd name="T9" fmla="*/ 0 h 67"/>
                  <a:gd name="T10" fmla="*/ 0 w 66"/>
                  <a:gd name="T11" fmla="*/ 0 h 67"/>
                  <a:gd name="T12" fmla="*/ 0 w 66"/>
                  <a:gd name="T13" fmla="*/ 0 h 67"/>
                  <a:gd name="T14" fmla="*/ 0 w 66"/>
                  <a:gd name="T15" fmla="*/ 0 h 67"/>
                  <a:gd name="T16" fmla="*/ 0 w 66"/>
                  <a:gd name="T17" fmla="*/ 0 h 67"/>
                  <a:gd name="T18" fmla="*/ 0 w 66"/>
                  <a:gd name="T19" fmla="*/ 0 h 67"/>
                  <a:gd name="T20" fmla="*/ 0 w 66"/>
                  <a:gd name="T21" fmla="*/ 0 h 67"/>
                  <a:gd name="T22" fmla="*/ 0 w 66"/>
                  <a:gd name="T23" fmla="*/ 0 h 67"/>
                  <a:gd name="T24" fmla="*/ 0 w 66"/>
                  <a:gd name="T25" fmla="*/ 0 h 67"/>
                  <a:gd name="T26" fmla="*/ 0 w 66"/>
                  <a:gd name="T27" fmla="*/ 0 h 67"/>
                  <a:gd name="T28" fmla="*/ 0 w 66"/>
                  <a:gd name="T29" fmla="*/ 0 h 67"/>
                  <a:gd name="T30" fmla="*/ 0 w 66"/>
                  <a:gd name="T31" fmla="*/ 0 h 67"/>
                  <a:gd name="T32" fmla="*/ 0 w 66"/>
                  <a:gd name="T33" fmla="*/ 0 h 67"/>
                  <a:gd name="T34" fmla="*/ 0 w 66"/>
                  <a:gd name="T35" fmla="*/ 0 h 67"/>
                  <a:gd name="T36" fmla="*/ 0 w 66"/>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7"/>
                  <a:gd name="T59" fmla="*/ 66 w 66"/>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7">
                    <a:moveTo>
                      <a:pt x="0" y="0"/>
                    </a:moveTo>
                    <a:lnTo>
                      <a:pt x="2" y="14"/>
                    </a:lnTo>
                    <a:lnTo>
                      <a:pt x="6" y="26"/>
                    </a:lnTo>
                    <a:lnTo>
                      <a:pt x="12" y="37"/>
                    </a:lnTo>
                    <a:lnTo>
                      <a:pt x="21" y="47"/>
                    </a:lnTo>
                    <a:lnTo>
                      <a:pt x="29" y="54"/>
                    </a:lnTo>
                    <a:lnTo>
                      <a:pt x="40" y="61"/>
                    </a:lnTo>
                    <a:lnTo>
                      <a:pt x="53" y="64"/>
                    </a:lnTo>
                    <a:lnTo>
                      <a:pt x="66" y="67"/>
                    </a:lnTo>
                    <a:lnTo>
                      <a:pt x="66" y="54"/>
                    </a:lnTo>
                    <a:lnTo>
                      <a:pt x="56" y="54"/>
                    </a:lnTo>
                    <a:lnTo>
                      <a:pt x="47" y="52"/>
                    </a:lnTo>
                    <a:lnTo>
                      <a:pt x="37" y="46"/>
                    </a:lnTo>
                    <a:lnTo>
                      <a:pt x="28" y="38"/>
                    </a:lnTo>
                    <a:lnTo>
                      <a:pt x="21" y="30"/>
                    </a:lnTo>
                    <a:lnTo>
                      <a:pt x="16" y="20"/>
                    </a:lnTo>
                    <a:lnTo>
                      <a:pt x="13" y="10"/>
                    </a:lnTo>
                    <a:lnTo>
                      <a:pt x="13" y="0"/>
                    </a:lnTo>
                    <a:lnTo>
                      <a:pt x="0" y="0"/>
                    </a:lnTo>
                    <a:close/>
                  </a:path>
                </a:pathLst>
              </a:custGeom>
              <a:solidFill>
                <a:srgbClr val="000000"/>
              </a:solidFill>
              <a:ln w="9525">
                <a:noFill/>
                <a:round/>
                <a:headEnd/>
                <a:tailEnd/>
              </a:ln>
            </p:spPr>
            <p:txBody>
              <a:bodyPr/>
              <a:lstStyle/>
              <a:p>
                <a:endParaRPr lang="en-US"/>
              </a:p>
            </p:txBody>
          </p:sp>
          <p:sp>
            <p:nvSpPr>
              <p:cNvPr id="31990" name="Freeform 1148"/>
              <p:cNvSpPr>
                <a:spLocks/>
              </p:cNvSpPr>
              <p:nvPr/>
            </p:nvSpPr>
            <p:spPr bwMode="auto">
              <a:xfrm>
                <a:off x="1691" y="3303"/>
                <a:ext cx="24" cy="24"/>
              </a:xfrm>
              <a:custGeom>
                <a:avLst/>
                <a:gdLst>
                  <a:gd name="T0" fmla="*/ 0 w 120"/>
                  <a:gd name="T1" fmla="*/ 0 h 120"/>
                  <a:gd name="T2" fmla="*/ 0 w 120"/>
                  <a:gd name="T3" fmla="*/ 0 h 120"/>
                  <a:gd name="T4" fmla="*/ 0 w 120"/>
                  <a:gd name="T5" fmla="*/ 0 h 120"/>
                  <a:gd name="T6" fmla="*/ 0 w 120"/>
                  <a:gd name="T7" fmla="*/ 0 h 120"/>
                  <a:gd name="T8" fmla="*/ 0 w 120"/>
                  <a:gd name="T9" fmla="*/ 0 h 120"/>
                  <a:gd name="T10" fmla="*/ 0 w 120"/>
                  <a:gd name="T11" fmla="*/ 0 h 120"/>
                  <a:gd name="T12" fmla="*/ 0 w 120"/>
                  <a:gd name="T13" fmla="*/ 0 h 120"/>
                  <a:gd name="T14" fmla="*/ 0 w 120"/>
                  <a:gd name="T15" fmla="*/ 0 h 120"/>
                  <a:gd name="T16" fmla="*/ 0 w 120"/>
                  <a:gd name="T17" fmla="*/ 0 h 120"/>
                  <a:gd name="T18" fmla="*/ 0 w 120"/>
                  <a:gd name="T19" fmla="*/ 0 h 120"/>
                  <a:gd name="T20" fmla="*/ 0 w 120"/>
                  <a:gd name="T21" fmla="*/ 0 h 120"/>
                  <a:gd name="T22" fmla="*/ 0 w 120"/>
                  <a:gd name="T23" fmla="*/ 0 h 120"/>
                  <a:gd name="T24" fmla="*/ 0 w 120"/>
                  <a:gd name="T25" fmla="*/ 0 h 120"/>
                  <a:gd name="T26" fmla="*/ 0 w 120"/>
                  <a:gd name="T27" fmla="*/ 0 h 120"/>
                  <a:gd name="T28" fmla="*/ 0 w 120"/>
                  <a:gd name="T29" fmla="*/ 0 h 120"/>
                  <a:gd name="T30" fmla="*/ 0 w 120"/>
                  <a:gd name="T31" fmla="*/ 0 h 120"/>
                  <a:gd name="T32" fmla="*/ 0 w 120"/>
                  <a:gd name="T33" fmla="*/ 0 h 1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20"/>
                  <a:gd name="T53" fmla="*/ 120 w 120"/>
                  <a:gd name="T54" fmla="*/ 120 h 1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20">
                    <a:moveTo>
                      <a:pt x="0" y="59"/>
                    </a:moveTo>
                    <a:lnTo>
                      <a:pt x="5" y="34"/>
                    </a:lnTo>
                    <a:lnTo>
                      <a:pt x="18" y="15"/>
                    </a:lnTo>
                    <a:lnTo>
                      <a:pt x="38" y="4"/>
                    </a:lnTo>
                    <a:lnTo>
                      <a:pt x="60" y="0"/>
                    </a:lnTo>
                    <a:lnTo>
                      <a:pt x="82" y="4"/>
                    </a:lnTo>
                    <a:lnTo>
                      <a:pt x="102" y="15"/>
                    </a:lnTo>
                    <a:lnTo>
                      <a:pt x="115" y="34"/>
                    </a:lnTo>
                    <a:lnTo>
                      <a:pt x="120" y="59"/>
                    </a:lnTo>
                    <a:lnTo>
                      <a:pt x="115" y="85"/>
                    </a:lnTo>
                    <a:lnTo>
                      <a:pt x="102" y="105"/>
                    </a:lnTo>
                    <a:lnTo>
                      <a:pt x="82" y="116"/>
                    </a:lnTo>
                    <a:lnTo>
                      <a:pt x="60" y="120"/>
                    </a:lnTo>
                    <a:lnTo>
                      <a:pt x="38" y="116"/>
                    </a:lnTo>
                    <a:lnTo>
                      <a:pt x="18" y="105"/>
                    </a:lnTo>
                    <a:lnTo>
                      <a:pt x="5" y="85"/>
                    </a:lnTo>
                    <a:lnTo>
                      <a:pt x="0" y="59"/>
                    </a:lnTo>
                    <a:close/>
                  </a:path>
                </a:pathLst>
              </a:custGeom>
              <a:solidFill>
                <a:srgbClr val="FF7F00"/>
              </a:solidFill>
              <a:ln w="9525">
                <a:noFill/>
                <a:round/>
                <a:headEnd/>
                <a:tailEnd/>
              </a:ln>
            </p:spPr>
            <p:txBody>
              <a:bodyPr/>
              <a:lstStyle/>
              <a:p>
                <a:endParaRPr lang="en-US"/>
              </a:p>
            </p:txBody>
          </p:sp>
          <p:sp>
            <p:nvSpPr>
              <p:cNvPr id="31991" name="Freeform 1149"/>
              <p:cNvSpPr>
                <a:spLocks/>
              </p:cNvSpPr>
              <p:nvPr/>
            </p:nvSpPr>
            <p:spPr bwMode="auto">
              <a:xfrm>
                <a:off x="1690" y="3301"/>
                <a:ext cx="13" cy="14"/>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66" y="0"/>
                    </a:moveTo>
                    <a:lnTo>
                      <a:pt x="52" y="3"/>
                    </a:lnTo>
                    <a:lnTo>
                      <a:pt x="40" y="6"/>
                    </a:lnTo>
                    <a:lnTo>
                      <a:pt x="29" y="12"/>
                    </a:lnTo>
                    <a:lnTo>
                      <a:pt x="19" y="21"/>
                    </a:lnTo>
                    <a:lnTo>
                      <a:pt x="12" y="31"/>
                    </a:lnTo>
                    <a:lnTo>
                      <a:pt x="6" y="41"/>
                    </a:lnTo>
                    <a:lnTo>
                      <a:pt x="2" y="53"/>
                    </a:lnTo>
                    <a:lnTo>
                      <a:pt x="0" y="66"/>
                    </a:lnTo>
                    <a:lnTo>
                      <a:pt x="12" y="66"/>
                    </a:lnTo>
                    <a:lnTo>
                      <a:pt x="12" y="57"/>
                    </a:lnTo>
                    <a:lnTo>
                      <a:pt x="16" y="47"/>
                    </a:lnTo>
                    <a:lnTo>
                      <a:pt x="20" y="37"/>
                    </a:lnTo>
                    <a:lnTo>
                      <a:pt x="28" y="28"/>
                    </a:lnTo>
                    <a:lnTo>
                      <a:pt x="36" y="21"/>
                    </a:lnTo>
                    <a:lnTo>
                      <a:pt x="46" y="16"/>
                    </a:lnTo>
                    <a:lnTo>
                      <a:pt x="56" y="12"/>
                    </a:lnTo>
                    <a:lnTo>
                      <a:pt x="66" y="12"/>
                    </a:lnTo>
                    <a:lnTo>
                      <a:pt x="66" y="0"/>
                    </a:lnTo>
                    <a:close/>
                  </a:path>
                </a:pathLst>
              </a:custGeom>
              <a:solidFill>
                <a:srgbClr val="000000"/>
              </a:solidFill>
              <a:ln w="9525">
                <a:noFill/>
                <a:round/>
                <a:headEnd/>
                <a:tailEnd/>
              </a:ln>
            </p:spPr>
            <p:txBody>
              <a:bodyPr/>
              <a:lstStyle/>
              <a:p>
                <a:endParaRPr lang="en-US"/>
              </a:p>
            </p:txBody>
          </p:sp>
          <p:sp>
            <p:nvSpPr>
              <p:cNvPr id="31992" name="Freeform 1150"/>
              <p:cNvSpPr>
                <a:spLocks/>
              </p:cNvSpPr>
              <p:nvPr/>
            </p:nvSpPr>
            <p:spPr bwMode="auto">
              <a:xfrm>
                <a:off x="1703" y="3301"/>
                <a:ext cx="14" cy="14"/>
              </a:xfrm>
              <a:custGeom>
                <a:avLst/>
                <a:gdLst>
                  <a:gd name="T0" fmla="*/ 0 w 67"/>
                  <a:gd name="T1" fmla="*/ 0 h 66"/>
                  <a:gd name="T2" fmla="*/ 0 w 67"/>
                  <a:gd name="T3" fmla="*/ 0 h 66"/>
                  <a:gd name="T4" fmla="*/ 0 w 67"/>
                  <a:gd name="T5" fmla="*/ 0 h 66"/>
                  <a:gd name="T6" fmla="*/ 0 w 67"/>
                  <a:gd name="T7" fmla="*/ 0 h 66"/>
                  <a:gd name="T8" fmla="*/ 0 w 67"/>
                  <a:gd name="T9" fmla="*/ 0 h 66"/>
                  <a:gd name="T10" fmla="*/ 0 w 67"/>
                  <a:gd name="T11" fmla="*/ 0 h 66"/>
                  <a:gd name="T12" fmla="*/ 0 w 67"/>
                  <a:gd name="T13" fmla="*/ 0 h 66"/>
                  <a:gd name="T14" fmla="*/ 0 w 67"/>
                  <a:gd name="T15" fmla="*/ 0 h 66"/>
                  <a:gd name="T16" fmla="*/ 0 w 67"/>
                  <a:gd name="T17" fmla="*/ 0 h 66"/>
                  <a:gd name="T18" fmla="*/ 0 w 67"/>
                  <a:gd name="T19" fmla="*/ 0 h 66"/>
                  <a:gd name="T20" fmla="*/ 0 w 67"/>
                  <a:gd name="T21" fmla="*/ 0 h 66"/>
                  <a:gd name="T22" fmla="*/ 0 w 67"/>
                  <a:gd name="T23" fmla="*/ 0 h 66"/>
                  <a:gd name="T24" fmla="*/ 0 w 67"/>
                  <a:gd name="T25" fmla="*/ 0 h 66"/>
                  <a:gd name="T26" fmla="*/ 0 w 67"/>
                  <a:gd name="T27" fmla="*/ 0 h 66"/>
                  <a:gd name="T28" fmla="*/ 0 w 67"/>
                  <a:gd name="T29" fmla="*/ 0 h 66"/>
                  <a:gd name="T30" fmla="*/ 0 w 67"/>
                  <a:gd name="T31" fmla="*/ 0 h 66"/>
                  <a:gd name="T32" fmla="*/ 0 w 67"/>
                  <a:gd name="T33" fmla="*/ 0 h 66"/>
                  <a:gd name="T34" fmla="*/ 0 w 67"/>
                  <a:gd name="T35" fmla="*/ 0 h 66"/>
                  <a:gd name="T36" fmla="*/ 0 w 67"/>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6"/>
                  <a:gd name="T59" fmla="*/ 67 w 67"/>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6">
                    <a:moveTo>
                      <a:pt x="67" y="66"/>
                    </a:moveTo>
                    <a:lnTo>
                      <a:pt x="65" y="53"/>
                    </a:lnTo>
                    <a:lnTo>
                      <a:pt x="61" y="41"/>
                    </a:lnTo>
                    <a:lnTo>
                      <a:pt x="54" y="30"/>
                    </a:lnTo>
                    <a:lnTo>
                      <a:pt x="46" y="20"/>
                    </a:lnTo>
                    <a:lnTo>
                      <a:pt x="37" y="12"/>
                    </a:lnTo>
                    <a:lnTo>
                      <a:pt x="26" y="6"/>
                    </a:lnTo>
                    <a:lnTo>
                      <a:pt x="13" y="3"/>
                    </a:lnTo>
                    <a:lnTo>
                      <a:pt x="0" y="0"/>
                    </a:lnTo>
                    <a:lnTo>
                      <a:pt x="0" y="12"/>
                    </a:lnTo>
                    <a:lnTo>
                      <a:pt x="10" y="12"/>
                    </a:lnTo>
                    <a:lnTo>
                      <a:pt x="21" y="16"/>
                    </a:lnTo>
                    <a:lnTo>
                      <a:pt x="31" y="21"/>
                    </a:lnTo>
                    <a:lnTo>
                      <a:pt x="39" y="28"/>
                    </a:lnTo>
                    <a:lnTo>
                      <a:pt x="46" y="37"/>
                    </a:lnTo>
                    <a:lnTo>
                      <a:pt x="51" y="46"/>
                    </a:lnTo>
                    <a:lnTo>
                      <a:pt x="54" y="57"/>
                    </a:lnTo>
                    <a:lnTo>
                      <a:pt x="54" y="66"/>
                    </a:lnTo>
                    <a:lnTo>
                      <a:pt x="67" y="66"/>
                    </a:lnTo>
                    <a:close/>
                  </a:path>
                </a:pathLst>
              </a:custGeom>
              <a:solidFill>
                <a:srgbClr val="000000"/>
              </a:solidFill>
              <a:ln w="9525">
                <a:noFill/>
                <a:round/>
                <a:headEnd/>
                <a:tailEnd/>
              </a:ln>
            </p:spPr>
            <p:txBody>
              <a:bodyPr/>
              <a:lstStyle/>
              <a:p>
                <a:endParaRPr lang="en-US"/>
              </a:p>
            </p:txBody>
          </p:sp>
          <p:sp>
            <p:nvSpPr>
              <p:cNvPr id="31993" name="Freeform 1151"/>
              <p:cNvSpPr>
                <a:spLocks/>
              </p:cNvSpPr>
              <p:nvPr/>
            </p:nvSpPr>
            <p:spPr bwMode="auto">
              <a:xfrm>
                <a:off x="1703" y="3315"/>
                <a:ext cx="14" cy="13"/>
              </a:xfrm>
              <a:custGeom>
                <a:avLst/>
                <a:gdLst>
                  <a:gd name="T0" fmla="*/ 0 w 67"/>
                  <a:gd name="T1" fmla="*/ 0 h 68"/>
                  <a:gd name="T2" fmla="*/ 0 w 67"/>
                  <a:gd name="T3" fmla="*/ 0 h 68"/>
                  <a:gd name="T4" fmla="*/ 0 w 67"/>
                  <a:gd name="T5" fmla="*/ 0 h 68"/>
                  <a:gd name="T6" fmla="*/ 0 w 67"/>
                  <a:gd name="T7" fmla="*/ 0 h 68"/>
                  <a:gd name="T8" fmla="*/ 0 w 67"/>
                  <a:gd name="T9" fmla="*/ 0 h 68"/>
                  <a:gd name="T10" fmla="*/ 0 w 67"/>
                  <a:gd name="T11" fmla="*/ 0 h 68"/>
                  <a:gd name="T12" fmla="*/ 0 w 67"/>
                  <a:gd name="T13" fmla="*/ 0 h 68"/>
                  <a:gd name="T14" fmla="*/ 0 w 67"/>
                  <a:gd name="T15" fmla="*/ 0 h 68"/>
                  <a:gd name="T16" fmla="*/ 0 w 67"/>
                  <a:gd name="T17" fmla="*/ 0 h 68"/>
                  <a:gd name="T18" fmla="*/ 0 w 67"/>
                  <a:gd name="T19" fmla="*/ 0 h 68"/>
                  <a:gd name="T20" fmla="*/ 0 w 67"/>
                  <a:gd name="T21" fmla="*/ 0 h 68"/>
                  <a:gd name="T22" fmla="*/ 0 w 67"/>
                  <a:gd name="T23" fmla="*/ 0 h 68"/>
                  <a:gd name="T24" fmla="*/ 0 w 67"/>
                  <a:gd name="T25" fmla="*/ 0 h 68"/>
                  <a:gd name="T26" fmla="*/ 0 w 67"/>
                  <a:gd name="T27" fmla="*/ 0 h 68"/>
                  <a:gd name="T28" fmla="*/ 0 w 67"/>
                  <a:gd name="T29" fmla="*/ 0 h 68"/>
                  <a:gd name="T30" fmla="*/ 0 w 67"/>
                  <a:gd name="T31" fmla="*/ 0 h 68"/>
                  <a:gd name="T32" fmla="*/ 0 w 67"/>
                  <a:gd name="T33" fmla="*/ 0 h 68"/>
                  <a:gd name="T34" fmla="*/ 0 w 67"/>
                  <a:gd name="T35" fmla="*/ 0 h 68"/>
                  <a:gd name="T36" fmla="*/ 0 w 67"/>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8"/>
                  <a:gd name="T59" fmla="*/ 67 w 67"/>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8">
                    <a:moveTo>
                      <a:pt x="0" y="68"/>
                    </a:moveTo>
                    <a:lnTo>
                      <a:pt x="13" y="66"/>
                    </a:lnTo>
                    <a:lnTo>
                      <a:pt x="26" y="62"/>
                    </a:lnTo>
                    <a:lnTo>
                      <a:pt x="37" y="56"/>
                    </a:lnTo>
                    <a:lnTo>
                      <a:pt x="46" y="47"/>
                    </a:lnTo>
                    <a:lnTo>
                      <a:pt x="55" y="37"/>
                    </a:lnTo>
                    <a:lnTo>
                      <a:pt x="61" y="26"/>
                    </a:lnTo>
                    <a:lnTo>
                      <a:pt x="65" y="14"/>
                    </a:lnTo>
                    <a:lnTo>
                      <a:pt x="67" y="0"/>
                    </a:lnTo>
                    <a:lnTo>
                      <a:pt x="54" y="0"/>
                    </a:lnTo>
                    <a:lnTo>
                      <a:pt x="54" y="12"/>
                    </a:lnTo>
                    <a:lnTo>
                      <a:pt x="51" y="21"/>
                    </a:lnTo>
                    <a:lnTo>
                      <a:pt x="46" y="31"/>
                    </a:lnTo>
                    <a:lnTo>
                      <a:pt x="39" y="40"/>
                    </a:lnTo>
                    <a:lnTo>
                      <a:pt x="31" y="46"/>
                    </a:lnTo>
                    <a:lnTo>
                      <a:pt x="21" y="52"/>
                    </a:lnTo>
                    <a:lnTo>
                      <a:pt x="10" y="55"/>
                    </a:lnTo>
                    <a:lnTo>
                      <a:pt x="0" y="55"/>
                    </a:lnTo>
                    <a:lnTo>
                      <a:pt x="0" y="68"/>
                    </a:lnTo>
                    <a:close/>
                  </a:path>
                </a:pathLst>
              </a:custGeom>
              <a:solidFill>
                <a:srgbClr val="000000"/>
              </a:solidFill>
              <a:ln w="9525">
                <a:noFill/>
                <a:round/>
                <a:headEnd/>
                <a:tailEnd/>
              </a:ln>
            </p:spPr>
            <p:txBody>
              <a:bodyPr/>
              <a:lstStyle/>
              <a:p>
                <a:endParaRPr lang="en-US"/>
              </a:p>
            </p:txBody>
          </p:sp>
          <p:sp>
            <p:nvSpPr>
              <p:cNvPr id="31994" name="Freeform 1152"/>
              <p:cNvSpPr>
                <a:spLocks/>
              </p:cNvSpPr>
              <p:nvPr/>
            </p:nvSpPr>
            <p:spPr bwMode="auto">
              <a:xfrm>
                <a:off x="1690" y="3315"/>
                <a:ext cx="13" cy="13"/>
              </a:xfrm>
              <a:custGeom>
                <a:avLst/>
                <a:gdLst>
                  <a:gd name="T0" fmla="*/ 0 w 66"/>
                  <a:gd name="T1" fmla="*/ 0 h 68"/>
                  <a:gd name="T2" fmla="*/ 0 w 66"/>
                  <a:gd name="T3" fmla="*/ 0 h 68"/>
                  <a:gd name="T4" fmla="*/ 0 w 66"/>
                  <a:gd name="T5" fmla="*/ 0 h 68"/>
                  <a:gd name="T6" fmla="*/ 0 w 66"/>
                  <a:gd name="T7" fmla="*/ 0 h 68"/>
                  <a:gd name="T8" fmla="*/ 0 w 66"/>
                  <a:gd name="T9" fmla="*/ 0 h 68"/>
                  <a:gd name="T10" fmla="*/ 0 w 66"/>
                  <a:gd name="T11" fmla="*/ 0 h 68"/>
                  <a:gd name="T12" fmla="*/ 0 w 66"/>
                  <a:gd name="T13" fmla="*/ 0 h 68"/>
                  <a:gd name="T14" fmla="*/ 0 w 66"/>
                  <a:gd name="T15" fmla="*/ 0 h 68"/>
                  <a:gd name="T16" fmla="*/ 0 w 66"/>
                  <a:gd name="T17" fmla="*/ 0 h 68"/>
                  <a:gd name="T18" fmla="*/ 0 w 66"/>
                  <a:gd name="T19" fmla="*/ 0 h 68"/>
                  <a:gd name="T20" fmla="*/ 0 w 66"/>
                  <a:gd name="T21" fmla="*/ 0 h 68"/>
                  <a:gd name="T22" fmla="*/ 0 w 66"/>
                  <a:gd name="T23" fmla="*/ 0 h 68"/>
                  <a:gd name="T24" fmla="*/ 0 w 66"/>
                  <a:gd name="T25" fmla="*/ 0 h 68"/>
                  <a:gd name="T26" fmla="*/ 0 w 66"/>
                  <a:gd name="T27" fmla="*/ 0 h 68"/>
                  <a:gd name="T28" fmla="*/ 0 w 66"/>
                  <a:gd name="T29" fmla="*/ 0 h 68"/>
                  <a:gd name="T30" fmla="*/ 0 w 66"/>
                  <a:gd name="T31" fmla="*/ 0 h 68"/>
                  <a:gd name="T32" fmla="*/ 0 w 66"/>
                  <a:gd name="T33" fmla="*/ 0 h 68"/>
                  <a:gd name="T34" fmla="*/ 0 w 66"/>
                  <a:gd name="T35" fmla="*/ 0 h 68"/>
                  <a:gd name="T36" fmla="*/ 0 w 66"/>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8"/>
                  <a:gd name="T59" fmla="*/ 66 w 66"/>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8">
                    <a:moveTo>
                      <a:pt x="0" y="0"/>
                    </a:moveTo>
                    <a:lnTo>
                      <a:pt x="2" y="14"/>
                    </a:lnTo>
                    <a:lnTo>
                      <a:pt x="6" y="26"/>
                    </a:lnTo>
                    <a:lnTo>
                      <a:pt x="12" y="37"/>
                    </a:lnTo>
                    <a:lnTo>
                      <a:pt x="20" y="47"/>
                    </a:lnTo>
                    <a:lnTo>
                      <a:pt x="29" y="56"/>
                    </a:lnTo>
                    <a:lnTo>
                      <a:pt x="40" y="62"/>
                    </a:lnTo>
                    <a:lnTo>
                      <a:pt x="52" y="66"/>
                    </a:lnTo>
                    <a:lnTo>
                      <a:pt x="66" y="68"/>
                    </a:lnTo>
                    <a:lnTo>
                      <a:pt x="66" y="55"/>
                    </a:lnTo>
                    <a:lnTo>
                      <a:pt x="56" y="55"/>
                    </a:lnTo>
                    <a:lnTo>
                      <a:pt x="46" y="52"/>
                    </a:lnTo>
                    <a:lnTo>
                      <a:pt x="36" y="47"/>
                    </a:lnTo>
                    <a:lnTo>
                      <a:pt x="28" y="40"/>
                    </a:lnTo>
                    <a:lnTo>
                      <a:pt x="20" y="31"/>
                    </a:lnTo>
                    <a:lnTo>
                      <a:pt x="16" y="21"/>
                    </a:lnTo>
                    <a:lnTo>
                      <a:pt x="12" y="10"/>
                    </a:lnTo>
                    <a:lnTo>
                      <a:pt x="12" y="0"/>
                    </a:lnTo>
                    <a:lnTo>
                      <a:pt x="0" y="0"/>
                    </a:lnTo>
                    <a:close/>
                  </a:path>
                </a:pathLst>
              </a:custGeom>
              <a:solidFill>
                <a:srgbClr val="000000"/>
              </a:solidFill>
              <a:ln w="9525">
                <a:noFill/>
                <a:round/>
                <a:headEnd/>
                <a:tailEnd/>
              </a:ln>
            </p:spPr>
            <p:txBody>
              <a:bodyPr/>
              <a:lstStyle/>
              <a:p>
                <a:endParaRPr lang="en-US"/>
              </a:p>
            </p:txBody>
          </p:sp>
          <p:sp>
            <p:nvSpPr>
              <p:cNvPr id="31995" name="Freeform 1153"/>
              <p:cNvSpPr>
                <a:spLocks/>
              </p:cNvSpPr>
              <p:nvPr/>
            </p:nvSpPr>
            <p:spPr bwMode="auto">
              <a:xfrm>
                <a:off x="1773" y="3266"/>
                <a:ext cx="24" cy="23"/>
              </a:xfrm>
              <a:custGeom>
                <a:avLst/>
                <a:gdLst>
                  <a:gd name="T0" fmla="*/ 0 w 120"/>
                  <a:gd name="T1" fmla="*/ 0 h 119"/>
                  <a:gd name="T2" fmla="*/ 0 w 120"/>
                  <a:gd name="T3" fmla="*/ 0 h 119"/>
                  <a:gd name="T4" fmla="*/ 0 w 120"/>
                  <a:gd name="T5" fmla="*/ 0 h 119"/>
                  <a:gd name="T6" fmla="*/ 0 w 120"/>
                  <a:gd name="T7" fmla="*/ 0 h 119"/>
                  <a:gd name="T8" fmla="*/ 0 w 120"/>
                  <a:gd name="T9" fmla="*/ 0 h 119"/>
                  <a:gd name="T10" fmla="*/ 0 w 120"/>
                  <a:gd name="T11" fmla="*/ 0 h 119"/>
                  <a:gd name="T12" fmla="*/ 0 w 120"/>
                  <a:gd name="T13" fmla="*/ 0 h 119"/>
                  <a:gd name="T14" fmla="*/ 0 w 120"/>
                  <a:gd name="T15" fmla="*/ 0 h 119"/>
                  <a:gd name="T16" fmla="*/ 0 w 120"/>
                  <a:gd name="T17" fmla="*/ 0 h 119"/>
                  <a:gd name="T18" fmla="*/ 0 w 120"/>
                  <a:gd name="T19" fmla="*/ 0 h 119"/>
                  <a:gd name="T20" fmla="*/ 0 w 120"/>
                  <a:gd name="T21" fmla="*/ 0 h 119"/>
                  <a:gd name="T22" fmla="*/ 0 w 120"/>
                  <a:gd name="T23" fmla="*/ 0 h 119"/>
                  <a:gd name="T24" fmla="*/ 0 w 120"/>
                  <a:gd name="T25" fmla="*/ 0 h 119"/>
                  <a:gd name="T26" fmla="*/ 0 w 120"/>
                  <a:gd name="T27" fmla="*/ 0 h 119"/>
                  <a:gd name="T28" fmla="*/ 0 w 120"/>
                  <a:gd name="T29" fmla="*/ 0 h 119"/>
                  <a:gd name="T30" fmla="*/ 0 w 120"/>
                  <a:gd name="T31" fmla="*/ 0 h 119"/>
                  <a:gd name="T32" fmla="*/ 0 w 120"/>
                  <a:gd name="T33" fmla="*/ 0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19"/>
                  <a:gd name="T53" fmla="*/ 120 w 120"/>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19">
                    <a:moveTo>
                      <a:pt x="0" y="60"/>
                    </a:moveTo>
                    <a:lnTo>
                      <a:pt x="5" y="34"/>
                    </a:lnTo>
                    <a:lnTo>
                      <a:pt x="18" y="14"/>
                    </a:lnTo>
                    <a:lnTo>
                      <a:pt x="38" y="3"/>
                    </a:lnTo>
                    <a:lnTo>
                      <a:pt x="60" y="0"/>
                    </a:lnTo>
                    <a:lnTo>
                      <a:pt x="82" y="3"/>
                    </a:lnTo>
                    <a:lnTo>
                      <a:pt x="101" y="14"/>
                    </a:lnTo>
                    <a:lnTo>
                      <a:pt x="115" y="33"/>
                    </a:lnTo>
                    <a:lnTo>
                      <a:pt x="120" y="60"/>
                    </a:lnTo>
                    <a:lnTo>
                      <a:pt x="115" y="86"/>
                    </a:lnTo>
                    <a:lnTo>
                      <a:pt x="101" y="104"/>
                    </a:lnTo>
                    <a:lnTo>
                      <a:pt x="82" y="115"/>
                    </a:lnTo>
                    <a:lnTo>
                      <a:pt x="60" y="119"/>
                    </a:lnTo>
                    <a:lnTo>
                      <a:pt x="38" y="115"/>
                    </a:lnTo>
                    <a:lnTo>
                      <a:pt x="18" y="104"/>
                    </a:lnTo>
                    <a:lnTo>
                      <a:pt x="5" y="86"/>
                    </a:lnTo>
                    <a:lnTo>
                      <a:pt x="0" y="60"/>
                    </a:lnTo>
                    <a:close/>
                  </a:path>
                </a:pathLst>
              </a:custGeom>
              <a:solidFill>
                <a:srgbClr val="007F44"/>
              </a:solidFill>
              <a:ln w="9525">
                <a:noFill/>
                <a:round/>
                <a:headEnd/>
                <a:tailEnd/>
              </a:ln>
            </p:spPr>
            <p:txBody>
              <a:bodyPr/>
              <a:lstStyle/>
              <a:p>
                <a:endParaRPr lang="en-US"/>
              </a:p>
            </p:txBody>
          </p:sp>
          <p:sp>
            <p:nvSpPr>
              <p:cNvPr id="31996" name="Freeform 1154"/>
              <p:cNvSpPr>
                <a:spLocks/>
              </p:cNvSpPr>
              <p:nvPr/>
            </p:nvSpPr>
            <p:spPr bwMode="auto">
              <a:xfrm>
                <a:off x="1772" y="3264"/>
                <a:ext cx="13" cy="14"/>
              </a:xfrm>
              <a:custGeom>
                <a:avLst/>
                <a:gdLst>
                  <a:gd name="T0" fmla="*/ 0 w 67"/>
                  <a:gd name="T1" fmla="*/ 0 h 68"/>
                  <a:gd name="T2" fmla="*/ 0 w 67"/>
                  <a:gd name="T3" fmla="*/ 0 h 68"/>
                  <a:gd name="T4" fmla="*/ 0 w 67"/>
                  <a:gd name="T5" fmla="*/ 0 h 68"/>
                  <a:gd name="T6" fmla="*/ 0 w 67"/>
                  <a:gd name="T7" fmla="*/ 0 h 68"/>
                  <a:gd name="T8" fmla="*/ 0 w 67"/>
                  <a:gd name="T9" fmla="*/ 0 h 68"/>
                  <a:gd name="T10" fmla="*/ 0 w 67"/>
                  <a:gd name="T11" fmla="*/ 0 h 68"/>
                  <a:gd name="T12" fmla="*/ 0 w 67"/>
                  <a:gd name="T13" fmla="*/ 0 h 68"/>
                  <a:gd name="T14" fmla="*/ 0 w 67"/>
                  <a:gd name="T15" fmla="*/ 0 h 68"/>
                  <a:gd name="T16" fmla="*/ 0 w 67"/>
                  <a:gd name="T17" fmla="*/ 0 h 68"/>
                  <a:gd name="T18" fmla="*/ 0 w 67"/>
                  <a:gd name="T19" fmla="*/ 0 h 68"/>
                  <a:gd name="T20" fmla="*/ 0 w 67"/>
                  <a:gd name="T21" fmla="*/ 0 h 68"/>
                  <a:gd name="T22" fmla="*/ 0 w 67"/>
                  <a:gd name="T23" fmla="*/ 0 h 68"/>
                  <a:gd name="T24" fmla="*/ 0 w 67"/>
                  <a:gd name="T25" fmla="*/ 0 h 68"/>
                  <a:gd name="T26" fmla="*/ 0 w 67"/>
                  <a:gd name="T27" fmla="*/ 0 h 68"/>
                  <a:gd name="T28" fmla="*/ 0 w 67"/>
                  <a:gd name="T29" fmla="*/ 0 h 68"/>
                  <a:gd name="T30" fmla="*/ 0 w 67"/>
                  <a:gd name="T31" fmla="*/ 0 h 68"/>
                  <a:gd name="T32" fmla="*/ 0 w 67"/>
                  <a:gd name="T33" fmla="*/ 0 h 68"/>
                  <a:gd name="T34" fmla="*/ 0 w 67"/>
                  <a:gd name="T35" fmla="*/ 0 h 68"/>
                  <a:gd name="T36" fmla="*/ 0 w 67"/>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8"/>
                  <a:gd name="T59" fmla="*/ 67 w 67"/>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8">
                    <a:moveTo>
                      <a:pt x="67" y="0"/>
                    </a:moveTo>
                    <a:lnTo>
                      <a:pt x="53" y="3"/>
                    </a:lnTo>
                    <a:lnTo>
                      <a:pt x="41" y="6"/>
                    </a:lnTo>
                    <a:lnTo>
                      <a:pt x="30" y="13"/>
                    </a:lnTo>
                    <a:lnTo>
                      <a:pt x="21" y="21"/>
                    </a:lnTo>
                    <a:lnTo>
                      <a:pt x="13" y="31"/>
                    </a:lnTo>
                    <a:lnTo>
                      <a:pt x="7" y="42"/>
                    </a:lnTo>
                    <a:lnTo>
                      <a:pt x="2" y="54"/>
                    </a:lnTo>
                    <a:lnTo>
                      <a:pt x="0" y="68"/>
                    </a:lnTo>
                    <a:lnTo>
                      <a:pt x="13" y="68"/>
                    </a:lnTo>
                    <a:lnTo>
                      <a:pt x="13" y="58"/>
                    </a:lnTo>
                    <a:lnTo>
                      <a:pt x="16" y="47"/>
                    </a:lnTo>
                    <a:lnTo>
                      <a:pt x="21" y="37"/>
                    </a:lnTo>
                    <a:lnTo>
                      <a:pt x="29" y="29"/>
                    </a:lnTo>
                    <a:lnTo>
                      <a:pt x="37" y="21"/>
                    </a:lnTo>
                    <a:lnTo>
                      <a:pt x="47" y="16"/>
                    </a:lnTo>
                    <a:lnTo>
                      <a:pt x="57" y="14"/>
                    </a:lnTo>
                    <a:lnTo>
                      <a:pt x="67" y="14"/>
                    </a:lnTo>
                    <a:lnTo>
                      <a:pt x="67" y="0"/>
                    </a:lnTo>
                    <a:close/>
                  </a:path>
                </a:pathLst>
              </a:custGeom>
              <a:solidFill>
                <a:srgbClr val="000000"/>
              </a:solidFill>
              <a:ln w="9525">
                <a:noFill/>
                <a:round/>
                <a:headEnd/>
                <a:tailEnd/>
              </a:ln>
            </p:spPr>
            <p:txBody>
              <a:bodyPr/>
              <a:lstStyle/>
              <a:p>
                <a:endParaRPr lang="en-US"/>
              </a:p>
            </p:txBody>
          </p:sp>
          <p:sp>
            <p:nvSpPr>
              <p:cNvPr id="31997" name="Freeform 1155"/>
              <p:cNvSpPr>
                <a:spLocks/>
              </p:cNvSpPr>
              <p:nvPr/>
            </p:nvSpPr>
            <p:spPr bwMode="auto">
              <a:xfrm>
                <a:off x="1785" y="3264"/>
                <a:ext cx="14" cy="14"/>
              </a:xfrm>
              <a:custGeom>
                <a:avLst/>
                <a:gdLst>
                  <a:gd name="T0" fmla="*/ 0 w 67"/>
                  <a:gd name="T1" fmla="*/ 0 h 68"/>
                  <a:gd name="T2" fmla="*/ 0 w 67"/>
                  <a:gd name="T3" fmla="*/ 0 h 68"/>
                  <a:gd name="T4" fmla="*/ 0 w 67"/>
                  <a:gd name="T5" fmla="*/ 0 h 68"/>
                  <a:gd name="T6" fmla="*/ 0 w 67"/>
                  <a:gd name="T7" fmla="*/ 0 h 68"/>
                  <a:gd name="T8" fmla="*/ 0 w 67"/>
                  <a:gd name="T9" fmla="*/ 0 h 68"/>
                  <a:gd name="T10" fmla="*/ 0 w 67"/>
                  <a:gd name="T11" fmla="*/ 0 h 68"/>
                  <a:gd name="T12" fmla="*/ 0 w 67"/>
                  <a:gd name="T13" fmla="*/ 0 h 68"/>
                  <a:gd name="T14" fmla="*/ 0 w 67"/>
                  <a:gd name="T15" fmla="*/ 0 h 68"/>
                  <a:gd name="T16" fmla="*/ 0 w 67"/>
                  <a:gd name="T17" fmla="*/ 0 h 68"/>
                  <a:gd name="T18" fmla="*/ 0 w 67"/>
                  <a:gd name="T19" fmla="*/ 0 h 68"/>
                  <a:gd name="T20" fmla="*/ 0 w 67"/>
                  <a:gd name="T21" fmla="*/ 0 h 68"/>
                  <a:gd name="T22" fmla="*/ 0 w 67"/>
                  <a:gd name="T23" fmla="*/ 0 h 68"/>
                  <a:gd name="T24" fmla="*/ 0 w 67"/>
                  <a:gd name="T25" fmla="*/ 0 h 68"/>
                  <a:gd name="T26" fmla="*/ 0 w 67"/>
                  <a:gd name="T27" fmla="*/ 0 h 68"/>
                  <a:gd name="T28" fmla="*/ 0 w 67"/>
                  <a:gd name="T29" fmla="*/ 0 h 68"/>
                  <a:gd name="T30" fmla="*/ 0 w 67"/>
                  <a:gd name="T31" fmla="*/ 0 h 68"/>
                  <a:gd name="T32" fmla="*/ 0 w 67"/>
                  <a:gd name="T33" fmla="*/ 0 h 68"/>
                  <a:gd name="T34" fmla="*/ 0 w 67"/>
                  <a:gd name="T35" fmla="*/ 0 h 68"/>
                  <a:gd name="T36" fmla="*/ 0 w 67"/>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8"/>
                  <a:gd name="T59" fmla="*/ 67 w 67"/>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8">
                    <a:moveTo>
                      <a:pt x="67" y="68"/>
                    </a:moveTo>
                    <a:lnTo>
                      <a:pt x="65" y="54"/>
                    </a:lnTo>
                    <a:lnTo>
                      <a:pt x="61" y="42"/>
                    </a:lnTo>
                    <a:lnTo>
                      <a:pt x="54" y="31"/>
                    </a:lnTo>
                    <a:lnTo>
                      <a:pt x="46" y="21"/>
                    </a:lnTo>
                    <a:lnTo>
                      <a:pt x="37" y="14"/>
                    </a:lnTo>
                    <a:lnTo>
                      <a:pt x="26" y="6"/>
                    </a:lnTo>
                    <a:lnTo>
                      <a:pt x="13" y="3"/>
                    </a:lnTo>
                    <a:lnTo>
                      <a:pt x="0" y="0"/>
                    </a:lnTo>
                    <a:lnTo>
                      <a:pt x="0" y="14"/>
                    </a:lnTo>
                    <a:lnTo>
                      <a:pt x="11" y="14"/>
                    </a:lnTo>
                    <a:lnTo>
                      <a:pt x="21" y="16"/>
                    </a:lnTo>
                    <a:lnTo>
                      <a:pt x="30" y="21"/>
                    </a:lnTo>
                    <a:lnTo>
                      <a:pt x="39" y="29"/>
                    </a:lnTo>
                    <a:lnTo>
                      <a:pt x="46" y="37"/>
                    </a:lnTo>
                    <a:lnTo>
                      <a:pt x="51" y="47"/>
                    </a:lnTo>
                    <a:lnTo>
                      <a:pt x="54" y="58"/>
                    </a:lnTo>
                    <a:lnTo>
                      <a:pt x="54" y="68"/>
                    </a:lnTo>
                    <a:lnTo>
                      <a:pt x="67" y="68"/>
                    </a:lnTo>
                    <a:close/>
                  </a:path>
                </a:pathLst>
              </a:custGeom>
              <a:solidFill>
                <a:srgbClr val="000000"/>
              </a:solidFill>
              <a:ln w="9525">
                <a:noFill/>
                <a:round/>
                <a:headEnd/>
                <a:tailEnd/>
              </a:ln>
            </p:spPr>
            <p:txBody>
              <a:bodyPr/>
              <a:lstStyle/>
              <a:p>
                <a:endParaRPr lang="en-US"/>
              </a:p>
            </p:txBody>
          </p:sp>
          <p:sp>
            <p:nvSpPr>
              <p:cNvPr id="31998" name="Freeform 1156"/>
              <p:cNvSpPr>
                <a:spLocks/>
              </p:cNvSpPr>
              <p:nvPr/>
            </p:nvSpPr>
            <p:spPr bwMode="auto">
              <a:xfrm>
                <a:off x="1785" y="3278"/>
                <a:ext cx="14" cy="13"/>
              </a:xfrm>
              <a:custGeom>
                <a:avLst/>
                <a:gdLst>
                  <a:gd name="T0" fmla="*/ 0 w 67"/>
                  <a:gd name="T1" fmla="*/ 0 h 66"/>
                  <a:gd name="T2" fmla="*/ 0 w 67"/>
                  <a:gd name="T3" fmla="*/ 0 h 66"/>
                  <a:gd name="T4" fmla="*/ 0 w 67"/>
                  <a:gd name="T5" fmla="*/ 0 h 66"/>
                  <a:gd name="T6" fmla="*/ 0 w 67"/>
                  <a:gd name="T7" fmla="*/ 0 h 66"/>
                  <a:gd name="T8" fmla="*/ 0 w 67"/>
                  <a:gd name="T9" fmla="*/ 0 h 66"/>
                  <a:gd name="T10" fmla="*/ 0 w 67"/>
                  <a:gd name="T11" fmla="*/ 0 h 66"/>
                  <a:gd name="T12" fmla="*/ 0 w 67"/>
                  <a:gd name="T13" fmla="*/ 0 h 66"/>
                  <a:gd name="T14" fmla="*/ 0 w 67"/>
                  <a:gd name="T15" fmla="*/ 0 h 66"/>
                  <a:gd name="T16" fmla="*/ 0 w 67"/>
                  <a:gd name="T17" fmla="*/ 0 h 66"/>
                  <a:gd name="T18" fmla="*/ 0 w 67"/>
                  <a:gd name="T19" fmla="*/ 0 h 66"/>
                  <a:gd name="T20" fmla="*/ 0 w 67"/>
                  <a:gd name="T21" fmla="*/ 0 h 66"/>
                  <a:gd name="T22" fmla="*/ 0 w 67"/>
                  <a:gd name="T23" fmla="*/ 0 h 66"/>
                  <a:gd name="T24" fmla="*/ 0 w 67"/>
                  <a:gd name="T25" fmla="*/ 0 h 66"/>
                  <a:gd name="T26" fmla="*/ 0 w 67"/>
                  <a:gd name="T27" fmla="*/ 0 h 66"/>
                  <a:gd name="T28" fmla="*/ 0 w 67"/>
                  <a:gd name="T29" fmla="*/ 0 h 66"/>
                  <a:gd name="T30" fmla="*/ 0 w 67"/>
                  <a:gd name="T31" fmla="*/ 0 h 66"/>
                  <a:gd name="T32" fmla="*/ 0 w 67"/>
                  <a:gd name="T33" fmla="*/ 0 h 66"/>
                  <a:gd name="T34" fmla="*/ 0 w 67"/>
                  <a:gd name="T35" fmla="*/ 0 h 66"/>
                  <a:gd name="T36" fmla="*/ 0 w 67"/>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6"/>
                  <a:gd name="T59" fmla="*/ 67 w 67"/>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6">
                    <a:moveTo>
                      <a:pt x="0" y="66"/>
                    </a:moveTo>
                    <a:lnTo>
                      <a:pt x="13" y="64"/>
                    </a:lnTo>
                    <a:lnTo>
                      <a:pt x="26" y="60"/>
                    </a:lnTo>
                    <a:lnTo>
                      <a:pt x="37" y="54"/>
                    </a:lnTo>
                    <a:lnTo>
                      <a:pt x="46" y="45"/>
                    </a:lnTo>
                    <a:lnTo>
                      <a:pt x="55" y="37"/>
                    </a:lnTo>
                    <a:lnTo>
                      <a:pt x="61" y="26"/>
                    </a:lnTo>
                    <a:lnTo>
                      <a:pt x="65" y="13"/>
                    </a:lnTo>
                    <a:lnTo>
                      <a:pt x="67" y="0"/>
                    </a:lnTo>
                    <a:lnTo>
                      <a:pt x="54" y="0"/>
                    </a:lnTo>
                    <a:lnTo>
                      <a:pt x="54" y="10"/>
                    </a:lnTo>
                    <a:lnTo>
                      <a:pt x="51" y="21"/>
                    </a:lnTo>
                    <a:lnTo>
                      <a:pt x="46" y="29"/>
                    </a:lnTo>
                    <a:lnTo>
                      <a:pt x="39" y="38"/>
                    </a:lnTo>
                    <a:lnTo>
                      <a:pt x="30" y="45"/>
                    </a:lnTo>
                    <a:lnTo>
                      <a:pt x="21" y="50"/>
                    </a:lnTo>
                    <a:lnTo>
                      <a:pt x="10" y="53"/>
                    </a:lnTo>
                    <a:lnTo>
                      <a:pt x="0" y="53"/>
                    </a:lnTo>
                    <a:lnTo>
                      <a:pt x="0" y="66"/>
                    </a:lnTo>
                    <a:close/>
                  </a:path>
                </a:pathLst>
              </a:custGeom>
              <a:solidFill>
                <a:srgbClr val="000000"/>
              </a:solidFill>
              <a:ln w="9525">
                <a:noFill/>
                <a:round/>
                <a:headEnd/>
                <a:tailEnd/>
              </a:ln>
            </p:spPr>
            <p:txBody>
              <a:bodyPr/>
              <a:lstStyle/>
              <a:p>
                <a:endParaRPr lang="en-US"/>
              </a:p>
            </p:txBody>
          </p:sp>
          <p:sp>
            <p:nvSpPr>
              <p:cNvPr id="31999" name="Freeform 1157"/>
              <p:cNvSpPr>
                <a:spLocks/>
              </p:cNvSpPr>
              <p:nvPr/>
            </p:nvSpPr>
            <p:spPr bwMode="auto">
              <a:xfrm>
                <a:off x="1772" y="3278"/>
                <a:ext cx="13" cy="13"/>
              </a:xfrm>
              <a:custGeom>
                <a:avLst/>
                <a:gdLst>
                  <a:gd name="T0" fmla="*/ 0 w 67"/>
                  <a:gd name="T1" fmla="*/ 0 h 66"/>
                  <a:gd name="T2" fmla="*/ 0 w 67"/>
                  <a:gd name="T3" fmla="*/ 0 h 66"/>
                  <a:gd name="T4" fmla="*/ 0 w 67"/>
                  <a:gd name="T5" fmla="*/ 0 h 66"/>
                  <a:gd name="T6" fmla="*/ 0 w 67"/>
                  <a:gd name="T7" fmla="*/ 0 h 66"/>
                  <a:gd name="T8" fmla="*/ 0 w 67"/>
                  <a:gd name="T9" fmla="*/ 0 h 66"/>
                  <a:gd name="T10" fmla="*/ 0 w 67"/>
                  <a:gd name="T11" fmla="*/ 0 h 66"/>
                  <a:gd name="T12" fmla="*/ 0 w 67"/>
                  <a:gd name="T13" fmla="*/ 0 h 66"/>
                  <a:gd name="T14" fmla="*/ 0 w 67"/>
                  <a:gd name="T15" fmla="*/ 0 h 66"/>
                  <a:gd name="T16" fmla="*/ 0 w 67"/>
                  <a:gd name="T17" fmla="*/ 0 h 66"/>
                  <a:gd name="T18" fmla="*/ 0 w 67"/>
                  <a:gd name="T19" fmla="*/ 0 h 66"/>
                  <a:gd name="T20" fmla="*/ 0 w 67"/>
                  <a:gd name="T21" fmla="*/ 0 h 66"/>
                  <a:gd name="T22" fmla="*/ 0 w 67"/>
                  <a:gd name="T23" fmla="*/ 0 h 66"/>
                  <a:gd name="T24" fmla="*/ 0 w 67"/>
                  <a:gd name="T25" fmla="*/ 0 h 66"/>
                  <a:gd name="T26" fmla="*/ 0 w 67"/>
                  <a:gd name="T27" fmla="*/ 0 h 66"/>
                  <a:gd name="T28" fmla="*/ 0 w 67"/>
                  <a:gd name="T29" fmla="*/ 0 h 66"/>
                  <a:gd name="T30" fmla="*/ 0 w 67"/>
                  <a:gd name="T31" fmla="*/ 0 h 66"/>
                  <a:gd name="T32" fmla="*/ 0 w 67"/>
                  <a:gd name="T33" fmla="*/ 0 h 66"/>
                  <a:gd name="T34" fmla="*/ 0 w 67"/>
                  <a:gd name="T35" fmla="*/ 0 h 66"/>
                  <a:gd name="T36" fmla="*/ 0 w 67"/>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66"/>
                  <a:gd name="T59" fmla="*/ 67 w 67"/>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66">
                    <a:moveTo>
                      <a:pt x="0" y="0"/>
                    </a:moveTo>
                    <a:lnTo>
                      <a:pt x="2" y="13"/>
                    </a:lnTo>
                    <a:lnTo>
                      <a:pt x="7" y="26"/>
                    </a:lnTo>
                    <a:lnTo>
                      <a:pt x="13" y="37"/>
                    </a:lnTo>
                    <a:lnTo>
                      <a:pt x="21" y="45"/>
                    </a:lnTo>
                    <a:lnTo>
                      <a:pt x="30" y="54"/>
                    </a:lnTo>
                    <a:lnTo>
                      <a:pt x="41" y="60"/>
                    </a:lnTo>
                    <a:lnTo>
                      <a:pt x="53" y="64"/>
                    </a:lnTo>
                    <a:lnTo>
                      <a:pt x="67" y="66"/>
                    </a:lnTo>
                    <a:lnTo>
                      <a:pt x="67" y="53"/>
                    </a:lnTo>
                    <a:lnTo>
                      <a:pt x="57" y="53"/>
                    </a:lnTo>
                    <a:lnTo>
                      <a:pt x="47" y="50"/>
                    </a:lnTo>
                    <a:lnTo>
                      <a:pt x="37" y="45"/>
                    </a:lnTo>
                    <a:lnTo>
                      <a:pt x="29" y="38"/>
                    </a:lnTo>
                    <a:lnTo>
                      <a:pt x="21" y="29"/>
                    </a:lnTo>
                    <a:lnTo>
                      <a:pt x="16" y="20"/>
                    </a:lnTo>
                    <a:lnTo>
                      <a:pt x="13" y="10"/>
                    </a:lnTo>
                    <a:lnTo>
                      <a:pt x="13" y="0"/>
                    </a:lnTo>
                    <a:lnTo>
                      <a:pt x="0" y="0"/>
                    </a:lnTo>
                    <a:close/>
                  </a:path>
                </a:pathLst>
              </a:custGeom>
              <a:solidFill>
                <a:srgbClr val="000000"/>
              </a:solidFill>
              <a:ln w="9525">
                <a:noFill/>
                <a:round/>
                <a:headEnd/>
                <a:tailEnd/>
              </a:ln>
            </p:spPr>
            <p:txBody>
              <a:bodyPr/>
              <a:lstStyle/>
              <a:p>
                <a:endParaRPr lang="en-US"/>
              </a:p>
            </p:txBody>
          </p:sp>
          <p:sp>
            <p:nvSpPr>
              <p:cNvPr id="32000" name="Freeform 1158"/>
              <p:cNvSpPr>
                <a:spLocks/>
              </p:cNvSpPr>
              <p:nvPr/>
            </p:nvSpPr>
            <p:spPr bwMode="auto">
              <a:xfrm>
                <a:off x="1733" y="3246"/>
                <a:ext cx="24" cy="24"/>
              </a:xfrm>
              <a:custGeom>
                <a:avLst/>
                <a:gdLst>
                  <a:gd name="T0" fmla="*/ 0 w 120"/>
                  <a:gd name="T1" fmla="*/ 0 h 120"/>
                  <a:gd name="T2" fmla="*/ 0 w 120"/>
                  <a:gd name="T3" fmla="*/ 0 h 120"/>
                  <a:gd name="T4" fmla="*/ 0 w 120"/>
                  <a:gd name="T5" fmla="*/ 0 h 120"/>
                  <a:gd name="T6" fmla="*/ 0 w 120"/>
                  <a:gd name="T7" fmla="*/ 0 h 120"/>
                  <a:gd name="T8" fmla="*/ 0 w 120"/>
                  <a:gd name="T9" fmla="*/ 0 h 120"/>
                  <a:gd name="T10" fmla="*/ 0 w 120"/>
                  <a:gd name="T11" fmla="*/ 0 h 120"/>
                  <a:gd name="T12" fmla="*/ 0 w 120"/>
                  <a:gd name="T13" fmla="*/ 0 h 120"/>
                  <a:gd name="T14" fmla="*/ 0 w 120"/>
                  <a:gd name="T15" fmla="*/ 0 h 120"/>
                  <a:gd name="T16" fmla="*/ 0 w 120"/>
                  <a:gd name="T17" fmla="*/ 0 h 120"/>
                  <a:gd name="T18" fmla="*/ 0 w 120"/>
                  <a:gd name="T19" fmla="*/ 0 h 120"/>
                  <a:gd name="T20" fmla="*/ 0 w 120"/>
                  <a:gd name="T21" fmla="*/ 0 h 120"/>
                  <a:gd name="T22" fmla="*/ 0 w 120"/>
                  <a:gd name="T23" fmla="*/ 0 h 120"/>
                  <a:gd name="T24" fmla="*/ 0 w 120"/>
                  <a:gd name="T25" fmla="*/ 0 h 120"/>
                  <a:gd name="T26" fmla="*/ 0 w 120"/>
                  <a:gd name="T27" fmla="*/ 0 h 120"/>
                  <a:gd name="T28" fmla="*/ 0 w 120"/>
                  <a:gd name="T29" fmla="*/ 0 h 120"/>
                  <a:gd name="T30" fmla="*/ 0 w 120"/>
                  <a:gd name="T31" fmla="*/ 0 h 120"/>
                  <a:gd name="T32" fmla="*/ 0 w 120"/>
                  <a:gd name="T33" fmla="*/ 0 h 1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20"/>
                  <a:gd name="T53" fmla="*/ 120 w 120"/>
                  <a:gd name="T54" fmla="*/ 120 h 1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20">
                    <a:moveTo>
                      <a:pt x="0" y="59"/>
                    </a:moveTo>
                    <a:lnTo>
                      <a:pt x="4" y="33"/>
                    </a:lnTo>
                    <a:lnTo>
                      <a:pt x="18" y="15"/>
                    </a:lnTo>
                    <a:lnTo>
                      <a:pt x="38" y="4"/>
                    </a:lnTo>
                    <a:lnTo>
                      <a:pt x="60" y="0"/>
                    </a:lnTo>
                    <a:lnTo>
                      <a:pt x="82" y="4"/>
                    </a:lnTo>
                    <a:lnTo>
                      <a:pt x="101" y="15"/>
                    </a:lnTo>
                    <a:lnTo>
                      <a:pt x="115" y="33"/>
                    </a:lnTo>
                    <a:lnTo>
                      <a:pt x="120" y="59"/>
                    </a:lnTo>
                    <a:lnTo>
                      <a:pt x="115" y="85"/>
                    </a:lnTo>
                    <a:lnTo>
                      <a:pt x="101" y="105"/>
                    </a:lnTo>
                    <a:lnTo>
                      <a:pt x="82" y="116"/>
                    </a:lnTo>
                    <a:lnTo>
                      <a:pt x="60" y="120"/>
                    </a:lnTo>
                    <a:lnTo>
                      <a:pt x="38" y="116"/>
                    </a:lnTo>
                    <a:lnTo>
                      <a:pt x="18" y="105"/>
                    </a:lnTo>
                    <a:lnTo>
                      <a:pt x="4" y="85"/>
                    </a:lnTo>
                    <a:lnTo>
                      <a:pt x="0" y="59"/>
                    </a:lnTo>
                    <a:close/>
                  </a:path>
                </a:pathLst>
              </a:custGeom>
              <a:solidFill>
                <a:srgbClr val="FF7FFC"/>
              </a:solidFill>
              <a:ln w="9525">
                <a:noFill/>
                <a:round/>
                <a:headEnd/>
                <a:tailEnd/>
              </a:ln>
            </p:spPr>
            <p:txBody>
              <a:bodyPr/>
              <a:lstStyle/>
              <a:p>
                <a:endParaRPr lang="en-US"/>
              </a:p>
            </p:txBody>
          </p:sp>
          <p:sp>
            <p:nvSpPr>
              <p:cNvPr id="32001" name="Freeform 1159"/>
              <p:cNvSpPr>
                <a:spLocks/>
              </p:cNvSpPr>
              <p:nvPr/>
            </p:nvSpPr>
            <p:spPr bwMode="auto">
              <a:xfrm>
                <a:off x="1732" y="3244"/>
                <a:ext cx="13" cy="14"/>
              </a:xfrm>
              <a:custGeom>
                <a:avLst/>
                <a:gdLst>
                  <a:gd name="T0" fmla="*/ 0 w 68"/>
                  <a:gd name="T1" fmla="*/ 0 h 66"/>
                  <a:gd name="T2" fmla="*/ 0 w 68"/>
                  <a:gd name="T3" fmla="*/ 0 h 66"/>
                  <a:gd name="T4" fmla="*/ 0 w 68"/>
                  <a:gd name="T5" fmla="*/ 0 h 66"/>
                  <a:gd name="T6" fmla="*/ 0 w 68"/>
                  <a:gd name="T7" fmla="*/ 0 h 66"/>
                  <a:gd name="T8" fmla="*/ 0 w 68"/>
                  <a:gd name="T9" fmla="*/ 0 h 66"/>
                  <a:gd name="T10" fmla="*/ 0 w 68"/>
                  <a:gd name="T11" fmla="*/ 0 h 66"/>
                  <a:gd name="T12" fmla="*/ 0 w 68"/>
                  <a:gd name="T13" fmla="*/ 0 h 66"/>
                  <a:gd name="T14" fmla="*/ 0 w 68"/>
                  <a:gd name="T15" fmla="*/ 0 h 66"/>
                  <a:gd name="T16" fmla="*/ 0 w 68"/>
                  <a:gd name="T17" fmla="*/ 0 h 66"/>
                  <a:gd name="T18" fmla="*/ 0 w 68"/>
                  <a:gd name="T19" fmla="*/ 0 h 66"/>
                  <a:gd name="T20" fmla="*/ 0 w 68"/>
                  <a:gd name="T21" fmla="*/ 0 h 66"/>
                  <a:gd name="T22" fmla="*/ 0 w 68"/>
                  <a:gd name="T23" fmla="*/ 0 h 66"/>
                  <a:gd name="T24" fmla="*/ 0 w 68"/>
                  <a:gd name="T25" fmla="*/ 0 h 66"/>
                  <a:gd name="T26" fmla="*/ 0 w 68"/>
                  <a:gd name="T27" fmla="*/ 0 h 66"/>
                  <a:gd name="T28" fmla="*/ 0 w 68"/>
                  <a:gd name="T29" fmla="*/ 0 h 66"/>
                  <a:gd name="T30" fmla="*/ 0 w 68"/>
                  <a:gd name="T31" fmla="*/ 0 h 66"/>
                  <a:gd name="T32" fmla="*/ 0 w 68"/>
                  <a:gd name="T33" fmla="*/ 0 h 66"/>
                  <a:gd name="T34" fmla="*/ 0 w 68"/>
                  <a:gd name="T35" fmla="*/ 0 h 66"/>
                  <a:gd name="T36" fmla="*/ 0 w 68"/>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6"/>
                  <a:gd name="T59" fmla="*/ 68 w 68"/>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6">
                    <a:moveTo>
                      <a:pt x="68" y="0"/>
                    </a:moveTo>
                    <a:lnTo>
                      <a:pt x="54" y="2"/>
                    </a:lnTo>
                    <a:lnTo>
                      <a:pt x="42" y="6"/>
                    </a:lnTo>
                    <a:lnTo>
                      <a:pt x="31" y="12"/>
                    </a:lnTo>
                    <a:lnTo>
                      <a:pt x="21" y="20"/>
                    </a:lnTo>
                    <a:lnTo>
                      <a:pt x="14" y="29"/>
                    </a:lnTo>
                    <a:lnTo>
                      <a:pt x="8" y="40"/>
                    </a:lnTo>
                    <a:lnTo>
                      <a:pt x="3" y="53"/>
                    </a:lnTo>
                    <a:lnTo>
                      <a:pt x="0" y="66"/>
                    </a:lnTo>
                    <a:lnTo>
                      <a:pt x="14" y="66"/>
                    </a:lnTo>
                    <a:lnTo>
                      <a:pt x="14" y="56"/>
                    </a:lnTo>
                    <a:lnTo>
                      <a:pt x="16" y="47"/>
                    </a:lnTo>
                    <a:lnTo>
                      <a:pt x="21" y="37"/>
                    </a:lnTo>
                    <a:lnTo>
                      <a:pt x="28" y="28"/>
                    </a:lnTo>
                    <a:lnTo>
                      <a:pt x="37" y="21"/>
                    </a:lnTo>
                    <a:lnTo>
                      <a:pt x="47" y="16"/>
                    </a:lnTo>
                    <a:lnTo>
                      <a:pt x="58" y="12"/>
                    </a:lnTo>
                    <a:lnTo>
                      <a:pt x="68" y="12"/>
                    </a:lnTo>
                    <a:lnTo>
                      <a:pt x="68" y="0"/>
                    </a:lnTo>
                    <a:close/>
                  </a:path>
                </a:pathLst>
              </a:custGeom>
              <a:solidFill>
                <a:srgbClr val="000000"/>
              </a:solidFill>
              <a:ln w="9525">
                <a:noFill/>
                <a:round/>
                <a:headEnd/>
                <a:tailEnd/>
              </a:ln>
            </p:spPr>
            <p:txBody>
              <a:bodyPr/>
              <a:lstStyle/>
              <a:p>
                <a:endParaRPr lang="en-US"/>
              </a:p>
            </p:txBody>
          </p:sp>
          <p:sp>
            <p:nvSpPr>
              <p:cNvPr id="32002" name="Freeform 1160"/>
              <p:cNvSpPr>
                <a:spLocks/>
              </p:cNvSpPr>
              <p:nvPr/>
            </p:nvSpPr>
            <p:spPr bwMode="auto">
              <a:xfrm>
                <a:off x="1745" y="3244"/>
                <a:ext cx="14" cy="14"/>
              </a:xfrm>
              <a:custGeom>
                <a:avLst/>
                <a:gdLst>
                  <a:gd name="T0" fmla="*/ 0 w 66"/>
                  <a:gd name="T1" fmla="*/ 0 h 66"/>
                  <a:gd name="T2" fmla="*/ 0 w 66"/>
                  <a:gd name="T3" fmla="*/ 0 h 66"/>
                  <a:gd name="T4" fmla="*/ 0 w 66"/>
                  <a:gd name="T5" fmla="*/ 0 h 66"/>
                  <a:gd name="T6" fmla="*/ 0 w 66"/>
                  <a:gd name="T7" fmla="*/ 0 h 66"/>
                  <a:gd name="T8" fmla="*/ 0 w 66"/>
                  <a:gd name="T9" fmla="*/ 0 h 66"/>
                  <a:gd name="T10" fmla="*/ 0 w 66"/>
                  <a:gd name="T11" fmla="*/ 0 h 66"/>
                  <a:gd name="T12" fmla="*/ 0 w 66"/>
                  <a:gd name="T13" fmla="*/ 0 h 66"/>
                  <a:gd name="T14" fmla="*/ 0 w 66"/>
                  <a:gd name="T15" fmla="*/ 0 h 66"/>
                  <a:gd name="T16" fmla="*/ 0 w 66"/>
                  <a:gd name="T17" fmla="*/ 0 h 66"/>
                  <a:gd name="T18" fmla="*/ 0 w 66"/>
                  <a:gd name="T19" fmla="*/ 0 h 66"/>
                  <a:gd name="T20" fmla="*/ 0 w 66"/>
                  <a:gd name="T21" fmla="*/ 0 h 66"/>
                  <a:gd name="T22" fmla="*/ 0 w 66"/>
                  <a:gd name="T23" fmla="*/ 0 h 66"/>
                  <a:gd name="T24" fmla="*/ 0 w 66"/>
                  <a:gd name="T25" fmla="*/ 0 h 66"/>
                  <a:gd name="T26" fmla="*/ 0 w 66"/>
                  <a:gd name="T27" fmla="*/ 0 h 66"/>
                  <a:gd name="T28" fmla="*/ 0 w 66"/>
                  <a:gd name="T29" fmla="*/ 0 h 66"/>
                  <a:gd name="T30" fmla="*/ 0 w 66"/>
                  <a:gd name="T31" fmla="*/ 0 h 66"/>
                  <a:gd name="T32" fmla="*/ 0 w 66"/>
                  <a:gd name="T33" fmla="*/ 0 h 66"/>
                  <a:gd name="T34" fmla="*/ 0 w 66"/>
                  <a:gd name="T35" fmla="*/ 0 h 66"/>
                  <a:gd name="T36" fmla="*/ 0 w 66"/>
                  <a:gd name="T37" fmla="*/ 0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6"/>
                  <a:gd name="T59" fmla="*/ 66 w 6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6">
                    <a:moveTo>
                      <a:pt x="66" y="66"/>
                    </a:moveTo>
                    <a:lnTo>
                      <a:pt x="64" y="53"/>
                    </a:lnTo>
                    <a:lnTo>
                      <a:pt x="60" y="40"/>
                    </a:lnTo>
                    <a:lnTo>
                      <a:pt x="54" y="29"/>
                    </a:lnTo>
                    <a:lnTo>
                      <a:pt x="46" y="20"/>
                    </a:lnTo>
                    <a:lnTo>
                      <a:pt x="37" y="12"/>
                    </a:lnTo>
                    <a:lnTo>
                      <a:pt x="25" y="6"/>
                    </a:lnTo>
                    <a:lnTo>
                      <a:pt x="13" y="2"/>
                    </a:lnTo>
                    <a:lnTo>
                      <a:pt x="0" y="0"/>
                    </a:lnTo>
                    <a:lnTo>
                      <a:pt x="0" y="12"/>
                    </a:lnTo>
                    <a:lnTo>
                      <a:pt x="10" y="12"/>
                    </a:lnTo>
                    <a:lnTo>
                      <a:pt x="21" y="16"/>
                    </a:lnTo>
                    <a:lnTo>
                      <a:pt x="29" y="21"/>
                    </a:lnTo>
                    <a:lnTo>
                      <a:pt x="38" y="28"/>
                    </a:lnTo>
                    <a:lnTo>
                      <a:pt x="45" y="37"/>
                    </a:lnTo>
                    <a:lnTo>
                      <a:pt x="50" y="45"/>
                    </a:lnTo>
                    <a:lnTo>
                      <a:pt x="54" y="56"/>
                    </a:lnTo>
                    <a:lnTo>
                      <a:pt x="54" y="66"/>
                    </a:lnTo>
                    <a:lnTo>
                      <a:pt x="66" y="66"/>
                    </a:lnTo>
                    <a:close/>
                  </a:path>
                </a:pathLst>
              </a:custGeom>
              <a:solidFill>
                <a:srgbClr val="000000"/>
              </a:solidFill>
              <a:ln w="9525">
                <a:noFill/>
                <a:round/>
                <a:headEnd/>
                <a:tailEnd/>
              </a:ln>
            </p:spPr>
            <p:txBody>
              <a:bodyPr/>
              <a:lstStyle/>
              <a:p>
                <a:endParaRPr lang="en-US"/>
              </a:p>
            </p:txBody>
          </p:sp>
          <p:sp>
            <p:nvSpPr>
              <p:cNvPr id="32003" name="Freeform 1161"/>
              <p:cNvSpPr>
                <a:spLocks/>
              </p:cNvSpPr>
              <p:nvPr/>
            </p:nvSpPr>
            <p:spPr bwMode="auto">
              <a:xfrm>
                <a:off x="1745" y="3258"/>
                <a:ext cx="14" cy="13"/>
              </a:xfrm>
              <a:custGeom>
                <a:avLst/>
                <a:gdLst>
                  <a:gd name="T0" fmla="*/ 0 w 66"/>
                  <a:gd name="T1" fmla="*/ 0 h 68"/>
                  <a:gd name="T2" fmla="*/ 0 w 66"/>
                  <a:gd name="T3" fmla="*/ 0 h 68"/>
                  <a:gd name="T4" fmla="*/ 0 w 66"/>
                  <a:gd name="T5" fmla="*/ 0 h 68"/>
                  <a:gd name="T6" fmla="*/ 0 w 66"/>
                  <a:gd name="T7" fmla="*/ 0 h 68"/>
                  <a:gd name="T8" fmla="*/ 0 w 66"/>
                  <a:gd name="T9" fmla="*/ 0 h 68"/>
                  <a:gd name="T10" fmla="*/ 0 w 66"/>
                  <a:gd name="T11" fmla="*/ 0 h 68"/>
                  <a:gd name="T12" fmla="*/ 0 w 66"/>
                  <a:gd name="T13" fmla="*/ 0 h 68"/>
                  <a:gd name="T14" fmla="*/ 0 w 66"/>
                  <a:gd name="T15" fmla="*/ 0 h 68"/>
                  <a:gd name="T16" fmla="*/ 0 w 66"/>
                  <a:gd name="T17" fmla="*/ 0 h 68"/>
                  <a:gd name="T18" fmla="*/ 0 w 66"/>
                  <a:gd name="T19" fmla="*/ 0 h 68"/>
                  <a:gd name="T20" fmla="*/ 0 w 66"/>
                  <a:gd name="T21" fmla="*/ 0 h 68"/>
                  <a:gd name="T22" fmla="*/ 0 w 66"/>
                  <a:gd name="T23" fmla="*/ 0 h 68"/>
                  <a:gd name="T24" fmla="*/ 0 w 66"/>
                  <a:gd name="T25" fmla="*/ 0 h 68"/>
                  <a:gd name="T26" fmla="*/ 0 w 66"/>
                  <a:gd name="T27" fmla="*/ 0 h 68"/>
                  <a:gd name="T28" fmla="*/ 0 w 66"/>
                  <a:gd name="T29" fmla="*/ 0 h 68"/>
                  <a:gd name="T30" fmla="*/ 0 w 66"/>
                  <a:gd name="T31" fmla="*/ 0 h 68"/>
                  <a:gd name="T32" fmla="*/ 0 w 66"/>
                  <a:gd name="T33" fmla="*/ 0 h 68"/>
                  <a:gd name="T34" fmla="*/ 0 w 66"/>
                  <a:gd name="T35" fmla="*/ 0 h 68"/>
                  <a:gd name="T36" fmla="*/ 0 w 66"/>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68"/>
                  <a:gd name="T59" fmla="*/ 66 w 66"/>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68">
                    <a:moveTo>
                      <a:pt x="0" y="68"/>
                    </a:moveTo>
                    <a:lnTo>
                      <a:pt x="13" y="65"/>
                    </a:lnTo>
                    <a:lnTo>
                      <a:pt x="25" y="62"/>
                    </a:lnTo>
                    <a:lnTo>
                      <a:pt x="37" y="56"/>
                    </a:lnTo>
                    <a:lnTo>
                      <a:pt x="46" y="47"/>
                    </a:lnTo>
                    <a:lnTo>
                      <a:pt x="54" y="37"/>
                    </a:lnTo>
                    <a:lnTo>
                      <a:pt x="60" y="26"/>
                    </a:lnTo>
                    <a:lnTo>
                      <a:pt x="64" y="14"/>
                    </a:lnTo>
                    <a:lnTo>
                      <a:pt x="66" y="0"/>
                    </a:lnTo>
                    <a:lnTo>
                      <a:pt x="54" y="0"/>
                    </a:lnTo>
                    <a:lnTo>
                      <a:pt x="54" y="10"/>
                    </a:lnTo>
                    <a:lnTo>
                      <a:pt x="50" y="21"/>
                    </a:lnTo>
                    <a:lnTo>
                      <a:pt x="45" y="31"/>
                    </a:lnTo>
                    <a:lnTo>
                      <a:pt x="38" y="40"/>
                    </a:lnTo>
                    <a:lnTo>
                      <a:pt x="29" y="47"/>
                    </a:lnTo>
                    <a:lnTo>
                      <a:pt x="19" y="52"/>
                    </a:lnTo>
                    <a:lnTo>
                      <a:pt x="10" y="54"/>
                    </a:lnTo>
                    <a:lnTo>
                      <a:pt x="0" y="54"/>
                    </a:lnTo>
                    <a:lnTo>
                      <a:pt x="0" y="68"/>
                    </a:lnTo>
                    <a:close/>
                  </a:path>
                </a:pathLst>
              </a:custGeom>
              <a:solidFill>
                <a:srgbClr val="000000"/>
              </a:solidFill>
              <a:ln w="9525">
                <a:noFill/>
                <a:round/>
                <a:headEnd/>
                <a:tailEnd/>
              </a:ln>
            </p:spPr>
            <p:txBody>
              <a:bodyPr/>
              <a:lstStyle/>
              <a:p>
                <a:endParaRPr lang="en-US"/>
              </a:p>
            </p:txBody>
          </p:sp>
          <p:sp>
            <p:nvSpPr>
              <p:cNvPr id="32004" name="Freeform 1162"/>
              <p:cNvSpPr>
                <a:spLocks/>
              </p:cNvSpPr>
              <p:nvPr/>
            </p:nvSpPr>
            <p:spPr bwMode="auto">
              <a:xfrm>
                <a:off x="1732" y="3258"/>
                <a:ext cx="13" cy="13"/>
              </a:xfrm>
              <a:custGeom>
                <a:avLst/>
                <a:gdLst>
                  <a:gd name="T0" fmla="*/ 0 w 68"/>
                  <a:gd name="T1" fmla="*/ 0 h 68"/>
                  <a:gd name="T2" fmla="*/ 0 w 68"/>
                  <a:gd name="T3" fmla="*/ 0 h 68"/>
                  <a:gd name="T4" fmla="*/ 0 w 68"/>
                  <a:gd name="T5" fmla="*/ 0 h 68"/>
                  <a:gd name="T6" fmla="*/ 0 w 68"/>
                  <a:gd name="T7" fmla="*/ 0 h 68"/>
                  <a:gd name="T8" fmla="*/ 0 w 68"/>
                  <a:gd name="T9" fmla="*/ 0 h 68"/>
                  <a:gd name="T10" fmla="*/ 0 w 68"/>
                  <a:gd name="T11" fmla="*/ 0 h 68"/>
                  <a:gd name="T12" fmla="*/ 0 w 68"/>
                  <a:gd name="T13" fmla="*/ 0 h 68"/>
                  <a:gd name="T14" fmla="*/ 0 w 68"/>
                  <a:gd name="T15" fmla="*/ 0 h 68"/>
                  <a:gd name="T16" fmla="*/ 0 w 68"/>
                  <a:gd name="T17" fmla="*/ 0 h 68"/>
                  <a:gd name="T18" fmla="*/ 0 w 68"/>
                  <a:gd name="T19" fmla="*/ 0 h 68"/>
                  <a:gd name="T20" fmla="*/ 0 w 68"/>
                  <a:gd name="T21" fmla="*/ 0 h 68"/>
                  <a:gd name="T22" fmla="*/ 0 w 68"/>
                  <a:gd name="T23" fmla="*/ 0 h 68"/>
                  <a:gd name="T24" fmla="*/ 0 w 68"/>
                  <a:gd name="T25" fmla="*/ 0 h 68"/>
                  <a:gd name="T26" fmla="*/ 0 w 68"/>
                  <a:gd name="T27" fmla="*/ 0 h 68"/>
                  <a:gd name="T28" fmla="*/ 0 w 68"/>
                  <a:gd name="T29" fmla="*/ 0 h 68"/>
                  <a:gd name="T30" fmla="*/ 0 w 68"/>
                  <a:gd name="T31" fmla="*/ 0 h 68"/>
                  <a:gd name="T32" fmla="*/ 0 w 68"/>
                  <a:gd name="T33" fmla="*/ 0 h 68"/>
                  <a:gd name="T34" fmla="*/ 0 w 68"/>
                  <a:gd name="T35" fmla="*/ 0 h 68"/>
                  <a:gd name="T36" fmla="*/ 0 w 68"/>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68"/>
                  <a:gd name="T59" fmla="*/ 68 w 68"/>
                  <a:gd name="T60" fmla="*/ 68 h 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68">
                    <a:moveTo>
                      <a:pt x="0" y="0"/>
                    </a:moveTo>
                    <a:lnTo>
                      <a:pt x="3" y="14"/>
                    </a:lnTo>
                    <a:lnTo>
                      <a:pt x="8" y="26"/>
                    </a:lnTo>
                    <a:lnTo>
                      <a:pt x="14" y="37"/>
                    </a:lnTo>
                    <a:lnTo>
                      <a:pt x="21" y="47"/>
                    </a:lnTo>
                    <a:lnTo>
                      <a:pt x="31" y="56"/>
                    </a:lnTo>
                    <a:lnTo>
                      <a:pt x="42" y="62"/>
                    </a:lnTo>
                    <a:lnTo>
                      <a:pt x="54" y="65"/>
                    </a:lnTo>
                    <a:lnTo>
                      <a:pt x="68" y="68"/>
                    </a:lnTo>
                    <a:lnTo>
                      <a:pt x="68" y="54"/>
                    </a:lnTo>
                    <a:lnTo>
                      <a:pt x="58" y="54"/>
                    </a:lnTo>
                    <a:lnTo>
                      <a:pt x="48" y="52"/>
                    </a:lnTo>
                    <a:lnTo>
                      <a:pt x="38" y="46"/>
                    </a:lnTo>
                    <a:lnTo>
                      <a:pt x="30" y="38"/>
                    </a:lnTo>
                    <a:lnTo>
                      <a:pt x="22" y="30"/>
                    </a:lnTo>
                    <a:lnTo>
                      <a:pt x="16" y="20"/>
                    </a:lnTo>
                    <a:lnTo>
                      <a:pt x="14" y="10"/>
                    </a:lnTo>
                    <a:lnTo>
                      <a:pt x="14" y="0"/>
                    </a:lnTo>
                    <a:lnTo>
                      <a:pt x="0" y="0"/>
                    </a:lnTo>
                    <a:close/>
                  </a:path>
                </a:pathLst>
              </a:custGeom>
              <a:solidFill>
                <a:srgbClr val="000000"/>
              </a:solidFill>
              <a:ln w="9525">
                <a:noFill/>
                <a:round/>
                <a:headEnd/>
                <a:tailEnd/>
              </a:ln>
            </p:spPr>
            <p:txBody>
              <a:bodyPr/>
              <a:lstStyle/>
              <a:p>
                <a:endParaRPr lang="en-US"/>
              </a:p>
            </p:txBody>
          </p:sp>
          <p:sp>
            <p:nvSpPr>
              <p:cNvPr id="32005" name="Freeform 1163"/>
              <p:cNvSpPr>
                <a:spLocks/>
              </p:cNvSpPr>
              <p:nvPr/>
            </p:nvSpPr>
            <p:spPr bwMode="auto">
              <a:xfrm>
                <a:off x="1449" y="3177"/>
                <a:ext cx="91" cy="134"/>
              </a:xfrm>
              <a:custGeom>
                <a:avLst/>
                <a:gdLst>
                  <a:gd name="T0" fmla="*/ 0 w 454"/>
                  <a:gd name="T1" fmla="*/ 0 h 671"/>
                  <a:gd name="T2" fmla="*/ 0 w 454"/>
                  <a:gd name="T3" fmla="*/ 0 h 671"/>
                  <a:gd name="T4" fmla="*/ 0 w 454"/>
                  <a:gd name="T5" fmla="*/ 0 h 671"/>
                  <a:gd name="T6" fmla="*/ 0 w 454"/>
                  <a:gd name="T7" fmla="*/ 0 h 671"/>
                  <a:gd name="T8" fmla="*/ 0 w 454"/>
                  <a:gd name="T9" fmla="*/ 0 h 671"/>
                  <a:gd name="T10" fmla="*/ 0 w 454"/>
                  <a:gd name="T11" fmla="*/ 0 h 671"/>
                  <a:gd name="T12" fmla="*/ 0 w 454"/>
                  <a:gd name="T13" fmla="*/ 0 h 671"/>
                  <a:gd name="T14" fmla="*/ 0 w 454"/>
                  <a:gd name="T15" fmla="*/ 0 h 671"/>
                  <a:gd name="T16" fmla="*/ 0 w 454"/>
                  <a:gd name="T17" fmla="*/ 0 h 671"/>
                  <a:gd name="T18" fmla="*/ 0 w 454"/>
                  <a:gd name="T19" fmla="*/ 0 h 671"/>
                  <a:gd name="T20" fmla="*/ 0 w 454"/>
                  <a:gd name="T21" fmla="*/ 0 h 671"/>
                  <a:gd name="T22" fmla="*/ 0 w 454"/>
                  <a:gd name="T23" fmla="*/ 0 h 671"/>
                  <a:gd name="T24" fmla="*/ 0 w 454"/>
                  <a:gd name="T25" fmla="*/ 0 h 671"/>
                  <a:gd name="T26" fmla="*/ 0 w 454"/>
                  <a:gd name="T27" fmla="*/ 0 h 671"/>
                  <a:gd name="T28" fmla="*/ 0 w 454"/>
                  <a:gd name="T29" fmla="*/ 0 h 671"/>
                  <a:gd name="T30" fmla="*/ 0 w 454"/>
                  <a:gd name="T31" fmla="*/ 0 h 671"/>
                  <a:gd name="T32" fmla="*/ 0 w 454"/>
                  <a:gd name="T33" fmla="*/ 0 h 671"/>
                  <a:gd name="T34" fmla="*/ 0 w 454"/>
                  <a:gd name="T35" fmla="*/ 0 h 671"/>
                  <a:gd name="T36" fmla="*/ 0 w 454"/>
                  <a:gd name="T37" fmla="*/ 0 h 671"/>
                  <a:gd name="T38" fmla="*/ 0 w 454"/>
                  <a:gd name="T39" fmla="*/ 0 h 671"/>
                  <a:gd name="T40" fmla="*/ 0 w 454"/>
                  <a:gd name="T41" fmla="*/ 0 h 671"/>
                  <a:gd name="T42" fmla="*/ 0 w 454"/>
                  <a:gd name="T43" fmla="*/ 0 h 671"/>
                  <a:gd name="T44" fmla="*/ 0 w 454"/>
                  <a:gd name="T45" fmla="*/ 0 h 671"/>
                  <a:gd name="T46" fmla="*/ 0 w 454"/>
                  <a:gd name="T47" fmla="*/ 0 h 671"/>
                  <a:gd name="T48" fmla="*/ 0 w 454"/>
                  <a:gd name="T49" fmla="*/ 0 h 671"/>
                  <a:gd name="T50" fmla="*/ 0 w 454"/>
                  <a:gd name="T51" fmla="*/ 0 h 671"/>
                  <a:gd name="T52" fmla="*/ 0 w 454"/>
                  <a:gd name="T53" fmla="*/ 0 h 671"/>
                  <a:gd name="T54" fmla="*/ 0 w 454"/>
                  <a:gd name="T55" fmla="*/ 0 h 671"/>
                  <a:gd name="T56" fmla="*/ 0 w 454"/>
                  <a:gd name="T57" fmla="*/ 0 h 671"/>
                  <a:gd name="T58" fmla="*/ 0 w 454"/>
                  <a:gd name="T59" fmla="*/ 0 h 671"/>
                  <a:gd name="T60" fmla="*/ 0 w 454"/>
                  <a:gd name="T61" fmla="*/ 0 h 671"/>
                  <a:gd name="T62" fmla="*/ 0 w 454"/>
                  <a:gd name="T63" fmla="*/ 0 h 6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4"/>
                  <a:gd name="T97" fmla="*/ 0 h 671"/>
                  <a:gd name="T98" fmla="*/ 454 w 454"/>
                  <a:gd name="T99" fmla="*/ 671 h 6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4" h="671">
                    <a:moveTo>
                      <a:pt x="0" y="0"/>
                    </a:moveTo>
                    <a:lnTo>
                      <a:pt x="4" y="41"/>
                    </a:lnTo>
                    <a:lnTo>
                      <a:pt x="9" y="82"/>
                    </a:lnTo>
                    <a:lnTo>
                      <a:pt x="13" y="122"/>
                    </a:lnTo>
                    <a:lnTo>
                      <a:pt x="19" y="163"/>
                    </a:lnTo>
                    <a:lnTo>
                      <a:pt x="25" y="203"/>
                    </a:lnTo>
                    <a:lnTo>
                      <a:pt x="33" y="244"/>
                    </a:lnTo>
                    <a:lnTo>
                      <a:pt x="44" y="283"/>
                    </a:lnTo>
                    <a:lnTo>
                      <a:pt x="58" y="322"/>
                    </a:lnTo>
                    <a:lnTo>
                      <a:pt x="64" y="336"/>
                    </a:lnTo>
                    <a:lnTo>
                      <a:pt x="73" y="351"/>
                    </a:lnTo>
                    <a:lnTo>
                      <a:pt x="82" y="369"/>
                    </a:lnTo>
                    <a:lnTo>
                      <a:pt x="95" y="390"/>
                    </a:lnTo>
                    <a:lnTo>
                      <a:pt x="108" y="412"/>
                    </a:lnTo>
                    <a:lnTo>
                      <a:pt x="124" y="435"/>
                    </a:lnTo>
                    <a:lnTo>
                      <a:pt x="140" y="459"/>
                    </a:lnTo>
                    <a:lnTo>
                      <a:pt x="156" y="483"/>
                    </a:lnTo>
                    <a:lnTo>
                      <a:pt x="173" y="507"/>
                    </a:lnTo>
                    <a:lnTo>
                      <a:pt x="190" y="529"/>
                    </a:lnTo>
                    <a:lnTo>
                      <a:pt x="206" y="551"/>
                    </a:lnTo>
                    <a:lnTo>
                      <a:pt x="222" y="571"/>
                    </a:lnTo>
                    <a:lnTo>
                      <a:pt x="237" y="588"/>
                    </a:lnTo>
                    <a:lnTo>
                      <a:pt x="251" y="603"/>
                    </a:lnTo>
                    <a:lnTo>
                      <a:pt x="263" y="615"/>
                    </a:lnTo>
                    <a:lnTo>
                      <a:pt x="274" y="622"/>
                    </a:lnTo>
                    <a:lnTo>
                      <a:pt x="292" y="632"/>
                    </a:lnTo>
                    <a:lnTo>
                      <a:pt x="313" y="641"/>
                    </a:lnTo>
                    <a:lnTo>
                      <a:pt x="336" y="647"/>
                    </a:lnTo>
                    <a:lnTo>
                      <a:pt x="361" y="654"/>
                    </a:lnTo>
                    <a:lnTo>
                      <a:pt x="387" y="659"/>
                    </a:lnTo>
                    <a:lnTo>
                      <a:pt x="411" y="664"/>
                    </a:lnTo>
                    <a:lnTo>
                      <a:pt x="433" y="668"/>
                    </a:lnTo>
                    <a:lnTo>
                      <a:pt x="454" y="671"/>
                    </a:lnTo>
                    <a:lnTo>
                      <a:pt x="447" y="658"/>
                    </a:lnTo>
                    <a:lnTo>
                      <a:pt x="437" y="646"/>
                    </a:lnTo>
                    <a:lnTo>
                      <a:pt x="429" y="635"/>
                    </a:lnTo>
                    <a:lnTo>
                      <a:pt x="419" y="622"/>
                    </a:lnTo>
                    <a:lnTo>
                      <a:pt x="408" y="611"/>
                    </a:lnTo>
                    <a:lnTo>
                      <a:pt x="398" y="600"/>
                    </a:lnTo>
                    <a:lnTo>
                      <a:pt x="388" y="589"/>
                    </a:lnTo>
                    <a:lnTo>
                      <a:pt x="378" y="577"/>
                    </a:lnTo>
                    <a:lnTo>
                      <a:pt x="333" y="518"/>
                    </a:lnTo>
                    <a:lnTo>
                      <a:pt x="295" y="463"/>
                    </a:lnTo>
                    <a:lnTo>
                      <a:pt x="263" y="410"/>
                    </a:lnTo>
                    <a:lnTo>
                      <a:pt x="237" y="357"/>
                    </a:lnTo>
                    <a:lnTo>
                      <a:pt x="220" y="302"/>
                    </a:lnTo>
                    <a:lnTo>
                      <a:pt x="210" y="241"/>
                    </a:lnTo>
                    <a:lnTo>
                      <a:pt x="209" y="175"/>
                    </a:lnTo>
                    <a:lnTo>
                      <a:pt x="216" y="97"/>
                    </a:lnTo>
                    <a:lnTo>
                      <a:pt x="206" y="93"/>
                    </a:lnTo>
                    <a:lnTo>
                      <a:pt x="195" y="89"/>
                    </a:lnTo>
                    <a:lnTo>
                      <a:pt x="184" y="85"/>
                    </a:lnTo>
                    <a:lnTo>
                      <a:pt x="173" y="82"/>
                    </a:lnTo>
                    <a:lnTo>
                      <a:pt x="162" y="78"/>
                    </a:lnTo>
                    <a:lnTo>
                      <a:pt x="152" y="74"/>
                    </a:lnTo>
                    <a:lnTo>
                      <a:pt x="141" y="70"/>
                    </a:lnTo>
                    <a:lnTo>
                      <a:pt x="130" y="67"/>
                    </a:lnTo>
                    <a:lnTo>
                      <a:pt x="113" y="59"/>
                    </a:lnTo>
                    <a:lnTo>
                      <a:pt x="97" y="51"/>
                    </a:lnTo>
                    <a:lnTo>
                      <a:pt x="81" y="43"/>
                    </a:lnTo>
                    <a:lnTo>
                      <a:pt x="65" y="34"/>
                    </a:lnTo>
                    <a:lnTo>
                      <a:pt x="49" y="25"/>
                    </a:lnTo>
                    <a:lnTo>
                      <a:pt x="33" y="16"/>
                    </a:lnTo>
                    <a:lnTo>
                      <a:pt x="17" y="8"/>
                    </a:lnTo>
                    <a:lnTo>
                      <a:pt x="0" y="0"/>
                    </a:lnTo>
                    <a:close/>
                  </a:path>
                </a:pathLst>
              </a:custGeom>
              <a:solidFill>
                <a:srgbClr val="BF00BF"/>
              </a:solidFill>
              <a:ln w="9525">
                <a:noFill/>
                <a:round/>
                <a:headEnd/>
                <a:tailEnd/>
              </a:ln>
            </p:spPr>
            <p:txBody>
              <a:bodyPr/>
              <a:lstStyle/>
              <a:p>
                <a:endParaRPr lang="en-US"/>
              </a:p>
            </p:txBody>
          </p:sp>
          <p:sp>
            <p:nvSpPr>
              <p:cNvPr id="32006" name="Freeform 1164"/>
              <p:cNvSpPr>
                <a:spLocks/>
              </p:cNvSpPr>
              <p:nvPr/>
            </p:nvSpPr>
            <p:spPr bwMode="auto">
              <a:xfrm>
                <a:off x="1523" y="3187"/>
                <a:ext cx="82" cy="128"/>
              </a:xfrm>
              <a:custGeom>
                <a:avLst/>
                <a:gdLst>
                  <a:gd name="T0" fmla="*/ 0 w 412"/>
                  <a:gd name="T1" fmla="*/ 0 h 640"/>
                  <a:gd name="T2" fmla="*/ 0 w 412"/>
                  <a:gd name="T3" fmla="*/ 0 h 640"/>
                  <a:gd name="T4" fmla="*/ 0 w 412"/>
                  <a:gd name="T5" fmla="*/ 0 h 640"/>
                  <a:gd name="T6" fmla="*/ 0 w 412"/>
                  <a:gd name="T7" fmla="*/ 0 h 640"/>
                  <a:gd name="T8" fmla="*/ 0 w 412"/>
                  <a:gd name="T9" fmla="*/ 0 h 640"/>
                  <a:gd name="T10" fmla="*/ 0 w 412"/>
                  <a:gd name="T11" fmla="*/ 0 h 640"/>
                  <a:gd name="T12" fmla="*/ 0 w 412"/>
                  <a:gd name="T13" fmla="*/ 0 h 640"/>
                  <a:gd name="T14" fmla="*/ 0 w 412"/>
                  <a:gd name="T15" fmla="*/ 0 h 640"/>
                  <a:gd name="T16" fmla="*/ 0 w 412"/>
                  <a:gd name="T17" fmla="*/ 0 h 640"/>
                  <a:gd name="T18" fmla="*/ 0 w 412"/>
                  <a:gd name="T19" fmla="*/ 0 h 640"/>
                  <a:gd name="T20" fmla="*/ 0 w 412"/>
                  <a:gd name="T21" fmla="*/ 0 h 640"/>
                  <a:gd name="T22" fmla="*/ 0 w 412"/>
                  <a:gd name="T23" fmla="*/ 0 h 640"/>
                  <a:gd name="T24" fmla="*/ 0 w 412"/>
                  <a:gd name="T25" fmla="*/ 0 h 640"/>
                  <a:gd name="T26" fmla="*/ 0 w 412"/>
                  <a:gd name="T27" fmla="*/ 0 h 640"/>
                  <a:gd name="T28" fmla="*/ 0 w 412"/>
                  <a:gd name="T29" fmla="*/ 0 h 640"/>
                  <a:gd name="T30" fmla="*/ 0 w 412"/>
                  <a:gd name="T31" fmla="*/ 0 h 640"/>
                  <a:gd name="T32" fmla="*/ 0 w 412"/>
                  <a:gd name="T33" fmla="*/ 0 h 640"/>
                  <a:gd name="T34" fmla="*/ 0 w 412"/>
                  <a:gd name="T35" fmla="*/ 0 h 640"/>
                  <a:gd name="T36" fmla="*/ 0 w 412"/>
                  <a:gd name="T37" fmla="*/ 0 h 640"/>
                  <a:gd name="T38" fmla="*/ 0 w 412"/>
                  <a:gd name="T39" fmla="*/ 0 h 640"/>
                  <a:gd name="T40" fmla="*/ 0 w 412"/>
                  <a:gd name="T41" fmla="*/ 0 h 640"/>
                  <a:gd name="T42" fmla="*/ 0 w 412"/>
                  <a:gd name="T43" fmla="*/ 0 h 640"/>
                  <a:gd name="T44" fmla="*/ 0 w 412"/>
                  <a:gd name="T45" fmla="*/ 0 h 640"/>
                  <a:gd name="T46" fmla="*/ 0 w 412"/>
                  <a:gd name="T47" fmla="*/ 0 h 640"/>
                  <a:gd name="T48" fmla="*/ 0 w 412"/>
                  <a:gd name="T49" fmla="*/ 0 h 640"/>
                  <a:gd name="T50" fmla="*/ 0 w 412"/>
                  <a:gd name="T51" fmla="*/ 0 h 640"/>
                  <a:gd name="T52" fmla="*/ 0 w 412"/>
                  <a:gd name="T53" fmla="*/ 0 h 640"/>
                  <a:gd name="T54" fmla="*/ 0 w 412"/>
                  <a:gd name="T55" fmla="*/ 0 h 640"/>
                  <a:gd name="T56" fmla="*/ 0 w 412"/>
                  <a:gd name="T57" fmla="*/ 0 h 640"/>
                  <a:gd name="T58" fmla="*/ 0 w 412"/>
                  <a:gd name="T59" fmla="*/ 0 h 640"/>
                  <a:gd name="T60" fmla="*/ 0 w 412"/>
                  <a:gd name="T61" fmla="*/ 0 h 640"/>
                  <a:gd name="T62" fmla="*/ 0 w 412"/>
                  <a:gd name="T63" fmla="*/ 0 h 640"/>
                  <a:gd name="T64" fmla="*/ 0 w 412"/>
                  <a:gd name="T65" fmla="*/ 0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2"/>
                  <a:gd name="T100" fmla="*/ 0 h 640"/>
                  <a:gd name="T101" fmla="*/ 412 w 412"/>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2" h="640">
                    <a:moveTo>
                      <a:pt x="0" y="0"/>
                    </a:moveTo>
                    <a:lnTo>
                      <a:pt x="6" y="58"/>
                    </a:lnTo>
                    <a:lnTo>
                      <a:pt x="13" y="111"/>
                    </a:lnTo>
                    <a:lnTo>
                      <a:pt x="21" y="157"/>
                    </a:lnTo>
                    <a:lnTo>
                      <a:pt x="28" y="202"/>
                    </a:lnTo>
                    <a:lnTo>
                      <a:pt x="37" y="242"/>
                    </a:lnTo>
                    <a:lnTo>
                      <a:pt x="46" y="280"/>
                    </a:lnTo>
                    <a:lnTo>
                      <a:pt x="59" y="316"/>
                    </a:lnTo>
                    <a:lnTo>
                      <a:pt x="72" y="350"/>
                    </a:lnTo>
                    <a:lnTo>
                      <a:pt x="87" y="384"/>
                    </a:lnTo>
                    <a:lnTo>
                      <a:pt x="105" y="417"/>
                    </a:lnTo>
                    <a:lnTo>
                      <a:pt x="126" y="450"/>
                    </a:lnTo>
                    <a:lnTo>
                      <a:pt x="151" y="483"/>
                    </a:lnTo>
                    <a:lnTo>
                      <a:pt x="178" y="519"/>
                    </a:lnTo>
                    <a:lnTo>
                      <a:pt x="210" y="557"/>
                    </a:lnTo>
                    <a:lnTo>
                      <a:pt x="245" y="597"/>
                    </a:lnTo>
                    <a:lnTo>
                      <a:pt x="285" y="640"/>
                    </a:lnTo>
                    <a:lnTo>
                      <a:pt x="297" y="640"/>
                    </a:lnTo>
                    <a:lnTo>
                      <a:pt x="309" y="639"/>
                    </a:lnTo>
                    <a:lnTo>
                      <a:pt x="320" y="637"/>
                    </a:lnTo>
                    <a:lnTo>
                      <a:pt x="332" y="634"/>
                    </a:lnTo>
                    <a:lnTo>
                      <a:pt x="345" y="633"/>
                    </a:lnTo>
                    <a:lnTo>
                      <a:pt x="357" y="631"/>
                    </a:lnTo>
                    <a:lnTo>
                      <a:pt x="368" y="628"/>
                    </a:lnTo>
                    <a:lnTo>
                      <a:pt x="380" y="626"/>
                    </a:lnTo>
                    <a:lnTo>
                      <a:pt x="389" y="624"/>
                    </a:lnTo>
                    <a:lnTo>
                      <a:pt x="397" y="626"/>
                    </a:lnTo>
                    <a:lnTo>
                      <a:pt x="405" y="624"/>
                    </a:lnTo>
                    <a:lnTo>
                      <a:pt x="412" y="622"/>
                    </a:lnTo>
                    <a:lnTo>
                      <a:pt x="411" y="621"/>
                    </a:lnTo>
                    <a:lnTo>
                      <a:pt x="406" y="615"/>
                    </a:lnTo>
                    <a:lnTo>
                      <a:pt x="400" y="608"/>
                    </a:lnTo>
                    <a:lnTo>
                      <a:pt x="395" y="602"/>
                    </a:lnTo>
                    <a:lnTo>
                      <a:pt x="390" y="596"/>
                    </a:lnTo>
                    <a:lnTo>
                      <a:pt x="385" y="590"/>
                    </a:lnTo>
                    <a:lnTo>
                      <a:pt x="380" y="584"/>
                    </a:lnTo>
                    <a:lnTo>
                      <a:pt x="375" y="578"/>
                    </a:lnTo>
                    <a:lnTo>
                      <a:pt x="370" y="572"/>
                    </a:lnTo>
                    <a:lnTo>
                      <a:pt x="352" y="548"/>
                    </a:lnTo>
                    <a:lnTo>
                      <a:pt x="332" y="522"/>
                    </a:lnTo>
                    <a:lnTo>
                      <a:pt x="313" y="495"/>
                    </a:lnTo>
                    <a:lnTo>
                      <a:pt x="293" y="466"/>
                    </a:lnTo>
                    <a:lnTo>
                      <a:pt x="274" y="436"/>
                    </a:lnTo>
                    <a:lnTo>
                      <a:pt x="256" y="407"/>
                    </a:lnTo>
                    <a:lnTo>
                      <a:pt x="242" y="379"/>
                    </a:lnTo>
                    <a:lnTo>
                      <a:pt x="231" y="352"/>
                    </a:lnTo>
                    <a:lnTo>
                      <a:pt x="215" y="289"/>
                    </a:lnTo>
                    <a:lnTo>
                      <a:pt x="207" y="226"/>
                    </a:lnTo>
                    <a:lnTo>
                      <a:pt x="208" y="162"/>
                    </a:lnTo>
                    <a:lnTo>
                      <a:pt x="216" y="97"/>
                    </a:lnTo>
                    <a:lnTo>
                      <a:pt x="206" y="92"/>
                    </a:lnTo>
                    <a:lnTo>
                      <a:pt x="195" y="87"/>
                    </a:lnTo>
                    <a:lnTo>
                      <a:pt x="185" y="84"/>
                    </a:lnTo>
                    <a:lnTo>
                      <a:pt x="174" y="80"/>
                    </a:lnTo>
                    <a:lnTo>
                      <a:pt x="163" y="78"/>
                    </a:lnTo>
                    <a:lnTo>
                      <a:pt x="152" y="74"/>
                    </a:lnTo>
                    <a:lnTo>
                      <a:pt x="141" y="70"/>
                    </a:lnTo>
                    <a:lnTo>
                      <a:pt x="131" y="66"/>
                    </a:lnTo>
                    <a:lnTo>
                      <a:pt x="114" y="59"/>
                    </a:lnTo>
                    <a:lnTo>
                      <a:pt x="98" y="52"/>
                    </a:lnTo>
                    <a:lnTo>
                      <a:pt x="81" y="43"/>
                    </a:lnTo>
                    <a:lnTo>
                      <a:pt x="65" y="35"/>
                    </a:lnTo>
                    <a:lnTo>
                      <a:pt x="49" y="26"/>
                    </a:lnTo>
                    <a:lnTo>
                      <a:pt x="33" y="16"/>
                    </a:lnTo>
                    <a:lnTo>
                      <a:pt x="16" y="9"/>
                    </a:lnTo>
                    <a:lnTo>
                      <a:pt x="0" y="0"/>
                    </a:lnTo>
                    <a:close/>
                  </a:path>
                </a:pathLst>
              </a:custGeom>
              <a:solidFill>
                <a:srgbClr val="BF00BF"/>
              </a:solidFill>
              <a:ln w="9525">
                <a:noFill/>
                <a:round/>
                <a:headEnd/>
                <a:tailEnd/>
              </a:ln>
            </p:spPr>
            <p:txBody>
              <a:bodyPr/>
              <a:lstStyle/>
              <a:p>
                <a:endParaRPr lang="en-US"/>
              </a:p>
            </p:txBody>
          </p:sp>
          <p:sp>
            <p:nvSpPr>
              <p:cNvPr id="32007" name="Freeform 1165"/>
              <p:cNvSpPr>
                <a:spLocks/>
              </p:cNvSpPr>
              <p:nvPr/>
            </p:nvSpPr>
            <p:spPr bwMode="auto">
              <a:xfrm>
                <a:off x="1584" y="3180"/>
                <a:ext cx="75" cy="124"/>
              </a:xfrm>
              <a:custGeom>
                <a:avLst/>
                <a:gdLst>
                  <a:gd name="T0" fmla="*/ 0 w 377"/>
                  <a:gd name="T1" fmla="*/ 0 h 620"/>
                  <a:gd name="T2" fmla="*/ 0 w 377"/>
                  <a:gd name="T3" fmla="*/ 0 h 620"/>
                  <a:gd name="T4" fmla="*/ 0 w 377"/>
                  <a:gd name="T5" fmla="*/ 0 h 620"/>
                  <a:gd name="T6" fmla="*/ 0 w 377"/>
                  <a:gd name="T7" fmla="*/ 0 h 620"/>
                  <a:gd name="T8" fmla="*/ 0 w 377"/>
                  <a:gd name="T9" fmla="*/ 0 h 620"/>
                  <a:gd name="T10" fmla="*/ 0 w 377"/>
                  <a:gd name="T11" fmla="*/ 0 h 620"/>
                  <a:gd name="T12" fmla="*/ 0 w 377"/>
                  <a:gd name="T13" fmla="*/ 0 h 620"/>
                  <a:gd name="T14" fmla="*/ 0 w 377"/>
                  <a:gd name="T15" fmla="*/ 0 h 620"/>
                  <a:gd name="T16" fmla="*/ 0 w 377"/>
                  <a:gd name="T17" fmla="*/ 0 h 620"/>
                  <a:gd name="T18" fmla="*/ 0 w 377"/>
                  <a:gd name="T19" fmla="*/ 0 h 620"/>
                  <a:gd name="T20" fmla="*/ 0 w 377"/>
                  <a:gd name="T21" fmla="*/ 0 h 620"/>
                  <a:gd name="T22" fmla="*/ 0 w 377"/>
                  <a:gd name="T23" fmla="*/ 0 h 620"/>
                  <a:gd name="T24" fmla="*/ 0 w 377"/>
                  <a:gd name="T25" fmla="*/ 0 h 620"/>
                  <a:gd name="T26" fmla="*/ 0 w 377"/>
                  <a:gd name="T27" fmla="*/ 0 h 620"/>
                  <a:gd name="T28" fmla="*/ 0 w 377"/>
                  <a:gd name="T29" fmla="*/ 0 h 620"/>
                  <a:gd name="T30" fmla="*/ 0 w 377"/>
                  <a:gd name="T31" fmla="*/ 0 h 620"/>
                  <a:gd name="T32" fmla="*/ 0 w 377"/>
                  <a:gd name="T33" fmla="*/ 0 h 620"/>
                  <a:gd name="T34" fmla="*/ 0 w 377"/>
                  <a:gd name="T35" fmla="*/ 0 h 620"/>
                  <a:gd name="T36" fmla="*/ 0 w 377"/>
                  <a:gd name="T37" fmla="*/ 0 h 620"/>
                  <a:gd name="T38" fmla="*/ 0 w 377"/>
                  <a:gd name="T39" fmla="*/ 0 h 620"/>
                  <a:gd name="T40" fmla="*/ 0 w 377"/>
                  <a:gd name="T41" fmla="*/ 0 h 620"/>
                  <a:gd name="T42" fmla="*/ 0 w 377"/>
                  <a:gd name="T43" fmla="*/ 0 h 620"/>
                  <a:gd name="T44" fmla="*/ 0 w 377"/>
                  <a:gd name="T45" fmla="*/ 0 h 620"/>
                  <a:gd name="T46" fmla="*/ 0 w 377"/>
                  <a:gd name="T47" fmla="*/ 0 h 620"/>
                  <a:gd name="T48" fmla="*/ 0 w 377"/>
                  <a:gd name="T49" fmla="*/ 0 h 620"/>
                  <a:gd name="T50" fmla="*/ 0 w 377"/>
                  <a:gd name="T51" fmla="*/ 0 h 620"/>
                  <a:gd name="T52" fmla="*/ 0 w 377"/>
                  <a:gd name="T53" fmla="*/ 0 h 620"/>
                  <a:gd name="T54" fmla="*/ 0 w 377"/>
                  <a:gd name="T55" fmla="*/ 0 h 620"/>
                  <a:gd name="T56" fmla="*/ 0 w 377"/>
                  <a:gd name="T57" fmla="*/ 0 h 620"/>
                  <a:gd name="T58" fmla="*/ 0 w 377"/>
                  <a:gd name="T59" fmla="*/ 0 h 620"/>
                  <a:gd name="T60" fmla="*/ 0 w 377"/>
                  <a:gd name="T61" fmla="*/ 0 h 620"/>
                  <a:gd name="T62" fmla="*/ 0 w 377"/>
                  <a:gd name="T63" fmla="*/ 0 h 620"/>
                  <a:gd name="T64" fmla="*/ 0 w 377"/>
                  <a:gd name="T65" fmla="*/ 0 h 620"/>
                  <a:gd name="T66" fmla="*/ 0 w 377"/>
                  <a:gd name="T67" fmla="*/ 0 h 620"/>
                  <a:gd name="T68" fmla="*/ 0 w 377"/>
                  <a:gd name="T69" fmla="*/ 0 h 620"/>
                  <a:gd name="T70" fmla="*/ 0 w 377"/>
                  <a:gd name="T71" fmla="*/ 0 h 620"/>
                  <a:gd name="T72" fmla="*/ 0 w 377"/>
                  <a:gd name="T73" fmla="*/ 0 h 620"/>
                  <a:gd name="T74" fmla="*/ 0 w 377"/>
                  <a:gd name="T75" fmla="*/ 0 h 620"/>
                  <a:gd name="T76" fmla="*/ 0 w 377"/>
                  <a:gd name="T77" fmla="*/ 0 h 620"/>
                  <a:gd name="T78" fmla="*/ 0 w 377"/>
                  <a:gd name="T79" fmla="*/ 0 h 620"/>
                  <a:gd name="T80" fmla="*/ 0 w 377"/>
                  <a:gd name="T81" fmla="*/ 0 h 620"/>
                  <a:gd name="T82" fmla="*/ 0 w 377"/>
                  <a:gd name="T83" fmla="*/ 0 h 620"/>
                  <a:gd name="T84" fmla="*/ 0 w 377"/>
                  <a:gd name="T85" fmla="*/ 0 h 620"/>
                  <a:gd name="T86" fmla="*/ 0 w 377"/>
                  <a:gd name="T87" fmla="*/ 0 h 620"/>
                  <a:gd name="T88" fmla="*/ 0 w 377"/>
                  <a:gd name="T89" fmla="*/ 0 h 620"/>
                  <a:gd name="T90" fmla="*/ 0 w 377"/>
                  <a:gd name="T91" fmla="*/ 0 h 620"/>
                  <a:gd name="T92" fmla="*/ 0 w 377"/>
                  <a:gd name="T93" fmla="*/ 0 h 620"/>
                  <a:gd name="T94" fmla="*/ 0 w 377"/>
                  <a:gd name="T95" fmla="*/ 0 h 620"/>
                  <a:gd name="T96" fmla="*/ 0 w 377"/>
                  <a:gd name="T97" fmla="*/ 0 h 620"/>
                  <a:gd name="T98" fmla="*/ 0 w 377"/>
                  <a:gd name="T99" fmla="*/ 0 h 620"/>
                  <a:gd name="T100" fmla="*/ 0 w 377"/>
                  <a:gd name="T101" fmla="*/ 0 h 620"/>
                  <a:gd name="T102" fmla="*/ 0 w 377"/>
                  <a:gd name="T103" fmla="*/ 0 h 620"/>
                  <a:gd name="T104" fmla="*/ 0 w 377"/>
                  <a:gd name="T105" fmla="*/ 0 h 620"/>
                  <a:gd name="T106" fmla="*/ 0 w 377"/>
                  <a:gd name="T107" fmla="*/ 0 h 620"/>
                  <a:gd name="T108" fmla="*/ 0 w 377"/>
                  <a:gd name="T109" fmla="*/ 0 h 620"/>
                  <a:gd name="T110" fmla="*/ 0 w 377"/>
                  <a:gd name="T111" fmla="*/ 0 h 620"/>
                  <a:gd name="T112" fmla="*/ 0 w 377"/>
                  <a:gd name="T113" fmla="*/ 0 h 620"/>
                  <a:gd name="T114" fmla="*/ 0 w 377"/>
                  <a:gd name="T115" fmla="*/ 0 h 620"/>
                  <a:gd name="T116" fmla="*/ 0 w 377"/>
                  <a:gd name="T117" fmla="*/ 0 h 620"/>
                  <a:gd name="T118" fmla="*/ 0 w 377"/>
                  <a:gd name="T119" fmla="*/ 0 h 620"/>
                  <a:gd name="T120" fmla="*/ 0 w 377"/>
                  <a:gd name="T121" fmla="*/ 0 h 620"/>
                  <a:gd name="T122" fmla="*/ 0 w 377"/>
                  <a:gd name="T123" fmla="*/ 0 h 6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7"/>
                  <a:gd name="T187" fmla="*/ 0 h 620"/>
                  <a:gd name="T188" fmla="*/ 377 w 377"/>
                  <a:gd name="T189" fmla="*/ 620 h 6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7" h="620">
                    <a:moveTo>
                      <a:pt x="0" y="0"/>
                    </a:moveTo>
                    <a:lnTo>
                      <a:pt x="5" y="49"/>
                    </a:lnTo>
                    <a:lnTo>
                      <a:pt x="10" y="94"/>
                    </a:lnTo>
                    <a:lnTo>
                      <a:pt x="15" y="135"/>
                    </a:lnTo>
                    <a:lnTo>
                      <a:pt x="21" y="173"/>
                    </a:lnTo>
                    <a:lnTo>
                      <a:pt x="27" y="209"/>
                    </a:lnTo>
                    <a:lnTo>
                      <a:pt x="33" y="241"/>
                    </a:lnTo>
                    <a:lnTo>
                      <a:pt x="42" y="271"/>
                    </a:lnTo>
                    <a:lnTo>
                      <a:pt x="52" y="302"/>
                    </a:lnTo>
                    <a:lnTo>
                      <a:pt x="63" y="330"/>
                    </a:lnTo>
                    <a:lnTo>
                      <a:pt x="76" y="360"/>
                    </a:lnTo>
                    <a:lnTo>
                      <a:pt x="92" y="389"/>
                    </a:lnTo>
                    <a:lnTo>
                      <a:pt x="111" y="419"/>
                    </a:lnTo>
                    <a:lnTo>
                      <a:pt x="132" y="451"/>
                    </a:lnTo>
                    <a:lnTo>
                      <a:pt x="157" y="485"/>
                    </a:lnTo>
                    <a:lnTo>
                      <a:pt x="186" y="521"/>
                    </a:lnTo>
                    <a:lnTo>
                      <a:pt x="217" y="560"/>
                    </a:lnTo>
                    <a:lnTo>
                      <a:pt x="224" y="568"/>
                    </a:lnTo>
                    <a:lnTo>
                      <a:pt x="230" y="576"/>
                    </a:lnTo>
                    <a:lnTo>
                      <a:pt x="236" y="583"/>
                    </a:lnTo>
                    <a:lnTo>
                      <a:pt x="243" y="591"/>
                    </a:lnTo>
                    <a:lnTo>
                      <a:pt x="249" y="598"/>
                    </a:lnTo>
                    <a:lnTo>
                      <a:pt x="257" y="606"/>
                    </a:lnTo>
                    <a:lnTo>
                      <a:pt x="263" y="612"/>
                    </a:lnTo>
                    <a:lnTo>
                      <a:pt x="270" y="619"/>
                    </a:lnTo>
                    <a:lnTo>
                      <a:pt x="271" y="620"/>
                    </a:lnTo>
                    <a:lnTo>
                      <a:pt x="273" y="620"/>
                    </a:lnTo>
                    <a:lnTo>
                      <a:pt x="281" y="618"/>
                    </a:lnTo>
                    <a:lnTo>
                      <a:pt x="295" y="614"/>
                    </a:lnTo>
                    <a:lnTo>
                      <a:pt x="311" y="608"/>
                    </a:lnTo>
                    <a:lnTo>
                      <a:pt x="327" y="602"/>
                    </a:lnTo>
                    <a:lnTo>
                      <a:pt x="344" y="595"/>
                    </a:lnTo>
                    <a:lnTo>
                      <a:pt x="359" y="588"/>
                    </a:lnTo>
                    <a:lnTo>
                      <a:pt x="370" y="582"/>
                    </a:lnTo>
                    <a:lnTo>
                      <a:pt x="377" y="577"/>
                    </a:lnTo>
                    <a:lnTo>
                      <a:pt x="376" y="576"/>
                    </a:lnTo>
                    <a:lnTo>
                      <a:pt x="329" y="520"/>
                    </a:lnTo>
                    <a:lnTo>
                      <a:pt x="291" y="466"/>
                    </a:lnTo>
                    <a:lnTo>
                      <a:pt x="259" y="411"/>
                    </a:lnTo>
                    <a:lnTo>
                      <a:pt x="235" y="356"/>
                    </a:lnTo>
                    <a:lnTo>
                      <a:pt x="217" y="300"/>
                    </a:lnTo>
                    <a:lnTo>
                      <a:pt x="209" y="238"/>
                    </a:lnTo>
                    <a:lnTo>
                      <a:pt x="208" y="171"/>
                    </a:lnTo>
                    <a:lnTo>
                      <a:pt x="215" y="97"/>
                    </a:lnTo>
                    <a:lnTo>
                      <a:pt x="205" y="92"/>
                    </a:lnTo>
                    <a:lnTo>
                      <a:pt x="195" y="87"/>
                    </a:lnTo>
                    <a:lnTo>
                      <a:pt x="184" y="83"/>
                    </a:lnTo>
                    <a:lnTo>
                      <a:pt x="174" y="80"/>
                    </a:lnTo>
                    <a:lnTo>
                      <a:pt x="163" y="77"/>
                    </a:lnTo>
                    <a:lnTo>
                      <a:pt x="152" y="75"/>
                    </a:lnTo>
                    <a:lnTo>
                      <a:pt x="141" y="71"/>
                    </a:lnTo>
                    <a:lnTo>
                      <a:pt x="130" y="67"/>
                    </a:lnTo>
                    <a:lnTo>
                      <a:pt x="113" y="60"/>
                    </a:lnTo>
                    <a:lnTo>
                      <a:pt x="97" y="51"/>
                    </a:lnTo>
                    <a:lnTo>
                      <a:pt x="81" y="43"/>
                    </a:lnTo>
                    <a:lnTo>
                      <a:pt x="65" y="34"/>
                    </a:lnTo>
                    <a:lnTo>
                      <a:pt x="49" y="24"/>
                    </a:lnTo>
                    <a:lnTo>
                      <a:pt x="33" y="16"/>
                    </a:lnTo>
                    <a:lnTo>
                      <a:pt x="16" y="7"/>
                    </a:lnTo>
                    <a:lnTo>
                      <a:pt x="0" y="0"/>
                    </a:lnTo>
                    <a:close/>
                  </a:path>
                </a:pathLst>
              </a:custGeom>
              <a:solidFill>
                <a:srgbClr val="BF00BF"/>
              </a:solidFill>
              <a:ln w="9525">
                <a:noFill/>
                <a:round/>
                <a:headEnd/>
                <a:tailEnd/>
              </a:ln>
            </p:spPr>
            <p:txBody>
              <a:bodyPr/>
              <a:lstStyle/>
              <a:p>
                <a:endParaRPr lang="en-US"/>
              </a:p>
            </p:txBody>
          </p:sp>
          <p:sp>
            <p:nvSpPr>
              <p:cNvPr id="32008" name="Freeform 1166"/>
              <p:cNvSpPr>
                <a:spLocks/>
              </p:cNvSpPr>
              <p:nvPr/>
            </p:nvSpPr>
            <p:spPr bwMode="auto">
              <a:xfrm>
                <a:off x="1640" y="3171"/>
                <a:ext cx="64" cy="103"/>
              </a:xfrm>
              <a:custGeom>
                <a:avLst/>
                <a:gdLst>
                  <a:gd name="T0" fmla="*/ 0 w 323"/>
                  <a:gd name="T1" fmla="*/ 0 h 515"/>
                  <a:gd name="T2" fmla="*/ 0 w 323"/>
                  <a:gd name="T3" fmla="*/ 0 h 515"/>
                  <a:gd name="T4" fmla="*/ 0 w 323"/>
                  <a:gd name="T5" fmla="*/ 0 h 515"/>
                  <a:gd name="T6" fmla="*/ 0 w 323"/>
                  <a:gd name="T7" fmla="*/ 0 h 515"/>
                  <a:gd name="T8" fmla="*/ 0 w 323"/>
                  <a:gd name="T9" fmla="*/ 0 h 515"/>
                  <a:gd name="T10" fmla="*/ 0 w 323"/>
                  <a:gd name="T11" fmla="*/ 0 h 515"/>
                  <a:gd name="T12" fmla="*/ 0 w 323"/>
                  <a:gd name="T13" fmla="*/ 0 h 515"/>
                  <a:gd name="T14" fmla="*/ 0 w 323"/>
                  <a:gd name="T15" fmla="*/ 0 h 515"/>
                  <a:gd name="T16" fmla="*/ 0 w 323"/>
                  <a:gd name="T17" fmla="*/ 0 h 515"/>
                  <a:gd name="T18" fmla="*/ 0 w 323"/>
                  <a:gd name="T19" fmla="*/ 0 h 515"/>
                  <a:gd name="T20" fmla="*/ 0 w 323"/>
                  <a:gd name="T21" fmla="*/ 0 h 515"/>
                  <a:gd name="T22" fmla="*/ 0 w 323"/>
                  <a:gd name="T23" fmla="*/ 0 h 515"/>
                  <a:gd name="T24" fmla="*/ 0 w 323"/>
                  <a:gd name="T25" fmla="*/ 0 h 515"/>
                  <a:gd name="T26" fmla="*/ 0 w 323"/>
                  <a:gd name="T27" fmla="*/ 0 h 515"/>
                  <a:gd name="T28" fmla="*/ 0 w 323"/>
                  <a:gd name="T29" fmla="*/ 0 h 515"/>
                  <a:gd name="T30" fmla="*/ 0 w 323"/>
                  <a:gd name="T31" fmla="*/ 0 h 515"/>
                  <a:gd name="T32" fmla="*/ 0 w 323"/>
                  <a:gd name="T33" fmla="*/ 0 h 515"/>
                  <a:gd name="T34" fmla="*/ 0 w 323"/>
                  <a:gd name="T35" fmla="*/ 0 h 515"/>
                  <a:gd name="T36" fmla="*/ 0 w 323"/>
                  <a:gd name="T37" fmla="*/ 0 h 515"/>
                  <a:gd name="T38" fmla="*/ 0 w 323"/>
                  <a:gd name="T39" fmla="*/ 0 h 515"/>
                  <a:gd name="T40" fmla="*/ 0 w 323"/>
                  <a:gd name="T41" fmla="*/ 0 h 515"/>
                  <a:gd name="T42" fmla="*/ 0 w 323"/>
                  <a:gd name="T43" fmla="*/ 0 h 515"/>
                  <a:gd name="T44" fmla="*/ 0 w 323"/>
                  <a:gd name="T45" fmla="*/ 0 h 515"/>
                  <a:gd name="T46" fmla="*/ 0 w 323"/>
                  <a:gd name="T47" fmla="*/ 0 h 515"/>
                  <a:gd name="T48" fmla="*/ 0 w 323"/>
                  <a:gd name="T49" fmla="*/ 0 h 515"/>
                  <a:gd name="T50" fmla="*/ 0 w 323"/>
                  <a:gd name="T51" fmla="*/ 0 h 515"/>
                  <a:gd name="T52" fmla="*/ 0 w 323"/>
                  <a:gd name="T53" fmla="*/ 0 h 515"/>
                  <a:gd name="T54" fmla="*/ 0 w 323"/>
                  <a:gd name="T55" fmla="*/ 0 h 515"/>
                  <a:gd name="T56" fmla="*/ 0 w 323"/>
                  <a:gd name="T57" fmla="*/ 0 h 515"/>
                  <a:gd name="T58" fmla="*/ 0 w 323"/>
                  <a:gd name="T59" fmla="*/ 0 h 515"/>
                  <a:gd name="T60" fmla="*/ 0 w 323"/>
                  <a:gd name="T61" fmla="*/ 0 h 515"/>
                  <a:gd name="T62" fmla="*/ 0 w 323"/>
                  <a:gd name="T63" fmla="*/ 0 h 515"/>
                  <a:gd name="T64" fmla="*/ 0 w 323"/>
                  <a:gd name="T65" fmla="*/ 0 h 515"/>
                  <a:gd name="T66" fmla="*/ 0 w 323"/>
                  <a:gd name="T67" fmla="*/ 0 h 515"/>
                  <a:gd name="T68" fmla="*/ 0 w 323"/>
                  <a:gd name="T69" fmla="*/ 0 h 515"/>
                  <a:gd name="T70" fmla="*/ 0 w 323"/>
                  <a:gd name="T71" fmla="*/ 0 h 515"/>
                  <a:gd name="T72" fmla="*/ 0 w 323"/>
                  <a:gd name="T73" fmla="*/ 0 h 515"/>
                  <a:gd name="T74" fmla="*/ 0 w 323"/>
                  <a:gd name="T75" fmla="*/ 0 h 515"/>
                  <a:gd name="T76" fmla="*/ 0 w 323"/>
                  <a:gd name="T77" fmla="*/ 0 h 5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3"/>
                  <a:gd name="T118" fmla="*/ 0 h 515"/>
                  <a:gd name="T119" fmla="*/ 323 w 323"/>
                  <a:gd name="T120" fmla="*/ 515 h 5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3" h="515">
                    <a:moveTo>
                      <a:pt x="0" y="0"/>
                    </a:moveTo>
                    <a:lnTo>
                      <a:pt x="1" y="41"/>
                    </a:lnTo>
                    <a:lnTo>
                      <a:pt x="6" y="80"/>
                    </a:lnTo>
                    <a:lnTo>
                      <a:pt x="12" y="120"/>
                    </a:lnTo>
                    <a:lnTo>
                      <a:pt x="23" y="157"/>
                    </a:lnTo>
                    <a:lnTo>
                      <a:pt x="35" y="195"/>
                    </a:lnTo>
                    <a:lnTo>
                      <a:pt x="50" y="230"/>
                    </a:lnTo>
                    <a:lnTo>
                      <a:pt x="68" y="266"/>
                    </a:lnTo>
                    <a:lnTo>
                      <a:pt x="89" y="302"/>
                    </a:lnTo>
                    <a:lnTo>
                      <a:pt x="102" y="319"/>
                    </a:lnTo>
                    <a:lnTo>
                      <a:pt x="121" y="346"/>
                    </a:lnTo>
                    <a:lnTo>
                      <a:pt x="147" y="381"/>
                    </a:lnTo>
                    <a:lnTo>
                      <a:pt x="175" y="418"/>
                    </a:lnTo>
                    <a:lnTo>
                      <a:pt x="205" y="455"/>
                    </a:lnTo>
                    <a:lnTo>
                      <a:pt x="230" y="486"/>
                    </a:lnTo>
                    <a:lnTo>
                      <a:pt x="250" y="507"/>
                    </a:lnTo>
                    <a:lnTo>
                      <a:pt x="261" y="515"/>
                    </a:lnTo>
                    <a:lnTo>
                      <a:pt x="269" y="513"/>
                    </a:lnTo>
                    <a:lnTo>
                      <a:pt x="277" y="507"/>
                    </a:lnTo>
                    <a:lnTo>
                      <a:pt x="286" y="498"/>
                    </a:lnTo>
                    <a:lnTo>
                      <a:pt x="294" y="487"/>
                    </a:lnTo>
                    <a:lnTo>
                      <a:pt x="303" y="476"/>
                    </a:lnTo>
                    <a:lnTo>
                      <a:pt x="311" y="465"/>
                    </a:lnTo>
                    <a:lnTo>
                      <a:pt x="318" y="455"/>
                    </a:lnTo>
                    <a:lnTo>
                      <a:pt x="323" y="448"/>
                    </a:lnTo>
                    <a:lnTo>
                      <a:pt x="302" y="420"/>
                    </a:lnTo>
                    <a:lnTo>
                      <a:pt x="280" y="381"/>
                    </a:lnTo>
                    <a:lnTo>
                      <a:pt x="259" y="338"/>
                    </a:lnTo>
                    <a:lnTo>
                      <a:pt x="238" y="290"/>
                    </a:lnTo>
                    <a:lnTo>
                      <a:pt x="219" y="243"/>
                    </a:lnTo>
                    <a:lnTo>
                      <a:pt x="203" y="197"/>
                    </a:lnTo>
                    <a:lnTo>
                      <a:pt x="191" y="154"/>
                    </a:lnTo>
                    <a:lnTo>
                      <a:pt x="183" y="120"/>
                    </a:lnTo>
                    <a:lnTo>
                      <a:pt x="178" y="89"/>
                    </a:lnTo>
                    <a:lnTo>
                      <a:pt x="174" y="59"/>
                    </a:lnTo>
                    <a:lnTo>
                      <a:pt x="169" y="30"/>
                    </a:lnTo>
                    <a:lnTo>
                      <a:pt x="164" y="0"/>
                    </a:lnTo>
                    <a:lnTo>
                      <a:pt x="0" y="0"/>
                    </a:lnTo>
                    <a:close/>
                  </a:path>
                </a:pathLst>
              </a:custGeom>
              <a:solidFill>
                <a:srgbClr val="BF00BF"/>
              </a:solidFill>
              <a:ln w="9525">
                <a:noFill/>
                <a:round/>
                <a:headEnd/>
                <a:tailEnd/>
              </a:ln>
            </p:spPr>
            <p:txBody>
              <a:bodyPr/>
              <a:lstStyle/>
              <a:p>
                <a:endParaRPr lang="en-US"/>
              </a:p>
            </p:txBody>
          </p:sp>
          <p:sp>
            <p:nvSpPr>
              <p:cNvPr id="32009" name="Freeform 1167"/>
              <p:cNvSpPr>
                <a:spLocks/>
              </p:cNvSpPr>
              <p:nvPr/>
            </p:nvSpPr>
            <p:spPr bwMode="auto">
              <a:xfrm>
                <a:off x="1666" y="3100"/>
                <a:ext cx="59" cy="121"/>
              </a:xfrm>
              <a:custGeom>
                <a:avLst/>
                <a:gdLst>
                  <a:gd name="T0" fmla="*/ 0 w 298"/>
                  <a:gd name="T1" fmla="*/ 0 h 607"/>
                  <a:gd name="T2" fmla="*/ 0 w 298"/>
                  <a:gd name="T3" fmla="*/ 0 h 607"/>
                  <a:gd name="T4" fmla="*/ 0 w 298"/>
                  <a:gd name="T5" fmla="*/ 0 h 607"/>
                  <a:gd name="T6" fmla="*/ 0 w 298"/>
                  <a:gd name="T7" fmla="*/ 0 h 607"/>
                  <a:gd name="T8" fmla="*/ 0 w 298"/>
                  <a:gd name="T9" fmla="*/ 0 h 607"/>
                  <a:gd name="T10" fmla="*/ 0 w 298"/>
                  <a:gd name="T11" fmla="*/ 0 h 607"/>
                  <a:gd name="T12" fmla="*/ 0 w 298"/>
                  <a:gd name="T13" fmla="*/ 0 h 607"/>
                  <a:gd name="T14" fmla="*/ 0 w 298"/>
                  <a:gd name="T15" fmla="*/ 0 h 607"/>
                  <a:gd name="T16" fmla="*/ 0 w 298"/>
                  <a:gd name="T17" fmla="*/ 0 h 607"/>
                  <a:gd name="T18" fmla="*/ 0 w 298"/>
                  <a:gd name="T19" fmla="*/ 0 h 607"/>
                  <a:gd name="T20" fmla="*/ 0 w 298"/>
                  <a:gd name="T21" fmla="*/ 0 h 607"/>
                  <a:gd name="T22" fmla="*/ 0 w 298"/>
                  <a:gd name="T23" fmla="*/ 0 h 607"/>
                  <a:gd name="T24" fmla="*/ 0 w 298"/>
                  <a:gd name="T25" fmla="*/ 0 h 607"/>
                  <a:gd name="T26" fmla="*/ 0 w 298"/>
                  <a:gd name="T27" fmla="*/ 0 h 607"/>
                  <a:gd name="T28" fmla="*/ 0 w 298"/>
                  <a:gd name="T29" fmla="*/ 0 h 607"/>
                  <a:gd name="T30" fmla="*/ 0 w 298"/>
                  <a:gd name="T31" fmla="*/ 0 h 607"/>
                  <a:gd name="T32" fmla="*/ 0 w 298"/>
                  <a:gd name="T33" fmla="*/ 0 h 607"/>
                  <a:gd name="T34" fmla="*/ 0 w 298"/>
                  <a:gd name="T35" fmla="*/ 0 h 607"/>
                  <a:gd name="T36" fmla="*/ 0 w 298"/>
                  <a:gd name="T37" fmla="*/ 0 h 607"/>
                  <a:gd name="T38" fmla="*/ 0 w 298"/>
                  <a:gd name="T39" fmla="*/ 0 h 607"/>
                  <a:gd name="T40" fmla="*/ 0 w 298"/>
                  <a:gd name="T41" fmla="*/ 0 h 607"/>
                  <a:gd name="T42" fmla="*/ 0 w 298"/>
                  <a:gd name="T43" fmla="*/ 0 h 607"/>
                  <a:gd name="T44" fmla="*/ 0 w 298"/>
                  <a:gd name="T45" fmla="*/ 0 h 607"/>
                  <a:gd name="T46" fmla="*/ 0 w 298"/>
                  <a:gd name="T47" fmla="*/ 0 h 607"/>
                  <a:gd name="T48" fmla="*/ 0 w 298"/>
                  <a:gd name="T49" fmla="*/ 0 h 607"/>
                  <a:gd name="T50" fmla="*/ 0 w 298"/>
                  <a:gd name="T51" fmla="*/ 0 h 607"/>
                  <a:gd name="T52" fmla="*/ 0 w 298"/>
                  <a:gd name="T53" fmla="*/ 0 h 607"/>
                  <a:gd name="T54" fmla="*/ 0 w 298"/>
                  <a:gd name="T55" fmla="*/ 0 h 607"/>
                  <a:gd name="T56" fmla="*/ 0 w 298"/>
                  <a:gd name="T57" fmla="*/ 0 h 607"/>
                  <a:gd name="T58" fmla="*/ 0 w 298"/>
                  <a:gd name="T59" fmla="*/ 0 h 607"/>
                  <a:gd name="T60" fmla="*/ 0 w 298"/>
                  <a:gd name="T61" fmla="*/ 0 h 607"/>
                  <a:gd name="T62" fmla="*/ 0 w 298"/>
                  <a:gd name="T63" fmla="*/ 0 h 607"/>
                  <a:gd name="T64" fmla="*/ 0 w 298"/>
                  <a:gd name="T65" fmla="*/ 0 h 607"/>
                  <a:gd name="T66" fmla="*/ 0 w 298"/>
                  <a:gd name="T67" fmla="*/ 0 h 607"/>
                  <a:gd name="T68" fmla="*/ 0 w 298"/>
                  <a:gd name="T69" fmla="*/ 0 h 607"/>
                  <a:gd name="T70" fmla="*/ 0 w 298"/>
                  <a:gd name="T71" fmla="*/ 0 h 607"/>
                  <a:gd name="T72" fmla="*/ 0 w 298"/>
                  <a:gd name="T73" fmla="*/ 0 h 607"/>
                  <a:gd name="T74" fmla="*/ 0 w 298"/>
                  <a:gd name="T75" fmla="*/ 0 h 607"/>
                  <a:gd name="T76" fmla="*/ 0 w 298"/>
                  <a:gd name="T77" fmla="*/ 0 h 607"/>
                  <a:gd name="T78" fmla="*/ 0 w 298"/>
                  <a:gd name="T79" fmla="*/ 0 h 607"/>
                  <a:gd name="T80" fmla="*/ 0 w 298"/>
                  <a:gd name="T81" fmla="*/ 0 h 607"/>
                  <a:gd name="T82" fmla="*/ 0 w 298"/>
                  <a:gd name="T83" fmla="*/ 0 h 607"/>
                  <a:gd name="T84" fmla="*/ 0 w 298"/>
                  <a:gd name="T85" fmla="*/ 0 h 6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607"/>
                  <a:gd name="T131" fmla="*/ 298 w 298"/>
                  <a:gd name="T132" fmla="*/ 607 h 6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607">
                    <a:moveTo>
                      <a:pt x="0" y="0"/>
                    </a:moveTo>
                    <a:lnTo>
                      <a:pt x="6" y="58"/>
                    </a:lnTo>
                    <a:lnTo>
                      <a:pt x="12" y="110"/>
                    </a:lnTo>
                    <a:lnTo>
                      <a:pt x="18" y="156"/>
                    </a:lnTo>
                    <a:lnTo>
                      <a:pt x="26" y="199"/>
                    </a:lnTo>
                    <a:lnTo>
                      <a:pt x="33" y="237"/>
                    </a:lnTo>
                    <a:lnTo>
                      <a:pt x="43" y="274"/>
                    </a:lnTo>
                    <a:lnTo>
                      <a:pt x="53" y="307"/>
                    </a:lnTo>
                    <a:lnTo>
                      <a:pt x="66" y="338"/>
                    </a:lnTo>
                    <a:lnTo>
                      <a:pt x="81" y="369"/>
                    </a:lnTo>
                    <a:lnTo>
                      <a:pt x="98" y="400"/>
                    </a:lnTo>
                    <a:lnTo>
                      <a:pt x="119" y="430"/>
                    </a:lnTo>
                    <a:lnTo>
                      <a:pt x="142" y="461"/>
                    </a:lnTo>
                    <a:lnTo>
                      <a:pt x="170" y="494"/>
                    </a:lnTo>
                    <a:lnTo>
                      <a:pt x="201" y="529"/>
                    </a:lnTo>
                    <a:lnTo>
                      <a:pt x="238" y="567"/>
                    </a:lnTo>
                    <a:lnTo>
                      <a:pt x="278" y="607"/>
                    </a:lnTo>
                    <a:lnTo>
                      <a:pt x="298" y="487"/>
                    </a:lnTo>
                    <a:lnTo>
                      <a:pt x="297" y="486"/>
                    </a:lnTo>
                    <a:lnTo>
                      <a:pt x="269" y="443"/>
                    </a:lnTo>
                    <a:lnTo>
                      <a:pt x="245" y="397"/>
                    </a:lnTo>
                    <a:lnTo>
                      <a:pt x="229" y="351"/>
                    </a:lnTo>
                    <a:lnTo>
                      <a:pt x="218" y="301"/>
                    </a:lnTo>
                    <a:lnTo>
                      <a:pt x="211" y="251"/>
                    </a:lnTo>
                    <a:lnTo>
                      <a:pt x="208" y="201"/>
                    </a:lnTo>
                    <a:lnTo>
                      <a:pt x="211" y="149"/>
                    </a:lnTo>
                    <a:lnTo>
                      <a:pt x="216" y="99"/>
                    </a:lnTo>
                    <a:lnTo>
                      <a:pt x="201" y="94"/>
                    </a:lnTo>
                    <a:lnTo>
                      <a:pt x="188" y="87"/>
                    </a:lnTo>
                    <a:lnTo>
                      <a:pt x="174" y="81"/>
                    </a:lnTo>
                    <a:lnTo>
                      <a:pt x="159" y="76"/>
                    </a:lnTo>
                    <a:lnTo>
                      <a:pt x="146" y="70"/>
                    </a:lnTo>
                    <a:lnTo>
                      <a:pt x="132" y="64"/>
                    </a:lnTo>
                    <a:lnTo>
                      <a:pt x="120" y="58"/>
                    </a:lnTo>
                    <a:lnTo>
                      <a:pt x="107" y="52"/>
                    </a:lnTo>
                    <a:lnTo>
                      <a:pt x="93" y="46"/>
                    </a:lnTo>
                    <a:lnTo>
                      <a:pt x="80" y="40"/>
                    </a:lnTo>
                    <a:lnTo>
                      <a:pt x="67" y="32"/>
                    </a:lnTo>
                    <a:lnTo>
                      <a:pt x="54" y="26"/>
                    </a:lnTo>
                    <a:lnTo>
                      <a:pt x="40" y="20"/>
                    </a:lnTo>
                    <a:lnTo>
                      <a:pt x="27" y="14"/>
                    </a:lnTo>
                    <a:lnTo>
                      <a:pt x="13" y="6"/>
                    </a:lnTo>
                    <a:lnTo>
                      <a:pt x="0" y="0"/>
                    </a:lnTo>
                    <a:close/>
                  </a:path>
                </a:pathLst>
              </a:custGeom>
              <a:solidFill>
                <a:srgbClr val="BF00BF"/>
              </a:solidFill>
              <a:ln w="9525">
                <a:noFill/>
                <a:round/>
                <a:headEnd/>
                <a:tailEnd/>
              </a:ln>
            </p:spPr>
            <p:txBody>
              <a:bodyPr/>
              <a:lstStyle/>
              <a:p>
                <a:endParaRPr lang="en-US"/>
              </a:p>
            </p:txBody>
          </p:sp>
          <p:sp>
            <p:nvSpPr>
              <p:cNvPr id="32010" name="Freeform 1168"/>
              <p:cNvSpPr>
                <a:spLocks/>
              </p:cNvSpPr>
              <p:nvPr/>
            </p:nvSpPr>
            <p:spPr bwMode="auto">
              <a:xfrm>
                <a:off x="1406" y="3131"/>
                <a:ext cx="22" cy="90"/>
              </a:xfrm>
              <a:custGeom>
                <a:avLst/>
                <a:gdLst>
                  <a:gd name="T0" fmla="*/ 0 w 113"/>
                  <a:gd name="T1" fmla="*/ 0 h 449"/>
                  <a:gd name="T2" fmla="*/ 0 w 113"/>
                  <a:gd name="T3" fmla="*/ 0 h 449"/>
                  <a:gd name="T4" fmla="*/ 0 w 113"/>
                  <a:gd name="T5" fmla="*/ 0 h 449"/>
                  <a:gd name="T6" fmla="*/ 0 w 113"/>
                  <a:gd name="T7" fmla="*/ 0 h 449"/>
                  <a:gd name="T8" fmla="*/ 0 w 113"/>
                  <a:gd name="T9" fmla="*/ 0 h 449"/>
                  <a:gd name="T10" fmla="*/ 0 w 113"/>
                  <a:gd name="T11" fmla="*/ 0 h 449"/>
                  <a:gd name="T12" fmla="*/ 0 w 113"/>
                  <a:gd name="T13" fmla="*/ 0 h 449"/>
                  <a:gd name="T14" fmla="*/ 0 w 113"/>
                  <a:gd name="T15" fmla="*/ 0 h 449"/>
                  <a:gd name="T16" fmla="*/ 0 w 113"/>
                  <a:gd name="T17" fmla="*/ 0 h 449"/>
                  <a:gd name="T18" fmla="*/ 0 w 113"/>
                  <a:gd name="T19" fmla="*/ 0 h 449"/>
                  <a:gd name="T20" fmla="*/ 0 w 113"/>
                  <a:gd name="T21" fmla="*/ 0 h 449"/>
                  <a:gd name="T22" fmla="*/ 0 w 113"/>
                  <a:gd name="T23" fmla="*/ 0 h 449"/>
                  <a:gd name="T24" fmla="*/ 0 w 113"/>
                  <a:gd name="T25" fmla="*/ 0 h 449"/>
                  <a:gd name="T26" fmla="*/ 0 w 113"/>
                  <a:gd name="T27" fmla="*/ 0 h 449"/>
                  <a:gd name="T28" fmla="*/ 0 w 113"/>
                  <a:gd name="T29" fmla="*/ 0 h 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449"/>
                  <a:gd name="T47" fmla="*/ 113 w 113"/>
                  <a:gd name="T48" fmla="*/ 449 h 4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449">
                    <a:moveTo>
                      <a:pt x="74" y="196"/>
                    </a:moveTo>
                    <a:lnTo>
                      <a:pt x="77" y="258"/>
                    </a:lnTo>
                    <a:lnTo>
                      <a:pt x="81" y="321"/>
                    </a:lnTo>
                    <a:lnTo>
                      <a:pt x="86" y="385"/>
                    </a:lnTo>
                    <a:lnTo>
                      <a:pt x="90" y="449"/>
                    </a:lnTo>
                    <a:lnTo>
                      <a:pt x="0" y="0"/>
                    </a:lnTo>
                    <a:lnTo>
                      <a:pt x="113" y="19"/>
                    </a:lnTo>
                    <a:lnTo>
                      <a:pt x="101" y="52"/>
                    </a:lnTo>
                    <a:lnTo>
                      <a:pt x="93" y="77"/>
                    </a:lnTo>
                    <a:lnTo>
                      <a:pt x="85" y="95"/>
                    </a:lnTo>
                    <a:lnTo>
                      <a:pt x="80" y="111"/>
                    </a:lnTo>
                    <a:lnTo>
                      <a:pt x="77" y="126"/>
                    </a:lnTo>
                    <a:lnTo>
                      <a:pt x="75" y="144"/>
                    </a:lnTo>
                    <a:lnTo>
                      <a:pt x="74" y="166"/>
                    </a:lnTo>
                    <a:lnTo>
                      <a:pt x="74" y="196"/>
                    </a:lnTo>
                    <a:close/>
                  </a:path>
                </a:pathLst>
              </a:custGeom>
              <a:solidFill>
                <a:srgbClr val="BF00BF"/>
              </a:solidFill>
              <a:ln w="9525">
                <a:noFill/>
                <a:round/>
                <a:headEnd/>
                <a:tailEnd/>
              </a:ln>
            </p:spPr>
            <p:txBody>
              <a:bodyPr/>
              <a:lstStyle/>
              <a:p>
                <a:endParaRPr lang="en-US"/>
              </a:p>
            </p:txBody>
          </p:sp>
          <p:sp>
            <p:nvSpPr>
              <p:cNvPr id="32011" name="Freeform 1169"/>
              <p:cNvSpPr>
                <a:spLocks/>
              </p:cNvSpPr>
              <p:nvPr/>
            </p:nvSpPr>
            <p:spPr bwMode="auto">
              <a:xfrm>
                <a:off x="1400" y="2986"/>
                <a:ext cx="344" cy="226"/>
              </a:xfrm>
              <a:custGeom>
                <a:avLst/>
                <a:gdLst>
                  <a:gd name="T0" fmla="*/ 0 w 1720"/>
                  <a:gd name="T1" fmla="*/ 0 h 1131"/>
                  <a:gd name="T2" fmla="*/ 0 w 1720"/>
                  <a:gd name="T3" fmla="*/ 0 h 1131"/>
                  <a:gd name="T4" fmla="*/ 0 w 1720"/>
                  <a:gd name="T5" fmla="*/ 0 h 1131"/>
                  <a:gd name="T6" fmla="*/ 0 w 1720"/>
                  <a:gd name="T7" fmla="*/ 0 h 1131"/>
                  <a:gd name="T8" fmla="*/ 0 w 1720"/>
                  <a:gd name="T9" fmla="*/ 0 h 1131"/>
                  <a:gd name="T10" fmla="*/ 0 w 1720"/>
                  <a:gd name="T11" fmla="*/ 0 h 1131"/>
                  <a:gd name="T12" fmla="*/ 0 w 1720"/>
                  <a:gd name="T13" fmla="*/ 0 h 1131"/>
                  <a:gd name="T14" fmla="*/ 0 w 1720"/>
                  <a:gd name="T15" fmla="*/ 0 h 1131"/>
                  <a:gd name="T16" fmla="*/ 0 w 1720"/>
                  <a:gd name="T17" fmla="*/ 0 h 1131"/>
                  <a:gd name="T18" fmla="*/ 0 w 1720"/>
                  <a:gd name="T19" fmla="*/ 0 h 1131"/>
                  <a:gd name="T20" fmla="*/ 0 w 1720"/>
                  <a:gd name="T21" fmla="*/ 0 h 1131"/>
                  <a:gd name="T22" fmla="*/ 0 w 1720"/>
                  <a:gd name="T23" fmla="*/ 0 h 1131"/>
                  <a:gd name="T24" fmla="*/ 0 w 1720"/>
                  <a:gd name="T25" fmla="*/ 0 h 1131"/>
                  <a:gd name="T26" fmla="*/ 0 w 1720"/>
                  <a:gd name="T27" fmla="*/ 0 h 1131"/>
                  <a:gd name="T28" fmla="*/ 0 w 1720"/>
                  <a:gd name="T29" fmla="*/ 0 h 1131"/>
                  <a:gd name="T30" fmla="*/ 0 w 1720"/>
                  <a:gd name="T31" fmla="*/ 0 h 1131"/>
                  <a:gd name="T32" fmla="*/ 0 w 1720"/>
                  <a:gd name="T33" fmla="*/ 0 h 1131"/>
                  <a:gd name="T34" fmla="*/ 0 w 1720"/>
                  <a:gd name="T35" fmla="*/ 0 h 1131"/>
                  <a:gd name="T36" fmla="*/ 0 w 1720"/>
                  <a:gd name="T37" fmla="*/ 0 h 1131"/>
                  <a:gd name="T38" fmla="*/ 0 w 1720"/>
                  <a:gd name="T39" fmla="*/ 0 h 1131"/>
                  <a:gd name="T40" fmla="*/ 0 w 1720"/>
                  <a:gd name="T41" fmla="*/ 0 h 1131"/>
                  <a:gd name="T42" fmla="*/ 0 w 1720"/>
                  <a:gd name="T43" fmla="*/ 0 h 1131"/>
                  <a:gd name="T44" fmla="*/ 0 w 1720"/>
                  <a:gd name="T45" fmla="*/ 0 h 1131"/>
                  <a:gd name="T46" fmla="*/ 0 w 1720"/>
                  <a:gd name="T47" fmla="*/ 0 h 1131"/>
                  <a:gd name="T48" fmla="*/ 0 w 1720"/>
                  <a:gd name="T49" fmla="*/ 0 h 1131"/>
                  <a:gd name="T50" fmla="*/ 0 w 1720"/>
                  <a:gd name="T51" fmla="*/ 0 h 1131"/>
                  <a:gd name="T52" fmla="*/ 0 w 1720"/>
                  <a:gd name="T53" fmla="*/ 0 h 1131"/>
                  <a:gd name="T54" fmla="*/ 0 w 1720"/>
                  <a:gd name="T55" fmla="*/ 0 h 1131"/>
                  <a:gd name="T56" fmla="*/ 0 w 1720"/>
                  <a:gd name="T57" fmla="*/ 0 h 1131"/>
                  <a:gd name="T58" fmla="*/ 0 w 1720"/>
                  <a:gd name="T59" fmla="*/ 0 h 1131"/>
                  <a:gd name="T60" fmla="*/ 0 w 1720"/>
                  <a:gd name="T61" fmla="*/ 0 h 1131"/>
                  <a:gd name="T62" fmla="*/ 0 w 1720"/>
                  <a:gd name="T63" fmla="*/ 0 h 1131"/>
                  <a:gd name="T64" fmla="*/ 0 w 1720"/>
                  <a:gd name="T65" fmla="*/ 0 h 1131"/>
                  <a:gd name="T66" fmla="*/ 0 w 1720"/>
                  <a:gd name="T67" fmla="*/ 0 h 1131"/>
                  <a:gd name="T68" fmla="*/ 0 w 1720"/>
                  <a:gd name="T69" fmla="*/ 0 h 1131"/>
                  <a:gd name="T70" fmla="*/ 0 w 1720"/>
                  <a:gd name="T71" fmla="*/ 0 h 1131"/>
                  <a:gd name="T72" fmla="*/ 0 w 1720"/>
                  <a:gd name="T73" fmla="*/ 0 h 1131"/>
                  <a:gd name="T74" fmla="*/ 0 w 1720"/>
                  <a:gd name="T75" fmla="*/ 0 h 1131"/>
                  <a:gd name="T76" fmla="*/ 0 w 1720"/>
                  <a:gd name="T77" fmla="*/ 0 h 1131"/>
                  <a:gd name="T78" fmla="*/ 0 w 1720"/>
                  <a:gd name="T79" fmla="*/ 0 h 1131"/>
                  <a:gd name="T80" fmla="*/ 0 w 1720"/>
                  <a:gd name="T81" fmla="*/ 0 h 1131"/>
                  <a:gd name="T82" fmla="*/ 0 w 1720"/>
                  <a:gd name="T83" fmla="*/ 0 h 1131"/>
                  <a:gd name="T84" fmla="*/ 0 w 1720"/>
                  <a:gd name="T85" fmla="*/ 0 h 1131"/>
                  <a:gd name="T86" fmla="*/ 0 w 1720"/>
                  <a:gd name="T87" fmla="*/ 0 h 1131"/>
                  <a:gd name="T88" fmla="*/ 0 w 1720"/>
                  <a:gd name="T89" fmla="*/ 0 h 1131"/>
                  <a:gd name="T90" fmla="*/ 0 w 1720"/>
                  <a:gd name="T91" fmla="*/ 0 h 1131"/>
                  <a:gd name="T92" fmla="*/ 0 w 1720"/>
                  <a:gd name="T93" fmla="*/ 0 h 1131"/>
                  <a:gd name="T94" fmla="*/ 0 w 1720"/>
                  <a:gd name="T95" fmla="*/ 0 h 11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20"/>
                  <a:gd name="T145" fmla="*/ 0 h 1131"/>
                  <a:gd name="T146" fmla="*/ 1720 w 1720"/>
                  <a:gd name="T147" fmla="*/ 1131 h 11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20" h="1131">
                    <a:moveTo>
                      <a:pt x="0" y="567"/>
                    </a:moveTo>
                    <a:lnTo>
                      <a:pt x="2" y="519"/>
                    </a:lnTo>
                    <a:lnTo>
                      <a:pt x="11" y="472"/>
                    </a:lnTo>
                    <a:lnTo>
                      <a:pt x="25" y="428"/>
                    </a:lnTo>
                    <a:lnTo>
                      <a:pt x="44" y="386"/>
                    </a:lnTo>
                    <a:lnTo>
                      <a:pt x="67" y="346"/>
                    </a:lnTo>
                    <a:lnTo>
                      <a:pt x="94" y="309"/>
                    </a:lnTo>
                    <a:lnTo>
                      <a:pt x="125" y="273"/>
                    </a:lnTo>
                    <a:lnTo>
                      <a:pt x="158" y="240"/>
                    </a:lnTo>
                    <a:lnTo>
                      <a:pt x="195" y="208"/>
                    </a:lnTo>
                    <a:lnTo>
                      <a:pt x="233" y="180"/>
                    </a:lnTo>
                    <a:lnTo>
                      <a:pt x="273" y="154"/>
                    </a:lnTo>
                    <a:lnTo>
                      <a:pt x="315" y="129"/>
                    </a:lnTo>
                    <a:lnTo>
                      <a:pt x="357" y="107"/>
                    </a:lnTo>
                    <a:lnTo>
                      <a:pt x="400" y="89"/>
                    </a:lnTo>
                    <a:lnTo>
                      <a:pt x="443" y="71"/>
                    </a:lnTo>
                    <a:lnTo>
                      <a:pt x="486" y="57"/>
                    </a:lnTo>
                    <a:lnTo>
                      <a:pt x="531" y="43"/>
                    </a:lnTo>
                    <a:lnTo>
                      <a:pt x="576" y="32"/>
                    </a:lnTo>
                    <a:lnTo>
                      <a:pt x="622" y="22"/>
                    </a:lnTo>
                    <a:lnTo>
                      <a:pt x="668" y="15"/>
                    </a:lnTo>
                    <a:lnTo>
                      <a:pt x="716" y="9"/>
                    </a:lnTo>
                    <a:lnTo>
                      <a:pt x="764" y="4"/>
                    </a:lnTo>
                    <a:lnTo>
                      <a:pt x="812" y="1"/>
                    </a:lnTo>
                    <a:lnTo>
                      <a:pt x="860" y="0"/>
                    </a:lnTo>
                    <a:lnTo>
                      <a:pt x="906" y="1"/>
                    </a:lnTo>
                    <a:lnTo>
                      <a:pt x="954" y="4"/>
                    </a:lnTo>
                    <a:lnTo>
                      <a:pt x="1002" y="9"/>
                    </a:lnTo>
                    <a:lnTo>
                      <a:pt x="1050" y="15"/>
                    </a:lnTo>
                    <a:lnTo>
                      <a:pt x="1097" y="22"/>
                    </a:lnTo>
                    <a:lnTo>
                      <a:pt x="1142" y="32"/>
                    </a:lnTo>
                    <a:lnTo>
                      <a:pt x="1187" y="43"/>
                    </a:lnTo>
                    <a:lnTo>
                      <a:pt x="1233" y="57"/>
                    </a:lnTo>
                    <a:lnTo>
                      <a:pt x="1276" y="71"/>
                    </a:lnTo>
                    <a:lnTo>
                      <a:pt x="1319" y="89"/>
                    </a:lnTo>
                    <a:lnTo>
                      <a:pt x="1362" y="107"/>
                    </a:lnTo>
                    <a:lnTo>
                      <a:pt x="1405" y="129"/>
                    </a:lnTo>
                    <a:lnTo>
                      <a:pt x="1446" y="154"/>
                    </a:lnTo>
                    <a:lnTo>
                      <a:pt x="1486" y="180"/>
                    </a:lnTo>
                    <a:lnTo>
                      <a:pt x="1525" y="208"/>
                    </a:lnTo>
                    <a:lnTo>
                      <a:pt x="1562" y="240"/>
                    </a:lnTo>
                    <a:lnTo>
                      <a:pt x="1595" y="273"/>
                    </a:lnTo>
                    <a:lnTo>
                      <a:pt x="1626" y="309"/>
                    </a:lnTo>
                    <a:lnTo>
                      <a:pt x="1653" y="346"/>
                    </a:lnTo>
                    <a:lnTo>
                      <a:pt x="1676" y="386"/>
                    </a:lnTo>
                    <a:lnTo>
                      <a:pt x="1694" y="428"/>
                    </a:lnTo>
                    <a:lnTo>
                      <a:pt x="1708" y="472"/>
                    </a:lnTo>
                    <a:lnTo>
                      <a:pt x="1718" y="519"/>
                    </a:lnTo>
                    <a:lnTo>
                      <a:pt x="1720" y="567"/>
                    </a:lnTo>
                    <a:lnTo>
                      <a:pt x="1716" y="618"/>
                    </a:lnTo>
                    <a:lnTo>
                      <a:pt x="1708" y="666"/>
                    </a:lnTo>
                    <a:lnTo>
                      <a:pt x="1692" y="713"/>
                    </a:lnTo>
                    <a:lnTo>
                      <a:pt x="1671" y="757"/>
                    </a:lnTo>
                    <a:lnTo>
                      <a:pt x="1646" y="798"/>
                    </a:lnTo>
                    <a:lnTo>
                      <a:pt x="1617" y="837"/>
                    </a:lnTo>
                    <a:lnTo>
                      <a:pt x="1583" y="873"/>
                    </a:lnTo>
                    <a:lnTo>
                      <a:pt x="1547" y="907"/>
                    </a:lnTo>
                    <a:lnTo>
                      <a:pt x="1507" y="938"/>
                    </a:lnTo>
                    <a:lnTo>
                      <a:pt x="1465" y="967"/>
                    </a:lnTo>
                    <a:lnTo>
                      <a:pt x="1422" y="993"/>
                    </a:lnTo>
                    <a:lnTo>
                      <a:pt x="1376" y="1017"/>
                    </a:lnTo>
                    <a:lnTo>
                      <a:pt x="1331" y="1038"/>
                    </a:lnTo>
                    <a:lnTo>
                      <a:pt x="1284" y="1057"/>
                    </a:lnTo>
                    <a:lnTo>
                      <a:pt x="1239" y="1073"/>
                    </a:lnTo>
                    <a:lnTo>
                      <a:pt x="1194" y="1087"/>
                    </a:lnTo>
                    <a:lnTo>
                      <a:pt x="1154" y="1096"/>
                    </a:lnTo>
                    <a:lnTo>
                      <a:pt x="1113" y="1106"/>
                    </a:lnTo>
                    <a:lnTo>
                      <a:pt x="1072" y="1114"/>
                    </a:lnTo>
                    <a:lnTo>
                      <a:pt x="1030" y="1120"/>
                    </a:lnTo>
                    <a:lnTo>
                      <a:pt x="987" y="1125"/>
                    </a:lnTo>
                    <a:lnTo>
                      <a:pt x="945" y="1128"/>
                    </a:lnTo>
                    <a:lnTo>
                      <a:pt x="902" y="1130"/>
                    </a:lnTo>
                    <a:lnTo>
                      <a:pt x="859" y="1131"/>
                    </a:lnTo>
                    <a:lnTo>
                      <a:pt x="816" y="1130"/>
                    </a:lnTo>
                    <a:lnTo>
                      <a:pt x="773" y="1128"/>
                    </a:lnTo>
                    <a:lnTo>
                      <a:pt x="730" y="1125"/>
                    </a:lnTo>
                    <a:lnTo>
                      <a:pt x="687" y="1120"/>
                    </a:lnTo>
                    <a:lnTo>
                      <a:pt x="645" y="1114"/>
                    </a:lnTo>
                    <a:lnTo>
                      <a:pt x="603" y="1106"/>
                    </a:lnTo>
                    <a:lnTo>
                      <a:pt x="563" y="1096"/>
                    </a:lnTo>
                    <a:lnTo>
                      <a:pt x="522" y="1087"/>
                    </a:lnTo>
                    <a:lnTo>
                      <a:pt x="477" y="1073"/>
                    </a:lnTo>
                    <a:lnTo>
                      <a:pt x="432" y="1056"/>
                    </a:lnTo>
                    <a:lnTo>
                      <a:pt x="386" y="1038"/>
                    </a:lnTo>
                    <a:lnTo>
                      <a:pt x="341" y="1017"/>
                    </a:lnTo>
                    <a:lnTo>
                      <a:pt x="295" y="992"/>
                    </a:lnTo>
                    <a:lnTo>
                      <a:pt x="252" y="966"/>
                    </a:lnTo>
                    <a:lnTo>
                      <a:pt x="211" y="938"/>
                    </a:lnTo>
                    <a:lnTo>
                      <a:pt x="171" y="906"/>
                    </a:lnTo>
                    <a:lnTo>
                      <a:pt x="136" y="873"/>
                    </a:lnTo>
                    <a:lnTo>
                      <a:pt x="103" y="837"/>
                    </a:lnTo>
                    <a:lnTo>
                      <a:pt x="73" y="798"/>
                    </a:lnTo>
                    <a:lnTo>
                      <a:pt x="47" y="757"/>
                    </a:lnTo>
                    <a:lnTo>
                      <a:pt x="28" y="713"/>
                    </a:lnTo>
                    <a:lnTo>
                      <a:pt x="12" y="666"/>
                    </a:lnTo>
                    <a:lnTo>
                      <a:pt x="3" y="618"/>
                    </a:lnTo>
                    <a:lnTo>
                      <a:pt x="0" y="567"/>
                    </a:lnTo>
                    <a:close/>
                  </a:path>
                </a:pathLst>
              </a:custGeom>
              <a:solidFill>
                <a:srgbClr val="FFFFA5"/>
              </a:solidFill>
              <a:ln w="9525">
                <a:noFill/>
                <a:round/>
                <a:headEnd/>
                <a:tailEnd/>
              </a:ln>
            </p:spPr>
            <p:txBody>
              <a:bodyPr/>
              <a:lstStyle/>
              <a:p>
                <a:endParaRPr lang="en-US"/>
              </a:p>
            </p:txBody>
          </p:sp>
          <p:sp>
            <p:nvSpPr>
              <p:cNvPr id="32012" name="Freeform 1170"/>
              <p:cNvSpPr>
                <a:spLocks/>
              </p:cNvSpPr>
              <p:nvPr/>
            </p:nvSpPr>
            <p:spPr bwMode="auto">
              <a:xfrm>
                <a:off x="1398" y="2985"/>
                <a:ext cx="173" cy="114"/>
              </a:xfrm>
              <a:custGeom>
                <a:avLst/>
                <a:gdLst>
                  <a:gd name="T0" fmla="*/ 0 w 867"/>
                  <a:gd name="T1" fmla="*/ 0 h 573"/>
                  <a:gd name="T2" fmla="*/ 0 w 867"/>
                  <a:gd name="T3" fmla="*/ 0 h 573"/>
                  <a:gd name="T4" fmla="*/ 0 w 867"/>
                  <a:gd name="T5" fmla="*/ 0 h 573"/>
                  <a:gd name="T6" fmla="*/ 0 w 867"/>
                  <a:gd name="T7" fmla="*/ 0 h 573"/>
                  <a:gd name="T8" fmla="*/ 0 w 867"/>
                  <a:gd name="T9" fmla="*/ 0 h 573"/>
                  <a:gd name="T10" fmla="*/ 0 w 867"/>
                  <a:gd name="T11" fmla="*/ 0 h 573"/>
                  <a:gd name="T12" fmla="*/ 0 w 867"/>
                  <a:gd name="T13" fmla="*/ 0 h 573"/>
                  <a:gd name="T14" fmla="*/ 0 w 867"/>
                  <a:gd name="T15" fmla="*/ 0 h 573"/>
                  <a:gd name="T16" fmla="*/ 0 w 867"/>
                  <a:gd name="T17" fmla="*/ 0 h 573"/>
                  <a:gd name="T18" fmla="*/ 0 w 867"/>
                  <a:gd name="T19" fmla="*/ 0 h 573"/>
                  <a:gd name="T20" fmla="*/ 0 w 867"/>
                  <a:gd name="T21" fmla="*/ 0 h 573"/>
                  <a:gd name="T22" fmla="*/ 0 w 867"/>
                  <a:gd name="T23" fmla="*/ 0 h 573"/>
                  <a:gd name="T24" fmla="*/ 0 w 867"/>
                  <a:gd name="T25" fmla="*/ 0 h 573"/>
                  <a:gd name="T26" fmla="*/ 0 w 867"/>
                  <a:gd name="T27" fmla="*/ 0 h 573"/>
                  <a:gd name="T28" fmla="*/ 0 w 867"/>
                  <a:gd name="T29" fmla="*/ 0 h 573"/>
                  <a:gd name="T30" fmla="*/ 0 w 867"/>
                  <a:gd name="T31" fmla="*/ 0 h 573"/>
                  <a:gd name="T32" fmla="*/ 0 w 867"/>
                  <a:gd name="T33" fmla="*/ 0 h 573"/>
                  <a:gd name="T34" fmla="*/ 0 w 867"/>
                  <a:gd name="T35" fmla="*/ 0 h 573"/>
                  <a:gd name="T36" fmla="*/ 0 w 867"/>
                  <a:gd name="T37" fmla="*/ 0 h 573"/>
                  <a:gd name="T38" fmla="*/ 0 w 867"/>
                  <a:gd name="T39" fmla="*/ 0 h 573"/>
                  <a:gd name="T40" fmla="*/ 0 w 867"/>
                  <a:gd name="T41" fmla="*/ 0 h 573"/>
                  <a:gd name="T42" fmla="*/ 0 w 867"/>
                  <a:gd name="T43" fmla="*/ 0 h 573"/>
                  <a:gd name="T44" fmla="*/ 0 w 867"/>
                  <a:gd name="T45" fmla="*/ 0 h 573"/>
                  <a:gd name="T46" fmla="*/ 0 w 867"/>
                  <a:gd name="T47" fmla="*/ 0 h 573"/>
                  <a:gd name="T48" fmla="*/ 0 w 867"/>
                  <a:gd name="T49" fmla="*/ 0 h 573"/>
                  <a:gd name="T50" fmla="*/ 0 w 867"/>
                  <a:gd name="T51" fmla="*/ 0 h 573"/>
                  <a:gd name="T52" fmla="*/ 0 w 867"/>
                  <a:gd name="T53" fmla="*/ 0 h 573"/>
                  <a:gd name="T54" fmla="*/ 0 w 867"/>
                  <a:gd name="T55" fmla="*/ 0 h 573"/>
                  <a:gd name="T56" fmla="*/ 0 w 867"/>
                  <a:gd name="T57" fmla="*/ 0 h 573"/>
                  <a:gd name="T58" fmla="*/ 0 w 867"/>
                  <a:gd name="T59" fmla="*/ 0 h 573"/>
                  <a:gd name="T60" fmla="*/ 0 w 867"/>
                  <a:gd name="T61" fmla="*/ 0 h 573"/>
                  <a:gd name="T62" fmla="*/ 0 w 867"/>
                  <a:gd name="T63" fmla="*/ 0 h 573"/>
                  <a:gd name="T64" fmla="*/ 0 w 867"/>
                  <a:gd name="T65" fmla="*/ 0 h 573"/>
                  <a:gd name="T66" fmla="*/ 0 w 867"/>
                  <a:gd name="T67" fmla="*/ 0 h 573"/>
                  <a:gd name="T68" fmla="*/ 0 w 867"/>
                  <a:gd name="T69" fmla="*/ 0 h 573"/>
                  <a:gd name="T70" fmla="*/ 0 w 867"/>
                  <a:gd name="T71" fmla="*/ 0 h 573"/>
                  <a:gd name="T72" fmla="*/ 0 w 867"/>
                  <a:gd name="T73" fmla="*/ 0 h 5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7"/>
                  <a:gd name="T112" fmla="*/ 0 h 573"/>
                  <a:gd name="T113" fmla="*/ 867 w 867"/>
                  <a:gd name="T114" fmla="*/ 573 h 5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7" h="573">
                    <a:moveTo>
                      <a:pt x="867" y="0"/>
                    </a:moveTo>
                    <a:lnTo>
                      <a:pt x="853" y="1"/>
                    </a:lnTo>
                    <a:lnTo>
                      <a:pt x="840" y="1"/>
                    </a:lnTo>
                    <a:lnTo>
                      <a:pt x="826" y="2"/>
                    </a:lnTo>
                    <a:lnTo>
                      <a:pt x="813" y="2"/>
                    </a:lnTo>
                    <a:lnTo>
                      <a:pt x="799" y="4"/>
                    </a:lnTo>
                    <a:lnTo>
                      <a:pt x="786" y="5"/>
                    </a:lnTo>
                    <a:lnTo>
                      <a:pt x="772" y="5"/>
                    </a:lnTo>
                    <a:lnTo>
                      <a:pt x="759" y="6"/>
                    </a:lnTo>
                    <a:lnTo>
                      <a:pt x="745" y="7"/>
                    </a:lnTo>
                    <a:lnTo>
                      <a:pt x="732" y="9"/>
                    </a:lnTo>
                    <a:lnTo>
                      <a:pt x="718" y="10"/>
                    </a:lnTo>
                    <a:lnTo>
                      <a:pt x="705" y="11"/>
                    </a:lnTo>
                    <a:lnTo>
                      <a:pt x="691" y="14"/>
                    </a:lnTo>
                    <a:lnTo>
                      <a:pt x="678" y="15"/>
                    </a:lnTo>
                    <a:lnTo>
                      <a:pt x="664" y="16"/>
                    </a:lnTo>
                    <a:lnTo>
                      <a:pt x="651" y="18"/>
                    </a:lnTo>
                    <a:lnTo>
                      <a:pt x="597" y="28"/>
                    </a:lnTo>
                    <a:lnTo>
                      <a:pt x="541" y="42"/>
                    </a:lnTo>
                    <a:lnTo>
                      <a:pt x="486" y="59"/>
                    </a:lnTo>
                    <a:lnTo>
                      <a:pt x="431" y="79"/>
                    </a:lnTo>
                    <a:lnTo>
                      <a:pt x="377" y="102"/>
                    </a:lnTo>
                    <a:lnTo>
                      <a:pt x="323" y="128"/>
                    </a:lnTo>
                    <a:lnTo>
                      <a:pt x="271" y="157"/>
                    </a:lnTo>
                    <a:lnTo>
                      <a:pt x="224" y="190"/>
                    </a:lnTo>
                    <a:lnTo>
                      <a:pt x="178" y="226"/>
                    </a:lnTo>
                    <a:lnTo>
                      <a:pt x="136" y="265"/>
                    </a:lnTo>
                    <a:lnTo>
                      <a:pt x="98" y="308"/>
                    </a:lnTo>
                    <a:lnTo>
                      <a:pt x="66" y="354"/>
                    </a:lnTo>
                    <a:lnTo>
                      <a:pt x="39" y="403"/>
                    </a:lnTo>
                    <a:lnTo>
                      <a:pt x="20" y="457"/>
                    </a:lnTo>
                    <a:lnTo>
                      <a:pt x="6" y="513"/>
                    </a:lnTo>
                    <a:lnTo>
                      <a:pt x="0" y="573"/>
                    </a:lnTo>
                    <a:lnTo>
                      <a:pt x="14" y="573"/>
                    </a:lnTo>
                    <a:lnTo>
                      <a:pt x="14" y="551"/>
                    </a:lnTo>
                    <a:lnTo>
                      <a:pt x="15" y="527"/>
                    </a:lnTo>
                    <a:lnTo>
                      <a:pt x="20" y="503"/>
                    </a:lnTo>
                    <a:lnTo>
                      <a:pt x="25" y="478"/>
                    </a:lnTo>
                    <a:lnTo>
                      <a:pt x="32" y="455"/>
                    </a:lnTo>
                    <a:lnTo>
                      <a:pt x="41" y="431"/>
                    </a:lnTo>
                    <a:lnTo>
                      <a:pt x="51" y="409"/>
                    </a:lnTo>
                    <a:lnTo>
                      <a:pt x="60" y="390"/>
                    </a:lnTo>
                    <a:lnTo>
                      <a:pt x="75" y="365"/>
                    </a:lnTo>
                    <a:lnTo>
                      <a:pt x="90" y="342"/>
                    </a:lnTo>
                    <a:lnTo>
                      <a:pt x="107" y="318"/>
                    </a:lnTo>
                    <a:lnTo>
                      <a:pt x="124" y="296"/>
                    </a:lnTo>
                    <a:lnTo>
                      <a:pt x="144" y="275"/>
                    </a:lnTo>
                    <a:lnTo>
                      <a:pt x="163" y="254"/>
                    </a:lnTo>
                    <a:lnTo>
                      <a:pt x="184" y="236"/>
                    </a:lnTo>
                    <a:lnTo>
                      <a:pt x="206" y="218"/>
                    </a:lnTo>
                    <a:lnTo>
                      <a:pt x="230" y="199"/>
                    </a:lnTo>
                    <a:lnTo>
                      <a:pt x="253" y="183"/>
                    </a:lnTo>
                    <a:lnTo>
                      <a:pt x="279" y="167"/>
                    </a:lnTo>
                    <a:lnTo>
                      <a:pt x="303" y="151"/>
                    </a:lnTo>
                    <a:lnTo>
                      <a:pt x="329" y="138"/>
                    </a:lnTo>
                    <a:lnTo>
                      <a:pt x="356" y="124"/>
                    </a:lnTo>
                    <a:lnTo>
                      <a:pt x="383" y="111"/>
                    </a:lnTo>
                    <a:lnTo>
                      <a:pt x="410" y="100"/>
                    </a:lnTo>
                    <a:lnTo>
                      <a:pt x="438" y="88"/>
                    </a:lnTo>
                    <a:lnTo>
                      <a:pt x="467" y="77"/>
                    </a:lnTo>
                    <a:lnTo>
                      <a:pt x="496" y="69"/>
                    </a:lnTo>
                    <a:lnTo>
                      <a:pt x="524" y="60"/>
                    </a:lnTo>
                    <a:lnTo>
                      <a:pt x="554" y="52"/>
                    </a:lnTo>
                    <a:lnTo>
                      <a:pt x="582" y="44"/>
                    </a:lnTo>
                    <a:lnTo>
                      <a:pt x="611" y="38"/>
                    </a:lnTo>
                    <a:lnTo>
                      <a:pt x="641" y="32"/>
                    </a:lnTo>
                    <a:lnTo>
                      <a:pt x="670" y="27"/>
                    </a:lnTo>
                    <a:lnTo>
                      <a:pt x="698" y="23"/>
                    </a:lnTo>
                    <a:lnTo>
                      <a:pt x="728" y="20"/>
                    </a:lnTo>
                    <a:lnTo>
                      <a:pt x="756" y="17"/>
                    </a:lnTo>
                    <a:lnTo>
                      <a:pt x="784" y="15"/>
                    </a:lnTo>
                    <a:lnTo>
                      <a:pt x="813" y="14"/>
                    </a:lnTo>
                    <a:lnTo>
                      <a:pt x="840" y="14"/>
                    </a:lnTo>
                    <a:lnTo>
                      <a:pt x="867" y="14"/>
                    </a:lnTo>
                    <a:lnTo>
                      <a:pt x="867" y="0"/>
                    </a:lnTo>
                    <a:close/>
                  </a:path>
                </a:pathLst>
              </a:custGeom>
              <a:solidFill>
                <a:srgbClr val="000000"/>
              </a:solidFill>
              <a:ln w="9525">
                <a:noFill/>
                <a:round/>
                <a:headEnd/>
                <a:tailEnd/>
              </a:ln>
            </p:spPr>
            <p:txBody>
              <a:bodyPr/>
              <a:lstStyle/>
              <a:p>
                <a:endParaRPr lang="en-US"/>
              </a:p>
            </p:txBody>
          </p:sp>
          <p:sp>
            <p:nvSpPr>
              <p:cNvPr id="32013" name="Freeform 1171"/>
              <p:cNvSpPr>
                <a:spLocks/>
              </p:cNvSpPr>
              <p:nvPr/>
            </p:nvSpPr>
            <p:spPr bwMode="auto">
              <a:xfrm>
                <a:off x="1571" y="2985"/>
                <a:ext cx="174" cy="114"/>
              </a:xfrm>
              <a:custGeom>
                <a:avLst/>
                <a:gdLst>
                  <a:gd name="T0" fmla="*/ 0 w 867"/>
                  <a:gd name="T1" fmla="*/ 0 h 573"/>
                  <a:gd name="T2" fmla="*/ 0 w 867"/>
                  <a:gd name="T3" fmla="*/ 0 h 573"/>
                  <a:gd name="T4" fmla="*/ 0 w 867"/>
                  <a:gd name="T5" fmla="*/ 0 h 573"/>
                  <a:gd name="T6" fmla="*/ 0 w 867"/>
                  <a:gd name="T7" fmla="*/ 0 h 573"/>
                  <a:gd name="T8" fmla="*/ 0 w 867"/>
                  <a:gd name="T9" fmla="*/ 0 h 573"/>
                  <a:gd name="T10" fmla="*/ 0 w 867"/>
                  <a:gd name="T11" fmla="*/ 0 h 573"/>
                  <a:gd name="T12" fmla="*/ 0 w 867"/>
                  <a:gd name="T13" fmla="*/ 0 h 573"/>
                  <a:gd name="T14" fmla="*/ 0 w 867"/>
                  <a:gd name="T15" fmla="*/ 0 h 573"/>
                  <a:gd name="T16" fmla="*/ 0 w 867"/>
                  <a:gd name="T17" fmla="*/ 0 h 573"/>
                  <a:gd name="T18" fmla="*/ 0 w 867"/>
                  <a:gd name="T19" fmla="*/ 0 h 573"/>
                  <a:gd name="T20" fmla="*/ 0 w 867"/>
                  <a:gd name="T21" fmla="*/ 0 h 573"/>
                  <a:gd name="T22" fmla="*/ 0 w 867"/>
                  <a:gd name="T23" fmla="*/ 0 h 573"/>
                  <a:gd name="T24" fmla="*/ 0 w 867"/>
                  <a:gd name="T25" fmla="*/ 0 h 573"/>
                  <a:gd name="T26" fmla="*/ 0 w 867"/>
                  <a:gd name="T27" fmla="*/ 0 h 573"/>
                  <a:gd name="T28" fmla="*/ 0 w 867"/>
                  <a:gd name="T29" fmla="*/ 0 h 573"/>
                  <a:gd name="T30" fmla="*/ 0 w 867"/>
                  <a:gd name="T31" fmla="*/ 0 h 573"/>
                  <a:gd name="T32" fmla="*/ 0 w 867"/>
                  <a:gd name="T33" fmla="*/ 0 h 573"/>
                  <a:gd name="T34" fmla="*/ 0 w 867"/>
                  <a:gd name="T35" fmla="*/ 0 h 573"/>
                  <a:gd name="T36" fmla="*/ 0 w 867"/>
                  <a:gd name="T37" fmla="*/ 0 h 573"/>
                  <a:gd name="T38" fmla="*/ 0 w 867"/>
                  <a:gd name="T39" fmla="*/ 0 h 573"/>
                  <a:gd name="T40" fmla="*/ 0 w 867"/>
                  <a:gd name="T41" fmla="*/ 0 h 573"/>
                  <a:gd name="T42" fmla="*/ 0 w 867"/>
                  <a:gd name="T43" fmla="*/ 0 h 573"/>
                  <a:gd name="T44" fmla="*/ 0 w 867"/>
                  <a:gd name="T45" fmla="*/ 0 h 573"/>
                  <a:gd name="T46" fmla="*/ 0 w 867"/>
                  <a:gd name="T47" fmla="*/ 0 h 573"/>
                  <a:gd name="T48" fmla="*/ 0 w 867"/>
                  <a:gd name="T49" fmla="*/ 0 h 573"/>
                  <a:gd name="T50" fmla="*/ 0 w 867"/>
                  <a:gd name="T51" fmla="*/ 0 h 573"/>
                  <a:gd name="T52" fmla="*/ 0 w 867"/>
                  <a:gd name="T53" fmla="*/ 0 h 573"/>
                  <a:gd name="T54" fmla="*/ 0 w 867"/>
                  <a:gd name="T55" fmla="*/ 0 h 573"/>
                  <a:gd name="T56" fmla="*/ 0 w 867"/>
                  <a:gd name="T57" fmla="*/ 0 h 573"/>
                  <a:gd name="T58" fmla="*/ 0 w 867"/>
                  <a:gd name="T59" fmla="*/ 0 h 573"/>
                  <a:gd name="T60" fmla="*/ 0 w 867"/>
                  <a:gd name="T61" fmla="*/ 0 h 573"/>
                  <a:gd name="T62" fmla="*/ 0 w 867"/>
                  <a:gd name="T63" fmla="*/ 0 h 573"/>
                  <a:gd name="T64" fmla="*/ 0 w 867"/>
                  <a:gd name="T65" fmla="*/ 0 h 573"/>
                  <a:gd name="T66" fmla="*/ 0 w 867"/>
                  <a:gd name="T67" fmla="*/ 0 h 573"/>
                  <a:gd name="T68" fmla="*/ 0 w 867"/>
                  <a:gd name="T69" fmla="*/ 0 h 573"/>
                  <a:gd name="T70" fmla="*/ 0 w 867"/>
                  <a:gd name="T71" fmla="*/ 0 h 573"/>
                  <a:gd name="T72" fmla="*/ 0 w 867"/>
                  <a:gd name="T73" fmla="*/ 0 h 5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7"/>
                  <a:gd name="T112" fmla="*/ 0 h 573"/>
                  <a:gd name="T113" fmla="*/ 867 w 867"/>
                  <a:gd name="T114" fmla="*/ 573 h 5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7" h="573">
                    <a:moveTo>
                      <a:pt x="867" y="573"/>
                    </a:moveTo>
                    <a:lnTo>
                      <a:pt x="861" y="513"/>
                    </a:lnTo>
                    <a:lnTo>
                      <a:pt x="848" y="456"/>
                    </a:lnTo>
                    <a:lnTo>
                      <a:pt x="828" y="403"/>
                    </a:lnTo>
                    <a:lnTo>
                      <a:pt x="801" y="354"/>
                    </a:lnTo>
                    <a:lnTo>
                      <a:pt x="769" y="308"/>
                    </a:lnTo>
                    <a:lnTo>
                      <a:pt x="731" y="265"/>
                    </a:lnTo>
                    <a:lnTo>
                      <a:pt x="689" y="226"/>
                    </a:lnTo>
                    <a:lnTo>
                      <a:pt x="644" y="189"/>
                    </a:lnTo>
                    <a:lnTo>
                      <a:pt x="595" y="157"/>
                    </a:lnTo>
                    <a:lnTo>
                      <a:pt x="543" y="128"/>
                    </a:lnTo>
                    <a:lnTo>
                      <a:pt x="490" y="101"/>
                    </a:lnTo>
                    <a:lnTo>
                      <a:pt x="435" y="79"/>
                    </a:lnTo>
                    <a:lnTo>
                      <a:pt x="380" y="58"/>
                    </a:lnTo>
                    <a:lnTo>
                      <a:pt x="325" y="42"/>
                    </a:lnTo>
                    <a:lnTo>
                      <a:pt x="270" y="28"/>
                    </a:lnTo>
                    <a:lnTo>
                      <a:pt x="216" y="18"/>
                    </a:lnTo>
                    <a:lnTo>
                      <a:pt x="202" y="16"/>
                    </a:lnTo>
                    <a:lnTo>
                      <a:pt x="189" y="15"/>
                    </a:lnTo>
                    <a:lnTo>
                      <a:pt x="175" y="14"/>
                    </a:lnTo>
                    <a:lnTo>
                      <a:pt x="162" y="11"/>
                    </a:lnTo>
                    <a:lnTo>
                      <a:pt x="148" y="10"/>
                    </a:lnTo>
                    <a:lnTo>
                      <a:pt x="135" y="9"/>
                    </a:lnTo>
                    <a:lnTo>
                      <a:pt x="121" y="7"/>
                    </a:lnTo>
                    <a:lnTo>
                      <a:pt x="108" y="6"/>
                    </a:lnTo>
                    <a:lnTo>
                      <a:pt x="94" y="5"/>
                    </a:lnTo>
                    <a:lnTo>
                      <a:pt x="81" y="5"/>
                    </a:lnTo>
                    <a:lnTo>
                      <a:pt x="67" y="4"/>
                    </a:lnTo>
                    <a:lnTo>
                      <a:pt x="54" y="2"/>
                    </a:lnTo>
                    <a:lnTo>
                      <a:pt x="40" y="2"/>
                    </a:lnTo>
                    <a:lnTo>
                      <a:pt x="27" y="1"/>
                    </a:lnTo>
                    <a:lnTo>
                      <a:pt x="13" y="1"/>
                    </a:lnTo>
                    <a:lnTo>
                      <a:pt x="0" y="0"/>
                    </a:lnTo>
                    <a:lnTo>
                      <a:pt x="0" y="14"/>
                    </a:lnTo>
                    <a:lnTo>
                      <a:pt x="27" y="14"/>
                    </a:lnTo>
                    <a:lnTo>
                      <a:pt x="54" y="14"/>
                    </a:lnTo>
                    <a:lnTo>
                      <a:pt x="81" y="15"/>
                    </a:lnTo>
                    <a:lnTo>
                      <a:pt x="109" y="17"/>
                    </a:lnTo>
                    <a:lnTo>
                      <a:pt x="138" y="20"/>
                    </a:lnTo>
                    <a:lnTo>
                      <a:pt x="167" y="23"/>
                    </a:lnTo>
                    <a:lnTo>
                      <a:pt x="196" y="27"/>
                    </a:lnTo>
                    <a:lnTo>
                      <a:pt x="224" y="32"/>
                    </a:lnTo>
                    <a:lnTo>
                      <a:pt x="254" y="38"/>
                    </a:lnTo>
                    <a:lnTo>
                      <a:pt x="283" y="44"/>
                    </a:lnTo>
                    <a:lnTo>
                      <a:pt x="313" y="52"/>
                    </a:lnTo>
                    <a:lnTo>
                      <a:pt x="342" y="60"/>
                    </a:lnTo>
                    <a:lnTo>
                      <a:pt x="370" y="69"/>
                    </a:lnTo>
                    <a:lnTo>
                      <a:pt x="400" y="77"/>
                    </a:lnTo>
                    <a:lnTo>
                      <a:pt x="428" y="88"/>
                    </a:lnTo>
                    <a:lnTo>
                      <a:pt x="456" y="100"/>
                    </a:lnTo>
                    <a:lnTo>
                      <a:pt x="484" y="111"/>
                    </a:lnTo>
                    <a:lnTo>
                      <a:pt x="511" y="124"/>
                    </a:lnTo>
                    <a:lnTo>
                      <a:pt x="538" y="138"/>
                    </a:lnTo>
                    <a:lnTo>
                      <a:pt x="564" y="151"/>
                    </a:lnTo>
                    <a:lnTo>
                      <a:pt x="590" y="167"/>
                    </a:lnTo>
                    <a:lnTo>
                      <a:pt x="614" y="183"/>
                    </a:lnTo>
                    <a:lnTo>
                      <a:pt x="639" y="199"/>
                    </a:lnTo>
                    <a:lnTo>
                      <a:pt x="662" y="218"/>
                    </a:lnTo>
                    <a:lnTo>
                      <a:pt x="684" y="236"/>
                    </a:lnTo>
                    <a:lnTo>
                      <a:pt x="705" y="254"/>
                    </a:lnTo>
                    <a:lnTo>
                      <a:pt x="726" y="275"/>
                    </a:lnTo>
                    <a:lnTo>
                      <a:pt x="745" y="296"/>
                    </a:lnTo>
                    <a:lnTo>
                      <a:pt x="763" y="318"/>
                    </a:lnTo>
                    <a:lnTo>
                      <a:pt x="779" y="342"/>
                    </a:lnTo>
                    <a:lnTo>
                      <a:pt x="795" y="365"/>
                    </a:lnTo>
                    <a:lnTo>
                      <a:pt x="808" y="390"/>
                    </a:lnTo>
                    <a:lnTo>
                      <a:pt x="818" y="411"/>
                    </a:lnTo>
                    <a:lnTo>
                      <a:pt x="828" y="433"/>
                    </a:lnTo>
                    <a:lnTo>
                      <a:pt x="835" y="455"/>
                    </a:lnTo>
                    <a:lnTo>
                      <a:pt x="843" y="478"/>
                    </a:lnTo>
                    <a:lnTo>
                      <a:pt x="849" y="503"/>
                    </a:lnTo>
                    <a:lnTo>
                      <a:pt x="853" y="526"/>
                    </a:lnTo>
                    <a:lnTo>
                      <a:pt x="855" y="549"/>
                    </a:lnTo>
                    <a:lnTo>
                      <a:pt x="855" y="573"/>
                    </a:lnTo>
                    <a:lnTo>
                      <a:pt x="867" y="573"/>
                    </a:lnTo>
                    <a:close/>
                  </a:path>
                </a:pathLst>
              </a:custGeom>
              <a:solidFill>
                <a:srgbClr val="000000"/>
              </a:solidFill>
              <a:ln w="9525">
                <a:noFill/>
                <a:round/>
                <a:headEnd/>
                <a:tailEnd/>
              </a:ln>
            </p:spPr>
            <p:txBody>
              <a:bodyPr/>
              <a:lstStyle/>
              <a:p>
                <a:endParaRPr lang="en-US"/>
              </a:p>
            </p:txBody>
          </p:sp>
          <p:sp>
            <p:nvSpPr>
              <p:cNvPr id="32014" name="Freeform 1172"/>
              <p:cNvSpPr>
                <a:spLocks/>
              </p:cNvSpPr>
              <p:nvPr/>
            </p:nvSpPr>
            <p:spPr bwMode="auto">
              <a:xfrm>
                <a:off x="1571" y="3099"/>
                <a:ext cx="174" cy="114"/>
              </a:xfrm>
              <a:custGeom>
                <a:avLst/>
                <a:gdLst>
                  <a:gd name="T0" fmla="*/ 0 w 867"/>
                  <a:gd name="T1" fmla="*/ 0 h 570"/>
                  <a:gd name="T2" fmla="*/ 0 w 867"/>
                  <a:gd name="T3" fmla="*/ 0 h 570"/>
                  <a:gd name="T4" fmla="*/ 0 w 867"/>
                  <a:gd name="T5" fmla="*/ 0 h 570"/>
                  <a:gd name="T6" fmla="*/ 0 w 867"/>
                  <a:gd name="T7" fmla="*/ 0 h 570"/>
                  <a:gd name="T8" fmla="*/ 0 w 867"/>
                  <a:gd name="T9" fmla="*/ 0 h 570"/>
                  <a:gd name="T10" fmla="*/ 0 w 867"/>
                  <a:gd name="T11" fmla="*/ 0 h 570"/>
                  <a:gd name="T12" fmla="*/ 0 w 867"/>
                  <a:gd name="T13" fmla="*/ 0 h 570"/>
                  <a:gd name="T14" fmla="*/ 0 w 867"/>
                  <a:gd name="T15" fmla="*/ 0 h 570"/>
                  <a:gd name="T16" fmla="*/ 0 w 867"/>
                  <a:gd name="T17" fmla="*/ 0 h 570"/>
                  <a:gd name="T18" fmla="*/ 0 w 867"/>
                  <a:gd name="T19" fmla="*/ 0 h 570"/>
                  <a:gd name="T20" fmla="*/ 0 w 867"/>
                  <a:gd name="T21" fmla="*/ 0 h 570"/>
                  <a:gd name="T22" fmla="*/ 0 w 867"/>
                  <a:gd name="T23" fmla="*/ 0 h 570"/>
                  <a:gd name="T24" fmla="*/ 0 w 867"/>
                  <a:gd name="T25" fmla="*/ 0 h 570"/>
                  <a:gd name="T26" fmla="*/ 0 w 867"/>
                  <a:gd name="T27" fmla="*/ 0 h 570"/>
                  <a:gd name="T28" fmla="*/ 0 w 867"/>
                  <a:gd name="T29" fmla="*/ 0 h 570"/>
                  <a:gd name="T30" fmla="*/ 0 w 867"/>
                  <a:gd name="T31" fmla="*/ 0 h 570"/>
                  <a:gd name="T32" fmla="*/ 0 w 867"/>
                  <a:gd name="T33" fmla="*/ 0 h 570"/>
                  <a:gd name="T34" fmla="*/ 0 w 867"/>
                  <a:gd name="T35" fmla="*/ 0 h 570"/>
                  <a:gd name="T36" fmla="*/ 0 w 867"/>
                  <a:gd name="T37" fmla="*/ 0 h 570"/>
                  <a:gd name="T38" fmla="*/ 0 w 867"/>
                  <a:gd name="T39" fmla="*/ 0 h 570"/>
                  <a:gd name="T40" fmla="*/ 0 w 867"/>
                  <a:gd name="T41" fmla="*/ 0 h 570"/>
                  <a:gd name="T42" fmla="*/ 0 w 867"/>
                  <a:gd name="T43" fmla="*/ 0 h 570"/>
                  <a:gd name="T44" fmla="*/ 0 w 867"/>
                  <a:gd name="T45" fmla="*/ 0 h 570"/>
                  <a:gd name="T46" fmla="*/ 0 w 867"/>
                  <a:gd name="T47" fmla="*/ 0 h 570"/>
                  <a:gd name="T48" fmla="*/ 0 w 867"/>
                  <a:gd name="T49" fmla="*/ 0 h 570"/>
                  <a:gd name="T50" fmla="*/ 0 w 867"/>
                  <a:gd name="T51" fmla="*/ 0 h 570"/>
                  <a:gd name="T52" fmla="*/ 0 w 867"/>
                  <a:gd name="T53" fmla="*/ 0 h 570"/>
                  <a:gd name="T54" fmla="*/ 0 w 867"/>
                  <a:gd name="T55" fmla="*/ 0 h 570"/>
                  <a:gd name="T56" fmla="*/ 0 w 867"/>
                  <a:gd name="T57" fmla="*/ 0 h 570"/>
                  <a:gd name="T58" fmla="*/ 0 w 867"/>
                  <a:gd name="T59" fmla="*/ 0 h 570"/>
                  <a:gd name="T60" fmla="*/ 0 w 867"/>
                  <a:gd name="T61" fmla="*/ 0 h 570"/>
                  <a:gd name="T62" fmla="*/ 0 w 867"/>
                  <a:gd name="T63" fmla="*/ 0 h 570"/>
                  <a:gd name="T64" fmla="*/ 0 w 867"/>
                  <a:gd name="T65" fmla="*/ 0 h 570"/>
                  <a:gd name="T66" fmla="*/ 0 w 867"/>
                  <a:gd name="T67" fmla="*/ 0 h 570"/>
                  <a:gd name="T68" fmla="*/ 0 w 867"/>
                  <a:gd name="T69" fmla="*/ 0 h 570"/>
                  <a:gd name="T70" fmla="*/ 0 w 867"/>
                  <a:gd name="T71" fmla="*/ 0 h 570"/>
                  <a:gd name="T72" fmla="*/ 0 w 867"/>
                  <a:gd name="T73" fmla="*/ 0 h 5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7"/>
                  <a:gd name="T112" fmla="*/ 0 h 570"/>
                  <a:gd name="T113" fmla="*/ 867 w 867"/>
                  <a:gd name="T114" fmla="*/ 570 h 5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7" h="570">
                    <a:moveTo>
                      <a:pt x="0" y="570"/>
                    </a:moveTo>
                    <a:lnTo>
                      <a:pt x="18" y="569"/>
                    </a:lnTo>
                    <a:lnTo>
                      <a:pt x="38" y="569"/>
                    </a:lnTo>
                    <a:lnTo>
                      <a:pt x="56" y="568"/>
                    </a:lnTo>
                    <a:lnTo>
                      <a:pt x="74" y="566"/>
                    </a:lnTo>
                    <a:lnTo>
                      <a:pt x="93" y="565"/>
                    </a:lnTo>
                    <a:lnTo>
                      <a:pt x="113" y="564"/>
                    </a:lnTo>
                    <a:lnTo>
                      <a:pt x="131" y="563"/>
                    </a:lnTo>
                    <a:lnTo>
                      <a:pt x="149" y="560"/>
                    </a:lnTo>
                    <a:lnTo>
                      <a:pt x="168" y="558"/>
                    </a:lnTo>
                    <a:lnTo>
                      <a:pt x="186" y="555"/>
                    </a:lnTo>
                    <a:lnTo>
                      <a:pt x="205" y="553"/>
                    </a:lnTo>
                    <a:lnTo>
                      <a:pt x="223" y="550"/>
                    </a:lnTo>
                    <a:lnTo>
                      <a:pt x="241" y="547"/>
                    </a:lnTo>
                    <a:lnTo>
                      <a:pt x="260" y="544"/>
                    </a:lnTo>
                    <a:lnTo>
                      <a:pt x="278" y="539"/>
                    </a:lnTo>
                    <a:lnTo>
                      <a:pt x="297" y="536"/>
                    </a:lnTo>
                    <a:lnTo>
                      <a:pt x="346" y="523"/>
                    </a:lnTo>
                    <a:lnTo>
                      <a:pt x="396" y="507"/>
                    </a:lnTo>
                    <a:lnTo>
                      <a:pt x="445" y="489"/>
                    </a:lnTo>
                    <a:lnTo>
                      <a:pt x="494" y="468"/>
                    </a:lnTo>
                    <a:lnTo>
                      <a:pt x="542" y="445"/>
                    </a:lnTo>
                    <a:lnTo>
                      <a:pt x="589" y="419"/>
                    </a:lnTo>
                    <a:lnTo>
                      <a:pt x="634" y="389"/>
                    </a:lnTo>
                    <a:lnTo>
                      <a:pt x="676" y="357"/>
                    </a:lnTo>
                    <a:lnTo>
                      <a:pt x="715" y="322"/>
                    </a:lnTo>
                    <a:lnTo>
                      <a:pt x="751" y="285"/>
                    </a:lnTo>
                    <a:lnTo>
                      <a:pt x="783" y="244"/>
                    </a:lnTo>
                    <a:lnTo>
                      <a:pt x="811" y="201"/>
                    </a:lnTo>
                    <a:lnTo>
                      <a:pt x="833" y="155"/>
                    </a:lnTo>
                    <a:lnTo>
                      <a:pt x="850" y="105"/>
                    </a:lnTo>
                    <a:lnTo>
                      <a:pt x="862" y="54"/>
                    </a:lnTo>
                    <a:lnTo>
                      <a:pt x="867" y="0"/>
                    </a:lnTo>
                    <a:lnTo>
                      <a:pt x="855" y="0"/>
                    </a:lnTo>
                    <a:lnTo>
                      <a:pt x="855" y="23"/>
                    </a:lnTo>
                    <a:lnTo>
                      <a:pt x="853" y="46"/>
                    </a:lnTo>
                    <a:lnTo>
                      <a:pt x="849" y="71"/>
                    </a:lnTo>
                    <a:lnTo>
                      <a:pt x="843" y="94"/>
                    </a:lnTo>
                    <a:lnTo>
                      <a:pt x="835" y="119"/>
                    </a:lnTo>
                    <a:lnTo>
                      <a:pt x="828" y="141"/>
                    </a:lnTo>
                    <a:lnTo>
                      <a:pt x="818" y="163"/>
                    </a:lnTo>
                    <a:lnTo>
                      <a:pt x="808" y="184"/>
                    </a:lnTo>
                    <a:lnTo>
                      <a:pt x="795" y="209"/>
                    </a:lnTo>
                    <a:lnTo>
                      <a:pt x="779" y="232"/>
                    </a:lnTo>
                    <a:lnTo>
                      <a:pt x="763" y="254"/>
                    </a:lnTo>
                    <a:lnTo>
                      <a:pt x="745" y="276"/>
                    </a:lnTo>
                    <a:lnTo>
                      <a:pt x="725" y="297"/>
                    </a:lnTo>
                    <a:lnTo>
                      <a:pt x="705" y="317"/>
                    </a:lnTo>
                    <a:lnTo>
                      <a:pt x="684" y="337"/>
                    </a:lnTo>
                    <a:lnTo>
                      <a:pt x="662" y="355"/>
                    </a:lnTo>
                    <a:lnTo>
                      <a:pt x="639" y="372"/>
                    </a:lnTo>
                    <a:lnTo>
                      <a:pt x="614" y="389"/>
                    </a:lnTo>
                    <a:lnTo>
                      <a:pt x="590" y="404"/>
                    </a:lnTo>
                    <a:lnTo>
                      <a:pt x="564" y="420"/>
                    </a:lnTo>
                    <a:lnTo>
                      <a:pt x="538" y="434"/>
                    </a:lnTo>
                    <a:lnTo>
                      <a:pt x="511" y="447"/>
                    </a:lnTo>
                    <a:lnTo>
                      <a:pt x="484" y="459"/>
                    </a:lnTo>
                    <a:lnTo>
                      <a:pt x="456" y="472"/>
                    </a:lnTo>
                    <a:lnTo>
                      <a:pt x="428" y="483"/>
                    </a:lnTo>
                    <a:lnTo>
                      <a:pt x="400" y="493"/>
                    </a:lnTo>
                    <a:lnTo>
                      <a:pt x="370" y="502"/>
                    </a:lnTo>
                    <a:lnTo>
                      <a:pt x="341" y="511"/>
                    </a:lnTo>
                    <a:lnTo>
                      <a:pt x="313" y="520"/>
                    </a:lnTo>
                    <a:lnTo>
                      <a:pt x="283" y="527"/>
                    </a:lnTo>
                    <a:lnTo>
                      <a:pt x="254" y="533"/>
                    </a:lnTo>
                    <a:lnTo>
                      <a:pt x="224" y="538"/>
                    </a:lnTo>
                    <a:lnTo>
                      <a:pt x="195" y="543"/>
                    </a:lnTo>
                    <a:lnTo>
                      <a:pt x="167" y="548"/>
                    </a:lnTo>
                    <a:lnTo>
                      <a:pt x="137" y="552"/>
                    </a:lnTo>
                    <a:lnTo>
                      <a:pt x="109" y="554"/>
                    </a:lnTo>
                    <a:lnTo>
                      <a:pt x="81" y="557"/>
                    </a:lnTo>
                    <a:lnTo>
                      <a:pt x="54" y="558"/>
                    </a:lnTo>
                    <a:lnTo>
                      <a:pt x="27" y="558"/>
                    </a:lnTo>
                    <a:lnTo>
                      <a:pt x="0" y="558"/>
                    </a:lnTo>
                    <a:lnTo>
                      <a:pt x="0" y="570"/>
                    </a:lnTo>
                    <a:close/>
                  </a:path>
                </a:pathLst>
              </a:custGeom>
              <a:solidFill>
                <a:srgbClr val="000000"/>
              </a:solidFill>
              <a:ln w="9525">
                <a:noFill/>
                <a:round/>
                <a:headEnd/>
                <a:tailEnd/>
              </a:ln>
            </p:spPr>
            <p:txBody>
              <a:bodyPr/>
              <a:lstStyle/>
              <a:p>
                <a:endParaRPr lang="en-US"/>
              </a:p>
            </p:txBody>
          </p:sp>
          <p:sp>
            <p:nvSpPr>
              <p:cNvPr id="32015" name="Freeform 1173"/>
              <p:cNvSpPr>
                <a:spLocks/>
              </p:cNvSpPr>
              <p:nvPr/>
            </p:nvSpPr>
            <p:spPr bwMode="auto">
              <a:xfrm>
                <a:off x="1398" y="3099"/>
                <a:ext cx="173" cy="114"/>
              </a:xfrm>
              <a:custGeom>
                <a:avLst/>
                <a:gdLst>
                  <a:gd name="T0" fmla="*/ 0 w 867"/>
                  <a:gd name="T1" fmla="*/ 0 h 570"/>
                  <a:gd name="T2" fmla="*/ 0 w 867"/>
                  <a:gd name="T3" fmla="*/ 0 h 570"/>
                  <a:gd name="T4" fmla="*/ 0 w 867"/>
                  <a:gd name="T5" fmla="*/ 0 h 570"/>
                  <a:gd name="T6" fmla="*/ 0 w 867"/>
                  <a:gd name="T7" fmla="*/ 0 h 570"/>
                  <a:gd name="T8" fmla="*/ 0 w 867"/>
                  <a:gd name="T9" fmla="*/ 0 h 570"/>
                  <a:gd name="T10" fmla="*/ 0 w 867"/>
                  <a:gd name="T11" fmla="*/ 0 h 570"/>
                  <a:gd name="T12" fmla="*/ 0 w 867"/>
                  <a:gd name="T13" fmla="*/ 0 h 570"/>
                  <a:gd name="T14" fmla="*/ 0 w 867"/>
                  <a:gd name="T15" fmla="*/ 0 h 570"/>
                  <a:gd name="T16" fmla="*/ 0 w 867"/>
                  <a:gd name="T17" fmla="*/ 0 h 570"/>
                  <a:gd name="T18" fmla="*/ 0 w 867"/>
                  <a:gd name="T19" fmla="*/ 0 h 570"/>
                  <a:gd name="T20" fmla="*/ 0 w 867"/>
                  <a:gd name="T21" fmla="*/ 0 h 570"/>
                  <a:gd name="T22" fmla="*/ 0 w 867"/>
                  <a:gd name="T23" fmla="*/ 0 h 570"/>
                  <a:gd name="T24" fmla="*/ 0 w 867"/>
                  <a:gd name="T25" fmla="*/ 0 h 570"/>
                  <a:gd name="T26" fmla="*/ 0 w 867"/>
                  <a:gd name="T27" fmla="*/ 0 h 570"/>
                  <a:gd name="T28" fmla="*/ 0 w 867"/>
                  <a:gd name="T29" fmla="*/ 0 h 570"/>
                  <a:gd name="T30" fmla="*/ 0 w 867"/>
                  <a:gd name="T31" fmla="*/ 0 h 570"/>
                  <a:gd name="T32" fmla="*/ 0 w 867"/>
                  <a:gd name="T33" fmla="*/ 0 h 570"/>
                  <a:gd name="T34" fmla="*/ 0 w 867"/>
                  <a:gd name="T35" fmla="*/ 0 h 570"/>
                  <a:gd name="T36" fmla="*/ 0 w 867"/>
                  <a:gd name="T37" fmla="*/ 0 h 570"/>
                  <a:gd name="T38" fmla="*/ 0 w 867"/>
                  <a:gd name="T39" fmla="*/ 0 h 570"/>
                  <a:gd name="T40" fmla="*/ 0 w 867"/>
                  <a:gd name="T41" fmla="*/ 0 h 570"/>
                  <a:gd name="T42" fmla="*/ 0 w 867"/>
                  <a:gd name="T43" fmla="*/ 0 h 570"/>
                  <a:gd name="T44" fmla="*/ 0 w 867"/>
                  <a:gd name="T45" fmla="*/ 0 h 570"/>
                  <a:gd name="T46" fmla="*/ 0 w 867"/>
                  <a:gd name="T47" fmla="*/ 0 h 570"/>
                  <a:gd name="T48" fmla="*/ 0 w 867"/>
                  <a:gd name="T49" fmla="*/ 0 h 570"/>
                  <a:gd name="T50" fmla="*/ 0 w 867"/>
                  <a:gd name="T51" fmla="*/ 0 h 570"/>
                  <a:gd name="T52" fmla="*/ 0 w 867"/>
                  <a:gd name="T53" fmla="*/ 0 h 570"/>
                  <a:gd name="T54" fmla="*/ 0 w 867"/>
                  <a:gd name="T55" fmla="*/ 0 h 570"/>
                  <a:gd name="T56" fmla="*/ 0 w 867"/>
                  <a:gd name="T57" fmla="*/ 0 h 570"/>
                  <a:gd name="T58" fmla="*/ 0 w 867"/>
                  <a:gd name="T59" fmla="*/ 0 h 570"/>
                  <a:gd name="T60" fmla="*/ 0 w 867"/>
                  <a:gd name="T61" fmla="*/ 0 h 570"/>
                  <a:gd name="T62" fmla="*/ 0 w 867"/>
                  <a:gd name="T63" fmla="*/ 0 h 570"/>
                  <a:gd name="T64" fmla="*/ 0 w 867"/>
                  <a:gd name="T65" fmla="*/ 0 h 570"/>
                  <a:gd name="T66" fmla="*/ 0 w 867"/>
                  <a:gd name="T67" fmla="*/ 0 h 570"/>
                  <a:gd name="T68" fmla="*/ 0 w 867"/>
                  <a:gd name="T69" fmla="*/ 0 h 570"/>
                  <a:gd name="T70" fmla="*/ 0 w 867"/>
                  <a:gd name="T71" fmla="*/ 0 h 570"/>
                  <a:gd name="T72" fmla="*/ 0 w 867"/>
                  <a:gd name="T73" fmla="*/ 0 h 5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7"/>
                  <a:gd name="T112" fmla="*/ 0 h 570"/>
                  <a:gd name="T113" fmla="*/ 867 w 867"/>
                  <a:gd name="T114" fmla="*/ 570 h 5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7" h="570">
                    <a:moveTo>
                      <a:pt x="0" y="0"/>
                    </a:moveTo>
                    <a:lnTo>
                      <a:pt x="5" y="54"/>
                    </a:lnTo>
                    <a:lnTo>
                      <a:pt x="17" y="105"/>
                    </a:lnTo>
                    <a:lnTo>
                      <a:pt x="35" y="155"/>
                    </a:lnTo>
                    <a:lnTo>
                      <a:pt x="57" y="201"/>
                    </a:lnTo>
                    <a:lnTo>
                      <a:pt x="84" y="244"/>
                    </a:lnTo>
                    <a:lnTo>
                      <a:pt x="116" y="285"/>
                    </a:lnTo>
                    <a:lnTo>
                      <a:pt x="152" y="322"/>
                    </a:lnTo>
                    <a:lnTo>
                      <a:pt x="192" y="357"/>
                    </a:lnTo>
                    <a:lnTo>
                      <a:pt x="233" y="389"/>
                    </a:lnTo>
                    <a:lnTo>
                      <a:pt x="278" y="419"/>
                    </a:lnTo>
                    <a:lnTo>
                      <a:pt x="324" y="445"/>
                    </a:lnTo>
                    <a:lnTo>
                      <a:pt x="372" y="468"/>
                    </a:lnTo>
                    <a:lnTo>
                      <a:pt x="421" y="489"/>
                    </a:lnTo>
                    <a:lnTo>
                      <a:pt x="471" y="507"/>
                    </a:lnTo>
                    <a:lnTo>
                      <a:pt x="521" y="523"/>
                    </a:lnTo>
                    <a:lnTo>
                      <a:pt x="570" y="536"/>
                    </a:lnTo>
                    <a:lnTo>
                      <a:pt x="588" y="539"/>
                    </a:lnTo>
                    <a:lnTo>
                      <a:pt x="606" y="544"/>
                    </a:lnTo>
                    <a:lnTo>
                      <a:pt x="625" y="547"/>
                    </a:lnTo>
                    <a:lnTo>
                      <a:pt x="643" y="550"/>
                    </a:lnTo>
                    <a:lnTo>
                      <a:pt x="662" y="553"/>
                    </a:lnTo>
                    <a:lnTo>
                      <a:pt x="680" y="555"/>
                    </a:lnTo>
                    <a:lnTo>
                      <a:pt x="698" y="558"/>
                    </a:lnTo>
                    <a:lnTo>
                      <a:pt x="717" y="560"/>
                    </a:lnTo>
                    <a:lnTo>
                      <a:pt x="735" y="563"/>
                    </a:lnTo>
                    <a:lnTo>
                      <a:pt x="754" y="564"/>
                    </a:lnTo>
                    <a:lnTo>
                      <a:pt x="773" y="565"/>
                    </a:lnTo>
                    <a:lnTo>
                      <a:pt x="792" y="566"/>
                    </a:lnTo>
                    <a:lnTo>
                      <a:pt x="810" y="568"/>
                    </a:lnTo>
                    <a:lnTo>
                      <a:pt x="829" y="569"/>
                    </a:lnTo>
                    <a:lnTo>
                      <a:pt x="848" y="569"/>
                    </a:lnTo>
                    <a:lnTo>
                      <a:pt x="867" y="570"/>
                    </a:lnTo>
                    <a:lnTo>
                      <a:pt x="867" y="558"/>
                    </a:lnTo>
                    <a:lnTo>
                      <a:pt x="840" y="558"/>
                    </a:lnTo>
                    <a:lnTo>
                      <a:pt x="813" y="558"/>
                    </a:lnTo>
                    <a:lnTo>
                      <a:pt x="784" y="557"/>
                    </a:lnTo>
                    <a:lnTo>
                      <a:pt x="756" y="554"/>
                    </a:lnTo>
                    <a:lnTo>
                      <a:pt x="728" y="552"/>
                    </a:lnTo>
                    <a:lnTo>
                      <a:pt x="698" y="548"/>
                    </a:lnTo>
                    <a:lnTo>
                      <a:pt x="670" y="544"/>
                    </a:lnTo>
                    <a:lnTo>
                      <a:pt x="641" y="539"/>
                    </a:lnTo>
                    <a:lnTo>
                      <a:pt x="611" y="533"/>
                    </a:lnTo>
                    <a:lnTo>
                      <a:pt x="582" y="527"/>
                    </a:lnTo>
                    <a:lnTo>
                      <a:pt x="554" y="520"/>
                    </a:lnTo>
                    <a:lnTo>
                      <a:pt x="524" y="512"/>
                    </a:lnTo>
                    <a:lnTo>
                      <a:pt x="496" y="504"/>
                    </a:lnTo>
                    <a:lnTo>
                      <a:pt x="467" y="494"/>
                    </a:lnTo>
                    <a:lnTo>
                      <a:pt x="438" y="484"/>
                    </a:lnTo>
                    <a:lnTo>
                      <a:pt x="410" y="472"/>
                    </a:lnTo>
                    <a:lnTo>
                      <a:pt x="383" y="461"/>
                    </a:lnTo>
                    <a:lnTo>
                      <a:pt x="356" y="448"/>
                    </a:lnTo>
                    <a:lnTo>
                      <a:pt x="329" y="435"/>
                    </a:lnTo>
                    <a:lnTo>
                      <a:pt x="303" y="420"/>
                    </a:lnTo>
                    <a:lnTo>
                      <a:pt x="279" y="405"/>
                    </a:lnTo>
                    <a:lnTo>
                      <a:pt x="253" y="389"/>
                    </a:lnTo>
                    <a:lnTo>
                      <a:pt x="230" y="372"/>
                    </a:lnTo>
                    <a:lnTo>
                      <a:pt x="206" y="355"/>
                    </a:lnTo>
                    <a:lnTo>
                      <a:pt x="184" y="337"/>
                    </a:lnTo>
                    <a:lnTo>
                      <a:pt x="163" y="317"/>
                    </a:lnTo>
                    <a:lnTo>
                      <a:pt x="144" y="297"/>
                    </a:lnTo>
                    <a:lnTo>
                      <a:pt x="124" y="276"/>
                    </a:lnTo>
                    <a:lnTo>
                      <a:pt x="107" y="254"/>
                    </a:lnTo>
                    <a:lnTo>
                      <a:pt x="90" y="232"/>
                    </a:lnTo>
                    <a:lnTo>
                      <a:pt x="75" y="209"/>
                    </a:lnTo>
                    <a:lnTo>
                      <a:pt x="60" y="184"/>
                    </a:lnTo>
                    <a:lnTo>
                      <a:pt x="51" y="163"/>
                    </a:lnTo>
                    <a:lnTo>
                      <a:pt x="41" y="142"/>
                    </a:lnTo>
                    <a:lnTo>
                      <a:pt x="33" y="119"/>
                    </a:lnTo>
                    <a:lnTo>
                      <a:pt x="26" y="94"/>
                    </a:lnTo>
                    <a:lnTo>
                      <a:pt x="20" y="70"/>
                    </a:lnTo>
                    <a:lnTo>
                      <a:pt x="16" y="46"/>
                    </a:lnTo>
                    <a:lnTo>
                      <a:pt x="14" y="23"/>
                    </a:lnTo>
                    <a:lnTo>
                      <a:pt x="14" y="0"/>
                    </a:lnTo>
                    <a:lnTo>
                      <a:pt x="0" y="0"/>
                    </a:lnTo>
                    <a:close/>
                  </a:path>
                </a:pathLst>
              </a:custGeom>
              <a:solidFill>
                <a:srgbClr val="000000"/>
              </a:solidFill>
              <a:ln w="9525">
                <a:noFill/>
                <a:round/>
                <a:headEnd/>
                <a:tailEnd/>
              </a:ln>
            </p:spPr>
            <p:txBody>
              <a:bodyPr/>
              <a:lstStyle/>
              <a:p>
                <a:endParaRPr lang="en-US"/>
              </a:p>
            </p:txBody>
          </p:sp>
          <p:sp>
            <p:nvSpPr>
              <p:cNvPr id="32016" name="Freeform 1174"/>
              <p:cNvSpPr>
                <a:spLocks/>
              </p:cNvSpPr>
              <p:nvPr/>
            </p:nvSpPr>
            <p:spPr bwMode="auto">
              <a:xfrm>
                <a:off x="1408" y="2994"/>
                <a:ext cx="288" cy="183"/>
              </a:xfrm>
              <a:custGeom>
                <a:avLst/>
                <a:gdLst>
                  <a:gd name="T0" fmla="*/ 0 w 1436"/>
                  <a:gd name="T1" fmla="*/ 0 h 915"/>
                  <a:gd name="T2" fmla="*/ 0 w 1436"/>
                  <a:gd name="T3" fmla="*/ 0 h 915"/>
                  <a:gd name="T4" fmla="*/ 0 w 1436"/>
                  <a:gd name="T5" fmla="*/ 0 h 915"/>
                  <a:gd name="T6" fmla="*/ 0 w 1436"/>
                  <a:gd name="T7" fmla="*/ 0 h 915"/>
                  <a:gd name="T8" fmla="*/ 0 w 1436"/>
                  <a:gd name="T9" fmla="*/ 0 h 915"/>
                  <a:gd name="T10" fmla="*/ 0 w 1436"/>
                  <a:gd name="T11" fmla="*/ 0 h 915"/>
                  <a:gd name="T12" fmla="*/ 0 w 1436"/>
                  <a:gd name="T13" fmla="*/ 0 h 915"/>
                  <a:gd name="T14" fmla="*/ 0 w 1436"/>
                  <a:gd name="T15" fmla="*/ 0 h 915"/>
                  <a:gd name="T16" fmla="*/ 0 w 1436"/>
                  <a:gd name="T17" fmla="*/ 0 h 915"/>
                  <a:gd name="T18" fmla="*/ 0 w 1436"/>
                  <a:gd name="T19" fmla="*/ 0 h 915"/>
                  <a:gd name="T20" fmla="*/ 0 w 1436"/>
                  <a:gd name="T21" fmla="*/ 0 h 915"/>
                  <a:gd name="T22" fmla="*/ 0 w 1436"/>
                  <a:gd name="T23" fmla="*/ 0 h 915"/>
                  <a:gd name="T24" fmla="*/ 0 w 1436"/>
                  <a:gd name="T25" fmla="*/ 0 h 915"/>
                  <a:gd name="T26" fmla="*/ 0 w 1436"/>
                  <a:gd name="T27" fmla="*/ 0 h 915"/>
                  <a:gd name="T28" fmla="*/ 0 w 1436"/>
                  <a:gd name="T29" fmla="*/ 0 h 915"/>
                  <a:gd name="T30" fmla="*/ 0 w 1436"/>
                  <a:gd name="T31" fmla="*/ 0 h 915"/>
                  <a:gd name="T32" fmla="*/ 0 w 1436"/>
                  <a:gd name="T33" fmla="*/ 0 h 915"/>
                  <a:gd name="T34" fmla="*/ 0 w 1436"/>
                  <a:gd name="T35" fmla="*/ 0 h 915"/>
                  <a:gd name="T36" fmla="*/ 0 w 1436"/>
                  <a:gd name="T37" fmla="*/ 0 h 915"/>
                  <a:gd name="T38" fmla="*/ 0 w 1436"/>
                  <a:gd name="T39" fmla="*/ 0 h 915"/>
                  <a:gd name="T40" fmla="*/ 0 w 1436"/>
                  <a:gd name="T41" fmla="*/ 0 h 915"/>
                  <a:gd name="T42" fmla="*/ 0 w 1436"/>
                  <a:gd name="T43" fmla="*/ 0 h 915"/>
                  <a:gd name="T44" fmla="*/ 0 w 1436"/>
                  <a:gd name="T45" fmla="*/ 0 h 915"/>
                  <a:gd name="T46" fmla="*/ 0 w 1436"/>
                  <a:gd name="T47" fmla="*/ 0 h 915"/>
                  <a:gd name="T48" fmla="*/ 0 w 1436"/>
                  <a:gd name="T49" fmla="*/ 0 h 915"/>
                  <a:gd name="T50" fmla="*/ 0 w 1436"/>
                  <a:gd name="T51" fmla="*/ 0 h 915"/>
                  <a:gd name="T52" fmla="*/ 0 w 1436"/>
                  <a:gd name="T53" fmla="*/ 0 h 915"/>
                  <a:gd name="T54" fmla="*/ 0 w 1436"/>
                  <a:gd name="T55" fmla="*/ 0 h 915"/>
                  <a:gd name="T56" fmla="*/ 0 w 1436"/>
                  <a:gd name="T57" fmla="*/ 0 h 915"/>
                  <a:gd name="T58" fmla="*/ 0 w 1436"/>
                  <a:gd name="T59" fmla="*/ 0 h 915"/>
                  <a:gd name="T60" fmla="*/ 0 w 1436"/>
                  <a:gd name="T61" fmla="*/ 0 h 915"/>
                  <a:gd name="T62" fmla="*/ 0 w 1436"/>
                  <a:gd name="T63" fmla="*/ 0 h 915"/>
                  <a:gd name="T64" fmla="*/ 0 w 1436"/>
                  <a:gd name="T65" fmla="*/ 0 h 915"/>
                  <a:gd name="T66" fmla="*/ 0 w 1436"/>
                  <a:gd name="T67" fmla="*/ 0 h 915"/>
                  <a:gd name="T68" fmla="*/ 0 w 1436"/>
                  <a:gd name="T69" fmla="*/ 0 h 915"/>
                  <a:gd name="T70" fmla="*/ 0 w 1436"/>
                  <a:gd name="T71" fmla="*/ 0 h 915"/>
                  <a:gd name="T72" fmla="*/ 0 w 1436"/>
                  <a:gd name="T73" fmla="*/ 0 h 915"/>
                  <a:gd name="T74" fmla="*/ 0 w 1436"/>
                  <a:gd name="T75" fmla="*/ 0 h 915"/>
                  <a:gd name="T76" fmla="*/ 0 w 1436"/>
                  <a:gd name="T77" fmla="*/ 0 h 915"/>
                  <a:gd name="T78" fmla="*/ 0 w 1436"/>
                  <a:gd name="T79" fmla="*/ 0 h 915"/>
                  <a:gd name="T80" fmla="*/ 0 w 1436"/>
                  <a:gd name="T81" fmla="*/ 0 h 915"/>
                  <a:gd name="T82" fmla="*/ 0 w 1436"/>
                  <a:gd name="T83" fmla="*/ 0 h 915"/>
                  <a:gd name="T84" fmla="*/ 0 w 1436"/>
                  <a:gd name="T85" fmla="*/ 0 h 915"/>
                  <a:gd name="T86" fmla="*/ 0 w 1436"/>
                  <a:gd name="T87" fmla="*/ 0 h 915"/>
                  <a:gd name="T88" fmla="*/ 0 w 1436"/>
                  <a:gd name="T89" fmla="*/ 0 h 915"/>
                  <a:gd name="T90" fmla="*/ 0 w 1436"/>
                  <a:gd name="T91" fmla="*/ 0 h 915"/>
                  <a:gd name="T92" fmla="*/ 0 w 1436"/>
                  <a:gd name="T93" fmla="*/ 0 h 915"/>
                  <a:gd name="T94" fmla="*/ 0 w 1436"/>
                  <a:gd name="T95" fmla="*/ 0 h 9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36"/>
                  <a:gd name="T145" fmla="*/ 0 h 915"/>
                  <a:gd name="T146" fmla="*/ 1436 w 1436"/>
                  <a:gd name="T147" fmla="*/ 915 h 9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36" h="915">
                    <a:moveTo>
                      <a:pt x="1436" y="153"/>
                    </a:moveTo>
                    <a:lnTo>
                      <a:pt x="1399" y="137"/>
                    </a:lnTo>
                    <a:lnTo>
                      <a:pt x="1359" y="122"/>
                    </a:lnTo>
                    <a:lnTo>
                      <a:pt x="1318" y="109"/>
                    </a:lnTo>
                    <a:lnTo>
                      <a:pt x="1274" y="96"/>
                    </a:lnTo>
                    <a:lnTo>
                      <a:pt x="1226" y="85"/>
                    </a:lnTo>
                    <a:lnTo>
                      <a:pt x="1178" y="75"/>
                    </a:lnTo>
                    <a:lnTo>
                      <a:pt x="1128" y="68"/>
                    </a:lnTo>
                    <a:lnTo>
                      <a:pt x="1075" y="62"/>
                    </a:lnTo>
                    <a:lnTo>
                      <a:pt x="1022" y="57"/>
                    </a:lnTo>
                    <a:lnTo>
                      <a:pt x="968" y="55"/>
                    </a:lnTo>
                    <a:lnTo>
                      <a:pt x="914" y="53"/>
                    </a:lnTo>
                    <a:lnTo>
                      <a:pt x="860" y="55"/>
                    </a:lnTo>
                    <a:lnTo>
                      <a:pt x="805" y="58"/>
                    </a:lnTo>
                    <a:lnTo>
                      <a:pt x="751" y="63"/>
                    </a:lnTo>
                    <a:lnTo>
                      <a:pt x="697" y="71"/>
                    </a:lnTo>
                    <a:lnTo>
                      <a:pt x="644" y="79"/>
                    </a:lnTo>
                    <a:lnTo>
                      <a:pt x="591" y="90"/>
                    </a:lnTo>
                    <a:lnTo>
                      <a:pt x="541" y="105"/>
                    </a:lnTo>
                    <a:lnTo>
                      <a:pt x="492" y="121"/>
                    </a:lnTo>
                    <a:lnTo>
                      <a:pt x="445" y="139"/>
                    </a:lnTo>
                    <a:lnTo>
                      <a:pt x="400" y="160"/>
                    </a:lnTo>
                    <a:lnTo>
                      <a:pt x="358" y="184"/>
                    </a:lnTo>
                    <a:lnTo>
                      <a:pt x="319" y="209"/>
                    </a:lnTo>
                    <a:lnTo>
                      <a:pt x="282" y="238"/>
                    </a:lnTo>
                    <a:lnTo>
                      <a:pt x="249" y="270"/>
                    </a:lnTo>
                    <a:lnTo>
                      <a:pt x="218" y="304"/>
                    </a:lnTo>
                    <a:lnTo>
                      <a:pt x="192" y="341"/>
                    </a:lnTo>
                    <a:lnTo>
                      <a:pt x="170" y="380"/>
                    </a:lnTo>
                    <a:lnTo>
                      <a:pt x="153" y="423"/>
                    </a:lnTo>
                    <a:lnTo>
                      <a:pt x="141" y="470"/>
                    </a:lnTo>
                    <a:lnTo>
                      <a:pt x="132" y="519"/>
                    </a:lnTo>
                    <a:lnTo>
                      <a:pt x="130" y="571"/>
                    </a:lnTo>
                    <a:lnTo>
                      <a:pt x="131" y="600"/>
                    </a:lnTo>
                    <a:lnTo>
                      <a:pt x="132" y="629"/>
                    </a:lnTo>
                    <a:lnTo>
                      <a:pt x="136" y="656"/>
                    </a:lnTo>
                    <a:lnTo>
                      <a:pt x="141" y="683"/>
                    </a:lnTo>
                    <a:lnTo>
                      <a:pt x="147" y="707"/>
                    </a:lnTo>
                    <a:lnTo>
                      <a:pt x="156" y="732"/>
                    </a:lnTo>
                    <a:lnTo>
                      <a:pt x="164" y="754"/>
                    </a:lnTo>
                    <a:lnTo>
                      <a:pt x="176" y="776"/>
                    </a:lnTo>
                    <a:lnTo>
                      <a:pt x="189" y="797"/>
                    </a:lnTo>
                    <a:lnTo>
                      <a:pt x="203" y="817"/>
                    </a:lnTo>
                    <a:lnTo>
                      <a:pt x="221" y="835"/>
                    </a:lnTo>
                    <a:lnTo>
                      <a:pt x="239" y="853"/>
                    </a:lnTo>
                    <a:lnTo>
                      <a:pt x="259" y="869"/>
                    </a:lnTo>
                    <a:lnTo>
                      <a:pt x="281" y="885"/>
                    </a:lnTo>
                    <a:lnTo>
                      <a:pt x="305" y="901"/>
                    </a:lnTo>
                    <a:lnTo>
                      <a:pt x="332" y="915"/>
                    </a:lnTo>
                    <a:lnTo>
                      <a:pt x="237" y="861"/>
                    </a:lnTo>
                    <a:lnTo>
                      <a:pt x="158" y="803"/>
                    </a:lnTo>
                    <a:lnTo>
                      <a:pt x="97" y="743"/>
                    </a:lnTo>
                    <a:lnTo>
                      <a:pt x="50" y="680"/>
                    </a:lnTo>
                    <a:lnTo>
                      <a:pt x="19" y="616"/>
                    </a:lnTo>
                    <a:lnTo>
                      <a:pt x="2" y="552"/>
                    </a:lnTo>
                    <a:lnTo>
                      <a:pt x="0" y="488"/>
                    </a:lnTo>
                    <a:lnTo>
                      <a:pt x="10" y="426"/>
                    </a:lnTo>
                    <a:lnTo>
                      <a:pt x="33" y="364"/>
                    </a:lnTo>
                    <a:lnTo>
                      <a:pt x="67" y="305"/>
                    </a:lnTo>
                    <a:lnTo>
                      <a:pt x="114" y="250"/>
                    </a:lnTo>
                    <a:lnTo>
                      <a:pt x="170" y="197"/>
                    </a:lnTo>
                    <a:lnTo>
                      <a:pt x="237" y="149"/>
                    </a:lnTo>
                    <a:lnTo>
                      <a:pt x="313" y="107"/>
                    </a:lnTo>
                    <a:lnTo>
                      <a:pt x="397" y="71"/>
                    </a:lnTo>
                    <a:lnTo>
                      <a:pt x="489" y="41"/>
                    </a:lnTo>
                    <a:lnTo>
                      <a:pt x="510" y="36"/>
                    </a:lnTo>
                    <a:lnTo>
                      <a:pt x="530" y="31"/>
                    </a:lnTo>
                    <a:lnTo>
                      <a:pt x="551" y="26"/>
                    </a:lnTo>
                    <a:lnTo>
                      <a:pt x="572" y="23"/>
                    </a:lnTo>
                    <a:lnTo>
                      <a:pt x="591" y="19"/>
                    </a:lnTo>
                    <a:lnTo>
                      <a:pt x="612" y="15"/>
                    </a:lnTo>
                    <a:lnTo>
                      <a:pt x="633" y="13"/>
                    </a:lnTo>
                    <a:lnTo>
                      <a:pt x="654" y="9"/>
                    </a:lnTo>
                    <a:lnTo>
                      <a:pt x="675" y="8"/>
                    </a:lnTo>
                    <a:lnTo>
                      <a:pt x="696" y="5"/>
                    </a:lnTo>
                    <a:lnTo>
                      <a:pt x="716" y="4"/>
                    </a:lnTo>
                    <a:lnTo>
                      <a:pt x="737" y="3"/>
                    </a:lnTo>
                    <a:lnTo>
                      <a:pt x="758" y="2"/>
                    </a:lnTo>
                    <a:lnTo>
                      <a:pt x="779" y="0"/>
                    </a:lnTo>
                    <a:lnTo>
                      <a:pt x="800" y="0"/>
                    </a:lnTo>
                    <a:lnTo>
                      <a:pt x="821" y="0"/>
                    </a:lnTo>
                    <a:lnTo>
                      <a:pt x="850" y="2"/>
                    </a:lnTo>
                    <a:lnTo>
                      <a:pt x="883" y="4"/>
                    </a:lnTo>
                    <a:lnTo>
                      <a:pt x="921" y="9"/>
                    </a:lnTo>
                    <a:lnTo>
                      <a:pt x="961" y="14"/>
                    </a:lnTo>
                    <a:lnTo>
                      <a:pt x="1002" y="21"/>
                    </a:lnTo>
                    <a:lnTo>
                      <a:pt x="1045" y="30"/>
                    </a:lnTo>
                    <a:lnTo>
                      <a:pt x="1091" y="40"/>
                    </a:lnTo>
                    <a:lnTo>
                      <a:pt x="1135" y="51"/>
                    </a:lnTo>
                    <a:lnTo>
                      <a:pt x="1179" y="62"/>
                    </a:lnTo>
                    <a:lnTo>
                      <a:pt x="1223" y="74"/>
                    </a:lnTo>
                    <a:lnTo>
                      <a:pt x="1266" y="86"/>
                    </a:lnTo>
                    <a:lnTo>
                      <a:pt x="1307" y="100"/>
                    </a:lnTo>
                    <a:lnTo>
                      <a:pt x="1344" y="112"/>
                    </a:lnTo>
                    <a:lnTo>
                      <a:pt x="1378" y="126"/>
                    </a:lnTo>
                    <a:lnTo>
                      <a:pt x="1410" y="139"/>
                    </a:lnTo>
                    <a:lnTo>
                      <a:pt x="1436" y="153"/>
                    </a:lnTo>
                    <a:close/>
                  </a:path>
                </a:pathLst>
              </a:custGeom>
              <a:solidFill>
                <a:srgbClr val="D1AF70"/>
              </a:solidFill>
              <a:ln w="9525">
                <a:noFill/>
                <a:round/>
                <a:headEnd/>
                <a:tailEnd/>
              </a:ln>
            </p:spPr>
            <p:txBody>
              <a:bodyPr/>
              <a:lstStyle/>
              <a:p>
                <a:endParaRPr lang="en-US"/>
              </a:p>
            </p:txBody>
          </p:sp>
          <p:sp>
            <p:nvSpPr>
              <p:cNvPr id="32017" name="Freeform 1175"/>
              <p:cNvSpPr>
                <a:spLocks/>
              </p:cNvSpPr>
              <p:nvPr/>
            </p:nvSpPr>
            <p:spPr bwMode="auto">
              <a:xfrm>
                <a:off x="1430" y="3140"/>
                <a:ext cx="37" cy="28"/>
              </a:xfrm>
              <a:custGeom>
                <a:avLst/>
                <a:gdLst>
                  <a:gd name="T0" fmla="*/ 0 w 183"/>
                  <a:gd name="T1" fmla="*/ 0 h 138"/>
                  <a:gd name="T2" fmla="*/ 0 w 183"/>
                  <a:gd name="T3" fmla="*/ 0 h 138"/>
                  <a:gd name="T4" fmla="*/ 0 w 183"/>
                  <a:gd name="T5" fmla="*/ 0 h 138"/>
                  <a:gd name="T6" fmla="*/ 0 w 183"/>
                  <a:gd name="T7" fmla="*/ 0 h 138"/>
                  <a:gd name="T8" fmla="*/ 0 w 183"/>
                  <a:gd name="T9" fmla="*/ 0 h 138"/>
                  <a:gd name="T10" fmla="*/ 0 60000 65536"/>
                  <a:gd name="T11" fmla="*/ 0 60000 65536"/>
                  <a:gd name="T12" fmla="*/ 0 60000 65536"/>
                  <a:gd name="T13" fmla="*/ 0 60000 65536"/>
                  <a:gd name="T14" fmla="*/ 0 60000 65536"/>
                  <a:gd name="T15" fmla="*/ 0 w 183"/>
                  <a:gd name="T16" fmla="*/ 0 h 138"/>
                  <a:gd name="T17" fmla="*/ 183 w 183"/>
                  <a:gd name="T18" fmla="*/ 138 h 138"/>
                </a:gdLst>
                <a:ahLst/>
                <a:cxnLst>
                  <a:cxn ang="T10">
                    <a:pos x="T0" y="T1"/>
                  </a:cxn>
                  <a:cxn ang="T11">
                    <a:pos x="T2" y="T3"/>
                  </a:cxn>
                  <a:cxn ang="T12">
                    <a:pos x="T4" y="T5"/>
                  </a:cxn>
                  <a:cxn ang="T13">
                    <a:pos x="T6" y="T7"/>
                  </a:cxn>
                  <a:cxn ang="T14">
                    <a:pos x="T8" y="T9"/>
                  </a:cxn>
                </a:cxnLst>
                <a:rect l="T15" t="T16" r="T17" b="T18"/>
                <a:pathLst>
                  <a:path w="183" h="138">
                    <a:moveTo>
                      <a:pt x="183" y="18"/>
                    </a:moveTo>
                    <a:lnTo>
                      <a:pt x="32" y="138"/>
                    </a:lnTo>
                    <a:lnTo>
                      <a:pt x="0" y="114"/>
                    </a:lnTo>
                    <a:lnTo>
                      <a:pt x="172" y="0"/>
                    </a:lnTo>
                    <a:lnTo>
                      <a:pt x="183" y="18"/>
                    </a:lnTo>
                    <a:close/>
                  </a:path>
                </a:pathLst>
              </a:custGeom>
              <a:solidFill>
                <a:srgbClr val="D1AF70"/>
              </a:solidFill>
              <a:ln w="9525">
                <a:noFill/>
                <a:round/>
                <a:headEnd/>
                <a:tailEnd/>
              </a:ln>
            </p:spPr>
            <p:txBody>
              <a:bodyPr/>
              <a:lstStyle/>
              <a:p>
                <a:endParaRPr lang="en-US"/>
              </a:p>
            </p:txBody>
          </p:sp>
          <p:sp>
            <p:nvSpPr>
              <p:cNvPr id="32018" name="Freeform 1176"/>
              <p:cNvSpPr>
                <a:spLocks/>
              </p:cNvSpPr>
              <p:nvPr/>
            </p:nvSpPr>
            <p:spPr bwMode="auto">
              <a:xfrm>
                <a:off x="1412" y="3070"/>
                <a:ext cx="76" cy="50"/>
              </a:xfrm>
              <a:custGeom>
                <a:avLst/>
                <a:gdLst>
                  <a:gd name="T0" fmla="*/ 0 w 381"/>
                  <a:gd name="T1" fmla="*/ 0 h 249"/>
                  <a:gd name="T2" fmla="*/ 0 w 381"/>
                  <a:gd name="T3" fmla="*/ 0 h 249"/>
                  <a:gd name="T4" fmla="*/ 0 w 381"/>
                  <a:gd name="T5" fmla="*/ 0 h 249"/>
                  <a:gd name="T6" fmla="*/ 0 w 381"/>
                  <a:gd name="T7" fmla="*/ 0 h 249"/>
                  <a:gd name="T8" fmla="*/ 0 w 381"/>
                  <a:gd name="T9" fmla="*/ 0 h 249"/>
                  <a:gd name="T10" fmla="*/ 0 60000 65536"/>
                  <a:gd name="T11" fmla="*/ 0 60000 65536"/>
                  <a:gd name="T12" fmla="*/ 0 60000 65536"/>
                  <a:gd name="T13" fmla="*/ 0 60000 65536"/>
                  <a:gd name="T14" fmla="*/ 0 60000 65536"/>
                  <a:gd name="T15" fmla="*/ 0 w 381"/>
                  <a:gd name="T16" fmla="*/ 0 h 249"/>
                  <a:gd name="T17" fmla="*/ 381 w 381"/>
                  <a:gd name="T18" fmla="*/ 249 h 249"/>
                </a:gdLst>
                <a:ahLst/>
                <a:cxnLst>
                  <a:cxn ang="T10">
                    <a:pos x="T0" y="T1"/>
                  </a:cxn>
                  <a:cxn ang="T11">
                    <a:pos x="T2" y="T3"/>
                  </a:cxn>
                  <a:cxn ang="T12">
                    <a:pos x="T4" y="T5"/>
                  </a:cxn>
                  <a:cxn ang="T13">
                    <a:pos x="T6" y="T7"/>
                  </a:cxn>
                  <a:cxn ang="T14">
                    <a:pos x="T8" y="T9"/>
                  </a:cxn>
                </a:cxnLst>
                <a:rect l="T15" t="T16" r="T17" b="T18"/>
                <a:pathLst>
                  <a:path w="381" h="249">
                    <a:moveTo>
                      <a:pt x="381" y="20"/>
                    </a:moveTo>
                    <a:lnTo>
                      <a:pt x="0" y="249"/>
                    </a:lnTo>
                    <a:lnTo>
                      <a:pt x="14" y="186"/>
                    </a:lnTo>
                    <a:lnTo>
                      <a:pt x="367" y="0"/>
                    </a:lnTo>
                    <a:lnTo>
                      <a:pt x="381" y="20"/>
                    </a:lnTo>
                    <a:close/>
                  </a:path>
                </a:pathLst>
              </a:custGeom>
              <a:solidFill>
                <a:srgbClr val="D1AF70"/>
              </a:solidFill>
              <a:ln w="9525">
                <a:noFill/>
                <a:round/>
                <a:headEnd/>
                <a:tailEnd/>
              </a:ln>
            </p:spPr>
            <p:txBody>
              <a:bodyPr/>
              <a:lstStyle/>
              <a:p>
                <a:endParaRPr lang="en-US"/>
              </a:p>
            </p:txBody>
          </p:sp>
          <p:sp>
            <p:nvSpPr>
              <p:cNvPr id="32019" name="Freeform 1177"/>
              <p:cNvSpPr>
                <a:spLocks/>
              </p:cNvSpPr>
              <p:nvPr/>
            </p:nvSpPr>
            <p:spPr bwMode="auto">
              <a:xfrm>
                <a:off x="1466" y="2978"/>
                <a:ext cx="23" cy="98"/>
              </a:xfrm>
              <a:custGeom>
                <a:avLst/>
                <a:gdLst>
                  <a:gd name="T0" fmla="*/ 0 w 114"/>
                  <a:gd name="T1" fmla="*/ 0 h 491"/>
                  <a:gd name="T2" fmla="*/ 0 w 114"/>
                  <a:gd name="T3" fmla="*/ 0 h 491"/>
                  <a:gd name="T4" fmla="*/ 0 w 114"/>
                  <a:gd name="T5" fmla="*/ 0 h 491"/>
                  <a:gd name="T6" fmla="*/ 0 w 114"/>
                  <a:gd name="T7" fmla="*/ 0 h 491"/>
                  <a:gd name="T8" fmla="*/ 0 w 114"/>
                  <a:gd name="T9" fmla="*/ 0 h 491"/>
                  <a:gd name="T10" fmla="*/ 0 w 114"/>
                  <a:gd name="T11" fmla="*/ 0 h 491"/>
                  <a:gd name="T12" fmla="*/ 0 w 114"/>
                  <a:gd name="T13" fmla="*/ 0 h 491"/>
                  <a:gd name="T14" fmla="*/ 0 w 114"/>
                  <a:gd name="T15" fmla="*/ 0 h 491"/>
                  <a:gd name="T16" fmla="*/ 0 w 114"/>
                  <a:gd name="T17" fmla="*/ 0 h 491"/>
                  <a:gd name="T18" fmla="*/ 0 w 114"/>
                  <a:gd name="T19" fmla="*/ 0 h 491"/>
                  <a:gd name="T20" fmla="*/ 0 w 114"/>
                  <a:gd name="T21" fmla="*/ 0 h 491"/>
                  <a:gd name="T22" fmla="*/ 0 w 114"/>
                  <a:gd name="T23" fmla="*/ 0 h 491"/>
                  <a:gd name="T24" fmla="*/ 0 w 114"/>
                  <a:gd name="T25" fmla="*/ 0 h 491"/>
                  <a:gd name="T26" fmla="*/ 0 w 114"/>
                  <a:gd name="T27" fmla="*/ 0 h 491"/>
                  <a:gd name="T28" fmla="*/ 0 w 114"/>
                  <a:gd name="T29" fmla="*/ 0 h 4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4"/>
                  <a:gd name="T46" fmla="*/ 0 h 491"/>
                  <a:gd name="T47" fmla="*/ 114 w 114"/>
                  <a:gd name="T48" fmla="*/ 491 h 4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4" h="491">
                    <a:moveTo>
                      <a:pt x="114" y="483"/>
                    </a:moveTo>
                    <a:lnTo>
                      <a:pt x="60" y="0"/>
                    </a:lnTo>
                    <a:lnTo>
                      <a:pt x="0" y="2"/>
                    </a:lnTo>
                    <a:lnTo>
                      <a:pt x="5" y="36"/>
                    </a:lnTo>
                    <a:lnTo>
                      <a:pt x="16" y="98"/>
                    </a:lnTo>
                    <a:lnTo>
                      <a:pt x="28" y="177"/>
                    </a:lnTo>
                    <a:lnTo>
                      <a:pt x="42" y="261"/>
                    </a:lnTo>
                    <a:lnTo>
                      <a:pt x="57" y="345"/>
                    </a:lnTo>
                    <a:lnTo>
                      <a:pt x="68" y="416"/>
                    </a:lnTo>
                    <a:lnTo>
                      <a:pt x="76" y="467"/>
                    </a:lnTo>
                    <a:lnTo>
                      <a:pt x="80" y="486"/>
                    </a:lnTo>
                    <a:lnTo>
                      <a:pt x="87" y="491"/>
                    </a:lnTo>
                    <a:lnTo>
                      <a:pt x="97" y="490"/>
                    </a:lnTo>
                    <a:lnTo>
                      <a:pt x="106" y="486"/>
                    </a:lnTo>
                    <a:lnTo>
                      <a:pt x="114" y="483"/>
                    </a:lnTo>
                    <a:close/>
                  </a:path>
                </a:pathLst>
              </a:custGeom>
              <a:solidFill>
                <a:srgbClr val="7FFFFF"/>
              </a:solidFill>
              <a:ln w="9525">
                <a:noFill/>
                <a:round/>
                <a:headEnd/>
                <a:tailEnd/>
              </a:ln>
            </p:spPr>
            <p:txBody>
              <a:bodyPr/>
              <a:lstStyle/>
              <a:p>
                <a:endParaRPr lang="en-US"/>
              </a:p>
            </p:txBody>
          </p:sp>
          <p:sp>
            <p:nvSpPr>
              <p:cNvPr id="32020" name="Freeform 1178"/>
              <p:cNvSpPr>
                <a:spLocks/>
              </p:cNvSpPr>
              <p:nvPr/>
            </p:nvSpPr>
            <p:spPr bwMode="auto">
              <a:xfrm>
                <a:off x="1481" y="3075"/>
                <a:ext cx="3" cy="2"/>
              </a:xfrm>
              <a:custGeom>
                <a:avLst/>
                <a:gdLst>
                  <a:gd name="T0" fmla="*/ 0 w 18"/>
                  <a:gd name="T1" fmla="*/ 0 h 11"/>
                  <a:gd name="T2" fmla="*/ 0 w 18"/>
                  <a:gd name="T3" fmla="*/ 0 h 11"/>
                  <a:gd name="T4" fmla="*/ 0 w 18"/>
                  <a:gd name="T5" fmla="*/ 0 h 11"/>
                  <a:gd name="T6" fmla="*/ 0 w 18"/>
                  <a:gd name="T7" fmla="*/ 0 h 11"/>
                  <a:gd name="T8" fmla="*/ 0 w 18"/>
                  <a:gd name="T9" fmla="*/ 0 h 11"/>
                  <a:gd name="T10" fmla="*/ 0 w 18"/>
                  <a:gd name="T11" fmla="*/ 0 h 11"/>
                  <a:gd name="T12" fmla="*/ 0 w 18"/>
                  <a:gd name="T13" fmla="*/ 0 h 11"/>
                  <a:gd name="T14" fmla="*/ 0 w 1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1"/>
                  <a:gd name="T26" fmla="*/ 18 w 1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1">
                    <a:moveTo>
                      <a:pt x="18" y="0"/>
                    </a:moveTo>
                    <a:lnTo>
                      <a:pt x="12" y="0"/>
                    </a:lnTo>
                    <a:lnTo>
                      <a:pt x="0" y="0"/>
                    </a:lnTo>
                    <a:lnTo>
                      <a:pt x="1" y="6"/>
                    </a:lnTo>
                    <a:lnTo>
                      <a:pt x="6" y="10"/>
                    </a:lnTo>
                    <a:lnTo>
                      <a:pt x="12" y="11"/>
                    </a:lnTo>
                    <a:lnTo>
                      <a:pt x="18" y="11"/>
                    </a:lnTo>
                    <a:lnTo>
                      <a:pt x="18" y="0"/>
                    </a:lnTo>
                    <a:close/>
                  </a:path>
                </a:pathLst>
              </a:custGeom>
              <a:solidFill>
                <a:srgbClr val="000000"/>
              </a:solidFill>
              <a:ln w="9525">
                <a:noFill/>
                <a:round/>
                <a:headEnd/>
                <a:tailEnd/>
              </a:ln>
            </p:spPr>
            <p:txBody>
              <a:bodyPr/>
              <a:lstStyle/>
              <a:p>
                <a:endParaRPr lang="en-US"/>
              </a:p>
            </p:txBody>
          </p:sp>
          <p:sp>
            <p:nvSpPr>
              <p:cNvPr id="32021" name="Freeform 1179"/>
              <p:cNvSpPr>
                <a:spLocks/>
              </p:cNvSpPr>
              <p:nvPr/>
            </p:nvSpPr>
            <p:spPr bwMode="auto">
              <a:xfrm>
                <a:off x="1484" y="3074"/>
                <a:ext cx="6" cy="3"/>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w 28"/>
                  <a:gd name="T21" fmla="*/ 0 h 18"/>
                  <a:gd name="T22" fmla="*/ 0 w 28"/>
                  <a:gd name="T23" fmla="*/ 0 h 18"/>
                  <a:gd name="T24" fmla="*/ 0 w 28"/>
                  <a:gd name="T25" fmla="*/ 0 h 18"/>
                  <a:gd name="T26" fmla="*/ 0 w 28"/>
                  <a:gd name="T27" fmla="*/ 0 h 18"/>
                  <a:gd name="T28" fmla="*/ 0 w 28"/>
                  <a:gd name="T29" fmla="*/ 0 h 18"/>
                  <a:gd name="T30" fmla="*/ 0 w 28"/>
                  <a:gd name="T31" fmla="*/ 0 h 18"/>
                  <a:gd name="T32" fmla="*/ 0 w 28"/>
                  <a:gd name="T33" fmla="*/ 0 h 18"/>
                  <a:gd name="T34" fmla="*/ 0 w 28"/>
                  <a:gd name="T35" fmla="*/ 0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18"/>
                  <a:gd name="T56" fmla="*/ 28 w 28"/>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18">
                    <a:moveTo>
                      <a:pt x="17" y="5"/>
                    </a:moveTo>
                    <a:lnTo>
                      <a:pt x="20" y="0"/>
                    </a:lnTo>
                    <a:lnTo>
                      <a:pt x="17" y="0"/>
                    </a:lnTo>
                    <a:lnTo>
                      <a:pt x="14" y="2"/>
                    </a:lnTo>
                    <a:lnTo>
                      <a:pt x="10" y="5"/>
                    </a:lnTo>
                    <a:lnTo>
                      <a:pt x="5" y="6"/>
                    </a:lnTo>
                    <a:lnTo>
                      <a:pt x="0" y="7"/>
                    </a:lnTo>
                    <a:lnTo>
                      <a:pt x="0" y="18"/>
                    </a:lnTo>
                    <a:lnTo>
                      <a:pt x="9" y="17"/>
                    </a:lnTo>
                    <a:lnTo>
                      <a:pt x="16" y="14"/>
                    </a:lnTo>
                    <a:lnTo>
                      <a:pt x="22" y="11"/>
                    </a:lnTo>
                    <a:lnTo>
                      <a:pt x="27" y="5"/>
                    </a:lnTo>
                    <a:lnTo>
                      <a:pt x="26" y="10"/>
                    </a:lnTo>
                    <a:lnTo>
                      <a:pt x="27" y="10"/>
                    </a:lnTo>
                    <a:lnTo>
                      <a:pt x="28" y="7"/>
                    </a:lnTo>
                    <a:lnTo>
                      <a:pt x="28" y="6"/>
                    </a:lnTo>
                    <a:lnTo>
                      <a:pt x="27" y="5"/>
                    </a:lnTo>
                    <a:lnTo>
                      <a:pt x="17" y="5"/>
                    </a:lnTo>
                    <a:close/>
                  </a:path>
                </a:pathLst>
              </a:custGeom>
              <a:solidFill>
                <a:srgbClr val="000000"/>
              </a:solidFill>
              <a:ln w="9525">
                <a:noFill/>
                <a:round/>
                <a:headEnd/>
                <a:tailEnd/>
              </a:ln>
            </p:spPr>
            <p:txBody>
              <a:bodyPr/>
              <a:lstStyle/>
              <a:p>
                <a:endParaRPr lang="en-US"/>
              </a:p>
            </p:txBody>
          </p:sp>
          <p:sp>
            <p:nvSpPr>
              <p:cNvPr id="32022" name="Freeform 1180"/>
              <p:cNvSpPr>
                <a:spLocks/>
              </p:cNvSpPr>
              <p:nvPr/>
            </p:nvSpPr>
            <p:spPr bwMode="auto">
              <a:xfrm>
                <a:off x="1477" y="2977"/>
                <a:ext cx="13" cy="98"/>
              </a:xfrm>
              <a:custGeom>
                <a:avLst/>
                <a:gdLst>
                  <a:gd name="T0" fmla="*/ 0 w 64"/>
                  <a:gd name="T1" fmla="*/ 0 h 490"/>
                  <a:gd name="T2" fmla="*/ 0 w 64"/>
                  <a:gd name="T3" fmla="*/ 0 h 490"/>
                  <a:gd name="T4" fmla="*/ 0 w 64"/>
                  <a:gd name="T5" fmla="*/ 0 h 490"/>
                  <a:gd name="T6" fmla="*/ 0 w 64"/>
                  <a:gd name="T7" fmla="*/ 0 h 490"/>
                  <a:gd name="T8" fmla="*/ 0 w 64"/>
                  <a:gd name="T9" fmla="*/ 0 h 490"/>
                  <a:gd name="T10" fmla="*/ 0 w 64"/>
                  <a:gd name="T11" fmla="*/ 0 h 490"/>
                  <a:gd name="T12" fmla="*/ 0 w 64"/>
                  <a:gd name="T13" fmla="*/ 0 h 490"/>
                  <a:gd name="T14" fmla="*/ 0 w 64"/>
                  <a:gd name="T15" fmla="*/ 0 h 490"/>
                  <a:gd name="T16" fmla="*/ 0 w 64"/>
                  <a:gd name="T17" fmla="*/ 0 h 490"/>
                  <a:gd name="T18" fmla="*/ 0 w 6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490"/>
                  <a:gd name="T32" fmla="*/ 64 w 64"/>
                  <a:gd name="T33" fmla="*/ 490 h 4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490">
                    <a:moveTo>
                      <a:pt x="5" y="13"/>
                    </a:moveTo>
                    <a:lnTo>
                      <a:pt x="0" y="7"/>
                    </a:lnTo>
                    <a:lnTo>
                      <a:pt x="54" y="490"/>
                    </a:lnTo>
                    <a:lnTo>
                      <a:pt x="64" y="490"/>
                    </a:lnTo>
                    <a:lnTo>
                      <a:pt x="11" y="7"/>
                    </a:lnTo>
                    <a:lnTo>
                      <a:pt x="5" y="2"/>
                    </a:lnTo>
                    <a:lnTo>
                      <a:pt x="11" y="7"/>
                    </a:lnTo>
                    <a:lnTo>
                      <a:pt x="11" y="0"/>
                    </a:lnTo>
                    <a:lnTo>
                      <a:pt x="5" y="2"/>
                    </a:lnTo>
                    <a:lnTo>
                      <a:pt x="5" y="13"/>
                    </a:lnTo>
                    <a:close/>
                  </a:path>
                </a:pathLst>
              </a:custGeom>
              <a:solidFill>
                <a:srgbClr val="000000"/>
              </a:solidFill>
              <a:ln w="9525">
                <a:noFill/>
                <a:round/>
                <a:headEnd/>
                <a:tailEnd/>
              </a:ln>
            </p:spPr>
            <p:txBody>
              <a:bodyPr/>
              <a:lstStyle/>
              <a:p>
                <a:endParaRPr lang="en-US"/>
              </a:p>
            </p:txBody>
          </p:sp>
          <p:sp>
            <p:nvSpPr>
              <p:cNvPr id="32023" name="Freeform 1181"/>
              <p:cNvSpPr>
                <a:spLocks/>
              </p:cNvSpPr>
              <p:nvPr/>
            </p:nvSpPr>
            <p:spPr bwMode="auto">
              <a:xfrm>
                <a:off x="1465" y="2977"/>
                <a:ext cx="13" cy="3"/>
              </a:xfrm>
              <a:custGeom>
                <a:avLst/>
                <a:gdLst>
                  <a:gd name="T0" fmla="*/ 0 w 67"/>
                  <a:gd name="T1" fmla="*/ 0 h 13"/>
                  <a:gd name="T2" fmla="*/ 0 w 67"/>
                  <a:gd name="T3" fmla="*/ 0 h 13"/>
                  <a:gd name="T4" fmla="*/ 0 w 67"/>
                  <a:gd name="T5" fmla="*/ 0 h 13"/>
                  <a:gd name="T6" fmla="*/ 0 w 67"/>
                  <a:gd name="T7" fmla="*/ 0 h 13"/>
                  <a:gd name="T8" fmla="*/ 0 w 67"/>
                  <a:gd name="T9" fmla="*/ 0 h 13"/>
                  <a:gd name="T10" fmla="*/ 0 w 67"/>
                  <a:gd name="T11" fmla="*/ 0 h 13"/>
                  <a:gd name="T12" fmla="*/ 0 w 67"/>
                  <a:gd name="T13" fmla="*/ 0 h 13"/>
                  <a:gd name="T14" fmla="*/ 0 w 67"/>
                  <a:gd name="T15" fmla="*/ 0 h 13"/>
                  <a:gd name="T16" fmla="*/ 0 w 67"/>
                  <a:gd name="T17" fmla="*/ 0 h 13"/>
                  <a:gd name="T18" fmla="*/ 0 w 67"/>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13"/>
                  <a:gd name="T32" fmla="*/ 67 w 67"/>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13">
                    <a:moveTo>
                      <a:pt x="12" y="7"/>
                    </a:moveTo>
                    <a:lnTo>
                      <a:pt x="7" y="13"/>
                    </a:lnTo>
                    <a:lnTo>
                      <a:pt x="67" y="11"/>
                    </a:lnTo>
                    <a:lnTo>
                      <a:pt x="67" y="0"/>
                    </a:lnTo>
                    <a:lnTo>
                      <a:pt x="7" y="2"/>
                    </a:lnTo>
                    <a:lnTo>
                      <a:pt x="2" y="8"/>
                    </a:lnTo>
                    <a:lnTo>
                      <a:pt x="7" y="2"/>
                    </a:lnTo>
                    <a:lnTo>
                      <a:pt x="0" y="2"/>
                    </a:lnTo>
                    <a:lnTo>
                      <a:pt x="2" y="8"/>
                    </a:lnTo>
                    <a:lnTo>
                      <a:pt x="12" y="7"/>
                    </a:lnTo>
                    <a:close/>
                  </a:path>
                </a:pathLst>
              </a:custGeom>
              <a:solidFill>
                <a:srgbClr val="000000"/>
              </a:solidFill>
              <a:ln w="9525">
                <a:noFill/>
                <a:round/>
                <a:headEnd/>
                <a:tailEnd/>
              </a:ln>
            </p:spPr>
            <p:txBody>
              <a:bodyPr/>
              <a:lstStyle/>
              <a:p>
                <a:endParaRPr lang="en-US"/>
              </a:p>
            </p:txBody>
          </p:sp>
          <p:sp>
            <p:nvSpPr>
              <p:cNvPr id="32024" name="Freeform 1182"/>
              <p:cNvSpPr>
                <a:spLocks/>
              </p:cNvSpPr>
              <p:nvPr/>
            </p:nvSpPr>
            <p:spPr bwMode="auto">
              <a:xfrm>
                <a:off x="1465" y="2978"/>
                <a:ext cx="18" cy="97"/>
              </a:xfrm>
              <a:custGeom>
                <a:avLst/>
                <a:gdLst>
                  <a:gd name="T0" fmla="*/ 0 w 91"/>
                  <a:gd name="T1" fmla="*/ 0 h 484"/>
                  <a:gd name="T2" fmla="*/ 0 w 91"/>
                  <a:gd name="T3" fmla="*/ 0 h 484"/>
                  <a:gd name="T4" fmla="*/ 0 w 91"/>
                  <a:gd name="T5" fmla="*/ 0 h 484"/>
                  <a:gd name="T6" fmla="*/ 0 w 91"/>
                  <a:gd name="T7" fmla="*/ 0 h 484"/>
                  <a:gd name="T8" fmla="*/ 0 w 91"/>
                  <a:gd name="T9" fmla="*/ 0 h 484"/>
                  <a:gd name="T10" fmla="*/ 0 w 91"/>
                  <a:gd name="T11" fmla="*/ 0 h 484"/>
                  <a:gd name="T12" fmla="*/ 0 w 91"/>
                  <a:gd name="T13" fmla="*/ 0 h 484"/>
                  <a:gd name="T14" fmla="*/ 0 60000 65536"/>
                  <a:gd name="T15" fmla="*/ 0 60000 65536"/>
                  <a:gd name="T16" fmla="*/ 0 60000 65536"/>
                  <a:gd name="T17" fmla="*/ 0 60000 65536"/>
                  <a:gd name="T18" fmla="*/ 0 60000 65536"/>
                  <a:gd name="T19" fmla="*/ 0 60000 65536"/>
                  <a:gd name="T20" fmla="*/ 0 60000 65536"/>
                  <a:gd name="T21" fmla="*/ 0 w 91"/>
                  <a:gd name="T22" fmla="*/ 0 h 484"/>
                  <a:gd name="T23" fmla="*/ 91 w 91"/>
                  <a:gd name="T24" fmla="*/ 484 h 4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484">
                    <a:moveTo>
                      <a:pt x="91" y="483"/>
                    </a:moveTo>
                    <a:lnTo>
                      <a:pt x="90" y="482"/>
                    </a:lnTo>
                    <a:lnTo>
                      <a:pt x="10" y="0"/>
                    </a:lnTo>
                    <a:lnTo>
                      <a:pt x="0" y="1"/>
                    </a:lnTo>
                    <a:lnTo>
                      <a:pt x="79" y="484"/>
                    </a:lnTo>
                    <a:lnTo>
                      <a:pt x="79" y="483"/>
                    </a:lnTo>
                    <a:lnTo>
                      <a:pt x="91" y="483"/>
                    </a:lnTo>
                    <a:close/>
                  </a:path>
                </a:pathLst>
              </a:custGeom>
              <a:solidFill>
                <a:srgbClr val="000000"/>
              </a:solidFill>
              <a:ln w="9525">
                <a:noFill/>
                <a:round/>
                <a:headEnd/>
                <a:tailEnd/>
              </a:ln>
            </p:spPr>
            <p:txBody>
              <a:bodyPr/>
              <a:lstStyle/>
              <a:p>
                <a:endParaRPr lang="en-US"/>
              </a:p>
            </p:txBody>
          </p:sp>
          <p:sp>
            <p:nvSpPr>
              <p:cNvPr id="32025" name="Freeform 1183"/>
              <p:cNvSpPr>
                <a:spLocks/>
              </p:cNvSpPr>
              <p:nvPr/>
            </p:nvSpPr>
            <p:spPr bwMode="auto">
              <a:xfrm>
                <a:off x="1493" y="3050"/>
                <a:ext cx="84" cy="63"/>
              </a:xfrm>
              <a:custGeom>
                <a:avLst/>
                <a:gdLst>
                  <a:gd name="T0" fmla="*/ 0 w 419"/>
                  <a:gd name="T1" fmla="*/ 0 h 318"/>
                  <a:gd name="T2" fmla="*/ 0 w 419"/>
                  <a:gd name="T3" fmla="*/ 0 h 318"/>
                  <a:gd name="T4" fmla="*/ 0 w 419"/>
                  <a:gd name="T5" fmla="*/ 0 h 318"/>
                  <a:gd name="T6" fmla="*/ 0 w 419"/>
                  <a:gd name="T7" fmla="*/ 0 h 318"/>
                  <a:gd name="T8" fmla="*/ 0 w 419"/>
                  <a:gd name="T9" fmla="*/ 0 h 318"/>
                  <a:gd name="T10" fmla="*/ 0 60000 65536"/>
                  <a:gd name="T11" fmla="*/ 0 60000 65536"/>
                  <a:gd name="T12" fmla="*/ 0 60000 65536"/>
                  <a:gd name="T13" fmla="*/ 0 60000 65536"/>
                  <a:gd name="T14" fmla="*/ 0 60000 65536"/>
                  <a:gd name="T15" fmla="*/ 0 w 419"/>
                  <a:gd name="T16" fmla="*/ 0 h 318"/>
                  <a:gd name="T17" fmla="*/ 419 w 419"/>
                  <a:gd name="T18" fmla="*/ 318 h 318"/>
                </a:gdLst>
                <a:ahLst/>
                <a:cxnLst>
                  <a:cxn ang="T10">
                    <a:pos x="T0" y="T1"/>
                  </a:cxn>
                  <a:cxn ang="T11">
                    <a:pos x="T2" y="T3"/>
                  </a:cxn>
                  <a:cxn ang="T12">
                    <a:pos x="T4" y="T5"/>
                  </a:cxn>
                  <a:cxn ang="T13">
                    <a:pos x="T6" y="T7"/>
                  </a:cxn>
                  <a:cxn ang="T14">
                    <a:pos x="T8" y="T9"/>
                  </a:cxn>
                </a:cxnLst>
                <a:rect l="T15" t="T16" r="T17" b="T18"/>
                <a:pathLst>
                  <a:path w="419" h="318">
                    <a:moveTo>
                      <a:pt x="419" y="32"/>
                    </a:moveTo>
                    <a:lnTo>
                      <a:pt x="0" y="318"/>
                    </a:lnTo>
                    <a:lnTo>
                      <a:pt x="26" y="229"/>
                    </a:lnTo>
                    <a:lnTo>
                      <a:pt x="411" y="0"/>
                    </a:lnTo>
                    <a:lnTo>
                      <a:pt x="419" y="32"/>
                    </a:lnTo>
                    <a:close/>
                  </a:path>
                </a:pathLst>
              </a:custGeom>
              <a:solidFill>
                <a:srgbClr val="D1AF70"/>
              </a:solidFill>
              <a:ln w="9525">
                <a:noFill/>
                <a:round/>
                <a:headEnd/>
                <a:tailEnd/>
              </a:ln>
            </p:spPr>
            <p:txBody>
              <a:bodyPr/>
              <a:lstStyle/>
              <a:p>
                <a:endParaRPr lang="en-US"/>
              </a:p>
            </p:txBody>
          </p:sp>
          <p:sp>
            <p:nvSpPr>
              <p:cNvPr id="32026" name="Freeform 1184"/>
              <p:cNvSpPr>
                <a:spLocks/>
              </p:cNvSpPr>
              <p:nvPr/>
            </p:nvSpPr>
            <p:spPr bwMode="auto">
              <a:xfrm>
                <a:off x="1567" y="2953"/>
                <a:ext cx="13" cy="103"/>
              </a:xfrm>
              <a:custGeom>
                <a:avLst/>
                <a:gdLst>
                  <a:gd name="T0" fmla="*/ 0 w 65"/>
                  <a:gd name="T1" fmla="*/ 0 h 516"/>
                  <a:gd name="T2" fmla="*/ 0 w 65"/>
                  <a:gd name="T3" fmla="*/ 0 h 516"/>
                  <a:gd name="T4" fmla="*/ 0 w 65"/>
                  <a:gd name="T5" fmla="*/ 0 h 516"/>
                  <a:gd name="T6" fmla="*/ 0 w 65"/>
                  <a:gd name="T7" fmla="*/ 0 h 516"/>
                  <a:gd name="T8" fmla="*/ 0 w 65"/>
                  <a:gd name="T9" fmla="*/ 0 h 516"/>
                  <a:gd name="T10" fmla="*/ 0 w 65"/>
                  <a:gd name="T11" fmla="*/ 0 h 516"/>
                  <a:gd name="T12" fmla="*/ 0 w 65"/>
                  <a:gd name="T13" fmla="*/ 0 h 516"/>
                  <a:gd name="T14" fmla="*/ 0 w 65"/>
                  <a:gd name="T15" fmla="*/ 0 h 516"/>
                  <a:gd name="T16" fmla="*/ 0 w 65"/>
                  <a:gd name="T17" fmla="*/ 0 h 516"/>
                  <a:gd name="T18" fmla="*/ 0 w 65"/>
                  <a:gd name="T19" fmla="*/ 0 h 516"/>
                  <a:gd name="T20" fmla="*/ 0 w 65"/>
                  <a:gd name="T21" fmla="*/ 0 h 516"/>
                  <a:gd name="T22" fmla="*/ 0 w 65"/>
                  <a:gd name="T23" fmla="*/ 0 h 5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516"/>
                  <a:gd name="T38" fmla="*/ 65 w 65"/>
                  <a:gd name="T39" fmla="*/ 516 h 5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516">
                    <a:moveTo>
                      <a:pt x="0" y="0"/>
                    </a:moveTo>
                    <a:lnTo>
                      <a:pt x="65" y="0"/>
                    </a:lnTo>
                    <a:lnTo>
                      <a:pt x="56" y="511"/>
                    </a:lnTo>
                    <a:lnTo>
                      <a:pt x="53" y="514"/>
                    </a:lnTo>
                    <a:lnTo>
                      <a:pt x="49" y="515"/>
                    </a:lnTo>
                    <a:lnTo>
                      <a:pt x="43" y="516"/>
                    </a:lnTo>
                    <a:lnTo>
                      <a:pt x="38" y="516"/>
                    </a:lnTo>
                    <a:lnTo>
                      <a:pt x="32" y="516"/>
                    </a:lnTo>
                    <a:lnTo>
                      <a:pt x="26" y="515"/>
                    </a:lnTo>
                    <a:lnTo>
                      <a:pt x="22" y="514"/>
                    </a:lnTo>
                    <a:lnTo>
                      <a:pt x="18" y="511"/>
                    </a:lnTo>
                    <a:lnTo>
                      <a:pt x="0" y="0"/>
                    </a:lnTo>
                    <a:close/>
                  </a:path>
                </a:pathLst>
              </a:custGeom>
              <a:solidFill>
                <a:srgbClr val="7FFFFF"/>
              </a:solidFill>
              <a:ln w="9525">
                <a:noFill/>
                <a:round/>
                <a:headEnd/>
                <a:tailEnd/>
              </a:ln>
            </p:spPr>
            <p:txBody>
              <a:bodyPr/>
              <a:lstStyle/>
              <a:p>
                <a:endParaRPr lang="en-US"/>
              </a:p>
            </p:txBody>
          </p:sp>
          <p:sp>
            <p:nvSpPr>
              <p:cNvPr id="32027" name="Freeform 1185"/>
              <p:cNvSpPr>
                <a:spLocks/>
              </p:cNvSpPr>
              <p:nvPr/>
            </p:nvSpPr>
            <p:spPr bwMode="auto">
              <a:xfrm>
                <a:off x="1567" y="2951"/>
                <a:ext cx="15" cy="3"/>
              </a:xfrm>
              <a:custGeom>
                <a:avLst/>
                <a:gdLst>
                  <a:gd name="T0" fmla="*/ 0 w 72"/>
                  <a:gd name="T1" fmla="*/ 0 h 13"/>
                  <a:gd name="T2" fmla="*/ 0 w 72"/>
                  <a:gd name="T3" fmla="*/ 0 h 13"/>
                  <a:gd name="T4" fmla="*/ 0 w 72"/>
                  <a:gd name="T5" fmla="*/ 0 h 13"/>
                  <a:gd name="T6" fmla="*/ 0 w 72"/>
                  <a:gd name="T7" fmla="*/ 0 h 13"/>
                  <a:gd name="T8" fmla="*/ 0 w 72"/>
                  <a:gd name="T9" fmla="*/ 0 h 13"/>
                  <a:gd name="T10" fmla="*/ 0 w 72"/>
                  <a:gd name="T11" fmla="*/ 0 h 13"/>
                  <a:gd name="T12" fmla="*/ 0 w 72"/>
                  <a:gd name="T13" fmla="*/ 0 h 13"/>
                  <a:gd name="T14" fmla="*/ 0 w 72"/>
                  <a:gd name="T15" fmla="*/ 0 h 13"/>
                  <a:gd name="T16" fmla="*/ 0 w 72"/>
                  <a:gd name="T17" fmla="*/ 0 h 13"/>
                  <a:gd name="T18" fmla="*/ 0 w 72"/>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13"/>
                  <a:gd name="T32" fmla="*/ 72 w 72"/>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13">
                    <a:moveTo>
                      <a:pt x="71" y="7"/>
                    </a:moveTo>
                    <a:lnTo>
                      <a:pt x="65" y="0"/>
                    </a:lnTo>
                    <a:lnTo>
                      <a:pt x="0" y="0"/>
                    </a:lnTo>
                    <a:lnTo>
                      <a:pt x="0" y="13"/>
                    </a:lnTo>
                    <a:lnTo>
                      <a:pt x="65" y="13"/>
                    </a:lnTo>
                    <a:lnTo>
                      <a:pt x="60" y="7"/>
                    </a:lnTo>
                    <a:lnTo>
                      <a:pt x="71" y="7"/>
                    </a:lnTo>
                    <a:lnTo>
                      <a:pt x="72" y="0"/>
                    </a:lnTo>
                    <a:lnTo>
                      <a:pt x="65" y="0"/>
                    </a:lnTo>
                    <a:lnTo>
                      <a:pt x="71" y="7"/>
                    </a:lnTo>
                    <a:close/>
                  </a:path>
                </a:pathLst>
              </a:custGeom>
              <a:solidFill>
                <a:srgbClr val="000000"/>
              </a:solidFill>
              <a:ln w="9525">
                <a:noFill/>
                <a:round/>
                <a:headEnd/>
                <a:tailEnd/>
              </a:ln>
            </p:spPr>
            <p:txBody>
              <a:bodyPr/>
              <a:lstStyle/>
              <a:p>
                <a:endParaRPr lang="en-US"/>
              </a:p>
            </p:txBody>
          </p:sp>
          <p:sp>
            <p:nvSpPr>
              <p:cNvPr id="32028" name="Freeform 1186"/>
              <p:cNvSpPr>
                <a:spLocks/>
              </p:cNvSpPr>
              <p:nvPr/>
            </p:nvSpPr>
            <p:spPr bwMode="auto">
              <a:xfrm>
                <a:off x="1578" y="2953"/>
                <a:ext cx="4" cy="102"/>
              </a:xfrm>
              <a:custGeom>
                <a:avLst/>
                <a:gdLst>
                  <a:gd name="T0" fmla="*/ 0 w 19"/>
                  <a:gd name="T1" fmla="*/ 0 h 513"/>
                  <a:gd name="T2" fmla="*/ 0 w 19"/>
                  <a:gd name="T3" fmla="*/ 0 h 513"/>
                  <a:gd name="T4" fmla="*/ 0 w 19"/>
                  <a:gd name="T5" fmla="*/ 0 h 513"/>
                  <a:gd name="T6" fmla="*/ 0 w 19"/>
                  <a:gd name="T7" fmla="*/ 0 h 513"/>
                  <a:gd name="T8" fmla="*/ 0 w 19"/>
                  <a:gd name="T9" fmla="*/ 0 h 513"/>
                  <a:gd name="T10" fmla="*/ 0 w 19"/>
                  <a:gd name="T11" fmla="*/ 0 h 513"/>
                  <a:gd name="T12" fmla="*/ 0 w 19"/>
                  <a:gd name="T13" fmla="*/ 0 h 513"/>
                  <a:gd name="T14" fmla="*/ 0 w 19"/>
                  <a:gd name="T15" fmla="*/ 0 h 513"/>
                  <a:gd name="T16" fmla="*/ 0 w 19"/>
                  <a:gd name="T17" fmla="*/ 0 h 5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513"/>
                  <a:gd name="T29" fmla="*/ 19 w 19"/>
                  <a:gd name="T30" fmla="*/ 513 h 5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513">
                    <a:moveTo>
                      <a:pt x="19" y="0"/>
                    </a:moveTo>
                    <a:lnTo>
                      <a:pt x="8" y="0"/>
                    </a:lnTo>
                    <a:lnTo>
                      <a:pt x="0" y="511"/>
                    </a:lnTo>
                    <a:lnTo>
                      <a:pt x="0" y="509"/>
                    </a:lnTo>
                    <a:lnTo>
                      <a:pt x="11" y="513"/>
                    </a:lnTo>
                    <a:lnTo>
                      <a:pt x="12" y="385"/>
                    </a:lnTo>
                    <a:lnTo>
                      <a:pt x="14" y="256"/>
                    </a:lnTo>
                    <a:lnTo>
                      <a:pt x="17" y="128"/>
                    </a:lnTo>
                    <a:lnTo>
                      <a:pt x="19" y="0"/>
                    </a:lnTo>
                    <a:close/>
                  </a:path>
                </a:pathLst>
              </a:custGeom>
              <a:solidFill>
                <a:srgbClr val="000000"/>
              </a:solidFill>
              <a:ln w="9525">
                <a:noFill/>
                <a:round/>
                <a:headEnd/>
                <a:tailEnd/>
              </a:ln>
            </p:spPr>
            <p:txBody>
              <a:bodyPr/>
              <a:lstStyle/>
              <a:p>
                <a:endParaRPr lang="en-US"/>
              </a:p>
            </p:txBody>
          </p:sp>
          <p:sp>
            <p:nvSpPr>
              <p:cNvPr id="32029" name="Freeform 1187"/>
              <p:cNvSpPr>
                <a:spLocks/>
              </p:cNvSpPr>
              <p:nvPr/>
            </p:nvSpPr>
            <p:spPr bwMode="auto">
              <a:xfrm>
                <a:off x="1575" y="3054"/>
                <a:ext cx="5" cy="3"/>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w 26"/>
                  <a:gd name="T21" fmla="*/ 0 h 16"/>
                  <a:gd name="T22" fmla="*/ 0 w 26"/>
                  <a:gd name="T23" fmla="*/ 0 h 16"/>
                  <a:gd name="T24" fmla="*/ 0 w 2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16"/>
                  <a:gd name="T41" fmla="*/ 26 w 2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16">
                    <a:moveTo>
                      <a:pt x="0" y="16"/>
                    </a:moveTo>
                    <a:lnTo>
                      <a:pt x="7" y="14"/>
                    </a:lnTo>
                    <a:lnTo>
                      <a:pt x="15" y="13"/>
                    </a:lnTo>
                    <a:lnTo>
                      <a:pt x="21" y="9"/>
                    </a:lnTo>
                    <a:lnTo>
                      <a:pt x="26" y="5"/>
                    </a:lnTo>
                    <a:lnTo>
                      <a:pt x="15" y="1"/>
                    </a:lnTo>
                    <a:lnTo>
                      <a:pt x="15" y="0"/>
                    </a:lnTo>
                    <a:lnTo>
                      <a:pt x="13" y="0"/>
                    </a:lnTo>
                    <a:lnTo>
                      <a:pt x="12" y="1"/>
                    </a:lnTo>
                    <a:lnTo>
                      <a:pt x="11" y="2"/>
                    </a:lnTo>
                    <a:lnTo>
                      <a:pt x="10" y="3"/>
                    </a:lnTo>
                    <a:lnTo>
                      <a:pt x="0" y="3"/>
                    </a:lnTo>
                    <a:lnTo>
                      <a:pt x="0" y="16"/>
                    </a:lnTo>
                    <a:close/>
                  </a:path>
                </a:pathLst>
              </a:custGeom>
              <a:solidFill>
                <a:srgbClr val="000000"/>
              </a:solidFill>
              <a:ln w="9525">
                <a:noFill/>
                <a:round/>
                <a:headEnd/>
                <a:tailEnd/>
              </a:ln>
            </p:spPr>
            <p:txBody>
              <a:bodyPr/>
              <a:lstStyle/>
              <a:p>
                <a:endParaRPr lang="en-US"/>
              </a:p>
            </p:txBody>
          </p:sp>
          <p:sp>
            <p:nvSpPr>
              <p:cNvPr id="32030" name="Freeform 1188"/>
              <p:cNvSpPr>
                <a:spLocks/>
              </p:cNvSpPr>
              <p:nvPr/>
            </p:nvSpPr>
            <p:spPr bwMode="auto">
              <a:xfrm>
                <a:off x="1570" y="3054"/>
                <a:ext cx="5" cy="3"/>
              </a:xfrm>
              <a:custGeom>
                <a:avLst/>
                <a:gdLst>
                  <a:gd name="T0" fmla="*/ 0 w 25"/>
                  <a:gd name="T1" fmla="*/ 0 h 16"/>
                  <a:gd name="T2" fmla="*/ 0 w 25"/>
                  <a:gd name="T3" fmla="*/ 0 h 16"/>
                  <a:gd name="T4" fmla="*/ 0 w 25"/>
                  <a:gd name="T5" fmla="*/ 0 h 16"/>
                  <a:gd name="T6" fmla="*/ 0 w 25"/>
                  <a:gd name="T7" fmla="*/ 0 h 16"/>
                  <a:gd name="T8" fmla="*/ 0 w 25"/>
                  <a:gd name="T9" fmla="*/ 0 h 16"/>
                  <a:gd name="T10" fmla="*/ 0 w 25"/>
                  <a:gd name="T11" fmla="*/ 0 h 16"/>
                  <a:gd name="T12" fmla="*/ 0 w 25"/>
                  <a:gd name="T13" fmla="*/ 0 h 16"/>
                  <a:gd name="T14" fmla="*/ 0 w 25"/>
                  <a:gd name="T15" fmla="*/ 0 h 16"/>
                  <a:gd name="T16" fmla="*/ 0 w 25"/>
                  <a:gd name="T17" fmla="*/ 0 h 16"/>
                  <a:gd name="T18" fmla="*/ 0 w 25"/>
                  <a:gd name="T19" fmla="*/ 0 h 16"/>
                  <a:gd name="T20" fmla="*/ 0 w 25"/>
                  <a:gd name="T21" fmla="*/ 0 h 16"/>
                  <a:gd name="T22" fmla="*/ 0 w 25"/>
                  <a:gd name="T23" fmla="*/ 0 h 16"/>
                  <a:gd name="T24" fmla="*/ 0 w 25"/>
                  <a:gd name="T25" fmla="*/ 0 h 16"/>
                  <a:gd name="T26" fmla="*/ 0 w 25"/>
                  <a:gd name="T27" fmla="*/ 0 h 16"/>
                  <a:gd name="T28" fmla="*/ 0 w 25"/>
                  <a:gd name="T29" fmla="*/ 0 h 16"/>
                  <a:gd name="T30" fmla="*/ 0 w 25"/>
                  <a:gd name="T31" fmla="*/ 0 h 16"/>
                  <a:gd name="T32" fmla="*/ 0 w 25"/>
                  <a:gd name="T33" fmla="*/ 0 h 16"/>
                  <a:gd name="T34" fmla="*/ 0 w 25"/>
                  <a:gd name="T35" fmla="*/ 0 h 16"/>
                  <a:gd name="T36" fmla="*/ 0 w 25"/>
                  <a:gd name="T37" fmla="*/ 0 h 16"/>
                  <a:gd name="T38" fmla="*/ 0 w 25"/>
                  <a:gd name="T39" fmla="*/ 0 h 16"/>
                  <a:gd name="T40" fmla="*/ 0 w 25"/>
                  <a:gd name="T41" fmla="*/ 0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6"/>
                  <a:gd name="T65" fmla="*/ 25 w 25"/>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6">
                    <a:moveTo>
                      <a:pt x="0" y="3"/>
                    </a:moveTo>
                    <a:lnTo>
                      <a:pt x="0" y="6"/>
                    </a:lnTo>
                    <a:lnTo>
                      <a:pt x="1" y="7"/>
                    </a:lnTo>
                    <a:lnTo>
                      <a:pt x="4" y="8"/>
                    </a:lnTo>
                    <a:lnTo>
                      <a:pt x="6" y="11"/>
                    </a:lnTo>
                    <a:lnTo>
                      <a:pt x="8" y="11"/>
                    </a:lnTo>
                    <a:lnTo>
                      <a:pt x="11" y="12"/>
                    </a:lnTo>
                    <a:lnTo>
                      <a:pt x="16" y="13"/>
                    </a:lnTo>
                    <a:lnTo>
                      <a:pt x="21" y="14"/>
                    </a:lnTo>
                    <a:lnTo>
                      <a:pt x="25" y="16"/>
                    </a:lnTo>
                    <a:lnTo>
                      <a:pt x="25" y="3"/>
                    </a:lnTo>
                    <a:lnTo>
                      <a:pt x="17" y="3"/>
                    </a:lnTo>
                    <a:lnTo>
                      <a:pt x="16" y="2"/>
                    </a:lnTo>
                    <a:lnTo>
                      <a:pt x="14" y="1"/>
                    </a:lnTo>
                    <a:lnTo>
                      <a:pt x="13" y="0"/>
                    </a:lnTo>
                    <a:lnTo>
                      <a:pt x="11" y="0"/>
                    </a:lnTo>
                    <a:lnTo>
                      <a:pt x="11" y="3"/>
                    </a:lnTo>
                    <a:lnTo>
                      <a:pt x="0" y="3"/>
                    </a:lnTo>
                    <a:lnTo>
                      <a:pt x="0" y="6"/>
                    </a:lnTo>
                    <a:lnTo>
                      <a:pt x="0" y="3"/>
                    </a:lnTo>
                    <a:close/>
                  </a:path>
                </a:pathLst>
              </a:custGeom>
              <a:solidFill>
                <a:srgbClr val="000000"/>
              </a:solidFill>
              <a:ln w="9525">
                <a:noFill/>
                <a:round/>
                <a:headEnd/>
                <a:tailEnd/>
              </a:ln>
            </p:spPr>
            <p:txBody>
              <a:bodyPr/>
              <a:lstStyle/>
              <a:p>
                <a:endParaRPr lang="en-US"/>
              </a:p>
            </p:txBody>
          </p:sp>
          <p:sp>
            <p:nvSpPr>
              <p:cNvPr id="32031" name="Freeform 1189"/>
              <p:cNvSpPr>
                <a:spLocks/>
              </p:cNvSpPr>
              <p:nvPr/>
            </p:nvSpPr>
            <p:spPr bwMode="auto">
              <a:xfrm>
                <a:off x="1566" y="2951"/>
                <a:ext cx="6" cy="104"/>
              </a:xfrm>
              <a:custGeom>
                <a:avLst/>
                <a:gdLst>
                  <a:gd name="T0" fmla="*/ 0 w 29"/>
                  <a:gd name="T1" fmla="*/ 0 h 518"/>
                  <a:gd name="T2" fmla="*/ 0 w 29"/>
                  <a:gd name="T3" fmla="*/ 0 h 518"/>
                  <a:gd name="T4" fmla="*/ 0 w 29"/>
                  <a:gd name="T5" fmla="*/ 0 h 518"/>
                  <a:gd name="T6" fmla="*/ 0 w 29"/>
                  <a:gd name="T7" fmla="*/ 0 h 518"/>
                  <a:gd name="T8" fmla="*/ 0 w 29"/>
                  <a:gd name="T9" fmla="*/ 0 h 518"/>
                  <a:gd name="T10" fmla="*/ 0 w 29"/>
                  <a:gd name="T11" fmla="*/ 0 h 518"/>
                  <a:gd name="T12" fmla="*/ 0 w 29"/>
                  <a:gd name="T13" fmla="*/ 0 h 518"/>
                  <a:gd name="T14" fmla="*/ 0 w 29"/>
                  <a:gd name="T15" fmla="*/ 0 h 518"/>
                  <a:gd name="T16" fmla="*/ 0 w 29"/>
                  <a:gd name="T17" fmla="*/ 0 h 518"/>
                  <a:gd name="T18" fmla="*/ 0 w 29"/>
                  <a:gd name="T19" fmla="*/ 0 h 5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518"/>
                  <a:gd name="T32" fmla="*/ 29 w 29"/>
                  <a:gd name="T33" fmla="*/ 518 h 5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518">
                    <a:moveTo>
                      <a:pt x="6" y="0"/>
                    </a:moveTo>
                    <a:lnTo>
                      <a:pt x="0" y="7"/>
                    </a:lnTo>
                    <a:lnTo>
                      <a:pt x="18" y="518"/>
                    </a:lnTo>
                    <a:lnTo>
                      <a:pt x="29" y="518"/>
                    </a:lnTo>
                    <a:lnTo>
                      <a:pt x="11" y="7"/>
                    </a:lnTo>
                    <a:lnTo>
                      <a:pt x="6" y="13"/>
                    </a:lnTo>
                    <a:lnTo>
                      <a:pt x="6" y="0"/>
                    </a:lnTo>
                    <a:lnTo>
                      <a:pt x="0" y="0"/>
                    </a:lnTo>
                    <a:lnTo>
                      <a:pt x="0" y="7"/>
                    </a:lnTo>
                    <a:lnTo>
                      <a:pt x="6" y="0"/>
                    </a:lnTo>
                    <a:close/>
                  </a:path>
                </a:pathLst>
              </a:custGeom>
              <a:solidFill>
                <a:srgbClr val="000000"/>
              </a:solidFill>
              <a:ln w="9525">
                <a:noFill/>
                <a:round/>
                <a:headEnd/>
                <a:tailEnd/>
              </a:ln>
            </p:spPr>
            <p:txBody>
              <a:bodyPr/>
              <a:lstStyle/>
              <a:p>
                <a:endParaRPr lang="en-US"/>
              </a:p>
            </p:txBody>
          </p:sp>
          <p:sp>
            <p:nvSpPr>
              <p:cNvPr id="32032" name="Freeform 1190"/>
              <p:cNvSpPr>
                <a:spLocks/>
              </p:cNvSpPr>
              <p:nvPr/>
            </p:nvSpPr>
            <p:spPr bwMode="auto">
              <a:xfrm>
                <a:off x="1567" y="2949"/>
                <a:ext cx="13" cy="7"/>
              </a:xfrm>
              <a:custGeom>
                <a:avLst/>
                <a:gdLst>
                  <a:gd name="T0" fmla="*/ 0 w 66"/>
                  <a:gd name="T1" fmla="*/ 0 h 34"/>
                  <a:gd name="T2" fmla="*/ 0 w 66"/>
                  <a:gd name="T3" fmla="*/ 0 h 34"/>
                  <a:gd name="T4" fmla="*/ 0 w 66"/>
                  <a:gd name="T5" fmla="*/ 0 h 34"/>
                  <a:gd name="T6" fmla="*/ 0 w 66"/>
                  <a:gd name="T7" fmla="*/ 0 h 34"/>
                  <a:gd name="T8" fmla="*/ 0 w 66"/>
                  <a:gd name="T9" fmla="*/ 0 h 34"/>
                  <a:gd name="T10" fmla="*/ 0 w 66"/>
                  <a:gd name="T11" fmla="*/ 0 h 34"/>
                  <a:gd name="T12" fmla="*/ 0 w 66"/>
                  <a:gd name="T13" fmla="*/ 0 h 34"/>
                  <a:gd name="T14" fmla="*/ 0 w 66"/>
                  <a:gd name="T15" fmla="*/ 0 h 34"/>
                  <a:gd name="T16" fmla="*/ 0 w 66"/>
                  <a:gd name="T17" fmla="*/ 0 h 34"/>
                  <a:gd name="T18" fmla="*/ 0 w 66"/>
                  <a:gd name="T19" fmla="*/ 0 h 34"/>
                  <a:gd name="T20" fmla="*/ 0 w 66"/>
                  <a:gd name="T21" fmla="*/ 0 h 34"/>
                  <a:gd name="T22" fmla="*/ 0 w 66"/>
                  <a:gd name="T23" fmla="*/ 0 h 34"/>
                  <a:gd name="T24" fmla="*/ 0 w 66"/>
                  <a:gd name="T25" fmla="*/ 0 h 34"/>
                  <a:gd name="T26" fmla="*/ 0 w 66"/>
                  <a:gd name="T27" fmla="*/ 0 h 34"/>
                  <a:gd name="T28" fmla="*/ 0 w 66"/>
                  <a:gd name="T29" fmla="*/ 0 h 34"/>
                  <a:gd name="T30" fmla="*/ 0 w 66"/>
                  <a:gd name="T31" fmla="*/ 0 h 34"/>
                  <a:gd name="T32" fmla="*/ 0 w 6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34"/>
                  <a:gd name="T53" fmla="*/ 66 w 6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34">
                    <a:moveTo>
                      <a:pt x="0" y="17"/>
                    </a:moveTo>
                    <a:lnTo>
                      <a:pt x="2" y="10"/>
                    </a:lnTo>
                    <a:lnTo>
                      <a:pt x="10" y="4"/>
                    </a:lnTo>
                    <a:lnTo>
                      <a:pt x="21" y="1"/>
                    </a:lnTo>
                    <a:lnTo>
                      <a:pt x="33" y="0"/>
                    </a:lnTo>
                    <a:lnTo>
                      <a:pt x="45" y="1"/>
                    </a:lnTo>
                    <a:lnTo>
                      <a:pt x="56" y="4"/>
                    </a:lnTo>
                    <a:lnTo>
                      <a:pt x="64" y="10"/>
                    </a:lnTo>
                    <a:lnTo>
                      <a:pt x="66" y="17"/>
                    </a:lnTo>
                    <a:lnTo>
                      <a:pt x="64" y="25"/>
                    </a:lnTo>
                    <a:lnTo>
                      <a:pt x="56" y="29"/>
                    </a:lnTo>
                    <a:lnTo>
                      <a:pt x="45" y="33"/>
                    </a:lnTo>
                    <a:lnTo>
                      <a:pt x="33" y="34"/>
                    </a:lnTo>
                    <a:lnTo>
                      <a:pt x="21" y="33"/>
                    </a:lnTo>
                    <a:lnTo>
                      <a:pt x="10" y="31"/>
                    </a:lnTo>
                    <a:lnTo>
                      <a:pt x="2" y="25"/>
                    </a:lnTo>
                    <a:lnTo>
                      <a:pt x="0" y="17"/>
                    </a:lnTo>
                    <a:close/>
                  </a:path>
                </a:pathLst>
              </a:custGeom>
              <a:solidFill>
                <a:srgbClr val="D1AF70"/>
              </a:solidFill>
              <a:ln w="9525">
                <a:noFill/>
                <a:round/>
                <a:headEnd/>
                <a:tailEnd/>
              </a:ln>
            </p:spPr>
            <p:txBody>
              <a:bodyPr/>
              <a:lstStyle/>
              <a:p>
                <a:endParaRPr lang="en-US"/>
              </a:p>
            </p:txBody>
          </p:sp>
          <p:sp>
            <p:nvSpPr>
              <p:cNvPr id="32033" name="Freeform 1191"/>
              <p:cNvSpPr>
                <a:spLocks/>
              </p:cNvSpPr>
              <p:nvPr/>
            </p:nvSpPr>
            <p:spPr bwMode="auto">
              <a:xfrm>
                <a:off x="1566" y="2948"/>
                <a:ext cx="8" cy="5"/>
              </a:xfrm>
              <a:custGeom>
                <a:avLst/>
                <a:gdLst>
                  <a:gd name="T0" fmla="*/ 0 w 39"/>
                  <a:gd name="T1" fmla="*/ 0 h 23"/>
                  <a:gd name="T2" fmla="*/ 0 w 39"/>
                  <a:gd name="T3" fmla="*/ 0 h 23"/>
                  <a:gd name="T4" fmla="*/ 0 w 39"/>
                  <a:gd name="T5" fmla="*/ 0 h 23"/>
                  <a:gd name="T6" fmla="*/ 0 w 39"/>
                  <a:gd name="T7" fmla="*/ 0 h 23"/>
                  <a:gd name="T8" fmla="*/ 0 w 39"/>
                  <a:gd name="T9" fmla="*/ 0 h 23"/>
                  <a:gd name="T10" fmla="*/ 0 w 39"/>
                  <a:gd name="T11" fmla="*/ 0 h 23"/>
                  <a:gd name="T12" fmla="*/ 0 w 39"/>
                  <a:gd name="T13" fmla="*/ 0 h 23"/>
                  <a:gd name="T14" fmla="*/ 0 w 39"/>
                  <a:gd name="T15" fmla="*/ 0 h 23"/>
                  <a:gd name="T16" fmla="*/ 0 w 39"/>
                  <a:gd name="T17" fmla="*/ 0 h 23"/>
                  <a:gd name="T18" fmla="*/ 0 w 39"/>
                  <a:gd name="T19" fmla="*/ 0 h 23"/>
                  <a:gd name="T20" fmla="*/ 0 w 39"/>
                  <a:gd name="T21" fmla="*/ 0 h 23"/>
                  <a:gd name="T22" fmla="*/ 0 w 39"/>
                  <a:gd name="T23" fmla="*/ 0 h 23"/>
                  <a:gd name="T24" fmla="*/ 0 w 39"/>
                  <a:gd name="T25" fmla="*/ 0 h 23"/>
                  <a:gd name="T26" fmla="*/ 0 w 39"/>
                  <a:gd name="T27" fmla="*/ 0 h 23"/>
                  <a:gd name="T28" fmla="*/ 0 w 39"/>
                  <a:gd name="T29" fmla="*/ 0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3"/>
                  <a:gd name="T47" fmla="*/ 39 w 39"/>
                  <a:gd name="T48" fmla="*/ 23 h 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3">
                    <a:moveTo>
                      <a:pt x="39" y="0"/>
                    </a:moveTo>
                    <a:lnTo>
                      <a:pt x="33" y="1"/>
                    </a:lnTo>
                    <a:lnTo>
                      <a:pt x="27" y="2"/>
                    </a:lnTo>
                    <a:lnTo>
                      <a:pt x="20" y="4"/>
                    </a:lnTo>
                    <a:lnTo>
                      <a:pt x="14" y="5"/>
                    </a:lnTo>
                    <a:lnTo>
                      <a:pt x="9" y="7"/>
                    </a:lnTo>
                    <a:lnTo>
                      <a:pt x="6" y="12"/>
                    </a:lnTo>
                    <a:lnTo>
                      <a:pt x="2" y="17"/>
                    </a:lnTo>
                    <a:lnTo>
                      <a:pt x="0" y="23"/>
                    </a:lnTo>
                    <a:lnTo>
                      <a:pt x="12" y="23"/>
                    </a:lnTo>
                    <a:lnTo>
                      <a:pt x="14" y="18"/>
                    </a:lnTo>
                    <a:lnTo>
                      <a:pt x="23" y="15"/>
                    </a:lnTo>
                    <a:lnTo>
                      <a:pt x="32" y="12"/>
                    </a:lnTo>
                    <a:lnTo>
                      <a:pt x="39" y="12"/>
                    </a:lnTo>
                    <a:lnTo>
                      <a:pt x="39" y="0"/>
                    </a:lnTo>
                    <a:close/>
                  </a:path>
                </a:pathLst>
              </a:custGeom>
              <a:solidFill>
                <a:srgbClr val="000000"/>
              </a:solidFill>
              <a:ln w="9525">
                <a:noFill/>
                <a:round/>
                <a:headEnd/>
                <a:tailEnd/>
              </a:ln>
            </p:spPr>
            <p:txBody>
              <a:bodyPr/>
              <a:lstStyle/>
              <a:p>
                <a:endParaRPr lang="en-US"/>
              </a:p>
            </p:txBody>
          </p:sp>
          <p:sp>
            <p:nvSpPr>
              <p:cNvPr id="32034" name="Freeform 1192"/>
              <p:cNvSpPr>
                <a:spLocks/>
              </p:cNvSpPr>
              <p:nvPr/>
            </p:nvSpPr>
            <p:spPr bwMode="auto">
              <a:xfrm>
                <a:off x="1574" y="2948"/>
                <a:ext cx="8" cy="5"/>
              </a:xfrm>
              <a:custGeom>
                <a:avLst/>
                <a:gdLst>
                  <a:gd name="T0" fmla="*/ 0 w 40"/>
                  <a:gd name="T1" fmla="*/ 0 h 23"/>
                  <a:gd name="T2" fmla="*/ 0 w 40"/>
                  <a:gd name="T3" fmla="*/ 0 h 23"/>
                  <a:gd name="T4" fmla="*/ 0 w 40"/>
                  <a:gd name="T5" fmla="*/ 0 h 23"/>
                  <a:gd name="T6" fmla="*/ 0 w 40"/>
                  <a:gd name="T7" fmla="*/ 0 h 23"/>
                  <a:gd name="T8" fmla="*/ 0 w 40"/>
                  <a:gd name="T9" fmla="*/ 0 h 23"/>
                  <a:gd name="T10" fmla="*/ 0 w 40"/>
                  <a:gd name="T11" fmla="*/ 0 h 23"/>
                  <a:gd name="T12" fmla="*/ 0 w 40"/>
                  <a:gd name="T13" fmla="*/ 0 h 23"/>
                  <a:gd name="T14" fmla="*/ 0 w 40"/>
                  <a:gd name="T15" fmla="*/ 0 h 23"/>
                  <a:gd name="T16" fmla="*/ 0 w 40"/>
                  <a:gd name="T17" fmla="*/ 0 h 23"/>
                  <a:gd name="T18" fmla="*/ 0 w 40"/>
                  <a:gd name="T19" fmla="*/ 0 h 23"/>
                  <a:gd name="T20" fmla="*/ 0 w 40"/>
                  <a:gd name="T21" fmla="*/ 0 h 23"/>
                  <a:gd name="T22" fmla="*/ 0 w 40"/>
                  <a:gd name="T23" fmla="*/ 0 h 23"/>
                  <a:gd name="T24" fmla="*/ 0 w 40"/>
                  <a:gd name="T25" fmla="*/ 0 h 23"/>
                  <a:gd name="T26" fmla="*/ 0 w 40"/>
                  <a:gd name="T27" fmla="*/ 0 h 23"/>
                  <a:gd name="T28" fmla="*/ 0 w 40"/>
                  <a:gd name="T29" fmla="*/ 0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23"/>
                  <a:gd name="T47" fmla="*/ 40 w 40"/>
                  <a:gd name="T48" fmla="*/ 23 h 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23">
                    <a:moveTo>
                      <a:pt x="40" y="23"/>
                    </a:moveTo>
                    <a:lnTo>
                      <a:pt x="37" y="16"/>
                    </a:lnTo>
                    <a:lnTo>
                      <a:pt x="33" y="11"/>
                    </a:lnTo>
                    <a:lnTo>
                      <a:pt x="28" y="7"/>
                    </a:lnTo>
                    <a:lnTo>
                      <a:pt x="24" y="5"/>
                    </a:lnTo>
                    <a:lnTo>
                      <a:pt x="20" y="4"/>
                    </a:lnTo>
                    <a:lnTo>
                      <a:pt x="13" y="2"/>
                    </a:lnTo>
                    <a:lnTo>
                      <a:pt x="7" y="1"/>
                    </a:lnTo>
                    <a:lnTo>
                      <a:pt x="0" y="0"/>
                    </a:lnTo>
                    <a:lnTo>
                      <a:pt x="0" y="12"/>
                    </a:lnTo>
                    <a:lnTo>
                      <a:pt x="7" y="12"/>
                    </a:lnTo>
                    <a:lnTo>
                      <a:pt x="17" y="15"/>
                    </a:lnTo>
                    <a:lnTo>
                      <a:pt x="24" y="18"/>
                    </a:lnTo>
                    <a:lnTo>
                      <a:pt x="27" y="23"/>
                    </a:lnTo>
                    <a:lnTo>
                      <a:pt x="40" y="23"/>
                    </a:lnTo>
                    <a:close/>
                  </a:path>
                </a:pathLst>
              </a:custGeom>
              <a:solidFill>
                <a:srgbClr val="000000"/>
              </a:solidFill>
              <a:ln w="9525">
                <a:noFill/>
                <a:round/>
                <a:headEnd/>
                <a:tailEnd/>
              </a:ln>
            </p:spPr>
            <p:txBody>
              <a:bodyPr/>
              <a:lstStyle/>
              <a:p>
                <a:endParaRPr lang="en-US"/>
              </a:p>
            </p:txBody>
          </p:sp>
          <p:sp>
            <p:nvSpPr>
              <p:cNvPr id="32035" name="Freeform 1193"/>
              <p:cNvSpPr>
                <a:spLocks/>
              </p:cNvSpPr>
              <p:nvPr/>
            </p:nvSpPr>
            <p:spPr bwMode="auto">
              <a:xfrm>
                <a:off x="1574" y="2953"/>
                <a:ext cx="8" cy="5"/>
              </a:xfrm>
              <a:custGeom>
                <a:avLst/>
                <a:gdLst>
                  <a:gd name="T0" fmla="*/ 0 w 40"/>
                  <a:gd name="T1" fmla="*/ 0 h 24"/>
                  <a:gd name="T2" fmla="*/ 0 w 40"/>
                  <a:gd name="T3" fmla="*/ 0 h 24"/>
                  <a:gd name="T4" fmla="*/ 0 w 40"/>
                  <a:gd name="T5" fmla="*/ 0 h 24"/>
                  <a:gd name="T6" fmla="*/ 0 w 40"/>
                  <a:gd name="T7" fmla="*/ 0 h 24"/>
                  <a:gd name="T8" fmla="*/ 0 w 40"/>
                  <a:gd name="T9" fmla="*/ 0 h 24"/>
                  <a:gd name="T10" fmla="*/ 0 w 40"/>
                  <a:gd name="T11" fmla="*/ 0 h 24"/>
                  <a:gd name="T12" fmla="*/ 0 w 40"/>
                  <a:gd name="T13" fmla="*/ 0 h 24"/>
                  <a:gd name="T14" fmla="*/ 0 w 40"/>
                  <a:gd name="T15" fmla="*/ 0 h 24"/>
                  <a:gd name="T16" fmla="*/ 0 w 40"/>
                  <a:gd name="T17" fmla="*/ 0 h 24"/>
                  <a:gd name="T18" fmla="*/ 0 w 40"/>
                  <a:gd name="T19" fmla="*/ 0 h 24"/>
                  <a:gd name="T20" fmla="*/ 0 w 40"/>
                  <a:gd name="T21" fmla="*/ 0 h 24"/>
                  <a:gd name="T22" fmla="*/ 0 w 40"/>
                  <a:gd name="T23" fmla="*/ 0 h 24"/>
                  <a:gd name="T24" fmla="*/ 0 w 40"/>
                  <a:gd name="T25" fmla="*/ 0 h 24"/>
                  <a:gd name="T26" fmla="*/ 0 w 40"/>
                  <a:gd name="T27" fmla="*/ 0 h 24"/>
                  <a:gd name="T28" fmla="*/ 0 w 40"/>
                  <a:gd name="T29" fmla="*/ 0 h 24"/>
                  <a:gd name="T30" fmla="*/ 0 w 40"/>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24"/>
                  <a:gd name="T50" fmla="*/ 40 w 40"/>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24">
                    <a:moveTo>
                      <a:pt x="0" y="24"/>
                    </a:moveTo>
                    <a:lnTo>
                      <a:pt x="6" y="22"/>
                    </a:lnTo>
                    <a:lnTo>
                      <a:pt x="12" y="21"/>
                    </a:lnTo>
                    <a:lnTo>
                      <a:pt x="18" y="20"/>
                    </a:lnTo>
                    <a:lnTo>
                      <a:pt x="24" y="19"/>
                    </a:lnTo>
                    <a:lnTo>
                      <a:pt x="29" y="16"/>
                    </a:lnTo>
                    <a:lnTo>
                      <a:pt x="34" y="12"/>
                    </a:lnTo>
                    <a:lnTo>
                      <a:pt x="38" y="8"/>
                    </a:lnTo>
                    <a:lnTo>
                      <a:pt x="40" y="0"/>
                    </a:lnTo>
                    <a:lnTo>
                      <a:pt x="27" y="0"/>
                    </a:lnTo>
                    <a:lnTo>
                      <a:pt x="27" y="3"/>
                    </a:lnTo>
                    <a:lnTo>
                      <a:pt x="22" y="6"/>
                    </a:lnTo>
                    <a:lnTo>
                      <a:pt x="15" y="10"/>
                    </a:lnTo>
                    <a:lnTo>
                      <a:pt x="7" y="12"/>
                    </a:lnTo>
                    <a:lnTo>
                      <a:pt x="0" y="11"/>
                    </a:lnTo>
                    <a:lnTo>
                      <a:pt x="0" y="24"/>
                    </a:lnTo>
                    <a:close/>
                  </a:path>
                </a:pathLst>
              </a:custGeom>
              <a:solidFill>
                <a:srgbClr val="000000"/>
              </a:solidFill>
              <a:ln w="9525">
                <a:noFill/>
                <a:round/>
                <a:headEnd/>
                <a:tailEnd/>
              </a:ln>
            </p:spPr>
            <p:txBody>
              <a:bodyPr/>
              <a:lstStyle/>
              <a:p>
                <a:endParaRPr lang="en-US"/>
              </a:p>
            </p:txBody>
          </p:sp>
          <p:sp>
            <p:nvSpPr>
              <p:cNvPr id="32036" name="Freeform 1194"/>
              <p:cNvSpPr>
                <a:spLocks/>
              </p:cNvSpPr>
              <p:nvPr/>
            </p:nvSpPr>
            <p:spPr bwMode="auto">
              <a:xfrm>
                <a:off x="1566" y="2953"/>
                <a:ext cx="8"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24"/>
                  <a:gd name="T41" fmla="*/ 39 w 39"/>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24">
                    <a:moveTo>
                      <a:pt x="0" y="0"/>
                    </a:moveTo>
                    <a:lnTo>
                      <a:pt x="8" y="14"/>
                    </a:lnTo>
                    <a:lnTo>
                      <a:pt x="16" y="17"/>
                    </a:lnTo>
                    <a:lnTo>
                      <a:pt x="23" y="20"/>
                    </a:lnTo>
                    <a:lnTo>
                      <a:pt x="30" y="22"/>
                    </a:lnTo>
                    <a:lnTo>
                      <a:pt x="39" y="24"/>
                    </a:lnTo>
                    <a:lnTo>
                      <a:pt x="39" y="11"/>
                    </a:lnTo>
                    <a:lnTo>
                      <a:pt x="33" y="12"/>
                    </a:lnTo>
                    <a:lnTo>
                      <a:pt x="25" y="10"/>
                    </a:lnTo>
                    <a:lnTo>
                      <a:pt x="18" y="6"/>
                    </a:lnTo>
                    <a:lnTo>
                      <a:pt x="12" y="3"/>
                    </a:lnTo>
                    <a:lnTo>
                      <a:pt x="12" y="0"/>
                    </a:lnTo>
                    <a:lnTo>
                      <a:pt x="0" y="0"/>
                    </a:lnTo>
                    <a:close/>
                  </a:path>
                </a:pathLst>
              </a:custGeom>
              <a:solidFill>
                <a:srgbClr val="000000"/>
              </a:solidFill>
              <a:ln w="9525">
                <a:noFill/>
                <a:round/>
                <a:headEnd/>
                <a:tailEnd/>
              </a:ln>
            </p:spPr>
            <p:txBody>
              <a:bodyPr/>
              <a:lstStyle/>
              <a:p>
                <a:endParaRPr lang="en-US"/>
              </a:p>
            </p:txBody>
          </p:sp>
          <p:sp>
            <p:nvSpPr>
              <p:cNvPr id="32037" name="Freeform 1195"/>
              <p:cNvSpPr>
                <a:spLocks/>
              </p:cNvSpPr>
              <p:nvPr/>
            </p:nvSpPr>
            <p:spPr bwMode="auto">
              <a:xfrm>
                <a:off x="1572" y="3069"/>
                <a:ext cx="84" cy="63"/>
              </a:xfrm>
              <a:custGeom>
                <a:avLst/>
                <a:gdLst>
                  <a:gd name="T0" fmla="*/ 0 w 419"/>
                  <a:gd name="T1" fmla="*/ 0 h 318"/>
                  <a:gd name="T2" fmla="*/ 0 w 419"/>
                  <a:gd name="T3" fmla="*/ 0 h 318"/>
                  <a:gd name="T4" fmla="*/ 0 w 419"/>
                  <a:gd name="T5" fmla="*/ 0 h 318"/>
                  <a:gd name="T6" fmla="*/ 0 w 419"/>
                  <a:gd name="T7" fmla="*/ 0 h 318"/>
                  <a:gd name="T8" fmla="*/ 0 w 419"/>
                  <a:gd name="T9" fmla="*/ 0 h 318"/>
                  <a:gd name="T10" fmla="*/ 0 60000 65536"/>
                  <a:gd name="T11" fmla="*/ 0 60000 65536"/>
                  <a:gd name="T12" fmla="*/ 0 60000 65536"/>
                  <a:gd name="T13" fmla="*/ 0 60000 65536"/>
                  <a:gd name="T14" fmla="*/ 0 60000 65536"/>
                  <a:gd name="T15" fmla="*/ 0 w 419"/>
                  <a:gd name="T16" fmla="*/ 0 h 318"/>
                  <a:gd name="T17" fmla="*/ 419 w 419"/>
                  <a:gd name="T18" fmla="*/ 318 h 318"/>
                </a:gdLst>
                <a:ahLst/>
                <a:cxnLst>
                  <a:cxn ang="T10">
                    <a:pos x="T0" y="T1"/>
                  </a:cxn>
                  <a:cxn ang="T11">
                    <a:pos x="T2" y="T3"/>
                  </a:cxn>
                  <a:cxn ang="T12">
                    <a:pos x="T4" y="T5"/>
                  </a:cxn>
                  <a:cxn ang="T13">
                    <a:pos x="T6" y="T7"/>
                  </a:cxn>
                  <a:cxn ang="T14">
                    <a:pos x="T8" y="T9"/>
                  </a:cxn>
                </a:cxnLst>
                <a:rect l="T15" t="T16" r="T17" b="T18"/>
                <a:pathLst>
                  <a:path w="419" h="318">
                    <a:moveTo>
                      <a:pt x="419" y="32"/>
                    </a:moveTo>
                    <a:lnTo>
                      <a:pt x="0" y="318"/>
                    </a:lnTo>
                    <a:lnTo>
                      <a:pt x="26" y="229"/>
                    </a:lnTo>
                    <a:lnTo>
                      <a:pt x="411" y="0"/>
                    </a:lnTo>
                    <a:lnTo>
                      <a:pt x="419" y="32"/>
                    </a:lnTo>
                    <a:close/>
                  </a:path>
                </a:pathLst>
              </a:custGeom>
              <a:solidFill>
                <a:srgbClr val="D1AF70"/>
              </a:solidFill>
              <a:ln w="9525">
                <a:noFill/>
                <a:round/>
                <a:headEnd/>
                <a:tailEnd/>
              </a:ln>
            </p:spPr>
            <p:txBody>
              <a:bodyPr/>
              <a:lstStyle/>
              <a:p>
                <a:endParaRPr lang="en-US"/>
              </a:p>
            </p:txBody>
          </p:sp>
          <p:sp>
            <p:nvSpPr>
              <p:cNvPr id="32038" name="Freeform 1196"/>
              <p:cNvSpPr>
                <a:spLocks/>
              </p:cNvSpPr>
              <p:nvPr/>
            </p:nvSpPr>
            <p:spPr bwMode="auto">
              <a:xfrm>
                <a:off x="1649" y="2978"/>
                <a:ext cx="23" cy="100"/>
              </a:xfrm>
              <a:custGeom>
                <a:avLst/>
                <a:gdLst>
                  <a:gd name="T0" fmla="*/ 0 w 114"/>
                  <a:gd name="T1" fmla="*/ 0 h 498"/>
                  <a:gd name="T2" fmla="*/ 0 w 114"/>
                  <a:gd name="T3" fmla="*/ 0 h 498"/>
                  <a:gd name="T4" fmla="*/ 0 w 114"/>
                  <a:gd name="T5" fmla="*/ 0 h 498"/>
                  <a:gd name="T6" fmla="*/ 0 w 114"/>
                  <a:gd name="T7" fmla="*/ 0 h 498"/>
                  <a:gd name="T8" fmla="*/ 0 w 114"/>
                  <a:gd name="T9" fmla="*/ 0 h 498"/>
                  <a:gd name="T10" fmla="*/ 0 w 114"/>
                  <a:gd name="T11" fmla="*/ 0 h 498"/>
                  <a:gd name="T12" fmla="*/ 0 w 114"/>
                  <a:gd name="T13" fmla="*/ 0 h 498"/>
                  <a:gd name="T14" fmla="*/ 0 w 114"/>
                  <a:gd name="T15" fmla="*/ 0 h 498"/>
                  <a:gd name="T16" fmla="*/ 0 w 114"/>
                  <a:gd name="T17" fmla="*/ 0 h 498"/>
                  <a:gd name="T18" fmla="*/ 0 w 114"/>
                  <a:gd name="T19" fmla="*/ 0 h 4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498"/>
                  <a:gd name="T32" fmla="*/ 114 w 114"/>
                  <a:gd name="T33" fmla="*/ 498 h 4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498">
                    <a:moveTo>
                      <a:pt x="24" y="497"/>
                    </a:moveTo>
                    <a:lnTo>
                      <a:pt x="20" y="498"/>
                    </a:lnTo>
                    <a:lnTo>
                      <a:pt x="16" y="498"/>
                    </a:lnTo>
                    <a:lnTo>
                      <a:pt x="11" y="497"/>
                    </a:lnTo>
                    <a:lnTo>
                      <a:pt x="7" y="495"/>
                    </a:lnTo>
                    <a:lnTo>
                      <a:pt x="0" y="483"/>
                    </a:lnTo>
                    <a:lnTo>
                      <a:pt x="52" y="0"/>
                    </a:lnTo>
                    <a:lnTo>
                      <a:pt x="114" y="4"/>
                    </a:lnTo>
                    <a:lnTo>
                      <a:pt x="35" y="487"/>
                    </a:lnTo>
                    <a:lnTo>
                      <a:pt x="24" y="497"/>
                    </a:lnTo>
                    <a:close/>
                  </a:path>
                </a:pathLst>
              </a:custGeom>
              <a:solidFill>
                <a:srgbClr val="7FFFFF"/>
              </a:solidFill>
              <a:ln w="9525">
                <a:noFill/>
                <a:round/>
                <a:headEnd/>
                <a:tailEnd/>
              </a:ln>
            </p:spPr>
            <p:txBody>
              <a:bodyPr/>
              <a:lstStyle/>
              <a:p>
                <a:endParaRPr lang="en-US"/>
              </a:p>
            </p:txBody>
          </p:sp>
          <p:sp>
            <p:nvSpPr>
              <p:cNvPr id="32039" name="Freeform 1197"/>
              <p:cNvSpPr>
                <a:spLocks/>
              </p:cNvSpPr>
              <p:nvPr/>
            </p:nvSpPr>
            <p:spPr bwMode="auto">
              <a:xfrm>
                <a:off x="1652" y="3075"/>
                <a:ext cx="5" cy="4"/>
              </a:xfrm>
              <a:custGeom>
                <a:avLst/>
                <a:gdLst>
                  <a:gd name="T0" fmla="*/ 0 w 23"/>
                  <a:gd name="T1" fmla="*/ 0 h 20"/>
                  <a:gd name="T2" fmla="*/ 0 w 23"/>
                  <a:gd name="T3" fmla="*/ 0 h 20"/>
                  <a:gd name="T4" fmla="*/ 0 w 23"/>
                  <a:gd name="T5" fmla="*/ 0 h 20"/>
                  <a:gd name="T6" fmla="*/ 0 w 23"/>
                  <a:gd name="T7" fmla="*/ 0 h 20"/>
                  <a:gd name="T8" fmla="*/ 0 w 23"/>
                  <a:gd name="T9" fmla="*/ 0 h 20"/>
                  <a:gd name="T10" fmla="*/ 0 w 23"/>
                  <a:gd name="T11" fmla="*/ 0 h 20"/>
                  <a:gd name="T12" fmla="*/ 0 w 23"/>
                  <a:gd name="T13" fmla="*/ 0 h 20"/>
                  <a:gd name="T14" fmla="*/ 0 w 23"/>
                  <a:gd name="T15" fmla="*/ 0 h 20"/>
                  <a:gd name="T16" fmla="*/ 0 w 23"/>
                  <a:gd name="T17" fmla="*/ 0 h 20"/>
                  <a:gd name="T18" fmla="*/ 0 w 23"/>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
                  <a:gd name="T32" fmla="*/ 23 w 23"/>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
                    <a:moveTo>
                      <a:pt x="0" y="20"/>
                    </a:moveTo>
                    <a:lnTo>
                      <a:pt x="9" y="19"/>
                    </a:lnTo>
                    <a:lnTo>
                      <a:pt x="23" y="5"/>
                    </a:lnTo>
                    <a:lnTo>
                      <a:pt x="14" y="0"/>
                    </a:lnTo>
                    <a:lnTo>
                      <a:pt x="14" y="2"/>
                    </a:lnTo>
                    <a:lnTo>
                      <a:pt x="12" y="4"/>
                    </a:lnTo>
                    <a:lnTo>
                      <a:pt x="8" y="6"/>
                    </a:lnTo>
                    <a:lnTo>
                      <a:pt x="3" y="8"/>
                    </a:lnTo>
                    <a:lnTo>
                      <a:pt x="0" y="9"/>
                    </a:lnTo>
                    <a:lnTo>
                      <a:pt x="0" y="20"/>
                    </a:lnTo>
                    <a:close/>
                  </a:path>
                </a:pathLst>
              </a:custGeom>
              <a:solidFill>
                <a:srgbClr val="000000"/>
              </a:solidFill>
              <a:ln w="9525">
                <a:noFill/>
                <a:round/>
                <a:headEnd/>
                <a:tailEnd/>
              </a:ln>
            </p:spPr>
            <p:txBody>
              <a:bodyPr/>
              <a:lstStyle/>
              <a:p>
                <a:endParaRPr lang="en-US"/>
              </a:p>
            </p:txBody>
          </p:sp>
          <p:sp>
            <p:nvSpPr>
              <p:cNvPr id="32040" name="Freeform 1198"/>
              <p:cNvSpPr>
                <a:spLocks/>
              </p:cNvSpPr>
              <p:nvPr/>
            </p:nvSpPr>
            <p:spPr bwMode="auto">
              <a:xfrm>
                <a:off x="1648" y="3075"/>
                <a:ext cx="4" cy="4"/>
              </a:xfrm>
              <a:custGeom>
                <a:avLst/>
                <a:gdLst>
                  <a:gd name="T0" fmla="*/ 0 w 24"/>
                  <a:gd name="T1" fmla="*/ 0 h 22"/>
                  <a:gd name="T2" fmla="*/ 0 w 24"/>
                  <a:gd name="T3" fmla="*/ 0 h 22"/>
                  <a:gd name="T4" fmla="*/ 0 w 24"/>
                  <a:gd name="T5" fmla="*/ 0 h 22"/>
                  <a:gd name="T6" fmla="*/ 0 w 24"/>
                  <a:gd name="T7" fmla="*/ 0 h 22"/>
                  <a:gd name="T8" fmla="*/ 0 w 24"/>
                  <a:gd name="T9" fmla="*/ 0 h 22"/>
                  <a:gd name="T10" fmla="*/ 0 w 24"/>
                  <a:gd name="T11" fmla="*/ 0 h 22"/>
                  <a:gd name="T12" fmla="*/ 0 w 24"/>
                  <a:gd name="T13" fmla="*/ 0 h 22"/>
                  <a:gd name="T14" fmla="*/ 0 w 24"/>
                  <a:gd name="T15" fmla="*/ 0 h 22"/>
                  <a:gd name="T16" fmla="*/ 0 w 24"/>
                  <a:gd name="T17" fmla="*/ 0 h 22"/>
                  <a:gd name="T18" fmla="*/ 0 w 24"/>
                  <a:gd name="T19" fmla="*/ 0 h 22"/>
                  <a:gd name="T20" fmla="*/ 0 w 24"/>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2"/>
                  <a:gd name="T35" fmla="*/ 24 w 24"/>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2">
                    <a:moveTo>
                      <a:pt x="13" y="18"/>
                    </a:moveTo>
                    <a:lnTo>
                      <a:pt x="24" y="22"/>
                    </a:lnTo>
                    <a:lnTo>
                      <a:pt x="24" y="11"/>
                    </a:lnTo>
                    <a:lnTo>
                      <a:pt x="17" y="8"/>
                    </a:lnTo>
                    <a:lnTo>
                      <a:pt x="14" y="0"/>
                    </a:lnTo>
                    <a:lnTo>
                      <a:pt x="13" y="0"/>
                    </a:lnTo>
                    <a:lnTo>
                      <a:pt x="13" y="1"/>
                    </a:lnTo>
                    <a:lnTo>
                      <a:pt x="0" y="1"/>
                    </a:lnTo>
                    <a:lnTo>
                      <a:pt x="13" y="18"/>
                    </a:lnTo>
                    <a:close/>
                  </a:path>
                </a:pathLst>
              </a:custGeom>
              <a:solidFill>
                <a:srgbClr val="000000"/>
              </a:solidFill>
              <a:ln w="9525">
                <a:noFill/>
                <a:round/>
                <a:headEnd/>
                <a:tailEnd/>
              </a:ln>
            </p:spPr>
            <p:txBody>
              <a:bodyPr/>
              <a:lstStyle/>
              <a:p>
                <a:endParaRPr lang="en-US"/>
              </a:p>
            </p:txBody>
          </p:sp>
          <p:sp>
            <p:nvSpPr>
              <p:cNvPr id="32041" name="Freeform 1199"/>
              <p:cNvSpPr>
                <a:spLocks/>
              </p:cNvSpPr>
              <p:nvPr/>
            </p:nvSpPr>
            <p:spPr bwMode="auto">
              <a:xfrm>
                <a:off x="1648" y="2977"/>
                <a:ext cx="13" cy="98"/>
              </a:xfrm>
              <a:custGeom>
                <a:avLst/>
                <a:gdLst>
                  <a:gd name="T0" fmla="*/ 0 w 66"/>
                  <a:gd name="T1" fmla="*/ 0 h 489"/>
                  <a:gd name="T2" fmla="*/ 0 w 66"/>
                  <a:gd name="T3" fmla="*/ 0 h 489"/>
                  <a:gd name="T4" fmla="*/ 0 w 66"/>
                  <a:gd name="T5" fmla="*/ 0 h 489"/>
                  <a:gd name="T6" fmla="*/ 0 w 66"/>
                  <a:gd name="T7" fmla="*/ 0 h 489"/>
                  <a:gd name="T8" fmla="*/ 0 w 66"/>
                  <a:gd name="T9" fmla="*/ 0 h 489"/>
                  <a:gd name="T10" fmla="*/ 0 w 66"/>
                  <a:gd name="T11" fmla="*/ 0 h 489"/>
                  <a:gd name="T12" fmla="*/ 0 w 66"/>
                  <a:gd name="T13" fmla="*/ 0 h 489"/>
                  <a:gd name="T14" fmla="*/ 0 w 66"/>
                  <a:gd name="T15" fmla="*/ 0 h 489"/>
                  <a:gd name="T16" fmla="*/ 0 w 66"/>
                  <a:gd name="T17" fmla="*/ 0 h 489"/>
                  <a:gd name="T18" fmla="*/ 0 w 66"/>
                  <a:gd name="T19" fmla="*/ 0 h 4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489"/>
                  <a:gd name="T32" fmla="*/ 66 w 66"/>
                  <a:gd name="T33" fmla="*/ 489 h 4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489">
                    <a:moveTo>
                      <a:pt x="59" y="1"/>
                    </a:moveTo>
                    <a:lnTo>
                      <a:pt x="54" y="6"/>
                    </a:lnTo>
                    <a:lnTo>
                      <a:pt x="0" y="489"/>
                    </a:lnTo>
                    <a:lnTo>
                      <a:pt x="12" y="489"/>
                    </a:lnTo>
                    <a:lnTo>
                      <a:pt x="66" y="6"/>
                    </a:lnTo>
                    <a:lnTo>
                      <a:pt x="59" y="12"/>
                    </a:lnTo>
                    <a:lnTo>
                      <a:pt x="59" y="1"/>
                    </a:lnTo>
                    <a:lnTo>
                      <a:pt x="54" y="0"/>
                    </a:lnTo>
                    <a:lnTo>
                      <a:pt x="54" y="6"/>
                    </a:lnTo>
                    <a:lnTo>
                      <a:pt x="59" y="1"/>
                    </a:lnTo>
                    <a:close/>
                  </a:path>
                </a:pathLst>
              </a:custGeom>
              <a:solidFill>
                <a:srgbClr val="000000"/>
              </a:solidFill>
              <a:ln w="9525">
                <a:noFill/>
                <a:round/>
                <a:headEnd/>
                <a:tailEnd/>
              </a:ln>
            </p:spPr>
            <p:txBody>
              <a:bodyPr/>
              <a:lstStyle/>
              <a:p>
                <a:endParaRPr lang="en-US"/>
              </a:p>
            </p:txBody>
          </p:sp>
          <p:sp>
            <p:nvSpPr>
              <p:cNvPr id="32042" name="Freeform 1200"/>
              <p:cNvSpPr>
                <a:spLocks/>
              </p:cNvSpPr>
              <p:nvPr/>
            </p:nvSpPr>
            <p:spPr bwMode="auto">
              <a:xfrm>
                <a:off x="1660" y="2977"/>
                <a:ext cx="13" cy="3"/>
              </a:xfrm>
              <a:custGeom>
                <a:avLst/>
                <a:gdLst>
                  <a:gd name="T0" fmla="*/ 0 w 68"/>
                  <a:gd name="T1" fmla="*/ 0 h 15"/>
                  <a:gd name="T2" fmla="*/ 0 w 68"/>
                  <a:gd name="T3" fmla="*/ 0 h 15"/>
                  <a:gd name="T4" fmla="*/ 0 w 68"/>
                  <a:gd name="T5" fmla="*/ 0 h 15"/>
                  <a:gd name="T6" fmla="*/ 0 w 68"/>
                  <a:gd name="T7" fmla="*/ 0 h 15"/>
                  <a:gd name="T8" fmla="*/ 0 w 68"/>
                  <a:gd name="T9" fmla="*/ 0 h 15"/>
                  <a:gd name="T10" fmla="*/ 0 w 68"/>
                  <a:gd name="T11" fmla="*/ 0 h 15"/>
                  <a:gd name="T12" fmla="*/ 0 w 68"/>
                  <a:gd name="T13" fmla="*/ 0 h 15"/>
                  <a:gd name="T14" fmla="*/ 0 w 68"/>
                  <a:gd name="T15" fmla="*/ 0 h 15"/>
                  <a:gd name="T16" fmla="*/ 0 w 68"/>
                  <a:gd name="T17" fmla="*/ 0 h 15"/>
                  <a:gd name="T18" fmla="*/ 0 w 68"/>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15"/>
                  <a:gd name="T32" fmla="*/ 68 w 68"/>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15">
                    <a:moveTo>
                      <a:pt x="67" y="10"/>
                    </a:moveTo>
                    <a:lnTo>
                      <a:pt x="62" y="4"/>
                    </a:lnTo>
                    <a:lnTo>
                      <a:pt x="0" y="0"/>
                    </a:lnTo>
                    <a:lnTo>
                      <a:pt x="0" y="11"/>
                    </a:lnTo>
                    <a:lnTo>
                      <a:pt x="62" y="15"/>
                    </a:lnTo>
                    <a:lnTo>
                      <a:pt x="56" y="9"/>
                    </a:lnTo>
                    <a:lnTo>
                      <a:pt x="67" y="10"/>
                    </a:lnTo>
                    <a:lnTo>
                      <a:pt x="68" y="4"/>
                    </a:lnTo>
                    <a:lnTo>
                      <a:pt x="62" y="4"/>
                    </a:lnTo>
                    <a:lnTo>
                      <a:pt x="67" y="10"/>
                    </a:lnTo>
                    <a:close/>
                  </a:path>
                </a:pathLst>
              </a:custGeom>
              <a:solidFill>
                <a:srgbClr val="000000"/>
              </a:solidFill>
              <a:ln w="9525">
                <a:noFill/>
                <a:round/>
                <a:headEnd/>
                <a:tailEnd/>
              </a:ln>
            </p:spPr>
            <p:txBody>
              <a:bodyPr/>
              <a:lstStyle/>
              <a:p>
                <a:endParaRPr lang="en-US"/>
              </a:p>
            </p:txBody>
          </p:sp>
          <p:sp>
            <p:nvSpPr>
              <p:cNvPr id="32043" name="Freeform 1201"/>
              <p:cNvSpPr>
                <a:spLocks/>
              </p:cNvSpPr>
              <p:nvPr/>
            </p:nvSpPr>
            <p:spPr bwMode="auto">
              <a:xfrm>
                <a:off x="1655" y="2979"/>
                <a:ext cx="18" cy="97"/>
              </a:xfrm>
              <a:custGeom>
                <a:avLst/>
                <a:gdLst>
                  <a:gd name="T0" fmla="*/ 0 w 90"/>
                  <a:gd name="T1" fmla="*/ 0 h 485"/>
                  <a:gd name="T2" fmla="*/ 0 w 90"/>
                  <a:gd name="T3" fmla="*/ 0 h 485"/>
                  <a:gd name="T4" fmla="*/ 0 w 90"/>
                  <a:gd name="T5" fmla="*/ 0 h 485"/>
                  <a:gd name="T6" fmla="*/ 0 w 90"/>
                  <a:gd name="T7" fmla="*/ 0 h 485"/>
                  <a:gd name="T8" fmla="*/ 0 w 90"/>
                  <a:gd name="T9" fmla="*/ 0 h 485"/>
                  <a:gd name="T10" fmla="*/ 0 w 90"/>
                  <a:gd name="T11" fmla="*/ 0 h 485"/>
                  <a:gd name="T12" fmla="*/ 0 w 90"/>
                  <a:gd name="T13" fmla="*/ 0 h 485"/>
                  <a:gd name="T14" fmla="*/ 0 w 90"/>
                  <a:gd name="T15" fmla="*/ 0 h 485"/>
                  <a:gd name="T16" fmla="*/ 0 w 90"/>
                  <a:gd name="T17" fmla="*/ 0 h 485"/>
                  <a:gd name="T18" fmla="*/ 0 w 90"/>
                  <a:gd name="T19" fmla="*/ 0 h 485"/>
                  <a:gd name="T20" fmla="*/ 0 w 90"/>
                  <a:gd name="T21" fmla="*/ 0 h 485"/>
                  <a:gd name="T22" fmla="*/ 0 w 90"/>
                  <a:gd name="T23" fmla="*/ 0 h 485"/>
                  <a:gd name="T24" fmla="*/ 0 w 90"/>
                  <a:gd name="T25" fmla="*/ 0 h 485"/>
                  <a:gd name="T26" fmla="*/ 0 w 90"/>
                  <a:gd name="T27" fmla="*/ 0 h 485"/>
                  <a:gd name="T28" fmla="*/ 0 w 90"/>
                  <a:gd name="T29" fmla="*/ 0 h 4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485"/>
                  <a:gd name="T47" fmla="*/ 90 w 90"/>
                  <a:gd name="T48" fmla="*/ 485 h 4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485">
                    <a:moveTo>
                      <a:pt x="10" y="485"/>
                    </a:moveTo>
                    <a:lnTo>
                      <a:pt x="11" y="484"/>
                    </a:lnTo>
                    <a:lnTo>
                      <a:pt x="90" y="1"/>
                    </a:lnTo>
                    <a:lnTo>
                      <a:pt x="79" y="0"/>
                    </a:lnTo>
                    <a:lnTo>
                      <a:pt x="0" y="482"/>
                    </a:lnTo>
                    <a:lnTo>
                      <a:pt x="1" y="480"/>
                    </a:lnTo>
                    <a:lnTo>
                      <a:pt x="10" y="485"/>
                    </a:lnTo>
                    <a:lnTo>
                      <a:pt x="11" y="485"/>
                    </a:lnTo>
                    <a:lnTo>
                      <a:pt x="11" y="484"/>
                    </a:lnTo>
                    <a:lnTo>
                      <a:pt x="10" y="484"/>
                    </a:lnTo>
                    <a:lnTo>
                      <a:pt x="10" y="485"/>
                    </a:lnTo>
                    <a:close/>
                  </a:path>
                </a:pathLst>
              </a:custGeom>
              <a:solidFill>
                <a:srgbClr val="000000"/>
              </a:solidFill>
              <a:ln w="9525">
                <a:noFill/>
                <a:round/>
                <a:headEnd/>
                <a:tailEnd/>
              </a:ln>
            </p:spPr>
            <p:txBody>
              <a:bodyPr/>
              <a:lstStyle/>
              <a:p>
                <a:endParaRPr lang="en-US"/>
              </a:p>
            </p:txBody>
          </p:sp>
          <p:sp>
            <p:nvSpPr>
              <p:cNvPr id="32044" name="Freeform 1202"/>
              <p:cNvSpPr>
                <a:spLocks/>
              </p:cNvSpPr>
              <p:nvPr/>
            </p:nvSpPr>
            <p:spPr bwMode="auto">
              <a:xfrm>
                <a:off x="1659" y="2976"/>
                <a:ext cx="13" cy="7"/>
              </a:xfrm>
              <a:custGeom>
                <a:avLst/>
                <a:gdLst>
                  <a:gd name="T0" fmla="*/ 0 w 67"/>
                  <a:gd name="T1" fmla="*/ 0 h 35"/>
                  <a:gd name="T2" fmla="*/ 0 w 67"/>
                  <a:gd name="T3" fmla="*/ 0 h 35"/>
                  <a:gd name="T4" fmla="*/ 0 w 67"/>
                  <a:gd name="T5" fmla="*/ 0 h 35"/>
                  <a:gd name="T6" fmla="*/ 0 w 67"/>
                  <a:gd name="T7" fmla="*/ 0 h 35"/>
                  <a:gd name="T8" fmla="*/ 0 w 67"/>
                  <a:gd name="T9" fmla="*/ 0 h 35"/>
                  <a:gd name="T10" fmla="*/ 0 w 67"/>
                  <a:gd name="T11" fmla="*/ 0 h 35"/>
                  <a:gd name="T12" fmla="*/ 0 w 67"/>
                  <a:gd name="T13" fmla="*/ 0 h 35"/>
                  <a:gd name="T14" fmla="*/ 0 w 67"/>
                  <a:gd name="T15" fmla="*/ 0 h 35"/>
                  <a:gd name="T16" fmla="*/ 0 w 67"/>
                  <a:gd name="T17" fmla="*/ 0 h 35"/>
                  <a:gd name="T18" fmla="*/ 0 w 67"/>
                  <a:gd name="T19" fmla="*/ 0 h 35"/>
                  <a:gd name="T20" fmla="*/ 0 w 67"/>
                  <a:gd name="T21" fmla="*/ 0 h 35"/>
                  <a:gd name="T22" fmla="*/ 0 w 67"/>
                  <a:gd name="T23" fmla="*/ 0 h 35"/>
                  <a:gd name="T24" fmla="*/ 0 w 67"/>
                  <a:gd name="T25" fmla="*/ 0 h 35"/>
                  <a:gd name="T26" fmla="*/ 0 w 67"/>
                  <a:gd name="T27" fmla="*/ 0 h 35"/>
                  <a:gd name="T28" fmla="*/ 0 w 67"/>
                  <a:gd name="T29" fmla="*/ 0 h 35"/>
                  <a:gd name="T30" fmla="*/ 0 w 67"/>
                  <a:gd name="T31" fmla="*/ 0 h 35"/>
                  <a:gd name="T32" fmla="*/ 0 w 67"/>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35"/>
                  <a:gd name="T53" fmla="*/ 67 w 67"/>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35">
                    <a:moveTo>
                      <a:pt x="0" y="17"/>
                    </a:moveTo>
                    <a:lnTo>
                      <a:pt x="3" y="10"/>
                    </a:lnTo>
                    <a:lnTo>
                      <a:pt x="10" y="4"/>
                    </a:lnTo>
                    <a:lnTo>
                      <a:pt x="21" y="1"/>
                    </a:lnTo>
                    <a:lnTo>
                      <a:pt x="34" y="0"/>
                    </a:lnTo>
                    <a:lnTo>
                      <a:pt x="46" y="1"/>
                    </a:lnTo>
                    <a:lnTo>
                      <a:pt x="57" y="4"/>
                    </a:lnTo>
                    <a:lnTo>
                      <a:pt x="64" y="10"/>
                    </a:lnTo>
                    <a:lnTo>
                      <a:pt x="67" y="17"/>
                    </a:lnTo>
                    <a:lnTo>
                      <a:pt x="64" y="25"/>
                    </a:lnTo>
                    <a:lnTo>
                      <a:pt x="57" y="31"/>
                    </a:lnTo>
                    <a:lnTo>
                      <a:pt x="46" y="33"/>
                    </a:lnTo>
                    <a:lnTo>
                      <a:pt x="34" y="35"/>
                    </a:lnTo>
                    <a:lnTo>
                      <a:pt x="21" y="33"/>
                    </a:lnTo>
                    <a:lnTo>
                      <a:pt x="10" y="30"/>
                    </a:lnTo>
                    <a:lnTo>
                      <a:pt x="3" y="25"/>
                    </a:lnTo>
                    <a:lnTo>
                      <a:pt x="0" y="17"/>
                    </a:lnTo>
                    <a:close/>
                  </a:path>
                </a:pathLst>
              </a:custGeom>
              <a:solidFill>
                <a:srgbClr val="D1AF70"/>
              </a:solidFill>
              <a:ln w="9525">
                <a:noFill/>
                <a:round/>
                <a:headEnd/>
                <a:tailEnd/>
              </a:ln>
            </p:spPr>
            <p:txBody>
              <a:bodyPr/>
              <a:lstStyle/>
              <a:p>
                <a:endParaRPr lang="en-US"/>
              </a:p>
            </p:txBody>
          </p:sp>
          <p:sp>
            <p:nvSpPr>
              <p:cNvPr id="32045" name="Freeform 1203"/>
              <p:cNvSpPr>
                <a:spLocks/>
              </p:cNvSpPr>
              <p:nvPr/>
            </p:nvSpPr>
            <p:spPr bwMode="auto">
              <a:xfrm>
                <a:off x="1657" y="2975"/>
                <a:ext cx="8" cy="5"/>
              </a:xfrm>
              <a:custGeom>
                <a:avLst/>
                <a:gdLst>
                  <a:gd name="T0" fmla="*/ 0 w 40"/>
                  <a:gd name="T1" fmla="*/ 0 h 24"/>
                  <a:gd name="T2" fmla="*/ 0 w 40"/>
                  <a:gd name="T3" fmla="*/ 0 h 24"/>
                  <a:gd name="T4" fmla="*/ 0 w 40"/>
                  <a:gd name="T5" fmla="*/ 0 h 24"/>
                  <a:gd name="T6" fmla="*/ 0 w 40"/>
                  <a:gd name="T7" fmla="*/ 0 h 24"/>
                  <a:gd name="T8" fmla="*/ 0 w 40"/>
                  <a:gd name="T9" fmla="*/ 0 h 24"/>
                  <a:gd name="T10" fmla="*/ 0 w 40"/>
                  <a:gd name="T11" fmla="*/ 0 h 24"/>
                  <a:gd name="T12" fmla="*/ 0 w 40"/>
                  <a:gd name="T13" fmla="*/ 0 h 24"/>
                  <a:gd name="T14" fmla="*/ 0 w 40"/>
                  <a:gd name="T15" fmla="*/ 0 h 24"/>
                  <a:gd name="T16" fmla="*/ 0 w 40"/>
                  <a:gd name="T17" fmla="*/ 0 h 24"/>
                  <a:gd name="T18" fmla="*/ 0 w 40"/>
                  <a:gd name="T19" fmla="*/ 0 h 24"/>
                  <a:gd name="T20" fmla="*/ 0 w 40"/>
                  <a:gd name="T21" fmla="*/ 0 h 24"/>
                  <a:gd name="T22" fmla="*/ 0 w 40"/>
                  <a:gd name="T23" fmla="*/ 0 h 24"/>
                  <a:gd name="T24" fmla="*/ 0 w 40"/>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24"/>
                  <a:gd name="T41" fmla="*/ 40 w 4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24">
                    <a:moveTo>
                      <a:pt x="40" y="0"/>
                    </a:moveTo>
                    <a:lnTo>
                      <a:pt x="31" y="1"/>
                    </a:lnTo>
                    <a:lnTo>
                      <a:pt x="24" y="4"/>
                    </a:lnTo>
                    <a:lnTo>
                      <a:pt x="16" y="7"/>
                    </a:lnTo>
                    <a:lnTo>
                      <a:pt x="8" y="10"/>
                    </a:lnTo>
                    <a:lnTo>
                      <a:pt x="0" y="24"/>
                    </a:lnTo>
                    <a:lnTo>
                      <a:pt x="13" y="24"/>
                    </a:lnTo>
                    <a:lnTo>
                      <a:pt x="13" y="22"/>
                    </a:lnTo>
                    <a:lnTo>
                      <a:pt x="19" y="17"/>
                    </a:lnTo>
                    <a:lnTo>
                      <a:pt x="25" y="13"/>
                    </a:lnTo>
                    <a:lnTo>
                      <a:pt x="32" y="12"/>
                    </a:lnTo>
                    <a:lnTo>
                      <a:pt x="40" y="13"/>
                    </a:lnTo>
                    <a:lnTo>
                      <a:pt x="40" y="0"/>
                    </a:lnTo>
                    <a:close/>
                  </a:path>
                </a:pathLst>
              </a:custGeom>
              <a:solidFill>
                <a:srgbClr val="000000"/>
              </a:solidFill>
              <a:ln w="9525">
                <a:noFill/>
                <a:round/>
                <a:headEnd/>
                <a:tailEnd/>
              </a:ln>
            </p:spPr>
            <p:txBody>
              <a:bodyPr/>
              <a:lstStyle/>
              <a:p>
                <a:endParaRPr lang="en-US"/>
              </a:p>
            </p:txBody>
          </p:sp>
          <p:sp>
            <p:nvSpPr>
              <p:cNvPr id="32046" name="Freeform 1204"/>
              <p:cNvSpPr>
                <a:spLocks/>
              </p:cNvSpPr>
              <p:nvPr/>
            </p:nvSpPr>
            <p:spPr bwMode="auto">
              <a:xfrm>
                <a:off x="1665" y="2975"/>
                <a:ext cx="8"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w 39"/>
                  <a:gd name="T27" fmla="*/ 0 h 24"/>
                  <a:gd name="T28" fmla="*/ 0 w 39"/>
                  <a:gd name="T29" fmla="*/ 0 h 24"/>
                  <a:gd name="T30" fmla="*/ 0 w 39"/>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24"/>
                  <a:gd name="T50" fmla="*/ 39 w 39"/>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24">
                    <a:moveTo>
                      <a:pt x="39" y="24"/>
                    </a:moveTo>
                    <a:lnTo>
                      <a:pt x="36" y="18"/>
                    </a:lnTo>
                    <a:lnTo>
                      <a:pt x="33" y="13"/>
                    </a:lnTo>
                    <a:lnTo>
                      <a:pt x="29" y="8"/>
                    </a:lnTo>
                    <a:lnTo>
                      <a:pt x="23" y="6"/>
                    </a:lnTo>
                    <a:lnTo>
                      <a:pt x="18" y="4"/>
                    </a:lnTo>
                    <a:lnTo>
                      <a:pt x="12" y="2"/>
                    </a:lnTo>
                    <a:lnTo>
                      <a:pt x="6" y="1"/>
                    </a:lnTo>
                    <a:lnTo>
                      <a:pt x="0" y="0"/>
                    </a:lnTo>
                    <a:lnTo>
                      <a:pt x="0" y="13"/>
                    </a:lnTo>
                    <a:lnTo>
                      <a:pt x="6" y="13"/>
                    </a:lnTo>
                    <a:lnTo>
                      <a:pt x="13" y="15"/>
                    </a:lnTo>
                    <a:lnTo>
                      <a:pt x="20" y="18"/>
                    </a:lnTo>
                    <a:lnTo>
                      <a:pt x="25" y="22"/>
                    </a:lnTo>
                    <a:lnTo>
                      <a:pt x="25" y="24"/>
                    </a:lnTo>
                    <a:lnTo>
                      <a:pt x="39" y="24"/>
                    </a:lnTo>
                    <a:close/>
                  </a:path>
                </a:pathLst>
              </a:custGeom>
              <a:solidFill>
                <a:srgbClr val="000000"/>
              </a:solidFill>
              <a:ln w="9525">
                <a:noFill/>
                <a:round/>
                <a:headEnd/>
                <a:tailEnd/>
              </a:ln>
            </p:spPr>
            <p:txBody>
              <a:bodyPr/>
              <a:lstStyle/>
              <a:p>
                <a:endParaRPr lang="en-US"/>
              </a:p>
            </p:txBody>
          </p:sp>
          <p:sp>
            <p:nvSpPr>
              <p:cNvPr id="32047" name="Freeform 1205"/>
              <p:cNvSpPr>
                <a:spLocks/>
              </p:cNvSpPr>
              <p:nvPr/>
            </p:nvSpPr>
            <p:spPr bwMode="auto">
              <a:xfrm>
                <a:off x="1665" y="2980"/>
                <a:ext cx="8"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w 39"/>
                  <a:gd name="T27" fmla="*/ 0 h 24"/>
                  <a:gd name="T28" fmla="*/ 0 w 39"/>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4"/>
                  <a:gd name="T47" fmla="*/ 39 w 39"/>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4">
                    <a:moveTo>
                      <a:pt x="0" y="24"/>
                    </a:moveTo>
                    <a:lnTo>
                      <a:pt x="7" y="23"/>
                    </a:lnTo>
                    <a:lnTo>
                      <a:pt x="13" y="21"/>
                    </a:lnTo>
                    <a:lnTo>
                      <a:pt x="18" y="20"/>
                    </a:lnTo>
                    <a:lnTo>
                      <a:pt x="23" y="19"/>
                    </a:lnTo>
                    <a:lnTo>
                      <a:pt x="28" y="16"/>
                    </a:lnTo>
                    <a:lnTo>
                      <a:pt x="32" y="13"/>
                    </a:lnTo>
                    <a:lnTo>
                      <a:pt x="35" y="8"/>
                    </a:lnTo>
                    <a:lnTo>
                      <a:pt x="39" y="0"/>
                    </a:lnTo>
                    <a:lnTo>
                      <a:pt x="25" y="0"/>
                    </a:lnTo>
                    <a:lnTo>
                      <a:pt x="23" y="5"/>
                    </a:lnTo>
                    <a:lnTo>
                      <a:pt x="16" y="9"/>
                    </a:lnTo>
                    <a:lnTo>
                      <a:pt x="7" y="10"/>
                    </a:lnTo>
                    <a:lnTo>
                      <a:pt x="0" y="10"/>
                    </a:lnTo>
                    <a:lnTo>
                      <a:pt x="0" y="24"/>
                    </a:lnTo>
                    <a:close/>
                  </a:path>
                </a:pathLst>
              </a:custGeom>
              <a:solidFill>
                <a:srgbClr val="000000"/>
              </a:solidFill>
              <a:ln w="9525">
                <a:noFill/>
                <a:round/>
                <a:headEnd/>
                <a:tailEnd/>
              </a:ln>
            </p:spPr>
            <p:txBody>
              <a:bodyPr/>
              <a:lstStyle/>
              <a:p>
                <a:endParaRPr lang="en-US"/>
              </a:p>
            </p:txBody>
          </p:sp>
          <p:sp>
            <p:nvSpPr>
              <p:cNvPr id="32048" name="Freeform 1206"/>
              <p:cNvSpPr>
                <a:spLocks/>
              </p:cNvSpPr>
              <p:nvPr/>
            </p:nvSpPr>
            <p:spPr bwMode="auto">
              <a:xfrm>
                <a:off x="1657" y="2980"/>
                <a:ext cx="8" cy="5"/>
              </a:xfrm>
              <a:custGeom>
                <a:avLst/>
                <a:gdLst>
                  <a:gd name="T0" fmla="*/ 0 w 40"/>
                  <a:gd name="T1" fmla="*/ 0 h 24"/>
                  <a:gd name="T2" fmla="*/ 0 w 40"/>
                  <a:gd name="T3" fmla="*/ 0 h 24"/>
                  <a:gd name="T4" fmla="*/ 0 w 40"/>
                  <a:gd name="T5" fmla="*/ 0 h 24"/>
                  <a:gd name="T6" fmla="*/ 0 w 40"/>
                  <a:gd name="T7" fmla="*/ 0 h 24"/>
                  <a:gd name="T8" fmla="*/ 0 w 40"/>
                  <a:gd name="T9" fmla="*/ 0 h 24"/>
                  <a:gd name="T10" fmla="*/ 0 w 40"/>
                  <a:gd name="T11" fmla="*/ 0 h 24"/>
                  <a:gd name="T12" fmla="*/ 0 w 40"/>
                  <a:gd name="T13" fmla="*/ 0 h 24"/>
                  <a:gd name="T14" fmla="*/ 0 w 40"/>
                  <a:gd name="T15" fmla="*/ 0 h 24"/>
                  <a:gd name="T16" fmla="*/ 0 w 40"/>
                  <a:gd name="T17" fmla="*/ 0 h 24"/>
                  <a:gd name="T18" fmla="*/ 0 w 40"/>
                  <a:gd name="T19" fmla="*/ 0 h 24"/>
                  <a:gd name="T20" fmla="*/ 0 w 40"/>
                  <a:gd name="T21" fmla="*/ 0 h 24"/>
                  <a:gd name="T22" fmla="*/ 0 w 40"/>
                  <a:gd name="T23" fmla="*/ 0 h 24"/>
                  <a:gd name="T24" fmla="*/ 0 w 40"/>
                  <a:gd name="T25" fmla="*/ 0 h 24"/>
                  <a:gd name="T26" fmla="*/ 0 w 40"/>
                  <a:gd name="T27" fmla="*/ 0 h 24"/>
                  <a:gd name="T28" fmla="*/ 0 w 40"/>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24"/>
                  <a:gd name="T47" fmla="*/ 40 w 40"/>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24">
                    <a:moveTo>
                      <a:pt x="0" y="0"/>
                    </a:moveTo>
                    <a:lnTo>
                      <a:pt x="3" y="7"/>
                    </a:lnTo>
                    <a:lnTo>
                      <a:pt x="6" y="11"/>
                    </a:lnTo>
                    <a:lnTo>
                      <a:pt x="10" y="16"/>
                    </a:lnTo>
                    <a:lnTo>
                      <a:pt x="15" y="19"/>
                    </a:lnTo>
                    <a:lnTo>
                      <a:pt x="20" y="20"/>
                    </a:lnTo>
                    <a:lnTo>
                      <a:pt x="26" y="21"/>
                    </a:lnTo>
                    <a:lnTo>
                      <a:pt x="32" y="23"/>
                    </a:lnTo>
                    <a:lnTo>
                      <a:pt x="40" y="24"/>
                    </a:lnTo>
                    <a:lnTo>
                      <a:pt x="40" y="10"/>
                    </a:lnTo>
                    <a:lnTo>
                      <a:pt x="32" y="10"/>
                    </a:lnTo>
                    <a:lnTo>
                      <a:pt x="24" y="9"/>
                    </a:lnTo>
                    <a:lnTo>
                      <a:pt x="15" y="5"/>
                    </a:lnTo>
                    <a:lnTo>
                      <a:pt x="13" y="0"/>
                    </a:lnTo>
                    <a:lnTo>
                      <a:pt x="0" y="0"/>
                    </a:lnTo>
                    <a:close/>
                  </a:path>
                </a:pathLst>
              </a:custGeom>
              <a:solidFill>
                <a:srgbClr val="000000"/>
              </a:solidFill>
              <a:ln w="9525">
                <a:noFill/>
                <a:round/>
                <a:headEnd/>
                <a:tailEnd/>
              </a:ln>
            </p:spPr>
            <p:txBody>
              <a:bodyPr/>
              <a:lstStyle/>
              <a:p>
                <a:endParaRPr lang="en-US"/>
              </a:p>
            </p:txBody>
          </p:sp>
          <p:sp>
            <p:nvSpPr>
              <p:cNvPr id="32049" name="Freeform 1207"/>
              <p:cNvSpPr>
                <a:spLocks/>
              </p:cNvSpPr>
              <p:nvPr/>
            </p:nvSpPr>
            <p:spPr bwMode="auto">
              <a:xfrm>
                <a:off x="1542" y="3172"/>
                <a:ext cx="69" cy="38"/>
              </a:xfrm>
              <a:custGeom>
                <a:avLst/>
                <a:gdLst>
                  <a:gd name="T0" fmla="*/ 0 w 344"/>
                  <a:gd name="T1" fmla="*/ 0 h 194"/>
                  <a:gd name="T2" fmla="*/ 0 w 344"/>
                  <a:gd name="T3" fmla="*/ 0 h 194"/>
                  <a:gd name="T4" fmla="*/ 0 w 344"/>
                  <a:gd name="T5" fmla="*/ 0 h 194"/>
                  <a:gd name="T6" fmla="*/ 0 w 344"/>
                  <a:gd name="T7" fmla="*/ 0 h 194"/>
                  <a:gd name="T8" fmla="*/ 0 w 344"/>
                  <a:gd name="T9" fmla="*/ 0 h 194"/>
                  <a:gd name="T10" fmla="*/ 0 60000 65536"/>
                  <a:gd name="T11" fmla="*/ 0 60000 65536"/>
                  <a:gd name="T12" fmla="*/ 0 60000 65536"/>
                  <a:gd name="T13" fmla="*/ 0 60000 65536"/>
                  <a:gd name="T14" fmla="*/ 0 60000 65536"/>
                  <a:gd name="T15" fmla="*/ 0 w 344"/>
                  <a:gd name="T16" fmla="*/ 0 h 194"/>
                  <a:gd name="T17" fmla="*/ 344 w 344"/>
                  <a:gd name="T18" fmla="*/ 194 h 194"/>
                </a:gdLst>
                <a:ahLst/>
                <a:cxnLst>
                  <a:cxn ang="T10">
                    <a:pos x="T0" y="T1"/>
                  </a:cxn>
                  <a:cxn ang="T11">
                    <a:pos x="T2" y="T3"/>
                  </a:cxn>
                  <a:cxn ang="T12">
                    <a:pos x="T4" y="T5"/>
                  </a:cxn>
                  <a:cxn ang="T13">
                    <a:pos x="T6" y="T7"/>
                  </a:cxn>
                  <a:cxn ang="T14">
                    <a:pos x="T8" y="T9"/>
                  </a:cxn>
                </a:cxnLst>
                <a:rect l="T15" t="T16" r="T17" b="T18"/>
                <a:pathLst>
                  <a:path w="344" h="194">
                    <a:moveTo>
                      <a:pt x="344" y="32"/>
                    </a:moveTo>
                    <a:lnTo>
                      <a:pt x="77" y="194"/>
                    </a:lnTo>
                    <a:lnTo>
                      <a:pt x="0" y="186"/>
                    </a:lnTo>
                    <a:lnTo>
                      <a:pt x="338" y="0"/>
                    </a:lnTo>
                    <a:lnTo>
                      <a:pt x="344" y="32"/>
                    </a:lnTo>
                    <a:close/>
                  </a:path>
                </a:pathLst>
              </a:custGeom>
              <a:solidFill>
                <a:srgbClr val="D1AF70"/>
              </a:solidFill>
              <a:ln w="9525">
                <a:noFill/>
                <a:round/>
                <a:headEnd/>
                <a:tailEnd/>
              </a:ln>
            </p:spPr>
            <p:txBody>
              <a:bodyPr/>
              <a:lstStyle/>
              <a:p>
                <a:endParaRPr lang="en-US"/>
              </a:p>
            </p:txBody>
          </p:sp>
          <p:sp>
            <p:nvSpPr>
              <p:cNvPr id="32050" name="Freeform 1208"/>
              <p:cNvSpPr>
                <a:spLocks/>
              </p:cNvSpPr>
              <p:nvPr/>
            </p:nvSpPr>
            <p:spPr bwMode="auto">
              <a:xfrm>
                <a:off x="1488" y="3173"/>
                <a:ext cx="43" cy="27"/>
              </a:xfrm>
              <a:custGeom>
                <a:avLst/>
                <a:gdLst>
                  <a:gd name="T0" fmla="*/ 0 w 215"/>
                  <a:gd name="T1" fmla="*/ 0 h 138"/>
                  <a:gd name="T2" fmla="*/ 0 w 215"/>
                  <a:gd name="T3" fmla="*/ 0 h 138"/>
                  <a:gd name="T4" fmla="*/ 0 w 215"/>
                  <a:gd name="T5" fmla="*/ 0 h 138"/>
                  <a:gd name="T6" fmla="*/ 0 w 215"/>
                  <a:gd name="T7" fmla="*/ 0 h 138"/>
                  <a:gd name="T8" fmla="*/ 0 w 215"/>
                  <a:gd name="T9" fmla="*/ 0 h 138"/>
                  <a:gd name="T10" fmla="*/ 0 60000 65536"/>
                  <a:gd name="T11" fmla="*/ 0 60000 65536"/>
                  <a:gd name="T12" fmla="*/ 0 60000 65536"/>
                  <a:gd name="T13" fmla="*/ 0 60000 65536"/>
                  <a:gd name="T14" fmla="*/ 0 60000 65536"/>
                  <a:gd name="T15" fmla="*/ 0 w 215"/>
                  <a:gd name="T16" fmla="*/ 0 h 138"/>
                  <a:gd name="T17" fmla="*/ 215 w 215"/>
                  <a:gd name="T18" fmla="*/ 138 h 138"/>
                </a:gdLst>
                <a:ahLst/>
                <a:cxnLst>
                  <a:cxn ang="T10">
                    <a:pos x="T0" y="T1"/>
                  </a:cxn>
                  <a:cxn ang="T11">
                    <a:pos x="T2" y="T3"/>
                  </a:cxn>
                  <a:cxn ang="T12">
                    <a:pos x="T4" y="T5"/>
                  </a:cxn>
                  <a:cxn ang="T13">
                    <a:pos x="T6" y="T7"/>
                  </a:cxn>
                  <a:cxn ang="T14">
                    <a:pos x="T8" y="T9"/>
                  </a:cxn>
                </a:cxnLst>
                <a:rect l="T15" t="T16" r="T17" b="T18"/>
                <a:pathLst>
                  <a:path w="215" h="138">
                    <a:moveTo>
                      <a:pt x="215" y="20"/>
                    </a:moveTo>
                    <a:lnTo>
                      <a:pt x="62" y="138"/>
                    </a:lnTo>
                    <a:lnTo>
                      <a:pt x="0" y="112"/>
                    </a:lnTo>
                    <a:lnTo>
                      <a:pt x="202" y="0"/>
                    </a:lnTo>
                    <a:lnTo>
                      <a:pt x="215" y="20"/>
                    </a:lnTo>
                    <a:close/>
                  </a:path>
                </a:pathLst>
              </a:custGeom>
              <a:solidFill>
                <a:srgbClr val="D1AF70"/>
              </a:solidFill>
              <a:ln w="9525">
                <a:noFill/>
                <a:round/>
                <a:headEnd/>
                <a:tailEnd/>
              </a:ln>
            </p:spPr>
            <p:txBody>
              <a:bodyPr/>
              <a:lstStyle/>
              <a:p>
                <a:endParaRPr lang="en-US"/>
              </a:p>
            </p:txBody>
          </p:sp>
          <p:sp>
            <p:nvSpPr>
              <p:cNvPr id="32051" name="Freeform 1209"/>
              <p:cNvSpPr>
                <a:spLocks/>
              </p:cNvSpPr>
              <p:nvPr/>
            </p:nvSpPr>
            <p:spPr bwMode="auto">
              <a:xfrm>
                <a:off x="1517" y="3079"/>
                <a:ext cx="17" cy="99"/>
              </a:xfrm>
              <a:custGeom>
                <a:avLst/>
                <a:gdLst>
                  <a:gd name="T0" fmla="*/ 0 w 83"/>
                  <a:gd name="T1" fmla="*/ 0 h 492"/>
                  <a:gd name="T2" fmla="*/ 0 w 83"/>
                  <a:gd name="T3" fmla="*/ 0 h 492"/>
                  <a:gd name="T4" fmla="*/ 0 w 83"/>
                  <a:gd name="T5" fmla="*/ 0 h 492"/>
                  <a:gd name="T6" fmla="*/ 0 w 83"/>
                  <a:gd name="T7" fmla="*/ 0 h 492"/>
                  <a:gd name="T8" fmla="*/ 0 w 83"/>
                  <a:gd name="T9" fmla="*/ 0 h 492"/>
                  <a:gd name="T10" fmla="*/ 0 w 83"/>
                  <a:gd name="T11" fmla="*/ 0 h 492"/>
                  <a:gd name="T12" fmla="*/ 0 w 83"/>
                  <a:gd name="T13" fmla="*/ 0 h 492"/>
                  <a:gd name="T14" fmla="*/ 0 w 83"/>
                  <a:gd name="T15" fmla="*/ 0 h 492"/>
                  <a:gd name="T16" fmla="*/ 0 60000 65536"/>
                  <a:gd name="T17" fmla="*/ 0 60000 65536"/>
                  <a:gd name="T18" fmla="*/ 0 60000 65536"/>
                  <a:gd name="T19" fmla="*/ 0 60000 65536"/>
                  <a:gd name="T20" fmla="*/ 0 60000 65536"/>
                  <a:gd name="T21" fmla="*/ 0 60000 65536"/>
                  <a:gd name="T22" fmla="*/ 0 60000 65536"/>
                  <a:gd name="T23" fmla="*/ 0 60000 65536"/>
                  <a:gd name="T24" fmla="*/ 0 w 83"/>
                  <a:gd name="T25" fmla="*/ 0 h 492"/>
                  <a:gd name="T26" fmla="*/ 83 w 83"/>
                  <a:gd name="T27" fmla="*/ 492 h 4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 h="492">
                    <a:moveTo>
                      <a:pt x="47" y="487"/>
                    </a:moveTo>
                    <a:lnTo>
                      <a:pt x="56" y="492"/>
                    </a:lnTo>
                    <a:lnTo>
                      <a:pt x="66" y="491"/>
                    </a:lnTo>
                    <a:lnTo>
                      <a:pt x="76" y="487"/>
                    </a:lnTo>
                    <a:lnTo>
                      <a:pt x="83" y="483"/>
                    </a:lnTo>
                    <a:lnTo>
                      <a:pt x="63" y="0"/>
                    </a:lnTo>
                    <a:lnTo>
                      <a:pt x="0" y="10"/>
                    </a:lnTo>
                    <a:lnTo>
                      <a:pt x="47" y="487"/>
                    </a:lnTo>
                    <a:close/>
                  </a:path>
                </a:pathLst>
              </a:custGeom>
              <a:solidFill>
                <a:srgbClr val="7FFFFF"/>
              </a:solidFill>
              <a:ln w="9525">
                <a:noFill/>
                <a:round/>
                <a:headEnd/>
                <a:tailEnd/>
              </a:ln>
            </p:spPr>
            <p:txBody>
              <a:bodyPr/>
              <a:lstStyle/>
              <a:p>
                <a:endParaRPr lang="en-US"/>
              </a:p>
            </p:txBody>
          </p:sp>
          <p:sp>
            <p:nvSpPr>
              <p:cNvPr id="32052" name="Freeform 1210"/>
              <p:cNvSpPr>
                <a:spLocks/>
              </p:cNvSpPr>
              <p:nvPr/>
            </p:nvSpPr>
            <p:spPr bwMode="auto">
              <a:xfrm>
                <a:off x="1526" y="3176"/>
                <a:ext cx="4" cy="3"/>
              </a:xfrm>
              <a:custGeom>
                <a:avLst/>
                <a:gdLst>
                  <a:gd name="T0" fmla="*/ 0 w 22"/>
                  <a:gd name="T1" fmla="*/ 0 h 14"/>
                  <a:gd name="T2" fmla="*/ 0 w 22"/>
                  <a:gd name="T3" fmla="*/ 0 h 14"/>
                  <a:gd name="T4" fmla="*/ 0 w 22"/>
                  <a:gd name="T5" fmla="*/ 0 h 14"/>
                  <a:gd name="T6" fmla="*/ 0 w 22"/>
                  <a:gd name="T7" fmla="*/ 0 h 14"/>
                  <a:gd name="T8" fmla="*/ 0 w 22"/>
                  <a:gd name="T9" fmla="*/ 0 h 14"/>
                  <a:gd name="T10" fmla="*/ 0 w 22"/>
                  <a:gd name="T11" fmla="*/ 0 h 14"/>
                  <a:gd name="T12" fmla="*/ 0 w 22"/>
                  <a:gd name="T13" fmla="*/ 0 h 14"/>
                  <a:gd name="T14" fmla="*/ 0 w 22"/>
                  <a:gd name="T15" fmla="*/ 0 h 14"/>
                  <a:gd name="T16" fmla="*/ 0 w 22"/>
                  <a:gd name="T17" fmla="*/ 0 h 14"/>
                  <a:gd name="T18" fmla="*/ 0 w 22"/>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4"/>
                  <a:gd name="T32" fmla="*/ 22 w 2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4">
                    <a:moveTo>
                      <a:pt x="22" y="3"/>
                    </a:moveTo>
                    <a:lnTo>
                      <a:pt x="14" y="3"/>
                    </a:lnTo>
                    <a:lnTo>
                      <a:pt x="10" y="0"/>
                    </a:lnTo>
                    <a:lnTo>
                      <a:pt x="11" y="1"/>
                    </a:lnTo>
                    <a:lnTo>
                      <a:pt x="0" y="6"/>
                    </a:lnTo>
                    <a:lnTo>
                      <a:pt x="5" y="11"/>
                    </a:lnTo>
                    <a:lnTo>
                      <a:pt x="11" y="14"/>
                    </a:lnTo>
                    <a:lnTo>
                      <a:pt x="16" y="14"/>
                    </a:lnTo>
                    <a:lnTo>
                      <a:pt x="22" y="14"/>
                    </a:lnTo>
                    <a:lnTo>
                      <a:pt x="22" y="3"/>
                    </a:lnTo>
                    <a:close/>
                  </a:path>
                </a:pathLst>
              </a:custGeom>
              <a:solidFill>
                <a:srgbClr val="000000"/>
              </a:solidFill>
              <a:ln w="9525">
                <a:noFill/>
                <a:round/>
                <a:headEnd/>
                <a:tailEnd/>
              </a:ln>
            </p:spPr>
            <p:txBody>
              <a:bodyPr/>
              <a:lstStyle/>
              <a:p>
                <a:endParaRPr lang="en-US"/>
              </a:p>
            </p:txBody>
          </p:sp>
          <p:sp>
            <p:nvSpPr>
              <p:cNvPr id="32053" name="Freeform 1211"/>
              <p:cNvSpPr>
                <a:spLocks/>
              </p:cNvSpPr>
              <p:nvPr/>
            </p:nvSpPr>
            <p:spPr bwMode="auto">
              <a:xfrm>
                <a:off x="1530" y="3175"/>
                <a:ext cx="5" cy="4"/>
              </a:xfrm>
              <a:custGeom>
                <a:avLst/>
                <a:gdLst>
                  <a:gd name="T0" fmla="*/ 0 w 26"/>
                  <a:gd name="T1" fmla="*/ 0 h 17"/>
                  <a:gd name="T2" fmla="*/ 0 w 26"/>
                  <a:gd name="T3" fmla="*/ 0 h 17"/>
                  <a:gd name="T4" fmla="*/ 0 w 26"/>
                  <a:gd name="T5" fmla="*/ 0 h 17"/>
                  <a:gd name="T6" fmla="*/ 0 w 26"/>
                  <a:gd name="T7" fmla="*/ 0 h 17"/>
                  <a:gd name="T8" fmla="*/ 0 w 26"/>
                  <a:gd name="T9" fmla="*/ 0 h 17"/>
                  <a:gd name="T10" fmla="*/ 0 w 26"/>
                  <a:gd name="T11" fmla="*/ 0 h 17"/>
                  <a:gd name="T12" fmla="*/ 0 w 26"/>
                  <a:gd name="T13" fmla="*/ 0 h 17"/>
                  <a:gd name="T14" fmla="*/ 0 w 26"/>
                  <a:gd name="T15" fmla="*/ 0 h 17"/>
                  <a:gd name="T16" fmla="*/ 0 w 26"/>
                  <a:gd name="T17" fmla="*/ 0 h 17"/>
                  <a:gd name="T18" fmla="*/ 0 w 26"/>
                  <a:gd name="T19" fmla="*/ 0 h 17"/>
                  <a:gd name="T20" fmla="*/ 0 w 26"/>
                  <a:gd name="T21" fmla="*/ 0 h 17"/>
                  <a:gd name="T22" fmla="*/ 0 w 26"/>
                  <a:gd name="T23" fmla="*/ 0 h 17"/>
                  <a:gd name="T24" fmla="*/ 0 w 26"/>
                  <a:gd name="T25" fmla="*/ 0 h 17"/>
                  <a:gd name="T26" fmla="*/ 0 w 26"/>
                  <a:gd name="T27" fmla="*/ 0 h 17"/>
                  <a:gd name="T28" fmla="*/ 0 w 26"/>
                  <a:gd name="T29" fmla="*/ 0 h 17"/>
                  <a:gd name="T30" fmla="*/ 0 w 26"/>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
                  <a:gd name="T49" fmla="*/ 0 h 17"/>
                  <a:gd name="T50" fmla="*/ 26 w 26"/>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 h="17">
                    <a:moveTo>
                      <a:pt x="14" y="3"/>
                    </a:moveTo>
                    <a:lnTo>
                      <a:pt x="16" y="0"/>
                    </a:lnTo>
                    <a:lnTo>
                      <a:pt x="11" y="1"/>
                    </a:lnTo>
                    <a:lnTo>
                      <a:pt x="5" y="4"/>
                    </a:lnTo>
                    <a:lnTo>
                      <a:pt x="0" y="6"/>
                    </a:lnTo>
                    <a:lnTo>
                      <a:pt x="0" y="17"/>
                    </a:lnTo>
                    <a:lnTo>
                      <a:pt x="8" y="16"/>
                    </a:lnTo>
                    <a:lnTo>
                      <a:pt x="15" y="13"/>
                    </a:lnTo>
                    <a:lnTo>
                      <a:pt x="21" y="9"/>
                    </a:lnTo>
                    <a:lnTo>
                      <a:pt x="25" y="3"/>
                    </a:lnTo>
                    <a:lnTo>
                      <a:pt x="24" y="7"/>
                    </a:lnTo>
                    <a:lnTo>
                      <a:pt x="25" y="4"/>
                    </a:lnTo>
                    <a:lnTo>
                      <a:pt x="26" y="3"/>
                    </a:lnTo>
                    <a:lnTo>
                      <a:pt x="25" y="3"/>
                    </a:lnTo>
                    <a:lnTo>
                      <a:pt x="14" y="3"/>
                    </a:lnTo>
                    <a:close/>
                  </a:path>
                </a:pathLst>
              </a:custGeom>
              <a:solidFill>
                <a:srgbClr val="000000"/>
              </a:solidFill>
              <a:ln w="9525">
                <a:noFill/>
                <a:round/>
                <a:headEnd/>
                <a:tailEnd/>
              </a:ln>
            </p:spPr>
            <p:txBody>
              <a:bodyPr/>
              <a:lstStyle/>
              <a:p>
                <a:endParaRPr lang="en-US"/>
              </a:p>
            </p:txBody>
          </p:sp>
          <p:sp>
            <p:nvSpPr>
              <p:cNvPr id="32054" name="Freeform 1212"/>
              <p:cNvSpPr>
                <a:spLocks/>
              </p:cNvSpPr>
              <p:nvPr/>
            </p:nvSpPr>
            <p:spPr bwMode="auto">
              <a:xfrm>
                <a:off x="1529" y="3078"/>
                <a:ext cx="6" cy="98"/>
              </a:xfrm>
              <a:custGeom>
                <a:avLst/>
                <a:gdLst>
                  <a:gd name="T0" fmla="*/ 0 w 29"/>
                  <a:gd name="T1" fmla="*/ 0 h 490"/>
                  <a:gd name="T2" fmla="*/ 0 w 29"/>
                  <a:gd name="T3" fmla="*/ 0 h 490"/>
                  <a:gd name="T4" fmla="*/ 0 w 29"/>
                  <a:gd name="T5" fmla="*/ 0 h 490"/>
                  <a:gd name="T6" fmla="*/ 0 w 29"/>
                  <a:gd name="T7" fmla="*/ 0 h 490"/>
                  <a:gd name="T8" fmla="*/ 0 w 29"/>
                  <a:gd name="T9" fmla="*/ 0 h 490"/>
                  <a:gd name="T10" fmla="*/ 0 w 29"/>
                  <a:gd name="T11" fmla="*/ 0 h 490"/>
                  <a:gd name="T12" fmla="*/ 0 w 29"/>
                  <a:gd name="T13" fmla="*/ 0 h 490"/>
                  <a:gd name="T14" fmla="*/ 0 w 29"/>
                  <a:gd name="T15" fmla="*/ 0 h 490"/>
                  <a:gd name="T16" fmla="*/ 0 w 29"/>
                  <a:gd name="T17" fmla="*/ 0 h 490"/>
                  <a:gd name="T18" fmla="*/ 0 w 29"/>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490"/>
                  <a:gd name="T32" fmla="*/ 29 w 29"/>
                  <a:gd name="T33" fmla="*/ 490 h 4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490">
                    <a:moveTo>
                      <a:pt x="6" y="12"/>
                    </a:moveTo>
                    <a:lnTo>
                      <a:pt x="0" y="7"/>
                    </a:lnTo>
                    <a:lnTo>
                      <a:pt x="18" y="490"/>
                    </a:lnTo>
                    <a:lnTo>
                      <a:pt x="29" y="490"/>
                    </a:lnTo>
                    <a:lnTo>
                      <a:pt x="11" y="7"/>
                    </a:lnTo>
                    <a:lnTo>
                      <a:pt x="3" y="2"/>
                    </a:lnTo>
                    <a:lnTo>
                      <a:pt x="11" y="7"/>
                    </a:lnTo>
                    <a:lnTo>
                      <a:pt x="11" y="0"/>
                    </a:lnTo>
                    <a:lnTo>
                      <a:pt x="3" y="2"/>
                    </a:lnTo>
                    <a:lnTo>
                      <a:pt x="6" y="12"/>
                    </a:lnTo>
                    <a:close/>
                  </a:path>
                </a:pathLst>
              </a:custGeom>
              <a:solidFill>
                <a:srgbClr val="000000"/>
              </a:solidFill>
              <a:ln w="9525">
                <a:noFill/>
                <a:round/>
                <a:headEnd/>
                <a:tailEnd/>
              </a:ln>
            </p:spPr>
            <p:txBody>
              <a:bodyPr/>
              <a:lstStyle/>
              <a:p>
                <a:endParaRPr lang="en-US"/>
              </a:p>
            </p:txBody>
          </p:sp>
          <p:sp>
            <p:nvSpPr>
              <p:cNvPr id="32055" name="Freeform 1213"/>
              <p:cNvSpPr>
                <a:spLocks/>
              </p:cNvSpPr>
              <p:nvPr/>
            </p:nvSpPr>
            <p:spPr bwMode="auto">
              <a:xfrm>
                <a:off x="1516" y="3078"/>
                <a:ext cx="14" cy="5"/>
              </a:xfrm>
              <a:custGeom>
                <a:avLst/>
                <a:gdLst>
                  <a:gd name="T0" fmla="*/ 0 w 72"/>
                  <a:gd name="T1" fmla="*/ 0 h 21"/>
                  <a:gd name="T2" fmla="*/ 0 w 72"/>
                  <a:gd name="T3" fmla="*/ 0 h 21"/>
                  <a:gd name="T4" fmla="*/ 0 w 72"/>
                  <a:gd name="T5" fmla="*/ 0 h 21"/>
                  <a:gd name="T6" fmla="*/ 0 w 72"/>
                  <a:gd name="T7" fmla="*/ 0 h 21"/>
                  <a:gd name="T8" fmla="*/ 0 w 72"/>
                  <a:gd name="T9" fmla="*/ 0 h 21"/>
                  <a:gd name="T10" fmla="*/ 0 w 72"/>
                  <a:gd name="T11" fmla="*/ 0 h 21"/>
                  <a:gd name="T12" fmla="*/ 0 w 72"/>
                  <a:gd name="T13" fmla="*/ 0 h 21"/>
                  <a:gd name="T14" fmla="*/ 0 w 72"/>
                  <a:gd name="T15" fmla="*/ 0 h 21"/>
                  <a:gd name="T16" fmla="*/ 0 w 72"/>
                  <a:gd name="T17" fmla="*/ 0 h 21"/>
                  <a:gd name="T18" fmla="*/ 0 w 7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21"/>
                  <a:gd name="T32" fmla="*/ 72 w 7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21">
                    <a:moveTo>
                      <a:pt x="13" y="15"/>
                    </a:moveTo>
                    <a:lnTo>
                      <a:pt x="8" y="21"/>
                    </a:lnTo>
                    <a:lnTo>
                      <a:pt x="72" y="10"/>
                    </a:lnTo>
                    <a:lnTo>
                      <a:pt x="69" y="0"/>
                    </a:lnTo>
                    <a:lnTo>
                      <a:pt x="5" y="10"/>
                    </a:lnTo>
                    <a:lnTo>
                      <a:pt x="2" y="15"/>
                    </a:lnTo>
                    <a:lnTo>
                      <a:pt x="5" y="10"/>
                    </a:lnTo>
                    <a:lnTo>
                      <a:pt x="0" y="10"/>
                    </a:lnTo>
                    <a:lnTo>
                      <a:pt x="2" y="15"/>
                    </a:lnTo>
                    <a:lnTo>
                      <a:pt x="13" y="15"/>
                    </a:lnTo>
                    <a:close/>
                  </a:path>
                </a:pathLst>
              </a:custGeom>
              <a:solidFill>
                <a:srgbClr val="000000"/>
              </a:solidFill>
              <a:ln w="9525">
                <a:noFill/>
                <a:round/>
                <a:headEnd/>
                <a:tailEnd/>
              </a:ln>
            </p:spPr>
            <p:txBody>
              <a:bodyPr/>
              <a:lstStyle/>
              <a:p>
                <a:endParaRPr lang="en-US"/>
              </a:p>
            </p:txBody>
          </p:sp>
          <p:sp>
            <p:nvSpPr>
              <p:cNvPr id="32056" name="Freeform 1214"/>
              <p:cNvSpPr>
                <a:spLocks/>
              </p:cNvSpPr>
              <p:nvPr/>
            </p:nvSpPr>
            <p:spPr bwMode="auto">
              <a:xfrm>
                <a:off x="1516" y="3081"/>
                <a:ext cx="12" cy="96"/>
              </a:xfrm>
              <a:custGeom>
                <a:avLst/>
                <a:gdLst>
                  <a:gd name="T0" fmla="*/ 0 w 57"/>
                  <a:gd name="T1" fmla="*/ 0 h 479"/>
                  <a:gd name="T2" fmla="*/ 0 w 57"/>
                  <a:gd name="T3" fmla="*/ 0 h 479"/>
                  <a:gd name="T4" fmla="*/ 0 w 57"/>
                  <a:gd name="T5" fmla="*/ 0 h 479"/>
                  <a:gd name="T6" fmla="*/ 0 w 57"/>
                  <a:gd name="T7" fmla="*/ 0 h 479"/>
                  <a:gd name="T8" fmla="*/ 0 w 57"/>
                  <a:gd name="T9" fmla="*/ 0 h 479"/>
                  <a:gd name="T10" fmla="*/ 0 w 57"/>
                  <a:gd name="T11" fmla="*/ 0 h 479"/>
                  <a:gd name="T12" fmla="*/ 0 w 57"/>
                  <a:gd name="T13" fmla="*/ 0 h 479"/>
                  <a:gd name="T14" fmla="*/ 0 60000 65536"/>
                  <a:gd name="T15" fmla="*/ 0 60000 65536"/>
                  <a:gd name="T16" fmla="*/ 0 60000 65536"/>
                  <a:gd name="T17" fmla="*/ 0 60000 65536"/>
                  <a:gd name="T18" fmla="*/ 0 60000 65536"/>
                  <a:gd name="T19" fmla="*/ 0 60000 65536"/>
                  <a:gd name="T20" fmla="*/ 0 60000 65536"/>
                  <a:gd name="T21" fmla="*/ 0 w 57"/>
                  <a:gd name="T22" fmla="*/ 0 h 479"/>
                  <a:gd name="T23" fmla="*/ 57 w 57"/>
                  <a:gd name="T24" fmla="*/ 479 h 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479">
                    <a:moveTo>
                      <a:pt x="57" y="474"/>
                    </a:moveTo>
                    <a:lnTo>
                      <a:pt x="57" y="477"/>
                    </a:lnTo>
                    <a:lnTo>
                      <a:pt x="11" y="0"/>
                    </a:lnTo>
                    <a:lnTo>
                      <a:pt x="0" y="0"/>
                    </a:lnTo>
                    <a:lnTo>
                      <a:pt x="46" y="477"/>
                    </a:lnTo>
                    <a:lnTo>
                      <a:pt x="46" y="479"/>
                    </a:lnTo>
                    <a:lnTo>
                      <a:pt x="57" y="474"/>
                    </a:lnTo>
                    <a:close/>
                  </a:path>
                </a:pathLst>
              </a:custGeom>
              <a:solidFill>
                <a:srgbClr val="000000"/>
              </a:solidFill>
              <a:ln w="9525">
                <a:noFill/>
                <a:round/>
                <a:headEnd/>
                <a:tailEnd/>
              </a:ln>
            </p:spPr>
            <p:txBody>
              <a:bodyPr/>
              <a:lstStyle/>
              <a:p>
                <a:endParaRPr lang="en-US"/>
              </a:p>
            </p:txBody>
          </p:sp>
          <p:sp>
            <p:nvSpPr>
              <p:cNvPr id="32057" name="Freeform 1215"/>
              <p:cNvSpPr>
                <a:spLocks/>
              </p:cNvSpPr>
              <p:nvPr/>
            </p:nvSpPr>
            <p:spPr bwMode="auto">
              <a:xfrm>
                <a:off x="1517" y="3078"/>
                <a:ext cx="14" cy="7"/>
              </a:xfrm>
              <a:custGeom>
                <a:avLst/>
                <a:gdLst>
                  <a:gd name="T0" fmla="*/ 0 w 66"/>
                  <a:gd name="T1" fmla="*/ 0 h 34"/>
                  <a:gd name="T2" fmla="*/ 0 w 66"/>
                  <a:gd name="T3" fmla="*/ 0 h 34"/>
                  <a:gd name="T4" fmla="*/ 0 w 66"/>
                  <a:gd name="T5" fmla="*/ 0 h 34"/>
                  <a:gd name="T6" fmla="*/ 0 w 66"/>
                  <a:gd name="T7" fmla="*/ 0 h 34"/>
                  <a:gd name="T8" fmla="*/ 0 w 66"/>
                  <a:gd name="T9" fmla="*/ 0 h 34"/>
                  <a:gd name="T10" fmla="*/ 0 w 66"/>
                  <a:gd name="T11" fmla="*/ 0 h 34"/>
                  <a:gd name="T12" fmla="*/ 0 w 66"/>
                  <a:gd name="T13" fmla="*/ 0 h 34"/>
                  <a:gd name="T14" fmla="*/ 0 w 66"/>
                  <a:gd name="T15" fmla="*/ 0 h 34"/>
                  <a:gd name="T16" fmla="*/ 0 w 66"/>
                  <a:gd name="T17" fmla="*/ 0 h 34"/>
                  <a:gd name="T18" fmla="*/ 0 w 66"/>
                  <a:gd name="T19" fmla="*/ 0 h 34"/>
                  <a:gd name="T20" fmla="*/ 0 w 66"/>
                  <a:gd name="T21" fmla="*/ 0 h 34"/>
                  <a:gd name="T22" fmla="*/ 0 w 66"/>
                  <a:gd name="T23" fmla="*/ 0 h 34"/>
                  <a:gd name="T24" fmla="*/ 0 w 66"/>
                  <a:gd name="T25" fmla="*/ 0 h 34"/>
                  <a:gd name="T26" fmla="*/ 0 w 66"/>
                  <a:gd name="T27" fmla="*/ 0 h 34"/>
                  <a:gd name="T28" fmla="*/ 0 w 66"/>
                  <a:gd name="T29" fmla="*/ 0 h 34"/>
                  <a:gd name="T30" fmla="*/ 0 w 66"/>
                  <a:gd name="T31" fmla="*/ 0 h 34"/>
                  <a:gd name="T32" fmla="*/ 0 w 6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34"/>
                  <a:gd name="T53" fmla="*/ 66 w 6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34">
                    <a:moveTo>
                      <a:pt x="0" y="17"/>
                    </a:moveTo>
                    <a:lnTo>
                      <a:pt x="2" y="9"/>
                    </a:lnTo>
                    <a:lnTo>
                      <a:pt x="9" y="5"/>
                    </a:lnTo>
                    <a:lnTo>
                      <a:pt x="20" y="1"/>
                    </a:lnTo>
                    <a:lnTo>
                      <a:pt x="33" y="0"/>
                    </a:lnTo>
                    <a:lnTo>
                      <a:pt x="45" y="1"/>
                    </a:lnTo>
                    <a:lnTo>
                      <a:pt x="56" y="3"/>
                    </a:lnTo>
                    <a:lnTo>
                      <a:pt x="63" y="9"/>
                    </a:lnTo>
                    <a:lnTo>
                      <a:pt x="66" y="17"/>
                    </a:lnTo>
                    <a:lnTo>
                      <a:pt x="63" y="24"/>
                    </a:lnTo>
                    <a:lnTo>
                      <a:pt x="56" y="30"/>
                    </a:lnTo>
                    <a:lnTo>
                      <a:pt x="45" y="33"/>
                    </a:lnTo>
                    <a:lnTo>
                      <a:pt x="33" y="34"/>
                    </a:lnTo>
                    <a:lnTo>
                      <a:pt x="20" y="33"/>
                    </a:lnTo>
                    <a:lnTo>
                      <a:pt x="9" y="30"/>
                    </a:lnTo>
                    <a:lnTo>
                      <a:pt x="2" y="24"/>
                    </a:lnTo>
                    <a:lnTo>
                      <a:pt x="0" y="17"/>
                    </a:lnTo>
                    <a:close/>
                  </a:path>
                </a:pathLst>
              </a:custGeom>
              <a:solidFill>
                <a:srgbClr val="D1AF70"/>
              </a:solidFill>
              <a:ln w="9525">
                <a:noFill/>
                <a:round/>
                <a:headEnd/>
                <a:tailEnd/>
              </a:ln>
            </p:spPr>
            <p:txBody>
              <a:bodyPr/>
              <a:lstStyle/>
              <a:p>
                <a:endParaRPr lang="en-US"/>
              </a:p>
            </p:txBody>
          </p:sp>
          <p:sp>
            <p:nvSpPr>
              <p:cNvPr id="32058" name="Freeform 1216"/>
              <p:cNvSpPr>
                <a:spLocks/>
              </p:cNvSpPr>
              <p:nvPr/>
            </p:nvSpPr>
            <p:spPr bwMode="auto">
              <a:xfrm>
                <a:off x="1516" y="3076"/>
                <a:ext cx="8" cy="5"/>
              </a:xfrm>
              <a:custGeom>
                <a:avLst/>
                <a:gdLst>
                  <a:gd name="T0" fmla="*/ 0 w 41"/>
                  <a:gd name="T1" fmla="*/ 0 h 25"/>
                  <a:gd name="T2" fmla="*/ 0 w 41"/>
                  <a:gd name="T3" fmla="*/ 0 h 25"/>
                  <a:gd name="T4" fmla="*/ 0 w 41"/>
                  <a:gd name="T5" fmla="*/ 0 h 25"/>
                  <a:gd name="T6" fmla="*/ 0 w 41"/>
                  <a:gd name="T7" fmla="*/ 0 h 25"/>
                  <a:gd name="T8" fmla="*/ 0 w 41"/>
                  <a:gd name="T9" fmla="*/ 0 h 25"/>
                  <a:gd name="T10" fmla="*/ 0 w 41"/>
                  <a:gd name="T11" fmla="*/ 0 h 25"/>
                  <a:gd name="T12" fmla="*/ 0 w 41"/>
                  <a:gd name="T13" fmla="*/ 0 h 25"/>
                  <a:gd name="T14" fmla="*/ 0 w 41"/>
                  <a:gd name="T15" fmla="*/ 0 h 25"/>
                  <a:gd name="T16" fmla="*/ 0 w 41"/>
                  <a:gd name="T17" fmla="*/ 0 h 25"/>
                  <a:gd name="T18" fmla="*/ 0 w 41"/>
                  <a:gd name="T19" fmla="*/ 0 h 25"/>
                  <a:gd name="T20" fmla="*/ 0 w 41"/>
                  <a:gd name="T21" fmla="*/ 0 h 25"/>
                  <a:gd name="T22" fmla="*/ 0 w 41"/>
                  <a:gd name="T23" fmla="*/ 0 h 25"/>
                  <a:gd name="T24" fmla="*/ 0 w 41"/>
                  <a:gd name="T25" fmla="*/ 0 h 25"/>
                  <a:gd name="T26" fmla="*/ 0 w 41"/>
                  <a:gd name="T27" fmla="*/ 0 h 25"/>
                  <a:gd name="T28" fmla="*/ 0 w 41"/>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25"/>
                  <a:gd name="T47" fmla="*/ 41 w 41"/>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25">
                    <a:moveTo>
                      <a:pt x="41" y="0"/>
                    </a:moveTo>
                    <a:lnTo>
                      <a:pt x="35" y="1"/>
                    </a:lnTo>
                    <a:lnTo>
                      <a:pt x="29" y="3"/>
                    </a:lnTo>
                    <a:lnTo>
                      <a:pt x="23" y="4"/>
                    </a:lnTo>
                    <a:lnTo>
                      <a:pt x="16" y="6"/>
                    </a:lnTo>
                    <a:lnTo>
                      <a:pt x="10" y="9"/>
                    </a:lnTo>
                    <a:lnTo>
                      <a:pt x="7" y="14"/>
                    </a:lnTo>
                    <a:lnTo>
                      <a:pt x="3" y="19"/>
                    </a:lnTo>
                    <a:lnTo>
                      <a:pt x="0" y="25"/>
                    </a:lnTo>
                    <a:lnTo>
                      <a:pt x="13" y="25"/>
                    </a:lnTo>
                    <a:lnTo>
                      <a:pt x="15" y="20"/>
                    </a:lnTo>
                    <a:lnTo>
                      <a:pt x="24" y="16"/>
                    </a:lnTo>
                    <a:lnTo>
                      <a:pt x="34" y="14"/>
                    </a:lnTo>
                    <a:lnTo>
                      <a:pt x="41" y="14"/>
                    </a:lnTo>
                    <a:lnTo>
                      <a:pt x="41" y="0"/>
                    </a:lnTo>
                    <a:close/>
                  </a:path>
                </a:pathLst>
              </a:custGeom>
              <a:solidFill>
                <a:srgbClr val="000000"/>
              </a:solidFill>
              <a:ln w="9525">
                <a:noFill/>
                <a:round/>
                <a:headEnd/>
                <a:tailEnd/>
              </a:ln>
            </p:spPr>
            <p:txBody>
              <a:bodyPr/>
              <a:lstStyle/>
              <a:p>
                <a:endParaRPr lang="en-US"/>
              </a:p>
            </p:txBody>
          </p:sp>
        </p:grpSp>
        <p:sp>
          <p:nvSpPr>
            <p:cNvPr id="31782" name="Freeform 1217"/>
            <p:cNvSpPr>
              <a:spLocks/>
            </p:cNvSpPr>
            <p:nvPr/>
          </p:nvSpPr>
          <p:spPr bwMode="auto">
            <a:xfrm>
              <a:off x="1524" y="3076"/>
              <a:ext cx="8" cy="5"/>
            </a:xfrm>
            <a:custGeom>
              <a:avLst/>
              <a:gdLst>
                <a:gd name="T0" fmla="*/ 0 w 39"/>
                <a:gd name="T1" fmla="*/ 0 h 25"/>
                <a:gd name="T2" fmla="*/ 0 w 39"/>
                <a:gd name="T3" fmla="*/ 0 h 25"/>
                <a:gd name="T4" fmla="*/ 0 w 39"/>
                <a:gd name="T5" fmla="*/ 0 h 25"/>
                <a:gd name="T6" fmla="*/ 0 w 39"/>
                <a:gd name="T7" fmla="*/ 0 h 25"/>
                <a:gd name="T8" fmla="*/ 0 w 39"/>
                <a:gd name="T9" fmla="*/ 0 h 25"/>
                <a:gd name="T10" fmla="*/ 0 w 39"/>
                <a:gd name="T11" fmla="*/ 0 h 25"/>
                <a:gd name="T12" fmla="*/ 0 w 39"/>
                <a:gd name="T13" fmla="*/ 0 h 25"/>
                <a:gd name="T14" fmla="*/ 0 w 39"/>
                <a:gd name="T15" fmla="*/ 0 h 25"/>
                <a:gd name="T16" fmla="*/ 0 w 39"/>
                <a:gd name="T17" fmla="*/ 0 h 25"/>
                <a:gd name="T18" fmla="*/ 0 w 39"/>
                <a:gd name="T19" fmla="*/ 0 h 25"/>
                <a:gd name="T20" fmla="*/ 0 w 39"/>
                <a:gd name="T21" fmla="*/ 0 h 25"/>
                <a:gd name="T22" fmla="*/ 0 w 39"/>
                <a:gd name="T23" fmla="*/ 0 h 25"/>
                <a:gd name="T24" fmla="*/ 0 w 39"/>
                <a:gd name="T25" fmla="*/ 0 h 25"/>
                <a:gd name="T26" fmla="*/ 0 w 39"/>
                <a:gd name="T27" fmla="*/ 0 h 25"/>
                <a:gd name="T28" fmla="*/ 0 w 39"/>
                <a:gd name="T29" fmla="*/ 0 h 25"/>
                <a:gd name="T30" fmla="*/ 0 w 39"/>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25"/>
                <a:gd name="T50" fmla="*/ 39 w 39"/>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25">
                  <a:moveTo>
                    <a:pt x="39" y="25"/>
                  </a:moveTo>
                  <a:lnTo>
                    <a:pt x="37" y="19"/>
                  </a:lnTo>
                  <a:lnTo>
                    <a:pt x="33" y="14"/>
                  </a:lnTo>
                  <a:lnTo>
                    <a:pt x="29" y="10"/>
                  </a:lnTo>
                  <a:lnTo>
                    <a:pt x="23" y="6"/>
                  </a:lnTo>
                  <a:lnTo>
                    <a:pt x="18" y="5"/>
                  </a:lnTo>
                  <a:lnTo>
                    <a:pt x="12" y="3"/>
                  </a:lnTo>
                  <a:lnTo>
                    <a:pt x="6" y="1"/>
                  </a:lnTo>
                  <a:lnTo>
                    <a:pt x="0" y="0"/>
                  </a:lnTo>
                  <a:lnTo>
                    <a:pt x="0" y="14"/>
                  </a:lnTo>
                  <a:lnTo>
                    <a:pt x="6" y="13"/>
                  </a:lnTo>
                  <a:lnTo>
                    <a:pt x="13" y="14"/>
                  </a:lnTo>
                  <a:lnTo>
                    <a:pt x="20" y="17"/>
                  </a:lnTo>
                  <a:lnTo>
                    <a:pt x="26" y="22"/>
                  </a:lnTo>
                  <a:lnTo>
                    <a:pt x="26" y="25"/>
                  </a:lnTo>
                  <a:lnTo>
                    <a:pt x="39" y="25"/>
                  </a:lnTo>
                  <a:close/>
                </a:path>
              </a:pathLst>
            </a:custGeom>
            <a:solidFill>
              <a:srgbClr val="000000"/>
            </a:solidFill>
            <a:ln w="9525">
              <a:noFill/>
              <a:round/>
              <a:headEnd/>
              <a:tailEnd/>
            </a:ln>
          </p:spPr>
          <p:txBody>
            <a:bodyPr/>
            <a:lstStyle/>
            <a:p>
              <a:endParaRPr lang="en-US"/>
            </a:p>
          </p:txBody>
        </p:sp>
        <p:sp>
          <p:nvSpPr>
            <p:cNvPr id="31783" name="Freeform 1218"/>
            <p:cNvSpPr>
              <a:spLocks/>
            </p:cNvSpPr>
            <p:nvPr/>
          </p:nvSpPr>
          <p:spPr bwMode="auto">
            <a:xfrm>
              <a:off x="1524" y="3081"/>
              <a:ext cx="8" cy="5"/>
            </a:xfrm>
            <a:custGeom>
              <a:avLst/>
              <a:gdLst>
                <a:gd name="T0" fmla="*/ 0 w 39"/>
                <a:gd name="T1" fmla="*/ 0 h 23"/>
                <a:gd name="T2" fmla="*/ 0 w 39"/>
                <a:gd name="T3" fmla="*/ 0 h 23"/>
                <a:gd name="T4" fmla="*/ 0 w 39"/>
                <a:gd name="T5" fmla="*/ 0 h 23"/>
                <a:gd name="T6" fmla="*/ 0 w 39"/>
                <a:gd name="T7" fmla="*/ 0 h 23"/>
                <a:gd name="T8" fmla="*/ 0 w 39"/>
                <a:gd name="T9" fmla="*/ 0 h 23"/>
                <a:gd name="T10" fmla="*/ 0 w 39"/>
                <a:gd name="T11" fmla="*/ 0 h 23"/>
                <a:gd name="T12" fmla="*/ 0 w 39"/>
                <a:gd name="T13" fmla="*/ 0 h 23"/>
                <a:gd name="T14" fmla="*/ 0 w 39"/>
                <a:gd name="T15" fmla="*/ 0 h 23"/>
                <a:gd name="T16" fmla="*/ 0 w 39"/>
                <a:gd name="T17" fmla="*/ 0 h 23"/>
                <a:gd name="T18" fmla="*/ 0 w 39"/>
                <a:gd name="T19" fmla="*/ 0 h 23"/>
                <a:gd name="T20" fmla="*/ 0 w 39"/>
                <a:gd name="T21" fmla="*/ 0 h 23"/>
                <a:gd name="T22" fmla="*/ 0 w 39"/>
                <a:gd name="T23" fmla="*/ 0 h 23"/>
                <a:gd name="T24" fmla="*/ 0 w 39"/>
                <a:gd name="T25" fmla="*/ 0 h 23"/>
                <a:gd name="T26" fmla="*/ 0 w 39"/>
                <a:gd name="T27" fmla="*/ 0 h 23"/>
                <a:gd name="T28" fmla="*/ 0 w 39"/>
                <a:gd name="T29" fmla="*/ 0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3"/>
                <a:gd name="T47" fmla="*/ 39 w 39"/>
                <a:gd name="T48" fmla="*/ 23 h 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3">
                  <a:moveTo>
                    <a:pt x="0" y="23"/>
                  </a:moveTo>
                  <a:lnTo>
                    <a:pt x="6" y="22"/>
                  </a:lnTo>
                  <a:lnTo>
                    <a:pt x="13" y="22"/>
                  </a:lnTo>
                  <a:lnTo>
                    <a:pt x="18" y="21"/>
                  </a:lnTo>
                  <a:lnTo>
                    <a:pt x="25" y="18"/>
                  </a:lnTo>
                  <a:lnTo>
                    <a:pt x="29" y="16"/>
                  </a:lnTo>
                  <a:lnTo>
                    <a:pt x="33" y="12"/>
                  </a:lnTo>
                  <a:lnTo>
                    <a:pt x="37" y="7"/>
                  </a:lnTo>
                  <a:lnTo>
                    <a:pt x="39" y="0"/>
                  </a:lnTo>
                  <a:lnTo>
                    <a:pt x="26" y="0"/>
                  </a:lnTo>
                  <a:lnTo>
                    <a:pt x="23" y="5"/>
                  </a:lnTo>
                  <a:lnTo>
                    <a:pt x="16" y="8"/>
                  </a:lnTo>
                  <a:lnTo>
                    <a:pt x="7" y="10"/>
                  </a:lnTo>
                  <a:lnTo>
                    <a:pt x="0" y="11"/>
                  </a:lnTo>
                  <a:lnTo>
                    <a:pt x="0" y="23"/>
                  </a:lnTo>
                  <a:close/>
                </a:path>
              </a:pathLst>
            </a:custGeom>
            <a:solidFill>
              <a:srgbClr val="000000"/>
            </a:solidFill>
            <a:ln w="9525">
              <a:noFill/>
              <a:round/>
              <a:headEnd/>
              <a:tailEnd/>
            </a:ln>
          </p:spPr>
          <p:txBody>
            <a:bodyPr/>
            <a:lstStyle/>
            <a:p>
              <a:endParaRPr lang="en-US"/>
            </a:p>
          </p:txBody>
        </p:sp>
        <p:sp>
          <p:nvSpPr>
            <p:cNvPr id="31784" name="Freeform 1219"/>
            <p:cNvSpPr>
              <a:spLocks/>
            </p:cNvSpPr>
            <p:nvPr/>
          </p:nvSpPr>
          <p:spPr bwMode="auto">
            <a:xfrm>
              <a:off x="1516" y="3081"/>
              <a:ext cx="8" cy="5"/>
            </a:xfrm>
            <a:custGeom>
              <a:avLst/>
              <a:gdLst>
                <a:gd name="T0" fmla="*/ 0 w 41"/>
                <a:gd name="T1" fmla="*/ 0 h 23"/>
                <a:gd name="T2" fmla="*/ 0 w 41"/>
                <a:gd name="T3" fmla="*/ 0 h 23"/>
                <a:gd name="T4" fmla="*/ 0 w 41"/>
                <a:gd name="T5" fmla="*/ 0 h 23"/>
                <a:gd name="T6" fmla="*/ 0 w 41"/>
                <a:gd name="T7" fmla="*/ 0 h 23"/>
                <a:gd name="T8" fmla="*/ 0 w 41"/>
                <a:gd name="T9" fmla="*/ 0 h 23"/>
                <a:gd name="T10" fmla="*/ 0 w 41"/>
                <a:gd name="T11" fmla="*/ 0 h 23"/>
                <a:gd name="T12" fmla="*/ 0 w 41"/>
                <a:gd name="T13" fmla="*/ 0 h 23"/>
                <a:gd name="T14" fmla="*/ 0 w 41"/>
                <a:gd name="T15" fmla="*/ 0 h 23"/>
                <a:gd name="T16" fmla="*/ 0 w 41"/>
                <a:gd name="T17" fmla="*/ 0 h 23"/>
                <a:gd name="T18" fmla="*/ 0 w 41"/>
                <a:gd name="T19" fmla="*/ 0 h 23"/>
                <a:gd name="T20" fmla="*/ 0 w 41"/>
                <a:gd name="T21" fmla="*/ 0 h 23"/>
                <a:gd name="T22" fmla="*/ 0 w 41"/>
                <a:gd name="T23" fmla="*/ 0 h 23"/>
                <a:gd name="T24" fmla="*/ 0 w 41"/>
                <a:gd name="T25" fmla="*/ 0 h 23"/>
                <a:gd name="T26" fmla="*/ 0 w 41"/>
                <a:gd name="T27" fmla="*/ 0 h 23"/>
                <a:gd name="T28" fmla="*/ 0 w 41"/>
                <a:gd name="T29" fmla="*/ 0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23"/>
                <a:gd name="T47" fmla="*/ 41 w 41"/>
                <a:gd name="T48" fmla="*/ 23 h 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23">
                  <a:moveTo>
                    <a:pt x="0" y="0"/>
                  </a:moveTo>
                  <a:lnTo>
                    <a:pt x="3" y="6"/>
                  </a:lnTo>
                  <a:lnTo>
                    <a:pt x="7" y="11"/>
                  </a:lnTo>
                  <a:lnTo>
                    <a:pt x="10" y="16"/>
                  </a:lnTo>
                  <a:lnTo>
                    <a:pt x="15" y="18"/>
                  </a:lnTo>
                  <a:lnTo>
                    <a:pt x="21" y="19"/>
                  </a:lnTo>
                  <a:lnTo>
                    <a:pt x="27" y="21"/>
                  </a:lnTo>
                  <a:lnTo>
                    <a:pt x="34" y="22"/>
                  </a:lnTo>
                  <a:lnTo>
                    <a:pt x="41" y="23"/>
                  </a:lnTo>
                  <a:lnTo>
                    <a:pt x="41" y="11"/>
                  </a:lnTo>
                  <a:lnTo>
                    <a:pt x="34" y="11"/>
                  </a:lnTo>
                  <a:lnTo>
                    <a:pt x="24" y="8"/>
                  </a:lnTo>
                  <a:lnTo>
                    <a:pt x="15" y="5"/>
                  </a:lnTo>
                  <a:lnTo>
                    <a:pt x="13" y="0"/>
                  </a:lnTo>
                  <a:lnTo>
                    <a:pt x="0" y="0"/>
                  </a:lnTo>
                  <a:close/>
                </a:path>
              </a:pathLst>
            </a:custGeom>
            <a:solidFill>
              <a:srgbClr val="000000"/>
            </a:solidFill>
            <a:ln w="9525">
              <a:noFill/>
              <a:round/>
              <a:headEnd/>
              <a:tailEnd/>
            </a:ln>
          </p:spPr>
          <p:txBody>
            <a:bodyPr/>
            <a:lstStyle/>
            <a:p>
              <a:endParaRPr lang="en-US"/>
            </a:p>
          </p:txBody>
        </p:sp>
        <p:sp>
          <p:nvSpPr>
            <p:cNvPr id="31785" name="Freeform 1220"/>
            <p:cNvSpPr>
              <a:spLocks/>
            </p:cNvSpPr>
            <p:nvPr/>
          </p:nvSpPr>
          <p:spPr bwMode="auto">
            <a:xfrm>
              <a:off x="1620" y="3132"/>
              <a:ext cx="74" cy="55"/>
            </a:xfrm>
            <a:custGeom>
              <a:avLst/>
              <a:gdLst>
                <a:gd name="T0" fmla="*/ 0 w 368"/>
                <a:gd name="T1" fmla="*/ 0 h 272"/>
                <a:gd name="T2" fmla="*/ 0 w 368"/>
                <a:gd name="T3" fmla="*/ 0 h 272"/>
                <a:gd name="T4" fmla="*/ 0 w 368"/>
                <a:gd name="T5" fmla="*/ 0 h 272"/>
                <a:gd name="T6" fmla="*/ 0 w 368"/>
                <a:gd name="T7" fmla="*/ 0 h 272"/>
                <a:gd name="T8" fmla="*/ 0 w 368"/>
                <a:gd name="T9" fmla="*/ 0 h 272"/>
                <a:gd name="T10" fmla="*/ 0 60000 65536"/>
                <a:gd name="T11" fmla="*/ 0 60000 65536"/>
                <a:gd name="T12" fmla="*/ 0 60000 65536"/>
                <a:gd name="T13" fmla="*/ 0 60000 65536"/>
                <a:gd name="T14" fmla="*/ 0 60000 65536"/>
                <a:gd name="T15" fmla="*/ 0 w 368"/>
                <a:gd name="T16" fmla="*/ 0 h 272"/>
                <a:gd name="T17" fmla="*/ 368 w 368"/>
                <a:gd name="T18" fmla="*/ 272 h 272"/>
              </a:gdLst>
              <a:ahLst/>
              <a:cxnLst>
                <a:cxn ang="T10">
                  <a:pos x="T0" y="T1"/>
                </a:cxn>
                <a:cxn ang="T11">
                  <a:pos x="T2" y="T3"/>
                </a:cxn>
                <a:cxn ang="T12">
                  <a:pos x="T4" y="T5"/>
                </a:cxn>
                <a:cxn ang="T13">
                  <a:pos x="T6" y="T7"/>
                </a:cxn>
                <a:cxn ang="T14">
                  <a:pos x="T8" y="T9"/>
                </a:cxn>
              </a:cxnLst>
              <a:rect l="T15" t="T16" r="T17" b="T18"/>
              <a:pathLst>
                <a:path w="368" h="272">
                  <a:moveTo>
                    <a:pt x="368" y="31"/>
                  </a:moveTo>
                  <a:lnTo>
                    <a:pt x="95" y="259"/>
                  </a:lnTo>
                  <a:lnTo>
                    <a:pt x="0" y="272"/>
                  </a:lnTo>
                  <a:lnTo>
                    <a:pt x="362" y="0"/>
                  </a:lnTo>
                  <a:lnTo>
                    <a:pt x="368" y="31"/>
                  </a:lnTo>
                  <a:close/>
                </a:path>
              </a:pathLst>
            </a:custGeom>
            <a:solidFill>
              <a:srgbClr val="D1AF70"/>
            </a:solidFill>
            <a:ln w="9525">
              <a:noFill/>
              <a:round/>
              <a:headEnd/>
              <a:tailEnd/>
            </a:ln>
          </p:spPr>
          <p:txBody>
            <a:bodyPr/>
            <a:lstStyle/>
            <a:p>
              <a:endParaRPr lang="en-US"/>
            </a:p>
          </p:txBody>
        </p:sp>
        <p:sp>
          <p:nvSpPr>
            <p:cNvPr id="31786" name="Freeform 1221"/>
            <p:cNvSpPr>
              <a:spLocks/>
            </p:cNvSpPr>
            <p:nvPr/>
          </p:nvSpPr>
          <p:spPr bwMode="auto">
            <a:xfrm>
              <a:off x="1604" y="3080"/>
              <a:ext cx="16" cy="99"/>
            </a:xfrm>
            <a:custGeom>
              <a:avLst/>
              <a:gdLst>
                <a:gd name="T0" fmla="*/ 0 w 82"/>
                <a:gd name="T1" fmla="*/ 0 h 496"/>
                <a:gd name="T2" fmla="*/ 0 w 82"/>
                <a:gd name="T3" fmla="*/ 0 h 496"/>
                <a:gd name="T4" fmla="*/ 0 w 82"/>
                <a:gd name="T5" fmla="*/ 0 h 496"/>
                <a:gd name="T6" fmla="*/ 0 w 82"/>
                <a:gd name="T7" fmla="*/ 0 h 496"/>
                <a:gd name="T8" fmla="*/ 0 w 82"/>
                <a:gd name="T9" fmla="*/ 0 h 496"/>
                <a:gd name="T10" fmla="*/ 0 w 82"/>
                <a:gd name="T11" fmla="*/ 0 h 496"/>
                <a:gd name="T12" fmla="*/ 0 w 82"/>
                <a:gd name="T13" fmla="*/ 0 h 496"/>
                <a:gd name="T14" fmla="*/ 0 w 82"/>
                <a:gd name="T15" fmla="*/ 0 h 496"/>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496"/>
                <a:gd name="T26" fmla="*/ 82 w 82"/>
                <a:gd name="T27" fmla="*/ 496 h 4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496">
                  <a:moveTo>
                    <a:pt x="19" y="0"/>
                  </a:moveTo>
                  <a:lnTo>
                    <a:pt x="82" y="8"/>
                  </a:lnTo>
                  <a:lnTo>
                    <a:pt x="35" y="485"/>
                  </a:lnTo>
                  <a:lnTo>
                    <a:pt x="29" y="494"/>
                  </a:lnTo>
                  <a:lnTo>
                    <a:pt x="17" y="496"/>
                  </a:lnTo>
                  <a:lnTo>
                    <a:pt x="5" y="493"/>
                  </a:lnTo>
                  <a:lnTo>
                    <a:pt x="0" y="483"/>
                  </a:lnTo>
                  <a:lnTo>
                    <a:pt x="19" y="0"/>
                  </a:lnTo>
                  <a:close/>
                </a:path>
              </a:pathLst>
            </a:custGeom>
            <a:solidFill>
              <a:srgbClr val="7FFFFF"/>
            </a:solidFill>
            <a:ln w="9525">
              <a:noFill/>
              <a:round/>
              <a:headEnd/>
              <a:tailEnd/>
            </a:ln>
          </p:spPr>
          <p:txBody>
            <a:bodyPr/>
            <a:lstStyle/>
            <a:p>
              <a:endParaRPr lang="en-US"/>
            </a:p>
          </p:txBody>
        </p:sp>
        <p:sp>
          <p:nvSpPr>
            <p:cNvPr id="31787" name="Freeform 1222"/>
            <p:cNvSpPr>
              <a:spLocks/>
            </p:cNvSpPr>
            <p:nvPr/>
          </p:nvSpPr>
          <p:spPr bwMode="auto">
            <a:xfrm>
              <a:off x="1607" y="3177"/>
              <a:ext cx="5" cy="3"/>
            </a:xfrm>
            <a:custGeom>
              <a:avLst/>
              <a:gdLst>
                <a:gd name="T0" fmla="*/ 0 w 24"/>
                <a:gd name="T1" fmla="*/ 0 h 17"/>
                <a:gd name="T2" fmla="*/ 0 w 24"/>
                <a:gd name="T3" fmla="*/ 0 h 17"/>
                <a:gd name="T4" fmla="*/ 0 w 24"/>
                <a:gd name="T5" fmla="*/ 0 h 17"/>
                <a:gd name="T6" fmla="*/ 0 w 24"/>
                <a:gd name="T7" fmla="*/ 0 h 17"/>
                <a:gd name="T8" fmla="*/ 0 w 24"/>
                <a:gd name="T9" fmla="*/ 0 h 17"/>
                <a:gd name="T10" fmla="*/ 0 w 24"/>
                <a:gd name="T11" fmla="*/ 0 h 17"/>
                <a:gd name="T12" fmla="*/ 0 w 24"/>
                <a:gd name="T13" fmla="*/ 0 h 17"/>
                <a:gd name="T14" fmla="*/ 0 w 24"/>
                <a:gd name="T15" fmla="*/ 0 h 17"/>
                <a:gd name="T16" fmla="*/ 0 w 24"/>
                <a:gd name="T17" fmla="*/ 0 h 17"/>
                <a:gd name="T18" fmla="*/ 0 w 24"/>
                <a:gd name="T19" fmla="*/ 0 h 17"/>
                <a:gd name="T20" fmla="*/ 0 w 24"/>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17"/>
                <a:gd name="T35" fmla="*/ 24 w 24"/>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17">
                  <a:moveTo>
                    <a:pt x="0" y="17"/>
                  </a:moveTo>
                  <a:lnTo>
                    <a:pt x="5" y="17"/>
                  </a:lnTo>
                  <a:lnTo>
                    <a:pt x="10" y="16"/>
                  </a:lnTo>
                  <a:lnTo>
                    <a:pt x="16" y="15"/>
                  </a:lnTo>
                  <a:lnTo>
                    <a:pt x="19" y="12"/>
                  </a:lnTo>
                  <a:lnTo>
                    <a:pt x="24" y="3"/>
                  </a:lnTo>
                  <a:lnTo>
                    <a:pt x="13" y="0"/>
                  </a:lnTo>
                  <a:lnTo>
                    <a:pt x="12" y="4"/>
                  </a:lnTo>
                  <a:lnTo>
                    <a:pt x="8" y="6"/>
                  </a:lnTo>
                  <a:lnTo>
                    <a:pt x="0" y="8"/>
                  </a:lnTo>
                  <a:lnTo>
                    <a:pt x="0" y="17"/>
                  </a:lnTo>
                  <a:close/>
                </a:path>
              </a:pathLst>
            </a:custGeom>
            <a:solidFill>
              <a:srgbClr val="000000"/>
            </a:solidFill>
            <a:ln w="9525">
              <a:noFill/>
              <a:round/>
              <a:headEnd/>
              <a:tailEnd/>
            </a:ln>
          </p:spPr>
          <p:txBody>
            <a:bodyPr/>
            <a:lstStyle/>
            <a:p>
              <a:endParaRPr lang="en-US"/>
            </a:p>
          </p:txBody>
        </p:sp>
        <p:sp>
          <p:nvSpPr>
            <p:cNvPr id="31788" name="Freeform 1223"/>
            <p:cNvSpPr>
              <a:spLocks/>
            </p:cNvSpPr>
            <p:nvPr/>
          </p:nvSpPr>
          <p:spPr bwMode="auto">
            <a:xfrm>
              <a:off x="1603" y="3177"/>
              <a:ext cx="4" cy="3"/>
            </a:xfrm>
            <a:custGeom>
              <a:avLst/>
              <a:gdLst>
                <a:gd name="T0" fmla="*/ 0 w 22"/>
                <a:gd name="T1" fmla="*/ 0 h 18"/>
                <a:gd name="T2" fmla="*/ 0 w 22"/>
                <a:gd name="T3" fmla="*/ 0 h 18"/>
                <a:gd name="T4" fmla="*/ 0 w 22"/>
                <a:gd name="T5" fmla="*/ 0 h 18"/>
                <a:gd name="T6" fmla="*/ 0 w 22"/>
                <a:gd name="T7" fmla="*/ 0 h 18"/>
                <a:gd name="T8" fmla="*/ 0 w 22"/>
                <a:gd name="T9" fmla="*/ 0 h 18"/>
                <a:gd name="T10" fmla="*/ 0 w 22"/>
                <a:gd name="T11" fmla="*/ 0 h 18"/>
                <a:gd name="T12" fmla="*/ 0 w 22"/>
                <a:gd name="T13" fmla="*/ 0 h 18"/>
                <a:gd name="T14" fmla="*/ 0 w 22"/>
                <a:gd name="T15" fmla="*/ 0 h 18"/>
                <a:gd name="T16" fmla="*/ 0 w 22"/>
                <a:gd name="T17" fmla="*/ 0 h 18"/>
                <a:gd name="T18" fmla="*/ 0 w 2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8"/>
                <a:gd name="T32" fmla="*/ 22 w 22"/>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8">
                  <a:moveTo>
                    <a:pt x="0" y="0"/>
                  </a:moveTo>
                  <a:lnTo>
                    <a:pt x="1" y="5"/>
                  </a:lnTo>
                  <a:lnTo>
                    <a:pt x="3" y="10"/>
                  </a:lnTo>
                  <a:lnTo>
                    <a:pt x="6" y="12"/>
                  </a:lnTo>
                  <a:lnTo>
                    <a:pt x="10" y="16"/>
                  </a:lnTo>
                  <a:lnTo>
                    <a:pt x="22" y="18"/>
                  </a:lnTo>
                  <a:lnTo>
                    <a:pt x="22" y="9"/>
                  </a:lnTo>
                  <a:lnTo>
                    <a:pt x="12" y="1"/>
                  </a:lnTo>
                  <a:lnTo>
                    <a:pt x="13" y="0"/>
                  </a:lnTo>
                  <a:lnTo>
                    <a:pt x="0" y="0"/>
                  </a:lnTo>
                  <a:close/>
                </a:path>
              </a:pathLst>
            </a:custGeom>
            <a:solidFill>
              <a:srgbClr val="000000"/>
            </a:solidFill>
            <a:ln w="9525">
              <a:noFill/>
              <a:round/>
              <a:headEnd/>
              <a:tailEnd/>
            </a:ln>
          </p:spPr>
          <p:txBody>
            <a:bodyPr/>
            <a:lstStyle/>
            <a:p>
              <a:endParaRPr lang="en-US"/>
            </a:p>
          </p:txBody>
        </p:sp>
        <p:sp>
          <p:nvSpPr>
            <p:cNvPr id="31789" name="Freeform 1224"/>
            <p:cNvSpPr>
              <a:spLocks/>
            </p:cNvSpPr>
            <p:nvPr/>
          </p:nvSpPr>
          <p:spPr bwMode="auto">
            <a:xfrm>
              <a:off x="1603" y="3079"/>
              <a:ext cx="6" cy="98"/>
            </a:xfrm>
            <a:custGeom>
              <a:avLst/>
              <a:gdLst>
                <a:gd name="T0" fmla="*/ 0 w 31"/>
                <a:gd name="T1" fmla="*/ 0 h 489"/>
                <a:gd name="T2" fmla="*/ 0 w 31"/>
                <a:gd name="T3" fmla="*/ 0 h 489"/>
                <a:gd name="T4" fmla="*/ 0 w 31"/>
                <a:gd name="T5" fmla="*/ 0 h 489"/>
                <a:gd name="T6" fmla="*/ 0 w 31"/>
                <a:gd name="T7" fmla="*/ 0 h 489"/>
                <a:gd name="T8" fmla="*/ 0 w 31"/>
                <a:gd name="T9" fmla="*/ 0 h 489"/>
                <a:gd name="T10" fmla="*/ 0 w 31"/>
                <a:gd name="T11" fmla="*/ 0 h 489"/>
                <a:gd name="T12" fmla="*/ 0 w 31"/>
                <a:gd name="T13" fmla="*/ 0 h 489"/>
                <a:gd name="T14" fmla="*/ 0 w 31"/>
                <a:gd name="T15" fmla="*/ 0 h 489"/>
                <a:gd name="T16" fmla="*/ 0 w 31"/>
                <a:gd name="T17" fmla="*/ 0 h 489"/>
                <a:gd name="T18" fmla="*/ 0 w 31"/>
                <a:gd name="T19" fmla="*/ 0 h 4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89"/>
                <a:gd name="T32" fmla="*/ 31 w 31"/>
                <a:gd name="T33" fmla="*/ 489 h 4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89">
                  <a:moveTo>
                    <a:pt x="24" y="1"/>
                  </a:moveTo>
                  <a:lnTo>
                    <a:pt x="20" y="6"/>
                  </a:lnTo>
                  <a:lnTo>
                    <a:pt x="0" y="489"/>
                  </a:lnTo>
                  <a:lnTo>
                    <a:pt x="11" y="489"/>
                  </a:lnTo>
                  <a:lnTo>
                    <a:pt x="31" y="6"/>
                  </a:lnTo>
                  <a:lnTo>
                    <a:pt x="24" y="11"/>
                  </a:lnTo>
                  <a:lnTo>
                    <a:pt x="24" y="1"/>
                  </a:lnTo>
                  <a:lnTo>
                    <a:pt x="20" y="0"/>
                  </a:lnTo>
                  <a:lnTo>
                    <a:pt x="20" y="6"/>
                  </a:lnTo>
                  <a:lnTo>
                    <a:pt x="24" y="1"/>
                  </a:lnTo>
                  <a:close/>
                </a:path>
              </a:pathLst>
            </a:custGeom>
            <a:solidFill>
              <a:srgbClr val="000000"/>
            </a:solidFill>
            <a:ln w="9525">
              <a:noFill/>
              <a:round/>
              <a:headEnd/>
              <a:tailEnd/>
            </a:ln>
          </p:spPr>
          <p:txBody>
            <a:bodyPr/>
            <a:lstStyle/>
            <a:p>
              <a:endParaRPr lang="en-US"/>
            </a:p>
          </p:txBody>
        </p:sp>
        <p:sp>
          <p:nvSpPr>
            <p:cNvPr id="31790" name="Freeform 1225"/>
            <p:cNvSpPr>
              <a:spLocks/>
            </p:cNvSpPr>
            <p:nvPr/>
          </p:nvSpPr>
          <p:spPr bwMode="auto">
            <a:xfrm>
              <a:off x="1608" y="3079"/>
              <a:ext cx="14" cy="4"/>
            </a:xfrm>
            <a:custGeom>
              <a:avLst/>
              <a:gdLst>
                <a:gd name="T0" fmla="*/ 0 w 70"/>
                <a:gd name="T1" fmla="*/ 0 h 20"/>
                <a:gd name="T2" fmla="*/ 0 w 70"/>
                <a:gd name="T3" fmla="*/ 0 h 20"/>
                <a:gd name="T4" fmla="*/ 0 w 70"/>
                <a:gd name="T5" fmla="*/ 0 h 20"/>
                <a:gd name="T6" fmla="*/ 0 w 70"/>
                <a:gd name="T7" fmla="*/ 0 h 20"/>
                <a:gd name="T8" fmla="*/ 0 w 70"/>
                <a:gd name="T9" fmla="*/ 0 h 20"/>
                <a:gd name="T10" fmla="*/ 0 w 70"/>
                <a:gd name="T11" fmla="*/ 0 h 20"/>
                <a:gd name="T12" fmla="*/ 0 w 70"/>
                <a:gd name="T13" fmla="*/ 0 h 20"/>
                <a:gd name="T14" fmla="*/ 0 w 70"/>
                <a:gd name="T15" fmla="*/ 0 h 20"/>
                <a:gd name="T16" fmla="*/ 0 w 70"/>
                <a:gd name="T17" fmla="*/ 0 h 20"/>
                <a:gd name="T18" fmla="*/ 0 w 70"/>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20"/>
                <a:gd name="T32" fmla="*/ 70 w 70"/>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20">
                  <a:moveTo>
                    <a:pt x="69" y="13"/>
                  </a:moveTo>
                  <a:lnTo>
                    <a:pt x="63" y="9"/>
                  </a:lnTo>
                  <a:lnTo>
                    <a:pt x="0" y="0"/>
                  </a:lnTo>
                  <a:lnTo>
                    <a:pt x="0" y="10"/>
                  </a:lnTo>
                  <a:lnTo>
                    <a:pt x="63" y="20"/>
                  </a:lnTo>
                  <a:lnTo>
                    <a:pt x="58" y="13"/>
                  </a:lnTo>
                  <a:lnTo>
                    <a:pt x="69" y="13"/>
                  </a:lnTo>
                  <a:lnTo>
                    <a:pt x="70" y="10"/>
                  </a:lnTo>
                  <a:lnTo>
                    <a:pt x="63" y="9"/>
                  </a:lnTo>
                  <a:lnTo>
                    <a:pt x="69" y="13"/>
                  </a:lnTo>
                  <a:close/>
                </a:path>
              </a:pathLst>
            </a:custGeom>
            <a:solidFill>
              <a:srgbClr val="000000"/>
            </a:solidFill>
            <a:ln w="9525">
              <a:noFill/>
              <a:round/>
              <a:headEnd/>
              <a:tailEnd/>
            </a:ln>
          </p:spPr>
          <p:txBody>
            <a:bodyPr/>
            <a:lstStyle/>
            <a:p>
              <a:endParaRPr lang="en-US"/>
            </a:p>
          </p:txBody>
        </p:sp>
        <p:sp>
          <p:nvSpPr>
            <p:cNvPr id="31791" name="Freeform 1226"/>
            <p:cNvSpPr>
              <a:spLocks/>
            </p:cNvSpPr>
            <p:nvPr/>
          </p:nvSpPr>
          <p:spPr bwMode="auto">
            <a:xfrm>
              <a:off x="1610" y="3082"/>
              <a:ext cx="12" cy="96"/>
            </a:xfrm>
            <a:custGeom>
              <a:avLst/>
              <a:gdLst>
                <a:gd name="T0" fmla="*/ 0 w 59"/>
                <a:gd name="T1" fmla="*/ 0 h 479"/>
                <a:gd name="T2" fmla="*/ 0 w 59"/>
                <a:gd name="T3" fmla="*/ 0 h 479"/>
                <a:gd name="T4" fmla="*/ 0 w 59"/>
                <a:gd name="T5" fmla="*/ 0 h 479"/>
                <a:gd name="T6" fmla="*/ 0 w 59"/>
                <a:gd name="T7" fmla="*/ 0 h 479"/>
                <a:gd name="T8" fmla="*/ 0 w 59"/>
                <a:gd name="T9" fmla="*/ 0 h 479"/>
                <a:gd name="T10" fmla="*/ 0 w 59"/>
                <a:gd name="T11" fmla="*/ 0 h 479"/>
                <a:gd name="T12" fmla="*/ 0 w 59"/>
                <a:gd name="T13" fmla="*/ 0 h 479"/>
                <a:gd name="T14" fmla="*/ 0 w 59"/>
                <a:gd name="T15" fmla="*/ 0 h 479"/>
                <a:gd name="T16" fmla="*/ 0 w 59"/>
                <a:gd name="T17" fmla="*/ 0 h 479"/>
                <a:gd name="T18" fmla="*/ 0 w 59"/>
                <a:gd name="T19" fmla="*/ 0 h 479"/>
                <a:gd name="T20" fmla="*/ 0 w 59"/>
                <a:gd name="T21" fmla="*/ 0 h 479"/>
                <a:gd name="T22" fmla="*/ 0 w 59"/>
                <a:gd name="T23" fmla="*/ 0 h 479"/>
                <a:gd name="T24" fmla="*/ 0 w 59"/>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479"/>
                <a:gd name="T41" fmla="*/ 59 w 59"/>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479">
                  <a:moveTo>
                    <a:pt x="59" y="0"/>
                  </a:moveTo>
                  <a:lnTo>
                    <a:pt x="48" y="0"/>
                  </a:lnTo>
                  <a:lnTo>
                    <a:pt x="0" y="477"/>
                  </a:lnTo>
                  <a:lnTo>
                    <a:pt x="0" y="476"/>
                  </a:lnTo>
                  <a:lnTo>
                    <a:pt x="11" y="479"/>
                  </a:lnTo>
                  <a:lnTo>
                    <a:pt x="13" y="455"/>
                  </a:lnTo>
                  <a:lnTo>
                    <a:pt x="17" y="402"/>
                  </a:lnTo>
                  <a:lnTo>
                    <a:pt x="25" y="331"/>
                  </a:lnTo>
                  <a:lnTo>
                    <a:pt x="33" y="250"/>
                  </a:lnTo>
                  <a:lnTo>
                    <a:pt x="42" y="168"/>
                  </a:lnTo>
                  <a:lnTo>
                    <a:pt x="49" y="93"/>
                  </a:lnTo>
                  <a:lnTo>
                    <a:pt x="56" y="34"/>
                  </a:lnTo>
                  <a:lnTo>
                    <a:pt x="59" y="0"/>
                  </a:lnTo>
                  <a:close/>
                </a:path>
              </a:pathLst>
            </a:custGeom>
            <a:solidFill>
              <a:srgbClr val="000000"/>
            </a:solidFill>
            <a:ln w="9525">
              <a:noFill/>
              <a:round/>
              <a:headEnd/>
              <a:tailEnd/>
            </a:ln>
          </p:spPr>
          <p:txBody>
            <a:bodyPr/>
            <a:lstStyle/>
            <a:p>
              <a:endParaRPr lang="en-US"/>
            </a:p>
          </p:txBody>
        </p:sp>
        <p:sp>
          <p:nvSpPr>
            <p:cNvPr id="31792" name="Freeform 1227"/>
            <p:cNvSpPr>
              <a:spLocks/>
            </p:cNvSpPr>
            <p:nvPr/>
          </p:nvSpPr>
          <p:spPr bwMode="auto">
            <a:xfrm>
              <a:off x="1607" y="3079"/>
              <a:ext cx="13" cy="7"/>
            </a:xfrm>
            <a:custGeom>
              <a:avLst/>
              <a:gdLst>
                <a:gd name="T0" fmla="*/ 0 w 66"/>
                <a:gd name="T1" fmla="*/ 0 h 34"/>
                <a:gd name="T2" fmla="*/ 0 w 66"/>
                <a:gd name="T3" fmla="*/ 0 h 34"/>
                <a:gd name="T4" fmla="*/ 0 w 66"/>
                <a:gd name="T5" fmla="*/ 0 h 34"/>
                <a:gd name="T6" fmla="*/ 0 w 66"/>
                <a:gd name="T7" fmla="*/ 0 h 34"/>
                <a:gd name="T8" fmla="*/ 0 w 66"/>
                <a:gd name="T9" fmla="*/ 0 h 34"/>
                <a:gd name="T10" fmla="*/ 0 w 66"/>
                <a:gd name="T11" fmla="*/ 0 h 34"/>
                <a:gd name="T12" fmla="*/ 0 w 66"/>
                <a:gd name="T13" fmla="*/ 0 h 34"/>
                <a:gd name="T14" fmla="*/ 0 w 66"/>
                <a:gd name="T15" fmla="*/ 0 h 34"/>
                <a:gd name="T16" fmla="*/ 0 w 66"/>
                <a:gd name="T17" fmla="*/ 0 h 34"/>
                <a:gd name="T18" fmla="*/ 0 w 66"/>
                <a:gd name="T19" fmla="*/ 0 h 34"/>
                <a:gd name="T20" fmla="*/ 0 w 66"/>
                <a:gd name="T21" fmla="*/ 0 h 34"/>
                <a:gd name="T22" fmla="*/ 0 w 66"/>
                <a:gd name="T23" fmla="*/ 0 h 34"/>
                <a:gd name="T24" fmla="*/ 0 w 66"/>
                <a:gd name="T25" fmla="*/ 0 h 34"/>
                <a:gd name="T26" fmla="*/ 0 w 66"/>
                <a:gd name="T27" fmla="*/ 0 h 34"/>
                <a:gd name="T28" fmla="*/ 0 w 66"/>
                <a:gd name="T29" fmla="*/ 0 h 34"/>
                <a:gd name="T30" fmla="*/ 0 w 66"/>
                <a:gd name="T31" fmla="*/ 0 h 34"/>
                <a:gd name="T32" fmla="*/ 0 w 6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34"/>
                <a:gd name="T53" fmla="*/ 66 w 6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34">
                  <a:moveTo>
                    <a:pt x="0" y="15"/>
                  </a:moveTo>
                  <a:lnTo>
                    <a:pt x="2" y="8"/>
                  </a:lnTo>
                  <a:lnTo>
                    <a:pt x="10" y="3"/>
                  </a:lnTo>
                  <a:lnTo>
                    <a:pt x="21" y="1"/>
                  </a:lnTo>
                  <a:lnTo>
                    <a:pt x="33" y="0"/>
                  </a:lnTo>
                  <a:lnTo>
                    <a:pt x="45" y="1"/>
                  </a:lnTo>
                  <a:lnTo>
                    <a:pt x="56" y="3"/>
                  </a:lnTo>
                  <a:lnTo>
                    <a:pt x="64" y="8"/>
                  </a:lnTo>
                  <a:lnTo>
                    <a:pt x="66" y="15"/>
                  </a:lnTo>
                  <a:lnTo>
                    <a:pt x="64" y="24"/>
                  </a:lnTo>
                  <a:lnTo>
                    <a:pt x="56" y="29"/>
                  </a:lnTo>
                  <a:lnTo>
                    <a:pt x="45" y="33"/>
                  </a:lnTo>
                  <a:lnTo>
                    <a:pt x="33" y="34"/>
                  </a:lnTo>
                  <a:lnTo>
                    <a:pt x="21" y="33"/>
                  </a:lnTo>
                  <a:lnTo>
                    <a:pt x="10" y="29"/>
                  </a:lnTo>
                  <a:lnTo>
                    <a:pt x="2" y="23"/>
                  </a:lnTo>
                  <a:lnTo>
                    <a:pt x="0" y="15"/>
                  </a:lnTo>
                  <a:close/>
                </a:path>
              </a:pathLst>
            </a:custGeom>
            <a:solidFill>
              <a:srgbClr val="D1AF70"/>
            </a:solidFill>
            <a:ln w="9525">
              <a:noFill/>
              <a:round/>
              <a:headEnd/>
              <a:tailEnd/>
            </a:ln>
          </p:spPr>
          <p:txBody>
            <a:bodyPr/>
            <a:lstStyle/>
            <a:p>
              <a:endParaRPr lang="en-US"/>
            </a:p>
          </p:txBody>
        </p:sp>
        <p:sp>
          <p:nvSpPr>
            <p:cNvPr id="31793" name="Freeform 1228"/>
            <p:cNvSpPr>
              <a:spLocks/>
            </p:cNvSpPr>
            <p:nvPr/>
          </p:nvSpPr>
          <p:spPr bwMode="auto">
            <a:xfrm>
              <a:off x="1606" y="3077"/>
              <a:ext cx="8" cy="5"/>
            </a:xfrm>
            <a:custGeom>
              <a:avLst/>
              <a:gdLst>
                <a:gd name="T0" fmla="*/ 0 w 40"/>
                <a:gd name="T1" fmla="*/ 0 h 23"/>
                <a:gd name="T2" fmla="*/ 0 w 40"/>
                <a:gd name="T3" fmla="*/ 0 h 23"/>
                <a:gd name="T4" fmla="*/ 0 w 40"/>
                <a:gd name="T5" fmla="*/ 0 h 23"/>
                <a:gd name="T6" fmla="*/ 0 w 40"/>
                <a:gd name="T7" fmla="*/ 0 h 23"/>
                <a:gd name="T8" fmla="*/ 0 w 40"/>
                <a:gd name="T9" fmla="*/ 0 h 23"/>
                <a:gd name="T10" fmla="*/ 0 w 40"/>
                <a:gd name="T11" fmla="*/ 0 h 23"/>
                <a:gd name="T12" fmla="*/ 0 w 40"/>
                <a:gd name="T13" fmla="*/ 0 h 23"/>
                <a:gd name="T14" fmla="*/ 0 w 40"/>
                <a:gd name="T15" fmla="*/ 0 h 23"/>
                <a:gd name="T16" fmla="*/ 0 w 40"/>
                <a:gd name="T17" fmla="*/ 0 h 23"/>
                <a:gd name="T18" fmla="*/ 0 w 40"/>
                <a:gd name="T19" fmla="*/ 0 h 23"/>
                <a:gd name="T20" fmla="*/ 0 w 40"/>
                <a:gd name="T21" fmla="*/ 0 h 23"/>
                <a:gd name="T22" fmla="*/ 0 w 40"/>
                <a:gd name="T23" fmla="*/ 0 h 23"/>
                <a:gd name="T24" fmla="*/ 0 w 40"/>
                <a:gd name="T25" fmla="*/ 0 h 23"/>
                <a:gd name="T26" fmla="*/ 0 w 40"/>
                <a:gd name="T27" fmla="*/ 0 h 23"/>
                <a:gd name="T28" fmla="*/ 0 w 40"/>
                <a:gd name="T29" fmla="*/ 0 h 23"/>
                <a:gd name="T30" fmla="*/ 0 w 40"/>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23"/>
                <a:gd name="T50" fmla="*/ 40 w 40"/>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23">
                  <a:moveTo>
                    <a:pt x="40" y="0"/>
                  </a:moveTo>
                  <a:lnTo>
                    <a:pt x="34" y="1"/>
                  </a:lnTo>
                  <a:lnTo>
                    <a:pt x="28" y="3"/>
                  </a:lnTo>
                  <a:lnTo>
                    <a:pt x="22" y="4"/>
                  </a:lnTo>
                  <a:lnTo>
                    <a:pt x="16" y="6"/>
                  </a:lnTo>
                  <a:lnTo>
                    <a:pt x="11" y="9"/>
                  </a:lnTo>
                  <a:lnTo>
                    <a:pt x="6" y="12"/>
                  </a:lnTo>
                  <a:lnTo>
                    <a:pt x="2" y="17"/>
                  </a:lnTo>
                  <a:lnTo>
                    <a:pt x="0" y="23"/>
                  </a:lnTo>
                  <a:lnTo>
                    <a:pt x="12" y="23"/>
                  </a:lnTo>
                  <a:lnTo>
                    <a:pt x="12" y="22"/>
                  </a:lnTo>
                  <a:lnTo>
                    <a:pt x="18" y="17"/>
                  </a:lnTo>
                  <a:lnTo>
                    <a:pt x="25" y="14"/>
                  </a:lnTo>
                  <a:lnTo>
                    <a:pt x="33" y="12"/>
                  </a:lnTo>
                  <a:lnTo>
                    <a:pt x="40" y="14"/>
                  </a:lnTo>
                  <a:lnTo>
                    <a:pt x="40" y="0"/>
                  </a:lnTo>
                  <a:close/>
                </a:path>
              </a:pathLst>
            </a:custGeom>
            <a:solidFill>
              <a:srgbClr val="000000"/>
            </a:solidFill>
            <a:ln w="9525">
              <a:noFill/>
              <a:round/>
              <a:headEnd/>
              <a:tailEnd/>
            </a:ln>
          </p:spPr>
          <p:txBody>
            <a:bodyPr/>
            <a:lstStyle/>
            <a:p>
              <a:endParaRPr lang="en-US"/>
            </a:p>
          </p:txBody>
        </p:sp>
        <p:sp>
          <p:nvSpPr>
            <p:cNvPr id="31794" name="Freeform 1229"/>
            <p:cNvSpPr>
              <a:spLocks/>
            </p:cNvSpPr>
            <p:nvPr/>
          </p:nvSpPr>
          <p:spPr bwMode="auto">
            <a:xfrm>
              <a:off x="1614" y="3077"/>
              <a:ext cx="8" cy="5"/>
            </a:xfrm>
            <a:custGeom>
              <a:avLst/>
              <a:gdLst>
                <a:gd name="T0" fmla="*/ 0 w 39"/>
                <a:gd name="T1" fmla="*/ 0 h 23"/>
                <a:gd name="T2" fmla="*/ 0 w 39"/>
                <a:gd name="T3" fmla="*/ 0 h 23"/>
                <a:gd name="T4" fmla="*/ 0 w 39"/>
                <a:gd name="T5" fmla="*/ 0 h 23"/>
                <a:gd name="T6" fmla="*/ 0 w 39"/>
                <a:gd name="T7" fmla="*/ 0 h 23"/>
                <a:gd name="T8" fmla="*/ 0 w 39"/>
                <a:gd name="T9" fmla="*/ 0 h 23"/>
                <a:gd name="T10" fmla="*/ 0 w 39"/>
                <a:gd name="T11" fmla="*/ 0 h 23"/>
                <a:gd name="T12" fmla="*/ 0 w 39"/>
                <a:gd name="T13" fmla="*/ 0 h 23"/>
                <a:gd name="T14" fmla="*/ 0 w 39"/>
                <a:gd name="T15" fmla="*/ 0 h 23"/>
                <a:gd name="T16" fmla="*/ 0 w 39"/>
                <a:gd name="T17" fmla="*/ 0 h 23"/>
                <a:gd name="T18" fmla="*/ 0 w 39"/>
                <a:gd name="T19" fmla="*/ 0 h 23"/>
                <a:gd name="T20" fmla="*/ 0 w 39"/>
                <a:gd name="T21" fmla="*/ 0 h 23"/>
                <a:gd name="T22" fmla="*/ 0 w 39"/>
                <a:gd name="T23" fmla="*/ 0 h 23"/>
                <a:gd name="T24" fmla="*/ 0 w 39"/>
                <a:gd name="T25" fmla="*/ 0 h 23"/>
                <a:gd name="T26" fmla="*/ 0 w 39"/>
                <a:gd name="T27" fmla="*/ 0 h 23"/>
                <a:gd name="T28" fmla="*/ 0 w 39"/>
                <a:gd name="T29" fmla="*/ 0 h 23"/>
                <a:gd name="T30" fmla="*/ 0 w 39"/>
                <a:gd name="T31" fmla="*/ 0 h 23"/>
                <a:gd name="T32" fmla="*/ 0 w 39"/>
                <a:gd name="T33" fmla="*/ 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3"/>
                <a:gd name="T53" fmla="*/ 39 w 39"/>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3">
                  <a:moveTo>
                    <a:pt x="39" y="23"/>
                  </a:moveTo>
                  <a:lnTo>
                    <a:pt x="37" y="17"/>
                  </a:lnTo>
                  <a:lnTo>
                    <a:pt x="33" y="12"/>
                  </a:lnTo>
                  <a:lnTo>
                    <a:pt x="30" y="9"/>
                  </a:lnTo>
                  <a:lnTo>
                    <a:pt x="23" y="6"/>
                  </a:lnTo>
                  <a:lnTo>
                    <a:pt x="19" y="4"/>
                  </a:lnTo>
                  <a:lnTo>
                    <a:pt x="12" y="1"/>
                  </a:lnTo>
                  <a:lnTo>
                    <a:pt x="6" y="1"/>
                  </a:lnTo>
                  <a:lnTo>
                    <a:pt x="0" y="0"/>
                  </a:lnTo>
                  <a:lnTo>
                    <a:pt x="0" y="14"/>
                  </a:lnTo>
                  <a:lnTo>
                    <a:pt x="5" y="12"/>
                  </a:lnTo>
                  <a:lnTo>
                    <a:pt x="11" y="14"/>
                  </a:lnTo>
                  <a:lnTo>
                    <a:pt x="16" y="15"/>
                  </a:lnTo>
                  <a:lnTo>
                    <a:pt x="21" y="16"/>
                  </a:lnTo>
                  <a:lnTo>
                    <a:pt x="26" y="22"/>
                  </a:lnTo>
                  <a:lnTo>
                    <a:pt x="26" y="23"/>
                  </a:lnTo>
                  <a:lnTo>
                    <a:pt x="39" y="23"/>
                  </a:lnTo>
                  <a:close/>
                </a:path>
              </a:pathLst>
            </a:custGeom>
            <a:solidFill>
              <a:srgbClr val="000000"/>
            </a:solidFill>
            <a:ln w="9525">
              <a:noFill/>
              <a:round/>
              <a:headEnd/>
              <a:tailEnd/>
            </a:ln>
          </p:spPr>
          <p:txBody>
            <a:bodyPr/>
            <a:lstStyle/>
            <a:p>
              <a:endParaRPr lang="en-US"/>
            </a:p>
          </p:txBody>
        </p:sp>
        <p:sp>
          <p:nvSpPr>
            <p:cNvPr id="31795" name="Freeform 1230"/>
            <p:cNvSpPr>
              <a:spLocks/>
            </p:cNvSpPr>
            <p:nvPr/>
          </p:nvSpPr>
          <p:spPr bwMode="auto">
            <a:xfrm>
              <a:off x="1614" y="3082"/>
              <a:ext cx="8" cy="5"/>
            </a:xfrm>
            <a:custGeom>
              <a:avLst/>
              <a:gdLst>
                <a:gd name="T0" fmla="*/ 0 w 39"/>
                <a:gd name="T1" fmla="*/ 0 h 25"/>
                <a:gd name="T2" fmla="*/ 0 w 39"/>
                <a:gd name="T3" fmla="*/ 0 h 25"/>
                <a:gd name="T4" fmla="*/ 0 w 39"/>
                <a:gd name="T5" fmla="*/ 0 h 25"/>
                <a:gd name="T6" fmla="*/ 0 w 39"/>
                <a:gd name="T7" fmla="*/ 0 h 25"/>
                <a:gd name="T8" fmla="*/ 0 w 39"/>
                <a:gd name="T9" fmla="*/ 0 h 25"/>
                <a:gd name="T10" fmla="*/ 0 w 39"/>
                <a:gd name="T11" fmla="*/ 0 h 25"/>
                <a:gd name="T12" fmla="*/ 0 w 39"/>
                <a:gd name="T13" fmla="*/ 0 h 25"/>
                <a:gd name="T14" fmla="*/ 0 w 39"/>
                <a:gd name="T15" fmla="*/ 0 h 25"/>
                <a:gd name="T16" fmla="*/ 0 w 39"/>
                <a:gd name="T17" fmla="*/ 0 h 25"/>
                <a:gd name="T18" fmla="*/ 0 w 39"/>
                <a:gd name="T19" fmla="*/ 0 h 25"/>
                <a:gd name="T20" fmla="*/ 0 w 39"/>
                <a:gd name="T21" fmla="*/ 0 h 25"/>
                <a:gd name="T22" fmla="*/ 0 w 39"/>
                <a:gd name="T23" fmla="*/ 0 h 25"/>
                <a:gd name="T24" fmla="*/ 0 w 39"/>
                <a:gd name="T25" fmla="*/ 0 h 25"/>
                <a:gd name="T26" fmla="*/ 0 w 39"/>
                <a:gd name="T27" fmla="*/ 0 h 25"/>
                <a:gd name="T28" fmla="*/ 0 w 3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5"/>
                <a:gd name="T47" fmla="*/ 39 w 3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5">
                  <a:moveTo>
                    <a:pt x="0" y="25"/>
                  </a:moveTo>
                  <a:lnTo>
                    <a:pt x="6" y="24"/>
                  </a:lnTo>
                  <a:lnTo>
                    <a:pt x="12" y="23"/>
                  </a:lnTo>
                  <a:lnTo>
                    <a:pt x="19" y="21"/>
                  </a:lnTo>
                  <a:lnTo>
                    <a:pt x="23" y="20"/>
                  </a:lnTo>
                  <a:lnTo>
                    <a:pt x="28" y="16"/>
                  </a:lnTo>
                  <a:lnTo>
                    <a:pt x="33" y="13"/>
                  </a:lnTo>
                  <a:lnTo>
                    <a:pt x="37" y="8"/>
                  </a:lnTo>
                  <a:lnTo>
                    <a:pt x="39" y="0"/>
                  </a:lnTo>
                  <a:lnTo>
                    <a:pt x="26" y="0"/>
                  </a:lnTo>
                  <a:lnTo>
                    <a:pt x="23" y="5"/>
                  </a:lnTo>
                  <a:lnTo>
                    <a:pt x="16" y="9"/>
                  </a:lnTo>
                  <a:lnTo>
                    <a:pt x="8" y="12"/>
                  </a:lnTo>
                  <a:lnTo>
                    <a:pt x="0" y="12"/>
                  </a:lnTo>
                  <a:lnTo>
                    <a:pt x="0" y="25"/>
                  </a:lnTo>
                  <a:close/>
                </a:path>
              </a:pathLst>
            </a:custGeom>
            <a:solidFill>
              <a:srgbClr val="000000"/>
            </a:solidFill>
            <a:ln w="9525">
              <a:noFill/>
              <a:round/>
              <a:headEnd/>
              <a:tailEnd/>
            </a:ln>
          </p:spPr>
          <p:txBody>
            <a:bodyPr/>
            <a:lstStyle/>
            <a:p>
              <a:endParaRPr lang="en-US"/>
            </a:p>
          </p:txBody>
        </p:sp>
        <p:sp>
          <p:nvSpPr>
            <p:cNvPr id="31796" name="Freeform 1231"/>
            <p:cNvSpPr>
              <a:spLocks/>
            </p:cNvSpPr>
            <p:nvPr/>
          </p:nvSpPr>
          <p:spPr bwMode="auto">
            <a:xfrm>
              <a:off x="1606" y="3082"/>
              <a:ext cx="8" cy="5"/>
            </a:xfrm>
            <a:custGeom>
              <a:avLst/>
              <a:gdLst>
                <a:gd name="T0" fmla="*/ 0 w 40"/>
                <a:gd name="T1" fmla="*/ 0 h 25"/>
                <a:gd name="T2" fmla="*/ 0 w 40"/>
                <a:gd name="T3" fmla="*/ 0 h 25"/>
                <a:gd name="T4" fmla="*/ 0 w 40"/>
                <a:gd name="T5" fmla="*/ 0 h 25"/>
                <a:gd name="T6" fmla="*/ 0 w 40"/>
                <a:gd name="T7" fmla="*/ 0 h 25"/>
                <a:gd name="T8" fmla="*/ 0 w 40"/>
                <a:gd name="T9" fmla="*/ 0 h 25"/>
                <a:gd name="T10" fmla="*/ 0 w 40"/>
                <a:gd name="T11" fmla="*/ 0 h 25"/>
                <a:gd name="T12" fmla="*/ 0 w 40"/>
                <a:gd name="T13" fmla="*/ 0 h 25"/>
                <a:gd name="T14" fmla="*/ 0 w 40"/>
                <a:gd name="T15" fmla="*/ 0 h 25"/>
                <a:gd name="T16" fmla="*/ 0 w 40"/>
                <a:gd name="T17" fmla="*/ 0 h 25"/>
                <a:gd name="T18" fmla="*/ 0 w 40"/>
                <a:gd name="T19" fmla="*/ 0 h 25"/>
                <a:gd name="T20" fmla="*/ 0 w 40"/>
                <a:gd name="T21" fmla="*/ 0 h 25"/>
                <a:gd name="T22" fmla="*/ 0 w 40"/>
                <a:gd name="T23" fmla="*/ 0 h 25"/>
                <a:gd name="T24" fmla="*/ 0 w 40"/>
                <a:gd name="T25" fmla="*/ 0 h 25"/>
                <a:gd name="T26" fmla="*/ 0 w 40"/>
                <a:gd name="T27" fmla="*/ 0 h 25"/>
                <a:gd name="T28" fmla="*/ 0 w 40"/>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25"/>
                <a:gd name="T47" fmla="*/ 40 w 4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25">
                  <a:moveTo>
                    <a:pt x="0" y="0"/>
                  </a:moveTo>
                  <a:lnTo>
                    <a:pt x="2" y="8"/>
                  </a:lnTo>
                  <a:lnTo>
                    <a:pt x="6" y="13"/>
                  </a:lnTo>
                  <a:lnTo>
                    <a:pt x="9" y="16"/>
                  </a:lnTo>
                  <a:lnTo>
                    <a:pt x="14" y="20"/>
                  </a:lnTo>
                  <a:lnTo>
                    <a:pt x="21" y="21"/>
                  </a:lnTo>
                  <a:lnTo>
                    <a:pt x="27" y="23"/>
                  </a:lnTo>
                  <a:lnTo>
                    <a:pt x="33" y="24"/>
                  </a:lnTo>
                  <a:lnTo>
                    <a:pt x="40" y="25"/>
                  </a:lnTo>
                  <a:lnTo>
                    <a:pt x="40" y="12"/>
                  </a:lnTo>
                  <a:lnTo>
                    <a:pt x="33" y="12"/>
                  </a:lnTo>
                  <a:lnTo>
                    <a:pt x="23" y="9"/>
                  </a:lnTo>
                  <a:lnTo>
                    <a:pt x="14" y="5"/>
                  </a:lnTo>
                  <a:lnTo>
                    <a:pt x="12" y="0"/>
                  </a:lnTo>
                  <a:lnTo>
                    <a:pt x="0" y="0"/>
                  </a:lnTo>
                  <a:close/>
                </a:path>
              </a:pathLst>
            </a:custGeom>
            <a:solidFill>
              <a:srgbClr val="000000"/>
            </a:solidFill>
            <a:ln w="9525">
              <a:noFill/>
              <a:round/>
              <a:headEnd/>
              <a:tailEnd/>
            </a:ln>
          </p:spPr>
          <p:txBody>
            <a:bodyPr/>
            <a:lstStyle/>
            <a:p>
              <a:endParaRPr lang="en-US"/>
            </a:p>
          </p:txBody>
        </p:sp>
        <p:sp>
          <p:nvSpPr>
            <p:cNvPr id="31797" name="Freeform 1232"/>
            <p:cNvSpPr>
              <a:spLocks/>
            </p:cNvSpPr>
            <p:nvPr/>
          </p:nvSpPr>
          <p:spPr bwMode="auto">
            <a:xfrm>
              <a:off x="1466" y="2976"/>
              <a:ext cx="13" cy="7"/>
            </a:xfrm>
            <a:custGeom>
              <a:avLst/>
              <a:gdLst>
                <a:gd name="T0" fmla="*/ 0 w 66"/>
                <a:gd name="T1" fmla="*/ 0 h 34"/>
                <a:gd name="T2" fmla="*/ 0 w 66"/>
                <a:gd name="T3" fmla="*/ 0 h 34"/>
                <a:gd name="T4" fmla="*/ 0 w 66"/>
                <a:gd name="T5" fmla="*/ 0 h 34"/>
                <a:gd name="T6" fmla="*/ 0 w 66"/>
                <a:gd name="T7" fmla="*/ 0 h 34"/>
                <a:gd name="T8" fmla="*/ 0 w 66"/>
                <a:gd name="T9" fmla="*/ 0 h 34"/>
                <a:gd name="T10" fmla="*/ 0 w 66"/>
                <a:gd name="T11" fmla="*/ 0 h 34"/>
                <a:gd name="T12" fmla="*/ 0 w 66"/>
                <a:gd name="T13" fmla="*/ 0 h 34"/>
                <a:gd name="T14" fmla="*/ 0 w 66"/>
                <a:gd name="T15" fmla="*/ 0 h 34"/>
                <a:gd name="T16" fmla="*/ 0 w 66"/>
                <a:gd name="T17" fmla="*/ 0 h 34"/>
                <a:gd name="T18" fmla="*/ 0 w 66"/>
                <a:gd name="T19" fmla="*/ 0 h 34"/>
                <a:gd name="T20" fmla="*/ 0 w 66"/>
                <a:gd name="T21" fmla="*/ 0 h 34"/>
                <a:gd name="T22" fmla="*/ 0 w 66"/>
                <a:gd name="T23" fmla="*/ 0 h 34"/>
                <a:gd name="T24" fmla="*/ 0 w 66"/>
                <a:gd name="T25" fmla="*/ 0 h 34"/>
                <a:gd name="T26" fmla="*/ 0 w 66"/>
                <a:gd name="T27" fmla="*/ 0 h 34"/>
                <a:gd name="T28" fmla="*/ 0 w 66"/>
                <a:gd name="T29" fmla="*/ 0 h 34"/>
                <a:gd name="T30" fmla="*/ 0 w 66"/>
                <a:gd name="T31" fmla="*/ 0 h 34"/>
                <a:gd name="T32" fmla="*/ 0 w 6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34"/>
                <a:gd name="T53" fmla="*/ 66 w 6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34">
                  <a:moveTo>
                    <a:pt x="0" y="18"/>
                  </a:moveTo>
                  <a:lnTo>
                    <a:pt x="3" y="10"/>
                  </a:lnTo>
                  <a:lnTo>
                    <a:pt x="10" y="5"/>
                  </a:lnTo>
                  <a:lnTo>
                    <a:pt x="21" y="1"/>
                  </a:lnTo>
                  <a:lnTo>
                    <a:pt x="33" y="0"/>
                  </a:lnTo>
                  <a:lnTo>
                    <a:pt x="46" y="1"/>
                  </a:lnTo>
                  <a:lnTo>
                    <a:pt x="57" y="5"/>
                  </a:lnTo>
                  <a:lnTo>
                    <a:pt x="64" y="10"/>
                  </a:lnTo>
                  <a:lnTo>
                    <a:pt x="66" y="18"/>
                  </a:lnTo>
                  <a:lnTo>
                    <a:pt x="64" y="26"/>
                  </a:lnTo>
                  <a:lnTo>
                    <a:pt x="57" y="30"/>
                  </a:lnTo>
                  <a:lnTo>
                    <a:pt x="46" y="34"/>
                  </a:lnTo>
                  <a:lnTo>
                    <a:pt x="33" y="34"/>
                  </a:lnTo>
                  <a:lnTo>
                    <a:pt x="21" y="34"/>
                  </a:lnTo>
                  <a:lnTo>
                    <a:pt x="10" y="30"/>
                  </a:lnTo>
                  <a:lnTo>
                    <a:pt x="3" y="26"/>
                  </a:lnTo>
                  <a:lnTo>
                    <a:pt x="0" y="18"/>
                  </a:lnTo>
                  <a:close/>
                </a:path>
              </a:pathLst>
            </a:custGeom>
            <a:solidFill>
              <a:srgbClr val="D1AF70"/>
            </a:solidFill>
            <a:ln w="9525">
              <a:noFill/>
              <a:round/>
              <a:headEnd/>
              <a:tailEnd/>
            </a:ln>
          </p:spPr>
          <p:txBody>
            <a:bodyPr/>
            <a:lstStyle/>
            <a:p>
              <a:endParaRPr lang="en-US"/>
            </a:p>
          </p:txBody>
        </p:sp>
        <p:sp>
          <p:nvSpPr>
            <p:cNvPr id="31798" name="Freeform 1233"/>
            <p:cNvSpPr>
              <a:spLocks/>
            </p:cNvSpPr>
            <p:nvPr/>
          </p:nvSpPr>
          <p:spPr bwMode="auto">
            <a:xfrm>
              <a:off x="1465" y="2975"/>
              <a:ext cx="8"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w 39"/>
                <a:gd name="T27" fmla="*/ 0 h 24"/>
                <a:gd name="T28" fmla="*/ 0 w 39"/>
                <a:gd name="T29" fmla="*/ 0 h 24"/>
                <a:gd name="T30" fmla="*/ 0 w 39"/>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24"/>
                <a:gd name="T50" fmla="*/ 39 w 39"/>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24">
                  <a:moveTo>
                    <a:pt x="39" y="0"/>
                  </a:moveTo>
                  <a:lnTo>
                    <a:pt x="32" y="1"/>
                  </a:lnTo>
                  <a:lnTo>
                    <a:pt x="26" y="2"/>
                  </a:lnTo>
                  <a:lnTo>
                    <a:pt x="20" y="3"/>
                  </a:lnTo>
                  <a:lnTo>
                    <a:pt x="15" y="5"/>
                  </a:lnTo>
                  <a:lnTo>
                    <a:pt x="10" y="8"/>
                  </a:lnTo>
                  <a:lnTo>
                    <a:pt x="6" y="12"/>
                  </a:lnTo>
                  <a:lnTo>
                    <a:pt x="2" y="17"/>
                  </a:lnTo>
                  <a:lnTo>
                    <a:pt x="0" y="24"/>
                  </a:lnTo>
                  <a:lnTo>
                    <a:pt x="12" y="24"/>
                  </a:lnTo>
                  <a:lnTo>
                    <a:pt x="22" y="14"/>
                  </a:lnTo>
                  <a:lnTo>
                    <a:pt x="27" y="13"/>
                  </a:lnTo>
                  <a:lnTo>
                    <a:pt x="31" y="12"/>
                  </a:lnTo>
                  <a:lnTo>
                    <a:pt x="34" y="11"/>
                  </a:lnTo>
                  <a:lnTo>
                    <a:pt x="39" y="12"/>
                  </a:lnTo>
                  <a:lnTo>
                    <a:pt x="39" y="0"/>
                  </a:lnTo>
                  <a:close/>
                </a:path>
              </a:pathLst>
            </a:custGeom>
            <a:solidFill>
              <a:srgbClr val="000000"/>
            </a:solidFill>
            <a:ln w="9525">
              <a:noFill/>
              <a:round/>
              <a:headEnd/>
              <a:tailEnd/>
            </a:ln>
          </p:spPr>
          <p:txBody>
            <a:bodyPr/>
            <a:lstStyle/>
            <a:p>
              <a:endParaRPr lang="en-US"/>
            </a:p>
          </p:txBody>
        </p:sp>
        <p:sp>
          <p:nvSpPr>
            <p:cNvPr id="31799" name="Freeform 1234"/>
            <p:cNvSpPr>
              <a:spLocks/>
            </p:cNvSpPr>
            <p:nvPr/>
          </p:nvSpPr>
          <p:spPr bwMode="auto">
            <a:xfrm>
              <a:off x="1473" y="2975"/>
              <a:ext cx="8" cy="5"/>
            </a:xfrm>
            <a:custGeom>
              <a:avLst/>
              <a:gdLst>
                <a:gd name="T0" fmla="*/ 0 w 41"/>
                <a:gd name="T1" fmla="*/ 0 h 24"/>
                <a:gd name="T2" fmla="*/ 0 w 41"/>
                <a:gd name="T3" fmla="*/ 0 h 24"/>
                <a:gd name="T4" fmla="*/ 0 w 41"/>
                <a:gd name="T5" fmla="*/ 0 h 24"/>
                <a:gd name="T6" fmla="*/ 0 w 41"/>
                <a:gd name="T7" fmla="*/ 0 h 24"/>
                <a:gd name="T8" fmla="*/ 0 w 41"/>
                <a:gd name="T9" fmla="*/ 0 h 24"/>
                <a:gd name="T10" fmla="*/ 0 w 41"/>
                <a:gd name="T11" fmla="*/ 0 h 24"/>
                <a:gd name="T12" fmla="*/ 0 w 41"/>
                <a:gd name="T13" fmla="*/ 0 h 24"/>
                <a:gd name="T14" fmla="*/ 0 w 41"/>
                <a:gd name="T15" fmla="*/ 0 h 24"/>
                <a:gd name="T16" fmla="*/ 0 w 41"/>
                <a:gd name="T17" fmla="*/ 0 h 24"/>
                <a:gd name="T18" fmla="*/ 0 w 41"/>
                <a:gd name="T19" fmla="*/ 0 h 24"/>
                <a:gd name="T20" fmla="*/ 0 w 41"/>
                <a:gd name="T21" fmla="*/ 0 h 24"/>
                <a:gd name="T22" fmla="*/ 0 w 41"/>
                <a:gd name="T23" fmla="*/ 0 h 24"/>
                <a:gd name="T24" fmla="*/ 0 w 41"/>
                <a:gd name="T25" fmla="*/ 0 h 24"/>
                <a:gd name="T26" fmla="*/ 0 w 41"/>
                <a:gd name="T27" fmla="*/ 0 h 24"/>
                <a:gd name="T28" fmla="*/ 0 w 41"/>
                <a:gd name="T29" fmla="*/ 0 h 24"/>
                <a:gd name="T30" fmla="*/ 0 w 41"/>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24"/>
                <a:gd name="T50" fmla="*/ 41 w 41"/>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24">
                  <a:moveTo>
                    <a:pt x="41" y="24"/>
                  </a:moveTo>
                  <a:lnTo>
                    <a:pt x="38" y="17"/>
                  </a:lnTo>
                  <a:lnTo>
                    <a:pt x="35" y="12"/>
                  </a:lnTo>
                  <a:lnTo>
                    <a:pt x="30" y="8"/>
                  </a:lnTo>
                  <a:lnTo>
                    <a:pt x="25" y="5"/>
                  </a:lnTo>
                  <a:lnTo>
                    <a:pt x="20" y="3"/>
                  </a:lnTo>
                  <a:lnTo>
                    <a:pt x="14" y="2"/>
                  </a:lnTo>
                  <a:lnTo>
                    <a:pt x="8" y="1"/>
                  </a:lnTo>
                  <a:lnTo>
                    <a:pt x="0" y="0"/>
                  </a:lnTo>
                  <a:lnTo>
                    <a:pt x="0" y="12"/>
                  </a:lnTo>
                  <a:lnTo>
                    <a:pt x="5" y="11"/>
                  </a:lnTo>
                  <a:lnTo>
                    <a:pt x="9" y="12"/>
                  </a:lnTo>
                  <a:lnTo>
                    <a:pt x="13" y="13"/>
                  </a:lnTo>
                  <a:lnTo>
                    <a:pt x="17" y="14"/>
                  </a:lnTo>
                  <a:lnTo>
                    <a:pt x="27" y="24"/>
                  </a:lnTo>
                  <a:lnTo>
                    <a:pt x="41" y="24"/>
                  </a:lnTo>
                  <a:close/>
                </a:path>
              </a:pathLst>
            </a:custGeom>
            <a:solidFill>
              <a:srgbClr val="000000"/>
            </a:solidFill>
            <a:ln w="9525">
              <a:noFill/>
              <a:round/>
              <a:headEnd/>
              <a:tailEnd/>
            </a:ln>
          </p:spPr>
          <p:txBody>
            <a:bodyPr/>
            <a:lstStyle/>
            <a:p>
              <a:endParaRPr lang="en-US"/>
            </a:p>
          </p:txBody>
        </p:sp>
        <p:sp>
          <p:nvSpPr>
            <p:cNvPr id="31800" name="Freeform 1235"/>
            <p:cNvSpPr>
              <a:spLocks/>
            </p:cNvSpPr>
            <p:nvPr/>
          </p:nvSpPr>
          <p:spPr bwMode="auto">
            <a:xfrm>
              <a:off x="1473" y="2980"/>
              <a:ext cx="8" cy="4"/>
            </a:xfrm>
            <a:custGeom>
              <a:avLst/>
              <a:gdLst>
                <a:gd name="T0" fmla="*/ 0 w 41"/>
                <a:gd name="T1" fmla="*/ 0 h 24"/>
                <a:gd name="T2" fmla="*/ 0 w 41"/>
                <a:gd name="T3" fmla="*/ 0 h 24"/>
                <a:gd name="T4" fmla="*/ 0 w 41"/>
                <a:gd name="T5" fmla="*/ 0 h 24"/>
                <a:gd name="T6" fmla="*/ 0 w 41"/>
                <a:gd name="T7" fmla="*/ 0 h 24"/>
                <a:gd name="T8" fmla="*/ 0 w 41"/>
                <a:gd name="T9" fmla="*/ 0 h 24"/>
                <a:gd name="T10" fmla="*/ 0 w 41"/>
                <a:gd name="T11" fmla="*/ 0 h 24"/>
                <a:gd name="T12" fmla="*/ 0 w 41"/>
                <a:gd name="T13" fmla="*/ 0 h 24"/>
                <a:gd name="T14" fmla="*/ 0 w 41"/>
                <a:gd name="T15" fmla="*/ 0 h 24"/>
                <a:gd name="T16" fmla="*/ 0 w 41"/>
                <a:gd name="T17" fmla="*/ 0 h 24"/>
                <a:gd name="T18" fmla="*/ 0 w 41"/>
                <a:gd name="T19" fmla="*/ 0 h 24"/>
                <a:gd name="T20" fmla="*/ 0 w 41"/>
                <a:gd name="T21" fmla="*/ 0 h 24"/>
                <a:gd name="T22" fmla="*/ 0 w 41"/>
                <a:gd name="T23" fmla="*/ 0 h 24"/>
                <a:gd name="T24" fmla="*/ 0 w 41"/>
                <a:gd name="T25" fmla="*/ 0 h 24"/>
                <a:gd name="T26" fmla="*/ 0 w 41"/>
                <a:gd name="T27" fmla="*/ 0 h 24"/>
                <a:gd name="T28" fmla="*/ 0 w 41"/>
                <a:gd name="T29" fmla="*/ 0 h 24"/>
                <a:gd name="T30" fmla="*/ 0 w 41"/>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24"/>
                <a:gd name="T50" fmla="*/ 41 w 41"/>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24">
                  <a:moveTo>
                    <a:pt x="0" y="24"/>
                  </a:moveTo>
                  <a:lnTo>
                    <a:pt x="9" y="22"/>
                  </a:lnTo>
                  <a:lnTo>
                    <a:pt x="17" y="20"/>
                  </a:lnTo>
                  <a:lnTo>
                    <a:pt x="25" y="17"/>
                  </a:lnTo>
                  <a:lnTo>
                    <a:pt x="32" y="14"/>
                  </a:lnTo>
                  <a:lnTo>
                    <a:pt x="41" y="0"/>
                  </a:lnTo>
                  <a:lnTo>
                    <a:pt x="27" y="0"/>
                  </a:lnTo>
                  <a:lnTo>
                    <a:pt x="26" y="4"/>
                  </a:lnTo>
                  <a:lnTo>
                    <a:pt x="20" y="8"/>
                  </a:lnTo>
                  <a:lnTo>
                    <a:pt x="13" y="10"/>
                  </a:lnTo>
                  <a:lnTo>
                    <a:pt x="8" y="11"/>
                  </a:lnTo>
                  <a:lnTo>
                    <a:pt x="6" y="11"/>
                  </a:lnTo>
                  <a:lnTo>
                    <a:pt x="4" y="11"/>
                  </a:lnTo>
                  <a:lnTo>
                    <a:pt x="3" y="11"/>
                  </a:lnTo>
                  <a:lnTo>
                    <a:pt x="0" y="11"/>
                  </a:lnTo>
                  <a:lnTo>
                    <a:pt x="0" y="24"/>
                  </a:lnTo>
                  <a:close/>
                </a:path>
              </a:pathLst>
            </a:custGeom>
            <a:solidFill>
              <a:srgbClr val="000000"/>
            </a:solidFill>
            <a:ln w="9525">
              <a:noFill/>
              <a:round/>
              <a:headEnd/>
              <a:tailEnd/>
            </a:ln>
          </p:spPr>
          <p:txBody>
            <a:bodyPr/>
            <a:lstStyle/>
            <a:p>
              <a:endParaRPr lang="en-US"/>
            </a:p>
          </p:txBody>
        </p:sp>
        <p:sp>
          <p:nvSpPr>
            <p:cNvPr id="31801" name="Freeform 1236"/>
            <p:cNvSpPr>
              <a:spLocks/>
            </p:cNvSpPr>
            <p:nvPr/>
          </p:nvSpPr>
          <p:spPr bwMode="auto">
            <a:xfrm>
              <a:off x="1465" y="2980"/>
              <a:ext cx="8" cy="4"/>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24"/>
                <a:gd name="T38" fmla="*/ 39 w 39"/>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24">
                  <a:moveTo>
                    <a:pt x="0" y="0"/>
                  </a:moveTo>
                  <a:lnTo>
                    <a:pt x="7" y="14"/>
                  </a:lnTo>
                  <a:lnTo>
                    <a:pt x="16" y="17"/>
                  </a:lnTo>
                  <a:lnTo>
                    <a:pt x="23" y="20"/>
                  </a:lnTo>
                  <a:lnTo>
                    <a:pt x="31" y="21"/>
                  </a:lnTo>
                  <a:lnTo>
                    <a:pt x="39" y="24"/>
                  </a:lnTo>
                  <a:lnTo>
                    <a:pt x="39" y="11"/>
                  </a:lnTo>
                  <a:lnTo>
                    <a:pt x="33" y="11"/>
                  </a:lnTo>
                  <a:lnTo>
                    <a:pt x="23" y="9"/>
                  </a:lnTo>
                  <a:lnTo>
                    <a:pt x="15" y="5"/>
                  </a:lnTo>
                  <a:lnTo>
                    <a:pt x="12" y="0"/>
                  </a:lnTo>
                  <a:lnTo>
                    <a:pt x="0" y="0"/>
                  </a:lnTo>
                  <a:close/>
                </a:path>
              </a:pathLst>
            </a:custGeom>
            <a:solidFill>
              <a:srgbClr val="000000"/>
            </a:solidFill>
            <a:ln w="9525">
              <a:noFill/>
              <a:round/>
              <a:headEnd/>
              <a:tailEnd/>
            </a:ln>
          </p:spPr>
          <p:txBody>
            <a:bodyPr/>
            <a:lstStyle/>
            <a:p>
              <a:endParaRPr lang="en-US"/>
            </a:p>
          </p:txBody>
        </p:sp>
        <p:sp>
          <p:nvSpPr>
            <p:cNvPr id="31802" name="Freeform 1237"/>
            <p:cNvSpPr>
              <a:spLocks/>
            </p:cNvSpPr>
            <p:nvPr/>
          </p:nvSpPr>
          <p:spPr bwMode="auto">
            <a:xfrm>
              <a:off x="1444" y="3048"/>
              <a:ext cx="27" cy="98"/>
            </a:xfrm>
            <a:custGeom>
              <a:avLst/>
              <a:gdLst>
                <a:gd name="T0" fmla="*/ 0 w 134"/>
                <a:gd name="T1" fmla="*/ 0 h 489"/>
                <a:gd name="T2" fmla="*/ 0 w 134"/>
                <a:gd name="T3" fmla="*/ 0 h 489"/>
                <a:gd name="T4" fmla="*/ 0 w 134"/>
                <a:gd name="T5" fmla="*/ 0 h 489"/>
                <a:gd name="T6" fmla="*/ 0 w 134"/>
                <a:gd name="T7" fmla="*/ 0 h 489"/>
                <a:gd name="T8" fmla="*/ 0 w 134"/>
                <a:gd name="T9" fmla="*/ 0 h 489"/>
                <a:gd name="T10" fmla="*/ 0 w 134"/>
                <a:gd name="T11" fmla="*/ 0 h 489"/>
                <a:gd name="T12" fmla="*/ 0 w 134"/>
                <a:gd name="T13" fmla="*/ 0 h 489"/>
                <a:gd name="T14" fmla="*/ 0 w 134"/>
                <a:gd name="T15" fmla="*/ 0 h 489"/>
                <a:gd name="T16" fmla="*/ 0 w 134"/>
                <a:gd name="T17" fmla="*/ 0 h 489"/>
                <a:gd name="T18" fmla="*/ 0 w 134"/>
                <a:gd name="T19" fmla="*/ 0 h 489"/>
                <a:gd name="T20" fmla="*/ 0 w 134"/>
                <a:gd name="T21" fmla="*/ 0 h 489"/>
                <a:gd name="T22" fmla="*/ 0 w 134"/>
                <a:gd name="T23" fmla="*/ 0 h 4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
                <a:gd name="T37" fmla="*/ 0 h 489"/>
                <a:gd name="T38" fmla="*/ 134 w 134"/>
                <a:gd name="T39" fmla="*/ 489 h 4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 h="489">
                  <a:moveTo>
                    <a:pt x="96" y="483"/>
                  </a:moveTo>
                  <a:lnTo>
                    <a:pt x="102" y="485"/>
                  </a:lnTo>
                  <a:lnTo>
                    <a:pt x="107" y="488"/>
                  </a:lnTo>
                  <a:lnTo>
                    <a:pt x="111" y="488"/>
                  </a:lnTo>
                  <a:lnTo>
                    <a:pt x="115" y="489"/>
                  </a:lnTo>
                  <a:lnTo>
                    <a:pt x="119" y="489"/>
                  </a:lnTo>
                  <a:lnTo>
                    <a:pt x="124" y="488"/>
                  </a:lnTo>
                  <a:lnTo>
                    <a:pt x="129" y="485"/>
                  </a:lnTo>
                  <a:lnTo>
                    <a:pt x="134" y="483"/>
                  </a:lnTo>
                  <a:lnTo>
                    <a:pt x="60" y="0"/>
                  </a:lnTo>
                  <a:lnTo>
                    <a:pt x="0" y="3"/>
                  </a:lnTo>
                  <a:lnTo>
                    <a:pt x="96" y="483"/>
                  </a:lnTo>
                  <a:close/>
                </a:path>
              </a:pathLst>
            </a:custGeom>
            <a:solidFill>
              <a:srgbClr val="7FFFFF"/>
            </a:solidFill>
            <a:ln w="9525">
              <a:noFill/>
              <a:round/>
              <a:headEnd/>
              <a:tailEnd/>
            </a:ln>
          </p:spPr>
          <p:txBody>
            <a:bodyPr/>
            <a:lstStyle/>
            <a:p>
              <a:endParaRPr lang="en-US"/>
            </a:p>
          </p:txBody>
        </p:sp>
        <p:sp>
          <p:nvSpPr>
            <p:cNvPr id="31803" name="Freeform 1238"/>
            <p:cNvSpPr>
              <a:spLocks/>
            </p:cNvSpPr>
            <p:nvPr/>
          </p:nvSpPr>
          <p:spPr bwMode="auto">
            <a:xfrm>
              <a:off x="1462" y="3144"/>
              <a:ext cx="5" cy="3"/>
            </a:xfrm>
            <a:custGeom>
              <a:avLst/>
              <a:gdLst>
                <a:gd name="T0" fmla="*/ 0 w 21"/>
                <a:gd name="T1" fmla="*/ 0 h 17"/>
                <a:gd name="T2" fmla="*/ 0 w 21"/>
                <a:gd name="T3" fmla="*/ 0 h 17"/>
                <a:gd name="T4" fmla="*/ 0 w 21"/>
                <a:gd name="T5" fmla="*/ 0 h 17"/>
                <a:gd name="T6" fmla="*/ 0 w 21"/>
                <a:gd name="T7" fmla="*/ 0 h 17"/>
                <a:gd name="T8" fmla="*/ 0 w 21"/>
                <a:gd name="T9" fmla="*/ 0 h 17"/>
                <a:gd name="T10" fmla="*/ 0 w 21"/>
                <a:gd name="T11" fmla="*/ 0 h 17"/>
                <a:gd name="T12" fmla="*/ 0 w 21"/>
                <a:gd name="T13" fmla="*/ 0 h 17"/>
                <a:gd name="T14" fmla="*/ 0 w 21"/>
                <a:gd name="T15" fmla="*/ 0 h 17"/>
                <a:gd name="T16" fmla="*/ 0 w 21"/>
                <a:gd name="T17" fmla="*/ 0 h 17"/>
                <a:gd name="T18" fmla="*/ 0 w 2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17"/>
                <a:gd name="T32" fmla="*/ 21 w 2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17">
                  <a:moveTo>
                    <a:pt x="21" y="4"/>
                  </a:moveTo>
                  <a:lnTo>
                    <a:pt x="16" y="4"/>
                  </a:lnTo>
                  <a:lnTo>
                    <a:pt x="10" y="0"/>
                  </a:lnTo>
                  <a:lnTo>
                    <a:pt x="11" y="1"/>
                  </a:lnTo>
                  <a:lnTo>
                    <a:pt x="0" y="6"/>
                  </a:lnTo>
                  <a:lnTo>
                    <a:pt x="5" y="10"/>
                  </a:lnTo>
                  <a:lnTo>
                    <a:pt x="10" y="14"/>
                  </a:lnTo>
                  <a:lnTo>
                    <a:pt x="16" y="16"/>
                  </a:lnTo>
                  <a:lnTo>
                    <a:pt x="21" y="17"/>
                  </a:lnTo>
                  <a:lnTo>
                    <a:pt x="21" y="4"/>
                  </a:lnTo>
                  <a:close/>
                </a:path>
              </a:pathLst>
            </a:custGeom>
            <a:solidFill>
              <a:srgbClr val="000000"/>
            </a:solidFill>
            <a:ln w="9525">
              <a:noFill/>
              <a:round/>
              <a:headEnd/>
              <a:tailEnd/>
            </a:ln>
          </p:spPr>
          <p:txBody>
            <a:bodyPr/>
            <a:lstStyle/>
            <a:p>
              <a:endParaRPr lang="en-US"/>
            </a:p>
          </p:txBody>
        </p:sp>
        <p:sp>
          <p:nvSpPr>
            <p:cNvPr id="31804" name="Freeform 1239"/>
            <p:cNvSpPr>
              <a:spLocks/>
            </p:cNvSpPr>
            <p:nvPr/>
          </p:nvSpPr>
          <p:spPr bwMode="auto">
            <a:xfrm>
              <a:off x="1467" y="3143"/>
              <a:ext cx="5" cy="4"/>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w 29"/>
                <a:gd name="T21" fmla="*/ 0 h 18"/>
                <a:gd name="T22" fmla="*/ 0 w 29"/>
                <a:gd name="T23" fmla="*/ 0 h 18"/>
                <a:gd name="T24" fmla="*/ 0 w 29"/>
                <a:gd name="T25" fmla="*/ 0 h 18"/>
                <a:gd name="T26" fmla="*/ 0 w 29"/>
                <a:gd name="T27" fmla="*/ 0 h 18"/>
                <a:gd name="T28" fmla="*/ 0 w 29"/>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18"/>
                <a:gd name="T47" fmla="*/ 29 w 29"/>
                <a:gd name="T48" fmla="*/ 18 h 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18">
                  <a:moveTo>
                    <a:pt x="17" y="6"/>
                  </a:moveTo>
                  <a:lnTo>
                    <a:pt x="20" y="0"/>
                  </a:lnTo>
                  <a:lnTo>
                    <a:pt x="16" y="0"/>
                  </a:lnTo>
                  <a:lnTo>
                    <a:pt x="11" y="1"/>
                  </a:lnTo>
                  <a:lnTo>
                    <a:pt x="4" y="3"/>
                  </a:lnTo>
                  <a:lnTo>
                    <a:pt x="0" y="5"/>
                  </a:lnTo>
                  <a:lnTo>
                    <a:pt x="0" y="18"/>
                  </a:lnTo>
                  <a:lnTo>
                    <a:pt x="25" y="10"/>
                  </a:lnTo>
                  <a:lnTo>
                    <a:pt x="28" y="3"/>
                  </a:lnTo>
                  <a:lnTo>
                    <a:pt x="25" y="10"/>
                  </a:lnTo>
                  <a:lnTo>
                    <a:pt x="27" y="8"/>
                  </a:lnTo>
                  <a:lnTo>
                    <a:pt x="29" y="7"/>
                  </a:lnTo>
                  <a:lnTo>
                    <a:pt x="29" y="6"/>
                  </a:lnTo>
                  <a:lnTo>
                    <a:pt x="28" y="3"/>
                  </a:lnTo>
                  <a:lnTo>
                    <a:pt x="17" y="6"/>
                  </a:lnTo>
                  <a:close/>
                </a:path>
              </a:pathLst>
            </a:custGeom>
            <a:solidFill>
              <a:srgbClr val="000000"/>
            </a:solidFill>
            <a:ln w="9525">
              <a:noFill/>
              <a:round/>
              <a:headEnd/>
              <a:tailEnd/>
            </a:ln>
          </p:spPr>
          <p:txBody>
            <a:bodyPr/>
            <a:lstStyle/>
            <a:p>
              <a:endParaRPr lang="en-US"/>
            </a:p>
          </p:txBody>
        </p:sp>
        <p:sp>
          <p:nvSpPr>
            <p:cNvPr id="31805" name="Freeform 1240"/>
            <p:cNvSpPr>
              <a:spLocks/>
            </p:cNvSpPr>
            <p:nvPr/>
          </p:nvSpPr>
          <p:spPr bwMode="auto">
            <a:xfrm>
              <a:off x="1455" y="3046"/>
              <a:ext cx="17" cy="99"/>
            </a:xfrm>
            <a:custGeom>
              <a:avLst/>
              <a:gdLst>
                <a:gd name="T0" fmla="*/ 0 w 84"/>
                <a:gd name="T1" fmla="*/ 0 h 491"/>
                <a:gd name="T2" fmla="*/ 0 w 84"/>
                <a:gd name="T3" fmla="*/ 0 h 491"/>
                <a:gd name="T4" fmla="*/ 0 w 84"/>
                <a:gd name="T5" fmla="*/ 0 h 491"/>
                <a:gd name="T6" fmla="*/ 0 w 84"/>
                <a:gd name="T7" fmla="*/ 0 h 491"/>
                <a:gd name="T8" fmla="*/ 0 w 84"/>
                <a:gd name="T9" fmla="*/ 0 h 491"/>
                <a:gd name="T10" fmla="*/ 0 w 84"/>
                <a:gd name="T11" fmla="*/ 0 h 491"/>
                <a:gd name="T12" fmla="*/ 0 w 84"/>
                <a:gd name="T13" fmla="*/ 0 h 491"/>
                <a:gd name="T14" fmla="*/ 0 w 84"/>
                <a:gd name="T15" fmla="*/ 0 h 491"/>
                <a:gd name="T16" fmla="*/ 0 w 84"/>
                <a:gd name="T17" fmla="*/ 0 h 491"/>
                <a:gd name="T18" fmla="*/ 0 w 84"/>
                <a:gd name="T19" fmla="*/ 0 h 4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491"/>
                <a:gd name="T32" fmla="*/ 84 w 84"/>
                <a:gd name="T33" fmla="*/ 491 h 4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491">
                  <a:moveTo>
                    <a:pt x="5" y="13"/>
                  </a:moveTo>
                  <a:lnTo>
                    <a:pt x="0" y="8"/>
                  </a:lnTo>
                  <a:lnTo>
                    <a:pt x="73" y="491"/>
                  </a:lnTo>
                  <a:lnTo>
                    <a:pt x="84" y="488"/>
                  </a:lnTo>
                  <a:lnTo>
                    <a:pt x="11" y="7"/>
                  </a:lnTo>
                  <a:lnTo>
                    <a:pt x="5" y="2"/>
                  </a:lnTo>
                  <a:lnTo>
                    <a:pt x="11" y="7"/>
                  </a:lnTo>
                  <a:lnTo>
                    <a:pt x="10" y="0"/>
                  </a:lnTo>
                  <a:lnTo>
                    <a:pt x="5" y="2"/>
                  </a:lnTo>
                  <a:lnTo>
                    <a:pt x="5" y="13"/>
                  </a:lnTo>
                  <a:close/>
                </a:path>
              </a:pathLst>
            </a:custGeom>
            <a:solidFill>
              <a:srgbClr val="000000"/>
            </a:solidFill>
            <a:ln w="9525">
              <a:noFill/>
              <a:round/>
              <a:headEnd/>
              <a:tailEnd/>
            </a:ln>
          </p:spPr>
          <p:txBody>
            <a:bodyPr/>
            <a:lstStyle/>
            <a:p>
              <a:endParaRPr lang="en-US"/>
            </a:p>
          </p:txBody>
        </p:sp>
        <p:sp>
          <p:nvSpPr>
            <p:cNvPr id="31806" name="Freeform 1241"/>
            <p:cNvSpPr>
              <a:spLocks/>
            </p:cNvSpPr>
            <p:nvPr/>
          </p:nvSpPr>
          <p:spPr bwMode="auto">
            <a:xfrm>
              <a:off x="1443" y="3047"/>
              <a:ext cx="13" cy="2"/>
            </a:xfrm>
            <a:custGeom>
              <a:avLst/>
              <a:gdLst>
                <a:gd name="T0" fmla="*/ 0 w 67"/>
                <a:gd name="T1" fmla="*/ 0 h 13"/>
                <a:gd name="T2" fmla="*/ 0 w 67"/>
                <a:gd name="T3" fmla="*/ 0 h 13"/>
                <a:gd name="T4" fmla="*/ 0 w 67"/>
                <a:gd name="T5" fmla="*/ 0 h 13"/>
                <a:gd name="T6" fmla="*/ 0 w 67"/>
                <a:gd name="T7" fmla="*/ 0 h 13"/>
                <a:gd name="T8" fmla="*/ 0 w 67"/>
                <a:gd name="T9" fmla="*/ 0 h 13"/>
                <a:gd name="T10" fmla="*/ 0 w 67"/>
                <a:gd name="T11" fmla="*/ 0 h 13"/>
                <a:gd name="T12" fmla="*/ 0 w 67"/>
                <a:gd name="T13" fmla="*/ 0 h 13"/>
                <a:gd name="T14" fmla="*/ 0 w 67"/>
                <a:gd name="T15" fmla="*/ 0 h 13"/>
                <a:gd name="T16" fmla="*/ 0 w 67"/>
                <a:gd name="T17" fmla="*/ 0 h 13"/>
                <a:gd name="T18" fmla="*/ 0 w 67"/>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13"/>
                <a:gd name="T32" fmla="*/ 67 w 67"/>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13">
                  <a:moveTo>
                    <a:pt x="13" y="7"/>
                  </a:moveTo>
                  <a:lnTo>
                    <a:pt x="7" y="13"/>
                  </a:lnTo>
                  <a:lnTo>
                    <a:pt x="67" y="11"/>
                  </a:lnTo>
                  <a:lnTo>
                    <a:pt x="67" y="0"/>
                  </a:lnTo>
                  <a:lnTo>
                    <a:pt x="7" y="2"/>
                  </a:lnTo>
                  <a:lnTo>
                    <a:pt x="2" y="8"/>
                  </a:lnTo>
                  <a:lnTo>
                    <a:pt x="7" y="2"/>
                  </a:lnTo>
                  <a:lnTo>
                    <a:pt x="0" y="2"/>
                  </a:lnTo>
                  <a:lnTo>
                    <a:pt x="2" y="8"/>
                  </a:lnTo>
                  <a:lnTo>
                    <a:pt x="13" y="7"/>
                  </a:lnTo>
                  <a:close/>
                </a:path>
              </a:pathLst>
            </a:custGeom>
            <a:solidFill>
              <a:srgbClr val="000000"/>
            </a:solidFill>
            <a:ln w="9525">
              <a:noFill/>
              <a:round/>
              <a:headEnd/>
              <a:tailEnd/>
            </a:ln>
          </p:spPr>
          <p:txBody>
            <a:bodyPr/>
            <a:lstStyle/>
            <a:p>
              <a:endParaRPr lang="en-US"/>
            </a:p>
          </p:txBody>
        </p:sp>
        <p:sp>
          <p:nvSpPr>
            <p:cNvPr id="31807" name="Freeform 1242"/>
            <p:cNvSpPr>
              <a:spLocks/>
            </p:cNvSpPr>
            <p:nvPr/>
          </p:nvSpPr>
          <p:spPr bwMode="auto">
            <a:xfrm>
              <a:off x="1443" y="3048"/>
              <a:ext cx="22" cy="97"/>
            </a:xfrm>
            <a:custGeom>
              <a:avLst/>
              <a:gdLst>
                <a:gd name="T0" fmla="*/ 0 w 106"/>
                <a:gd name="T1" fmla="*/ 0 h 483"/>
                <a:gd name="T2" fmla="*/ 0 w 106"/>
                <a:gd name="T3" fmla="*/ 0 h 483"/>
                <a:gd name="T4" fmla="*/ 0 w 106"/>
                <a:gd name="T5" fmla="*/ 0 h 483"/>
                <a:gd name="T6" fmla="*/ 0 w 106"/>
                <a:gd name="T7" fmla="*/ 0 h 483"/>
                <a:gd name="T8" fmla="*/ 0 w 106"/>
                <a:gd name="T9" fmla="*/ 0 h 483"/>
                <a:gd name="T10" fmla="*/ 0 w 106"/>
                <a:gd name="T11" fmla="*/ 0 h 483"/>
                <a:gd name="T12" fmla="*/ 0 w 106"/>
                <a:gd name="T13" fmla="*/ 0 h 483"/>
                <a:gd name="T14" fmla="*/ 0 w 106"/>
                <a:gd name="T15" fmla="*/ 0 h 483"/>
                <a:gd name="T16" fmla="*/ 0 w 106"/>
                <a:gd name="T17" fmla="*/ 0 h 483"/>
                <a:gd name="T18" fmla="*/ 0 w 106"/>
                <a:gd name="T19" fmla="*/ 0 h 483"/>
                <a:gd name="T20" fmla="*/ 0 w 106"/>
                <a:gd name="T21" fmla="*/ 0 h 483"/>
                <a:gd name="T22" fmla="*/ 0 w 106"/>
                <a:gd name="T23" fmla="*/ 0 h 483"/>
                <a:gd name="T24" fmla="*/ 0 w 106"/>
                <a:gd name="T25" fmla="*/ 0 h 4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483"/>
                <a:gd name="T41" fmla="*/ 106 w 106"/>
                <a:gd name="T42" fmla="*/ 483 h 4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483">
                  <a:moveTo>
                    <a:pt x="106" y="478"/>
                  </a:moveTo>
                  <a:lnTo>
                    <a:pt x="106" y="479"/>
                  </a:lnTo>
                  <a:lnTo>
                    <a:pt x="11" y="0"/>
                  </a:lnTo>
                  <a:lnTo>
                    <a:pt x="0" y="1"/>
                  </a:lnTo>
                  <a:lnTo>
                    <a:pt x="8" y="36"/>
                  </a:lnTo>
                  <a:lnTo>
                    <a:pt x="19" y="95"/>
                  </a:lnTo>
                  <a:lnTo>
                    <a:pt x="35" y="170"/>
                  </a:lnTo>
                  <a:lnTo>
                    <a:pt x="52" y="253"/>
                  </a:lnTo>
                  <a:lnTo>
                    <a:pt x="68" y="334"/>
                  </a:lnTo>
                  <a:lnTo>
                    <a:pt x="81" y="406"/>
                  </a:lnTo>
                  <a:lnTo>
                    <a:pt x="91" y="457"/>
                  </a:lnTo>
                  <a:lnTo>
                    <a:pt x="95" y="483"/>
                  </a:lnTo>
                  <a:lnTo>
                    <a:pt x="106" y="478"/>
                  </a:lnTo>
                  <a:close/>
                </a:path>
              </a:pathLst>
            </a:custGeom>
            <a:solidFill>
              <a:srgbClr val="000000"/>
            </a:solidFill>
            <a:ln w="9525">
              <a:noFill/>
              <a:round/>
              <a:headEnd/>
              <a:tailEnd/>
            </a:ln>
          </p:spPr>
          <p:txBody>
            <a:bodyPr/>
            <a:lstStyle/>
            <a:p>
              <a:endParaRPr lang="en-US"/>
            </a:p>
          </p:txBody>
        </p:sp>
        <p:sp>
          <p:nvSpPr>
            <p:cNvPr id="31808" name="Freeform 1243"/>
            <p:cNvSpPr>
              <a:spLocks/>
            </p:cNvSpPr>
            <p:nvPr/>
          </p:nvSpPr>
          <p:spPr bwMode="auto">
            <a:xfrm>
              <a:off x="1444" y="3046"/>
              <a:ext cx="14" cy="8"/>
            </a:xfrm>
            <a:custGeom>
              <a:avLst/>
              <a:gdLst>
                <a:gd name="T0" fmla="*/ 0 w 66"/>
                <a:gd name="T1" fmla="*/ 0 h 36"/>
                <a:gd name="T2" fmla="*/ 0 w 66"/>
                <a:gd name="T3" fmla="*/ 0 h 36"/>
                <a:gd name="T4" fmla="*/ 0 w 66"/>
                <a:gd name="T5" fmla="*/ 0 h 36"/>
                <a:gd name="T6" fmla="*/ 0 w 66"/>
                <a:gd name="T7" fmla="*/ 0 h 36"/>
                <a:gd name="T8" fmla="*/ 0 w 66"/>
                <a:gd name="T9" fmla="*/ 0 h 36"/>
                <a:gd name="T10" fmla="*/ 0 w 66"/>
                <a:gd name="T11" fmla="*/ 0 h 36"/>
                <a:gd name="T12" fmla="*/ 0 w 66"/>
                <a:gd name="T13" fmla="*/ 0 h 36"/>
                <a:gd name="T14" fmla="*/ 0 w 66"/>
                <a:gd name="T15" fmla="*/ 0 h 36"/>
                <a:gd name="T16" fmla="*/ 0 w 66"/>
                <a:gd name="T17" fmla="*/ 0 h 36"/>
                <a:gd name="T18" fmla="*/ 0 w 66"/>
                <a:gd name="T19" fmla="*/ 0 h 36"/>
                <a:gd name="T20" fmla="*/ 0 w 66"/>
                <a:gd name="T21" fmla="*/ 0 h 36"/>
                <a:gd name="T22" fmla="*/ 0 w 66"/>
                <a:gd name="T23" fmla="*/ 0 h 36"/>
                <a:gd name="T24" fmla="*/ 0 w 66"/>
                <a:gd name="T25" fmla="*/ 0 h 36"/>
                <a:gd name="T26" fmla="*/ 0 w 66"/>
                <a:gd name="T27" fmla="*/ 0 h 36"/>
                <a:gd name="T28" fmla="*/ 0 w 66"/>
                <a:gd name="T29" fmla="*/ 0 h 36"/>
                <a:gd name="T30" fmla="*/ 0 w 66"/>
                <a:gd name="T31" fmla="*/ 0 h 36"/>
                <a:gd name="T32" fmla="*/ 0 w 66"/>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36"/>
                <a:gd name="T53" fmla="*/ 66 w 66"/>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36">
                  <a:moveTo>
                    <a:pt x="0" y="18"/>
                  </a:moveTo>
                  <a:lnTo>
                    <a:pt x="3" y="10"/>
                  </a:lnTo>
                  <a:lnTo>
                    <a:pt x="10" y="5"/>
                  </a:lnTo>
                  <a:lnTo>
                    <a:pt x="21" y="2"/>
                  </a:lnTo>
                  <a:lnTo>
                    <a:pt x="33" y="0"/>
                  </a:lnTo>
                  <a:lnTo>
                    <a:pt x="46" y="2"/>
                  </a:lnTo>
                  <a:lnTo>
                    <a:pt x="57" y="4"/>
                  </a:lnTo>
                  <a:lnTo>
                    <a:pt x="64" y="10"/>
                  </a:lnTo>
                  <a:lnTo>
                    <a:pt x="66" y="18"/>
                  </a:lnTo>
                  <a:lnTo>
                    <a:pt x="64" y="26"/>
                  </a:lnTo>
                  <a:lnTo>
                    <a:pt x="57" y="31"/>
                  </a:lnTo>
                  <a:lnTo>
                    <a:pt x="46" y="35"/>
                  </a:lnTo>
                  <a:lnTo>
                    <a:pt x="33" y="36"/>
                  </a:lnTo>
                  <a:lnTo>
                    <a:pt x="21" y="35"/>
                  </a:lnTo>
                  <a:lnTo>
                    <a:pt x="10" y="31"/>
                  </a:lnTo>
                  <a:lnTo>
                    <a:pt x="3" y="25"/>
                  </a:lnTo>
                  <a:lnTo>
                    <a:pt x="0" y="18"/>
                  </a:lnTo>
                  <a:close/>
                </a:path>
              </a:pathLst>
            </a:custGeom>
            <a:solidFill>
              <a:srgbClr val="D1AF70"/>
            </a:solidFill>
            <a:ln w="9525">
              <a:noFill/>
              <a:round/>
              <a:headEnd/>
              <a:tailEnd/>
            </a:ln>
          </p:spPr>
          <p:txBody>
            <a:bodyPr/>
            <a:lstStyle/>
            <a:p>
              <a:endParaRPr lang="en-US"/>
            </a:p>
          </p:txBody>
        </p:sp>
        <p:sp>
          <p:nvSpPr>
            <p:cNvPr id="31809" name="Freeform 1244"/>
            <p:cNvSpPr>
              <a:spLocks/>
            </p:cNvSpPr>
            <p:nvPr/>
          </p:nvSpPr>
          <p:spPr bwMode="auto">
            <a:xfrm>
              <a:off x="1443" y="3045"/>
              <a:ext cx="8"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w 39"/>
                <a:gd name="T27" fmla="*/ 0 h 24"/>
                <a:gd name="T28" fmla="*/ 0 w 39"/>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4"/>
                <a:gd name="T47" fmla="*/ 39 w 39"/>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4">
                  <a:moveTo>
                    <a:pt x="39" y="0"/>
                  </a:moveTo>
                  <a:lnTo>
                    <a:pt x="33" y="2"/>
                  </a:lnTo>
                  <a:lnTo>
                    <a:pt x="27" y="3"/>
                  </a:lnTo>
                  <a:lnTo>
                    <a:pt x="21" y="4"/>
                  </a:lnTo>
                  <a:lnTo>
                    <a:pt x="16" y="5"/>
                  </a:lnTo>
                  <a:lnTo>
                    <a:pt x="11" y="8"/>
                  </a:lnTo>
                  <a:lnTo>
                    <a:pt x="6" y="13"/>
                  </a:lnTo>
                  <a:lnTo>
                    <a:pt x="2" y="18"/>
                  </a:lnTo>
                  <a:lnTo>
                    <a:pt x="0" y="24"/>
                  </a:lnTo>
                  <a:lnTo>
                    <a:pt x="12" y="24"/>
                  </a:lnTo>
                  <a:lnTo>
                    <a:pt x="15" y="19"/>
                  </a:lnTo>
                  <a:lnTo>
                    <a:pt x="23" y="15"/>
                  </a:lnTo>
                  <a:lnTo>
                    <a:pt x="32" y="13"/>
                  </a:lnTo>
                  <a:lnTo>
                    <a:pt x="39" y="13"/>
                  </a:lnTo>
                  <a:lnTo>
                    <a:pt x="39" y="0"/>
                  </a:lnTo>
                  <a:close/>
                </a:path>
              </a:pathLst>
            </a:custGeom>
            <a:solidFill>
              <a:srgbClr val="000000"/>
            </a:solidFill>
            <a:ln w="9525">
              <a:noFill/>
              <a:round/>
              <a:headEnd/>
              <a:tailEnd/>
            </a:ln>
          </p:spPr>
          <p:txBody>
            <a:bodyPr/>
            <a:lstStyle/>
            <a:p>
              <a:endParaRPr lang="en-US"/>
            </a:p>
          </p:txBody>
        </p:sp>
        <p:sp>
          <p:nvSpPr>
            <p:cNvPr id="31810" name="Freeform 1245"/>
            <p:cNvSpPr>
              <a:spLocks/>
            </p:cNvSpPr>
            <p:nvPr/>
          </p:nvSpPr>
          <p:spPr bwMode="auto">
            <a:xfrm>
              <a:off x="1451" y="3045"/>
              <a:ext cx="8" cy="5"/>
            </a:xfrm>
            <a:custGeom>
              <a:avLst/>
              <a:gdLst>
                <a:gd name="T0" fmla="*/ 0 w 41"/>
                <a:gd name="T1" fmla="*/ 0 h 24"/>
                <a:gd name="T2" fmla="*/ 0 w 41"/>
                <a:gd name="T3" fmla="*/ 0 h 24"/>
                <a:gd name="T4" fmla="*/ 0 w 41"/>
                <a:gd name="T5" fmla="*/ 0 h 24"/>
                <a:gd name="T6" fmla="*/ 0 w 41"/>
                <a:gd name="T7" fmla="*/ 0 h 24"/>
                <a:gd name="T8" fmla="*/ 0 w 41"/>
                <a:gd name="T9" fmla="*/ 0 h 24"/>
                <a:gd name="T10" fmla="*/ 0 w 41"/>
                <a:gd name="T11" fmla="*/ 0 h 24"/>
                <a:gd name="T12" fmla="*/ 0 w 41"/>
                <a:gd name="T13" fmla="*/ 0 h 24"/>
                <a:gd name="T14" fmla="*/ 0 w 41"/>
                <a:gd name="T15" fmla="*/ 0 h 24"/>
                <a:gd name="T16" fmla="*/ 0 w 41"/>
                <a:gd name="T17" fmla="*/ 0 h 24"/>
                <a:gd name="T18" fmla="*/ 0 w 41"/>
                <a:gd name="T19" fmla="*/ 0 h 24"/>
                <a:gd name="T20" fmla="*/ 0 w 41"/>
                <a:gd name="T21" fmla="*/ 0 h 24"/>
                <a:gd name="T22" fmla="*/ 0 w 41"/>
                <a:gd name="T23" fmla="*/ 0 h 24"/>
                <a:gd name="T24" fmla="*/ 0 w 41"/>
                <a:gd name="T25" fmla="*/ 0 h 24"/>
                <a:gd name="T26" fmla="*/ 0 w 41"/>
                <a:gd name="T27" fmla="*/ 0 h 24"/>
                <a:gd name="T28" fmla="*/ 0 w 41"/>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24"/>
                <a:gd name="T47" fmla="*/ 41 w 41"/>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24">
                  <a:moveTo>
                    <a:pt x="41" y="24"/>
                  </a:moveTo>
                  <a:lnTo>
                    <a:pt x="38" y="18"/>
                  </a:lnTo>
                  <a:lnTo>
                    <a:pt x="35" y="13"/>
                  </a:lnTo>
                  <a:lnTo>
                    <a:pt x="30" y="8"/>
                  </a:lnTo>
                  <a:lnTo>
                    <a:pt x="25" y="5"/>
                  </a:lnTo>
                  <a:lnTo>
                    <a:pt x="20" y="4"/>
                  </a:lnTo>
                  <a:lnTo>
                    <a:pt x="14" y="3"/>
                  </a:lnTo>
                  <a:lnTo>
                    <a:pt x="8" y="2"/>
                  </a:lnTo>
                  <a:lnTo>
                    <a:pt x="0" y="0"/>
                  </a:lnTo>
                  <a:lnTo>
                    <a:pt x="0" y="13"/>
                  </a:lnTo>
                  <a:lnTo>
                    <a:pt x="8" y="14"/>
                  </a:lnTo>
                  <a:lnTo>
                    <a:pt x="17" y="15"/>
                  </a:lnTo>
                  <a:lnTo>
                    <a:pt x="25" y="19"/>
                  </a:lnTo>
                  <a:lnTo>
                    <a:pt x="27" y="24"/>
                  </a:lnTo>
                  <a:lnTo>
                    <a:pt x="41" y="24"/>
                  </a:lnTo>
                  <a:close/>
                </a:path>
              </a:pathLst>
            </a:custGeom>
            <a:solidFill>
              <a:srgbClr val="000000"/>
            </a:solidFill>
            <a:ln w="9525">
              <a:noFill/>
              <a:round/>
              <a:headEnd/>
              <a:tailEnd/>
            </a:ln>
          </p:spPr>
          <p:txBody>
            <a:bodyPr/>
            <a:lstStyle/>
            <a:p>
              <a:endParaRPr lang="en-US"/>
            </a:p>
          </p:txBody>
        </p:sp>
        <p:sp>
          <p:nvSpPr>
            <p:cNvPr id="31811" name="Freeform 1246"/>
            <p:cNvSpPr>
              <a:spLocks/>
            </p:cNvSpPr>
            <p:nvPr/>
          </p:nvSpPr>
          <p:spPr bwMode="auto">
            <a:xfrm>
              <a:off x="1451" y="3050"/>
              <a:ext cx="8" cy="5"/>
            </a:xfrm>
            <a:custGeom>
              <a:avLst/>
              <a:gdLst>
                <a:gd name="T0" fmla="*/ 0 w 41"/>
                <a:gd name="T1" fmla="*/ 0 h 24"/>
                <a:gd name="T2" fmla="*/ 0 w 41"/>
                <a:gd name="T3" fmla="*/ 0 h 24"/>
                <a:gd name="T4" fmla="*/ 0 w 41"/>
                <a:gd name="T5" fmla="*/ 0 h 24"/>
                <a:gd name="T6" fmla="*/ 0 w 41"/>
                <a:gd name="T7" fmla="*/ 0 h 24"/>
                <a:gd name="T8" fmla="*/ 0 w 41"/>
                <a:gd name="T9" fmla="*/ 0 h 24"/>
                <a:gd name="T10" fmla="*/ 0 w 41"/>
                <a:gd name="T11" fmla="*/ 0 h 24"/>
                <a:gd name="T12" fmla="*/ 0 w 41"/>
                <a:gd name="T13" fmla="*/ 0 h 24"/>
                <a:gd name="T14" fmla="*/ 0 w 41"/>
                <a:gd name="T15" fmla="*/ 0 h 24"/>
                <a:gd name="T16" fmla="*/ 0 w 41"/>
                <a:gd name="T17" fmla="*/ 0 h 24"/>
                <a:gd name="T18" fmla="*/ 0 w 41"/>
                <a:gd name="T19" fmla="*/ 0 h 24"/>
                <a:gd name="T20" fmla="*/ 0 w 41"/>
                <a:gd name="T21" fmla="*/ 0 h 24"/>
                <a:gd name="T22" fmla="*/ 0 w 41"/>
                <a:gd name="T23" fmla="*/ 0 h 24"/>
                <a:gd name="T24" fmla="*/ 0 w 41"/>
                <a:gd name="T25" fmla="*/ 0 h 24"/>
                <a:gd name="T26" fmla="*/ 0 w 41"/>
                <a:gd name="T27" fmla="*/ 0 h 24"/>
                <a:gd name="T28" fmla="*/ 0 w 41"/>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24"/>
                <a:gd name="T47" fmla="*/ 41 w 41"/>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24">
                  <a:moveTo>
                    <a:pt x="0" y="24"/>
                  </a:moveTo>
                  <a:lnTo>
                    <a:pt x="8" y="23"/>
                  </a:lnTo>
                  <a:lnTo>
                    <a:pt x="14" y="22"/>
                  </a:lnTo>
                  <a:lnTo>
                    <a:pt x="20" y="21"/>
                  </a:lnTo>
                  <a:lnTo>
                    <a:pt x="25" y="19"/>
                  </a:lnTo>
                  <a:lnTo>
                    <a:pt x="30" y="16"/>
                  </a:lnTo>
                  <a:lnTo>
                    <a:pt x="35" y="12"/>
                  </a:lnTo>
                  <a:lnTo>
                    <a:pt x="38" y="7"/>
                  </a:lnTo>
                  <a:lnTo>
                    <a:pt x="41" y="0"/>
                  </a:lnTo>
                  <a:lnTo>
                    <a:pt x="27" y="0"/>
                  </a:lnTo>
                  <a:lnTo>
                    <a:pt x="25" y="5"/>
                  </a:lnTo>
                  <a:lnTo>
                    <a:pt x="17" y="8"/>
                  </a:lnTo>
                  <a:lnTo>
                    <a:pt x="8" y="11"/>
                  </a:lnTo>
                  <a:lnTo>
                    <a:pt x="0" y="11"/>
                  </a:lnTo>
                  <a:lnTo>
                    <a:pt x="0" y="24"/>
                  </a:lnTo>
                  <a:close/>
                </a:path>
              </a:pathLst>
            </a:custGeom>
            <a:solidFill>
              <a:srgbClr val="000000"/>
            </a:solidFill>
            <a:ln w="9525">
              <a:noFill/>
              <a:round/>
              <a:headEnd/>
              <a:tailEnd/>
            </a:ln>
          </p:spPr>
          <p:txBody>
            <a:bodyPr/>
            <a:lstStyle/>
            <a:p>
              <a:endParaRPr lang="en-US"/>
            </a:p>
          </p:txBody>
        </p:sp>
        <p:sp>
          <p:nvSpPr>
            <p:cNvPr id="31812" name="Freeform 1247"/>
            <p:cNvSpPr>
              <a:spLocks/>
            </p:cNvSpPr>
            <p:nvPr/>
          </p:nvSpPr>
          <p:spPr bwMode="auto">
            <a:xfrm>
              <a:off x="1443" y="3050"/>
              <a:ext cx="8"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w 39"/>
                <a:gd name="T27" fmla="*/ 0 h 24"/>
                <a:gd name="T28" fmla="*/ 0 w 39"/>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4"/>
                <a:gd name="T47" fmla="*/ 39 w 39"/>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4">
                  <a:moveTo>
                    <a:pt x="0" y="0"/>
                  </a:moveTo>
                  <a:lnTo>
                    <a:pt x="2" y="7"/>
                  </a:lnTo>
                  <a:lnTo>
                    <a:pt x="6" y="12"/>
                  </a:lnTo>
                  <a:lnTo>
                    <a:pt x="10" y="16"/>
                  </a:lnTo>
                  <a:lnTo>
                    <a:pt x="15" y="18"/>
                  </a:lnTo>
                  <a:lnTo>
                    <a:pt x="21" y="21"/>
                  </a:lnTo>
                  <a:lnTo>
                    <a:pt x="27" y="22"/>
                  </a:lnTo>
                  <a:lnTo>
                    <a:pt x="33" y="23"/>
                  </a:lnTo>
                  <a:lnTo>
                    <a:pt x="39" y="24"/>
                  </a:lnTo>
                  <a:lnTo>
                    <a:pt x="39" y="11"/>
                  </a:lnTo>
                  <a:lnTo>
                    <a:pt x="32" y="11"/>
                  </a:lnTo>
                  <a:lnTo>
                    <a:pt x="23" y="8"/>
                  </a:lnTo>
                  <a:lnTo>
                    <a:pt x="15" y="5"/>
                  </a:lnTo>
                  <a:lnTo>
                    <a:pt x="12" y="0"/>
                  </a:lnTo>
                  <a:lnTo>
                    <a:pt x="0" y="0"/>
                  </a:lnTo>
                  <a:close/>
                </a:path>
              </a:pathLst>
            </a:custGeom>
            <a:solidFill>
              <a:srgbClr val="000000"/>
            </a:solidFill>
            <a:ln w="9525">
              <a:noFill/>
              <a:round/>
              <a:headEnd/>
              <a:tailEnd/>
            </a:ln>
          </p:spPr>
          <p:txBody>
            <a:bodyPr/>
            <a:lstStyle/>
            <a:p>
              <a:endParaRPr lang="en-US"/>
            </a:p>
          </p:txBody>
        </p:sp>
        <p:sp>
          <p:nvSpPr>
            <p:cNvPr id="31813" name="Freeform 1248"/>
            <p:cNvSpPr>
              <a:spLocks/>
            </p:cNvSpPr>
            <p:nvPr/>
          </p:nvSpPr>
          <p:spPr bwMode="auto">
            <a:xfrm>
              <a:off x="1442" y="3015"/>
              <a:ext cx="16" cy="34"/>
            </a:xfrm>
            <a:custGeom>
              <a:avLst/>
              <a:gdLst>
                <a:gd name="T0" fmla="*/ 0 w 76"/>
                <a:gd name="T1" fmla="*/ 0 h 173"/>
                <a:gd name="T2" fmla="*/ 0 w 76"/>
                <a:gd name="T3" fmla="*/ 0 h 173"/>
                <a:gd name="T4" fmla="*/ 0 w 76"/>
                <a:gd name="T5" fmla="*/ 0 h 173"/>
                <a:gd name="T6" fmla="*/ 0 w 76"/>
                <a:gd name="T7" fmla="*/ 0 h 173"/>
                <a:gd name="T8" fmla="*/ 0 w 76"/>
                <a:gd name="T9" fmla="*/ 0 h 173"/>
                <a:gd name="T10" fmla="*/ 0 w 76"/>
                <a:gd name="T11" fmla="*/ 0 h 173"/>
                <a:gd name="T12" fmla="*/ 0 w 76"/>
                <a:gd name="T13" fmla="*/ 0 h 173"/>
                <a:gd name="T14" fmla="*/ 0 w 76"/>
                <a:gd name="T15" fmla="*/ 0 h 173"/>
                <a:gd name="T16" fmla="*/ 0 w 76"/>
                <a:gd name="T17" fmla="*/ 0 h 173"/>
                <a:gd name="T18" fmla="*/ 0 w 76"/>
                <a:gd name="T19" fmla="*/ 0 h 173"/>
                <a:gd name="T20" fmla="*/ 0 w 76"/>
                <a:gd name="T21" fmla="*/ 0 h 173"/>
                <a:gd name="T22" fmla="*/ 0 w 76"/>
                <a:gd name="T23" fmla="*/ 0 h 173"/>
                <a:gd name="T24" fmla="*/ 0 w 76"/>
                <a:gd name="T25" fmla="*/ 0 h 173"/>
                <a:gd name="T26" fmla="*/ 0 w 76"/>
                <a:gd name="T27" fmla="*/ 0 h 173"/>
                <a:gd name="T28" fmla="*/ 0 w 76"/>
                <a:gd name="T29" fmla="*/ 0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173"/>
                <a:gd name="T47" fmla="*/ 76 w 76"/>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173">
                  <a:moveTo>
                    <a:pt x="38" y="0"/>
                  </a:moveTo>
                  <a:lnTo>
                    <a:pt x="76" y="92"/>
                  </a:lnTo>
                  <a:lnTo>
                    <a:pt x="76" y="95"/>
                  </a:lnTo>
                  <a:lnTo>
                    <a:pt x="76" y="101"/>
                  </a:lnTo>
                  <a:lnTo>
                    <a:pt x="76" y="106"/>
                  </a:lnTo>
                  <a:lnTo>
                    <a:pt x="76" y="109"/>
                  </a:lnTo>
                  <a:lnTo>
                    <a:pt x="73" y="146"/>
                  </a:lnTo>
                  <a:lnTo>
                    <a:pt x="62" y="167"/>
                  </a:lnTo>
                  <a:lnTo>
                    <a:pt x="47" y="173"/>
                  </a:lnTo>
                  <a:lnTo>
                    <a:pt x="31" y="170"/>
                  </a:lnTo>
                  <a:lnTo>
                    <a:pt x="16" y="156"/>
                  </a:lnTo>
                  <a:lnTo>
                    <a:pt x="5" y="136"/>
                  </a:lnTo>
                  <a:lnTo>
                    <a:pt x="0" y="113"/>
                  </a:lnTo>
                  <a:lnTo>
                    <a:pt x="5" y="87"/>
                  </a:lnTo>
                  <a:lnTo>
                    <a:pt x="38" y="0"/>
                  </a:lnTo>
                  <a:close/>
                </a:path>
              </a:pathLst>
            </a:custGeom>
            <a:solidFill>
              <a:srgbClr val="FFFF00"/>
            </a:solidFill>
            <a:ln w="9525">
              <a:noFill/>
              <a:round/>
              <a:headEnd/>
              <a:tailEnd/>
            </a:ln>
          </p:spPr>
          <p:txBody>
            <a:bodyPr/>
            <a:lstStyle/>
            <a:p>
              <a:endParaRPr lang="en-US"/>
            </a:p>
          </p:txBody>
        </p:sp>
        <p:sp>
          <p:nvSpPr>
            <p:cNvPr id="31814" name="Freeform 1249"/>
            <p:cNvSpPr>
              <a:spLocks/>
            </p:cNvSpPr>
            <p:nvPr/>
          </p:nvSpPr>
          <p:spPr bwMode="auto">
            <a:xfrm>
              <a:off x="1451" y="3033"/>
              <a:ext cx="8" cy="18"/>
            </a:xfrm>
            <a:custGeom>
              <a:avLst/>
              <a:gdLst>
                <a:gd name="T0" fmla="*/ 0 w 42"/>
                <a:gd name="T1" fmla="*/ 0 h 89"/>
                <a:gd name="T2" fmla="*/ 0 w 42"/>
                <a:gd name="T3" fmla="*/ 0 h 89"/>
                <a:gd name="T4" fmla="*/ 0 w 42"/>
                <a:gd name="T5" fmla="*/ 0 h 89"/>
                <a:gd name="T6" fmla="*/ 0 w 42"/>
                <a:gd name="T7" fmla="*/ 0 h 89"/>
                <a:gd name="T8" fmla="*/ 0 w 42"/>
                <a:gd name="T9" fmla="*/ 0 h 89"/>
                <a:gd name="T10" fmla="*/ 0 w 42"/>
                <a:gd name="T11" fmla="*/ 0 h 89"/>
                <a:gd name="T12" fmla="*/ 0 w 42"/>
                <a:gd name="T13" fmla="*/ 0 h 89"/>
                <a:gd name="T14" fmla="*/ 0 w 42"/>
                <a:gd name="T15" fmla="*/ 0 h 89"/>
                <a:gd name="T16" fmla="*/ 0 w 42"/>
                <a:gd name="T17" fmla="*/ 0 h 89"/>
                <a:gd name="T18" fmla="*/ 0 w 42"/>
                <a:gd name="T19" fmla="*/ 0 h 89"/>
                <a:gd name="T20" fmla="*/ 0 w 42"/>
                <a:gd name="T21" fmla="*/ 0 h 89"/>
                <a:gd name="T22" fmla="*/ 0 w 42"/>
                <a:gd name="T23" fmla="*/ 0 h 89"/>
                <a:gd name="T24" fmla="*/ 0 w 42"/>
                <a:gd name="T25" fmla="*/ 0 h 89"/>
                <a:gd name="T26" fmla="*/ 0 w 42"/>
                <a:gd name="T27" fmla="*/ 0 h 89"/>
                <a:gd name="T28" fmla="*/ 0 w 42"/>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89"/>
                <a:gd name="T47" fmla="*/ 42 w 42"/>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89">
                  <a:moveTo>
                    <a:pt x="0" y="89"/>
                  </a:moveTo>
                  <a:lnTo>
                    <a:pt x="15" y="85"/>
                  </a:lnTo>
                  <a:lnTo>
                    <a:pt x="24" y="78"/>
                  </a:lnTo>
                  <a:lnTo>
                    <a:pt x="32" y="68"/>
                  </a:lnTo>
                  <a:lnTo>
                    <a:pt x="37" y="55"/>
                  </a:lnTo>
                  <a:lnTo>
                    <a:pt x="39" y="41"/>
                  </a:lnTo>
                  <a:lnTo>
                    <a:pt x="42" y="27"/>
                  </a:lnTo>
                  <a:lnTo>
                    <a:pt x="42" y="12"/>
                  </a:lnTo>
                  <a:lnTo>
                    <a:pt x="42" y="0"/>
                  </a:lnTo>
                  <a:lnTo>
                    <a:pt x="29" y="0"/>
                  </a:lnTo>
                  <a:lnTo>
                    <a:pt x="29" y="21"/>
                  </a:lnTo>
                  <a:lnTo>
                    <a:pt x="27" y="47"/>
                  </a:lnTo>
                  <a:lnTo>
                    <a:pt x="18" y="69"/>
                  </a:lnTo>
                  <a:lnTo>
                    <a:pt x="0" y="76"/>
                  </a:lnTo>
                  <a:lnTo>
                    <a:pt x="0" y="89"/>
                  </a:lnTo>
                  <a:close/>
                </a:path>
              </a:pathLst>
            </a:custGeom>
            <a:solidFill>
              <a:srgbClr val="000000"/>
            </a:solidFill>
            <a:ln w="9525">
              <a:noFill/>
              <a:round/>
              <a:headEnd/>
              <a:tailEnd/>
            </a:ln>
          </p:spPr>
          <p:txBody>
            <a:bodyPr/>
            <a:lstStyle/>
            <a:p>
              <a:endParaRPr lang="en-US"/>
            </a:p>
          </p:txBody>
        </p:sp>
        <p:sp>
          <p:nvSpPr>
            <p:cNvPr id="31815" name="Freeform 1250"/>
            <p:cNvSpPr>
              <a:spLocks/>
            </p:cNvSpPr>
            <p:nvPr/>
          </p:nvSpPr>
          <p:spPr bwMode="auto">
            <a:xfrm>
              <a:off x="1442" y="3032"/>
              <a:ext cx="9" cy="19"/>
            </a:xfrm>
            <a:custGeom>
              <a:avLst/>
              <a:gdLst>
                <a:gd name="T0" fmla="*/ 0 w 42"/>
                <a:gd name="T1" fmla="*/ 0 h 95"/>
                <a:gd name="T2" fmla="*/ 0 w 42"/>
                <a:gd name="T3" fmla="*/ 0 h 95"/>
                <a:gd name="T4" fmla="*/ 0 w 42"/>
                <a:gd name="T5" fmla="*/ 0 h 95"/>
                <a:gd name="T6" fmla="*/ 0 w 42"/>
                <a:gd name="T7" fmla="*/ 0 h 95"/>
                <a:gd name="T8" fmla="*/ 0 w 42"/>
                <a:gd name="T9" fmla="*/ 0 h 95"/>
                <a:gd name="T10" fmla="*/ 0 w 42"/>
                <a:gd name="T11" fmla="*/ 0 h 95"/>
                <a:gd name="T12" fmla="*/ 0 w 42"/>
                <a:gd name="T13" fmla="*/ 0 h 95"/>
                <a:gd name="T14" fmla="*/ 0 w 42"/>
                <a:gd name="T15" fmla="*/ 0 h 95"/>
                <a:gd name="T16" fmla="*/ 0 w 42"/>
                <a:gd name="T17" fmla="*/ 0 h 95"/>
                <a:gd name="T18" fmla="*/ 0 w 42"/>
                <a:gd name="T19" fmla="*/ 0 h 95"/>
                <a:gd name="T20" fmla="*/ 0 w 42"/>
                <a:gd name="T21" fmla="*/ 0 h 95"/>
                <a:gd name="T22" fmla="*/ 0 w 42"/>
                <a:gd name="T23" fmla="*/ 0 h 95"/>
                <a:gd name="T24" fmla="*/ 0 w 42"/>
                <a:gd name="T25" fmla="*/ 0 h 95"/>
                <a:gd name="T26" fmla="*/ 0 w 42"/>
                <a:gd name="T27" fmla="*/ 0 h 95"/>
                <a:gd name="T28" fmla="*/ 0 w 42"/>
                <a:gd name="T29" fmla="*/ 0 h 95"/>
                <a:gd name="T30" fmla="*/ 0 w 42"/>
                <a:gd name="T31" fmla="*/ 0 h 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95"/>
                <a:gd name="T50" fmla="*/ 42 w 42"/>
                <a:gd name="T51" fmla="*/ 95 h 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95">
                  <a:moveTo>
                    <a:pt x="42" y="95"/>
                  </a:moveTo>
                  <a:lnTo>
                    <a:pt x="42" y="82"/>
                  </a:lnTo>
                  <a:lnTo>
                    <a:pt x="23" y="74"/>
                  </a:lnTo>
                  <a:lnTo>
                    <a:pt x="15" y="50"/>
                  </a:lnTo>
                  <a:lnTo>
                    <a:pt x="12" y="22"/>
                  </a:lnTo>
                  <a:lnTo>
                    <a:pt x="12" y="1"/>
                  </a:lnTo>
                  <a:lnTo>
                    <a:pt x="11" y="4"/>
                  </a:lnTo>
                  <a:lnTo>
                    <a:pt x="0" y="0"/>
                  </a:lnTo>
                  <a:lnTo>
                    <a:pt x="1" y="6"/>
                  </a:lnTo>
                  <a:lnTo>
                    <a:pt x="1" y="17"/>
                  </a:lnTo>
                  <a:lnTo>
                    <a:pt x="1" y="32"/>
                  </a:lnTo>
                  <a:lnTo>
                    <a:pt x="3" y="49"/>
                  </a:lnTo>
                  <a:lnTo>
                    <a:pt x="6" y="65"/>
                  </a:lnTo>
                  <a:lnTo>
                    <a:pt x="14" y="79"/>
                  </a:lnTo>
                  <a:lnTo>
                    <a:pt x="25" y="90"/>
                  </a:lnTo>
                  <a:lnTo>
                    <a:pt x="42" y="95"/>
                  </a:lnTo>
                  <a:close/>
                </a:path>
              </a:pathLst>
            </a:custGeom>
            <a:solidFill>
              <a:srgbClr val="000000"/>
            </a:solidFill>
            <a:ln w="9525">
              <a:noFill/>
              <a:round/>
              <a:headEnd/>
              <a:tailEnd/>
            </a:ln>
          </p:spPr>
          <p:txBody>
            <a:bodyPr/>
            <a:lstStyle/>
            <a:p>
              <a:endParaRPr lang="en-US"/>
            </a:p>
          </p:txBody>
        </p:sp>
        <p:sp>
          <p:nvSpPr>
            <p:cNvPr id="31816" name="Freeform 1251"/>
            <p:cNvSpPr>
              <a:spLocks/>
            </p:cNvSpPr>
            <p:nvPr/>
          </p:nvSpPr>
          <p:spPr bwMode="auto">
            <a:xfrm>
              <a:off x="1442" y="3012"/>
              <a:ext cx="9" cy="21"/>
            </a:xfrm>
            <a:custGeom>
              <a:avLst/>
              <a:gdLst>
                <a:gd name="T0" fmla="*/ 0 w 44"/>
                <a:gd name="T1" fmla="*/ 0 h 106"/>
                <a:gd name="T2" fmla="*/ 0 w 44"/>
                <a:gd name="T3" fmla="*/ 0 h 106"/>
                <a:gd name="T4" fmla="*/ 0 w 44"/>
                <a:gd name="T5" fmla="*/ 0 h 106"/>
                <a:gd name="T6" fmla="*/ 0 w 44"/>
                <a:gd name="T7" fmla="*/ 0 h 106"/>
                <a:gd name="T8" fmla="*/ 0 w 44"/>
                <a:gd name="T9" fmla="*/ 0 h 106"/>
                <a:gd name="T10" fmla="*/ 0 w 44"/>
                <a:gd name="T11" fmla="*/ 0 h 106"/>
                <a:gd name="T12" fmla="*/ 0 w 44"/>
                <a:gd name="T13" fmla="*/ 0 h 106"/>
                <a:gd name="T14" fmla="*/ 0 w 44"/>
                <a:gd name="T15" fmla="*/ 0 h 106"/>
                <a:gd name="T16" fmla="*/ 0 w 44"/>
                <a:gd name="T17" fmla="*/ 0 h 106"/>
                <a:gd name="T18" fmla="*/ 0 w 44"/>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106"/>
                <a:gd name="T32" fmla="*/ 44 w 44"/>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106">
                  <a:moveTo>
                    <a:pt x="44" y="15"/>
                  </a:moveTo>
                  <a:lnTo>
                    <a:pt x="33" y="15"/>
                  </a:lnTo>
                  <a:lnTo>
                    <a:pt x="0" y="102"/>
                  </a:lnTo>
                  <a:lnTo>
                    <a:pt x="11" y="106"/>
                  </a:lnTo>
                  <a:lnTo>
                    <a:pt x="44" y="18"/>
                  </a:lnTo>
                  <a:lnTo>
                    <a:pt x="33" y="18"/>
                  </a:lnTo>
                  <a:lnTo>
                    <a:pt x="44" y="15"/>
                  </a:lnTo>
                  <a:lnTo>
                    <a:pt x="39" y="0"/>
                  </a:lnTo>
                  <a:lnTo>
                    <a:pt x="33" y="15"/>
                  </a:lnTo>
                  <a:lnTo>
                    <a:pt x="44" y="15"/>
                  </a:lnTo>
                  <a:close/>
                </a:path>
              </a:pathLst>
            </a:custGeom>
            <a:solidFill>
              <a:srgbClr val="000000"/>
            </a:solidFill>
            <a:ln w="9525">
              <a:noFill/>
              <a:round/>
              <a:headEnd/>
              <a:tailEnd/>
            </a:ln>
          </p:spPr>
          <p:txBody>
            <a:bodyPr/>
            <a:lstStyle/>
            <a:p>
              <a:endParaRPr lang="en-US"/>
            </a:p>
          </p:txBody>
        </p:sp>
        <p:sp>
          <p:nvSpPr>
            <p:cNvPr id="31817" name="Freeform 1252"/>
            <p:cNvSpPr>
              <a:spLocks/>
            </p:cNvSpPr>
            <p:nvPr/>
          </p:nvSpPr>
          <p:spPr bwMode="auto">
            <a:xfrm>
              <a:off x="1449" y="3015"/>
              <a:ext cx="10" cy="18"/>
            </a:xfrm>
            <a:custGeom>
              <a:avLst/>
              <a:gdLst>
                <a:gd name="T0" fmla="*/ 0 w 51"/>
                <a:gd name="T1" fmla="*/ 0 h 94"/>
                <a:gd name="T2" fmla="*/ 0 w 51"/>
                <a:gd name="T3" fmla="*/ 0 h 94"/>
                <a:gd name="T4" fmla="*/ 0 w 51"/>
                <a:gd name="T5" fmla="*/ 0 h 94"/>
                <a:gd name="T6" fmla="*/ 0 w 51"/>
                <a:gd name="T7" fmla="*/ 0 h 94"/>
                <a:gd name="T8" fmla="*/ 0 w 51"/>
                <a:gd name="T9" fmla="*/ 0 h 94"/>
                <a:gd name="T10" fmla="*/ 0 w 51"/>
                <a:gd name="T11" fmla="*/ 0 h 94"/>
                <a:gd name="T12" fmla="*/ 0 w 51"/>
                <a:gd name="T13" fmla="*/ 0 h 94"/>
                <a:gd name="T14" fmla="*/ 0 w 51"/>
                <a:gd name="T15" fmla="*/ 0 h 94"/>
                <a:gd name="T16" fmla="*/ 0 w 51"/>
                <a:gd name="T17" fmla="*/ 0 h 94"/>
                <a:gd name="T18" fmla="*/ 0 w 51"/>
                <a:gd name="T19" fmla="*/ 0 h 94"/>
                <a:gd name="T20" fmla="*/ 0 w 51"/>
                <a:gd name="T21" fmla="*/ 0 h 94"/>
                <a:gd name="T22" fmla="*/ 0 w 51"/>
                <a:gd name="T23" fmla="*/ 0 h 94"/>
                <a:gd name="T24" fmla="*/ 0 w 51"/>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94"/>
                <a:gd name="T41" fmla="*/ 51 w 51"/>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94">
                  <a:moveTo>
                    <a:pt x="51" y="93"/>
                  </a:moveTo>
                  <a:lnTo>
                    <a:pt x="44" y="82"/>
                  </a:lnTo>
                  <a:lnTo>
                    <a:pt x="39" y="71"/>
                  </a:lnTo>
                  <a:lnTo>
                    <a:pt x="35" y="59"/>
                  </a:lnTo>
                  <a:lnTo>
                    <a:pt x="30" y="48"/>
                  </a:lnTo>
                  <a:lnTo>
                    <a:pt x="25" y="35"/>
                  </a:lnTo>
                  <a:lnTo>
                    <a:pt x="20" y="23"/>
                  </a:lnTo>
                  <a:lnTo>
                    <a:pt x="16" y="11"/>
                  </a:lnTo>
                  <a:lnTo>
                    <a:pt x="11" y="0"/>
                  </a:lnTo>
                  <a:lnTo>
                    <a:pt x="0" y="3"/>
                  </a:lnTo>
                  <a:lnTo>
                    <a:pt x="38" y="94"/>
                  </a:lnTo>
                  <a:lnTo>
                    <a:pt x="38" y="93"/>
                  </a:lnTo>
                  <a:lnTo>
                    <a:pt x="51" y="93"/>
                  </a:lnTo>
                  <a:close/>
                </a:path>
              </a:pathLst>
            </a:custGeom>
            <a:solidFill>
              <a:srgbClr val="000000"/>
            </a:solidFill>
            <a:ln w="9525">
              <a:noFill/>
              <a:round/>
              <a:headEnd/>
              <a:tailEnd/>
            </a:ln>
          </p:spPr>
          <p:txBody>
            <a:bodyPr/>
            <a:lstStyle/>
            <a:p>
              <a:endParaRPr lang="en-US"/>
            </a:p>
          </p:txBody>
        </p:sp>
        <p:sp>
          <p:nvSpPr>
            <p:cNvPr id="31818" name="Freeform 1253"/>
            <p:cNvSpPr>
              <a:spLocks/>
            </p:cNvSpPr>
            <p:nvPr/>
          </p:nvSpPr>
          <p:spPr bwMode="auto">
            <a:xfrm>
              <a:off x="1465" y="2945"/>
              <a:ext cx="15" cy="35"/>
            </a:xfrm>
            <a:custGeom>
              <a:avLst/>
              <a:gdLst>
                <a:gd name="T0" fmla="*/ 0 w 75"/>
                <a:gd name="T1" fmla="*/ 0 h 174"/>
                <a:gd name="T2" fmla="*/ 0 w 75"/>
                <a:gd name="T3" fmla="*/ 0 h 174"/>
                <a:gd name="T4" fmla="*/ 0 w 75"/>
                <a:gd name="T5" fmla="*/ 0 h 174"/>
                <a:gd name="T6" fmla="*/ 0 w 75"/>
                <a:gd name="T7" fmla="*/ 0 h 174"/>
                <a:gd name="T8" fmla="*/ 0 w 75"/>
                <a:gd name="T9" fmla="*/ 0 h 174"/>
                <a:gd name="T10" fmla="*/ 0 w 75"/>
                <a:gd name="T11" fmla="*/ 0 h 174"/>
                <a:gd name="T12" fmla="*/ 0 w 75"/>
                <a:gd name="T13" fmla="*/ 0 h 174"/>
                <a:gd name="T14" fmla="*/ 0 w 75"/>
                <a:gd name="T15" fmla="*/ 0 h 174"/>
                <a:gd name="T16" fmla="*/ 0 w 75"/>
                <a:gd name="T17" fmla="*/ 0 h 174"/>
                <a:gd name="T18" fmla="*/ 0 w 75"/>
                <a:gd name="T19" fmla="*/ 0 h 174"/>
                <a:gd name="T20" fmla="*/ 0 w 75"/>
                <a:gd name="T21" fmla="*/ 0 h 174"/>
                <a:gd name="T22" fmla="*/ 0 w 75"/>
                <a:gd name="T23" fmla="*/ 0 h 174"/>
                <a:gd name="T24" fmla="*/ 0 w 75"/>
                <a:gd name="T25" fmla="*/ 0 h 174"/>
                <a:gd name="T26" fmla="*/ 0 w 75"/>
                <a:gd name="T27" fmla="*/ 0 h 174"/>
                <a:gd name="T28" fmla="*/ 0 w 75"/>
                <a:gd name="T29" fmla="*/ 0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74"/>
                <a:gd name="T47" fmla="*/ 75 w 75"/>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74">
                  <a:moveTo>
                    <a:pt x="34" y="0"/>
                  </a:moveTo>
                  <a:lnTo>
                    <a:pt x="72" y="92"/>
                  </a:lnTo>
                  <a:lnTo>
                    <a:pt x="75" y="115"/>
                  </a:lnTo>
                  <a:lnTo>
                    <a:pt x="72" y="137"/>
                  </a:lnTo>
                  <a:lnTo>
                    <a:pt x="61" y="157"/>
                  </a:lnTo>
                  <a:lnTo>
                    <a:pt x="46" y="169"/>
                  </a:lnTo>
                  <a:lnTo>
                    <a:pt x="31" y="174"/>
                  </a:lnTo>
                  <a:lnTo>
                    <a:pt x="16" y="167"/>
                  </a:lnTo>
                  <a:lnTo>
                    <a:pt x="5" y="146"/>
                  </a:lnTo>
                  <a:lnTo>
                    <a:pt x="0" y="109"/>
                  </a:lnTo>
                  <a:lnTo>
                    <a:pt x="0" y="104"/>
                  </a:lnTo>
                  <a:lnTo>
                    <a:pt x="0" y="97"/>
                  </a:lnTo>
                  <a:lnTo>
                    <a:pt x="0" y="89"/>
                  </a:lnTo>
                  <a:lnTo>
                    <a:pt x="0" y="86"/>
                  </a:lnTo>
                  <a:lnTo>
                    <a:pt x="34" y="0"/>
                  </a:lnTo>
                  <a:close/>
                </a:path>
              </a:pathLst>
            </a:custGeom>
            <a:solidFill>
              <a:srgbClr val="FFFF00"/>
            </a:solidFill>
            <a:ln w="9525">
              <a:noFill/>
              <a:round/>
              <a:headEnd/>
              <a:tailEnd/>
            </a:ln>
          </p:spPr>
          <p:txBody>
            <a:bodyPr/>
            <a:lstStyle/>
            <a:p>
              <a:endParaRPr lang="en-US"/>
            </a:p>
          </p:txBody>
        </p:sp>
        <p:sp>
          <p:nvSpPr>
            <p:cNvPr id="31819" name="Freeform 1254"/>
            <p:cNvSpPr>
              <a:spLocks/>
            </p:cNvSpPr>
            <p:nvPr/>
          </p:nvSpPr>
          <p:spPr bwMode="auto">
            <a:xfrm>
              <a:off x="1472" y="2963"/>
              <a:ext cx="9" cy="18"/>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87"/>
                <a:gd name="T47" fmla="*/ 42 w 42"/>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87">
                  <a:moveTo>
                    <a:pt x="0" y="87"/>
                  </a:moveTo>
                  <a:lnTo>
                    <a:pt x="15" y="82"/>
                  </a:lnTo>
                  <a:lnTo>
                    <a:pt x="25" y="75"/>
                  </a:lnTo>
                  <a:lnTo>
                    <a:pt x="32" y="65"/>
                  </a:lnTo>
                  <a:lnTo>
                    <a:pt x="37" y="54"/>
                  </a:lnTo>
                  <a:lnTo>
                    <a:pt x="39" y="40"/>
                  </a:lnTo>
                  <a:lnTo>
                    <a:pt x="42" y="27"/>
                  </a:lnTo>
                  <a:lnTo>
                    <a:pt x="42" y="13"/>
                  </a:lnTo>
                  <a:lnTo>
                    <a:pt x="42" y="0"/>
                  </a:lnTo>
                  <a:lnTo>
                    <a:pt x="29" y="0"/>
                  </a:lnTo>
                  <a:lnTo>
                    <a:pt x="29" y="21"/>
                  </a:lnTo>
                  <a:lnTo>
                    <a:pt x="27" y="45"/>
                  </a:lnTo>
                  <a:lnTo>
                    <a:pt x="18" y="66"/>
                  </a:lnTo>
                  <a:lnTo>
                    <a:pt x="0" y="75"/>
                  </a:lnTo>
                  <a:lnTo>
                    <a:pt x="0" y="87"/>
                  </a:lnTo>
                  <a:close/>
                </a:path>
              </a:pathLst>
            </a:custGeom>
            <a:solidFill>
              <a:srgbClr val="000000"/>
            </a:solidFill>
            <a:ln w="9525">
              <a:noFill/>
              <a:round/>
              <a:headEnd/>
              <a:tailEnd/>
            </a:ln>
          </p:spPr>
          <p:txBody>
            <a:bodyPr/>
            <a:lstStyle/>
            <a:p>
              <a:endParaRPr lang="en-US"/>
            </a:p>
          </p:txBody>
        </p:sp>
        <p:sp>
          <p:nvSpPr>
            <p:cNvPr id="31820" name="Freeform 1255"/>
            <p:cNvSpPr>
              <a:spLocks/>
            </p:cNvSpPr>
            <p:nvPr/>
          </p:nvSpPr>
          <p:spPr bwMode="auto">
            <a:xfrm>
              <a:off x="1464" y="2962"/>
              <a:ext cx="8" cy="19"/>
            </a:xfrm>
            <a:custGeom>
              <a:avLst/>
              <a:gdLst>
                <a:gd name="T0" fmla="*/ 0 w 40"/>
                <a:gd name="T1" fmla="*/ 0 h 95"/>
                <a:gd name="T2" fmla="*/ 0 w 40"/>
                <a:gd name="T3" fmla="*/ 0 h 95"/>
                <a:gd name="T4" fmla="*/ 0 w 40"/>
                <a:gd name="T5" fmla="*/ 0 h 95"/>
                <a:gd name="T6" fmla="*/ 0 w 40"/>
                <a:gd name="T7" fmla="*/ 0 h 95"/>
                <a:gd name="T8" fmla="*/ 0 w 40"/>
                <a:gd name="T9" fmla="*/ 0 h 95"/>
                <a:gd name="T10" fmla="*/ 0 w 40"/>
                <a:gd name="T11" fmla="*/ 0 h 95"/>
                <a:gd name="T12" fmla="*/ 0 w 40"/>
                <a:gd name="T13" fmla="*/ 0 h 95"/>
                <a:gd name="T14" fmla="*/ 0 w 40"/>
                <a:gd name="T15" fmla="*/ 0 h 95"/>
                <a:gd name="T16" fmla="*/ 0 w 40"/>
                <a:gd name="T17" fmla="*/ 0 h 95"/>
                <a:gd name="T18" fmla="*/ 0 w 40"/>
                <a:gd name="T19" fmla="*/ 0 h 95"/>
                <a:gd name="T20" fmla="*/ 0 w 40"/>
                <a:gd name="T21" fmla="*/ 0 h 95"/>
                <a:gd name="T22" fmla="*/ 0 w 40"/>
                <a:gd name="T23" fmla="*/ 0 h 95"/>
                <a:gd name="T24" fmla="*/ 0 w 40"/>
                <a:gd name="T25" fmla="*/ 0 h 95"/>
                <a:gd name="T26" fmla="*/ 0 w 40"/>
                <a:gd name="T27" fmla="*/ 0 h 95"/>
                <a:gd name="T28" fmla="*/ 0 w 40"/>
                <a:gd name="T29" fmla="*/ 0 h 95"/>
                <a:gd name="T30" fmla="*/ 0 w 40"/>
                <a:gd name="T31" fmla="*/ 0 h 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95"/>
                <a:gd name="T50" fmla="*/ 40 w 40"/>
                <a:gd name="T51" fmla="*/ 95 h 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95">
                  <a:moveTo>
                    <a:pt x="40" y="95"/>
                  </a:moveTo>
                  <a:lnTo>
                    <a:pt x="40" y="83"/>
                  </a:lnTo>
                  <a:lnTo>
                    <a:pt x="22" y="74"/>
                  </a:lnTo>
                  <a:lnTo>
                    <a:pt x="13" y="51"/>
                  </a:lnTo>
                  <a:lnTo>
                    <a:pt x="11" y="24"/>
                  </a:lnTo>
                  <a:lnTo>
                    <a:pt x="11" y="2"/>
                  </a:lnTo>
                  <a:lnTo>
                    <a:pt x="9" y="4"/>
                  </a:lnTo>
                  <a:lnTo>
                    <a:pt x="0" y="0"/>
                  </a:lnTo>
                  <a:lnTo>
                    <a:pt x="2" y="10"/>
                  </a:lnTo>
                  <a:lnTo>
                    <a:pt x="2" y="23"/>
                  </a:lnTo>
                  <a:lnTo>
                    <a:pt x="2" y="37"/>
                  </a:lnTo>
                  <a:lnTo>
                    <a:pt x="2" y="53"/>
                  </a:lnTo>
                  <a:lnTo>
                    <a:pt x="4" y="68"/>
                  </a:lnTo>
                  <a:lnTo>
                    <a:pt x="12" y="82"/>
                  </a:lnTo>
                  <a:lnTo>
                    <a:pt x="23" y="90"/>
                  </a:lnTo>
                  <a:lnTo>
                    <a:pt x="40" y="95"/>
                  </a:lnTo>
                  <a:close/>
                </a:path>
              </a:pathLst>
            </a:custGeom>
            <a:solidFill>
              <a:srgbClr val="000000"/>
            </a:solidFill>
            <a:ln w="9525">
              <a:noFill/>
              <a:round/>
              <a:headEnd/>
              <a:tailEnd/>
            </a:ln>
          </p:spPr>
          <p:txBody>
            <a:bodyPr/>
            <a:lstStyle/>
            <a:p>
              <a:endParaRPr lang="en-US"/>
            </a:p>
          </p:txBody>
        </p:sp>
        <p:sp>
          <p:nvSpPr>
            <p:cNvPr id="31821" name="Freeform 1256"/>
            <p:cNvSpPr>
              <a:spLocks/>
            </p:cNvSpPr>
            <p:nvPr/>
          </p:nvSpPr>
          <p:spPr bwMode="auto">
            <a:xfrm>
              <a:off x="1464" y="2941"/>
              <a:ext cx="9" cy="21"/>
            </a:xfrm>
            <a:custGeom>
              <a:avLst/>
              <a:gdLst>
                <a:gd name="T0" fmla="*/ 0 w 42"/>
                <a:gd name="T1" fmla="*/ 0 h 106"/>
                <a:gd name="T2" fmla="*/ 0 w 42"/>
                <a:gd name="T3" fmla="*/ 0 h 106"/>
                <a:gd name="T4" fmla="*/ 0 w 42"/>
                <a:gd name="T5" fmla="*/ 0 h 106"/>
                <a:gd name="T6" fmla="*/ 0 w 42"/>
                <a:gd name="T7" fmla="*/ 0 h 106"/>
                <a:gd name="T8" fmla="*/ 0 w 42"/>
                <a:gd name="T9" fmla="*/ 0 h 106"/>
                <a:gd name="T10" fmla="*/ 0 w 42"/>
                <a:gd name="T11" fmla="*/ 0 h 106"/>
                <a:gd name="T12" fmla="*/ 0 w 42"/>
                <a:gd name="T13" fmla="*/ 0 h 106"/>
                <a:gd name="T14" fmla="*/ 0 w 42"/>
                <a:gd name="T15" fmla="*/ 0 h 106"/>
                <a:gd name="T16" fmla="*/ 0 w 42"/>
                <a:gd name="T17" fmla="*/ 0 h 106"/>
                <a:gd name="T18" fmla="*/ 0 w 42"/>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06"/>
                <a:gd name="T32" fmla="*/ 42 w 42"/>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06">
                  <a:moveTo>
                    <a:pt x="42" y="15"/>
                  </a:moveTo>
                  <a:lnTo>
                    <a:pt x="31" y="15"/>
                  </a:lnTo>
                  <a:lnTo>
                    <a:pt x="0" y="102"/>
                  </a:lnTo>
                  <a:lnTo>
                    <a:pt x="9" y="106"/>
                  </a:lnTo>
                  <a:lnTo>
                    <a:pt x="42" y="19"/>
                  </a:lnTo>
                  <a:lnTo>
                    <a:pt x="31" y="19"/>
                  </a:lnTo>
                  <a:lnTo>
                    <a:pt x="42" y="15"/>
                  </a:lnTo>
                  <a:lnTo>
                    <a:pt x="38" y="0"/>
                  </a:lnTo>
                  <a:lnTo>
                    <a:pt x="31" y="15"/>
                  </a:lnTo>
                  <a:lnTo>
                    <a:pt x="42" y="15"/>
                  </a:lnTo>
                  <a:close/>
                </a:path>
              </a:pathLst>
            </a:custGeom>
            <a:solidFill>
              <a:srgbClr val="000000"/>
            </a:solidFill>
            <a:ln w="9525">
              <a:noFill/>
              <a:round/>
              <a:headEnd/>
              <a:tailEnd/>
            </a:ln>
          </p:spPr>
          <p:txBody>
            <a:bodyPr/>
            <a:lstStyle/>
            <a:p>
              <a:endParaRPr lang="en-US"/>
            </a:p>
          </p:txBody>
        </p:sp>
        <p:sp>
          <p:nvSpPr>
            <p:cNvPr id="31822" name="Freeform 1257"/>
            <p:cNvSpPr>
              <a:spLocks/>
            </p:cNvSpPr>
            <p:nvPr/>
          </p:nvSpPr>
          <p:spPr bwMode="auto">
            <a:xfrm>
              <a:off x="1471" y="2944"/>
              <a:ext cx="10" cy="19"/>
            </a:xfrm>
            <a:custGeom>
              <a:avLst/>
              <a:gdLst>
                <a:gd name="T0" fmla="*/ 0 w 51"/>
                <a:gd name="T1" fmla="*/ 0 h 96"/>
                <a:gd name="T2" fmla="*/ 0 w 51"/>
                <a:gd name="T3" fmla="*/ 0 h 96"/>
                <a:gd name="T4" fmla="*/ 0 w 51"/>
                <a:gd name="T5" fmla="*/ 0 h 96"/>
                <a:gd name="T6" fmla="*/ 0 w 51"/>
                <a:gd name="T7" fmla="*/ 0 h 96"/>
                <a:gd name="T8" fmla="*/ 0 w 51"/>
                <a:gd name="T9" fmla="*/ 0 h 96"/>
                <a:gd name="T10" fmla="*/ 0 w 51"/>
                <a:gd name="T11" fmla="*/ 0 h 96"/>
                <a:gd name="T12" fmla="*/ 0 w 51"/>
                <a:gd name="T13" fmla="*/ 0 h 96"/>
                <a:gd name="T14" fmla="*/ 0 w 51"/>
                <a:gd name="T15" fmla="*/ 0 h 96"/>
                <a:gd name="T16" fmla="*/ 0 w 51"/>
                <a:gd name="T17" fmla="*/ 0 h 96"/>
                <a:gd name="T18" fmla="*/ 0 w 51"/>
                <a:gd name="T19" fmla="*/ 0 h 96"/>
                <a:gd name="T20" fmla="*/ 0 w 51"/>
                <a:gd name="T21" fmla="*/ 0 h 96"/>
                <a:gd name="T22" fmla="*/ 0 w 51"/>
                <a:gd name="T23" fmla="*/ 0 h 96"/>
                <a:gd name="T24" fmla="*/ 0 w 51"/>
                <a:gd name="T25" fmla="*/ 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96"/>
                <a:gd name="T41" fmla="*/ 51 w 51"/>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96">
                  <a:moveTo>
                    <a:pt x="51" y="95"/>
                  </a:moveTo>
                  <a:lnTo>
                    <a:pt x="47" y="83"/>
                  </a:lnTo>
                  <a:lnTo>
                    <a:pt x="43" y="71"/>
                  </a:lnTo>
                  <a:lnTo>
                    <a:pt x="38" y="59"/>
                  </a:lnTo>
                  <a:lnTo>
                    <a:pt x="34" y="47"/>
                  </a:lnTo>
                  <a:lnTo>
                    <a:pt x="27" y="35"/>
                  </a:lnTo>
                  <a:lnTo>
                    <a:pt x="23" y="24"/>
                  </a:lnTo>
                  <a:lnTo>
                    <a:pt x="16" y="11"/>
                  </a:lnTo>
                  <a:lnTo>
                    <a:pt x="11" y="0"/>
                  </a:lnTo>
                  <a:lnTo>
                    <a:pt x="0" y="4"/>
                  </a:lnTo>
                  <a:lnTo>
                    <a:pt x="40" y="96"/>
                  </a:lnTo>
                  <a:lnTo>
                    <a:pt x="38" y="95"/>
                  </a:lnTo>
                  <a:lnTo>
                    <a:pt x="51" y="95"/>
                  </a:lnTo>
                  <a:close/>
                </a:path>
              </a:pathLst>
            </a:custGeom>
            <a:solidFill>
              <a:srgbClr val="000000"/>
            </a:solidFill>
            <a:ln w="9525">
              <a:noFill/>
              <a:round/>
              <a:headEnd/>
              <a:tailEnd/>
            </a:ln>
          </p:spPr>
          <p:txBody>
            <a:bodyPr/>
            <a:lstStyle/>
            <a:p>
              <a:endParaRPr lang="en-US"/>
            </a:p>
          </p:txBody>
        </p:sp>
        <p:sp>
          <p:nvSpPr>
            <p:cNvPr id="31823" name="Freeform 1258"/>
            <p:cNvSpPr>
              <a:spLocks/>
            </p:cNvSpPr>
            <p:nvPr/>
          </p:nvSpPr>
          <p:spPr bwMode="auto">
            <a:xfrm>
              <a:off x="1566" y="2917"/>
              <a:ext cx="15" cy="35"/>
            </a:xfrm>
            <a:custGeom>
              <a:avLst/>
              <a:gdLst>
                <a:gd name="T0" fmla="*/ 0 w 71"/>
                <a:gd name="T1" fmla="*/ 0 h 175"/>
                <a:gd name="T2" fmla="*/ 0 w 71"/>
                <a:gd name="T3" fmla="*/ 0 h 175"/>
                <a:gd name="T4" fmla="*/ 0 w 71"/>
                <a:gd name="T5" fmla="*/ 0 h 175"/>
                <a:gd name="T6" fmla="*/ 0 w 71"/>
                <a:gd name="T7" fmla="*/ 0 h 175"/>
                <a:gd name="T8" fmla="*/ 0 w 71"/>
                <a:gd name="T9" fmla="*/ 0 h 175"/>
                <a:gd name="T10" fmla="*/ 0 w 71"/>
                <a:gd name="T11" fmla="*/ 0 h 175"/>
                <a:gd name="T12" fmla="*/ 0 w 71"/>
                <a:gd name="T13" fmla="*/ 0 h 175"/>
                <a:gd name="T14" fmla="*/ 0 w 71"/>
                <a:gd name="T15" fmla="*/ 0 h 175"/>
                <a:gd name="T16" fmla="*/ 0 w 71"/>
                <a:gd name="T17" fmla="*/ 0 h 175"/>
                <a:gd name="T18" fmla="*/ 0 w 71"/>
                <a:gd name="T19" fmla="*/ 0 h 175"/>
                <a:gd name="T20" fmla="*/ 0 w 71"/>
                <a:gd name="T21" fmla="*/ 0 h 175"/>
                <a:gd name="T22" fmla="*/ 0 w 71"/>
                <a:gd name="T23" fmla="*/ 0 h 175"/>
                <a:gd name="T24" fmla="*/ 0 w 71"/>
                <a:gd name="T25" fmla="*/ 0 h 175"/>
                <a:gd name="T26" fmla="*/ 0 w 71"/>
                <a:gd name="T27" fmla="*/ 0 h 175"/>
                <a:gd name="T28" fmla="*/ 0 w 71"/>
                <a:gd name="T29" fmla="*/ 0 h 175"/>
                <a:gd name="T30" fmla="*/ 0 w 71"/>
                <a:gd name="T31" fmla="*/ 0 h 175"/>
                <a:gd name="T32" fmla="*/ 0 w 71"/>
                <a:gd name="T33" fmla="*/ 0 h 175"/>
                <a:gd name="T34" fmla="*/ 0 w 71"/>
                <a:gd name="T35" fmla="*/ 0 h 175"/>
                <a:gd name="T36" fmla="*/ 0 w 71"/>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175"/>
                <a:gd name="T59" fmla="*/ 71 w 71"/>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175">
                  <a:moveTo>
                    <a:pt x="33" y="0"/>
                  </a:moveTo>
                  <a:lnTo>
                    <a:pt x="71" y="92"/>
                  </a:lnTo>
                  <a:lnTo>
                    <a:pt x="71" y="95"/>
                  </a:lnTo>
                  <a:lnTo>
                    <a:pt x="71" y="101"/>
                  </a:lnTo>
                  <a:lnTo>
                    <a:pt x="71" y="107"/>
                  </a:lnTo>
                  <a:lnTo>
                    <a:pt x="71" y="109"/>
                  </a:lnTo>
                  <a:lnTo>
                    <a:pt x="69" y="139"/>
                  </a:lnTo>
                  <a:lnTo>
                    <a:pt x="60" y="160"/>
                  </a:lnTo>
                  <a:lnTo>
                    <a:pt x="49" y="172"/>
                  </a:lnTo>
                  <a:lnTo>
                    <a:pt x="36" y="175"/>
                  </a:lnTo>
                  <a:lnTo>
                    <a:pt x="22" y="170"/>
                  </a:lnTo>
                  <a:lnTo>
                    <a:pt x="11" y="157"/>
                  </a:lnTo>
                  <a:lnTo>
                    <a:pt x="3" y="135"/>
                  </a:lnTo>
                  <a:lnTo>
                    <a:pt x="0" y="104"/>
                  </a:lnTo>
                  <a:lnTo>
                    <a:pt x="0" y="101"/>
                  </a:lnTo>
                  <a:lnTo>
                    <a:pt x="0" y="96"/>
                  </a:lnTo>
                  <a:lnTo>
                    <a:pt x="0" y="90"/>
                  </a:lnTo>
                  <a:lnTo>
                    <a:pt x="0" y="87"/>
                  </a:lnTo>
                  <a:lnTo>
                    <a:pt x="33" y="0"/>
                  </a:lnTo>
                  <a:close/>
                </a:path>
              </a:pathLst>
            </a:custGeom>
            <a:solidFill>
              <a:srgbClr val="FFFF00"/>
            </a:solidFill>
            <a:ln w="9525">
              <a:noFill/>
              <a:round/>
              <a:headEnd/>
              <a:tailEnd/>
            </a:ln>
          </p:spPr>
          <p:txBody>
            <a:bodyPr/>
            <a:lstStyle/>
            <a:p>
              <a:endParaRPr lang="en-US"/>
            </a:p>
          </p:txBody>
        </p:sp>
        <p:sp>
          <p:nvSpPr>
            <p:cNvPr id="31824" name="Freeform 1259"/>
            <p:cNvSpPr>
              <a:spLocks/>
            </p:cNvSpPr>
            <p:nvPr/>
          </p:nvSpPr>
          <p:spPr bwMode="auto">
            <a:xfrm>
              <a:off x="1574" y="2936"/>
              <a:ext cx="8" cy="17"/>
            </a:xfrm>
            <a:custGeom>
              <a:avLst/>
              <a:gdLst>
                <a:gd name="T0" fmla="*/ 0 w 41"/>
                <a:gd name="T1" fmla="*/ 0 h 89"/>
                <a:gd name="T2" fmla="*/ 0 w 41"/>
                <a:gd name="T3" fmla="*/ 0 h 89"/>
                <a:gd name="T4" fmla="*/ 0 w 41"/>
                <a:gd name="T5" fmla="*/ 0 h 89"/>
                <a:gd name="T6" fmla="*/ 0 w 41"/>
                <a:gd name="T7" fmla="*/ 0 h 89"/>
                <a:gd name="T8" fmla="*/ 0 w 41"/>
                <a:gd name="T9" fmla="*/ 0 h 89"/>
                <a:gd name="T10" fmla="*/ 0 w 41"/>
                <a:gd name="T11" fmla="*/ 0 h 89"/>
                <a:gd name="T12" fmla="*/ 0 w 41"/>
                <a:gd name="T13" fmla="*/ 0 h 89"/>
                <a:gd name="T14" fmla="*/ 0 w 41"/>
                <a:gd name="T15" fmla="*/ 0 h 89"/>
                <a:gd name="T16" fmla="*/ 0 w 41"/>
                <a:gd name="T17" fmla="*/ 0 h 89"/>
                <a:gd name="T18" fmla="*/ 0 w 41"/>
                <a:gd name="T19" fmla="*/ 0 h 89"/>
                <a:gd name="T20" fmla="*/ 0 w 41"/>
                <a:gd name="T21" fmla="*/ 0 h 89"/>
                <a:gd name="T22" fmla="*/ 0 w 41"/>
                <a:gd name="T23" fmla="*/ 0 h 89"/>
                <a:gd name="T24" fmla="*/ 0 w 41"/>
                <a:gd name="T25" fmla="*/ 0 h 89"/>
                <a:gd name="T26" fmla="*/ 0 w 41"/>
                <a:gd name="T27" fmla="*/ 0 h 89"/>
                <a:gd name="T28" fmla="*/ 0 w 41"/>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89"/>
                <a:gd name="T47" fmla="*/ 41 w 41"/>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89">
                  <a:moveTo>
                    <a:pt x="0" y="89"/>
                  </a:moveTo>
                  <a:lnTo>
                    <a:pt x="14" y="83"/>
                  </a:lnTo>
                  <a:lnTo>
                    <a:pt x="25" y="75"/>
                  </a:lnTo>
                  <a:lnTo>
                    <a:pt x="33" y="65"/>
                  </a:lnTo>
                  <a:lnTo>
                    <a:pt x="38" y="54"/>
                  </a:lnTo>
                  <a:lnTo>
                    <a:pt x="40" y="42"/>
                  </a:lnTo>
                  <a:lnTo>
                    <a:pt x="41" y="28"/>
                  </a:lnTo>
                  <a:lnTo>
                    <a:pt x="41" y="15"/>
                  </a:lnTo>
                  <a:lnTo>
                    <a:pt x="41" y="0"/>
                  </a:lnTo>
                  <a:lnTo>
                    <a:pt x="29" y="0"/>
                  </a:lnTo>
                  <a:lnTo>
                    <a:pt x="29" y="21"/>
                  </a:lnTo>
                  <a:lnTo>
                    <a:pt x="28" y="47"/>
                  </a:lnTo>
                  <a:lnTo>
                    <a:pt x="19" y="68"/>
                  </a:lnTo>
                  <a:lnTo>
                    <a:pt x="0" y="75"/>
                  </a:lnTo>
                  <a:lnTo>
                    <a:pt x="0" y="89"/>
                  </a:lnTo>
                  <a:close/>
                </a:path>
              </a:pathLst>
            </a:custGeom>
            <a:solidFill>
              <a:srgbClr val="000000"/>
            </a:solidFill>
            <a:ln w="9525">
              <a:noFill/>
              <a:round/>
              <a:headEnd/>
              <a:tailEnd/>
            </a:ln>
          </p:spPr>
          <p:txBody>
            <a:bodyPr/>
            <a:lstStyle/>
            <a:p>
              <a:endParaRPr lang="en-US"/>
            </a:p>
          </p:txBody>
        </p:sp>
        <p:sp>
          <p:nvSpPr>
            <p:cNvPr id="31825" name="Freeform 1260"/>
            <p:cNvSpPr>
              <a:spLocks/>
            </p:cNvSpPr>
            <p:nvPr/>
          </p:nvSpPr>
          <p:spPr bwMode="auto">
            <a:xfrm>
              <a:off x="1565" y="2934"/>
              <a:ext cx="9" cy="19"/>
            </a:xfrm>
            <a:custGeom>
              <a:avLst/>
              <a:gdLst>
                <a:gd name="T0" fmla="*/ 0 w 41"/>
                <a:gd name="T1" fmla="*/ 0 h 96"/>
                <a:gd name="T2" fmla="*/ 0 w 41"/>
                <a:gd name="T3" fmla="*/ 0 h 96"/>
                <a:gd name="T4" fmla="*/ 0 w 41"/>
                <a:gd name="T5" fmla="*/ 0 h 96"/>
                <a:gd name="T6" fmla="*/ 0 w 41"/>
                <a:gd name="T7" fmla="*/ 0 h 96"/>
                <a:gd name="T8" fmla="*/ 0 w 41"/>
                <a:gd name="T9" fmla="*/ 0 h 96"/>
                <a:gd name="T10" fmla="*/ 0 w 41"/>
                <a:gd name="T11" fmla="*/ 0 h 96"/>
                <a:gd name="T12" fmla="*/ 0 w 41"/>
                <a:gd name="T13" fmla="*/ 0 h 96"/>
                <a:gd name="T14" fmla="*/ 0 w 41"/>
                <a:gd name="T15" fmla="*/ 0 h 96"/>
                <a:gd name="T16" fmla="*/ 0 w 41"/>
                <a:gd name="T17" fmla="*/ 0 h 96"/>
                <a:gd name="T18" fmla="*/ 0 w 41"/>
                <a:gd name="T19" fmla="*/ 0 h 96"/>
                <a:gd name="T20" fmla="*/ 0 w 41"/>
                <a:gd name="T21" fmla="*/ 0 h 96"/>
                <a:gd name="T22" fmla="*/ 0 w 41"/>
                <a:gd name="T23" fmla="*/ 0 h 96"/>
                <a:gd name="T24" fmla="*/ 0 w 41"/>
                <a:gd name="T25" fmla="*/ 0 h 96"/>
                <a:gd name="T26" fmla="*/ 0 w 41"/>
                <a:gd name="T27" fmla="*/ 0 h 96"/>
                <a:gd name="T28" fmla="*/ 0 w 41"/>
                <a:gd name="T29" fmla="*/ 0 h 96"/>
                <a:gd name="T30" fmla="*/ 0 w 41"/>
                <a:gd name="T31" fmla="*/ 0 h 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96"/>
                <a:gd name="T50" fmla="*/ 41 w 41"/>
                <a:gd name="T51" fmla="*/ 96 h 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96">
                  <a:moveTo>
                    <a:pt x="41" y="96"/>
                  </a:moveTo>
                  <a:lnTo>
                    <a:pt x="41" y="82"/>
                  </a:lnTo>
                  <a:lnTo>
                    <a:pt x="22" y="74"/>
                  </a:lnTo>
                  <a:lnTo>
                    <a:pt x="14" y="50"/>
                  </a:lnTo>
                  <a:lnTo>
                    <a:pt x="11" y="23"/>
                  </a:lnTo>
                  <a:lnTo>
                    <a:pt x="11" y="2"/>
                  </a:lnTo>
                  <a:lnTo>
                    <a:pt x="11" y="3"/>
                  </a:lnTo>
                  <a:lnTo>
                    <a:pt x="0" y="0"/>
                  </a:lnTo>
                  <a:lnTo>
                    <a:pt x="3" y="8"/>
                  </a:lnTo>
                  <a:lnTo>
                    <a:pt x="3" y="22"/>
                  </a:lnTo>
                  <a:lnTo>
                    <a:pt x="3" y="37"/>
                  </a:lnTo>
                  <a:lnTo>
                    <a:pt x="3" y="53"/>
                  </a:lnTo>
                  <a:lnTo>
                    <a:pt x="6" y="67"/>
                  </a:lnTo>
                  <a:lnTo>
                    <a:pt x="12" y="81"/>
                  </a:lnTo>
                  <a:lnTo>
                    <a:pt x="23" y="91"/>
                  </a:lnTo>
                  <a:lnTo>
                    <a:pt x="41" y="96"/>
                  </a:lnTo>
                  <a:close/>
                </a:path>
              </a:pathLst>
            </a:custGeom>
            <a:solidFill>
              <a:srgbClr val="000000"/>
            </a:solidFill>
            <a:ln w="9525">
              <a:noFill/>
              <a:round/>
              <a:headEnd/>
              <a:tailEnd/>
            </a:ln>
          </p:spPr>
          <p:txBody>
            <a:bodyPr/>
            <a:lstStyle/>
            <a:p>
              <a:endParaRPr lang="en-US"/>
            </a:p>
          </p:txBody>
        </p:sp>
        <p:sp>
          <p:nvSpPr>
            <p:cNvPr id="31826" name="Freeform 1261"/>
            <p:cNvSpPr>
              <a:spLocks/>
            </p:cNvSpPr>
            <p:nvPr/>
          </p:nvSpPr>
          <p:spPr bwMode="auto">
            <a:xfrm>
              <a:off x="1565" y="2914"/>
              <a:ext cx="9" cy="21"/>
            </a:xfrm>
            <a:custGeom>
              <a:avLst/>
              <a:gdLst>
                <a:gd name="T0" fmla="*/ 0 w 43"/>
                <a:gd name="T1" fmla="*/ 0 h 104"/>
                <a:gd name="T2" fmla="*/ 0 w 43"/>
                <a:gd name="T3" fmla="*/ 0 h 104"/>
                <a:gd name="T4" fmla="*/ 0 w 43"/>
                <a:gd name="T5" fmla="*/ 0 h 104"/>
                <a:gd name="T6" fmla="*/ 0 w 43"/>
                <a:gd name="T7" fmla="*/ 0 h 104"/>
                <a:gd name="T8" fmla="*/ 0 w 43"/>
                <a:gd name="T9" fmla="*/ 0 h 104"/>
                <a:gd name="T10" fmla="*/ 0 w 43"/>
                <a:gd name="T11" fmla="*/ 0 h 104"/>
                <a:gd name="T12" fmla="*/ 0 w 43"/>
                <a:gd name="T13" fmla="*/ 0 h 104"/>
                <a:gd name="T14" fmla="*/ 0 w 43"/>
                <a:gd name="T15" fmla="*/ 0 h 104"/>
                <a:gd name="T16" fmla="*/ 0 w 43"/>
                <a:gd name="T17" fmla="*/ 0 h 104"/>
                <a:gd name="T18" fmla="*/ 0 w 43"/>
                <a:gd name="T19" fmla="*/ 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04"/>
                <a:gd name="T32" fmla="*/ 43 w 43"/>
                <a:gd name="T33" fmla="*/ 104 h 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04">
                  <a:moveTo>
                    <a:pt x="43" y="15"/>
                  </a:moveTo>
                  <a:lnTo>
                    <a:pt x="33" y="15"/>
                  </a:lnTo>
                  <a:lnTo>
                    <a:pt x="0" y="101"/>
                  </a:lnTo>
                  <a:lnTo>
                    <a:pt x="11" y="104"/>
                  </a:lnTo>
                  <a:lnTo>
                    <a:pt x="43" y="18"/>
                  </a:lnTo>
                  <a:lnTo>
                    <a:pt x="33" y="18"/>
                  </a:lnTo>
                  <a:lnTo>
                    <a:pt x="43" y="15"/>
                  </a:lnTo>
                  <a:lnTo>
                    <a:pt x="38" y="0"/>
                  </a:lnTo>
                  <a:lnTo>
                    <a:pt x="33" y="15"/>
                  </a:lnTo>
                  <a:lnTo>
                    <a:pt x="43" y="15"/>
                  </a:lnTo>
                  <a:close/>
                </a:path>
              </a:pathLst>
            </a:custGeom>
            <a:solidFill>
              <a:srgbClr val="000000"/>
            </a:solidFill>
            <a:ln w="9525">
              <a:noFill/>
              <a:round/>
              <a:headEnd/>
              <a:tailEnd/>
            </a:ln>
          </p:spPr>
          <p:txBody>
            <a:bodyPr/>
            <a:lstStyle/>
            <a:p>
              <a:endParaRPr lang="en-US"/>
            </a:p>
          </p:txBody>
        </p:sp>
        <p:sp>
          <p:nvSpPr>
            <p:cNvPr id="31827" name="Freeform 1262"/>
            <p:cNvSpPr>
              <a:spLocks/>
            </p:cNvSpPr>
            <p:nvPr/>
          </p:nvSpPr>
          <p:spPr bwMode="auto">
            <a:xfrm>
              <a:off x="1572" y="2917"/>
              <a:ext cx="10" cy="19"/>
            </a:xfrm>
            <a:custGeom>
              <a:avLst/>
              <a:gdLst>
                <a:gd name="T0" fmla="*/ 0 w 49"/>
                <a:gd name="T1" fmla="*/ 0 h 96"/>
                <a:gd name="T2" fmla="*/ 0 w 49"/>
                <a:gd name="T3" fmla="*/ 0 h 96"/>
                <a:gd name="T4" fmla="*/ 0 w 49"/>
                <a:gd name="T5" fmla="*/ 0 h 96"/>
                <a:gd name="T6" fmla="*/ 0 w 49"/>
                <a:gd name="T7" fmla="*/ 0 h 96"/>
                <a:gd name="T8" fmla="*/ 0 w 49"/>
                <a:gd name="T9" fmla="*/ 0 h 96"/>
                <a:gd name="T10" fmla="*/ 0 w 49"/>
                <a:gd name="T11" fmla="*/ 0 h 96"/>
                <a:gd name="T12" fmla="*/ 0 w 49"/>
                <a:gd name="T13" fmla="*/ 0 h 96"/>
                <a:gd name="T14" fmla="*/ 0 w 49"/>
                <a:gd name="T15" fmla="*/ 0 h 96"/>
                <a:gd name="T16" fmla="*/ 0 w 49"/>
                <a:gd name="T17" fmla="*/ 0 h 96"/>
                <a:gd name="T18" fmla="*/ 0 w 49"/>
                <a:gd name="T19" fmla="*/ 0 h 96"/>
                <a:gd name="T20" fmla="*/ 0 w 49"/>
                <a:gd name="T21" fmla="*/ 0 h 96"/>
                <a:gd name="T22" fmla="*/ 0 w 49"/>
                <a:gd name="T23" fmla="*/ 0 h 96"/>
                <a:gd name="T24" fmla="*/ 0 w 49"/>
                <a:gd name="T25" fmla="*/ 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96"/>
                <a:gd name="T41" fmla="*/ 49 w 49"/>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96">
                  <a:moveTo>
                    <a:pt x="49" y="93"/>
                  </a:moveTo>
                  <a:lnTo>
                    <a:pt x="43" y="82"/>
                  </a:lnTo>
                  <a:lnTo>
                    <a:pt x="38" y="71"/>
                  </a:lnTo>
                  <a:lnTo>
                    <a:pt x="33" y="59"/>
                  </a:lnTo>
                  <a:lnTo>
                    <a:pt x="29" y="48"/>
                  </a:lnTo>
                  <a:lnTo>
                    <a:pt x="25" y="35"/>
                  </a:lnTo>
                  <a:lnTo>
                    <a:pt x="20" y="23"/>
                  </a:lnTo>
                  <a:lnTo>
                    <a:pt x="15" y="11"/>
                  </a:lnTo>
                  <a:lnTo>
                    <a:pt x="10" y="0"/>
                  </a:lnTo>
                  <a:lnTo>
                    <a:pt x="0" y="3"/>
                  </a:lnTo>
                  <a:lnTo>
                    <a:pt x="38" y="96"/>
                  </a:lnTo>
                  <a:lnTo>
                    <a:pt x="37" y="93"/>
                  </a:lnTo>
                  <a:lnTo>
                    <a:pt x="49" y="93"/>
                  </a:lnTo>
                  <a:close/>
                </a:path>
              </a:pathLst>
            </a:custGeom>
            <a:solidFill>
              <a:srgbClr val="000000"/>
            </a:solidFill>
            <a:ln w="9525">
              <a:noFill/>
              <a:round/>
              <a:headEnd/>
              <a:tailEnd/>
            </a:ln>
          </p:spPr>
          <p:txBody>
            <a:bodyPr/>
            <a:lstStyle/>
            <a:p>
              <a:endParaRPr lang="en-US"/>
            </a:p>
          </p:txBody>
        </p:sp>
        <p:sp>
          <p:nvSpPr>
            <p:cNvPr id="31828" name="Freeform 1263"/>
            <p:cNvSpPr>
              <a:spLocks/>
            </p:cNvSpPr>
            <p:nvPr/>
          </p:nvSpPr>
          <p:spPr bwMode="auto">
            <a:xfrm>
              <a:off x="1517" y="3046"/>
              <a:ext cx="15" cy="35"/>
            </a:xfrm>
            <a:custGeom>
              <a:avLst/>
              <a:gdLst>
                <a:gd name="T0" fmla="*/ 0 w 75"/>
                <a:gd name="T1" fmla="*/ 0 h 175"/>
                <a:gd name="T2" fmla="*/ 0 w 75"/>
                <a:gd name="T3" fmla="*/ 0 h 175"/>
                <a:gd name="T4" fmla="*/ 0 w 75"/>
                <a:gd name="T5" fmla="*/ 0 h 175"/>
                <a:gd name="T6" fmla="*/ 0 w 75"/>
                <a:gd name="T7" fmla="*/ 0 h 175"/>
                <a:gd name="T8" fmla="*/ 0 w 75"/>
                <a:gd name="T9" fmla="*/ 0 h 175"/>
                <a:gd name="T10" fmla="*/ 0 w 75"/>
                <a:gd name="T11" fmla="*/ 0 h 175"/>
                <a:gd name="T12" fmla="*/ 0 w 75"/>
                <a:gd name="T13" fmla="*/ 0 h 175"/>
                <a:gd name="T14" fmla="*/ 0 w 75"/>
                <a:gd name="T15" fmla="*/ 0 h 175"/>
                <a:gd name="T16" fmla="*/ 0 w 75"/>
                <a:gd name="T17" fmla="*/ 0 h 175"/>
                <a:gd name="T18" fmla="*/ 0 w 75"/>
                <a:gd name="T19" fmla="*/ 0 h 175"/>
                <a:gd name="T20" fmla="*/ 0 w 75"/>
                <a:gd name="T21" fmla="*/ 0 h 175"/>
                <a:gd name="T22" fmla="*/ 0 w 75"/>
                <a:gd name="T23" fmla="*/ 0 h 175"/>
                <a:gd name="T24" fmla="*/ 0 w 75"/>
                <a:gd name="T25" fmla="*/ 0 h 175"/>
                <a:gd name="T26" fmla="*/ 0 w 75"/>
                <a:gd name="T27" fmla="*/ 0 h 175"/>
                <a:gd name="T28" fmla="*/ 0 w 75"/>
                <a:gd name="T29" fmla="*/ 0 h 1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75"/>
                <a:gd name="T47" fmla="*/ 75 w 75"/>
                <a:gd name="T48" fmla="*/ 175 h 1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75">
                  <a:moveTo>
                    <a:pt x="33" y="0"/>
                  </a:moveTo>
                  <a:lnTo>
                    <a:pt x="71" y="91"/>
                  </a:lnTo>
                  <a:lnTo>
                    <a:pt x="75" y="115"/>
                  </a:lnTo>
                  <a:lnTo>
                    <a:pt x="71" y="137"/>
                  </a:lnTo>
                  <a:lnTo>
                    <a:pt x="60" y="156"/>
                  </a:lnTo>
                  <a:lnTo>
                    <a:pt x="47" y="170"/>
                  </a:lnTo>
                  <a:lnTo>
                    <a:pt x="31" y="175"/>
                  </a:lnTo>
                  <a:lnTo>
                    <a:pt x="16" y="167"/>
                  </a:lnTo>
                  <a:lnTo>
                    <a:pt x="5" y="148"/>
                  </a:lnTo>
                  <a:lnTo>
                    <a:pt x="0" y="110"/>
                  </a:lnTo>
                  <a:lnTo>
                    <a:pt x="0" y="105"/>
                  </a:lnTo>
                  <a:lnTo>
                    <a:pt x="0" y="97"/>
                  </a:lnTo>
                  <a:lnTo>
                    <a:pt x="0" y="90"/>
                  </a:lnTo>
                  <a:lnTo>
                    <a:pt x="0" y="86"/>
                  </a:lnTo>
                  <a:lnTo>
                    <a:pt x="33" y="0"/>
                  </a:lnTo>
                  <a:close/>
                </a:path>
              </a:pathLst>
            </a:custGeom>
            <a:solidFill>
              <a:srgbClr val="FFFF00"/>
            </a:solidFill>
            <a:ln w="9525">
              <a:noFill/>
              <a:round/>
              <a:headEnd/>
              <a:tailEnd/>
            </a:ln>
          </p:spPr>
          <p:txBody>
            <a:bodyPr/>
            <a:lstStyle/>
            <a:p>
              <a:endParaRPr lang="en-US"/>
            </a:p>
          </p:txBody>
        </p:sp>
        <p:sp>
          <p:nvSpPr>
            <p:cNvPr id="31829" name="Freeform 1264"/>
            <p:cNvSpPr>
              <a:spLocks/>
            </p:cNvSpPr>
            <p:nvPr/>
          </p:nvSpPr>
          <p:spPr bwMode="auto">
            <a:xfrm>
              <a:off x="1524" y="3064"/>
              <a:ext cx="8" cy="18"/>
            </a:xfrm>
            <a:custGeom>
              <a:avLst/>
              <a:gdLst>
                <a:gd name="T0" fmla="*/ 0 w 41"/>
                <a:gd name="T1" fmla="*/ 0 h 89"/>
                <a:gd name="T2" fmla="*/ 0 w 41"/>
                <a:gd name="T3" fmla="*/ 0 h 89"/>
                <a:gd name="T4" fmla="*/ 0 w 41"/>
                <a:gd name="T5" fmla="*/ 0 h 89"/>
                <a:gd name="T6" fmla="*/ 0 w 41"/>
                <a:gd name="T7" fmla="*/ 0 h 89"/>
                <a:gd name="T8" fmla="*/ 0 w 41"/>
                <a:gd name="T9" fmla="*/ 0 h 89"/>
                <a:gd name="T10" fmla="*/ 0 w 41"/>
                <a:gd name="T11" fmla="*/ 0 h 89"/>
                <a:gd name="T12" fmla="*/ 0 w 41"/>
                <a:gd name="T13" fmla="*/ 0 h 89"/>
                <a:gd name="T14" fmla="*/ 0 w 41"/>
                <a:gd name="T15" fmla="*/ 0 h 89"/>
                <a:gd name="T16" fmla="*/ 0 w 41"/>
                <a:gd name="T17" fmla="*/ 0 h 89"/>
                <a:gd name="T18" fmla="*/ 0 w 41"/>
                <a:gd name="T19" fmla="*/ 0 h 89"/>
                <a:gd name="T20" fmla="*/ 0 w 41"/>
                <a:gd name="T21" fmla="*/ 0 h 89"/>
                <a:gd name="T22" fmla="*/ 0 w 41"/>
                <a:gd name="T23" fmla="*/ 0 h 89"/>
                <a:gd name="T24" fmla="*/ 0 w 41"/>
                <a:gd name="T25" fmla="*/ 0 h 89"/>
                <a:gd name="T26" fmla="*/ 0 w 41"/>
                <a:gd name="T27" fmla="*/ 0 h 89"/>
                <a:gd name="T28" fmla="*/ 0 w 41"/>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89"/>
                <a:gd name="T47" fmla="*/ 41 w 41"/>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89">
                  <a:moveTo>
                    <a:pt x="0" y="89"/>
                  </a:moveTo>
                  <a:lnTo>
                    <a:pt x="13" y="85"/>
                  </a:lnTo>
                  <a:lnTo>
                    <a:pt x="23" y="78"/>
                  </a:lnTo>
                  <a:lnTo>
                    <a:pt x="30" y="67"/>
                  </a:lnTo>
                  <a:lnTo>
                    <a:pt x="36" y="54"/>
                  </a:lnTo>
                  <a:lnTo>
                    <a:pt x="40" y="41"/>
                  </a:lnTo>
                  <a:lnTo>
                    <a:pt x="41" y="26"/>
                  </a:lnTo>
                  <a:lnTo>
                    <a:pt x="41" y="13"/>
                  </a:lnTo>
                  <a:lnTo>
                    <a:pt x="41" y="0"/>
                  </a:lnTo>
                  <a:lnTo>
                    <a:pt x="29" y="0"/>
                  </a:lnTo>
                  <a:lnTo>
                    <a:pt x="29" y="21"/>
                  </a:lnTo>
                  <a:lnTo>
                    <a:pt x="27" y="47"/>
                  </a:lnTo>
                  <a:lnTo>
                    <a:pt x="18" y="69"/>
                  </a:lnTo>
                  <a:lnTo>
                    <a:pt x="0" y="76"/>
                  </a:lnTo>
                  <a:lnTo>
                    <a:pt x="0" y="89"/>
                  </a:lnTo>
                  <a:close/>
                </a:path>
              </a:pathLst>
            </a:custGeom>
            <a:solidFill>
              <a:srgbClr val="000000"/>
            </a:solidFill>
            <a:ln w="9525">
              <a:noFill/>
              <a:round/>
              <a:headEnd/>
              <a:tailEnd/>
            </a:ln>
          </p:spPr>
          <p:txBody>
            <a:bodyPr/>
            <a:lstStyle/>
            <a:p>
              <a:endParaRPr lang="en-US"/>
            </a:p>
          </p:txBody>
        </p:sp>
        <p:sp>
          <p:nvSpPr>
            <p:cNvPr id="31830" name="Freeform 1265"/>
            <p:cNvSpPr>
              <a:spLocks/>
            </p:cNvSpPr>
            <p:nvPr/>
          </p:nvSpPr>
          <p:spPr bwMode="auto">
            <a:xfrm>
              <a:off x="1516" y="3063"/>
              <a:ext cx="8" cy="19"/>
            </a:xfrm>
            <a:custGeom>
              <a:avLst/>
              <a:gdLst>
                <a:gd name="T0" fmla="*/ 0 w 41"/>
                <a:gd name="T1" fmla="*/ 0 h 95"/>
                <a:gd name="T2" fmla="*/ 0 w 41"/>
                <a:gd name="T3" fmla="*/ 0 h 95"/>
                <a:gd name="T4" fmla="*/ 0 w 41"/>
                <a:gd name="T5" fmla="*/ 0 h 95"/>
                <a:gd name="T6" fmla="*/ 0 w 41"/>
                <a:gd name="T7" fmla="*/ 0 h 95"/>
                <a:gd name="T8" fmla="*/ 0 w 41"/>
                <a:gd name="T9" fmla="*/ 0 h 95"/>
                <a:gd name="T10" fmla="*/ 0 w 41"/>
                <a:gd name="T11" fmla="*/ 0 h 95"/>
                <a:gd name="T12" fmla="*/ 0 w 41"/>
                <a:gd name="T13" fmla="*/ 0 h 95"/>
                <a:gd name="T14" fmla="*/ 0 w 41"/>
                <a:gd name="T15" fmla="*/ 0 h 95"/>
                <a:gd name="T16" fmla="*/ 0 w 41"/>
                <a:gd name="T17" fmla="*/ 0 h 95"/>
                <a:gd name="T18" fmla="*/ 0 w 41"/>
                <a:gd name="T19" fmla="*/ 0 h 95"/>
                <a:gd name="T20" fmla="*/ 0 w 41"/>
                <a:gd name="T21" fmla="*/ 0 h 95"/>
                <a:gd name="T22" fmla="*/ 0 w 41"/>
                <a:gd name="T23" fmla="*/ 0 h 95"/>
                <a:gd name="T24" fmla="*/ 0 w 41"/>
                <a:gd name="T25" fmla="*/ 0 h 95"/>
                <a:gd name="T26" fmla="*/ 0 w 41"/>
                <a:gd name="T27" fmla="*/ 0 h 95"/>
                <a:gd name="T28" fmla="*/ 0 w 41"/>
                <a:gd name="T29" fmla="*/ 0 h 95"/>
                <a:gd name="T30" fmla="*/ 0 w 41"/>
                <a:gd name="T31" fmla="*/ 0 h 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95"/>
                <a:gd name="T50" fmla="*/ 41 w 41"/>
                <a:gd name="T51" fmla="*/ 95 h 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95">
                  <a:moveTo>
                    <a:pt x="41" y="95"/>
                  </a:moveTo>
                  <a:lnTo>
                    <a:pt x="41" y="82"/>
                  </a:lnTo>
                  <a:lnTo>
                    <a:pt x="22" y="74"/>
                  </a:lnTo>
                  <a:lnTo>
                    <a:pt x="14" y="50"/>
                  </a:lnTo>
                  <a:lnTo>
                    <a:pt x="11" y="23"/>
                  </a:lnTo>
                  <a:lnTo>
                    <a:pt x="11" y="1"/>
                  </a:lnTo>
                  <a:lnTo>
                    <a:pt x="11" y="4"/>
                  </a:lnTo>
                  <a:lnTo>
                    <a:pt x="0" y="0"/>
                  </a:lnTo>
                  <a:lnTo>
                    <a:pt x="2" y="10"/>
                  </a:lnTo>
                  <a:lnTo>
                    <a:pt x="2" y="22"/>
                  </a:lnTo>
                  <a:lnTo>
                    <a:pt x="2" y="38"/>
                  </a:lnTo>
                  <a:lnTo>
                    <a:pt x="4" y="53"/>
                  </a:lnTo>
                  <a:lnTo>
                    <a:pt x="6" y="69"/>
                  </a:lnTo>
                  <a:lnTo>
                    <a:pt x="12" y="81"/>
                  </a:lnTo>
                  <a:lnTo>
                    <a:pt x="23" y="90"/>
                  </a:lnTo>
                  <a:lnTo>
                    <a:pt x="41" y="95"/>
                  </a:lnTo>
                  <a:close/>
                </a:path>
              </a:pathLst>
            </a:custGeom>
            <a:solidFill>
              <a:srgbClr val="000000"/>
            </a:solidFill>
            <a:ln w="9525">
              <a:noFill/>
              <a:round/>
              <a:headEnd/>
              <a:tailEnd/>
            </a:ln>
          </p:spPr>
          <p:txBody>
            <a:bodyPr/>
            <a:lstStyle/>
            <a:p>
              <a:endParaRPr lang="en-US"/>
            </a:p>
          </p:txBody>
        </p:sp>
        <p:sp>
          <p:nvSpPr>
            <p:cNvPr id="31831" name="Freeform 1266"/>
            <p:cNvSpPr>
              <a:spLocks/>
            </p:cNvSpPr>
            <p:nvPr/>
          </p:nvSpPr>
          <p:spPr bwMode="auto">
            <a:xfrm>
              <a:off x="1516" y="3043"/>
              <a:ext cx="8" cy="21"/>
            </a:xfrm>
            <a:custGeom>
              <a:avLst/>
              <a:gdLst>
                <a:gd name="T0" fmla="*/ 0 w 43"/>
                <a:gd name="T1" fmla="*/ 0 h 106"/>
                <a:gd name="T2" fmla="*/ 0 w 43"/>
                <a:gd name="T3" fmla="*/ 0 h 106"/>
                <a:gd name="T4" fmla="*/ 0 w 43"/>
                <a:gd name="T5" fmla="*/ 0 h 106"/>
                <a:gd name="T6" fmla="*/ 0 w 43"/>
                <a:gd name="T7" fmla="*/ 0 h 106"/>
                <a:gd name="T8" fmla="*/ 0 w 43"/>
                <a:gd name="T9" fmla="*/ 0 h 106"/>
                <a:gd name="T10" fmla="*/ 0 w 43"/>
                <a:gd name="T11" fmla="*/ 0 h 106"/>
                <a:gd name="T12" fmla="*/ 0 w 43"/>
                <a:gd name="T13" fmla="*/ 0 h 106"/>
                <a:gd name="T14" fmla="*/ 0 w 43"/>
                <a:gd name="T15" fmla="*/ 0 h 106"/>
                <a:gd name="T16" fmla="*/ 0 w 43"/>
                <a:gd name="T17" fmla="*/ 0 h 106"/>
                <a:gd name="T18" fmla="*/ 0 w 4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06"/>
                <a:gd name="T32" fmla="*/ 43 w 43"/>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06">
                  <a:moveTo>
                    <a:pt x="43" y="15"/>
                  </a:moveTo>
                  <a:lnTo>
                    <a:pt x="32" y="15"/>
                  </a:lnTo>
                  <a:lnTo>
                    <a:pt x="0" y="102"/>
                  </a:lnTo>
                  <a:lnTo>
                    <a:pt x="11" y="106"/>
                  </a:lnTo>
                  <a:lnTo>
                    <a:pt x="43" y="18"/>
                  </a:lnTo>
                  <a:lnTo>
                    <a:pt x="32" y="18"/>
                  </a:lnTo>
                  <a:lnTo>
                    <a:pt x="43" y="15"/>
                  </a:lnTo>
                  <a:lnTo>
                    <a:pt x="38" y="0"/>
                  </a:lnTo>
                  <a:lnTo>
                    <a:pt x="32" y="15"/>
                  </a:lnTo>
                  <a:lnTo>
                    <a:pt x="43" y="15"/>
                  </a:lnTo>
                  <a:close/>
                </a:path>
              </a:pathLst>
            </a:custGeom>
            <a:solidFill>
              <a:srgbClr val="000000"/>
            </a:solidFill>
            <a:ln w="9525">
              <a:noFill/>
              <a:round/>
              <a:headEnd/>
              <a:tailEnd/>
            </a:ln>
          </p:spPr>
          <p:txBody>
            <a:bodyPr/>
            <a:lstStyle/>
            <a:p>
              <a:endParaRPr lang="en-US"/>
            </a:p>
          </p:txBody>
        </p:sp>
        <p:sp>
          <p:nvSpPr>
            <p:cNvPr id="31832" name="Freeform 1267"/>
            <p:cNvSpPr>
              <a:spLocks/>
            </p:cNvSpPr>
            <p:nvPr/>
          </p:nvSpPr>
          <p:spPr bwMode="auto">
            <a:xfrm>
              <a:off x="1522" y="3046"/>
              <a:ext cx="10" cy="19"/>
            </a:xfrm>
            <a:custGeom>
              <a:avLst/>
              <a:gdLst>
                <a:gd name="T0" fmla="*/ 0 w 50"/>
                <a:gd name="T1" fmla="*/ 0 h 94"/>
                <a:gd name="T2" fmla="*/ 0 w 50"/>
                <a:gd name="T3" fmla="*/ 0 h 94"/>
                <a:gd name="T4" fmla="*/ 0 w 50"/>
                <a:gd name="T5" fmla="*/ 0 h 94"/>
                <a:gd name="T6" fmla="*/ 0 w 50"/>
                <a:gd name="T7" fmla="*/ 0 h 94"/>
                <a:gd name="T8" fmla="*/ 0 w 50"/>
                <a:gd name="T9" fmla="*/ 0 h 94"/>
                <a:gd name="T10" fmla="*/ 0 w 50"/>
                <a:gd name="T11" fmla="*/ 0 h 94"/>
                <a:gd name="T12" fmla="*/ 0 w 50"/>
                <a:gd name="T13" fmla="*/ 0 h 94"/>
                <a:gd name="T14" fmla="*/ 0 w 50"/>
                <a:gd name="T15" fmla="*/ 0 h 94"/>
                <a:gd name="T16" fmla="*/ 0 w 50"/>
                <a:gd name="T17" fmla="*/ 0 h 94"/>
                <a:gd name="T18" fmla="*/ 0 w 50"/>
                <a:gd name="T19" fmla="*/ 0 h 94"/>
                <a:gd name="T20" fmla="*/ 0 w 50"/>
                <a:gd name="T21" fmla="*/ 0 h 94"/>
                <a:gd name="T22" fmla="*/ 0 w 50"/>
                <a:gd name="T23" fmla="*/ 0 h 94"/>
                <a:gd name="T24" fmla="*/ 0 w 50"/>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94"/>
                <a:gd name="T41" fmla="*/ 50 w 50"/>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94">
                  <a:moveTo>
                    <a:pt x="50" y="93"/>
                  </a:moveTo>
                  <a:lnTo>
                    <a:pt x="44" y="82"/>
                  </a:lnTo>
                  <a:lnTo>
                    <a:pt x="39" y="71"/>
                  </a:lnTo>
                  <a:lnTo>
                    <a:pt x="34" y="59"/>
                  </a:lnTo>
                  <a:lnTo>
                    <a:pt x="29" y="48"/>
                  </a:lnTo>
                  <a:lnTo>
                    <a:pt x="26" y="35"/>
                  </a:lnTo>
                  <a:lnTo>
                    <a:pt x="21" y="23"/>
                  </a:lnTo>
                  <a:lnTo>
                    <a:pt x="16" y="11"/>
                  </a:lnTo>
                  <a:lnTo>
                    <a:pt x="11" y="0"/>
                  </a:lnTo>
                  <a:lnTo>
                    <a:pt x="0" y="3"/>
                  </a:lnTo>
                  <a:lnTo>
                    <a:pt x="39" y="94"/>
                  </a:lnTo>
                  <a:lnTo>
                    <a:pt x="38" y="93"/>
                  </a:lnTo>
                  <a:lnTo>
                    <a:pt x="50" y="93"/>
                  </a:lnTo>
                  <a:close/>
                </a:path>
              </a:pathLst>
            </a:custGeom>
            <a:solidFill>
              <a:srgbClr val="000000"/>
            </a:solidFill>
            <a:ln w="9525">
              <a:noFill/>
              <a:round/>
              <a:headEnd/>
              <a:tailEnd/>
            </a:ln>
          </p:spPr>
          <p:txBody>
            <a:bodyPr/>
            <a:lstStyle/>
            <a:p>
              <a:endParaRPr lang="en-US"/>
            </a:p>
          </p:txBody>
        </p:sp>
        <p:sp>
          <p:nvSpPr>
            <p:cNvPr id="31833" name="Freeform 1268"/>
            <p:cNvSpPr>
              <a:spLocks/>
            </p:cNvSpPr>
            <p:nvPr/>
          </p:nvSpPr>
          <p:spPr bwMode="auto">
            <a:xfrm>
              <a:off x="1606" y="3047"/>
              <a:ext cx="15" cy="35"/>
            </a:xfrm>
            <a:custGeom>
              <a:avLst/>
              <a:gdLst>
                <a:gd name="T0" fmla="*/ 0 w 75"/>
                <a:gd name="T1" fmla="*/ 0 h 174"/>
                <a:gd name="T2" fmla="*/ 0 w 75"/>
                <a:gd name="T3" fmla="*/ 0 h 174"/>
                <a:gd name="T4" fmla="*/ 0 w 75"/>
                <a:gd name="T5" fmla="*/ 0 h 174"/>
                <a:gd name="T6" fmla="*/ 0 w 75"/>
                <a:gd name="T7" fmla="*/ 0 h 174"/>
                <a:gd name="T8" fmla="*/ 0 w 75"/>
                <a:gd name="T9" fmla="*/ 0 h 174"/>
                <a:gd name="T10" fmla="*/ 0 w 75"/>
                <a:gd name="T11" fmla="*/ 0 h 174"/>
                <a:gd name="T12" fmla="*/ 0 w 75"/>
                <a:gd name="T13" fmla="*/ 0 h 174"/>
                <a:gd name="T14" fmla="*/ 0 w 75"/>
                <a:gd name="T15" fmla="*/ 0 h 174"/>
                <a:gd name="T16" fmla="*/ 0 w 75"/>
                <a:gd name="T17" fmla="*/ 0 h 174"/>
                <a:gd name="T18" fmla="*/ 0 w 75"/>
                <a:gd name="T19" fmla="*/ 0 h 174"/>
                <a:gd name="T20" fmla="*/ 0 w 75"/>
                <a:gd name="T21" fmla="*/ 0 h 174"/>
                <a:gd name="T22" fmla="*/ 0 w 75"/>
                <a:gd name="T23" fmla="*/ 0 h 174"/>
                <a:gd name="T24" fmla="*/ 0 w 75"/>
                <a:gd name="T25" fmla="*/ 0 h 174"/>
                <a:gd name="T26" fmla="*/ 0 w 75"/>
                <a:gd name="T27" fmla="*/ 0 h 174"/>
                <a:gd name="T28" fmla="*/ 0 w 75"/>
                <a:gd name="T29" fmla="*/ 0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74"/>
                <a:gd name="T47" fmla="*/ 75 w 75"/>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74">
                  <a:moveTo>
                    <a:pt x="33" y="0"/>
                  </a:moveTo>
                  <a:lnTo>
                    <a:pt x="71" y="91"/>
                  </a:lnTo>
                  <a:lnTo>
                    <a:pt x="75" y="114"/>
                  </a:lnTo>
                  <a:lnTo>
                    <a:pt x="71" y="136"/>
                  </a:lnTo>
                  <a:lnTo>
                    <a:pt x="60" y="156"/>
                  </a:lnTo>
                  <a:lnTo>
                    <a:pt x="47" y="170"/>
                  </a:lnTo>
                  <a:lnTo>
                    <a:pt x="31" y="174"/>
                  </a:lnTo>
                  <a:lnTo>
                    <a:pt x="16" y="167"/>
                  </a:lnTo>
                  <a:lnTo>
                    <a:pt x="5" y="147"/>
                  </a:lnTo>
                  <a:lnTo>
                    <a:pt x="0" y="109"/>
                  </a:lnTo>
                  <a:lnTo>
                    <a:pt x="0" y="104"/>
                  </a:lnTo>
                  <a:lnTo>
                    <a:pt x="0" y="97"/>
                  </a:lnTo>
                  <a:lnTo>
                    <a:pt x="0" y="90"/>
                  </a:lnTo>
                  <a:lnTo>
                    <a:pt x="0" y="86"/>
                  </a:lnTo>
                  <a:lnTo>
                    <a:pt x="33" y="0"/>
                  </a:lnTo>
                  <a:close/>
                </a:path>
              </a:pathLst>
            </a:custGeom>
            <a:solidFill>
              <a:srgbClr val="FFFF00"/>
            </a:solidFill>
            <a:ln w="9525">
              <a:noFill/>
              <a:round/>
              <a:headEnd/>
              <a:tailEnd/>
            </a:ln>
          </p:spPr>
          <p:txBody>
            <a:bodyPr/>
            <a:lstStyle/>
            <a:p>
              <a:endParaRPr lang="en-US"/>
            </a:p>
          </p:txBody>
        </p:sp>
        <p:sp>
          <p:nvSpPr>
            <p:cNvPr id="31834" name="Freeform 1269"/>
            <p:cNvSpPr>
              <a:spLocks/>
            </p:cNvSpPr>
            <p:nvPr/>
          </p:nvSpPr>
          <p:spPr bwMode="auto">
            <a:xfrm>
              <a:off x="1614" y="3065"/>
              <a:ext cx="8" cy="18"/>
            </a:xfrm>
            <a:custGeom>
              <a:avLst/>
              <a:gdLst>
                <a:gd name="T0" fmla="*/ 0 w 41"/>
                <a:gd name="T1" fmla="*/ 0 h 88"/>
                <a:gd name="T2" fmla="*/ 0 w 41"/>
                <a:gd name="T3" fmla="*/ 0 h 88"/>
                <a:gd name="T4" fmla="*/ 0 w 41"/>
                <a:gd name="T5" fmla="*/ 0 h 88"/>
                <a:gd name="T6" fmla="*/ 0 w 41"/>
                <a:gd name="T7" fmla="*/ 0 h 88"/>
                <a:gd name="T8" fmla="*/ 0 w 41"/>
                <a:gd name="T9" fmla="*/ 0 h 88"/>
                <a:gd name="T10" fmla="*/ 0 w 41"/>
                <a:gd name="T11" fmla="*/ 0 h 88"/>
                <a:gd name="T12" fmla="*/ 0 w 41"/>
                <a:gd name="T13" fmla="*/ 0 h 88"/>
                <a:gd name="T14" fmla="*/ 0 w 41"/>
                <a:gd name="T15" fmla="*/ 0 h 88"/>
                <a:gd name="T16" fmla="*/ 0 w 41"/>
                <a:gd name="T17" fmla="*/ 0 h 88"/>
                <a:gd name="T18" fmla="*/ 0 w 41"/>
                <a:gd name="T19" fmla="*/ 0 h 88"/>
                <a:gd name="T20" fmla="*/ 0 w 41"/>
                <a:gd name="T21" fmla="*/ 0 h 88"/>
                <a:gd name="T22" fmla="*/ 0 w 41"/>
                <a:gd name="T23" fmla="*/ 0 h 88"/>
                <a:gd name="T24" fmla="*/ 0 w 41"/>
                <a:gd name="T25" fmla="*/ 0 h 88"/>
                <a:gd name="T26" fmla="*/ 0 w 41"/>
                <a:gd name="T27" fmla="*/ 0 h 88"/>
                <a:gd name="T28" fmla="*/ 0 w 41"/>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88"/>
                <a:gd name="T47" fmla="*/ 41 w 41"/>
                <a:gd name="T48" fmla="*/ 88 h 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88">
                  <a:moveTo>
                    <a:pt x="0" y="88"/>
                  </a:moveTo>
                  <a:lnTo>
                    <a:pt x="13" y="85"/>
                  </a:lnTo>
                  <a:lnTo>
                    <a:pt x="23" y="77"/>
                  </a:lnTo>
                  <a:lnTo>
                    <a:pt x="30" y="66"/>
                  </a:lnTo>
                  <a:lnTo>
                    <a:pt x="37" y="54"/>
                  </a:lnTo>
                  <a:lnTo>
                    <a:pt x="40" y="40"/>
                  </a:lnTo>
                  <a:lnTo>
                    <a:pt x="41" y="26"/>
                  </a:lnTo>
                  <a:lnTo>
                    <a:pt x="41" y="12"/>
                  </a:lnTo>
                  <a:lnTo>
                    <a:pt x="41" y="0"/>
                  </a:lnTo>
                  <a:lnTo>
                    <a:pt x="29" y="0"/>
                  </a:lnTo>
                  <a:lnTo>
                    <a:pt x="29" y="21"/>
                  </a:lnTo>
                  <a:lnTo>
                    <a:pt x="27" y="47"/>
                  </a:lnTo>
                  <a:lnTo>
                    <a:pt x="18" y="69"/>
                  </a:lnTo>
                  <a:lnTo>
                    <a:pt x="0" y="76"/>
                  </a:lnTo>
                  <a:lnTo>
                    <a:pt x="0" y="88"/>
                  </a:lnTo>
                  <a:close/>
                </a:path>
              </a:pathLst>
            </a:custGeom>
            <a:solidFill>
              <a:srgbClr val="000000"/>
            </a:solidFill>
            <a:ln w="9525">
              <a:noFill/>
              <a:round/>
              <a:headEnd/>
              <a:tailEnd/>
            </a:ln>
          </p:spPr>
          <p:txBody>
            <a:bodyPr/>
            <a:lstStyle/>
            <a:p>
              <a:endParaRPr lang="en-US"/>
            </a:p>
          </p:txBody>
        </p:sp>
        <p:sp>
          <p:nvSpPr>
            <p:cNvPr id="31835" name="Freeform 1270"/>
            <p:cNvSpPr>
              <a:spLocks/>
            </p:cNvSpPr>
            <p:nvPr/>
          </p:nvSpPr>
          <p:spPr bwMode="auto">
            <a:xfrm>
              <a:off x="1605" y="3064"/>
              <a:ext cx="9" cy="19"/>
            </a:xfrm>
            <a:custGeom>
              <a:avLst/>
              <a:gdLst>
                <a:gd name="T0" fmla="*/ 0 w 41"/>
                <a:gd name="T1" fmla="*/ 0 h 94"/>
                <a:gd name="T2" fmla="*/ 0 w 41"/>
                <a:gd name="T3" fmla="*/ 0 h 94"/>
                <a:gd name="T4" fmla="*/ 0 w 41"/>
                <a:gd name="T5" fmla="*/ 0 h 94"/>
                <a:gd name="T6" fmla="*/ 0 w 41"/>
                <a:gd name="T7" fmla="*/ 0 h 94"/>
                <a:gd name="T8" fmla="*/ 0 w 41"/>
                <a:gd name="T9" fmla="*/ 0 h 94"/>
                <a:gd name="T10" fmla="*/ 0 w 41"/>
                <a:gd name="T11" fmla="*/ 0 h 94"/>
                <a:gd name="T12" fmla="*/ 0 w 41"/>
                <a:gd name="T13" fmla="*/ 0 h 94"/>
                <a:gd name="T14" fmla="*/ 0 w 41"/>
                <a:gd name="T15" fmla="*/ 0 h 94"/>
                <a:gd name="T16" fmla="*/ 0 w 41"/>
                <a:gd name="T17" fmla="*/ 0 h 94"/>
                <a:gd name="T18" fmla="*/ 0 w 41"/>
                <a:gd name="T19" fmla="*/ 0 h 94"/>
                <a:gd name="T20" fmla="*/ 0 w 41"/>
                <a:gd name="T21" fmla="*/ 0 h 94"/>
                <a:gd name="T22" fmla="*/ 0 w 41"/>
                <a:gd name="T23" fmla="*/ 0 h 94"/>
                <a:gd name="T24" fmla="*/ 0 w 41"/>
                <a:gd name="T25" fmla="*/ 0 h 94"/>
                <a:gd name="T26" fmla="*/ 0 w 41"/>
                <a:gd name="T27" fmla="*/ 0 h 94"/>
                <a:gd name="T28" fmla="*/ 0 w 41"/>
                <a:gd name="T29" fmla="*/ 0 h 94"/>
                <a:gd name="T30" fmla="*/ 0 w 41"/>
                <a:gd name="T31" fmla="*/ 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94"/>
                <a:gd name="T50" fmla="*/ 41 w 41"/>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94">
                  <a:moveTo>
                    <a:pt x="41" y="94"/>
                  </a:moveTo>
                  <a:lnTo>
                    <a:pt x="41" y="82"/>
                  </a:lnTo>
                  <a:lnTo>
                    <a:pt x="22" y="74"/>
                  </a:lnTo>
                  <a:lnTo>
                    <a:pt x="14" y="50"/>
                  </a:lnTo>
                  <a:lnTo>
                    <a:pt x="11" y="23"/>
                  </a:lnTo>
                  <a:lnTo>
                    <a:pt x="11" y="1"/>
                  </a:lnTo>
                  <a:lnTo>
                    <a:pt x="11" y="3"/>
                  </a:lnTo>
                  <a:lnTo>
                    <a:pt x="0" y="0"/>
                  </a:lnTo>
                  <a:lnTo>
                    <a:pt x="3" y="10"/>
                  </a:lnTo>
                  <a:lnTo>
                    <a:pt x="3" y="22"/>
                  </a:lnTo>
                  <a:lnTo>
                    <a:pt x="3" y="38"/>
                  </a:lnTo>
                  <a:lnTo>
                    <a:pt x="4" y="53"/>
                  </a:lnTo>
                  <a:lnTo>
                    <a:pt x="6" y="69"/>
                  </a:lnTo>
                  <a:lnTo>
                    <a:pt x="12" y="81"/>
                  </a:lnTo>
                  <a:lnTo>
                    <a:pt x="24" y="89"/>
                  </a:lnTo>
                  <a:lnTo>
                    <a:pt x="41" y="94"/>
                  </a:lnTo>
                  <a:close/>
                </a:path>
              </a:pathLst>
            </a:custGeom>
            <a:solidFill>
              <a:srgbClr val="000000"/>
            </a:solidFill>
            <a:ln w="9525">
              <a:noFill/>
              <a:round/>
              <a:headEnd/>
              <a:tailEnd/>
            </a:ln>
          </p:spPr>
          <p:txBody>
            <a:bodyPr/>
            <a:lstStyle/>
            <a:p>
              <a:endParaRPr lang="en-US"/>
            </a:p>
          </p:txBody>
        </p:sp>
        <p:sp>
          <p:nvSpPr>
            <p:cNvPr id="31836" name="Freeform 1271"/>
            <p:cNvSpPr>
              <a:spLocks/>
            </p:cNvSpPr>
            <p:nvPr/>
          </p:nvSpPr>
          <p:spPr bwMode="auto">
            <a:xfrm>
              <a:off x="1605" y="3044"/>
              <a:ext cx="9" cy="21"/>
            </a:xfrm>
            <a:custGeom>
              <a:avLst/>
              <a:gdLst>
                <a:gd name="T0" fmla="*/ 0 w 43"/>
                <a:gd name="T1" fmla="*/ 0 h 105"/>
                <a:gd name="T2" fmla="*/ 0 w 43"/>
                <a:gd name="T3" fmla="*/ 0 h 105"/>
                <a:gd name="T4" fmla="*/ 0 w 43"/>
                <a:gd name="T5" fmla="*/ 0 h 105"/>
                <a:gd name="T6" fmla="*/ 0 w 43"/>
                <a:gd name="T7" fmla="*/ 0 h 105"/>
                <a:gd name="T8" fmla="*/ 0 w 43"/>
                <a:gd name="T9" fmla="*/ 0 h 105"/>
                <a:gd name="T10" fmla="*/ 0 w 43"/>
                <a:gd name="T11" fmla="*/ 0 h 105"/>
                <a:gd name="T12" fmla="*/ 0 w 43"/>
                <a:gd name="T13" fmla="*/ 0 h 105"/>
                <a:gd name="T14" fmla="*/ 0 w 43"/>
                <a:gd name="T15" fmla="*/ 0 h 105"/>
                <a:gd name="T16" fmla="*/ 0 w 43"/>
                <a:gd name="T17" fmla="*/ 0 h 105"/>
                <a:gd name="T18" fmla="*/ 0 w 43"/>
                <a:gd name="T19" fmla="*/ 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05"/>
                <a:gd name="T32" fmla="*/ 43 w 43"/>
                <a:gd name="T33" fmla="*/ 105 h 1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05">
                  <a:moveTo>
                    <a:pt x="43" y="14"/>
                  </a:moveTo>
                  <a:lnTo>
                    <a:pt x="32" y="14"/>
                  </a:lnTo>
                  <a:lnTo>
                    <a:pt x="0" y="102"/>
                  </a:lnTo>
                  <a:lnTo>
                    <a:pt x="11" y="105"/>
                  </a:lnTo>
                  <a:lnTo>
                    <a:pt x="43" y="18"/>
                  </a:lnTo>
                  <a:lnTo>
                    <a:pt x="32" y="18"/>
                  </a:lnTo>
                  <a:lnTo>
                    <a:pt x="43" y="14"/>
                  </a:lnTo>
                  <a:lnTo>
                    <a:pt x="38" y="0"/>
                  </a:lnTo>
                  <a:lnTo>
                    <a:pt x="32" y="14"/>
                  </a:lnTo>
                  <a:lnTo>
                    <a:pt x="43" y="14"/>
                  </a:lnTo>
                  <a:close/>
                </a:path>
              </a:pathLst>
            </a:custGeom>
            <a:solidFill>
              <a:srgbClr val="000000"/>
            </a:solidFill>
            <a:ln w="9525">
              <a:noFill/>
              <a:round/>
              <a:headEnd/>
              <a:tailEnd/>
            </a:ln>
          </p:spPr>
          <p:txBody>
            <a:bodyPr/>
            <a:lstStyle/>
            <a:p>
              <a:endParaRPr lang="en-US"/>
            </a:p>
          </p:txBody>
        </p:sp>
        <p:sp>
          <p:nvSpPr>
            <p:cNvPr id="31837" name="Freeform 1272"/>
            <p:cNvSpPr>
              <a:spLocks/>
            </p:cNvSpPr>
            <p:nvPr/>
          </p:nvSpPr>
          <p:spPr bwMode="auto">
            <a:xfrm>
              <a:off x="1612" y="3046"/>
              <a:ext cx="10" cy="19"/>
            </a:xfrm>
            <a:custGeom>
              <a:avLst/>
              <a:gdLst>
                <a:gd name="T0" fmla="*/ 0 w 50"/>
                <a:gd name="T1" fmla="*/ 0 h 95"/>
                <a:gd name="T2" fmla="*/ 0 w 50"/>
                <a:gd name="T3" fmla="*/ 0 h 95"/>
                <a:gd name="T4" fmla="*/ 0 w 50"/>
                <a:gd name="T5" fmla="*/ 0 h 95"/>
                <a:gd name="T6" fmla="*/ 0 w 50"/>
                <a:gd name="T7" fmla="*/ 0 h 95"/>
                <a:gd name="T8" fmla="*/ 0 w 50"/>
                <a:gd name="T9" fmla="*/ 0 h 95"/>
                <a:gd name="T10" fmla="*/ 0 w 50"/>
                <a:gd name="T11" fmla="*/ 0 h 95"/>
                <a:gd name="T12" fmla="*/ 0 w 50"/>
                <a:gd name="T13" fmla="*/ 0 h 95"/>
                <a:gd name="T14" fmla="*/ 0 w 50"/>
                <a:gd name="T15" fmla="*/ 0 h 95"/>
                <a:gd name="T16" fmla="*/ 0 w 50"/>
                <a:gd name="T17" fmla="*/ 0 h 95"/>
                <a:gd name="T18" fmla="*/ 0 w 50"/>
                <a:gd name="T19" fmla="*/ 0 h 95"/>
                <a:gd name="T20" fmla="*/ 0 w 50"/>
                <a:gd name="T21" fmla="*/ 0 h 95"/>
                <a:gd name="T22" fmla="*/ 0 w 50"/>
                <a:gd name="T23" fmla="*/ 0 h 95"/>
                <a:gd name="T24" fmla="*/ 0 w 50"/>
                <a:gd name="T25" fmla="*/ 0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95"/>
                <a:gd name="T41" fmla="*/ 50 w 50"/>
                <a:gd name="T42" fmla="*/ 95 h 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95">
                  <a:moveTo>
                    <a:pt x="50" y="94"/>
                  </a:moveTo>
                  <a:lnTo>
                    <a:pt x="44" y="83"/>
                  </a:lnTo>
                  <a:lnTo>
                    <a:pt x="39" y="72"/>
                  </a:lnTo>
                  <a:lnTo>
                    <a:pt x="34" y="59"/>
                  </a:lnTo>
                  <a:lnTo>
                    <a:pt x="30" y="48"/>
                  </a:lnTo>
                  <a:lnTo>
                    <a:pt x="26" y="36"/>
                  </a:lnTo>
                  <a:lnTo>
                    <a:pt x="21" y="24"/>
                  </a:lnTo>
                  <a:lnTo>
                    <a:pt x="16" y="12"/>
                  </a:lnTo>
                  <a:lnTo>
                    <a:pt x="11" y="0"/>
                  </a:lnTo>
                  <a:lnTo>
                    <a:pt x="0" y="4"/>
                  </a:lnTo>
                  <a:lnTo>
                    <a:pt x="39" y="95"/>
                  </a:lnTo>
                  <a:lnTo>
                    <a:pt x="38" y="94"/>
                  </a:lnTo>
                  <a:lnTo>
                    <a:pt x="50" y="94"/>
                  </a:lnTo>
                  <a:close/>
                </a:path>
              </a:pathLst>
            </a:custGeom>
            <a:solidFill>
              <a:srgbClr val="000000"/>
            </a:solidFill>
            <a:ln w="9525">
              <a:noFill/>
              <a:round/>
              <a:headEnd/>
              <a:tailEnd/>
            </a:ln>
          </p:spPr>
          <p:txBody>
            <a:bodyPr/>
            <a:lstStyle/>
            <a:p>
              <a:endParaRPr lang="en-US"/>
            </a:p>
          </p:txBody>
        </p:sp>
        <p:sp>
          <p:nvSpPr>
            <p:cNvPr id="31838" name="Freeform 1273"/>
            <p:cNvSpPr>
              <a:spLocks/>
            </p:cNvSpPr>
            <p:nvPr/>
          </p:nvSpPr>
          <p:spPr bwMode="auto">
            <a:xfrm>
              <a:off x="1659" y="2944"/>
              <a:ext cx="15" cy="35"/>
            </a:xfrm>
            <a:custGeom>
              <a:avLst/>
              <a:gdLst>
                <a:gd name="T0" fmla="*/ 0 w 76"/>
                <a:gd name="T1" fmla="*/ 0 h 174"/>
                <a:gd name="T2" fmla="*/ 0 w 76"/>
                <a:gd name="T3" fmla="*/ 0 h 174"/>
                <a:gd name="T4" fmla="*/ 0 w 76"/>
                <a:gd name="T5" fmla="*/ 0 h 174"/>
                <a:gd name="T6" fmla="*/ 0 w 76"/>
                <a:gd name="T7" fmla="*/ 0 h 174"/>
                <a:gd name="T8" fmla="*/ 0 w 76"/>
                <a:gd name="T9" fmla="*/ 0 h 174"/>
                <a:gd name="T10" fmla="*/ 0 w 76"/>
                <a:gd name="T11" fmla="*/ 0 h 174"/>
                <a:gd name="T12" fmla="*/ 0 w 76"/>
                <a:gd name="T13" fmla="*/ 0 h 174"/>
                <a:gd name="T14" fmla="*/ 0 w 76"/>
                <a:gd name="T15" fmla="*/ 0 h 174"/>
                <a:gd name="T16" fmla="*/ 0 w 76"/>
                <a:gd name="T17" fmla="*/ 0 h 174"/>
                <a:gd name="T18" fmla="*/ 0 w 76"/>
                <a:gd name="T19" fmla="*/ 0 h 174"/>
                <a:gd name="T20" fmla="*/ 0 w 76"/>
                <a:gd name="T21" fmla="*/ 0 h 174"/>
                <a:gd name="T22" fmla="*/ 0 w 76"/>
                <a:gd name="T23" fmla="*/ 0 h 174"/>
                <a:gd name="T24" fmla="*/ 0 w 76"/>
                <a:gd name="T25" fmla="*/ 0 h 174"/>
                <a:gd name="T26" fmla="*/ 0 w 76"/>
                <a:gd name="T27" fmla="*/ 0 h 174"/>
                <a:gd name="T28" fmla="*/ 0 w 76"/>
                <a:gd name="T29" fmla="*/ 0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174"/>
                <a:gd name="T47" fmla="*/ 76 w 76"/>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174">
                  <a:moveTo>
                    <a:pt x="33" y="0"/>
                  </a:moveTo>
                  <a:lnTo>
                    <a:pt x="71" y="91"/>
                  </a:lnTo>
                  <a:lnTo>
                    <a:pt x="76" y="114"/>
                  </a:lnTo>
                  <a:lnTo>
                    <a:pt x="71" y="136"/>
                  </a:lnTo>
                  <a:lnTo>
                    <a:pt x="61" y="156"/>
                  </a:lnTo>
                  <a:lnTo>
                    <a:pt x="46" y="170"/>
                  </a:lnTo>
                  <a:lnTo>
                    <a:pt x="30" y="174"/>
                  </a:lnTo>
                  <a:lnTo>
                    <a:pt x="17" y="167"/>
                  </a:lnTo>
                  <a:lnTo>
                    <a:pt x="6" y="147"/>
                  </a:lnTo>
                  <a:lnTo>
                    <a:pt x="1" y="109"/>
                  </a:lnTo>
                  <a:lnTo>
                    <a:pt x="1" y="104"/>
                  </a:lnTo>
                  <a:lnTo>
                    <a:pt x="1" y="97"/>
                  </a:lnTo>
                  <a:lnTo>
                    <a:pt x="0" y="90"/>
                  </a:lnTo>
                  <a:lnTo>
                    <a:pt x="0" y="86"/>
                  </a:lnTo>
                  <a:lnTo>
                    <a:pt x="33" y="0"/>
                  </a:lnTo>
                  <a:close/>
                </a:path>
              </a:pathLst>
            </a:custGeom>
            <a:solidFill>
              <a:srgbClr val="FFFF00"/>
            </a:solidFill>
            <a:ln w="9525">
              <a:noFill/>
              <a:round/>
              <a:headEnd/>
              <a:tailEnd/>
            </a:ln>
          </p:spPr>
          <p:txBody>
            <a:bodyPr/>
            <a:lstStyle/>
            <a:p>
              <a:endParaRPr lang="en-US"/>
            </a:p>
          </p:txBody>
        </p:sp>
        <p:sp>
          <p:nvSpPr>
            <p:cNvPr id="31839" name="Freeform 1274"/>
            <p:cNvSpPr>
              <a:spLocks/>
            </p:cNvSpPr>
            <p:nvPr/>
          </p:nvSpPr>
          <p:spPr bwMode="auto">
            <a:xfrm>
              <a:off x="1666" y="2962"/>
              <a:ext cx="9" cy="18"/>
            </a:xfrm>
            <a:custGeom>
              <a:avLst/>
              <a:gdLst>
                <a:gd name="T0" fmla="*/ 0 w 43"/>
                <a:gd name="T1" fmla="*/ 0 h 88"/>
                <a:gd name="T2" fmla="*/ 0 w 43"/>
                <a:gd name="T3" fmla="*/ 0 h 88"/>
                <a:gd name="T4" fmla="*/ 0 w 43"/>
                <a:gd name="T5" fmla="*/ 0 h 88"/>
                <a:gd name="T6" fmla="*/ 0 w 43"/>
                <a:gd name="T7" fmla="*/ 0 h 88"/>
                <a:gd name="T8" fmla="*/ 0 w 43"/>
                <a:gd name="T9" fmla="*/ 0 h 88"/>
                <a:gd name="T10" fmla="*/ 0 w 43"/>
                <a:gd name="T11" fmla="*/ 0 h 88"/>
                <a:gd name="T12" fmla="*/ 0 w 43"/>
                <a:gd name="T13" fmla="*/ 0 h 88"/>
                <a:gd name="T14" fmla="*/ 0 w 43"/>
                <a:gd name="T15" fmla="*/ 0 h 88"/>
                <a:gd name="T16" fmla="*/ 0 w 43"/>
                <a:gd name="T17" fmla="*/ 0 h 88"/>
                <a:gd name="T18" fmla="*/ 0 w 43"/>
                <a:gd name="T19" fmla="*/ 0 h 88"/>
                <a:gd name="T20" fmla="*/ 0 w 43"/>
                <a:gd name="T21" fmla="*/ 0 h 88"/>
                <a:gd name="T22" fmla="*/ 0 w 43"/>
                <a:gd name="T23" fmla="*/ 0 h 88"/>
                <a:gd name="T24" fmla="*/ 0 w 43"/>
                <a:gd name="T25" fmla="*/ 0 h 88"/>
                <a:gd name="T26" fmla="*/ 0 w 43"/>
                <a:gd name="T27" fmla="*/ 0 h 88"/>
                <a:gd name="T28" fmla="*/ 0 w 43"/>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88"/>
                <a:gd name="T47" fmla="*/ 43 w 43"/>
                <a:gd name="T48" fmla="*/ 88 h 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88">
                  <a:moveTo>
                    <a:pt x="0" y="88"/>
                  </a:moveTo>
                  <a:lnTo>
                    <a:pt x="14" y="85"/>
                  </a:lnTo>
                  <a:lnTo>
                    <a:pt x="25" y="77"/>
                  </a:lnTo>
                  <a:lnTo>
                    <a:pt x="32" y="66"/>
                  </a:lnTo>
                  <a:lnTo>
                    <a:pt x="37" y="54"/>
                  </a:lnTo>
                  <a:lnTo>
                    <a:pt x="41" y="40"/>
                  </a:lnTo>
                  <a:lnTo>
                    <a:pt x="43" y="26"/>
                  </a:lnTo>
                  <a:lnTo>
                    <a:pt x="43" y="12"/>
                  </a:lnTo>
                  <a:lnTo>
                    <a:pt x="43" y="0"/>
                  </a:lnTo>
                  <a:lnTo>
                    <a:pt x="30" y="0"/>
                  </a:lnTo>
                  <a:lnTo>
                    <a:pt x="30" y="21"/>
                  </a:lnTo>
                  <a:lnTo>
                    <a:pt x="29" y="47"/>
                  </a:lnTo>
                  <a:lnTo>
                    <a:pt x="19" y="69"/>
                  </a:lnTo>
                  <a:lnTo>
                    <a:pt x="0" y="76"/>
                  </a:lnTo>
                  <a:lnTo>
                    <a:pt x="0" y="88"/>
                  </a:lnTo>
                  <a:close/>
                </a:path>
              </a:pathLst>
            </a:custGeom>
            <a:solidFill>
              <a:srgbClr val="000000"/>
            </a:solidFill>
            <a:ln w="9525">
              <a:noFill/>
              <a:round/>
              <a:headEnd/>
              <a:tailEnd/>
            </a:ln>
          </p:spPr>
          <p:txBody>
            <a:bodyPr/>
            <a:lstStyle/>
            <a:p>
              <a:endParaRPr lang="en-US"/>
            </a:p>
          </p:txBody>
        </p:sp>
        <p:sp>
          <p:nvSpPr>
            <p:cNvPr id="31840" name="Freeform 1275"/>
            <p:cNvSpPr>
              <a:spLocks/>
            </p:cNvSpPr>
            <p:nvPr/>
          </p:nvSpPr>
          <p:spPr bwMode="auto">
            <a:xfrm>
              <a:off x="1658" y="2961"/>
              <a:ext cx="8" cy="19"/>
            </a:xfrm>
            <a:custGeom>
              <a:avLst/>
              <a:gdLst>
                <a:gd name="T0" fmla="*/ 0 w 40"/>
                <a:gd name="T1" fmla="*/ 0 h 94"/>
                <a:gd name="T2" fmla="*/ 0 w 40"/>
                <a:gd name="T3" fmla="*/ 0 h 94"/>
                <a:gd name="T4" fmla="*/ 0 w 40"/>
                <a:gd name="T5" fmla="*/ 0 h 94"/>
                <a:gd name="T6" fmla="*/ 0 w 40"/>
                <a:gd name="T7" fmla="*/ 0 h 94"/>
                <a:gd name="T8" fmla="*/ 0 w 40"/>
                <a:gd name="T9" fmla="*/ 0 h 94"/>
                <a:gd name="T10" fmla="*/ 0 w 40"/>
                <a:gd name="T11" fmla="*/ 0 h 94"/>
                <a:gd name="T12" fmla="*/ 0 w 40"/>
                <a:gd name="T13" fmla="*/ 0 h 94"/>
                <a:gd name="T14" fmla="*/ 0 w 40"/>
                <a:gd name="T15" fmla="*/ 0 h 94"/>
                <a:gd name="T16" fmla="*/ 0 w 40"/>
                <a:gd name="T17" fmla="*/ 0 h 94"/>
                <a:gd name="T18" fmla="*/ 0 w 40"/>
                <a:gd name="T19" fmla="*/ 0 h 94"/>
                <a:gd name="T20" fmla="*/ 0 w 40"/>
                <a:gd name="T21" fmla="*/ 0 h 94"/>
                <a:gd name="T22" fmla="*/ 0 w 40"/>
                <a:gd name="T23" fmla="*/ 0 h 94"/>
                <a:gd name="T24" fmla="*/ 0 w 40"/>
                <a:gd name="T25" fmla="*/ 0 h 94"/>
                <a:gd name="T26" fmla="*/ 0 w 40"/>
                <a:gd name="T27" fmla="*/ 0 h 94"/>
                <a:gd name="T28" fmla="*/ 0 w 40"/>
                <a:gd name="T29" fmla="*/ 0 h 94"/>
                <a:gd name="T30" fmla="*/ 0 w 40"/>
                <a:gd name="T31" fmla="*/ 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94"/>
                <a:gd name="T50" fmla="*/ 40 w 40"/>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94">
                  <a:moveTo>
                    <a:pt x="40" y="94"/>
                  </a:moveTo>
                  <a:lnTo>
                    <a:pt x="40" y="82"/>
                  </a:lnTo>
                  <a:lnTo>
                    <a:pt x="22" y="74"/>
                  </a:lnTo>
                  <a:lnTo>
                    <a:pt x="15" y="50"/>
                  </a:lnTo>
                  <a:lnTo>
                    <a:pt x="12" y="23"/>
                  </a:lnTo>
                  <a:lnTo>
                    <a:pt x="12" y="1"/>
                  </a:lnTo>
                  <a:lnTo>
                    <a:pt x="11" y="3"/>
                  </a:lnTo>
                  <a:lnTo>
                    <a:pt x="0" y="0"/>
                  </a:lnTo>
                  <a:lnTo>
                    <a:pt x="2" y="10"/>
                  </a:lnTo>
                  <a:lnTo>
                    <a:pt x="2" y="22"/>
                  </a:lnTo>
                  <a:lnTo>
                    <a:pt x="2" y="38"/>
                  </a:lnTo>
                  <a:lnTo>
                    <a:pt x="3" y="53"/>
                  </a:lnTo>
                  <a:lnTo>
                    <a:pt x="6" y="69"/>
                  </a:lnTo>
                  <a:lnTo>
                    <a:pt x="12" y="81"/>
                  </a:lnTo>
                  <a:lnTo>
                    <a:pt x="23" y="89"/>
                  </a:lnTo>
                  <a:lnTo>
                    <a:pt x="40" y="94"/>
                  </a:lnTo>
                  <a:close/>
                </a:path>
              </a:pathLst>
            </a:custGeom>
            <a:solidFill>
              <a:srgbClr val="000000"/>
            </a:solidFill>
            <a:ln w="9525">
              <a:noFill/>
              <a:round/>
              <a:headEnd/>
              <a:tailEnd/>
            </a:ln>
          </p:spPr>
          <p:txBody>
            <a:bodyPr/>
            <a:lstStyle/>
            <a:p>
              <a:endParaRPr lang="en-US"/>
            </a:p>
          </p:txBody>
        </p:sp>
        <p:sp>
          <p:nvSpPr>
            <p:cNvPr id="31841" name="Freeform 1276"/>
            <p:cNvSpPr>
              <a:spLocks/>
            </p:cNvSpPr>
            <p:nvPr/>
          </p:nvSpPr>
          <p:spPr bwMode="auto">
            <a:xfrm>
              <a:off x="1658" y="2941"/>
              <a:ext cx="9" cy="21"/>
            </a:xfrm>
            <a:custGeom>
              <a:avLst/>
              <a:gdLst>
                <a:gd name="T0" fmla="*/ 0 w 44"/>
                <a:gd name="T1" fmla="*/ 0 h 105"/>
                <a:gd name="T2" fmla="*/ 0 w 44"/>
                <a:gd name="T3" fmla="*/ 0 h 105"/>
                <a:gd name="T4" fmla="*/ 0 w 44"/>
                <a:gd name="T5" fmla="*/ 0 h 105"/>
                <a:gd name="T6" fmla="*/ 0 w 44"/>
                <a:gd name="T7" fmla="*/ 0 h 105"/>
                <a:gd name="T8" fmla="*/ 0 w 44"/>
                <a:gd name="T9" fmla="*/ 0 h 105"/>
                <a:gd name="T10" fmla="*/ 0 w 44"/>
                <a:gd name="T11" fmla="*/ 0 h 105"/>
                <a:gd name="T12" fmla="*/ 0 w 44"/>
                <a:gd name="T13" fmla="*/ 0 h 105"/>
                <a:gd name="T14" fmla="*/ 0 w 44"/>
                <a:gd name="T15" fmla="*/ 0 h 105"/>
                <a:gd name="T16" fmla="*/ 0 w 44"/>
                <a:gd name="T17" fmla="*/ 0 h 105"/>
                <a:gd name="T18" fmla="*/ 0 w 44"/>
                <a:gd name="T19" fmla="*/ 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105"/>
                <a:gd name="T32" fmla="*/ 44 w 44"/>
                <a:gd name="T33" fmla="*/ 105 h 1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105">
                  <a:moveTo>
                    <a:pt x="44" y="14"/>
                  </a:moveTo>
                  <a:lnTo>
                    <a:pt x="33" y="14"/>
                  </a:lnTo>
                  <a:lnTo>
                    <a:pt x="0" y="102"/>
                  </a:lnTo>
                  <a:lnTo>
                    <a:pt x="11" y="105"/>
                  </a:lnTo>
                  <a:lnTo>
                    <a:pt x="44" y="18"/>
                  </a:lnTo>
                  <a:lnTo>
                    <a:pt x="33" y="18"/>
                  </a:lnTo>
                  <a:lnTo>
                    <a:pt x="44" y="14"/>
                  </a:lnTo>
                  <a:lnTo>
                    <a:pt x="38" y="0"/>
                  </a:lnTo>
                  <a:lnTo>
                    <a:pt x="33" y="14"/>
                  </a:lnTo>
                  <a:lnTo>
                    <a:pt x="44" y="14"/>
                  </a:lnTo>
                  <a:close/>
                </a:path>
              </a:pathLst>
            </a:custGeom>
            <a:solidFill>
              <a:srgbClr val="000000"/>
            </a:solidFill>
            <a:ln w="9525">
              <a:noFill/>
              <a:round/>
              <a:headEnd/>
              <a:tailEnd/>
            </a:ln>
          </p:spPr>
          <p:txBody>
            <a:bodyPr/>
            <a:lstStyle/>
            <a:p>
              <a:endParaRPr lang="en-US"/>
            </a:p>
          </p:txBody>
        </p:sp>
        <p:sp>
          <p:nvSpPr>
            <p:cNvPr id="31842" name="Freeform 1277"/>
            <p:cNvSpPr>
              <a:spLocks/>
            </p:cNvSpPr>
            <p:nvPr/>
          </p:nvSpPr>
          <p:spPr bwMode="auto">
            <a:xfrm>
              <a:off x="1665" y="2943"/>
              <a:ext cx="10" cy="20"/>
            </a:xfrm>
            <a:custGeom>
              <a:avLst/>
              <a:gdLst>
                <a:gd name="T0" fmla="*/ 0 w 50"/>
                <a:gd name="T1" fmla="*/ 0 h 96"/>
                <a:gd name="T2" fmla="*/ 0 w 50"/>
                <a:gd name="T3" fmla="*/ 0 h 96"/>
                <a:gd name="T4" fmla="*/ 0 w 50"/>
                <a:gd name="T5" fmla="*/ 0 h 96"/>
                <a:gd name="T6" fmla="*/ 0 w 50"/>
                <a:gd name="T7" fmla="*/ 0 h 96"/>
                <a:gd name="T8" fmla="*/ 0 w 50"/>
                <a:gd name="T9" fmla="*/ 0 h 96"/>
                <a:gd name="T10" fmla="*/ 0 w 50"/>
                <a:gd name="T11" fmla="*/ 0 h 96"/>
                <a:gd name="T12" fmla="*/ 0 w 50"/>
                <a:gd name="T13" fmla="*/ 0 h 96"/>
                <a:gd name="T14" fmla="*/ 0 w 50"/>
                <a:gd name="T15" fmla="*/ 0 h 96"/>
                <a:gd name="T16" fmla="*/ 0 w 50"/>
                <a:gd name="T17" fmla="*/ 0 h 96"/>
                <a:gd name="T18" fmla="*/ 0 w 50"/>
                <a:gd name="T19" fmla="*/ 0 h 96"/>
                <a:gd name="T20" fmla="*/ 0 w 50"/>
                <a:gd name="T21" fmla="*/ 0 h 96"/>
                <a:gd name="T22" fmla="*/ 0 w 50"/>
                <a:gd name="T23" fmla="*/ 0 h 96"/>
                <a:gd name="T24" fmla="*/ 0 w 50"/>
                <a:gd name="T25" fmla="*/ 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96"/>
                <a:gd name="T41" fmla="*/ 50 w 50"/>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96">
                  <a:moveTo>
                    <a:pt x="50" y="94"/>
                  </a:moveTo>
                  <a:lnTo>
                    <a:pt x="44" y="83"/>
                  </a:lnTo>
                  <a:lnTo>
                    <a:pt x="39" y="72"/>
                  </a:lnTo>
                  <a:lnTo>
                    <a:pt x="33" y="59"/>
                  </a:lnTo>
                  <a:lnTo>
                    <a:pt x="29" y="48"/>
                  </a:lnTo>
                  <a:lnTo>
                    <a:pt x="24" y="36"/>
                  </a:lnTo>
                  <a:lnTo>
                    <a:pt x="20" y="24"/>
                  </a:lnTo>
                  <a:lnTo>
                    <a:pt x="16" y="12"/>
                  </a:lnTo>
                  <a:lnTo>
                    <a:pt x="11" y="0"/>
                  </a:lnTo>
                  <a:lnTo>
                    <a:pt x="0" y="4"/>
                  </a:lnTo>
                  <a:lnTo>
                    <a:pt x="38" y="96"/>
                  </a:lnTo>
                  <a:lnTo>
                    <a:pt x="37" y="94"/>
                  </a:lnTo>
                  <a:lnTo>
                    <a:pt x="50" y="94"/>
                  </a:lnTo>
                  <a:close/>
                </a:path>
              </a:pathLst>
            </a:custGeom>
            <a:solidFill>
              <a:srgbClr val="000000"/>
            </a:solidFill>
            <a:ln w="9525">
              <a:noFill/>
              <a:round/>
              <a:headEnd/>
              <a:tailEnd/>
            </a:ln>
          </p:spPr>
          <p:txBody>
            <a:bodyPr/>
            <a:lstStyle/>
            <a:p>
              <a:endParaRPr lang="en-US"/>
            </a:p>
          </p:txBody>
        </p:sp>
        <p:sp>
          <p:nvSpPr>
            <p:cNvPr id="31843" name="Freeform 1278"/>
            <p:cNvSpPr>
              <a:spLocks/>
            </p:cNvSpPr>
            <p:nvPr/>
          </p:nvSpPr>
          <p:spPr bwMode="auto">
            <a:xfrm>
              <a:off x="1668" y="3043"/>
              <a:ext cx="67" cy="136"/>
            </a:xfrm>
            <a:custGeom>
              <a:avLst/>
              <a:gdLst>
                <a:gd name="T0" fmla="*/ 0 w 335"/>
                <a:gd name="T1" fmla="*/ 0 h 684"/>
                <a:gd name="T2" fmla="*/ 0 w 335"/>
                <a:gd name="T3" fmla="*/ 0 h 684"/>
                <a:gd name="T4" fmla="*/ 0 w 335"/>
                <a:gd name="T5" fmla="*/ 0 h 684"/>
                <a:gd name="T6" fmla="*/ 0 w 335"/>
                <a:gd name="T7" fmla="*/ 0 h 684"/>
                <a:gd name="T8" fmla="*/ 0 w 335"/>
                <a:gd name="T9" fmla="*/ 0 h 684"/>
                <a:gd name="T10" fmla="*/ 0 w 335"/>
                <a:gd name="T11" fmla="*/ 0 h 684"/>
                <a:gd name="T12" fmla="*/ 0 w 335"/>
                <a:gd name="T13" fmla="*/ 0 h 684"/>
                <a:gd name="T14" fmla="*/ 0 w 335"/>
                <a:gd name="T15" fmla="*/ 0 h 684"/>
                <a:gd name="T16" fmla="*/ 0 w 335"/>
                <a:gd name="T17" fmla="*/ 0 h 684"/>
                <a:gd name="T18" fmla="*/ 0 w 335"/>
                <a:gd name="T19" fmla="*/ 0 h 684"/>
                <a:gd name="T20" fmla="*/ 0 w 335"/>
                <a:gd name="T21" fmla="*/ 0 h 684"/>
                <a:gd name="T22" fmla="*/ 0 w 335"/>
                <a:gd name="T23" fmla="*/ 0 h 684"/>
                <a:gd name="T24" fmla="*/ 0 w 335"/>
                <a:gd name="T25" fmla="*/ 0 h 684"/>
                <a:gd name="T26" fmla="*/ 0 w 335"/>
                <a:gd name="T27" fmla="*/ 0 h 684"/>
                <a:gd name="T28" fmla="*/ 0 w 335"/>
                <a:gd name="T29" fmla="*/ 0 h 684"/>
                <a:gd name="T30" fmla="*/ 0 w 335"/>
                <a:gd name="T31" fmla="*/ 0 h 684"/>
                <a:gd name="T32" fmla="*/ 0 w 335"/>
                <a:gd name="T33" fmla="*/ 0 h 684"/>
                <a:gd name="T34" fmla="*/ 0 w 335"/>
                <a:gd name="T35" fmla="*/ 0 h 684"/>
                <a:gd name="T36" fmla="*/ 0 w 335"/>
                <a:gd name="T37" fmla="*/ 0 h 684"/>
                <a:gd name="T38" fmla="*/ 0 w 335"/>
                <a:gd name="T39" fmla="*/ 0 h 684"/>
                <a:gd name="T40" fmla="*/ 0 w 335"/>
                <a:gd name="T41" fmla="*/ 0 h 684"/>
                <a:gd name="T42" fmla="*/ 0 w 335"/>
                <a:gd name="T43" fmla="*/ 0 h 684"/>
                <a:gd name="T44" fmla="*/ 0 w 335"/>
                <a:gd name="T45" fmla="*/ 0 h 684"/>
                <a:gd name="T46" fmla="*/ 0 w 335"/>
                <a:gd name="T47" fmla="*/ 0 h 684"/>
                <a:gd name="T48" fmla="*/ 0 w 335"/>
                <a:gd name="T49" fmla="*/ 0 h 684"/>
                <a:gd name="T50" fmla="*/ 0 w 335"/>
                <a:gd name="T51" fmla="*/ 0 h 684"/>
                <a:gd name="T52" fmla="*/ 0 w 335"/>
                <a:gd name="T53" fmla="*/ 0 h 684"/>
                <a:gd name="T54" fmla="*/ 0 w 335"/>
                <a:gd name="T55" fmla="*/ 0 h 684"/>
                <a:gd name="T56" fmla="*/ 0 w 335"/>
                <a:gd name="T57" fmla="*/ 0 h 684"/>
                <a:gd name="T58" fmla="*/ 0 w 335"/>
                <a:gd name="T59" fmla="*/ 0 h 684"/>
                <a:gd name="T60" fmla="*/ 0 w 335"/>
                <a:gd name="T61" fmla="*/ 0 h 684"/>
                <a:gd name="T62" fmla="*/ 0 w 335"/>
                <a:gd name="T63" fmla="*/ 0 h 684"/>
                <a:gd name="T64" fmla="*/ 0 w 335"/>
                <a:gd name="T65" fmla="*/ 0 h 684"/>
                <a:gd name="T66" fmla="*/ 0 w 335"/>
                <a:gd name="T67" fmla="*/ 0 h 684"/>
                <a:gd name="T68" fmla="*/ 0 w 335"/>
                <a:gd name="T69" fmla="*/ 0 h 684"/>
                <a:gd name="T70" fmla="*/ 0 w 335"/>
                <a:gd name="T71" fmla="*/ 0 h 684"/>
                <a:gd name="T72" fmla="*/ 0 w 335"/>
                <a:gd name="T73" fmla="*/ 0 h 684"/>
                <a:gd name="T74" fmla="*/ 0 w 335"/>
                <a:gd name="T75" fmla="*/ 0 h 684"/>
                <a:gd name="T76" fmla="*/ 0 w 335"/>
                <a:gd name="T77" fmla="*/ 0 h 684"/>
                <a:gd name="T78" fmla="*/ 0 w 335"/>
                <a:gd name="T79" fmla="*/ 0 h 684"/>
                <a:gd name="T80" fmla="*/ 0 w 335"/>
                <a:gd name="T81" fmla="*/ 0 h 6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5"/>
                <a:gd name="T124" fmla="*/ 0 h 684"/>
                <a:gd name="T125" fmla="*/ 335 w 335"/>
                <a:gd name="T126" fmla="*/ 684 h 6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5" h="684">
                  <a:moveTo>
                    <a:pt x="190" y="0"/>
                  </a:moveTo>
                  <a:lnTo>
                    <a:pt x="208" y="34"/>
                  </a:lnTo>
                  <a:lnTo>
                    <a:pt x="223" y="74"/>
                  </a:lnTo>
                  <a:lnTo>
                    <a:pt x="237" y="117"/>
                  </a:lnTo>
                  <a:lnTo>
                    <a:pt x="248" y="161"/>
                  </a:lnTo>
                  <a:lnTo>
                    <a:pt x="258" y="206"/>
                  </a:lnTo>
                  <a:lnTo>
                    <a:pt x="264" y="252"/>
                  </a:lnTo>
                  <a:lnTo>
                    <a:pt x="269" y="294"/>
                  </a:lnTo>
                  <a:lnTo>
                    <a:pt x="270" y="333"/>
                  </a:lnTo>
                  <a:lnTo>
                    <a:pt x="269" y="360"/>
                  </a:lnTo>
                  <a:lnTo>
                    <a:pt x="264" y="388"/>
                  </a:lnTo>
                  <a:lnTo>
                    <a:pt x="255" y="415"/>
                  </a:lnTo>
                  <a:lnTo>
                    <a:pt x="246" y="441"/>
                  </a:lnTo>
                  <a:lnTo>
                    <a:pt x="232" y="467"/>
                  </a:lnTo>
                  <a:lnTo>
                    <a:pt x="217" y="493"/>
                  </a:lnTo>
                  <a:lnTo>
                    <a:pt x="200" y="517"/>
                  </a:lnTo>
                  <a:lnTo>
                    <a:pt x="182" y="541"/>
                  </a:lnTo>
                  <a:lnTo>
                    <a:pt x="161" y="564"/>
                  </a:lnTo>
                  <a:lnTo>
                    <a:pt x="140" y="585"/>
                  </a:lnTo>
                  <a:lnTo>
                    <a:pt x="118" y="606"/>
                  </a:lnTo>
                  <a:lnTo>
                    <a:pt x="95" y="624"/>
                  </a:lnTo>
                  <a:lnTo>
                    <a:pt x="71" y="641"/>
                  </a:lnTo>
                  <a:lnTo>
                    <a:pt x="47" y="657"/>
                  </a:lnTo>
                  <a:lnTo>
                    <a:pt x="23" y="672"/>
                  </a:lnTo>
                  <a:lnTo>
                    <a:pt x="0" y="684"/>
                  </a:lnTo>
                  <a:lnTo>
                    <a:pt x="54" y="655"/>
                  </a:lnTo>
                  <a:lnTo>
                    <a:pt x="104" y="624"/>
                  </a:lnTo>
                  <a:lnTo>
                    <a:pt x="152" y="590"/>
                  </a:lnTo>
                  <a:lnTo>
                    <a:pt x="195" y="554"/>
                  </a:lnTo>
                  <a:lnTo>
                    <a:pt x="233" y="516"/>
                  </a:lnTo>
                  <a:lnTo>
                    <a:pt x="265" y="475"/>
                  </a:lnTo>
                  <a:lnTo>
                    <a:pt x="293" y="434"/>
                  </a:lnTo>
                  <a:lnTo>
                    <a:pt x="314" y="389"/>
                  </a:lnTo>
                  <a:lnTo>
                    <a:pt x="328" y="344"/>
                  </a:lnTo>
                  <a:lnTo>
                    <a:pt x="335" y="298"/>
                  </a:lnTo>
                  <a:lnTo>
                    <a:pt x="334" y="251"/>
                  </a:lnTo>
                  <a:lnTo>
                    <a:pt x="324" y="201"/>
                  </a:lnTo>
                  <a:lnTo>
                    <a:pt x="306" y="152"/>
                  </a:lnTo>
                  <a:lnTo>
                    <a:pt x="277" y="102"/>
                  </a:lnTo>
                  <a:lnTo>
                    <a:pt x="239" y="51"/>
                  </a:lnTo>
                  <a:lnTo>
                    <a:pt x="190" y="0"/>
                  </a:lnTo>
                  <a:close/>
                </a:path>
              </a:pathLst>
            </a:custGeom>
            <a:solidFill>
              <a:srgbClr val="D1AF70"/>
            </a:solidFill>
            <a:ln w="9525">
              <a:noFill/>
              <a:round/>
              <a:headEnd/>
              <a:tailEnd/>
            </a:ln>
          </p:spPr>
          <p:txBody>
            <a:bodyPr/>
            <a:lstStyle/>
            <a:p>
              <a:endParaRPr lang="en-US"/>
            </a:p>
          </p:txBody>
        </p:sp>
        <p:sp>
          <p:nvSpPr>
            <p:cNvPr id="31844" name="Freeform 1279"/>
            <p:cNvSpPr>
              <a:spLocks/>
            </p:cNvSpPr>
            <p:nvPr/>
          </p:nvSpPr>
          <p:spPr bwMode="auto">
            <a:xfrm>
              <a:off x="1686" y="3042"/>
              <a:ext cx="26" cy="99"/>
            </a:xfrm>
            <a:custGeom>
              <a:avLst/>
              <a:gdLst>
                <a:gd name="T0" fmla="*/ 0 w 132"/>
                <a:gd name="T1" fmla="*/ 0 h 494"/>
                <a:gd name="T2" fmla="*/ 0 w 132"/>
                <a:gd name="T3" fmla="*/ 0 h 494"/>
                <a:gd name="T4" fmla="*/ 0 w 132"/>
                <a:gd name="T5" fmla="*/ 0 h 494"/>
                <a:gd name="T6" fmla="*/ 0 w 132"/>
                <a:gd name="T7" fmla="*/ 0 h 494"/>
                <a:gd name="T8" fmla="*/ 0 w 132"/>
                <a:gd name="T9" fmla="*/ 0 h 494"/>
                <a:gd name="T10" fmla="*/ 0 w 132"/>
                <a:gd name="T11" fmla="*/ 0 h 494"/>
                <a:gd name="T12" fmla="*/ 0 w 132"/>
                <a:gd name="T13" fmla="*/ 0 h 494"/>
                <a:gd name="T14" fmla="*/ 0 w 132"/>
                <a:gd name="T15" fmla="*/ 0 h 494"/>
                <a:gd name="T16" fmla="*/ 0 w 132"/>
                <a:gd name="T17" fmla="*/ 0 h 4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
                <a:gd name="T28" fmla="*/ 0 h 494"/>
                <a:gd name="T29" fmla="*/ 132 w 132"/>
                <a:gd name="T30" fmla="*/ 494 h 4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 h="494">
                  <a:moveTo>
                    <a:pt x="6" y="493"/>
                  </a:moveTo>
                  <a:lnTo>
                    <a:pt x="0" y="482"/>
                  </a:lnTo>
                  <a:lnTo>
                    <a:pt x="72" y="0"/>
                  </a:lnTo>
                  <a:lnTo>
                    <a:pt x="132" y="3"/>
                  </a:lnTo>
                  <a:lnTo>
                    <a:pt x="38" y="482"/>
                  </a:lnTo>
                  <a:lnTo>
                    <a:pt x="33" y="490"/>
                  </a:lnTo>
                  <a:lnTo>
                    <a:pt x="24" y="493"/>
                  </a:lnTo>
                  <a:lnTo>
                    <a:pt x="14" y="494"/>
                  </a:lnTo>
                  <a:lnTo>
                    <a:pt x="6" y="493"/>
                  </a:lnTo>
                  <a:close/>
                </a:path>
              </a:pathLst>
            </a:custGeom>
            <a:solidFill>
              <a:srgbClr val="7FFFFF"/>
            </a:solidFill>
            <a:ln w="9525">
              <a:noFill/>
              <a:round/>
              <a:headEnd/>
              <a:tailEnd/>
            </a:ln>
          </p:spPr>
          <p:txBody>
            <a:bodyPr/>
            <a:lstStyle/>
            <a:p>
              <a:endParaRPr lang="en-US"/>
            </a:p>
          </p:txBody>
        </p:sp>
        <p:sp>
          <p:nvSpPr>
            <p:cNvPr id="31845" name="Freeform 1280"/>
            <p:cNvSpPr>
              <a:spLocks/>
            </p:cNvSpPr>
            <p:nvPr/>
          </p:nvSpPr>
          <p:spPr bwMode="auto">
            <a:xfrm>
              <a:off x="1689" y="3138"/>
              <a:ext cx="6" cy="4"/>
            </a:xfrm>
            <a:custGeom>
              <a:avLst/>
              <a:gdLst>
                <a:gd name="T0" fmla="*/ 0 w 30"/>
                <a:gd name="T1" fmla="*/ 0 h 22"/>
                <a:gd name="T2" fmla="*/ 0 w 30"/>
                <a:gd name="T3" fmla="*/ 0 h 22"/>
                <a:gd name="T4" fmla="*/ 0 w 30"/>
                <a:gd name="T5" fmla="*/ 0 h 22"/>
                <a:gd name="T6" fmla="*/ 0 w 30"/>
                <a:gd name="T7" fmla="*/ 0 h 22"/>
                <a:gd name="T8" fmla="*/ 0 w 30"/>
                <a:gd name="T9" fmla="*/ 0 h 22"/>
                <a:gd name="T10" fmla="*/ 0 w 30"/>
                <a:gd name="T11" fmla="*/ 0 h 22"/>
                <a:gd name="T12" fmla="*/ 0 w 30"/>
                <a:gd name="T13" fmla="*/ 0 h 22"/>
                <a:gd name="T14" fmla="*/ 0 w 30"/>
                <a:gd name="T15" fmla="*/ 0 h 22"/>
                <a:gd name="T16" fmla="*/ 0 w 30"/>
                <a:gd name="T17" fmla="*/ 0 h 22"/>
                <a:gd name="T18" fmla="*/ 0 w 30"/>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2"/>
                <a:gd name="T32" fmla="*/ 30 w 30"/>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2">
                  <a:moveTo>
                    <a:pt x="0" y="22"/>
                  </a:moveTo>
                  <a:lnTo>
                    <a:pt x="8" y="21"/>
                  </a:lnTo>
                  <a:lnTo>
                    <a:pt x="16" y="17"/>
                  </a:lnTo>
                  <a:lnTo>
                    <a:pt x="24" y="11"/>
                  </a:lnTo>
                  <a:lnTo>
                    <a:pt x="30" y="6"/>
                  </a:lnTo>
                  <a:lnTo>
                    <a:pt x="19" y="0"/>
                  </a:lnTo>
                  <a:lnTo>
                    <a:pt x="19" y="1"/>
                  </a:lnTo>
                  <a:lnTo>
                    <a:pt x="10" y="8"/>
                  </a:lnTo>
                  <a:lnTo>
                    <a:pt x="0" y="10"/>
                  </a:lnTo>
                  <a:lnTo>
                    <a:pt x="0" y="22"/>
                  </a:lnTo>
                  <a:close/>
                </a:path>
              </a:pathLst>
            </a:custGeom>
            <a:solidFill>
              <a:srgbClr val="000000"/>
            </a:solidFill>
            <a:ln w="9525">
              <a:noFill/>
              <a:round/>
              <a:headEnd/>
              <a:tailEnd/>
            </a:ln>
          </p:spPr>
          <p:txBody>
            <a:bodyPr/>
            <a:lstStyle/>
            <a:p>
              <a:endParaRPr lang="en-US"/>
            </a:p>
          </p:txBody>
        </p:sp>
        <p:sp>
          <p:nvSpPr>
            <p:cNvPr id="31846" name="Freeform 1281"/>
            <p:cNvSpPr>
              <a:spLocks/>
            </p:cNvSpPr>
            <p:nvPr/>
          </p:nvSpPr>
          <p:spPr bwMode="auto">
            <a:xfrm>
              <a:off x="1685" y="3138"/>
              <a:ext cx="4" cy="4"/>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w 20"/>
                <a:gd name="T37" fmla="*/ 0 h 20"/>
                <a:gd name="T38" fmla="*/ 0 w 20"/>
                <a:gd name="T39" fmla="*/ 0 h 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20"/>
                <a:gd name="T62" fmla="*/ 20 w 20"/>
                <a:gd name="T63" fmla="*/ 20 h 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20">
                  <a:moveTo>
                    <a:pt x="0" y="0"/>
                  </a:moveTo>
                  <a:lnTo>
                    <a:pt x="0" y="0"/>
                  </a:lnTo>
                  <a:lnTo>
                    <a:pt x="0" y="3"/>
                  </a:lnTo>
                  <a:lnTo>
                    <a:pt x="2" y="6"/>
                  </a:lnTo>
                  <a:lnTo>
                    <a:pt x="3" y="9"/>
                  </a:lnTo>
                  <a:lnTo>
                    <a:pt x="3" y="11"/>
                  </a:lnTo>
                  <a:lnTo>
                    <a:pt x="11" y="17"/>
                  </a:lnTo>
                  <a:lnTo>
                    <a:pt x="12" y="17"/>
                  </a:lnTo>
                  <a:lnTo>
                    <a:pt x="16" y="19"/>
                  </a:lnTo>
                  <a:lnTo>
                    <a:pt x="19" y="20"/>
                  </a:lnTo>
                  <a:lnTo>
                    <a:pt x="20" y="20"/>
                  </a:lnTo>
                  <a:lnTo>
                    <a:pt x="20" y="8"/>
                  </a:lnTo>
                  <a:lnTo>
                    <a:pt x="14" y="6"/>
                  </a:lnTo>
                  <a:lnTo>
                    <a:pt x="13" y="5"/>
                  </a:lnTo>
                  <a:lnTo>
                    <a:pt x="13" y="4"/>
                  </a:lnTo>
                  <a:lnTo>
                    <a:pt x="12" y="3"/>
                  </a:lnTo>
                  <a:lnTo>
                    <a:pt x="11" y="1"/>
                  </a:lnTo>
                  <a:lnTo>
                    <a:pt x="12" y="0"/>
                  </a:lnTo>
                  <a:lnTo>
                    <a:pt x="11" y="1"/>
                  </a:lnTo>
                  <a:lnTo>
                    <a:pt x="0" y="0"/>
                  </a:lnTo>
                  <a:close/>
                </a:path>
              </a:pathLst>
            </a:custGeom>
            <a:solidFill>
              <a:srgbClr val="000000"/>
            </a:solidFill>
            <a:ln w="9525">
              <a:noFill/>
              <a:round/>
              <a:headEnd/>
              <a:tailEnd/>
            </a:ln>
          </p:spPr>
          <p:txBody>
            <a:bodyPr/>
            <a:lstStyle/>
            <a:p>
              <a:endParaRPr lang="en-US"/>
            </a:p>
          </p:txBody>
        </p:sp>
        <p:sp>
          <p:nvSpPr>
            <p:cNvPr id="31847" name="Freeform 1282"/>
            <p:cNvSpPr>
              <a:spLocks/>
            </p:cNvSpPr>
            <p:nvPr/>
          </p:nvSpPr>
          <p:spPr bwMode="auto">
            <a:xfrm>
              <a:off x="1685" y="3041"/>
              <a:ext cx="17" cy="98"/>
            </a:xfrm>
            <a:custGeom>
              <a:avLst/>
              <a:gdLst>
                <a:gd name="T0" fmla="*/ 0 w 84"/>
                <a:gd name="T1" fmla="*/ 0 h 489"/>
                <a:gd name="T2" fmla="*/ 0 w 84"/>
                <a:gd name="T3" fmla="*/ 0 h 489"/>
                <a:gd name="T4" fmla="*/ 0 w 84"/>
                <a:gd name="T5" fmla="*/ 0 h 489"/>
                <a:gd name="T6" fmla="*/ 0 w 84"/>
                <a:gd name="T7" fmla="*/ 0 h 489"/>
                <a:gd name="T8" fmla="*/ 0 w 84"/>
                <a:gd name="T9" fmla="*/ 0 h 489"/>
                <a:gd name="T10" fmla="*/ 0 w 84"/>
                <a:gd name="T11" fmla="*/ 0 h 489"/>
                <a:gd name="T12" fmla="*/ 0 w 84"/>
                <a:gd name="T13" fmla="*/ 0 h 489"/>
                <a:gd name="T14" fmla="*/ 0 w 84"/>
                <a:gd name="T15" fmla="*/ 0 h 489"/>
                <a:gd name="T16" fmla="*/ 0 w 84"/>
                <a:gd name="T17" fmla="*/ 0 h 489"/>
                <a:gd name="T18" fmla="*/ 0 w 84"/>
                <a:gd name="T19" fmla="*/ 0 h 4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489"/>
                <a:gd name="T32" fmla="*/ 84 w 84"/>
                <a:gd name="T33" fmla="*/ 489 h 4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489">
                  <a:moveTo>
                    <a:pt x="78" y="1"/>
                  </a:moveTo>
                  <a:lnTo>
                    <a:pt x="73" y="5"/>
                  </a:lnTo>
                  <a:lnTo>
                    <a:pt x="0" y="488"/>
                  </a:lnTo>
                  <a:lnTo>
                    <a:pt x="11" y="489"/>
                  </a:lnTo>
                  <a:lnTo>
                    <a:pt x="84" y="8"/>
                  </a:lnTo>
                  <a:lnTo>
                    <a:pt x="78" y="13"/>
                  </a:lnTo>
                  <a:lnTo>
                    <a:pt x="78" y="1"/>
                  </a:lnTo>
                  <a:lnTo>
                    <a:pt x="74" y="0"/>
                  </a:lnTo>
                  <a:lnTo>
                    <a:pt x="73" y="5"/>
                  </a:lnTo>
                  <a:lnTo>
                    <a:pt x="78" y="1"/>
                  </a:lnTo>
                  <a:close/>
                </a:path>
              </a:pathLst>
            </a:custGeom>
            <a:solidFill>
              <a:srgbClr val="000000"/>
            </a:solidFill>
            <a:ln w="9525">
              <a:noFill/>
              <a:round/>
              <a:headEnd/>
              <a:tailEnd/>
            </a:ln>
          </p:spPr>
          <p:txBody>
            <a:bodyPr/>
            <a:lstStyle/>
            <a:p>
              <a:endParaRPr lang="en-US"/>
            </a:p>
          </p:txBody>
        </p:sp>
        <p:sp>
          <p:nvSpPr>
            <p:cNvPr id="31848" name="Freeform 1283"/>
            <p:cNvSpPr>
              <a:spLocks/>
            </p:cNvSpPr>
            <p:nvPr/>
          </p:nvSpPr>
          <p:spPr bwMode="auto">
            <a:xfrm>
              <a:off x="1700" y="3041"/>
              <a:ext cx="14" cy="3"/>
            </a:xfrm>
            <a:custGeom>
              <a:avLst/>
              <a:gdLst>
                <a:gd name="T0" fmla="*/ 0 w 68"/>
                <a:gd name="T1" fmla="*/ 0 h 14"/>
                <a:gd name="T2" fmla="*/ 0 w 68"/>
                <a:gd name="T3" fmla="*/ 0 h 14"/>
                <a:gd name="T4" fmla="*/ 0 w 68"/>
                <a:gd name="T5" fmla="*/ 0 h 14"/>
                <a:gd name="T6" fmla="*/ 0 w 68"/>
                <a:gd name="T7" fmla="*/ 0 h 14"/>
                <a:gd name="T8" fmla="*/ 0 w 68"/>
                <a:gd name="T9" fmla="*/ 0 h 14"/>
                <a:gd name="T10" fmla="*/ 0 w 68"/>
                <a:gd name="T11" fmla="*/ 0 h 14"/>
                <a:gd name="T12" fmla="*/ 0 w 68"/>
                <a:gd name="T13" fmla="*/ 0 h 14"/>
                <a:gd name="T14" fmla="*/ 0 w 68"/>
                <a:gd name="T15" fmla="*/ 0 h 14"/>
                <a:gd name="T16" fmla="*/ 0 w 68"/>
                <a:gd name="T17" fmla="*/ 0 h 14"/>
                <a:gd name="T18" fmla="*/ 0 w 68"/>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14"/>
                <a:gd name="T32" fmla="*/ 68 w 68"/>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14">
                  <a:moveTo>
                    <a:pt x="66" y="9"/>
                  </a:moveTo>
                  <a:lnTo>
                    <a:pt x="60" y="3"/>
                  </a:lnTo>
                  <a:lnTo>
                    <a:pt x="0" y="0"/>
                  </a:lnTo>
                  <a:lnTo>
                    <a:pt x="0" y="12"/>
                  </a:lnTo>
                  <a:lnTo>
                    <a:pt x="60" y="14"/>
                  </a:lnTo>
                  <a:lnTo>
                    <a:pt x="55" y="8"/>
                  </a:lnTo>
                  <a:lnTo>
                    <a:pt x="66" y="9"/>
                  </a:lnTo>
                  <a:lnTo>
                    <a:pt x="68" y="3"/>
                  </a:lnTo>
                  <a:lnTo>
                    <a:pt x="60" y="3"/>
                  </a:lnTo>
                  <a:lnTo>
                    <a:pt x="66" y="9"/>
                  </a:lnTo>
                  <a:close/>
                </a:path>
              </a:pathLst>
            </a:custGeom>
            <a:solidFill>
              <a:srgbClr val="000000"/>
            </a:solidFill>
            <a:ln w="9525">
              <a:noFill/>
              <a:round/>
              <a:headEnd/>
              <a:tailEnd/>
            </a:ln>
          </p:spPr>
          <p:txBody>
            <a:bodyPr/>
            <a:lstStyle/>
            <a:p>
              <a:endParaRPr lang="en-US"/>
            </a:p>
          </p:txBody>
        </p:sp>
        <p:sp>
          <p:nvSpPr>
            <p:cNvPr id="31849" name="Freeform 1284"/>
            <p:cNvSpPr>
              <a:spLocks/>
            </p:cNvSpPr>
            <p:nvPr/>
          </p:nvSpPr>
          <p:spPr bwMode="auto">
            <a:xfrm>
              <a:off x="1693" y="3043"/>
              <a:ext cx="21" cy="96"/>
            </a:xfrm>
            <a:custGeom>
              <a:avLst/>
              <a:gdLst>
                <a:gd name="T0" fmla="*/ 0 w 105"/>
                <a:gd name="T1" fmla="*/ 0 h 483"/>
                <a:gd name="T2" fmla="*/ 0 w 105"/>
                <a:gd name="T3" fmla="*/ 0 h 483"/>
                <a:gd name="T4" fmla="*/ 0 w 105"/>
                <a:gd name="T5" fmla="*/ 0 h 483"/>
                <a:gd name="T6" fmla="*/ 0 w 105"/>
                <a:gd name="T7" fmla="*/ 0 h 483"/>
                <a:gd name="T8" fmla="*/ 0 w 105"/>
                <a:gd name="T9" fmla="*/ 0 h 483"/>
                <a:gd name="T10" fmla="*/ 0 w 105"/>
                <a:gd name="T11" fmla="*/ 0 h 483"/>
                <a:gd name="T12" fmla="*/ 0 w 105"/>
                <a:gd name="T13" fmla="*/ 0 h 483"/>
                <a:gd name="T14" fmla="*/ 0 w 105"/>
                <a:gd name="T15" fmla="*/ 0 h 483"/>
                <a:gd name="T16" fmla="*/ 0 w 105"/>
                <a:gd name="T17" fmla="*/ 0 h 483"/>
                <a:gd name="T18" fmla="*/ 0 w 105"/>
                <a:gd name="T19" fmla="*/ 0 h 483"/>
                <a:gd name="T20" fmla="*/ 0 w 105"/>
                <a:gd name="T21" fmla="*/ 0 h 483"/>
                <a:gd name="T22" fmla="*/ 0 w 105"/>
                <a:gd name="T23" fmla="*/ 0 h 483"/>
                <a:gd name="T24" fmla="*/ 0 w 105"/>
                <a:gd name="T25" fmla="*/ 0 h 4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
                <a:gd name="T40" fmla="*/ 0 h 483"/>
                <a:gd name="T41" fmla="*/ 105 w 105"/>
                <a:gd name="T42" fmla="*/ 483 h 4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 h="483">
                  <a:moveTo>
                    <a:pt x="105" y="1"/>
                  </a:moveTo>
                  <a:lnTo>
                    <a:pt x="94" y="0"/>
                  </a:lnTo>
                  <a:lnTo>
                    <a:pt x="0" y="479"/>
                  </a:lnTo>
                  <a:lnTo>
                    <a:pt x="0" y="477"/>
                  </a:lnTo>
                  <a:lnTo>
                    <a:pt x="11" y="483"/>
                  </a:lnTo>
                  <a:lnTo>
                    <a:pt x="15" y="457"/>
                  </a:lnTo>
                  <a:lnTo>
                    <a:pt x="24" y="404"/>
                  </a:lnTo>
                  <a:lnTo>
                    <a:pt x="38" y="333"/>
                  </a:lnTo>
                  <a:lnTo>
                    <a:pt x="55" y="252"/>
                  </a:lnTo>
                  <a:lnTo>
                    <a:pt x="71" y="169"/>
                  </a:lnTo>
                  <a:lnTo>
                    <a:pt x="87" y="94"/>
                  </a:lnTo>
                  <a:lnTo>
                    <a:pt x="98" y="35"/>
                  </a:lnTo>
                  <a:lnTo>
                    <a:pt x="105" y="1"/>
                  </a:lnTo>
                  <a:close/>
                </a:path>
              </a:pathLst>
            </a:custGeom>
            <a:solidFill>
              <a:srgbClr val="000000"/>
            </a:solidFill>
            <a:ln w="9525">
              <a:noFill/>
              <a:round/>
              <a:headEnd/>
              <a:tailEnd/>
            </a:ln>
          </p:spPr>
          <p:txBody>
            <a:bodyPr/>
            <a:lstStyle/>
            <a:p>
              <a:endParaRPr lang="en-US"/>
            </a:p>
          </p:txBody>
        </p:sp>
        <p:sp>
          <p:nvSpPr>
            <p:cNvPr id="31850" name="Freeform 1285"/>
            <p:cNvSpPr>
              <a:spLocks/>
            </p:cNvSpPr>
            <p:nvPr/>
          </p:nvSpPr>
          <p:spPr bwMode="auto">
            <a:xfrm>
              <a:off x="1700" y="3040"/>
              <a:ext cx="13" cy="7"/>
            </a:xfrm>
            <a:custGeom>
              <a:avLst/>
              <a:gdLst>
                <a:gd name="T0" fmla="*/ 0 w 68"/>
                <a:gd name="T1" fmla="*/ 0 h 35"/>
                <a:gd name="T2" fmla="*/ 0 w 68"/>
                <a:gd name="T3" fmla="*/ 0 h 35"/>
                <a:gd name="T4" fmla="*/ 0 w 68"/>
                <a:gd name="T5" fmla="*/ 0 h 35"/>
                <a:gd name="T6" fmla="*/ 0 w 68"/>
                <a:gd name="T7" fmla="*/ 0 h 35"/>
                <a:gd name="T8" fmla="*/ 0 w 68"/>
                <a:gd name="T9" fmla="*/ 0 h 35"/>
                <a:gd name="T10" fmla="*/ 0 w 68"/>
                <a:gd name="T11" fmla="*/ 0 h 35"/>
                <a:gd name="T12" fmla="*/ 0 w 68"/>
                <a:gd name="T13" fmla="*/ 0 h 35"/>
                <a:gd name="T14" fmla="*/ 0 w 68"/>
                <a:gd name="T15" fmla="*/ 0 h 35"/>
                <a:gd name="T16" fmla="*/ 0 w 68"/>
                <a:gd name="T17" fmla="*/ 0 h 35"/>
                <a:gd name="T18" fmla="*/ 0 w 68"/>
                <a:gd name="T19" fmla="*/ 0 h 35"/>
                <a:gd name="T20" fmla="*/ 0 w 68"/>
                <a:gd name="T21" fmla="*/ 0 h 35"/>
                <a:gd name="T22" fmla="*/ 0 w 68"/>
                <a:gd name="T23" fmla="*/ 0 h 35"/>
                <a:gd name="T24" fmla="*/ 0 w 68"/>
                <a:gd name="T25" fmla="*/ 0 h 35"/>
                <a:gd name="T26" fmla="*/ 0 w 68"/>
                <a:gd name="T27" fmla="*/ 0 h 35"/>
                <a:gd name="T28" fmla="*/ 0 w 68"/>
                <a:gd name="T29" fmla="*/ 0 h 35"/>
                <a:gd name="T30" fmla="*/ 0 w 68"/>
                <a:gd name="T31" fmla="*/ 0 h 35"/>
                <a:gd name="T32" fmla="*/ 0 w 68"/>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35"/>
                <a:gd name="T53" fmla="*/ 68 w 68"/>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35">
                  <a:moveTo>
                    <a:pt x="0" y="18"/>
                  </a:moveTo>
                  <a:lnTo>
                    <a:pt x="3" y="10"/>
                  </a:lnTo>
                  <a:lnTo>
                    <a:pt x="11" y="5"/>
                  </a:lnTo>
                  <a:lnTo>
                    <a:pt x="21" y="2"/>
                  </a:lnTo>
                  <a:lnTo>
                    <a:pt x="35" y="0"/>
                  </a:lnTo>
                  <a:lnTo>
                    <a:pt x="47" y="2"/>
                  </a:lnTo>
                  <a:lnTo>
                    <a:pt x="57" y="4"/>
                  </a:lnTo>
                  <a:lnTo>
                    <a:pt x="65" y="10"/>
                  </a:lnTo>
                  <a:lnTo>
                    <a:pt x="68" y="18"/>
                  </a:lnTo>
                  <a:lnTo>
                    <a:pt x="65" y="25"/>
                  </a:lnTo>
                  <a:lnTo>
                    <a:pt x="57" y="31"/>
                  </a:lnTo>
                  <a:lnTo>
                    <a:pt x="47" y="35"/>
                  </a:lnTo>
                  <a:lnTo>
                    <a:pt x="35" y="35"/>
                  </a:lnTo>
                  <a:lnTo>
                    <a:pt x="21" y="33"/>
                  </a:lnTo>
                  <a:lnTo>
                    <a:pt x="11" y="30"/>
                  </a:lnTo>
                  <a:lnTo>
                    <a:pt x="3" y="25"/>
                  </a:lnTo>
                  <a:lnTo>
                    <a:pt x="0" y="18"/>
                  </a:lnTo>
                  <a:close/>
                </a:path>
              </a:pathLst>
            </a:custGeom>
            <a:solidFill>
              <a:srgbClr val="D1AF70"/>
            </a:solidFill>
            <a:ln w="9525">
              <a:noFill/>
              <a:round/>
              <a:headEnd/>
              <a:tailEnd/>
            </a:ln>
          </p:spPr>
          <p:txBody>
            <a:bodyPr/>
            <a:lstStyle/>
            <a:p>
              <a:endParaRPr lang="en-US"/>
            </a:p>
          </p:txBody>
        </p:sp>
        <p:sp>
          <p:nvSpPr>
            <p:cNvPr id="31851" name="Freeform 1286"/>
            <p:cNvSpPr>
              <a:spLocks/>
            </p:cNvSpPr>
            <p:nvPr/>
          </p:nvSpPr>
          <p:spPr bwMode="auto">
            <a:xfrm>
              <a:off x="1698" y="3038"/>
              <a:ext cx="9" cy="5"/>
            </a:xfrm>
            <a:custGeom>
              <a:avLst/>
              <a:gdLst>
                <a:gd name="T0" fmla="*/ 0 w 41"/>
                <a:gd name="T1" fmla="*/ 0 h 25"/>
                <a:gd name="T2" fmla="*/ 0 w 41"/>
                <a:gd name="T3" fmla="*/ 0 h 25"/>
                <a:gd name="T4" fmla="*/ 0 w 41"/>
                <a:gd name="T5" fmla="*/ 0 h 25"/>
                <a:gd name="T6" fmla="*/ 0 w 41"/>
                <a:gd name="T7" fmla="*/ 0 h 25"/>
                <a:gd name="T8" fmla="*/ 0 w 41"/>
                <a:gd name="T9" fmla="*/ 0 h 25"/>
                <a:gd name="T10" fmla="*/ 0 w 41"/>
                <a:gd name="T11" fmla="*/ 0 h 25"/>
                <a:gd name="T12" fmla="*/ 0 w 41"/>
                <a:gd name="T13" fmla="*/ 0 h 25"/>
                <a:gd name="T14" fmla="*/ 0 w 41"/>
                <a:gd name="T15" fmla="*/ 0 h 25"/>
                <a:gd name="T16" fmla="*/ 0 w 41"/>
                <a:gd name="T17" fmla="*/ 0 h 25"/>
                <a:gd name="T18" fmla="*/ 0 w 41"/>
                <a:gd name="T19" fmla="*/ 0 h 25"/>
                <a:gd name="T20" fmla="*/ 0 w 41"/>
                <a:gd name="T21" fmla="*/ 0 h 25"/>
                <a:gd name="T22" fmla="*/ 0 w 41"/>
                <a:gd name="T23" fmla="*/ 0 h 25"/>
                <a:gd name="T24" fmla="*/ 0 w 41"/>
                <a:gd name="T25" fmla="*/ 0 h 25"/>
                <a:gd name="T26" fmla="*/ 0 w 41"/>
                <a:gd name="T27" fmla="*/ 0 h 25"/>
                <a:gd name="T28" fmla="*/ 0 w 41"/>
                <a:gd name="T29" fmla="*/ 0 h 25"/>
                <a:gd name="T30" fmla="*/ 0 w 41"/>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25"/>
                <a:gd name="T50" fmla="*/ 41 w 41"/>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25">
                  <a:moveTo>
                    <a:pt x="41" y="0"/>
                  </a:moveTo>
                  <a:lnTo>
                    <a:pt x="35" y="1"/>
                  </a:lnTo>
                  <a:lnTo>
                    <a:pt x="29" y="2"/>
                  </a:lnTo>
                  <a:lnTo>
                    <a:pt x="21" y="5"/>
                  </a:lnTo>
                  <a:lnTo>
                    <a:pt x="16" y="6"/>
                  </a:lnTo>
                  <a:lnTo>
                    <a:pt x="11" y="9"/>
                  </a:lnTo>
                  <a:lnTo>
                    <a:pt x="6" y="12"/>
                  </a:lnTo>
                  <a:lnTo>
                    <a:pt x="3" y="17"/>
                  </a:lnTo>
                  <a:lnTo>
                    <a:pt x="0" y="25"/>
                  </a:lnTo>
                  <a:lnTo>
                    <a:pt x="14" y="25"/>
                  </a:lnTo>
                  <a:lnTo>
                    <a:pt x="24" y="15"/>
                  </a:lnTo>
                  <a:lnTo>
                    <a:pt x="29" y="15"/>
                  </a:lnTo>
                  <a:lnTo>
                    <a:pt x="32" y="13"/>
                  </a:lnTo>
                  <a:lnTo>
                    <a:pt x="36" y="12"/>
                  </a:lnTo>
                  <a:lnTo>
                    <a:pt x="41" y="13"/>
                  </a:lnTo>
                  <a:lnTo>
                    <a:pt x="41" y="0"/>
                  </a:lnTo>
                  <a:close/>
                </a:path>
              </a:pathLst>
            </a:custGeom>
            <a:solidFill>
              <a:srgbClr val="000000"/>
            </a:solidFill>
            <a:ln w="9525">
              <a:noFill/>
              <a:round/>
              <a:headEnd/>
              <a:tailEnd/>
            </a:ln>
          </p:spPr>
          <p:txBody>
            <a:bodyPr/>
            <a:lstStyle/>
            <a:p>
              <a:endParaRPr lang="en-US"/>
            </a:p>
          </p:txBody>
        </p:sp>
        <p:sp>
          <p:nvSpPr>
            <p:cNvPr id="31852" name="Freeform 1287"/>
            <p:cNvSpPr>
              <a:spLocks/>
            </p:cNvSpPr>
            <p:nvPr/>
          </p:nvSpPr>
          <p:spPr bwMode="auto">
            <a:xfrm>
              <a:off x="1707" y="3038"/>
              <a:ext cx="7" cy="5"/>
            </a:xfrm>
            <a:custGeom>
              <a:avLst/>
              <a:gdLst>
                <a:gd name="T0" fmla="*/ 0 w 39"/>
                <a:gd name="T1" fmla="*/ 0 h 25"/>
                <a:gd name="T2" fmla="*/ 0 w 39"/>
                <a:gd name="T3" fmla="*/ 0 h 25"/>
                <a:gd name="T4" fmla="*/ 0 w 39"/>
                <a:gd name="T5" fmla="*/ 0 h 25"/>
                <a:gd name="T6" fmla="*/ 0 w 39"/>
                <a:gd name="T7" fmla="*/ 0 h 25"/>
                <a:gd name="T8" fmla="*/ 0 w 39"/>
                <a:gd name="T9" fmla="*/ 0 h 25"/>
                <a:gd name="T10" fmla="*/ 0 w 39"/>
                <a:gd name="T11" fmla="*/ 0 h 25"/>
                <a:gd name="T12" fmla="*/ 0 w 39"/>
                <a:gd name="T13" fmla="*/ 0 h 25"/>
                <a:gd name="T14" fmla="*/ 0 w 39"/>
                <a:gd name="T15" fmla="*/ 0 h 25"/>
                <a:gd name="T16" fmla="*/ 0 w 39"/>
                <a:gd name="T17" fmla="*/ 0 h 25"/>
                <a:gd name="T18" fmla="*/ 0 w 39"/>
                <a:gd name="T19" fmla="*/ 0 h 25"/>
                <a:gd name="T20" fmla="*/ 0 w 39"/>
                <a:gd name="T21" fmla="*/ 0 h 25"/>
                <a:gd name="T22" fmla="*/ 0 w 39"/>
                <a:gd name="T23" fmla="*/ 0 h 25"/>
                <a:gd name="T24" fmla="*/ 0 w 39"/>
                <a:gd name="T25" fmla="*/ 0 h 25"/>
                <a:gd name="T26" fmla="*/ 0 w 39"/>
                <a:gd name="T27" fmla="*/ 0 h 25"/>
                <a:gd name="T28" fmla="*/ 0 w 39"/>
                <a:gd name="T29" fmla="*/ 0 h 25"/>
                <a:gd name="T30" fmla="*/ 0 w 39"/>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25"/>
                <a:gd name="T50" fmla="*/ 39 w 39"/>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25">
                  <a:moveTo>
                    <a:pt x="39" y="25"/>
                  </a:moveTo>
                  <a:lnTo>
                    <a:pt x="37" y="18"/>
                  </a:lnTo>
                  <a:lnTo>
                    <a:pt x="33" y="13"/>
                  </a:lnTo>
                  <a:lnTo>
                    <a:pt x="29" y="9"/>
                  </a:lnTo>
                  <a:lnTo>
                    <a:pt x="24" y="6"/>
                  </a:lnTo>
                  <a:lnTo>
                    <a:pt x="18" y="4"/>
                  </a:lnTo>
                  <a:lnTo>
                    <a:pt x="12" y="2"/>
                  </a:lnTo>
                  <a:lnTo>
                    <a:pt x="6" y="1"/>
                  </a:lnTo>
                  <a:lnTo>
                    <a:pt x="0" y="0"/>
                  </a:lnTo>
                  <a:lnTo>
                    <a:pt x="0" y="13"/>
                  </a:lnTo>
                  <a:lnTo>
                    <a:pt x="5" y="12"/>
                  </a:lnTo>
                  <a:lnTo>
                    <a:pt x="11" y="13"/>
                  </a:lnTo>
                  <a:lnTo>
                    <a:pt x="16" y="15"/>
                  </a:lnTo>
                  <a:lnTo>
                    <a:pt x="21" y="17"/>
                  </a:lnTo>
                  <a:lnTo>
                    <a:pt x="26" y="25"/>
                  </a:lnTo>
                  <a:lnTo>
                    <a:pt x="39" y="25"/>
                  </a:lnTo>
                  <a:close/>
                </a:path>
              </a:pathLst>
            </a:custGeom>
            <a:solidFill>
              <a:srgbClr val="000000"/>
            </a:solidFill>
            <a:ln w="9525">
              <a:noFill/>
              <a:round/>
              <a:headEnd/>
              <a:tailEnd/>
            </a:ln>
          </p:spPr>
          <p:txBody>
            <a:bodyPr/>
            <a:lstStyle/>
            <a:p>
              <a:endParaRPr lang="en-US"/>
            </a:p>
          </p:txBody>
        </p:sp>
        <p:sp>
          <p:nvSpPr>
            <p:cNvPr id="31853" name="Freeform 1288"/>
            <p:cNvSpPr>
              <a:spLocks/>
            </p:cNvSpPr>
            <p:nvPr/>
          </p:nvSpPr>
          <p:spPr bwMode="auto">
            <a:xfrm>
              <a:off x="1707" y="3043"/>
              <a:ext cx="7" cy="5"/>
            </a:xfrm>
            <a:custGeom>
              <a:avLst/>
              <a:gdLst>
                <a:gd name="T0" fmla="*/ 0 w 39"/>
                <a:gd name="T1" fmla="*/ 0 h 24"/>
                <a:gd name="T2" fmla="*/ 0 w 39"/>
                <a:gd name="T3" fmla="*/ 0 h 24"/>
                <a:gd name="T4" fmla="*/ 0 w 39"/>
                <a:gd name="T5" fmla="*/ 0 h 24"/>
                <a:gd name="T6" fmla="*/ 0 w 39"/>
                <a:gd name="T7" fmla="*/ 0 h 24"/>
                <a:gd name="T8" fmla="*/ 0 w 39"/>
                <a:gd name="T9" fmla="*/ 0 h 24"/>
                <a:gd name="T10" fmla="*/ 0 w 39"/>
                <a:gd name="T11" fmla="*/ 0 h 24"/>
                <a:gd name="T12" fmla="*/ 0 w 39"/>
                <a:gd name="T13" fmla="*/ 0 h 24"/>
                <a:gd name="T14" fmla="*/ 0 w 39"/>
                <a:gd name="T15" fmla="*/ 0 h 24"/>
                <a:gd name="T16" fmla="*/ 0 w 39"/>
                <a:gd name="T17" fmla="*/ 0 h 24"/>
                <a:gd name="T18" fmla="*/ 0 w 39"/>
                <a:gd name="T19" fmla="*/ 0 h 24"/>
                <a:gd name="T20" fmla="*/ 0 w 39"/>
                <a:gd name="T21" fmla="*/ 0 h 24"/>
                <a:gd name="T22" fmla="*/ 0 w 39"/>
                <a:gd name="T23" fmla="*/ 0 h 24"/>
                <a:gd name="T24" fmla="*/ 0 w 39"/>
                <a:gd name="T25" fmla="*/ 0 h 24"/>
                <a:gd name="T26" fmla="*/ 0 w 39"/>
                <a:gd name="T27" fmla="*/ 0 h 24"/>
                <a:gd name="T28" fmla="*/ 0 w 39"/>
                <a:gd name="T29" fmla="*/ 0 h 24"/>
                <a:gd name="T30" fmla="*/ 0 w 39"/>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24"/>
                <a:gd name="T50" fmla="*/ 39 w 39"/>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24">
                  <a:moveTo>
                    <a:pt x="0" y="24"/>
                  </a:moveTo>
                  <a:lnTo>
                    <a:pt x="6" y="23"/>
                  </a:lnTo>
                  <a:lnTo>
                    <a:pt x="12" y="22"/>
                  </a:lnTo>
                  <a:lnTo>
                    <a:pt x="18" y="20"/>
                  </a:lnTo>
                  <a:lnTo>
                    <a:pt x="24" y="18"/>
                  </a:lnTo>
                  <a:lnTo>
                    <a:pt x="29" y="15"/>
                  </a:lnTo>
                  <a:lnTo>
                    <a:pt x="34" y="12"/>
                  </a:lnTo>
                  <a:lnTo>
                    <a:pt x="37" y="6"/>
                  </a:lnTo>
                  <a:lnTo>
                    <a:pt x="39" y="0"/>
                  </a:lnTo>
                  <a:lnTo>
                    <a:pt x="26" y="0"/>
                  </a:lnTo>
                  <a:lnTo>
                    <a:pt x="26" y="2"/>
                  </a:lnTo>
                  <a:lnTo>
                    <a:pt x="21" y="7"/>
                  </a:lnTo>
                  <a:lnTo>
                    <a:pt x="13" y="9"/>
                  </a:lnTo>
                  <a:lnTo>
                    <a:pt x="7" y="12"/>
                  </a:lnTo>
                  <a:lnTo>
                    <a:pt x="0" y="11"/>
                  </a:lnTo>
                  <a:lnTo>
                    <a:pt x="0" y="24"/>
                  </a:lnTo>
                  <a:close/>
                </a:path>
              </a:pathLst>
            </a:custGeom>
            <a:solidFill>
              <a:srgbClr val="000000"/>
            </a:solidFill>
            <a:ln w="9525">
              <a:noFill/>
              <a:round/>
              <a:headEnd/>
              <a:tailEnd/>
            </a:ln>
          </p:spPr>
          <p:txBody>
            <a:bodyPr/>
            <a:lstStyle/>
            <a:p>
              <a:endParaRPr lang="en-US"/>
            </a:p>
          </p:txBody>
        </p:sp>
        <p:sp>
          <p:nvSpPr>
            <p:cNvPr id="31854" name="Freeform 1289"/>
            <p:cNvSpPr>
              <a:spLocks/>
            </p:cNvSpPr>
            <p:nvPr/>
          </p:nvSpPr>
          <p:spPr bwMode="auto">
            <a:xfrm>
              <a:off x="1698" y="3043"/>
              <a:ext cx="9" cy="5"/>
            </a:xfrm>
            <a:custGeom>
              <a:avLst/>
              <a:gdLst>
                <a:gd name="T0" fmla="*/ 0 w 41"/>
                <a:gd name="T1" fmla="*/ 0 h 24"/>
                <a:gd name="T2" fmla="*/ 0 w 41"/>
                <a:gd name="T3" fmla="*/ 0 h 24"/>
                <a:gd name="T4" fmla="*/ 0 w 41"/>
                <a:gd name="T5" fmla="*/ 0 h 24"/>
                <a:gd name="T6" fmla="*/ 0 w 41"/>
                <a:gd name="T7" fmla="*/ 0 h 24"/>
                <a:gd name="T8" fmla="*/ 0 w 41"/>
                <a:gd name="T9" fmla="*/ 0 h 24"/>
                <a:gd name="T10" fmla="*/ 0 w 41"/>
                <a:gd name="T11" fmla="*/ 0 h 24"/>
                <a:gd name="T12" fmla="*/ 0 w 41"/>
                <a:gd name="T13" fmla="*/ 0 h 24"/>
                <a:gd name="T14" fmla="*/ 0 w 41"/>
                <a:gd name="T15" fmla="*/ 0 h 24"/>
                <a:gd name="T16" fmla="*/ 0 w 41"/>
                <a:gd name="T17" fmla="*/ 0 h 24"/>
                <a:gd name="T18" fmla="*/ 0 w 41"/>
                <a:gd name="T19" fmla="*/ 0 h 24"/>
                <a:gd name="T20" fmla="*/ 0 w 41"/>
                <a:gd name="T21" fmla="*/ 0 h 24"/>
                <a:gd name="T22" fmla="*/ 0 w 41"/>
                <a:gd name="T23" fmla="*/ 0 h 24"/>
                <a:gd name="T24" fmla="*/ 0 w 41"/>
                <a:gd name="T25" fmla="*/ 0 h 24"/>
                <a:gd name="T26" fmla="*/ 0 w 41"/>
                <a:gd name="T27" fmla="*/ 0 h 24"/>
                <a:gd name="T28" fmla="*/ 0 w 41"/>
                <a:gd name="T29" fmla="*/ 0 h 24"/>
                <a:gd name="T30" fmla="*/ 0 w 41"/>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24"/>
                <a:gd name="T50" fmla="*/ 41 w 41"/>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24">
                  <a:moveTo>
                    <a:pt x="0" y="0"/>
                  </a:moveTo>
                  <a:lnTo>
                    <a:pt x="3" y="7"/>
                  </a:lnTo>
                  <a:lnTo>
                    <a:pt x="6" y="12"/>
                  </a:lnTo>
                  <a:lnTo>
                    <a:pt x="11" y="15"/>
                  </a:lnTo>
                  <a:lnTo>
                    <a:pt x="16" y="18"/>
                  </a:lnTo>
                  <a:lnTo>
                    <a:pt x="22" y="20"/>
                  </a:lnTo>
                  <a:lnTo>
                    <a:pt x="29" y="22"/>
                  </a:lnTo>
                  <a:lnTo>
                    <a:pt x="35" y="23"/>
                  </a:lnTo>
                  <a:lnTo>
                    <a:pt x="41" y="24"/>
                  </a:lnTo>
                  <a:lnTo>
                    <a:pt x="41" y="11"/>
                  </a:lnTo>
                  <a:lnTo>
                    <a:pt x="33" y="12"/>
                  </a:lnTo>
                  <a:lnTo>
                    <a:pt x="26" y="9"/>
                  </a:lnTo>
                  <a:lnTo>
                    <a:pt x="20" y="7"/>
                  </a:lnTo>
                  <a:lnTo>
                    <a:pt x="14" y="2"/>
                  </a:lnTo>
                  <a:lnTo>
                    <a:pt x="14" y="0"/>
                  </a:lnTo>
                  <a:lnTo>
                    <a:pt x="0" y="0"/>
                  </a:lnTo>
                  <a:close/>
                </a:path>
              </a:pathLst>
            </a:custGeom>
            <a:solidFill>
              <a:srgbClr val="000000"/>
            </a:solidFill>
            <a:ln w="9525">
              <a:noFill/>
              <a:round/>
              <a:headEnd/>
              <a:tailEnd/>
            </a:ln>
          </p:spPr>
          <p:txBody>
            <a:bodyPr/>
            <a:lstStyle/>
            <a:p>
              <a:endParaRPr lang="en-US"/>
            </a:p>
          </p:txBody>
        </p:sp>
        <p:sp>
          <p:nvSpPr>
            <p:cNvPr id="31855" name="Freeform 1290"/>
            <p:cNvSpPr>
              <a:spLocks/>
            </p:cNvSpPr>
            <p:nvPr/>
          </p:nvSpPr>
          <p:spPr bwMode="auto">
            <a:xfrm>
              <a:off x="1699" y="3007"/>
              <a:ext cx="15" cy="35"/>
            </a:xfrm>
            <a:custGeom>
              <a:avLst/>
              <a:gdLst>
                <a:gd name="T0" fmla="*/ 0 w 76"/>
                <a:gd name="T1" fmla="*/ 0 h 173"/>
                <a:gd name="T2" fmla="*/ 0 w 76"/>
                <a:gd name="T3" fmla="*/ 0 h 173"/>
                <a:gd name="T4" fmla="*/ 0 w 76"/>
                <a:gd name="T5" fmla="*/ 0 h 173"/>
                <a:gd name="T6" fmla="*/ 0 w 76"/>
                <a:gd name="T7" fmla="*/ 0 h 173"/>
                <a:gd name="T8" fmla="*/ 0 w 76"/>
                <a:gd name="T9" fmla="*/ 0 h 173"/>
                <a:gd name="T10" fmla="*/ 0 w 76"/>
                <a:gd name="T11" fmla="*/ 0 h 173"/>
                <a:gd name="T12" fmla="*/ 0 w 76"/>
                <a:gd name="T13" fmla="*/ 0 h 173"/>
                <a:gd name="T14" fmla="*/ 0 w 76"/>
                <a:gd name="T15" fmla="*/ 0 h 173"/>
                <a:gd name="T16" fmla="*/ 0 w 76"/>
                <a:gd name="T17" fmla="*/ 0 h 173"/>
                <a:gd name="T18" fmla="*/ 0 w 76"/>
                <a:gd name="T19" fmla="*/ 0 h 173"/>
                <a:gd name="T20" fmla="*/ 0 w 76"/>
                <a:gd name="T21" fmla="*/ 0 h 173"/>
                <a:gd name="T22" fmla="*/ 0 w 76"/>
                <a:gd name="T23" fmla="*/ 0 h 173"/>
                <a:gd name="T24" fmla="*/ 0 w 76"/>
                <a:gd name="T25" fmla="*/ 0 h 173"/>
                <a:gd name="T26" fmla="*/ 0 w 76"/>
                <a:gd name="T27" fmla="*/ 0 h 173"/>
                <a:gd name="T28" fmla="*/ 0 w 76"/>
                <a:gd name="T29" fmla="*/ 0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173"/>
                <a:gd name="T47" fmla="*/ 76 w 76"/>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173">
                  <a:moveTo>
                    <a:pt x="36" y="0"/>
                  </a:moveTo>
                  <a:lnTo>
                    <a:pt x="76" y="92"/>
                  </a:lnTo>
                  <a:lnTo>
                    <a:pt x="76" y="95"/>
                  </a:lnTo>
                  <a:lnTo>
                    <a:pt x="76" y="101"/>
                  </a:lnTo>
                  <a:lnTo>
                    <a:pt x="76" y="106"/>
                  </a:lnTo>
                  <a:lnTo>
                    <a:pt x="76" y="109"/>
                  </a:lnTo>
                  <a:lnTo>
                    <a:pt x="72" y="146"/>
                  </a:lnTo>
                  <a:lnTo>
                    <a:pt x="61" y="167"/>
                  </a:lnTo>
                  <a:lnTo>
                    <a:pt x="46" y="173"/>
                  </a:lnTo>
                  <a:lnTo>
                    <a:pt x="30" y="170"/>
                  </a:lnTo>
                  <a:lnTo>
                    <a:pt x="15" y="156"/>
                  </a:lnTo>
                  <a:lnTo>
                    <a:pt x="4" y="136"/>
                  </a:lnTo>
                  <a:lnTo>
                    <a:pt x="0" y="113"/>
                  </a:lnTo>
                  <a:lnTo>
                    <a:pt x="4" y="87"/>
                  </a:lnTo>
                  <a:lnTo>
                    <a:pt x="36" y="0"/>
                  </a:lnTo>
                  <a:close/>
                </a:path>
              </a:pathLst>
            </a:custGeom>
            <a:solidFill>
              <a:srgbClr val="FFFF00"/>
            </a:solidFill>
            <a:ln w="9525">
              <a:noFill/>
              <a:round/>
              <a:headEnd/>
              <a:tailEnd/>
            </a:ln>
          </p:spPr>
          <p:txBody>
            <a:bodyPr/>
            <a:lstStyle/>
            <a:p>
              <a:endParaRPr lang="en-US"/>
            </a:p>
          </p:txBody>
        </p:sp>
        <p:sp>
          <p:nvSpPr>
            <p:cNvPr id="31856" name="Freeform 1291"/>
            <p:cNvSpPr>
              <a:spLocks/>
            </p:cNvSpPr>
            <p:nvPr/>
          </p:nvSpPr>
          <p:spPr bwMode="auto">
            <a:xfrm>
              <a:off x="1707" y="3026"/>
              <a:ext cx="8" cy="17"/>
            </a:xfrm>
            <a:custGeom>
              <a:avLst/>
              <a:gdLst>
                <a:gd name="T0" fmla="*/ 0 w 42"/>
                <a:gd name="T1" fmla="*/ 0 h 88"/>
                <a:gd name="T2" fmla="*/ 0 w 42"/>
                <a:gd name="T3" fmla="*/ 0 h 88"/>
                <a:gd name="T4" fmla="*/ 0 w 42"/>
                <a:gd name="T5" fmla="*/ 0 h 88"/>
                <a:gd name="T6" fmla="*/ 0 w 42"/>
                <a:gd name="T7" fmla="*/ 0 h 88"/>
                <a:gd name="T8" fmla="*/ 0 w 42"/>
                <a:gd name="T9" fmla="*/ 0 h 88"/>
                <a:gd name="T10" fmla="*/ 0 w 42"/>
                <a:gd name="T11" fmla="*/ 0 h 88"/>
                <a:gd name="T12" fmla="*/ 0 w 42"/>
                <a:gd name="T13" fmla="*/ 0 h 88"/>
                <a:gd name="T14" fmla="*/ 0 w 42"/>
                <a:gd name="T15" fmla="*/ 0 h 88"/>
                <a:gd name="T16" fmla="*/ 0 w 42"/>
                <a:gd name="T17" fmla="*/ 0 h 88"/>
                <a:gd name="T18" fmla="*/ 0 w 42"/>
                <a:gd name="T19" fmla="*/ 0 h 88"/>
                <a:gd name="T20" fmla="*/ 0 w 42"/>
                <a:gd name="T21" fmla="*/ 0 h 88"/>
                <a:gd name="T22" fmla="*/ 0 w 42"/>
                <a:gd name="T23" fmla="*/ 0 h 88"/>
                <a:gd name="T24" fmla="*/ 0 w 42"/>
                <a:gd name="T25" fmla="*/ 0 h 88"/>
                <a:gd name="T26" fmla="*/ 0 w 42"/>
                <a:gd name="T27" fmla="*/ 0 h 88"/>
                <a:gd name="T28" fmla="*/ 0 w 42"/>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88"/>
                <a:gd name="T47" fmla="*/ 42 w 42"/>
                <a:gd name="T48" fmla="*/ 88 h 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88">
                  <a:moveTo>
                    <a:pt x="0" y="88"/>
                  </a:moveTo>
                  <a:lnTo>
                    <a:pt x="15" y="83"/>
                  </a:lnTo>
                  <a:lnTo>
                    <a:pt x="26" y="75"/>
                  </a:lnTo>
                  <a:lnTo>
                    <a:pt x="33" y="65"/>
                  </a:lnTo>
                  <a:lnTo>
                    <a:pt x="38" y="54"/>
                  </a:lnTo>
                  <a:lnTo>
                    <a:pt x="41" y="42"/>
                  </a:lnTo>
                  <a:lnTo>
                    <a:pt x="42" y="29"/>
                  </a:lnTo>
                  <a:lnTo>
                    <a:pt x="42" y="15"/>
                  </a:lnTo>
                  <a:lnTo>
                    <a:pt x="42" y="0"/>
                  </a:lnTo>
                  <a:lnTo>
                    <a:pt x="28" y="0"/>
                  </a:lnTo>
                  <a:lnTo>
                    <a:pt x="29" y="21"/>
                  </a:lnTo>
                  <a:lnTo>
                    <a:pt x="27" y="47"/>
                  </a:lnTo>
                  <a:lnTo>
                    <a:pt x="20" y="68"/>
                  </a:lnTo>
                  <a:lnTo>
                    <a:pt x="0" y="75"/>
                  </a:lnTo>
                  <a:lnTo>
                    <a:pt x="0" y="88"/>
                  </a:lnTo>
                  <a:close/>
                </a:path>
              </a:pathLst>
            </a:custGeom>
            <a:solidFill>
              <a:srgbClr val="000000"/>
            </a:solidFill>
            <a:ln w="9525">
              <a:noFill/>
              <a:round/>
              <a:headEnd/>
              <a:tailEnd/>
            </a:ln>
          </p:spPr>
          <p:txBody>
            <a:bodyPr/>
            <a:lstStyle/>
            <a:p>
              <a:endParaRPr lang="en-US"/>
            </a:p>
          </p:txBody>
        </p:sp>
        <p:sp>
          <p:nvSpPr>
            <p:cNvPr id="31857" name="Freeform 1292"/>
            <p:cNvSpPr>
              <a:spLocks/>
            </p:cNvSpPr>
            <p:nvPr/>
          </p:nvSpPr>
          <p:spPr bwMode="auto">
            <a:xfrm>
              <a:off x="1698" y="3025"/>
              <a:ext cx="9" cy="18"/>
            </a:xfrm>
            <a:custGeom>
              <a:avLst/>
              <a:gdLst>
                <a:gd name="T0" fmla="*/ 0 w 42"/>
                <a:gd name="T1" fmla="*/ 0 h 94"/>
                <a:gd name="T2" fmla="*/ 0 w 42"/>
                <a:gd name="T3" fmla="*/ 0 h 94"/>
                <a:gd name="T4" fmla="*/ 0 w 42"/>
                <a:gd name="T5" fmla="*/ 0 h 94"/>
                <a:gd name="T6" fmla="*/ 0 w 42"/>
                <a:gd name="T7" fmla="*/ 0 h 94"/>
                <a:gd name="T8" fmla="*/ 0 w 42"/>
                <a:gd name="T9" fmla="*/ 0 h 94"/>
                <a:gd name="T10" fmla="*/ 0 w 42"/>
                <a:gd name="T11" fmla="*/ 0 h 94"/>
                <a:gd name="T12" fmla="*/ 0 w 42"/>
                <a:gd name="T13" fmla="*/ 0 h 94"/>
                <a:gd name="T14" fmla="*/ 0 w 42"/>
                <a:gd name="T15" fmla="*/ 0 h 94"/>
                <a:gd name="T16" fmla="*/ 0 w 42"/>
                <a:gd name="T17" fmla="*/ 0 h 94"/>
                <a:gd name="T18" fmla="*/ 0 w 42"/>
                <a:gd name="T19" fmla="*/ 0 h 94"/>
                <a:gd name="T20" fmla="*/ 0 w 42"/>
                <a:gd name="T21" fmla="*/ 0 h 94"/>
                <a:gd name="T22" fmla="*/ 0 w 42"/>
                <a:gd name="T23" fmla="*/ 0 h 94"/>
                <a:gd name="T24" fmla="*/ 0 w 42"/>
                <a:gd name="T25" fmla="*/ 0 h 94"/>
                <a:gd name="T26" fmla="*/ 0 w 42"/>
                <a:gd name="T27" fmla="*/ 0 h 94"/>
                <a:gd name="T28" fmla="*/ 0 w 42"/>
                <a:gd name="T29" fmla="*/ 0 h 94"/>
                <a:gd name="T30" fmla="*/ 0 w 42"/>
                <a:gd name="T31" fmla="*/ 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94"/>
                <a:gd name="T50" fmla="*/ 42 w 42"/>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94">
                  <a:moveTo>
                    <a:pt x="42" y="94"/>
                  </a:moveTo>
                  <a:lnTo>
                    <a:pt x="42" y="81"/>
                  </a:lnTo>
                  <a:lnTo>
                    <a:pt x="24" y="73"/>
                  </a:lnTo>
                  <a:lnTo>
                    <a:pt x="15" y="50"/>
                  </a:lnTo>
                  <a:lnTo>
                    <a:pt x="13" y="23"/>
                  </a:lnTo>
                  <a:lnTo>
                    <a:pt x="13" y="1"/>
                  </a:lnTo>
                  <a:lnTo>
                    <a:pt x="11" y="4"/>
                  </a:lnTo>
                  <a:lnTo>
                    <a:pt x="0" y="0"/>
                  </a:lnTo>
                  <a:lnTo>
                    <a:pt x="3" y="9"/>
                  </a:lnTo>
                  <a:lnTo>
                    <a:pt x="3" y="22"/>
                  </a:lnTo>
                  <a:lnTo>
                    <a:pt x="3" y="37"/>
                  </a:lnTo>
                  <a:lnTo>
                    <a:pt x="4" y="52"/>
                  </a:lnTo>
                  <a:lnTo>
                    <a:pt x="8" y="66"/>
                  </a:lnTo>
                  <a:lnTo>
                    <a:pt x="14" y="80"/>
                  </a:lnTo>
                  <a:lnTo>
                    <a:pt x="25" y="89"/>
                  </a:lnTo>
                  <a:lnTo>
                    <a:pt x="42" y="94"/>
                  </a:lnTo>
                  <a:close/>
                </a:path>
              </a:pathLst>
            </a:custGeom>
            <a:solidFill>
              <a:srgbClr val="000000"/>
            </a:solidFill>
            <a:ln w="9525">
              <a:noFill/>
              <a:round/>
              <a:headEnd/>
              <a:tailEnd/>
            </a:ln>
          </p:spPr>
          <p:txBody>
            <a:bodyPr/>
            <a:lstStyle/>
            <a:p>
              <a:endParaRPr lang="en-US"/>
            </a:p>
          </p:txBody>
        </p:sp>
        <p:sp>
          <p:nvSpPr>
            <p:cNvPr id="31858" name="Freeform 1293"/>
            <p:cNvSpPr>
              <a:spLocks/>
            </p:cNvSpPr>
            <p:nvPr/>
          </p:nvSpPr>
          <p:spPr bwMode="auto">
            <a:xfrm>
              <a:off x="1698" y="3004"/>
              <a:ext cx="9" cy="21"/>
            </a:xfrm>
            <a:custGeom>
              <a:avLst/>
              <a:gdLst>
                <a:gd name="T0" fmla="*/ 0 w 44"/>
                <a:gd name="T1" fmla="*/ 0 h 107"/>
                <a:gd name="T2" fmla="*/ 0 w 44"/>
                <a:gd name="T3" fmla="*/ 0 h 107"/>
                <a:gd name="T4" fmla="*/ 0 w 44"/>
                <a:gd name="T5" fmla="*/ 0 h 107"/>
                <a:gd name="T6" fmla="*/ 0 w 44"/>
                <a:gd name="T7" fmla="*/ 0 h 107"/>
                <a:gd name="T8" fmla="*/ 0 w 44"/>
                <a:gd name="T9" fmla="*/ 0 h 107"/>
                <a:gd name="T10" fmla="*/ 0 w 44"/>
                <a:gd name="T11" fmla="*/ 0 h 107"/>
                <a:gd name="T12" fmla="*/ 0 w 44"/>
                <a:gd name="T13" fmla="*/ 0 h 107"/>
                <a:gd name="T14" fmla="*/ 0 w 44"/>
                <a:gd name="T15" fmla="*/ 0 h 107"/>
                <a:gd name="T16" fmla="*/ 0 w 44"/>
                <a:gd name="T17" fmla="*/ 0 h 107"/>
                <a:gd name="T18" fmla="*/ 0 w 44"/>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107"/>
                <a:gd name="T32" fmla="*/ 44 w 44"/>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107">
                  <a:moveTo>
                    <a:pt x="44" y="15"/>
                  </a:moveTo>
                  <a:lnTo>
                    <a:pt x="33" y="15"/>
                  </a:lnTo>
                  <a:lnTo>
                    <a:pt x="0" y="103"/>
                  </a:lnTo>
                  <a:lnTo>
                    <a:pt x="11" y="107"/>
                  </a:lnTo>
                  <a:lnTo>
                    <a:pt x="44" y="18"/>
                  </a:lnTo>
                  <a:lnTo>
                    <a:pt x="33" y="18"/>
                  </a:lnTo>
                  <a:lnTo>
                    <a:pt x="44" y="15"/>
                  </a:lnTo>
                  <a:lnTo>
                    <a:pt x="38" y="0"/>
                  </a:lnTo>
                  <a:lnTo>
                    <a:pt x="33" y="15"/>
                  </a:lnTo>
                  <a:lnTo>
                    <a:pt x="44" y="15"/>
                  </a:lnTo>
                  <a:close/>
                </a:path>
              </a:pathLst>
            </a:custGeom>
            <a:solidFill>
              <a:srgbClr val="000000"/>
            </a:solidFill>
            <a:ln w="9525">
              <a:noFill/>
              <a:round/>
              <a:headEnd/>
              <a:tailEnd/>
            </a:ln>
          </p:spPr>
          <p:txBody>
            <a:bodyPr/>
            <a:lstStyle/>
            <a:p>
              <a:endParaRPr lang="en-US"/>
            </a:p>
          </p:txBody>
        </p:sp>
        <p:sp>
          <p:nvSpPr>
            <p:cNvPr id="31859" name="Freeform 1294"/>
            <p:cNvSpPr>
              <a:spLocks/>
            </p:cNvSpPr>
            <p:nvPr/>
          </p:nvSpPr>
          <p:spPr bwMode="auto">
            <a:xfrm>
              <a:off x="1705" y="3007"/>
              <a:ext cx="10" cy="19"/>
            </a:xfrm>
            <a:custGeom>
              <a:avLst/>
              <a:gdLst>
                <a:gd name="T0" fmla="*/ 0 w 51"/>
                <a:gd name="T1" fmla="*/ 0 h 95"/>
                <a:gd name="T2" fmla="*/ 0 w 51"/>
                <a:gd name="T3" fmla="*/ 0 h 95"/>
                <a:gd name="T4" fmla="*/ 0 w 51"/>
                <a:gd name="T5" fmla="*/ 0 h 95"/>
                <a:gd name="T6" fmla="*/ 0 w 51"/>
                <a:gd name="T7" fmla="*/ 0 h 95"/>
                <a:gd name="T8" fmla="*/ 0 w 51"/>
                <a:gd name="T9" fmla="*/ 0 h 95"/>
                <a:gd name="T10" fmla="*/ 0 w 51"/>
                <a:gd name="T11" fmla="*/ 0 h 95"/>
                <a:gd name="T12" fmla="*/ 0 w 51"/>
                <a:gd name="T13" fmla="*/ 0 h 95"/>
                <a:gd name="T14" fmla="*/ 0 w 51"/>
                <a:gd name="T15" fmla="*/ 0 h 95"/>
                <a:gd name="T16" fmla="*/ 0 w 51"/>
                <a:gd name="T17" fmla="*/ 0 h 95"/>
                <a:gd name="T18" fmla="*/ 0 w 51"/>
                <a:gd name="T19" fmla="*/ 0 h 95"/>
                <a:gd name="T20" fmla="*/ 0 w 51"/>
                <a:gd name="T21" fmla="*/ 0 h 95"/>
                <a:gd name="T22" fmla="*/ 0 w 51"/>
                <a:gd name="T23" fmla="*/ 0 h 95"/>
                <a:gd name="T24" fmla="*/ 0 w 51"/>
                <a:gd name="T25" fmla="*/ 0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95"/>
                <a:gd name="T41" fmla="*/ 51 w 51"/>
                <a:gd name="T42" fmla="*/ 95 h 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95">
                  <a:moveTo>
                    <a:pt x="51" y="94"/>
                  </a:moveTo>
                  <a:lnTo>
                    <a:pt x="45" y="83"/>
                  </a:lnTo>
                  <a:lnTo>
                    <a:pt x="40" y="72"/>
                  </a:lnTo>
                  <a:lnTo>
                    <a:pt x="34" y="60"/>
                  </a:lnTo>
                  <a:lnTo>
                    <a:pt x="30" y="49"/>
                  </a:lnTo>
                  <a:lnTo>
                    <a:pt x="25" y="36"/>
                  </a:lnTo>
                  <a:lnTo>
                    <a:pt x="20" y="24"/>
                  </a:lnTo>
                  <a:lnTo>
                    <a:pt x="16" y="12"/>
                  </a:lnTo>
                  <a:lnTo>
                    <a:pt x="11" y="0"/>
                  </a:lnTo>
                  <a:lnTo>
                    <a:pt x="0" y="3"/>
                  </a:lnTo>
                  <a:lnTo>
                    <a:pt x="38" y="95"/>
                  </a:lnTo>
                  <a:lnTo>
                    <a:pt x="37" y="94"/>
                  </a:lnTo>
                  <a:lnTo>
                    <a:pt x="51" y="94"/>
                  </a:lnTo>
                  <a:close/>
                </a:path>
              </a:pathLst>
            </a:custGeom>
            <a:solidFill>
              <a:srgbClr val="000000"/>
            </a:solidFill>
            <a:ln w="9525">
              <a:noFill/>
              <a:round/>
              <a:headEnd/>
              <a:tailEnd/>
            </a:ln>
          </p:spPr>
          <p:txBody>
            <a:bodyPr/>
            <a:lstStyle/>
            <a:p>
              <a:endParaRPr lang="en-US"/>
            </a:p>
          </p:txBody>
        </p:sp>
      </p:grpSp>
      <p:pic>
        <p:nvPicPr>
          <p:cNvPr id="31767" name="Picture 1295"/>
          <p:cNvPicPr>
            <a:picLocks noChangeAspect="1" noChangeArrowheads="1"/>
          </p:cNvPicPr>
          <p:nvPr/>
        </p:nvPicPr>
        <p:blipFill>
          <a:blip r:embed="rId6" cstate="print"/>
          <a:srcRect/>
          <a:stretch>
            <a:fillRect/>
          </a:stretch>
        </p:blipFill>
        <p:spPr bwMode="auto">
          <a:xfrm>
            <a:off x="2651125" y="3908425"/>
            <a:ext cx="725488" cy="500063"/>
          </a:xfrm>
          <a:prstGeom prst="rect">
            <a:avLst/>
          </a:prstGeom>
          <a:noFill/>
          <a:ln w="9525">
            <a:noFill/>
            <a:miter lim="800000"/>
            <a:headEnd/>
            <a:tailEnd/>
          </a:ln>
        </p:spPr>
      </p:pic>
      <p:sp>
        <p:nvSpPr>
          <p:cNvPr id="31768" name="Rectangle 1296"/>
          <p:cNvSpPr>
            <a:spLocks noChangeArrowheads="1"/>
          </p:cNvSpPr>
          <p:nvPr/>
        </p:nvSpPr>
        <p:spPr bwMode="auto">
          <a:xfrm>
            <a:off x="971550" y="831850"/>
            <a:ext cx="3168650" cy="739775"/>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400" b="1" dirty="0">
                <a:latin typeface="Calibri" pitchFamily="34" charset="0"/>
                <a:ea typeface="MS PGothic" pitchFamily="34" charset="-128"/>
                <a:cs typeface="Calibri" pitchFamily="34" charset="0"/>
              </a:rPr>
              <a:t>Collect feedback information from customers and evaluate the feedback results</a:t>
            </a:r>
            <a:endParaRPr lang="ko-KR" altLang="en-US" sz="1400" b="1" dirty="0">
              <a:latin typeface="Calibri" pitchFamily="34" charset="0"/>
              <a:ea typeface="MS PGothic" pitchFamily="34" charset="-128"/>
              <a:cs typeface="Calibri" pitchFamily="34" charset="0"/>
            </a:endParaRPr>
          </a:p>
        </p:txBody>
      </p:sp>
      <p:pic>
        <p:nvPicPr>
          <p:cNvPr id="31769" name="Picture 1297" descr="PE01561_"/>
          <p:cNvPicPr>
            <a:picLocks noChangeAspect="1" noChangeArrowheads="1"/>
          </p:cNvPicPr>
          <p:nvPr/>
        </p:nvPicPr>
        <p:blipFill>
          <a:blip r:embed="rId7" cstate="print"/>
          <a:srcRect/>
          <a:stretch>
            <a:fillRect/>
          </a:stretch>
        </p:blipFill>
        <p:spPr bwMode="auto">
          <a:xfrm>
            <a:off x="6553200" y="3235325"/>
            <a:ext cx="1143000" cy="769938"/>
          </a:xfrm>
          <a:prstGeom prst="rect">
            <a:avLst/>
          </a:prstGeom>
          <a:noFill/>
          <a:ln w="9525">
            <a:noFill/>
            <a:miter lim="800000"/>
            <a:headEnd/>
            <a:tailEnd/>
          </a:ln>
        </p:spPr>
      </p:pic>
      <p:pic>
        <p:nvPicPr>
          <p:cNvPr id="31770" name="Picture 1298" descr="bd06670_"/>
          <p:cNvPicPr>
            <a:picLocks noChangeAspect="1" noChangeArrowheads="1"/>
          </p:cNvPicPr>
          <p:nvPr/>
        </p:nvPicPr>
        <p:blipFill>
          <a:blip r:embed="rId8" cstate="print"/>
          <a:srcRect/>
          <a:stretch>
            <a:fillRect/>
          </a:stretch>
        </p:blipFill>
        <p:spPr bwMode="auto">
          <a:xfrm>
            <a:off x="1828800" y="2536825"/>
            <a:ext cx="985838" cy="989013"/>
          </a:xfrm>
          <a:prstGeom prst="rect">
            <a:avLst/>
          </a:prstGeom>
          <a:noFill/>
          <a:ln w="9525">
            <a:noFill/>
            <a:miter lim="800000"/>
            <a:headEnd/>
            <a:tailEnd/>
          </a:ln>
        </p:spPr>
      </p:pic>
      <p:pic>
        <p:nvPicPr>
          <p:cNvPr id="31771" name="Picture 1299"/>
          <p:cNvPicPr>
            <a:picLocks noChangeAspect="1" noChangeArrowheads="1"/>
          </p:cNvPicPr>
          <p:nvPr/>
        </p:nvPicPr>
        <p:blipFill>
          <a:blip r:embed="rId9" cstate="print"/>
          <a:srcRect/>
          <a:stretch>
            <a:fillRect/>
          </a:stretch>
        </p:blipFill>
        <p:spPr bwMode="auto">
          <a:xfrm>
            <a:off x="2895600" y="1406525"/>
            <a:ext cx="838200" cy="823913"/>
          </a:xfrm>
          <a:prstGeom prst="rect">
            <a:avLst/>
          </a:prstGeom>
          <a:noFill/>
          <a:ln w="9525">
            <a:noFill/>
            <a:miter lim="800000"/>
            <a:headEnd/>
            <a:tailEnd/>
          </a:ln>
        </p:spPr>
      </p:pic>
      <p:pic>
        <p:nvPicPr>
          <p:cNvPr id="31772" name="Picture 1300"/>
          <p:cNvPicPr>
            <a:picLocks noChangeAspect="1" noChangeArrowheads="1"/>
          </p:cNvPicPr>
          <p:nvPr/>
        </p:nvPicPr>
        <p:blipFill>
          <a:blip r:embed="rId10" cstate="print"/>
          <a:srcRect/>
          <a:stretch>
            <a:fillRect/>
          </a:stretch>
        </p:blipFill>
        <p:spPr bwMode="auto">
          <a:xfrm>
            <a:off x="2743200" y="1773238"/>
            <a:ext cx="838200" cy="682625"/>
          </a:xfrm>
          <a:prstGeom prst="rect">
            <a:avLst/>
          </a:prstGeom>
          <a:noFill/>
          <a:ln w="9525">
            <a:noFill/>
            <a:miter lim="800000"/>
            <a:headEnd/>
            <a:tailEnd/>
          </a:ln>
        </p:spPr>
      </p:pic>
      <p:pic>
        <p:nvPicPr>
          <p:cNvPr id="31773" name="Picture 1301" descr="j0301252"/>
          <p:cNvPicPr>
            <a:picLocks noChangeAspect="1" noChangeArrowheads="1"/>
          </p:cNvPicPr>
          <p:nvPr/>
        </p:nvPicPr>
        <p:blipFill>
          <a:blip r:embed="rId11" cstate="print"/>
          <a:srcRect/>
          <a:stretch>
            <a:fillRect/>
          </a:stretch>
        </p:blipFill>
        <p:spPr bwMode="auto">
          <a:xfrm>
            <a:off x="4648200" y="1239838"/>
            <a:ext cx="990600" cy="847725"/>
          </a:xfrm>
          <a:prstGeom prst="rect">
            <a:avLst/>
          </a:prstGeom>
          <a:noFill/>
          <a:ln w="9525">
            <a:noFill/>
            <a:miter lim="800000"/>
            <a:headEnd/>
            <a:tailEnd/>
          </a:ln>
        </p:spPr>
      </p:pic>
      <p:pic>
        <p:nvPicPr>
          <p:cNvPr id="31774" name="Picture 1302" descr="man_teamwork7"/>
          <p:cNvPicPr>
            <a:picLocks noChangeAspect="1" noChangeArrowheads="1"/>
          </p:cNvPicPr>
          <p:nvPr/>
        </p:nvPicPr>
        <p:blipFill>
          <a:blip r:embed="rId12" cstate="print"/>
          <a:srcRect/>
          <a:stretch>
            <a:fillRect/>
          </a:stretch>
        </p:blipFill>
        <p:spPr bwMode="auto">
          <a:xfrm>
            <a:off x="4067175" y="4260850"/>
            <a:ext cx="838200" cy="739775"/>
          </a:xfrm>
          <a:prstGeom prst="rect">
            <a:avLst/>
          </a:prstGeom>
          <a:noFill/>
          <a:ln w="9525">
            <a:noFill/>
            <a:miter lim="800000"/>
            <a:headEnd/>
            <a:tailEnd/>
          </a:ln>
        </p:spPr>
      </p:pic>
      <p:sp>
        <p:nvSpPr>
          <p:cNvPr id="31775" name="Line 1303"/>
          <p:cNvSpPr>
            <a:spLocks noChangeShapeType="1"/>
          </p:cNvSpPr>
          <p:nvPr/>
        </p:nvSpPr>
        <p:spPr bwMode="auto">
          <a:xfrm>
            <a:off x="0" y="3141663"/>
            <a:ext cx="9144000" cy="0"/>
          </a:xfrm>
          <a:prstGeom prst="line">
            <a:avLst/>
          </a:prstGeom>
          <a:noFill/>
          <a:ln w="38100">
            <a:solidFill>
              <a:schemeClr val="bg1">
                <a:lumMod val="50000"/>
              </a:schemeClr>
            </a:solidFill>
            <a:prstDash val="dash"/>
            <a:round/>
            <a:headEnd/>
            <a:tailEnd/>
          </a:ln>
        </p:spPr>
        <p:txBody>
          <a:bodyPr wrap="none" lIns="87828" tIns="43914" rIns="87828" bIns="43914" anchor="ctr"/>
          <a:lstStyle/>
          <a:p>
            <a:endParaRPr lang="en-US"/>
          </a:p>
        </p:txBody>
      </p:sp>
      <p:sp>
        <p:nvSpPr>
          <p:cNvPr id="31776" name="Rectangle 1304"/>
          <p:cNvSpPr>
            <a:spLocks noChangeArrowheads="1"/>
          </p:cNvSpPr>
          <p:nvPr/>
        </p:nvSpPr>
        <p:spPr bwMode="auto">
          <a:xfrm>
            <a:off x="3203575" y="2506663"/>
            <a:ext cx="3240088" cy="427037"/>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en-US" altLang="zh-CN" sz="1000" dirty="0">
                <a:solidFill>
                  <a:srgbClr val="990000"/>
                </a:solidFill>
                <a:ea typeface="SimHei" pitchFamily="49" charset="-122"/>
              </a:rPr>
              <a:t>Planning of Enterprise Outbound Call Marketing</a:t>
            </a:r>
            <a:r>
              <a:rPr lang="en-US" altLang="zh-CN" sz="2200" dirty="0">
                <a:solidFill>
                  <a:srgbClr val="990000"/>
                </a:solidFill>
                <a:ea typeface="SimSun" pitchFamily="2" charset="-122"/>
              </a:rPr>
              <a:t> </a:t>
            </a:r>
            <a:endParaRPr lang="zh-CN" altLang="en-US" sz="2200" dirty="0">
              <a:solidFill>
                <a:srgbClr val="990000"/>
              </a:solidFill>
              <a:ea typeface="SimSun" pitchFamily="2" charset="-122"/>
            </a:endParaRPr>
          </a:p>
        </p:txBody>
      </p:sp>
      <p:sp>
        <p:nvSpPr>
          <p:cNvPr id="31777" name="Rectangle 1305"/>
          <p:cNvSpPr>
            <a:spLocks noChangeArrowheads="1"/>
          </p:cNvSpPr>
          <p:nvPr/>
        </p:nvSpPr>
        <p:spPr bwMode="auto">
          <a:xfrm>
            <a:off x="3492500" y="3284538"/>
            <a:ext cx="2486025" cy="427037"/>
          </a:xfrm>
          <a:prstGeom prst="rect">
            <a:avLst/>
          </a:prstGeom>
          <a:noFill/>
          <a:ln w="31750" algn="ctr">
            <a:noFill/>
            <a:miter lim="800000"/>
            <a:headEnd/>
            <a:tailEnd type="none" w="med" len="lg"/>
          </a:ln>
        </p:spPr>
        <p:txBody>
          <a:bodyPr lIns="91571" tIns="45786" rIns="91571" bIns="45786" anchor="ctr">
            <a:spAutoFit/>
          </a:bodyPr>
          <a:lstStyle/>
          <a:p>
            <a:pPr marL="193675" indent="-193675" defTabSz="915988" eaLnBrk="0" fontAlgn="t" hangingPunct="0">
              <a:buFont typeface="Wingdings" pitchFamily="2" charset="2"/>
              <a:buNone/>
            </a:pPr>
            <a:r>
              <a:rPr lang="zh-CN" altLang="en-US" sz="2200">
                <a:solidFill>
                  <a:schemeClr val="bg1"/>
                </a:solidFill>
                <a:ea typeface="SimSun" pitchFamily="2" charset="-122"/>
              </a:rPr>
              <a:t> </a:t>
            </a:r>
            <a:r>
              <a:rPr lang="en-US" altLang="zh-CN">
                <a:solidFill>
                  <a:schemeClr val="bg1"/>
                </a:solidFill>
                <a:ea typeface="MS PGothic" pitchFamily="34" charset="-128"/>
              </a:rPr>
              <a:t>Outbound Call Platform</a:t>
            </a:r>
            <a:endParaRPr lang="zh-CN" altLang="en-US">
              <a:solidFill>
                <a:schemeClr val="bg1"/>
              </a:solidFill>
              <a:ea typeface="MS PGothic" pitchFamily="34" charset="-128"/>
            </a:endParaRPr>
          </a:p>
        </p:txBody>
      </p:sp>
      <p:sp>
        <p:nvSpPr>
          <p:cNvPr id="718107" name="AutoShape 1307"/>
          <p:cNvSpPr>
            <a:spLocks noChangeArrowheads="1"/>
          </p:cNvSpPr>
          <p:nvPr/>
        </p:nvSpPr>
        <p:spPr bwMode="auto">
          <a:xfrm>
            <a:off x="3635375" y="3141663"/>
            <a:ext cx="1873250" cy="647700"/>
          </a:xfrm>
          <a:prstGeom prst="flowChartAlternateProcess">
            <a:avLst/>
          </a:prstGeom>
          <a:noFill/>
          <a:ln w="9525" algn="ctr">
            <a:solidFill>
              <a:srgbClr val="FF0000"/>
            </a:solidFill>
            <a:miter lim="800000"/>
            <a:headEnd/>
            <a:tailEnd/>
          </a:ln>
        </p:spPr>
        <p:txBody>
          <a:bodyPr wrap="none" lIns="100191" tIns="50095" rIns="100191" bIns="50095" anchor="ctr"/>
          <a:lstStyle/>
          <a:p>
            <a:pPr fontAlgn="t"/>
            <a:endParaRPr lang="en-US"/>
          </a:p>
        </p:txBody>
      </p:sp>
      <p:sp>
        <p:nvSpPr>
          <p:cNvPr id="718108" name="Rectangle 1308"/>
          <p:cNvSpPr>
            <a:spLocks noChangeArrowheads="1"/>
          </p:cNvSpPr>
          <p:nvPr/>
        </p:nvSpPr>
        <p:spPr bwMode="auto">
          <a:xfrm>
            <a:off x="3563938" y="3213100"/>
            <a:ext cx="1773237" cy="209550"/>
          </a:xfrm>
          <a:prstGeom prst="rect">
            <a:avLst/>
          </a:prstGeom>
          <a:noFill/>
          <a:ln w="9525" algn="ctr">
            <a:noFill/>
            <a:miter lim="800000"/>
            <a:headEnd/>
            <a:tailEnd/>
          </a:ln>
        </p:spPr>
        <p:txBody>
          <a:bodyPr wrap="none" lIns="100191" tIns="50095" rIns="100191" bIns="50095" anchor="ctr"/>
          <a:lstStyle/>
          <a:p>
            <a:pPr marL="300038" indent="-300038" defTabSz="801688" fontAlgn="t">
              <a:lnSpc>
                <a:spcPct val="140000"/>
              </a:lnSpc>
              <a:buClr>
                <a:srgbClr val="3333FF"/>
              </a:buClr>
              <a:buSzPct val="60000"/>
              <a:buFont typeface="Wingdings" pitchFamily="2" charset="2"/>
              <a:buNone/>
            </a:pPr>
            <a:endParaRPr lang="en-US" altLang="zh-CN">
              <a:solidFill>
                <a:srgbClr val="FF0000"/>
              </a:solidFill>
            </a:endParaRPr>
          </a:p>
        </p:txBody>
      </p:sp>
      <p:sp>
        <p:nvSpPr>
          <p:cNvPr id="31780" name="Text Box 7"/>
          <p:cNvSpPr txBox="1">
            <a:spLocks noChangeArrowheads="1"/>
          </p:cNvSpPr>
          <p:nvPr/>
        </p:nvSpPr>
        <p:spPr bwMode="gray">
          <a:xfrm>
            <a:off x="539750" y="5445125"/>
            <a:ext cx="8305800" cy="914400"/>
          </a:xfrm>
          <a:prstGeom prst="rect">
            <a:avLst/>
          </a:prstGeom>
          <a:gradFill rotWithShape="1">
            <a:gsLst>
              <a:gs pos="0">
                <a:srgbClr val="EAEAEA"/>
              </a:gs>
              <a:gs pos="100000">
                <a:srgbClr val="F0F0F0"/>
              </a:gs>
            </a:gsLst>
            <a:lin ang="5400000" scaled="1"/>
          </a:gradFill>
          <a:ln w="12700" algn="ctr">
            <a:solidFill>
              <a:srgbClr val="C0C0C0"/>
            </a:solidFill>
            <a:miter lim="800000"/>
            <a:headEnd/>
            <a:tailEnd/>
          </a:ln>
          <a:effectLst>
            <a:prstShdw prst="shdw17" dist="17961" dir="2700000">
              <a:srgbClr val="8C8C8C"/>
            </a:prstShdw>
          </a:effectLst>
        </p:spPr>
        <p:txBody>
          <a:bodyPr lIns="90460" tIns="44436" rIns="90460" bIns="44436" anchor="ctr"/>
          <a:lstStyle/>
          <a:p>
            <a:pPr defTabSz="835025" fontAlgn="t">
              <a:spcBef>
                <a:spcPts val="600"/>
              </a:spcBef>
              <a:spcAft>
                <a:spcPts val="600"/>
              </a:spcAft>
              <a:buClr>
                <a:srgbClr val="CC3300"/>
              </a:buClr>
              <a:buFont typeface="Wingdings" pitchFamily="2" charset="2"/>
              <a:buChar char="J"/>
            </a:pPr>
            <a:r>
              <a:rPr lang="en-US" altLang="zh-CN" sz="2000" dirty="0">
                <a:solidFill>
                  <a:srgbClr val="CC0000"/>
                </a:solidFill>
                <a:latin typeface="Calibri" pitchFamily="34" charset="0"/>
                <a:cs typeface="Calibri" pitchFamily="34" charset="0"/>
              </a:rPr>
              <a:t>Service emphasis: </a:t>
            </a:r>
            <a:r>
              <a:rPr lang="en-US" altLang="zh-CN" sz="1050" dirty="0">
                <a:latin typeface="Calibri" pitchFamily="34" charset="0"/>
                <a:cs typeface="Calibri" pitchFamily="34" charset="0"/>
              </a:rPr>
              <a:t>Though an enterprise cannot rely on the proactive outbound call service to complete the whole </a:t>
            </a:r>
            <a:r>
              <a:rPr lang="en-US" altLang="zh-CN" sz="1050" dirty="0" smtClean="0">
                <a:latin typeface="Calibri" pitchFamily="34" charset="0"/>
                <a:cs typeface="Calibri" pitchFamily="34" charset="0"/>
              </a:rPr>
              <a:t>sales process </a:t>
            </a:r>
            <a:r>
              <a:rPr lang="en-US" altLang="zh-CN" sz="1050" dirty="0">
                <a:latin typeface="Calibri" pitchFamily="34" charset="0"/>
                <a:cs typeface="Calibri" pitchFamily="34" charset="0"/>
              </a:rPr>
              <a:t>of all products, the proactive outbound call service is necessary for the sales. In addition to the proactive outbound call service, the complete sales process contains customer care and customer feedback. </a:t>
            </a:r>
            <a:endParaRPr lang="zh-CN" altLang="en-US" sz="1050" dirty="0">
              <a:latin typeface="Calibri" pitchFamily="34" charset="0"/>
              <a:cs typeface="Calibri" pitchFamily="34" charset="0"/>
            </a:endParaRPr>
          </a:p>
        </p:txBody>
      </p:sp>
      <p:pic>
        <p:nvPicPr>
          <p:cNvPr id="1310" name="Picture 1309" descr="总结 copy"/>
          <p:cNvPicPr>
            <a:picLocks noChangeAspect="1" noChangeArrowheads="1"/>
          </p:cNvPicPr>
          <p:nvPr/>
        </p:nvPicPr>
        <p:blipFill>
          <a:blip r:embed="rId13" cstate="print"/>
          <a:srcRect/>
          <a:stretch>
            <a:fillRect/>
          </a:stretch>
        </p:blipFill>
        <p:spPr bwMode="auto">
          <a:xfrm>
            <a:off x="196850" y="188640"/>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718108"/>
                                        </p:tgtEl>
                                        <p:attrNameLst>
                                          <p:attrName>style.visibility</p:attrName>
                                        </p:attrNameLst>
                                      </p:cBhvr>
                                      <p:to>
                                        <p:strVal val="visible"/>
                                      </p:to>
                                    </p:set>
                                    <p:animEffect transition="in" filter="blinds(horizontal)">
                                      <p:cBhvr>
                                        <p:cTn id="7" dur="500"/>
                                        <p:tgtEl>
                                          <p:spTgt spid="7181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8107"/>
                                        </p:tgtEl>
                                        <p:attrNameLst>
                                          <p:attrName>style.visibility</p:attrName>
                                        </p:attrNameLst>
                                      </p:cBhvr>
                                      <p:to>
                                        <p:strVal val="visible"/>
                                      </p:to>
                                    </p:set>
                                    <p:animEffect transition="in" filter="blinds(horizontal)">
                                      <p:cBhvr>
                                        <p:cTn id="10" dur="500"/>
                                        <p:tgtEl>
                                          <p:spTgt spid="718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107" grpId="0" animBg="1"/>
      <p:bldP spid="7181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6F9FFAFE-A233-440F-ACEC-EDE95CDBC5A1}" type="slidenum">
              <a:rPr lang="de-DE" sz="1200">
                <a:latin typeface="FrutigerNext LT Bold" pitchFamily="34" charset="0"/>
                <a:ea typeface="MS PGothic" pitchFamily="34" charset="-128"/>
              </a:rPr>
              <a:pPr defTabSz="801688" eaLnBrk="0" hangingPunct="0">
                <a:lnSpc>
                  <a:spcPct val="85000"/>
                </a:lnSpc>
              </a:pPr>
              <a:t>28</a:t>
            </a:fld>
            <a:endParaRPr lang="en-GB" sz="1200">
              <a:latin typeface="FrutigerNext LT Bold" pitchFamily="34" charset="0"/>
              <a:ea typeface="MS PGothic" pitchFamily="34" charset="-128"/>
            </a:endParaRPr>
          </a:p>
        </p:txBody>
      </p:sp>
      <p:sp>
        <p:nvSpPr>
          <p:cNvPr id="33795" name="Rectangle 2"/>
          <p:cNvSpPr>
            <a:spLocks noGrp="1" noChangeArrowheads="1"/>
          </p:cNvSpPr>
          <p:nvPr>
            <p:ph type="title" idx="4294967295"/>
          </p:nvPr>
        </p:nvSpPr>
        <p:spPr>
          <a:xfrm>
            <a:off x="827584" y="0"/>
            <a:ext cx="8316416" cy="868363"/>
          </a:xfr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Application of Outbound Call Service</a:t>
            </a:r>
            <a:endParaRPr lang="zh-TW" altLang="zh-TW"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sp>
        <p:nvSpPr>
          <p:cNvPr id="33796" name="Rectangle 3"/>
          <p:cNvSpPr txBox="1">
            <a:spLocks noChangeArrowheads="1"/>
          </p:cNvSpPr>
          <p:nvPr/>
        </p:nvSpPr>
        <p:spPr bwMode="auto">
          <a:xfrm>
            <a:off x="1043608" y="908720"/>
            <a:ext cx="7488832" cy="4953000"/>
          </a:xfrm>
          <a:prstGeom prst="rect">
            <a:avLst/>
          </a:prstGeom>
          <a:noFill/>
          <a:ln w="9525" algn="ctr">
            <a:noFill/>
            <a:miter lim="800000"/>
            <a:headEnd/>
            <a:tailEnd/>
          </a:ln>
        </p:spPr>
        <p:txBody>
          <a:bodyPr/>
          <a:lstStyle/>
          <a:p>
            <a:pPr marL="285750" indent="-285750" fontAlgn="t">
              <a:spcBef>
                <a:spcPts val="600"/>
              </a:spcBef>
              <a:spcAft>
                <a:spcPts val="600"/>
              </a:spcAft>
              <a:buClr>
                <a:schemeClr val="bg2"/>
              </a:buClr>
              <a:buSzPct val="60000"/>
            </a:pPr>
            <a:r>
              <a:rPr lang="en-US" altLang="zh-CN" b="1" dirty="0">
                <a:latin typeface="Calibri" pitchFamily="34" charset="0"/>
                <a:ea typeface="MS PGothic" pitchFamily="34" charset="-128"/>
                <a:cs typeface="Calibri" pitchFamily="34" charset="0"/>
              </a:rPr>
              <a:t>Automatic/Predictive outbound call of agents</a:t>
            </a:r>
            <a:endParaRPr lang="en-US" altLang="zh-TW" b="1" dirty="0">
              <a:latin typeface="Calibri" pitchFamily="34" charset="0"/>
              <a:ea typeface="MS PGothic" pitchFamily="34" charset="-128"/>
              <a:cs typeface="Calibri" pitchFamily="34" charset="0"/>
            </a:endParaRPr>
          </a:p>
          <a:p>
            <a:pPr marL="914400" lvl="1" indent="-457200" fontAlgn="t">
              <a:spcBef>
                <a:spcPts val="600"/>
              </a:spcBef>
              <a:spcAft>
                <a:spcPts val="600"/>
              </a:spcAft>
              <a:buClr>
                <a:schemeClr val="tx1"/>
              </a:buClr>
              <a:buSzPct val="75000"/>
              <a:buFont typeface="Wingdings" pitchFamily="2" charset="2"/>
              <a:buChar char="q"/>
            </a:pPr>
            <a:r>
              <a:rPr lang="en-US" altLang="zh-CN" dirty="0">
                <a:latin typeface="Calibri" pitchFamily="34" charset="0"/>
                <a:ea typeface="MS PGothic" pitchFamily="34" charset="-128"/>
                <a:cs typeface="Calibri" pitchFamily="34" charset="0"/>
              </a:rPr>
              <a:t>The </a:t>
            </a:r>
            <a:r>
              <a:rPr lang="en-US" altLang="zh-CN" dirty="0" smtClean="0">
                <a:latin typeface="Calibri" pitchFamily="34" charset="0"/>
                <a:ea typeface="MS PGothic" pitchFamily="34" charset="-128"/>
                <a:cs typeface="Calibri" pitchFamily="34" charset="0"/>
              </a:rPr>
              <a:t> calling list </a:t>
            </a:r>
            <a:r>
              <a:rPr lang="en-US" altLang="zh-CN" dirty="0">
                <a:latin typeface="Calibri" pitchFamily="34" charset="0"/>
                <a:ea typeface="MS PGothic" pitchFamily="34" charset="-128"/>
                <a:cs typeface="Calibri" pitchFamily="34" charset="0"/>
              </a:rPr>
              <a:t>is large or the quality of the </a:t>
            </a:r>
            <a:r>
              <a:rPr lang="en-US" altLang="zh-CN" dirty="0" smtClean="0">
                <a:latin typeface="Calibri" pitchFamily="34" charset="0"/>
                <a:ea typeface="MS PGothic" pitchFamily="34" charset="-128"/>
                <a:cs typeface="Calibri" pitchFamily="34" charset="0"/>
              </a:rPr>
              <a:t>contacts in the calling list </a:t>
            </a:r>
            <a:r>
              <a:rPr lang="en-US" altLang="zh-CN" dirty="0">
                <a:latin typeface="Calibri" pitchFamily="34" charset="0"/>
                <a:ea typeface="MS PGothic" pitchFamily="34" charset="-128"/>
                <a:cs typeface="Calibri" pitchFamily="34" charset="0"/>
              </a:rPr>
              <a:t>is poor</a:t>
            </a:r>
            <a:r>
              <a:rPr lang="en-US" altLang="zh-CN" dirty="0" smtClean="0">
                <a:latin typeface="Calibri" pitchFamily="34" charset="0"/>
                <a:ea typeface="MS PGothic" pitchFamily="34" charset="-128"/>
                <a:cs typeface="Calibri" pitchFamily="34" charset="0"/>
              </a:rPr>
              <a:t>.</a:t>
            </a:r>
            <a:endParaRPr lang="en-US" altLang="zh-CN" dirty="0">
              <a:latin typeface="Calibri" pitchFamily="34" charset="0"/>
              <a:ea typeface="SimSun" pitchFamily="2" charset="-122"/>
              <a:cs typeface="Calibri" pitchFamily="34" charset="0"/>
            </a:endParaRPr>
          </a:p>
          <a:p>
            <a:pPr marL="914400" lvl="1" indent="-457200" fontAlgn="t">
              <a:spcBef>
                <a:spcPts val="600"/>
              </a:spcBef>
              <a:spcAft>
                <a:spcPts val="600"/>
              </a:spcAft>
              <a:buClr>
                <a:schemeClr val="tx1"/>
              </a:buClr>
              <a:buSzPct val="75000"/>
              <a:buFont typeface="Wingdings" pitchFamily="2" charset="2"/>
              <a:buChar char="q"/>
            </a:pPr>
            <a:r>
              <a:rPr lang="en-US" altLang="zh-TW" dirty="0">
                <a:latin typeface="Calibri" pitchFamily="34" charset="0"/>
                <a:ea typeface="SimSun" pitchFamily="2" charset="-122"/>
                <a:cs typeface="Calibri" pitchFamily="34" charset="0"/>
              </a:rPr>
              <a:t>Agent less campaigns for </a:t>
            </a:r>
            <a:r>
              <a:rPr lang="en-US" altLang="zh-TW" dirty="0" smtClean="0">
                <a:latin typeface="Calibri" pitchFamily="34" charset="0"/>
                <a:ea typeface="SimSun" pitchFamily="2" charset="-122"/>
                <a:cs typeface="Calibri" pitchFamily="34" charset="0"/>
              </a:rPr>
              <a:t>reminders/promotions</a:t>
            </a:r>
          </a:p>
          <a:p>
            <a:pPr marL="914400" lvl="1" indent="-457200" fontAlgn="t">
              <a:spcBef>
                <a:spcPts val="600"/>
              </a:spcBef>
              <a:spcAft>
                <a:spcPts val="600"/>
              </a:spcAft>
              <a:buClr>
                <a:schemeClr val="tx1"/>
              </a:buClr>
              <a:buSzPct val="75000"/>
              <a:buFont typeface="Wingdings" pitchFamily="2" charset="2"/>
              <a:buChar char="q"/>
            </a:pPr>
            <a:r>
              <a:rPr lang="en-US" altLang="zh-CN" dirty="0" smtClean="0">
                <a:latin typeface="Calibri" pitchFamily="34" charset="0"/>
                <a:ea typeface="MS PGothic" pitchFamily="34" charset="-128"/>
                <a:cs typeface="Calibri" pitchFamily="34" charset="0"/>
              </a:rPr>
              <a:t>The unit price of product is too low hence the calls can be initiated automatically</a:t>
            </a:r>
            <a:endParaRPr lang="en-US" altLang="zh-TW" dirty="0">
              <a:latin typeface="Calibri" pitchFamily="34" charset="0"/>
              <a:ea typeface="MS PGothic" pitchFamily="34" charset="-128"/>
              <a:cs typeface="Calibri" pitchFamily="34" charset="0"/>
            </a:endParaRPr>
          </a:p>
          <a:p>
            <a:pPr marL="285750" indent="-285750" fontAlgn="t">
              <a:spcBef>
                <a:spcPts val="600"/>
              </a:spcBef>
              <a:spcAft>
                <a:spcPts val="600"/>
              </a:spcAft>
              <a:buClr>
                <a:schemeClr val="bg2"/>
              </a:buClr>
              <a:buSzPct val="60000"/>
            </a:pPr>
            <a:r>
              <a:rPr lang="en-US" altLang="zh-CN" b="1" dirty="0">
                <a:latin typeface="Calibri" pitchFamily="34" charset="0"/>
                <a:ea typeface="MS PGothic" pitchFamily="34" charset="-128"/>
              </a:rPr>
              <a:t>Manual/Preview outbound calls of agents</a:t>
            </a:r>
            <a:endParaRPr lang="en-US" altLang="zh-TW" b="1" dirty="0">
              <a:latin typeface="Calibri" pitchFamily="34" charset="0"/>
            </a:endParaRPr>
          </a:p>
          <a:p>
            <a:pPr marL="914400" lvl="1" indent="-457200" fontAlgn="t">
              <a:spcBef>
                <a:spcPts val="600"/>
              </a:spcBef>
              <a:spcAft>
                <a:spcPts val="600"/>
              </a:spcAft>
              <a:buClr>
                <a:schemeClr val="tx1"/>
              </a:buClr>
              <a:buSzPct val="75000"/>
              <a:buFont typeface="Wingdings" pitchFamily="2" charset="2"/>
              <a:buChar char="q"/>
            </a:pPr>
            <a:r>
              <a:rPr lang="en-US" altLang="zh-CN" dirty="0">
                <a:latin typeface="Calibri" pitchFamily="34" charset="0"/>
                <a:ea typeface="MS PGothic" pitchFamily="34" charset="-128"/>
              </a:rPr>
              <a:t>The quality of the list is high.</a:t>
            </a:r>
            <a:endParaRPr lang="en-US" altLang="zh-TW" dirty="0">
              <a:latin typeface="Calibri" pitchFamily="34" charset="0"/>
            </a:endParaRPr>
          </a:p>
          <a:p>
            <a:pPr marL="914400" lvl="1" indent="-457200" fontAlgn="t">
              <a:spcBef>
                <a:spcPts val="600"/>
              </a:spcBef>
              <a:spcAft>
                <a:spcPts val="600"/>
              </a:spcAft>
              <a:buClr>
                <a:schemeClr val="tx1"/>
              </a:buClr>
              <a:buSzPct val="75000"/>
              <a:buFont typeface="Wingdings" pitchFamily="2" charset="2"/>
              <a:buChar char="q"/>
            </a:pPr>
            <a:r>
              <a:rPr lang="zh-CN" altLang="zh-TW" dirty="0" smtClean="0">
                <a:latin typeface="Calibri" pitchFamily="34" charset="0"/>
                <a:ea typeface="SimSun" pitchFamily="2" charset="-122"/>
              </a:rPr>
              <a:t>The </a:t>
            </a:r>
            <a:r>
              <a:rPr lang="zh-CN" altLang="zh-TW" dirty="0">
                <a:latin typeface="Calibri" pitchFamily="34" charset="0"/>
                <a:ea typeface="SimSun" pitchFamily="2" charset="-122"/>
              </a:rPr>
              <a:t>calls are made to VIP </a:t>
            </a:r>
            <a:r>
              <a:rPr lang="zh-CN" altLang="zh-TW" dirty="0" smtClean="0">
                <a:latin typeface="Calibri" pitchFamily="34" charset="0"/>
                <a:ea typeface="SimSun" pitchFamily="2" charset="-122"/>
              </a:rPr>
              <a:t>customers</a:t>
            </a:r>
            <a:r>
              <a:rPr lang="en-US" altLang="zh-CN" dirty="0" smtClean="0">
                <a:latin typeface="Calibri" pitchFamily="34" charset="0"/>
                <a:ea typeface="SimSun" pitchFamily="2" charset="-122"/>
              </a:rPr>
              <a:t>, customer may not want </a:t>
            </a:r>
            <a:r>
              <a:rPr lang="zh-CN" altLang="zh-TW" dirty="0" smtClean="0">
                <a:latin typeface="Calibri" pitchFamily="34" charset="0"/>
                <a:ea typeface="SimSun" pitchFamily="2" charset="-122"/>
              </a:rPr>
              <a:t> </a:t>
            </a:r>
            <a:endParaRPr lang="en-US" altLang="zh-CN" dirty="0" smtClean="0">
              <a:latin typeface="Calibri" pitchFamily="34" charset="0"/>
              <a:ea typeface="SimSun" pitchFamily="2" charset="-122"/>
            </a:endParaRPr>
          </a:p>
          <a:p>
            <a:pPr marL="914400" lvl="1" indent="-457200" fontAlgn="t">
              <a:spcBef>
                <a:spcPts val="600"/>
              </a:spcBef>
              <a:spcAft>
                <a:spcPts val="600"/>
              </a:spcAft>
              <a:buClr>
                <a:schemeClr val="tx1"/>
              </a:buClr>
              <a:buSzPct val="75000"/>
              <a:buFont typeface="Wingdings" pitchFamily="2" charset="2"/>
              <a:buChar char="q"/>
            </a:pPr>
            <a:r>
              <a:rPr lang="en-US" altLang="zh-CN" dirty="0" smtClean="0">
                <a:latin typeface="Calibri" pitchFamily="34" charset="0"/>
                <a:ea typeface="MS PGothic" pitchFamily="34" charset="-128"/>
              </a:rPr>
              <a:t>Unit price of products is high, hence the person to whom we need to sell needs to be selective and convinced</a:t>
            </a:r>
          </a:p>
          <a:p>
            <a:pPr marL="914400" lvl="1" indent="-457200" fontAlgn="t">
              <a:spcBef>
                <a:spcPts val="600"/>
              </a:spcBef>
              <a:spcAft>
                <a:spcPts val="600"/>
              </a:spcAft>
              <a:buClr>
                <a:schemeClr val="tx1"/>
              </a:buClr>
              <a:buSzPct val="75000"/>
              <a:buFont typeface="Wingdings" pitchFamily="2" charset="2"/>
              <a:buChar char="q"/>
            </a:pPr>
            <a:r>
              <a:rPr lang="en-US" altLang="zh-TW" dirty="0" smtClean="0">
                <a:latin typeface="Calibri" pitchFamily="34" charset="0"/>
                <a:ea typeface="MS PGothic" pitchFamily="34" charset="-128"/>
              </a:rPr>
              <a:t>Agent needs to possess better skill in the product and communication</a:t>
            </a:r>
            <a:endParaRPr lang="en-US" altLang="zh-TW" dirty="0" smtClean="0">
              <a:latin typeface="Calibri" pitchFamily="34" charset="0"/>
            </a:endParaRPr>
          </a:p>
        </p:txBody>
      </p:sp>
      <p:pic>
        <p:nvPicPr>
          <p:cNvPr id="6" name="Picture 5"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07F7BE5C-A59D-4489-902A-605D595C487F}" type="slidenum">
              <a:rPr lang="en-US" altLang="zh-CN" smtClean="0">
                <a:latin typeface="FrutigerNext LT Bold" pitchFamily="34" charset="0"/>
                <a:ea typeface="MS PGothic" pitchFamily="34" charset="-128"/>
                <a:cs typeface="华文细黑"/>
              </a:rPr>
              <a:pPr defTabSz="877888"/>
              <a:t>2</a:t>
            </a:fld>
            <a:endParaRPr lang="en-US" altLang="zh-CN" smtClean="0">
              <a:latin typeface="FrutigerNext LT Bold" pitchFamily="34" charset="0"/>
              <a:ea typeface="MS PGothic" pitchFamily="34" charset="-128"/>
              <a:cs typeface="华文细黑"/>
            </a:endParaRPr>
          </a:p>
        </p:txBody>
      </p:sp>
      <p:sp>
        <p:nvSpPr>
          <p:cNvPr id="7171" name="Rectangle 2"/>
          <p:cNvSpPr>
            <a:spLocks noGrp="1" noChangeArrowheads="1"/>
          </p:cNvSpPr>
          <p:nvPr>
            <p:ph type="title"/>
          </p:nvPr>
        </p:nvSpPr>
        <p:spPr>
          <a:xfrm>
            <a:off x="798286" y="0"/>
            <a:ext cx="7599589"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Objectives</a:t>
            </a:r>
          </a:p>
        </p:txBody>
      </p:sp>
      <p:sp>
        <p:nvSpPr>
          <p:cNvPr id="7172" name="Rectangle 3"/>
          <p:cNvSpPr>
            <a:spLocks noGrp="1" noChangeArrowheads="1"/>
          </p:cNvSpPr>
          <p:nvPr>
            <p:ph type="body" idx="1"/>
          </p:nvPr>
        </p:nvSpPr>
        <p:spPr>
          <a:xfrm>
            <a:off x="1043608" y="1124745"/>
            <a:ext cx="6984776" cy="2160239"/>
          </a:xfrm>
        </p:spPr>
        <p:txBody>
          <a:bodyPr/>
          <a:lstStyle/>
          <a:p>
            <a:pPr eaLnBrk="1" hangingPunct="1">
              <a:lnSpc>
                <a:spcPct val="100000"/>
              </a:lnSpc>
              <a:spcBef>
                <a:spcPts val="600"/>
              </a:spcBef>
              <a:spcAft>
                <a:spcPts val="600"/>
              </a:spcAft>
              <a:buFont typeface="Wingdings" pitchFamily="2" charset="2"/>
              <a:buNone/>
            </a:pPr>
            <a:r>
              <a:rPr lang="en-US" altLang="zh-CN" sz="2000" dirty="0" smtClean="0">
                <a:latin typeface="Calibri" pitchFamily="34" charset="0"/>
              </a:rPr>
              <a:t>Upon completion of this course, you will be able to understand:</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The purpose of a Contact Center</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Core technology behind modern Contact Center</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Services offered by different Contact Center</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The  Evolution in Contact Center technology</a:t>
            </a:r>
          </a:p>
        </p:txBody>
      </p:sp>
      <p:pic>
        <p:nvPicPr>
          <p:cNvPr id="7173" name="Picture 4" descr="目标 copy"/>
          <p:cNvPicPr>
            <a:picLocks noChangeAspect="1" noChangeArrowheads="1"/>
          </p:cNvPicPr>
          <p:nvPr/>
        </p:nvPicPr>
        <p:blipFill>
          <a:blip r:embed="rId3" cstate="print"/>
          <a:srcRect/>
          <a:stretch>
            <a:fillRect/>
          </a:stretch>
        </p:blipFill>
        <p:spPr bwMode="auto">
          <a:xfrm>
            <a:off x="163513" y="160338"/>
            <a:ext cx="622300" cy="6238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1"/>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58E940F8-4DDB-496C-A846-1D1C996C9294}" type="slidenum">
              <a:rPr lang="de-DE" sz="1200">
                <a:latin typeface="FrutigerNext LT Bold" pitchFamily="34" charset="0"/>
                <a:ea typeface="MS PGothic" pitchFamily="34" charset="-128"/>
              </a:rPr>
              <a:pPr defTabSz="801688" eaLnBrk="0" hangingPunct="0">
                <a:lnSpc>
                  <a:spcPct val="85000"/>
                </a:lnSpc>
              </a:pPr>
              <a:t>29</a:t>
            </a:fld>
            <a:endParaRPr lang="en-GB" sz="1200">
              <a:latin typeface="FrutigerNext LT Bold" pitchFamily="34" charset="0"/>
              <a:ea typeface="MS PGothic" pitchFamily="34" charset="-128"/>
            </a:endParaRPr>
          </a:p>
        </p:txBody>
      </p:sp>
      <p:sp>
        <p:nvSpPr>
          <p:cNvPr id="35844" name="Rectangle 3"/>
          <p:cNvSpPr>
            <a:spLocks noChangeArrowheads="1"/>
          </p:cNvSpPr>
          <p:nvPr/>
        </p:nvSpPr>
        <p:spPr bwMode="auto">
          <a:xfrm>
            <a:off x="899592" y="1196752"/>
            <a:ext cx="7920112" cy="4536504"/>
          </a:xfrm>
          <a:prstGeom prst="rect">
            <a:avLst/>
          </a:prstGeom>
          <a:noFill/>
          <a:ln w="9525">
            <a:noFill/>
            <a:miter lim="800000"/>
            <a:headEnd/>
            <a:tailEnd/>
          </a:ln>
        </p:spPr>
        <p:txBody>
          <a:bodyPr lIns="91409" tIns="45704" rIns="91409" bIns="45704"/>
          <a:lstStyle/>
          <a:p>
            <a:pPr defTabSz="801688" fontAlgn="t">
              <a:spcBef>
                <a:spcPts val="600"/>
              </a:spcBef>
              <a:spcAft>
                <a:spcPts val="600"/>
              </a:spcAft>
              <a:buClr>
                <a:srgbClr val="B2B2B2"/>
              </a:buClr>
              <a:buSzPct val="60000"/>
            </a:pPr>
            <a:r>
              <a:rPr lang="en-US" altLang="zh-CN" dirty="0" smtClean="0">
                <a:latin typeface="Calibri" pitchFamily="34" charset="0"/>
              </a:rPr>
              <a:t>The </a:t>
            </a:r>
            <a:r>
              <a:rPr lang="en-US" altLang="zh-CN" dirty="0">
                <a:latin typeface="Calibri" pitchFamily="34" charset="0"/>
              </a:rPr>
              <a:t>system automatically detects the states of outgoing calls and records the results, and then processes the calls according to the outgoing call policies. This avoids the problem that invalid outgoing calls are allocated to agents, which improves the efficiency of initiating outgoing calls</a:t>
            </a:r>
            <a:r>
              <a:rPr lang="en-US" altLang="zh-CN" dirty="0" smtClean="0">
                <a:latin typeface="Calibri" pitchFamily="34" charset="0"/>
              </a:rPr>
              <a:t>.</a:t>
            </a:r>
          </a:p>
          <a:p>
            <a:pPr defTabSz="801688" fontAlgn="t">
              <a:spcBef>
                <a:spcPts val="600"/>
              </a:spcBef>
              <a:spcAft>
                <a:spcPts val="600"/>
              </a:spcAft>
              <a:buClr>
                <a:srgbClr val="B2B2B2"/>
              </a:buClr>
              <a:buSzPct val="60000"/>
            </a:pPr>
            <a:r>
              <a:rPr lang="en-US" altLang="zh-CN" dirty="0" smtClean="0">
                <a:latin typeface="Calibri" pitchFamily="34" charset="0"/>
              </a:rPr>
              <a:t>The system can recognize the following types of tones:</a:t>
            </a:r>
          </a:p>
          <a:p>
            <a:pPr marL="914400" indent="-457200" defTabSz="801688" fontAlgn="t">
              <a:spcBef>
                <a:spcPts val="600"/>
              </a:spcBef>
              <a:spcAft>
                <a:spcPts val="600"/>
              </a:spcAft>
              <a:buSzPct val="75000"/>
              <a:buFont typeface="Wingdings" pitchFamily="2" charset="2"/>
              <a:buChar char="q"/>
            </a:pPr>
            <a:r>
              <a:rPr lang="en-US" altLang="zh-CN" dirty="0" smtClean="0">
                <a:latin typeface="Calibri" pitchFamily="34" charset="0"/>
              </a:rPr>
              <a:t>Busy tone</a:t>
            </a:r>
          </a:p>
          <a:p>
            <a:pPr marL="914400" indent="-457200" defTabSz="801688" fontAlgn="t">
              <a:spcBef>
                <a:spcPts val="600"/>
              </a:spcBef>
              <a:spcAft>
                <a:spcPts val="600"/>
              </a:spcAft>
              <a:buSzPct val="75000"/>
              <a:buFont typeface="Wingdings" pitchFamily="2" charset="2"/>
              <a:buChar char="q"/>
            </a:pPr>
            <a:r>
              <a:rPr lang="en-US" altLang="zh-CN" dirty="0" smtClean="0">
                <a:latin typeface="Calibri" pitchFamily="34" charset="0"/>
              </a:rPr>
              <a:t>Ring back tone</a:t>
            </a:r>
          </a:p>
          <a:p>
            <a:pPr marL="914400" indent="-457200" defTabSz="801688" fontAlgn="t">
              <a:spcBef>
                <a:spcPts val="600"/>
              </a:spcBef>
              <a:spcAft>
                <a:spcPts val="600"/>
              </a:spcAft>
              <a:buSzPct val="75000"/>
              <a:buFont typeface="Wingdings" pitchFamily="2" charset="2"/>
              <a:buChar char="q"/>
            </a:pPr>
            <a:r>
              <a:rPr lang="en-US" altLang="zh-CN" dirty="0" smtClean="0">
                <a:latin typeface="Calibri" pitchFamily="34" charset="0"/>
              </a:rPr>
              <a:t>Fax and Modem tone</a:t>
            </a:r>
          </a:p>
          <a:p>
            <a:pPr marL="914400" indent="-457200" defTabSz="801688" fontAlgn="t">
              <a:spcBef>
                <a:spcPts val="600"/>
              </a:spcBef>
              <a:spcAft>
                <a:spcPts val="600"/>
              </a:spcAft>
              <a:buSzPct val="75000"/>
              <a:buFont typeface="Wingdings" pitchFamily="2" charset="2"/>
              <a:buChar char="q"/>
            </a:pPr>
            <a:r>
              <a:rPr lang="en-US" altLang="zh-CN" dirty="0" smtClean="0">
                <a:latin typeface="Calibri" pitchFamily="34" charset="0"/>
              </a:rPr>
              <a:t>RBT tone</a:t>
            </a:r>
          </a:p>
          <a:p>
            <a:pPr marL="914400" indent="-457200" defTabSz="801688" fontAlgn="t">
              <a:spcBef>
                <a:spcPts val="600"/>
              </a:spcBef>
              <a:spcAft>
                <a:spcPts val="600"/>
              </a:spcAft>
              <a:buSzPct val="75000"/>
              <a:buFont typeface="Wingdings" pitchFamily="2" charset="2"/>
              <a:buChar char="q"/>
            </a:pPr>
            <a:r>
              <a:rPr lang="en-US" altLang="zh-CN" dirty="0" smtClean="0">
                <a:latin typeface="Calibri" pitchFamily="34" charset="0"/>
              </a:rPr>
              <a:t>Person's voice</a:t>
            </a:r>
          </a:p>
          <a:p>
            <a:pPr marL="914400" indent="-457200" defTabSz="801688" fontAlgn="t">
              <a:spcBef>
                <a:spcPts val="600"/>
              </a:spcBef>
              <a:spcAft>
                <a:spcPts val="600"/>
              </a:spcAft>
              <a:buSzPct val="75000"/>
              <a:buFont typeface="Wingdings" pitchFamily="2" charset="2"/>
              <a:buChar char="q"/>
            </a:pPr>
            <a:r>
              <a:rPr lang="en-US" altLang="zh-CN" dirty="0" smtClean="0">
                <a:latin typeface="Calibri" pitchFamily="34" charset="0"/>
              </a:rPr>
              <a:t>Tone of an automatic answer device</a:t>
            </a:r>
          </a:p>
        </p:txBody>
      </p:sp>
      <p:sp>
        <p:nvSpPr>
          <p:cNvPr id="35846" name="AutoShape 5"/>
          <p:cNvSpPr>
            <a:spLocks noChangeArrowheads="1"/>
          </p:cNvSpPr>
          <p:nvPr/>
        </p:nvSpPr>
        <p:spPr bwMode="auto">
          <a:xfrm>
            <a:off x="5940152" y="5517232"/>
            <a:ext cx="1656184" cy="431800"/>
          </a:xfrm>
          <a:prstGeom prst="cube">
            <a:avLst>
              <a:gd name="adj" fmla="val 11019"/>
            </a:avLst>
          </a:prstGeom>
          <a:gradFill rotWithShape="0">
            <a:gsLst>
              <a:gs pos="0">
                <a:schemeClr val="bg1"/>
              </a:gs>
              <a:gs pos="100000">
                <a:srgbClr val="0066FF"/>
              </a:gs>
            </a:gsLst>
            <a:path path="rect">
              <a:fillToRect l="50000" t="50000" r="50000" b="50000"/>
            </a:path>
          </a:gradFill>
          <a:ln w="9525">
            <a:noFill/>
            <a:miter lim="800000"/>
            <a:headEnd/>
            <a:tailEnd/>
          </a:ln>
        </p:spPr>
        <p:txBody>
          <a:bodyPr wrap="none" lIns="91409" tIns="45704" rIns="91409" bIns="45704" anchor="ctr"/>
          <a:lstStyle/>
          <a:p>
            <a:pPr algn="ctr" fontAlgn="t"/>
            <a:r>
              <a:rPr kumimoji="1" lang="en-US" altLang="zh-CN" sz="1700" dirty="0">
                <a:latin typeface="Calibri" pitchFamily="34" charset="0"/>
              </a:rPr>
              <a:t>Check Flow</a:t>
            </a:r>
          </a:p>
        </p:txBody>
      </p:sp>
      <p:grpSp>
        <p:nvGrpSpPr>
          <p:cNvPr id="35848" name="Group 7"/>
          <p:cNvGrpSpPr>
            <a:grpSpLocks/>
          </p:cNvGrpSpPr>
          <p:nvPr/>
        </p:nvGrpSpPr>
        <p:grpSpPr bwMode="auto">
          <a:xfrm>
            <a:off x="7740352" y="2348880"/>
            <a:ext cx="1192213" cy="3630613"/>
            <a:chOff x="2333" y="1794"/>
            <a:chExt cx="877" cy="2668"/>
          </a:xfrm>
        </p:grpSpPr>
        <p:sp>
          <p:nvSpPr>
            <p:cNvPr id="35850" name="AutoShape 8"/>
            <p:cNvSpPr>
              <a:spLocks noChangeArrowheads="1"/>
            </p:cNvSpPr>
            <p:nvPr/>
          </p:nvSpPr>
          <p:spPr bwMode="auto">
            <a:xfrm>
              <a:off x="2688" y="2202"/>
              <a:ext cx="170" cy="327"/>
            </a:xfrm>
            <a:prstGeom prst="downArrow">
              <a:avLst>
                <a:gd name="adj1" fmla="val 50000"/>
                <a:gd name="adj2" fmla="val 48088"/>
              </a:avLst>
            </a:prstGeom>
            <a:solidFill>
              <a:schemeClr val="accent2"/>
            </a:solidFill>
            <a:ln w="9525" algn="ctr">
              <a:noFill/>
              <a:miter lim="800000"/>
              <a:headEnd/>
              <a:tailEnd/>
            </a:ln>
          </p:spPr>
          <p:txBody>
            <a:bodyPr wrap="none" anchor="ctr"/>
            <a:lstStyle/>
            <a:p>
              <a:pPr algn="ctr" fontAlgn="t">
                <a:spcBef>
                  <a:spcPts val="0"/>
                </a:spcBef>
              </a:pPr>
              <a:endParaRPr lang="en-US" sz="1600"/>
            </a:p>
          </p:txBody>
        </p:sp>
        <p:sp>
          <p:nvSpPr>
            <p:cNvPr id="697353" name="AutoShape 9"/>
            <p:cNvSpPr>
              <a:spLocks noChangeArrowheads="1"/>
            </p:cNvSpPr>
            <p:nvPr/>
          </p:nvSpPr>
          <p:spPr bwMode="auto">
            <a:xfrm>
              <a:off x="2333" y="2520"/>
              <a:ext cx="847" cy="400"/>
            </a:xfrm>
            <a:prstGeom prst="homePlate">
              <a:avLst>
                <a:gd name="adj" fmla="val 38556"/>
              </a:avLst>
            </a:prstGeom>
            <a:solidFill>
              <a:srgbClr val="99CC00"/>
            </a:solidFill>
            <a:ln w="9525" algn="ctr">
              <a:noFill/>
              <a:miter lim="800000"/>
              <a:headEnd/>
              <a:tailEnd/>
            </a:ln>
            <a:effectLst>
              <a:outerShdw dist="107763" dir="2700000" algn="ctr" rotWithShape="0">
                <a:srgbClr val="808080">
                  <a:alpha val="50000"/>
                </a:srgbClr>
              </a:outerShdw>
            </a:effectLst>
          </p:spPr>
          <p:txBody>
            <a:bodyPr lIns="0" tIns="0" rIns="0" bIns="0" anchor="ctr"/>
            <a:lstStyle/>
            <a:p>
              <a:pPr algn="ctr" fontAlgn="t">
                <a:spcBef>
                  <a:spcPts val="0"/>
                </a:spcBef>
                <a:defRPr/>
              </a:pPr>
              <a:r>
                <a:rPr kumimoji="1" lang="en-US" altLang="zh-CN" sz="1400" dirty="0">
                  <a:ea typeface="华文细黑" pitchFamily="2" charset="-122"/>
                  <a:cs typeface="+mn-cs"/>
                </a:rPr>
                <a:t>Signaling</a:t>
              </a:r>
            </a:p>
            <a:p>
              <a:pPr algn="ctr" fontAlgn="t">
                <a:spcBef>
                  <a:spcPts val="0"/>
                </a:spcBef>
                <a:defRPr/>
              </a:pPr>
              <a:r>
                <a:rPr kumimoji="1" lang="en-US" altLang="zh-CN" sz="1400" dirty="0">
                  <a:ea typeface="华文细黑" pitchFamily="2" charset="-122"/>
                  <a:cs typeface="+mn-cs"/>
                </a:rPr>
                <a:t>Detection</a:t>
              </a:r>
            </a:p>
          </p:txBody>
        </p:sp>
        <p:sp>
          <p:nvSpPr>
            <p:cNvPr id="697354" name="AutoShape 10"/>
            <p:cNvSpPr>
              <a:spLocks noChangeArrowheads="1"/>
            </p:cNvSpPr>
            <p:nvPr/>
          </p:nvSpPr>
          <p:spPr bwMode="auto">
            <a:xfrm>
              <a:off x="2363" y="3291"/>
              <a:ext cx="847" cy="400"/>
            </a:xfrm>
            <a:prstGeom prst="homePlate">
              <a:avLst>
                <a:gd name="adj" fmla="val 38556"/>
              </a:avLst>
            </a:prstGeom>
            <a:solidFill>
              <a:srgbClr val="99CC00"/>
            </a:solidFill>
            <a:ln w="9525" algn="ctr">
              <a:noFill/>
              <a:miter lim="800000"/>
              <a:headEnd/>
              <a:tailEnd/>
            </a:ln>
            <a:effectLst>
              <a:outerShdw dist="107763" dir="2700000" algn="ctr" rotWithShape="0">
                <a:srgbClr val="808080">
                  <a:alpha val="50000"/>
                </a:srgbClr>
              </a:outerShdw>
            </a:effectLst>
          </p:spPr>
          <p:txBody>
            <a:bodyPr lIns="0" tIns="0" rIns="0" bIns="0" anchor="ctr"/>
            <a:lstStyle/>
            <a:p>
              <a:pPr algn="ctr" fontAlgn="t">
                <a:spcBef>
                  <a:spcPts val="0"/>
                </a:spcBef>
                <a:defRPr/>
              </a:pPr>
              <a:r>
                <a:rPr kumimoji="1" lang="en-US" altLang="zh-CN" sz="1400">
                  <a:ea typeface="华文细黑" pitchFamily="2" charset="-122"/>
                  <a:cs typeface="+mn-cs"/>
                </a:rPr>
                <a:t>Tone </a:t>
              </a:r>
            </a:p>
            <a:p>
              <a:pPr algn="ctr" fontAlgn="t">
                <a:spcBef>
                  <a:spcPts val="0"/>
                </a:spcBef>
                <a:defRPr/>
              </a:pPr>
              <a:r>
                <a:rPr kumimoji="1" lang="en-US" altLang="zh-CN" sz="1400">
                  <a:ea typeface="华文细黑" pitchFamily="2" charset="-122"/>
                  <a:cs typeface="+mn-cs"/>
                </a:rPr>
                <a:t>Detection</a:t>
              </a:r>
            </a:p>
          </p:txBody>
        </p:sp>
        <p:sp>
          <p:nvSpPr>
            <p:cNvPr id="35853" name="AutoShape 11"/>
            <p:cNvSpPr>
              <a:spLocks noChangeArrowheads="1"/>
            </p:cNvSpPr>
            <p:nvPr/>
          </p:nvSpPr>
          <p:spPr bwMode="auto">
            <a:xfrm>
              <a:off x="2688" y="2965"/>
              <a:ext cx="170" cy="326"/>
            </a:xfrm>
            <a:prstGeom prst="downArrow">
              <a:avLst>
                <a:gd name="adj1" fmla="val 50000"/>
                <a:gd name="adj2" fmla="val 47941"/>
              </a:avLst>
            </a:prstGeom>
            <a:solidFill>
              <a:schemeClr val="accent2"/>
            </a:solidFill>
            <a:ln w="9525" algn="ctr">
              <a:noFill/>
              <a:miter lim="800000"/>
              <a:headEnd/>
              <a:tailEnd/>
            </a:ln>
          </p:spPr>
          <p:txBody>
            <a:bodyPr wrap="none" anchor="ctr"/>
            <a:lstStyle/>
            <a:p>
              <a:pPr algn="ctr" fontAlgn="t">
                <a:spcBef>
                  <a:spcPts val="0"/>
                </a:spcBef>
              </a:pPr>
              <a:endParaRPr lang="en-US" sz="1600"/>
            </a:p>
          </p:txBody>
        </p:sp>
        <p:sp>
          <p:nvSpPr>
            <p:cNvPr id="35854" name="AutoShape 12"/>
            <p:cNvSpPr>
              <a:spLocks noChangeArrowheads="1"/>
            </p:cNvSpPr>
            <p:nvPr/>
          </p:nvSpPr>
          <p:spPr bwMode="auto">
            <a:xfrm>
              <a:off x="2423" y="1794"/>
              <a:ext cx="681" cy="400"/>
            </a:xfrm>
            <a:prstGeom prst="roundRect">
              <a:avLst>
                <a:gd name="adj" fmla="val 16667"/>
              </a:avLst>
            </a:prstGeom>
            <a:solidFill>
              <a:schemeClr val="folHlink"/>
            </a:solidFill>
            <a:ln w="9525">
              <a:solidFill>
                <a:schemeClr val="tx1"/>
              </a:solidFill>
              <a:round/>
              <a:headEnd/>
              <a:tailEnd/>
            </a:ln>
          </p:spPr>
          <p:txBody>
            <a:bodyPr wrap="none" lIns="78342" tIns="39171" rIns="78342" bIns="39171" anchor="ctr"/>
            <a:lstStyle/>
            <a:p>
              <a:pPr algn="ctr" defTabSz="784225" eaLnBrk="0" fontAlgn="t" hangingPunct="0">
                <a:spcBef>
                  <a:spcPts val="0"/>
                </a:spcBef>
              </a:pPr>
              <a:r>
                <a:rPr lang="en-US" altLang="zh-CN" sz="1600"/>
                <a:t>Start</a:t>
              </a:r>
            </a:p>
          </p:txBody>
        </p:sp>
        <p:sp>
          <p:nvSpPr>
            <p:cNvPr id="35855" name="AutoShape 13"/>
            <p:cNvSpPr>
              <a:spLocks noChangeArrowheads="1"/>
            </p:cNvSpPr>
            <p:nvPr/>
          </p:nvSpPr>
          <p:spPr bwMode="auto">
            <a:xfrm>
              <a:off x="2454" y="4062"/>
              <a:ext cx="681" cy="400"/>
            </a:xfrm>
            <a:prstGeom prst="roundRect">
              <a:avLst>
                <a:gd name="adj" fmla="val 16667"/>
              </a:avLst>
            </a:prstGeom>
            <a:solidFill>
              <a:schemeClr val="folHlink"/>
            </a:solidFill>
            <a:ln w="9525">
              <a:solidFill>
                <a:schemeClr val="tx1"/>
              </a:solidFill>
              <a:round/>
              <a:headEnd/>
              <a:tailEnd/>
            </a:ln>
          </p:spPr>
          <p:txBody>
            <a:bodyPr wrap="none" lIns="78342" tIns="39171" rIns="78342" bIns="39171" anchor="ctr"/>
            <a:lstStyle/>
            <a:p>
              <a:pPr algn="ctr" defTabSz="784225" eaLnBrk="0" fontAlgn="t" hangingPunct="0">
                <a:spcBef>
                  <a:spcPts val="0"/>
                </a:spcBef>
              </a:pPr>
              <a:r>
                <a:rPr lang="en-US" altLang="zh-CN" sz="1600"/>
                <a:t>End</a:t>
              </a:r>
            </a:p>
          </p:txBody>
        </p:sp>
        <p:sp>
          <p:nvSpPr>
            <p:cNvPr id="35856" name="AutoShape 14"/>
            <p:cNvSpPr>
              <a:spLocks noChangeArrowheads="1"/>
            </p:cNvSpPr>
            <p:nvPr/>
          </p:nvSpPr>
          <p:spPr bwMode="auto">
            <a:xfrm>
              <a:off x="2706" y="3735"/>
              <a:ext cx="170" cy="327"/>
            </a:xfrm>
            <a:prstGeom prst="downArrow">
              <a:avLst>
                <a:gd name="adj1" fmla="val 50000"/>
                <a:gd name="adj2" fmla="val 48088"/>
              </a:avLst>
            </a:prstGeom>
            <a:solidFill>
              <a:schemeClr val="accent2"/>
            </a:solidFill>
            <a:ln w="9525" algn="ctr">
              <a:noFill/>
              <a:miter lim="800000"/>
              <a:headEnd/>
              <a:tailEnd/>
            </a:ln>
          </p:spPr>
          <p:txBody>
            <a:bodyPr wrap="none" anchor="ctr"/>
            <a:lstStyle/>
            <a:p>
              <a:pPr algn="ctr" fontAlgn="t">
                <a:spcBef>
                  <a:spcPts val="0"/>
                </a:spcBef>
              </a:pPr>
              <a:endParaRPr lang="en-US" sz="1600"/>
            </a:p>
          </p:txBody>
        </p:sp>
      </p:grpSp>
      <p:sp>
        <p:nvSpPr>
          <p:cNvPr id="35849" name="Text Box 15"/>
          <p:cNvSpPr txBox="1">
            <a:spLocks noChangeArrowheads="1"/>
          </p:cNvSpPr>
          <p:nvPr/>
        </p:nvSpPr>
        <p:spPr bwMode="auto">
          <a:xfrm>
            <a:off x="5724475" y="4725144"/>
            <a:ext cx="1943869" cy="726304"/>
          </a:xfrm>
          <a:prstGeom prst="rect">
            <a:avLst/>
          </a:prstGeom>
          <a:noFill/>
          <a:ln w="9525" algn="ctr">
            <a:noFill/>
            <a:miter lim="800000"/>
            <a:headEnd/>
            <a:tailEnd/>
          </a:ln>
        </p:spPr>
        <p:txBody>
          <a:bodyPr wrap="square" lIns="79200" tIns="39600" rIns="79200" bIns="39600">
            <a:spAutoFit/>
          </a:bodyPr>
          <a:lstStyle/>
          <a:p>
            <a:pPr algn="ctr" defTabSz="801688" fontAlgn="t"/>
            <a:r>
              <a:rPr lang="en-US" altLang="zh-CN" sz="1400" b="1" dirty="0">
                <a:latin typeface="Calibri" pitchFamily="34" charset="0"/>
                <a:ea typeface="MS PGothic" pitchFamily="34" charset="-128"/>
                <a:cs typeface="Calibri" pitchFamily="34" charset="0"/>
              </a:rPr>
              <a:t>The accuracy of outbound call detection is higher than 97%. </a:t>
            </a:r>
          </a:p>
        </p:txBody>
      </p:sp>
      <p:sp>
        <p:nvSpPr>
          <p:cNvPr id="17" name="Rectangle 2"/>
          <p:cNvSpPr txBox="1">
            <a:spLocks noChangeArrowheads="1"/>
          </p:cNvSpPr>
          <p:nvPr/>
        </p:nvSpPr>
        <p:spPr bwMode="auto">
          <a:xfrm>
            <a:off x="827584" y="116632"/>
            <a:ext cx="8316416"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rPr>
              <a:t>Improve Agent Usage by Accurate State Detection</a:t>
            </a:r>
            <a:endParaRPr kumimoji="0" lang="zh-TW" altLang="zh-TW"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18" name="Picture 17"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1"/>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defTabSz="801688" eaLnBrk="0" hangingPunct="0">
              <a:lnSpc>
                <a:spcPct val="85000"/>
              </a:lnSpc>
            </a:pPr>
            <a:r>
              <a:rPr lang="de-DE" sz="1200">
                <a:latin typeface="FrutigerNext LT Bold" pitchFamily="34" charset="0"/>
                <a:ea typeface="MS PGothic" pitchFamily="34" charset="-128"/>
              </a:rPr>
              <a:t>Page </a:t>
            </a:r>
            <a:fld id="{F5EACDE6-5A40-44EA-8038-31ACC88A6F58}" type="slidenum">
              <a:rPr lang="de-DE" sz="1200">
                <a:latin typeface="FrutigerNext LT Bold" pitchFamily="34" charset="0"/>
                <a:ea typeface="MS PGothic" pitchFamily="34" charset="-128"/>
              </a:rPr>
              <a:pPr defTabSz="801688" eaLnBrk="0" hangingPunct="0">
                <a:lnSpc>
                  <a:spcPct val="85000"/>
                </a:lnSpc>
              </a:pPr>
              <a:t>30</a:t>
            </a:fld>
            <a:endParaRPr lang="en-GB" sz="1200">
              <a:latin typeface="FrutigerNext LT Bold" pitchFamily="34" charset="0"/>
              <a:ea typeface="MS PGothic" pitchFamily="34" charset="-128"/>
            </a:endParaRPr>
          </a:p>
        </p:txBody>
      </p:sp>
      <p:sp>
        <p:nvSpPr>
          <p:cNvPr id="36868" name="Rectangle 3"/>
          <p:cNvSpPr txBox="1">
            <a:spLocks noChangeArrowheads="1"/>
          </p:cNvSpPr>
          <p:nvPr/>
        </p:nvSpPr>
        <p:spPr bwMode="auto">
          <a:xfrm>
            <a:off x="899592" y="836712"/>
            <a:ext cx="6120680" cy="2592288"/>
          </a:xfrm>
          <a:prstGeom prst="rect">
            <a:avLst/>
          </a:prstGeom>
          <a:noFill/>
          <a:ln w="9525" algn="ctr">
            <a:noFill/>
            <a:miter lim="800000"/>
            <a:headEnd/>
            <a:tailEnd/>
          </a:ln>
        </p:spPr>
        <p:txBody>
          <a:bodyPr/>
          <a:lstStyle/>
          <a:p>
            <a:pPr marL="225425" indent="-225425" fontAlgn="t">
              <a:lnSpc>
                <a:spcPct val="140000"/>
              </a:lnSpc>
              <a:buClr>
                <a:schemeClr val="bg2"/>
              </a:buClr>
              <a:buSzPct val="60000"/>
              <a:buFont typeface="Wingdings" pitchFamily="2" charset="2"/>
              <a:buNone/>
            </a:pPr>
            <a:r>
              <a:rPr lang="en-US" altLang="zh-CN" sz="2000" dirty="0">
                <a:latin typeface="Calibri" pitchFamily="34" charset="0"/>
                <a:ea typeface="MS PGothic" pitchFamily="34" charset="-128"/>
                <a:cs typeface="Calibri" pitchFamily="34" charset="0"/>
              </a:rPr>
              <a:t>Factors to be considered:</a:t>
            </a:r>
            <a:endParaRPr lang="en-US" altLang="zh-TW" sz="2000" dirty="0">
              <a:latin typeface="Calibri" pitchFamily="34" charset="0"/>
              <a:ea typeface="MS PGothic" pitchFamily="34" charset="-128"/>
              <a:cs typeface="Calibri" pitchFamily="34" charset="0"/>
            </a:endParaRPr>
          </a:p>
          <a:p>
            <a:pPr marL="685800" lvl="1" indent="-457200" fontAlgn="t">
              <a:lnSpc>
                <a:spcPct val="140000"/>
              </a:lnSpc>
              <a:buSzPct val="75000"/>
              <a:buFont typeface="Wingdings" pitchFamily="2" charset="2"/>
              <a:buChar char="q"/>
            </a:pPr>
            <a:r>
              <a:rPr lang="en-US" altLang="zh-CN" dirty="0">
                <a:latin typeface="Calibri" pitchFamily="34" charset="0"/>
                <a:ea typeface="MS PGothic" pitchFamily="34" charset="-128"/>
                <a:cs typeface="Calibri" pitchFamily="34" charset="0"/>
              </a:rPr>
              <a:t>Capacity and quality of the name list</a:t>
            </a:r>
            <a:endParaRPr lang="en-US" altLang="zh-TW" dirty="0">
              <a:latin typeface="Calibri" pitchFamily="34" charset="0"/>
            </a:endParaRPr>
          </a:p>
          <a:p>
            <a:pPr marL="685800" lvl="1" indent="-457200" fontAlgn="t">
              <a:lnSpc>
                <a:spcPct val="140000"/>
              </a:lnSpc>
              <a:buSzPct val="75000"/>
              <a:buFont typeface="Wingdings" pitchFamily="2" charset="2"/>
              <a:buChar char="q"/>
            </a:pPr>
            <a:r>
              <a:rPr lang="en-US" altLang="zh-CN" dirty="0">
                <a:latin typeface="Calibri" pitchFamily="34" charset="0"/>
                <a:ea typeface="MS PGothic" pitchFamily="34" charset="-128"/>
              </a:rPr>
              <a:t>Predicted outbound calling workload</a:t>
            </a:r>
            <a:endParaRPr lang="en-US" altLang="zh-TW" dirty="0">
              <a:latin typeface="Calibri" pitchFamily="34" charset="0"/>
            </a:endParaRPr>
          </a:p>
          <a:p>
            <a:pPr marL="685800" lvl="1" indent="-457200" fontAlgn="t">
              <a:lnSpc>
                <a:spcPct val="140000"/>
              </a:lnSpc>
              <a:buSzPct val="75000"/>
              <a:buFont typeface="Wingdings" pitchFamily="2" charset="2"/>
              <a:buChar char="q"/>
            </a:pPr>
            <a:r>
              <a:rPr lang="en-US" altLang="zh-CN" dirty="0">
                <a:latin typeface="Calibri" pitchFamily="34" charset="0"/>
                <a:ea typeface="MS PGothic" pitchFamily="34" charset="-128"/>
              </a:rPr>
              <a:t>Value of the products to be sold</a:t>
            </a:r>
            <a:endParaRPr lang="en-US" altLang="zh-TW" dirty="0">
              <a:latin typeface="Calibri" pitchFamily="34" charset="0"/>
            </a:endParaRPr>
          </a:p>
          <a:p>
            <a:pPr marL="685800" lvl="1" indent="-457200" fontAlgn="t">
              <a:lnSpc>
                <a:spcPct val="140000"/>
              </a:lnSpc>
              <a:buSzPct val="75000"/>
              <a:buFont typeface="Wingdings" pitchFamily="2" charset="2"/>
              <a:buChar char="q"/>
            </a:pPr>
            <a:r>
              <a:rPr lang="en-US" altLang="zh-CN" dirty="0">
                <a:latin typeface="Calibri" pitchFamily="34" charset="0"/>
                <a:ea typeface="MS PGothic" pitchFamily="34" charset="-128"/>
              </a:rPr>
              <a:t>Progress of the outbound call project</a:t>
            </a:r>
            <a:endParaRPr lang="en-US" altLang="zh-TW" dirty="0">
              <a:latin typeface="Calibri" pitchFamily="34" charset="0"/>
            </a:endParaRPr>
          </a:p>
          <a:p>
            <a:pPr marL="685800" lvl="1" indent="-457200" fontAlgn="t">
              <a:lnSpc>
                <a:spcPct val="140000"/>
              </a:lnSpc>
              <a:buSzPct val="75000"/>
              <a:buFont typeface="Wingdings" pitchFamily="2" charset="2"/>
              <a:buChar char="q"/>
            </a:pPr>
            <a:r>
              <a:rPr lang="en-US" altLang="zh-CN" dirty="0">
                <a:latin typeface="Calibri" pitchFamily="34" charset="0"/>
                <a:ea typeface="MS PGothic" pitchFamily="34" charset="-128"/>
              </a:rPr>
              <a:t>Outbound call detection capability of the platform</a:t>
            </a:r>
            <a:endParaRPr lang="en-US" altLang="zh-TW" dirty="0">
              <a:latin typeface="Calibri" pitchFamily="34" charset="0"/>
              <a:ea typeface="MS PGothic" pitchFamily="34" charset="-128"/>
            </a:endParaRPr>
          </a:p>
        </p:txBody>
      </p:sp>
      <p:pic>
        <p:nvPicPr>
          <p:cNvPr id="36869" name="Picture 4" descr="200026313-001"/>
          <p:cNvPicPr>
            <a:picLocks noChangeAspect="1" noChangeArrowheads="1"/>
          </p:cNvPicPr>
          <p:nvPr/>
        </p:nvPicPr>
        <p:blipFill>
          <a:blip r:embed="rId3" cstate="print"/>
          <a:srcRect/>
          <a:stretch>
            <a:fillRect/>
          </a:stretch>
        </p:blipFill>
        <p:spPr bwMode="auto">
          <a:xfrm>
            <a:off x="5353583" y="3501008"/>
            <a:ext cx="3645756" cy="2554734"/>
          </a:xfrm>
          <a:prstGeom prst="rect">
            <a:avLst/>
          </a:prstGeom>
          <a:noFill/>
          <a:ln w="9525">
            <a:noFill/>
            <a:miter lim="800000"/>
            <a:headEnd/>
            <a:tailEnd/>
          </a:ln>
        </p:spPr>
      </p:pic>
      <p:sp>
        <p:nvSpPr>
          <p:cNvPr id="6" name="Rectangle 2"/>
          <p:cNvSpPr txBox="1">
            <a:spLocks noChangeArrowheads="1"/>
          </p:cNvSpPr>
          <p:nvPr/>
        </p:nvSpPr>
        <p:spPr bwMode="auto">
          <a:xfrm>
            <a:off x="827584" y="0"/>
            <a:ext cx="8316416"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How to Make Outbound Calls Efficient?</a:t>
            </a:r>
            <a:endParaRPr kumimoji="0" lang="zh-TW" altLang="zh-TW"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7" name="Picture 6"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31</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2" name="Group 12"/>
          <p:cNvGrpSpPr/>
          <p:nvPr/>
        </p:nvGrpSpPr>
        <p:grpSpPr>
          <a:xfrm>
            <a:off x="4485456" y="1124744"/>
            <a:ext cx="4191000"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rPr>
                <a:t>OVERVIEW</a:t>
              </a:r>
              <a:endParaRPr lang="en-US" altLang="zh-CN" dirty="0">
                <a:solidFill>
                  <a:srgbClr val="C00000"/>
                </a:solidFill>
                <a:latin typeface="Calibri" pitchFamily="34" charset="0"/>
                <a:ea typeface="华文细黑" pitchFamily="2" charset="-122"/>
              </a:endParaRPr>
            </a:p>
          </p:txBody>
        </p:sp>
        <p:sp>
          <p:nvSpPr>
            <p:cNvPr id="14" name="Snip Diagonal Corner Rectangle 13"/>
            <p:cNvSpPr/>
            <p:nvPr/>
          </p:nvSpPr>
          <p:spPr bwMode="auto">
            <a:xfrm>
              <a:off x="4572000" y="229227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HUMAN RESOURCES IN CONTACT CENTER</a:t>
              </a:r>
              <a:endParaRPr lang="en-US" dirty="0">
                <a:solidFill>
                  <a:srgbClr val="C00000"/>
                </a:solidFill>
                <a:latin typeface="Calibri" pitchFamily="34" charset="0"/>
                <a:ea typeface="华文细黑" pitchFamily="2" charset="-122"/>
                <a:cs typeface="+mn-cs"/>
              </a:endParaRPr>
            </a:p>
          </p:txBody>
        </p:sp>
        <p:sp>
          <p:nvSpPr>
            <p:cNvPr id="16" name="Snip Diagonal Corner Rectangle 15"/>
            <p:cNvSpPr/>
            <p:nvPr/>
          </p:nvSpPr>
          <p:spPr bwMode="auto">
            <a:xfrm>
              <a:off x="4572000" y="288373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CORE COMPONENTS</a:t>
              </a:r>
              <a:endParaRPr lang="en-US" dirty="0">
                <a:solidFill>
                  <a:srgbClr val="C00000"/>
                </a:solidFill>
                <a:latin typeface="Calibri" pitchFamily="34" charset="0"/>
                <a:ea typeface="华文细黑" pitchFamily="2" charset="-122"/>
                <a:cs typeface="+mn-cs"/>
              </a:endParaRPr>
            </a:p>
          </p:txBody>
        </p:sp>
        <p:sp>
          <p:nvSpPr>
            <p:cNvPr id="17" name="Snip Diagonal Corner Rectangle 16"/>
            <p:cNvSpPr/>
            <p:nvPr/>
          </p:nvSpPr>
          <p:spPr bwMode="auto">
            <a:xfrm>
              <a:off x="4572000" y="34897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TYPES OF CONTACT CENTERS</a:t>
              </a:r>
              <a:endParaRPr lang="en-US" dirty="0">
                <a:solidFill>
                  <a:srgbClr val="C00000"/>
                </a:solidFill>
                <a:latin typeface="Calibri" pitchFamily="34" charset="0"/>
                <a:ea typeface="华文细黑" pitchFamily="2" charset="-122"/>
                <a:cs typeface="+mn-cs"/>
              </a:endParaRPr>
            </a:p>
          </p:txBody>
        </p:sp>
        <p:sp>
          <p:nvSpPr>
            <p:cNvPr id="21" name="Snip Diagonal Corner Rectangle 20"/>
            <p:cNvSpPr/>
            <p:nvPr/>
          </p:nvSpPr>
          <p:spPr bwMode="auto">
            <a:xfrm>
              <a:off x="4572000" y="542007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IMPLEMENTATION SCENARIOS</a:t>
              </a:r>
              <a:endParaRPr lang="en-US" dirty="0">
                <a:solidFill>
                  <a:srgbClr val="C00000"/>
                </a:solidFill>
                <a:latin typeface="Calibri" pitchFamily="34" charset="0"/>
                <a:ea typeface="华文细黑" pitchFamily="2" charset="-122"/>
                <a:cs typeface="+mn-cs"/>
              </a:endParaRPr>
            </a:p>
          </p:txBody>
        </p:sp>
        <p:sp>
          <p:nvSpPr>
            <p:cNvPr id="10" name="Snip Diagonal Corner Rectangle 9"/>
            <p:cNvSpPr/>
            <p:nvPr/>
          </p:nvSpPr>
          <p:spPr bwMode="auto">
            <a:xfrm>
              <a:off x="4572000" y="412392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OUTBOUND</a:t>
              </a:r>
              <a:endParaRPr lang="en-US" dirty="0">
                <a:solidFill>
                  <a:srgbClr val="C00000"/>
                </a:solidFill>
                <a:latin typeface="Calibri" pitchFamily="34" charset="0"/>
                <a:ea typeface="华文细黑" pitchFamily="2" charset="-122"/>
                <a:cs typeface="+mn-cs"/>
              </a:endParaRPr>
            </a:p>
          </p:txBody>
        </p:sp>
        <p:sp>
          <p:nvSpPr>
            <p:cNvPr id="11" name="Snip Diagonal Corner Rectangle 10"/>
            <p:cNvSpPr/>
            <p:nvPr/>
          </p:nvSpPr>
          <p:spPr bwMode="auto">
            <a:xfrm>
              <a:off x="4572000" y="4772000"/>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altLang="zh-CN" b="1" dirty="0" smtClean="0">
                  <a:solidFill>
                    <a:schemeClr val="bg1"/>
                  </a:solidFill>
                  <a:latin typeface="Calibri" pitchFamily="34" charset="0"/>
                  <a:ea typeface="+mn-ea"/>
                  <a:cs typeface="+mn-cs"/>
                </a:rPr>
                <a:t>BASICS OF MULTIMEDIA</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827584" y="1268760"/>
            <a:ext cx="7776864" cy="2808312"/>
          </a:xfrm>
          <a:noFill/>
          <a:ln w="9525">
            <a:noFill/>
            <a:miter lim="800000"/>
            <a:headEnd/>
            <a:tailEnd/>
          </a:ln>
        </p:spPr>
        <p:txBody>
          <a:bodyPr vert="horz" wrap="square" lIns="80141" tIns="40071" rIns="80141" bIns="40071" numCol="1" anchor="t" anchorCtr="0" compatLnSpc="1">
            <a:prstTxWarp prst="textNoShape">
              <a:avLst/>
            </a:prstTxWarp>
          </a:bodyPr>
          <a:lstStyle/>
          <a:p>
            <a:pPr marL="9144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Traditional telephone support dominates today but customer behavior is changing</a:t>
            </a:r>
          </a:p>
          <a:p>
            <a:pPr marL="9144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Customers now desire multiple contact methods/channels(e.g. Phone, Chat, Email, Fax, SMS etc)</a:t>
            </a:r>
          </a:p>
          <a:p>
            <a:pPr marL="9144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Integrated support required for online and speech-enabled IVR interactions</a:t>
            </a:r>
          </a:p>
          <a:p>
            <a:pPr marL="9144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Lower cost channels offer financially attractive option to companies with large contact Centers</a:t>
            </a:r>
          </a:p>
        </p:txBody>
      </p:sp>
      <p:sp>
        <p:nvSpPr>
          <p:cNvPr id="6" name="Rectangle 2"/>
          <p:cNvSpPr>
            <a:spLocks noGrp="1" noChangeArrowheads="1"/>
          </p:cNvSpPr>
          <p:nvPr>
            <p:ph type="title" idx="4294967295"/>
          </p:nvPr>
        </p:nvSpPr>
        <p:spPr>
          <a:xfrm>
            <a:off x="827584" y="0"/>
            <a:ext cx="8316416" cy="868363"/>
          </a:xfr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Why Multimedia Contact Center Is Needed?</a:t>
            </a:r>
          </a:p>
        </p:txBody>
      </p:sp>
      <p:pic>
        <p:nvPicPr>
          <p:cNvPr id="7" name="Picture 6"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p:cNvPicPr>
            <a:picLocks noChangeAspect="1" noChangeArrowheads="1"/>
          </p:cNvPicPr>
          <p:nvPr/>
        </p:nvPicPr>
        <p:blipFill>
          <a:blip r:embed="rId3" cstate="print">
            <a:clrChange>
              <a:clrFrom>
                <a:srgbClr val="00224A"/>
              </a:clrFrom>
              <a:clrTo>
                <a:srgbClr val="00224A">
                  <a:alpha val="0"/>
                </a:srgbClr>
              </a:clrTo>
            </a:clrChange>
            <a:lum bright="-24000" contrast="66000"/>
          </a:blip>
          <a:srcRect l="719" t="2171" r="1294" b="7481"/>
          <a:stretch>
            <a:fillRect/>
          </a:stretch>
        </p:blipFill>
        <p:spPr bwMode="invGray">
          <a:xfrm>
            <a:off x="816743" y="1340768"/>
            <a:ext cx="7859713" cy="4316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2"/>
          <p:cNvSpPr txBox="1">
            <a:spLocks noChangeArrowheads="1"/>
          </p:cNvSpPr>
          <p:nvPr/>
        </p:nvSpPr>
        <p:spPr bwMode="auto">
          <a:xfrm>
            <a:off x="432048" y="40357"/>
            <a:ext cx="846043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Multimedia Channel Touch Points and Key Usages</a:t>
            </a:r>
            <a:endParaRPr kumimoji="0" lang="zh-TW" altLang="zh-TW"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6" name="Picture 5" descr="总结 copy"/>
          <p:cNvPicPr>
            <a:picLocks noChangeAspect="1" noChangeArrowheads="1"/>
          </p:cNvPicPr>
          <p:nvPr/>
        </p:nvPicPr>
        <p:blipFill>
          <a:blip r:embed="rId4" cstate="print"/>
          <a:srcRect/>
          <a:stretch>
            <a:fillRect/>
          </a:stretch>
        </p:blipFill>
        <p:spPr bwMode="auto">
          <a:xfrm>
            <a:off x="35496"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type="body" idx="1"/>
          </p:nvPr>
        </p:nvSpPr>
        <p:spPr>
          <a:xfrm>
            <a:off x="899593" y="1052513"/>
            <a:ext cx="7714182" cy="4320704"/>
          </a:xfrm>
        </p:spPr>
        <p:txBody>
          <a:bodyPr/>
          <a:lstStyle/>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CSR collaboration: Online support for Chat, Co-browse, Web Callback, Click to Dial,  SMS, MMS, shared screens etc.</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Email support: Supports multiple types of email interactions with full integration to agent desktop</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IVR support/speech recognition: Advanced capabilities to support speech-solutions in addition to DTMF</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Offline support: Support for paper, forms, fax, fulfillment</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CSR desktop integration: Agents view an fully integrated 360 degree view of customers</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Video IVR and Video Calling</a:t>
            </a:r>
          </a:p>
        </p:txBody>
      </p:sp>
      <p:sp>
        <p:nvSpPr>
          <p:cNvPr id="5" name="Rectangle 2"/>
          <p:cNvSpPr>
            <a:spLocks noGrp="1" noChangeArrowheads="1"/>
          </p:cNvSpPr>
          <p:nvPr>
            <p:ph type="title" idx="4294967295"/>
          </p:nvPr>
        </p:nvSpPr>
        <p:spPr>
          <a:xfrm>
            <a:off x="827584" y="0"/>
            <a:ext cx="8316416" cy="868363"/>
          </a:xfr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Multimedia Offerings</a:t>
            </a:r>
            <a:endParaRPr lang="zh-TW" altLang="zh-TW"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6" name="Picture 5"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7"/>
          <p:cNvSpPr>
            <a:spLocks noGrp="1" noChangeArrowheads="1"/>
          </p:cNvSpPr>
          <p:nvPr>
            <p:ph type="body" idx="1"/>
          </p:nvPr>
        </p:nvSpPr>
        <p:spPr>
          <a:xfrm>
            <a:off x="971600" y="908720"/>
            <a:ext cx="7560840" cy="4572000"/>
          </a:xfrm>
          <a:noFill/>
          <a:ln w="9525">
            <a:noFill/>
            <a:miter lim="800000"/>
            <a:headEnd/>
            <a:tailEnd/>
          </a:ln>
        </p:spPr>
        <p:txBody>
          <a:bodyPr vert="horz" wrap="square" lIns="80141" tIns="40071" rIns="80141" bIns="40071" numCol="1" anchor="t" anchorCtr="0" compatLnSpc="1">
            <a:prstTxWarp prst="textNoShape">
              <a:avLst/>
            </a:prstTxWarp>
          </a:bodyPr>
          <a:lstStyle/>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Improve Customer Satisfaction, Loyalty, Revenue</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Increase strength/reputation of brand</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Increase repeat business and cross-sales</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Increase Quality of Service (wait times, abandon rate) </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Improve Employee Morale</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Reduce returns due to poor customer service</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Reduce cost of sales via customer referrals </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Reduce Customer Care overhead</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Reduce Training Costs</a:t>
            </a:r>
          </a:p>
          <a:p>
            <a:pPr marL="685800" indent="-457200">
              <a:lnSpc>
                <a:spcPct val="100000"/>
              </a:lnSpc>
              <a:spcBef>
                <a:spcPts val="600"/>
              </a:spcBef>
              <a:spcAft>
                <a:spcPts val="600"/>
              </a:spcAft>
              <a:buClrTx/>
              <a:buSzPct val="75000"/>
              <a:buFont typeface="Wingdings" pitchFamily="2" charset="2"/>
              <a:buChar char="q"/>
              <a:defRPr/>
            </a:pPr>
            <a:r>
              <a:rPr lang="en-US" sz="1800" dirty="0" smtClean="0">
                <a:latin typeface="Calibri" pitchFamily="34" charset="0"/>
                <a:cs typeface="Calibri" pitchFamily="34" charset="0"/>
              </a:rPr>
              <a:t>Reduce Turnover, hiring/on-boarding Costs</a:t>
            </a:r>
          </a:p>
        </p:txBody>
      </p:sp>
      <p:sp>
        <p:nvSpPr>
          <p:cNvPr id="5" name="Rectangle 2"/>
          <p:cNvSpPr txBox="1">
            <a:spLocks noChangeArrowheads="1"/>
          </p:cNvSpPr>
          <p:nvPr/>
        </p:nvSpPr>
        <p:spPr bwMode="auto">
          <a:xfrm>
            <a:off x="827584" y="0"/>
            <a:ext cx="8316416"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0064" rIns="80128" bIns="40064" numCol="1"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defTabSz="801688">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Strategic drivers for Multimedia</a:t>
            </a:r>
            <a:endParaRPr kumimoji="0" lang="zh-TW" altLang="zh-TW"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6" name="Picture 5"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36</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2" name="Group 12"/>
          <p:cNvGrpSpPr/>
          <p:nvPr/>
        </p:nvGrpSpPr>
        <p:grpSpPr>
          <a:xfrm>
            <a:off x="4485456" y="1124744"/>
            <a:ext cx="4191000"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rPr>
                <a:t>OVERVIEW</a:t>
              </a:r>
              <a:endParaRPr lang="en-US" altLang="zh-CN" dirty="0">
                <a:solidFill>
                  <a:srgbClr val="C00000"/>
                </a:solidFill>
                <a:latin typeface="Calibri" pitchFamily="34" charset="0"/>
                <a:ea typeface="华文细黑" pitchFamily="2" charset="-122"/>
              </a:endParaRPr>
            </a:p>
          </p:txBody>
        </p:sp>
        <p:sp>
          <p:nvSpPr>
            <p:cNvPr id="14" name="Snip Diagonal Corner Rectangle 13"/>
            <p:cNvSpPr/>
            <p:nvPr/>
          </p:nvSpPr>
          <p:spPr bwMode="auto">
            <a:xfrm>
              <a:off x="4572000" y="229227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HUMAN RESOURCES IN CONTACT CENTER</a:t>
              </a:r>
              <a:endParaRPr lang="en-US" dirty="0">
                <a:solidFill>
                  <a:srgbClr val="C00000"/>
                </a:solidFill>
                <a:latin typeface="Calibri" pitchFamily="34" charset="0"/>
                <a:ea typeface="华文细黑" pitchFamily="2" charset="-122"/>
                <a:cs typeface="+mn-cs"/>
              </a:endParaRPr>
            </a:p>
          </p:txBody>
        </p:sp>
        <p:sp>
          <p:nvSpPr>
            <p:cNvPr id="16" name="Snip Diagonal Corner Rectangle 15"/>
            <p:cNvSpPr/>
            <p:nvPr/>
          </p:nvSpPr>
          <p:spPr bwMode="auto">
            <a:xfrm>
              <a:off x="4572000" y="288373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CORE COMPONENTS</a:t>
              </a:r>
              <a:endParaRPr lang="en-US" dirty="0">
                <a:solidFill>
                  <a:srgbClr val="C00000"/>
                </a:solidFill>
                <a:latin typeface="Calibri" pitchFamily="34" charset="0"/>
                <a:ea typeface="华文细黑" pitchFamily="2" charset="-122"/>
                <a:cs typeface="+mn-cs"/>
              </a:endParaRPr>
            </a:p>
          </p:txBody>
        </p:sp>
        <p:sp>
          <p:nvSpPr>
            <p:cNvPr id="17" name="Snip Diagonal Corner Rectangle 16"/>
            <p:cNvSpPr/>
            <p:nvPr/>
          </p:nvSpPr>
          <p:spPr bwMode="auto">
            <a:xfrm>
              <a:off x="4572000" y="34897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TYPES OF CONTACT CENTERS</a:t>
              </a:r>
              <a:endParaRPr lang="en-US" dirty="0">
                <a:solidFill>
                  <a:srgbClr val="C00000"/>
                </a:solidFill>
                <a:latin typeface="Calibri" pitchFamily="34" charset="0"/>
                <a:ea typeface="华文细黑" pitchFamily="2" charset="-122"/>
                <a:cs typeface="+mn-cs"/>
              </a:endParaRPr>
            </a:p>
          </p:txBody>
        </p:sp>
        <p:sp>
          <p:nvSpPr>
            <p:cNvPr id="21" name="Snip Diagonal Corner Rectangle 20"/>
            <p:cNvSpPr/>
            <p:nvPr/>
          </p:nvSpPr>
          <p:spPr bwMode="auto">
            <a:xfrm>
              <a:off x="4572000" y="5420072"/>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b="1" dirty="0" smtClean="0">
                  <a:solidFill>
                    <a:schemeClr val="bg1"/>
                  </a:solidFill>
                  <a:latin typeface="Calibri" pitchFamily="34" charset="0"/>
                  <a:ea typeface="+mn-ea"/>
                  <a:cs typeface="+mn-cs"/>
                </a:rPr>
                <a:t>IMPLEMENTATION SCENARIOS</a:t>
              </a:r>
              <a:endParaRPr lang="en-US" b="1" dirty="0">
                <a:solidFill>
                  <a:schemeClr val="bg1"/>
                </a:solidFill>
                <a:latin typeface="Calibri" pitchFamily="34" charset="0"/>
                <a:ea typeface="+mn-ea"/>
                <a:cs typeface="+mn-cs"/>
              </a:endParaRPr>
            </a:p>
          </p:txBody>
        </p:sp>
        <p:sp>
          <p:nvSpPr>
            <p:cNvPr id="10" name="Snip Diagonal Corner Rectangle 9"/>
            <p:cNvSpPr/>
            <p:nvPr/>
          </p:nvSpPr>
          <p:spPr bwMode="auto">
            <a:xfrm>
              <a:off x="4572000" y="412392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OUTBOUND</a:t>
              </a:r>
              <a:endParaRPr lang="en-US" dirty="0">
                <a:solidFill>
                  <a:srgbClr val="C00000"/>
                </a:solidFill>
                <a:latin typeface="Calibri" pitchFamily="34" charset="0"/>
                <a:ea typeface="华文细黑" pitchFamily="2" charset="-122"/>
                <a:cs typeface="+mn-cs"/>
              </a:endParaRPr>
            </a:p>
          </p:txBody>
        </p:sp>
        <p:sp>
          <p:nvSpPr>
            <p:cNvPr id="11" name="Snip Diagonal Corner Rectangle 10"/>
            <p:cNvSpPr/>
            <p:nvPr/>
          </p:nvSpPr>
          <p:spPr bwMode="auto">
            <a:xfrm>
              <a:off x="4572000" y="47720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MULTIMEDIA</a:t>
              </a:r>
              <a:endParaRPr lang="en-US" altLang="zh-CN" dirty="0">
                <a:solidFill>
                  <a:srgbClr val="C00000"/>
                </a:solidFill>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0"/>
            <a:ext cx="9144000" cy="980728"/>
          </a:xfrm>
          <a:noFill/>
          <a:ln>
            <a:noFill/>
          </a:ln>
          <a:effectLst/>
        </p:spPr>
        <p:style>
          <a:lnRef idx="1">
            <a:schemeClr val="accent3"/>
          </a:lnRef>
          <a:fillRef idx="2">
            <a:schemeClr val="accent3"/>
          </a:fillRef>
          <a:effectRef idx="1">
            <a:schemeClr val="accent3"/>
          </a:effectRef>
          <a:fontRef idx="minor">
            <a:schemeClr val="dk1"/>
          </a:fontRef>
        </p:style>
        <p:txBody>
          <a:bodyPr lIns="36576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Scenarios</a:t>
            </a:r>
          </a:p>
        </p:txBody>
      </p:sp>
      <p:sp>
        <p:nvSpPr>
          <p:cNvPr id="2"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B61A3459-8748-4AC1-8170-4A29DA8B058A}" type="slidenum">
              <a:rPr lang="en-US" altLang="zh-CN" smtClean="0">
                <a:latin typeface="FrutigerNext LT Bold" pitchFamily="34" charset="0"/>
                <a:ea typeface="MS PGothic" pitchFamily="34" charset="-128"/>
                <a:cs typeface="华文细黑"/>
              </a:rPr>
              <a:pPr defTabSz="877888"/>
              <a:t>37</a:t>
            </a:fld>
            <a:endParaRPr lang="en-US" altLang="zh-CN" smtClean="0">
              <a:latin typeface="FrutigerNext LT Bold" pitchFamily="34" charset="0"/>
              <a:ea typeface="MS PGothic" pitchFamily="34" charset="-128"/>
              <a:cs typeface="华文细黑"/>
            </a:endParaRPr>
          </a:p>
        </p:txBody>
      </p:sp>
      <p:sp>
        <p:nvSpPr>
          <p:cNvPr id="44036" name="Rectangle 3"/>
          <p:cNvSpPr>
            <a:spLocks noGrp="1" noChangeArrowheads="1"/>
          </p:cNvSpPr>
          <p:nvPr>
            <p:ph idx="1"/>
          </p:nvPr>
        </p:nvSpPr>
        <p:spPr>
          <a:xfrm>
            <a:off x="4284663" y="1773238"/>
            <a:ext cx="4175125" cy="3384550"/>
          </a:xfrm>
        </p:spPr>
        <p:txBody>
          <a:bodyPr anchor="ctr"/>
          <a:lstStyle/>
          <a:p>
            <a:pPr marL="457200" indent="-457200" defTabSz="447675">
              <a:buSzTx/>
              <a:buFont typeface="Wingdings" pitchFamily="2" charset="2"/>
              <a:buBlip>
                <a:blip r:embed="rId3"/>
              </a:buBlip>
            </a:pPr>
            <a:r>
              <a:rPr lang="en-US" altLang="zh-CN" sz="2000" smtClean="0">
                <a:solidFill>
                  <a:srgbClr val="C00000"/>
                </a:solidFill>
                <a:latin typeface="Calibri" pitchFamily="34" charset="0"/>
              </a:rPr>
              <a:t>Inbound</a:t>
            </a:r>
          </a:p>
          <a:p>
            <a:pPr marL="457200" indent="-457200" defTabSz="447675">
              <a:buSzTx/>
              <a:buFont typeface="Wingdings" pitchFamily="2" charset="2"/>
              <a:buBlip>
                <a:blip r:embed="rId3"/>
              </a:buBlip>
            </a:pPr>
            <a:r>
              <a:rPr lang="en-US" altLang="zh-CN" sz="2000" b="0" smtClean="0">
                <a:latin typeface="Calibri" pitchFamily="34" charset="0"/>
              </a:rPr>
              <a:t>Outbound</a:t>
            </a:r>
          </a:p>
          <a:p>
            <a:pPr marL="457200" indent="-457200" defTabSz="447675">
              <a:buSzTx/>
              <a:buFont typeface="Wingdings" pitchFamily="2" charset="2"/>
              <a:buBlip>
                <a:blip r:embed="rId3"/>
              </a:buBlip>
            </a:pPr>
            <a:r>
              <a:rPr lang="en-US" altLang="zh-CN" sz="2000" b="0" smtClean="0">
                <a:latin typeface="Calibri" pitchFamily="34" charset="0"/>
              </a:rPr>
              <a:t>Multimedia</a:t>
            </a:r>
          </a:p>
        </p:txBody>
      </p:sp>
      <p:sp>
        <p:nvSpPr>
          <p:cNvPr id="44037" name="Line 4"/>
          <p:cNvSpPr>
            <a:spLocks noChangeShapeType="1"/>
          </p:cNvSpPr>
          <p:nvPr/>
        </p:nvSpPr>
        <p:spPr bwMode="auto">
          <a:xfrm flipV="1">
            <a:off x="4067175" y="1341438"/>
            <a:ext cx="1588" cy="4572000"/>
          </a:xfrm>
          <a:prstGeom prst="line">
            <a:avLst/>
          </a:prstGeom>
          <a:noFill/>
          <a:ln w="38100">
            <a:solidFill>
              <a:srgbClr val="002060"/>
            </a:solidFill>
            <a:round/>
            <a:headEnd/>
            <a:tailEnd/>
          </a:ln>
        </p:spPr>
        <p:txBody>
          <a:bodyPr wrap="none" anchor="ctr"/>
          <a:lstStyle/>
          <a:p>
            <a:endParaRPr lang="en-US"/>
          </a:p>
        </p:txBody>
      </p:sp>
      <p:pic>
        <p:nvPicPr>
          <p:cNvPr id="44038" name="Picture 2" descr="C:\Documents and Settings\skf58289\Desktop\NRPG8GVB1network_designing_and_implementation.jpg"/>
          <p:cNvPicPr>
            <a:picLocks noChangeAspect="1" noChangeArrowheads="1"/>
          </p:cNvPicPr>
          <p:nvPr/>
        </p:nvPicPr>
        <p:blipFill>
          <a:blip r:embed="rId4" cstate="print"/>
          <a:srcRect/>
          <a:stretch>
            <a:fillRect/>
          </a:stretch>
        </p:blipFill>
        <p:spPr bwMode="auto">
          <a:xfrm>
            <a:off x="468313" y="1844675"/>
            <a:ext cx="3449637" cy="34496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99592" y="-27384"/>
            <a:ext cx="8244407"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 - Inbound</a:t>
            </a:r>
          </a:p>
        </p:txBody>
      </p:sp>
      <p:sp>
        <p:nvSpPr>
          <p:cNvPr id="45059"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9BDBC9A8-E743-4CAF-AD8B-0EEF4EF1E5FF}" type="slidenum">
              <a:rPr lang="de-DE" sz="1200">
                <a:latin typeface="FrutigerNext LT Bold" pitchFamily="34" charset="0"/>
                <a:ea typeface="MS PGothic" pitchFamily="34" charset="-128"/>
              </a:rPr>
              <a:pPr eaLnBrk="0" hangingPunct="0">
                <a:lnSpc>
                  <a:spcPct val="85000"/>
                </a:lnSpc>
              </a:pPr>
              <a:t>38</a:t>
            </a:fld>
            <a:endParaRPr lang="en-GB" sz="1200">
              <a:latin typeface="FrutigerNext LT Bold" pitchFamily="34" charset="0"/>
              <a:ea typeface="MS PGothic" pitchFamily="34" charset="-128"/>
            </a:endParaRPr>
          </a:p>
        </p:txBody>
      </p:sp>
      <p:grpSp>
        <p:nvGrpSpPr>
          <p:cNvPr id="45060" name="Group 22"/>
          <p:cNvGrpSpPr>
            <a:grpSpLocks/>
          </p:cNvGrpSpPr>
          <p:nvPr/>
        </p:nvGrpSpPr>
        <p:grpSpPr bwMode="auto">
          <a:xfrm>
            <a:off x="954088" y="5373216"/>
            <a:ext cx="7505700" cy="893763"/>
            <a:chOff x="953685" y="4695825"/>
            <a:chExt cx="7506747" cy="893415"/>
          </a:xfrm>
        </p:grpSpPr>
        <p:grpSp>
          <p:nvGrpSpPr>
            <p:cNvPr id="45063" name="Group 21"/>
            <p:cNvGrpSpPr>
              <a:grpSpLocks/>
            </p:cNvGrpSpPr>
            <p:nvPr/>
          </p:nvGrpSpPr>
          <p:grpSpPr bwMode="auto">
            <a:xfrm>
              <a:off x="3995936" y="4786993"/>
              <a:ext cx="1329057" cy="710490"/>
              <a:chOff x="3491880" y="4786993"/>
              <a:chExt cx="1329057" cy="710490"/>
            </a:xfrm>
          </p:grpSpPr>
          <p:pic>
            <p:nvPicPr>
              <p:cNvPr id="45076" name="Picture 126" descr="image00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23202" y="4786993"/>
                <a:ext cx="1297735" cy="308883"/>
              </a:xfrm>
              <a:prstGeom prst="rect">
                <a:avLst/>
              </a:prstGeom>
              <a:noFill/>
              <a:ln w="9525">
                <a:noFill/>
                <a:miter lim="800000"/>
                <a:headEnd/>
                <a:tailEnd/>
              </a:ln>
            </p:spPr>
          </p:pic>
          <p:sp>
            <p:nvSpPr>
              <p:cNvPr id="45077" name="Text Box 127"/>
              <p:cNvSpPr txBox="1">
                <a:spLocks noChangeArrowheads="1"/>
              </p:cNvSpPr>
              <p:nvPr/>
            </p:nvSpPr>
            <p:spPr bwMode="auto">
              <a:xfrm>
                <a:off x="3491880" y="5240112"/>
                <a:ext cx="1195712" cy="257371"/>
              </a:xfrm>
              <a:prstGeom prst="rect">
                <a:avLst/>
              </a:prstGeom>
              <a:noFill/>
              <a:ln w="9525" algn="ctr">
                <a:noFill/>
                <a:miter lim="800000"/>
                <a:headEnd/>
                <a:tailEnd/>
              </a:ln>
            </p:spPr>
            <p:txBody>
              <a:bodyPr lIns="72001" tIns="36001" rIns="72001" bIns="36001">
                <a:spAutoFit/>
              </a:bodyPr>
              <a:lstStyle/>
              <a:p>
                <a:pPr algn="ctr" defTabSz="722313" fontAlgn="t">
                  <a:spcBef>
                    <a:spcPct val="50000"/>
                  </a:spcBef>
                </a:pPr>
                <a:r>
                  <a:rPr lang="en-US" altLang="zh-CN" sz="1200" b="1">
                    <a:latin typeface="Arial" pitchFamily="34" charset="0"/>
                  </a:rPr>
                  <a:t>IAD132(E)T</a:t>
                </a:r>
              </a:p>
            </p:txBody>
          </p:sp>
        </p:grpSp>
        <p:grpSp>
          <p:nvGrpSpPr>
            <p:cNvPr id="45064" name="Group 17"/>
            <p:cNvGrpSpPr>
              <a:grpSpLocks/>
            </p:cNvGrpSpPr>
            <p:nvPr/>
          </p:nvGrpSpPr>
          <p:grpSpPr bwMode="auto">
            <a:xfrm>
              <a:off x="953685" y="4695825"/>
              <a:ext cx="1314059" cy="801658"/>
              <a:chOff x="953685" y="4695825"/>
              <a:chExt cx="1314059" cy="801658"/>
            </a:xfrm>
          </p:grpSpPr>
          <p:sp>
            <p:nvSpPr>
              <p:cNvPr id="45074" name="Text Box 125"/>
              <p:cNvSpPr txBox="1">
                <a:spLocks noChangeArrowheads="1"/>
              </p:cNvSpPr>
              <p:nvPr/>
            </p:nvSpPr>
            <p:spPr bwMode="auto">
              <a:xfrm>
                <a:off x="953685" y="5240112"/>
                <a:ext cx="1314059" cy="257371"/>
              </a:xfrm>
              <a:prstGeom prst="rect">
                <a:avLst/>
              </a:prstGeom>
              <a:noFill/>
              <a:ln w="9525" algn="ctr">
                <a:noFill/>
                <a:miter lim="800000"/>
                <a:headEnd/>
                <a:tailEnd/>
              </a:ln>
            </p:spPr>
            <p:txBody>
              <a:bodyPr lIns="72001" tIns="36001" rIns="72001" bIns="36001">
                <a:spAutoFit/>
              </a:bodyPr>
              <a:lstStyle/>
              <a:p>
                <a:pPr algn="ctr" defTabSz="722313" fontAlgn="t">
                  <a:spcBef>
                    <a:spcPct val="50000"/>
                  </a:spcBef>
                </a:pPr>
                <a:r>
                  <a:rPr lang="en-US" altLang="zh-CN" sz="1200" b="1">
                    <a:latin typeface="Arial" pitchFamily="34" charset="0"/>
                  </a:rPr>
                  <a:t>IAD101/102</a:t>
                </a:r>
              </a:p>
            </p:txBody>
          </p:sp>
          <p:pic>
            <p:nvPicPr>
              <p:cNvPr id="45075" name="Picture 131"/>
              <p:cNvPicPr>
                <a:picLocks noChangeAspect="1" noChangeArrowheads="1"/>
              </p:cNvPicPr>
              <p:nvPr/>
            </p:nvPicPr>
            <p:blipFill>
              <a:blip r:embed="rId4" cstate="print"/>
              <a:srcRect/>
              <a:stretch>
                <a:fillRect/>
              </a:stretch>
            </p:blipFill>
            <p:spPr bwMode="auto">
              <a:xfrm>
                <a:off x="1259632" y="4695825"/>
                <a:ext cx="696478" cy="488496"/>
              </a:xfrm>
              <a:prstGeom prst="rect">
                <a:avLst/>
              </a:prstGeom>
              <a:noFill/>
              <a:ln w="9525">
                <a:noFill/>
                <a:miter lim="800000"/>
                <a:headEnd/>
                <a:tailEnd/>
              </a:ln>
            </p:spPr>
          </p:pic>
        </p:grpSp>
        <p:grpSp>
          <p:nvGrpSpPr>
            <p:cNvPr id="45065" name="Group 18"/>
            <p:cNvGrpSpPr>
              <a:grpSpLocks/>
            </p:cNvGrpSpPr>
            <p:nvPr/>
          </p:nvGrpSpPr>
          <p:grpSpPr bwMode="auto">
            <a:xfrm>
              <a:off x="2320477" y="4772110"/>
              <a:ext cx="1315419" cy="737619"/>
              <a:chOff x="2123728" y="4772110"/>
              <a:chExt cx="1315419" cy="737619"/>
            </a:xfrm>
          </p:grpSpPr>
          <p:sp>
            <p:nvSpPr>
              <p:cNvPr id="45072" name="Text Box 128"/>
              <p:cNvSpPr txBox="1">
                <a:spLocks noChangeArrowheads="1"/>
              </p:cNvSpPr>
              <p:nvPr/>
            </p:nvSpPr>
            <p:spPr bwMode="auto">
              <a:xfrm>
                <a:off x="2123728" y="5252358"/>
                <a:ext cx="1315419" cy="257371"/>
              </a:xfrm>
              <a:prstGeom prst="rect">
                <a:avLst/>
              </a:prstGeom>
              <a:noFill/>
              <a:ln w="9525" algn="ctr">
                <a:noFill/>
                <a:miter lim="800000"/>
                <a:headEnd/>
                <a:tailEnd/>
              </a:ln>
            </p:spPr>
            <p:txBody>
              <a:bodyPr lIns="72001" tIns="36001" rIns="72001" bIns="36001">
                <a:spAutoFit/>
              </a:bodyPr>
              <a:lstStyle/>
              <a:p>
                <a:pPr algn="ctr" defTabSz="722313" fontAlgn="t">
                  <a:spcBef>
                    <a:spcPct val="50000"/>
                  </a:spcBef>
                </a:pPr>
                <a:r>
                  <a:rPr lang="en-US" altLang="zh-CN" sz="1200" b="1">
                    <a:latin typeface="Arial" pitchFamily="34" charset="0"/>
                  </a:rPr>
                  <a:t>IAD104H</a:t>
                </a:r>
              </a:p>
            </p:txBody>
          </p:sp>
          <p:pic>
            <p:nvPicPr>
              <p:cNvPr id="45073" name="Picture 132" descr="图片4"/>
              <p:cNvPicPr>
                <a:picLocks noChangeAspect="1" noChangeArrowheads="1"/>
              </p:cNvPicPr>
              <p:nvPr/>
            </p:nvPicPr>
            <p:blipFill>
              <a:blip r:embed="rId5" cstate="print">
                <a:clrChange>
                  <a:clrFrom>
                    <a:srgbClr val="FEF8FE"/>
                  </a:clrFrom>
                  <a:clrTo>
                    <a:srgbClr val="FEF8FE">
                      <a:alpha val="0"/>
                    </a:srgbClr>
                  </a:clrTo>
                </a:clrChange>
              </a:blip>
              <a:srcRect/>
              <a:stretch>
                <a:fillRect/>
              </a:stretch>
            </p:blipFill>
            <p:spPr bwMode="auto">
              <a:xfrm>
                <a:off x="2489862" y="4772110"/>
                <a:ext cx="569970" cy="385082"/>
              </a:xfrm>
              <a:prstGeom prst="rect">
                <a:avLst/>
              </a:prstGeom>
              <a:noFill/>
              <a:ln w="9525">
                <a:noFill/>
                <a:miter lim="800000"/>
                <a:headEnd/>
                <a:tailEnd/>
              </a:ln>
            </p:spPr>
          </p:pic>
        </p:grpSp>
        <p:grpSp>
          <p:nvGrpSpPr>
            <p:cNvPr id="45066" name="Group 20"/>
            <p:cNvGrpSpPr>
              <a:grpSpLocks/>
            </p:cNvGrpSpPr>
            <p:nvPr/>
          </p:nvGrpSpPr>
          <p:grpSpPr bwMode="auto">
            <a:xfrm>
              <a:off x="5680544" y="4786993"/>
              <a:ext cx="1195712" cy="722736"/>
              <a:chOff x="4820937" y="4786993"/>
              <a:chExt cx="1195712" cy="722736"/>
            </a:xfrm>
          </p:grpSpPr>
          <p:pic>
            <p:nvPicPr>
              <p:cNvPr id="45070" name="Picture 129"/>
              <p:cNvPicPr>
                <a:picLocks noChangeAspect="1" noChangeArrowheads="1"/>
              </p:cNvPicPr>
              <p:nvPr/>
            </p:nvPicPr>
            <p:blipFill>
              <a:blip r:embed="rId6" cstate="print"/>
              <a:srcRect/>
              <a:stretch>
                <a:fillRect/>
              </a:stretch>
            </p:blipFill>
            <p:spPr bwMode="auto">
              <a:xfrm>
                <a:off x="5038586" y="4786993"/>
                <a:ext cx="616221" cy="367393"/>
              </a:xfrm>
              <a:prstGeom prst="rect">
                <a:avLst/>
              </a:prstGeom>
              <a:noFill/>
              <a:ln w="9525">
                <a:noFill/>
                <a:miter lim="800000"/>
                <a:headEnd/>
                <a:tailEnd/>
              </a:ln>
            </p:spPr>
          </p:pic>
          <p:sp>
            <p:nvSpPr>
              <p:cNvPr id="45071" name="Text Box 133"/>
              <p:cNvSpPr txBox="1">
                <a:spLocks noChangeArrowheads="1"/>
              </p:cNvSpPr>
              <p:nvPr/>
            </p:nvSpPr>
            <p:spPr bwMode="auto">
              <a:xfrm>
                <a:off x="4820937" y="5252358"/>
                <a:ext cx="1195712" cy="257371"/>
              </a:xfrm>
              <a:prstGeom prst="rect">
                <a:avLst/>
              </a:prstGeom>
              <a:noFill/>
              <a:ln w="9525" algn="ctr">
                <a:noFill/>
                <a:miter lim="800000"/>
                <a:headEnd/>
                <a:tailEnd/>
              </a:ln>
            </p:spPr>
            <p:txBody>
              <a:bodyPr lIns="72001" tIns="36001" rIns="72001" bIns="36001">
                <a:spAutoFit/>
              </a:bodyPr>
              <a:lstStyle/>
              <a:p>
                <a:pPr algn="ctr" defTabSz="722313" fontAlgn="t">
                  <a:spcBef>
                    <a:spcPct val="50000"/>
                  </a:spcBef>
                </a:pPr>
                <a:r>
                  <a:rPr lang="en-US" altLang="zh-CN" sz="1200" b="1">
                    <a:latin typeface="Arial" pitchFamily="34" charset="0"/>
                  </a:rPr>
                  <a:t>IAD304B</a:t>
                </a:r>
              </a:p>
            </p:txBody>
          </p:sp>
        </p:grpSp>
        <p:grpSp>
          <p:nvGrpSpPr>
            <p:cNvPr id="45067" name="Group 19"/>
            <p:cNvGrpSpPr>
              <a:grpSpLocks/>
            </p:cNvGrpSpPr>
            <p:nvPr/>
          </p:nvGrpSpPr>
          <p:grpSpPr bwMode="auto">
            <a:xfrm>
              <a:off x="7184461" y="4787583"/>
              <a:ext cx="1275971" cy="801657"/>
              <a:chOff x="6047936" y="4695826"/>
              <a:chExt cx="1275971" cy="801657"/>
            </a:xfrm>
          </p:grpSpPr>
          <p:pic>
            <p:nvPicPr>
              <p:cNvPr id="45068" name="Picture 130"/>
              <p:cNvPicPr>
                <a:picLocks noChangeAspect="1" noChangeArrowheads="1"/>
              </p:cNvPicPr>
              <p:nvPr/>
            </p:nvPicPr>
            <p:blipFill>
              <a:blip r:embed="rId7" cstate="print"/>
              <a:srcRect/>
              <a:stretch>
                <a:fillRect/>
              </a:stretch>
            </p:blipFill>
            <p:spPr bwMode="auto">
              <a:xfrm>
                <a:off x="6047936" y="4695826"/>
                <a:ext cx="1275970" cy="472167"/>
              </a:xfrm>
              <a:prstGeom prst="rect">
                <a:avLst/>
              </a:prstGeom>
              <a:noFill/>
              <a:ln w="9525">
                <a:noFill/>
                <a:miter lim="800000"/>
                <a:headEnd/>
                <a:tailEnd/>
              </a:ln>
            </p:spPr>
          </p:pic>
          <p:sp>
            <p:nvSpPr>
              <p:cNvPr id="45069" name="Text Box 134"/>
              <p:cNvSpPr txBox="1">
                <a:spLocks noChangeArrowheads="1"/>
              </p:cNvSpPr>
              <p:nvPr/>
            </p:nvSpPr>
            <p:spPr bwMode="auto">
              <a:xfrm>
                <a:off x="6129555" y="5240112"/>
                <a:ext cx="1194352" cy="257371"/>
              </a:xfrm>
              <a:prstGeom prst="rect">
                <a:avLst/>
              </a:prstGeom>
              <a:noFill/>
              <a:ln w="9525" algn="ctr">
                <a:noFill/>
                <a:miter lim="800000"/>
                <a:headEnd/>
                <a:tailEnd/>
              </a:ln>
            </p:spPr>
            <p:txBody>
              <a:bodyPr lIns="72001" tIns="36001" rIns="72001" bIns="36001">
                <a:spAutoFit/>
              </a:bodyPr>
              <a:lstStyle/>
              <a:p>
                <a:pPr algn="ctr" defTabSz="722313" fontAlgn="t">
                  <a:spcBef>
                    <a:spcPct val="50000"/>
                  </a:spcBef>
                </a:pPr>
                <a:r>
                  <a:rPr lang="en-US" altLang="zh-CN" sz="1200" b="1">
                    <a:latin typeface="Arial" pitchFamily="34" charset="0"/>
                  </a:rPr>
                  <a:t>IAD316B</a:t>
                </a:r>
              </a:p>
            </p:txBody>
          </p:sp>
        </p:grpSp>
      </p:grpSp>
      <p:pic>
        <p:nvPicPr>
          <p:cNvPr id="45061" name="Picture 4" descr="总结 copy"/>
          <p:cNvPicPr>
            <a:picLocks noChangeAspect="1" noChangeArrowheads="1"/>
          </p:cNvPicPr>
          <p:nvPr/>
        </p:nvPicPr>
        <p:blipFill>
          <a:blip r:embed="rId8" cstate="print"/>
          <a:srcRect/>
          <a:stretch>
            <a:fillRect/>
          </a:stretch>
        </p:blipFill>
        <p:spPr bwMode="auto">
          <a:xfrm>
            <a:off x="196850" y="176213"/>
            <a:ext cx="617538" cy="617537"/>
          </a:xfrm>
          <a:prstGeom prst="rect">
            <a:avLst/>
          </a:prstGeom>
          <a:noFill/>
          <a:ln w="9525">
            <a:noFill/>
            <a:miter lim="800000"/>
            <a:headEnd/>
            <a:tailEnd/>
          </a:ln>
        </p:spPr>
      </p:pic>
      <p:sp>
        <p:nvSpPr>
          <p:cNvPr id="45062" name="Rectangle 15"/>
          <p:cNvSpPr>
            <a:spLocks noChangeArrowheads="1"/>
          </p:cNvSpPr>
          <p:nvPr/>
        </p:nvSpPr>
        <p:spPr bwMode="auto">
          <a:xfrm>
            <a:off x="971600" y="980728"/>
            <a:ext cx="7561262" cy="4001095"/>
          </a:xfrm>
          <a:prstGeom prst="rect">
            <a:avLst/>
          </a:prstGeom>
          <a:noFill/>
          <a:ln w="9525">
            <a:noFill/>
            <a:miter lim="800000"/>
            <a:headEnd/>
            <a:tailEnd/>
          </a:ln>
        </p:spPr>
        <p:txBody>
          <a:bodyPr>
            <a:spAutoFit/>
          </a:bodyPr>
          <a:lstStyle/>
          <a:p>
            <a:pPr marL="1371600" indent="-13716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 Telecom company is upgrading it’s Call </a:t>
            </a:r>
            <a:r>
              <a:rPr lang="en-US" sz="1600" dirty="0" smtClean="0">
                <a:latin typeface="Calibri" pitchFamily="34" charset="0"/>
              </a:rPr>
              <a:t>Center </a:t>
            </a:r>
            <a:r>
              <a:rPr lang="en-US" sz="1600" dirty="0">
                <a:latin typeface="Calibri" pitchFamily="34" charset="0"/>
              </a:rPr>
              <a:t>Technology. The Call </a:t>
            </a:r>
            <a:r>
              <a:rPr lang="en-US" sz="1600" dirty="0" smtClean="0">
                <a:latin typeface="Calibri" pitchFamily="34" charset="0"/>
              </a:rPr>
              <a:t>Center </a:t>
            </a:r>
            <a:r>
              <a:rPr lang="en-US" sz="1600" dirty="0">
                <a:latin typeface="Calibri" pitchFamily="34" charset="0"/>
              </a:rPr>
              <a:t>has about 150 agents and had significantly invested on the Analog handsets in their previous implementation. The new Call </a:t>
            </a:r>
            <a:r>
              <a:rPr lang="en-US" sz="1600" dirty="0" smtClean="0">
                <a:latin typeface="Calibri" pitchFamily="34" charset="0"/>
              </a:rPr>
              <a:t>Center </a:t>
            </a:r>
            <a:r>
              <a:rPr lang="en-US" sz="1600" dirty="0">
                <a:latin typeface="Calibri" pitchFamily="34" charset="0"/>
              </a:rPr>
              <a:t>Technology is totally IP Based. How can the Call </a:t>
            </a:r>
            <a:r>
              <a:rPr lang="en-US" sz="1600" dirty="0" smtClean="0">
                <a:latin typeface="Calibri" pitchFamily="34" charset="0"/>
              </a:rPr>
              <a:t>Center </a:t>
            </a:r>
            <a:r>
              <a:rPr lang="en-US" sz="1600" dirty="0">
                <a:latin typeface="Calibri" pitchFamily="34" charset="0"/>
              </a:rPr>
              <a:t>leverage the existing Analog handsets</a:t>
            </a:r>
            <a:r>
              <a:rPr lang="en-US" sz="1600" dirty="0" smtClean="0">
                <a:latin typeface="Calibri" pitchFamily="34" charset="0"/>
              </a:rPr>
              <a:t>?</a:t>
            </a:r>
            <a:endParaRPr lang="en-US" sz="1600" dirty="0">
              <a:latin typeface="Calibri" pitchFamily="34" charset="0"/>
            </a:endParaRPr>
          </a:p>
          <a:p>
            <a:pPr marL="1371600" indent="-1371600" fontAlgn="t">
              <a:spcBef>
                <a:spcPts val="600"/>
              </a:spcBef>
              <a:spcAft>
                <a:spcPts val="600"/>
              </a:spcAft>
            </a:pPr>
            <a:r>
              <a:rPr lang="en-US" sz="1600" b="1" dirty="0">
                <a:latin typeface="Calibri" pitchFamily="34" charset="0"/>
              </a:rPr>
              <a:t>Solution:</a:t>
            </a:r>
            <a:r>
              <a:rPr lang="en-US" sz="1600" dirty="0">
                <a:latin typeface="Calibri" pitchFamily="34" charset="0"/>
              </a:rPr>
              <a:t>	The Call </a:t>
            </a:r>
            <a:r>
              <a:rPr lang="en-US" sz="1600" dirty="0" smtClean="0">
                <a:latin typeface="Calibri" pitchFamily="34" charset="0"/>
              </a:rPr>
              <a:t>Center </a:t>
            </a:r>
            <a:r>
              <a:rPr lang="en-US" sz="1600" dirty="0">
                <a:latin typeface="Calibri" pitchFamily="34" charset="0"/>
              </a:rPr>
              <a:t>can achieve POTS integration through an IAD(Integrated Access Device) which would enable IP to TDM conversion</a:t>
            </a:r>
            <a:r>
              <a:rPr lang="en-US" sz="1600" dirty="0" smtClean="0">
                <a:latin typeface="Calibri" pitchFamily="34" charset="0"/>
              </a:rPr>
              <a:t>.</a:t>
            </a:r>
          </a:p>
          <a:p>
            <a:pPr marL="1371600" indent="-13716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	A Directory Services Company wants to introduce a Directory Enquiry facility via phone calls. The Company is facing resource crunch and unable to recruit the agents for the same. Considering this, what would be an optimal automation strategy?</a:t>
            </a:r>
          </a:p>
          <a:p>
            <a:pPr marL="1371600" indent="-1371600" fontAlgn="t">
              <a:spcBef>
                <a:spcPts val="600"/>
              </a:spcBef>
              <a:spcAft>
                <a:spcPts val="600"/>
              </a:spcAft>
            </a:pPr>
            <a:r>
              <a:rPr lang="en-US" sz="1600" b="1" dirty="0" smtClean="0">
                <a:latin typeface="Calibri" pitchFamily="34" charset="0"/>
              </a:rPr>
              <a:t>Solution:</a:t>
            </a:r>
            <a:r>
              <a:rPr lang="en-US" sz="1600" dirty="0" smtClean="0">
                <a:latin typeface="Calibri" pitchFamily="34" charset="0"/>
              </a:rPr>
              <a:t>	 The Company can setup an IVR with ASR and TTS facilities. Depending on the customer voice command, the IVR can interpret and lookup for the required directory information.</a:t>
            </a:r>
            <a:endParaRPr lang="en-US"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blinds(horizontal)">
                                      <p:cBhvr>
                                        <p:cTn id="7" dur="500"/>
                                        <p:tgtEl>
                                          <p:spTgt spid="450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62">
                                            <p:txEl>
                                              <p:pRg st="1" end="1"/>
                                            </p:txEl>
                                          </p:spTgt>
                                        </p:tgtEl>
                                        <p:attrNameLst>
                                          <p:attrName>style.visibility</p:attrName>
                                        </p:attrNameLst>
                                      </p:cBhvr>
                                      <p:to>
                                        <p:strVal val="visible"/>
                                      </p:to>
                                    </p:set>
                                    <p:animEffect transition="in" filter="blinds(horizontal)">
                                      <p:cBhvr>
                                        <p:cTn id="12" dur="500"/>
                                        <p:tgtEl>
                                          <p:spTgt spid="450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62">
                                            <p:txEl>
                                              <p:pRg st="2" end="2"/>
                                            </p:txEl>
                                          </p:spTgt>
                                        </p:tgtEl>
                                        <p:attrNameLst>
                                          <p:attrName>style.visibility</p:attrName>
                                        </p:attrNameLst>
                                      </p:cBhvr>
                                      <p:to>
                                        <p:strVal val="visible"/>
                                      </p:to>
                                    </p:set>
                                    <p:animEffect transition="in" filter="blinds(horizontal)">
                                      <p:cBhvr>
                                        <p:cTn id="17" dur="500"/>
                                        <p:tgtEl>
                                          <p:spTgt spid="450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62">
                                            <p:txEl>
                                              <p:pRg st="3" end="3"/>
                                            </p:txEl>
                                          </p:spTgt>
                                        </p:tgtEl>
                                        <p:attrNameLst>
                                          <p:attrName>style.visibility</p:attrName>
                                        </p:attrNameLst>
                                      </p:cBhvr>
                                      <p:to>
                                        <p:strVal val="visible"/>
                                      </p:to>
                                    </p:set>
                                    <p:animEffect transition="in" filter="blinds(horizontal)">
                                      <p:cBhvr>
                                        <p:cTn id="22" dur="500"/>
                                        <p:tgtEl>
                                          <p:spTgt spid="450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11A0BEE-E437-4E4A-A542-1CC58C3E97D0}" type="slidenum">
              <a:rPr lang="en-US" altLang="zh-CN" smtClean="0">
                <a:latin typeface="FrutigerNext LT Bold" pitchFamily="34" charset="0"/>
                <a:ea typeface="MS PGothic" pitchFamily="34" charset="-128"/>
                <a:cs typeface="华文细黑"/>
              </a:rPr>
              <a:pPr defTabSz="877888"/>
              <a:t>3</a:t>
            </a:fld>
            <a:endParaRPr lang="en-US" altLang="zh-CN" smtClean="0">
              <a:latin typeface="FrutigerNext LT Bold" pitchFamily="34" charset="0"/>
              <a:ea typeface="MS PGothic" pitchFamily="34" charset="-128"/>
              <a:cs typeface="华文细黑"/>
            </a:endParaRPr>
          </a:p>
        </p:txBody>
      </p:sp>
      <p:sp>
        <p:nvSpPr>
          <p:cNvPr id="8195" name="Rectangle 2"/>
          <p:cNvSpPr>
            <a:spLocks noGrp="1" noChangeArrowheads="1"/>
          </p:cNvSpPr>
          <p:nvPr>
            <p:ph type="title"/>
          </p:nvPr>
        </p:nvSpPr>
        <p:spPr>
          <a:xfrm>
            <a:off x="754061" y="0"/>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Target Audience</a:t>
            </a:r>
          </a:p>
        </p:txBody>
      </p:sp>
      <p:sp>
        <p:nvSpPr>
          <p:cNvPr id="8196" name="Rectangle 3"/>
          <p:cNvSpPr>
            <a:spLocks noGrp="1" noChangeArrowheads="1"/>
          </p:cNvSpPr>
          <p:nvPr>
            <p:ph type="body" idx="1"/>
          </p:nvPr>
        </p:nvSpPr>
        <p:spPr>
          <a:xfrm>
            <a:off x="1106934" y="1196753"/>
            <a:ext cx="7569522" cy="2160240"/>
          </a:xfrm>
        </p:spPr>
        <p:txBody>
          <a:bodyPr/>
          <a:lstStyle/>
          <a:p>
            <a:pPr marL="0" indent="0">
              <a:lnSpc>
                <a:spcPct val="100000"/>
              </a:lnSpc>
              <a:spcBef>
                <a:spcPts val="600"/>
              </a:spcBef>
              <a:spcAft>
                <a:spcPts val="600"/>
              </a:spcAft>
              <a:buNone/>
            </a:pPr>
            <a:r>
              <a:rPr lang="en-US" sz="2000" dirty="0" smtClean="0">
                <a:latin typeface="Calibri" pitchFamily="34" charset="0"/>
              </a:rPr>
              <a:t>This course has been designed to have knowledge of Contact Center Concepts. The intended audience is:</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Consultants</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System Administrators</a:t>
            </a:r>
          </a:p>
          <a:p>
            <a:pPr marL="914400" lvl="1" indent="-457200">
              <a:lnSpc>
                <a:spcPct val="100000"/>
              </a:lnSpc>
              <a:spcBef>
                <a:spcPts val="600"/>
              </a:spcBef>
              <a:spcAft>
                <a:spcPts val="600"/>
              </a:spcAft>
              <a:buSzPct val="75000"/>
              <a:buFont typeface="Wingdings" pitchFamily="2" charset="2"/>
              <a:buChar char="q"/>
            </a:pPr>
            <a:r>
              <a:rPr lang="en-US" altLang="zh-CN" sz="1800" dirty="0" smtClean="0">
                <a:latin typeface="Calibri" pitchFamily="34" charset="0"/>
              </a:rPr>
              <a:t>Telecom Professionals</a:t>
            </a:r>
          </a:p>
        </p:txBody>
      </p:sp>
      <p:pic>
        <p:nvPicPr>
          <p:cNvPr id="8197" name="Picture 4" descr="目录 copy"/>
          <p:cNvPicPr>
            <a:picLocks noChangeAspect="1" noChangeArrowheads="1"/>
          </p:cNvPicPr>
          <p:nvPr/>
        </p:nvPicPr>
        <p:blipFill>
          <a:blip r:embed="rId3"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32B753CE-B6D3-455B-BC3F-2A43E2351590}" type="slidenum">
              <a:rPr lang="de-DE" sz="1200">
                <a:latin typeface="FrutigerNext LT Bold" pitchFamily="34" charset="0"/>
                <a:ea typeface="MS PGothic" pitchFamily="34" charset="-128"/>
              </a:rPr>
              <a:pPr eaLnBrk="0" hangingPunct="0">
                <a:lnSpc>
                  <a:spcPct val="85000"/>
                </a:lnSpc>
              </a:pPr>
              <a:t>39</a:t>
            </a:fld>
            <a:endParaRPr lang="en-GB" sz="1200">
              <a:latin typeface="FrutigerNext LT Bold" pitchFamily="34" charset="0"/>
              <a:ea typeface="MS PGothic" pitchFamily="34" charset="-128"/>
            </a:endParaRPr>
          </a:p>
        </p:txBody>
      </p:sp>
      <p:sp>
        <p:nvSpPr>
          <p:cNvPr id="6" name="Title 1"/>
          <p:cNvSpPr>
            <a:spLocks noGrp="1"/>
          </p:cNvSpPr>
          <p:nvPr>
            <p:ph type="title"/>
          </p:nvPr>
        </p:nvSpPr>
        <p:spPr>
          <a:xfrm>
            <a:off x="899592" y="-27384"/>
            <a:ext cx="8244407"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 - Inbound…</a:t>
            </a:r>
          </a:p>
        </p:txBody>
      </p:sp>
      <p:pic>
        <p:nvPicPr>
          <p:cNvPr id="46084"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46085" name="Rectangle 7"/>
          <p:cNvSpPr>
            <a:spLocks noChangeArrowheads="1"/>
          </p:cNvSpPr>
          <p:nvPr/>
        </p:nvSpPr>
        <p:spPr bwMode="auto">
          <a:xfrm>
            <a:off x="1042988" y="1125538"/>
            <a:ext cx="7705476" cy="3539430"/>
          </a:xfrm>
          <a:prstGeom prst="rect">
            <a:avLst/>
          </a:prstGeom>
          <a:noFill/>
          <a:ln w="9525">
            <a:noFill/>
            <a:miter lim="800000"/>
            <a:headEnd/>
            <a:tailEnd/>
          </a:ln>
        </p:spPr>
        <p:txBody>
          <a:bodyPr wrap="square">
            <a:spAutoFit/>
          </a:bodyPr>
          <a:lstStyle/>
          <a:p>
            <a:pPr marL="1371600" indent="-1371600" fontAlgn="t"/>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t>
            </a:r>
            <a:r>
              <a:rPr lang="en-US" sz="1600" dirty="0" smtClean="0">
                <a:latin typeface="Calibri" pitchFamily="34" charset="0"/>
              </a:rPr>
              <a:t>A </a:t>
            </a:r>
            <a:r>
              <a:rPr lang="en-US" sz="1600" dirty="0">
                <a:latin typeface="Calibri" pitchFamily="34" charset="0"/>
              </a:rPr>
              <a:t>Bank has launched a new Call </a:t>
            </a:r>
            <a:r>
              <a:rPr lang="en-US" sz="1600" dirty="0" smtClean="0">
                <a:latin typeface="Calibri" pitchFamily="34" charset="0"/>
              </a:rPr>
              <a:t>Center. </a:t>
            </a:r>
            <a:r>
              <a:rPr lang="en-US" sz="1600" dirty="0">
                <a:latin typeface="Calibri" pitchFamily="34" charset="0"/>
              </a:rPr>
              <a:t>However, the agents are getting swamped with repetitive queries on account balance, loan scheme enquiries, utility bill payments etc. The service level has significantly dropped and the agent morale has been hampered.  What should the Bank do to overcome this?</a:t>
            </a:r>
          </a:p>
          <a:p>
            <a:pPr marL="1371600" indent="-1371600" fontAlgn="t"/>
            <a:endParaRPr lang="en-US" sz="1600" dirty="0">
              <a:latin typeface="Calibri" pitchFamily="34" charset="0"/>
            </a:endParaRPr>
          </a:p>
          <a:p>
            <a:pPr marL="1371600" indent="-1371600" fontAlgn="t"/>
            <a:r>
              <a:rPr lang="en-US" sz="1600" b="1" dirty="0">
                <a:latin typeface="Calibri" pitchFamily="34" charset="0"/>
              </a:rPr>
              <a:t>Solution:</a:t>
            </a:r>
            <a:r>
              <a:rPr lang="en-US" sz="1600" dirty="0">
                <a:latin typeface="Calibri" pitchFamily="34" charset="0"/>
              </a:rPr>
              <a:t>	The Bank can handle the repetitive queries by giving self service options to the caller via IVR. The IVR can interact with the backend host and provide account related information and utility bill payment services. The IVR can also play static messages to give introductory information on various loan schemes. The caller will still have an option to get an agent assistance at any point in the IVR to get a response on any specific query. This will significantly reduce the agent occupancy and improve the overall service level.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blinds(horizontal)">
                                      <p:cBhvr>
                                        <p:cTn id="7" dur="500"/>
                                        <p:tgtEl>
                                          <p:spTgt spid="46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5">
                                            <p:txEl>
                                              <p:pRg st="2" end="2"/>
                                            </p:txEl>
                                          </p:spTgt>
                                        </p:tgtEl>
                                        <p:attrNameLst>
                                          <p:attrName>style.visibility</p:attrName>
                                        </p:attrNameLst>
                                      </p:cBhvr>
                                      <p:to>
                                        <p:strVal val="visible"/>
                                      </p:to>
                                    </p:set>
                                    <p:animEffect transition="in" filter="blinds(horizontal)">
                                      <p:cBhvr>
                                        <p:cTn id="12" dur="500"/>
                                        <p:tgtEl>
                                          <p:spTgt spid="460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1D84F2A3-80C6-4C3C-8884-7A08AB579F29}" type="slidenum">
              <a:rPr lang="de-DE" sz="1200">
                <a:latin typeface="FrutigerNext LT Bold" pitchFamily="34" charset="0"/>
                <a:ea typeface="MS PGothic" pitchFamily="34" charset="-128"/>
              </a:rPr>
              <a:pPr eaLnBrk="0" hangingPunct="0">
                <a:lnSpc>
                  <a:spcPct val="85000"/>
                </a:lnSpc>
              </a:pPr>
              <a:t>40</a:t>
            </a:fld>
            <a:endParaRPr lang="en-GB" sz="1200">
              <a:latin typeface="FrutigerNext LT Bold" pitchFamily="34" charset="0"/>
              <a:ea typeface="MS PGothic" pitchFamily="34" charset="-128"/>
            </a:endParaRPr>
          </a:p>
        </p:txBody>
      </p:sp>
      <p:sp>
        <p:nvSpPr>
          <p:cNvPr id="6" name="Title 1"/>
          <p:cNvSpPr>
            <a:spLocks noGrp="1"/>
          </p:cNvSpPr>
          <p:nvPr>
            <p:ph type="title"/>
          </p:nvPr>
        </p:nvSpPr>
        <p:spPr>
          <a:xfrm>
            <a:off x="899592" y="-27384"/>
            <a:ext cx="8244407"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 - Inbound…</a:t>
            </a:r>
          </a:p>
        </p:txBody>
      </p:sp>
      <p:pic>
        <p:nvPicPr>
          <p:cNvPr id="47108"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47109" name="Rectangle 9"/>
          <p:cNvSpPr>
            <a:spLocks noChangeArrowheads="1"/>
          </p:cNvSpPr>
          <p:nvPr/>
        </p:nvSpPr>
        <p:spPr bwMode="auto">
          <a:xfrm>
            <a:off x="1042988" y="1125538"/>
            <a:ext cx="7705476" cy="2554545"/>
          </a:xfrm>
          <a:prstGeom prst="rect">
            <a:avLst/>
          </a:prstGeom>
          <a:noFill/>
          <a:ln w="9525">
            <a:noFill/>
            <a:miter lim="800000"/>
            <a:headEnd/>
            <a:tailEnd/>
          </a:ln>
        </p:spPr>
        <p:txBody>
          <a:bodyPr wrap="square">
            <a:spAutoFit/>
          </a:bodyPr>
          <a:lstStyle/>
          <a:p>
            <a:pPr marL="1371600" indent="-1371600" fontAlgn="t"/>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t>
            </a:r>
            <a:r>
              <a:rPr lang="en-US" sz="1600" dirty="0" smtClean="0">
                <a:latin typeface="Calibri" pitchFamily="34" charset="0"/>
              </a:rPr>
              <a:t>An </a:t>
            </a:r>
            <a:r>
              <a:rPr lang="en-US" sz="1600" dirty="0">
                <a:latin typeface="Calibri" pitchFamily="34" charset="0"/>
              </a:rPr>
              <a:t>Airlines setting up a Contact </a:t>
            </a:r>
            <a:r>
              <a:rPr lang="en-US" sz="1600" dirty="0" smtClean="0">
                <a:latin typeface="Calibri" pitchFamily="34" charset="0"/>
              </a:rPr>
              <a:t>Center </a:t>
            </a:r>
            <a:r>
              <a:rPr lang="en-US" sz="1600" dirty="0">
                <a:latin typeface="Calibri" pitchFamily="34" charset="0"/>
              </a:rPr>
              <a:t>wishes to differentiate itself by offering enhanced customer experience. One of the proposed measures is to address the customer by his first name and also offer value added services based on the customer profile and IVR interaction history. What should be done to achieve this?</a:t>
            </a:r>
          </a:p>
          <a:p>
            <a:pPr marL="1371600" indent="-1371600" fontAlgn="t"/>
            <a:endParaRPr lang="en-US" sz="1600" dirty="0">
              <a:latin typeface="Calibri" pitchFamily="34" charset="0"/>
            </a:endParaRPr>
          </a:p>
          <a:p>
            <a:pPr marL="1371600" indent="-1371600" fontAlgn="t"/>
            <a:r>
              <a:rPr lang="en-US" sz="1600" b="1" dirty="0">
                <a:latin typeface="Calibri" pitchFamily="34" charset="0"/>
              </a:rPr>
              <a:t>Solution:</a:t>
            </a:r>
            <a:r>
              <a:rPr lang="en-US" sz="1600" dirty="0">
                <a:latin typeface="Calibri" pitchFamily="34" charset="0"/>
              </a:rPr>
              <a:t>	</a:t>
            </a:r>
            <a:r>
              <a:rPr lang="en-US" sz="1600" dirty="0" smtClean="0">
                <a:latin typeface="Calibri" pitchFamily="34" charset="0"/>
              </a:rPr>
              <a:t>The </a:t>
            </a:r>
            <a:r>
              <a:rPr lang="en-US" sz="1600" dirty="0">
                <a:latin typeface="Calibri" pitchFamily="34" charset="0"/>
              </a:rPr>
              <a:t>Contact </a:t>
            </a:r>
            <a:r>
              <a:rPr lang="en-US" sz="1600" dirty="0" smtClean="0">
                <a:latin typeface="Calibri" pitchFamily="34" charset="0"/>
              </a:rPr>
              <a:t>Center </a:t>
            </a:r>
            <a:r>
              <a:rPr lang="en-US" sz="1600" dirty="0">
                <a:latin typeface="Calibri" pitchFamily="34" charset="0"/>
              </a:rPr>
              <a:t>can be CTI Screen pop enabled to provide the agent the customer name, customer profile/preferences and IVR interaction history. Empowered with this information, the agent should be able to offer personalized service and improve the overall customer experience.</a:t>
            </a: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blinds(horizontal)">
                                      <p:cBhvr>
                                        <p:cTn id="7" dur="5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9">
                                            <p:txEl>
                                              <p:pRg st="2" end="2"/>
                                            </p:txEl>
                                          </p:spTgt>
                                        </p:tgtEl>
                                        <p:attrNameLst>
                                          <p:attrName>style.visibility</p:attrName>
                                        </p:attrNameLst>
                                      </p:cBhvr>
                                      <p:to>
                                        <p:strVal val="visible"/>
                                      </p:to>
                                    </p:set>
                                    <p:animEffect transition="in" filter="blinds(horizontal)">
                                      <p:cBhvr>
                                        <p:cTn id="12" dur="500"/>
                                        <p:tgtEl>
                                          <p:spTgt spid="471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0"/>
            <a:ext cx="9144000" cy="980728"/>
          </a:xfrm>
          <a:noFill/>
          <a:ln>
            <a:noFill/>
          </a:ln>
          <a:effectLst/>
        </p:spPr>
        <p:style>
          <a:lnRef idx="1">
            <a:schemeClr val="accent3"/>
          </a:lnRef>
          <a:fillRef idx="2">
            <a:schemeClr val="accent3"/>
          </a:fillRef>
          <a:effectRef idx="1">
            <a:schemeClr val="accent3"/>
          </a:effectRef>
          <a:fontRef idx="minor">
            <a:schemeClr val="dk1"/>
          </a:fontRef>
        </p:style>
        <p:txBody>
          <a:bodyPr lIns="36576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Scenarios</a:t>
            </a:r>
          </a:p>
        </p:txBody>
      </p:sp>
      <p:sp>
        <p:nvSpPr>
          <p:cNvPr id="49155"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BFE11866-1B3D-43F5-A847-570B1FE76B2E}" type="slidenum">
              <a:rPr lang="en-US" altLang="zh-CN" smtClean="0">
                <a:latin typeface="FrutigerNext LT Bold" pitchFamily="34" charset="0"/>
                <a:ea typeface="MS PGothic" pitchFamily="34" charset="-128"/>
                <a:cs typeface="华文细黑"/>
              </a:rPr>
              <a:pPr defTabSz="877888"/>
              <a:t>41</a:t>
            </a:fld>
            <a:endParaRPr lang="en-US" altLang="zh-CN" smtClean="0">
              <a:latin typeface="FrutigerNext LT Bold" pitchFamily="34" charset="0"/>
              <a:ea typeface="MS PGothic" pitchFamily="34" charset="-128"/>
              <a:cs typeface="华文细黑"/>
            </a:endParaRPr>
          </a:p>
        </p:txBody>
      </p:sp>
      <p:sp>
        <p:nvSpPr>
          <p:cNvPr id="49156" name="Rectangle 3"/>
          <p:cNvSpPr>
            <a:spLocks noGrp="1" noChangeArrowheads="1"/>
          </p:cNvSpPr>
          <p:nvPr>
            <p:ph idx="1"/>
          </p:nvPr>
        </p:nvSpPr>
        <p:spPr>
          <a:xfrm>
            <a:off x="4284663" y="1773238"/>
            <a:ext cx="4175125" cy="3384550"/>
          </a:xfrm>
        </p:spPr>
        <p:txBody>
          <a:bodyPr anchor="ctr"/>
          <a:lstStyle/>
          <a:p>
            <a:pPr marL="457200" indent="-457200" defTabSz="447675">
              <a:buSzTx/>
              <a:buFont typeface="Wingdings" pitchFamily="2" charset="2"/>
              <a:buBlip>
                <a:blip r:embed="rId3"/>
              </a:buBlip>
            </a:pPr>
            <a:r>
              <a:rPr lang="en-US" altLang="zh-CN" sz="2000" b="0" smtClean="0">
                <a:latin typeface="Calibri" pitchFamily="34" charset="0"/>
              </a:rPr>
              <a:t>Inbound</a:t>
            </a:r>
          </a:p>
          <a:p>
            <a:pPr marL="457200" indent="-457200" defTabSz="447675">
              <a:buSzTx/>
              <a:buFont typeface="Wingdings" pitchFamily="2" charset="2"/>
              <a:buBlip>
                <a:blip r:embed="rId3"/>
              </a:buBlip>
            </a:pPr>
            <a:r>
              <a:rPr lang="en-US" altLang="zh-CN" sz="2000" smtClean="0">
                <a:solidFill>
                  <a:srgbClr val="C00000"/>
                </a:solidFill>
                <a:latin typeface="Calibri" pitchFamily="34" charset="0"/>
              </a:rPr>
              <a:t>Outbound</a:t>
            </a:r>
          </a:p>
          <a:p>
            <a:pPr marL="457200" indent="-457200" defTabSz="447675">
              <a:buSzTx/>
              <a:buFont typeface="Wingdings" pitchFamily="2" charset="2"/>
              <a:buBlip>
                <a:blip r:embed="rId3"/>
              </a:buBlip>
            </a:pPr>
            <a:r>
              <a:rPr lang="en-US" altLang="zh-CN" sz="2000" b="0" smtClean="0">
                <a:latin typeface="Calibri" pitchFamily="34" charset="0"/>
              </a:rPr>
              <a:t>Multimedia</a:t>
            </a:r>
          </a:p>
        </p:txBody>
      </p:sp>
      <p:sp>
        <p:nvSpPr>
          <p:cNvPr id="49157" name="Line 4"/>
          <p:cNvSpPr>
            <a:spLocks noChangeShapeType="1"/>
          </p:cNvSpPr>
          <p:nvPr/>
        </p:nvSpPr>
        <p:spPr bwMode="auto">
          <a:xfrm flipV="1">
            <a:off x="4067175" y="1341438"/>
            <a:ext cx="1588" cy="4572000"/>
          </a:xfrm>
          <a:prstGeom prst="line">
            <a:avLst/>
          </a:prstGeom>
          <a:noFill/>
          <a:ln w="38100">
            <a:solidFill>
              <a:srgbClr val="002060"/>
            </a:solidFill>
            <a:round/>
            <a:headEnd/>
            <a:tailEnd/>
          </a:ln>
        </p:spPr>
        <p:txBody>
          <a:bodyPr wrap="none" anchor="ctr"/>
          <a:lstStyle/>
          <a:p>
            <a:endParaRPr lang="en-US"/>
          </a:p>
        </p:txBody>
      </p:sp>
      <p:pic>
        <p:nvPicPr>
          <p:cNvPr id="49158" name="Picture 2" descr="C:\Documents and Settings\skf58289\Desktop\NRPG8GVB1network_designing_and_implementation.jpg"/>
          <p:cNvPicPr>
            <a:picLocks noChangeAspect="1" noChangeArrowheads="1"/>
          </p:cNvPicPr>
          <p:nvPr/>
        </p:nvPicPr>
        <p:blipFill>
          <a:blip r:embed="rId4" cstate="print"/>
          <a:srcRect/>
          <a:stretch>
            <a:fillRect/>
          </a:stretch>
        </p:blipFill>
        <p:spPr bwMode="auto">
          <a:xfrm>
            <a:off x="468313" y="1844675"/>
            <a:ext cx="3449637" cy="34496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8F259AEB-5B82-4B33-AEB1-73DBD17DBBE6}" type="slidenum">
              <a:rPr lang="de-DE" sz="1200">
                <a:latin typeface="FrutigerNext LT Bold" pitchFamily="34" charset="0"/>
                <a:ea typeface="MS PGothic" pitchFamily="34" charset="-128"/>
              </a:rPr>
              <a:pPr eaLnBrk="0" hangingPunct="0">
                <a:lnSpc>
                  <a:spcPct val="85000"/>
                </a:lnSpc>
              </a:pPr>
              <a:t>42</a:t>
            </a:fld>
            <a:endParaRPr lang="en-GB" sz="1200">
              <a:latin typeface="FrutigerNext LT Bold" pitchFamily="34" charset="0"/>
              <a:ea typeface="MS PGothic" pitchFamily="34" charset="-128"/>
            </a:endParaRPr>
          </a:p>
        </p:txBody>
      </p:sp>
      <p:sp>
        <p:nvSpPr>
          <p:cNvPr id="6" name="Title 1"/>
          <p:cNvSpPr>
            <a:spLocks noGrp="1"/>
          </p:cNvSpPr>
          <p:nvPr>
            <p:ph type="title"/>
          </p:nvPr>
        </p:nvSpPr>
        <p:spPr>
          <a:xfrm>
            <a:off x="899592" y="-27384"/>
            <a:ext cx="8244407"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Scenarios - Outbound</a:t>
            </a:r>
          </a:p>
        </p:txBody>
      </p:sp>
      <p:pic>
        <p:nvPicPr>
          <p:cNvPr id="50180"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50181" name="Rectangle 7"/>
          <p:cNvSpPr>
            <a:spLocks noChangeArrowheads="1"/>
          </p:cNvSpPr>
          <p:nvPr/>
        </p:nvSpPr>
        <p:spPr bwMode="auto">
          <a:xfrm>
            <a:off x="1043607" y="981075"/>
            <a:ext cx="7849567" cy="4001095"/>
          </a:xfrm>
          <a:prstGeom prst="rect">
            <a:avLst/>
          </a:prstGeom>
          <a:noFill/>
          <a:ln w="9525">
            <a:noFill/>
            <a:miter lim="800000"/>
            <a:headEnd/>
            <a:tailEnd/>
          </a:ln>
        </p:spPr>
        <p:txBody>
          <a:bodyPr wrap="square">
            <a:spAutoFit/>
          </a:bodyPr>
          <a:lstStyle/>
          <a:p>
            <a:pPr marL="1371600" indent="-13716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 Bank has about 2,000,000 Credit Card customers. About 15% of the customers are normally delinquent up to 1 month. These customers are normally self curing after 1-2 reminder calls. The Bank is down sizing the number of agents due to financial crisis. What is the optimal strategy for handling delinquency below 1 month?</a:t>
            </a:r>
          </a:p>
          <a:p>
            <a:pPr marL="1371600" indent="-1371600" fontAlgn="t">
              <a:spcBef>
                <a:spcPts val="600"/>
              </a:spcBef>
              <a:spcAft>
                <a:spcPts val="600"/>
              </a:spcAft>
            </a:pPr>
            <a:r>
              <a:rPr lang="en-US" sz="1600" b="1" dirty="0">
                <a:latin typeface="Calibri" pitchFamily="34" charset="0"/>
              </a:rPr>
              <a:t>Solution:</a:t>
            </a:r>
            <a:r>
              <a:rPr lang="en-US" sz="1600" dirty="0">
                <a:latin typeface="Calibri" pitchFamily="34" charset="0"/>
              </a:rPr>
              <a:t>	The Bank can setup a blaster campaign using an outbound predictive dialer. This would lead to agent less campaign for addressing the delinquency below 1 month. </a:t>
            </a:r>
          </a:p>
          <a:p>
            <a:pPr marL="1371600" indent="-13716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 Real Estate Company is planning to reach out to a select list of prospective customers. The agent would have study the profile, preferences and past interaction history of the customer prior to dialing out  to the customer. What would be an optimal out dialing strategy over here?</a:t>
            </a:r>
          </a:p>
          <a:p>
            <a:pPr marL="1371600" indent="-1371600" fontAlgn="t">
              <a:spcBef>
                <a:spcPts val="600"/>
              </a:spcBef>
              <a:spcAft>
                <a:spcPts val="600"/>
              </a:spcAft>
            </a:pPr>
            <a:r>
              <a:rPr lang="en-US" sz="1600" b="1" dirty="0">
                <a:latin typeface="Calibri" pitchFamily="34" charset="0"/>
              </a:rPr>
              <a:t>Solution:</a:t>
            </a:r>
            <a:r>
              <a:rPr lang="en-US" sz="1600" dirty="0">
                <a:latin typeface="Calibri" pitchFamily="34" charset="0"/>
              </a:rPr>
              <a:t>	Preview or Timed Preview Out dialing campaign would be an ideal strategy over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blinds(horizontal)">
                                      <p:cBhvr>
                                        <p:cTn id="7" dur="500"/>
                                        <p:tgtEl>
                                          <p:spTgt spid="50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81">
                                            <p:txEl>
                                              <p:pRg st="1" end="1"/>
                                            </p:txEl>
                                          </p:spTgt>
                                        </p:tgtEl>
                                        <p:attrNameLst>
                                          <p:attrName>style.visibility</p:attrName>
                                        </p:attrNameLst>
                                      </p:cBhvr>
                                      <p:to>
                                        <p:strVal val="visible"/>
                                      </p:to>
                                    </p:set>
                                    <p:animEffect transition="in" filter="blinds(horizontal)">
                                      <p:cBhvr>
                                        <p:cTn id="12" dur="500"/>
                                        <p:tgtEl>
                                          <p:spTgt spid="50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81">
                                            <p:txEl>
                                              <p:pRg st="2" end="2"/>
                                            </p:txEl>
                                          </p:spTgt>
                                        </p:tgtEl>
                                        <p:attrNameLst>
                                          <p:attrName>style.visibility</p:attrName>
                                        </p:attrNameLst>
                                      </p:cBhvr>
                                      <p:to>
                                        <p:strVal val="visible"/>
                                      </p:to>
                                    </p:set>
                                    <p:animEffect transition="in" filter="blinds(horizontal)">
                                      <p:cBhvr>
                                        <p:cTn id="17" dur="500"/>
                                        <p:tgtEl>
                                          <p:spTgt spid="501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181">
                                            <p:txEl>
                                              <p:pRg st="3" end="3"/>
                                            </p:txEl>
                                          </p:spTgt>
                                        </p:tgtEl>
                                        <p:attrNameLst>
                                          <p:attrName>style.visibility</p:attrName>
                                        </p:attrNameLst>
                                      </p:cBhvr>
                                      <p:to>
                                        <p:strVal val="visible"/>
                                      </p:to>
                                    </p:set>
                                    <p:animEffect transition="in" filter="blinds(horizontal)">
                                      <p:cBhvr>
                                        <p:cTn id="22" dur="500"/>
                                        <p:tgtEl>
                                          <p:spTgt spid="501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0AB62BA4-3196-4DDF-B74E-7E6C165588A3}" type="slidenum">
              <a:rPr lang="de-DE" sz="1200">
                <a:latin typeface="FrutigerNext LT Bold" pitchFamily="34" charset="0"/>
                <a:ea typeface="MS PGothic" pitchFamily="34" charset="-128"/>
              </a:rPr>
              <a:pPr eaLnBrk="0" hangingPunct="0">
                <a:lnSpc>
                  <a:spcPct val="85000"/>
                </a:lnSpc>
              </a:pPr>
              <a:t>43</a:t>
            </a:fld>
            <a:endParaRPr lang="en-GB" sz="1200">
              <a:latin typeface="FrutigerNext LT Bold" pitchFamily="34" charset="0"/>
              <a:ea typeface="MS PGothic" pitchFamily="34" charset="-128"/>
            </a:endParaRPr>
          </a:p>
        </p:txBody>
      </p:sp>
      <p:sp>
        <p:nvSpPr>
          <p:cNvPr id="6" name="Title 1"/>
          <p:cNvSpPr>
            <a:spLocks noGrp="1"/>
          </p:cNvSpPr>
          <p:nvPr>
            <p:ph type="title"/>
          </p:nvPr>
        </p:nvSpPr>
        <p:spPr>
          <a:xfrm>
            <a:off x="899592" y="-27384"/>
            <a:ext cx="8244407"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 - Outbound…</a:t>
            </a:r>
          </a:p>
        </p:txBody>
      </p:sp>
      <p:pic>
        <p:nvPicPr>
          <p:cNvPr id="51204"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51205" name="Rectangle 7"/>
          <p:cNvSpPr>
            <a:spLocks noChangeArrowheads="1"/>
          </p:cNvSpPr>
          <p:nvPr/>
        </p:nvSpPr>
        <p:spPr bwMode="auto">
          <a:xfrm>
            <a:off x="1043607" y="1125538"/>
            <a:ext cx="7849567" cy="2462213"/>
          </a:xfrm>
          <a:prstGeom prst="rect">
            <a:avLst/>
          </a:prstGeom>
          <a:noFill/>
          <a:ln w="9525">
            <a:noFill/>
            <a:miter lim="800000"/>
            <a:headEnd/>
            <a:tailEnd/>
          </a:ln>
        </p:spPr>
        <p:txBody>
          <a:bodyPr wrap="square">
            <a:spAutoFit/>
          </a:bodyPr>
          <a:lstStyle/>
          <a:p>
            <a:pPr marL="1371600" indent="-13716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 Telemarketing company reaches out to the prospective customers for selling it’s high value real estate products. This requires a dedicated relationship between the telemarketing agent and the prospective customer until the sale is closed. It’s also important for the customer to reach vast number of prospective customers in order to achieve the desired targets. What is the best strategy for achieving this?</a:t>
            </a:r>
          </a:p>
          <a:p>
            <a:pPr marL="1371600" indent="-1371600" fontAlgn="t">
              <a:spcBef>
                <a:spcPts val="600"/>
              </a:spcBef>
              <a:spcAft>
                <a:spcPts val="600"/>
              </a:spcAft>
            </a:pPr>
            <a:r>
              <a:rPr lang="en-US" sz="1600" b="1" dirty="0">
                <a:latin typeface="Calibri" pitchFamily="34" charset="0"/>
              </a:rPr>
              <a:t>Solution:</a:t>
            </a:r>
            <a:r>
              <a:rPr lang="en-US" sz="1600" dirty="0">
                <a:latin typeface="Calibri" pitchFamily="34" charset="0"/>
              </a:rPr>
              <a:t>	The Telemarketing company can setup a predictive dialing solution for improving their coverage. They can setup a Same Agent Call Back(SACB) campaign to achieve the dedicated relationship.</a:t>
            </a: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animEffect transition="in" filter="blinds(horizontal)">
                                      <p:cBhvr>
                                        <p:cTn id="7" dur="500"/>
                                        <p:tgtEl>
                                          <p:spTgt spid="51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5">
                                            <p:txEl>
                                              <p:pRg st="1" end="1"/>
                                            </p:txEl>
                                          </p:spTgt>
                                        </p:tgtEl>
                                        <p:attrNameLst>
                                          <p:attrName>style.visibility</p:attrName>
                                        </p:attrNameLst>
                                      </p:cBhvr>
                                      <p:to>
                                        <p:strVal val="visible"/>
                                      </p:to>
                                    </p:set>
                                    <p:animEffect transition="in" filter="blinds(horizontal)">
                                      <p:cBhvr>
                                        <p:cTn id="12" dur="500"/>
                                        <p:tgtEl>
                                          <p:spTgt spid="512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0"/>
            <a:ext cx="9144000" cy="980728"/>
          </a:xfrm>
          <a:noFill/>
          <a:ln>
            <a:noFill/>
          </a:ln>
          <a:effectLst/>
        </p:spPr>
        <p:style>
          <a:lnRef idx="1">
            <a:schemeClr val="accent3"/>
          </a:lnRef>
          <a:fillRef idx="2">
            <a:schemeClr val="accent3"/>
          </a:fillRef>
          <a:effectRef idx="1">
            <a:schemeClr val="accent3"/>
          </a:effectRef>
          <a:fontRef idx="minor">
            <a:schemeClr val="dk1"/>
          </a:fontRef>
        </p:style>
        <p:txBody>
          <a:bodyPr lIns="36576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Scenarios</a:t>
            </a:r>
          </a:p>
        </p:txBody>
      </p:sp>
      <p:sp>
        <p:nvSpPr>
          <p:cNvPr id="52227"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1DEE1364-0908-447C-A076-DF8542A832E5}" type="slidenum">
              <a:rPr lang="en-US" altLang="zh-CN" smtClean="0">
                <a:latin typeface="FrutigerNext LT Bold" pitchFamily="34" charset="0"/>
                <a:ea typeface="MS PGothic" pitchFamily="34" charset="-128"/>
                <a:cs typeface="华文细黑"/>
              </a:rPr>
              <a:pPr defTabSz="877888"/>
              <a:t>44</a:t>
            </a:fld>
            <a:endParaRPr lang="en-US" altLang="zh-CN" smtClean="0">
              <a:latin typeface="FrutigerNext LT Bold" pitchFamily="34" charset="0"/>
              <a:ea typeface="MS PGothic" pitchFamily="34" charset="-128"/>
              <a:cs typeface="华文细黑"/>
            </a:endParaRPr>
          </a:p>
        </p:txBody>
      </p:sp>
      <p:sp>
        <p:nvSpPr>
          <p:cNvPr id="52228" name="Rectangle 3"/>
          <p:cNvSpPr>
            <a:spLocks noGrp="1" noChangeArrowheads="1"/>
          </p:cNvSpPr>
          <p:nvPr>
            <p:ph idx="1"/>
          </p:nvPr>
        </p:nvSpPr>
        <p:spPr>
          <a:xfrm>
            <a:off x="4284663" y="1773238"/>
            <a:ext cx="4175125" cy="3384550"/>
          </a:xfrm>
        </p:spPr>
        <p:txBody>
          <a:bodyPr anchor="ctr"/>
          <a:lstStyle/>
          <a:p>
            <a:pPr marL="457200" indent="-457200" defTabSz="447675">
              <a:buSzTx/>
              <a:buFont typeface="Wingdings" pitchFamily="2" charset="2"/>
              <a:buBlip>
                <a:blip r:embed="rId3"/>
              </a:buBlip>
            </a:pPr>
            <a:r>
              <a:rPr lang="en-US" altLang="zh-CN" sz="2000" b="0" smtClean="0">
                <a:latin typeface="Calibri" pitchFamily="34" charset="0"/>
              </a:rPr>
              <a:t>Inbound</a:t>
            </a:r>
          </a:p>
          <a:p>
            <a:pPr marL="457200" indent="-457200" defTabSz="447675">
              <a:buSzTx/>
              <a:buFont typeface="Wingdings" pitchFamily="2" charset="2"/>
              <a:buBlip>
                <a:blip r:embed="rId3"/>
              </a:buBlip>
            </a:pPr>
            <a:r>
              <a:rPr lang="en-US" altLang="zh-CN" sz="2000" b="0" smtClean="0">
                <a:latin typeface="Calibri" pitchFamily="34" charset="0"/>
              </a:rPr>
              <a:t>Outbound</a:t>
            </a:r>
          </a:p>
          <a:p>
            <a:pPr marL="457200" indent="-457200" defTabSz="447675">
              <a:buSzTx/>
              <a:buFont typeface="Wingdings" pitchFamily="2" charset="2"/>
              <a:buBlip>
                <a:blip r:embed="rId3"/>
              </a:buBlip>
            </a:pPr>
            <a:r>
              <a:rPr lang="en-US" altLang="zh-CN" sz="2000" smtClean="0">
                <a:solidFill>
                  <a:srgbClr val="C00000"/>
                </a:solidFill>
                <a:latin typeface="Calibri" pitchFamily="34" charset="0"/>
              </a:rPr>
              <a:t>Multimedia</a:t>
            </a:r>
          </a:p>
        </p:txBody>
      </p:sp>
      <p:sp>
        <p:nvSpPr>
          <p:cNvPr id="52229" name="Line 4"/>
          <p:cNvSpPr>
            <a:spLocks noChangeShapeType="1"/>
          </p:cNvSpPr>
          <p:nvPr/>
        </p:nvSpPr>
        <p:spPr bwMode="auto">
          <a:xfrm flipV="1">
            <a:off x="4067175" y="1341438"/>
            <a:ext cx="1588" cy="4572000"/>
          </a:xfrm>
          <a:prstGeom prst="line">
            <a:avLst/>
          </a:prstGeom>
          <a:noFill/>
          <a:ln w="38100">
            <a:solidFill>
              <a:srgbClr val="002060"/>
            </a:solidFill>
            <a:round/>
            <a:headEnd/>
            <a:tailEnd/>
          </a:ln>
        </p:spPr>
        <p:txBody>
          <a:bodyPr wrap="none" anchor="ctr"/>
          <a:lstStyle/>
          <a:p>
            <a:endParaRPr lang="en-US"/>
          </a:p>
        </p:txBody>
      </p:sp>
      <p:pic>
        <p:nvPicPr>
          <p:cNvPr id="52230" name="Picture 2" descr="C:\Documents and Settings\skf58289\Desktop\NRPG8GVB1network_designing_and_implementation.jpg"/>
          <p:cNvPicPr>
            <a:picLocks noChangeAspect="1" noChangeArrowheads="1"/>
          </p:cNvPicPr>
          <p:nvPr/>
        </p:nvPicPr>
        <p:blipFill>
          <a:blip r:embed="rId4" cstate="print"/>
          <a:srcRect/>
          <a:stretch>
            <a:fillRect/>
          </a:stretch>
        </p:blipFill>
        <p:spPr bwMode="auto">
          <a:xfrm>
            <a:off x="468313" y="1844675"/>
            <a:ext cx="3449637" cy="34496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7751F853-E0D6-44FB-BB13-B132538A5F9A}" type="slidenum">
              <a:rPr lang="de-DE" sz="1200">
                <a:latin typeface="FrutigerNext LT Bold" pitchFamily="34" charset="0"/>
                <a:ea typeface="MS PGothic" pitchFamily="34" charset="-128"/>
              </a:rPr>
              <a:pPr eaLnBrk="0" hangingPunct="0">
                <a:lnSpc>
                  <a:spcPct val="85000"/>
                </a:lnSpc>
              </a:pPr>
              <a:t>45</a:t>
            </a:fld>
            <a:endParaRPr lang="en-GB" sz="1200">
              <a:latin typeface="FrutigerNext LT Bold" pitchFamily="34" charset="0"/>
              <a:ea typeface="MS PGothic" pitchFamily="34" charset="-128"/>
            </a:endParaRPr>
          </a:p>
        </p:txBody>
      </p:sp>
      <p:sp>
        <p:nvSpPr>
          <p:cNvPr id="7" name="Title 1"/>
          <p:cNvSpPr>
            <a:spLocks noGrp="1"/>
          </p:cNvSpPr>
          <p:nvPr>
            <p:ph type="title"/>
          </p:nvPr>
        </p:nvSpPr>
        <p:spPr>
          <a:xfrm>
            <a:off x="899592" y="-27384"/>
            <a:ext cx="8244407"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Implementation Scenarios - Multimedia</a:t>
            </a:r>
          </a:p>
        </p:txBody>
      </p:sp>
      <p:pic>
        <p:nvPicPr>
          <p:cNvPr id="53252"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53253" name="Rectangle 10"/>
          <p:cNvSpPr>
            <a:spLocks noChangeArrowheads="1"/>
          </p:cNvSpPr>
          <p:nvPr/>
        </p:nvSpPr>
        <p:spPr bwMode="auto">
          <a:xfrm>
            <a:off x="971600" y="1114286"/>
            <a:ext cx="7921500" cy="3754874"/>
          </a:xfrm>
          <a:prstGeom prst="rect">
            <a:avLst/>
          </a:prstGeom>
          <a:noFill/>
          <a:ln w="9525">
            <a:noFill/>
            <a:miter lim="800000"/>
            <a:headEnd/>
            <a:tailEnd/>
          </a:ln>
        </p:spPr>
        <p:txBody>
          <a:bodyPr wrap="square">
            <a:spAutoFit/>
          </a:bodyPr>
          <a:lstStyle/>
          <a:p>
            <a:pPr marL="1600200" indent="-16002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a:t>
            </a:r>
            <a:r>
              <a:rPr lang="en-US" sz="1600" dirty="0">
                <a:latin typeface="Calibri" pitchFamily="34" charset="0"/>
              </a:rPr>
              <a:t>	A Government Department has newly setup a Survey Portal to gather information about the sanitary conditions in the Metro Cities. The intent is reach to a wide audience and gather unbiased and accurate opinion through the Survey Forms in the Portal. However, lot of people from low income/low computer literacy group are having difficulties in accessing the Portal and properly filling the Survey Forms. What is the best strategy to address this?</a:t>
            </a:r>
          </a:p>
          <a:p>
            <a:pPr marL="1600200" indent="-1600200" fontAlgn="t">
              <a:spcBef>
                <a:spcPts val="600"/>
              </a:spcBef>
              <a:spcAft>
                <a:spcPts val="600"/>
              </a:spcAft>
            </a:pPr>
            <a:r>
              <a:rPr lang="en-US" sz="1600" b="1" dirty="0" smtClean="0">
                <a:latin typeface="Calibri" pitchFamily="34" charset="0"/>
              </a:rPr>
              <a:t>Solution</a:t>
            </a:r>
            <a:r>
              <a:rPr lang="en-US" sz="1600" b="1" dirty="0">
                <a:latin typeface="Calibri" pitchFamily="34" charset="0"/>
              </a:rPr>
              <a:t>:</a:t>
            </a:r>
            <a:r>
              <a:rPr lang="en-US" sz="1600" dirty="0">
                <a:latin typeface="Calibri" pitchFamily="34" charset="0"/>
              </a:rPr>
              <a:t>	The Government Department can setup a Multi-Media Contact </a:t>
            </a:r>
            <a:r>
              <a:rPr lang="en-US" sz="1600" dirty="0" smtClean="0">
                <a:latin typeface="Calibri" pitchFamily="34" charset="0"/>
              </a:rPr>
              <a:t>Center </a:t>
            </a:r>
            <a:r>
              <a:rPr lang="en-US" sz="1600" dirty="0">
                <a:latin typeface="Calibri" pitchFamily="34" charset="0"/>
              </a:rPr>
              <a:t>with Web Chat Channel with Co-Browsing and  Form-sharing facilities</a:t>
            </a:r>
            <a:r>
              <a:rPr lang="en-US" sz="1600" dirty="0" smtClean="0">
                <a:latin typeface="Calibri" pitchFamily="34" charset="0"/>
              </a:rPr>
              <a:t>.</a:t>
            </a:r>
          </a:p>
          <a:p>
            <a:pPr marL="1600200" indent="-1600200" fontAlgn="t">
              <a:spcBef>
                <a:spcPts val="600"/>
              </a:spcBef>
              <a:spcAft>
                <a:spcPts val="600"/>
              </a:spcAft>
            </a:pPr>
            <a:r>
              <a:rPr lang="en-US" sz="1600" b="1" dirty="0" smtClean="0">
                <a:latin typeface="Calibri" pitchFamily="34" charset="0"/>
              </a:rPr>
              <a:t>Requirement</a:t>
            </a:r>
            <a:r>
              <a:rPr lang="en-US" sz="1600" dirty="0" smtClean="0">
                <a:latin typeface="Calibri" pitchFamily="34" charset="0"/>
              </a:rPr>
              <a:t>:	A Laptop Manufacturing Company has a delayed SLA/Response time of 24 hours for any fault/complaint based on the warranty terms.  What would be an ideal channel suited for it’s Help Desk Contact Center?</a:t>
            </a:r>
          </a:p>
          <a:p>
            <a:pPr marL="1600200" indent="-1600200" fontAlgn="t">
              <a:spcBef>
                <a:spcPts val="600"/>
              </a:spcBef>
              <a:spcAft>
                <a:spcPts val="600"/>
              </a:spcAft>
            </a:pPr>
            <a:r>
              <a:rPr lang="en-US" sz="1600" b="1" dirty="0" smtClean="0">
                <a:latin typeface="Calibri" pitchFamily="34" charset="0"/>
              </a:rPr>
              <a:t>Solution:</a:t>
            </a:r>
            <a:r>
              <a:rPr lang="en-US" sz="1600" dirty="0" smtClean="0">
                <a:latin typeface="Calibri" pitchFamily="34" charset="0"/>
              </a:rPr>
              <a:t>	The Email channel would be an ideal channel for this type of interaction.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blinds(horizontal)">
                                      <p:cBhvr>
                                        <p:cTn id="7" dur="500"/>
                                        <p:tgtEl>
                                          <p:spTgt spid="53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blinds(horizontal)">
                                      <p:cBhvr>
                                        <p:cTn id="12" dur="500"/>
                                        <p:tgtEl>
                                          <p:spTgt spid="53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blinds(horizontal)">
                                      <p:cBhvr>
                                        <p:cTn id="17" dur="500"/>
                                        <p:tgtEl>
                                          <p:spTgt spid="53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3">
                                            <p:txEl>
                                              <p:pRg st="3" end="3"/>
                                            </p:txEl>
                                          </p:spTgt>
                                        </p:tgtEl>
                                        <p:attrNameLst>
                                          <p:attrName>style.visibility</p:attrName>
                                        </p:attrNameLst>
                                      </p:cBhvr>
                                      <p:to>
                                        <p:strVal val="visible"/>
                                      </p:to>
                                    </p:set>
                                    <p:animEffect transition="in" filter="blinds(horizontal)">
                                      <p:cBhvr>
                                        <p:cTn id="22" dur="500"/>
                                        <p:tgtEl>
                                          <p:spTgt spid="532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p>
            <a:pPr defTabSz="877888"/>
            <a:r>
              <a:rPr lang="en-US" altLang="zh-CN"/>
              <a:t>Page</a:t>
            </a:r>
            <a:fld id="{2672B4CE-3E3E-4193-A8FC-84CC79326466}" type="slidenum">
              <a:rPr lang="en-US" altLang="zh-CN"/>
              <a:pPr defTabSz="877888"/>
              <a:t>46</a:t>
            </a:fld>
            <a:endParaRPr lang="en-US" altLang="zh-CN"/>
          </a:p>
        </p:txBody>
      </p:sp>
      <p:sp>
        <p:nvSpPr>
          <p:cNvPr id="44035" name="Rectangle 2"/>
          <p:cNvSpPr>
            <a:spLocks noGrp="1" noChangeArrowheads="1"/>
          </p:cNvSpPr>
          <p:nvPr>
            <p:ph type="title"/>
          </p:nvPr>
        </p:nvSpPr>
        <p:spPr>
          <a:xfrm>
            <a:off x="754061" y="14514"/>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Glossary</a:t>
            </a:r>
          </a:p>
        </p:txBody>
      </p:sp>
      <p:pic>
        <p:nvPicPr>
          <p:cNvPr id="4403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
        <p:nvSpPr>
          <p:cNvPr id="6" name="Rectangle 3"/>
          <p:cNvSpPr txBox="1">
            <a:spLocks noChangeArrowheads="1"/>
          </p:cNvSpPr>
          <p:nvPr/>
        </p:nvSpPr>
        <p:spPr bwMode="auto">
          <a:xfrm>
            <a:off x="1187624" y="1052736"/>
            <a:ext cx="4968552" cy="46805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marL="301625" marR="0" lvl="0" indent="-301625" algn="l" defTabSz="801688" rtl="0" eaLnBrk="1" fontAlgn="base" latinLnBrk="0" hangingPunct="1">
              <a:spcBef>
                <a:spcPts val="600"/>
              </a:spcBef>
              <a:spcAft>
                <a:spcPts val="600"/>
              </a:spcAft>
              <a:buSzPct val="80000"/>
              <a:tabLst/>
              <a:defRPr/>
            </a:pPr>
            <a:r>
              <a:rPr kumimoji="0" lang="en-US" altLang="zh-CN" b="1" i="0" u="none" strike="noStrike" kern="0" cap="none" spc="0" normalizeH="0" baseline="0" noProof="0" dirty="0" smtClean="0">
                <a:ln>
                  <a:noFill/>
                </a:ln>
                <a:solidFill>
                  <a:schemeClr val="tx1"/>
                </a:solidFill>
                <a:effectLst/>
                <a:uLnTx/>
                <a:uFillTx/>
                <a:latin typeface="Calibri" pitchFamily="34" charset="0"/>
                <a:ea typeface="+mn-ea"/>
                <a:cs typeface="+mn-cs"/>
              </a:rPr>
              <a:t>SMS</a:t>
            </a:r>
            <a:r>
              <a:rPr kumimoji="0" lang="en-US" altLang="zh-CN" b="0" i="0" u="none" strike="noStrike" kern="0" cap="none" spc="0" normalizeH="0" baseline="0" noProof="0" dirty="0" smtClean="0">
                <a:ln>
                  <a:noFill/>
                </a:ln>
                <a:solidFill>
                  <a:schemeClr val="tx1"/>
                </a:solidFill>
                <a:effectLst/>
                <a:uLnTx/>
                <a:uFillTx/>
                <a:latin typeface="Calibri" pitchFamily="34" charset="0"/>
                <a:ea typeface="+mn-ea"/>
                <a:cs typeface="+mn-cs"/>
              </a:rPr>
              <a:t>.	Short Message Service</a:t>
            </a:r>
          </a:p>
          <a:p>
            <a:pPr marL="301625" marR="0" lvl="0" indent="-301625" algn="l" defTabSz="801688" rtl="0" eaLnBrk="1" fontAlgn="base" latinLnBrk="0" hangingPunct="1">
              <a:spcBef>
                <a:spcPts val="600"/>
              </a:spcBef>
              <a:spcAft>
                <a:spcPts val="600"/>
              </a:spcAft>
              <a:buSzPct val="80000"/>
              <a:tabLst/>
              <a:defRPr/>
            </a:pPr>
            <a:r>
              <a:rPr lang="en-US" altLang="zh-CN" b="1" kern="0" dirty="0" smtClean="0">
                <a:latin typeface="Calibri" pitchFamily="34" charset="0"/>
                <a:ea typeface="+mn-ea"/>
                <a:cs typeface="+mn-cs"/>
              </a:rPr>
              <a:t>TDM</a:t>
            </a:r>
            <a:r>
              <a:rPr lang="en-US" altLang="zh-CN" kern="0" dirty="0" smtClean="0">
                <a:latin typeface="Calibri" pitchFamily="34" charset="0"/>
                <a:ea typeface="+mn-ea"/>
                <a:cs typeface="+mn-cs"/>
              </a:rPr>
              <a:t>.	Time Division Multiplexing</a:t>
            </a:r>
          </a:p>
          <a:p>
            <a:pPr marL="301625" marR="0" lvl="0" indent="-301625" algn="l" defTabSz="801688" rtl="0" eaLnBrk="1" fontAlgn="base" latinLnBrk="0" hangingPunct="1">
              <a:spcBef>
                <a:spcPts val="600"/>
              </a:spcBef>
              <a:spcAft>
                <a:spcPts val="600"/>
              </a:spcAft>
              <a:buSzPct val="80000"/>
              <a:tabLst/>
              <a:defRPr/>
            </a:pPr>
            <a:r>
              <a:rPr kumimoji="0" lang="en-US" altLang="zh-CN" b="1" i="0" u="none" strike="noStrike" kern="0" cap="none" spc="0" normalizeH="0" baseline="0" noProof="0" dirty="0" smtClean="0">
                <a:ln>
                  <a:noFill/>
                </a:ln>
                <a:solidFill>
                  <a:schemeClr val="tx1"/>
                </a:solidFill>
                <a:effectLst/>
                <a:uLnTx/>
                <a:uFillTx/>
                <a:latin typeface="Calibri" pitchFamily="34" charset="0"/>
                <a:ea typeface="+mn-ea"/>
                <a:cs typeface="+mn-cs"/>
              </a:rPr>
              <a:t>CTI</a:t>
            </a:r>
            <a:r>
              <a:rPr kumimoji="0" lang="en-US" altLang="zh-CN" b="0" i="0" u="none" strike="noStrike" kern="0" cap="none" spc="0" normalizeH="0" baseline="0" noProof="0" dirty="0" smtClean="0">
                <a:ln>
                  <a:noFill/>
                </a:ln>
                <a:solidFill>
                  <a:schemeClr val="tx1"/>
                </a:solidFill>
                <a:effectLst/>
                <a:uLnTx/>
                <a:uFillTx/>
                <a:latin typeface="Calibri" pitchFamily="34" charset="0"/>
                <a:ea typeface="+mn-ea"/>
                <a:cs typeface="+mn-cs"/>
              </a:rPr>
              <a:t>.	Computer Telephony</a:t>
            </a:r>
            <a:r>
              <a:rPr kumimoji="0" lang="en-US" altLang="zh-CN" b="0" i="0" u="none" strike="noStrike" kern="0" cap="none" spc="0" normalizeH="0" noProof="0" dirty="0" smtClean="0">
                <a:ln>
                  <a:noFill/>
                </a:ln>
                <a:solidFill>
                  <a:schemeClr val="tx1"/>
                </a:solidFill>
                <a:effectLst/>
                <a:uLnTx/>
                <a:uFillTx/>
                <a:latin typeface="Calibri" pitchFamily="34" charset="0"/>
                <a:ea typeface="+mn-ea"/>
                <a:cs typeface="+mn-cs"/>
              </a:rPr>
              <a:t> Interface</a:t>
            </a:r>
          </a:p>
          <a:p>
            <a:pPr marL="301625" marR="0" lvl="0" indent="-301625" algn="l" defTabSz="801688" rtl="0" eaLnBrk="1" fontAlgn="base" latinLnBrk="0" hangingPunct="1">
              <a:spcBef>
                <a:spcPts val="600"/>
              </a:spcBef>
              <a:spcAft>
                <a:spcPts val="600"/>
              </a:spcAft>
              <a:buSzPct val="80000"/>
              <a:tabLst/>
              <a:defRPr/>
            </a:pPr>
            <a:r>
              <a:rPr lang="en-US" altLang="zh-CN" b="1" kern="0" baseline="0" dirty="0" smtClean="0">
                <a:latin typeface="Calibri" pitchFamily="34" charset="0"/>
                <a:ea typeface="+mn-ea"/>
                <a:cs typeface="+mn-cs"/>
              </a:rPr>
              <a:t>ACD</a:t>
            </a:r>
            <a:r>
              <a:rPr lang="en-US" altLang="zh-CN" kern="0" dirty="0" smtClean="0">
                <a:latin typeface="Calibri" pitchFamily="34" charset="0"/>
                <a:ea typeface="+mn-ea"/>
                <a:cs typeface="+mn-cs"/>
              </a:rPr>
              <a:t>.	Automatic Call Distributor</a:t>
            </a:r>
          </a:p>
          <a:p>
            <a:pPr marL="301625" marR="0" lvl="0" indent="-301625" algn="l" defTabSz="801688" rtl="0" eaLnBrk="1" fontAlgn="base" latinLnBrk="0" hangingPunct="1">
              <a:spcBef>
                <a:spcPts val="600"/>
              </a:spcBef>
              <a:spcAft>
                <a:spcPts val="600"/>
              </a:spcAft>
              <a:buSzPct val="80000"/>
              <a:tabLst/>
              <a:defRPr/>
            </a:pPr>
            <a:r>
              <a:rPr lang="en-US" altLang="zh-CN" b="1" kern="0" dirty="0" smtClean="0">
                <a:latin typeface="Calibri" pitchFamily="34" charset="0"/>
                <a:ea typeface="+mn-ea"/>
              </a:rPr>
              <a:t>IVR</a:t>
            </a:r>
            <a:r>
              <a:rPr lang="en-US" altLang="zh-CN" kern="0" dirty="0" smtClean="0">
                <a:latin typeface="Calibri" pitchFamily="34" charset="0"/>
                <a:ea typeface="+mn-ea"/>
              </a:rPr>
              <a:t>.	Interactive Voice Response</a:t>
            </a:r>
          </a:p>
          <a:p>
            <a:pPr marL="301625" marR="0" lvl="0" indent="-301625" algn="l" defTabSz="801688" rtl="0" eaLnBrk="1" fontAlgn="base" latinLnBrk="0" hangingPunct="1">
              <a:spcBef>
                <a:spcPts val="600"/>
              </a:spcBef>
              <a:spcAft>
                <a:spcPts val="600"/>
              </a:spcAft>
              <a:buSzPct val="80000"/>
              <a:tabLst/>
              <a:defRPr/>
            </a:pPr>
            <a:r>
              <a:rPr lang="en-US" altLang="zh-CN" b="1" kern="0" baseline="0" dirty="0" smtClean="0">
                <a:latin typeface="Calibri" pitchFamily="34" charset="0"/>
                <a:ea typeface="+mn-ea"/>
              </a:rPr>
              <a:t>MMS</a:t>
            </a:r>
            <a:r>
              <a:rPr lang="en-US" altLang="zh-CN" kern="0" baseline="0" dirty="0" smtClean="0">
                <a:latin typeface="Calibri" pitchFamily="34" charset="0"/>
                <a:ea typeface="+mn-ea"/>
              </a:rPr>
              <a:t>.	Multimedia Messaging</a:t>
            </a:r>
            <a:r>
              <a:rPr lang="en-US" altLang="zh-CN" kern="0" dirty="0" smtClean="0">
                <a:latin typeface="Calibri" pitchFamily="34" charset="0"/>
                <a:ea typeface="+mn-ea"/>
              </a:rPr>
              <a:t> Server</a:t>
            </a:r>
          </a:p>
          <a:p>
            <a:pPr marL="301625" marR="0" lvl="0" indent="-301625" algn="l" defTabSz="801688" rtl="0" eaLnBrk="1" fontAlgn="base" latinLnBrk="0" hangingPunct="1">
              <a:spcBef>
                <a:spcPts val="600"/>
              </a:spcBef>
              <a:spcAft>
                <a:spcPts val="600"/>
              </a:spcAft>
              <a:buSzPct val="80000"/>
              <a:tabLst/>
              <a:defRPr/>
            </a:pPr>
            <a:r>
              <a:rPr kumimoji="0" lang="en-US" altLang="zh-CN" b="1" i="0" u="none" strike="noStrike" kern="0" cap="none" spc="0" normalizeH="0" baseline="0" noProof="0" dirty="0" smtClean="0">
                <a:ln>
                  <a:noFill/>
                </a:ln>
                <a:solidFill>
                  <a:schemeClr val="tx1"/>
                </a:solidFill>
                <a:effectLst/>
                <a:uLnTx/>
                <a:uFillTx/>
                <a:latin typeface="Calibri" pitchFamily="34" charset="0"/>
                <a:ea typeface="+mn-ea"/>
                <a:cs typeface="+mn-cs"/>
              </a:rPr>
              <a:t>CRM</a:t>
            </a:r>
            <a:r>
              <a:rPr kumimoji="0" lang="en-US" altLang="zh-CN" b="0" i="0" u="none" strike="noStrike" kern="0" cap="none" spc="0" normalizeH="0" baseline="0" noProof="0" dirty="0" smtClean="0">
                <a:ln>
                  <a:noFill/>
                </a:ln>
                <a:solidFill>
                  <a:schemeClr val="tx1"/>
                </a:solidFill>
                <a:effectLst/>
                <a:uLnTx/>
                <a:uFillTx/>
                <a:latin typeface="Calibri" pitchFamily="34" charset="0"/>
                <a:ea typeface="+mn-ea"/>
                <a:cs typeface="+mn-cs"/>
              </a:rPr>
              <a:t>.	Customer</a:t>
            </a:r>
            <a:r>
              <a:rPr kumimoji="0" lang="en-US" altLang="zh-CN" b="0" i="0" u="none" strike="noStrike" kern="0" cap="none" spc="0" normalizeH="0" noProof="0" dirty="0" smtClean="0">
                <a:ln>
                  <a:noFill/>
                </a:ln>
                <a:solidFill>
                  <a:schemeClr val="tx1"/>
                </a:solidFill>
                <a:effectLst/>
                <a:uLnTx/>
                <a:uFillTx/>
                <a:latin typeface="Calibri" pitchFamily="34" charset="0"/>
                <a:ea typeface="+mn-ea"/>
                <a:cs typeface="+mn-cs"/>
              </a:rPr>
              <a:t> Relationship Management</a:t>
            </a:r>
          </a:p>
          <a:p>
            <a:pPr marL="301625" marR="0" lvl="0" indent="-301625" algn="l" defTabSz="801688" rtl="0" eaLnBrk="1" fontAlgn="base" latinLnBrk="0" hangingPunct="1">
              <a:spcBef>
                <a:spcPts val="600"/>
              </a:spcBef>
              <a:spcAft>
                <a:spcPts val="600"/>
              </a:spcAft>
              <a:buSzPct val="80000"/>
              <a:tabLst/>
              <a:defRPr/>
            </a:pPr>
            <a:r>
              <a:rPr lang="en-US" altLang="zh-CN" b="1" kern="0" baseline="0" dirty="0" smtClean="0">
                <a:latin typeface="Calibri" pitchFamily="34" charset="0"/>
                <a:ea typeface="+mn-ea"/>
                <a:cs typeface="+mn-cs"/>
              </a:rPr>
              <a:t>MPLS</a:t>
            </a:r>
            <a:r>
              <a:rPr lang="en-US" altLang="zh-CN" kern="0" baseline="0" dirty="0" smtClean="0">
                <a:latin typeface="Calibri" pitchFamily="34" charset="0"/>
                <a:ea typeface="+mn-ea"/>
                <a:cs typeface="+mn-cs"/>
              </a:rPr>
              <a:t>.	Multi Protocol Label Switching</a:t>
            </a:r>
          </a:p>
          <a:p>
            <a:pPr marL="301625" marR="0" lvl="0" indent="-301625" algn="l" defTabSz="801688" rtl="0" eaLnBrk="1" fontAlgn="base" latinLnBrk="0" hangingPunct="1">
              <a:spcBef>
                <a:spcPts val="600"/>
              </a:spcBef>
              <a:spcAft>
                <a:spcPts val="600"/>
              </a:spcAft>
              <a:buSzPct val="80000"/>
              <a:tabLst/>
              <a:defRPr/>
            </a:pPr>
            <a:r>
              <a:rPr kumimoji="0" lang="en-US" altLang="zh-CN" b="1" i="0" u="none" strike="noStrike" kern="0" cap="none" spc="0" normalizeH="0" noProof="0" dirty="0" smtClean="0">
                <a:ln>
                  <a:noFill/>
                </a:ln>
                <a:solidFill>
                  <a:schemeClr val="tx1"/>
                </a:solidFill>
                <a:effectLst/>
                <a:uLnTx/>
                <a:uFillTx/>
                <a:latin typeface="Calibri" pitchFamily="34" charset="0"/>
                <a:ea typeface="+mn-ea"/>
                <a:cs typeface="+mn-cs"/>
              </a:rPr>
              <a:t>SDN</a:t>
            </a:r>
            <a:r>
              <a:rPr kumimoji="0" lang="en-US" altLang="zh-CN" b="0" i="0" u="none" strike="noStrike" kern="0" cap="none" spc="0" normalizeH="0" noProof="0" dirty="0" smtClean="0">
                <a:ln>
                  <a:noFill/>
                </a:ln>
                <a:solidFill>
                  <a:schemeClr val="tx1"/>
                </a:solidFill>
                <a:effectLst/>
                <a:uLnTx/>
                <a:uFillTx/>
                <a:latin typeface="Calibri" pitchFamily="34" charset="0"/>
                <a:ea typeface="+mn-ea"/>
                <a:cs typeface="+mn-cs"/>
              </a:rPr>
              <a:t>.	S4C Digital Networks</a:t>
            </a:r>
          </a:p>
          <a:p>
            <a:pPr marL="301625" marR="0" lvl="0" indent="-301625" algn="l" defTabSz="801688" rtl="0" eaLnBrk="1" fontAlgn="base" latinLnBrk="0" hangingPunct="1">
              <a:spcBef>
                <a:spcPts val="600"/>
              </a:spcBef>
              <a:spcAft>
                <a:spcPts val="600"/>
              </a:spcAft>
              <a:buSzPct val="80000"/>
              <a:tabLst/>
              <a:defRPr/>
            </a:pPr>
            <a:r>
              <a:rPr lang="en-US" altLang="zh-CN" b="1" kern="0" baseline="0" dirty="0" smtClean="0">
                <a:latin typeface="Calibri" pitchFamily="34" charset="0"/>
                <a:ea typeface="+mn-ea"/>
                <a:cs typeface="+mn-cs"/>
              </a:rPr>
              <a:t>DTMF</a:t>
            </a:r>
            <a:r>
              <a:rPr lang="en-US" altLang="zh-CN" kern="0" baseline="0" dirty="0" smtClean="0">
                <a:latin typeface="Calibri" pitchFamily="34" charset="0"/>
                <a:ea typeface="+mn-ea"/>
                <a:cs typeface="+mn-cs"/>
              </a:rPr>
              <a:t>.	Dual Tone Multi</a:t>
            </a:r>
            <a:r>
              <a:rPr lang="en-US" altLang="zh-CN" kern="0" dirty="0" smtClean="0">
                <a:latin typeface="Calibri" pitchFamily="34" charset="0"/>
                <a:ea typeface="+mn-ea"/>
                <a:cs typeface="+mn-cs"/>
              </a:rPr>
              <a:t> Frequency</a:t>
            </a:r>
          </a:p>
          <a:p>
            <a:pPr marL="301625" marR="0" lvl="0" indent="-301625" algn="l" defTabSz="801688" rtl="0" eaLnBrk="1" fontAlgn="base" latinLnBrk="0" hangingPunct="1">
              <a:spcBef>
                <a:spcPts val="600"/>
              </a:spcBef>
              <a:spcAft>
                <a:spcPts val="600"/>
              </a:spcAft>
              <a:buSzPct val="80000"/>
              <a:tabLst/>
              <a:defRPr/>
            </a:pPr>
            <a:r>
              <a:rPr kumimoji="0" lang="en-US" altLang="zh-CN" b="1" i="0" u="none" strike="noStrike" kern="0" cap="none" spc="0" normalizeH="0" baseline="0" noProof="0" dirty="0" smtClean="0">
                <a:ln>
                  <a:noFill/>
                </a:ln>
                <a:solidFill>
                  <a:schemeClr val="tx1"/>
                </a:solidFill>
                <a:effectLst/>
                <a:uLnTx/>
                <a:uFillTx/>
                <a:latin typeface="Calibri" pitchFamily="34" charset="0"/>
                <a:ea typeface="+mn-ea"/>
                <a:cs typeface="+mn-cs"/>
              </a:rPr>
              <a:t>SLA</a:t>
            </a:r>
            <a:r>
              <a:rPr lang="en-US" altLang="zh-CN" kern="0" dirty="0" smtClean="0">
                <a:latin typeface="Calibri" pitchFamily="34" charset="0"/>
                <a:ea typeface="+mn-ea"/>
                <a:cs typeface="+mn-cs"/>
              </a:rPr>
              <a:t>.	</a:t>
            </a:r>
            <a:r>
              <a:rPr kumimoji="0" lang="en-US" altLang="zh-CN" b="0" i="0" u="none" strike="noStrike" kern="0" cap="none" spc="0" normalizeH="0" noProof="0" dirty="0" smtClean="0">
                <a:ln>
                  <a:noFill/>
                </a:ln>
                <a:solidFill>
                  <a:schemeClr val="tx1"/>
                </a:solidFill>
                <a:effectLst/>
                <a:uLnTx/>
                <a:uFillTx/>
                <a:latin typeface="Calibri" pitchFamily="34" charset="0"/>
                <a:ea typeface="+mn-ea"/>
                <a:cs typeface="+mn-cs"/>
              </a:rPr>
              <a:t>Service Level Agreement</a:t>
            </a:r>
            <a:endParaRPr kumimoji="0" lang="en-US" altLang="zh-CN" b="0"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0" y="2981089"/>
            <a:ext cx="9144000" cy="830981"/>
          </a:xfrm>
          <a:prstGeom prst="rect">
            <a:avLst/>
          </a:prstGeom>
          <a:noFill/>
          <a:ln w="9525">
            <a:noFill/>
            <a:miter lim="800000"/>
            <a:headEnd/>
            <a:tailEnd/>
          </a:ln>
        </p:spPr>
        <p:txBody>
          <a:bodyPr lIns="91425" tIns="45712" rIns="91425" bIns="45712">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t">
              <a:defRPr/>
            </a:pPr>
            <a:r>
              <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华文细黑" pitchFamily="2" charset="-122"/>
                <a:cs typeface="+mn-cs"/>
              </a:rPr>
              <a:t>Thank You</a:t>
            </a:r>
          </a:p>
        </p:txBody>
      </p:sp>
      <p:sp>
        <p:nvSpPr>
          <p:cNvPr id="55299" name="Text Box 6"/>
          <p:cNvSpPr txBox="1">
            <a:spLocks noChangeArrowheads="1"/>
          </p:cNvSpPr>
          <p:nvPr/>
        </p:nvSpPr>
        <p:spPr bwMode="auto">
          <a:xfrm>
            <a:off x="0" y="3756025"/>
            <a:ext cx="9144000" cy="814388"/>
          </a:xfrm>
          <a:prstGeom prst="rect">
            <a:avLst/>
          </a:prstGeom>
          <a:noFill/>
          <a:ln w="9525">
            <a:noFill/>
            <a:miter lim="800000"/>
            <a:headEnd/>
            <a:tailEnd/>
          </a:ln>
        </p:spPr>
        <p:txBody>
          <a:bodyPr lIns="91425" tIns="45712" rIns="91425" bIns="45712">
            <a:spAutoFit/>
          </a:bodyPr>
          <a:lstStyle/>
          <a:p>
            <a:pPr algn="ctr" fontAlgn="t"/>
            <a:r>
              <a:rPr lang="en-US" altLang="zh-CN">
                <a:solidFill>
                  <a:srgbClr val="C00000"/>
                </a:solidFill>
              </a:rPr>
              <a:t>www.huawei.com</a:t>
            </a:r>
            <a:endParaRPr lang="en-US" altLang="zh-CN" sz="4700">
              <a:solidFill>
                <a:srgbClr val="C0000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4</a:t>
            </a:fld>
            <a:endParaRPr lang="en-US" altLang="zh-CN" smtClean="0">
              <a:latin typeface="FrutigerNext LT Bold" pitchFamily="34" charset="0"/>
              <a:ea typeface="MS PGothic" pitchFamily="34" charset="-128"/>
              <a:cs typeface="华文细黑"/>
            </a:endParaRPr>
          </a:p>
        </p:txBody>
      </p:sp>
      <p:pic>
        <p:nvPicPr>
          <p:cNvPr id="9220"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13" name="Group 12"/>
          <p:cNvGrpSpPr/>
          <p:nvPr/>
        </p:nvGrpSpPr>
        <p:grpSpPr>
          <a:xfrm>
            <a:off x="4485456" y="1124744"/>
            <a:ext cx="4191000" cy="4176464"/>
            <a:chOff x="4572000" y="1700808"/>
            <a:chExt cx="4191000" cy="4176464"/>
          </a:xfrm>
        </p:grpSpPr>
        <p:sp>
          <p:nvSpPr>
            <p:cNvPr id="12" name="Snip Diagonal Corner Rectangle 11"/>
            <p:cNvSpPr/>
            <p:nvPr/>
          </p:nvSpPr>
          <p:spPr bwMode="auto">
            <a:xfrm>
              <a:off x="4572000" y="1700808"/>
              <a:ext cx="4191000" cy="457200"/>
            </a:xfrm>
            <a:prstGeom prst="snip2DiagRect">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fontAlgn="t">
                <a:defRPr/>
              </a:pPr>
              <a:r>
                <a:rPr lang="en-US" b="1" dirty="0" smtClean="0">
                  <a:solidFill>
                    <a:schemeClr val="bg1"/>
                  </a:solidFill>
                  <a:latin typeface="Calibri" pitchFamily="34" charset="0"/>
                </a:rPr>
                <a:t>OVERVIEW</a:t>
              </a:r>
              <a:endParaRPr lang="en-US" b="1" dirty="0">
                <a:solidFill>
                  <a:schemeClr val="bg1"/>
                </a:solidFill>
                <a:latin typeface="Calibri" pitchFamily="34" charset="0"/>
              </a:endParaRPr>
            </a:p>
          </p:txBody>
        </p:sp>
        <p:sp>
          <p:nvSpPr>
            <p:cNvPr id="14" name="Snip Diagonal Corner Rectangle 13"/>
            <p:cNvSpPr/>
            <p:nvPr/>
          </p:nvSpPr>
          <p:spPr bwMode="auto">
            <a:xfrm>
              <a:off x="4572000" y="229227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HUMAN RESOURCES IN CONTACT CENTER</a:t>
              </a:r>
              <a:endParaRPr lang="en-US" dirty="0">
                <a:solidFill>
                  <a:srgbClr val="C00000"/>
                </a:solidFill>
                <a:latin typeface="Calibri" pitchFamily="34" charset="0"/>
                <a:ea typeface="华文细黑" pitchFamily="2" charset="-122"/>
                <a:cs typeface="+mn-cs"/>
              </a:endParaRPr>
            </a:p>
          </p:txBody>
        </p:sp>
        <p:sp>
          <p:nvSpPr>
            <p:cNvPr id="16" name="Snip Diagonal Corner Rectangle 15"/>
            <p:cNvSpPr/>
            <p:nvPr/>
          </p:nvSpPr>
          <p:spPr bwMode="auto">
            <a:xfrm>
              <a:off x="4572000" y="288373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CORE COMPONENTS</a:t>
              </a:r>
              <a:endParaRPr lang="en-US" dirty="0">
                <a:solidFill>
                  <a:srgbClr val="C00000"/>
                </a:solidFill>
                <a:latin typeface="Calibri" pitchFamily="34" charset="0"/>
                <a:ea typeface="华文细黑" pitchFamily="2" charset="-122"/>
                <a:cs typeface="+mn-cs"/>
              </a:endParaRPr>
            </a:p>
          </p:txBody>
        </p:sp>
        <p:sp>
          <p:nvSpPr>
            <p:cNvPr id="17" name="Snip Diagonal Corner Rectangle 16"/>
            <p:cNvSpPr/>
            <p:nvPr/>
          </p:nvSpPr>
          <p:spPr bwMode="auto">
            <a:xfrm>
              <a:off x="4572000" y="348970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TYPES OF CONTACT CENTERS</a:t>
              </a:r>
              <a:endParaRPr lang="en-US" dirty="0">
                <a:solidFill>
                  <a:srgbClr val="C00000"/>
                </a:solidFill>
                <a:latin typeface="Calibri" pitchFamily="34" charset="0"/>
                <a:ea typeface="华文细黑" pitchFamily="2" charset="-122"/>
                <a:cs typeface="+mn-cs"/>
              </a:endParaRPr>
            </a:p>
          </p:txBody>
        </p:sp>
        <p:sp>
          <p:nvSpPr>
            <p:cNvPr id="21" name="Snip Diagonal Corner Rectangle 20"/>
            <p:cNvSpPr/>
            <p:nvPr/>
          </p:nvSpPr>
          <p:spPr bwMode="auto">
            <a:xfrm>
              <a:off x="4572000" y="5420072"/>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smtClean="0">
                  <a:solidFill>
                    <a:srgbClr val="C00000"/>
                  </a:solidFill>
                  <a:latin typeface="Calibri" pitchFamily="34" charset="0"/>
                  <a:ea typeface="华文细黑" pitchFamily="2" charset="-122"/>
                  <a:cs typeface="+mn-cs"/>
                </a:rPr>
                <a:t>IMPLEMENTATION SCENARIOS</a:t>
              </a:r>
              <a:endParaRPr lang="en-US" dirty="0">
                <a:solidFill>
                  <a:srgbClr val="C00000"/>
                </a:solidFill>
                <a:latin typeface="Calibri" pitchFamily="34" charset="0"/>
                <a:ea typeface="华文细黑" pitchFamily="2" charset="-122"/>
                <a:cs typeface="+mn-cs"/>
              </a:endParaRPr>
            </a:p>
          </p:txBody>
        </p:sp>
        <p:sp>
          <p:nvSpPr>
            <p:cNvPr id="10" name="Snip Diagonal Corner Rectangle 9"/>
            <p:cNvSpPr/>
            <p:nvPr/>
          </p:nvSpPr>
          <p:spPr bwMode="auto">
            <a:xfrm>
              <a:off x="4572000" y="4123928"/>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OUTBOUND</a:t>
              </a:r>
              <a:endParaRPr lang="en-US" dirty="0">
                <a:solidFill>
                  <a:srgbClr val="C00000"/>
                </a:solidFill>
                <a:latin typeface="Calibri" pitchFamily="34" charset="0"/>
                <a:ea typeface="华文细黑" pitchFamily="2" charset="-122"/>
                <a:cs typeface="+mn-cs"/>
              </a:endParaRPr>
            </a:p>
          </p:txBody>
        </p:sp>
        <p:sp>
          <p:nvSpPr>
            <p:cNvPr id="11" name="Snip Diagonal Corner Rectangle 10"/>
            <p:cNvSpPr/>
            <p:nvPr/>
          </p:nvSpPr>
          <p:spPr bwMode="auto">
            <a:xfrm>
              <a:off x="4572000" y="4772000"/>
              <a:ext cx="4191000" cy="457200"/>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altLang="zh-CN" dirty="0" smtClean="0">
                  <a:solidFill>
                    <a:srgbClr val="C00000"/>
                  </a:solidFill>
                  <a:latin typeface="Calibri" pitchFamily="34" charset="0"/>
                  <a:ea typeface="华文细黑" pitchFamily="2" charset="-122"/>
                  <a:cs typeface="+mn-cs"/>
                </a:rPr>
                <a:t>BASICS OF MULTIMEDIA</a:t>
              </a:r>
              <a:endParaRPr lang="en-US" altLang="zh-CN" dirty="0">
                <a:solidFill>
                  <a:srgbClr val="C00000"/>
                </a:solidFill>
                <a:latin typeface="Calibri" pitchFamily="34" charset="0"/>
                <a:ea typeface="华文细黑" pitchFamily="2" charset="-122"/>
                <a:cs typeface="+mn-cs"/>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82032994-57D2-499D-A4CB-1B313B8A83E2}" type="slidenum">
              <a:rPr lang="en-US" altLang="zh-CN" smtClean="0">
                <a:latin typeface="FrutigerNext LT Bold" pitchFamily="34" charset="0"/>
                <a:ea typeface="MS PGothic" pitchFamily="34" charset="-128"/>
                <a:cs typeface="华文细黑"/>
              </a:rPr>
              <a:pPr defTabSz="877888"/>
              <a:t>5</a:t>
            </a:fld>
            <a:endParaRPr lang="en-US" altLang="zh-CN" smtClean="0">
              <a:latin typeface="FrutigerNext LT Bold" pitchFamily="34" charset="0"/>
              <a:ea typeface="MS PGothic" pitchFamily="34" charset="-128"/>
              <a:cs typeface="华文细黑"/>
            </a:endParaRPr>
          </a:p>
        </p:txBody>
      </p:sp>
      <p:sp>
        <p:nvSpPr>
          <p:cNvPr id="11" name="Rectangle 3"/>
          <p:cNvSpPr>
            <a:spLocks noGrp="1" noChangeArrowheads="1"/>
          </p:cNvSpPr>
          <p:nvPr>
            <p:ph idx="1"/>
          </p:nvPr>
        </p:nvSpPr>
        <p:spPr>
          <a:xfrm>
            <a:off x="3779912" y="2780928"/>
            <a:ext cx="4086021" cy="2880320"/>
          </a:xfrm>
        </p:spPr>
        <p:txBody>
          <a:bodyPr anchor="ctr"/>
          <a:lstStyle/>
          <a:p>
            <a:pPr marL="457200" indent="-457200" defTabSz="447675">
              <a:lnSpc>
                <a:spcPct val="100000"/>
              </a:lnSpc>
              <a:spcBef>
                <a:spcPts val="600"/>
              </a:spcBef>
              <a:spcAft>
                <a:spcPts val="600"/>
              </a:spcAft>
              <a:buSzTx/>
              <a:buBlip>
                <a:blip r:embed="rId3"/>
              </a:buBlip>
            </a:pPr>
            <a:r>
              <a:rPr lang="en-US" altLang="zh-CN" sz="1800" dirty="0" smtClean="0">
                <a:latin typeface="Calibri" pitchFamily="34" charset="0"/>
              </a:rPr>
              <a:t>Purpose of a Contact Center</a:t>
            </a:r>
          </a:p>
          <a:p>
            <a:pPr marL="457200" indent="-457200" defTabSz="447675">
              <a:lnSpc>
                <a:spcPct val="100000"/>
              </a:lnSpc>
              <a:spcBef>
                <a:spcPts val="600"/>
              </a:spcBef>
              <a:spcAft>
                <a:spcPts val="600"/>
              </a:spcAft>
              <a:buSzTx/>
              <a:buBlip>
                <a:blip r:embed="rId3"/>
              </a:buBlip>
            </a:pPr>
            <a:r>
              <a:rPr lang="en-US" altLang="zh-CN" sz="1800" dirty="0" smtClean="0">
                <a:latin typeface="Calibri" pitchFamily="34" charset="0"/>
              </a:rPr>
              <a:t>Contact Center Services</a:t>
            </a:r>
          </a:p>
          <a:p>
            <a:pPr marL="457200" indent="-457200" defTabSz="447675">
              <a:lnSpc>
                <a:spcPct val="100000"/>
              </a:lnSpc>
              <a:spcBef>
                <a:spcPts val="600"/>
              </a:spcBef>
              <a:spcAft>
                <a:spcPts val="600"/>
              </a:spcAft>
              <a:buSzTx/>
              <a:buBlip>
                <a:blip r:embed="rId3"/>
              </a:buBlip>
            </a:pPr>
            <a:r>
              <a:rPr lang="en-US" altLang="zh-CN" sz="1800" dirty="0" smtClean="0">
                <a:latin typeface="Calibri" pitchFamily="34" charset="0"/>
              </a:rPr>
              <a:t>Evolution of Contact Centers</a:t>
            </a:r>
          </a:p>
          <a:p>
            <a:pPr marL="457200" indent="-457200" defTabSz="447675">
              <a:lnSpc>
                <a:spcPct val="100000"/>
              </a:lnSpc>
              <a:spcBef>
                <a:spcPts val="600"/>
              </a:spcBef>
              <a:spcAft>
                <a:spcPts val="600"/>
              </a:spcAft>
              <a:buSzTx/>
              <a:buBlip>
                <a:blip r:embed="rId3"/>
              </a:buBlip>
            </a:pPr>
            <a:r>
              <a:rPr lang="en-US" altLang="zh-CN" sz="1800" dirty="0" smtClean="0">
                <a:latin typeface="Calibri" pitchFamily="34" charset="0"/>
              </a:rPr>
              <a:t>Trend in Contact Centers</a:t>
            </a:r>
          </a:p>
          <a:p>
            <a:pPr marL="457200" indent="-457200" defTabSz="447675">
              <a:lnSpc>
                <a:spcPct val="100000"/>
              </a:lnSpc>
              <a:spcBef>
                <a:spcPts val="600"/>
              </a:spcBef>
              <a:spcAft>
                <a:spcPts val="600"/>
              </a:spcAft>
              <a:buSzTx/>
              <a:buBlip>
                <a:blip r:embed="rId3"/>
              </a:buBlip>
            </a:pPr>
            <a:r>
              <a:rPr lang="en-US" altLang="zh-CN" sz="1800" dirty="0" smtClean="0">
                <a:latin typeface="Calibri" pitchFamily="34" charset="0"/>
              </a:rPr>
              <a:t>Call Center to Contact Center</a:t>
            </a:r>
          </a:p>
        </p:txBody>
      </p:sp>
      <p:sp>
        <p:nvSpPr>
          <p:cNvPr id="13" name="Line 4"/>
          <p:cNvSpPr>
            <a:spLocks noChangeShapeType="1"/>
          </p:cNvSpPr>
          <p:nvPr/>
        </p:nvSpPr>
        <p:spPr bwMode="auto">
          <a:xfrm flipV="1">
            <a:off x="3536348" y="2852936"/>
            <a:ext cx="27540" cy="2716344"/>
          </a:xfrm>
          <a:prstGeom prst="line">
            <a:avLst/>
          </a:prstGeom>
          <a:noFill/>
          <a:ln w="38100">
            <a:solidFill>
              <a:srgbClr val="002060"/>
            </a:solidFill>
            <a:round/>
            <a:headEnd/>
            <a:tailEnd/>
          </a:ln>
        </p:spPr>
        <p:txBody>
          <a:bodyPr wrap="none" anchor="ctr"/>
          <a:lstStyle/>
          <a:p>
            <a:endParaRPr lang="zh-CN" altLang="en-US">
              <a:latin typeface="Arial" pitchFamily="34" charset="0"/>
              <a:cs typeface="Arial" pitchFamily="34" charset="0"/>
            </a:endParaRPr>
          </a:p>
        </p:txBody>
      </p:sp>
      <p:sp>
        <p:nvSpPr>
          <p:cNvPr id="18" name="Rectangle 2"/>
          <p:cNvSpPr>
            <a:spLocks noGrp="1" noChangeArrowheads="1"/>
          </p:cNvSpPr>
          <p:nvPr>
            <p:ph type="title"/>
          </p:nvPr>
        </p:nvSpPr>
        <p:spPr>
          <a:xfrm>
            <a:off x="755576" y="0"/>
            <a:ext cx="8388424" cy="868363"/>
          </a:xfrm>
          <a:noFill/>
          <a:ln>
            <a:noFill/>
          </a:ln>
          <a:effectLst/>
        </p:spPr>
        <p:style>
          <a:lnRef idx="1">
            <a:schemeClr val="accent3"/>
          </a:lnRef>
          <a:fillRef idx="2">
            <a:schemeClr val="accent3"/>
          </a:fillRef>
          <a:effectRef idx="1">
            <a:schemeClr val="accent3"/>
          </a:effectRef>
          <a:fontRef idx="minor">
            <a:schemeClr val="dk1"/>
          </a:fontRef>
        </p:style>
        <p:txBody>
          <a:bodyPr lIns="27432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Contact Center - Overview</a:t>
            </a:r>
          </a:p>
        </p:txBody>
      </p:sp>
      <p:grpSp>
        <p:nvGrpSpPr>
          <p:cNvPr id="19" name="Group 18"/>
          <p:cNvGrpSpPr/>
          <p:nvPr/>
        </p:nvGrpSpPr>
        <p:grpSpPr>
          <a:xfrm>
            <a:off x="1259632" y="2924944"/>
            <a:ext cx="1476752" cy="2592288"/>
            <a:chOff x="971600" y="1340768"/>
            <a:chExt cx="1908800" cy="3747864"/>
          </a:xfrm>
        </p:grpSpPr>
        <p:pic>
          <p:nvPicPr>
            <p:cNvPr id="1026" name="Picture 2" descr="D:\HUAWEI - Enterprise\Images\CSE-01.jpg"/>
            <p:cNvPicPr>
              <a:picLocks noChangeArrowheads="1"/>
            </p:cNvPicPr>
            <p:nvPr/>
          </p:nvPicPr>
          <p:blipFill>
            <a:blip r:embed="rId4" cstate="print"/>
            <a:srcRect/>
            <a:stretch>
              <a:fillRect/>
            </a:stretch>
          </p:blipFill>
          <p:spPr bwMode="auto">
            <a:xfrm>
              <a:off x="971600" y="1340768"/>
              <a:ext cx="1188720" cy="1371600"/>
            </a:xfrm>
            <a:prstGeom prst="rect">
              <a:avLst/>
            </a:prstGeom>
            <a:ln>
              <a:noFill/>
            </a:ln>
            <a:effectLst>
              <a:outerShdw blurRad="190500" algn="tl" rotWithShape="0">
                <a:srgbClr val="000000">
                  <a:alpha val="70000"/>
                </a:srgbClr>
              </a:outerShdw>
            </a:effectLst>
          </p:spPr>
        </p:pic>
        <p:pic>
          <p:nvPicPr>
            <p:cNvPr id="1027" name="Picture 3" descr="D:\HUAWEI - Enterprise\Images\CSE-02.jpg"/>
            <p:cNvPicPr>
              <a:picLocks noChangeArrowheads="1"/>
            </p:cNvPicPr>
            <p:nvPr/>
          </p:nvPicPr>
          <p:blipFill>
            <a:blip r:embed="rId5" cstate="print"/>
            <a:srcRect/>
            <a:stretch>
              <a:fillRect/>
            </a:stretch>
          </p:blipFill>
          <p:spPr bwMode="auto">
            <a:xfrm>
              <a:off x="971600" y="3717032"/>
              <a:ext cx="1188720" cy="1371600"/>
            </a:xfrm>
            <a:prstGeom prst="rect">
              <a:avLst/>
            </a:prstGeom>
            <a:ln>
              <a:noFill/>
            </a:ln>
            <a:effectLst>
              <a:outerShdw blurRad="190500" algn="tl" rotWithShape="0">
                <a:srgbClr val="000000">
                  <a:alpha val="70000"/>
                </a:srgbClr>
              </a:outerShdw>
            </a:effectLst>
          </p:spPr>
        </p:pic>
        <p:pic>
          <p:nvPicPr>
            <p:cNvPr id="1029" name="Picture 5" descr="D:\HUAWEI - Enterprise\Images\CSE-03.jpg"/>
            <p:cNvPicPr>
              <a:picLocks noChangeArrowheads="1"/>
            </p:cNvPicPr>
            <p:nvPr/>
          </p:nvPicPr>
          <p:blipFill>
            <a:blip r:embed="rId6" cstate="print"/>
            <a:srcRect/>
            <a:stretch>
              <a:fillRect/>
            </a:stretch>
          </p:blipFill>
          <p:spPr bwMode="auto">
            <a:xfrm>
              <a:off x="1691680" y="2492896"/>
              <a:ext cx="1188720" cy="1371600"/>
            </a:xfrm>
            <a:prstGeom prst="rect">
              <a:avLst/>
            </a:prstGeom>
            <a:ln>
              <a:noFill/>
            </a:ln>
            <a:effectLst>
              <a:outerShdw blurRad="190500" algn="tl" rotWithShape="0">
                <a:srgbClr val="000000">
                  <a:alpha val="70000"/>
                </a:srgbClr>
              </a:outerShdw>
            </a:effectLst>
          </p:spPr>
        </p:pic>
      </p:grpSp>
      <p:sp>
        <p:nvSpPr>
          <p:cNvPr id="10" name="TextBox 9"/>
          <p:cNvSpPr txBox="1"/>
          <p:nvPr/>
        </p:nvSpPr>
        <p:spPr>
          <a:xfrm>
            <a:off x="971600" y="1124744"/>
            <a:ext cx="7632848" cy="1323439"/>
          </a:xfrm>
          <a:prstGeom prst="rect">
            <a:avLst/>
          </a:prstGeom>
          <a:noFill/>
        </p:spPr>
        <p:txBody>
          <a:bodyPr wrap="square" rtlCol="0">
            <a:spAutoFit/>
          </a:bodyPr>
          <a:lstStyle/>
          <a:p>
            <a:pPr>
              <a:spcBef>
                <a:spcPts val="600"/>
              </a:spcBef>
              <a:spcAft>
                <a:spcPts val="600"/>
              </a:spcAft>
            </a:pPr>
            <a:r>
              <a:rPr lang="en-US" sz="2000" dirty="0" smtClean="0">
                <a:latin typeface="Calibri" pitchFamily="34" charset="0"/>
              </a:rPr>
              <a:t>The Contact Center facility is the first point of contact for customers to reach out to enterprises for any of their enquiries, complaints or requests. The contact center would help enterprises improve their customer experiences thus enhancing their revenue.</a:t>
            </a:r>
            <a:endParaRPr lang="en-US" sz="2000" dirty="0">
              <a:latin typeface="Calibri" pitchFamily="34" charset="0"/>
            </a:endParaRPr>
          </a:p>
        </p:txBody>
      </p:sp>
      <p:pic>
        <p:nvPicPr>
          <p:cNvPr id="14" name="Picture 4" descr="总结 copy"/>
          <p:cNvPicPr>
            <a:picLocks noChangeAspect="1" noChangeArrowheads="1"/>
          </p:cNvPicPr>
          <p:nvPr/>
        </p:nvPicPr>
        <p:blipFill>
          <a:blip r:embed="rId7"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043608" y="1124744"/>
            <a:ext cx="7560840" cy="1927584"/>
          </a:xfrm>
          <a:noFill/>
        </p:spPr>
        <p:txBody>
          <a:bodyPr wrap="square" rtlCol="0">
            <a:spAutoFit/>
          </a:bodyPr>
          <a:lstStyle/>
          <a:p>
            <a:pPr marL="0" indent="0" eaLnBrk="1" hangingPunct="1">
              <a:lnSpc>
                <a:spcPct val="100000"/>
              </a:lnSpc>
              <a:spcBef>
                <a:spcPts val="600"/>
              </a:spcBef>
              <a:spcAft>
                <a:spcPts val="600"/>
              </a:spcAft>
              <a:buFontTx/>
              <a:buNone/>
            </a:pPr>
            <a:r>
              <a:rPr lang="en-US" sz="2000" kern="1200" dirty="0" smtClean="0">
                <a:latin typeface="Calibri" pitchFamily="34" charset="0"/>
                <a:ea typeface="华文细黑"/>
              </a:rPr>
              <a:t>Contact Center is comprehensive voice operations Center that provides a full range of high-volume, inbound or outbound call-handling services, including customer support, operator services, directory assistance, multilingual customer support, credit services, card services, inbound and outbound telemarketing, interactive voice response and web-based services.</a:t>
            </a:r>
          </a:p>
        </p:txBody>
      </p:sp>
      <p:grpSp>
        <p:nvGrpSpPr>
          <p:cNvPr id="19" name="Group 18"/>
          <p:cNvGrpSpPr/>
          <p:nvPr/>
        </p:nvGrpSpPr>
        <p:grpSpPr>
          <a:xfrm>
            <a:off x="4208115" y="3744585"/>
            <a:ext cx="2524125" cy="1556623"/>
            <a:chOff x="4619625" y="4342527"/>
            <a:chExt cx="2524125" cy="1556623"/>
          </a:xfrm>
        </p:grpSpPr>
        <p:pic>
          <p:nvPicPr>
            <p:cNvPr id="10245" name="Picture 22"/>
            <p:cNvPicPr>
              <a:picLocks noChangeAspect="1" noChangeArrowheads="1"/>
            </p:cNvPicPr>
            <p:nvPr/>
          </p:nvPicPr>
          <p:blipFill>
            <a:blip r:embed="rId3" cstate="print"/>
            <a:srcRect/>
            <a:stretch>
              <a:fillRect/>
            </a:stretch>
          </p:blipFill>
          <p:spPr bwMode="auto">
            <a:xfrm>
              <a:off x="6400800" y="4711700"/>
              <a:ext cx="685800" cy="685800"/>
            </a:xfrm>
            <a:prstGeom prst="rect">
              <a:avLst/>
            </a:prstGeom>
            <a:noFill/>
            <a:ln w="9525">
              <a:noFill/>
              <a:miter lim="800000"/>
              <a:headEnd/>
              <a:tailEnd/>
            </a:ln>
          </p:spPr>
        </p:pic>
        <p:sp>
          <p:nvSpPr>
            <p:cNvPr id="10" name="Text Box 24"/>
            <p:cNvSpPr txBox="1">
              <a:spLocks noChangeArrowheads="1"/>
            </p:cNvSpPr>
            <p:nvPr/>
          </p:nvSpPr>
          <p:spPr bwMode="auto">
            <a:xfrm>
              <a:off x="6400800" y="4342527"/>
              <a:ext cx="692818" cy="246221"/>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dirty="0">
                  <a:latin typeface="Calibri" pitchFamily="34" charset="0"/>
                </a:rPr>
                <a:t>Customer</a:t>
              </a:r>
            </a:p>
          </p:txBody>
        </p:sp>
        <p:cxnSp>
          <p:nvCxnSpPr>
            <p:cNvPr id="13" name="Straight Arrow Connector 12"/>
            <p:cNvCxnSpPr>
              <a:stCxn id="7" idx="3"/>
              <a:endCxn id="9" idx="1"/>
            </p:cNvCxnSpPr>
            <p:nvPr/>
          </p:nvCxnSpPr>
          <p:spPr bwMode="auto">
            <a:xfrm flipV="1">
              <a:off x="4619625" y="5054600"/>
              <a:ext cx="1781175" cy="0"/>
            </a:xfrm>
            <a:prstGeom prst="straightConnector1">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arrow"/>
              <a:tailEnd type="arrow"/>
            </a:ln>
            <a:effectLst>
              <a:outerShdw blurRad="63500" dist="38099" dir="2700000" algn="ctr" rotWithShape="0">
                <a:srgbClr val="000000">
                  <a:alpha val="75000"/>
                </a:srgbClr>
              </a:outerShdw>
            </a:effectLst>
          </p:spPr>
        </p:cxnSp>
        <p:pic>
          <p:nvPicPr>
            <p:cNvPr id="10250" name="Picture 13" descr="images.jpg"/>
            <p:cNvPicPr>
              <a:picLocks noChangeAspect="1"/>
            </p:cNvPicPr>
            <p:nvPr/>
          </p:nvPicPr>
          <p:blipFill>
            <a:blip r:embed="rId4" cstate="print"/>
            <a:srcRect/>
            <a:stretch>
              <a:fillRect/>
            </a:stretch>
          </p:blipFill>
          <p:spPr bwMode="auto">
            <a:xfrm>
              <a:off x="6400800" y="5410200"/>
              <a:ext cx="742950" cy="488950"/>
            </a:xfrm>
            <a:prstGeom prst="rect">
              <a:avLst/>
            </a:prstGeom>
            <a:noFill/>
            <a:ln w="9525">
              <a:noFill/>
              <a:miter lim="800000"/>
              <a:headEnd/>
              <a:tailEnd/>
            </a:ln>
          </p:spPr>
        </p:pic>
      </p:grpSp>
      <p:sp>
        <p:nvSpPr>
          <p:cNvPr id="14" name="Rectangle 2"/>
          <p:cNvSpPr txBox="1">
            <a:spLocks noChangeArrowheads="1"/>
          </p:cNvSpPr>
          <p:nvPr/>
        </p:nvSpPr>
        <p:spPr bwMode="auto">
          <a:xfrm>
            <a:off x="755576" y="0"/>
            <a:ext cx="8388424"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27432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rPr>
              <a:t>Contact Center - Purpose</a:t>
            </a:r>
          </a:p>
        </p:txBody>
      </p:sp>
      <p:pic>
        <p:nvPicPr>
          <p:cNvPr id="15" name="Picture 4" descr="总结 copy"/>
          <p:cNvPicPr>
            <a:picLocks noChangeAspect="1" noChangeArrowheads="1"/>
          </p:cNvPicPr>
          <p:nvPr/>
        </p:nvPicPr>
        <p:blipFill>
          <a:blip r:embed="rId5" cstate="print"/>
          <a:srcRect/>
          <a:stretch>
            <a:fillRect/>
          </a:stretch>
        </p:blipFill>
        <p:spPr bwMode="auto">
          <a:xfrm>
            <a:off x="196850" y="176213"/>
            <a:ext cx="617538" cy="617537"/>
          </a:xfrm>
          <a:prstGeom prst="rect">
            <a:avLst/>
          </a:prstGeom>
          <a:noFill/>
          <a:ln w="9525">
            <a:noFill/>
            <a:miter lim="800000"/>
            <a:headEnd/>
            <a:tailEnd/>
          </a:ln>
        </p:spPr>
      </p:pic>
      <p:grpSp>
        <p:nvGrpSpPr>
          <p:cNvPr id="18" name="Group 17"/>
          <p:cNvGrpSpPr/>
          <p:nvPr/>
        </p:nvGrpSpPr>
        <p:grpSpPr>
          <a:xfrm>
            <a:off x="2319536" y="3386336"/>
            <a:ext cx="1676400" cy="2202904"/>
            <a:chOff x="1905000" y="3962400"/>
            <a:chExt cx="1676400" cy="2202904"/>
          </a:xfrm>
        </p:grpSpPr>
        <p:sp>
          <p:nvSpPr>
            <p:cNvPr id="11" name="Rounded Rectangle 10"/>
            <p:cNvSpPr/>
            <p:nvPr/>
          </p:nvSpPr>
          <p:spPr bwMode="auto">
            <a:xfrm>
              <a:off x="1905000" y="3962400"/>
              <a:ext cx="1676400" cy="2202904"/>
            </a:xfrm>
            <a:prstGeom prst="roundRect">
              <a:avLst>
                <a:gd name="adj" fmla="val 4635"/>
              </a:avLst>
            </a:prstGeom>
            <a:gradFill rotWithShape="0">
              <a:gsLst>
                <a:gs pos="0">
                  <a:srgbClr val="FFCC99">
                    <a:gamma/>
                    <a:tint val="19608"/>
                    <a:invGamma/>
                  </a:srgbClr>
                </a:gs>
                <a:gs pos="100000">
                  <a:srgbClr val="FFCC99"/>
                </a:gs>
              </a:gsLst>
              <a:lin ang="5400000" scaled="1"/>
            </a:gradFill>
            <a:ln w="9525" cap="flat" cmpd="sng" algn="ctr">
              <a:solidFill>
                <a:schemeClr val="tx1"/>
              </a:solidFill>
              <a:prstDash val="solid"/>
              <a:round/>
              <a:headEnd type="none" w="med" len="med"/>
              <a:tailEnd type="none" w="med" len="med"/>
            </a:ln>
            <a:effectLst>
              <a:outerShdw blurRad="63500" dist="38099" dir="2700000" algn="ctr" rotWithShape="0">
                <a:srgbClr val="000000">
                  <a:alpha val="75000"/>
                </a:srgbClr>
              </a:outerShdw>
            </a:effectLst>
          </p:spPr>
          <p:txBody>
            <a:bodyPr wrap="none" anchor="t"/>
            <a:lstStyle/>
            <a:p>
              <a:pPr algn="ctr">
                <a:defRPr/>
              </a:pPr>
              <a:r>
                <a:rPr lang="en-US" sz="1400" b="1">
                  <a:latin typeface="Calibri" pitchFamily="34" charset="0"/>
                </a:rPr>
                <a:t>Organization</a:t>
              </a:r>
            </a:p>
          </p:txBody>
        </p:sp>
        <p:grpSp>
          <p:nvGrpSpPr>
            <p:cNvPr id="17" name="Group 16"/>
            <p:cNvGrpSpPr/>
            <p:nvPr/>
          </p:nvGrpSpPr>
          <p:grpSpPr>
            <a:xfrm>
              <a:off x="2267744" y="4317330"/>
              <a:ext cx="989013" cy="1631950"/>
              <a:chOff x="3799011" y="4317330"/>
              <a:chExt cx="989013" cy="1631950"/>
            </a:xfrm>
          </p:grpSpPr>
          <p:grpSp>
            <p:nvGrpSpPr>
              <p:cNvPr id="10244" name="Group 18"/>
              <p:cNvGrpSpPr>
                <a:grpSpLocks/>
              </p:cNvGrpSpPr>
              <p:nvPr/>
            </p:nvGrpSpPr>
            <p:grpSpPr bwMode="auto">
              <a:xfrm>
                <a:off x="3799011" y="4317330"/>
                <a:ext cx="989013" cy="1130300"/>
                <a:chOff x="402" y="1712"/>
                <a:chExt cx="623" cy="712"/>
              </a:xfrm>
            </p:grpSpPr>
            <p:pic>
              <p:nvPicPr>
                <p:cNvPr id="10251" name="Picture 4"/>
                <p:cNvPicPr>
                  <a:picLocks noChangeAspect="1" noChangeArrowheads="1"/>
                </p:cNvPicPr>
                <p:nvPr/>
              </p:nvPicPr>
              <p:blipFill>
                <a:blip r:embed="rId6" cstate="print"/>
                <a:srcRect/>
                <a:stretch>
                  <a:fillRect/>
                </a:stretch>
              </p:blipFill>
              <p:spPr bwMode="auto">
                <a:xfrm>
                  <a:off x="480" y="1992"/>
                  <a:ext cx="432" cy="432"/>
                </a:xfrm>
                <a:prstGeom prst="rect">
                  <a:avLst/>
                </a:prstGeom>
                <a:ln>
                  <a:noFill/>
                </a:ln>
                <a:effectLst>
                  <a:outerShdw blurRad="292100" dist="139700" dir="2700000" algn="tl" rotWithShape="0">
                    <a:srgbClr val="333333">
                      <a:alpha val="65000"/>
                    </a:srgbClr>
                  </a:outerShdw>
                </a:effectLst>
              </p:spPr>
            </p:pic>
            <p:sp>
              <p:nvSpPr>
                <p:cNvPr id="8" name="Text Box 9"/>
                <p:cNvSpPr txBox="1">
                  <a:spLocks noChangeArrowheads="1"/>
                </p:cNvSpPr>
                <p:nvPr/>
              </p:nvSpPr>
              <p:spPr bwMode="auto">
                <a:xfrm>
                  <a:off x="402" y="1712"/>
                  <a:ext cx="623" cy="155"/>
                </a:xfrm>
                <a:prstGeom prst="rect">
                  <a:avLst/>
                </a:prstGeom>
                <a:solidFill>
                  <a:srgbClr val="F7A372"/>
                </a:solidFill>
                <a:ln w="9525">
                  <a:noFill/>
                  <a:miter lim="800000"/>
                  <a:headEnd/>
                  <a:tailEnd/>
                </a:ln>
                <a:effectLst>
                  <a:outerShdw blurRad="63500" dist="38099" dir="2700000" algn="ctr" rotWithShape="0">
                    <a:srgbClr val="000000">
                      <a:alpha val="75000"/>
                    </a:srgbClr>
                  </a:outerShdw>
                </a:effectLst>
              </p:spPr>
              <p:txBody>
                <a:bodyPr wrap="none" anchor="ctr">
                  <a:spAutoFit/>
                </a:bodyPr>
                <a:lstStyle/>
                <a:p>
                  <a:pPr>
                    <a:defRPr/>
                  </a:pPr>
                  <a:r>
                    <a:rPr lang="en-US" sz="1000" dirty="0">
                      <a:latin typeface="Calibri" pitchFamily="34" charset="0"/>
                    </a:rPr>
                    <a:t>Contact </a:t>
                  </a:r>
                  <a:r>
                    <a:rPr lang="en-US" sz="1000" dirty="0" smtClean="0">
                      <a:latin typeface="Calibri" pitchFamily="34" charset="0"/>
                    </a:rPr>
                    <a:t>Center</a:t>
                  </a:r>
                  <a:endParaRPr lang="en-US" sz="1000" dirty="0">
                    <a:latin typeface="Calibri" pitchFamily="34" charset="0"/>
                  </a:endParaRPr>
                </a:p>
              </p:txBody>
            </p:sp>
          </p:grpSp>
          <p:pic>
            <p:nvPicPr>
              <p:cNvPr id="10249" name="Picture 11" descr="images.jpg"/>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3875211" y="5460330"/>
                <a:ext cx="742950" cy="488950"/>
              </a:xfrm>
              <a:prstGeom prst="rect">
                <a:avLst/>
              </a:prstGeom>
              <a:ln>
                <a:noFill/>
              </a:ln>
              <a:effectLst>
                <a:outerShdw blurRad="292100" dist="139700" dir="2700000" algn="tl" rotWithShape="0">
                  <a:srgbClr val="333333">
                    <a:alpha val="65000"/>
                  </a:srgbClr>
                </a:outerShdw>
              </a:effectLst>
            </p:spPr>
          </p:pic>
        </p:gr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914400" y="0"/>
            <a:ext cx="8229600" cy="980728"/>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Contact Center Services</a:t>
            </a:r>
          </a:p>
        </p:txBody>
      </p:sp>
      <p:sp>
        <p:nvSpPr>
          <p:cNvPr id="11271"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74D09172-2778-4D08-A165-926A8C32097D}" type="slidenum">
              <a:rPr lang="en-US" altLang="zh-CN" smtClean="0">
                <a:latin typeface="FrutigerNext LT Bold" pitchFamily="34" charset="0"/>
                <a:ea typeface="MS PGothic" pitchFamily="34" charset="-128"/>
                <a:cs typeface="华文细黑"/>
              </a:rPr>
              <a:pPr defTabSz="877888"/>
              <a:t>7</a:t>
            </a:fld>
            <a:endParaRPr lang="en-US" altLang="zh-CN" smtClean="0">
              <a:latin typeface="FrutigerNext LT Bold" pitchFamily="34" charset="0"/>
              <a:ea typeface="MS PGothic" pitchFamily="34" charset="-128"/>
              <a:cs typeface="华文细黑"/>
            </a:endParaRPr>
          </a:p>
        </p:txBody>
      </p:sp>
      <p:pic>
        <p:nvPicPr>
          <p:cNvPr id="11272"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3"/>
          <p:cNvSpPr txBox="1">
            <a:spLocks noChangeArrowheads="1"/>
          </p:cNvSpPr>
          <p:nvPr/>
        </p:nvSpPr>
        <p:spPr bwMode="auto">
          <a:xfrm>
            <a:off x="1115615" y="1125538"/>
            <a:ext cx="7272809" cy="574675"/>
          </a:xfrm>
          <a:prstGeom prst="rect">
            <a:avLst/>
          </a:prstGeom>
          <a:noFill/>
          <a:ln w="9525">
            <a:noFill/>
            <a:miter lim="800000"/>
            <a:headEnd/>
            <a:tailEnd/>
          </a:ln>
        </p:spPr>
        <p:txBody>
          <a:bodyPr lIns="80141" tIns="40071" rIns="80141" bIns="40071"/>
          <a:lstStyle/>
          <a:p>
            <a:pPr defTabSz="801688">
              <a:spcBef>
                <a:spcPts val="600"/>
              </a:spcBef>
              <a:spcAft>
                <a:spcPts val="600"/>
              </a:spcAft>
              <a:buClr>
                <a:schemeClr val="tx1"/>
              </a:buClr>
              <a:defRPr/>
            </a:pPr>
            <a:r>
              <a:rPr lang="en-US" altLang="zh-CN" sz="2000" kern="0" dirty="0">
                <a:latin typeface="Calibri" pitchFamily="34" charset="0"/>
                <a:ea typeface="+mn-ea"/>
                <a:cs typeface="+mn-cs"/>
              </a:rPr>
              <a:t>Following are some of the services provided by contact </a:t>
            </a:r>
            <a:r>
              <a:rPr lang="en-US" altLang="zh-CN" sz="2000" kern="0" dirty="0" smtClean="0">
                <a:latin typeface="Calibri" pitchFamily="34" charset="0"/>
                <a:ea typeface="+mn-ea"/>
                <a:cs typeface="+mn-cs"/>
              </a:rPr>
              <a:t>Centers</a:t>
            </a:r>
            <a:r>
              <a:rPr lang="en-US" altLang="zh-CN" sz="2000" kern="0" dirty="0">
                <a:latin typeface="Calibri" pitchFamily="34" charset="0"/>
                <a:ea typeface="+mn-ea"/>
                <a:cs typeface="+mn-cs"/>
              </a:rPr>
              <a:t>:</a:t>
            </a:r>
          </a:p>
        </p:txBody>
      </p:sp>
      <p:grpSp>
        <p:nvGrpSpPr>
          <p:cNvPr id="21" name="Group 20"/>
          <p:cNvGrpSpPr/>
          <p:nvPr/>
        </p:nvGrpSpPr>
        <p:grpSpPr>
          <a:xfrm>
            <a:off x="1547664" y="1988840"/>
            <a:ext cx="5328592" cy="3024336"/>
            <a:chOff x="1979712" y="2348880"/>
            <a:chExt cx="5328592" cy="3024336"/>
          </a:xfrm>
        </p:grpSpPr>
        <p:sp>
          <p:nvSpPr>
            <p:cNvPr id="12" name="Rectangle 11"/>
            <p:cNvSpPr/>
            <p:nvPr/>
          </p:nvSpPr>
          <p:spPr bwMode="auto">
            <a:xfrm>
              <a:off x="1979712" y="2348880"/>
              <a:ext cx="2520280" cy="432048"/>
            </a:xfrm>
            <a:prstGeom prst="rect">
              <a:avLst/>
            </a:prstGeom>
            <a:solidFill>
              <a:schemeClr val="accent1">
                <a:lumMod val="75000"/>
              </a:schemeClr>
            </a:solidFill>
            <a:ln w="9525">
              <a:noFill/>
              <a:miter lim="800000"/>
              <a:headEnd/>
              <a:tailEnd/>
            </a:ln>
          </p:spPr>
          <p:style>
            <a:lnRef idx="1">
              <a:schemeClr val="dk1"/>
            </a:lnRef>
            <a:fillRef idx="2">
              <a:schemeClr val="dk1"/>
            </a:fillRef>
            <a:effectRef idx="1">
              <a:schemeClr val="dk1"/>
            </a:effectRef>
            <a:fontRef idx="minor">
              <a:schemeClr val="dk1"/>
            </a:fontRef>
          </p:style>
          <p:txBody>
            <a:bodyPr vert="horz" wrap="square" lIns="80141" tIns="40071" rIns="80141" bIns="40071" numCol="1" anchor="ctr" anchorCtr="0" compatLnSpc="1">
              <a:prstTxWarp prst="textNoShape">
                <a:avLst/>
              </a:prstTxWarp>
            </a:bodyPr>
            <a:lstStyle/>
            <a:p>
              <a:pPr lvl="0" algn="ctr" defTabSz="801688" eaLnBrk="0" hangingPunct="0">
                <a:spcBef>
                  <a:spcPts val="600"/>
                </a:spcBef>
                <a:spcAft>
                  <a:spcPts val="600"/>
                </a:spcAft>
                <a:buClr>
                  <a:srgbClr val="808080"/>
                </a:buClr>
                <a:buSzPct val="60000"/>
                <a:defRPr/>
              </a:pPr>
              <a:r>
                <a:rPr lang="en-US" altLang="zh-CN" sz="1600" b="1" kern="0" dirty="0" smtClean="0">
                  <a:solidFill>
                    <a:srgbClr val="FFFFFF"/>
                  </a:solidFill>
                  <a:latin typeface="Calibri" pitchFamily="34" charset="0"/>
                  <a:ea typeface="宋体" pitchFamily="2" charset="-122"/>
                </a:rPr>
                <a:t>Inbound Services</a:t>
              </a:r>
            </a:p>
          </p:txBody>
        </p:sp>
        <p:sp>
          <p:nvSpPr>
            <p:cNvPr id="14" name="Rectangle 13"/>
            <p:cNvSpPr/>
            <p:nvPr/>
          </p:nvSpPr>
          <p:spPr bwMode="auto">
            <a:xfrm>
              <a:off x="1979712" y="2924944"/>
              <a:ext cx="2520280" cy="2448272"/>
            </a:xfrm>
            <a:prstGeom prst="rect">
              <a:avLst/>
            </a:prstGeom>
            <a:solidFill>
              <a:schemeClr val="accent1">
                <a:lumMod val="75000"/>
              </a:schemeClr>
            </a:solidFill>
            <a:ln w="9525">
              <a:noFill/>
              <a:miter lim="800000"/>
              <a:headEnd/>
              <a:tailEnd/>
            </a:ln>
          </p:spPr>
          <p:style>
            <a:lnRef idx="1">
              <a:schemeClr val="dk1"/>
            </a:lnRef>
            <a:fillRef idx="2">
              <a:schemeClr val="dk1"/>
            </a:fillRef>
            <a:effectRef idx="1">
              <a:schemeClr val="dk1"/>
            </a:effectRef>
            <a:fontRef idx="minor">
              <a:schemeClr val="dk1"/>
            </a:fontRef>
          </p:style>
          <p:txBody>
            <a:bodyPr vert="horz" wrap="square" lIns="80141" tIns="40071" rIns="80141" bIns="40071" numCol="1" anchor="ctr" anchorCtr="0" compatLnSpc="1">
              <a:prstTxWarp prst="textNoShape">
                <a:avLst/>
              </a:prstTxWarp>
            </a:bodyPr>
            <a:lstStyle/>
            <a:p>
              <a:pPr algn="ctr" defTabSz="801688" eaLnBrk="0" hangingPunct="0">
                <a:spcBef>
                  <a:spcPts val="600"/>
                </a:spcBef>
                <a:spcAft>
                  <a:spcPts val="600"/>
                </a:spcAft>
                <a:buClr>
                  <a:srgbClr val="808080"/>
                </a:buClr>
                <a:buSzPct val="60000"/>
                <a:defRPr/>
              </a:pPr>
              <a:r>
                <a:rPr lang="en-US" altLang="zh-CN" sz="1600" kern="0" dirty="0" smtClean="0">
                  <a:solidFill>
                    <a:schemeClr val="bg1"/>
                  </a:solidFill>
                  <a:latin typeface="Calibri" pitchFamily="34" charset="0"/>
                  <a:ea typeface="宋体" pitchFamily="2" charset="-122"/>
                </a:rPr>
                <a:t>Customer Support</a:t>
              </a:r>
            </a:p>
            <a:p>
              <a:pPr algn="ctr" defTabSz="801688" eaLnBrk="0" hangingPunct="0">
                <a:spcBef>
                  <a:spcPts val="600"/>
                </a:spcBef>
                <a:spcAft>
                  <a:spcPts val="600"/>
                </a:spcAft>
                <a:buClr>
                  <a:srgbClr val="808080"/>
                </a:buClr>
                <a:buSzPct val="60000"/>
                <a:defRPr/>
              </a:pPr>
              <a:r>
                <a:rPr lang="en-US" altLang="zh-CN" sz="1600" kern="0" dirty="0" smtClean="0">
                  <a:solidFill>
                    <a:schemeClr val="bg1"/>
                  </a:solidFill>
                  <a:latin typeface="Calibri" pitchFamily="34" charset="0"/>
                  <a:ea typeface="宋体" pitchFamily="2" charset="-122"/>
                </a:rPr>
                <a:t>Order Entry</a:t>
              </a:r>
            </a:p>
            <a:p>
              <a:pPr algn="ctr" defTabSz="801688" eaLnBrk="0" hangingPunct="0">
                <a:spcBef>
                  <a:spcPts val="600"/>
                </a:spcBef>
                <a:spcAft>
                  <a:spcPts val="600"/>
                </a:spcAft>
                <a:buClr>
                  <a:srgbClr val="808080"/>
                </a:buClr>
                <a:buSzPct val="60000"/>
                <a:defRPr/>
              </a:pPr>
              <a:r>
                <a:rPr lang="en-US" altLang="zh-CN" sz="1600" kern="0" dirty="0" smtClean="0">
                  <a:solidFill>
                    <a:schemeClr val="bg1"/>
                  </a:solidFill>
                  <a:latin typeface="Calibri" pitchFamily="34" charset="0"/>
                  <a:ea typeface="宋体" pitchFamily="2" charset="-122"/>
                </a:rPr>
                <a:t>Reservations</a:t>
              </a:r>
            </a:p>
            <a:p>
              <a:pPr algn="ctr" defTabSz="801688" eaLnBrk="0" hangingPunct="0">
                <a:spcBef>
                  <a:spcPts val="600"/>
                </a:spcBef>
                <a:spcAft>
                  <a:spcPts val="600"/>
                </a:spcAft>
                <a:buClr>
                  <a:srgbClr val="808080"/>
                </a:buClr>
                <a:buSzPct val="60000"/>
                <a:defRPr/>
              </a:pPr>
              <a:r>
                <a:rPr lang="en-US" altLang="zh-CN" sz="1600" kern="0" dirty="0" smtClean="0">
                  <a:solidFill>
                    <a:schemeClr val="bg1"/>
                  </a:solidFill>
                  <a:latin typeface="Calibri" pitchFamily="34" charset="0"/>
                  <a:ea typeface="宋体" pitchFamily="2" charset="-122"/>
                </a:rPr>
                <a:t>Registrations</a:t>
              </a:r>
            </a:p>
            <a:p>
              <a:pPr algn="ctr" defTabSz="801688" eaLnBrk="0" hangingPunct="0">
                <a:spcBef>
                  <a:spcPts val="600"/>
                </a:spcBef>
                <a:spcAft>
                  <a:spcPts val="600"/>
                </a:spcAft>
                <a:buClr>
                  <a:srgbClr val="808080"/>
                </a:buClr>
                <a:buSzPct val="60000"/>
                <a:defRPr/>
              </a:pPr>
              <a:r>
                <a:rPr lang="en-US" altLang="zh-CN" sz="1600" kern="0" dirty="0" smtClean="0">
                  <a:solidFill>
                    <a:schemeClr val="bg1"/>
                  </a:solidFill>
                  <a:latin typeface="Calibri" pitchFamily="34" charset="0"/>
                  <a:ea typeface="宋体" pitchFamily="2" charset="-122"/>
                </a:rPr>
                <a:t>Information Enquiry</a:t>
              </a:r>
            </a:p>
            <a:p>
              <a:pPr algn="ctr" defTabSz="801688" eaLnBrk="0" hangingPunct="0">
                <a:spcBef>
                  <a:spcPts val="600"/>
                </a:spcBef>
                <a:spcAft>
                  <a:spcPts val="600"/>
                </a:spcAft>
                <a:buClr>
                  <a:srgbClr val="808080"/>
                </a:buClr>
                <a:buSzPct val="60000"/>
                <a:defRPr/>
              </a:pPr>
              <a:r>
                <a:rPr lang="en-US" altLang="zh-CN" sz="1600" kern="0" dirty="0" smtClean="0">
                  <a:solidFill>
                    <a:schemeClr val="bg1"/>
                  </a:solidFill>
                  <a:latin typeface="Calibri" pitchFamily="34" charset="0"/>
                  <a:ea typeface="宋体" pitchFamily="2" charset="-122"/>
                </a:rPr>
                <a:t>Technical Support</a:t>
              </a:r>
              <a:endParaRPr lang="en-US" altLang="zh-CN" sz="1600" kern="0" dirty="0">
                <a:solidFill>
                  <a:schemeClr val="bg1"/>
                </a:solidFill>
                <a:latin typeface="Calibri" pitchFamily="34" charset="0"/>
                <a:ea typeface="宋体" pitchFamily="2" charset="-122"/>
              </a:endParaRPr>
            </a:p>
          </p:txBody>
        </p:sp>
        <p:sp>
          <p:nvSpPr>
            <p:cNvPr id="15" name="Rectangle 14"/>
            <p:cNvSpPr/>
            <p:nvPr/>
          </p:nvSpPr>
          <p:spPr bwMode="auto">
            <a:xfrm>
              <a:off x="4788024" y="2348880"/>
              <a:ext cx="2520280" cy="432048"/>
            </a:xfrm>
            <a:prstGeom prst="rect">
              <a:avLst/>
            </a:prstGeom>
            <a:solidFill>
              <a:srgbClr val="52A7D2"/>
            </a:solidFill>
            <a:ln w="9525">
              <a:noFill/>
              <a:miter lim="800000"/>
              <a:headEnd/>
              <a:tailEnd/>
            </a:ln>
          </p:spPr>
          <p:style>
            <a:lnRef idx="1">
              <a:schemeClr val="dk1"/>
            </a:lnRef>
            <a:fillRef idx="2">
              <a:schemeClr val="dk1"/>
            </a:fillRef>
            <a:effectRef idx="1">
              <a:schemeClr val="dk1"/>
            </a:effectRef>
            <a:fontRef idx="minor">
              <a:schemeClr val="dk1"/>
            </a:fontRef>
          </p:style>
          <p:txBody>
            <a:bodyPr vert="horz" wrap="square" lIns="80141" tIns="40071" rIns="80141" bIns="40071" numCol="1" anchor="ctr" anchorCtr="0" compatLnSpc="1">
              <a:prstTxWarp prst="textNoShape">
                <a:avLst/>
              </a:prstTxWarp>
            </a:bodyPr>
            <a:lstStyle/>
            <a:p>
              <a:pPr marL="342900" lvl="0" indent="-342900" algn="ctr" defTabSz="801688" eaLnBrk="0" hangingPunct="0">
                <a:spcBef>
                  <a:spcPts val="600"/>
                </a:spcBef>
                <a:spcAft>
                  <a:spcPts val="600"/>
                </a:spcAft>
                <a:buClr>
                  <a:srgbClr val="808080"/>
                </a:buClr>
                <a:buSzPct val="60000"/>
                <a:defRPr/>
              </a:pPr>
              <a:r>
                <a:rPr lang="en-US" altLang="zh-CN" sz="1600" b="1" dirty="0" smtClean="0">
                  <a:solidFill>
                    <a:schemeClr val="bg1"/>
                  </a:solidFill>
                  <a:latin typeface="Calibri" pitchFamily="34" charset="0"/>
                  <a:ea typeface="宋体" pitchFamily="2" charset="-122"/>
                </a:rPr>
                <a:t>Outbound Services</a:t>
              </a:r>
            </a:p>
          </p:txBody>
        </p:sp>
        <p:sp>
          <p:nvSpPr>
            <p:cNvPr id="16" name="Rectangle 15"/>
            <p:cNvSpPr/>
            <p:nvPr/>
          </p:nvSpPr>
          <p:spPr bwMode="auto">
            <a:xfrm>
              <a:off x="4788024" y="2924944"/>
              <a:ext cx="2520280" cy="2448272"/>
            </a:xfrm>
            <a:prstGeom prst="rect">
              <a:avLst/>
            </a:prstGeom>
            <a:solidFill>
              <a:srgbClr val="52A7D2"/>
            </a:solidFill>
            <a:ln w="9525">
              <a:noFill/>
              <a:miter lim="800000"/>
              <a:headEnd/>
              <a:tailEnd/>
            </a:ln>
          </p:spPr>
          <p:style>
            <a:lnRef idx="1">
              <a:schemeClr val="dk1"/>
            </a:lnRef>
            <a:fillRef idx="2">
              <a:schemeClr val="dk1"/>
            </a:fillRef>
            <a:effectRef idx="1">
              <a:schemeClr val="dk1"/>
            </a:effectRef>
            <a:fontRef idx="minor">
              <a:schemeClr val="dk1"/>
            </a:fontRef>
          </p:style>
          <p:txBody>
            <a:bodyPr vert="horz" wrap="square" lIns="80141" tIns="40071" rIns="80141" bIns="40071" numCol="1" anchor="ctr" anchorCtr="0" compatLnSpc="1">
              <a:prstTxWarp prst="textNoShape">
                <a:avLst/>
              </a:prstTxWarp>
            </a:bodyPr>
            <a:lstStyle/>
            <a:p>
              <a:pPr marL="342900" indent="-342900" algn="ctr" defTabSz="801688" eaLnBrk="0" hangingPunct="0">
                <a:spcBef>
                  <a:spcPts val="600"/>
                </a:spcBef>
                <a:spcAft>
                  <a:spcPts val="600"/>
                </a:spcAft>
                <a:buClr>
                  <a:srgbClr val="808080"/>
                </a:buClr>
                <a:buSzPct val="60000"/>
                <a:defRPr/>
              </a:pPr>
              <a:r>
                <a:rPr lang="en-US" altLang="zh-CN" sz="1600" dirty="0" smtClean="0">
                  <a:solidFill>
                    <a:schemeClr val="bg1"/>
                  </a:solidFill>
                  <a:latin typeface="Calibri" pitchFamily="34" charset="0"/>
                  <a:ea typeface="宋体" pitchFamily="2" charset="-122"/>
                </a:rPr>
                <a:t>Telemarketing</a:t>
              </a:r>
            </a:p>
            <a:p>
              <a:pPr marL="342900" indent="-342900" algn="ctr" defTabSz="801688" eaLnBrk="0" hangingPunct="0">
                <a:spcBef>
                  <a:spcPts val="600"/>
                </a:spcBef>
                <a:spcAft>
                  <a:spcPts val="600"/>
                </a:spcAft>
                <a:buClr>
                  <a:srgbClr val="808080"/>
                </a:buClr>
                <a:buSzPct val="60000"/>
                <a:defRPr/>
              </a:pPr>
              <a:r>
                <a:rPr lang="en-US" altLang="zh-CN" sz="1600" dirty="0" smtClean="0">
                  <a:solidFill>
                    <a:schemeClr val="bg1"/>
                  </a:solidFill>
                  <a:latin typeface="Calibri" pitchFamily="34" charset="0"/>
                  <a:ea typeface="宋体" pitchFamily="2" charset="-122"/>
                </a:rPr>
                <a:t>Reminders</a:t>
              </a:r>
            </a:p>
            <a:p>
              <a:pPr marL="342900" indent="-342900" algn="ctr" defTabSz="801688" eaLnBrk="0" hangingPunct="0">
                <a:spcBef>
                  <a:spcPts val="600"/>
                </a:spcBef>
                <a:spcAft>
                  <a:spcPts val="600"/>
                </a:spcAft>
                <a:buClr>
                  <a:srgbClr val="808080"/>
                </a:buClr>
                <a:buSzPct val="60000"/>
                <a:defRPr/>
              </a:pPr>
              <a:r>
                <a:rPr lang="en-US" altLang="zh-CN" sz="1600" dirty="0" smtClean="0">
                  <a:solidFill>
                    <a:schemeClr val="bg1"/>
                  </a:solidFill>
                  <a:latin typeface="Calibri" pitchFamily="34" charset="0"/>
                  <a:ea typeface="宋体" pitchFamily="2" charset="-122"/>
                </a:rPr>
                <a:t>Customer Survey</a:t>
              </a:r>
            </a:p>
            <a:p>
              <a:pPr marL="342900" indent="-342900" algn="ctr" defTabSz="801688" eaLnBrk="0" hangingPunct="0">
                <a:spcBef>
                  <a:spcPts val="600"/>
                </a:spcBef>
                <a:spcAft>
                  <a:spcPts val="600"/>
                </a:spcAft>
                <a:buClr>
                  <a:srgbClr val="808080"/>
                </a:buClr>
                <a:buSzPct val="60000"/>
                <a:defRPr/>
              </a:pPr>
              <a:r>
                <a:rPr lang="en-US" altLang="zh-CN" sz="1600" dirty="0" smtClean="0">
                  <a:solidFill>
                    <a:schemeClr val="bg1"/>
                  </a:solidFill>
                  <a:latin typeface="Calibri" pitchFamily="34" charset="0"/>
                  <a:ea typeface="宋体" pitchFamily="2" charset="-122"/>
                </a:rPr>
                <a:t>Market Research</a:t>
              </a:r>
            </a:p>
            <a:p>
              <a:pPr marL="342900" indent="-342900" algn="ctr" defTabSz="801688" eaLnBrk="0" hangingPunct="0">
                <a:spcBef>
                  <a:spcPts val="600"/>
                </a:spcBef>
                <a:spcAft>
                  <a:spcPts val="600"/>
                </a:spcAft>
                <a:buClr>
                  <a:srgbClr val="808080"/>
                </a:buClr>
                <a:buSzPct val="60000"/>
                <a:defRPr/>
              </a:pPr>
              <a:r>
                <a:rPr lang="en-US" altLang="zh-CN" sz="1600" dirty="0" smtClean="0">
                  <a:solidFill>
                    <a:schemeClr val="bg1"/>
                  </a:solidFill>
                  <a:latin typeface="Calibri" pitchFamily="34" charset="0"/>
                  <a:ea typeface="宋体" pitchFamily="2" charset="-122"/>
                </a:rPr>
                <a:t>Product Promotions</a:t>
              </a:r>
            </a:p>
            <a:p>
              <a:pPr marL="342900" indent="-342900" algn="ctr" defTabSz="801688" eaLnBrk="0" hangingPunct="0">
                <a:spcBef>
                  <a:spcPts val="600"/>
                </a:spcBef>
                <a:spcAft>
                  <a:spcPts val="600"/>
                </a:spcAft>
                <a:buClr>
                  <a:srgbClr val="808080"/>
                </a:buClr>
                <a:buSzPct val="60000"/>
                <a:defRPr/>
              </a:pPr>
              <a:r>
                <a:rPr lang="en-US" altLang="zh-CN" sz="1600" dirty="0" smtClean="0">
                  <a:solidFill>
                    <a:schemeClr val="bg1"/>
                  </a:solidFill>
                  <a:latin typeface="Calibri" pitchFamily="34" charset="0"/>
                  <a:ea typeface="宋体" pitchFamily="2" charset="-122"/>
                </a:rPr>
                <a:t>Notifications</a:t>
              </a: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p>
            <a:pPr defTabSz="877888"/>
            <a:r>
              <a:rPr lang="en-US" altLang="zh-CN" smtClean="0">
                <a:latin typeface="FrutigerNext LT Bold" pitchFamily="34" charset="0"/>
                <a:ea typeface="MS PGothic" pitchFamily="34" charset="-128"/>
                <a:cs typeface="华文细黑"/>
              </a:rPr>
              <a:t>Page</a:t>
            </a:r>
            <a:fld id="{4C65AFF4-BAB1-43B3-A608-A2D748203316}" type="slidenum">
              <a:rPr lang="en-US" altLang="zh-CN" smtClean="0">
                <a:latin typeface="FrutigerNext LT Bold" pitchFamily="34" charset="0"/>
                <a:ea typeface="MS PGothic" pitchFamily="34" charset="-128"/>
                <a:cs typeface="华文细黑"/>
              </a:rPr>
              <a:pPr defTabSz="877888"/>
              <a:t>8</a:t>
            </a:fld>
            <a:endParaRPr lang="en-US" altLang="zh-CN" smtClean="0">
              <a:latin typeface="FrutigerNext LT Bold" pitchFamily="34" charset="0"/>
              <a:ea typeface="MS PGothic" pitchFamily="34" charset="-128"/>
              <a:cs typeface="华文细黑"/>
            </a:endParaRPr>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Evolution of Contact Center</a:t>
            </a:r>
          </a:p>
        </p:txBody>
      </p:sp>
      <p:pic>
        <p:nvPicPr>
          <p:cNvPr id="12292"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3"/>
          <p:cNvSpPr txBox="1">
            <a:spLocks noChangeArrowheads="1"/>
          </p:cNvSpPr>
          <p:nvPr/>
        </p:nvSpPr>
        <p:spPr bwMode="auto">
          <a:xfrm>
            <a:off x="971600" y="1230313"/>
            <a:ext cx="7416750" cy="1550987"/>
          </a:xfrm>
          <a:prstGeom prst="rect">
            <a:avLst/>
          </a:prstGeom>
          <a:noFill/>
          <a:ln w="9525">
            <a:noFill/>
            <a:miter lim="800000"/>
            <a:headEnd/>
            <a:tailEnd/>
          </a:ln>
        </p:spPr>
        <p:txBody>
          <a:bodyPr lIns="80141" tIns="40071" rIns="80141" bIns="40071"/>
          <a:lstStyle/>
          <a:p>
            <a:pPr algn="just" defTabSz="801688">
              <a:spcBef>
                <a:spcPts val="600"/>
              </a:spcBef>
              <a:spcAft>
                <a:spcPts val="600"/>
              </a:spcAft>
              <a:buClr>
                <a:schemeClr val="tx1"/>
              </a:buClr>
              <a:defRPr/>
            </a:pPr>
            <a:r>
              <a:rPr lang="en-US" altLang="zh-CN" sz="2000" kern="0" dirty="0">
                <a:latin typeface="Calibri" pitchFamily="34" charset="0"/>
                <a:ea typeface="+mn-ea"/>
                <a:cs typeface="+mn-cs"/>
              </a:rPr>
              <a:t>The advancements in the field of IP has led to a shift in Contact </a:t>
            </a:r>
            <a:r>
              <a:rPr lang="en-US" altLang="zh-CN" sz="2000" kern="0" dirty="0" smtClean="0">
                <a:latin typeface="Calibri" pitchFamily="34" charset="0"/>
                <a:ea typeface="+mn-ea"/>
                <a:cs typeface="+mn-cs"/>
              </a:rPr>
              <a:t>Center </a:t>
            </a:r>
            <a:r>
              <a:rPr lang="en-US" altLang="zh-CN" sz="2000" kern="0" dirty="0">
                <a:latin typeface="Calibri" pitchFamily="34" charset="0"/>
                <a:ea typeface="+mn-ea"/>
                <a:cs typeface="+mn-cs"/>
              </a:rPr>
              <a:t>Technology. From a traditional </a:t>
            </a:r>
            <a:r>
              <a:rPr lang="en-US" altLang="zh-CN" sz="2000" kern="0" dirty="0" smtClean="0">
                <a:latin typeface="Calibri" pitchFamily="34" charset="0"/>
                <a:ea typeface="+mn-ea"/>
                <a:cs typeface="+mn-cs"/>
              </a:rPr>
              <a:t>Time division Multiplex (TDM) </a:t>
            </a:r>
            <a:r>
              <a:rPr lang="en-US" altLang="zh-CN" sz="2000" kern="0" dirty="0">
                <a:latin typeface="Calibri" pitchFamily="34" charset="0"/>
                <a:ea typeface="+mn-ea"/>
                <a:cs typeface="+mn-cs"/>
              </a:rPr>
              <a:t>based infrastructure, the focus has shifted to </a:t>
            </a:r>
            <a:r>
              <a:rPr lang="en-US" altLang="zh-CN" sz="2000" kern="0">
                <a:latin typeface="Calibri" pitchFamily="34" charset="0"/>
                <a:ea typeface="+mn-ea"/>
                <a:cs typeface="+mn-cs"/>
              </a:rPr>
              <a:t>modern </a:t>
            </a:r>
            <a:r>
              <a:rPr lang="en-US" altLang="zh-CN" sz="2000" kern="0" smtClean="0">
                <a:latin typeface="Calibri" pitchFamily="34" charset="0"/>
                <a:ea typeface="+mn-ea"/>
                <a:cs typeface="+mn-cs"/>
              </a:rPr>
              <a:t>IPCC </a:t>
            </a:r>
            <a:r>
              <a:rPr lang="en-US" altLang="zh-CN" sz="2000" kern="0" dirty="0">
                <a:latin typeface="Calibri" pitchFamily="34" charset="0"/>
                <a:ea typeface="+mn-ea"/>
                <a:cs typeface="+mn-cs"/>
              </a:rPr>
              <a:t>which provides better benefits to businesses in terms of cost, scalability, mobility, etc.</a:t>
            </a:r>
          </a:p>
        </p:txBody>
      </p:sp>
      <p:grpSp>
        <p:nvGrpSpPr>
          <p:cNvPr id="12294" name="Group 17"/>
          <p:cNvGrpSpPr>
            <a:grpSpLocks/>
          </p:cNvGrpSpPr>
          <p:nvPr/>
        </p:nvGrpSpPr>
        <p:grpSpPr bwMode="auto">
          <a:xfrm>
            <a:off x="2627784" y="3356992"/>
            <a:ext cx="5362575" cy="2452687"/>
            <a:chOff x="2915816" y="3356992"/>
            <a:chExt cx="5364088" cy="2452861"/>
          </a:xfrm>
        </p:grpSpPr>
        <p:sp>
          <p:nvSpPr>
            <p:cNvPr id="17" name="Bent Arrow 16"/>
            <p:cNvSpPr/>
            <p:nvPr/>
          </p:nvSpPr>
          <p:spPr bwMode="auto">
            <a:xfrm>
              <a:off x="3852705" y="4004738"/>
              <a:ext cx="2520073" cy="792218"/>
            </a:xfrm>
            <a:prstGeom prst="bentArrow">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fontAlgn="t">
                <a:defRPr/>
              </a:pPr>
              <a:endParaRPr lang="en-US">
                <a:solidFill>
                  <a:schemeClr val="tx1"/>
                </a:solidFill>
              </a:endParaRPr>
            </a:p>
          </p:txBody>
        </p:sp>
        <p:pic>
          <p:nvPicPr>
            <p:cNvPr id="12296" name="Picture 4" descr="C:\Documents and Settings\skf58289\My Documents\My Pictures\Old Phone.jpg"/>
            <p:cNvPicPr>
              <a:picLocks noChangeAspect="1" noChangeArrowheads="1"/>
            </p:cNvPicPr>
            <p:nvPr/>
          </p:nvPicPr>
          <p:blipFill>
            <a:blip r:embed="rId4" cstate="print"/>
            <a:srcRect/>
            <a:stretch>
              <a:fillRect/>
            </a:stretch>
          </p:blipFill>
          <p:spPr bwMode="auto">
            <a:xfrm>
              <a:off x="2915816" y="4581128"/>
              <a:ext cx="1714500" cy="1228725"/>
            </a:xfrm>
            <a:prstGeom prst="rect">
              <a:avLst/>
            </a:prstGeom>
            <a:noFill/>
            <a:ln w="9525">
              <a:noFill/>
              <a:miter lim="800000"/>
              <a:headEnd/>
              <a:tailEnd/>
            </a:ln>
          </p:spPr>
        </p:pic>
        <p:pic>
          <p:nvPicPr>
            <p:cNvPr id="12297" name="Picture 5" descr="C:\Documents and Settings\skf58289\My Documents\My Pictures\HUAWEI IP Phone.jpg"/>
            <p:cNvPicPr>
              <a:picLocks noChangeAspect="1" noChangeArrowheads="1"/>
            </p:cNvPicPr>
            <p:nvPr/>
          </p:nvPicPr>
          <p:blipFill>
            <a:blip r:embed="rId5" cstate="print"/>
            <a:srcRect t="17355" b="8885"/>
            <a:stretch>
              <a:fillRect/>
            </a:stretch>
          </p:blipFill>
          <p:spPr bwMode="auto">
            <a:xfrm>
              <a:off x="6372200" y="3356992"/>
              <a:ext cx="1907704" cy="1407113"/>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s + Notes English Template for Technical Training V1.1(20090429)">
  <a:themeElements>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Slides + Notes English Template for Technical Training V1.1(20090429)">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6">
        <a:dk1>
          <a:srgbClr val="000000"/>
        </a:dk1>
        <a:lt1>
          <a:srgbClr val="FFFFFF"/>
        </a:lt1>
        <a:dk2>
          <a:srgbClr val="99CCCC"/>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7">
        <a:dk1>
          <a:srgbClr val="000000"/>
        </a:dk1>
        <a:lt1>
          <a:srgbClr val="FFFFFF"/>
        </a:lt1>
        <a:dk2>
          <a:srgbClr val="99CCCC"/>
        </a:dk2>
        <a:lt2>
          <a:srgbClr val="CCCCCC"/>
        </a:lt2>
        <a:accent1>
          <a:srgbClr val="CCFF99"/>
        </a:accent1>
        <a:accent2>
          <a:srgbClr val="99CCCC"/>
        </a:accent2>
        <a:accent3>
          <a:srgbClr val="FFFFFF"/>
        </a:accent3>
        <a:accent4>
          <a:srgbClr val="000000"/>
        </a:accent4>
        <a:accent5>
          <a:srgbClr val="E2FFCA"/>
        </a:accent5>
        <a:accent6>
          <a:srgbClr val="8AB9B9"/>
        </a:accent6>
        <a:hlink>
          <a:srgbClr val="6699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 Notes English Template for Technical Training V1.1(20090429)</Template>
  <TotalTime>1285</TotalTime>
  <Words>2696</Words>
  <Application>Microsoft Office PowerPoint</Application>
  <PresentationFormat>On-screen Show (4:3)</PresentationFormat>
  <Paragraphs>447</Paragraphs>
  <Slides>48</Slides>
  <Notes>48</Notes>
  <HiddenSlides>1</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Slides + Notes English Template for Technical Training V1.1(20090429)</vt:lpstr>
      <vt:lpstr>3_自定义设计方案</vt:lpstr>
      <vt:lpstr>Slide 0</vt:lpstr>
      <vt:lpstr>Contact Center Orientation</vt:lpstr>
      <vt:lpstr>Objectives</vt:lpstr>
      <vt:lpstr>Target Audience</vt:lpstr>
      <vt:lpstr>Slide 4</vt:lpstr>
      <vt:lpstr>Contact Center - Overview</vt:lpstr>
      <vt:lpstr>Slide 6</vt:lpstr>
      <vt:lpstr>Contact Center Services</vt:lpstr>
      <vt:lpstr>Evolution of Contact Center</vt:lpstr>
      <vt:lpstr>Slide 9</vt:lpstr>
      <vt:lpstr>Slide 10</vt:lpstr>
      <vt:lpstr>Slide 11</vt:lpstr>
      <vt:lpstr>Human Resources in Contact Center</vt:lpstr>
      <vt:lpstr>Slide 13</vt:lpstr>
      <vt:lpstr>Core Components</vt:lpstr>
      <vt:lpstr>Slide 15</vt:lpstr>
      <vt:lpstr>Slide 16</vt:lpstr>
      <vt:lpstr>Slide 17</vt:lpstr>
      <vt:lpstr>Slide 18</vt:lpstr>
      <vt:lpstr>Types of Contact Center</vt:lpstr>
      <vt:lpstr>Slide 20</vt:lpstr>
      <vt:lpstr>Slide 21</vt:lpstr>
      <vt:lpstr>Slide 22</vt:lpstr>
      <vt:lpstr>Slide 23</vt:lpstr>
      <vt:lpstr>Why Outbound Contact Center Is Needed? </vt:lpstr>
      <vt:lpstr>Slide 25</vt:lpstr>
      <vt:lpstr>Slide 26</vt:lpstr>
      <vt:lpstr>Overcoming traditional marketing challenges by Proactive Outbound Call Service </vt:lpstr>
      <vt:lpstr>Application of Outbound Call Service</vt:lpstr>
      <vt:lpstr>Slide 29</vt:lpstr>
      <vt:lpstr>Slide 30</vt:lpstr>
      <vt:lpstr>Slide 31</vt:lpstr>
      <vt:lpstr>Why Multimedia Contact Center Is Needed?</vt:lpstr>
      <vt:lpstr>Slide 33</vt:lpstr>
      <vt:lpstr>Multimedia Offerings</vt:lpstr>
      <vt:lpstr>Slide 35</vt:lpstr>
      <vt:lpstr>Slide 36</vt:lpstr>
      <vt:lpstr>Implementation Scenarios</vt:lpstr>
      <vt:lpstr>Implementation Scenario - Inbound</vt:lpstr>
      <vt:lpstr>Implementation Scenario - Inbound…</vt:lpstr>
      <vt:lpstr>Implementation Scenario - Inbound…</vt:lpstr>
      <vt:lpstr>Implementation Scenarios</vt:lpstr>
      <vt:lpstr>Implementation Scenarios - Outbound</vt:lpstr>
      <vt:lpstr>Implementation Scenario - Outbound…</vt:lpstr>
      <vt:lpstr>Implementation Scenarios</vt:lpstr>
      <vt:lpstr>Implementation Scenarios - Multimedia</vt:lpstr>
      <vt:lpstr>Glossary</vt:lpstr>
      <vt:lpstr>Slide 47</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S53835</dc:creator>
  <cp:lastModifiedBy>a00903042</cp:lastModifiedBy>
  <cp:revision>307</cp:revision>
  <dcterms:created xsi:type="dcterms:W3CDTF">2009-12-23T09:53:11Z</dcterms:created>
  <dcterms:modified xsi:type="dcterms:W3CDTF">2012-08-16T06:15:01Z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(3)GoS3GE5TEckrkW+rJqgk2Hu1n9nOlnY/w0blrosfgQiACtjvsPeD++V75EHSdazhRJp0Cw7o
wE08NZTuMAaQLlbKJRaLrrx4/AICCm+GfR7fRvIsonen62Q1S95K1TqVW7Y9ZSOqD2TNdsrL
XQYA+vMXRIucHt+pOwYth5LjLIZh3/hTNZNfpyxOEsmYIBYIhQE7xkQIBoMICR2PXj/UaRvR
mR5AfceAcew+vulTYzSud</vt:lpwstr>
  </property>
  <property fmtid="{D5CDD505-2E9C-101B-9397-08002B2CF9AE}" pid="3" name="_ms_pID_7253431">
    <vt:lpwstr>FUpWcWp//NXQNjvvtGDD0PCNZErg/Tl8zQZaQ3XAUkHxpYeTdh1
011pg3uj4oepJm/k3Qb2z4DD+pbuYNv6Btzq3bA6/3Okbkrx0Ptb0zvy9585n1bN+O6L636b
9UMYsvCQdmSVar4AB+tT/D/wkrM4EBWUt4slvCGen7XZ7zGlytgm7AwgAnBx8ifFhpYprjnL
AeITTVHvpYlCXjrdp0oowe8igfi/vU2EtFS18Gxv3N</vt:lpwstr>
  </property>
  <property fmtid="{D5CDD505-2E9C-101B-9397-08002B2CF9AE}" pid="4" name="_ms_pID_7253432">
    <vt:lpwstr>3Z1knUHkvoQZCsyiW9vWo8jGVjZKaw
/nRyWHhVo9A2fXTlJA/cA2okpJ5YnZy+ZR4x3NDW4WB6HTH6W1nmo6pRG0uN9gvEth4jQi5i
y/cdDKt9IsEnppMNsvPJOrp34wfx3UhhwtZ6kTVp9cQjt6iN0rYzH2hfP4Ubc+ENaD3zud1F
VMWKSeuR4YBCI9aewPr09Io3E/UlTvfjgv+mrzIdOCQMmDE2tYN8TF/Q</vt:lpwstr>
  </property>
  <property fmtid="{D5CDD505-2E9C-101B-9397-08002B2CF9AE}" pid="5" name="_ms_pID_7253433">
    <vt:lpwstr>ZuGDjFtsp /iGoxxvA71ns4linefL1pw1lR1Gv2m+KPwJvK2/mjXVRsR0kWzdVLLJ4LnS3GvRG47l9sg==</vt:lpwstr>
  </property>
  <property fmtid="{D5CDD505-2E9C-101B-9397-08002B2CF9AE}" pid="6" name="sflag">
    <vt:lpwstr>1345095503</vt:lpwstr>
  </property>
</Properties>
</file>