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Default Extension="gif" ContentType="image/gif"/>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1"/>
    <p:sldMasterId id="2147483662" r:id="rId2"/>
    <p:sldMasterId id="2147483782" r:id="rId3"/>
    <p:sldMasterId id="2147483794" r:id="rId4"/>
  </p:sldMasterIdLst>
  <p:notesMasterIdLst>
    <p:notesMasterId r:id="rId45"/>
  </p:notesMasterIdLst>
  <p:handoutMasterIdLst>
    <p:handoutMasterId r:id="rId46"/>
  </p:handoutMasterIdLst>
  <p:sldIdLst>
    <p:sldId id="845" r:id="rId5"/>
    <p:sldId id="846" r:id="rId6"/>
    <p:sldId id="847" r:id="rId7"/>
    <p:sldId id="880" r:id="rId8"/>
    <p:sldId id="927" r:id="rId9"/>
    <p:sldId id="909" r:id="rId10"/>
    <p:sldId id="881" r:id="rId11"/>
    <p:sldId id="931" r:id="rId12"/>
    <p:sldId id="885" r:id="rId13"/>
    <p:sldId id="915" r:id="rId14"/>
    <p:sldId id="886" r:id="rId15"/>
    <p:sldId id="917" r:id="rId16"/>
    <p:sldId id="887" r:id="rId17"/>
    <p:sldId id="888" r:id="rId18"/>
    <p:sldId id="918" r:id="rId19"/>
    <p:sldId id="889" r:id="rId20"/>
    <p:sldId id="892" r:id="rId21"/>
    <p:sldId id="919" r:id="rId22"/>
    <p:sldId id="893" r:id="rId23"/>
    <p:sldId id="895" r:id="rId24"/>
    <p:sldId id="911" r:id="rId25"/>
    <p:sldId id="896" r:id="rId26"/>
    <p:sldId id="912" r:id="rId27"/>
    <p:sldId id="897" r:id="rId28"/>
    <p:sldId id="913" r:id="rId29"/>
    <p:sldId id="899" r:id="rId30"/>
    <p:sldId id="930" r:id="rId31"/>
    <p:sldId id="900" r:id="rId32"/>
    <p:sldId id="901" r:id="rId33"/>
    <p:sldId id="902" r:id="rId34"/>
    <p:sldId id="914" r:id="rId35"/>
    <p:sldId id="903" r:id="rId36"/>
    <p:sldId id="907" r:id="rId37"/>
    <p:sldId id="920" r:id="rId38"/>
    <p:sldId id="921" r:id="rId39"/>
    <p:sldId id="922" r:id="rId40"/>
    <p:sldId id="923" r:id="rId41"/>
    <p:sldId id="928" r:id="rId42"/>
    <p:sldId id="929" r:id="rId43"/>
    <p:sldId id="908" r:id="rId44"/>
  </p:sldIdLst>
  <p:sldSz cx="9144000" cy="6858000" type="screen4x3"/>
  <p:notesSz cx="7099300" cy="10234613"/>
  <p:defaultTextStyle>
    <a:defPPr>
      <a:defRPr lang="zh-CN"/>
    </a:defPPr>
    <a:lvl1pPr algn="l" rtl="0" fontAlgn="t">
      <a:spcBef>
        <a:spcPct val="0"/>
      </a:spcBef>
      <a:spcAft>
        <a:spcPct val="0"/>
      </a:spcAft>
      <a:defRPr kern="1200">
        <a:solidFill>
          <a:schemeClr val="tx1"/>
        </a:solidFill>
        <a:latin typeface="FrutigerNext LT Regular" pitchFamily="34" charset="0"/>
        <a:ea typeface="华文细黑" pitchFamily="2" charset="-122"/>
        <a:cs typeface="+mn-cs"/>
      </a:defRPr>
    </a:lvl1pPr>
    <a:lvl2pPr marL="457200" algn="l" rtl="0" fontAlgn="t">
      <a:spcBef>
        <a:spcPct val="0"/>
      </a:spcBef>
      <a:spcAft>
        <a:spcPct val="0"/>
      </a:spcAft>
      <a:defRPr kern="1200">
        <a:solidFill>
          <a:schemeClr val="tx1"/>
        </a:solidFill>
        <a:latin typeface="FrutigerNext LT Regular" pitchFamily="34" charset="0"/>
        <a:ea typeface="华文细黑" pitchFamily="2" charset="-122"/>
        <a:cs typeface="+mn-cs"/>
      </a:defRPr>
    </a:lvl2pPr>
    <a:lvl3pPr marL="914400" algn="l" rtl="0" fontAlgn="t">
      <a:spcBef>
        <a:spcPct val="0"/>
      </a:spcBef>
      <a:spcAft>
        <a:spcPct val="0"/>
      </a:spcAft>
      <a:defRPr kern="1200">
        <a:solidFill>
          <a:schemeClr val="tx1"/>
        </a:solidFill>
        <a:latin typeface="FrutigerNext LT Regular" pitchFamily="34" charset="0"/>
        <a:ea typeface="华文细黑" pitchFamily="2" charset="-122"/>
        <a:cs typeface="+mn-cs"/>
      </a:defRPr>
    </a:lvl3pPr>
    <a:lvl4pPr marL="1371600" algn="l" rtl="0" fontAlgn="t">
      <a:spcBef>
        <a:spcPct val="0"/>
      </a:spcBef>
      <a:spcAft>
        <a:spcPct val="0"/>
      </a:spcAft>
      <a:defRPr kern="1200">
        <a:solidFill>
          <a:schemeClr val="tx1"/>
        </a:solidFill>
        <a:latin typeface="FrutigerNext LT Regular" pitchFamily="34" charset="0"/>
        <a:ea typeface="华文细黑" pitchFamily="2" charset="-122"/>
        <a:cs typeface="+mn-cs"/>
      </a:defRPr>
    </a:lvl4pPr>
    <a:lvl5pPr marL="1828800" algn="l" rtl="0" fontAlgn="t">
      <a:spcBef>
        <a:spcPct val="0"/>
      </a:spcBef>
      <a:spcAft>
        <a:spcPct val="0"/>
      </a:spcAft>
      <a:defRPr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kern="1200">
        <a:solidFill>
          <a:schemeClr val="tx1"/>
        </a:solidFill>
        <a:latin typeface="FrutigerNext LT Regular" pitchFamily="34" charset="0"/>
        <a:ea typeface="华文细黑" pitchFamily="2" charset="-122"/>
        <a:cs typeface="+mn-cs"/>
      </a:defRPr>
    </a:lvl6pPr>
    <a:lvl7pPr marL="2743200" algn="l" defTabSz="914400" rtl="0" eaLnBrk="1" latinLnBrk="0" hangingPunct="1">
      <a:defRPr kern="1200">
        <a:solidFill>
          <a:schemeClr val="tx1"/>
        </a:solidFill>
        <a:latin typeface="FrutigerNext LT Regular" pitchFamily="34" charset="0"/>
        <a:ea typeface="华文细黑" pitchFamily="2" charset="-122"/>
        <a:cs typeface="+mn-cs"/>
      </a:defRPr>
    </a:lvl7pPr>
    <a:lvl8pPr marL="3200400" algn="l" defTabSz="914400" rtl="0" eaLnBrk="1" latinLnBrk="0" hangingPunct="1">
      <a:defRPr kern="1200">
        <a:solidFill>
          <a:schemeClr val="tx1"/>
        </a:solidFill>
        <a:latin typeface="FrutigerNext LT Regular" pitchFamily="34" charset="0"/>
        <a:ea typeface="华文细黑" pitchFamily="2" charset="-122"/>
        <a:cs typeface="+mn-cs"/>
      </a:defRPr>
    </a:lvl8pPr>
    <a:lvl9pPr marL="3657600" algn="l" defTabSz="914400" rtl="0" eaLnBrk="1" latinLnBrk="0" hangingPunct="1">
      <a:defRPr kern="1200">
        <a:solidFill>
          <a:schemeClr val="tx1"/>
        </a:solidFill>
        <a:latin typeface="FrutigerNext LT Regular" pitchFamily="34" charset="0"/>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schemeClr val="tx1"/>
    </p:penClr>
  </p:showPr>
  <p:clrMru>
    <a:srgbClr val="FFC5B7"/>
    <a:srgbClr val="FF9900"/>
    <a:srgbClr val="000000"/>
    <a:srgbClr val="006699"/>
    <a:srgbClr val="800000"/>
    <a:srgbClr val="777777"/>
    <a:srgbClr val="8EC6E2"/>
    <a:srgbClr val="AED6EA"/>
    <a:srgbClr val="52A7D2"/>
    <a:srgbClr val="4D4D4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18" autoAdjust="0"/>
    <p:restoredTop sz="83214" autoAdjust="0"/>
  </p:normalViewPr>
  <p:slideViewPr>
    <p:cSldViewPr snapToGrid="0">
      <p:cViewPr>
        <p:scale>
          <a:sx n="75" d="100"/>
          <a:sy n="75" d="100"/>
        </p:scale>
        <p:origin x="-2400" y="-900"/>
      </p:cViewPr>
      <p:guideLst>
        <p:guide orient="horz" pos="2160"/>
        <p:guide pos="2880"/>
        <p:guide pos="229"/>
        <p:guide pos="5527"/>
      </p:guideLst>
    </p:cSldViewPr>
  </p:slideViewPr>
  <p:notesTextViewPr>
    <p:cViewPr>
      <p:scale>
        <a:sx n="100" d="100"/>
        <a:sy n="100" d="100"/>
      </p:scale>
      <p:origin x="0" y="0"/>
    </p:cViewPr>
  </p:notesTextViewPr>
  <p:notesViewPr>
    <p:cSldViewPr snapToGrid="0">
      <p:cViewPr>
        <p:scale>
          <a:sx n="100" d="100"/>
          <a:sy n="100" d="100"/>
        </p:scale>
        <p:origin x="-2520" y="-72"/>
      </p:cViewPr>
      <p:guideLst>
        <p:guide orient="horz" pos="3223"/>
        <p:guide pos="2236"/>
        <p:guide pos="3862"/>
        <p:guide pos="62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smtClean="0">
                <a:latin typeface="Arial" charset="0"/>
                <a:ea typeface="宋体"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smtClean="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smtClean="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smtClean="0">
                <a:latin typeface="Arial" charset="0"/>
                <a:ea typeface="宋体" pitchFamily="2" charset="-122"/>
              </a:defRPr>
            </a:lvl1pPr>
          </a:lstStyle>
          <a:p>
            <a:pPr>
              <a:defRPr/>
            </a:pPr>
            <a:fld id="{08EFAC45-D586-4591-B840-6A367F2BCA0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904875" y="333375"/>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000" smtClean="0">
                <a:latin typeface="FrutigerNext LT Medium" pitchFamily="34" charset="0"/>
              </a:defRPr>
            </a:lvl1pPr>
          </a:lstStyle>
          <a:p>
            <a:pPr>
              <a:defRPr/>
            </a:pPr>
            <a:r>
              <a:rPr lang="en-US" altLang="zh-CN" dirty="0"/>
              <a:t>Chapter 1 </a:t>
            </a:r>
            <a:r>
              <a:rPr lang="en-US" altLang="zh-CN" dirty="0" err="1"/>
              <a:t>SoftCo</a:t>
            </a:r>
            <a:r>
              <a:rPr lang="en-US" altLang="zh-CN" dirty="0"/>
              <a:t> Fundamental</a:t>
            </a:r>
            <a:endParaRPr lang="en-US" altLang="zh-CN" sz="1300" dirty="0"/>
          </a:p>
        </p:txBody>
      </p:sp>
      <p:sp>
        <p:nvSpPr>
          <p:cNvPr id="45059"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smtClean="0"/>
              <a:t>Click here to add content</a:t>
            </a:r>
          </a:p>
          <a:p>
            <a:pPr lvl="1"/>
            <a:r>
              <a:rPr lang="en-US" altLang="zh-CN" noProof="0" smtClean="0"/>
              <a:t>Click here to add content</a:t>
            </a:r>
          </a:p>
          <a:p>
            <a:pPr lvl="2"/>
            <a:r>
              <a:rPr lang="en-US" altLang="zh-CN" noProof="0" smtClean="0"/>
              <a:t>Click here to add content</a:t>
            </a:r>
          </a:p>
          <a:p>
            <a:pPr lvl="3"/>
            <a:r>
              <a:rPr lang="en-US" altLang="zh-CN" noProof="0" smtClean="0"/>
              <a:t>Click here to add content</a:t>
            </a:r>
          </a:p>
          <a:p>
            <a:pPr lvl="4"/>
            <a:r>
              <a:rPr lang="en-US" altLang="zh-CN" noProof="0" smtClean="0"/>
              <a:t>Click here to add content</a:t>
            </a:r>
          </a:p>
        </p:txBody>
      </p:sp>
      <p:sp>
        <p:nvSpPr>
          <p:cNvPr id="14342" name="Rectangle 6"/>
          <p:cNvSpPr>
            <a:spLocks noGrp="1" noChangeArrowheads="1"/>
          </p:cNvSpPr>
          <p:nvPr>
            <p:ph type="ftr" sz="quarter" idx="4"/>
          </p:nvPr>
        </p:nvSpPr>
        <p:spPr bwMode="auto">
          <a:xfrm>
            <a:off x="1485900" y="9405938"/>
            <a:ext cx="4483100"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000">
                <a:solidFill>
                  <a:srgbClr val="000000"/>
                </a:solidFill>
                <a:latin typeface="FrutigerNext LT Medium" pitchFamily="34" charset="0"/>
                <a:ea typeface="宋体" pitchFamily="2" charset="-122"/>
                <a:cs typeface="Times New Roman" pitchFamily="18" charset="0"/>
              </a:defRPr>
            </a:lvl1pPr>
          </a:lstStyle>
          <a:p>
            <a:pPr>
              <a:defRPr/>
            </a:pPr>
            <a:r>
              <a:rPr lang="en-US" altLang="zh-CN" dirty="0"/>
              <a:t>Confidential Information of </a:t>
            </a:r>
            <a:r>
              <a:rPr lang="en-US" altLang="zh-CN" dirty="0" smtClean="0"/>
              <a:t>HUAWEI.  </a:t>
            </a:r>
            <a:r>
              <a:rPr lang="en-US" altLang="zh-CN" dirty="0"/>
              <a:t>No Spreading Without Permission</a:t>
            </a:r>
            <a:r>
              <a:rPr lang="en-US" altLang="zh-CN" sz="1300" dirty="0">
                <a:latin typeface="Arial" charset="0"/>
              </a:rPr>
              <a:t> </a:t>
            </a:r>
          </a:p>
        </p:txBody>
      </p:sp>
      <p:sp>
        <p:nvSpPr>
          <p:cNvPr id="14343" name="Rectangle 7"/>
          <p:cNvSpPr>
            <a:spLocks noGrp="1" noChangeArrowheads="1"/>
          </p:cNvSpPr>
          <p:nvPr>
            <p:ph type="sldNum" sz="quarter" idx="5"/>
          </p:nvPr>
        </p:nvSpPr>
        <p:spPr bwMode="auto">
          <a:xfrm>
            <a:off x="3117850" y="77788"/>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100" smtClean="0">
                <a:latin typeface="FrutigerNext LT Medium" pitchFamily="34" charset="0"/>
                <a:ea typeface="宋体" pitchFamily="2" charset="-122"/>
              </a:defRPr>
            </a:lvl1pPr>
          </a:lstStyle>
          <a:p>
            <a:pPr>
              <a:defRPr/>
            </a:pPr>
            <a:r>
              <a:rPr lang="en-US" altLang="zh-CN"/>
              <a:t>1-</a:t>
            </a:r>
            <a:fld id="{7DBAD89E-DA64-4AD0-B21B-5FB27B6442AE}" type="slidenum">
              <a:rPr lang="en-US" altLang="zh-CN" sz="1000">
                <a:latin typeface="Arial" charset="0"/>
              </a:rPr>
              <a:pPr>
                <a:defRPr/>
              </a:pPr>
              <a:t>‹#›</a:t>
            </a:fld>
            <a:endParaRPr lang="en-US" altLang="zh-CN" sz="1000">
              <a:latin typeface="Arial" charset="0"/>
            </a:endParaRPr>
          </a:p>
        </p:txBody>
      </p:sp>
    </p:spTree>
  </p:cSld>
  <p:clrMap bg1="lt1" tx1="dk1" bg2="lt2" tx2="dk2" accent1="accent1" accent2="accent2" accent3="accent3" accent4="accent4" accent5="accent5" accent6="accent6" hlink="hlink" folHlink="folHlink"/>
  <p:hf sldNum="0" hdr="0" ftr="0" dt="0"/>
  <p:notesStyle>
    <a:lvl1pPr marL="180975" indent="-180975" algn="l" rtl="0" eaLnBrk="0" fontAlgn="base" hangingPunct="0">
      <a:spcBef>
        <a:spcPct val="0"/>
      </a:spcBef>
      <a:spcAft>
        <a:spcPts val="3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628650" indent="-171450" algn="l" rtl="0" eaLnBrk="0" fontAlgn="base" hangingPunct="0">
      <a:spcBef>
        <a:spcPct val="0"/>
      </a:spcBef>
      <a:spcAft>
        <a:spcPts val="3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1076325" indent="-161925" algn="l" rtl="0" eaLnBrk="0" fontAlgn="base" hangingPunct="0">
      <a:spcBef>
        <a:spcPct val="30000"/>
      </a:spcBef>
      <a:spcAft>
        <a:spcPts val="3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371600" algn="l" rtl="0" eaLnBrk="0" fontAlgn="base" hangingPunct="0">
      <a:spcBef>
        <a:spcPct val="30000"/>
      </a:spcBef>
      <a:spcAft>
        <a:spcPts val="300"/>
      </a:spcAft>
      <a:defRPr sz="1100" kern="1200">
        <a:solidFill>
          <a:schemeClr val="tx1"/>
        </a:solidFill>
        <a:latin typeface="FrutigerNext LT Regular" pitchFamily="34" charset="0"/>
        <a:ea typeface="华文细黑" pitchFamily="2" charset="-122"/>
        <a:cs typeface="+mn-cs"/>
      </a:defRPr>
    </a:lvl4pPr>
    <a:lvl5pPr marL="1828800" algn="l" rtl="0" eaLnBrk="0" fontAlgn="base" hangingPunct="0">
      <a:spcBef>
        <a:spcPct val="30000"/>
      </a:spcBef>
      <a:spcAft>
        <a:spcPts val="30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992188" y="768350"/>
            <a:ext cx="5116512" cy="3836988"/>
          </a:xfrm>
          <a:ln/>
        </p:spPr>
      </p:sp>
      <p:sp>
        <p:nvSpPr>
          <p:cNvPr id="46083" name="Rectangle 3"/>
          <p:cNvSpPr>
            <a:spLocks noGrp="1" noChangeArrowheads="1"/>
          </p:cNvSpPr>
          <p:nvPr>
            <p:ph type="body" idx="1"/>
          </p:nvPr>
        </p:nvSpPr>
        <p:spPr>
          <a:xfrm>
            <a:off x="946150" y="4860925"/>
            <a:ext cx="5207000" cy="4605338"/>
          </a:xfrm>
          <a:noFill/>
          <a:ln/>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6"/>
            <a:ext cx="5676900" cy="4605337"/>
          </a:xfrm>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UAP and the CTI form</a:t>
            </a:r>
            <a:r>
              <a:rPr lang="en-US" altLang="zh-CN" baseline="0" dirty="0" smtClean="0"/>
              <a:t> the basic components of Huawei IPCC.</a:t>
            </a:r>
          </a:p>
          <a:p>
            <a:pPr eaLnBrk="1" hangingPunct="1"/>
            <a:r>
              <a:rPr lang="en-US" altLang="zh-CN" baseline="0" dirty="0" smtClean="0"/>
              <a:t>They are the mainstay without which Huawei IPCC is not able to function</a:t>
            </a:r>
            <a:endParaRPr lang="zh-CN"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6"/>
            <a:ext cx="5676900" cy="4605337"/>
          </a:xfrm>
          <a:no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buNone/>
            </a:pPr>
            <a:r>
              <a:rPr lang="en-US" altLang="zh-CN" u="sng" dirty="0" smtClean="0"/>
              <a:t>UAP 3300-Narrow Band</a:t>
            </a:r>
          </a:p>
          <a:p>
            <a:pPr eaLnBrk="1" hangingPunct="1"/>
            <a:r>
              <a:rPr lang="en-US" altLang="zh-CN" dirty="0" smtClean="0"/>
              <a:t>4 </a:t>
            </a:r>
            <a:r>
              <a:rPr lang="en-US" altLang="zh-CN" dirty="0" err="1" smtClean="0"/>
              <a:t>Mrs</a:t>
            </a:r>
            <a:r>
              <a:rPr lang="en-US" altLang="zh-CN" dirty="0" smtClean="0"/>
              <a:t> and 4 DTU.</a:t>
            </a:r>
          </a:p>
          <a:p>
            <a:pPr eaLnBrk="1" hangingPunct="1"/>
            <a:r>
              <a:rPr lang="en-US" altLang="zh-CN" dirty="0" smtClean="0"/>
              <a:t>1 DTU =120 voice channels so 4 DTU =480 voice channels. IVR =480 and Agents= 240.</a:t>
            </a:r>
          </a:p>
          <a:p>
            <a:pPr eaLnBrk="1" hangingPunct="1">
              <a:buNone/>
            </a:pPr>
            <a:r>
              <a:rPr lang="en-US" altLang="zh-CN" u="sng" dirty="0" smtClean="0"/>
              <a:t>UAP 3300-Broadband</a:t>
            </a:r>
          </a:p>
          <a:p>
            <a:pPr eaLnBrk="1" hangingPunct="1"/>
            <a:r>
              <a:rPr lang="en-US" altLang="zh-CN" dirty="0" smtClean="0"/>
              <a:t>6 MRS</a:t>
            </a:r>
          </a:p>
          <a:p>
            <a:pPr eaLnBrk="1" hangingPunct="1"/>
            <a:r>
              <a:rPr lang="en-US" altLang="zh-CN" dirty="0" smtClean="0"/>
              <a:t>1 MRS supports 120 voice channels.</a:t>
            </a:r>
          </a:p>
          <a:p>
            <a:pPr eaLnBrk="1" hangingPunct="1"/>
            <a:r>
              <a:rPr lang="en-US" altLang="zh-CN" dirty="0" smtClean="0"/>
              <a:t>6 MRS= 120 *6= 720 voice channels.</a:t>
            </a:r>
          </a:p>
          <a:p>
            <a:pPr eaLnBrk="1" hangingPunct="1"/>
            <a:r>
              <a:rPr lang="en-US" altLang="zh-CN" dirty="0" smtClean="0"/>
              <a:t>IVR =720 and Agents =320.</a:t>
            </a:r>
          </a:p>
          <a:p>
            <a:pPr eaLnBrk="1" hangingPunct="1"/>
            <a:endParaRPr lang="en-US" altLang="zh-CN" dirty="0" smtClean="0"/>
          </a:p>
          <a:p>
            <a:pPr eaLnBrk="1" hangingPunct="1"/>
            <a:r>
              <a:rPr lang="en-US" altLang="zh-CN" dirty="0" smtClean="0"/>
              <a:t>UAP supports maximum of 6 MRS boards.</a:t>
            </a:r>
          </a:p>
          <a:p>
            <a:pPr eaLnBrk="1" hangingPunct="1"/>
            <a:r>
              <a:rPr lang="en-US" altLang="zh-CN" dirty="0" smtClean="0"/>
              <a:t>1DTU =4 trunks</a:t>
            </a:r>
          </a:p>
          <a:p>
            <a:pPr eaLnBrk="1" hangingPunct="1"/>
            <a:r>
              <a:rPr lang="en-US" altLang="zh-CN" dirty="0" smtClean="0"/>
              <a:t>Agent requires san additional channel compared to IVR for recording purpose.</a:t>
            </a:r>
            <a:endParaRPr lang="zh-CN"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Access</a:t>
            </a:r>
            <a:r>
              <a:rPr lang="en-US" altLang="zh-CN" baseline="0" dirty="0" smtClean="0"/>
              <a:t> Gateways are again only optional on the customer requirements.</a:t>
            </a:r>
            <a:endParaRPr lang="zh-CN" altLang="zh-CN"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6"/>
            <a:ext cx="5676900" cy="4605337"/>
          </a:xfrm>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This details are covered in the upcoming training for CTI and its components</a:t>
            </a:r>
          </a:p>
          <a:p>
            <a:pPr eaLnBrk="1" hangingPunct="1"/>
            <a:r>
              <a:rPr lang="en-US" altLang="zh-CN" dirty="0" smtClean="0"/>
              <a:t>Screen pop: customer information </a:t>
            </a:r>
            <a:endParaRPr lang="zh-CN" altLang="zh-C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The components of CTI platform includes:</a:t>
            </a:r>
          </a:p>
          <a:p>
            <a:pPr lvl="1" eaLnBrk="1" hangingPunct="1"/>
            <a:r>
              <a:rPr lang="en-US" altLang="zh-CN" dirty="0" smtClean="0"/>
              <a:t>CTI-LINK: The link between the CTI Server and UAP</a:t>
            </a:r>
          </a:p>
          <a:p>
            <a:pPr lvl="1" eaLnBrk="1" hangingPunct="1"/>
            <a:r>
              <a:rPr lang="en-US" altLang="zh-CN" dirty="0" smtClean="0"/>
              <a:t>CTI Server: Computer and Telephony Integration Server</a:t>
            </a:r>
          </a:p>
          <a:p>
            <a:pPr lvl="1" eaLnBrk="1" hangingPunct="1"/>
            <a:r>
              <a:rPr lang="en-US" altLang="zh-CN" dirty="0" smtClean="0"/>
              <a:t>CCS: Core Control Server</a:t>
            </a:r>
          </a:p>
          <a:p>
            <a:pPr lvl="1" eaLnBrk="1" hangingPunct="1"/>
            <a:r>
              <a:rPr lang="en-US" altLang="zh-CN" dirty="0" smtClean="0"/>
              <a:t>IVR: Interactive Voice Response</a:t>
            </a:r>
          </a:p>
          <a:p>
            <a:pPr lvl="1" eaLnBrk="1" hangingPunct="1"/>
            <a:r>
              <a:rPr lang="en-US" altLang="zh-CN" dirty="0" err="1" smtClean="0"/>
              <a:t>Aplogic</a:t>
            </a:r>
            <a:r>
              <a:rPr lang="en-US" altLang="zh-CN" dirty="0" smtClean="0"/>
              <a:t>: Application Logic Server</a:t>
            </a:r>
          </a:p>
          <a:p>
            <a:pPr lvl="1" eaLnBrk="1" hangingPunct="1"/>
            <a:r>
              <a:rPr lang="en-US" altLang="zh-CN" dirty="0" err="1" smtClean="0"/>
              <a:t>CnfgSvr</a:t>
            </a:r>
            <a:r>
              <a:rPr lang="en-US" altLang="zh-CN" dirty="0" smtClean="0"/>
              <a:t>: Configuration Server</a:t>
            </a:r>
          </a:p>
          <a:p>
            <a:pPr lvl="1" eaLnBrk="1" hangingPunct="1"/>
            <a:r>
              <a:rPr lang="en-US" altLang="zh-CN" dirty="0" smtClean="0"/>
              <a:t>MCP: MAS Connection Proxy</a:t>
            </a:r>
          </a:p>
          <a:p>
            <a:pPr lvl="1" eaLnBrk="1" hangingPunct="1"/>
            <a:r>
              <a:rPr lang="en-US" altLang="zh-CN" dirty="0" smtClean="0"/>
              <a:t>MMP: Management Monitor Peripheral</a:t>
            </a:r>
          </a:p>
          <a:p>
            <a:pPr eaLnBrk="1" hangingPunct="1"/>
            <a:r>
              <a:rPr lang="en-US" altLang="zh-CN" dirty="0" smtClean="0"/>
              <a:t>The protocols among all the components are:</a:t>
            </a:r>
          </a:p>
          <a:p>
            <a:pPr lvl="1" eaLnBrk="1" hangingPunct="1"/>
            <a:r>
              <a:rPr lang="en-US" altLang="zh-CN" dirty="0" smtClean="0"/>
              <a:t>ICDCOMM: Communication protocol for CTI platform components</a:t>
            </a:r>
          </a:p>
          <a:p>
            <a:pPr lvl="1" eaLnBrk="1" hangingPunct="1"/>
            <a:r>
              <a:rPr lang="en-US" altLang="zh-CN" dirty="0" smtClean="0"/>
              <a:t>INTESS: Protocol between UAP and CTI Platform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6"/>
            <a:ext cx="5676900" cy="4605337"/>
          </a:xfrm>
          <a:noFill/>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These points are explained in the upcoming slides.</a:t>
            </a:r>
            <a:endParaRPr lang="zh-CN"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MCU – Main Control Unit</a:t>
            </a:r>
          </a:p>
          <a:p>
            <a:pPr eaLnBrk="1" hangingPunct="1"/>
            <a:r>
              <a:rPr lang="en-US" altLang="zh-CN" dirty="0" smtClean="0"/>
              <a:t>MRS</a:t>
            </a:r>
            <a:r>
              <a:rPr lang="en-US" altLang="zh-CN" baseline="0" dirty="0" smtClean="0"/>
              <a:t> – Media Resource Unit</a:t>
            </a:r>
          </a:p>
          <a:p>
            <a:pPr eaLnBrk="1" hangingPunct="1"/>
            <a:r>
              <a:rPr lang="en-US" altLang="zh-CN" baseline="0" dirty="0" smtClean="0"/>
              <a:t>DTU – Digital Trunk Unit</a:t>
            </a:r>
          </a:p>
          <a:p>
            <a:pPr eaLnBrk="1" hangingPunct="1"/>
            <a:endParaRPr lang="en-US" altLang="zh-CN" baseline="0" dirty="0" smtClean="0"/>
          </a:p>
          <a:p>
            <a:pPr eaLnBrk="1" hangingPunct="1"/>
            <a:r>
              <a:rPr lang="en-US" altLang="zh-CN" baseline="0" dirty="0" smtClean="0"/>
              <a:t>Carrier class: carrier class means suitable for telecom service provider</a:t>
            </a:r>
          </a:p>
          <a:p>
            <a:pPr eaLnBrk="1" hangingPunct="1"/>
            <a:endParaRPr lang="zh-CN" altLang="zh-CN"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CCS – Core Control Server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Explained</a:t>
            </a:r>
            <a:r>
              <a:rPr lang="en-US" altLang="zh-CN" baseline="0" dirty="0" smtClean="0"/>
              <a:t> in the next slide.</a:t>
            </a:r>
            <a:endParaRPr lang="zh-CN"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Explained in next slide</a:t>
            </a:r>
            <a:endParaRPr lang="zh-CN" altLang="zh-CN"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Sample management: Sample of data can be tested against the campaign</a:t>
            </a:r>
          </a:p>
          <a:p>
            <a:pPr eaLnBrk="1" hangingPunct="1"/>
            <a:r>
              <a:rPr lang="en-US" altLang="zh-CN" dirty="0" smtClean="0"/>
              <a:t>Agent Portal: Agent application to take calls from campaign</a:t>
            </a:r>
          </a:p>
          <a:p>
            <a:pPr eaLnBrk="1" hangingPunct="1"/>
            <a:r>
              <a:rPr lang="en-US" altLang="zh-CN" dirty="0" smtClean="0"/>
              <a:t>Secondary Development: 3rd party integration with outbound system</a:t>
            </a:r>
            <a:endParaRPr lang="zh-CN" altLang="zh-CN"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marL="180975" marR="0" lvl="0" indent="-180975" algn="l" defTabSz="914400" rtl="0" eaLnBrk="1" fontAlgn="base" latinLnBrk="0" hangingPunct="1">
              <a:lnSpc>
                <a:spcPct val="100000"/>
              </a:lnSpc>
              <a:spcBef>
                <a:spcPct val="0"/>
              </a:spcBef>
              <a:spcAft>
                <a:spcPts val="300"/>
              </a:spcAft>
              <a:buClrTx/>
              <a:buSzPct val="60000"/>
              <a:buFont typeface="Wingdings" pitchFamily="2" charset="2"/>
              <a:buNone/>
              <a:tabLst/>
              <a:defRPr/>
            </a:pPr>
            <a:r>
              <a:rPr lang="en-US" altLang="zh-CN" dirty="0" smtClean="0"/>
              <a:t>WECC: WEB Enable Call Center supports Web </a:t>
            </a:r>
            <a:r>
              <a:rPr lang="en-US" altLang="zh-CN" sz="1100" kern="0" dirty="0" smtClean="0">
                <a:solidFill>
                  <a:schemeClr val="tx1"/>
                </a:solidFill>
                <a:latin typeface="Calibri" pitchFamily="34" charset="0"/>
                <a:ea typeface="华文细黑" pitchFamily="2" charset="-122"/>
                <a:cs typeface="+mn-cs"/>
              </a:rPr>
              <a:t>Voice call, Page Share, Call Back </a:t>
            </a:r>
            <a:r>
              <a:rPr lang="en-US" altLang="zh-CN" sz="1100" kern="0" smtClean="0">
                <a:solidFill>
                  <a:schemeClr val="tx1"/>
                </a:solidFill>
                <a:latin typeface="Calibri" pitchFamily="34" charset="0"/>
                <a:ea typeface="华文细黑" pitchFamily="2" charset="-122"/>
                <a:cs typeface="+mn-cs"/>
              </a:rPr>
              <a:t>and Web Video </a:t>
            </a:r>
            <a:r>
              <a:rPr lang="en-US" altLang="zh-CN" sz="1100" kern="0" dirty="0" smtClean="0">
                <a:solidFill>
                  <a:schemeClr val="tx1"/>
                </a:solidFill>
                <a:latin typeface="Calibri" pitchFamily="34" charset="0"/>
                <a:ea typeface="华文细黑" pitchFamily="2" charset="-122"/>
                <a:cs typeface="+mn-cs"/>
              </a:rPr>
              <a:t>call</a:t>
            </a:r>
            <a:r>
              <a:rPr lang="en-US" altLang="zh-CN" dirty="0" smtClean="0"/>
              <a:t>. </a:t>
            </a:r>
            <a:r>
              <a:rPr lang="en-US" altLang="zh-CN" dirty="0" err="1" smtClean="0"/>
              <a:t>TopEng</a:t>
            </a:r>
            <a:r>
              <a:rPr lang="en-US" altLang="zh-CN" dirty="0" smtClean="0"/>
              <a:t> Call Center provide a Flash icon that can very easy to integrate WECC with a WEB Site.</a:t>
            </a:r>
          </a:p>
          <a:p>
            <a:pPr eaLnBrk="1" hangingPunct="1">
              <a:buNone/>
            </a:pPr>
            <a:endParaRPr lang="zh-CN" altLang="zh-CN"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a:lnSpc>
                <a:spcPct val="90000"/>
              </a:lnSpc>
            </a:pPr>
            <a:r>
              <a:rPr lang="en-US" altLang="zh-CN" dirty="0" smtClean="0"/>
              <a:t>This slide provides the overview of HUAWEI’s Hosted solution and the Virtual Contact Center Technology that enables HUAWEI IPCC to be most suitable for hosted services.</a:t>
            </a:r>
          </a:p>
          <a:p>
            <a:pPr>
              <a:lnSpc>
                <a:spcPct val="90000"/>
              </a:lnSpc>
            </a:pPr>
            <a:endParaRPr lang="en-US" altLang="zh-CN" dirty="0" smtClean="0"/>
          </a:p>
          <a:p>
            <a:pPr>
              <a:lnSpc>
                <a:spcPct val="90000"/>
              </a:lnSpc>
            </a:pPr>
            <a:r>
              <a:rPr lang="en-US" altLang="zh-CN" dirty="0" smtClean="0"/>
              <a:t>The On-Demand CC, Hosted CC or VCC means that call center operators establish a set of call centers, and on the basis of the call center, operators create VCCs for enterprises and allocate resources such as agent, automatic flow, and so on. In this case, enterprises only need to lease VCCs from operators and enjoy all services provided by the call center without affording the establishment cost. </a:t>
            </a:r>
          </a:p>
          <a:p>
            <a:pPr>
              <a:lnSpc>
                <a:spcPct val="90000"/>
              </a:lnSpc>
            </a:pPr>
            <a:endParaRPr lang="en-US" altLang="zh-CN" dirty="0" smtClean="0"/>
          </a:p>
          <a:p>
            <a:pPr>
              <a:lnSpc>
                <a:spcPct val="90000"/>
              </a:lnSpc>
            </a:pPr>
            <a:r>
              <a:rPr lang="en-US" altLang="zh-CN" dirty="0" smtClean="0"/>
              <a:t>Logically, VCCs are independent of each other, but they are created on the same call center and using one set of physical entity. Therefore, enterprises only need to pay the call center operator for certain service costs, without affording the establishment of the call center. </a:t>
            </a:r>
          </a:p>
          <a:p>
            <a:pPr>
              <a:lnSpc>
                <a:spcPct val="90000"/>
              </a:lnSpc>
            </a:pPr>
            <a:r>
              <a:rPr lang="en-US" altLang="zh-CN" dirty="0" smtClean="0"/>
              <a:t>Each logical contact center has an independent management and independent resources. Independent resources mean the independent agent, call queue, service flow that each VCC has. Independent management means the independent configuration, monitoring and report statistics that each VCC has. Those features can fully meet the data security requirement of each enterprise.</a:t>
            </a:r>
          </a:p>
          <a:p>
            <a:pPr>
              <a:lnSpc>
                <a:spcPct val="90000"/>
              </a:lnSpc>
              <a:buNone/>
            </a:pPr>
            <a:endParaRPr lang="zh-CN" altLang="en-US" dirty="0" smtClean="0"/>
          </a:p>
          <a:p>
            <a:pPr eaLnBrk="1" hangingPunct="1">
              <a:buNone/>
            </a:pPr>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HUAWEI adopts the conference logging solution. we realize our recording solution via the board embedded in the ACD equipment. </a:t>
            </a:r>
          </a:p>
          <a:p>
            <a:pPr eaLnBrk="1" hangingPunct="1"/>
            <a:r>
              <a:rPr lang="en-US" altLang="zh-CN" dirty="0" smtClean="0"/>
              <a:t>Details and types</a:t>
            </a:r>
            <a:r>
              <a:rPr lang="en-US" altLang="zh-CN" baseline="0" dirty="0" smtClean="0"/>
              <a:t> of recording is mentioned in the next slide.</a:t>
            </a:r>
            <a:endParaRPr lang="zh-CN" altLang="zh-CN"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Percentage Recording: only percentage of ongoing</a:t>
            </a:r>
            <a:r>
              <a:rPr lang="en-US" altLang="zh-CN" baseline="0" dirty="0" smtClean="0"/>
              <a:t> calls will be required if limited channels are there.</a:t>
            </a:r>
            <a:endParaRPr lang="zh-CN" altLang="zh-CN"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Rapid Deployment: rapid customization of report</a:t>
            </a:r>
            <a:endParaRPr lang="zh-CN" altLang="zh-CN"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711200" y="4860925"/>
            <a:ext cx="5676900" cy="4605338"/>
          </a:xfrm>
          <a:noFill/>
          <a:ln/>
        </p:spPr>
        <p:txBody>
          <a:bodyPr/>
          <a:lstStyle/>
          <a:p>
            <a:pPr eaLnBrk="1" hangingPunct="1">
              <a:buNone/>
            </a:pPr>
            <a:endParaRPr lang="en-US" altLang="zh-CN"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711200" y="4860925"/>
            <a:ext cx="5676900" cy="4605338"/>
          </a:xfrm>
          <a:noFill/>
          <a:ln/>
        </p:spPr>
        <p:txBody>
          <a:bodyPr/>
          <a:lstStyle/>
          <a:p>
            <a:pPr eaLnBrk="1" hangingPunct="1">
              <a:buNone/>
            </a:pPr>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6"/>
            <a:ext cx="5676900" cy="4605337"/>
          </a:xfrm>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711200" y="4860925"/>
            <a:ext cx="5676900" cy="4605338"/>
          </a:xfrm>
          <a:noFill/>
          <a:ln/>
        </p:spPr>
        <p:txBody>
          <a:bodyPr/>
          <a:lstStyle/>
          <a:p>
            <a:pPr eaLnBrk="1" hangingPunct="1">
              <a:buNone/>
            </a:pPr>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t>This slide talks about the Product portfolio of HUAWEI IPCC</a:t>
            </a:r>
          </a:p>
          <a:p>
            <a:pPr eaLnBrk="1" hangingPunct="1"/>
            <a:r>
              <a:rPr lang="en-US" altLang="zh-CN" dirty="0" smtClean="0"/>
              <a:t>Cloud management: in NIRC resources can be in</a:t>
            </a:r>
            <a:r>
              <a:rPr lang="en-US" altLang="zh-CN" baseline="0" dirty="0" smtClean="0"/>
              <a:t> shared mode</a:t>
            </a:r>
            <a:endParaRPr lang="en-US" altLang="zh-CN" dirty="0" smtClean="0"/>
          </a:p>
          <a:p>
            <a:pPr eaLnBrk="1" hangingPunct="1">
              <a:buNone/>
            </a:pPr>
            <a:endParaRPr lang="zh-CN" altLang="zh-C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r>
              <a:rPr lang="en-US" altLang="zh-CN" b="1" dirty="0" smtClean="0"/>
              <a:t>Media Access layer</a:t>
            </a:r>
          </a:p>
          <a:p>
            <a:pPr lvl="1" eaLnBrk="1" hangingPunct="1"/>
            <a:r>
              <a:rPr lang="en-US" altLang="zh-CN" sz="1000" b="1" dirty="0" smtClean="0"/>
              <a:t>The media accessing layer provides the access for multiple media such as voice/fax, VoIP, Web and e-mail and provides the lower-layer access function for the IPCC.</a:t>
            </a:r>
            <a:r>
              <a:rPr lang="en-US" altLang="zh-CN" b="1" dirty="0" smtClean="0"/>
              <a:t> </a:t>
            </a:r>
          </a:p>
          <a:p>
            <a:pPr lvl="1" eaLnBrk="1" hangingPunct="1"/>
            <a:endParaRPr lang="en-US" altLang="zh-CN" sz="1000" b="1" dirty="0" smtClean="0"/>
          </a:p>
          <a:p>
            <a:pPr eaLnBrk="1" hangingPunct="1"/>
            <a:r>
              <a:rPr lang="en-US" altLang="zh-CN" b="1" dirty="0" smtClean="0"/>
              <a:t>Media Adaptation layer</a:t>
            </a:r>
          </a:p>
          <a:p>
            <a:pPr lvl="1" eaLnBrk="1" hangingPunct="1"/>
            <a:r>
              <a:rPr lang="en-US" altLang="zh-CN" sz="1000" b="1" dirty="0" smtClean="0"/>
              <a:t>Media adapting layer is responsible for adaptation for various call media. Speech calls, e-mail calls and Web calls are processed to be a unified contact so that various media can communicate with the service supporting layer irrespective of the type of media</a:t>
            </a:r>
          </a:p>
          <a:p>
            <a:pPr lvl="1" eaLnBrk="1" hangingPunct="1"/>
            <a:endParaRPr lang="en-US" altLang="zh-CN" sz="1000" b="1" dirty="0" smtClean="0"/>
          </a:p>
          <a:p>
            <a:pPr eaLnBrk="1" hangingPunct="1"/>
            <a:r>
              <a:rPr lang="en-US" altLang="zh-CN" b="1" dirty="0" smtClean="0"/>
              <a:t>Function Support layer</a:t>
            </a:r>
          </a:p>
          <a:p>
            <a:pPr lvl="1" eaLnBrk="1" hangingPunct="1"/>
            <a:r>
              <a:rPr lang="en-US" altLang="zh-CN" sz="1000" b="1" dirty="0" smtClean="0"/>
              <a:t>Function support layer submits the function requirements of the calls to the Media access layer through the media adaptation layer, and implements the call control function with the cooperation of the Service Implementing layer.</a:t>
            </a:r>
          </a:p>
          <a:p>
            <a:pPr lvl="1" eaLnBrk="1" hangingPunct="1"/>
            <a:endParaRPr lang="en-US" altLang="zh-CN" sz="1000" b="1" dirty="0" smtClean="0"/>
          </a:p>
          <a:p>
            <a:pPr eaLnBrk="1" hangingPunct="1"/>
            <a:r>
              <a:rPr lang="en-US" altLang="zh-CN" b="1" dirty="0" smtClean="0"/>
              <a:t>Service Implementing layer</a:t>
            </a:r>
          </a:p>
          <a:p>
            <a:pPr lvl="1" eaLnBrk="1" hangingPunct="1"/>
            <a:r>
              <a:rPr lang="en-US" altLang="zh-CN" sz="1000" b="1" dirty="0" smtClean="0"/>
              <a:t>This layer implements specific service application with the computer network technology and the support of the function support layer, media adaptation layer and media access layer.</a:t>
            </a:r>
            <a:endParaRPr lang="en-US" altLang="zh-CN" b="1" dirty="0" smtClean="0"/>
          </a:p>
          <a:p>
            <a:pPr eaLnBrk="1" hangingPunct="1">
              <a:buNone/>
            </a:pPr>
            <a:endParaRPr lang="zh-CN"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417970" cy="265564"/>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smtClean="0">
                <a:solidFill>
                  <a:schemeClr val="bg1"/>
                </a:solidFill>
                <a:ea typeface="ＭＳ Ｐゴシック" pitchFamily="34" charset="-128"/>
              </a:rPr>
              <a:t>www.HUAWEI.com</a:t>
            </a:r>
            <a:endParaRPr lang="en-US" altLang="zh-CN" sz="1200" dirty="0">
              <a:solidFill>
                <a:schemeClr val="bg1"/>
              </a:solidFill>
              <a:ea typeface="ＭＳ Ｐゴシック" pitchFamily="34" charset="-128"/>
            </a:endParaRPr>
          </a:p>
        </p:txBody>
      </p:sp>
      <p:sp>
        <p:nvSpPr>
          <p:cNvPr id="6" name="Rectangle 49"/>
          <p:cNvSpPr>
            <a:spLocks noChangeArrowheads="1"/>
          </p:cNvSpPr>
          <p:nvPr/>
        </p:nvSpPr>
        <p:spPr bwMode="auto">
          <a:xfrm>
            <a:off x="655638" y="6207125"/>
            <a:ext cx="5081126"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latin typeface="FrutigerNext LT Bold" pitchFamily="1" charset="0"/>
                <a:ea typeface="ＭＳ Ｐゴシック" pitchFamily="34" charset="-128"/>
              </a:rPr>
              <a:t>Copyright © </a:t>
            </a:r>
            <a:r>
              <a:rPr lang="en-US" altLang="zh-CN" sz="1200" dirty="0" smtClean="0">
                <a:latin typeface="FrutigerNext LT Bold" pitchFamily="1" charset="0"/>
                <a:ea typeface="ＭＳ Ｐゴシック" pitchFamily="34" charset="-128"/>
              </a:rPr>
              <a:t>2011</a:t>
            </a:r>
            <a:r>
              <a:rPr lang="en-US" altLang="zh-CN" sz="1200" baseline="0" dirty="0" smtClean="0">
                <a:latin typeface="FrutigerNext LT Bold" pitchFamily="1" charset="0"/>
                <a:ea typeface="ＭＳ Ｐゴシック" pitchFamily="34" charset="-128"/>
              </a:rPr>
              <a:t> </a:t>
            </a:r>
            <a:r>
              <a:rPr lang="en-US" altLang="zh-CN" sz="1200" dirty="0" smtClean="0">
                <a:latin typeface="FrutigerNext LT Bold" pitchFamily="1" charset="0"/>
                <a:ea typeface="ＭＳ Ｐゴシック" pitchFamily="34" charset="-128"/>
              </a:rPr>
              <a:t>HUAWEI Technologies </a:t>
            </a:r>
            <a:r>
              <a:rPr lang="en-US" altLang="zh-CN" sz="1200" dirty="0">
                <a:latin typeface="FrutigerNext LT Bold" pitchFamily="1" charset="0"/>
                <a:ea typeface="ＭＳ Ｐゴシック" pitchFamily="34" charset="-128"/>
              </a:rPr>
              <a:t>Co., Ltd. All rights reserved. </a:t>
            </a:r>
          </a:p>
        </p:txBody>
      </p:sp>
      <p:sp>
        <p:nvSpPr>
          <p:cNvPr id="7" name="Text Box 50"/>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fontAlgn="base" hangingPunct="0">
              <a:lnSpc>
                <a:spcPct val="125000"/>
              </a:lnSpc>
              <a:defRPr/>
            </a:pPr>
            <a:r>
              <a:rPr lang="zh-CN" altLang="en-US" sz="1100">
                <a:solidFill>
                  <a:schemeClr val="bg1"/>
                </a:solidFill>
                <a:latin typeface="Arial" charset="0"/>
              </a:rPr>
              <a:t>英文标题</a:t>
            </a:r>
            <a:r>
              <a:rPr lang="en-US" altLang="zh-CN" sz="1100">
                <a:solidFill>
                  <a:schemeClr val="bg1"/>
                </a:solidFill>
                <a:latin typeface="Arial" charset="0"/>
              </a:rPr>
              <a:t>:40-47pt  </a:t>
            </a:r>
          </a:p>
          <a:p>
            <a:pPr algn="r" defTabSz="801688" eaLnBrk="0" fontAlgn="base" hangingPunct="0">
              <a:lnSpc>
                <a:spcPct val="125000"/>
              </a:lnSpc>
              <a:defRPr/>
            </a:pPr>
            <a:r>
              <a:rPr lang="zh-CN" altLang="en-US" sz="1100">
                <a:solidFill>
                  <a:schemeClr val="bg1"/>
                </a:solidFill>
                <a:latin typeface="Arial" charset="0"/>
              </a:rPr>
              <a:t>副标题</a:t>
            </a:r>
            <a:r>
              <a:rPr lang="en-US" altLang="zh-CN" sz="1100">
                <a:solidFill>
                  <a:schemeClr val="bg1"/>
                </a:solidFill>
                <a:latin typeface="Arial" charset="0"/>
              </a:rPr>
              <a:t>:26-30pt</a:t>
            </a:r>
          </a:p>
          <a:p>
            <a:pPr algn="r" defTabSz="801688" eaLnBrk="0" fontAlgn="base"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fontAlgn="base" hangingPunct="0">
              <a:lnSpc>
                <a:spcPct val="125000"/>
              </a:lnSpc>
              <a:defRPr/>
            </a:pPr>
            <a:r>
              <a:rPr lang="zh-CN" altLang="en-US" sz="1100">
                <a:solidFill>
                  <a:schemeClr val="bg1"/>
                </a:solidFill>
                <a:latin typeface="Arial" charset="0"/>
              </a:rPr>
              <a:t>内部使用字体 </a:t>
            </a:r>
            <a:r>
              <a:rPr lang="en-US" altLang="zh-CN" sz="1100">
                <a:solidFill>
                  <a:schemeClr val="bg1"/>
                </a:solidFill>
                <a:latin typeface="Arial" charset="0"/>
              </a:rPr>
              <a:t>:</a:t>
            </a:r>
          </a:p>
          <a:p>
            <a:pPr algn="r" defTabSz="801688" eaLnBrk="0" fontAlgn="base" hangingPunct="0">
              <a:lnSpc>
                <a:spcPct val="125000"/>
              </a:lnSpc>
              <a:defRPr/>
            </a:pPr>
            <a:r>
              <a:rPr lang="en-US" altLang="zh-CN" sz="1100">
                <a:solidFill>
                  <a:schemeClr val="bg1"/>
                </a:solidFill>
                <a:latin typeface="Arial" charset="0"/>
              </a:rPr>
              <a:t>FrutigerNext LT Medium</a:t>
            </a:r>
          </a:p>
          <a:p>
            <a:pPr algn="r" defTabSz="801688" eaLnBrk="0" fontAlgn="base" hangingPunct="0">
              <a:lnSpc>
                <a:spcPct val="125000"/>
              </a:lnSpc>
              <a:defRPr/>
            </a:pPr>
            <a:r>
              <a:rPr lang="zh-CN" altLang="en-US" sz="1100">
                <a:solidFill>
                  <a:schemeClr val="bg1"/>
                </a:solidFill>
                <a:latin typeface="Arial" charset="0"/>
              </a:rPr>
              <a:t>外部使用字体 </a:t>
            </a:r>
            <a:r>
              <a:rPr lang="en-US" altLang="zh-CN" sz="1100">
                <a:solidFill>
                  <a:schemeClr val="bg1"/>
                </a:solidFill>
                <a:latin typeface="Arial" charset="0"/>
              </a:rPr>
              <a:t>: Arial</a:t>
            </a:r>
          </a:p>
          <a:p>
            <a:pPr algn="r" defTabSz="801688" eaLnBrk="0" fontAlgn="base" hangingPunct="0">
              <a:lnSpc>
                <a:spcPct val="125000"/>
              </a:lnSpc>
              <a:defRPr/>
            </a:pPr>
            <a:endParaRPr lang="en-US" altLang="zh-CN" sz="1100">
              <a:solidFill>
                <a:schemeClr val="bg1"/>
              </a:solidFill>
              <a:latin typeface="Arial" charset="0"/>
            </a:endParaRPr>
          </a:p>
          <a:p>
            <a:pPr algn="r" defTabSz="801688" eaLnBrk="0" fontAlgn="base" hangingPunct="0">
              <a:lnSpc>
                <a:spcPct val="125000"/>
              </a:lnSpc>
              <a:defRPr/>
            </a:pPr>
            <a:endParaRPr lang="en-US" altLang="zh-CN" sz="1100">
              <a:solidFill>
                <a:schemeClr val="bg1"/>
              </a:solidFill>
              <a:latin typeface="Arial" charset="0"/>
            </a:endParaRPr>
          </a:p>
          <a:p>
            <a:pPr algn="r" defTabSz="801688" eaLnBrk="0" fontAlgn="base" hangingPunct="0">
              <a:lnSpc>
                <a:spcPct val="125000"/>
              </a:lnSpc>
              <a:defRPr/>
            </a:pPr>
            <a:r>
              <a:rPr lang="zh-CN" altLang="en-US" sz="1100">
                <a:solidFill>
                  <a:schemeClr val="bg1"/>
                </a:solidFill>
                <a:latin typeface="Arial" charset="0"/>
              </a:rPr>
              <a:t>中文标题</a:t>
            </a:r>
            <a:r>
              <a:rPr lang="en-US" altLang="zh-CN" sz="1100">
                <a:solidFill>
                  <a:schemeClr val="bg1"/>
                </a:solidFill>
                <a:latin typeface="Arial" charset="0"/>
              </a:rPr>
              <a:t>:35-47pt</a:t>
            </a:r>
          </a:p>
          <a:p>
            <a:pPr algn="r" defTabSz="801688" eaLnBrk="0" fontAlgn="base"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黑体</a:t>
            </a:r>
          </a:p>
          <a:p>
            <a:pPr algn="r" defTabSz="801688" eaLnBrk="0" fontAlgn="base" hangingPunct="0">
              <a:lnSpc>
                <a:spcPct val="125000"/>
              </a:lnSpc>
              <a:defRPr/>
            </a:pPr>
            <a:r>
              <a:rPr lang="zh-CN" altLang="en-US" sz="1100">
                <a:solidFill>
                  <a:schemeClr val="bg1"/>
                </a:solidFill>
                <a:latin typeface="Arial" charset="0"/>
              </a:rPr>
              <a:t>  副标题</a:t>
            </a:r>
            <a:r>
              <a:rPr lang="en-US" altLang="zh-CN" sz="1100">
                <a:solidFill>
                  <a:schemeClr val="bg1"/>
                </a:solidFill>
                <a:latin typeface="Arial" charset="0"/>
              </a:rPr>
              <a:t>:24-28pt</a:t>
            </a:r>
          </a:p>
          <a:p>
            <a:pPr algn="r" defTabSz="801688" eaLnBrk="0" fontAlgn="base"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fontAlgn="base"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细黑体</a:t>
            </a: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spcBef>
                <a:spcPct val="50000"/>
              </a:spcBef>
              <a:defRPr/>
            </a:pPr>
            <a:endParaRPr lang="en-US" altLang="zh-CN" sz="1100">
              <a:latin typeface="Arial" charset="0"/>
            </a:endParaRPr>
          </a:p>
        </p:txBody>
      </p:sp>
      <p:sp>
        <p:nvSpPr>
          <p:cNvPr id="1414185" name="Rectangle 41"/>
          <p:cNvSpPr>
            <a:spLocks noGrp="1" noChangeArrowheads="1"/>
          </p:cNvSpPr>
          <p:nvPr>
            <p:ph type="ctrTitle" sz="quarter"/>
          </p:nvPr>
        </p:nvSpPr>
        <p:spPr>
          <a:xfrm>
            <a:off x="642938" y="1419225"/>
            <a:ext cx="5548312" cy="1470025"/>
          </a:xfrm>
          <a:ln algn="ctr"/>
        </p:spPr>
        <p:txBody>
          <a:bodyPr lIns="87802" tIns="43901" rIns="87802" bIns="43901"/>
          <a:lstStyle>
            <a:lvl1pPr defTabSz="784225" eaLnBrk="0" hangingPunct="0">
              <a:defRPr sz="4700">
                <a:solidFill>
                  <a:schemeClr val="bg1"/>
                </a:solidFill>
              </a:defRPr>
            </a:lvl1pPr>
          </a:lstStyle>
          <a:p>
            <a:r>
              <a:rPr lang="zh-CN" altLang="en-US"/>
              <a:t>单击此处编辑母版标题样式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D9AFB6AD-EFD5-46AD-ABA1-F28A50C9FF48}"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387350"/>
            <a:ext cx="1981200" cy="5183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387350"/>
            <a:ext cx="5795962" cy="5183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252634A8-F698-4E50-8222-4FC32A64A26E}"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3" y="387350"/>
            <a:ext cx="7745412"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3" y="1374775"/>
            <a:ext cx="7929562" cy="4195763"/>
          </a:xfrm>
        </p:spPr>
        <p:txBody>
          <a:bodyPr/>
          <a:lstStyle/>
          <a:p>
            <a:pPr lvl="0"/>
            <a:endParaRPr lang="zh-CN" altLang="en-US" noProof="0" smtClean="0"/>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9277CAF7-8B69-4B8E-AB22-CAA54FE227DA}" type="slidenum">
              <a:rPr lang="en-US" altLang="zh-CN"/>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4DCAF797-653C-485B-8C47-2C429DA63632}" type="slidenum">
              <a:rPr lang="en-US" altLang="zh-CN"/>
              <a:pPr>
                <a:defRPr/>
              </a:pPr>
              <a:t>‹#›</a:t>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6" name="Text Box 11"/>
          <p:cNvSpPr txBox="1">
            <a:spLocks noChangeArrowheads="1"/>
          </p:cNvSpPr>
          <p:nvPr/>
        </p:nvSpPr>
        <p:spPr bwMode="auto">
          <a:xfrm>
            <a:off x="652463" y="6194425"/>
            <a:ext cx="2749550" cy="261938"/>
          </a:xfrm>
          <a:prstGeom prst="rect">
            <a:avLst/>
          </a:prstGeom>
          <a:noFill/>
          <a:ln w="9525">
            <a:noFill/>
            <a:miter lim="800000"/>
            <a:headEnd/>
            <a:tailEnd/>
          </a:ln>
        </p:spPr>
        <p:txBody>
          <a:bodyPr wrap="none" lIns="78331" tIns="39166" rIns="78331" bIns="39166">
            <a:spAutoFit/>
          </a:bodyPr>
          <a:lstStyle/>
          <a:p>
            <a:pPr defTabSz="784225" eaLnBrk="0" fontAlgn="base" hangingPunct="0">
              <a:defRPr/>
            </a:pPr>
            <a:r>
              <a:rPr lang="en-US" altLang="zh-CN" sz="1200" dirty="0" smtClean="0">
                <a:solidFill>
                  <a:srgbClr val="2D2015"/>
                </a:solidFill>
                <a:latin typeface="Arial" charset="0"/>
                <a:ea typeface="MS PGothic" pitchFamily="34" charset="-128"/>
              </a:rPr>
              <a:t>HUAWEI </a:t>
            </a:r>
            <a:r>
              <a:rPr lang="en-US" altLang="zh-CN" sz="1200" dirty="0">
                <a:solidFill>
                  <a:srgbClr val="2D2015"/>
                </a:solidFill>
                <a:latin typeface="Arial" charset="0"/>
                <a:ea typeface="MS PGothic" pitchFamily="34" charset="-128"/>
              </a:rPr>
              <a:t>TECHNOLOGIES CO., LTD.</a:t>
            </a:r>
            <a:endParaRPr lang="en-US" altLang="zh-CN" sz="2100" dirty="0">
              <a:solidFill>
                <a:srgbClr val="2D2015"/>
              </a:solidFill>
              <a:latin typeface="Arial" charset="0"/>
              <a:ea typeface="MS PGothic" pitchFamily="34" charset="-128"/>
            </a:endParaRPr>
          </a:p>
        </p:txBody>
      </p:sp>
      <p:sp>
        <p:nvSpPr>
          <p:cNvPr id="7" name="Rectangle 12"/>
          <p:cNvSpPr>
            <a:spLocks noChangeArrowheads="1"/>
          </p:cNvSpPr>
          <p:nvPr/>
        </p:nvSpPr>
        <p:spPr bwMode="auto">
          <a:xfrm>
            <a:off x="3984625" y="6191250"/>
            <a:ext cx="1662448" cy="263727"/>
          </a:xfrm>
          <a:prstGeom prst="rect">
            <a:avLst/>
          </a:prstGeom>
          <a:noFill/>
          <a:ln w="9525" algn="ctr">
            <a:noFill/>
            <a:miter lim="800000"/>
            <a:headEnd/>
            <a:tailEnd/>
          </a:ln>
          <a:effectLst/>
        </p:spPr>
        <p:txBody>
          <a:bodyPr wrap="none" lIns="78298" tIns="39148" rIns="78298" bIns="39148">
            <a:spAutoFit/>
          </a:bodyPr>
          <a:lstStyle/>
          <a:p>
            <a:pPr defTabSz="784225" eaLnBrk="0" fontAlgn="base" hangingPunct="0">
              <a:defRPr/>
            </a:pPr>
            <a:r>
              <a:rPr lang="en-US" altLang="zh-CN" sz="1200" dirty="0" smtClean="0">
                <a:solidFill>
                  <a:srgbClr val="2D2015"/>
                </a:solidFill>
                <a:latin typeface="Arial" charset="0"/>
                <a:ea typeface="MS PGothic" pitchFamily="34" charset="-128"/>
              </a:rPr>
              <a:t>HUAWEI </a:t>
            </a:r>
            <a:r>
              <a:rPr lang="en-US" altLang="zh-CN" sz="1200" dirty="0">
                <a:solidFill>
                  <a:srgbClr val="2D2015"/>
                </a:solidFill>
                <a:latin typeface="Arial" charset="0"/>
                <a:ea typeface="MS PGothic" pitchFamily="34" charset="-128"/>
              </a:rPr>
              <a:t>Confidential </a:t>
            </a:r>
          </a:p>
        </p:txBody>
      </p:sp>
      <p:sp>
        <p:nvSpPr>
          <p:cNvPr id="8" name="Rectangle 13"/>
          <p:cNvSpPr>
            <a:spLocks noChangeArrowheads="1"/>
          </p:cNvSpPr>
          <p:nvPr/>
        </p:nvSpPr>
        <p:spPr bwMode="auto">
          <a:xfrm>
            <a:off x="6794500" y="247650"/>
            <a:ext cx="1465263" cy="292100"/>
          </a:xfrm>
          <a:prstGeom prst="rect">
            <a:avLst/>
          </a:prstGeom>
          <a:noFill/>
          <a:ln w="9525" algn="ctr">
            <a:noFill/>
            <a:miter lim="800000"/>
            <a:headEnd/>
            <a:tailEnd/>
          </a:ln>
          <a:effectLst/>
        </p:spPr>
        <p:txBody>
          <a:bodyPr wrap="none" lIns="78298" tIns="39148" rIns="78298" bIns="39148">
            <a:spAutoFit/>
          </a:bodyPr>
          <a:lstStyle/>
          <a:p>
            <a:pPr defTabSz="784225" eaLnBrk="0" fontAlgn="base" hangingPunct="0">
              <a:defRPr/>
            </a:pPr>
            <a:r>
              <a:rPr lang="en-US" altLang="zh-CN" sz="1400" b="1">
                <a:solidFill>
                  <a:srgbClr val="666666"/>
                </a:solidFill>
                <a:latin typeface="Arial" charset="0"/>
                <a:ea typeface="MS PGothic" pitchFamily="34" charset="-128"/>
              </a:rPr>
              <a:t>Security Level: </a:t>
            </a:r>
          </a:p>
        </p:txBody>
      </p:sp>
      <p:sp>
        <p:nvSpPr>
          <p:cNvPr id="9" name="Text Box 14"/>
          <p:cNvSpPr txBox="1">
            <a:spLocks noChangeArrowheads="1"/>
          </p:cNvSpPr>
          <p:nvPr/>
        </p:nvSpPr>
        <p:spPr bwMode="auto">
          <a:xfrm>
            <a:off x="-2770188" y="1330325"/>
            <a:ext cx="2776538" cy="3330575"/>
          </a:xfrm>
          <a:prstGeom prst="rect">
            <a:avLst/>
          </a:prstGeom>
          <a:noFill/>
          <a:ln w="9525" algn="ctr">
            <a:noFill/>
            <a:miter lim="800000"/>
            <a:headEnd/>
            <a:tailEnd/>
          </a:ln>
          <a:effectLst/>
        </p:spPr>
        <p:txBody>
          <a:bodyPr lIns="78345" tIns="39172" rIns="78345" bIns="39172">
            <a:spAutoFit/>
          </a:bodyPr>
          <a:lstStyle/>
          <a:p>
            <a:pPr algn="r" defTabSz="784225" eaLnBrk="0" fontAlgn="base" hangingPunct="0">
              <a:lnSpc>
                <a:spcPct val="125000"/>
              </a:lnSpc>
              <a:defRPr/>
            </a:pPr>
            <a:r>
              <a:rPr lang="en-US" sz="1100" noProof="1">
                <a:solidFill>
                  <a:srgbClr val="FFFFFF"/>
                </a:solidFill>
                <a:ea typeface="MS PGothic" pitchFamily="34" charset="-128"/>
              </a:rPr>
              <a:t>Slide title</a:t>
            </a:r>
            <a:r>
              <a:rPr lang="en-US" altLang="zh-CN" sz="1100">
                <a:solidFill>
                  <a:srgbClr val="FFFFFF"/>
                </a:solidFill>
                <a:ea typeface="MS PGothic" pitchFamily="34" charset="-128"/>
              </a:rPr>
              <a:t> </a:t>
            </a:r>
            <a:r>
              <a:rPr lang="en-US" altLang="zh-CN" sz="1100">
                <a:solidFill>
                  <a:srgbClr val="FFFFFF"/>
                </a:solidFill>
              </a:rPr>
              <a:t>:40-47pt  </a:t>
            </a:r>
          </a:p>
          <a:p>
            <a:pPr algn="r" defTabSz="784225" eaLnBrk="0" fontAlgn="base" hangingPunct="0">
              <a:lnSpc>
                <a:spcPct val="125000"/>
              </a:lnSpc>
              <a:defRPr/>
            </a:pPr>
            <a:r>
              <a:rPr lang="en-US" sz="1100" noProof="1">
                <a:solidFill>
                  <a:srgbClr val="FFFFFF"/>
                </a:solidFill>
                <a:ea typeface="MS PGothic" pitchFamily="34" charset="-128"/>
              </a:rPr>
              <a:t>Slide subtitle </a:t>
            </a:r>
            <a:r>
              <a:rPr lang="en-US" altLang="zh-CN" sz="1100">
                <a:solidFill>
                  <a:srgbClr val="FFFFFF"/>
                </a:solidFill>
              </a:rPr>
              <a:t>:26-30pt</a:t>
            </a:r>
          </a:p>
          <a:p>
            <a:pPr algn="r" defTabSz="784225" eaLnBrk="0" fontAlgn="base" hangingPunct="0">
              <a:lnSpc>
                <a:spcPct val="125000"/>
              </a:lnSpc>
              <a:defRPr/>
            </a:pPr>
            <a:r>
              <a:rPr lang="en-US" altLang="zh-CN" sz="1100">
                <a:solidFill>
                  <a:srgbClr val="FFFFFF"/>
                </a:solidFill>
              </a:rPr>
              <a:t>Color::white</a:t>
            </a:r>
          </a:p>
          <a:p>
            <a:pPr algn="r" defTabSz="784225" eaLnBrk="0" fontAlgn="base" hangingPunct="0">
              <a:lnSpc>
                <a:spcPct val="125000"/>
              </a:lnSpc>
              <a:defRPr/>
            </a:pPr>
            <a:r>
              <a:rPr lang="zh-CN" altLang="en-US" sz="1100">
                <a:solidFill>
                  <a:srgbClr val="FFFFFF"/>
                </a:solidFill>
                <a:ea typeface="MS PGothic" pitchFamily="34" charset="-128"/>
              </a:rPr>
              <a:t> </a:t>
            </a:r>
            <a:r>
              <a:rPr lang="en-US" altLang="zh-CN" sz="1100">
                <a:solidFill>
                  <a:srgbClr val="FFFFFF"/>
                </a:solidFill>
                <a:ea typeface="MS PGothic" pitchFamily="34" charset="-128"/>
              </a:rPr>
              <a:t>Corporate Font </a:t>
            </a:r>
            <a:r>
              <a:rPr lang="en-US" altLang="zh-CN" sz="1100">
                <a:solidFill>
                  <a:srgbClr val="FFFFFF"/>
                </a:solidFill>
              </a:rPr>
              <a:t>:</a:t>
            </a:r>
          </a:p>
          <a:p>
            <a:pPr algn="r" defTabSz="784225" eaLnBrk="0" fontAlgn="base" hangingPunct="0">
              <a:lnSpc>
                <a:spcPct val="125000"/>
              </a:lnSpc>
              <a:defRPr/>
            </a:pPr>
            <a:r>
              <a:rPr lang="en-US" altLang="zh-CN" sz="1100">
                <a:solidFill>
                  <a:srgbClr val="FFFFFF"/>
                </a:solidFill>
              </a:rPr>
              <a:t>FrutigerNext LT Medium</a:t>
            </a:r>
          </a:p>
          <a:p>
            <a:pPr algn="r" defTabSz="784225" eaLnBrk="0" fontAlgn="base" hangingPunct="0">
              <a:lnSpc>
                <a:spcPct val="125000"/>
              </a:lnSpc>
              <a:defRPr/>
            </a:pPr>
            <a:r>
              <a:rPr lang="en-US" altLang="zh-CN" sz="1100">
                <a:solidFill>
                  <a:srgbClr val="FFFFFF"/>
                </a:solidFill>
                <a:ea typeface="MS PGothic" pitchFamily="34" charset="-128"/>
              </a:rPr>
              <a:t>Font to be used by customers and </a:t>
            </a:r>
          </a:p>
          <a:p>
            <a:pPr algn="r" defTabSz="784225" eaLnBrk="0" fontAlgn="base" hangingPunct="0">
              <a:lnSpc>
                <a:spcPct val="125000"/>
              </a:lnSpc>
              <a:defRPr/>
            </a:pPr>
            <a:r>
              <a:rPr lang="en-US" altLang="zh-CN" sz="1100">
                <a:solidFill>
                  <a:srgbClr val="FFFFFF"/>
                </a:solidFill>
                <a:ea typeface="MS PGothic" pitchFamily="34" charset="-128"/>
              </a:rPr>
              <a:t>partners </a:t>
            </a:r>
            <a:r>
              <a:rPr lang="en-US" altLang="zh-CN" sz="1100">
                <a:solidFill>
                  <a:srgbClr val="FFFFFF"/>
                </a:solidFill>
              </a:rPr>
              <a:t>: </a:t>
            </a:r>
          </a:p>
          <a:p>
            <a:pPr algn="r" defTabSz="784225" eaLnBrk="0" fontAlgn="base" hangingPunct="0">
              <a:lnSpc>
                <a:spcPct val="125000"/>
              </a:lnSpc>
              <a:defRPr/>
            </a:pPr>
            <a:r>
              <a:rPr lang="en-US" altLang="zh-CN" sz="1100">
                <a:solidFill>
                  <a:srgbClr val="FFFFFF"/>
                </a:solidFill>
              </a:rPr>
              <a:t>Arial</a:t>
            </a:r>
            <a:endParaRPr lang="zh-CN" altLang="en-US" sz="1100">
              <a:solidFill>
                <a:srgbClr val="FFFFFF"/>
              </a:solidFill>
            </a:endParaRPr>
          </a:p>
          <a:p>
            <a:pPr algn="r" defTabSz="784225" eaLnBrk="0" fontAlgn="base" hangingPunct="0">
              <a:lnSpc>
                <a:spcPct val="125000"/>
              </a:lnSpc>
              <a:defRPr/>
            </a:pPr>
            <a:endParaRPr lang="zh-CN" altLang="en-US" sz="1100">
              <a:solidFill>
                <a:srgbClr val="FFFFFF"/>
              </a:solidFill>
            </a:endParaRPr>
          </a:p>
          <a:p>
            <a:pPr algn="r" defTabSz="784225" eaLnBrk="0" fontAlgn="base" hangingPunct="0">
              <a:lnSpc>
                <a:spcPct val="125000"/>
              </a:lnSpc>
              <a:defRPr/>
            </a:pPr>
            <a:endParaRPr lang="zh-CN" altLang="en-US" sz="1100">
              <a:solidFill>
                <a:srgbClr val="FFFFFF"/>
              </a:solidFill>
            </a:endParaRPr>
          </a:p>
          <a:p>
            <a:pPr algn="r" defTabSz="784225" eaLnBrk="0" fontAlgn="base" hangingPunct="0">
              <a:lnSpc>
                <a:spcPct val="125000"/>
              </a:lnSpc>
              <a:defRPr/>
            </a:pPr>
            <a:endParaRPr lang="zh-CN" altLang="en-US" sz="1100">
              <a:solidFill>
                <a:srgbClr val="FFFFFF"/>
              </a:solidFill>
            </a:endParaRPr>
          </a:p>
          <a:p>
            <a:pPr algn="r" defTabSz="784225" eaLnBrk="0" fontAlgn="base" hangingPunct="0">
              <a:lnSpc>
                <a:spcPct val="125000"/>
              </a:lnSpc>
              <a:defRPr/>
            </a:pPr>
            <a:endParaRPr lang="zh-CN" altLang="en-US" sz="1100">
              <a:solidFill>
                <a:srgbClr val="FFFFFF"/>
              </a:solidFill>
            </a:endParaRPr>
          </a:p>
          <a:p>
            <a:pPr algn="r" defTabSz="784225" eaLnBrk="0" fontAlgn="base" hangingPunct="0">
              <a:lnSpc>
                <a:spcPct val="125000"/>
              </a:lnSpc>
              <a:defRPr/>
            </a:pPr>
            <a:endParaRPr lang="zh-CN" altLang="en-US" sz="1100">
              <a:solidFill>
                <a:srgbClr val="FFFFFF"/>
              </a:solidFill>
            </a:endParaRPr>
          </a:p>
          <a:p>
            <a:pPr algn="r" defTabSz="784225" eaLnBrk="0" fontAlgn="base" hangingPunct="0">
              <a:lnSpc>
                <a:spcPct val="125000"/>
              </a:lnSpc>
              <a:defRPr/>
            </a:pPr>
            <a:endParaRPr lang="zh-CN" altLang="en-US" sz="1100">
              <a:solidFill>
                <a:srgbClr val="FFFFFF"/>
              </a:solidFill>
            </a:endParaRPr>
          </a:p>
          <a:p>
            <a:pPr algn="r" defTabSz="784225" eaLnBrk="0" fontAlgn="base" hangingPunct="0">
              <a:lnSpc>
                <a:spcPct val="125000"/>
              </a:lnSpc>
              <a:spcBef>
                <a:spcPct val="50000"/>
              </a:spcBef>
              <a:defRPr/>
            </a:pPr>
            <a:endParaRPr lang="en-US" altLang="zh-CN" sz="1100">
              <a:solidFill>
                <a:srgbClr val="FFFFFF"/>
              </a:solidFill>
            </a:endParaRPr>
          </a:p>
        </p:txBody>
      </p:sp>
      <p:sp>
        <p:nvSpPr>
          <p:cNvPr id="10" name="Text Box 15"/>
          <p:cNvSpPr txBox="1">
            <a:spLocks noChangeArrowheads="1"/>
          </p:cNvSpPr>
          <p:nvPr/>
        </p:nvSpPr>
        <p:spPr bwMode="auto">
          <a:xfrm>
            <a:off x="7224713" y="4092575"/>
            <a:ext cx="1468102" cy="263763"/>
          </a:xfrm>
          <a:prstGeom prst="rect">
            <a:avLst/>
          </a:prstGeom>
          <a:noFill/>
          <a:ln w="9525">
            <a:noFill/>
            <a:miter lim="800000"/>
            <a:headEnd/>
            <a:tailEnd/>
          </a:ln>
        </p:spPr>
        <p:txBody>
          <a:bodyPr wrap="none" lIns="78331" tIns="39166" rIns="78331" bIns="39166">
            <a:spAutoFit/>
          </a:bodyPr>
          <a:lstStyle/>
          <a:p>
            <a:pPr defTabSz="784225" eaLnBrk="0" fontAlgn="base" hangingPunct="0">
              <a:defRPr/>
            </a:pPr>
            <a:r>
              <a:rPr lang="en-US" altLang="zh-CN" sz="1200" dirty="0" smtClean="0">
                <a:solidFill>
                  <a:srgbClr val="FFFFFF"/>
                </a:solidFill>
                <a:latin typeface="Arial" charset="0"/>
                <a:ea typeface="MS PGothic" pitchFamily="34" charset="-128"/>
              </a:rPr>
              <a:t>www.HUAWEI.com</a:t>
            </a:r>
            <a:endParaRPr lang="en-US" altLang="zh-CN" sz="1200" dirty="0">
              <a:solidFill>
                <a:srgbClr val="FFFFFF"/>
              </a:solidFill>
              <a:latin typeface="Arial" charset="0"/>
              <a:ea typeface="MS PGothic" pitchFamily="34" charset="-128"/>
            </a:endParaRPr>
          </a:p>
        </p:txBody>
      </p:sp>
      <p:sp>
        <p:nvSpPr>
          <p:cNvPr id="4098" name="Rectangle 2"/>
          <p:cNvSpPr>
            <a:spLocks noGrp="1" noChangeArrowheads="1"/>
          </p:cNvSpPr>
          <p:nvPr>
            <p:ph type="ctrTitle"/>
          </p:nvPr>
        </p:nvSpPr>
        <p:spPr>
          <a:xfrm>
            <a:off x="609600" y="1219200"/>
            <a:ext cx="5715000" cy="1470025"/>
          </a:xfrm>
        </p:spPr>
        <p:txBody>
          <a:bodyPr/>
          <a:lstStyle>
            <a:lvl1pPr>
              <a:defRPr sz="4000">
                <a:solidFill>
                  <a:schemeClr val="bg1"/>
                </a:solidFill>
              </a:defRPr>
            </a:lvl1pPr>
          </a:lstStyle>
          <a:p>
            <a:r>
              <a:rPr lang="en-US" altLang="zh-CN"/>
              <a:t>Click to edit Master title style</a:t>
            </a:r>
          </a:p>
        </p:txBody>
      </p:sp>
      <p:sp>
        <p:nvSpPr>
          <p:cNvPr id="4099" name="Rectangle 3"/>
          <p:cNvSpPr>
            <a:spLocks noGrp="1" noChangeArrowheads="1"/>
          </p:cNvSpPr>
          <p:nvPr>
            <p:ph type="subTitle" idx="1"/>
          </p:nvPr>
        </p:nvSpPr>
        <p:spPr>
          <a:xfrm>
            <a:off x="609600" y="2974975"/>
            <a:ext cx="5943600" cy="911225"/>
          </a:xfrm>
        </p:spPr>
        <p:txBody>
          <a:bodyPr/>
          <a:lstStyle>
            <a:lvl1pPr marL="0" indent="0">
              <a:buFontTx/>
              <a:buNone/>
              <a:defRPr sz="2800" b="0">
                <a:solidFill>
                  <a:schemeClr val="bg1"/>
                </a:solidFill>
              </a:defRPr>
            </a:lvl1pPr>
          </a:lstStyle>
          <a:p>
            <a:r>
              <a:rPr lang="en-US" altLang="zh-CN"/>
              <a:t>Click to edit Master subtitle style</a:t>
            </a:r>
          </a:p>
        </p:txBody>
      </p:sp>
      <p:sp>
        <p:nvSpPr>
          <p:cNvPr id="11" name="Rectangle 19"/>
          <p:cNvSpPr>
            <a:spLocks noGrp="1" noChangeArrowheads="1"/>
          </p:cNvSpPr>
          <p:nvPr>
            <p:ph type="dt" sz="quarter" idx="10"/>
          </p:nvPr>
        </p:nvSpPr>
        <p:spPr>
          <a:xfrm>
            <a:off x="609600" y="228600"/>
            <a:ext cx="2133600" cy="476250"/>
          </a:xfrm>
        </p:spPr>
        <p:txBody>
          <a:bodyPr lIns="91440" tIns="45720" rIns="91440" bIns="45720"/>
          <a:lstStyle>
            <a:lvl1pPr defTabSz="914400" eaLnBrk="1" hangingPunct="1">
              <a:lnSpc>
                <a:spcPct val="100000"/>
              </a:lnSpc>
              <a:defRPr sz="1400" smtClean="0">
                <a:ea typeface="宋体" pitchFamily="2" charset="-122"/>
              </a:defRPr>
            </a:lvl1pPr>
          </a:lstStyle>
          <a:p>
            <a:pPr>
              <a:defRPr/>
            </a:pPr>
            <a:endParaRPr lang="en-US" altLang="zh-CN">
              <a:solidFill>
                <a:srgbClr val="2D2015"/>
              </a:solidFill>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5"/>
          <p:cNvSpPr>
            <a:spLocks noGrp="1" noChangeArrowheads="1"/>
          </p:cNvSpPr>
          <p:nvPr>
            <p:ph type="dt" sz="half" idx="10"/>
          </p:nvPr>
        </p:nvSpPr>
        <p:spPr>
          <a:ln/>
        </p:spPr>
        <p:txBody>
          <a:bodyPr/>
          <a:lstStyle>
            <a:lvl1pPr>
              <a:defRPr/>
            </a:lvl1pPr>
          </a:lstStyle>
          <a:p>
            <a:r>
              <a:rPr lang="de-DE">
                <a:solidFill>
                  <a:srgbClr val="2D2015"/>
                </a:solidFill>
              </a:rPr>
              <a:t>Page </a:t>
            </a:r>
            <a:fld id="{13238853-F57E-4425-B58B-5A5CCF68B40F}"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5"/>
          <p:cNvSpPr>
            <a:spLocks noGrp="1" noChangeArrowheads="1"/>
          </p:cNvSpPr>
          <p:nvPr>
            <p:ph type="dt" sz="half" idx="10"/>
          </p:nvPr>
        </p:nvSpPr>
        <p:spPr>
          <a:ln/>
        </p:spPr>
        <p:txBody>
          <a:bodyPr/>
          <a:lstStyle>
            <a:lvl1pPr>
              <a:defRPr/>
            </a:lvl1pPr>
          </a:lstStyle>
          <a:p>
            <a:r>
              <a:rPr lang="de-DE">
                <a:solidFill>
                  <a:srgbClr val="2D2015"/>
                </a:solidFill>
              </a:rPr>
              <a:t>Page </a:t>
            </a:r>
            <a:fld id="{96772587-EE01-4ED9-9AA5-F5FBB3D971C7}"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5"/>
          <p:cNvSpPr>
            <a:spLocks noGrp="1" noChangeArrowheads="1"/>
          </p:cNvSpPr>
          <p:nvPr>
            <p:ph type="dt" sz="half" idx="10"/>
          </p:nvPr>
        </p:nvSpPr>
        <p:spPr>
          <a:ln/>
        </p:spPr>
        <p:txBody>
          <a:bodyPr/>
          <a:lstStyle>
            <a:lvl1pPr>
              <a:defRPr/>
            </a:lvl1pPr>
          </a:lstStyle>
          <a:p>
            <a:r>
              <a:rPr lang="de-DE">
                <a:solidFill>
                  <a:srgbClr val="2D2015"/>
                </a:solidFill>
              </a:rPr>
              <a:t>Page </a:t>
            </a:r>
            <a:fld id="{88F98373-F390-4FC2-BA87-5DD2CA41420D}"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5"/>
          <p:cNvSpPr>
            <a:spLocks noGrp="1" noChangeArrowheads="1"/>
          </p:cNvSpPr>
          <p:nvPr>
            <p:ph type="dt" sz="half" idx="10"/>
          </p:nvPr>
        </p:nvSpPr>
        <p:spPr>
          <a:ln/>
        </p:spPr>
        <p:txBody>
          <a:bodyPr/>
          <a:lstStyle>
            <a:lvl1pPr>
              <a:defRPr/>
            </a:lvl1pPr>
          </a:lstStyle>
          <a:p>
            <a:r>
              <a:rPr lang="de-DE">
                <a:solidFill>
                  <a:srgbClr val="2D2015"/>
                </a:solidFill>
              </a:rPr>
              <a:t>Page </a:t>
            </a:r>
            <a:fld id="{E4E9077F-E48C-45E8-B712-2E8E9A8599EB}"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88A3E3D7-96F9-4B61-BCE3-4677996BBE25}" type="slidenum">
              <a:rPr lang="en-US" altLang="zh-CN"/>
              <a:pPr>
                <a:defRPr/>
              </a:pPr>
              <a:t>‹#›</a:t>
            </a:fld>
            <a:endParaRPr lang="en-US" altLang="zh-C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5"/>
          <p:cNvSpPr>
            <a:spLocks noGrp="1" noChangeArrowheads="1"/>
          </p:cNvSpPr>
          <p:nvPr>
            <p:ph type="dt" sz="half" idx="10"/>
          </p:nvPr>
        </p:nvSpPr>
        <p:spPr>
          <a:ln/>
        </p:spPr>
        <p:txBody>
          <a:bodyPr/>
          <a:lstStyle>
            <a:lvl1pPr>
              <a:defRPr/>
            </a:lvl1pPr>
          </a:lstStyle>
          <a:p>
            <a:r>
              <a:rPr lang="de-DE">
                <a:solidFill>
                  <a:srgbClr val="2D2015"/>
                </a:solidFill>
              </a:rPr>
              <a:t>Page </a:t>
            </a:r>
            <a:fld id="{BAA540D6-D67D-4F60-B660-C52669F845C5}"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a:ln/>
        </p:spPr>
        <p:txBody>
          <a:bodyPr/>
          <a:lstStyle>
            <a:lvl1pPr>
              <a:defRPr/>
            </a:lvl1pPr>
          </a:lstStyle>
          <a:p>
            <a:r>
              <a:rPr lang="de-DE">
                <a:solidFill>
                  <a:srgbClr val="2D2015"/>
                </a:solidFill>
              </a:rPr>
              <a:t>Page </a:t>
            </a:r>
            <a:fld id="{60CBE93D-FBF5-4CBC-AF47-F8D0C5F06386}"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5"/>
          <p:cNvSpPr>
            <a:spLocks noGrp="1" noChangeArrowheads="1"/>
          </p:cNvSpPr>
          <p:nvPr>
            <p:ph type="dt" sz="half" idx="10"/>
          </p:nvPr>
        </p:nvSpPr>
        <p:spPr>
          <a:ln/>
        </p:spPr>
        <p:txBody>
          <a:bodyPr/>
          <a:lstStyle>
            <a:lvl1pPr>
              <a:defRPr/>
            </a:lvl1pPr>
          </a:lstStyle>
          <a:p>
            <a:r>
              <a:rPr lang="de-DE">
                <a:solidFill>
                  <a:srgbClr val="2D2015"/>
                </a:solidFill>
              </a:rPr>
              <a:t>Page </a:t>
            </a:r>
            <a:fld id="{69D20044-D292-417C-96F6-B6AE84B77B10}"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5"/>
          <p:cNvSpPr>
            <a:spLocks noGrp="1" noChangeArrowheads="1"/>
          </p:cNvSpPr>
          <p:nvPr>
            <p:ph type="dt" sz="half" idx="10"/>
          </p:nvPr>
        </p:nvSpPr>
        <p:spPr>
          <a:ln/>
        </p:spPr>
        <p:txBody>
          <a:bodyPr/>
          <a:lstStyle>
            <a:lvl1pPr>
              <a:defRPr/>
            </a:lvl1pPr>
          </a:lstStyle>
          <a:p>
            <a:r>
              <a:rPr lang="de-DE">
                <a:solidFill>
                  <a:srgbClr val="2D2015"/>
                </a:solidFill>
              </a:rPr>
              <a:t>Page </a:t>
            </a:r>
            <a:fld id="{BC1F12A4-D061-46B8-A4C4-6C0CEAE52662}"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5"/>
          <p:cNvSpPr>
            <a:spLocks noGrp="1" noChangeArrowheads="1"/>
          </p:cNvSpPr>
          <p:nvPr>
            <p:ph type="dt" sz="half" idx="10"/>
          </p:nvPr>
        </p:nvSpPr>
        <p:spPr>
          <a:ln/>
        </p:spPr>
        <p:txBody>
          <a:bodyPr/>
          <a:lstStyle>
            <a:lvl1pPr>
              <a:defRPr/>
            </a:lvl1pPr>
          </a:lstStyle>
          <a:p>
            <a:r>
              <a:rPr lang="de-DE">
                <a:solidFill>
                  <a:srgbClr val="2D2015"/>
                </a:solidFill>
              </a:rPr>
              <a:t>Page </a:t>
            </a:r>
            <a:fld id="{92D41565-E0B9-46E2-8CC3-BCC0BEFCA670}"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67450" y="274638"/>
            <a:ext cx="1885950" cy="5497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505450" cy="5497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5"/>
          <p:cNvSpPr>
            <a:spLocks noGrp="1" noChangeArrowheads="1"/>
          </p:cNvSpPr>
          <p:nvPr>
            <p:ph type="dt" sz="half" idx="10"/>
          </p:nvPr>
        </p:nvSpPr>
        <p:spPr>
          <a:ln/>
        </p:spPr>
        <p:txBody>
          <a:bodyPr/>
          <a:lstStyle>
            <a:lvl1pPr>
              <a:defRPr/>
            </a:lvl1pPr>
          </a:lstStyle>
          <a:p>
            <a:r>
              <a:rPr lang="de-DE">
                <a:solidFill>
                  <a:srgbClr val="2D2015"/>
                </a:solidFill>
              </a:rPr>
              <a:t>Page </a:t>
            </a:r>
            <a:fld id="{49BDB489-26D0-41EE-BD25-9A6EE1EC543A}"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de-DE">
                <a:solidFill>
                  <a:srgbClr val="2D2015"/>
                </a:solidFill>
              </a:rPr>
              <a:t>Page </a:t>
            </a:r>
            <a:fld id="{B4E4D1B8-795E-43F3-AB43-AD55901D7628}"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de-DE">
                <a:solidFill>
                  <a:srgbClr val="2D2015"/>
                </a:solidFill>
              </a:rPr>
              <a:t>Page </a:t>
            </a:r>
            <a:fld id="{7DC636C8-FACA-46C3-AD38-C907222A477C}"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de-DE">
                <a:solidFill>
                  <a:srgbClr val="2D2015"/>
                </a:solidFill>
              </a:rPr>
              <a:t>Page </a:t>
            </a:r>
            <a:fld id="{DA938510-1C37-488F-8467-9F870DC47636}"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de-DE">
                <a:solidFill>
                  <a:srgbClr val="2D2015"/>
                </a:solidFill>
              </a:rPr>
              <a:t>Page </a:t>
            </a:r>
            <a:fld id="{82E19A33-D2F8-4D00-A57A-162669C86DE0}"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374775"/>
            <a:ext cx="3887787" cy="4195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0" y="1374775"/>
            <a:ext cx="3889375" cy="4195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6"/>
          <p:cNvSpPr>
            <a:spLocks noGrp="1" noChangeArrowheads="1"/>
          </p:cNvSpPr>
          <p:nvPr>
            <p:ph type="sldNum" sz="quarter" idx="10"/>
          </p:nvPr>
        </p:nvSpPr>
        <p:spPr>
          <a:ln/>
        </p:spPr>
        <p:txBody>
          <a:bodyPr/>
          <a:lstStyle>
            <a:lvl1pPr>
              <a:defRPr/>
            </a:lvl1pPr>
          </a:lstStyle>
          <a:p>
            <a:pPr>
              <a:defRPr/>
            </a:pPr>
            <a:r>
              <a:rPr lang="en-US" altLang="zh-CN"/>
              <a:t>Page</a:t>
            </a:r>
            <a:fld id="{0C3954B4-3BF6-4A26-950D-4A10B06D7A70}" type="slidenum">
              <a:rPr lang="en-US" altLang="zh-CN"/>
              <a:pPr>
                <a:defRPr/>
              </a:pPr>
              <a:t>‹#›</a:t>
            </a:fld>
            <a:endParaRPr lang="en-US" altLang="zh-CN"/>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de-DE">
                <a:solidFill>
                  <a:srgbClr val="2D2015"/>
                </a:solidFill>
              </a:rPr>
              <a:t>Page </a:t>
            </a:r>
            <a:fld id="{7714A88F-7E9C-46F3-9FBD-D1177BB2B605}"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de-DE">
                <a:solidFill>
                  <a:srgbClr val="2D2015"/>
                </a:solidFill>
              </a:rPr>
              <a:t>Page </a:t>
            </a:r>
            <a:fld id="{284D456C-08B7-47DB-AC31-CFC41E42E884}"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de-DE">
                <a:solidFill>
                  <a:srgbClr val="2D2015"/>
                </a:solidFill>
              </a:rPr>
              <a:t>Page </a:t>
            </a:r>
            <a:fld id="{72B4FBF4-EFD7-4023-8017-530346C93F51}"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de-DE">
                <a:solidFill>
                  <a:srgbClr val="2D2015"/>
                </a:solidFill>
              </a:rPr>
              <a:t>Page </a:t>
            </a:r>
            <a:fld id="{39F7D7D4-C5C0-4BEA-B95B-EED7F5C6EB7D}"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de-DE">
                <a:solidFill>
                  <a:srgbClr val="2D2015"/>
                </a:solidFill>
              </a:rPr>
              <a:t>Page </a:t>
            </a:r>
            <a:fld id="{C6FFA4C6-7AA3-49F2-B840-6F59C6C39F84}"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de-DE">
                <a:solidFill>
                  <a:srgbClr val="2D2015"/>
                </a:solidFill>
              </a:rPr>
              <a:t>Page </a:t>
            </a:r>
            <a:fld id="{BB82FD52-F1BC-4601-9D73-5C08DF1A1BAE}"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67450" y="274638"/>
            <a:ext cx="1885950" cy="5497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505450" cy="5497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de-DE">
                <a:solidFill>
                  <a:srgbClr val="2D2015"/>
                </a:solidFill>
              </a:rPr>
              <a:t>Page </a:t>
            </a:r>
            <a:fld id="{C8DAB964-D65A-4F2A-83FE-D8DB71048AD7}" type="slidenum">
              <a:rPr lang="de-DE">
                <a:solidFill>
                  <a:srgbClr val="2D2015"/>
                </a:solidFill>
              </a:rPr>
              <a:pPr/>
              <a:t>‹#›</a:t>
            </a:fld>
            <a:endParaRPr lang="en-GB">
              <a:solidFill>
                <a:srgbClr val="2D2015"/>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6"/>
          <p:cNvSpPr>
            <a:spLocks noGrp="1" noChangeArrowheads="1"/>
          </p:cNvSpPr>
          <p:nvPr>
            <p:ph type="sldNum" sz="quarter" idx="10"/>
          </p:nvPr>
        </p:nvSpPr>
        <p:spPr>
          <a:ln/>
        </p:spPr>
        <p:txBody>
          <a:bodyPr/>
          <a:lstStyle>
            <a:lvl1pPr>
              <a:defRPr/>
            </a:lvl1pPr>
          </a:lstStyle>
          <a:p>
            <a:pPr>
              <a:defRPr/>
            </a:pPr>
            <a:r>
              <a:rPr lang="en-US" altLang="zh-CN"/>
              <a:t>Page</a:t>
            </a:r>
            <a:fld id="{21B90EC8-63C5-4D1E-85D6-6E49EA5182B8}"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6"/>
          <p:cNvSpPr>
            <a:spLocks noGrp="1" noChangeArrowheads="1"/>
          </p:cNvSpPr>
          <p:nvPr>
            <p:ph type="sldNum" sz="quarter" idx="10"/>
          </p:nvPr>
        </p:nvSpPr>
        <p:spPr>
          <a:ln/>
        </p:spPr>
        <p:txBody>
          <a:bodyPr/>
          <a:lstStyle>
            <a:lvl1pPr>
              <a:defRPr/>
            </a:lvl1pPr>
          </a:lstStyle>
          <a:p>
            <a:pPr>
              <a:defRPr/>
            </a:pPr>
            <a:r>
              <a:rPr lang="en-US" altLang="zh-CN"/>
              <a:t>Page</a:t>
            </a:r>
            <a:fld id="{E1E6805D-561A-4C67-88D4-FCB1EEAE84CC}"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6"/>
          <p:cNvSpPr>
            <a:spLocks noGrp="1" noChangeArrowheads="1"/>
          </p:cNvSpPr>
          <p:nvPr>
            <p:ph type="sldNum" sz="quarter" idx="10"/>
          </p:nvPr>
        </p:nvSpPr>
        <p:spPr>
          <a:ln/>
        </p:spPr>
        <p:txBody>
          <a:bodyPr/>
          <a:lstStyle>
            <a:lvl1pPr>
              <a:defRPr/>
            </a:lvl1pPr>
          </a:lstStyle>
          <a:p>
            <a:pPr>
              <a:defRPr/>
            </a:pPr>
            <a:r>
              <a:rPr lang="en-US" altLang="zh-CN"/>
              <a:t>Page</a:t>
            </a:r>
            <a:fld id="{40DC3467-DBBE-4FC6-8490-BCB62249E8CA}"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6"/>
          <p:cNvSpPr>
            <a:spLocks noGrp="1" noChangeArrowheads="1"/>
          </p:cNvSpPr>
          <p:nvPr>
            <p:ph type="sldNum" sz="quarter" idx="10"/>
          </p:nvPr>
        </p:nvSpPr>
        <p:spPr>
          <a:ln/>
        </p:spPr>
        <p:txBody>
          <a:bodyPr/>
          <a:lstStyle>
            <a:lvl1pPr>
              <a:defRPr/>
            </a:lvl1pPr>
          </a:lstStyle>
          <a:p>
            <a:pPr>
              <a:defRPr/>
            </a:pPr>
            <a:r>
              <a:rPr lang="en-US" altLang="zh-CN"/>
              <a:t>Page</a:t>
            </a:r>
            <a:fld id="{7F2ECB8C-615D-4A60-B3A7-1657709BEB60}"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6"/>
          <p:cNvSpPr>
            <a:spLocks noGrp="1" noChangeArrowheads="1"/>
          </p:cNvSpPr>
          <p:nvPr>
            <p:ph type="sldNum" sz="quarter" idx="10"/>
          </p:nvPr>
        </p:nvSpPr>
        <p:spPr>
          <a:ln/>
        </p:spPr>
        <p:txBody>
          <a:bodyPr/>
          <a:lstStyle>
            <a:lvl1pPr>
              <a:defRPr/>
            </a:lvl1pPr>
          </a:lstStyle>
          <a:p>
            <a:pPr>
              <a:defRPr/>
            </a:pPr>
            <a:r>
              <a:rPr lang="en-US" altLang="zh-CN"/>
              <a:t>Page</a:t>
            </a:r>
            <a:fld id="{EE735583-A58A-453B-B4DD-5DC49F4FB346}"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5.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6.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6.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7"/>
          <p:cNvPicPr>
            <a:picLocks noChangeAspect="1" noChangeArrowheads="1"/>
          </p:cNvPicPr>
          <p:nvPr/>
        </p:nvPicPr>
        <p:blipFill>
          <a:blip r:embed="rId15" cstate="print"/>
          <a:srcRect/>
          <a:stretch>
            <a:fillRect/>
          </a:stretch>
        </p:blipFill>
        <p:spPr bwMode="auto">
          <a:xfrm>
            <a:off x="0" y="6221413"/>
            <a:ext cx="9142413" cy="636587"/>
          </a:xfrm>
          <a:prstGeom prst="rect">
            <a:avLst/>
          </a:prstGeom>
          <a:noFill/>
          <a:ln w="9525">
            <a:noFill/>
            <a:miter lim="800000"/>
            <a:headEnd/>
            <a:tailEnd/>
          </a:ln>
        </p:spPr>
      </p:pic>
      <p:pic>
        <p:nvPicPr>
          <p:cNvPr id="2051" name="Picture 4" descr="8"/>
          <p:cNvPicPr>
            <a:picLocks noChangeAspect="1" noChangeArrowheads="1"/>
          </p:cNvPicPr>
          <p:nvPr/>
        </p:nvPicPr>
        <p:blipFill>
          <a:blip r:embed="rId16" cstate="print"/>
          <a:srcRect/>
          <a:stretch>
            <a:fillRect/>
          </a:stretch>
        </p:blipFill>
        <p:spPr bwMode="auto">
          <a:xfrm>
            <a:off x="7508875" y="6399213"/>
            <a:ext cx="1311275" cy="314325"/>
          </a:xfrm>
          <a:prstGeom prst="rect">
            <a:avLst/>
          </a:prstGeom>
          <a:noFill/>
          <a:ln w="9525">
            <a:noFill/>
            <a:miter lim="800000"/>
            <a:headEnd/>
            <a:tailEnd/>
          </a:ln>
        </p:spPr>
      </p:pic>
      <p:sp>
        <p:nvSpPr>
          <p:cNvPr id="205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205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13186" name="Rectangle 66"/>
          <p:cNvSpPr>
            <a:spLocks noGrp="1" noChangeArrowheads="1"/>
          </p:cNvSpPr>
          <p:nvPr>
            <p:ph type="sldNum" sz="quarter" idx="4"/>
          </p:nvPr>
        </p:nvSpPr>
        <p:spPr bwMode="auto">
          <a:xfrm>
            <a:off x="6096000" y="6524625"/>
            <a:ext cx="2133600" cy="33337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eaLnBrk="0" fontAlgn="base" hangingPunct="0">
              <a:lnSpc>
                <a:spcPct val="85000"/>
              </a:lnSpc>
              <a:defRPr sz="1200" smtClean="0">
                <a:latin typeface="FrutigerNext LT Bold" pitchFamily="1" charset="0"/>
                <a:ea typeface="ＭＳ Ｐゴシック" pitchFamily="34" charset="-128"/>
              </a:defRPr>
            </a:lvl1pPr>
          </a:lstStyle>
          <a:p>
            <a:pPr>
              <a:defRPr/>
            </a:pPr>
            <a:r>
              <a:rPr lang="en-US" altLang="zh-CN"/>
              <a:t>Page</a:t>
            </a:r>
            <a:fld id="{0C109473-45B1-46FC-8B78-29AB37DA34E8}" type="slidenum">
              <a:rPr lang="en-US" altLang="zh-CN"/>
              <a:pPr>
                <a:defRPr/>
              </a:pPr>
              <a:t>‹#›</a:t>
            </a:fld>
            <a:endParaRPr lang="en-US" altLang="zh-CN"/>
          </a:p>
        </p:txBody>
      </p:sp>
      <p:sp>
        <p:nvSpPr>
          <p:cNvPr id="1413189" name="Rectangle 69"/>
          <p:cNvSpPr>
            <a:spLocks noChangeArrowheads="1"/>
          </p:cNvSpPr>
          <p:nvPr/>
        </p:nvSpPr>
        <p:spPr bwMode="auto">
          <a:xfrm>
            <a:off x="655638" y="6451600"/>
            <a:ext cx="5081126"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latin typeface="FrutigerNext LT Bold" pitchFamily="1" charset="0"/>
                <a:ea typeface="ＭＳ Ｐゴシック" pitchFamily="34" charset="-128"/>
              </a:rPr>
              <a:t>Copyright © </a:t>
            </a:r>
            <a:r>
              <a:rPr lang="en-US" altLang="zh-CN" sz="1200" dirty="0" smtClean="0">
                <a:latin typeface="FrutigerNext LT Bold" pitchFamily="1" charset="0"/>
                <a:ea typeface="ＭＳ Ｐゴシック" pitchFamily="34" charset="-128"/>
              </a:rPr>
              <a:t>2011 HUAWEI Technologies </a:t>
            </a:r>
            <a:r>
              <a:rPr lang="en-US" altLang="zh-CN" sz="1200" dirty="0">
                <a:latin typeface="FrutigerNext LT Bold" pitchFamily="1" charset="0"/>
                <a:ea typeface="ＭＳ Ｐゴシック" pitchFamily="34" charset="-128"/>
              </a:rPr>
              <a:t>Co., Ltd. All rights reserved. </a:t>
            </a:r>
          </a:p>
        </p:txBody>
      </p:sp>
      <p:sp>
        <p:nvSpPr>
          <p:cNvPr id="1413191" name="Rectangle 71"/>
          <p:cNvSpPr>
            <a:spLocks noChangeArrowheads="1"/>
          </p:cNvSpPr>
          <p:nvPr/>
        </p:nvSpPr>
        <p:spPr bwMode="auto">
          <a:xfrm>
            <a:off x="-1908175" y="528638"/>
            <a:ext cx="1844675" cy="5307012"/>
          </a:xfrm>
          <a:prstGeom prst="rect">
            <a:avLst/>
          </a:prstGeom>
          <a:noFill/>
          <a:ln w="9525">
            <a:noFill/>
            <a:miter lim="800000"/>
            <a:headEnd/>
            <a:tailEnd/>
          </a:ln>
          <a:effectLst/>
        </p:spPr>
        <p:txBody>
          <a:bodyPr lIns="80124" tIns="40063" rIns="80124" bIns="40063"/>
          <a:lstStyle/>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英文标题</a:t>
            </a:r>
            <a:r>
              <a:rPr lang="en-US" altLang="zh-CN" sz="1100">
                <a:solidFill>
                  <a:schemeClr val="bg1"/>
                </a:solidFill>
                <a:latin typeface="Arial" charset="0"/>
              </a:rPr>
              <a:t>:32-35pt  </a:t>
            </a: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颜色</a:t>
            </a:r>
            <a:r>
              <a:rPr lang="en-US" altLang="zh-CN" sz="1100">
                <a:solidFill>
                  <a:schemeClr val="bg1"/>
                </a:solidFill>
                <a:latin typeface="Arial" charset="0"/>
              </a:rPr>
              <a:t>: R153 G0 B0</a:t>
            </a: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rPr>
              <a:t>内部使用字体 </a:t>
            </a:r>
            <a:r>
              <a:rPr lang="en-US" altLang="zh-CN" sz="1100">
                <a:solidFill>
                  <a:schemeClr val="bg1"/>
                </a:solidFill>
              </a:rPr>
              <a:t>:</a:t>
            </a:r>
          </a:p>
          <a:p>
            <a:pPr algn="r" defTabSz="801688" fontAlgn="base">
              <a:lnSpc>
                <a:spcPct val="105000"/>
              </a:lnSpc>
              <a:spcBef>
                <a:spcPct val="30000"/>
              </a:spcBef>
              <a:buClr>
                <a:srgbClr val="808080"/>
              </a:buClr>
              <a:buSzPct val="60000"/>
              <a:buFont typeface="Wingdings" pitchFamily="2" charset="2"/>
              <a:buNone/>
              <a:defRPr/>
            </a:pPr>
            <a:r>
              <a:rPr lang="en-US" altLang="zh-CN" sz="1100">
                <a:solidFill>
                  <a:schemeClr val="bg1"/>
                </a:solidFill>
              </a:rPr>
              <a:t>FrutigerNext LT Medium</a:t>
            </a: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rPr>
              <a:t>外部使用字体 </a:t>
            </a:r>
            <a:r>
              <a:rPr lang="en-US" altLang="zh-CN" sz="1100">
                <a:solidFill>
                  <a:schemeClr val="bg1"/>
                </a:solidFill>
              </a:rPr>
              <a:t>: Arial</a:t>
            </a:r>
          </a:p>
          <a:p>
            <a:pPr algn="r" defTabSz="801688" fontAlgn="base">
              <a:lnSpc>
                <a:spcPct val="105000"/>
              </a:lnSpc>
              <a:spcBef>
                <a:spcPct val="30000"/>
              </a:spcBef>
              <a:buClr>
                <a:srgbClr val="808080"/>
              </a:buClr>
              <a:buSzPct val="60000"/>
              <a:buFont typeface="Wingdings" pitchFamily="2" charset="2"/>
              <a:buNone/>
              <a:defRPr/>
            </a:pPr>
            <a:endParaRPr lang="en-US" altLang="zh-CN" sz="1100">
              <a:solidFill>
                <a:schemeClr val="bg1"/>
              </a:solidFill>
              <a:latin typeface="Arial" charset="0"/>
            </a:endParaRP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中文标题</a:t>
            </a:r>
            <a:r>
              <a:rPr lang="en-US" altLang="zh-CN" sz="1100">
                <a:solidFill>
                  <a:schemeClr val="bg1"/>
                </a:solidFill>
                <a:latin typeface="Arial" charset="0"/>
              </a:rPr>
              <a:t>:30-32pt  </a:t>
            </a: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颜色</a:t>
            </a:r>
            <a:r>
              <a:rPr lang="en-US" altLang="zh-CN" sz="1100">
                <a:solidFill>
                  <a:schemeClr val="bg1"/>
                </a:solidFill>
                <a:latin typeface="Arial" charset="0"/>
              </a:rPr>
              <a:t>: R153 G0 B0</a:t>
            </a: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黑体</a:t>
            </a:r>
          </a:p>
          <a:p>
            <a:pPr algn="r" defTabSz="801688" fontAlgn="base">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fontAlgn="base">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fontAlgn="base">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英文正文</a:t>
            </a:r>
            <a:r>
              <a:rPr lang="en-US" altLang="zh-CN" sz="1100">
                <a:solidFill>
                  <a:schemeClr val="bg1"/>
                </a:solidFill>
                <a:latin typeface="Arial" charset="0"/>
              </a:rPr>
              <a:t>:20-22pt</a:t>
            </a: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子目录 </a:t>
            </a:r>
            <a:r>
              <a:rPr lang="en-US" altLang="zh-CN" sz="1100">
                <a:solidFill>
                  <a:schemeClr val="bg1"/>
                </a:solidFill>
                <a:latin typeface="Arial" charset="0"/>
              </a:rPr>
              <a:t>(2-5</a:t>
            </a:r>
            <a:r>
              <a:rPr lang="zh-CN" altLang="en-US" sz="1100">
                <a:solidFill>
                  <a:schemeClr val="bg1"/>
                </a:solidFill>
                <a:latin typeface="Arial" charset="0"/>
              </a:rPr>
              <a:t>级</a:t>
            </a:r>
            <a:r>
              <a:rPr lang="en-US" altLang="zh-CN" sz="1100">
                <a:solidFill>
                  <a:schemeClr val="bg1"/>
                </a:solidFill>
                <a:latin typeface="Arial" charset="0"/>
              </a:rPr>
              <a:t>) :18pt  </a:t>
            </a: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颜色</a:t>
            </a:r>
            <a:r>
              <a:rPr lang="en-US" altLang="zh-CN" sz="1100">
                <a:solidFill>
                  <a:schemeClr val="bg1"/>
                </a:solidFill>
                <a:latin typeface="Arial" charset="0"/>
              </a:rPr>
              <a:t>:</a:t>
            </a:r>
            <a:r>
              <a:rPr lang="zh-CN" altLang="en-US" sz="1100">
                <a:solidFill>
                  <a:schemeClr val="bg1"/>
                </a:solidFill>
                <a:latin typeface="Arial" charset="0"/>
              </a:rPr>
              <a:t>黑色</a:t>
            </a: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rPr>
              <a:t>内部使用字体 </a:t>
            </a:r>
            <a:r>
              <a:rPr lang="en-US" altLang="zh-CN" sz="1100">
                <a:solidFill>
                  <a:schemeClr val="bg1"/>
                </a:solidFill>
              </a:rPr>
              <a:t>:</a:t>
            </a:r>
          </a:p>
          <a:p>
            <a:pPr algn="r" defTabSz="801688" fontAlgn="base">
              <a:lnSpc>
                <a:spcPct val="105000"/>
              </a:lnSpc>
              <a:spcBef>
                <a:spcPct val="30000"/>
              </a:spcBef>
              <a:buClr>
                <a:srgbClr val="808080"/>
              </a:buClr>
              <a:buSzPct val="60000"/>
              <a:buFont typeface="Wingdings" pitchFamily="2" charset="2"/>
              <a:buNone/>
              <a:defRPr/>
            </a:pPr>
            <a:r>
              <a:rPr lang="en-US" altLang="zh-CN" sz="1100">
                <a:solidFill>
                  <a:schemeClr val="bg1"/>
                </a:solidFill>
              </a:rPr>
              <a:t>FrutigerNext LT Regular</a:t>
            </a: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rPr>
              <a:t>外部使用字体 </a:t>
            </a:r>
            <a:r>
              <a:rPr lang="en-US" altLang="zh-CN" sz="1100">
                <a:solidFill>
                  <a:schemeClr val="bg1"/>
                </a:solidFill>
              </a:rPr>
              <a:t>: Arial</a:t>
            </a:r>
          </a:p>
          <a:p>
            <a:pPr algn="r" defTabSz="801688" fontAlgn="base">
              <a:lnSpc>
                <a:spcPct val="105000"/>
              </a:lnSpc>
              <a:spcBef>
                <a:spcPct val="30000"/>
              </a:spcBef>
              <a:buClr>
                <a:srgbClr val="808080"/>
              </a:buClr>
              <a:buSzPct val="60000"/>
              <a:buFont typeface="Wingdings" pitchFamily="2" charset="2"/>
              <a:buNone/>
              <a:defRPr/>
            </a:pPr>
            <a:endParaRPr lang="en-US" altLang="zh-CN" sz="1100">
              <a:solidFill>
                <a:schemeClr val="bg1"/>
              </a:solidFill>
              <a:latin typeface="Arial" charset="0"/>
            </a:endParaRP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中文正文</a:t>
            </a:r>
            <a:r>
              <a:rPr lang="en-US" altLang="zh-CN" sz="1100">
                <a:solidFill>
                  <a:schemeClr val="bg1"/>
                </a:solidFill>
                <a:latin typeface="Arial" charset="0"/>
              </a:rPr>
              <a:t>:18-20pt</a:t>
            </a: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子目录</a:t>
            </a:r>
            <a:r>
              <a:rPr lang="en-US" altLang="zh-CN" sz="1100">
                <a:solidFill>
                  <a:schemeClr val="bg1"/>
                </a:solidFill>
                <a:latin typeface="Arial" charset="0"/>
              </a:rPr>
              <a:t>(2-5</a:t>
            </a:r>
            <a:r>
              <a:rPr lang="zh-CN" altLang="en-US" sz="1100">
                <a:solidFill>
                  <a:schemeClr val="bg1"/>
                </a:solidFill>
                <a:latin typeface="Arial" charset="0"/>
              </a:rPr>
              <a:t>级</a:t>
            </a:r>
            <a:r>
              <a:rPr lang="en-US" altLang="zh-CN" sz="1100">
                <a:solidFill>
                  <a:schemeClr val="bg1"/>
                </a:solidFill>
                <a:latin typeface="Arial" charset="0"/>
              </a:rPr>
              <a:t>):18pt </a:t>
            </a: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颜色</a:t>
            </a:r>
            <a:r>
              <a:rPr lang="en-US" altLang="zh-CN" sz="1100">
                <a:solidFill>
                  <a:schemeClr val="bg1"/>
                </a:solidFill>
                <a:latin typeface="Arial" charset="0"/>
              </a:rPr>
              <a:t>:</a:t>
            </a:r>
            <a:r>
              <a:rPr lang="zh-CN" altLang="en-US" sz="1100">
                <a:solidFill>
                  <a:schemeClr val="bg1"/>
                </a:solidFill>
                <a:latin typeface="Arial" charset="0"/>
              </a:rPr>
              <a:t>黑色</a:t>
            </a:r>
          </a:p>
          <a:p>
            <a:pPr algn="r" defTabSz="801688" fontAlgn="base">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细黑体 </a:t>
            </a:r>
          </a:p>
          <a:p>
            <a:pPr algn="r" defTabSz="801688" fontAlgn="base">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fontAlgn="base">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fontAlgn="base">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fontAlgn="base">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fontAlgn="base">
              <a:lnSpc>
                <a:spcPct val="105000"/>
              </a:lnSpc>
              <a:spcBef>
                <a:spcPct val="30000"/>
              </a:spcBef>
              <a:buClr>
                <a:srgbClr val="808080"/>
              </a:buClr>
              <a:buSzPct val="60000"/>
              <a:buFont typeface="Wingdings" pitchFamily="2" charset="2"/>
              <a:buNone/>
              <a:defRPr/>
            </a:pPr>
            <a:endParaRPr lang="en-US" altLang="zh-CN" sz="1100">
              <a:latin typeface="Arial" charset="0"/>
            </a:endParaRPr>
          </a:p>
        </p:txBody>
      </p:sp>
      <p:sp>
        <p:nvSpPr>
          <p:cNvPr id="1413192" name="Rectangle 72"/>
          <p:cNvSpPr>
            <a:spLocks noChangeArrowheads="1"/>
          </p:cNvSpPr>
          <p:nvPr/>
        </p:nvSpPr>
        <p:spPr bwMode="auto">
          <a:xfrm>
            <a:off x="9199563" y="1423988"/>
            <a:ext cx="1049337" cy="2005012"/>
          </a:xfrm>
          <a:prstGeom prst="rect">
            <a:avLst/>
          </a:prstGeom>
          <a:noFill/>
          <a:ln w="9525">
            <a:noFill/>
            <a:miter lim="800000"/>
            <a:headEnd/>
            <a:tailEnd/>
          </a:ln>
          <a:effectLst/>
        </p:spPr>
        <p:txBody>
          <a:bodyPr lIns="80124" tIns="40063" rIns="80124" bIns="40063"/>
          <a:lstStyle/>
          <a:p>
            <a:pPr defTabSz="801688" fontAlgn="base">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rPr>
              <a:t>配色参考方案：</a:t>
            </a:r>
          </a:p>
          <a:p>
            <a:pPr defTabSz="801688" fontAlgn="base">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rPr>
              <a:t>建议同一页面内不超过四种颜色，以下是</a:t>
            </a:r>
            <a:r>
              <a:rPr lang="en-US" altLang="zh-CN" sz="1100">
                <a:solidFill>
                  <a:schemeClr val="bg1"/>
                </a:solidFill>
                <a:latin typeface="华文细黑" pitchFamily="2" charset="-122"/>
              </a:rPr>
              <a:t>13</a:t>
            </a:r>
            <a:r>
              <a:rPr lang="zh-CN" altLang="en-US" sz="1100">
                <a:solidFill>
                  <a:schemeClr val="bg1"/>
                </a:solidFill>
                <a:latin typeface="华文细黑" pitchFamily="2" charset="-122"/>
              </a:rPr>
              <a:t>组配色方案，同一页面内只选择一组使用。（仅供参考）</a:t>
            </a:r>
          </a:p>
          <a:p>
            <a:pPr defTabSz="801688" fontAlgn="base">
              <a:lnSpc>
                <a:spcPct val="125000"/>
              </a:lnSpc>
              <a:spcBef>
                <a:spcPct val="30000"/>
              </a:spcBef>
              <a:buClr>
                <a:srgbClr val="808080"/>
              </a:buClr>
              <a:buSzPct val="60000"/>
              <a:buFont typeface="Wingdings" pitchFamily="2" charset="2"/>
              <a:buNone/>
              <a:defRPr/>
            </a:pPr>
            <a:endParaRPr lang="zh-CN" altLang="en-US" sz="1100">
              <a:solidFill>
                <a:schemeClr val="bg1"/>
              </a:solidFill>
              <a:latin typeface="华文细黑" pitchFamily="2" charset="-122"/>
            </a:endParaRPr>
          </a:p>
          <a:p>
            <a:pPr defTabSz="801688" fontAlgn="base">
              <a:lnSpc>
                <a:spcPct val="125000"/>
              </a:lnSpc>
              <a:spcBef>
                <a:spcPct val="30000"/>
              </a:spcBef>
              <a:buClr>
                <a:srgbClr val="808080"/>
              </a:buClr>
              <a:buSzPct val="60000"/>
              <a:buFont typeface="Wingdings" pitchFamily="2" charset="2"/>
              <a:buChar char="l"/>
              <a:defRPr/>
            </a:pPr>
            <a:endParaRPr lang="zh-CN" altLang="en-US" sz="1100">
              <a:solidFill>
                <a:schemeClr val="bg1"/>
              </a:solidFill>
              <a:latin typeface="华文细黑" pitchFamily="2" charset="-122"/>
            </a:endParaRPr>
          </a:p>
          <a:p>
            <a:pPr defTabSz="801688" fontAlgn="base">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ndParaRPr>
          </a:p>
        </p:txBody>
      </p:sp>
      <p:sp>
        <p:nvSpPr>
          <p:cNvPr id="1413193" name="Rectangle 73"/>
          <p:cNvSpPr>
            <a:spLocks noChangeArrowheads="1"/>
          </p:cNvSpPr>
          <p:nvPr/>
        </p:nvSpPr>
        <p:spPr bwMode="auto">
          <a:xfrm>
            <a:off x="9199563" y="-61913"/>
            <a:ext cx="1049337" cy="838201"/>
          </a:xfrm>
          <a:prstGeom prst="rect">
            <a:avLst/>
          </a:prstGeom>
          <a:noFill/>
          <a:ln w="9525">
            <a:noFill/>
            <a:miter lim="800000"/>
            <a:headEnd/>
            <a:tailEnd/>
          </a:ln>
          <a:effectLst/>
        </p:spPr>
        <p:txBody>
          <a:bodyPr lIns="80124" tIns="40063" rIns="80124" bIns="40063"/>
          <a:lstStyle/>
          <a:p>
            <a:pPr defTabSz="801688" fontAlgn="base">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rPr>
              <a:t>客户或者合作伙伴的标志放在右上角</a:t>
            </a:r>
            <a:r>
              <a:rPr lang="en-US" altLang="zh-CN" sz="1100">
                <a:solidFill>
                  <a:schemeClr val="bg1"/>
                </a:solidFill>
                <a:latin typeface="华文细黑" pitchFamily="2" charset="-122"/>
              </a:rPr>
              <a:t>.</a:t>
            </a:r>
          </a:p>
          <a:p>
            <a:pPr defTabSz="801688" fontAlgn="base">
              <a:lnSpc>
                <a:spcPct val="125000"/>
              </a:lnSpc>
              <a:spcBef>
                <a:spcPct val="30000"/>
              </a:spcBef>
              <a:buClr>
                <a:srgbClr val="808080"/>
              </a:buClr>
              <a:buSzPct val="60000"/>
              <a:buFont typeface="Wingdings" pitchFamily="2" charset="2"/>
              <a:buNone/>
              <a:defRPr/>
            </a:pPr>
            <a:endParaRPr lang="en-US" altLang="zh-CN" sz="1100">
              <a:solidFill>
                <a:schemeClr val="bg1"/>
              </a:solidFill>
              <a:latin typeface="华文细黑" pitchFamily="2" charset="-122"/>
            </a:endParaRPr>
          </a:p>
          <a:p>
            <a:pPr defTabSz="801688" fontAlgn="base">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ndParaRPr>
          </a:p>
          <a:p>
            <a:pPr defTabSz="801688" fontAlgn="base">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ndParaRPr>
          </a:p>
        </p:txBody>
      </p:sp>
      <p:sp>
        <p:nvSpPr>
          <p:cNvPr id="1413194" name="Rectangle 74"/>
          <p:cNvSpPr>
            <a:spLocks noChangeArrowheads="1"/>
          </p:cNvSpPr>
          <p:nvPr/>
        </p:nvSpPr>
        <p:spPr bwMode="auto">
          <a:xfrm>
            <a:off x="9269413" y="3429000"/>
            <a:ext cx="919162" cy="349091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2060" name="Group 75"/>
          <p:cNvGrpSpPr>
            <a:grpSpLocks/>
          </p:cNvGrpSpPr>
          <p:nvPr/>
        </p:nvGrpSpPr>
        <p:grpSpPr bwMode="auto">
          <a:xfrm>
            <a:off x="9355138" y="3789363"/>
            <a:ext cx="739775" cy="182562"/>
            <a:chOff x="5893" y="2387"/>
            <a:chExt cx="466" cy="115"/>
          </a:xfrm>
        </p:grpSpPr>
        <p:sp>
          <p:nvSpPr>
            <p:cNvPr id="1413196" name="Rectangle 76"/>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413197" name="Rectangle 77"/>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13198" name="Rectangle 78"/>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413199" name="Rectangle 79"/>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2061" name="Group 80"/>
          <p:cNvGrpSpPr>
            <a:grpSpLocks/>
          </p:cNvGrpSpPr>
          <p:nvPr/>
        </p:nvGrpSpPr>
        <p:grpSpPr bwMode="auto">
          <a:xfrm>
            <a:off x="9355138" y="4005263"/>
            <a:ext cx="739775" cy="182562"/>
            <a:chOff x="5893" y="2523"/>
            <a:chExt cx="466" cy="115"/>
          </a:xfrm>
        </p:grpSpPr>
        <p:sp>
          <p:nvSpPr>
            <p:cNvPr id="1413201" name="Rectangle 81"/>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413202" name="Rectangle 82"/>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413203" name="Rectangle 83"/>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413204" name="Rectangle 84"/>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2062" name="Group 85"/>
          <p:cNvGrpSpPr>
            <a:grpSpLocks/>
          </p:cNvGrpSpPr>
          <p:nvPr/>
        </p:nvGrpSpPr>
        <p:grpSpPr bwMode="auto">
          <a:xfrm>
            <a:off x="9355138" y="4221163"/>
            <a:ext cx="739775" cy="182562"/>
            <a:chOff x="5893" y="2659"/>
            <a:chExt cx="466" cy="115"/>
          </a:xfrm>
        </p:grpSpPr>
        <p:sp>
          <p:nvSpPr>
            <p:cNvPr id="1413206" name="Rectangle 86"/>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413207" name="Rectangle 87"/>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1413208" name="Rectangle 88"/>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413209" name="Rectangle 89"/>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2063" name="Group 90"/>
          <p:cNvGrpSpPr>
            <a:grpSpLocks/>
          </p:cNvGrpSpPr>
          <p:nvPr/>
        </p:nvGrpSpPr>
        <p:grpSpPr bwMode="auto">
          <a:xfrm>
            <a:off x="9355138" y="3573463"/>
            <a:ext cx="739775" cy="188912"/>
            <a:chOff x="5893" y="2251"/>
            <a:chExt cx="466" cy="119"/>
          </a:xfrm>
        </p:grpSpPr>
        <p:sp>
          <p:nvSpPr>
            <p:cNvPr id="1413211" name="Rectangle 91"/>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13212" name="Rectangle 92"/>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1413213" name="Rectangle 93"/>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413214" name="Rectangle 94"/>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2064" name="Group 95"/>
          <p:cNvGrpSpPr>
            <a:grpSpLocks/>
          </p:cNvGrpSpPr>
          <p:nvPr/>
        </p:nvGrpSpPr>
        <p:grpSpPr bwMode="auto">
          <a:xfrm>
            <a:off x="9355138" y="4581525"/>
            <a:ext cx="739775" cy="182563"/>
            <a:chOff x="5893" y="2886"/>
            <a:chExt cx="466" cy="115"/>
          </a:xfrm>
        </p:grpSpPr>
        <p:sp>
          <p:nvSpPr>
            <p:cNvPr id="1413216" name="Rectangle 96"/>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13217" name="Rectangle 97"/>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413218" name="Rectangle 98"/>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413219" name="Rectangle 99"/>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2065" name="Group 100"/>
          <p:cNvGrpSpPr>
            <a:grpSpLocks/>
          </p:cNvGrpSpPr>
          <p:nvPr/>
        </p:nvGrpSpPr>
        <p:grpSpPr bwMode="auto">
          <a:xfrm>
            <a:off x="9355138" y="4797425"/>
            <a:ext cx="739775" cy="182563"/>
            <a:chOff x="5893" y="3022"/>
            <a:chExt cx="466" cy="115"/>
          </a:xfrm>
        </p:grpSpPr>
        <p:sp>
          <p:nvSpPr>
            <p:cNvPr id="1413221" name="Rectangle 101"/>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413222" name="Rectangle 102"/>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413223" name="Rectangle 103"/>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413224" name="Rectangle 104"/>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2066" name="Group 105"/>
          <p:cNvGrpSpPr>
            <a:grpSpLocks/>
          </p:cNvGrpSpPr>
          <p:nvPr/>
        </p:nvGrpSpPr>
        <p:grpSpPr bwMode="auto">
          <a:xfrm>
            <a:off x="9355138" y="5013325"/>
            <a:ext cx="739775" cy="182563"/>
            <a:chOff x="5893" y="3158"/>
            <a:chExt cx="466" cy="115"/>
          </a:xfrm>
        </p:grpSpPr>
        <p:sp>
          <p:nvSpPr>
            <p:cNvPr id="1413226" name="Rectangle 106"/>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413227" name="Rectangle 107"/>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413228" name="Rectangle 108"/>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413229" name="Rectangle 109"/>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2067" name="Group 110"/>
          <p:cNvGrpSpPr>
            <a:grpSpLocks/>
          </p:cNvGrpSpPr>
          <p:nvPr/>
        </p:nvGrpSpPr>
        <p:grpSpPr bwMode="auto">
          <a:xfrm>
            <a:off x="9355138" y="5373688"/>
            <a:ext cx="739775" cy="182562"/>
            <a:chOff x="5893" y="3385"/>
            <a:chExt cx="466" cy="115"/>
          </a:xfrm>
        </p:grpSpPr>
        <p:sp>
          <p:nvSpPr>
            <p:cNvPr id="1413231" name="Rectangle 111"/>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13232" name="Rectangle 112"/>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413233" name="Rectangle 113"/>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413234" name="Rectangle 114"/>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2068" name="Group 115"/>
          <p:cNvGrpSpPr>
            <a:grpSpLocks/>
          </p:cNvGrpSpPr>
          <p:nvPr/>
        </p:nvGrpSpPr>
        <p:grpSpPr bwMode="auto">
          <a:xfrm>
            <a:off x="9355138" y="5589588"/>
            <a:ext cx="739775" cy="182562"/>
            <a:chOff x="5893" y="3521"/>
            <a:chExt cx="466" cy="115"/>
          </a:xfrm>
        </p:grpSpPr>
        <p:sp>
          <p:nvSpPr>
            <p:cNvPr id="1413236" name="Rectangle 116"/>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413237" name="Rectangle 117"/>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413238" name="Rectangle 118"/>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413239" name="Rectangle 119"/>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2069" name="Group 120"/>
          <p:cNvGrpSpPr>
            <a:grpSpLocks/>
          </p:cNvGrpSpPr>
          <p:nvPr/>
        </p:nvGrpSpPr>
        <p:grpSpPr bwMode="auto">
          <a:xfrm>
            <a:off x="9355138" y="5805488"/>
            <a:ext cx="739775" cy="182562"/>
            <a:chOff x="5893" y="3657"/>
            <a:chExt cx="466" cy="115"/>
          </a:xfrm>
        </p:grpSpPr>
        <p:sp>
          <p:nvSpPr>
            <p:cNvPr id="1413241" name="Rectangle 121"/>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413242" name="Rectangle 122"/>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413243" name="Rectangle 123"/>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413244" name="Rectangle 124"/>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2070" name="Group 125"/>
          <p:cNvGrpSpPr>
            <a:grpSpLocks/>
          </p:cNvGrpSpPr>
          <p:nvPr/>
        </p:nvGrpSpPr>
        <p:grpSpPr bwMode="auto">
          <a:xfrm>
            <a:off x="9355138" y="6165850"/>
            <a:ext cx="739775" cy="182563"/>
            <a:chOff x="5893" y="3884"/>
            <a:chExt cx="466" cy="115"/>
          </a:xfrm>
        </p:grpSpPr>
        <p:sp>
          <p:nvSpPr>
            <p:cNvPr id="1413246" name="Rectangle 126"/>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13247" name="Rectangle 127"/>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413248" name="Rectangle 128"/>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413249" name="Rectangle 129"/>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2071" name="Group 130"/>
          <p:cNvGrpSpPr>
            <a:grpSpLocks/>
          </p:cNvGrpSpPr>
          <p:nvPr/>
        </p:nvGrpSpPr>
        <p:grpSpPr bwMode="auto">
          <a:xfrm>
            <a:off x="9355138" y="6391275"/>
            <a:ext cx="739775" cy="182563"/>
            <a:chOff x="5893" y="4026"/>
            <a:chExt cx="466" cy="115"/>
          </a:xfrm>
        </p:grpSpPr>
        <p:sp>
          <p:nvSpPr>
            <p:cNvPr id="1413251" name="Rectangle 131"/>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413252" name="Rectangle 132"/>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413253" name="Rectangle 133"/>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413254" name="Rectangle 134"/>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2072" name="Group 135"/>
          <p:cNvGrpSpPr>
            <a:grpSpLocks/>
          </p:cNvGrpSpPr>
          <p:nvPr/>
        </p:nvGrpSpPr>
        <p:grpSpPr bwMode="auto">
          <a:xfrm>
            <a:off x="9355138" y="6615113"/>
            <a:ext cx="739775" cy="182562"/>
            <a:chOff x="5893" y="4167"/>
            <a:chExt cx="466" cy="115"/>
          </a:xfrm>
        </p:grpSpPr>
        <p:sp>
          <p:nvSpPr>
            <p:cNvPr id="1413256" name="Rectangle 136"/>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1413257" name="Rectangle 137"/>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413258" name="Rectangle 138"/>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413259" name="Rectangle 139"/>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780"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81" r:id="rId13"/>
  </p:sldLayoutIdLst>
  <p:transition/>
  <p:timing>
    <p:tnLst>
      <p:par>
        <p:cTn id="1" dur="indefinite" restart="never" nodeType="tmRoot"/>
      </p:par>
    </p:tnLst>
  </p:timing>
  <p:hf hdr="0" ftr="0" dt="0"/>
  <p:txStyles>
    <p:titleStyle>
      <a:lvl1pPr algn="l" defTabSz="801688" rtl="0" eaLnBrk="0" fontAlgn="base" hangingPunct="0">
        <a:spcBef>
          <a:spcPct val="0"/>
        </a:spcBef>
        <a:spcAft>
          <a:spcPct val="0"/>
        </a:spcAft>
        <a:defRPr sz="3800">
          <a:solidFill>
            <a:srgbClr val="990000"/>
          </a:solidFill>
          <a:latin typeface="+mj-lt"/>
          <a:ea typeface="+mj-ea"/>
          <a:cs typeface="+mj-cs"/>
        </a:defRPr>
      </a:lvl1pPr>
      <a:lvl2pPr algn="l" defTabSz="801688" rtl="0" eaLnBrk="0" fontAlgn="base" hangingPunct="0">
        <a:spcBef>
          <a:spcPct val="0"/>
        </a:spcBef>
        <a:spcAft>
          <a:spcPct val="0"/>
        </a:spcAft>
        <a:defRPr sz="38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8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8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8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8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8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8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800">
          <a:solidFill>
            <a:srgbClr val="990000"/>
          </a:solidFill>
          <a:latin typeface="FrutigerNext LT Medium" pitchFamily="34" charset="0"/>
          <a:ea typeface="黑体" pitchFamily="2" charset="-122"/>
        </a:defRPr>
      </a:lvl9pPr>
    </p:titleStyle>
    <p:bodyStyle>
      <a:lvl1pPr marL="301625" indent="-301625" algn="l" defTabSz="801688" rtl="0" eaLnBrk="0" fontAlgn="base" hangingPunct="0">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0">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0">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0">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5"/>
          <p:cNvPicPr>
            <a:picLocks noChangeAspect="1" noChangeArrowheads="1"/>
          </p:cNvPicPr>
          <p:nvPr/>
        </p:nvPicPr>
        <p:blipFill>
          <a:blip r:embed="rId13" cstate="print"/>
          <a:srcRect/>
          <a:stretch>
            <a:fillRect/>
          </a:stretch>
        </p:blipFill>
        <p:spPr bwMode="auto">
          <a:xfrm>
            <a:off x="0" y="5943600"/>
            <a:ext cx="9144000" cy="931863"/>
          </a:xfrm>
          <a:prstGeom prst="rect">
            <a:avLst/>
          </a:prstGeom>
          <a:noFill/>
          <a:ln w="9525">
            <a:noFill/>
            <a:miter lim="800000"/>
            <a:headEnd/>
            <a:tailEnd/>
          </a:ln>
        </p:spPr>
      </p:pic>
      <p:sp>
        <p:nvSpPr>
          <p:cNvPr id="1418248" name="Text Box 8"/>
          <p:cNvSpPr txBox="1">
            <a:spLocks noChangeArrowheads="1"/>
          </p:cNvSpPr>
          <p:nvPr/>
        </p:nvSpPr>
        <p:spPr bwMode="auto">
          <a:xfrm>
            <a:off x="3395663" y="2503488"/>
            <a:ext cx="2582862" cy="704850"/>
          </a:xfrm>
          <a:prstGeom prst="rect">
            <a:avLst/>
          </a:prstGeom>
          <a:noFill/>
          <a:ln w="9525">
            <a:noFill/>
            <a:miter lim="800000"/>
            <a:headEnd/>
            <a:tailEnd/>
          </a:ln>
        </p:spPr>
        <p:txBody>
          <a:bodyPr wrap="none" lIns="78358" tIns="39179" rIns="78358" bIns="39179">
            <a:spAutoFit/>
          </a:bodyPr>
          <a:lstStyle/>
          <a:p>
            <a:pPr defTabSz="784225" eaLnBrk="0" fontAlgn="base" hangingPunct="0">
              <a:defRPr/>
            </a:pPr>
            <a:r>
              <a:rPr lang="en-US" altLang="zh-CN" sz="4100">
                <a:solidFill>
                  <a:srgbClr val="990000"/>
                </a:solidFill>
                <a:latin typeface="Arial" charset="0"/>
                <a:ea typeface="ＭＳ Ｐゴシック" pitchFamily="34" charset="-128"/>
              </a:rPr>
              <a:t>Thank you</a:t>
            </a:r>
          </a:p>
        </p:txBody>
      </p:sp>
      <p:sp>
        <p:nvSpPr>
          <p:cNvPr id="1418249" name="Text Box 9"/>
          <p:cNvSpPr txBox="1">
            <a:spLocks noChangeArrowheads="1"/>
          </p:cNvSpPr>
          <p:nvPr/>
        </p:nvSpPr>
        <p:spPr bwMode="auto">
          <a:xfrm>
            <a:off x="3436938" y="3189288"/>
            <a:ext cx="2781209" cy="448455"/>
          </a:xfrm>
          <a:prstGeom prst="rect">
            <a:avLst/>
          </a:prstGeom>
          <a:noFill/>
          <a:ln w="9525">
            <a:noFill/>
            <a:miter lim="800000"/>
            <a:headEnd/>
            <a:tailEnd/>
          </a:ln>
        </p:spPr>
        <p:txBody>
          <a:bodyPr wrap="none" lIns="78358" tIns="39179" rIns="78358" bIns="39179">
            <a:spAutoFit/>
          </a:bodyPr>
          <a:lstStyle/>
          <a:p>
            <a:pPr defTabSz="784225" eaLnBrk="0" fontAlgn="base" hangingPunct="0">
              <a:defRPr/>
            </a:pPr>
            <a:r>
              <a:rPr lang="en-US" altLang="zh-CN" sz="2400" dirty="0" smtClean="0">
                <a:solidFill>
                  <a:srgbClr val="666666"/>
                </a:solidFill>
                <a:latin typeface="Arial" charset="0"/>
                <a:ea typeface="ＭＳ Ｐゴシック" pitchFamily="34" charset="-128"/>
              </a:rPr>
              <a:t>www.HUAWEI.com</a:t>
            </a:r>
            <a:endParaRPr lang="en-US" altLang="zh-CN" sz="2000" dirty="0">
              <a:solidFill>
                <a:srgbClr val="990000"/>
              </a:solidFill>
              <a:latin typeface="Arial"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txStyles>
    <p:titleStyle>
      <a:lvl1pPr algn="ctr" defTabSz="801688" rtl="0" eaLnBrk="0" fontAlgn="base" hangingPunct="0">
        <a:spcBef>
          <a:spcPct val="0"/>
        </a:spcBef>
        <a:spcAft>
          <a:spcPct val="0"/>
        </a:spcAft>
        <a:defRPr sz="370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1" name="Rectangle 3"/>
          <p:cNvSpPr>
            <a:spLocks noGrp="1" noChangeArrowheads="1"/>
          </p:cNvSpPr>
          <p:nvPr>
            <p:ph type="body" idx="1"/>
          </p:nvPr>
        </p:nvSpPr>
        <p:spPr bwMode="auto">
          <a:xfrm>
            <a:off x="609600" y="1646238"/>
            <a:ext cx="7543800" cy="4125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2052" name="Picture 22" descr="dd"/>
          <p:cNvPicPr>
            <a:picLocks noChangeAspect="1" noChangeArrowheads="1"/>
          </p:cNvPicPr>
          <p:nvPr/>
        </p:nvPicPr>
        <p:blipFill>
          <a:blip r:embed="rId13" cstate="print"/>
          <a:srcRect/>
          <a:stretch>
            <a:fillRect/>
          </a:stretch>
        </p:blipFill>
        <p:spPr bwMode="auto">
          <a:xfrm>
            <a:off x="0" y="6221413"/>
            <a:ext cx="9150350" cy="636587"/>
          </a:xfrm>
          <a:prstGeom prst="rect">
            <a:avLst/>
          </a:prstGeom>
          <a:noFill/>
          <a:ln w="9525">
            <a:noFill/>
            <a:miter lim="800000"/>
            <a:headEnd/>
            <a:tailEnd/>
          </a:ln>
        </p:spPr>
      </p:pic>
      <p:sp>
        <p:nvSpPr>
          <p:cNvPr id="1047" name="Text Box 23"/>
          <p:cNvSpPr txBox="1">
            <a:spLocks noChangeArrowheads="1"/>
          </p:cNvSpPr>
          <p:nvPr/>
        </p:nvSpPr>
        <p:spPr bwMode="auto">
          <a:xfrm>
            <a:off x="652463" y="6426200"/>
            <a:ext cx="2749550" cy="261938"/>
          </a:xfrm>
          <a:prstGeom prst="rect">
            <a:avLst/>
          </a:prstGeom>
          <a:noFill/>
          <a:ln w="9525">
            <a:noFill/>
            <a:miter lim="800000"/>
            <a:headEnd/>
            <a:tailEnd/>
          </a:ln>
        </p:spPr>
        <p:txBody>
          <a:bodyPr wrap="none" lIns="78331" tIns="39166" rIns="78331" bIns="39166">
            <a:spAutoFit/>
          </a:bodyPr>
          <a:lstStyle/>
          <a:p>
            <a:pPr defTabSz="784225" eaLnBrk="0" fontAlgn="base" hangingPunct="0">
              <a:defRPr/>
            </a:pPr>
            <a:r>
              <a:rPr lang="en-US" altLang="zh-CN" sz="1200" dirty="0" smtClean="0">
                <a:solidFill>
                  <a:srgbClr val="2D2015"/>
                </a:solidFill>
                <a:latin typeface="Arial" charset="0"/>
                <a:ea typeface="MS PGothic" pitchFamily="34" charset="-128"/>
              </a:rPr>
              <a:t>HUAWEI </a:t>
            </a:r>
            <a:r>
              <a:rPr lang="en-US" altLang="zh-CN" sz="1200" dirty="0">
                <a:solidFill>
                  <a:srgbClr val="2D2015"/>
                </a:solidFill>
                <a:latin typeface="Arial" charset="0"/>
                <a:ea typeface="MS PGothic" pitchFamily="34" charset="-128"/>
              </a:rPr>
              <a:t>TECHNOLOGIES CO., LTD.</a:t>
            </a:r>
            <a:endParaRPr lang="en-US" altLang="zh-CN" sz="2100" dirty="0">
              <a:solidFill>
                <a:srgbClr val="2D2015"/>
              </a:solidFill>
              <a:latin typeface="Arial" charset="0"/>
              <a:ea typeface="MS PGothic" pitchFamily="34" charset="-128"/>
            </a:endParaRPr>
          </a:p>
        </p:txBody>
      </p:sp>
      <p:pic>
        <p:nvPicPr>
          <p:cNvPr id="2054" name="Picture 24" descr="8"/>
          <p:cNvPicPr>
            <a:picLocks noChangeAspect="1" noChangeArrowheads="1"/>
          </p:cNvPicPr>
          <p:nvPr/>
        </p:nvPicPr>
        <p:blipFill>
          <a:blip r:embed="rId14" cstate="print"/>
          <a:srcRect/>
          <a:stretch>
            <a:fillRect/>
          </a:stretch>
        </p:blipFill>
        <p:spPr bwMode="auto">
          <a:xfrm>
            <a:off x="7508875" y="6400800"/>
            <a:ext cx="1311275" cy="311150"/>
          </a:xfrm>
          <a:prstGeom prst="rect">
            <a:avLst/>
          </a:prstGeom>
          <a:noFill/>
          <a:ln w="9525">
            <a:noFill/>
            <a:miter lim="800000"/>
            <a:headEnd/>
            <a:tailEnd/>
          </a:ln>
        </p:spPr>
      </p:pic>
      <p:sp>
        <p:nvSpPr>
          <p:cNvPr id="1049" name="Rectangle 25"/>
          <p:cNvSpPr>
            <a:spLocks noGrp="1" noChangeArrowheads="1"/>
          </p:cNvSpPr>
          <p:nvPr>
            <p:ph type="dt" sz="half" idx="2"/>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b="0">
                <a:solidFill>
                  <a:schemeClr val="bg2"/>
                </a:solidFill>
                <a:ea typeface="MS PGothic" pitchFamily="34" charset="-128"/>
              </a:defRPr>
            </a:lvl1pPr>
          </a:lstStyle>
          <a:p>
            <a:pPr fontAlgn="base"/>
            <a:r>
              <a:rPr lang="de-DE" smtClean="0">
                <a:solidFill>
                  <a:srgbClr val="2D2015"/>
                </a:solidFill>
                <a:latin typeface="Arial" charset="0"/>
              </a:rPr>
              <a:t>Page </a:t>
            </a:r>
            <a:fld id="{A325D694-3CE0-4114-A141-37300C4DD9C2}" type="slidenum">
              <a:rPr lang="de-DE" smtClean="0">
                <a:solidFill>
                  <a:srgbClr val="2D2015"/>
                </a:solidFill>
                <a:latin typeface="Arial" charset="0"/>
              </a:rPr>
              <a:pPr fontAlgn="base"/>
              <a:t>‹#›</a:t>
            </a:fld>
            <a:endParaRPr lang="en-GB" smtClean="0">
              <a:solidFill>
                <a:srgbClr val="2D2015"/>
              </a:solidFill>
              <a:latin typeface="Arial" charset="0"/>
            </a:endParaRPr>
          </a:p>
        </p:txBody>
      </p:sp>
      <p:sp>
        <p:nvSpPr>
          <p:cNvPr id="1050" name="Rectangle 26"/>
          <p:cNvSpPr>
            <a:spLocks noChangeArrowheads="1"/>
          </p:cNvSpPr>
          <p:nvPr/>
        </p:nvSpPr>
        <p:spPr bwMode="auto">
          <a:xfrm>
            <a:off x="3892550" y="6423025"/>
            <a:ext cx="1662448" cy="263727"/>
          </a:xfrm>
          <a:prstGeom prst="rect">
            <a:avLst/>
          </a:prstGeom>
          <a:noFill/>
          <a:ln w="9525" algn="ctr">
            <a:noFill/>
            <a:miter lim="800000"/>
            <a:headEnd/>
            <a:tailEnd/>
          </a:ln>
          <a:effectLst/>
        </p:spPr>
        <p:txBody>
          <a:bodyPr wrap="none" lIns="78298" tIns="39148" rIns="78298" bIns="39148">
            <a:spAutoFit/>
          </a:bodyPr>
          <a:lstStyle/>
          <a:p>
            <a:pPr defTabSz="784225" eaLnBrk="0" fontAlgn="base" hangingPunct="0">
              <a:defRPr/>
            </a:pPr>
            <a:r>
              <a:rPr lang="en-US" altLang="zh-CN" sz="1200" dirty="0" smtClean="0">
                <a:solidFill>
                  <a:srgbClr val="2D2015"/>
                </a:solidFill>
                <a:latin typeface="Arial" charset="0"/>
                <a:ea typeface="MS PGothic" pitchFamily="34" charset="-128"/>
              </a:rPr>
              <a:t>HUAWEI </a:t>
            </a:r>
            <a:r>
              <a:rPr lang="en-US" altLang="zh-CN" sz="1200" dirty="0">
                <a:solidFill>
                  <a:srgbClr val="2D2015"/>
                </a:solidFill>
                <a:latin typeface="Arial" charset="0"/>
                <a:ea typeface="MS PGothic" pitchFamily="34" charset="-128"/>
              </a:rPr>
              <a:t>Confidential </a:t>
            </a:r>
          </a:p>
        </p:txBody>
      </p:sp>
      <p:sp>
        <p:nvSpPr>
          <p:cNvPr id="1190" name="Rectangle 166"/>
          <p:cNvSpPr>
            <a:spLocks noChangeArrowheads="1"/>
          </p:cNvSpPr>
          <p:nvPr/>
        </p:nvSpPr>
        <p:spPr bwMode="auto">
          <a:xfrm>
            <a:off x="9269413" y="3429000"/>
            <a:ext cx="919162" cy="3490913"/>
          </a:xfrm>
          <a:prstGeom prst="rect">
            <a:avLst/>
          </a:prstGeom>
          <a:solidFill>
            <a:srgbClr val="FFFFFF"/>
          </a:solidFill>
          <a:ln w="9525" algn="ctr">
            <a:noFill/>
            <a:miter lim="800000"/>
            <a:headEnd/>
            <a:tailEnd/>
          </a:ln>
          <a:effectLst/>
        </p:spPr>
        <p:txBody>
          <a:bodyPr lIns="91425" tIns="45712" rIns="91425" bIns="45712" anchor="ctr">
            <a:spAutoFit/>
          </a:bodyPr>
          <a:lstStyle/>
          <a:p>
            <a:pPr fontAlgn="base">
              <a:defRPr/>
            </a:pPr>
            <a:endParaRPr lang="en-US" b="1">
              <a:solidFill>
                <a:srgbClr val="B2B2B2"/>
              </a:solidFill>
              <a:latin typeface="Arial" charset="0"/>
              <a:ea typeface="+mn-ea"/>
            </a:endParaRPr>
          </a:p>
        </p:txBody>
      </p:sp>
      <p:grpSp>
        <p:nvGrpSpPr>
          <p:cNvPr id="2" name="Group 169"/>
          <p:cNvGrpSpPr>
            <a:grpSpLocks/>
          </p:cNvGrpSpPr>
          <p:nvPr/>
        </p:nvGrpSpPr>
        <p:grpSpPr bwMode="auto">
          <a:xfrm>
            <a:off x="9355138" y="3789363"/>
            <a:ext cx="739775"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grpSp>
      <p:grpSp>
        <p:nvGrpSpPr>
          <p:cNvPr id="3" name="Group 174"/>
          <p:cNvGrpSpPr>
            <a:grpSpLocks/>
          </p:cNvGrpSpPr>
          <p:nvPr/>
        </p:nvGrpSpPr>
        <p:grpSpPr bwMode="auto">
          <a:xfrm>
            <a:off x="9355138" y="4005263"/>
            <a:ext cx="739775"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grpSp>
      <p:grpSp>
        <p:nvGrpSpPr>
          <p:cNvPr id="4" name="Group 179"/>
          <p:cNvGrpSpPr>
            <a:grpSpLocks/>
          </p:cNvGrpSpPr>
          <p:nvPr/>
        </p:nvGrpSpPr>
        <p:grpSpPr bwMode="auto">
          <a:xfrm>
            <a:off x="9355138" y="4221163"/>
            <a:ext cx="739775"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grpSp>
      <p:grpSp>
        <p:nvGrpSpPr>
          <p:cNvPr id="5" name="Group 184"/>
          <p:cNvGrpSpPr>
            <a:grpSpLocks/>
          </p:cNvGrpSpPr>
          <p:nvPr/>
        </p:nvGrpSpPr>
        <p:grpSpPr bwMode="auto">
          <a:xfrm>
            <a:off x="9355138" y="3573463"/>
            <a:ext cx="739775"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grpSp>
      <p:grpSp>
        <p:nvGrpSpPr>
          <p:cNvPr id="6" name="Group 189"/>
          <p:cNvGrpSpPr>
            <a:grpSpLocks/>
          </p:cNvGrpSpPr>
          <p:nvPr/>
        </p:nvGrpSpPr>
        <p:grpSpPr bwMode="auto">
          <a:xfrm>
            <a:off x="9355138" y="4581525"/>
            <a:ext cx="739775"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grpSp>
      <p:grpSp>
        <p:nvGrpSpPr>
          <p:cNvPr id="7" name="Group 194"/>
          <p:cNvGrpSpPr>
            <a:grpSpLocks/>
          </p:cNvGrpSpPr>
          <p:nvPr/>
        </p:nvGrpSpPr>
        <p:grpSpPr bwMode="auto">
          <a:xfrm>
            <a:off x="9355138" y="4797425"/>
            <a:ext cx="739775"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grpSp>
      <p:grpSp>
        <p:nvGrpSpPr>
          <p:cNvPr id="8" name="Group 199"/>
          <p:cNvGrpSpPr>
            <a:grpSpLocks/>
          </p:cNvGrpSpPr>
          <p:nvPr/>
        </p:nvGrpSpPr>
        <p:grpSpPr bwMode="auto">
          <a:xfrm>
            <a:off x="9355138" y="5013325"/>
            <a:ext cx="739775"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grpSp>
      <p:grpSp>
        <p:nvGrpSpPr>
          <p:cNvPr id="9" name="Group 204"/>
          <p:cNvGrpSpPr>
            <a:grpSpLocks/>
          </p:cNvGrpSpPr>
          <p:nvPr/>
        </p:nvGrpSpPr>
        <p:grpSpPr bwMode="auto">
          <a:xfrm>
            <a:off x="9355138" y="5373688"/>
            <a:ext cx="739775"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grpSp>
      <p:grpSp>
        <p:nvGrpSpPr>
          <p:cNvPr id="10" name="Group 209"/>
          <p:cNvGrpSpPr>
            <a:grpSpLocks/>
          </p:cNvGrpSpPr>
          <p:nvPr/>
        </p:nvGrpSpPr>
        <p:grpSpPr bwMode="auto">
          <a:xfrm>
            <a:off x="9355138" y="5589588"/>
            <a:ext cx="739775"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grpSp>
      <p:grpSp>
        <p:nvGrpSpPr>
          <p:cNvPr id="11" name="Group 214"/>
          <p:cNvGrpSpPr>
            <a:grpSpLocks/>
          </p:cNvGrpSpPr>
          <p:nvPr/>
        </p:nvGrpSpPr>
        <p:grpSpPr bwMode="auto">
          <a:xfrm>
            <a:off x="9355138" y="5805488"/>
            <a:ext cx="739775"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grpSp>
      <p:grpSp>
        <p:nvGrpSpPr>
          <p:cNvPr id="12" name="Group 219"/>
          <p:cNvGrpSpPr>
            <a:grpSpLocks/>
          </p:cNvGrpSpPr>
          <p:nvPr/>
        </p:nvGrpSpPr>
        <p:grpSpPr bwMode="auto">
          <a:xfrm>
            <a:off x="9355138" y="6165850"/>
            <a:ext cx="739775"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grpSp>
      <p:grpSp>
        <p:nvGrpSpPr>
          <p:cNvPr id="13" name="Group 224"/>
          <p:cNvGrpSpPr>
            <a:grpSpLocks/>
          </p:cNvGrpSpPr>
          <p:nvPr/>
        </p:nvGrpSpPr>
        <p:grpSpPr bwMode="auto">
          <a:xfrm>
            <a:off x="9355138" y="6391275"/>
            <a:ext cx="739775"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grpSp>
      <p:grpSp>
        <p:nvGrpSpPr>
          <p:cNvPr id="14" name="Group 229"/>
          <p:cNvGrpSpPr>
            <a:grpSpLocks/>
          </p:cNvGrpSpPr>
          <p:nvPr/>
        </p:nvGrpSpPr>
        <p:grpSpPr bwMode="auto">
          <a:xfrm>
            <a:off x="9355138" y="6615113"/>
            <a:ext cx="739775"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fontAlgn="base">
                <a:defRPr/>
              </a:pPr>
              <a:endParaRPr lang="en-US" b="1">
                <a:solidFill>
                  <a:srgbClr val="B2B2B2"/>
                </a:solidFill>
                <a:latin typeface="Arial" charset="0"/>
                <a:ea typeface="+mn-ea"/>
              </a:endParaRPr>
            </a:p>
          </p:txBody>
        </p:sp>
      </p:grpSp>
      <p:sp>
        <p:nvSpPr>
          <p:cNvPr id="1262" name="Rectangle 238"/>
          <p:cNvSpPr>
            <a:spLocks noChangeArrowheads="1"/>
          </p:cNvSpPr>
          <p:nvPr/>
        </p:nvSpPr>
        <p:spPr bwMode="auto">
          <a:xfrm>
            <a:off x="-1844675" y="527050"/>
            <a:ext cx="1844675" cy="4198938"/>
          </a:xfrm>
          <a:prstGeom prst="rect">
            <a:avLst/>
          </a:prstGeom>
          <a:noFill/>
          <a:ln w="9525">
            <a:noFill/>
            <a:miter lim="800000"/>
            <a:headEnd/>
            <a:tailEnd/>
          </a:ln>
          <a:effectLst/>
        </p:spPr>
        <p:txBody>
          <a:bodyPr lIns="78331" tIns="39166" rIns="78331" bIns="39166"/>
          <a:lstStyle/>
          <a:p>
            <a:pPr marL="342900" indent="-342900" algn="r" fontAlgn="base">
              <a:lnSpc>
                <a:spcPct val="85000"/>
              </a:lnSpc>
              <a:spcBef>
                <a:spcPct val="20000"/>
              </a:spcBef>
              <a:buClr>
                <a:srgbClr val="B2B2B2"/>
              </a:buClr>
              <a:defRPr/>
            </a:pPr>
            <a:r>
              <a:rPr lang="en-US" sz="1000" noProof="1">
                <a:solidFill>
                  <a:srgbClr val="FFFFFF"/>
                </a:solidFill>
                <a:latin typeface="Arial" charset="0"/>
                <a:ea typeface="+mn-ea"/>
              </a:rPr>
              <a:t>Slide title</a:t>
            </a:r>
            <a:r>
              <a:rPr lang="en-US" altLang="zh-CN" sz="1000" b="1">
                <a:solidFill>
                  <a:srgbClr val="2D2015"/>
                </a:solidFill>
                <a:latin typeface="Arial" charset="0"/>
                <a:ea typeface="宋体" pitchFamily="2" charset="-122"/>
              </a:rPr>
              <a:t> </a:t>
            </a:r>
            <a:r>
              <a:rPr lang="en-US" altLang="zh-CN" sz="1000">
                <a:solidFill>
                  <a:srgbClr val="FFFFFF"/>
                </a:solidFill>
                <a:latin typeface="Arial" charset="0"/>
                <a:ea typeface="宋体" pitchFamily="2" charset="-122"/>
              </a:rPr>
              <a:t>:32-35pt  </a:t>
            </a:r>
            <a:endParaRPr lang="zh-CN" altLang="en-US"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r>
              <a:rPr lang="en-US" altLang="zh-CN" sz="1000">
                <a:solidFill>
                  <a:srgbClr val="FFFFFF"/>
                </a:solidFill>
                <a:latin typeface="Arial" charset="0"/>
                <a:ea typeface="宋体" pitchFamily="2" charset="-122"/>
              </a:rPr>
              <a:t>Color: R153 G0 B0</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Corporate Font :</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FrutigerNext LT Medium</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Font to be used by customers and </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partners : </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Arial</a:t>
            </a:r>
            <a:endParaRPr lang="en-US" altLang="zh-CN"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en-US" altLang="zh-CN"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zh-CN" altLang="en-US"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zh-CN" altLang="en-US"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r>
              <a:rPr lang="zh-CN" altLang="zh-CN" sz="1000">
                <a:solidFill>
                  <a:srgbClr val="FFFFFF"/>
                </a:solidFill>
                <a:latin typeface="Arial" charset="0"/>
                <a:ea typeface="宋体" pitchFamily="2" charset="-122"/>
              </a:rPr>
              <a:t>Slide </a:t>
            </a:r>
            <a:r>
              <a:rPr lang="zh-CN" altLang="en-US" sz="1000">
                <a:solidFill>
                  <a:srgbClr val="FFFFFF"/>
                </a:solidFill>
                <a:latin typeface="Arial" charset="0"/>
                <a:ea typeface="宋体" pitchFamily="2" charset="-122"/>
              </a:rPr>
              <a:t>t</a:t>
            </a:r>
            <a:r>
              <a:rPr lang="en-US" altLang="zh-CN" sz="1000">
                <a:solidFill>
                  <a:srgbClr val="FFFFFF"/>
                </a:solidFill>
                <a:latin typeface="Arial" charset="0"/>
                <a:ea typeface="宋体" pitchFamily="2" charset="-122"/>
              </a:rPr>
              <a:t>ext</a:t>
            </a:r>
            <a:r>
              <a:rPr lang="zh-CN" altLang="zh-CN" sz="1000">
                <a:solidFill>
                  <a:srgbClr val="FFFFFF"/>
                </a:solidFill>
                <a:latin typeface="Arial" charset="0"/>
                <a:ea typeface="宋体" pitchFamily="2" charset="-122"/>
              </a:rPr>
              <a:t> </a:t>
            </a:r>
            <a:r>
              <a:rPr lang="en-US" altLang="zh-CN" sz="1000">
                <a:solidFill>
                  <a:srgbClr val="FFFFFF"/>
                </a:solidFill>
                <a:latin typeface="Arial" charset="0"/>
                <a:ea typeface="宋体" pitchFamily="2" charset="-122"/>
              </a:rPr>
              <a:t>:20-22pt</a:t>
            </a:r>
          </a:p>
          <a:p>
            <a:pPr marL="342900" indent="-342900" algn="r" eaLnBrk="0" fontAlgn="base" hangingPunct="0">
              <a:lnSpc>
                <a:spcPct val="85000"/>
              </a:lnSpc>
              <a:spcBef>
                <a:spcPct val="20000"/>
              </a:spcBef>
              <a:buClr>
                <a:srgbClr val="FFFFFF"/>
              </a:buClr>
              <a:buFont typeface="Times New Roman" pitchFamily="18" charset="0"/>
              <a:buNone/>
              <a:defRPr/>
            </a:pPr>
            <a:r>
              <a:rPr lang="en-US" sz="1000" noProof="1">
                <a:solidFill>
                  <a:srgbClr val="FFFFFF"/>
                </a:solidFill>
                <a:latin typeface="Arial" charset="0"/>
                <a:ea typeface="+mn-ea"/>
              </a:rPr>
              <a:t>Bullets level 2-5</a:t>
            </a:r>
            <a:r>
              <a:rPr lang="en-US" altLang="zh-CN" sz="1000">
                <a:solidFill>
                  <a:srgbClr val="FFFFFF"/>
                </a:solidFill>
                <a:latin typeface="Arial" charset="0"/>
                <a:ea typeface="宋体" pitchFamily="2" charset="-122"/>
              </a:rPr>
              <a:t>:</a:t>
            </a:r>
            <a:endParaRPr lang="en-US" sz="1000" noProof="1">
              <a:solidFill>
                <a:srgbClr val="FFFFFF"/>
              </a:solidFill>
              <a:latin typeface="Arial" charset="0"/>
              <a:ea typeface="+mn-ea"/>
            </a:endParaRPr>
          </a:p>
          <a:p>
            <a:pPr marL="342900" indent="-342900" algn="r" eaLnBrk="0" fontAlgn="base" hangingPunct="0">
              <a:lnSpc>
                <a:spcPct val="85000"/>
              </a:lnSpc>
              <a:spcBef>
                <a:spcPct val="20000"/>
              </a:spcBef>
              <a:buClr>
                <a:srgbClr val="FFFFFF"/>
              </a:buClr>
              <a:buFont typeface="Times New Roman" pitchFamily="18" charset="0"/>
              <a:buNone/>
              <a:defRPr/>
            </a:pPr>
            <a:r>
              <a:rPr lang="en-US" altLang="zh-CN" sz="1000">
                <a:solidFill>
                  <a:srgbClr val="FFFFFF"/>
                </a:solidFill>
                <a:latin typeface="Arial" charset="0"/>
                <a:ea typeface="宋体" pitchFamily="2" charset="-122"/>
              </a:rPr>
              <a:t> 18pt  </a:t>
            </a:r>
          </a:p>
          <a:p>
            <a:pPr marL="342900" indent="-342900" algn="r" fontAlgn="base">
              <a:lnSpc>
                <a:spcPct val="85000"/>
              </a:lnSpc>
              <a:spcBef>
                <a:spcPct val="20000"/>
              </a:spcBef>
              <a:buClr>
                <a:srgbClr val="B2B2B2"/>
              </a:buClr>
              <a:defRPr/>
            </a:pPr>
            <a:r>
              <a:rPr lang="en-US" altLang="zh-CN" sz="1000">
                <a:solidFill>
                  <a:srgbClr val="FFFFFF"/>
                </a:solidFill>
                <a:latin typeface="Arial" charset="0"/>
                <a:ea typeface="宋体" pitchFamily="2" charset="-122"/>
              </a:rPr>
              <a:t>Color:Black</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Corporate Font :</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FrutigerNext LT Medium</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Font to be used by customers and </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partners : </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Arial</a:t>
            </a:r>
            <a:endParaRPr lang="en-US" altLang="zh-CN"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en-US" altLang="zh-CN"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zh-CN" altLang="en-US"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zh-CN" altLang="en-US"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zh-CN" altLang="en-US"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en-US" altLang="zh-CN"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en-US" altLang="zh-CN"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zh-CN" altLang="en-US" sz="1000">
              <a:solidFill>
                <a:srgbClr val="2D2015"/>
              </a:solidFill>
              <a:latin typeface="Arial" charset="0"/>
              <a:ea typeface="宋体" pitchFamily="2" charset="-122"/>
            </a:endParaRPr>
          </a:p>
        </p:txBody>
      </p:sp>
      <p:sp>
        <p:nvSpPr>
          <p:cNvPr id="1263" name="Text Box 239"/>
          <p:cNvSpPr txBox="1">
            <a:spLocks noChangeArrowheads="1"/>
          </p:cNvSpPr>
          <p:nvPr/>
        </p:nvSpPr>
        <p:spPr bwMode="auto">
          <a:xfrm>
            <a:off x="9144000" y="-15875"/>
            <a:ext cx="1295400" cy="1158875"/>
          </a:xfrm>
          <a:prstGeom prst="rect">
            <a:avLst/>
          </a:prstGeom>
          <a:noFill/>
          <a:ln w="9525">
            <a:noFill/>
            <a:miter lim="800000"/>
            <a:headEnd/>
            <a:tailEnd/>
          </a:ln>
          <a:effectLst/>
        </p:spPr>
        <p:txBody>
          <a:bodyPr>
            <a:spAutoFit/>
          </a:bodyPr>
          <a:lstStyle/>
          <a:p>
            <a:pPr fontAlgn="base">
              <a:defRPr/>
            </a:pPr>
            <a:r>
              <a:rPr lang="en-US" altLang="zh-CN" sz="1000">
                <a:solidFill>
                  <a:srgbClr val="FFFFFF"/>
                </a:solidFill>
                <a:latin typeface="Arial" charset="0"/>
                <a:ea typeface="宋体" pitchFamily="2" charset="-122"/>
              </a:rPr>
              <a:t>Top right  corner  for   field-mark, customer or partner logotypes. </a:t>
            </a:r>
          </a:p>
          <a:p>
            <a:pPr fontAlgn="base">
              <a:defRPr/>
            </a:pPr>
            <a:endParaRPr lang="en-US" altLang="zh-CN" sz="1000">
              <a:solidFill>
                <a:srgbClr val="FFFFFF"/>
              </a:solidFill>
              <a:latin typeface="Arial" charset="0"/>
              <a:ea typeface="宋体" pitchFamily="2" charset="-122"/>
            </a:endParaRPr>
          </a:p>
          <a:p>
            <a:pPr fontAlgn="base">
              <a:defRPr/>
            </a:pPr>
            <a:r>
              <a:rPr lang="en-US" altLang="zh-CN" sz="1000">
                <a:solidFill>
                  <a:srgbClr val="FFFFFF"/>
                </a:solidFill>
                <a:latin typeface="Arial" charset="0"/>
                <a:ea typeface="宋体" pitchFamily="2" charset="-122"/>
              </a:rPr>
              <a:t>----------------   </a:t>
            </a:r>
          </a:p>
          <a:p>
            <a:pPr fontAlgn="base">
              <a:defRPr/>
            </a:pPr>
            <a:endParaRPr lang="zh-CN" altLang="en-US" sz="1000">
              <a:solidFill>
                <a:srgbClr val="FFFFFF"/>
              </a:solidFill>
              <a:latin typeface="Arial" charset="0"/>
              <a:ea typeface="宋体" pitchFamily="2" charset="-122"/>
            </a:endParaRPr>
          </a:p>
        </p:txBody>
      </p:sp>
      <p:sp>
        <p:nvSpPr>
          <p:cNvPr id="1264" name="Text Box 240"/>
          <p:cNvSpPr txBox="1">
            <a:spLocks noChangeArrowheads="1"/>
          </p:cNvSpPr>
          <p:nvPr/>
        </p:nvSpPr>
        <p:spPr bwMode="auto">
          <a:xfrm>
            <a:off x="9144000" y="1050925"/>
            <a:ext cx="1295400" cy="2225675"/>
          </a:xfrm>
          <a:prstGeom prst="rect">
            <a:avLst/>
          </a:prstGeom>
          <a:noFill/>
          <a:ln w="9525">
            <a:noFill/>
            <a:miter lim="800000"/>
            <a:headEnd/>
            <a:tailEnd/>
          </a:ln>
          <a:effectLst/>
        </p:spPr>
        <p:txBody>
          <a:bodyPr>
            <a:spAutoFit/>
          </a:bodyPr>
          <a:lstStyle/>
          <a:p>
            <a:pPr fontAlgn="base">
              <a:defRPr/>
            </a:pPr>
            <a:r>
              <a:rPr lang="en-US" altLang="zh-CN" sz="1000">
                <a:solidFill>
                  <a:srgbClr val="FFFFFF"/>
                </a:solidFill>
                <a:latin typeface="Arial" charset="0"/>
                <a:ea typeface="宋体" pitchFamily="2" charset="-122"/>
              </a:rPr>
              <a:t>The following nine groups of colors are an example of how our design colors can be used, please take note that you should only use one design color group per slide. </a:t>
            </a:r>
          </a:p>
          <a:p>
            <a:pPr fontAlgn="base">
              <a:defRPr/>
            </a:pPr>
            <a:r>
              <a:rPr lang="en-US" altLang="zh-CN" sz="1000">
                <a:solidFill>
                  <a:srgbClr val="FFFFFF"/>
                </a:solidFill>
                <a:latin typeface="Arial" charset="0"/>
                <a:ea typeface="宋体" pitchFamily="2" charset="-122"/>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hf sldNum="0" hdr="0" ftr="0"/>
  <p:txStyles>
    <p:titleStyle>
      <a:lvl1pPr algn="l" rtl="0" eaLnBrk="0" fontAlgn="base" hangingPunct="0">
        <a:spcBef>
          <a:spcPct val="0"/>
        </a:spcBef>
        <a:spcAft>
          <a:spcPct val="0"/>
        </a:spcAft>
        <a:defRPr sz="3400" b="1">
          <a:solidFill>
            <a:srgbClr val="990000"/>
          </a:solidFill>
          <a:latin typeface="+mj-lt"/>
          <a:ea typeface="+mj-ea"/>
          <a:cs typeface="+mj-cs"/>
        </a:defRPr>
      </a:lvl1pPr>
      <a:lvl2pPr algn="l" rtl="0" eaLnBrk="0" fontAlgn="base" hangingPunct="0">
        <a:spcBef>
          <a:spcPct val="0"/>
        </a:spcBef>
        <a:spcAft>
          <a:spcPct val="0"/>
        </a:spcAft>
        <a:defRPr sz="3400" b="1">
          <a:solidFill>
            <a:srgbClr val="990000"/>
          </a:solidFill>
          <a:latin typeface="Arial" charset="0"/>
        </a:defRPr>
      </a:lvl2pPr>
      <a:lvl3pPr algn="l" rtl="0" eaLnBrk="0" fontAlgn="base" hangingPunct="0">
        <a:spcBef>
          <a:spcPct val="0"/>
        </a:spcBef>
        <a:spcAft>
          <a:spcPct val="0"/>
        </a:spcAft>
        <a:defRPr sz="3400" b="1">
          <a:solidFill>
            <a:srgbClr val="990000"/>
          </a:solidFill>
          <a:latin typeface="Arial" charset="0"/>
        </a:defRPr>
      </a:lvl3pPr>
      <a:lvl4pPr algn="l" rtl="0" eaLnBrk="0" fontAlgn="base" hangingPunct="0">
        <a:spcBef>
          <a:spcPct val="0"/>
        </a:spcBef>
        <a:spcAft>
          <a:spcPct val="0"/>
        </a:spcAft>
        <a:defRPr sz="3400" b="1">
          <a:solidFill>
            <a:srgbClr val="990000"/>
          </a:solidFill>
          <a:latin typeface="Arial" charset="0"/>
        </a:defRPr>
      </a:lvl4pPr>
      <a:lvl5pPr algn="l" rtl="0" eaLnBrk="0" fontAlgn="base" hangingPunct="0">
        <a:spcBef>
          <a:spcPct val="0"/>
        </a:spcBef>
        <a:spcAft>
          <a:spcPct val="0"/>
        </a:spcAft>
        <a:defRPr sz="3400" b="1">
          <a:solidFill>
            <a:srgbClr val="990000"/>
          </a:solidFill>
          <a:latin typeface="Arial" charset="0"/>
        </a:defRPr>
      </a:lvl5pPr>
      <a:lvl6pPr marL="457200" algn="l" rtl="0" fontAlgn="base">
        <a:spcBef>
          <a:spcPct val="0"/>
        </a:spcBef>
        <a:spcAft>
          <a:spcPct val="0"/>
        </a:spcAft>
        <a:defRPr sz="3400" b="1">
          <a:solidFill>
            <a:srgbClr val="990000"/>
          </a:solidFill>
          <a:latin typeface="Arial" charset="0"/>
        </a:defRPr>
      </a:lvl6pPr>
      <a:lvl7pPr marL="914400" algn="l" rtl="0" fontAlgn="base">
        <a:spcBef>
          <a:spcPct val="0"/>
        </a:spcBef>
        <a:spcAft>
          <a:spcPct val="0"/>
        </a:spcAft>
        <a:defRPr sz="3400" b="1">
          <a:solidFill>
            <a:srgbClr val="990000"/>
          </a:solidFill>
          <a:latin typeface="Arial" charset="0"/>
        </a:defRPr>
      </a:lvl7pPr>
      <a:lvl8pPr marL="1371600" algn="l" rtl="0" fontAlgn="base">
        <a:spcBef>
          <a:spcPct val="0"/>
        </a:spcBef>
        <a:spcAft>
          <a:spcPct val="0"/>
        </a:spcAft>
        <a:defRPr sz="3400" b="1">
          <a:solidFill>
            <a:srgbClr val="990000"/>
          </a:solidFill>
          <a:latin typeface="Arial" charset="0"/>
        </a:defRPr>
      </a:lvl8pPr>
      <a:lvl9pPr marL="1828800" algn="l" rtl="0" fontAlgn="base">
        <a:spcBef>
          <a:spcPct val="0"/>
        </a:spcBef>
        <a:spcAft>
          <a:spcPct val="0"/>
        </a:spcAft>
        <a:defRPr sz="3400" b="1">
          <a:solidFill>
            <a:srgbClr val="990000"/>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000" b="1">
          <a:solidFill>
            <a:schemeClr val="bg2"/>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a:solidFill>
            <a:schemeClr val="bg2"/>
          </a:solidFill>
          <a:latin typeface="+mn-lt"/>
        </a:defRPr>
      </a:lvl2pPr>
      <a:lvl3pPr marL="1143000" indent="-228600" algn="l" rtl="0" eaLnBrk="0" fontAlgn="base" hangingPunct="0">
        <a:spcBef>
          <a:spcPct val="20000"/>
        </a:spcBef>
        <a:spcAft>
          <a:spcPct val="0"/>
        </a:spcAft>
        <a:buSzPct val="60000"/>
        <a:buFont typeface="Wingdings" pitchFamily="2" charset="2"/>
        <a:buChar char="q"/>
        <a:defRPr sz="1600">
          <a:solidFill>
            <a:schemeClr val="bg2"/>
          </a:solidFill>
          <a:latin typeface="+mn-lt"/>
        </a:defRPr>
      </a:lvl3pPr>
      <a:lvl4pPr marL="1600200" indent="-228600" algn="l" rtl="0" eaLnBrk="0" fontAlgn="base" hangingPunct="0">
        <a:spcBef>
          <a:spcPct val="20000"/>
        </a:spcBef>
        <a:spcAft>
          <a:spcPct val="0"/>
        </a:spcAft>
        <a:buChar char="–"/>
        <a:defRPr sz="1400">
          <a:solidFill>
            <a:schemeClr val="bg2"/>
          </a:solidFill>
          <a:latin typeface="+mn-lt"/>
        </a:defRPr>
      </a:lvl4pPr>
      <a:lvl5pPr marL="2057400" indent="-228600" algn="l" rtl="0" eaLnBrk="0" fontAlgn="base" hangingPunct="0">
        <a:spcBef>
          <a:spcPct val="20000"/>
        </a:spcBef>
        <a:spcAft>
          <a:spcPct val="0"/>
        </a:spcAft>
        <a:buFont typeface="Verdana" pitchFamily="34" charset="0"/>
        <a:buChar char="›"/>
        <a:defRPr sz="1200">
          <a:solidFill>
            <a:schemeClr val="bg2"/>
          </a:solidFill>
          <a:latin typeface="+mn-lt"/>
        </a:defRPr>
      </a:lvl5pPr>
      <a:lvl6pPr marL="2514600" indent="-228600" algn="l" rtl="0" fontAlgn="base">
        <a:spcBef>
          <a:spcPct val="20000"/>
        </a:spcBef>
        <a:spcAft>
          <a:spcPct val="0"/>
        </a:spcAft>
        <a:buFont typeface="Verdana" pitchFamily="34" charset="0"/>
        <a:buChar char="›"/>
        <a:defRPr sz="1200">
          <a:solidFill>
            <a:schemeClr val="bg2"/>
          </a:solidFill>
          <a:latin typeface="+mn-lt"/>
        </a:defRPr>
      </a:lvl6pPr>
      <a:lvl7pPr marL="2971800" indent="-228600" algn="l" rtl="0" fontAlgn="base">
        <a:spcBef>
          <a:spcPct val="20000"/>
        </a:spcBef>
        <a:spcAft>
          <a:spcPct val="0"/>
        </a:spcAft>
        <a:buFont typeface="Verdana" pitchFamily="34" charset="0"/>
        <a:buChar char="›"/>
        <a:defRPr sz="1200">
          <a:solidFill>
            <a:schemeClr val="bg2"/>
          </a:solidFill>
          <a:latin typeface="+mn-lt"/>
        </a:defRPr>
      </a:lvl7pPr>
      <a:lvl8pPr marL="3429000" indent="-228600" algn="l" rtl="0" fontAlgn="base">
        <a:spcBef>
          <a:spcPct val="20000"/>
        </a:spcBef>
        <a:spcAft>
          <a:spcPct val="0"/>
        </a:spcAft>
        <a:buFont typeface="Verdana" pitchFamily="34" charset="0"/>
        <a:buChar char="›"/>
        <a:defRPr sz="1200">
          <a:solidFill>
            <a:schemeClr val="bg2"/>
          </a:solidFill>
          <a:latin typeface="+mn-lt"/>
        </a:defRPr>
      </a:lvl8pPr>
      <a:lvl9pPr marL="3886200" indent="-228600" algn="l" rtl="0" fontAlgn="base">
        <a:spcBef>
          <a:spcPct val="20000"/>
        </a:spcBef>
        <a:spcAft>
          <a:spcPct val="0"/>
        </a:spcAft>
        <a:buFont typeface="Verdana" pitchFamily="34" charset="0"/>
        <a:buChar char="›"/>
        <a:defRPr sz="12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bwMode="auto">
          <a:xfrm>
            <a:off x="6096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79203" name="Rectangle 3"/>
          <p:cNvSpPr>
            <a:spLocks noGrp="1" noChangeArrowheads="1"/>
          </p:cNvSpPr>
          <p:nvPr>
            <p:ph type="body" idx="1"/>
          </p:nvPr>
        </p:nvSpPr>
        <p:spPr bwMode="auto">
          <a:xfrm>
            <a:off x="609600" y="1646238"/>
            <a:ext cx="7543800" cy="4125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79204" name="Picture 4" descr="dd"/>
          <p:cNvPicPr>
            <a:picLocks noChangeAspect="1" noChangeArrowheads="1"/>
          </p:cNvPicPr>
          <p:nvPr/>
        </p:nvPicPr>
        <p:blipFill>
          <a:blip r:embed="rId13" cstate="print"/>
          <a:srcRect/>
          <a:stretch>
            <a:fillRect/>
          </a:stretch>
        </p:blipFill>
        <p:spPr bwMode="auto">
          <a:xfrm>
            <a:off x="0" y="6221413"/>
            <a:ext cx="9150350" cy="636587"/>
          </a:xfrm>
          <a:prstGeom prst="rect">
            <a:avLst/>
          </a:prstGeom>
          <a:noFill/>
          <a:ln w="9525">
            <a:noFill/>
            <a:miter lim="800000"/>
            <a:headEnd/>
            <a:tailEnd/>
          </a:ln>
        </p:spPr>
      </p:pic>
      <p:sp>
        <p:nvSpPr>
          <p:cNvPr id="64517" name="Text Box 5"/>
          <p:cNvSpPr txBox="1">
            <a:spLocks noChangeArrowheads="1"/>
          </p:cNvSpPr>
          <p:nvPr/>
        </p:nvSpPr>
        <p:spPr bwMode="auto">
          <a:xfrm>
            <a:off x="652463" y="6426200"/>
            <a:ext cx="2749550" cy="261938"/>
          </a:xfrm>
          <a:prstGeom prst="rect">
            <a:avLst/>
          </a:prstGeom>
          <a:noFill/>
          <a:ln w="9525">
            <a:noFill/>
            <a:miter lim="800000"/>
            <a:headEnd/>
            <a:tailEnd/>
          </a:ln>
        </p:spPr>
        <p:txBody>
          <a:bodyPr wrap="none" lIns="78331" tIns="39166" rIns="78331" bIns="39166">
            <a:spAutoFit/>
          </a:bodyPr>
          <a:lstStyle/>
          <a:p>
            <a:pPr defTabSz="784225" eaLnBrk="0" fontAlgn="base" hangingPunct="0">
              <a:defRPr/>
            </a:pPr>
            <a:r>
              <a:rPr lang="en-US" altLang="zh-CN" sz="1200" dirty="0" smtClean="0">
                <a:solidFill>
                  <a:srgbClr val="2D2015"/>
                </a:solidFill>
                <a:latin typeface="Arial" charset="0"/>
                <a:ea typeface="MS PGothic" pitchFamily="34" charset="-128"/>
              </a:rPr>
              <a:t>HUAWEI </a:t>
            </a:r>
            <a:r>
              <a:rPr lang="en-US" altLang="zh-CN" sz="1200" dirty="0">
                <a:solidFill>
                  <a:srgbClr val="2D2015"/>
                </a:solidFill>
                <a:latin typeface="Arial" charset="0"/>
                <a:ea typeface="MS PGothic" pitchFamily="34" charset="-128"/>
              </a:rPr>
              <a:t>TECHNOLOGIES CO., LTD.</a:t>
            </a:r>
            <a:endParaRPr lang="en-US" altLang="zh-CN" sz="2100" dirty="0">
              <a:solidFill>
                <a:srgbClr val="2D2015"/>
              </a:solidFill>
              <a:latin typeface="Arial" charset="0"/>
              <a:ea typeface="MS PGothic" pitchFamily="34" charset="-128"/>
            </a:endParaRPr>
          </a:p>
        </p:txBody>
      </p:sp>
      <p:pic>
        <p:nvPicPr>
          <p:cNvPr id="179206" name="Picture 6" descr="8"/>
          <p:cNvPicPr>
            <a:picLocks noChangeAspect="1" noChangeArrowheads="1"/>
          </p:cNvPicPr>
          <p:nvPr/>
        </p:nvPicPr>
        <p:blipFill>
          <a:blip r:embed="rId14" cstate="print"/>
          <a:srcRect/>
          <a:stretch>
            <a:fillRect/>
          </a:stretch>
        </p:blipFill>
        <p:spPr bwMode="auto">
          <a:xfrm>
            <a:off x="7508875" y="6400800"/>
            <a:ext cx="1311275" cy="311150"/>
          </a:xfrm>
          <a:prstGeom prst="rect">
            <a:avLst/>
          </a:prstGeom>
          <a:noFill/>
          <a:ln w="9525">
            <a:noFill/>
            <a:miter lim="800000"/>
            <a:headEnd/>
            <a:tailEnd/>
          </a:ln>
        </p:spPr>
      </p:pic>
      <p:sp>
        <p:nvSpPr>
          <p:cNvPr id="64519" name="Rectangle 7"/>
          <p:cNvSpPr>
            <a:spLocks noGrp="1" noChangeArrowheads="1"/>
          </p:cNvSpPr>
          <p:nvPr>
            <p:ph type="dt" sz="half" idx="2"/>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b="0">
                <a:solidFill>
                  <a:schemeClr val="bg2"/>
                </a:solidFill>
                <a:ea typeface="MS PGothic" pitchFamily="34" charset="-128"/>
              </a:defRPr>
            </a:lvl1pPr>
          </a:lstStyle>
          <a:p>
            <a:pPr fontAlgn="base"/>
            <a:r>
              <a:rPr lang="de-DE">
                <a:solidFill>
                  <a:srgbClr val="2D2015"/>
                </a:solidFill>
                <a:latin typeface="Arial" charset="0"/>
              </a:rPr>
              <a:t>Page </a:t>
            </a:r>
            <a:fld id="{B3778DE5-7BE4-470D-AFFD-F6A875DEAE6F}" type="slidenum">
              <a:rPr lang="de-DE">
                <a:solidFill>
                  <a:srgbClr val="2D2015"/>
                </a:solidFill>
                <a:latin typeface="Arial" charset="0"/>
              </a:rPr>
              <a:pPr fontAlgn="base"/>
              <a:t>‹#›</a:t>
            </a:fld>
            <a:endParaRPr lang="en-GB">
              <a:solidFill>
                <a:srgbClr val="2D2015"/>
              </a:solidFill>
              <a:latin typeface="Arial" charset="0"/>
            </a:endParaRPr>
          </a:p>
        </p:txBody>
      </p:sp>
      <p:sp>
        <p:nvSpPr>
          <p:cNvPr id="64520" name="Rectangle 8"/>
          <p:cNvSpPr>
            <a:spLocks noChangeArrowheads="1"/>
          </p:cNvSpPr>
          <p:nvPr/>
        </p:nvSpPr>
        <p:spPr bwMode="auto">
          <a:xfrm>
            <a:off x="3892550" y="6423025"/>
            <a:ext cx="1662448" cy="263727"/>
          </a:xfrm>
          <a:prstGeom prst="rect">
            <a:avLst/>
          </a:prstGeom>
          <a:noFill/>
          <a:ln w="9525" algn="ctr">
            <a:noFill/>
            <a:miter lim="800000"/>
            <a:headEnd/>
            <a:tailEnd/>
          </a:ln>
          <a:effectLst/>
        </p:spPr>
        <p:txBody>
          <a:bodyPr wrap="none" lIns="78298" tIns="39148" rIns="78298" bIns="39148">
            <a:spAutoFit/>
          </a:bodyPr>
          <a:lstStyle/>
          <a:p>
            <a:pPr defTabSz="784225" eaLnBrk="0" fontAlgn="base" hangingPunct="0">
              <a:defRPr/>
            </a:pPr>
            <a:r>
              <a:rPr lang="en-US" altLang="zh-CN" sz="1200" dirty="0" smtClean="0">
                <a:solidFill>
                  <a:srgbClr val="2D2015"/>
                </a:solidFill>
                <a:latin typeface="Arial" charset="0"/>
                <a:ea typeface="MS PGothic" pitchFamily="34" charset="-128"/>
              </a:rPr>
              <a:t>HUAWEI </a:t>
            </a:r>
            <a:r>
              <a:rPr lang="en-US" altLang="zh-CN" sz="1200" dirty="0">
                <a:solidFill>
                  <a:srgbClr val="2D2015"/>
                </a:solidFill>
                <a:latin typeface="Arial" charset="0"/>
                <a:ea typeface="MS PGothic" pitchFamily="34" charset="-128"/>
              </a:rPr>
              <a:t>Confidential </a:t>
            </a:r>
          </a:p>
        </p:txBody>
      </p:sp>
      <p:sp>
        <p:nvSpPr>
          <p:cNvPr id="64521" name="Rectangle 9"/>
          <p:cNvSpPr>
            <a:spLocks noChangeArrowheads="1"/>
          </p:cNvSpPr>
          <p:nvPr/>
        </p:nvSpPr>
        <p:spPr bwMode="auto">
          <a:xfrm>
            <a:off x="9269413" y="3429000"/>
            <a:ext cx="919162" cy="3490913"/>
          </a:xfrm>
          <a:prstGeom prst="rect">
            <a:avLst/>
          </a:prstGeom>
          <a:solidFill>
            <a:srgbClr val="FFFFFF"/>
          </a:solidFill>
          <a:ln w="9525" algn="ctr">
            <a:noFill/>
            <a:miter lim="800000"/>
            <a:headEnd/>
            <a:tailEnd/>
          </a:ln>
          <a:effectLst/>
        </p:spPr>
        <p:txBody>
          <a:bodyPr lIns="91425" tIns="45712" rIns="91425" bIns="45712" anchor="ctr">
            <a:spAutoFit/>
          </a:bodyPr>
          <a:lstStyle/>
          <a:p>
            <a:pPr fontAlgn="base">
              <a:defRPr/>
            </a:pPr>
            <a:endParaRPr lang="en-US" b="1">
              <a:solidFill>
                <a:srgbClr val="B2B2B2"/>
              </a:solidFill>
              <a:latin typeface="Arial" charset="0"/>
            </a:endParaRPr>
          </a:p>
        </p:txBody>
      </p:sp>
      <p:grpSp>
        <p:nvGrpSpPr>
          <p:cNvPr id="2" name="Group 10"/>
          <p:cNvGrpSpPr>
            <a:grpSpLocks/>
          </p:cNvGrpSpPr>
          <p:nvPr/>
        </p:nvGrpSpPr>
        <p:grpSpPr bwMode="auto">
          <a:xfrm>
            <a:off x="9355138" y="3789363"/>
            <a:ext cx="739775" cy="182562"/>
            <a:chOff x="5893" y="2387"/>
            <a:chExt cx="466" cy="115"/>
          </a:xfrm>
        </p:grpSpPr>
        <p:sp>
          <p:nvSpPr>
            <p:cNvPr id="64523" name="Rectangle 11"/>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24" name="Rectangle 12"/>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25" name="Rectangle 13"/>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26" name="Rectangle 14"/>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grpSp>
      <p:grpSp>
        <p:nvGrpSpPr>
          <p:cNvPr id="3" name="Group 15"/>
          <p:cNvGrpSpPr>
            <a:grpSpLocks/>
          </p:cNvGrpSpPr>
          <p:nvPr/>
        </p:nvGrpSpPr>
        <p:grpSpPr bwMode="auto">
          <a:xfrm>
            <a:off x="9355138" y="4005263"/>
            <a:ext cx="739775" cy="182562"/>
            <a:chOff x="5893" y="2523"/>
            <a:chExt cx="466" cy="115"/>
          </a:xfrm>
        </p:grpSpPr>
        <p:sp>
          <p:nvSpPr>
            <p:cNvPr id="64528" name="Rectangle 16"/>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29" name="Rectangle 17"/>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30" name="Rectangle 18"/>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31" name="Rectangle 19"/>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grpSp>
      <p:grpSp>
        <p:nvGrpSpPr>
          <p:cNvPr id="4" name="Group 20"/>
          <p:cNvGrpSpPr>
            <a:grpSpLocks/>
          </p:cNvGrpSpPr>
          <p:nvPr/>
        </p:nvGrpSpPr>
        <p:grpSpPr bwMode="auto">
          <a:xfrm>
            <a:off x="9355138" y="4221163"/>
            <a:ext cx="739775" cy="182562"/>
            <a:chOff x="5893" y="2659"/>
            <a:chExt cx="466" cy="115"/>
          </a:xfrm>
        </p:grpSpPr>
        <p:sp>
          <p:nvSpPr>
            <p:cNvPr id="64533" name="Rectangle 21"/>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34" name="Rectangle 22"/>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35" name="Rectangle 23"/>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36" name="Rectangle 24"/>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grpSp>
      <p:grpSp>
        <p:nvGrpSpPr>
          <p:cNvPr id="5" name="Group 25"/>
          <p:cNvGrpSpPr>
            <a:grpSpLocks/>
          </p:cNvGrpSpPr>
          <p:nvPr/>
        </p:nvGrpSpPr>
        <p:grpSpPr bwMode="auto">
          <a:xfrm>
            <a:off x="9355138" y="3573463"/>
            <a:ext cx="739775" cy="188912"/>
            <a:chOff x="5893" y="2251"/>
            <a:chExt cx="466" cy="119"/>
          </a:xfrm>
        </p:grpSpPr>
        <p:sp>
          <p:nvSpPr>
            <p:cNvPr id="64538" name="Rectangle 26"/>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39" name="Rectangle 27"/>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40" name="Rectangle 28"/>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41" name="Rectangle 29"/>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grpSp>
      <p:grpSp>
        <p:nvGrpSpPr>
          <p:cNvPr id="6" name="Group 30"/>
          <p:cNvGrpSpPr>
            <a:grpSpLocks/>
          </p:cNvGrpSpPr>
          <p:nvPr/>
        </p:nvGrpSpPr>
        <p:grpSpPr bwMode="auto">
          <a:xfrm>
            <a:off x="9355138" y="4581525"/>
            <a:ext cx="739775" cy="182563"/>
            <a:chOff x="5893" y="2886"/>
            <a:chExt cx="466" cy="115"/>
          </a:xfrm>
        </p:grpSpPr>
        <p:sp>
          <p:nvSpPr>
            <p:cNvPr id="64543" name="Rectangle 31"/>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44" name="Rectangle 32"/>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45" name="Rectangle 33"/>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46" name="Rectangle 34"/>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grpSp>
      <p:grpSp>
        <p:nvGrpSpPr>
          <p:cNvPr id="7" name="Group 35"/>
          <p:cNvGrpSpPr>
            <a:grpSpLocks/>
          </p:cNvGrpSpPr>
          <p:nvPr/>
        </p:nvGrpSpPr>
        <p:grpSpPr bwMode="auto">
          <a:xfrm>
            <a:off x="9355138" y="4797425"/>
            <a:ext cx="739775" cy="182563"/>
            <a:chOff x="5893" y="3022"/>
            <a:chExt cx="466" cy="115"/>
          </a:xfrm>
        </p:grpSpPr>
        <p:sp>
          <p:nvSpPr>
            <p:cNvPr id="64548" name="Rectangle 36"/>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49" name="Rectangle 37"/>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50" name="Rectangle 38"/>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51" name="Rectangle 39"/>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grpSp>
      <p:grpSp>
        <p:nvGrpSpPr>
          <p:cNvPr id="8" name="Group 40"/>
          <p:cNvGrpSpPr>
            <a:grpSpLocks/>
          </p:cNvGrpSpPr>
          <p:nvPr/>
        </p:nvGrpSpPr>
        <p:grpSpPr bwMode="auto">
          <a:xfrm>
            <a:off x="9355138" y="5013325"/>
            <a:ext cx="739775" cy="182563"/>
            <a:chOff x="5893" y="3158"/>
            <a:chExt cx="466" cy="115"/>
          </a:xfrm>
        </p:grpSpPr>
        <p:sp>
          <p:nvSpPr>
            <p:cNvPr id="64553" name="Rectangle 41"/>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54" name="Rectangle 42"/>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55" name="Rectangle 43"/>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56" name="Rectangle 44"/>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grpSp>
      <p:grpSp>
        <p:nvGrpSpPr>
          <p:cNvPr id="9" name="Group 45"/>
          <p:cNvGrpSpPr>
            <a:grpSpLocks/>
          </p:cNvGrpSpPr>
          <p:nvPr/>
        </p:nvGrpSpPr>
        <p:grpSpPr bwMode="auto">
          <a:xfrm>
            <a:off x="9355138" y="5373688"/>
            <a:ext cx="739775" cy="182562"/>
            <a:chOff x="5893" y="3385"/>
            <a:chExt cx="466" cy="115"/>
          </a:xfrm>
        </p:grpSpPr>
        <p:sp>
          <p:nvSpPr>
            <p:cNvPr id="64558" name="Rectangle 46"/>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59" name="Rectangle 47"/>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60" name="Rectangle 48"/>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61" name="Rectangle 49"/>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grpSp>
      <p:grpSp>
        <p:nvGrpSpPr>
          <p:cNvPr id="10" name="Group 50"/>
          <p:cNvGrpSpPr>
            <a:grpSpLocks/>
          </p:cNvGrpSpPr>
          <p:nvPr/>
        </p:nvGrpSpPr>
        <p:grpSpPr bwMode="auto">
          <a:xfrm>
            <a:off x="9355138" y="5589588"/>
            <a:ext cx="739775" cy="182562"/>
            <a:chOff x="5893" y="3521"/>
            <a:chExt cx="466" cy="115"/>
          </a:xfrm>
        </p:grpSpPr>
        <p:sp>
          <p:nvSpPr>
            <p:cNvPr id="64563" name="Rectangle 51"/>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64" name="Rectangle 52"/>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65" name="Rectangle 53"/>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66" name="Rectangle 54"/>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grpSp>
      <p:grpSp>
        <p:nvGrpSpPr>
          <p:cNvPr id="11" name="Group 55"/>
          <p:cNvGrpSpPr>
            <a:grpSpLocks/>
          </p:cNvGrpSpPr>
          <p:nvPr/>
        </p:nvGrpSpPr>
        <p:grpSpPr bwMode="auto">
          <a:xfrm>
            <a:off x="9355138" y="5805488"/>
            <a:ext cx="739775" cy="182562"/>
            <a:chOff x="5893" y="3657"/>
            <a:chExt cx="466" cy="115"/>
          </a:xfrm>
        </p:grpSpPr>
        <p:sp>
          <p:nvSpPr>
            <p:cNvPr id="64568" name="Rectangle 56"/>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69" name="Rectangle 57"/>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70" name="Rectangle 58"/>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71" name="Rectangle 59"/>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grpSp>
      <p:grpSp>
        <p:nvGrpSpPr>
          <p:cNvPr id="12" name="Group 60"/>
          <p:cNvGrpSpPr>
            <a:grpSpLocks/>
          </p:cNvGrpSpPr>
          <p:nvPr/>
        </p:nvGrpSpPr>
        <p:grpSpPr bwMode="auto">
          <a:xfrm>
            <a:off x="9355138" y="6165850"/>
            <a:ext cx="739775" cy="182563"/>
            <a:chOff x="5893" y="3884"/>
            <a:chExt cx="466" cy="115"/>
          </a:xfrm>
        </p:grpSpPr>
        <p:sp>
          <p:nvSpPr>
            <p:cNvPr id="64573" name="Rectangle 61"/>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74" name="Rectangle 62"/>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75" name="Rectangle 63"/>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76" name="Rectangle 64"/>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grpSp>
      <p:grpSp>
        <p:nvGrpSpPr>
          <p:cNvPr id="13" name="Group 65"/>
          <p:cNvGrpSpPr>
            <a:grpSpLocks/>
          </p:cNvGrpSpPr>
          <p:nvPr/>
        </p:nvGrpSpPr>
        <p:grpSpPr bwMode="auto">
          <a:xfrm>
            <a:off x="9355138" y="6391275"/>
            <a:ext cx="739775" cy="182563"/>
            <a:chOff x="5893" y="4026"/>
            <a:chExt cx="466" cy="115"/>
          </a:xfrm>
        </p:grpSpPr>
        <p:sp>
          <p:nvSpPr>
            <p:cNvPr id="64578" name="Rectangle 66"/>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79" name="Rectangle 67"/>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80" name="Rectangle 68"/>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81" name="Rectangle 69"/>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grpSp>
      <p:grpSp>
        <p:nvGrpSpPr>
          <p:cNvPr id="14" name="Group 70"/>
          <p:cNvGrpSpPr>
            <a:grpSpLocks/>
          </p:cNvGrpSpPr>
          <p:nvPr/>
        </p:nvGrpSpPr>
        <p:grpSpPr bwMode="auto">
          <a:xfrm>
            <a:off x="9355138" y="6615113"/>
            <a:ext cx="739775" cy="182562"/>
            <a:chOff x="5893" y="4167"/>
            <a:chExt cx="466" cy="115"/>
          </a:xfrm>
        </p:grpSpPr>
        <p:sp>
          <p:nvSpPr>
            <p:cNvPr id="64583" name="Rectangle 71"/>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84" name="Rectangle 72"/>
            <p:cNvSpPr>
              <a:spLocks noChangeArrowheads="1"/>
            </p:cNvSpPr>
            <p:nvPr userDrawn="1"/>
          </p:nvSpPr>
          <p:spPr bwMode="auto">
            <a:xfrm flipV="1">
              <a:off x="6126" y="4167"/>
              <a:ext cx="116" cy="115"/>
            </a:xfrm>
            <a:prstGeom prst="rect">
              <a:avLst/>
            </a:prstGeom>
            <a:solidFill>
              <a:srgbClr val="CCFF99"/>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85" name="Rectangle 73"/>
            <p:cNvSpPr>
              <a:spLocks noChangeArrowheads="1"/>
            </p:cNvSpPr>
            <p:nvPr userDrawn="1"/>
          </p:nvSpPr>
          <p:spPr bwMode="auto">
            <a:xfrm flipV="1">
              <a:off x="6242" y="4167"/>
              <a:ext cx="117" cy="115"/>
            </a:xfrm>
            <a:prstGeom prst="rect">
              <a:avLst/>
            </a:prstGeom>
            <a:solidFill>
              <a:srgbClr val="99CCCC"/>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sp>
          <p:nvSpPr>
            <p:cNvPr id="64586" name="Rectangle 74"/>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fontAlgn="base">
                <a:defRPr/>
              </a:pPr>
              <a:endParaRPr lang="en-US" b="1">
                <a:solidFill>
                  <a:srgbClr val="B2B2B2"/>
                </a:solidFill>
                <a:latin typeface="Arial" charset="0"/>
              </a:endParaRPr>
            </a:p>
          </p:txBody>
        </p:sp>
      </p:grpSp>
      <p:sp>
        <p:nvSpPr>
          <p:cNvPr id="64587" name="Rectangle 75"/>
          <p:cNvSpPr>
            <a:spLocks noChangeArrowheads="1"/>
          </p:cNvSpPr>
          <p:nvPr/>
        </p:nvSpPr>
        <p:spPr bwMode="auto">
          <a:xfrm>
            <a:off x="-1844675" y="527050"/>
            <a:ext cx="1844675" cy="4198938"/>
          </a:xfrm>
          <a:prstGeom prst="rect">
            <a:avLst/>
          </a:prstGeom>
          <a:noFill/>
          <a:ln w="9525">
            <a:noFill/>
            <a:miter lim="800000"/>
            <a:headEnd/>
            <a:tailEnd/>
          </a:ln>
          <a:effectLst/>
        </p:spPr>
        <p:txBody>
          <a:bodyPr lIns="78331" tIns="39166" rIns="78331" bIns="39166"/>
          <a:lstStyle/>
          <a:p>
            <a:pPr marL="342900" indent="-342900" algn="r" fontAlgn="base">
              <a:lnSpc>
                <a:spcPct val="85000"/>
              </a:lnSpc>
              <a:spcBef>
                <a:spcPct val="20000"/>
              </a:spcBef>
              <a:buClr>
                <a:srgbClr val="B2B2B2"/>
              </a:buClr>
              <a:defRPr/>
            </a:pPr>
            <a:r>
              <a:rPr lang="en-US" sz="1000" noProof="1">
                <a:solidFill>
                  <a:srgbClr val="FFFFFF"/>
                </a:solidFill>
                <a:latin typeface="Arial" charset="0"/>
                <a:ea typeface="宋体" pitchFamily="2" charset="-122"/>
              </a:rPr>
              <a:t>Slide title</a:t>
            </a:r>
            <a:r>
              <a:rPr lang="en-US" altLang="zh-CN" sz="1000" b="1">
                <a:solidFill>
                  <a:srgbClr val="2D2015"/>
                </a:solidFill>
                <a:latin typeface="Arial" charset="0"/>
                <a:ea typeface="宋体" pitchFamily="2" charset="-122"/>
              </a:rPr>
              <a:t> </a:t>
            </a:r>
            <a:r>
              <a:rPr lang="en-US" altLang="zh-CN" sz="1000">
                <a:solidFill>
                  <a:srgbClr val="FFFFFF"/>
                </a:solidFill>
                <a:latin typeface="Arial" charset="0"/>
                <a:ea typeface="宋体" pitchFamily="2" charset="-122"/>
              </a:rPr>
              <a:t>:32-35pt  </a:t>
            </a:r>
            <a:endParaRPr lang="zh-CN" altLang="en-US"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r>
              <a:rPr lang="en-US" altLang="zh-CN" sz="1000">
                <a:solidFill>
                  <a:srgbClr val="FFFFFF"/>
                </a:solidFill>
                <a:latin typeface="Arial" charset="0"/>
                <a:ea typeface="宋体" pitchFamily="2" charset="-122"/>
              </a:rPr>
              <a:t>Color: R153 G0 B0</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Corporate Font :</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FrutigerNext LT Medium</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Font to be used by customers and </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partners : </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Arial</a:t>
            </a:r>
            <a:endParaRPr lang="en-US" altLang="zh-CN"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en-US" altLang="zh-CN"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zh-CN" altLang="en-US"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zh-CN" altLang="en-US"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r>
              <a:rPr lang="zh-CN" altLang="zh-CN" sz="1000">
                <a:solidFill>
                  <a:srgbClr val="FFFFFF"/>
                </a:solidFill>
                <a:latin typeface="Arial" charset="0"/>
                <a:ea typeface="宋体" pitchFamily="2" charset="-122"/>
              </a:rPr>
              <a:t>Slide </a:t>
            </a:r>
            <a:r>
              <a:rPr lang="zh-CN" altLang="en-US" sz="1000">
                <a:solidFill>
                  <a:srgbClr val="FFFFFF"/>
                </a:solidFill>
                <a:latin typeface="Arial" charset="0"/>
                <a:ea typeface="宋体" pitchFamily="2" charset="-122"/>
              </a:rPr>
              <a:t>t</a:t>
            </a:r>
            <a:r>
              <a:rPr lang="en-US" altLang="zh-CN" sz="1000">
                <a:solidFill>
                  <a:srgbClr val="FFFFFF"/>
                </a:solidFill>
                <a:latin typeface="Arial" charset="0"/>
                <a:ea typeface="宋体" pitchFamily="2" charset="-122"/>
              </a:rPr>
              <a:t>ext</a:t>
            </a:r>
            <a:r>
              <a:rPr lang="zh-CN" altLang="zh-CN" sz="1000">
                <a:solidFill>
                  <a:srgbClr val="FFFFFF"/>
                </a:solidFill>
                <a:latin typeface="Arial" charset="0"/>
                <a:ea typeface="宋体" pitchFamily="2" charset="-122"/>
              </a:rPr>
              <a:t> </a:t>
            </a:r>
            <a:r>
              <a:rPr lang="en-US" altLang="zh-CN" sz="1000">
                <a:solidFill>
                  <a:srgbClr val="FFFFFF"/>
                </a:solidFill>
                <a:latin typeface="Arial" charset="0"/>
                <a:ea typeface="宋体" pitchFamily="2" charset="-122"/>
              </a:rPr>
              <a:t>:20-22pt</a:t>
            </a:r>
          </a:p>
          <a:p>
            <a:pPr marL="342900" indent="-342900" algn="r" eaLnBrk="0" fontAlgn="base" hangingPunct="0">
              <a:lnSpc>
                <a:spcPct val="85000"/>
              </a:lnSpc>
              <a:spcBef>
                <a:spcPct val="20000"/>
              </a:spcBef>
              <a:buClr>
                <a:srgbClr val="FFFFFF"/>
              </a:buClr>
              <a:buFont typeface="Times New Roman" pitchFamily="18" charset="0"/>
              <a:buNone/>
              <a:defRPr/>
            </a:pPr>
            <a:r>
              <a:rPr lang="en-US" sz="1000" noProof="1">
                <a:solidFill>
                  <a:srgbClr val="FFFFFF"/>
                </a:solidFill>
                <a:latin typeface="Arial" charset="0"/>
                <a:ea typeface="宋体" pitchFamily="2" charset="-122"/>
              </a:rPr>
              <a:t>Bullets level 2-5</a:t>
            </a:r>
            <a:r>
              <a:rPr lang="en-US" altLang="zh-CN" sz="1000">
                <a:solidFill>
                  <a:srgbClr val="FFFFFF"/>
                </a:solidFill>
                <a:latin typeface="Arial" charset="0"/>
                <a:ea typeface="宋体" pitchFamily="2" charset="-122"/>
              </a:rPr>
              <a:t>:</a:t>
            </a:r>
            <a:endParaRPr lang="en-US" sz="1000" noProof="1">
              <a:solidFill>
                <a:srgbClr val="FFFFFF"/>
              </a:solidFill>
              <a:latin typeface="Arial" charset="0"/>
              <a:ea typeface="宋体" pitchFamily="2" charset="-122"/>
            </a:endParaRPr>
          </a:p>
          <a:p>
            <a:pPr marL="342900" indent="-342900" algn="r" eaLnBrk="0" fontAlgn="base" hangingPunct="0">
              <a:lnSpc>
                <a:spcPct val="85000"/>
              </a:lnSpc>
              <a:spcBef>
                <a:spcPct val="20000"/>
              </a:spcBef>
              <a:buClr>
                <a:srgbClr val="FFFFFF"/>
              </a:buClr>
              <a:buFont typeface="Times New Roman" pitchFamily="18" charset="0"/>
              <a:buNone/>
              <a:defRPr/>
            </a:pPr>
            <a:r>
              <a:rPr lang="en-US" altLang="zh-CN" sz="1000">
                <a:solidFill>
                  <a:srgbClr val="FFFFFF"/>
                </a:solidFill>
                <a:latin typeface="Arial" charset="0"/>
                <a:ea typeface="宋体" pitchFamily="2" charset="-122"/>
              </a:rPr>
              <a:t> 18pt  </a:t>
            </a:r>
          </a:p>
          <a:p>
            <a:pPr marL="342900" indent="-342900" algn="r" fontAlgn="base">
              <a:lnSpc>
                <a:spcPct val="85000"/>
              </a:lnSpc>
              <a:spcBef>
                <a:spcPct val="20000"/>
              </a:spcBef>
              <a:buClr>
                <a:srgbClr val="B2B2B2"/>
              </a:buClr>
              <a:defRPr/>
            </a:pPr>
            <a:r>
              <a:rPr lang="en-US" altLang="zh-CN" sz="1000">
                <a:solidFill>
                  <a:srgbClr val="FFFFFF"/>
                </a:solidFill>
                <a:latin typeface="Arial" charset="0"/>
                <a:ea typeface="宋体" pitchFamily="2" charset="-122"/>
              </a:rPr>
              <a:t>Color:Black</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Corporate Font :</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FrutigerNext LT Medium</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Font to be used by customers and </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partners : </a:t>
            </a:r>
          </a:p>
          <a:p>
            <a:pPr marL="342900" indent="-342900" algn="r" fontAlgn="base">
              <a:lnSpc>
                <a:spcPct val="85000"/>
              </a:lnSpc>
              <a:spcBef>
                <a:spcPct val="20000"/>
              </a:spcBef>
              <a:buClr>
                <a:srgbClr val="B2B2B2"/>
              </a:buClr>
              <a:defRPr/>
            </a:pPr>
            <a:r>
              <a:rPr lang="zh-CN" altLang="en-US" sz="1000">
                <a:solidFill>
                  <a:srgbClr val="FFFFFF"/>
                </a:solidFill>
                <a:latin typeface="Arial" charset="0"/>
                <a:ea typeface="宋体" pitchFamily="2" charset="-122"/>
              </a:rPr>
              <a:t>Arial</a:t>
            </a:r>
            <a:endParaRPr lang="en-US" altLang="zh-CN"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en-US" altLang="zh-CN"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zh-CN" altLang="en-US"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zh-CN" altLang="en-US"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zh-CN" altLang="en-US"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en-US" altLang="zh-CN"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en-US" altLang="zh-CN" sz="1000">
              <a:solidFill>
                <a:srgbClr val="FFFFFF"/>
              </a:solidFill>
              <a:latin typeface="Arial" charset="0"/>
              <a:ea typeface="宋体" pitchFamily="2" charset="-122"/>
            </a:endParaRPr>
          </a:p>
          <a:p>
            <a:pPr marL="342900" indent="-342900" algn="r" fontAlgn="base">
              <a:lnSpc>
                <a:spcPct val="85000"/>
              </a:lnSpc>
              <a:spcBef>
                <a:spcPct val="20000"/>
              </a:spcBef>
              <a:buClr>
                <a:srgbClr val="B2B2B2"/>
              </a:buClr>
              <a:defRPr/>
            </a:pPr>
            <a:endParaRPr lang="zh-CN" altLang="en-US" sz="1000">
              <a:solidFill>
                <a:srgbClr val="2D2015"/>
              </a:solidFill>
              <a:latin typeface="Arial" charset="0"/>
              <a:ea typeface="宋体" pitchFamily="2" charset="-122"/>
            </a:endParaRPr>
          </a:p>
        </p:txBody>
      </p:sp>
      <p:sp>
        <p:nvSpPr>
          <p:cNvPr id="64588" name="Text Box 76"/>
          <p:cNvSpPr txBox="1">
            <a:spLocks noChangeArrowheads="1"/>
          </p:cNvSpPr>
          <p:nvPr/>
        </p:nvSpPr>
        <p:spPr bwMode="auto">
          <a:xfrm>
            <a:off x="9144000" y="-15875"/>
            <a:ext cx="1295400" cy="1158875"/>
          </a:xfrm>
          <a:prstGeom prst="rect">
            <a:avLst/>
          </a:prstGeom>
          <a:noFill/>
          <a:ln w="9525">
            <a:noFill/>
            <a:miter lim="800000"/>
            <a:headEnd/>
            <a:tailEnd/>
          </a:ln>
          <a:effectLst/>
        </p:spPr>
        <p:txBody>
          <a:bodyPr>
            <a:spAutoFit/>
          </a:bodyPr>
          <a:lstStyle/>
          <a:p>
            <a:pPr fontAlgn="base">
              <a:defRPr/>
            </a:pPr>
            <a:r>
              <a:rPr lang="en-US" altLang="zh-CN" sz="1000">
                <a:solidFill>
                  <a:srgbClr val="FFFFFF"/>
                </a:solidFill>
                <a:latin typeface="Arial" charset="0"/>
                <a:ea typeface="宋体" pitchFamily="2" charset="-122"/>
              </a:rPr>
              <a:t>Top right  corner  for   field-mark, customer or partner logotypes. </a:t>
            </a:r>
          </a:p>
          <a:p>
            <a:pPr fontAlgn="base">
              <a:defRPr/>
            </a:pPr>
            <a:endParaRPr lang="en-US" altLang="zh-CN" sz="1000">
              <a:solidFill>
                <a:srgbClr val="FFFFFF"/>
              </a:solidFill>
              <a:latin typeface="Arial" charset="0"/>
              <a:ea typeface="宋体" pitchFamily="2" charset="-122"/>
            </a:endParaRPr>
          </a:p>
          <a:p>
            <a:pPr fontAlgn="base">
              <a:defRPr/>
            </a:pPr>
            <a:r>
              <a:rPr lang="en-US" altLang="zh-CN" sz="1000">
                <a:solidFill>
                  <a:srgbClr val="FFFFFF"/>
                </a:solidFill>
                <a:latin typeface="Arial" charset="0"/>
                <a:ea typeface="宋体" pitchFamily="2" charset="-122"/>
              </a:rPr>
              <a:t>----------------   </a:t>
            </a:r>
          </a:p>
          <a:p>
            <a:pPr fontAlgn="base">
              <a:defRPr/>
            </a:pPr>
            <a:endParaRPr lang="zh-CN" altLang="en-US" sz="1000">
              <a:solidFill>
                <a:srgbClr val="FFFFFF"/>
              </a:solidFill>
              <a:latin typeface="Arial" charset="0"/>
              <a:ea typeface="宋体" pitchFamily="2" charset="-122"/>
            </a:endParaRPr>
          </a:p>
        </p:txBody>
      </p:sp>
      <p:sp>
        <p:nvSpPr>
          <p:cNvPr id="64589" name="Text Box 77"/>
          <p:cNvSpPr txBox="1">
            <a:spLocks noChangeArrowheads="1"/>
          </p:cNvSpPr>
          <p:nvPr/>
        </p:nvSpPr>
        <p:spPr bwMode="auto">
          <a:xfrm>
            <a:off x="9144000" y="1050925"/>
            <a:ext cx="1295400" cy="2225675"/>
          </a:xfrm>
          <a:prstGeom prst="rect">
            <a:avLst/>
          </a:prstGeom>
          <a:noFill/>
          <a:ln w="9525">
            <a:noFill/>
            <a:miter lim="800000"/>
            <a:headEnd/>
            <a:tailEnd/>
          </a:ln>
          <a:effectLst/>
        </p:spPr>
        <p:txBody>
          <a:bodyPr>
            <a:spAutoFit/>
          </a:bodyPr>
          <a:lstStyle/>
          <a:p>
            <a:pPr fontAlgn="base">
              <a:defRPr/>
            </a:pPr>
            <a:r>
              <a:rPr lang="en-US" altLang="zh-CN" sz="1000">
                <a:solidFill>
                  <a:srgbClr val="FFFFFF"/>
                </a:solidFill>
                <a:latin typeface="Arial" charset="0"/>
                <a:ea typeface="宋体" pitchFamily="2" charset="-122"/>
              </a:rPr>
              <a:t>The following nine groups of colors are an example of how our design colors can be used, please take note that you should only use one design color group per slide. </a:t>
            </a:r>
          </a:p>
          <a:p>
            <a:pPr fontAlgn="base">
              <a:defRPr/>
            </a:pPr>
            <a:r>
              <a:rPr lang="en-US" altLang="zh-CN" sz="1000">
                <a:solidFill>
                  <a:srgbClr val="FFFFFF"/>
                </a:solidFill>
                <a:latin typeface="Arial" charset="0"/>
                <a:ea typeface="宋体" pitchFamily="2" charset="-122"/>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ransition/>
  <p:hf sldNum="0" hdr="0" ftr="0"/>
  <p:txStyles>
    <p:titleStyle>
      <a:lvl1pPr algn="l" rtl="0" fontAlgn="base">
        <a:spcBef>
          <a:spcPct val="0"/>
        </a:spcBef>
        <a:spcAft>
          <a:spcPct val="0"/>
        </a:spcAft>
        <a:defRPr sz="3400" b="1">
          <a:solidFill>
            <a:srgbClr val="990000"/>
          </a:solidFill>
          <a:latin typeface="+mj-lt"/>
          <a:ea typeface="+mj-ea"/>
          <a:cs typeface="+mj-cs"/>
        </a:defRPr>
      </a:lvl1pPr>
      <a:lvl2pPr algn="l" rtl="0" fontAlgn="base">
        <a:spcBef>
          <a:spcPct val="0"/>
        </a:spcBef>
        <a:spcAft>
          <a:spcPct val="0"/>
        </a:spcAft>
        <a:defRPr sz="3400" b="1">
          <a:solidFill>
            <a:srgbClr val="990000"/>
          </a:solidFill>
          <a:latin typeface="Arial" charset="0"/>
          <a:ea typeface="宋体" pitchFamily="2" charset="-122"/>
        </a:defRPr>
      </a:lvl2pPr>
      <a:lvl3pPr algn="l" rtl="0" fontAlgn="base">
        <a:spcBef>
          <a:spcPct val="0"/>
        </a:spcBef>
        <a:spcAft>
          <a:spcPct val="0"/>
        </a:spcAft>
        <a:defRPr sz="3400" b="1">
          <a:solidFill>
            <a:srgbClr val="990000"/>
          </a:solidFill>
          <a:latin typeface="Arial" charset="0"/>
          <a:ea typeface="宋体" pitchFamily="2" charset="-122"/>
        </a:defRPr>
      </a:lvl3pPr>
      <a:lvl4pPr algn="l" rtl="0" fontAlgn="base">
        <a:spcBef>
          <a:spcPct val="0"/>
        </a:spcBef>
        <a:spcAft>
          <a:spcPct val="0"/>
        </a:spcAft>
        <a:defRPr sz="3400" b="1">
          <a:solidFill>
            <a:srgbClr val="990000"/>
          </a:solidFill>
          <a:latin typeface="Arial" charset="0"/>
          <a:ea typeface="宋体" pitchFamily="2" charset="-122"/>
        </a:defRPr>
      </a:lvl4pPr>
      <a:lvl5pPr algn="l" rtl="0" fontAlgn="base">
        <a:spcBef>
          <a:spcPct val="0"/>
        </a:spcBef>
        <a:spcAft>
          <a:spcPct val="0"/>
        </a:spcAft>
        <a:defRPr sz="3400" b="1">
          <a:solidFill>
            <a:srgbClr val="990000"/>
          </a:solidFill>
          <a:latin typeface="Arial" charset="0"/>
          <a:ea typeface="宋体" pitchFamily="2" charset="-122"/>
        </a:defRPr>
      </a:lvl5pPr>
      <a:lvl6pPr marL="457200" algn="l" rtl="0" fontAlgn="base">
        <a:spcBef>
          <a:spcPct val="0"/>
        </a:spcBef>
        <a:spcAft>
          <a:spcPct val="0"/>
        </a:spcAft>
        <a:defRPr sz="3400" b="1">
          <a:solidFill>
            <a:srgbClr val="990000"/>
          </a:solidFill>
          <a:latin typeface="Arial" charset="0"/>
          <a:ea typeface="宋体" pitchFamily="2" charset="-122"/>
        </a:defRPr>
      </a:lvl6pPr>
      <a:lvl7pPr marL="914400" algn="l" rtl="0" fontAlgn="base">
        <a:spcBef>
          <a:spcPct val="0"/>
        </a:spcBef>
        <a:spcAft>
          <a:spcPct val="0"/>
        </a:spcAft>
        <a:defRPr sz="3400" b="1">
          <a:solidFill>
            <a:srgbClr val="990000"/>
          </a:solidFill>
          <a:latin typeface="Arial" charset="0"/>
          <a:ea typeface="宋体" pitchFamily="2" charset="-122"/>
        </a:defRPr>
      </a:lvl7pPr>
      <a:lvl8pPr marL="1371600" algn="l" rtl="0" fontAlgn="base">
        <a:spcBef>
          <a:spcPct val="0"/>
        </a:spcBef>
        <a:spcAft>
          <a:spcPct val="0"/>
        </a:spcAft>
        <a:defRPr sz="3400" b="1">
          <a:solidFill>
            <a:srgbClr val="990000"/>
          </a:solidFill>
          <a:latin typeface="Arial" charset="0"/>
          <a:ea typeface="宋体" pitchFamily="2" charset="-122"/>
        </a:defRPr>
      </a:lvl8pPr>
      <a:lvl9pPr marL="1828800" algn="l" rtl="0" fontAlgn="base">
        <a:spcBef>
          <a:spcPct val="0"/>
        </a:spcBef>
        <a:spcAft>
          <a:spcPct val="0"/>
        </a:spcAft>
        <a:defRPr sz="3400" b="1">
          <a:solidFill>
            <a:srgbClr val="990000"/>
          </a:solidFill>
          <a:latin typeface="Arial" charset="0"/>
          <a:ea typeface="宋体" pitchFamily="2" charset="-122"/>
        </a:defRPr>
      </a:lvl9pPr>
    </p:titleStyle>
    <p:bodyStyle>
      <a:lvl1pPr marL="342900" indent="-342900" algn="l" rtl="0" fontAlgn="base">
        <a:spcBef>
          <a:spcPct val="20000"/>
        </a:spcBef>
        <a:spcAft>
          <a:spcPct val="0"/>
        </a:spcAft>
        <a:buClr>
          <a:schemeClr val="tx1"/>
        </a:buClr>
        <a:buChar char="•"/>
        <a:defRPr sz="2000" b="1">
          <a:solidFill>
            <a:schemeClr val="bg2"/>
          </a:solidFill>
          <a:latin typeface="+mn-lt"/>
          <a:ea typeface="+mn-ea"/>
          <a:cs typeface="+mn-cs"/>
        </a:defRPr>
      </a:lvl1pPr>
      <a:lvl2pPr marL="742950" indent="-285750" algn="l" rtl="0" fontAlgn="base">
        <a:spcBef>
          <a:spcPct val="20000"/>
        </a:spcBef>
        <a:spcAft>
          <a:spcPct val="0"/>
        </a:spcAft>
        <a:buFont typeface="Wingdings" pitchFamily="2" charset="2"/>
        <a:buChar char="§"/>
        <a:defRPr>
          <a:solidFill>
            <a:schemeClr val="bg2"/>
          </a:solidFill>
          <a:latin typeface="+mn-lt"/>
          <a:ea typeface="+mn-ea"/>
        </a:defRPr>
      </a:lvl2pPr>
      <a:lvl3pPr marL="1143000" indent="-228600" algn="l" rtl="0" fontAlgn="base">
        <a:spcBef>
          <a:spcPct val="20000"/>
        </a:spcBef>
        <a:spcAft>
          <a:spcPct val="0"/>
        </a:spcAft>
        <a:buSzPct val="60000"/>
        <a:buFont typeface="Wingdings" pitchFamily="2" charset="2"/>
        <a:buChar char="q"/>
        <a:defRPr sz="1600">
          <a:solidFill>
            <a:schemeClr val="bg2"/>
          </a:solidFill>
          <a:latin typeface="+mn-lt"/>
          <a:ea typeface="+mn-ea"/>
        </a:defRPr>
      </a:lvl3pPr>
      <a:lvl4pPr marL="1600200" indent="-228600" algn="l" rtl="0" fontAlgn="base">
        <a:spcBef>
          <a:spcPct val="20000"/>
        </a:spcBef>
        <a:spcAft>
          <a:spcPct val="0"/>
        </a:spcAft>
        <a:buChar char="–"/>
        <a:defRPr sz="1400">
          <a:solidFill>
            <a:schemeClr val="bg2"/>
          </a:solidFill>
          <a:latin typeface="+mn-lt"/>
          <a:ea typeface="+mn-ea"/>
        </a:defRPr>
      </a:lvl4pPr>
      <a:lvl5pPr marL="2057400" indent="-228600" algn="l" rtl="0" fontAlgn="base">
        <a:spcBef>
          <a:spcPct val="20000"/>
        </a:spcBef>
        <a:spcAft>
          <a:spcPct val="0"/>
        </a:spcAft>
        <a:buFont typeface="Verdana" pitchFamily="34" charset="0"/>
        <a:buChar char="›"/>
        <a:defRPr sz="1200">
          <a:solidFill>
            <a:schemeClr val="bg2"/>
          </a:solidFill>
          <a:latin typeface="+mn-lt"/>
          <a:ea typeface="+mn-ea"/>
        </a:defRPr>
      </a:lvl5pPr>
      <a:lvl6pPr marL="2514600" indent="-228600" algn="l" rtl="0" fontAlgn="base">
        <a:spcBef>
          <a:spcPct val="20000"/>
        </a:spcBef>
        <a:spcAft>
          <a:spcPct val="0"/>
        </a:spcAft>
        <a:buFont typeface="Verdana" pitchFamily="34" charset="0"/>
        <a:buChar char="›"/>
        <a:defRPr sz="1200">
          <a:solidFill>
            <a:schemeClr val="bg2"/>
          </a:solidFill>
          <a:latin typeface="+mn-lt"/>
          <a:ea typeface="+mn-ea"/>
        </a:defRPr>
      </a:lvl6pPr>
      <a:lvl7pPr marL="2971800" indent="-228600" algn="l" rtl="0" fontAlgn="base">
        <a:spcBef>
          <a:spcPct val="20000"/>
        </a:spcBef>
        <a:spcAft>
          <a:spcPct val="0"/>
        </a:spcAft>
        <a:buFont typeface="Verdana" pitchFamily="34" charset="0"/>
        <a:buChar char="›"/>
        <a:defRPr sz="1200">
          <a:solidFill>
            <a:schemeClr val="bg2"/>
          </a:solidFill>
          <a:latin typeface="+mn-lt"/>
          <a:ea typeface="+mn-ea"/>
        </a:defRPr>
      </a:lvl7pPr>
      <a:lvl8pPr marL="3429000" indent="-228600" algn="l" rtl="0" fontAlgn="base">
        <a:spcBef>
          <a:spcPct val="20000"/>
        </a:spcBef>
        <a:spcAft>
          <a:spcPct val="0"/>
        </a:spcAft>
        <a:buFont typeface="Verdana" pitchFamily="34" charset="0"/>
        <a:buChar char="›"/>
        <a:defRPr sz="1200">
          <a:solidFill>
            <a:schemeClr val="bg2"/>
          </a:solidFill>
          <a:latin typeface="+mn-lt"/>
          <a:ea typeface="+mn-ea"/>
        </a:defRPr>
      </a:lvl8pPr>
      <a:lvl9pPr marL="3886200" indent="-228600" algn="l" rtl="0" fontAlgn="base">
        <a:spcBef>
          <a:spcPct val="20000"/>
        </a:spcBef>
        <a:spcAft>
          <a:spcPct val="0"/>
        </a:spcAft>
        <a:buFont typeface="Verdana" pitchFamily="34" charset="0"/>
        <a:buChar char="›"/>
        <a:defRPr sz="12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44.gif"/><Relationship Id="rId3" Type="http://schemas.openxmlformats.org/officeDocument/2006/relationships/notesSlide" Target="../notesSlides/notesSlide22.xml"/><Relationship Id="rId7" Type="http://schemas.openxmlformats.org/officeDocument/2006/relationships/image" Target="../media/image39.jpeg"/><Relationship Id="rId12"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8.png"/><Relationship Id="rId11" Type="http://schemas.openxmlformats.org/officeDocument/2006/relationships/image" Target="../media/image42.jpeg"/><Relationship Id="rId5" Type="http://schemas.openxmlformats.org/officeDocument/2006/relationships/image" Target="../media/image37.jpeg"/><Relationship Id="rId15" Type="http://schemas.openxmlformats.org/officeDocument/2006/relationships/image" Target="../media/image46.png"/><Relationship Id="rId10" Type="http://schemas.openxmlformats.org/officeDocument/2006/relationships/image" Target="../media/image41.jpeg"/><Relationship Id="rId4" Type="http://schemas.openxmlformats.org/officeDocument/2006/relationships/image" Target="../media/image11.png"/><Relationship Id="rId9" Type="http://schemas.openxmlformats.org/officeDocument/2006/relationships/image" Target="../media/image40.png"/><Relationship Id="rId1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jpe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17" Type="http://schemas.openxmlformats.org/officeDocument/2006/relationships/image" Target="../media/image25.jpeg"/><Relationship Id="rId2" Type="http://schemas.openxmlformats.org/officeDocument/2006/relationships/notesSlide" Target="../notesSlides/notesSlide8.xml"/><Relationship Id="rId16"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1.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jpeg"/><Relationship Id="rId5" Type="http://schemas.openxmlformats.org/officeDocument/2006/relationships/image" Target="../media/image27.png"/><Relationship Id="rId10" Type="http://schemas.openxmlformats.org/officeDocument/2006/relationships/image" Target="../media/image31.jpeg"/><Relationship Id="rId4" Type="http://schemas.openxmlformats.org/officeDocument/2006/relationships/image" Target="../media/image26.png"/><Relationship Id="rId9" Type="http://schemas.openxmlformats.org/officeDocument/2006/relationships/hyperlink" Target="http://detail.zol.com.cn/picture_index_79/index788334.shtml"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p>
            <a:pPr defTabSz="877888"/>
            <a:r>
              <a:rPr lang="en-US" altLang="zh-CN">
                <a:latin typeface="Calibri" pitchFamily="34" charset="0"/>
              </a:rPr>
              <a:t>Page</a:t>
            </a:r>
            <a:fld id="{1EB3EA7C-3963-4220-924F-D136C2117BD8}" type="slidenum">
              <a:rPr lang="en-US" altLang="zh-CN">
                <a:latin typeface="Calibri" pitchFamily="34" charset="0"/>
              </a:rPr>
              <a:pPr defTabSz="877888"/>
              <a:t>0</a:t>
            </a:fld>
            <a:endParaRPr lang="en-US" altLang="zh-CN">
              <a:latin typeface="Calibri" pitchFamily="34" charset="0"/>
            </a:endParaRPr>
          </a:p>
        </p:txBody>
      </p:sp>
      <p:sp>
        <p:nvSpPr>
          <p:cNvPr id="5123" name="Rectangle 2"/>
          <p:cNvSpPr>
            <a:spLocks noChangeArrowheads="1"/>
          </p:cNvSpPr>
          <p:nvPr/>
        </p:nvSpPr>
        <p:spPr bwMode="auto">
          <a:xfrm>
            <a:off x="0" y="248785"/>
            <a:ext cx="7051675" cy="479425"/>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274320" tIns="45720" rIns="91440" bIns="45720" numCol="1" rtlCol="0" anchor="ctr" anchorCtr="0" compatLnSpc="1">
            <a:prstTxWarp prst="textNoShape">
              <a:avLst/>
            </a:prstTxWarp>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base"/>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Revision Record</a:t>
            </a:r>
          </a:p>
        </p:txBody>
      </p:sp>
      <p:sp>
        <p:nvSpPr>
          <p:cNvPr id="5141" name="DtsShapeName" descr="7061C352C6745DDE801475@9B82G0@C909;?8A9;O89QNQPHOVDH!!!BIHO@]p47096!!!!@5E596E111GC1GED7BE111GC1GED7BE!!!!!!!!!!!!!!!!!!!!!!!!!!!!!!!!!!!!!!!!!!!!!!!!!!!!9:J;Q9:J;P[11036784E!!BIHO@]{11036784!@5E15E311306187719D11306187719D!!!!!!!!!!!!!!!!!!!!!!!!!!!!!!!!!!!!!!!!!!!!!!!!!!!!9=0&gt;b88A?^E71139125!!!BIHO@]e711391251@5E158G1102E29D086D1102E29D086D!!!!!!!!!!!!!!!!!!!!!!!!!!!!!!!!!!!!!!!!!!!!!!!!!!!!8568g889?f[42958!!!!!!BIHO@]{42958!!!1@5E9D7E111GC1B1@277111GC1B1@277!!!!!!!!!!!!!!!!!!!!!!!!!!!!!!!!!!!!!!!!!!!!!!!!!!!!8=C?j8=O:JR42924!!!!!!BIHO@]r42924!!!1@5E9D7@111GC1B18E55NB@141010!Rngubn!Gtoe`ldou`m!HRRTD0/11/qqu!!!!!!!!!!!!!!!!!!!!!!8=I8T8=L8;R42924!!!!!!BIHO@]R42924!!!1@5E9D7@111GC1B18E55111GC1B18E55!!!!!!!!!!!!!!!!!!!!!!!!!!!!!!!!!!!!!!!!!!!!!!!!!!!!!!!!!!!!!!!!!!!!!!!!!!!!!!!!!!!!!!!!!!!!!!!!!!!!!!!!!!!!!!!!!!!!!!!!!!!!!!!!!!!!!!!!!!!!!!!!!!!!!!!!!!!!!!!!!!!!!!!!!!!!!!!!!!!!!!!!!!!!!!!!!!!!!!!!!!!!!!!!!!!!!!!!!!!!!!!!!!!!!!!!!!!!!!!!!!!!!!!!!!!!!!!!!!!!!!!!!!!!!!!!!!!!!!!!!!!!!!!!!!!!!!!!!!!!!!!!!!!!!!!!!!!!!!!!!!!!!!!!!!!!!!!!!!!!!!!!!!!!!!!!!!!!!!!!!!!!!!!!!!!!!!!!!!!!!!!!!!!!!!!!!!!!!!!!!!!!!!!!!!!!!!!!!!!!!!!!!!!!!!!!!!!!!!!!!!!!!!!!!!!!!!!!!!!!!!!!!!!!!!!!!!!!!!!!!!!!!!!!!!!!!!!!!!!!!!!!!!!!!!!!!!!!!!!!!!!!!!!!!!!!!!!!!!!!!!!!!!!!!!!!!!!!!!!!!!!!!!!!!!!!!!!!!!!!!!!!!!!!!!!!!!!!!!!!!!!!!!!!!!!!!!!!!!!!!!!!!!!!!!!!!!!!!!!!!!!!!!!!!!!!!!!!!!!!!!!!!!!!!!!!!!!!!!!!!!!!!!!!!!!!!!!!!!!!!!!!!!!!!!!!!!!!!!!!!!!!!!!!!!!!!!!!!!!!!!!!!!!!!!!!!!!!!!!!!!!!!!!!!!!!!!!!!!!!!!!!!!!!!!!!!!!!!!!!!!!!!!!!!!!!!!!!!!!!!!!!!!!!!!!!!!!!!!!!!!!!!!!!!!!!!!!!!!!!!!!!!!!!!!!!!!!!!!!!!!!!!!!!!!!!!!!!!!!!!!!!!!!!!!!!!!!!!!!!!!!!!!!!!!!!!!!!!!!!!!!!!!!!!!!!!!!!!!!!!!!!!!!!!!!!!!!!!!!!!!!!!!!!!!!!!!!!!!!!!!!!!!!!!!!!!!!!!!!!!!!!!!!!!!!!!!!!!!!!!!!!!!!!!!!!!!!!!!!!!!!!!!!!!!!!!!!!!!!!!!!!!!!!!!!!!!!!!!!!!!!!!!!!!!!!!!!!!!!!!!!!!!!!!!!!!!!!!!!!!!!!!!!!!!!!!!!!!!!!!!!!!!!!!!!!!!!!!!!!!!!!!!!!!!!!!!!!!!!!!!!!!!!!!!!!!!!!!!!!!!!!!!!!!!!!!!!!!!!!!!!!!!!!!!!!!!!!!!!!!!!!!!!!!!!!!!!!!!!!!!!!!!!!!!!!!!!!!!!!!!!!!!!!!!!!!!!!!!!!!!!!!!!!!!!!!!!!!!!!!!!!!!!!!!!!!!!!!!!!!!!!!!!!!!!!!!!!!!!!!!!!!!!!!!!!!!!!!!!!!!!!!!!!!!!!!!!!!!!!!!!!!!!!!!!!!!!!!!!!!!!!!!!!!!!!!!!!!!!!!!!!!!!!!!!!!!!!!!!!!!!!!!!!!!!!!!!!!!!!!!!!!!!!!!!!!!!!!!!!!!!!!!!!!!!!!!!!!!!!!!!!!!!!!!!!!!!!!!!!!!!!!!!!!!!!!!!!!!!!!!!!!!!!!!!!!!!!!!!!!!!!!!!!!!!!!!!!!!!!!!!!!!!!!!!!!!!!!!!!!!!!!!!!!!!!!!!!!!!!!!!!!!!!!!!!!!!!!!!!!!!!!!!!!!!!!!!!!!!!!!!!!!!!!!!!!!!!!!!!!!!!!!!!!!!!!!!!!!!!!!!!!!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
        <p:nvSpPr>
          <p:cNvPr id="5179" name="Text Box 58"/>
          <p:cNvSpPr txBox="1">
            <a:spLocks noChangeArrowheads="1"/>
          </p:cNvSpPr>
          <p:nvPr/>
        </p:nvSpPr>
        <p:spPr bwMode="auto">
          <a:xfrm>
            <a:off x="5024437" y="275768"/>
            <a:ext cx="4119563" cy="448455"/>
          </a:xfrm>
          <a:prstGeom prst="rect">
            <a:avLst/>
          </a:prstGeom>
          <a:noFill/>
          <a:ln w="9525">
            <a:noFill/>
            <a:miter lim="800000"/>
            <a:headEnd/>
            <a:tailEnd/>
          </a:ln>
        </p:spPr>
        <p:txBody>
          <a:bodyPr lIns="91440" tIns="39179" rIns="182880" bIns="39179">
            <a:spAutoFit/>
          </a:bodyPr>
          <a:lstStyle/>
          <a:p>
            <a:pPr algn="r" defTabSz="784225" eaLnBrk="0" fontAlgn="base" hangingPunct="0"/>
            <a:r>
              <a:rPr lang="en-US" altLang="zh-CN" sz="2400" i="1" dirty="0">
                <a:solidFill>
                  <a:srgbClr val="4D4D4D"/>
                </a:solidFill>
                <a:latin typeface="Calibri" pitchFamily="34" charset="0"/>
                <a:ea typeface="ＭＳ Ｐゴシック" pitchFamily="34" charset="-128"/>
              </a:rPr>
              <a:t>Don’t Print This Page</a:t>
            </a:r>
          </a:p>
        </p:txBody>
      </p:sp>
      <p:sp>
        <p:nvSpPr>
          <p:cNvPr id="9" name="Rounded Rectangle 8"/>
          <p:cNvSpPr/>
          <p:nvPr/>
        </p:nvSpPr>
        <p:spPr bwMode="auto">
          <a:xfrm>
            <a:off x="391887" y="1306279"/>
            <a:ext cx="2011680" cy="27432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COURSE CODE</a:t>
            </a:r>
          </a:p>
        </p:txBody>
      </p:sp>
      <p:sp>
        <p:nvSpPr>
          <p:cNvPr id="19" name="Rounded Rectangle 18"/>
          <p:cNvSpPr/>
          <p:nvPr/>
        </p:nvSpPr>
        <p:spPr bwMode="auto">
          <a:xfrm>
            <a:off x="391887" y="1611078"/>
            <a:ext cx="2011680" cy="484422"/>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Domain</a:t>
            </a:r>
            <a:endParaRPr lang="en-US" sz="1400" dirty="0" smtClean="0">
              <a:solidFill>
                <a:schemeClr val="accent5">
                  <a:lumMod val="10000"/>
                </a:schemeClr>
              </a:solidFill>
              <a:latin typeface="Calibri" pitchFamily="34" charset="0"/>
            </a:endParaRPr>
          </a:p>
        </p:txBody>
      </p:sp>
      <p:sp>
        <p:nvSpPr>
          <p:cNvPr id="23" name="Rounded Rectangle 22"/>
          <p:cNvSpPr/>
          <p:nvPr/>
        </p:nvSpPr>
        <p:spPr bwMode="auto">
          <a:xfrm>
            <a:off x="2467429" y="1313537"/>
            <a:ext cx="2322282" cy="27432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PRODUCT</a:t>
            </a:r>
          </a:p>
        </p:txBody>
      </p:sp>
      <p:sp>
        <p:nvSpPr>
          <p:cNvPr id="28" name="Rounded Rectangle 27"/>
          <p:cNvSpPr/>
          <p:nvPr/>
        </p:nvSpPr>
        <p:spPr bwMode="auto">
          <a:xfrm>
            <a:off x="2467429" y="1618336"/>
            <a:ext cx="2322282" cy="464463"/>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defRPr/>
            </a:pPr>
            <a:r>
              <a:rPr lang="en-US" sz="1400" dirty="0" err="1" smtClean="0">
                <a:solidFill>
                  <a:schemeClr val="accent5">
                    <a:lumMod val="10000"/>
                  </a:schemeClr>
                </a:solidFill>
                <a:latin typeface="Calibri" pitchFamily="34" charset="0"/>
              </a:rPr>
              <a:t>Huawei</a:t>
            </a:r>
            <a:r>
              <a:rPr lang="en-US" sz="1400" dirty="0" smtClean="0">
                <a:solidFill>
                  <a:schemeClr val="accent5">
                    <a:lumMod val="10000"/>
                  </a:schemeClr>
                </a:solidFill>
                <a:latin typeface="Calibri" pitchFamily="34" charset="0"/>
              </a:rPr>
              <a:t> IPCC and Platform Introduction</a:t>
            </a:r>
            <a:endParaRPr lang="en-US" sz="1400" dirty="0">
              <a:solidFill>
                <a:schemeClr val="accent5">
                  <a:lumMod val="10000"/>
                </a:schemeClr>
              </a:solidFill>
              <a:latin typeface="Calibri" pitchFamily="34" charset="0"/>
            </a:endParaRPr>
          </a:p>
        </p:txBody>
      </p:sp>
      <p:sp>
        <p:nvSpPr>
          <p:cNvPr id="30" name="Rounded Rectangle 29"/>
          <p:cNvSpPr/>
          <p:nvPr/>
        </p:nvSpPr>
        <p:spPr bwMode="auto">
          <a:xfrm>
            <a:off x="4854007" y="1320799"/>
            <a:ext cx="2011680" cy="27432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PRODUCT VERSION</a:t>
            </a:r>
          </a:p>
        </p:txBody>
      </p:sp>
      <p:sp>
        <p:nvSpPr>
          <p:cNvPr id="35" name="Rounded Rectangle 34"/>
          <p:cNvSpPr/>
          <p:nvPr/>
        </p:nvSpPr>
        <p:spPr bwMode="auto">
          <a:xfrm>
            <a:off x="4854007" y="1625598"/>
            <a:ext cx="2011680" cy="482601"/>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ICDV300R005C45</a:t>
            </a:r>
            <a:endParaRPr lang="en-US" sz="1400" dirty="0" smtClean="0">
              <a:solidFill>
                <a:schemeClr val="accent5">
                  <a:lumMod val="10000"/>
                </a:schemeClr>
              </a:solidFill>
              <a:latin typeface="Calibri" pitchFamily="34" charset="0"/>
            </a:endParaRPr>
          </a:p>
        </p:txBody>
      </p:sp>
      <p:sp>
        <p:nvSpPr>
          <p:cNvPr id="37" name="Rounded Rectangle 36"/>
          <p:cNvSpPr/>
          <p:nvPr/>
        </p:nvSpPr>
        <p:spPr bwMode="auto">
          <a:xfrm>
            <a:off x="6923311" y="1328059"/>
            <a:ext cx="1952568" cy="27432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COURSE VERSION</a:t>
            </a:r>
          </a:p>
        </p:txBody>
      </p:sp>
      <p:sp>
        <p:nvSpPr>
          <p:cNvPr id="42" name="Rounded Rectangle 41"/>
          <p:cNvSpPr/>
          <p:nvPr/>
        </p:nvSpPr>
        <p:spPr bwMode="auto">
          <a:xfrm>
            <a:off x="6923311" y="1632858"/>
            <a:ext cx="1952568" cy="475341"/>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defRPr/>
            </a:pPr>
            <a:r>
              <a:rPr lang="en-US" sz="1400" dirty="0" err="1" smtClean="0">
                <a:solidFill>
                  <a:schemeClr val="accent5">
                    <a:lumMod val="10000"/>
                  </a:schemeClr>
                </a:solidFill>
                <a:latin typeface="Calibri" pitchFamily="34" charset="0"/>
              </a:rPr>
              <a:t>eSpace</a:t>
            </a:r>
            <a:r>
              <a:rPr lang="en-US" sz="1400" dirty="0" smtClean="0">
                <a:solidFill>
                  <a:schemeClr val="accent5">
                    <a:lumMod val="10000"/>
                  </a:schemeClr>
                </a:solidFill>
                <a:latin typeface="Calibri" pitchFamily="34" charset="0"/>
              </a:rPr>
              <a:t>  CC ISV V100R001C01LINH04</a:t>
            </a:r>
          </a:p>
        </p:txBody>
      </p:sp>
      <p:cxnSp>
        <p:nvCxnSpPr>
          <p:cNvPr id="74" name="Straight Connector 73"/>
          <p:cNvCxnSpPr/>
          <p:nvPr/>
        </p:nvCxnSpPr>
        <p:spPr bwMode="auto">
          <a:xfrm>
            <a:off x="304800" y="2133648"/>
            <a:ext cx="8610600" cy="0"/>
          </a:xfrm>
          <a:prstGeom prst="line">
            <a:avLst/>
          </a:prstGeom>
          <a:ln>
            <a:solidFill>
              <a:schemeClr val="bg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44" name="Rounded Rectangle 43"/>
          <p:cNvSpPr/>
          <p:nvPr/>
        </p:nvSpPr>
        <p:spPr bwMode="auto">
          <a:xfrm>
            <a:off x="428157" y="2394862"/>
            <a:ext cx="2010237" cy="27432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DEVELOPER / MODIFIER</a:t>
            </a:r>
          </a:p>
        </p:txBody>
      </p:sp>
      <p:sp>
        <p:nvSpPr>
          <p:cNvPr id="45" name="Rounded Rectangle 44"/>
          <p:cNvSpPr/>
          <p:nvPr/>
        </p:nvSpPr>
        <p:spPr bwMode="auto">
          <a:xfrm>
            <a:off x="428157" y="3004462"/>
            <a:ext cx="2010237"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Manish (9986697003)</a:t>
            </a:r>
          </a:p>
        </p:txBody>
      </p:sp>
      <p:sp>
        <p:nvSpPr>
          <p:cNvPr id="49" name="Rounded Rectangle 48"/>
          <p:cNvSpPr/>
          <p:nvPr/>
        </p:nvSpPr>
        <p:spPr bwMode="auto">
          <a:xfrm>
            <a:off x="428157" y="2699662"/>
            <a:ext cx="2010237"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VIJAYASARATHY P. R. </a:t>
            </a:r>
          </a:p>
        </p:txBody>
      </p:sp>
      <p:sp>
        <p:nvSpPr>
          <p:cNvPr id="51" name="Rounded Rectangle 50"/>
          <p:cNvSpPr/>
          <p:nvPr/>
        </p:nvSpPr>
        <p:spPr bwMode="auto">
          <a:xfrm>
            <a:off x="2488224" y="2394835"/>
            <a:ext cx="2322576" cy="27432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DATE</a:t>
            </a:r>
          </a:p>
        </p:txBody>
      </p:sp>
      <p:sp>
        <p:nvSpPr>
          <p:cNvPr id="52" name="Rounded Rectangle 51"/>
          <p:cNvSpPr/>
          <p:nvPr/>
        </p:nvSpPr>
        <p:spPr bwMode="auto">
          <a:xfrm>
            <a:off x="2488224" y="3004435"/>
            <a:ext cx="2322576"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2012-02-02</a:t>
            </a:r>
          </a:p>
        </p:txBody>
      </p:sp>
      <p:sp>
        <p:nvSpPr>
          <p:cNvPr id="56" name="Rounded Rectangle 55"/>
          <p:cNvSpPr/>
          <p:nvPr/>
        </p:nvSpPr>
        <p:spPr bwMode="auto">
          <a:xfrm>
            <a:off x="2488224" y="2699635"/>
            <a:ext cx="2322576"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2011-10-20</a:t>
            </a:r>
            <a:endParaRPr lang="en-US" sz="1400" dirty="0" smtClean="0">
              <a:solidFill>
                <a:schemeClr val="accent5">
                  <a:lumMod val="10000"/>
                </a:schemeClr>
              </a:solidFill>
              <a:latin typeface="Calibri" pitchFamily="34" charset="0"/>
            </a:endParaRPr>
          </a:p>
        </p:txBody>
      </p:sp>
      <p:sp>
        <p:nvSpPr>
          <p:cNvPr id="58" name="Rounded Rectangle 57"/>
          <p:cNvSpPr/>
          <p:nvPr/>
        </p:nvSpPr>
        <p:spPr bwMode="auto">
          <a:xfrm>
            <a:off x="4862286" y="2402095"/>
            <a:ext cx="2049121" cy="27432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APPROVER</a:t>
            </a:r>
          </a:p>
        </p:txBody>
      </p:sp>
      <p:sp>
        <p:nvSpPr>
          <p:cNvPr id="59" name="Rounded Rectangle 58"/>
          <p:cNvSpPr/>
          <p:nvPr/>
        </p:nvSpPr>
        <p:spPr bwMode="auto">
          <a:xfrm>
            <a:off x="4862286" y="3011695"/>
            <a:ext cx="2049121"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63" name="Rounded Rectangle 62"/>
          <p:cNvSpPr/>
          <p:nvPr/>
        </p:nvSpPr>
        <p:spPr bwMode="auto">
          <a:xfrm>
            <a:off x="4862286" y="2706895"/>
            <a:ext cx="2049121"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65" name="Rounded Rectangle 64"/>
          <p:cNvSpPr/>
          <p:nvPr/>
        </p:nvSpPr>
        <p:spPr bwMode="auto">
          <a:xfrm>
            <a:off x="6973057" y="2409355"/>
            <a:ext cx="1904999" cy="27432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NEW / UPDATE</a:t>
            </a:r>
          </a:p>
        </p:txBody>
      </p:sp>
      <p:sp>
        <p:nvSpPr>
          <p:cNvPr id="66" name="Rounded Rectangle 65"/>
          <p:cNvSpPr/>
          <p:nvPr/>
        </p:nvSpPr>
        <p:spPr bwMode="auto">
          <a:xfrm>
            <a:off x="6973057" y="3018955"/>
            <a:ext cx="1904999"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UPDATE</a:t>
            </a:r>
          </a:p>
        </p:txBody>
      </p:sp>
      <p:sp>
        <p:nvSpPr>
          <p:cNvPr id="70" name="Rounded Rectangle 69"/>
          <p:cNvSpPr/>
          <p:nvPr/>
        </p:nvSpPr>
        <p:spPr bwMode="auto">
          <a:xfrm>
            <a:off x="6973057" y="2714155"/>
            <a:ext cx="1904999"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NEW</a:t>
            </a:r>
          </a:p>
        </p:txBody>
      </p:sp>
      <p:sp>
        <p:nvSpPr>
          <p:cNvPr id="75" name="Rounded Rectangle 74"/>
          <p:cNvSpPr/>
          <p:nvPr/>
        </p:nvSpPr>
        <p:spPr bwMode="auto">
          <a:xfrm>
            <a:off x="435417" y="3316516"/>
            <a:ext cx="2010237"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76" name="Rounded Rectangle 75"/>
          <p:cNvSpPr/>
          <p:nvPr/>
        </p:nvSpPr>
        <p:spPr bwMode="auto">
          <a:xfrm>
            <a:off x="2495484" y="3316489"/>
            <a:ext cx="2322576"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77" name="Rounded Rectangle 76"/>
          <p:cNvSpPr/>
          <p:nvPr/>
        </p:nvSpPr>
        <p:spPr bwMode="auto">
          <a:xfrm>
            <a:off x="4869546" y="3323749"/>
            <a:ext cx="2049121"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78" name="Rounded Rectangle 77"/>
          <p:cNvSpPr/>
          <p:nvPr/>
        </p:nvSpPr>
        <p:spPr bwMode="auto">
          <a:xfrm>
            <a:off x="6980317" y="3331009"/>
            <a:ext cx="1904999"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79" name="Rounded Rectangle 78"/>
          <p:cNvSpPr/>
          <p:nvPr/>
        </p:nvSpPr>
        <p:spPr bwMode="auto">
          <a:xfrm>
            <a:off x="442677" y="3628570"/>
            <a:ext cx="2010237"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80" name="Rounded Rectangle 79"/>
          <p:cNvSpPr/>
          <p:nvPr/>
        </p:nvSpPr>
        <p:spPr bwMode="auto">
          <a:xfrm>
            <a:off x="2502744" y="3628543"/>
            <a:ext cx="2322576"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81" name="Rounded Rectangle 80"/>
          <p:cNvSpPr/>
          <p:nvPr/>
        </p:nvSpPr>
        <p:spPr bwMode="auto">
          <a:xfrm>
            <a:off x="4876806" y="3635803"/>
            <a:ext cx="2049121"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82" name="Rounded Rectangle 81"/>
          <p:cNvSpPr/>
          <p:nvPr/>
        </p:nvSpPr>
        <p:spPr bwMode="auto">
          <a:xfrm>
            <a:off x="6987577" y="3643063"/>
            <a:ext cx="1904999"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83" name="Rounded Rectangle 82"/>
          <p:cNvSpPr/>
          <p:nvPr/>
        </p:nvSpPr>
        <p:spPr bwMode="auto">
          <a:xfrm>
            <a:off x="449937" y="3940624"/>
            <a:ext cx="2010237"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84" name="Rounded Rectangle 83"/>
          <p:cNvSpPr/>
          <p:nvPr/>
        </p:nvSpPr>
        <p:spPr bwMode="auto">
          <a:xfrm>
            <a:off x="2510004" y="3940597"/>
            <a:ext cx="2322576"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85" name="Rounded Rectangle 84"/>
          <p:cNvSpPr/>
          <p:nvPr/>
        </p:nvSpPr>
        <p:spPr bwMode="auto">
          <a:xfrm>
            <a:off x="4884066" y="3947857"/>
            <a:ext cx="2049121"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86" name="Rounded Rectangle 85"/>
          <p:cNvSpPr/>
          <p:nvPr/>
        </p:nvSpPr>
        <p:spPr bwMode="auto">
          <a:xfrm>
            <a:off x="6994837" y="3955117"/>
            <a:ext cx="1904999"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87" name="Rounded Rectangle 86"/>
          <p:cNvSpPr/>
          <p:nvPr/>
        </p:nvSpPr>
        <p:spPr bwMode="auto">
          <a:xfrm>
            <a:off x="457197" y="4252678"/>
            <a:ext cx="2010237"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88" name="Rounded Rectangle 87"/>
          <p:cNvSpPr/>
          <p:nvPr/>
        </p:nvSpPr>
        <p:spPr bwMode="auto">
          <a:xfrm>
            <a:off x="2517264" y="4252651"/>
            <a:ext cx="2322576"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89" name="Rounded Rectangle 88"/>
          <p:cNvSpPr/>
          <p:nvPr/>
        </p:nvSpPr>
        <p:spPr bwMode="auto">
          <a:xfrm>
            <a:off x="4891326" y="4259911"/>
            <a:ext cx="2049121"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90" name="Rounded Rectangle 89"/>
          <p:cNvSpPr/>
          <p:nvPr/>
        </p:nvSpPr>
        <p:spPr bwMode="auto">
          <a:xfrm>
            <a:off x="7002097" y="4267171"/>
            <a:ext cx="1904999"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91" name="Rounded Rectangle 90"/>
          <p:cNvSpPr/>
          <p:nvPr/>
        </p:nvSpPr>
        <p:spPr bwMode="auto">
          <a:xfrm>
            <a:off x="464457" y="4564732"/>
            <a:ext cx="2010237"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92" name="Rounded Rectangle 91"/>
          <p:cNvSpPr/>
          <p:nvPr/>
        </p:nvSpPr>
        <p:spPr bwMode="auto">
          <a:xfrm>
            <a:off x="2524524" y="4564705"/>
            <a:ext cx="2322576"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93" name="Rounded Rectangle 92"/>
          <p:cNvSpPr/>
          <p:nvPr/>
        </p:nvSpPr>
        <p:spPr bwMode="auto">
          <a:xfrm>
            <a:off x="4898586" y="4571965"/>
            <a:ext cx="2049121"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94" name="Rounded Rectangle 93"/>
          <p:cNvSpPr/>
          <p:nvPr/>
        </p:nvSpPr>
        <p:spPr bwMode="auto">
          <a:xfrm>
            <a:off x="7009357" y="4579225"/>
            <a:ext cx="1904999" cy="274320"/>
          </a:xfrm>
          <a:prstGeom prst="roundRect">
            <a:avLst>
              <a:gd name="adj" fmla="val 2416"/>
            </a:avLst>
          </a:prstGeom>
          <a:solidFill>
            <a:schemeClr val="bg2">
              <a:lumMod val="9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algn="ctr" defTabSz="877888"/>
            <a:r>
              <a:rPr lang="en-US" altLang="zh-CN">
                <a:solidFill>
                  <a:srgbClr val="2D2015"/>
                </a:solidFill>
              </a:rPr>
              <a:t>Page</a:t>
            </a:r>
            <a:fld id="{2672B4CE-3E3E-4193-A8FC-84CC79326466}" type="slidenum">
              <a:rPr lang="en-US" altLang="zh-CN">
                <a:solidFill>
                  <a:srgbClr val="2D2015"/>
                </a:solidFill>
              </a:rPr>
              <a:pPr algn="ctr" defTabSz="877888"/>
              <a:t>9</a:t>
            </a:fld>
            <a:endParaRPr lang="en-US" altLang="zh-CN">
              <a:solidFill>
                <a:srgbClr val="2D2015"/>
              </a:solidFill>
            </a:endParaRPr>
          </a:p>
        </p:txBody>
      </p:sp>
      <p:grpSp>
        <p:nvGrpSpPr>
          <p:cNvPr id="2" name="Group 10"/>
          <p:cNvGrpSpPr/>
          <p:nvPr/>
        </p:nvGrpSpPr>
        <p:grpSpPr>
          <a:xfrm>
            <a:off x="4572000" y="1828800"/>
            <a:ext cx="4198260" cy="2848434"/>
            <a:chOff x="4800600" y="1676400"/>
            <a:chExt cx="4198260" cy="2848434"/>
          </a:xfrm>
        </p:grpSpPr>
        <p:sp>
          <p:nvSpPr>
            <p:cNvPr id="12" name="Snip Diagonal Corner Rectangle 11"/>
            <p:cNvSpPr/>
            <p:nvPr/>
          </p:nvSpPr>
          <p:spPr bwMode="auto">
            <a:xfrm>
              <a:off x="4800600" y="16764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HUAWEI IPCC INTRODUCTION</a:t>
              </a:r>
              <a:endParaRPr lang="en-US" altLang="zh-CN" dirty="0">
                <a:solidFill>
                  <a:srgbClr val="C00000"/>
                </a:solidFill>
                <a:latin typeface="Calibri" pitchFamily="34" charset="0"/>
                <a:ea typeface="宋体" pitchFamily="2" charset="-122"/>
              </a:endParaRPr>
            </a:p>
          </p:txBody>
        </p:sp>
        <p:sp>
          <p:nvSpPr>
            <p:cNvPr id="14" name="Snip Diagonal Corner Rectangle 13"/>
            <p:cNvSpPr/>
            <p:nvPr/>
          </p:nvSpPr>
          <p:spPr bwMode="auto">
            <a:xfrm>
              <a:off x="4800600" y="2267862"/>
              <a:ext cx="4191000" cy="457200"/>
            </a:xfrm>
            <a:prstGeom prst="snip2Diag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b="1" dirty="0" smtClean="0">
                  <a:solidFill>
                    <a:srgbClr val="FFFFFF"/>
                  </a:solidFill>
                  <a:latin typeface="Calibri" pitchFamily="34" charset="0"/>
                  <a:ea typeface="宋体" pitchFamily="2" charset="-122"/>
                </a:rPr>
                <a:t>CORE COMPONENTS OF HUAWEI IPCC</a:t>
              </a:r>
              <a:endParaRPr lang="en-US" altLang="zh-CN" b="1" dirty="0">
                <a:solidFill>
                  <a:srgbClr val="FFFFFF"/>
                </a:solidFill>
                <a:latin typeface="Calibri" pitchFamily="34" charset="0"/>
                <a:ea typeface="宋体" pitchFamily="2" charset="-122"/>
              </a:endParaRPr>
            </a:p>
          </p:txBody>
        </p:sp>
        <p:sp>
          <p:nvSpPr>
            <p:cNvPr id="16" name="Snip Diagonal Corner Rectangle 15"/>
            <p:cNvSpPr/>
            <p:nvPr/>
          </p:nvSpPr>
          <p:spPr bwMode="auto">
            <a:xfrm>
              <a:off x="4800600" y="2859324"/>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INTRODUCTION TO UAP</a:t>
              </a:r>
              <a:endParaRPr lang="en-US" altLang="zh-CN" dirty="0">
                <a:solidFill>
                  <a:srgbClr val="C00000"/>
                </a:solidFill>
                <a:latin typeface="Calibri" pitchFamily="34" charset="0"/>
                <a:ea typeface="宋体" pitchFamily="2" charset="-122"/>
              </a:endParaRPr>
            </a:p>
          </p:txBody>
        </p:sp>
        <p:sp>
          <p:nvSpPr>
            <p:cNvPr id="17" name="Snip Diagonal Corner Rectangle 16"/>
            <p:cNvSpPr/>
            <p:nvPr/>
          </p:nvSpPr>
          <p:spPr bwMode="auto">
            <a:xfrm>
              <a:off x="4800600" y="34653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INTRODUCTION TO CTI PLATFORM</a:t>
              </a:r>
              <a:endParaRPr lang="en-US" altLang="zh-CN" dirty="0">
                <a:solidFill>
                  <a:srgbClr val="C00000"/>
                </a:solidFill>
                <a:latin typeface="Calibri" pitchFamily="34" charset="0"/>
                <a:ea typeface="宋体" pitchFamily="2" charset="-122"/>
              </a:endParaRPr>
            </a:p>
          </p:txBody>
        </p:sp>
        <p:sp>
          <p:nvSpPr>
            <p:cNvPr id="20" name="Snip Diagonal Corner Rectangle 19"/>
            <p:cNvSpPr/>
            <p:nvPr/>
          </p:nvSpPr>
          <p:spPr bwMode="auto">
            <a:xfrm>
              <a:off x="4807860" y="4067634"/>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HUAWEI IPCC HIGHLIGHTS</a:t>
              </a:r>
              <a:endParaRPr lang="en-US" altLang="zh-CN" dirty="0">
                <a:solidFill>
                  <a:srgbClr val="C00000"/>
                </a:solidFill>
                <a:latin typeface="Calibri" pitchFamily="34" charset="0"/>
                <a:ea typeface="宋体" pitchFamily="2" charset="-122"/>
              </a:endParaRPr>
            </a:p>
          </p:txBody>
        </p:sp>
      </p:grpSp>
      <p:pic>
        <p:nvPicPr>
          <p:cNvPr id="18"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10</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Core Components of HUAWEI IPCC</a:t>
            </a:r>
            <a:endPar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7" name="Rectangle 3"/>
          <p:cNvSpPr txBox="1">
            <a:spLocks noChangeArrowheads="1"/>
          </p:cNvSpPr>
          <p:nvPr/>
        </p:nvSpPr>
        <p:spPr bwMode="auto">
          <a:xfrm>
            <a:off x="474210" y="1229633"/>
            <a:ext cx="7929562" cy="150281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a:spcBef>
                <a:spcPts val="600"/>
              </a:spcBef>
              <a:spcAft>
                <a:spcPts val="600"/>
              </a:spcAft>
            </a:pPr>
            <a:r>
              <a:rPr lang="en-US" altLang="zh-CN" sz="2000" dirty="0" smtClean="0">
                <a:latin typeface="Calibri" pitchFamily="34" charset="0"/>
              </a:rPr>
              <a:t>HUAWEI’s IPCC Center solution’s core components are:</a:t>
            </a:r>
          </a:p>
          <a:p>
            <a:pPr marL="914400" lvl="1" indent="-457200">
              <a:spcBef>
                <a:spcPts val="600"/>
              </a:spcBef>
              <a:spcAft>
                <a:spcPts val="600"/>
              </a:spcAft>
              <a:buSzPct val="75000"/>
              <a:buFont typeface="Wingdings" pitchFamily="2" charset="2"/>
              <a:buChar char="q"/>
            </a:pPr>
            <a:r>
              <a:rPr lang="en-US" altLang="zh-CN" sz="2000" dirty="0" smtClean="0">
                <a:latin typeface="Calibri" pitchFamily="34" charset="0"/>
              </a:rPr>
              <a:t>Universal Access Platform (UAP)</a:t>
            </a:r>
          </a:p>
          <a:p>
            <a:pPr marL="914400" lvl="1" indent="-457200">
              <a:spcBef>
                <a:spcPts val="600"/>
              </a:spcBef>
              <a:spcAft>
                <a:spcPts val="600"/>
              </a:spcAft>
              <a:buSzPct val="75000"/>
              <a:buFont typeface="Wingdings" pitchFamily="2" charset="2"/>
              <a:buChar char="q"/>
            </a:pPr>
            <a:r>
              <a:rPr lang="en-US" altLang="zh-CN" sz="2000" dirty="0" smtClean="0">
                <a:latin typeface="Calibri" pitchFamily="34" charset="0"/>
              </a:rPr>
              <a:t>CTI Platform</a:t>
            </a:r>
            <a:endParaRPr lang="en-US" altLang="zh-CN" sz="2000" dirty="0">
              <a:latin typeface="Calibri" pitchFamily="34" charset="0"/>
            </a:endParaRPr>
          </a:p>
        </p:txBody>
      </p:sp>
      <p:pic>
        <p:nvPicPr>
          <p:cNvPr id="2" name="Picture 1"/>
          <p:cNvPicPr>
            <a:picLocks noChangeAspect="1" noChangeArrowheads="1"/>
          </p:cNvPicPr>
          <p:nvPr/>
        </p:nvPicPr>
        <p:blipFill>
          <a:blip r:embed="rId4" cstate="print"/>
          <a:srcRect/>
          <a:stretch>
            <a:fillRect/>
          </a:stretch>
        </p:blipFill>
        <p:spPr bwMode="auto">
          <a:xfrm>
            <a:off x="690563" y="2889250"/>
            <a:ext cx="7839075" cy="31623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algn="ctr" defTabSz="877888"/>
            <a:r>
              <a:rPr lang="en-US" altLang="zh-CN">
                <a:solidFill>
                  <a:srgbClr val="2D2015"/>
                </a:solidFill>
              </a:rPr>
              <a:t>Page</a:t>
            </a:r>
            <a:fld id="{2672B4CE-3E3E-4193-A8FC-84CC79326466}" type="slidenum">
              <a:rPr lang="en-US" altLang="zh-CN">
                <a:solidFill>
                  <a:srgbClr val="2D2015"/>
                </a:solidFill>
              </a:rPr>
              <a:pPr algn="ctr" defTabSz="877888"/>
              <a:t>11</a:t>
            </a:fld>
            <a:endParaRPr lang="en-US" altLang="zh-CN">
              <a:solidFill>
                <a:srgbClr val="2D2015"/>
              </a:solidFill>
            </a:endParaRPr>
          </a:p>
        </p:txBody>
      </p:sp>
      <p:grpSp>
        <p:nvGrpSpPr>
          <p:cNvPr id="2" name="Group 10"/>
          <p:cNvGrpSpPr/>
          <p:nvPr/>
        </p:nvGrpSpPr>
        <p:grpSpPr>
          <a:xfrm>
            <a:off x="4572000" y="1828800"/>
            <a:ext cx="4198260" cy="2848434"/>
            <a:chOff x="4800600" y="1676400"/>
            <a:chExt cx="4198260" cy="2848434"/>
          </a:xfrm>
        </p:grpSpPr>
        <p:sp>
          <p:nvSpPr>
            <p:cNvPr id="12" name="Snip Diagonal Corner Rectangle 11"/>
            <p:cNvSpPr/>
            <p:nvPr/>
          </p:nvSpPr>
          <p:spPr bwMode="auto">
            <a:xfrm>
              <a:off x="4800600" y="16764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HUAWEI IPCC INTRODUCTION</a:t>
              </a:r>
              <a:endParaRPr lang="en-US" altLang="zh-CN" dirty="0">
                <a:solidFill>
                  <a:srgbClr val="C00000"/>
                </a:solidFill>
                <a:latin typeface="Calibri" pitchFamily="34" charset="0"/>
                <a:ea typeface="宋体" pitchFamily="2" charset="-122"/>
              </a:endParaRPr>
            </a:p>
          </p:txBody>
        </p:sp>
        <p:sp>
          <p:nvSpPr>
            <p:cNvPr id="14" name="Snip Diagonal Corner Rectangle 13"/>
            <p:cNvSpPr/>
            <p:nvPr/>
          </p:nvSpPr>
          <p:spPr bwMode="auto">
            <a:xfrm>
              <a:off x="4800600" y="226786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CORE COMPONENTS OF HUAWEI IPCC</a:t>
              </a:r>
              <a:endParaRPr lang="en-US" altLang="zh-CN" dirty="0">
                <a:solidFill>
                  <a:srgbClr val="C00000"/>
                </a:solidFill>
                <a:latin typeface="Calibri" pitchFamily="34" charset="0"/>
                <a:ea typeface="宋体" pitchFamily="2" charset="-122"/>
              </a:endParaRPr>
            </a:p>
          </p:txBody>
        </p:sp>
        <p:sp>
          <p:nvSpPr>
            <p:cNvPr id="16" name="Snip Diagonal Corner Rectangle 15"/>
            <p:cNvSpPr/>
            <p:nvPr/>
          </p:nvSpPr>
          <p:spPr bwMode="auto">
            <a:xfrm>
              <a:off x="4800600" y="2859324"/>
              <a:ext cx="4191000" cy="457200"/>
            </a:xfrm>
            <a:prstGeom prst="snip2Diag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b="1" dirty="0" smtClean="0">
                  <a:solidFill>
                    <a:srgbClr val="FFFFFF"/>
                  </a:solidFill>
                  <a:latin typeface="Calibri" pitchFamily="34" charset="0"/>
                  <a:ea typeface="宋体" pitchFamily="2" charset="-122"/>
                </a:rPr>
                <a:t>INTRODUCTION TO UAP</a:t>
              </a:r>
              <a:endParaRPr lang="en-US" altLang="zh-CN" b="1" dirty="0">
                <a:solidFill>
                  <a:srgbClr val="FFFFFF"/>
                </a:solidFill>
                <a:latin typeface="Calibri" pitchFamily="34" charset="0"/>
                <a:ea typeface="宋体" pitchFamily="2" charset="-122"/>
              </a:endParaRPr>
            </a:p>
          </p:txBody>
        </p:sp>
        <p:sp>
          <p:nvSpPr>
            <p:cNvPr id="17" name="Snip Diagonal Corner Rectangle 16"/>
            <p:cNvSpPr/>
            <p:nvPr/>
          </p:nvSpPr>
          <p:spPr bwMode="auto">
            <a:xfrm>
              <a:off x="4800600" y="34653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INTRODUCTION TO CTI PLATFORM</a:t>
              </a:r>
              <a:endParaRPr lang="en-US" altLang="zh-CN" dirty="0">
                <a:solidFill>
                  <a:srgbClr val="C00000"/>
                </a:solidFill>
                <a:latin typeface="Calibri" pitchFamily="34" charset="0"/>
                <a:ea typeface="宋体" pitchFamily="2" charset="-122"/>
              </a:endParaRPr>
            </a:p>
          </p:txBody>
        </p:sp>
        <p:sp>
          <p:nvSpPr>
            <p:cNvPr id="20" name="Snip Diagonal Corner Rectangle 19"/>
            <p:cNvSpPr/>
            <p:nvPr/>
          </p:nvSpPr>
          <p:spPr bwMode="auto">
            <a:xfrm>
              <a:off x="4807860" y="4067634"/>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HUAWEI IPCC HIGHLIGHTS</a:t>
              </a:r>
              <a:endParaRPr lang="en-US" altLang="zh-CN" dirty="0">
                <a:solidFill>
                  <a:srgbClr val="C00000"/>
                </a:solidFill>
                <a:latin typeface="Calibri" pitchFamily="34" charset="0"/>
                <a:ea typeface="宋体" pitchFamily="2" charset="-122"/>
              </a:endParaRPr>
            </a:p>
          </p:txBody>
        </p:sp>
      </p:grpSp>
      <p:pic>
        <p:nvPicPr>
          <p:cNvPr id="18"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12</a:t>
            </a:fld>
            <a:endParaRPr lang="en-US" altLang="zh-CN"/>
          </a:p>
        </p:txBody>
      </p:sp>
      <p:sp>
        <p:nvSpPr>
          <p:cNvPr id="44035" name="Rectangle 2"/>
          <p:cNvSpPr>
            <a:spLocks noGrp="1" noChangeArrowheads="1"/>
          </p:cNvSpPr>
          <p:nvPr>
            <p:ph type="title"/>
          </p:nvPr>
        </p:nvSpPr>
        <p:spPr>
          <a:xfrm>
            <a:off x="764819" y="12209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HUAWEI UAP</a:t>
            </a: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7" name="Rectangle 3"/>
          <p:cNvSpPr txBox="1">
            <a:spLocks noChangeArrowheads="1"/>
          </p:cNvSpPr>
          <p:nvPr/>
        </p:nvSpPr>
        <p:spPr bwMode="auto">
          <a:xfrm>
            <a:off x="474210" y="1229633"/>
            <a:ext cx="7929562" cy="206220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marL="922338" lvl="1" indent="-465138" algn="just" defTabSz="801688" fontAlgn="base">
              <a:spcBef>
                <a:spcPts val="600"/>
              </a:spcBef>
              <a:spcAft>
                <a:spcPts val="600"/>
              </a:spcAft>
              <a:buClr>
                <a:schemeClr val="tx1"/>
              </a:buClr>
              <a:buSzPct val="75000"/>
              <a:buFont typeface="Wingdings" pitchFamily="2" charset="2"/>
              <a:buChar char="q"/>
            </a:pPr>
            <a:r>
              <a:rPr lang="en-US" altLang="zh-CN" sz="2000" kern="0" dirty="0" smtClean="0">
                <a:latin typeface="Calibri" pitchFamily="34" charset="0"/>
                <a:ea typeface="+mn-ea"/>
              </a:rPr>
              <a:t>The UAP is a HUAWEI-developed media resource platform that integrates both narrowband and broadband access.</a:t>
            </a:r>
          </a:p>
          <a:p>
            <a:pPr marL="922338" lvl="1" indent="-465138" algn="just" defTabSz="801688" fontAlgn="base">
              <a:spcBef>
                <a:spcPts val="600"/>
              </a:spcBef>
              <a:spcAft>
                <a:spcPts val="600"/>
              </a:spcAft>
              <a:buClr>
                <a:schemeClr val="tx1"/>
              </a:buClr>
              <a:buSzPct val="75000"/>
              <a:buFont typeface="Wingdings" pitchFamily="2" charset="2"/>
              <a:buChar char="q"/>
            </a:pPr>
            <a:r>
              <a:rPr lang="en-US" altLang="zh-CN" sz="2000" kern="0" smtClean="0">
                <a:latin typeface="Calibri" pitchFamily="34" charset="0"/>
                <a:ea typeface="+mn-ea"/>
              </a:rPr>
              <a:t>HUAWEI’s </a:t>
            </a:r>
            <a:r>
              <a:rPr lang="en-US" altLang="zh-CN" sz="2000" kern="0" dirty="0" smtClean="0">
                <a:latin typeface="Calibri" pitchFamily="34" charset="0"/>
                <a:ea typeface="+mn-ea"/>
              </a:rPr>
              <a:t>UAP comes in different variants that have been designed to cater to different enterprise market segments. </a:t>
            </a:r>
          </a:p>
        </p:txBody>
      </p:sp>
      <p:pic>
        <p:nvPicPr>
          <p:cNvPr id="6" name="Picture 5" descr="UAP3300-2"/>
          <p:cNvPicPr>
            <a:picLocks noChangeAspect="1" noChangeArrowheads="1"/>
          </p:cNvPicPr>
          <p:nvPr/>
        </p:nvPicPr>
        <p:blipFill>
          <a:blip r:embed="rId4" cstate="print"/>
          <a:stretch>
            <a:fillRect/>
          </a:stretch>
        </p:blipFill>
        <p:spPr bwMode="auto">
          <a:xfrm>
            <a:off x="2013468" y="4239697"/>
            <a:ext cx="1371600" cy="840405"/>
          </a:xfrm>
          <a:prstGeom prst="rect">
            <a:avLst/>
          </a:prstGeom>
          <a:ln>
            <a:noFill/>
          </a:ln>
          <a:effectLst>
            <a:outerShdw blurRad="292100" dist="139700" dir="2700000" algn="tl" rotWithShape="0">
              <a:srgbClr val="333333">
                <a:alpha val="65000"/>
              </a:srgbClr>
            </a:outerShdw>
          </a:effectLst>
        </p:spPr>
      </p:pic>
      <p:pic>
        <p:nvPicPr>
          <p:cNvPr id="8" name="Picture 4" descr="IMG_1904副本"/>
          <p:cNvPicPr>
            <a:picLocks noChangeAspect="1" noChangeArrowheads="1"/>
          </p:cNvPicPr>
          <p:nvPr/>
        </p:nvPicPr>
        <p:blipFill>
          <a:blip r:embed="rId5" cstate="print"/>
          <a:stretch>
            <a:fillRect/>
          </a:stretch>
        </p:blipFill>
        <p:spPr bwMode="auto">
          <a:xfrm>
            <a:off x="5848571" y="4185324"/>
            <a:ext cx="1371600" cy="1023870"/>
          </a:xfrm>
          <a:prstGeom prst="rect">
            <a:avLst/>
          </a:prstGeom>
          <a:ln>
            <a:noFill/>
          </a:ln>
          <a:effectLst>
            <a:outerShdw blurRad="292100" dist="139700" dir="2700000" algn="tl" rotWithShape="0">
              <a:srgbClr val="333333">
                <a:alpha val="65000"/>
              </a:srgbClr>
            </a:outerShdw>
          </a:effectLst>
        </p:spPr>
      </p:pic>
      <p:sp>
        <p:nvSpPr>
          <p:cNvPr id="9" name="Text Box 7"/>
          <p:cNvSpPr txBox="1">
            <a:spLocks noChangeArrowheads="1"/>
          </p:cNvSpPr>
          <p:nvPr/>
        </p:nvSpPr>
        <p:spPr bwMode="auto">
          <a:xfrm>
            <a:off x="1608720" y="5186775"/>
            <a:ext cx="2226833" cy="730412"/>
          </a:xfrm>
          <a:prstGeom prst="rect">
            <a:avLst/>
          </a:prstGeom>
          <a:noFill/>
          <a:ln w="9525">
            <a:noFill/>
            <a:miter lim="800000"/>
            <a:headEnd/>
            <a:tailEnd/>
          </a:ln>
        </p:spPr>
        <p:txBody>
          <a:bodyPr wrap="square" lIns="83268" tIns="41634" rIns="83268" bIns="41634">
            <a:spAutoFit/>
          </a:bodyPr>
          <a:lstStyle/>
          <a:p>
            <a:pPr algn="ctr">
              <a:spcBef>
                <a:spcPts val="0"/>
              </a:spcBef>
              <a:spcAft>
                <a:spcPts val="0"/>
              </a:spcAft>
            </a:pPr>
            <a:r>
              <a:rPr lang="en-US" altLang="zh-CN" sz="1400" dirty="0" smtClean="0">
                <a:latin typeface="Calibri" pitchFamily="34" charset="0"/>
                <a:cs typeface="Calibri" pitchFamily="34" charset="0"/>
              </a:rPr>
              <a:t>20-960 agents</a:t>
            </a:r>
          </a:p>
          <a:p>
            <a:pPr algn="ctr">
              <a:spcBef>
                <a:spcPts val="0"/>
              </a:spcBef>
              <a:spcAft>
                <a:spcPts val="0"/>
              </a:spcAft>
            </a:pPr>
            <a:r>
              <a:rPr lang="en-US" altLang="zh-CN" sz="1400" dirty="0" smtClean="0">
                <a:latin typeface="Calibri" pitchFamily="34" charset="0"/>
                <a:cs typeface="Calibri" pitchFamily="34" charset="0"/>
              </a:rPr>
              <a:t>Small &amp; medium Enterprise</a:t>
            </a:r>
          </a:p>
          <a:p>
            <a:pPr algn="ctr">
              <a:spcBef>
                <a:spcPts val="0"/>
              </a:spcBef>
              <a:spcAft>
                <a:spcPts val="0"/>
              </a:spcAft>
            </a:pPr>
            <a:endParaRPr lang="en-US" altLang="zh-CN" sz="1400" dirty="0" smtClean="0">
              <a:latin typeface="Calibri" pitchFamily="34" charset="0"/>
              <a:cs typeface="Calibri" pitchFamily="34" charset="0"/>
            </a:endParaRPr>
          </a:p>
        </p:txBody>
      </p:sp>
      <p:sp>
        <p:nvSpPr>
          <p:cNvPr id="11" name="Freeform 10"/>
          <p:cNvSpPr/>
          <p:nvPr/>
        </p:nvSpPr>
        <p:spPr bwMode="auto">
          <a:xfrm>
            <a:off x="1362636" y="3560788"/>
            <a:ext cx="2528046" cy="441063"/>
          </a:xfrm>
          <a:custGeom>
            <a:avLst/>
            <a:gdLst>
              <a:gd name="connsiteX0" fmla="*/ 0 w 2216075"/>
              <a:gd name="connsiteY0" fmla="*/ 155986 h 311971"/>
              <a:gd name="connsiteX1" fmla="*/ 45687 w 2216075"/>
              <a:gd name="connsiteY1" fmla="*/ 45687 h 311971"/>
              <a:gd name="connsiteX2" fmla="*/ 155986 w 2216075"/>
              <a:gd name="connsiteY2" fmla="*/ 0 h 311971"/>
              <a:gd name="connsiteX3" fmla="*/ 2060090 w 2216075"/>
              <a:gd name="connsiteY3" fmla="*/ 0 h 311971"/>
              <a:gd name="connsiteX4" fmla="*/ 2170389 w 2216075"/>
              <a:gd name="connsiteY4" fmla="*/ 45687 h 311971"/>
              <a:gd name="connsiteX5" fmla="*/ 2216076 w 2216075"/>
              <a:gd name="connsiteY5" fmla="*/ 155986 h 311971"/>
              <a:gd name="connsiteX6" fmla="*/ 2216075 w 2216075"/>
              <a:gd name="connsiteY6" fmla="*/ 155986 h 311971"/>
              <a:gd name="connsiteX7" fmla="*/ 2170388 w 2216075"/>
              <a:gd name="connsiteY7" fmla="*/ 266285 h 311971"/>
              <a:gd name="connsiteX8" fmla="*/ 2060089 w 2216075"/>
              <a:gd name="connsiteY8" fmla="*/ 311972 h 311971"/>
              <a:gd name="connsiteX9" fmla="*/ 155986 w 2216075"/>
              <a:gd name="connsiteY9" fmla="*/ 311971 h 311971"/>
              <a:gd name="connsiteX10" fmla="*/ 45687 w 2216075"/>
              <a:gd name="connsiteY10" fmla="*/ 266284 h 311971"/>
              <a:gd name="connsiteX11" fmla="*/ 0 w 2216075"/>
              <a:gd name="connsiteY11" fmla="*/ 155985 h 311971"/>
              <a:gd name="connsiteX12" fmla="*/ 0 w 2216075"/>
              <a:gd name="connsiteY12" fmla="*/ 155986 h 31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6075" h="311971">
                <a:moveTo>
                  <a:pt x="0" y="155986"/>
                </a:moveTo>
                <a:cubicBezTo>
                  <a:pt x="0" y="114616"/>
                  <a:pt x="16434" y="74940"/>
                  <a:pt x="45687" y="45687"/>
                </a:cubicBezTo>
                <a:cubicBezTo>
                  <a:pt x="74940" y="16434"/>
                  <a:pt x="114616" y="0"/>
                  <a:pt x="155986" y="0"/>
                </a:cubicBezTo>
                <a:lnTo>
                  <a:pt x="2060090" y="0"/>
                </a:lnTo>
                <a:cubicBezTo>
                  <a:pt x="2101460" y="0"/>
                  <a:pt x="2141136" y="16434"/>
                  <a:pt x="2170389" y="45687"/>
                </a:cubicBezTo>
                <a:cubicBezTo>
                  <a:pt x="2199642" y="74940"/>
                  <a:pt x="2216076" y="114616"/>
                  <a:pt x="2216076" y="155986"/>
                </a:cubicBezTo>
                <a:lnTo>
                  <a:pt x="2216075" y="155986"/>
                </a:lnTo>
                <a:cubicBezTo>
                  <a:pt x="2216075" y="197356"/>
                  <a:pt x="2199641" y="237032"/>
                  <a:pt x="2170388" y="266285"/>
                </a:cubicBezTo>
                <a:cubicBezTo>
                  <a:pt x="2141135" y="295538"/>
                  <a:pt x="2101459" y="311972"/>
                  <a:pt x="2060089" y="311972"/>
                </a:cubicBezTo>
                <a:lnTo>
                  <a:pt x="155986" y="311971"/>
                </a:lnTo>
                <a:cubicBezTo>
                  <a:pt x="114616" y="311971"/>
                  <a:pt x="74940" y="295537"/>
                  <a:pt x="45687" y="266284"/>
                </a:cubicBezTo>
                <a:cubicBezTo>
                  <a:pt x="16434" y="237031"/>
                  <a:pt x="0" y="197355"/>
                  <a:pt x="0" y="155985"/>
                </a:cubicBezTo>
                <a:lnTo>
                  <a:pt x="0" y="155986"/>
                </a:lnTo>
                <a:close/>
              </a:path>
            </a:pathLst>
          </a:cu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gn="ctr">
              <a:spcBef>
                <a:spcPts val="0"/>
              </a:spcBef>
              <a:spcAft>
                <a:spcPts val="0"/>
              </a:spcAft>
            </a:pPr>
            <a:r>
              <a:rPr lang="en-US" altLang="zh-CN" sz="2000" dirty="0" smtClean="0">
                <a:solidFill>
                  <a:schemeClr val="tx1"/>
                </a:solidFill>
                <a:latin typeface="Calibri" pitchFamily="34" charset="0"/>
                <a:cs typeface="Calibri" pitchFamily="34" charset="0"/>
              </a:rPr>
              <a:t>UAP3300</a:t>
            </a:r>
          </a:p>
        </p:txBody>
      </p:sp>
      <p:sp>
        <p:nvSpPr>
          <p:cNvPr id="12" name="Freeform 11"/>
          <p:cNvSpPr/>
          <p:nvPr/>
        </p:nvSpPr>
        <p:spPr bwMode="auto">
          <a:xfrm>
            <a:off x="5253318" y="3562580"/>
            <a:ext cx="2528046" cy="441063"/>
          </a:xfrm>
          <a:custGeom>
            <a:avLst/>
            <a:gdLst>
              <a:gd name="connsiteX0" fmla="*/ 0 w 2216075"/>
              <a:gd name="connsiteY0" fmla="*/ 155986 h 311971"/>
              <a:gd name="connsiteX1" fmla="*/ 45687 w 2216075"/>
              <a:gd name="connsiteY1" fmla="*/ 45687 h 311971"/>
              <a:gd name="connsiteX2" fmla="*/ 155986 w 2216075"/>
              <a:gd name="connsiteY2" fmla="*/ 0 h 311971"/>
              <a:gd name="connsiteX3" fmla="*/ 2060090 w 2216075"/>
              <a:gd name="connsiteY3" fmla="*/ 0 h 311971"/>
              <a:gd name="connsiteX4" fmla="*/ 2170389 w 2216075"/>
              <a:gd name="connsiteY4" fmla="*/ 45687 h 311971"/>
              <a:gd name="connsiteX5" fmla="*/ 2216076 w 2216075"/>
              <a:gd name="connsiteY5" fmla="*/ 155986 h 311971"/>
              <a:gd name="connsiteX6" fmla="*/ 2216075 w 2216075"/>
              <a:gd name="connsiteY6" fmla="*/ 155986 h 311971"/>
              <a:gd name="connsiteX7" fmla="*/ 2170388 w 2216075"/>
              <a:gd name="connsiteY7" fmla="*/ 266285 h 311971"/>
              <a:gd name="connsiteX8" fmla="*/ 2060089 w 2216075"/>
              <a:gd name="connsiteY8" fmla="*/ 311972 h 311971"/>
              <a:gd name="connsiteX9" fmla="*/ 155986 w 2216075"/>
              <a:gd name="connsiteY9" fmla="*/ 311971 h 311971"/>
              <a:gd name="connsiteX10" fmla="*/ 45687 w 2216075"/>
              <a:gd name="connsiteY10" fmla="*/ 266284 h 311971"/>
              <a:gd name="connsiteX11" fmla="*/ 0 w 2216075"/>
              <a:gd name="connsiteY11" fmla="*/ 155985 h 311971"/>
              <a:gd name="connsiteX12" fmla="*/ 0 w 2216075"/>
              <a:gd name="connsiteY12" fmla="*/ 155986 h 31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6075" h="311971">
                <a:moveTo>
                  <a:pt x="0" y="155986"/>
                </a:moveTo>
                <a:cubicBezTo>
                  <a:pt x="0" y="114616"/>
                  <a:pt x="16434" y="74940"/>
                  <a:pt x="45687" y="45687"/>
                </a:cubicBezTo>
                <a:cubicBezTo>
                  <a:pt x="74940" y="16434"/>
                  <a:pt x="114616" y="0"/>
                  <a:pt x="155986" y="0"/>
                </a:cubicBezTo>
                <a:lnTo>
                  <a:pt x="2060090" y="0"/>
                </a:lnTo>
                <a:cubicBezTo>
                  <a:pt x="2101460" y="0"/>
                  <a:pt x="2141136" y="16434"/>
                  <a:pt x="2170389" y="45687"/>
                </a:cubicBezTo>
                <a:cubicBezTo>
                  <a:pt x="2199642" y="74940"/>
                  <a:pt x="2216076" y="114616"/>
                  <a:pt x="2216076" y="155986"/>
                </a:cubicBezTo>
                <a:lnTo>
                  <a:pt x="2216075" y="155986"/>
                </a:lnTo>
                <a:cubicBezTo>
                  <a:pt x="2216075" y="197356"/>
                  <a:pt x="2199641" y="237032"/>
                  <a:pt x="2170388" y="266285"/>
                </a:cubicBezTo>
                <a:cubicBezTo>
                  <a:pt x="2141135" y="295538"/>
                  <a:pt x="2101459" y="311972"/>
                  <a:pt x="2060089" y="311972"/>
                </a:cubicBezTo>
                <a:lnTo>
                  <a:pt x="155986" y="311971"/>
                </a:lnTo>
                <a:cubicBezTo>
                  <a:pt x="114616" y="311971"/>
                  <a:pt x="74940" y="295537"/>
                  <a:pt x="45687" y="266284"/>
                </a:cubicBezTo>
                <a:cubicBezTo>
                  <a:pt x="16434" y="237031"/>
                  <a:pt x="0" y="197355"/>
                  <a:pt x="0" y="155985"/>
                </a:cubicBezTo>
                <a:lnTo>
                  <a:pt x="0" y="155986"/>
                </a:lnTo>
                <a:close/>
              </a:path>
            </a:pathLst>
          </a:cu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gn="ctr">
              <a:spcBef>
                <a:spcPts val="0"/>
              </a:spcBef>
              <a:spcAft>
                <a:spcPts val="0"/>
              </a:spcAft>
            </a:pPr>
            <a:r>
              <a:rPr lang="en-US" altLang="zh-CN" sz="2000" dirty="0" smtClean="0">
                <a:solidFill>
                  <a:schemeClr val="tx1"/>
                </a:solidFill>
                <a:latin typeface="Calibri" pitchFamily="34" charset="0"/>
                <a:cs typeface="Calibri" pitchFamily="34" charset="0"/>
              </a:rPr>
              <a:t>U2990</a:t>
            </a:r>
            <a:endParaRPr lang="en-US" altLang="zh-CN" sz="2000" dirty="0">
              <a:solidFill>
                <a:schemeClr val="tx1"/>
              </a:solidFill>
              <a:latin typeface="Calibri" pitchFamily="34" charset="0"/>
              <a:cs typeface="Calibri" pitchFamily="34" charset="0"/>
            </a:endParaRPr>
          </a:p>
        </p:txBody>
      </p:sp>
      <p:sp>
        <p:nvSpPr>
          <p:cNvPr id="13" name="Text Box 7"/>
          <p:cNvSpPr txBox="1">
            <a:spLocks noChangeArrowheads="1"/>
          </p:cNvSpPr>
          <p:nvPr/>
        </p:nvSpPr>
        <p:spPr bwMode="auto">
          <a:xfrm>
            <a:off x="5505633" y="5241552"/>
            <a:ext cx="2226833" cy="730412"/>
          </a:xfrm>
          <a:prstGeom prst="rect">
            <a:avLst/>
          </a:prstGeom>
          <a:noFill/>
          <a:ln w="9525">
            <a:noFill/>
            <a:miter lim="800000"/>
            <a:headEnd/>
            <a:tailEnd/>
          </a:ln>
        </p:spPr>
        <p:txBody>
          <a:bodyPr wrap="square" lIns="83268" tIns="41634" rIns="83268" bIns="41634">
            <a:spAutoFit/>
          </a:bodyPr>
          <a:lstStyle/>
          <a:p>
            <a:pPr algn="ctr">
              <a:spcBef>
                <a:spcPts val="0"/>
              </a:spcBef>
              <a:spcAft>
                <a:spcPts val="0"/>
              </a:spcAft>
            </a:pPr>
            <a:r>
              <a:rPr lang="en-US" altLang="zh-CN" sz="1400" dirty="0" smtClean="0">
                <a:latin typeface="Calibri" pitchFamily="34" charset="0"/>
                <a:cs typeface="Calibri" pitchFamily="34" charset="0"/>
              </a:rPr>
              <a:t>10000 Agents</a:t>
            </a:r>
          </a:p>
          <a:p>
            <a:pPr algn="ctr">
              <a:spcBef>
                <a:spcPts val="0"/>
              </a:spcBef>
              <a:spcAft>
                <a:spcPts val="0"/>
              </a:spcAft>
            </a:pPr>
            <a:r>
              <a:rPr lang="en-US" altLang="zh-CN" sz="1400" dirty="0" smtClean="0">
                <a:latin typeface="Calibri" pitchFamily="34" charset="0"/>
                <a:cs typeface="Calibri" pitchFamily="34" charset="0"/>
              </a:rPr>
              <a:t>Large Enterprise</a:t>
            </a:r>
          </a:p>
          <a:p>
            <a:pPr algn="ctr">
              <a:spcBef>
                <a:spcPts val="0"/>
              </a:spcBef>
              <a:spcAft>
                <a:spcPts val="0"/>
              </a:spcAft>
            </a:pPr>
            <a:endParaRPr lang="en-US" altLang="zh-CN" sz="1400" dirty="0" smtClean="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13</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UAP Functions</a:t>
            </a:r>
            <a:endPar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grpSp>
        <p:nvGrpSpPr>
          <p:cNvPr id="18" name="Group 17"/>
          <p:cNvGrpSpPr/>
          <p:nvPr/>
        </p:nvGrpSpPr>
        <p:grpSpPr>
          <a:xfrm>
            <a:off x="879740" y="2383318"/>
            <a:ext cx="6534983" cy="1370159"/>
            <a:chOff x="1600200" y="2549578"/>
            <a:chExt cx="6534983" cy="1370159"/>
          </a:xfrm>
        </p:grpSpPr>
        <p:sp>
          <p:nvSpPr>
            <p:cNvPr id="6" name="AutoShape 4"/>
            <p:cNvSpPr>
              <a:spLocks noChangeArrowheads="1"/>
            </p:cNvSpPr>
            <p:nvPr/>
          </p:nvSpPr>
          <p:spPr bwMode="gray">
            <a:xfrm>
              <a:off x="1600200" y="2549578"/>
              <a:ext cx="2783253" cy="469900"/>
            </a:xfrm>
            <a:prstGeom prst="roundRect">
              <a:avLst>
                <a:gd name="adj" fmla="val 16667"/>
              </a:avLst>
            </a:prstGeom>
            <a:solidFill>
              <a:srgbClr val="244058">
                <a:alpha val="76077"/>
              </a:srgbClr>
            </a:solidFill>
            <a:ln w="9525" algn="ctr">
              <a:noFill/>
              <a:round/>
              <a:headEnd/>
              <a:tailEnd/>
            </a:ln>
          </p:spPr>
          <p:txBody>
            <a:bodyPr lIns="83345" tIns="41676" rIns="83345" bIns="41676" anchor="ctr"/>
            <a:lstStyle/>
            <a:p>
              <a:pPr algn="ctr" defTabSz="731838"/>
              <a:r>
                <a:rPr lang="en-US" altLang="zh-CN" sz="1600" dirty="0">
                  <a:solidFill>
                    <a:srgbClr val="FFFFFF"/>
                  </a:solidFill>
                  <a:latin typeface="Calibri" pitchFamily="34" charset="0"/>
                  <a:ea typeface="Arial Unicode MS" pitchFamily="34" charset="-128"/>
                  <a:cs typeface="Calibri" pitchFamily="34" charset="0"/>
                </a:rPr>
                <a:t>Media Resource Platform</a:t>
              </a:r>
            </a:p>
          </p:txBody>
        </p:sp>
        <p:sp>
          <p:nvSpPr>
            <p:cNvPr id="11" name="Rectangle 24"/>
            <p:cNvSpPr>
              <a:spLocks noChangeArrowheads="1"/>
            </p:cNvSpPr>
            <p:nvPr/>
          </p:nvSpPr>
          <p:spPr bwMode="auto">
            <a:xfrm>
              <a:off x="4477583" y="2577880"/>
              <a:ext cx="3657600" cy="1341857"/>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79200" tIns="39600" rIns="79200" bIns="39600" anchor="ctr">
              <a:spAutoFit/>
            </a:bodyPr>
            <a:lstStyle/>
            <a:p>
              <a:pPr marL="457200" indent="-457200">
                <a:spcBef>
                  <a:spcPts val="0"/>
                </a:spcBef>
                <a:spcAft>
                  <a:spcPts val="0"/>
                </a:spcAft>
                <a:buSzPct val="75000"/>
                <a:buFont typeface="Wingdings" pitchFamily="2" charset="2"/>
                <a:buChar char="q"/>
              </a:pPr>
              <a:r>
                <a:rPr lang="en-US" altLang="zh-CN" sz="1600" dirty="0">
                  <a:solidFill>
                    <a:srgbClr val="000000"/>
                  </a:solidFill>
                  <a:latin typeface="Calibri" pitchFamily="34" charset="0"/>
                  <a:ea typeface="Arial Unicode MS" pitchFamily="34" charset="-128"/>
                  <a:cs typeface="Calibri" pitchFamily="34" charset="0"/>
                </a:rPr>
                <a:t>Voice Announcement</a:t>
              </a:r>
            </a:p>
            <a:p>
              <a:pPr marL="457200" indent="-457200">
                <a:spcBef>
                  <a:spcPts val="0"/>
                </a:spcBef>
                <a:spcAft>
                  <a:spcPts val="0"/>
                </a:spcAft>
                <a:buSzPct val="75000"/>
                <a:buFont typeface="Wingdings" pitchFamily="2" charset="2"/>
                <a:buChar char="q"/>
              </a:pPr>
              <a:r>
                <a:rPr lang="en-US" altLang="zh-CN" sz="1600" dirty="0">
                  <a:solidFill>
                    <a:srgbClr val="000000"/>
                  </a:solidFill>
                  <a:latin typeface="Calibri" pitchFamily="34" charset="0"/>
                  <a:ea typeface="Arial Unicode MS" pitchFamily="34" charset="-128"/>
                  <a:cs typeface="Calibri" pitchFamily="34" charset="0"/>
                </a:rPr>
                <a:t>Voice Recording</a:t>
              </a:r>
            </a:p>
            <a:p>
              <a:pPr marL="457200" indent="-457200">
                <a:spcBef>
                  <a:spcPts val="0"/>
                </a:spcBef>
                <a:spcAft>
                  <a:spcPts val="0"/>
                </a:spcAft>
                <a:buSzPct val="75000"/>
                <a:buFont typeface="Wingdings" pitchFamily="2" charset="2"/>
                <a:buChar char="q"/>
              </a:pPr>
              <a:r>
                <a:rPr lang="en-US" altLang="zh-CN" sz="1600" dirty="0">
                  <a:solidFill>
                    <a:srgbClr val="000000"/>
                  </a:solidFill>
                  <a:latin typeface="Calibri" pitchFamily="34" charset="0"/>
                  <a:ea typeface="Arial Unicode MS" pitchFamily="34" charset="-128"/>
                  <a:cs typeface="Calibri" pitchFamily="34" charset="0"/>
                </a:rPr>
                <a:t>Fax Services</a:t>
              </a:r>
            </a:p>
            <a:p>
              <a:pPr marL="457200" indent="-457200">
                <a:spcBef>
                  <a:spcPts val="0"/>
                </a:spcBef>
                <a:spcAft>
                  <a:spcPts val="0"/>
                </a:spcAft>
                <a:buSzPct val="75000"/>
                <a:buFont typeface="Wingdings" pitchFamily="2" charset="2"/>
                <a:buChar char="q"/>
              </a:pPr>
              <a:r>
                <a:rPr lang="en-US" altLang="zh-CN" sz="1600" dirty="0">
                  <a:solidFill>
                    <a:srgbClr val="000000"/>
                  </a:solidFill>
                  <a:latin typeface="Calibri" pitchFamily="34" charset="0"/>
                  <a:ea typeface="Arial Unicode MS" pitchFamily="34" charset="-128"/>
                  <a:cs typeface="Calibri" pitchFamily="34" charset="0"/>
                </a:rPr>
                <a:t>Outbound Tone Detection</a:t>
              </a:r>
            </a:p>
            <a:p>
              <a:pPr marL="457200" indent="-457200">
                <a:spcBef>
                  <a:spcPts val="0"/>
                </a:spcBef>
                <a:spcAft>
                  <a:spcPts val="0"/>
                </a:spcAft>
                <a:buSzPct val="75000"/>
                <a:buFont typeface="Wingdings" pitchFamily="2" charset="2"/>
                <a:buChar char="q"/>
              </a:pPr>
              <a:r>
                <a:rPr lang="en-US" altLang="zh-CN" sz="1600" dirty="0">
                  <a:solidFill>
                    <a:srgbClr val="000000"/>
                  </a:solidFill>
                  <a:latin typeface="Calibri" pitchFamily="34" charset="0"/>
                  <a:ea typeface="Arial Unicode MS" pitchFamily="34" charset="-128"/>
                  <a:cs typeface="Calibri" pitchFamily="34" charset="0"/>
                </a:rPr>
                <a:t>TTS/ASR</a:t>
              </a:r>
            </a:p>
          </p:txBody>
        </p:sp>
      </p:grpSp>
      <p:grpSp>
        <p:nvGrpSpPr>
          <p:cNvPr id="19" name="Group 18"/>
          <p:cNvGrpSpPr/>
          <p:nvPr/>
        </p:nvGrpSpPr>
        <p:grpSpPr>
          <a:xfrm>
            <a:off x="879740" y="4151639"/>
            <a:ext cx="6534983" cy="602270"/>
            <a:chOff x="1600200" y="4678129"/>
            <a:chExt cx="6534983" cy="602270"/>
          </a:xfrm>
        </p:grpSpPr>
        <p:sp>
          <p:nvSpPr>
            <p:cNvPr id="8" name="AutoShape 5"/>
            <p:cNvSpPr>
              <a:spLocks noChangeArrowheads="1"/>
            </p:cNvSpPr>
            <p:nvPr/>
          </p:nvSpPr>
          <p:spPr bwMode="gray">
            <a:xfrm>
              <a:off x="1600200" y="4678129"/>
              <a:ext cx="2783253" cy="481013"/>
            </a:xfrm>
            <a:prstGeom prst="roundRect">
              <a:avLst>
                <a:gd name="adj" fmla="val 16667"/>
              </a:avLst>
            </a:prstGeom>
            <a:solidFill>
              <a:srgbClr val="244058">
                <a:alpha val="76077"/>
              </a:srgbClr>
            </a:solidFill>
            <a:ln w="9525" algn="ctr">
              <a:noFill/>
              <a:round/>
              <a:headEnd/>
              <a:tailEnd/>
            </a:ln>
          </p:spPr>
          <p:txBody>
            <a:bodyPr lIns="83345" tIns="41676" rIns="83345" bIns="41676" anchor="ctr"/>
            <a:lstStyle/>
            <a:p>
              <a:pPr algn="ctr" defTabSz="731838"/>
              <a:r>
                <a:rPr lang="en-US" altLang="zh-CN" sz="1600" dirty="0">
                  <a:solidFill>
                    <a:srgbClr val="FFFFFF"/>
                  </a:solidFill>
                  <a:latin typeface="Calibri" pitchFamily="34" charset="0"/>
                  <a:ea typeface="Arial Unicode MS" pitchFamily="34" charset="-128"/>
                  <a:cs typeface="Calibri" pitchFamily="34" charset="0"/>
                </a:rPr>
                <a:t>Call Control</a:t>
              </a:r>
            </a:p>
          </p:txBody>
        </p:sp>
        <p:sp>
          <p:nvSpPr>
            <p:cNvPr id="12" name="Rectangle 25"/>
            <p:cNvSpPr>
              <a:spLocks noChangeArrowheads="1"/>
            </p:cNvSpPr>
            <p:nvPr/>
          </p:nvSpPr>
          <p:spPr bwMode="auto">
            <a:xfrm>
              <a:off x="4477583" y="4707983"/>
              <a:ext cx="3657600" cy="57241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79200" tIns="39600" rIns="79200" bIns="39600" anchor="ctr">
              <a:spAutoFit/>
            </a:bodyPr>
            <a:lstStyle/>
            <a:p>
              <a:pPr marL="457200" indent="-457200">
                <a:spcBef>
                  <a:spcPts val="0"/>
                </a:spcBef>
                <a:spcAft>
                  <a:spcPts val="0"/>
                </a:spcAft>
                <a:buSzPct val="75000"/>
                <a:buFont typeface="Wingdings" pitchFamily="2" charset="2"/>
                <a:buChar char="q"/>
              </a:pPr>
              <a:r>
                <a:rPr lang="en-US" altLang="zh-CN" sz="1600" dirty="0">
                  <a:solidFill>
                    <a:srgbClr val="000000"/>
                  </a:solidFill>
                  <a:latin typeface="Calibri" pitchFamily="34" charset="0"/>
                  <a:ea typeface="Arial Unicode MS" pitchFamily="34" charset="-128"/>
                  <a:cs typeface="Calibri" pitchFamily="34" charset="0"/>
                </a:rPr>
                <a:t>Agent Phone Register</a:t>
              </a:r>
            </a:p>
            <a:p>
              <a:pPr marL="457200" indent="-457200">
                <a:spcBef>
                  <a:spcPts val="0"/>
                </a:spcBef>
                <a:spcAft>
                  <a:spcPts val="0"/>
                </a:spcAft>
                <a:buSzPct val="75000"/>
                <a:buFont typeface="Wingdings" pitchFamily="2" charset="2"/>
                <a:buChar char="q"/>
              </a:pPr>
              <a:r>
                <a:rPr lang="en-US" altLang="zh-CN" sz="1600" dirty="0" smtClean="0">
                  <a:solidFill>
                    <a:srgbClr val="000000"/>
                  </a:solidFill>
                  <a:latin typeface="Calibri" pitchFamily="34" charset="0"/>
                  <a:ea typeface="Arial Unicode MS" pitchFamily="34" charset="-128"/>
                  <a:cs typeface="Calibri" pitchFamily="34" charset="0"/>
                </a:rPr>
                <a:t>Call </a:t>
              </a:r>
              <a:r>
                <a:rPr lang="en-US" altLang="zh-CN" sz="1600" dirty="0">
                  <a:solidFill>
                    <a:srgbClr val="000000"/>
                  </a:solidFill>
                  <a:latin typeface="Calibri" pitchFamily="34" charset="0"/>
                  <a:ea typeface="Arial Unicode MS" pitchFamily="34" charset="-128"/>
                  <a:cs typeface="Calibri" pitchFamily="34" charset="0"/>
                </a:rPr>
                <a:t>Connection</a:t>
              </a:r>
            </a:p>
          </p:txBody>
        </p:sp>
      </p:grpSp>
      <p:grpSp>
        <p:nvGrpSpPr>
          <p:cNvPr id="17" name="Group 16"/>
          <p:cNvGrpSpPr/>
          <p:nvPr/>
        </p:nvGrpSpPr>
        <p:grpSpPr>
          <a:xfrm>
            <a:off x="879740" y="1338596"/>
            <a:ext cx="6534983" cy="595780"/>
            <a:chOff x="1600200" y="922946"/>
            <a:chExt cx="6534983" cy="595780"/>
          </a:xfrm>
        </p:grpSpPr>
        <p:sp>
          <p:nvSpPr>
            <p:cNvPr id="9" name="Rectangle 6"/>
            <p:cNvSpPr>
              <a:spLocks noChangeArrowheads="1"/>
            </p:cNvSpPr>
            <p:nvPr/>
          </p:nvSpPr>
          <p:spPr bwMode="auto">
            <a:xfrm>
              <a:off x="4477583" y="946310"/>
              <a:ext cx="3657600" cy="57241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79200" tIns="39600" rIns="79200" bIns="39600" anchor="ctr">
              <a:spAutoFit/>
            </a:bodyPr>
            <a:lstStyle/>
            <a:p>
              <a:pPr marL="457200" indent="-457200">
                <a:spcBef>
                  <a:spcPts val="0"/>
                </a:spcBef>
                <a:spcAft>
                  <a:spcPts val="0"/>
                </a:spcAft>
                <a:buSzPct val="75000"/>
                <a:buFont typeface="Wingdings" pitchFamily="2" charset="2"/>
                <a:buChar char="q"/>
              </a:pPr>
              <a:r>
                <a:rPr lang="en-US" altLang="zh-CN" sz="1600" b="0" dirty="0" smtClean="0">
                  <a:solidFill>
                    <a:srgbClr val="000000"/>
                  </a:solidFill>
                  <a:latin typeface="Calibri" pitchFamily="34" charset="0"/>
                  <a:ea typeface="Arial Unicode MS" pitchFamily="34" charset="-128"/>
                  <a:cs typeface="Calibri" pitchFamily="34" charset="0"/>
                </a:rPr>
                <a:t>PSTN/PLMN </a:t>
              </a:r>
              <a:r>
                <a:rPr lang="en-US" altLang="zh-CN" sz="1600" b="0" dirty="0">
                  <a:solidFill>
                    <a:srgbClr val="000000"/>
                  </a:solidFill>
                  <a:latin typeface="Calibri" pitchFamily="34" charset="0"/>
                  <a:ea typeface="Arial Unicode MS" pitchFamily="34" charset="-128"/>
                  <a:cs typeface="Calibri" pitchFamily="34" charset="0"/>
                </a:rPr>
                <a:t>Network Connection</a:t>
              </a:r>
            </a:p>
            <a:p>
              <a:pPr marL="457200" indent="-457200">
                <a:spcBef>
                  <a:spcPts val="0"/>
                </a:spcBef>
                <a:spcAft>
                  <a:spcPts val="0"/>
                </a:spcAft>
                <a:buSzPct val="75000"/>
                <a:buFont typeface="Wingdings" pitchFamily="2" charset="2"/>
                <a:buChar char="q"/>
              </a:pPr>
              <a:r>
                <a:rPr lang="en-US" altLang="zh-CN" sz="1600" b="0" dirty="0" smtClean="0">
                  <a:solidFill>
                    <a:srgbClr val="000000"/>
                  </a:solidFill>
                  <a:latin typeface="Calibri" pitchFamily="34" charset="0"/>
                  <a:ea typeface="Arial Unicode MS" pitchFamily="34" charset="-128"/>
                  <a:cs typeface="Calibri" pitchFamily="34" charset="0"/>
                </a:rPr>
                <a:t>NGN Network Connection</a:t>
              </a:r>
              <a:endParaRPr lang="zh-CN" altLang="en-US" sz="1600" b="0" dirty="0">
                <a:solidFill>
                  <a:srgbClr val="000000"/>
                </a:solidFill>
                <a:latin typeface="Calibri" pitchFamily="34" charset="0"/>
                <a:ea typeface="Arial Unicode MS" pitchFamily="34" charset="-128"/>
                <a:cs typeface="Calibri" pitchFamily="34" charset="0"/>
              </a:endParaRPr>
            </a:p>
          </p:txBody>
        </p:sp>
        <p:sp>
          <p:nvSpPr>
            <p:cNvPr id="13" name="AutoShape 3"/>
            <p:cNvSpPr>
              <a:spLocks noChangeArrowheads="1"/>
            </p:cNvSpPr>
            <p:nvPr/>
          </p:nvSpPr>
          <p:spPr bwMode="gray">
            <a:xfrm>
              <a:off x="1600200" y="922946"/>
              <a:ext cx="2783253" cy="471487"/>
            </a:xfrm>
            <a:prstGeom prst="roundRect">
              <a:avLst>
                <a:gd name="adj" fmla="val 16667"/>
              </a:avLst>
            </a:prstGeom>
            <a:solidFill>
              <a:srgbClr val="244058">
                <a:alpha val="76077"/>
              </a:srgbClr>
            </a:solidFill>
            <a:ln w="9525" algn="ctr">
              <a:noFill/>
              <a:round/>
              <a:headEnd/>
              <a:tailEnd/>
            </a:ln>
          </p:spPr>
          <p:txBody>
            <a:bodyPr lIns="83345" tIns="41676" rIns="83345" bIns="41676" anchor="ctr"/>
            <a:lstStyle/>
            <a:p>
              <a:pPr algn="ctr" defTabSz="731838"/>
              <a:r>
                <a:rPr lang="en-US" altLang="zh-CN" sz="1600" dirty="0">
                  <a:solidFill>
                    <a:srgbClr val="FFFFFF"/>
                  </a:solidFill>
                  <a:latin typeface="Calibri" pitchFamily="34" charset="0"/>
                  <a:ea typeface="Arial Unicode MS" pitchFamily="34" charset="-128"/>
                  <a:cs typeface="Calibri" pitchFamily="34" charset="0"/>
                </a:rPr>
                <a:t>Access Gateway</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algn="ctr" defTabSz="877888"/>
            <a:r>
              <a:rPr lang="en-US" altLang="zh-CN">
                <a:solidFill>
                  <a:srgbClr val="2D2015"/>
                </a:solidFill>
              </a:rPr>
              <a:t>Page</a:t>
            </a:r>
            <a:fld id="{2672B4CE-3E3E-4193-A8FC-84CC79326466}" type="slidenum">
              <a:rPr lang="en-US" altLang="zh-CN">
                <a:solidFill>
                  <a:srgbClr val="2D2015"/>
                </a:solidFill>
              </a:rPr>
              <a:pPr algn="ctr" defTabSz="877888"/>
              <a:t>14</a:t>
            </a:fld>
            <a:endParaRPr lang="en-US" altLang="zh-CN">
              <a:solidFill>
                <a:srgbClr val="2D2015"/>
              </a:solidFill>
            </a:endParaRPr>
          </a:p>
        </p:txBody>
      </p:sp>
      <p:grpSp>
        <p:nvGrpSpPr>
          <p:cNvPr id="2" name="Group 10"/>
          <p:cNvGrpSpPr/>
          <p:nvPr/>
        </p:nvGrpSpPr>
        <p:grpSpPr>
          <a:xfrm>
            <a:off x="4572000" y="1828800"/>
            <a:ext cx="4198260" cy="2848434"/>
            <a:chOff x="4800600" y="1676400"/>
            <a:chExt cx="4198260" cy="2848434"/>
          </a:xfrm>
        </p:grpSpPr>
        <p:sp>
          <p:nvSpPr>
            <p:cNvPr id="12" name="Snip Diagonal Corner Rectangle 11"/>
            <p:cNvSpPr/>
            <p:nvPr/>
          </p:nvSpPr>
          <p:spPr bwMode="auto">
            <a:xfrm>
              <a:off x="4800600" y="16764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HUAWEI IPCC INTRODUCTION</a:t>
              </a:r>
              <a:endParaRPr lang="en-US" altLang="zh-CN" dirty="0">
                <a:solidFill>
                  <a:srgbClr val="C00000"/>
                </a:solidFill>
                <a:latin typeface="Calibri" pitchFamily="34" charset="0"/>
                <a:ea typeface="宋体" pitchFamily="2" charset="-122"/>
              </a:endParaRPr>
            </a:p>
          </p:txBody>
        </p:sp>
        <p:sp>
          <p:nvSpPr>
            <p:cNvPr id="14" name="Snip Diagonal Corner Rectangle 13"/>
            <p:cNvSpPr/>
            <p:nvPr/>
          </p:nvSpPr>
          <p:spPr bwMode="auto">
            <a:xfrm>
              <a:off x="4800600" y="226786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CORE COMPONENTS OF HUAWEI IPCC</a:t>
              </a:r>
              <a:endParaRPr lang="en-US" altLang="zh-CN" dirty="0">
                <a:solidFill>
                  <a:srgbClr val="C00000"/>
                </a:solidFill>
                <a:latin typeface="Calibri" pitchFamily="34" charset="0"/>
                <a:ea typeface="宋体" pitchFamily="2" charset="-122"/>
              </a:endParaRPr>
            </a:p>
          </p:txBody>
        </p:sp>
        <p:sp>
          <p:nvSpPr>
            <p:cNvPr id="16" name="Snip Diagonal Corner Rectangle 15"/>
            <p:cNvSpPr/>
            <p:nvPr/>
          </p:nvSpPr>
          <p:spPr bwMode="auto">
            <a:xfrm>
              <a:off x="4800600" y="2859324"/>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INTRODUCTION TO UAP</a:t>
              </a:r>
              <a:endParaRPr lang="en-US" altLang="zh-CN" dirty="0">
                <a:solidFill>
                  <a:srgbClr val="C00000"/>
                </a:solidFill>
                <a:latin typeface="Calibri" pitchFamily="34" charset="0"/>
                <a:ea typeface="宋体" pitchFamily="2" charset="-122"/>
              </a:endParaRPr>
            </a:p>
          </p:txBody>
        </p:sp>
        <p:sp>
          <p:nvSpPr>
            <p:cNvPr id="17" name="Snip Diagonal Corner Rectangle 16"/>
            <p:cNvSpPr/>
            <p:nvPr/>
          </p:nvSpPr>
          <p:spPr bwMode="auto">
            <a:xfrm>
              <a:off x="4800600" y="3465300"/>
              <a:ext cx="4191000" cy="457200"/>
            </a:xfrm>
            <a:prstGeom prst="snip2Diag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b="1" dirty="0" smtClean="0">
                  <a:solidFill>
                    <a:srgbClr val="FFFFFF"/>
                  </a:solidFill>
                  <a:latin typeface="Calibri" pitchFamily="34" charset="0"/>
                  <a:ea typeface="宋体" pitchFamily="2" charset="-122"/>
                </a:rPr>
                <a:t>INTRODUCTION TO CTI PLATFORM</a:t>
              </a:r>
              <a:endParaRPr lang="en-US" altLang="zh-CN" b="1" dirty="0">
                <a:solidFill>
                  <a:srgbClr val="FFFFFF"/>
                </a:solidFill>
                <a:latin typeface="Calibri" pitchFamily="34" charset="0"/>
                <a:ea typeface="宋体" pitchFamily="2" charset="-122"/>
              </a:endParaRPr>
            </a:p>
          </p:txBody>
        </p:sp>
        <p:sp>
          <p:nvSpPr>
            <p:cNvPr id="20" name="Snip Diagonal Corner Rectangle 19"/>
            <p:cNvSpPr/>
            <p:nvPr/>
          </p:nvSpPr>
          <p:spPr bwMode="auto">
            <a:xfrm>
              <a:off x="4807860" y="4067634"/>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HUAWEI IPCC HIGHLIGHTS</a:t>
              </a:r>
              <a:endParaRPr lang="en-US" altLang="zh-CN" dirty="0">
                <a:solidFill>
                  <a:srgbClr val="C00000"/>
                </a:solidFill>
                <a:latin typeface="Calibri" pitchFamily="34" charset="0"/>
                <a:ea typeface="宋体" pitchFamily="2" charset="-122"/>
              </a:endParaRPr>
            </a:p>
          </p:txBody>
        </p:sp>
      </p:grpSp>
      <p:pic>
        <p:nvPicPr>
          <p:cNvPr id="18"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15</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HUAWEI CTI Platform</a:t>
            </a:r>
            <a:endPar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sp>
        <p:nvSpPr>
          <p:cNvPr id="44036" name="Rectangle 3"/>
          <p:cNvSpPr>
            <a:spLocks noGrp="1" noChangeArrowheads="1"/>
          </p:cNvSpPr>
          <p:nvPr>
            <p:ph type="body" idx="1"/>
          </p:nvPr>
        </p:nvSpPr>
        <p:spPr>
          <a:xfrm>
            <a:off x="900953" y="1116583"/>
            <a:ext cx="7853082" cy="4221899"/>
          </a:xfrm>
        </p:spPr>
        <p:txBody>
          <a:bodyPr/>
          <a:lstStyle/>
          <a:p>
            <a:pPr marL="0" indent="0" eaLnBrk="1" hangingPunct="1">
              <a:lnSpc>
                <a:spcPct val="100000"/>
              </a:lnSpc>
              <a:spcBef>
                <a:spcPts val="600"/>
              </a:spcBef>
              <a:spcAft>
                <a:spcPts val="600"/>
              </a:spcAft>
              <a:buNone/>
            </a:pPr>
            <a:r>
              <a:rPr lang="en-US" altLang="zh-CN" sz="2000" dirty="0" smtClean="0">
                <a:latin typeface="Calibri" pitchFamily="34" charset="0"/>
              </a:rPr>
              <a:t>HUAWEI’s CTI platform is a core component of HUAWEI’s IPCC solution. It comprises of numerous components that are tightly integrated to provide services such as</a:t>
            </a:r>
            <a:r>
              <a:rPr lang="en-US" altLang="zh-CN" dirty="0" smtClean="0">
                <a:latin typeface="Calibri" pitchFamily="34" charset="0"/>
              </a:rPr>
              <a:t>: </a:t>
            </a:r>
          </a:p>
          <a:p>
            <a:pPr marL="914400" indent="-452438" eaLnBrk="1" hangingPunct="1">
              <a:lnSpc>
                <a:spcPct val="100000"/>
              </a:lnSpc>
              <a:spcBef>
                <a:spcPts val="600"/>
              </a:spcBef>
              <a:spcAft>
                <a:spcPts val="600"/>
              </a:spcAft>
              <a:buClrTx/>
              <a:buSzPct val="75000"/>
              <a:buFont typeface="Wingdings" pitchFamily="2" charset="2"/>
              <a:buChar char="q"/>
            </a:pPr>
            <a:r>
              <a:rPr lang="en-US" altLang="zh-CN" sz="1800" dirty="0" smtClean="0">
                <a:latin typeface="Calibri" pitchFamily="34" charset="0"/>
              </a:rPr>
              <a:t>Call Routing (Skill based and Intelligent routing)</a:t>
            </a:r>
          </a:p>
          <a:p>
            <a:pPr marL="914400" indent="-452438" eaLnBrk="1" hangingPunct="1">
              <a:lnSpc>
                <a:spcPct val="100000"/>
              </a:lnSpc>
              <a:spcBef>
                <a:spcPts val="600"/>
              </a:spcBef>
              <a:spcAft>
                <a:spcPts val="600"/>
              </a:spcAft>
              <a:buClrTx/>
              <a:buSzPct val="75000"/>
              <a:buFont typeface="Wingdings" pitchFamily="2" charset="2"/>
              <a:buChar char="q"/>
            </a:pPr>
            <a:r>
              <a:rPr lang="en-US" altLang="zh-CN" sz="1800" dirty="0" smtClean="0">
                <a:latin typeface="Calibri" pitchFamily="34" charset="0"/>
              </a:rPr>
              <a:t>Call Queuing</a:t>
            </a:r>
          </a:p>
          <a:p>
            <a:pPr marL="914400" indent="-452438" eaLnBrk="1" hangingPunct="1">
              <a:lnSpc>
                <a:spcPct val="100000"/>
              </a:lnSpc>
              <a:spcBef>
                <a:spcPts val="600"/>
              </a:spcBef>
              <a:spcAft>
                <a:spcPts val="600"/>
              </a:spcAft>
              <a:buClrTx/>
              <a:buSzPct val="75000"/>
              <a:buFont typeface="Wingdings" pitchFamily="2" charset="2"/>
              <a:buChar char="q"/>
            </a:pPr>
            <a:r>
              <a:rPr lang="en-US" altLang="zh-CN" sz="1800" dirty="0" smtClean="0">
                <a:latin typeface="Calibri" pitchFamily="34" charset="0"/>
              </a:rPr>
              <a:t>Self Service IVR</a:t>
            </a:r>
          </a:p>
          <a:p>
            <a:pPr marL="914400" indent="-452438" eaLnBrk="1" hangingPunct="1">
              <a:lnSpc>
                <a:spcPct val="100000"/>
              </a:lnSpc>
              <a:spcBef>
                <a:spcPts val="600"/>
              </a:spcBef>
              <a:spcAft>
                <a:spcPts val="600"/>
              </a:spcAft>
              <a:buClrTx/>
              <a:buSzPct val="75000"/>
              <a:buFont typeface="Wingdings" pitchFamily="2" charset="2"/>
              <a:buChar char="q"/>
            </a:pPr>
            <a:r>
              <a:rPr lang="en-US" altLang="zh-CN" sz="1800" dirty="0" smtClean="0">
                <a:latin typeface="Calibri" pitchFamily="34" charset="0"/>
              </a:rPr>
              <a:t>Outbound Services</a:t>
            </a:r>
          </a:p>
          <a:p>
            <a:pPr marL="914400" indent="-452438" eaLnBrk="1" hangingPunct="1">
              <a:lnSpc>
                <a:spcPct val="100000"/>
              </a:lnSpc>
              <a:spcBef>
                <a:spcPts val="600"/>
              </a:spcBef>
              <a:spcAft>
                <a:spcPts val="600"/>
              </a:spcAft>
              <a:buClrTx/>
              <a:buSzPct val="75000"/>
              <a:buFont typeface="Wingdings" pitchFamily="2" charset="2"/>
              <a:buChar char="q"/>
            </a:pPr>
            <a:r>
              <a:rPr lang="en-US" altLang="zh-CN" sz="1800" dirty="0" smtClean="0">
                <a:latin typeface="Calibri" pitchFamily="34" charset="0"/>
              </a:rPr>
              <a:t>Agent Related Services (Screen Pop, telephony controls)</a:t>
            </a:r>
          </a:p>
          <a:p>
            <a:pPr marL="914400" indent="-452438" eaLnBrk="1" hangingPunct="1">
              <a:lnSpc>
                <a:spcPct val="100000"/>
              </a:lnSpc>
              <a:spcBef>
                <a:spcPts val="600"/>
              </a:spcBef>
              <a:spcAft>
                <a:spcPts val="600"/>
              </a:spcAft>
              <a:buClrTx/>
              <a:buSzPct val="75000"/>
              <a:buFont typeface="Wingdings" pitchFamily="2" charset="2"/>
              <a:buChar char="q"/>
            </a:pPr>
            <a:r>
              <a:rPr lang="en-US" altLang="zh-CN" sz="1800" dirty="0" smtClean="0">
                <a:latin typeface="Calibri" pitchFamily="34" charset="0"/>
              </a:rPr>
              <a:t>Interface for Integration with 3rd party Systems</a:t>
            </a:r>
          </a:p>
          <a:p>
            <a:pPr marL="914400" indent="-452438" eaLnBrk="1" hangingPunct="1">
              <a:lnSpc>
                <a:spcPct val="100000"/>
              </a:lnSpc>
              <a:spcBef>
                <a:spcPts val="600"/>
              </a:spcBef>
              <a:spcAft>
                <a:spcPts val="600"/>
              </a:spcAft>
              <a:buClrTx/>
              <a:buSzPct val="75000"/>
              <a:buFont typeface="Wingdings" pitchFamily="2" charset="2"/>
              <a:buChar char="q"/>
            </a:pPr>
            <a:r>
              <a:rPr lang="en-US" altLang="zh-CN" sz="1800" dirty="0" smtClean="0">
                <a:latin typeface="Calibri" pitchFamily="34" charset="0"/>
              </a:rPr>
              <a:t>Monitoring of the system</a:t>
            </a: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16</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Components of CTI Platform</a:t>
            </a:r>
            <a:endPar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37" name="Text Box 235"/>
          <p:cNvSpPr txBox="1">
            <a:spLocks noChangeArrowheads="1"/>
          </p:cNvSpPr>
          <p:nvPr/>
        </p:nvSpPr>
        <p:spPr bwMode="auto">
          <a:xfrm>
            <a:off x="256478" y="5797935"/>
            <a:ext cx="8593608" cy="254521"/>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sz="1050" b="0" dirty="0" smtClean="0">
                <a:solidFill>
                  <a:srgbClr val="000000"/>
                </a:solidFill>
                <a:latin typeface="Calibri" pitchFamily="34" charset="0"/>
                <a:cs typeface="Calibri" pitchFamily="34" charset="0"/>
              </a:rPr>
              <a:t>Note:- All these components are software application in CTI Platform which can be run on same machine or on different machines</a:t>
            </a:r>
            <a:endParaRPr lang="en-US" altLang="zh-CN" sz="1050" b="0" dirty="0">
              <a:solidFill>
                <a:srgbClr val="000000"/>
              </a:solidFill>
              <a:latin typeface="Calibri" pitchFamily="34" charset="0"/>
              <a:cs typeface="Calibri" pitchFamily="34" charset="0"/>
            </a:endParaRPr>
          </a:p>
        </p:txBody>
      </p:sp>
      <p:sp>
        <p:nvSpPr>
          <p:cNvPr id="38" name="Text Box 236"/>
          <p:cNvSpPr txBox="1">
            <a:spLocks noChangeArrowheads="1"/>
          </p:cNvSpPr>
          <p:nvPr/>
        </p:nvSpPr>
        <p:spPr bwMode="auto">
          <a:xfrm>
            <a:off x="194742" y="4299476"/>
            <a:ext cx="8681422" cy="1387475"/>
          </a:xfrm>
          <a:prstGeom prst="rect">
            <a:avLst/>
          </a:prstGeom>
          <a:noFill/>
          <a:ln w="9525" algn="ctr">
            <a:noFill/>
            <a:miter lim="800000"/>
            <a:headEnd/>
            <a:tailEnd/>
          </a:ln>
        </p:spPr>
        <p:txBody>
          <a:bodyPr wrap="square">
            <a:spAutoFit/>
          </a:bodyPr>
          <a:lstStyle/>
          <a:p>
            <a:pPr fontAlgn="t">
              <a:spcBef>
                <a:spcPct val="50000"/>
              </a:spcBef>
            </a:pPr>
            <a:r>
              <a:rPr lang="en-US" altLang="zh-CN" sz="1000" dirty="0">
                <a:solidFill>
                  <a:srgbClr val="000000"/>
                </a:solidFill>
                <a:latin typeface="Calibri" pitchFamily="34" charset="0"/>
                <a:cs typeface="Calibri" pitchFamily="34" charset="0"/>
              </a:rPr>
              <a:t>UAP </a:t>
            </a:r>
            <a:r>
              <a:rPr lang="en-US" altLang="zh-CN" sz="1000" b="0" dirty="0">
                <a:solidFill>
                  <a:srgbClr val="000000"/>
                </a:solidFill>
                <a:latin typeface="Calibri" pitchFamily="34" charset="0"/>
                <a:cs typeface="Calibri" pitchFamily="34" charset="0"/>
              </a:rPr>
              <a:t>– Universal Access Platform,                                                  </a:t>
            </a:r>
            <a:r>
              <a:rPr lang="en-US" altLang="zh-CN" sz="1000" b="0" dirty="0" smtClean="0">
                <a:solidFill>
                  <a:srgbClr val="000000"/>
                </a:solidFill>
                <a:latin typeface="Calibri" pitchFamily="34" charset="0"/>
                <a:cs typeface="Calibri" pitchFamily="34" charset="0"/>
              </a:rPr>
              <a:t>	   </a:t>
            </a:r>
            <a:r>
              <a:rPr lang="en-US" altLang="zh-CN" sz="1000" dirty="0" smtClean="0">
                <a:solidFill>
                  <a:srgbClr val="000000"/>
                </a:solidFill>
                <a:latin typeface="Calibri" pitchFamily="34" charset="0"/>
                <a:cs typeface="Calibri" pitchFamily="34" charset="0"/>
              </a:rPr>
              <a:t>CTI</a:t>
            </a:r>
            <a:r>
              <a:rPr lang="en-US" altLang="zh-CN" sz="1000" b="0" dirty="0" smtClean="0">
                <a:solidFill>
                  <a:srgbClr val="000000"/>
                </a:solidFill>
                <a:latin typeface="Calibri" pitchFamily="34" charset="0"/>
                <a:cs typeface="Calibri" pitchFamily="34" charset="0"/>
              </a:rPr>
              <a:t> </a:t>
            </a:r>
            <a:r>
              <a:rPr lang="en-US" altLang="zh-CN" sz="1000" b="0" dirty="0">
                <a:solidFill>
                  <a:srgbClr val="000000"/>
                </a:solidFill>
                <a:latin typeface="Calibri" pitchFamily="34" charset="0"/>
                <a:cs typeface="Calibri" pitchFamily="34" charset="0"/>
              </a:rPr>
              <a:t>Link – The link between the CTI Server and UAP</a:t>
            </a:r>
          </a:p>
          <a:p>
            <a:pPr fontAlgn="t">
              <a:spcBef>
                <a:spcPct val="50000"/>
              </a:spcBef>
            </a:pPr>
            <a:r>
              <a:rPr lang="en-US" altLang="zh-CN" sz="1000" dirty="0">
                <a:solidFill>
                  <a:srgbClr val="000000"/>
                </a:solidFill>
                <a:latin typeface="Calibri" pitchFamily="34" charset="0"/>
                <a:cs typeface="Calibri" pitchFamily="34" charset="0"/>
              </a:rPr>
              <a:t>CCS</a:t>
            </a:r>
            <a:r>
              <a:rPr lang="en-US" altLang="zh-CN" sz="1000" b="0" dirty="0">
                <a:solidFill>
                  <a:srgbClr val="000000"/>
                </a:solidFill>
                <a:latin typeface="Calibri" pitchFamily="34" charset="0"/>
                <a:cs typeface="Calibri" pitchFamily="34" charset="0"/>
              </a:rPr>
              <a:t> – Core Control/Routing Server,                                                </a:t>
            </a:r>
            <a:r>
              <a:rPr lang="en-US" altLang="zh-CN" sz="1000" b="0" dirty="0" smtClean="0">
                <a:solidFill>
                  <a:srgbClr val="000000"/>
                </a:solidFill>
                <a:latin typeface="Calibri" pitchFamily="34" charset="0"/>
                <a:cs typeface="Calibri" pitchFamily="34" charset="0"/>
              </a:rPr>
              <a:t>	   </a:t>
            </a:r>
            <a:r>
              <a:rPr lang="en-US" altLang="zh-CN" sz="1000" dirty="0" smtClean="0">
                <a:solidFill>
                  <a:srgbClr val="000000"/>
                </a:solidFill>
                <a:latin typeface="Calibri" pitchFamily="34" charset="0"/>
                <a:cs typeface="Calibri" pitchFamily="34" charset="0"/>
              </a:rPr>
              <a:t>WMG</a:t>
            </a:r>
            <a:r>
              <a:rPr lang="en-US" altLang="zh-CN" sz="1000" b="0" dirty="0" smtClean="0">
                <a:solidFill>
                  <a:srgbClr val="000000"/>
                </a:solidFill>
                <a:latin typeface="Calibri" pitchFamily="34" charset="0"/>
                <a:cs typeface="Calibri" pitchFamily="34" charset="0"/>
              </a:rPr>
              <a:t> </a:t>
            </a:r>
            <a:r>
              <a:rPr lang="en-US" altLang="zh-CN" sz="1000" b="0" dirty="0">
                <a:solidFill>
                  <a:srgbClr val="000000"/>
                </a:solidFill>
                <a:latin typeface="Calibri" pitchFamily="34" charset="0"/>
                <a:cs typeface="Calibri" pitchFamily="34" charset="0"/>
              </a:rPr>
              <a:t>– Web Media Gateway</a:t>
            </a:r>
          </a:p>
          <a:p>
            <a:pPr fontAlgn="t">
              <a:spcBef>
                <a:spcPct val="50000"/>
              </a:spcBef>
            </a:pPr>
            <a:r>
              <a:rPr lang="en-US" altLang="zh-CN" sz="1000" dirty="0">
                <a:solidFill>
                  <a:srgbClr val="000000"/>
                </a:solidFill>
                <a:latin typeface="Calibri" pitchFamily="34" charset="0"/>
                <a:cs typeface="Calibri" pitchFamily="34" charset="0"/>
              </a:rPr>
              <a:t>UIDB</a:t>
            </a:r>
            <a:r>
              <a:rPr lang="en-US" altLang="zh-CN" sz="1000" b="0" dirty="0">
                <a:solidFill>
                  <a:srgbClr val="000000"/>
                </a:solidFill>
                <a:latin typeface="Calibri" pitchFamily="34" charset="0"/>
                <a:cs typeface="Calibri" pitchFamily="34" charset="0"/>
              </a:rPr>
              <a:t>-  User Information Database                                                   </a:t>
            </a:r>
            <a:r>
              <a:rPr lang="en-US" altLang="zh-CN" sz="1000" b="0" dirty="0" smtClean="0">
                <a:solidFill>
                  <a:srgbClr val="000000"/>
                </a:solidFill>
                <a:latin typeface="Calibri" pitchFamily="34" charset="0"/>
                <a:cs typeface="Calibri" pitchFamily="34" charset="0"/>
              </a:rPr>
              <a:t>	   </a:t>
            </a:r>
            <a:r>
              <a:rPr lang="en-US" altLang="zh-CN" sz="1000" dirty="0" smtClean="0">
                <a:solidFill>
                  <a:srgbClr val="000000"/>
                </a:solidFill>
                <a:latin typeface="Calibri" pitchFamily="34" charset="0"/>
                <a:cs typeface="Calibri" pitchFamily="34" charset="0"/>
              </a:rPr>
              <a:t>IVR/IRC</a:t>
            </a:r>
            <a:r>
              <a:rPr lang="en-US" altLang="zh-CN" sz="1000" b="0" dirty="0" smtClean="0">
                <a:solidFill>
                  <a:srgbClr val="000000"/>
                </a:solidFill>
                <a:latin typeface="Calibri" pitchFamily="34" charset="0"/>
                <a:cs typeface="Calibri" pitchFamily="34" charset="0"/>
              </a:rPr>
              <a:t> </a:t>
            </a:r>
            <a:r>
              <a:rPr lang="en-US" altLang="zh-CN" sz="1000" b="0" dirty="0">
                <a:solidFill>
                  <a:srgbClr val="000000"/>
                </a:solidFill>
                <a:latin typeface="Calibri" pitchFamily="34" charset="0"/>
                <a:cs typeface="Calibri" pitchFamily="34" charset="0"/>
              </a:rPr>
              <a:t>– Interactive Voice Response / Intelligent Routing Component</a:t>
            </a:r>
          </a:p>
          <a:p>
            <a:pPr fontAlgn="t">
              <a:spcBef>
                <a:spcPct val="50000"/>
              </a:spcBef>
            </a:pPr>
            <a:r>
              <a:rPr lang="en-US" altLang="zh-CN" sz="1000" dirty="0">
                <a:solidFill>
                  <a:srgbClr val="000000"/>
                </a:solidFill>
                <a:latin typeface="Calibri" pitchFamily="34" charset="0"/>
                <a:cs typeface="Calibri" pitchFamily="34" charset="0"/>
              </a:rPr>
              <a:t>MCP</a:t>
            </a:r>
            <a:r>
              <a:rPr lang="en-US" altLang="zh-CN" sz="1000" b="0" dirty="0">
                <a:solidFill>
                  <a:srgbClr val="000000"/>
                </a:solidFill>
                <a:latin typeface="Calibri" pitchFamily="34" charset="0"/>
                <a:cs typeface="Calibri" pitchFamily="34" charset="0"/>
              </a:rPr>
              <a:t> – Management Application Server Connection Proxy         </a:t>
            </a:r>
            <a:r>
              <a:rPr lang="en-US" altLang="zh-CN" sz="1000" b="0" dirty="0" smtClean="0">
                <a:solidFill>
                  <a:srgbClr val="000000"/>
                </a:solidFill>
                <a:latin typeface="Calibri" pitchFamily="34" charset="0"/>
                <a:cs typeface="Calibri" pitchFamily="34" charset="0"/>
              </a:rPr>
              <a:t>	    </a:t>
            </a:r>
            <a:r>
              <a:rPr lang="en-US" altLang="zh-CN" sz="1000" dirty="0" smtClean="0">
                <a:solidFill>
                  <a:srgbClr val="000000"/>
                </a:solidFill>
                <a:latin typeface="Calibri" pitchFamily="34" charset="0"/>
                <a:cs typeface="Calibri" pitchFamily="34" charset="0"/>
              </a:rPr>
              <a:t>WAS</a:t>
            </a:r>
            <a:r>
              <a:rPr lang="en-US" altLang="zh-CN" sz="1000" b="0" dirty="0" smtClean="0">
                <a:solidFill>
                  <a:srgbClr val="000000"/>
                </a:solidFill>
                <a:latin typeface="Calibri" pitchFamily="34" charset="0"/>
                <a:cs typeface="Calibri" pitchFamily="34" charset="0"/>
              </a:rPr>
              <a:t> </a:t>
            </a:r>
            <a:r>
              <a:rPr lang="en-US" altLang="zh-CN" sz="1000" b="0" dirty="0">
                <a:solidFill>
                  <a:srgbClr val="000000"/>
                </a:solidFill>
                <a:latin typeface="Calibri" pitchFamily="34" charset="0"/>
                <a:cs typeface="Calibri" pitchFamily="34" charset="0"/>
              </a:rPr>
              <a:t>– Web Application Server for Contact center administration</a:t>
            </a:r>
          </a:p>
          <a:p>
            <a:pPr fontAlgn="t">
              <a:spcBef>
                <a:spcPct val="50000"/>
              </a:spcBef>
            </a:pPr>
            <a:r>
              <a:rPr lang="en-US" altLang="zh-CN" sz="1000" dirty="0">
                <a:solidFill>
                  <a:srgbClr val="000000"/>
                </a:solidFill>
                <a:latin typeface="Calibri" pitchFamily="34" charset="0"/>
                <a:cs typeface="Calibri" pitchFamily="34" charset="0"/>
              </a:rPr>
              <a:t>MDS </a:t>
            </a:r>
            <a:r>
              <a:rPr lang="en-US" altLang="zh-CN" sz="1000" b="0" dirty="0">
                <a:solidFill>
                  <a:srgbClr val="000000"/>
                </a:solidFill>
                <a:latin typeface="Calibri" pitchFamily="34" charset="0"/>
                <a:cs typeface="Calibri" pitchFamily="34" charset="0"/>
              </a:rPr>
              <a:t>– Monitor Daemon Server, logical component which monitors the status of CTI Server, CCS, </a:t>
            </a:r>
            <a:r>
              <a:rPr lang="en-US" altLang="zh-CN" sz="1000" b="0" dirty="0" err="1">
                <a:solidFill>
                  <a:srgbClr val="000000"/>
                </a:solidFill>
                <a:latin typeface="Calibri" pitchFamily="34" charset="0"/>
                <a:cs typeface="Calibri" pitchFamily="34" charset="0"/>
              </a:rPr>
              <a:t>MailM</a:t>
            </a:r>
            <a:r>
              <a:rPr lang="en-US" altLang="zh-CN" sz="1000" b="0" dirty="0">
                <a:solidFill>
                  <a:srgbClr val="000000"/>
                </a:solidFill>
                <a:latin typeface="Calibri" pitchFamily="34" charset="0"/>
                <a:cs typeface="Calibri" pitchFamily="34" charset="0"/>
              </a:rPr>
              <a:t> and </a:t>
            </a:r>
            <a:r>
              <a:rPr lang="en-US" altLang="zh-CN" sz="1000" b="0" dirty="0" err="1">
                <a:solidFill>
                  <a:srgbClr val="000000"/>
                </a:solidFill>
                <a:latin typeface="Calibri" pitchFamily="34" charset="0"/>
                <a:cs typeface="Calibri" pitchFamily="34" charset="0"/>
              </a:rPr>
              <a:t>WebM</a:t>
            </a:r>
            <a:r>
              <a:rPr lang="en-US" altLang="zh-CN" sz="1000" b="0" dirty="0">
                <a:solidFill>
                  <a:srgbClr val="000000"/>
                </a:solidFill>
                <a:latin typeface="Calibri" pitchFamily="34" charset="0"/>
                <a:cs typeface="Calibri" pitchFamily="34" charset="0"/>
              </a:rPr>
              <a:t>. </a:t>
            </a:r>
          </a:p>
          <a:p>
            <a:pPr fontAlgn="t">
              <a:spcBef>
                <a:spcPct val="50000"/>
              </a:spcBef>
            </a:pPr>
            <a:r>
              <a:rPr lang="en-US" altLang="zh-CN" sz="1000" b="0" dirty="0" smtClean="0">
                <a:solidFill>
                  <a:srgbClr val="000000"/>
                </a:solidFill>
                <a:latin typeface="Calibri" pitchFamily="34" charset="0"/>
                <a:cs typeface="Calibri" pitchFamily="34" charset="0"/>
              </a:rPr>
              <a:t>In </a:t>
            </a:r>
            <a:r>
              <a:rPr lang="en-US" altLang="zh-CN" sz="1000" b="0" dirty="0">
                <a:solidFill>
                  <a:srgbClr val="000000"/>
                </a:solidFill>
                <a:latin typeface="Calibri" pitchFamily="34" charset="0"/>
                <a:cs typeface="Calibri" pitchFamily="34" charset="0"/>
              </a:rPr>
              <a:t>case one of them goes down, its restarted back into normal working condition. It performs the task of Task Manager like in windows.</a:t>
            </a:r>
          </a:p>
        </p:txBody>
      </p:sp>
      <p:grpSp>
        <p:nvGrpSpPr>
          <p:cNvPr id="57" name="Group 56"/>
          <p:cNvGrpSpPr/>
          <p:nvPr/>
        </p:nvGrpSpPr>
        <p:grpSpPr>
          <a:xfrm>
            <a:off x="211016" y="838200"/>
            <a:ext cx="8792308" cy="3276600"/>
            <a:chOff x="304800" y="838200"/>
            <a:chExt cx="8839200" cy="3686908"/>
          </a:xfrm>
        </p:grpSpPr>
        <p:sp>
          <p:nvSpPr>
            <p:cNvPr id="29" name="Rectangle 239"/>
            <p:cNvSpPr>
              <a:spLocks noChangeArrowheads="1"/>
            </p:cNvSpPr>
            <p:nvPr/>
          </p:nvSpPr>
          <p:spPr bwMode="auto">
            <a:xfrm>
              <a:off x="304800" y="838200"/>
              <a:ext cx="8686800" cy="685800"/>
            </a:xfrm>
            <a:prstGeom prst="rect">
              <a:avLst/>
            </a:prstGeom>
            <a:solidFill>
              <a:srgbClr val="CCFF99">
                <a:alpha val="70000"/>
              </a:srgbClr>
            </a:solidFill>
            <a:ln w="3175" algn="ctr">
              <a:solidFill>
                <a:srgbClr val="808080"/>
              </a:solidFill>
              <a:miter lim="800000"/>
              <a:headEnd/>
              <a:tailEnd/>
            </a:ln>
            <a:effectLst>
              <a:outerShdw dist="35921" dir="2700000" algn="ctr" rotWithShape="0">
                <a:srgbClr val="4D4D4D">
                  <a:alpha val="50000"/>
                </a:srgbClr>
              </a:outerShdw>
            </a:effectLst>
          </p:spPr>
          <p:txBody>
            <a:bodyPr wrap="none" anchor="ctr"/>
            <a:lstStyle/>
            <a:p>
              <a:pPr>
                <a:defRPr/>
              </a:pPr>
              <a:endParaRPr lang="en-US">
                <a:latin typeface="Calibri" pitchFamily="34" charset="0"/>
                <a:cs typeface="Calibri" pitchFamily="34" charset="0"/>
              </a:endParaRPr>
            </a:p>
          </p:txBody>
        </p:sp>
        <p:sp>
          <p:nvSpPr>
            <p:cNvPr id="7" name="Rectangle 193"/>
            <p:cNvSpPr>
              <a:spLocks noChangeArrowheads="1"/>
            </p:cNvSpPr>
            <p:nvPr/>
          </p:nvSpPr>
          <p:spPr bwMode="auto">
            <a:xfrm>
              <a:off x="311150" y="1553308"/>
              <a:ext cx="8680450" cy="2971800"/>
            </a:xfrm>
            <a:prstGeom prst="rect">
              <a:avLst/>
            </a:prstGeom>
            <a:solidFill>
              <a:srgbClr val="E6ECFE"/>
            </a:solidFill>
            <a:ln w="3175" algn="ctr">
              <a:solidFill>
                <a:srgbClr val="808080"/>
              </a:solidFill>
              <a:miter lim="800000"/>
              <a:headEnd/>
              <a:tailEnd/>
            </a:ln>
            <a:effectLst>
              <a:outerShdw dist="35921" dir="2700000" algn="ctr" rotWithShape="0">
                <a:srgbClr val="4D4D4D">
                  <a:alpha val="50000"/>
                </a:srgbClr>
              </a:outerShdw>
            </a:effectLst>
          </p:spPr>
          <p:txBody>
            <a:bodyPr wrap="none" anchor="ctr"/>
            <a:lstStyle/>
            <a:p>
              <a:pPr>
                <a:defRPr/>
              </a:pPr>
              <a:endParaRPr lang="en-US">
                <a:latin typeface="Calibri" pitchFamily="34" charset="0"/>
                <a:cs typeface="Calibri" pitchFamily="34" charset="0"/>
              </a:endParaRPr>
            </a:p>
          </p:txBody>
        </p:sp>
        <p:sp>
          <p:nvSpPr>
            <p:cNvPr id="8" name="Line 194"/>
            <p:cNvSpPr>
              <a:spLocks noChangeShapeType="1"/>
            </p:cNvSpPr>
            <p:nvPr/>
          </p:nvSpPr>
          <p:spPr bwMode="auto">
            <a:xfrm rot="5400000">
              <a:off x="3619500" y="3636108"/>
              <a:ext cx="228600" cy="0"/>
            </a:xfrm>
            <a:prstGeom prst="line">
              <a:avLst/>
            </a:prstGeom>
            <a:noFill/>
            <a:ln w="25400">
              <a:solidFill>
                <a:srgbClr val="006699"/>
              </a:solidFill>
              <a:round/>
              <a:headEnd/>
              <a:tailEnd/>
            </a:ln>
          </p:spPr>
          <p:txBody>
            <a:bodyPr wrap="none" lIns="73025" tIns="36512" rIns="73025" bIns="36512" anchor="ctr"/>
            <a:lstStyle/>
            <a:p>
              <a:endParaRPr lang="en-US">
                <a:latin typeface="Calibri" pitchFamily="34" charset="0"/>
                <a:cs typeface="Calibri" pitchFamily="34" charset="0"/>
              </a:endParaRPr>
            </a:p>
          </p:txBody>
        </p:sp>
        <p:sp>
          <p:nvSpPr>
            <p:cNvPr id="9" name="Rectangle 195"/>
            <p:cNvSpPr>
              <a:spLocks noChangeAspect="1" noChangeArrowheads="1"/>
            </p:cNvSpPr>
            <p:nvPr/>
          </p:nvSpPr>
          <p:spPr bwMode="auto">
            <a:xfrm>
              <a:off x="3124200" y="3686908"/>
              <a:ext cx="935038" cy="300038"/>
            </a:xfrm>
            <a:prstGeom prst="rect">
              <a:avLst/>
            </a:prstGeom>
            <a:gradFill rotWithShape="1">
              <a:gsLst>
                <a:gs pos="0">
                  <a:srgbClr val="CCCCCC"/>
                </a:gs>
                <a:gs pos="50000">
                  <a:srgbClr val="FFFFFF"/>
                </a:gs>
                <a:gs pos="100000">
                  <a:srgbClr val="CCCCCC"/>
                </a:gs>
              </a:gsLst>
              <a:lin ang="5400000" scaled="1"/>
            </a:gra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10" name="Line 196"/>
            <p:cNvSpPr>
              <a:spLocks noChangeShapeType="1"/>
            </p:cNvSpPr>
            <p:nvPr/>
          </p:nvSpPr>
          <p:spPr bwMode="auto">
            <a:xfrm rot="5400000">
              <a:off x="518318" y="3848040"/>
              <a:ext cx="652463" cy="0"/>
            </a:xfrm>
            <a:prstGeom prst="line">
              <a:avLst/>
            </a:prstGeom>
            <a:noFill/>
            <a:ln w="25400">
              <a:solidFill>
                <a:srgbClr val="006699"/>
              </a:solidFill>
              <a:round/>
              <a:headEnd/>
              <a:tailEnd/>
            </a:ln>
          </p:spPr>
          <p:txBody>
            <a:bodyPr wrap="none" lIns="73025" tIns="36512" rIns="73025" bIns="36512" anchor="ctr"/>
            <a:lstStyle/>
            <a:p>
              <a:endParaRPr lang="en-US">
                <a:latin typeface="Calibri" pitchFamily="34" charset="0"/>
                <a:cs typeface="Calibri" pitchFamily="34" charset="0"/>
              </a:endParaRPr>
            </a:p>
          </p:txBody>
        </p:sp>
        <p:sp>
          <p:nvSpPr>
            <p:cNvPr id="11" name="Line 197"/>
            <p:cNvSpPr>
              <a:spLocks noChangeShapeType="1"/>
            </p:cNvSpPr>
            <p:nvPr/>
          </p:nvSpPr>
          <p:spPr bwMode="auto">
            <a:xfrm rot="5400000">
              <a:off x="1926431" y="3771840"/>
              <a:ext cx="500063" cy="0"/>
            </a:xfrm>
            <a:prstGeom prst="line">
              <a:avLst/>
            </a:prstGeom>
            <a:noFill/>
            <a:ln w="25400">
              <a:solidFill>
                <a:srgbClr val="006699"/>
              </a:solidFill>
              <a:round/>
              <a:headEnd/>
              <a:tailEnd/>
            </a:ln>
          </p:spPr>
          <p:txBody>
            <a:bodyPr wrap="none" lIns="73025" tIns="36512" rIns="73025" bIns="36512" anchor="ctr"/>
            <a:lstStyle/>
            <a:p>
              <a:endParaRPr lang="en-US">
                <a:latin typeface="Calibri" pitchFamily="34" charset="0"/>
                <a:cs typeface="Calibri" pitchFamily="34" charset="0"/>
              </a:endParaRPr>
            </a:p>
          </p:txBody>
        </p:sp>
        <p:sp>
          <p:nvSpPr>
            <p:cNvPr id="12" name="Line 198"/>
            <p:cNvSpPr>
              <a:spLocks noChangeShapeType="1"/>
            </p:cNvSpPr>
            <p:nvPr/>
          </p:nvSpPr>
          <p:spPr bwMode="auto">
            <a:xfrm>
              <a:off x="1747838" y="2867758"/>
              <a:ext cx="4749800" cy="0"/>
            </a:xfrm>
            <a:prstGeom prst="line">
              <a:avLst/>
            </a:prstGeom>
            <a:noFill/>
            <a:ln w="25400">
              <a:solidFill>
                <a:srgbClr val="006699"/>
              </a:solidFill>
              <a:round/>
              <a:headEnd/>
              <a:tailEnd/>
            </a:ln>
          </p:spPr>
          <p:txBody>
            <a:bodyPr wrap="none" lIns="73025" tIns="36512" rIns="73025" bIns="36512" anchor="ctr"/>
            <a:lstStyle/>
            <a:p>
              <a:endParaRPr lang="en-US">
                <a:latin typeface="Calibri" pitchFamily="34" charset="0"/>
                <a:cs typeface="Calibri" pitchFamily="34" charset="0"/>
              </a:endParaRPr>
            </a:p>
          </p:txBody>
        </p:sp>
        <p:sp>
          <p:nvSpPr>
            <p:cNvPr id="13" name="Line 199"/>
            <p:cNvSpPr>
              <a:spLocks noChangeShapeType="1"/>
            </p:cNvSpPr>
            <p:nvPr/>
          </p:nvSpPr>
          <p:spPr bwMode="auto">
            <a:xfrm>
              <a:off x="1747838" y="3194783"/>
              <a:ext cx="2157412" cy="0"/>
            </a:xfrm>
            <a:prstGeom prst="line">
              <a:avLst/>
            </a:prstGeom>
            <a:noFill/>
            <a:ln w="25400">
              <a:solidFill>
                <a:srgbClr val="006699"/>
              </a:solidFill>
              <a:round/>
              <a:headEnd/>
              <a:tailEnd/>
            </a:ln>
          </p:spPr>
          <p:txBody>
            <a:bodyPr wrap="none" lIns="73025" tIns="36512" rIns="73025" bIns="36512" anchor="ctr"/>
            <a:lstStyle/>
            <a:p>
              <a:endParaRPr lang="en-US">
                <a:latin typeface="Calibri" pitchFamily="34" charset="0"/>
                <a:cs typeface="Calibri" pitchFamily="34" charset="0"/>
              </a:endParaRPr>
            </a:p>
          </p:txBody>
        </p:sp>
        <p:sp>
          <p:nvSpPr>
            <p:cNvPr id="14" name="Line 200"/>
            <p:cNvSpPr>
              <a:spLocks noChangeShapeType="1"/>
            </p:cNvSpPr>
            <p:nvPr/>
          </p:nvSpPr>
          <p:spPr bwMode="auto">
            <a:xfrm>
              <a:off x="844550" y="3521808"/>
              <a:ext cx="4032250" cy="12700"/>
            </a:xfrm>
            <a:prstGeom prst="line">
              <a:avLst/>
            </a:prstGeom>
            <a:noFill/>
            <a:ln w="25400">
              <a:solidFill>
                <a:srgbClr val="006699"/>
              </a:solidFill>
              <a:round/>
              <a:headEnd/>
              <a:tailEnd/>
            </a:ln>
          </p:spPr>
          <p:txBody>
            <a:bodyPr wrap="none" lIns="73025" tIns="36512" rIns="73025" bIns="36512" anchor="ctr"/>
            <a:lstStyle/>
            <a:p>
              <a:endParaRPr lang="en-US">
                <a:latin typeface="Calibri" pitchFamily="34" charset="0"/>
                <a:cs typeface="Calibri" pitchFamily="34" charset="0"/>
              </a:endParaRPr>
            </a:p>
          </p:txBody>
        </p:sp>
        <p:sp>
          <p:nvSpPr>
            <p:cNvPr id="15" name="Rectangle 220"/>
            <p:cNvSpPr>
              <a:spLocks noChangeAspect="1" noChangeArrowheads="1"/>
            </p:cNvSpPr>
            <p:nvPr/>
          </p:nvSpPr>
          <p:spPr bwMode="auto">
            <a:xfrm>
              <a:off x="3651250" y="3053496"/>
              <a:ext cx="935038" cy="301625"/>
            </a:xfrm>
            <a:prstGeom prst="rect">
              <a:avLst/>
            </a:prstGeom>
            <a:gradFill rotWithShape="1">
              <a:gsLst>
                <a:gs pos="0">
                  <a:srgbClr val="CCCCCC"/>
                </a:gs>
                <a:gs pos="50000">
                  <a:srgbClr val="FFFFFF"/>
                </a:gs>
                <a:gs pos="100000">
                  <a:srgbClr val="CCCCCC"/>
                </a:gs>
              </a:gsLst>
              <a:lin ang="5400000" scaled="1"/>
            </a:gradFill>
            <a:ln w="15875">
              <a:solidFill>
                <a:srgbClr val="006699"/>
              </a:solidFill>
              <a:miter lim="800000"/>
              <a:headEnd/>
              <a:tailEnd/>
            </a:ln>
          </p:spPr>
          <p:txBody>
            <a:bodyPr wrap="none" anchor="ctr"/>
            <a:lstStyle/>
            <a:p>
              <a:endParaRPr lang="zh-CN" altLang="en-US">
                <a:latin typeface="Calibri" pitchFamily="34" charset="0"/>
                <a:cs typeface="Calibri" pitchFamily="34" charset="0"/>
              </a:endParaRPr>
            </a:p>
          </p:txBody>
        </p:sp>
        <p:sp>
          <p:nvSpPr>
            <p:cNvPr id="16" name="Text Box 221"/>
            <p:cNvSpPr txBox="1">
              <a:spLocks noChangeArrowheads="1"/>
            </p:cNvSpPr>
            <p:nvPr/>
          </p:nvSpPr>
          <p:spPr bwMode="auto">
            <a:xfrm>
              <a:off x="3868738" y="3053496"/>
              <a:ext cx="647700" cy="336550"/>
            </a:xfrm>
            <a:prstGeom prst="rect">
              <a:avLst/>
            </a:prstGeom>
            <a:noFill/>
            <a:ln w="9525" algn="ctr">
              <a:noFill/>
              <a:miter lim="800000"/>
              <a:headEnd/>
              <a:tailEnd/>
            </a:ln>
          </p:spPr>
          <p:txBody>
            <a:bodyPr>
              <a:spAutoFit/>
            </a:bodyPr>
            <a:lstStyle/>
            <a:p>
              <a:pPr fontAlgn="t">
                <a:spcBef>
                  <a:spcPct val="50000"/>
                </a:spcBef>
              </a:pPr>
              <a:r>
                <a:rPr lang="en-US" altLang="zh-CN" sz="1600" b="0">
                  <a:solidFill>
                    <a:srgbClr val="000000"/>
                  </a:solidFill>
                  <a:latin typeface="Calibri" pitchFamily="34" charset="0"/>
                  <a:cs typeface="Calibri" pitchFamily="34" charset="0"/>
                </a:rPr>
                <a:t>CCS</a:t>
              </a:r>
            </a:p>
          </p:txBody>
        </p:sp>
        <p:sp>
          <p:nvSpPr>
            <p:cNvPr id="17" name="Rectangle 222"/>
            <p:cNvSpPr>
              <a:spLocks noChangeAspect="1" noChangeArrowheads="1"/>
            </p:cNvSpPr>
            <p:nvPr/>
          </p:nvSpPr>
          <p:spPr bwMode="auto">
            <a:xfrm rot="16200000">
              <a:off x="434976" y="2702658"/>
              <a:ext cx="849312" cy="331787"/>
            </a:xfrm>
            <a:prstGeom prst="rect">
              <a:avLst/>
            </a:prstGeom>
            <a:gradFill rotWithShape="1">
              <a:gsLst>
                <a:gs pos="0">
                  <a:srgbClr val="CCCCCC"/>
                </a:gs>
                <a:gs pos="50000">
                  <a:srgbClr val="FFFFFF"/>
                </a:gs>
                <a:gs pos="100000">
                  <a:srgbClr val="CCCCCC"/>
                </a:gs>
              </a:gsLst>
              <a:lin ang="5400000" scaled="1"/>
            </a:gra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18" name="Text Box 223"/>
            <p:cNvSpPr txBox="1">
              <a:spLocks noChangeArrowheads="1"/>
            </p:cNvSpPr>
            <p:nvPr/>
          </p:nvSpPr>
          <p:spPr bwMode="auto">
            <a:xfrm>
              <a:off x="679450" y="2477233"/>
              <a:ext cx="287338" cy="825500"/>
            </a:xfrm>
            <a:prstGeom prst="rect">
              <a:avLst/>
            </a:prstGeom>
            <a:noFill/>
            <a:ln w="9525" algn="ctr">
              <a:noFill/>
              <a:miter lim="800000"/>
              <a:headEnd/>
              <a:tailEnd/>
            </a:ln>
          </p:spPr>
          <p:txBody>
            <a:bodyPr>
              <a:spAutoFit/>
            </a:bodyPr>
            <a:lstStyle/>
            <a:p>
              <a:pPr algn="ctr" fontAlgn="t">
                <a:spcBef>
                  <a:spcPct val="50000"/>
                </a:spcBef>
              </a:pPr>
              <a:r>
                <a:rPr lang="en-US" altLang="zh-CN" sz="1600" b="0">
                  <a:solidFill>
                    <a:srgbClr val="000000"/>
                  </a:solidFill>
                  <a:latin typeface="Calibri" pitchFamily="34" charset="0"/>
                  <a:cs typeface="Calibri" pitchFamily="34" charset="0"/>
                </a:rPr>
                <a:t>MDS</a:t>
              </a:r>
            </a:p>
          </p:txBody>
        </p:sp>
        <p:sp>
          <p:nvSpPr>
            <p:cNvPr id="19" name="Rectangle 224"/>
            <p:cNvSpPr>
              <a:spLocks noChangeAspect="1" noChangeArrowheads="1"/>
            </p:cNvSpPr>
            <p:nvPr/>
          </p:nvSpPr>
          <p:spPr bwMode="auto">
            <a:xfrm>
              <a:off x="1709738" y="3705958"/>
              <a:ext cx="935037" cy="300038"/>
            </a:xfrm>
            <a:prstGeom prst="rect">
              <a:avLst/>
            </a:prstGeom>
            <a:gradFill rotWithShape="1">
              <a:gsLst>
                <a:gs pos="0">
                  <a:srgbClr val="CCCCCC"/>
                </a:gs>
                <a:gs pos="50000">
                  <a:srgbClr val="FFFFFF"/>
                </a:gs>
                <a:gs pos="100000">
                  <a:srgbClr val="CCCCCC"/>
                </a:gs>
              </a:gsLst>
              <a:lin ang="5400000" scaled="1"/>
            </a:gra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20" name="Text Box 225"/>
            <p:cNvSpPr txBox="1">
              <a:spLocks noChangeArrowheads="1"/>
            </p:cNvSpPr>
            <p:nvPr/>
          </p:nvSpPr>
          <p:spPr bwMode="auto">
            <a:xfrm>
              <a:off x="1779588" y="3705958"/>
              <a:ext cx="936625" cy="336550"/>
            </a:xfrm>
            <a:prstGeom prst="rect">
              <a:avLst/>
            </a:prstGeom>
            <a:noFill/>
            <a:ln w="9525" algn="ctr">
              <a:noFill/>
              <a:miter lim="800000"/>
              <a:headEnd/>
              <a:tailEnd/>
            </a:ln>
          </p:spPr>
          <p:txBody>
            <a:bodyPr>
              <a:spAutoFit/>
            </a:bodyPr>
            <a:lstStyle/>
            <a:p>
              <a:pPr fontAlgn="t">
                <a:spcBef>
                  <a:spcPct val="50000"/>
                </a:spcBef>
              </a:pPr>
              <a:r>
                <a:rPr lang="en-US" altLang="zh-CN" sz="1600" b="0">
                  <a:solidFill>
                    <a:srgbClr val="000000"/>
                  </a:solidFill>
                  <a:latin typeface="Calibri" pitchFamily="34" charset="0"/>
                  <a:cs typeface="Calibri" pitchFamily="34" charset="0"/>
                </a:rPr>
                <a:t>IVR/IRC</a:t>
              </a:r>
            </a:p>
          </p:txBody>
        </p:sp>
        <p:sp>
          <p:nvSpPr>
            <p:cNvPr id="21" name="Rectangle 226"/>
            <p:cNvSpPr>
              <a:spLocks noChangeAspect="1" noChangeArrowheads="1"/>
            </p:cNvSpPr>
            <p:nvPr/>
          </p:nvSpPr>
          <p:spPr bwMode="auto">
            <a:xfrm>
              <a:off x="376238" y="3694846"/>
              <a:ext cx="935037" cy="300037"/>
            </a:xfrm>
            <a:prstGeom prst="rect">
              <a:avLst/>
            </a:prstGeom>
            <a:gradFill rotWithShape="1">
              <a:gsLst>
                <a:gs pos="0">
                  <a:srgbClr val="CCCCCC"/>
                </a:gs>
                <a:gs pos="50000">
                  <a:srgbClr val="FFFFFF"/>
                </a:gs>
                <a:gs pos="100000">
                  <a:srgbClr val="CCCCCC"/>
                </a:gs>
              </a:gsLst>
              <a:lin ang="5400000" scaled="1"/>
            </a:gra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22" name="Text Box 227"/>
            <p:cNvSpPr txBox="1">
              <a:spLocks noChangeArrowheads="1"/>
            </p:cNvSpPr>
            <p:nvPr/>
          </p:nvSpPr>
          <p:spPr bwMode="auto">
            <a:xfrm>
              <a:off x="412750" y="3694846"/>
              <a:ext cx="900113" cy="336550"/>
            </a:xfrm>
            <a:prstGeom prst="rect">
              <a:avLst/>
            </a:prstGeom>
            <a:noFill/>
            <a:ln w="9525" algn="ctr">
              <a:noFill/>
              <a:miter lim="800000"/>
              <a:headEnd/>
              <a:tailEnd/>
            </a:ln>
          </p:spPr>
          <p:txBody>
            <a:bodyPr>
              <a:spAutoFit/>
            </a:bodyPr>
            <a:lstStyle/>
            <a:p>
              <a:pPr fontAlgn="t">
                <a:spcBef>
                  <a:spcPct val="50000"/>
                </a:spcBef>
              </a:pPr>
              <a:r>
                <a:rPr lang="en-US" altLang="zh-CN" sz="1600" b="0">
                  <a:solidFill>
                    <a:srgbClr val="000000"/>
                  </a:solidFill>
                  <a:latin typeface="Calibri" pitchFamily="34" charset="0"/>
                  <a:cs typeface="Calibri" pitchFamily="34" charset="0"/>
                </a:rPr>
                <a:t>Aplogic</a:t>
              </a:r>
            </a:p>
          </p:txBody>
        </p:sp>
        <p:sp>
          <p:nvSpPr>
            <p:cNvPr id="23" name="Text Box 228"/>
            <p:cNvSpPr txBox="1">
              <a:spLocks noChangeArrowheads="1"/>
            </p:cNvSpPr>
            <p:nvPr/>
          </p:nvSpPr>
          <p:spPr bwMode="auto">
            <a:xfrm>
              <a:off x="3033713" y="3705958"/>
              <a:ext cx="1081087" cy="336550"/>
            </a:xfrm>
            <a:prstGeom prst="rect">
              <a:avLst/>
            </a:prstGeom>
            <a:noFill/>
            <a:ln w="9525" algn="ctr">
              <a:noFill/>
              <a:miter lim="800000"/>
              <a:headEnd/>
              <a:tailEnd/>
            </a:ln>
          </p:spPr>
          <p:txBody>
            <a:bodyPr>
              <a:spAutoFit/>
            </a:bodyPr>
            <a:lstStyle/>
            <a:p>
              <a:pPr algn="ctr" fontAlgn="t">
                <a:spcBef>
                  <a:spcPct val="50000"/>
                </a:spcBef>
              </a:pPr>
              <a:r>
                <a:rPr lang="en-US" altLang="zh-CN" sz="1600" b="0">
                  <a:solidFill>
                    <a:srgbClr val="000000"/>
                  </a:solidFill>
                  <a:latin typeface="Calibri" pitchFamily="34" charset="0"/>
                  <a:cs typeface="Calibri" pitchFamily="34" charset="0"/>
                </a:rPr>
                <a:t>MCP</a:t>
              </a:r>
            </a:p>
          </p:txBody>
        </p:sp>
        <p:sp>
          <p:nvSpPr>
            <p:cNvPr id="24" name="Rectangle 229"/>
            <p:cNvSpPr>
              <a:spLocks noChangeAspect="1" noChangeArrowheads="1"/>
            </p:cNvSpPr>
            <p:nvPr/>
          </p:nvSpPr>
          <p:spPr bwMode="auto">
            <a:xfrm>
              <a:off x="376238" y="4142521"/>
              <a:ext cx="935037" cy="300037"/>
            </a:xfrm>
            <a:prstGeom prst="rect">
              <a:avLst/>
            </a:prstGeom>
            <a:gradFill rotWithShape="1">
              <a:gsLst>
                <a:gs pos="0">
                  <a:srgbClr val="CCCCCC"/>
                </a:gs>
                <a:gs pos="50000">
                  <a:srgbClr val="FFFFFF"/>
                </a:gs>
                <a:gs pos="100000">
                  <a:srgbClr val="CCCCCC"/>
                </a:gs>
              </a:gsLst>
              <a:lin ang="5400000" scaled="1"/>
            </a:gra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25" name="Text Box 230"/>
            <p:cNvSpPr txBox="1">
              <a:spLocks noChangeArrowheads="1"/>
            </p:cNvSpPr>
            <p:nvPr/>
          </p:nvSpPr>
          <p:spPr bwMode="auto">
            <a:xfrm>
              <a:off x="520700" y="4142521"/>
              <a:ext cx="781050" cy="336550"/>
            </a:xfrm>
            <a:prstGeom prst="rect">
              <a:avLst/>
            </a:prstGeom>
            <a:noFill/>
            <a:ln w="9525" algn="ctr">
              <a:noFill/>
              <a:miter lim="800000"/>
              <a:headEnd/>
              <a:tailEnd/>
            </a:ln>
          </p:spPr>
          <p:txBody>
            <a:bodyPr>
              <a:spAutoFit/>
            </a:bodyPr>
            <a:lstStyle/>
            <a:p>
              <a:pPr fontAlgn="t">
                <a:spcBef>
                  <a:spcPct val="50000"/>
                </a:spcBef>
              </a:pPr>
              <a:r>
                <a:rPr lang="en-US" altLang="zh-CN" sz="1600" b="0">
                  <a:solidFill>
                    <a:srgbClr val="000000"/>
                  </a:solidFill>
                  <a:latin typeface="Calibri" pitchFamily="34" charset="0"/>
                  <a:cs typeface="Calibri" pitchFamily="34" charset="0"/>
                </a:rPr>
                <a:t>UIDB</a:t>
              </a:r>
            </a:p>
          </p:txBody>
        </p:sp>
        <p:sp>
          <p:nvSpPr>
            <p:cNvPr id="26" name="AutoShape 231"/>
            <p:cNvSpPr>
              <a:spLocks noChangeArrowheads="1"/>
            </p:cNvSpPr>
            <p:nvPr/>
          </p:nvSpPr>
          <p:spPr bwMode="auto">
            <a:xfrm>
              <a:off x="533400" y="2313721"/>
              <a:ext cx="6624638" cy="1109662"/>
            </a:xfrm>
            <a:prstGeom prst="roundRect">
              <a:avLst>
                <a:gd name="adj" fmla="val 16667"/>
              </a:avLst>
            </a:prstGeom>
            <a:noFill/>
            <a:ln w="25400" algn="ctr">
              <a:solidFill>
                <a:srgbClr val="808080"/>
              </a:solidFill>
              <a:prstDash val="sysDot"/>
              <a:round/>
              <a:headEnd/>
              <a:tailEnd/>
            </a:ln>
          </p:spPr>
          <p:txBody>
            <a:bodyPr wrap="none" anchor="ctr"/>
            <a:lstStyle/>
            <a:p>
              <a:endParaRPr lang="zh-CN" altLang="en-US">
                <a:latin typeface="Calibri" pitchFamily="34" charset="0"/>
                <a:cs typeface="Calibri" pitchFamily="34" charset="0"/>
              </a:endParaRPr>
            </a:p>
          </p:txBody>
        </p:sp>
        <p:sp>
          <p:nvSpPr>
            <p:cNvPr id="27" name="Text Box 233"/>
            <p:cNvSpPr txBox="1">
              <a:spLocks noChangeArrowheads="1"/>
            </p:cNvSpPr>
            <p:nvPr/>
          </p:nvSpPr>
          <p:spPr bwMode="auto">
            <a:xfrm>
              <a:off x="7146925" y="2589946"/>
              <a:ext cx="1997075" cy="414337"/>
            </a:xfrm>
            <a:prstGeom prst="rect">
              <a:avLst/>
            </a:prstGeom>
            <a:noFill/>
            <a:ln w="9525" algn="ctr">
              <a:noFill/>
              <a:miter lim="800000"/>
              <a:headEnd/>
              <a:tailEnd/>
            </a:ln>
          </p:spPr>
          <p:txBody>
            <a:bodyPr/>
            <a:lstStyle/>
            <a:p>
              <a:pPr algn="ctr" fontAlgn="t">
                <a:spcBef>
                  <a:spcPct val="50000"/>
                </a:spcBef>
              </a:pPr>
              <a:r>
                <a:rPr lang="en-US" altLang="zh-CN" sz="1600" b="0" dirty="0">
                  <a:solidFill>
                    <a:srgbClr val="006699"/>
                  </a:solidFill>
                  <a:latin typeface="Calibri" pitchFamily="34" charset="0"/>
                  <a:cs typeface="Calibri" pitchFamily="34" charset="0"/>
                </a:rPr>
                <a:t>CTI Platform</a:t>
              </a:r>
            </a:p>
          </p:txBody>
        </p:sp>
        <p:sp>
          <p:nvSpPr>
            <p:cNvPr id="28" name="Line 234"/>
            <p:cNvSpPr>
              <a:spLocks noChangeShapeType="1"/>
            </p:cNvSpPr>
            <p:nvPr/>
          </p:nvSpPr>
          <p:spPr bwMode="auto">
            <a:xfrm rot="5400000">
              <a:off x="1385094" y="3162240"/>
              <a:ext cx="719137" cy="0"/>
            </a:xfrm>
            <a:prstGeom prst="line">
              <a:avLst/>
            </a:prstGeom>
            <a:noFill/>
            <a:ln w="25400">
              <a:solidFill>
                <a:srgbClr val="006699"/>
              </a:solidFill>
              <a:round/>
              <a:headEnd/>
              <a:tailEnd/>
            </a:ln>
          </p:spPr>
          <p:txBody>
            <a:bodyPr wrap="none" lIns="73025" tIns="36512" rIns="73025" bIns="36512" anchor="ctr"/>
            <a:lstStyle/>
            <a:p>
              <a:endParaRPr lang="en-US">
                <a:latin typeface="Calibri" pitchFamily="34" charset="0"/>
                <a:cs typeface="Calibri" pitchFamily="34" charset="0"/>
              </a:endParaRPr>
            </a:p>
          </p:txBody>
        </p:sp>
        <p:sp>
          <p:nvSpPr>
            <p:cNvPr id="30" name="Line 202"/>
            <p:cNvSpPr>
              <a:spLocks noChangeShapeType="1"/>
            </p:cNvSpPr>
            <p:nvPr/>
          </p:nvSpPr>
          <p:spPr bwMode="auto">
            <a:xfrm rot="5400000">
              <a:off x="3348831" y="2076390"/>
              <a:ext cx="1538287" cy="6350"/>
            </a:xfrm>
            <a:prstGeom prst="line">
              <a:avLst/>
            </a:prstGeom>
            <a:noFill/>
            <a:ln w="25400">
              <a:solidFill>
                <a:srgbClr val="006699"/>
              </a:solidFill>
              <a:round/>
              <a:headEnd/>
              <a:tailEnd/>
            </a:ln>
          </p:spPr>
          <p:txBody>
            <a:bodyPr wrap="none" lIns="73025" tIns="36512" rIns="73025" bIns="36512" anchor="ctr"/>
            <a:lstStyle/>
            <a:p>
              <a:endParaRPr lang="en-US">
                <a:latin typeface="Calibri" pitchFamily="34" charset="0"/>
                <a:cs typeface="Calibri" pitchFamily="34" charset="0"/>
              </a:endParaRPr>
            </a:p>
          </p:txBody>
        </p:sp>
        <p:sp>
          <p:nvSpPr>
            <p:cNvPr id="31" name="Line 203"/>
            <p:cNvSpPr>
              <a:spLocks noChangeShapeType="1"/>
            </p:cNvSpPr>
            <p:nvPr/>
          </p:nvSpPr>
          <p:spPr bwMode="auto">
            <a:xfrm rot="5400000">
              <a:off x="5597525" y="1948596"/>
              <a:ext cx="1800225" cy="0"/>
            </a:xfrm>
            <a:prstGeom prst="line">
              <a:avLst/>
            </a:prstGeom>
            <a:noFill/>
            <a:ln w="25400">
              <a:solidFill>
                <a:srgbClr val="006699"/>
              </a:solidFill>
              <a:round/>
              <a:headEnd/>
              <a:tailEnd/>
            </a:ln>
          </p:spPr>
          <p:txBody>
            <a:bodyPr wrap="none" lIns="73025" tIns="36512" rIns="73025" bIns="36512" anchor="ctr"/>
            <a:lstStyle/>
            <a:p>
              <a:endParaRPr lang="en-US">
                <a:latin typeface="Calibri" pitchFamily="34" charset="0"/>
                <a:cs typeface="Calibri" pitchFamily="34" charset="0"/>
              </a:endParaRPr>
            </a:p>
          </p:txBody>
        </p:sp>
        <p:sp>
          <p:nvSpPr>
            <p:cNvPr id="32" name="Rectangle 206"/>
            <p:cNvSpPr>
              <a:spLocks noChangeAspect="1" noChangeArrowheads="1"/>
            </p:cNvSpPr>
            <p:nvPr/>
          </p:nvSpPr>
          <p:spPr bwMode="auto">
            <a:xfrm>
              <a:off x="5997575" y="1023083"/>
              <a:ext cx="1095375" cy="331788"/>
            </a:xfrm>
            <a:prstGeom prst="rect">
              <a:avLst/>
            </a:prstGeom>
            <a:solidFill>
              <a:srgbClr val="FFCC99"/>
            </a:soli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33" name="Text Box 207"/>
            <p:cNvSpPr txBox="1">
              <a:spLocks noChangeArrowheads="1"/>
            </p:cNvSpPr>
            <p:nvPr/>
          </p:nvSpPr>
          <p:spPr bwMode="auto">
            <a:xfrm>
              <a:off x="5932133" y="1023083"/>
              <a:ext cx="1317625" cy="336550"/>
            </a:xfrm>
            <a:prstGeom prst="rect">
              <a:avLst/>
            </a:prstGeom>
            <a:noFill/>
            <a:ln w="9525" algn="ctr">
              <a:noFill/>
              <a:miter lim="800000"/>
              <a:headEnd/>
              <a:tailEnd/>
            </a:ln>
          </p:spPr>
          <p:txBody>
            <a:bodyPr>
              <a:spAutoFit/>
            </a:bodyPr>
            <a:lstStyle/>
            <a:p>
              <a:pPr algn="ctr" fontAlgn="t">
                <a:spcBef>
                  <a:spcPct val="50000"/>
                </a:spcBef>
              </a:pPr>
              <a:r>
                <a:rPr lang="en-US" altLang="zh-CN" sz="1600" b="0" dirty="0" err="1">
                  <a:solidFill>
                    <a:srgbClr val="000000"/>
                  </a:solidFill>
                  <a:latin typeface="Calibri" pitchFamily="34" charset="0"/>
                  <a:cs typeface="Calibri" pitchFamily="34" charset="0"/>
                </a:rPr>
                <a:t>WebServer</a:t>
              </a:r>
              <a:endParaRPr lang="en-US" altLang="zh-CN" sz="1600" b="0" dirty="0">
                <a:solidFill>
                  <a:srgbClr val="000000"/>
                </a:solidFill>
                <a:latin typeface="Calibri" pitchFamily="34" charset="0"/>
                <a:cs typeface="Calibri" pitchFamily="34" charset="0"/>
              </a:endParaRPr>
            </a:p>
          </p:txBody>
        </p:sp>
        <p:sp>
          <p:nvSpPr>
            <p:cNvPr id="34" name="Rectangle 208"/>
            <p:cNvSpPr>
              <a:spLocks noChangeAspect="1" noChangeArrowheads="1"/>
            </p:cNvSpPr>
            <p:nvPr/>
          </p:nvSpPr>
          <p:spPr bwMode="auto">
            <a:xfrm>
              <a:off x="3500438" y="1023083"/>
              <a:ext cx="1223962" cy="331788"/>
            </a:xfrm>
            <a:prstGeom prst="rect">
              <a:avLst/>
            </a:prstGeom>
            <a:solidFill>
              <a:srgbClr val="FFCC99"/>
            </a:soli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35" name="Text Box 209"/>
            <p:cNvSpPr txBox="1">
              <a:spLocks noChangeArrowheads="1"/>
            </p:cNvSpPr>
            <p:nvPr/>
          </p:nvSpPr>
          <p:spPr bwMode="auto">
            <a:xfrm>
              <a:off x="3500438" y="1023083"/>
              <a:ext cx="1376362" cy="336550"/>
            </a:xfrm>
            <a:prstGeom prst="rect">
              <a:avLst/>
            </a:prstGeom>
            <a:noFill/>
            <a:ln w="9525" algn="ctr">
              <a:noFill/>
              <a:miter lim="800000"/>
              <a:headEnd/>
              <a:tailEnd/>
            </a:ln>
          </p:spPr>
          <p:txBody>
            <a:bodyPr>
              <a:spAutoFit/>
            </a:bodyPr>
            <a:lstStyle/>
            <a:p>
              <a:pPr algn="ctr" fontAlgn="t">
                <a:spcBef>
                  <a:spcPct val="50000"/>
                </a:spcBef>
              </a:pPr>
              <a:r>
                <a:rPr lang="en-US" altLang="zh-CN" sz="1600" b="0" dirty="0" err="1">
                  <a:solidFill>
                    <a:srgbClr val="000000"/>
                  </a:solidFill>
                  <a:latin typeface="Calibri" pitchFamily="34" charset="0"/>
                  <a:cs typeface="Calibri" pitchFamily="34" charset="0"/>
                </a:rPr>
                <a:t>EmailServer</a:t>
              </a:r>
              <a:endParaRPr lang="en-US" altLang="zh-CN" sz="1600" b="0" dirty="0">
                <a:solidFill>
                  <a:srgbClr val="000000"/>
                </a:solidFill>
                <a:latin typeface="Calibri" pitchFamily="34" charset="0"/>
                <a:cs typeface="Calibri" pitchFamily="34" charset="0"/>
              </a:endParaRPr>
            </a:p>
          </p:txBody>
        </p:sp>
        <p:sp>
          <p:nvSpPr>
            <p:cNvPr id="36" name="Text Box 232"/>
            <p:cNvSpPr txBox="1">
              <a:spLocks noChangeArrowheads="1"/>
            </p:cNvSpPr>
            <p:nvPr/>
          </p:nvSpPr>
          <p:spPr bwMode="auto">
            <a:xfrm>
              <a:off x="7170738" y="988158"/>
              <a:ext cx="1973262" cy="336550"/>
            </a:xfrm>
            <a:prstGeom prst="rect">
              <a:avLst/>
            </a:prstGeom>
            <a:noFill/>
            <a:ln w="9525" algn="ctr">
              <a:noFill/>
              <a:miter lim="800000"/>
              <a:headEnd/>
              <a:tailEnd/>
            </a:ln>
          </p:spPr>
          <p:txBody>
            <a:bodyPr>
              <a:spAutoFit/>
            </a:bodyPr>
            <a:lstStyle/>
            <a:p>
              <a:pPr fontAlgn="t">
                <a:spcBef>
                  <a:spcPct val="50000"/>
                </a:spcBef>
              </a:pPr>
              <a:r>
                <a:rPr lang="en-US" altLang="zh-CN" sz="1600" dirty="0">
                  <a:solidFill>
                    <a:srgbClr val="006699"/>
                  </a:solidFill>
                  <a:latin typeface="Calibri" pitchFamily="34" charset="0"/>
                  <a:cs typeface="Calibri" pitchFamily="34" charset="0"/>
                </a:rPr>
                <a:t>Access Platforms</a:t>
              </a:r>
            </a:p>
          </p:txBody>
        </p:sp>
        <p:sp>
          <p:nvSpPr>
            <p:cNvPr id="39" name="Line 201"/>
            <p:cNvSpPr>
              <a:spLocks noChangeShapeType="1"/>
            </p:cNvSpPr>
            <p:nvPr/>
          </p:nvSpPr>
          <p:spPr bwMode="auto">
            <a:xfrm rot="5400000">
              <a:off x="844550" y="2102584"/>
              <a:ext cx="1800225" cy="0"/>
            </a:xfrm>
            <a:prstGeom prst="line">
              <a:avLst/>
            </a:prstGeom>
            <a:noFill/>
            <a:ln w="25400">
              <a:solidFill>
                <a:srgbClr val="006699"/>
              </a:solidFill>
              <a:round/>
              <a:headEnd/>
              <a:tailEnd/>
            </a:ln>
          </p:spPr>
          <p:txBody>
            <a:bodyPr wrap="none" lIns="73025" tIns="36512" rIns="73025" bIns="36512" anchor="ctr"/>
            <a:lstStyle/>
            <a:p>
              <a:endParaRPr lang="en-US">
                <a:latin typeface="Calibri" pitchFamily="34" charset="0"/>
                <a:cs typeface="Calibri" pitchFamily="34" charset="0"/>
              </a:endParaRPr>
            </a:p>
          </p:txBody>
        </p:sp>
        <p:sp>
          <p:nvSpPr>
            <p:cNvPr id="40" name="Rectangle 210"/>
            <p:cNvSpPr>
              <a:spLocks noChangeAspect="1" noChangeArrowheads="1"/>
            </p:cNvSpPr>
            <p:nvPr/>
          </p:nvSpPr>
          <p:spPr bwMode="auto">
            <a:xfrm>
              <a:off x="1276350" y="1726346"/>
              <a:ext cx="935038" cy="300037"/>
            </a:xfrm>
            <a:prstGeom prst="rect">
              <a:avLst/>
            </a:prstGeom>
            <a:gradFill rotWithShape="1">
              <a:gsLst>
                <a:gs pos="0">
                  <a:srgbClr val="CCCCCC"/>
                </a:gs>
                <a:gs pos="50000">
                  <a:srgbClr val="FFFFFF"/>
                </a:gs>
                <a:gs pos="100000">
                  <a:srgbClr val="CCCCCC"/>
                </a:gs>
              </a:gsLst>
              <a:lin ang="5400000" scaled="1"/>
            </a:gra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41" name="Text Box 211"/>
            <p:cNvSpPr txBox="1">
              <a:spLocks noChangeArrowheads="1"/>
            </p:cNvSpPr>
            <p:nvPr/>
          </p:nvSpPr>
          <p:spPr bwMode="auto">
            <a:xfrm>
              <a:off x="1281113" y="1726346"/>
              <a:ext cx="1081087" cy="336550"/>
            </a:xfrm>
            <a:prstGeom prst="rect">
              <a:avLst/>
            </a:prstGeom>
            <a:noFill/>
            <a:ln w="9525" algn="ctr">
              <a:noFill/>
              <a:miter lim="800000"/>
              <a:headEnd/>
              <a:tailEnd/>
            </a:ln>
          </p:spPr>
          <p:txBody>
            <a:bodyPr>
              <a:spAutoFit/>
            </a:bodyPr>
            <a:lstStyle/>
            <a:p>
              <a:pPr fontAlgn="t">
                <a:spcBef>
                  <a:spcPct val="50000"/>
                </a:spcBef>
              </a:pPr>
              <a:r>
                <a:rPr lang="en-US" altLang="zh-CN" sz="1600" b="0">
                  <a:solidFill>
                    <a:srgbClr val="000000"/>
                  </a:solidFill>
                  <a:latin typeface="Calibri" pitchFamily="34" charset="0"/>
                  <a:cs typeface="Calibri" pitchFamily="34" charset="0"/>
                </a:rPr>
                <a:t>CTI-Link</a:t>
              </a:r>
            </a:p>
          </p:txBody>
        </p:sp>
        <p:sp>
          <p:nvSpPr>
            <p:cNvPr id="42" name="Rectangle 216"/>
            <p:cNvSpPr>
              <a:spLocks noChangeAspect="1" noChangeArrowheads="1"/>
            </p:cNvSpPr>
            <p:nvPr/>
          </p:nvSpPr>
          <p:spPr bwMode="auto">
            <a:xfrm>
              <a:off x="1276350" y="2388333"/>
              <a:ext cx="935038" cy="301625"/>
            </a:xfrm>
            <a:prstGeom prst="rect">
              <a:avLst/>
            </a:prstGeom>
            <a:gradFill rotWithShape="1">
              <a:gsLst>
                <a:gs pos="0">
                  <a:srgbClr val="CCCCCC"/>
                </a:gs>
                <a:gs pos="50000">
                  <a:srgbClr val="FFFFFF"/>
                </a:gs>
                <a:gs pos="100000">
                  <a:srgbClr val="CCCCCC"/>
                </a:gs>
              </a:gsLst>
              <a:lin ang="5400000" scaled="1"/>
            </a:gra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43" name="Text Box 217"/>
            <p:cNvSpPr txBox="1">
              <a:spLocks noChangeArrowheads="1"/>
            </p:cNvSpPr>
            <p:nvPr/>
          </p:nvSpPr>
          <p:spPr bwMode="auto">
            <a:xfrm>
              <a:off x="1276350" y="2388333"/>
              <a:ext cx="1244600" cy="336550"/>
            </a:xfrm>
            <a:prstGeom prst="rect">
              <a:avLst/>
            </a:prstGeom>
            <a:noFill/>
            <a:ln w="9525" algn="ctr">
              <a:noFill/>
              <a:miter lim="800000"/>
              <a:headEnd/>
              <a:tailEnd/>
            </a:ln>
          </p:spPr>
          <p:txBody>
            <a:bodyPr>
              <a:spAutoFit/>
            </a:bodyPr>
            <a:lstStyle/>
            <a:p>
              <a:pPr fontAlgn="t">
                <a:spcBef>
                  <a:spcPct val="50000"/>
                </a:spcBef>
              </a:pPr>
              <a:r>
                <a:rPr lang="en-US" altLang="zh-CN" sz="1600" b="0">
                  <a:solidFill>
                    <a:srgbClr val="000000"/>
                  </a:solidFill>
                  <a:latin typeface="Calibri" pitchFamily="34" charset="0"/>
                  <a:cs typeface="Calibri" pitchFamily="34" charset="0"/>
                </a:rPr>
                <a:t>CTI Server</a:t>
              </a:r>
            </a:p>
          </p:txBody>
        </p:sp>
        <p:sp>
          <p:nvSpPr>
            <p:cNvPr id="44" name="Rectangle 214"/>
            <p:cNvSpPr>
              <a:spLocks noChangeAspect="1" noChangeArrowheads="1"/>
            </p:cNvSpPr>
            <p:nvPr/>
          </p:nvSpPr>
          <p:spPr bwMode="auto">
            <a:xfrm>
              <a:off x="3652838" y="2399446"/>
              <a:ext cx="935037" cy="301625"/>
            </a:xfrm>
            <a:prstGeom prst="rect">
              <a:avLst/>
            </a:prstGeom>
            <a:gradFill rotWithShape="1">
              <a:gsLst>
                <a:gs pos="0">
                  <a:srgbClr val="CCCCCC"/>
                </a:gs>
                <a:gs pos="50000">
                  <a:srgbClr val="FFFFFF"/>
                </a:gs>
                <a:gs pos="100000">
                  <a:srgbClr val="CCCCCC"/>
                </a:gs>
              </a:gsLst>
              <a:lin ang="5400000" scaled="1"/>
            </a:gra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45" name="Text Box 215"/>
            <p:cNvSpPr txBox="1">
              <a:spLocks noChangeArrowheads="1"/>
            </p:cNvSpPr>
            <p:nvPr/>
          </p:nvSpPr>
          <p:spPr bwMode="auto">
            <a:xfrm>
              <a:off x="3760788" y="2399446"/>
              <a:ext cx="900112" cy="336550"/>
            </a:xfrm>
            <a:prstGeom prst="rect">
              <a:avLst/>
            </a:prstGeom>
            <a:noFill/>
            <a:ln w="9525" algn="ctr">
              <a:noFill/>
              <a:miter lim="800000"/>
              <a:headEnd/>
              <a:tailEnd/>
            </a:ln>
          </p:spPr>
          <p:txBody>
            <a:bodyPr>
              <a:spAutoFit/>
            </a:bodyPr>
            <a:lstStyle/>
            <a:p>
              <a:pPr fontAlgn="t">
                <a:spcBef>
                  <a:spcPct val="50000"/>
                </a:spcBef>
              </a:pPr>
              <a:r>
                <a:rPr lang="en-US" altLang="zh-CN" sz="1600" b="0">
                  <a:solidFill>
                    <a:srgbClr val="000000"/>
                  </a:solidFill>
                  <a:latin typeface="Calibri" pitchFamily="34" charset="0"/>
                  <a:cs typeface="Calibri" pitchFamily="34" charset="0"/>
                </a:rPr>
                <a:t>MailM</a:t>
              </a:r>
            </a:p>
          </p:txBody>
        </p:sp>
        <p:sp>
          <p:nvSpPr>
            <p:cNvPr id="46" name="Rectangle 204"/>
            <p:cNvSpPr>
              <a:spLocks noChangeAspect="1" noChangeArrowheads="1"/>
            </p:cNvSpPr>
            <p:nvPr/>
          </p:nvSpPr>
          <p:spPr bwMode="auto">
            <a:xfrm>
              <a:off x="1285521" y="1023083"/>
              <a:ext cx="935037" cy="331788"/>
            </a:xfrm>
            <a:prstGeom prst="rect">
              <a:avLst/>
            </a:prstGeom>
            <a:solidFill>
              <a:srgbClr val="FFCC99"/>
            </a:soli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47" name="Text Box 205"/>
            <p:cNvSpPr txBox="1">
              <a:spLocks noChangeArrowheads="1"/>
            </p:cNvSpPr>
            <p:nvPr/>
          </p:nvSpPr>
          <p:spPr bwMode="auto">
            <a:xfrm>
              <a:off x="1420813" y="1023083"/>
              <a:ext cx="722312" cy="336550"/>
            </a:xfrm>
            <a:prstGeom prst="rect">
              <a:avLst/>
            </a:prstGeom>
            <a:noFill/>
            <a:ln w="9525" algn="ctr">
              <a:noFill/>
              <a:miter lim="800000"/>
              <a:headEnd/>
              <a:tailEnd/>
            </a:ln>
          </p:spPr>
          <p:txBody>
            <a:bodyPr>
              <a:spAutoFit/>
            </a:bodyPr>
            <a:lstStyle/>
            <a:p>
              <a:pPr algn="ctr" fontAlgn="t">
                <a:spcBef>
                  <a:spcPct val="50000"/>
                </a:spcBef>
              </a:pPr>
              <a:r>
                <a:rPr lang="en-US" altLang="zh-CN" sz="1600" b="0" dirty="0">
                  <a:solidFill>
                    <a:srgbClr val="000000"/>
                  </a:solidFill>
                  <a:latin typeface="Calibri" pitchFamily="34" charset="0"/>
                  <a:cs typeface="Calibri" pitchFamily="34" charset="0"/>
                </a:rPr>
                <a:t>UAP</a:t>
              </a:r>
            </a:p>
          </p:txBody>
        </p:sp>
        <p:sp>
          <p:nvSpPr>
            <p:cNvPr id="48" name="Rectangle 218"/>
            <p:cNvSpPr>
              <a:spLocks noChangeAspect="1" noChangeArrowheads="1"/>
            </p:cNvSpPr>
            <p:nvPr/>
          </p:nvSpPr>
          <p:spPr bwMode="auto">
            <a:xfrm>
              <a:off x="6029325" y="2399446"/>
              <a:ext cx="935038" cy="301625"/>
            </a:xfrm>
            <a:prstGeom prst="rect">
              <a:avLst/>
            </a:prstGeom>
            <a:gradFill rotWithShape="1">
              <a:gsLst>
                <a:gs pos="0">
                  <a:srgbClr val="CCCCCC"/>
                </a:gs>
                <a:gs pos="50000">
                  <a:srgbClr val="FFFFFF"/>
                </a:gs>
                <a:gs pos="100000">
                  <a:srgbClr val="CCCCCC"/>
                </a:gs>
              </a:gsLst>
              <a:lin ang="5400000" scaled="1"/>
            </a:gra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49" name="Text Box 219"/>
            <p:cNvSpPr txBox="1">
              <a:spLocks noChangeArrowheads="1"/>
            </p:cNvSpPr>
            <p:nvPr/>
          </p:nvSpPr>
          <p:spPr bwMode="auto">
            <a:xfrm>
              <a:off x="6138863" y="2399446"/>
              <a:ext cx="827087" cy="336550"/>
            </a:xfrm>
            <a:prstGeom prst="rect">
              <a:avLst/>
            </a:prstGeom>
            <a:noFill/>
            <a:ln w="9525" algn="ctr">
              <a:noFill/>
              <a:miter lim="800000"/>
              <a:headEnd/>
              <a:tailEnd/>
            </a:ln>
          </p:spPr>
          <p:txBody>
            <a:bodyPr>
              <a:spAutoFit/>
            </a:bodyPr>
            <a:lstStyle/>
            <a:p>
              <a:pPr fontAlgn="t">
                <a:spcBef>
                  <a:spcPct val="50000"/>
                </a:spcBef>
              </a:pPr>
              <a:r>
                <a:rPr lang="en-US" altLang="zh-CN" sz="1600" b="0" dirty="0" err="1">
                  <a:solidFill>
                    <a:srgbClr val="000000"/>
                  </a:solidFill>
                  <a:latin typeface="Calibri" pitchFamily="34" charset="0"/>
                  <a:cs typeface="Calibri" pitchFamily="34" charset="0"/>
                </a:rPr>
                <a:t>WebM</a:t>
              </a:r>
              <a:endParaRPr lang="en-US" altLang="zh-CN" sz="1600" b="0" dirty="0">
                <a:solidFill>
                  <a:srgbClr val="000000"/>
                </a:solidFill>
                <a:latin typeface="Calibri" pitchFamily="34" charset="0"/>
                <a:cs typeface="Calibri" pitchFamily="34" charset="0"/>
              </a:endParaRPr>
            </a:p>
          </p:txBody>
        </p:sp>
        <p:sp>
          <p:nvSpPr>
            <p:cNvPr id="50" name="Rectangle 212"/>
            <p:cNvSpPr>
              <a:spLocks noChangeAspect="1" noChangeArrowheads="1"/>
            </p:cNvSpPr>
            <p:nvPr/>
          </p:nvSpPr>
          <p:spPr bwMode="auto">
            <a:xfrm>
              <a:off x="6029325" y="1737458"/>
              <a:ext cx="935038" cy="301625"/>
            </a:xfrm>
            <a:prstGeom prst="rect">
              <a:avLst/>
            </a:prstGeom>
            <a:gradFill rotWithShape="1">
              <a:gsLst>
                <a:gs pos="0">
                  <a:srgbClr val="CCCCCC"/>
                </a:gs>
                <a:gs pos="50000">
                  <a:srgbClr val="FFFFFF"/>
                </a:gs>
                <a:gs pos="100000">
                  <a:srgbClr val="CCCCCC"/>
                </a:gs>
              </a:gsLst>
              <a:lin ang="5400000" scaled="1"/>
            </a:gra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51" name="Text Box 213"/>
            <p:cNvSpPr txBox="1">
              <a:spLocks noChangeArrowheads="1"/>
            </p:cNvSpPr>
            <p:nvPr/>
          </p:nvSpPr>
          <p:spPr bwMode="auto">
            <a:xfrm>
              <a:off x="6138863" y="1737458"/>
              <a:ext cx="827087" cy="336550"/>
            </a:xfrm>
            <a:prstGeom prst="rect">
              <a:avLst/>
            </a:prstGeom>
            <a:noFill/>
            <a:ln w="9525" algn="ctr">
              <a:noFill/>
              <a:miter lim="800000"/>
              <a:headEnd/>
              <a:tailEnd/>
            </a:ln>
          </p:spPr>
          <p:txBody>
            <a:bodyPr>
              <a:spAutoFit/>
            </a:bodyPr>
            <a:lstStyle/>
            <a:p>
              <a:pPr fontAlgn="t">
                <a:spcBef>
                  <a:spcPct val="50000"/>
                </a:spcBef>
              </a:pPr>
              <a:r>
                <a:rPr lang="en-US" altLang="zh-CN" sz="1600" b="0" dirty="0">
                  <a:solidFill>
                    <a:srgbClr val="000000"/>
                  </a:solidFill>
                  <a:latin typeface="Calibri" pitchFamily="34" charset="0"/>
                  <a:cs typeface="Calibri" pitchFamily="34" charset="0"/>
                </a:rPr>
                <a:t>WMG</a:t>
              </a:r>
            </a:p>
          </p:txBody>
        </p:sp>
        <p:sp>
          <p:nvSpPr>
            <p:cNvPr id="52" name="Line 311"/>
            <p:cNvSpPr>
              <a:spLocks noChangeShapeType="1"/>
            </p:cNvSpPr>
            <p:nvPr/>
          </p:nvSpPr>
          <p:spPr bwMode="auto">
            <a:xfrm rot="5400000">
              <a:off x="4762500" y="3648808"/>
              <a:ext cx="228600" cy="0"/>
            </a:xfrm>
            <a:prstGeom prst="line">
              <a:avLst/>
            </a:prstGeom>
            <a:noFill/>
            <a:ln w="25400">
              <a:solidFill>
                <a:srgbClr val="006699"/>
              </a:solidFill>
              <a:round/>
              <a:headEnd/>
              <a:tailEnd/>
            </a:ln>
          </p:spPr>
          <p:txBody>
            <a:bodyPr wrap="none" lIns="73025" tIns="36512" rIns="73025" bIns="36512" anchor="ctr"/>
            <a:lstStyle/>
            <a:p>
              <a:endParaRPr lang="en-US">
                <a:latin typeface="Calibri" pitchFamily="34" charset="0"/>
                <a:cs typeface="Calibri" pitchFamily="34" charset="0"/>
              </a:endParaRPr>
            </a:p>
          </p:txBody>
        </p:sp>
        <p:sp>
          <p:nvSpPr>
            <p:cNvPr id="53" name="Rectangle 309"/>
            <p:cNvSpPr>
              <a:spLocks noChangeAspect="1" noChangeArrowheads="1"/>
            </p:cNvSpPr>
            <p:nvPr/>
          </p:nvSpPr>
          <p:spPr bwMode="auto">
            <a:xfrm>
              <a:off x="4433888" y="3686908"/>
              <a:ext cx="935037" cy="300038"/>
            </a:xfrm>
            <a:prstGeom prst="rect">
              <a:avLst/>
            </a:prstGeom>
            <a:gradFill rotWithShape="1">
              <a:gsLst>
                <a:gs pos="0">
                  <a:srgbClr val="CCCCCC"/>
                </a:gs>
                <a:gs pos="50000">
                  <a:srgbClr val="FFFFFF"/>
                </a:gs>
                <a:gs pos="100000">
                  <a:srgbClr val="CCCCCC"/>
                </a:gs>
              </a:gsLst>
              <a:lin ang="5400000" scaled="1"/>
            </a:gradFill>
            <a:ln w="15875">
              <a:solidFill>
                <a:srgbClr val="CCCCFF"/>
              </a:solidFill>
              <a:miter lim="800000"/>
              <a:headEnd/>
              <a:tailEnd/>
            </a:ln>
          </p:spPr>
          <p:txBody>
            <a:bodyPr wrap="none" anchor="ctr"/>
            <a:lstStyle/>
            <a:p>
              <a:endParaRPr lang="zh-CN" altLang="en-US">
                <a:latin typeface="Calibri" pitchFamily="34" charset="0"/>
                <a:cs typeface="Calibri" pitchFamily="34" charset="0"/>
              </a:endParaRPr>
            </a:p>
          </p:txBody>
        </p:sp>
        <p:sp>
          <p:nvSpPr>
            <p:cNvPr id="54" name="Text Box 310"/>
            <p:cNvSpPr txBox="1">
              <a:spLocks noChangeArrowheads="1"/>
            </p:cNvSpPr>
            <p:nvPr/>
          </p:nvSpPr>
          <p:spPr bwMode="auto">
            <a:xfrm>
              <a:off x="4343400" y="3705958"/>
              <a:ext cx="1081088" cy="336550"/>
            </a:xfrm>
            <a:prstGeom prst="rect">
              <a:avLst/>
            </a:prstGeom>
            <a:noFill/>
            <a:ln w="9525" algn="ctr">
              <a:noFill/>
              <a:miter lim="800000"/>
              <a:headEnd/>
              <a:tailEnd/>
            </a:ln>
          </p:spPr>
          <p:txBody>
            <a:bodyPr>
              <a:spAutoFit/>
            </a:bodyPr>
            <a:lstStyle/>
            <a:p>
              <a:pPr algn="ctr" fontAlgn="t">
                <a:spcBef>
                  <a:spcPct val="50000"/>
                </a:spcBef>
              </a:pPr>
              <a:r>
                <a:rPr lang="en-US" altLang="zh-CN" sz="1600" b="0">
                  <a:solidFill>
                    <a:srgbClr val="000000"/>
                  </a:solidFill>
                  <a:latin typeface="Calibri" pitchFamily="34" charset="0"/>
                  <a:cs typeface="Calibri" pitchFamily="34" charset="0"/>
                </a:rPr>
                <a:t>WAS</a:t>
              </a: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algn="ctr" defTabSz="877888"/>
            <a:r>
              <a:rPr lang="en-US" altLang="zh-CN">
                <a:solidFill>
                  <a:srgbClr val="2D2015"/>
                </a:solidFill>
              </a:rPr>
              <a:t>Page</a:t>
            </a:r>
            <a:fld id="{2672B4CE-3E3E-4193-A8FC-84CC79326466}" type="slidenum">
              <a:rPr lang="en-US" altLang="zh-CN">
                <a:solidFill>
                  <a:srgbClr val="2D2015"/>
                </a:solidFill>
              </a:rPr>
              <a:pPr algn="ctr" defTabSz="877888"/>
              <a:t>17</a:t>
            </a:fld>
            <a:endParaRPr lang="en-US" altLang="zh-CN">
              <a:solidFill>
                <a:srgbClr val="2D2015"/>
              </a:solidFill>
            </a:endParaRPr>
          </a:p>
        </p:txBody>
      </p:sp>
      <p:grpSp>
        <p:nvGrpSpPr>
          <p:cNvPr id="2" name="Group 10"/>
          <p:cNvGrpSpPr/>
          <p:nvPr/>
        </p:nvGrpSpPr>
        <p:grpSpPr>
          <a:xfrm>
            <a:off x="4572000" y="1828800"/>
            <a:ext cx="4198260" cy="2848434"/>
            <a:chOff x="4800600" y="1676400"/>
            <a:chExt cx="4198260" cy="2848434"/>
          </a:xfrm>
        </p:grpSpPr>
        <p:sp>
          <p:nvSpPr>
            <p:cNvPr id="12" name="Snip Diagonal Corner Rectangle 11"/>
            <p:cNvSpPr/>
            <p:nvPr/>
          </p:nvSpPr>
          <p:spPr bwMode="auto">
            <a:xfrm>
              <a:off x="4800600" y="16764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HUAWEI IPCC INTRODUCTION</a:t>
              </a:r>
              <a:endParaRPr lang="en-US" altLang="zh-CN" dirty="0">
                <a:solidFill>
                  <a:srgbClr val="C00000"/>
                </a:solidFill>
                <a:latin typeface="Calibri" pitchFamily="34" charset="0"/>
                <a:ea typeface="宋体" pitchFamily="2" charset="-122"/>
              </a:endParaRPr>
            </a:p>
          </p:txBody>
        </p:sp>
        <p:sp>
          <p:nvSpPr>
            <p:cNvPr id="14" name="Snip Diagonal Corner Rectangle 13"/>
            <p:cNvSpPr/>
            <p:nvPr/>
          </p:nvSpPr>
          <p:spPr bwMode="auto">
            <a:xfrm>
              <a:off x="4800600" y="226786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CORE COMPONENTS OF HUAWEI IPCC</a:t>
              </a:r>
              <a:endParaRPr lang="en-US" altLang="zh-CN" dirty="0">
                <a:solidFill>
                  <a:srgbClr val="C00000"/>
                </a:solidFill>
                <a:latin typeface="Calibri" pitchFamily="34" charset="0"/>
                <a:ea typeface="宋体" pitchFamily="2" charset="-122"/>
              </a:endParaRPr>
            </a:p>
          </p:txBody>
        </p:sp>
        <p:sp>
          <p:nvSpPr>
            <p:cNvPr id="16" name="Snip Diagonal Corner Rectangle 15"/>
            <p:cNvSpPr/>
            <p:nvPr/>
          </p:nvSpPr>
          <p:spPr bwMode="auto">
            <a:xfrm>
              <a:off x="4800600" y="2859324"/>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INTRODUCTION TO UAP</a:t>
              </a:r>
              <a:endParaRPr lang="en-US" altLang="zh-CN" dirty="0">
                <a:solidFill>
                  <a:srgbClr val="C00000"/>
                </a:solidFill>
                <a:latin typeface="Calibri" pitchFamily="34" charset="0"/>
                <a:ea typeface="宋体" pitchFamily="2" charset="-122"/>
              </a:endParaRPr>
            </a:p>
          </p:txBody>
        </p:sp>
        <p:sp>
          <p:nvSpPr>
            <p:cNvPr id="17" name="Snip Diagonal Corner Rectangle 16"/>
            <p:cNvSpPr/>
            <p:nvPr/>
          </p:nvSpPr>
          <p:spPr bwMode="auto">
            <a:xfrm>
              <a:off x="4800600" y="34653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INTRODUCTION TO CTI PLATFORM</a:t>
              </a:r>
              <a:endParaRPr lang="en-US" altLang="zh-CN" dirty="0">
                <a:solidFill>
                  <a:srgbClr val="C00000"/>
                </a:solidFill>
                <a:latin typeface="Calibri" pitchFamily="34" charset="0"/>
                <a:ea typeface="宋体" pitchFamily="2" charset="-122"/>
              </a:endParaRPr>
            </a:p>
          </p:txBody>
        </p:sp>
        <p:sp>
          <p:nvSpPr>
            <p:cNvPr id="20" name="Snip Diagonal Corner Rectangle 19"/>
            <p:cNvSpPr/>
            <p:nvPr/>
          </p:nvSpPr>
          <p:spPr bwMode="auto">
            <a:xfrm>
              <a:off x="4807860" y="4067634"/>
              <a:ext cx="4191000" cy="457200"/>
            </a:xfrm>
            <a:prstGeom prst="snip2Diag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b="1" dirty="0" smtClean="0">
                  <a:solidFill>
                    <a:srgbClr val="FFFFFF"/>
                  </a:solidFill>
                  <a:latin typeface="Calibri" pitchFamily="34" charset="0"/>
                  <a:ea typeface="宋体" pitchFamily="2" charset="-122"/>
                </a:rPr>
                <a:t>HUAWEI IPCC HIGHLIGHTS</a:t>
              </a:r>
              <a:endParaRPr lang="en-US" altLang="zh-CN" b="1" dirty="0">
                <a:solidFill>
                  <a:srgbClr val="FFFFFF"/>
                </a:solidFill>
                <a:latin typeface="Calibri" pitchFamily="34" charset="0"/>
                <a:ea typeface="宋体" pitchFamily="2" charset="-122"/>
              </a:endParaRPr>
            </a:p>
          </p:txBody>
        </p:sp>
      </p:grpSp>
      <p:pic>
        <p:nvPicPr>
          <p:cNvPr id="18"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18</a:t>
            </a:fld>
            <a:endParaRPr lang="en-US" altLang="zh-CN"/>
          </a:p>
        </p:txBody>
      </p:sp>
      <p:sp>
        <p:nvSpPr>
          <p:cNvPr id="44035" name="Rectangle 2"/>
          <p:cNvSpPr>
            <a:spLocks noGrp="1" noChangeArrowheads="1"/>
          </p:cNvSpPr>
          <p:nvPr>
            <p:ph type="title"/>
          </p:nvPr>
        </p:nvSpPr>
        <p:spPr>
          <a:xfrm>
            <a:off x="836122" y="13174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HUAWEI IPCC Highlights</a:t>
            </a:r>
            <a:endPar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6" name="Rectangle 3"/>
          <p:cNvSpPr txBox="1">
            <a:spLocks noChangeArrowheads="1"/>
          </p:cNvSpPr>
          <p:nvPr/>
        </p:nvSpPr>
        <p:spPr bwMode="auto">
          <a:xfrm>
            <a:off x="652463" y="1374775"/>
            <a:ext cx="734267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marL="301625" marR="0" lvl="0" indent="-301625" algn="l" defTabSz="801688" rtl="0" eaLnBrk="1" fontAlgn="base" latinLnBrk="0" hangingPunct="1">
              <a:lnSpc>
                <a:spcPct val="140000"/>
              </a:lnSpc>
              <a:spcBef>
                <a:spcPct val="30000"/>
              </a:spcBef>
              <a:spcAft>
                <a:spcPct val="0"/>
              </a:spcAft>
              <a:buSzPct val="80000"/>
              <a:buFont typeface="Wingdings" pitchFamily="2" charset="2"/>
              <a:buChar char="q"/>
              <a:tabLst/>
              <a:defRPr/>
            </a:pPr>
            <a:endParaRPr kumimoji="0" lang="en-US" altLang="zh-CN" sz="2200" b="0" i="0" u="none" strike="noStrike" kern="0" cap="none" spc="0" normalizeH="0" baseline="0" noProof="0" dirty="0" smtClean="0">
              <a:ln>
                <a:noFill/>
              </a:ln>
              <a:solidFill>
                <a:schemeClr val="tx1"/>
              </a:solidFill>
              <a:effectLst/>
              <a:uLnTx/>
              <a:uFillTx/>
              <a:latin typeface="Calibri" pitchFamily="34" charset="0"/>
              <a:ea typeface="+mn-ea"/>
              <a:cs typeface="+mn-cs"/>
            </a:endParaRPr>
          </a:p>
        </p:txBody>
      </p:sp>
      <p:sp>
        <p:nvSpPr>
          <p:cNvPr id="8" name="Rectangle 7"/>
          <p:cNvSpPr/>
          <p:nvPr/>
        </p:nvSpPr>
        <p:spPr>
          <a:xfrm>
            <a:off x="490716" y="1070308"/>
            <a:ext cx="6752493" cy="5570756"/>
          </a:xfrm>
          <a:prstGeom prst="rect">
            <a:avLst/>
          </a:prstGeom>
        </p:spPr>
        <p:txBody>
          <a:bodyPr wrap="square">
            <a:spAutoFit/>
          </a:bodyPr>
          <a:lstStyle/>
          <a:p>
            <a:pPr marL="914400" lvl="1" indent="-457200">
              <a:spcBef>
                <a:spcPts val="600"/>
              </a:spcBef>
              <a:spcAft>
                <a:spcPts val="600"/>
              </a:spcAft>
              <a:buClr>
                <a:schemeClr val="tx1"/>
              </a:buClr>
              <a:buSzPct val="75000"/>
              <a:buFont typeface="Wingdings" pitchFamily="2" charset="2"/>
              <a:buChar char="q"/>
            </a:pPr>
            <a:r>
              <a:rPr lang="en-US" altLang="zh-CN" dirty="0" smtClean="0">
                <a:latin typeface="Calibri" pitchFamily="34" charset="0"/>
              </a:rPr>
              <a:t>Carrier Class Design with High Reliability</a:t>
            </a:r>
          </a:p>
          <a:p>
            <a:pPr marL="914400" lvl="1" indent="-457200">
              <a:spcBef>
                <a:spcPts val="600"/>
              </a:spcBef>
              <a:spcAft>
                <a:spcPts val="600"/>
              </a:spcAft>
              <a:buClr>
                <a:schemeClr val="tx1"/>
              </a:buClr>
              <a:buSzPct val="75000"/>
              <a:buFont typeface="Wingdings" pitchFamily="2" charset="2"/>
              <a:buChar char="q"/>
            </a:pPr>
            <a:r>
              <a:rPr lang="en-US" altLang="zh-CN" dirty="0" smtClean="0">
                <a:latin typeface="Calibri" pitchFamily="34" charset="0"/>
              </a:rPr>
              <a:t>Supports Voice and Multimedia access </a:t>
            </a:r>
          </a:p>
          <a:p>
            <a:pPr marL="914400" lvl="1" indent="-457200">
              <a:spcBef>
                <a:spcPts val="600"/>
              </a:spcBef>
              <a:spcAft>
                <a:spcPts val="600"/>
              </a:spcAft>
              <a:buClr>
                <a:schemeClr val="tx1"/>
              </a:buClr>
              <a:buSzPct val="75000"/>
              <a:buFont typeface="Wingdings" pitchFamily="2" charset="2"/>
              <a:buChar char="q"/>
            </a:pPr>
            <a:r>
              <a:rPr lang="en-US" altLang="zh-CN" dirty="0" smtClean="0">
                <a:latin typeface="Calibri" pitchFamily="34" charset="0"/>
              </a:rPr>
              <a:t>Integrated Broadband and Narrowband support</a:t>
            </a:r>
          </a:p>
          <a:p>
            <a:pPr marL="914400" lvl="1" indent="-457200">
              <a:spcBef>
                <a:spcPts val="600"/>
              </a:spcBef>
              <a:spcAft>
                <a:spcPts val="600"/>
              </a:spcAft>
              <a:buClr>
                <a:schemeClr val="tx1"/>
              </a:buClr>
              <a:buSzPct val="75000"/>
              <a:buFont typeface="Wingdings" pitchFamily="2" charset="2"/>
              <a:buChar char="q"/>
            </a:pPr>
            <a:r>
              <a:rPr lang="en-US" altLang="zh-CN" dirty="0" smtClean="0">
                <a:latin typeface="Calibri" pitchFamily="34" charset="0"/>
              </a:rPr>
              <a:t>Unified routing and queuing</a:t>
            </a:r>
          </a:p>
          <a:p>
            <a:pPr marL="914400" lvl="1" indent="-457200">
              <a:spcBef>
                <a:spcPts val="600"/>
              </a:spcBef>
              <a:spcAft>
                <a:spcPts val="600"/>
              </a:spcAft>
              <a:buClr>
                <a:schemeClr val="tx1"/>
              </a:buClr>
              <a:buSzPct val="75000"/>
              <a:buFont typeface="Wingdings" pitchFamily="2" charset="2"/>
              <a:buChar char="q"/>
            </a:pPr>
            <a:r>
              <a:rPr lang="en-US" altLang="zh-CN" dirty="0" smtClean="0">
                <a:latin typeface="Calibri" pitchFamily="34" charset="0"/>
              </a:rPr>
              <a:t>IVR for Self service</a:t>
            </a:r>
          </a:p>
          <a:p>
            <a:pPr marL="914400" lvl="1" indent="-457200">
              <a:spcBef>
                <a:spcPts val="600"/>
              </a:spcBef>
              <a:spcAft>
                <a:spcPts val="600"/>
              </a:spcAft>
              <a:buClr>
                <a:schemeClr val="tx1"/>
              </a:buClr>
              <a:buSzPct val="75000"/>
              <a:buFont typeface="Wingdings" pitchFamily="2" charset="2"/>
              <a:buChar char="q"/>
            </a:pPr>
            <a:r>
              <a:rPr lang="en-US" altLang="zh-CN" dirty="0" smtClean="0">
                <a:latin typeface="Calibri" pitchFamily="34" charset="0"/>
              </a:rPr>
              <a:t>Outbound Services with Campaign Management</a:t>
            </a:r>
          </a:p>
          <a:p>
            <a:pPr marL="914400" lvl="1" indent="-457200">
              <a:spcBef>
                <a:spcPts val="600"/>
              </a:spcBef>
              <a:spcAft>
                <a:spcPts val="600"/>
              </a:spcAft>
              <a:buClr>
                <a:schemeClr val="tx1"/>
              </a:buClr>
              <a:buSzPct val="75000"/>
              <a:buFont typeface="Wingdings" pitchFamily="2" charset="2"/>
              <a:buChar char="q"/>
            </a:pPr>
            <a:r>
              <a:rPr lang="en-US" altLang="zh-CN" dirty="0" smtClean="0">
                <a:latin typeface="Calibri" pitchFamily="34" charset="0"/>
              </a:rPr>
              <a:t>Web Enabled Contact Center</a:t>
            </a:r>
          </a:p>
          <a:p>
            <a:pPr marL="914400" lvl="1" indent="-457200">
              <a:spcBef>
                <a:spcPts val="600"/>
              </a:spcBef>
              <a:spcAft>
                <a:spcPts val="600"/>
              </a:spcAft>
              <a:buClr>
                <a:schemeClr val="tx1"/>
              </a:buClr>
              <a:buSzPct val="75000"/>
              <a:buFont typeface="Wingdings" pitchFamily="2" charset="2"/>
              <a:buChar char="q"/>
            </a:pPr>
            <a:r>
              <a:rPr lang="en-US" altLang="zh-CN" dirty="0" smtClean="0">
                <a:latin typeface="Calibri" pitchFamily="34" charset="0"/>
              </a:rPr>
              <a:t>Network Call Center Technology</a:t>
            </a:r>
          </a:p>
          <a:p>
            <a:pPr marL="914400" lvl="1" indent="-457200">
              <a:spcBef>
                <a:spcPts val="600"/>
              </a:spcBef>
              <a:spcAft>
                <a:spcPts val="600"/>
              </a:spcAft>
              <a:buClr>
                <a:schemeClr val="tx1"/>
              </a:buClr>
              <a:buSzPct val="75000"/>
              <a:buFont typeface="Wingdings" pitchFamily="2" charset="2"/>
              <a:buChar char="q"/>
            </a:pPr>
            <a:r>
              <a:rPr lang="en-US" altLang="zh-CN" dirty="0" smtClean="0">
                <a:latin typeface="Calibri" pitchFamily="34" charset="0"/>
              </a:rPr>
              <a:t>Virtual Call Center technology</a:t>
            </a:r>
          </a:p>
          <a:p>
            <a:pPr marL="914400" lvl="1" indent="-457200">
              <a:spcBef>
                <a:spcPts val="600"/>
              </a:spcBef>
              <a:spcAft>
                <a:spcPts val="600"/>
              </a:spcAft>
              <a:buClr>
                <a:schemeClr val="tx1"/>
              </a:buClr>
              <a:buSzPct val="75000"/>
              <a:buFont typeface="Wingdings" pitchFamily="2" charset="2"/>
              <a:buChar char="q"/>
            </a:pPr>
            <a:r>
              <a:rPr lang="en-US" altLang="zh-CN" dirty="0" smtClean="0">
                <a:latin typeface="Calibri" pitchFamily="34" charset="0"/>
              </a:rPr>
              <a:t>In-built Recording Solution</a:t>
            </a:r>
          </a:p>
          <a:p>
            <a:pPr marL="914400" lvl="1" indent="-457200">
              <a:spcBef>
                <a:spcPts val="600"/>
              </a:spcBef>
              <a:spcAft>
                <a:spcPts val="600"/>
              </a:spcAft>
              <a:buClr>
                <a:schemeClr val="tx1"/>
              </a:buClr>
              <a:buSzPct val="75000"/>
              <a:buFont typeface="Wingdings" pitchFamily="2" charset="2"/>
              <a:buChar char="q"/>
            </a:pPr>
            <a:r>
              <a:rPr lang="en-US" altLang="zh-CN" dirty="0" smtClean="0">
                <a:latin typeface="Calibri" pitchFamily="34" charset="0"/>
              </a:rPr>
              <a:t>Unified Reporting Platform</a:t>
            </a:r>
          </a:p>
          <a:p>
            <a:pPr marL="914400" lvl="1" indent="-457200">
              <a:spcBef>
                <a:spcPts val="600"/>
              </a:spcBef>
              <a:spcAft>
                <a:spcPts val="600"/>
              </a:spcAft>
              <a:buClr>
                <a:schemeClr val="tx1"/>
              </a:buClr>
              <a:buSzPct val="75000"/>
              <a:buFont typeface="Wingdings" pitchFamily="2" charset="2"/>
              <a:buChar char="q"/>
            </a:pPr>
            <a:r>
              <a:rPr lang="en-US" altLang="zh-CN" dirty="0" smtClean="0">
                <a:latin typeface="Calibri" pitchFamily="34" charset="0"/>
              </a:rPr>
              <a:t>Open and Standard Interfaces</a:t>
            </a:r>
          </a:p>
          <a:p>
            <a:pPr marL="914400" lvl="1" indent="-457200">
              <a:spcBef>
                <a:spcPts val="600"/>
              </a:spcBef>
              <a:spcAft>
                <a:spcPts val="600"/>
              </a:spcAft>
              <a:buClr>
                <a:schemeClr val="tx1"/>
              </a:buClr>
              <a:buSzPct val="75000"/>
              <a:buFont typeface="Wingdings" pitchFamily="2" charset="2"/>
              <a:buChar char="q"/>
            </a:pPr>
            <a:endParaRPr lang="en-US" altLang="zh-CN" sz="2000"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DtsShapeName" descr="BE412D4287335B53CC1C254B02132BE2097F?V83IAiV75527@!!!!!BIHO@]v75527!!!!@5E19C21107E58D81E71107E58D81E7!!!!!!!!!!!!!!!!!!!!!!!!!!!!!!!!!!!!!!!!!!!!!!!!!!!!982&gt;58231\[42958!!!!!!BIHO@]{42958!!!!!!!!!!1111GC1B1@277NB@310113!T@Q2211!Gtoe`ldou`m!HRRTD0/1/qqu!!!!!!!!!!!!!!!!!!!!!!!!!!!!!!!!!!!!!!!!!!!!!!!!!!!!!!!!!!!!!!!!!!!!!!!!!!!!!!!!!!!!!!!!!!!!!!!!!!!!!!!!!!!!!!!!!!!!!!!!!!!!!!!!!!!!!!!!!!!!!!!!!!!!!!!!!!!!!!!!!!!!!!!!!!!!!!!!!!!!!!!!!!!!!!!!!!!!!!!!!!!!!!!!!!!!!!!!!!!!!!!!!!!!!!!!!!!!!!!!!!!!!!!!!!!!!!!!!!!!!!!!!!!!!!!!!!!!!!!!!!!!!!!!!!!!!!!!!!!!!!!!!!!!!!!!!!!!!!!!!!!!!!!!!!!!!!!!!!!!!!!!!!!!!!!!!!!!!!!!!!!!!!!!!!!!!!!!!!!!!!!!!!!!!!!!!!!!!!!!!!!!!!!!!!!!!!!!!!!!!!!!!!!!!!!!!!!!!!!!!!!!!!!!!!!!!!!!!!!!!!!!!!!!!!!!!!!!!!!!!!!!!!!!!!!!!!!!!!!!!!!!!!!!!!!!!!!!!!!!!!!!!!!!!!!!!!!!!!!!!!!!!!!!!!!!!!!!!!!!!!!!!!!!!!!!!!!!!!!!!!!!!!!!!!!!!!!!!!!!!!!!!!!!!!!!!!!!!!!!!!!!!!!!!!!!!!!!!!!!!!!!!!!!!!!!!!!!!!!!!!!!!!!!!!!!!!!!!!!!!!!!!!!!!!!!!!!!!!!!!!!!!!!!!!!!!!!!!!!!!!!!!!!!!!!!!!!!!!!!!!!!!!!!!!!!!!!!!!!!!!!!!!!!!!!!!!!!!!!!!!!!!!!!!!!!!!!!!!!!!!!!!!!!!!!!!!!!!!!!!!!!!!!!!!!!!!!!!!!!!!!!!!!!!!!!!!!!!!!!!!!!!!!!!!!!!!!!!!!!!!!!!!!!!!!!!!!!!!!!!!!!!!!!!!!!!!!!!!!!!!!!!!!!!!!!!!!!!!!!!!!!!!!!!!!!!!!!!!!!!!!!!!!!!!!!!!!!!!!!!!!!!!!!!!!!!!!!!!!!!!!!!!!!!!!!!!!!!!!!!!!!!!!!!!!!!!!!!!!!!!!!!!!!!!!!!!!!!!!!!!!!!!!!!!!!!!!!!!!!!!!!!!!!!!!!!!!!!!!!!!!!!!!!!!!!!!!!!!!!!!!!!!!!!!!!!!!!!!!!!!!!!!!!!!!!!!!!!!!!!!!!!!!!!!!!!!!!!!!!!!!!!!!!!!!!!!!!!!!!!!!!!!!!!!!!!!!!!!!!!!!!!!!!!!!!!!!!!!!!!!!!!!!!!!!!!!!!!!!!!!!!!!!!!!!!!!!!!!!!!!!!!!!!!!!!!!!!!!!!!!!!!!!!!!!!!!!!!!!!!!!!!!!!!!!!!!!!!!!!!!!!!!!!!!!!!!!!!!!!!!!!!!!!!!!!!!!!!!!!!!!!!!!!!!!!!!!!!!!!!!!!!!!!!!!!!!!!!!!!!!!!!!!!!!!!!!!!!!!!!!!!!!!!!!!!!!!!!!!!!!!!!!!!!!!!!!!!!!!!!!!!!!!!!!!!!!!!!!!!!!!!!!!!!!!!!!!!!!!!!!!!!!!!!!!!!!!!!!!!!!!!!!!!!!!!!!!!!!!!!!!!!!!!!!!!!!!!!!!!!!!!!!!!!!!!!!!!!!!!!!!!!!!!!!!!!!!!!!!!!!!!!!!!!!!!!!!!!!!!!!!!!!!!!!!!!!!!!!!!!!!!!!!!!!!!!!!!!!!!!!!!!!!!!!!!!!!!!!!!!!!!!!!!!!!!!!!!!!!!!!!!!!!!!!!!!!!!!!!!!!!!!!!!!!!!!!!!!!!!!!!!!!!!!!!!!!!!!!!!!!!!!!!!!!!!!!!!!!!!!!!!!!!!!!!!!!!!!!!!!!!!!!!!!!!!!!!!!!!!!!!!!!!!!!!!!!!!!!!!!!!!!!!!!!!!!!!!!!!!!!!!!!!!!!!!!!!!!!!!!!!!!!!!!!!!!!!!!!!!!!!!!!!!!!!!!!!!!!!!!!!!!!!!!!!!!!!!!!!!!!!!!!!!!!!!!!!!!!!!!!!!!!!!!!!!!!!!!!!!!!!!!!!!!!!!!!!!!!!!!!!!!!!!!!!!!!!!!!!!!!!!!!!!!!!!!!!!!!!!!!!!!!!!!!!!!!!!!!!!!!!!!!!!!!!!!!!!!!!!!!!!!!!!!!!!!!!!!!!!!!!!!!!!!!!!!!!!!!!!!!!!!!!!!!!!!!!!!!!!!!!!!!!!!!!!!!!!!!!!!!!!!!!!!!!!!!!!!!!!1!B"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
        <p:nvSpPr>
          <p:cNvPr id="5" name="Rectangle 2"/>
          <p:cNvSpPr>
            <a:spLocks noGrp="1" noChangeArrowheads="1"/>
          </p:cNvSpPr>
          <p:nvPr>
            <p:ph type="ctrTitle"/>
          </p:nvPr>
        </p:nvSpPr>
        <p:spPr>
          <a:xfrm>
            <a:off x="195933" y="1306286"/>
            <a:ext cx="6286856" cy="2590800"/>
          </a:xfrm>
        </p:spPr>
        <p:txBody>
          <a:bodyPr/>
          <a:lstStyle/>
          <a:p>
            <a:pPr algn="ctr" eaLnBrk="1" hangingPunct="1"/>
            <a:r>
              <a:rPr lang="en-US" altLang="zh-CN" sz="4800" b="0" dirty="0" smtClean="0">
                <a:latin typeface="Calibri" pitchFamily="34" charset="0"/>
                <a:ea typeface="宋体" pitchFamily="2" charset="-122"/>
              </a:rPr>
              <a:t>Overview of </a:t>
            </a:r>
            <a:r>
              <a:rPr lang="en-US" altLang="zh-CN" sz="4800" b="0" smtClean="0">
                <a:latin typeface="Calibri" pitchFamily="34" charset="0"/>
                <a:ea typeface="宋体" pitchFamily="2" charset="-122"/>
              </a:rPr>
              <a:t>Huawei IP </a:t>
            </a:r>
            <a:r>
              <a:rPr lang="en-US" altLang="zh-CN" sz="4800" b="0" dirty="0" smtClean="0">
                <a:latin typeface="Calibri" pitchFamily="34" charset="0"/>
                <a:ea typeface="宋体" pitchFamily="2" charset="-122"/>
              </a:rPr>
              <a:t>Contact Center System &amp; Architecture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19</a:t>
            </a:fld>
            <a:endParaRPr lang="en-US" altLang="zh-CN"/>
          </a:p>
        </p:txBody>
      </p:sp>
      <p:sp>
        <p:nvSpPr>
          <p:cNvPr id="44035" name="Rectangle 2"/>
          <p:cNvSpPr>
            <a:spLocks noGrp="1" noChangeArrowheads="1"/>
          </p:cNvSpPr>
          <p:nvPr>
            <p:ph type="title"/>
          </p:nvPr>
        </p:nvSpPr>
        <p:spPr>
          <a:xfrm>
            <a:off x="789230" y="49683"/>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Carrier Class Design</a:t>
            </a:r>
            <a:endPar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8" name="Rectangle 64"/>
          <p:cNvSpPr>
            <a:spLocks noChangeArrowheads="1"/>
          </p:cNvSpPr>
          <p:nvPr/>
        </p:nvSpPr>
        <p:spPr bwMode="auto">
          <a:xfrm>
            <a:off x="874061" y="1129554"/>
            <a:ext cx="7637928" cy="1102658"/>
          </a:xfrm>
          <a:prstGeom prst="rect">
            <a:avLst/>
          </a:prstGeom>
          <a:noFill/>
          <a:ln w="9525">
            <a:noFill/>
            <a:miter lim="800000"/>
            <a:headEnd/>
            <a:tailEnd/>
          </a:ln>
        </p:spPr>
        <p:txBody>
          <a:bodyPr lIns="87817" tIns="43908" rIns="87817" bIns="43908"/>
          <a:lstStyle/>
          <a:p>
            <a:pPr>
              <a:spcBef>
                <a:spcPts val="600"/>
              </a:spcBef>
              <a:spcAft>
                <a:spcPts val="600"/>
              </a:spcAft>
              <a:buClr>
                <a:schemeClr val="bg2"/>
              </a:buClr>
              <a:buFont typeface="Wingdings" pitchFamily="2" charset="2"/>
              <a:buNone/>
            </a:pPr>
            <a:r>
              <a:rPr lang="en-US" altLang="zh-CN" sz="2000" b="0" dirty="0" smtClean="0">
                <a:latin typeface="Calibri" pitchFamily="34" charset="0"/>
              </a:rPr>
              <a:t>HUAWEI </a:t>
            </a:r>
            <a:r>
              <a:rPr lang="en-US" altLang="zh-CN" sz="2000" b="0" dirty="0">
                <a:latin typeface="Calibri" pitchFamily="34" charset="0"/>
              </a:rPr>
              <a:t>UAP design incorporates built-in redundancy where critical boards work in a Active Standby Mode and Service Boards work in a Load sharing mode ensuring no single point of </a:t>
            </a:r>
            <a:r>
              <a:rPr lang="en-US" altLang="zh-CN" sz="2000" b="0" dirty="0" smtClean="0">
                <a:latin typeface="Calibri" pitchFamily="34" charset="0"/>
              </a:rPr>
              <a:t>failure.</a:t>
            </a:r>
            <a:endParaRPr lang="en-US" altLang="zh-CN" b="0" dirty="0">
              <a:latin typeface="Calibri" pitchFamily="34" charset="0"/>
            </a:endParaRPr>
          </a:p>
        </p:txBody>
      </p:sp>
      <p:grpSp>
        <p:nvGrpSpPr>
          <p:cNvPr id="24" name="Group 23"/>
          <p:cNvGrpSpPr/>
          <p:nvPr/>
        </p:nvGrpSpPr>
        <p:grpSpPr>
          <a:xfrm>
            <a:off x="1377466" y="2541494"/>
            <a:ext cx="6152892" cy="2752514"/>
            <a:chOff x="1364019" y="1250582"/>
            <a:chExt cx="6152892" cy="2752514"/>
          </a:xfrm>
        </p:grpSpPr>
        <p:sp>
          <p:nvSpPr>
            <p:cNvPr id="9" name="Rectangle 8"/>
            <p:cNvSpPr/>
            <p:nvPr/>
          </p:nvSpPr>
          <p:spPr bwMode="auto">
            <a:xfrm>
              <a:off x="1364019" y="1259895"/>
              <a:ext cx="1441939" cy="2731473"/>
            </a:xfrm>
            <a:prstGeom prst="rect">
              <a:avLst/>
            </a:prstGeom>
            <a:ln>
              <a:headEnd type="none" w="med" len="med"/>
              <a:tailEnd type="none" w="med" len="med"/>
            </a:ln>
            <a:effectLst>
              <a:outerShdw blurRad="50800" dist="38100" dir="8100000" algn="tr"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chemeClr val="tx1"/>
                </a:solidFill>
                <a:latin typeface="FrutigerNext LT Regular" pitchFamily="34" charset="0"/>
                <a:ea typeface="华文细黑" pitchFamily="2" charset="-122"/>
              </a:endParaRPr>
            </a:p>
          </p:txBody>
        </p:sp>
        <p:sp>
          <p:nvSpPr>
            <p:cNvPr id="11" name="Rectangle 10"/>
            <p:cNvSpPr/>
            <p:nvPr/>
          </p:nvSpPr>
          <p:spPr bwMode="auto">
            <a:xfrm>
              <a:off x="3556221" y="1250582"/>
              <a:ext cx="1441939" cy="2752514"/>
            </a:xfrm>
            <a:prstGeom prst="rect">
              <a:avLst/>
            </a:prstGeom>
            <a:ln>
              <a:headEnd type="none" w="med" len="med"/>
              <a:tailEnd type="none" w="med" len="med"/>
            </a:ln>
            <a:effectLst>
              <a:outerShdw blurRad="50800" dist="38100" dir="8100000" algn="tr"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eaLnBrk="1" latinLnBrk="0" hangingPunct="1">
                <a:lnSpc>
                  <a:spcPct val="100000"/>
                </a:lnSpc>
                <a:buClrTx/>
                <a:buSzTx/>
                <a:buFontTx/>
                <a:buNone/>
                <a:tabLst/>
              </a:pPr>
              <a:endParaRPr lang="en-US" smtClean="0"/>
            </a:p>
          </p:txBody>
        </p:sp>
        <p:sp>
          <p:nvSpPr>
            <p:cNvPr id="12" name="Oval 11"/>
            <p:cNvSpPr/>
            <p:nvPr/>
          </p:nvSpPr>
          <p:spPr bwMode="auto">
            <a:xfrm>
              <a:off x="1469526" y="1857773"/>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sz="2000" dirty="0" smtClean="0">
                  <a:solidFill>
                    <a:schemeClr val="tx1"/>
                  </a:solidFill>
                  <a:latin typeface="Calibri" pitchFamily="34" charset="0"/>
                  <a:ea typeface="华文细黑" pitchFamily="2" charset="-122"/>
                  <a:cs typeface="Calibri" pitchFamily="34" charset="0"/>
                </a:rPr>
                <a:t>MCU</a:t>
              </a:r>
              <a:endParaRPr kumimoji="0" lang="en-US" sz="2400" b="0" i="0" u="none" strike="noStrike" cap="none" normalizeH="0" baseline="0" dirty="0" smtClean="0">
                <a:ln>
                  <a:noFill/>
                </a:ln>
                <a:solidFill>
                  <a:schemeClr val="tx1"/>
                </a:solidFill>
                <a:effectLst/>
                <a:latin typeface="Calibri" pitchFamily="34" charset="0"/>
                <a:ea typeface="华文细黑" pitchFamily="2" charset="-122"/>
                <a:cs typeface="Calibri" pitchFamily="34" charset="0"/>
              </a:endParaRPr>
            </a:p>
          </p:txBody>
        </p:sp>
        <p:sp>
          <p:nvSpPr>
            <p:cNvPr id="13" name="Oval 12"/>
            <p:cNvSpPr/>
            <p:nvPr/>
          </p:nvSpPr>
          <p:spPr bwMode="auto">
            <a:xfrm>
              <a:off x="3644157" y="1846050"/>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000" dirty="0" smtClean="0">
                  <a:solidFill>
                    <a:schemeClr val="tx1"/>
                  </a:solidFill>
                  <a:latin typeface="Calibri" pitchFamily="34" charset="0"/>
                  <a:ea typeface="华文细黑" pitchFamily="2" charset="-122"/>
                  <a:cs typeface="Calibri" pitchFamily="34" charset="0"/>
                </a:rPr>
                <a:t>MCU</a:t>
              </a:r>
            </a:p>
          </p:txBody>
        </p:sp>
        <p:sp>
          <p:nvSpPr>
            <p:cNvPr id="14" name="Oval 13"/>
            <p:cNvSpPr/>
            <p:nvPr/>
          </p:nvSpPr>
          <p:spPr bwMode="auto">
            <a:xfrm>
              <a:off x="1469526" y="2631496"/>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000" dirty="0" smtClean="0">
                  <a:solidFill>
                    <a:schemeClr val="tx1"/>
                  </a:solidFill>
                  <a:latin typeface="Calibri" pitchFamily="34" charset="0"/>
                  <a:ea typeface="华文细黑" pitchFamily="2" charset="-122"/>
                  <a:cs typeface="Calibri" pitchFamily="34" charset="0"/>
                </a:rPr>
                <a:t>MRS</a:t>
              </a:r>
            </a:p>
          </p:txBody>
        </p:sp>
        <p:sp>
          <p:nvSpPr>
            <p:cNvPr id="15" name="Oval 14"/>
            <p:cNvSpPr/>
            <p:nvPr/>
          </p:nvSpPr>
          <p:spPr bwMode="auto">
            <a:xfrm>
              <a:off x="3644157" y="2631496"/>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000" dirty="0" smtClean="0">
                  <a:solidFill>
                    <a:schemeClr val="tx1"/>
                  </a:solidFill>
                  <a:latin typeface="Calibri" pitchFamily="34" charset="0"/>
                  <a:ea typeface="华文细黑" pitchFamily="2" charset="-122"/>
                  <a:cs typeface="Calibri" pitchFamily="34" charset="0"/>
                </a:rPr>
                <a:t>MRS</a:t>
              </a:r>
            </a:p>
          </p:txBody>
        </p:sp>
        <p:sp>
          <p:nvSpPr>
            <p:cNvPr id="16" name="Oval 15"/>
            <p:cNvSpPr/>
            <p:nvPr/>
          </p:nvSpPr>
          <p:spPr bwMode="auto">
            <a:xfrm>
              <a:off x="1469526" y="3405220"/>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eaLnBrk="1" latinLnBrk="0" hangingPunct="1">
                <a:lnSpc>
                  <a:spcPct val="100000"/>
                </a:lnSpc>
                <a:buClrTx/>
                <a:buSzTx/>
                <a:buFontTx/>
                <a:buNone/>
                <a:tabLst/>
              </a:pPr>
              <a:r>
                <a:rPr lang="en-US" sz="2000" dirty="0" smtClean="0">
                  <a:solidFill>
                    <a:schemeClr val="tx1"/>
                  </a:solidFill>
                  <a:latin typeface="Calibri" pitchFamily="34" charset="0"/>
                  <a:ea typeface="华文细黑" pitchFamily="2" charset="-122"/>
                  <a:cs typeface="Calibri" pitchFamily="34" charset="0"/>
                </a:rPr>
                <a:t>DTU</a:t>
              </a:r>
            </a:p>
          </p:txBody>
        </p:sp>
        <p:sp>
          <p:nvSpPr>
            <p:cNvPr id="17" name="Oval 16"/>
            <p:cNvSpPr/>
            <p:nvPr/>
          </p:nvSpPr>
          <p:spPr bwMode="auto">
            <a:xfrm>
              <a:off x="3657604" y="3393496"/>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000" dirty="0" smtClean="0">
                  <a:solidFill>
                    <a:schemeClr val="tx1"/>
                  </a:solidFill>
                  <a:latin typeface="Calibri" pitchFamily="34" charset="0"/>
                  <a:ea typeface="华文细黑" pitchFamily="2" charset="-122"/>
                  <a:cs typeface="Calibri" pitchFamily="34" charset="0"/>
                </a:rPr>
                <a:t>DTU</a:t>
              </a:r>
            </a:p>
          </p:txBody>
        </p:sp>
        <p:cxnSp>
          <p:nvCxnSpPr>
            <p:cNvPr id="19" name="Straight Arrow Connector 18"/>
            <p:cNvCxnSpPr>
              <a:stCxn id="12" idx="6"/>
              <a:endCxn id="13" idx="2"/>
            </p:cNvCxnSpPr>
            <p:nvPr/>
          </p:nvCxnSpPr>
          <p:spPr bwMode="auto">
            <a:xfrm flipV="1">
              <a:off x="2653558" y="2103957"/>
              <a:ext cx="990599" cy="11723"/>
            </a:xfrm>
            <a:prstGeom prst="straightConnector1">
              <a:avLst/>
            </a:prstGeom>
            <a:ln w="1905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p:nvPr/>
          </p:nvCxnSpPr>
          <p:spPr bwMode="auto">
            <a:xfrm flipV="1">
              <a:off x="2677004" y="3674849"/>
              <a:ext cx="990599" cy="11723"/>
            </a:xfrm>
            <a:prstGeom prst="straightConnector1">
              <a:avLst/>
            </a:prstGeom>
            <a:ln w="1905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3" name="Straight Arrow Connector 22"/>
            <p:cNvCxnSpPr/>
            <p:nvPr/>
          </p:nvCxnSpPr>
          <p:spPr bwMode="auto">
            <a:xfrm flipV="1">
              <a:off x="2653560" y="2889400"/>
              <a:ext cx="990599" cy="11723"/>
            </a:xfrm>
            <a:prstGeom prst="straightConnector1">
              <a:avLst/>
            </a:prstGeom>
            <a:ln w="1905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stCxn id="12" idx="4"/>
              <a:endCxn id="14" idx="0"/>
            </p:cNvCxnSpPr>
            <p:nvPr/>
          </p:nvCxnSpPr>
          <p:spPr bwMode="auto">
            <a:xfrm rot="5400000">
              <a:off x="1932588" y="2502541"/>
              <a:ext cx="257909"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Arrow Connector 26"/>
            <p:cNvCxnSpPr>
              <a:stCxn id="14" idx="4"/>
              <a:endCxn id="16" idx="0"/>
            </p:cNvCxnSpPr>
            <p:nvPr/>
          </p:nvCxnSpPr>
          <p:spPr bwMode="auto">
            <a:xfrm rot="5400000">
              <a:off x="1932587" y="3276265"/>
              <a:ext cx="25791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Arrow Connector 28"/>
            <p:cNvCxnSpPr>
              <a:stCxn id="13" idx="4"/>
              <a:endCxn id="15" idx="0"/>
            </p:cNvCxnSpPr>
            <p:nvPr/>
          </p:nvCxnSpPr>
          <p:spPr bwMode="auto">
            <a:xfrm rot="5400000">
              <a:off x="4101357" y="2496680"/>
              <a:ext cx="2696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a:stCxn id="15" idx="4"/>
              <a:endCxn id="17" idx="0"/>
            </p:cNvCxnSpPr>
            <p:nvPr/>
          </p:nvCxnSpPr>
          <p:spPr bwMode="auto">
            <a:xfrm rot="16200000" flipH="1">
              <a:off x="4119803" y="3263679"/>
              <a:ext cx="246186" cy="134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2" name="Line Callout 1 31"/>
            <p:cNvSpPr/>
            <p:nvPr/>
          </p:nvSpPr>
          <p:spPr bwMode="auto">
            <a:xfrm>
              <a:off x="5551227" y="1359538"/>
              <a:ext cx="1952237" cy="1007150"/>
            </a:xfrm>
            <a:prstGeom prst="borderCallout1">
              <a:avLst>
                <a:gd name="adj1" fmla="val 26442"/>
                <a:gd name="adj2" fmla="val -591"/>
                <a:gd name="adj3" fmla="val 72445"/>
                <a:gd name="adj4" fmla="val -43844"/>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华文细黑" pitchFamily="2" charset="-122"/>
                  <a:cs typeface="Calibri" pitchFamily="34" charset="0"/>
                </a:rPr>
                <a:t>MCU Boards work in Active</a:t>
              </a:r>
              <a:r>
                <a:rPr lang="en-US" dirty="0" smtClean="0">
                  <a:solidFill>
                    <a:schemeClr val="tx1"/>
                  </a:solidFill>
                  <a:latin typeface="Calibri" pitchFamily="34" charset="0"/>
                  <a:ea typeface="华文细黑" pitchFamily="2" charset="-122"/>
                  <a:cs typeface="Calibri" pitchFamily="34" charset="0"/>
                </a:rPr>
                <a:t> / Standby mode</a:t>
              </a:r>
              <a:endParaRPr kumimoji="0" lang="en-US" b="0" i="0" u="none" strike="noStrike" cap="none" normalizeH="0" baseline="0" dirty="0" smtClean="0">
                <a:ln>
                  <a:noFill/>
                </a:ln>
                <a:solidFill>
                  <a:schemeClr val="tx1"/>
                </a:solidFill>
                <a:effectLst/>
                <a:latin typeface="Calibri" pitchFamily="34" charset="0"/>
                <a:ea typeface="华文细黑" pitchFamily="2" charset="-122"/>
                <a:cs typeface="Calibri" pitchFamily="34" charset="0"/>
              </a:endParaRPr>
            </a:p>
          </p:txBody>
        </p:sp>
        <p:sp>
          <p:nvSpPr>
            <p:cNvPr id="33" name="Line Callout 1 32"/>
            <p:cNvSpPr/>
            <p:nvPr/>
          </p:nvSpPr>
          <p:spPr bwMode="auto">
            <a:xfrm>
              <a:off x="5586395" y="2457856"/>
              <a:ext cx="1930516" cy="988874"/>
            </a:xfrm>
            <a:prstGeom prst="borderCallout1">
              <a:avLst>
                <a:gd name="adj1" fmla="val 28941"/>
                <a:gd name="adj2" fmla="val -1231"/>
                <a:gd name="adj3" fmla="val 39151"/>
                <a:gd name="adj4" fmla="val -39526"/>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dirty="0" smtClean="0">
                  <a:solidFill>
                    <a:schemeClr val="tx1"/>
                  </a:solidFill>
                  <a:latin typeface="Calibri" pitchFamily="34" charset="0"/>
                  <a:ea typeface="华文细黑" pitchFamily="2" charset="-122"/>
                  <a:cs typeface="Calibri" pitchFamily="34" charset="0"/>
                </a:rPr>
                <a:t>MRS Boards work in load sharing mode</a:t>
              </a:r>
              <a:endParaRPr kumimoji="0" lang="en-US" sz="1800" b="0" i="0" u="none" strike="noStrike" cap="none" normalizeH="0" baseline="0" dirty="0" smtClean="0">
                <a:ln>
                  <a:noFill/>
                </a:ln>
                <a:solidFill>
                  <a:schemeClr val="tx1"/>
                </a:solidFill>
                <a:effectLst/>
                <a:latin typeface="Calibri" pitchFamily="34" charset="0"/>
                <a:ea typeface="华文细黑" pitchFamily="2" charset="-122"/>
                <a:cs typeface="Calibri" pitchFamily="34" charset="0"/>
              </a:endParaRP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20</a:t>
            </a:fld>
            <a:endParaRPr lang="en-US" altLang="zh-CN"/>
          </a:p>
        </p:txBody>
      </p:sp>
      <p:sp>
        <p:nvSpPr>
          <p:cNvPr id="44035" name="Rectangle 2"/>
          <p:cNvSpPr>
            <a:spLocks noGrp="1" noChangeArrowheads="1"/>
          </p:cNvSpPr>
          <p:nvPr>
            <p:ph type="title"/>
          </p:nvPr>
        </p:nvSpPr>
        <p:spPr>
          <a:xfrm>
            <a:off x="789230" y="49683"/>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Carrier Class Design</a:t>
            </a:r>
            <a:endPar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8" name="Rectangle 64"/>
          <p:cNvSpPr>
            <a:spLocks noChangeArrowheads="1"/>
          </p:cNvSpPr>
          <p:nvPr/>
        </p:nvSpPr>
        <p:spPr bwMode="auto">
          <a:xfrm>
            <a:off x="968188" y="981634"/>
            <a:ext cx="7758952" cy="1021977"/>
          </a:xfrm>
          <a:prstGeom prst="rect">
            <a:avLst/>
          </a:prstGeom>
          <a:noFill/>
          <a:ln w="9525">
            <a:noFill/>
            <a:miter lim="800000"/>
            <a:headEnd/>
            <a:tailEnd/>
          </a:ln>
        </p:spPr>
        <p:txBody>
          <a:bodyPr lIns="87817" tIns="43908" rIns="87817" bIns="43908"/>
          <a:lstStyle/>
          <a:p>
            <a:pPr>
              <a:spcBef>
                <a:spcPts val="600"/>
              </a:spcBef>
              <a:spcAft>
                <a:spcPts val="600"/>
              </a:spcAft>
              <a:buClr>
                <a:schemeClr val="bg2"/>
              </a:buClr>
              <a:buFont typeface="Wingdings" pitchFamily="2" charset="2"/>
              <a:buNone/>
            </a:pPr>
            <a:r>
              <a:rPr lang="en-US" altLang="zh-CN" sz="2000" dirty="0" smtClean="0">
                <a:latin typeface="Calibri" pitchFamily="34" charset="0"/>
              </a:rPr>
              <a:t>HUAWEI CTI Platform design features Core Servers in Active Standby mode and Application Servers in Load Sharing Mode ensuring no single point of failure.</a:t>
            </a:r>
            <a:endParaRPr lang="en-US" altLang="zh-CN" b="0" dirty="0">
              <a:latin typeface="Calibri" pitchFamily="34" charset="0"/>
            </a:endParaRPr>
          </a:p>
        </p:txBody>
      </p:sp>
      <p:grpSp>
        <p:nvGrpSpPr>
          <p:cNvPr id="36" name="Group 35"/>
          <p:cNvGrpSpPr/>
          <p:nvPr/>
        </p:nvGrpSpPr>
        <p:grpSpPr>
          <a:xfrm>
            <a:off x="1700194" y="2097740"/>
            <a:ext cx="5937772" cy="3657601"/>
            <a:chOff x="1686747" y="1116104"/>
            <a:chExt cx="5937772" cy="3657601"/>
          </a:xfrm>
        </p:grpSpPr>
        <p:sp>
          <p:nvSpPr>
            <p:cNvPr id="9" name="Rectangle 8"/>
            <p:cNvSpPr/>
            <p:nvPr/>
          </p:nvSpPr>
          <p:spPr bwMode="auto">
            <a:xfrm>
              <a:off x="1686747" y="1116104"/>
              <a:ext cx="1441939" cy="3644155"/>
            </a:xfrm>
            <a:prstGeom prst="rect">
              <a:avLst/>
            </a:prstGeom>
            <a:ln>
              <a:headEnd type="none" w="med" len="med"/>
              <a:tailEnd type="none" w="med" len="med"/>
            </a:ln>
            <a:effectLst>
              <a:outerShdw blurRad="50800" dist="38100" dir="8100000" algn="tr"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chemeClr val="tx1"/>
                </a:solidFill>
                <a:latin typeface="FrutigerNext LT Regular" pitchFamily="34" charset="0"/>
                <a:ea typeface="华文细黑" pitchFamily="2" charset="-122"/>
              </a:endParaRPr>
            </a:p>
          </p:txBody>
        </p:sp>
        <p:sp>
          <p:nvSpPr>
            <p:cNvPr id="11" name="Rectangle 10"/>
            <p:cNvSpPr/>
            <p:nvPr/>
          </p:nvSpPr>
          <p:spPr bwMode="auto">
            <a:xfrm>
              <a:off x="3878949" y="1116107"/>
              <a:ext cx="1441939" cy="3657598"/>
            </a:xfrm>
            <a:prstGeom prst="rect">
              <a:avLst/>
            </a:prstGeom>
            <a:ln>
              <a:headEnd type="none" w="med" len="med"/>
              <a:tailEnd type="none" w="med" len="med"/>
            </a:ln>
            <a:effectLst>
              <a:outerShdw blurRad="50800" dist="38100" dir="8100000" algn="tr"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eaLnBrk="1" latinLnBrk="0" hangingPunct="1">
                <a:lnSpc>
                  <a:spcPct val="100000"/>
                </a:lnSpc>
                <a:buClrTx/>
                <a:buSzTx/>
                <a:buFontTx/>
                <a:buNone/>
                <a:tabLst/>
              </a:pPr>
              <a:endParaRPr lang="en-US" smtClean="0"/>
            </a:p>
          </p:txBody>
        </p:sp>
        <p:sp>
          <p:nvSpPr>
            <p:cNvPr id="12" name="Oval 11"/>
            <p:cNvSpPr/>
            <p:nvPr/>
          </p:nvSpPr>
          <p:spPr bwMode="auto">
            <a:xfrm>
              <a:off x="1803460" y="1346785"/>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sz="1200" dirty="0" smtClean="0">
                  <a:solidFill>
                    <a:schemeClr val="tx1"/>
                  </a:solidFill>
                  <a:latin typeface="Calibri" pitchFamily="34" charset="0"/>
                  <a:ea typeface="华文细黑" pitchFamily="2" charset="-122"/>
                  <a:cs typeface="Calibri" pitchFamily="34" charset="0"/>
                </a:rPr>
                <a:t>CTI Server</a:t>
              </a:r>
              <a:endParaRPr kumimoji="0" lang="en-US" sz="1400" b="0" i="0" u="none" strike="noStrike" cap="none" normalizeH="0" baseline="0" dirty="0" smtClean="0">
                <a:ln>
                  <a:noFill/>
                </a:ln>
                <a:solidFill>
                  <a:schemeClr val="tx1"/>
                </a:solidFill>
                <a:effectLst/>
                <a:latin typeface="Calibri" pitchFamily="34" charset="0"/>
                <a:ea typeface="华文细黑" pitchFamily="2" charset="-122"/>
                <a:cs typeface="Calibri" pitchFamily="34" charset="0"/>
              </a:endParaRPr>
            </a:p>
          </p:txBody>
        </p:sp>
        <p:sp>
          <p:nvSpPr>
            <p:cNvPr id="13" name="Oval 12"/>
            <p:cNvSpPr/>
            <p:nvPr/>
          </p:nvSpPr>
          <p:spPr bwMode="auto">
            <a:xfrm>
              <a:off x="3972918" y="2044825"/>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dirty="0" smtClean="0">
                  <a:solidFill>
                    <a:schemeClr val="tx1"/>
                  </a:solidFill>
                  <a:latin typeface="Calibri" pitchFamily="34" charset="0"/>
                  <a:ea typeface="华文细黑" pitchFamily="2" charset="-122"/>
                  <a:cs typeface="Calibri" pitchFamily="34" charset="0"/>
                </a:rPr>
                <a:t>CCS</a:t>
              </a:r>
            </a:p>
          </p:txBody>
        </p:sp>
        <p:sp>
          <p:nvSpPr>
            <p:cNvPr id="14" name="Oval 13"/>
            <p:cNvSpPr/>
            <p:nvPr/>
          </p:nvSpPr>
          <p:spPr bwMode="auto">
            <a:xfrm>
              <a:off x="1803460" y="2053790"/>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dirty="0" smtClean="0">
                  <a:solidFill>
                    <a:schemeClr val="tx1"/>
                  </a:solidFill>
                  <a:latin typeface="Calibri" pitchFamily="34" charset="0"/>
                  <a:ea typeface="华文细黑" pitchFamily="2" charset="-122"/>
                  <a:cs typeface="Calibri" pitchFamily="34" charset="0"/>
                </a:rPr>
                <a:t>CCS</a:t>
              </a:r>
            </a:p>
          </p:txBody>
        </p:sp>
        <p:sp>
          <p:nvSpPr>
            <p:cNvPr id="15" name="Oval 14"/>
            <p:cNvSpPr/>
            <p:nvPr/>
          </p:nvSpPr>
          <p:spPr bwMode="auto">
            <a:xfrm>
              <a:off x="3972918" y="2728384"/>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dirty="0" smtClean="0">
                  <a:solidFill>
                    <a:schemeClr val="tx1"/>
                  </a:solidFill>
                  <a:latin typeface="Calibri" pitchFamily="34" charset="0"/>
                  <a:ea typeface="华文细黑" pitchFamily="2" charset="-122"/>
                  <a:cs typeface="Calibri" pitchFamily="34" charset="0"/>
                </a:rPr>
                <a:t>IVR</a:t>
              </a:r>
              <a:endParaRPr lang="en-US" sz="2000" dirty="0" smtClean="0">
                <a:solidFill>
                  <a:schemeClr val="tx1"/>
                </a:solidFill>
                <a:latin typeface="Calibri" pitchFamily="34" charset="0"/>
                <a:ea typeface="华文细黑" pitchFamily="2" charset="-122"/>
                <a:cs typeface="Calibri" pitchFamily="34" charset="0"/>
              </a:endParaRPr>
            </a:p>
          </p:txBody>
        </p:sp>
        <p:sp>
          <p:nvSpPr>
            <p:cNvPr id="16" name="Oval 15"/>
            <p:cNvSpPr/>
            <p:nvPr/>
          </p:nvSpPr>
          <p:spPr bwMode="auto">
            <a:xfrm>
              <a:off x="1803460" y="3467801"/>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eaLnBrk="1" latinLnBrk="0" hangingPunct="1">
                <a:lnSpc>
                  <a:spcPct val="100000"/>
                </a:lnSpc>
                <a:buClrTx/>
                <a:buSzTx/>
                <a:buFontTx/>
                <a:buNone/>
                <a:tabLst/>
              </a:pPr>
              <a:r>
                <a:rPr lang="en-US" sz="1600" dirty="0" err="1" smtClean="0">
                  <a:solidFill>
                    <a:schemeClr val="tx1"/>
                  </a:solidFill>
                  <a:latin typeface="Calibri" pitchFamily="34" charset="0"/>
                  <a:ea typeface="华文细黑" pitchFamily="2" charset="-122"/>
                  <a:cs typeface="Calibri" pitchFamily="34" charset="0"/>
                </a:rPr>
                <a:t>Aplogic</a:t>
              </a:r>
              <a:endParaRPr lang="en-US" sz="1600" dirty="0" smtClean="0">
                <a:solidFill>
                  <a:schemeClr val="tx1"/>
                </a:solidFill>
                <a:latin typeface="Calibri" pitchFamily="34" charset="0"/>
                <a:ea typeface="华文细黑" pitchFamily="2" charset="-122"/>
                <a:cs typeface="Calibri" pitchFamily="34" charset="0"/>
              </a:endParaRPr>
            </a:p>
          </p:txBody>
        </p:sp>
        <p:sp>
          <p:nvSpPr>
            <p:cNvPr id="17" name="Oval 16"/>
            <p:cNvSpPr/>
            <p:nvPr/>
          </p:nvSpPr>
          <p:spPr bwMode="auto">
            <a:xfrm>
              <a:off x="3972918" y="3452284"/>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eaLnBrk="1" latinLnBrk="0" hangingPunct="1">
                <a:lnSpc>
                  <a:spcPct val="100000"/>
                </a:lnSpc>
                <a:buClrTx/>
                <a:buSzTx/>
                <a:buFontTx/>
                <a:buNone/>
                <a:tabLst/>
              </a:pPr>
              <a:r>
                <a:rPr lang="en-US" sz="1600" dirty="0" err="1" smtClean="0">
                  <a:solidFill>
                    <a:schemeClr val="tx1"/>
                  </a:solidFill>
                  <a:latin typeface="Calibri" pitchFamily="34" charset="0"/>
                  <a:ea typeface="华文细黑" pitchFamily="2" charset="-122"/>
                  <a:cs typeface="Calibri" pitchFamily="34" charset="0"/>
                </a:rPr>
                <a:t>Aplogic</a:t>
              </a:r>
              <a:endParaRPr lang="en-US" sz="1600" dirty="0" smtClean="0">
                <a:solidFill>
                  <a:schemeClr val="tx1"/>
                </a:solidFill>
                <a:latin typeface="Calibri" pitchFamily="34" charset="0"/>
                <a:ea typeface="华文细黑" pitchFamily="2" charset="-122"/>
                <a:cs typeface="Calibri" pitchFamily="34" charset="0"/>
              </a:endParaRPr>
            </a:p>
          </p:txBody>
        </p:sp>
        <p:cxnSp>
          <p:nvCxnSpPr>
            <p:cNvPr id="19" name="Straight Arrow Connector 18"/>
            <p:cNvCxnSpPr>
              <a:stCxn id="12" idx="6"/>
              <a:endCxn id="37" idx="2"/>
            </p:cNvCxnSpPr>
            <p:nvPr/>
          </p:nvCxnSpPr>
          <p:spPr bwMode="auto">
            <a:xfrm>
              <a:off x="2987492" y="1604692"/>
              <a:ext cx="985426" cy="14481"/>
            </a:xfrm>
            <a:prstGeom prst="straightConnector1">
              <a:avLst/>
            </a:prstGeom>
            <a:ln w="1905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a:stCxn id="40" idx="6"/>
              <a:endCxn id="15" idx="2"/>
            </p:cNvCxnSpPr>
            <p:nvPr/>
          </p:nvCxnSpPr>
          <p:spPr bwMode="auto">
            <a:xfrm flipV="1">
              <a:off x="2987492" y="2986291"/>
              <a:ext cx="985426" cy="32411"/>
            </a:xfrm>
            <a:prstGeom prst="straightConnector1">
              <a:avLst/>
            </a:prstGeom>
            <a:ln w="1905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3" name="Straight Arrow Connector 22"/>
            <p:cNvCxnSpPr>
              <a:stCxn id="14" idx="6"/>
              <a:endCxn id="13" idx="2"/>
            </p:cNvCxnSpPr>
            <p:nvPr/>
          </p:nvCxnSpPr>
          <p:spPr bwMode="auto">
            <a:xfrm flipV="1">
              <a:off x="2987492" y="2302732"/>
              <a:ext cx="985426" cy="8965"/>
            </a:xfrm>
            <a:prstGeom prst="straightConnector1">
              <a:avLst/>
            </a:prstGeom>
            <a:ln w="1905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stCxn id="12" idx="4"/>
              <a:endCxn id="14" idx="0"/>
            </p:cNvCxnSpPr>
            <p:nvPr/>
          </p:nvCxnSpPr>
          <p:spPr bwMode="auto">
            <a:xfrm rot="5400000">
              <a:off x="2299881" y="1958194"/>
              <a:ext cx="191191"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Arrow Connector 26"/>
            <p:cNvCxnSpPr>
              <a:stCxn id="14" idx="4"/>
              <a:endCxn id="16" idx="0"/>
            </p:cNvCxnSpPr>
            <p:nvPr/>
          </p:nvCxnSpPr>
          <p:spPr bwMode="auto">
            <a:xfrm rot="5400000">
              <a:off x="1946378" y="3018702"/>
              <a:ext cx="898197"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Arrow Connector 28"/>
            <p:cNvCxnSpPr>
              <a:stCxn id="13" idx="4"/>
              <a:endCxn id="15" idx="0"/>
            </p:cNvCxnSpPr>
            <p:nvPr/>
          </p:nvCxnSpPr>
          <p:spPr bwMode="auto">
            <a:xfrm rot="5400000">
              <a:off x="4481062" y="2644511"/>
              <a:ext cx="167745"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a:stCxn id="15" idx="4"/>
              <a:endCxn id="17" idx="0"/>
            </p:cNvCxnSpPr>
            <p:nvPr/>
          </p:nvCxnSpPr>
          <p:spPr bwMode="auto">
            <a:xfrm rot="5400000">
              <a:off x="4460891" y="3348241"/>
              <a:ext cx="20808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2" name="Line Callout 1 31"/>
            <p:cNvSpPr/>
            <p:nvPr/>
          </p:nvSpPr>
          <p:spPr bwMode="auto">
            <a:xfrm>
              <a:off x="5983940" y="1238517"/>
              <a:ext cx="1627094" cy="914400"/>
            </a:xfrm>
            <a:prstGeom prst="borderCallout1">
              <a:avLst>
                <a:gd name="adj1" fmla="val 26442"/>
                <a:gd name="adj2" fmla="val -591"/>
                <a:gd name="adj3" fmla="val 38622"/>
                <a:gd name="adj4" fmla="val -47150"/>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dirty="0" smtClean="0">
                  <a:solidFill>
                    <a:schemeClr val="tx1"/>
                  </a:solidFill>
                  <a:latin typeface="Calibri" pitchFamily="34" charset="0"/>
                  <a:ea typeface="华文细黑" pitchFamily="2" charset="-122"/>
                  <a:cs typeface="Calibri" pitchFamily="34" charset="0"/>
                </a:rPr>
                <a:t>Core Control System in Hot Standby Mode</a:t>
              </a:r>
              <a:endParaRPr kumimoji="0" lang="en-US" b="0" i="0" u="none" strike="noStrike" cap="none" normalizeH="0" baseline="0" dirty="0" smtClean="0">
                <a:ln>
                  <a:noFill/>
                </a:ln>
                <a:solidFill>
                  <a:schemeClr val="tx1"/>
                </a:solidFill>
                <a:effectLst/>
                <a:latin typeface="Calibri" pitchFamily="34" charset="0"/>
                <a:ea typeface="华文细黑" pitchFamily="2" charset="-122"/>
                <a:cs typeface="Calibri" pitchFamily="34" charset="0"/>
              </a:endParaRPr>
            </a:p>
          </p:txBody>
        </p:sp>
        <p:sp>
          <p:nvSpPr>
            <p:cNvPr id="33" name="Line Callout 1 32"/>
            <p:cNvSpPr/>
            <p:nvPr/>
          </p:nvSpPr>
          <p:spPr bwMode="auto">
            <a:xfrm>
              <a:off x="5978599" y="2523055"/>
              <a:ext cx="1645920" cy="1005840"/>
            </a:xfrm>
            <a:prstGeom prst="borderCallout1">
              <a:avLst>
                <a:gd name="adj1" fmla="val 26442"/>
                <a:gd name="adj2" fmla="val -591"/>
                <a:gd name="adj3" fmla="val 75829"/>
                <a:gd name="adj4" fmla="val -55866"/>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dirty="0" smtClean="0">
                  <a:solidFill>
                    <a:schemeClr val="tx1"/>
                  </a:solidFill>
                  <a:latin typeface="Calibri" pitchFamily="34" charset="0"/>
                  <a:ea typeface="华文细黑" pitchFamily="2" charset="-122"/>
                  <a:cs typeface="Calibri" pitchFamily="34" charset="0"/>
                </a:rPr>
                <a:t>Core Business System in Load Sharing Mode</a:t>
              </a:r>
              <a:endParaRPr kumimoji="0" lang="en-US" sz="1800" b="0" i="0" u="none" strike="noStrike" cap="none" normalizeH="0" baseline="0" dirty="0" smtClean="0">
                <a:ln>
                  <a:noFill/>
                </a:ln>
                <a:solidFill>
                  <a:schemeClr val="tx1"/>
                </a:solidFill>
                <a:effectLst/>
                <a:latin typeface="Calibri" pitchFamily="34" charset="0"/>
                <a:ea typeface="华文细黑" pitchFamily="2" charset="-122"/>
                <a:cs typeface="Calibri" pitchFamily="34" charset="0"/>
              </a:endParaRPr>
            </a:p>
          </p:txBody>
        </p:sp>
        <p:sp>
          <p:nvSpPr>
            <p:cNvPr id="37" name="Oval 36"/>
            <p:cNvSpPr/>
            <p:nvPr/>
          </p:nvSpPr>
          <p:spPr bwMode="auto">
            <a:xfrm>
              <a:off x="3972918" y="1361266"/>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eaLnBrk="1" latinLnBrk="0" hangingPunct="1">
                <a:lnSpc>
                  <a:spcPct val="100000"/>
                </a:lnSpc>
                <a:buClrTx/>
                <a:buSzTx/>
                <a:buFontTx/>
                <a:buNone/>
                <a:tabLst/>
              </a:pPr>
              <a:r>
                <a:rPr lang="en-US" sz="1200" dirty="0" smtClean="0">
                  <a:solidFill>
                    <a:schemeClr val="tx1"/>
                  </a:solidFill>
                  <a:latin typeface="Calibri" pitchFamily="34" charset="0"/>
                  <a:ea typeface="华文细黑" pitchFamily="2" charset="-122"/>
                  <a:cs typeface="Calibri" pitchFamily="34" charset="0"/>
                </a:rPr>
                <a:t>CTI Server</a:t>
              </a:r>
            </a:p>
          </p:txBody>
        </p:sp>
        <p:sp>
          <p:nvSpPr>
            <p:cNvPr id="38" name="Oval 37"/>
            <p:cNvSpPr/>
            <p:nvPr/>
          </p:nvSpPr>
          <p:spPr bwMode="auto">
            <a:xfrm>
              <a:off x="3972918" y="4176184"/>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eaLnBrk="1" latinLnBrk="0" hangingPunct="1">
                <a:lnSpc>
                  <a:spcPct val="100000"/>
                </a:lnSpc>
                <a:buClrTx/>
                <a:buSzTx/>
                <a:buFontTx/>
                <a:buNone/>
                <a:tabLst/>
              </a:pPr>
              <a:r>
                <a:rPr lang="en-US" dirty="0" smtClean="0">
                  <a:solidFill>
                    <a:schemeClr val="tx1"/>
                  </a:solidFill>
                  <a:latin typeface="Calibri" pitchFamily="34" charset="0"/>
                  <a:ea typeface="华文细黑" pitchFamily="2" charset="-122"/>
                  <a:cs typeface="Calibri" pitchFamily="34" charset="0"/>
                </a:rPr>
                <a:t>DB</a:t>
              </a:r>
            </a:p>
          </p:txBody>
        </p:sp>
        <p:sp>
          <p:nvSpPr>
            <p:cNvPr id="40" name="Oval 39"/>
            <p:cNvSpPr/>
            <p:nvPr/>
          </p:nvSpPr>
          <p:spPr bwMode="auto">
            <a:xfrm>
              <a:off x="1803460" y="2760795"/>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eaLnBrk="1" latinLnBrk="0" hangingPunct="1">
                <a:lnSpc>
                  <a:spcPct val="100000"/>
                </a:lnSpc>
                <a:buClrTx/>
                <a:buSzTx/>
                <a:buFontTx/>
                <a:buNone/>
                <a:tabLst/>
              </a:pPr>
              <a:r>
                <a:rPr lang="en-US" dirty="0" smtClean="0">
                  <a:solidFill>
                    <a:schemeClr val="tx1"/>
                  </a:solidFill>
                  <a:latin typeface="Calibri" pitchFamily="34" charset="0"/>
                  <a:ea typeface="华文细黑" pitchFamily="2" charset="-122"/>
                  <a:cs typeface="Calibri" pitchFamily="34" charset="0"/>
                </a:rPr>
                <a:t>IVR</a:t>
              </a:r>
            </a:p>
          </p:txBody>
        </p:sp>
        <p:sp>
          <p:nvSpPr>
            <p:cNvPr id="41" name="Oval 40"/>
            <p:cNvSpPr/>
            <p:nvPr/>
          </p:nvSpPr>
          <p:spPr bwMode="auto">
            <a:xfrm>
              <a:off x="1803460" y="4174807"/>
              <a:ext cx="1184032" cy="515814"/>
            </a:xfrm>
            <a:prstGeom prst="ellipse">
              <a:avLst/>
            </a:prstGeom>
            <a:ln>
              <a:noFill/>
              <a:headEnd type="none" w="med" len="med"/>
              <a:tailEnd type="none" w="med" len="med"/>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eaLnBrk="1" latinLnBrk="0" hangingPunct="1">
                <a:lnSpc>
                  <a:spcPct val="100000"/>
                </a:lnSpc>
                <a:buClrTx/>
                <a:buSzTx/>
                <a:buFontTx/>
                <a:buNone/>
                <a:tabLst/>
              </a:pPr>
              <a:r>
                <a:rPr lang="en-US" dirty="0" smtClean="0">
                  <a:solidFill>
                    <a:schemeClr val="tx1"/>
                  </a:solidFill>
                  <a:latin typeface="Calibri" pitchFamily="34" charset="0"/>
                  <a:ea typeface="华文细黑" pitchFamily="2" charset="-122"/>
                  <a:cs typeface="Calibri" pitchFamily="34" charset="0"/>
                </a:rPr>
                <a:t>DB</a:t>
              </a:r>
            </a:p>
          </p:txBody>
        </p:sp>
        <p:sp>
          <p:nvSpPr>
            <p:cNvPr id="48" name="Line Callout 1 47"/>
            <p:cNvSpPr/>
            <p:nvPr/>
          </p:nvSpPr>
          <p:spPr bwMode="auto">
            <a:xfrm>
              <a:off x="5970493" y="3843108"/>
              <a:ext cx="1627094" cy="914400"/>
            </a:xfrm>
            <a:prstGeom prst="borderCallout1">
              <a:avLst>
                <a:gd name="adj1" fmla="val 26442"/>
                <a:gd name="adj2" fmla="val -591"/>
                <a:gd name="adj3" fmla="val 59118"/>
                <a:gd name="adj4" fmla="val -46138"/>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dirty="0" smtClean="0">
                  <a:solidFill>
                    <a:schemeClr val="tx1"/>
                  </a:solidFill>
                  <a:latin typeface="Calibri" pitchFamily="34" charset="0"/>
                  <a:ea typeface="华文细黑" pitchFamily="2" charset="-122"/>
                  <a:cs typeface="Calibri" pitchFamily="34" charset="0"/>
                </a:rPr>
                <a:t>Database system in Hot Standby mode</a:t>
              </a:r>
              <a:endParaRPr kumimoji="0" lang="en-US" sz="1800" b="0" i="0" u="none" strike="noStrike" cap="none" normalizeH="0" baseline="0" dirty="0" smtClean="0">
                <a:ln>
                  <a:noFill/>
                </a:ln>
                <a:solidFill>
                  <a:schemeClr val="tx1"/>
                </a:solidFill>
                <a:effectLst/>
                <a:latin typeface="Calibri" pitchFamily="34" charset="0"/>
                <a:ea typeface="华文细黑" pitchFamily="2" charset="-122"/>
                <a:cs typeface="Calibri" pitchFamily="34" charset="0"/>
              </a:endParaRPr>
            </a:p>
          </p:txBody>
        </p:sp>
        <p:cxnSp>
          <p:nvCxnSpPr>
            <p:cNvPr id="57" name="Straight Arrow Connector 56"/>
            <p:cNvCxnSpPr>
              <a:stCxn id="40" idx="5"/>
              <a:endCxn id="17" idx="1"/>
            </p:cNvCxnSpPr>
            <p:nvPr/>
          </p:nvCxnSpPr>
          <p:spPr bwMode="auto">
            <a:xfrm rot="16200000" flipH="1">
              <a:off x="3316829" y="2698335"/>
              <a:ext cx="326753" cy="13322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Straight Arrow Connector 60"/>
            <p:cNvCxnSpPr>
              <a:stCxn id="17" idx="3"/>
              <a:endCxn id="41" idx="7"/>
            </p:cNvCxnSpPr>
            <p:nvPr/>
          </p:nvCxnSpPr>
          <p:spPr bwMode="auto">
            <a:xfrm rot="5400000">
              <a:off x="3301312" y="3405341"/>
              <a:ext cx="357787" cy="13322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a:stCxn id="15" idx="3"/>
              <a:endCxn id="16" idx="7"/>
            </p:cNvCxnSpPr>
            <p:nvPr/>
          </p:nvCxnSpPr>
          <p:spPr bwMode="auto">
            <a:xfrm rot="5400000">
              <a:off x="3292865" y="2689888"/>
              <a:ext cx="374681" cy="13322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a:stCxn id="16" idx="5"/>
              <a:endCxn id="38" idx="1"/>
            </p:cNvCxnSpPr>
            <p:nvPr/>
          </p:nvCxnSpPr>
          <p:spPr bwMode="auto">
            <a:xfrm rot="16200000" flipH="1">
              <a:off x="3308382" y="3413788"/>
              <a:ext cx="343647" cy="13322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7" name="Straight Arrow Connector 66"/>
            <p:cNvCxnSpPr>
              <a:stCxn id="41" idx="6"/>
              <a:endCxn id="38" idx="2"/>
            </p:cNvCxnSpPr>
            <p:nvPr/>
          </p:nvCxnSpPr>
          <p:spPr bwMode="auto">
            <a:xfrm>
              <a:off x="2987492" y="4432714"/>
              <a:ext cx="985426" cy="1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a:stCxn id="16" idx="4"/>
              <a:endCxn id="41" idx="0"/>
            </p:cNvCxnSpPr>
            <p:nvPr/>
          </p:nvCxnSpPr>
          <p:spPr bwMode="auto">
            <a:xfrm rot="5400000">
              <a:off x="2299880" y="4079211"/>
              <a:ext cx="19119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Straight Arrow Connector 70"/>
            <p:cNvCxnSpPr>
              <a:stCxn id="37" idx="4"/>
              <a:endCxn id="13" idx="0"/>
            </p:cNvCxnSpPr>
            <p:nvPr/>
          </p:nvCxnSpPr>
          <p:spPr bwMode="auto">
            <a:xfrm rot="5400000">
              <a:off x="4481062" y="1960952"/>
              <a:ext cx="167745"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 name="Straight Arrow Connector 72"/>
            <p:cNvCxnSpPr>
              <a:stCxn id="17" idx="4"/>
              <a:endCxn id="38" idx="0"/>
            </p:cNvCxnSpPr>
            <p:nvPr/>
          </p:nvCxnSpPr>
          <p:spPr bwMode="auto">
            <a:xfrm rot="5400000">
              <a:off x="4460891" y="4072141"/>
              <a:ext cx="20808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21</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Unified Routing and Queuing</a:t>
            </a:r>
            <a:endPar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44037" name="Picture 4" descr="总结 copy"/>
          <p:cNvPicPr>
            <a:picLocks noChangeAspect="1" noChangeArrowheads="1"/>
          </p:cNvPicPr>
          <p:nvPr/>
        </p:nvPicPr>
        <p:blipFill>
          <a:blip r:embed="rId4" cstate="print"/>
          <a:srcRect/>
          <a:stretch>
            <a:fillRect/>
          </a:stretch>
        </p:blipFill>
        <p:spPr bwMode="auto">
          <a:xfrm>
            <a:off x="196850" y="175760"/>
            <a:ext cx="617538" cy="617537"/>
          </a:xfrm>
          <a:prstGeom prst="rect">
            <a:avLst/>
          </a:prstGeom>
          <a:noFill/>
          <a:ln w="9525">
            <a:noFill/>
            <a:miter lim="800000"/>
            <a:headEnd/>
            <a:tailEnd/>
          </a:ln>
        </p:spPr>
      </p:pic>
      <p:sp>
        <p:nvSpPr>
          <p:cNvPr id="8" name="Rectangle 102"/>
          <p:cNvSpPr>
            <a:spLocks noChangeArrowheads="1"/>
          </p:cNvSpPr>
          <p:nvPr/>
        </p:nvSpPr>
        <p:spPr bwMode="auto">
          <a:xfrm>
            <a:off x="7666540" y="1719563"/>
            <a:ext cx="1064752" cy="4183126"/>
          </a:xfrm>
          <a:prstGeom prst="rect">
            <a:avLst/>
          </a:prstGeom>
          <a:solidFill>
            <a:srgbClr val="DDDDDD"/>
          </a:solidFill>
          <a:ln w="12700">
            <a:solidFill>
              <a:srgbClr val="808080"/>
            </a:solidFill>
            <a:miter lim="800000"/>
            <a:headEnd/>
            <a:tailEnd/>
          </a:ln>
          <a:effectLst/>
        </p:spPr>
        <p:txBody>
          <a:bodyPr anchor="ctr">
            <a:spAutoFit/>
          </a:bodyPr>
          <a:lstStyle/>
          <a:p>
            <a:endParaRPr lang="en-US"/>
          </a:p>
        </p:txBody>
      </p:sp>
      <p:sp>
        <p:nvSpPr>
          <p:cNvPr id="9" name="Rectangle 103"/>
          <p:cNvSpPr>
            <a:spLocks noChangeArrowheads="1"/>
          </p:cNvSpPr>
          <p:nvPr/>
        </p:nvSpPr>
        <p:spPr bwMode="auto">
          <a:xfrm>
            <a:off x="5594771" y="1706413"/>
            <a:ext cx="1064752" cy="4183126"/>
          </a:xfrm>
          <a:prstGeom prst="rect">
            <a:avLst/>
          </a:prstGeom>
          <a:solidFill>
            <a:srgbClr val="DDDDDD"/>
          </a:solidFill>
          <a:ln w="12700">
            <a:solidFill>
              <a:srgbClr val="808080"/>
            </a:solidFill>
            <a:miter lim="800000"/>
            <a:headEnd/>
            <a:tailEnd/>
          </a:ln>
          <a:effectLst/>
        </p:spPr>
        <p:txBody>
          <a:bodyPr anchor="ctr">
            <a:spAutoFit/>
          </a:bodyPr>
          <a:lstStyle/>
          <a:p>
            <a:endParaRPr lang="en-US"/>
          </a:p>
        </p:txBody>
      </p:sp>
      <p:sp>
        <p:nvSpPr>
          <p:cNvPr id="10" name="Rectangle 104"/>
          <p:cNvSpPr>
            <a:spLocks noChangeArrowheads="1"/>
          </p:cNvSpPr>
          <p:nvPr/>
        </p:nvSpPr>
        <p:spPr bwMode="auto">
          <a:xfrm>
            <a:off x="4340699" y="1706413"/>
            <a:ext cx="1066095" cy="4183126"/>
          </a:xfrm>
          <a:prstGeom prst="rect">
            <a:avLst/>
          </a:prstGeom>
          <a:solidFill>
            <a:srgbClr val="DDDDDD"/>
          </a:solidFill>
          <a:ln w="12700">
            <a:solidFill>
              <a:srgbClr val="808080"/>
            </a:solidFill>
            <a:miter lim="800000"/>
            <a:headEnd/>
            <a:tailEnd/>
          </a:ln>
          <a:effectLst/>
        </p:spPr>
        <p:txBody>
          <a:bodyPr anchor="ctr">
            <a:spAutoFit/>
          </a:bodyPr>
          <a:lstStyle/>
          <a:p>
            <a:endParaRPr lang="en-US"/>
          </a:p>
        </p:txBody>
      </p:sp>
      <p:sp>
        <p:nvSpPr>
          <p:cNvPr id="11" name="Rectangle 105"/>
          <p:cNvSpPr>
            <a:spLocks noChangeArrowheads="1"/>
          </p:cNvSpPr>
          <p:nvPr/>
        </p:nvSpPr>
        <p:spPr bwMode="auto">
          <a:xfrm>
            <a:off x="3086628" y="1706413"/>
            <a:ext cx="1066095" cy="4183126"/>
          </a:xfrm>
          <a:prstGeom prst="rect">
            <a:avLst/>
          </a:prstGeom>
          <a:solidFill>
            <a:srgbClr val="DDDDDD"/>
          </a:solidFill>
          <a:ln w="12700">
            <a:solidFill>
              <a:srgbClr val="808080"/>
            </a:solidFill>
            <a:miter lim="800000"/>
            <a:headEnd/>
            <a:tailEnd/>
          </a:ln>
          <a:effectLst/>
        </p:spPr>
        <p:txBody>
          <a:bodyPr anchor="ctr">
            <a:spAutoFit/>
          </a:bodyPr>
          <a:lstStyle/>
          <a:p>
            <a:endParaRPr lang="en-US"/>
          </a:p>
        </p:txBody>
      </p:sp>
      <p:sp>
        <p:nvSpPr>
          <p:cNvPr id="12" name="AutoShape 106"/>
          <p:cNvSpPr>
            <a:spLocks noChangeArrowheads="1"/>
          </p:cNvSpPr>
          <p:nvPr/>
        </p:nvSpPr>
        <p:spPr bwMode="auto">
          <a:xfrm>
            <a:off x="5719641" y="3743185"/>
            <a:ext cx="860664" cy="488007"/>
          </a:xfrm>
          <a:prstGeom prst="roundRect">
            <a:avLst>
              <a:gd name="adj" fmla="val 16667"/>
            </a:avLst>
          </a:prstGeom>
          <a:solidFill>
            <a:srgbClr val="99CCFF"/>
          </a:solidFill>
          <a:ln w="12700">
            <a:solidFill>
              <a:srgbClr val="000000"/>
            </a:solidFill>
            <a:round/>
            <a:headEnd/>
            <a:tailEnd/>
          </a:ln>
          <a:effectLst/>
        </p:spPr>
        <p:txBody>
          <a:bodyPr wrap="none" lIns="78302" tIns="39153" rIns="78302" bIns="39153" anchor="ctr"/>
          <a:lstStyle/>
          <a:p>
            <a:pPr algn="ctr" defTabSz="784225" eaLnBrk="0" hangingPunct="0"/>
            <a:r>
              <a:rPr kumimoji="1" lang="en-US" altLang="zh-CN" sz="1000" b="0">
                <a:solidFill>
                  <a:srgbClr val="000000"/>
                </a:solidFill>
                <a:cs typeface="Arial" charset="0"/>
              </a:rPr>
              <a:t>CCS</a:t>
            </a:r>
          </a:p>
          <a:p>
            <a:pPr algn="ctr" defTabSz="784225" eaLnBrk="0" hangingPunct="0"/>
            <a:endParaRPr kumimoji="1" lang="en-US" altLang="zh-CN" sz="1000" b="0">
              <a:solidFill>
                <a:srgbClr val="000000"/>
              </a:solidFill>
              <a:cs typeface="Arial" charset="0"/>
            </a:endParaRPr>
          </a:p>
        </p:txBody>
      </p:sp>
      <p:sp>
        <p:nvSpPr>
          <p:cNvPr id="13" name="AutoShape 107"/>
          <p:cNvSpPr>
            <a:spLocks noChangeArrowheads="1"/>
          </p:cNvSpPr>
          <p:nvPr/>
        </p:nvSpPr>
        <p:spPr bwMode="auto">
          <a:xfrm>
            <a:off x="5673989" y="2942503"/>
            <a:ext cx="860664" cy="488007"/>
          </a:xfrm>
          <a:prstGeom prst="roundRect">
            <a:avLst>
              <a:gd name="adj" fmla="val 16667"/>
            </a:avLst>
          </a:prstGeom>
          <a:solidFill>
            <a:srgbClr val="99CCFF"/>
          </a:solidFill>
          <a:ln w="12700">
            <a:solidFill>
              <a:srgbClr val="000000"/>
            </a:solidFill>
            <a:round/>
            <a:headEnd/>
            <a:tailEnd/>
          </a:ln>
          <a:effectLst/>
        </p:spPr>
        <p:txBody>
          <a:bodyPr wrap="none" lIns="78302" tIns="39153" rIns="78302" bIns="39153" anchor="ctr"/>
          <a:lstStyle/>
          <a:p>
            <a:pPr algn="ctr" defTabSz="784225" eaLnBrk="0" hangingPunct="0"/>
            <a:r>
              <a:rPr kumimoji="1" lang="en-US" altLang="zh-CN" sz="1000" b="0">
                <a:solidFill>
                  <a:srgbClr val="000000"/>
                </a:solidFill>
                <a:cs typeface="Arial" charset="0"/>
              </a:rPr>
              <a:t>IRC</a:t>
            </a:r>
          </a:p>
          <a:p>
            <a:pPr algn="ctr" defTabSz="784225" eaLnBrk="0" hangingPunct="0"/>
            <a:endParaRPr kumimoji="1" lang="en-US" altLang="zh-CN" sz="1000" b="0">
              <a:solidFill>
                <a:srgbClr val="000000"/>
              </a:solidFill>
              <a:cs typeface="Arial" charset="0"/>
            </a:endParaRPr>
          </a:p>
        </p:txBody>
      </p:sp>
      <p:pic>
        <p:nvPicPr>
          <p:cNvPr id="14" name="Picture 108" descr="ZY"/>
          <p:cNvPicPr>
            <a:picLocks noChangeAspect="1" noChangeArrowheads="1"/>
          </p:cNvPicPr>
          <p:nvPr/>
        </p:nvPicPr>
        <p:blipFill>
          <a:blip r:embed="rId5" cstate="print"/>
          <a:srcRect/>
          <a:stretch>
            <a:fillRect/>
          </a:stretch>
        </p:blipFill>
        <p:spPr bwMode="auto">
          <a:xfrm>
            <a:off x="1582817" y="3857151"/>
            <a:ext cx="375953" cy="322903"/>
          </a:xfrm>
          <a:prstGeom prst="rect">
            <a:avLst/>
          </a:prstGeom>
          <a:noFill/>
        </p:spPr>
      </p:pic>
      <p:pic>
        <p:nvPicPr>
          <p:cNvPr id="15" name="Picture 109"/>
          <p:cNvPicPr>
            <a:picLocks noChangeAspect="1" noChangeArrowheads="1"/>
          </p:cNvPicPr>
          <p:nvPr/>
        </p:nvPicPr>
        <p:blipFill>
          <a:blip r:embed="rId6" cstate="print"/>
          <a:srcRect/>
          <a:stretch>
            <a:fillRect/>
          </a:stretch>
        </p:blipFill>
        <p:spPr bwMode="auto">
          <a:xfrm>
            <a:off x="1582817" y="2651744"/>
            <a:ext cx="312846" cy="363814"/>
          </a:xfrm>
          <a:prstGeom prst="rect">
            <a:avLst/>
          </a:prstGeom>
          <a:noFill/>
          <a:ln w="9525">
            <a:noFill/>
            <a:miter lim="800000"/>
            <a:headEnd/>
            <a:tailEnd/>
          </a:ln>
          <a:effectLst/>
        </p:spPr>
      </p:pic>
      <p:pic>
        <p:nvPicPr>
          <p:cNvPr id="16" name="Picture 110" descr="00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557306" y="4761571"/>
            <a:ext cx="338358" cy="476318"/>
          </a:xfrm>
          <a:prstGeom prst="rect">
            <a:avLst/>
          </a:prstGeom>
          <a:noFill/>
        </p:spPr>
      </p:pic>
      <p:sp>
        <p:nvSpPr>
          <p:cNvPr id="17" name="Cloud"/>
          <p:cNvSpPr>
            <a:spLocks noChangeAspect="1" noEditPoints="1" noChangeArrowheads="1"/>
          </p:cNvSpPr>
          <p:nvPr/>
        </p:nvSpPr>
        <p:spPr bwMode="auto">
          <a:xfrm>
            <a:off x="2146746" y="5125385"/>
            <a:ext cx="766675" cy="6209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0">
            <a:gsLst>
              <a:gs pos="0">
                <a:srgbClr val="00CCFF">
                  <a:gamma/>
                  <a:shade val="66275"/>
                  <a:invGamma/>
                </a:srgbClr>
              </a:gs>
              <a:gs pos="50000">
                <a:srgbClr val="00CCFF"/>
              </a:gs>
              <a:gs pos="100000">
                <a:srgbClr val="00CCFF">
                  <a:gamma/>
                  <a:shade val="66275"/>
                  <a:invGamma/>
                </a:srgbClr>
              </a:gs>
            </a:gsLst>
            <a:lin ang="5400000" scaled="1"/>
          </a:gradFill>
          <a:ln w="9525">
            <a:solidFill>
              <a:srgbClr val="99CC00"/>
            </a:solidFill>
            <a:miter lim="800000"/>
            <a:headEnd/>
            <a:tailEnd/>
          </a:ln>
          <a:effectLst>
            <a:outerShdw dist="107763" dir="2700000" algn="ctr" rotWithShape="0">
              <a:srgbClr val="808080"/>
            </a:outerShdw>
          </a:effectLst>
        </p:spPr>
        <p:txBody>
          <a:bodyPr lIns="86977" tIns="43490" rIns="86977" bIns="43490"/>
          <a:lstStyle/>
          <a:p>
            <a:pPr algn="ctr" defTabSz="869950" eaLnBrk="0" hangingPunct="0"/>
            <a:r>
              <a:rPr lang="en-US" altLang="zh-CN" sz="900" b="0" dirty="0" smtClean="0">
                <a:solidFill>
                  <a:srgbClr val="FFFFFF"/>
                </a:solidFill>
                <a:cs typeface="Arial" charset="0"/>
              </a:rPr>
              <a:t>PSTN/PLMN/NGN</a:t>
            </a:r>
            <a:endParaRPr lang="en-US" altLang="zh-CN" sz="900" b="0" dirty="0">
              <a:solidFill>
                <a:srgbClr val="FFFFFF"/>
              </a:solidFill>
              <a:cs typeface="Arial" charset="0"/>
            </a:endParaRPr>
          </a:p>
        </p:txBody>
      </p:sp>
      <p:graphicFrame>
        <p:nvGraphicFramePr>
          <p:cNvPr id="18" name="Object 112"/>
          <p:cNvGraphicFramePr>
            <a:graphicFrameLocks noChangeAspect="1"/>
          </p:cNvGraphicFramePr>
          <p:nvPr/>
        </p:nvGraphicFramePr>
        <p:xfrm>
          <a:off x="7863915" y="4069010"/>
          <a:ext cx="502166" cy="574212"/>
        </p:xfrm>
        <a:graphic>
          <a:graphicData uri="http://schemas.openxmlformats.org/presentationml/2006/ole">
            <p:oleObj spid="_x0000_s1026" name="绘图" r:id="rId8" imgW="810000" imgH="774000" progId="">
              <p:embed/>
            </p:oleObj>
          </a:graphicData>
        </a:graphic>
      </p:graphicFrame>
      <p:pic>
        <p:nvPicPr>
          <p:cNvPr id="19" name="Picture 113" descr="small"/>
          <p:cNvPicPr>
            <a:picLocks noChangeAspect="1" noChangeArrowheads="1"/>
          </p:cNvPicPr>
          <p:nvPr/>
        </p:nvPicPr>
        <p:blipFill>
          <a:blip r:embed="rId9" cstate="print"/>
          <a:srcRect/>
          <a:stretch>
            <a:fillRect/>
          </a:stretch>
        </p:blipFill>
        <p:spPr bwMode="auto">
          <a:xfrm>
            <a:off x="1519710" y="1487249"/>
            <a:ext cx="396093" cy="584440"/>
          </a:xfrm>
          <a:prstGeom prst="rect">
            <a:avLst/>
          </a:prstGeom>
          <a:noFill/>
        </p:spPr>
      </p:pic>
      <p:sp>
        <p:nvSpPr>
          <p:cNvPr id="20" name="AutoShape 114"/>
          <p:cNvSpPr>
            <a:spLocks noChangeArrowheads="1"/>
          </p:cNvSpPr>
          <p:nvPr/>
        </p:nvSpPr>
        <p:spPr bwMode="auto">
          <a:xfrm>
            <a:off x="5719641" y="4564323"/>
            <a:ext cx="860664" cy="488007"/>
          </a:xfrm>
          <a:prstGeom prst="roundRect">
            <a:avLst>
              <a:gd name="adj" fmla="val 16667"/>
            </a:avLst>
          </a:prstGeom>
          <a:solidFill>
            <a:srgbClr val="99CCFF"/>
          </a:solidFill>
          <a:ln w="12700">
            <a:solidFill>
              <a:srgbClr val="000000"/>
            </a:solidFill>
            <a:round/>
            <a:headEnd/>
            <a:tailEnd/>
          </a:ln>
          <a:effectLst/>
        </p:spPr>
        <p:txBody>
          <a:bodyPr wrap="none" lIns="78302" tIns="39153" rIns="78302" bIns="39153" anchor="ctr"/>
          <a:lstStyle/>
          <a:p>
            <a:pPr algn="ctr" defTabSz="784225" eaLnBrk="0" hangingPunct="0"/>
            <a:endParaRPr kumimoji="1" lang="zh-CN" altLang="en-US" sz="1000" b="0">
              <a:solidFill>
                <a:srgbClr val="000000"/>
              </a:solidFill>
              <a:cs typeface="Arial" charset="0"/>
            </a:endParaRPr>
          </a:p>
          <a:p>
            <a:pPr algn="ctr" defTabSz="784225" eaLnBrk="0" hangingPunct="0"/>
            <a:r>
              <a:rPr kumimoji="1" lang="en-US" altLang="zh-CN" sz="1000" b="0">
                <a:solidFill>
                  <a:srgbClr val="000000"/>
                </a:solidFill>
                <a:cs typeface="Arial" charset="0"/>
              </a:rPr>
              <a:t>Database</a:t>
            </a:r>
          </a:p>
        </p:txBody>
      </p:sp>
      <p:grpSp>
        <p:nvGrpSpPr>
          <p:cNvPr id="21" name="Group 115"/>
          <p:cNvGrpSpPr>
            <a:grpSpLocks/>
          </p:cNvGrpSpPr>
          <p:nvPr/>
        </p:nvGrpSpPr>
        <p:grpSpPr bwMode="auto">
          <a:xfrm>
            <a:off x="6905235" y="3456810"/>
            <a:ext cx="520963" cy="438330"/>
            <a:chOff x="1970" y="728"/>
            <a:chExt cx="718" cy="424"/>
          </a:xfrm>
        </p:grpSpPr>
        <p:sp>
          <p:nvSpPr>
            <p:cNvPr id="89" name="Arc 116"/>
            <p:cNvSpPr>
              <a:spLocks/>
            </p:cNvSpPr>
            <p:nvPr/>
          </p:nvSpPr>
          <p:spPr bwMode="auto">
            <a:xfrm>
              <a:off x="2026" y="728"/>
              <a:ext cx="236" cy="106"/>
            </a:xfrm>
            <a:custGeom>
              <a:avLst/>
              <a:gdLst>
                <a:gd name="G0" fmla="+- 21600 0 0"/>
                <a:gd name="G1" fmla="+- 21600 0 0"/>
                <a:gd name="G2" fmla="+- 21600 0 0"/>
                <a:gd name="T0" fmla="*/ 143 w 43200"/>
                <a:gd name="T1" fmla="*/ 24084 h 24084"/>
                <a:gd name="T2" fmla="*/ 43200 w 43200"/>
                <a:gd name="T3" fmla="*/ 21600 h 24084"/>
                <a:gd name="T4" fmla="*/ 21600 w 43200"/>
                <a:gd name="T5" fmla="*/ 21600 h 24084"/>
              </a:gdLst>
              <a:ahLst/>
              <a:cxnLst>
                <a:cxn ang="0">
                  <a:pos x="T0" y="T1"/>
                </a:cxn>
                <a:cxn ang="0">
                  <a:pos x="T2" y="T3"/>
                </a:cxn>
                <a:cxn ang="0">
                  <a:pos x="T4" y="T5"/>
                </a:cxn>
              </a:cxnLst>
              <a:rect l="0" t="0" r="r" b="b"/>
              <a:pathLst>
                <a:path w="43200" h="24084" fill="none" extrusionOk="0">
                  <a:moveTo>
                    <a:pt x="143" y="24083"/>
                  </a:moveTo>
                  <a:cubicBezTo>
                    <a:pt x="47" y="23259"/>
                    <a:pt x="0" y="22430"/>
                    <a:pt x="0" y="21600"/>
                  </a:cubicBezTo>
                  <a:cubicBezTo>
                    <a:pt x="0" y="9670"/>
                    <a:pt x="9670" y="0"/>
                    <a:pt x="21600" y="0"/>
                  </a:cubicBezTo>
                  <a:cubicBezTo>
                    <a:pt x="33529" y="-1"/>
                    <a:pt x="43199" y="9670"/>
                    <a:pt x="43200" y="21599"/>
                  </a:cubicBezTo>
                </a:path>
                <a:path w="43200" h="24084" stroke="0" extrusionOk="0">
                  <a:moveTo>
                    <a:pt x="143" y="24083"/>
                  </a:moveTo>
                  <a:cubicBezTo>
                    <a:pt x="47" y="23259"/>
                    <a:pt x="0" y="22430"/>
                    <a:pt x="0" y="21600"/>
                  </a:cubicBezTo>
                  <a:cubicBezTo>
                    <a:pt x="0" y="9670"/>
                    <a:pt x="9670" y="0"/>
                    <a:pt x="21600" y="0"/>
                  </a:cubicBezTo>
                  <a:cubicBezTo>
                    <a:pt x="33529" y="-1"/>
                    <a:pt x="43199" y="9670"/>
                    <a:pt x="43200" y="21599"/>
                  </a:cubicBezTo>
                  <a:lnTo>
                    <a:pt x="21600" y="21600"/>
                  </a:lnTo>
                  <a:close/>
                </a:path>
              </a:pathLst>
            </a:custGeom>
            <a:noFill/>
            <a:ln w="12700" cap="rnd">
              <a:solidFill>
                <a:srgbClr val="6E0043"/>
              </a:solidFill>
              <a:round/>
              <a:headEnd type="none" w="sm" len="sm"/>
              <a:tailEnd type="stealth" w="med" len="lg"/>
            </a:ln>
            <a:effectLst/>
          </p:spPr>
          <p:txBody>
            <a:bodyPr wrap="none" anchor="ctr"/>
            <a:lstStyle/>
            <a:p>
              <a:endParaRPr lang="en-US"/>
            </a:p>
          </p:txBody>
        </p:sp>
        <p:sp>
          <p:nvSpPr>
            <p:cNvPr id="90" name="Arc 117"/>
            <p:cNvSpPr>
              <a:spLocks/>
            </p:cNvSpPr>
            <p:nvPr/>
          </p:nvSpPr>
          <p:spPr bwMode="auto">
            <a:xfrm>
              <a:off x="2304" y="728"/>
              <a:ext cx="235" cy="106"/>
            </a:xfrm>
            <a:custGeom>
              <a:avLst/>
              <a:gdLst>
                <a:gd name="G0" fmla="+- 21600 0 0"/>
                <a:gd name="G1" fmla="+- 21600 0 0"/>
                <a:gd name="G2" fmla="+- 21600 0 0"/>
                <a:gd name="T0" fmla="*/ 143 w 43200"/>
                <a:gd name="T1" fmla="*/ 24084 h 24084"/>
                <a:gd name="T2" fmla="*/ 43200 w 43200"/>
                <a:gd name="T3" fmla="*/ 21600 h 24084"/>
                <a:gd name="T4" fmla="*/ 21600 w 43200"/>
                <a:gd name="T5" fmla="*/ 21600 h 24084"/>
              </a:gdLst>
              <a:ahLst/>
              <a:cxnLst>
                <a:cxn ang="0">
                  <a:pos x="T0" y="T1"/>
                </a:cxn>
                <a:cxn ang="0">
                  <a:pos x="T2" y="T3"/>
                </a:cxn>
                <a:cxn ang="0">
                  <a:pos x="T4" y="T5"/>
                </a:cxn>
              </a:cxnLst>
              <a:rect l="0" t="0" r="r" b="b"/>
              <a:pathLst>
                <a:path w="43200" h="24084" fill="none" extrusionOk="0">
                  <a:moveTo>
                    <a:pt x="143" y="24083"/>
                  </a:moveTo>
                  <a:cubicBezTo>
                    <a:pt x="47" y="23259"/>
                    <a:pt x="0" y="22430"/>
                    <a:pt x="0" y="21600"/>
                  </a:cubicBezTo>
                  <a:cubicBezTo>
                    <a:pt x="0" y="9670"/>
                    <a:pt x="9670" y="0"/>
                    <a:pt x="21600" y="0"/>
                  </a:cubicBezTo>
                  <a:cubicBezTo>
                    <a:pt x="33529" y="-1"/>
                    <a:pt x="43199" y="9670"/>
                    <a:pt x="43200" y="21599"/>
                  </a:cubicBezTo>
                </a:path>
                <a:path w="43200" h="24084" stroke="0" extrusionOk="0">
                  <a:moveTo>
                    <a:pt x="143" y="24083"/>
                  </a:moveTo>
                  <a:cubicBezTo>
                    <a:pt x="47" y="23259"/>
                    <a:pt x="0" y="22430"/>
                    <a:pt x="0" y="21600"/>
                  </a:cubicBezTo>
                  <a:cubicBezTo>
                    <a:pt x="0" y="9670"/>
                    <a:pt x="9670" y="0"/>
                    <a:pt x="21600" y="0"/>
                  </a:cubicBezTo>
                  <a:cubicBezTo>
                    <a:pt x="33529" y="-1"/>
                    <a:pt x="43199" y="9670"/>
                    <a:pt x="43200" y="21599"/>
                  </a:cubicBezTo>
                  <a:lnTo>
                    <a:pt x="21600" y="21600"/>
                  </a:lnTo>
                  <a:close/>
                </a:path>
              </a:pathLst>
            </a:custGeom>
            <a:noFill/>
            <a:ln w="12700" cap="rnd">
              <a:solidFill>
                <a:srgbClr val="6E0043"/>
              </a:solidFill>
              <a:round/>
              <a:headEnd type="none" w="sm" len="sm"/>
              <a:tailEnd type="stealth" w="med" len="lg"/>
            </a:ln>
            <a:effectLst/>
          </p:spPr>
          <p:txBody>
            <a:bodyPr wrap="none" anchor="ctr"/>
            <a:lstStyle/>
            <a:p>
              <a:endParaRPr lang="en-US"/>
            </a:p>
          </p:txBody>
        </p:sp>
        <p:sp>
          <p:nvSpPr>
            <p:cNvPr id="91" name="Rectangle 118"/>
            <p:cNvSpPr>
              <a:spLocks noChangeArrowheads="1"/>
            </p:cNvSpPr>
            <p:nvPr/>
          </p:nvSpPr>
          <p:spPr bwMode="auto">
            <a:xfrm>
              <a:off x="1970" y="816"/>
              <a:ext cx="160" cy="113"/>
            </a:xfrm>
            <a:prstGeom prst="rect">
              <a:avLst/>
            </a:prstGeom>
            <a:solidFill>
              <a:srgbClr val="F6BF69"/>
            </a:solidFill>
            <a:ln w="12700">
              <a:solidFill>
                <a:srgbClr val="6E0043"/>
              </a:solidFill>
              <a:miter lim="800000"/>
              <a:headEnd/>
              <a:tailEnd/>
            </a:ln>
            <a:effectLst>
              <a:outerShdw dist="35921" dir="2700000" algn="ctr" rotWithShape="0">
                <a:schemeClr val="accent2"/>
              </a:outerShdw>
            </a:effectLst>
          </p:spPr>
          <p:txBody>
            <a:bodyPr wrap="none" anchor="ctr"/>
            <a:lstStyle/>
            <a:p>
              <a:endParaRPr lang="en-US"/>
            </a:p>
          </p:txBody>
        </p:sp>
        <p:sp>
          <p:nvSpPr>
            <p:cNvPr id="92" name="Rectangle 119"/>
            <p:cNvSpPr>
              <a:spLocks noChangeArrowheads="1"/>
            </p:cNvSpPr>
            <p:nvPr/>
          </p:nvSpPr>
          <p:spPr bwMode="auto">
            <a:xfrm>
              <a:off x="2208" y="816"/>
              <a:ext cx="162" cy="113"/>
            </a:xfrm>
            <a:prstGeom prst="rect">
              <a:avLst/>
            </a:prstGeom>
            <a:solidFill>
              <a:srgbClr val="F6BF69"/>
            </a:solidFill>
            <a:ln w="12700">
              <a:solidFill>
                <a:srgbClr val="6E0043"/>
              </a:solidFill>
              <a:miter lim="800000"/>
              <a:headEnd/>
              <a:tailEnd/>
            </a:ln>
            <a:effectLst>
              <a:outerShdw dist="35921" dir="2700000" algn="ctr" rotWithShape="0">
                <a:schemeClr val="accent2"/>
              </a:outerShdw>
            </a:effectLst>
          </p:spPr>
          <p:txBody>
            <a:bodyPr wrap="none" anchor="ctr"/>
            <a:lstStyle/>
            <a:p>
              <a:endParaRPr lang="en-US"/>
            </a:p>
          </p:txBody>
        </p:sp>
        <p:sp>
          <p:nvSpPr>
            <p:cNvPr id="93" name="Rectangle 120"/>
            <p:cNvSpPr>
              <a:spLocks noChangeArrowheads="1"/>
            </p:cNvSpPr>
            <p:nvPr/>
          </p:nvSpPr>
          <p:spPr bwMode="auto">
            <a:xfrm>
              <a:off x="2467" y="820"/>
              <a:ext cx="163" cy="113"/>
            </a:xfrm>
            <a:prstGeom prst="rect">
              <a:avLst/>
            </a:prstGeom>
            <a:solidFill>
              <a:srgbClr val="F6BF69"/>
            </a:solidFill>
            <a:ln w="12700">
              <a:solidFill>
                <a:srgbClr val="6E0043"/>
              </a:solidFill>
              <a:miter lim="800000"/>
              <a:headEnd/>
              <a:tailEnd/>
            </a:ln>
            <a:effectLst>
              <a:outerShdw dist="35921" dir="2700000" algn="ctr" rotWithShape="0">
                <a:schemeClr val="accent2"/>
              </a:outerShdw>
            </a:effectLst>
          </p:spPr>
          <p:txBody>
            <a:bodyPr wrap="none" anchor="ctr"/>
            <a:lstStyle/>
            <a:p>
              <a:endParaRPr lang="en-US"/>
            </a:p>
          </p:txBody>
        </p:sp>
        <p:sp>
          <p:nvSpPr>
            <p:cNvPr id="94" name="Arc 121"/>
            <p:cNvSpPr>
              <a:spLocks/>
            </p:cNvSpPr>
            <p:nvPr/>
          </p:nvSpPr>
          <p:spPr bwMode="auto">
            <a:xfrm>
              <a:off x="2084" y="947"/>
              <a:ext cx="236" cy="106"/>
            </a:xfrm>
            <a:custGeom>
              <a:avLst/>
              <a:gdLst>
                <a:gd name="G0" fmla="+- 21600 0 0"/>
                <a:gd name="G1" fmla="+- 21600 0 0"/>
                <a:gd name="G2" fmla="+- 21600 0 0"/>
                <a:gd name="T0" fmla="*/ 143 w 43200"/>
                <a:gd name="T1" fmla="*/ 24084 h 24084"/>
                <a:gd name="T2" fmla="*/ 43200 w 43200"/>
                <a:gd name="T3" fmla="*/ 21600 h 24084"/>
                <a:gd name="T4" fmla="*/ 21600 w 43200"/>
                <a:gd name="T5" fmla="*/ 21600 h 24084"/>
              </a:gdLst>
              <a:ahLst/>
              <a:cxnLst>
                <a:cxn ang="0">
                  <a:pos x="T0" y="T1"/>
                </a:cxn>
                <a:cxn ang="0">
                  <a:pos x="T2" y="T3"/>
                </a:cxn>
                <a:cxn ang="0">
                  <a:pos x="T4" y="T5"/>
                </a:cxn>
              </a:cxnLst>
              <a:rect l="0" t="0" r="r" b="b"/>
              <a:pathLst>
                <a:path w="43200" h="24084" fill="none" extrusionOk="0">
                  <a:moveTo>
                    <a:pt x="143" y="24083"/>
                  </a:moveTo>
                  <a:cubicBezTo>
                    <a:pt x="47" y="23259"/>
                    <a:pt x="0" y="22430"/>
                    <a:pt x="0" y="21600"/>
                  </a:cubicBezTo>
                  <a:cubicBezTo>
                    <a:pt x="0" y="9670"/>
                    <a:pt x="9670" y="0"/>
                    <a:pt x="21600" y="0"/>
                  </a:cubicBezTo>
                  <a:cubicBezTo>
                    <a:pt x="33529" y="-1"/>
                    <a:pt x="43199" y="9670"/>
                    <a:pt x="43200" y="21599"/>
                  </a:cubicBezTo>
                </a:path>
                <a:path w="43200" h="24084" stroke="0" extrusionOk="0">
                  <a:moveTo>
                    <a:pt x="143" y="24083"/>
                  </a:moveTo>
                  <a:cubicBezTo>
                    <a:pt x="47" y="23259"/>
                    <a:pt x="0" y="22430"/>
                    <a:pt x="0" y="21600"/>
                  </a:cubicBezTo>
                  <a:cubicBezTo>
                    <a:pt x="0" y="9670"/>
                    <a:pt x="9670" y="0"/>
                    <a:pt x="21600" y="0"/>
                  </a:cubicBezTo>
                  <a:cubicBezTo>
                    <a:pt x="33529" y="-1"/>
                    <a:pt x="43199" y="9670"/>
                    <a:pt x="43200" y="21599"/>
                  </a:cubicBezTo>
                  <a:lnTo>
                    <a:pt x="21600" y="21600"/>
                  </a:lnTo>
                  <a:close/>
                </a:path>
              </a:pathLst>
            </a:custGeom>
            <a:noFill/>
            <a:ln w="12700" cap="rnd">
              <a:solidFill>
                <a:srgbClr val="6E0043"/>
              </a:solidFill>
              <a:round/>
              <a:headEnd type="none" w="sm" len="sm"/>
              <a:tailEnd type="stealth" w="med" len="lg"/>
            </a:ln>
            <a:effectLst/>
          </p:spPr>
          <p:txBody>
            <a:bodyPr wrap="none" anchor="ctr"/>
            <a:lstStyle/>
            <a:p>
              <a:endParaRPr lang="en-US"/>
            </a:p>
          </p:txBody>
        </p:sp>
        <p:sp>
          <p:nvSpPr>
            <p:cNvPr id="95" name="Arc 122"/>
            <p:cNvSpPr>
              <a:spLocks/>
            </p:cNvSpPr>
            <p:nvPr/>
          </p:nvSpPr>
          <p:spPr bwMode="auto">
            <a:xfrm>
              <a:off x="2362" y="947"/>
              <a:ext cx="235" cy="106"/>
            </a:xfrm>
            <a:custGeom>
              <a:avLst/>
              <a:gdLst>
                <a:gd name="G0" fmla="+- 21600 0 0"/>
                <a:gd name="G1" fmla="+- 21600 0 0"/>
                <a:gd name="G2" fmla="+- 21600 0 0"/>
                <a:gd name="T0" fmla="*/ 143 w 43200"/>
                <a:gd name="T1" fmla="*/ 24084 h 24084"/>
                <a:gd name="T2" fmla="*/ 43200 w 43200"/>
                <a:gd name="T3" fmla="*/ 21600 h 24084"/>
                <a:gd name="T4" fmla="*/ 21600 w 43200"/>
                <a:gd name="T5" fmla="*/ 21600 h 24084"/>
              </a:gdLst>
              <a:ahLst/>
              <a:cxnLst>
                <a:cxn ang="0">
                  <a:pos x="T0" y="T1"/>
                </a:cxn>
                <a:cxn ang="0">
                  <a:pos x="T2" y="T3"/>
                </a:cxn>
                <a:cxn ang="0">
                  <a:pos x="T4" y="T5"/>
                </a:cxn>
              </a:cxnLst>
              <a:rect l="0" t="0" r="r" b="b"/>
              <a:pathLst>
                <a:path w="43200" h="24084" fill="none" extrusionOk="0">
                  <a:moveTo>
                    <a:pt x="143" y="24083"/>
                  </a:moveTo>
                  <a:cubicBezTo>
                    <a:pt x="47" y="23259"/>
                    <a:pt x="0" y="22430"/>
                    <a:pt x="0" y="21600"/>
                  </a:cubicBezTo>
                  <a:cubicBezTo>
                    <a:pt x="0" y="9670"/>
                    <a:pt x="9670" y="0"/>
                    <a:pt x="21600" y="0"/>
                  </a:cubicBezTo>
                  <a:cubicBezTo>
                    <a:pt x="33529" y="-1"/>
                    <a:pt x="43199" y="9670"/>
                    <a:pt x="43200" y="21599"/>
                  </a:cubicBezTo>
                </a:path>
                <a:path w="43200" h="24084" stroke="0" extrusionOk="0">
                  <a:moveTo>
                    <a:pt x="143" y="24083"/>
                  </a:moveTo>
                  <a:cubicBezTo>
                    <a:pt x="47" y="23259"/>
                    <a:pt x="0" y="22430"/>
                    <a:pt x="0" y="21600"/>
                  </a:cubicBezTo>
                  <a:cubicBezTo>
                    <a:pt x="0" y="9670"/>
                    <a:pt x="9670" y="0"/>
                    <a:pt x="21600" y="0"/>
                  </a:cubicBezTo>
                  <a:cubicBezTo>
                    <a:pt x="33529" y="-1"/>
                    <a:pt x="43199" y="9670"/>
                    <a:pt x="43200" y="21599"/>
                  </a:cubicBezTo>
                  <a:lnTo>
                    <a:pt x="21600" y="21600"/>
                  </a:lnTo>
                  <a:close/>
                </a:path>
              </a:pathLst>
            </a:custGeom>
            <a:noFill/>
            <a:ln w="12700" cap="rnd">
              <a:solidFill>
                <a:srgbClr val="6E0043"/>
              </a:solidFill>
              <a:round/>
              <a:headEnd type="none" w="sm" len="sm"/>
              <a:tailEnd type="stealth" w="med" len="lg"/>
            </a:ln>
            <a:effectLst/>
          </p:spPr>
          <p:txBody>
            <a:bodyPr wrap="none" anchor="ctr"/>
            <a:lstStyle/>
            <a:p>
              <a:endParaRPr lang="en-US"/>
            </a:p>
          </p:txBody>
        </p:sp>
        <p:sp>
          <p:nvSpPr>
            <p:cNvPr id="96" name="Rectangle 123"/>
            <p:cNvSpPr>
              <a:spLocks noChangeArrowheads="1"/>
            </p:cNvSpPr>
            <p:nvPr/>
          </p:nvSpPr>
          <p:spPr bwMode="auto">
            <a:xfrm>
              <a:off x="2028" y="1035"/>
              <a:ext cx="160" cy="113"/>
            </a:xfrm>
            <a:prstGeom prst="rect">
              <a:avLst/>
            </a:prstGeom>
            <a:solidFill>
              <a:srgbClr val="F6BF69"/>
            </a:solidFill>
            <a:ln w="12700">
              <a:solidFill>
                <a:srgbClr val="6E0043"/>
              </a:solidFill>
              <a:miter lim="800000"/>
              <a:headEnd/>
              <a:tailEnd/>
            </a:ln>
            <a:effectLst>
              <a:outerShdw dist="35921" dir="2700000" algn="ctr" rotWithShape="0">
                <a:schemeClr val="accent2"/>
              </a:outerShdw>
            </a:effectLst>
          </p:spPr>
          <p:txBody>
            <a:bodyPr wrap="none" anchor="ctr"/>
            <a:lstStyle/>
            <a:p>
              <a:endParaRPr lang="en-US"/>
            </a:p>
          </p:txBody>
        </p:sp>
        <p:sp>
          <p:nvSpPr>
            <p:cNvPr id="97" name="Rectangle 124"/>
            <p:cNvSpPr>
              <a:spLocks noChangeArrowheads="1"/>
            </p:cNvSpPr>
            <p:nvPr/>
          </p:nvSpPr>
          <p:spPr bwMode="auto">
            <a:xfrm>
              <a:off x="2266" y="1035"/>
              <a:ext cx="162" cy="113"/>
            </a:xfrm>
            <a:prstGeom prst="rect">
              <a:avLst/>
            </a:prstGeom>
            <a:solidFill>
              <a:srgbClr val="F6BF69"/>
            </a:solidFill>
            <a:ln w="12700">
              <a:solidFill>
                <a:srgbClr val="6E0043"/>
              </a:solidFill>
              <a:miter lim="800000"/>
              <a:headEnd/>
              <a:tailEnd/>
            </a:ln>
            <a:effectLst>
              <a:outerShdw dist="35921" dir="2700000" algn="ctr" rotWithShape="0">
                <a:schemeClr val="accent2"/>
              </a:outerShdw>
            </a:effectLst>
          </p:spPr>
          <p:txBody>
            <a:bodyPr wrap="none" anchor="ctr"/>
            <a:lstStyle/>
            <a:p>
              <a:endParaRPr lang="en-US"/>
            </a:p>
          </p:txBody>
        </p:sp>
        <p:sp>
          <p:nvSpPr>
            <p:cNvPr id="98" name="Rectangle 125"/>
            <p:cNvSpPr>
              <a:spLocks noChangeArrowheads="1"/>
            </p:cNvSpPr>
            <p:nvPr/>
          </p:nvSpPr>
          <p:spPr bwMode="auto">
            <a:xfrm>
              <a:off x="2525" y="1039"/>
              <a:ext cx="163" cy="113"/>
            </a:xfrm>
            <a:prstGeom prst="rect">
              <a:avLst/>
            </a:prstGeom>
            <a:solidFill>
              <a:srgbClr val="F6BF69"/>
            </a:solidFill>
            <a:ln w="12700">
              <a:solidFill>
                <a:srgbClr val="6E0043"/>
              </a:solidFill>
              <a:miter lim="800000"/>
              <a:headEnd/>
              <a:tailEnd/>
            </a:ln>
            <a:effectLst>
              <a:outerShdw dist="35921" dir="2700000" algn="ctr" rotWithShape="0">
                <a:schemeClr val="accent2"/>
              </a:outerShdw>
            </a:effectLst>
          </p:spPr>
          <p:txBody>
            <a:bodyPr wrap="none" anchor="ctr"/>
            <a:lstStyle/>
            <a:p>
              <a:endParaRPr lang="en-US"/>
            </a:p>
          </p:txBody>
        </p:sp>
      </p:grpSp>
      <p:pic>
        <p:nvPicPr>
          <p:cNvPr id="22" name="Picture 126"/>
          <p:cNvPicPr>
            <a:picLocks noChangeAspect="1" noChangeArrowheads="1"/>
          </p:cNvPicPr>
          <p:nvPr/>
        </p:nvPicPr>
        <p:blipFill>
          <a:blip r:embed="rId10" cstate="print"/>
          <a:srcRect/>
          <a:stretch>
            <a:fillRect/>
          </a:stretch>
        </p:blipFill>
        <p:spPr bwMode="auto">
          <a:xfrm>
            <a:off x="2209852" y="3597075"/>
            <a:ext cx="815012" cy="695483"/>
          </a:xfrm>
          <a:prstGeom prst="rect">
            <a:avLst/>
          </a:prstGeom>
          <a:noFill/>
        </p:spPr>
      </p:pic>
      <p:sp>
        <p:nvSpPr>
          <p:cNvPr id="23" name="Cloud"/>
          <p:cNvSpPr>
            <a:spLocks noChangeAspect="1" noEditPoints="1" noChangeArrowheads="1"/>
          </p:cNvSpPr>
          <p:nvPr/>
        </p:nvSpPr>
        <p:spPr bwMode="auto">
          <a:xfrm>
            <a:off x="2195083" y="1666964"/>
            <a:ext cx="829782" cy="6209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0">
            <a:gsLst>
              <a:gs pos="0">
                <a:srgbClr val="00CCFF">
                  <a:gamma/>
                  <a:shade val="66275"/>
                  <a:invGamma/>
                </a:srgbClr>
              </a:gs>
              <a:gs pos="50000">
                <a:srgbClr val="00CCFF"/>
              </a:gs>
              <a:gs pos="100000">
                <a:srgbClr val="00CCFF">
                  <a:gamma/>
                  <a:shade val="66275"/>
                  <a:invGamma/>
                </a:srgbClr>
              </a:gs>
            </a:gsLst>
            <a:lin ang="5400000" scaled="1"/>
          </a:gradFill>
          <a:ln w="9525">
            <a:solidFill>
              <a:srgbClr val="99CC00"/>
            </a:solidFill>
            <a:miter lim="800000"/>
            <a:headEnd/>
            <a:tailEnd/>
          </a:ln>
          <a:effectLst>
            <a:outerShdw dist="107763" dir="2700000" algn="ctr" rotWithShape="0">
              <a:srgbClr val="808080"/>
            </a:outerShdw>
          </a:effectLst>
        </p:spPr>
        <p:txBody>
          <a:bodyPr lIns="86977" tIns="43490" rIns="86977" bIns="43490" anchor="ctr"/>
          <a:lstStyle/>
          <a:p>
            <a:pPr algn="ctr" defTabSz="869950" eaLnBrk="0" hangingPunct="0"/>
            <a:r>
              <a:rPr lang="en-US" altLang="zh-CN" sz="1000" b="0">
                <a:solidFill>
                  <a:srgbClr val="FFFFFF"/>
                </a:solidFill>
                <a:cs typeface="Arial" charset="0"/>
              </a:rPr>
              <a:t>SMS/</a:t>
            </a:r>
          </a:p>
          <a:p>
            <a:pPr algn="ctr" defTabSz="869950" eaLnBrk="0" hangingPunct="0"/>
            <a:r>
              <a:rPr lang="en-US" altLang="zh-CN" sz="1000" b="0">
                <a:solidFill>
                  <a:srgbClr val="FFFFFF"/>
                </a:solidFill>
                <a:cs typeface="Arial" charset="0"/>
              </a:rPr>
              <a:t>USSD</a:t>
            </a:r>
          </a:p>
        </p:txBody>
      </p:sp>
      <p:grpSp>
        <p:nvGrpSpPr>
          <p:cNvPr id="24" name="Group 128"/>
          <p:cNvGrpSpPr>
            <a:grpSpLocks/>
          </p:cNvGrpSpPr>
          <p:nvPr/>
        </p:nvGrpSpPr>
        <p:grpSpPr bwMode="auto">
          <a:xfrm>
            <a:off x="2162858" y="2642978"/>
            <a:ext cx="1067438" cy="745160"/>
            <a:chOff x="4092" y="754"/>
            <a:chExt cx="360" cy="325"/>
          </a:xfrm>
        </p:grpSpPr>
        <p:grpSp>
          <p:nvGrpSpPr>
            <p:cNvPr id="72" name="Group 129"/>
            <p:cNvGrpSpPr>
              <a:grpSpLocks noChangeAspect="1"/>
            </p:cNvGrpSpPr>
            <p:nvPr/>
          </p:nvGrpSpPr>
          <p:grpSpPr bwMode="auto">
            <a:xfrm>
              <a:off x="4104" y="754"/>
              <a:ext cx="275" cy="227"/>
              <a:chOff x="258" y="1983"/>
              <a:chExt cx="661" cy="588"/>
            </a:xfrm>
          </p:grpSpPr>
          <p:sp>
            <p:nvSpPr>
              <p:cNvPr id="74" name="AutoShape 130"/>
              <p:cNvSpPr>
                <a:spLocks noChangeAspect="1" noChangeArrowheads="1" noTextEdit="1"/>
              </p:cNvSpPr>
              <p:nvPr/>
            </p:nvSpPr>
            <p:spPr bwMode="auto">
              <a:xfrm>
                <a:off x="258" y="1983"/>
                <a:ext cx="661" cy="588"/>
              </a:xfrm>
              <a:prstGeom prst="rect">
                <a:avLst/>
              </a:prstGeom>
              <a:noFill/>
              <a:ln w="9525">
                <a:noFill/>
                <a:miter lim="800000"/>
                <a:headEnd/>
                <a:tailEnd/>
              </a:ln>
            </p:spPr>
            <p:txBody>
              <a:bodyPr/>
              <a:lstStyle/>
              <a:p>
                <a:endParaRPr lang="en-US"/>
              </a:p>
            </p:txBody>
          </p:sp>
          <p:sp>
            <p:nvSpPr>
              <p:cNvPr id="75" name="Freeform 131"/>
              <p:cNvSpPr>
                <a:spLocks/>
              </p:cNvSpPr>
              <p:nvPr/>
            </p:nvSpPr>
            <p:spPr bwMode="auto">
              <a:xfrm>
                <a:off x="461" y="2219"/>
                <a:ext cx="283" cy="233"/>
              </a:xfrm>
              <a:custGeom>
                <a:avLst/>
                <a:gdLst/>
                <a:ahLst/>
                <a:cxnLst>
                  <a:cxn ang="0">
                    <a:pos x="5731" y="0"/>
                  </a:cxn>
                  <a:cxn ang="0">
                    <a:pos x="5573" y="137"/>
                  </a:cxn>
                  <a:cxn ang="0">
                    <a:pos x="5121" y="491"/>
                  </a:cxn>
                  <a:cxn ang="0">
                    <a:pos x="4450" y="1022"/>
                  </a:cxn>
                  <a:cxn ang="0">
                    <a:pos x="4057" y="1298"/>
                  </a:cxn>
                  <a:cxn ang="0">
                    <a:pos x="3644" y="1612"/>
                  </a:cxn>
                  <a:cxn ang="0">
                    <a:pos x="3190" y="1907"/>
                  </a:cxn>
                  <a:cxn ang="0">
                    <a:pos x="2717" y="2202"/>
                  </a:cxn>
                  <a:cxn ang="0">
                    <a:pos x="2245" y="2458"/>
                  </a:cxn>
                  <a:cxn ang="0">
                    <a:pos x="1772" y="2714"/>
                  </a:cxn>
                  <a:cxn ang="0">
                    <a:pos x="1299" y="2911"/>
                  </a:cxn>
                  <a:cxn ang="0">
                    <a:pos x="847" y="3068"/>
                  </a:cxn>
                  <a:cxn ang="0">
                    <a:pos x="630" y="3126"/>
                  </a:cxn>
                  <a:cxn ang="0">
                    <a:pos x="413" y="3167"/>
                  </a:cxn>
                  <a:cxn ang="0">
                    <a:pos x="197" y="3186"/>
                  </a:cxn>
                  <a:cxn ang="0">
                    <a:pos x="0" y="3186"/>
                  </a:cxn>
                  <a:cxn ang="0">
                    <a:pos x="473" y="5841"/>
                  </a:cxn>
                  <a:cxn ang="0">
                    <a:pos x="984" y="5723"/>
                  </a:cxn>
                  <a:cxn ang="0">
                    <a:pos x="1555" y="5605"/>
                  </a:cxn>
                  <a:cxn ang="0">
                    <a:pos x="2284" y="5408"/>
                  </a:cxn>
                  <a:cxn ang="0">
                    <a:pos x="3092" y="5193"/>
                  </a:cxn>
                  <a:cxn ang="0">
                    <a:pos x="3959" y="4917"/>
                  </a:cxn>
                  <a:cxn ang="0">
                    <a:pos x="4825" y="4602"/>
                  </a:cxn>
                  <a:cxn ang="0">
                    <a:pos x="5238" y="4445"/>
                  </a:cxn>
                  <a:cxn ang="0">
                    <a:pos x="5651" y="4267"/>
                  </a:cxn>
                  <a:cxn ang="0">
                    <a:pos x="5849" y="4150"/>
                  </a:cxn>
                  <a:cxn ang="0">
                    <a:pos x="6302" y="3894"/>
                  </a:cxn>
                  <a:cxn ang="0">
                    <a:pos x="6538" y="3716"/>
                  </a:cxn>
                  <a:cxn ang="0">
                    <a:pos x="6774" y="3560"/>
                  </a:cxn>
                  <a:cxn ang="0">
                    <a:pos x="6971" y="3382"/>
                  </a:cxn>
                  <a:cxn ang="0">
                    <a:pos x="7050" y="3304"/>
                  </a:cxn>
                  <a:cxn ang="0">
                    <a:pos x="7089" y="3225"/>
                  </a:cxn>
                  <a:cxn ang="0">
                    <a:pos x="5731" y="0"/>
                  </a:cxn>
                </a:cxnLst>
                <a:rect l="0" t="0" r="r" b="b"/>
                <a:pathLst>
                  <a:path w="7089" h="5841">
                    <a:moveTo>
                      <a:pt x="5731" y="0"/>
                    </a:moveTo>
                    <a:lnTo>
                      <a:pt x="5573" y="137"/>
                    </a:lnTo>
                    <a:lnTo>
                      <a:pt x="5121" y="491"/>
                    </a:lnTo>
                    <a:lnTo>
                      <a:pt x="4450" y="1022"/>
                    </a:lnTo>
                    <a:lnTo>
                      <a:pt x="4057" y="1298"/>
                    </a:lnTo>
                    <a:lnTo>
                      <a:pt x="3644" y="1612"/>
                    </a:lnTo>
                    <a:lnTo>
                      <a:pt x="3190" y="1907"/>
                    </a:lnTo>
                    <a:lnTo>
                      <a:pt x="2717" y="2202"/>
                    </a:lnTo>
                    <a:lnTo>
                      <a:pt x="2245" y="2458"/>
                    </a:lnTo>
                    <a:lnTo>
                      <a:pt x="1772" y="2714"/>
                    </a:lnTo>
                    <a:lnTo>
                      <a:pt x="1299" y="2911"/>
                    </a:lnTo>
                    <a:lnTo>
                      <a:pt x="847" y="3068"/>
                    </a:lnTo>
                    <a:lnTo>
                      <a:pt x="630" y="3126"/>
                    </a:lnTo>
                    <a:lnTo>
                      <a:pt x="413" y="3167"/>
                    </a:lnTo>
                    <a:lnTo>
                      <a:pt x="197" y="3186"/>
                    </a:lnTo>
                    <a:lnTo>
                      <a:pt x="0" y="3186"/>
                    </a:lnTo>
                    <a:lnTo>
                      <a:pt x="473" y="5841"/>
                    </a:lnTo>
                    <a:lnTo>
                      <a:pt x="984" y="5723"/>
                    </a:lnTo>
                    <a:lnTo>
                      <a:pt x="1555" y="5605"/>
                    </a:lnTo>
                    <a:lnTo>
                      <a:pt x="2284" y="5408"/>
                    </a:lnTo>
                    <a:lnTo>
                      <a:pt x="3092" y="5193"/>
                    </a:lnTo>
                    <a:lnTo>
                      <a:pt x="3959" y="4917"/>
                    </a:lnTo>
                    <a:lnTo>
                      <a:pt x="4825" y="4602"/>
                    </a:lnTo>
                    <a:lnTo>
                      <a:pt x="5238" y="4445"/>
                    </a:lnTo>
                    <a:lnTo>
                      <a:pt x="5651" y="4267"/>
                    </a:lnTo>
                    <a:lnTo>
                      <a:pt x="5849" y="4150"/>
                    </a:lnTo>
                    <a:lnTo>
                      <a:pt x="6302" y="3894"/>
                    </a:lnTo>
                    <a:lnTo>
                      <a:pt x="6538" y="3716"/>
                    </a:lnTo>
                    <a:lnTo>
                      <a:pt x="6774" y="3560"/>
                    </a:lnTo>
                    <a:lnTo>
                      <a:pt x="6971" y="3382"/>
                    </a:lnTo>
                    <a:lnTo>
                      <a:pt x="7050" y="3304"/>
                    </a:lnTo>
                    <a:lnTo>
                      <a:pt x="7089" y="3225"/>
                    </a:lnTo>
                    <a:lnTo>
                      <a:pt x="5731" y="0"/>
                    </a:lnTo>
                    <a:close/>
                  </a:path>
                </a:pathLst>
              </a:custGeom>
              <a:solidFill>
                <a:srgbClr val="131516"/>
              </a:solidFill>
              <a:ln w="9525">
                <a:noFill/>
                <a:round/>
                <a:headEnd/>
                <a:tailEnd/>
              </a:ln>
            </p:spPr>
            <p:txBody>
              <a:bodyPr/>
              <a:lstStyle/>
              <a:p>
                <a:endParaRPr lang="en-US"/>
              </a:p>
            </p:txBody>
          </p:sp>
          <p:sp>
            <p:nvSpPr>
              <p:cNvPr id="76" name="Freeform 132"/>
              <p:cNvSpPr>
                <a:spLocks/>
              </p:cNvSpPr>
              <p:nvPr/>
            </p:nvSpPr>
            <p:spPr bwMode="auto">
              <a:xfrm>
                <a:off x="461" y="2219"/>
                <a:ext cx="283" cy="233"/>
              </a:xfrm>
              <a:custGeom>
                <a:avLst/>
                <a:gdLst/>
                <a:ahLst/>
                <a:cxnLst>
                  <a:cxn ang="0">
                    <a:pos x="5731" y="0"/>
                  </a:cxn>
                  <a:cxn ang="0">
                    <a:pos x="5573" y="137"/>
                  </a:cxn>
                  <a:cxn ang="0">
                    <a:pos x="5121" y="491"/>
                  </a:cxn>
                  <a:cxn ang="0">
                    <a:pos x="4450" y="1022"/>
                  </a:cxn>
                  <a:cxn ang="0">
                    <a:pos x="4057" y="1298"/>
                  </a:cxn>
                  <a:cxn ang="0">
                    <a:pos x="3644" y="1612"/>
                  </a:cxn>
                  <a:cxn ang="0">
                    <a:pos x="3190" y="1907"/>
                  </a:cxn>
                  <a:cxn ang="0">
                    <a:pos x="2717" y="2202"/>
                  </a:cxn>
                  <a:cxn ang="0">
                    <a:pos x="2245" y="2458"/>
                  </a:cxn>
                  <a:cxn ang="0">
                    <a:pos x="1772" y="2714"/>
                  </a:cxn>
                  <a:cxn ang="0">
                    <a:pos x="1299" y="2911"/>
                  </a:cxn>
                  <a:cxn ang="0">
                    <a:pos x="847" y="3068"/>
                  </a:cxn>
                  <a:cxn ang="0">
                    <a:pos x="630" y="3126"/>
                  </a:cxn>
                  <a:cxn ang="0">
                    <a:pos x="413" y="3167"/>
                  </a:cxn>
                  <a:cxn ang="0">
                    <a:pos x="197" y="3186"/>
                  </a:cxn>
                  <a:cxn ang="0">
                    <a:pos x="0" y="3186"/>
                  </a:cxn>
                  <a:cxn ang="0">
                    <a:pos x="473" y="5841"/>
                  </a:cxn>
                  <a:cxn ang="0">
                    <a:pos x="984" y="5723"/>
                  </a:cxn>
                  <a:cxn ang="0">
                    <a:pos x="1555" y="5605"/>
                  </a:cxn>
                  <a:cxn ang="0">
                    <a:pos x="2284" y="5408"/>
                  </a:cxn>
                  <a:cxn ang="0">
                    <a:pos x="3092" y="5193"/>
                  </a:cxn>
                  <a:cxn ang="0">
                    <a:pos x="3959" y="4917"/>
                  </a:cxn>
                  <a:cxn ang="0">
                    <a:pos x="4825" y="4602"/>
                  </a:cxn>
                  <a:cxn ang="0">
                    <a:pos x="5238" y="4445"/>
                  </a:cxn>
                  <a:cxn ang="0">
                    <a:pos x="5651" y="4267"/>
                  </a:cxn>
                  <a:cxn ang="0">
                    <a:pos x="5849" y="4150"/>
                  </a:cxn>
                  <a:cxn ang="0">
                    <a:pos x="6302" y="3894"/>
                  </a:cxn>
                  <a:cxn ang="0">
                    <a:pos x="6538" y="3716"/>
                  </a:cxn>
                  <a:cxn ang="0">
                    <a:pos x="6774" y="3560"/>
                  </a:cxn>
                  <a:cxn ang="0">
                    <a:pos x="6971" y="3382"/>
                  </a:cxn>
                  <a:cxn ang="0">
                    <a:pos x="7050" y="3304"/>
                  </a:cxn>
                  <a:cxn ang="0">
                    <a:pos x="7089" y="3225"/>
                  </a:cxn>
                  <a:cxn ang="0">
                    <a:pos x="5731" y="0"/>
                  </a:cxn>
                </a:cxnLst>
                <a:rect l="0" t="0" r="r" b="b"/>
                <a:pathLst>
                  <a:path w="7089" h="5841">
                    <a:moveTo>
                      <a:pt x="5731" y="0"/>
                    </a:moveTo>
                    <a:lnTo>
                      <a:pt x="5573" y="137"/>
                    </a:lnTo>
                    <a:lnTo>
                      <a:pt x="5121" y="491"/>
                    </a:lnTo>
                    <a:lnTo>
                      <a:pt x="4450" y="1022"/>
                    </a:lnTo>
                    <a:lnTo>
                      <a:pt x="4057" y="1298"/>
                    </a:lnTo>
                    <a:lnTo>
                      <a:pt x="3644" y="1612"/>
                    </a:lnTo>
                    <a:lnTo>
                      <a:pt x="3190" y="1907"/>
                    </a:lnTo>
                    <a:lnTo>
                      <a:pt x="2717" y="2202"/>
                    </a:lnTo>
                    <a:lnTo>
                      <a:pt x="2245" y="2458"/>
                    </a:lnTo>
                    <a:lnTo>
                      <a:pt x="1772" y="2714"/>
                    </a:lnTo>
                    <a:lnTo>
                      <a:pt x="1299" y="2911"/>
                    </a:lnTo>
                    <a:lnTo>
                      <a:pt x="847" y="3068"/>
                    </a:lnTo>
                    <a:lnTo>
                      <a:pt x="630" y="3126"/>
                    </a:lnTo>
                    <a:lnTo>
                      <a:pt x="413" y="3167"/>
                    </a:lnTo>
                    <a:lnTo>
                      <a:pt x="197" y="3186"/>
                    </a:lnTo>
                    <a:lnTo>
                      <a:pt x="0" y="3186"/>
                    </a:lnTo>
                    <a:lnTo>
                      <a:pt x="473" y="5841"/>
                    </a:lnTo>
                    <a:lnTo>
                      <a:pt x="984" y="5723"/>
                    </a:lnTo>
                    <a:lnTo>
                      <a:pt x="1555" y="5605"/>
                    </a:lnTo>
                    <a:lnTo>
                      <a:pt x="2284" y="5408"/>
                    </a:lnTo>
                    <a:lnTo>
                      <a:pt x="3092" y="5193"/>
                    </a:lnTo>
                    <a:lnTo>
                      <a:pt x="3959" y="4917"/>
                    </a:lnTo>
                    <a:lnTo>
                      <a:pt x="4825" y="4602"/>
                    </a:lnTo>
                    <a:lnTo>
                      <a:pt x="5238" y="4445"/>
                    </a:lnTo>
                    <a:lnTo>
                      <a:pt x="5651" y="4267"/>
                    </a:lnTo>
                    <a:lnTo>
                      <a:pt x="5849" y="4150"/>
                    </a:lnTo>
                    <a:lnTo>
                      <a:pt x="6302" y="3894"/>
                    </a:lnTo>
                    <a:lnTo>
                      <a:pt x="6538" y="3716"/>
                    </a:lnTo>
                    <a:lnTo>
                      <a:pt x="6774" y="3560"/>
                    </a:lnTo>
                    <a:lnTo>
                      <a:pt x="6971" y="3382"/>
                    </a:lnTo>
                    <a:lnTo>
                      <a:pt x="7050" y="3304"/>
                    </a:lnTo>
                    <a:lnTo>
                      <a:pt x="7089" y="3225"/>
                    </a:lnTo>
                    <a:lnTo>
                      <a:pt x="5731" y="0"/>
                    </a:lnTo>
                  </a:path>
                </a:pathLst>
              </a:custGeom>
              <a:noFill/>
              <a:ln w="0">
                <a:solidFill>
                  <a:srgbClr val="242729"/>
                </a:solidFill>
                <a:prstDash val="solid"/>
                <a:round/>
                <a:headEnd/>
                <a:tailEnd/>
              </a:ln>
            </p:spPr>
            <p:txBody>
              <a:bodyPr/>
              <a:lstStyle/>
              <a:p>
                <a:endParaRPr lang="en-US"/>
              </a:p>
            </p:txBody>
          </p:sp>
          <p:sp>
            <p:nvSpPr>
              <p:cNvPr id="77" name="Freeform 133"/>
              <p:cNvSpPr>
                <a:spLocks/>
              </p:cNvSpPr>
              <p:nvPr/>
            </p:nvSpPr>
            <p:spPr bwMode="auto">
              <a:xfrm>
                <a:off x="471" y="2235"/>
                <a:ext cx="214" cy="125"/>
              </a:xfrm>
              <a:custGeom>
                <a:avLst/>
                <a:gdLst/>
                <a:ahLst/>
                <a:cxnLst>
                  <a:cxn ang="0">
                    <a:pos x="0" y="2910"/>
                  </a:cxn>
                  <a:cxn ang="0">
                    <a:pos x="2954" y="3127"/>
                  </a:cxn>
                  <a:cxn ang="0">
                    <a:pos x="3032" y="3127"/>
                  </a:cxn>
                  <a:cxn ang="0">
                    <a:pos x="3190" y="3127"/>
                  </a:cxn>
                  <a:cxn ang="0">
                    <a:pos x="3288" y="3088"/>
                  </a:cxn>
                  <a:cxn ang="0">
                    <a:pos x="3388" y="3049"/>
                  </a:cxn>
                  <a:cxn ang="0">
                    <a:pos x="3486" y="2969"/>
                  </a:cxn>
                  <a:cxn ang="0">
                    <a:pos x="3545" y="2871"/>
                  </a:cxn>
                  <a:cxn ang="0">
                    <a:pos x="5356" y="0"/>
                  </a:cxn>
                  <a:cxn ang="0">
                    <a:pos x="5238" y="118"/>
                  </a:cxn>
                  <a:cxn ang="0">
                    <a:pos x="4923" y="413"/>
                  </a:cxn>
                  <a:cxn ang="0">
                    <a:pos x="4431" y="845"/>
                  </a:cxn>
                  <a:cxn ang="0">
                    <a:pos x="4116" y="1082"/>
                  </a:cxn>
                  <a:cxn ang="0">
                    <a:pos x="3762" y="1337"/>
                  </a:cxn>
                  <a:cxn ang="0">
                    <a:pos x="3388" y="1593"/>
                  </a:cxn>
                  <a:cxn ang="0">
                    <a:pos x="2973" y="1848"/>
                  </a:cxn>
                  <a:cxn ang="0">
                    <a:pos x="2541" y="2104"/>
                  </a:cxn>
                  <a:cxn ang="0">
                    <a:pos x="2068" y="2320"/>
                  </a:cxn>
                  <a:cxn ang="0">
                    <a:pos x="1575" y="2537"/>
                  </a:cxn>
                  <a:cxn ang="0">
                    <a:pos x="1064" y="2694"/>
                  </a:cxn>
                  <a:cxn ang="0">
                    <a:pos x="552" y="2832"/>
                  </a:cxn>
                  <a:cxn ang="0">
                    <a:pos x="276" y="2871"/>
                  </a:cxn>
                  <a:cxn ang="0">
                    <a:pos x="0" y="2910"/>
                  </a:cxn>
                </a:cxnLst>
                <a:rect l="0" t="0" r="r" b="b"/>
                <a:pathLst>
                  <a:path w="5356" h="3127">
                    <a:moveTo>
                      <a:pt x="0" y="2910"/>
                    </a:moveTo>
                    <a:lnTo>
                      <a:pt x="2954" y="3127"/>
                    </a:lnTo>
                    <a:lnTo>
                      <a:pt x="3032" y="3127"/>
                    </a:lnTo>
                    <a:lnTo>
                      <a:pt x="3190" y="3127"/>
                    </a:lnTo>
                    <a:lnTo>
                      <a:pt x="3288" y="3088"/>
                    </a:lnTo>
                    <a:lnTo>
                      <a:pt x="3388" y="3049"/>
                    </a:lnTo>
                    <a:lnTo>
                      <a:pt x="3486" y="2969"/>
                    </a:lnTo>
                    <a:lnTo>
                      <a:pt x="3545" y="2871"/>
                    </a:lnTo>
                    <a:lnTo>
                      <a:pt x="5356" y="0"/>
                    </a:lnTo>
                    <a:lnTo>
                      <a:pt x="5238" y="118"/>
                    </a:lnTo>
                    <a:lnTo>
                      <a:pt x="4923" y="413"/>
                    </a:lnTo>
                    <a:lnTo>
                      <a:pt x="4431" y="845"/>
                    </a:lnTo>
                    <a:lnTo>
                      <a:pt x="4116" y="1082"/>
                    </a:lnTo>
                    <a:lnTo>
                      <a:pt x="3762" y="1337"/>
                    </a:lnTo>
                    <a:lnTo>
                      <a:pt x="3388" y="1593"/>
                    </a:lnTo>
                    <a:lnTo>
                      <a:pt x="2973" y="1848"/>
                    </a:lnTo>
                    <a:lnTo>
                      <a:pt x="2541" y="2104"/>
                    </a:lnTo>
                    <a:lnTo>
                      <a:pt x="2068" y="2320"/>
                    </a:lnTo>
                    <a:lnTo>
                      <a:pt x="1575" y="2537"/>
                    </a:lnTo>
                    <a:lnTo>
                      <a:pt x="1064" y="2694"/>
                    </a:lnTo>
                    <a:lnTo>
                      <a:pt x="552" y="2832"/>
                    </a:lnTo>
                    <a:lnTo>
                      <a:pt x="276" y="2871"/>
                    </a:lnTo>
                    <a:lnTo>
                      <a:pt x="0" y="2910"/>
                    </a:lnTo>
                    <a:close/>
                  </a:path>
                </a:pathLst>
              </a:custGeom>
              <a:solidFill>
                <a:srgbClr val="FFFFFF"/>
              </a:solidFill>
              <a:ln w="9525">
                <a:noFill/>
                <a:round/>
                <a:headEnd/>
                <a:tailEnd/>
              </a:ln>
            </p:spPr>
            <p:txBody>
              <a:bodyPr/>
              <a:lstStyle/>
              <a:p>
                <a:endParaRPr lang="en-US"/>
              </a:p>
            </p:txBody>
          </p:sp>
          <p:sp>
            <p:nvSpPr>
              <p:cNvPr id="78" name="Freeform 134"/>
              <p:cNvSpPr>
                <a:spLocks/>
              </p:cNvSpPr>
              <p:nvPr/>
            </p:nvSpPr>
            <p:spPr bwMode="auto">
              <a:xfrm>
                <a:off x="471" y="2235"/>
                <a:ext cx="214" cy="125"/>
              </a:xfrm>
              <a:custGeom>
                <a:avLst/>
                <a:gdLst/>
                <a:ahLst/>
                <a:cxnLst>
                  <a:cxn ang="0">
                    <a:pos x="0" y="2910"/>
                  </a:cxn>
                  <a:cxn ang="0">
                    <a:pos x="2954" y="3127"/>
                  </a:cxn>
                  <a:cxn ang="0">
                    <a:pos x="3032" y="3127"/>
                  </a:cxn>
                  <a:cxn ang="0">
                    <a:pos x="3190" y="3127"/>
                  </a:cxn>
                  <a:cxn ang="0">
                    <a:pos x="3288" y="3088"/>
                  </a:cxn>
                  <a:cxn ang="0">
                    <a:pos x="3388" y="3049"/>
                  </a:cxn>
                  <a:cxn ang="0">
                    <a:pos x="3486" y="2969"/>
                  </a:cxn>
                  <a:cxn ang="0">
                    <a:pos x="3545" y="2871"/>
                  </a:cxn>
                  <a:cxn ang="0">
                    <a:pos x="5356" y="0"/>
                  </a:cxn>
                  <a:cxn ang="0">
                    <a:pos x="5238" y="118"/>
                  </a:cxn>
                  <a:cxn ang="0">
                    <a:pos x="4923" y="413"/>
                  </a:cxn>
                  <a:cxn ang="0">
                    <a:pos x="4431" y="845"/>
                  </a:cxn>
                  <a:cxn ang="0">
                    <a:pos x="4116" y="1082"/>
                  </a:cxn>
                  <a:cxn ang="0">
                    <a:pos x="3762" y="1337"/>
                  </a:cxn>
                  <a:cxn ang="0">
                    <a:pos x="3388" y="1593"/>
                  </a:cxn>
                  <a:cxn ang="0">
                    <a:pos x="2973" y="1848"/>
                  </a:cxn>
                  <a:cxn ang="0">
                    <a:pos x="2541" y="2104"/>
                  </a:cxn>
                  <a:cxn ang="0">
                    <a:pos x="2068" y="2320"/>
                  </a:cxn>
                  <a:cxn ang="0">
                    <a:pos x="1575" y="2537"/>
                  </a:cxn>
                  <a:cxn ang="0">
                    <a:pos x="1064" y="2694"/>
                  </a:cxn>
                  <a:cxn ang="0">
                    <a:pos x="552" y="2832"/>
                  </a:cxn>
                  <a:cxn ang="0">
                    <a:pos x="276" y="2871"/>
                  </a:cxn>
                  <a:cxn ang="0">
                    <a:pos x="0" y="2910"/>
                  </a:cxn>
                </a:cxnLst>
                <a:rect l="0" t="0" r="r" b="b"/>
                <a:pathLst>
                  <a:path w="5356" h="3127">
                    <a:moveTo>
                      <a:pt x="0" y="2910"/>
                    </a:moveTo>
                    <a:lnTo>
                      <a:pt x="2954" y="3127"/>
                    </a:lnTo>
                    <a:lnTo>
                      <a:pt x="3032" y="3127"/>
                    </a:lnTo>
                    <a:lnTo>
                      <a:pt x="3190" y="3127"/>
                    </a:lnTo>
                    <a:lnTo>
                      <a:pt x="3288" y="3088"/>
                    </a:lnTo>
                    <a:lnTo>
                      <a:pt x="3388" y="3049"/>
                    </a:lnTo>
                    <a:lnTo>
                      <a:pt x="3486" y="2969"/>
                    </a:lnTo>
                    <a:lnTo>
                      <a:pt x="3545" y="2871"/>
                    </a:lnTo>
                    <a:lnTo>
                      <a:pt x="5356" y="0"/>
                    </a:lnTo>
                    <a:lnTo>
                      <a:pt x="5238" y="118"/>
                    </a:lnTo>
                    <a:lnTo>
                      <a:pt x="4923" y="413"/>
                    </a:lnTo>
                    <a:lnTo>
                      <a:pt x="4431" y="845"/>
                    </a:lnTo>
                    <a:lnTo>
                      <a:pt x="4116" y="1082"/>
                    </a:lnTo>
                    <a:lnTo>
                      <a:pt x="3762" y="1337"/>
                    </a:lnTo>
                    <a:lnTo>
                      <a:pt x="3388" y="1593"/>
                    </a:lnTo>
                    <a:lnTo>
                      <a:pt x="2973" y="1848"/>
                    </a:lnTo>
                    <a:lnTo>
                      <a:pt x="2541" y="2104"/>
                    </a:lnTo>
                    <a:lnTo>
                      <a:pt x="2068" y="2320"/>
                    </a:lnTo>
                    <a:lnTo>
                      <a:pt x="1575" y="2537"/>
                    </a:lnTo>
                    <a:lnTo>
                      <a:pt x="1064" y="2694"/>
                    </a:lnTo>
                    <a:lnTo>
                      <a:pt x="552" y="2832"/>
                    </a:lnTo>
                    <a:lnTo>
                      <a:pt x="276" y="2871"/>
                    </a:lnTo>
                    <a:lnTo>
                      <a:pt x="0" y="2910"/>
                    </a:lnTo>
                  </a:path>
                </a:pathLst>
              </a:custGeom>
              <a:noFill/>
              <a:ln w="0">
                <a:solidFill>
                  <a:srgbClr val="FFFFFF"/>
                </a:solidFill>
                <a:prstDash val="solid"/>
                <a:round/>
                <a:headEnd/>
                <a:tailEnd/>
              </a:ln>
            </p:spPr>
            <p:txBody>
              <a:bodyPr/>
              <a:lstStyle/>
              <a:p>
                <a:endParaRPr lang="en-US"/>
              </a:p>
            </p:txBody>
          </p:sp>
          <p:sp>
            <p:nvSpPr>
              <p:cNvPr id="79" name="Freeform 135"/>
              <p:cNvSpPr>
                <a:spLocks/>
              </p:cNvSpPr>
              <p:nvPr/>
            </p:nvSpPr>
            <p:spPr bwMode="auto">
              <a:xfrm>
                <a:off x="478" y="2363"/>
                <a:ext cx="90" cy="69"/>
              </a:xfrm>
              <a:custGeom>
                <a:avLst/>
                <a:gdLst/>
                <a:ahLst/>
                <a:cxnLst>
                  <a:cxn ang="0">
                    <a:pos x="0" y="0"/>
                  </a:cxn>
                  <a:cxn ang="0">
                    <a:pos x="2264" y="217"/>
                  </a:cxn>
                  <a:cxn ang="0">
                    <a:pos x="255" y="1712"/>
                  </a:cxn>
                  <a:cxn ang="0">
                    <a:pos x="0" y="0"/>
                  </a:cxn>
                </a:cxnLst>
                <a:rect l="0" t="0" r="r" b="b"/>
                <a:pathLst>
                  <a:path w="2264" h="1712">
                    <a:moveTo>
                      <a:pt x="0" y="0"/>
                    </a:moveTo>
                    <a:lnTo>
                      <a:pt x="2264" y="217"/>
                    </a:lnTo>
                    <a:lnTo>
                      <a:pt x="255" y="1712"/>
                    </a:lnTo>
                    <a:lnTo>
                      <a:pt x="0" y="0"/>
                    </a:lnTo>
                    <a:close/>
                  </a:path>
                </a:pathLst>
              </a:custGeom>
              <a:solidFill>
                <a:srgbClr val="FFFFFF"/>
              </a:solidFill>
              <a:ln w="9525">
                <a:noFill/>
                <a:round/>
                <a:headEnd/>
                <a:tailEnd/>
              </a:ln>
            </p:spPr>
            <p:txBody>
              <a:bodyPr/>
              <a:lstStyle/>
              <a:p>
                <a:endParaRPr lang="en-US"/>
              </a:p>
            </p:txBody>
          </p:sp>
          <p:sp>
            <p:nvSpPr>
              <p:cNvPr id="80" name="Freeform 136"/>
              <p:cNvSpPr>
                <a:spLocks/>
              </p:cNvSpPr>
              <p:nvPr/>
            </p:nvSpPr>
            <p:spPr bwMode="auto">
              <a:xfrm>
                <a:off x="478" y="2363"/>
                <a:ext cx="90" cy="69"/>
              </a:xfrm>
              <a:custGeom>
                <a:avLst/>
                <a:gdLst/>
                <a:ahLst/>
                <a:cxnLst>
                  <a:cxn ang="0">
                    <a:pos x="0" y="0"/>
                  </a:cxn>
                  <a:cxn ang="0">
                    <a:pos x="2264" y="217"/>
                  </a:cxn>
                  <a:cxn ang="0">
                    <a:pos x="255" y="1712"/>
                  </a:cxn>
                  <a:cxn ang="0">
                    <a:pos x="0" y="0"/>
                  </a:cxn>
                </a:cxnLst>
                <a:rect l="0" t="0" r="r" b="b"/>
                <a:pathLst>
                  <a:path w="2264" h="1712">
                    <a:moveTo>
                      <a:pt x="0" y="0"/>
                    </a:moveTo>
                    <a:lnTo>
                      <a:pt x="2264" y="217"/>
                    </a:lnTo>
                    <a:lnTo>
                      <a:pt x="255" y="1712"/>
                    </a:lnTo>
                    <a:lnTo>
                      <a:pt x="0" y="0"/>
                    </a:lnTo>
                  </a:path>
                </a:pathLst>
              </a:custGeom>
              <a:noFill/>
              <a:ln w="0">
                <a:solidFill>
                  <a:srgbClr val="FFFFFF"/>
                </a:solidFill>
                <a:prstDash val="solid"/>
                <a:round/>
                <a:headEnd/>
                <a:tailEnd/>
              </a:ln>
            </p:spPr>
            <p:txBody>
              <a:bodyPr/>
              <a:lstStyle/>
              <a:p>
                <a:endParaRPr lang="en-US"/>
              </a:p>
            </p:txBody>
          </p:sp>
          <p:sp>
            <p:nvSpPr>
              <p:cNvPr id="81" name="Freeform 137"/>
              <p:cNvSpPr>
                <a:spLocks/>
              </p:cNvSpPr>
              <p:nvPr/>
            </p:nvSpPr>
            <p:spPr bwMode="auto">
              <a:xfrm>
                <a:off x="640" y="2251"/>
                <a:ext cx="89" cy="95"/>
              </a:xfrm>
              <a:custGeom>
                <a:avLst/>
                <a:gdLst/>
                <a:ahLst/>
                <a:cxnLst>
                  <a:cxn ang="0">
                    <a:pos x="1202" y="0"/>
                  </a:cxn>
                  <a:cxn ang="0">
                    <a:pos x="0" y="2164"/>
                  </a:cxn>
                  <a:cxn ang="0">
                    <a:pos x="2225" y="2380"/>
                  </a:cxn>
                  <a:cxn ang="0">
                    <a:pos x="1202" y="0"/>
                  </a:cxn>
                </a:cxnLst>
                <a:rect l="0" t="0" r="r" b="b"/>
                <a:pathLst>
                  <a:path w="2225" h="2380">
                    <a:moveTo>
                      <a:pt x="1202" y="0"/>
                    </a:moveTo>
                    <a:lnTo>
                      <a:pt x="0" y="2164"/>
                    </a:lnTo>
                    <a:lnTo>
                      <a:pt x="2225" y="2380"/>
                    </a:lnTo>
                    <a:lnTo>
                      <a:pt x="1202" y="0"/>
                    </a:lnTo>
                    <a:close/>
                  </a:path>
                </a:pathLst>
              </a:custGeom>
              <a:solidFill>
                <a:srgbClr val="FFFFFF"/>
              </a:solidFill>
              <a:ln w="9525">
                <a:noFill/>
                <a:round/>
                <a:headEnd/>
                <a:tailEnd/>
              </a:ln>
            </p:spPr>
            <p:txBody>
              <a:bodyPr/>
              <a:lstStyle/>
              <a:p>
                <a:endParaRPr lang="en-US"/>
              </a:p>
            </p:txBody>
          </p:sp>
          <p:sp>
            <p:nvSpPr>
              <p:cNvPr id="82" name="Freeform 138"/>
              <p:cNvSpPr>
                <a:spLocks/>
              </p:cNvSpPr>
              <p:nvPr/>
            </p:nvSpPr>
            <p:spPr bwMode="auto">
              <a:xfrm>
                <a:off x="640" y="2251"/>
                <a:ext cx="89" cy="95"/>
              </a:xfrm>
              <a:custGeom>
                <a:avLst/>
                <a:gdLst/>
                <a:ahLst/>
                <a:cxnLst>
                  <a:cxn ang="0">
                    <a:pos x="1202" y="0"/>
                  </a:cxn>
                  <a:cxn ang="0">
                    <a:pos x="0" y="2164"/>
                  </a:cxn>
                  <a:cxn ang="0">
                    <a:pos x="2225" y="2380"/>
                  </a:cxn>
                  <a:cxn ang="0">
                    <a:pos x="1202" y="0"/>
                  </a:cxn>
                </a:cxnLst>
                <a:rect l="0" t="0" r="r" b="b"/>
                <a:pathLst>
                  <a:path w="2225" h="2380">
                    <a:moveTo>
                      <a:pt x="1202" y="0"/>
                    </a:moveTo>
                    <a:lnTo>
                      <a:pt x="0" y="2164"/>
                    </a:lnTo>
                    <a:lnTo>
                      <a:pt x="2225" y="2380"/>
                    </a:lnTo>
                    <a:lnTo>
                      <a:pt x="1202" y="0"/>
                    </a:lnTo>
                  </a:path>
                </a:pathLst>
              </a:custGeom>
              <a:noFill/>
              <a:ln w="0">
                <a:solidFill>
                  <a:srgbClr val="FFFFFF"/>
                </a:solidFill>
                <a:prstDash val="solid"/>
                <a:round/>
                <a:headEnd/>
                <a:tailEnd/>
              </a:ln>
            </p:spPr>
            <p:txBody>
              <a:bodyPr/>
              <a:lstStyle/>
              <a:p>
                <a:endParaRPr lang="en-US"/>
              </a:p>
            </p:txBody>
          </p:sp>
          <p:sp>
            <p:nvSpPr>
              <p:cNvPr id="83" name="Freeform 139"/>
              <p:cNvSpPr>
                <a:spLocks/>
              </p:cNvSpPr>
              <p:nvPr/>
            </p:nvSpPr>
            <p:spPr bwMode="auto">
              <a:xfrm>
                <a:off x="502" y="2353"/>
                <a:ext cx="214" cy="84"/>
              </a:xfrm>
              <a:custGeom>
                <a:avLst/>
                <a:gdLst/>
                <a:ahLst/>
                <a:cxnLst>
                  <a:cxn ang="0">
                    <a:pos x="0" y="2084"/>
                  </a:cxn>
                  <a:cxn ang="0">
                    <a:pos x="1890" y="629"/>
                  </a:cxn>
                  <a:cxn ang="0">
                    <a:pos x="2088" y="609"/>
                  </a:cxn>
                  <a:cxn ang="0">
                    <a:pos x="2284" y="570"/>
                  </a:cxn>
                  <a:cxn ang="0">
                    <a:pos x="2520" y="511"/>
                  </a:cxn>
                  <a:cxn ang="0">
                    <a:pos x="2757" y="433"/>
                  </a:cxn>
                  <a:cxn ang="0">
                    <a:pos x="2974" y="314"/>
                  </a:cxn>
                  <a:cxn ang="0">
                    <a:pos x="3052" y="255"/>
                  </a:cxn>
                  <a:cxn ang="0">
                    <a:pos x="3131" y="177"/>
                  </a:cxn>
                  <a:cxn ang="0">
                    <a:pos x="3191" y="99"/>
                  </a:cxn>
                  <a:cxn ang="0">
                    <a:pos x="3210" y="0"/>
                  </a:cxn>
                  <a:cxn ang="0">
                    <a:pos x="5357" y="79"/>
                  </a:cxn>
                  <a:cxn ang="0">
                    <a:pos x="5337" y="118"/>
                  </a:cxn>
                  <a:cxn ang="0">
                    <a:pos x="5238" y="216"/>
                  </a:cxn>
                  <a:cxn ang="0">
                    <a:pos x="5159" y="295"/>
                  </a:cxn>
                  <a:cxn ang="0">
                    <a:pos x="5022" y="374"/>
                  </a:cxn>
                  <a:cxn ang="0">
                    <a:pos x="4844" y="492"/>
                  </a:cxn>
                  <a:cxn ang="0">
                    <a:pos x="4608" y="609"/>
                  </a:cxn>
                  <a:cxn ang="0">
                    <a:pos x="4332" y="748"/>
                  </a:cxn>
                  <a:cxn ang="0">
                    <a:pos x="3978" y="885"/>
                  </a:cxn>
                  <a:cxn ang="0">
                    <a:pos x="3545" y="1062"/>
                  </a:cxn>
                  <a:cxn ang="0">
                    <a:pos x="3013" y="1239"/>
                  </a:cxn>
                  <a:cxn ang="0">
                    <a:pos x="2422" y="1436"/>
                  </a:cxn>
                  <a:cxn ang="0">
                    <a:pos x="1713" y="1633"/>
                  </a:cxn>
                  <a:cxn ang="0">
                    <a:pos x="926" y="1849"/>
                  </a:cxn>
                  <a:cxn ang="0">
                    <a:pos x="0" y="2084"/>
                  </a:cxn>
                </a:cxnLst>
                <a:rect l="0" t="0" r="r" b="b"/>
                <a:pathLst>
                  <a:path w="5357" h="2084">
                    <a:moveTo>
                      <a:pt x="0" y="2084"/>
                    </a:moveTo>
                    <a:lnTo>
                      <a:pt x="1890" y="629"/>
                    </a:lnTo>
                    <a:lnTo>
                      <a:pt x="2088" y="609"/>
                    </a:lnTo>
                    <a:lnTo>
                      <a:pt x="2284" y="570"/>
                    </a:lnTo>
                    <a:lnTo>
                      <a:pt x="2520" y="511"/>
                    </a:lnTo>
                    <a:lnTo>
                      <a:pt x="2757" y="433"/>
                    </a:lnTo>
                    <a:lnTo>
                      <a:pt x="2974" y="314"/>
                    </a:lnTo>
                    <a:lnTo>
                      <a:pt x="3052" y="255"/>
                    </a:lnTo>
                    <a:lnTo>
                      <a:pt x="3131" y="177"/>
                    </a:lnTo>
                    <a:lnTo>
                      <a:pt x="3191" y="99"/>
                    </a:lnTo>
                    <a:lnTo>
                      <a:pt x="3210" y="0"/>
                    </a:lnTo>
                    <a:lnTo>
                      <a:pt x="5357" y="79"/>
                    </a:lnTo>
                    <a:lnTo>
                      <a:pt x="5337" y="118"/>
                    </a:lnTo>
                    <a:lnTo>
                      <a:pt x="5238" y="216"/>
                    </a:lnTo>
                    <a:lnTo>
                      <a:pt x="5159" y="295"/>
                    </a:lnTo>
                    <a:lnTo>
                      <a:pt x="5022" y="374"/>
                    </a:lnTo>
                    <a:lnTo>
                      <a:pt x="4844" y="492"/>
                    </a:lnTo>
                    <a:lnTo>
                      <a:pt x="4608" y="609"/>
                    </a:lnTo>
                    <a:lnTo>
                      <a:pt x="4332" y="748"/>
                    </a:lnTo>
                    <a:lnTo>
                      <a:pt x="3978" y="885"/>
                    </a:lnTo>
                    <a:lnTo>
                      <a:pt x="3545" y="1062"/>
                    </a:lnTo>
                    <a:lnTo>
                      <a:pt x="3013" y="1239"/>
                    </a:lnTo>
                    <a:lnTo>
                      <a:pt x="2422" y="1436"/>
                    </a:lnTo>
                    <a:lnTo>
                      <a:pt x="1713" y="1633"/>
                    </a:lnTo>
                    <a:lnTo>
                      <a:pt x="926" y="1849"/>
                    </a:lnTo>
                    <a:lnTo>
                      <a:pt x="0" y="2084"/>
                    </a:lnTo>
                    <a:close/>
                  </a:path>
                </a:pathLst>
              </a:custGeom>
              <a:solidFill>
                <a:srgbClr val="FFFFFF"/>
              </a:solidFill>
              <a:ln w="9525">
                <a:noFill/>
                <a:round/>
                <a:headEnd/>
                <a:tailEnd/>
              </a:ln>
            </p:spPr>
            <p:txBody>
              <a:bodyPr/>
              <a:lstStyle/>
              <a:p>
                <a:endParaRPr lang="en-US"/>
              </a:p>
            </p:txBody>
          </p:sp>
          <p:sp>
            <p:nvSpPr>
              <p:cNvPr id="84" name="Freeform 140"/>
              <p:cNvSpPr>
                <a:spLocks/>
              </p:cNvSpPr>
              <p:nvPr/>
            </p:nvSpPr>
            <p:spPr bwMode="auto">
              <a:xfrm>
                <a:off x="502" y="2353"/>
                <a:ext cx="214" cy="84"/>
              </a:xfrm>
              <a:custGeom>
                <a:avLst/>
                <a:gdLst/>
                <a:ahLst/>
                <a:cxnLst>
                  <a:cxn ang="0">
                    <a:pos x="0" y="2084"/>
                  </a:cxn>
                  <a:cxn ang="0">
                    <a:pos x="1890" y="629"/>
                  </a:cxn>
                  <a:cxn ang="0">
                    <a:pos x="2088" y="609"/>
                  </a:cxn>
                  <a:cxn ang="0">
                    <a:pos x="2284" y="570"/>
                  </a:cxn>
                  <a:cxn ang="0">
                    <a:pos x="2520" y="511"/>
                  </a:cxn>
                  <a:cxn ang="0">
                    <a:pos x="2757" y="433"/>
                  </a:cxn>
                  <a:cxn ang="0">
                    <a:pos x="2974" y="314"/>
                  </a:cxn>
                  <a:cxn ang="0">
                    <a:pos x="3052" y="255"/>
                  </a:cxn>
                  <a:cxn ang="0">
                    <a:pos x="3131" y="177"/>
                  </a:cxn>
                  <a:cxn ang="0">
                    <a:pos x="3191" y="99"/>
                  </a:cxn>
                  <a:cxn ang="0">
                    <a:pos x="3210" y="0"/>
                  </a:cxn>
                  <a:cxn ang="0">
                    <a:pos x="5357" y="79"/>
                  </a:cxn>
                  <a:cxn ang="0">
                    <a:pos x="5337" y="118"/>
                  </a:cxn>
                  <a:cxn ang="0">
                    <a:pos x="5238" y="216"/>
                  </a:cxn>
                  <a:cxn ang="0">
                    <a:pos x="5159" y="295"/>
                  </a:cxn>
                  <a:cxn ang="0">
                    <a:pos x="5022" y="374"/>
                  </a:cxn>
                  <a:cxn ang="0">
                    <a:pos x="4844" y="492"/>
                  </a:cxn>
                  <a:cxn ang="0">
                    <a:pos x="4608" y="609"/>
                  </a:cxn>
                  <a:cxn ang="0">
                    <a:pos x="4332" y="748"/>
                  </a:cxn>
                  <a:cxn ang="0">
                    <a:pos x="3978" y="885"/>
                  </a:cxn>
                  <a:cxn ang="0">
                    <a:pos x="3545" y="1062"/>
                  </a:cxn>
                  <a:cxn ang="0">
                    <a:pos x="3013" y="1239"/>
                  </a:cxn>
                  <a:cxn ang="0">
                    <a:pos x="2422" y="1436"/>
                  </a:cxn>
                  <a:cxn ang="0">
                    <a:pos x="1713" y="1633"/>
                  </a:cxn>
                  <a:cxn ang="0">
                    <a:pos x="926" y="1849"/>
                  </a:cxn>
                  <a:cxn ang="0">
                    <a:pos x="0" y="2084"/>
                  </a:cxn>
                </a:cxnLst>
                <a:rect l="0" t="0" r="r" b="b"/>
                <a:pathLst>
                  <a:path w="5357" h="2084">
                    <a:moveTo>
                      <a:pt x="0" y="2084"/>
                    </a:moveTo>
                    <a:lnTo>
                      <a:pt x="1890" y="629"/>
                    </a:lnTo>
                    <a:lnTo>
                      <a:pt x="2088" y="609"/>
                    </a:lnTo>
                    <a:lnTo>
                      <a:pt x="2284" y="570"/>
                    </a:lnTo>
                    <a:lnTo>
                      <a:pt x="2520" y="511"/>
                    </a:lnTo>
                    <a:lnTo>
                      <a:pt x="2757" y="433"/>
                    </a:lnTo>
                    <a:lnTo>
                      <a:pt x="2974" y="314"/>
                    </a:lnTo>
                    <a:lnTo>
                      <a:pt x="3052" y="255"/>
                    </a:lnTo>
                    <a:lnTo>
                      <a:pt x="3131" y="177"/>
                    </a:lnTo>
                    <a:lnTo>
                      <a:pt x="3191" y="99"/>
                    </a:lnTo>
                    <a:lnTo>
                      <a:pt x="3210" y="0"/>
                    </a:lnTo>
                    <a:lnTo>
                      <a:pt x="5357" y="79"/>
                    </a:lnTo>
                    <a:lnTo>
                      <a:pt x="5337" y="118"/>
                    </a:lnTo>
                    <a:lnTo>
                      <a:pt x="5238" y="216"/>
                    </a:lnTo>
                    <a:lnTo>
                      <a:pt x="5159" y="295"/>
                    </a:lnTo>
                    <a:lnTo>
                      <a:pt x="5022" y="374"/>
                    </a:lnTo>
                    <a:lnTo>
                      <a:pt x="4844" y="492"/>
                    </a:lnTo>
                    <a:lnTo>
                      <a:pt x="4608" y="609"/>
                    </a:lnTo>
                    <a:lnTo>
                      <a:pt x="4332" y="748"/>
                    </a:lnTo>
                    <a:lnTo>
                      <a:pt x="3978" y="885"/>
                    </a:lnTo>
                    <a:lnTo>
                      <a:pt x="3545" y="1062"/>
                    </a:lnTo>
                    <a:lnTo>
                      <a:pt x="3013" y="1239"/>
                    </a:lnTo>
                    <a:lnTo>
                      <a:pt x="2422" y="1436"/>
                    </a:lnTo>
                    <a:lnTo>
                      <a:pt x="1713" y="1633"/>
                    </a:lnTo>
                    <a:lnTo>
                      <a:pt x="926" y="1849"/>
                    </a:lnTo>
                    <a:lnTo>
                      <a:pt x="0" y="2084"/>
                    </a:lnTo>
                  </a:path>
                </a:pathLst>
              </a:custGeom>
              <a:noFill/>
              <a:ln w="0">
                <a:solidFill>
                  <a:srgbClr val="FFFFFF"/>
                </a:solidFill>
                <a:prstDash val="solid"/>
                <a:round/>
                <a:headEnd/>
                <a:tailEnd/>
              </a:ln>
            </p:spPr>
            <p:txBody>
              <a:bodyPr/>
              <a:lstStyle/>
              <a:p>
                <a:endParaRPr lang="en-US"/>
              </a:p>
            </p:txBody>
          </p:sp>
          <p:sp>
            <p:nvSpPr>
              <p:cNvPr id="85" name="Freeform 141"/>
              <p:cNvSpPr>
                <a:spLocks/>
              </p:cNvSpPr>
              <p:nvPr/>
            </p:nvSpPr>
            <p:spPr bwMode="auto">
              <a:xfrm>
                <a:off x="471" y="2176"/>
                <a:ext cx="132" cy="93"/>
              </a:xfrm>
              <a:custGeom>
                <a:avLst/>
                <a:gdLst/>
                <a:ahLst/>
                <a:cxnLst>
                  <a:cxn ang="0">
                    <a:pos x="110" y="1637"/>
                  </a:cxn>
                  <a:cxn ang="0">
                    <a:pos x="290" y="1812"/>
                  </a:cxn>
                  <a:cxn ang="0">
                    <a:pos x="484" y="1962"/>
                  </a:cxn>
                  <a:cxn ang="0">
                    <a:pos x="690" y="2089"/>
                  </a:cxn>
                  <a:cxn ang="0">
                    <a:pos x="905" y="2189"/>
                  </a:cxn>
                  <a:cxn ang="0">
                    <a:pos x="1127" y="2263"/>
                  </a:cxn>
                  <a:cxn ang="0">
                    <a:pos x="1354" y="2308"/>
                  </a:cxn>
                  <a:cxn ang="0">
                    <a:pos x="1582" y="2324"/>
                  </a:cxn>
                  <a:cxn ang="0">
                    <a:pos x="1810" y="2309"/>
                  </a:cxn>
                  <a:cxn ang="0">
                    <a:pos x="2037" y="2264"/>
                  </a:cxn>
                  <a:cxn ang="0">
                    <a:pos x="2257" y="2184"/>
                  </a:cxn>
                  <a:cxn ang="0">
                    <a:pos x="2468" y="2072"/>
                  </a:cxn>
                  <a:cxn ang="0">
                    <a:pos x="2658" y="1932"/>
                  </a:cxn>
                  <a:cxn ang="0">
                    <a:pos x="2826" y="1768"/>
                  </a:cxn>
                  <a:cxn ang="0">
                    <a:pos x="2969" y="1584"/>
                  </a:cxn>
                  <a:cxn ang="0">
                    <a:pos x="3088" y="1380"/>
                  </a:cxn>
                  <a:cxn ang="0">
                    <a:pos x="3183" y="1159"/>
                  </a:cxn>
                  <a:cxn ang="0">
                    <a:pos x="3251" y="926"/>
                  </a:cxn>
                  <a:cxn ang="0">
                    <a:pos x="3292" y="681"/>
                  </a:cxn>
                  <a:cxn ang="0">
                    <a:pos x="3307" y="430"/>
                  </a:cxn>
                  <a:cxn ang="0">
                    <a:pos x="3291" y="173"/>
                  </a:cxn>
                  <a:cxn ang="0">
                    <a:pos x="3243" y="56"/>
                  </a:cxn>
                  <a:cxn ang="0">
                    <a:pos x="3164" y="222"/>
                  </a:cxn>
                  <a:cxn ang="0">
                    <a:pos x="3074" y="383"/>
                  </a:cxn>
                  <a:cxn ang="0">
                    <a:pos x="2971" y="538"/>
                  </a:cxn>
                  <a:cxn ang="0">
                    <a:pos x="2858" y="685"/>
                  </a:cxn>
                  <a:cxn ang="0">
                    <a:pos x="2733" y="826"/>
                  </a:cxn>
                  <a:cxn ang="0">
                    <a:pos x="2596" y="958"/>
                  </a:cxn>
                  <a:cxn ang="0">
                    <a:pos x="2450" y="1080"/>
                  </a:cxn>
                  <a:cxn ang="0">
                    <a:pos x="2293" y="1193"/>
                  </a:cxn>
                  <a:cxn ang="0">
                    <a:pos x="2126" y="1296"/>
                  </a:cxn>
                  <a:cxn ang="0">
                    <a:pos x="1950" y="1387"/>
                  </a:cxn>
                  <a:cxn ang="0">
                    <a:pos x="1771" y="1463"/>
                  </a:cxn>
                  <a:cxn ang="0">
                    <a:pos x="1592" y="1525"/>
                  </a:cxn>
                  <a:cxn ang="0">
                    <a:pos x="1413" y="1573"/>
                  </a:cxn>
                  <a:cxn ang="0">
                    <a:pos x="1232" y="1609"/>
                  </a:cxn>
                  <a:cxn ang="0">
                    <a:pos x="1051" y="1631"/>
                  </a:cxn>
                  <a:cxn ang="0">
                    <a:pos x="872" y="1641"/>
                  </a:cxn>
                  <a:cxn ang="0">
                    <a:pos x="692" y="1638"/>
                  </a:cxn>
                  <a:cxn ang="0">
                    <a:pos x="515" y="1623"/>
                  </a:cxn>
                  <a:cxn ang="0">
                    <a:pos x="340" y="1596"/>
                  </a:cxn>
                  <a:cxn ang="0">
                    <a:pos x="168" y="1558"/>
                  </a:cxn>
                  <a:cxn ang="0">
                    <a:pos x="0" y="1508"/>
                  </a:cxn>
                </a:cxnLst>
                <a:rect l="0" t="0" r="r" b="b"/>
                <a:pathLst>
                  <a:path w="3307" h="2324">
                    <a:moveTo>
                      <a:pt x="0" y="1508"/>
                    </a:moveTo>
                    <a:lnTo>
                      <a:pt x="55" y="1573"/>
                    </a:lnTo>
                    <a:lnTo>
                      <a:pt x="110" y="1637"/>
                    </a:lnTo>
                    <a:lnTo>
                      <a:pt x="169" y="1698"/>
                    </a:lnTo>
                    <a:lnTo>
                      <a:pt x="229" y="1756"/>
                    </a:lnTo>
                    <a:lnTo>
                      <a:pt x="290" y="1812"/>
                    </a:lnTo>
                    <a:lnTo>
                      <a:pt x="353" y="1864"/>
                    </a:lnTo>
                    <a:lnTo>
                      <a:pt x="418" y="1915"/>
                    </a:lnTo>
                    <a:lnTo>
                      <a:pt x="484" y="1962"/>
                    </a:lnTo>
                    <a:lnTo>
                      <a:pt x="551" y="2008"/>
                    </a:lnTo>
                    <a:lnTo>
                      <a:pt x="620" y="2050"/>
                    </a:lnTo>
                    <a:lnTo>
                      <a:pt x="690" y="2089"/>
                    </a:lnTo>
                    <a:lnTo>
                      <a:pt x="760" y="2125"/>
                    </a:lnTo>
                    <a:lnTo>
                      <a:pt x="832" y="2159"/>
                    </a:lnTo>
                    <a:lnTo>
                      <a:pt x="905" y="2189"/>
                    </a:lnTo>
                    <a:lnTo>
                      <a:pt x="978" y="2217"/>
                    </a:lnTo>
                    <a:lnTo>
                      <a:pt x="1052" y="2242"/>
                    </a:lnTo>
                    <a:lnTo>
                      <a:pt x="1127" y="2263"/>
                    </a:lnTo>
                    <a:lnTo>
                      <a:pt x="1202" y="2281"/>
                    </a:lnTo>
                    <a:lnTo>
                      <a:pt x="1277" y="2297"/>
                    </a:lnTo>
                    <a:lnTo>
                      <a:pt x="1354" y="2308"/>
                    </a:lnTo>
                    <a:lnTo>
                      <a:pt x="1429" y="2317"/>
                    </a:lnTo>
                    <a:lnTo>
                      <a:pt x="1506" y="2322"/>
                    </a:lnTo>
                    <a:lnTo>
                      <a:pt x="1582" y="2324"/>
                    </a:lnTo>
                    <a:lnTo>
                      <a:pt x="1659" y="2322"/>
                    </a:lnTo>
                    <a:lnTo>
                      <a:pt x="1735" y="2318"/>
                    </a:lnTo>
                    <a:lnTo>
                      <a:pt x="1810" y="2309"/>
                    </a:lnTo>
                    <a:lnTo>
                      <a:pt x="1886" y="2298"/>
                    </a:lnTo>
                    <a:lnTo>
                      <a:pt x="1961" y="2282"/>
                    </a:lnTo>
                    <a:lnTo>
                      <a:pt x="2037" y="2264"/>
                    </a:lnTo>
                    <a:lnTo>
                      <a:pt x="2110" y="2241"/>
                    </a:lnTo>
                    <a:lnTo>
                      <a:pt x="2184" y="2214"/>
                    </a:lnTo>
                    <a:lnTo>
                      <a:pt x="2257" y="2184"/>
                    </a:lnTo>
                    <a:lnTo>
                      <a:pt x="2330" y="2150"/>
                    </a:lnTo>
                    <a:lnTo>
                      <a:pt x="2400" y="2112"/>
                    </a:lnTo>
                    <a:lnTo>
                      <a:pt x="2468" y="2072"/>
                    </a:lnTo>
                    <a:lnTo>
                      <a:pt x="2533" y="2028"/>
                    </a:lnTo>
                    <a:lnTo>
                      <a:pt x="2597" y="1982"/>
                    </a:lnTo>
                    <a:lnTo>
                      <a:pt x="2658" y="1932"/>
                    </a:lnTo>
                    <a:lnTo>
                      <a:pt x="2716" y="1880"/>
                    </a:lnTo>
                    <a:lnTo>
                      <a:pt x="2772" y="1826"/>
                    </a:lnTo>
                    <a:lnTo>
                      <a:pt x="2826" y="1768"/>
                    </a:lnTo>
                    <a:lnTo>
                      <a:pt x="2876" y="1710"/>
                    </a:lnTo>
                    <a:lnTo>
                      <a:pt x="2924" y="1648"/>
                    </a:lnTo>
                    <a:lnTo>
                      <a:pt x="2969" y="1584"/>
                    </a:lnTo>
                    <a:lnTo>
                      <a:pt x="3012" y="1518"/>
                    </a:lnTo>
                    <a:lnTo>
                      <a:pt x="3052" y="1450"/>
                    </a:lnTo>
                    <a:lnTo>
                      <a:pt x="3088" y="1380"/>
                    </a:lnTo>
                    <a:lnTo>
                      <a:pt x="3123" y="1307"/>
                    </a:lnTo>
                    <a:lnTo>
                      <a:pt x="3154" y="1234"/>
                    </a:lnTo>
                    <a:lnTo>
                      <a:pt x="3183" y="1159"/>
                    </a:lnTo>
                    <a:lnTo>
                      <a:pt x="3209" y="1082"/>
                    </a:lnTo>
                    <a:lnTo>
                      <a:pt x="3232" y="1005"/>
                    </a:lnTo>
                    <a:lnTo>
                      <a:pt x="3251" y="926"/>
                    </a:lnTo>
                    <a:lnTo>
                      <a:pt x="3268" y="845"/>
                    </a:lnTo>
                    <a:lnTo>
                      <a:pt x="3282" y="764"/>
                    </a:lnTo>
                    <a:lnTo>
                      <a:pt x="3292" y="681"/>
                    </a:lnTo>
                    <a:lnTo>
                      <a:pt x="3301" y="599"/>
                    </a:lnTo>
                    <a:lnTo>
                      <a:pt x="3305" y="514"/>
                    </a:lnTo>
                    <a:lnTo>
                      <a:pt x="3307" y="430"/>
                    </a:lnTo>
                    <a:lnTo>
                      <a:pt x="3305" y="345"/>
                    </a:lnTo>
                    <a:lnTo>
                      <a:pt x="3300" y="259"/>
                    </a:lnTo>
                    <a:lnTo>
                      <a:pt x="3291" y="173"/>
                    </a:lnTo>
                    <a:lnTo>
                      <a:pt x="3280" y="87"/>
                    </a:lnTo>
                    <a:lnTo>
                      <a:pt x="3266" y="0"/>
                    </a:lnTo>
                    <a:lnTo>
                      <a:pt x="3243" y="56"/>
                    </a:lnTo>
                    <a:lnTo>
                      <a:pt x="3218" y="113"/>
                    </a:lnTo>
                    <a:lnTo>
                      <a:pt x="3191" y="168"/>
                    </a:lnTo>
                    <a:lnTo>
                      <a:pt x="3164" y="222"/>
                    </a:lnTo>
                    <a:lnTo>
                      <a:pt x="3135" y="277"/>
                    </a:lnTo>
                    <a:lnTo>
                      <a:pt x="3106" y="331"/>
                    </a:lnTo>
                    <a:lnTo>
                      <a:pt x="3074" y="383"/>
                    </a:lnTo>
                    <a:lnTo>
                      <a:pt x="3040" y="436"/>
                    </a:lnTo>
                    <a:lnTo>
                      <a:pt x="3006" y="487"/>
                    </a:lnTo>
                    <a:lnTo>
                      <a:pt x="2971" y="538"/>
                    </a:lnTo>
                    <a:lnTo>
                      <a:pt x="2935" y="587"/>
                    </a:lnTo>
                    <a:lnTo>
                      <a:pt x="2897" y="637"/>
                    </a:lnTo>
                    <a:lnTo>
                      <a:pt x="2858" y="685"/>
                    </a:lnTo>
                    <a:lnTo>
                      <a:pt x="2817" y="733"/>
                    </a:lnTo>
                    <a:lnTo>
                      <a:pt x="2775" y="780"/>
                    </a:lnTo>
                    <a:lnTo>
                      <a:pt x="2733" y="826"/>
                    </a:lnTo>
                    <a:lnTo>
                      <a:pt x="2688" y="871"/>
                    </a:lnTo>
                    <a:lnTo>
                      <a:pt x="2643" y="914"/>
                    </a:lnTo>
                    <a:lnTo>
                      <a:pt x="2596" y="958"/>
                    </a:lnTo>
                    <a:lnTo>
                      <a:pt x="2549" y="1000"/>
                    </a:lnTo>
                    <a:lnTo>
                      <a:pt x="2500" y="1040"/>
                    </a:lnTo>
                    <a:lnTo>
                      <a:pt x="2450" y="1080"/>
                    </a:lnTo>
                    <a:lnTo>
                      <a:pt x="2399" y="1119"/>
                    </a:lnTo>
                    <a:lnTo>
                      <a:pt x="2346" y="1157"/>
                    </a:lnTo>
                    <a:lnTo>
                      <a:pt x="2293" y="1193"/>
                    </a:lnTo>
                    <a:lnTo>
                      <a:pt x="2239" y="1229"/>
                    </a:lnTo>
                    <a:lnTo>
                      <a:pt x="2183" y="1263"/>
                    </a:lnTo>
                    <a:lnTo>
                      <a:pt x="2126" y="1296"/>
                    </a:lnTo>
                    <a:lnTo>
                      <a:pt x="2069" y="1328"/>
                    </a:lnTo>
                    <a:lnTo>
                      <a:pt x="2010" y="1358"/>
                    </a:lnTo>
                    <a:lnTo>
                      <a:pt x="1950" y="1387"/>
                    </a:lnTo>
                    <a:lnTo>
                      <a:pt x="1889" y="1415"/>
                    </a:lnTo>
                    <a:lnTo>
                      <a:pt x="1830" y="1439"/>
                    </a:lnTo>
                    <a:lnTo>
                      <a:pt x="1771" y="1463"/>
                    </a:lnTo>
                    <a:lnTo>
                      <a:pt x="1712" y="1486"/>
                    </a:lnTo>
                    <a:lnTo>
                      <a:pt x="1652" y="1506"/>
                    </a:lnTo>
                    <a:lnTo>
                      <a:pt x="1592" y="1525"/>
                    </a:lnTo>
                    <a:lnTo>
                      <a:pt x="1533" y="1543"/>
                    </a:lnTo>
                    <a:lnTo>
                      <a:pt x="1473" y="1559"/>
                    </a:lnTo>
                    <a:lnTo>
                      <a:pt x="1413" y="1573"/>
                    </a:lnTo>
                    <a:lnTo>
                      <a:pt x="1353" y="1587"/>
                    </a:lnTo>
                    <a:lnTo>
                      <a:pt x="1293" y="1598"/>
                    </a:lnTo>
                    <a:lnTo>
                      <a:pt x="1232" y="1609"/>
                    </a:lnTo>
                    <a:lnTo>
                      <a:pt x="1172" y="1618"/>
                    </a:lnTo>
                    <a:lnTo>
                      <a:pt x="1112" y="1625"/>
                    </a:lnTo>
                    <a:lnTo>
                      <a:pt x="1051" y="1631"/>
                    </a:lnTo>
                    <a:lnTo>
                      <a:pt x="991" y="1635"/>
                    </a:lnTo>
                    <a:lnTo>
                      <a:pt x="931" y="1638"/>
                    </a:lnTo>
                    <a:lnTo>
                      <a:pt x="872" y="1641"/>
                    </a:lnTo>
                    <a:lnTo>
                      <a:pt x="812" y="1642"/>
                    </a:lnTo>
                    <a:lnTo>
                      <a:pt x="752" y="1641"/>
                    </a:lnTo>
                    <a:lnTo>
                      <a:pt x="692" y="1638"/>
                    </a:lnTo>
                    <a:lnTo>
                      <a:pt x="633" y="1634"/>
                    </a:lnTo>
                    <a:lnTo>
                      <a:pt x="574" y="1629"/>
                    </a:lnTo>
                    <a:lnTo>
                      <a:pt x="515" y="1623"/>
                    </a:lnTo>
                    <a:lnTo>
                      <a:pt x="456" y="1616"/>
                    </a:lnTo>
                    <a:lnTo>
                      <a:pt x="397" y="1606"/>
                    </a:lnTo>
                    <a:lnTo>
                      <a:pt x="340" y="1596"/>
                    </a:lnTo>
                    <a:lnTo>
                      <a:pt x="283" y="1585"/>
                    </a:lnTo>
                    <a:lnTo>
                      <a:pt x="225" y="1572"/>
                    </a:lnTo>
                    <a:lnTo>
                      <a:pt x="168" y="1558"/>
                    </a:lnTo>
                    <a:lnTo>
                      <a:pt x="111" y="1543"/>
                    </a:lnTo>
                    <a:lnTo>
                      <a:pt x="56" y="1526"/>
                    </a:lnTo>
                    <a:lnTo>
                      <a:pt x="0" y="1508"/>
                    </a:lnTo>
                    <a:close/>
                  </a:path>
                </a:pathLst>
              </a:custGeom>
              <a:solidFill>
                <a:srgbClr val="1F1A17"/>
              </a:solidFill>
              <a:ln w="9525">
                <a:noFill/>
                <a:round/>
                <a:headEnd/>
                <a:tailEnd/>
              </a:ln>
            </p:spPr>
            <p:txBody>
              <a:bodyPr/>
              <a:lstStyle/>
              <a:p>
                <a:endParaRPr lang="en-US"/>
              </a:p>
            </p:txBody>
          </p:sp>
          <p:sp>
            <p:nvSpPr>
              <p:cNvPr id="86" name="Freeform 142"/>
              <p:cNvSpPr>
                <a:spLocks/>
              </p:cNvSpPr>
              <p:nvPr/>
            </p:nvSpPr>
            <p:spPr bwMode="auto">
              <a:xfrm>
                <a:off x="477" y="2149"/>
                <a:ext cx="85" cy="60"/>
              </a:xfrm>
              <a:custGeom>
                <a:avLst/>
                <a:gdLst/>
                <a:ahLst/>
                <a:cxnLst>
                  <a:cxn ang="0">
                    <a:pos x="71" y="1055"/>
                  </a:cxn>
                  <a:cxn ang="0">
                    <a:pos x="187" y="1167"/>
                  </a:cxn>
                  <a:cxn ang="0">
                    <a:pos x="312" y="1264"/>
                  </a:cxn>
                  <a:cxn ang="0">
                    <a:pos x="444" y="1346"/>
                  </a:cxn>
                  <a:cxn ang="0">
                    <a:pos x="583" y="1411"/>
                  </a:cxn>
                  <a:cxn ang="0">
                    <a:pos x="725" y="1457"/>
                  </a:cxn>
                  <a:cxn ang="0">
                    <a:pos x="872" y="1487"/>
                  </a:cxn>
                  <a:cxn ang="0">
                    <a:pos x="1019" y="1498"/>
                  </a:cxn>
                  <a:cxn ang="0">
                    <a:pos x="1166" y="1487"/>
                  </a:cxn>
                  <a:cxn ang="0">
                    <a:pos x="1312" y="1458"/>
                  </a:cxn>
                  <a:cxn ang="0">
                    <a:pos x="1453" y="1407"/>
                  </a:cxn>
                  <a:cxn ang="0">
                    <a:pos x="1590" y="1335"/>
                  </a:cxn>
                  <a:cxn ang="0">
                    <a:pos x="1712" y="1245"/>
                  </a:cxn>
                  <a:cxn ang="0">
                    <a:pos x="1820" y="1140"/>
                  </a:cxn>
                  <a:cxn ang="0">
                    <a:pos x="1913" y="1020"/>
                  </a:cxn>
                  <a:cxn ang="0">
                    <a:pos x="1989" y="888"/>
                  </a:cxn>
                  <a:cxn ang="0">
                    <a:pos x="2050" y="747"/>
                  </a:cxn>
                  <a:cxn ang="0">
                    <a:pos x="2095" y="596"/>
                  </a:cxn>
                  <a:cxn ang="0">
                    <a:pos x="2121" y="438"/>
                  </a:cxn>
                  <a:cxn ang="0">
                    <a:pos x="2130" y="276"/>
                  </a:cxn>
                  <a:cxn ang="0">
                    <a:pos x="2120" y="111"/>
                  </a:cxn>
                  <a:cxn ang="0">
                    <a:pos x="2089" y="36"/>
                  </a:cxn>
                  <a:cxn ang="0">
                    <a:pos x="2039" y="143"/>
                  </a:cxn>
                  <a:cxn ang="0">
                    <a:pos x="1980" y="246"/>
                  </a:cxn>
                  <a:cxn ang="0">
                    <a:pos x="1914" y="346"/>
                  </a:cxn>
                  <a:cxn ang="0">
                    <a:pos x="1841" y="441"/>
                  </a:cxn>
                  <a:cxn ang="0">
                    <a:pos x="1760" y="531"/>
                  </a:cxn>
                  <a:cxn ang="0">
                    <a:pos x="1672" y="617"/>
                  </a:cxn>
                  <a:cxn ang="0">
                    <a:pos x="1578" y="696"/>
                  </a:cxn>
                  <a:cxn ang="0">
                    <a:pos x="1477" y="768"/>
                  </a:cxn>
                  <a:cxn ang="0">
                    <a:pos x="1370" y="834"/>
                  </a:cxn>
                  <a:cxn ang="0">
                    <a:pos x="1256" y="893"/>
                  </a:cxn>
                  <a:cxn ang="0">
                    <a:pos x="1141" y="943"/>
                  </a:cxn>
                  <a:cxn ang="0">
                    <a:pos x="1026" y="983"/>
                  </a:cxn>
                  <a:cxn ang="0">
                    <a:pos x="910" y="1014"/>
                  </a:cxn>
                  <a:cxn ang="0">
                    <a:pos x="793" y="1036"/>
                  </a:cxn>
                  <a:cxn ang="0">
                    <a:pos x="678" y="1051"/>
                  </a:cxn>
                  <a:cxn ang="0">
                    <a:pos x="561" y="1057"/>
                  </a:cxn>
                  <a:cxn ang="0">
                    <a:pos x="445" y="1055"/>
                  </a:cxn>
                  <a:cxn ang="0">
                    <a:pos x="332" y="1046"/>
                  </a:cxn>
                  <a:cxn ang="0">
                    <a:pos x="219" y="1028"/>
                  </a:cxn>
                  <a:cxn ang="0">
                    <a:pos x="107" y="1003"/>
                  </a:cxn>
                  <a:cxn ang="0">
                    <a:pos x="0" y="971"/>
                  </a:cxn>
                </a:cxnLst>
                <a:rect l="0" t="0" r="r" b="b"/>
                <a:pathLst>
                  <a:path w="2130" h="1498">
                    <a:moveTo>
                      <a:pt x="0" y="971"/>
                    </a:moveTo>
                    <a:lnTo>
                      <a:pt x="34" y="1014"/>
                    </a:lnTo>
                    <a:lnTo>
                      <a:pt x="71" y="1055"/>
                    </a:lnTo>
                    <a:lnTo>
                      <a:pt x="109" y="1094"/>
                    </a:lnTo>
                    <a:lnTo>
                      <a:pt x="147" y="1131"/>
                    </a:lnTo>
                    <a:lnTo>
                      <a:pt x="187" y="1167"/>
                    </a:lnTo>
                    <a:lnTo>
                      <a:pt x="227" y="1201"/>
                    </a:lnTo>
                    <a:lnTo>
                      <a:pt x="269" y="1233"/>
                    </a:lnTo>
                    <a:lnTo>
                      <a:pt x="312" y="1264"/>
                    </a:lnTo>
                    <a:lnTo>
                      <a:pt x="354" y="1293"/>
                    </a:lnTo>
                    <a:lnTo>
                      <a:pt x="399" y="1320"/>
                    </a:lnTo>
                    <a:lnTo>
                      <a:pt x="444" y="1346"/>
                    </a:lnTo>
                    <a:lnTo>
                      <a:pt x="490" y="1370"/>
                    </a:lnTo>
                    <a:lnTo>
                      <a:pt x="536" y="1391"/>
                    </a:lnTo>
                    <a:lnTo>
                      <a:pt x="583" y="1411"/>
                    </a:lnTo>
                    <a:lnTo>
                      <a:pt x="630" y="1428"/>
                    </a:lnTo>
                    <a:lnTo>
                      <a:pt x="678" y="1444"/>
                    </a:lnTo>
                    <a:lnTo>
                      <a:pt x="725" y="1457"/>
                    </a:lnTo>
                    <a:lnTo>
                      <a:pt x="774" y="1470"/>
                    </a:lnTo>
                    <a:lnTo>
                      <a:pt x="822" y="1479"/>
                    </a:lnTo>
                    <a:lnTo>
                      <a:pt x="872" y="1487"/>
                    </a:lnTo>
                    <a:lnTo>
                      <a:pt x="920" y="1492"/>
                    </a:lnTo>
                    <a:lnTo>
                      <a:pt x="970" y="1495"/>
                    </a:lnTo>
                    <a:lnTo>
                      <a:pt x="1019" y="1498"/>
                    </a:lnTo>
                    <a:lnTo>
                      <a:pt x="1068" y="1496"/>
                    </a:lnTo>
                    <a:lnTo>
                      <a:pt x="1118" y="1493"/>
                    </a:lnTo>
                    <a:lnTo>
                      <a:pt x="1166" y="1487"/>
                    </a:lnTo>
                    <a:lnTo>
                      <a:pt x="1215" y="1480"/>
                    </a:lnTo>
                    <a:lnTo>
                      <a:pt x="1263" y="1470"/>
                    </a:lnTo>
                    <a:lnTo>
                      <a:pt x="1312" y="1458"/>
                    </a:lnTo>
                    <a:lnTo>
                      <a:pt x="1359" y="1443"/>
                    </a:lnTo>
                    <a:lnTo>
                      <a:pt x="1407" y="1426"/>
                    </a:lnTo>
                    <a:lnTo>
                      <a:pt x="1453" y="1407"/>
                    </a:lnTo>
                    <a:lnTo>
                      <a:pt x="1501" y="1385"/>
                    </a:lnTo>
                    <a:lnTo>
                      <a:pt x="1546" y="1360"/>
                    </a:lnTo>
                    <a:lnTo>
                      <a:pt x="1590" y="1335"/>
                    </a:lnTo>
                    <a:lnTo>
                      <a:pt x="1632" y="1307"/>
                    </a:lnTo>
                    <a:lnTo>
                      <a:pt x="1673" y="1277"/>
                    </a:lnTo>
                    <a:lnTo>
                      <a:pt x="1712" y="1245"/>
                    </a:lnTo>
                    <a:lnTo>
                      <a:pt x="1750" y="1211"/>
                    </a:lnTo>
                    <a:lnTo>
                      <a:pt x="1786" y="1176"/>
                    </a:lnTo>
                    <a:lnTo>
                      <a:pt x="1820" y="1140"/>
                    </a:lnTo>
                    <a:lnTo>
                      <a:pt x="1853" y="1100"/>
                    </a:lnTo>
                    <a:lnTo>
                      <a:pt x="1884" y="1061"/>
                    </a:lnTo>
                    <a:lnTo>
                      <a:pt x="1913" y="1020"/>
                    </a:lnTo>
                    <a:lnTo>
                      <a:pt x="1940" y="978"/>
                    </a:lnTo>
                    <a:lnTo>
                      <a:pt x="1966" y="933"/>
                    </a:lnTo>
                    <a:lnTo>
                      <a:pt x="1989" y="888"/>
                    </a:lnTo>
                    <a:lnTo>
                      <a:pt x="2012" y="841"/>
                    </a:lnTo>
                    <a:lnTo>
                      <a:pt x="2032" y="795"/>
                    </a:lnTo>
                    <a:lnTo>
                      <a:pt x="2050" y="747"/>
                    </a:lnTo>
                    <a:lnTo>
                      <a:pt x="2067" y="697"/>
                    </a:lnTo>
                    <a:lnTo>
                      <a:pt x="2082" y="647"/>
                    </a:lnTo>
                    <a:lnTo>
                      <a:pt x="2095" y="596"/>
                    </a:lnTo>
                    <a:lnTo>
                      <a:pt x="2105" y="544"/>
                    </a:lnTo>
                    <a:lnTo>
                      <a:pt x="2114" y="492"/>
                    </a:lnTo>
                    <a:lnTo>
                      <a:pt x="2121" y="438"/>
                    </a:lnTo>
                    <a:lnTo>
                      <a:pt x="2127" y="386"/>
                    </a:lnTo>
                    <a:lnTo>
                      <a:pt x="2130" y="331"/>
                    </a:lnTo>
                    <a:lnTo>
                      <a:pt x="2130" y="276"/>
                    </a:lnTo>
                    <a:lnTo>
                      <a:pt x="2129" y="222"/>
                    </a:lnTo>
                    <a:lnTo>
                      <a:pt x="2126" y="166"/>
                    </a:lnTo>
                    <a:lnTo>
                      <a:pt x="2120" y="111"/>
                    </a:lnTo>
                    <a:lnTo>
                      <a:pt x="2113" y="55"/>
                    </a:lnTo>
                    <a:lnTo>
                      <a:pt x="2104" y="0"/>
                    </a:lnTo>
                    <a:lnTo>
                      <a:pt x="2089" y="36"/>
                    </a:lnTo>
                    <a:lnTo>
                      <a:pt x="2073" y="72"/>
                    </a:lnTo>
                    <a:lnTo>
                      <a:pt x="2056" y="108"/>
                    </a:lnTo>
                    <a:lnTo>
                      <a:pt x="2039" y="143"/>
                    </a:lnTo>
                    <a:lnTo>
                      <a:pt x="2020" y="178"/>
                    </a:lnTo>
                    <a:lnTo>
                      <a:pt x="2001" y="212"/>
                    </a:lnTo>
                    <a:lnTo>
                      <a:pt x="1980" y="246"/>
                    </a:lnTo>
                    <a:lnTo>
                      <a:pt x="1959" y="280"/>
                    </a:lnTo>
                    <a:lnTo>
                      <a:pt x="1937" y="313"/>
                    </a:lnTo>
                    <a:lnTo>
                      <a:pt x="1914" y="346"/>
                    </a:lnTo>
                    <a:lnTo>
                      <a:pt x="1890" y="378"/>
                    </a:lnTo>
                    <a:lnTo>
                      <a:pt x="1866" y="410"/>
                    </a:lnTo>
                    <a:lnTo>
                      <a:pt x="1841" y="441"/>
                    </a:lnTo>
                    <a:lnTo>
                      <a:pt x="1815" y="472"/>
                    </a:lnTo>
                    <a:lnTo>
                      <a:pt x="1788" y="502"/>
                    </a:lnTo>
                    <a:lnTo>
                      <a:pt x="1760" y="531"/>
                    </a:lnTo>
                    <a:lnTo>
                      <a:pt x="1732" y="561"/>
                    </a:lnTo>
                    <a:lnTo>
                      <a:pt x="1702" y="589"/>
                    </a:lnTo>
                    <a:lnTo>
                      <a:pt x="1672" y="617"/>
                    </a:lnTo>
                    <a:lnTo>
                      <a:pt x="1642" y="643"/>
                    </a:lnTo>
                    <a:lnTo>
                      <a:pt x="1610" y="670"/>
                    </a:lnTo>
                    <a:lnTo>
                      <a:pt x="1578" y="696"/>
                    </a:lnTo>
                    <a:lnTo>
                      <a:pt x="1545" y="721"/>
                    </a:lnTo>
                    <a:lnTo>
                      <a:pt x="1512" y="745"/>
                    </a:lnTo>
                    <a:lnTo>
                      <a:pt x="1477" y="768"/>
                    </a:lnTo>
                    <a:lnTo>
                      <a:pt x="1442" y="791"/>
                    </a:lnTo>
                    <a:lnTo>
                      <a:pt x="1406" y="814"/>
                    </a:lnTo>
                    <a:lnTo>
                      <a:pt x="1370" y="834"/>
                    </a:lnTo>
                    <a:lnTo>
                      <a:pt x="1332" y="855"/>
                    </a:lnTo>
                    <a:lnTo>
                      <a:pt x="1294" y="874"/>
                    </a:lnTo>
                    <a:lnTo>
                      <a:pt x="1256" y="893"/>
                    </a:lnTo>
                    <a:lnTo>
                      <a:pt x="1217" y="911"/>
                    </a:lnTo>
                    <a:lnTo>
                      <a:pt x="1179" y="927"/>
                    </a:lnTo>
                    <a:lnTo>
                      <a:pt x="1141" y="943"/>
                    </a:lnTo>
                    <a:lnTo>
                      <a:pt x="1103" y="957"/>
                    </a:lnTo>
                    <a:lnTo>
                      <a:pt x="1064" y="970"/>
                    </a:lnTo>
                    <a:lnTo>
                      <a:pt x="1026" y="983"/>
                    </a:lnTo>
                    <a:lnTo>
                      <a:pt x="987" y="993"/>
                    </a:lnTo>
                    <a:lnTo>
                      <a:pt x="949" y="1004"/>
                    </a:lnTo>
                    <a:lnTo>
                      <a:pt x="910" y="1014"/>
                    </a:lnTo>
                    <a:lnTo>
                      <a:pt x="872" y="1022"/>
                    </a:lnTo>
                    <a:lnTo>
                      <a:pt x="833" y="1029"/>
                    </a:lnTo>
                    <a:lnTo>
                      <a:pt x="793" y="1036"/>
                    </a:lnTo>
                    <a:lnTo>
                      <a:pt x="755" y="1042"/>
                    </a:lnTo>
                    <a:lnTo>
                      <a:pt x="716" y="1047"/>
                    </a:lnTo>
                    <a:lnTo>
                      <a:pt x="678" y="1051"/>
                    </a:lnTo>
                    <a:lnTo>
                      <a:pt x="638" y="1054"/>
                    </a:lnTo>
                    <a:lnTo>
                      <a:pt x="600" y="1056"/>
                    </a:lnTo>
                    <a:lnTo>
                      <a:pt x="561" y="1057"/>
                    </a:lnTo>
                    <a:lnTo>
                      <a:pt x="523" y="1057"/>
                    </a:lnTo>
                    <a:lnTo>
                      <a:pt x="484" y="1057"/>
                    </a:lnTo>
                    <a:lnTo>
                      <a:pt x="445" y="1055"/>
                    </a:lnTo>
                    <a:lnTo>
                      <a:pt x="407" y="1053"/>
                    </a:lnTo>
                    <a:lnTo>
                      <a:pt x="369" y="1050"/>
                    </a:lnTo>
                    <a:lnTo>
                      <a:pt x="332" y="1046"/>
                    </a:lnTo>
                    <a:lnTo>
                      <a:pt x="293" y="1041"/>
                    </a:lnTo>
                    <a:lnTo>
                      <a:pt x="256" y="1035"/>
                    </a:lnTo>
                    <a:lnTo>
                      <a:pt x="219" y="1028"/>
                    </a:lnTo>
                    <a:lnTo>
                      <a:pt x="182" y="1021"/>
                    </a:lnTo>
                    <a:lnTo>
                      <a:pt x="145" y="1013"/>
                    </a:lnTo>
                    <a:lnTo>
                      <a:pt x="107" y="1003"/>
                    </a:lnTo>
                    <a:lnTo>
                      <a:pt x="71" y="994"/>
                    </a:lnTo>
                    <a:lnTo>
                      <a:pt x="35" y="983"/>
                    </a:lnTo>
                    <a:lnTo>
                      <a:pt x="0" y="971"/>
                    </a:lnTo>
                    <a:close/>
                  </a:path>
                </a:pathLst>
              </a:custGeom>
              <a:solidFill>
                <a:srgbClr val="1F1A17"/>
              </a:solidFill>
              <a:ln w="9525">
                <a:noFill/>
                <a:round/>
                <a:headEnd/>
                <a:tailEnd/>
              </a:ln>
            </p:spPr>
            <p:txBody>
              <a:bodyPr/>
              <a:lstStyle/>
              <a:p>
                <a:endParaRPr lang="en-US"/>
              </a:p>
            </p:txBody>
          </p:sp>
          <p:sp>
            <p:nvSpPr>
              <p:cNvPr id="87" name="Freeform 143"/>
              <p:cNvSpPr>
                <a:spLocks/>
              </p:cNvSpPr>
              <p:nvPr/>
            </p:nvSpPr>
            <p:spPr bwMode="auto">
              <a:xfrm>
                <a:off x="468" y="2106"/>
                <a:ext cx="60" cy="42"/>
              </a:xfrm>
              <a:custGeom>
                <a:avLst/>
                <a:gdLst/>
                <a:ahLst/>
                <a:cxnLst>
                  <a:cxn ang="0">
                    <a:pos x="50" y="736"/>
                  </a:cxn>
                  <a:cxn ang="0">
                    <a:pos x="130" y="814"/>
                  </a:cxn>
                  <a:cxn ang="0">
                    <a:pos x="217" y="882"/>
                  </a:cxn>
                  <a:cxn ang="0">
                    <a:pos x="309" y="939"/>
                  </a:cxn>
                  <a:cxn ang="0">
                    <a:pos x="406" y="984"/>
                  </a:cxn>
                  <a:cxn ang="0">
                    <a:pos x="506" y="1017"/>
                  </a:cxn>
                  <a:cxn ang="0">
                    <a:pos x="607" y="1037"/>
                  </a:cxn>
                  <a:cxn ang="0">
                    <a:pos x="710" y="1044"/>
                  </a:cxn>
                  <a:cxn ang="0">
                    <a:pos x="813" y="1038"/>
                  </a:cxn>
                  <a:cxn ang="0">
                    <a:pos x="914" y="1017"/>
                  </a:cxn>
                  <a:cxn ang="0">
                    <a:pos x="1013" y="981"/>
                  </a:cxn>
                  <a:cxn ang="0">
                    <a:pos x="1108" y="931"/>
                  </a:cxn>
                  <a:cxn ang="0">
                    <a:pos x="1193" y="869"/>
                  </a:cxn>
                  <a:cxn ang="0">
                    <a:pos x="1268" y="794"/>
                  </a:cxn>
                  <a:cxn ang="0">
                    <a:pos x="1333" y="712"/>
                  </a:cxn>
                  <a:cxn ang="0">
                    <a:pos x="1387" y="620"/>
                  </a:cxn>
                  <a:cxn ang="0">
                    <a:pos x="1430" y="521"/>
                  </a:cxn>
                  <a:cxn ang="0">
                    <a:pos x="1459" y="416"/>
                  </a:cxn>
                  <a:cxn ang="0">
                    <a:pos x="1478" y="306"/>
                  </a:cxn>
                  <a:cxn ang="0">
                    <a:pos x="1484" y="194"/>
                  </a:cxn>
                  <a:cxn ang="0">
                    <a:pos x="1478" y="79"/>
                  </a:cxn>
                  <a:cxn ang="0">
                    <a:pos x="1456" y="26"/>
                  </a:cxn>
                  <a:cxn ang="0">
                    <a:pos x="1420" y="100"/>
                  </a:cxn>
                  <a:cxn ang="0">
                    <a:pos x="1380" y="172"/>
                  </a:cxn>
                  <a:cxn ang="0">
                    <a:pos x="1335" y="243"/>
                  </a:cxn>
                  <a:cxn ang="0">
                    <a:pos x="1283" y="309"/>
                  </a:cxn>
                  <a:cxn ang="0">
                    <a:pos x="1227" y="371"/>
                  </a:cxn>
                  <a:cxn ang="0">
                    <a:pos x="1166" y="430"/>
                  </a:cxn>
                  <a:cxn ang="0">
                    <a:pos x="1100" y="486"/>
                  </a:cxn>
                  <a:cxn ang="0">
                    <a:pos x="1030" y="536"/>
                  </a:cxn>
                  <a:cxn ang="0">
                    <a:pos x="954" y="583"/>
                  </a:cxn>
                  <a:cxn ang="0">
                    <a:pos x="876" y="623"/>
                  </a:cxn>
                  <a:cxn ang="0">
                    <a:pos x="795" y="658"/>
                  </a:cxn>
                  <a:cxn ang="0">
                    <a:pos x="715" y="686"/>
                  </a:cxn>
                  <a:cxn ang="0">
                    <a:pos x="634" y="707"/>
                  </a:cxn>
                  <a:cxn ang="0">
                    <a:pos x="554" y="723"/>
                  </a:cxn>
                  <a:cxn ang="0">
                    <a:pos x="472" y="734"/>
                  </a:cxn>
                  <a:cxn ang="0">
                    <a:pos x="392" y="738"/>
                  </a:cxn>
                  <a:cxn ang="0">
                    <a:pos x="311" y="737"/>
                  </a:cxn>
                  <a:cxn ang="0">
                    <a:pos x="231" y="729"/>
                  </a:cxn>
                  <a:cxn ang="0">
                    <a:pos x="153" y="718"/>
                  </a:cxn>
                  <a:cxn ang="0">
                    <a:pos x="76" y="701"/>
                  </a:cxn>
                  <a:cxn ang="0">
                    <a:pos x="0" y="678"/>
                  </a:cxn>
                </a:cxnLst>
                <a:rect l="0" t="0" r="r" b="b"/>
                <a:pathLst>
                  <a:path w="1484" h="1044">
                    <a:moveTo>
                      <a:pt x="0" y="678"/>
                    </a:moveTo>
                    <a:lnTo>
                      <a:pt x="24" y="708"/>
                    </a:lnTo>
                    <a:lnTo>
                      <a:pt x="50" y="736"/>
                    </a:lnTo>
                    <a:lnTo>
                      <a:pt x="76" y="763"/>
                    </a:lnTo>
                    <a:lnTo>
                      <a:pt x="102" y="789"/>
                    </a:lnTo>
                    <a:lnTo>
                      <a:pt x="130" y="814"/>
                    </a:lnTo>
                    <a:lnTo>
                      <a:pt x="158" y="838"/>
                    </a:lnTo>
                    <a:lnTo>
                      <a:pt x="187" y="860"/>
                    </a:lnTo>
                    <a:lnTo>
                      <a:pt x="217" y="882"/>
                    </a:lnTo>
                    <a:lnTo>
                      <a:pt x="247" y="903"/>
                    </a:lnTo>
                    <a:lnTo>
                      <a:pt x="278" y="921"/>
                    </a:lnTo>
                    <a:lnTo>
                      <a:pt x="309" y="939"/>
                    </a:lnTo>
                    <a:lnTo>
                      <a:pt x="341" y="955"/>
                    </a:lnTo>
                    <a:lnTo>
                      <a:pt x="373" y="970"/>
                    </a:lnTo>
                    <a:lnTo>
                      <a:pt x="406" y="984"/>
                    </a:lnTo>
                    <a:lnTo>
                      <a:pt x="439" y="997"/>
                    </a:lnTo>
                    <a:lnTo>
                      <a:pt x="472" y="1007"/>
                    </a:lnTo>
                    <a:lnTo>
                      <a:pt x="506" y="1017"/>
                    </a:lnTo>
                    <a:lnTo>
                      <a:pt x="539" y="1025"/>
                    </a:lnTo>
                    <a:lnTo>
                      <a:pt x="573" y="1032"/>
                    </a:lnTo>
                    <a:lnTo>
                      <a:pt x="607" y="1037"/>
                    </a:lnTo>
                    <a:lnTo>
                      <a:pt x="641" y="1041"/>
                    </a:lnTo>
                    <a:lnTo>
                      <a:pt x="676" y="1043"/>
                    </a:lnTo>
                    <a:lnTo>
                      <a:pt x="710" y="1044"/>
                    </a:lnTo>
                    <a:lnTo>
                      <a:pt x="745" y="1044"/>
                    </a:lnTo>
                    <a:lnTo>
                      <a:pt x="779" y="1042"/>
                    </a:lnTo>
                    <a:lnTo>
                      <a:pt x="813" y="1038"/>
                    </a:lnTo>
                    <a:lnTo>
                      <a:pt x="847" y="1033"/>
                    </a:lnTo>
                    <a:lnTo>
                      <a:pt x="880" y="1025"/>
                    </a:lnTo>
                    <a:lnTo>
                      <a:pt x="914" y="1017"/>
                    </a:lnTo>
                    <a:lnTo>
                      <a:pt x="947" y="1007"/>
                    </a:lnTo>
                    <a:lnTo>
                      <a:pt x="980" y="994"/>
                    </a:lnTo>
                    <a:lnTo>
                      <a:pt x="1013" y="981"/>
                    </a:lnTo>
                    <a:lnTo>
                      <a:pt x="1046" y="966"/>
                    </a:lnTo>
                    <a:lnTo>
                      <a:pt x="1077" y="949"/>
                    </a:lnTo>
                    <a:lnTo>
                      <a:pt x="1108" y="931"/>
                    </a:lnTo>
                    <a:lnTo>
                      <a:pt x="1137" y="911"/>
                    </a:lnTo>
                    <a:lnTo>
                      <a:pt x="1166" y="890"/>
                    </a:lnTo>
                    <a:lnTo>
                      <a:pt x="1193" y="869"/>
                    </a:lnTo>
                    <a:lnTo>
                      <a:pt x="1220" y="845"/>
                    </a:lnTo>
                    <a:lnTo>
                      <a:pt x="1245" y="820"/>
                    </a:lnTo>
                    <a:lnTo>
                      <a:pt x="1268" y="794"/>
                    </a:lnTo>
                    <a:lnTo>
                      <a:pt x="1291" y="769"/>
                    </a:lnTo>
                    <a:lnTo>
                      <a:pt x="1313" y="741"/>
                    </a:lnTo>
                    <a:lnTo>
                      <a:pt x="1333" y="712"/>
                    </a:lnTo>
                    <a:lnTo>
                      <a:pt x="1352" y="682"/>
                    </a:lnTo>
                    <a:lnTo>
                      <a:pt x="1370" y="651"/>
                    </a:lnTo>
                    <a:lnTo>
                      <a:pt x="1387" y="620"/>
                    </a:lnTo>
                    <a:lnTo>
                      <a:pt x="1403" y="588"/>
                    </a:lnTo>
                    <a:lnTo>
                      <a:pt x="1416" y="555"/>
                    </a:lnTo>
                    <a:lnTo>
                      <a:pt x="1430" y="521"/>
                    </a:lnTo>
                    <a:lnTo>
                      <a:pt x="1441" y="487"/>
                    </a:lnTo>
                    <a:lnTo>
                      <a:pt x="1451" y="452"/>
                    </a:lnTo>
                    <a:lnTo>
                      <a:pt x="1459" y="416"/>
                    </a:lnTo>
                    <a:lnTo>
                      <a:pt x="1468" y="380"/>
                    </a:lnTo>
                    <a:lnTo>
                      <a:pt x="1474" y="344"/>
                    </a:lnTo>
                    <a:lnTo>
                      <a:pt x="1478" y="306"/>
                    </a:lnTo>
                    <a:lnTo>
                      <a:pt x="1482" y="269"/>
                    </a:lnTo>
                    <a:lnTo>
                      <a:pt x="1484" y="231"/>
                    </a:lnTo>
                    <a:lnTo>
                      <a:pt x="1484" y="194"/>
                    </a:lnTo>
                    <a:lnTo>
                      <a:pt x="1484" y="155"/>
                    </a:lnTo>
                    <a:lnTo>
                      <a:pt x="1482" y="117"/>
                    </a:lnTo>
                    <a:lnTo>
                      <a:pt x="1478" y="79"/>
                    </a:lnTo>
                    <a:lnTo>
                      <a:pt x="1473" y="39"/>
                    </a:lnTo>
                    <a:lnTo>
                      <a:pt x="1467" y="0"/>
                    </a:lnTo>
                    <a:lnTo>
                      <a:pt x="1456" y="26"/>
                    </a:lnTo>
                    <a:lnTo>
                      <a:pt x="1445" y="51"/>
                    </a:lnTo>
                    <a:lnTo>
                      <a:pt x="1433" y="76"/>
                    </a:lnTo>
                    <a:lnTo>
                      <a:pt x="1420" y="100"/>
                    </a:lnTo>
                    <a:lnTo>
                      <a:pt x="1408" y="125"/>
                    </a:lnTo>
                    <a:lnTo>
                      <a:pt x="1394" y="149"/>
                    </a:lnTo>
                    <a:lnTo>
                      <a:pt x="1380" y="172"/>
                    </a:lnTo>
                    <a:lnTo>
                      <a:pt x="1365" y="196"/>
                    </a:lnTo>
                    <a:lnTo>
                      <a:pt x="1350" y="220"/>
                    </a:lnTo>
                    <a:lnTo>
                      <a:pt x="1335" y="243"/>
                    </a:lnTo>
                    <a:lnTo>
                      <a:pt x="1318" y="264"/>
                    </a:lnTo>
                    <a:lnTo>
                      <a:pt x="1300" y="287"/>
                    </a:lnTo>
                    <a:lnTo>
                      <a:pt x="1283" y="309"/>
                    </a:lnTo>
                    <a:lnTo>
                      <a:pt x="1265" y="330"/>
                    </a:lnTo>
                    <a:lnTo>
                      <a:pt x="1246" y="351"/>
                    </a:lnTo>
                    <a:lnTo>
                      <a:pt x="1227" y="371"/>
                    </a:lnTo>
                    <a:lnTo>
                      <a:pt x="1207" y="391"/>
                    </a:lnTo>
                    <a:lnTo>
                      <a:pt x="1187" y="412"/>
                    </a:lnTo>
                    <a:lnTo>
                      <a:pt x="1166" y="430"/>
                    </a:lnTo>
                    <a:lnTo>
                      <a:pt x="1144" y="450"/>
                    </a:lnTo>
                    <a:lnTo>
                      <a:pt x="1123" y="467"/>
                    </a:lnTo>
                    <a:lnTo>
                      <a:pt x="1100" y="486"/>
                    </a:lnTo>
                    <a:lnTo>
                      <a:pt x="1077" y="503"/>
                    </a:lnTo>
                    <a:lnTo>
                      <a:pt x="1054" y="520"/>
                    </a:lnTo>
                    <a:lnTo>
                      <a:pt x="1030" y="536"/>
                    </a:lnTo>
                    <a:lnTo>
                      <a:pt x="1005" y="552"/>
                    </a:lnTo>
                    <a:lnTo>
                      <a:pt x="980" y="567"/>
                    </a:lnTo>
                    <a:lnTo>
                      <a:pt x="954" y="583"/>
                    </a:lnTo>
                    <a:lnTo>
                      <a:pt x="929" y="596"/>
                    </a:lnTo>
                    <a:lnTo>
                      <a:pt x="903" y="611"/>
                    </a:lnTo>
                    <a:lnTo>
                      <a:pt x="876" y="623"/>
                    </a:lnTo>
                    <a:lnTo>
                      <a:pt x="848" y="636"/>
                    </a:lnTo>
                    <a:lnTo>
                      <a:pt x="821" y="647"/>
                    </a:lnTo>
                    <a:lnTo>
                      <a:pt x="795" y="658"/>
                    </a:lnTo>
                    <a:lnTo>
                      <a:pt x="769" y="667"/>
                    </a:lnTo>
                    <a:lnTo>
                      <a:pt x="742" y="677"/>
                    </a:lnTo>
                    <a:lnTo>
                      <a:pt x="715" y="686"/>
                    </a:lnTo>
                    <a:lnTo>
                      <a:pt x="688" y="693"/>
                    </a:lnTo>
                    <a:lnTo>
                      <a:pt x="661" y="701"/>
                    </a:lnTo>
                    <a:lnTo>
                      <a:pt x="634" y="707"/>
                    </a:lnTo>
                    <a:lnTo>
                      <a:pt x="607" y="713"/>
                    </a:lnTo>
                    <a:lnTo>
                      <a:pt x="581" y="718"/>
                    </a:lnTo>
                    <a:lnTo>
                      <a:pt x="554" y="723"/>
                    </a:lnTo>
                    <a:lnTo>
                      <a:pt x="526" y="727"/>
                    </a:lnTo>
                    <a:lnTo>
                      <a:pt x="499" y="730"/>
                    </a:lnTo>
                    <a:lnTo>
                      <a:pt x="472" y="734"/>
                    </a:lnTo>
                    <a:lnTo>
                      <a:pt x="445" y="736"/>
                    </a:lnTo>
                    <a:lnTo>
                      <a:pt x="418" y="737"/>
                    </a:lnTo>
                    <a:lnTo>
                      <a:pt x="392" y="738"/>
                    </a:lnTo>
                    <a:lnTo>
                      <a:pt x="365" y="738"/>
                    </a:lnTo>
                    <a:lnTo>
                      <a:pt x="338" y="738"/>
                    </a:lnTo>
                    <a:lnTo>
                      <a:pt x="311" y="737"/>
                    </a:lnTo>
                    <a:lnTo>
                      <a:pt x="284" y="735"/>
                    </a:lnTo>
                    <a:lnTo>
                      <a:pt x="257" y="732"/>
                    </a:lnTo>
                    <a:lnTo>
                      <a:pt x="231" y="729"/>
                    </a:lnTo>
                    <a:lnTo>
                      <a:pt x="205" y="726"/>
                    </a:lnTo>
                    <a:lnTo>
                      <a:pt x="179" y="722"/>
                    </a:lnTo>
                    <a:lnTo>
                      <a:pt x="153" y="718"/>
                    </a:lnTo>
                    <a:lnTo>
                      <a:pt x="126" y="713"/>
                    </a:lnTo>
                    <a:lnTo>
                      <a:pt x="101" y="707"/>
                    </a:lnTo>
                    <a:lnTo>
                      <a:pt x="76" y="701"/>
                    </a:lnTo>
                    <a:lnTo>
                      <a:pt x="50" y="693"/>
                    </a:lnTo>
                    <a:lnTo>
                      <a:pt x="25" y="686"/>
                    </a:lnTo>
                    <a:lnTo>
                      <a:pt x="0" y="678"/>
                    </a:lnTo>
                    <a:close/>
                  </a:path>
                </a:pathLst>
              </a:custGeom>
              <a:solidFill>
                <a:srgbClr val="1F1A17"/>
              </a:solidFill>
              <a:ln w="9525">
                <a:noFill/>
                <a:round/>
                <a:headEnd/>
                <a:tailEnd/>
              </a:ln>
            </p:spPr>
            <p:txBody>
              <a:bodyPr/>
              <a:lstStyle/>
              <a:p>
                <a:endParaRPr lang="en-US"/>
              </a:p>
            </p:txBody>
          </p:sp>
          <p:sp>
            <p:nvSpPr>
              <p:cNvPr id="88" name="Freeform 144"/>
              <p:cNvSpPr>
                <a:spLocks noEditPoints="1"/>
              </p:cNvSpPr>
              <p:nvPr/>
            </p:nvSpPr>
            <p:spPr bwMode="auto">
              <a:xfrm>
                <a:off x="258" y="1983"/>
                <a:ext cx="661" cy="588"/>
              </a:xfrm>
              <a:custGeom>
                <a:avLst/>
                <a:gdLst/>
                <a:ahLst/>
                <a:cxnLst>
                  <a:cxn ang="0">
                    <a:pos x="13525" y="2952"/>
                  </a:cxn>
                  <a:cxn ang="0">
                    <a:pos x="15026" y="3729"/>
                  </a:cxn>
                  <a:cxn ang="0">
                    <a:pos x="16318" y="5076"/>
                  </a:cxn>
                  <a:cxn ang="0">
                    <a:pos x="16256" y="6996"/>
                  </a:cxn>
                  <a:cxn ang="0">
                    <a:pos x="14759" y="8788"/>
                  </a:cxn>
                  <a:cxn ang="0">
                    <a:pos x="14827" y="9907"/>
                  </a:cxn>
                  <a:cxn ang="0">
                    <a:pos x="14532" y="11671"/>
                  </a:cxn>
                  <a:cxn ang="0">
                    <a:pos x="13338" y="13162"/>
                  </a:cxn>
                  <a:cxn ang="0">
                    <a:pos x="10708" y="13455"/>
                  </a:cxn>
                  <a:cxn ang="0">
                    <a:pos x="9308" y="13452"/>
                  </a:cxn>
                  <a:cxn ang="0">
                    <a:pos x="8068" y="14247"/>
                  </a:cxn>
                  <a:cxn ang="0">
                    <a:pos x="6319" y="14700"/>
                  </a:cxn>
                  <a:cxn ang="0">
                    <a:pos x="4540" y="13881"/>
                  </a:cxn>
                  <a:cxn ang="0">
                    <a:pos x="3335" y="11456"/>
                  </a:cxn>
                  <a:cxn ang="0">
                    <a:pos x="2420" y="11168"/>
                  </a:cxn>
                  <a:cxn ang="0">
                    <a:pos x="939" y="10335"/>
                  </a:cxn>
                  <a:cxn ang="0">
                    <a:pos x="20" y="8830"/>
                  </a:cxn>
                  <a:cxn ang="0">
                    <a:pos x="793" y="6524"/>
                  </a:cxn>
                  <a:cxn ang="0">
                    <a:pos x="1882" y="5076"/>
                  </a:cxn>
                  <a:cxn ang="0">
                    <a:pos x="1818" y="4102"/>
                  </a:cxn>
                  <a:cxn ang="0">
                    <a:pos x="2196" y="2773"/>
                  </a:cxn>
                  <a:cxn ang="0">
                    <a:pos x="3520" y="1645"/>
                  </a:cxn>
                  <a:cxn ang="0">
                    <a:pos x="6296" y="1277"/>
                  </a:cxn>
                  <a:cxn ang="0">
                    <a:pos x="8147" y="400"/>
                  </a:cxn>
                  <a:cxn ang="0">
                    <a:pos x="9790" y="4"/>
                  </a:cxn>
                  <a:cxn ang="0">
                    <a:pos x="11209" y="312"/>
                  </a:cxn>
                  <a:cxn ang="0">
                    <a:pos x="12384" y="1540"/>
                  </a:cxn>
                  <a:cxn ang="0">
                    <a:pos x="12106" y="2864"/>
                  </a:cxn>
                  <a:cxn ang="0">
                    <a:pos x="13106" y="3271"/>
                  </a:cxn>
                  <a:cxn ang="0">
                    <a:pos x="14510" y="4193"/>
                  </a:cxn>
                  <a:cxn ang="0">
                    <a:pos x="15280" y="5634"/>
                  </a:cxn>
                  <a:cxn ang="0">
                    <a:pos x="14382" y="7591"/>
                  </a:cxn>
                  <a:cxn ang="0">
                    <a:pos x="13719" y="8617"/>
                  </a:cxn>
                  <a:cxn ang="0">
                    <a:pos x="13699" y="9981"/>
                  </a:cxn>
                  <a:cxn ang="0">
                    <a:pos x="13144" y="11572"/>
                  </a:cxn>
                  <a:cxn ang="0">
                    <a:pos x="11568" y="12559"/>
                  </a:cxn>
                  <a:cxn ang="0">
                    <a:pos x="9024" y="12299"/>
                  </a:cxn>
                  <a:cxn ang="0">
                    <a:pos x="8360" y="12818"/>
                  </a:cxn>
                  <a:cxn ang="0">
                    <a:pos x="6988" y="13507"/>
                  </a:cxn>
                  <a:cxn ang="0">
                    <a:pos x="5343" y="13526"/>
                  </a:cxn>
                  <a:cxn ang="0">
                    <a:pos x="3854" y="12036"/>
                  </a:cxn>
                  <a:cxn ang="0">
                    <a:pos x="3129" y="10663"/>
                  </a:cxn>
                  <a:cxn ang="0">
                    <a:pos x="1957" y="10205"/>
                  </a:cxn>
                  <a:cxn ang="0">
                    <a:pos x="711" y="9205"/>
                  </a:cxn>
                  <a:cxn ang="0">
                    <a:pos x="411" y="7549"/>
                  </a:cxn>
                  <a:cxn ang="0">
                    <a:pos x="2079" y="5119"/>
                  </a:cxn>
                  <a:cxn ang="0">
                    <a:pos x="1997" y="4647"/>
                  </a:cxn>
                  <a:cxn ang="0">
                    <a:pos x="2054" y="3567"/>
                  </a:cxn>
                  <a:cxn ang="0">
                    <a:pos x="2707" y="2382"/>
                  </a:cxn>
                  <a:cxn ang="0">
                    <a:pos x="4411" y="1595"/>
                  </a:cxn>
                  <a:cxn ang="0">
                    <a:pos x="6771" y="1138"/>
                  </a:cxn>
                  <a:cxn ang="0">
                    <a:pos x="8367" y="506"/>
                  </a:cxn>
                  <a:cxn ang="0">
                    <a:pos x="9767" y="397"/>
                  </a:cxn>
                  <a:cxn ang="0">
                    <a:pos x="10958" y="1008"/>
                  </a:cxn>
                  <a:cxn ang="0">
                    <a:pos x="11921" y="2538"/>
                  </a:cxn>
                </a:cxnLst>
                <a:rect l="0" t="0" r="r" b="b"/>
                <a:pathLst>
                  <a:path w="16525" h="14700">
                    <a:moveTo>
                      <a:pt x="12939" y="2742"/>
                    </a:moveTo>
                    <a:lnTo>
                      <a:pt x="12959" y="2748"/>
                    </a:lnTo>
                    <a:lnTo>
                      <a:pt x="13013" y="2765"/>
                    </a:lnTo>
                    <a:lnTo>
                      <a:pt x="13100" y="2794"/>
                    </a:lnTo>
                    <a:lnTo>
                      <a:pt x="13217" y="2836"/>
                    </a:lnTo>
                    <a:lnTo>
                      <a:pt x="13359" y="2888"/>
                    </a:lnTo>
                    <a:lnTo>
                      <a:pt x="13525" y="2952"/>
                    </a:lnTo>
                    <a:lnTo>
                      <a:pt x="13709" y="3029"/>
                    </a:lnTo>
                    <a:lnTo>
                      <a:pt x="13908" y="3116"/>
                    </a:lnTo>
                    <a:lnTo>
                      <a:pt x="14120" y="3215"/>
                    </a:lnTo>
                    <a:lnTo>
                      <a:pt x="14342" y="3326"/>
                    </a:lnTo>
                    <a:lnTo>
                      <a:pt x="14568" y="3448"/>
                    </a:lnTo>
                    <a:lnTo>
                      <a:pt x="14797" y="3582"/>
                    </a:lnTo>
                    <a:lnTo>
                      <a:pt x="15026" y="3729"/>
                    </a:lnTo>
                    <a:lnTo>
                      <a:pt x="15251" y="3886"/>
                    </a:lnTo>
                    <a:lnTo>
                      <a:pt x="15466" y="4055"/>
                    </a:lnTo>
                    <a:lnTo>
                      <a:pt x="15673" y="4236"/>
                    </a:lnTo>
                    <a:lnTo>
                      <a:pt x="15864" y="4428"/>
                    </a:lnTo>
                    <a:lnTo>
                      <a:pt x="16038" y="4632"/>
                    </a:lnTo>
                    <a:lnTo>
                      <a:pt x="16190" y="4849"/>
                    </a:lnTo>
                    <a:lnTo>
                      <a:pt x="16318" y="5076"/>
                    </a:lnTo>
                    <a:lnTo>
                      <a:pt x="16420" y="5315"/>
                    </a:lnTo>
                    <a:lnTo>
                      <a:pt x="16489" y="5566"/>
                    </a:lnTo>
                    <a:lnTo>
                      <a:pt x="16525" y="5829"/>
                    </a:lnTo>
                    <a:lnTo>
                      <a:pt x="16523" y="6103"/>
                    </a:lnTo>
                    <a:lnTo>
                      <a:pt x="16480" y="6389"/>
                    </a:lnTo>
                    <a:lnTo>
                      <a:pt x="16392" y="6687"/>
                    </a:lnTo>
                    <a:lnTo>
                      <a:pt x="16256" y="6996"/>
                    </a:lnTo>
                    <a:lnTo>
                      <a:pt x="16071" y="7316"/>
                    </a:lnTo>
                    <a:lnTo>
                      <a:pt x="15830" y="7650"/>
                    </a:lnTo>
                    <a:lnTo>
                      <a:pt x="15531" y="7994"/>
                    </a:lnTo>
                    <a:lnTo>
                      <a:pt x="15172" y="8350"/>
                    </a:lnTo>
                    <a:lnTo>
                      <a:pt x="14748" y="8717"/>
                    </a:lnTo>
                    <a:lnTo>
                      <a:pt x="14751" y="8736"/>
                    </a:lnTo>
                    <a:lnTo>
                      <a:pt x="14759" y="8788"/>
                    </a:lnTo>
                    <a:lnTo>
                      <a:pt x="14770" y="8874"/>
                    </a:lnTo>
                    <a:lnTo>
                      <a:pt x="14784" y="8988"/>
                    </a:lnTo>
                    <a:lnTo>
                      <a:pt x="14798" y="9129"/>
                    </a:lnTo>
                    <a:lnTo>
                      <a:pt x="14811" y="9294"/>
                    </a:lnTo>
                    <a:lnTo>
                      <a:pt x="14821" y="9481"/>
                    </a:lnTo>
                    <a:lnTo>
                      <a:pt x="14827" y="9686"/>
                    </a:lnTo>
                    <a:lnTo>
                      <a:pt x="14827" y="9907"/>
                    </a:lnTo>
                    <a:lnTo>
                      <a:pt x="14820" y="10141"/>
                    </a:lnTo>
                    <a:lnTo>
                      <a:pt x="14803" y="10385"/>
                    </a:lnTo>
                    <a:lnTo>
                      <a:pt x="14776" y="10638"/>
                    </a:lnTo>
                    <a:lnTo>
                      <a:pt x="14737" y="10895"/>
                    </a:lnTo>
                    <a:lnTo>
                      <a:pt x="14685" y="11155"/>
                    </a:lnTo>
                    <a:lnTo>
                      <a:pt x="14616" y="11415"/>
                    </a:lnTo>
                    <a:lnTo>
                      <a:pt x="14532" y="11671"/>
                    </a:lnTo>
                    <a:lnTo>
                      <a:pt x="14429" y="11923"/>
                    </a:lnTo>
                    <a:lnTo>
                      <a:pt x="14305" y="12166"/>
                    </a:lnTo>
                    <a:lnTo>
                      <a:pt x="14162" y="12398"/>
                    </a:lnTo>
                    <a:lnTo>
                      <a:pt x="13994" y="12616"/>
                    </a:lnTo>
                    <a:lnTo>
                      <a:pt x="13801" y="12819"/>
                    </a:lnTo>
                    <a:lnTo>
                      <a:pt x="13584" y="13001"/>
                    </a:lnTo>
                    <a:lnTo>
                      <a:pt x="13338" y="13162"/>
                    </a:lnTo>
                    <a:lnTo>
                      <a:pt x="13062" y="13299"/>
                    </a:lnTo>
                    <a:lnTo>
                      <a:pt x="12756" y="13409"/>
                    </a:lnTo>
                    <a:lnTo>
                      <a:pt x="12418" y="13488"/>
                    </a:lnTo>
                    <a:lnTo>
                      <a:pt x="12045" y="13535"/>
                    </a:lnTo>
                    <a:lnTo>
                      <a:pt x="11637" y="13547"/>
                    </a:lnTo>
                    <a:lnTo>
                      <a:pt x="11192" y="13521"/>
                    </a:lnTo>
                    <a:lnTo>
                      <a:pt x="10708" y="13455"/>
                    </a:lnTo>
                    <a:lnTo>
                      <a:pt x="10184" y="13345"/>
                    </a:lnTo>
                    <a:lnTo>
                      <a:pt x="9618" y="13189"/>
                    </a:lnTo>
                    <a:lnTo>
                      <a:pt x="9604" y="13201"/>
                    </a:lnTo>
                    <a:lnTo>
                      <a:pt x="9565" y="13236"/>
                    </a:lnTo>
                    <a:lnTo>
                      <a:pt x="9502" y="13292"/>
                    </a:lnTo>
                    <a:lnTo>
                      <a:pt x="9416" y="13364"/>
                    </a:lnTo>
                    <a:lnTo>
                      <a:pt x="9308" y="13452"/>
                    </a:lnTo>
                    <a:lnTo>
                      <a:pt x="9180" y="13551"/>
                    </a:lnTo>
                    <a:lnTo>
                      <a:pt x="9033" y="13660"/>
                    </a:lnTo>
                    <a:lnTo>
                      <a:pt x="8870" y="13775"/>
                    </a:lnTo>
                    <a:lnTo>
                      <a:pt x="8689" y="13894"/>
                    </a:lnTo>
                    <a:lnTo>
                      <a:pt x="8495" y="14014"/>
                    </a:lnTo>
                    <a:lnTo>
                      <a:pt x="8287" y="14133"/>
                    </a:lnTo>
                    <a:lnTo>
                      <a:pt x="8068" y="14247"/>
                    </a:lnTo>
                    <a:lnTo>
                      <a:pt x="7838" y="14354"/>
                    </a:lnTo>
                    <a:lnTo>
                      <a:pt x="7599" y="14452"/>
                    </a:lnTo>
                    <a:lnTo>
                      <a:pt x="7353" y="14537"/>
                    </a:lnTo>
                    <a:lnTo>
                      <a:pt x="7101" y="14607"/>
                    </a:lnTo>
                    <a:lnTo>
                      <a:pt x="6842" y="14660"/>
                    </a:lnTo>
                    <a:lnTo>
                      <a:pt x="6582" y="14692"/>
                    </a:lnTo>
                    <a:lnTo>
                      <a:pt x="6319" y="14700"/>
                    </a:lnTo>
                    <a:lnTo>
                      <a:pt x="6055" y="14682"/>
                    </a:lnTo>
                    <a:lnTo>
                      <a:pt x="5793" y="14636"/>
                    </a:lnTo>
                    <a:lnTo>
                      <a:pt x="5533" y="14559"/>
                    </a:lnTo>
                    <a:lnTo>
                      <a:pt x="5276" y="14447"/>
                    </a:lnTo>
                    <a:lnTo>
                      <a:pt x="5024" y="14299"/>
                    </a:lnTo>
                    <a:lnTo>
                      <a:pt x="4778" y="14111"/>
                    </a:lnTo>
                    <a:lnTo>
                      <a:pt x="4540" y="13881"/>
                    </a:lnTo>
                    <a:lnTo>
                      <a:pt x="4311" y="13606"/>
                    </a:lnTo>
                    <a:lnTo>
                      <a:pt x="4093" y="13283"/>
                    </a:lnTo>
                    <a:lnTo>
                      <a:pt x="3886" y="12909"/>
                    </a:lnTo>
                    <a:lnTo>
                      <a:pt x="3693" y="12483"/>
                    </a:lnTo>
                    <a:lnTo>
                      <a:pt x="3516" y="12001"/>
                    </a:lnTo>
                    <a:lnTo>
                      <a:pt x="3354" y="11460"/>
                    </a:lnTo>
                    <a:lnTo>
                      <a:pt x="3335" y="11456"/>
                    </a:lnTo>
                    <a:lnTo>
                      <a:pt x="3281" y="11444"/>
                    </a:lnTo>
                    <a:lnTo>
                      <a:pt x="3198" y="11422"/>
                    </a:lnTo>
                    <a:lnTo>
                      <a:pt x="3085" y="11391"/>
                    </a:lnTo>
                    <a:lnTo>
                      <a:pt x="2948" y="11351"/>
                    </a:lnTo>
                    <a:lnTo>
                      <a:pt x="2789" y="11300"/>
                    </a:lnTo>
                    <a:lnTo>
                      <a:pt x="2612" y="11239"/>
                    </a:lnTo>
                    <a:lnTo>
                      <a:pt x="2420" y="11168"/>
                    </a:lnTo>
                    <a:lnTo>
                      <a:pt x="2216" y="11086"/>
                    </a:lnTo>
                    <a:lnTo>
                      <a:pt x="2005" y="10992"/>
                    </a:lnTo>
                    <a:lnTo>
                      <a:pt x="1789" y="10885"/>
                    </a:lnTo>
                    <a:lnTo>
                      <a:pt x="1570" y="10767"/>
                    </a:lnTo>
                    <a:lnTo>
                      <a:pt x="1354" y="10636"/>
                    </a:lnTo>
                    <a:lnTo>
                      <a:pt x="1142" y="10492"/>
                    </a:lnTo>
                    <a:lnTo>
                      <a:pt x="939" y="10335"/>
                    </a:lnTo>
                    <a:lnTo>
                      <a:pt x="747" y="10164"/>
                    </a:lnTo>
                    <a:lnTo>
                      <a:pt x="569" y="9979"/>
                    </a:lnTo>
                    <a:lnTo>
                      <a:pt x="410" y="9780"/>
                    </a:lnTo>
                    <a:lnTo>
                      <a:pt x="272" y="9565"/>
                    </a:lnTo>
                    <a:lnTo>
                      <a:pt x="159" y="9336"/>
                    </a:lnTo>
                    <a:lnTo>
                      <a:pt x="73" y="9091"/>
                    </a:lnTo>
                    <a:lnTo>
                      <a:pt x="20" y="8830"/>
                    </a:lnTo>
                    <a:lnTo>
                      <a:pt x="0" y="8552"/>
                    </a:lnTo>
                    <a:lnTo>
                      <a:pt x="19" y="8258"/>
                    </a:lnTo>
                    <a:lnTo>
                      <a:pt x="77" y="7947"/>
                    </a:lnTo>
                    <a:lnTo>
                      <a:pt x="182" y="7619"/>
                    </a:lnTo>
                    <a:lnTo>
                      <a:pt x="334" y="7272"/>
                    </a:lnTo>
                    <a:lnTo>
                      <a:pt x="536" y="6908"/>
                    </a:lnTo>
                    <a:lnTo>
                      <a:pt x="793" y="6524"/>
                    </a:lnTo>
                    <a:lnTo>
                      <a:pt x="1108" y="6122"/>
                    </a:lnTo>
                    <a:lnTo>
                      <a:pt x="1484" y="5701"/>
                    </a:lnTo>
                    <a:lnTo>
                      <a:pt x="1924" y="5260"/>
                    </a:lnTo>
                    <a:lnTo>
                      <a:pt x="1920" y="5247"/>
                    </a:lnTo>
                    <a:lnTo>
                      <a:pt x="1912" y="5212"/>
                    </a:lnTo>
                    <a:lnTo>
                      <a:pt x="1898" y="5154"/>
                    </a:lnTo>
                    <a:lnTo>
                      <a:pt x="1882" y="5076"/>
                    </a:lnTo>
                    <a:lnTo>
                      <a:pt x="1865" y="4980"/>
                    </a:lnTo>
                    <a:lnTo>
                      <a:pt x="1848" y="4867"/>
                    </a:lnTo>
                    <a:lnTo>
                      <a:pt x="1832" y="4738"/>
                    </a:lnTo>
                    <a:lnTo>
                      <a:pt x="1821" y="4595"/>
                    </a:lnTo>
                    <a:lnTo>
                      <a:pt x="1813" y="4441"/>
                    </a:lnTo>
                    <a:lnTo>
                      <a:pt x="1812" y="4276"/>
                    </a:lnTo>
                    <a:lnTo>
                      <a:pt x="1818" y="4102"/>
                    </a:lnTo>
                    <a:lnTo>
                      <a:pt x="1832" y="3921"/>
                    </a:lnTo>
                    <a:lnTo>
                      <a:pt x="1858" y="3734"/>
                    </a:lnTo>
                    <a:lnTo>
                      <a:pt x="1896" y="3543"/>
                    </a:lnTo>
                    <a:lnTo>
                      <a:pt x="1947" y="3349"/>
                    </a:lnTo>
                    <a:lnTo>
                      <a:pt x="2013" y="3155"/>
                    </a:lnTo>
                    <a:lnTo>
                      <a:pt x="2096" y="2962"/>
                    </a:lnTo>
                    <a:lnTo>
                      <a:pt x="2196" y="2773"/>
                    </a:lnTo>
                    <a:lnTo>
                      <a:pt x="2315" y="2586"/>
                    </a:lnTo>
                    <a:lnTo>
                      <a:pt x="2455" y="2405"/>
                    </a:lnTo>
                    <a:lnTo>
                      <a:pt x="2618" y="2232"/>
                    </a:lnTo>
                    <a:lnTo>
                      <a:pt x="2804" y="2067"/>
                    </a:lnTo>
                    <a:lnTo>
                      <a:pt x="3016" y="1914"/>
                    </a:lnTo>
                    <a:lnTo>
                      <a:pt x="3254" y="1772"/>
                    </a:lnTo>
                    <a:lnTo>
                      <a:pt x="3520" y="1645"/>
                    </a:lnTo>
                    <a:lnTo>
                      <a:pt x="3816" y="1533"/>
                    </a:lnTo>
                    <a:lnTo>
                      <a:pt x="4144" y="1438"/>
                    </a:lnTo>
                    <a:lnTo>
                      <a:pt x="4503" y="1362"/>
                    </a:lnTo>
                    <a:lnTo>
                      <a:pt x="4897" y="1306"/>
                    </a:lnTo>
                    <a:lnTo>
                      <a:pt x="5325" y="1272"/>
                    </a:lnTo>
                    <a:lnTo>
                      <a:pt x="5792" y="1263"/>
                    </a:lnTo>
                    <a:lnTo>
                      <a:pt x="6296" y="1277"/>
                    </a:lnTo>
                    <a:lnTo>
                      <a:pt x="6573" y="1131"/>
                    </a:lnTo>
                    <a:lnTo>
                      <a:pt x="6845" y="990"/>
                    </a:lnTo>
                    <a:lnTo>
                      <a:pt x="7114" y="856"/>
                    </a:lnTo>
                    <a:lnTo>
                      <a:pt x="7378" y="729"/>
                    </a:lnTo>
                    <a:lnTo>
                      <a:pt x="7639" y="611"/>
                    </a:lnTo>
                    <a:lnTo>
                      <a:pt x="7895" y="501"/>
                    </a:lnTo>
                    <a:lnTo>
                      <a:pt x="8147" y="400"/>
                    </a:lnTo>
                    <a:lnTo>
                      <a:pt x="8395" y="308"/>
                    </a:lnTo>
                    <a:lnTo>
                      <a:pt x="8638" y="228"/>
                    </a:lnTo>
                    <a:lnTo>
                      <a:pt x="8878" y="159"/>
                    </a:lnTo>
                    <a:lnTo>
                      <a:pt x="9113" y="101"/>
                    </a:lnTo>
                    <a:lnTo>
                      <a:pt x="9343" y="56"/>
                    </a:lnTo>
                    <a:lnTo>
                      <a:pt x="9569" y="23"/>
                    </a:lnTo>
                    <a:lnTo>
                      <a:pt x="9790" y="4"/>
                    </a:lnTo>
                    <a:lnTo>
                      <a:pt x="10007" y="0"/>
                    </a:lnTo>
                    <a:lnTo>
                      <a:pt x="10220" y="10"/>
                    </a:lnTo>
                    <a:lnTo>
                      <a:pt x="10427" y="37"/>
                    </a:lnTo>
                    <a:lnTo>
                      <a:pt x="10630" y="79"/>
                    </a:lnTo>
                    <a:lnTo>
                      <a:pt x="10828" y="139"/>
                    </a:lnTo>
                    <a:lnTo>
                      <a:pt x="11021" y="216"/>
                    </a:lnTo>
                    <a:lnTo>
                      <a:pt x="11209" y="312"/>
                    </a:lnTo>
                    <a:lnTo>
                      <a:pt x="11392" y="425"/>
                    </a:lnTo>
                    <a:lnTo>
                      <a:pt x="11571" y="559"/>
                    </a:lnTo>
                    <a:lnTo>
                      <a:pt x="11743" y="712"/>
                    </a:lnTo>
                    <a:lnTo>
                      <a:pt x="11911" y="886"/>
                    </a:lnTo>
                    <a:lnTo>
                      <a:pt x="12075" y="1082"/>
                    </a:lnTo>
                    <a:lnTo>
                      <a:pt x="12232" y="1300"/>
                    </a:lnTo>
                    <a:lnTo>
                      <a:pt x="12384" y="1540"/>
                    </a:lnTo>
                    <a:lnTo>
                      <a:pt x="12531" y="1804"/>
                    </a:lnTo>
                    <a:lnTo>
                      <a:pt x="12673" y="2092"/>
                    </a:lnTo>
                    <a:lnTo>
                      <a:pt x="12809" y="2404"/>
                    </a:lnTo>
                    <a:lnTo>
                      <a:pt x="12939" y="2742"/>
                    </a:lnTo>
                    <a:close/>
                    <a:moveTo>
                      <a:pt x="12039" y="2843"/>
                    </a:moveTo>
                    <a:lnTo>
                      <a:pt x="12056" y="2848"/>
                    </a:lnTo>
                    <a:lnTo>
                      <a:pt x="12106" y="2864"/>
                    </a:lnTo>
                    <a:lnTo>
                      <a:pt x="12185" y="2890"/>
                    </a:lnTo>
                    <a:lnTo>
                      <a:pt x="12290" y="2927"/>
                    </a:lnTo>
                    <a:lnTo>
                      <a:pt x="12419" y="2975"/>
                    </a:lnTo>
                    <a:lnTo>
                      <a:pt x="12568" y="3033"/>
                    </a:lnTo>
                    <a:lnTo>
                      <a:pt x="12735" y="3102"/>
                    </a:lnTo>
                    <a:lnTo>
                      <a:pt x="12914" y="3181"/>
                    </a:lnTo>
                    <a:lnTo>
                      <a:pt x="13106" y="3271"/>
                    </a:lnTo>
                    <a:lnTo>
                      <a:pt x="13307" y="3371"/>
                    </a:lnTo>
                    <a:lnTo>
                      <a:pt x="13511" y="3481"/>
                    </a:lnTo>
                    <a:lnTo>
                      <a:pt x="13719" y="3603"/>
                    </a:lnTo>
                    <a:lnTo>
                      <a:pt x="13925" y="3735"/>
                    </a:lnTo>
                    <a:lnTo>
                      <a:pt x="14128" y="3877"/>
                    </a:lnTo>
                    <a:lnTo>
                      <a:pt x="14324" y="4030"/>
                    </a:lnTo>
                    <a:lnTo>
                      <a:pt x="14510" y="4193"/>
                    </a:lnTo>
                    <a:lnTo>
                      <a:pt x="14683" y="4367"/>
                    </a:lnTo>
                    <a:lnTo>
                      <a:pt x="14840" y="4552"/>
                    </a:lnTo>
                    <a:lnTo>
                      <a:pt x="14978" y="4748"/>
                    </a:lnTo>
                    <a:lnTo>
                      <a:pt x="15095" y="4953"/>
                    </a:lnTo>
                    <a:lnTo>
                      <a:pt x="15185" y="5170"/>
                    </a:lnTo>
                    <a:lnTo>
                      <a:pt x="15248" y="5397"/>
                    </a:lnTo>
                    <a:lnTo>
                      <a:pt x="15280" y="5634"/>
                    </a:lnTo>
                    <a:lnTo>
                      <a:pt x="15278" y="5882"/>
                    </a:lnTo>
                    <a:lnTo>
                      <a:pt x="15239" y="6141"/>
                    </a:lnTo>
                    <a:lnTo>
                      <a:pt x="15161" y="6410"/>
                    </a:lnTo>
                    <a:lnTo>
                      <a:pt x="15038" y="6689"/>
                    </a:lnTo>
                    <a:lnTo>
                      <a:pt x="14869" y="6979"/>
                    </a:lnTo>
                    <a:lnTo>
                      <a:pt x="14651" y="7279"/>
                    </a:lnTo>
                    <a:lnTo>
                      <a:pt x="14382" y="7591"/>
                    </a:lnTo>
                    <a:lnTo>
                      <a:pt x="14057" y="7913"/>
                    </a:lnTo>
                    <a:lnTo>
                      <a:pt x="13673" y="8245"/>
                    </a:lnTo>
                    <a:lnTo>
                      <a:pt x="13677" y="8261"/>
                    </a:lnTo>
                    <a:lnTo>
                      <a:pt x="13684" y="8310"/>
                    </a:lnTo>
                    <a:lnTo>
                      <a:pt x="13694" y="8386"/>
                    </a:lnTo>
                    <a:lnTo>
                      <a:pt x="13706" y="8490"/>
                    </a:lnTo>
                    <a:lnTo>
                      <a:pt x="13719" y="8617"/>
                    </a:lnTo>
                    <a:lnTo>
                      <a:pt x="13731" y="8767"/>
                    </a:lnTo>
                    <a:lnTo>
                      <a:pt x="13740" y="8935"/>
                    </a:lnTo>
                    <a:lnTo>
                      <a:pt x="13746" y="9121"/>
                    </a:lnTo>
                    <a:lnTo>
                      <a:pt x="13746" y="9321"/>
                    </a:lnTo>
                    <a:lnTo>
                      <a:pt x="13738" y="9532"/>
                    </a:lnTo>
                    <a:lnTo>
                      <a:pt x="13724" y="9753"/>
                    </a:lnTo>
                    <a:lnTo>
                      <a:pt x="13699" y="9981"/>
                    </a:lnTo>
                    <a:lnTo>
                      <a:pt x="13664" y="10214"/>
                    </a:lnTo>
                    <a:lnTo>
                      <a:pt x="13617" y="10449"/>
                    </a:lnTo>
                    <a:lnTo>
                      <a:pt x="13556" y="10684"/>
                    </a:lnTo>
                    <a:lnTo>
                      <a:pt x="13478" y="10916"/>
                    </a:lnTo>
                    <a:lnTo>
                      <a:pt x="13385" y="11143"/>
                    </a:lnTo>
                    <a:lnTo>
                      <a:pt x="13275" y="11363"/>
                    </a:lnTo>
                    <a:lnTo>
                      <a:pt x="13144" y="11572"/>
                    </a:lnTo>
                    <a:lnTo>
                      <a:pt x="12993" y="11771"/>
                    </a:lnTo>
                    <a:lnTo>
                      <a:pt x="12818" y="11953"/>
                    </a:lnTo>
                    <a:lnTo>
                      <a:pt x="12621" y="12118"/>
                    </a:lnTo>
                    <a:lnTo>
                      <a:pt x="12399" y="12264"/>
                    </a:lnTo>
                    <a:lnTo>
                      <a:pt x="12150" y="12387"/>
                    </a:lnTo>
                    <a:lnTo>
                      <a:pt x="11873" y="12486"/>
                    </a:lnTo>
                    <a:lnTo>
                      <a:pt x="11568" y="12559"/>
                    </a:lnTo>
                    <a:lnTo>
                      <a:pt x="11231" y="12601"/>
                    </a:lnTo>
                    <a:lnTo>
                      <a:pt x="10861" y="12611"/>
                    </a:lnTo>
                    <a:lnTo>
                      <a:pt x="10459" y="12589"/>
                    </a:lnTo>
                    <a:lnTo>
                      <a:pt x="10021" y="12528"/>
                    </a:lnTo>
                    <a:lnTo>
                      <a:pt x="9547" y="12429"/>
                    </a:lnTo>
                    <a:lnTo>
                      <a:pt x="9036" y="12287"/>
                    </a:lnTo>
                    <a:lnTo>
                      <a:pt x="9024" y="12299"/>
                    </a:lnTo>
                    <a:lnTo>
                      <a:pt x="8989" y="12331"/>
                    </a:lnTo>
                    <a:lnTo>
                      <a:pt x="8932" y="12381"/>
                    </a:lnTo>
                    <a:lnTo>
                      <a:pt x="8853" y="12446"/>
                    </a:lnTo>
                    <a:lnTo>
                      <a:pt x="8756" y="12526"/>
                    </a:lnTo>
                    <a:lnTo>
                      <a:pt x="8641" y="12615"/>
                    </a:lnTo>
                    <a:lnTo>
                      <a:pt x="8507" y="12713"/>
                    </a:lnTo>
                    <a:lnTo>
                      <a:pt x="8360" y="12818"/>
                    </a:lnTo>
                    <a:lnTo>
                      <a:pt x="8196" y="12926"/>
                    </a:lnTo>
                    <a:lnTo>
                      <a:pt x="8021" y="13034"/>
                    </a:lnTo>
                    <a:lnTo>
                      <a:pt x="7833" y="13141"/>
                    </a:lnTo>
                    <a:lnTo>
                      <a:pt x="7635" y="13245"/>
                    </a:lnTo>
                    <a:lnTo>
                      <a:pt x="7427" y="13342"/>
                    </a:lnTo>
                    <a:lnTo>
                      <a:pt x="7211" y="13430"/>
                    </a:lnTo>
                    <a:lnTo>
                      <a:pt x="6988" y="13507"/>
                    </a:lnTo>
                    <a:lnTo>
                      <a:pt x="6760" y="13571"/>
                    </a:lnTo>
                    <a:lnTo>
                      <a:pt x="6527" y="13618"/>
                    </a:lnTo>
                    <a:lnTo>
                      <a:pt x="6291" y="13647"/>
                    </a:lnTo>
                    <a:lnTo>
                      <a:pt x="6053" y="13654"/>
                    </a:lnTo>
                    <a:lnTo>
                      <a:pt x="5816" y="13639"/>
                    </a:lnTo>
                    <a:lnTo>
                      <a:pt x="5578" y="13596"/>
                    </a:lnTo>
                    <a:lnTo>
                      <a:pt x="5343" y="13526"/>
                    </a:lnTo>
                    <a:lnTo>
                      <a:pt x="5110" y="13425"/>
                    </a:lnTo>
                    <a:lnTo>
                      <a:pt x="4882" y="13291"/>
                    </a:lnTo>
                    <a:lnTo>
                      <a:pt x="4660" y="13122"/>
                    </a:lnTo>
                    <a:lnTo>
                      <a:pt x="4445" y="12913"/>
                    </a:lnTo>
                    <a:lnTo>
                      <a:pt x="4238" y="12665"/>
                    </a:lnTo>
                    <a:lnTo>
                      <a:pt x="4040" y="12373"/>
                    </a:lnTo>
                    <a:lnTo>
                      <a:pt x="3854" y="12036"/>
                    </a:lnTo>
                    <a:lnTo>
                      <a:pt x="3680" y="11650"/>
                    </a:lnTo>
                    <a:lnTo>
                      <a:pt x="3519" y="11214"/>
                    </a:lnTo>
                    <a:lnTo>
                      <a:pt x="3372" y="10726"/>
                    </a:lnTo>
                    <a:lnTo>
                      <a:pt x="3355" y="10721"/>
                    </a:lnTo>
                    <a:lnTo>
                      <a:pt x="3307" y="10710"/>
                    </a:lnTo>
                    <a:lnTo>
                      <a:pt x="3231" y="10691"/>
                    </a:lnTo>
                    <a:lnTo>
                      <a:pt x="3129" y="10663"/>
                    </a:lnTo>
                    <a:lnTo>
                      <a:pt x="3004" y="10627"/>
                    </a:lnTo>
                    <a:lnTo>
                      <a:pt x="2861" y="10580"/>
                    </a:lnTo>
                    <a:lnTo>
                      <a:pt x="2702" y="10525"/>
                    </a:lnTo>
                    <a:lnTo>
                      <a:pt x="2528" y="10461"/>
                    </a:lnTo>
                    <a:lnTo>
                      <a:pt x="2344" y="10386"/>
                    </a:lnTo>
                    <a:lnTo>
                      <a:pt x="2153" y="10301"/>
                    </a:lnTo>
                    <a:lnTo>
                      <a:pt x="1957" y="10205"/>
                    </a:lnTo>
                    <a:lnTo>
                      <a:pt x="1760" y="10098"/>
                    </a:lnTo>
                    <a:lnTo>
                      <a:pt x="1564" y="9980"/>
                    </a:lnTo>
                    <a:lnTo>
                      <a:pt x="1373" y="9850"/>
                    </a:lnTo>
                    <a:lnTo>
                      <a:pt x="1189" y="9708"/>
                    </a:lnTo>
                    <a:lnTo>
                      <a:pt x="1015" y="9553"/>
                    </a:lnTo>
                    <a:lnTo>
                      <a:pt x="854" y="9386"/>
                    </a:lnTo>
                    <a:lnTo>
                      <a:pt x="711" y="9205"/>
                    </a:lnTo>
                    <a:lnTo>
                      <a:pt x="586" y="9011"/>
                    </a:lnTo>
                    <a:lnTo>
                      <a:pt x="483" y="8804"/>
                    </a:lnTo>
                    <a:lnTo>
                      <a:pt x="406" y="8582"/>
                    </a:lnTo>
                    <a:lnTo>
                      <a:pt x="357" y="8347"/>
                    </a:lnTo>
                    <a:lnTo>
                      <a:pt x="340" y="8096"/>
                    </a:lnTo>
                    <a:lnTo>
                      <a:pt x="356" y="7830"/>
                    </a:lnTo>
                    <a:lnTo>
                      <a:pt x="411" y="7549"/>
                    </a:lnTo>
                    <a:lnTo>
                      <a:pt x="505" y="7251"/>
                    </a:lnTo>
                    <a:lnTo>
                      <a:pt x="641" y="6939"/>
                    </a:lnTo>
                    <a:lnTo>
                      <a:pt x="825" y="6609"/>
                    </a:lnTo>
                    <a:lnTo>
                      <a:pt x="1058" y="6262"/>
                    </a:lnTo>
                    <a:lnTo>
                      <a:pt x="1343" y="5899"/>
                    </a:lnTo>
                    <a:lnTo>
                      <a:pt x="1681" y="5518"/>
                    </a:lnTo>
                    <a:lnTo>
                      <a:pt x="2079" y="5119"/>
                    </a:lnTo>
                    <a:lnTo>
                      <a:pt x="2077" y="5108"/>
                    </a:lnTo>
                    <a:lnTo>
                      <a:pt x="2069" y="5076"/>
                    </a:lnTo>
                    <a:lnTo>
                      <a:pt x="2056" y="5023"/>
                    </a:lnTo>
                    <a:lnTo>
                      <a:pt x="2042" y="4953"/>
                    </a:lnTo>
                    <a:lnTo>
                      <a:pt x="2026" y="4867"/>
                    </a:lnTo>
                    <a:lnTo>
                      <a:pt x="2011" y="4763"/>
                    </a:lnTo>
                    <a:lnTo>
                      <a:pt x="1997" y="4647"/>
                    </a:lnTo>
                    <a:lnTo>
                      <a:pt x="1986" y="4518"/>
                    </a:lnTo>
                    <a:lnTo>
                      <a:pt x="1979" y="4379"/>
                    </a:lnTo>
                    <a:lnTo>
                      <a:pt x="1978" y="4229"/>
                    </a:lnTo>
                    <a:lnTo>
                      <a:pt x="1983" y="4072"/>
                    </a:lnTo>
                    <a:lnTo>
                      <a:pt x="1997" y="3908"/>
                    </a:lnTo>
                    <a:lnTo>
                      <a:pt x="2020" y="3739"/>
                    </a:lnTo>
                    <a:lnTo>
                      <a:pt x="2054" y="3567"/>
                    </a:lnTo>
                    <a:lnTo>
                      <a:pt x="2101" y="3393"/>
                    </a:lnTo>
                    <a:lnTo>
                      <a:pt x="2161" y="3216"/>
                    </a:lnTo>
                    <a:lnTo>
                      <a:pt x="2235" y="3042"/>
                    </a:lnTo>
                    <a:lnTo>
                      <a:pt x="2325" y="2870"/>
                    </a:lnTo>
                    <a:lnTo>
                      <a:pt x="2433" y="2702"/>
                    </a:lnTo>
                    <a:lnTo>
                      <a:pt x="2560" y="2539"/>
                    </a:lnTo>
                    <a:lnTo>
                      <a:pt x="2707" y="2382"/>
                    </a:lnTo>
                    <a:lnTo>
                      <a:pt x="2875" y="2233"/>
                    </a:lnTo>
                    <a:lnTo>
                      <a:pt x="3066" y="2094"/>
                    </a:lnTo>
                    <a:lnTo>
                      <a:pt x="3282" y="1966"/>
                    </a:lnTo>
                    <a:lnTo>
                      <a:pt x="3523" y="1851"/>
                    </a:lnTo>
                    <a:lnTo>
                      <a:pt x="3790" y="1749"/>
                    </a:lnTo>
                    <a:lnTo>
                      <a:pt x="4086" y="1664"/>
                    </a:lnTo>
                    <a:lnTo>
                      <a:pt x="4411" y="1595"/>
                    </a:lnTo>
                    <a:lnTo>
                      <a:pt x="4767" y="1544"/>
                    </a:lnTo>
                    <a:lnTo>
                      <a:pt x="5155" y="1513"/>
                    </a:lnTo>
                    <a:lnTo>
                      <a:pt x="5576" y="1504"/>
                    </a:lnTo>
                    <a:lnTo>
                      <a:pt x="6033" y="1518"/>
                    </a:lnTo>
                    <a:lnTo>
                      <a:pt x="6283" y="1385"/>
                    </a:lnTo>
                    <a:lnTo>
                      <a:pt x="6528" y="1258"/>
                    </a:lnTo>
                    <a:lnTo>
                      <a:pt x="6771" y="1138"/>
                    </a:lnTo>
                    <a:lnTo>
                      <a:pt x="7011" y="1023"/>
                    </a:lnTo>
                    <a:lnTo>
                      <a:pt x="7246" y="916"/>
                    </a:lnTo>
                    <a:lnTo>
                      <a:pt x="7478" y="816"/>
                    </a:lnTo>
                    <a:lnTo>
                      <a:pt x="7706" y="725"/>
                    </a:lnTo>
                    <a:lnTo>
                      <a:pt x="7930" y="643"/>
                    </a:lnTo>
                    <a:lnTo>
                      <a:pt x="8150" y="569"/>
                    </a:lnTo>
                    <a:lnTo>
                      <a:pt x="8367" y="506"/>
                    </a:lnTo>
                    <a:lnTo>
                      <a:pt x="8579" y="455"/>
                    </a:lnTo>
                    <a:lnTo>
                      <a:pt x="8787" y="414"/>
                    </a:lnTo>
                    <a:lnTo>
                      <a:pt x="8992" y="385"/>
                    </a:lnTo>
                    <a:lnTo>
                      <a:pt x="9192" y="367"/>
                    </a:lnTo>
                    <a:lnTo>
                      <a:pt x="9388" y="363"/>
                    </a:lnTo>
                    <a:lnTo>
                      <a:pt x="9579" y="373"/>
                    </a:lnTo>
                    <a:lnTo>
                      <a:pt x="9767" y="397"/>
                    </a:lnTo>
                    <a:lnTo>
                      <a:pt x="9951" y="435"/>
                    </a:lnTo>
                    <a:lnTo>
                      <a:pt x="10130" y="489"/>
                    </a:lnTo>
                    <a:lnTo>
                      <a:pt x="10304" y="559"/>
                    </a:lnTo>
                    <a:lnTo>
                      <a:pt x="10475" y="645"/>
                    </a:lnTo>
                    <a:lnTo>
                      <a:pt x="10640" y="748"/>
                    </a:lnTo>
                    <a:lnTo>
                      <a:pt x="10801" y="869"/>
                    </a:lnTo>
                    <a:lnTo>
                      <a:pt x="10958" y="1008"/>
                    </a:lnTo>
                    <a:lnTo>
                      <a:pt x="11110" y="1166"/>
                    </a:lnTo>
                    <a:lnTo>
                      <a:pt x="11257" y="1342"/>
                    </a:lnTo>
                    <a:lnTo>
                      <a:pt x="11399" y="1539"/>
                    </a:lnTo>
                    <a:lnTo>
                      <a:pt x="11537" y="1757"/>
                    </a:lnTo>
                    <a:lnTo>
                      <a:pt x="11670" y="1995"/>
                    </a:lnTo>
                    <a:lnTo>
                      <a:pt x="11798" y="2255"/>
                    </a:lnTo>
                    <a:lnTo>
                      <a:pt x="11921" y="2538"/>
                    </a:lnTo>
                    <a:lnTo>
                      <a:pt x="12039" y="2843"/>
                    </a:lnTo>
                    <a:close/>
                  </a:path>
                </a:pathLst>
              </a:custGeom>
              <a:solidFill>
                <a:srgbClr val="4D7299"/>
              </a:solidFill>
              <a:ln w="9525">
                <a:noFill/>
                <a:round/>
                <a:headEnd/>
                <a:tailEnd/>
              </a:ln>
            </p:spPr>
            <p:txBody>
              <a:bodyPr/>
              <a:lstStyle/>
              <a:p>
                <a:endParaRPr lang="en-US"/>
              </a:p>
            </p:txBody>
          </p:sp>
        </p:grpSp>
        <p:sp>
          <p:nvSpPr>
            <p:cNvPr id="73" name="Text Box 145"/>
            <p:cNvSpPr txBox="1">
              <a:spLocks noChangeArrowheads="1"/>
            </p:cNvSpPr>
            <p:nvPr/>
          </p:nvSpPr>
          <p:spPr bwMode="auto">
            <a:xfrm>
              <a:off x="4092" y="963"/>
              <a:ext cx="360" cy="116"/>
            </a:xfrm>
            <a:prstGeom prst="rect">
              <a:avLst/>
            </a:prstGeom>
            <a:noFill/>
            <a:ln w="9525" algn="ctr">
              <a:noFill/>
              <a:miter lim="800000"/>
              <a:headEnd/>
              <a:tailEnd/>
            </a:ln>
            <a:effectLst/>
          </p:spPr>
          <p:txBody>
            <a:bodyPr lIns="77044" tIns="40064" rIns="77044" bIns="40064">
              <a:spAutoFit/>
            </a:bodyPr>
            <a:lstStyle/>
            <a:p>
              <a:pPr algn="ctr" defTabSz="784225"/>
              <a:endParaRPr kumimoji="1" lang="zh-CN" altLang="en-US" sz="1000" b="0">
                <a:ea typeface="华文细黑" pitchFamily="2" charset="-122"/>
              </a:endParaRPr>
            </a:p>
          </p:txBody>
        </p:sp>
      </p:grpSp>
      <p:pic>
        <p:nvPicPr>
          <p:cNvPr id="25" name="Picture 146" descr="031"/>
          <p:cNvPicPr>
            <a:picLocks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1510311" y="5270033"/>
            <a:ext cx="385352" cy="343358"/>
          </a:xfrm>
          <a:prstGeom prst="rect">
            <a:avLst/>
          </a:prstGeom>
          <a:noFill/>
          <a:ln w="9525">
            <a:noFill/>
            <a:miter lim="800000"/>
            <a:headEnd/>
            <a:tailEnd/>
          </a:ln>
          <a:effectLst/>
        </p:spPr>
      </p:pic>
      <p:grpSp>
        <p:nvGrpSpPr>
          <p:cNvPr id="26" name="Group 147"/>
          <p:cNvGrpSpPr>
            <a:grpSpLocks noChangeAspect="1"/>
          </p:cNvGrpSpPr>
          <p:nvPr/>
        </p:nvGrpSpPr>
        <p:grpSpPr bwMode="auto">
          <a:xfrm>
            <a:off x="1566704" y="5657225"/>
            <a:ext cx="328959" cy="286375"/>
            <a:chOff x="3422" y="754"/>
            <a:chExt cx="453" cy="408"/>
          </a:xfrm>
        </p:grpSpPr>
        <p:pic>
          <p:nvPicPr>
            <p:cNvPr id="70" name="Picture 148"/>
            <p:cNvPicPr>
              <a:picLocks noChangeAspect="1" noChangeArrowheads="1"/>
            </p:cNvPicPr>
            <p:nvPr/>
          </p:nvPicPr>
          <p:blipFill>
            <a:blip r:embed="rId12" cstate="print"/>
            <a:srcRect/>
            <a:stretch>
              <a:fillRect/>
            </a:stretch>
          </p:blipFill>
          <p:spPr bwMode="auto">
            <a:xfrm>
              <a:off x="3422" y="754"/>
              <a:ext cx="453" cy="408"/>
            </a:xfrm>
            <a:prstGeom prst="rect">
              <a:avLst/>
            </a:prstGeom>
            <a:noFill/>
            <a:ln w="9525" algn="ctr">
              <a:noFill/>
              <a:miter lim="800000"/>
              <a:headEnd/>
              <a:tailEnd/>
            </a:ln>
            <a:effectLst/>
          </p:spPr>
        </p:pic>
        <p:pic>
          <p:nvPicPr>
            <p:cNvPr id="71" name="Picture 149" descr="nKdry9"/>
            <p:cNvPicPr>
              <a:picLocks noChangeAspect="1" noChangeArrowheads="1" noCrop="1"/>
            </p:cNvPicPr>
            <p:nvPr/>
          </p:nvPicPr>
          <p:blipFill>
            <a:blip r:embed="rId13" cstate="print"/>
            <a:srcRect/>
            <a:stretch>
              <a:fillRect/>
            </a:stretch>
          </p:blipFill>
          <p:spPr bwMode="auto">
            <a:xfrm>
              <a:off x="3514" y="815"/>
              <a:ext cx="270" cy="224"/>
            </a:xfrm>
            <a:prstGeom prst="rect">
              <a:avLst/>
            </a:prstGeom>
            <a:noFill/>
          </p:spPr>
        </p:pic>
      </p:grpSp>
      <p:pic>
        <p:nvPicPr>
          <p:cNvPr id="27" name="Picture 150" descr="pocketpcglow"/>
          <p:cNvPicPr>
            <a:picLocks noChangeAspect="1" noChangeArrowheads="1"/>
          </p:cNvPicPr>
          <p:nvPr/>
        </p:nvPicPr>
        <p:blipFill>
          <a:blip r:embed="rId14" cstate="print"/>
          <a:srcRect/>
          <a:stretch>
            <a:fillRect/>
          </a:stretch>
        </p:blipFill>
        <p:spPr bwMode="auto">
          <a:xfrm>
            <a:off x="1547907" y="2070227"/>
            <a:ext cx="284650" cy="435407"/>
          </a:xfrm>
          <a:prstGeom prst="rect">
            <a:avLst/>
          </a:prstGeom>
          <a:noFill/>
        </p:spPr>
      </p:pic>
      <p:sp>
        <p:nvSpPr>
          <p:cNvPr id="28" name="AutoShape 151"/>
          <p:cNvSpPr>
            <a:spLocks noChangeArrowheads="1"/>
          </p:cNvSpPr>
          <p:nvPr/>
        </p:nvSpPr>
        <p:spPr bwMode="auto">
          <a:xfrm flipH="1">
            <a:off x="3274605" y="5251039"/>
            <a:ext cx="753248" cy="382808"/>
          </a:xfrm>
          <a:prstGeom prst="roundRect">
            <a:avLst>
              <a:gd name="adj" fmla="val 16667"/>
            </a:avLst>
          </a:prstGeom>
          <a:solidFill>
            <a:srgbClr val="FFFFFF"/>
          </a:solidFill>
          <a:ln w="12700">
            <a:solidFill>
              <a:srgbClr val="000000"/>
            </a:solidFill>
            <a:round/>
            <a:headEnd/>
            <a:tailEnd/>
          </a:ln>
          <a:effectLst/>
        </p:spPr>
        <p:txBody>
          <a:bodyPr wrap="none" lIns="78302" tIns="39153" rIns="78302" bIns="39153" anchor="ctr"/>
          <a:lstStyle/>
          <a:p>
            <a:pPr algn="ctr" defTabSz="784225" eaLnBrk="0" hangingPunct="0"/>
            <a:r>
              <a:rPr kumimoji="1" lang="en-US" altLang="zh-CN" sz="1000" b="0">
                <a:solidFill>
                  <a:srgbClr val="000000"/>
                </a:solidFill>
                <a:cs typeface="Arial" charset="0"/>
              </a:rPr>
              <a:t>UAP</a:t>
            </a:r>
          </a:p>
        </p:txBody>
      </p:sp>
      <p:grpSp>
        <p:nvGrpSpPr>
          <p:cNvPr id="29" name="Group 152"/>
          <p:cNvGrpSpPr>
            <a:grpSpLocks/>
          </p:cNvGrpSpPr>
          <p:nvPr/>
        </p:nvGrpSpPr>
        <p:grpSpPr bwMode="auto">
          <a:xfrm>
            <a:off x="764790" y="3792582"/>
            <a:ext cx="754920" cy="839580"/>
            <a:chOff x="46" y="2264"/>
            <a:chExt cx="578" cy="553"/>
          </a:xfrm>
        </p:grpSpPr>
        <p:sp>
          <p:nvSpPr>
            <p:cNvPr id="66" name="AutoShape 153"/>
            <p:cNvSpPr>
              <a:spLocks noChangeArrowheads="1"/>
            </p:cNvSpPr>
            <p:nvPr/>
          </p:nvSpPr>
          <p:spPr bwMode="auto">
            <a:xfrm>
              <a:off x="46" y="2264"/>
              <a:ext cx="578" cy="131"/>
            </a:xfrm>
            <a:prstGeom prst="roundRect">
              <a:avLst>
                <a:gd name="adj" fmla="val 16667"/>
              </a:avLst>
            </a:prstGeom>
            <a:solidFill>
              <a:srgbClr val="FFCC99"/>
            </a:solidFill>
            <a:ln w="9525" algn="ctr">
              <a:noFill/>
              <a:round/>
              <a:headEnd/>
              <a:tailEnd/>
            </a:ln>
            <a:effectLst>
              <a:outerShdw dist="81320" dir="3080412" algn="ctr" rotWithShape="0">
                <a:srgbClr val="BBD2FF">
                  <a:alpha val="50000"/>
                </a:srgbClr>
              </a:outerShdw>
            </a:effectLst>
          </p:spPr>
          <p:txBody>
            <a:bodyPr wrap="none" lIns="73483" tIns="36743" rIns="73483" bIns="36743" anchor="ctr"/>
            <a:lstStyle/>
            <a:p>
              <a:pPr marL="276225" indent="-276225" algn="ctr" defTabSz="736600">
                <a:spcBef>
                  <a:spcPct val="20000"/>
                </a:spcBef>
                <a:buFont typeface="Wingdings" pitchFamily="2" charset="2"/>
                <a:buNone/>
              </a:pPr>
              <a:r>
                <a:rPr lang="en-US" altLang="zh-CN" sz="1000" b="0">
                  <a:solidFill>
                    <a:srgbClr val="000000"/>
                  </a:solidFill>
                  <a:ea typeface="华文细黑" pitchFamily="2" charset="-122"/>
                </a:rPr>
                <a:t>Text chat</a:t>
              </a:r>
            </a:p>
          </p:txBody>
        </p:sp>
        <p:sp>
          <p:nvSpPr>
            <p:cNvPr id="67" name="AutoShape 154"/>
            <p:cNvSpPr>
              <a:spLocks noChangeArrowheads="1"/>
            </p:cNvSpPr>
            <p:nvPr/>
          </p:nvSpPr>
          <p:spPr bwMode="auto">
            <a:xfrm>
              <a:off x="46" y="2437"/>
              <a:ext cx="578" cy="210"/>
            </a:xfrm>
            <a:prstGeom prst="roundRect">
              <a:avLst>
                <a:gd name="adj" fmla="val 16667"/>
              </a:avLst>
            </a:prstGeom>
            <a:solidFill>
              <a:srgbClr val="FFCC99"/>
            </a:solidFill>
            <a:ln w="9525" algn="ctr">
              <a:noFill/>
              <a:round/>
              <a:headEnd/>
              <a:tailEnd/>
            </a:ln>
            <a:effectLst>
              <a:outerShdw dist="81320" dir="3080412" algn="ctr" rotWithShape="0">
                <a:srgbClr val="BBD2FF">
                  <a:alpha val="50000"/>
                </a:srgbClr>
              </a:outerShdw>
            </a:effectLst>
          </p:spPr>
          <p:txBody>
            <a:bodyPr wrap="none" lIns="73483" tIns="36743" rIns="73483" bIns="36743" anchor="ctr"/>
            <a:lstStyle/>
            <a:p>
              <a:pPr marL="91440" indent="-276225" algn="ctr" defTabSz="736600">
                <a:spcBef>
                  <a:spcPts val="0"/>
                </a:spcBef>
                <a:buFont typeface="Wingdings" pitchFamily="2" charset="2"/>
                <a:buNone/>
              </a:pPr>
              <a:r>
                <a:rPr lang="en-US" altLang="zh-CN" sz="1000" b="0" dirty="0">
                  <a:solidFill>
                    <a:srgbClr val="000000"/>
                  </a:solidFill>
                  <a:ea typeface="华文细黑" pitchFamily="2" charset="-122"/>
                </a:rPr>
                <a:t>Escorted </a:t>
              </a:r>
              <a:endParaRPr lang="en-US" altLang="zh-CN" sz="1000" b="0" dirty="0" smtClean="0">
                <a:solidFill>
                  <a:srgbClr val="000000"/>
                </a:solidFill>
                <a:ea typeface="华文细黑" pitchFamily="2" charset="-122"/>
              </a:endParaRPr>
            </a:p>
            <a:p>
              <a:pPr marL="91440" indent="-276225" algn="ctr" defTabSz="736600">
                <a:spcBef>
                  <a:spcPts val="0"/>
                </a:spcBef>
                <a:buFont typeface="Wingdings" pitchFamily="2" charset="2"/>
                <a:buNone/>
              </a:pPr>
              <a:r>
                <a:rPr lang="en-US" altLang="zh-CN" sz="1000" b="0" dirty="0" smtClean="0">
                  <a:solidFill>
                    <a:srgbClr val="000000"/>
                  </a:solidFill>
                  <a:ea typeface="华文细黑" pitchFamily="2" charset="-122"/>
                </a:rPr>
                <a:t>browsing</a:t>
              </a:r>
              <a:endParaRPr lang="en-US" altLang="zh-CN" sz="1000" b="0" dirty="0">
                <a:solidFill>
                  <a:srgbClr val="000000"/>
                </a:solidFill>
                <a:ea typeface="华文细黑" pitchFamily="2" charset="-122"/>
              </a:endParaRPr>
            </a:p>
          </p:txBody>
        </p:sp>
        <p:sp>
          <p:nvSpPr>
            <p:cNvPr id="68" name="AutoShape 155"/>
            <p:cNvSpPr>
              <a:spLocks noChangeArrowheads="1"/>
            </p:cNvSpPr>
            <p:nvPr/>
          </p:nvSpPr>
          <p:spPr bwMode="auto">
            <a:xfrm>
              <a:off x="46" y="2686"/>
              <a:ext cx="578" cy="131"/>
            </a:xfrm>
            <a:prstGeom prst="roundRect">
              <a:avLst>
                <a:gd name="adj" fmla="val 16667"/>
              </a:avLst>
            </a:prstGeom>
            <a:solidFill>
              <a:srgbClr val="FFCC99"/>
            </a:solidFill>
            <a:ln w="9525" algn="ctr">
              <a:noFill/>
              <a:round/>
              <a:headEnd/>
              <a:tailEnd/>
            </a:ln>
            <a:effectLst>
              <a:outerShdw dist="81320" dir="3080412" algn="ctr" rotWithShape="0">
                <a:srgbClr val="BBD2FF">
                  <a:alpha val="50000"/>
                </a:srgbClr>
              </a:outerShdw>
            </a:effectLst>
          </p:spPr>
          <p:txBody>
            <a:bodyPr wrap="none" lIns="73483" tIns="36743" rIns="73483" bIns="36743" anchor="ctr"/>
            <a:lstStyle/>
            <a:p>
              <a:pPr marL="276225" indent="-276225" algn="ctr" defTabSz="736600">
                <a:spcBef>
                  <a:spcPct val="20000"/>
                </a:spcBef>
                <a:buFont typeface="Wingdings" pitchFamily="2" charset="2"/>
                <a:buNone/>
              </a:pPr>
              <a:r>
                <a:rPr lang="en-US" altLang="zh-CN" sz="1000" b="0" dirty="0">
                  <a:solidFill>
                    <a:srgbClr val="000000"/>
                  </a:solidFill>
                  <a:ea typeface="华文细黑" pitchFamily="2" charset="-122"/>
                </a:rPr>
                <a:t>Click-to-dial</a:t>
              </a:r>
            </a:p>
          </p:txBody>
        </p:sp>
      </p:grpSp>
      <p:sp>
        <p:nvSpPr>
          <p:cNvPr id="30" name="AutoShape 157"/>
          <p:cNvSpPr>
            <a:spLocks noChangeArrowheads="1"/>
          </p:cNvSpPr>
          <p:nvPr/>
        </p:nvSpPr>
        <p:spPr bwMode="auto">
          <a:xfrm>
            <a:off x="765119" y="2816848"/>
            <a:ext cx="754591" cy="198709"/>
          </a:xfrm>
          <a:prstGeom prst="roundRect">
            <a:avLst>
              <a:gd name="adj" fmla="val 16667"/>
            </a:avLst>
          </a:prstGeom>
          <a:solidFill>
            <a:srgbClr val="FFCC99"/>
          </a:solidFill>
          <a:ln w="9525" algn="ctr">
            <a:noFill/>
            <a:round/>
            <a:headEnd/>
            <a:tailEnd/>
          </a:ln>
          <a:effectLst>
            <a:outerShdw dist="81320" dir="3080412" algn="ctr" rotWithShape="0">
              <a:srgbClr val="BBD2FF">
                <a:alpha val="50000"/>
              </a:srgbClr>
            </a:outerShdw>
          </a:effectLst>
        </p:spPr>
        <p:txBody>
          <a:bodyPr wrap="none" lIns="73483" tIns="36743" rIns="73483" bIns="36743" anchor="ctr"/>
          <a:lstStyle/>
          <a:p>
            <a:pPr marL="276225" indent="-276225" algn="ctr" defTabSz="736600">
              <a:spcBef>
                <a:spcPct val="20000"/>
              </a:spcBef>
              <a:buFont typeface="Wingdings" pitchFamily="2" charset="2"/>
              <a:buNone/>
            </a:pPr>
            <a:r>
              <a:rPr lang="en-US" altLang="zh-CN" sz="1000" b="0">
                <a:solidFill>
                  <a:srgbClr val="000000"/>
                </a:solidFill>
                <a:cs typeface="Arial" charset="0"/>
              </a:rPr>
              <a:t>Email</a:t>
            </a:r>
          </a:p>
        </p:txBody>
      </p:sp>
      <p:grpSp>
        <p:nvGrpSpPr>
          <p:cNvPr id="31" name="Group 158"/>
          <p:cNvGrpSpPr>
            <a:grpSpLocks/>
          </p:cNvGrpSpPr>
          <p:nvPr/>
        </p:nvGrpSpPr>
        <p:grpSpPr bwMode="auto">
          <a:xfrm>
            <a:off x="753035" y="5059635"/>
            <a:ext cx="766675" cy="726166"/>
            <a:chOff x="37" y="3264"/>
            <a:chExt cx="587" cy="478"/>
          </a:xfrm>
        </p:grpSpPr>
        <p:sp>
          <p:nvSpPr>
            <p:cNvPr id="63" name="AutoShape 159"/>
            <p:cNvSpPr>
              <a:spLocks noChangeArrowheads="1"/>
            </p:cNvSpPr>
            <p:nvPr/>
          </p:nvSpPr>
          <p:spPr bwMode="auto">
            <a:xfrm>
              <a:off x="46" y="3438"/>
              <a:ext cx="578" cy="131"/>
            </a:xfrm>
            <a:prstGeom prst="roundRect">
              <a:avLst>
                <a:gd name="adj" fmla="val 16667"/>
              </a:avLst>
            </a:prstGeom>
            <a:solidFill>
              <a:srgbClr val="FFCC99"/>
            </a:solidFill>
            <a:ln w="9525" algn="ctr">
              <a:noFill/>
              <a:round/>
              <a:headEnd/>
              <a:tailEnd/>
            </a:ln>
            <a:effectLst>
              <a:outerShdw dist="81320" dir="3080412" algn="ctr" rotWithShape="0">
                <a:srgbClr val="BBD2FF">
                  <a:alpha val="50000"/>
                </a:srgbClr>
              </a:outerShdw>
            </a:effectLst>
          </p:spPr>
          <p:txBody>
            <a:bodyPr wrap="none" lIns="73483" tIns="36743" rIns="73483" bIns="36743" anchor="ctr"/>
            <a:lstStyle/>
            <a:p>
              <a:pPr marL="276225" indent="-276225" algn="ctr" defTabSz="736600">
                <a:spcBef>
                  <a:spcPct val="20000"/>
                </a:spcBef>
                <a:buFont typeface="Wingdings" pitchFamily="2" charset="2"/>
                <a:buNone/>
              </a:pPr>
              <a:r>
                <a:rPr lang="en-US" altLang="zh-CN" sz="1000" b="0">
                  <a:solidFill>
                    <a:srgbClr val="000000"/>
                  </a:solidFill>
                  <a:ea typeface="华文细黑" pitchFamily="2" charset="-122"/>
                </a:rPr>
                <a:t>Fax</a:t>
              </a:r>
            </a:p>
          </p:txBody>
        </p:sp>
        <p:sp>
          <p:nvSpPr>
            <p:cNvPr id="64" name="AutoShape 160"/>
            <p:cNvSpPr>
              <a:spLocks noChangeArrowheads="1"/>
            </p:cNvSpPr>
            <p:nvPr/>
          </p:nvSpPr>
          <p:spPr bwMode="auto">
            <a:xfrm>
              <a:off x="46" y="3611"/>
              <a:ext cx="578" cy="131"/>
            </a:xfrm>
            <a:prstGeom prst="roundRect">
              <a:avLst>
                <a:gd name="adj" fmla="val 16667"/>
              </a:avLst>
            </a:prstGeom>
            <a:solidFill>
              <a:srgbClr val="FFCC99"/>
            </a:solidFill>
            <a:ln w="9525" algn="ctr">
              <a:noFill/>
              <a:round/>
              <a:headEnd/>
              <a:tailEnd/>
            </a:ln>
            <a:effectLst>
              <a:outerShdw dist="81320" dir="3080412" algn="ctr" rotWithShape="0">
                <a:srgbClr val="BBD2FF">
                  <a:alpha val="50000"/>
                </a:srgbClr>
              </a:outerShdw>
            </a:effectLst>
          </p:spPr>
          <p:txBody>
            <a:bodyPr wrap="none" lIns="73483" tIns="36743" rIns="73483" bIns="36743" anchor="ctr"/>
            <a:lstStyle/>
            <a:p>
              <a:pPr marL="276225" indent="-276225" algn="ctr" defTabSz="736600">
                <a:spcBef>
                  <a:spcPct val="20000"/>
                </a:spcBef>
                <a:buFont typeface="Wingdings" pitchFamily="2" charset="2"/>
                <a:buNone/>
              </a:pPr>
              <a:r>
                <a:rPr lang="en-US" altLang="zh-CN" sz="1000" b="0">
                  <a:solidFill>
                    <a:srgbClr val="000000"/>
                  </a:solidFill>
                  <a:ea typeface="华文细黑" pitchFamily="2" charset="-122"/>
                </a:rPr>
                <a:t>Video </a:t>
              </a:r>
            </a:p>
          </p:txBody>
        </p:sp>
        <p:sp>
          <p:nvSpPr>
            <p:cNvPr id="65" name="AutoShape 161"/>
            <p:cNvSpPr>
              <a:spLocks noChangeArrowheads="1"/>
            </p:cNvSpPr>
            <p:nvPr/>
          </p:nvSpPr>
          <p:spPr bwMode="auto">
            <a:xfrm>
              <a:off x="37" y="3264"/>
              <a:ext cx="578" cy="132"/>
            </a:xfrm>
            <a:prstGeom prst="roundRect">
              <a:avLst>
                <a:gd name="adj" fmla="val 16667"/>
              </a:avLst>
            </a:prstGeom>
            <a:solidFill>
              <a:srgbClr val="FFCC99"/>
            </a:solidFill>
            <a:ln w="9525" algn="ctr">
              <a:noFill/>
              <a:round/>
              <a:headEnd/>
              <a:tailEnd/>
            </a:ln>
            <a:effectLst>
              <a:outerShdw dist="81320" dir="3080412" algn="ctr" rotWithShape="0">
                <a:srgbClr val="BBD2FF">
                  <a:alpha val="50000"/>
                </a:srgbClr>
              </a:outerShdw>
            </a:effectLst>
          </p:spPr>
          <p:txBody>
            <a:bodyPr wrap="none" lIns="73483" tIns="36743" rIns="73483" bIns="36743" anchor="ctr"/>
            <a:lstStyle/>
            <a:p>
              <a:pPr marL="276225" indent="-276225" algn="ctr" defTabSz="736600">
                <a:spcBef>
                  <a:spcPct val="20000"/>
                </a:spcBef>
                <a:buFont typeface="Wingdings" pitchFamily="2" charset="2"/>
                <a:buNone/>
              </a:pPr>
              <a:r>
                <a:rPr lang="en-US" altLang="zh-CN" sz="1000" b="0">
                  <a:solidFill>
                    <a:srgbClr val="000000"/>
                  </a:solidFill>
                  <a:ea typeface="华文细黑" pitchFamily="2" charset="-122"/>
                </a:rPr>
                <a:t>Telephone</a:t>
              </a:r>
            </a:p>
          </p:txBody>
        </p:sp>
      </p:grpSp>
      <p:grpSp>
        <p:nvGrpSpPr>
          <p:cNvPr id="32" name="Group 162"/>
          <p:cNvGrpSpPr>
            <a:grpSpLocks/>
          </p:cNvGrpSpPr>
          <p:nvPr/>
        </p:nvGrpSpPr>
        <p:grpSpPr bwMode="auto">
          <a:xfrm>
            <a:off x="753035" y="1643586"/>
            <a:ext cx="766675" cy="726166"/>
            <a:chOff x="37" y="3264"/>
            <a:chExt cx="587" cy="478"/>
          </a:xfrm>
        </p:grpSpPr>
        <p:sp>
          <p:nvSpPr>
            <p:cNvPr id="60" name="AutoShape 163"/>
            <p:cNvSpPr>
              <a:spLocks noChangeArrowheads="1"/>
            </p:cNvSpPr>
            <p:nvPr/>
          </p:nvSpPr>
          <p:spPr bwMode="auto">
            <a:xfrm>
              <a:off x="46" y="3438"/>
              <a:ext cx="578" cy="131"/>
            </a:xfrm>
            <a:prstGeom prst="roundRect">
              <a:avLst>
                <a:gd name="adj" fmla="val 16667"/>
              </a:avLst>
            </a:prstGeom>
            <a:solidFill>
              <a:srgbClr val="FFCC99"/>
            </a:solidFill>
            <a:ln w="9525" algn="ctr">
              <a:noFill/>
              <a:round/>
              <a:headEnd/>
              <a:tailEnd/>
            </a:ln>
            <a:effectLst>
              <a:outerShdw dist="81320" dir="3080412" algn="ctr" rotWithShape="0">
                <a:srgbClr val="BBD2FF">
                  <a:alpha val="50000"/>
                </a:srgbClr>
              </a:outerShdw>
            </a:effectLst>
          </p:spPr>
          <p:txBody>
            <a:bodyPr wrap="none" lIns="73483" tIns="36743" rIns="73483" bIns="36743" anchor="ctr"/>
            <a:lstStyle/>
            <a:p>
              <a:pPr marL="276225" indent="-276225" algn="ctr" defTabSz="736600">
                <a:spcBef>
                  <a:spcPct val="20000"/>
                </a:spcBef>
                <a:buFont typeface="Wingdings" pitchFamily="2" charset="2"/>
                <a:buNone/>
              </a:pPr>
              <a:r>
                <a:rPr lang="en-US" altLang="zh-CN" sz="1000" b="0">
                  <a:solidFill>
                    <a:srgbClr val="000000"/>
                  </a:solidFill>
                  <a:ea typeface="华文细黑" pitchFamily="2" charset="-122"/>
                </a:rPr>
                <a:t>MMS</a:t>
              </a:r>
            </a:p>
          </p:txBody>
        </p:sp>
        <p:sp>
          <p:nvSpPr>
            <p:cNvPr id="61" name="AutoShape 164"/>
            <p:cNvSpPr>
              <a:spLocks noChangeArrowheads="1"/>
            </p:cNvSpPr>
            <p:nvPr/>
          </p:nvSpPr>
          <p:spPr bwMode="auto">
            <a:xfrm>
              <a:off x="46" y="3611"/>
              <a:ext cx="578" cy="131"/>
            </a:xfrm>
            <a:prstGeom prst="roundRect">
              <a:avLst>
                <a:gd name="adj" fmla="val 16667"/>
              </a:avLst>
            </a:prstGeom>
            <a:solidFill>
              <a:srgbClr val="FFCC99"/>
            </a:solidFill>
            <a:ln w="9525" algn="ctr">
              <a:noFill/>
              <a:round/>
              <a:headEnd/>
              <a:tailEnd/>
            </a:ln>
            <a:effectLst>
              <a:outerShdw dist="81320" dir="3080412" algn="ctr" rotWithShape="0">
                <a:srgbClr val="BBD2FF">
                  <a:alpha val="50000"/>
                </a:srgbClr>
              </a:outerShdw>
            </a:effectLst>
          </p:spPr>
          <p:txBody>
            <a:bodyPr wrap="none" lIns="73483" tIns="36743" rIns="73483" bIns="36743" anchor="ctr"/>
            <a:lstStyle/>
            <a:p>
              <a:pPr marL="276225" indent="-276225" algn="ctr" defTabSz="736600">
                <a:spcBef>
                  <a:spcPct val="20000"/>
                </a:spcBef>
                <a:buFont typeface="Wingdings" pitchFamily="2" charset="2"/>
                <a:buNone/>
              </a:pPr>
              <a:r>
                <a:rPr lang="en-US" altLang="zh-CN" sz="1000" b="0">
                  <a:solidFill>
                    <a:srgbClr val="000000"/>
                  </a:solidFill>
                  <a:ea typeface="华文细黑" pitchFamily="2" charset="-122"/>
                </a:rPr>
                <a:t>WAP Push</a:t>
              </a:r>
            </a:p>
          </p:txBody>
        </p:sp>
        <p:sp>
          <p:nvSpPr>
            <p:cNvPr id="62" name="AutoShape 165"/>
            <p:cNvSpPr>
              <a:spLocks noChangeArrowheads="1"/>
            </p:cNvSpPr>
            <p:nvPr/>
          </p:nvSpPr>
          <p:spPr bwMode="auto">
            <a:xfrm>
              <a:off x="37" y="3264"/>
              <a:ext cx="578" cy="132"/>
            </a:xfrm>
            <a:prstGeom prst="roundRect">
              <a:avLst>
                <a:gd name="adj" fmla="val 16667"/>
              </a:avLst>
            </a:prstGeom>
            <a:solidFill>
              <a:srgbClr val="FFCC99"/>
            </a:solidFill>
            <a:ln w="9525" algn="ctr">
              <a:noFill/>
              <a:round/>
              <a:headEnd/>
              <a:tailEnd/>
            </a:ln>
            <a:effectLst>
              <a:outerShdw dist="81320" dir="3080412" algn="ctr" rotWithShape="0">
                <a:srgbClr val="BBD2FF">
                  <a:alpha val="50000"/>
                </a:srgbClr>
              </a:outerShdw>
            </a:effectLst>
          </p:spPr>
          <p:txBody>
            <a:bodyPr wrap="none" lIns="73483" tIns="36743" rIns="73483" bIns="36743" anchor="ctr"/>
            <a:lstStyle/>
            <a:p>
              <a:pPr marL="276225" indent="-276225" algn="ctr" defTabSz="736600">
                <a:spcBef>
                  <a:spcPct val="20000"/>
                </a:spcBef>
                <a:buFont typeface="Wingdings" pitchFamily="2" charset="2"/>
                <a:buNone/>
              </a:pPr>
              <a:r>
                <a:rPr lang="en-US" altLang="zh-CN" sz="1000" b="0" dirty="0">
                  <a:solidFill>
                    <a:srgbClr val="000000"/>
                  </a:solidFill>
                  <a:ea typeface="华文细黑" pitchFamily="2" charset="-122"/>
                </a:rPr>
                <a:t>SMS</a:t>
              </a:r>
            </a:p>
          </p:txBody>
        </p:sp>
      </p:grpSp>
      <p:sp>
        <p:nvSpPr>
          <p:cNvPr id="33" name="AutoShape 166"/>
          <p:cNvSpPr>
            <a:spLocks noChangeArrowheads="1"/>
          </p:cNvSpPr>
          <p:nvPr/>
        </p:nvSpPr>
        <p:spPr bwMode="auto">
          <a:xfrm>
            <a:off x="1895663" y="2809543"/>
            <a:ext cx="296734" cy="206015"/>
          </a:xfrm>
          <a:prstGeom prst="leftRightArrow">
            <a:avLst>
              <a:gd name="adj1" fmla="val 50000"/>
              <a:gd name="adj2" fmla="val 31348"/>
            </a:avLst>
          </a:prstGeom>
          <a:solidFill>
            <a:srgbClr val="99CC00"/>
          </a:solidFill>
          <a:ln w="9525" algn="ctr">
            <a:noFill/>
            <a:miter lim="800000"/>
            <a:headEnd/>
            <a:tailEnd/>
          </a:ln>
          <a:effectLst/>
        </p:spPr>
        <p:txBody>
          <a:bodyPr wrap="none" lIns="91425" tIns="45712" rIns="91425" bIns="45712" anchor="ctr">
            <a:spAutoFit/>
          </a:bodyPr>
          <a:lstStyle/>
          <a:p>
            <a:endParaRPr lang="en-US"/>
          </a:p>
        </p:txBody>
      </p:sp>
      <p:sp>
        <p:nvSpPr>
          <p:cNvPr id="34" name="AutoShape 167"/>
          <p:cNvSpPr>
            <a:spLocks noChangeArrowheads="1"/>
          </p:cNvSpPr>
          <p:nvPr/>
        </p:nvSpPr>
        <p:spPr bwMode="auto">
          <a:xfrm>
            <a:off x="1850012" y="1935806"/>
            <a:ext cx="296734" cy="206015"/>
          </a:xfrm>
          <a:prstGeom prst="leftRightArrow">
            <a:avLst>
              <a:gd name="adj1" fmla="val 50000"/>
              <a:gd name="adj2" fmla="val 31348"/>
            </a:avLst>
          </a:prstGeom>
          <a:solidFill>
            <a:srgbClr val="99CC00"/>
          </a:solidFill>
          <a:ln w="9525" algn="ctr">
            <a:noFill/>
            <a:miter lim="800000"/>
            <a:headEnd/>
            <a:tailEnd/>
          </a:ln>
          <a:effectLst/>
        </p:spPr>
        <p:txBody>
          <a:bodyPr wrap="none" lIns="91425" tIns="45712" rIns="91425" bIns="45712" anchor="ctr">
            <a:spAutoFit/>
          </a:bodyPr>
          <a:lstStyle/>
          <a:p>
            <a:endParaRPr lang="en-US"/>
          </a:p>
        </p:txBody>
      </p:sp>
      <p:sp>
        <p:nvSpPr>
          <p:cNvPr id="35" name="AutoShape 168"/>
          <p:cNvSpPr>
            <a:spLocks noChangeArrowheads="1"/>
          </p:cNvSpPr>
          <p:nvPr/>
        </p:nvSpPr>
        <p:spPr bwMode="auto">
          <a:xfrm>
            <a:off x="1958770" y="3900984"/>
            <a:ext cx="296734" cy="206015"/>
          </a:xfrm>
          <a:prstGeom prst="leftRightArrow">
            <a:avLst>
              <a:gd name="adj1" fmla="val 50000"/>
              <a:gd name="adj2" fmla="val 31348"/>
            </a:avLst>
          </a:prstGeom>
          <a:solidFill>
            <a:srgbClr val="99CC00"/>
          </a:solidFill>
          <a:ln w="9525" algn="ctr">
            <a:noFill/>
            <a:miter lim="800000"/>
            <a:headEnd/>
            <a:tailEnd/>
          </a:ln>
          <a:effectLst/>
        </p:spPr>
        <p:txBody>
          <a:bodyPr wrap="none" lIns="91425" tIns="45712" rIns="91425" bIns="45712" anchor="ctr">
            <a:spAutoFit/>
          </a:bodyPr>
          <a:lstStyle/>
          <a:p>
            <a:endParaRPr lang="en-US"/>
          </a:p>
        </p:txBody>
      </p:sp>
      <p:sp>
        <p:nvSpPr>
          <p:cNvPr id="36" name="AutoShape 169"/>
          <p:cNvSpPr>
            <a:spLocks noChangeArrowheads="1"/>
          </p:cNvSpPr>
          <p:nvPr/>
        </p:nvSpPr>
        <p:spPr bwMode="auto">
          <a:xfrm>
            <a:off x="1913118" y="5343088"/>
            <a:ext cx="296734" cy="206015"/>
          </a:xfrm>
          <a:prstGeom prst="leftRightArrow">
            <a:avLst>
              <a:gd name="adj1" fmla="val 50000"/>
              <a:gd name="adj2" fmla="val 31348"/>
            </a:avLst>
          </a:prstGeom>
          <a:solidFill>
            <a:srgbClr val="99CC00"/>
          </a:solidFill>
          <a:ln w="9525" algn="ctr">
            <a:noFill/>
            <a:miter lim="800000"/>
            <a:headEnd/>
            <a:tailEnd/>
          </a:ln>
          <a:effectLst/>
        </p:spPr>
        <p:txBody>
          <a:bodyPr wrap="none" lIns="91425" tIns="45712" rIns="91425" bIns="45712" anchor="ctr">
            <a:spAutoFit/>
          </a:bodyPr>
          <a:lstStyle/>
          <a:p>
            <a:endParaRPr lang="en-US"/>
          </a:p>
        </p:txBody>
      </p:sp>
      <p:sp>
        <p:nvSpPr>
          <p:cNvPr id="37" name="AutoShape 170"/>
          <p:cNvSpPr>
            <a:spLocks noChangeArrowheads="1"/>
          </p:cNvSpPr>
          <p:nvPr/>
        </p:nvSpPr>
        <p:spPr bwMode="auto">
          <a:xfrm>
            <a:off x="4403806" y="3670130"/>
            <a:ext cx="815012" cy="618045"/>
          </a:xfrm>
          <a:prstGeom prst="roundRect">
            <a:avLst>
              <a:gd name="adj" fmla="val 16667"/>
            </a:avLst>
          </a:prstGeom>
          <a:solidFill>
            <a:srgbClr val="CCFFFF"/>
          </a:solidFill>
          <a:ln w="9525" algn="ctr">
            <a:noFill/>
            <a:round/>
            <a:headEnd/>
            <a:tailEnd/>
          </a:ln>
          <a:effectLst>
            <a:outerShdw dist="81320" dir="3080412" algn="ctr" rotWithShape="0">
              <a:srgbClr val="BBD2FF">
                <a:alpha val="50000"/>
              </a:srgbClr>
            </a:outerShdw>
          </a:effectLst>
        </p:spPr>
        <p:txBody>
          <a:bodyPr wrap="none" lIns="73483" tIns="36743" rIns="73483" bIns="36743" anchor="ctr"/>
          <a:lstStyle/>
          <a:p>
            <a:pPr marL="276225" indent="-276225" algn="ctr" defTabSz="736600">
              <a:spcBef>
                <a:spcPct val="20000"/>
              </a:spcBef>
              <a:buFont typeface="Wingdings" pitchFamily="2" charset="2"/>
              <a:buNone/>
            </a:pPr>
            <a:r>
              <a:rPr lang="en-US" altLang="zh-CN" sz="1000" b="0">
                <a:solidFill>
                  <a:srgbClr val="333399"/>
                </a:solidFill>
                <a:ea typeface="华文细黑" pitchFamily="2" charset="-122"/>
              </a:rPr>
              <a:t>WebM</a:t>
            </a:r>
          </a:p>
          <a:p>
            <a:pPr marL="276225" indent="-276225" algn="ctr" defTabSz="736600">
              <a:spcBef>
                <a:spcPct val="20000"/>
              </a:spcBef>
              <a:buFont typeface="Wingdings" pitchFamily="2" charset="2"/>
              <a:buNone/>
            </a:pPr>
            <a:endParaRPr lang="zh-CN" altLang="en-US" sz="1000" b="0">
              <a:solidFill>
                <a:srgbClr val="333399"/>
              </a:solidFill>
              <a:ea typeface="华文细黑" pitchFamily="2" charset="-122"/>
            </a:endParaRPr>
          </a:p>
        </p:txBody>
      </p:sp>
      <p:sp>
        <p:nvSpPr>
          <p:cNvPr id="38" name="AutoShape 171"/>
          <p:cNvSpPr>
            <a:spLocks noChangeArrowheads="1"/>
          </p:cNvSpPr>
          <p:nvPr/>
        </p:nvSpPr>
        <p:spPr bwMode="auto">
          <a:xfrm flipH="1">
            <a:off x="3274605" y="3816240"/>
            <a:ext cx="753248" cy="382808"/>
          </a:xfrm>
          <a:prstGeom prst="roundRect">
            <a:avLst>
              <a:gd name="adj" fmla="val 16667"/>
            </a:avLst>
          </a:prstGeom>
          <a:solidFill>
            <a:srgbClr val="FFFFFF"/>
          </a:solidFill>
          <a:ln w="12700">
            <a:solidFill>
              <a:srgbClr val="000000"/>
            </a:solidFill>
            <a:round/>
            <a:headEnd/>
            <a:tailEnd/>
          </a:ln>
          <a:effectLst/>
        </p:spPr>
        <p:txBody>
          <a:bodyPr wrap="none" lIns="78302" tIns="39153" rIns="78302" bIns="39153" anchor="ctr"/>
          <a:lstStyle/>
          <a:p>
            <a:pPr algn="ctr" defTabSz="784225" eaLnBrk="0" hangingPunct="0"/>
            <a:r>
              <a:rPr kumimoji="1" lang="en-US" altLang="zh-CN" sz="1000" b="0">
                <a:solidFill>
                  <a:srgbClr val="000000"/>
                </a:solidFill>
                <a:cs typeface="Arial" charset="0"/>
              </a:rPr>
              <a:t>Web </a:t>
            </a:r>
          </a:p>
          <a:p>
            <a:pPr algn="ctr" defTabSz="784225" eaLnBrk="0" hangingPunct="0"/>
            <a:r>
              <a:rPr kumimoji="1" lang="en-US" altLang="zh-CN" sz="1000" b="0">
                <a:solidFill>
                  <a:srgbClr val="000000"/>
                </a:solidFill>
                <a:cs typeface="Arial" charset="0"/>
              </a:rPr>
              <a:t>Server</a:t>
            </a:r>
          </a:p>
        </p:txBody>
      </p:sp>
      <p:sp>
        <p:nvSpPr>
          <p:cNvPr id="39" name="AutoShape 172"/>
          <p:cNvSpPr>
            <a:spLocks noChangeArrowheads="1"/>
          </p:cNvSpPr>
          <p:nvPr/>
        </p:nvSpPr>
        <p:spPr bwMode="auto">
          <a:xfrm flipH="1">
            <a:off x="3274605" y="2724799"/>
            <a:ext cx="753248" cy="382808"/>
          </a:xfrm>
          <a:prstGeom prst="roundRect">
            <a:avLst>
              <a:gd name="adj" fmla="val 16667"/>
            </a:avLst>
          </a:prstGeom>
          <a:solidFill>
            <a:srgbClr val="FFFFFF"/>
          </a:solidFill>
          <a:ln w="12700">
            <a:solidFill>
              <a:srgbClr val="000000"/>
            </a:solidFill>
            <a:round/>
            <a:headEnd/>
            <a:tailEnd/>
          </a:ln>
          <a:effectLst/>
        </p:spPr>
        <p:txBody>
          <a:bodyPr wrap="none" lIns="78302" tIns="39153" rIns="78302" bIns="39153" anchor="ctr"/>
          <a:lstStyle/>
          <a:p>
            <a:pPr algn="ctr" defTabSz="784225" eaLnBrk="0" hangingPunct="0"/>
            <a:r>
              <a:rPr kumimoji="1" lang="en-US" altLang="zh-CN" sz="1000" b="0">
                <a:solidFill>
                  <a:srgbClr val="000000"/>
                </a:solidFill>
                <a:cs typeface="Arial" charset="0"/>
              </a:rPr>
              <a:t>Email </a:t>
            </a:r>
          </a:p>
          <a:p>
            <a:pPr algn="ctr" defTabSz="784225" eaLnBrk="0" hangingPunct="0"/>
            <a:r>
              <a:rPr kumimoji="1" lang="en-US" altLang="zh-CN" sz="1000" b="0">
                <a:solidFill>
                  <a:srgbClr val="000000"/>
                </a:solidFill>
                <a:cs typeface="Arial" charset="0"/>
              </a:rPr>
              <a:t>Server</a:t>
            </a:r>
          </a:p>
        </p:txBody>
      </p:sp>
      <p:sp>
        <p:nvSpPr>
          <p:cNvPr id="40" name="AutoShape 173"/>
          <p:cNvSpPr>
            <a:spLocks noChangeArrowheads="1"/>
          </p:cNvSpPr>
          <p:nvPr/>
        </p:nvSpPr>
        <p:spPr bwMode="auto">
          <a:xfrm flipH="1">
            <a:off x="3337711" y="1832068"/>
            <a:ext cx="751906" cy="382808"/>
          </a:xfrm>
          <a:prstGeom prst="roundRect">
            <a:avLst>
              <a:gd name="adj" fmla="val 16667"/>
            </a:avLst>
          </a:prstGeom>
          <a:solidFill>
            <a:srgbClr val="FFFFFF"/>
          </a:solidFill>
          <a:ln w="12700">
            <a:solidFill>
              <a:srgbClr val="000000"/>
            </a:solidFill>
            <a:round/>
            <a:headEnd/>
            <a:tailEnd/>
          </a:ln>
          <a:effectLst/>
        </p:spPr>
        <p:txBody>
          <a:bodyPr wrap="none" lIns="78302" tIns="39153" rIns="78302" bIns="39153" anchor="ctr"/>
          <a:lstStyle/>
          <a:p>
            <a:pPr algn="ctr" defTabSz="784225" eaLnBrk="0" hangingPunct="0"/>
            <a:r>
              <a:rPr kumimoji="1" lang="en-US" altLang="zh-CN" sz="1000" b="0">
                <a:solidFill>
                  <a:srgbClr val="000000"/>
                </a:solidFill>
                <a:cs typeface="Arial" charset="0"/>
              </a:rPr>
              <a:t>MSP</a:t>
            </a:r>
          </a:p>
        </p:txBody>
      </p:sp>
      <p:sp>
        <p:nvSpPr>
          <p:cNvPr id="41" name="AutoShape 174"/>
          <p:cNvSpPr>
            <a:spLocks noChangeArrowheads="1"/>
          </p:cNvSpPr>
          <p:nvPr/>
        </p:nvSpPr>
        <p:spPr bwMode="auto">
          <a:xfrm>
            <a:off x="4403806" y="2133054"/>
            <a:ext cx="876776" cy="654572"/>
          </a:xfrm>
          <a:prstGeom prst="roundRect">
            <a:avLst>
              <a:gd name="adj" fmla="val 16667"/>
            </a:avLst>
          </a:prstGeom>
          <a:solidFill>
            <a:srgbClr val="FFFF99"/>
          </a:solidFill>
          <a:ln w="9525" algn="ctr">
            <a:noFill/>
            <a:round/>
            <a:headEnd/>
            <a:tailEnd/>
          </a:ln>
          <a:effectLst>
            <a:outerShdw dist="81320" dir="3080412" algn="ctr" rotWithShape="0">
              <a:srgbClr val="BBD2FF">
                <a:alpha val="50000"/>
              </a:srgbClr>
            </a:outerShdw>
          </a:effectLst>
        </p:spPr>
        <p:txBody>
          <a:bodyPr wrap="none" lIns="73483" tIns="36743" rIns="73483" bIns="36743" anchor="ctr"/>
          <a:lstStyle/>
          <a:p>
            <a:pPr marL="276225" indent="-276225" algn="ctr" defTabSz="736600">
              <a:spcBef>
                <a:spcPct val="20000"/>
              </a:spcBef>
              <a:buFont typeface="Wingdings" pitchFamily="2" charset="2"/>
              <a:buNone/>
            </a:pPr>
            <a:r>
              <a:rPr lang="en-US" altLang="zh-CN" sz="1000" b="0">
                <a:solidFill>
                  <a:srgbClr val="333399"/>
                </a:solidFill>
                <a:ea typeface="华文细黑" pitchFamily="2" charset="-122"/>
              </a:rPr>
              <a:t>MailM</a:t>
            </a:r>
          </a:p>
          <a:p>
            <a:pPr marL="276225" indent="-276225" algn="ctr" defTabSz="736600">
              <a:spcBef>
                <a:spcPct val="20000"/>
              </a:spcBef>
              <a:buFont typeface="Wingdings" pitchFamily="2" charset="2"/>
              <a:buNone/>
            </a:pPr>
            <a:endParaRPr lang="zh-CN" altLang="en-US" sz="1000" b="0">
              <a:solidFill>
                <a:srgbClr val="333399"/>
              </a:solidFill>
              <a:ea typeface="华文细黑" pitchFamily="2" charset="-122"/>
            </a:endParaRPr>
          </a:p>
        </p:txBody>
      </p:sp>
      <p:sp>
        <p:nvSpPr>
          <p:cNvPr id="42" name="AutoShape 175"/>
          <p:cNvSpPr>
            <a:spLocks noChangeArrowheads="1"/>
          </p:cNvSpPr>
          <p:nvPr/>
        </p:nvSpPr>
        <p:spPr bwMode="auto">
          <a:xfrm>
            <a:off x="4403806" y="5161912"/>
            <a:ext cx="876776" cy="618045"/>
          </a:xfrm>
          <a:prstGeom prst="roundRect">
            <a:avLst>
              <a:gd name="adj" fmla="val 16667"/>
            </a:avLst>
          </a:prstGeom>
          <a:solidFill>
            <a:srgbClr val="FF99CC"/>
          </a:solidFill>
          <a:ln w="9525" algn="ctr">
            <a:noFill/>
            <a:round/>
            <a:headEnd/>
            <a:tailEnd/>
          </a:ln>
          <a:effectLst>
            <a:outerShdw dist="81320" dir="3080412" algn="ctr" rotWithShape="0">
              <a:srgbClr val="BBD2FF">
                <a:alpha val="50000"/>
              </a:srgbClr>
            </a:outerShdw>
          </a:effectLst>
        </p:spPr>
        <p:txBody>
          <a:bodyPr wrap="none" lIns="73483" tIns="36743" rIns="73483" bIns="36743" anchor="ctr"/>
          <a:lstStyle/>
          <a:p>
            <a:pPr marL="276225" indent="-276225" algn="ctr" defTabSz="736600">
              <a:spcBef>
                <a:spcPct val="20000"/>
              </a:spcBef>
              <a:buFont typeface="Wingdings" pitchFamily="2" charset="2"/>
              <a:buNone/>
            </a:pPr>
            <a:r>
              <a:rPr lang="en-US" altLang="zh-CN" sz="1000" b="0">
                <a:solidFill>
                  <a:srgbClr val="333399"/>
                </a:solidFill>
                <a:ea typeface="华文细黑" pitchFamily="2" charset="-122"/>
              </a:rPr>
              <a:t>CTI</a:t>
            </a:r>
          </a:p>
          <a:p>
            <a:pPr marL="276225" indent="-276225" algn="ctr" defTabSz="736600">
              <a:spcBef>
                <a:spcPct val="20000"/>
              </a:spcBef>
              <a:buFont typeface="Wingdings" pitchFamily="2" charset="2"/>
              <a:buNone/>
            </a:pPr>
            <a:r>
              <a:rPr lang="en-US" altLang="zh-CN" sz="1000" b="0">
                <a:solidFill>
                  <a:srgbClr val="333399"/>
                </a:solidFill>
                <a:ea typeface="华文细黑" pitchFamily="2" charset="-122"/>
              </a:rPr>
              <a:t>Server</a:t>
            </a:r>
          </a:p>
        </p:txBody>
      </p:sp>
      <p:sp>
        <p:nvSpPr>
          <p:cNvPr id="43" name="AutoShape 176"/>
          <p:cNvSpPr>
            <a:spLocks noChangeArrowheads="1"/>
          </p:cNvSpPr>
          <p:nvPr/>
        </p:nvSpPr>
        <p:spPr bwMode="auto">
          <a:xfrm>
            <a:off x="2961758" y="5343088"/>
            <a:ext cx="296734" cy="206015"/>
          </a:xfrm>
          <a:prstGeom prst="leftRightArrow">
            <a:avLst>
              <a:gd name="adj1" fmla="val 50000"/>
              <a:gd name="adj2" fmla="val 31348"/>
            </a:avLst>
          </a:prstGeom>
          <a:solidFill>
            <a:srgbClr val="99CC00"/>
          </a:solidFill>
          <a:ln w="9525" algn="ctr">
            <a:noFill/>
            <a:miter lim="800000"/>
            <a:headEnd/>
            <a:tailEnd/>
          </a:ln>
          <a:effectLst/>
        </p:spPr>
        <p:txBody>
          <a:bodyPr wrap="none" lIns="91425" tIns="45712" rIns="91425" bIns="45712" anchor="ctr">
            <a:spAutoFit/>
          </a:bodyPr>
          <a:lstStyle/>
          <a:p>
            <a:endParaRPr lang="en-US"/>
          </a:p>
        </p:txBody>
      </p:sp>
      <p:sp>
        <p:nvSpPr>
          <p:cNvPr id="44" name="AutoShape 177"/>
          <p:cNvSpPr>
            <a:spLocks noChangeArrowheads="1"/>
          </p:cNvSpPr>
          <p:nvPr/>
        </p:nvSpPr>
        <p:spPr bwMode="auto">
          <a:xfrm>
            <a:off x="2961758" y="3900984"/>
            <a:ext cx="296734" cy="206015"/>
          </a:xfrm>
          <a:prstGeom prst="leftRightArrow">
            <a:avLst>
              <a:gd name="adj1" fmla="val 50000"/>
              <a:gd name="adj2" fmla="val 31348"/>
            </a:avLst>
          </a:prstGeom>
          <a:solidFill>
            <a:srgbClr val="99CC00"/>
          </a:solidFill>
          <a:ln w="9525" algn="ctr">
            <a:noFill/>
            <a:miter lim="800000"/>
            <a:headEnd/>
            <a:tailEnd/>
          </a:ln>
          <a:effectLst/>
        </p:spPr>
        <p:txBody>
          <a:bodyPr wrap="none" lIns="91425" tIns="45712" rIns="91425" bIns="45712" anchor="ctr">
            <a:spAutoFit/>
          </a:bodyPr>
          <a:lstStyle/>
          <a:p>
            <a:endParaRPr lang="en-US"/>
          </a:p>
        </p:txBody>
      </p:sp>
      <p:sp>
        <p:nvSpPr>
          <p:cNvPr id="45" name="AutoShape 178"/>
          <p:cNvSpPr>
            <a:spLocks noChangeArrowheads="1"/>
          </p:cNvSpPr>
          <p:nvPr/>
        </p:nvSpPr>
        <p:spPr bwMode="auto">
          <a:xfrm>
            <a:off x="2977870" y="2809543"/>
            <a:ext cx="296734" cy="206015"/>
          </a:xfrm>
          <a:prstGeom prst="leftRightArrow">
            <a:avLst>
              <a:gd name="adj1" fmla="val 50000"/>
              <a:gd name="adj2" fmla="val 31348"/>
            </a:avLst>
          </a:prstGeom>
          <a:solidFill>
            <a:srgbClr val="99CC00"/>
          </a:solidFill>
          <a:ln w="9525" algn="ctr">
            <a:noFill/>
            <a:miter lim="800000"/>
            <a:headEnd/>
            <a:tailEnd/>
          </a:ln>
          <a:effectLst/>
        </p:spPr>
        <p:txBody>
          <a:bodyPr wrap="none" lIns="91425" tIns="45712" rIns="91425" bIns="45712" anchor="ctr">
            <a:spAutoFit/>
          </a:bodyPr>
          <a:lstStyle/>
          <a:p>
            <a:endParaRPr lang="en-US"/>
          </a:p>
        </p:txBody>
      </p:sp>
      <p:sp>
        <p:nvSpPr>
          <p:cNvPr id="46" name="AutoShape 179"/>
          <p:cNvSpPr>
            <a:spLocks noChangeArrowheads="1"/>
          </p:cNvSpPr>
          <p:nvPr/>
        </p:nvSpPr>
        <p:spPr bwMode="auto">
          <a:xfrm>
            <a:off x="3024864" y="1924117"/>
            <a:ext cx="295392" cy="206015"/>
          </a:xfrm>
          <a:prstGeom prst="leftRightArrow">
            <a:avLst>
              <a:gd name="adj1" fmla="val 50000"/>
              <a:gd name="adj2" fmla="val 31206"/>
            </a:avLst>
          </a:prstGeom>
          <a:solidFill>
            <a:srgbClr val="99CC00"/>
          </a:solidFill>
          <a:ln w="9525" algn="ctr">
            <a:noFill/>
            <a:miter lim="800000"/>
            <a:headEnd/>
            <a:tailEnd/>
          </a:ln>
          <a:effectLst/>
        </p:spPr>
        <p:txBody>
          <a:bodyPr wrap="none" lIns="91425" tIns="45712" rIns="91425" bIns="45712" anchor="ctr">
            <a:spAutoFit/>
          </a:bodyPr>
          <a:lstStyle/>
          <a:p>
            <a:endParaRPr lang="en-US"/>
          </a:p>
        </p:txBody>
      </p:sp>
      <p:sp>
        <p:nvSpPr>
          <p:cNvPr id="47" name="AutoShape 180"/>
          <p:cNvSpPr>
            <a:spLocks noChangeArrowheads="1"/>
          </p:cNvSpPr>
          <p:nvPr/>
        </p:nvSpPr>
        <p:spPr bwMode="auto">
          <a:xfrm>
            <a:off x="6722629" y="3887834"/>
            <a:ext cx="939882" cy="219165"/>
          </a:xfrm>
          <a:prstGeom prst="leftRightArrow">
            <a:avLst>
              <a:gd name="adj1" fmla="val 50000"/>
              <a:gd name="adj2" fmla="val 93333"/>
            </a:avLst>
          </a:prstGeom>
          <a:solidFill>
            <a:srgbClr val="99CC00"/>
          </a:solidFill>
          <a:ln w="9525" algn="ctr">
            <a:noFill/>
            <a:miter lim="800000"/>
            <a:headEnd/>
            <a:tailEnd/>
          </a:ln>
          <a:effectLst/>
        </p:spPr>
        <p:txBody>
          <a:bodyPr lIns="91425" tIns="45712" rIns="91425" bIns="45712" anchor="ctr">
            <a:spAutoFit/>
          </a:bodyPr>
          <a:lstStyle/>
          <a:p>
            <a:endParaRPr lang="en-US"/>
          </a:p>
        </p:txBody>
      </p:sp>
      <p:sp>
        <p:nvSpPr>
          <p:cNvPr id="48" name="AutoShape 181"/>
          <p:cNvSpPr>
            <a:spLocks noChangeArrowheads="1"/>
          </p:cNvSpPr>
          <p:nvPr/>
        </p:nvSpPr>
        <p:spPr bwMode="auto">
          <a:xfrm>
            <a:off x="4027853" y="3906828"/>
            <a:ext cx="295392" cy="206015"/>
          </a:xfrm>
          <a:prstGeom prst="leftRightArrow">
            <a:avLst>
              <a:gd name="adj1" fmla="val 50000"/>
              <a:gd name="adj2" fmla="val 31206"/>
            </a:avLst>
          </a:prstGeom>
          <a:solidFill>
            <a:srgbClr val="99CC00"/>
          </a:solidFill>
          <a:ln w="9525" algn="ctr">
            <a:noFill/>
            <a:miter lim="800000"/>
            <a:headEnd/>
            <a:tailEnd/>
          </a:ln>
          <a:effectLst/>
        </p:spPr>
        <p:txBody>
          <a:bodyPr wrap="none" lIns="91425" tIns="45712" rIns="91425" bIns="45712" anchor="ctr">
            <a:spAutoFit/>
          </a:bodyPr>
          <a:lstStyle/>
          <a:p>
            <a:endParaRPr lang="en-US"/>
          </a:p>
        </p:txBody>
      </p:sp>
      <p:sp>
        <p:nvSpPr>
          <p:cNvPr id="49" name="AutoShape 182"/>
          <p:cNvSpPr>
            <a:spLocks noChangeArrowheads="1"/>
          </p:cNvSpPr>
          <p:nvPr/>
        </p:nvSpPr>
        <p:spPr bwMode="auto">
          <a:xfrm>
            <a:off x="5280582" y="3900984"/>
            <a:ext cx="296734" cy="206015"/>
          </a:xfrm>
          <a:prstGeom prst="leftRightArrow">
            <a:avLst>
              <a:gd name="adj1" fmla="val 50000"/>
              <a:gd name="adj2" fmla="val 31348"/>
            </a:avLst>
          </a:prstGeom>
          <a:solidFill>
            <a:srgbClr val="99CC00"/>
          </a:solidFill>
          <a:ln w="9525" algn="ctr">
            <a:noFill/>
            <a:miter lim="800000"/>
            <a:headEnd/>
            <a:tailEnd/>
          </a:ln>
          <a:effectLst/>
        </p:spPr>
        <p:txBody>
          <a:bodyPr wrap="none" lIns="91425" tIns="45712" rIns="91425" bIns="45712" anchor="ctr">
            <a:spAutoFit/>
          </a:bodyPr>
          <a:lstStyle/>
          <a:p>
            <a:endParaRPr lang="en-US"/>
          </a:p>
        </p:txBody>
      </p:sp>
      <p:sp>
        <p:nvSpPr>
          <p:cNvPr id="50" name="Text Box 183"/>
          <p:cNvSpPr txBox="1">
            <a:spLocks noChangeArrowheads="1"/>
          </p:cNvSpPr>
          <p:nvPr/>
        </p:nvSpPr>
        <p:spPr bwMode="auto">
          <a:xfrm>
            <a:off x="6588360" y="4112843"/>
            <a:ext cx="1172167" cy="965786"/>
          </a:xfrm>
          <a:prstGeom prst="rect">
            <a:avLst/>
          </a:prstGeom>
          <a:noFill/>
          <a:ln w="9525" algn="ctr">
            <a:noFill/>
            <a:miter lim="800000"/>
            <a:headEnd/>
            <a:tailEnd/>
          </a:ln>
          <a:effectLst/>
        </p:spPr>
        <p:txBody>
          <a:bodyPr wrap="none" lIns="78264" tIns="39134" rIns="78264" bIns="39134">
            <a:spAutoFit/>
          </a:bodyPr>
          <a:lstStyle/>
          <a:p>
            <a:pPr algn="ctr" defTabSz="769938"/>
            <a:r>
              <a:rPr kumimoji="1" lang="en-US" altLang="zh-CN" sz="1000" b="0" dirty="0">
                <a:solidFill>
                  <a:srgbClr val="000000"/>
                </a:solidFill>
                <a:cs typeface="Arial" charset="0"/>
              </a:rPr>
              <a:t>Multimedia unified</a:t>
            </a:r>
          </a:p>
          <a:p>
            <a:pPr algn="ctr" defTabSz="769938"/>
            <a:r>
              <a:rPr kumimoji="1" lang="en-US" altLang="zh-CN" sz="1000" b="0" dirty="0">
                <a:solidFill>
                  <a:srgbClr val="000000"/>
                </a:solidFill>
                <a:cs typeface="Arial" charset="0"/>
              </a:rPr>
              <a:t>queuing,</a:t>
            </a:r>
          </a:p>
          <a:p>
            <a:pPr algn="ctr" defTabSz="769938"/>
            <a:r>
              <a:rPr kumimoji="1" lang="en-US" altLang="zh-CN" sz="1000" b="0" dirty="0">
                <a:solidFill>
                  <a:srgbClr val="000000"/>
                </a:solidFill>
                <a:cs typeface="Arial" charset="0"/>
              </a:rPr>
              <a:t>unified routing, </a:t>
            </a:r>
          </a:p>
          <a:p>
            <a:pPr algn="ctr" defTabSz="769938"/>
            <a:r>
              <a:rPr kumimoji="1" lang="en-US" altLang="zh-CN" sz="1000" b="0" dirty="0">
                <a:solidFill>
                  <a:srgbClr val="000000"/>
                </a:solidFill>
                <a:cs typeface="Arial" charset="0"/>
              </a:rPr>
              <a:t>and multi-channel </a:t>
            </a:r>
          </a:p>
          <a:p>
            <a:pPr algn="ctr" defTabSz="769938"/>
            <a:r>
              <a:rPr kumimoji="1" lang="en-US" altLang="zh-CN" sz="1000" b="0" dirty="0">
                <a:solidFill>
                  <a:srgbClr val="000000"/>
                </a:solidFill>
                <a:cs typeface="Arial" charset="0"/>
              </a:rPr>
              <a:t>outgoing call</a:t>
            </a:r>
          </a:p>
        </p:txBody>
      </p:sp>
      <p:sp>
        <p:nvSpPr>
          <p:cNvPr id="51" name="AutoShape 184"/>
          <p:cNvSpPr>
            <a:spLocks noChangeArrowheads="1"/>
          </p:cNvSpPr>
          <p:nvPr/>
        </p:nvSpPr>
        <p:spPr bwMode="auto">
          <a:xfrm>
            <a:off x="6033830" y="3452426"/>
            <a:ext cx="187976" cy="290759"/>
          </a:xfrm>
          <a:prstGeom prst="upDownArrow">
            <a:avLst>
              <a:gd name="adj1" fmla="val 50000"/>
              <a:gd name="adj2" fmla="val 28429"/>
            </a:avLst>
          </a:prstGeom>
          <a:solidFill>
            <a:srgbClr val="99CC00"/>
          </a:solidFill>
          <a:ln w="9525">
            <a:solidFill>
              <a:srgbClr val="000000"/>
            </a:solidFill>
            <a:miter lim="800000"/>
            <a:headEnd/>
            <a:tailEnd/>
          </a:ln>
          <a:effectLst/>
        </p:spPr>
        <p:txBody>
          <a:bodyPr vert="eaVert" wrap="none" anchor="ctr"/>
          <a:lstStyle/>
          <a:p>
            <a:endParaRPr lang="en-US"/>
          </a:p>
        </p:txBody>
      </p:sp>
      <p:sp>
        <p:nvSpPr>
          <p:cNvPr id="52" name="AutoShape 185"/>
          <p:cNvSpPr>
            <a:spLocks noChangeArrowheads="1"/>
          </p:cNvSpPr>
          <p:nvPr/>
        </p:nvSpPr>
        <p:spPr bwMode="auto">
          <a:xfrm>
            <a:off x="6033830" y="4251648"/>
            <a:ext cx="187976" cy="290759"/>
          </a:xfrm>
          <a:prstGeom prst="upDownArrow">
            <a:avLst>
              <a:gd name="adj1" fmla="val 50000"/>
              <a:gd name="adj2" fmla="val 28429"/>
            </a:avLst>
          </a:prstGeom>
          <a:solidFill>
            <a:srgbClr val="99CC00"/>
          </a:solidFill>
          <a:ln w="9525">
            <a:solidFill>
              <a:srgbClr val="000000"/>
            </a:solidFill>
            <a:miter lim="800000"/>
            <a:headEnd/>
            <a:tailEnd/>
          </a:ln>
          <a:effectLst/>
        </p:spPr>
        <p:txBody>
          <a:bodyPr vert="eaVert" wrap="none" anchor="ctr"/>
          <a:lstStyle/>
          <a:p>
            <a:endParaRPr lang="en-US"/>
          </a:p>
        </p:txBody>
      </p:sp>
      <p:sp>
        <p:nvSpPr>
          <p:cNvPr id="53" name="Text Box 186"/>
          <p:cNvSpPr txBox="1">
            <a:spLocks noChangeArrowheads="1"/>
          </p:cNvSpPr>
          <p:nvPr/>
        </p:nvSpPr>
        <p:spPr bwMode="auto">
          <a:xfrm>
            <a:off x="7815578" y="4793715"/>
            <a:ext cx="576013" cy="265920"/>
          </a:xfrm>
          <a:prstGeom prst="rect">
            <a:avLst/>
          </a:prstGeom>
          <a:noFill/>
          <a:ln w="9525">
            <a:noFill/>
            <a:miter lim="800000"/>
            <a:headEnd/>
            <a:tailEnd/>
          </a:ln>
          <a:effectLst/>
        </p:spPr>
        <p:txBody>
          <a:bodyPr wrap="none" lIns="78302" tIns="39153" rIns="78302" bIns="39153">
            <a:spAutoFit/>
          </a:bodyPr>
          <a:lstStyle/>
          <a:p>
            <a:pPr defTabSz="784225"/>
            <a:r>
              <a:rPr lang="en-US" altLang="zh-CN" sz="1000" b="0">
                <a:solidFill>
                  <a:srgbClr val="000000"/>
                </a:solidFill>
                <a:cs typeface="Arial" charset="0"/>
              </a:rPr>
              <a:t>Agents </a:t>
            </a:r>
          </a:p>
        </p:txBody>
      </p:sp>
      <p:sp>
        <p:nvSpPr>
          <p:cNvPr id="54" name="AutoShape 187"/>
          <p:cNvSpPr>
            <a:spLocks noChangeArrowheads="1"/>
          </p:cNvSpPr>
          <p:nvPr/>
        </p:nvSpPr>
        <p:spPr bwMode="auto">
          <a:xfrm>
            <a:off x="3024864" y="1190645"/>
            <a:ext cx="1084893" cy="474857"/>
          </a:xfrm>
          <a:prstGeom prst="wedgeRoundRectCallout">
            <a:avLst>
              <a:gd name="adj1" fmla="val -2588"/>
              <a:gd name="adj2" fmla="val 105301"/>
              <a:gd name="adj3" fmla="val 16667"/>
            </a:avLst>
          </a:prstGeom>
          <a:solidFill>
            <a:srgbClr val="FFFFCC"/>
          </a:solidFill>
          <a:ln w="9525" algn="ctr">
            <a:noFill/>
            <a:miter lim="800000"/>
            <a:headEnd/>
            <a:tailEnd/>
          </a:ln>
          <a:effectLst>
            <a:prstShdw prst="shdw17" dist="17961" dir="2700000">
              <a:srgbClr val="FFFFCC">
                <a:gamma/>
                <a:shade val="60000"/>
                <a:invGamma/>
              </a:srgbClr>
            </a:prstShdw>
          </a:effectLst>
        </p:spPr>
        <p:txBody>
          <a:bodyPr lIns="85501" tIns="42748" rIns="85501" bIns="42748">
            <a:spAutoFit/>
          </a:bodyPr>
          <a:lstStyle/>
          <a:p>
            <a:pPr defTabSz="858838"/>
            <a:r>
              <a:rPr kumimoji="1" lang="en-US" altLang="zh-CN" sz="1000" b="0">
                <a:solidFill>
                  <a:srgbClr val="000000"/>
                </a:solidFill>
                <a:cs typeface="Arial" charset="0"/>
              </a:rPr>
              <a:t>Media access layer</a:t>
            </a:r>
          </a:p>
        </p:txBody>
      </p:sp>
      <p:sp>
        <p:nvSpPr>
          <p:cNvPr id="55" name="AutoShape 188"/>
          <p:cNvSpPr>
            <a:spLocks noChangeArrowheads="1"/>
          </p:cNvSpPr>
          <p:nvPr/>
        </p:nvSpPr>
        <p:spPr bwMode="auto">
          <a:xfrm>
            <a:off x="4277593" y="1183340"/>
            <a:ext cx="1086235" cy="664800"/>
          </a:xfrm>
          <a:prstGeom prst="wedgeRoundRectCallout">
            <a:avLst>
              <a:gd name="adj1" fmla="val -60"/>
              <a:gd name="adj2" fmla="val 109449"/>
              <a:gd name="adj3" fmla="val 16667"/>
            </a:avLst>
          </a:prstGeom>
          <a:solidFill>
            <a:srgbClr val="FFFFCC"/>
          </a:solidFill>
          <a:ln w="9525" algn="ctr">
            <a:noFill/>
            <a:miter lim="800000"/>
            <a:headEnd/>
            <a:tailEnd/>
          </a:ln>
          <a:effectLst>
            <a:prstShdw prst="shdw17" dist="17961" dir="2700000">
              <a:srgbClr val="FFFFCC">
                <a:gamma/>
                <a:shade val="60000"/>
                <a:invGamma/>
              </a:srgbClr>
            </a:prstShdw>
          </a:effectLst>
        </p:spPr>
        <p:txBody>
          <a:bodyPr lIns="85501" tIns="42748" rIns="85501" bIns="42748">
            <a:spAutoFit/>
          </a:bodyPr>
          <a:lstStyle/>
          <a:p>
            <a:pPr defTabSz="858838"/>
            <a:r>
              <a:rPr kumimoji="1" lang="en-US" altLang="zh-CN" sz="1000" b="0">
                <a:solidFill>
                  <a:srgbClr val="000000"/>
                </a:solidFill>
                <a:cs typeface="Arial" charset="0"/>
              </a:rPr>
              <a:t>Media adaptation layer</a:t>
            </a:r>
          </a:p>
        </p:txBody>
      </p:sp>
      <p:sp>
        <p:nvSpPr>
          <p:cNvPr id="56" name="AutoShape 189"/>
          <p:cNvSpPr>
            <a:spLocks noChangeArrowheads="1"/>
          </p:cNvSpPr>
          <p:nvPr/>
        </p:nvSpPr>
        <p:spPr bwMode="auto">
          <a:xfrm>
            <a:off x="5531664" y="1190645"/>
            <a:ext cx="1087578" cy="474857"/>
          </a:xfrm>
          <a:prstGeom prst="wedgeRoundRectCallout">
            <a:avLst>
              <a:gd name="adj1" fmla="val -1745"/>
              <a:gd name="adj2" fmla="val 108523"/>
              <a:gd name="adj3" fmla="val 16667"/>
            </a:avLst>
          </a:prstGeom>
          <a:solidFill>
            <a:srgbClr val="FFFFCC"/>
          </a:solidFill>
          <a:ln w="9525" algn="ctr">
            <a:noFill/>
            <a:miter lim="800000"/>
            <a:headEnd/>
            <a:tailEnd/>
          </a:ln>
          <a:effectLst>
            <a:prstShdw prst="shdw17" dist="17961" dir="2700000">
              <a:srgbClr val="FFFFCC">
                <a:gamma/>
                <a:shade val="60000"/>
                <a:invGamma/>
              </a:srgbClr>
            </a:prstShdw>
          </a:effectLst>
        </p:spPr>
        <p:txBody>
          <a:bodyPr lIns="85501" tIns="42748" rIns="85501" bIns="42748">
            <a:spAutoFit/>
          </a:bodyPr>
          <a:lstStyle/>
          <a:p>
            <a:pPr defTabSz="858838"/>
            <a:r>
              <a:rPr kumimoji="1" lang="en-US" altLang="zh-CN" sz="1000" b="0">
                <a:solidFill>
                  <a:srgbClr val="000000"/>
                </a:solidFill>
                <a:cs typeface="Arial" charset="0"/>
              </a:rPr>
              <a:t>Function support layer</a:t>
            </a:r>
          </a:p>
        </p:txBody>
      </p:sp>
      <p:pic>
        <p:nvPicPr>
          <p:cNvPr id="57" name="Picture 190"/>
          <p:cNvPicPr>
            <a:picLocks noChangeAspect="1" noChangeArrowheads="1"/>
          </p:cNvPicPr>
          <p:nvPr/>
        </p:nvPicPr>
        <p:blipFill>
          <a:blip r:embed="rId15" cstate="print"/>
          <a:srcRect/>
          <a:stretch>
            <a:fillRect/>
          </a:stretch>
        </p:blipFill>
        <p:spPr bwMode="auto">
          <a:xfrm>
            <a:off x="7733674" y="3052085"/>
            <a:ext cx="753248" cy="433946"/>
          </a:xfrm>
          <a:prstGeom prst="rect">
            <a:avLst/>
          </a:prstGeom>
          <a:noFill/>
        </p:spPr>
      </p:pic>
      <p:sp>
        <p:nvSpPr>
          <p:cNvPr id="58" name="Text Box 191"/>
          <p:cNvSpPr txBox="1">
            <a:spLocks noChangeArrowheads="1"/>
          </p:cNvSpPr>
          <p:nvPr/>
        </p:nvSpPr>
        <p:spPr bwMode="auto">
          <a:xfrm>
            <a:off x="7751129" y="3623375"/>
            <a:ext cx="1056696" cy="265920"/>
          </a:xfrm>
          <a:prstGeom prst="rect">
            <a:avLst/>
          </a:prstGeom>
          <a:noFill/>
          <a:ln w="9525">
            <a:noFill/>
            <a:miter lim="800000"/>
            <a:headEnd/>
            <a:tailEnd/>
          </a:ln>
          <a:effectLst/>
        </p:spPr>
        <p:txBody>
          <a:bodyPr wrap="none" lIns="78302" tIns="39153" rIns="78302" bIns="39153">
            <a:spAutoFit/>
          </a:bodyPr>
          <a:lstStyle/>
          <a:p>
            <a:pPr defTabSz="784225"/>
            <a:r>
              <a:rPr lang="en-US" altLang="zh-CN" sz="1000" b="0">
                <a:solidFill>
                  <a:srgbClr val="000000"/>
                </a:solidFill>
                <a:cs typeface="Arial" charset="0"/>
              </a:rPr>
              <a:t>Self service flow</a:t>
            </a:r>
          </a:p>
        </p:txBody>
      </p:sp>
      <p:sp>
        <p:nvSpPr>
          <p:cNvPr id="59" name="AutoShape 192"/>
          <p:cNvSpPr>
            <a:spLocks noChangeArrowheads="1"/>
          </p:cNvSpPr>
          <p:nvPr/>
        </p:nvSpPr>
        <p:spPr bwMode="auto">
          <a:xfrm>
            <a:off x="7634315" y="1183340"/>
            <a:ext cx="1086235" cy="664800"/>
          </a:xfrm>
          <a:prstGeom prst="wedgeRoundRectCallout">
            <a:avLst>
              <a:gd name="adj1" fmla="val -1745"/>
              <a:gd name="adj2" fmla="val 108523"/>
              <a:gd name="adj3" fmla="val 16667"/>
            </a:avLst>
          </a:prstGeom>
          <a:solidFill>
            <a:srgbClr val="FFFFCC"/>
          </a:solidFill>
          <a:ln w="9525" algn="ctr">
            <a:noFill/>
            <a:miter lim="800000"/>
            <a:headEnd/>
            <a:tailEnd/>
          </a:ln>
          <a:effectLst>
            <a:prstShdw prst="shdw17" dist="17961" dir="2700000">
              <a:srgbClr val="FFFFCC">
                <a:gamma/>
                <a:shade val="60000"/>
                <a:invGamma/>
              </a:srgbClr>
            </a:prstShdw>
          </a:effectLst>
        </p:spPr>
        <p:txBody>
          <a:bodyPr lIns="85501" tIns="42748" rIns="85501" bIns="42748">
            <a:spAutoFit/>
          </a:bodyPr>
          <a:lstStyle/>
          <a:p>
            <a:pPr defTabSz="858838"/>
            <a:r>
              <a:rPr kumimoji="1" lang="en-US" altLang="zh-CN" sz="1000" b="0">
                <a:solidFill>
                  <a:srgbClr val="000000"/>
                </a:solidFill>
                <a:cs typeface="Arial" charset="0"/>
              </a:rPr>
              <a:t>Service implementing layer</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22</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Unified Routing and Queuing</a:t>
            </a:r>
            <a:endPar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99" name="Text Box 193"/>
          <p:cNvSpPr txBox="1">
            <a:spLocks noChangeArrowheads="1"/>
          </p:cNvSpPr>
          <p:nvPr/>
        </p:nvSpPr>
        <p:spPr bwMode="auto">
          <a:xfrm>
            <a:off x="479612" y="1264027"/>
            <a:ext cx="8355106" cy="2941393"/>
          </a:xfrm>
          <a:prstGeom prst="rect">
            <a:avLst/>
          </a:prstGeom>
          <a:noFill/>
          <a:ln w="9525">
            <a:noFill/>
            <a:miter lim="800000"/>
            <a:headEnd/>
            <a:tailEnd/>
          </a:ln>
          <a:effectLst/>
        </p:spPr>
        <p:txBody>
          <a:bodyPr wrap="square" lIns="78302" tIns="39153" rIns="78302" bIns="39153">
            <a:spAutoFit/>
          </a:bodyPr>
          <a:lstStyle/>
          <a:p>
            <a:pPr defTabSz="784225" eaLnBrk="0" hangingPunct="0">
              <a:spcBef>
                <a:spcPts val="600"/>
              </a:spcBef>
              <a:spcAft>
                <a:spcPts val="600"/>
              </a:spcAft>
            </a:pPr>
            <a:r>
              <a:rPr lang="en-US" altLang="zh-CN" sz="2000" b="0" dirty="0">
                <a:solidFill>
                  <a:srgbClr val="000000"/>
                </a:solidFill>
                <a:latin typeface="Calibri" pitchFamily="34" charset="0"/>
                <a:cs typeface="Calibri" pitchFamily="34" charset="0"/>
              </a:rPr>
              <a:t>The CTI platform supports the following routing strategies: </a:t>
            </a:r>
          </a:p>
          <a:p>
            <a:pPr marL="914400" indent="-457200" defTabSz="784225" eaLnBrk="0" hangingPunct="0">
              <a:spcBef>
                <a:spcPts val="600"/>
              </a:spcBef>
              <a:spcAft>
                <a:spcPts val="600"/>
              </a:spcAft>
              <a:buClr>
                <a:srgbClr val="000000"/>
              </a:buClr>
              <a:buSzPct val="75000"/>
              <a:buFont typeface="Wingdings" pitchFamily="2" charset="2"/>
              <a:buChar char="q"/>
            </a:pPr>
            <a:r>
              <a:rPr lang="en-US" altLang="zh-CN" dirty="0">
                <a:solidFill>
                  <a:srgbClr val="000000"/>
                </a:solidFill>
                <a:latin typeface="Calibri" pitchFamily="34" charset="0"/>
                <a:cs typeface="Calibri" pitchFamily="34" charset="0"/>
              </a:rPr>
              <a:t>Skill based routing (optimal skill, more skill first, average distribution, call allocation by level)</a:t>
            </a:r>
          </a:p>
          <a:p>
            <a:pPr marL="914400" indent="-457200" defTabSz="784225" eaLnBrk="0" hangingPunct="0">
              <a:spcBef>
                <a:spcPts val="600"/>
              </a:spcBef>
              <a:spcAft>
                <a:spcPts val="600"/>
              </a:spcAft>
              <a:buClr>
                <a:srgbClr val="000000"/>
              </a:buClr>
              <a:buSzPct val="75000"/>
              <a:buFont typeface="Wingdings" pitchFamily="2" charset="2"/>
              <a:buChar char="q"/>
            </a:pPr>
            <a:r>
              <a:rPr lang="en-US" altLang="zh-CN" dirty="0">
                <a:solidFill>
                  <a:srgbClr val="000000"/>
                </a:solidFill>
                <a:latin typeface="Calibri" pitchFamily="34" charset="0"/>
                <a:cs typeface="Calibri" pitchFamily="34" charset="0"/>
              </a:rPr>
              <a:t>Intelligent routing based on customized routing scripts (cost, time of day, location etc)</a:t>
            </a:r>
          </a:p>
          <a:p>
            <a:pPr marL="914400" indent="-457200" defTabSz="784225" eaLnBrk="0" hangingPunct="0">
              <a:spcBef>
                <a:spcPts val="600"/>
              </a:spcBef>
              <a:spcAft>
                <a:spcPts val="600"/>
              </a:spcAft>
              <a:buClr>
                <a:srgbClr val="000000"/>
              </a:buClr>
              <a:buSzPct val="75000"/>
              <a:buFont typeface="Wingdings" pitchFamily="2" charset="2"/>
              <a:buChar char="q"/>
            </a:pPr>
            <a:r>
              <a:rPr lang="en-US" altLang="zh-CN" dirty="0">
                <a:solidFill>
                  <a:srgbClr val="000000"/>
                </a:solidFill>
                <a:latin typeface="Calibri" pitchFamily="34" charset="0"/>
                <a:cs typeface="Calibri" pitchFamily="34" charset="0"/>
              </a:rPr>
              <a:t>Queuing based on First come, first serve, First idle, first serve etc…</a:t>
            </a:r>
          </a:p>
          <a:p>
            <a:pPr marL="914400" indent="-457200" defTabSz="784225" eaLnBrk="0" hangingPunct="0">
              <a:spcBef>
                <a:spcPts val="600"/>
              </a:spcBef>
              <a:spcAft>
                <a:spcPts val="600"/>
              </a:spcAft>
              <a:buClr>
                <a:srgbClr val="000000"/>
              </a:buClr>
              <a:buSzPct val="75000"/>
              <a:buFont typeface="Wingdings" pitchFamily="2" charset="2"/>
              <a:buChar char="q"/>
            </a:pPr>
            <a:r>
              <a:rPr lang="en-US" altLang="zh-CN" dirty="0">
                <a:solidFill>
                  <a:srgbClr val="000000"/>
                </a:solidFill>
                <a:latin typeface="Calibri" pitchFamily="34" charset="0"/>
                <a:cs typeface="Calibri" pitchFamily="34" charset="0"/>
              </a:rPr>
              <a:t>Level-based service that adjusts call allocation policies in real time based on service levels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4" name="圆角矩形 55"/>
          <p:cNvPicPr>
            <a:picLocks noChangeArrowheads="1"/>
          </p:cNvPicPr>
          <p:nvPr/>
        </p:nvPicPr>
        <p:blipFill>
          <a:blip r:embed="rId3" cstate="print"/>
          <a:srcRect/>
          <a:stretch>
            <a:fillRect/>
          </a:stretch>
        </p:blipFill>
        <p:spPr bwMode="auto">
          <a:xfrm>
            <a:off x="2743200" y="4381969"/>
            <a:ext cx="4465638" cy="1146175"/>
          </a:xfrm>
          <a:prstGeom prst="rect">
            <a:avLst/>
          </a:prstGeom>
          <a:noFill/>
          <a:ln w="9525">
            <a:noFill/>
            <a:miter lim="800000"/>
            <a:headEnd/>
            <a:tailEnd/>
          </a:ln>
        </p:spPr>
      </p:pic>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23</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Self Service IVR</a:t>
            </a:r>
          </a:p>
        </p:txBody>
      </p:sp>
      <p:pic>
        <p:nvPicPr>
          <p:cNvPr id="44037" name="Picture 4" descr="总结 copy"/>
          <p:cNvPicPr>
            <a:picLocks noChangeAspect="1" noChangeArrowheads="1"/>
          </p:cNvPicPr>
          <p:nvPr/>
        </p:nvPicPr>
        <p:blipFill>
          <a:blip r:embed="rId4" cstate="print"/>
          <a:srcRect/>
          <a:stretch>
            <a:fillRect/>
          </a:stretch>
        </p:blipFill>
        <p:spPr bwMode="auto">
          <a:xfrm>
            <a:off x="196850" y="175760"/>
            <a:ext cx="617538" cy="617537"/>
          </a:xfrm>
          <a:prstGeom prst="rect">
            <a:avLst/>
          </a:prstGeom>
          <a:noFill/>
          <a:ln w="9525">
            <a:noFill/>
            <a:miter lim="800000"/>
            <a:headEnd/>
            <a:tailEnd/>
          </a:ln>
        </p:spPr>
      </p:pic>
      <p:pic>
        <p:nvPicPr>
          <p:cNvPr id="231" name="圆角矩形 55"/>
          <p:cNvPicPr>
            <a:picLocks noChangeArrowheads="1"/>
          </p:cNvPicPr>
          <p:nvPr/>
        </p:nvPicPr>
        <p:blipFill>
          <a:blip r:embed="rId3" cstate="print"/>
          <a:srcRect/>
          <a:stretch>
            <a:fillRect/>
          </a:stretch>
        </p:blipFill>
        <p:spPr bwMode="auto">
          <a:xfrm>
            <a:off x="0" y="5332941"/>
            <a:ext cx="4465638" cy="1146175"/>
          </a:xfrm>
          <a:prstGeom prst="rect">
            <a:avLst/>
          </a:prstGeom>
          <a:noFill/>
          <a:ln w="9525">
            <a:noFill/>
            <a:miter lim="800000"/>
            <a:headEnd/>
            <a:tailEnd/>
          </a:ln>
        </p:spPr>
      </p:pic>
      <p:pic>
        <p:nvPicPr>
          <p:cNvPr id="233" name="圆角矩形 55"/>
          <p:cNvPicPr>
            <a:picLocks noChangeArrowheads="1"/>
          </p:cNvPicPr>
          <p:nvPr/>
        </p:nvPicPr>
        <p:blipFill>
          <a:blip r:embed="rId3" cstate="print"/>
          <a:srcRect/>
          <a:stretch>
            <a:fillRect/>
          </a:stretch>
        </p:blipFill>
        <p:spPr bwMode="auto">
          <a:xfrm>
            <a:off x="4678362" y="5292600"/>
            <a:ext cx="4465638" cy="1146175"/>
          </a:xfrm>
          <a:prstGeom prst="rect">
            <a:avLst/>
          </a:prstGeom>
          <a:noFill/>
          <a:ln w="9525">
            <a:noFill/>
            <a:miter lim="800000"/>
            <a:headEnd/>
            <a:tailEnd/>
          </a:ln>
        </p:spPr>
      </p:pic>
      <p:pic>
        <p:nvPicPr>
          <p:cNvPr id="234" name="Picture 69"/>
          <p:cNvPicPr>
            <a:picLocks noChangeAspect="1" noChangeArrowheads="1"/>
          </p:cNvPicPr>
          <p:nvPr/>
        </p:nvPicPr>
        <p:blipFill>
          <a:blip r:embed="rId5" cstate="print"/>
          <a:srcRect/>
          <a:stretch>
            <a:fillRect/>
          </a:stretch>
        </p:blipFill>
        <p:spPr bwMode="auto">
          <a:xfrm>
            <a:off x="1045883" y="1055849"/>
            <a:ext cx="1455458" cy="1181163"/>
          </a:xfrm>
          <a:prstGeom prst="rect">
            <a:avLst/>
          </a:prstGeom>
          <a:noFill/>
          <a:ln w="9525">
            <a:noFill/>
            <a:miter lim="800000"/>
            <a:headEnd/>
            <a:tailEnd/>
          </a:ln>
        </p:spPr>
      </p:pic>
      <p:grpSp>
        <p:nvGrpSpPr>
          <p:cNvPr id="236" name="Group 6"/>
          <p:cNvGrpSpPr>
            <a:grpSpLocks/>
          </p:cNvGrpSpPr>
          <p:nvPr/>
        </p:nvGrpSpPr>
        <p:grpSpPr bwMode="auto">
          <a:xfrm>
            <a:off x="4622201" y="1532583"/>
            <a:ext cx="479424" cy="746127"/>
            <a:chOff x="2032" y="228"/>
            <a:chExt cx="1499" cy="2147"/>
          </a:xfrm>
        </p:grpSpPr>
        <p:grpSp>
          <p:nvGrpSpPr>
            <p:cNvPr id="237" name="Group 7"/>
            <p:cNvGrpSpPr>
              <a:grpSpLocks/>
            </p:cNvGrpSpPr>
            <p:nvPr/>
          </p:nvGrpSpPr>
          <p:grpSpPr bwMode="auto">
            <a:xfrm>
              <a:off x="2032" y="228"/>
              <a:ext cx="1499" cy="2147"/>
              <a:chOff x="2032" y="228"/>
              <a:chExt cx="1499" cy="2147"/>
            </a:xfrm>
          </p:grpSpPr>
          <p:sp>
            <p:nvSpPr>
              <p:cNvPr id="268" name="Freeform 8"/>
              <p:cNvSpPr>
                <a:spLocks/>
              </p:cNvSpPr>
              <p:nvPr/>
            </p:nvSpPr>
            <p:spPr bwMode="auto">
              <a:xfrm>
                <a:off x="2474" y="371"/>
                <a:ext cx="1010" cy="39"/>
              </a:xfrm>
              <a:custGeom>
                <a:avLst/>
                <a:gdLst>
                  <a:gd name="T0" fmla="*/ 0 w 2018"/>
                  <a:gd name="T1" fmla="*/ 0 h 78"/>
                  <a:gd name="T2" fmla="*/ 4 w 2018"/>
                  <a:gd name="T3" fmla="*/ 2 h 78"/>
                  <a:gd name="T4" fmla="*/ 64 w 2018"/>
                  <a:gd name="T5" fmla="*/ 2 h 78"/>
                  <a:gd name="T6" fmla="*/ 62 w 2018"/>
                  <a:gd name="T7" fmla="*/ 0 h 78"/>
                  <a:gd name="T8" fmla="*/ 0 w 2018"/>
                  <a:gd name="T9" fmla="*/ 0 h 78"/>
                  <a:gd name="T10" fmla="*/ 0 60000 65536"/>
                  <a:gd name="T11" fmla="*/ 0 60000 65536"/>
                  <a:gd name="T12" fmla="*/ 0 60000 65536"/>
                  <a:gd name="T13" fmla="*/ 0 60000 65536"/>
                  <a:gd name="T14" fmla="*/ 0 60000 65536"/>
                  <a:gd name="T15" fmla="*/ 0 w 2018"/>
                  <a:gd name="T16" fmla="*/ 0 h 78"/>
                  <a:gd name="T17" fmla="*/ 2018 w 2018"/>
                  <a:gd name="T18" fmla="*/ 78 h 78"/>
                </a:gdLst>
                <a:ahLst/>
                <a:cxnLst>
                  <a:cxn ang="T10">
                    <a:pos x="T0" y="T1"/>
                  </a:cxn>
                  <a:cxn ang="T11">
                    <a:pos x="T2" y="T3"/>
                  </a:cxn>
                  <a:cxn ang="T12">
                    <a:pos x="T4" y="T5"/>
                  </a:cxn>
                  <a:cxn ang="T13">
                    <a:pos x="T6" y="T7"/>
                  </a:cxn>
                  <a:cxn ang="T14">
                    <a:pos x="T8" y="T9"/>
                  </a:cxn>
                </a:cxnLst>
                <a:rect l="T15" t="T16" r="T17" b="T18"/>
                <a:pathLst>
                  <a:path w="2018" h="78">
                    <a:moveTo>
                      <a:pt x="0" y="0"/>
                    </a:moveTo>
                    <a:lnTo>
                      <a:pt x="119" y="78"/>
                    </a:lnTo>
                    <a:lnTo>
                      <a:pt x="2018" y="78"/>
                    </a:lnTo>
                    <a:lnTo>
                      <a:pt x="1958" y="0"/>
                    </a:lnTo>
                    <a:lnTo>
                      <a:pt x="0" y="0"/>
                    </a:lnTo>
                    <a:close/>
                  </a:path>
                </a:pathLst>
              </a:custGeom>
              <a:solidFill>
                <a:srgbClr val="E0E0E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69" name="Freeform 9"/>
              <p:cNvSpPr>
                <a:spLocks/>
              </p:cNvSpPr>
              <p:nvPr/>
            </p:nvSpPr>
            <p:spPr bwMode="auto">
              <a:xfrm>
                <a:off x="2471" y="366"/>
                <a:ext cx="255" cy="2009"/>
              </a:xfrm>
              <a:custGeom>
                <a:avLst/>
                <a:gdLst>
                  <a:gd name="T0" fmla="*/ 0 w 510"/>
                  <a:gd name="T1" fmla="*/ 122 h 4016"/>
                  <a:gd name="T2" fmla="*/ 4 w 510"/>
                  <a:gd name="T3" fmla="*/ 126 h 4016"/>
                  <a:gd name="T4" fmla="*/ 16 w 510"/>
                  <a:gd name="T5" fmla="*/ 42 h 4016"/>
                  <a:gd name="T6" fmla="*/ 5 w 510"/>
                  <a:gd name="T7" fmla="*/ 3 h 4016"/>
                  <a:gd name="T8" fmla="*/ 1 w 510"/>
                  <a:gd name="T9" fmla="*/ 0 h 4016"/>
                  <a:gd name="T10" fmla="*/ 0 w 510"/>
                  <a:gd name="T11" fmla="*/ 46 h 4016"/>
                  <a:gd name="T12" fmla="*/ 0 w 510"/>
                  <a:gd name="T13" fmla="*/ 122 h 4016"/>
                  <a:gd name="T14" fmla="*/ 0 60000 65536"/>
                  <a:gd name="T15" fmla="*/ 0 60000 65536"/>
                  <a:gd name="T16" fmla="*/ 0 60000 65536"/>
                  <a:gd name="T17" fmla="*/ 0 60000 65536"/>
                  <a:gd name="T18" fmla="*/ 0 60000 65536"/>
                  <a:gd name="T19" fmla="*/ 0 60000 65536"/>
                  <a:gd name="T20" fmla="*/ 0 60000 65536"/>
                  <a:gd name="T21" fmla="*/ 0 w 510"/>
                  <a:gd name="T22" fmla="*/ 0 h 4016"/>
                  <a:gd name="T23" fmla="*/ 510 w 510"/>
                  <a:gd name="T24" fmla="*/ 4016 h 40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0" h="4016">
                    <a:moveTo>
                      <a:pt x="0" y="3880"/>
                    </a:moveTo>
                    <a:lnTo>
                      <a:pt x="105" y="4016"/>
                    </a:lnTo>
                    <a:lnTo>
                      <a:pt x="510" y="1334"/>
                    </a:lnTo>
                    <a:lnTo>
                      <a:pt x="129" y="80"/>
                    </a:lnTo>
                    <a:lnTo>
                      <a:pt x="3" y="0"/>
                    </a:lnTo>
                    <a:lnTo>
                      <a:pt x="0" y="1466"/>
                    </a:lnTo>
                    <a:lnTo>
                      <a:pt x="0" y="3880"/>
                    </a:lnTo>
                    <a:close/>
                  </a:path>
                </a:pathLst>
              </a:custGeom>
              <a:solidFill>
                <a:srgbClr val="A0A0A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70" name="Freeform 10"/>
              <p:cNvSpPr>
                <a:spLocks/>
              </p:cNvSpPr>
              <p:nvPr/>
            </p:nvSpPr>
            <p:spPr bwMode="auto">
              <a:xfrm>
                <a:off x="2032" y="230"/>
                <a:ext cx="444" cy="2076"/>
              </a:xfrm>
              <a:custGeom>
                <a:avLst/>
                <a:gdLst>
                  <a:gd name="T0" fmla="*/ 0 w 887"/>
                  <a:gd name="T1" fmla="*/ 0 h 4151"/>
                  <a:gd name="T2" fmla="*/ 28 w 887"/>
                  <a:gd name="T3" fmla="*/ 9 h 4151"/>
                  <a:gd name="T4" fmla="*/ 28 w 887"/>
                  <a:gd name="T5" fmla="*/ 130 h 4151"/>
                  <a:gd name="T6" fmla="*/ 0 w 887"/>
                  <a:gd name="T7" fmla="*/ 99 h 4151"/>
                  <a:gd name="T8" fmla="*/ 0 w 887"/>
                  <a:gd name="T9" fmla="*/ 0 h 4151"/>
                  <a:gd name="T10" fmla="*/ 0 60000 65536"/>
                  <a:gd name="T11" fmla="*/ 0 60000 65536"/>
                  <a:gd name="T12" fmla="*/ 0 60000 65536"/>
                  <a:gd name="T13" fmla="*/ 0 60000 65536"/>
                  <a:gd name="T14" fmla="*/ 0 60000 65536"/>
                  <a:gd name="T15" fmla="*/ 0 w 887"/>
                  <a:gd name="T16" fmla="*/ 0 h 4151"/>
                  <a:gd name="T17" fmla="*/ 887 w 887"/>
                  <a:gd name="T18" fmla="*/ 4151 h 4151"/>
                </a:gdLst>
                <a:ahLst/>
                <a:cxnLst>
                  <a:cxn ang="T10">
                    <a:pos x="T0" y="T1"/>
                  </a:cxn>
                  <a:cxn ang="T11">
                    <a:pos x="T2" y="T3"/>
                  </a:cxn>
                  <a:cxn ang="T12">
                    <a:pos x="T4" y="T5"/>
                  </a:cxn>
                  <a:cxn ang="T13">
                    <a:pos x="T6" y="T7"/>
                  </a:cxn>
                  <a:cxn ang="T14">
                    <a:pos x="T8" y="T9"/>
                  </a:cxn>
                </a:cxnLst>
                <a:rect l="T15" t="T16" r="T17" b="T18"/>
                <a:pathLst>
                  <a:path w="887" h="4151">
                    <a:moveTo>
                      <a:pt x="0" y="0"/>
                    </a:moveTo>
                    <a:lnTo>
                      <a:pt x="887" y="273"/>
                    </a:lnTo>
                    <a:lnTo>
                      <a:pt x="887" y="4151"/>
                    </a:lnTo>
                    <a:lnTo>
                      <a:pt x="0" y="3162"/>
                    </a:lnTo>
                    <a:lnTo>
                      <a:pt x="0" y="0"/>
                    </a:lnTo>
                    <a:close/>
                  </a:path>
                </a:pathLst>
              </a:custGeom>
              <a:solidFill>
                <a:srgbClr val="A0A0A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71" name="Freeform 11"/>
              <p:cNvSpPr>
                <a:spLocks/>
              </p:cNvSpPr>
              <p:nvPr/>
            </p:nvSpPr>
            <p:spPr bwMode="auto">
              <a:xfrm>
                <a:off x="2032" y="228"/>
                <a:ext cx="1423" cy="143"/>
              </a:xfrm>
              <a:custGeom>
                <a:avLst/>
                <a:gdLst>
                  <a:gd name="T0" fmla="*/ 28 w 2845"/>
                  <a:gd name="T1" fmla="*/ 9 h 285"/>
                  <a:gd name="T2" fmla="*/ 89 w 2845"/>
                  <a:gd name="T3" fmla="*/ 9 h 285"/>
                  <a:gd name="T4" fmla="*/ 47 w 2845"/>
                  <a:gd name="T5" fmla="*/ 0 h 285"/>
                  <a:gd name="T6" fmla="*/ 0 w 2845"/>
                  <a:gd name="T7" fmla="*/ 0 h 285"/>
                  <a:gd name="T8" fmla="*/ 28 w 2845"/>
                  <a:gd name="T9" fmla="*/ 9 h 285"/>
                  <a:gd name="T10" fmla="*/ 0 60000 65536"/>
                  <a:gd name="T11" fmla="*/ 0 60000 65536"/>
                  <a:gd name="T12" fmla="*/ 0 60000 65536"/>
                  <a:gd name="T13" fmla="*/ 0 60000 65536"/>
                  <a:gd name="T14" fmla="*/ 0 60000 65536"/>
                  <a:gd name="T15" fmla="*/ 0 w 2845"/>
                  <a:gd name="T16" fmla="*/ 0 h 285"/>
                  <a:gd name="T17" fmla="*/ 2845 w 2845"/>
                  <a:gd name="T18" fmla="*/ 285 h 285"/>
                </a:gdLst>
                <a:ahLst/>
                <a:cxnLst>
                  <a:cxn ang="T10">
                    <a:pos x="T0" y="T1"/>
                  </a:cxn>
                  <a:cxn ang="T11">
                    <a:pos x="T2" y="T3"/>
                  </a:cxn>
                  <a:cxn ang="T12">
                    <a:pos x="T4" y="T5"/>
                  </a:cxn>
                  <a:cxn ang="T13">
                    <a:pos x="T6" y="T7"/>
                  </a:cxn>
                  <a:cxn ang="T14">
                    <a:pos x="T8" y="T9"/>
                  </a:cxn>
                </a:cxnLst>
                <a:rect l="T15" t="T16" r="T17" b="T18"/>
                <a:pathLst>
                  <a:path w="2845" h="285">
                    <a:moveTo>
                      <a:pt x="889" y="285"/>
                    </a:moveTo>
                    <a:lnTo>
                      <a:pt x="2845" y="285"/>
                    </a:lnTo>
                    <a:lnTo>
                      <a:pt x="1474" y="0"/>
                    </a:lnTo>
                    <a:lnTo>
                      <a:pt x="0" y="0"/>
                    </a:lnTo>
                    <a:lnTo>
                      <a:pt x="889" y="285"/>
                    </a:lnTo>
                    <a:close/>
                  </a:path>
                </a:pathLst>
              </a:custGeom>
              <a:solidFill>
                <a:srgbClr val="E0E0E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72" name="Rectangle 12"/>
              <p:cNvSpPr>
                <a:spLocks noChangeArrowheads="1"/>
              </p:cNvSpPr>
              <p:nvPr/>
            </p:nvSpPr>
            <p:spPr bwMode="auto">
              <a:xfrm>
                <a:off x="2530" y="1119"/>
                <a:ext cx="918" cy="1252"/>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73" name="Freeform 13"/>
              <p:cNvSpPr>
                <a:spLocks/>
              </p:cNvSpPr>
              <p:nvPr/>
            </p:nvSpPr>
            <p:spPr bwMode="auto">
              <a:xfrm>
                <a:off x="2534" y="406"/>
                <a:ext cx="993" cy="632"/>
              </a:xfrm>
              <a:custGeom>
                <a:avLst/>
                <a:gdLst>
                  <a:gd name="T0" fmla="*/ 0 w 1986"/>
                  <a:gd name="T1" fmla="*/ 0 h 1263"/>
                  <a:gd name="T2" fmla="*/ 60 w 1986"/>
                  <a:gd name="T3" fmla="*/ 0 h 1263"/>
                  <a:gd name="T4" fmla="*/ 62 w 1986"/>
                  <a:gd name="T5" fmla="*/ 40 h 1263"/>
                  <a:gd name="T6" fmla="*/ 3 w 1986"/>
                  <a:gd name="T7" fmla="*/ 40 h 1263"/>
                  <a:gd name="T8" fmla="*/ 0 w 1986"/>
                  <a:gd name="T9" fmla="*/ 0 h 1263"/>
                  <a:gd name="T10" fmla="*/ 0 60000 65536"/>
                  <a:gd name="T11" fmla="*/ 0 60000 65536"/>
                  <a:gd name="T12" fmla="*/ 0 60000 65536"/>
                  <a:gd name="T13" fmla="*/ 0 60000 65536"/>
                  <a:gd name="T14" fmla="*/ 0 60000 65536"/>
                  <a:gd name="T15" fmla="*/ 0 w 1986"/>
                  <a:gd name="T16" fmla="*/ 0 h 1263"/>
                  <a:gd name="T17" fmla="*/ 1986 w 1986"/>
                  <a:gd name="T18" fmla="*/ 1263 h 1263"/>
                </a:gdLst>
                <a:ahLst/>
                <a:cxnLst>
                  <a:cxn ang="T10">
                    <a:pos x="T0" y="T1"/>
                  </a:cxn>
                  <a:cxn ang="T11">
                    <a:pos x="T2" y="T3"/>
                  </a:cxn>
                  <a:cxn ang="T12">
                    <a:pos x="T4" y="T5"/>
                  </a:cxn>
                  <a:cxn ang="T13">
                    <a:pos x="T6" y="T7"/>
                  </a:cxn>
                  <a:cxn ang="T14">
                    <a:pos x="T8" y="T9"/>
                  </a:cxn>
                </a:cxnLst>
                <a:rect l="T15" t="T16" r="T17" b="T18"/>
                <a:pathLst>
                  <a:path w="1986" h="1263">
                    <a:moveTo>
                      <a:pt x="0" y="0"/>
                    </a:moveTo>
                    <a:lnTo>
                      <a:pt x="1896" y="0"/>
                    </a:lnTo>
                    <a:lnTo>
                      <a:pt x="1986" y="1263"/>
                    </a:lnTo>
                    <a:lnTo>
                      <a:pt x="82" y="1263"/>
                    </a:lnTo>
                    <a:lnTo>
                      <a:pt x="0" y="0"/>
                    </a:lnTo>
                    <a:close/>
                  </a:path>
                </a:pathLst>
              </a:custGeom>
              <a:solidFill>
                <a:srgbClr val="C0C0C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74" name="Freeform 14"/>
              <p:cNvSpPr>
                <a:spLocks/>
              </p:cNvSpPr>
              <p:nvPr/>
            </p:nvSpPr>
            <p:spPr bwMode="auto">
              <a:xfrm>
                <a:off x="2526" y="1037"/>
                <a:ext cx="1005" cy="75"/>
              </a:xfrm>
              <a:custGeom>
                <a:avLst/>
                <a:gdLst>
                  <a:gd name="T0" fmla="*/ 0 w 2009"/>
                  <a:gd name="T1" fmla="*/ 4 h 151"/>
                  <a:gd name="T2" fmla="*/ 58 w 2009"/>
                  <a:gd name="T3" fmla="*/ 4 h 151"/>
                  <a:gd name="T4" fmla="*/ 63 w 2009"/>
                  <a:gd name="T5" fmla="*/ 0 h 151"/>
                  <a:gd name="T6" fmla="*/ 4 w 2009"/>
                  <a:gd name="T7" fmla="*/ 0 h 151"/>
                  <a:gd name="T8" fmla="*/ 0 w 2009"/>
                  <a:gd name="T9" fmla="*/ 4 h 151"/>
                  <a:gd name="T10" fmla="*/ 0 60000 65536"/>
                  <a:gd name="T11" fmla="*/ 0 60000 65536"/>
                  <a:gd name="T12" fmla="*/ 0 60000 65536"/>
                  <a:gd name="T13" fmla="*/ 0 60000 65536"/>
                  <a:gd name="T14" fmla="*/ 0 60000 65536"/>
                  <a:gd name="T15" fmla="*/ 0 w 2009"/>
                  <a:gd name="T16" fmla="*/ 0 h 151"/>
                  <a:gd name="T17" fmla="*/ 2009 w 2009"/>
                  <a:gd name="T18" fmla="*/ 151 h 151"/>
                </a:gdLst>
                <a:ahLst/>
                <a:cxnLst>
                  <a:cxn ang="T10">
                    <a:pos x="T0" y="T1"/>
                  </a:cxn>
                  <a:cxn ang="T11">
                    <a:pos x="T2" y="T3"/>
                  </a:cxn>
                  <a:cxn ang="T12">
                    <a:pos x="T4" y="T5"/>
                  </a:cxn>
                  <a:cxn ang="T13">
                    <a:pos x="T6" y="T7"/>
                  </a:cxn>
                  <a:cxn ang="T14">
                    <a:pos x="T8" y="T9"/>
                  </a:cxn>
                </a:cxnLst>
                <a:rect l="T15" t="T16" r="T17" b="T18"/>
                <a:pathLst>
                  <a:path w="2009" h="151">
                    <a:moveTo>
                      <a:pt x="0" y="151"/>
                    </a:moveTo>
                    <a:lnTo>
                      <a:pt x="1855" y="151"/>
                    </a:lnTo>
                    <a:lnTo>
                      <a:pt x="2009" y="0"/>
                    </a:lnTo>
                    <a:lnTo>
                      <a:pt x="101" y="0"/>
                    </a:lnTo>
                    <a:lnTo>
                      <a:pt x="0" y="151"/>
                    </a:lnTo>
                    <a:close/>
                  </a:path>
                </a:pathLst>
              </a:custGeom>
              <a:solidFill>
                <a:srgbClr val="A0A0A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grpSp>
        <p:sp>
          <p:nvSpPr>
            <p:cNvPr id="238" name="Rectangle 15"/>
            <p:cNvSpPr>
              <a:spLocks noChangeArrowheads="1"/>
            </p:cNvSpPr>
            <p:nvPr/>
          </p:nvSpPr>
          <p:spPr bwMode="auto">
            <a:xfrm>
              <a:off x="2811" y="1281"/>
              <a:ext cx="601" cy="989"/>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39" name="Rectangle 16"/>
            <p:cNvSpPr>
              <a:spLocks noChangeArrowheads="1"/>
            </p:cNvSpPr>
            <p:nvPr/>
          </p:nvSpPr>
          <p:spPr bwMode="auto">
            <a:xfrm>
              <a:off x="2811" y="1473"/>
              <a:ext cx="601" cy="197"/>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40" name="Rectangle 17"/>
            <p:cNvSpPr>
              <a:spLocks noChangeArrowheads="1"/>
            </p:cNvSpPr>
            <p:nvPr/>
          </p:nvSpPr>
          <p:spPr bwMode="auto">
            <a:xfrm>
              <a:off x="2811" y="1672"/>
              <a:ext cx="601" cy="196"/>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41" name="Rectangle 18"/>
            <p:cNvSpPr>
              <a:spLocks noChangeArrowheads="1"/>
            </p:cNvSpPr>
            <p:nvPr/>
          </p:nvSpPr>
          <p:spPr bwMode="auto">
            <a:xfrm>
              <a:off x="2811" y="1866"/>
              <a:ext cx="601" cy="196"/>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42" name="Rectangle 19"/>
            <p:cNvSpPr>
              <a:spLocks noChangeArrowheads="1"/>
            </p:cNvSpPr>
            <p:nvPr/>
          </p:nvSpPr>
          <p:spPr bwMode="auto">
            <a:xfrm>
              <a:off x="2915" y="1510"/>
              <a:ext cx="393" cy="117"/>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43" name="Rectangle 20"/>
            <p:cNvSpPr>
              <a:spLocks noChangeArrowheads="1"/>
            </p:cNvSpPr>
            <p:nvPr/>
          </p:nvSpPr>
          <p:spPr bwMode="auto">
            <a:xfrm>
              <a:off x="2915" y="1708"/>
              <a:ext cx="393" cy="118"/>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44" name="Freeform 21"/>
            <p:cNvSpPr>
              <a:spLocks/>
            </p:cNvSpPr>
            <p:nvPr/>
          </p:nvSpPr>
          <p:spPr bwMode="auto">
            <a:xfrm>
              <a:off x="3185" y="1298"/>
              <a:ext cx="26" cy="128"/>
            </a:xfrm>
            <a:custGeom>
              <a:avLst/>
              <a:gdLst>
                <a:gd name="T0" fmla="*/ 1 w 53"/>
                <a:gd name="T1" fmla="*/ 0 h 256"/>
                <a:gd name="T2" fmla="*/ 1 w 53"/>
                <a:gd name="T3" fmla="*/ 8 h 256"/>
                <a:gd name="T4" fmla="*/ 0 w 53"/>
                <a:gd name="T5" fmla="*/ 3 h 256"/>
                <a:gd name="T6" fmla="*/ 1 w 53"/>
                <a:gd name="T7" fmla="*/ 0 h 256"/>
                <a:gd name="T8" fmla="*/ 0 60000 65536"/>
                <a:gd name="T9" fmla="*/ 0 60000 65536"/>
                <a:gd name="T10" fmla="*/ 0 60000 65536"/>
                <a:gd name="T11" fmla="*/ 0 60000 65536"/>
                <a:gd name="T12" fmla="*/ 0 w 53"/>
                <a:gd name="T13" fmla="*/ 0 h 256"/>
                <a:gd name="T14" fmla="*/ 53 w 53"/>
                <a:gd name="T15" fmla="*/ 256 h 256"/>
              </a:gdLst>
              <a:ahLst/>
              <a:cxnLst>
                <a:cxn ang="T8">
                  <a:pos x="T0" y="T1"/>
                </a:cxn>
                <a:cxn ang="T9">
                  <a:pos x="T2" y="T3"/>
                </a:cxn>
                <a:cxn ang="T10">
                  <a:pos x="T4" y="T5"/>
                </a:cxn>
                <a:cxn ang="T11">
                  <a:pos x="T6" y="T7"/>
                </a:cxn>
              </a:cxnLst>
              <a:rect l="T12" t="T13" r="T14" b="T15"/>
              <a:pathLst>
                <a:path w="53" h="256">
                  <a:moveTo>
                    <a:pt x="53" y="0"/>
                  </a:moveTo>
                  <a:lnTo>
                    <a:pt x="53" y="256"/>
                  </a:lnTo>
                  <a:lnTo>
                    <a:pt x="0" y="110"/>
                  </a:lnTo>
                  <a:lnTo>
                    <a:pt x="53" y="0"/>
                  </a:lnTo>
                  <a:close/>
                </a:path>
              </a:pathLst>
            </a:custGeom>
            <a:solidFill>
              <a:srgbClr val="60606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grpSp>
          <p:nvGrpSpPr>
            <p:cNvPr id="245" name="Group 22"/>
            <p:cNvGrpSpPr>
              <a:grpSpLocks/>
            </p:cNvGrpSpPr>
            <p:nvPr/>
          </p:nvGrpSpPr>
          <p:grpSpPr bwMode="auto">
            <a:xfrm>
              <a:off x="2811" y="1280"/>
              <a:ext cx="601" cy="196"/>
              <a:chOff x="2811" y="1280"/>
              <a:chExt cx="601" cy="196"/>
            </a:xfrm>
          </p:grpSpPr>
          <p:sp>
            <p:nvSpPr>
              <p:cNvPr id="256" name="Rectangle 23"/>
              <p:cNvSpPr>
                <a:spLocks noChangeArrowheads="1"/>
              </p:cNvSpPr>
              <p:nvPr/>
            </p:nvSpPr>
            <p:spPr bwMode="auto">
              <a:xfrm>
                <a:off x="2811" y="1280"/>
                <a:ext cx="601" cy="196"/>
              </a:xfrm>
              <a:prstGeom prst="rect">
                <a:avLst/>
              </a:prstGeom>
              <a:solidFill>
                <a:srgbClr val="A0A0A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57" name="Rectangle 24"/>
              <p:cNvSpPr>
                <a:spLocks noChangeArrowheads="1"/>
              </p:cNvSpPr>
              <p:nvPr/>
            </p:nvSpPr>
            <p:spPr bwMode="auto">
              <a:xfrm>
                <a:off x="2867" y="1305"/>
                <a:ext cx="47" cy="23"/>
              </a:xfrm>
              <a:prstGeom prst="rect">
                <a:avLst/>
              </a:prstGeom>
              <a:solidFill>
                <a:srgbClr val="60606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grpSp>
            <p:nvGrpSpPr>
              <p:cNvPr id="258" name="Group 25"/>
              <p:cNvGrpSpPr>
                <a:grpSpLocks/>
              </p:cNvGrpSpPr>
              <p:nvPr/>
            </p:nvGrpSpPr>
            <p:grpSpPr bwMode="auto">
              <a:xfrm>
                <a:off x="2849" y="1290"/>
                <a:ext cx="536" cy="155"/>
                <a:chOff x="2849" y="1290"/>
                <a:chExt cx="536" cy="155"/>
              </a:xfrm>
            </p:grpSpPr>
            <p:sp>
              <p:nvSpPr>
                <p:cNvPr id="259" name="Freeform 26"/>
                <p:cNvSpPr>
                  <a:spLocks/>
                </p:cNvSpPr>
                <p:nvPr/>
              </p:nvSpPr>
              <p:spPr bwMode="auto">
                <a:xfrm>
                  <a:off x="3087" y="1298"/>
                  <a:ext cx="124" cy="58"/>
                </a:xfrm>
                <a:custGeom>
                  <a:avLst/>
                  <a:gdLst>
                    <a:gd name="T0" fmla="*/ 7 w 249"/>
                    <a:gd name="T1" fmla="*/ 0 h 116"/>
                    <a:gd name="T2" fmla="*/ 0 w 249"/>
                    <a:gd name="T3" fmla="*/ 0 h 116"/>
                    <a:gd name="T4" fmla="*/ 0 w 249"/>
                    <a:gd name="T5" fmla="*/ 4 h 116"/>
                    <a:gd name="T6" fmla="*/ 6 w 249"/>
                    <a:gd name="T7" fmla="*/ 4 h 116"/>
                    <a:gd name="T8" fmla="*/ 7 w 249"/>
                    <a:gd name="T9" fmla="*/ 0 h 116"/>
                    <a:gd name="T10" fmla="*/ 0 60000 65536"/>
                    <a:gd name="T11" fmla="*/ 0 60000 65536"/>
                    <a:gd name="T12" fmla="*/ 0 60000 65536"/>
                    <a:gd name="T13" fmla="*/ 0 60000 65536"/>
                    <a:gd name="T14" fmla="*/ 0 60000 65536"/>
                    <a:gd name="T15" fmla="*/ 0 w 249"/>
                    <a:gd name="T16" fmla="*/ 0 h 116"/>
                    <a:gd name="T17" fmla="*/ 249 w 249"/>
                    <a:gd name="T18" fmla="*/ 116 h 116"/>
                  </a:gdLst>
                  <a:ahLst/>
                  <a:cxnLst>
                    <a:cxn ang="T10">
                      <a:pos x="T0" y="T1"/>
                    </a:cxn>
                    <a:cxn ang="T11">
                      <a:pos x="T2" y="T3"/>
                    </a:cxn>
                    <a:cxn ang="T12">
                      <a:pos x="T4" y="T5"/>
                    </a:cxn>
                    <a:cxn ang="T13">
                      <a:pos x="T6" y="T7"/>
                    </a:cxn>
                    <a:cxn ang="T14">
                      <a:pos x="T8" y="T9"/>
                    </a:cxn>
                  </a:cxnLst>
                  <a:rect l="T15" t="T16" r="T17" b="T18"/>
                  <a:pathLst>
                    <a:path w="249" h="116">
                      <a:moveTo>
                        <a:pt x="249" y="0"/>
                      </a:moveTo>
                      <a:lnTo>
                        <a:pt x="16" y="0"/>
                      </a:lnTo>
                      <a:lnTo>
                        <a:pt x="0" y="116"/>
                      </a:lnTo>
                      <a:lnTo>
                        <a:pt x="220" y="112"/>
                      </a:lnTo>
                      <a:lnTo>
                        <a:pt x="249" y="0"/>
                      </a:lnTo>
                      <a:close/>
                    </a:path>
                  </a:pathLst>
                </a:custGeom>
                <a:solidFill>
                  <a:srgbClr val="80808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60" name="Freeform 27"/>
                <p:cNvSpPr>
                  <a:spLocks/>
                </p:cNvSpPr>
                <p:nvPr/>
              </p:nvSpPr>
              <p:spPr bwMode="auto">
                <a:xfrm>
                  <a:off x="3087" y="1373"/>
                  <a:ext cx="280" cy="56"/>
                </a:xfrm>
                <a:custGeom>
                  <a:avLst/>
                  <a:gdLst>
                    <a:gd name="T0" fmla="*/ 18 w 560"/>
                    <a:gd name="T1" fmla="*/ 3 h 113"/>
                    <a:gd name="T2" fmla="*/ 1 w 560"/>
                    <a:gd name="T3" fmla="*/ 3 h 113"/>
                    <a:gd name="T4" fmla="*/ 0 w 560"/>
                    <a:gd name="T5" fmla="*/ 0 h 113"/>
                    <a:gd name="T6" fmla="*/ 17 w 560"/>
                    <a:gd name="T7" fmla="*/ 0 h 113"/>
                    <a:gd name="T8" fmla="*/ 18 w 560"/>
                    <a:gd name="T9" fmla="*/ 3 h 113"/>
                    <a:gd name="T10" fmla="*/ 0 60000 65536"/>
                    <a:gd name="T11" fmla="*/ 0 60000 65536"/>
                    <a:gd name="T12" fmla="*/ 0 60000 65536"/>
                    <a:gd name="T13" fmla="*/ 0 60000 65536"/>
                    <a:gd name="T14" fmla="*/ 0 60000 65536"/>
                    <a:gd name="T15" fmla="*/ 0 w 560"/>
                    <a:gd name="T16" fmla="*/ 0 h 113"/>
                    <a:gd name="T17" fmla="*/ 560 w 560"/>
                    <a:gd name="T18" fmla="*/ 113 h 113"/>
                  </a:gdLst>
                  <a:ahLst/>
                  <a:cxnLst>
                    <a:cxn ang="T10">
                      <a:pos x="T0" y="T1"/>
                    </a:cxn>
                    <a:cxn ang="T11">
                      <a:pos x="T2" y="T3"/>
                    </a:cxn>
                    <a:cxn ang="T12">
                      <a:pos x="T4" y="T5"/>
                    </a:cxn>
                    <a:cxn ang="T13">
                      <a:pos x="T6" y="T7"/>
                    </a:cxn>
                    <a:cxn ang="T14">
                      <a:pos x="T8" y="T9"/>
                    </a:cxn>
                  </a:cxnLst>
                  <a:rect l="T15" t="T16" r="T17" b="T18"/>
                  <a:pathLst>
                    <a:path w="560" h="113">
                      <a:moveTo>
                        <a:pt x="560" y="113"/>
                      </a:moveTo>
                      <a:lnTo>
                        <a:pt x="16" y="113"/>
                      </a:lnTo>
                      <a:lnTo>
                        <a:pt x="0" y="0"/>
                      </a:lnTo>
                      <a:lnTo>
                        <a:pt x="532" y="0"/>
                      </a:lnTo>
                      <a:lnTo>
                        <a:pt x="560" y="113"/>
                      </a:lnTo>
                      <a:close/>
                    </a:path>
                  </a:pathLst>
                </a:custGeom>
                <a:solidFill>
                  <a:srgbClr val="C0C0C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61" name="Freeform 28"/>
                <p:cNvSpPr>
                  <a:spLocks/>
                </p:cNvSpPr>
                <p:nvPr/>
              </p:nvSpPr>
              <p:spPr bwMode="auto">
                <a:xfrm>
                  <a:off x="3203" y="1325"/>
                  <a:ext cx="164" cy="30"/>
                </a:xfrm>
                <a:custGeom>
                  <a:avLst/>
                  <a:gdLst>
                    <a:gd name="T0" fmla="*/ 11 w 327"/>
                    <a:gd name="T1" fmla="*/ 0 h 60"/>
                    <a:gd name="T2" fmla="*/ 1 w 327"/>
                    <a:gd name="T3" fmla="*/ 0 h 60"/>
                    <a:gd name="T4" fmla="*/ 0 w 327"/>
                    <a:gd name="T5" fmla="*/ 2 h 60"/>
                    <a:gd name="T6" fmla="*/ 10 w 327"/>
                    <a:gd name="T7" fmla="*/ 2 h 60"/>
                    <a:gd name="T8" fmla="*/ 11 w 327"/>
                    <a:gd name="T9" fmla="*/ 0 h 60"/>
                    <a:gd name="T10" fmla="*/ 0 60000 65536"/>
                    <a:gd name="T11" fmla="*/ 0 60000 65536"/>
                    <a:gd name="T12" fmla="*/ 0 60000 65536"/>
                    <a:gd name="T13" fmla="*/ 0 60000 65536"/>
                    <a:gd name="T14" fmla="*/ 0 60000 65536"/>
                    <a:gd name="T15" fmla="*/ 0 w 327"/>
                    <a:gd name="T16" fmla="*/ 0 h 60"/>
                    <a:gd name="T17" fmla="*/ 327 w 327"/>
                    <a:gd name="T18" fmla="*/ 60 h 60"/>
                  </a:gdLst>
                  <a:ahLst/>
                  <a:cxnLst>
                    <a:cxn ang="T10">
                      <a:pos x="T0" y="T1"/>
                    </a:cxn>
                    <a:cxn ang="T11">
                      <a:pos x="T2" y="T3"/>
                    </a:cxn>
                    <a:cxn ang="T12">
                      <a:pos x="T4" y="T5"/>
                    </a:cxn>
                    <a:cxn ang="T13">
                      <a:pos x="T6" y="T7"/>
                    </a:cxn>
                    <a:cxn ang="T14">
                      <a:pos x="T8" y="T9"/>
                    </a:cxn>
                  </a:cxnLst>
                  <a:rect l="T15" t="T16" r="T17" b="T18"/>
                  <a:pathLst>
                    <a:path w="327" h="60">
                      <a:moveTo>
                        <a:pt x="327" y="0"/>
                      </a:moveTo>
                      <a:lnTo>
                        <a:pt x="12" y="0"/>
                      </a:lnTo>
                      <a:lnTo>
                        <a:pt x="0" y="60"/>
                      </a:lnTo>
                      <a:lnTo>
                        <a:pt x="299" y="60"/>
                      </a:lnTo>
                      <a:lnTo>
                        <a:pt x="327" y="0"/>
                      </a:lnTo>
                      <a:close/>
                    </a:path>
                  </a:pathLst>
                </a:custGeom>
                <a:solidFill>
                  <a:srgbClr val="80808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62" name="Freeform 29"/>
                <p:cNvSpPr>
                  <a:spLocks/>
                </p:cNvSpPr>
                <p:nvPr/>
              </p:nvSpPr>
              <p:spPr bwMode="auto">
                <a:xfrm>
                  <a:off x="3350" y="1323"/>
                  <a:ext cx="17" cy="103"/>
                </a:xfrm>
                <a:custGeom>
                  <a:avLst/>
                  <a:gdLst>
                    <a:gd name="T0" fmla="*/ 1 w 34"/>
                    <a:gd name="T1" fmla="*/ 0 h 207"/>
                    <a:gd name="T2" fmla="*/ 1 w 34"/>
                    <a:gd name="T3" fmla="*/ 6 h 207"/>
                    <a:gd name="T4" fmla="*/ 0 w 34"/>
                    <a:gd name="T5" fmla="*/ 2 h 207"/>
                    <a:gd name="T6" fmla="*/ 1 w 34"/>
                    <a:gd name="T7" fmla="*/ 0 h 207"/>
                    <a:gd name="T8" fmla="*/ 0 60000 65536"/>
                    <a:gd name="T9" fmla="*/ 0 60000 65536"/>
                    <a:gd name="T10" fmla="*/ 0 60000 65536"/>
                    <a:gd name="T11" fmla="*/ 0 60000 65536"/>
                    <a:gd name="T12" fmla="*/ 0 w 34"/>
                    <a:gd name="T13" fmla="*/ 0 h 207"/>
                    <a:gd name="T14" fmla="*/ 34 w 34"/>
                    <a:gd name="T15" fmla="*/ 207 h 207"/>
                  </a:gdLst>
                  <a:ahLst/>
                  <a:cxnLst>
                    <a:cxn ang="T8">
                      <a:pos x="T0" y="T1"/>
                    </a:cxn>
                    <a:cxn ang="T9">
                      <a:pos x="T2" y="T3"/>
                    </a:cxn>
                    <a:cxn ang="T10">
                      <a:pos x="T4" y="T5"/>
                    </a:cxn>
                    <a:cxn ang="T11">
                      <a:pos x="T6" y="T7"/>
                    </a:cxn>
                  </a:cxnLst>
                  <a:rect l="T12" t="T13" r="T14" b="T15"/>
                  <a:pathLst>
                    <a:path w="34" h="207">
                      <a:moveTo>
                        <a:pt x="34" y="0"/>
                      </a:moveTo>
                      <a:lnTo>
                        <a:pt x="34" y="207"/>
                      </a:lnTo>
                      <a:lnTo>
                        <a:pt x="0" y="69"/>
                      </a:lnTo>
                      <a:lnTo>
                        <a:pt x="34" y="0"/>
                      </a:lnTo>
                      <a:close/>
                    </a:path>
                  </a:pathLst>
                </a:custGeom>
                <a:solidFill>
                  <a:srgbClr val="60606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63" name="Oval 30"/>
                <p:cNvSpPr>
                  <a:spLocks noChangeArrowheads="1"/>
                </p:cNvSpPr>
                <p:nvPr/>
              </p:nvSpPr>
              <p:spPr bwMode="auto">
                <a:xfrm>
                  <a:off x="3213" y="1379"/>
                  <a:ext cx="49" cy="41"/>
                </a:xfrm>
                <a:prstGeom prst="ellipse">
                  <a:avLst/>
                </a:prstGeom>
                <a:solidFill>
                  <a:srgbClr val="C0C0C0"/>
                </a:solidFill>
                <a:ln w="3175">
                  <a:solidFill>
                    <a:srgbClr val="808080"/>
                  </a:solidFill>
                  <a:round/>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64" name="Rectangle 31"/>
                <p:cNvSpPr>
                  <a:spLocks noChangeArrowheads="1"/>
                </p:cNvSpPr>
                <p:nvPr/>
              </p:nvSpPr>
              <p:spPr bwMode="auto">
                <a:xfrm>
                  <a:off x="2849" y="1355"/>
                  <a:ext cx="536" cy="19"/>
                </a:xfrm>
                <a:prstGeom prst="rect">
                  <a:avLst/>
                </a:prstGeom>
                <a:solidFill>
                  <a:srgbClr val="60606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grpSp>
              <p:nvGrpSpPr>
                <p:cNvPr id="265" name="Group 32"/>
                <p:cNvGrpSpPr>
                  <a:grpSpLocks/>
                </p:cNvGrpSpPr>
                <p:nvPr/>
              </p:nvGrpSpPr>
              <p:grpSpPr bwMode="auto">
                <a:xfrm>
                  <a:off x="3199" y="1290"/>
                  <a:ext cx="60" cy="155"/>
                  <a:chOff x="3199" y="1290"/>
                  <a:chExt cx="60" cy="155"/>
                </a:xfrm>
              </p:grpSpPr>
              <p:sp>
                <p:nvSpPr>
                  <p:cNvPr id="266" name="Freeform 33"/>
                  <p:cNvSpPr>
                    <a:spLocks/>
                  </p:cNvSpPr>
                  <p:nvPr/>
                </p:nvSpPr>
                <p:spPr bwMode="auto">
                  <a:xfrm>
                    <a:off x="3199" y="1292"/>
                    <a:ext cx="54" cy="153"/>
                  </a:xfrm>
                  <a:custGeom>
                    <a:avLst/>
                    <a:gdLst>
                      <a:gd name="T0" fmla="*/ 3 w 108"/>
                      <a:gd name="T1" fmla="*/ 0 h 307"/>
                      <a:gd name="T2" fmla="*/ 2 w 108"/>
                      <a:gd name="T3" fmla="*/ 0 h 307"/>
                      <a:gd name="T4" fmla="*/ 1 w 108"/>
                      <a:gd name="T5" fmla="*/ 0 h 307"/>
                      <a:gd name="T6" fmla="*/ 1 w 108"/>
                      <a:gd name="T7" fmla="*/ 1 h 307"/>
                      <a:gd name="T8" fmla="*/ 0 w 108"/>
                      <a:gd name="T9" fmla="*/ 3 h 307"/>
                      <a:gd name="T10" fmla="*/ 1 w 108"/>
                      <a:gd name="T11" fmla="*/ 9 h 307"/>
                      <a:gd name="T12" fmla="*/ 2 w 108"/>
                      <a:gd name="T13" fmla="*/ 9 h 307"/>
                      <a:gd name="T14" fmla="*/ 2 w 108"/>
                      <a:gd name="T15" fmla="*/ 4 h 307"/>
                      <a:gd name="T16" fmla="*/ 3 w 108"/>
                      <a:gd name="T17" fmla="*/ 2 h 307"/>
                      <a:gd name="T18" fmla="*/ 3 w 108"/>
                      <a:gd name="T19" fmla="*/ 1 h 307"/>
                      <a:gd name="T20" fmla="*/ 3 w 108"/>
                      <a:gd name="T21" fmla="*/ 0 h 307"/>
                      <a:gd name="T22" fmla="*/ 3 w 108"/>
                      <a:gd name="T23" fmla="*/ 0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8"/>
                      <a:gd name="T37" fmla="*/ 0 h 307"/>
                      <a:gd name="T38" fmla="*/ 108 w 108"/>
                      <a:gd name="T39" fmla="*/ 307 h 3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8" h="307">
                        <a:moveTo>
                          <a:pt x="87" y="4"/>
                        </a:moveTo>
                        <a:lnTo>
                          <a:pt x="48" y="0"/>
                        </a:lnTo>
                        <a:lnTo>
                          <a:pt x="21" y="16"/>
                        </a:lnTo>
                        <a:lnTo>
                          <a:pt x="12" y="53"/>
                        </a:lnTo>
                        <a:lnTo>
                          <a:pt x="0" y="122"/>
                        </a:lnTo>
                        <a:lnTo>
                          <a:pt x="27" y="303"/>
                        </a:lnTo>
                        <a:lnTo>
                          <a:pt x="48" y="307"/>
                        </a:lnTo>
                        <a:lnTo>
                          <a:pt x="48" y="147"/>
                        </a:lnTo>
                        <a:lnTo>
                          <a:pt x="96" y="80"/>
                        </a:lnTo>
                        <a:lnTo>
                          <a:pt x="108" y="49"/>
                        </a:lnTo>
                        <a:lnTo>
                          <a:pt x="107" y="20"/>
                        </a:lnTo>
                        <a:lnTo>
                          <a:pt x="87" y="4"/>
                        </a:lnTo>
                        <a:close/>
                      </a:path>
                    </a:pathLst>
                  </a:custGeom>
                  <a:solidFill>
                    <a:srgbClr val="40404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67" name="Freeform 34"/>
                  <p:cNvSpPr>
                    <a:spLocks/>
                  </p:cNvSpPr>
                  <p:nvPr/>
                </p:nvSpPr>
                <p:spPr bwMode="auto">
                  <a:xfrm>
                    <a:off x="3203" y="1290"/>
                    <a:ext cx="56" cy="154"/>
                  </a:xfrm>
                  <a:custGeom>
                    <a:avLst/>
                    <a:gdLst>
                      <a:gd name="T0" fmla="*/ 3 w 110"/>
                      <a:gd name="T1" fmla="*/ 1 h 307"/>
                      <a:gd name="T2" fmla="*/ 2 w 110"/>
                      <a:gd name="T3" fmla="*/ 0 h 307"/>
                      <a:gd name="T4" fmla="*/ 1 w 110"/>
                      <a:gd name="T5" fmla="*/ 1 h 307"/>
                      <a:gd name="T6" fmla="*/ 1 w 110"/>
                      <a:gd name="T7" fmla="*/ 2 h 307"/>
                      <a:gd name="T8" fmla="*/ 0 w 110"/>
                      <a:gd name="T9" fmla="*/ 4 h 307"/>
                      <a:gd name="T10" fmla="*/ 1 w 110"/>
                      <a:gd name="T11" fmla="*/ 10 h 307"/>
                      <a:gd name="T12" fmla="*/ 2 w 110"/>
                      <a:gd name="T13" fmla="*/ 10 h 307"/>
                      <a:gd name="T14" fmla="*/ 2 w 110"/>
                      <a:gd name="T15" fmla="*/ 5 h 307"/>
                      <a:gd name="T16" fmla="*/ 4 w 110"/>
                      <a:gd name="T17" fmla="*/ 3 h 307"/>
                      <a:gd name="T18" fmla="*/ 4 w 110"/>
                      <a:gd name="T19" fmla="*/ 2 h 307"/>
                      <a:gd name="T20" fmla="*/ 4 w 110"/>
                      <a:gd name="T21" fmla="*/ 1 h 307"/>
                      <a:gd name="T22" fmla="*/ 3 w 110"/>
                      <a:gd name="T23" fmla="*/ 1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307"/>
                      <a:gd name="T38" fmla="*/ 110 w 110"/>
                      <a:gd name="T39" fmla="*/ 307 h 3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307">
                        <a:moveTo>
                          <a:pt x="87" y="4"/>
                        </a:moveTo>
                        <a:lnTo>
                          <a:pt x="48" y="0"/>
                        </a:lnTo>
                        <a:lnTo>
                          <a:pt x="23" y="17"/>
                        </a:lnTo>
                        <a:lnTo>
                          <a:pt x="12" y="53"/>
                        </a:lnTo>
                        <a:lnTo>
                          <a:pt x="0" y="122"/>
                        </a:lnTo>
                        <a:lnTo>
                          <a:pt x="28" y="303"/>
                        </a:lnTo>
                        <a:lnTo>
                          <a:pt x="48" y="307"/>
                        </a:lnTo>
                        <a:lnTo>
                          <a:pt x="48" y="147"/>
                        </a:lnTo>
                        <a:lnTo>
                          <a:pt x="98" y="80"/>
                        </a:lnTo>
                        <a:lnTo>
                          <a:pt x="110" y="49"/>
                        </a:lnTo>
                        <a:lnTo>
                          <a:pt x="107" y="20"/>
                        </a:lnTo>
                        <a:lnTo>
                          <a:pt x="87" y="4"/>
                        </a:lnTo>
                        <a:close/>
                      </a:path>
                    </a:pathLst>
                  </a:custGeom>
                  <a:solidFill>
                    <a:srgbClr val="E0E0E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grpSp>
          </p:grpSp>
        </p:grpSp>
        <p:sp>
          <p:nvSpPr>
            <p:cNvPr id="246" name="Rectangle 35"/>
            <p:cNvSpPr>
              <a:spLocks noChangeArrowheads="1"/>
            </p:cNvSpPr>
            <p:nvPr/>
          </p:nvSpPr>
          <p:spPr bwMode="auto">
            <a:xfrm>
              <a:off x="2935" y="1544"/>
              <a:ext cx="354" cy="18"/>
            </a:xfrm>
            <a:prstGeom prst="rect">
              <a:avLst/>
            </a:prstGeom>
            <a:solidFill>
              <a:srgbClr val="80808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47" name="Freeform 36"/>
            <p:cNvSpPr>
              <a:spLocks/>
            </p:cNvSpPr>
            <p:nvPr/>
          </p:nvSpPr>
          <p:spPr bwMode="auto">
            <a:xfrm>
              <a:off x="3042" y="1583"/>
              <a:ext cx="155" cy="30"/>
            </a:xfrm>
            <a:custGeom>
              <a:avLst/>
              <a:gdLst>
                <a:gd name="T0" fmla="*/ 0 w 311"/>
                <a:gd name="T1" fmla="*/ 2 h 59"/>
                <a:gd name="T2" fmla="*/ 0 w 311"/>
                <a:gd name="T3" fmla="*/ 0 h 59"/>
                <a:gd name="T4" fmla="*/ 9 w 311"/>
                <a:gd name="T5" fmla="*/ 0 h 59"/>
                <a:gd name="T6" fmla="*/ 9 w 311"/>
                <a:gd name="T7" fmla="*/ 2 h 59"/>
                <a:gd name="T8" fmla="*/ 0 60000 65536"/>
                <a:gd name="T9" fmla="*/ 0 60000 65536"/>
                <a:gd name="T10" fmla="*/ 0 60000 65536"/>
                <a:gd name="T11" fmla="*/ 0 60000 65536"/>
                <a:gd name="T12" fmla="*/ 0 w 311"/>
                <a:gd name="T13" fmla="*/ 0 h 59"/>
                <a:gd name="T14" fmla="*/ 311 w 311"/>
                <a:gd name="T15" fmla="*/ 59 h 59"/>
              </a:gdLst>
              <a:ahLst/>
              <a:cxnLst>
                <a:cxn ang="T8">
                  <a:pos x="T0" y="T1"/>
                </a:cxn>
                <a:cxn ang="T9">
                  <a:pos x="T2" y="T3"/>
                </a:cxn>
                <a:cxn ang="T10">
                  <a:pos x="T4" y="T5"/>
                </a:cxn>
                <a:cxn ang="T11">
                  <a:pos x="T6" y="T7"/>
                </a:cxn>
              </a:cxnLst>
              <a:rect l="T12" t="T13" r="T14" b="T15"/>
              <a:pathLst>
                <a:path w="311" h="59">
                  <a:moveTo>
                    <a:pt x="7" y="59"/>
                  </a:moveTo>
                  <a:lnTo>
                    <a:pt x="0" y="0"/>
                  </a:lnTo>
                  <a:lnTo>
                    <a:pt x="303" y="0"/>
                  </a:lnTo>
                  <a:lnTo>
                    <a:pt x="311" y="58"/>
                  </a:lnTo>
                </a:path>
              </a:pathLst>
            </a:custGeom>
            <a:no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48" name="Freeform 37"/>
            <p:cNvSpPr>
              <a:spLocks/>
            </p:cNvSpPr>
            <p:nvPr/>
          </p:nvSpPr>
          <p:spPr bwMode="auto">
            <a:xfrm>
              <a:off x="2619" y="503"/>
              <a:ext cx="138" cy="152"/>
            </a:xfrm>
            <a:custGeom>
              <a:avLst/>
              <a:gdLst>
                <a:gd name="T0" fmla="*/ 8 w 275"/>
                <a:gd name="T1" fmla="*/ 0 h 303"/>
                <a:gd name="T2" fmla="*/ 0 w 275"/>
                <a:gd name="T3" fmla="*/ 0 h 303"/>
                <a:gd name="T4" fmla="*/ 1 w 275"/>
                <a:gd name="T5" fmla="*/ 10 h 303"/>
                <a:gd name="T6" fmla="*/ 9 w 275"/>
                <a:gd name="T7" fmla="*/ 10 h 303"/>
                <a:gd name="T8" fmla="*/ 8 w 275"/>
                <a:gd name="T9" fmla="*/ 0 h 303"/>
                <a:gd name="T10" fmla="*/ 0 60000 65536"/>
                <a:gd name="T11" fmla="*/ 0 60000 65536"/>
                <a:gd name="T12" fmla="*/ 0 60000 65536"/>
                <a:gd name="T13" fmla="*/ 0 60000 65536"/>
                <a:gd name="T14" fmla="*/ 0 60000 65536"/>
                <a:gd name="T15" fmla="*/ 0 w 275"/>
                <a:gd name="T16" fmla="*/ 0 h 303"/>
                <a:gd name="T17" fmla="*/ 275 w 275"/>
                <a:gd name="T18" fmla="*/ 303 h 303"/>
              </a:gdLst>
              <a:ahLst/>
              <a:cxnLst>
                <a:cxn ang="T10">
                  <a:pos x="T0" y="T1"/>
                </a:cxn>
                <a:cxn ang="T11">
                  <a:pos x="T2" y="T3"/>
                </a:cxn>
                <a:cxn ang="T12">
                  <a:pos x="T4" y="T5"/>
                </a:cxn>
                <a:cxn ang="T13">
                  <a:pos x="T6" y="T7"/>
                </a:cxn>
                <a:cxn ang="T14">
                  <a:pos x="T8" y="T9"/>
                </a:cxn>
              </a:cxnLst>
              <a:rect l="T15" t="T16" r="T17" b="T18"/>
              <a:pathLst>
                <a:path w="275" h="303">
                  <a:moveTo>
                    <a:pt x="254" y="0"/>
                  </a:moveTo>
                  <a:lnTo>
                    <a:pt x="0" y="0"/>
                  </a:lnTo>
                  <a:lnTo>
                    <a:pt x="17" y="303"/>
                  </a:lnTo>
                  <a:lnTo>
                    <a:pt x="275" y="303"/>
                  </a:lnTo>
                  <a:lnTo>
                    <a:pt x="254" y="0"/>
                  </a:lnTo>
                  <a:close/>
                </a:path>
              </a:pathLst>
            </a:custGeom>
            <a:solidFill>
              <a:srgbClr val="C0C0C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49" name="Freeform 38"/>
            <p:cNvSpPr>
              <a:spLocks/>
            </p:cNvSpPr>
            <p:nvPr/>
          </p:nvSpPr>
          <p:spPr bwMode="auto">
            <a:xfrm>
              <a:off x="2634" y="760"/>
              <a:ext cx="144" cy="154"/>
            </a:xfrm>
            <a:custGeom>
              <a:avLst/>
              <a:gdLst>
                <a:gd name="T0" fmla="*/ 9 w 286"/>
                <a:gd name="T1" fmla="*/ 0 h 307"/>
                <a:gd name="T2" fmla="*/ 0 w 286"/>
                <a:gd name="T3" fmla="*/ 0 h 307"/>
                <a:gd name="T4" fmla="*/ 1 w 286"/>
                <a:gd name="T5" fmla="*/ 10 h 307"/>
                <a:gd name="T6" fmla="*/ 10 w 286"/>
                <a:gd name="T7" fmla="*/ 10 h 307"/>
                <a:gd name="T8" fmla="*/ 9 w 286"/>
                <a:gd name="T9" fmla="*/ 0 h 307"/>
                <a:gd name="T10" fmla="*/ 0 60000 65536"/>
                <a:gd name="T11" fmla="*/ 0 60000 65536"/>
                <a:gd name="T12" fmla="*/ 0 60000 65536"/>
                <a:gd name="T13" fmla="*/ 0 60000 65536"/>
                <a:gd name="T14" fmla="*/ 0 60000 65536"/>
                <a:gd name="T15" fmla="*/ 0 w 286"/>
                <a:gd name="T16" fmla="*/ 0 h 307"/>
                <a:gd name="T17" fmla="*/ 286 w 286"/>
                <a:gd name="T18" fmla="*/ 307 h 307"/>
              </a:gdLst>
              <a:ahLst/>
              <a:cxnLst>
                <a:cxn ang="T10">
                  <a:pos x="T0" y="T1"/>
                </a:cxn>
                <a:cxn ang="T11">
                  <a:pos x="T2" y="T3"/>
                </a:cxn>
                <a:cxn ang="T12">
                  <a:pos x="T4" y="T5"/>
                </a:cxn>
                <a:cxn ang="T13">
                  <a:pos x="T6" y="T7"/>
                </a:cxn>
                <a:cxn ang="T14">
                  <a:pos x="T8" y="T9"/>
                </a:cxn>
              </a:cxnLst>
              <a:rect l="T15" t="T16" r="T17" b="T18"/>
              <a:pathLst>
                <a:path w="286" h="307">
                  <a:moveTo>
                    <a:pt x="265" y="0"/>
                  </a:moveTo>
                  <a:lnTo>
                    <a:pt x="0" y="0"/>
                  </a:lnTo>
                  <a:lnTo>
                    <a:pt x="19" y="307"/>
                  </a:lnTo>
                  <a:lnTo>
                    <a:pt x="286" y="305"/>
                  </a:lnTo>
                  <a:lnTo>
                    <a:pt x="265" y="0"/>
                  </a:lnTo>
                  <a:close/>
                </a:path>
              </a:pathLst>
            </a:custGeom>
            <a:solidFill>
              <a:srgbClr val="C0C0C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grpSp>
          <p:nvGrpSpPr>
            <p:cNvPr id="250" name="Group 39"/>
            <p:cNvGrpSpPr>
              <a:grpSpLocks/>
            </p:cNvGrpSpPr>
            <p:nvPr/>
          </p:nvGrpSpPr>
          <p:grpSpPr bwMode="auto">
            <a:xfrm>
              <a:off x="2844" y="751"/>
              <a:ext cx="601" cy="157"/>
              <a:chOff x="2844" y="751"/>
              <a:chExt cx="601" cy="157"/>
            </a:xfrm>
          </p:grpSpPr>
          <p:sp>
            <p:nvSpPr>
              <p:cNvPr id="251" name="Rectangle 40"/>
              <p:cNvSpPr>
                <a:spLocks noChangeArrowheads="1"/>
              </p:cNvSpPr>
              <p:nvPr/>
            </p:nvSpPr>
            <p:spPr bwMode="auto">
              <a:xfrm>
                <a:off x="2844" y="751"/>
                <a:ext cx="601" cy="157"/>
              </a:xfrm>
              <a:prstGeom prst="rect">
                <a:avLst/>
              </a:prstGeom>
              <a:solidFill>
                <a:srgbClr val="60606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52" name="Rectangle 41"/>
              <p:cNvSpPr>
                <a:spLocks noChangeArrowheads="1"/>
              </p:cNvSpPr>
              <p:nvPr/>
            </p:nvSpPr>
            <p:spPr bwMode="auto">
              <a:xfrm>
                <a:off x="2954" y="770"/>
                <a:ext cx="73" cy="53"/>
              </a:xfrm>
              <a:prstGeom prst="rect">
                <a:avLst/>
              </a:prstGeom>
              <a:solidFill>
                <a:srgbClr val="C0C0C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53" name="Rectangle 42"/>
              <p:cNvSpPr>
                <a:spLocks noChangeArrowheads="1"/>
              </p:cNvSpPr>
              <p:nvPr/>
            </p:nvSpPr>
            <p:spPr bwMode="auto">
              <a:xfrm>
                <a:off x="2954" y="838"/>
                <a:ext cx="73" cy="52"/>
              </a:xfrm>
              <a:prstGeom prst="rect">
                <a:avLst/>
              </a:prstGeom>
              <a:solidFill>
                <a:srgbClr val="C0C0C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54" name="Rectangle 43"/>
              <p:cNvSpPr>
                <a:spLocks noChangeArrowheads="1"/>
              </p:cNvSpPr>
              <p:nvPr/>
            </p:nvSpPr>
            <p:spPr bwMode="auto">
              <a:xfrm>
                <a:off x="3099" y="802"/>
                <a:ext cx="74" cy="53"/>
              </a:xfrm>
              <a:prstGeom prst="rect">
                <a:avLst/>
              </a:prstGeom>
              <a:solidFill>
                <a:srgbClr val="00800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55" name="Oval 44"/>
              <p:cNvSpPr>
                <a:spLocks noChangeArrowheads="1"/>
              </p:cNvSpPr>
              <p:nvPr/>
            </p:nvSpPr>
            <p:spPr bwMode="auto">
              <a:xfrm>
                <a:off x="2875" y="804"/>
                <a:ext cx="55" cy="62"/>
              </a:xfrm>
              <a:prstGeom prst="ellipse">
                <a:avLst/>
              </a:prstGeom>
              <a:solidFill>
                <a:srgbClr val="202020"/>
              </a:solidFill>
              <a:ln w="3175">
                <a:solidFill>
                  <a:srgbClr val="000000"/>
                </a:solidFill>
                <a:round/>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grpSp>
      </p:grpSp>
      <p:grpSp>
        <p:nvGrpSpPr>
          <p:cNvPr id="277" name="Group 47"/>
          <p:cNvGrpSpPr>
            <a:grpSpLocks/>
          </p:cNvGrpSpPr>
          <p:nvPr/>
        </p:nvGrpSpPr>
        <p:grpSpPr bwMode="auto">
          <a:xfrm>
            <a:off x="7236252" y="1522423"/>
            <a:ext cx="479424" cy="746127"/>
            <a:chOff x="2032" y="228"/>
            <a:chExt cx="1499" cy="2147"/>
          </a:xfrm>
        </p:grpSpPr>
        <p:grpSp>
          <p:nvGrpSpPr>
            <p:cNvPr id="278" name="Group 48"/>
            <p:cNvGrpSpPr>
              <a:grpSpLocks/>
            </p:cNvGrpSpPr>
            <p:nvPr/>
          </p:nvGrpSpPr>
          <p:grpSpPr bwMode="auto">
            <a:xfrm>
              <a:off x="2032" y="228"/>
              <a:ext cx="1499" cy="2147"/>
              <a:chOff x="2032" y="228"/>
              <a:chExt cx="1499" cy="2147"/>
            </a:xfrm>
          </p:grpSpPr>
          <p:sp>
            <p:nvSpPr>
              <p:cNvPr id="309" name="Freeform 49"/>
              <p:cNvSpPr>
                <a:spLocks/>
              </p:cNvSpPr>
              <p:nvPr/>
            </p:nvSpPr>
            <p:spPr bwMode="auto">
              <a:xfrm>
                <a:off x="2474" y="371"/>
                <a:ext cx="1010" cy="39"/>
              </a:xfrm>
              <a:custGeom>
                <a:avLst/>
                <a:gdLst>
                  <a:gd name="T0" fmla="*/ 0 w 2018"/>
                  <a:gd name="T1" fmla="*/ 0 h 78"/>
                  <a:gd name="T2" fmla="*/ 4 w 2018"/>
                  <a:gd name="T3" fmla="*/ 2 h 78"/>
                  <a:gd name="T4" fmla="*/ 64 w 2018"/>
                  <a:gd name="T5" fmla="*/ 2 h 78"/>
                  <a:gd name="T6" fmla="*/ 62 w 2018"/>
                  <a:gd name="T7" fmla="*/ 0 h 78"/>
                  <a:gd name="T8" fmla="*/ 0 w 2018"/>
                  <a:gd name="T9" fmla="*/ 0 h 78"/>
                  <a:gd name="T10" fmla="*/ 0 60000 65536"/>
                  <a:gd name="T11" fmla="*/ 0 60000 65536"/>
                  <a:gd name="T12" fmla="*/ 0 60000 65536"/>
                  <a:gd name="T13" fmla="*/ 0 60000 65536"/>
                  <a:gd name="T14" fmla="*/ 0 60000 65536"/>
                  <a:gd name="T15" fmla="*/ 0 w 2018"/>
                  <a:gd name="T16" fmla="*/ 0 h 78"/>
                  <a:gd name="T17" fmla="*/ 2018 w 2018"/>
                  <a:gd name="T18" fmla="*/ 78 h 78"/>
                </a:gdLst>
                <a:ahLst/>
                <a:cxnLst>
                  <a:cxn ang="T10">
                    <a:pos x="T0" y="T1"/>
                  </a:cxn>
                  <a:cxn ang="T11">
                    <a:pos x="T2" y="T3"/>
                  </a:cxn>
                  <a:cxn ang="T12">
                    <a:pos x="T4" y="T5"/>
                  </a:cxn>
                  <a:cxn ang="T13">
                    <a:pos x="T6" y="T7"/>
                  </a:cxn>
                  <a:cxn ang="T14">
                    <a:pos x="T8" y="T9"/>
                  </a:cxn>
                </a:cxnLst>
                <a:rect l="T15" t="T16" r="T17" b="T18"/>
                <a:pathLst>
                  <a:path w="2018" h="78">
                    <a:moveTo>
                      <a:pt x="0" y="0"/>
                    </a:moveTo>
                    <a:lnTo>
                      <a:pt x="119" y="78"/>
                    </a:lnTo>
                    <a:lnTo>
                      <a:pt x="2018" y="78"/>
                    </a:lnTo>
                    <a:lnTo>
                      <a:pt x="1958" y="0"/>
                    </a:lnTo>
                    <a:lnTo>
                      <a:pt x="0" y="0"/>
                    </a:lnTo>
                    <a:close/>
                  </a:path>
                </a:pathLst>
              </a:custGeom>
              <a:solidFill>
                <a:srgbClr val="E0E0E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10" name="Freeform 50"/>
              <p:cNvSpPr>
                <a:spLocks/>
              </p:cNvSpPr>
              <p:nvPr/>
            </p:nvSpPr>
            <p:spPr bwMode="auto">
              <a:xfrm>
                <a:off x="2471" y="366"/>
                <a:ext cx="255" cy="2009"/>
              </a:xfrm>
              <a:custGeom>
                <a:avLst/>
                <a:gdLst>
                  <a:gd name="T0" fmla="*/ 0 w 510"/>
                  <a:gd name="T1" fmla="*/ 122 h 4016"/>
                  <a:gd name="T2" fmla="*/ 4 w 510"/>
                  <a:gd name="T3" fmla="*/ 126 h 4016"/>
                  <a:gd name="T4" fmla="*/ 16 w 510"/>
                  <a:gd name="T5" fmla="*/ 42 h 4016"/>
                  <a:gd name="T6" fmla="*/ 5 w 510"/>
                  <a:gd name="T7" fmla="*/ 3 h 4016"/>
                  <a:gd name="T8" fmla="*/ 1 w 510"/>
                  <a:gd name="T9" fmla="*/ 0 h 4016"/>
                  <a:gd name="T10" fmla="*/ 0 w 510"/>
                  <a:gd name="T11" fmla="*/ 46 h 4016"/>
                  <a:gd name="T12" fmla="*/ 0 w 510"/>
                  <a:gd name="T13" fmla="*/ 122 h 4016"/>
                  <a:gd name="T14" fmla="*/ 0 60000 65536"/>
                  <a:gd name="T15" fmla="*/ 0 60000 65536"/>
                  <a:gd name="T16" fmla="*/ 0 60000 65536"/>
                  <a:gd name="T17" fmla="*/ 0 60000 65536"/>
                  <a:gd name="T18" fmla="*/ 0 60000 65536"/>
                  <a:gd name="T19" fmla="*/ 0 60000 65536"/>
                  <a:gd name="T20" fmla="*/ 0 60000 65536"/>
                  <a:gd name="T21" fmla="*/ 0 w 510"/>
                  <a:gd name="T22" fmla="*/ 0 h 4016"/>
                  <a:gd name="T23" fmla="*/ 510 w 510"/>
                  <a:gd name="T24" fmla="*/ 4016 h 40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0" h="4016">
                    <a:moveTo>
                      <a:pt x="0" y="3880"/>
                    </a:moveTo>
                    <a:lnTo>
                      <a:pt x="105" y="4016"/>
                    </a:lnTo>
                    <a:lnTo>
                      <a:pt x="510" y="1334"/>
                    </a:lnTo>
                    <a:lnTo>
                      <a:pt x="129" y="80"/>
                    </a:lnTo>
                    <a:lnTo>
                      <a:pt x="3" y="0"/>
                    </a:lnTo>
                    <a:lnTo>
                      <a:pt x="0" y="1466"/>
                    </a:lnTo>
                    <a:lnTo>
                      <a:pt x="0" y="3880"/>
                    </a:lnTo>
                    <a:close/>
                  </a:path>
                </a:pathLst>
              </a:custGeom>
              <a:solidFill>
                <a:srgbClr val="A0A0A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11" name="Freeform 51"/>
              <p:cNvSpPr>
                <a:spLocks/>
              </p:cNvSpPr>
              <p:nvPr/>
            </p:nvSpPr>
            <p:spPr bwMode="auto">
              <a:xfrm>
                <a:off x="2032" y="230"/>
                <a:ext cx="444" cy="2076"/>
              </a:xfrm>
              <a:custGeom>
                <a:avLst/>
                <a:gdLst>
                  <a:gd name="T0" fmla="*/ 0 w 887"/>
                  <a:gd name="T1" fmla="*/ 0 h 4151"/>
                  <a:gd name="T2" fmla="*/ 28 w 887"/>
                  <a:gd name="T3" fmla="*/ 9 h 4151"/>
                  <a:gd name="T4" fmla="*/ 28 w 887"/>
                  <a:gd name="T5" fmla="*/ 130 h 4151"/>
                  <a:gd name="T6" fmla="*/ 0 w 887"/>
                  <a:gd name="T7" fmla="*/ 99 h 4151"/>
                  <a:gd name="T8" fmla="*/ 0 w 887"/>
                  <a:gd name="T9" fmla="*/ 0 h 4151"/>
                  <a:gd name="T10" fmla="*/ 0 60000 65536"/>
                  <a:gd name="T11" fmla="*/ 0 60000 65536"/>
                  <a:gd name="T12" fmla="*/ 0 60000 65536"/>
                  <a:gd name="T13" fmla="*/ 0 60000 65536"/>
                  <a:gd name="T14" fmla="*/ 0 60000 65536"/>
                  <a:gd name="T15" fmla="*/ 0 w 887"/>
                  <a:gd name="T16" fmla="*/ 0 h 4151"/>
                  <a:gd name="T17" fmla="*/ 887 w 887"/>
                  <a:gd name="T18" fmla="*/ 4151 h 4151"/>
                </a:gdLst>
                <a:ahLst/>
                <a:cxnLst>
                  <a:cxn ang="T10">
                    <a:pos x="T0" y="T1"/>
                  </a:cxn>
                  <a:cxn ang="T11">
                    <a:pos x="T2" y="T3"/>
                  </a:cxn>
                  <a:cxn ang="T12">
                    <a:pos x="T4" y="T5"/>
                  </a:cxn>
                  <a:cxn ang="T13">
                    <a:pos x="T6" y="T7"/>
                  </a:cxn>
                  <a:cxn ang="T14">
                    <a:pos x="T8" y="T9"/>
                  </a:cxn>
                </a:cxnLst>
                <a:rect l="T15" t="T16" r="T17" b="T18"/>
                <a:pathLst>
                  <a:path w="887" h="4151">
                    <a:moveTo>
                      <a:pt x="0" y="0"/>
                    </a:moveTo>
                    <a:lnTo>
                      <a:pt x="887" y="273"/>
                    </a:lnTo>
                    <a:lnTo>
                      <a:pt x="887" y="4151"/>
                    </a:lnTo>
                    <a:lnTo>
                      <a:pt x="0" y="3162"/>
                    </a:lnTo>
                    <a:lnTo>
                      <a:pt x="0" y="0"/>
                    </a:lnTo>
                    <a:close/>
                  </a:path>
                </a:pathLst>
              </a:custGeom>
              <a:solidFill>
                <a:srgbClr val="A0A0A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12" name="Freeform 52"/>
              <p:cNvSpPr>
                <a:spLocks/>
              </p:cNvSpPr>
              <p:nvPr/>
            </p:nvSpPr>
            <p:spPr bwMode="auto">
              <a:xfrm>
                <a:off x="2032" y="228"/>
                <a:ext cx="1423" cy="143"/>
              </a:xfrm>
              <a:custGeom>
                <a:avLst/>
                <a:gdLst>
                  <a:gd name="T0" fmla="*/ 28 w 2845"/>
                  <a:gd name="T1" fmla="*/ 9 h 285"/>
                  <a:gd name="T2" fmla="*/ 89 w 2845"/>
                  <a:gd name="T3" fmla="*/ 9 h 285"/>
                  <a:gd name="T4" fmla="*/ 47 w 2845"/>
                  <a:gd name="T5" fmla="*/ 0 h 285"/>
                  <a:gd name="T6" fmla="*/ 0 w 2845"/>
                  <a:gd name="T7" fmla="*/ 0 h 285"/>
                  <a:gd name="T8" fmla="*/ 28 w 2845"/>
                  <a:gd name="T9" fmla="*/ 9 h 285"/>
                  <a:gd name="T10" fmla="*/ 0 60000 65536"/>
                  <a:gd name="T11" fmla="*/ 0 60000 65536"/>
                  <a:gd name="T12" fmla="*/ 0 60000 65536"/>
                  <a:gd name="T13" fmla="*/ 0 60000 65536"/>
                  <a:gd name="T14" fmla="*/ 0 60000 65536"/>
                  <a:gd name="T15" fmla="*/ 0 w 2845"/>
                  <a:gd name="T16" fmla="*/ 0 h 285"/>
                  <a:gd name="T17" fmla="*/ 2845 w 2845"/>
                  <a:gd name="T18" fmla="*/ 285 h 285"/>
                </a:gdLst>
                <a:ahLst/>
                <a:cxnLst>
                  <a:cxn ang="T10">
                    <a:pos x="T0" y="T1"/>
                  </a:cxn>
                  <a:cxn ang="T11">
                    <a:pos x="T2" y="T3"/>
                  </a:cxn>
                  <a:cxn ang="T12">
                    <a:pos x="T4" y="T5"/>
                  </a:cxn>
                  <a:cxn ang="T13">
                    <a:pos x="T6" y="T7"/>
                  </a:cxn>
                  <a:cxn ang="T14">
                    <a:pos x="T8" y="T9"/>
                  </a:cxn>
                </a:cxnLst>
                <a:rect l="T15" t="T16" r="T17" b="T18"/>
                <a:pathLst>
                  <a:path w="2845" h="285">
                    <a:moveTo>
                      <a:pt x="889" y="285"/>
                    </a:moveTo>
                    <a:lnTo>
                      <a:pt x="2845" y="285"/>
                    </a:lnTo>
                    <a:lnTo>
                      <a:pt x="1474" y="0"/>
                    </a:lnTo>
                    <a:lnTo>
                      <a:pt x="0" y="0"/>
                    </a:lnTo>
                    <a:lnTo>
                      <a:pt x="889" y="285"/>
                    </a:lnTo>
                    <a:close/>
                  </a:path>
                </a:pathLst>
              </a:custGeom>
              <a:solidFill>
                <a:srgbClr val="E0E0E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13" name="Rectangle 53"/>
              <p:cNvSpPr>
                <a:spLocks noChangeArrowheads="1"/>
              </p:cNvSpPr>
              <p:nvPr/>
            </p:nvSpPr>
            <p:spPr bwMode="auto">
              <a:xfrm>
                <a:off x="2530" y="1119"/>
                <a:ext cx="918" cy="1252"/>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14" name="Freeform 54"/>
              <p:cNvSpPr>
                <a:spLocks/>
              </p:cNvSpPr>
              <p:nvPr/>
            </p:nvSpPr>
            <p:spPr bwMode="auto">
              <a:xfrm>
                <a:off x="2534" y="406"/>
                <a:ext cx="993" cy="632"/>
              </a:xfrm>
              <a:custGeom>
                <a:avLst/>
                <a:gdLst>
                  <a:gd name="T0" fmla="*/ 0 w 1986"/>
                  <a:gd name="T1" fmla="*/ 0 h 1263"/>
                  <a:gd name="T2" fmla="*/ 60 w 1986"/>
                  <a:gd name="T3" fmla="*/ 0 h 1263"/>
                  <a:gd name="T4" fmla="*/ 62 w 1986"/>
                  <a:gd name="T5" fmla="*/ 40 h 1263"/>
                  <a:gd name="T6" fmla="*/ 3 w 1986"/>
                  <a:gd name="T7" fmla="*/ 40 h 1263"/>
                  <a:gd name="T8" fmla="*/ 0 w 1986"/>
                  <a:gd name="T9" fmla="*/ 0 h 1263"/>
                  <a:gd name="T10" fmla="*/ 0 60000 65536"/>
                  <a:gd name="T11" fmla="*/ 0 60000 65536"/>
                  <a:gd name="T12" fmla="*/ 0 60000 65536"/>
                  <a:gd name="T13" fmla="*/ 0 60000 65536"/>
                  <a:gd name="T14" fmla="*/ 0 60000 65536"/>
                  <a:gd name="T15" fmla="*/ 0 w 1986"/>
                  <a:gd name="T16" fmla="*/ 0 h 1263"/>
                  <a:gd name="T17" fmla="*/ 1986 w 1986"/>
                  <a:gd name="T18" fmla="*/ 1263 h 1263"/>
                </a:gdLst>
                <a:ahLst/>
                <a:cxnLst>
                  <a:cxn ang="T10">
                    <a:pos x="T0" y="T1"/>
                  </a:cxn>
                  <a:cxn ang="T11">
                    <a:pos x="T2" y="T3"/>
                  </a:cxn>
                  <a:cxn ang="T12">
                    <a:pos x="T4" y="T5"/>
                  </a:cxn>
                  <a:cxn ang="T13">
                    <a:pos x="T6" y="T7"/>
                  </a:cxn>
                  <a:cxn ang="T14">
                    <a:pos x="T8" y="T9"/>
                  </a:cxn>
                </a:cxnLst>
                <a:rect l="T15" t="T16" r="T17" b="T18"/>
                <a:pathLst>
                  <a:path w="1986" h="1263">
                    <a:moveTo>
                      <a:pt x="0" y="0"/>
                    </a:moveTo>
                    <a:lnTo>
                      <a:pt x="1896" y="0"/>
                    </a:lnTo>
                    <a:lnTo>
                      <a:pt x="1986" y="1263"/>
                    </a:lnTo>
                    <a:lnTo>
                      <a:pt x="82" y="1263"/>
                    </a:lnTo>
                    <a:lnTo>
                      <a:pt x="0" y="0"/>
                    </a:lnTo>
                    <a:close/>
                  </a:path>
                </a:pathLst>
              </a:custGeom>
              <a:solidFill>
                <a:srgbClr val="C0C0C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15" name="Freeform 55"/>
              <p:cNvSpPr>
                <a:spLocks/>
              </p:cNvSpPr>
              <p:nvPr/>
            </p:nvSpPr>
            <p:spPr bwMode="auto">
              <a:xfrm>
                <a:off x="2526" y="1037"/>
                <a:ext cx="1005" cy="75"/>
              </a:xfrm>
              <a:custGeom>
                <a:avLst/>
                <a:gdLst>
                  <a:gd name="T0" fmla="*/ 0 w 2009"/>
                  <a:gd name="T1" fmla="*/ 4 h 151"/>
                  <a:gd name="T2" fmla="*/ 58 w 2009"/>
                  <a:gd name="T3" fmla="*/ 4 h 151"/>
                  <a:gd name="T4" fmla="*/ 63 w 2009"/>
                  <a:gd name="T5" fmla="*/ 0 h 151"/>
                  <a:gd name="T6" fmla="*/ 4 w 2009"/>
                  <a:gd name="T7" fmla="*/ 0 h 151"/>
                  <a:gd name="T8" fmla="*/ 0 w 2009"/>
                  <a:gd name="T9" fmla="*/ 4 h 151"/>
                  <a:gd name="T10" fmla="*/ 0 60000 65536"/>
                  <a:gd name="T11" fmla="*/ 0 60000 65536"/>
                  <a:gd name="T12" fmla="*/ 0 60000 65536"/>
                  <a:gd name="T13" fmla="*/ 0 60000 65536"/>
                  <a:gd name="T14" fmla="*/ 0 60000 65536"/>
                  <a:gd name="T15" fmla="*/ 0 w 2009"/>
                  <a:gd name="T16" fmla="*/ 0 h 151"/>
                  <a:gd name="T17" fmla="*/ 2009 w 2009"/>
                  <a:gd name="T18" fmla="*/ 151 h 151"/>
                </a:gdLst>
                <a:ahLst/>
                <a:cxnLst>
                  <a:cxn ang="T10">
                    <a:pos x="T0" y="T1"/>
                  </a:cxn>
                  <a:cxn ang="T11">
                    <a:pos x="T2" y="T3"/>
                  </a:cxn>
                  <a:cxn ang="T12">
                    <a:pos x="T4" y="T5"/>
                  </a:cxn>
                  <a:cxn ang="T13">
                    <a:pos x="T6" y="T7"/>
                  </a:cxn>
                  <a:cxn ang="T14">
                    <a:pos x="T8" y="T9"/>
                  </a:cxn>
                </a:cxnLst>
                <a:rect l="T15" t="T16" r="T17" b="T18"/>
                <a:pathLst>
                  <a:path w="2009" h="151">
                    <a:moveTo>
                      <a:pt x="0" y="151"/>
                    </a:moveTo>
                    <a:lnTo>
                      <a:pt x="1855" y="151"/>
                    </a:lnTo>
                    <a:lnTo>
                      <a:pt x="2009" y="0"/>
                    </a:lnTo>
                    <a:lnTo>
                      <a:pt x="101" y="0"/>
                    </a:lnTo>
                    <a:lnTo>
                      <a:pt x="0" y="151"/>
                    </a:lnTo>
                    <a:close/>
                  </a:path>
                </a:pathLst>
              </a:custGeom>
              <a:solidFill>
                <a:srgbClr val="A0A0A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grpSp>
        <p:sp>
          <p:nvSpPr>
            <p:cNvPr id="279" name="Rectangle 56"/>
            <p:cNvSpPr>
              <a:spLocks noChangeArrowheads="1"/>
            </p:cNvSpPr>
            <p:nvPr/>
          </p:nvSpPr>
          <p:spPr bwMode="auto">
            <a:xfrm>
              <a:off x="2811" y="1281"/>
              <a:ext cx="601" cy="989"/>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80" name="Rectangle 57"/>
            <p:cNvSpPr>
              <a:spLocks noChangeArrowheads="1"/>
            </p:cNvSpPr>
            <p:nvPr/>
          </p:nvSpPr>
          <p:spPr bwMode="auto">
            <a:xfrm>
              <a:off x="2811" y="1473"/>
              <a:ext cx="601" cy="197"/>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81" name="Rectangle 58"/>
            <p:cNvSpPr>
              <a:spLocks noChangeArrowheads="1"/>
            </p:cNvSpPr>
            <p:nvPr/>
          </p:nvSpPr>
          <p:spPr bwMode="auto">
            <a:xfrm>
              <a:off x="2811" y="1672"/>
              <a:ext cx="601" cy="196"/>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82" name="Rectangle 59"/>
            <p:cNvSpPr>
              <a:spLocks noChangeArrowheads="1"/>
            </p:cNvSpPr>
            <p:nvPr/>
          </p:nvSpPr>
          <p:spPr bwMode="auto">
            <a:xfrm>
              <a:off x="2811" y="1866"/>
              <a:ext cx="601" cy="196"/>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83" name="Rectangle 60"/>
            <p:cNvSpPr>
              <a:spLocks noChangeArrowheads="1"/>
            </p:cNvSpPr>
            <p:nvPr/>
          </p:nvSpPr>
          <p:spPr bwMode="auto">
            <a:xfrm>
              <a:off x="2915" y="1510"/>
              <a:ext cx="393" cy="117"/>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84" name="Rectangle 61"/>
            <p:cNvSpPr>
              <a:spLocks noChangeArrowheads="1"/>
            </p:cNvSpPr>
            <p:nvPr/>
          </p:nvSpPr>
          <p:spPr bwMode="auto">
            <a:xfrm>
              <a:off x="2915" y="1708"/>
              <a:ext cx="393" cy="118"/>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85" name="Freeform 62"/>
            <p:cNvSpPr>
              <a:spLocks/>
            </p:cNvSpPr>
            <p:nvPr/>
          </p:nvSpPr>
          <p:spPr bwMode="auto">
            <a:xfrm>
              <a:off x="3185" y="1298"/>
              <a:ext cx="26" cy="128"/>
            </a:xfrm>
            <a:custGeom>
              <a:avLst/>
              <a:gdLst>
                <a:gd name="T0" fmla="*/ 1 w 53"/>
                <a:gd name="T1" fmla="*/ 0 h 256"/>
                <a:gd name="T2" fmla="*/ 1 w 53"/>
                <a:gd name="T3" fmla="*/ 8 h 256"/>
                <a:gd name="T4" fmla="*/ 0 w 53"/>
                <a:gd name="T5" fmla="*/ 3 h 256"/>
                <a:gd name="T6" fmla="*/ 1 w 53"/>
                <a:gd name="T7" fmla="*/ 0 h 256"/>
                <a:gd name="T8" fmla="*/ 0 60000 65536"/>
                <a:gd name="T9" fmla="*/ 0 60000 65536"/>
                <a:gd name="T10" fmla="*/ 0 60000 65536"/>
                <a:gd name="T11" fmla="*/ 0 60000 65536"/>
                <a:gd name="T12" fmla="*/ 0 w 53"/>
                <a:gd name="T13" fmla="*/ 0 h 256"/>
                <a:gd name="T14" fmla="*/ 53 w 53"/>
                <a:gd name="T15" fmla="*/ 256 h 256"/>
              </a:gdLst>
              <a:ahLst/>
              <a:cxnLst>
                <a:cxn ang="T8">
                  <a:pos x="T0" y="T1"/>
                </a:cxn>
                <a:cxn ang="T9">
                  <a:pos x="T2" y="T3"/>
                </a:cxn>
                <a:cxn ang="T10">
                  <a:pos x="T4" y="T5"/>
                </a:cxn>
                <a:cxn ang="T11">
                  <a:pos x="T6" y="T7"/>
                </a:cxn>
              </a:cxnLst>
              <a:rect l="T12" t="T13" r="T14" b="T15"/>
              <a:pathLst>
                <a:path w="53" h="256">
                  <a:moveTo>
                    <a:pt x="53" y="0"/>
                  </a:moveTo>
                  <a:lnTo>
                    <a:pt x="53" y="256"/>
                  </a:lnTo>
                  <a:lnTo>
                    <a:pt x="0" y="110"/>
                  </a:lnTo>
                  <a:lnTo>
                    <a:pt x="53" y="0"/>
                  </a:lnTo>
                  <a:close/>
                </a:path>
              </a:pathLst>
            </a:custGeom>
            <a:solidFill>
              <a:srgbClr val="60606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grpSp>
          <p:nvGrpSpPr>
            <p:cNvPr id="286" name="Group 63"/>
            <p:cNvGrpSpPr>
              <a:grpSpLocks/>
            </p:cNvGrpSpPr>
            <p:nvPr/>
          </p:nvGrpSpPr>
          <p:grpSpPr bwMode="auto">
            <a:xfrm>
              <a:off x="2811" y="1280"/>
              <a:ext cx="601" cy="196"/>
              <a:chOff x="2811" y="1280"/>
              <a:chExt cx="601" cy="196"/>
            </a:xfrm>
          </p:grpSpPr>
          <p:sp>
            <p:nvSpPr>
              <p:cNvPr id="297" name="Rectangle 64"/>
              <p:cNvSpPr>
                <a:spLocks noChangeArrowheads="1"/>
              </p:cNvSpPr>
              <p:nvPr/>
            </p:nvSpPr>
            <p:spPr bwMode="auto">
              <a:xfrm>
                <a:off x="2811" y="1280"/>
                <a:ext cx="601" cy="196"/>
              </a:xfrm>
              <a:prstGeom prst="rect">
                <a:avLst/>
              </a:prstGeom>
              <a:solidFill>
                <a:srgbClr val="A0A0A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98" name="Rectangle 65"/>
              <p:cNvSpPr>
                <a:spLocks noChangeArrowheads="1"/>
              </p:cNvSpPr>
              <p:nvPr/>
            </p:nvSpPr>
            <p:spPr bwMode="auto">
              <a:xfrm>
                <a:off x="2867" y="1305"/>
                <a:ext cx="47" cy="23"/>
              </a:xfrm>
              <a:prstGeom prst="rect">
                <a:avLst/>
              </a:prstGeom>
              <a:solidFill>
                <a:srgbClr val="60606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grpSp>
            <p:nvGrpSpPr>
              <p:cNvPr id="299" name="Group 66"/>
              <p:cNvGrpSpPr>
                <a:grpSpLocks/>
              </p:cNvGrpSpPr>
              <p:nvPr/>
            </p:nvGrpSpPr>
            <p:grpSpPr bwMode="auto">
              <a:xfrm>
                <a:off x="2849" y="1290"/>
                <a:ext cx="536" cy="155"/>
                <a:chOff x="2849" y="1290"/>
                <a:chExt cx="536" cy="155"/>
              </a:xfrm>
            </p:grpSpPr>
            <p:sp>
              <p:nvSpPr>
                <p:cNvPr id="300" name="Freeform 67"/>
                <p:cNvSpPr>
                  <a:spLocks/>
                </p:cNvSpPr>
                <p:nvPr/>
              </p:nvSpPr>
              <p:spPr bwMode="auto">
                <a:xfrm>
                  <a:off x="3087" y="1298"/>
                  <a:ext cx="124" cy="58"/>
                </a:xfrm>
                <a:custGeom>
                  <a:avLst/>
                  <a:gdLst>
                    <a:gd name="T0" fmla="*/ 7 w 249"/>
                    <a:gd name="T1" fmla="*/ 0 h 116"/>
                    <a:gd name="T2" fmla="*/ 0 w 249"/>
                    <a:gd name="T3" fmla="*/ 0 h 116"/>
                    <a:gd name="T4" fmla="*/ 0 w 249"/>
                    <a:gd name="T5" fmla="*/ 4 h 116"/>
                    <a:gd name="T6" fmla="*/ 6 w 249"/>
                    <a:gd name="T7" fmla="*/ 4 h 116"/>
                    <a:gd name="T8" fmla="*/ 7 w 249"/>
                    <a:gd name="T9" fmla="*/ 0 h 116"/>
                    <a:gd name="T10" fmla="*/ 0 60000 65536"/>
                    <a:gd name="T11" fmla="*/ 0 60000 65536"/>
                    <a:gd name="T12" fmla="*/ 0 60000 65536"/>
                    <a:gd name="T13" fmla="*/ 0 60000 65536"/>
                    <a:gd name="T14" fmla="*/ 0 60000 65536"/>
                    <a:gd name="T15" fmla="*/ 0 w 249"/>
                    <a:gd name="T16" fmla="*/ 0 h 116"/>
                    <a:gd name="T17" fmla="*/ 249 w 249"/>
                    <a:gd name="T18" fmla="*/ 116 h 116"/>
                  </a:gdLst>
                  <a:ahLst/>
                  <a:cxnLst>
                    <a:cxn ang="T10">
                      <a:pos x="T0" y="T1"/>
                    </a:cxn>
                    <a:cxn ang="T11">
                      <a:pos x="T2" y="T3"/>
                    </a:cxn>
                    <a:cxn ang="T12">
                      <a:pos x="T4" y="T5"/>
                    </a:cxn>
                    <a:cxn ang="T13">
                      <a:pos x="T6" y="T7"/>
                    </a:cxn>
                    <a:cxn ang="T14">
                      <a:pos x="T8" y="T9"/>
                    </a:cxn>
                  </a:cxnLst>
                  <a:rect l="T15" t="T16" r="T17" b="T18"/>
                  <a:pathLst>
                    <a:path w="249" h="116">
                      <a:moveTo>
                        <a:pt x="249" y="0"/>
                      </a:moveTo>
                      <a:lnTo>
                        <a:pt x="16" y="0"/>
                      </a:lnTo>
                      <a:lnTo>
                        <a:pt x="0" y="116"/>
                      </a:lnTo>
                      <a:lnTo>
                        <a:pt x="220" y="112"/>
                      </a:lnTo>
                      <a:lnTo>
                        <a:pt x="249" y="0"/>
                      </a:lnTo>
                      <a:close/>
                    </a:path>
                  </a:pathLst>
                </a:custGeom>
                <a:solidFill>
                  <a:srgbClr val="80808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01" name="Freeform 68"/>
                <p:cNvSpPr>
                  <a:spLocks/>
                </p:cNvSpPr>
                <p:nvPr/>
              </p:nvSpPr>
              <p:spPr bwMode="auto">
                <a:xfrm>
                  <a:off x="3087" y="1373"/>
                  <a:ext cx="280" cy="56"/>
                </a:xfrm>
                <a:custGeom>
                  <a:avLst/>
                  <a:gdLst>
                    <a:gd name="T0" fmla="*/ 18 w 560"/>
                    <a:gd name="T1" fmla="*/ 3 h 113"/>
                    <a:gd name="T2" fmla="*/ 1 w 560"/>
                    <a:gd name="T3" fmla="*/ 3 h 113"/>
                    <a:gd name="T4" fmla="*/ 0 w 560"/>
                    <a:gd name="T5" fmla="*/ 0 h 113"/>
                    <a:gd name="T6" fmla="*/ 17 w 560"/>
                    <a:gd name="T7" fmla="*/ 0 h 113"/>
                    <a:gd name="T8" fmla="*/ 18 w 560"/>
                    <a:gd name="T9" fmla="*/ 3 h 113"/>
                    <a:gd name="T10" fmla="*/ 0 60000 65536"/>
                    <a:gd name="T11" fmla="*/ 0 60000 65536"/>
                    <a:gd name="T12" fmla="*/ 0 60000 65536"/>
                    <a:gd name="T13" fmla="*/ 0 60000 65536"/>
                    <a:gd name="T14" fmla="*/ 0 60000 65536"/>
                    <a:gd name="T15" fmla="*/ 0 w 560"/>
                    <a:gd name="T16" fmla="*/ 0 h 113"/>
                    <a:gd name="T17" fmla="*/ 560 w 560"/>
                    <a:gd name="T18" fmla="*/ 113 h 113"/>
                  </a:gdLst>
                  <a:ahLst/>
                  <a:cxnLst>
                    <a:cxn ang="T10">
                      <a:pos x="T0" y="T1"/>
                    </a:cxn>
                    <a:cxn ang="T11">
                      <a:pos x="T2" y="T3"/>
                    </a:cxn>
                    <a:cxn ang="T12">
                      <a:pos x="T4" y="T5"/>
                    </a:cxn>
                    <a:cxn ang="T13">
                      <a:pos x="T6" y="T7"/>
                    </a:cxn>
                    <a:cxn ang="T14">
                      <a:pos x="T8" y="T9"/>
                    </a:cxn>
                  </a:cxnLst>
                  <a:rect l="T15" t="T16" r="T17" b="T18"/>
                  <a:pathLst>
                    <a:path w="560" h="113">
                      <a:moveTo>
                        <a:pt x="560" y="113"/>
                      </a:moveTo>
                      <a:lnTo>
                        <a:pt x="16" y="113"/>
                      </a:lnTo>
                      <a:lnTo>
                        <a:pt x="0" y="0"/>
                      </a:lnTo>
                      <a:lnTo>
                        <a:pt x="532" y="0"/>
                      </a:lnTo>
                      <a:lnTo>
                        <a:pt x="560" y="113"/>
                      </a:lnTo>
                      <a:close/>
                    </a:path>
                  </a:pathLst>
                </a:custGeom>
                <a:solidFill>
                  <a:srgbClr val="C0C0C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02" name="Freeform 69"/>
                <p:cNvSpPr>
                  <a:spLocks/>
                </p:cNvSpPr>
                <p:nvPr/>
              </p:nvSpPr>
              <p:spPr bwMode="auto">
                <a:xfrm>
                  <a:off x="3203" y="1325"/>
                  <a:ext cx="164" cy="30"/>
                </a:xfrm>
                <a:custGeom>
                  <a:avLst/>
                  <a:gdLst>
                    <a:gd name="T0" fmla="*/ 11 w 327"/>
                    <a:gd name="T1" fmla="*/ 0 h 60"/>
                    <a:gd name="T2" fmla="*/ 1 w 327"/>
                    <a:gd name="T3" fmla="*/ 0 h 60"/>
                    <a:gd name="T4" fmla="*/ 0 w 327"/>
                    <a:gd name="T5" fmla="*/ 2 h 60"/>
                    <a:gd name="T6" fmla="*/ 10 w 327"/>
                    <a:gd name="T7" fmla="*/ 2 h 60"/>
                    <a:gd name="T8" fmla="*/ 11 w 327"/>
                    <a:gd name="T9" fmla="*/ 0 h 60"/>
                    <a:gd name="T10" fmla="*/ 0 60000 65536"/>
                    <a:gd name="T11" fmla="*/ 0 60000 65536"/>
                    <a:gd name="T12" fmla="*/ 0 60000 65536"/>
                    <a:gd name="T13" fmla="*/ 0 60000 65536"/>
                    <a:gd name="T14" fmla="*/ 0 60000 65536"/>
                    <a:gd name="T15" fmla="*/ 0 w 327"/>
                    <a:gd name="T16" fmla="*/ 0 h 60"/>
                    <a:gd name="T17" fmla="*/ 327 w 327"/>
                    <a:gd name="T18" fmla="*/ 60 h 60"/>
                  </a:gdLst>
                  <a:ahLst/>
                  <a:cxnLst>
                    <a:cxn ang="T10">
                      <a:pos x="T0" y="T1"/>
                    </a:cxn>
                    <a:cxn ang="T11">
                      <a:pos x="T2" y="T3"/>
                    </a:cxn>
                    <a:cxn ang="T12">
                      <a:pos x="T4" y="T5"/>
                    </a:cxn>
                    <a:cxn ang="T13">
                      <a:pos x="T6" y="T7"/>
                    </a:cxn>
                    <a:cxn ang="T14">
                      <a:pos x="T8" y="T9"/>
                    </a:cxn>
                  </a:cxnLst>
                  <a:rect l="T15" t="T16" r="T17" b="T18"/>
                  <a:pathLst>
                    <a:path w="327" h="60">
                      <a:moveTo>
                        <a:pt x="327" y="0"/>
                      </a:moveTo>
                      <a:lnTo>
                        <a:pt x="12" y="0"/>
                      </a:lnTo>
                      <a:lnTo>
                        <a:pt x="0" y="60"/>
                      </a:lnTo>
                      <a:lnTo>
                        <a:pt x="299" y="60"/>
                      </a:lnTo>
                      <a:lnTo>
                        <a:pt x="327" y="0"/>
                      </a:lnTo>
                      <a:close/>
                    </a:path>
                  </a:pathLst>
                </a:custGeom>
                <a:solidFill>
                  <a:srgbClr val="80808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03" name="Freeform 70"/>
                <p:cNvSpPr>
                  <a:spLocks/>
                </p:cNvSpPr>
                <p:nvPr/>
              </p:nvSpPr>
              <p:spPr bwMode="auto">
                <a:xfrm>
                  <a:off x="3350" y="1323"/>
                  <a:ext cx="17" cy="103"/>
                </a:xfrm>
                <a:custGeom>
                  <a:avLst/>
                  <a:gdLst>
                    <a:gd name="T0" fmla="*/ 1 w 34"/>
                    <a:gd name="T1" fmla="*/ 0 h 207"/>
                    <a:gd name="T2" fmla="*/ 1 w 34"/>
                    <a:gd name="T3" fmla="*/ 6 h 207"/>
                    <a:gd name="T4" fmla="*/ 0 w 34"/>
                    <a:gd name="T5" fmla="*/ 2 h 207"/>
                    <a:gd name="T6" fmla="*/ 1 w 34"/>
                    <a:gd name="T7" fmla="*/ 0 h 207"/>
                    <a:gd name="T8" fmla="*/ 0 60000 65536"/>
                    <a:gd name="T9" fmla="*/ 0 60000 65536"/>
                    <a:gd name="T10" fmla="*/ 0 60000 65536"/>
                    <a:gd name="T11" fmla="*/ 0 60000 65536"/>
                    <a:gd name="T12" fmla="*/ 0 w 34"/>
                    <a:gd name="T13" fmla="*/ 0 h 207"/>
                    <a:gd name="T14" fmla="*/ 34 w 34"/>
                    <a:gd name="T15" fmla="*/ 207 h 207"/>
                  </a:gdLst>
                  <a:ahLst/>
                  <a:cxnLst>
                    <a:cxn ang="T8">
                      <a:pos x="T0" y="T1"/>
                    </a:cxn>
                    <a:cxn ang="T9">
                      <a:pos x="T2" y="T3"/>
                    </a:cxn>
                    <a:cxn ang="T10">
                      <a:pos x="T4" y="T5"/>
                    </a:cxn>
                    <a:cxn ang="T11">
                      <a:pos x="T6" y="T7"/>
                    </a:cxn>
                  </a:cxnLst>
                  <a:rect l="T12" t="T13" r="T14" b="T15"/>
                  <a:pathLst>
                    <a:path w="34" h="207">
                      <a:moveTo>
                        <a:pt x="34" y="0"/>
                      </a:moveTo>
                      <a:lnTo>
                        <a:pt x="34" y="207"/>
                      </a:lnTo>
                      <a:lnTo>
                        <a:pt x="0" y="69"/>
                      </a:lnTo>
                      <a:lnTo>
                        <a:pt x="34" y="0"/>
                      </a:lnTo>
                      <a:close/>
                    </a:path>
                  </a:pathLst>
                </a:custGeom>
                <a:solidFill>
                  <a:srgbClr val="60606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04" name="Oval 71"/>
                <p:cNvSpPr>
                  <a:spLocks noChangeArrowheads="1"/>
                </p:cNvSpPr>
                <p:nvPr/>
              </p:nvSpPr>
              <p:spPr bwMode="auto">
                <a:xfrm>
                  <a:off x="3213" y="1379"/>
                  <a:ext cx="49" cy="41"/>
                </a:xfrm>
                <a:prstGeom prst="ellipse">
                  <a:avLst/>
                </a:prstGeom>
                <a:solidFill>
                  <a:srgbClr val="C0C0C0"/>
                </a:solidFill>
                <a:ln w="3175">
                  <a:solidFill>
                    <a:srgbClr val="808080"/>
                  </a:solidFill>
                  <a:round/>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05" name="Rectangle 72"/>
                <p:cNvSpPr>
                  <a:spLocks noChangeArrowheads="1"/>
                </p:cNvSpPr>
                <p:nvPr/>
              </p:nvSpPr>
              <p:spPr bwMode="auto">
                <a:xfrm>
                  <a:off x="2849" y="1355"/>
                  <a:ext cx="536" cy="19"/>
                </a:xfrm>
                <a:prstGeom prst="rect">
                  <a:avLst/>
                </a:prstGeom>
                <a:solidFill>
                  <a:srgbClr val="60606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grpSp>
              <p:nvGrpSpPr>
                <p:cNvPr id="306" name="Group 73"/>
                <p:cNvGrpSpPr>
                  <a:grpSpLocks/>
                </p:cNvGrpSpPr>
                <p:nvPr/>
              </p:nvGrpSpPr>
              <p:grpSpPr bwMode="auto">
                <a:xfrm>
                  <a:off x="3199" y="1290"/>
                  <a:ext cx="60" cy="155"/>
                  <a:chOff x="3199" y="1290"/>
                  <a:chExt cx="60" cy="155"/>
                </a:xfrm>
              </p:grpSpPr>
              <p:sp>
                <p:nvSpPr>
                  <p:cNvPr id="307" name="Freeform 74"/>
                  <p:cNvSpPr>
                    <a:spLocks/>
                  </p:cNvSpPr>
                  <p:nvPr/>
                </p:nvSpPr>
                <p:spPr bwMode="auto">
                  <a:xfrm>
                    <a:off x="3199" y="1292"/>
                    <a:ext cx="54" cy="153"/>
                  </a:xfrm>
                  <a:custGeom>
                    <a:avLst/>
                    <a:gdLst>
                      <a:gd name="T0" fmla="*/ 3 w 108"/>
                      <a:gd name="T1" fmla="*/ 0 h 307"/>
                      <a:gd name="T2" fmla="*/ 2 w 108"/>
                      <a:gd name="T3" fmla="*/ 0 h 307"/>
                      <a:gd name="T4" fmla="*/ 1 w 108"/>
                      <a:gd name="T5" fmla="*/ 0 h 307"/>
                      <a:gd name="T6" fmla="*/ 1 w 108"/>
                      <a:gd name="T7" fmla="*/ 1 h 307"/>
                      <a:gd name="T8" fmla="*/ 0 w 108"/>
                      <a:gd name="T9" fmla="*/ 3 h 307"/>
                      <a:gd name="T10" fmla="*/ 1 w 108"/>
                      <a:gd name="T11" fmla="*/ 9 h 307"/>
                      <a:gd name="T12" fmla="*/ 2 w 108"/>
                      <a:gd name="T13" fmla="*/ 9 h 307"/>
                      <a:gd name="T14" fmla="*/ 2 w 108"/>
                      <a:gd name="T15" fmla="*/ 4 h 307"/>
                      <a:gd name="T16" fmla="*/ 3 w 108"/>
                      <a:gd name="T17" fmla="*/ 2 h 307"/>
                      <a:gd name="T18" fmla="*/ 3 w 108"/>
                      <a:gd name="T19" fmla="*/ 1 h 307"/>
                      <a:gd name="T20" fmla="*/ 3 w 108"/>
                      <a:gd name="T21" fmla="*/ 0 h 307"/>
                      <a:gd name="T22" fmla="*/ 3 w 108"/>
                      <a:gd name="T23" fmla="*/ 0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8"/>
                      <a:gd name="T37" fmla="*/ 0 h 307"/>
                      <a:gd name="T38" fmla="*/ 108 w 108"/>
                      <a:gd name="T39" fmla="*/ 307 h 3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8" h="307">
                        <a:moveTo>
                          <a:pt x="87" y="4"/>
                        </a:moveTo>
                        <a:lnTo>
                          <a:pt x="48" y="0"/>
                        </a:lnTo>
                        <a:lnTo>
                          <a:pt x="21" y="16"/>
                        </a:lnTo>
                        <a:lnTo>
                          <a:pt x="12" y="53"/>
                        </a:lnTo>
                        <a:lnTo>
                          <a:pt x="0" y="122"/>
                        </a:lnTo>
                        <a:lnTo>
                          <a:pt x="27" y="303"/>
                        </a:lnTo>
                        <a:lnTo>
                          <a:pt x="48" y="307"/>
                        </a:lnTo>
                        <a:lnTo>
                          <a:pt x="48" y="147"/>
                        </a:lnTo>
                        <a:lnTo>
                          <a:pt x="96" y="80"/>
                        </a:lnTo>
                        <a:lnTo>
                          <a:pt x="108" y="49"/>
                        </a:lnTo>
                        <a:lnTo>
                          <a:pt x="107" y="20"/>
                        </a:lnTo>
                        <a:lnTo>
                          <a:pt x="87" y="4"/>
                        </a:lnTo>
                        <a:close/>
                      </a:path>
                    </a:pathLst>
                  </a:custGeom>
                  <a:solidFill>
                    <a:srgbClr val="40404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08" name="Freeform 75"/>
                  <p:cNvSpPr>
                    <a:spLocks/>
                  </p:cNvSpPr>
                  <p:nvPr/>
                </p:nvSpPr>
                <p:spPr bwMode="auto">
                  <a:xfrm>
                    <a:off x="3203" y="1290"/>
                    <a:ext cx="56" cy="154"/>
                  </a:xfrm>
                  <a:custGeom>
                    <a:avLst/>
                    <a:gdLst>
                      <a:gd name="T0" fmla="*/ 3 w 110"/>
                      <a:gd name="T1" fmla="*/ 1 h 307"/>
                      <a:gd name="T2" fmla="*/ 2 w 110"/>
                      <a:gd name="T3" fmla="*/ 0 h 307"/>
                      <a:gd name="T4" fmla="*/ 1 w 110"/>
                      <a:gd name="T5" fmla="*/ 1 h 307"/>
                      <a:gd name="T6" fmla="*/ 1 w 110"/>
                      <a:gd name="T7" fmla="*/ 2 h 307"/>
                      <a:gd name="T8" fmla="*/ 0 w 110"/>
                      <a:gd name="T9" fmla="*/ 4 h 307"/>
                      <a:gd name="T10" fmla="*/ 1 w 110"/>
                      <a:gd name="T11" fmla="*/ 10 h 307"/>
                      <a:gd name="T12" fmla="*/ 2 w 110"/>
                      <a:gd name="T13" fmla="*/ 10 h 307"/>
                      <a:gd name="T14" fmla="*/ 2 w 110"/>
                      <a:gd name="T15" fmla="*/ 5 h 307"/>
                      <a:gd name="T16" fmla="*/ 4 w 110"/>
                      <a:gd name="T17" fmla="*/ 3 h 307"/>
                      <a:gd name="T18" fmla="*/ 4 w 110"/>
                      <a:gd name="T19" fmla="*/ 2 h 307"/>
                      <a:gd name="T20" fmla="*/ 4 w 110"/>
                      <a:gd name="T21" fmla="*/ 1 h 307"/>
                      <a:gd name="T22" fmla="*/ 3 w 110"/>
                      <a:gd name="T23" fmla="*/ 1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307"/>
                      <a:gd name="T38" fmla="*/ 110 w 110"/>
                      <a:gd name="T39" fmla="*/ 307 h 3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307">
                        <a:moveTo>
                          <a:pt x="87" y="4"/>
                        </a:moveTo>
                        <a:lnTo>
                          <a:pt x="48" y="0"/>
                        </a:lnTo>
                        <a:lnTo>
                          <a:pt x="23" y="17"/>
                        </a:lnTo>
                        <a:lnTo>
                          <a:pt x="12" y="53"/>
                        </a:lnTo>
                        <a:lnTo>
                          <a:pt x="0" y="122"/>
                        </a:lnTo>
                        <a:lnTo>
                          <a:pt x="28" y="303"/>
                        </a:lnTo>
                        <a:lnTo>
                          <a:pt x="48" y="307"/>
                        </a:lnTo>
                        <a:lnTo>
                          <a:pt x="48" y="147"/>
                        </a:lnTo>
                        <a:lnTo>
                          <a:pt x="98" y="80"/>
                        </a:lnTo>
                        <a:lnTo>
                          <a:pt x="110" y="49"/>
                        </a:lnTo>
                        <a:lnTo>
                          <a:pt x="107" y="20"/>
                        </a:lnTo>
                        <a:lnTo>
                          <a:pt x="87" y="4"/>
                        </a:lnTo>
                        <a:close/>
                      </a:path>
                    </a:pathLst>
                  </a:custGeom>
                  <a:solidFill>
                    <a:srgbClr val="E0E0E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grpSp>
          </p:grpSp>
        </p:grpSp>
        <p:sp>
          <p:nvSpPr>
            <p:cNvPr id="287" name="Rectangle 76"/>
            <p:cNvSpPr>
              <a:spLocks noChangeArrowheads="1"/>
            </p:cNvSpPr>
            <p:nvPr/>
          </p:nvSpPr>
          <p:spPr bwMode="auto">
            <a:xfrm>
              <a:off x="2935" y="1544"/>
              <a:ext cx="354" cy="18"/>
            </a:xfrm>
            <a:prstGeom prst="rect">
              <a:avLst/>
            </a:prstGeom>
            <a:solidFill>
              <a:srgbClr val="80808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88" name="Freeform 77"/>
            <p:cNvSpPr>
              <a:spLocks/>
            </p:cNvSpPr>
            <p:nvPr/>
          </p:nvSpPr>
          <p:spPr bwMode="auto">
            <a:xfrm>
              <a:off x="3042" y="1583"/>
              <a:ext cx="155" cy="30"/>
            </a:xfrm>
            <a:custGeom>
              <a:avLst/>
              <a:gdLst>
                <a:gd name="T0" fmla="*/ 0 w 311"/>
                <a:gd name="T1" fmla="*/ 2 h 59"/>
                <a:gd name="T2" fmla="*/ 0 w 311"/>
                <a:gd name="T3" fmla="*/ 0 h 59"/>
                <a:gd name="T4" fmla="*/ 9 w 311"/>
                <a:gd name="T5" fmla="*/ 0 h 59"/>
                <a:gd name="T6" fmla="*/ 9 w 311"/>
                <a:gd name="T7" fmla="*/ 2 h 59"/>
                <a:gd name="T8" fmla="*/ 0 60000 65536"/>
                <a:gd name="T9" fmla="*/ 0 60000 65536"/>
                <a:gd name="T10" fmla="*/ 0 60000 65536"/>
                <a:gd name="T11" fmla="*/ 0 60000 65536"/>
                <a:gd name="T12" fmla="*/ 0 w 311"/>
                <a:gd name="T13" fmla="*/ 0 h 59"/>
                <a:gd name="T14" fmla="*/ 311 w 311"/>
                <a:gd name="T15" fmla="*/ 59 h 59"/>
              </a:gdLst>
              <a:ahLst/>
              <a:cxnLst>
                <a:cxn ang="T8">
                  <a:pos x="T0" y="T1"/>
                </a:cxn>
                <a:cxn ang="T9">
                  <a:pos x="T2" y="T3"/>
                </a:cxn>
                <a:cxn ang="T10">
                  <a:pos x="T4" y="T5"/>
                </a:cxn>
                <a:cxn ang="T11">
                  <a:pos x="T6" y="T7"/>
                </a:cxn>
              </a:cxnLst>
              <a:rect l="T12" t="T13" r="T14" b="T15"/>
              <a:pathLst>
                <a:path w="311" h="59">
                  <a:moveTo>
                    <a:pt x="7" y="59"/>
                  </a:moveTo>
                  <a:lnTo>
                    <a:pt x="0" y="0"/>
                  </a:lnTo>
                  <a:lnTo>
                    <a:pt x="303" y="0"/>
                  </a:lnTo>
                  <a:lnTo>
                    <a:pt x="311" y="58"/>
                  </a:lnTo>
                </a:path>
              </a:pathLst>
            </a:custGeom>
            <a:no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89" name="Freeform 78"/>
            <p:cNvSpPr>
              <a:spLocks/>
            </p:cNvSpPr>
            <p:nvPr/>
          </p:nvSpPr>
          <p:spPr bwMode="auto">
            <a:xfrm>
              <a:off x="2619" y="503"/>
              <a:ext cx="138" cy="152"/>
            </a:xfrm>
            <a:custGeom>
              <a:avLst/>
              <a:gdLst>
                <a:gd name="T0" fmla="*/ 8 w 275"/>
                <a:gd name="T1" fmla="*/ 0 h 303"/>
                <a:gd name="T2" fmla="*/ 0 w 275"/>
                <a:gd name="T3" fmla="*/ 0 h 303"/>
                <a:gd name="T4" fmla="*/ 1 w 275"/>
                <a:gd name="T5" fmla="*/ 10 h 303"/>
                <a:gd name="T6" fmla="*/ 9 w 275"/>
                <a:gd name="T7" fmla="*/ 10 h 303"/>
                <a:gd name="T8" fmla="*/ 8 w 275"/>
                <a:gd name="T9" fmla="*/ 0 h 303"/>
                <a:gd name="T10" fmla="*/ 0 60000 65536"/>
                <a:gd name="T11" fmla="*/ 0 60000 65536"/>
                <a:gd name="T12" fmla="*/ 0 60000 65536"/>
                <a:gd name="T13" fmla="*/ 0 60000 65536"/>
                <a:gd name="T14" fmla="*/ 0 60000 65536"/>
                <a:gd name="T15" fmla="*/ 0 w 275"/>
                <a:gd name="T16" fmla="*/ 0 h 303"/>
                <a:gd name="T17" fmla="*/ 275 w 275"/>
                <a:gd name="T18" fmla="*/ 303 h 303"/>
              </a:gdLst>
              <a:ahLst/>
              <a:cxnLst>
                <a:cxn ang="T10">
                  <a:pos x="T0" y="T1"/>
                </a:cxn>
                <a:cxn ang="T11">
                  <a:pos x="T2" y="T3"/>
                </a:cxn>
                <a:cxn ang="T12">
                  <a:pos x="T4" y="T5"/>
                </a:cxn>
                <a:cxn ang="T13">
                  <a:pos x="T6" y="T7"/>
                </a:cxn>
                <a:cxn ang="T14">
                  <a:pos x="T8" y="T9"/>
                </a:cxn>
              </a:cxnLst>
              <a:rect l="T15" t="T16" r="T17" b="T18"/>
              <a:pathLst>
                <a:path w="275" h="303">
                  <a:moveTo>
                    <a:pt x="254" y="0"/>
                  </a:moveTo>
                  <a:lnTo>
                    <a:pt x="0" y="0"/>
                  </a:lnTo>
                  <a:lnTo>
                    <a:pt x="17" y="303"/>
                  </a:lnTo>
                  <a:lnTo>
                    <a:pt x="275" y="303"/>
                  </a:lnTo>
                  <a:lnTo>
                    <a:pt x="254" y="0"/>
                  </a:lnTo>
                  <a:close/>
                </a:path>
              </a:pathLst>
            </a:custGeom>
            <a:solidFill>
              <a:srgbClr val="C0C0C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290" name="Freeform 79"/>
            <p:cNvSpPr>
              <a:spLocks/>
            </p:cNvSpPr>
            <p:nvPr/>
          </p:nvSpPr>
          <p:spPr bwMode="auto">
            <a:xfrm>
              <a:off x="2634" y="760"/>
              <a:ext cx="144" cy="154"/>
            </a:xfrm>
            <a:custGeom>
              <a:avLst/>
              <a:gdLst>
                <a:gd name="T0" fmla="*/ 9 w 286"/>
                <a:gd name="T1" fmla="*/ 0 h 307"/>
                <a:gd name="T2" fmla="*/ 0 w 286"/>
                <a:gd name="T3" fmla="*/ 0 h 307"/>
                <a:gd name="T4" fmla="*/ 1 w 286"/>
                <a:gd name="T5" fmla="*/ 10 h 307"/>
                <a:gd name="T6" fmla="*/ 10 w 286"/>
                <a:gd name="T7" fmla="*/ 10 h 307"/>
                <a:gd name="T8" fmla="*/ 9 w 286"/>
                <a:gd name="T9" fmla="*/ 0 h 307"/>
                <a:gd name="T10" fmla="*/ 0 60000 65536"/>
                <a:gd name="T11" fmla="*/ 0 60000 65536"/>
                <a:gd name="T12" fmla="*/ 0 60000 65536"/>
                <a:gd name="T13" fmla="*/ 0 60000 65536"/>
                <a:gd name="T14" fmla="*/ 0 60000 65536"/>
                <a:gd name="T15" fmla="*/ 0 w 286"/>
                <a:gd name="T16" fmla="*/ 0 h 307"/>
                <a:gd name="T17" fmla="*/ 286 w 286"/>
                <a:gd name="T18" fmla="*/ 307 h 307"/>
              </a:gdLst>
              <a:ahLst/>
              <a:cxnLst>
                <a:cxn ang="T10">
                  <a:pos x="T0" y="T1"/>
                </a:cxn>
                <a:cxn ang="T11">
                  <a:pos x="T2" y="T3"/>
                </a:cxn>
                <a:cxn ang="T12">
                  <a:pos x="T4" y="T5"/>
                </a:cxn>
                <a:cxn ang="T13">
                  <a:pos x="T6" y="T7"/>
                </a:cxn>
                <a:cxn ang="T14">
                  <a:pos x="T8" y="T9"/>
                </a:cxn>
              </a:cxnLst>
              <a:rect l="T15" t="T16" r="T17" b="T18"/>
              <a:pathLst>
                <a:path w="286" h="307">
                  <a:moveTo>
                    <a:pt x="265" y="0"/>
                  </a:moveTo>
                  <a:lnTo>
                    <a:pt x="0" y="0"/>
                  </a:lnTo>
                  <a:lnTo>
                    <a:pt x="19" y="307"/>
                  </a:lnTo>
                  <a:lnTo>
                    <a:pt x="286" y="305"/>
                  </a:lnTo>
                  <a:lnTo>
                    <a:pt x="265" y="0"/>
                  </a:lnTo>
                  <a:close/>
                </a:path>
              </a:pathLst>
            </a:custGeom>
            <a:solidFill>
              <a:srgbClr val="C0C0C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grpSp>
          <p:nvGrpSpPr>
            <p:cNvPr id="291" name="Group 80"/>
            <p:cNvGrpSpPr>
              <a:grpSpLocks/>
            </p:cNvGrpSpPr>
            <p:nvPr/>
          </p:nvGrpSpPr>
          <p:grpSpPr bwMode="auto">
            <a:xfrm>
              <a:off x="2844" y="751"/>
              <a:ext cx="601" cy="157"/>
              <a:chOff x="2844" y="751"/>
              <a:chExt cx="601" cy="157"/>
            </a:xfrm>
          </p:grpSpPr>
          <p:sp>
            <p:nvSpPr>
              <p:cNvPr id="292" name="Rectangle 81"/>
              <p:cNvSpPr>
                <a:spLocks noChangeArrowheads="1"/>
              </p:cNvSpPr>
              <p:nvPr/>
            </p:nvSpPr>
            <p:spPr bwMode="auto">
              <a:xfrm>
                <a:off x="2844" y="751"/>
                <a:ext cx="601" cy="157"/>
              </a:xfrm>
              <a:prstGeom prst="rect">
                <a:avLst/>
              </a:prstGeom>
              <a:solidFill>
                <a:srgbClr val="60606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93" name="Rectangle 82"/>
              <p:cNvSpPr>
                <a:spLocks noChangeArrowheads="1"/>
              </p:cNvSpPr>
              <p:nvPr/>
            </p:nvSpPr>
            <p:spPr bwMode="auto">
              <a:xfrm>
                <a:off x="2954" y="770"/>
                <a:ext cx="73" cy="53"/>
              </a:xfrm>
              <a:prstGeom prst="rect">
                <a:avLst/>
              </a:prstGeom>
              <a:solidFill>
                <a:srgbClr val="C0C0C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94" name="Rectangle 83"/>
              <p:cNvSpPr>
                <a:spLocks noChangeArrowheads="1"/>
              </p:cNvSpPr>
              <p:nvPr/>
            </p:nvSpPr>
            <p:spPr bwMode="auto">
              <a:xfrm>
                <a:off x="2954" y="838"/>
                <a:ext cx="73" cy="52"/>
              </a:xfrm>
              <a:prstGeom prst="rect">
                <a:avLst/>
              </a:prstGeom>
              <a:solidFill>
                <a:srgbClr val="C0C0C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95" name="Rectangle 84"/>
              <p:cNvSpPr>
                <a:spLocks noChangeArrowheads="1"/>
              </p:cNvSpPr>
              <p:nvPr/>
            </p:nvSpPr>
            <p:spPr bwMode="auto">
              <a:xfrm>
                <a:off x="3099" y="802"/>
                <a:ext cx="74" cy="53"/>
              </a:xfrm>
              <a:prstGeom prst="rect">
                <a:avLst/>
              </a:prstGeom>
              <a:solidFill>
                <a:srgbClr val="00800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296" name="Oval 85"/>
              <p:cNvSpPr>
                <a:spLocks noChangeArrowheads="1"/>
              </p:cNvSpPr>
              <p:nvPr/>
            </p:nvSpPr>
            <p:spPr bwMode="auto">
              <a:xfrm>
                <a:off x="2875" y="804"/>
                <a:ext cx="55" cy="62"/>
              </a:xfrm>
              <a:prstGeom prst="ellipse">
                <a:avLst/>
              </a:prstGeom>
              <a:solidFill>
                <a:srgbClr val="202020"/>
              </a:solidFill>
              <a:ln w="3175">
                <a:solidFill>
                  <a:srgbClr val="000000"/>
                </a:solidFill>
                <a:round/>
                <a:headEnd/>
                <a:tailEnd/>
              </a:ln>
            </p:spPr>
            <p:txBody>
              <a:bodyPr/>
              <a:lstStyle/>
              <a:p>
                <a:pPr>
                  <a:spcBef>
                    <a:spcPct val="50000"/>
                  </a:spcBef>
                  <a:buClr>
                    <a:srgbClr val="FF3300"/>
                  </a:buClr>
                  <a:buFont typeface="Wingdings" pitchFamily="2" charset="2"/>
                  <a:buChar char="Ø"/>
                </a:pPr>
                <a:endParaRPr lang="zh-CN" altLang="en-US" sz="1400" b="0" dirty="0">
                  <a:solidFill>
                    <a:srgbClr val="2D2015"/>
                  </a:solidFill>
                  <a:ea typeface="宋体" pitchFamily="2" charset="-122"/>
                </a:endParaRPr>
              </a:p>
            </p:txBody>
          </p:sp>
        </p:grpSp>
      </p:grpSp>
      <p:sp>
        <p:nvSpPr>
          <p:cNvPr id="358" name="Line 131"/>
          <p:cNvSpPr>
            <a:spLocks noChangeShapeType="1"/>
          </p:cNvSpPr>
          <p:nvPr/>
        </p:nvSpPr>
        <p:spPr bwMode="auto">
          <a:xfrm flipV="1">
            <a:off x="147918" y="3402105"/>
            <a:ext cx="8942294" cy="13448"/>
          </a:xfrm>
          <a:prstGeom prst="line">
            <a:avLst/>
          </a:prstGeom>
          <a:ln w="12700">
            <a:prstDash val="sysDash"/>
            <a:headEnd/>
            <a:tailEnd/>
          </a:ln>
        </p:spPr>
        <p:style>
          <a:lnRef idx="1">
            <a:schemeClr val="dk1"/>
          </a:lnRef>
          <a:fillRef idx="0">
            <a:schemeClr val="dk1"/>
          </a:fillRef>
          <a:effectRef idx="0">
            <a:schemeClr val="dk1"/>
          </a:effectRef>
          <a:fontRef idx="minor">
            <a:schemeClr val="tx1"/>
          </a:fontRef>
        </p:style>
        <p:txBody>
          <a:bodyPr wrap="square" anchor="ctr">
            <a:spAutoFit/>
          </a:bodyPr>
          <a:lstStyle/>
          <a:p>
            <a:endParaRPr lang="en-US"/>
          </a:p>
        </p:txBody>
      </p:sp>
      <p:grpSp>
        <p:nvGrpSpPr>
          <p:cNvPr id="360" name="Group 88"/>
          <p:cNvGrpSpPr>
            <a:grpSpLocks/>
          </p:cNvGrpSpPr>
          <p:nvPr/>
        </p:nvGrpSpPr>
        <p:grpSpPr bwMode="auto">
          <a:xfrm>
            <a:off x="4823608" y="3686211"/>
            <a:ext cx="479424" cy="742942"/>
            <a:chOff x="2032" y="228"/>
            <a:chExt cx="1499" cy="2147"/>
          </a:xfrm>
        </p:grpSpPr>
        <p:grpSp>
          <p:nvGrpSpPr>
            <p:cNvPr id="361" name="Group 89"/>
            <p:cNvGrpSpPr>
              <a:grpSpLocks/>
            </p:cNvGrpSpPr>
            <p:nvPr/>
          </p:nvGrpSpPr>
          <p:grpSpPr bwMode="auto">
            <a:xfrm>
              <a:off x="2032" y="228"/>
              <a:ext cx="1499" cy="2147"/>
              <a:chOff x="2032" y="228"/>
              <a:chExt cx="1499" cy="2147"/>
            </a:xfrm>
          </p:grpSpPr>
          <p:sp>
            <p:nvSpPr>
              <p:cNvPr id="392" name="Freeform 90"/>
              <p:cNvSpPr>
                <a:spLocks/>
              </p:cNvSpPr>
              <p:nvPr/>
            </p:nvSpPr>
            <p:spPr bwMode="auto">
              <a:xfrm>
                <a:off x="2474" y="371"/>
                <a:ext cx="1010" cy="39"/>
              </a:xfrm>
              <a:custGeom>
                <a:avLst/>
                <a:gdLst>
                  <a:gd name="T0" fmla="*/ 0 w 2018"/>
                  <a:gd name="T1" fmla="*/ 0 h 78"/>
                  <a:gd name="T2" fmla="*/ 4 w 2018"/>
                  <a:gd name="T3" fmla="*/ 2 h 78"/>
                  <a:gd name="T4" fmla="*/ 64 w 2018"/>
                  <a:gd name="T5" fmla="*/ 2 h 78"/>
                  <a:gd name="T6" fmla="*/ 62 w 2018"/>
                  <a:gd name="T7" fmla="*/ 0 h 78"/>
                  <a:gd name="T8" fmla="*/ 0 w 2018"/>
                  <a:gd name="T9" fmla="*/ 0 h 78"/>
                  <a:gd name="T10" fmla="*/ 0 60000 65536"/>
                  <a:gd name="T11" fmla="*/ 0 60000 65536"/>
                  <a:gd name="T12" fmla="*/ 0 60000 65536"/>
                  <a:gd name="T13" fmla="*/ 0 60000 65536"/>
                  <a:gd name="T14" fmla="*/ 0 60000 65536"/>
                  <a:gd name="T15" fmla="*/ 0 w 2018"/>
                  <a:gd name="T16" fmla="*/ 0 h 78"/>
                  <a:gd name="T17" fmla="*/ 2018 w 2018"/>
                  <a:gd name="T18" fmla="*/ 78 h 78"/>
                </a:gdLst>
                <a:ahLst/>
                <a:cxnLst>
                  <a:cxn ang="T10">
                    <a:pos x="T0" y="T1"/>
                  </a:cxn>
                  <a:cxn ang="T11">
                    <a:pos x="T2" y="T3"/>
                  </a:cxn>
                  <a:cxn ang="T12">
                    <a:pos x="T4" y="T5"/>
                  </a:cxn>
                  <a:cxn ang="T13">
                    <a:pos x="T6" y="T7"/>
                  </a:cxn>
                  <a:cxn ang="T14">
                    <a:pos x="T8" y="T9"/>
                  </a:cxn>
                </a:cxnLst>
                <a:rect l="T15" t="T16" r="T17" b="T18"/>
                <a:pathLst>
                  <a:path w="2018" h="78">
                    <a:moveTo>
                      <a:pt x="0" y="0"/>
                    </a:moveTo>
                    <a:lnTo>
                      <a:pt x="119" y="78"/>
                    </a:lnTo>
                    <a:lnTo>
                      <a:pt x="2018" y="78"/>
                    </a:lnTo>
                    <a:lnTo>
                      <a:pt x="1958" y="0"/>
                    </a:lnTo>
                    <a:lnTo>
                      <a:pt x="0" y="0"/>
                    </a:lnTo>
                    <a:close/>
                  </a:path>
                </a:pathLst>
              </a:custGeom>
              <a:solidFill>
                <a:srgbClr val="E0E0E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93" name="Freeform 91"/>
              <p:cNvSpPr>
                <a:spLocks/>
              </p:cNvSpPr>
              <p:nvPr/>
            </p:nvSpPr>
            <p:spPr bwMode="auto">
              <a:xfrm>
                <a:off x="2471" y="366"/>
                <a:ext cx="255" cy="2009"/>
              </a:xfrm>
              <a:custGeom>
                <a:avLst/>
                <a:gdLst>
                  <a:gd name="T0" fmla="*/ 0 w 510"/>
                  <a:gd name="T1" fmla="*/ 122 h 4016"/>
                  <a:gd name="T2" fmla="*/ 4 w 510"/>
                  <a:gd name="T3" fmla="*/ 126 h 4016"/>
                  <a:gd name="T4" fmla="*/ 16 w 510"/>
                  <a:gd name="T5" fmla="*/ 42 h 4016"/>
                  <a:gd name="T6" fmla="*/ 5 w 510"/>
                  <a:gd name="T7" fmla="*/ 3 h 4016"/>
                  <a:gd name="T8" fmla="*/ 1 w 510"/>
                  <a:gd name="T9" fmla="*/ 0 h 4016"/>
                  <a:gd name="T10" fmla="*/ 0 w 510"/>
                  <a:gd name="T11" fmla="*/ 46 h 4016"/>
                  <a:gd name="T12" fmla="*/ 0 w 510"/>
                  <a:gd name="T13" fmla="*/ 122 h 4016"/>
                  <a:gd name="T14" fmla="*/ 0 60000 65536"/>
                  <a:gd name="T15" fmla="*/ 0 60000 65536"/>
                  <a:gd name="T16" fmla="*/ 0 60000 65536"/>
                  <a:gd name="T17" fmla="*/ 0 60000 65536"/>
                  <a:gd name="T18" fmla="*/ 0 60000 65536"/>
                  <a:gd name="T19" fmla="*/ 0 60000 65536"/>
                  <a:gd name="T20" fmla="*/ 0 60000 65536"/>
                  <a:gd name="T21" fmla="*/ 0 w 510"/>
                  <a:gd name="T22" fmla="*/ 0 h 4016"/>
                  <a:gd name="T23" fmla="*/ 510 w 510"/>
                  <a:gd name="T24" fmla="*/ 4016 h 40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0" h="4016">
                    <a:moveTo>
                      <a:pt x="0" y="3880"/>
                    </a:moveTo>
                    <a:lnTo>
                      <a:pt x="105" y="4016"/>
                    </a:lnTo>
                    <a:lnTo>
                      <a:pt x="510" y="1334"/>
                    </a:lnTo>
                    <a:lnTo>
                      <a:pt x="129" y="80"/>
                    </a:lnTo>
                    <a:lnTo>
                      <a:pt x="3" y="0"/>
                    </a:lnTo>
                    <a:lnTo>
                      <a:pt x="0" y="1466"/>
                    </a:lnTo>
                    <a:lnTo>
                      <a:pt x="0" y="3880"/>
                    </a:lnTo>
                    <a:close/>
                  </a:path>
                </a:pathLst>
              </a:custGeom>
              <a:solidFill>
                <a:srgbClr val="A0A0A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94" name="Freeform 92"/>
              <p:cNvSpPr>
                <a:spLocks/>
              </p:cNvSpPr>
              <p:nvPr/>
            </p:nvSpPr>
            <p:spPr bwMode="auto">
              <a:xfrm>
                <a:off x="2032" y="230"/>
                <a:ext cx="444" cy="2076"/>
              </a:xfrm>
              <a:custGeom>
                <a:avLst/>
                <a:gdLst>
                  <a:gd name="T0" fmla="*/ 0 w 887"/>
                  <a:gd name="T1" fmla="*/ 0 h 4151"/>
                  <a:gd name="T2" fmla="*/ 28 w 887"/>
                  <a:gd name="T3" fmla="*/ 9 h 4151"/>
                  <a:gd name="T4" fmla="*/ 28 w 887"/>
                  <a:gd name="T5" fmla="*/ 130 h 4151"/>
                  <a:gd name="T6" fmla="*/ 0 w 887"/>
                  <a:gd name="T7" fmla="*/ 99 h 4151"/>
                  <a:gd name="T8" fmla="*/ 0 w 887"/>
                  <a:gd name="T9" fmla="*/ 0 h 4151"/>
                  <a:gd name="T10" fmla="*/ 0 60000 65536"/>
                  <a:gd name="T11" fmla="*/ 0 60000 65536"/>
                  <a:gd name="T12" fmla="*/ 0 60000 65536"/>
                  <a:gd name="T13" fmla="*/ 0 60000 65536"/>
                  <a:gd name="T14" fmla="*/ 0 60000 65536"/>
                  <a:gd name="T15" fmla="*/ 0 w 887"/>
                  <a:gd name="T16" fmla="*/ 0 h 4151"/>
                  <a:gd name="T17" fmla="*/ 887 w 887"/>
                  <a:gd name="T18" fmla="*/ 4151 h 4151"/>
                </a:gdLst>
                <a:ahLst/>
                <a:cxnLst>
                  <a:cxn ang="T10">
                    <a:pos x="T0" y="T1"/>
                  </a:cxn>
                  <a:cxn ang="T11">
                    <a:pos x="T2" y="T3"/>
                  </a:cxn>
                  <a:cxn ang="T12">
                    <a:pos x="T4" y="T5"/>
                  </a:cxn>
                  <a:cxn ang="T13">
                    <a:pos x="T6" y="T7"/>
                  </a:cxn>
                  <a:cxn ang="T14">
                    <a:pos x="T8" y="T9"/>
                  </a:cxn>
                </a:cxnLst>
                <a:rect l="T15" t="T16" r="T17" b="T18"/>
                <a:pathLst>
                  <a:path w="887" h="4151">
                    <a:moveTo>
                      <a:pt x="0" y="0"/>
                    </a:moveTo>
                    <a:lnTo>
                      <a:pt x="887" y="273"/>
                    </a:lnTo>
                    <a:lnTo>
                      <a:pt x="887" y="4151"/>
                    </a:lnTo>
                    <a:lnTo>
                      <a:pt x="0" y="3162"/>
                    </a:lnTo>
                    <a:lnTo>
                      <a:pt x="0" y="0"/>
                    </a:lnTo>
                    <a:close/>
                  </a:path>
                </a:pathLst>
              </a:custGeom>
              <a:solidFill>
                <a:srgbClr val="A0A0A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95" name="Freeform 93"/>
              <p:cNvSpPr>
                <a:spLocks/>
              </p:cNvSpPr>
              <p:nvPr/>
            </p:nvSpPr>
            <p:spPr bwMode="auto">
              <a:xfrm>
                <a:off x="2032" y="228"/>
                <a:ext cx="1423" cy="143"/>
              </a:xfrm>
              <a:custGeom>
                <a:avLst/>
                <a:gdLst>
                  <a:gd name="T0" fmla="*/ 28 w 2845"/>
                  <a:gd name="T1" fmla="*/ 9 h 285"/>
                  <a:gd name="T2" fmla="*/ 89 w 2845"/>
                  <a:gd name="T3" fmla="*/ 9 h 285"/>
                  <a:gd name="T4" fmla="*/ 47 w 2845"/>
                  <a:gd name="T5" fmla="*/ 0 h 285"/>
                  <a:gd name="T6" fmla="*/ 0 w 2845"/>
                  <a:gd name="T7" fmla="*/ 0 h 285"/>
                  <a:gd name="T8" fmla="*/ 28 w 2845"/>
                  <a:gd name="T9" fmla="*/ 9 h 285"/>
                  <a:gd name="T10" fmla="*/ 0 60000 65536"/>
                  <a:gd name="T11" fmla="*/ 0 60000 65536"/>
                  <a:gd name="T12" fmla="*/ 0 60000 65536"/>
                  <a:gd name="T13" fmla="*/ 0 60000 65536"/>
                  <a:gd name="T14" fmla="*/ 0 60000 65536"/>
                  <a:gd name="T15" fmla="*/ 0 w 2845"/>
                  <a:gd name="T16" fmla="*/ 0 h 285"/>
                  <a:gd name="T17" fmla="*/ 2845 w 2845"/>
                  <a:gd name="T18" fmla="*/ 285 h 285"/>
                </a:gdLst>
                <a:ahLst/>
                <a:cxnLst>
                  <a:cxn ang="T10">
                    <a:pos x="T0" y="T1"/>
                  </a:cxn>
                  <a:cxn ang="T11">
                    <a:pos x="T2" y="T3"/>
                  </a:cxn>
                  <a:cxn ang="T12">
                    <a:pos x="T4" y="T5"/>
                  </a:cxn>
                  <a:cxn ang="T13">
                    <a:pos x="T6" y="T7"/>
                  </a:cxn>
                  <a:cxn ang="T14">
                    <a:pos x="T8" y="T9"/>
                  </a:cxn>
                </a:cxnLst>
                <a:rect l="T15" t="T16" r="T17" b="T18"/>
                <a:pathLst>
                  <a:path w="2845" h="285">
                    <a:moveTo>
                      <a:pt x="889" y="285"/>
                    </a:moveTo>
                    <a:lnTo>
                      <a:pt x="2845" y="285"/>
                    </a:lnTo>
                    <a:lnTo>
                      <a:pt x="1474" y="0"/>
                    </a:lnTo>
                    <a:lnTo>
                      <a:pt x="0" y="0"/>
                    </a:lnTo>
                    <a:lnTo>
                      <a:pt x="889" y="285"/>
                    </a:lnTo>
                    <a:close/>
                  </a:path>
                </a:pathLst>
              </a:custGeom>
              <a:solidFill>
                <a:srgbClr val="E0E0E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96" name="Rectangle 94"/>
              <p:cNvSpPr>
                <a:spLocks noChangeArrowheads="1"/>
              </p:cNvSpPr>
              <p:nvPr/>
            </p:nvSpPr>
            <p:spPr bwMode="auto">
              <a:xfrm>
                <a:off x="2530" y="1119"/>
                <a:ext cx="918" cy="1252"/>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97" name="Freeform 95"/>
              <p:cNvSpPr>
                <a:spLocks/>
              </p:cNvSpPr>
              <p:nvPr/>
            </p:nvSpPr>
            <p:spPr bwMode="auto">
              <a:xfrm>
                <a:off x="2534" y="406"/>
                <a:ext cx="993" cy="632"/>
              </a:xfrm>
              <a:custGeom>
                <a:avLst/>
                <a:gdLst>
                  <a:gd name="T0" fmla="*/ 0 w 1986"/>
                  <a:gd name="T1" fmla="*/ 0 h 1263"/>
                  <a:gd name="T2" fmla="*/ 60 w 1986"/>
                  <a:gd name="T3" fmla="*/ 0 h 1263"/>
                  <a:gd name="T4" fmla="*/ 62 w 1986"/>
                  <a:gd name="T5" fmla="*/ 40 h 1263"/>
                  <a:gd name="T6" fmla="*/ 3 w 1986"/>
                  <a:gd name="T7" fmla="*/ 40 h 1263"/>
                  <a:gd name="T8" fmla="*/ 0 w 1986"/>
                  <a:gd name="T9" fmla="*/ 0 h 1263"/>
                  <a:gd name="T10" fmla="*/ 0 60000 65536"/>
                  <a:gd name="T11" fmla="*/ 0 60000 65536"/>
                  <a:gd name="T12" fmla="*/ 0 60000 65536"/>
                  <a:gd name="T13" fmla="*/ 0 60000 65536"/>
                  <a:gd name="T14" fmla="*/ 0 60000 65536"/>
                  <a:gd name="T15" fmla="*/ 0 w 1986"/>
                  <a:gd name="T16" fmla="*/ 0 h 1263"/>
                  <a:gd name="T17" fmla="*/ 1986 w 1986"/>
                  <a:gd name="T18" fmla="*/ 1263 h 1263"/>
                </a:gdLst>
                <a:ahLst/>
                <a:cxnLst>
                  <a:cxn ang="T10">
                    <a:pos x="T0" y="T1"/>
                  </a:cxn>
                  <a:cxn ang="T11">
                    <a:pos x="T2" y="T3"/>
                  </a:cxn>
                  <a:cxn ang="T12">
                    <a:pos x="T4" y="T5"/>
                  </a:cxn>
                  <a:cxn ang="T13">
                    <a:pos x="T6" y="T7"/>
                  </a:cxn>
                  <a:cxn ang="T14">
                    <a:pos x="T8" y="T9"/>
                  </a:cxn>
                </a:cxnLst>
                <a:rect l="T15" t="T16" r="T17" b="T18"/>
                <a:pathLst>
                  <a:path w="1986" h="1263">
                    <a:moveTo>
                      <a:pt x="0" y="0"/>
                    </a:moveTo>
                    <a:lnTo>
                      <a:pt x="1896" y="0"/>
                    </a:lnTo>
                    <a:lnTo>
                      <a:pt x="1986" y="1263"/>
                    </a:lnTo>
                    <a:lnTo>
                      <a:pt x="82" y="1263"/>
                    </a:lnTo>
                    <a:lnTo>
                      <a:pt x="0" y="0"/>
                    </a:lnTo>
                    <a:close/>
                  </a:path>
                </a:pathLst>
              </a:custGeom>
              <a:solidFill>
                <a:srgbClr val="C0C0C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98" name="Freeform 96"/>
              <p:cNvSpPr>
                <a:spLocks/>
              </p:cNvSpPr>
              <p:nvPr/>
            </p:nvSpPr>
            <p:spPr bwMode="auto">
              <a:xfrm>
                <a:off x="2526" y="1037"/>
                <a:ext cx="1005" cy="75"/>
              </a:xfrm>
              <a:custGeom>
                <a:avLst/>
                <a:gdLst>
                  <a:gd name="T0" fmla="*/ 0 w 2009"/>
                  <a:gd name="T1" fmla="*/ 4 h 151"/>
                  <a:gd name="T2" fmla="*/ 58 w 2009"/>
                  <a:gd name="T3" fmla="*/ 4 h 151"/>
                  <a:gd name="T4" fmla="*/ 63 w 2009"/>
                  <a:gd name="T5" fmla="*/ 0 h 151"/>
                  <a:gd name="T6" fmla="*/ 4 w 2009"/>
                  <a:gd name="T7" fmla="*/ 0 h 151"/>
                  <a:gd name="T8" fmla="*/ 0 w 2009"/>
                  <a:gd name="T9" fmla="*/ 4 h 151"/>
                  <a:gd name="T10" fmla="*/ 0 60000 65536"/>
                  <a:gd name="T11" fmla="*/ 0 60000 65536"/>
                  <a:gd name="T12" fmla="*/ 0 60000 65536"/>
                  <a:gd name="T13" fmla="*/ 0 60000 65536"/>
                  <a:gd name="T14" fmla="*/ 0 60000 65536"/>
                  <a:gd name="T15" fmla="*/ 0 w 2009"/>
                  <a:gd name="T16" fmla="*/ 0 h 151"/>
                  <a:gd name="T17" fmla="*/ 2009 w 2009"/>
                  <a:gd name="T18" fmla="*/ 151 h 151"/>
                </a:gdLst>
                <a:ahLst/>
                <a:cxnLst>
                  <a:cxn ang="T10">
                    <a:pos x="T0" y="T1"/>
                  </a:cxn>
                  <a:cxn ang="T11">
                    <a:pos x="T2" y="T3"/>
                  </a:cxn>
                  <a:cxn ang="T12">
                    <a:pos x="T4" y="T5"/>
                  </a:cxn>
                  <a:cxn ang="T13">
                    <a:pos x="T6" y="T7"/>
                  </a:cxn>
                  <a:cxn ang="T14">
                    <a:pos x="T8" y="T9"/>
                  </a:cxn>
                </a:cxnLst>
                <a:rect l="T15" t="T16" r="T17" b="T18"/>
                <a:pathLst>
                  <a:path w="2009" h="151">
                    <a:moveTo>
                      <a:pt x="0" y="151"/>
                    </a:moveTo>
                    <a:lnTo>
                      <a:pt x="1855" y="151"/>
                    </a:lnTo>
                    <a:lnTo>
                      <a:pt x="2009" y="0"/>
                    </a:lnTo>
                    <a:lnTo>
                      <a:pt x="101" y="0"/>
                    </a:lnTo>
                    <a:lnTo>
                      <a:pt x="0" y="151"/>
                    </a:lnTo>
                    <a:close/>
                  </a:path>
                </a:pathLst>
              </a:custGeom>
              <a:solidFill>
                <a:srgbClr val="A0A0A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grpSp>
        <p:sp>
          <p:nvSpPr>
            <p:cNvPr id="362" name="Rectangle 97"/>
            <p:cNvSpPr>
              <a:spLocks noChangeArrowheads="1"/>
            </p:cNvSpPr>
            <p:nvPr/>
          </p:nvSpPr>
          <p:spPr bwMode="auto">
            <a:xfrm>
              <a:off x="2811" y="1281"/>
              <a:ext cx="601" cy="989"/>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63" name="Rectangle 98"/>
            <p:cNvSpPr>
              <a:spLocks noChangeArrowheads="1"/>
            </p:cNvSpPr>
            <p:nvPr/>
          </p:nvSpPr>
          <p:spPr bwMode="auto">
            <a:xfrm>
              <a:off x="2811" y="1473"/>
              <a:ext cx="601" cy="197"/>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64" name="Rectangle 99"/>
            <p:cNvSpPr>
              <a:spLocks noChangeArrowheads="1"/>
            </p:cNvSpPr>
            <p:nvPr/>
          </p:nvSpPr>
          <p:spPr bwMode="auto">
            <a:xfrm>
              <a:off x="2811" y="1672"/>
              <a:ext cx="601" cy="196"/>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65" name="Rectangle 100"/>
            <p:cNvSpPr>
              <a:spLocks noChangeArrowheads="1"/>
            </p:cNvSpPr>
            <p:nvPr/>
          </p:nvSpPr>
          <p:spPr bwMode="auto">
            <a:xfrm>
              <a:off x="2811" y="1866"/>
              <a:ext cx="601" cy="196"/>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66" name="Rectangle 101"/>
            <p:cNvSpPr>
              <a:spLocks noChangeArrowheads="1"/>
            </p:cNvSpPr>
            <p:nvPr/>
          </p:nvSpPr>
          <p:spPr bwMode="auto">
            <a:xfrm>
              <a:off x="2915" y="1510"/>
              <a:ext cx="393" cy="117"/>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67" name="Rectangle 102"/>
            <p:cNvSpPr>
              <a:spLocks noChangeArrowheads="1"/>
            </p:cNvSpPr>
            <p:nvPr/>
          </p:nvSpPr>
          <p:spPr bwMode="auto">
            <a:xfrm>
              <a:off x="2915" y="1708"/>
              <a:ext cx="393" cy="118"/>
            </a:xfrm>
            <a:prstGeom prst="rect">
              <a:avLst/>
            </a:prstGeom>
            <a:solidFill>
              <a:srgbClr val="C0C0C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68" name="Freeform 103"/>
            <p:cNvSpPr>
              <a:spLocks/>
            </p:cNvSpPr>
            <p:nvPr/>
          </p:nvSpPr>
          <p:spPr bwMode="auto">
            <a:xfrm>
              <a:off x="3185" y="1298"/>
              <a:ext cx="26" cy="128"/>
            </a:xfrm>
            <a:custGeom>
              <a:avLst/>
              <a:gdLst>
                <a:gd name="T0" fmla="*/ 1 w 53"/>
                <a:gd name="T1" fmla="*/ 0 h 256"/>
                <a:gd name="T2" fmla="*/ 1 w 53"/>
                <a:gd name="T3" fmla="*/ 8 h 256"/>
                <a:gd name="T4" fmla="*/ 0 w 53"/>
                <a:gd name="T5" fmla="*/ 3 h 256"/>
                <a:gd name="T6" fmla="*/ 1 w 53"/>
                <a:gd name="T7" fmla="*/ 0 h 256"/>
                <a:gd name="T8" fmla="*/ 0 60000 65536"/>
                <a:gd name="T9" fmla="*/ 0 60000 65536"/>
                <a:gd name="T10" fmla="*/ 0 60000 65536"/>
                <a:gd name="T11" fmla="*/ 0 60000 65536"/>
                <a:gd name="T12" fmla="*/ 0 w 53"/>
                <a:gd name="T13" fmla="*/ 0 h 256"/>
                <a:gd name="T14" fmla="*/ 53 w 53"/>
                <a:gd name="T15" fmla="*/ 256 h 256"/>
              </a:gdLst>
              <a:ahLst/>
              <a:cxnLst>
                <a:cxn ang="T8">
                  <a:pos x="T0" y="T1"/>
                </a:cxn>
                <a:cxn ang="T9">
                  <a:pos x="T2" y="T3"/>
                </a:cxn>
                <a:cxn ang="T10">
                  <a:pos x="T4" y="T5"/>
                </a:cxn>
                <a:cxn ang="T11">
                  <a:pos x="T6" y="T7"/>
                </a:cxn>
              </a:cxnLst>
              <a:rect l="T12" t="T13" r="T14" b="T15"/>
              <a:pathLst>
                <a:path w="53" h="256">
                  <a:moveTo>
                    <a:pt x="53" y="0"/>
                  </a:moveTo>
                  <a:lnTo>
                    <a:pt x="53" y="256"/>
                  </a:lnTo>
                  <a:lnTo>
                    <a:pt x="0" y="110"/>
                  </a:lnTo>
                  <a:lnTo>
                    <a:pt x="53" y="0"/>
                  </a:lnTo>
                  <a:close/>
                </a:path>
              </a:pathLst>
            </a:custGeom>
            <a:solidFill>
              <a:srgbClr val="60606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grpSp>
          <p:nvGrpSpPr>
            <p:cNvPr id="369" name="Group 104"/>
            <p:cNvGrpSpPr>
              <a:grpSpLocks/>
            </p:cNvGrpSpPr>
            <p:nvPr/>
          </p:nvGrpSpPr>
          <p:grpSpPr bwMode="auto">
            <a:xfrm>
              <a:off x="2811" y="1280"/>
              <a:ext cx="601" cy="196"/>
              <a:chOff x="2811" y="1280"/>
              <a:chExt cx="601" cy="196"/>
            </a:xfrm>
          </p:grpSpPr>
          <p:sp>
            <p:nvSpPr>
              <p:cNvPr id="380" name="Rectangle 105"/>
              <p:cNvSpPr>
                <a:spLocks noChangeArrowheads="1"/>
              </p:cNvSpPr>
              <p:nvPr/>
            </p:nvSpPr>
            <p:spPr bwMode="auto">
              <a:xfrm>
                <a:off x="2811" y="1280"/>
                <a:ext cx="601" cy="196"/>
              </a:xfrm>
              <a:prstGeom prst="rect">
                <a:avLst/>
              </a:prstGeom>
              <a:solidFill>
                <a:srgbClr val="A0A0A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81" name="Rectangle 106"/>
              <p:cNvSpPr>
                <a:spLocks noChangeArrowheads="1"/>
              </p:cNvSpPr>
              <p:nvPr/>
            </p:nvSpPr>
            <p:spPr bwMode="auto">
              <a:xfrm>
                <a:off x="2867" y="1305"/>
                <a:ext cx="47" cy="23"/>
              </a:xfrm>
              <a:prstGeom prst="rect">
                <a:avLst/>
              </a:prstGeom>
              <a:solidFill>
                <a:srgbClr val="60606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dirty="0">
                  <a:solidFill>
                    <a:srgbClr val="2D2015"/>
                  </a:solidFill>
                  <a:ea typeface="宋体" pitchFamily="2" charset="-122"/>
                </a:endParaRPr>
              </a:p>
            </p:txBody>
          </p:sp>
          <p:grpSp>
            <p:nvGrpSpPr>
              <p:cNvPr id="382" name="Group 107"/>
              <p:cNvGrpSpPr>
                <a:grpSpLocks/>
              </p:cNvGrpSpPr>
              <p:nvPr/>
            </p:nvGrpSpPr>
            <p:grpSpPr bwMode="auto">
              <a:xfrm>
                <a:off x="2849" y="1290"/>
                <a:ext cx="536" cy="155"/>
                <a:chOff x="2849" y="1290"/>
                <a:chExt cx="536" cy="155"/>
              </a:xfrm>
            </p:grpSpPr>
            <p:sp>
              <p:nvSpPr>
                <p:cNvPr id="383" name="Freeform 108"/>
                <p:cNvSpPr>
                  <a:spLocks/>
                </p:cNvSpPr>
                <p:nvPr/>
              </p:nvSpPr>
              <p:spPr bwMode="auto">
                <a:xfrm>
                  <a:off x="3087" y="1298"/>
                  <a:ext cx="124" cy="58"/>
                </a:xfrm>
                <a:custGeom>
                  <a:avLst/>
                  <a:gdLst>
                    <a:gd name="T0" fmla="*/ 7 w 249"/>
                    <a:gd name="T1" fmla="*/ 0 h 116"/>
                    <a:gd name="T2" fmla="*/ 0 w 249"/>
                    <a:gd name="T3" fmla="*/ 0 h 116"/>
                    <a:gd name="T4" fmla="*/ 0 w 249"/>
                    <a:gd name="T5" fmla="*/ 4 h 116"/>
                    <a:gd name="T6" fmla="*/ 6 w 249"/>
                    <a:gd name="T7" fmla="*/ 4 h 116"/>
                    <a:gd name="T8" fmla="*/ 7 w 249"/>
                    <a:gd name="T9" fmla="*/ 0 h 116"/>
                    <a:gd name="T10" fmla="*/ 0 60000 65536"/>
                    <a:gd name="T11" fmla="*/ 0 60000 65536"/>
                    <a:gd name="T12" fmla="*/ 0 60000 65536"/>
                    <a:gd name="T13" fmla="*/ 0 60000 65536"/>
                    <a:gd name="T14" fmla="*/ 0 60000 65536"/>
                    <a:gd name="T15" fmla="*/ 0 w 249"/>
                    <a:gd name="T16" fmla="*/ 0 h 116"/>
                    <a:gd name="T17" fmla="*/ 249 w 249"/>
                    <a:gd name="T18" fmla="*/ 116 h 116"/>
                  </a:gdLst>
                  <a:ahLst/>
                  <a:cxnLst>
                    <a:cxn ang="T10">
                      <a:pos x="T0" y="T1"/>
                    </a:cxn>
                    <a:cxn ang="T11">
                      <a:pos x="T2" y="T3"/>
                    </a:cxn>
                    <a:cxn ang="T12">
                      <a:pos x="T4" y="T5"/>
                    </a:cxn>
                    <a:cxn ang="T13">
                      <a:pos x="T6" y="T7"/>
                    </a:cxn>
                    <a:cxn ang="T14">
                      <a:pos x="T8" y="T9"/>
                    </a:cxn>
                  </a:cxnLst>
                  <a:rect l="T15" t="T16" r="T17" b="T18"/>
                  <a:pathLst>
                    <a:path w="249" h="116">
                      <a:moveTo>
                        <a:pt x="249" y="0"/>
                      </a:moveTo>
                      <a:lnTo>
                        <a:pt x="16" y="0"/>
                      </a:lnTo>
                      <a:lnTo>
                        <a:pt x="0" y="116"/>
                      </a:lnTo>
                      <a:lnTo>
                        <a:pt x="220" y="112"/>
                      </a:lnTo>
                      <a:lnTo>
                        <a:pt x="249" y="0"/>
                      </a:lnTo>
                      <a:close/>
                    </a:path>
                  </a:pathLst>
                </a:custGeom>
                <a:solidFill>
                  <a:srgbClr val="80808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84" name="Freeform 109"/>
                <p:cNvSpPr>
                  <a:spLocks/>
                </p:cNvSpPr>
                <p:nvPr/>
              </p:nvSpPr>
              <p:spPr bwMode="auto">
                <a:xfrm>
                  <a:off x="3087" y="1373"/>
                  <a:ext cx="280" cy="56"/>
                </a:xfrm>
                <a:custGeom>
                  <a:avLst/>
                  <a:gdLst>
                    <a:gd name="T0" fmla="*/ 18 w 560"/>
                    <a:gd name="T1" fmla="*/ 3 h 113"/>
                    <a:gd name="T2" fmla="*/ 1 w 560"/>
                    <a:gd name="T3" fmla="*/ 3 h 113"/>
                    <a:gd name="T4" fmla="*/ 0 w 560"/>
                    <a:gd name="T5" fmla="*/ 0 h 113"/>
                    <a:gd name="T6" fmla="*/ 17 w 560"/>
                    <a:gd name="T7" fmla="*/ 0 h 113"/>
                    <a:gd name="T8" fmla="*/ 18 w 560"/>
                    <a:gd name="T9" fmla="*/ 3 h 113"/>
                    <a:gd name="T10" fmla="*/ 0 60000 65536"/>
                    <a:gd name="T11" fmla="*/ 0 60000 65536"/>
                    <a:gd name="T12" fmla="*/ 0 60000 65536"/>
                    <a:gd name="T13" fmla="*/ 0 60000 65536"/>
                    <a:gd name="T14" fmla="*/ 0 60000 65536"/>
                    <a:gd name="T15" fmla="*/ 0 w 560"/>
                    <a:gd name="T16" fmla="*/ 0 h 113"/>
                    <a:gd name="T17" fmla="*/ 560 w 560"/>
                    <a:gd name="T18" fmla="*/ 113 h 113"/>
                  </a:gdLst>
                  <a:ahLst/>
                  <a:cxnLst>
                    <a:cxn ang="T10">
                      <a:pos x="T0" y="T1"/>
                    </a:cxn>
                    <a:cxn ang="T11">
                      <a:pos x="T2" y="T3"/>
                    </a:cxn>
                    <a:cxn ang="T12">
                      <a:pos x="T4" y="T5"/>
                    </a:cxn>
                    <a:cxn ang="T13">
                      <a:pos x="T6" y="T7"/>
                    </a:cxn>
                    <a:cxn ang="T14">
                      <a:pos x="T8" y="T9"/>
                    </a:cxn>
                  </a:cxnLst>
                  <a:rect l="T15" t="T16" r="T17" b="T18"/>
                  <a:pathLst>
                    <a:path w="560" h="113">
                      <a:moveTo>
                        <a:pt x="560" y="113"/>
                      </a:moveTo>
                      <a:lnTo>
                        <a:pt x="16" y="113"/>
                      </a:lnTo>
                      <a:lnTo>
                        <a:pt x="0" y="0"/>
                      </a:lnTo>
                      <a:lnTo>
                        <a:pt x="532" y="0"/>
                      </a:lnTo>
                      <a:lnTo>
                        <a:pt x="560" y="113"/>
                      </a:lnTo>
                      <a:close/>
                    </a:path>
                  </a:pathLst>
                </a:custGeom>
                <a:solidFill>
                  <a:srgbClr val="C0C0C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85" name="Freeform 110"/>
                <p:cNvSpPr>
                  <a:spLocks/>
                </p:cNvSpPr>
                <p:nvPr/>
              </p:nvSpPr>
              <p:spPr bwMode="auto">
                <a:xfrm>
                  <a:off x="3203" y="1325"/>
                  <a:ext cx="164" cy="30"/>
                </a:xfrm>
                <a:custGeom>
                  <a:avLst/>
                  <a:gdLst>
                    <a:gd name="T0" fmla="*/ 11 w 327"/>
                    <a:gd name="T1" fmla="*/ 0 h 60"/>
                    <a:gd name="T2" fmla="*/ 1 w 327"/>
                    <a:gd name="T3" fmla="*/ 0 h 60"/>
                    <a:gd name="T4" fmla="*/ 0 w 327"/>
                    <a:gd name="T5" fmla="*/ 2 h 60"/>
                    <a:gd name="T6" fmla="*/ 10 w 327"/>
                    <a:gd name="T7" fmla="*/ 2 h 60"/>
                    <a:gd name="T8" fmla="*/ 11 w 327"/>
                    <a:gd name="T9" fmla="*/ 0 h 60"/>
                    <a:gd name="T10" fmla="*/ 0 60000 65536"/>
                    <a:gd name="T11" fmla="*/ 0 60000 65536"/>
                    <a:gd name="T12" fmla="*/ 0 60000 65536"/>
                    <a:gd name="T13" fmla="*/ 0 60000 65536"/>
                    <a:gd name="T14" fmla="*/ 0 60000 65536"/>
                    <a:gd name="T15" fmla="*/ 0 w 327"/>
                    <a:gd name="T16" fmla="*/ 0 h 60"/>
                    <a:gd name="T17" fmla="*/ 327 w 327"/>
                    <a:gd name="T18" fmla="*/ 60 h 60"/>
                  </a:gdLst>
                  <a:ahLst/>
                  <a:cxnLst>
                    <a:cxn ang="T10">
                      <a:pos x="T0" y="T1"/>
                    </a:cxn>
                    <a:cxn ang="T11">
                      <a:pos x="T2" y="T3"/>
                    </a:cxn>
                    <a:cxn ang="T12">
                      <a:pos x="T4" y="T5"/>
                    </a:cxn>
                    <a:cxn ang="T13">
                      <a:pos x="T6" y="T7"/>
                    </a:cxn>
                    <a:cxn ang="T14">
                      <a:pos x="T8" y="T9"/>
                    </a:cxn>
                  </a:cxnLst>
                  <a:rect l="T15" t="T16" r="T17" b="T18"/>
                  <a:pathLst>
                    <a:path w="327" h="60">
                      <a:moveTo>
                        <a:pt x="327" y="0"/>
                      </a:moveTo>
                      <a:lnTo>
                        <a:pt x="12" y="0"/>
                      </a:lnTo>
                      <a:lnTo>
                        <a:pt x="0" y="60"/>
                      </a:lnTo>
                      <a:lnTo>
                        <a:pt x="299" y="60"/>
                      </a:lnTo>
                      <a:lnTo>
                        <a:pt x="327" y="0"/>
                      </a:lnTo>
                      <a:close/>
                    </a:path>
                  </a:pathLst>
                </a:custGeom>
                <a:solidFill>
                  <a:srgbClr val="80808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86" name="Freeform 111"/>
                <p:cNvSpPr>
                  <a:spLocks/>
                </p:cNvSpPr>
                <p:nvPr/>
              </p:nvSpPr>
              <p:spPr bwMode="auto">
                <a:xfrm>
                  <a:off x="3350" y="1323"/>
                  <a:ext cx="17" cy="103"/>
                </a:xfrm>
                <a:custGeom>
                  <a:avLst/>
                  <a:gdLst>
                    <a:gd name="T0" fmla="*/ 1 w 34"/>
                    <a:gd name="T1" fmla="*/ 0 h 207"/>
                    <a:gd name="T2" fmla="*/ 1 w 34"/>
                    <a:gd name="T3" fmla="*/ 6 h 207"/>
                    <a:gd name="T4" fmla="*/ 0 w 34"/>
                    <a:gd name="T5" fmla="*/ 2 h 207"/>
                    <a:gd name="T6" fmla="*/ 1 w 34"/>
                    <a:gd name="T7" fmla="*/ 0 h 207"/>
                    <a:gd name="T8" fmla="*/ 0 60000 65536"/>
                    <a:gd name="T9" fmla="*/ 0 60000 65536"/>
                    <a:gd name="T10" fmla="*/ 0 60000 65536"/>
                    <a:gd name="T11" fmla="*/ 0 60000 65536"/>
                    <a:gd name="T12" fmla="*/ 0 w 34"/>
                    <a:gd name="T13" fmla="*/ 0 h 207"/>
                    <a:gd name="T14" fmla="*/ 34 w 34"/>
                    <a:gd name="T15" fmla="*/ 207 h 207"/>
                  </a:gdLst>
                  <a:ahLst/>
                  <a:cxnLst>
                    <a:cxn ang="T8">
                      <a:pos x="T0" y="T1"/>
                    </a:cxn>
                    <a:cxn ang="T9">
                      <a:pos x="T2" y="T3"/>
                    </a:cxn>
                    <a:cxn ang="T10">
                      <a:pos x="T4" y="T5"/>
                    </a:cxn>
                    <a:cxn ang="T11">
                      <a:pos x="T6" y="T7"/>
                    </a:cxn>
                  </a:cxnLst>
                  <a:rect l="T12" t="T13" r="T14" b="T15"/>
                  <a:pathLst>
                    <a:path w="34" h="207">
                      <a:moveTo>
                        <a:pt x="34" y="0"/>
                      </a:moveTo>
                      <a:lnTo>
                        <a:pt x="34" y="207"/>
                      </a:lnTo>
                      <a:lnTo>
                        <a:pt x="0" y="69"/>
                      </a:lnTo>
                      <a:lnTo>
                        <a:pt x="34" y="0"/>
                      </a:lnTo>
                      <a:close/>
                    </a:path>
                  </a:pathLst>
                </a:custGeom>
                <a:solidFill>
                  <a:srgbClr val="60606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87" name="Oval 112"/>
                <p:cNvSpPr>
                  <a:spLocks noChangeArrowheads="1"/>
                </p:cNvSpPr>
                <p:nvPr/>
              </p:nvSpPr>
              <p:spPr bwMode="auto">
                <a:xfrm>
                  <a:off x="3213" y="1379"/>
                  <a:ext cx="49" cy="41"/>
                </a:xfrm>
                <a:prstGeom prst="ellipse">
                  <a:avLst/>
                </a:prstGeom>
                <a:solidFill>
                  <a:srgbClr val="C0C0C0"/>
                </a:solidFill>
                <a:ln w="3175">
                  <a:solidFill>
                    <a:srgbClr val="808080"/>
                  </a:solidFill>
                  <a:round/>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88" name="Rectangle 113"/>
                <p:cNvSpPr>
                  <a:spLocks noChangeArrowheads="1"/>
                </p:cNvSpPr>
                <p:nvPr/>
              </p:nvSpPr>
              <p:spPr bwMode="auto">
                <a:xfrm>
                  <a:off x="2849" y="1355"/>
                  <a:ext cx="536" cy="19"/>
                </a:xfrm>
                <a:prstGeom prst="rect">
                  <a:avLst/>
                </a:prstGeom>
                <a:solidFill>
                  <a:srgbClr val="60606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grpSp>
              <p:nvGrpSpPr>
                <p:cNvPr id="389" name="Group 114"/>
                <p:cNvGrpSpPr>
                  <a:grpSpLocks/>
                </p:cNvGrpSpPr>
                <p:nvPr/>
              </p:nvGrpSpPr>
              <p:grpSpPr bwMode="auto">
                <a:xfrm>
                  <a:off x="3199" y="1290"/>
                  <a:ext cx="60" cy="155"/>
                  <a:chOff x="3199" y="1290"/>
                  <a:chExt cx="60" cy="155"/>
                </a:xfrm>
              </p:grpSpPr>
              <p:sp>
                <p:nvSpPr>
                  <p:cNvPr id="390" name="Freeform 115"/>
                  <p:cNvSpPr>
                    <a:spLocks/>
                  </p:cNvSpPr>
                  <p:nvPr/>
                </p:nvSpPr>
                <p:spPr bwMode="auto">
                  <a:xfrm>
                    <a:off x="3199" y="1292"/>
                    <a:ext cx="54" cy="153"/>
                  </a:xfrm>
                  <a:custGeom>
                    <a:avLst/>
                    <a:gdLst>
                      <a:gd name="T0" fmla="*/ 3 w 108"/>
                      <a:gd name="T1" fmla="*/ 0 h 307"/>
                      <a:gd name="T2" fmla="*/ 2 w 108"/>
                      <a:gd name="T3" fmla="*/ 0 h 307"/>
                      <a:gd name="T4" fmla="*/ 1 w 108"/>
                      <a:gd name="T5" fmla="*/ 0 h 307"/>
                      <a:gd name="T6" fmla="*/ 1 w 108"/>
                      <a:gd name="T7" fmla="*/ 1 h 307"/>
                      <a:gd name="T8" fmla="*/ 0 w 108"/>
                      <a:gd name="T9" fmla="*/ 3 h 307"/>
                      <a:gd name="T10" fmla="*/ 1 w 108"/>
                      <a:gd name="T11" fmla="*/ 9 h 307"/>
                      <a:gd name="T12" fmla="*/ 2 w 108"/>
                      <a:gd name="T13" fmla="*/ 9 h 307"/>
                      <a:gd name="T14" fmla="*/ 2 w 108"/>
                      <a:gd name="T15" fmla="*/ 4 h 307"/>
                      <a:gd name="T16" fmla="*/ 3 w 108"/>
                      <a:gd name="T17" fmla="*/ 2 h 307"/>
                      <a:gd name="T18" fmla="*/ 3 w 108"/>
                      <a:gd name="T19" fmla="*/ 1 h 307"/>
                      <a:gd name="T20" fmla="*/ 3 w 108"/>
                      <a:gd name="T21" fmla="*/ 0 h 307"/>
                      <a:gd name="T22" fmla="*/ 3 w 108"/>
                      <a:gd name="T23" fmla="*/ 0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8"/>
                      <a:gd name="T37" fmla="*/ 0 h 307"/>
                      <a:gd name="T38" fmla="*/ 108 w 108"/>
                      <a:gd name="T39" fmla="*/ 307 h 3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8" h="307">
                        <a:moveTo>
                          <a:pt x="87" y="4"/>
                        </a:moveTo>
                        <a:lnTo>
                          <a:pt x="48" y="0"/>
                        </a:lnTo>
                        <a:lnTo>
                          <a:pt x="21" y="16"/>
                        </a:lnTo>
                        <a:lnTo>
                          <a:pt x="12" y="53"/>
                        </a:lnTo>
                        <a:lnTo>
                          <a:pt x="0" y="122"/>
                        </a:lnTo>
                        <a:lnTo>
                          <a:pt x="27" y="303"/>
                        </a:lnTo>
                        <a:lnTo>
                          <a:pt x="48" y="307"/>
                        </a:lnTo>
                        <a:lnTo>
                          <a:pt x="48" y="147"/>
                        </a:lnTo>
                        <a:lnTo>
                          <a:pt x="96" y="80"/>
                        </a:lnTo>
                        <a:lnTo>
                          <a:pt x="108" y="49"/>
                        </a:lnTo>
                        <a:lnTo>
                          <a:pt x="107" y="20"/>
                        </a:lnTo>
                        <a:lnTo>
                          <a:pt x="87" y="4"/>
                        </a:lnTo>
                        <a:close/>
                      </a:path>
                    </a:pathLst>
                  </a:custGeom>
                  <a:solidFill>
                    <a:srgbClr val="40404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91" name="Freeform 116"/>
                  <p:cNvSpPr>
                    <a:spLocks/>
                  </p:cNvSpPr>
                  <p:nvPr/>
                </p:nvSpPr>
                <p:spPr bwMode="auto">
                  <a:xfrm>
                    <a:off x="3203" y="1290"/>
                    <a:ext cx="56" cy="154"/>
                  </a:xfrm>
                  <a:custGeom>
                    <a:avLst/>
                    <a:gdLst>
                      <a:gd name="T0" fmla="*/ 3 w 110"/>
                      <a:gd name="T1" fmla="*/ 1 h 307"/>
                      <a:gd name="T2" fmla="*/ 2 w 110"/>
                      <a:gd name="T3" fmla="*/ 0 h 307"/>
                      <a:gd name="T4" fmla="*/ 1 w 110"/>
                      <a:gd name="T5" fmla="*/ 1 h 307"/>
                      <a:gd name="T6" fmla="*/ 1 w 110"/>
                      <a:gd name="T7" fmla="*/ 2 h 307"/>
                      <a:gd name="T8" fmla="*/ 0 w 110"/>
                      <a:gd name="T9" fmla="*/ 4 h 307"/>
                      <a:gd name="T10" fmla="*/ 1 w 110"/>
                      <a:gd name="T11" fmla="*/ 10 h 307"/>
                      <a:gd name="T12" fmla="*/ 2 w 110"/>
                      <a:gd name="T13" fmla="*/ 10 h 307"/>
                      <a:gd name="T14" fmla="*/ 2 w 110"/>
                      <a:gd name="T15" fmla="*/ 5 h 307"/>
                      <a:gd name="T16" fmla="*/ 4 w 110"/>
                      <a:gd name="T17" fmla="*/ 3 h 307"/>
                      <a:gd name="T18" fmla="*/ 4 w 110"/>
                      <a:gd name="T19" fmla="*/ 2 h 307"/>
                      <a:gd name="T20" fmla="*/ 4 w 110"/>
                      <a:gd name="T21" fmla="*/ 1 h 307"/>
                      <a:gd name="T22" fmla="*/ 3 w 110"/>
                      <a:gd name="T23" fmla="*/ 1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307"/>
                      <a:gd name="T38" fmla="*/ 110 w 110"/>
                      <a:gd name="T39" fmla="*/ 307 h 3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307">
                        <a:moveTo>
                          <a:pt x="87" y="4"/>
                        </a:moveTo>
                        <a:lnTo>
                          <a:pt x="48" y="0"/>
                        </a:lnTo>
                        <a:lnTo>
                          <a:pt x="23" y="17"/>
                        </a:lnTo>
                        <a:lnTo>
                          <a:pt x="12" y="53"/>
                        </a:lnTo>
                        <a:lnTo>
                          <a:pt x="0" y="122"/>
                        </a:lnTo>
                        <a:lnTo>
                          <a:pt x="28" y="303"/>
                        </a:lnTo>
                        <a:lnTo>
                          <a:pt x="48" y="307"/>
                        </a:lnTo>
                        <a:lnTo>
                          <a:pt x="48" y="147"/>
                        </a:lnTo>
                        <a:lnTo>
                          <a:pt x="98" y="80"/>
                        </a:lnTo>
                        <a:lnTo>
                          <a:pt x="110" y="49"/>
                        </a:lnTo>
                        <a:lnTo>
                          <a:pt x="107" y="20"/>
                        </a:lnTo>
                        <a:lnTo>
                          <a:pt x="87" y="4"/>
                        </a:lnTo>
                        <a:close/>
                      </a:path>
                    </a:pathLst>
                  </a:custGeom>
                  <a:solidFill>
                    <a:srgbClr val="E0E0E0"/>
                  </a:solidFill>
                  <a:ln w="3175">
                    <a:solidFill>
                      <a:srgbClr val="00000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grpSp>
          </p:grpSp>
        </p:grpSp>
        <p:sp>
          <p:nvSpPr>
            <p:cNvPr id="370" name="Rectangle 117"/>
            <p:cNvSpPr>
              <a:spLocks noChangeArrowheads="1"/>
            </p:cNvSpPr>
            <p:nvPr/>
          </p:nvSpPr>
          <p:spPr bwMode="auto">
            <a:xfrm>
              <a:off x="2935" y="1544"/>
              <a:ext cx="354" cy="18"/>
            </a:xfrm>
            <a:prstGeom prst="rect">
              <a:avLst/>
            </a:prstGeom>
            <a:solidFill>
              <a:srgbClr val="80808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71" name="Freeform 118"/>
            <p:cNvSpPr>
              <a:spLocks/>
            </p:cNvSpPr>
            <p:nvPr/>
          </p:nvSpPr>
          <p:spPr bwMode="auto">
            <a:xfrm>
              <a:off x="3042" y="1583"/>
              <a:ext cx="155" cy="30"/>
            </a:xfrm>
            <a:custGeom>
              <a:avLst/>
              <a:gdLst>
                <a:gd name="T0" fmla="*/ 0 w 311"/>
                <a:gd name="T1" fmla="*/ 2 h 59"/>
                <a:gd name="T2" fmla="*/ 0 w 311"/>
                <a:gd name="T3" fmla="*/ 0 h 59"/>
                <a:gd name="T4" fmla="*/ 9 w 311"/>
                <a:gd name="T5" fmla="*/ 0 h 59"/>
                <a:gd name="T6" fmla="*/ 9 w 311"/>
                <a:gd name="T7" fmla="*/ 2 h 59"/>
                <a:gd name="T8" fmla="*/ 0 60000 65536"/>
                <a:gd name="T9" fmla="*/ 0 60000 65536"/>
                <a:gd name="T10" fmla="*/ 0 60000 65536"/>
                <a:gd name="T11" fmla="*/ 0 60000 65536"/>
                <a:gd name="T12" fmla="*/ 0 w 311"/>
                <a:gd name="T13" fmla="*/ 0 h 59"/>
                <a:gd name="T14" fmla="*/ 311 w 311"/>
                <a:gd name="T15" fmla="*/ 59 h 59"/>
              </a:gdLst>
              <a:ahLst/>
              <a:cxnLst>
                <a:cxn ang="T8">
                  <a:pos x="T0" y="T1"/>
                </a:cxn>
                <a:cxn ang="T9">
                  <a:pos x="T2" y="T3"/>
                </a:cxn>
                <a:cxn ang="T10">
                  <a:pos x="T4" y="T5"/>
                </a:cxn>
                <a:cxn ang="T11">
                  <a:pos x="T6" y="T7"/>
                </a:cxn>
              </a:cxnLst>
              <a:rect l="T12" t="T13" r="T14" b="T15"/>
              <a:pathLst>
                <a:path w="311" h="59">
                  <a:moveTo>
                    <a:pt x="7" y="59"/>
                  </a:moveTo>
                  <a:lnTo>
                    <a:pt x="0" y="0"/>
                  </a:lnTo>
                  <a:lnTo>
                    <a:pt x="303" y="0"/>
                  </a:lnTo>
                  <a:lnTo>
                    <a:pt x="311" y="58"/>
                  </a:lnTo>
                </a:path>
              </a:pathLst>
            </a:custGeom>
            <a:no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72" name="Freeform 119"/>
            <p:cNvSpPr>
              <a:spLocks/>
            </p:cNvSpPr>
            <p:nvPr/>
          </p:nvSpPr>
          <p:spPr bwMode="auto">
            <a:xfrm>
              <a:off x="2619" y="503"/>
              <a:ext cx="138" cy="152"/>
            </a:xfrm>
            <a:custGeom>
              <a:avLst/>
              <a:gdLst>
                <a:gd name="T0" fmla="*/ 8 w 275"/>
                <a:gd name="T1" fmla="*/ 0 h 303"/>
                <a:gd name="T2" fmla="*/ 0 w 275"/>
                <a:gd name="T3" fmla="*/ 0 h 303"/>
                <a:gd name="T4" fmla="*/ 1 w 275"/>
                <a:gd name="T5" fmla="*/ 10 h 303"/>
                <a:gd name="T6" fmla="*/ 9 w 275"/>
                <a:gd name="T7" fmla="*/ 10 h 303"/>
                <a:gd name="T8" fmla="*/ 8 w 275"/>
                <a:gd name="T9" fmla="*/ 0 h 303"/>
                <a:gd name="T10" fmla="*/ 0 60000 65536"/>
                <a:gd name="T11" fmla="*/ 0 60000 65536"/>
                <a:gd name="T12" fmla="*/ 0 60000 65536"/>
                <a:gd name="T13" fmla="*/ 0 60000 65536"/>
                <a:gd name="T14" fmla="*/ 0 60000 65536"/>
                <a:gd name="T15" fmla="*/ 0 w 275"/>
                <a:gd name="T16" fmla="*/ 0 h 303"/>
                <a:gd name="T17" fmla="*/ 275 w 275"/>
                <a:gd name="T18" fmla="*/ 303 h 303"/>
              </a:gdLst>
              <a:ahLst/>
              <a:cxnLst>
                <a:cxn ang="T10">
                  <a:pos x="T0" y="T1"/>
                </a:cxn>
                <a:cxn ang="T11">
                  <a:pos x="T2" y="T3"/>
                </a:cxn>
                <a:cxn ang="T12">
                  <a:pos x="T4" y="T5"/>
                </a:cxn>
                <a:cxn ang="T13">
                  <a:pos x="T6" y="T7"/>
                </a:cxn>
                <a:cxn ang="T14">
                  <a:pos x="T8" y="T9"/>
                </a:cxn>
              </a:cxnLst>
              <a:rect l="T15" t="T16" r="T17" b="T18"/>
              <a:pathLst>
                <a:path w="275" h="303">
                  <a:moveTo>
                    <a:pt x="254" y="0"/>
                  </a:moveTo>
                  <a:lnTo>
                    <a:pt x="0" y="0"/>
                  </a:lnTo>
                  <a:lnTo>
                    <a:pt x="17" y="303"/>
                  </a:lnTo>
                  <a:lnTo>
                    <a:pt x="275" y="303"/>
                  </a:lnTo>
                  <a:lnTo>
                    <a:pt x="254" y="0"/>
                  </a:lnTo>
                  <a:close/>
                </a:path>
              </a:pathLst>
            </a:custGeom>
            <a:solidFill>
              <a:srgbClr val="C0C0C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sp>
          <p:nvSpPr>
            <p:cNvPr id="373" name="Freeform 120"/>
            <p:cNvSpPr>
              <a:spLocks/>
            </p:cNvSpPr>
            <p:nvPr/>
          </p:nvSpPr>
          <p:spPr bwMode="auto">
            <a:xfrm>
              <a:off x="2634" y="760"/>
              <a:ext cx="144" cy="154"/>
            </a:xfrm>
            <a:custGeom>
              <a:avLst/>
              <a:gdLst>
                <a:gd name="T0" fmla="*/ 9 w 286"/>
                <a:gd name="T1" fmla="*/ 0 h 307"/>
                <a:gd name="T2" fmla="*/ 0 w 286"/>
                <a:gd name="T3" fmla="*/ 0 h 307"/>
                <a:gd name="T4" fmla="*/ 1 w 286"/>
                <a:gd name="T5" fmla="*/ 10 h 307"/>
                <a:gd name="T6" fmla="*/ 10 w 286"/>
                <a:gd name="T7" fmla="*/ 10 h 307"/>
                <a:gd name="T8" fmla="*/ 9 w 286"/>
                <a:gd name="T9" fmla="*/ 0 h 307"/>
                <a:gd name="T10" fmla="*/ 0 60000 65536"/>
                <a:gd name="T11" fmla="*/ 0 60000 65536"/>
                <a:gd name="T12" fmla="*/ 0 60000 65536"/>
                <a:gd name="T13" fmla="*/ 0 60000 65536"/>
                <a:gd name="T14" fmla="*/ 0 60000 65536"/>
                <a:gd name="T15" fmla="*/ 0 w 286"/>
                <a:gd name="T16" fmla="*/ 0 h 307"/>
                <a:gd name="T17" fmla="*/ 286 w 286"/>
                <a:gd name="T18" fmla="*/ 307 h 307"/>
              </a:gdLst>
              <a:ahLst/>
              <a:cxnLst>
                <a:cxn ang="T10">
                  <a:pos x="T0" y="T1"/>
                </a:cxn>
                <a:cxn ang="T11">
                  <a:pos x="T2" y="T3"/>
                </a:cxn>
                <a:cxn ang="T12">
                  <a:pos x="T4" y="T5"/>
                </a:cxn>
                <a:cxn ang="T13">
                  <a:pos x="T6" y="T7"/>
                </a:cxn>
                <a:cxn ang="T14">
                  <a:pos x="T8" y="T9"/>
                </a:cxn>
              </a:cxnLst>
              <a:rect l="T15" t="T16" r="T17" b="T18"/>
              <a:pathLst>
                <a:path w="286" h="307">
                  <a:moveTo>
                    <a:pt x="265" y="0"/>
                  </a:moveTo>
                  <a:lnTo>
                    <a:pt x="0" y="0"/>
                  </a:lnTo>
                  <a:lnTo>
                    <a:pt x="19" y="307"/>
                  </a:lnTo>
                  <a:lnTo>
                    <a:pt x="286" y="305"/>
                  </a:lnTo>
                  <a:lnTo>
                    <a:pt x="265" y="0"/>
                  </a:lnTo>
                  <a:close/>
                </a:path>
              </a:pathLst>
            </a:custGeom>
            <a:solidFill>
              <a:srgbClr val="C0C0C0"/>
            </a:solidFill>
            <a:ln w="3175">
              <a:solidFill>
                <a:srgbClr val="808080"/>
              </a:solidFill>
              <a:round/>
              <a:headEnd/>
              <a:tailEnd/>
            </a:ln>
          </p:spPr>
          <p:txBody>
            <a:bodyPr/>
            <a:lstStyle/>
            <a:p>
              <a:pPr algn="ctr">
                <a:spcBef>
                  <a:spcPct val="50000"/>
                </a:spcBef>
              </a:pPr>
              <a:endParaRPr lang="zh-CN" altLang="en-US" sz="1600" b="0">
                <a:solidFill>
                  <a:schemeClr val="bg2"/>
                </a:solidFill>
                <a:ea typeface="宋体" pitchFamily="2" charset="-122"/>
              </a:endParaRPr>
            </a:p>
          </p:txBody>
        </p:sp>
        <p:grpSp>
          <p:nvGrpSpPr>
            <p:cNvPr id="374" name="Group 121"/>
            <p:cNvGrpSpPr>
              <a:grpSpLocks/>
            </p:cNvGrpSpPr>
            <p:nvPr/>
          </p:nvGrpSpPr>
          <p:grpSpPr bwMode="auto">
            <a:xfrm>
              <a:off x="2844" y="751"/>
              <a:ext cx="601" cy="157"/>
              <a:chOff x="2844" y="751"/>
              <a:chExt cx="601" cy="157"/>
            </a:xfrm>
          </p:grpSpPr>
          <p:sp>
            <p:nvSpPr>
              <p:cNvPr id="375" name="Rectangle 122"/>
              <p:cNvSpPr>
                <a:spLocks noChangeArrowheads="1"/>
              </p:cNvSpPr>
              <p:nvPr/>
            </p:nvSpPr>
            <p:spPr bwMode="auto">
              <a:xfrm>
                <a:off x="2844" y="751"/>
                <a:ext cx="601" cy="157"/>
              </a:xfrm>
              <a:prstGeom prst="rect">
                <a:avLst/>
              </a:prstGeom>
              <a:solidFill>
                <a:srgbClr val="606060"/>
              </a:solidFill>
              <a:ln w="3175">
                <a:solidFill>
                  <a:srgbClr val="80808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76" name="Rectangle 123"/>
              <p:cNvSpPr>
                <a:spLocks noChangeArrowheads="1"/>
              </p:cNvSpPr>
              <p:nvPr/>
            </p:nvSpPr>
            <p:spPr bwMode="auto">
              <a:xfrm>
                <a:off x="2954" y="770"/>
                <a:ext cx="73" cy="53"/>
              </a:xfrm>
              <a:prstGeom prst="rect">
                <a:avLst/>
              </a:prstGeom>
              <a:solidFill>
                <a:srgbClr val="C0C0C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77" name="Rectangle 124"/>
              <p:cNvSpPr>
                <a:spLocks noChangeArrowheads="1"/>
              </p:cNvSpPr>
              <p:nvPr/>
            </p:nvSpPr>
            <p:spPr bwMode="auto">
              <a:xfrm>
                <a:off x="2954" y="838"/>
                <a:ext cx="73" cy="52"/>
              </a:xfrm>
              <a:prstGeom prst="rect">
                <a:avLst/>
              </a:prstGeom>
              <a:solidFill>
                <a:srgbClr val="C0C0C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78" name="Rectangle 125"/>
              <p:cNvSpPr>
                <a:spLocks noChangeArrowheads="1"/>
              </p:cNvSpPr>
              <p:nvPr/>
            </p:nvSpPr>
            <p:spPr bwMode="auto">
              <a:xfrm>
                <a:off x="3099" y="802"/>
                <a:ext cx="74" cy="53"/>
              </a:xfrm>
              <a:prstGeom prst="rect">
                <a:avLst/>
              </a:prstGeom>
              <a:solidFill>
                <a:srgbClr val="008000"/>
              </a:solidFill>
              <a:ln w="3175">
                <a:solidFill>
                  <a:srgbClr val="000000"/>
                </a:solidFill>
                <a:miter lim="800000"/>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sp>
            <p:nvSpPr>
              <p:cNvPr id="379" name="Oval 126"/>
              <p:cNvSpPr>
                <a:spLocks noChangeArrowheads="1"/>
              </p:cNvSpPr>
              <p:nvPr/>
            </p:nvSpPr>
            <p:spPr bwMode="auto">
              <a:xfrm>
                <a:off x="2875" y="804"/>
                <a:ext cx="55" cy="62"/>
              </a:xfrm>
              <a:prstGeom prst="ellipse">
                <a:avLst/>
              </a:prstGeom>
              <a:solidFill>
                <a:srgbClr val="202020"/>
              </a:solidFill>
              <a:ln w="3175">
                <a:solidFill>
                  <a:srgbClr val="000000"/>
                </a:solidFill>
                <a:round/>
                <a:headEnd/>
                <a:tailEnd/>
              </a:ln>
            </p:spPr>
            <p:txBody>
              <a:bodyPr/>
              <a:lstStyle/>
              <a:p>
                <a:pPr>
                  <a:spcBef>
                    <a:spcPct val="50000"/>
                  </a:spcBef>
                  <a:buClr>
                    <a:srgbClr val="FF3300"/>
                  </a:buClr>
                  <a:buFont typeface="Wingdings" pitchFamily="2" charset="2"/>
                  <a:buChar char="Ø"/>
                </a:pPr>
                <a:endParaRPr lang="zh-CN" altLang="en-US" sz="1400" b="0">
                  <a:solidFill>
                    <a:srgbClr val="2D2015"/>
                  </a:solidFill>
                  <a:ea typeface="宋体" pitchFamily="2" charset="-122"/>
                </a:endParaRPr>
              </a:p>
            </p:txBody>
          </p:sp>
        </p:grpSp>
      </p:grpSp>
      <p:sp>
        <p:nvSpPr>
          <p:cNvPr id="400" name="Text Box 132"/>
          <p:cNvSpPr txBox="1">
            <a:spLocks noChangeArrowheads="1"/>
          </p:cNvSpPr>
          <p:nvPr/>
        </p:nvSpPr>
        <p:spPr bwMode="auto">
          <a:xfrm>
            <a:off x="0" y="2890298"/>
            <a:ext cx="2061883" cy="399687"/>
          </a:xfrm>
          <a:prstGeom prst="rect">
            <a:avLst/>
          </a:prstGeom>
          <a:noFill/>
          <a:ln w="9525" algn="ctr">
            <a:noFill/>
            <a:miter lim="800000"/>
            <a:headEnd/>
            <a:tailEnd/>
          </a:ln>
        </p:spPr>
        <p:txBody>
          <a:bodyPr wrap="square" lIns="91032" tIns="45511" rIns="91032" bIns="45511">
            <a:spAutoFit/>
          </a:bodyPr>
          <a:lstStyle/>
          <a:p>
            <a:r>
              <a:rPr kumimoji="1" lang="en-US" altLang="zh-CN" sz="2000" b="0" dirty="0" smtClean="0">
                <a:latin typeface="Calibri" pitchFamily="34" charset="0"/>
                <a:ea typeface="宋体" pitchFamily="2" charset="-122"/>
                <a:cs typeface="Calibri" pitchFamily="34" charset="0"/>
              </a:rPr>
              <a:t>Resource layer</a:t>
            </a:r>
            <a:endParaRPr kumimoji="1" lang="en-US" altLang="zh-CN" sz="2000" b="0" dirty="0">
              <a:latin typeface="Calibri" pitchFamily="34" charset="0"/>
              <a:ea typeface="宋体" pitchFamily="2" charset="-122"/>
              <a:cs typeface="Calibri" pitchFamily="34" charset="0"/>
            </a:endParaRPr>
          </a:p>
        </p:txBody>
      </p:sp>
      <p:sp>
        <p:nvSpPr>
          <p:cNvPr id="401" name="Text Box 133"/>
          <p:cNvSpPr txBox="1">
            <a:spLocks noChangeArrowheads="1"/>
          </p:cNvSpPr>
          <p:nvPr/>
        </p:nvSpPr>
        <p:spPr bwMode="auto">
          <a:xfrm>
            <a:off x="186018" y="3524251"/>
            <a:ext cx="1582271" cy="368910"/>
          </a:xfrm>
          <a:prstGeom prst="rect">
            <a:avLst/>
          </a:prstGeom>
          <a:noFill/>
          <a:ln w="9525">
            <a:noFill/>
            <a:miter lim="800000"/>
            <a:headEnd/>
            <a:tailEnd/>
          </a:ln>
        </p:spPr>
        <p:txBody>
          <a:bodyPr wrap="square" lIns="91032" tIns="45511" rIns="91032" bIns="45511">
            <a:spAutoFit/>
          </a:bodyPr>
          <a:lstStyle/>
          <a:p>
            <a:r>
              <a:rPr kumimoji="1" lang="en-US" altLang="zh-CN" dirty="0">
                <a:latin typeface="Calibri" pitchFamily="34" charset="0"/>
                <a:ea typeface="宋体" pitchFamily="2" charset="-122"/>
                <a:cs typeface="Calibri" pitchFamily="34" charset="0"/>
              </a:rPr>
              <a:t>Control</a:t>
            </a:r>
            <a:r>
              <a:rPr kumimoji="1" lang="en-US" altLang="zh-CN" b="0" dirty="0">
                <a:solidFill>
                  <a:srgbClr val="990000"/>
                </a:solidFill>
                <a:latin typeface="Calibri" pitchFamily="34" charset="0"/>
                <a:ea typeface="宋体" pitchFamily="2" charset="-122"/>
                <a:cs typeface="Calibri" pitchFamily="34" charset="0"/>
              </a:rPr>
              <a:t> </a:t>
            </a:r>
            <a:r>
              <a:rPr kumimoji="1" lang="en-US" altLang="zh-CN" b="0" dirty="0" smtClean="0">
                <a:solidFill>
                  <a:srgbClr val="990000"/>
                </a:solidFill>
                <a:latin typeface="Calibri" pitchFamily="34" charset="0"/>
                <a:ea typeface="宋体" pitchFamily="2" charset="-122"/>
                <a:cs typeface="Calibri" pitchFamily="34" charset="0"/>
              </a:rPr>
              <a:t> </a:t>
            </a:r>
            <a:r>
              <a:rPr kumimoji="1" lang="en-US" altLang="zh-CN" dirty="0" smtClean="0">
                <a:latin typeface="Calibri" pitchFamily="34" charset="0"/>
                <a:ea typeface="宋体" pitchFamily="2" charset="-122"/>
                <a:cs typeface="Calibri" pitchFamily="34" charset="0"/>
              </a:rPr>
              <a:t>layer</a:t>
            </a:r>
            <a:endParaRPr kumimoji="1" lang="en-US" altLang="zh-CN" dirty="0">
              <a:latin typeface="Calibri" pitchFamily="34" charset="0"/>
              <a:ea typeface="宋体" pitchFamily="2" charset="-122"/>
              <a:cs typeface="Calibri" pitchFamily="34" charset="0"/>
            </a:endParaRPr>
          </a:p>
        </p:txBody>
      </p:sp>
      <p:sp>
        <p:nvSpPr>
          <p:cNvPr id="406" name="矩形 87"/>
          <p:cNvSpPr>
            <a:spLocks noChangeArrowheads="1"/>
          </p:cNvSpPr>
          <p:nvPr/>
        </p:nvSpPr>
        <p:spPr bwMode="auto">
          <a:xfrm>
            <a:off x="3563434" y="4721511"/>
            <a:ext cx="3228881" cy="338540"/>
          </a:xfrm>
          <a:prstGeom prst="rect">
            <a:avLst/>
          </a:prstGeom>
          <a:noFill/>
          <a:ln w="9525">
            <a:noFill/>
            <a:miter lim="800000"/>
            <a:headEnd/>
            <a:tailEnd/>
          </a:ln>
        </p:spPr>
        <p:txBody>
          <a:bodyPr wrap="square" lIns="91425" tIns="45713" rIns="91425" bIns="45713">
            <a:spAutoFit/>
          </a:bodyPr>
          <a:lstStyle/>
          <a:p>
            <a:pPr eaLnBrk="0" hangingPunct="0"/>
            <a:r>
              <a:rPr lang="en-US" altLang="zh-CN" sz="1600" dirty="0">
                <a:latin typeface="Calibri" pitchFamily="34" charset="0"/>
                <a:ea typeface="宋体" pitchFamily="2" charset="-122"/>
                <a:cs typeface="Calibri" pitchFamily="34" charset="0"/>
              </a:rPr>
              <a:t>Open Interfaces – API, JTAPI, ActiveX</a:t>
            </a:r>
            <a:endParaRPr lang="zh-CN" altLang="en-US" sz="1600" dirty="0">
              <a:latin typeface="Calibri" pitchFamily="34" charset="0"/>
              <a:ea typeface="宋体" pitchFamily="2" charset="-122"/>
              <a:cs typeface="Calibri" pitchFamily="34" charset="0"/>
            </a:endParaRPr>
          </a:p>
        </p:txBody>
      </p:sp>
      <p:pic>
        <p:nvPicPr>
          <p:cNvPr id="407" name="AutoShape 3"/>
          <p:cNvPicPr>
            <a:picLocks noChangeAspect="1" noChangeArrowheads="1"/>
          </p:cNvPicPr>
          <p:nvPr/>
        </p:nvPicPr>
        <p:blipFill>
          <a:blip r:embed="rId6" cstate="print"/>
          <a:srcRect/>
          <a:stretch>
            <a:fillRect/>
          </a:stretch>
        </p:blipFill>
        <p:spPr bwMode="auto">
          <a:xfrm>
            <a:off x="2972318" y="4633513"/>
            <a:ext cx="640080" cy="640080"/>
          </a:xfrm>
          <a:prstGeom prst="rect">
            <a:avLst/>
          </a:prstGeom>
          <a:noFill/>
          <a:ln w="9525">
            <a:noFill/>
            <a:miter lim="800000"/>
            <a:headEnd/>
            <a:tailEnd/>
          </a:ln>
        </p:spPr>
      </p:pic>
      <p:sp>
        <p:nvSpPr>
          <p:cNvPr id="408" name="矩形 87"/>
          <p:cNvSpPr>
            <a:spLocks noChangeArrowheads="1"/>
          </p:cNvSpPr>
          <p:nvPr/>
        </p:nvSpPr>
        <p:spPr bwMode="auto">
          <a:xfrm>
            <a:off x="905717" y="5571563"/>
            <a:ext cx="3195637" cy="581025"/>
          </a:xfrm>
          <a:prstGeom prst="rect">
            <a:avLst/>
          </a:prstGeom>
          <a:noFill/>
          <a:ln w="9525">
            <a:noFill/>
            <a:miter lim="800000"/>
            <a:headEnd/>
            <a:tailEnd/>
          </a:ln>
        </p:spPr>
        <p:txBody>
          <a:bodyPr lIns="91425" tIns="45713" rIns="91425" bIns="45713">
            <a:spAutoFit/>
          </a:bodyPr>
          <a:lstStyle/>
          <a:p>
            <a:pPr eaLnBrk="0" hangingPunct="0"/>
            <a:r>
              <a:rPr lang="en-US" altLang="zh-CN" sz="1600" b="0" dirty="0">
                <a:latin typeface="Calibri" pitchFamily="34" charset="0"/>
                <a:ea typeface="宋体" pitchFamily="2" charset="-122"/>
                <a:cs typeface="Calibri" pitchFamily="34" charset="0"/>
              </a:rPr>
              <a:t>Drag and Drop GUI based development tools</a:t>
            </a:r>
            <a:endParaRPr lang="zh-CN" altLang="en-US" sz="1600" b="0" dirty="0">
              <a:latin typeface="Calibri" pitchFamily="34" charset="0"/>
              <a:ea typeface="宋体" pitchFamily="2" charset="-122"/>
              <a:cs typeface="Calibri" pitchFamily="34" charset="0"/>
            </a:endParaRPr>
          </a:p>
        </p:txBody>
      </p:sp>
      <p:sp>
        <p:nvSpPr>
          <p:cNvPr id="411" name="矩形 87"/>
          <p:cNvSpPr>
            <a:spLocks noChangeArrowheads="1"/>
          </p:cNvSpPr>
          <p:nvPr/>
        </p:nvSpPr>
        <p:spPr bwMode="auto">
          <a:xfrm>
            <a:off x="5754499" y="5665319"/>
            <a:ext cx="2833687" cy="336550"/>
          </a:xfrm>
          <a:prstGeom prst="rect">
            <a:avLst/>
          </a:prstGeom>
          <a:noFill/>
          <a:ln w="9525">
            <a:noFill/>
            <a:miter lim="800000"/>
            <a:headEnd/>
            <a:tailEnd/>
          </a:ln>
        </p:spPr>
        <p:txBody>
          <a:bodyPr lIns="91425" tIns="45713" rIns="91425" bIns="45713">
            <a:spAutoFit/>
          </a:bodyPr>
          <a:lstStyle/>
          <a:p>
            <a:pPr eaLnBrk="0" hangingPunct="0"/>
            <a:r>
              <a:rPr lang="en-US" altLang="zh-CN" sz="1600" b="0" dirty="0">
                <a:latin typeface="Calibri" pitchFamily="34" charset="0"/>
                <a:ea typeface="宋体" pitchFamily="2" charset="-122"/>
                <a:cs typeface="Calibri" pitchFamily="34" charset="0"/>
              </a:rPr>
              <a:t>TTS, ASR and Vxml support</a:t>
            </a:r>
            <a:endParaRPr lang="zh-CN" altLang="en-US" sz="1600" b="0" dirty="0">
              <a:latin typeface="Calibri" pitchFamily="34" charset="0"/>
              <a:ea typeface="宋体" pitchFamily="2" charset="-122"/>
              <a:cs typeface="Calibri" pitchFamily="34" charset="0"/>
            </a:endParaRPr>
          </a:p>
        </p:txBody>
      </p:sp>
      <p:pic>
        <p:nvPicPr>
          <p:cNvPr id="412" name="AutoShape 3"/>
          <p:cNvPicPr>
            <a:picLocks noChangeAspect="1" noChangeArrowheads="1"/>
          </p:cNvPicPr>
          <p:nvPr/>
        </p:nvPicPr>
        <p:blipFill>
          <a:blip r:embed="rId6" cstate="print"/>
          <a:srcRect/>
          <a:stretch>
            <a:fillRect/>
          </a:stretch>
        </p:blipFill>
        <p:spPr bwMode="auto">
          <a:xfrm>
            <a:off x="4939645" y="5522257"/>
            <a:ext cx="640080" cy="640080"/>
          </a:xfrm>
          <a:prstGeom prst="rect">
            <a:avLst/>
          </a:prstGeom>
          <a:noFill/>
          <a:ln w="9525">
            <a:noFill/>
            <a:miter lim="800000"/>
            <a:headEnd/>
            <a:tailEnd/>
          </a:ln>
        </p:spPr>
      </p:pic>
      <p:pic>
        <p:nvPicPr>
          <p:cNvPr id="415" name="AutoShape 3"/>
          <p:cNvPicPr>
            <a:picLocks noChangeAspect="1" noChangeArrowheads="1"/>
          </p:cNvPicPr>
          <p:nvPr/>
        </p:nvPicPr>
        <p:blipFill>
          <a:blip r:embed="rId6" cstate="print"/>
          <a:srcRect/>
          <a:stretch>
            <a:fillRect/>
          </a:stretch>
        </p:blipFill>
        <p:spPr bwMode="auto">
          <a:xfrm>
            <a:off x="255495" y="5555429"/>
            <a:ext cx="640080" cy="640080"/>
          </a:xfrm>
          <a:prstGeom prst="rect">
            <a:avLst/>
          </a:prstGeom>
          <a:noFill/>
          <a:ln w="9525">
            <a:noFill/>
            <a:miter lim="800000"/>
            <a:headEnd/>
            <a:tailEnd/>
          </a:ln>
        </p:spPr>
      </p:pic>
      <p:sp>
        <p:nvSpPr>
          <p:cNvPr id="417" name="Text Box 134"/>
          <p:cNvSpPr txBox="1">
            <a:spLocks noChangeArrowheads="1"/>
          </p:cNvSpPr>
          <p:nvPr/>
        </p:nvSpPr>
        <p:spPr bwMode="auto">
          <a:xfrm>
            <a:off x="855070" y="2306338"/>
            <a:ext cx="1004509" cy="368910"/>
          </a:xfrm>
          <a:prstGeom prst="rect">
            <a:avLst/>
          </a:prstGeom>
          <a:noFill/>
          <a:ln w="9525">
            <a:noFill/>
            <a:miter lim="800000"/>
            <a:headEnd/>
            <a:tailEnd/>
          </a:ln>
        </p:spPr>
        <p:txBody>
          <a:bodyPr wrap="square" lIns="91032" tIns="45511" rIns="91032" bIns="45511">
            <a:spAutoFit/>
          </a:bodyPr>
          <a:lstStyle/>
          <a:p>
            <a:pPr algn="ctr"/>
            <a:r>
              <a:rPr kumimoji="1" lang="en-US" altLang="zh-CN" b="0" dirty="0">
                <a:solidFill>
                  <a:srgbClr val="2D2015"/>
                </a:solidFill>
                <a:latin typeface="Calibri" pitchFamily="34" charset="0"/>
                <a:ea typeface="宋体" pitchFamily="2" charset="-122"/>
                <a:cs typeface="Calibri" pitchFamily="34" charset="0"/>
              </a:rPr>
              <a:t>UAP</a:t>
            </a:r>
          </a:p>
        </p:txBody>
      </p:sp>
      <p:sp>
        <p:nvSpPr>
          <p:cNvPr id="419" name="Text Box 134"/>
          <p:cNvSpPr txBox="1">
            <a:spLocks noChangeArrowheads="1"/>
          </p:cNvSpPr>
          <p:nvPr/>
        </p:nvSpPr>
        <p:spPr bwMode="auto">
          <a:xfrm>
            <a:off x="3678952" y="2194578"/>
            <a:ext cx="1004509" cy="368910"/>
          </a:xfrm>
          <a:prstGeom prst="rect">
            <a:avLst/>
          </a:prstGeom>
          <a:noFill/>
          <a:ln w="9525">
            <a:noFill/>
            <a:miter lim="800000"/>
            <a:headEnd/>
            <a:tailEnd/>
          </a:ln>
        </p:spPr>
        <p:txBody>
          <a:bodyPr wrap="square" lIns="91032" tIns="45511" rIns="91032" bIns="45511">
            <a:spAutoFit/>
          </a:bodyPr>
          <a:lstStyle/>
          <a:p>
            <a:pPr algn="ctr"/>
            <a:r>
              <a:rPr kumimoji="1" lang="en-US" altLang="zh-CN" b="0" dirty="0" smtClean="0">
                <a:solidFill>
                  <a:srgbClr val="2D2015"/>
                </a:solidFill>
                <a:latin typeface="Calibri" pitchFamily="34" charset="0"/>
                <a:ea typeface="宋体" pitchFamily="2" charset="-122"/>
                <a:cs typeface="Calibri" pitchFamily="34" charset="0"/>
              </a:rPr>
              <a:t>TTS</a:t>
            </a:r>
            <a:endParaRPr kumimoji="1" lang="en-US" altLang="zh-CN" b="0" dirty="0">
              <a:solidFill>
                <a:srgbClr val="2D2015"/>
              </a:solidFill>
              <a:latin typeface="Calibri" pitchFamily="34" charset="0"/>
              <a:ea typeface="宋体" pitchFamily="2" charset="-122"/>
              <a:cs typeface="Calibri" pitchFamily="34" charset="0"/>
            </a:endParaRPr>
          </a:p>
        </p:txBody>
      </p:sp>
      <p:sp>
        <p:nvSpPr>
          <p:cNvPr id="420" name="Text Box 134"/>
          <p:cNvSpPr txBox="1">
            <a:spLocks noChangeArrowheads="1"/>
          </p:cNvSpPr>
          <p:nvPr/>
        </p:nvSpPr>
        <p:spPr bwMode="auto">
          <a:xfrm>
            <a:off x="6119742" y="2194578"/>
            <a:ext cx="1004509" cy="368910"/>
          </a:xfrm>
          <a:prstGeom prst="rect">
            <a:avLst/>
          </a:prstGeom>
          <a:noFill/>
          <a:ln w="9525">
            <a:noFill/>
            <a:miter lim="800000"/>
            <a:headEnd/>
            <a:tailEnd/>
          </a:ln>
        </p:spPr>
        <p:txBody>
          <a:bodyPr wrap="square" lIns="91032" tIns="45511" rIns="91032" bIns="45511">
            <a:spAutoFit/>
          </a:bodyPr>
          <a:lstStyle/>
          <a:p>
            <a:pPr algn="ctr"/>
            <a:r>
              <a:rPr kumimoji="1" lang="en-US" altLang="zh-CN" b="0" dirty="0" smtClean="0">
                <a:solidFill>
                  <a:srgbClr val="2D2015"/>
                </a:solidFill>
                <a:latin typeface="Calibri" pitchFamily="34" charset="0"/>
                <a:ea typeface="宋体" pitchFamily="2" charset="-122"/>
                <a:cs typeface="Calibri" pitchFamily="34" charset="0"/>
              </a:rPr>
              <a:t>ASR</a:t>
            </a:r>
            <a:endParaRPr kumimoji="1" lang="en-US" altLang="zh-CN" b="0" dirty="0">
              <a:solidFill>
                <a:srgbClr val="2D2015"/>
              </a:solidFill>
              <a:latin typeface="Calibri" pitchFamily="34" charset="0"/>
              <a:ea typeface="宋体" pitchFamily="2" charset="-122"/>
              <a:cs typeface="Calibri" pitchFamily="34" charset="0"/>
            </a:endParaRPr>
          </a:p>
        </p:txBody>
      </p:sp>
      <p:cxnSp>
        <p:nvCxnSpPr>
          <p:cNvPr id="425" name="Straight Arrow Connector 424"/>
          <p:cNvCxnSpPr>
            <a:stCxn id="395" idx="1"/>
            <a:endCxn id="272" idx="2"/>
          </p:cNvCxnSpPr>
          <p:nvPr/>
        </p:nvCxnSpPr>
        <p:spPr bwMode="auto">
          <a:xfrm flipV="1">
            <a:off x="4837845" y="2277320"/>
            <a:ext cx="90433" cy="1410454"/>
          </a:xfrm>
          <a:prstGeom prst="straightConnector1">
            <a:avLst/>
          </a:prstGeom>
          <a:solidFill>
            <a:schemeClr val="accent1"/>
          </a:solidFill>
          <a:ln w="9525" cap="flat" cmpd="sng" algn="ctr">
            <a:solidFill>
              <a:schemeClr val="tx1"/>
            </a:solidFill>
            <a:prstDash val="sysDash"/>
            <a:round/>
            <a:headEnd type="arrow"/>
            <a:tailEnd type="arrow"/>
          </a:ln>
          <a:effectLst/>
        </p:spPr>
      </p:cxnSp>
      <p:cxnSp>
        <p:nvCxnSpPr>
          <p:cNvPr id="427" name="Straight Arrow Connector 426"/>
          <p:cNvCxnSpPr>
            <a:stCxn id="395" idx="1"/>
            <a:endCxn id="313" idx="2"/>
          </p:cNvCxnSpPr>
          <p:nvPr/>
        </p:nvCxnSpPr>
        <p:spPr bwMode="auto">
          <a:xfrm flipV="1">
            <a:off x="4837845" y="2267160"/>
            <a:ext cx="2704484" cy="1420614"/>
          </a:xfrm>
          <a:prstGeom prst="straightConnector1">
            <a:avLst/>
          </a:prstGeom>
          <a:solidFill>
            <a:schemeClr val="accent1"/>
          </a:solidFill>
          <a:ln w="9525" cap="flat" cmpd="sng" algn="ctr">
            <a:solidFill>
              <a:schemeClr val="tx1"/>
            </a:solidFill>
            <a:prstDash val="sysDash"/>
            <a:round/>
            <a:headEnd type="arrow"/>
            <a:tailEnd type="arrow"/>
          </a:ln>
          <a:effectLst/>
        </p:spPr>
      </p:cxnSp>
      <p:cxnSp>
        <p:nvCxnSpPr>
          <p:cNvPr id="431" name="Straight Arrow Connector 430"/>
          <p:cNvCxnSpPr>
            <a:stCxn id="395" idx="0"/>
            <a:endCxn id="234" idx="2"/>
          </p:cNvCxnSpPr>
          <p:nvPr/>
        </p:nvCxnSpPr>
        <p:spPr bwMode="auto">
          <a:xfrm flipH="1" flipV="1">
            <a:off x="1773612" y="2237012"/>
            <a:ext cx="3054475" cy="1450762"/>
          </a:xfrm>
          <a:prstGeom prst="straightConnector1">
            <a:avLst/>
          </a:prstGeom>
          <a:solidFill>
            <a:schemeClr val="accent1"/>
          </a:solidFill>
          <a:ln w="9525" cap="flat" cmpd="sng" algn="ctr">
            <a:solidFill>
              <a:schemeClr val="tx1"/>
            </a:solidFill>
            <a:prstDash val="sysDash"/>
            <a:round/>
            <a:headEnd type="arrow"/>
            <a:tailEnd type="arrow"/>
          </a:ln>
          <a:effectLst/>
        </p:spPr>
      </p:cxnSp>
      <p:sp>
        <p:nvSpPr>
          <p:cNvPr id="432" name="TextBox 431"/>
          <p:cNvSpPr txBox="1"/>
          <p:nvPr/>
        </p:nvSpPr>
        <p:spPr>
          <a:xfrm>
            <a:off x="4854389" y="3886201"/>
            <a:ext cx="1821204" cy="400110"/>
          </a:xfrm>
          <a:prstGeom prst="rect">
            <a:avLst/>
          </a:prstGeom>
          <a:noFill/>
        </p:spPr>
        <p:txBody>
          <a:bodyPr wrap="none" rtlCol="0">
            <a:spAutoFit/>
          </a:bodyPr>
          <a:lstStyle/>
          <a:p>
            <a:r>
              <a:rPr lang="en-US" sz="2000" dirty="0" smtClean="0">
                <a:latin typeface="Calibri" pitchFamily="34" charset="0"/>
                <a:cs typeface="Calibri" pitchFamily="34" charset="0"/>
              </a:rPr>
              <a:t>          IVR server</a:t>
            </a:r>
            <a:endParaRPr lang="en-US" sz="20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7" name="Text Box 178"/>
          <p:cNvSpPr txBox="1">
            <a:spLocks noChangeArrowheads="1"/>
          </p:cNvSpPr>
          <p:nvPr/>
        </p:nvSpPr>
        <p:spPr bwMode="auto">
          <a:xfrm>
            <a:off x="983502" y="1174001"/>
            <a:ext cx="7689851" cy="2323620"/>
          </a:xfrm>
          <a:prstGeom prst="rect">
            <a:avLst/>
          </a:prstGeom>
          <a:noFill/>
          <a:ln w="9525">
            <a:noFill/>
            <a:miter lim="800000"/>
            <a:headEnd/>
            <a:tailEnd/>
          </a:ln>
        </p:spPr>
        <p:txBody>
          <a:bodyPr wrap="square" lIns="106590" tIns="53294" rIns="106590" bIns="53294">
            <a:spAutoFit/>
          </a:bodyPr>
          <a:lstStyle/>
          <a:p>
            <a:pPr defTabSz="1066800">
              <a:spcBef>
                <a:spcPts val="600"/>
              </a:spcBef>
              <a:spcAft>
                <a:spcPts val="600"/>
              </a:spcAft>
            </a:pPr>
            <a:r>
              <a:rPr kumimoji="1" lang="en-US" altLang="zh-CN" sz="2000" b="0" dirty="0" smtClean="0">
                <a:latin typeface="Calibri" pitchFamily="34" charset="0"/>
                <a:ea typeface="华文细黑" pitchFamily="2" charset="-122"/>
              </a:rPr>
              <a:t>HUAWEI’s </a:t>
            </a:r>
            <a:r>
              <a:rPr kumimoji="1" lang="en-US" altLang="zh-CN" sz="2000" b="0" dirty="0">
                <a:latin typeface="Calibri" pitchFamily="34" charset="0"/>
                <a:ea typeface="华文细黑" pitchFamily="2" charset="-122"/>
              </a:rPr>
              <a:t>IVR solution design separates resource layer and the call control </a:t>
            </a:r>
            <a:r>
              <a:rPr kumimoji="1" lang="en-US" altLang="zh-CN" sz="2000" b="0" dirty="0" smtClean="0">
                <a:latin typeface="Calibri" pitchFamily="34" charset="0"/>
                <a:ea typeface="华文细黑" pitchFamily="2" charset="-122"/>
              </a:rPr>
              <a:t>layer</a:t>
            </a:r>
          </a:p>
          <a:p>
            <a:pPr marL="914400" indent="-457200" defTabSz="1066800">
              <a:spcBef>
                <a:spcPts val="600"/>
              </a:spcBef>
              <a:spcAft>
                <a:spcPts val="600"/>
              </a:spcAft>
              <a:buSzPct val="75000"/>
              <a:buFont typeface="Wingdings" pitchFamily="2" charset="2"/>
              <a:buChar char="q"/>
            </a:pPr>
            <a:r>
              <a:rPr kumimoji="1" lang="en-US" altLang="zh-CN" dirty="0" smtClean="0">
                <a:latin typeface="Calibri" pitchFamily="34" charset="0"/>
              </a:rPr>
              <a:t>Resources for IVR operations (Announcement playing, digit collection, voice recording, TTS, ASR, FAX etc. ) are provided by UAP</a:t>
            </a:r>
          </a:p>
          <a:p>
            <a:pPr marL="914400" indent="-457200" defTabSz="1066800">
              <a:spcBef>
                <a:spcPts val="600"/>
              </a:spcBef>
              <a:spcAft>
                <a:spcPts val="600"/>
              </a:spcAft>
              <a:buSzPct val="75000"/>
              <a:buFont typeface="Wingdings" pitchFamily="2" charset="2"/>
              <a:buChar char="q"/>
            </a:pPr>
            <a:r>
              <a:rPr kumimoji="1" lang="en-US" altLang="zh-CN" dirty="0" smtClean="0">
                <a:latin typeface="Calibri" pitchFamily="34" charset="0"/>
              </a:rPr>
              <a:t>IVR Applications are executed at IVR Server </a:t>
            </a:r>
          </a:p>
          <a:p>
            <a:pPr defTabSz="1066800">
              <a:spcBef>
                <a:spcPts val="600"/>
              </a:spcBef>
              <a:spcAft>
                <a:spcPts val="600"/>
              </a:spcAft>
            </a:pPr>
            <a:endParaRPr kumimoji="1" lang="en-US" altLang="zh-CN" sz="2000" b="0" dirty="0">
              <a:latin typeface="Calibri" pitchFamily="34" charset="0"/>
              <a:ea typeface="华文细黑" pitchFamily="2" charset="-122"/>
            </a:endParaRPr>
          </a:p>
        </p:txBody>
      </p:sp>
      <p:sp>
        <p:nvSpPr>
          <p:cNvPr id="194" name="Rectangle 2"/>
          <p:cNvSpPr>
            <a:spLocks noGrp="1" noChangeArrowheads="1"/>
          </p:cNvSpPr>
          <p:nvPr>
            <p:ph type="title"/>
          </p:nvPr>
        </p:nvSpPr>
        <p:spPr>
          <a:xfrm>
            <a:off x="807849" y="68302"/>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Self Service IVR</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25</a:t>
            </a:fld>
            <a:endParaRPr lang="en-US" altLang="zh-CN"/>
          </a:p>
        </p:txBody>
      </p:sp>
      <p:sp>
        <p:nvSpPr>
          <p:cNvPr id="44035" name="Rectangle 2"/>
          <p:cNvSpPr>
            <a:spLocks noGrp="1" noChangeArrowheads="1"/>
          </p:cNvSpPr>
          <p:nvPr>
            <p:ph type="title"/>
          </p:nvPr>
        </p:nvSpPr>
        <p:spPr>
          <a:xfrm>
            <a:off x="821295" y="54855"/>
            <a:ext cx="8053763" cy="1088145"/>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Outbound Service with Campaign Management</a:t>
            </a: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7" name="Text Box 48"/>
          <p:cNvSpPr txBox="1">
            <a:spLocks noChangeArrowheads="1"/>
          </p:cNvSpPr>
          <p:nvPr/>
        </p:nvSpPr>
        <p:spPr bwMode="auto">
          <a:xfrm>
            <a:off x="421341" y="1398494"/>
            <a:ext cx="8494059" cy="833717"/>
          </a:xfrm>
          <a:prstGeom prst="rect">
            <a:avLst/>
          </a:prstGeom>
          <a:noFill/>
          <a:ln w="9525">
            <a:noFill/>
            <a:miter lim="800000"/>
            <a:headEnd/>
            <a:tailEnd/>
          </a:ln>
        </p:spPr>
        <p:txBody>
          <a:bodyPr lIns="91396" tIns="45697" rIns="91396" bIns="45697"/>
          <a:lstStyle/>
          <a:p>
            <a:pPr marL="342900" indent="-342900" defTabSz="912813">
              <a:spcBef>
                <a:spcPts val="600"/>
              </a:spcBef>
              <a:spcAft>
                <a:spcPts val="600"/>
              </a:spcAft>
            </a:pPr>
            <a:r>
              <a:rPr lang="en-US" altLang="zh-CN" b="0" dirty="0">
                <a:latin typeface="Calibri" pitchFamily="34" charset="0"/>
                <a:ea typeface="SimHei" pitchFamily="2" charset="-122"/>
              </a:rPr>
              <a:t>	</a:t>
            </a:r>
            <a:r>
              <a:rPr lang="en-US" altLang="zh-CN" sz="2000" b="0" dirty="0" smtClean="0">
                <a:latin typeface="Calibri" pitchFamily="34" charset="0"/>
                <a:ea typeface="SimHei" pitchFamily="2" charset="-122"/>
              </a:rPr>
              <a:t>HUAWEI </a:t>
            </a:r>
            <a:r>
              <a:rPr lang="en-US" altLang="zh-CN" sz="2000" b="0" dirty="0">
                <a:latin typeface="Calibri" pitchFamily="34" charset="0"/>
                <a:ea typeface="SimHei" pitchFamily="2" charset="-122"/>
              </a:rPr>
              <a:t>Outbound Service </a:t>
            </a:r>
            <a:r>
              <a:rPr lang="en-US" altLang="zh-CN" sz="2000" b="0" dirty="0" smtClean="0">
                <a:latin typeface="Calibri" pitchFamily="34" charset="0"/>
                <a:ea typeface="SimHei" pitchFamily="2" charset="-122"/>
              </a:rPr>
              <a:t>is a </a:t>
            </a:r>
            <a:r>
              <a:rPr lang="en-US" altLang="zh-CN" sz="2000" dirty="0" smtClean="0">
                <a:latin typeface="Calibri" pitchFamily="34" charset="0"/>
                <a:ea typeface="SimHei" pitchFamily="2" charset="-122"/>
              </a:rPr>
              <a:t>web based Campaign Management Application that supports three dialing modes.</a:t>
            </a:r>
            <a:endParaRPr lang="en-US" altLang="zh-CN" b="0" dirty="0">
              <a:latin typeface="Calibri" pitchFamily="34" charset="0"/>
              <a:ea typeface="SimHei" pitchFamily="2" charset="-122"/>
            </a:endParaRPr>
          </a:p>
        </p:txBody>
      </p:sp>
      <p:pic>
        <p:nvPicPr>
          <p:cNvPr id="8" name="Picture 103"/>
          <p:cNvPicPr>
            <a:picLocks noChangeAspect="1" noChangeArrowheads="1"/>
          </p:cNvPicPr>
          <p:nvPr/>
        </p:nvPicPr>
        <p:blipFill>
          <a:blip r:embed="rId4" cstate="print"/>
          <a:srcRect/>
          <a:stretch>
            <a:fillRect/>
          </a:stretch>
        </p:blipFill>
        <p:spPr bwMode="auto">
          <a:xfrm>
            <a:off x="2209986" y="3064707"/>
            <a:ext cx="5105214" cy="3088442"/>
          </a:xfrm>
          <a:prstGeom prst="rect">
            <a:avLst/>
          </a:prstGeom>
          <a:noFill/>
          <a:ln w="9525">
            <a:noFill/>
            <a:miter lim="800000"/>
            <a:headEnd/>
            <a:tailEnd/>
          </a:ln>
        </p:spPr>
      </p:pic>
      <p:sp>
        <p:nvSpPr>
          <p:cNvPr id="9" name="AutoShape 104"/>
          <p:cNvSpPr>
            <a:spLocks noChangeArrowheads="1"/>
          </p:cNvSpPr>
          <p:nvPr/>
        </p:nvSpPr>
        <p:spPr bwMode="auto">
          <a:xfrm>
            <a:off x="2138082" y="2353234"/>
            <a:ext cx="1653802" cy="598284"/>
          </a:xfrm>
          <a:prstGeom prst="roundRect">
            <a:avLst>
              <a:gd name="adj" fmla="val 16667"/>
            </a:avLst>
          </a:prstGeom>
          <a:solidFill>
            <a:srgbClr val="00FFFF">
              <a:alpha val="69000"/>
            </a:srgbClr>
          </a:solidFill>
          <a:ln w="25400" algn="ctr">
            <a:solidFill>
              <a:srgbClr val="FFFFFF"/>
            </a:solidFill>
            <a:round/>
            <a:headEnd/>
            <a:tailEnd/>
          </a:ln>
          <a:effectLst>
            <a:outerShdw dist="12700" dir="5400000" algn="ctr" rotWithShape="0">
              <a:schemeClr val="bg2">
                <a:alpha val="50000"/>
              </a:schemeClr>
            </a:outerShdw>
          </a:effectLst>
        </p:spPr>
        <p:txBody>
          <a:bodyPr lIns="39394" tIns="39394" rIns="39394" bIns="39394" anchor="ctr" anchorCtr="1"/>
          <a:lstStyle/>
          <a:p>
            <a:pPr algn="ctr" defTabSz="1001713">
              <a:defRPr/>
            </a:pPr>
            <a:r>
              <a:rPr lang="en-US" altLang="zh-CN" dirty="0">
                <a:latin typeface="Calibri" pitchFamily="34" charset="0"/>
                <a:ea typeface="宋体" pitchFamily="2" charset="-122"/>
                <a:cs typeface="Calibri" pitchFamily="34" charset="0"/>
              </a:rPr>
              <a:t>Predictive Dialer Mode</a:t>
            </a:r>
          </a:p>
        </p:txBody>
      </p:sp>
      <p:sp>
        <p:nvSpPr>
          <p:cNvPr id="10" name="AutoShape 105"/>
          <p:cNvSpPr>
            <a:spLocks noChangeArrowheads="1"/>
          </p:cNvSpPr>
          <p:nvPr/>
        </p:nvSpPr>
        <p:spPr bwMode="auto">
          <a:xfrm>
            <a:off x="3935692" y="2353234"/>
            <a:ext cx="1653802" cy="598284"/>
          </a:xfrm>
          <a:prstGeom prst="roundRect">
            <a:avLst>
              <a:gd name="adj" fmla="val 16667"/>
            </a:avLst>
          </a:prstGeom>
          <a:solidFill>
            <a:srgbClr val="00FFFF">
              <a:alpha val="69000"/>
            </a:srgbClr>
          </a:solidFill>
          <a:ln w="25400" algn="ctr">
            <a:solidFill>
              <a:srgbClr val="FFFFFF"/>
            </a:solidFill>
            <a:round/>
            <a:headEnd/>
            <a:tailEnd/>
          </a:ln>
          <a:effectLst>
            <a:outerShdw dist="12700" dir="5400000" algn="ctr" rotWithShape="0">
              <a:schemeClr val="bg2">
                <a:alpha val="50000"/>
              </a:schemeClr>
            </a:outerShdw>
          </a:effectLst>
        </p:spPr>
        <p:txBody>
          <a:bodyPr lIns="39394" tIns="39394" rIns="39394" bIns="39394" anchor="ctr" anchorCtr="1"/>
          <a:lstStyle/>
          <a:p>
            <a:pPr algn="ctr" defTabSz="1001713">
              <a:defRPr/>
            </a:pPr>
            <a:r>
              <a:rPr lang="en-US" altLang="zh-CN" dirty="0">
                <a:latin typeface="Calibri" pitchFamily="34" charset="0"/>
                <a:ea typeface="宋体" pitchFamily="2" charset="-122"/>
                <a:cs typeface="Calibri" pitchFamily="34" charset="0"/>
              </a:rPr>
              <a:t>Preview Dialer Mode</a:t>
            </a:r>
          </a:p>
        </p:txBody>
      </p:sp>
      <p:sp>
        <p:nvSpPr>
          <p:cNvPr id="11" name="AutoShape 106"/>
          <p:cNvSpPr>
            <a:spLocks noChangeArrowheads="1"/>
          </p:cNvSpPr>
          <p:nvPr/>
        </p:nvSpPr>
        <p:spPr bwMode="auto">
          <a:xfrm>
            <a:off x="5733303" y="2353234"/>
            <a:ext cx="1581897" cy="598284"/>
          </a:xfrm>
          <a:prstGeom prst="roundRect">
            <a:avLst>
              <a:gd name="adj" fmla="val 16667"/>
            </a:avLst>
          </a:prstGeom>
          <a:solidFill>
            <a:srgbClr val="00FFFF">
              <a:alpha val="69000"/>
            </a:srgbClr>
          </a:solidFill>
          <a:ln w="25400" algn="ctr">
            <a:solidFill>
              <a:srgbClr val="FFFFFF"/>
            </a:solidFill>
            <a:round/>
            <a:headEnd/>
            <a:tailEnd/>
          </a:ln>
          <a:effectLst>
            <a:outerShdw dist="12700" dir="5400000" algn="ctr" rotWithShape="0">
              <a:schemeClr val="bg2">
                <a:alpha val="50000"/>
              </a:schemeClr>
            </a:outerShdw>
          </a:effectLst>
        </p:spPr>
        <p:txBody>
          <a:bodyPr lIns="39394" tIns="39394" rIns="39394" bIns="39394" anchor="ctr" anchorCtr="1"/>
          <a:lstStyle/>
          <a:p>
            <a:pPr algn="ctr" defTabSz="1001713">
              <a:defRPr/>
            </a:pPr>
            <a:r>
              <a:rPr lang="en-US" altLang="zh-CN" dirty="0">
                <a:latin typeface="Calibri" pitchFamily="34" charset="0"/>
                <a:ea typeface="宋体" pitchFamily="2" charset="-122"/>
                <a:cs typeface="Calibri" pitchFamily="34" charset="0"/>
              </a:rPr>
              <a:t>Progressive Dialer Mode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grpId="0" nodeType="afterEffect">
                                  <p:stCondLst>
                                    <p:cond delay="10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grpId="0" nodeType="afterEffect">
                                  <p:stCondLst>
                                    <p:cond delay="100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26</a:t>
            </a:fld>
            <a:endParaRPr lang="en-US" altLang="zh-CN"/>
          </a:p>
        </p:txBody>
      </p:sp>
      <p:sp>
        <p:nvSpPr>
          <p:cNvPr id="44035" name="Rectangle 2"/>
          <p:cNvSpPr>
            <a:spLocks noGrp="1" noChangeArrowheads="1"/>
          </p:cNvSpPr>
          <p:nvPr>
            <p:ph type="title"/>
          </p:nvPr>
        </p:nvSpPr>
        <p:spPr>
          <a:xfrm>
            <a:off x="794402" y="81749"/>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Web Enabled Contact Center</a:t>
            </a: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6" name="Rectangle 3"/>
          <p:cNvSpPr txBox="1">
            <a:spLocks noChangeArrowheads="1"/>
          </p:cNvSpPr>
          <p:nvPr/>
        </p:nvSpPr>
        <p:spPr bwMode="auto">
          <a:xfrm>
            <a:off x="800380" y="998260"/>
            <a:ext cx="7859525" cy="81709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defTabSz="801688" fontAlgn="base">
              <a:spcBef>
                <a:spcPts val="600"/>
              </a:spcBef>
              <a:spcAft>
                <a:spcPts val="600"/>
              </a:spcAft>
              <a:buSzPct val="80000"/>
              <a:defRPr/>
            </a:pPr>
            <a:r>
              <a:rPr lang="en-US" altLang="zh-CN" sz="2200" kern="0" dirty="0" smtClean="0">
                <a:latin typeface="Calibri" pitchFamily="34" charset="0"/>
                <a:ea typeface="+mn-ea"/>
              </a:rPr>
              <a:t>HUAWEI’s Web Enabled contact center (WECC) offers Web Voice call, Page Share, Call Back and  Web Video call. </a:t>
            </a:r>
          </a:p>
        </p:txBody>
      </p:sp>
      <p:pic>
        <p:nvPicPr>
          <p:cNvPr id="2" name="Picture 2"/>
          <p:cNvPicPr>
            <a:picLocks noChangeAspect="1" noChangeArrowheads="1"/>
          </p:cNvPicPr>
          <p:nvPr/>
        </p:nvPicPr>
        <p:blipFill>
          <a:blip r:embed="rId4" cstate="print"/>
          <a:srcRect/>
          <a:stretch>
            <a:fillRect/>
          </a:stretch>
        </p:blipFill>
        <p:spPr bwMode="auto">
          <a:xfrm>
            <a:off x="1438275" y="2100262"/>
            <a:ext cx="6355896" cy="3919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27</a:t>
            </a:fld>
            <a:endParaRPr lang="en-US" altLang="zh-CN"/>
          </a:p>
        </p:txBody>
      </p:sp>
      <p:sp>
        <p:nvSpPr>
          <p:cNvPr id="44035" name="Rectangle 2"/>
          <p:cNvSpPr>
            <a:spLocks noGrp="1" noChangeArrowheads="1"/>
          </p:cNvSpPr>
          <p:nvPr>
            <p:ph type="title"/>
          </p:nvPr>
        </p:nvSpPr>
        <p:spPr>
          <a:xfrm>
            <a:off x="767508" y="54855"/>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Network Call Center technology</a:t>
            </a: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874059" y="876511"/>
            <a:ext cx="7664823" cy="527327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28</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Virtual Call Center technology</a:t>
            </a: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7" name="AutoShape 5"/>
          <p:cNvSpPr>
            <a:spLocks noChangeArrowheads="1"/>
          </p:cNvSpPr>
          <p:nvPr/>
        </p:nvSpPr>
        <p:spPr bwMode="auto">
          <a:xfrm>
            <a:off x="417032" y="4585310"/>
            <a:ext cx="2528679" cy="1546549"/>
          </a:xfrm>
          <a:prstGeom prst="roundRect">
            <a:avLst>
              <a:gd name="adj" fmla="val 3486"/>
            </a:avLst>
          </a:prstGeom>
          <a:solidFill>
            <a:srgbClr val="DDDDDD"/>
          </a:solidFill>
          <a:ln w="9525" algn="ctr">
            <a:noFill/>
            <a:round/>
            <a:headEnd/>
            <a:tailEnd/>
          </a:ln>
        </p:spPr>
        <p:txBody>
          <a:bodyPr wrap="none" anchor="ctr"/>
          <a:lstStyle/>
          <a:p>
            <a:pPr>
              <a:lnSpc>
                <a:spcPct val="130000"/>
              </a:lnSpc>
              <a:spcBef>
                <a:spcPct val="20000"/>
              </a:spcBef>
              <a:buClr>
                <a:schemeClr val="tx1"/>
              </a:buClr>
              <a:buFontTx/>
              <a:buChar char="•"/>
            </a:pPr>
            <a:endParaRPr lang="zh-CN" altLang="en-US" sz="2100">
              <a:solidFill>
                <a:srgbClr val="990000"/>
              </a:solidFill>
              <a:ea typeface="SimHei" pitchFamily="2" charset="-122"/>
              <a:cs typeface="Arial" charset="0"/>
            </a:endParaRPr>
          </a:p>
        </p:txBody>
      </p:sp>
      <p:sp>
        <p:nvSpPr>
          <p:cNvPr id="8" name="AutoShape 6"/>
          <p:cNvSpPr>
            <a:spLocks noChangeArrowheads="1"/>
          </p:cNvSpPr>
          <p:nvPr/>
        </p:nvSpPr>
        <p:spPr bwMode="auto">
          <a:xfrm>
            <a:off x="1430925" y="5471595"/>
            <a:ext cx="668867" cy="462719"/>
          </a:xfrm>
          <a:prstGeom prst="roundRect">
            <a:avLst>
              <a:gd name="adj" fmla="val 16667"/>
            </a:avLst>
          </a:prstGeom>
          <a:solidFill>
            <a:srgbClr val="CCFFFF"/>
          </a:solidFill>
          <a:ln w="25400" algn="ctr">
            <a:solidFill>
              <a:schemeClr val="bg1"/>
            </a:solidFill>
            <a:round/>
            <a:headEnd/>
            <a:tailEnd/>
          </a:ln>
        </p:spPr>
        <p:txBody>
          <a:bodyPr wrap="none" lIns="83408" tIns="41704" rIns="83408" bIns="41704" anchor="ctr"/>
          <a:lstStyle/>
          <a:p>
            <a:pPr algn="ctr" defTabSz="835025"/>
            <a:r>
              <a:rPr lang="en-US" altLang="zh-CN" sz="1300">
                <a:solidFill>
                  <a:srgbClr val="000066"/>
                </a:solidFill>
                <a:ea typeface="宋体" pitchFamily="2" charset="-122"/>
                <a:cs typeface="Arial" charset="0"/>
              </a:rPr>
              <a:t>ACD</a:t>
            </a:r>
          </a:p>
        </p:txBody>
      </p:sp>
      <p:sp>
        <p:nvSpPr>
          <p:cNvPr id="9" name="AutoShape 7"/>
          <p:cNvSpPr>
            <a:spLocks noChangeArrowheads="1"/>
          </p:cNvSpPr>
          <p:nvPr/>
        </p:nvSpPr>
        <p:spPr bwMode="auto">
          <a:xfrm>
            <a:off x="1430925" y="4934129"/>
            <a:ext cx="668867" cy="462719"/>
          </a:xfrm>
          <a:prstGeom prst="roundRect">
            <a:avLst>
              <a:gd name="adj" fmla="val 16667"/>
            </a:avLst>
          </a:prstGeom>
          <a:solidFill>
            <a:srgbClr val="CCFFFF"/>
          </a:solidFill>
          <a:ln w="25400" algn="ctr">
            <a:solidFill>
              <a:schemeClr val="bg1"/>
            </a:solidFill>
            <a:round/>
            <a:headEnd/>
            <a:tailEnd/>
          </a:ln>
        </p:spPr>
        <p:txBody>
          <a:bodyPr wrap="none" lIns="83408" tIns="41704" rIns="83408" bIns="41704" anchor="ctr"/>
          <a:lstStyle/>
          <a:p>
            <a:pPr algn="ctr" defTabSz="835025"/>
            <a:r>
              <a:rPr lang="en-US" altLang="zh-CN" sz="1300">
                <a:solidFill>
                  <a:srgbClr val="000066"/>
                </a:solidFill>
                <a:ea typeface="宋体" pitchFamily="2" charset="-122"/>
                <a:cs typeface="Arial" charset="0"/>
              </a:rPr>
              <a:t>CTI</a:t>
            </a:r>
          </a:p>
        </p:txBody>
      </p:sp>
      <p:sp>
        <p:nvSpPr>
          <p:cNvPr id="10" name="AutoShape 8"/>
          <p:cNvSpPr>
            <a:spLocks noChangeArrowheads="1"/>
          </p:cNvSpPr>
          <p:nvPr/>
        </p:nvSpPr>
        <p:spPr bwMode="auto">
          <a:xfrm>
            <a:off x="2160322" y="4934129"/>
            <a:ext cx="667353" cy="462719"/>
          </a:xfrm>
          <a:prstGeom prst="roundRect">
            <a:avLst>
              <a:gd name="adj" fmla="val 16667"/>
            </a:avLst>
          </a:prstGeom>
          <a:solidFill>
            <a:srgbClr val="CCFFFF"/>
          </a:solidFill>
          <a:ln w="25400" algn="ctr">
            <a:solidFill>
              <a:schemeClr val="bg1"/>
            </a:solidFill>
            <a:round/>
            <a:headEnd/>
            <a:tailEnd/>
          </a:ln>
        </p:spPr>
        <p:txBody>
          <a:bodyPr wrap="none" lIns="83408" tIns="41704" rIns="83408" bIns="41704" anchor="ctr"/>
          <a:lstStyle/>
          <a:p>
            <a:pPr algn="ctr" defTabSz="835025"/>
            <a:r>
              <a:rPr lang="en-US" altLang="zh-CN" sz="1300">
                <a:solidFill>
                  <a:srgbClr val="000066"/>
                </a:solidFill>
                <a:ea typeface="宋体" pitchFamily="2" charset="-122"/>
                <a:cs typeface="Arial" charset="0"/>
              </a:rPr>
              <a:t>IVR</a:t>
            </a:r>
          </a:p>
        </p:txBody>
      </p:sp>
      <p:sp>
        <p:nvSpPr>
          <p:cNvPr id="11" name="AutoShape 9"/>
          <p:cNvSpPr>
            <a:spLocks noChangeArrowheads="1"/>
          </p:cNvSpPr>
          <p:nvPr/>
        </p:nvSpPr>
        <p:spPr bwMode="auto">
          <a:xfrm>
            <a:off x="2160322" y="5471595"/>
            <a:ext cx="667353" cy="462719"/>
          </a:xfrm>
          <a:prstGeom prst="roundRect">
            <a:avLst>
              <a:gd name="adj" fmla="val 16667"/>
            </a:avLst>
          </a:prstGeom>
          <a:solidFill>
            <a:srgbClr val="CCFFFF"/>
          </a:solidFill>
          <a:ln w="25400" algn="ctr">
            <a:solidFill>
              <a:schemeClr val="bg1"/>
            </a:solidFill>
            <a:round/>
            <a:headEnd/>
            <a:tailEnd/>
          </a:ln>
        </p:spPr>
        <p:txBody>
          <a:bodyPr wrap="none" lIns="83408" tIns="41704" rIns="83408" bIns="41704" anchor="ctr"/>
          <a:lstStyle/>
          <a:p>
            <a:pPr algn="ctr" defTabSz="835025"/>
            <a:r>
              <a:rPr lang="en-US" altLang="zh-CN" sz="1300">
                <a:solidFill>
                  <a:srgbClr val="000066"/>
                </a:solidFill>
                <a:ea typeface="宋体" pitchFamily="2" charset="-122"/>
                <a:cs typeface="Arial" charset="0"/>
              </a:rPr>
              <a:t>QC</a:t>
            </a:r>
          </a:p>
        </p:txBody>
      </p:sp>
      <p:sp>
        <p:nvSpPr>
          <p:cNvPr id="12" name="AutoShape 10"/>
          <p:cNvSpPr>
            <a:spLocks noChangeArrowheads="1"/>
          </p:cNvSpPr>
          <p:nvPr/>
        </p:nvSpPr>
        <p:spPr bwMode="auto">
          <a:xfrm>
            <a:off x="586519" y="4934129"/>
            <a:ext cx="783875" cy="462719"/>
          </a:xfrm>
          <a:prstGeom prst="roundRect">
            <a:avLst>
              <a:gd name="adj" fmla="val 16667"/>
            </a:avLst>
          </a:prstGeom>
          <a:solidFill>
            <a:srgbClr val="CCFFFF"/>
          </a:solidFill>
          <a:ln w="25400" algn="ctr">
            <a:solidFill>
              <a:schemeClr val="bg1"/>
            </a:solidFill>
            <a:round/>
            <a:headEnd/>
            <a:tailEnd/>
          </a:ln>
        </p:spPr>
        <p:txBody>
          <a:bodyPr wrap="none" lIns="83408" tIns="41704" rIns="83408" bIns="41704" anchor="ctr"/>
          <a:lstStyle/>
          <a:p>
            <a:pPr algn="ctr" defTabSz="835025"/>
            <a:r>
              <a:rPr lang="en-US" altLang="zh-CN" sz="1300">
                <a:solidFill>
                  <a:srgbClr val="000066"/>
                </a:solidFill>
                <a:ea typeface="宋体" pitchFamily="2" charset="-122"/>
                <a:cs typeface="Arial" charset="0"/>
              </a:rPr>
              <a:t>Outbound</a:t>
            </a:r>
          </a:p>
        </p:txBody>
      </p:sp>
      <p:sp>
        <p:nvSpPr>
          <p:cNvPr id="13" name="AutoShape 11"/>
          <p:cNvSpPr>
            <a:spLocks noChangeArrowheads="1"/>
          </p:cNvSpPr>
          <p:nvPr/>
        </p:nvSpPr>
        <p:spPr bwMode="auto">
          <a:xfrm>
            <a:off x="586519" y="5471595"/>
            <a:ext cx="783875" cy="462719"/>
          </a:xfrm>
          <a:prstGeom prst="roundRect">
            <a:avLst>
              <a:gd name="adj" fmla="val 16667"/>
            </a:avLst>
          </a:prstGeom>
          <a:solidFill>
            <a:srgbClr val="CCFFFF"/>
          </a:solidFill>
          <a:ln w="25400" algn="ctr">
            <a:solidFill>
              <a:schemeClr val="bg1"/>
            </a:solidFill>
            <a:round/>
            <a:headEnd/>
            <a:tailEnd/>
          </a:ln>
        </p:spPr>
        <p:txBody>
          <a:bodyPr wrap="none" lIns="83408" tIns="41704" rIns="83408" bIns="41704" anchor="ctr"/>
          <a:lstStyle/>
          <a:p>
            <a:pPr algn="ctr" defTabSz="835025"/>
            <a:r>
              <a:rPr lang="en-US" altLang="zh-CN" sz="1300">
                <a:solidFill>
                  <a:srgbClr val="000066"/>
                </a:solidFill>
                <a:ea typeface="宋体" pitchFamily="2" charset="-122"/>
                <a:cs typeface="Arial" charset="0"/>
              </a:rPr>
              <a:t>Report</a:t>
            </a:r>
          </a:p>
          <a:p>
            <a:pPr algn="ctr" defTabSz="835025"/>
            <a:r>
              <a:rPr lang="en-US" altLang="zh-CN" sz="1300">
                <a:solidFill>
                  <a:srgbClr val="000066"/>
                </a:solidFill>
                <a:ea typeface="宋体" pitchFamily="2" charset="-122"/>
                <a:cs typeface="Arial" charset="0"/>
              </a:rPr>
              <a:t>Monitor</a:t>
            </a:r>
          </a:p>
        </p:txBody>
      </p:sp>
      <p:sp>
        <p:nvSpPr>
          <p:cNvPr id="14" name="Text Box 12"/>
          <p:cNvSpPr txBox="1">
            <a:spLocks noChangeArrowheads="1"/>
          </p:cNvSpPr>
          <p:nvPr/>
        </p:nvSpPr>
        <p:spPr bwMode="auto">
          <a:xfrm>
            <a:off x="403412" y="4551496"/>
            <a:ext cx="2469661" cy="341700"/>
          </a:xfrm>
          <a:prstGeom prst="rect">
            <a:avLst/>
          </a:prstGeom>
          <a:noFill/>
          <a:ln w="9525">
            <a:noFill/>
            <a:miter lim="800000"/>
            <a:headEnd/>
            <a:tailEnd/>
          </a:ln>
        </p:spPr>
        <p:txBody>
          <a:bodyPr lIns="91396" tIns="45697" rIns="91396" bIns="45697">
            <a:spAutoFit/>
          </a:bodyPr>
          <a:lstStyle/>
          <a:p>
            <a:pPr defTabSz="912813">
              <a:spcBef>
                <a:spcPct val="50000"/>
              </a:spcBef>
            </a:pPr>
            <a:r>
              <a:rPr lang="en-US" altLang="zh-CN" sz="1400">
                <a:ea typeface="宋体" pitchFamily="2" charset="-122"/>
                <a:cs typeface="Arial" charset="0"/>
              </a:rPr>
              <a:t>Physical Platform</a:t>
            </a:r>
          </a:p>
        </p:txBody>
      </p:sp>
      <p:sp>
        <p:nvSpPr>
          <p:cNvPr id="15" name="AutoShape 13"/>
          <p:cNvSpPr>
            <a:spLocks noChangeArrowheads="1"/>
          </p:cNvSpPr>
          <p:nvPr/>
        </p:nvSpPr>
        <p:spPr bwMode="auto">
          <a:xfrm>
            <a:off x="631917" y="3382241"/>
            <a:ext cx="2106476" cy="1064254"/>
          </a:xfrm>
          <a:prstGeom prst="upArrow">
            <a:avLst>
              <a:gd name="adj1" fmla="val 79315"/>
              <a:gd name="adj2" fmla="val 23296"/>
            </a:avLst>
          </a:prstGeom>
          <a:solidFill>
            <a:srgbClr val="CCFFFF"/>
          </a:solidFill>
          <a:ln w="25400" algn="ctr">
            <a:solidFill>
              <a:schemeClr val="bg2"/>
            </a:solidFill>
            <a:miter lim="800000"/>
            <a:headEnd/>
            <a:tailEnd/>
          </a:ln>
        </p:spPr>
        <p:txBody>
          <a:bodyPr lIns="83408" tIns="41704" rIns="83408" bIns="41704" anchor="ctr"/>
          <a:lstStyle/>
          <a:p>
            <a:pPr algn="ctr" defTabSz="912813"/>
            <a:r>
              <a:rPr lang="en-US" altLang="zh-CN" sz="1400">
                <a:ea typeface="宋体" pitchFamily="2" charset="-122"/>
                <a:cs typeface="Arial" charset="0"/>
              </a:rPr>
              <a:t>Virtual Contact Center Technology</a:t>
            </a:r>
          </a:p>
        </p:txBody>
      </p:sp>
      <p:sp>
        <p:nvSpPr>
          <p:cNvPr id="16" name="AutoShape 14"/>
          <p:cNvSpPr>
            <a:spLocks noChangeArrowheads="1"/>
          </p:cNvSpPr>
          <p:nvPr/>
        </p:nvSpPr>
        <p:spPr bwMode="auto">
          <a:xfrm>
            <a:off x="562306" y="2663247"/>
            <a:ext cx="2238130" cy="462719"/>
          </a:xfrm>
          <a:prstGeom prst="roundRect">
            <a:avLst>
              <a:gd name="adj" fmla="val 16667"/>
            </a:avLst>
          </a:prstGeom>
          <a:solidFill>
            <a:srgbClr val="CCFFCC"/>
          </a:solidFill>
          <a:ln w="25400" algn="ctr">
            <a:solidFill>
              <a:schemeClr val="bg2"/>
            </a:solidFill>
            <a:round/>
            <a:headEnd/>
            <a:tailEnd/>
          </a:ln>
        </p:spPr>
        <p:txBody>
          <a:bodyPr wrap="none" lIns="83408" tIns="41704" rIns="83408" bIns="41704" anchor="ctr"/>
          <a:lstStyle/>
          <a:p>
            <a:pPr algn="ctr" defTabSz="835025"/>
            <a:r>
              <a:rPr lang="en-US" altLang="zh-CN" sz="1300">
                <a:solidFill>
                  <a:srgbClr val="000066"/>
                </a:solidFill>
                <a:ea typeface="宋体" pitchFamily="2" charset="-122"/>
                <a:cs typeface="Arial" charset="0"/>
              </a:rPr>
              <a:t>Several Logical Call Centers</a:t>
            </a:r>
          </a:p>
        </p:txBody>
      </p:sp>
      <p:sp>
        <p:nvSpPr>
          <p:cNvPr id="17" name="AutoShape 15"/>
          <p:cNvSpPr>
            <a:spLocks noChangeArrowheads="1"/>
          </p:cNvSpPr>
          <p:nvPr/>
        </p:nvSpPr>
        <p:spPr bwMode="auto">
          <a:xfrm>
            <a:off x="486642" y="1091782"/>
            <a:ext cx="2397024" cy="2221051"/>
          </a:xfrm>
          <a:prstGeom prst="roundRect">
            <a:avLst>
              <a:gd name="adj" fmla="val 1370"/>
            </a:avLst>
          </a:prstGeom>
          <a:noFill/>
          <a:ln w="9525" algn="ctr">
            <a:solidFill>
              <a:schemeClr val="tx1"/>
            </a:solidFill>
            <a:prstDash val="dash"/>
            <a:round/>
            <a:headEnd/>
            <a:tailEnd/>
          </a:ln>
        </p:spPr>
        <p:txBody>
          <a:bodyPr wrap="none" lIns="91319" tIns="45661" rIns="91319" bIns="45661"/>
          <a:lstStyle/>
          <a:p>
            <a:pPr defTabSz="912813" eaLnBrk="0" hangingPunct="0"/>
            <a:endParaRPr lang="zh-CN" altLang="en-US" sz="1400" b="0">
              <a:ea typeface="MS PGothic" pitchFamily="34" charset="-128"/>
              <a:cs typeface="Arial" charset="0"/>
            </a:endParaRPr>
          </a:p>
        </p:txBody>
      </p:sp>
      <p:sp>
        <p:nvSpPr>
          <p:cNvPr id="18" name="AutoShape 16"/>
          <p:cNvSpPr>
            <a:spLocks noChangeArrowheads="1"/>
          </p:cNvSpPr>
          <p:nvPr/>
        </p:nvSpPr>
        <p:spPr bwMode="auto">
          <a:xfrm rot="5400000">
            <a:off x="2587324" y="1790270"/>
            <a:ext cx="1452226" cy="717291"/>
          </a:xfrm>
          <a:prstGeom prst="upArrow">
            <a:avLst>
              <a:gd name="adj1" fmla="val 63361"/>
              <a:gd name="adj2" fmla="val 23296"/>
            </a:avLst>
          </a:prstGeom>
          <a:solidFill>
            <a:srgbClr val="CCFFFF"/>
          </a:solidFill>
          <a:ln w="25400" algn="ctr">
            <a:solidFill>
              <a:schemeClr val="bg2"/>
            </a:solidFill>
            <a:miter lim="800000"/>
            <a:headEnd/>
            <a:tailEnd/>
          </a:ln>
        </p:spPr>
        <p:txBody>
          <a:bodyPr rot="10800000" vert="eaVert" wrap="none" lIns="83448" tIns="41724" rIns="83448" bIns="41724" anchor="ctr"/>
          <a:lstStyle/>
          <a:p>
            <a:pPr>
              <a:lnSpc>
                <a:spcPct val="130000"/>
              </a:lnSpc>
              <a:spcBef>
                <a:spcPct val="20000"/>
              </a:spcBef>
              <a:buClr>
                <a:schemeClr val="tx1"/>
              </a:buClr>
              <a:buFontTx/>
              <a:buChar char="•"/>
            </a:pPr>
            <a:endParaRPr lang="zh-CN" altLang="en-US" sz="2100">
              <a:solidFill>
                <a:srgbClr val="990000"/>
              </a:solidFill>
              <a:ea typeface="SimHei" pitchFamily="2" charset="-122"/>
              <a:cs typeface="Arial" charset="0"/>
            </a:endParaRPr>
          </a:p>
        </p:txBody>
      </p:sp>
      <p:sp>
        <p:nvSpPr>
          <p:cNvPr id="19" name="AutoShape 17"/>
          <p:cNvSpPr>
            <a:spLocks noChangeArrowheads="1"/>
          </p:cNvSpPr>
          <p:nvPr/>
        </p:nvSpPr>
        <p:spPr bwMode="auto">
          <a:xfrm>
            <a:off x="3790117" y="1075765"/>
            <a:ext cx="5111836" cy="2306476"/>
          </a:xfrm>
          <a:prstGeom prst="roundRect">
            <a:avLst>
              <a:gd name="adj" fmla="val 1370"/>
            </a:avLst>
          </a:prstGeom>
          <a:noFill/>
          <a:ln w="9525" algn="ctr">
            <a:solidFill>
              <a:schemeClr val="tx1"/>
            </a:solidFill>
            <a:prstDash val="dash"/>
            <a:round/>
            <a:headEnd/>
            <a:tailEnd/>
          </a:ln>
        </p:spPr>
        <p:txBody>
          <a:bodyPr wrap="none" lIns="91319" tIns="45661" rIns="91319" bIns="45661"/>
          <a:lstStyle/>
          <a:p>
            <a:pPr defTabSz="912813" eaLnBrk="0" hangingPunct="0"/>
            <a:endParaRPr lang="zh-CN" altLang="en-US" sz="1300" b="0">
              <a:ea typeface="MS PGothic" pitchFamily="34" charset="-128"/>
              <a:cs typeface="Arial" charset="0"/>
            </a:endParaRPr>
          </a:p>
        </p:txBody>
      </p:sp>
      <p:sp>
        <p:nvSpPr>
          <p:cNvPr id="20" name="AutoShape 18"/>
          <p:cNvSpPr>
            <a:spLocks noChangeArrowheads="1"/>
          </p:cNvSpPr>
          <p:nvPr/>
        </p:nvSpPr>
        <p:spPr bwMode="gray">
          <a:xfrm>
            <a:off x="6382354" y="1775182"/>
            <a:ext cx="2437882" cy="402210"/>
          </a:xfrm>
          <a:prstGeom prst="roundRect">
            <a:avLst>
              <a:gd name="adj" fmla="val 50000"/>
            </a:avLst>
          </a:prstGeom>
          <a:gradFill rotWithShape="1">
            <a:gsLst>
              <a:gs pos="0">
                <a:srgbClr val="BBE0E3"/>
              </a:gs>
              <a:gs pos="100000">
                <a:srgbClr val="FBFDFD"/>
              </a:gs>
            </a:gsLst>
            <a:lin ang="0" scaled="1"/>
          </a:gradFill>
          <a:ln w="38100" algn="ctr">
            <a:solidFill>
              <a:srgbClr val="808080"/>
            </a:solidFill>
            <a:round/>
            <a:headEnd/>
            <a:tailEnd/>
          </a:ln>
        </p:spPr>
        <p:txBody>
          <a:bodyPr wrap="none" lIns="91387" tIns="45694" rIns="91387" bIns="45694" anchor="ctr"/>
          <a:lstStyle/>
          <a:p>
            <a:pPr defTabSz="912813" eaLnBrk="0" hangingPunct="0"/>
            <a:r>
              <a:rPr lang="en-US" altLang="zh-CN" sz="1300">
                <a:latin typeface="FrutigerNext LT Regular" pitchFamily="34" charset="0"/>
                <a:ea typeface="宋体" pitchFamily="2" charset="-122"/>
                <a:cs typeface="Arial" charset="0"/>
              </a:rPr>
              <a:t>Independent System Data</a:t>
            </a:r>
          </a:p>
        </p:txBody>
      </p:sp>
      <p:sp>
        <p:nvSpPr>
          <p:cNvPr id="21" name="AutoShape 19"/>
          <p:cNvSpPr>
            <a:spLocks noChangeArrowheads="1"/>
          </p:cNvSpPr>
          <p:nvPr/>
        </p:nvSpPr>
        <p:spPr bwMode="gray">
          <a:xfrm>
            <a:off x="3880913" y="1775182"/>
            <a:ext cx="2397024" cy="403990"/>
          </a:xfrm>
          <a:prstGeom prst="roundRect">
            <a:avLst>
              <a:gd name="adj" fmla="val 50000"/>
            </a:avLst>
          </a:prstGeom>
          <a:gradFill rotWithShape="1">
            <a:gsLst>
              <a:gs pos="0">
                <a:srgbClr val="CBFEAE"/>
              </a:gs>
              <a:gs pos="100000">
                <a:srgbClr val="FCFFFA"/>
              </a:gs>
            </a:gsLst>
            <a:lin ang="0" scaled="1"/>
          </a:gradFill>
          <a:ln w="38100" algn="ctr">
            <a:solidFill>
              <a:srgbClr val="808080"/>
            </a:solidFill>
            <a:round/>
            <a:headEnd/>
            <a:tailEnd/>
          </a:ln>
        </p:spPr>
        <p:txBody>
          <a:bodyPr wrap="none" lIns="91387" tIns="45694" rIns="91387" bIns="45694" anchor="ctr"/>
          <a:lstStyle/>
          <a:p>
            <a:pPr defTabSz="912813" eaLnBrk="0" hangingPunct="0"/>
            <a:r>
              <a:rPr lang="en-US" altLang="zh-CN" sz="1300">
                <a:latin typeface="FrutigerNext LT Regular" pitchFamily="34" charset="0"/>
                <a:ea typeface="宋体" pitchFamily="2" charset="-122"/>
                <a:cs typeface="Arial" charset="0"/>
              </a:rPr>
              <a:t>Independent IVR Flow</a:t>
            </a:r>
          </a:p>
        </p:txBody>
      </p:sp>
      <p:sp>
        <p:nvSpPr>
          <p:cNvPr id="22" name="AutoShape 20"/>
          <p:cNvSpPr>
            <a:spLocks noChangeArrowheads="1"/>
          </p:cNvSpPr>
          <p:nvPr/>
        </p:nvSpPr>
        <p:spPr bwMode="gray">
          <a:xfrm>
            <a:off x="6382354" y="1262632"/>
            <a:ext cx="2437882" cy="403990"/>
          </a:xfrm>
          <a:prstGeom prst="roundRect">
            <a:avLst>
              <a:gd name="adj" fmla="val 50000"/>
            </a:avLst>
          </a:prstGeom>
          <a:gradFill rotWithShape="1">
            <a:gsLst>
              <a:gs pos="0">
                <a:srgbClr val="BBE0E3"/>
              </a:gs>
              <a:gs pos="100000">
                <a:srgbClr val="FBFDFD"/>
              </a:gs>
            </a:gsLst>
            <a:lin ang="0" scaled="1"/>
          </a:gradFill>
          <a:ln w="38100" algn="ctr">
            <a:solidFill>
              <a:srgbClr val="808080"/>
            </a:solidFill>
            <a:round/>
            <a:headEnd/>
            <a:tailEnd/>
          </a:ln>
        </p:spPr>
        <p:txBody>
          <a:bodyPr wrap="none" lIns="91387" tIns="45694" rIns="91387" bIns="45694" anchor="ctr"/>
          <a:lstStyle/>
          <a:p>
            <a:pPr defTabSz="912813" eaLnBrk="0" hangingPunct="0"/>
            <a:r>
              <a:rPr lang="en-US" altLang="zh-CN" sz="1300">
                <a:solidFill>
                  <a:srgbClr val="000000"/>
                </a:solidFill>
                <a:ea typeface="宋体" pitchFamily="2" charset="-122"/>
                <a:cs typeface="Arial" charset="0"/>
              </a:rPr>
              <a:t>Independent Routing Strategy</a:t>
            </a:r>
          </a:p>
        </p:txBody>
      </p:sp>
      <p:sp>
        <p:nvSpPr>
          <p:cNvPr id="23" name="AutoShape 21"/>
          <p:cNvSpPr>
            <a:spLocks noChangeArrowheads="1"/>
          </p:cNvSpPr>
          <p:nvPr/>
        </p:nvSpPr>
        <p:spPr bwMode="gray">
          <a:xfrm>
            <a:off x="3880913" y="1262632"/>
            <a:ext cx="2397024" cy="403990"/>
          </a:xfrm>
          <a:prstGeom prst="roundRect">
            <a:avLst>
              <a:gd name="adj" fmla="val 50000"/>
            </a:avLst>
          </a:prstGeom>
          <a:gradFill rotWithShape="1">
            <a:gsLst>
              <a:gs pos="0">
                <a:srgbClr val="CBFEAE"/>
              </a:gs>
              <a:gs pos="100000">
                <a:srgbClr val="FCFFFA"/>
              </a:gs>
            </a:gsLst>
            <a:lin ang="0" scaled="1"/>
          </a:gradFill>
          <a:ln w="38100" algn="ctr">
            <a:solidFill>
              <a:srgbClr val="808080"/>
            </a:solidFill>
            <a:round/>
            <a:headEnd/>
            <a:tailEnd/>
          </a:ln>
        </p:spPr>
        <p:txBody>
          <a:bodyPr wrap="none" lIns="91387" tIns="45694" rIns="91387" bIns="45694" anchor="ctr"/>
          <a:lstStyle/>
          <a:p>
            <a:pPr defTabSz="912813" eaLnBrk="0" hangingPunct="0"/>
            <a:r>
              <a:rPr lang="en-US" altLang="zh-CN" sz="1300">
                <a:solidFill>
                  <a:srgbClr val="000000"/>
                </a:solidFill>
                <a:ea typeface="宋体" pitchFamily="2" charset="-122"/>
                <a:cs typeface="Arial" charset="0"/>
              </a:rPr>
              <a:t>Independent Access Number</a:t>
            </a:r>
          </a:p>
        </p:txBody>
      </p:sp>
      <p:sp>
        <p:nvSpPr>
          <p:cNvPr id="24" name="AutoShape 22"/>
          <p:cNvSpPr>
            <a:spLocks noChangeArrowheads="1"/>
          </p:cNvSpPr>
          <p:nvPr/>
        </p:nvSpPr>
        <p:spPr bwMode="gray">
          <a:xfrm>
            <a:off x="3880913" y="2287732"/>
            <a:ext cx="2397024" cy="403990"/>
          </a:xfrm>
          <a:prstGeom prst="roundRect">
            <a:avLst>
              <a:gd name="adj" fmla="val 50000"/>
            </a:avLst>
          </a:prstGeom>
          <a:gradFill rotWithShape="1">
            <a:gsLst>
              <a:gs pos="0">
                <a:srgbClr val="CBFEAE"/>
              </a:gs>
              <a:gs pos="100000">
                <a:srgbClr val="FCFFFA"/>
              </a:gs>
            </a:gsLst>
            <a:lin ang="0" scaled="1"/>
          </a:gradFill>
          <a:ln w="38100" algn="ctr">
            <a:solidFill>
              <a:srgbClr val="808080"/>
            </a:solidFill>
            <a:round/>
            <a:headEnd/>
            <a:tailEnd/>
          </a:ln>
        </p:spPr>
        <p:txBody>
          <a:bodyPr wrap="none" lIns="91387" tIns="45694" rIns="91387" bIns="45694" anchor="ctr"/>
          <a:lstStyle/>
          <a:p>
            <a:pPr defTabSz="912813" eaLnBrk="0" hangingPunct="0"/>
            <a:r>
              <a:rPr lang="en-US" altLang="zh-CN" sz="1300">
                <a:latin typeface="FrutigerNext LT Regular" pitchFamily="34" charset="0"/>
                <a:ea typeface="宋体" pitchFamily="2" charset="-122"/>
                <a:cs typeface="Arial" charset="0"/>
              </a:rPr>
              <a:t>Independent Agent Group</a:t>
            </a:r>
          </a:p>
        </p:txBody>
      </p:sp>
      <p:sp>
        <p:nvSpPr>
          <p:cNvPr id="25" name="AutoShape 23"/>
          <p:cNvSpPr>
            <a:spLocks noChangeArrowheads="1"/>
          </p:cNvSpPr>
          <p:nvPr/>
        </p:nvSpPr>
        <p:spPr bwMode="gray">
          <a:xfrm>
            <a:off x="6350575" y="2287732"/>
            <a:ext cx="2469661" cy="402210"/>
          </a:xfrm>
          <a:prstGeom prst="roundRect">
            <a:avLst>
              <a:gd name="adj" fmla="val 50000"/>
            </a:avLst>
          </a:prstGeom>
          <a:gradFill rotWithShape="1">
            <a:gsLst>
              <a:gs pos="0">
                <a:srgbClr val="BBE0E3"/>
              </a:gs>
              <a:gs pos="100000">
                <a:srgbClr val="FBFDFD"/>
              </a:gs>
            </a:gsLst>
            <a:lin ang="0" scaled="1"/>
          </a:gradFill>
          <a:ln w="38100" algn="ctr">
            <a:solidFill>
              <a:srgbClr val="808080"/>
            </a:solidFill>
            <a:round/>
            <a:headEnd/>
            <a:tailEnd/>
          </a:ln>
        </p:spPr>
        <p:txBody>
          <a:bodyPr wrap="none" lIns="91387" tIns="45694" rIns="91387" bIns="45694" anchor="ctr"/>
          <a:lstStyle/>
          <a:p>
            <a:pPr defTabSz="912813" eaLnBrk="0" hangingPunct="0"/>
            <a:r>
              <a:rPr lang="en-US" altLang="zh-CN" sz="1300">
                <a:latin typeface="FrutigerNext LT Regular" pitchFamily="34" charset="0"/>
                <a:ea typeface="宋体" pitchFamily="2" charset="-122"/>
                <a:cs typeface="Arial" charset="0"/>
              </a:rPr>
              <a:t>Independent Configuration </a:t>
            </a:r>
          </a:p>
        </p:txBody>
      </p:sp>
      <p:sp>
        <p:nvSpPr>
          <p:cNvPr id="26" name="AutoShape 24"/>
          <p:cNvSpPr>
            <a:spLocks noChangeArrowheads="1"/>
          </p:cNvSpPr>
          <p:nvPr/>
        </p:nvSpPr>
        <p:spPr bwMode="gray">
          <a:xfrm>
            <a:off x="3880913" y="2800282"/>
            <a:ext cx="2397024" cy="403990"/>
          </a:xfrm>
          <a:prstGeom prst="roundRect">
            <a:avLst>
              <a:gd name="adj" fmla="val 50000"/>
            </a:avLst>
          </a:prstGeom>
          <a:gradFill rotWithShape="1">
            <a:gsLst>
              <a:gs pos="0">
                <a:srgbClr val="CBFEAE"/>
              </a:gs>
              <a:gs pos="100000">
                <a:srgbClr val="FCFFFA"/>
              </a:gs>
            </a:gsLst>
            <a:lin ang="0" scaled="1"/>
          </a:gradFill>
          <a:ln w="38100" algn="ctr">
            <a:solidFill>
              <a:srgbClr val="808080"/>
            </a:solidFill>
            <a:round/>
            <a:headEnd/>
            <a:tailEnd/>
          </a:ln>
        </p:spPr>
        <p:txBody>
          <a:bodyPr wrap="none" lIns="91387" tIns="45694" rIns="91387" bIns="45694" anchor="ctr"/>
          <a:lstStyle/>
          <a:p>
            <a:pPr defTabSz="912813" eaLnBrk="0" hangingPunct="0"/>
            <a:r>
              <a:rPr lang="en-US" altLang="zh-CN" sz="1300" dirty="0">
                <a:latin typeface="FrutigerNext LT Regular" pitchFamily="34" charset="0"/>
                <a:ea typeface="宋体" pitchFamily="2" charset="-122"/>
                <a:cs typeface="Arial" charset="0"/>
              </a:rPr>
              <a:t>Independent real time report</a:t>
            </a:r>
          </a:p>
        </p:txBody>
      </p:sp>
      <p:sp>
        <p:nvSpPr>
          <p:cNvPr id="27" name="AutoShape 25"/>
          <p:cNvSpPr>
            <a:spLocks noChangeArrowheads="1"/>
          </p:cNvSpPr>
          <p:nvPr/>
        </p:nvSpPr>
        <p:spPr bwMode="gray">
          <a:xfrm>
            <a:off x="6350575" y="2800282"/>
            <a:ext cx="2469661" cy="402210"/>
          </a:xfrm>
          <a:prstGeom prst="roundRect">
            <a:avLst>
              <a:gd name="adj" fmla="val 50000"/>
            </a:avLst>
          </a:prstGeom>
          <a:gradFill rotWithShape="1">
            <a:gsLst>
              <a:gs pos="0">
                <a:srgbClr val="BBE0E3"/>
              </a:gs>
              <a:gs pos="100000">
                <a:srgbClr val="FBFDFD"/>
              </a:gs>
            </a:gsLst>
            <a:lin ang="0" scaled="1"/>
          </a:gradFill>
          <a:ln w="38100" algn="ctr">
            <a:solidFill>
              <a:srgbClr val="808080"/>
            </a:solidFill>
            <a:round/>
            <a:headEnd/>
            <a:tailEnd/>
          </a:ln>
        </p:spPr>
        <p:txBody>
          <a:bodyPr wrap="none" lIns="91387" tIns="45694" rIns="91387" bIns="45694" anchor="ctr"/>
          <a:lstStyle/>
          <a:p>
            <a:pPr defTabSz="912813" eaLnBrk="0" hangingPunct="0"/>
            <a:r>
              <a:rPr lang="en-US" altLang="zh-CN" sz="1300">
                <a:latin typeface="FrutigerNext LT Regular" pitchFamily="34" charset="0"/>
                <a:ea typeface="宋体" pitchFamily="2" charset="-122"/>
                <a:cs typeface="Arial" charset="0"/>
              </a:rPr>
              <a:t>Independent historical report</a:t>
            </a:r>
          </a:p>
        </p:txBody>
      </p:sp>
      <p:pic>
        <p:nvPicPr>
          <p:cNvPr id="28" name="Picture 26" descr="互连电脑"/>
          <p:cNvPicPr>
            <a:picLocks noChangeAspect="1" noChangeArrowheads="1"/>
          </p:cNvPicPr>
          <p:nvPr/>
        </p:nvPicPr>
        <p:blipFill>
          <a:blip r:embed="rId4" cstate="print"/>
          <a:srcRect/>
          <a:stretch>
            <a:fillRect/>
          </a:stretch>
        </p:blipFill>
        <p:spPr bwMode="auto">
          <a:xfrm>
            <a:off x="580465" y="1604332"/>
            <a:ext cx="726371" cy="854250"/>
          </a:xfrm>
          <a:prstGeom prst="rect">
            <a:avLst/>
          </a:prstGeom>
          <a:noFill/>
          <a:ln w="9525">
            <a:noFill/>
            <a:miter lim="800000"/>
            <a:headEnd/>
            <a:tailEnd/>
          </a:ln>
        </p:spPr>
      </p:pic>
      <p:pic>
        <p:nvPicPr>
          <p:cNvPr id="29" name="Picture 27" descr="互连电脑"/>
          <p:cNvPicPr>
            <a:picLocks noChangeAspect="1" noChangeArrowheads="1"/>
          </p:cNvPicPr>
          <p:nvPr/>
        </p:nvPicPr>
        <p:blipFill>
          <a:blip r:embed="rId4" cstate="print"/>
          <a:srcRect/>
          <a:stretch>
            <a:fillRect/>
          </a:stretch>
        </p:blipFill>
        <p:spPr bwMode="auto">
          <a:xfrm>
            <a:off x="1306836" y="1604332"/>
            <a:ext cx="726371" cy="854250"/>
          </a:xfrm>
          <a:prstGeom prst="rect">
            <a:avLst/>
          </a:prstGeom>
          <a:noFill/>
          <a:ln w="9525">
            <a:noFill/>
            <a:miter lim="800000"/>
            <a:headEnd/>
            <a:tailEnd/>
          </a:ln>
        </p:spPr>
      </p:pic>
      <p:pic>
        <p:nvPicPr>
          <p:cNvPr id="30" name="Picture 28" descr="互连电脑"/>
          <p:cNvPicPr>
            <a:picLocks noChangeAspect="1" noChangeArrowheads="1"/>
          </p:cNvPicPr>
          <p:nvPr/>
        </p:nvPicPr>
        <p:blipFill>
          <a:blip r:embed="rId4" cstate="print"/>
          <a:srcRect/>
          <a:stretch>
            <a:fillRect/>
          </a:stretch>
        </p:blipFill>
        <p:spPr bwMode="auto">
          <a:xfrm>
            <a:off x="2033207" y="1604332"/>
            <a:ext cx="726371" cy="854250"/>
          </a:xfrm>
          <a:prstGeom prst="rect">
            <a:avLst/>
          </a:prstGeom>
          <a:noFill/>
          <a:ln w="9525">
            <a:noFill/>
            <a:miter lim="800000"/>
            <a:headEnd/>
            <a:tailEnd/>
          </a:ln>
        </p:spPr>
      </p:pic>
      <p:grpSp>
        <p:nvGrpSpPr>
          <p:cNvPr id="31" name="Group 29"/>
          <p:cNvGrpSpPr>
            <a:grpSpLocks/>
          </p:cNvGrpSpPr>
          <p:nvPr/>
        </p:nvGrpSpPr>
        <p:grpSpPr bwMode="auto">
          <a:xfrm>
            <a:off x="3817356" y="3569108"/>
            <a:ext cx="4939323" cy="2477326"/>
            <a:chOff x="2304" y="2448"/>
            <a:chExt cx="3264" cy="1392"/>
          </a:xfrm>
        </p:grpSpPr>
        <p:sp>
          <p:nvSpPr>
            <p:cNvPr id="32" name="AutoShape 30"/>
            <p:cNvSpPr>
              <a:spLocks noChangeArrowheads="1"/>
            </p:cNvSpPr>
            <p:nvPr/>
          </p:nvSpPr>
          <p:spPr bwMode="auto">
            <a:xfrm flipH="1">
              <a:off x="2304" y="3024"/>
              <a:ext cx="3264" cy="816"/>
            </a:xfrm>
            <a:prstGeom prst="roundRect">
              <a:avLst>
                <a:gd name="adj" fmla="val 1370"/>
              </a:avLst>
            </a:prstGeom>
            <a:noFill/>
            <a:ln w="9525" algn="ctr">
              <a:solidFill>
                <a:schemeClr val="tx1"/>
              </a:solidFill>
              <a:prstDash val="dash"/>
              <a:round/>
              <a:headEnd/>
              <a:tailEnd/>
            </a:ln>
          </p:spPr>
          <p:txBody>
            <a:bodyPr wrap="none" lIns="91319" tIns="45661" rIns="91319" bIns="45661"/>
            <a:lstStyle/>
            <a:p>
              <a:pPr defTabSz="912813" eaLnBrk="0" hangingPunct="0"/>
              <a:endParaRPr lang="zh-CN" altLang="en-US" sz="1300" b="0">
                <a:ea typeface="MS PGothic" pitchFamily="34" charset="-128"/>
                <a:cs typeface="Arial" charset="0"/>
              </a:endParaRPr>
            </a:p>
          </p:txBody>
        </p:sp>
        <p:sp>
          <p:nvSpPr>
            <p:cNvPr id="33" name="AutoShape 31"/>
            <p:cNvSpPr>
              <a:spLocks noChangeArrowheads="1"/>
            </p:cNvSpPr>
            <p:nvPr/>
          </p:nvSpPr>
          <p:spPr bwMode="auto">
            <a:xfrm rot="10800000">
              <a:off x="3312" y="2448"/>
              <a:ext cx="1392" cy="528"/>
            </a:xfrm>
            <a:prstGeom prst="upArrow">
              <a:avLst>
                <a:gd name="adj1" fmla="val 79315"/>
                <a:gd name="adj2" fmla="val 23296"/>
              </a:avLst>
            </a:prstGeom>
            <a:solidFill>
              <a:srgbClr val="CCFFFF"/>
            </a:solidFill>
            <a:ln w="25400" algn="ctr">
              <a:solidFill>
                <a:schemeClr val="bg2"/>
              </a:solidFill>
              <a:miter lim="800000"/>
              <a:headEnd/>
              <a:tailEnd/>
            </a:ln>
          </p:spPr>
          <p:txBody>
            <a:bodyPr rot="10800000" lIns="83408" tIns="41704" rIns="83408" bIns="41704" anchor="ctr"/>
            <a:lstStyle/>
            <a:p>
              <a:pPr algn="ctr" defTabSz="912813"/>
              <a:r>
                <a:rPr lang="en-US" altLang="zh-CN" sz="1400">
                  <a:ea typeface="宋体" pitchFamily="2" charset="-122"/>
                  <a:cs typeface="Arial" charset="0"/>
                </a:rPr>
                <a:t>For Multiple Services</a:t>
              </a:r>
            </a:p>
          </p:txBody>
        </p:sp>
        <p:sp>
          <p:nvSpPr>
            <p:cNvPr id="34" name="AutoShape 32"/>
            <p:cNvSpPr>
              <a:spLocks noChangeArrowheads="1"/>
            </p:cNvSpPr>
            <p:nvPr/>
          </p:nvSpPr>
          <p:spPr bwMode="auto">
            <a:xfrm>
              <a:off x="3783" y="3129"/>
              <a:ext cx="1344" cy="297"/>
            </a:xfrm>
            <a:prstGeom prst="roundRect">
              <a:avLst>
                <a:gd name="adj" fmla="val 16667"/>
              </a:avLst>
            </a:prstGeom>
            <a:solidFill>
              <a:srgbClr val="006666"/>
            </a:solidFill>
            <a:ln w="25400" algn="ctr">
              <a:solidFill>
                <a:schemeClr val="bg2"/>
              </a:solidFill>
              <a:round/>
              <a:headEnd/>
              <a:tailEnd/>
            </a:ln>
          </p:spPr>
          <p:txBody>
            <a:bodyPr wrap="none" lIns="0" tIns="0" rIns="0" bIns="0" anchor="ctr"/>
            <a:lstStyle/>
            <a:p>
              <a:pPr algn="ctr" defTabSz="801688" fontAlgn="ctr"/>
              <a:r>
                <a:rPr lang="en-US" altLang="zh-CN" sz="1300" b="0">
                  <a:solidFill>
                    <a:schemeClr val="bg1"/>
                  </a:solidFill>
                  <a:ea typeface="宋体" pitchFamily="2" charset="-122"/>
                  <a:cs typeface="Arial" charset="0"/>
                </a:rPr>
                <a:t>On Demand Hosted CC</a:t>
              </a:r>
            </a:p>
          </p:txBody>
        </p:sp>
        <p:sp>
          <p:nvSpPr>
            <p:cNvPr id="35" name="AutoShape 33"/>
            <p:cNvSpPr>
              <a:spLocks noChangeArrowheads="1"/>
            </p:cNvSpPr>
            <p:nvPr/>
          </p:nvSpPr>
          <p:spPr bwMode="auto">
            <a:xfrm>
              <a:off x="2754" y="3129"/>
              <a:ext cx="912" cy="297"/>
            </a:xfrm>
            <a:prstGeom prst="roundRect">
              <a:avLst>
                <a:gd name="adj" fmla="val 16667"/>
              </a:avLst>
            </a:prstGeom>
            <a:solidFill>
              <a:srgbClr val="006666"/>
            </a:solidFill>
            <a:ln w="25400" algn="ctr">
              <a:solidFill>
                <a:schemeClr val="bg2"/>
              </a:solidFill>
              <a:round/>
              <a:headEnd/>
              <a:tailEnd/>
            </a:ln>
          </p:spPr>
          <p:txBody>
            <a:bodyPr wrap="none" lIns="0" tIns="0" rIns="0" bIns="0" anchor="ctr"/>
            <a:lstStyle/>
            <a:p>
              <a:pPr algn="ctr" defTabSz="801688" fontAlgn="ctr"/>
              <a:r>
                <a:rPr lang="en-US" altLang="zh-CN" sz="1300" b="0">
                  <a:solidFill>
                    <a:schemeClr val="bg1"/>
                  </a:solidFill>
                  <a:ea typeface="宋体" pitchFamily="2" charset="-122"/>
                  <a:cs typeface="Arial" charset="0"/>
                </a:rPr>
                <a:t>On demand IVR</a:t>
              </a:r>
            </a:p>
          </p:txBody>
        </p:sp>
        <p:sp>
          <p:nvSpPr>
            <p:cNvPr id="36" name="AutoShape 34"/>
            <p:cNvSpPr>
              <a:spLocks noChangeArrowheads="1"/>
            </p:cNvSpPr>
            <p:nvPr/>
          </p:nvSpPr>
          <p:spPr bwMode="auto">
            <a:xfrm>
              <a:off x="2736" y="3495"/>
              <a:ext cx="2400" cy="288"/>
            </a:xfrm>
            <a:prstGeom prst="roundRect">
              <a:avLst>
                <a:gd name="adj" fmla="val 16667"/>
              </a:avLst>
            </a:prstGeom>
            <a:solidFill>
              <a:srgbClr val="006666"/>
            </a:solidFill>
            <a:ln w="25400" algn="ctr">
              <a:solidFill>
                <a:schemeClr val="bg2"/>
              </a:solidFill>
              <a:round/>
              <a:headEnd/>
              <a:tailEnd/>
            </a:ln>
          </p:spPr>
          <p:txBody>
            <a:bodyPr wrap="none" lIns="0" tIns="0" rIns="0" bIns="0" anchor="ctr"/>
            <a:lstStyle/>
            <a:p>
              <a:pPr algn="ctr" defTabSz="801688" fontAlgn="ctr"/>
              <a:r>
                <a:rPr lang="en-US" altLang="zh-CN" sz="1300" b="0">
                  <a:solidFill>
                    <a:schemeClr val="bg1"/>
                  </a:solidFill>
                  <a:ea typeface="宋体" pitchFamily="2" charset="-122"/>
                  <a:cs typeface="Arial" charset="0"/>
                </a:rPr>
                <a:t>Customized Services</a:t>
              </a: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p>
            <a:pPr defTabSz="877888"/>
            <a:r>
              <a:rPr lang="en-US" altLang="zh-CN"/>
              <a:t>Page</a:t>
            </a:r>
            <a:fld id="{396878AC-8DA9-4222-847C-9A9C261E1DD7}" type="slidenum">
              <a:rPr lang="en-US" altLang="zh-CN"/>
              <a:pPr defTabSz="877888"/>
              <a:t>2</a:t>
            </a:fld>
            <a:endParaRPr lang="en-US" altLang="zh-CN"/>
          </a:p>
        </p:txBody>
      </p:sp>
      <p:sp>
        <p:nvSpPr>
          <p:cNvPr id="7171" name="Rectangle 2"/>
          <p:cNvSpPr>
            <a:spLocks noGrp="1" noChangeArrowheads="1"/>
          </p:cNvSpPr>
          <p:nvPr>
            <p:ph type="title"/>
          </p:nvPr>
        </p:nvSpPr>
        <p:spPr>
          <a:xfrm>
            <a:off x="798286" y="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Objectives</a:t>
            </a:r>
          </a:p>
        </p:txBody>
      </p:sp>
      <p:sp>
        <p:nvSpPr>
          <p:cNvPr id="7172" name="Rectangle 3"/>
          <p:cNvSpPr>
            <a:spLocks noGrp="1" noChangeArrowheads="1"/>
          </p:cNvSpPr>
          <p:nvPr>
            <p:ph type="body" idx="1"/>
          </p:nvPr>
        </p:nvSpPr>
        <p:spPr>
          <a:xfrm>
            <a:off x="652463" y="1374775"/>
            <a:ext cx="7929562" cy="2756161"/>
          </a:xfrm>
        </p:spPr>
        <p:txBody>
          <a:bodyPr/>
          <a:lstStyle/>
          <a:p>
            <a:pPr eaLnBrk="1" hangingPunct="1">
              <a:lnSpc>
                <a:spcPct val="100000"/>
              </a:lnSpc>
              <a:spcBef>
                <a:spcPts val="600"/>
              </a:spcBef>
              <a:spcAft>
                <a:spcPts val="600"/>
              </a:spcAft>
              <a:buNone/>
            </a:pPr>
            <a:r>
              <a:rPr lang="en-US" altLang="zh-CN" sz="2000" dirty="0" smtClean="0">
                <a:latin typeface="Calibri" pitchFamily="34" charset="0"/>
              </a:rPr>
              <a:t>Upon completing this course, you will be familiar with:</a:t>
            </a:r>
            <a:endParaRPr lang="en-US" altLang="zh-CN" dirty="0" smtClean="0">
              <a:latin typeface="Calibri" pitchFamily="34" charset="0"/>
              <a:cs typeface="+mn-cs"/>
            </a:endParaRPr>
          </a:p>
          <a:p>
            <a:pPr marL="914400" lvl="1" indent="-452438" eaLnBrk="1" hangingPunct="1">
              <a:lnSpc>
                <a:spcPct val="100000"/>
              </a:lnSpc>
              <a:spcBef>
                <a:spcPts val="600"/>
              </a:spcBef>
              <a:spcAft>
                <a:spcPts val="600"/>
              </a:spcAft>
              <a:buSzPct val="75000"/>
              <a:buFont typeface="Wingdings" pitchFamily="2" charset="2"/>
              <a:buChar char="q"/>
            </a:pPr>
            <a:r>
              <a:rPr lang="en-US" altLang="zh-CN" dirty="0" smtClean="0">
                <a:latin typeface="Calibri" pitchFamily="34" charset="0"/>
                <a:cs typeface="+mn-cs"/>
              </a:rPr>
              <a:t>Overview of HUAWEI IPCC system, architecture and features</a:t>
            </a:r>
          </a:p>
          <a:p>
            <a:pPr marL="914400" lvl="1" indent="-452438" eaLnBrk="1" hangingPunct="1">
              <a:lnSpc>
                <a:spcPct val="100000"/>
              </a:lnSpc>
              <a:spcBef>
                <a:spcPts val="600"/>
              </a:spcBef>
              <a:spcAft>
                <a:spcPts val="600"/>
              </a:spcAft>
              <a:buSzPct val="75000"/>
              <a:buFont typeface="Wingdings" pitchFamily="2" charset="2"/>
              <a:buChar char="q"/>
            </a:pPr>
            <a:r>
              <a:rPr lang="en-US" altLang="zh-CN" dirty="0" smtClean="0">
                <a:latin typeface="Calibri" pitchFamily="34" charset="0"/>
                <a:cs typeface="+mn-cs"/>
              </a:rPr>
              <a:t>The core components of HUAWEI IPCC System</a:t>
            </a:r>
          </a:p>
          <a:p>
            <a:pPr marL="1371600" lvl="2" indent="-457200" eaLnBrk="1" hangingPunct="1">
              <a:lnSpc>
                <a:spcPct val="100000"/>
              </a:lnSpc>
              <a:spcBef>
                <a:spcPts val="600"/>
              </a:spcBef>
              <a:spcAft>
                <a:spcPts val="600"/>
              </a:spcAft>
              <a:buSzPct val="75000"/>
              <a:buFont typeface="Wingdings" pitchFamily="2" charset="2"/>
              <a:buChar char="q"/>
            </a:pPr>
            <a:r>
              <a:rPr lang="en-US" altLang="zh-CN" dirty="0" smtClean="0">
                <a:latin typeface="Calibri" pitchFamily="34" charset="0"/>
                <a:cs typeface="+mn-cs"/>
              </a:rPr>
              <a:t>HUAWEI Universal Access Platform (UAP)</a:t>
            </a:r>
          </a:p>
          <a:p>
            <a:pPr marL="1371600" lvl="2" indent="-457200" eaLnBrk="1" hangingPunct="1">
              <a:lnSpc>
                <a:spcPct val="100000"/>
              </a:lnSpc>
              <a:spcBef>
                <a:spcPts val="600"/>
              </a:spcBef>
              <a:spcAft>
                <a:spcPts val="600"/>
              </a:spcAft>
              <a:buSzPct val="75000"/>
              <a:buFont typeface="Wingdings" pitchFamily="2" charset="2"/>
              <a:buChar char="q"/>
            </a:pPr>
            <a:r>
              <a:rPr lang="en-US" altLang="zh-CN" dirty="0" smtClean="0">
                <a:latin typeface="Calibri" pitchFamily="34" charset="0"/>
                <a:cs typeface="+mn-cs"/>
              </a:rPr>
              <a:t>HUAWEI Computer Telephony Interface (CTI) Platform</a:t>
            </a:r>
          </a:p>
          <a:p>
            <a:pPr marL="914400" lvl="1" indent="-452438" eaLnBrk="1" hangingPunct="1">
              <a:lnSpc>
                <a:spcPct val="100000"/>
              </a:lnSpc>
              <a:spcBef>
                <a:spcPts val="600"/>
              </a:spcBef>
              <a:spcAft>
                <a:spcPts val="600"/>
              </a:spcAft>
              <a:buSzPct val="75000"/>
              <a:buFont typeface="Wingdings" pitchFamily="2" charset="2"/>
              <a:buChar char="q"/>
            </a:pPr>
            <a:r>
              <a:rPr lang="en-US" altLang="zh-CN" dirty="0" smtClean="0">
                <a:latin typeface="Calibri" pitchFamily="34" charset="0"/>
                <a:cs typeface="+mn-cs"/>
              </a:rPr>
              <a:t>Highlights of HUAWEI IPCC Solution</a:t>
            </a:r>
            <a:endParaRPr lang="en-US" altLang="zh-CN" sz="2000" dirty="0" smtClean="0">
              <a:latin typeface="Calibri" pitchFamily="34" charset="0"/>
            </a:endParaRPr>
          </a:p>
        </p:txBody>
      </p:sp>
      <p:pic>
        <p:nvPicPr>
          <p:cNvPr id="7173" name="Picture 4" descr="目标 copy"/>
          <p:cNvPicPr>
            <a:picLocks noChangeAspect="1" noChangeArrowheads="1"/>
          </p:cNvPicPr>
          <p:nvPr/>
        </p:nvPicPr>
        <p:blipFill>
          <a:blip r:embed="rId3"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29</a:t>
            </a:fld>
            <a:endParaRPr lang="en-US" altLang="zh-CN"/>
          </a:p>
        </p:txBody>
      </p:sp>
      <p:sp>
        <p:nvSpPr>
          <p:cNvPr id="44035" name="Rectangle 2"/>
          <p:cNvSpPr>
            <a:spLocks noGrp="1" noChangeArrowheads="1"/>
          </p:cNvSpPr>
          <p:nvPr>
            <p:ph type="title"/>
          </p:nvPr>
        </p:nvSpPr>
        <p:spPr>
          <a:xfrm>
            <a:off x="754060" y="14514"/>
            <a:ext cx="7946187"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Recording Solution</a:t>
            </a: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pic>
        <p:nvPicPr>
          <p:cNvPr id="99330" name="Picture 2"/>
          <p:cNvPicPr>
            <a:picLocks noChangeAspect="1" noChangeArrowheads="1"/>
          </p:cNvPicPr>
          <p:nvPr/>
        </p:nvPicPr>
        <p:blipFill>
          <a:blip r:embed="rId4" cstate="print"/>
          <a:srcRect/>
          <a:stretch>
            <a:fillRect/>
          </a:stretch>
        </p:blipFill>
        <p:spPr bwMode="auto">
          <a:xfrm>
            <a:off x="390525" y="938213"/>
            <a:ext cx="8362950" cy="49815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30</a:t>
            </a:fld>
            <a:endParaRPr lang="en-US" altLang="zh-CN"/>
          </a:p>
        </p:txBody>
      </p:sp>
      <p:sp>
        <p:nvSpPr>
          <p:cNvPr id="44035" name="Rectangle 2"/>
          <p:cNvSpPr>
            <a:spLocks noGrp="1" noChangeArrowheads="1"/>
          </p:cNvSpPr>
          <p:nvPr>
            <p:ph type="title"/>
          </p:nvPr>
        </p:nvSpPr>
        <p:spPr>
          <a:xfrm>
            <a:off x="754060" y="14514"/>
            <a:ext cx="7946187"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Recording Solution</a:t>
            </a: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7" name="Rectangle 121"/>
          <p:cNvSpPr>
            <a:spLocks noChangeArrowheads="1"/>
          </p:cNvSpPr>
          <p:nvPr/>
        </p:nvSpPr>
        <p:spPr bwMode="auto">
          <a:xfrm>
            <a:off x="726141" y="927846"/>
            <a:ext cx="7974105" cy="5117952"/>
          </a:xfrm>
          <a:prstGeom prst="rect">
            <a:avLst/>
          </a:prstGeom>
          <a:noFill/>
          <a:ln w="9525" algn="ctr">
            <a:noFill/>
            <a:miter lim="800000"/>
            <a:headEnd/>
            <a:tailEnd/>
          </a:ln>
          <a:effectLst/>
        </p:spPr>
        <p:txBody>
          <a:bodyPr/>
          <a:lstStyle/>
          <a:p>
            <a:pPr defTabSz="912813">
              <a:spcBef>
                <a:spcPts val="600"/>
              </a:spcBef>
              <a:spcAft>
                <a:spcPts val="600"/>
              </a:spcAft>
              <a:buClr>
                <a:schemeClr val="tx1"/>
              </a:buClr>
            </a:pPr>
            <a:r>
              <a:rPr lang="en-US" altLang="zh-CN" sz="2000" b="0" dirty="0" smtClean="0">
                <a:latin typeface="Calibri" pitchFamily="34" charset="0"/>
                <a:ea typeface="SimHei" pitchFamily="2" charset="-122"/>
                <a:cs typeface="Arial" charset="0"/>
              </a:rPr>
              <a:t>HUAWEI </a:t>
            </a:r>
            <a:r>
              <a:rPr lang="en-US" altLang="zh-CN" sz="2000" b="0" dirty="0">
                <a:latin typeface="Calibri" pitchFamily="34" charset="0"/>
                <a:ea typeface="SimHei" pitchFamily="2" charset="-122"/>
                <a:cs typeface="Arial" charset="0"/>
              </a:rPr>
              <a:t>has inbuilt recording function for voice logging and playback of recordings for monitoring and evaluation </a:t>
            </a:r>
            <a:r>
              <a:rPr lang="en-US" altLang="zh-CN" sz="2000" b="0" dirty="0" smtClean="0">
                <a:latin typeface="Calibri" pitchFamily="34" charset="0"/>
                <a:ea typeface="SimHei" pitchFamily="2" charset="-122"/>
                <a:cs typeface="Arial" charset="0"/>
              </a:rPr>
              <a:t>purposes</a:t>
            </a:r>
          </a:p>
          <a:p>
            <a:pPr defTabSz="912813">
              <a:spcBef>
                <a:spcPts val="600"/>
              </a:spcBef>
              <a:spcAft>
                <a:spcPts val="600"/>
              </a:spcAft>
              <a:buClr>
                <a:schemeClr val="tx1"/>
              </a:buClr>
            </a:pPr>
            <a:r>
              <a:rPr lang="en-US" altLang="zh-CN" sz="2000" dirty="0" smtClean="0">
                <a:latin typeface="Calibri" pitchFamily="34" charset="0"/>
                <a:ea typeface="SimHei" pitchFamily="2" charset="-122"/>
                <a:cs typeface="Arial" charset="0"/>
              </a:rPr>
              <a:t>In Built Recording Options are:</a:t>
            </a:r>
          </a:p>
          <a:p>
            <a:pPr marL="914400" indent="-457200" defTabSz="912813">
              <a:spcBef>
                <a:spcPts val="600"/>
              </a:spcBef>
              <a:spcAft>
                <a:spcPts val="600"/>
              </a:spcAft>
              <a:buClr>
                <a:schemeClr val="tx1"/>
              </a:buClr>
              <a:buSzPct val="75000"/>
              <a:buFont typeface="Wingdings" pitchFamily="2" charset="2"/>
              <a:buChar char="q"/>
            </a:pPr>
            <a:r>
              <a:rPr lang="en-US" altLang="zh-CN" b="1" dirty="0" smtClean="0">
                <a:latin typeface="Calibri" pitchFamily="34" charset="0"/>
                <a:ea typeface="SimHei" pitchFamily="2" charset="-122"/>
                <a:cs typeface="Arial" charset="0"/>
              </a:rPr>
              <a:t>Automatic Recording 	</a:t>
            </a:r>
            <a:endParaRPr lang="en-US" altLang="zh-CN" dirty="0" smtClean="0">
              <a:latin typeface="Calibri" pitchFamily="34" charset="0"/>
              <a:ea typeface="SimHei" pitchFamily="2" charset="-122"/>
              <a:cs typeface="Arial" charset="0"/>
            </a:endParaRPr>
          </a:p>
          <a:p>
            <a:pPr marL="914400" indent="-457200" defTabSz="912813">
              <a:spcBef>
                <a:spcPts val="600"/>
              </a:spcBef>
              <a:spcAft>
                <a:spcPts val="600"/>
              </a:spcAft>
              <a:buClr>
                <a:schemeClr val="tx1"/>
              </a:buClr>
              <a:buSzPct val="75000"/>
            </a:pPr>
            <a:r>
              <a:rPr lang="en-US" altLang="zh-CN" dirty="0" smtClean="0">
                <a:latin typeface="Calibri" pitchFamily="34" charset="0"/>
                <a:ea typeface="SimHei" pitchFamily="2" charset="-122"/>
                <a:cs typeface="Arial" charset="0"/>
              </a:rPr>
              <a:t>	All Calls are recorded</a:t>
            </a:r>
          </a:p>
          <a:p>
            <a:pPr marL="914400" indent="-457200" defTabSz="912813">
              <a:spcBef>
                <a:spcPts val="600"/>
              </a:spcBef>
              <a:spcAft>
                <a:spcPts val="600"/>
              </a:spcAft>
              <a:buClr>
                <a:schemeClr val="tx1"/>
              </a:buClr>
              <a:buSzPct val="75000"/>
              <a:buFont typeface="Wingdings" pitchFamily="2" charset="2"/>
              <a:buChar char="q"/>
            </a:pPr>
            <a:r>
              <a:rPr lang="en-US" altLang="zh-CN" b="1" dirty="0" smtClean="0">
                <a:latin typeface="Calibri" pitchFamily="34" charset="0"/>
                <a:ea typeface="SimHei" pitchFamily="2" charset="-122"/>
                <a:cs typeface="Arial" charset="0"/>
              </a:rPr>
              <a:t>Percentage Recording</a:t>
            </a:r>
          </a:p>
          <a:p>
            <a:pPr marL="914400" indent="-457200" defTabSz="912813">
              <a:spcBef>
                <a:spcPts val="600"/>
              </a:spcBef>
              <a:spcAft>
                <a:spcPts val="600"/>
              </a:spcAft>
              <a:buClr>
                <a:schemeClr val="tx1"/>
              </a:buClr>
              <a:buSzPct val="75000"/>
            </a:pPr>
            <a:r>
              <a:rPr lang="en-US" altLang="zh-CN" dirty="0" smtClean="0">
                <a:latin typeface="Calibri" pitchFamily="34" charset="0"/>
                <a:ea typeface="SimHei" pitchFamily="2" charset="-122"/>
                <a:cs typeface="Arial" charset="0"/>
              </a:rPr>
              <a:t>	A specified percentage of calls are recorded.</a:t>
            </a:r>
          </a:p>
          <a:p>
            <a:pPr marL="914400" indent="-457200" defTabSz="912813">
              <a:spcBef>
                <a:spcPts val="600"/>
              </a:spcBef>
              <a:spcAft>
                <a:spcPts val="600"/>
              </a:spcAft>
              <a:buClr>
                <a:schemeClr val="tx1"/>
              </a:buClr>
              <a:buSzPct val="75000"/>
              <a:buFont typeface="Wingdings" pitchFamily="2" charset="2"/>
              <a:buChar char="q"/>
            </a:pPr>
            <a:r>
              <a:rPr lang="en-US" altLang="zh-CN" b="1" dirty="0" smtClean="0">
                <a:latin typeface="Calibri" pitchFamily="34" charset="0"/>
                <a:ea typeface="SimHei" pitchFamily="2" charset="-122"/>
                <a:cs typeface="Arial" charset="0"/>
              </a:rPr>
              <a:t>Screen Recording</a:t>
            </a:r>
          </a:p>
          <a:p>
            <a:pPr marL="914400" indent="-457200" defTabSz="912813">
              <a:spcBef>
                <a:spcPts val="600"/>
              </a:spcBef>
              <a:spcAft>
                <a:spcPts val="600"/>
              </a:spcAft>
              <a:buClr>
                <a:schemeClr val="tx1"/>
              </a:buClr>
              <a:buSzPct val="75000"/>
            </a:pPr>
            <a:r>
              <a:rPr lang="en-US" altLang="zh-CN" dirty="0" smtClean="0">
                <a:latin typeface="Calibri" pitchFamily="34" charset="0"/>
                <a:ea typeface="SimHei" pitchFamily="2" charset="-122"/>
                <a:cs typeface="Arial" charset="0"/>
              </a:rPr>
              <a:t>	Screen recording can be done for individual agent screen</a:t>
            </a:r>
          </a:p>
          <a:p>
            <a:pPr marL="914400" indent="-457200" defTabSz="912813">
              <a:spcBef>
                <a:spcPts val="600"/>
              </a:spcBef>
              <a:spcAft>
                <a:spcPts val="600"/>
              </a:spcAft>
              <a:buClr>
                <a:schemeClr val="tx1"/>
              </a:buClr>
              <a:buSzPct val="75000"/>
              <a:buFont typeface="Wingdings" pitchFamily="2" charset="2"/>
              <a:buChar char="q"/>
            </a:pPr>
            <a:r>
              <a:rPr lang="en-US" altLang="zh-CN" b="1" dirty="0" smtClean="0">
                <a:latin typeface="Calibri" pitchFamily="34" charset="0"/>
                <a:ea typeface="SimHei" pitchFamily="2" charset="-122"/>
                <a:cs typeface="Arial" charset="0"/>
              </a:rPr>
              <a:t>Supervisor Initiated Voice/Screen Recording</a:t>
            </a:r>
          </a:p>
          <a:p>
            <a:pPr marL="914400" indent="-457200" defTabSz="912813">
              <a:spcBef>
                <a:spcPts val="600"/>
              </a:spcBef>
              <a:spcAft>
                <a:spcPts val="600"/>
              </a:spcAft>
              <a:buClr>
                <a:schemeClr val="tx1"/>
              </a:buClr>
              <a:buSzPct val="75000"/>
            </a:pPr>
            <a:r>
              <a:rPr lang="en-US" altLang="zh-CN" dirty="0" smtClean="0">
                <a:latin typeface="Calibri" pitchFamily="34" charset="0"/>
                <a:ea typeface="SimHei" pitchFamily="2" charset="-122"/>
                <a:cs typeface="Arial" charset="0"/>
              </a:rPr>
              <a:t>	Calls that are selected for recording by the Supervisor or the Quality Analyst.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31</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Unified Reporting</a:t>
            </a: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6" name="Rectangle 3"/>
          <p:cNvSpPr txBox="1">
            <a:spLocks noChangeArrowheads="1"/>
          </p:cNvSpPr>
          <p:nvPr/>
        </p:nvSpPr>
        <p:spPr bwMode="auto">
          <a:xfrm>
            <a:off x="816516" y="1019774"/>
            <a:ext cx="8034337" cy="4402079"/>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defTabSz="801688" fontAlgn="base">
              <a:spcBef>
                <a:spcPts val="600"/>
              </a:spcBef>
              <a:spcAft>
                <a:spcPts val="600"/>
              </a:spcAft>
              <a:buSzPct val="80000"/>
              <a:defRPr/>
            </a:pPr>
            <a:r>
              <a:rPr lang="en-US" altLang="zh-CN" sz="2000" kern="0" dirty="0" smtClean="0">
                <a:latin typeface="Calibri" pitchFamily="34" charset="0"/>
                <a:ea typeface="+mn-ea"/>
              </a:rPr>
              <a:t>HUAWEI offers unified reporting platform as part of its IPCC solution.  </a:t>
            </a:r>
          </a:p>
          <a:p>
            <a:pPr lvl="0" defTabSz="801688" fontAlgn="base">
              <a:spcBef>
                <a:spcPts val="600"/>
              </a:spcBef>
              <a:spcAft>
                <a:spcPts val="600"/>
              </a:spcAft>
              <a:buSzPct val="80000"/>
              <a:defRPr/>
            </a:pPr>
            <a:r>
              <a:rPr lang="en-US" altLang="zh-CN" sz="2000" kern="0" dirty="0" smtClean="0">
                <a:latin typeface="Calibri" pitchFamily="34" charset="0"/>
                <a:ea typeface="+mn-ea"/>
              </a:rPr>
              <a:t>The reporting platform can provide rich customized reports with a holistic view of technical and operational metrics of the contact center.</a:t>
            </a:r>
          </a:p>
          <a:p>
            <a:pPr marL="457200" indent="-457200" defTabSz="784225">
              <a:lnSpc>
                <a:spcPct val="150000"/>
              </a:lnSpc>
              <a:buSzPct val="75000"/>
            </a:pPr>
            <a:r>
              <a:rPr lang="en-US" altLang="zh-CN" sz="2000" dirty="0" smtClean="0">
                <a:latin typeface="Calibri" pitchFamily="34" charset="0"/>
                <a:ea typeface="宋体" pitchFamily="2" charset="-122"/>
                <a:cs typeface="Calibri" pitchFamily="34" charset="0"/>
              </a:rPr>
              <a:t>Advantages of Huawei Unified Reporting:</a:t>
            </a:r>
          </a:p>
          <a:p>
            <a:pPr marL="914400" indent="-457200" defTabSz="784225">
              <a:lnSpc>
                <a:spcPct val="150000"/>
              </a:lnSpc>
              <a:buSzPct val="75000"/>
              <a:buFont typeface="Wingdings" pitchFamily="2" charset="2"/>
              <a:buChar char="q"/>
            </a:pPr>
            <a:r>
              <a:rPr lang="en-US" altLang="zh-CN" sz="2000" dirty="0" smtClean="0">
                <a:latin typeface="Calibri" pitchFamily="34" charset="0"/>
                <a:ea typeface="宋体" pitchFamily="2" charset="-122"/>
                <a:cs typeface="Calibri" pitchFamily="34" charset="0"/>
              </a:rPr>
              <a:t>Professional and user friendly Web GUI</a:t>
            </a:r>
          </a:p>
          <a:p>
            <a:pPr marL="914400" indent="-457200" defTabSz="784225">
              <a:lnSpc>
                <a:spcPct val="150000"/>
              </a:lnSpc>
              <a:buSzPct val="75000"/>
              <a:buFont typeface="Wingdings" pitchFamily="2" charset="2"/>
              <a:buChar char="q"/>
            </a:pPr>
            <a:r>
              <a:rPr lang="en-US" altLang="zh-CN" sz="2000" dirty="0" smtClean="0">
                <a:latin typeface="Calibri" pitchFamily="34" charset="0"/>
                <a:ea typeface="宋体" pitchFamily="2" charset="-122"/>
                <a:cs typeface="Calibri" pitchFamily="34" charset="0"/>
              </a:rPr>
              <a:t>Easy customization of report templates</a:t>
            </a:r>
          </a:p>
          <a:p>
            <a:pPr marL="914400" indent="-457200" defTabSz="784225">
              <a:lnSpc>
                <a:spcPct val="150000"/>
              </a:lnSpc>
              <a:buSzPct val="75000"/>
              <a:buFont typeface="Wingdings" pitchFamily="2" charset="2"/>
              <a:buChar char="q"/>
            </a:pPr>
            <a:r>
              <a:rPr lang="en-US" altLang="zh-CN" sz="2000" dirty="0" smtClean="0">
                <a:latin typeface="Calibri" pitchFamily="34" charset="0"/>
                <a:ea typeface="宋体" pitchFamily="2" charset="-122"/>
                <a:cs typeface="Calibri" pitchFamily="34" charset="0"/>
              </a:rPr>
              <a:t>Scheduled report generation </a:t>
            </a:r>
          </a:p>
          <a:p>
            <a:pPr marL="914400" indent="-457200" defTabSz="784225">
              <a:lnSpc>
                <a:spcPct val="150000"/>
              </a:lnSpc>
              <a:buSzPct val="75000"/>
              <a:buFont typeface="Wingdings" pitchFamily="2" charset="2"/>
              <a:buChar char="q"/>
            </a:pPr>
            <a:r>
              <a:rPr lang="en-US" altLang="zh-CN" sz="2000" dirty="0" smtClean="0">
                <a:latin typeface="Calibri" pitchFamily="34" charset="0"/>
                <a:ea typeface="宋体" pitchFamily="2" charset="-122"/>
                <a:cs typeface="Calibri" pitchFamily="34" charset="0"/>
              </a:rPr>
              <a:t>Rapid deployment</a:t>
            </a:r>
          </a:p>
          <a:p>
            <a:pPr marL="914400" indent="-457200" defTabSz="784225">
              <a:lnSpc>
                <a:spcPct val="150000"/>
              </a:lnSpc>
              <a:buSzPct val="75000"/>
              <a:buFont typeface="Wingdings" pitchFamily="2" charset="2"/>
              <a:buChar char="q"/>
            </a:pPr>
            <a:r>
              <a:rPr lang="en-US" altLang="zh-CN" sz="2000" dirty="0" smtClean="0">
                <a:latin typeface="Calibri" pitchFamily="34" charset="0"/>
                <a:ea typeface="宋体" pitchFamily="2" charset="-122"/>
                <a:cs typeface="Calibri" pitchFamily="34" charset="0"/>
              </a:rPr>
              <a:t>Powerful Data Collection abilities</a:t>
            </a:r>
            <a:endParaRPr lang="zh-CN" altLang="en-US" sz="2000" dirty="0" smtClean="0">
              <a:latin typeface="Calibri" pitchFamily="34" charset="0"/>
              <a:ea typeface="宋体" pitchFamily="2" charset="-122"/>
              <a:cs typeface="Calibri" pitchFamily="34" charset="0"/>
            </a:endParaRPr>
          </a:p>
          <a:p>
            <a:pPr lvl="0" defTabSz="801688" fontAlgn="base">
              <a:spcBef>
                <a:spcPts val="600"/>
              </a:spcBef>
              <a:spcAft>
                <a:spcPts val="600"/>
              </a:spcAft>
              <a:buSzPct val="80000"/>
              <a:defRPr/>
            </a:pPr>
            <a:endParaRPr lang="en-US" altLang="zh-CN" sz="2000" kern="0" dirty="0" smtClean="0">
              <a:latin typeface="Calibri" pitchFamily="34" charset="0"/>
              <a:ea typeface="+mn-ea"/>
            </a:endParaRPr>
          </a:p>
          <a:p>
            <a:pPr lvl="0" defTabSz="801688" fontAlgn="base">
              <a:spcBef>
                <a:spcPts val="600"/>
              </a:spcBef>
              <a:spcAft>
                <a:spcPts val="600"/>
              </a:spcAft>
              <a:buSzPct val="80000"/>
              <a:defRPr/>
            </a:pPr>
            <a:endParaRPr lang="en-US" altLang="zh-CN" sz="2000" kern="0" dirty="0" smtClean="0">
              <a:latin typeface="Calibri" pitchFamily="34" charset="0"/>
              <a:ea typeface="+mn-ea"/>
            </a:endParaRPr>
          </a:p>
          <a:p>
            <a:pPr lvl="0" defTabSz="801688" fontAlgn="base">
              <a:spcBef>
                <a:spcPts val="600"/>
              </a:spcBef>
              <a:spcAft>
                <a:spcPts val="600"/>
              </a:spcAft>
              <a:buSzPct val="80000"/>
              <a:defRPr/>
            </a:pPr>
            <a:endParaRPr lang="en-US" altLang="zh-CN" sz="2000" kern="0" dirty="0" smtClean="0">
              <a:latin typeface="Calibri" pitchFamily="34" charset="0"/>
              <a:ea typeface="+mn-ea"/>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32</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Open Interfaces for Integration</a:t>
            </a:r>
            <a:endPar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7" name="Text Box 36"/>
          <p:cNvSpPr txBox="1">
            <a:spLocks noChangeArrowheads="1"/>
          </p:cNvSpPr>
          <p:nvPr/>
        </p:nvSpPr>
        <p:spPr bwMode="auto">
          <a:xfrm>
            <a:off x="1452563" y="5834736"/>
            <a:ext cx="2357437" cy="441445"/>
          </a:xfrm>
          <a:prstGeom prst="rect">
            <a:avLst/>
          </a:prstGeom>
          <a:noFill/>
          <a:ln w="9525" algn="ctr">
            <a:noFill/>
            <a:miter lim="800000"/>
            <a:headEnd/>
            <a:tailEnd/>
          </a:ln>
          <a:effectLst>
            <a:prstShdw prst="shdw17" dist="17961" dir="2700000">
              <a:srgbClr val="997A5C"/>
            </a:prstShdw>
          </a:effectLst>
        </p:spPr>
        <p:txBody>
          <a:bodyPr lIns="71418" tIns="35708" rIns="71418" bIns="35708">
            <a:spAutoFit/>
          </a:bodyPr>
          <a:lstStyle/>
          <a:p>
            <a:pPr defTabSz="714375"/>
            <a:r>
              <a:rPr lang="en-US" altLang="zh-CN" sz="1200" b="0" dirty="0">
                <a:solidFill>
                  <a:srgbClr val="000000"/>
                </a:solidFill>
                <a:latin typeface="Calibri" pitchFamily="34" charset="0"/>
                <a:ea typeface="宋体" pitchFamily="2" charset="-122"/>
                <a:cs typeface="Calibri" pitchFamily="34" charset="0"/>
              </a:rPr>
              <a:t>Business Application development by ISV and System integrators</a:t>
            </a:r>
          </a:p>
        </p:txBody>
      </p:sp>
      <p:sp>
        <p:nvSpPr>
          <p:cNvPr id="8" name="Rectangle 37"/>
          <p:cNvSpPr>
            <a:spLocks noChangeArrowheads="1"/>
          </p:cNvSpPr>
          <p:nvPr/>
        </p:nvSpPr>
        <p:spPr bwMode="auto">
          <a:xfrm>
            <a:off x="6557963" y="5908669"/>
            <a:ext cx="620712" cy="211138"/>
          </a:xfrm>
          <a:prstGeom prst="rect">
            <a:avLst/>
          </a:prstGeom>
          <a:solidFill>
            <a:srgbClr val="4D4D4D"/>
          </a:solidFill>
          <a:ln w="28575" algn="ctr">
            <a:noFill/>
            <a:miter lim="800000"/>
            <a:headEnd/>
            <a:tailEnd/>
          </a:ln>
          <a:effectLst>
            <a:outerShdw dist="35921" dir="2700000" algn="ctr" rotWithShape="0">
              <a:srgbClr val="808080"/>
            </a:outerShdw>
          </a:effectLst>
        </p:spPr>
        <p:txBody>
          <a:bodyPr lIns="71418" tIns="35708" rIns="71418" bIns="35708" anchor="ctr"/>
          <a:lstStyle/>
          <a:p>
            <a:pPr algn="ctr" defTabSz="714375">
              <a:defRPr/>
            </a:pPr>
            <a:endParaRPr lang="en-US" altLang="zh-CN" sz="1100" dirty="0">
              <a:solidFill>
                <a:srgbClr val="FFFFFF"/>
              </a:solidFill>
              <a:latin typeface="Calibri" pitchFamily="34" charset="0"/>
              <a:ea typeface="宋体" pitchFamily="2" charset="-122"/>
              <a:cs typeface="Calibri" pitchFamily="34" charset="0"/>
            </a:endParaRPr>
          </a:p>
        </p:txBody>
      </p:sp>
      <p:sp>
        <p:nvSpPr>
          <p:cNvPr id="9" name="Text Box 38"/>
          <p:cNvSpPr txBox="1">
            <a:spLocks noChangeArrowheads="1"/>
          </p:cNvSpPr>
          <p:nvPr/>
        </p:nvSpPr>
        <p:spPr bwMode="auto">
          <a:xfrm>
            <a:off x="7239000" y="5918194"/>
            <a:ext cx="1204458" cy="256779"/>
          </a:xfrm>
          <a:prstGeom prst="rect">
            <a:avLst/>
          </a:prstGeom>
          <a:noFill/>
          <a:ln w="9525" algn="ctr">
            <a:noFill/>
            <a:miter lim="800000"/>
            <a:headEnd/>
            <a:tailEnd/>
          </a:ln>
          <a:effectLst>
            <a:prstShdw prst="shdw17" dist="17961" dir="2700000">
              <a:srgbClr val="997A5C"/>
            </a:prstShdw>
          </a:effectLst>
        </p:spPr>
        <p:txBody>
          <a:bodyPr wrap="none" lIns="71418" tIns="35708" rIns="71418" bIns="35708">
            <a:spAutoFit/>
          </a:bodyPr>
          <a:lstStyle/>
          <a:p>
            <a:pPr defTabSz="714375"/>
            <a:r>
              <a:rPr lang="en-US" altLang="zh-CN" sz="1200" b="0" dirty="0">
                <a:solidFill>
                  <a:srgbClr val="000000"/>
                </a:solidFill>
                <a:latin typeface="Calibri" pitchFamily="34" charset="0"/>
                <a:ea typeface="宋体" pitchFamily="2" charset="-122"/>
                <a:cs typeface="Calibri" pitchFamily="34" charset="0"/>
              </a:rPr>
              <a:t>3</a:t>
            </a:r>
            <a:r>
              <a:rPr lang="en-US" altLang="zh-CN" sz="1200" b="0" baseline="30000" dirty="0">
                <a:solidFill>
                  <a:srgbClr val="000000"/>
                </a:solidFill>
                <a:latin typeface="Calibri" pitchFamily="34" charset="0"/>
                <a:ea typeface="宋体" pitchFamily="2" charset="-122"/>
                <a:cs typeface="Calibri" pitchFamily="34" charset="0"/>
              </a:rPr>
              <a:t>rd</a:t>
            </a:r>
            <a:r>
              <a:rPr lang="en-US" altLang="zh-CN" sz="1200" b="0" dirty="0">
                <a:solidFill>
                  <a:srgbClr val="000000"/>
                </a:solidFill>
                <a:latin typeface="Calibri" pitchFamily="34" charset="0"/>
                <a:ea typeface="宋体" pitchFamily="2" charset="-122"/>
                <a:cs typeface="Calibri" pitchFamily="34" charset="0"/>
              </a:rPr>
              <a:t> party systems</a:t>
            </a:r>
          </a:p>
        </p:txBody>
      </p:sp>
      <p:sp>
        <p:nvSpPr>
          <p:cNvPr id="10" name="Rectangle 39"/>
          <p:cNvSpPr>
            <a:spLocks noChangeArrowheads="1"/>
          </p:cNvSpPr>
          <p:nvPr/>
        </p:nvSpPr>
        <p:spPr bwMode="auto">
          <a:xfrm>
            <a:off x="707179" y="5911471"/>
            <a:ext cx="620713" cy="212725"/>
          </a:xfrm>
          <a:prstGeom prst="rect">
            <a:avLst/>
          </a:prstGeom>
          <a:solidFill>
            <a:srgbClr val="FFFFFF"/>
          </a:solidFill>
          <a:ln w="9525" algn="ctr">
            <a:solidFill>
              <a:srgbClr val="000000"/>
            </a:solidFill>
            <a:miter lim="800000"/>
            <a:headEnd/>
            <a:tailEnd/>
          </a:ln>
          <a:effectLst>
            <a:prstShdw prst="shdw17" dist="17961" dir="2700000">
              <a:srgbClr val="000000"/>
            </a:prstShdw>
          </a:effectLst>
        </p:spPr>
        <p:txBody>
          <a:bodyPr lIns="78252" tIns="39124" rIns="78252" bIns="39124" anchor="ctr"/>
          <a:lstStyle/>
          <a:p>
            <a:pPr algn="ctr" defTabSz="784225"/>
            <a:endParaRPr lang="en-US" altLang="zh-CN" sz="1000" dirty="0">
              <a:solidFill>
                <a:srgbClr val="000000"/>
              </a:solidFill>
              <a:latin typeface="Calibri" pitchFamily="34" charset="0"/>
              <a:ea typeface="宋体" pitchFamily="2" charset="-122"/>
              <a:cs typeface="Calibri" pitchFamily="34" charset="0"/>
            </a:endParaRPr>
          </a:p>
        </p:txBody>
      </p:sp>
      <p:sp>
        <p:nvSpPr>
          <p:cNvPr id="11" name="Rectangle 40"/>
          <p:cNvSpPr>
            <a:spLocks noChangeArrowheads="1"/>
          </p:cNvSpPr>
          <p:nvPr/>
        </p:nvSpPr>
        <p:spPr bwMode="auto">
          <a:xfrm>
            <a:off x="4162425" y="5921369"/>
            <a:ext cx="615950" cy="212725"/>
          </a:xfrm>
          <a:prstGeom prst="rect">
            <a:avLst/>
          </a:prstGeom>
          <a:solidFill>
            <a:srgbClr val="999999"/>
          </a:solidFill>
          <a:ln w="9525" algn="ctr">
            <a:noFill/>
            <a:miter lim="800000"/>
            <a:headEnd/>
            <a:tailEnd/>
          </a:ln>
          <a:effectLst>
            <a:outerShdw dist="35921" dir="2700000" algn="ctr" rotWithShape="0">
              <a:srgbClr val="808080"/>
            </a:outerShdw>
          </a:effectLst>
        </p:spPr>
        <p:txBody>
          <a:bodyPr wrap="none" lIns="78252" tIns="39124" rIns="78252" bIns="39124" anchor="ctr"/>
          <a:lstStyle/>
          <a:p>
            <a:pPr algn="ctr" defTabSz="784225">
              <a:defRPr/>
            </a:pPr>
            <a:endParaRPr lang="en-US" altLang="zh-CN" sz="1100" dirty="0">
              <a:solidFill>
                <a:srgbClr val="FFFFFF"/>
              </a:solidFill>
              <a:latin typeface="Calibri" pitchFamily="34" charset="0"/>
              <a:ea typeface="宋体" pitchFamily="2" charset="-122"/>
              <a:cs typeface="Calibri" pitchFamily="34" charset="0"/>
            </a:endParaRPr>
          </a:p>
        </p:txBody>
      </p:sp>
      <p:sp>
        <p:nvSpPr>
          <p:cNvPr id="12" name="Text Box 41"/>
          <p:cNvSpPr txBox="1">
            <a:spLocks noChangeArrowheads="1"/>
          </p:cNvSpPr>
          <p:nvPr/>
        </p:nvSpPr>
        <p:spPr bwMode="auto">
          <a:xfrm>
            <a:off x="4800600" y="5918194"/>
            <a:ext cx="1383673" cy="256779"/>
          </a:xfrm>
          <a:prstGeom prst="rect">
            <a:avLst/>
          </a:prstGeom>
          <a:noFill/>
          <a:ln w="9525" algn="ctr">
            <a:noFill/>
            <a:miter lim="800000"/>
            <a:headEnd/>
            <a:tailEnd/>
          </a:ln>
          <a:effectLst>
            <a:prstShdw prst="shdw17" dist="17961" dir="2700000">
              <a:srgbClr val="997A5C"/>
            </a:prstShdw>
          </a:effectLst>
        </p:spPr>
        <p:txBody>
          <a:bodyPr wrap="none" lIns="71418" tIns="35708" rIns="71418" bIns="35708">
            <a:spAutoFit/>
          </a:bodyPr>
          <a:lstStyle/>
          <a:p>
            <a:pPr defTabSz="714375"/>
            <a:r>
              <a:rPr lang="en-US" altLang="zh-CN" sz="1200" b="0" dirty="0" smtClean="0">
                <a:solidFill>
                  <a:srgbClr val="000000"/>
                </a:solidFill>
                <a:latin typeface="Calibri" pitchFamily="34" charset="0"/>
                <a:ea typeface="宋体" pitchFamily="2" charset="-122"/>
                <a:cs typeface="Calibri" pitchFamily="34" charset="0"/>
              </a:rPr>
              <a:t>HUAWEI </a:t>
            </a:r>
            <a:r>
              <a:rPr lang="en-US" altLang="zh-CN" sz="1200" b="0" dirty="0">
                <a:solidFill>
                  <a:srgbClr val="000000"/>
                </a:solidFill>
                <a:latin typeface="Calibri" pitchFamily="34" charset="0"/>
                <a:ea typeface="宋体" pitchFamily="2" charset="-122"/>
                <a:cs typeface="Calibri" pitchFamily="34" charset="0"/>
              </a:rPr>
              <a:t>Call Center</a:t>
            </a:r>
          </a:p>
        </p:txBody>
      </p:sp>
      <p:sp>
        <p:nvSpPr>
          <p:cNvPr id="13" name="Rectangle 42"/>
          <p:cNvSpPr>
            <a:spLocks noChangeArrowheads="1"/>
          </p:cNvSpPr>
          <p:nvPr/>
        </p:nvSpPr>
        <p:spPr bwMode="auto">
          <a:xfrm>
            <a:off x="2054225" y="3390900"/>
            <a:ext cx="5229225" cy="1179513"/>
          </a:xfrm>
          <a:prstGeom prst="rect">
            <a:avLst/>
          </a:prstGeom>
          <a:solidFill>
            <a:srgbClr val="DDDDDD"/>
          </a:solidFill>
          <a:ln w="9525" algn="ctr">
            <a:noFill/>
            <a:miter lim="800000"/>
            <a:headEnd/>
            <a:tailEnd/>
          </a:ln>
          <a:effectLst>
            <a:prstShdw prst="shdw17" dist="17961" dir="2700000">
              <a:srgbClr val="858585"/>
            </a:prstShdw>
          </a:effectLst>
        </p:spPr>
        <p:txBody>
          <a:bodyPr wrap="none" anchor="ctr"/>
          <a:lstStyle/>
          <a:p>
            <a:endParaRPr lang="zh-CN" altLang="en-US">
              <a:latin typeface="Calibri" pitchFamily="34" charset="0"/>
              <a:ea typeface="宋体" pitchFamily="2" charset="-122"/>
              <a:cs typeface="Calibri" pitchFamily="34" charset="0"/>
            </a:endParaRPr>
          </a:p>
        </p:txBody>
      </p:sp>
      <p:sp>
        <p:nvSpPr>
          <p:cNvPr id="14" name="Rectangle 43"/>
          <p:cNvSpPr>
            <a:spLocks noChangeArrowheads="1"/>
          </p:cNvSpPr>
          <p:nvPr/>
        </p:nvSpPr>
        <p:spPr bwMode="auto">
          <a:xfrm>
            <a:off x="2060575" y="1033463"/>
            <a:ext cx="5232400" cy="1916112"/>
          </a:xfrm>
          <a:prstGeom prst="rect">
            <a:avLst/>
          </a:prstGeom>
          <a:solidFill>
            <a:srgbClr val="DDDDDD"/>
          </a:solidFill>
          <a:ln w="9525" algn="ctr">
            <a:noFill/>
            <a:miter lim="800000"/>
            <a:headEnd/>
            <a:tailEnd/>
          </a:ln>
          <a:effectLst>
            <a:prstShdw prst="shdw17" dist="17961" dir="2700000">
              <a:srgbClr val="858585"/>
            </a:prstShdw>
          </a:effectLst>
        </p:spPr>
        <p:txBody>
          <a:bodyPr wrap="none" anchor="ctr"/>
          <a:lstStyle/>
          <a:p>
            <a:endParaRPr lang="zh-CN" altLang="en-US">
              <a:latin typeface="Calibri" pitchFamily="34" charset="0"/>
              <a:ea typeface="宋体" pitchFamily="2" charset="-122"/>
              <a:cs typeface="Calibri" pitchFamily="34" charset="0"/>
            </a:endParaRPr>
          </a:p>
        </p:txBody>
      </p:sp>
      <p:sp>
        <p:nvSpPr>
          <p:cNvPr id="15" name="Rectangle 44"/>
          <p:cNvSpPr>
            <a:spLocks noChangeArrowheads="1"/>
          </p:cNvSpPr>
          <p:nvPr/>
        </p:nvSpPr>
        <p:spPr bwMode="auto">
          <a:xfrm>
            <a:off x="8126413" y="3290888"/>
            <a:ext cx="712787" cy="1327150"/>
          </a:xfrm>
          <a:prstGeom prst="rect">
            <a:avLst/>
          </a:prstGeom>
          <a:solidFill>
            <a:srgbClr val="4D4D4D"/>
          </a:solidFill>
          <a:ln w="28575" algn="ctr">
            <a:noFill/>
            <a:miter lim="800000"/>
            <a:headEnd/>
            <a:tailEnd/>
          </a:ln>
          <a:effectLst>
            <a:outerShdw dist="35921" dir="2700000" algn="ctr" rotWithShape="0">
              <a:srgbClr val="808080"/>
            </a:outerShdw>
          </a:effectLst>
        </p:spPr>
        <p:txBody>
          <a:bodyPr lIns="78252" tIns="39124" rIns="78252" bIns="39124" anchor="ctr"/>
          <a:lstStyle/>
          <a:p>
            <a:pPr algn="ctr" defTabSz="784225">
              <a:defRPr/>
            </a:pPr>
            <a:r>
              <a:rPr lang="en-US" altLang="zh-CN" sz="1200">
                <a:solidFill>
                  <a:srgbClr val="FFFFFF"/>
                </a:solidFill>
                <a:latin typeface="Calibri" pitchFamily="34" charset="0"/>
                <a:ea typeface="宋体" pitchFamily="2" charset="-122"/>
                <a:cs typeface="Calibri" pitchFamily="34" charset="0"/>
              </a:rPr>
              <a:t>Voice</a:t>
            </a:r>
          </a:p>
          <a:p>
            <a:pPr algn="ctr" defTabSz="784225">
              <a:defRPr/>
            </a:pPr>
            <a:r>
              <a:rPr lang="en-US" altLang="zh-CN" sz="1200">
                <a:solidFill>
                  <a:srgbClr val="FFFFFF"/>
                </a:solidFill>
                <a:latin typeface="Calibri" pitchFamily="34" charset="0"/>
                <a:ea typeface="宋体" pitchFamily="2" charset="-122"/>
                <a:cs typeface="Calibri" pitchFamily="34" charset="0"/>
              </a:rPr>
              <a:t>/Video</a:t>
            </a:r>
          </a:p>
          <a:p>
            <a:pPr algn="ctr" defTabSz="784225">
              <a:defRPr/>
            </a:pPr>
            <a:r>
              <a:rPr lang="en-US" altLang="zh-CN" sz="1200">
                <a:solidFill>
                  <a:srgbClr val="FFFFFF"/>
                </a:solidFill>
                <a:latin typeface="Calibri" pitchFamily="34" charset="0"/>
                <a:ea typeface="宋体" pitchFamily="2" charset="-122"/>
                <a:cs typeface="Calibri" pitchFamily="34" charset="0"/>
              </a:rPr>
              <a:t> Log</a:t>
            </a:r>
          </a:p>
        </p:txBody>
      </p:sp>
      <p:sp>
        <p:nvSpPr>
          <p:cNvPr id="16" name="Rectangle 45"/>
          <p:cNvSpPr>
            <a:spLocks noChangeArrowheads="1"/>
          </p:cNvSpPr>
          <p:nvPr/>
        </p:nvSpPr>
        <p:spPr bwMode="auto">
          <a:xfrm>
            <a:off x="2078038" y="4718050"/>
            <a:ext cx="5226050" cy="655638"/>
          </a:xfrm>
          <a:prstGeom prst="rect">
            <a:avLst/>
          </a:prstGeom>
          <a:solidFill>
            <a:srgbClr val="999999"/>
          </a:solidFill>
          <a:ln w="9525" algn="ctr">
            <a:noFill/>
            <a:miter lim="800000"/>
            <a:headEnd/>
            <a:tailEnd/>
          </a:ln>
          <a:effectLst>
            <a:outerShdw dist="35921" dir="2700000" algn="ctr" rotWithShape="0">
              <a:srgbClr val="808080"/>
            </a:outerShdw>
          </a:effectLst>
        </p:spPr>
        <p:txBody>
          <a:bodyPr wrap="none" lIns="78252" tIns="39124" rIns="78252" bIns="39124" anchor="ctr"/>
          <a:lstStyle/>
          <a:p>
            <a:pPr algn="ctr" defTabSz="784225">
              <a:defRPr/>
            </a:pPr>
            <a:r>
              <a:rPr lang="en-US" altLang="zh-CN" sz="1500" dirty="0">
                <a:solidFill>
                  <a:srgbClr val="FFFFFF"/>
                </a:solidFill>
                <a:latin typeface="Calibri" pitchFamily="34" charset="0"/>
                <a:ea typeface="宋体" pitchFamily="2" charset="-122"/>
                <a:cs typeface="Calibri" pitchFamily="34" charset="0"/>
              </a:rPr>
              <a:t>Soft ACD/MSP</a:t>
            </a:r>
          </a:p>
        </p:txBody>
      </p:sp>
      <p:sp>
        <p:nvSpPr>
          <p:cNvPr id="17" name="Rectangle 46"/>
          <p:cNvSpPr>
            <a:spLocks noChangeArrowheads="1"/>
          </p:cNvSpPr>
          <p:nvPr/>
        </p:nvSpPr>
        <p:spPr bwMode="auto">
          <a:xfrm>
            <a:off x="2251075" y="3538538"/>
            <a:ext cx="2874963" cy="735012"/>
          </a:xfrm>
          <a:prstGeom prst="rect">
            <a:avLst/>
          </a:prstGeom>
          <a:solidFill>
            <a:srgbClr val="999999"/>
          </a:solidFill>
          <a:ln w="9525" algn="ctr">
            <a:noFill/>
            <a:miter lim="800000"/>
            <a:headEnd/>
            <a:tailEnd/>
          </a:ln>
          <a:effectLst>
            <a:outerShdw dist="35921" dir="2700000" algn="ctr" rotWithShape="0">
              <a:srgbClr val="808080"/>
            </a:outerShdw>
          </a:effectLst>
        </p:spPr>
        <p:txBody>
          <a:bodyPr wrap="none" lIns="78252" tIns="39124" rIns="78252" bIns="39124" anchor="ctr"/>
          <a:lstStyle/>
          <a:p>
            <a:pPr algn="ctr" defTabSz="784225">
              <a:defRPr/>
            </a:pPr>
            <a:r>
              <a:rPr lang="en-US" altLang="zh-CN" sz="1500">
                <a:solidFill>
                  <a:srgbClr val="FFFFFF"/>
                </a:solidFill>
                <a:latin typeface="Calibri" pitchFamily="34" charset="0"/>
                <a:ea typeface="宋体" pitchFamily="2" charset="-122"/>
                <a:cs typeface="Calibri" pitchFamily="34" charset="0"/>
              </a:rPr>
              <a:t>CTI</a:t>
            </a:r>
          </a:p>
        </p:txBody>
      </p:sp>
      <p:sp>
        <p:nvSpPr>
          <p:cNvPr id="18" name="Rectangle 47"/>
          <p:cNvSpPr>
            <a:spLocks noChangeArrowheads="1"/>
          </p:cNvSpPr>
          <p:nvPr/>
        </p:nvSpPr>
        <p:spPr bwMode="auto">
          <a:xfrm>
            <a:off x="2782888" y="1327150"/>
            <a:ext cx="1614487" cy="517525"/>
          </a:xfrm>
          <a:prstGeom prst="rect">
            <a:avLst/>
          </a:prstGeom>
          <a:solidFill>
            <a:srgbClr val="FFFFFF"/>
          </a:solidFill>
          <a:ln w="9525" algn="ctr">
            <a:noFill/>
            <a:miter lim="800000"/>
            <a:headEnd/>
            <a:tailEnd/>
          </a:ln>
          <a:effectLst>
            <a:prstShdw prst="shdw17" dist="17961" dir="2700000">
              <a:srgbClr val="999999"/>
            </a:prstShdw>
          </a:effectLst>
        </p:spPr>
        <p:txBody>
          <a:bodyPr lIns="78252" tIns="39124" rIns="78252" bIns="39124" anchor="ctr"/>
          <a:lstStyle/>
          <a:p>
            <a:pPr algn="ctr" defTabSz="784225"/>
            <a:r>
              <a:rPr lang="en-US" altLang="zh-CN" sz="1000">
                <a:solidFill>
                  <a:srgbClr val="000000"/>
                </a:solidFill>
                <a:latin typeface="Calibri" pitchFamily="34" charset="0"/>
                <a:ea typeface="宋体" pitchFamily="2" charset="-122"/>
                <a:cs typeface="Calibri" pitchFamily="34" charset="0"/>
              </a:rPr>
              <a:t>Agent Assisted</a:t>
            </a:r>
          </a:p>
          <a:p>
            <a:pPr algn="ctr" defTabSz="784225"/>
            <a:r>
              <a:rPr lang="en-US" altLang="zh-CN" sz="1000">
                <a:solidFill>
                  <a:srgbClr val="000000"/>
                </a:solidFill>
                <a:latin typeface="Calibri" pitchFamily="34" charset="0"/>
                <a:ea typeface="宋体" pitchFamily="2" charset="-122"/>
                <a:cs typeface="Calibri" pitchFamily="34" charset="0"/>
              </a:rPr>
              <a:t>Integration</a:t>
            </a:r>
          </a:p>
        </p:txBody>
      </p:sp>
      <p:sp>
        <p:nvSpPr>
          <p:cNvPr id="19" name="Rectangle 48"/>
          <p:cNvSpPr>
            <a:spLocks noChangeArrowheads="1"/>
          </p:cNvSpPr>
          <p:nvPr/>
        </p:nvSpPr>
        <p:spPr bwMode="auto">
          <a:xfrm>
            <a:off x="5475288" y="1327150"/>
            <a:ext cx="1376362" cy="517525"/>
          </a:xfrm>
          <a:prstGeom prst="rect">
            <a:avLst/>
          </a:prstGeom>
          <a:solidFill>
            <a:srgbClr val="FFFFFF"/>
          </a:solidFill>
          <a:ln w="9525" algn="ctr">
            <a:noFill/>
            <a:miter lim="800000"/>
            <a:headEnd/>
            <a:tailEnd/>
          </a:ln>
          <a:effectLst>
            <a:prstShdw prst="shdw17" dist="17961" dir="2700000">
              <a:srgbClr val="999999"/>
            </a:prstShdw>
          </a:effectLst>
        </p:spPr>
        <p:txBody>
          <a:bodyPr lIns="78252" tIns="39124" rIns="78252" bIns="39124" anchor="ctr"/>
          <a:lstStyle/>
          <a:p>
            <a:pPr algn="ctr" defTabSz="784225"/>
            <a:r>
              <a:rPr lang="en-US" altLang="zh-CN" sz="1000">
                <a:solidFill>
                  <a:srgbClr val="000000"/>
                </a:solidFill>
                <a:latin typeface="Calibri" pitchFamily="34" charset="0"/>
                <a:ea typeface="宋体" pitchFamily="2" charset="-122"/>
                <a:cs typeface="Calibri" pitchFamily="34" charset="0"/>
              </a:rPr>
              <a:t>Self Service</a:t>
            </a:r>
          </a:p>
          <a:p>
            <a:pPr algn="ctr" defTabSz="784225"/>
            <a:r>
              <a:rPr lang="en-US" altLang="zh-CN" sz="1000">
                <a:solidFill>
                  <a:srgbClr val="000000"/>
                </a:solidFill>
                <a:latin typeface="Calibri" pitchFamily="34" charset="0"/>
                <a:ea typeface="宋体" pitchFamily="2" charset="-122"/>
                <a:cs typeface="Calibri" pitchFamily="34" charset="0"/>
              </a:rPr>
              <a:t> Integration</a:t>
            </a:r>
          </a:p>
        </p:txBody>
      </p:sp>
      <p:sp>
        <p:nvSpPr>
          <p:cNvPr id="20" name="AutoShape 49"/>
          <p:cNvSpPr>
            <a:spLocks noChangeArrowheads="1"/>
          </p:cNvSpPr>
          <p:nvPr/>
        </p:nvSpPr>
        <p:spPr bwMode="auto">
          <a:xfrm>
            <a:off x="7305675" y="3830638"/>
            <a:ext cx="820738" cy="401637"/>
          </a:xfrm>
          <a:prstGeom prst="leftRightArrow">
            <a:avLst>
              <a:gd name="adj1" fmla="val 50000"/>
              <a:gd name="adj2" fmla="val 40870"/>
            </a:avLst>
          </a:prstGeom>
          <a:solidFill>
            <a:srgbClr val="FF9900"/>
          </a:solidFill>
          <a:ln w="9525" algn="ctr">
            <a:noFill/>
            <a:miter lim="800000"/>
            <a:headEnd/>
            <a:tailEnd/>
          </a:ln>
          <a:effectLst>
            <a:prstShdw prst="shdw17" dist="17961" dir="2700000">
              <a:srgbClr val="995C00"/>
            </a:prstShdw>
          </a:effectLst>
        </p:spPr>
        <p:txBody>
          <a:bodyPr wrap="none" lIns="78252" tIns="39124" rIns="78252" bIns="39124" anchor="ctr"/>
          <a:lstStyle/>
          <a:p>
            <a:pPr algn="ctr" defTabSz="784225"/>
            <a:r>
              <a:rPr lang="en-US" altLang="zh-CN" sz="1000" b="0">
                <a:solidFill>
                  <a:srgbClr val="FFFFFF"/>
                </a:solidFill>
                <a:latin typeface="Calibri" pitchFamily="34" charset="0"/>
                <a:ea typeface="宋体" pitchFamily="2" charset="-122"/>
                <a:cs typeface="Calibri" pitchFamily="34" charset="0"/>
              </a:rPr>
              <a:t>API </a:t>
            </a:r>
          </a:p>
        </p:txBody>
      </p:sp>
      <p:sp>
        <p:nvSpPr>
          <p:cNvPr id="21" name="Text Box 50"/>
          <p:cNvSpPr txBox="1">
            <a:spLocks noChangeArrowheads="1"/>
          </p:cNvSpPr>
          <p:nvPr/>
        </p:nvSpPr>
        <p:spPr bwMode="auto">
          <a:xfrm>
            <a:off x="3960813" y="990600"/>
            <a:ext cx="926099" cy="279053"/>
          </a:xfrm>
          <a:prstGeom prst="rect">
            <a:avLst/>
          </a:prstGeom>
          <a:noFill/>
          <a:ln w="9525" algn="ctr">
            <a:noFill/>
            <a:miter lim="800000"/>
            <a:headEnd/>
            <a:tailEnd/>
          </a:ln>
        </p:spPr>
        <p:txBody>
          <a:bodyPr wrap="none" lIns="78238" tIns="39117" rIns="78238" bIns="39117">
            <a:spAutoFit/>
          </a:bodyPr>
          <a:lstStyle/>
          <a:p>
            <a:pPr defTabSz="784225" fontAlgn="t">
              <a:buClr>
                <a:srgbClr val="990000"/>
              </a:buClr>
              <a:buSzPct val="60000"/>
              <a:buFont typeface="Wingdings" pitchFamily="2" charset="2"/>
              <a:buNone/>
            </a:pPr>
            <a:r>
              <a:rPr lang="en-US" altLang="zh-CN" sz="1300">
                <a:solidFill>
                  <a:srgbClr val="000000"/>
                </a:solidFill>
                <a:latin typeface="Calibri" pitchFamily="34" charset="0"/>
                <a:ea typeface="宋体" pitchFamily="2" charset="-122"/>
                <a:cs typeface="Calibri" pitchFamily="34" charset="0"/>
              </a:rPr>
              <a:t>Application</a:t>
            </a:r>
          </a:p>
        </p:txBody>
      </p:sp>
      <p:sp>
        <p:nvSpPr>
          <p:cNvPr id="23" name="AutoShape 52"/>
          <p:cNvSpPr>
            <a:spLocks noChangeArrowheads="1"/>
          </p:cNvSpPr>
          <p:nvPr/>
        </p:nvSpPr>
        <p:spPr bwMode="auto">
          <a:xfrm>
            <a:off x="3463925" y="1855178"/>
            <a:ext cx="352425" cy="1672248"/>
          </a:xfrm>
          <a:prstGeom prst="upDownArrow">
            <a:avLst>
              <a:gd name="adj1" fmla="val 50000"/>
              <a:gd name="adj2" fmla="val 35045"/>
            </a:avLst>
          </a:prstGeom>
          <a:solidFill>
            <a:srgbClr val="FF9900"/>
          </a:solidFill>
          <a:ln w="9525" algn="ctr">
            <a:noFill/>
            <a:miter lim="800000"/>
            <a:headEnd/>
            <a:tailEnd/>
          </a:ln>
          <a:effectLst>
            <a:prstShdw prst="shdw17" dist="17961" dir="2700000">
              <a:srgbClr val="995C00"/>
            </a:prstShdw>
          </a:effectLst>
        </p:spPr>
        <p:txBody>
          <a:bodyPr vert="eaVert" wrap="none" lIns="78252" tIns="39124" rIns="78252" bIns="39124" anchor="ctr"/>
          <a:lstStyle/>
          <a:p>
            <a:pPr algn="ctr" defTabSz="784225"/>
            <a:r>
              <a:rPr lang="en-US" altLang="zh-CN" sz="1000" b="0" dirty="0" smtClean="0">
                <a:solidFill>
                  <a:srgbClr val="FFFFFF"/>
                </a:solidFill>
                <a:latin typeface="Calibri" pitchFamily="34" charset="0"/>
                <a:ea typeface="宋体" pitchFamily="2" charset="-122"/>
                <a:cs typeface="Calibri" pitchFamily="34" charset="0"/>
              </a:rPr>
              <a:t>CTI API</a:t>
            </a:r>
            <a:endParaRPr lang="en-US" altLang="zh-CN" sz="1000" b="0" dirty="0">
              <a:solidFill>
                <a:srgbClr val="FFFFFF"/>
              </a:solidFill>
              <a:latin typeface="Calibri" pitchFamily="34" charset="0"/>
              <a:ea typeface="宋体" pitchFamily="2" charset="-122"/>
              <a:cs typeface="Calibri" pitchFamily="34" charset="0"/>
            </a:endParaRPr>
          </a:p>
        </p:txBody>
      </p:sp>
      <p:sp>
        <p:nvSpPr>
          <p:cNvPr id="24" name="AutoShape 53"/>
          <p:cNvSpPr>
            <a:spLocks noChangeArrowheads="1"/>
          </p:cNvSpPr>
          <p:nvPr/>
        </p:nvSpPr>
        <p:spPr bwMode="auto">
          <a:xfrm>
            <a:off x="4054475" y="1863969"/>
            <a:ext cx="354013" cy="1663457"/>
          </a:xfrm>
          <a:prstGeom prst="upDownArrow">
            <a:avLst>
              <a:gd name="adj1" fmla="val 50000"/>
              <a:gd name="adj2" fmla="val 35695"/>
            </a:avLst>
          </a:prstGeom>
          <a:solidFill>
            <a:srgbClr val="FF9900"/>
          </a:solidFill>
          <a:ln w="9525" algn="ctr">
            <a:noFill/>
            <a:miter lim="800000"/>
            <a:headEnd/>
            <a:tailEnd/>
          </a:ln>
          <a:effectLst>
            <a:prstShdw prst="shdw17" dist="17961" dir="2700000">
              <a:srgbClr val="995C00"/>
            </a:prstShdw>
          </a:effectLst>
        </p:spPr>
        <p:txBody>
          <a:bodyPr vert="eaVert" wrap="none" lIns="78252" tIns="39124" rIns="78252" bIns="39124" anchor="ctr"/>
          <a:lstStyle/>
          <a:p>
            <a:pPr algn="ctr" defTabSz="784225"/>
            <a:r>
              <a:rPr lang="en-US" altLang="zh-CN" sz="1000" b="0" dirty="0">
                <a:solidFill>
                  <a:srgbClr val="FFFFFF"/>
                </a:solidFill>
                <a:latin typeface="Calibri" pitchFamily="34" charset="0"/>
                <a:ea typeface="宋体" pitchFamily="2" charset="-122"/>
                <a:cs typeface="Calibri" pitchFamily="34" charset="0"/>
              </a:rPr>
              <a:t>ActiveX</a:t>
            </a:r>
          </a:p>
        </p:txBody>
      </p:sp>
      <p:sp>
        <p:nvSpPr>
          <p:cNvPr id="25" name="AutoShape 54"/>
          <p:cNvSpPr>
            <a:spLocks noChangeArrowheads="1"/>
          </p:cNvSpPr>
          <p:nvPr/>
        </p:nvSpPr>
        <p:spPr bwMode="auto">
          <a:xfrm>
            <a:off x="2916238" y="1855178"/>
            <a:ext cx="350837" cy="1684948"/>
          </a:xfrm>
          <a:prstGeom prst="upDownArrow">
            <a:avLst>
              <a:gd name="adj1" fmla="val 50000"/>
              <a:gd name="adj2" fmla="val 35928"/>
            </a:avLst>
          </a:prstGeom>
          <a:solidFill>
            <a:srgbClr val="FF9900"/>
          </a:solidFill>
          <a:ln w="9525" algn="ctr">
            <a:noFill/>
            <a:miter lim="800000"/>
            <a:headEnd/>
            <a:tailEnd/>
          </a:ln>
          <a:effectLst>
            <a:prstShdw prst="shdw17" dist="17961" dir="2700000">
              <a:srgbClr val="995C00"/>
            </a:prstShdw>
          </a:effectLst>
        </p:spPr>
        <p:txBody>
          <a:bodyPr vert="eaVert" wrap="none" lIns="78252" tIns="39124" rIns="78252" bIns="39124" anchor="ctr"/>
          <a:lstStyle/>
          <a:p>
            <a:pPr algn="ctr" defTabSz="784225"/>
            <a:r>
              <a:rPr lang="en-US" altLang="zh-CN" sz="1000" b="0" dirty="0">
                <a:solidFill>
                  <a:srgbClr val="FFFFFF"/>
                </a:solidFill>
                <a:latin typeface="Calibri" pitchFamily="34" charset="0"/>
                <a:ea typeface="宋体" pitchFamily="2" charset="-122"/>
                <a:cs typeface="Calibri" pitchFamily="34" charset="0"/>
              </a:rPr>
              <a:t>JTAPI</a:t>
            </a:r>
          </a:p>
        </p:txBody>
      </p:sp>
      <p:sp>
        <p:nvSpPr>
          <p:cNvPr id="26" name="AutoShape 55"/>
          <p:cNvSpPr>
            <a:spLocks noChangeArrowheads="1"/>
          </p:cNvSpPr>
          <p:nvPr/>
        </p:nvSpPr>
        <p:spPr bwMode="auto">
          <a:xfrm>
            <a:off x="3278188" y="4276725"/>
            <a:ext cx="350837" cy="468313"/>
          </a:xfrm>
          <a:prstGeom prst="upDownArrow">
            <a:avLst>
              <a:gd name="adj1" fmla="val 50000"/>
              <a:gd name="adj2" fmla="val 26697"/>
            </a:avLst>
          </a:prstGeom>
          <a:solidFill>
            <a:srgbClr val="FF9900"/>
          </a:solidFill>
          <a:ln w="9525" algn="ctr">
            <a:noFill/>
            <a:miter lim="800000"/>
            <a:headEnd/>
            <a:tailEnd/>
          </a:ln>
          <a:effectLst>
            <a:prstShdw prst="shdw17" dist="17961" dir="2700000">
              <a:srgbClr val="995C00"/>
            </a:prstShdw>
          </a:effectLst>
        </p:spPr>
        <p:txBody>
          <a:bodyPr vert="eaVert" wrap="none" lIns="78252" tIns="39124" rIns="78252" bIns="39124" anchor="ctr"/>
          <a:lstStyle/>
          <a:p>
            <a:pPr algn="ctr" defTabSz="784225"/>
            <a:r>
              <a:rPr lang="en-US" altLang="zh-CN" sz="1000" b="0">
                <a:solidFill>
                  <a:srgbClr val="FFFFFF"/>
                </a:solidFill>
                <a:latin typeface="Calibri" pitchFamily="34" charset="0"/>
                <a:ea typeface="宋体" pitchFamily="2" charset="-122"/>
                <a:cs typeface="Calibri" pitchFamily="34" charset="0"/>
              </a:rPr>
              <a:t>CSTA</a:t>
            </a:r>
          </a:p>
        </p:txBody>
      </p:sp>
      <p:sp>
        <p:nvSpPr>
          <p:cNvPr id="27" name="AutoShape 56"/>
          <p:cNvSpPr>
            <a:spLocks noChangeArrowheads="1"/>
          </p:cNvSpPr>
          <p:nvPr/>
        </p:nvSpPr>
        <p:spPr bwMode="auto">
          <a:xfrm>
            <a:off x="3687763" y="4276725"/>
            <a:ext cx="349250" cy="468313"/>
          </a:xfrm>
          <a:prstGeom prst="upDownArrow">
            <a:avLst>
              <a:gd name="adj1" fmla="val 50000"/>
              <a:gd name="adj2" fmla="val 26818"/>
            </a:avLst>
          </a:prstGeom>
          <a:solidFill>
            <a:srgbClr val="FF9900"/>
          </a:solidFill>
          <a:ln w="9525" algn="ctr">
            <a:noFill/>
            <a:miter lim="800000"/>
            <a:headEnd/>
            <a:tailEnd/>
          </a:ln>
          <a:effectLst>
            <a:prstShdw prst="shdw17" dist="17961" dir="2700000">
              <a:srgbClr val="995C00"/>
            </a:prstShdw>
          </a:effectLst>
        </p:spPr>
        <p:txBody>
          <a:bodyPr vert="eaVert" wrap="none" lIns="78252" tIns="39124" rIns="78252" bIns="39124" anchor="ctr"/>
          <a:lstStyle/>
          <a:p>
            <a:pPr algn="ctr" defTabSz="784225"/>
            <a:r>
              <a:rPr lang="en-US" altLang="zh-CN" sz="1000" b="0">
                <a:solidFill>
                  <a:srgbClr val="FFFFFF"/>
                </a:solidFill>
                <a:latin typeface="Calibri" pitchFamily="34" charset="0"/>
                <a:ea typeface="宋体" pitchFamily="2" charset="-122"/>
                <a:cs typeface="Calibri" pitchFamily="34" charset="0"/>
              </a:rPr>
              <a:t>INtess</a:t>
            </a:r>
          </a:p>
        </p:txBody>
      </p:sp>
      <p:sp>
        <p:nvSpPr>
          <p:cNvPr id="28" name="Rectangle 57"/>
          <p:cNvSpPr>
            <a:spLocks noChangeArrowheads="1"/>
          </p:cNvSpPr>
          <p:nvPr/>
        </p:nvSpPr>
        <p:spPr bwMode="auto">
          <a:xfrm>
            <a:off x="684213" y="1033463"/>
            <a:ext cx="712787" cy="1916112"/>
          </a:xfrm>
          <a:prstGeom prst="rect">
            <a:avLst/>
          </a:prstGeom>
          <a:solidFill>
            <a:srgbClr val="4D4D4D"/>
          </a:solidFill>
          <a:ln w="28575" algn="ctr">
            <a:noFill/>
            <a:miter lim="800000"/>
            <a:headEnd/>
            <a:tailEnd/>
          </a:ln>
          <a:effectLst>
            <a:outerShdw dist="35921" dir="2700000" algn="ctr" rotWithShape="0">
              <a:srgbClr val="808080"/>
            </a:outerShdw>
          </a:effectLst>
        </p:spPr>
        <p:txBody>
          <a:bodyPr lIns="78252" tIns="39124" rIns="78252" bIns="39124" anchor="ctr"/>
          <a:lstStyle/>
          <a:p>
            <a:pPr algn="ctr" defTabSz="784225">
              <a:defRPr/>
            </a:pPr>
            <a:r>
              <a:rPr lang="en-US" altLang="zh-CN" sz="1200">
                <a:solidFill>
                  <a:srgbClr val="FFFFFF"/>
                </a:solidFill>
                <a:latin typeface="Calibri" pitchFamily="34" charset="0"/>
                <a:ea typeface="宋体" pitchFamily="2" charset="-122"/>
                <a:cs typeface="Calibri" pitchFamily="34" charset="0"/>
              </a:rPr>
              <a:t>CRM</a:t>
            </a:r>
          </a:p>
          <a:p>
            <a:pPr algn="ctr" defTabSz="784225">
              <a:defRPr/>
            </a:pPr>
            <a:r>
              <a:rPr lang="en-US" altLang="zh-CN" sz="1200">
                <a:solidFill>
                  <a:srgbClr val="FFFFFF"/>
                </a:solidFill>
                <a:latin typeface="Calibri" pitchFamily="34" charset="0"/>
                <a:ea typeface="宋体" pitchFamily="2" charset="-122"/>
                <a:cs typeface="Calibri" pitchFamily="34" charset="0"/>
              </a:rPr>
              <a:t>ERP</a:t>
            </a:r>
          </a:p>
          <a:p>
            <a:pPr algn="ctr" defTabSz="784225">
              <a:defRPr/>
            </a:pPr>
            <a:r>
              <a:rPr lang="en-US" altLang="zh-CN" sz="1200">
                <a:solidFill>
                  <a:srgbClr val="FFFFFF"/>
                </a:solidFill>
                <a:latin typeface="Calibri" pitchFamily="34" charset="0"/>
                <a:ea typeface="宋体" pitchFamily="2" charset="-122"/>
                <a:cs typeface="Calibri" pitchFamily="34" charset="0"/>
              </a:rPr>
              <a:t>Billing</a:t>
            </a:r>
          </a:p>
          <a:p>
            <a:pPr algn="ctr" defTabSz="784225">
              <a:defRPr/>
            </a:pPr>
            <a:r>
              <a:rPr lang="en-US" altLang="zh-CN" sz="1200">
                <a:solidFill>
                  <a:srgbClr val="FFFFFF"/>
                </a:solidFill>
                <a:latin typeface="Calibri" pitchFamily="34" charset="0"/>
                <a:ea typeface="宋体" pitchFamily="2" charset="-122"/>
                <a:cs typeface="Calibri" pitchFamily="34" charset="0"/>
              </a:rPr>
              <a:t>Etc.</a:t>
            </a:r>
            <a:endParaRPr lang="en-US" altLang="zh-CN" sz="1200" b="0">
              <a:solidFill>
                <a:srgbClr val="FFFFFF"/>
              </a:solidFill>
              <a:latin typeface="Calibri" pitchFamily="34" charset="0"/>
              <a:ea typeface="宋体" pitchFamily="2" charset="-122"/>
              <a:cs typeface="Calibri" pitchFamily="34" charset="0"/>
            </a:endParaRPr>
          </a:p>
        </p:txBody>
      </p:sp>
      <p:sp>
        <p:nvSpPr>
          <p:cNvPr id="29" name="AutoShape 58"/>
          <p:cNvSpPr>
            <a:spLocks noChangeArrowheads="1"/>
          </p:cNvSpPr>
          <p:nvPr/>
        </p:nvSpPr>
        <p:spPr bwMode="auto">
          <a:xfrm rot="-5400000">
            <a:off x="1525588" y="1287462"/>
            <a:ext cx="431800" cy="657225"/>
          </a:xfrm>
          <a:prstGeom prst="upDownArrow">
            <a:avLst>
              <a:gd name="adj1" fmla="val 50000"/>
              <a:gd name="adj2" fmla="val 30441"/>
            </a:avLst>
          </a:prstGeom>
          <a:solidFill>
            <a:srgbClr val="FF9900"/>
          </a:solidFill>
          <a:ln w="9525" algn="ctr">
            <a:noFill/>
            <a:miter lim="800000"/>
            <a:headEnd/>
            <a:tailEnd/>
          </a:ln>
          <a:effectLst>
            <a:prstShdw prst="shdw17" dist="17961" dir="2700000">
              <a:srgbClr val="995C00"/>
            </a:prstShdw>
          </a:effectLst>
        </p:spPr>
        <p:txBody>
          <a:bodyPr vert="eaVert" wrap="none" lIns="78252" tIns="39124" rIns="78252" bIns="39124" anchor="ctr"/>
          <a:lstStyle/>
          <a:p>
            <a:pPr algn="ctr" defTabSz="784225"/>
            <a:r>
              <a:rPr lang="en-US" altLang="zh-CN" sz="1000" b="0">
                <a:solidFill>
                  <a:srgbClr val="FFFFFF"/>
                </a:solidFill>
                <a:latin typeface="Calibri" pitchFamily="34" charset="0"/>
                <a:ea typeface="宋体" pitchFamily="2" charset="-122"/>
                <a:cs typeface="Calibri" pitchFamily="34" charset="0"/>
              </a:rPr>
              <a:t>API</a:t>
            </a:r>
          </a:p>
        </p:txBody>
      </p:sp>
      <p:sp>
        <p:nvSpPr>
          <p:cNvPr id="30" name="AutoShape 59"/>
          <p:cNvSpPr>
            <a:spLocks noChangeArrowheads="1"/>
          </p:cNvSpPr>
          <p:nvPr/>
        </p:nvSpPr>
        <p:spPr bwMode="auto">
          <a:xfrm rot="-5400000">
            <a:off x="1525588" y="2025650"/>
            <a:ext cx="431800" cy="657225"/>
          </a:xfrm>
          <a:prstGeom prst="upDownArrow">
            <a:avLst>
              <a:gd name="adj1" fmla="val 50000"/>
              <a:gd name="adj2" fmla="val 30441"/>
            </a:avLst>
          </a:prstGeom>
          <a:solidFill>
            <a:srgbClr val="FF9900"/>
          </a:solidFill>
          <a:ln w="9525" algn="ctr">
            <a:noFill/>
            <a:miter lim="800000"/>
            <a:headEnd/>
            <a:tailEnd/>
          </a:ln>
          <a:effectLst>
            <a:prstShdw prst="shdw17" dist="17961" dir="2700000">
              <a:srgbClr val="995C00"/>
            </a:prstShdw>
          </a:effectLst>
        </p:spPr>
        <p:txBody>
          <a:bodyPr vert="eaVert" wrap="none" lIns="78252" tIns="39124" rIns="78252" bIns="39124" anchor="ctr"/>
          <a:lstStyle/>
          <a:p>
            <a:pPr algn="ctr" defTabSz="784225"/>
            <a:r>
              <a:rPr lang="en-US" altLang="zh-CN" sz="1000" b="0">
                <a:solidFill>
                  <a:srgbClr val="FFFFFF"/>
                </a:solidFill>
                <a:latin typeface="Calibri" pitchFamily="34" charset="0"/>
                <a:ea typeface="宋体" pitchFamily="2" charset="-122"/>
                <a:cs typeface="Calibri" pitchFamily="34" charset="0"/>
              </a:rPr>
              <a:t>ActiveX</a:t>
            </a:r>
          </a:p>
        </p:txBody>
      </p:sp>
      <p:sp>
        <p:nvSpPr>
          <p:cNvPr id="33" name="Rectangle 62"/>
          <p:cNvSpPr>
            <a:spLocks noChangeArrowheads="1"/>
          </p:cNvSpPr>
          <p:nvPr/>
        </p:nvSpPr>
        <p:spPr bwMode="auto">
          <a:xfrm>
            <a:off x="5364163" y="2359025"/>
            <a:ext cx="1677987" cy="517525"/>
          </a:xfrm>
          <a:prstGeom prst="rect">
            <a:avLst/>
          </a:prstGeom>
          <a:solidFill>
            <a:srgbClr val="999999"/>
          </a:solidFill>
          <a:ln w="9525" algn="ctr">
            <a:noFill/>
            <a:miter lim="800000"/>
            <a:headEnd/>
            <a:tailEnd/>
          </a:ln>
          <a:effectLst>
            <a:outerShdw dist="35921" dir="2700000" algn="ctr" rotWithShape="0">
              <a:srgbClr val="808080"/>
            </a:outerShdw>
          </a:effectLst>
        </p:spPr>
        <p:txBody>
          <a:bodyPr wrap="none" lIns="78252" tIns="39124" rIns="78252" bIns="39124" anchor="ctr"/>
          <a:lstStyle/>
          <a:p>
            <a:pPr algn="ctr" defTabSz="784225">
              <a:defRPr/>
            </a:pPr>
            <a:r>
              <a:rPr lang="en-US" altLang="zh-CN" sz="1200" dirty="0">
                <a:solidFill>
                  <a:srgbClr val="FFFFFF"/>
                </a:solidFill>
                <a:latin typeface="Calibri" pitchFamily="34" charset="0"/>
                <a:ea typeface="宋体" pitchFamily="2" charset="-122"/>
                <a:cs typeface="Calibri" pitchFamily="34" charset="0"/>
              </a:rPr>
              <a:t> </a:t>
            </a:r>
            <a:r>
              <a:rPr lang="en-US" altLang="zh-CN" sz="1200">
                <a:solidFill>
                  <a:srgbClr val="FFFFFF"/>
                </a:solidFill>
                <a:latin typeface="Calibri" pitchFamily="34" charset="0"/>
                <a:ea typeface="宋体" pitchFamily="2" charset="-122"/>
                <a:cs typeface="Calibri" pitchFamily="34" charset="0"/>
              </a:rPr>
              <a:t>SCE/VXML </a:t>
            </a:r>
            <a:endParaRPr lang="en-US" altLang="zh-CN" sz="1200" dirty="0">
              <a:solidFill>
                <a:srgbClr val="FFFFFF"/>
              </a:solidFill>
              <a:latin typeface="Calibri" pitchFamily="34" charset="0"/>
              <a:ea typeface="宋体" pitchFamily="2" charset="-122"/>
              <a:cs typeface="Calibri" pitchFamily="34" charset="0"/>
            </a:endParaRPr>
          </a:p>
        </p:txBody>
      </p:sp>
      <p:sp>
        <p:nvSpPr>
          <p:cNvPr id="34" name="AutoShape 63"/>
          <p:cNvSpPr>
            <a:spLocks noChangeArrowheads="1"/>
          </p:cNvSpPr>
          <p:nvPr/>
        </p:nvSpPr>
        <p:spPr bwMode="auto">
          <a:xfrm>
            <a:off x="5545138" y="1844675"/>
            <a:ext cx="350837" cy="1695450"/>
          </a:xfrm>
          <a:prstGeom prst="upDownArrow">
            <a:avLst>
              <a:gd name="adj1" fmla="val 50000"/>
              <a:gd name="adj2" fmla="val 96652"/>
            </a:avLst>
          </a:prstGeom>
          <a:solidFill>
            <a:srgbClr val="FF9900"/>
          </a:solidFill>
          <a:ln w="9525" algn="ctr">
            <a:noFill/>
            <a:miter lim="800000"/>
            <a:headEnd/>
            <a:tailEnd/>
          </a:ln>
          <a:effectLst>
            <a:prstShdw prst="shdw17" dist="17961" dir="2700000">
              <a:srgbClr val="995C00"/>
            </a:prstShdw>
          </a:effectLst>
        </p:spPr>
        <p:txBody>
          <a:bodyPr vert="eaVert" wrap="none" lIns="78252" tIns="39124" rIns="78252" bIns="39124" anchor="ctr"/>
          <a:lstStyle/>
          <a:p>
            <a:pPr algn="ctr" defTabSz="784225"/>
            <a:r>
              <a:rPr lang="en-US" altLang="zh-CN" sz="1000" b="0">
                <a:solidFill>
                  <a:srgbClr val="FFFFFF"/>
                </a:solidFill>
                <a:latin typeface="Calibri" pitchFamily="34" charset="0"/>
                <a:ea typeface="宋体" pitchFamily="2" charset="-122"/>
                <a:cs typeface="Calibri" pitchFamily="34" charset="0"/>
              </a:rPr>
              <a:t>CCXML</a:t>
            </a:r>
          </a:p>
        </p:txBody>
      </p:sp>
      <p:sp>
        <p:nvSpPr>
          <p:cNvPr id="35" name="AutoShape 64"/>
          <p:cNvSpPr>
            <a:spLocks noChangeArrowheads="1"/>
          </p:cNvSpPr>
          <p:nvPr/>
        </p:nvSpPr>
        <p:spPr bwMode="auto">
          <a:xfrm>
            <a:off x="6511925" y="1843088"/>
            <a:ext cx="349250" cy="1695450"/>
          </a:xfrm>
          <a:prstGeom prst="upDownArrow">
            <a:avLst>
              <a:gd name="adj1" fmla="val 50000"/>
              <a:gd name="adj2" fmla="val 97091"/>
            </a:avLst>
          </a:prstGeom>
          <a:solidFill>
            <a:srgbClr val="FF9900"/>
          </a:solidFill>
          <a:ln w="9525" algn="ctr">
            <a:noFill/>
            <a:miter lim="800000"/>
            <a:headEnd/>
            <a:tailEnd/>
          </a:ln>
          <a:effectLst>
            <a:prstShdw prst="shdw17" dist="17961" dir="2700000">
              <a:srgbClr val="995C00"/>
            </a:prstShdw>
          </a:effectLst>
        </p:spPr>
        <p:txBody>
          <a:bodyPr vert="eaVert" wrap="none" lIns="78252" tIns="39124" rIns="78252" bIns="39124" anchor="ctr"/>
          <a:lstStyle/>
          <a:p>
            <a:pPr algn="ctr" defTabSz="784225"/>
            <a:r>
              <a:rPr lang="en-US" altLang="zh-CN" sz="1000" b="0">
                <a:solidFill>
                  <a:srgbClr val="FFFFFF"/>
                </a:solidFill>
                <a:latin typeface="Calibri" pitchFamily="34" charset="0"/>
                <a:ea typeface="宋体" pitchFamily="2" charset="-122"/>
                <a:cs typeface="Calibri" pitchFamily="34" charset="0"/>
              </a:rPr>
              <a:t>Vxml</a:t>
            </a:r>
          </a:p>
        </p:txBody>
      </p:sp>
      <p:sp>
        <p:nvSpPr>
          <p:cNvPr id="36" name="Rectangle 65"/>
          <p:cNvSpPr>
            <a:spLocks noChangeArrowheads="1"/>
          </p:cNvSpPr>
          <p:nvPr/>
        </p:nvSpPr>
        <p:spPr bwMode="auto">
          <a:xfrm>
            <a:off x="5545138" y="3538538"/>
            <a:ext cx="1377950" cy="730250"/>
          </a:xfrm>
          <a:prstGeom prst="rect">
            <a:avLst/>
          </a:prstGeom>
          <a:solidFill>
            <a:srgbClr val="999999"/>
          </a:solidFill>
          <a:ln w="9525" algn="ctr">
            <a:noFill/>
            <a:miter lim="800000"/>
            <a:headEnd/>
            <a:tailEnd/>
          </a:ln>
          <a:effectLst>
            <a:outerShdw dist="35921" dir="2700000" algn="ctr" rotWithShape="0">
              <a:srgbClr val="808080"/>
            </a:outerShdw>
          </a:effectLst>
        </p:spPr>
        <p:txBody>
          <a:bodyPr wrap="none" lIns="78252" tIns="39124" rIns="78252" bIns="39124" anchor="ctr"/>
          <a:lstStyle/>
          <a:p>
            <a:pPr algn="ctr" defTabSz="784225">
              <a:defRPr/>
            </a:pPr>
            <a:r>
              <a:rPr lang="en-US" altLang="zh-CN" sz="1500">
                <a:solidFill>
                  <a:srgbClr val="FFFFFF"/>
                </a:solidFill>
                <a:latin typeface="Calibri" pitchFamily="34" charset="0"/>
                <a:ea typeface="宋体" pitchFamily="2" charset="-122"/>
                <a:cs typeface="Calibri" pitchFamily="34" charset="0"/>
              </a:rPr>
              <a:t>IVR</a:t>
            </a:r>
          </a:p>
        </p:txBody>
      </p:sp>
      <p:sp>
        <p:nvSpPr>
          <p:cNvPr id="37" name="AutoShape 66"/>
          <p:cNvSpPr>
            <a:spLocks noChangeArrowheads="1"/>
          </p:cNvSpPr>
          <p:nvPr/>
        </p:nvSpPr>
        <p:spPr bwMode="auto">
          <a:xfrm>
            <a:off x="5126038" y="3759200"/>
            <a:ext cx="419100" cy="401638"/>
          </a:xfrm>
          <a:prstGeom prst="leftRightArrow">
            <a:avLst>
              <a:gd name="adj1" fmla="val 50000"/>
              <a:gd name="adj2" fmla="val 20870"/>
            </a:avLst>
          </a:prstGeom>
          <a:solidFill>
            <a:srgbClr val="FF9900"/>
          </a:solidFill>
          <a:ln w="9525" algn="ctr">
            <a:noFill/>
            <a:miter lim="800000"/>
            <a:headEnd/>
            <a:tailEnd/>
          </a:ln>
          <a:effectLst>
            <a:prstShdw prst="shdw17" dist="17961" dir="2700000">
              <a:srgbClr val="995C00"/>
            </a:prstShdw>
          </a:effectLst>
        </p:spPr>
        <p:txBody>
          <a:bodyPr wrap="none" lIns="78252" tIns="39124" rIns="78252" bIns="39124" anchor="ctr"/>
          <a:lstStyle/>
          <a:p>
            <a:pPr algn="ctr" defTabSz="784225"/>
            <a:r>
              <a:rPr lang="en-US" altLang="zh-CN" sz="1000" b="0">
                <a:solidFill>
                  <a:srgbClr val="FFFFFF"/>
                </a:solidFill>
                <a:latin typeface="Calibri" pitchFamily="34" charset="0"/>
                <a:ea typeface="宋体" pitchFamily="2" charset="-122"/>
                <a:cs typeface="Calibri" pitchFamily="34" charset="0"/>
              </a:rPr>
              <a:t>API </a:t>
            </a:r>
          </a:p>
        </p:txBody>
      </p:sp>
      <p:sp>
        <p:nvSpPr>
          <p:cNvPr id="38" name="TextBox 37"/>
          <p:cNvSpPr txBox="1"/>
          <p:nvPr/>
        </p:nvSpPr>
        <p:spPr>
          <a:xfrm>
            <a:off x="524934" y="5438017"/>
            <a:ext cx="963725" cy="369332"/>
          </a:xfrm>
          <a:prstGeom prst="rect">
            <a:avLst/>
          </a:prstGeom>
          <a:noFill/>
        </p:spPr>
        <p:txBody>
          <a:bodyPr wrap="none" rtlCol="0">
            <a:spAutoFit/>
          </a:bodyPr>
          <a:lstStyle/>
          <a:p>
            <a:r>
              <a:rPr lang="en-US" b="1" dirty="0" smtClean="0"/>
              <a:t>Legend</a:t>
            </a:r>
            <a:endParaRPr lang="en-US" b="1"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a:xfrm>
            <a:off x="406400" y="990600"/>
            <a:ext cx="8305800" cy="4876800"/>
          </a:xfrm>
        </p:spPr>
        <p:txBody>
          <a:bodyPr/>
          <a:lstStyle/>
          <a:p>
            <a:pPr marL="2292350" indent="-2292350" algn="just">
              <a:spcBef>
                <a:spcPts val="600"/>
              </a:spcBef>
              <a:spcAft>
                <a:spcPts val="600"/>
              </a:spcAft>
              <a:buFont typeface="Wingdings" pitchFamily="2" charset="2"/>
              <a:buNone/>
            </a:pPr>
            <a:r>
              <a:rPr lang="en-US" sz="1800" dirty="0" smtClean="0">
                <a:latin typeface="Calibri" pitchFamily="34" charset="0"/>
              </a:rPr>
              <a:t>Requirement 1:</a:t>
            </a:r>
            <a:r>
              <a:rPr lang="en-US" sz="1800" b="0" dirty="0" smtClean="0">
                <a:latin typeface="Calibri" pitchFamily="34" charset="0"/>
              </a:rPr>
              <a:t>	A Bank wishes to set up a Call Centre with 120 IVR ports and 60 agents. Which UAP would be recommended in this scenario?</a:t>
            </a:r>
          </a:p>
          <a:p>
            <a:pPr marL="2292350" indent="-2292350" algn="just">
              <a:spcBef>
                <a:spcPts val="600"/>
              </a:spcBef>
              <a:spcAft>
                <a:spcPts val="600"/>
              </a:spcAft>
              <a:buFont typeface="Wingdings" pitchFamily="2" charset="2"/>
              <a:buNone/>
            </a:pPr>
            <a:r>
              <a:rPr lang="en-US" sz="1800" dirty="0" smtClean="0">
                <a:latin typeface="Calibri" pitchFamily="34" charset="0"/>
              </a:rPr>
              <a:t>Solution</a:t>
            </a:r>
            <a:r>
              <a:rPr lang="en-US" sz="1800" b="0" dirty="0" smtClean="0">
                <a:latin typeface="Calibri" pitchFamily="34" charset="0"/>
              </a:rPr>
              <a:t>:	UAP 3300</a:t>
            </a:r>
          </a:p>
          <a:p>
            <a:pPr marL="2292350" indent="-2292350" algn="just">
              <a:spcBef>
                <a:spcPts val="600"/>
              </a:spcBef>
              <a:spcAft>
                <a:spcPts val="600"/>
              </a:spcAft>
              <a:buNone/>
            </a:pPr>
            <a:r>
              <a:rPr lang="en-US" sz="1800" dirty="0" smtClean="0">
                <a:latin typeface="Calibri" pitchFamily="34" charset="0"/>
              </a:rPr>
              <a:t>Requirement 2: </a:t>
            </a:r>
            <a:r>
              <a:rPr lang="en-US" sz="1800" b="0" dirty="0" smtClean="0">
                <a:latin typeface="Calibri" pitchFamily="34" charset="0"/>
              </a:rPr>
              <a:t>	A Telecom company wants to setup a Network IVR with 10000 voice ports and 10000 video ports. Which UAP would be recommended here?</a:t>
            </a:r>
          </a:p>
          <a:p>
            <a:pPr marL="2292350" indent="-2292350" algn="just">
              <a:spcBef>
                <a:spcPts val="600"/>
              </a:spcBef>
              <a:spcAft>
                <a:spcPts val="600"/>
              </a:spcAft>
              <a:buFont typeface="Wingdings" pitchFamily="2" charset="2"/>
              <a:buNone/>
            </a:pPr>
            <a:r>
              <a:rPr lang="en-US" sz="1800" dirty="0" smtClean="0">
                <a:latin typeface="Calibri" pitchFamily="34" charset="0"/>
              </a:rPr>
              <a:t>Solution</a:t>
            </a:r>
            <a:r>
              <a:rPr lang="en-US" sz="1800" b="0" dirty="0" smtClean="0">
                <a:latin typeface="Calibri" pitchFamily="34" charset="0"/>
              </a:rPr>
              <a:t>:</a:t>
            </a:r>
            <a:r>
              <a:rPr lang="en-US" sz="1800" b="0" smtClean="0">
                <a:latin typeface="Calibri" pitchFamily="34" charset="0"/>
              </a:rPr>
              <a:t>	U2990</a:t>
            </a:r>
            <a:endParaRPr lang="en-US" sz="1800" b="0" dirty="0" smtClean="0">
              <a:latin typeface="Calibri" pitchFamily="34" charset="0"/>
            </a:endParaRPr>
          </a:p>
          <a:p>
            <a:pPr marL="2292350" indent="-2292350" algn="just">
              <a:spcBef>
                <a:spcPts val="600"/>
              </a:spcBef>
              <a:spcAft>
                <a:spcPts val="600"/>
              </a:spcAft>
              <a:buNone/>
            </a:pPr>
            <a:r>
              <a:rPr lang="en-US" sz="1800" dirty="0" smtClean="0">
                <a:latin typeface="Calibri" pitchFamily="34" charset="0"/>
              </a:rPr>
              <a:t>Requirement 3: </a:t>
            </a:r>
            <a:r>
              <a:rPr lang="en-US" sz="1800" b="0" dirty="0" smtClean="0">
                <a:latin typeface="Calibri" pitchFamily="34" charset="0"/>
              </a:rPr>
              <a:t>	An utility company desires to give an option to their customers to send an SMS to register a complaint. What would be ideal strategy for implementing this in IPCC?</a:t>
            </a:r>
          </a:p>
          <a:p>
            <a:pPr marL="2292350" indent="-2292350" algn="just">
              <a:spcBef>
                <a:spcPts val="600"/>
              </a:spcBef>
              <a:spcAft>
                <a:spcPts val="600"/>
              </a:spcAft>
              <a:buNone/>
            </a:pPr>
            <a:r>
              <a:rPr lang="en-US" sz="1800" dirty="0" smtClean="0">
                <a:latin typeface="Calibri" pitchFamily="34" charset="0"/>
              </a:rPr>
              <a:t>Solution</a:t>
            </a:r>
            <a:r>
              <a:rPr lang="en-US" sz="1800" b="0" dirty="0" smtClean="0">
                <a:latin typeface="Calibri" pitchFamily="34" charset="0"/>
              </a:rPr>
              <a:t>:	The MSP component in IPCC can interface with a SMS Gateway and route SMS in form of an email request to the agents. </a:t>
            </a:r>
          </a:p>
        </p:txBody>
      </p:sp>
      <p:sp>
        <p:nvSpPr>
          <p:cNvPr id="9220" name="Date Placeholder 3"/>
          <p:cNvSpPr>
            <a:spLocks noGrp="1"/>
          </p:cNvSpPr>
          <p:nvPr>
            <p:ph type="dt" sz="quarter" idx="10"/>
          </p:nvPr>
        </p:nvSpPr>
        <p:spPr>
          <a:noFill/>
        </p:spPr>
        <p:txBody>
          <a:bodyPr/>
          <a:lstStyle/>
          <a:p>
            <a:r>
              <a:rPr lang="de-DE" smtClean="0">
                <a:solidFill>
                  <a:srgbClr val="2D2015"/>
                </a:solidFill>
                <a:latin typeface="FrutigerNext LT Bold" pitchFamily="34" charset="0"/>
              </a:rPr>
              <a:t>Page </a:t>
            </a:r>
            <a:fld id="{2F69819B-C146-457E-B4BC-A86985E23571}" type="slidenum">
              <a:rPr lang="de-DE" smtClean="0">
                <a:solidFill>
                  <a:srgbClr val="2D2015"/>
                </a:solidFill>
                <a:latin typeface="FrutigerNext LT Bold" pitchFamily="34" charset="0"/>
              </a:rPr>
              <a:pPr/>
              <a:t>33</a:t>
            </a:fld>
            <a:endParaRPr lang="en-GB" smtClean="0">
              <a:solidFill>
                <a:srgbClr val="2D2015"/>
              </a:solidFill>
              <a:latin typeface="FrutigerNext LT Bold" pitchFamily="34" charset="0"/>
            </a:endParaRPr>
          </a:p>
        </p:txBody>
      </p:sp>
      <p:sp>
        <p:nvSpPr>
          <p:cNvPr id="5"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base">
              <a:defRPr/>
            </a:pPr>
            <a:r>
              <a:rPr lang="en-US" altLang="zh-CN" sz="3200" b="1" spc="50" dirty="0" smtClean="0">
                <a:ln w="11430"/>
                <a:solidFill>
                  <a:srgbClr val="C00000"/>
                </a:solidFill>
                <a:effectLst>
                  <a:outerShdw blurRad="76200" dist="50800" dir="5400000" algn="tl" rotWithShape="0">
                    <a:srgbClr val="000000">
                      <a:alpha val="65000"/>
                    </a:srgbClr>
                  </a:outerShdw>
                </a:effectLst>
                <a:latin typeface="Calibri" pitchFamily="34" charset="0"/>
              </a:rPr>
              <a:t>Implementation Scenarios</a:t>
            </a:r>
          </a:p>
        </p:txBody>
      </p:sp>
      <p:pic>
        <p:nvPicPr>
          <p:cNvPr id="6" name="Picture 4" descr="目标 copy"/>
          <p:cNvPicPr>
            <a:picLocks noChangeAspect="1" noChangeArrowheads="1"/>
          </p:cNvPicPr>
          <p:nvPr/>
        </p:nvPicPr>
        <p:blipFill>
          <a:blip r:embed="rId3"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linds(horizontal)">
                                      <p:cBhvr>
                                        <p:cTn id="3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304800" y="990600"/>
            <a:ext cx="8610600" cy="4495800"/>
          </a:xfrm>
        </p:spPr>
        <p:txBody>
          <a:bodyPr/>
          <a:lstStyle/>
          <a:p>
            <a:pPr marL="2292350" indent="-2292350" algn="just">
              <a:spcBef>
                <a:spcPts val="600"/>
              </a:spcBef>
              <a:spcAft>
                <a:spcPts val="600"/>
              </a:spcAft>
              <a:buFont typeface="Wingdings" pitchFamily="2" charset="2"/>
              <a:buNone/>
            </a:pPr>
            <a:r>
              <a:rPr lang="en-US" sz="1800" dirty="0" smtClean="0">
                <a:latin typeface="Calibri" pitchFamily="34" charset="0"/>
              </a:rPr>
              <a:t>Requirement 4: 	</a:t>
            </a:r>
            <a:r>
              <a:rPr lang="en-US" sz="1800" b="0" dirty="0" smtClean="0">
                <a:latin typeface="Calibri" pitchFamily="34" charset="0"/>
              </a:rPr>
              <a:t>A prominent BPO services multiple clients. It needs to provide separate agents, reporting, monitoring  and also ensure data integrity to each client. How can this can be achieved in IPCC?</a:t>
            </a:r>
          </a:p>
          <a:p>
            <a:pPr marL="2292350" indent="-2292350" algn="just">
              <a:spcBef>
                <a:spcPts val="600"/>
              </a:spcBef>
              <a:spcAft>
                <a:spcPts val="600"/>
              </a:spcAft>
              <a:buFont typeface="Wingdings" pitchFamily="2" charset="2"/>
              <a:buNone/>
            </a:pPr>
            <a:r>
              <a:rPr lang="en-US" sz="1800" dirty="0" smtClean="0">
                <a:latin typeface="Calibri" pitchFamily="34" charset="0"/>
              </a:rPr>
              <a:t>Solution:	</a:t>
            </a:r>
            <a:r>
              <a:rPr lang="en-US" sz="1800" b="0" dirty="0" smtClean="0">
                <a:latin typeface="Calibri" pitchFamily="34" charset="0"/>
              </a:rPr>
              <a:t>Multi-Tenancy/Virtual Contact Centre can be established in IPCC by assigning logically separate VDNs to each client.</a:t>
            </a:r>
            <a:r>
              <a:rPr lang="en-US" altLang="zh-CN" sz="1800" b="0" dirty="0" smtClean="0">
                <a:latin typeface="Calibri" pitchFamily="34" charset="0"/>
              </a:rPr>
              <a:t> Using this technology, one physical call center can provide up to 100 logical call centers.  Each VCC has it’s own management module, report module, inspection module, agents, IVR etc. It would seem that each tenant has an own call center.</a:t>
            </a:r>
          </a:p>
          <a:p>
            <a:pPr marL="2292350" indent="-2292350" algn="just">
              <a:spcBef>
                <a:spcPts val="600"/>
              </a:spcBef>
              <a:spcAft>
                <a:spcPts val="600"/>
              </a:spcAft>
              <a:buNone/>
            </a:pPr>
            <a:r>
              <a:rPr lang="en-US" sz="1800" dirty="0" smtClean="0">
                <a:latin typeface="Calibri" pitchFamily="34" charset="0"/>
              </a:rPr>
              <a:t>Requirement 5: </a:t>
            </a:r>
            <a:r>
              <a:rPr lang="en-US" altLang="zh-CN" sz="1800" b="0" dirty="0" smtClean="0">
                <a:latin typeface="Calibri" pitchFamily="34" charset="0"/>
              </a:rPr>
              <a:t>	A Telecom Contact Centre wants to integrate it’s IVR with a backend Billing system in order to play out the billing information to it’s customers.  How can this be achieved in IPCC?</a:t>
            </a:r>
          </a:p>
          <a:p>
            <a:pPr marL="2292350" indent="-2292350" algn="just">
              <a:spcBef>
                <a:spcPts val="600"/>
              </a:spcBef>
              <a:spcAft>
                <a:spcPts val="600"/>
              </a:spcAft>
              <a:buNone/>
            </a:pPr>
            <a:r>
              <a:rPr lang="en-US" altLang="zh-CN" sz="1800" dirty="0" smtClean="0">
                <a:latin typeface="Calibri" pitchFamily="34" charset="0"/>
              </a:rPr>
              <a:t>Solution</a:t>
            </a:r>
            <a:r>
              <a:rPr lang="en-US" altLang="zh-CN" sz="1800" b="0" dirty="0" smtClean="0">
                <a:latin typeface="Calibri" pitchFamily="34" charset="0"/>
              </a:rPr>
              <a:t>:	The IVR can achieve integration with a backend Billing system through the </a:t>
            </a:r>
            <a:r>
              <a:rPr lang="en-US" altLang="zh-CN" sz="1800" b="0" dirty="0" err="1" smtClean="0">
                <a:latin typeface="Calibri" pitchFamily="34" charset="0"/>
              </a:rPr>
              <a:t>DTProxy</a:t>
            </a:r>
            <a:r>
              <a:rPr lang="en-US" altLang="zh-CN" sz="1800" b="0" dirty="0" smtClean="0">
                <a:latin typeface="Calibri" pitchFamily="34" charset="0"/>
              </a:rPr>
              <a:t> middleware interface.</a:t>
            </a:r>
          </a:p>
          <a:p>
            <a:pPr algn="just">
              <a:spcBef>
                <a:spcPts val="600"/>
              </a:spcBef>
              <a:spcAft>
                <a:spcPts val="600"/>
              </a:spcAft>
              <a:buFont typeface="Wingdings" pitchFamily="2" charset="2"/>
              <a:buNone/>
            </a:pPr>
            <a:endParaRPr lang="en-US" sz="1800" dirty="0" smtClean="0">
              <a:latin typeface="Calibri" pitchFamily="34" charset="0"/>
            </a:endParaRPr>
          </a:p>
        </p:txBody>
      </p:sp>
      <p:sp>
        <p:nvSpPr>
          <p:cNvPr id="12292" name="Date Placeholder 3"/>
          <p:cNvSpPr>
            <a:spLocks noGrp="1"/>
          </p:cNvSpPr>
          <p:nvPr>
            <p:ph type="dt" sz="quarter" idx="10"/>
          </p:nvPr>
        </p:nvSpPr>
        <p:spPr>
          <a:noFill/>
        </p:spPr>
        <p:txBody>
          <a:bodyPr/>
          <a:lstStyle/>
          <a:p>
            <a:r>
              <a:rPr lang="de-DE" smtClean="0">
                <a:solidFill>
                  <a:srgbClr val="2D2015"/>
                </a:solidFill>
                <a:latin typeface="FrutigerNext LT Bold" pitchFamily="34" charset="0"/>
              </a:rPr>
              <a:t>Page </a:t>
            </a:r>
            <a:fld id="{B0521D3B-0D52-4D61-B2C6-623F32322ED0}" type="slidenum">
              <a:rPr lang="de-DE" smtClean="0">
                <a:solidFill>
                  <a:srgbClr val="2D2015"/>
                </a:solidFill>
                <a:latin typeface="FrutigerNext LT Bold" pitchFamily="34" charset="0"/>
              </a:rPr>
              <a:pPr/>
              <a:t>34</a:t>
            </a:fld>
            <a:endParaRPr lang="en-GB" smtClean="0">
              <a:solidFill>
                <a:srgbClr val="2D2015"/>
              </a:solidFill>
              <a:latin typeface="FrutigerNext LT Bold" pitchFamily="34" charset="0"/>
            </a:endParaRPr>
          </a:p>
        </p:txBody>
      </p:sp>
      <p:sp>
        <p:nvSpPr>
          <p:cNvPr id="6"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base">
              <a:defRPr/>
            </a:pPr>
            <a:r>
              <a:rPr lang="en-US" altLang="zh-CN" sz="3200" b="1" spc="50" dirty="0" smtClean="0">
                <a:ln w="11430"/>
                <a:solidFill>
                  <a:srgbClr val="C00000"/>
                </a:solidFill>
                <a:effectLst>
                  <a:outerShdw blurRad="76200" dist="50800" dir="5400000" algn="tl" rotWithShape="0">
                    <a:srgbClr val="000000">
                      <a:alpha val="65000"/>
                    </a:srgbClr>
                  </a:outerShdw>
                </a:effectLst>
                <a:latin typeface="Calibri" pitchFamily="34" charset="0"/>
              </a:rPr>
              <a:t>Implementation Scenarios…</a:t>
            </a:r>
          </a:p>
        </p:txBody>
      </p:sp>
      <p:pic>
        <p:nvPicPr>
          <p:cNvPr id="7" name="Picture 4" descr="目标 copy"/>
          <p:cNvPicPr>
            <a:picLocks noChangeAspect="1" noChangeArrowheads="1"/>
          </p:cNvPicPr>
          <p:nvPr/>
        </p:nvPicPr>
        <p:blipFill>
          <a:blip r:embed="rId3"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2"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92629" y="914401"/>
            <a:ext cx="7870372" cy="3341913"/>
          </a:xfrm>
        </p:spPr>
        <p:txBody>
          <a:bodyPr/>
          <a:lstStyle/>
          <a:p>
            <a:pPr marL="2292350" indent="-2292350" algn="just">
              <a:buFont typeface="Wingdings" pitchFamily="2" charset="2"/>
              <a:buNone/>
            </a:pPr>
            <a:r>
              <a:rPr lang="en-US" sz="1800" dirty="0" smtClean="0">
                <a:latin typeface="Calibri" pitchFamily="34" charset="0"/>
              </a:rPr>
              <a:t>Requirement 6: 	</a:t>
            </a:r>
            <a:r>
              <a:rPr lang="en-US" sz="1800" b="0" dirty="0" smtClean="0">
                <a:latin typeface="Calibri" pitchFamily="34" charset="0"/>
              </a:rPr>
              <a:t>A Bank has 4 geographically distributed contact centers in a country, servicing each banking circle. The Bank wishes to achieve load balancing in order to increase the idle resource utilization. How can this be achieved in IPCC?</a:t>
            </a:r>
          </a:p>
          <a:p>
            <a:pPr marL="2292350" indent="-2292350" algn="just">
              <a:buFont typeface="Wingdings" pitchFamily="2" charset="2"/>
              <a:buNone/>
            </a:pPr>
            <a:r>
              <a:rPr lang="en-US" sz="1800" dirty="0" smtClean="0">
                <a:latin typeface="Calibri" pitchFamily="34" charset="0"/>
              </a:rPr>
              <a:t>Solution:	</a:t>
            </a:r>
            <a:r>
              <a:rPr lang="en-US" altLang="zh-CN" sz="1800" b="0" dirty="0" smtClean="0">
                <a:latin typeface="Calibri" pitchFamily="34" charset="0"/>
              </a:rPr>
              <a:t>Network Center technology in IPCC can join distributed Contact Centers together to form a large-range unified Contact Centre. Calls can be transferred from one call center to another, together with data transfer. Network Call Center can make calls load balance and support  shared resources.</a:t>
            </a:r>
          </a:p>
          <a:p>
            <a:pPr algn="just">
              <a:buFont typeface="Wingdings" pitchFamily="2" charset="2"/>
              <a:buNone/>
            </a:pPr>
            <a:endParaRPr lang="en-US" sz="1800" b="0" dirty="0" smtClean="0">
              <a:latin typeface="Calibri" pitchFamily="34" charset="0"/>
            </a:endParaRPr>
          </a:p>
        </p:txBody>
      </p:sp>
      <p:sp>
        <p:nvSpPr>
          <p:cNvPr id="13316" name="Date Placeholder 3"/>
          <p:cNvSpPr>
            <a:spLocks noGrp="1"/>
          </p:cNvSpPr>
          <p:nvPr>
            <p:ph type="dt" sz="quarter" idx="10"/>
          </p:nvPr>
        </p:nvSpPr>
        <p:spPr>
          <a:noFill/>
        </p:spPr>
        <p:txBody>
          <a:bodyPr/>
          <a:lstStyle/>
          <a:p>
            <a:r>
              <a:rPr lang="de-DE" smtClean="0">
                <a:solidFill>
                  <a:srgbClr val="2D2015"/>
                </a:solidFill>
                <a:latin typeface="FrutigerNext LT Bold" pitchFamily="34" charset="0"/>
              </a:rPr>
              <a:t>Page </a:t>
            </a:r>
            <a:fld id="{F2EA99A4-20BA-4841-8DBF-521B718667BE}" type="slidenum">
              <a:rPr lang="de-DE" smtClean="0">
                <a:solidFill>
                  <a:srgbClr val="2D2015"/>
                </a:solidFill>
                <a:latin typeface="FrutigerNext LT Bold" pitchFamily="34" charset="0"/>
              </a:rPr>
              <a:pPr/>
              <a:t>35</a:t>
            </a:fld>
            <a:endParaRPr lang="en-GB" smtClean="0">
              <a:solidFill>
                <a:srgbClr val="2D2015"/>
              </a:solidFill>
              <a:latin typeface="FrutigerNext LT Bold" pitchFamily="34" charset="0"/>
            </a:endParaRPr>
          </a:p>
        </p:txBody>
      </p:sp>
      <p:sp>
        <p:nvSpPr>
          <p:cNvPr id="6"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base">
              <a:defRPr/>
            </a:pPr>
            <a:r>
              <a:rPr lang="en-US" altLang="zh-CN" sz="3200" b="1" spc="50" dirty="0" smtClean="0">
                <a:ln w="11430"/>
                <a:solidFill>
                  <a:srgbClr val="C00000"/>
                </a:solidFill>
                <a:effectLst>
                  <a:outerShdw blurRad="76200" dist="50800" dir="5400000" algn="tl" rotWithShape="0">
                    <a:srgbClr val="000000">
                      <a:alpha val="65000"/>
                    </a:srgbClr>
                  </a:outerShdw>
                </a:effectLst>
                <a:latin typeface="Calibri" pitchFamily="34" charset="0"/>
              </a:rPr>
              <a:t>Implementation Scenarios…</a:t>
            </a:r>
          </a:p>
        </p:txBody>
      </p:sp>
      <p:pic>
        <p:nvPicPr>
          <p:cNvPr id="7" name="Picture 4" descr="目标 copy"/>
          <p:cNvPicPr>
            <a:picLocks noChangeAspect="1" noChangeArrowheads="1"/>
          </p:cNvPicPr>
          <p:nvPr/>
        </p:nvPicPr>
        <p:blipFill>
          <a:blip r:embed="rId3"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Date Placeholder 3"/>
          <p:cNvSpPr>
            <a:spLocks noGrp="1"/>
          </p:cNvSpPr>
          <p:nvPr>
            <p:ph type="dt" sz="quarter" idx="10"/>
          </p:nvPr>
        </p:nvSpPr>
        <p:spPr>
          <a:noFill/>
        </p:spPr>
        <p:txBody>
          <a:bodyPr/>
          <a:lstStyle/>
          <a:p>
            <a:r>
              <a:rPr lang="de-DE" smtClean="0">
                <a:solidFill>
                  <a:srgbClr val="2D2015"/>
                </a:solidFill>
                <a:latin typeface="FrutigerNext LT Bold" pitchFamily="34" charset="0"/>
              </a:rPr>
              <a:t>Page </a:t>
            </a:r>
            <a:fld id="{F2EA99A4-20BA-4841-8DBF-521B718667BE}" type="slidenum">
              <a:rPr lang="de-DE" smtClean="0">
                <a:solidFill>
                  <a:srgbClr val="2D2015"/>
                </a:solidFill>
                <a:latin typeface="FrutigerNext LT Bold" pitchFamily="34" charset="0"/>
              </a:rPr>
              <a:pPr/>
              <a:t>36</a:t>
            </a:fld>
            <a:endParaRPr lang="en-GB" smtClean="0">
              <a:solidFill>
                <a:srgbClr val="2D2015"/>
              </a:solidFill>
              <a:latin typeface="FrutigerNext LT Bold" pitchFamily="34" charset="0"/>
            </a:endParaRPr>
          </a:p>
        </p:txBody>
      </p:sp>
      <p:sp>
        <p:nvSpPr>
          <p:cNvPr id="6"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base">
              <a:defRPr/>
            </a:pPr>
            <a:r>
              <a:rPr lang="en-US" altLang="zh-CN" sz="3200" b="1" spc="50" dirty="0" smtClean="0">
                <a:ln w="11430"/>
                <a:solidFill>
                  <a:srgbClr val="C00000"/>
                </a:solidFill>
                <a:effectLst>
                  <a:outerShdw blurRad="76200" dist="50800" dir="5400000" algn="tl" rotWithShape="0">
                    <a:srgbClr val="000000">
                      <a:alpha val="65000"/>
                    </a:srgbClr>
                  </a:outerShdw>
                </a:effectLst>
                <a:latin typeface="Calibri" pitchFamily="34" charset="0"/>
              </a:rPr>
              <a:t>USPs</a:t>
            </a:r>
          </a:p>
        </p:txBody>
      </p:sp>
      <p:pic>
        <p:nvPicPr>
          <p:cNvPr id="7" name="Picture 4" descr="目标 copy"/>
          <p:cNvPicPr>
            <a:picLocks noChangeAspect="1" noChangeArrowheads="1"/>
          </p:cNvPicPr>
          <p:nvPr/>
        </p:nvPicPr>
        <p:blipFill>
          <a:blip r:embed="rId3" cstate="print"/>
          <a:srcRect/>
          <a:stretch>
            <a:fillRect/>
          </a:stretch>
        </p:blipFill>
        <p:spPr bwMode="auto">
          <a:xfrm>
            <a:off x="163070" y="159664"/>
            <a:ext cx="622300" cy="623888"/>
          </a:xfrm>
          <a:prstGeom prst="rect">
            <a:avLst/>
          </a:prstGeom>
          <a:noFill/>
          <a:ln w="9525">
            <a:noFill/>
            <a:miter lim="800000"/>
            <a:headEnd/>
            <a:tailEnd/>
          </a:ln>
        </p:spPr>
      </p:pic>
      <p:sp>
        <p:nvSpPr>
          <p:cNvPr id="9" name="Rectangle 8"/>
          <p:cNvSpPr/>
          <p:nvPr/>
        </p:nvSpPr>
        <p:spPr>
          <a:xfrm>
            <a:off x="610877" y="1077685"/>
            <a:ext cx="7696200" cy="3276282"/>
          </a:xfrm>
          <a:prstGeom prst="rect">
            <a:avLst/>
          </a:prstGeom>
        </p:spPr>
        <p:txBody>
          <a:bodyPr wrap="square">
            <a:spAutoFit/>
          </a:bodyPr>
          <a:lstStyle/>
          <a:p>
            <a:pPr marL="914400" indent="-457200" fontAlgn="base">
              <a:lnSpc>
                <a:spcPct val="150000"/>
              </a:lnSpc>
              <a:buSzPct val="75000"/>
              <a:buFont typeface="Wingdings" pitchFamily="2" charset="2"/>
              <a:buChar char="q"/>
            </a:pPr>
            <a:r>
              <a:rPr lang="en-US" sz="2000" dirty="0" smtClean="0">
                <a:solidFill>
                  <a:srgbClr val="2D2015"/>
                </a:solidFill>
                <a:latin typeface="Calibri" pitchFamily="34" charset="0"/>
              </a:rPr>
              <a:t>All-in-one Box (UAP) - ACD, PBX, Voice Gateway, Media Resource (IVR) and Logger</a:t>
            </a:r>
          </a:p>
          <a:p>
            <a:pPr marL="914400" indent="-457200" fontAlgn="base">
              <a:lnSpc>
                <a:spcPct val="150000"/>
              </a:lnSpc>
              <a:buSzPct val="75000"/>
              <a:buFont typeface="Wingdings" pitchFamily="2" charset="2"/>
              <a:buChar char="q"/>
            </a:pPr>
            <a:r>
              <a:rPr lang="en-US" sz="2000" dirty="0" smtClean="0">
                <a:solidFill>
                  <a:srgbClr val="2D2015"/>
                </a:solidFill>
                <a:latin typeface="Calibri" pitchFamily="34" charset="0"/>
              </a:rPr>
              <a:t>Unique Architecture – Separation of Resource &amp; Control (UAP – CTI)</a:t>
            </a:r>
          </a:p>
          <a:p>
            <a:pPr marL="914400" indent="-457200" fontAlgn="base">
              <a:lnSpc>
                <a:spcPct val="150000"/>
              </a:lnSpc>
              <a:buSzPct val="75000"/>
              <a:buFont typeface="Wingdings" pitchFamily="2" charset="2"/>
              <a:buChar char="q"/>
            </a:pPr>
            <a:r>
              <a:rPr lang="en-US" sz="2000" dirty="0" smtClean="0">
                <a:solidFill>
                  <a:srgbClr val="2D2015"/>
                </a:solidFill>
                <a:latin typeface="Calibri" pitchFamily="34" charset="0"/>
              </a:rPr>
              <a:t>Layered and Modular Design (Access Layer, Media Adaptation Layer, Service Layer)</a:t>
            </a:r>
          </a:p>
          <a:p>
            <a:pPr marL="914400" indent="-457200" fontAlgn="base">
              <a:lnSpc>
                <a:spcPct val="150000"/>
              </a:lnSpc>
              <a:buSzPct val="75000"/>
              <a:buFont typeface="Wingdings" pitchFamily="2" charset="2"/>
              <a:buChar char="q"/>
            </a:pPr>
            <a:r>
              <a:rPr lang="en-US" sz="2000" dirty="0" smtClean="0">
                <a:solidFill>
                  <a:srgbClr val="2D2015"/>
                </a:solidFill>
                <a:latin typeface="Calibri" pitchFamily="34" charset="0"/>
              </a:rPr>
              <a:t>License Based Control (Feature, Ports - Agent &amp; Resource)</a:t>
            </a:r>
            <a:endParaRPr lang="en-US" sz="2000" dirty="0">
              <a:solidFill>
                <a:srgbClr val="2D2015"/>
              </a:solidFill>
              <a:latin typeface="Calibri"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37</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rgbClr val="C00000"/>
                </a:solidFill>
                <a:effectLst>
                  <a:outerShdw blurRad="76200" dist="50800" dir="5400000" algn="tl" rotWithShape="0">
                    <a:srgbClr val="000000">
                      <a:alpha val="65000"/>
                    </a:srgbClr>
                  </a:outerShdw>
                </a:effectLst>
                <a:latin typeface="Calibri" pitchFamily="34" charset="0"/>
              </a:rPr>
              <a:t>Glossary</a:t>
            </a: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6" name="Rectangle 3"/>
          <p:cNvSpPr txBox="1">
            <a:spLocks noChangeArrowheads="1"/>
          </p:cNvSpPr>
          <p:nvPr/>
        </p:nvSpPr>
        <p:spPr bwMode="auto">
          <a:xfrm>
            <a:off x="711457" y="888078"/>
            <a:ext cx="5232144" cy="555626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marL="911225" marR="0" lvl="0" indent="-454025" algn="l" defTabSz="801688" rtl="0" eaLnBrk="1" fontAlgn="base" latinLnBrk="0" hangingPunct="1">
              <a:lnSpc>
                <a:spcPct val="140000"/>
              </a:lnSpc>
              <a:spcBef>
                <a:spcPct val="30000"/>
              </a:spcBef>
              <a:spcAft>
                <a:spcPct val="0"/>
              </a:spcAft>
              <a:buSzPct val="80000"/>
              <a:buFont typeface="Wingdings" pitchFamily="2" charset="2"/>
              <a:buChar char="q"/>
              <a:tabLst/>
              <a:defRPr/>
            </a:pPr>
            <a:r>
              <a:rPr lang="en-US" altLang="zh-CN" sz="1600" b="1" kern="0" dirty="0" smtClean="0">
                <a:solidFill>
                  <a:schemeClr val="bg2"/>
                </a:solidFill>
                <a:latin typeface="Calibri" pitchFamily="34" charset="0"/>
                <a:ea typeface="+mn-ea"/>
              </a:rPr>
              <a:t>IPCC – </a:t>
            </a:r>
            <a:r>
              <a:rPr lang="en-US" altLang="zh-CN" sz="1600" kern="0" dirty="0" smtClean="0">
                <a:solidFill>
                  <a:schemeClr val="bg2"/>
                </a:solidFill>
                <a:latin typeface="Calibri" pitchFamily="34" charset="0"/>
                <a:ea typeface="+mn-ea"/>
              </a:rPr>
              <a:t>IPCC</a:t>
            </a:r>
          </a:p>
          <a:p>
            <a:pPr marL="911225" marR="0" lvl="0" indent="-454025" algn="l" defTabSz="801688" rtl="0" eaLnBrk="1" fontAlgn="base" latinLnBrk="0" hangingPunct="1">
              <a:lnSpc>
                <a:spcPct val="140000"/>
              </a:lnSpc>
              <a:spcBef>
                <a:spcPct val="30000"/>
              </a:spcBef>
              <a:spcAft>
                <a:spcPct val="0"/>
              </a:spcAft>
              <a:buSzPct val="80000"/>
              <a:buFont typeface="Wingdings" pitchFamily="2" charset="2"/>
              <a:buChar char="q"/>
              <a:tabLst/>
              <a:defRPr/>
            </a:pPr>
            <a:r>
              <a:rPr kumimoji="0" lang="en-US" altLang="zh-CN" sz="1600" b="1" i="0" u="none" strike="noStrike" kern="0" cap="none" spc="0" normalizeH="0" baseline="0" noProof="0" dirty="0" smtClean="0">
                <a:ln>
                  <a:noFill/>
                </a:ln>
                <a:solidFill>
                  <a:schemeClr val="bg2"/>
                </a:solidFill>
                <a:effectLst/>
                <a:uLnTx/>
                <a:uFillTx/>
                <a:latin typeface="Calibri" pitchFamily="34" charset="0"/>
                <a:ea typeface="+mn-ea"/>
                <a:cs typeface="+mn-cs"/>
              </a:rPr>
              <a:t>PLMN – </a:t>
            </a:r>
            <a:r>
              <a:rPr kumimoji="0" lang="en-US" altLang="zh-CN" sz="1600" i="0" u="none" strike="noStrike" kern="0" cap="none" spc="0" normalizeH="0" baseline="0" noProof="0" dirty="0" smtClean="0">
                <a:ln>
                  <a:noFill/>
                </a:ln>
                <a:solidFill>
                  <a:schemeClr val="bg2"/>
                </a:solidFill>
                <a:effectLst/>
                <a:uLnTx/>
                <a:uFillTx/>
                <a:latin typeface="Calibri" pitchFamily="34" charset="0"/>
                <a:ea typeface="+mn-ea"/>
                <a:cs typeface="+mn-cs"/>
              </a:rPr>
              <a:t>Public Land</a:t>
            </a:r>
            <a:r>
              <a:rPr kumimoji="0" lang="en-US" altLang="zh-CN" sz="1600" i="0" u="none" strike="noStrike" kern="0" cap="none" spc="0" normalizeH="0" noProof="0" dirty="0" smtClean="0">
                <a:ln>
                  <a:noFill/>
                </a:ln>
                <a:solidFill>
                  <a:schemeClr val="bg2"/>
                </a:solidFill>
                <a:effectLst/>
                <a:uLnTx/>
                <a:uFillTx/>
                <a:latin typeface="Calibri" pitchFamily="34" charset="0"/>
                <a:ea typeface="+mn-ea"/>
                <a:cs typeface="+mn-cs"/>
              </a:rPr>
              <a:t> Mobile Network</a:t>
            </a:r>
          </a:p>
          <a:p>
            <a:pPr marL="911225" marR="0" lvl="0" indent="-454025" algn="l" defTabSz="801688" rtl="0" eaLnBrk="1" fontAlgn="base" latinLnBrk="0" hangingPunct="1">
              <a:lnSpc>
                <a:spcPct val="140000"/>
              </a:lnSpc>
              <a:spcBef>
                <a:spcPct val="30000"/>
              </a:spcBef>
              <a:spcAft>
                <a:spcPct val="0"/>
              </a:spcAft>
              <a:buSzPct val="80000"/>
              <a:buFont typeface="Wingdings" pitchFamily="2" charset="2"/>
              <a:buChar char="q"/>
              <a:tabLst/>
              <a:defRPr/>
            </a:pPr>
            <a:r>
              <a:rPr lang="en-US" altLang="zh-CN" sz="1600" b="1" kern="0" baseline="0" dirty="0" smtClean="0">
                <a:solidFill>
                  <a:schemeClr val="bg2"/>
                </a:solidFill>
                <a:latin typeface="Calibri" pitchFamily="34" charset="0"/>
                <a:ea typeface="+mn-ea"/>
              </a:rPr>
              <a:t>PSTN</a:t>
            </a:r>
            <a:r>
              <a:rPr lang="en-US" altLang="zh-CN" sz="1600" b="1" kern="0" dirty="0" smtClean="0">
                <a:solidFill>
                  <a:schemeClr val="bg2"/>
                </a:solidFill>
                <a:latin typeface="Calibri" pitchFamily="34" charset="0"/>
                <a:ea typeface="+mn-ea"/>
              </a:rPr>
              <a:t> – </a:t>
            </a:r>
            <a:r>
              <a:rPr lang="en-US" altLang="zh-CN" sz="1600" kern="0" dirty="0" smtClean="0">
                <a:solidFill>
                  <a:schemeClr val="bg2"/>
                </a:solidFill>
                <a:latin typeface="Calibri" pitchFamily="34" charset="0"/>
                <a:ea typeface="+mn-ea"/>
              </a:rPr>
              <a:t>Public Switched Telephone Network</a:t>
            </a:r>
          </a:p>
          <a:p>
            <a:pPr marL="911225" marR="0" lvl="0" indent="-454025" algn="l" defTabSz="801688" rtl="0" eaLnBrk="1" fontAlgn="base" latinLnBrk="0" hangingPunct="1">
              <a:lnSpc>
                <a:spcPct val="140000"/>
              </a:lnSpc>
              <a:spcBef>
                <a:spcPct val="30000"/>
              </a:spcBef>
              <a:spcAft>
                <a:spcPct val="0"/>
              </a:spcAft>
              <a:buSzPct val="80000"/>
              <a:buFont typeface="Wingdings" pitchFamily="2" charset="2"/>
              <a:buChar char="q"/>
              <a:tabLst/>
              <a:defRPr/>
            </a:pPr>
            <a:r>
              <a:rPr kumimoji="0" lang="en-US" altLang="zh-CN" sz="1600" b="1" i="0" u="none" strike="noStrike" kern="0" cap="none" spc="0" normalizeH="0" baseline="0" noProof="0" dirty="0" smtClean="0">
                <a:ln>
                  <a:noFill/>
                </a:ln>
                <a:solidFill>
                  <a:schemeClr val="bg2"/>
                </a:solidFill>
                <a:effectLst/>
                <a:uLnTx/>
                <a:uFillTx/>
                <a:latin typeface="Calibri" pitchFamily="34" charset="0"/>
                <a:ea typeface="+mn-ea"/>
                <a:cs typeface="+mn-cs"/>
              </a:rPr>
              <a:t>NGN</a:t>
            </a:r>
            <a:r>
              <a:rPr kumimoji="0" lang="en-US" altLang="zh-CN" sz="1600" b="1" i="0" u="none" strike="noStrike" kern="0" cap="none" spc="0" normalizeH="0" noProof="0" dirty="0" smtClean="0">
                <a:ln>
                  <a:noFill/>
                </a:ln>
                <a:solidFill>
                  <a:schemeClr val="bg2"/>
                </a:solidFill>
                <a:effectLst/>
                <a:uLnTx/>
                <a:uFillTx/>
                <a:latin typeface="Calibri" pitchFamily="34" charset="0"/>
                <a:ea typeface="+mn-ea"/>
                <a:cs typeface="+mn-cs"/>
              </a:rPr>
              <a:t> – </a:t>
            </a:r>
            <a:r>
              <a:rPr kumimoji="0" lang="en-US" altLang="zh-CN" sz="1600" i="0" u="none" strike="noStrike" kern="0" cap="none" spc="0" normalizeH="0" noProof="0" dirty="0" smtClean="0">
                <a:ln>
                  <a:noFill/>
                </a:ln>
                <a:solidFill>
                  <a:schemeClr val="bg2"/>
                </a:solidFill>
                <a:effectLst/>
                <a:uLnTx/>
                <a:uFillTx/>
                <a:latin typeface="Calibri" pitchFamily="34" charset="0"/>
                <a:ea typeface="+mn-ea"/>
                <a:cs typeface="+mn-cs"/>
              </a:rPr>
              <a:t>Next Generation Network</a:t>
            </a:r>
          </a:p>
          <a:p>
            <a:pPr marL="911225" marR="0" lvl="0" indent="-454025" algn="l" defTabSz="801688" rtl="0" eaLnBrk="1" fontAlgn="base" latinLnBrk="0" hangingPunct="1">
              <a:lnSpc>
                <a:spcPct val="140000"/>
              </a:lnSpc>
              <a:spcBef>
                <a:spcPct val="30000"/>
              </a:spcBef>
              <a:spcAft>
                <a:spcPct val="0"/>
              </a:spcAft>
              <a:buSzPct val="80000"/>
              <a:buFont typeface="Wingdings" pitchFamily="2" charset="2"/>
              <a:buChar char="q"/>
              <a:tabLst/>
              <a:defRPr/>
            </a:pPr>
            <a:r>
              <a:rPr lang="en-US" altLang="zh-CN" sz="1600" b="1" kern="0" baseline="0" dirty="0" smtClean="0">
                <a:solidFill>
                  <a:schemeClr val="bg2"/>
                </a:solidFill>
                <a:latin typeface="Calibri" pitchFamily="34" charset="0"/>
                <a:ea typeface="+mn-ea"/>
              </a:rPr>
              <a:t>IMS–</a:t>
            </a:r>
            <a:r>
              <a:rPr lang="en-US" altLang="zh-CN" sz="1600" b="1" kern="0" dirty="0" smtClean="0">
                <a:solidFill>
                  <a:schemeClr val="bg2"/>
                </a:solidFill>
                <a:latin typeface="Calibri" pitchFamily="34" charset="0"/>
                <a:ea typeface="+mn-ea"/>
              </a:rPr>
              <a:t> </a:t>
            </a:r>
            <a:r>
              <a:rPr lang="en-US" altLang="zh-CN" sz="1600" kern="0" dirty="0" smtClean="0">
                <a:solidFill>
                  <a:schemeClr val="bg2"/>
                </a:solidFill>
                <a:latin typeface="Calibri" pitchFamily="34" charset="0"/>
                <a:ea typeface="+mn-ea"/>
              </a:rPr>
              <a:t>IP Multimedia System</a:t>
            </a:r>
          </a:p>
          <a:p>
            <a:pPr marL="911225" marR="0" lvl="0" indent="-454025" algn="l" defTabSz="801688" rtl="0" eaLnBrk="1" fontAlgn="base" latinLnBrk="0" hangingPunct="1">
              <a:lnSpc>
                <a:spcPct val="140000"/>
              </a:lnSpc>
              <a:spcBef>
                <a:spcPct val="30000"/>
              </a:spcBef>
              <a:spcAft>
                <a:spcPct val="0"/>
              </a:spcAft>
              <a:buSzPct val="80000"/>
              <a:buFont typeface="Wingdings" pitchFamily="2" charset="2"/>
              <a:buChar char="q"/>
              <a:tabLst/>
              <a:defRPr/>
            </a:pPr>
            <a:r>
              <a:rPr kumimoji="0" lang="en-US" altLang="zh-CN" sz="1600" b="1" i="0" u="none" strike="noStrike" kern="0" cap="none" spc="0" normalizeH="0" baseline="0" noProof="0" dirty="0" smtClean="0">
                <a:ln>
                  <a:noFill/>
                </a:ln>
                <a:solidFill>
                  <a:schemeClr val="bg2"/>
                </a:solidFill>
                <a:effectLst/>
                <a:uLnTx/>
                <a:uFillTx/>
                <a:latin typeface="Calibri" pitchFamily="34" charset="0"/>
                <a:ea typeface="+mn-ea"/>
                <a:cs typeface="+mn-cs"/>
              </a:rPr>
              <a:t>CCS – </a:t>
            </a:r>
            <a:r>
              <a:rPr kumimoji="0" lang="en-US" altLang="zh-CN" sz="1600" i="0" u="none" strike="noStrike" kern="0" cap="none" spc="0" normalizeH="0" baseline="0" noProof="0" dirty="0" smtClean="0">
                <a:ln>
                  <a:noFill/>
                </a:ln>
                <a:solidFill>
                  <a:schemeClr val="bg2"/>
                </a:solidFill>
                <a:effectLst/>
                <a:uLnTx/>
                <a:uFillTx/>
                <a:latin typeface="Calibri" pitchFamily="34" charset="0"/>
                <a:ea typeface="+mn-ea"/>
                <a:cs typeface="+mn-cs"/>
              </a:rPr>
              <a:t>Call/Core Control Server</a:t>
            </a:r>
          </a:p>
          <a:p>
            <a:pPr marL="911225" marR="0" lvl="0" indent="-454025" algn="l" defTabSz="801688" rtl="0" eaLnBrk="1" fontAlgn="base" latinLnBrk="0" hangingPunct="1">
              <a:lnSpc>
                <a:spcPct val="140000"/>
              </a:lnSpc>
              <a:spcBef>
                <a:spcPct val="30000"/>
              </a:spcBef>
              <a:spcAft>
                <a:spcPct val="0"/>
              </a:spcAft>
              <a:buSzPct val="80000"/>
              <a:buFont typeface="Wingdings" pitchFamily="2" charset="2"/>
              <a:buChar char="q"/>
              <a:tabLst/>
              <a:defRPr/>
            </a:pPr>
            <a:r>
              <a:rPr lang="en-US" altLang="zh-CN" sz="1600" b="1" kern="0" dirty="0" smtClean="0">
                <a:solidFill>
                  <a:schemeClr val="bg2"/>
                </a:solidFill>
                <a:latin typeface="Calibri" pitchFamily="34" charset="0"/>
                <a:ea typeface="+mn-ea"/>
              </a:rPr>
              <a:t>IVR – </a:t>
            </a:r>
            <a:r>
              <a:rPr lang="en-US" altLang="zh-CN" sz="1600" kern="0" dirty="0" smtClean="0">
                <a:solidFill>
                  <a:schemeClr val="bg2"/>
                </a:solidFill>
                <a:latin typeface="Calibri" pitchFamily="34" charset="0"/>
                <a:ea typeface="+mn-ea"/>
              </a:rPr>
              <a:t>Interactive Voice Response</a:t>
            </a:r>
          </a:p>
          <a:p>
            <a:pPr marL="911225" marR="0" lvl="0" indent="-454025" algn="l" defTabSz="801688" rtl="0" eaLnBrk="1" fontAlgn="base" latinLnBrk="0" hangingPunct="1">
              <a:lnSpc>
                <a:spcPct val="140000"/>
              </a:lnSpc>
              <a:spcBef>
                <a:spcPct val="30000"/>
              </a:spcBef>
              <a:spcAft>
                <a:spcPct val="0"/>
              </a:spcAft>
              <a:buSzPct val="80000"/>
              <a:buFont typeface="Wingdings" pitchFamily="2" charset="2"/>
              <a:buChar char="q"/>
              <a:tabLst/>
              <a:defRPr/>
            </a:pPr>
            <a:r>
              <a:rPr kumimoji="0" lang="en-US" altLang="zh-CN" sz="1600" b="1" i="0" u="none" strike="noStrike" kern="0" cap="none" spc="0" normalizeH="0" baseline="0" noProof="0" dirty="0" smtClean="0">
                <a:ln>
                  <a:noFill/>
                </a:ln>
                <a:solidFill>
                  <a:schemeClr val="bg2"/>
                </a:solidFill>
                <a:effectLst/>
                <a:uLnTx/>
                <a:uFillTx/>
                <a:latin typeface="Calibri" pitchFamily="34" charset="0"/>
                <a:ea typeface="+mn-ea"/>
                <a:cs typeface="+mn-cs"/>
              </a:rPr>
              <a:t>SCE</a:t>
            </a:r>
            <a:r>
              <a:rPr kumimoji="0" lang="en-US" altLang="zh-CN" sz="1600" b="1" i="0" u="none" strike="noStrike" kern="0" cap="none" spc="0" normalizeH="0" noProof="0" dirty="0" smtClean="0">
                <a:ln>
                  <a:noFill/>
                </a:ln>
                <a:solidFill>
                  <a:schemeClr val="bg2"/>
                </a:solidFill>
                <a:effectLst/>
                <a:uLnTx/>
                <a:uFillTx/>
                <a:latin typeface="Calibri" pitchFamily="34" charset="0"/>
                <a:ea typeface="+mn-ea"/>
                <a:cs typeface="+mn-cs"/>
              </a:rPr>
              <a:t> – </a:t>
            </a:r>
            <a:r>
              <a:rPr kumimoji="0" lang="en-US" altLang="zh-CN" sz="1600" i="0" u="none" strike="noStrike" kern="0" cap="none" spc="0" normalizeH="0" noProof="0" dirty="0" smtClean="0">
                <a:ln>
                  <a:noFill/>
                </a:ln>
                <a:solidFill>
                  <a:schemeClr val="bg2"/>
                </a:solidFill>
                <a:effectLst/>
                <a:uLnTx/>
                <a:uFillTx/>
                <a:latin typeface="Calibri" pitchFamily="34" charset="0"/>
                <a:ea typeface="+mn-ea"/>
                <a:cs typeface="+mn-cs"/>
              </a:rPr>
              <a:t>Service Creation Environment</a:t>
            </a:r>
          </a:p>
          <a:p>
            <a:pPr marL="911225" marR="0" lvl="0" indent="-454025" algn="l" defTabSz="801688" rtl="0" eaLnBrk="1" fontAlgn="base" latinLnBrk="0" hangingPunct="1">
              <a:lnSpc>
                <a:spcPct val="140000"/>
              </a:lnSpc>
              <a:spcBef>
                <a:spcPct val="30000"/>
              </a:spcBef>
              <a:spcAft>
                <a:spcPct val="0"/>
              </a:spcAft>
              <a:buSzPct val="80000"/>
              <a:buFont typeface="Wingdings" pitchFamily="2" charset="2"/>
              <a:buChar char="q"/>
              <a:tabLst/>
              <a:defRPr/>
            </a:pPr>
            <a:r>
              <a:rPr lang="en-US" altLang="zh-CN" sz="1600" b="1" kern="0" baseline="0" dirty="0" smtClean="0">
                <a:solidFill>
                  <a:schemeClr val="bg2"/>
                </a:solidFill>
                <a:latin typeface="Calibri" pitchFamily="34" charset="0"/>
                <a:ea typeface="+mn-ea"/>
              </a:rPr>
              <a:t>ASR</a:t>
            </a:r>
            <a:r>
              <a:rPr lang="en-US" altLang="zh-CN" sz="1600" b="1" kern="0" dirty="0" smtClean="0">
                <a:solidFill>
                  <a:schemeClr val="bg2"/>
                </a:solidFill>
                <a:latin typeface="Calibri" pitchFamily="34" charset="0"/>
                <a:ea typeface="+mn-ea"/>
              </a:rPr>
              <a:t> – </a:t>
            </a:r>
            <a:r>
              <a:rPr lang="en-US" altLang="zh-CN" sz="1600" kern="0" dirty="0" smtClean="0">
                <a:solidFill>
                  <a:schemeClr val="bg2"/>
                </a:solidFill>
                <a:latin typeface="Calibri" pitchFamily="34" charset="0"/>
                <a:ea typeface="+mn-ea"/>
              </a:rPr>
              <a:t>Automatic Speech Recognition</a:t>
            </a:r>
          </a:p>
          <a:p>
            <a:pPr marL="911225" marR="0" lvl="0" indent="-454025" algn="l" defTabSz="801688" rtl="0" eaLnBrk="1" fontAlgn="base" latinLnBrk="0" hangingPunct="1">
              <a:lnSpc>
                <a:spcPct val="140000"/>
              </a:lnSpc>
              <a:spcBef>
                <a:spcPct val="30000"/>
              </a:spcBef>
              <a:spcAft>
                <a:spcPct val="0"/>
              </a:spcAft>
              <a:buSzPct val="80000"/>
              <a:buFont typeface="Wingdings" pitchFamily="2" charset="2"/>
              <a:buChar char="q"/>
              <a:tabLst/>
              <a:defRPr/>
            </a:pPr>
            <a:r>
              <a:rPr kumimoji="0" lang="en-US" altLang="zh-CN" sz="1600" b="1" i="0" u="none" strike="noStrike" kern="0" cap="none" spc="0" normalizeH="0" baseline="0" noProof="0" dirty="0" smtClean="0">
                <a:ln>
                  <a:noFill/>
                </a:ln>
                <a:solidFill>
                  <a:schemeClr val="bg2"/>
                </a:solidFill>
                <a:effectLst/>
                <a:uLnTx/>
                <a:uFillTx/>
                <a:latin typeface="Calibri" pitchFamily="34" charset="0"/>
                <a:ea typeface="+mn-ea"/>
                <a:cs typeface="+mn-cs"/>
              </a:rPr>
              <a:t>TTS – </a:t>
            </a:r>
            <a:r>
              <a:rPr kumimoji="0" lang="en-US" altLang="zh-CN" sz="1600" i="0" u="none" strike="noStrike" kern="0" cap="none" spc="0" normalizeH="0" baseline="0" noProof="0" dirty="0" smtClean="0">
                <a:ln>
                  <a:noFill/>
                </a:ln>
                <a:solidFill>
                  <a:schemeClr val="bg2"/>
                </a:solidFill>
                <a:effectLst/>
                <a:uLnTx/>
                <a:uFillTx/>
                <a:latin typeface="Calibri" pitchFamily="34" charset="0"/>
                <a:ea typeface="+mn-ea"/>
                <a:cs typeface="+mn-cs"/>
              </a:rPr>
              <a:t>Text </a:t>
            </a:r>
            <a:r>
              <a:rPr lang="en-US" altLang="zh-CN" sz="1600" kern="0" dirty="0" smtClean="0">
                <a:solidFill>
                  <a:schemeClr val="bg2"/>
                </a:solidFill>
                <a:latin typeface="Calibri" pitchFamily="34" charset="0"/>
                <a:ea typeface="+mn-ea"/>
              </a:rPr>
              <a:t>T</a:t>
            </a:r>
            <a:r>
              <a:rPr kumimoji="0" lang="en-US" altLang="zh-CN" sz="1600" i="0" u="none" strike="noStrike" kern="0" cap="none" spc="0" normalizeH="0" baseline="0" noProof="0" dirty="0" smtClean="0">
                <a:ln>
                  <a:noFill/>
                </a:ln>
                <a:solidFill>
                  <a:schemeClr val="bg2"/>
                </a:solidFill>
                <a:effectLst/>
                <a:uLnTx/>
                <a:uFillTx/>
                <a:latin typeface="Calibri" pitchFamily="34" charset="0"/>
                <a:ea typeface="+mn-ea"/>
                <a:cs typeface="+mn-cs"/>
              </a:rPr>
              <a:t>o Speech</a:t>
            </a:r>
          </a:p>
          <a:p>
            <a:pPr marL="911225" marR="0" lvl="0" indent="-454025" algn="l" defTabSz="801688" rtl="0" eaLnBrk="1" fontAlgn="base" latinLnBrk="0" hangingPunct="1">
              <a:lnSpc>
                <a:spcPct val="140000"/>
              </a:lnSpc>
              <a:spcBef>
                <a:spcPct val="30000"/>
              </a:spcBef>
              <a:spcAft>
                <a:spcPct val="0"/>
              </a:spcAft>
              <a:buSzPct val="80000"/>
              <a:buFont typeface="Wingdings" pitchFamily="2" charset="2"/>
              <a:buChar char="q"/>
              <a:tabLst/>
              <a:defRPr/>
            </a:pPr>
            <a:r>
              <a:rPr kumimoji="0" lang="en-US" altLang="zh-CN" sz="1600" b="1" i="0" u="none" strike="noStrike" kern="0" cap="none" spc="0" normalizeH="0" baseline="0" noProof="0" dirty="0" smtClean="0">
                <a:ln>
                  <a:noFill/>
                </a:ln>
                <a:solidFill>
                  <a:schemeClr val="bg2"/>
                </a:solidFill>
                <a:effectLst/>
                <a:uLnTx/>
                <a:uFillTx/>
                <a:latin typeface="Calibri" pitchFamily="34" charset="0"/>
                <a:ea typeface="+mn-ea"/>
                <a:cs typeface="+mn-cs"/>
              </a:rPr>
              <a:t>MSP – </a:t>
            </a:r>
            <a:r>
              <a:rPr kumimoji="0" lang="en-US" altLang="zh-CN" sz="1600" i="0" u="none" strike="noStrike" kern="0" cap="none" spc="0" normalizeH="0" baseline="0" noProof="0" dirty="0" smtClean="0">
                <a:ln>
                  <a:noFill/>
                </a:ln>
                <a:solidFill>
                  <a:schemeClr val="bg2"/>
                </a:solidFill>
                <a:effectLst/>
                <a:uLnTx/>
                <a:uFillTx/>
                <a:latin typeface="Calibri" pitchFamily="34" charset="0"/>
                <a:ea typeface="+mn-ea"/>
                <a:cs typeface="+mn-cs"/>
              </a:rPr>
              <a:t>Media Service Platform</a:t>
            </a:r>
          </a:p>
          <a:p>
            <a:pPr marL="911225" marR="0" lvl="0" indent="-454025" algn="l" defTabSz="801688" rtl="0" eaLnBrk="1" fontAlgn="base" latinLnBrk="0" hangingPunct="1">
              <a:lnSpc>
                <a:spcPct val="140000"/>
              </a:lnSpc>
              <a:spcBef>
                <a:spcPct val="30000"/>
              </a:spcBef>
              <a:spcAft>
                <a:spcPct val="0"/>
              </a:spcAft>
              <a:buSzPct val="80000"/>
              <a:buFont typeface="Wingdings" pitchFamily="2" charset="2"/>
              <a:buChar char="q"/>
              <a:tabLst/>
              <a:defRPr/>
            </a:pPr>
            <a:r>
              <a:rPr lang="en-US" altLang="zh-CN" sz="1600" b="1" kern="0" dirty="0" smtClean="0">
                <a:solidFill>
                  <a:schemeClr val="bg2"/>
                </a:solidFill>
                <a:latin typeface="Calibri" pitchFamily="34" charset="0"/>
                <a:ea typeface="+mn-ea"/>
              </a:rPr>
              <a:t>UAP – </a:t>
            </a:r>
            <a:r>
              <a:rPr lang="en-US" altLang="zh-CN" sz="1600" kern="0" dirty="0" smtClean="0">
                <a:solidFill>
                  <a:schemeClr val="bg2"/>
                </a:solidFill>
                <a:latin typeface="Calibri" pitchFamily="34" charset="0"/>
                <a:ea typeface="+mn-ea"/>
              </a:rPr>
              <a:t>Universal Access Platform</a:t>
            </a:r>
          </a:p>
          <a:p>
            <a:pPr marL="911225" marR="0" lvl="0" indent="-454025" algn="l" defTabSz="801688" rtl="0" eaLnBrk="1" fontAlgn="base" latinLnBrk="0" hangingPunct="1">
              <a:lnSpc>
                <a:spcPct val="140000"/>
              </a:lnSpc>
              <a:spcBef>
                <a:spcPct val="30000"/>
              </a:spcBef>
              <a:spcAft>
                <a:spcPct val="0"/>
              </a:spcAft>
              <a:buSzPct val="80000"/>
              <a:buFont typeface="Wingdings" pitchFamily="2" charset="2"/>
              <a:buChar char="q"/>
              <a:tabLst/>
              <a:defRPr/>
            </a:pPr>
            <a:r>
              <a:rPr kumimoji="0" lang="en-US" altLang="zh-CN" sz="1600" b="1" i="0" u="none" strike="noStrike" kern="0" cap="none" spc="0" normalizeH="0" baseline="0" noProof="0" dirty="0" smtClean="0">
                <a:ln>
                  <a:noFill/>
                </a:ln>
                <a:solidFill>
                  <a:schemeClr val="bg2"/>
                </a:solidFill>
                <a:effectLst/>
                <a:uLnTx/>
                <a:uFillTx/>
                <a:latin typeface="Calibri" pitchFamily="34" charset="0"/>
                <a:ea typeface="+mn-ea"/>
                <a:cs typeface="+mn-cs"/>
              </a:rPr>
              <a:t>IRC – </a:t>
            </a:r>
            <a:r>
              <a:rPr kumimoji="0" lang="en-US" altLang="zh-CN" sz="1600" i="0" u="none" strike="noStrike" kern="0" cap="none" spc="0" normalizeH="0" baseline="0" noProof="0" dirty="0" smtClean="0">
                <a:ln>
                  <a:noFill/>
                </a:ln>
                <a:solidFill>
                  <a:schemeClr val="bg2"/>
                </a:solidFill>
                <a:effectLst/>
                <a:uLnTx/>
                <a:uFillTx/>
                <a:latin typeface="Calibri" pitchFamily="34" charset="0"/>
                <a:ea typeface="+mn-ea"/>
                <a:cs typeface="+mn-cs"/>
              </a:rPr>
              <a:t>Intelligent Routing Center</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38</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200" kern="1200" spc="50" dirty="0" smtClean="0">
                <a:ln w="11430"/>
                <a:solidFill>
                  <a:srgbClr val="C00000"/>
                </a:solidFill>
                <a:effectLst>
                  <a:outerShdw blurRad="76200" dist="50800" dir="5400000" algn="tl" rotWithShape="0">
                    <a:srgbClr val="000000">
                      <a:alpha val="65000"/>
                    </a:srgbClr>
                  </a:outerShdw>
                </a:effectLst>
                <a:latin typeface="Calibri" pitchFamily="34" charset="0"/>
              </a:rPr>
              <a:t>Summary</a:t>
            </a:r>
          </a:p>
        </p:txBody>
      </p:sp>
      <p:sp>
        <p:nvSpPr>
          <p:cNvPr id="44036" name="Rectangle 3"/>
          <p:cNvSpPr>
            <a:spLocks noGrp="1" noChangeArrowheads="1"/>
          </p:cNvSpPr>
          <p:nvPr>
            <p:ph type="body" idx="1"/>
          </p:nvPr>
        </p:nvSpPr>
        <p:spPr>
          <a:xfrm>
            <a:off x="855659" y="997412"/>
            <a:ext cx="7929562" cy="2779932"/>
          </a:xfrm>
        </p:spPr>
        <p:txBody>
          <a:bodyPr/>
          <a:lstStyle/>
          <a:p>
            <a:pPr marL="0" indent="0" eaLnBrk="1" hangingPunct="1">
              <a:lnSpc>
                <a:spcPct val="100000"/>
              </a:lnSpc>
              <a:spcBef>
                <a:spcPts val="600"/>
              </a:spcBef>
              <a:spcAft>
                <a:spcPts val="600"/>
              </a:spcAft>
              <a:buNone/>
            </a:pPr>
            <a:r>
              <a:rPr lang="en-US" altLang="zh-CN" b="0" dirty="0" smtClean="0">
                <a:latin typeface="Calibri" pitchFamily="34" charset="0"/>
              </a:rPr>
              <a:t>During  this course, we have gone through the following topics:</a:t>
            </a:r>
          </a:p>
          <a:p>
            <a:pPr marL="682625" indent="-449263" eaLnBrk="1" hangingPunct="1">
              <a:lnSpc>
                <a:spcPct val="100000"/>
              </a:lnSpc>
              <a:spcBef>
                <a:spcPts val="600"/>
              </a:spcBef>
              <a:spcAft>
                <a:spcPts val="600"/>
              </a:spcAft>
              <a:buClrTx/>
              <a:buFont typeface="Wingdings" pitchFamily="2" charset="2"/>
              <a:buChar char="ü"/>
            </a:pPr>
            <a:r>
              <a:rPr lang="en-US" b="0" dirty="0" smtClean="0">
                <a:latin typeface="Calibri" pitchFamily="34" charset="0"/>
              </a:rPr>
              <a:t>Overview of Huawei IPCC and its Core Components</a:t>
            </a:r>
          </a:p>
          <a:p>
            <a:pPr marL="682625" indent="-449263" eaLnBrk="1" hangingPunct="1">
              <a:lnSpc>
                <a:spcPct val="100000"/>
              </a:lnSpc>
              <a:spcBef>
                <a:spcPts val="600"/>
              </a:spcBef>
              <a:spcAft>
                <a:spcPts val="600"/>
              </a:spcAft>
              <a:buClrTx/>
              <a:buFont typeface="Wingdings" pitchFamily="2" charset="2"/>
              <a:buChar char="ü"/>
            </a:pPr>
            <a:r>
              <a:rPr lang="en-US" b="0" dirty="0" smtClean="0">
                <a:latin typeface="Calibri" pitchFamily="34" charset="0"/>
              </a:rPr>
              <a:t>Huawei IPCC Architecture</a:t>
            </a:r>
          </a:p>
          <a:p>
            <a:pPr marL="682625" indent="-449263" eaLnBrk="1" hangingPunct="1">
              <a:lnSpc>
                <a:spcPct val="100000"/>
              </a:lnSpc>
              <a:spcBef>
                <a:spcPts val="600"/>
              </a:spcBef>
              <a:spcAft>
                <a:spcPts val="600"/>
              </a:spcAft>
              <a:buClrTx/>
              <a:buFont typeface="Wingdings" pitchFamily="2" charset="2"/>
              <a:buChar char="ü"/>
            </a:pPr>
            <a:r>
              <a:rPr lang="en-US" b="0" dirty="0" smtClean="0">
                <a:latin typeface="Calibri" pitchFamily="34" charset="0"/>
              </a:rPr>
              <a:t>Introduction to UAP</a:t>
            </a:r>
          </a:p>
          <a:p>
            <a:pPr marL="682625" indent="-449263" eaLnBrk="1" hangingPunct="1">
              <a:lnSpc>
                <a:spcPct val="100000"/>
              </a:lnSpc>
              <a:spcBef>
                <a:spcPts val="600"/>
              </a:spcBef>
              <a:spcAft>
                <a:spcPts val="600"/>
              </a:spcAft>
              <a:buClrTx/>
              <a:buFont typeface="Wingdings" pitchFamily="2" charset="2"/>
              <a:buChar char="ü"/>
            </a:pPr>
            <a:r>
              <a:rPr lang="en-US" b="0" dirty="0" smtClean="0">
                <a:latin typeface="Calibri" pitchFamily="34" charset="0"/>
              </a:rPr>
              <a:t>Introduction to CTI</a:t>
            </a:r>
          </a:p>
          <a:p>
            <a:pPr marL="682625" indent="-449263" eaLnBrk="1" hangingPunct="1">
              <a:lnSpc>
                <a:spcPct val="100000"/>
              </a:lnSpc>
              <a:spcBef>
                <a:spcPts val="600"/>
              </a:spcBef>
              <a:spcAft>
                <a:spcPts val="600"/>
              </a:spcAft>
              <a:buClrTx/>
              <a:buFont typeface="Wingdings" pitchFamily="2" charset="2"/>
              <a:buChar char="ü"/>
            </a:pPr>
            <a:r>
              <a:rPr lang="en-US" b="0" smtClean="0">
                <a:latin typeface="Calibri" pitchFamily="34" charset="0"/>
              </a:rPr>
              <a:t>Huawei IPCC </a:t>
            </a:r>
            <a:r>
              <a:rPr lang="en-US" b="0" dirty="0" smtClean="0">
                <a:latin typeface="Calibri" pitchFamily="34" charset="0"/>
              </a:rPr>
              <a:t>Highlights</a:t>
            </a:r>
          </a:p>
          <a:p>
            <a:pPr marL="682625" indent="-449263" eaLnBrk="1" hangingPunct="1">
              <a:lnSpc>
                <a:spcPct val="100000"/>
              </a:lnSpc>
              <a:spcBef>
                <a:spcPts val="600"/>
              </a:spcBef>
              <a:spcAft>
                <a:spcPts val="600"/>
              </a:spcAft>
              <a:buClrTx/>
              <a:buFont typeface="Wingdings" pitchFamily="2" charset="2"/>
              <a:buChar char="ü"/>
            </a:pPr>
            <a:endParaRPr lang="en-US" b="0" dirty="0" smtClean="0">
              <a:latin typeface="Calibri" pitchFamily="34" charset="0"/>
            </a:endParaRP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p>
            <a:pPr defTabSz="877888"/>
            <a:r>
              <a:rPr lang="en-US" altLang="zh-CN"/>
              <a:t>Page</a:t>
            </a:r>
            <a:fld id="{3300B3EB-A924-45B4-83E4-52E3DC2FA677}" type="slidenum">
              <a:rPr lang="en-US" altLang="zh-CN"/>
              <a:pPr defTabSz="877888"/>
              <a:t>3</a:t>
            </a:fld>
            <a:endParaRPr lang="en-US" altLang="zh-CN"/>
          </a:p>
        </p:txBody>
      </p:sp>
      <p:sp>
        <p:nvSpPr>
          <p:cNvPr id="8195" name="Rectangle 2"/>
          <p:cNvSpPr>
            <a:spLocks noGrp="1" noChangeArrowheads="1"/>
          </p:cNvSpPr>
          <p:nvPr>
            <p:ph type="title"/>
          </p:nvPr>
        </p:nvSpPr>
        <p:spPr>
          <a:xfrm>
            <a:off x="808925" y="0"/>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Target Audience</a:t>
            </a:r>
          </a:p>
        </p:txBody>
      </p:sp>
      <p:sp>
        <p:nvSpPr>
          <p:cNvPr id="8196" name="Rectangle 3"/>
          <p:cNvSpPr>
            <a:spLocks noGrp="1" noChangeArrowheads="1"/>
          </p:cNvSpPr>
          <p:nvPr>
            <p:ph type="body" idx="1"/>
          </p:nvPr>
        </p:nvSpPr>
        <p:spPr>
          <a:xfrm>
            <a:off x="783092" y="1374776"/>
            <a:ext cx="6913108" cy="2870653"/>
          </a:xfrm>
        </p:spPr>
        <p:txBody>
          <a:bodyPr/>
          <a:lstStyle/>
          <a:p>
            <a:pPr marL="0" indent="0" eaLnBrk="1" hangingPunct="1">
              <a:lnSpc>
                <a:spcPct val="100000"/>
              </a:lnSpc>
              <a:spcBef>
                <a:spcPts val="600"/>
              </a:spcBef>
              <a:spcAft>
                <a:spcPts val="600"/>
              </a:spcAft>
              <a:buClr>
                <a:schemeClr val="tx1"/>
              </a:buClr>
              <a:buSzTx/>
              <a:buNone/>
            </a:pPr>
            <a:r>
              <a:rPr lang="en-US" altLang="zh-CN" sz="2000" dirty="0" smtClean="0">
                <a:latin typeface="Calibri" pitchFamily="34" charset="0"/>
              </a:rPr>
              <a:t>This course has been designed for the following audience :</a:t>
            </a:r>
          </a:p>
          <a:p>
            <a:pPr marL="914400" indent="-457200" eaLnBrk="1" hangingPunct="1">
              <a:lnSpc>
                <a:spcPct val="100000"/>
              </a:lnSpc>
              <a:spcBef>
                <a:spcPts val="600"/>
              </a:spcBef>
              <a:spcAft>
                <a:spcPts val="600"/>
              </a:spcAft>
              <a:buClr>
                <a:schemeClr val="tx1"/>
              </a:buClr>
              <a:buSzPct val="75000"/>
              <a:buFont typeface="Wingdings" pitchFamily="2" charset="2"/>
              <a:buChar char="q"/>
            </a:pPr>
            <a:r>
              <a:rPr lang="en-US" altLang="zh-CN" sz="1800" dirty="0" smtClean="0">
                <a:latin typeface="Calibri" pitchFamily="34" charset="0"/>
              </a:rPr>
              <a:t>Solution Designers</a:t>
            </a:r>
          </a:p>
          <a:p>
            <a:pPr marL="914400" indent="-457200" eaLnBrk="1" hangingPunct="1">
              <a:lnSpc>
                <a:spcPct val="100000"/>
              </a:lnSpc>
              <a:spcBef>
                <a:spcPts val="600"/>
              </a:spcBef>
              <a:spcAft>
                <a:spcPts val="600"/>
              </a:spcAft>
              <a:buClr>
                <a:schemeClr val="tx1"/>
              </a:buClr>
              <a:buSzPct val="75000"/>
              <a:buFont typeface="Wingdings" pitchFamily="2" charset="2"/>
              <a:buChar char="q"/>
            </a:pPr>
            <a:r>
              <a:rPr lang="en-US" altLang="zh-CN" sz="1800" dirty="0" smtClean="0">
                <a:latin typeface="Calibri" pitchFamily="34" charset="0"/>
              </a:rPr>
              <a:t>Technical Architects</a:t>
            </a:r>
          </a:p>
          <a:p>
            <a:pPr marL="914400" indent="-457200" eaLnBrk="1" hangingPunct="1">
              <a:lnSpc>
                <a:spcPct val="100000"/>
              </a:lnSpc>
              <a:spcBef>
                <a:spcPts val="600"/>
              </a:spcBef>
              <a:spcAft>
                <a:spcPts val="600"/>
              </a:spcAft>
              <a:buClr>
                <a:schemeClr val="tx1"/>
              </a:buClr>
              <a:buSzPct val="75000"/>
              <a:buFont typeface="Wingdings" pitchFamily="2" charset="2"/>
              <a:buChar char="q"/>
            </a:pPr>
            <a:r>
              <a:rPr lang="en-US" altLang="zh-CN" sz="1800" dirty="0" smtClean="0">
                <a:latin typeface="Calibri" pitchFamily="34" charset="0"/>
              </a:rPr>
              <a:t>Contact Center - IT Managers</a:t>
            </a:r>
          </a:p>
          <a:p>
            <a:pPr marL="914400" indent="-457200" eaLnBrk="1" hangingPunct="1">
              <a:lnSpc>
                <a:spcPct val="100000"/>
              </a:lnSpc>
              <a:spcBef>
                <a:spcPts val="600"/>
              </a:spcBef>
              <a:spcAft>
                <a:spcPts val="600"/>
              </a:spcAft>
              <a:buClr>
                <a:schemeClr val="tx1"/>
              </a:buClr>
              <a:buSzPct val="75000"/>
              <a:buFont typeface="Wingdings" pitchFamily="2" charset="2"/>
              <a:buChar char="q"/>
            </a:pPr>
            <a:r>
              <a:rPr lang="en-US" altLang="zh-CN" sz="1800" dirty="0" smtClean="0">
                <a:latin typeface="Calibri" pitchFamily="34" charset="0"/>
              </a:rPr>
              <a:t>Implementation Engineers</a:t>
            </a:r>
          </a:p>
          <a:p>
            <a:pPr marL="914400" indent="-457200" eaLnBrk="1" hangingPunct="1">
              <a:lnSpc>
                <a:spcPct val="100000"/>
              </a:lnSpc>
              <a:spcBef>
                <a:spcPts val="600"/>
              </a:spcBef>
              <a:spcAft>
                <a:spcPts val="600"/>
              </a:spcAft>
              <a:buClr>
                <a:schemeClr val="tx1"/>
              </a:buClr>
              <a:buSzPct val="75000"/>
              <a:buFont typeface="Wingdings" pitchFamily="2" charset="2"/>
              <a:buChar char="q"/>
            </a:pPr>
            <a:r>
              <a:rPr lang="en-US" altLang="zh-CN" sz="1800" dirty="0" smtClean="0">
                <a:latin typeface="Calibri" pitchFamily="34" charset="0"/>
              </a:rPr>
              <a:t>Technical Support Engineers</a:t>
            </a:r>
            <a:r>
              <a:rPr lang="en-US" altLang="zh-CN" sz="2000" dirty="0" smtClean="0">
                <a:latin typeface="Calibri" pitchFamily="34" charset="0"/>
              </a:rPr>
              <a:t/>
            </a:r>
            <a:br>
              <a:rPr lang="en-US" altLang="zh-CN" sz="2000" dirty="0" smtClean="0">
                <a:latin typeface="Calibri" pitchFamily="34" charset="0"/>
              </a:rPr>
            </a:br>
            <a:r>
              <a:rPr lang="en-US" altLang="zh-CN" sz="2000" dirty="0" smtClean="0">
                <a:latin typeface="Calibri" pitchFamily="34" charset="0"/>
              </a:rPr>
              <a:t> </a:t>
            </a:r>
          </a:p>
          <a:p>
            <a:pPr marL="0" indent="0" eaLnBrk="1" hangingPunct="1">
              <a:lnSpc>
                <a:spcPct val="100000"/>
              </a:lnSpc>
              <a:spcBef>
                <a:spcPts val="600"/>
              </a:spcBef>
              <a:spcAft>
                <a:spcPts val="600"/>
              </a:spcAft>
              <a:buClr>
                <a:schemeClr val="tx1"/>
              </a:buClr>
              <a:buSzTx/>
            </a:pPr>
            <a:endParaRPr lang="en-US" altLang="zh-CN" sz="2000" dirty="0" smtClean="0">
              <a:latin typeface="Calibri" pitchFamily="34" charset="0"/>
            </a:endParaRPr>
          </a:p>
        </p:txBody>
      </p:sp>
      <p:pic>
        <p:nvPicPr>
          <p:cNvPr id="8197" name="Picture 4" descr="目录 copy"/>
          <p:cNvPicPr>
            <a:picLocks noChangeAspect="1" noChangeArrowheads="1"/>
          </p:cNvPicPr>
          <p:nvPr/>
        </p:nvPicPr>
        <p:blipFill>
          <a:blip r:embed="rId3" cstate="print"/>
          <a:srcRect/>
          <a:stretch>
            <a:fillRect/>
          </a:stretch>
        </p:blipFill>
        <p:spPr bwMode="auto">
          <a:xfrm>
            <a:off x="159654" y="145140"/>
            <a:ext cx="617538" cy="6191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0" y="2981089"/>
            <a:ext cx="9144000" cy="830981"/>
          </a:xfrm>
          <a:prstGeom prst="rect">
            <a:avLst/>
          </a:prstGeom>
          <a:noFill/>
          <a:ln w="9525">
            <a:noFill/>
            <a:miter lim="800000"/>
            <a:headEnd/>
            <a:tailEnd/>
          </a:ln>
        </p:spPr>
        <p:txBody>
          <a:bodyPr wrap="square" lIns="91425" tIns="45712" rIns="91425" bIns="45712">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rPr>
              <a:t>Thank You</a:t>
            </a:r>
          </a:p>
        </p:txBody>
      </p:sp>
      <p:sp>
        <p:nvSpPr>
          <p:cNvPr id="14" name="Text Box 6"/>
          <p:cNvSpPr txBox="1">
            <a:spLocks noChangeArrowheads="1"/>
          </p:cNvSpPr>
          <p:nvPr/>
        </p:nvSpPr>
        <p:spPr bwMode="auto">
          <a:xfrm>
            <a:off x="0" y="3755574"/>
            <a:ext cx="9144000" cy="815592"/>
          </a:xfrm>
          <a:prstGeom prst="rect">
            <a:avLst/>
          </a:prstGeom>
          <a:noFill/>
          <a:ln w="9525">
            <a:noFill/>
            <a:miter lim="800000"/>
            <a:headEnd/>
            <a:tailEnd/>
          </a:ln>
        </p:spPr>
        <p:txBody>
          <a:bodyPr wrap="square" lIns="91425" tIns="45712" rIns="91425" bIns="45712">
            <a:spAutoFit/>
          </a:bodyPr>
          <a:lstStyle/>
          <a:p>
            <a:pPr algn="ctr"/>
            <a:r>
              <a:rPr lang="en-US" altLang="zh-CN" dirty="0" smtClean="0">
                <a:solidFill>
                  <a:srgbClr val="C00000"/>
                </a:solidFill>
                <a:latin typeface="FrutigerNext LT Regular" pitchFamily="34" charset="0"/>
              </a:rPr>
              <a:t>www.HUAWEI.com</a:t>
            </a:r>
            <a:endParaRPr lang="en-US" altLang="zh-CN" sz="4700" dirty="0">
              <a:solidFill>
                <a:srgbClr val="C00000"/>
              </a:solidFill>
              <a:latin typeface="FrutigerNext LT Regular" pitchFamily="34" charset="0"/>
            </a:endParaRPr>
          </a:p>
        </p:txBody>
      </p:sp>
    </p:spTree>
  </p:cSld>
  <p:clrMapOvr>
    <a:masterClrMapping/>
  </p:clrMapOvr>
  <p:transition advClick="0">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p>
            <a:pPr defTabSz="877888"/>
            <a:r>
              <a:rPr lang="en-US" altLang="zh-CN"/>
              <a:t>Page</a:t>
            </a:r>
            <a:fld id="{3300B3EB-A924-45B4-83E4-52E3DC2FA677}" type="slidenum">
              <a:rPr lang="en-US" altLang="zh-CN"/>
              <a:pPr defTabSz="877888"/>
              <a:t>4</a:t>
            </a:fld>
            <a:endParaRPr lang="en-US" altLang="zh-CN"/>
          </a:p>
        </p:txBody>
      </p:sp>
      <p:sp>
        <p:nvSpPr>
          <p:cNvPr id="8195" name="Rectangle 2"/>
          <p:cNvSpPr>
            <a:spLocks noGrp="1" noChangeArrowheads="1"/>
          </p:cNvSpPr>
          <p:nvPr>
            <p:ph type="title"/>
          </p:nvPr>
        </p:nvSpPr>
        <p:spPr>
          <a:xfrm>
            <a:off x="808925" y="0"/>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Training Pre Requisites</a:t>
            </a:r>
          </a:p>
        </p:txBody>
      </p:sp>
      <p:sp>
        <p:nvSpPr>
          <p:cNvPr id="8196" name="Rectangle 3"/>
          <p:cNvSpPr>
            <a:spLocks noGrp="1" noChangeArrowheads="1"/>
          </p:cNvSpPr>
          <p:nvPr>
            <p:ph type="body" idx="1"/>
          </p:nvPr>
        </p:nvSpPr>
        <p:spPr>
          <a:xfrm>
            <a:off x="652463" y="1374776"/>
            <a:ext cx="7929562" cy="2881538"/>
          </a:xfrm>
        </p:spPr>
        <p:txBody>
          <a:bodyPr/>
          <a:lstStyle/>
          <a:p>
            <a:pPr marL="0" indent="0" eaLnBrk="1" hangingPunct="1">
              <a:lnSpc>
                <a:spcPct val="100000"/>
              </a:lnSpc>
              <a:spcBef>
                <a:spcPts val="600"/>
              </a:spcBef>
              <a:spcAft>
                <a:spcPts val="600"/>
              </a:spcAft>
              <a:buClr>
                <a:schemeClr val="tx1"/>
              </a:buClr>
              <a:buSzTx/>
              <a:buNone/>
            </a:pPr>
            <a:r>
              <a:rPr lang="en-US" altLang="zh-CN" sz="2000" dirty="0" smtClean="0">
                <a:latin typeface="Calibri" pitchFamily="34" charset="0"/>
              </a:rPr>
              <a:t>This course has been designed for audience who are familiar with:</a:t>
            </a:r>
          </a:p>
          <a:p>
            <a:pPr marL="914400" indent="-457200" eaLnBrk="1" hangingPunct="1">
              <a:lnSpc>
                <a:spcPct val="100000"/>
              </a:lnSpc>
              <a:spcBef>
                <a:spcPts val="600"/>
              </a:spcBef>
              <a:spcAft>
                <a:spcPts val="600"/>
              </a:spcAft>
              <a:buClr>
                <a:schemeClr val="tx1"/>
              </a:buClr>
              <a:buSzPct val="75000"/>
              <a:buFont typeface="Wingdings" pitchFamily="2" charset="2"/>
              <a:buChar char="q"/>
            </a:pPr>
            <a:r>
              <a:rPr lang="en-US" altLang="zh-CN" sz="2000" dirty="0" smtClean="0">
                <a:latin typeface="Calibri" pitchFamily="34" charset="0"/>
              </a:rPr>
              <a:t> Basics of Telecom concepts</a:t>
            </a:r>
          </a:p>
          <a:p>
            <a:pPr marL="914400" indent="-457200" eaLnBrk="1" hangingPunct="1">
              <a:lnSpc>
                <a:spcPct val="100000"/>
              </a:lnSpc>
              <a:spcBef>
                <a:spcPts val="600"/>
              </a:spcBef>
              <a:spcAft>
                <a:spcPts val="600"/>
              </a:spcAft>
              <a:buClr>
                <a:schemeClr val="tx1"/>
              </a:buClr>
              <a:buSzPct val="75000"/>
              <a:buFont typeface="Wingdings" pitchFamily="2" charset="2"/>
              <a:buChar char="q"/>
            </a:pPr>
            <a:r>
              <a:rPr lang="en-US" altLang="zh-CN" sz="2000" dirty="0" smtClean="0">
                <a:latin typeface="Calibri" pitchFamily="34" charset="0"/>
              </a:rPr>
              <a:t> Basics of Contact Center</a:t>
            </a:r>
          </a:p>
          <a:p>
            <a:pPr marL="914400" indent="-457200" eaLnBrk="1" hangingPunct="1">
              <a:lnSpc>
                <a:spcPct val="100000"/>
              </a:lnSpc>
              <a:spcBef>
                <a:spcPts val="600"/>
              </a:spcBef>
              <a:spcAft>
                <a:spcPts val="600"/>
              </a:spcAft>
              <a:buClr>
                <a:schemeClr val="tx1"/>
              </a:buClr>
              <a:buSzPct val="75000"/>
              <a:buFont typeface="Wingdings" pitchFamily="2" charset="2"/>
              <a:buChar char="q"/>
            </a:pPr>
            <a:r>
              <a:rPr lang="en-US" altLang="zh-CN" sz="2000" dirty="0" smtClean="0">
                <a:latin typeface="Calibri" pitchFamily="34" charset="0"/>
              </a:rPr>
              <a:t> Basics of IP Telephony</a:t>
            </a:r>
          </a:p>
          <a:p>
            <a:pPr marL="914400" indent="-457200" eaLnBrk="1" hangingPunct="1">
              <a:lnSpc>
                <a:spcPct val="100000"/>
              </a:lnSpc>
              <a:spcBef>
                <a:spcPts val="600"/>
              </a:spcBef>
              <a:spcAft>
                <a:spcPts val="600"/>
              </a:spcAft>
              <a:buClr>
                <a:schemeClr val="tx1"/>
              </a:buClr>
              <a:buSzPct val="75000"/>
              <a:buFont typeface="Wingdings" pitchFamily="2" charset="2"/>
              <a:buChar char="q"/>
            </a:pPr>
            <a:r>
              <a:rPr lang="en-US" altLang="zh-CN" sz="2000" dirty="0" smtClean="0">
                <a:latin typeface="Calibri" pitchFamily="34" charset="0"/>
              </a:rPr>
              <a:t> Basics of IP Networking</a:t>
            </a:r>
          </a:p>
        </p:txBody>
      </p:sp>
      <p:pic>
        <p:nvPicPr>
          <p:cNvPr id="8197" name="Picture 4" descr="目录 copy"/>
          <p:cNvPicPr>
            <a:picLocks noChangeAspect="1" noChangeArrowheads="1"/>
          </p:cNvPicPr>
          <p:nvPr/>
        </p:nvPicPr>
        <p:blipFill>
          <a:blip r:embed="rId3" cstate="print"/>
          <a:srcRect/>
          <a:stretch>
            <a:fillRect/>
          </a:stretch>
        </p:blipFill>
        <p:spPr bwMode="auto">
          <a:xfrm>
            <a:off x="159654" y="145140"/>
            <a:ext cx="617538" cy="6191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algn="ctr" defTabSz="877888"/>
            <a:r>
              <a:rPr lang="en-US" altLang="zh-CN">
                <a:solidFill>
                  <a:srgbClr val="2D2015"/>
                </a:solidFill>
              </a:rPr>
              <a:t>Page</a:t>
            </a:r>
            <a:fld id="{2672B4CE-3E3E-4193-A8FC-84CC79326466}" type="slidenum">
              <a:rPr lang="en-US" altLang="zh-CN">
                <a:solidFill>
                  <a:srgbClr val="2D2015"/>
                </a:solidFill>
              </a:rPr>
              <a:pPr algn="ctr" defTabSz="877888"/>
              <a:t>5</a:t>
            </a:fld>
            <a:endParaRPr lang="en-US" altLang="zh-CN">
              <a:solidFill>
                <a:srgbClr val="2D2015"/>
              </a:solidFill>
            </a:endParaRPr>
          </a:p>
        </p:txBody>
      </p:sp>
      <p:grpSp>
        <p:nvGrpSpPr>
          <p:cNvPr id="2" name="Group 10"/>
          <p:cNvGrpSpPr/>
          <p:nvPr/>
        </p:nvGrpSpPr>
        <p:grpSpPr>
          <a:xfrm>
            <a:off x="4572000" y="1828800"/>
            <a:ext cx="4198260" cy="2848434"/>
            <a:chOff x="4800600" y="1676400"/>
            <a:chExt cx="4198260" cy="2848434"/>
          </a:xfrm>
        </p:grpSpPr>
        <p:sp>
          <p:nvSpPr>
            <p:cNvPr id="12" name="Snip Diagonal Corner Rectangle 11"/>
            <p:cNvSpPr/>
            <p:nvPr/>
          </p:nvSpPr>
          <p:spPr bwMode="auto">
            <a:xfrm>
              <a:off x="4800600" y="1676400"/>
              <a:ext cx="4191000" cy="457200"/>
            </a:xfrm>
            <a:prstGeom prst="snip2Diag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b="1" dirty="0" smtClean="0">
                  <a:solidFill>
                    <a:srgbClr val="FFFFFF"/>
                  </a:solidFill>
                  <a:latin typeface="Calibri" pitchFamily="34" charset="0"/>
                  <a:ea typeface="宋体" pitchFamily="2" charset="-122"/>
                </a:rPr>
                <a:t>HUAWEI IPCC INTRODUCTION</a:t>
              </a:r>
              <a:endParaRPr lang="en-US" altLang="zh-CN" b="1" dirty="0">
                <a:solidFill>
                  <a:srgbClr val="FFFFFF"/>
                </a:solidFill>
                <a:latin typeface="Calibri" pitchFamily="34" charset="0"/>
                <a:ea typeface="宋体" pitchFamily="2" charset="-122"/>
              </a:endParaRPr>
            </a:p>
          </p:txBody>
        </p:sp>
        <p:sp>
          <p:nvSpPr>
            <p:cNvPr id="14" name="Snip Diagonal Corner Rectangle 13"/>
            <p:cNvSpPr/>
            <p:nvPr/>
          </p:nvSpPr>
          <p:spPr bwMode="auto">
            <a:xfrm>
              <a:off x="4800600" y="226786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CORE COMPONENTS OF HUAWEI IPCC</a:t>
              </a:r>
              <a:endParaRPr lang="en-US" altLang="zh-CN" dirty="0">
                <a:solidFill>
                  <a:srgbClr val="C00000"/>
                </a:solidFill>
                <a:latin typeface="Calibri" pitchFamily="34" charset="0"/>
                <a:ea typeface="宋体" pitchFamily="2" charset="-122"/>
              </a:endParaRPr>
            </a:p>
          </p:txBody>
        </p:sp>
        <p:sp>
          <p:nvSpPr>
            <p:cNvPr id="16" name="Snip Diagonal Corner Rectangle 15"/>
            <p:cNvSpPr/>
            <p:nvPr/>
          </p:nvSpPr>
          <p:spPr bwMode="auto">
            <a:xfrm>
              <a:off x="4800600" y="2859324"/>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INTRODUCTION TO UAP</a:t>
              </a:r>
              <a:endParaRPr lang="en-US" altLang="zh-CN" dirty="0">
                <a:solidFill>
                  <a:srgbClr val="C00000"/>
                </a:solidFill>
                <a:latin typeface="Calibri" pitchFamily="34" charset="0"/>
                <a:ea typeface="宋体" pitchFamily="2" charset="-122"/>
              </a:endParaRPr>
            </a:p>
          </p:txBody>
        </p:sp>
        <p:sp>
          <p:nvSpPr>
            <p:cNvPr id="17" name="Snip Diagonal Corner Rectangle 16"/>
            <p:cNvSpPr/>
            <p:nvPr/>
          </p:nvSpPr>
          <p:spPr bwMode="auto">
            <a:xfrm>
              <a:off x="4800600" y="34653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INTRODUCTION TO CTI PLATFORM</a:t>
              </a:r>
              <a:endParaRPr lang="en-US" altLang="zh-CN" dirty="0">
                <a:solidFill>
                  <a:srgbClr val="C00000"/>
                </a:solidFill>
                <a:latin typeface="Calibri" pitchFamily="34" charset="0"/>
                <a:ea typeface="宋体" pitchFamily="2" charset="-122"/>
              </a:endParaRPr>
            </a:p>
          </p:txBody>
        </p:sp>
        <p:sp>
          <p:nvSpPr>
            <p:cNvPr id="20" name="Snip Diagonal Corner Rectangle 19"/>
            <p:cNvSpPr/>
            <p:nvPr/>
          </p:nvSpPr>
          <p:spPr bwMode="auto">
            <a:xfrm>
              <a:off x="4807860" y="4067634"/>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65138" indent="-465138" algn="ctr" defTabSz="801688" fontAlgn="base">
                <a:spcBef>
                  <a:spcPct val="20000"/>
                </a:spcBef>
                <a:buClr>
                  <a:srgbClr val="B2B2B2"/>
                </a:buClr>
              </a:pPr>
              <a:r>
                <a:rPr lang="en-US" altLang="zh-CN" dirty="0" smtClean="0">
                  <a:solidFill>
                    <a:srgbClr val="C00000"/>
                  </a:solidFill>
                  <a:latin typeface="Calibri" pitchFamily="34" charset="0"/>
                  <a:ea typeface="宋体" pitchFamily="2" charset="-122"/>
                </a:rPr>
                <a:t>HUAWEI IPCC HIGHLIGHTS</a:t>
              </a:r>
              <a:endParaRPr lang="en-US" altLang="zh-CN" dirty="0">
                <a:solidFill>
                  <a:srgbClr val="C00000"/>
                </a:solidFill>
                <a:latin typeface="Calibri" pitchFamily="34" charset="0"/>
                <a:ea typeface="宋体" pitchFamily="2" charset="-122"/>
              </a:endParaRPr>
            </a:p>
          </p:txBody>
        </p:sp>
      </p:grpSp>
      <p:pic>
        <p:nvPicPr>
          <p:cNvPr id="18"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p>
            <a:pPr defTabSz="877888"/>
            <a:r>
              <a:rPr lang="en-US" altLang="zh-CN"/>
              <a:t>Page</a:t>
            </a:r>
            <a:fld id="{3300B3EB-A924-45B4-83E4-52E3DC2FA677}" type="slidenum">
              <a:rPr lang="en-US" altLang="zh-CN"/>
              <a:pPr defTabSz="877888"/>
              <a:t>6</a:t>
            </a:fld>
            <a:endParaRPr lang="en-US" altLang="zh-CN"/>
          </a:p>
        </p:txBody>
      </p:sp>
      <p:sp>
        <p:nvSpPr>
          <p:cNvPr id="8195" name="Rectangle 2"/>
          <p:cNvSpPr>
            <a:spLocks noGrp="1" noChangeArrowheads="1"/>
          </p:cNvSpPr>
          <p:nvPr>
            <p:ph type="title"/>
          </p:nvPr>
        </p:nvSpPr>
        <p:spPr>
          <a:xfrm>
            <a:off x="754061" y="0"/>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HUAWEI IPCC</a:t>
            </a:r>
            <a:endPar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sp>
        <p:nvSpPr>
          <p:cNvPr id="8196" name="Rectangle 3"/>
          <p:cNvSpPr>
            <a:spLocks noGrp="1" noChangeArrowheads="1"/>
          </p:cNvSpPr>
          <p:nvPr>
            <p:ph type="body" idx="1"/>
          </p:nvPr>
        </p:nvSpPr>
        <p:spPr>
          <a:xfrm>
            <a:off x="559844" y="3208770"/>
            <a:ext cx="7929562" cy="2614174"/>
          </a:xfrm>
        </p:spPr>
        <p:txBody>
          <a:bodyPr/>
          <a:lstStyle/>
          <a:p>
            <a:pPr marL="0" lvl="0" indent="0" algn="just" eaLnBrk="1" hangingPunct="1">
              <a:lnSpc>
                <a:spcPct val="100000"/>
              </a:lnSpc>
              <a:spcBef>
                <a:spcPts val="600"/>
              </a:spcBef>
              <a:spcAft>
                <a:spcPts val="600"/>
              </a:spcAft>
              <a:buClr>
                <a:schemeClr val="tx1"/>
              </a:buClr>
              <a:buSzTx/>
              <a:buNone/>
            </a:pPr>
            <a:r>
              <a:rPr lang="en-US" altLang="zh-CN" sz="2000" dirty="0" smtClean="0">
                <a:latin typeface="Calibri" pitchFamily="34" charset="0"/>
              </a:rPr>
              <a:t>HUAWEI Contact Center solution is an All IP integrated solution based on the Public Switched Telephone Network (PSTN), the Public Landline Mobile Network (PLMN) and Next-generation Network (NGN).</a:t>
            </a:r>
          </a:p>
          <a:p>
            <a:pPr marL="0" lvl="0" indent="0" algn="just" eaLnBrk="1" hangingPunct="1">
              <a:lnSpc>
                <a:spcPct val="100000"/>
              </a:lnSpc>
              <a:spcBef>
                <a:spcPts val="600"/>
              </a:spcBef>
              <a:spcAft>
                <a:spcPts val="600"/>
              </a:spcAft>
              <a:buClr>
                <a:schemeClr val="tx1"/>
              </a:buClr>
              <a:buSzTx/>
              <a:buNone/>
            </a:pPr>
            <a:r>
              <a:rPr lang="en-US" altLang="zh-CN" sz="2000" dirty="0" smtClean="0">
                <a:latin typeface="Calibri" pitchFamily="34" charset="0"/>
              </a:rPr>
              <a:t>HUAWEI’s IPCC accepts voice calls from Time Division Multiplexed (TDM) networks such as the PSTN/PLMN as well as calls from IP networks such as NGN/IP Media Service (IMS).</a:t>
            </a:r>
          </a:p>
          <a:p>
            <a:pPr marL="0" lvl="0" indent="0" algn="just" eaLnBrk="1" hangingPunct="1">
              <a:lnSpc>
                <a:spcPct val="100000"/>
              </a:lnSpc>
              <a:spcBef>
                <a:spcPts val="600"/>
              </a:spcBef>
              <a:spcAft>
                <a:spcPts val="600"/>
              </a:spcAft>
              <a:buClr>
                <a:schemeClr val="tx1"/>
              </a:buClr>
              <a:buSzTx/>
              <a:buNone/>
            </a:pPr>
            <a:r>
              <a:rPr lang="en-US" altLang="zh-CN" sz="2000" dirty="0" smtClean="0">
                <a:latin typeface="Calibri" pitchFamily="34" charset="0"/>
              </a:rPr>
              <a:t>Customers can also reach the HUAWEI IPCC through various Multimedia channels such as fax, email, video, Web, Short Message Service (SMS).</a:t>
            </a:r>
          </a:p>
        </p:txBody>
      </p:sp>
      <p:pic>
        <p:nvPicPr>
          <p:cNvPr id="8197" name="Picture 4" descr="目录 copy"/>
          <p:cNvPicPr>
            <a:picLocks noChangeAspect="1" noChangeArrowheads="1"/>
          </p:cNvPicPr>
          <p:nvPr/>
        </p:nvPicPr>
        <p:blipFill>
          <a:blip r:embed="rId3" cstate="print"/>
          <a:srcRect/>
          <a:stretch>
            <a:fillRect/>
          </a:stretch>
        </p:blipFill>
        <p:spPr bwMode="auto">
          <a:xfrm>
            <a:off x="159654" y="145140"/>
            <a:ext cx="617538" cy="619125"/>
          </a:xfrm>
          <a:prstGeom prst="rect">
            <a:avLst/>
          </a:prstGeom>
          <a:noFill/>
          <a:ln w="9525">
            <a:noFill/>
            <a:miter lim="800000"/>
            <a:headEnd/>
            <a:tailEnd/>
          </a:ln>
        </p:spPr>
      </p:pic>
      <p:pic>
        <p:nvPicPr>
          <p:cNvPr id="31745" name="Picture 1"/>
          <p:cNvPicPr>
            <a:picLocks noChangeAspect="1" noChangeArrowheads="1"/>
          </p:cNvPicPr>
          <p:nvPr/>
        </p:nvPicPr>
        <p:blipFill>
          <a:blip r:embed="rId4" cstate="print"/>
          <a:srcRect/>
          <a:stretch>
            <a:fillRect/>
          </a:stretch>
        </p:blipFill>
        <p:spPr bwMode="auto">
          <a:xfrm>
            <a:off x="1493838" y="784225"/>
            <a:ext cx="6410325" cy="2343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7</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HUAWEI IPCC Portfolio</a:t>
            </a:r>
            <a:endPar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grpSp>
        <p:nvGrpSpPr>
          <p:cNvPr id="89" name="Group 88"/>
          <p:cNvGrpSpPr/>
          <p:nvPr/>
        </p:nvGrpSpPr>
        <p:grpSpPr>
          <a:xfrm>
            <a:off x="152612" y="988555"/>
            <a:ext cx="9175940" cy="4888162"/>
            <a:chOff x="813012" y="734555"/>
            <a:chExt cx="10772404" cy="5413271"/>
          </a:xfrm>
        </p:grpSpPr>
        <p:grpSp>
          <p:nvGrpSpPr>
            <p:cNvPr id="91" name="Group 116"/>
            <p:cNvGrpSpPr/>
            <p:nvPr/>
          </p:nvGrpSpPr>
          <p:grpSpPr>
            <a:xfrm>
              <a:off x="813012" y="762038"/>
              <a:ext cx="10772404" cy="5385788"/>
              <a:chOff x="813012" y="762038"/>
              <a:chExt cx="10772404" cy="5385788"/>
            </a:xfrm>
          </p:grpSpPr>
          <p:grpSp>
            <p:nvGrpSpPr>
              <p:cNvPr id="96" name="Group 90"/>
              <p:cNvGrpSpPr>
                <a:grpSpLocks/>
              </p:cNvGrpSpPr>
              <p:nvPr/>
            </p:nvGrpSpPr>
            <p:grpSpPr bwMode="auto">
              <a:xfrm>
                <a:off x="813012" y="2895603"/>
                <a:ext cx="10437884" cy="1010080"/>
                <a:chOff x="658813" y="2618109"/>
                <a:chExt cx="7826375" cy="1010091"/>
              </a:xfrm>
            </p:grpSpPr>
            <p:sp>
              <p:nvSpPr>
                <p:cNvPr id="161" name="AutoShape 4"/>
                <p:cNvSpPr>
                  <a:spLocks noChangeArrowheads="1"/>
                </p:cNvSpPr>
                <p:nvPr/>
              </p:nvSpPr>
              <p:spPr bwMode="gray">
                <a:xfrm>
                  <a:off x="658813" y="2618109"/>
                  <a:ext cx="7826375" cy="990612"/>
                </a:xfrm>
                <a:prstGeom prst="roundRect">
                  <a:avLst>
                    <a:gd name="adj" fmla="val 8852"/>
                  </a:avLst>
                </a:prstGeom>
                <a:ln>
                  <a:noFill/>
                  <a:headEnd/>
                  <a:tailEnd/>
                </a:ln>
              </p:spPr>
              <p:style>
                <a:lnRef idx="1">
                  <a:schemeClr val="dk1"/>
                </a:lnRef>
                <a:fillRef idx="2">
                  <a:schemeClr val="dk1"/>
                </a:fillRef>
                <a:effectRef idx="1">
                  <a:schemeClr val="dk1"/>
                </a:effectRef>
                <a:fontRef idx="minor">
                  <a:schemeClr val="dk1"/>
                </a:fontRef>
              </p:style>
              <p:txBody>
                <a:bodyPr wrap="none" lIns="91361" tIns="45682" rIns="91361" bIns="45682" anchor="ctr"/>
                <a:lstStyle/>
                <a:p>
                  <a:pPr algn="ctr" fontAlgn="auto">
                    <a:spcBef>
                      <a:spcPts val="0"/>
                    </a:spcBef>
                    <a:spcAft>
                      <a:spcPts val="0"/>
                    </a:spcAft>
                    <a:buClr>
                      <a:srgbClr val="990000"/>
                    </a:buClr>
                    <a:buSzPct val="60000"/>
                    <a:buFont typeface="Wingdings" pitchFamily="2" charset="2"/>
                    <a:buChar char="n"/>
                    <a:defRPr/>
                  </a:pPr>
                  <a:endParaRPr lang="zh-CN" altLang="zh-CN" sz="1400" b="1">
                    <a:latin typeface="Arial" pitchFamily="34" charset="0"/>
                    <a:ea typeface="ＭＳ Ｐゴシック" pitchFamily="34" charset="-128"/>
                    <a:cs typeface="Arial" pitchFamily="34" charset="0"/>
                  </a:endParaRPr>
                </a:p>
              </p:txBody>
            </p:sp>
            <p:sp>
              <p:nvSpPr>
                <p:cNvPr id="162" name="AutoShape 5"/>
                <p:cNvSpPr>
                  <a:spLocks noChangeArrowheads="1"/>
                </p:cNvSpPr>
                <p:nvPr/>
              </p:nvSpPr>
              <p:spPr bwMode="gray">
                <a:xfrm>
                  <a:off x="806450" y="2751461"/>
                  <a:ext cx="1244600" cy="739784"/>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lIns="91361" tIns="45682" rIns="91361" bIns="45682" anchor="ctr"/>
                <a:lstStyle/>
                <a:p>
                  <a:pPr algn="ctr" fontAlgn="auto">
                    <a:spcBef>
                      <a:spcPts val="0"/>
                    </a:spcBef>
                    <a:spcAft>
                      <a:spcPts val="0"/>
                    </a:spcAft>
                    <a:buClr>
                      <a:srgbClr val="990000"/>
                    </a:buClr>
                    <a:buSzPct val="60000"/>
                    <a:defRPr/>
                  </a:pPr>
                  <a:r>
                    <a:rPr lang="en-US" altLang="zh-CN" sz="1400" b="1" dirty="0">
                      <a:solidFill>
                        <a:srgbClr val="FFFFFF"/>
                      </a:solidFill>
                      <a:latin typeface="Arial" pitchFamily="34" charset="0"/>
                      <a:ea typeface="ＭＳ Ｐゴシック" pitchFamily="34" charset="-128"/>
                      <a:cs typeface="Arial" pitchFamily="34" charset="0"/>
                    </a:rPr>
                    <a:t>ACD</a:t>
                  </a:r>
                </a:p>
              </p:txBody>
            </p:sp>
            <p:sp>
              <p:nvSpPr>
                <p:cNvPr id="163" name="Text Box 12"/>
                <p:cNvSpPr txBox="1">
                  <a:spLocks noChangeArrowheads="1"/>
                </p:cNvSpPr>
                <p:nvPr/>
              </p:nvSpPr>
              <p:spPr bwMode="auto">
                <a:xfrm>
                  <a:off x="5411788" y="3353211"/>
                  <a:ext cx="1417637" cy="274989"/>
                </a:xfrm>
                <a:prstGeom prst="rect">
                  <a:avLst/>
                </a:prstGeom>
                <a:noFill/>
                <a:ln w="9525">
                  <a:noFill/>
                  <a:miter lim="800000"/>
                  <a:headEnd/>
                  <a:tailEnd/>
                </a:ln>
              </p:spPr>
              <p:txBody>
                <a:bodyPr lIns="78273" tIns="39135" rIns="78273" bIns="39135">
                  <a:spAutoFit/>
                </a:bodyPr>
                <a:lstStyle/>
                <a:p>
                  <a:pPr algn="ctr" defTabSz="782638" eaLnBrk="0" hangingPunct="0"/>
                  <a:r>
                    <a:rPr lang="en-US" altLang="zh-CN" sz="1100" dirty="0" smtClean="0">
                      <a:solidFill>
                        <a:srgbClr val="000000"/>
                      </a:solidFill>
                      <a:latin typeface="Arial" pitchFamily="34" charset="0"/>
                      <a:cs typeface="Arial" pitchFamily="34" charset="0"/>
                    </a:rPr>
                    <a:t>U2990</a:t>
                  </a:r>
                  <a:endParaRPr lang="zh-CN" altLang="en-US" sz="1100" dirty="0">
                    <a:solidFill>
                      <a:srgbClr val="C00000"/>
                    </a:solidFill>
                    <a:latin typeface="Arial" pitchFamily="34" charset="0"/>
                    <a:cs typeface="Arial" pitchFamily="34" charset="0"/>
                  </a:endParaRPr>
                </a:p>
              </p:txBody>
            </p:sp>
            <p:sp>
              <p:nvSpPr>
                <p:cNvPr id="164" name="Text Box 12"/>
                <p:cNvSpPr txBox="1">
                  <a:spLocks noChangeArrowheads="1"/>
                </p:cNvSpPr>
                <p:nvPr/>
              </p:nvSpPr>
              <p:spPr bwMode="auto">
                <a:xfrm>
                  <a:off x="3203575" y="3353210"/>
                  <a:ext cx="1417638" cy="274989"/>
                </a:xfrm>
                <a:prstGeom prst="rect">
                  <a:avLst/>
                </a:prstGeom>
                <a:noFill/>
                <a:ln w="9525">
                  <a:noFill/>
                  <a:miter lim="800000"/>
                  <a:headEnd/>
                  <a:tailEnd/>
                </a:ln>
              </p:spPr>
              <p:txBody>
                <a:bodyPr lIns="78273" tIns="39135" rIns="78273" bIns="39135">
                  <a:spAutoFit/>
                </a:bodyPr>
                <a:lstStyle/>
                <a:p>
                  <a:pPr algn="ctr" defTabSz="782638" eaLnBrk="0" hangingPunct="0"/>
                  <a:r>
                    <a:rPr lang="en-US" altLang="zh-CN" sz="1100" dirty="0">
                      <a:solidFill>
                        <a:srgbClr val="000000"/>
                      </a:solidFill>
                      <a:latin typeface="Arial" pitchFamily="34" charset="0"/>
                      <a:cs typeface="Arial" pitchFamily="34" charset="0"/>
                    </a:rPr>
                    <a:t>UAP3300</a:t>
                  </a:r>
                  <a:endParaRPr lang="en-US" altLang="zh-CN" sz="1100" dirty="0">
                    <a:solidFill>
                      <a:srgbClr val="C00000"/>
                    </a:solidFill>
                    <a:latin typeface="Arial" pitchFamily="34" charset="0"/>
                    <a:cs typeface="Arial" pitchFamily="34" charset="0"/>
                  </a:endParaRPr>
                </a:p>
              </p:txBody>
            </p:sp>
            <p:sp>
              <p:nvSpPr>
                <p:cNvPr id="165" name="Text Box 12"/>
                <p:cNvSpPr>
                  <a:spLocks noChangeArrowheads="1"/>
                </p:cNvSpPr>
                <p:nvPr/>
              </p:nvSpPr>
              <p:spPr bwMode="auto">
                <a:xfrm>
                  <a:off x="2941638" y="2714948"/>
                  <a:ext cx="2011362" cy="207965"/>
                </a:xfrm>
                <a:prstGeom prst="roundRect">
                  <a:avLst>
                    <a:gd name="adj" fmla="val 10598"/>
                  </a:avLst>
                </a:prstGeom>
                <a:ln>
                  <a:headEnd/>
                  <a:tailEnd/>
                </a:ln>
              </p:spPr>
              <p:style>
                <a:lnRef idx="1">
                  <a:schemeClr val="accent2"/>
                </a:lnRef>
                <a:fillRef idx="3">
                  <a:schemeClr val="accent2"/>
                </a:fillRef>
                <a:effectRef idx="2">
                  <a:schemeClr val="accent2"/>
                </a:effectRef>
                <a:fontRef idx="minor">
                  <a:schemeClr val="lt1"/>
                </a:fontRef>
              </p:style>
              <p:txBody>
                <a:bodyPr wrap="none" lIns="91361" tIns="45682" rIns="91361" bIns="45682" anchor="ctr"/>
                <a:lstStyle/>
                <a:p>
                  <a:pPr algn="ctr" fontAlgn="auto">
                    <a:spcBef>
                      <a:spcPts val="0"/>
                    </a:spcBef>
                    <a:spcAft>
                      <a:spcPts val="0"/>
                    </a:spcAft>
                    <a:buClr>
                      <a:srgbClr val="990000"/>
                    </a:buClr>
                    <a:buSzPct val="60000"/>
                    <a:defRPr/>
                  </a:pPr>
                  <a:r>
                    <a:rPr lang="en-US" altLang="zh-CN" sz="1400" b="1" dirty="0">
                      <a:solidFill>
                        <a:srgbClr val="FFFFFF"/>
                      </a:solidFill>
                      <a:latin typeface="Arial" pitchFamily="34" charset="0"/>
                      <a:ea typeface="ＭＳ Ｐゴシック" pitchFamily="34" charset="-128"/>
                      <a:cs typeface="Arial" pitchFamily="34" charset="0"/>
                    </a:rPr>
                    <a:t>Small &amp; Medium Enterprise</a:t>
                  </a:r>
                </a:p>
              </p:txBody>
            </p:sp>
            <p:sp>
              <p:nvSpPr>
                <p:cNvPr id="166" name="Text Box 12"/>
                <p:cNvSpPr>
                  <a:spLocks noChangeArrowheads="1"/>
                </p:cNvSpPr>
                <p:nvPr/>
              </p:nvSpPr>
              <p:spPr bwMode="auto">
                <a:xfrm>
                  <a:off x="5519738" y="2711773"/>
                  <a:ext cx="1387475" cy="211140"/>
                </a:xfrm>
                <a:prstGeom prst="roundRect">
                  <a:avLst>
                    <a:gd name="adj" fmla="val 9187"/>
                  </a:avLst>
                </a:prstGeom>
                <a:ln>
                  <a:headEnd/>
                  <a:tailEnd/>
                </a:ln>
              </p:spPr>
              <p:style>
                <a:lnRef idx="1">
                  <a:schemeClr val="accent2"/>
                </a:lnRef>
                <a:fillRef idx="3">
                  <a:schemeClr val="accent2"/>
                </a:fillRef>
                <a:effectRef idx="2">
                  <a:schemeClr val="accent2"/>
                </a:effectRef>
                <a:fontRef idx="minor">
                  <a:schemeClr val="lt1"/>
                </a:fontRef>
              </p:style>
              <p:txBody>
                <a:bodyPr wrap="none" lIns="91361" tIns="45682" rIns="91361" bIns="45682" anchor="ctr"/>
                <a:lstStyle/>
                <a:p>
                  <a:pPr algn="ctr" fontAlgn="auto">
                    <a:spcBef>
                      <a:spcPts val="0"/>
                    </a:spcBef>
                    <a:spcAft>
                      <a:spcPts val="0"/>
                    </a:spcAft>
                    <a:buClr>
                      <a:srgbClr val="990000"/>
                    </a:buClr>
                    <a:buSzPct val="60000"/>
                    <a:defRPr/>
                  </a:pPr>
                  <a:r>
                    <a:rPr lang="en-US" altLang="zh-CN" sz="1400" b="1" dirty="0" smtClean="0">
                      <a:solidFill>
                        <a:srgbClr val="FFFFFF"/>
                      </a:solidFill>
                      <a:latin typeface="Arial" pitchFamily="34" charset="0"/>
                      <a:ea typeface="ＭＳ Ｐゴシック" pitchFamily="34" charset="-128"/>
                      <a:cs typeface="Arial" pitchFamily="34" charset="0"/>
                    </a:rPr>
                    <a:t>Large Enterprises</a:t>
                  </a:r>
                  <a:endParaRPr lang="en-US" altLang="zh-CN" sz="1400" b="1" dirty="0">
                    <a:solidFill>
                      <a:srgbClr val="FFFFFF"/>
                    </a:solidFill>
                    <a:latin typeface="Arial" pitchFamily="34" charset="0"/>
                    <a:ea typeface="ＭＳ Ｐゴシック" pitchFamily="34" charset="-128"/>
                    <a:cs typeface="Arial" pitchFamily="34" charset="0"/>
                  </a:endParaRPr>
                </a:p>
              </p:txBody>
            </p:sp>
            <p:pic>
              <p:nvPicPr>
                <p:cNvPr id="167" name="Picture 118"/>
                <p:cNvPicPr>
                  <a:picLocks noChangeAspect="1" noChangeArrowheads="1"/>
                </p:cNvPicPr>
                <p:nvPr/>
              </p:nvPicPr>
              <p:blipFill>
                <a:blip r:embed="rId4" cstate="email">
                  <a:clrChange>
                    <a:clrFrom>
                      <a:srgbClr val="FEFEFE"/>
                    </a:clrFrom>
                    <a:clrTo>
                      <a:srgbClr val="FEFEFE">
                        <a:alpha val="0"/>
                      </a:srgbClr>
                    </a:clrTo>
                  </a:clrChange>
                </a:blip>
                <a:srcRect/>
                <a:stretch>
                  <a:fillRect/>
                </a:stretch>
              </p:blipFill>
              <p:spPr bwMode="auto">
                <a:xfrm>
                  <a:off x="3514725" y="2986500"/>
                  <a:ext cx="769938" cy="385763"/>
                </a:xfrm>
                <a:prstGeom prst="rect">
                  <a:avLst/>
                </a:prstGeom>
                <a:noFill/>
                <a:ln w="9525">
                  <a:noFill/>
                  <a:miter lim="800000"/>
                  <a:headEnd/>
                  <a:tailEnd/>
                </a:ln>
              </p:spPr>
            </p:pic>
            <p:pic>
              <p:nvPicPr>
                <p:cNvPr id="168" name="Picture 191"/>
                <p:cNvPicPr preferRelativeResize="0">
                  <a:picLocks noChangeAspect="1" noChangeArrowheads="1"/>
                </p:cNvPicPr>
                <p:nvPr/>
              </p:nvPicPr>
              <p:blipFill>
                <a:blip r:embed="rId5" cstate="email">
                  <a:clrChange>
                    <a:clrFrom>
                      <a:srgbClr val="FEFEFE"/>
                    </a:clrFrom>
                    <a:clrTo>
                      <a:srgbClr val="FEFEFE">
                        <a:alpha val="0"/>
                      </a:srgbClr>
                    </a:clrTo>
                  </a:clrChange>
                </a:blip>
                <a:srcRect/>
                <a:stretch>
                  <a:fillRect/>
                </a:stretch>
              </p:blipFill>
              <p:spPr bwMode="auto">
                <a:xfrm>
                  <a:off x="5786438" y="2986500"/>
                  <a:ext cx="627062" cy="366713"/>
                </a:xfrm>
                <a:prstGeom prst="rect">
                  <a:avLst/>
                </a:prstGeom>
                <a:noFill/>
                <a:ln w="9525">
                  <a:noFill/>
                  <a:miter lim="800000"/>
                  <a:headEnd/>
                  <a:tailEnd/>
                </a:ln>
              </p:spPr>
            </p:pic>
          </p:grpSp>
          <p:grpSp>
            <p:nvGrpSpPr>
              <p:cNvPr id="97" name="Group 111"/>
              <p:cNvGrpSpPr/>
              <p:nvPr/>
            </p:nvGrpSpPr>
            <p:grpSpPr>
              <a:xfrm>
                <a:off x="813012" y="4000500"/>
                <a:ext cx="10437884" cy="1028700"/>
                <a:chOff x="813012" y="4000500"/>
                <a:chExt cx="10437884" cy="1028700"/>
              </a:xfrm>
            </p:grpSpPr>
            <p:grpSp>
              <p:nvGrpSpPr>
                <p:cNvPr id="152" name="Group 89"/>
                <p:cNvGrpSpPr>
                  <a:grpSpLocks/>
                </p:cNvGrpSpPr>
                <p:nvPr/>
              </p:nvGrpSpPr>
              <p:grpSpPr bwMode="auto">
                <a:xfrm>
                  <a:off x="813012" y="4000500"/>
                  <a:ext cx="10437884" cy="1028700"/>
                  <a:chOff x="658813" y="3771823"/>
                  <a:chExt cx="7826375" cy="1028713"/>
                </a:xfrm>
              </p:grpSpPr>
              <p:sp>
                <p:nvSpPr>
                  <p:cNvPr id="159" name="AutoShape 4"/>
                  <p:cNvSpPr>
                    <a:spLocks noChangeArrowheads="1"/>
                  </p:cNvSpPr>
                  <p:nvPr/>
                </p:nvSpPr>
                <p:spPr bwMode="gray">
                  <a:xfrm>
                    <a:off x="658813" y="3771823"/>
                    <a:ext cx="7826375" cy="1028713"/>
                  </a:xfrm>
                  <a:prstGeom prst="roundRect">
                    <a:avLst>
                      <a:gd name="adj" fmla="val 8199"/>
                    </a:avLst>
                  </a:prstGeom>
                  <a:ln>
                    <a:noFill/>
                    <a:headEnd/>
                    <a:tailEnd/>
                  </a:ln>
                </p:spPr>
                <p:style>
                  <a:lnRef idx="1">
                    <a:schemeClr val="dk1"/>
                  </a:lnRef>
                  <a:fillRef idx="2">
                    <a:schemeClr val="dk1"/>
                  </a:fillRef>
                  <a:effectRef idx="1">
                    <a:schemeClr val="dk1"/>
                  </a:effectRef>
                  <a:fontRef idx="minor">
                    <a:schemeClr val="dk1"/>
                  </a:fontRef>
                </p:style>
                <p:txBody>
                  <a:bodyPr wrap="none" lIns="91361" tIns="45682" rIns="91361" bIns="45682" anchor="ctr"/>
                  <a:lstStyle/>
                  <a:p>
                    <a:pPr algn="ctr" fontAlgn="auto">
                      <a:spcBef>
                        <a:spcPts val="0"/>
                      </a:spcBef>
                      <a:spcAft>
                        <a:spcPts val="0"/>
                      </a:spcAft>
                      <a:buClr>
                        <a:srgbClr val="990000"/>
                      </a:buClr>
                      <a:buSzPct val="60000"/>
                      <a:buFont typeface="Wingdings" pitchFamily="2" charset="2"/>
                      <a:buChar char="n"/>
                      <a:defRPr/>
                    </a:pPr>
                    <a:endParaRPr lang="zh-CN" altLang="zh-CN" sz="1400" b="1">
                      <a:latin typeface="Arial" pitchFamily="34" charset="0"/>
                      <a:ea typeface="ＭＳ Ｐゴシック" pitchFamily="34" charset="-128"/>
                      <a:cs typeface="Arial" pitchFamily="34" charset="0"/>
                    </a:endParaRPr>
                  </a:p>
                </p:txBody>
              </p:sp>
              <p:sp>
                <p:nvSpPr>
                  <p:cNvPr id="160" name="AutoShape 6"/>
                  <p:cNvSpPr>
                    <a:spLocks noChangeArrowheads="1"/>
                  </p:cNvSpPr>
                  <p:nvPr/>
                </p:nvSpPr>
                <p:spPr bwMode="gray">
                  <a:xfrm>
                    <a:off x="806450" y="3932163"/>
                    <a:ext cx="1244600" cy="736609"/>
                  </a:xfrm>
                  <a:prstGeom prst="roundRect">
                    <a:avLst>
                      <a:gd name="adj" fmla="val 16667"/>
                    </a:avLst>
                  </a:prstGeom>
                  <a:ln>
                    <a:noFill/>
                    <a:headEnd/>
                    <a:tailEnd/>
                  </a:ln>
                </p:spPr>
                <p:style>
                  <a:lnRef idx="1">
                    <a:schemeClr val="dk1"/>
                  </a:lnRef>
                  <a:fillRef idx="2">
                    <a:schemeClr val="dk1"/>
                  </a:fillRef>
                  <a:effectRef idx="1">
                    <a:schemeClr val="dk1"/>
                  </a:effectRef>
                  <a:fontRef idx="minor">
                    <a:schemeClr val="dk1"/>
                  </a:fontRef>
                </p:style>
                <p:txBody>
                  <a:bodyPr wrap="none" lIns="91361" tIns="45682" rIns="91361" bIns="45682" anchor="ctr"/>
                  <a:lstStyle/>
                  <a:p>
                    <a:pPr algn="ctr" fontAlgn="auto">
                      <a:spcBef>
                        <a:spcPts val="0"/>
                      </a:spcBef>
                      <a:spcAft>
                        <a:spcPts val="0"/>
                      </a:spcAft>
                      <a:buClr>
                        <a:srgbClr val="990000"/>
                      </a:buClr>
                      <a:buSzPct val="60000"/>
                      <a:defRPr/>
                    </a:pPr>
                    <a:r>
                      <a:rPr lang="en-US" altLang="zh-CN" sz="1400" b="1" dirty="0">
                        <a:latin typeface="Arial" pitchFamily="34" charset="0"/>
                        <a:ea typeface="ＭＳ Ｐゴシック" pitchFamily="34" charset="-128"/>
                        <a:cs typeface="Arial" pitchFamily="34" charset="0"/>
                      </a:rPr>
                      <a:t>Gateways</a:t>
                    </a:r>
                  </a:p>
                </p:txBody>
              </p:sp>
            </p:grpSp>
            <p:pic>
              <p:nvPicPr>
                <p:cNvPr id="153" name="Picture 377" descr="图片4"/>
                <p:cNvPicPr>
                  <a:picLocks noChangeAspect="1" noChangeArrowheads="1"/>
                </p:cNvPicPr>
                <p:nvPr/>
              </p:nvPicPr>
              <p:blipFill>
                <a:blip r:embed="rId6" cstate="email"/>
                <a:srcRect/>
                <a:stretch>
                  <a:fillRect/>
                </a:stretch>
              </p:blipFill>
              <p:spPr bwMode="auto">
                <a:xfrm>
                  <a:off x="3707878" y="4191000"/>
                  <a:ext cx="775179" cy="445056"/>
                </a:xfrm>
                <a:prstGeom prst="rect">
                  <a:avLst/>
                </a:prstGeom>
                <a:noFill/>
                <a:ln w="9525">
                  <a:noFill/>
                  <a:miter lim="800000"/>
                  <a:headEnd/>
                  <a:tailEnd/>
                </a:ln>
              </p:spPr>
            </p:pic>
            <p:pic>
              <p:nvPicPr>
                <p:cNvPr id="154" name="Picture 380" descr="IAD"/>
                <p:cNvPicPr>
                  <a:picLocks noChangeAspect="1" noChangeArrowheads="1"/>
                </p:cNvPicPr>
                <p:nvPr/>
              </p:nvPicPr>
              <p:blipFill>
                <a:blip r:embed="rId7" cstate="email"/>
                <a:srcRect/>
                <a:stretch>
                  <a:fillRect/>
                </a:stretch>
              </p:blipFill>
              <p:spPr bwMode="auto">
                <a:xfrm>
                  <a:off x="5433494" y="4191000"/>
                  <a:ext cx="968974" cy="475060"/>
                </a:xfrm>
                <a:prstGeom prst="rect">
                  <a:avLst/>
                </a:prstGeom>
                <a:noFill/>
                <a:ln w="9525">
                  <a:noFill/>
                  <a:miter lim="800000"/>
                  <a:headEnd/>
                  <a:tailEnd/>
                </a:ln>
              </p:spPr>
            </p:pic>
            <p:pic>
              <p:nvPicPr>
                <p:cNvPr id="155" name="Picture 382" descr="图片1"/>
                <p:cNvPicPr>
                  <a:picLocks noChangeAspect="1" noChangeArrowheads="1"/>
                </p:cNvPicPr>
                <p:nvPr/>
              </p:nvPicPr>
              <p:blipFill>
                <a:blip r:embed="rId8" cstate="email"/>
                <a:srcRect/>
                <a:stretch>
                  <a:fillRect/>
                </a:stretch>
              </p:blipFill>
              <p:spPr bwMode="auto">
                <a:xfrm>
                  <a:off x="7520601" y="4263008"/>
                  <a:ext cx="1727407" cy="261700"/>
                </a:xfrm>
                <a:prstGeom prst="rect">
                  <a:avLst/>
                </a:prstGeom>
                <a:noFill/>
                <a:ln w="9525">
                  <a:noFill/>
                  <a:miter lim="800000"/>
                  <a:headEnd/>
                  <a:tailEnd/>
                </a:ln>
              </p:spPr>
            </p:pic>
            <p:sp>
              <p:nvSpPr>
                <p:cNvPr id="156" name="Rectangle 383"/>
                <p:cNvSpPr>
                  <a:spLocks noChangeArrowheads="1"/>
                </p:cNvSpPr>
                <p:nvPr/>
              </p:nvSpPr>
              <p:spPr bwMode="auto">
                <a:xfrm>
                  <a:off x="3690113" y="4648200"/>
                  <a:ext cx="1064675" cy="289632"/>
                </a:xfrm>
                <a:prstGeom prst="rect">
                  <a:avLst/>
                </a:prstGeom>
                <a:noFill/>
                <a:ln w="15875" algn="ctr">
                  <a:noFill/>
                  <a:miter lim="800000"/>
                  <a:headEnd/>
                  <a:tailEnd/>
                </a:ln>
              </p:spPr>
              <p:txBody>
                <a:bodyPr lIns="91367" tIns="45684" rIns="91367" bIns="45684">
                  <a:spAutoFit/>
                </a:bodyPr>
                <a:lstStyle/>
                <a:p>
                  <a:pPr defTabSz="914937" eaLnBrk="0" hangingPunct="0"/>
                  <a:r>
                    <a:rPr lang="en-US" altLang="zh-CN" sz="1100" dirty="0">
                      <a:latin typeface="Arial" pitchFamily="34" charset="0"/>
                      <a:cs typeface="Arial" pitchFamily="34" charset="0"/>
                    </a:rPr>
                    <a:t>IAD104H</a:t>
                  </a:r>
                </a:p>
              </p:txBody>
            </p:sp>
            <p:sp>
              <p:nvSpPr>
                <p:cNvPr id="157" name="Rectangle 384"/>
                <p:cNvSpPr>
                  <a:spLocks noChangeArrowheads="1"/>
                </p:cNvSpPr>
                <p:nvPr/>
              </p:nvSpPr>
              <p:spPr bwMode="auto">
                <a:xfrm>
                  <a:off x="5566100" y="4651649"/>
                  <a:ext cx="1650846" cy="289633"/>
                </a:xfrm>
                <a:prstGeom prst="rect">
                  <a:avLst/>
                </a:prstGeom>
                <a:noFill/>
                <a:ln w="15875" algn="ctr">
                  <a:noFill/>
                  <a:miter lim="800000"/>
                  <a:headEnd/>
                  <a:tailEnd/>
                </a:ln>
              </p:spPr>
              <p:txBody>
                <a:bodyPr lIns="91367" tIns="45684" rIns="91367" bIns="45684">
                  <a:spAutoFit/>
                </a:bodyPr>
                <a:lstStyle/>
                <a:p>
                  <a:pPr defTabSz="914937" eaLnBrk="0" hangingPunct="0"/>
                  <a:r>
                    <a:rPr lang="en-US" altLang="zh-CN" sz="1100" dirty="0" smtClean="0">
                      <a:latin typeface="Arial" pitchFamily="34" charset="0"/>
                      <a:cs typeface="Arial" pitchFamily="34" charset="0"/>
                    </a:rPr>
                    <a:t>IAD208</a:t>
                  </a:r>
                  <a:endParaRPr lang="en-US" altLang="zh-CN" sz="1100" dirty="0">
                    <a:latin typeface="Arial" pitchFamily="34" charset="0"/>
                    <a:cs typeface="Arial" pitchFamily="34" charset="0"/>
                  </a:endParaRPr>
                </a:p>
              </p:txBody>
            </p:sp>
            <p:sp>
              <p:nvSpPr>
                <p:cNvPr id="158" name="Rectangle 385"/>
                <p:cNvSpPr>
                  <a:spLocks noChangeArrowheads="1"/>
                </p:cNvSpPr>
                <p:nvPr/>
              </p:nvSpPr>
              <p:spPr bwMode="auto">
                <a:xfrm>
                  <a:off x="7903509" y="4648202"/>
                  <a:ext cx="1344499" cy="289633"/>
                </a:xfrm>
                <a:prstGeom prst="rect">
                  <a:avLst/>
                </a:prstGeom>
                <a:noFill/>
                <a:ln w="15875" algn="ctr">
                  <a:noFill/>
                  <a:miter lim="800000"/>
                  <a:headEnd/>
                  <a:tailEnd/>
                </a:ln>
              </p:spPr>
              <p:txBody>
                <a:bodyPr wrap="square" lIns="91367" tIns="45684" rIns="91367" bIns="45684">
                  <a:spAutoFit/>
                </a:bodyPr>
                <a:lstStyle/>
                <a:p>
                  <a:pPr defTabSz="914937" eaLnBrk="0" hangingPunct="0"/>
                  <a:r>
                    <a:rPr lang="en-US" altLang="zh-CN" sz="1100" dirty="0" smtClean="0">
                      <a:latin typeface="Arial" pitchFamily="34" charset="0"/>
                      <a:cs typeface="Arial" pitchFamily="34" charset="0"/>
                    </a:rPr>
                    <a:t>IAD132</a:t>
                  </a:r>
                  <a:endParaRPr lang="en-US" altLang="zh-CN" sz="1100" dirty="0">
                    <a:latin typeface="Arial" pitchFamily="34" charset="0"/>
                    <a:cs typeface="Arial" pitchFamily="34" charset="0"/>
                  </a:endParaRPr>
                </a:p>
              </p:txBody>
            </p:sp>
          </p:grpSp>
          <p:grpSp>
            <p:nvGrpSpPr>
              <p:cNvPr id="98" name="Group 112"/>
              <p:cNvGrpSpPr/>
              <p:nvPr/>
            </p:nvGrpSpPr>
            <p:grpSpPr>
              <a:xfrm>
                <a:off x="813012" y="1981200"/>
                <a:ext cx="10569152" cy="822960"/>
                <a:chOff x="813012" y="1981200"/>
                <a:chExt cx="10569152" cy="822960"/>
              </a:xfrm>
            </p:grpSpPr>
            <p:sp>
              <p:nvSpPr>
                <p:cNvPr id="121" name="AutoShape 4"/>
                <p:cNvSpPr>
                  <a:spLocks noChangeArrowheads="1"/>
                </p:cNvSpPr>
                <p:nvPr/>
              </p:nvSpPr>
              <p:spPr bwMode="gray">
                <a:xfrm>
                  <a:off x="813012" y="1981200"/>
                  <a:ext cx="10440001" cy="822960"/>
                </a:xfrm>
                <a:prstGeom prst="roundRect">
                  <a:avLst>
                    <a:gd name="adj" fmla="val 9625"/>
                  </a:avLst>
                </a:prstGeom>
                <a:ln>
                  <a:noFill/>
                  <a:headEnd/>
                  <a:tailEnd/>
                </a:ln>
              </p:spPr>
              <p:style>
                <a:lnRef idx="1">
                  <a:schemeClr val="dk1"/>
                </a:lnRef>
                <a:fillRef idx="2">
                  <a:schemeClr val="dk1"/>
                </a:fillRef>
                <a:effectRef idx="1">
                  <a:schemeClr val="dk1"/>
                </a:effectRef>
                <a:fontRef idx="minor">
                  <a:schemeClr val="dk1"/>
                </a:fontRef>
              </p:style>
              <p:txBody>
                <a:bodyPr wrap="none" lIns="91361" tIns="45682" rIns="91361" bIns="45682" anchor="ctr"/>
                <a:lstStyle/>
                <a:p>
                  <a:pPr algn="ctr" fontAlgn="auto">
                    <a:spcBef>
                      <a:spcPts val="0"/>
                    </a:spcBef>
                    <a:spcAft>
                      <a:spcPts val="0"/>
                    </a:spcAft>
                    <a:buClr>
                      <a:srgbClr val="990000"/>
                    </a:buClr>
                    <a:buSzPct val="60000"/>
                    <a:buFont typeface="Wingdings" pitchFamily="2" charset="2"/>
                    <a:buChar char="n"/>
                    <a:defRPr/>
                  </a:pPr>
                  <a:endParaRPr lang="zh-CN" altLang="zh-CN" sz="1400" b="1">
                    <a:latin typeface="Arial" pitchFamily="34" charset="0"/>
                    <a:ea typeface="ＭＳ Ｐゴシック" pitchFamily="34" charset="-128"/>
                    <a:cs typeface="Arial" pitchFamily="34" charset="0"/>
                  </a:endParaRPr>
                </a:p>
              </p:txBody>
            </p:sp>
            <p:sp>
              <p:nvSpPr>
                <p:cNvPr id="122" name="AutoShape 5"/>
                <p:cNvSpPr>
                  <a:spLocks noChangeArrowheads="1"/>
                </p:cNvSpPr>
                <p:nvPr/>
              </p:nvSpPr>
              <p:spPr bwMode="gray">
                <a:xfrm>
                  <a:off x="1009912" y="2108200"/>
                  <a:ext cx="1659899" cy="482600"/>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lIns="91361" tIns="45682" rIns="91361" bIns="45682" anchor="ctr"/>
                <a:lstStyle/>
                <a:p>
                  <a:pPr algn="ctr" fontAlgn="auto">
                    <a:spcBef>
                      <a:spcPts val="0"/>
                    </a:spcBef>
                    <a:spcAft>
                      <a:spcPts val="0"/>
                    </a:spcAft>
                    <a:buClr>
                      <a:srgbClr val="990000"/>
                    </a:buClr>
                    <a:buSzPct val="60000"/>
                    <a:defRPr/>
                  </a:pPr>
                  <a:r>
                    <a:rPr lang="en-US" altLang="zh-CN" sz="1400" b="1" dirty="0">
                      <a:solidFill>
                        <a:srgbClr val="FFFFFF"/>
                      </a:solidFill>
                      <a:latin typeface="Arial" pitchFamily="34" charset="0"/>
                      <a:ea typeface="ＭＳ Ｐゴシック" pitchFamily="34" charset="-128"/>
                      <a:cs typeface="Arial" pitchFamily="34" charset="0"/>
                    </a:rPr>
                    <a:t>Middleware</a:t>
                  </a:r>
                </a:p>
              </p:txBody>
            </p:sp>
            <p:sp>
              <p:nvSpPr>
                <p:cNvPr id="123" name="Rectangle 126"/>
                <p:cNvSpPr>
                  <a:spLocks noChangeAspect="1" noChangeArrowheads="1"/>
                </p:cNvSpPr>
                <p:nvPr/>
              </p:nvSpPr>
              <p:spPr bwMode="auto">
                <a:xfrm>
                  <a:off x="5487829" y="2463512"/>
                  <a:ext cx="1575210" cy="274977"/>
                </a:xfrm>
                <a:prstGeom prst="rect">
                  <a:avLst/>
                </a:prstGeom>
                <a:noFill/>
                <a:ln w="9525">
                  <a:noFill/>
                  <a:miter lim="800000"/>
                  <a:headEnd/>
                  <a:tailEnd/>
                </a:ln>
              </p:spPr>
              <p:txBody>
                <a:bodyPr wrap="square" lIns="78265" tIns="39131" rIns="78265" bIns="39131">
                  <a:spAutoFit/>
                </a:bodyPr>
                <a:lstStyle/>
                <a:p>
                  <a:pPr algn="ctr" defTabSz="782638" eaLnBrk="0" hangingPunct="0"/>
                  <a:r>
                    <a:rPr lang="en-US" altLang="zh-CN" sz="1100" b="1" dirty="0" smtClean="0">
                      <a:solidFill>
                        <a:srgbClr val="000000"/>
                      </a:solidFill>
                      <a:latin typeface="Arial" pitchFamily="34" charset="0"/>
                      <a:cs typeface="Arial" pitchFamily="34" charset="0"/>
                    </a:rPr>
                    <a:t>ASR / TTS</a:t>
                  </a:r>
                  <a:endParaRPr lang="en-US" altLang="zh-CN" sz="1100" b="1" dirty="0">
                    <a:solidFill>
                      <a:srgbClr val="000000"/>
                    </a:solidFill>
                    <a:latin typeface="Arial" pitchFamily="34" charset="0"/>
                    <a:cs typeface="Arial" pitchFamily="34" charset="0"/>
                  </a:endParaRPr>
                </a:p>
              </p:txBody>
            </p:sp>
            <p:grpSp>
              <p:nvGrpSpPr>
                <p:cNvPr id="124" name="Group 127"/>
                <p:cNvGrpSpPr>
                  <a:grpSpLocks noChangeAspect="1"/>
                </p:cNvGrpSpPr>
                <p:nvPr/>
              </p:nvGrpSpPr>
              <p:grpSpPr bwMode="auto">
                <a:xfrm>
                  <a:off x="5995962" y="2010741"/>
                  <a:ext cx="480609" cy="447645"/>
                  <a:chOff x="2984" y="1999"/>
                  <a:chExt cx="365" cy="357"/>
                </a:xfrm>
              </p:grpSpPr>
              <p:sp>
                <p:nvSpPr>
                  <p:cNvPr id="144" name="Freeform 128"/>
                  <p:cNvSpPr>
                    <a:spLocks noChangeAspect="1"/>
                  </p:cNvSpPr>
                  <p:nvPr/>
                </p:nvSpPr>
                <p:spPr bwMode="auto">
                  <a:xfrm>
                    <a:off x="3291" y="2050"/>
                    <a:ext cx="58" cy="306"/>
                  </a:xfrm>
                  <a:custGeom>
                    <a:avLst/>
                    <a:gdLst>
                      <a:gd name="T0" fmla="*/ 7872 w 37"/>
                      <a:gd name="T1" fmla="*/ 1302 h 193"/>
                      <a:gd name="T2" fmla="*/ 1147 w 37"/>
                      <a:gd name="T3" fmla="*/ 4779 h 193"/>
                      <a:gd name="T4" fmla="*/ 0 w 37"/>
                      <a:gd name="T5" fmla="*/ 47799 h 193"/>
                      <a:gd name="T6" fmla="*/ 1934 w 37"/>
                      <a:gd name="T7" fmla="*/ 46669 h 193"/>
                      <a:gd name="T8" fmla="*/ 7372 w 37"/>
                      <a:gd name="T9" fmla="*/ 40860 h 193"/>
                      <a:gd name="T10" fmla="*/ 8158 w 37"/>
                      <a:gd name="T11" fmla="*/ 38058 h 193"/>
                      <a:gd name="T12" fmla="*/ 8158 w 37"/>
                      <a:gd name="T13" fmla="*/ 3477 h 193"/>
                      <a:gd name="T14" fmla="*/ 7872 w 37"/>
                      <a:gd name="T15" fmla="*/ 1302 h 193"/>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193"/>
                      <a:gd name="T26" fmla="*/ 37 w 37"/>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193">
                        <a:moveTo>
                          <a:pt x="36" y="5"/>
                        </a:moveTo>
                        <a:cubicBezTo>
                          <a:pt x="33" y="0"/>
                          <a:pt x="5" y="19"/>
                          <a:pt x="5" y="19"/>
                        </a:cubicBezTo>
                        <a:cubicBezTo>
                          <a:pt x="0" y="189"/>
                          <a:pt x="0" y="189"/>
                          <a:pt x="0" y="189"/>
                        </a:cubicBezTo>
                        <a:cubicBezTo>
                          <a:pt x="0" y="189"/>
                          <a:pt x="1" y="193"/>
                          <a:pt x="9" y="185"/>
                        </a:cubicBezTo>
                        <a:cubicBezTo>
                          <a:pt x="16" y="179"/>
                          <a:pt x="30" y="166"/>
                          <a:pt x="33" y="162"/>
                        </a:cubicBezTo>
                        <a:cubicBezTo>
                          <a:pt x="36" y="159"/>
                          <a:pt x="37" y="159"/>
                          <a:pt x="37" y="151"/>
                        </a:cubicBezTo>
                        <a:cubicBezTo>
                          <a:pt x="37" y="14"/>
                          <a:pt x="37" y="14"/>
                          <a:pt x="37" y="14"/>
                        </a:cubicBezTo>
                        <a:cubicBezTo>
                          <a:pt x="37" y="6"/>
                          <a:pt x="36" y="5"/>
                          <a:pt x="36" y="5"/>
                        </a:cubicBezTo>
                        <a:close/>
                      </a:path>
                    </a:pathLst>
                  </a:custGeom>
                  <a:solidFill>
                    <a:srgbClr val="26446C"/>
                  </a:solidFill>
                  <a:ln w="9525">
                    <a:noFill/>
                    <a:miter lim="800000"/>
                    <a:headEnd/>
                    <a:tailEnd/>
                  </a:ln>
                </p:spPr>
                <p:txBody>
                  <a:bodyPr lIns="91409" tIns="45704" rIns="91409" bIns="45704"/>
                  <a:lstStyle/>
                  <a:p>
                    <a:endParaRPr lang="zh-CN" altLang="en-US" sz="1400">
                      <a:latin typeface="Arial" pitchFamily="34" charset="0"/>
                      <a:cs typeface="Arial" pitchFamily="34" charset="0"/>
                    </a:endParaRPr>
                  </a:p>
                </p:txBody>
              </p:sp>
              <p:sp>
                <p:nvSpPr>
                  <p:cNvPr id="145" name="Freeform 129"/>
                  <p:cNvSpPr>
                    <a:spLocks noChangeAspect="1"/>
                  </p:cNvSpPr>
                  <p:nvPr/>
                </p:nvSpPr>
                <p:spPr bwMode="auto">
                  <a:xfrm>
                    <a:off x="2984" y="1999"/>
                    <a:ext cx="362" cy="86"/>
                  </a:xfrm>
                  <a:custGeom>
                    <a:avLst/>
                    <a:gdLst>
                      <a:gd name="T0" fmla="*/ 59566 w 227"/>
                      <a:gd name="T1" fmla="*/ 9024 h 54"/>
                      <a:gd name="T2" fmla="*/ 52185 w 227"/>
                      <a:gd name="T3" fmla="*/ 14372 h 54"/>
                      <a:gd name="T4" fmla="*/ 1757 w 227"/>
                      <a:gd name="T5" fmla="*/ 4819 h 54"/>
                      <a:gd name="T6" fmla="*/ 335 w 227"/>
                      <a:gd name="T7" fmla="*/ 6222 h 54"/>
                      <a:gd name="T8" fmla="*/ 1040 w 227"/>
                      <a:gd name="T9" fmla="*/ 3994 h 54"/>
                      <a:gd name="T10" fmla="*/ 6736 w 227"/>
                      <a:gd name="T11" fmla="*/ 339 h 54"/>
                      <a:gd name="T12" fmla="*/ 7865 w 227"/>
                      <a:gd name="T13" fmla="*/ 0 h 54"/>
                      <a:gd name="T14" fmla="*/ 57815 w 227"/>
                      <a:gd name="T15" fmla="*/ 8471 h 54"/>
                      <a:gd name="T16" fmla="*/ 59566 w 227"/>
                      <a:gd name="T17" fmla="*/ 9024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7"/>
                      <a:gd name="T28" fmla="*/ 0 h 54"/>
                      <a:gd name="T29" fmla="*/ 227 w 227"/>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7" h="54">
                        <a:moveTo>
                          <a:pt x="227" y="34"/>
                        </a:moveTo>
                        <a:cubicBezTo>
                          <a:pt x="199" y="54"/>
                          <a:pt x="199" y="54"/>
                          <a:pt x="199" y="54"/>
                        </a:cubicBezTo>
                        <a:cubicBezTo>
                          <a:pt x="96" y="36"/>
                          <a:pt x="16" y="20"/>
                          <a:pt x="7" y="18"/>
                        </a:cubicBezTo>
                        <a:cubicBezTo>
                          <a:pt x="2" y="17"/>
                          <a:pt x="1" y="23"/>
                          <a:pt x="1" y="23"/>
                        </a:cubicBezTo>
                        <a:cubicBezTo>
                          <a:pt x="1" y="23"/>
                          <a:pt x="0" y="18"/>
                          <a:pt x="4" y="15"/>
                        </a:cubicBezTo>
                        <a:cubicBezTo>
                          <a:pt x="7" y="13"/>
                          <a:pt x="20" y="5"/>
                          <a:pt x="26" y="1"/>
                        </a:cubicBezTo>
                        <a:cubicBezTo>
                          <a:pt x="28" y="0"/>
                          <a:pt x="30" y="0"/>
                          <a:pt x="30" y="0"/>
                        </a:cubicBezTo>
                        <a:cubicBezTo>
                          <a:pt x="30" y="0"/>
                          <a:pt x="218" y="32"/>
                          <a:pt x="220" y="32"/>
                        </a:cubicBezTo>
                        <a:cubicBezTo>
                          <a:pt x="226" y="33"/>
                          <a:pt x="227" y="34"/>
                          <a:pt x="227" y="34"/>
                        </a:cubicBezTo>
                        <a:close/>
                      </a:path>
                    </a:pathLst>
                  </a:custGeom>
                  <a:solidFill>
                    <a:srgbClr val="4F6A8C"/>
                  </a:solidFill>
                  <a:ln w="9525">
                    <a:noFill/>
                    <a:miter lim="800000"/>
                    <a:headEnd/>
                    <a:tailEnd/>
                  </a:ln>
                </p:spPr>
                <p:txBody>
                  <a:bodyPr lIns="91409" tIns="45704" rIns="91409" bIns="45704"/>
                  <a:lstStyle/>
                  <a:p>
                    <a:endParaRPr lang="zh-CN" altLang="en-US" sz="1400">
                      <a:latin typeface="Arial" pitchFamily="34" charset="0"/>
                      <a:cs typeface="Arial" pitchFamily="34" charset="0"/>
                    </a:endParaRPr>
                  </a:p>
                </p:txBody>
              </p:sp>
              <p:sp>
                <p:nvSpPr>
                  <p:cNvPr id="146" name="Freeform 130"/>
                  <p:cNvSpPr>
                    <a:spLocks noChangeAspect="1"/>
                  </p:cNvSpPr>
                  <p:nvPr/>
                </p:nvSpPr>
                <p:spPr bwMode="auto">
                  <a:xfrm>
                    <a:off x="3286" y="2053"/>
                    <a:ext cx="63" cy="43"/>
                  </a:xfrm>
                  <a:custGeom>
                    <a:avLst/>
                    <a:gdLst>
                      <a:gd name="T0" fmla="*/ 0 w 40"/>
                      <a:gd name="T1" fmla="*/ 4401 h 28"/>
                      <a:gd name="T2" fmla="*/ 8174 w 40"/>
                      <a:gd name="T3" fmla="*/ 0 h 28"/>
                      <a:gd name="T4" fmla="*/ 9318 w 40"/>
                      <a:gd name="T5" fmla="*/ 1262 h 28"/>
                      <a:gd name="T6" fmla="*/ 1636 w 40"/>
                      <a:gd name="T7" fmla="*/ 6180 h 28"/>
                      <a:gd name="T8" fmla="*/ 0 w 40"/>
                      <a:gd name="T9" fmla="*/ 4401 h 28"/>
                      <a:gd name="T10" fmla="*/ 0 60000 65536"/>
                      <a:gd name="T11" fmla="*/ 0 60000 65536"/>
                      <a:gd name="T12" fmla="*/ 0 60000 65536"/>
                      <a:gd name="T13" fmla="*/ 0 60000 65536"/>
                      <a:gd name="T14" fmla="*/ 0 60000 65536"/>
                      <a:gd name="T15" fmla="*/ 0 w 40"/>
                      <a:gd name="T16" fmla="*/ 0 h 28"/>
                      <a:gd name="T17" fmla="*/ 40 w 40"/>
                      <a:gd name="T18" fmla="*/ 28 h 28"/>
                    </a:gdLst>
                    <a:ahLst/>
                    <a:cxnLst>
                      <a:cxn ang="T10">
                        <a:pos x="T0" y="T1"/>
                      </a:cxn>
                      <a:cxn ang="T11">
                        <a:pos x="T2" y="T3"/>
                      </a:cxn>
                      <a:cxn ang="T12">
                        <a:pos x="T4" y="T5"/>
                      </a:cxn>
                      <a:cxn ang="T13">
                        <a:pos x="T6" y="T7"/>
                      </a:cxn>
                      <a:cxn ang="T14">
                        <a:pos x="T8" y="T9"/>
                      </a:cxn>
                    </a:cxnLst>
                    <a:rect l="T15" t="T16" r="T17" b="T18"/>
                    <a:pathLst>
                      <a:path w="40" h="28">
                        <a:moveTo>
                          <a:pt x="0" y="20"/>
                        </a:moveTo>
                        <a:cubicBezTo>
                          <a:pt x="0" y="20"/>
                          <a:pt x="32" y="2"/>
                          <a:pt x="35" y="0"/>
                        </a:cubicBezTo>
                        <a:cubicBezTo>
                          <a:pt x="39" y="1"/>
                          <a:pt x="40" y="3"/>
                          <a:pt x="40" y="6"/>
                        </a:cubicBezTo>
                        <a:cubicBezTo>
                          <a:pt x="7" y="28"/>
                          <a:pt x="7" y="28"/>
                          <a:pt x="7" y="28"/>
                        </a:cubicBezTo>
                        <a:lnTo>
                          <a:pt x="0" y="20"/>
                        </a:lnTo>
                        <a:close/>
                      </a:path>
                    </a:pathLst>
                  </a:custGeom>
                  <a:solidFill>
                    <a:srgbClr val="617996"/>
                  </a:solidFill>
                  <a:ln w="9525">
                    <a:noFill/>
                    <a:miter lim="800000"/>
                    <a:headEnd/>
                    <a:tailEnd/>
                  </a:ln>
                </p:spPr>
                <p:txBody>
                  <a:bodyPr lIns="91409" tIns="45704" rIns="91409" bIns="45704"/>
                  <a:lstStyle/>
                  <a:p>
                    <a:endParaRPr lang="zh-CN" altLang="en-US" sz="1400">
                      <a:latin typeface="Arial" pitchFamily="34" charset="0"/>
                      <a:cs typeface="Arial" pitchFamily="34" charset="0"/>
                    </a:endParaRPr>
                  </a:p>
                </p:txBody>
              </p:sp>
              <p:sp>
                <p:nvSpPr>
                  <p:cNvPr id="147" name="Freeform 131"/>
                  <p:cNvSpPr>
                    <a:spLocks noChangeAspect="1"/>
                  </p:cNvSpPr>
                  <p:nvPr/>
                </p:nvSpPr>
                <p:spPr bwMode="auto">
                  <a:xfrm>
                    <a:off x="2986" y="2026"/>
                    <a:ext cx="315" cy="329"/>
                  </a:xfrm>
                  <a:custGeom>
                    <a:avLst/>
                    <a:gdLst>
                      <a:gd name="T0" fmla="*/ 48973 w 198"/>
                      <a:gd name="T1" fmla="*/ 9126 h 207"/>
                      <a:gd name="T2" fmla="*/ 1599 w 198"/>
                      <a:gd name="T3" fmla="*/ 334 h 207"/>
                      <a:gd name="T4" fmla="*/ 0 w 198"/>
                      <a:gd name="T5" fmla="*/ 1341 h 207"/>
                      <a:gd name="T6" fmla="*/ 0 w 198"/>
                      <a:gd name="T7" fmla="*/ 39652 h 207"/>
                      <a:gd name="T8" fmla="*/ 1599 w 198"/>
                      <a:gd name="T9" fmla="*/ 42780 h 207"/>
                      <a:gd name="T10" fmla="*/ 47557 w 198"/>
                      <a:gd name="T11" fmla="*/ 53001 h 207"/>
                      <a:gd name="T12" fmla="*/ 50285 w 198"/>
                      <a:gd name="T13" fmla="*/ 51125 h 207"/>
                      <a:gd name="T14" fmla="*/ 49950 w 198"/>
                      <a:gd name="T15" fmla="*/ 11130 h 207"/>
                      <a:gd name="T16" fmla="*/ 48973 w 198"/>
                      <a:gd name="T17" fmla="*/ 9126 h 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207"/>
                      <a:gd name="T29" fmla="*/ 198 w 198"/>
                      <a:gd name="T30" fmla="*/ 207 h 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207">
                        <a:moveTo>
                          <a:pt x="193" y="35"/>
                        </a:moveTo>
                        <a:cubicBezTo>
                          <a:pt x="95" y="18"/>
                          <a:pt x="14" y="3"/>
                          <a:pt x="6" y="1"/>
                        </a:cubicBezTo>
                        <a:cubicBezTo>
                          <a:pt x="0" y="0"/>
                          <a:pt x="0" y="5"/>
                          <a:pt x="0" y="5"/>
                        </a:cubicBezTo>
                        <a:cubicBezTo>
                          <a:pt x="0" y="5"/>
                          <a:pt x="0" y="143"/>
                          <a:pt x="0" y="153"/>
                        </a:cubicBezTo>
                        <a:cubicBezTo>
                          <a:pt x="0" y="163"/>
                          <a:pt x="1" y="164"/>
                          <a:pt x="6" y="165"/>
                        </a:cubicBezTo>
                        <a:cubicBezTo>
                          <a:pt x="8" y="166"/>
                          <a:pt x="157" y="197"/>
                          <a:pt x="187" y="204"/>
                        </a:cubicBezTo>
                        <a:cubicBezTo>
                          <a:pt x="198" y="207"/>
                          <a:pt x="198" y="201"/>
                          <a:pt x="198" y="197"/>
                        </a:cubicBezTo>
                        <a:cubicBezTo>
                          <a:pt x="198" y="197"/>
                          <a:pt x="197" y="49"/>
                          <a:pt x="197" y="43"/>
                        </a:cubicBezTo>
                        <a:cubicBezTo>
                          <a:pt x="197" y="39"/>
                          <a:pt x="195" y="35"/>
                          <a:pt x="193" y="35"/>
                        </a:cubicBezTo>
                        <a:close/>
                      </a:path>
                    </a:pathLst>
                  </a:custGeom>
                  <a:solidFill>
                    <a:srgbClr val="84A2B9"/>
                  </a:solidFill>
                  <a:ln w="9525">
                    <a:noFill/>
                    <a:miter lim="800000"/>
                    <a:headEnd/>
                    <a:tailEnd/>
                  </a:ln>
                </p:spPr>
                <p:txBody>
                  <a:bodyPr lIns="91409" tIns="45704" rIns="91409" bIns="45704"/>
                  <a:lstStyle/>
                  <a:p>
                    <a:endParaRPr lang="zh-CN" altLang="en-US" sz="1400">
                      <a:latin typeface="Arial" pitchFamily="34" charset="0"/>
                      <a:cs typeface="Arial" pitchFamily="34" charset="0"/>
                    </a:endParaRPr>
                  </a:p>
                </p:txBody>
              </p:sp>
              <p:sp>
                <p:nvSpPr>
                  <p:cNvPr id="148" name="Freeform 132"/>
                  <p:cNvSpPr>
                    <a:spLocks noChangeAspect="1"/>
                  </p:cNvSpPr>
                  <p:nvPr/>
                </p:nvSpPr>
                <p:spPr bwMode="auto">
                  <a:xfrm>
                    <a:off x="2994" y="2036"/>
                    <a:ext cx="297" cy="306"/>
                  </a:xfrm>
                  <a:custGeom>
                    <a:avLst/>
                    <a:gdLst>
                      <a:gd name="T0" fmla="*/ 46545 w 187"/>
                      <a:gd name="T1" fmla="*/ 8226 h 193"/>
                      <a:gd name="T2" fmla="*/ 1634 w 187"/>
                      <a:gd name="T3" fmla="*/ 327 h 193"/>
                      <a:gd name="T4" fmla="*/ 0 w 187"/>
                      <a:gd name="T5" fmla="*/ 1005 h 193"/>
                      <a:gd name="T6" fmla="*/ 0 w 187"/>
                      <a:gd name="T7" fmla="*/ 35819 h 193"/>
                      <a:gd name="T8" fmla="*/ 1634 w 187"/>
                      <a:gd name="T9" fmla="*/ 38610 h 193"/>
                      <a:gd name="T10" fmla="*/ 45508 w 187"/>
                      <a:gd name="T11" fmla="*/ 48210 h 193"/>
                      <a:gd name="T12" fmla="*/ 47895 w 187"/>
                      <a:gd name="T13" fmla="*/ 46495 h 193"/>
                      <a:gd name="T14" fmla="*/ 47695 w 187"/>
                      <a:gd name="T15" fmla="*/ 10068 h 193"/>
                      <a:gd name="T16" fmla="*/ 46545 w 187"/>
                      <a:gd name="T17" fmla="*/ 822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7"/>
                      <a:gd name="T28" fmla="*/ 0 h 193"/>
                      <a:gd name="T29" fmla="*/ 187 w 187"/>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7" h="193">
                        <a:moveTo>
                          <a:pt x="181" y="33"/>
                        </a:moveTo>
                        <a:cubicBezTo>
                          <a:pt x="90" y="16"/>
                          <a:pt x="14" y="2"/>
                          <a:pt x="6" y="1"/>
                        </a:cubicBezTo>
                        <a:cubicBezTo>
                          <a:pt x="0" y="0"/>
                          <a:pt x="0" y="4"/>
                          <a:pt x="0" y="4"/>
                        </a:cubicBezTo>
                        <a:cubicBezTo>
                          <a:pt x="0" y="4"/>
                          <a:pt x="0" y="132"/>
                          <a:pt x="0" y="142"/>
                        </a:cubicBezTo>
                        <a:cubicBezTo>
                          <a:pt x="0" y="152"/>
                          <a:pt x="1" y="152"/>
                          <a:pt x="6" y="153"/>
                        </a:cubicBezTo>
                        <a:cubicBezTo>
                          <a:pt x="8" y="154"/>
                          <a:pt x="149" y="184"/>
                          <a:pt x="177" y="191"/>
                        </a:cubicBezTo>
                        <a:cubicBezTo>
                          <a:pt x="187" y="193"/>
                          <a:pt x="185" y="186"/>
                          <a:pt x="186" y="184"/>
                        </a:cubicBezTo>
                        <a:cubicBezTo>
                          <a:pt x="186" y="184"/>
                          <a:pt x="185" y="46"/>
                          <a:pt x="185" y="40"/>
                        </a:cubicBezTo>
                        <a:cubicBezTo>
                          <a:pt x="185" y="36"/>
                          <a:pt x="185" y="33"/>
                          <a:pt x="181" y="33"/>
                        </a:cubicBezTo>
                        <a:close/>
                      </a:path>
                    </a:pathLst>
                  </a:custGeom>
                  <a:solidFill>
                    <a:srgbClr val="617996"/>
                  </a:solidFill>
                  <a:ln w="9525">
                    <a:noFill/>
                    <a:miter lim="800000"/>
                    <a:headEnd/>
                    <a:tailEnd/>
                  </a:ln>
                </p:spPr>
                <p:txBody>
                  <a:bodyPr lIns="91409" tIns="45704" rIns="91409" bIns="45704"/>
                  <a:lstStyle/>
                  <a:p>
                    <a:endParaRPr lang="zh-CN" altLang="en-US" sz="1400">
                      <a:latin typeface="Arial" pitchFamily="34" charset="0"/>
                      <a:cs typeface="Arial" pitchFamily="34" charset="0"/>
                    </a:endParaRPr>
                  </a:p>
                </p:txBody>
              </p:sp>
              <p:sp>
                <p:nvSpPr>
                  <p:cNvPr id="149" name="Freeform 133"/>
                  <p:cNvSpPr>
                    <a:spLocks noChangeAspect="1" noEditPoints="1"/>
                  </p:cNvSpPr>
                  <p:nvPr/>
                </p:nvSpPr>
                <p:spPr bwMode="auto">
                  <a:xfrm>
                    <a:off x="3000" y="2112"/>
                    <a:ext cx="278" cy="174"/>
                  </a:xfrm>
                  <a:custGeom>
                    <a:avLst/>
                    <a:gdLst>
                      <a:gd name="T0" fmla="*/ 16238 w 176"/>
                      <a:gd name="T1" fmla="*/ 3713 h 110"/>
                      <a:gd name="T2" fmla="*/ 15862 w 176"/>
                      <a:gd name="T3" fmla="*/ 2672 h 110"/>
                      <a:gd name="T4" fmla="*/ 9507 w 176"/>
                      <a:gd name="T5" fmla="*/ 3420 h 110"/>
                      <a:gd name="T6" fmla="*/ 10006 w 176"/>
                      <a:gd name="T7" fmla="*/ 5006 h 110"/>
                      <a:gd name="T8" fmla="*/ 16238 w 176"/>
                      <a:gd name="T9" fmla="*/ 3713 h 110"/>
                      <a:gd name="T10" fmla="*/ 0 w 176"/>
                      <a:gd name="T11" fmla="*/ 3913 h 110"/>
                      <a:gd name="T12" fmla="*/ 0 w 176"/>
                      <a:gd name="T13" fmla="*/ 9791 h 110"/>
                      <a:gd name="T14" fmla="*/ 2707 w 176"/>
                      <a:gd name="T15" fmla="*/ 10231 h 110"/>
                      <a:gd name="T16" fmla="*/ 7324 w 176"/>
                      <a:gd name="T17" fmla="*/ 16729 h 110"/>
                      <a:gd name="T18" fmla="*/ 7324 w 176"/>
                      <a:gd name="T19" fmla="*/ 0 h 110"/>
                      <a:gd name="T20" fmla="*/ 2707 w 176"/>
                      <a:gd name="T21" fmla="*/ 4359 h 110"/>
                      <a:gd name="T22" fmla="*/ 0 w 176"/>
                      <a:gd name="T23" fmla="*/ 3913 h 110"/>
                      <a:gd name="T24" fmla="*/ 15862 w 176"/>
                      <a:gd name="T25" fmla="*/ 6686 h 110"/>
                      <a:gd name="T26" fmla="*/ 15862 w 176"/>
                      <a:gd name="T27" fmla="*/ 8082 h 110"/>
                      <a:gd name="T28" fmla="*/ 10006 w 176"/>
                      <a:gd name="T29" fmla="*/ 6895 h 110"/>
                      <a:gd name="T30" fmla="*/ 10006 w 176"/>
                      <a:gd name="T31" fmla="*/ 10907 h 110"/>
                      <a:gd name="T32" fmla="*/ 15862 w 176"/>
                      <a:gd name="T33" fmla="*/ 12063 h 110"/>
                      <a:gd name="T34" fmla="*/ 15862 w 176"/>
                      <a:gd name="T35" fmla="*/ 13537 h 110"/>
                      <a:gd name="T36" fmla="*/ 20570 w 176"/>
                      <a:gd name="T37" fmla="*/ 10984 h 110"/>
                      <a:gd name="T38" fmla="*/ 15862 w 176"/>
                      <a:gd name="T39" fmla="*/ 6686 h 110"/>
                      <a:gd name="T40" fmla="*/ 9507 w 176"/>
                      <a:gd name="T41" fmla="*/ 14695 h 110"/>
                      <a:gd name="T42" fmla="*/ 15862 w 176"/>
                      <a:gd name="T43" fmla="*/ 18414 h 110"/>
                      <a:gd name="T44" fmla="*/ 16238 w 176"/>
                      <a:gd name="T45" fmla="*/ 17253 h 110"/>
                      <a:gd name="T46" fmla="*/ 10006 w 176"/>
                      <a:gd name="T47" fmla="*/ 13836 h 110"/>
                      <a:gd name="T48" fmla="*/ 9507 w 176"/>
                      <a:gd name="T49" fmla="*/ 14695 h 110"/>
                      <a:gd name="T50" fmla="*/ 44147 w 176"/>
                      <a:gd name="T51" fmla="*/ 20565 h 110"/>
                      <a:gd name="T52" fmla="*/ 44147 w 176"/>
                      <a:gd name="T53" fmla="*/ 5873 h 110"/>
                      <a:gd name="T54" fmla="*/ 23557 w 176"/>
                      <a:gd name="T55" fmla="*/ 1689 h 110"/>
                      <a:gd name="T56" fmla="*/ 23557 w 176"/>
                      <a:gd name="T57" fmla="*/ 16497 h 110"/>
                      <a:gd name="T58" fmla="*/ 25145 w 176"/>
                      <a:gd name="T59" fmla="*/ 16853 h 110"/>
                      <a:gd name="T60" fmla="*/ 25145 w 176"/>
                      <a:gd name="T61" fmla="*/ 18414 h 110"/>
                      <a:gd name="T62" fmla="*/ 23557 w 176"/>
                      <a:gd name="T63" fmla="*/ 20222 h 110"/>
                      <a:gd name="T64" fmla="*/ 23557 w 176"/>
                      <a:gd name="T65" fmla="*/ 23128 h 110"/>
                      <a:gd name="T66" fmla="*/ 44147 w 176"/>
                      <a:gd name="T67" fmla="*/ 26959 h 110"/>
                      <a:gd name="T68" fmla="*/ 44147 w 176"/>
                      <a:gd name="T69" fmla="*/ 24069 h 110"/>
                      <a:gd name="T70" fmla="*/ 41964 w 176"/>
                      <a:gd name="T71" fmla="*/ 21563 h 110"/>
                      <a:gd name="T72" fmla="*/ 41964 w 176"/>
                      <a:gd name="T73" fmla="*/ 20222 h 110"/>
                      <a:gd name="T74" fmla="*/ 44147 w 176"/>
                      <a:gd name="T75" fmla="*/ 20565 h 110"/>
                      <a:gd name="T76" fmla="*/ 41422 w 176"/>
                      <a:gd name="T77" fmla="*/ 16729 h 110"/>
                      <a:gd name="T78" fmla="*/ 40804 w 176"/>
                      <a:gd name="T79" fmla="*/ 16853 h 110"/>
                      <a:gd name="T80" fmla="*/ 26825 w 176"/>
                      <a:gd name="T81" fmla="*/ 14300 h 110"/>
                      <a:gd name="T82" fmla="*/ 26263 w 176"/>
                      <a:gd name="T83" fmla="*/ 13836 h 110"/>
                      <a:gd name="T84" fmla="*/ 26263 w 176"/>
                      <a:gd name="T85" fmla="*/ 4584 h 110"/>
                      <a:gd name="T86" fmla="*/ 26825 w 176"/>
                      <a:gd name="T87" fmla="*/ 4359 h 110"/>
                      <a:gd name="T88" fmla="*/ 40804 w 176"/>
                      <a:gd name="T89" fmla="*/ 7136 h 110"/>
                      <a:gd name="T90" fmla="*/ 41422 w 176"/>
                      <a:gd name="T91" fmla="*/ 7919 h 110"/>
                      <a:gd name="T92" fmla="*/ 41422 w 176"/>
                      <a:gd name="T93" fmla="*/ 16729 h 1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
                      <a:gd name="T142" fmla="*/ 0 h 110"/>
                      <a:gd name="T143" fmla="*/ 176 w 176"/>
                      <a:gd name="T144" fmla="*/ 110 h 1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 h="110">
                        <a:moveTo>
                          <a:pt x="65" y="15"/>
                        </a:moveTo>
                        <a:cubicBezTo>
                          <a:pt x="63" y="11"/>
                          <a:pt x="63" y="11"/>
                          <a:pt x="63" y="11"/>
                        </a:cubicBezTo>
                        <a:cubicBezTo>
                          <a:pt x="38" y="14"/>
                          <a:pt x="38" y="14"/>
                          <a:pt x="38" y="14"/>
                        </a:cubicBezTo>
                        <a:cubicBezTo>
                          <a:pt x="40" y="20"/>
                          <a:pt x="40" y="20"/>
                          <a:pt x="40" y="20"/>
                        </a:cubicBezTo>
                        <a:lnTo>
                          <a:pt x="65" y="15"/>
                        </a:lnTo>
                        <a:close/>
                        <a:moveTo>
                          <a:pt x="0" y="16"/>
                        </a:moveTo>
                        <a:cubicBezTo>
                          <a:pt x="0" y="40"/>
                          <a:pt x="0" y="40"/>
                          <a:pt x="0" y="40"/>
                        </a:cubicBezTo>
                        <a:cubicBezTo>
                          <a:pt x="11" y="42"/>
                          <a:pt x="11" y="42"/>
                          <a:pt x="11" y="42"/>
                        </a:cubicBezTo>
                        <a:cubicBezTo>
                          <a:pt x="29" y="68"/>
                          <a:pt x="29" y="68"/>
                          <a:pt x="29" y="68"/>
                        </a:cubicBezTo>
                        <a:cubicBezTo>
                          <a:pt x="29" y="0"/>
                          <a:pt x="29" y="0"/>
                          <a:pt x="29" y="0"/>
                        </a:cubicBezTo>
                        <a:cubicBezTo>
                          <a:pt x="11" y="18"/>
                          <a:pt x="11" y="18"/>
                          <a:pt x="11" y="18"/>
                        </a:cubicBezTo>
                        <a:lnTo>
                          <a:pt x="0" y="16"/>
                        </a:lnTo>
                        <a:close/>
                        <a:moveTo>
                          <a:pt x="63" y="27"/>
                        </a:moveTo>
                        <a:cubicBezTo>
                          <a:pt x="63" y="33"/>
                          <a:pt x="63" y="33"/>
                          <a:pt x="63" y="33"/>
                        </a:cubicBezTo>
                        <a:cubicBezTo>
                          <a:pt x="40" y="28"/>
                          <a:pt x="40" y="28"/>
                          <a:pt x="40" y="28"/>
                        </a:cubicBezTo>
                        <a:cubicBezTo>
                          <a:pt x="40" y="44"/>
                          <a:pt x="40" y="44"/>
                          <a:pt x="40" y="44"/>
                        </a:cubicBezTo>
                        <a:cubicBezTo>
                          <a:pt x="63" y="49"/>
                          <a:pt x="63" y="49"/>
                          <a:pt x="63" y="49"/>
                        </a:cubicBezTo>
                        <a:cubicBezTo>
                          <a:pt x="63" y="55"/>
                          <a:pt x="63" y="55"/>
                          <a:pt x="63" y="55"/>
                        </a:cubicBezTo>
                        <a:cubicBezTo>
                          <a:pt x="82" y="45"/>
                          <a:pt x="82" y="45"/>
                          <a:pt x="82" y="45"/>
                        </a:cubicBezTo>
                        <a:lnTo>
                          <a:pt x="63" y="27"/>
                        </a:lnTo>
                        <a:close/>
                        <a:moveTo>
                          <a:pt x="38" y="60"/>
                        </a:moveTo>
                        <a:cubicBezTo>
                          <a:pt x="63" y="75"/>
                          <a:pt x="63" y="75"/>
                          <a:pt x="63" y="75"/>
                        </a:cubicBezTo>
                        <a:cubicBezTo>
                          <a:pt x="65" y="70"/>
                          <a:pt x="65" y="70"/>
                          <a:pt x="65" y="70"/>
                        </a:cubicBezTo>
                        <a:cubicBezTo>
                          <a:pt x="40" y="56"/>
                          <a:pt x="40" y="56"/>
                          <a:pt x="40" y="56"/>
                        </a:cubicBezTo>
                        <a:lnTo>
                          <a:pt x="38" y="60"/>
                        </a:lnTo>
                        <a:close/>
                        <a:moveTo>
                          <a:pt x="176" y="84"/>
                        </a:moveTo>
                        <a:cubicBezTo>
                          <a:pt x="176" y="24"/>
                          <a:pt x="176" y="24"/>
                          <a:pt x="176" y="24"/>
                        </a:cubicBezTo>
                        <a:cubicBezTo>
                          <a:pt x="94" y="7"/>
                          <a:pt x="94" y="7"/>
                          <a:pt x="94" y="7"/>
                        </a:cubicBezTo>
                        <a:cubicBezTo>
                          <a:pt x="94" y="67"/>
                          <a:pt x="94" y="67"/>
                          <a:pt x="94" y="67"/>
                        </a:cubicBezTo>
                        <a:cubicBezTo>
                          <a:pt x="100" y="69"/>
                          <a:pt x="100" y="69"/>
                          <a:pt x="100" y="69"/>
                        </a:cubicBezTo>
                        <a:cubicBezTo>
                          <a:pt x="100" y="75"/>
                          <a:pt x="100" y="75"/>
                          <a:pt x="100" y="75"/>
                        </a:cubicBezTo>
                        <a:cubicBezTo>
                          <a:pt x="94" y="82"/>
                          <a:pt x="94" y="82"/>
                          <a:pt x="94" y="82"/>
                        </a:cubicBezTo>
                        <a:cubicBezTo>
                          <a:pt x="94" y="94"/>
                          <a:pt x="94" y="94"/>
                          <a:pt x="94" y="94"/>
                        </a:cubicBezTo>
                        <a:cubicBezTo>
                          <a:pt x="176" y="110"/>
                          <a:pt x="176" y="110"/>
                          <a:pt x="176" y="110"/>
                        </a:cubicBezTo>
                        <a:cubicBezTo>
                          <a:pt x="176" y="98"/>
                          <a:pt x="176" y="98"/>
                          <a:pt x="176" y="98"/>
                        </a:cubicBezTo>
                        <a:cubicBezTo>
                          <a:pt x="167" y="88"/>
                          <a:pt x="167" y="88"/>
                          <a:pt x="167" y="88"/>
                        </a:cubicBezTo>
                        <a:cubicBezTo>
                          <a:pt x="167" y="82"/>
                          <a:pt x="167" y="82"/>
                          <a:pt x="167" y="82"/>
                        </a:cubicBezTo>
                        <a:lnTo>
                          <a:pt x="176" y="84"/>
                        </a:lnTo>
                        <a:close/>
                        <a:moveTo>
                          <a:pt x="165" y="68"/>
                        </a:moveTo>
                        <a:cubicBezTo>
                          <a:pt x="165" y="70"/>
                          <a:pt x="163" y="69"/>
                          <a:pt x="163" y="69"/>
                        </a:cubicBezTo>
                        <a:cubicBezTo>
                          <a:pt x="107" y="58"/>
                          <a:pt x="107" y="58"/>
                          <a:pt x="107" y="58"/>
                        </a:cubicBezTo>
                        <a:cubicBezTo>
                          <a:pt x="105" y="58"/>
                          <a:pt x="105" y="58"/>
                          <a:pt x="105" y="56"/>
                        </a:cubicBezTo>
                        <a:cubicBezTo>
                          <a:pt x="105" y="19"/>
                          <a:pt x="105" y="19"/>
                          <a:pt x="105" y="19"/>
                        </a:cubicBezTo>
                        <a:cubicBezTo>
                          <a:pt x="105" y="17"/>
                          <a:pt x="105" y="17"/>
                          <a:pt x="107" y="18"/>
                        </a:cubicBezTo>
                        <a:cubicBezTo>
                          <a:pt x="163" y="29"/>
                          <a:pt x="163" y="29"/>
                          <a:pt x="163" y="29"/>
                        </a:cubicBezTo>
                        <a:cubicBezTo>
                          <a:pt x="163" y="29"/>
                          <a:pt x="165" y="30"/>
                          <a:pt x="165" y="32"/>
                        </a:cubicBezTo>
                        <a:lnTo>
                          <a:pt x="165" y="68"/>
                        </a:lnTo>
                        <a:close/>
                      </a:path>
                    </a:pathLst>
                  </a:custGeom>
                  <a:solidFill>
                    <a:srgbClr val="26446C"/>
                  </a:solidFill>
                  <a:ln w="9525">
                    <a:noFill/>
                    <a:miter lim="800000"/>
                    <a:headEnd/>
                    <a:tailEnd/>
                  </a:ln>
                </p:spPr>
                <p:txBody>
                  <a:bodyPr lIns="91409" tIns="45704" rIns="91409" bIns="45704"/>
                  <a:lstStyle/>
                  <a:p>
                    <a:endParaRPr lang="zh-CN" altLang="en-US" sz="1400">
                      <a:latin typeface="Arial" pitchFamily="34" charset="0"/>
                      <a:cs typeface="Arial" pitchFamily="34" charset="0"/>
                    </a:endParaRPr>
                  </a:p>
                </p:txBody>
              </p:sp>
              <p:sp>
                <p:nvSpPr>
                  <p:cNvPr id="150" name="Freeform 134"/>
                  <p:cNvSpPr>
                    <a:spLocks noChangeAspect="1" noEditPoints="1"/>
                  </p:cNvSpPr>
                  <p:nvPr/>
                </p:nvSpPr>
                <p:spPr bwMode="auto">
                  <a:xfrm>
                    <a:off x="2997" y="2109"/>
                    <a:ext cx="278" cy="174"/>
                  </a:xfrm>
                  <a:custGeom>
                    <a:avLst/>
                    <a:gdLst>
                      <a:gd name="T0" fmla="*/ 16539 w 175"/>
                      <a:gd name="T1" fmla="*/ 3713 h 110"/>
                      <a:gd name="T2" fmla="*/ 15971 w 175"/>
                      <a:gd name="T3" fmla="*/ 2474 h 110"/>
                      <a:gd name="T4" fmla="*/ 9590 w 175"/>
                      <a:gd name="T5" fmla="*/ 3230 h 110"/>
                      <a:gd name="T6" fmla="*/ 10054 w 175"/>
                      <a:gd name="T7" fmla="*/ 5006 h 110"/>
                      <a:gd name="T8" fmla="*/ 16539 w 175"/>
                      <a:gd name="T9" fmla="*/ 3713 h 110"/>
                      <a:gd name="T10" fmla="*/ 0 w 175"/>
                      <a:gd name="T11" fmla="*/ 3913 h 110"/>
                      <a:gd name="T12" fmla="*/ 0 w 175"/>
                      <a:gd name="T13" fmla="*/ 9791 h 110"/>
                      <a:gd name="T14" fmla="*/ 2597 w 175"/>
                      <a:gd name="T15" fmla="*/ 10231 h 110"/>
                      <a:gd name="T16" fmla="*/ 7457 w 175"/>
                      <a:gd name="T17" fmla="*/ 16729 h 110"/>
                      <a:gd name="T18" fmla="*/ 7457 w 175"/>
                      <a:gd name="T19" fmla="*/ 0 h 110"/>
                      <a:gd name="T20" fmla="*/ 2597 w 175"/>
                      <a:gd name="T21" fmla="*/ 4359 h 110"/>
                      <a:gd name="T22" fmla="*/ 0 w 175"/>
                      <a:gd name="T23" fmla="*/ 3913 h 110"/>
                      <a:gd name="T24" fmla="*/ 15971 w 175"/>
                      <a:gd name="T25" fmla="*/ 6686 h 110"/>
                      <a:gd name="T26" fmla="*/ 15971 w 175"/>
                      <a:gd name="T27" fmla="*/ 8082 h 110"/>
                      <a:gd name="T28" fmla="*/ 10054 w 175"/>
                      <a:gd name="T29" fmla="*/ 6895 h 110"/>
                      <a:gd name="T30" fmla="*/ 10054 w 175"/>
                      <a:gd name="T31" fmla="*/ 10907 h 110"/>
                      <a:gd name="T32" fmla="*/ 15971 w 175"/>
                      <a:gd name="T33" fmla="*/ 12063 h 110"/>
                      <a:gd name="T34" fmla="*/ 15971 w 175"/>
                      <a:gd name="T35" fmla="*/ 13537 h 110"/>
                      <a:gd name="T36" fmla="*/ 21004 w 175"/>
                      <a:gd name="T37" fmla="*/ 10907 h 110"/>
                      <a:gd name="T38" fmla="*/ 15971 w 175"/>
                      <a:gd name="T39" fmla="*/ 6686 h 110"/>
                      <a:gd name="T40" fmla="*/ 9590 w 175"/>
                      <a:gd name="T41" fmla="*/ 14695 h 110"/>
                      <a:gd name="T42" fmla="*/ 15971 w 175"/>
                      <a:gd name="T43" fmla="*/ 18414 h 110"/>
                      <a:gd name="T44" fmla="*/ 16539 w 175"/>
                      <a:gd name="T45" fmla="*/ 16853 h 110"/>
                      <a:gd name="T46" fmla="*/ 10054 w 175"/>
                      <a:gd name="T47" fmla="*/ 13836 h 110"/>
                      <a:gd name="T48" fmla="*/ 9590 w 175"/>
                      <a:gd name="T49" fmla="*/ 14695 h 110"/>
                      <a:gd name="T50" fmla="*/ 45208 w 175"/>
                      <a:gd name="T51" fmla="*/ 20565 h 110"/>
                      <a:gd name="T52" fmla="*/ 45208 w 175"/>
                      <a:gd name="T53" fmla="*/ 5577 h 110"/>
                      <a:gd name="T54" fmla="*/ 24200 w 175"/>
                      <a:gd name="T55" fmla="*/ 1689 h 110"/>
                      <a:gd name="T56" fmla="*/ 24200 w 175"/>
                      <a:gd name="T57" fmla="*/ 16497 h 110"/>
                      <a:gd name="T58" fmla="*/ 25905 w 175"/>
                      <a:gd name="T59" fmla="*/ 16729 h 110"/>
                      <a:gd name="T60" fmla="*/ 25905 w 175"/>
                      <a:gd name="T61" fmla="*/ 18143 h 110"/>
                      <a:gd name="T62" fmla="*/ 24200 w 175"/>
                      <a:gd name="T63" fmla="*/ 19814 h 110"/>
                      <a:gd name="T64" fmla="*/ 24200 w 175"/>
                      <a:gd name="T65" fmla="*/ 22909 h 110"/>
                      <a:gd name="T66" fmla="*/ 45208 w 175"/>
                      <a:gd name="T67" fmla="*/ 26959 h 110"/>
                      <a:gd name="T68" fmla="*/ 45208 w 175"/>
                      <a:gd name="T69" fmla="*/ 24069 h 110"/>
                      <a:gd name="T70" fmla="*/ 43115 w 175"/>
                      <a:gd name="T71" fmla="*/ 21563 h 110"/>
                      <a:gd name="T72" fmla="*/ 43115 w 175"/>
                      <a:gd name="T73" fmla="*/ 20222 h 110"/>
                      <a:gd name="T74" fmla="*/ 45208 w 175"/>
                      <a:gd name="T75" fmla="*/ 20565 h 110"/>
                      <a:gd name="T76" fmla="*/ 42590 w 175"/>
                      <a:gd name="T77" fmla="*/ 16497 h 110"/>
                      <a:gd name="T78" fmla="*/ 42045 w 175"/>
                      <a:gd name="T79" fmla="*/ 16853 h 110"/>
                      <a:gd name="T80" fmla="*/ 27333 w 175"/>
                      <a:gd name="T81" fmla="*/ 14300 h 110"/>
                      <a:gd name="T82" fmla="*/ 26810 w 175"/>
                      <a:gd name="T83" fmla="*/ 13537 h 110"/>
                      <a:gd name="T84" fmla="*/ 26810 w 175"/>
                      <a:gd name="T85" fmla="*/ 4584 h 110"/>
                      <a:gd name="T86" fmla="*/ 27333 w 175"/>
                      <a:gd name="T87" fmla="*/ 4227 h 110"/>
                      <a:gd name="T88" fmla="*/ 42045 w 175"/>
                      <a:gd name="T89" fmla="*/ 7136 h 110"/>
                      <a:gd name="T90" fmla="*/ 42590 w 175"/>
                      <a:gd name="T91" fmla="*/ 7626 h 110"/>
                      <a:gd name="T92" fmla="*/ 42590 w 175"/>
                      <a:gd name="T93" fmla="*/ 16497 h 1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5"/>
                      <a:gd name="T142" fmla="*/ 0 h 110"/>
                      <a:gd name="T143" fmla="*/ 175 w 175"/>
                      <a:gd name="T144" fmla="*/ 110 h 1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5" h="110">
                        <a:moveTo>
                          <a:pt x="64" y="15"/>
                        </a:moveTo>
                        <a:cubicBezTo>
                          <a:pt x="62" y="10"/>
                          <a:pt x="62" y="10"/>
                          <a:pt x="62" y="10"/>
                        </a:cubicBezTo>
                        <a:cubicBezTo>
                          <a:pt x="37" y="13"/>
                          <a:pt x="37" y="13"/>
                          <a:pt x="37" y="13"/>
                        </a:cubicBezTo>
                        <a:cubicBezTo>
                          <a:pt x="39" y="20"/>
                          <a:pt x="39" y="20"/>
                          <a:pt x="39" y="20"/>
                        </a:cubicBezTo>
                        <a:lnTo>
                          <a:pt x="64" y="15"/>
                        </a:lnTo>
                        <a:close/>
                        <a:moveTo>
                          <a:pt x="0" y="16"/>
                        </a:moveTo>
                        <a:cubicBezTo>
                          <a:pt x="0" y="40"/>
                          <a:pt x="0" y="40"/>
                          <a:pt x="0" y="40"/>
                        </a:cubicBezTo>
                        <a:cubicBezTo>
                          <a:pt x="10" y="42"/>
                          <a:pt x="10" y="42"/>
                          <a:pt x="10" y="42"/>
                        </a:cubicBezTo>
                        <a:cubicBezTo>
                          <a:pt x="29" y="68"/>
                          <a:pt x="29" y="68"/>
                          <a:pt x="29" y="68"/>
                        </a:cubicBezTo>
                        <a:cubicBezTo>
                          <a:pt x="29" y="0"/>
                          <a:pt x="29" y="0"/>
                          <a:pt x="29" y="0"/>
                        </a:cubicBezTo>
                        <a:cubicBezTo>
                          <a:pt x="10" y="18"/>
                          <a:pt x="10" y="18"/>
                          <a:pt x="10" y="18"/>
                        </a:cubicBezTo>
                        <a:lnTo>
                          <a:pt x="0" y="16"/>
                        </a:lnTo>
                        <a:close/>
                        <a:moveTo>
                          <a:pt x="62" y="27"/>
                        </a:moveTo>
                        <a:cubicBezTo>
                          <a:pt x="62" y="33"/>
                          <a:pt x="62" y="33"/>
                          <a:pt x="62" y="33"/>
                        </a:cubicBezTo>
                        <a:cubicBezTo>
                          <a:pt x="39" y="28"/>
                          <a:pt x="39" y="28"/>
                          <a:pt x="39" y="28"/>
                        </a:cubicBezTo>
                        <a:cubicBezTo>
                          <a:pt x="39" y="44"/>
                          <a:pt x="39" y="44"/>
                          <a:pt x="39" y="44"/>
                        </a:cubicBezTo>
                        <a:cubicBezTo>
                          <a:pt x="62" y="49"/>
                          <a:pt x="62" y="49"/>
                          <a:pt x="62" y="49"/>
                        </a:cubicBezTo>
                        <a:cubicBezTo>
                          <a:pt x="62" y="55"/>
                          <a:pt x="62" y="55"/>
                          <a:pt x="62" y="55"/>
                        </a:cubicBezTo>
                        <a:cubicBezTo>
                          <a:pt x="81" y="44"/>
                          <a:pt x="81" y="44"/>
                          <a:pt x="81" y="44"/>
                        </a:cubicBezTo>
                        <a:lnTo>
                          <a:pt x="62" y="27"/>
                        </a:lnTo>
                        <a:close/>
                        <a:moveTo>
                          <a:pt x="37" y="60"/>
                        </a:moveTo>
                        <a:cubicBezTo>
                          <a:pt x="62" y="75"/>
                          <a:pt x="62" y="75"/>
                          <a:pt x="62" y="75"/>
                        </a:cubicBezTo>
                        <a:cubicBezTo>
                          <a:pt x="64" y="69"/>
                          <a:pt x="64" y="69"/>
                          <a:pt x="64" y="69"/>
                        </a:cubicBezTo>
                        <a:cubicBezTo>
                          <a:pt x="39" y="56"/>
                          <a:pt x="39" y="56"/>
                          <a:pt x="39" y="56"/>
                        </a:cubicBezTo>
                        <a:lnTo>
                          <a:pt x="37" y="60"/>
                        </a:lnTo>
                        <a:close/>
                        <a:moveTo>
                          <a:pt x="175" y="84"/>
                        </a:moveTo>
                        <a:cubicBezTo>
                          <a:pt x="175" y="23"/>
                          <a:pt x="175" y="23"/>
                          <a:pt x="175" y="23"/>
                        </a:cubicBezTo>
                        <a:cubicBezTo>
                          <a:pt x="94" y="7"/>
                          <a:pt x="94" y="7"/>
                          <a:pt x="94" y="7"/>
                        </a:cubicBezTo>
                        <a:cubicBezTo>
                          <a:pt x="94" y="67"/>
                          <a:pt x="94" y="67"/>
                          <a:pt x="94" y="67"/>
                        </a:cubicBezTo>
                        <a:cubicBezTo>
                          <a:pt x="100" y="68"/>
                          <a:pt x="100" y="68"/>
                          <a:pt x="100" y="68"/>
                        </a:cubicBezTo>
                        <a:cubicBezTo>
                          <a:pt x="100" y="74"/>
                          <a:pt x="100" y="74"/>
                          <a:pt x="100" y="74"/>
                        </a:cubicBezTo>
                        <a:cubicBezTo>
                          <a:pt x="94" y="81"/>
                          <a:pt x="94" y="81"/>
                          <a:pt x="94" y="81"/>
                        </a:cubicBezTo>
                        <a:cubicBezTo>
                          <a:pt x="94" y="93"/>
                          <a:pt x="94" y="93"/>
                          <a:pt x="94" y="93"/>
                        </a:cubicBezTo>
                        <a:cubicBezTo>
                          <a:pt x="175" y="110"/>
                          <a:pt x="175" y="110"/>
                          <a:pt x="175" y="110"/>
                        </a:cubicBezTo>
                        <a:cubicBezTo>
                          <a:pt x="175" y="98"/>
                          <a:pt x="175" y="98"/>
                          <a:pt x="175" y="98"/>
                        </a:cubicBezTo>
                        <a:cubicBezTo>
                          <a:pt x="167" y="88"/>
                          <a:pt x="167" y="88"/>
                          <a:pt x="167" y="88"/>
                        </a:cubicBezTo>
                        <a:cubicBezTo>
                          <a:pt x="167" y="82"/>
                          <a:pt x="167" y="82"/>
                          <a:pt x="167" y="82"/>
                        </a:cubicBezTo>
                        <a:lnTo>
                          <a:pt x="175" y="84"/>
                        </a:lnTo>
                        <a:close/>
                        <a:moveTo>
                          <a:pt x="165" y="67"/>
                        </a:moveTo>
                        <a:cubicBezTo>
                          <a:pt x="165" y="69"/>
                          <a:pt x="163" y="69"/>
                          <a:pt x="163" y="69"/>
                        </a:cubicBezTo>
                        <a:cubicBezTo>
                          <a:pt x="106" y="58"/>
                          <a:pt x="106" y="58"/>
                          <a:pt x="106" y="58"/>
                        </a:cubicBezTo>
                        <a:cubicBezTo>
                          <a:pt x="104" y="57"/>
                          <a:pt x="104" y="57"/>
                          <a:pt x="104" y="55"/>
                        </a:cubicBezTo>
                        <a:cubicBezTo>
                          <a:pt x="104" y="19"/>
                          <a:pt x="104" y="19"/>
                          <a:pt x="104" y="19"/>
                        </a:cubicBezTo>
                        <a:cubicBezTo>
                          <a:pt x="104" y="17"/>
                          <a:pt x="104" y="17"/>
                          <a:pt x="106" y="17"/>
                        </a:cubicBezTo>
                        <a:cubicBezTo>
                          <a:pt x="163" y="29"/>
                          <a:pt x="163" y="29"/>
                          <a:pt x="163" y="29"/>
                        </a:cubicBezTo>
                        <a:cubicBezTo>
                          <a:pt x="163" y="29"/>
                          <a:pt x="165" y="29"/>
                          <a:pt x="165" y="31"/>
                        </a:cubicBezTo>
                        <a:lnTo>
                          <a:pt x="165" y="67"/>
                        </a:lnTo>
                        <a:close/>
                      </a:path>
                    </a:pathLst>
                  </a:custGeom>
                  <a:solidFill>
                    <a:srgbClr val="FFFFFF"/>
                  </a:solidFill>
                  <a:ln w="9525">
                    <a:noFill/>
                    <a:miter lim="800000"/>
                    <a:headEnd/>
                    <a:tailEnd/>
                  </a:ln>
                </p:spPr>
                <p:txBody>
                  <a:bodyPr lIns="91409" tIns="45704" rIns="91409" bIns="45704"/>
                  <a:lstStyle/>
                  <a:p>
                    <a:endParaRPr lang="zh-CN" altLang="en-US" sz="1400">
                      <a:latin typeface="Arial" pitchFamily="34" charset="0"/>
                      <a:cs typeface="Arial" pitchFamily="34" charset="0"/>
                    </a:endParaRPr>
                  </a:p>
                </p:txBody>
              </p:sp>
              <p:sp>
                <p:nvSpPr>
                  <p:cNvPr id="151" name="Freeform 135"/>
                  <p:cNvSpPr>
                    <a:spLocks noChangeAspect="1" noEditPoints="1"/>
                  </p:cNvSpPr>
                  <p:nvPr/>
                </p:nvSpPr>
                <p:spPr bwMode="auto">
                  <a:xfrm>
                    <a:off x="2992" y="2035"/>
                    <a:ext cx="299" cy="305"/>
                  </a:xfrm>
                  <a:custGeom>
                    <a:avLst/>
                    <a:gdLst>
                      <a:gd name="T0" fmla="*/ 531 w 188"/>
                      <a:gd name="T1" fmla="*/ 517 h 193"/>
                      <a:gd name="T2" fmla="*/ 0 w 188"/>
                      <a:gd name="T3" fmla="*/ 1297 h 193"/>
                      <a:gd name="T4" fmla="*/ 0 w 188"/>
                      <a:gd name="T5" fmla="*/ 36020 h 193"/>
                      <a:gd name="T6" fmla="*/ 1649 w 188"/>
                      <a:gd name="T7" fmla="*/ 39019 h 193"/>
                      <a:gd name="T8" fmla="*/ 16442 w 188"/>
                      <a:gd name="T9" fmla="*/ 42020 h 193"/>
                      <a:gd name="T10" fmla="*/ 46606 w 188"/>
                      <a:gd name="T11" fmla="*/ 48195 h 193"/>
                      <a:gd name="T12" fmla="*/ 48428 w 188"/>
                      <a:gd name="T13" fmla="*/ 48195 h 193"/>
                      <a:gd name="T14" fmla="*/ 49292 w 188"/>
                      <a:gd name="T15" fmla="*/ 46516 h 193"/>
                      <a:gd name="T16" fmla="*/ 48874 w 188"/>
                      <a:gd name="T17" fmla="*/ 10253 h 193"/>
                      <a:gd name="T18" fmla="*/ 47918 w 188"/>
                      <a:gd name="T19" fmla="*/ 8199 h 193"/>
                      <a:gd name="T20" fmla="*/ 47918 w 188"/>
                      <a:gd name="T21" fmla="*/ 8199 h 193"/>
                      <a:gd name="T22" fmla="*/ 1753 w 188"/>
                      <a:gd name="T23" fmla="*/ 326 h 193"/>
                      <a:gd name="T24" fmla="*/ 531 w 188"/>
                      <a:gd name="T25" fmla="*/ 517 h 193"/>
                      <a:gd name="T26" fmla="*/ 46606 w 188"/>
                      <a:gd name="T27" fmla="*/ 48053 h 193"/>
                      <a:gd name="T28" fmla="*/ 16442 w 188"/>
                      <a:gd name="T29" fmla="*/ 41720 h 193"/>
                      <a:gd name="T30" fmla="*/ 1753 w 188"/>
                      <a:gd name="T31" fmla="*/ 38729 h 193"/>
                      <a:gd name="T32" fmla="*/ 531 w 188"/>
                      <a:gd name="T33" fmla="*/ 36020 h 193"/>
                      <a:gd name="T34" fmla="*/ 531 w 188"/>
                      <a:gd name="T35" fmla="*/ 1297 h 193"/>
                      <a:gd name="T36" fmla="*/ 845 w 188"/>
                      <a:gd name="T37" fmla="*/ 819 h 193"/>
                      <a:gd name="T38" fmla="*/ 1753 w 188"/>
                      <a:gd name="T39" fmla="*/ 517 h 193"/>
                      <a:gd name="T40" fmla="*/ 47640 w 188"/>
                      <a:gd name="T41" fmla="*/ 8576 h 193"/>
                      <a:gd name="T42" fmla="*/ 48743 w 188"/>
                      <a:gd name="T43" fmla="*/ 10253 h 193"/>
                      <a:gd name="T44" fmla="*/ 48743 w 188"/>
                      <a:gd name="T45" fmla="*/ 46516 h 193"/>
                      <a:gd name="T46" fmla="*/ 48261 w 188"/>
                      <a:gd name="T47" fmla="*/ 48053 h 193"/>
                      <a:gd name="T48" fmla="*/ 46606 w 188"/>
                      <a:gd name="T49" fmla="*/ 48053 h 19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8"/>
                      <a:gd name="T76" fmla="*/ 0 h 193"/>
                      <a:gd name="T77" fmla="*/ 188 w 188"/>
                      <a:gd name="T78" fmla="*/ 193 h 19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8" h="193">
                        <a:moveTo>
                          <a:pt x="2" y="2"/>
                        </a:moveTo>
                        <a:cubicBezTo>
                          <a:pt x="1" y="3"/>
                          <a:pt x="0" y="5"/>
                          <a:pt x="0" y="5"/>
                        </a:cubicBezTo>
                        <a:cubicBezTo>
                          <a:pt x="0" y="5"/>
                          <a:pt x="0" y="143"/>
                          <a:pt x="0" y="143"/>
                        </a:cubicBezTo>
                        <a:cubicBezTo>
                          <a:pt x="0" y="153"/>
                          <a:pt x="2" y="153"/>
                          <a:pt x="6" y="155"/>
                        </a:cubicBezTo>
                        <a:cubicBezTo>
                          <a:pt x="8" y="155"/>
                          <a:pt x="29" y="160"/>
                          <a:pt x="63" y="167"/>
                        </a:cubicBezTo>
                        <a:cubicBezTo>
                          <a:pt x="178" y="192"/>
                          <a:pt x="178" y="192"/>
                          <a:pt x="178" y="192"/>
                        </a:cubicBezTo>
                        <a:cubicBezTo>
                          <a:pt x="180" y="193"/>
                          <a:pt x="183" y="193"/>
                          <a:pt x="185" y="192"/>
                        </a:cubicBezTo>
                        <a:cubicBezTo>
                          <a:pt x="188" y="190"/>
                          <a:pt x="188" y="185"/>
                          <a:pt x="188" y="185"/>
                        </a:cubicBezTo>
                        <a:cubicBezTo>
                          <a:pt x="188" y="185"/>
                          <a:pt x="187" y="41"/>
                          <a:pt x="187" y="41"/>
                        </a:cubicBezTo>
                        <a:cubicBezTo>
                          <a:pt x="187" y="37"/>
                          <a:pt x="187" y="34"/>
                          <a:pt x="183" y="33"/>
                        </a:cubicBezTo>
                        <a:cubicBezTo>
                          <a:pt x="183" y="33"/>
                          <a:pt x="183" y="33"/>
                          <a:pt x="183" y="33"/>
                        </a:cubicBezTo>
                        <a:cubicBezTo>
                          <a:pt x="7" y="1"/>
                          <a:pt x="7" y="1"/>
                          <a:pt x="7" y="1"/>
                        </a:cubicBezTo>
                        <a:cubicBezTo>
                          <a:pt x="5" y="0"/>
                          <a:pt x="3" y="1"/>
                          <a:pt x="2" y="2"/>
                        </a:cubicBezTo>
                        <a:close/>
                        <a:moveTo>
                          <a:pt x="178" y="191"/>
                        </a:moveTo>
                        <a:cubicBezTo>
                          <a:pt x="178" y="191"/>
                          <a:pt x="63" y="166"/>
                          <a:pt x="63" y="166"/>
                        </a:cubicBezTo>
                        <a:cubicBezTo>
                          <a:pt x="34" y="160"/>
                          <a:pt x="8" y="154"/>
                          <a:pt x="7" y="154"/>
                        </a:cubicBezTo>
                        <a:cubicBezTo>
                          <a:pt x="3" y="152"/>
                          <a:pt x="2" y="152"/>
                          <a:pt x="2" y="143"/>
                        </a:cubicBezTo>
                        <a:cubicBezTo>
                          <a:pt x="2" y="5"/>
                          <a:pt x="2" y="5"/>
                          <a:pt x="2" y="5"/>
                        </a:cubicBezTo>
                        <a:cubicBezTo>
                          <a:pt x="2" y="5"/>
                          <a:pt x="2" y="4"/>
                          <a:pt x="3" y="3"/>
                        </a:cubicBezTo>
                        <a:cubicBezTo>
                          <a:pt x="4" y="2"/>
                          <a:pt x="5" y="2"/>
                          <a:pt x="7" y="2"/>
                        </a:cubicBezTo>
                        <a:cubicBezTo>
                          <a:pt x="182" y="34"/>
                          <a:pt x="182" y="34"/>
                          <a:pt x="182" y="34"/>
                        </a:cubicBezTo>
                        <a:cubicBezTo>
                          <a:pt x="185" y="35"/>
                          <a:pt x="186" y="37"/>
                          <a:pt x="186" y="41"/>
                        </a:cubicBezTo>
                        <a:cubicBezTo>
                          <a:pt x="186" y="185"/>
                          <a:pt x="186" y="185"/>
                          <a:pt x="186" y="185"/>
                        </a:cubicBezTo>
                        <a:cubicBezTo>
                          <a:pt x="186" y="185"/>
                          <a:pt x="186" y="189"/>
                          <a:pt x="184" y="191"/>
                        </a:cubicBezTo>
                        <a:cubicBezTo>
                          <a:pt x="183" y="192"/>
                          <a:pt x="180" y="191"/>
                          <a:pt x="178" y="191"/>
                        </a:cubicBezTo>
                        <a:close/>
                      </a:path>
                    </a:pathLst>
                  </a:custGeom>
                  <a:solidFill>
                    <a:srgbClr val="26446C"/>
                  </a:solidFill>
                  <a:ln w="9525">
                    <a:noFill/>
                    <a:miter lim="800000"/>
                    <a:headEnd/>
                    <a:tailEnd/>
                  </a:ln>
                </p:spPr>
                <p:txBody>
                  <a:bodyPr lIns="91409" tIns="45704" rIns="91409" bIns="45704"/>
                  <a:lstStyle/>
                  <a:p>
                    <a:endParaRPr lang="zh-CN" altLang="en-US" sz="1400">
                      <a:latin typeface="Arial" pitchFamily="34" charset="0"/>
                      <a:cs typeface="Arial" pitchFamily="34" charset="0"/>
                    </a:endParaRPr>
                  </a:p>
                </p:txBody>
              </p:sp>
            </p:grpSp>
            <p:sp>
              <p:nvSpPr>
                <p:cNvPr id="125" name="Rectangle 136"/>
                <p:cNvSpPr>
                  <a:spLocks noChangeAspect="1" noChangeArrowheads="1"/>
                </p:cNvSpPr>
                <p:nvPr/>
              </p:nvSpPr>
              <p:spPr bwMode="auto">
                <a:xfrm>
                  <a:off x="6853943" y="2468380"/>
                  <a:ext cx="1200463" cy="274977"/>
                </a:xfrm>
                <a:prstGeom prst="rect">
                  <a:avLst/>
                </a:prstGeom>
                <a:noFill/>
                <a:ln w="9525">
                  <a:noFill/>
                  <a:miter lim="800000"/>
                  <a:headEnd/>
                  <a:tailEnd/>
                </a:ln>
              </p:spPr>
              <p:txBody>
                <a:bodyPr lIns="78265" tIns="39131" rIns="78265" bIns="39131">
                  <a:spAutoFit/>
                </a:bodyPr>
                <a:lstStyle/>
                <a:p>
                  <a:pPr algn="ctr" defTabSz="782638" eaLnBrk="0" hangingPunct="0"/>
                  <a:r>
                    <a:rPr lang="en-US" altLang="zh-CN" sz="1100" dirty="0" smtClean="0">
                      <a:solidFill>
                        <a:srgbClr val="000000"/>
                      </a:solidFill>
                      <a:latin typeface="Arial" pitchFamily="34" charset="0"/>
                      <a:cs typeface="Arial" pitchFamily="34" charset="0"/>
                    </a:rPr>
                    <a:t>MailM</a:t>
                  </a:r>
                  <a:endParaRPr lang="en-US" altLang="zh-CN" sz="1100" dirty="0">
                    <a:solidFill>
                      <a:srgbClr val="000000"/>
                    </a:solidFill>
                    <a:latin typeface="Arial" pitchFamily="34" charset="0"/>
                    <a:cs typeface="Arial" pitchFamily="34" charset="0"/>
                  </a:endParaRPr>
                </a:p>
              </p:txBody>
            </p:sp>
            <p:sp>
              <p:nvSpPr>
                <p:cNvPr id="126" name="Rectangle 172"/>
                <p:cNvSpPr>
                  <a:spLocks noChangeArrowheads="1"/>
                </p:cNvSpPr>
                <p:nvPr/>
              </p:nvSpPr>
              <p:spPr bwMode="auto">
                <a:xfrm>
                  <a:off x="2853924" y="2468381"/>
                  <a:ext cx="1255510" cy="274977"/>
                </a:xfrm>
                <a:prstGeom prst="rect">
                  <a:avLst/>
                </a:prstGeom>
                <a:noFill/>
                <a:ln w="9525">
                  <a:noFill/>
                  <a:miter lim="800000"/>
                  <a:headEnd/>
                  <a:tailEnd/>
                </a:ln>
              </p:spPr>
              <p:txBody>
                <a:bodyPr wrap="square" lIns="78265" tIns="39131" rIns="78265" bIns="39131">
                  <a:spAutoFit/>
                </a:bodyPr>
                <a:lstStyle/>
                <a:p>
                  <a:pPr algn="ctr" defTabSz="782638" eaLnBrk="0" hangingPunct="0"/>
                  <a:r>
                    <a:rPr lang="en-US" altLang="zh-CN" sz="1100" b="1" dirty="0" smtClean="0">
                      <a:solidFill>
                        <a:srgbClr val="000000"/>
                      </a:solidFill>
                      <a:latin typeface="Arial" pitchFamily="34" charset="0"/>
                      <a:cs typeface="Arial" pitchFamily="34" charset="0"/>
                    </a:rPr>
                    <a:t>CTI</a:t>
                  </a:r>
                  <a:endParaRPr lang="en-US" altLang="zh-CN" sz="1100" b="1" dirty="0">
                    <a:solidFill>
                      <a:srgbClr val="000000"/>
                    </a:solidFill>
                    <a:latin typeface="Arial" pitchFamily="34" charset="0"/>
                    <a:cs typeface="Arial" pitchFamily="34" charset="0"/>
                  </a:endParaRPr>
                </a:p>
              </p:txBody>
            </p:sp>
            <p:grpSp>
              <p:nvGrpSpPr>
                <p:cNvPr id="127" name="Group 173"/>
                <p:cNvGrpSpPr>
                  <a:grpSpLocks noChangeAspect="1"/>
                </p:cNvGrpSpPr>
                <p:nvPr/>
              </p:nvGrpSpPr>
              <p:grpSpPr bwMode="auto">
                <a:xfrm>
                  <a:off x="3196741" y="2057299"/>
                  <a:ext cx="514485" cy="401632"/>
                  <a:chOff x="296" y="3174"/>
                  <a:chExt cx="909" cy="540"/>
                </a:xfrm>
              </p:grpSpPr>
              <p:sp>
                <p:nvSpPr>
                  <p:cNvPr id="137" name="AutoShape 174"/>
                  <p:cNvSpPr>
                    <a:spLocks noChangeAspect="1" noChangeArrowheads="1" noTextEdit="1"/>
                  </p:cNvSpPr>
                  <p:nvPr/>
                </p:nvSpPr>
                <p:spPr bwMode="auto">
                  <a:xfrm>
                    <a:off x="296" y="3174"/>
                    <a:ext cx="909" cy="540"/>
                  </a:xfrm>
                  <a:prstGeom prst="rect">
                    <a:avLst/>
                  </a:prstGeom>
                  <a:noFill/>
                  <a:ln w="9525">
                    <a:noFill/>
                    <a:miter lim="800000"/>
                    <a:headEnd/>
                    <a:tailEnd/>
                  </a:ln>
                </p:spPr>
                <p:txBody>
                  <a:bodyPr/>
                  <a:lstStyle/>
                  <a:p>
                    <a:endParaRPr lang="en-US" sz="1400">
                      <a:latin typeface="Arial" pitchFamily="34" charset="0"/>
                      <a:cs typeface="Arial" pitchFamily="34" charset="0"/>
                    </a:endParaRPr>
                  </a:p>
                </p:txBody>
              </p:sp>
              <p:sp>
                <p:nvSpPr>
                  <p:cNvPr id="138" name="Freeform 175"/>
                  <p:cNvSpPr>
                    <a:spLocks/>
                  </p:cNvSpPr>
                  <p:nvPr/>
                </p:nvSpPr>
                <p:spPr bwMode="auto">
                  <a:xfrm>
                    <a:off x="296" y="3174"/>
                    <a:ext cx="909" cy="540"/>
                  </a:xfrm>
                  <a:custGeom>
                    <a:avLst/>
                    <a:gdLst>
                      <a:gd name="T0" fmla="*/ 0 w 16362"/>
                      <a:gd name="T1" fmla="*/ 0 h 9720"/>
                      <a:gd name="T2" fmla="*/ 0 w 16362"/>
                      <a:gd name="T3" fmla="*/ 0 h 9720"/>
                      <a:gd name="T4" fmla="*/ 0 w 16362"/>
                      <a:gd name="T5" fmla="*/ 0 h 9720"/>
                      <a:gd name="T6" fmla="*/ 0 w 16362"/>
                      <a:gd name="T7" fmla="*/ 0 h 9720"/>
                      <a:gd name="T8" fmla="*/ 0 w 16362"/>
                      <a:gd name="T9" fmla="*/ 0 h 9720"/>
                      <a:gd name="T10" fmla="*/ 0 w 16362"/>
                      <a:gd name="T11" fmla="*/ 0 h 9720"/>
                      <a:gd name="T12" fmla="*/ 0 w 16362"/>
                      <a:gd name="T13" fmla="*/ 0 h 9720"/>
                      <a:gd name="T14" fmla="*/ 0 w 16362"/>
                      <a:gd name="T15" fmla="*/ 0 h 9720"/>
                      <a:gd name="T16" fmla="*/ 0 w 16362"/>
                      <a:gd name="T17" fmla="*/ 0 h 9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362"/>
                      <a:gd name="T28" fmla="*/ 0 h 9720"/>
                      <a:gd name="T29" fmla="*/ 16362 w 16362"/>
                      <a:gd name="T30" fmla="*/ 9720 h 9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362" h="9720">
                        <a:moveTo>
                          <a:pt x="13631" y="1320"/>
                        </a:moveTo>
                        <a:lnTo>
                          <a:pt x="16342" y="0"/>
                        </a:lnTo>
                        <a:lnTo>
                          <a:pt x="2719" y="17"/>
                        </a:lnTo>
                        <a:lnTo>
                          <a:pt x="0" y="1320"/>
                        </a:lnTo>
                        <a:lnTo>
                          <a:pt x="0" y="9720"/>
                        </a:lnTo>
                        <a:lnTo>
                          <a:pt x="13631" y="9720"/>
                        </a:lnTo>
                        <a:lnTo>
                          <a:pt x="16362" y="8392"/>
                        </a:lnTo>
                        <a:lnTo>
                          <a:pt x="16342" y="0"/>
                        </a:lnTo>
                        <a:lnTo>
                          <a:pt x="13631" y="1320"/>
                        </a:lnTo>
                        <a:close/>
                      </a:path>
                    </a:pathLst>
                  </a:custGeom>
                  <a:solidFill>
                    <a:srgbClr val="4D7299"/>
                  </a:solidFill>
                  <a:ln w="9525">
                    <a:noFill/>
                    <a:miter lim="800000"/>
                    <a:headEnd/>
                    <a:tailEnd/>
                  </a:ln>
                </p:spPr>
                <p:txBody>
                  <a:bodyPr lIns="91409" tIns="45704" rIns="91409" bIns="45704"/>
                  <a:lstStyle/>
                  <a:p>
                    <a:endParaRPr lang="zh-CN" altLang="en-US" sz="1400">
                      <a:latin typeface="Arial" pitchFamily="34" charset="0"/>
                      <a:cs typeface="Arial" pitchFamily="34" charset="0"/>
                    </a:endParaRPr>
                  </a:p>
                </p:txBody>
              </p:sp>
              <p:sp>
                <p:nvSpPr>
                  <p:cNvPr id="139" name="Rectangle 176"/>
                  <p:cNvSpPr>
                    <a:spLocks noChangeArrowheads="1"/>
                  </p:cNvSpPr>
                  <p:nvPr/>
                </p:nvSpPr>
                <p:spPr bwMode="auto">
                  <a:xfrm>
                    <a:off x="296" y="3247"/>
                    <a:ext cx="756" cy="467"/>
                  </a:xfrm>
                  <a:prstGeom prst="rect">
                    <a:avLst/>
                  </a:prstGeom>
                  <a:solidFill>
                    <a:srgbClr val="7FA6C8"/>
                  </a:solidFill>
                  <a:ln w="9525">
                    <a:noFill/>
                    <a:miter lim="800000"/>
                    <a:headEnd/>
                    <a:tailEnd/>
                  </a:ln>
                </p:spPr>
                <p:txBody>
                  <a:bodyPr lIns="91409" tIns="45704" rIns="91409" bIns="45704"/>
                  <a:lstStyle/>
                  <a:p>
                    <a:endParaRPr lang="zh-CN" altLang="en-US" sz="1400" b="1">
                      <a:solidFill>
                        <a:srgbClr val="000000"/>
                      </a:solidFill>
                      <a:latin typeface="Arial" pitchFamily="34" charset="0"/>
                      <a:cs typeface="Arial" pitchFamily="34" charset="0"/>
                    </a:endParaRPr>
                  </a:p>
                </p:txBody>
              </p:sp>
              <p:sp>
                <p:nvSpPr>
                  <p:cNvPr id="140" name="Freeform 177"/>
                  <p:cNvSpPr>
                    <a:spLocks/>
                  </p:cNvSpPr>
                  <p:nvPr/>
                </p:nvSpPr>
                <p:spPr bwMode="auto">
                  <a:xfrm>
                    <a:off x="1052" y="3174"/>
                    <a:ext cx="153" cy="540"/>
                  </a:xfrm>
                  <a:custGeom>
                    <a:avLst/>
                    <a:gdLst>
                      <a:gd name="T0" fmla="*/ 0 w 2731"/>
                      <a:gd name="T1" fmla="*/ 0 h 9720"/>
                      <a:gd name="T2" fmla="*/ 0 w 2731"/>
                      <a:gd name="T3" fmla="*/ 0 h 9720"/>
                      <a:gd name="T4" fmla="*/ 0 w 2731"/>
                      <a:gd name="T5" fmla="*/ 0 h 9720"/>
                      <a:gd name="T6" fmla="*/ 0 w 2731"/>
                      <a:gd name="T7" fmla="*/ 0 h 9720"/>
                      <a:gd name="T8" fmla="*/ 0 w 2731"/>
                      <a:gd name="T9" fmla="*/ 0 h 9720"/>
                      <a:gd name="T10" fmla="*/ 0 60000 65536"/>
                      <a:gd name="T11" fmla="*/ 0 60000 65536"/>
                      <a:gd name="T12" fmla="*/ 0 60000 65536"/>
                      <a:gd name="T13" fmla="*/ 0 60000 65536"/>
                      <a:gd name="T14" fmla="*/ 0 60000 65536"/>
                      <a:gd name="T15" fmla="*/ 0 w 2731"/>
                      <a:gd name="T16" fmla="*/ 0 h 9720"/>
                      <a:gd name="T17" fmla="*/ 2731 w 2731"/>
                      <a:gd name="T18" fmla="*/ 9720 h 9720"/>
                    </a:gdLst>
                    <a:ahLst/>
                    <a:cxnLst>
                      <a:cxn ang="T10">
                        <a:pos x="T0" y="T1"/>
                      </a:cxn>
                      <a:cxn ang="T11">
                        <a:pos x="T2" y="T3"/>
                      </a:cxn>
                      <a:cxn ang="T12">
                        <a:pos x="T4" y="T5"/>
                      </a:cxn>
                      <a:cxn ang="T13">
                        <a:pos x="T6" y="T7"/>
                      </a:cxn>
                      <a:cxn ang="T14">
                        <a:pos x="T8" y="T9"/>
                      </a:cxn>
                    </a:cxnLst>
                    <a:rect l="T15" t="T16" r="T17" b="T18"/>
                    <a:pathLst>
                      <a:path w="2731" h="9720">
                        <a:moveTo>
                          <a:pt x="2711" y="0"/>
                        </a:moveTo>
                        <a:lnTo>
                          <a:pt x="0" y="1320"/>
                        </a:lnTo>
                        <a:lnTo>
                          <a:pt x="0" y="9720"/>
                        </a:lnTo>
                        <a:lnTo>
                          <a:pt x="2731" y="8392"/>
                        </a:lnTo>
                        <a:lnTo>
                          <a:pt x="2711" y="0"/>
                        </a:lnTo>
                        <a:close/>
                      </a:path>
                    </a:pathLst>
                  </a:custGeom>
                  <a:solidFill>
                    <a:srgbClr val="004264"/>
                  </a:solidFill>
                  <a:ln w="9525">
                    <a:noFill/>
                    <a:miter lim="800000"/>
                    <a:headEnd/>
                    <a:tailEnd/>
                  </a:ln>
                </p:spPr>
                <p:txBody>
                  <a:bodyPr lIns="91409" tIns="45704" rIns="91409" bIns="45704"/>
                  <a:lstStyle/>
                  <a:p>
                    <a:endParaRPr lang="zh-CN" altLang="en-US" sz="1400">
                      <a:latin typeface="Arial" pitchFamily="34" charset="0"/>
                      <a:cs typeface="Arial" pitchFamily="34" charset="0"/>
                    </a:endParaRPr>
                  </a:p>
                </p:txBody>
              </p:sp>
              <p:sp>
                <p:nvSpPr>
                  <p:cNvPr id="141" name="Freeform 178"/>
                  <p:cNvSpPr>
                    <a:spLocks/>
                  </p:cNvSpPr>
                  <p:nvPr/>
                </p:nvSpPr>
                <p:spPr bwMode="auto">
                  <a:xfrm>
                    <a:off x="296" y="3174"/>
                    <a:ext cx="909" cy="73"/>
                  </a:xfrm>
                  <a:custGeom>
                    <a:avLst/>
                    <a:gdLst>
                      <a:gd name="T0" fmla="*/ 0 w 16342"/>
                      <a:gd name="T1" fmla="*/ 0 h 1320"/>
                      <a:gd name="T2" fmla="*/ 0 w 16342"/>
                      <a:gd name="T3" fmla="*/ 0 h 1320"/>
                      <a:gd name="T4" fmla="*/ 0 w 16342"/>
                      <a:gd name="T5" fmla="*/ 0 h 1320"/>
                      <a:gd name="T6" fmla="*/ 0 w 16342"/>
                      <a:gd name="T7" fmla="*/ 0 h 1320"/>
                      <a:gd name="T8" fmla="*/ 0 w 16342"/>
                      <a:gd name="T9" fmla="*/ 0 h 1320"/>
                      <a:gd name="T10" fmla="*/ 0 60000 65536"/>
                      <a:gd name="T11" fmla="*/ 0 60000 65536"/>
                      <a:gd name="T12" fmla="*/ 0 60000 65536"/>
                      <a:gd name="T13" fmla="*/ 0 60000 65536"/>
                      <a:gd name="T14" fmla="*/ 0 60000 65536"/>
                      <a:gd name="T15" fmla="*/ 0 w 16342"/>
                      <a:gd name="T16" fmla="*/ 0 h 1320"/>
                      <a:gd name="T17" fmla="*/ 16342 w 16342"/>
                      <a:gd name="T18" fmla="*/ 1320 h 1320"/>
                    </a:gdLst>
                    <a:ahLst/>
                    <a:cxnLst>
                      <a:cxn ang="T10">
                        <a:pos x="T0" y="T1"/>
                      </a:cxn>
                      <a:cxn ang="T11">
                        <a:pos x="T2" y="T3"/>
                      </a:cxn>
                      <a:cxn ang="T12">
                        <a:pos x="T4" y="T5"/>
                      </a:cxn>
                      <a:cxn ang="T13">
                        <a:pos x="T6" y="T7"/>
                      </a:cxn>
                      <a:cxn ang="T14">
                        <a:pos x="T8" y="T9"/>
                      </a:cxn>
                    </a:cxnLst>
                    <a:rect l="T15" t="T16" r="T17" b="T18"/>
                    <a:pathLst>
                      <a:path w="16342" h="1320">
                        <a:moveTo>
                          <a:pt x="0" y="1320"/>
                        </a:moveTo>
                        <a:lnTo>
                          <a:pt x="13631" y="1320"/>
                        </a:lnTo>
                        <a:lnTo>
                          <a:pt x="16342" y="0"/>
                        </a:lnTo>
                        <a:lnTo>
                          <a:pt x="2719" y="17"/>
                        </a:lnTo>
                        <a:lnTo>
                          <a:pt x="0" y="1320"/>
                        </a:lnTo>
                        <a:close/>
                      </a:path>
                    </a:pathLst>
                  </a:custGeom>
                  <a:solidFill>
                    <a:srgbClr val="4D7299"/>
                  </a:solidFill>
                  <a:ln w="9525">
                    <a:noFill/>
                    <a:miter lim="800000"/>
                    <a:headEnd/>
                    <a:tailEnd/>
                  </a:ln>
                </p:spPr>
                <p:txBody>
                  <a:bodyPr lIns="91409" tIns="45704" rIns="91409" bIns="45704"/>
                  <a:lstStyle/>
                  <a:p>
                    <a:endParaRPr lang="zh-CN" altLang="en-US" sz="1400">
                      <a:latin typeface="Arial" pitchFamily="34" charset="0"/>
                      <a:cs typeface="Arial" pitchFamily="34" charset="0"/>
                    </a:endParaRPr>
                  </a:p>
                </p:txBody>
              </p:sp>
              <p:sp>
                <p:nvSpPr>
                  <p:cNvPr id="142" name="Freeform 179"/>
                  <p:cNvSpPr>
                    <a:spLocks noEditPoints="1"/>
                  </p:cNvSpPr>
                  <p:nvPr/>
                </p:nvSpPr>
                <p:spPr bwMode="auto">
                  <a:xfrm>
                    <a:off x="333" y="3343"/>
                    <a:ext cx="688" cy="297"/>
                  </a:xfrm>
                  <a:custGeom>
                    <a:avLst/>
                    <a:gdLst>
                      <a:gd name="T0" fmla="*/ 0 w 12380"/>
                      <a:gd name="T1" fmla="*/ 0 h 5338"/>
                      <a:gd name="T2" fmla="*/ 0 w 12380"/>
                      <a:gd name="T3" fmla="*/ 0 h 5338"/>
                      <a:gd name="T4" fmla="*/ 0 w 12380"/>
                      <a:gd name="T5" fmla="*/ 0 h 5338"/>
                      <a:gd name="T6" fmla="*/ 0 w 12380"/>
                      <a:gd name="T7" fmla="*/ 0 h 5338"/>
                      <a:gd name="T8" fmla="*/ 0 w 12380"/>
                      <a:gd name="T9" fmla="*/ 0 h 5338"/>
                      <a:gd name="T10" fmla="*/ 0 w 12380"/>
                      <a:gd name="T11" fmla="*/ 0 h 5338"/>
                      <a:gd name="T12" fmla="*/ 0 w 12380"/>
                      <a:gd name="T13" fmla="*/ 0 h 5338"/>
                      <a:gd name="T14" fmla="*/ 0 w 12380"/>
                      <a:gd name="T15" fmla="*/ 0 h 5338"/>
                      <a:gd name="T16" fmla="*/ 0 w 12380"/>
                      <a:gd name="T17" fmla="*/ 0 h 5338"/>
                      <a:gd name="T18" fmla="*/ 0 w 12380"/>
                      <a:gd name="T19" fmla="*/ 0 h 5338"/>
                      <a:gd name="T20" fmla="*/ 0 w 12380"/>
                      <a:gd name="T21" fmla="*/ 0 h 5338"/>
                      <a:gd name="T22" fmla="*/ 0 w 12380"/>
                      <a:gd name="T23" fmla="*/ 0 h 5338"/>
                      <a:gd name="T24" fmla="*/ 0 w 12380"/>
                      <a:gd name="T25" fmla="*/ 0 h 5338"/>
                      <a:gd name="T26" fmla="*/ 0 w 12380"/>
                      <a:gd name="T27" fmla="*/ 0 h 5338"/>
                      <a:gd name="T28" fmla="*/ 0 w 12380"/>
                      <a:gd name="T29" fmla="*/ 0 h 5338"/>
                      <a:gd name="T30" fmla="*/ 0 w 12380"/>
                      <a:gd name="T31" fmla="*/ 0 h 5338"/>
                      <a:gd name="T32" fmla="*/ 0 w 12380"/>
                      <a:gd name="T33" fmla="*/ 0 h 5338"/>
                      <a:gd name="T34" fmla="*/ 0 w 12380"/>
                      <a:gd name="T35" fmla="*/ 0 h 5338"/>
                      <a:gd name="T36" fmla="*/ 0 w 12380"/>
                      <a:gd name="T37" fmla="*/ 0 h 5338"/>
                      <a:gd name="T38" fmla="*/ 0 w 12380"/>
                      <a:gd name="T39" fmla="*/ 0 h 5338"/>
                      <a:gd name="T40" fmla="*/ 0 w 12380"/>
                      <a:gd name="T41" fmla="*/ 0 h 5338"/>
                      <a:gd name="T42" fmla="*/ 0 w 12380"/>
                      <a:gd name="T43" fmla="*/ 0 h 5338"/>
                      <a:gd name="T44" fmla="*/ 0 w 12380"/>
                      <a:gd name="T45" fmla="*/ 0 h 5338"/>
                      <a:gd name="T46" fmla="*/ 0 w 12380"/>
                      <a:gd name="T47" fmla="*/ 0 h 5338"/>
                      <a:gd name="T48" fmla="*/ 0 w 12380"/>
                      <a:gd name="T49" fmla="*/ 0 h 5338"/>
                      <a:gd name="T50" fmla="*/ 0 w 12380"/>
                      <a:gd name="T51" fmla="*/ 0 h 5338"/>
                      <a:gd name="T52" fmla="*/ 0 w 12380"/>
                      <a:gd name="T53" fmla="*/ 0 h 5338"/>
                      <a:gd name="T54" fmla="*/ 0 w 12380"/>
                      <a:gd name="T55" fmla="*/ 0 h 5338"/>
                      <a:gd name="T56" fmla="*/ 0 w 12380"/>
                      <a:gd name="T57" fmla="*/ 0 h 5338"/>
                      <a:gd name="T58" fmla="*/ 0 w 12380"/>
                      <a:gd name="T59" fmla="*/ 0 h 5338"/>
                      <a:gd name="T60" fmla="*/ 0 w 12380"/>
                      <a:gd name="T61" fmla="*/ 0 h 5338"/>
                      <a:gd name="T62" fmla="*/ 0 w 12380"/>
                      <a:gd name="T63" fmla="*/ 0 h 5338"/>
                      <a:gd name="T64" fmla="*/ 0 w 12380"/>
                      <a:gd name="T65" fmla="*/ 0 h 5338"/>
                      <a:gd name="T66" fmla="*/ 0 w 12380"/>
                      <a:gd name="T67" fmla="*/ 0 h 5338"/>
                      <a:gd name="T68" fmla="*/ 0 w 12380"/>
                      <a:gd name="T69" fmla="*/ 0 h 5338"/>
                      <a:gd name="T70" fmla="*/ 0 w 12380"/>
                      <a:gd name="T71" fmla="*/ 0 h 5338"/>
                      <a:gd name="T72" fmla="*/ 0 w 12380"/>
                      <a:gd name="T73" fmla="*/ 0 h 5338"/>
                      <a:gd name="T74" fmla="*/ 0 w 12380"/>
                      <a:gd name="T75" fmla="*/ 0 h 5338"/>
                      <a:gd name="T76" fmla="*/ 0 w 12380"/>
                      <a:gd name="T77" fmla="*/ 0 h 5338"/>
                      <a:gd name="T78" fmla="*/ 0 w 12380"/>
                      <a:gd name="T79" fmla="*/ 0 h 5338"/>
                      <a:gd name="T80" fmla="*/ 0 w 12380"/>
                      <a:gd name="T81" fmla="*/ 0 h 5338"/>
                      <a:gd name="T82" fmla="*/ 0 w 12380"/>
                      <a:gd name="T83" fmla="*/ 0 h 5338"/>
                      <a:gd name="T84" fmla="*/ 0 w 12380"/>
                      <a:gd name="T85" fmla="*/ 0 h 5338"/>
                      <a:gd name="T86" fmla="*/ 0 w 12380"/>
                      <a:gd name="T87" fmla="*/ 0 h 5338"/>
                      <a:gd name="T88" fmla="*/ 0 w 12380"/>
                      <a:gd name="T89" fmla="*/ 0 h 5338"/>
                      <a:gd name="T90" fmla="*/ 0 w 12380"/>
                      <a:gd name="T91" fmla="*/ 0 h 5338"/>
                      <a:gd name="T92" fmla="*/ 0 w 12380"/>
                      <a:gd name="T93" fmla="*/ 0 h 5338"/>
                      <a:gd name="T94" fmla="*/ 0 w 12380"/>
                      <a:gd name="T95" fmla="*/ 0 h 5338"/>
                      <a:gd name="T96" fmla="*/ 0 w 12380"/>
                      <a:gd name="T97" fmla="*/ 0 h 5338"/>
                      <a:gd name="T98" fmla="*/ 0 w 12380"/>
                      <a:gd name="T99" fmla="*/ 0 h 5338"/>
                      <a:gd name="T100" fmla="*/ 0 w 12380"/>
                      <a:gd name="T101" fmla="*/ 0 h 5338"/>
                      <a:gd name="T102" fmla="*/ 0 w 12380"/>
                      <a:gd name="T103" fmla="*/ 0 h 5338"/>
                      <a:gd name="T104" fmla="*/ 0 w 12380"/>
                      <a:gd name="T105" fmla="*/ 0 h 5338"/>
                      <a:gd name="T106" fmla="*/ 0 w 12380"/>
                      <a:gd name="T107" fmla="*/ 0 h 5338"/>
                      <a:gd name="T108" fmla="*/ 0 w 12380"/>
                      <a:gd name="T109" fmla="*/ 0 h 5338"/>
                      <a:gd name="T110" fmla="*/ 0 w 12380"/>
                      <a:gd name="T111" fmla="*/ 0 h 53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380"/>
                      <a:gd name="T169" fmla="*/ 0 h 5338"/>
                      <a:gd name="T170" fmla="*/ 12380 w 12380"/>
                      <a:gd name="T171" fmla="*/ 5338 h 53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380" h="5338">
                        <a:moveTo>
                          <a:pt x="0" y="1802"/>
                        </a:moveTo>
                        <a:lnTo>
                          <a:pt x="2960" y="1802"/>
                        </a:lnTo>
                        <a:lnTo>
                          <a:pt x="2960" y="902"/>
                        </a:lnTo>
                        <a:lnTo>
                          <a:pt x="3909" y="1809"/>
                        </a:lnTo>
                        <a:lnTo>
                          <a:pt x="4858" y="2716"/>
                        </a:lnTo>
                        <a:lnTo>
                          <a:pt x="3909" y="3625"/>
                        </a:lnTo>
                        <a:lnTo>
                          <a:pt x="2960" y="4532"/>
                        </a:lnTo>
                        <a:lnTo>
                          <a:pt x="2960" y="3721"/>
                        </a:lnTo>
                        <a:lnTo>
                          <a:pt x="0" y="3721"/>
                        </a:lnTo>
                        <a:lnTo>
                          <a:pt x="0" y="1802"/>
                        </a:lnTo>
                        <a:close/>
                        <a:moveTo>
                          <a:pt x="11682" y="124"/>
                        </a:moveTo>
                        <a:lnTo>
                          <a:pt x="11430" y="713"/>
                        </a:lnTo>
                        <a:lnTo>
                          <a:pt x="11179" y="1301"/>
                        </a:lnTo>
                        <a:lnTo>
                          <a:pt x="11007" y="1011"/>
                        </a:lnTo>
                        <a:lnTo>
                          <a:pt x="8889" y="2268"/>
                        </a:lnTo>
                        <a:lnTo>
                          <a:pt x="11347" y="2268"/>
                        </a:lnTo>
                        <a:lnTo>
                          <a:pt x="11347" y="1892"/>
                        </a:lnTo>
                        <a:lnTo>
                          <a:pt x="11864" y="2271"/>
                        </a:lnTo>
                        <a:lnTo>
                          <a:pt x="12380" y="2649"/>
                        </a:lnTo>
                        <a:lnTo>
                          <a:pt x="11864" y="3027"/>
                        </a:lnTo>
                        <a:lnTo>
                          <a:pt x="11347" y="3406"/>
                        </a:lnTo>
                        <a:lnTo>
                          <a:pt x="11347" y="3067"/>
                        </a:lnTo>
                        <a:lnTo>
                          <a:pt x="8881" y="3067"/>
                        </a:lnTo>
                        <a:lnTo>
                          <a:pt x="8881" y="2268"/>
                        </a:lnTo>
                        <a:lnTo>
                          <a:pt x="8884" y="2268"/>
                        </a:lnTo>
                        <a:lnTo>
                          <a:pt x="8478" y="1582"/>
                        </a:lnTo>
                        <a:lnTo>
                          <a:pt x="10599" y="323"/>
                        </a:lnTo>
                        <a:lnTo>
                          <a:pt x="10409" y="0"/>
                        </a:lnTo>
                        <a:lnTo>
                          <a:pt x="11045" y="61"/>
                        </a:lnTo>
                        <a:lnTo>
                          <a:pt x="11682" y="124"/>
                        </a:lnTo>
                        <a:close/>
                        <a:moveTo>
                          <a:pt x="8474" y="3756"/>
                        </a:moveTo>
                        <a:lnTo>
                          <a:pt x="10595" y="5015"/>
                        </a:lnTo>
                        <a:lnTo>
                          <a:pt x="10403" y="5338"/>
                        </a:lnTo>
                        <a:lnTo>
                          <a:pt x="11040" y="5276"/>
                        </a:lnTo>
                        <a:lnTo>
                          <a:pt x="11678" y="5214"/>
                        </a:lnTo>
                        <a:lnTo>
                          <a:pt x="11426" y="4625"/>
                        </a:lnTo>
                        <a:lnTo>
                          <a:pt x="11174" y="4036"/>
                        </a:lnTo>
                        <a:lnTo>
                          <a:pt x="11002" y="4327"/>
                        </a:lnTo>
                        <a:lnTo>
                          <a:pt x="8881" y="3068"/>
                        </a:lnTo>
                        <a:lnTo>
                          <a:pt x="8474" y="3756"/>
                        </a:lnTo>
                        <a:close/>
                        <a:moveTo>
                          <a:pt x="6718" y="1430"/>
                        </a:moveTo>
                        <a:lnTo>
                          <a:pt x="6785" y="1432"/>
                        </a:lnTo>
                        <a:lnTo>
                          <a:pt x="6852" y="1438"/>
                        </a:lnTo>
                        <a:lnTo>
                          <a:pt x="6918" y="1446"/>
                        </a:lnTo>
                        <a:lnTo>
                          <a:pt x="6983" y="1457"/>
                        </a:lnTo>
                        <a:lnTo>
                          <a:pt x="7046" y="1472"/>
                        </a:lnTo>
                        <a:lnTo>
                          <a:pt x="7108" y="1490"/>
                        </a:lnTo>
                        <a:lnTo>
                          <a:pt x="7170" y="1511"/>
                        </a:lnTo>
                        <a:lnTo>
                          <a:pt x="7229" y="1535"/>
                        </a:lnTo>
                        <a:lnTo>
                          <a:pt x="7287" y="1561"/>
                        </a:lnTo>
                        <a:lnTo>
                          <a:pt x="7345" y="1590"/>
                        </a:lnTo>
                        <a:lnTo>
                          <a:pt x="7400" y="1622"/>
                        </a:lnTo>
                        <a:lnTo>
                          <a:pt x="7453" y="1657"/>
                        </a:lnTo>
                        <a:lnTo>
                          <a:pt x="7505" y="1694"/>
                        </a:lnTo>
                        <a:lnTo>
                          <a:pt x="7554" y="1732"/>
                        </a:lnTo>
                        <a:lnTo>
                          <a:pt x="7602" y="1773"/>
                        </a:lnTo>
                        <a:lnTo>
                          <a:pt x="7648" y="1817"/>
                        </a:lnTo>
                        <a:lnTo>
                          <a:pt x="7692" y="1863"/>
                        </a:lnTo>
                        <a:lnTo>
                          <a:pt x="7733" y="1912"/>
                        </a:lnTo>
                        <a:lnTo>
                          <a:pt x="7773" y="1961"/>
                        </a:lnTo>
                        <a:lnTo>
                          <a:pt x="7810" y="2013"/>
                        </a:lnTo>
                        <a:lnTo>
                          <a:pt x="7844" y="2066"/>
                        </a:lnTo>
                        <a:lnTo>
                          <a:pt x="7875" y="2122"/>
                        </a:lnTo>
                        <a:lnTo>
                          <a:pt x="7905" y="2179"/>
                        </a:lnTo>
                        <a:lnTo>
                          <a:pt x="7932" y="2237"/>
                        </a:lnTo>
                        <a:lnTo>
                          <a:pt x="7955" y="2297"/>
                        </a:lnTo>
                        <a:lnTo>
                          <a:pt x="7976" y="2358"/>
                        </a:lnTo>
                        <a:lnTo>
                          <a:pt x="7993" y="2421"/>
                        </a:lnTo>
                        <a:lnTo>
                          <a:pt x="8008" y="2484"/>
                        </a:lnTo>
                        <a:lnTo>
                          <a:pt x="8020" y="2550"/>
                        </a:lnTo>
                        <a:lnTo>
                          <a:pt x="8028" y="2615"/>
                        </a:lnTo>
                        <a:lnTo>
                          <a:pt x="8033" y="2682"/>
                        </a:lnTo>
                        <a:lnTo>
                          <a:pt x="8035" y="2749"/>
                        </a:lnTo>
                        <a:lnTo>
                          <a:pt x="8033" y="2818"/>
                        </a:lnTo>
                        <a:lnTo>
                          <a:pt x="8028" y="2884"/>
                        </a:lnTo>
                        <a:lnTo>
                          <a:pt x="8020" y="2950"/>
                        </a:lnTo>
                        <a:lnTo>
                          <a:pt x="8008" y="3014"/>
                        </a:lnTo>
                        <a:lnTo>
                          <a:pt x="7993" y="3079"/>
                        </a:lnTo>
                        <a:lnTo>
                          <a:pt x="7976" y="3141"/>
                        </a:lnTo>
                        <a:lnTo>
                          <a:pt x="7955" y="3203"/>
                        </a:lnTo>
                        <a:lnTo>
                          <a:pt x="7932" y="3262"/>
                        </a:lnTo>
                        <a:lnTo>
                          <a:pt x="7905" y="3321"/>
                        </a:lnTo>
                        <a:lnTo>
                          <a:pt x="7875" y="3378"/>
                        </a:lnTo>
                        <a:lnTo>
                          <a:pt x="7844" y="3433"/>
                        </a:lnTo>
                        <a:lnTo>
                          <a:pt x="7810" y="3486"/>
                        </a:lnTo>
                        <a:lnTo>
                          <a:pt x="7773" y="3538"/>
                        </a:lnTo>
                        <a:lnTo>
                          <a:pt x="7733" y="3588"/>
                        </a:lnTo>
                        <a:lnTo>
                          <a:pt x="7692" y="3636"/>
                        </a:lnTo>
                        <a:lnTo>
                          <a:pt x="7648" y="3682"/>
                        </a:lnTo>
                        <a:lnTo>
                          <a:pt x="7602" y="3725"/>
                        </a:lnTo>
                        <a:lnTo>
                          <a:pt x="7554" y="3767"/>
                        </a:lnTo>
                        <a:lnTo>
                          <a:pt x="7505" y="3806"/>
                        </a:lnTo>
                        <a:lnTo>
                          <a:pt x="7453" y="3843"/>
                        </a:lnTo>
                        <a:lnTo>
                          <a:pt x="7400" y="3878"/>
                        </a:lnTo>
                        <a:lnTo>
                          <a:pt x="7345" y="3909"/>
                        </a:lnTo>
                        <a:lnTo>
                          <a:pt x="7287" y="3938"/>
                        </a:lnTo>
                        <a:lnTo>
                          <a:pt x="7229" y="3965"/>
                        </a:lnTo>
                        <a:lnTo>
                          <a:pt x="7170" y="3988"/>
                        </a:lnTo>
                        <a:lnTo>
                          <a:pt x="7108" y="4010"/>
                        </a:lnTo>
                        <a:lnTo>
                          <a:pt x="7046" y="4027"/>
                        </a:lnTo>
                        <a:lnTo>
                          <a:pt x="6983" y="4041"/>
                        </a:lnTo>
                        <a:lnTo>
                          <a:pt x="6918" y="4054"/>
                        </a:lnTo>
                        <a:lnTo>
                          <a:pt x="6852" y="4062"/>
                        </a:lnTo>
                        <a:lnTo>
                          <a:pt x="6785" y="4067"/>
                        </a:lnTo>
                        <a:lnTo>
                          <a:pt x="6718" y="4069"/>
                        </a:lnTo>
                        <a:lnTo>
                          <a:pt x="6650" y="4067"/>
                        </a:lnTo>
                        <a:lnTo>
                          <a:pt x="6583" y="4062"/>
                        </a:lnTo>
                        <a:lnTo>
                          <a:pt x="6517" y="4054"/>
                        </a:lnTo>
                        <a:lnTo>
                          <a:pt x="6453" y="4041"/>
                        </a:lnTo>
                        <a:lnTo>
                          <a:pt x="6390" y="4027"/>
                        </a:lnTo>
                        <a:lnTo>
                          <a:pt x="6326" y="4010"/>
                        </a:lnTo>
                        <a:lnTo>
                          <a:pt x="6266" y="3988"/>
                        </a:lnTo>
                        <a:lnTo>
                          <a:pt x="6206" y="3965"/>
                        </a:lnTo>
                        <a:lnTo>
                          <a:pt x="6147" y="3938"/>
                        </a:lnTo>
                        <a:lnTo>
                          <a:pt x="6091" y="3909"/>
                        </a:lnTo>
                        <a:lnTo>
                          <a:pt x="6036" y="3878"/>
                        </a:lnTo>
                        <a:lnTo>
                          <a:pt x="5982" y="3843"/>
                        </a:lnTo>
                        <a:lnTo>
                          <a:pt x="5930" y="3806"/>
                        </a:lnTo>
                        <a:lnTo>
                          <a:pt x="5880" y="3767"/>
                        </a:lnTo>
                        <a:lnTo>
                          <a:pt x="5832" y="3725"/>
                        </a:lnTo>
                        <a:lnTo>
                          <a:pt x="5787" y="3682"/>
                        </a:lnTo>
                        <a:lnTo>
                          <a:pt x="5743" y="3636"/>
                        </a:lnTo>
                        <a:lnTo>
                          <a:pt x="5701" y="3588"/>
                        </a:lnTo>
                        <a:lnTo>
                          <a:pt x="5663" y="3538"/>
                        </a:lnTo>
                        <a:lnTo>
                          <a:pt x="5626" y="3486"/>
                        </a:lnTo>
                        <a:lnTo>
                          <a:pt x="5592" y="3433"/>
                        </a:lnTo>
                        <a:lnTo>
                          <a:pt x="5559" y="3378"/>
                        </a:lnTo>
                        <a:lnTo>
                          <a:pt x="5531" y="3321"/>
                        </a:lnTo>
                        <a:lnTo>
                          <a:pt x="5504" y="3262"/>
                        </a:lnTo>
                        <a:lnTo>
                          <a:pt x="5480" y="3203"/>
                        </a:lnTo>
                        <a:lnTo>
                          <a:pt x="5460" y="3141"/>
                        </a:lnTo>
                        <a:lnTo>
                          <a:pt x="5442" y="3079"/>
                        </a:lnTo>
                        <a:lnTo>
                          <a:pt x="5427" y="3014"/>
                        </a:lnTo>
                        <a:lnTo>
                          <a:pt x="5416" y="2950"/>
                        </a:lnTo>
                        <a:lnTo>
                          <a:pt x="5407" y="2884"/>
                        </a:lnTo>
                        <a:lnTo>
                          <a:pt x="5402" y="2818"/>
                        </a:lnTo>
                        <a:lnTo>
                          <a:pt x="5401" y="2749"/>
                        </a:lnTo>
                        <a:lnTo>
                          <a:pt x="5402" y="2682"/>
                        </a:lnTo>
                        <a:lnTo>
                          <a:pt x="5407" y="2615"/>
                        </a:lnTo>
                        <a:lnTo>
                          <a:pt x="5416" y="2550"/>
                        </a:lnTo>
                        <a:lnTo>
                          <a:pt x="5427" y="2484"/>
                        </a:lnTo>
                        <a:lnTo>
                          <a:pt x="5442" y="2421"/>
                        </a:lnTo>
                        <a:lnTo>
                          <a:pt x="5460" y="2358"/>
                        </a:lnTo>
                        <a:lnTo>
                          <a:pt x="5480" y="2297"/>
                        </a:lnTo>
                        <a:lnTo>
                          <a:pt x="5504" y="2237"/>
                        </a:lnTo>
                        <a:lnTo>
                          <a:pt x="5531" y="2179"/>
                        </a:lnTo>
                        <a:lnTo>
                          <a:pt x="5559" y="2122"/>
                        </a:lnTo>
                        <a:lnTo>
                          <a:pt x="5592" y="2066"/>
                        </a:lnTo>
                        <a:lnTo>
                          <a:pt x="5626" y="2013"/>
                        </a:lnTo>
                        <a:lnTo>
                          <a:pt x="5663" y="1961"/>
                        </a:lnTo>
                        <a:lnTo>
                          <a:pt x="5701" y="1912"/>
                        </a:lnTo>
                        <a:lnTo>
                          <a:pt x="5743" y="1863"/>
                        </a:lnTo>
                        <a:lnTo>
                          <a:pt x="5787" y="1817"/>
                        </a:lnTo>
                        <a:lnTo>
                          <a:pt x="5832" y="1773"/>
                        </a:lnTo>
                        <a:lnTo>
                          <a:pt x="5880" y="1732"/>
                        </a:lnTo>
                        <a:lnTo>
                          <a:pt x="5930" y="1694"/>
                        </a:lnTo>
                        <a:lnTo>
                          <a:pt x="5982" y="1657"/>
                        </a:lnTo>
                        <a:lnTo>
                          <a:pt x="6036" y="1622"/>
                        </a:lnTo>
                        <a:lnTo>
                          <a:pt x="6091" y="1590"/>
                        </a:lnTo>
                        <a:lnTo>
                          <a:pt x="6147" y="1561"/>
                        </a:lnTo>
                        <a:lnTo>
                          <a:pt x="6206" y="1535"/>
                        </a:lnTo>
                        <a:lnTo>
                          <a:pt x="6266" y="1511"/>
                        </a:lnTo>
                        <a:lnTo>
                          <a:pt x="6326" y="1490"/>
                        </a:lnTo>
                        <a:lnTo>
                          <a:pt x="6390" y="1472"/>
                        </a:lnTo>
                        <a:lnTo>
                          <a:pt x="6453" y="1457"/>
                        </a:lnTo>
                        <a:lnTo>
                          <a:pt x="6517" y="1446"/>
                        </a:lnTo>
                        <a:lnTo>
                          <a:pt x="6583" y="1438"/>
                        </a:lnTo>
                        <a:lnTo>
                          <a:pt x="6650" y="1432"/>
                        </a:lnTo>
                        <a:lnTo>
                          <a:pt x="6718" y="1430"/>
                        </a:lnTo>
                        <a:close/>
                      </a:path>
                    </a:pathLst>
                  </a:custGeom>
                  <a:solidFill>
                    <a:srgbClr val="1F1A17"/>
                  </a:solidFill>
                  <a:ln w="9525">
                    <a:noFill/>
                    <a:miter lim="800000"/>
                    <a:headEnd/>
                    <a:tailEnd/>
                  </a:ln>
                </p:spPr>
                <p:txBody>
                  <a:bodyPr lIns="91409" tIns="45704" rIns="91409" bIns="45704"/>
                  <a:lstStyle/>
                  <a:p>
                    <a:endParaRPr lang="zh-CN" altLang="en-US" sz="1400">
                      <a:latin typeface="Arial" pitchFamily="34" charset="0"/>
                      <a:cs typeface="Arial" pitchFamily="34" charset="0"/>
                    </a:endParaRPr>
                  </a:p>
                </p:txBody>
              </p:sp>
              <p:sp>
                <p:nvSpPr>
                  <p:cNvPr id="143" name="Freeform 180"/>
                  <p:cNvSpPr>
                    <a:spLocks noEditPoints="1"/>
                  </p:cNvSpPr>
                  <p:nvPr/>
                </p:nvSpPr>
                <p:spPr bwMode="auto">
                  <a:xfrm>
                    <a:off x="322" y="3328"/>
                    <a:ext cx="688" cy="297"/>
                  </a:xfrm>
                  <a:custGeom>
                    <a:avLst/>
                    <a:gdLst>
                      <a:gd name="T0" fmla="*/ 0 w 12380"/>
                      <a:gd name="T1" fmla="*/ 0 h 5336"/>
                      <a:gd name="T2" fmla="*/ 0 w 12380"/>
                      <a:gd name="T3" fmla="*/ 0 h 5336"/>
                      <a:gd name="T4" fmla="*/ 0 w 12380"/>
                      <a:gd name="T5" fmla="*/ 0 h 5336"/>
                      <a:gd name="T6" fmla="*/ 0 w 12380"/>
                      <a:gd name="T7" fmla="*/ 0 h 5336"/>
                      <a:gd name="T8" fmla="*/ 0 w 12380"/>
                      <a:gd name="T9" fmla="*/ 0 h 5336"/>
                      <a:gd name="T10" fmla="*/ 0 w 12380"/>
                      <a:gd name="T11" fmla="*/ 0 h 5336"/>
                      <a:gd name="T12" fmla="*/ 0 w 12380"/>
                      <a:gd name="T13" fmla="*/ 0 h 5336"/>
                      <a:gd name="T14" fmla="*/ 0 w 12380"/>
                      <a:gd name="T15" fmla="*/ 0 h 5336"/>
                      <a:gd name="T16" fmla="*/ 0 w 12380"/>
                      <a:gd name="T17" fmla="*/ 0 h 5336"/>
                      <a:gd name="T18" fmla="*/ 0 w 12380"/>
                      <a:gd name="T19" fmla="*/ 0 h 5336"/>
                      <a:gd name="T20" fmla="*/ 0 w 12380"/>
                      <a:gd name="T21" fmla="*/ 0 h 5336"/>
                      <a:gd name="T22" fmla="*/ 0 w 12380"/>
                      <a:gd name="T23" fmla="*/ 0 h 5336"/>
                      <a:gd name="T24" fmla="*/ 0 w 12380"/>
                      <a:gd name="T25" fmla="*/ 0 h 5336"/>
                      <a:gd name="T26" fmla="*/ 0 w 12380"/>
                      <a:gd name="T27" fmla="*/ 0 h 5336"/>
                      <a:gd name="T28" fmla="*/ 0 w 12380"/>
                      <a:gd name="T29" fmla="*/ 0 h 5336"/>
                      <a:gd name="T30" fmla="*/ 0 w 12380"/>
                      <a:gd name="T31" fmla="*/ 0 h 5336"/>
                      <a:gd name="T32" fmla="*/ 0 w 12380"/>
                      <a:gd name="T33" fmla="*/ 0 h 5336"/>
                      <a:gd name="T34" fmla="*/ 0 w 12380"/>
                      <a:gd name="T35" fmla="*/ 0 h 5336"/>
                      <a:gd name="T36" fmla="*/ 0 w 12380"/>
                      <a:gd name="T37" fmla="*/ 0 h 5336"/>
                      <a:gd name="T38" fmla="*/ 0 w 12380"/>
                      <a:gd name="T39" fmla="*/ 0 h 5336"/>
                      <a:gd name="T40" fmla="*/ 0 w 12380"/>
                      <a:gd name="T41" fmla="*/ 0 h 5336"/>
                      <a:gd name="T42" fmla="*/ 0 w 12380"/>
                      <a:gd name="T43" fmla="*/ 0 h 5336"/>
                      <a:gd name="T44" fmla="*/ 0 w 12380"/>
                      <a:gd name="T45" fmla="*/ 0 h 5336"/>
                      <a:gd name="T46" fmla="*/ 0 w 12380"/>
                      <a:gd name="T47" fmla="*/ 0 h 5336"/>
                      <a:gd name="T48" fmla="*/ 0 w 12380"/>
                      <a:gd name="T49" fmla="*/ 0 h 5336"/>
                      <a:gd name="T50" fmla="*/ 0 w 12380"/>
                      <a:gd name="T51" fmla="*/ 0 h 5336"/>
                      <a:gd name="T52" fmla="*/ 0 w 12380"/>
                      <a:gd name="T53" fmla="*/ 0 h 5336"/>
                      <a:gd name="T54" fmla="*/ 0 w 12380"/>
                      <a:gd name="T55" fmla="*/ 0 h 5336"/>
                      <a:gd name="T56" fmla="*/ 0 w 12380"/>
                      <a:gd name="T57" fmla="*/ 0 h 5336"/>
                      <a:gd name="T58" fmla="*/ 0 w 12380"/>
                      <a:gd name="T59" fmla="*/ 0 h 5336"/>
                      <a:gd name="T60" fmla="*/ 0 w 12380"/>
                      <a:gd name="T61" fmla="*/ 0 h 5336"/>
                      <a:gd name="T62" fmla="*/ 0 w 12380"/>
                      <a:gd name="T63" fmla="*/ 0 h 5336"/>
                      <a:gd name="T64" fmla="*/ 0 w 12380"/>
                      <a:gd name="T65" fmla="*/ 0 h 5336"/>
                      <a:gd name="T66" fmla="*/ 0 w 12380"/>
                      <a:gd name="T67" fmla="*/ 0 h 5336"/>
                      <a:gd name="T68" fmla="*/ 0 w 12380"/>
                      <a:gd name="T69" fmla="*/ 0 h 5336"/>
                      <a:gd name="T70" fmla="*/ 0 w 12380"/>
                      <a:gd name="T71" fmla="*/ 0 h 5336"/>
                      <a:gd name="T72" fmla="*/ 0 w 12380"/>
                      <a:gd name="T73" fmla="*/ 0 h 5336"/>
                      <a:gd name="T74" fmla="*/ 0 w 12380"/>
                      <a:gd name="T75" fmla="*/ 0 h 5336"/>
                      <a:gd name="T76" fmla="*/ 0 w 12380"/>
                      <a:gd name="T77" fmla="*/ 0 h 5336"/>
                      <a:gd name="T78" fmla="*/ 0 w 12380"/>
                      <a:gd name="T79" fmla="*/ 0 h 5336"/>
                      <a:gd name="T80" fmla="*/ 0 w 12380"/>
                      <a:gd name="T81" fmla="*/ 0 h 5336"/>
                      <a:gd name="T82" fmla="*/ 0 w 12380"/>
                      <a:gd name="T83" fmla="*/ 0 h 5336"/>
                      <a:gd name="T84" fmla="*/ 0 w 12380"/>
                      <a:gd name="T85" fmla="*/ 0 h 5336"/>
                      <a:gd name="T86" fmla="*/ 0 w 12380"/>
                      <a:gd name="T87" fmla="*/ 0 h 5336"/>
                      <a:gd name="T88" fmla="*/ 0 w 12380"/>
                      <a:gd name="T89" fmla="*/ 0 h 5336"/>
                      <a:gd name="T90" fmla="*/ 0 w 12380"/>
                      <a:gd name="T91" fmla="*/ 0 h 5336"/>
                      <a:gd name="T92" fmla="*/ 0 w 12380"/>
                      <a:gd name="T93" fmla="*/ 0 h 5336"/>
                      <a:gd name="T94" fmla="*/ 0 w 12380"/>
                      <a:gd name="T95" fmla="*/ 0 h 5336"/>
                      <a:gd name="T96" fmla="*/ 0 w 12380"/>
                      <a:gd name="T97" fmla="*/ 0 h 5336"/>
                      <a:gd name="T98" fmla="*/ 0 w 12380"/>
                      <a:gd name="T99" fmla="*/ 0 h 5336"/>
                      <a:gd name="T100" fmla="*/ 0 w 12380"/>
                      <a:gd name="T101" fmla="*/ 0 h 5336"/>
                      <a:gd name="T102" fmla="*/ 0 w 12380"/>
                      <a:gd name="T103" fmla="*/ 0 h 5336"/>
                      <a:gd name="T104" fmla="*/ 0 w 12380"/>
                      <a:gd name="T105" fmla="*/ 0 h 5336"/>
                      <a:gd name="T106" fmla="*/ 0 w 12380"/>
                      <a:gd name="T107" fmla="*/ 0 h 5336"/>
                      <a:gd name="T108" fmla="*/ 0 w 12380"/>
                      <a:gd name="T109" fmla="*/ 0 h 5336"/>
                      <a:gd name="T110" fmla="*/ 0 w 12380"/>
                      <a:gd name="T111" fmla="*/ 0 h 53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380"/>
                      <a:gd name="T169" fmla="*/ 0 h 5336"/>
                      <a:gd name="T170" fmla="*/ 12380 w 12380"/>
                      <a:gd name="T171" fmla="*/ 5336 h 53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380" h="5336">
                        <a:moveTo>
                          <a:pt x="0" y="1801"/>
                        </a:moveTo>
                        <a:lnTo>
                          <a:pt x="2960" y="1801"/>
                        </a:lnTo>
                        <a:lnTo>
                          <a:pt x="2960" y="902"/>
                        </a:lnTo>
                        <a:lnTo>
                          <a:pt x="3908" y="1809"/>
                        </a:lnTo>
                        <a:lnTo>
                          <a:pt x="4857" y="2716"/>
                        </a:lnTo>
                        <a:lnTo>
                          <a:pt x="3908" y="3623"/>
                        </a:lnTo>
                        <a:lnTo>
                          <a:pt x="2960" y="4530"/>
                        </a:lnTo>
                        <a:lnTo>
                          <a:pt x="2960" y="3719"/>
                        </a:lnTo>
                        <a:lnTo>
                          <a:pt x="0" y="3719"/>
                        </a:lnTo>
                        <a:lnTo>
                          <a:pt x="0" y="1801"/>
                        </a:lnTo>
                        <a:close/>
                        <a:moveTo>
                          <a:pt x="11681" y="122"/>
                        </a:moveTo>
                        <a:lnTo>
                          <a:pt x="11430" y="711"/>
                        </a:lnTo>
                        <a:lnTo>
                          <a:pt x="11178" y="1300"/>
                        </a:lnTo>
                        <a:lnTo>
                          <a:pt x="11006" y="1010"/>
                        </a:lnTo>
                        <a:lnTo>
                          <a:pt x="8889" y="2266"/>
                        </a:lnTo>
                        <a:lnTo>
                          <a:pt x="11347" y="2266"/>
                        </a:lnTo>
                        <a:lnTo>
                          <a:pt x="11347" y="1892"/>
                        </a:lnTo>
                        <a:lnTo>
                          <a:pt x="11863" y="2270"/>
                        </a:lnTo>
                        <a:lnTo>
                          <a:pt x="12380" y="2648"/>
                        </a:lnTo>
                        <a:lnTo>
                          <a:pt x="11863" y="3026"/>
                        </a:lnTo>
                        <a:lnTo>
                          <a:pt x="11347" y="3404"/>
                        </a:lnTo>
                        <a:lnTo>
                          <a:pt x="11347" y="3066"/>
                        </a:lnTo>
                        <a:lnTo>
                          <a:pt x="8881" y="3066"/>
                        </a:lnTo>
                        <a:lnTo>
                          <a:pt x="8881" y="2266"/>
                        </a:lnTo>
                        <a:lnTo>
                          <a:pt x="8883" y="2266"/>
                        </a:lnTo>
                        <a:lnTo>
                          <a:pt x="8477" y="1581"/>
                        </a:lnTo>
                        <a:lnTo>
                          <a:pt x="10599" y="322"/>
                        </a:lnTo>
                        <a:lnTo>
                          <a:pt x="10408" y="0"/>
                        </a:lnTo>
                        <a:lnTo>
                          <a:pt x="11045" y="61"/>
                        </a:lnTo>
                        <a:lnTo>
                          <a:pt x="11681" y="122"/>
                        </a:lnTo>
                        <a:close/>
                        <a:moveTo>
                          <a:pt x="8473" y="3754"/>
                        </a:moveTo>
                        <a:lnTo>
                          <a:pt x="10595" y="5014"/>
                        </a:lnTo>
                        <a:lnTo>
                          <a:pt x="10404" y="5336"/>
                        </a:lnTo>
                        <a:lnTo>
                          <a:pt x="11041" y="5275"/>
                        </a:lnTo>
                        <a:lnTo>
                          <a:pt x="11677" y="5213"/>
                        </a:lnTo>
                        <a:lnTo>
                          <a:pt x="11426" y="4625"/>
                        </a:lnTo>
                        <a:lnTo>
                          <a:pt x="11174" y="4036"/>
                        </a:lnTo>
                        <a:lnTo>
                          <a:pt x="11002" y="4327"/>
                        </a:lnTo>
                        <a:lnTo>
                          <a:pt x="8881" y="3067"/>
                        </a:lnTo>
                        <a:lnTo>
                          <a:pt x="8473" y="3754"/>
                        </a:lnTo>
                        <a:close/>
                        <a:moveTo>
                          <a:pt x="6717" y="1430"/>
                        </a:moveTo>
                        <a:lnTo>
                          <a:pt x="6785" y="1431"/>
                        </a:lnTo>
                        <a:lnTo>
                          <a:pt x="6852" y="1436"/>
                        </a:lnTo>
                        <a:lnTo>
                          <a:pt x="6918" y="1445"/>
                        </a:lnTo>
                        <a:lnTo>
                          <a:pt x="6982" y="1457"/>
                        </a:lnTo>
                        <a:lnTo>
                          <a:pt x="7047" y="1472"/>
                        </a:lnTo>
                        <a:lnTo>
                          <a:pt x="7109" y="1489"/>
                        </a:lnTo>
                        <a:lnTo>
                          <a:pt x="7170" y="1510"/>
                        </a:lnTo>
                        <a:lnTo>
                          <a:pt x="7230" y="1533"/>
                        </a:lnTo>
                        <a:lnTo>
                          <a:pt x="7288" y="1560"/>
                        </a:lnTo>
                        <a:lnTo>
                          <a:pt x="7345" y="1590"/>
                        </a:lnTo>
                        <a:lnTo>
                          <a:pt x="7399" y="1621"/>
                        </a:lnTo>
                        <a:lnTo>
                          <a:pt x="7454" y="1655"/>
                        </a:lnTo>
                        <a:lnTo>
                          <a:pt x="7505" y="1692"/>
                        </a:lnTo>
                        <a:lnTo>
                          <a:pt x="7555" y="1732"/>
                        </a:lnTo>
                        <a:lnTo>
                          <a:pt x="7603" y="1773"/>
                        </a:lnTo>
                        <a:lnTo>
                          <a:pt x="7649" y="1817"/>
                        </a:lnTo>
                        <a:lnTo>
                          <a:pt x="7692" y="1863"/>
                        </a:lnTo>
                        <a:lnTo>
                          <a:pt x="7734" y="1910"/>
                        </a:lnTo>
                        <a:lnTo>
                          <a:pt x="7773" y="1960"/>
                        </a:lnTo>
                        <a:lnTo>
                          <a:pt x="7810" y="2013"/>
                        </a:lnTo>
                        <a:lnTo>
                          <a:pt x="7844" y="2066"/>
                        </a:lnTo>
                        <a:lnTo>
                          <a:pt x="7876" y="2121"/>
                        </a:lnTo>
                        <a:lnTo>
                          <a:pt x="7905" y="2177"/>
                        </a:lnTo>
                        <a:lnTo>
                          <a:pt x="7931" y="2236"/>
                        </a:lnTo>
                        <a:lnTo>
                          <a:pt x="7955" y="2296"/>
                        </a:lnTo>
                        <a:lnTo>
                          <a:pt x="7976" y="2358"/>
                        </a:lnTo>
                        <a:lnTo>
                          <a:pt x="7994" y="2420"/>
                        </a:lnTo>
                        <a:lnTo>
                          <a:pt x="8008" y="2484"/>
                        </a:lnTo>
                        <a:lnTo>
                          <a:pt x="8020" y="2548"/>
                        </a:lnTo>
                        <a:lnTo>
                          <a:pt x="8028" y="2615"/>
                        </a:lnTo>
                        <a:lnTo>
                          <a:pt x="8033" y="2681"/>
                        </a:lnTo>
                        <a:lnTo>
                          <a:pt x="8036" y="2749"/>
                        </a:lnTo>
                        <a:lnTo>
                          <a:pt x="8033" y="2816"/>
                        </a:lnTo>
                        <a:lnTo>
                          <a:pt x="8028" y="2883"/>
                        </a:lnTo>
                        <a:lnTo>
                          <a:pt x="8020" y="2949"/>
                        </a:lnTo>
                        <a:lnTo>
                          <a:pt x="8008" y="3014"/>
                        </a:lnTo>
                        <a:lnTo>
                          <a:pt x="7994" y="3077"/>
                        </a:lnTo>
                        <a:lnTo>
                          <a:pt x="7976" y="3140"/>
                        </a:lnTo>
                        <a:lnTo>
                          <a:pt x="7955" y="3201"/>
                        </a:lnTo>
                        <a:lnTo>
                          <a:pt x="7931" y="3262"/>
                        </a:lnTo>
                        <a:lnTo>
                          <a:pt x="7905" y="3320"/>
                        </a:lnTo>
                        <a:lnTo>
                          <a:pt x="7876" y="3376"/>
                        </a:lnTo>
                        <a:lnTo>
                          <a:pt x="7844" y="3432"/>
                        </a:lnTo>
                        <a:lnTo>
                          <a:pt x="7810" y="3485"/>
                        </a:lnTo>
                        <a:lnTo>
                          <a:pt x="7773" y="3537"/>
                        </a:lnTo>
                        <a:lnTo>
                          <a:pt x="7734" y="3587"/>
                        </a:lnTo>
                        <a:lnTo>
                          <a:pt x="7692" y="3635"/>
                        </a:lnTo>
                        <a:lnTo>
                          <a:pt x="7649" y="3680"/>
                        </a:lnTo>
                        <a:lnTo>
                          <a:pt x="7603" y="3725"/>
                        </a:lnTo>
                        <a:lnTo>
                          <a:pt x="7555" y="3766"/>
                        </a:lnTo>
                        <a:lnTo>
                          <a:pt x="7505" y="3805"/>
                        </a:lnTo>
                        <a:lnTo>
                          <a:pt x="7454" y="3842"/>
                        </a:lnTo>
                        <a:lnTo>
                          <a:pt x="7399" y="3876"/>
                        </a:lnTo>
                        <a:lnTo>
                          <a:pt x="7345" y="3908"/>
                        </a:lnTo>
                        <a:lnTo>
                          <a:pt x="7288" y="3937"/>
                        </a:lnTo>
                        <a:lnTo>
                          <a:pt x="7230" y="3964"/>
                        </a:lnTo>
                        <a:lnTo>
                          <a:pt x="7170" y="3988"/>
                        </a:lnTo>
                        <a:lnTo>
                          <a:pt x="7109" y="4008"/>
                        </a:lnTo>
                        <a:lnTo>
                          <a:pt x="7047" y="4027"/>
                        </a:lnTo>
                        <a:lnTo>
                          <a:pt x="6982" y="4041"/>
                        </a:lnTo>
                        <a:lnTo>
                          <a:pt x="6918" y="4052"/>
                        </a:lnTo>
                        <a:lnTo>
                          <a:pt x="6852" y="4061"/>
                        </a:lnTo>
                        <a:lnTo>
                          <a:pt x="6785" y="4066"/>
                        </a:lnTo>
                        <a:lnTo>
                          <a:pt x="6717" y="4068"/>
                        </a:lnTo>
                        <a:lnTo>
                          <a:pt x="6650" y="4066"/>
                        </a:lnTo>
                        <a:lnTo>
                          <a:pt x="6583" y="4061"/>
                        </a:lnTo>
                        <a:lnTo>
                          <a:pt x="6518" y="4052"/>
                        </a:lnTo>
                        <a:lnTo>
                          <a:pt x="6452" y="4041"/>
                        </a:lnTo>
                        <a:lnTo>
                          <a:pt x="6389" y="4027"/>
                        </a:lnTo>
                        <a:lnTo>
                          <a:pt x="6327" y="4008"/>
                        </a:lnTo>
                        <a:lnTo>
                          <a:pt x="6265" y="3988"/>
                        </a:lnTo>
                        <a:lnTo>
                          <a:pt x="6206" y="3964"/>
                        </a:lnTo>
                        <a:lnTo>
                          <a:pt x="6148" y="3937"/>
                        </a:lnTo>
                        <a:lnTo>
                          <a:pt x="6090" y="3908"/>
                        </a:lnTo>
                        <a:lnTo>
                          <a:pt x="6035" y="3876"/>
                        </a:lnTo>
                        <a:lnTo>
                          <a:pt x="5982" y="3842"/>
                        </a:lnTo>
                        <a:lnTo>
                          <a:pt x="5930" y="3805"/>
                        </a:lnTo>
                        <a:lnTo>
                          <a:pt x="5881" y="3766"/>
                        </a:lnTo>
                        <a:lnTo>
                          <a:pt x="5833" y="3725"/>
                        </a:lnTo>
                        <a:lnTo>
                          <a:pt x="5787" y="3680"/>
                        </a:lnTo>
                        <a:lnTo>
                          <a:pt x="5743" y="3635"/>
                        </a:lnTo>
                        <a:lnTo>
                          <a:pt x="5702" y="3587"/>
                        </a:lnTo>
                        <a:lnTo>
                          <a:pt x="5663" y="3537"/>
                        </a:lnTo>
                        <a:lnTo>
                          <a:pt x="5626" y="3485"/>
                        </a:lnTo>
                        <a:lnTo>
                          <a:pt x="5591" y="3432"/>
                        </a:lnTo>
                        <a:lnTo>
                          <a:pt x="5560" y="3376"/>
                        </a:lnTo>
                        <a:lnTo>
                          <a:pt x="5530" y="3320"/>
                        </a:lnTo>
                        <a:lnTo>
                          <a:pt x="5505" y="3262"/>
                        </a:lnTo>
                        <a:lnTo>
                          <a:pt x="5480" y="3201"/>
                        </a:lnTo>
                        <a:lnTo>
                          <a:pt x="5460" y="3140"/>
                        </a:lnTo>
                        <a:lnTo>
                          <a:pt x="5442" y="3077"/>
                        </a:lnTo>
                        <a:lnTo>
                          <a:pt x="5427" y="3014"/>
                        </a:lnTo>
                        <a:lnTo>
                          <a:pt x="5416" y="2949"/>
                        </a:lnTo>
                        <a:lnTo>
                          <a:pt x="5407" y="2883"/>
                        </a:lnTo>
                        <a:lnTo>
                          <a:pt x="5402" y="2816"/>
                        </a:lnTo>
                        <a:lnTo>
                          <a:pt x="5400" y="2749"/>
                        </a:lnTo>
                        <a:lnTo>
                          <a:pt x="5402" y="2681"/>
                        </a:lnTo>
                        <a:lnTo>
                          <a:pt x="5407" y="2615"/>
                        </a:lnTo>
                        <a:lnTo>
                          <a:pt x="5416" y="2548"/>
                        </a:lnTo>
                        <a:lnTo>
                          <a:pt x="5427" y="2484"/>
                        </a:lnTo>
                        <a:lnTo>
                          <a:pt x="5442" y="2420"/>
                        </a:lnTo>
                        <a:lnTo>
                          <a:pt x="5460" y="2358"/>
                        </a:lnTo>
                        <a:lnTo>
                          <a:pt x="5480" y="2296"/>
                        </a:lnTo>
                        <a:lnTo>
                          <a:pt x="5505" y="2236"/>
                        </a:lnTo>
                        <a:lnTo>
                          <a:pt x="5530" y="2177"/>
                        </a:lnTo>
                        <a:lnTo>
                          <a:pt x="5560" y="2121"/>
                        </a:lnTo>
                        <a:lnTo>
                          <a:pt x="5591" y="2066"/>
                        </a:lnTo>
                        <a:lnTo>
                          <a:pt x="5626" y="2013"/>
                        </a:lnTo>
                        <a:lnTo>
                          <a:pt x="5663" y="1960"/>
                        </a:lnTo>
                        <a:lnTo>
                          <a:pt x="5702" y="1910"/>
                        </a:lnTo>
                        <a:lnTo>
                          <a:pt x="5743" y="1863"/>
                        </a:lnTo>
                        <a:lnTo>
                          <a:pt x="5787" y="1817"/>
                        </a:lnTo>
                        <a:lnTo>
                          <a:pt x="5833" y="1773"/>
                        </a:lnTo>
                        <a:lnTo>
                          <a:pt x="5881" y="1732"/>
                        </a:lnTo>
                        <a:lnTo>
                          <a:pt x="5930" y="1692"/>
                        </a:lnTo>
                        <a:lnTo>
                          <a:pt x="5982" y="1655"/>
                        </a:lnTo>
                        <a:lnTo>
                          <a:pt x="6035" y="1621"/>
                        </a:lnTo>
                        <a:lnTo>
                          <a:pt x="6090" y="1590"/>
                        </a:lnTo>
                        <a:lnTo>
                          <a:pt x="6148" y="1560"/>
                        </a:lnTo>
                        <a:lnTo>
                          <a:pt x="6206" y="1533"/>
                        </a:lnTo>
                        <a:lnTo>
                          <a:pt x="6265" y="1510"/>
                        </a:lnTo>
                        <a:lnTo>
                          <a:pt x="6327" y="1489"/>
                        </a:lnTo>
                        <a:lnTo>
                          <a:pt x="6389" y="1472"/>
                        </a:lnTo>
                        <a:lnTo>
                          <a:pt x="6452" y="1457"/>
                        </a:lnTo>
                        <a:lnTo>
                          <a:pt x="6518" y="1445"/>
                        </a:lnTo>
                        <a:lnTo>
                          <a:pt x="6583" y="1436"/>
                        </a:lnTo>
                        <a:lnTo>
                          <a:pt x="6650" y="1431"/>
                        </a:lnTo>
                        <a:lnTo>
                          <a:pt x="6717" y="1430"/>
                        </a:lnTo>
                        <a:close/>
                      </a:path>
                    </a:pathLst>
                  </a:custGeom>
                  <a:solidFill>
                    <a:srgbClr val="FFFFFF"/>
                  </a:solidFill>
                  <a:ln w="9525">
                    <a:noFill/>
                    <a:miter lim="800000"/>
                    <a:headEnd/>
                    <a:tailEnd/>
                  </a:ln>
                </p:spPr>
                <p:txBody>
                  <a:bodyPr lIns="91409" tIns="45704" rIns="91409" bIns="45704"/>
                  <a:lstStyle/>
                  <a:p>
                    <a:endParaRPr lang="zh-CN" altLang="en-US" sz="1400">
                      <a:latin typeface="Arial" pitchFamily="34" charset="0"/>
                      <a:cs typeface="Arial" pitchFamily="34" charset="0"/>
                    </a:endParaRPr>
                  </a:p>
                </p:txBody>
              </p:sp>
            </p:grpSp>
            <p:pic>
              <p:nvPicPr>
                <p:cNvPr id="128" name="Picture 193" descr="25"/>
                <p:cNvPicPr>
                  <a:picLocks noChangeAspect="1" noChangeArrowheads="1"/>
                </p:cNvPicPr>
                <p:nvPr/>
              </p:nvPicPr>
              <p:blipFill>
                <a:blip r:embed="rId9" cstate="email"/>
                <a:srcRect/>
                <a:stretch>
                  <a:fillRect/>
                </a:stretch>
              </p:blipFill>
              <p:spPr bwMode="auto">
                <a:xfrm>
                  <a:off x="4569888" y="2055166"/>
                  <a:ext cx="554711" cy="404808"/>
                </a:xfrm>
                <a:prstGeom prst="rect">
                  <a:avLst/>
                </a:prstGeom>
                <a:noFill/>
                <a:ln w="9525">
                  <a:noFill/>
                  <a:miter lim="800000"/>
                  <a:headEnd/>
                  <a:tailEnd/>
                </a:ln>
              </p:spPr>
            </p:pic>
            <p:sp>
              <p:nvSpPr>
                <p:cNvPr id="129" name="Rectangle 194"/>
                <p:cNvSpPr>
                  <a:spLocks noChangeAspect="1" noChangeArrowheads="1"/>
                </p:cNvSpPr>
                <p:nvPr/>
              </p:nvSpPr>
              <p:spPr bwMode="auto">
                <a:xfrm>
                  <a:off x="4250017" y="2468380"/>
                  <a:ext cx="1219518" cy="274977"/>
                </a:xfrm>
                <a:prstGeom prst="rect">
                  <a:avLst/>
                </a:prstGeom>
                <a:noFill/>
                <a:ln w="9525">
                  <a:noFill/>
                  <a:miter lim="800000"/>
                  <a:headEnd/>
                  <a:tailEnd/>
                </a:ln>
              </p:spPr>
              <p:txBody>
                <a:bodyPr lIns="78265" tIns="39131" rIns="78265" bIns="39131">
                  <a:spAutoFit/>
                </a:bodyPr>
                <a:lstStyle/>
                <a:p>
                  <a:pPr algn="ctr" defTabSz="782638" eaLnBrk="0" hangingPunct="0"/>
                  <a:r>
                    <a:rPr lang="en-US" altLang="zh-CN" sz="1100" b="1" dirty="0">
                      <a:solidFill>
                        <a:srgbClr val="000000"/>
                      </a:solidFill>
                      <a:latin typeface="Arial" pitchFamily="34" charset="0"/>
                      <a:cs typeface="Arial" pitchFamily="34" charset="0"/>
                    </a:rPr>
                    <a:t>IVR </a:t>
                  </a:r>
                </a:p>
              </p:txBody>
            </p:sp>
            <p:pic>
              <p:nvPicPr>
                <p:cNvPr id="130" name="Picture 275" descr="25"/>
                <p:cNvPicPr>
                  <a:picLocks noChangeAspect="1" noChangeArrowheads="1"/>
                </p:cNvPicPr>
                <p:nvPr/>
              </p:nvPicPr>
              <p:blipFill>
                <a:blip r:embed="rId10" cstate="email"/>
                <a:srcRect/>
                <a:stretch>
                  <a:fillRect/>
                </a:stretch>
              </p:blipFill>
              <p:spPr bwMode="auto">
                <a:xfrm>
                  <a:off x="9389860" y="2031355"/>
                  <a:ext cx="408624" cy="434970"/>
                </a:xfrm>
                <a:prstGeom prst="rect">
                  <a:avLst/>
                </a:prstGeom>
                <a:noFill/>
                <a:ln w="9525">
                  <a:noFill/>
                  <a:miter lim="800000"/>
                  <a:headEnd/>
                  <a:tailEnd/>
                </a:ln>
              </p:spPr>
            </p:pic>
            <p:sp>
              <p:nvSpPr>
                <p:cNvPr id="131" name="Rectangle 276"/>
                <p:cNvSpPr>
                  <a:spLocks noChangeAspect="1" noChangeArrowheads="1"/>
                </p:cNvSpPr>
                <p:nvPr/>
              </p:nvSpPr>
              <p:spPr bwMode="auto">
                <a:xfrm>
                  <a:off x="9014775" y="2448681"/>
                  <a:ext cx="1219518" cy="274977"/>
                </a:xfrm>
                <a:prstGeom prst="rect">
                  <a:avLst/>
                </a:prstGeom>
                <a:noFill/>
                <a:ln w="9525">
                  <a:noFill/>
                  <a:miter lim="800000"/>
                  <a:headEnd/>
                  <a:tailEnd/>
                </a:ln>
              </p:spPr>
              <p:txBody>
                <a:bodyPr wrap="square" lIns="78265" tIns="39131" rIns="78265" bIns="39131">
                  <a:spAutoFit/>
                </a:bodyPr>
                <a:lstStyle/>
                <a:p>
                  <a:pPr algn="ctr" defTabSz="782638" eaLnBrk="0" hangingPunct="0"/>
                  <a:r>
                    <a:rPr lang="en-US" altLang="zh-CN" sz="1100" b="1" dirty="0">
                      <a:solidFill>
                        <a:srgbClr val="000000"/>
                      </a:solidFill>
                      <a:latin typeface="Arial" pitchFamily="34" charset="0"/>
                      <a:cs typeface="Arial" pitchFamily="34" charset="0"/>
                    </a:rPr>
                    <a:t>Recording</a:t>
                  </a:r>
                </a:p>
              </p:txBody>
            </p:sp>
            <p:pic>
              <p:nvPicPr>
                <p:cNvPr id="132" name="Picture 277" descr="25"/>
                <p:cNvPicPr>
                  <a:picLocks noChangeAspect="1" noChangeArrowheads="1"/>
                </p:cNvPicPr>
                <p:nvPr/>
              </p:nvPicPr>
              <p:blipFill>
                <a:blip r:embed="rId11" cstate="email"/>
                <a:srcRect/>
                <a:stretch>
                  <a:fillRect/>
                </a:stretch>
              </p:blipFill>
              <p:spPr bwMode="auto">
                <a:xfrm>
                  <a:off x="10497166" y="2048815"/>
                  <a:ext cx="370512" cy="396870"/>
                </a:xfrm>
                <a:prstGeom prst="rect">
                  <a:avLst/>
                </a:prstGeom>
                <a:noFill/>
                <a:ln w="9525">
                  <a:noFill/>
                  <a:miter lim="800000"/>
                  <a:headEnd/>
                  <a:tailEnd/>
                </a:ln>
              </p:spPr>
            </p:pic>
            <p:sp>
              <p:nvSpPr>
                <p:cNvPr id="133" name="Rectangle 278"/>
                <p:cNvSpPr>
                  <a:spLocks noChangeAspect="1" noChangeArrowheads="1"/>
                </p:cNvSpPr>
                <p:nvPr/>
              </p:nvSpPr>
              <p:spPr bwMode="auto">
                <a:xfrm>
                  <a:off x="10041964" y="2448678"/>
                  <a:ext cx="1340200" cy="274977"/>
                </a:xfrm>
                <a:prstGeom prst="rect">
                  <a:avLst/>
                </a:prstGeom>
                <a:noFill/>
                <a:ln w="9525">
                  <a:noFill/>
                  <a:miter lim="800000"/>
                  <a:headEnd/>
                  <a:tailEnd/>
                </a:ln>
              </p:spPr>
              <p:txBody>
                <a:bodyPr lIns="78265" tIns="39131" rIns="78265" bIns="39131">
                  <a:spAutoFit/>
                </a:bodyPr>
                <a:lstStyle/>
                <a:p>
                  <a:pPr algn="ctr" defTabSz="782638" eaLnBrk="0" hangingPunct="0"/>
                  <a:r>
                    <a:rPr lang="en-US" altLang="zh-CN" sz="1100" b="1" dirty="0" smtClean="0">
                      <a:solidFill>
                        <a:srgbClr val="000000"/>
                      </a:solidFill>
                      <a:latin typeface="Arial" pitchFamily="34" charset="0"/>
                      <a:cs typeface="Arial" pitchFamily="34" charset="0"/>
                    </a:rPr>
                    <a:t>Reporting </a:t>
                  </a:r>
                  <a:endParaRPr lang="en-US" altLang="zh-CN" sz="1100" b="1" dirty="0">
                    <a:solidFill>
                      <a:srgbClr val="000000"/>
                    </a:solidFill>
                    <a:latin typeface="Arial" pitchFamily="34" charset="0"/>
                    <a:cs typeface="Arial" pitchFamily="34" charset="0"/>
                  </a:endParaRPr>
                </a:p>
              </p:txBody>
            </p:sp>
            <p:pic>
              <p:nvPicPr>
                <p:cNvPr id="134" name="Picture 21" descr="36"/>
                <p:cNvPicPr>
                  <a:picLocks noChangeAspect="1" noChangeArrowheads="1"/>
                </p:cNvPicPr>
                <p:nvPr/>
              </p:nvPicPr>
              <p:blipFill>
                <a:blip r:embed="rId12" cstate="email"/>
                <a:srcRect/>
                <a:stretch>
                  <a:fillRect/>
                </a:stretch>
              </p:blipFill>
              <p:spPr bwMode="auto">
                <a:xfrm>
                  <a:off x="8116859" y="2056983"/>
                  <a:ext cx="644370" cy="383498"/>
                </a:xfrm>
                <a:prstGeom prst="rect">
                  <a:avLst/>
                </a:prstGeom>
                <a:noFill/>
                <a:ln w="9525">
                  <a:noFill/>
                  <a:miter lim="800000"/>
                  <a:headEnd/>
                  <a:tailEnd/>
                </a:ln>
              </p:spPr>
            </p:pic>
            <p:pic>
              <p:nvPicPr>
                <p:cNvPr id="135" name="Picture 22" descr="37"/>
                <p:cNvPicPr>
                  <a:picLocks noChangeAspect="1" noChangeArrowheads="1"/>
                </p:cNvPicPr>
                <p:nvPr/>
              </p:nvPicPr>
              <p:blipFill>
                <a:blip r:embed="rId13" cstate="email"/>
                <a:srcRect/>
                <a:stretch>
                  <a:fillRect/>
                </a:stretch>
              </p:blipFill>
              <p:spPr bwMode="auto">
                <a:xfrm>
                  <a:off x="7113852" y="2042322"/>
                  <a:ext cx="648374" cy="396078"/>
                </a:xfrm>
                <a:prstGeom prst="rect">
                  <a:avLst/>
                </a:prstGeom>
                <a:noFill/>
                <a:ln w="9525">
                  <a:noFill/>
                  <a:miter lim="800000"/>
                  <a:headEnd/>
                  <a:tailEnd/>
                </a:ln>
              </p:spPr>
            </p:pic>
            <p:sp>
              <p:nvSpPr>
                <p:cNvPr id="136" name="Rectangle 136"/>
                <p:cNvSpPr>
                  <a:spLocks noChangeAspect="1" noChangeArrowheads="1"/>
                </p:cNvSpPr>
                <p:nvPr/>
              </p:nvSpPr>
              <p:spPr bwMode="auto">
                <a:xfrm>
                  <a:off x="7825238" y="2468380"/>
                  <a:ext cx="1200463" cy="274977"/>
                </a:xfrm>
                <a:prstGeom prst="rect">
                  <a:avLst/>
                </a:prstGeom>
                <a:noFill/>
                <a:ln w="9525">
                  <a:noFill/>
                  <a:miter lim="800000"/>
                  <a:headEnd/>
                  <a:tailEnd/>
                </a:ln>
              </p:spPr>
              <p:txBody>
                <a:bodyPr lIns="78265" tIns="39131" rIns="78265" bIns="39131">
                  <a:spAutoFit/>
                </a:bodyPr>
                <a:lstStyle/>
                <a:p>
                  <a:pPr algn="ctr" defTabSz="782638" eaLnBrk="0" hangingPunct="0"/>
                  <a:r>
                    <a:rPr lang="en-US" altLang="zh-CN" sz="1100" dirty="0" smtClean="0">
                      <a:solidFill>
                        <a:srgbClr val="000000"/>
                      </a:solidFill>
                      <a:latin typeface="Arial" pitchFamily="34" charset="0"/>
                      <a:cs typeface="Arial" pitchFamily="34" charset="0"/>
                    </a:rPr>
                    <a:t>WebM</a:t>
                  </a:r>
                  <a:endParaRPr lang="en-US" altLang="zh-CN" sz="1100" dirty="0">
                    <a:solidFill>
                      <a:srgbClr val="000000"/>
                    </a:solidFill>
                    <a:latin typeface="Arial" pitchFamily="34" charset="0"/>
                    <a:cs typeface="Arial" pitchFamily="34" charset="0"/>
                  </a:endParaRPr>
                </a:p>
              </p:txBody>
            </p:sp>
          </p:grpSp>
          <p:grpSp>
            <p:nvGrpSpPr>
              <p:cNvPr id="99" name="Group 114"/>
              <p:cNvGrpSpPr/>
              <p:nvPr/>
            </p:nvGrpSpPr>
            <p:grpSpPr>
              <a:xfrm>
                <a:off x="813012" y="762038"/>
                <a:ext cx="10772404" cy="1096925"/>
                <a:chOff x="813012" y="762038"/>
                <a:chExt cx="10772404" cy="1096925"/>
              </a:xfrm>
            </p:grpSpPr>
            <p:grpSp>
              <p:nvGrpSpPr>
                <p:cNvPr id="112" name="Group 113"/>
                <p:cNvGrpSpPr/>
                <p:nvPr/>
              </p:nvGrpSpPr>
              <p:grpSpPr>
                <a:xfrm>
                  <a:off x="813012" y="914400"/>
                  <a:ext cx="10772404" cy="944563"/>
                  <a:chOff x="813012" y="914400"/>
                  <a:chExt cx="10772404" cy="944563"/>
                </a:xfrm>
              </p:grpSpPr>
              <p:sp>
                <p:nvSpPr>
                  <p:cNvPr id="114" name="AutoShape 4"/>
                  <p:cNvSpPr>
                    <a:spLocks noChangeArrowheads="1"/>
                  </p:cNvSpPr>
                  <p:nvPr/>
                </p:nvSpPr>
                <p:spPr bwMode="gray">
                  <a:xfrm>
                    <a:off x="813012" y="914400"/>
                    <a:ext cx="10440001" cy="944563"/>
                  </a:xfrm>
                  <a:prstGeom prst="roundRect">
                    <a:avLst>
                      <a:gd name="adj" fmla="val 11032"/>
                    </a:avLst>
                  </a:prstGeom>
                  <a:ln>
                    <a:noFill/>
                    <a:headEnd/>
                    <a:tailEnd/>
                  </a:ln>
                </p:spPr>
                <p:style>
                  <a:lnRef idx="1">
                    <a:schemeClr val="dk1"/>
                  </a:lnRef>
                  <a:fillRef idx="2">
                    <a:schemeClr val="dk1"/>
                  </a:fillRef>
                  <a:effectRef idx="1">
                    <a:schemeClr val="dk1"/>
                  </a:effectRef>
                  <a:fontRef idx="minor">
                    <a:schemeClr val="dk1"/>
                  </a:fontRef>
                </p:style>
                <p:txBody>
                  <a:bodyPr wrap="none" lIns="91361" tIns="45682" rIns="91361" bIns="45682" anchor="ctr"/>
                  <a:lstStyle/>
                  <a:p>
                    <a:pPr algn="ctr" fontAlgn="auto">
                      <a:spcBef>
                        <a:spcPts val="0"/>
                      </a:spcBef>
                      <a:spcAft>
                        <a:spcPts val="0"/>
                      </a:spcAft>
                      <a:buClr>
                        <a:srgbClr val="990000"/>
                      </a:buClr>
                      <a:buSzPct val="60000"/>
                      <a:buFont typeface="Wingdings" pitchFamily="2" charset="2"/>
                      <a:buChar char="n"/>
                      <a:defRPr/>
                    </a:pPr>
                    <a:endParaRPr lang="zh-CN" altLang="zh-CN" sz="1400" b="1">
                      <a:latin typeface="Arial" pitchFamily="34" charset="0"/>
                      <a:ea typeface="ＭＳ Ｐゴシック" pitchFamily="34" charset="-128"/>
                      <a:cs typeface="Arial" pitchFamily="34" charset="0"/>
                    </a:endParaRPr>
                  </a:p>
                </p:txBody>
              </p:sp>
              <p:sp>
                <p:nvSpPr>
                  <p:cNvPr id="115" name="AutoShape 5"/>
                  <p:cNvSpPr>
                    <a:spLocks noChangeArrowheads="1"/>
                  </p:cNvSpPr>
                  <p:nvPr/>
                </p:nvSpPr>
                <p:spPr bwMode="gray">
                  <a:xfrm>
                    <a:off x="914639" y="1139826"/>
                    <a:ext cx="1755173" cy="579437"/>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lIns="91361" tIns="45682" rIns="91361" bIns="45682" anchor="ctr"/>
                  <a:lstStyle/>
                  <a:p>
                    <a:pPr algn="ctr" fontAlgn="auto">
                      <a:spcBef>
                        <a:spcPts val="0"/>
                      </a:spcBef>
                      <a:spcAft>
                        <a:spcPts val="0"/>
                      </a:spcAft>
                      <a:buClr>
                        <a:srgbClr val="990000"/>
                      </a:buClr>
                      <a:buSzPct val="60000"/>
                      <a:defRPr/>
                    </a:pPr>
                    <a:r>
                      <a:rPr lang="en-US" altLang="zh-CN" sz="1400" b="1" dirty="0">
                        <a:solidFill>
                          <a:srgbClr val="FFFFFF"/>
                        </a:solidFill>
                        <a:latin typeface="Arial" pitchFamily="34" charset="0"/>
                        <a:ea typeface="ＭＳ Ｐゴシック" pitchFamily="34" charset="-128"/>
                        <a:cs typeface="Arial" pitchFamily="34" charset="0"/>
                      </a:rPr>
                      <a:t>Applications</a:t>
                    </a:r>
                  </a:p>
                </p:txBody>
              </p:sp>
              <p:sp>
                <p:nvSpPr>
                  <p:cNvPr id="116" name="Text Box 528"/>
                  <p:cNvSpPr txBox="1">
                    <a:spLocks noChangeArrowheads="1"/>
                  </p:cNvSpPr>
                  <p:nvPr/>
                </p:nvSpPr>
                <p:spPr bwMode="auto">
                  <a:xfrm>
                    <a:off x="2743913" y="1490376"/>
                    <a:ext cx="2134156" cy="290393"/>
                  </a:xfrm>
                  <a:prstGeom prst="rect">
                    <a:avLst/>
                  </a:prstGeom>
                  <a:noFill/>
                  <a:ln w="9525">
                    <a:noFill/>
                    <a:miter lim="800000"/>
                    <a:headEnd/>
                    <a:tailEnd/>
                  </a:ln>
                </p:spPr>
                <p:txBody>
                  <a:bodyPr wrap="square" lIns="92024" tIns="46024" rIns="92024" bIns="46024">
                    <a:spAutoFit/>
                  </a:bodyPr>
                  <a:lstStyle/>
                  <a:p>
                    <a:pPr algn="ctr" defTabSz="930275"/>
                    <a:r>
                      <a:rPr lang="en-US" altLang="zh-CN" sz="1100" dirty="0" smtClean="0">
                        <a:solidFill>
                          <a:srgbClr val="000000"/>
                        </a:solidFill>
                        <a:latin typeface="Arial" pitchFamily="34" charset="0"/>
                        <a:cs typeface="Arial" pitchFamily="34" charset="0"/>
                      </a:rPr>
                      <a:t>Agent server</a:t>
                    </a:r>
                    <a:endParaRPr lang="zh-CN" altLang="en-US" sz="1100" dirty="0">
                      <a:solidFill>
                        <a:srgbClr val="000000"/>
                      </a:solidFill>
                      <a:latin typeface="Arial" pitchFamily="34" charset="0"/>
                      <a:cs typeface="Arial" pitchFamily="34" charset="0"/>
                    </a:endParaRPr>
                  </a:p>
                </p:txBody>
              </p:sp>
              <p:sp>
                <p:nvSpPr>
                  <p:cNvPr id="117" name="Text Box 528"/>
                  <p:cNvSpPr txBox="1">
                    <a:spLocks noChangeArrowheads="1"/>
                  </p:cNvSpPr>
                  <p:nvPr/>
                </p:nvSpPr>
                <p:spPr bwMode="auto">
                  <a:xfrm>
                    <a:off x="4474870" y="1490376"/>
                    <a:ext cx="1289385" cy="341520"/>
                  </a:xfrm>
                  <a:prstGeom prst="rect">
                    <a:avLst/>
                  </a:prstGeom>
                  <a:noFill/>
                  <a:ln w="9525">
                    <a:noFill/>
                    <a:miter lim="800000"/>
                    <a:headEnd/>
                    <a:tailEnd/>
                  </a:ln>
                </p:spPr>
                <p:txBody>
                  <a:bodyPr lIns="92024" tIns="46024" rIns="92024" bIns="46024">
                    <a:spAutoFit/>
                  </a:bodyPr>
                  <a:lstStyle/>
                  <a:p>
                    <a:pPr algn="ctr" defTabSz="930275"/>
                    <a:r>
                      <a:rPr lang="en-US" altLang="zh-CN" sz="1100" dirty="0" smtClean="0">
                        <a:solidFill>
                          <a:srgbClr val="000000"/>
                        </a:solidFill>
                        <a:latin typeface="Arial" pitchFamily="34" charset="0"/>
                        <a:cs typeface="Arial" pitchFamily="34" charset="0"/>
                      </a:rPr>
                      <a:t>HPS</a:t>
                    </a:r>
                    <a:r>
                      <a:rPr lang="en-US" altLang="zh-CN" sz="1400" dirty="0" smtClean="0">
                        <a:solidFill>
                          <a:srgbClr val="000000"/>
                        </a:solidFill>
                        <a:latin typeface="Arial" pitchFamily="34" charset="0"/>
                        <a:cs typeface="Arial" pitchFamily="34" charset="0"/>
                      </a:rPr>
                      <a:t> </a:t>
                    </a:r>
                    <a:endParaRPr lang="zh-CN" altLang="en-US" sz="1400" dirty="0">
                      <a:solidFill>
                        <a:srgbClr val="000000"/>
                      </a:solidFill>
                      <a:latin typeface="Arial" pitchFamily="34" charset="0"/>
                      <a:cs typeface="Arial" pitchFamily="34" charset="0"/>
                    </a:endParaRPr>
                  </a:p>
                </p:txBody>
              </p:sp>
              <p:sp>
                <p:nvSpPr>
                  <p:cNvPr id="118" name="TextBox 117"/>
                  <p:cNvSpPr txBox="1"/>
                  <p:nvPr/>
                </p:nvSpPr>
                <p:spPr>
                  <a:xfrm>
                    <a:off x="5888020" y="1476000"/>
                    <a:ext cx="2421979" cy="289713"/>
                  </a:xfrm>
                  <a:prstGeom prst="rect">
                    <a:avLst/>
                  </a:prstGeom>
                  <a:noFill/>
                </p:spPr>
                <p:txBody>
                  <a:bodyPr wrap="square" rtlCol="0">
                    <a:spAutoFit/>
                  </a:bodyPr>
                  <a:lstStyle/>
                  <a:p>
                    <a:r>
                      <a:rPr lang="en-US" altLang="zh-CN" sz="1100" dirty="0" smtClean="0">
                        <a:latin typeface="Arial" pitchFamily="34" charset="0"/>
                        <a:cs typeface="Arial" pitchFamily="34" charset="0"/>
                      </a:rPr>
                      <a:t>   </a:t>
                    </a:r>
                    <a:r>
                      <a:rPr lang="en-US" altLang="zh-CN" sz="1100" dirty="0" err="1" smtClean="0">
                        <a:latin typeface="Arial" pitchFamily="34" charset="0"/>
                        <a:cs typeface="Arial" pitchFamily="34" charset="0"/>
                      </a:rPr>
                      <a:t>iWeb</a:t>
                    </a:r>
                    <a:r>
                      <a:rPr lang="en-US" altLang="zh-CN" sz="1100" dirty="0" smtClean="0">
                        <a:latin typeface="Arial" pitchFamily="34" charset="0"/>
                        <a:cs typeface="Arial" pitchFamily="34" charset="0"/>
                      </a:rPr>
                      <a:t>  Report</a:t>
                    </a:r>
                    <a:endParaRPr lang="zh-CN" altLang="en-US" sz="1100" dirty="0">
                      <a:latin typeface="Arial" pitchFamily="34" charset="0"/>
                      <a:cs typeface="Arial" pitchFamily="34" charset="0"/>
                    </a:endParaRPr>
                  </a:p>
                </p:txBody>
              </p:sp>
              <p:sp>
                <p:nvSpPr>
                  <p:cNvPr id="119" name="TextBox 118"/>
                  <p:cNvSpPr txBox="1"/>
                  <p:nvPr/>
                </p:nvSpPr>
                <p:spPr>
                  <a:xfrm>
                    <a:off x="7670682" y="1490990"/>
                    <a:ext cx="2288712" cy="289713"/>
                  </a:xfrm>
                  <a:prstGeom prst="rect">
                    <a:avLst/>
                  </a:prstGeom>
                  <a:noFill/>
                </p:spPr>
                <p:txBody>
                  <a:bodyPr wrap="square" rtlCol="0">
                    <a:spAutoFit/>
                  </a:bodyPr>
                  <a:lstStyle/>
                  <a:p>
                    <a:r>
                      <a:rPr lang="en-US" altLang="zh-CN" sz="1100" dirty="0" smtClean="0">
                        <a:latin typeface="Arial" pitchFamily="34" charset="0"/>
                        <a:cs typeface="Arial" pitchFamily="34" charset="0"/>
                      </a:rPr>
                      <a:t>Quality Control </a:t>
                    </a:r>
                    <a:endParaRPr lang="zh-CN" altLang="en-US" sz="1100" dirty="0">
                      <a:latin typeface="Arial" pitchFamily="34" charset="0"/>
                      <a:cs typeface="Arial" pitchFamily="34" charset="0"/>
                    </a:endParaRPr>
                  </a:p>
                </p:txBody>
              </p:sp>
              <p:sp>
                <p:nvSpPr>
                  <p:cNvPr id="120" name="TextBox 119"/>
                  <p:cNvSpPr txBox="1"/>
                  <p:nvPr/>
                </p:nvSpPr>
                <p:spPr>
                  <a:xfrm>
                    <a:off x="9472632" y="1490990"/>
                    <a:ext cx="2112784" cy="289713"/>
                  </a:xfrm>
                  <a:prstGeom prst="rect">
                    <a:avLst/>
                  </a:prstGeom>
                  <a:noFill/>
                </p:spPr>
                <p:txBody>
                  <a:bodyPr wrap="square" rtlCol="0">
                    <a:spAutoFit/>
                  </a:bodyPr>
                  <a:lstStyle/>
                  <a:p>
                    <a:r>
                      <a:rPr lang="en-US" altLang="zh-CN" sz="1100" dirty="0" smtClean="0">
                        <a:latin typeface="Arial" pitchFamily="34" charset="0"/>
                        <a:cs typeface="Arial" pitchFamily="34" charset="0"/>
                      </a:rPr>
                      <a:t>Real time monitor</a:t>
                    </a:r>
                    <a:endParaRPr lang="zh-CN" altLang="en-US" sz="1100" dirty="0">
                      <a:latin typeface="Arial" pitchFamily="34" charset="0"/>
                      <a:cs typeface="Arial" pitchFamily="34" charset="0"/>
                    </a:endParaRPr>
                  </a:p>
                </p:txBody>
              </p:sp>
            </p:grpSp>
            <p:pic>
              <p:nvPicPr>
                <p:cNvPr id="113" name="Picture 18" descr="BizTalk Sm"/>
                <p:cNvPicPr>
                  <a:picLocks noChangeAspect="1" noChangeArrowheads="1"/>
                </p:cNvPicPr>
                <p:nvPr/>
              </p:nvPicPr>
              <p:blipFill>
                <a:blip r:embed="rId14" cstate="email"/>
                <a:srcRect/>
                <a:stretch>
                  <a:fillRect/>
                </a:stretch>
              </p:blipFill>
              <p:spPr bwMode="auto">
                <a:xfrm>
                  <a:off x="3437005" y="762038"/>
                  <a:ext cx="640320" cy="768174"/>
                </a:xfrm>
                <a:prstGeom prst="rect">
                  <a:avLst/>
                </a:prstGeom>
                <a:noFill/>
                <a:ln w="9525">
                  <a:noFill/>
                  <a:miter lim="800000"/>
                  <a:headEnd/>
                  <a:tailEnd/>
                </a:ln>
              </p:spPr>
            </p:pic>
          </p:grpSp>
          <p:grpSp>
            <p:nvGrpSpPr>
              <p:cNvPr id="100" name="Group 110"/>
              <p:cNvGrpSpPr/>
              <p:nvPr/>
            </p:nvGrpSpPr>
            <p:grpSpPr>
              <a:xfrm>
                <a:off x="813012" y="5105401"/>
                <a:ext cx="10437884" cy="1042425"/>
                <a:chOff x="813012" y="5105401"/>
                <a:chExt cx="10437884" cy="1042425"/>
              </a:xfrm>
            </p:grpSpPr>
            <p:sp>
              <p:nvSpPr>
                <p:cNvPr id="101" name="AutoShape 4"/>
                <p:cNvSpPr>
                  <a:spLocks noChangeArrowheads="1"/>
                </p:cNvSpPr>
                <p:nvPr/>
              </p:nvSpPr>
              <p:spPr bwMode="gray">
                <a:xfrm>
                  <a:off x="813012" y="5105401"/>
                  <a:ext cx="10437884" cy="1008063"/>
                </a:xfrm>
                <a:prstGeom prst="roundRect">
                  <a:avLst>
                    <a:gd name="adj" fmla="val 7287"/>
                  </a:avLst>
                </a:prstGeom>
                <a:ln>
                  <a:noFill/>
                  <a:headEnd/>
                  <a:tailEnd/>
                </a:ln>
              </p:spPr>
              <p:style>
                <a:lnRef idx="1">
                  <a:schemeClr val="dk1"/>
                </a:lnRef>
                <a:fillRef idx="2">
                  <a:schemeClr val="dk1"/>
                </a:fillRef>
                <a:effectRef idx="1">
                  <a:schemeClr val="dk1"/>
                </a:effectRef>
                <a:fontRef idx="minor">
                  <a:schemeClr val="dk1"/>
                </a:fontRef>
              </p:style>
              <p:txBody>
                <a:bodyPr wrap="none" lIns="91361" tIns="45682" rIns="91361" bIns="45682" anchor="ctr"/>
                <a:lstStyle/>
                <a:p>
                  <a:pPr algn="ctr" fontAlgn="auto">
                    <a:spcBef>
                      <a:spcPts val="0"/>
                    </a:spcBef>
                    <a:spcAft>
                      <a:spcPts val="0"/>
                    </a:spcAft>
                    <a:buClr>
                      <a:srgbClr val="990000"/>
                    </a:buClr>
                    <a:buSzPct val="60000"/>
                    <a:buFont typeface="Wingdings" pitchFamily="2" charset="2"/>
                    <a:buChar char="n"/>
                    <a:defRPr/>
                  </a:pPr>
                  <a:endParaRPr lang="zh-CN" altLang="zh-CN" sz="1400" b="1">
                    <a:latin typeface="Arial" pitchFamily="34" charset="0"/>
                    <a:ea typeface="ＭＳ Ｐゴシック" pitchFamily="34" charset="-128"/>
                    <a:cs typeface="Arial" pitchFamily="34" charset="0"/>
                  </a:endParaRPr>
                </a:p>
              </p:txBody>
            </p:sp>
            <p:sp>
              <p:nvSpPr>
                <p:cNvPr id="102" name="AutoShape 7"/>
                <p:cNvSpPr>
                  <a:spLocks noChangeArrowheads="1"/>
                </p:cNvSpPr>
                <p:nvPr/>
              </p:nvSpPr>
              <p:spPr bwMode="gray">
                <a:xfrm>
                  <a:off x="1009912" y="5278439"/>
                  <a:ext cx="1659899" cy="719137"/>
                </a:xfrm>
                <a:prstGeom prst="roundRect">
                  <a:avLst>
                    <a:gd name="adj" fmla="val 16667"/>
                  </a:avLst>
                </a:prstGeom>
                <a:ln>
                  <a:noFill/>
                  <a:headEnd/>
                  <a:tailEnd/>
                </a:ln>
              </p:spPr>
              <p:style>
                <a:lnRef idx="1">
                  <a:schemeClr val="dk1"/>
                </a:lnRef>
                <a:fillRef idx="2">
                  <a:schemeClr val="dk1"/>
                </a:fillRef>
                <a:effectRef idx="1">
                  <a:schemeClr val="dk1"/>
                </a:effectRef>
                <a:fontRef idx="minor">
                  <a:schemeClr val="dk1"/>
                </a:fontRef>
              </p:style>
              <p:txBody>
                <a:bodyPr wrap="none" lIns="91361" tIns="45682" rIns="91361" bIns="45682" anchor="ctr"/>
                <a:lstStyle/>
                <a:p>
                  <a:pPr algn="ctr" fontAlgn="auto">
                    <a:spcBef>
                      <a:spcPts val="0"/>
                    </a:spcBef>
                    <a:spcAft>
                      <a:spcPts val="0"/>
                    </a:spcAft>
                    <a:buClr>
                      <a:srgbClr val="990000"/>
                    </a:buClr>
                    <a:buSzPct val="60000"/>
                    <a:defRPr/>
                  </a:pPr>
                  <a:r>
                    <a:rPr lang="en-US" altLang="zh-CN" sz="1400" b="1">
                      <a:latin typeface="Arial" pitchFamily="34" charset="0"/>
                      <a:ea typeface="ＭＳ Ｐゴシック" pitchFamily="34" charset="-128"/>
                      <a:cs typeface="Arial" pitchFamily="34" charset="0"/>
                    </a:rPr>
                    <a:t>Terminals</a:t>
                  </a:r>
                </a:p>
              </p:txBody>
            </p:sp>
            <p:grpSp>
              <p:nvGrpSpPr>
                <p:cNvPr id="103" name="Group 86"/>
                <p:cNvGrpSpPr/>
                <p:nvPr/>
              </p:nvGrpSpPr>
              <p:grpSpPr>
                <a:xfrm>
                  <a:off x="8803458" y="5107321"/>
                  <a:ext cx="2043461" cy="959865"/>
                  <a:chOff x="8803458" y="5107321"/>
                  <a:chExt cx="2043461" cy="959865"/>
                </a:xfrm>
              </p:grpSpPr>
              <p:sp>
                <p:nvSpPr>
                  <p:cNvPr id="110" name="Text Box 12"/>
                  <p:cNvSpPr>
                    <a:spLocks noChangeArrowheads="1"/>
                  </p:cNvSpPr>
                  <p:nvPr/>
                </p:nvSpPr>
                <p:spPr bwMode="auto">
                  <a:xfrm>
                    <a:off x="8803458" y="5819328"/>
                    <a:ext cx="2043461" cy="247858"/>
                  </a:xfrm>
                  <a:prstGeom prst="roundRect">
                    <a:avLst>
                      <a:gd name="adj" fmla="val 50000"/>
                    </a:avLst>
                  </a:prstGeom>
                  <a:noFill/>
                  <a:ln w="9525">
                    <a:noFill/>
                    <a:round/>
                    <a:headEnd/>
                    <a:tailEnd/>
                  </a:ln>
                </p:spPr>
                <p:txBody>
                  <a:bodyPr wrap="none" lIns="91361" tIns="45682" rIns="91361" bIns="45682" anchor="ctr"/>
                  <a:lstStyle/>
                  <a:p>
                    <a:pPr lvl="0" defTabSz="784225" eaLnBrk="0" hangingPunct="0">
                      <a:spcBef>
                        <a:spcPct val="5000"/>
                      </a:spcBef>
                      <a:buClr>
                        <a:srgbClr val="CC0000"/>
                      </a:buClr>
                    </a:pPr>
                    <a:r>
                      <a:rPr lang="en-US" altLang="zh-CN" sz="1400" dirty="0" smtClean="0">
                        <a:solidFill>
                          <a:srgbClr val="000000"/>
                        </a:solidFill>
                        <a:latin typeface="Arial" pitchFamily="34" charset="0"/>
                        <a:ea typeface="华文细黑" pitchFamily="2" charset="-122"/>
                        <a:cs typeface="Arial" pitchFamily="34" charset="0"/>
                      </a:rPr>
                      <a:t>eSpace SoftPhone</a:t>
                    </a:r>
                    <a:endParaRPr lang="en-US" altLang="zh-CN" sz="1400" dirty="0">
                      <a:solidFill>
                        <a:srgbClr val="000000"/>
                      </a:solidFill>
                      <a:latin typeface="Arial" pitchFamily="34" charset="0"/>
                      <a:ea typeface="ＭＳ Ｐゴシック" pitchFamily="34" charset="-128"/>
                      <a:cs typeface="Arial" pitchFamily="34" charset="0"/>
                    </a:endParaRPr>
                  </a:p>
                </p:txBody>
              </p:sp>
              <p:pic>
                <p:nvPicPr>
                  <p:cNvPr id="111" name="图片 5" descr="softphone英文登录后拨号.png"/>
                  <p:cNvPicPr>
                    <a:picLocks noChangeAspect="1"/>
                  </p:cNvPicPr>
                  <p:nvPr/>
                </p:nvPicPr>
                <p:blipFill>
                  <a:blip r:embed="rId15" cstate="email"/>
                  <a:srcRect/>
                  <a:stretch>
                    <a:fillRect/>
                  </a:stretch>
                </p:blipFill>
                <p:spPr bwMode="auto">
                  <a:xfrm>
                    <a:off x="9524239" y="5107321"/>
                    <a:ext cx="592035" cy="707680"/>
                  </a:xfrm>
                  <a:prstGeom prst="rect">
                    <a:avLst/>
                  </a:prstGeom>
                  <a:noFill/>
                  <a:ln w="9525">
                    <a:noFill/>
                    <a:miter lim="800000"/>
                    <a:headEnd/>
                    <a:tailEnd/>
                  </a:ln>
                </p:spPr>
              </p:pic>
            </p:grpSp>
            <p:grpSp>
              <p:nvGrpSpPr>
                <p:cNvPr id="104" name="Group 87"/>
                <p:cNvGrpSpPr/>
                <p:nvPr/>
              </p:nvGrpSpPr>
              <p:grpSpPr>
                <a:xfrm>
                  <a:off x="3237407" y="5151353"/>
                  <a:ext cx="1455085" cy="996473"/>
                  <a:chOff x="-426154" y="1621071"/>
                  <a:chExt cx="5122908" cy="3519808"/>
                </a:xfrm>
              </p:grpSpPr>
              <p:pic>
                <p:nvPicPr>
                  <p:cNvPr id="108" name="Picture 2" descr="E:\marketing\产品及解决方案规划\企业终端\企业终端charter\IP话机\话机图片\亿联话机图片-new\高清\高清\7810.jpg"/>
                  <p:cNvPicPr>
                    <a:picLocks noChangeAspect="1" noChangeArrowheads="1"/>
                  </p:cNvPicPr>
                  <p:nvPr/>
                </p:nvPicPr>
                <p:blipFill>
                  <a:blip r:embed="rId16" cstate="email">
                    <a:clrChange>
                      <a:clrFrom>
                        <a:srgbClr val="FFFFFF"/>
                      </a:clrFrom>
                      <a:clrTo>
                        <a:srgbClr val="FFFFFF">
                          <a:alpha val="0"/>
                        </a:srgbClr>
                      </a:clrTo>
                    </a:clrChange>
                  </a:blip>
                  <a:srcRect/>
                  <a:stretch>
                    <a:fillRect/>
                  </a:stretch>
                </p:blipFill>
                <p:spPr bwMode="auto">
                  <a:xfrm>
                    <a:off x="390499" y="1621071"/>
                    <a:ext cx="3311525" cy="2657475"/>
                  </a:xfrm>
                  <a:prstGeom prst="rect">
                    <a:avLst/>
                  </a:prstGeom>
                  <a:noFill/>
                  <a:ln w="9525">
                    <a:noFill/>
                    <a:miter lim="800000"/>
                    <a:headEnd/>
                    <a:tailEnd/>
                  </a:ln>
                </p:spPr>
              </p:pic>
              <p:sp>
                <p:nvSpPr>
                  <p:cNvPr id="109" name="Rectangle 7"/>
                  <p:cNvSpPr>
                    <a:spLocks noChangeArrowheads="1"/>
                  </p:cNvSpPr>
                  <p:nvPr/>
                </p:nvSpPr>
                <p:spPr bwMode="auto">
                  <a:xfrm>
                    <a:off x="-426154" y="3936943"/>
                    <a:ext cx="5122908" cy="1203936"/>
                  </a:xfrm>
                  <a:prstGeom prst="rect">
                    <a:avLst/>
                  </a:prstGeom>
                  <a:noFill/>
                  <a:ln w="9525">
                    <a:noFill/>
                    <a:miter lim="800000"/>
                    <a:headEnd/>
                    <a:tailEnd/>
                  </a:ln>
                </p:spPr>
                <p:txBody>
                  <a:bodyPr wrap="none">
                    <a:spAutoFit/>
                  </a:bodyPr>
                  <a:lstStyle/>
                  <a:p>
                    <a:r>
                      <a:rPr lang="en-US" altLang="zh-CN" sz="1400" dirty="0">
                        <a:latin typeface="Arial" pitchFamily="34" charset="0"/>
                        <a:ea typeface="SimHei" pitchFamily="49" charset="-122"/>
                        <a:cs typeface="Arial" pitchFamily="34" charset="0"/>
                      </a:rPr>
                      <a:t>eSpace 7810</a:t>
                    </a:r>
                    <a:endParaRPr lang="en-US" altLang="zh-CN" sz="1400" dirty="0">
                      <a:latin typeface="Arial" pitchFamily="34" charset="0"/>
                      <a:cs typeface="Arial" pitchFamily="34" charset="0"/>
                    </a:endParaRPr>
                  </a:p>
                </p:txBody>
              </p:sp>
            </p:grpSp>
            <p:grpSp>
              <p:nvGrpSpPr>
                <p:cNvPr id="105" name="Group 106"/>
                <p:cNvGrpSpPr/>
                <p:nvPr/>
              </p:nvGrpSpPr>
              <p:grpSpPr>
                <a:xfrm>
                  <a:off x="6322052" y="5174218"/>
                  <a:ext cx="1455084" cy="936140"/>
                  <a:chOff x="3842944" y="1724962"/>
                  <a:chExt cx="5808787" cy="3771682"/>
                </a:xfrm>
              </p:grpSpPr>
              <p:pic>
                <p:nvPicPr>
                  <p:cNvPr id="106" name="Picture 2" descr="E:\marketing\产品及解决方案规划\企业终端\企业终端charter\IP话机\话机图片\亿联话机图片-new\高清\高清\7850.jpg"/>
                  <p:cNvPicPr>
                    <a:picLocks noChangeAspect="1" noChangeArrowheads="1"/>
                  </p:cNvPicPr>
                  <p:nvPr/>
                </p:nvPicPr>
                <p:blipFill>
                  <a:blip r:embed="rId17" cstate="email"/>
                  <a:srcRect/>
                  <a:stretch>
                    <a:fillRect/>
                  </a:stretch>
                </p:blipFill>
                <p:spPr bwMode="auto">
                  <a:xfrm>
                    <a:off x="4154644" y="1724962"/>
                    <a:ext cx="3606800" cy="2520950"/>
                  </a:xfrm>
                  <a:prstGeom prst="rect">
                    <a:avLst/>
                  </a:prstGeom>
                  <a:noFill/>
                  <a:ln w="9525">
                    <a:noFill/>
                    <a:miter lim="800000"/>
                    <a:headEnd/>
                    <a:tailEnd/>
                  </a:ln>
                </p:spPr>
              </p:pic>
              <p:sp>
                <p:nvSpPr>
                  <p:cNvPr id="107" name="Rectangle 8"/>
                  <p:cNvSpPr>
                    <a:spLocks noChangeArrowheads="1"/>
                  </p:cNvSpPr>
                  <p:nvPr/>
                </p:nvSpPr>
                <p:spPr bwMode="auto">
                  <a:xfrm>
                    <a:off x="3842944" y="4123412"/>
                    <a:ext cx="5808787" cy="1373232"/>
                  </a:xfrm>
                  <a:prstGeom prst="rect">
                    <a:avLst/>
                  </a:prstGeom>
                  <a:noFill/>
                  <a:ln w="9525">
                    <a:noFill/>
                    <a:miter lim="800000"/>
                    <a:headEnd/>
                    <a:tailEnd/>
                  </a:ln>
                </p:spPr>
                <p:txBody>
                  <a:bodyPr wrap="none">
                    <a:spAutoFit/>
                  </a:bodyPr>
                  <a:lstStyle/>
                  <a:p>
                    <a:r>
                      <a:rPr lang="en-US" altLang="zh-CN" sz="1400" dirty="0">
                        <a:latin typeface="Arial" pitchFamily="34" charset="0"/>
                        <a:ea typeface="SimHei" pitchFamily="49" charset="-122"/>
                        <a:cs typeface="Arial" pitchFamily="34" charset="0"/>
                      </a:rPr>
                      <a:t>eSpace 7850</a:t>
                    </a:r>
                    <a:endParaRPr lang="en-US" altLang="zh-CN" sz="1400" dirty="0">
                      <a:latin typeface="Arial" pitchFamily="34" charset="0"/>
                      <a:cs typeface="Arial" pitchFamily="34" charset="0"/>
                    </a:endParaRPr>
                  </a:p>
                </p:txBody>
              </p:sp>
            </p:grpSp>
          </p:grpSp>
        </p:grpSp>
        <p:pic>
          <p:nvPicPr>
            <p:cNvPr id="92" name="Picture 18" descr="BizTalk Sm"/>
            <p:cNvPicPr>
              <a:picLocks noChangeAspect="1" noChangeArrowheads="1"/>
            </p:cNvPicPr>
            <p:nvPr/>
          </p:nvPicPr>
          <p:blipFill>
            <a:blip r:embed="rId14" cstate="email"/>
            <a:srcRect/>
            <a:stretch>
              <a:fillRect/>
            </a:stretch>
          </p:blipFill>
          <p:spPr bwMode="auto">
            <a:xfrm>
              <a:off x="4803607" y="734555"/>
              <a:ext cx="640320" cy="768174"/>
            </a:xfrm>
            <a:prstGeom prst="rect">
              <a:avLst/>
            </a:prstGeom>
            <a:noFill/>
            <a:ln w="9525">
              <a:noFill/>
              <a:miter lim="800000"/>
              <a:headEnd/>
              <a:tailEnd/>
            </a:ln>
          </p:spPr>
        </p:pic>
        <p:pic>
          <p:nvPicPr>
            <p:cNvPr id="93" name="Picture 18" descr="BizTalk Sm"/>
            <p:cNvPicPr>
              <a:picLocks noChangeAspect="1" noChangeArrowheads="1"/>
            </p:cNvPicPr>
            <p:nvPr/>
          </p:nvPicPr>
          <p:blipFill>
            <a:blip r:embed="rId14" cstate="email"/>
            <a:srcRect/>
            <a:stretch>
              <a:fillRect/>
            </a:stretch>
          </p:blipFill>
          <p:spPr bwMode="auto">
            <a:xfrm>
              <a:off x="6452527" y="734556"/>
              <a:ext cx="640320" cy="768174"/>
            </a:xfrm>
            <a:prstGeom prst="rect">
              <a:avLst/>
            </a:prstGeom>
            <a:noFill/>
            <a:ln w="9525">
              <a:noFill/>
              <a:miter lim="800000"/>
              <a:headEnd/>
              <a:tailEnd/>
            </a:ln>
          </p:spPr>
        </p:pic>
        <p:pic>
          <p:nvPicPr>
            <p:cNvPr id="94" name="Picture 18" descr="BizTalk Sm"/>
            <p:cNvPicPr>
              <a:picLocks noChangeAspect="1" noChangeArrowheads="1"/>
            </p:cNvPicPr>
            <p:nvPr/>
          </p:nvPicPr>
          <p:blipFill>
            <a:blip r:embed="rId14" cstate="email"/>
            <a:srcRect/>
            <a:stretch>
              <a:fillRect/>
            </a:stretch>
          </p:blipFill>
          <p:spPr bwMode="auto">
            <a:xfrm>
              <a:off x="8086454" y="749546"/>
              <a:ext cx="640320" cy="768174"/>
            </a:xfrm>
            <a:prstGeom prst="rect">
              <a:avLst/>
            </a:prstGeom>
            <a:noFill/>
            <a:ln w="9525">
              <a:noFill/>
              <a:miter lim="800000"/>
              <a:headEnd/>
              <a:tailEnd/>
            </a:ln>
          </p:spPr>
        </p:pic>
        <p:pic>
          <p:nvPicPr>
            <p:cNvPr id="95" name="Picture 18" descr="BizTalk Sm"/>
            <p:cNvPicPr>
              <a:picLocks noChangeAspect="1" noChangeArrowheads="1"/>
            </p:cNvPicPr>
            <p:nvPr/>
          </p:nvPicPr>
          <p:blipFill>
            <a:blip r:embed="rId14" cstate="email"/>
            <a:srcRect/>
            <a:stretch>
              <a:fillRect/>
            </a:stretch>
          </p:blipFill>
          <p:spPr bwMode="auto">
            <a:xfrm>
              <a:off x="9960225" y="749546"/>
              <a:ext cx="640320" cy="768174"/>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8</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HUAWEI IPCC Architecture</a:t>
            </a:r>
            <a:endPar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6" name="AutoShape 4"/>
          <p:cNvSpPr>
            <a:spLocks noChangeArrowheads="1"/>
          </p:cNvSpPr>
          <p:nvPr/>
        </p:nvSpPr>
        <p:spPr bwMode="auto">
          <a:xfrm rot="5400000">
            <a:off x="1056482" y="3353593"/>
            <a:ext cx="723900" cy="1376363"/>
          </a:xfrm>
          <a:prstGeom prst="upArrow">
            <a:avLst>
              <a:gd name="adj1" fmla="val 50000"/>
              <a:gd name="adj2" fmla="val 47577"/>
            </a:avLst>
          </a:prstGeom>
          <a:solidFill>
            <a:srgbClr val="FFCC00"/>
          </a:solidFill>
          <a:ln w="9525" algn="ctr">
            <a:noFill/>
            <a:miter lim="800000"/>
            <a:headEnd type="none" w="sm" len="sm"/>
            <a:tailEnd type="none" w="sm" len="sm"/>
          </a:ln>
          <a:effectLst>
            <a:outerShdw dist="45791" dir="3378596" algn="ctr" rotWithShape="0">
              <a:schemeClr val="tx1">
                <a:alpha val="50000"/>
              </a:schemeClr>
            </a:outerShdw>
          </a:effectLst>
        </p:spPr>
        <p:txBody>
          <a:bodyPr rot="10800000" vert="eaVert" wrap="none" lIns="83203" tIns="41598" rIns="83203" bIns="41598" anchor="ctr"/>
          <a:lstStyle/>
          <a:p>
            <a:pPr algn="ctr" defTabSz="833438">
              <a:defRPr/>
            </a:pPr>
            <a:endParaRPr kumimoji="1" lang="zh-CN" altLang="en-US" sz="1050" b="0">
              <a:latin typeface="Calibri" pitchFamily="34" charset="0"/>
              <a:cs typeface="Calibri" pitchFamily="34" charset="0"/>
            </a:endParaRPr>
          </a:p>
        </p:txBody>
      </p:sp>
      <p:sp>
        <p:nvSpPr>
          <p:cNvPr id="8" name="Rectangle 5"/>
          <p:cNvSpPr>
            <a:spLocks noChangeArrowheads="1"/>
          </p:cNvSpPr>
          <p:nvPr/>
        </p:nvSpPr>
        <p:spPr bwMode="auto">
          <a:xfrm>
            <a:off x="763588" y="3897313"/>
            <a:ext cx="1298575" cy="295275"/>
          </a:xfrm>
          <a:prstGeom prst="rect">
            <a:avLst/>
          </a:prstGeom>
          <a:noFill/>
          <a:ln w="9525" algn="ctr">
            <a:noFill/>
            <a:miter lim="800000"/>
            <a:headEnd/>
            <a:tailEnd/>
          </a:ln>
        </p:spPr>
        <p:txBody>
          <a:bodyPr wrap="none" lIns="83203" tIns="41598" rIns="83203" bIns="41598" anchor="ctr"/>
          <a:lstStyle/>
          <a:p>
            <a:pPr algn="ctr" defTabSz="833438"/>
            <a:r>
              <a:rPr kumimoji="1" lang="en-US" altLang="zh-CN" sz="1050" b="0">
                <a:solidFill>
                  <a:srgbClr val="000000"/>
                </a:solidFill>
                <a:latin typeface="Calibri" pitchFamily="34" charset="0"/>
                <a:cs typeface="Calibri" pitchFamily="34" charset="0"/>
              </a:rPr>
              <a:t>Media access </a:t>
            </a:r>
          </a:p>
          <a:p>
            <a:pPr algn="ctr" defTabSz="833438"/>
            <a:r>
              <a:rPr kumimoji="1" lang="en-US" altLang="zh-CN" sz="1050" b="0">
                <a:solidFill>
                  <a:srgbClr val="000000"/>
                </a:solidFill>
                <a:latin typeface="Calibri" pitchFamily="34" charset="0"/>
                <a:cs typeface="Calibri" pitchFamily="34" charset="0"/>
              </a:rPr>
              <a:t>layer</a:t>
            </a:r>
          </a:p>
        </p:txBody>
      </p:sp>
      <p:sp>
        <p:nvSpPr>
          <p:cNvPr id="9" name="Line 6"/>
          <p:cNvSpPr>
            <a:spLocks noChangeShapeType="1"/>
          </p:cNvSpPr>
          <p:nvPr/>
        </p:nvSpPr>
        <p:spPr bwMode="auto">
          <a:xfrm>
            <a:off x="717550" y="1809750"/>
            <a:ext cx="7567613" cy="1588"/>
          </a:xfrm>
          <a:prstGeom prst="line">
            <a:avLst/>
          </a:prstGeom>
          <a:noFill/>
          <a:ln w="19050">
            <a:solidFill>
              <a:schemeClr val="tx1"/>
            </a:solidFill>
            <a:prstDash val="dashDot"/>
            <a:round/>
            <a:headEnd/>
            <a:tailEnd/>
          </a:ln>
        </p:spPr>
        <p:txBody>
          <a:bodyPr wrap="none" anchor="ctr"/>
          <a:lstStyle/>
          <a:p>
            <a:endParaRPr lang="en-US" sz="1050">
              <a:latin typeface="Calibri" pitchFamily="34" charset="0"/>
              <a:cs typeface="Calibri" pitchFamily="34" charset="0"/>
            </a:endParaRPr>
          </a:p>
        </p:txBody>
      </p:sp>
      <p:sp>
        <p:nvSpPr>
          <p:cNvPr id="10" name="Line 7"/>
          <p:cNvSpPr>
            <a:spLocks noChangeShapeType="1"/>
          </p:cNvSpPr>
          <p:nvPr/>
        </p:nvSpPr>
        <p:spPr bwMode="auto">
          <a:xfrm>
            <a:off x="717550" y="2767013"/>
            <a:ext cx="7567613" cy="1587"/>
          </a:xfrm>
          <a:prstGeom prst="line">
            <a:avLst/>
          </a:prstGeom>
          <a:noFill/>
          <a:ln w="19050">
            <a:solidFill>
              <a:schemeClr val="tx1"/>
            </a:solidFill>
            <a:prstDash val="dashDot"/>
            <a:round/>
            <a:headEnd/>
            <a:tailEnd/>
          </a:ln>
        </p:spPr>
        <p:txBody>
          <a:bodyPr wrap="none" anchor="ctr"/>
          <a:lstStyle/>
          <a:p>
            <a:endParaRPr lang="en-US" sz="1050">
              <a:latin typeface="Calibri" pitchFamily="34" charset="0"/>
              <a:cs typeface="Calibri" pitchFamily="34" charset="0"/>
            </a:endParaRPr>
          </a:p>
        </p:txBody>
      </p:sp>
      <p:sp>
        <p:nvSpPr>
          <p:cNvPr id="11" name="Line 8"/>
          <p:cNvSpPr>
            <a:spLocks noChangeShapeType="1"/>
          </p:cNvSpPr>
          <p:nvPr/>
        </p:nvSpPr>
        <p:spPr bwMode="auto">
          <a:xfrm>
            <a:off x="728663" y="3656013"/>
            <a:ext cx="7567612" cy="1587"/>
          </a:xfrm>
          <a:prstGeom prst="line">
            <a:avLst/>
          </a:prstGeom>
          <a:noFill/>
          <a:ln w="19050">
            <a:solidFill>
              <a:schemeClr val="tx1"/>
            </a:solidFill>
            <a:prstDash val="dashDot"/>
            <a:round/>
            <a:headEnd/>
            <a:tailEnd/>
          </a:ln>
        </p:spPr>
        <p:txBody>
          <a:bodyPr wrap="none" anchor="ctr"/>
          <a:lstStyle/>
          <a:p>
            <a:endParaRPr lang="en-US" sz="1050">
              <a:latin typeface="Calibri" pitchFamily="34" charset="0"/>
              <a:cs typeface="Calibri" pitchFamily="34" charset="0"/>
            </a:endParaRPr>
          </a:p>
        </p:txBody>
      </p:sp>
      <p:sp>
        <p:nvSpPr>
          <p:cNvPr id="12" name="AutoShape 9"/>
          <p:cNvSpPr>
            <a:spLocks noChangeArrowheads="1"/>
          </p:cNvSpPr>
          <p:nvPr/>
        </p:nvSpPr>
        <p:spPr bwMode="auto">
          <a:xfrm rot="5400000">
            <a:off x="1012032" y="2489993"/>
            <a:ext cx="812800" cy="1376363"/>
          </a:xfrm>
          <a:prstGeom prst="upArrow">
            <a:avLst>
              <a:gd name="adj1" fmla="val 50000"/>
              <a:gd name="adj2" fmla="val 42459"/>
            </a:avLst>
          </a:prstGeom>
          <a:solidFill>
            <a:srgbClr val="FFCC00"/>
          </a:solidFill>
          <a:ln w="9525" algn="ctr">
            <a:noFill/>
            <a:miter lim="800000"/>
            <a:headEnd type="none" w="sm" len="sm"/>
            <a:tailEnd type="none" w="sm" len="sm"/>
          </a:ln>
          <a:effectLst>
            <a:outerShdw dist="45791" dir="3378596" algn="ctr" rotWithShape="0">
              <a:schemeClr val="tx1">
                <a:alpha val="50000"/>
              </a:schemeClr>
            </a:outerShdw>
          </a:effectLst>
        </p:spPr>
        <p:txBody>
          <a:bodyPr rot="10800000" vert="eaVert" wrap="none" lIns="83203" tIns="41598" rIns="83203" bIns="41598" anchor="ctr"/>
          <a:lstStyle/>
          <a:p>
            <a:pPr algn="ctr" defTabSz="833438">
              <a:defRPr/>
            </a:pPr>
            <a:endParaRPr kumimoji="1" lang="zh-CN" altLang="en-US" sz="1050" b="0">
              <a:latin typeface="Calibri" pitchFamily="34" charset="0"/>
              <a:cs typeface="Calibri" pitchFamily="34" charset="0"/>
            </a:endParaRPr>
          </a:p>
        </p:txBody>
      </p:sp>
      <p:sp>
        <p:nvSpPr>
          <p:cNvPr id="13" name="Rectangle 10"/>
          <p:cNvSpPr>
            <a:spLocks noChangeArrowheads="1"/>
          </p:cNvSpPr>
          <p:nvPr/>
        </p:nvSpPr>
        <p:spPr bwMode="auto">
          <a:xfrm>
            <a:off x="806450" y="2992438"/>
            <a:ext cx="1169988" cy="423862"/>
          </a:xfrm>
          <a:prstGeom prst="rect">
            <a:avLst/>
          </a:prstGeom>
          <a:noFill/>
          <a:ln w="9525" algn="ctr">
            <a:noFill/>
            <a:miter lim="800000"/>
            <a:headEnd/>
            <a:tailEnd/>
          </a:ln>
        </p:spPr>
        <p:txBody>
          <a:bodyPr wrap="none" lIns="83203" tIns="41598" rIns="83203" bIns="41598" anchor="ctr"/>
          <a:lstStyle/>
          <a:p>
            <a:pPr algn="ctr" defTabSz="833438"/>
            <a:r>
              <a:rPr kumimoji="1" lang="en-US" altLang="zh-CN" sz="1050" b="0">
                <a:solidFill>
                  <a:srgbClr val="000000"/>
                </a:solidFill>
                <a:latin typeface="Calibri" pitchFamily="34" charset="0"/>
                <a:cs typeface="Calibri" pitchFamily="34" charset="0"/>
              </a:rPr>
              <a:t>Media adaptation </a:t>
            </a:r>
          </a:p>
          <a:p>
            <a:pPr algn="ctr" defTabSz="833438"/>
            <a:r>
              <a:rPr kumimoji="1" lang="en-US" altLang="zh-CN" sz="1050" b="0">
                <a:solidFill>
                  <a:srgbClr val="000000"/>
                </a:solidFill>
                <a:latin typeface="Calibri" pitchFamily="34" charset="0"/>
                <a:cs typeface="Calibri" pitchFamily="34" charset="0"/>
              </a:rPr>
              <a:t>layer</a:t>
            </a:r>
          </a:p>
        </p:txBody>
      </p:sp>
      <p:grpSp>
        <p:nvGrpSpPr>
          <p:cNvPr id="14" name="Group 11"/>
          <p:cNvGrpSpPr>
            <a:grpSpLocks/>
          </p:cNvGrpSpPr>
          <p:nvPr/>
        </p:nvGrpSpPr>
        <p:grpSpPr bwMode="auto">
          <a:xfrm>
            <a:off x="728663" y="928688"/>
            <a:ext cx="1377950" cy="801687"/>
            <a:chOff x="149" y="1874"/>
            <a:chExt cx="478" cy="348"/>
          </a:xfrm>
        </p:grpSpPr>
        <p:sp>
          <p:nvSpPr>
            <p:cNvPr id="15" name="AutoShape 12"/>
            <p:cNvSpPr>
              <a:spLocks noChangeArrowheads="1"/>
            </p:cNvSpPr>
            <p:nvPr/>
          </p:nvSpPr>
          <p:spPr bwMode="auto">
            <a:xfrm rot="5400000">
              <a:off x="214" y="1809"/>
              <a:ext cx="348" cy="478"/>
            </a:xfrm>
            <a:prstGeom prst="upArrow">
              <a:avLst>
                <a:gd name="adj1" fmla="val 50000"/>
                <a:gd name="adj2" fmla="val 34339"/>
              </a:avLst>
            </a:prstGeom>
            <a:solidFill>
              <a:srgbClr val="FFCC00"/>
            </a:solidFill>
            <a:ln w="9525" algn="ctr">
              <a:noFill/>
              <a:miter lim="800000"/>
              <a:headEnd type="none" w="sm" len="sm"/>
              <a:tailEnd type="none" w="sm" len="sm"/>
            </a:ln>
            <a:effectLst>
              <a:outerShdw dist="45791" dir="3378596" algn="ctr" rotWithShape="0">
                <a:schemeClr val="tx1">
                  <a:alpha val="50000"/>
                </a:schemeClr>
              </a:outerShdw>
            </a:effectLst>
          </p:spPr>
          <p:txBody>
            <a:bodyPr rot="10800000" vert="eaVert" wrap="none" lIns="83203" tIns="41598" rIns="83203" bIns="41598" anchor="ctr"/>
            <a:lstStyle/>
            <a:p>
              <a:pPr algn="ctr" defTabSz="833438">
                <a:defRPr/>
              </a:pPr>
              <a:endParaRPr kumimoji="1" lang="zh-CN" altLang="en-US" sz="1050" b="0">
                <a:latin typeface="Calibri" pitchFamily="34" charset="0"/>
                <a:cs typeface="Calibri" pitchFamily="34" charset="0"/>
              </a:endParaRPr>
            </a:p>
          </p:txBody>
        </p:sp>
        <p:sp>
          <p:nvSpPr>
            <p:cNvPr id="16" name="Rectangle 13"/>
            <p:cNvSpPr>
              <a:spLocks noChangeArrowheads="1"/>
            </p:cNvSpPr>
            <p:nvPr/>
          </p:nvSpPr>
          <p:spPr bwMode="auto">
            <a:xfrm>
              <a:off x="208" y="1975"/>
              <a:ext cx="288" cy="115"/>
            </a:xfrm>
            <a:prstGeom prst="rect">
              <a:avLst/>
            </a:prstGeom>
            <a:noFill/>
            <a:ln w="9525" algn="ctr">
              <a:noFill/>
              <a:miter lim="800000"/>
              <a:headEnd/>
              <a:tailEnd/>
            </a:ln>
          </p:spPr>
          <p:txBody>
            <a:bodyPr wrap="none" lIns="83203" tIns="41598" rIns="83203" bIns="41598" anchor="ctr"/>
            <a:lstStyle/>
            <a:p>
              <a:pPr algn="ctr" defTabSz="833438"/>
              <a:r>
                <a:rPr kumimoji="1" lang="en-US" altLang="zh-CN" sz="1050" b="0">
                  <a:solidFill>
                    <a:srgbClr val="000000"/>
                  </a:solidFill>
                  <a:latin typeface="Calibri" pitchFamily="34" charset="0"/>
                  <a:cs typeface="Calibri" pitchFamily="34" charset="0"/>
                </a:rPr>
                <a:t>Service implementing</a:t>
              </a:r>
            </a:p>
            <a:p>
              <a:pPr algn="ctr" defTabSz="833438"/>
              <a:r>
                <a:rPr kumimoji="1" lang="en-US" altLang="zh-CN" sz="1050" b="0">
                  <a:solidFill>
                    <a:srgbClr val="000000"/>
                  </a:solidFill>
                  <a:latin typeface="Calibri" pitchFamily="34" charset="0"/>
                  <a:cs typeface="Calibri" pitchFamily="34" charset="0"/>
                </a:rPr>
                <a:t>layer</a:t>
              </a:r>
            </a:p>
          </p:txBody>
        </p:sp>
      </p:grpSp>
      <p:sp>
        <p:nvSpPr>
          <p:cNvPr id="17" name="AutoShape 14"/>
          <p:cNvSpPr>
            <a:spLocks noChangeArrowheads="1"/>
          </p:cNvSpPr>
          <p:nvPr/>
        </p:nvSpPr>
        <p:spPr bwMode="auto">
          <a:xfrm rot="5400000">
            <a:off x="938213" y="1522412"/>
            <a:ext cx="960438" cy="1376363"/>
          </a:xfrm>
          <a:prstGeom prst="upArrow">
            <a:avLst>
              <a:gd name="adj1" fmla="val 50000"/>
              <a:gd name="adj2" fmla="val 35747"/>
            </a:avLst>
          </a:prstGeom>
          <a:solidFill>
            <a:srgbClr val="FFCC00"/>
          </a:solidFill>
          <a:ln w="9525" algn="ctr">
            <a:noFill/>
            <a:miter lim="800000"/>
            <a:headEnd type="none" w="sm" len="sm"/>
            <a:tailEnd type="none" w="sm" len="sm"/>
          </a:ln>
          <a:effectLst>
            <a:outerShdw dist="45791" dir="3378596" algn="ctr" rotWithShape="0">
              <a:schemeClr val="tx1">
                <a:alpha val="50000"/>
              </a:schemeClr>
            </a:outerShdw>
          </a:effectLst>
        </p:spPr>
        <p:txBody>
          <a:bodyPr rot="10800000" vert="eaVert" wrap="none" lIns="83203" tIns="41598" rIns="83203" bIns="41598" anchor="ctr"/>
          <a:lstStyle/>
          <a:p>
            <a:pPr algn="ctr" defTabSz="833438">
              <a:defRPr/>
            </a:pPr>
            <a:endParaRPr kumimoji="1" lang="zh-CN" altLang="en-US" sz="1050" b="0">
              <a:latin typeface="Calibri" pitchFamily="34" charset="0"/>
              <a:cs typeface="Calibri" pitchFamily="34" charset="0"/>
            </a:endParaRPr>
          </a:p>
        </p:txBody>
      </p:sp>
      <p:sp>
        <p:nvSpPr>
          <p:cNvPr id="18" name="Rectangle 15"/>
          <p:cNvSpPr>
            <a:spLocks noChangeArrowheads="1"/>
          </p:cNvSpPr>
          <p:nvPr/>
        </p:nvSpPr>
        <p:spPr bwMode="auto">
          <a:xfrm>
            <a:off x="741363" y="2001838"/>
            <a:ext cx="1243012" cy="450850"/>
          </a:xfrm>
          <a:prstGeom prst="rect">
            <a:avLst/>
          </a:prstGeom>
          <a:noFill/>
          <a:ln w="9525" algn="ctr">
            <a:noFill/>
            <a:miter lim="800000"/>
            <a:headEnd/>
            <a:tailEnd/>
          </a:ln>
        </p:spPr>
        <p:txBody>
          <a:bodyPr wrap="none" lIns="83203" tIns="41598" rIns="83203" bIns="41598" anchor="ctr"/>
          <a:lstStyle/>
          <a:p>
            <a:pPr algn="ctr" defTabSz="833438"/>
            <a:r>
              <a:rPr kumimoji="1" lang="en-US" altLang="zh-CN" sz="1050" b="0">
                <a:solidFill>
                  <a:srgbClr val="000000"/>
                </a:solidFill>
                <a:latin typeface="Calibri" pitchFamily="34" charset="0"/>
                <a:cs typeface="Calibri" pitchFamily="34" charset="0"/>
              </a:rPr>
              <a:t>Function support </a:t>
            </a:r>
          </a:p>
          <a:p>
            <a:pPr algn="ctr" defTabSz="833438"/>
            <a:r>
              <a:rPr kumimoji="1" lang="en-US" altLang="zh-CN" sz="1050" b="0">
                <a:solidFill>
                  <a:srgbClr val="000000"/>
                </a:solidFill>
                <a:latin typeface="Calibri" pitchFamily="34" charset="0"/>
                <a:cs typeface="Calibri" pitchFamily="34" charset="0"/>
              </a:rPr>
              <a:t>layer</a:t>
            </a:r>
          </a:p>
        </p:txBody>
      </p:sp>
      <p:sp>
        <p:nvSpPr>
          <p:cNvPr id="19" name="Line 16"/>
          <p:cNvSpPr>
            <a:spLocks noChangeShapeType="1"/>
          </p:cNvSpPr>
          <p:nvPr/>
        </p:nvSpPr>
        <p:spPr bwMode="auto">
          <a:xfrm>
            <a:off x="728663" y="4503738"/>
            <a:ext cx="7567612" cy="1587"/>
          </a:xfrm>
          <a:prstGeom prst="line">
            <a:avLst/>
          </a:prstGeom>
          <a:noFill/>
          <a:ln w="19050">
            <a:solidFill>
              <a:schemeClr val="tx1"/>
            </a:solidFill>
            <a:prstDash val="dashDot"/>
            <a:round/>
            <a:headEnd/>
            <a:tailEnd/>
          </a:ln>
        </p:spPr>
        <p:txBody>
          <a:bodyPr wrap="none" anchor="ctr"/>
          <a:lstStyle/>
          <a:p>
            <a:endParaRPr lang="en-US" sz="1050">
              <a:latin typeface="Calibri" pitchFamily="34" charset="0"/>
              <a:cs typeface="Calibri" pitchFamily="34" charset="0"/>
            </a:endParaRPr>
          </a:p>
        </p:txBody>
      </p:sp>
      <p:sp>
        <p:nvSpPr>
          <p:cNvPr id="20" name="Rectangle 17"/>
          <p:cNvSpPr>
            <a:spLocks noChangeArrowheads="1"/>
          </p:cNvSpPr>
          <p:nvPr/>
        </p:nvSpPr>
        <p:spPr bwMode="auto">
          <a:xfrm>
            <a:off x="2432050" y="2051050"/>
            <a:ext cx="1819275" cy="514350"/>
          </a:xfrm>
          <a:prstGeom prst="rect">
            <a:avLst/>
          </a:prstGeom>
          <a:solidFill>
            <a:srgbClr val="99CC00"/>
          </a:solidFill>
          <a:ln w="28575" cap="sq" algn="ctr">
            <a:solidFill>
              <a:srgbClr val="008000"/>
            </a:solidFill>
            <a:miter lim="800000"/>
            <a:headEnd type="none" w="sm" len="sm"/>
            <a:tailEnd/>
          </a:ln>
          <a:effectLst>
            <a:outerShdw dist="71842" dir="2700000" algn="ctr" rotWithShape="0">
              <a:schemeClr val="bg2">
                <a:alpha val="50000"/>
              </a:schemeClr>
            </a:outerShdw>
          </a:effectLst>
        </p:spPr>
        <p:txBody>
          <a:bodyPr lIns="83203" tIns="41598" rIns="83203" bIns="41598" anchor="ctr"/>
          <a:lstStyle/>
          <a:p>
            <a:pPr algn="ctr" defTabSz="833438">
              <a:defRPr/>
            </a:pPr>
            <a:r>
              <a:rPr kumimoji="1" lang="fr-FR" altLang="zh-CN" sz="1050" b="0">
                <a:solidFill>
                  <a:srgbClr val="000000"/>
                </a:solidFill>
                <a:latin typeface="Calibri" pitchFamily="34" charset="0"/>
                <a:cs typeface="Calibri" pitchFamily="34" charset="0"/>
              </a:rPr>
              <a:t>Interactive voice response (IVR) </a:t>
            </a:r>
            <a:endParaRPr kumimoji="1" lang="en-US" altLang="zh-CN" sz="1050" b="0">
              <a:solidFill>
                <a:srgbClr val="000000"/>
              </a:solidFill>
              <a:latin typeface="Calibri" pitchFamily="34" charset="0"/>
              <a:cs typeface="Calibri" pitchFamily="34" charset="0"/>
            </a:endParaRPr>
          </a:p>
        </p:txBody>
      </p:sp>
      <p:sp>
        <p:nvSpPr>
          <p:cNvPr id="21" name="Rectangle 18"/>
          <p:cNvSpPr>
            <a:spLocks noChangeArrowheads="1"/>
          </p:cNvSpPr>
          <p:nvPr/>
        </p:nvSpPr>
        <p:spPr bwMode="auto">
          <a:xfrm>
            <a:off x="2432050" y="2940050"/>
            <a:ext cx="1819275" cy="557213"/>
          </a:xfrm>
          <a:prstGeom prst="rect">
            <a:avLst/>
          </a:prstGeom>
          <a:solidFill>
            <a:srgbClr val="CCFFFF"/>
          </a:solidFill>
          <a:ln w="28575" cap="sq" algn="ctr">
            <a:solidFill>
              <a:srgbClr val="33CCCC"/>
            </a:solidFill>
            <a:miter lim="800000"/>
            <a:headEnd type="none" w="sm" len="sm"/>
            <a:tailEnd/>
          </a:ln>
          <a:effectLst>
            <a:outerShdw dist="71842" dir="2700000" algn="ctr" rotWithShape="0">
              <a:schemeClr val="bg2">
                <a:alpha val="50000"/>
              </a:schemeClr>
            </a:outerShdw>
          </a:effectLst>
        </p:spPr>
        <p:txBody>
          <a:bodyPr lIns="83203" tIns="41598" rIns="83203" bIns="41598" anchor="ctr"/>
          <a:lstStyle/>
          <a:p>
            <a:pPr algn="ctr" defTabSz="833438">
              <a:defRPr/>
            </a:pPr>
            <a:r>
              <a:rPr kumimoji="1" lang="it-IT" altLang="zh-CN" sz="1050" b="0">
                <a:solidFill>
                  <a:srgbClr val="000000"/>
                </a:solidFill>
                <a:latin typeface="Calibri" pitchFamily="34" charset="0"/>
                <a:cs typeface="Calibri" pitchFamily="34" charset="0"/>
              </a:rPr>
              <a:t>CTI media server (CTI Server)</a:t>
            </a:r>
            <a:endParaRPr kumimoji="1" lang="en-US" altLang="zh-CN" sz="1050" b="0">
              <a:solidFill>
                <a:srgbClr val="000000"/>
              </a:solidFill>
              <a:latin typeface="Calibri" pitchFamily="34" charset="0"/>
              <a:cs typeface="Calibri" pitchFamily="34" charset="0"/>
            </a:endParaRPr>
          </a:p>
        </p:txBody>
      </p:sp>
      <p:sp>
        <p:nvSpPr>
          <p:cNvPr id="22" name="Rectangle 19"/>
          <p:cNvSpPr>
            <a:spLocks noChangeArrowheads="1"/>
          </p:cNvSpPr>
          <p:nvPr/>
        </p:nvSpPr>
        <p:spPr bwMode="auto">
          <a:xfrm>
            <a:off x="4451350" y="2940050"/>
            <a:ext cx="1230313" cy="557213"/>
          </a:xfrm>
          <a:prstGeom prst="rect">
            <a:avLst/>
          </a:prstGeom>
          <a:solidFill>
            <a:srgbClr val="CCFFFF"/>
          </a:solidFill>
          <a:ln w="28575" cap="sq" algn="ctr">
            <a:solidFill>
              <a:srgbClr val="33CCCC"/>
            </a:solidFill>
            <a:miter lim="800000"/>
            <a:headEnd type="none" w="sm" len="sm"/>
            <a:tailEnd/>
          </a:ln>
          <a:effectLst>
            <a:outerShdw dist="71842" dir="2700000" algn="ctr" rotWithShape="0">
              <a:schemeClr val="bg2">
                <a:alpha val="50000"/>
              </a:schemeClr>
            </a:outerShdw>
          </a:effectLst>
        </p:spPr>
        <p:txBody>
          <a:bodyPr lIns="83203" tIns="41598" rIns="83203" bIns="41598" anchor="ctr"/>
          <a:lstStyle/>
          <a:p>
            <a:pPr algn="ctr" defTabSz="833438">
              <a:defRPr/>
            </a:pPr>
            <a:r>
              <a:rPr kumimoji="1" lang="en-US" altLang="zh-CN" sz="1050" b="0">
                <a:solidFill>
                  <a:srgbClr val="000000"/>
                </a:solidFill>
                <a:latin typeface="Calibri" pitchFamily="34" charset="0"/>
                <a:cs typeface="Calibri" pitchFamily="34" charset="0"/>
              </a:rPr>
              <a:t>Web media server (WebM)</a:t>
            </a:r>
          </a:p>
        </p:txBody>
      </p:sp>
      <p:sp>
        <p:nvSpPr>
          <p:cNvPr id="23" name="Rectangle 20"/>
          <p:cNvSpPr>
            <a:spLocks noChangeArrowheads="1"/>
          </p:cNvSpPr>
          <p:nvPr/>
        </p:nvSpPr>
        <p:spPr bwMode="auto">
          <a:xfrm>
            <a:off x="5808663" y="2940050"/>
            <a:ext cx="1249362" cy="557213"/>
          </a:xfrm>
          <a:prstGeom prst="rect">
            <a:avLst/>
          </a:prstGeom>
          <a:solidFill>
            <a:srgbClr val="CCFFFF"/>
          </a:solidFill>
          <a:ln w="28575" cap="sq" algn="ctr">
            <a:solidFill>
              <a:srgbClr val="33CCCC"/>
            </a:solidFill>
            <a:miter lim="800000"/>
            <a:headEnd type="none" w="sm" len="sm"/>
            <a:tailEnd/>
          </a:ln>
          <a:effectLst>
            <a:outerShdw dist="71842" dir="2700000" algn="ctr" rotWithShape="0">
              <a:schemeClr val="bg2">
                <a:alpha val="50000"/>
              </a:schemeClr>
            </a:outerShdw>
          </a:effectLst>
        </p:spPr>
        <p:txBody>
          <a:bodyPr lIns="83203" tIns="41598" rIns="83203" bIns="41598" anchor="ctr"/>
          <a:lstStyle/>
          <a:p>
            <a:pPr algn="ctr" defTabSz="833438">
              <a:defRPr/>
            </a:pPr>
            <a:r>
              <a:rPr kumimoji="1" lang="en-US" altLang="zh-CN" sz="1050" b="0">
                <a:solidFill>
                  <a:srgbClr val="000000"/>
                </a:solidFill>
                <a:latin typeface="Calibri" pitchFamily="34" charset="0"/>
                <a:cs typeface="Calibri" pitchFamily="34" charset="0"/>
              </a:rPr>
              <a:t>Email media server (MailM)</a:t>
            </a:r>
          </a:p>
        </p:txBody>
      </p:sp>
      <p:sp>
        <p:nvSpPr>
          <p:cNvPr id="25" name="Rectangle 22"/>
          <p:cNvSpPr>
            <a:spLocks noChangeArrowheads="1"/>
          </p:cNvSpPr>
          <p:nvPr/>
        </p:nvSpPr>
        <p:spPr bwMode="auto">
          <a:xfrm>
            <a:off x="4638675" y="2051050"/>
            <a:ext cx="2192338" cy="514350"/>
          </a:xfrm>
          <a:prstGeom prst="rect">
            <a:avLst/>
          </a:prstGeom>
          <a:solidFill>
            <a:srgbClr val="00FFFF"/>
          </a:solidFill>
          <a:ln w="28575" cap="sq" algn="ctr">
            <a:solidFill>
              <a:srgbClr val="33CCCC"/>
            </a:solidFill>
            <a:miter lim="800000"/>
            <a:headEnd type="none" w="sm" len="sm"/>
            <a:tailEnd/>
          </a:ln>
          <a:effectLst>
            <a:outerShdw dist="71842" dir="2700000" algn="ctr" rotWithShape="0">
              <a:schemeClr val="bg2">
                <a:alpha val="50000"/>
              </a:schemeClr>
            </a:outerShdw>
          </a:effectLst>
        </p:spPr>
        <p:txBody>
          <a:bodyPr lIns="83203" tIns="41598" rIns="83203" bIns="41598" anchor="ctr"/>
          <a:lstStyle/>
          <a:p>
            <a:pPr algn="ctr" defTabSz="833438">
              <a:defRPr/>
            </a:pPr>
            <a:r>
              <a:rPr kumimoji="1" lang="en-US" altLang="zh-CN" sz="1050" b="0">
                <a:solidFill>
                  <a:srgbClr val="000000"/>
                </a:solidFill>
                <a:latin typeface="Calibri" pitchFamily="34" charset="0"/>
                <a:cs typeface="Calibri" pitchFamily="34" charset="0"/>
              </a:rPr>
              <a:t>Core server of the contact center (CCS)</a:t>
            </a:r>
          </a:p>
        </p:txBody>
      </p:sp>
      <p:sp>
        <p:nvSpPr>
          <p:cNvPr id="26" name="Rectangle 23"/>
          <p:cNvSpPr>
            <a:spLocks noChangeArrowheads="1"/>
          </p:cNvSpPr>
          <p:nvPr/>
        </p:nvSpPr>
        <p:spPr bwMode="auto">
          <a:xfrm>
            <a:off x="2432050" y="1081088"/>
            <a:ext cx="1819275" cy="557212"/>
          </a:xfrm>
          <a:prstGeom prst="rect">
            <a:avLst/>
          </a:prstGeom>
          <a:solidFill>
            <a:srgbClr val="FFCC99"/>
          </a:solidFill>
          <a:ln w="28575" cap="sq" algn="ctr">
            <a:solidFill>
              <a:srgbClr val="FFCC00"/>
            </a:solidFill>
            <a:miter lim="800000"/>
            <a:headEnd type="none" w="sm" len="sm"/>
            <a:tailEnd/>
          </a:ln>
          <a:effectLst>
            <a:outerShdw dist="71842" dir="2700000" algn="ctr" rotWithShape="0">
              <a:schemeClr val="bg2">
                <a:alpha val="50000"/>
              </a:schemeClr>
            </a:outerShdw>
          </a:effectLst>
        </p:spPr>
        <p:txBody>
          <a:bodyPr lIns="83203" tIns="41598" rIns="83203" bIns="41598" anchor="ctr"/>
          <a:lstStyle/>
          <a:p>
            <a:pPr algn="ctr" defTabSz="833438">
              <a:defRPr/>
            </a:pPr>
            <a:r>
              <a:rPr kumimoji="1" lang="en-US" altLang="zh-CN" sz="1050" b="0">
                <a:solidFill>
                  <a:srgbClr val="000000"/>
                </a:solidFill>
                <a:latin typeface="Calibri" pitchFamily="34" charset="0"/>
                <a:cs typeface="Calibri" pitchFamily="34" charset="0"/>
              </a:rPr>
              <a:t>Self  service</a:t>
            </a:r>
          </a:p>
        </p:txBody>
      </p:sp>
      <p:sp>
        <p:nvSpPr>
          <p:cNvPr id="27" name="Rectangle 24"/>
          <p:cNvSpPr>
            <a:spLocks noChangeArrowheads="1"/>
          </p:cNvSpPr>
          <p:nvPr/>
        </p:nvSpPr>
        <p:spPr bwMode="auto">
          <a:xfrm>
            <a:off x="4638675" y="1089025"/>
            <a:ext cx="2217738" cy="557213"/>
          </a:xfrm>
          <a:prstGeom prst="rect">
            <a:avLst/>
          </a:prstGeom>
          <a:solidFill>
            <a:srgbClr val="FFCC99"/>
          </a:solidFill>
          <a:ln w="28575" cap="sq" algn="ctr">
            <a:solidFill>
              <a:srgbClr val="FFCC00"/>
            </a:solidFill>
            <a:miter lim="800000"/>
            <a:headEnd type="none" w="sm" len="sm"/>
            <a:tailEnd/>
          </a:ln>
          <a:effectLst>
            <a:outerShdw dist="71842" dir="2700000" algn="ctr" rotWithShape="0">
              <a:schemeClr val="bg2">
                <a:alpha val="50000"/>
              </a:schemeClr>
            </a:outerShdw>
          </a:effectLst>
        </p:spPr>
        <p:txBody>
          <a:bodyPr lIns="83203" tIns="41598" rIns="83203" bIns="41598" anchor="ctr"/>
          <a:lstStyle/>
          <a:p>
            <a:pPr algn="ctr" defTabSz="833438">
              <a:defRPr/>
            </a:pPr>
            <a:r>
              <a:rPr kumimoji="1" lang="en-US" altLang="zh-CN" sz="1050" b="0">
                <a:solidFill>
                  <a:srgbClr val="000000"/>
                </a:solidFill>
                <a:latin typeface="Calibri" pitchFamily="34" charset="0"/>
                <a:cs typeface="Calibri" pitchFamily="34" charset="0"/>
              </a:rPr>
              <a:t>Agent assisted service</a:t>
            </a:r>
          </a:p>
        </p:txBody>
      </p:sp>
      <p:sp>
        <p:nvSpPr>
          <p:cNvPr id="29" name="Rectangle 26"/>
          <p:cNvSpPr>
            <a:spLocks noChangeArrowheads="1"/>
          </p:cNvSpPr>
          <p:nvPr/>
        </p:nvSpPr>
        <p:spPr bwMode="auto">
          <a:xfrm>
            <a:off x="7497763" y="1008062"/>
            <a:ext cx="1112837" cy="3563937"/>
          </a:xfrm>
          <a:prstGeom prst="rect">
            <a:avLst/>
          </a:prstGeom>
          <a:solidFill>
            <a:srgbClr val="FFCC99"/>
          </a:solidFill>
          <a:ln w="28575" cap="sq" algn="ctr">
            <a:solidFill>
              <a:srgbClr val="FFCC00"/>
            </a:solidFill>
            <a:miter lim="800000"/>
            <a:headEnd type="none" w="sm" len="sm"/>
            <a:tailEnd/>
          </a:ln>
          <a:effectLst>
            <a:outerShdw dist="71842" dir="2700000" algn="ctr" rotWithShape="0">
              <a:schemeClr val="bg2">
                <a:alpha val="50000"/>
              </a:schemeClr>
            </a:outerShdw>
          </a:effectLst>
        </p:spPr>
        <p:txBody>
          <a:bodyPr lIns="83203" tIns="41598" rIns="83203" bIns="41598" anchor="ctr"/>
          <a:lstStyle/>
          <a:p>
            <a:pPr algn="ctr" defTabSz="833438">
              <a:defRPr/>
            </a:pPr>
            <a:r>
              <a:rPr kumimoji="1" lang="en-US" altLang="zh-CN" sz="1050" b="0">
                <a:solidFill>
                  <a:srgbClr val="000000"/>
                </a:solidFill>
                <a:latin typeface="Calibri" pitchFamily="34" charset="0"/>
                <a:cs typeface="Calibri" pitchFamily="34" charset="0"/>
              </a:rPr>
              <a:t>Network management system I2000</a:t>
            </a:r>
          </a:p>
        </p:txBody>
      </p:sp>
      <p:sp>
        <p:nvSpPr>
          <p:cNvPr id="30" name="Rectangle 27"/>
          <p:cNvSpPr>
            <a:spLocks noChangeArrowheads="1"/>
          </p:cNvSpPr>
          <p:nvPr/>
        </p:nvSpPr>
        <p:spPr bwMode="auto">
          <a:xfrm>
            <a:off x="2432050" y="3832225"/>
            <a:ext cx="2667000" cy="481013"/>
          </a:xfrm>
          <a:prstGeom prst="rect">
            <a:avLst/>
          </a:prstGeom>
          <a:solidFill>
            <a:srgbClr val="FFCC99"/>
          </a:solidFill>
          <a:ln w="28575" cap="sq" algn="ctr">
            <a:solidFill>
              <a:srgbClr val="808000"/>
            </a:solidFill>
            <a:miter lim="800000"/>
            <a:headEnd type="none" w="sm" len="sm"/>
            <a:tailEnd/>
          </a:ln>
          <a:effectLst>
            <a:outerShdw dist="71842" dir="2700000" algn="ctr" rotWithShape="0">
              <a:schemeClr val="bg2">
                <a:alpha val="50000"/>
              </a:schemeClr>
            </a:outerShdw>
          </a:effectLst>
        </p:spPr>
        <p:txBody>
          <a:bodyPr wrap="none" lIns="83286" tIns="41640" rIns="83286" bIns="41640" anchor="ctr"/>
          <a:lstStyle/>
          <a:p>
            <a:pPr algn="ctr" defTabSz="833438">
              <a:lnSpc>
                <a:spcPct val="80000"/>
              </a:lnSpc>
              <a:defRPr/>
            </a:pPr>
            <a:r>
              <a:rPr kumimoji="1" lang="en-US" altLang="zh-CN" sz="1050" b="0" dirty="0" err="1">
                <a:solidFill>
                  <a:srgbClr val="000000"/>
                </a:solidFill>
                <a:latin typeface="Calibri" pitchFamily="34" charset="0"/>
                <a:cs typeface="Calibri" pitchFamily="34" charset="0"/>
              </a:rPr>
              <a:t>SoftACD</a:t>
            </a:r>
            <a:r>
              <a:rPr kumimoji="1" lang="en-US" altLang="zh-CN" sz="1050" b="0" dirty="0">
                <a:solidFill>
                  <a:srgbClr val="000000"/>
                </a:solidFill>
                <a:latin typeface="Calibri" pitchFamily="34" charset="0"/>
                <a:cs typeface="Calibri" pitchFamily="34" charset="0"/>
              </a:rPr>
              <a:t> (UAP)</a:t>
            </a:r>
          </a:p>
        </p:txBody>
      </p:sp>
      <p:sp>
        <p:nvSpPr>
          <p:cNvPr id="31" name="Rectangle 28"/>
          <p:cNvSpPr>
            <a:spLocks noChangeArrowheads="1"/>
          </p:cNvSpPr>
          <p:nvPr/>
        </p:nvSpPr>
        <p:spPr bwMode="auto">
          <a:xfrm>
            <a:off x="5418138" y="3817938"/>
            <a:ext cx="1624012" cy="479425"/>
          </a:xfrm>
          <a:prstGeom prst="rect">
            <a:avLst/>
          </a:prstGeom>
          <a:solidFill>
            <a:srgbClr val="FFCC99"/>
          </a:solidFill>
          <a:ln w="28575" cap="sq" algn="ctr">
            <a:solidFill>
              <a:srgbClr val="808000"/>
            </a:solidFill>
            <a:miter lim="800000"/>
            <a:headEnd type="none" w="sm" len="sm"/>
            <a:tailEnd/>
          </a:ln>
          <a:effectLst>
            <a:outerShdw dist="71842" dir="2700000" algn="ctr" rotWithShape="0">
              <a:schemeClr val="bg2">
                <a:alpha val="50000"/>
              </a:schemeClr>
            </a:outerShdw>
          </a:effectLst>
        </p:spPr>
        <p:txBody>
          <a:bodyPr wrap="none" lIns="83286" tIns="41640" rIns="83286" bIns="41640" anchor="ctr"/>
          <a:lstStyle/>
          <a:p>
            <a:pPr algn="ctr" defTabSz="833438">
              <a:lnSpc>
                <a:spcPct val="80000"/>
              </a:lnSpc>
              <a:defRPr/>
            </a:pPr>
            <a:r>
              <a:rPr kumimoji="1" lang="en-US" altLang="zh-CN" sz="1050" b="0">
                <a:solidFill>
                  <a:srgbClr val="000000"/>
                </a:solidFill>
                <a:latin typeface="Calibri" pitchFamily="34" charset="0"/>
                <a:cs typeface="Calibri" pitchFamily="34" charset="0"/>
              </a:rPr>
              <a:t>Multimedia service</a:t>
            </a:r>
          </a:p>
          <a:p>
            <a:pPr algn="ctr" defTabSz="833438">
              <a:lnSpc>
                <a:spcPct val="80000"/>
              </a:lnSpc>
              <a:defRPr/>
            </a:pPr>
            <a:r>
              <a:rPr kumimoji="1" lang="en-US" altLang="zh-CN" sz="1050" b="0">
                <a:solidFill>
                  <a:srgbClr val="000000"/>
                </a:solidFill>
                <a:latin typeface="Calibri" pitchFamily="34" charset="0"/>
                <a:cs typeface="Calibri" pitchFamily="34" charset="0"/>
              </a:rPr>
              <a:t>platform (MSP) </a:t>
            </a:r>
          </a:p>
        </p:txBody>
      </p:sp>
      <p:grpSp>
        <p:nvGrpSpPr>
          <p:cNvPr id="32" name="Group 29"/>
          <p:cNvGrpSpPr>
            <a:grpSpLocks/>
          </p:cNvGrpSpPr>
          <p:nvPr/>
        </p:nvGrpSpPr>
        <p:grpSpPr bwMode="auto">
          <a:xfrm>
            <a:off x="1368425" y="4727575"/>
            <a:ext cx="1944688" cy="446088"/>
            <a:chOff x="1728" y="3648"/>
            <a:chExt cx="1043" cy="328"/>
          </a:xfrm>
        </p:grpSpPr>
        <p:pic>
          <p:nvPicPr>
            <p:cNvPr id="33" name="Picture 30" descr="Big_Cloud"/>
            <p:cNvPicPr>
              <a:picLocks noChangeAspect="1" noChangeArrowheads="1"/>
            </p:cNvPicPr>
            <p:nvPr/>
          </p:nvPicPr>
          <p:blipFill>
            <a:blip r:embed="rId4" cstate="print">
              <a:lum bright="20000" contrast="-20000"/>
            </a:blip>
            <a:srcRect/>
            <a:stretch>
              <a:fillRect/>
            </a:stretch>
          </p:blipFill>
          <p:spPr bwMode="auto">
            <a:xfrm>
              <a:off x="1728" y="3648"/>
              <a:ext cx="1043" cy="328"/>
            </a:xfrm>
            <a:prstGeom prst="rect">
              <a:avLst/>
            </a:prstGeom>
            <a:noFill/>
            <a:ln w="9525">
              <a:noFill/>
              <a:miter lim="800000"/>
              <a:headEnd/>
              <a:tailEnd/>
            </a:ln>
          </p:spPr>
        </p:pic>
        <p:sp>
          <p:nvSpPr>
            <p:cNvPr id="34" name="Text Box 31"/>
            <p:cNvSpPr txBox="1">
              <a:spLocks noChangeArrowheads="1"/>
            </p:cNvSpPr>
            <p:nvPr/>
          </p:nvSpPr>
          <p:spPr bwMode="auto">
            <a:xfrm>
              <a:off x="2016" y="3696"/>
              <a:ext cx="471" cy="191"/>
            </a:xfrm>
            <a:prstGeom prst="rect">
              <a:avLst/>
            </a:prstGeom>
            <a:noFill/>
            <a:ln w="9525">
              <a:noFill/>
              <a:miter lim="800000"/>
              <a:headEnd/>
              <a:tailEnd/>
            </a:ln>
          </p:spPr>
          <p:txBody>
            <a:bodyPr lIns="97198" tIns="48601" rIns="97198" bIns="48601">
              <a:spAutoFit/>
            </a:bodyPr>
            <a:lstStyle/>
            <a:p>
              <a:pPr algn="ctr" defTabSz="974725"/>
              <a:r>
                <a:rPr lang="en-US" altLang="zh-CN" sz="1050" b="0">
                  <a:solidFill>
                    <a:srgbClr val="000000"/>
                  </a:solidFill>
                  <a:latin typeface="Calibri" pitchFamily="34" charset="0"/>
                  <a:cs typeface="Calibri" pitchFamily="34" charset="0"/>
                </a:rPr>
                <a:t>NGN/3G</a:t>
              </a:r>
            </a:p>
          </p:txBody>
        </p:sp>
      </p:grpSp>
      <p:grpSp>
        <p:nvGrpSpPr>
          <p:cNvPr id="35" name="Group 32"/>
          <p:cNvGrpSpPr>
            <a:grpSpLocks/>
          </p:cNvGrpSpPr>
          <p:nvPr/>
        </p:nvGrpSpPr>
        <p:grpSpPr bwMode="auto">
          <a:xfrm>
            <a:off x="5321300" y="4735513"/>
            <a:ext cx="1887538" cy="446087"/>
            <a:chOff x="1728" y="3648"/>
            <a:chExt cx="1043" cy="328"/>
          </a:xfrm>
        </p:grpSpPr>
        <p:pic>
          <p:nvPicPr>
            <p:cNvPr id="36" name="Picture 33" descr="Big_Cloud"/>
            <p:cNvPicPr>
              <a:picLocks noChangeAspect="1" noChangeArrowheads="1"/>
            </p:cNvPicPr>
            <p:nvPr/>
          </p:nvPicPr>
          <p:blipFill>
            <a:blip r:embed="rId4" cstate="print">
              <a:lum bright="20000" contrast="-20000"/>
            </a:blip>
            <a:srcRect/>
            <a:stretch>
              <a:fillRect/>
            </a:stretch>
          </p:blipFill>
          <p:spPr bwMode="auto">
            <a:xfrm>
              <a:off x="1728" y="3648"/>
              <a:ext cx="1043" cy="328"/>
            </a:xfrm>
            <a:prstGeom prst="rect">
              <a:avLst/>
            </a:prstGeom>
            <a:noFill/>
            <a:ln w="9525">
              <a:noFill/>
              <a:miter lim="800000"/>
              <a:headEnd/>
              <a:tailEnd/>
            </a:ln>
          </p:spPr>
        </p:pic>
        <p:sp>
          <p:nvSpPr>
            <p:cNvPr id="37" name="Text Box 34"/>
            <p:cNvSpPr txBox="1">
              <a:spLocks noChangeArrowheads="1"/>
            </p:cNvSpPr>
            <p:nvPr/>
          </p:nvSpPr>
          <p:spPr bwMode="auto">
            <a:xfrm>
              <a:off x="2016" y="3696"/>
              <a:ext cx="471" cy="191"/>
            </a:xfrm>
            <a:prstGeom prst="rect">
              <a:avLst/>
            </a:prstGeom>
            <a:noFill/>
            <a:ln w="9525">
              <a:noFill/>
              <a:miter lim="800000"/>
              <a:headEnd/>
              <a:tailEnd/>
            </a:ln>
          </p:spPr>
          <p:txBody>
            <a:bodyPr lIns="97198" tIns="48601" rIns="97198" bIns="48601">
              <a:spAutoFit/>
            </a:bodyPr>
            <a:lstStyle/>
            <a:p>
              <a:pPr algn="ctr" defTabSz="974725"/>
              <a:r>
                <a:rPr lang="en-US" altLang="zh-CN" sz="1050" b="0">
                  <a:solidFill>
                    <a:srgbClr val="000000"/>
                  </a:solidFill>
                  <a:latin typeface="Calibri" pitchFamily="34" charset="0"/>
                  <a:cs typeface="Calibri" pitchFamily="34" charset="0"/>
                </a:rPr>
                <a:t>Internet</a:t>
              </a:r>
            </a:p>
          </p:txBody>
        </p:sp>
      </p:grpSp>
      <p:pic>
        <p:nvPicPr>
          <p:cNvPr id="38" name="Picture 35" descr="Big_Cloud"/>
          <p:cNvPicPr>
            <a:picLocks noChangeAspect="1" noChangeArrowheads="1"/>
          </p:cNvPicPr>
          <p:nvPr/>
        </p:nvPicPr>
        <p:blipFill>
          <a:blip r:embed="rId4" cstate="print">
            <a:lum bright="20000" contrast="-20000"/>
          </a:blip>
          <a:srcRect/>
          <a:stretch>
            <a:fillRect/>
          </a:stretch>
        </p:blipFill>
        <p:spPr bwMode="auto">
          <a:xfrm>
            <a:off x="3387725" y="4678363"/>
            <a:ext cx="1874838" cy="446087"/>
          </a:xfrm>
          <a:prstGeom prst="rect">
            <a:avLst/>
          </a:prstGeom>
          <a:noFill/>
          <a:ln w="9525">
            <a:noFill/>
            <a:miter lim="800000"/>
            <a:headEnd/>
            <a:tailEnd/>
          </a:ln>
        </p:spPr>
      </p:pic>
      <p:sp>
        <p:nvSpPr>
          <p:cNvPr id="39" name="Text Box 36"/>
          <p:cNvSpPr txBox="1">
            <a:spLocks noChangeArrowheads="1"/>
          </p:cNvSpPr>
          <p:nvPr/>
        </p:nvSpPr>
        <p:spPr bwMode="auto">
          <a:xfrm>
            <a:off x="3646488" y="4743450"/>
            <a:ext cx="1366837" cy="259734"/>
          </a:xfrm>
          <a:prstGeom prst="rect">
            <a:avLst/>
          </a:prstGeom>
          <a:noFill/>
          <a:ln w="9525">
            <a:noFill/>
            <a:miter lim="800000"/>
            <a:headEnd/>
            <a:tailEnd/>
          </a:ln>
        </p:spPr>
        <p:txBody>
          <a:bodyPr lIns="97198" tIns="48601" rIns="97198" bIns="48601">
            <a:spAutoFit/>
          </a:bodyPr>
          <a:lstStyle/>
          <a:p>
            <a:pPr algn="ctr" defTabSz="974725"/>
            <a:r>
              <a:rPr lang="en-US" altLang="zh-CN" sz="1050" b="0">
                <a:solidFill>
                  <a:srgbClr val="000000"/>
                </a:solidFill>
                <a:latin typeface="Calibri" pitchFamily="34" charset="0"/>
                <a:cs typeface="Calibri" pitchFamily="34" charset="0"/>
              </a:rPr>
              <a:t>PSTN/PLMN</a:t>
            </a:r>
          </a:p>
        </p:txBody>
      </p:sp>
      <p:pic>
        <p:nvPicPr>
          <p:cNvPr id="41" name="Picture 16" descr="XDA"/>
          <p:cNvPicPr>
            <a:picLocks noChangeAspect="1" noChangeArrowheads="1"/>
          </p:cNvPicPr>
          <p:nvPr/>
        </p:nvPicPr>
        <p:blipFill>
          <a:blip r:embed="rId5" cstate="print"/>
          <a:srcRect/>
          <a:stretch>
            <a:fillRect/>
          </a:stretch>
        </p:blipFill>
        <p:spPr bwMode="auto">
          <a:xfrm>
            <a:off x="2528513" y="5326603"/>
            <a:ext cx="640080" cy="640080"/>
          </a:xfrm>
          <a:prstGeom prst="rect">
            <a:avLst/>
          </a:prstGeom>
          <a:ln>
            <a:noFill/>
          </a:ln>
          <a:effectLst>
            <a:outerShdw blurRad="190500" algn="tl" rotWithShape="0">
              <a:srgbClr val="000000">
                <a:alpha val="70000"/>
              </a:srgbClr>
            </a:outerShdw>
          </a:effectLst>
        </p:spPr>
      </p:pic>
      <p:pic>
        <p:nvPicPr>
          <p:cNvPr id="42" name="Picture 17" descr="st60-silver-face-on"/>
          <p:cNvPicPr>
            <a:picLocks noChangeAspect="1" noChangeArrowheads="1"/>
          </p:cNvPicPr>
          <p:nvPr/>
        </p:nvPicPr>
        <p:blipFill>
          <a:blip r:embed="rId6" cstate="print"/>
          <a:srcRect/>
          <a:stretch>
            <a:fillRect/>
          </a:stretch>
        </p:blipFill>
        <p:spPr bwMode="auto">
          <a:xfrm>
            <a:off x="6368524" y="5326603"/>
            <a:ext cx="640080" cy="640080"/>
          </a:xfrm>
          <a:prstGeom prst="rect">
            <a:avLst/>
          </a:prstGeom>
          <a:ln>
            <a:noFill/>
          </a:ln>
          <a:effectLst>
            <a:outerShdw blurRad="190500" algn="tl" rotWithShape="0">
              <a:srgbClr val="000000">
                <a:alpha val="70000"/>
              </a:srgbClr>
            </a:outerShdw>
          </a:effectLst>
        </p:spPr>
      </p:pic>
      <p:pic>
        <p:nvPicPr>
          <p:cNvPr id="43" name="Picture 18" descr="Compaq Presario 1400-Wireless Internet SMALLER"/>
          <p:cNvPicPr>
            <a:picLocks noChangeAspect="1" noChangeArrowheads="1"/>
          </p:cNvPicPr>
          <p:nvPr/>
        </p:nvPicPr>
        <p:blipFill>
          <a:blip r:embed="rId7" cstate="print"/>
          <a:srcRect/>
          <a:stretch>
            <a:fillRect/>
          </a:stretch>
        </p:blipFill>
        <p:spPr bwMode="auto">
          <a:xfrm>
            <a:off x="5408522" y="5326603"/>
            <a:ext cx="640080" cy="640080"/>
          </a:xfrm>
          <a:prstGeom prst="rect">
            <a:avLst/>
          </a:prstGeom>
          <a:ln>
            <a:noFill/>
          </a:ln>
          <a:effectLst>
            <a:outerShdw blurRad="190500" algn="tl" rotWithShape="0">
              <a:srgbClr val="000000">
                <a:alpha val="70000"/>
              </a:srgbClr>
            </a:outerShdw>
          </a:effectLst>
        </p:spPr>
      </p:pic>
      <p:pic>
        <p:nvPicPr>
          <p:cNvPr id="44" name="Picture 19" descr="Mail%201"/>
          <p:cNvPicPr>
            <a:picLocks noChangeAspect="1" noChangeArrowheads="1"/>
          </p:cNvPicPr>
          <p:nvPr/>
        </p:nvPicPr>
        <p:blipFill>
          <a:blip r:embed="rId8" cstate="print"/>
          <a:srcRect/>
          <a:stretch>
            <a:fillRect/>
          </a:stretch>
        </p:blipFill>
        <p:spPr bwMode="auto">
          <a:xfrm>
            <a:off x="4448519" y="5326603"/>
            <a:ext cx="640080" cy="640080"/>
          </a:xfrm>
          <a:prstGeom prst="rect">
            <a:avLst/>
          </a:prstGeom>
          <a:ln>
            <a:noFill/>
          </a:ln>
          <a:effectLst>
            <a:outerShdw blurRad="190500" algn="tl" rotWithShape="0">
              <a:srgbClr val="000000">
                <a:alpha val="70000"/>
              </a:srgbClr>
            </a:outerShdw>
          </a:effectLst>
        </p:spPr>
      </p:pic>
      <p:pic>
        <p:nvPicPr>
          <p:cNvPr id="50" name="Picture 27" descr="佳能 FAX-B822">
            <a:hlinkClick r:id="rId9"/>
          </p:cNvPr>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488516" y="5326603"/>
            <a:ext cx="640080" cy="640080"/>
          </a:xfrm>
          <a:prstGeom prst="rect">
            <a:avLst/>
          </a:prstGeom>
          <a:ln>
            <a:noFill/>
          </a:ln>
          <a:effectLst>
            <a:outerShdw blurRad="190500" algn="tl" rotWithShape="0">
              <a:srgbClr val="000000">
                <a:alpha val="70000"/>
              </a:srgbClr>
            </a:outerShdw>
          </a:effectLst>
        </p:spPr>
      </p:pic>
      <p:sp>
        <p:nvSpPr>
          <p:cNvPr id="45" name="Text Box 21"/>
          <p:cNvSpPr txBox="1">
            <a:spLocks noChangeArrowheads="1"/>
          </p:cNvSpPr>
          <p:nvPr/>
        </p:nvSpPr>
        <p:spPr bwMode="auto">
          <a:xfrm>
            <a:off x="1621886" y="5985538"/>
            <a:ext cx="478199" cy="249200"/>
          </a:xfrm>
          <a:prstGeom prst="rect">
            <a:avLst/>
          </a:prstGeom>
          <a:noFill/>
          <a:ln w="9525">
            <a:noFill/>
            <a:miter lim="800000"/>
            <a:headEnd/>
            <a:tailEnd/>
          </a:ln>
        </p:spPr>
        <p:txBody>
          <a:bodyPr wrap="none" lIns="86768" tIns="43385" rIns="86768" bIns="43385">
            <a:spAutoFit/>
          </a:bodyPr>
          <a:lstStyle/>
          <a:p>
            <a:pPr defTabSz="877888"/>
            <a:r>
              <a:rPr lang="en-US" altLang="zh-CN" sz="1050" b="0" dirty="0">
                <a:solidFill>
                  <a:srgbClr val="000000"/>
                </a:solidFill>
                <a:latin typeface="Calibri" pitchFamily="34" charset="0"/>
                <a:ea typeface="MS PGothic" pitchFamily="34" charset="-128"/>
                <a:cs typeface="Calibri" pitchFamily="34" charset="0"/>
              </a:rPr>
              <a:t>Voice</a:t>
            </a:r>
          </a:p>
        </p:txBody>
      </p:sp>
      <p:sp>
        <p:nvSpPr>
          <p:cNvPr id="46" name="Text Box 22"/>
          <p:cNvSpPr txBox="1">
            <a:spLocks noChangeArrowheads="1"/>
          </p:cNvSpPr>
          <p:nvPr/>
        </p:nvSpPr>
        <p:spPr bwMode="auto">
          <a:xfrm>
            <a:off x="2522214" y="5985538"/>
            <a:ext cx="415681" cy="249200"/>
          </a:xfrm>
          <a:prstGeom prst="rect">
            <a:avLst/>
          </a:prstGeom>
          <a:noFill/>
          <a:ln w="9525">
            <a:noFill/>
            <a:miter lim="800000"/>
            <a:headEnd/>
            <a:tailEnd/>
          </a:ln>
        </p:spPr>
        <p:txBody>
          <a:bodyPr wrap="none" lIns="86768" tIns="43385" rIns="86768" bIns="43385">
            <a:spAutoFit/>
          </a:bodyPr>
          <a:lstStyle/>
          <a:p>
            <a:pPr defTabSz="877888"/>
            <a:r>
              <a:rPr lang="en-US" altLang="zh-CN" sz="1050" b="0" dirty="0">
                <a:solidFill>
                  <a:srgbClr val="000000"/>
                </a:solidFill>
                <a:latin typeface="Calibri" pitchFamily="34" charset="0"/>
                <a:ea typeface="MS PGothic" pitchFamily="34" charset="-128"/>
                <a:cs typeface="Calibri" pitchFamily="34" charset="0"/>
              </a:rPr>
              <a:t>SMS</a:t>
            </a:r>
          </a:p>
        </p:txBody>
      </p:sp>
      <p:sp>
        <p:nvSpPr>
          <p:cNvPr id="47" name="Text Box 23"/>
          <p:cNvSpPr txBox="1">
            <a:spLocks noChangeArrowheads="1"/>
          </p:cNvSpPr>
          <p:nvPr/>
        </p:nvSpPr>
        <p:spPr bwMode="auto">
          <a:xfrm>
            <a:off x="3602932" y="5942506"/>
            <a:ext cx="359577" cy="249200"/>
          </a:xfrm>
          <a:prstGeom prst="rect">
            <a:avLst/>
          </a:prstGeom>
          <a:noFill/>
          <a:ln w="9525">
            <a:noFill/>
            <a:miter lim="800000"/>
            <a:headEnd/>
            <a:tailEnd/>
          </a:ln>
        </p:spPr>
        <p:txBody>
          <a:bodyPr wrap="none" lIns="86768" tIns="43385" rIns="86768" bIns="43385">
            <a:spAutoFit/>
          </a:bodyPr>
          <a:lstStyle/>
          <a:p>
            <a:pPr defTabSz="877888"/>
            <a:r>
              <a:rPr lang="en-US" altLang="zh-CN" sz="1050" b="0" dirty="0">
                <a:solidFill>
                  <a:srgbClr val="000000"/>
                </a:solidFill>
                <a:latin typeface="Calibri" pitchFamily="34" charset="0"/>
                <a:ea typeface="MS PGothic" pitchFamily="34" charset="-128"/>
                <a:cs typeface="Calibri" pitchFamily="34" charset="0"/>
              </a:rPr>
              <a:t>Fax</a:t>
            </a:r>
          </a:p>
        </p:txBody>
      </p:sp>
      <p:sp>
        <p:nvSpPr>
          <p:cNvPr id="48" name="Text Box 25"/>
          <p:cNvSpPr txBox="1">
            <a:spLocks noChangeArrowheads="1"/>
          </p:cNvSpPr>
          <p:nvPr/>
        </p:nvSpPr>
        <p:spPr bwMode="auto">
          <a:xfrm>
            <a:off x="4586673" y="5964022"/>
            <a:ext cx="473389" cy="249200"/>
          </a:xfrm>
          <a:prstGeom prst="rect">
            <a:avLst/>
          </a:prstGeom>
          <a:noFill/>
          <a:ln w="9525">
            <a:noFill/>
            <a:miter lim="800000"/>
            <a:headEnd/>
            <a:tailEnd/>
          </a:ln>
        </p:spPr>
        <p:txBody>
          <a:bodyPr wrap="none" lIns="86768" tIns="43385" rIns="86768" bIns="43385">
            <a:spAutoFit/>
          </a:bodyPr>
          <a:lstStyle/>
          <a:p>
            <a:pPr defTabSz="877888"/>
            <a:r>
              <a:rPr lang="en-US" altLang="zh-CN" sz="1050" b="0" dirty="0">
                <a:solidFill>
                  <a:srgbClr val="000000"/>
                </a:solidFill>
                <a:latin typeface="Calibri" pitchFamily="34" charset="0"/>
                <a:ea typeface="MS PGothic" pitchFamily="34" charset="-128"/>
                <a:cs typeface="Calibri" pitchFamily="34" charset="0"/>
              </a:rPr>
              <a:t>Email</a:t>
            </a:r>
          </a:p>
        </p:txBody>
      </p:sp>
      <p:sp>
        <p:nvSpPr>
          <p:cNvPr id="49" name="Text Box 26"/>
          <p:cNvSpPr txBox="1">
            <a:spLocks noChangeArrowheads="1"/>
          </p:cNvSpPr>
          <p:nvPr/>
        </p:nvSpPr>
        <p:spPr bwMode="auto">
          <a:xfrm>
            <a:off x="6451600" y="5964022"/>
            <a:ext cx="491023" cy="249200"/>
          </a:xfrm>
          <a:prstGeom prst="rect">
            <a:avLst/>
          </a:prstGeom>
          <a:noFill/>
          <a:ln w="9525">
            <a:noFill/>
            <a:miter lim="800000"/>
            <a:headEnd/>
            <a:tailEnd/>
          </a:ln>
        </p:spPr>
        <p:txBody>
          <a:bodyPr wrap="none" lIns="86768" tIns="43385" rIns="86768" bIns="43385">
            <a:spAutoFit/>
          </a:bodyPr>
          <a:lstStyle/>
          <a:p>
            <a:pPr defTabSz="877888"/>
            <a:r>
              <a:rPr lang="en-US" altLang="zh-CN" sz="1050" b="0" dirty="0">
                <a:solidFill>
                  <a:srgbClr val="000000"/>
                </a:solidFill>
                <a:latin typeface="Calibri" pitchFamily="34" charset="0"/>
                <a:ea typeface="MS PGothic" pitchFamily="34" charset="-128"/>
                <a:cs typeface="Calibri" pitchFamily="34" charset="0"/>
              </a:rPr>
              <a:t>Video</a:t>
            </a:r>
          </a:p>
        </p:txBody>
      </p:sp>
      <p:sp>
        <p:nvSpPr>
          <p:cNvPr id="51" name="Text Box 29"/>
          <p:cNvSpPr txBox="1">
            <a:spLocks noChangeArrowheads="1"/>
          </p:cNvSpPr>
          <p:nvPr/>
        </p:nvSpPr>
        <p:spPr bwMode="auto">
          <a:xfrm>
            <a:off x="5503200" y="5974780"/>
            <a:ext cx="433315" cy="249200"/>
          </a:xfrm>
          <a:prstGeom prst="rect">
            <a:avLst/>
          </a:prstGeom>
          <a:noFill/>
          <a:ln w="9525">
            <a:noFill/>
            <a:miter lim="800000"/>
            <a:headEnd/>
            <a:tailEnd/>
          </a:ln>
        </p:spPr>
        <p:txBody>
          <a:bodyPr wrap="none" lIns="86768" tIns="43385" rIns="86768" bIns="43385">
            <a:spAutoFit/>
          </a:bodyPr>
          <a:lstStyle/>
          <a:p>
            <a:pPr defTabSz="877888"/>
            <a:r>
              <a:rPr lang="en-US" altLang="zh-CN" sz="1050" b="0" dirty="0">
                <a:solidFill>
                  <a:srgbClr val="000000"/>
                </a:solidFill>
                <a:latin typeface="Calibri" pitchFamily="34" charset="0"/>
                <a:ea typeface="MS PGothic" pitchFamily="34" charset="-128"/>
                <a:cs typeface="Calibri" pitchFamily="34" charset="0"/>
              </a:rPr>
              <a:t>Web</a:t>
            </a:r>
          </a:p>
        </p:txBody>
      </p:sp>
      <p:pic>
        <p:nvPicPr>
          <p:cNvPr id="52" name="Picture 51" descr="huawei ip phone.jpg"/>
          <p:cNvPicPr>
            <a:picLocks noChangeAspect="1"/>
          </p:cNvPicPr>
          <p:nvPr/>
        </p:nvPicPr>
        <p:blipFill>
          <a:blip r:embed="rId11" cstate="print"/>
          <a:stretch>
            <a:fillRect/>
          </a:stretch>
        </p:blipFill>
        <p:spPr>
          <a:xfrm>
            <a:off x="1568510" y="5326603"/>
            <a:ext cx="640080" cy="640080"/>
          </a:xfrm>
          <a:prstGeom prst="rect">
            <a:avLst/>
          </a:prstGeom>
          <a:ln>
            <a:noFill/>
          </a:ln>
          <a:effectLst>
            <a:outerShdw blurRad="190500" algn="tl" rotWithShape="0">
              <a:srgbClr val="000000">
                <a:alpha val="70000"/>
              </a:srgbClr>
            </a:outerShdw>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lides + Notes English Template for Technical Training V1.1(20090429)">
  <a:themeElements>
    <a:clrScheme name="Slides + Notes English Template for Technical Training V1.1(20090429)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fontScheme name="Slides + Notes English Template for Technical Training V1.1(20090429)">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Slides + Notes English Template for Technical Training V1.1(20090429)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6">
        <a:dk1>
          <a:srgbClr val="000000"/>
        </a:dk1>
        <a:lt1>
          <a:srgbClr val="FFFFFF"/>
        </a:lt1>
        <a:dk2>
          <a:srgbClr val="99CCCC"/>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7">
        <a:dk1>
          <a:srgbClr val="000000"/>
        </a:dk1>
        <a:lt1>
          <a:srgbClr val="FFFFFF"/>
        </a:lt1>
        <a:dk2>
          <a:srgbClr val="99CCCC"/>
        </a:dk2>
        <a:lt2>
          <a:srgbClr val="CCCCCC"/>
        </a:lt2>
        <a:accent1>
          <a:srgbClr val="CCFF99"/>
        </a:accent1>
        <a:accent2>
          <a:srgbClr val="99CCCC"/>
        </a:accent2>
        <a:accent3>
          <a:srgbClr val="FFFFFF"/>
        </a:accent3>
        <a:accent4>
          <a:srgbClr val="000000"/>
        </a:accent4>
        <a:accent5>
          <a:srgbClr val="E2FFCA"/>
        </a:accent5>
        <a:accent6>
          <a:srgbClr val="8AB9B9"/>
        </a:accent6>
        <a:hlink>
          <a:srgbClr val="6699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default">
  <a:themeElements>
    <a:clrScheme name="6_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6_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6_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6_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6_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6_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6_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6_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6_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6_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6_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6_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6_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6_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 + Notes English Template for Technical Training V1.1(20090429)</Template>
  <TotalTime>1615</TotalTime>
  <Words>2324</Words>
  <Application>Microsoft Office PowerPoint</Application>
  <PresentationFormat>On-screen Show (4:3)</PresentationFormat>
  <Paragraphs>515</Paragraphs>
  <Slides>40</Slides>
  <Notes>40</Notes>
  <HiddenSlides>1</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40</vt:i4>
      </vt:variant>
    </vt:vector>
  </HeadingPairs>
  <TitlesOfParts>
    <vt:vector size="45" baseType="lpstr">
      <vt:lpstr>Slides + Notes English Template for Technical Training V1.1(20090429)</vt:lpstr>
      <vt:lpstr>3_自定义设计方案</vt:lpstr>
      <vt:lpstr>default</vt:lpstr>
      <vt:lpstr>6_default</vt:lpstr>
      <vt:lpstr>绘图</vt:lpstr>
      <vt:lpstr>Slide 0</vt:lpstr>
      <vt:lpstr>Overview of Huawei IP Contact Center System &amp; Architecture</vt:lpstr>
      <vt:lpstr>Objectives</vt:lpstr>
      <vt:lpstr>Target Audience</vt:lpstr>
      <vt:lpstr>Training Pre Requisites</vt:lpstr>
      <vt:lpstr>Slide 5</vt:lpstr>
      <vt:lpstr>HUAWEI IPCC</vt:lpstr>
      <vt:lpstr>HUAWEI IPCC Portfolio</vt:lpstr>
      <vt:lpstr>HUAWEI IPCC Architecture</vt:lpstr>
      <vt:lpstr>Slide 9</vt:lpstr>
      <vt:lpstr>Core Components of HUAWEI IPCC</vt:lpstr>
      <vt:lpstr>Slide 11</vt:lpstr>
      <vt:lpstr>HUAWEI UAP</vt:lpstr>
      <vt:lpstr>UAP Functions</vt:lpstr>
      <vt:lpstr>Slide 14</vt:lpstr>
      <vt:lpstr>HUAWEI CTI Platform</vt:lpstr>
      <vt:lpstr>Components of CTI Platform</vt:lpstr>
      <vt:lpstr>Slide 17</vt:lpstr>
      <vt:lpstr>HUAWEI IPCC Highlights</vt:lpstr>
      <vt:lpstr>Carrier Class Design</vt:lpstr>
      <vt:lpstr>Carrier Class Design</vt:lpstr>
      <vt:lpstr>Unified Routing and Queuing</vt:lpstr>
      <vt:lpstr>Unified Routing and Queuing</vt:lpstr>
      <vt:lpstr>Self Service IVR</vt:lpstr>
      <vt:lpstr>Self Service IVR</vt:lpstr>
      <vt:lpstr>Outbound Service with Campaign Management</vt:lpstr>
      <vt:lpstr>Web Enabled Contact Center</vt:lpstr>
      <vt:lpstr>Network Call Center technology</vt:lpstr>
      <vt:lpstr>Virtual Call Center technology</vt:lpstr>
      <vt:lpstr>Recording Solution</vt:lpstr>
      <vt:lpstr>Recording Solution</vt:lpstr>
      <vt:lpstr>Unified Reporting</vt:lpstr>
      <vt:lpstr>Open Interfaces for Integration</vt:lpstr>
      <vt:lpstr>Slide 33</vt:lpstr>
      <vt:lpstr>Slide 34</vt:lpstr>
      <vt:lpstr>Slide 35</vt:lpstr>
      <vt:lpstr>Slide 36</vt:lpstr>
      <vt:lpstr>Glossary</vt:lpstr>
      <vt:lpstr>Summary</vt:lpstr>
      <vt:lpstr>Slide 39</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S53835</dc:creator>
  <cp:lastModifiedBy>a00903042</cp:lastModifiedBy>
  <cp:revision>278</cp:revision>
  <dcterms:created xsi:type="dcterms:W3CDTF">2009-12-23T09:53:11Z</dcterms:created>
  <dcterms:modified xsi:type="dcterms:W3CDTF">2012-08-16T06:29:36Z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(4)ZzfQNw415jP1CbENqjttbSYZb33JLcukOKYMyd2Gv98+aR98CB3j3qZ+OFjYJIj8VaYe7yrj
pUwP+J5Q57W1x+n6SMRuVfrPhpC7KYOAs+65vbHmzUTFzl21BcvyWiuprInYL3m9+y6pAXtL
+AtSv59Q8YAGaYKupmCxXfCh0Hq2+zHQQh/PvW4lN1lIaZ4Kojdcn43usW6ZzDfGHfr+ARIZ
MJX/IdpGqx8bopg/Ajls/</vt:lpwstr>
  </property>
  <property fmtid="{D5CDD505-2E9C-101B-9397-08002B2CF9AE}" pid="3" name="_ms_pID_7253431">
    <vt:lpwstr>bLOLuBKaZvCsQq1AcFeKkqMIzLPFUMc4nWCzB9bLAIjlmaKSPgy
T69ghsDhdNveDivuPZIadP0bMzc78gBgqibDqsZVqY39wqhvk0MX8RFuY6ya7JYzkdH51ENf
V3BXJOlePQfGh/GKb9EhIlwje09cK9HYYPvuLmkfGMz17alRBPe9hppolYvoDJmGDW1xI97Y
kzRJKudzJKcP8OuuwIKl6c8b/QxXxttN+v+QsswyW4</vt:lpwstr>
  </property>
  <property fmtid="{D5CDD505-2E9C-101B-9397-08002B2CF9AE}" pid="4" name="_ms_pID_7253432">
    <vt:lpwstr>h6oI/DtN64vQ4C4fM1otCIzqQdLMSi
HbsaE+6woVB+GhMKIpUsQ+okM6WdKYbJs7gstN11MDrKNIYyOSCLiHPRjVLkOU090EHpeeDj
Mvblg95hRFhItnUDMZSpTLcwVbK4kGfbROy/iA3WnNekg2nu/EcUHWVwnmD8PsLHiyLE3zJ4
lCmYPoGOQVjG64DF2ac0GfdcU63aRVOpuW8+B8xhVOQlux+2f/LNvXLufmp9jXq</vt:lpwstr>
  </property>
  <property fmtid="{D5CDD505-2E9C-101B-9397-08002B2CF9AE}" pid="5" name="_ms_pID_7253433">
    <vt:lpwstr>JjsEIxn0i
x+1chRQmRPowY+A2jlI5pHyIubtKuavIe4wGBZ4FWyspUuPVVywmBSBZCVR8VGNLfP5NDQ==</vt:lpwstr>
  </property>
  <property fmtid="{D5CDD505-2E9C-101B-9397-08002B2CF9AE}" pid="6" name="sflag">
    <vt:lpwstr>1345095503</vt:lpwstr>
  </property>
</Properties>
</file>