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1" r:id="rId3"/>
  </p:sldMasterIdLst>
  <p:notesMasterIdLst>
    <p:notesMasterId r:id="rId64"/>
  </p:notesMasterIdLst>
  <p:handoutMasterIdLst>
    <p:handoutMasterId r:id="rId65"/>
  </p:handoutMasterIdLst>
  <p:sldIdLst>
    <p:sldId id="301" r:id="rId4"/>
    <p:sldId id="302" r:id="rId5"/>
    <p:sldId id="274" r:id="rId6"/>
    <p:sldId id="303" r:id="rId7"/>
    <p:sldId id="304" r:id="rId8"/>
    <p:sldId id="305" r:id="rId9"/>
    <p:sldId id="306" r:id="rId10"/>
    <p:sldId id="298" r:id="rId11"/>
    <p:sldId id="299" r:id="rId12"/>
    <p:sldId id="300" r:id="rId13"/>
    <p:sldId id="277" r:id="rId14"/>
    <p:sldId id="278" r:id="rId15"/>
    <p:sldId id="307"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310" r:id="rId32"/>
    <p:sldId id="311" r:id="rId33"/>
    <p:sldId id="309" r:id="rId34"/>
    <p:sldId id="295" r:id="rId35"/>
    <p:sldId id="296" r:id="rId36"/>
    <p:sldId id="312" r:id="rId37"/>
    <p:sldId id="313" r:id="rId38"/>
    <p:sldId id="314" r:id="rId39"/>
    <p:sldId id="315" r:id="rId40"/>
    <p:sldId id="316" r:id="rId41"/>
    <p:sldId id="317" r:id="rId42"/>
    <p:sldId id="318" r:id="rId43"/>
    <p:sldId id="319" r:id="rId44"/>
    <p:sldId id="320" r:id="rId45"/>
    <p:sldId id="321" r:id="rId46"/>
    <p:sldId id="322" r:id="rId47"/>
    <p:sldId id="325" r:id="rId48"/>
    <p:sldId id="324" r:id="rId49"/>
    <p:sldId id="326" r:id="rId50"/>
    <p:sldId id="327" r:id="rId51"/>
    <p:sldId id="323" r:id="rId52"/>
    <p:sldId id="338" r:id="rId53"/>
    <p:sldId id="328" r:id="rId54"/>
    <p:sldId id="329" r:id="rId55"/>
    <p:sldId id="330" r:id="rId56"/>
    <p:sldId id="331" r:id="rId57"/>
    <p:sldId id="332" r:id="rId58"/>
    <p:sldId id="333" r:id="rId59"/>
    <p:sldId id="341" r:id="rId60"/>
    <p:sldId id="340" r:id="rId61"/>
    <p:sldId id="335" r:id="rId62"/>
    <p:sldId id="261"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CCCCFF"/>
    <a:srgbClr val="006699"/>
    <a:srgbClr val="0099CC"/>
    <a:srgbClr val="009999"/>
    <a:srgbClr val="669900"/>
    <a:srgbClr val="CCFF99"/>
    <a:srgbClr val="99CC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14" autoAdjust="0"/>
  </p:normalViewPr>
  <p:slideViewPr>
    <p:cSldViewPr>
      <p:cViewPr varScale="1">
        <p:scale>
          <a:sx n="102" d="100"/>
          <a:sy n="102" d="100"/>
        </p:scale>
        <p:origin x="-12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64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9DFB0D6-719E-4E35-8D26-1C5C6999B4AE}" type="slidenum">
              <a:rPr lang="en-US"/>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69435B-030F-4E6C-8A2D-A312DE902A15}" type="slidenum">
              <a:rPr lang="zh-CN" altLang="en-US"/>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 name="Footer Placeholder 3"/>
          <p:cNvSpPr>
            <a:spLocks noGrp="1"/>
          </p:cNvSpPr>
          <p:nvPr>
            <p:ph type="ftr" sz="quarter" idx="11"/>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bg2"/>
                </a:solidFill>
                <a:latin typeface="FrutigerNext LT Medium" pitchFamily="34" charset="0"/>
                <a:sym typeface="Wingdings" pitchFamily="2" charset="2"/>
              </a:rPr>
              <a:t>Agent ID Creation and Access Code Allocation:</a:t>
            </a:r>
          </a:p>
          <a:p>
            <a:r>
              <a:rPr lang="en-US" dirty="0" smtClean="0">
                <a:solidFill>
                  <a:schemeClr val="bg2"/>
                </a:solidFill>
                <a:latin typeface="FrutigerNext LT Medium" pitchFamily="34" charset="0"/>
                <a:sym typeface="Wingdings" pitchFamily="2" charset="2"/>
              </a:rPr>
              <a:t>Creation</a:t>
            </a:r>
            <a:r>
              <a:rPr lang="en-US" baseline="0" dirty="0" smtClean="0">
                <a:solidFill>
                  <a:schemeClr val="bg2"/>
                </a:solidFill>
                <a:latin typeface="FrutigerNext LT Medium" pitchFamily="34" charset="0"/>
                <a:sym typeface="Wingdings" pitchFamily="2" charset="2"/>
              </a:rPr>
              <a:t> of Agents range and allocation of </a:t>
            </a:r>
            <a:r>
              <a:rPr lang="en-US" baseline="0" dirty="0" err="1" smtClean="0">
                <a:solidFill>
                  <a:schemeClr val="bg2"/>
                </a:solidFill>
                <a:latin typeface="FrutigerNext LT Medium" pitchFamily="34" charset="0"/>
                <a:sym typeface="Wingdings" pitchFamily="2" charset="2"/>
              </a:rPr>
              <a:t>accesscodes</a:t>
            </a:r>
            <a:r>
              <a:rPr lang="en-US" baseline="0" dirty="0" smtClean="0">
                <a:solidFill>
                  <a:schemeClr val="bg2"/>
                </a:solidFill>
                <a:latin typeface="FrutigerNext LT Medium" pitchFamily="34" charset="0"/>
                <a:sym typeface="Wingdings" pitchFamily="2" charset="2"/>
              </a:rPr>
              <a:t>.</a:t>
            </a:r>
          </a:p>
          <a:p>
            <a:endParaRPr lang="en-US" baseline="0" dirty="0" smtClean="0">
              <a:solidFill>
                <a:schemeClr val="bg2"/>
              </a:solidFill>
              <a:latin typeface="FrutigerNext LT Medium" pitchFamily="34" charset="0"/>
              <a:sym typeface="Wingdings" pitchFamily="2" charset="2"/>
            </a:endParaRPr>
          </a:p>
          <a:p>
            <a:endParaRPr lang="en-US" baseline="0" dirty="0" smtClean="0">
              <a:solidFill>
                <a:schemeClr val="bg2"/>
              </a:solidFill>
              <a:latin typeface="FrutigerNext LT Medium" pitchFamily="34" charset="0"/>
              <a:sym typeface="Wingdings" pitchFamily="2" charset="2"/>
            </a:endParaRPr>
          </a:p>
          <a:p>
            <a:r>
              <a:rPr lang="en-US" baseline="0" dirty="0" err="1" smtClean="0">
                <a:solidFill>
                  <a:schemeClr val="bg2"/>
                </a:solidFill>
                <a:latin typeface="FrutigerNext LT Medium" pitchFamily="34" charset="0"/>
                <a:sym typeface="Wingdings" pitchFamily="2" charset="2"/>
              </a:rPr>
              <a:t>Datasource</a:t>
            </a:r>
            <a:r>
              <a:rPr lang="en-US" baseline="0" dirty="0" smtClean="0">
                <a:solidFill>
                  <a:schemeClr val="bg2"/>
                </a:solidFill>
                <a:latin typeface="FrutigerNext LT Medium" pitchFamily="34" charset="0"/>
                <a:sym typeface="Wingdings" pitchFamily="2" charset="2"/>
              </a:rPr>
              <a:t> Allocation:</a:t>
            </a:r>
          </a:p>
          <a:p>
            <a:r>
              <a:rPr lang="en-US" baseline="0" dirty="0" smtClean="0">
                <a:solidFill>
                  <a:schemeClr val="bg2"/>
                </a:solidFill>
                <a:latin typeface="FrutigerNext LT Medium" pitchFamily="34" charset="0"/>
                <a:sym typeface="Wingdings" pitchFamily="2" charset="2"/>
              </a:rPr>
              <a:t>Allocating the database to the call center.</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Recording Drive:</a:t>
            </a:r>
          </a:p>
          <a:p>
            <a:r>
              <a:rPr lang="en-US" dirty="0" smtClean="0"/>
              <a:t>Selecting</a:t>
            </a:r>
            <a:r>
              <a:rPr lang="en-US" baseline="0" dirty="0" smtClean="0"/>
              <a:t> the recording drive for allocating the IVR resource.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VCC</a:t>
            </a:r>
            <a:r>
              <a:rPr lang="en-US" baseline="0" dirty="0" smtClean="0"/>
              <a:t> Administrator creation with ID, username, password and security.</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the VCC/VDN Creation</a:t>
            </a:r>
            <a:r>
              <a:rPr lang="en-US" baseline="0" dirty="0" smtClean="0"/>
              <a:t> which displays the configured resources. Verify details and submit the configuration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smtClean="0"/>
              <a:t>Network Agent </a:t>
            </a:r>
            <a:r>
              <a:rPr lang="en-US" dirty="0" smtClean="0"/>
              <a:t>After a networked call center is enabled, system users need to be mapped to network shared agents if system users are required for the management of the networked call center.</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page provides</a:t>
            </a:r>
            <a:r>
              <a:rPr lang="en-US" baseline="0" dirty="0" smtClean="0"/>
              <a:t> the basic configuration where a access code is assigned to the VDN.</a:t>
            </a:r>
          </a:p>
          <a:p>
            <a:r>
              <a:rPr lang="en-US" baseline="0" dirty="0" smtClean="0"/>
              <a:t>VDN </a:t>
            </a:r>
            <a:r>
              <a:rPr lang="en-US" baseline="0" dirty="0" err="1" smtClean="0"/>
              <a:t>Adminstrator</a:t>
            </a:r>
            <a:r>
              <a:rPr lang="en-US" baseline="0" dirty="0" smtClean="0"/>
              <a:t> can set the rules accordingly such as  Call Allocation Mode, max no of rest agent, file path where the IVR flows will be available etc.,</a:t>
            </a:r>
          </a:p>
          <a:p>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slides provides the info on creation </a:t>
            </a:r>
            <a:r>
              <a:rPr lang="en-US" dirty="0" err="1" smtClean="0"/>
              <a:t>fo</a:t>
            </a:r>
            <a:r>
              <a:rPr lang="en-US" dirty="0" smtClean="0"/>
              <a:t> Skill queues.</a:t>
            </a:r>
          </a:p>
          <a:p>
            <a:pPr marL="228600" indent="-228600">
              <a:buAutoNum type="arabicPeriod"/>
            </a:pPr>
            <a:r>
              <a:rPr lang="en-US" dirty="0" smtClean="0"/>
              <a:t>Service type</a:t>
            </a:r>
            <a:r>
              <a:rPr lang="en-US" baseline="0" dirty="0" smtClean="0"/>
              <a:t> need to be create </a:t>
            </a:r>
            <a:r>
              <a:rPr lang="en-US" baseline="0" dirty="0" err="1" smtClean="0"/>
              <a:t>eg</a:t>
            </a:r>
            <a:r>
              <a:rPr lang="en-US" baseline="0" dirty="0" smtClean="0"/>
              <a:t>: bill query, post paid, prepaid etc.</a:t>
            </a:r>
          </a:p>
          <a:p>
            <a:pPr marL="228600" indent="-228600">
              <a:buAutoNum type="arabicPeriod"/>
            </a:pPr>
            <a:r>
              <a:rPr lang="en-US" baseline="0" dirty="0" smtClean="0"/>
              <a:t>Skill element: </a:t>
            </a:r>
            <a:r>
              <a:rPr lang="en-US" dirty="0" smtClean="0"/>
              <a:t>Skill requirements of calls and skills that agents have are composed of skill elements</a:t>
            </a:r>
          </a:p>
          <a:p>
            <a:pPr marL="228600" indent="-228600">
              <a:buAutoNum type="arabicPeriod"/>
            </a:pPr>
            <a:r>
              <a:rPr lang="en-US" dirty="0" smtClean="0"/>
              <a:t>Skill</a:t>
            </a:r>
            <a:r>
              <a:rPr lang="en-US" baseline="0" dirty="0" smtClean="0"/>
              <a:t> queue: service type + Skill element</a:t>
            </a:r>
          </a:p>
          <a:p>
            <a:pPr marL="228600" indent="-228600">
              <a:buAutoNum type="arabicPeriod"/>
            </a:pPr>
            <a:r>
              <a:rPr lang="en-US" baseline="0" dirty="0" smtClean="0"/>
              <a:t>Skill group: A set of  skills form a skill group.</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Self Recording</a:t>
            </a:r>
            <a:r>
              <a:rPr lang="en-US" baseline="0" dirty="0" smtClean="0"/>
              <a:t> Drive:</a:t>
            </a:r>
          </a:p>
          <a:p>
            <a:r>
              <a:rPr lang="en-US" baseline="0" dirty="0" smtClean="0"/>
              <a:t>Network File server mapping drive which can be accessed through </a:t>
            </a:r>
            <a:r>
              <a:rPr lang="en-US" baseline="0" dirty="0" err="1" smtClean="0"/>
              <a:t>nfs</a:t>
            </a:r>
            <a:r>
              <a:rPr lang="en-US" baseline="0" dirty="0" smtClean="0"/>
              <a:t> protocol by the system.</a:t>
            </a:r>
          </a:p>
          <a:p>
            <a:r>
              <a:rPr lang="en-US" baseline="0" dirty="0" smtClean="0"/>
              <a:t>The files recorded by the UAP are stored to this configured drive (storage)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Steps to configure</a:t>
            </a:r>
            <a:r>
              <a:rPr lang="en-US" baseline="0" dirty="0" smtClean="0"/>
              <a:t> the Agent and their roles:</a:t>
            </a:r>
          </a:p>
          <a:p>
            <a:pPr marL="228600" indent="-228600">
              <a:buAutoNum type="arabicPeriod"/>
            </a:pPr>
            <a:r>
              <a:rPr lang="en-US" baseline="0" dirty="0" smtClean="0"/>
              <a:t>Role creation such as admin, agent, Monitor, QC inspector etc.,</a:t>
            </a:r>
          </a:p>
          <a:p>
            <a:pPr marL="228600" indent="-228600">
              <a:buAutoNum type="arabicPeriod"/>
            </a:pPr>
            <a:r>
              <a:rPr lang="en-US" baseline="0" dirty="0" smtClean="0"/>
              <a:t>Agents creation with the role created above</a:t>
            </a:r>
          </a:p>
          <a:p>
            <a:pPr marL="228600" indent="-228600">
              <a:buAutoNum type="arabicPeriod"/>
            </a:pPr>
            <a:r>
              <a:rPr lang="en-US" baseline="0" dirty="0" smtClean="0"/>
              <a:t>Agent groups creation for set of agents</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system defines four default roles: </a:t>
            </a:r>
            <a:r>
              <a:rPr lang="en-US" b="1" dirty="0" smtClean="0"/>
              <a:t>Ordinary agent, QC inspector</a:t>
            </a:r>
            <a:r>
              <a:rPr lang="en-US" b="0" dirty="0" smtClean="0"/>
              <a:t>,</a:t>
            </a:r>
            <a:r>
              <a:rPr lang="en-US" b="0" baseline="0" dirty="0" smtClean="0"/>
              <a:t> </a:t>
            </a:r>
            <a:r>
              <a:rPr lang="en-US" b="1" dirty="0" err="1" smtClean="0"/>
              <a:t>Supervisor,Technical</a:t>
            </a:r>
            <a:r>
              <a:rPr lang="en-US" b="1" dirty="0" smtClean="0"/>
              <a:t> maintenance personnel</a:t>
            </a:r>
          </a:p>
          <a:p>
            <a:r>
              <a:rPr lang="en-US" b="0" dirty="0" smtClean="0"/>
              <a:t>Customized</a:t>
            </a:r>
            <a:r>
              <a:rPr lang="en-US" b="0" baseline="0" dirty="0" smtClean="0"/>
              <a:t> roles can also be created.</a:t>
            </a:r>
          </a:p>
          <a:p>
            <a:endParaRPr lang="en-US" b="0" baseline="0" dirty="0" smtClean="0"/>
          </a:p>
          <a:p>
            <a:r>
              <a:rPr lang="en-US" b="1" dirty="0" smtClean="0"/>
              <a:t>Ordinary agent</a:t>
            </a:r>
            <a:r>
              <a:rPr lang="en-US" dirty="0" smtClean="0"/>
              <a:t> Indicates the agents who provide specific services for customers. </a:t>
            </a:r>
          </a:p>
          <a:p>
            <a:r>
              <a:rPr lang="en-US" b="1" dirty="0" smtClean="0"/>
              <a:t>QC inspector</a:t>
            </a:r>
            <a:r>
              <a:rPr lang="en-US" dirty="0" smtClean="0"/>
              <a:t> Indicates the agents who have the QC rights. QC inspectors check the daily work of agents by performing QC operations such as QC recording, full screen recording, and QC monitoring. This enhances the management of agents. </a:t>
            </a:r>
          </a:p>
          <a:p>
            <a:r>
              <a:rPr lang="en-US" b="1" dirty="0" smtClean="0"/>
              <a:t>Supervisor</a:t>
            </a:r>
            <a:r>
              <a:rPr lang="en-US" dirty="0" smtClean="0"/>
              <a:t> Indicates the leader of an agent group that contains certain agents of the virtual call center. The agents are group to facilitate administration and report statistics. </a:t>
            </a:r>
          </a:p>
          <a:p>
            <a:r>
              <a:rPr lang="en-US" b="1" dirty="0" smtClean="0"/>
              <a:t>Technical maintenance personnel</a:t>
            </a:r>
            <a:r>
              <a:rPr lang="en-US" dirty="0" smtClean="0"/>
              <a:t> Indicates the personnel who maintain the system. They do not need to provide services for customers. </a:t>
            </a:r>
          </a:p>
          <a:p>
            <a:endParaRPr lang="en-US"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This slides depicts the creation of an agent or</a:t>
            </a:r>
            <a:r>
              <a:rPr lang="en-US" sz="1000" baseline="0" dirty="0" smtClean="0"/>
              <a:t> agent in batches.</a:t>
            </a:r>
          </a:p>
          <a:p>
            <a:r>
              <a:rPr lang="en-US" sz="1000" b="1" baseline="0" dirty="0" smtClean="0"/>
              <a:t>Single Agent Creation:</a:t>
            </a:r>
            <a:r>
              <a:rPr lang="en-US" sz="1000" baseline="0" dirty="0" smtClean="0"/>
              <a:t> Specify the Agent Name, password, Agent Role and skills to handle the calls.</a:t>
            </a:r>
          </a:p>
          <a:p>
            <a:r>
              <a:rPr lang="en-US" sz="1000" b="1" baseline="0" dirty="0" smtClean="0"/>
              <a:t>Agent Creation in Batches: </a:t>
            </a:r>
            <a:r>
              <a:rPr lang="en-US" sz="1000" baseline="0" dirty="0" smtClean="0"/>
              <a:t>Using this page agents can be created in batches with same roles and skills</a:t>
            </a:r>
          </a:p>
          <a:p>
            <a:endParaRPr lang="en-US" baseline="0"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Maximum 1500 Flows Per VDN</a:t>
            </a:r>
          </a:p>
          <a:p>
            <a:pPr marL="228600" indent="-228600">
              <a:buAutoNum type="arabicPeriod"/>
            </a:pPr>
            <a:r>
              <a:rPr lang="en-US" dirty="0" smtClean="0"/>
              <a:t>Flow File Format – GSL, </a:t>
            </a:r>
            <a:r>
              <a:rPr lang="en-US" dirty="0" err="1" smtClean="0"/>
              <a:t>Vxml</a:t>
            </a:r>
            <a:endParaRPr lang="en-US" dirty="0" smtClean="0"/>
          </a:p>
          <a:p>
            <a:pPr marL="228600" indent="-228600">
              <a:buAutoNum type="arabicPeriod"/>
            </a:pPr>
            <a:r>
              <a:rPr lang="en-US" dirty="0" smtClean="0"/>
              <a:t>Flow Access Code to be manually provided for Non-auto start flow</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Called Party Configuration for Skill Queue (Inbound</a:t>
            </a:r>
            <a:r>
              <a:rPr lang="en-US" b="1" baseline="0" dirty="0" smtClean="0"/>
              <a:t> Voice Call)</a:t>
            </a:r>
            <a:r>
              <a:rPr lang="en-US" b="1" dirty="0" smtClean="0"/>
              <a:t>:</a:t>
            </a:r>
          </a:p>
          <a:p>
            <a:pPr marL="228600" indent="-228600">
              <a:buAutoNum type="arabicPeriod"/>
            </a:pPr>
            <a:r>
              <a:rPr lang="en-US" baseline="0" dirty="0" smtClean="0"/>
              <a:t>Select the </a:t>
            </a:r>
            <a:r>
              <a:rPr lang="en-US" baseline="0" dirty="0" err="1" smtClean="0"/>
              <a:t>Accesscode</a:t>
            </a:r>
            <a:endParaRPr lang="en-US" baseline="0" dirty="0" smtClean="0"/>
          </a:p>
          <a:p>
            <a:pPr marL="228600" indent="-228600">
              <a:buAutoNum type="arabicPeriod"/>
            </a:pPr>
            <a:r>
              <a:rPr lang="en-US" baseline="0" dirty="0" smtClean="0"/>
              <a:t>Select the destination device type as Skill Queue and select the skill to complete the configuration.</a:t>
            </a:r>
          </a:p>
          <a:p>
            <a:pPr marL="228600" indent="-228600">
              <a:buAutoNum type="arabicPeriod"/>
            </a:pPr>
            <a:r>
              <a:rPr lang="en-US" baseline="0" dirty="0" smtClean="0"/>
              <a:t>Once this configuration is down. When the customer calls this  access code the call will be routed to the agent</a:t>
            </a:r>
          </a:p>
          <a:p>
            <a:r>
              <a:rPr lang="en-US" b="1" dirty="0" smtClean="0"/>
              <a:t>Called Party Configuration for Inbound IVR</a:t>
            </a:r>
            <a:r>
              <a:rPr lang="en-US" b="1" baseline="0" dirty="0" smtClean="0"/>
              <a:t> Call</a:t>
            </a:r>
            <a:r>
              <a:rPr lang="en-US" b="1" dirty="0" smtClean="0"/>
              <a:t>:</a:t>
            </a:r>
          </a:p>
          <a:p>
            <a:pPr marL="228600" indent="-228600">
              <a:buAutoNum type="arabicPeriod"/>
            </a:pPr>
            <a:r>
              <a:rPr lang="en-US" baseline="0" dirty="0" smtClean="0"/>
              <a:t>Select the </a:t>
            </a:r>
            <a:r>
              <a:rPr lang="en-US" baseline="0" dirty="0" err="1" smtClean="0"/>
              <a:t>Accesscode</a:t>
            </a:r>
            <a:endParaRPr lang="en-US" baseline="0" dirty="0" smtClean="0"/>
          </a:p>
          <a:p>
            <a:pPr marL="228600" indent="-228600">
              <a:buAutoNum type="arabicPeriod"/>
            </a:pPr>
            <a:r>
              <a:rPr lang="en-US" baseline="0" dirty="0" smtClean="0"/>
              <a:t>Select the destination device type as IVR and select IVR Flow to complete the configuration.</a:t>
            </a:r>
          </a:p>
          <a:p>
            <a:pPr marL="228600" indent="-228600">
              <a:buAutoNum type="arabicPeriod"/>
            </a:pPr>
            <a:r>
              <a:rPr lang="en-US" baseline="0" dirty="0" smtClean="0"/>
              <a:t>Once this configuration is down. When the customer calls this  access code the call will be routed to the IVR</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dirty="0" err="1" smtClean="0">
                <a:solidFill>
                  <a:schemeClr val="accent2">
                    <a:lumMod val="75000"/>
                  </a:schemeClr>
                </a:solidFill>
                <a:latin typeface="FrutigerNext LT Medium" pitchFamily="34" charset="0"/>
              </a:rPr>
              <a:t>Data</a:t>
            </a:r>
            <a:r>
              <a:rPr lang="en-US" sz="1200" b="1" baseline="0" dirty="0" err="1" smtClean="0">
                <a:solidFill>
                  <a:schemeClr val="accent2">
                    <a:lumMod val="75000"/>
                  </a:schemeClr>
                </a:solidFill>
                <a:latin typeface="FrutigerNext LT Medium" pitchFamily="34" charset="0"/>
              </a:rPr>
              <a:t>Station</a:t>
            </a:r>
            <a:r>
              <a:rPr lang="en-US" sz="1200" b="1" baseline="0" dirty="0" smtClean="0">
                <a:solidFill>
                  <a:schemeClr val="accent2">
                    <a:lumMod val="75000"/>
                  </a:schemeClr>
                </a:solidFill>
                <a:latin typeface="FrutigerNext LT Medium" pitchFamily="34" charset="0"/>
              </a:rPr>
              <a:t> Server:  Windows and Linux.</a:t>
            </a:r>
          </a:p>
          <a:p>
            <a:r>
              <a:rPr lang="en-US" sz="1200" b="1" baseline="0" dirty="0" err="1" smtClean="0">
                <a:solidFill>
                  <a:schemeClr val="accent2">
                    <a:lumMod val="75000"/>
                  </a:schemeClr>
                </a:solidFill>
                <a:latin typeface="FrutigerNext LT Medium" pitchFamily="34" charset="0"/>
              </a:rPr>
              <a:t>DataStation</a:t>
            </a:r>
            <a:r>
              <a:rPr lang="en-US" sz="1200" b="1" baseline="0" dirty="0" smtClean="0">
                <a:solidFill>
                  <a:schemeClr val="accent2">
                    <a:lumMod val="75000"/>
                  </a:schemeClr>
                </a:solidFill>
                <a:latin typeface="FrutigerNext LT Medium" pitchFamily="34" charset="0"/>
              </a:rPr>
              <a:t> Client: Only Windows.</a:t>
            </a:r>
            <a:endParaRPr lang="en-US" sz="1200" b="1" dirty="0" smtClean="0">
              <a:solidFill>
                <a:schemeClr val="accent2">
                  <a:lumMod val="75000"/>
                </a:schemeClr>
              </a:solidFill>
              <a:latin typeface="FrutigerNext LT Medium" pitchFamily="34" charset="0"/>
            </a:endParaRPr>
          </a:p>
          <a:p>
            <a:endParaRPr lang="en-US" sz="1200" b="1" dirty="0" smtClean="0">
              <a:solidFill>
                <a:schemeClr val="accent2">
                  <a:lumMod val="75000"/>
                </a:schemeClr>
              </a:solidFill>
              <a:latin typeface="FrutigerNext LT Medium" pitchFamily="34" charset="0"/>
            </a:endParaRPr>
          </a:p>
          <a:p>
            <a:r>
              <a:rPr lang="en-US" sz="1200" b="1" dirty="0" smtClean="0">
                <a:solidFill>
                  <a:schemeClr val="accent2">
                    <a:lumMod val="75000"/>
                  </a:schemeClr>
                </a:solidFill>
                <a:latin typeface="FrutigerNext LT Medium" pitchFamily="34" charset="0"/>
              </a:rPr>
              <a:t>Transmitting Data: </a:t>
            </a:r>
            <a:r>
              <a:rPr lang="en-US" sz="1200" dirty="0" smtClean="0">
                <a:solidFill>
                  <a:schemeClr val="bg2"/>
                </a:solidFill>
                <a:latin typeface="FrutigerNext LT Medium" pitchFamily="34" charset="0"/>
              </a:rPr>
              <a:t>This task is performed to transmit data periodically from a data source to a destination database, such as the Oracle database, DB2 database, Informix database, GMDB database and SQLSERVER database. </a:t>
            </a:r>
          </a:p>
          <a:p>
            <a:r>
              <a:rPr lang="en-US" sz="1200" b="1" dirty="0" smtClean="0">
                <a:solidFill>
                  <a:schemeClr val="accent2">
                    <a:lumMod val="75000"/>
                  </a:schemeClr>
                </a:solidFill>
                <a:latin typeface="FrutigerNext LT Medium" pitchFamily="34" charset="0"/>
              </a:rPr>
              <a:t>Downloading File: </a:t>
            </a:r>
            <a:r>
              <a:rPr lang="en-US" sz="1200" dirty="0" smtClean="0">
                <a:solidFill>
                  <a:schemeClr val="bg2"/>
                </a:solidFill>
                <a:latin typeface="FrutigerNext LT Medium" pitchFamily="34" charset="0"/>
              </a:rPr>
              <a:t>This task is performed to download files from the FTP or the SFTP server to the local host. </a:t>
            </a:r>
          </a:p>
          <a:p>
            <a:r>
              <a:rPr lang="en-US" sz="1200" b="1" dirty="0" smtClean="0">
                <a:solidFill>
                  <a:schemeClr val="accent2">
                    <a:lumMod val="75000"/>
                  </a:schemeClr>
                </a:solidFill>
                <a:latin typeface="FrutigerNext LT Medium" pitchFamily="34" charset="0"/>
              </a:rPr>
              <a:t>Uploading File: </a:t>
            </a:r>
            <a:r>
              <a:rPr lang="en-US" sz="1200" dirty="0" smtClean="0">
                <a:solidFill>
                  <a:schemeClr val="bg2"/>
                </a:solidFill>
                <a:latin typeface="FrutigerNext LT Medium" pitchFamily="34" charset="0"/>
              </a:rPr>
              <a:t>This task is performed to upload files from the local host to the FTP or the SFTP server. </a:t>
            </a:r>
          </a:p>
          <a:p>
            <a:r>
              <a:rPr lang="en-US" sz="1200" b="1" dirty="0" smtClean="0">
                <a:solidFill>
                  <a:schemeClr val="accent2">
                    <a:lumMod val="75000"/>
                  </a:schemeClr>
                </a:solidFill>
                <a:latin typeface="FrutigerNext LT Medium" pitchFamily="34" charset="0"/>
              </a:rPr>
              <a:t>Exporting File: </a:t>
            </a:r>
            <a:r>
              <a:rPr lang="en-US" sz="1200" dirty="0" smtClean="0">
                <a:solidFill>
                  <a:schemeClr val="bg2"/>
                </a:solidFill>
                <a:latin typeface="FrutigerNext LT Medium" pitchFamily="34" charset="0"/>
              </a:rPr>
              <a:t>This task is performed to export the database files as the text files or the DBF files periodically.</a:t>
            </a:r>
          </a:p>
          <a:p>
            <a:r>
              <a:rPr lang="en-US" sz="1200" b="1" dirty="0" smtClean="0">
                <a:solidFill>
                  <a:schemeClr val="accent2">
                    <a:lumMod val="75000"/>
                  </a:schemeClr>
                </a:solidFill>
                <a:latin typeface="FrutigerNext LT Medium" pitchFamily="34" charset="0"/>
              </a:rPr>
              <a:t>Processing File: </a:t>
            </a:r>
            <a:r>
              <a:rPr lang="en-US" sz="1200" dirty="0" smtClean="0">
                <a:solidFill>
                  <a:schemeClr val="bg2"/>
                </a:solidFill>
                <a:latin typeface="FrutigerNext LT Medium" pitchFamily="34" charset="0"/>
              </a:rPr>
              <a:t>This task is performed to filter and process the specified files periodically. Processing a file indicates deleting or modifying the extension name of the file and moving the file to a specified path. </a:t>
            </a:r>
          </a:p>
          <a:p>
            <a:r>
              <a:rPr lang="en-US" sz="1200" b="1" dirty="0" smtClean="0">
                <a:solidFill>
                  <a:schemeClr val="accent2">
                    <a:lumMod val="75000"/>
                  </a:schemeClr>
                </a:solidFill>
                <a:latin typeface="FrutigerNext LT Medium" pitchFamily="34" charset="0"/>
              </a:rPr>
              <a:t>Invoking Application:</a:t>
            </a:r>
            <a:r>
              <a:rPr lang="en-US" sz="1200" dirty="0" smtClean="0">
                <a:solidFill>
                  <a:schemeClr val="bg2"/>
                </a:solidFill>
                <a:latin typeface="FrutigerNext LT Medium" pitchFamily="34" charset="0"/>
              </a:rPr>
              <a:t> This task is performed to invoke applications periodically. </a:t>
            </a:r>
          </a:p>
          <a:p>
            <a:r>
              <a:rPr lang="en-US" sz="1200" b="1" dirty="0" smtClean="0">
                <a:solidFill>
                  <a:schemeClr val="accent2">
                    <a:lumMod val="75000"/>
                  </a:schemeClr>
                </a:solidFill>
                <a:latin typeface="FrutigerNext LT Medium" pitchFamily="34" charset="0"/>
              </a:rPr>
              <a:t>Synchronizing File: </a:t>
            </a:r>
            <a:r>
              <a:rPr lang="en-US" sz="1200" dirty="0" smtClean="0">
                <a:solidFill>
                  <a:schemeClr val="bg2"/>
                </a:solidFill>
                <a:latin typeface="FrutigerNext LT Medium" pitchFamily="34" charset="0"/>
              </a:rPr>
              <a:t>This task is performed to monitor file changes and synchronize the modified files from the source host to the destination host. </a:t>
            </a:r>
          </a:p>
          <a:p>
            <a:r>
              <a:rPr lang="en-US" sz="1200" b="1" dirty="0" smtClean="0">
                <a:solidFill>
                  <a:schemeClr val="accent2">
                    <a:lumMod val="75000"/>
                  </a:schemeClr>
                </a:solidFill>
                <a:latin typeface="FrutigerNext LT Medium" pitchFamily="34" charset="0"/>
              </a:rPr>
              <a:t>Operating File: </a:t>
            </a:r>
            <a:r>
              <a:rPr lang="en-US" sz="1200" dirty="0" smtClean="0">
                <a:solidFill>
                  <a:schemeClr val="bg2"/>
                </a:solidFill>
                <a:latin typeface="FrutigerNext LT Medium" pitchFamily="34" charset="0"/>
              </a:rPr>
              <a:t>This task is performed to operate files on the local host or FTP nodes. Operating a file indicates uploading the file to, and downloading or deleting the file from the local host or the FTP nodes. </a:t>
            </a:r>
          </a:p>
          <a:p>
            <a:r>
              <a:rPr lang="en-US" sz="1200" b="1" dirty="0" smtClean="0">
                <a:solidFill>
                  <a:schemeClr val="accent2">
                    <a:lumMod val="75000"/>
                  </a:schemeClr>
                </a:solidFill>
                <a:latin typeface="FrutigerNext LT Medium" pitchFamily="34" charset="0"/>
              </a:rPr>
              <a:t>Synchronizing Command</a:t>
            </a:r>
            <a:r>
              <a:rPr lang="en-US" sz="1200" dirty="0" smtClean="0">
                <a:solidFill>
                  <a:schemeClr val="bg2"/>
                </a:solidFill>
                <a:latin typeface="FrutigerNext LT Medium" pitchFamily="34" charset="0"/>
              </a:rPr>
              <a:t>: This task is performed to set the synchronization task on the client. In this case, the system generates the corresponding </a:t>
            </a:r>
            <a:r>
              <a:rPr lang="en-US" sz="1200" dirty="0" err="1" smtClean="0">
                <a:solidFill>
                  <a:schemeClr val="bg2"/>
                </a:solidFill>
                <a:latin typeface="FrutigerNext LT Medium" pitchFamily="34" charset="0"/>
              </a:rPr>
              <a:t>rsync</a:t>
            </a:r>
            <a:r>
              <a:rPr lang="en-US" sz="1200" dirty="0" smtClean="0">
                <a:solidFill>
                  <a:schemeClr val="bg2"/>
                </a:solidFill>
                <a:latin typeface="FrutigerNext LT Medium" pitchFamily="34" charset="0"/>
              </a:rPr>
              <a:t> command on the </a:t>
            </a:r>
            <a:r>
              <a:rPr lang="en-US" sz="1200" dirty="0" err="1" smtClean="0">
                <a:solidFill>
                  <a:schemeClr val="bg2"/>
                </a:solidFill>
                <a:latin typeface="FrutigerNext LT Medium" pitchFamily="34" charset="0"/>
              </a:rPr>
              <a:t>DataStation</a:t>
            </a:r>
            <a:r>
              <a:rPr lang="en-US" sz="1200" dirty="0" smtClean="0">
                <a:solidFill>
                  <a:schemeClr val="bg2"/>
                </a:solidFill>
                <a:latin typeface="FrutigerNext LT Medium" pitchFamily="34" charset="0"/>
              </a:rPr>
              <a:t> server. The synchronization command can be run periodically to synchronize the directories on the source host and on the destination host. </a:t>
            </a:r>
          </a:p>
          <a:p>
            <a:r>
              <a:rPr lang="en-US" sz="1200" b="1" dirty="0" smtClean="0">
                <a:solidFill>
                  <a:schemeClr val="accent2">
                    <a:lumMod val="75000"/>
                  </a:schemeClr>
                </a:solidFill>
                <a:latin typeface="FrutigerNext LT Medium" pitchFamily="34" charset="0"/>
              </a:rPr>
              <a:t>File Agent: </a:t>
            </a:r>
            <a:r>
              <a:rPr lang="en-US" sz="1200" dirty="0" smtClean="0">
                <a:solidFill>
                  <a:schemeClr val="bg2"/>
                </a:solidFill>
                <a:latin typeface="FrutigerNext LT Medium" pitchFamily="34" charset="0"/>
              </a:rPr>
              <a:t>This task is performed to upload or download files according to the received UDP messages. </a:t>
            </a:r>
          </a:p>
          <a:p>
            <a:r>
              <a:rPr lang="en-US" sz="1200" b="1" dirty="0" smtClean="0">
                <a:solidFill>
                  <a:schemeClr val="accent2">
                    <a:lumMod val="75000"/>
                  </a:schemeClr>
                </a:solidFill>
                <a:latin typeface="FrutigerNext LT Medium" pitchFamily="34" charset="0"/>
              </a:rPr>
              <a:t>Group Task: </a:t>
            </a:r>
            <a:r>
              <a:rPr lang="en-US" sz="1200" dirty="0" smtClean="0">
                <a:solidFill>
                  <a:schemeClr val="bg2"/>
                </a:solidFill>
                <a:latin typeface="FrutigerNext LT Medium" pitchFamily="34" charset="0"/>
              </a:rPr>
              <a:t>This task is performed to execute a group of tasks periodically. The tasks in the group, including Transmitting Data, Downloading File, Uploading File, Exporting File, Processing File, Invoking Application, and Operating File, Converting File, Loading File, Generating File are executed in a sequence. </a:t>
            </a:r>
          </a:p>
          <a:p>
            <a:r>
              <a:rPr lang="en-US" sz="1200" b="1" dirty="0" smtClean="0">
                <a:solidFill>
                  <a:schemeClr val="accent2">
                    <a:lumMod val="75000"/>
                  </a:schemeClr>
                </a:solidFill>
                <a:latin typeface="FrutigerNext LT Medium" pitchFamily="34" charset="0"/>
              </a:rPr>
              <a:t>Converting File: </a:t>
            </a:r>
            <a:r>
              <a:rPr lang="en-US" sz="1200" dirty="0" smtClean="0">
                <a:solidFill>
                  <a:schemeClr val="bg2"/>
                </a:solidFill>
                <a:latin typeface="FrutigerNext LT Medium" pitchFamily="34" charset="0"/>
              </a:rPr>
              <a:t>This task is performed to convert certain or all fields specified in a binary file into a binary or text file. </a:t>
            </a:r>
          </a:p>
          <a:p>
            <a:r>
              <a:rPr lang="en-US" sz="1200" b="1" dirty="0" smtClean="0">
                <a:solidFill>
                  <a:schemeClr val="accent2">
                    <a:lumMod val="75000"/>
                  </a:schemeClr>
                </a:solidFill>
                <a:latin typeface="FrutigerNext LT Medium" pitchFamily="34" charset="0"/>
              </a:rPr>
              <a:t>Loading File: </a:t>
            </a:r>
            <a:r>
              <a:rPr lang="en-US" sz="1200" dirty="0" smtClean="0">
                <a:solidFill>
                  <a:schemeClr val="bg2"/>
                </a:solidFill>
                <a:latin typeface="FrutigerNext LT Medium" pitchFamily="34" charset="0"/>
              </a:rPr>
              <a:t>This task is performed to parse and load files in specified formats. </a:t>
            </a:r>
          </a:p>
          <a:p>
            <a:r>
              <a:rPr lang="en-US" sz="1200" b="1" dirty="0" smtClean="0">
                <a:solidFill>
                  <a:schemeClr val="accent2">
                    <a:lumMod val="75000"/>
                  </a:schemeClr>
                </a:solidFill>
                <a:latin typeface="FrutigerNext LT Medium" pitchFamily="34" charset="0"/>
              </a:rPr>
              <a:t>Generating File: </a:t>
            </a:r>
            <a:r>
              <a:rPr lang="en-US" sz="1200" dirty="0" smtClean="0">
                <a:solidFill>
                  <a:schemeClr val="bg2"/>
                </a:solidFill>
                <a:latin typeface="FrutigerNext LT Medium" pitchFamily="34" charset="0"/>
              </a:rPr>
              <a:t>The task is performed to generate files in specified formats.</a:t>
            </a:r>
          </a:p>
          <a:p>
            <a:endParaRPr lang="en-US" sz="1200" dirty="0" smtClean="0">
              <a:solidFill>
                <a:schemeClr val="bg2"/>
              </a:solidFill>
              <a:latin typeface="FrutigerNext LT Medium" pitchFamily="34" charset="0"/>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solidFill>
                  <a:schemeClr val="bg2"/>
                </a:solidFill>
                <a:latin typeface="FrutigerNext LT Medium" pitchFamily="34" charset="0"/>
                <a:sym typeface="Wingdings" pitchFamily="2" charset="2"/>
              </a:rPr>
              <a:t>Schedule : The Schedule can be configured to transfer the binary bill logs (.</a:t>
            </a:r>
            <a:r>
              <a:rPr lang="en-US" dirty="0" err="1" smtClean="0">
                <a:solidFill>
                  <a:schemeClr val="bg2"/>
                </a:solidFill>
                <a:latin typeface="FrutigerNext LT Medium" pitchFamily="34" charset="0"/>
                <a:sym typeface="Wingdings" pitchFamily="2" charset="2"/>
              </a:rPr>
              <a:t>unl</a:t>
            </a:r>
            <a:r>
              <a:rPr lang="en-US" dirty="0" smtClean="0">
                <a:solidFill>
                  <a:schemeClr val="bg2"/>
                </a:solidFill>
                <a:latin typeface="FrutigerNext LT Medium" pitchFamily="34" charset="0"/>
                <a:sym typeface="Wingdings" pitchFamily="2" charset="2"/>
              </a:rPr>
              <a:t>) files from the CTI machine to the database.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solidFill>
                  <a:schemeClr val="bg2"/>
                </a:solidFill>
                <a:latin typeface="FrutigerNext LT Medium" pitchFamily="34" charset="0"/>
                <a:sym typeface="Wingdings" pitchFamily="2" charset="2"/>
              </a:rPr>
              <a:t>Here its 10 </a:t>
            </a:r>
            <a:r>
              <a:rPr lang="en-US" dirty="0" err="1" smtClean="0">
                <a:solidFill>
                  <a:schemeClr val="bg2"/>
                </a:solidFill>
                <a:latin typeface="FrutigerNext LT Medium" pitchFamily="34" charset="0"/>
                <a:sym typeface="Wingdings" pitchFamily="2" charset="2"/>
              </a:rPr>
              <a:t>secs</a:t>
            </a:r>
            <a:r>
              <a:rPr lang="en-US" dirty="0" smtClean="0">
                <a:solidFill>
                  <a:schemeClr val="bg2"/>
                </a:solidFill>
                <a:latin typeface="FrutigerNext LT Medium" pitchFamily="34" charset="0"/>
                <a:sym typeface="Wingdings" pitchFamily="2" charset="2"/>
              </a:rPr>
              <a:t>, every 10s, the task is scheduled and binary bill log files are transferred to the database in human readable</a:t>
            </a:r>
            <a:r>
              <a:rPr lang="en-US" baseline="0" dirty="0" smtClean="0">
                <a:solidFill>
                  <a:schemeClr val="bg2"/>
                </a:solidFill>
                <a:latin typeface="FrutigerNext LT Medium" pitchFamily="34" charset="0"/>
                <a:sym typeface="Wingdings" pitchFamily="2" charset="2"/>
              </a:rPr>
              <a:t> format.</a:t>
            </a:r>
            <a:endParaRPr lang="en-US" dirty="0" smtClean="0">
              <a:solidFill>
                <a:schemeClr val="bg2"/>
              </a:solidFill>
              <a:latin typeface="FrutigerNext LT Medium" pitchFamily="34" charset="0"/>
              <a:sym typeface="Wingdings" pitchFamily="2" charset="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solidFill>
                  <a:schemeClr val="bg2"/>
                </a:solidFill>
                <a:latin typeface="FrutigerNext LT Medium" pitchFamily="34" charset="0"/>
                <a:sym typeface="Wingdings" pitchFamily="2" charset="2"/>
              </a:rPr>
              <a:t>FileName</a:t>
            </a:r>
            <a:r>
              <a:rPr lang="en-US" dirty="0" smtClean="0">
                <a:solidFill>
                  <a:schemeClr val="bg2"/>
                </a:solidFill>
                <a:latin typeface="FrutigerNext LT Medium" pitchFamily="34" charset="0"/>
                <a:sym typeface="Wingdings" pitchFamily="2" charset="2"/>
              </a:rPr>
              <a:t>:</a:t>
            </a:r>
            <a:r>
              <a:rPr lang="en-US" baseline="0" dirty="0" smtClean="0">
                <a:solidFill>
                  <a:schemeClr val="bg2"/>
                </a:solidFill>
                <a:latin typeface="FrutigerNext LT Medium" pitchFamily="34" charset="0"/>
                <a:sym typeface="Wingdings" pitchFamily="2" charset="2"/>
              </a:rPr>
              <a:t> This is the path created by the CTI during the installation and running where the binary log files are generated.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olidFill>
                  <a:schemeClr val="bg2"/>
                </a:solidFill>
                <a:latin typeface="FrutigerNext LT Medium" pitchFamily="34" charset="0"/>
                <a:sym typeface="Wingdings" pitchFamily="2" charset="2"/>
              </a:rPr>
              <a:t> Provide the absolute path.</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olidFill>
                  <a:schemeClr val="bg2"/>
                </a:solidFill>
                <a:latin typeface="FrutigerNext LT Medium" pitchFamily="34" charset="0"/>
                <a:sym typeface="Wingdings" pitchFamily="2" charset="2"/>
              </a:rPr>
              <a:t>Action: Once the file is read and content is put to DB, move the file to another location for backup.</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olidFill>
                  <a:schemeClr val="bg2"/>
                </a:solidFill>
                <a:latin typeface="FrutigerNext LT Medium" pitchFamily="34" charset="0"/>
                <a:sym typeface="Wingdings" pitchFamily="2" charset="2"/>
              </a:rPr>
              <a:t>Action Include: Delete, Move and modify, modify extension, Move to &amp; advanced setting.</a:t>
            </a:r>
            <a:endParaRPr lang="en-US" dirty="0" smtClean="0">
              <a:solidFill>
                <a:schemeClr val="bg2"/>
              </a:solidFill>
              <a:latin typeface="FrutigerNext LT Medium" pitchFamily="34" charset="0"/>
              <a:sym typeface="Wingdings" pitchFamily="2" charset="2"/>
            </a:endParaRP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SID: Service Identifier</a:t>
            </a:r>
            <a:r>
              <a:rPr lang="en-US" baseline="0" dirty="0" smtClean="0"/>
              <a:t> of Database.</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u="sng" dirty="0" smtClean="0"/>
              <a:t>IVR:</a:t>
            </a:r>
          </a:p>
          <a:p>
            <a:r>
              <a:rPr lang="en-US" b="1" dirty="0" err="1" smtClean="0"/>
              <a:t>SN:</a:t>
            </a:r>
            <a:r>
              <a:rPr lang="en-US" dirty="0" err="1" smtClean="0"/>
              <a:t>The</a:t>
            </a:r>
            <a:r>
              <a:rPr lang="en-US" dirty="0" smtClean="0"/>
              <a:t> system automatically generates a unique SN that identifies a record.</a:t>
            </a:r>
          </a:p>
          <a:p>
            <a:r>
              <a:rPr lang="en-US" b="1" dirty="0" smtClean="0"/>
              <a:t>IP Address</a:t>
            </a:r>
            <a:r>
              <a:rPr lang="en-US" dirty="0" smtClean="0"/>
              <a:t> IP address of the server where the IVR is located. [Example] 10.10.10.1</a:t>
            </a:r>
          </a:p>
          <a:p>
            <a:r>
              <a:rPr lang="en-US" b="1" dirty="0" err="1" smtClean="0"/>
              <a:t>ProgID</a:t>
            </a:r>
            <a:r>
              <a:rPr lang="en-US" dirty="0" smtClean="0"/>
              <a:t> Process ID of the </a:t>
            </a:r>
            <a:r>
              <a:rPr lang="en-US" dirty="0" err="1" smtClean="0"/>
              <a:t>IVR.The</a:t>
            </a:r>
            <a:r>
              <a:rPr lang="en-US" dirty="0" smtClean="0"/>
              <a:t> system automatically generates a process ID.[Value Range] 301-370</a:t>
            </a:r>
          </a:p>
          <a:p>
            <a:r>
              <a:rPr lang="en-US" b="1" dirty="0" smtClean="0"/>
              <a:t>Number of Concurrent Calls</a:t>
            </a:r>
            <a:r>
              <a:rPr lang="en-US" dirty="0" smtClean="0"/>
              <a:t> Number of calls that can be concurrently processed by the IVR.</a:t>
            </a:r>
          </a:p>
          <a:p>
            <a:r>
              <a:rPr lang="en-US" dirty="0" smtClean="0"/>
              <a:t>For the IVR in which only GSL flows run, the value </a:t>
            </a:r>
            <a:r>
              <a:rPr lang="en-US" b="1" dirty="0" smtClean="0"/>
              <a:t>600</a:t>
            </a:r>
            <a:r>
              <a:rPr lang="en-US" dirty="0" smtClean="0"/>
              <a:t> is recommended. </a:t>
            </a:r>
          </a:p>
          <a:p>
            <a:r>
              <a:rPr lang="en-US" dirty="0" smtClean="0"/>
              <a:t>For the IVR in which </a:t>
            </a:r>
            <a:r>
              <a:rPr lang="en-US" dirty="0" err="1" smtClean="0"/>
              <a:t>VoiceXML</a:t>
            </a:r>
            <a:r>
              <a:rPr lang="en-US" dirty="0" smtClean="0"/>
              <a:t> flows run, the value </a:t>
            </a:r>
            <a:r>
              <a:rPr lang="en-US" b="1" dirty="0" smtClean="0"/>
              <a:t>300</a:t>
            </a:r>
            <a:r>
              <a:rPr lang="en-US" dirty="0" smtClean="0"/>
              <a:t> is recommended. </a:t>
            </a:r>
          </a:p>
          <a:p>
            <a:r>
              <a:rPr lang="en-US" b="1" dirty="0" smtClean="0"/>
              <a:t>Support VXML</a:t>
            </a:r>
            <a:r>
              <a:rPr lang="en-US" dirty="0" smtClean="0"/>
              <a:t> Indicates whether the IVR can be loaded with </a:t>
            </a:r>
            <a:r>
              <a:rPr lang="en-US" dirty="0" err="1" smtClean="0"/>
              <a:t>VoiceXML</a:t>
            </a:r>
            <a:r>
              <a:rPr lang="en-US" dirty="0" smtClean="0"/>
              <a:t> flow files. </a:t>
            </a:r>
          </a:p>
          <a:p>
            <a:r>
              <a:rPr lang="en-US" b="1" dirty="0" smtClean="0"/>
              <a:t>Check Process Update Interval (s)</a:t>
            </a:r>
            <a:r>
              <a:rPr lang="en-US" dirty="0" smtClean="0"/>
              <a:t> Interval for the IVR to automatically check whether GSL flows are updated in the directory on the CTI file server.</a:t>
            </a:r>
          </a:p>
          <a:p>
            <a:r>
              <a:rPr lang="en-US" b="1" dirty="0" smtClean="0"/>
              <a:t>Parameter Group</a:t>
            </a:r>
            <a:r>
              <a:rPr lang="en-US" dirty="0" smtClean="0"/>
              <a:t> This parameter needs to be set in the following situations: </a:t>
            </a:r>
          </a:p>
          <a:p>
            <a:r>
              <a:rPr lang="en-US" dirty="0" smtClean="0"/>
              <a:t>The IVR supports </a:t>
            </a:r>
            <a:r>
              <a:rPr lang="en-US" dirty="0" err="1" smtClean="0"/>
              <a:t>VoiceXML</a:t>
            </a:r>
            <a:r>
              <a:rPr lang="en-US" dirty="0" smtClean="0"/>
              <a:t> flows.</a:t>
            </a:r>
          </a:p>
          <a:p>
            <a:r>
              <a:rPr lang="en-US" dirty="0" smtClean="0"/>
              <a:t>The IVR runs on UNIX or Linux, and the voice file path in the GSL flow that is loaded to the IVR changes. </a:t>
            </a:r>
          </a:p>
          <a:p>
            <a:endParaRPr lang="en-US" b="1" u="sng" dirty="0" smtClean="0"/>
          </a:p>
          <a:p>
            <a:r>
              <a:rPr lang="en-US" b="1" u="sng" dirty="0" smtClean="0"/>
              <a:t>CCIVR:</a:t>
            </a:r>
          </a:p>
          <a:p>
            <a:r>
              <a:rPr lang="en-US" dirty="0" smtClean="0"/>
              <a:t>The CCIVR supports the VoiceXML2.1 standard-based and CCXML1.0 standard-based services. When service flows meet the VoiceXML2.1 or CCXML1.0 standards, the CCIVR must be configured to load the flows.</a:t>
            </a:r>
          </a:p>
          <a:p>
            <a:r>
              <a:rPr lang="en-US" dirty="0" smtClean="0"/>
              <a:t>The CCIVR can transfers the calls which have been accessed call center platform to a third-party system for processing.</a:t>
            </a:r>
          </a:p>
          <a:p>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err="1" smtClean="0"/>
              <a:t>SN.</a:t>
            </a:r>
            <a:r>
              <a:rPr lang="en-US" dirty="0" err="1" smtClean="0"/>
              <a:t>The</a:t>
            </a:r>
            <a:r>
              <a:rPr lang="en-US" dirty="0" smtClean="0"/>
              <a:t> system automatically generates a unique SN that identifies a record.</a:t>
            </a:r>
          </a:p>
          <a:p>
            <a:r>
              <a:rPr lang="en-US" b="1" dirty="0" smtClean="0"/>
              <a:t>Data Source Alias</a:t>
            </a:r>
            <a:r>
              <a:rPr lang="en-US" dirty="0" smtClean="0"/>
              <a:t> Name of a data source.</a:t>
            </a:r>
          </a:p>
          <a:p>
            <a:r>
              <a:rPr lang="en-US" b="1" dirty="0" smtClean="0"/>
              <a:t>DB Name</a:t>
            </a:r>
            <a:r>
              <a:rPr lang="en-US" dirty="0" smtClean="0"/>
              <a:t> </a:t>
            </a:r>
            <a:r>
              <a:rPr lang="en-US" dirty="0" err="1" smtClean="0"/>
              <a:t>Name</a:t>
            </a:r>
            <a:r>
              <a:rPr lang="en-US" dirty="0" smtClean="0"/>
              <a:t> of the database that is accessed through a data source. </a:t>
            </a:r>
          </a:p>
          <a:p>
            <a:r>
              <a:rPr lang="en-US" b="1" dirty="0" smtClean="0"/>
              <a:t>User Name</a:t>
            </a:r>
            <a:r>
              <a:rPr lang="en-US" dirty="0" smtClean="0"/>
              <a:t> User name for accessing the data source. </a:t>
            </a:r>
          </a:p>
          <a:p>
            <a:r>
              <a:rPr lang="en-US" b="1" dirty="0" smtClean="0"/>
              <a:t>Password</a:t>
            </a:r>
            <a:r>
              <a:rPr lang="en-US" dirty="0" smtClean="0"/>
              <a:t> </a:t>
            </a:r>
            <a:r>
              <a:rPr lang="en-US" dirty="0" err="1" smtClean="0"/>
              <a:t>Password</a:t>
            </a:r>
            <a:r>
              <a:rPr lang="en-US" dirty="0" smtClean="0"/>
              <a:t> of the user who accesses the data source.</a:t>
            </a:r>
          </a:p>
          <a:p>
            <a:r>
              <a:rPr lang="en-US" b="1" dirty="0" smtClean="0"/>
              <a:t>DB Type</a:t>
            </a:r>
            <a:r>
              <a:rPr lang="en-US" dirty="0" smtClean="0"/>
              <a:t> The database types are as follows: </a:t>
            </a:r>
          </a:p>
          <a:p>
            <a:r>
              <a:rPr lang="en-US" dirty="0" smtClean="0"/>
              <a:t>SQLSERVER </a:t>
            </a:r>
          </a:p>
          <a:p>
            <a:r>
              <a:rPr lang="en-US" dirty="0" smtClean="0"/>
              <a:t>ORACLE </a:t>
            </a:r>
          </a:p>
          <a:p>
            <a:r>
              <a:rPr lang="en-US" dirty="0" smtClean="0"/>
              <a:t>SYBASE </a:t>
            </a:r>
          </a:p>
          <a:p>
            <a:r>
              <a:rPr lang="en-US" dirty="0" smtClean="0"/>
              <a:t>INFORMIX </a:t>
            </a:r>
          </a:p>
          <a:p>
            <a:r>
              <a:rPr lang="en-US" dirty="0" smtClean="0"/>
              <a:t>DB2 </a:t>
            </a:r>
          </a:p>
          <a:p>
            <a:r>
              <a:rPr lang="en-US" dirty="0" smtClean="0"/>
              <a:t>GMDB</a:t>
            </a:r>
          </a:p>
          <a:p>
            <a:r>
              <a:rPr lang="en-US" b="1" dirty="0" smtClean="0"/>
              <a:t>Data Source Type</a:t>
            </a:r>
            <a:r>
              <a:rPr lang="en-US" dirty="0" smtClean="0"/>
              <a:t> The options are as </a:t>
            </a:r>
            <a:r>
              <a:rPr lang="en-US" dirty="0" err="1" smtClean="0"/>
              <a:t>follows:</a:t>
            </a:r>
            <a:r>
              <a:rPr lang="en-US" b="1" dirty="0" err="1" smtClean="0"/>
              <a:t>Platform</a:t>
            </a:r>
            <a:r>
              <a:rPr lang="en-US" dirty="0" smtClean="0"/>
              <a:t> ,</a:t>
            </a:r>
            <a:r>
              <a:rPr lang="en-US" b="1" dirty="0" smtClean="0"/>
              <a:t>Calling Center </a:t>
            </a:r>
            <a:r>
              <a:rPr lang="en-US" b="1" dirty="0" err="1" smtClean="0"/>
              <a:t>Service,Third</a:t>
            </a:r>
            <a:r>
              <a:rPr lang="en-US" b="1" dirty="0" smtClean="0"/>
              <a:t> Party</a:t>
            </a:r>
            <a:endParaRPr lang="en-US" dirty="0" smtClean="0"/>
          </a:p>
          <a:p>
            <a:r>
              <a:rPr lang="en-US" b="1" dirty="0" smtClean="0"/>
              <a:t>Max. Number of Connections</a:t>
            </a:r>
            <a:r>
              <a:rPr lang="en-US" dirty="0" smtClean="0"/>
              <a:t> Maximum number of connections between the database proxy server and database server.</a:t>
            </a:r>
          </a:p>
          <a:p>
            <a:r>
              <a:rPr lang="en-US" b="1" dirty="0" smtClean="0"/>
              <a:t>Database Connection String</a:t>
            </a:r>
            <a:r>
              <a:rPr lang="en-US" dirty="0" smtClean="0"/>
              <a:t> The setting of </a:t>
            </a:r>
            <a:r>
              <a:rPr lang="en-US" b="1" dirty="0" smtClean="0"/>
              <a:t>Database Connection String</a:t>
            </a:r>
            <a:r>
              <a:rPr lang="en-US" dirty="0" smtClean="0"/>
              <a:t> </a:t>
            </a:r>
          </a:p>
          <a:p>
            <a:r>
              <a:rPr lang="en-US" b="1" dirty="0" smtClean="0"/>
              <a:t>Key Data Source</a:t>
            </a:r>
            <a:r>
              <a:rPr lang="en-US" dirty="0" smtClean="0"/>
              <a:t> After a data source is specified as a key data source, the </a:t>
            </a:r>
            <a:r>
              <a:rPr lang="en-US" dirty="0" err="1" smtClean="0"/>
              <a:t>ApLogic</a:t>
            </a:r>
            <a:r>
              <a:rPr lang="en-US" dirty="0" smtClean="0"/>
              <a:t> may restart if the data source is not properly connected. </a:t>
            </a:r>
          </a:p>
          <a:p>
            <a:r>
              <a:rPr lang="en-US" dirty="0" smtClean="0"/>
              <a:t>The data sources of the </a:t>
            </a:r>
            <a:r>
              <a:rPr lang="en-US" b="1" dirty="0" smtClean="0"/>
              <a:t>Platform</a:t>
            </a:r>
            <a:r>
              <a:rPr lang="en-US" dirty="0" smtClean="0"/>
              <a:t> type must be set to key data sources. Whether the data sources of other types need to be set to key data sources depends on the actual situation. </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IP Address :IP address of the database proxy server.</a:t>
            </a:r>
          </a:p>
          <a:p>
            <a:r>
              <a:rPr lang="en-US" dirty="0" err="1" smtClean="0"/>
              <a:t>ProgId</a:t>
            </a:r>
            <a:r>
              <a:rPr lang="en-US" dirty="0" smtClean="0"/>
              <a:t> :</a:t>
            </a:r>
            <a:r>
              <a:rPr lang="en-US" dirty="0" err="1" smtClean="0"/>
              <a:t>ProgID</a:t>
            </a:r>
            <a:r>
              <a:rPr lang="en-US" dirty="0" smtClean="0"/>
              <a:t> of the database proxy.</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Max. Concurrent </a:t>
            </a:r>
            <a:r>
              <a:rPr lang="en-US" b="1" dirty="0" err="1" smtClean="0"/>
              <a:t>OutBound</a:t>
            </a:r>
            <a:r>
              <a:rPr lang="en-US" b="1" dirty="0" smtClean="0"/>
              <a:t> Calls</a:t>
            </a:r>
            <a:r>
              <a:rPr lang="en-US" dirty="0" smtClean="0"/>
              <a:t> Maximum number of outbound call channels that can be used in a call center platform. </a:t>
            </a:r>
          </a:p>
          <a:p>
            <a:r>
              <a:rPr lang="en-US" b="1" dirty="0" smtClean="0"/>
              <a:t>ACD Check While Making Outgoing Calls</a:t>
            </a:r>
            <a:r>
              <a:rPr lang="en-US" dirty="0" smtClean="0"/>
              <a:t> Indicates whether the ACD check function is enabled when outbound calls are made.</a:t>
            </a:r>
          </a:p>
          <a:p>
            <a:r>
              <a:rPr lang="en-US" dirty="0" smtClean="0"/>
              <a:t>The options are as follows:</a:t>
            </a:r>
          </a:p>
          <a:p>
            <a:r>
              <a:rPr lang="en-US" b="1" dirty="0" smtClean="0"/>
              <a:t>Not check</a:t>
            </a:r>
            <a:r>
              <a:rPr lang="en-US" dirty="0" smtClean="0"/>
              <a:t>: indicates that the ACD check function is disabled when outbound calls are made.</a:t>
            </a:r>
          </a:p>
          <a:p>
            <a:r>
              <a:rPr lang="en-US" b="1" dirty="0" smtClean="0"/>
              <a:t>Check before connection</a:t>
            </a:r>
            <a:r>
              <a:rPr lang="en-US" dirty="0" smtClean="0"/>
              <a:t>: indicates that the ACD check function is enabled before outbound calls are connected.</a:t>
            </a:r>
          </a:p>
          <a:p>
            <a:r>
              <a:rPr lang="en-US" b="1" dirty="0" smtClean="0"/>
              <a:t>Check before and after connection</a:t>
            </a:r>
            <a:r>
              <a:rPr lang="en-US" dirty="0" smtClean="0"/>
              <a:t>: indicates that the ACD check function is enabled before and after outbound calls are connected.</a:t>
            </a:r>
          </a:p>
          <a:p>
            <a:r>
              <a:rPr lang="en-US" dirty="0" smtClean="0"/>
              <a:t>Select it according to the actual situation.</a:t>
            </a:r>
          </a:p>
          <a:p>
            <a:r>
              <a:rPr lang="en-US" dirty="0" smtClean="0"/>
              <a:t>The default value is </a:t>
            </a:r>
            <a:r>
              <a:rPr lang="en-US" b="1" dirty="0" smtClean="0"/>
              <a:t>Not check</a:t>
            </a:r>
            <a:r>
              <a:rPr lang="en-US" dirty="0" smtClean="0"/>
              <a:t>. </a:t>
            </a:r>
          </a:p>
          <a:p>
            <a:r>
              <a:rPr lang="en-US" dirty="0" smtClean="0"/>
              <a:t>CAUTION: Host version negotiation must be performed if the ACD check function is enabled when outbound calls are made. </a:t>
            </a:r>
          </a:p>
          <a:p>
            <a:r>
              <a:rPr lang="en-US" dirty="0" smtClean="0"/>
              <a:t>The parameters related to the ACD check function must be set when </a:t>
            </a:r>
            <a:r>
              <a:rPr lang="en-US" b="1" dirty="0" smtClean="0"/>
              <a:t>ACD Check While Making Outgoing Calls</a:t>
            </a:r>
            <a:r>
              <a:rPr lang="en-US" dirty="0" smtClean="0"/>
              <a:t> is set to </a:t>
            </a:r>
            <a:r>
              <a:rPr lang="en-US" b="1" dirty="0" smtClean="0"/>
              <a:t>Check before connection</a:t>
            </a:r>
            <a:r>
              <a:rPr lang="en-US" dirty="0" smtClean="0"/>
              <a:t> or </a:t>
            </a:r>
            <a:r>
              <a:rPr lang="en-US" b="1" dirty="0" smtClean="0"/>
              <a:t>Check before and after connection</a:t>
            </a:r>
            <a:r>
              <a:rPr lang="en-US" dirty="0" smtClean="0"/>
              <a:t>.</a:t>
            </a:r>
          </a:p>
          <a:p>
            <a:r>
              <a:rPr lang="en-US" b="1" dirty="0" smtClean="0"/>
              <a:t>Check Result Wait Duration(s)</a:t>
            </a:r>
            <a:r>
              <a:rPr lang="en-US" dirty="0" smtClean="0"/>
              <a:t> If the ACD check function is enabled when an outbound call is made but the CTI Server does not obtain any check result in the duration specified by </a:t>
            </a:r>
            <a:r>
              <a:rPr lang="en-US" b="1" dirty="0" smtClean="0"/>
              <a:t>Check Result Wait Duration(s)</a:t>
            </a:r>
            <a:r>
              <a:rPr lang="en-US" dirty="0" smtClean="0"/>
              <a:t> after the outbound call is connected, the system processes the outbound call in the mode specified by </a:t>
            </a:r>
            <a:r>
              <a:rPr lang="en-US" b="1" dirty="0" smtClean="0"/>
              <a:t>Process Mode for Check Result Wait Time-out</a:t>
            </a:r>
            <a:r>
              <a:rPr lang="en-US" dirty="0" smtClean="0"/>
              <a:t>. </a:t>
            </a:r>
          </a:p>
          <a:p>
            <a:r>
              <a:rPr lang="en-US" b="1" dirty="0" smtClean="0"/>
              <a:t>Process Mode for Check Result Wait Time-out</a:t>
            </a:r>
            <a:r>
              <a:rPr lang="en-US" dirty="0" smtClean="0"/>
              <a:t> The options are as follows:</a:t>
            </a:r>
          </a:p>
          <a:p>
            <a:r>
              <a:rPr lang="en-US" b="1" dirty="0" smtClean="0"/>
              <a:t>Release</a:t>
            </a:r>
            <a:r>
              <a:rPr lang="en-US" dirty="0" smtClean="0"/>
              <a:t>: to release an outbound call </a:t>
            </a:r>
          </a:p>
          <a:p>
            <a:r>
              <a:rPr lang="en-US" b="1" dirty="0" smtClean="0"/>
              <a:t>Connect</a:t>
            </a:r>
            <a:r>
              <a:rPr lang="en-US" dirty="0" smtClean="0"/>
              <a:t>: to connect an outbound call to an outbound call service device </a:t>
            </a:r>
          </a:p>
          <a:p>
            <a:r>
              <a:rPr lang="en-US" b="1" dirty="0" smtClean="0"/>
              <a:t>Process Mode for Receiving Non-Manual Response Check Result</a:t>
            </a:r>
            <a:r>
              <a:rPr lang="en-US" dirty="0" smtClean="0"/>
              <a:t> If the ACD check function is enabled when an outbound call is made and the call check result received by the CTI Server in the duration specified by </a:t>
            </a:r>
            <a:r>
              <a:rPr lang="en-US" b="1" dirty="0" smtClean="0"/>
              <a:t>Check Result Wait Duration(s)</a:t>
            </a:r>
            <a:r>
              <a:rPr lang="en-US" dirty="0" smtClean="0"/>
              <a:t> indicates that the party who answers the call is a non-manual device such as a fax, or an answering machine, the system processes the outbound call in the mode specified by the </a:t>
            </a:r>
            <a:r>
              <a:rPr lang="en-US" b="1" dirty="0" smtClean="0"/>
              <a:t>Process Mode for Receiving Non-Manual Response Check Result</a:t>
            </a:r>
            <a:r>
              <a:rPr lang="en-US" dirty="0" smtClean="0"/>
              <a:t> parameter. </a:t>
            </a:r>
          </a:p>
          <a:p>
            <a:r>
              <a:rPr lang="en-US" dirty="0" smtClean="0"/>
              <a:t>The processing modes are follows:</a:t>
            </a:r>
          </a:p>
          <a:p>
            <a:r>
              <a:rPr lang="en-US" b="1" dirty="0" smtClean="0"/>
              <a:t>Release</a:t>
            </a:r>
            <a:r>
              <a:rPr lang="en-US" dirty="0" smtClean="0"/>
              <a:t>: to release an outbound call </a:t>
            </a:r>
          </a:p>
          <a:p>
            <a:r>
              <a:rPr lang="en-US" b="1" dirty="0" smtClean="0"/>
              <a:t>Connect</a:t>
            </a:r>
            <a:r>
              <a:rPr lang="en-US" dirty="0" smtClean="0"/>
              <a:t>: to connect an outbound call to an outbound call service device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05"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p:spPr>
      </p:pic>
      <p:pic>
        <p:nvPicPr>
          <p:cNvPr id="4106"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p:spPr>
      </p:pic>
      <p:sp>
        <p:nvSpPr>
          <p:cNvPr id="4107"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sp>
        <p:nvSpPr>
          <p:cNvPr id="4108" name="Rectangle 12"/>
          <p:cNvSpPr>
            <a:spLocks noChangeArrowheads="1"/>
          </p:cNvSpPr>
          <p:nvPr/>
        </p:nvSpPr>
        <p:spPr bwMode="auto">
          <a:xfrm>
            <a:off x="3984625" y="6191250"/>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4109"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400" b="1">
                <a:solidFill>
                  <a:srgbClr val="666666"/>
                </a:solidFill>
                <a:ea typeface="MS PGothic" pitchFamily="34" charset="-128"/>
              </a:rPr>
              <a:t>Security Level: </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en-US" altLang="zh-CN"/>
              <a:t>Click to edit Master subtitle style</a:t>
            </a:r>
          </a:p>
        </p:txBody>
      </p:sp>
      <p:sp>
        <p:nvSpPr>
          <p:cNvPr id="4110"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title</a:t>
            </a:r>
            <a:r>
              <a:rPr lang="en-US" altLang="zh-CN"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华文细黑" pitchFamily="2" charset="-122"/>
              </a:rPr>
              <a:t>:40-47pt  </a:t>
            </a:r>
          </a:p>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subtitle </a:t>
            </a:r>
            <a:r>
              <a:rPr lang="en-US" altLang="zh-CN" sz="1100">
                <a:solidFill>
                  <a:schemeClr val="bg1"/>
                </a:solidFill>
                <a:latin typeface="FrutigerNext LT Regular" pitchFamily="34" charset="0"/>
                <a:ea typeface="华文细黑" pitchFamily="2" charset="-122"/>
              </a:rPr>
              <a:t>:26-30pt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Color::white</a:t>
            </a:r>
          </a:p>
          <a:p>
            <a:pPr algn="r" defTabSz="784225" eaLnBrk="0" hangingPunct="0">
              <a:lnSpc>
                <a:spcPct val="125000"/>
              </a:lnSpc>
            </a:pPr>
            <a:r>
              <a:rPr lang="zh-CN" altLang="en-US"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MS PGothic" pitchFamily="34" charset="-128"/>
              </a:rPr>
              <a:t>Corporate Font </a:t>
            </a:r>
            <a:r>
              <a:rPr lang="en-US" altLang="zh-CN" sz="1100">
                <a:solidFill>
                  <a:schemeClr val="bg1"/>
                </a:solidFill>
                <a:latin typeface="FrutigerNext LT Regular" pitchFamily="34" charset="0"/>
                <a:ea typeface="华文细黑" pitchFamily="2" charset="-122"/>
              </a:rPr>
              <a: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FrutigerNext LT Medium</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Font to be used by customers and </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partners </a:t>
            </a:r>
            <a:r>
              <a:rPr lang="en-US" altLang="zh-CN" sz="1100">
                <a:solidFill>
                  <a:schemeClr val="bg1"/>
                </a:solidFill>
                <a:latin typeface="FrutigerNext LT Regular" pitchFamily="34" charset="0"/>
                <a:ea typeface="华文细黑" pitchFamily="2" charset="-122"/>
              </a:rPr>
              <a:t>: </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Arial</a:t>
            </a: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spcBef>
                <a:spcPct val="50000"/>
              </a:spcBef>
            </a:pPr>
            <a:endParaRPr lang="en-US" altLang="zh-CN" sz="1100">
              <a:solidFill>
                <a:schemeClr val="bg1"/>
              </a:solidFill>
              <a:latin typeface="FrutigerNext LT Regular" pitchFamily="34" charset="0"/>
              <a:ea typeface="华文细黑" pitchFamily="2" charset="-122"/>
            </a:endParaRPr>
          </a:p>
        </p:txBody>
      </p:sp>
      <p:sp>
        <p:nvSpPr>
          <p:cNvPr id="4111"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1"/>
                </a:solidFill>
                <a:ea typeface="MS PGothic" pitchFamily="34" charset="-128"/>
              </a:rPr>
              <a:t>www.huawei.com</a:t>
            </a:r>
          </a:p>
        </p:txBody>
      </p:sp>
      <p:sp>
        <p:nvSpPr>
          <p:cNvPr id="4115" name="Rectangle 19"/>
          <p:cNvSpPr>
            <a:spLocks noGrp="1" noChangeArrowheads="1"/>
          </p:cNvSpPr>
          <p:nvPr>
            <p:ph type="dt" sz="quarter" idx="2"/>
          </p:nvPr>
        </p:nvSpPr>
        <p:spPr>
          <a:xfrm>
            <a:off x="609600" y="228600"/>
            <a:ext cx="2133600" cy="476250"/>
          </a:xfrm>
        </p:spPr>
        <p:txBody>
          <a:bodyPr lIns="91440" tIns="45720" rIns="91440" bIns="45720"/>
          <a:lstStyle>
            <a:lvl1pPr defTabSz="914400" eaLnBrk="1" hangingPunct="1">
              <a:lnSpc>
                <a:spcPct val="100000"/>
              </a:lnSpc>
              <a:defRPr sz="1400">
                <a:ea typeface="宋体" pitchFamily="2" charset="-122"/>
              </a:defRPr>
            </a:lvl1pPr>
          </a:lstStyle>
          <a:p>
            <a:fld id="{C5D10B8D-94A7-4D4C-888D-5F12906C8816}" type="datetime5">
              <a:rPr lang="en-US" altLang="zh-CN" smtClean="0"/>
              <a:pPr/>
              <a:t>16-Aug-12</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EC6FEA6-E12D-4FC3-BD75-D27027B16722}" type="datetime5">
              <a:rPr lang="en-US" smtClean="0"/>
              <a:pPr/>
              <a:t>16-Aug-12</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274638"/>
            <a:ext cx="1885950" cy="5497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505450" cy="5497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F8FD291-1154-40A3-8C5E-EB048A98A300}" type="datetime5">
              <a:rPr lang="en-US" smtClean="0"/>
              <a:pPr/>
              <a:t>16-Aug-12</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a:solidFill>
                  <a:schemeClr val="bg1"/>
                </a:solidFill>
                <a:ea typeface="ＭＳ Ｐゴシック" pitchFamily="34" charset="-128"/>
              </a:rPr>
              <a:t>www.huawei.com</a:t>
            </a:r>
          </a:p>
        </p:txBody>
      </p:sp>
      <p:sp>
        <p:nvSpPr>
          <p:cNvPr id="6" name="Rectangle 49"/>
          <p:cNvSpPr>
            <a:spLocks noChangeArrowheads="1"/>
          </p:cNvSpPr>
          <p:nvPr/>
        </p:nvSpPr>
        <p:spPr bwMode="auto">
          <a:xfrm>
            <a:off x="655638" y="6207125"/>
            <a:ext cx="501636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latin typeface="FrutigerNext LT Bold" pitchFamily="1" charset="0"/>
                <a:ea typeface="ＭＳ Ｐゴシック" pitchFamily="34" charset="-128"/>
              </a:rPr>
              <a:t>Copyright © </a:t>
            </a:r>
            <a:r>
              <a:rPr lang="en-US" altLang="zh-CN" sz="1200" dirty="0" smtClean="0">
                <a:latin typeface="FrutigerNext LT Bold" pitchFamily="1" charset="0"/>
                <a:ea typeface="ＭＳ Ｐゴシック" pitchFamily="34" charset="-128"/>
              </a:rPr>
              <a:t>2011 </a:t>
            </a:r>
            <a:r>
              <a:rPr lang="en-US" altLang="zh-CN" sz="1200" dirty="0">
                <a:latin typeface="FrutigerNext LT Bold" pitchFamily="1" charset="0"/>
                <a:ea typeface="ＭＳ Ｐゴシック" pitchFamily="34" charset="-128"/>
              </a:rPr>
              <a:t>Huawei Technologies 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fontAlgn="base" hangingPunct="0">
              <a:lnSpc>
                <a:spcPct val="125000"/>
              </a:lnSpc>
              <a:defRPr/>
            </a:pPr>
            <a:r>
              <a:rPr lang="zh-CN" altLang="en-US" sz="1100">
                <a:solidFill>
                  <a:schemeClr val="bg1"/>
                </a:solidFill>
                <a:latin typeface="Arial" charset="0"/>
              </a:rPr>
              <a:t>英文标题</a:t>
            </a:r>
            <a:r>
              <a:rPr lang="en-US" altLang="zh-CN" sz="1100">
                <a:solidFill>
                  <a:schemeClr val="bg1"/>
                </a:solidFill>
                <a:latin typeface="Arial" charset="0"/>
              </a:rPr>
              <a:t>:40-47pt  </a:t>
            </a:r>
          </a:p>
          <a:p>
            <a:pPr algn="r" defTabSz="801688" eaLnBrk="0" fontAlgn="base" hangingPunct="0">
              <a:lnSpc>
                <a:spcPct val="125000"/>
              </a:lnSpc>
              <a:defRPr/>
            </a:pPr>
            <a:r>
              <a:rPr lang="zh-CN" altLang="en-US" sz="1100">
                <a:solidFill>
                  <a:schemeClr val="bg1"/>
                </a:solidFill>
                <a:latin typeface="Arial" charset="0"/>
              </a:rPr>
              <a:t>副标题</a:t>
            </a:r>
            <a:r>
              <a:rPr lang="en-US" altLang="zh-CN" sz="1100">
                <a:solidFill>
                  <a:schemeClr val="bg1"/>
                </a:solidFill>
                <a:latin typeface="Arial" charset="0"/>
              </a:rPr>
              <a:t>:26-30pt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内部使用字体 </a:t>
            </a:r>
            <a:r>
              <a:rPr lang="en-US" altLang="zh-CN" sz="1100">
                <a:solidFill>
                  <a:schemeClr val="bg1"/>
                </a:solidFill>
                <a:latin typeface="Arial" charset="0"/>
              </a:rPr>
              <a:t>:</a:t>
            </a:r>
          </a:p>
          <a:p>
            <a:pPr algn="r" defTabSz="801688" eaLnBrk="0" fontAlgn="base" hangingPunct="0">
              <a:lnSpc>
                <a:spcPct val="125000"/>
              </a:lnSpc>
              <a:defRPr/>
            </a:pPr>
            <a:r>
              <a:rPr lang="en-US" altLang="zh-CN" sz="1100">
                <a:solidFill>
                  <a:schemeClr val="bg1"/>
                </a:solidFill>
                <a:latin typeface="Arial" charset="0"/>
              </a:rPr>
              <a:t>FrutigerNext LT Medium</a:t>
            </a:r>
          </a:p>
          <a:p>
            <a:pPr algn="r" defTabSz="801688" eaLnBrk="0" fontAlgn="base" hangingPunct="0">
              <a:lnSpc>
                <a:spcPct val="125000"/>
              </a:lnSpc>
              <a:defRPr/>
            </a:pPr>
            <a:r>
              <a:rPr lang="zh-CN" altLang="en-US" sz="1100">
                <a:solidFill>
                  <a:schemeClr val="bg1"/>
                </a:solidFill>
                <a:latin typeface="Arial" charset="0"/>
              </a:rPr>
              <a:t>外部使用字体 </a:t>
            </a:r>
            <a:r>
              <a:rPr lang="en-US" altLang="zh-CN" sz="1100">
                <a:solidFill>
                  <a:schemeClr val="bg1"/>
                </a:solidFill>
                <a:latin typeface="Arial" charset="0"/>
              </a:rPr>
              <a:t>: Arial</a:t>
            </a: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r>
              <a:rPr lang="zh-CN" altLang="en-US" sz="1100">
                <a:solidFill>
                  <a:schemeClr val="bg1"/>
                </a:solidFill>
                <a:latin typeface="Arial" charset="0"/>
              </a:rPr>
              <a:t>中文标题</a:t>
            </a:r>
            <a:r>
              <a:rPr lang="en-US" altLang="zh-CN" sz="1100">
                <a:solidFill>
                  <a:schemeClr val="bg1"/>
                </a:solidFill>
                <a:latin typeface="Arial" charset="0"/>
              </a:rPr>
              <a:t>:35-47pt</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eaLnBrk="0" fontAlgn="base" hangingPunct="0">
              <a:lnSpc>
                <a:spcPct val="125000"/>
              </a:lnSpc>
              <a:defRPr/>
            </a:pPr>
            <a:r>
              <a:rPr lang="zh-CN" altLang="en-US" sz="1100">
                <a:solidFill>
                  <a:schemeClr val="bg1"/>
                </a:solidFill>
                <a:latin typeface="Arial" charset="0"/>
              </a:rPr>
              <a:t>  副标题</a:t>
            </a:r>
            <a:r>
              <a:rPr lang="en-US" altLang="zh-CN" sz="1100">
                <a:solidFill>
                  <a:schemeClr val="bg1"/>
                </a:solidFill>
                <a:latin typeface="Arial" charset="0"/>
              </a:rPr>
              <a:t>:24-28pt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a:t>
            </a: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spcBef>
                <a:spcPct val="50000"/>
              </a:spcBef>
              <a:defRPr/>
            </a:pPr>
            <a:endParaRPr lang="en-US" altLang="zh-CN" sz="1100">
              <a:latin typeface="Arial" charset="0"/>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474FD0B-43B9-4E09-AACB-1C680773DA34}" type="datetime5">
              <a:rPr lang="en-US" smtClean="0"/>
              <a:pPr/>
              <a:t>16-Aug-12</a:t>
            </a:fld>
            <a:endParaRPr lang="en-GB"/>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60198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6885657-61C6-4E7A-9453-ED01251DF538}" type="datetime5">
              <a:rPr lang="en-US" smtClean="0"/>
              <a:pPr/>
              <a:t>16-Aug-12</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F686CE1-686F-4D6A-907F-1843968F0E8A}" type="datetime5">
              <a:rPr lang="en-US" smtClean="0"/>
              <a:pPr/>
              <a:t>16-Aug-12</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BDDC0DA-A2C2-4EB5-A6CF-34B26040D06F}" type="datetime5">
              <a:rPr lang="en-US" smtClean="0"/>
              <a:pPr/>
              <a:t>16-Aug-12</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56840F79-C27C-4B08-9955-971AE1A94AE5}" type="datetime5">
              <a:rPr lang="en-US" smtClean="0"/>
              <a:pPr/>
              <a:t>16-Aug-12</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B190689-55FB-40AD-820D-C7DF6FDEBDBD}" type="datetime5">
              <a:rPr lang="en-US" smtClean="0"/>
              <a:pPr/>
              <a:t>16-Aug-12</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24B73CB-0C79-4A0E-8896-7C0E09EC7F8A}" type="datetime5">
              <a:rPr lang="en-US" smtClean="0"/>
              <a:pPr/>
              <a:t>16-Aug-12</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2CF6BCF-5A2B-4F23-87FE-88BD0912E342}" type="datetime5">
              <a:rPr lang="en-US" smtClean="0"/>
              <a:pPr/>
              <a:t>16-Aug-12</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46" name="Picture 22" descr="dd"/>
          <p:cNvPicPr>
            <a:picLocks noChangeAspect="1" noChangeArrowheads="1"/>
          </p:cNvPicPr>
          <p:nvPr/>
        </p:nvPicPr>
        <p:blipFill>
          <a:blip r:embed="rId14"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pic>
        <p:nvPicPr>
          <p:cNvPr id="1048" name="Picture 24" descr="8"/>
          <p:cNvPicPr>
            <a:picLocks noChangeAspect="1" noChangeArrowheads="1"/>
          </p:cNvPicPr>
          <p:nvPr/>
        </p:nvPicPr>
        <p:blipFill>
          <a:blip r:embed="rId15" cstate="print"/>
          <a:srcRect/>
          <a:stretch>
            <a:fillRect/>
          </a:stretch>
        </p:blipFill>
        <p:spPr bwMode="auto">
          <a:xfrm>
            <a:off x="7508875" y="6400800"/>
            <a:ext cx="1311275" cy="311150"/>
          </a:xfrm>
          <a:prstGeom prst="rect">
            <a:avLst/>
          </a:prstGeom>
          <a:noFill/>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4225" eaLnBrk="0" hangingPunct="0">
              <a:lnSpc>
                <a:spcPct val="85000"/>
              </a:lnSpc>
              <a:defRPr sz="1200">
                <a:solidFill>
                  <a:schemeClr val="bg2"/>
                </a:solidFill>
                <a:ea typeface="MS PGothic" pitchFamily="34" charset="-128"/>
              </a:defRPr>
            </a:lvl1pPr>
          </a:lstStyle>
          <a:p>
            <a:fld id="{0AB1EEDE-3DFA-41E5-8557-559C6E4385D5}" type="datetime5">
              <a:rPr lang="en-US" smtClean="0"/>
              <a:pPr/>
              <a:t>16-Aug-12</a:t>
            </a:fld>
            <a:endParaRPr lang="en-GB"/>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endParaRPr lang="en-US"/>
          </a:p>
        </p:txBody>
      </p:sp>
      <p:grpSp>
        <p:nvGrpSpPr>
          <p:cNvPr id="1193"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en-US"/>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en-US"/>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en-US"/>
            </a:p>
          </p:txBody>
        </p:sp>
      </p:grpSp>
      <p:grpSp>
        <p:nvGrpSpPr>
          <p:cNvPr id="1198"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en-US"/>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en-US"/>
            </a:p>
          </p:txBody>
        </p:sp>
      </p:grpSp>
      <p:grpSp>
        <p:nvGrpSpPr>
          <p:cNvPr id="1203"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en-US"/>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en-US"/>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en-US"/>
            </a:p>
          </p:txBody>
        </p:sp>
      </p:grpSp>
      <p:grpSp>
        <p:nvGrpSpPr>
          <p:cNvPr id="1208"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en-US"/>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en-US"/>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en-US"/>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en-US"/>
            </a:p>
          </p:txBody>
        </p:sp>
      </p:grpSp>
      <p:grpSp>
        <p:nvGrpSpPr>
          <p:cNvPr id="1213"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18"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3"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8"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3"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8"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43"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48"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53"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endParaRPr lang="en-US"/>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a:lnSpc>
                <a:spcPct val="85000"/>
              </a:lnSpc>
              <a:spcBef>
                <a:spcPct val="20000"/>
              </a:spcBef>
              <a:buClr>
                <a:schemeClr val="tx1"/>
              </a:buClr>
            </a:pPr>
            <a:r>
              <a:rPr lang="en-US" sz="1000" noProof="1">
                <a:solidFill>
                  <a:schemeClr val="bg1"/>
                </a:solidFill>
              </a:rPr>
              <a:t>Slide title</a:t>
            </a:r>
            <a:r>
              <a:rPr lang="en-US" altLang="zh-CN" sz="1000" b="1">
                <a:solidFill>
                  <a:schemeClr val="bg2"/>
                </a:solidFill>
                <a:ea typeface="宋体" pitchFamily="2" charset="-122"/>
              </a:rPr>
              <a:t> </a:t>
            </a:r>
            <a:r>
              <a:rPr lang="en-US" altLang="zh-CN" sz="1000">
                <a:solidFill>
                  <a:schemeClr val="bg1"/>
                </a:solidFill>
                <a:ea typeface="宋体" pitchFamily="2" charset="-122"/>
              </a:rPr>
              <a:t>:32-35pt  </a:t>
            </a: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en-US" altLang="zh-CN" sz="1000">
                <a:solidFill>
                  <a:schemeClr val="bg1"/>
                </a:solidFill>
                <a:ea typeface="宋体" pitchFamily="2" charset="-122"/>
              </a:rPr>
              <a:t>Color: R153 G0 B0</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zh-CN" altLang="zh-CN" sz="1000">
                <a:solidFill>
                  <a:schemeClr val="bg1"/>
                </a:solidFill>
                <a:ea typeface="宋体" pitchFamily="2" charset="-122"/>
              </a:rPr>
              <a:t>Slide </a:t>
            </a:r>
            <a:r>
              <a:rPr lang="zh-CN" altLang="en-US" sz="1000">
                <a:solidFill>
                  <a:schemeClr val="bg1"/>
                </a:solidFill>
                <a:ea typeface="宋体" pitchFamily="2" charset="-122"/>
              </a:rPr>
              <a:t>t</a:t>
            </a:r>
            <a:r>
              <a:rPr lang="en-US" altLang="zh-CN" sz="1000">
                <a:solidFill>
                  <a:schemeClr val="bg1"/>
                </a:solidFill>
                <a:ea typeface="宋体" pitchFamily="2" charset="-122"/>
              </a:rPr>
              <a:t>ext</a:t>
            </a:r>
            <a:r>
              <a:rPr lang="zh-CN" altLang="zh-CN" sz="1000">
                <a:solidFill>
                  <a:schemeClr val="bg1"/>
                </a:solidFill>
                <a:ea typeface="宋体" pitchFamily="2" charset="-122"/>
              </a:rPr>
              <a:t> </a:t>
            </a:r>
            <a:r>
              <a:rPr lang="en-US" altLang="zh-CN" sz="1000">
                <a:solidFill>
                  <a:schemeClr val="bg1"/>
                </a:solidFill>
                <a:ea typeface="宋体" pitchFamily="2" charset="-122"/>
              </a:rPr>
              <a:t>:20-22pt</a:t>
            </a:r>
          </a:p>
          <a:p>
            <a:pPr marL="342900" indent="-342900" algn="r" eaLnBrk="0" hangingPunct="0">
              <a:lnSpc>
                <a:spcPct val="85000"/>
              </a:lnSpc>
              <a:spcBef>
                <a:spcPct val="20000"/>
              </a:spcBef>
              <a:buClr>
                <a:schemeClr val="bg1"/>
              </a:buClr>
              <a:buFont typeface="Times New Roman" pitchFamily="18" charset="0"/>
              <a:buNone/>
            </a:pPr>
            <a:r>
              <a:rPr lang="en-US" sz="1000" noProof="1">
                <a:solidFill>
                  <a:srgbClr val="FFFFFF"/>
                </a:solidFill>
              </a:rPr>
              <a:t>Bullets level 2-5</a:t>
            </a:r>
            <a:r>
              <a:rPr lang="en-US" altLang="zh-CN" sz="1000">
                <a:solidFill>
                  <a:srgbClr val="FFFFFF"/>
                </a:solidFill>
                <a:ea typeface="宋体" pitchFamily="2" charset="-122"/>
              </a:rPr>
              <a:t>:</a:t>
            </a:r>
            <a:endParaRPr lang="en-US" sz="1000" noProof="1">
              <a:solidFill>
                <a:srgbClr val="FFFFFF"/>
              </a:solidFill>
            </a:endParaRPr>
          </a:p>
          <a:p>
            <a:pPr marL="342900" indent="-342900" algn="r" eaLnBrk="0" hangingPunct="0">
              <a:lnSpc>
                <a:spcPct val="85000"/>
              </a:lnSpc>
              <a:spcBef>
                <a:spcPct val="20000"/>
              </a:spcBef>
              <a:buClr>
                <a:schemeClr val="bg1"/>
              </a:buClr>
              <a:buFont typeface="Times New Roman" pitchFamily="18" charset="0"/>
              <a:buNone/>
            </a:pPr>
            <a:r>
              <a:rPr lang="en-US" altLang="zh-CN" sz="1000">
                <a:solidFill>
                  <a:schemeClr val="bg1"/>
                </a:solidFill>
                <a:ea typeface="宋体" pitchFamily="2" charset="-122"/>
              </a:rPr>
              <a:t> 18pt  </a:t>
            </a:r>
          </a:p>
          <a:p>
            <a:pPr marL="342900" indent="-342900" algn="r">
              <a:lnSpc>
                <a:spcPct val="85000"/>
              </a:lnSpc>
              <a:spcBef>
                <a:spcPct val="20000"/>
              </a:spcBef>
              <a:buClr>
                <a:schemeClr val="tx1"/>
              </a:buClr>
            </a:pPr>
            <a:r>
              <a:rPr lang="en-US" altLang="zh-CN" sz="1000">
                <a:solidFill>
                  <a:schemeClr val="bg1"/>
                </a:solidFill>
                <a:ea typeface="宋体" pitchFamily="2" charset="-122"/>
              </a:rPr>
              <a:t>Color:Black</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2"/>
              </a:solidFill>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Top right  corner  for   field-mark, customer or partner logotypes. </a:t>
            </a:r>
          </a:p>
          <a:p>
            <a:endParaRPr lang="en-US" altLang="zh-CN" sz="1000">
              <a:solidFill>
                <a:schemeClr val="bg1"/>
              </a:solidFill>
              <a:ea typeface="宋体" pitchFamily="2" charset="-122"/>
            </a:endParaRPr>
          </a:p>
          <a:p>
            <a:r>
              <a:rPr lang="en-US" altLang="zh-CN" sz="1000">
                <a:solidFill>
                  <a:schemeClr val="bg1"/>
                </a:solidFill>
                <a:ea typeface="宋体" pitchFamily="2" charset="-122"/>
              </a:rPr>
              <a:t>----------------   </a:t>
            </a:r>
          </a:p>
          <a:p>
            <a:endParaRPr lang="zh-CN" altLang="en-US" sz="1000">
              <a:solidFill>
                <a:schemeClr val="bg1"/>
              </a:solidFill>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The following nine groups of colors are an example of how our design colors can be used, please take note that you should only use one design color group per slide. </a:t>
            </a:r>
          </a:p>
          <a:p>
            <a:r>
              <a:rPr lang="en-US" altLang="zh-CN" sz="1000">
                <a:solidFill>
                  <a:schemeClr val="bg1"/>
                </a:solidFill>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84" r:id="rId12"/>
  </p:sldLayoutIdLst>
  <p:hf sldNum="0" hdr="0" dt="0"/>
  <p:txStyles>
    <p:titleStyle>
      <a:lvl1pPr algn="l" rtl="0" fontAlgn="base">
        <a:spcBef>
          <a:spcPct val="0"/>
        </a:spcBef>
        <a:spcAft>
          <a:spcPct val="0"/>
        </a:spcAft>
        <a:defRPr sz="3400" b="1">
          <a:solidFill>
            <a:srgbClr val="990000"/>
          </a:solidFill>
          <a:latin typeface="+mj-lt"/>
          <a:ea typeface="+mj-ea"/>
          <a:cs typeface="+mj-cs"/>
        </a:defRPr>
      </a:lvl1pPr>
      <a:lvl2pPr algn="l" rtl="0" fontAlgn="base">
        <a:spcBef>
          <a:spcPct val="0"/>
        </a:spcBef>
        <a:spcAft>
          <a:spcPct val="0"/>
        </a:spcAft>
        <a:defRPr sz="3400" b="1">
          <a:solidFill>
            <a:srgbClr val="990000"/>
          </a:solidFill>
          <a:latin typeface="Arial" pitchFamily="34" charset="0"/>
        </a:defRPr>
      </a:lvl2pPr>
      <a:lvl3pPr algn="l" rtl="0" fontAlgn="base">
        <a:spcBef>
          <a:spcPct val="0"/>
        </a:spcBef>
        <a:spcAft>
          <a:spcPct val="0"/>
        </a:spcAft>
        <a:defRPr sz="3400" b="1">
          <a:solidFill>
            <a:srgbClr val="990000"/>
          </a:solidFill>
          <a:latin typeface="Arial" pitchFamily="34" charset="0"/>
        </a:defRPr>
      </a:lvl3pPr>
      <a:lvl4pPr algn="l" rtl="0" fontAlgn="base">
        <a:spcBef>
          <a:spcPct val="0"/>
        </a:spcBef>
        <a:spcAft>
          <a:spcPct val="0"/>
        </a:spcAft>
        <a:defRPr sz="3400" b="1">
          <a:solidFill>
            <a:srgbClr val="990000"/>
          </a:solidFill>
          <a:latin typeface="Arial" pitchFamily="34" charset="0"/>
        </a:defRPr>
      </a:lvl4pPr>
      <a:lvl5pPr algn="l" rtl="0" fontAlgn="base">
        <a:spcBef>
          <a:spcPct val="0"/>
        </a:spcBef>
        <a:spcAft>
          <a:spcPct val="0"/>
        </a:spcAft>
        <a:defRPr sz="3400" b="1">
          <a:solidFill>
            <a:srgbClr val="990000"/>
          </a:solidFill>
          <a:latin typeface="Arial" pitchFamily="34" charset="0"/>
        </a:defRPr>
      </a:lvl5pPr>
      <a:lvl6pPr marL="457200" algn="l" rtl="0" fontAlgn="base">
        <a:spcBef>
          <a:spcPct val="0"/>
        </a:spcBef>
        <a:spcAft>
          <a:spcPct val="0"/>
        </a:spcAft>
        <a:defRPr sz="3400" b="1">
          <a:solidFill>
            <a:srgbClr val="990000"/>
          </a:solidFill>
          <a:latin typeface="Arial" pitchFamily="34" charset="0"/>
        </a:defRPr>
      </a:lvl6pPr>
      <a:lvl7pPr marL="914400" algn="l" rtl="0" fontAlgn="base">
        <a:spcBef>
          <a:spcPct val="0"/>
        </a:spcBef>
        <a:spcAft>
          <a:spcPct val="0"/>
        </a:spcAft>
        <a:defRPr sz="3400" b="1">
          <a:solidFill>
            <a:srgbClr val="990000"/>
          </a:solidFill>
          <a:latin typeface="Arial" pitchFamily="34" charset="0"/>
        </a:defRPr>
      </a:lvl7pPr>
      <a:lvl8pPr marL="1371600" algn="l" rtl="0" fontAlgn="base">
        <a:spcBef>
          <a:spcPct val="0"/>
        </a:spcBef>
        <a:spcAft>
          <a:spcPct val="0"/>
        </a:spcAft>
        <a:defRPr sz="3400" b="1">
          <a:solidFill>
            <a:srgbClr val="990000"/>
          </a:solidFill>
          <a:latin typeface="Arial" pitchFamily="34" charset="0"/>
        </a:defRPr>
      </a:lvl8pPr>
      <a:lvl9pPr marL="1828800" algn="l" rtl="0" fontAlgn="base">
        <a:spcBef>
          <a:spcPct val="0"/>
        </a:spcBef>
        <a:spcAft>
          <a:spcPct val="0"/>
        </a:spcAft>
        <a:defRPr sz="3400" b="1">
          <a:solidFill>
            <a:srgbClr val="990000"/>
          </a:solidFill>
          <a:latin typeface="Arial" pitchFamily="34" charset="0"/>
        </a:defRPr>
      </a:lvl9pPr>
    </p:titleStyle>
    <p:bodyStyle>
      <a:lvl1pPr marL="342900" indent="-342900" algn="l" rtl="0" fontAlgn="base">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fontAlgn="base">
        <a:spcBef>
          <a:spcPct val="20000"/>
        </a:spcBef>
        <a:spcAft>
          <a:spcPct val="0"/>
        </a:spcAft>
        <a:buFont typeface="Wingdings" pitchFamily="2" charset="2"/>
        <a:buChar char="§"/>
        <a:defRPr>
          <a:solidFill>
            <a:schemeClr val="bg2"/>
          </a:solidFill>
          <a:latin typeface="+mn-lt"/>
        </a:defRPr>
      </a:lvl2pPr>
      <a:lvl3pPr marL="1143000" indent="-228600" algn="l" rtl="0" fontAlgn="base">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fontAlgn="base">
        <a:spcBef>
          <a:spcPct val="20000"/>
        </a:spcBef>
        <a:spcAft>
          <a:spcPct val="0"/>
        </a:spcAft>
        <a:buChar char="–"/>
        <a:defRPr sz="1400">
          <a:solidFill>
            <a:schemeClr val="bg2"/>
          </a:solidFill>
          <a:latin typeface="+mn-lt"/>
        </a:defRPr>
      </a:lvl4pPr>
      <a:lvl5pPr marL="2057400" indent="-228600" algn="l" rtl="0" fontAlgn="base">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7"/>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endParaRPr lang="en-US"/>
          </a:p>
        </p:txBody>
      </p:sp>
      <p:sp>
        <p:nvSpPr>
          <p:cNvPr id="5128" name="Rectangle 8"/>
          <p:cNvSpPr>
            <a:spLocks noGrp="1" noChangeArrowheads="1"/>
          </p:cNvSpPr>
          <p:nvPr>
            <p:ph type="title"/>
          </p:nvPr>
        </p:nvSpPr>
        <p:spPr bwMode="auto">
          <a:xfrm>
            <a:off x="6096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29" name="Rectangle 9"/>
          <p:cNvSpPr>
            <a:spLocks noGrp="1" noChangeArrowheads="1"/>
          </p:cNvSpPr>
          <p:nvPr>
            <p:ph type="body" idx="1"/>
          </p:nvPr>
        </p:nvSpPr>
        <p:spPr bwMode="auto">
          <a:xfrm>
            <a:off x="609600" y="1646238"/>
            <a:ext cx="82296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2" name="Rectangle 12"/>
          <p:cNvSpPr>
            <a:spLocks noChangeArrowheads="1"/>
          </p:cNvSpPr>
          <p:nvPr/>
        </p:nvSpPr>
        <p:spPr bwMode="auto">
          <a:xfrm>
            <a:off x="-1844675" y="527050"/>
            <a:ext cx="1844675" cy="5308600"/>
          </a:xfrm>
          <a:prstGeom prst="rect">
            <a:avLst/>
          </a:prstGeom>
          <a:noFill/>
          <a:ln w="9525">
            <a:noFill/>
            <a:miter lim="800000"/>
            <a:headEnd/>
            <a:tailEnd/>
          </a:ln>
          <a:effectLst/>
        </p:spPr>
        <p:txBody>
          <a:bodyPr lIns="78331" tIns="39166" rIns="78331" bIns="39166"/>
          <a:lstStyle/>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Title</a:t>
            </a:r>
            <a:r>
              <a:rPr lang="en-US" altLang="zh-CN" sz="1000">
                <a:solidFill>
                  <a:schemeClr val="bg1"/>
                </a:solidFill>
                <a:ea typeface="宋体" pitchFamily="2" charset="-122"/>
              </a:rPr>
              <a:t> </a:t>
            </a:r>
          </a:p>
          <a:p>
            <a:pPr marL="342900" indent="-342900" algn="r">
              <a:spcBef>
                <a:spcPct val="20000"/>
              </a:spcBef>
            </a:pPr>
            <a:r>
              <a:rPr lang="en-US" altLang="zh-CN" sz="1000" b="1">
                <a:solidFill>
                  <a:schemeClr val="bg1"/>
                </a:solidFill>
                <a:ea typeface="宋体" pitchFamily="2" charset="-122"/>
              </a:rPr>
              <a:t>35-40pt  </a:t>
            </a:r>
            <a:endParaRPr lang="zh-CN" altLang="en-US" sz="1000" b="1">
              <a:solidFill>
                <a:schemeClr val="bg1"/>
              </a:solidFill>
              <a:ea typeface="宋体" pitchFamily="2" charset="-122"/>
            </a:endParaRPr>
          </a:p>
          <a:p>
            <a:pPr marL="342900" indent="-342900" algn="r">
              <a:spcBef>
                <a:spcPct val="20000"/>
              </a:spcBef>
            </a:pPr>
            <a:r>
              <a:rPr lang="en-US" altLang="zh-CN" sz="1000" b="1">
                <a:solidFill>
                  <a:schemeClr val="bg1"/>
                </a:solidFill>
                <a:ea typeface="宋体" pitchFamily="2" charset="-122"/>
              </a:rPr>
              <a:t>Color: R153 G0 B0</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Text</a:t>
            </a:r>
            <a:r>
              <a:rPr lang="en-US" altLang="zh-CN" sz="1000">
                <a:solidFill>
                  <a:schemeClr val="bg1"/>
                </a:solidFill>
                <a:ea typeface="宋体" pitchFamily="2" charset="-122"/>
              </a:rPr>
              <a:t> </a:t>
            </a:r>
            <a:r>
              <a:rPr lang="en-US" altLang="zh-CN" sz="1000" b="1">
                <a:solidFill>
                  <a:schemeClr val="bg1"/>
                </a:solidFill>
                <a:ea typeface="宋体" pitchFamily="2" charset="-122"/>
              </a:rPr>
              <a:t>:</a:t>
            </a:r>
          </a:p>
          <a:p>
            <a:pPr marL="342900" indent="-342900" algn="r">
              <a:spcBef>
                <a:spcPct val="20000"/>
              </a:spcBef>
            </a:pPr>
            <a:r>
              <a:rPr lang="en-US" altLang="zh-CN" sz="1000" b="1">
                <a:solidFill>
                  <a:schemeClr val="bg1"/>
                </a:solidFill>
                <a:ea typeface="宋体" pitchFamily="2" charset="-122"/>
              </a:rPr>
              <a:t>28-30pt</a:t>
            </a:r>
          </a:p>
          <a:p>
            <a:pPr marL="342900" indent="-342900" algn="r" eaLnBrk="0" hangingPunct="0">
              <a:spcBef>
                <a:spcPct val="20000"/>
              </a:spcBef>
            </a:pPr>
            <a:r>
              <a:rPr lang="en-US" sz="1000" b="1" noProof="1">
                <a:solidFill>
                  <a:srgbClr val="FFFFFF"/>
                </a:solidFill>
              </a:rPr>
              <a:t>Bullets level 2-5</a:t>
            </a:r>
          </a:p>
          <a:p>
            <a:pPr marL="342900" indent="-342900" algn="r" eaLnBrk="0" hangingPunct="0">
              <a:spcBef>
                <a:spcPct val="20000"/>
              </a:spcBef>
            </a:pPr>
            <a:r>
              <a:rPr lang="en-US" altLang="zh-CN" sz="1000" b="1">
                <a:solidFill>
                  <a:schemeClr val="bg1"/>
                </a:solidFill>
                <a:ea typeface="宋体" pitchFamily="2" charset="-122"/>
              </a:rPr>
              <a:t>20-30pt  </a:t>
            </a:r>
          </a:p>
          <a:p>
            <a:pPr marL="342900" indent="-342900" algn="r">
              <a:spcBef>
                <a:spcPct val="20000"/>
              </a:spcBef>
            </a:pPr>
            <a:r>
              <a:rPr lang="en-US" altLang="zh-CN" sz="1000" b="1">
                <a:solidFill>
                  <a:schemeClr val="bg1"/>
                </a:solidFill>
                <a:ea typeface="宋体" pitchFamily="2" charset="-122"/>
              </a:rPr>
              <a:t>Color:Black</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fontAlgn="base">
        <a:spcBef>
          <a:spcPct val="0"/>
        </a:spcBef>
        <a:spcAft>
          <a:spcPct val="0"/>
        </a:spcAft>
        <a:defRPr sz="4000" b="1">
          <a:solidFill>
            <a:srgbClr val="990000"/>
          </a:solidFill>
          <a:latin typeface="+mj-lt"/>
          <a:ea typeface="+mj-ea"/>
          <a:cs typeface="+mj-cs"/>
        </a:defRPr>
      </a:lvl1pPr>
      <a:lvl2pPr algn="l" rtl="0" fontAlgn="base">
        <a:spcBef>
          <a:spcPct val="0"/>
        </a:spcBef>
        <a:spcAft>
          <a:spcPct val="0"/>
        </a:spcAft>
        <a:defRPr sz="4000" b="1">
          <a:solidFill>
            <a:srgbClr val="990000"/>
          </a:solidFill>
          <a:latin typeface="Arial" pitchFamily="34" charset="0"/>
        </a:defRPr>
      </a:lvl2pPr>
      <a:lvl3pPr algn="l" rtl="0" fontAlgn="base">
        <a:spcBef>
          <a:spcPct val="0"/>
        </a:spcBef>
        <a:spcAft>
          <a:spcPct val="0"/>
        </a:spcAft>
        <a:defRPr sz="4000" b="1">
          <a:solidFill>
            <a:srgbClr val="990000"/>
          </a:solidFill>
          <a:latin typeface="Arial" pitchFamily="34" charset="0"/>
        </a:defRPr>
      </a:lvl3pPr>
      <a:lvl4pPr algn="l" rtl="0" fontAlgn="base">
        <a:spcBef>
          <a:spcPct val="0"/>
        </a:spcBef>
        <a:spcAft>
          <a:spcPct val="0"/>
        </a:spcAft>
        <a:defRPr sz="4000" b="1">
          <a:solidFill>
            <a:srgbClr val="990000"/>
          </a:solidFill>
          <a:latin typeface="Arial" pitchFamily="34" charset="0"/>
        </a:defRPr>
      </a:lvl4pPr>
      <a:lvl5pPr algn="l" rtl="0" fontAlgn="base">
        <a:spcBef>
          <a:spcPct val="0"/>
        </a:spcBef>
        <a:spcAft>
          <a:spcPct val="0"/>
        </a:spcAft>
        <a:defRPr sz="4000" b="1">
          <a:solidFill>
            <a:srgbClr val="990000"/>
          </a:solidFill>
          <a:latin typeface="Arial" pitchFamily="34" charset="0"/>
        </a:defRPr>
      </a:lvl5pPr>
      <a:lvl6pPr marL="457200" algn="l" rtl="0" fontAlgn="base">
        <a:spcBef>
          <a:spcPct val="0"/>
        </a:spcBef>
        <a:spcAft>
          <a:spcPct val="0"/>
        </a:spcAft>
        <a:defRPr sz="4000" b="1">
          <a:solidFill>
            <a:srgbClr val="990000"/>
          </a:solidFill>
          <a:latin typeface="Arial" pitchFamily="34" charset="0"/>
        </a:defRPr>
      </a:lvl6pPr>
      <a:lvl7pPr marL="914400" algn="l" rtl="0" fontAlgn="base">
        <a:spcBef>
          <a:spcPct val="0"/>
        </a:spcBef>
        <a:spcAft>
          <a:spcPct val="0"/>
        </a:spcAft>
        <a:defRPr sz="4000" b="1">
          <a:solidFill>
            <a:srgbClr val="990000"/>
          </a:solidFill>
          <a:latin typeface="Arial" pitchFamily="34" charset="0"/>
        </a:defRPr>
      </a:lvl7pPr>
      <a:lvl8pPr marL="1371600" algn="l" rtl="0" fontAlgn="base">
        <a:spcBef>
          <a:spcPct val="0"/>
        </a:spcBef>
        <a:spcAft>
          <a:spcPct val="0"/>
        </a:spcAft>
        <a:defRPr sz="4000" b="1">
          <a:solidFill>
            <a:srgbClr val="990000"/>
          </a:solidFill>
          <a:latin typeface="Arial" pitchFamily="34" charset="0"/>
        </a:defRPr>
      </a:lvl8pPr>
      <a:lvl9pPr marL="1828800" algn="l" rtl="0" fontAlgn="base">
        <a:spcBef>
          <a:spcPct val="0"/>
        </a:spcBef>
        <a:spcAft>
          <a:spcPct val="0"/>
        </a:spcAft>
        <a:defRPr sz="4000" b="1">
          <a:solidFill>
            <a:srgbClr val="990000"/>
          </a:solidFill>
          <a:latin typeface="Arial" pitchFamily="34" charset="0"/>
        </a:defRPr>
      </a:lvl9pPr>
    </p:titleStyle>
    <p:bodyStyle>
      <a:lvl1pPr marL="342900" indent="-342900" algn="l" rtl="0" fontAlgn="base">
        <a:spcBef>
          <a:spcPct val="20000"/>
        </a:spcBef>
        <a:spcAft>
          <a:spcPct val="0"/>
        </a:spcAft>
        <a:buChar char="•"/>
        <a:defRPr sz="2600">
          <a:solidFill>
            <a:schemeClr val="bg2"/>
          </a:solidFill>
          <a:latin typeface="+mn-lt"/>
          <a:ea typeface="+mn-ea"/>
          <a:cs typeface="+mn-cs"/>
        </a:defRPr>
      </a:lvl1pPr>
      <a:lvl2pPr marL="742950" indent="-285750" algn="l" rtl="0" fontAlgn="base">
        <a:spcBef>
          <a:spcPct val="20000"/>
        </a:spcBef>
        <a:spcAft>
          <a:spcPct val="0"/>
        </a:spcAft>
        <a:buSzPct val="60000"/>
        <a:buFont typeface="Wingdings" pitchFamily="2" charset="2"/>
        <a:buChar char="q"/>
        <a:defRPr sz="2400">
          <a:solidFill>
            <a:schemeClr val="bg2"/>
          </a:solidFill>
          <a:latin typeface="+mn-lt"/>
        </a:defRPr>
      </a:lvl2pPr>
      <a:lvl3pPr marL="1143000" indent="-228600" algn="l" rtl="0" fontAlgn="base">
        <a:spcBef>
          <a:spcPct val="20000"/>
        </a:spcBef>
        <a:spcAft>
          <a:spcPct val="0"/>
        </a:spcAft>
        <a:buSzPct val="60000"/>
        <a:buFont typeface="Wingdings" pitchFamily="2" charset="2"/>
        <a:buChar char="§"/>
        <a:defRPr sz="2200">
          <a:solidFill>
            <a:schemeClr val="bg2"/>
          </a:solidFill>
          <a:latin typeface="+mn-lt"/>
        </a:defRPr>
      </a:lvl3pPr>
      <a:lvl4pPr marL="1600200" indent="-228600" algn="l" rtl="0" fontAlgn="base">
        <a:spcBef>
          <a:spcPct val="20000"/>
        </a:spcBef>
        <a:spcAft>
          <a:spcPct val="0"/>
        </a:spcAft>
        <a:buSzPct val="60000"/>
        <a:buFont typeface="Arial" pitchFamily="34" charset="0"/>
        <a:buChar char="–"/>
        <a:defRPr sz="2000">
          <a:solidFill>
            <a:schemeClr val="bg2"/>
          </a:solidFill>
          <a:latin typeface="+mn-lt"/>
        </a:defRPr>
      </a:lvl4pPr>
      <a:lvl5pPr marL="2057400" indent="-228600" algn="l" rtl="0" fontAlgn="base">
        <a:spcBef>
          <a:spcPct val="20000"/>
        </a:spcBef>
        <a:spcAft>
          <a:spcPct val="0"/>
        </a:spcAft>
        <a:buFont typeface="Verdana" pitchFamily="34" charset="0"/>
        <a:buChar char="›"/>
        <a:defRPr>
          <a:solidFill>
            <a:schemeClr val="bg2"/>
          </a:solidFill>
          <a:latin typeface="+mn-lt"/>
        </a:defRPr>
      </a:lvl5pPr>
      <a:lvl6pPr marL="2514600" indent="-228600" algn="l" rtl="0" fontAlgn="base">
        <a:spcBef>
          <a:spcPct val="20000"/>
        </a:spcBef>
        <a:spcAft>
          <a:spcPct val="0"/>
        </a:spcAft>
        <a:buFont typeface="Verdana" pitchFamily="34" charset="0"/>
        <a:buChar char="›"/>
        <a:defRPr>
          <a:solidFill>
            <a:schemeClr val="bg2"/>
          </a:solidFill>
          <a:latin typeface="+mn-lt"/>
        </a:defRPr>
      </a:lvl6pPr>
      <a:lvl7pPr marL="2971800" indent="-228600" algn="l" rtl="0" fontAlgn="base">
        <a:spcBef>
          <a:spcPct val="20000"/>
        </a:spcBef>
        <a:spcAft>
          <a:spcPct val="0"/>
        </a:spcAft>
        <a:buFont typeface="Verdana" pitchFamily="34" charset="0"/>
        <a:buChar char="›"/>
        <a:defRPr>
          <a:solidFill>
            <a:schemeClr val="bg2"/>
          </a:solidFill>
          <a:latin typeface="+mn-lt"/>
        </a:defRPr>
      </a:lvl7pPr>
      <a:lvl8pPr marL="3429000" indent="-228600" algn="l" rtl="0" fontAlgn="base">
        <a:spcBef>
          <a:spcPct val="20000"/>
        </a:spcBef>
        <a:spcAft>
          <a:spcPct val="0"/>
        </a:spcAft>
        <a:buFont typeface="Verdana" pitchFamily="34" charset="0"/>
        <a:buChar char="›"/>
        <a:defRPr>
          <a:solidFill>
            <a:schemeClr val="bg2"/>
          </a:solidFill>
          <a:latin typeface="+mn-lt"/>
        </a:defRPr>
      </a:lvl8pPr>
      <a:lvl9pPr marL="3886200" indent="-228600" algn="l" rtl="0" fontAlgn="base">
        <a:spcBef>
          <a:spcPct val="20000"/>
        </a:spcBef>
        <a:spcAft>
          <a:spcPct val="0"/>
        </a:spcAft>
        <a:buFont typeface="Verdana" pitchFamily="34" charset="0"/>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51" name="Picture 7" descr="5"/>
          <p:cNvPicPr>
            <a:picLocks noChangeAspect="1" noChangeArrowheads="1"/>
          </p:cNvPicPr>
          <p:nvPr/>
        </p:nvPicPr>
        <p:blipFill>
          <a:blip r:embed="rId13" cstate="print"/>
          <a:srcRect/>
          <a:stretch>
            <a:fillRect/>
          </a:stretch>
        </p:blipFill>
        <p:spPr bwMode="auto">
          <a:xfrm>
            <a:off x="-1588" y="5856288"/>
            <a:ext cx="9144001" cy="1001712"/>
          </a:xfrm>
          <a:prstGeom prst="rect">
            <a:avLst/>
          </a:prstGeom>
          <a:noFill/>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4400">
                <a:solidFill>
                  <a:srgbClr val="990000"/>
                </a:solidFill>
                <a:ea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2600">
                <a:solidFill>
                  <a:srgbClr val="666666"/>
                </a:solidFill>
                <a:ea typeface="MS PGothic" pitchFamily="34" charset="-128"/>
              </a:rPr>
              <a:t>www.huawei.com</a:t>
            </a:r>
            <a:endParaRPr lang="en-US" altLang="zh-CN" sz="210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080/assistant"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80/was"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localhost:8080/wa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localhost:8080/wa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080/wa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39725" y="248785"/>
            <a:ext cx="7051675" cy="479425"/>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274320" tIns="45720" rIns="91440" bIns="45720" numCol="1" rtlCol="0" anchor="ctr" anchorCtr="0" compatLnSpc="1">
            <a:prstTxWarp prst="textNoShape">
              <a:avLst/>
            </a:prstTxWarp>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r>
              <a:rPr lang="en-US" altLang="zh-CN" sz="3200" b="1" spc="50" dirty="0">
                <a:ln w="11430"/>
                <a:solidFill>
                  <a:schemeClr val="tx2"/>
                </a:solidFill>
                <a:effectLst>
                  <a:outerShdw blurRad="76200" dist="50800" dir="5400000" algn="tl" rotWithShape="0">
                    <a:srgbClr val="000000">
                      <a:alpha val="65000"/>
                    </a:srgbClr>
                  </a:outerShdw>
                </a:effectLst>
                <a:latin typeface="Calibri" pitchFamily="34" charset="0"/>
                <a:ea typeface="宋体" pitchFamily="2" charset="-122"/>
              </a:rPr>
              <a:t>Revision Record</a:t>
            </a:r>
          </a:p>
        </p:txBody>
      </p:sp>
      <p:sp>
        <p:nvSpPr>
          <p:cNvPr id="7" name="Text Box 58"/>
          <p:cNvSpPr txBox="1">
            <a:spLocks noChangeArrowheads="1"/>
          </p:cNvSpPr>
          <p:nvPr/>
        </p:nvSpPr>
        <p:spPr bwMode="auto">
          <a:xfrm>
            <a:off x="5024437" y="275768"/>
            <a:ext cx="4119563" cy="448455"/>
          </a:xfrm>
          <a:prstGeom prst="rect">
            <a:avLst/>
          </a:prstGeom>
          <a:noFill/>
          <a:ln w="9525">
            <a:noFill/>
            <a:miter lim="800000"/>
            <a:headEnd/>
            <a:tailEnd/>
          </a:ln>
        </p:spPr>
        <p:txBody>
          <a:bodyPr lIns="91440" tIns="39179" rIns="182880" bIns="39179">
            <a:spAutoFit/>
          </a:bodyPr>
          <a:lstStyle/>
          <a:p>
            <a:pPr algn="r" defTabSz="784225" eaLnBrk="0" fontAlgn="base" hangingPunct="0"/>
            <a:r>
              <a:rPr lang="en-US" altLang="zh-CN" sz="2400" i="1" dirty="0">
                <a:solidFill>
                  <a:srgbClr val="4D4D4D"/>
                </a:solidFill>
                <a:latin typeface="Calibri" pitchFamily="34" charset="0"/>
                <a:ea typeface="ＭＳ Ｐゴシック" pitchFamily="34" charset="-128"/>
              </a:rPr>
              <a:t>Don’t Print This Page</a:t>
            </a:r>
          </a:p>
        </p:txBody>
      </p:sp>
      <p:grpSp>
        <p:nvGrpSpPr>
          <p:cNvPr id="2" name="Group 7"/>
          <p:cNvGrpSpPr/>
          <p:nvPr/>
        </p:nvGrpSpPr>
        <p:grpSpPr>
          <a:xfrm>
            <a:off x="615913" y="1306279"/>
            <a:ext cx="7935575" cy="827320"/>
            <a:chOff x="615913" y="856345"/>
            <a:chExt cx="7935575" cy="827320"/>
          </a:xfrm>
          <a:solidFill>
            <a:srgbClr val="777777"/>
          </a:solidFill>
        </p:grpSpPr>
        <p:sp>
          <p:nvSpPr>
            <p:cNvPr id="9" name="Rounded Rectangle 8"/>
            <p:cNvSpPr/>
            <p:nvPr/>
          </p:nvSpPr>
          <p:spPr bwMode="auto">
            <a:xfrm>
              <a:off x="615913" y="85634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Course Code</a:t>
              </a:r>
            </a:p>
          </p:txBody>
        </p:sp>
        <p:sp>
          <p:nvSpPr>
            <p:cNvPr id="10" name="Rounded Rectangle 9"/>
            <p:cNvSpPr/>
            <p:nvPr/>
          </p:nvSpPr>
          <p:spPr bwMode="auto">
            <a:xfrm>
              <a:off x="615913" y="1161144"/>
              <a:ext cx="1904999" cy="522521"/>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fontAlgn="t">
                <a:spcAft>
                  <a:spcPts val="600"/>
                </a:spcAft>
                <a:defRPr/>
              </a:pPr>
              <a:r>
                <a:rPr lang="en-US" sz="1400" dirty="0" smtClean="0">
                  <a:solidFill>
                    <a:srgbClr val="CAE2E2">
                      <a:lumMod val="10000"/>
                    </a:srgbClr>
                  </a:solidFill>
                  <a:latin typeface="Calibri" pitchFamily="34" charset="0"/>
                </a:rPr>
                <a:t>Domain</a:t>
              </a:r>
              <a:endParaRPr lang="en-US" sz="1400" dirty="0">
                <a:solidFill>
                  <a:srgbClr val="CAE2E2">
                    <a:lumMod val="10000"/>
                  </a:srgbClr>
                </a:solidFill>
                <a:latin typeface="Calibri" pitchFamily="34" charset="0"/>
              </a:endParaRPr>
            </a:p>
          </p:txBody>
        </p:sp>
        <p:sp>
          <p:nvSpPr>
            <p:cNvPr id="11" name="Rounded Rectangle 10"/>
            <p:cNvSpPr/>
            <p:nvPr/>
          </p:nvSpPr>
          <p:spPr bwMode="auto">
            <a:xfrm>
              <a:off x="2626105" y="86360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Product</a:t>
              </a:r>
            </a:p>
          </p:txBody>
        </p:sp>
        <p:sp>
          <p:nvSpPr>
            <p:cNvPr id="12" name="Rounded Rectangle 11"/>
            <p:cNvSpPr/>
            <p:nvPr/>
          </p:nvSpPr>
          <p:spPr bwMode="auto">
            <a:xfrm>
              <a:off x="2626105" y="1168404"/>
              <a:ext cx="1904999" cy="515261"/>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fontAlgn="t">
                <a:spcAft>
                  <a:spcPts val="600"/>
                </a:spcAft>
                <a:defRPr/>
              </a:pPr>
              <a:r>
                <a:rPr lang="en-US" sz="1400" dirty="0" err="1" smtClean="0">
                  <a:solidFill>
                    <a:srgbClr val="CAE2E2">
                      <a:lumMod val="10000"/>
                    </a:srgbClr>
                  </a:solidFill>
                  <a:latin typeface="Calibri" pitchFamily="34" charset="0"/>
                </a:rPr>
                <a:t>Huawei</a:t>
              </a:r>
              <a:r>
                <a:rPr lang="en-US" sz="1400" dirty="0" smtClean="0">
                  <a:solidFill>
                    <a:srgbClr val="CAE2E2">
                      <a:lumMod val="10000"/>
                    </a:srgbClr>
                  </a:solidFill>
                  <a:latin typeface="Calibri" pitchFamily="34" charset="0"/>
                </a:rPr>
                <a:t> CTI</a:t>
              </a:r>
              <a:endParaRPr lang="en-US" sz="1400" dirty="0">
                <a:solidFill>
                  <a:srgbClr val="CAE2E2">
                    <a:lumMod val="10000"/>
                  </a:srgbClr>
                </a:solidFill>
                <a:latin typeface="Calibri" pitchFamily="34" charset="0"/>
              </a:endParaRPr>
            </a:p>
          </p:txBody>
        </p:sp>
        <p:sp>
          <p:nvSpPr>
            <p:cNvPr id="13" name="Rounded Rectangle 12"/>
            <p:cNvSpPr/>
            <p:nvPr/>
          </p:nvSpPr>
          <p:spPr bwMode="auto">
            <a:xfrm>
              <a:off x="4636297" y="87086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Product Version</a:t>
              </a:r>
            </a:p>
          </p:txBody>
        </p:sp>
        <p:sp>
          <p:nvSpPr>
            <p:cNvPr id="14" name="Rounded Rectangle 13"/>
            <p:cNvSpPr/>
            <p:nvPr/>
          </p:nvSpPr>
          <p:spPr bwMode="auto">
            <a:xfrm>
              <a:off x="4636297" y="1175664"/>
              <a:ext cx="1904999" cy="508001"/>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ICDV300R005C45</a:t>
              </a:r>
            </a:p>
          </p:txBody>
        </p:sp>
        <p:sp>
          <p:nvSpPr>
            <p:cNvPr id="15" name="Rounded Rectangle 14"/>
            <p:cNvSpPr/>
            <p:nvPr/>
          </p:nvSpPr>
          <p:spPr bwMode="auto">
            <a:xfrm>
              <a:off x="6646489" y="87812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Course Version Issue</a:t>
              </a:r>
            </a:p>
          </p:txBody>
        </p:sp>
        <p:sp>
          <p:nvSpPr>
            <p:cNvPr id="16" name="Rounded Rectangle 15"/>
            <p:cNvSpPr/>
            <p:nvPr/>
          </p:nvSpPr>
          <p:spPr bwMode="auto">
            <a:xfrm>
              <a:off x="6646489" y="1182924"/>
              <a:ext cx="1904999" cy="500741"/>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a:p>
              <a:pPr marL="168275" indent="-168275" algn="ctr">
                <a:spcAft>
                  <a:spcPts val="600"/>
                </a:spcAft>
              </a:pPr>
              <a:r>
                <a:rPr lang="en-US" sz="1400" dirty="0" err="1" smtClean="0">
                  <a:solidFill>
                    <a:schemeClr val="accent5">
                      <a:lumMod val="10000"/>
                    </a:schemeClr>
                  </a:solidFill>
                  <a:latin typeface="Calibri" pitchFamily="34" charset="0"/>
                </a:rPr>
                <a:t>eSpace</a:t>
              </a:r>
              <a:r>
                <a:rPr lang="en-US" sz="1400" dirty="0" smtClean="0">
                  <a:solidFill>
                    <a:schemeClr val="accent5">
                      <a:lumMod val="10000"/>
                    </a:schemeClr>
                  </a:solidFill>
                  <a:latin typeface="Calibri" pitchFamily="34" charset="0"/>
                </a:rPr>
                <a:t>  </a:t>
              </a:r>
              <a:r>
                <a:rPr lang="en-US" sz="1400" dirty="0" smtClean="0">
                  <a:solidFill>
                    <a:schemeClr val="accent5">
                      <a:lumMod val="10000"/>
                    </a:schemeClr>
                  </a:solidFill>
                  <a:latin typeface="Calibri" pitchFamily="34" charset="0"/>
                </a:rPr>
                <a:t>CC ISV V100R001C01LINH04</a:t>
              </a:r>
            </a:p>
            <a:p>
              <a:pPr marL="168275" indent="-168275" algn="ctr">
                <a:spcAft>
                  <a:spcPts val="600"/>
                </a:spcAft>
              </a:pPr>
              <a:endParaRPr lang="en-US" sz="1400" dirty="0" smtClean="0">
                <a:solidFill>
                  <a:schemeClr val="bg1"/>
                </a:solidFill>
                <a:latin typeface="Calibri" pitchFamily="34" charset="0"/>
              </a:endParaRPr>
            </a:p>
          </p:txBody>
        </p:sp>
      </p:grpSp>
      <p:cxnSp>
        <p:nvCxnSpPr>
          <p:cNvPr id="17" name="Straight Connector 16"/>
          <p:cNvCxnSpPr/>
          <p:nvPr/>
        </p:nvCxnSpPr>
        <p:spPr bwMode="auto">
          <a:xfrm>
            <a:off x="304800" y="2133648"/>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grpSp>
        <p:nvGrpSpPr>
          <p:cNvPr id="3" name="Group 17"/>
          <p:cNvGrpSpPr/>
          <p:nvPr/>
        </p:nvGrpSpPr>
        <p:grpSpPr>
          <a:xfrm>
            <a:off x="623173" y="2387575"/>
            <a:ext cx="7971875" cy="2420250"/>
            <a:chOff x="623173" y="2140837"/>
            <a:chExt cx="7971875" cy="2420250"/>
          </a:xfrm>
        </p:grpSpPr>
        <p:sp>
          <p:nvSpPr>
            <p:cNvPr id="19" name="Rounded Rectangle 18"/>
            <p:cNvSpPr/>
            <p:nvPr/>
          </p:nvSpPr>
          <p:spPr bwMode="auto">
            <a:xfrm>
              <a:off x="623173" y="214083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Developer / Modifier</a:t>
              </a:r>
            </a:p>
          </p:txBody>
        </p:sp>
        <p:sp>
          <p:nvSpPr>
            <p:cNvPr id="20" name="Rounded Rectangle 19"/>
            <p:cNvSpPr/>
            <p:nvPr/>
          </p:nvSpPr>
          <p:spPr bwMode="auto">
            <a:xfrm>
              <a:off x="623173" y="275043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21" name="Rounded Rectangle 20"/>
            <p:cNvSpPr/>
            <p:nvPr/>
          </p:nvSpPr>
          <p:spPr bwMode="auto">
            <a:xfrm>
              <a:off x="623173" y="244563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Nagaraj G</a:t>
              </a:r>
            </a:p>
          </p:txBody>
        </p:sp>
        <p:sp>
          <p:nvSpPr>
            <p:cNvPr id="22" name="Rounded Rectangle 21"/>
            <p:cNvSpPr/>
            <p:nvPr/>
          </p:nvSpPr>
          <p:spPr bwMode="auto">
            <a:xfrm>
              <a:off x="2633365" y="214809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Date</a:t>
              </a:r>
            </a:p>
          </p:txBody>
        </p:sp>
        <p:sp>
          <p:nvSpPr>
            <p:cNvPr id="23" name="Rounded Rectangle 22"/>
            <p:cNvSpPr/>
            <p:nvPr/>
          </p:nvSpPr>
          <p:spPr bwMode="auto">
            <a:xfrm>
              <a:off x="2633365" y="275769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24" name="Rounded Rectangle 23"/>
            <p:cNvSpPr/>
            <p:nvPr/>
          </p:nvSpPr>
          <p:spPr bwMode="auto">
            <a:xfrm>
              <a:off x="2633365" y="245289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2011-10-11</a:t>
              </a:r>
              <a:endParaRPr lang="en-US" sz="1400" dirty="0" smtClean="0">
                <a:solidFill>
                  <a:schemeClr val="bg1"/>
                </a:solidFill>
                <a:latin typeface="Calibri" pitchFamily="34" charset="0"/>
              </a:endParaRPr>
            </a:p>
          </p:txBody>
        </p:sp>
        <p:sp>
          <p:nvSpPr>
            <p:cNvPr id="25" name="Rounded Rectangle 24"/>
            <p:cNvSpPr/>
            <p:nvPr/>
          </p:nvSpPr>
          <p:spPr bwMode="auto">
            <a:xfrm>
              <a:off x="4643557" y="215535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Approver</a:t>
              </a:r>
            </a:p>
          </p:txBody>
        </p:sp>
        <p:sp>
          <p:nvSpPr>
            <p:cNvPr id="26" name="Rounded Rectangle 25"/>
            <p:cNvSpPr/>
            <p:nvPr/>
          </p:nvSpPr>
          <p:spPr bwMode="auto">
            <a:xfrm>
              <a:off x="4643557" y="276495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27" name="Rounded Rectangle 26"/>
            <p:cNvSpPr/>
            <p:nvPr/>
          </p:nvSpPr>
          <p:spPr bwMode="auto">
            <a:xfrm>
              <a:off x="4643557" y="246015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&lt; Name of Approver &gt;</a:t>
              </a:r>
            </a:p>
          </p:txBody>
        </p:sp>
        <p:sp>
          <p:nvSpPr>
            <p:cNvPr id="28" name="Rounded Rectangle 27"/>
            <p:cNvSpPr/>
            <p:nvPr/>
          </p:nvSpPr>
          <p:spPr bwMode="auto">
            <a:xfrm>
              <a:off x="6653749" y="216261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New / Update</a:t>
              </a:r>
            </a:p>
          </p:txBody>
        </p:sp>
        <p:sp>
          <p:nvSpPr>
            <p:cNvPr id="29" name="Rounded Rectangle 28"/>
            <p:cNvSpPr/>
            <p:nvPr/>
          </p:nvSpPr>
          <p:spPr bwMode="auto">
            <a:xfrm>
              <a:off x="6653749" y="277221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0" name="Rounded Rectangle 29"/>
            <p:cNvSpPr/>
            <p:nvPr/>
          </p:nvSpPr>
          <p:spPr bwMode="auto">
            <a:xfrm>
              <a:off x="6653749" y="246741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New</a:t>
              </a:r>
            </a:p>
          </p:txBody>
        </p:sp>
        <p:sp>
          <p:nvSpPr>
            <p:cNvPr id="31" name="Rounded Rectangle 30"/>
            <p:cNvSpPr/>
            <p:nvPr/>
          </p:nvSpPr>
          <p:spPr bwMode="auto">
            <a:xfrm>
              <a:off x="630433" y="306249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2" name="Rounded Rectangle 31"/>
            <p:cNvSpPr/>
            <p:nvPr/>
          </p:nvSpPr>
          <p:spPr bwMode="auto">
            <a:xfrm>
              <a:off x="2640625" y="306975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3" name="Rounded Rectangle 32"/>
            <p:cNvSpPr/>
            <p:nvPr/>
          </p:nvSpPr>
          <p:spPr bwMode="auto">
            <a:xfrm>
              <a:off x="4650817" y="307701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4" name="Rounded Rectangle 33"/>
            <p:cNvSpPr/>
            <p:nvPr/>
          </p:nvSpPr>
          <p:spPr bwMode="auto">
            <a:xfrm>
              <a:off x="6661009" y="308427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5" name="Rounded Rectangle 34"/>
            <p:cNvSpPr/>
            <p:nvPr/>
          </p:nvSpPr>
          <p:spPr bwMode="auto">
            <a:xfrm>
              <a:off x="637693" y="337454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6" name="Rounded Rectangle 35"/>
            <p:cNvSpPr/>
            <p:nvPr/>
          </p:nvSpPr>
          <p:spPr bwMode="auto">
            <a:xfrm>
              <a:off x="2647885" y="338180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7" name="Rounded Rectangle 36"/>
            <p:cNvSpPr/>
            <p:nvPr/>
          </p:nvSpPr>
          <p:spPr bwMode="auto">
            <a:xfrm>
              <a:off x="4658077" y="338906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8" name="Rounded Rectangle 37"/>
            <p:cNvSpPr/>
            <p:nvPr/>
          </p:nvSpPr>
          <p:spPr bwMode="auto">
            <a:xfrm>
              <a:off x="6668269" y="339632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9" name="Rounded Rectangle 38"/>
            <p:cNvSpPr/>
            <p:nvPr/>
          </p:nvSpPr>
          <p:spPr bwMode="auto">
            <a:xfrm>
              <a:off x="644953" y="368659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0" name="Rounded Rectangle 39"/>
            <p:cNvSpPr/>
            <p:nvPr/>
          </p:nvSpPr>
          <p:spPr bwMode="auto">
            <a:xfrm>
              <a:off x="2655145" y="369385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1" name="Rounded Rectangle 40"/>
            <p:cNvSpPr/>
            <p:nvPr/>
          </p:nvSpPr>
          <p:spPr bwMode="auto">
            <a:xfrm>
              <a:off x="4665337" y="370111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2" name="Rounded Rectangle 41"/>
            <p:cNvSpPr/>
            <p:nvPr/>
          </p:nvSpPr>
          <p:spPr bwMode="auto">
            <a:xfrm>
              <a:off x="6675529" y="370837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3" name="Rounded Rectangle 42"/>
            <p:cNvSpPr/>
            <p:nvPr/>
          </p:nvSpPr>
          <p:spPr bwMode="auto">
            <a:xfrm>
              <a:off x="652213" y="399865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4" name="Rounded Rectangle 43"/>
            <p:cNvSpPr/>
            <p:nvPr/>
          </p:nvSpPr>
          <p:spPr bwMode="auto">
            <a:xfrm>
              <a:off x="2662405" y="400591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5" name="Rounded Rectangle 44"/>
            <p:cNvSpPr/>
            <p:nvPr/>
          </p:nvSpPr>
          <p:spPr bwMode="auto">
            <a:xfrm>
              <a:off x="4672597" y="401317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6" name="Rounded Rectangle 45"/>
            <p:cNvSpPr/>
            <p:nvPr/>
          </p:nvSpPr>
          <p:spPr bwMode="auto">
            <a:xfrm>
              <a:off x="6682789" y="402043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7" name="Rounded Rectangle 46"/>
            <p:cNvSpPr/>
            <p:nvPr/>
          </p:nvSpPr>
          <p:spPr bwMode="auto">
            <a:xfrm>
              <a:off x="659473" y="431070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8" name="Rounded Rectangle 47"/>
            <p:cNvSpPr/>
            <p:nvPr/>
          </p:nvSpPr>
          <p:spPr bwMode="auto">
            <a:xfrm>
              <a:off x="2669665" y="431796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9" name="Rounded Rectangle 48"/>
            <p:cNvSpPr/>
            <p:nvPr/>
          </p:nvSpPr>
          <p:spPr bwMode="auto">
            <a:xfrm>
              <a:off x="4679857" y="432522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50" name="Rounded Rectangle 49"/>
            <p:cNvSpPr/>
            <p:nvPr/>
          </p:nvSpPr>
          <p:spPr bwMode="auto">
            <a:xfrm>
              <a:off x="6690049" y="433248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7848600" cy="4616648"/>
          </a:xfrm>
          <a:prstGeom prst="rect">
            <a:avLst/>
          </a:prstGeom>
        </p:spPr>
        <p:txBody>
          <a:bodyPr wrap="square">
            <a:spAutoFit/>
          </a:bodyPr>
          <a:lstStyle/>
          <a:p>
            <a:r>
              <a:rPr lang="en-US" sz="1400" dirty="0" smtClean="0">
                <a:solidFill>
                  <a:schemeClr val="bg2"/>
                </a:solidFill>
                <a:latin typeface="FrutigerNext LT Medium" pitchFamily="34" charset="0"/>
              </a:rPr>
              <a:t>Huawei WAS System has the following modules:</a:t>
            </a:r>
          </a:p>
          <a:p>
            <a:endParaRPr lang="en-US" sz="1400" dirty="0" smtClean="0">
              <a:solidFill>
                <a:schemeClr val="bg2"/>
              </a:solidFill>
              <a:latin typeface="FrutigerNext LT Medium" pitchFamily="34" charset="0"/>
            </a:endParaRPr>
          </a:p>
          <a:p>
            <a:pPr>
              <a:buFont typeface="Arial" pitchFamily="34" charset="0"/>
              <a:buChar char="•"/>
            </a:pPr>
            <a:r>
              <a:rPr lang="en-US" sz="1400" dirty="0" smtClean="0">
                <a:solidFill>
                  <a:schemeClr val="bg2"/>
                </a:solidFill>
                <a:latin typeface="FrutigerNext LT Medium" pitchFamily="34" charset="0"/>
              </a:rPr>
              <a:t> </a:t>
            </a:r>
            <a:r>
              <a:rPr lang="en-US" sz="1400" b="1" dirty="0" smtClean="0">
                <a:solidFill>
                  <a:schemeClr val="bg2"/>
                </a:solidFill>
                <a:latin typeface="FrutigerNext LT Medium" pitchFamily="34" charset="0"/>
              </a:rPr>
              <a:t>Web configuration system</a:t>
            </a:r>
            <a:r>
              <a:rPr lang="en-US" sz="1400" dirty="0" smtClean="0">
                <a:solidFill>
                  <a:schemeClr val="bg2"/>
                </a:solidFill>
                <a:latin typeface="FrutigerNext LT Medium" pitchFamily="34" charset="0"/>
              </a:rPr>
              <a:t>: The web configuration system provides the function of configuration and management of the call center system, the networked call center, and VCC.</a:t>
            </a:r>
          </a:p>
          <a:p>
            <a:pPr>
              <a:buFont typeface="Arial" pitchFamily="34" charset="0"/>
              <a:buChar char="•"/>
            </a:pPr>
            <a:endParaRPr lang="en-US" sz="1400" dirty="0" smtClean="0">
              <a:solidFill>
                <a:schemeClr val="bg2"/>
              </a:solidFill>
              <a:latin typeface="FrutigerNext LT Medium" pitchFamily="34" charset="0"/>
            </a:endParaRPr>
          </a:p>
          <a:p>
            <a:pPr>
              <a:buFont typeface="Arial" pitchFamily="34" charset="0"/>
              <a:buChar char="•"/>
            </a:pPr>
            <a:r>
              <a:rPr lang="en-US" sz="1400" dirty="0" smtClean="0">
                <a:solidFill>
                  <a:schemeClr val="bg2"/>
                </a:solidFill>
                <a:latin typeface="FrutigerNext LT Medium" pitchFamily="34" charset="0"/>
              </a:rPr>
              <a:t> </a:t>
            </a:r>
            <a:r>
              <a:rPr lang="en-US" sz="1400" b="1" dirty="0" smtClean="0">
                <a:solidFill>
                  <a:schemeClr val="bg2"/>
                </a:solidFill>
                <a:latin typeface="FrutigerNext LT Medium" pitchFamily="34" charset="0"/>
              </a:rPr>
              <a:t>System monitoring console: </a:t>
            </a:r>
            <a:r>
              <a:rPr lang="en-US" sz="1400" dirty="0" smtClean="0">
                <a:solidFill>
                  <a:schemeClr val="bg2"/>
                </a:solidFill>
                <a:latin typeface="FrutigerNext LT Medium" pitchFamily="34" charset="0"/>
              </a:rPr>
              <a:t>The system monitoring console monitors the running of the devices, monitoring of all VCC’s, monitoring of all the CTI components of the call center.</a:t>
            </a:r>
          </a:p>
          <a:p>
            <a:pPr>
              <a:buFont typeface="Arial" pitchFamily="34" charset="0"/>
              <a:buChar char="•"/>
            </a:pPr>
            <a:endParaRPr lang="en-US" sz="1400" dirty="0" smtClean="0">
              <a:solidFill>
                <a:schemeClr val="bg2"/>
              </a:solidFill>
              <a:latin typeface="FrutigerNext LT Medium" pitchFamily="34" charset="0"/>
            </a:endParaRPr>
          </a:p>
          <a:p>
            <a:pPr>
              <a:buFont typeface="Arial" pitchFamily="34" charset="0"/>
              <a:buChar char="•"/>
            </a:pPr>
            <a:r>
              <a:rPr lang="en-US" sz="1400" dirty="0" smtClean="0">
                <a:solidFill>
                  <a:schemeClr val="bg2"/>
                </a:solidFill>
                <a:latin typeface="FrutigerNext LT Medium" pitchFamily="34" charset="0"/>
              </a:rPr>
              <a:t> </a:t>
            </a:r>
            <a:r>
              <a:rPr lang="en-US" sz="1400" b="1" dirty="0" smtClean="0">
                <a:solidFill>
                  <a:schemeClr val="bg2"/>
                </a:solidFill>
                <a:latin typeface="FrutigerNext LT Medium" pitchFamily="34" charset="0"/>
              </a:rPr>
              <a:t>NRMS (NIRC Manager System):</a:t>
            </a:r>
            <a:r>
              <a:rPr lang="en-US" sz="1400" dirty="0" smtClean="0">
                <a:solidFill>
                  <a:schemeClr val="bg2"/>
                </a:solidFill>
                <a:latin typeface="FrutigerNext LT Medium" pitchFamily="34" charset="0"/>
              </a:rPr>
              <a:t>The WAS provides the function of monitoring the networked call center</a:t>
            </a:r>
          </a:p>
          <a:p>
            <a:endParaRPr lang="en-US" sz="1400" dirty="0" smtClean="0">
              <a:solidFill>
                <a:schemeClr val="bg2"/>
              </a:solidFill>
              <a:latin typeface="FrutigerNext LT Medium" pitchFamily="34" charset="0"/>
            </a:endParaRPr>
          </a:p>
          <a:p>
            <a:pPr>
              <a:buFont typeface="Arial" pitchFamily="34" charset="0"/>
              <a:buChar char="•"/>
            </a:pPr>
            <a:r>
              <a:rPr lang="en-US" sz="1400" dirty="0" smtClean="0">
                <a:solidFill>
                  <a:schemeClr val="bg2"/>
                </a:solidFill>
                <a:latin typeface="FrutigerNext LT Medium" pitchFamily="34" charset="0"/>
              </a:rPr>
              <a:t> </a:t>
            </a:r>
            <a:r>
              <a:rPr lang="en-US" sz="1400" b="1" dirty="0" smtClean="0">
                <a:solidFill>
                  <a:schemeClr val="bg2"/>
                </a:solidFill>
                <a:latin typeface="FrutigerNext LT Medium" pitchFamily="34" charset="0"/>
              </a:rPr>
              <a:t>VDN monitoring console: </a:t>
            </a:r>
            <a:r>
              <a:rPr lang="en-US" sz="1400" dirty="0" smtClean="0">
                <a:solidFill>
                  <a:schemeClr val="bg2"/>
                </a:solidFill>
                <a:latin typeface="FrutigerNext LT Medium" pitchFamily="34" charset="0"/>
              </a:rPr>
              <a:t>The VDN monitoring console monitors the state of the virtual call center (VCC), including the current call traffic, agent status,  agent seat site monitoring and connection rate.</a:t>
            </a:r>
          </a:p>
          <a:p>
            <a:endParaRPr lang="en-US" sz="1400" dirty="0" smtClean="0">
              <a:solidFill>
                <a:schemeClr val="bg2"/>
              </a:solidFill>
              <a:latin typeface="FrutigerNext LT Medium" pitchFamily="34" charset="0"/>
            </a:endParaRPr>
          </a:p>
          <a:p>
            <a:pPr>
              <a:buFont typeface="Arial" pitchFamily="34" charset="0"/>
              <a:buChar char="•"/>
            </a:pPr>
            <a:r>
              <a:rPr lang="en-US" sz="1400" b="1" dirty="0" smtClean="0">
                <a:solidFill>
                  <a:schemeClr val="bg2"/>
                </a:solidFill>
                <a:latin typeface="FrutigerNext LT Medium" pitchFamily="34" charset="0"/>
              </a:rPr>
              <a:t> Web quality manager: </a:t>
            </a:r>
            <a:r>
              <a:rPr lang="en-US" sz="1400" dirty="0" smtClean="0">
                <a:solidFill>
                  <a:schemeClr val="bg2"/>
                </a:solidFill>
                <a:latin typeface="FrutigerNext LT Medium" pitchFamily="34" charset="0"/>
              </a:rPr>
              <a:t>The Web quality manager is a system for appraising the service qualities of agents in a call center, performing QC related operations. Service qualities of agents can be improved based on the appraisal results of the Web quality manager.</a:t>
            </a:r>
          </a:p>
          <a:p>
            <a:endParaRPr lang="en-US" sz="1400" dirty="0" smtClean="0">
              <a:solidFill>
                <a:schemeClr val="bg2"/>
              </a:solidFill>
              <a:latin typeface="FrutigerNext LT Medium" pitchFamily="34" charset="0"/>
            </a:endParaRPr>
          </a:p>
          <a:p>
            <a:pPr>
              <a:buFont typeface="Arial" pitchFamily="34" charset="0"/>
              <a:buChar char="•"/>
            </a:pPr>
            <a:r>
              <a:rPr lang="en-US" sz="1400" dirty="0" smtClean="0">
                <a:solidFill>
                  <a:schemeClr val="bg2"/>
                </a:solidFill>
                <a:latin typeface="FrutigerNext LT Medium" pitchFamily="34" charset="0"/>
              </a:rPr>
              <a:t> </a:t>
            </a:r>
            <a:r>
              <a:rPr lang="en-US" sz="1400" b="1" dirty="0" err="1" smtClean="0">
                <a:solidFill>
                  <a:schemeClr val="bg2"/>
                </a:solidFill>
                <a:latin typeface="FrutigerNext LT Medium" pitchFamily="34" charset="0"/>
              </a:rPr>
              <a:t>Jcccbar</a:t>
            </a:r>
            <a:r>
              <a:rPr lang="en-US" sz="1400" b="1" dirty="0" smtClean="0">
                <a:solidFill>
                  <a:schemeClr val="bg2"/>
                </a:solidFill>
                <a:latin typeface="FrutigerNext LT Medium" pitchFamily="34" charset="0"/>
              </a:rPr>
              <a:t>: </a:t>
            </a:r>
            <a:r>
              <a:rPr lang="en-US" sz="1400" dirty="0" smtClean="0">
                <a:solidFill>
                  <a:schemeClr val="bg2"/>
                </a:solidFill>
                <a:latin typeface="FrutigerNext LT Medium" pitchFamily="34" charset="0"/>
              </a:rPr>
              <a:t>It is software developed  using JTAPI for processing calls. The </a:t>
            </a:r>
            <a:r>
              <a:rPr lang="en-US" sz="1400" dirty="0" err="1" smtClean="0">
                <a:solidFill>
                  <a:schemeClr val="bg2"/>
                </a:solidFill>
                <a:latin typeface="FrutigerNext LT Medium" pitchFamily="34" charset="0"/>
              </a:rPr>
              <a:t>Jcccbar</a:t>
            </a:r>
            <a:r>
              <a:rPr lang="en-US" sz="1400" dirty="0" smtClean="0">
                <a:solidFill>
                  <a:schemeClr val="bg2"/>
                </a:solidFill>
                <a:latin typeface="FrutigerNext LT Medium" pitchFamily="34" charset="0"/>
              </a:rPr>
              <a:t>, provides agents with the basic call functions for processing calls and querying the call information.</a:t>
            </a:r>
          </a:p>
        </p:txBody>
      </p:sp>
      <p:sp>
        <p:nvSpPr>
          <p:cNvPr id="7"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WAS Description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8"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txBox="1">
            <a:spLocks/>
          </p:cNvSpPr>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784225" rtl="0" eaLnBrk="0" fontAlgn="base" latinLnBrk="0" hangingPunct="0">
              <a:lnSpc>
                <a:spcPct val="85000"/>
              </a:lnSpc>
              <a:spcBef>
                <a:spcPct val="0"/>
              </a:spcBef>
              <a:spcAft>
                <a:spcPct val="0"/>
              </a:spcAft>
              <a:buClrTx/>
              <a:buSzTx/>
              <a:buFontTx/>
              <a:buNone/>
              <a:tabLst/>
              <a:defRPr/>
            </a:pPr>
            <a:fld id="{FEFBBE60-8A0E-403F-8A8A-9CB9794BDD54}" type="datetime5">
              <a:rPr kumimoji="0" lang="en-US"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784225" rtl="0" eaLnBrk="0" fontAlgn="base" latinLnBrk="0" hangingPunct="0">
                <a:lnSpc>
                  <a:spcPct val="85000"/>
                </a:lnSpc>
                <a:spcBef>
                  <a:spcPct val="0"/>
                </a:spcBef>
                <a:spcAft>
                  <a:spcPct val="0"/>
                </a:spcAft>
                <a:buClrTx/>
                <a:buSzTx/>
                <a:buFontTx/>
                <a:buNone/>
                <a:tabLst/>
                <a:defRPr/>
              </a:pPr>
              <a:t>16-Aug-12</a:t>
            </a:fld>
            <a:endParaRPr kumimoji="0" lang="en-GB"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8" name="Rectangle 7"/>
          <p:cNvSpPr/>
          <p:nvPr/>
        </p:nvSpPr>
        <p:spPr>
          <a:xfrm>
            <a:off x="609600" y="1219201"/>
            <a:ext cx="8153400" cy="646331"/>
          </a:xfrm>
          <a:prstGeom prst="rect">
            <a:avLst/>
          </a:prstGeom>
        </p:spPr>
        <p:txBody>
          <a:bodyPr wrap="square">
            <a:spAutoFit/>
          </a:bodyPr>
          <a:lstStyle/>
          <a:p>
            <a:r>
              <a:rPr lang="en-US" b="1" i="1" dirty="0" err="1" smtClean="0">
                <a:solidFill>
                  <a:schemeClr val="bg2"/>
                </a:solidFill>
                <a:latin typeface="FrutigerNext LT Medium" pitchFamily="34" charset="0"/>
              </a:rPr>
              <a:t>Goto</a:t>
            </a:r>
            <a:r>
              <a:rPr lang="en-US" b="1" i="1" dirty="0" smtClean="0">
                <a:solidFill>
                  <a:schemeClr val="bg2"/>
                </a:solidFill>
                <a:latin typeface="FrutigerNext LT Medium" pitchFamily="34" charset="0"/>
              </a:rPr>
              <a:t> </a:t>
            </a:r>
            <a:r>
              <a:rPr lang="en-US" b="1" i="1" dirty="0" smtClean="0">
                <a:solidFill>
                  <a:schemeClr val="bg2"/>
                </a:solidFill>
                <a:latin typeface="FrutigerNext LT Medium" pitchFamily="34" charset="0"/>
                <a:sym typeface="Wingdings" pitchFamily="2" charset="2"/>
              </a:rPr>
              <a:t> Start  Programs  HUAWEI Web Application Server-&gt;Start WAS</a:t>
            </a:r>
          </a:p>
          <a:p>
            <a:endParaRPr lang="en-US" dirty="0" smtClean="0">
              <a:solidFill>
                <a:schemeClr val="bg2"/>
              </a:solidFill>
              <a:latin typeface="FrutigerNext LT Medium" pitchFamily="34" charset="0"/>
              <a:sym typeface="Wingdings" pitchFamily="2" charset="2"/>
            </a:endParaRPr>
          </a:p>
        </p:txBody>
      </p:sp>
      <p:pic>
        <p:nvPicPr>
          <p:cNvPr id="9" name="Picture 3"/>
          <p:cNvPicPr>
            <a:picLocks noChangeAspect="1" noChangeArrowheads="1"/>
          </p:cNvPicPr>
          <p:nvPr/>
        </p:nvPicPr>
        <p:blipFill>
          <a:blip r:embed="rId2" cstate="print"/>
          <a:srcRect/>
          <a:stretch>
            <a:fillRect/>
          </a:stretch>
        </p:blipFill>
        <p:spPr bwMode="auto">
          <a:xfrm>
            <a:off x="2895600" y="3200400"/>
            <a:ext cx="5676900" cy="2786842"/>
          </a:xfrm>
          <a:prstGeom prst="rect">
            <a:avLst/>
          </a:prstGeom>
          <a:noFill/>
          <a:ln w="9525">
            <a:noFill/>
            <a:miter lim="800000"/>
            <a:headEnd/>
            <a:tailEnd/>
          </a:ln>
        </p:spPr>
      </p:pic>
      <p:sp>
        <p:nvSpPr>
          <p:cNvPr id="10" name="TextBox 9"/>
          <p:cNvSpPr txBox="1"/>
          <p:nvPr/>
        </p:nvSpPr>
        <p:spPr>
          <a:xfrm>
            <a:off x="609600" y="3657600"/>
            <a:ext cx="2286000" cy="923330"/>
          </a:xfrm>
          <a:prstGeom prst="rect">
            <a:avLst/>
          </a:prstGeom>
          <a:noFill/>
        </p:spPr>
        <p:txBody>
          <a:bodyPr wrap="square" rtlCol="0">
            <a:spAutoFit/>
          </a:bodyPr>
          <a:lstStyle/>
          <a:p>
            <a:r>
              <a:rPr lang="en-US" dirty="0" smtClean="0">
                <a:solidFill>
                  <a:schemeClr val="bg2"/>
                </a:solidFill>
                <a:latin typeface="FrutigerNext LT Medium" pitchFamily="34" charset="0"/>
              </a:rPr>
              <a:t>TOMCAT Server for WAS is successfully started</a:t>
            </a:r>
            <a:endParaRPr lang="en-US" dirty="0">
              <a:solidFill>
                <a:schemeClr val="bg2"/>
              </a:solidFill>
              <a:latin typeface="FrutigerNext LT Medium"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4038600" y="1600200"/>
            <a:ext cx="4162425" cy="809625"/>
          </a:xfrm>
          <a:prstGeom prst="rect">
            <a:avLst/>
          </a:prstGeom>
          <a:noFill/>
          <a:ln w="9525">
            <a:noFill/>
            <a:miter lim="800000"/>
            <a:headEnd/>
            <a:tailEnd/>
          </a:ln>
        </p:spPr>
      </p:pic>
      <p:sp>
        <p:nvSpPr>
          <p:cNvPr id="12"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WAS Configuration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13" name="Picture 4"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990600"/>
            <a:ext cx="8153400" cy="523220"/>
          </a:xfrm>
          <a:prstGeom prst="rect">
            <a:avLst/>
          </a:prstGeom>
        </p:spPr>
        <p:txBody>
          <a:bodyPr wrap="square">
            <a:spAutoFit/>
          </a:bodyPr>
          <a:lstStyle/>
          <a:p>
            <a:r>
              <a:rPr lang="en-US" sz="1400" b="1" i="1" dirty="0" err="1" smtClean="0">
                <a:solidFill>
                  <a:schemeClr val="bg2"/>
                </a:solidFill>
                <a:latin typeface="FrutigerNext LT Medium" pitchFamily="34" charset="0"/>
              </a:rPr>
              <a:t>Goto</a:t>
            </a:r>
            <a:r>
              <a:rPr lang="en-US" sz="1400" b="1" i="1" dirty="0" smtClean="0">
                <a:solidFill>
                  <a:schemeClr val="bg2"/>
                </a:solidFill>
                <a:latin typeface="FrutigerNext LT Medium" pitchFamily="34" charset="0"/>
              </a:rPr>
              <a:t> </a:t>
            </a:r>
            <a:r>
              <a:rPr lang="en-US" sz="1400" b="1" i="1" dirty="0" smtClean="0">
                <a:solidFill>
                  <a:schemeClr val="bg2"/>
                </a:solidFill>
                <a:latin typeface="FrutigerNext LT Medium" pitchFamily="34" charset="0"/>
                <a:sym typeface="Wingdings" pitchFamily="2" charset="2"/>
              </a:rPr>
              <a:t> Start  Programs  HUAWEI Web Application Server-&gt; WAS </a:t>
            </a:r>
            <a:r>
              <a:rPr lang="en-US" sz="1400" b="1" i="1" dirty="0" err="1" smtClean="0">
                <a:solidFill>
                  <a:schemeClr val="bg2"/>
                </a:solidFill>
                <a:latin typeface="FrutigerNext LT Medium" pitchFamily="34" charset="0"/>
                <a:sym typeface="Wingdings" pitchFamily="2" charset="2"/>
              </a:rPr>
              <a:t>Config</a:t>
            </a:r>
            <a:r>
              <a:rPr lang="en-US" sz="1400" b="1" i="1" dirty="0" smtClean="0">
                <a:solidFill>
                  <a:schemeClr val="bg2"/>
                </a:solidFill>
                <a:latin typeface="FrutigerNext LT Medium" pitchFamily="34" charset="0"/>
                <a:sym typeface="Wingdings" pitchFamily="2" charset="2"/>
              </a:rPr>
              <a:t> Assistant</a:t>
            </a:r>
          </a:p>
          <a:p>
            <a:endParaRPr lang="en-US" sz="1400" dirty="0" smtClean="0">
              <a:solidFill>
                <a:schemeClr val="bg2"/>
              </a:solidFill>
              <a:latin typeface="FrutigerNext LT Medium" pitchFamily="34" charset="0"/>
              <a:sym typeface="Wingdings" pitchFamily="2" charset="2"/>
            </a:endParaRPr>
          </a:p>
        </p:txBody>
      </p:sp>
      <p:pic>
        <p:nvPicPr>
          <p:cNvPr id="3077" name="Picture 5"/>
          <p:cNvPicPr>
            <a:picLocks noChangeAspect="1" noChangeArrowheads="1"/>
          </p:cNvPicPr>
          <p:nvPr/>
        </p:nvPicPr>
        <p:blipFill>
          <a:blip r:embed="rId2" cstate="print"/>
          <a:srcRect/>
          <a:stretch>
            <a:fillRect/>
          </a:stretch>
        </p:blipFill>
        <p:spPr bwMode="auto">
          <a:xfrm>
            <a:off x="1295400" y="1371600"/>
            <a:ext cx="6019800" cy="3009900"/>
          </a:xfrm>
          <a:prstGeom prst="rect">
            <a:avLst/>
          </a:prstGeom>
          <a:noFill/>
          <a:ln w="9525">
            <a:noFill/>
            <a:miter lim="800000"/>
            <a:headEnd/>
            <a:tailEnd/>
          </a:ln>
        </p:spPr>
      </p:pic>
      <p:sp>
        <p:nvSpPr>
          <p:cNvPr id="10" name="Rectangle 9"/>
          <p:cNvSpPr/>
          <p:nvPr/>
        </p:nvSpPr>
        <p:spPr>
          <a:xfrm>
            <a:off x="990600" y="4419600"/>
            <a:ext cx="7620000" cy="1600438"/>
          </a:xfrm>
          <a:prstGeom prst="rect">
            <a:avLst/>
          </a:prstGeom>
        </p:spPr>
        <p:txBody>
          <a:bodyPr wrap="square">
            <a:spAutoFit/>
          </a:bodyPr>
          <a:lstStyle/>
          <a:p>
            <a:r>
              <a:rPr lang="en-US" sz="1400" b="1" i="1" dirty="0" smtClean="0">
                <a:solidFill>
                  <a:schemeClr val="bg2"/>
                </a:solidFill>
                <a:latin typeface="FrutigerNext LT Medium" pitchFamily="34" charset="0"/>
              </a:rPr>
              <a:t>Or type </a:t>
            </a:r>
            <a:r>
              <a:rPr lang="en-US" sz="1400" b="1" i="1" dirty="0" smtClean="0">
                <a:solidFill>
                  <a:schemeClr val="bg2"/>
                </a:solidFill>
                <a:latin typeface="FrutigerNext LT Medium" pitchFamily="34" charset="0"/>
                <a:hlinkClick r:id="rId3"/>
              </a:rPr>
              <a:t>http://localhost:8080/assistant</a:t>
            </a:r>
            <a:r>
              <a:rPr lang="en-US" sz="1400" b="1" i="1" dirty="0" smtClean="0">
                <a:solidFill>
                  <a:schemeClr val="bg2"/>
                </a:solidFill>
                <a:latin typeface="FrutigerNext LT Medium" pitchFamily="34" charset="0"/>
              </a:rPr>
              <a:t> in the IE browser.</a:t>
            </a:r>
          </a:p>
          <a:p>
            <a:endParaRPr lang="en-US" sz="1400" b="1" i="1" dirty="0" smtClean="0">
              <a:solidFill>
                <a:schemeClr val="bg2"/>
              </a:solidFill>
              <a:latin typeface="FrutigerNext LT Medium" pitchFamily="34" charset="0"/>
            </a:endParaRPr>
          </a:p>
          <a:p>
            <a:r>
              <a:rPr lang="en-US" sz="1400" b="1" i="1" dirty="0" smtClean="0">
                <a:solidFill>
                  <a:schemeClr val="bg2"/>
                </a:solidFill>
                <a:latin typeface="FrutigerNext LT Medium" pitchFamily="34" charset="0"/>
                <a:sym typeface="Wingdings" pitchFamily="2" charset="2"/>
              </a:rPr>
              <a:t>1. </a:t>
            </a:r>
            <a:r>
              <a:rPr lang="en-US" sz="1400" i="1" dirty="0" smtClean="0">
                <a:solidFill>
                  <a:schemeClr val="bg2"/>
                </a:solidFill>
                <a:latin typeface="FrutigerNext LT Medium" pitchFamily="34" charset="0"/>
                <a:sym typeface="Wingdings" pitchFamily="2" charset="2"/>
              </a:rPr>
              <a:t>Enter the User Name and Password (</a:t>
            </a:r>
            <a:r>
              <a:rPr lang="en-US" sz="1400" i="1" dirty="0" err="1" smtClean="0">
                <a:solidFill>
                  <a:schemeClr val="bg2"/>
                </a:solidFill>
                <a:latin typeface="FrutigerNext LT Medium" pitchFamily="34" charset="0"/>
                <a:sym typeface="Wingdings" pitchFamily="2" charset="2"/>
              </a:rPr>
              <a:t>xxxxx</a:t>
            </a:r>
            <a:r>
              <a:rPr lang="en-US" sz="1400" i="1" dirty="0" smtClean="0">
                <a:solidFill>
                  <a:schemeClr val="bg2"/>
                </a:solidFill>
                <a:latin typeface="FrutigerNext LT Medium" pitchFamily="34" charset="0"/>
                <a:sym typeface="Wingdings" pitchFamily="2" charset="2"/>
              </a:rPr>
              <a:t>/</a:t>
            </a:r>
            <a:r>
              <a:rPr lang="en-US" sz="1400" i="1" dirty="0" err="1" smtClean="0">
                <a:solidFill>
                  <a:schemeClr val="bg2"/>
                </a:solidFill>
                <a:latin typeface="FrutigerNext LT Medium" pitchFamily="34" charset="0"/>
                <a:sym typeface="Wingdings" pitchFamily="2" charset="2"/>
              </a:rPr>
              <a:t>xxxxx</a:t>
            </a:r>
            <a:r>
              <a:rPr lang="en-US" sz="1400" i="1" dirty="0" smtClean="0">
                <a:solidFill>
                  <a:schemeClr val="bg2"/>
                </a:solidFill>
                <a:latin typeface="FrutigerNext LT Medium" pitchFamily="34" charset="0"/>
                <a:sym typeface="Wingdings" pitchFamily="2" charset="2"/>
              </a:rPr>
              <a:t>).</a:t>
            </a:r>
          </a:p>
          <a:p>
            <a:r>
              <a:rPr lang="en-US" sz="1400" b="1" dirty="0" smtClean="0">
                <a:solidFill>
                  <a:schemeClr val="bg2"/>
                </a:solidFill>
                <a:latin typeface="FrutigerNext LT Medium" pitchFamily="34" charset="0"/>
                <a:sym typeface="Wingdings" pitchFamily="2" charset="2"/>
              </a:rPr>
              <a:t>2</a:t>
            </a:r>
            <a:r>
              <a:rPr lang="en-US" sz="1400" dirty="0" smtClean="0">
                <a:solidFill>
                  <a:schemeClr val="bg2"/>
                </a:solidFill>
                <a:latin typeface="FrutigerNext LT Medium" pitchFamily="34" charset="0"/>
                <a:sym typeface="Wingdings" pitchFamily="2" charset="2"/>
              </a:rPr>
              <a:t>. Enter the  WAS IP Address, Active CCS IP Address , Platform and WAS Data Source  IP, if configured  etc., and submit the configuration and logout.</a:t>
            </a:r>
          </a:p>
          <a:p>
            <a:r>
              <a:rPr lang="en-US" sz="1400" b="1" dirty="0" smtClean="0">
                <a:solidFill>
                  <a:schemeClr val="bg2"/>
                </a:solidFill>
                <a:latin typeface="FrutigerNext LT Medium" pitchFamily="34" charset="0"/>
                <a:sym typeface="Wingdings" pitchFamily="2" charset="2"/>
              </a:rPr>
              <a:t>3</a:t>
            </a:r>
            <a:r>
              <a:rPr lang="en-US" sz="1400" dirty="0" smtClean="0">
                <a:solidFill>
                  <a:schemeClr val="bg2"/>
                </a:solidFill>
                <a:latin typeface="FrutigerNext LT Medium" pitchFamily="34" charset="0"/>
                <a:sym typeface="Wingdings" pitchFamily="2" charset="2"/>
              </a:rPr>
              <a:t>. Close the Tomcat Server and Re-start the Tomcat Server for the WAS to connect to the CTI  Platform.  MDS should be started for the WAS to connect to CCS.</a:t>
            </a:r>
          </a:p>
        </p:txBody>
      </p:sp>
      <p:sp>
        <p:nvSpPr>
          <p:cNvPr id="9"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WAS Configuration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11" name="Picture 4"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524000" y="1699939"/>
            <a:ext cx="6705600" cy="2234458"/>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WAS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System Configuration Management</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VDN Configuration Management</a:t>
            </a:r>
          </a:p>
          <a:p>
            <a:pPr marL="465138" indent="-465138">
              <a:spcBef>
                <a:spcPct val="20000"/>
              </a:spcBef>
              <a:buClr>
                <a:schemeClr val="tx1"/>
              </a:buClr>
              <a:buFont typeface="Wingdings" pitchFamily="2" charset="2"/>
              <a:buChar char="q"/>
              <a:defRPr/>
            </a:pPr>
            <a:r>
              <a:rPr lang="en-US" altLang="zh-CN" sz="2400" b="1" kern="0" dirty="0" err="1" smtClean="0">
                <a:solidFill>
                  <a:schemeClr val="tx1">
                    <a:lumMod val="75000"/>
                  </a:schemeClr>
                </a:solidFill>
                <a:latin typeface="FrutigerNext LT Medium" pitchFamily="34" charset="0"/>
              </a:rPr>
              <a:t>DataStation</a:t>
            </a:r>
            <a:r>
              <a:rPr lang="en-US" altLang="zh-CN" sz="2400" b="1" kern="0" dirty="0" smtClean="0">
                <a:solidFill>
                  <a:schemeClr val="tx1">
                    <a:lumMod val="75000"/>
                  </a:schemeClr>
                </a:solidFill>
                <a:latin typeface="FrutigerNext LT Medium" pitchFamily="34" charset="0"/>
              </a:rPr>
              <a:t>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p>
        </p:txBody>
      </p:sp>
      <p:sp>
        <p:nvSpPr>
          <p:cNvPr id="9"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8" name="Rectangle 7"/>
          <p:cNvSpPr/>
          <p:nvPr/>
        </p:nvSpPr>
        <p:spPr>
          <a:xfrm>
            <a:off x="990600" y="913110"/>
            <a:ext cx="7239000" cy="584775"/>
          </a:xfrm>
          <a:prstGeom prst="rect">
            <a:avLst/>
          </a:prstGeom>
        </p:spPr>
        <p:txBody>
          <a:bodyPr wrap="square">
            <a:spAutoFit/>
          </a:bodyPr>
          <a:lstStyle/>
          <a:p>
            <a:r>
              <a:rPr lang="en-US" sz="1600" b="1" i="1" dirty="0" smtClean="0">
                <a:solidFill>
                  <a:schemeClr val="bg2"/>
                </a:solidFill>
                <a:latin typeface="FrutigerNext LT Medium" pitchFamily="34" charset="0"/>
                <a:hlinkClick r:id="rId3"/>
              </a:rPr>
              <a:t>http://localhost:8080/was</a:t>
            </a:r>
            <a:r>
              <a:rPr lang="en-US" sz="1600" b="1" i="1" dirty="0" smtClean="0">
                <a:solidFill>
                  <a:schemeClr val="bg2"/>
                </a:solidFill>
                <a:latin typeface="FrutigerNext LT Medium" pitchFamily="34" charset="0"/>
              </a:rPr>
              <a:t> </a:t>
            </a:r>
            <a:r>
              <a:rPr lang="en-US" sz="1600" dirty="0" smtClean="0">
                <a:solidFill>
                  <a:schemeClr val="bg2"/>
                </a:solidFill>
                <a:latin typeface="FrutigerNext LT Medium" pitchFamily="34" charset="0"/>
              </a:rPr>
              <a:t>in the IE browser, Select CFG Console on the was page </a:t>
            </a:r>
            <a:endParaRPr lang="en-US" sz="1600" dirty="0">
              <a:latin typeface="FrutigerNext LT Medium" pitchFamily="34" charset="0"/>
            </a:endParaRPr>
          </a:p>
        </p:txBody>
      </p:sp>
      <p:sp>
        <p:nvSpPr>
          <p:cNvPr id="9" name="Rectangle 8"/>
          <p:cNvSpPr/>
          <p:nvPr/>
        </p:nvSpPr>
        <p:spPr>
          <a:xfrm>
            <a:off x="1066800" y="1752600"/>
            <a:ext cx="2819400" cy="3293209"/>
          </a:xfrm>
          <a:prstGeom prst="rect">
            <a:avLst/>
          </a:prstGeom>
        </p:spPr>
        <p:txBody>
          <a:bodyPr wrap="square">
            <a:spAutoFit/>
          </a:bodyPr>
          <a:lstStyle/>
          <a:p>
            <a:pPr>
              <a:buFont typeface="Wingdings" pitchFamily="2" charset="2"/>
              <a:buChar char="v"/>
            </a:pPr>
            <a:r>
              <a:rPr lang="en-US" sz="1600" dirty="0" smtClean="0">
                <a:solidFill>
                  <a:schemeClr val="bg2"/>
                </a:solidFill>
                <a:latin typeface="FrutigerNext LT Medium" pitchFamily="34" charset="0"/>
              </a:rPr>
              <a:t>  Login to the system using the administrator account to configure the basic information of the call center </a:t>
            </a:r>
            <a:r>
              <a:rPr lang="en-US" sz="1600" dirty="0" err="1" smtClean="0">
                <a:solidFill>
                  <a:schemeClr val="bg2"/>
                </a:solidFill>
                <a:latin typeface="FrutigerNext LT Medium" pitchFamily="34" charset="0"/>
              </a:rPr>
              <a:t>system,create</a:t>
            </a:r>
            <a:r>
              <a:rPr lang="en-US" sz="1600" dirty="0" smtClean="0">
                <a:solidFill>
                  <a:schemeClr val="bg2"/>
                </a:solidFill>
                <a:latin typeface="FrutigerNext LT Medium" pitchFamily="34" charset="0"/>
              </a:rPr>
              <a:t> a new VDN’s, VDN administrators and allocate resources.</a:t>
            </a:r>
          </a:p>
          <a:p>
            <a:pPr>
              <a:buFont typeface="Wingdings" pitchFamily="2" charset="2"/>
              <a:buChar char="v"/>
            </a:pPr>
            <a:endParaRPr lang="en-US" sz="1600" dirty="0" smtClean="0">
              <a:solidFill>
                <a:schemeClr val="bg2"/>
              </a:solidFill>
              <a:latin typeface="FrutigerNext LT Medium" pitchFamily="34" charset="0"/>
            </a:endParaRPr>
          </a:p>
          <a:p>
            <a:endParaRPr lang="en-US" sz="1600" dirty="0" smtClean="0">
              <a:solidFill>
                <a:schemeClr val="bg2"/>
              </a:solidFill>
              <a:latin typeface="FrutigerNext LT Medium" pitchFamily="34" charset="0"/>
            </a:endParaRPr>
          </a:p>
          <a:p>
            <a:pPr>
              <a:buFont typeface="Wingdings" pitchFamily="2" charset="2"/>
              <a:buChar char="v"/>
            </a:pPr>
            <a:r>
              <a:rPr lang="en-US" sz="1600" dirty="0" smtClean="0">
                <a:solidFill>
                  <a:schemeClr val="bg2"/>
                </a:solidFill>
                <a:latin typeface="FrutigerNext LT Medium" pitchFamily="34" charset="0"/>
              </a:rPr>
              <a:t>  Login to VDN using the VDN administrator to configure VCC resources and business functions</a:t>
            </a:r>
            <a:endParaRPr lang="en-US" sz="1600" dirty="0">
              <a:solidFill>
                <a:schemeClr val="bg2"/>
              </a:solidFill>
              <a:latin typeface="FrutigerNext LT Medium" pitchFamily="34" charset="0"/>
            </a:endParaRPr>
          </a:p>
        </p:txBody>
      </p:sp>
      <p:pic>
        <p:nvPicPr>
          <p:cNvPr id="46082" name="Picture 2"/>
          <p:cNvPicPr>
            <a:picLocks noChangeAspect="1" noChangeArrowheads="1"/>
          </p:cNvPicPr>
          <p:nvPr/>
        </p:nvPicPr>
        <p:blipFill>
          <a:blip r:embed="rId4" cstate="print"/>
          <a:srcRect/>
          <a:stretch>
            <a:fillRect/>
          </a:stretch>
        </p:blipFill>
        <p:spPr bwMode="auto">
          <a:xfrm>
            <a:off x="4038600" y="1295400"/>
            <a:ext cx="1752600" cy="4911435"/>
          </a:xfrm>
          <a:prstGeom prst="rect">
            <a:avLst/>
          </a:prstGeom>
          <a:noFill/>
          <a:ln w="9525">
            <a:noFill/>
            <a:miter lim="800000"/>
            <a:headEnd/>
            <a:tailEnd/>
          </a:ln>
        </p:spPr>
      </p:pic>
      <p:pic>
        <p:nvPicPr>
          <p:cNvPr id="46083" name="Picture 3"/>
          <p:cNvPicPr>
            <a:picLocks noChangeAspect="1" noChangeArrowheads="1"/>
          </p:cNvPicPr>
          <p:nvPr/>
        </p:nvPicPr>
        <p:blipFill>
          <a:blip r:embed="rId5" cstate="print"/>
          <a:srcRect/>
          <a:stretch>
            <a:fillRect/>
          </a:stretch>
        </p:blipFill>
        <p:spPr bwMode="auto">
          <a:xfrm>
            <a:off x="5943600" y="1281545"/>
            <a:ext cx="1895475"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6"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7" name="Rectangle 6"/>
          <p:cNvSpPr/>
          <p:nvPr/>
        </p:nvSpPr>
        <p:spPr>
          <a:xfrm>
            <a:off x="914400" y="990600"/>
            <a:ext cx="7010400" cy="646331"/>
          </a:xfrm>
          <a:prstGeom prst="rect">
            <a:avLst/>
          </a:prstGeom>
        </p:spPr>
        <p:txBody>
          <a:bodyPr wrap="square">
            <a:spAutoFit/>
          </a:bodyPr>
          <a:lstStyle/>
          <a:p>
            <a:r>
              <a:rPr lang="en-US" dirty="0" smtClean="0">
                <a:solidFill>
                  <a:schemeClr val="bg2"/>
                </a:solidFill>
                <a:latin typeface="FrutigerNext LT Medium" pitchFamily="34" charset="0"/>
              </a:rPr>
              <a:t>The main objective of system configuration is to allocate resources to the VDN (Virtual Call Centers)</a:t>
            </a:r>
            <a:endParaRPr lang="en-US" dirty="0">
              <a:solidFill>
                <a:schemeClr val="bg2"/>
              </a:solidFill>
              <a:latin typeface="FrutigerNext LT Medium" pitchFamily="34" charset="0"/>
            </a:endParaRPr>
          </a:p>
        </p:txBody>
      </p:sp>
      <p:sp>
        <p:nvSpPr>
          <p:cNvPr id="9" name="Rectangle 4"/>
          <p:cNvSpPr>
            <a:spLocks noChangeArrowheads="1"/>
          </p:cNvSpPr>
          <p:nvPr/>
        </p:nvSpPr>
        <p:spPr bwMode="auto">
          <a:xfrm>
            <a:off x="1498600" y="2096797"/>
            <a:ext cx="2016125" cy="576262"/>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sz="1600" b="1" dirty="0" smtClean="0">
                <a:solidFill>
                  <a:schemeClr val="bg2"/>
                </a:solidFill>
                <a:latin typeface="Arial" charset="0"/>
                <a:ea typeface="宋体" pitchFamily="2" charset="-122"/>
              </a:rPr>
              <a:t>Basic Configuration</a:t>
            </a:r>
            <a:endParaRPr lang="zh-CN" altLang="en-US" sz="1600" b="1" dirty="0">
              <a:solidFill>
                <a:schemeClr val="bg2"/>
              </a:solidFill>
              <a:latin typeface="Arial" charset="0"/>
              <a:ea typeface="宋体" pitchFamily="2" charset="-122"/>
            </a:endParaRPr>
          </a:p>
        </p:txBody>
      </p:sp>
      <p:grpSp>
        <p:nvGrpSpPr>
          <p:cNvPr id="10" name="Group 5"/>
          <p:cNvGrpSpPr>
            <a:grpSpLocks/>
          </p:cNvGrpSpPr>
          <p:nvPr/>
        </p:nvGrpSpPr>
        <p:grpSpPr bwMode="auto">
          <a:xfrm>
            <a:off x="1103312" y="2087272"/>
            <a:ext cx="296863" cy="360363"/>
            <a:chOff x="1351" y="1298"/>
            <a:chExt cx="187" cy="227"/>
          </a:xfrm>
        </p:grpSpPr>
        <p:sp>
          <p:nvSpPr>
            <p:cNvPr id="11" name="Oval 6"/>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12" name="Text Box 7"/>
            <p:cNvSpPr txBox="1">
              <a:spLocks noChangeArrowheads="1"/>
            </p:cNvSpPr>
            <p:nvPr/>
          </p:nvSpPr>
          <p:spPr bwMode="auto">
            <a:xfrm>
              <a:off x="1351" y="1298"/>
              <a:ext cx="187" cy="212"/>
            </a:xfrm>
            <a:prstGeom prst="rect">
              <a:avLst/>
            </a:prstGeom>
            <a:noFill/>
            <a:ln w="9525">
              <a:noFill/>
              <a:miter lim="800000"/>
              <a:headEnd/>
              <a:tailEnd/>
            </a:ln>
          </p:spPr>
          <p:txBody>
            <a:bodyPr wrap="none">
              <a:spAutoFit/>
            </a:bodyPr>
            <a:lstStyle/>
            <a:p>
              <a:r>
                <a:rPr lang="en-US" altLang="zh-CN" sz="1600" b="1">
                  <a:solidFill>
                    <a:schemeClr val="bg2"/>
                  </a:solidFill>
                  <a:latin typeface="Arial" charset="0"/>
                  <a:ea typeface="宋体" pitchFamily="2" charset="-122"/>
                </a:rPr>
                <a:t>1</a:t>
              </a:r>
            </a:p>
          </p:txBody>
        </p:sp>
      </p:grpSp>
      <p:grpSp>
        <p:nvGrpSpPr>
          <p:cNvPr id="13" name="Group 8"/>
          <p:cNvGrpSpPr>
            <a:grpSpLocks/>
          </p:cNvGrpSpPr>
          <p:nvPr/>
        </p:nvGrpSpPr>
        <p:grpSpPr bwMode="auto">
          <a:xfrm>
            <a:off x="4873625" y="2087272"/>
            <a:ext cx="296862" cy="360363"/>
            <a:chOff x="1351" y="1298"/>
            <a:chExt cx="187" cy="227"/>
          </a:xfrm>
        </p:grpSpPr>
        <p:sp>
          <p:nvSpPr>
            <p:cNvPr id="14" name="Oval 9"/>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15" name="Text Box 10"/>
            <p:cNvSpPr txBox="1">
              <a:spLocks noChangeArrowheads="1"/>
            </p:cNvSpPr>
            <p:nvPr/>
          </p:nvSpPr>
          <p:spPr bwMode="auto">
            <a:xfrm>
              <a:off x="1351" y="1298"/>
              <a:ext cx="187" cy="212"/>
            </a:xfrm>
            <a:prstGeom prst="rect">
              <a:avLst/>
            </a:prstGeom>
            <a:noFill/>
            <a:ln w="9525">
              <a:noFill/>
              <a:miter lim="800000"/>
              <a:headEnd/>
              <a:tailEnd/>
            </a:ln>
          </p:spPr>
          <p:txBody>
            <a:bodyPr wrap="none">
              <a:spAutoFit/>
            </a:bodyPr>
            <a:lstStyle/>
            <a:p>
              <a:r>
                <a:rPr lang="en-US" altLang="zh-CN" sz="1600" b="1">
                  <a:solidFill>
                    <a:schemeClr val="bg2"/>
                  </a:solidFill>
                  <a:latin typeface="Arial" charset="0"/>
                  <a:ea typeface="宋体" pitchFamily="2" charset="-122"/>
                </a:rPr>
                <a:t>2</a:t>
              </a:r>
            </a:p>
          </p:txBody>
        </p:sp>
      </p:grpSp>
      <p:sp>
        <p:nvSpPr>
          <p:cNvPr id="16" name="Rectangle 11"/>
          <p:cNvSpPr>
            <a:spLocks noChangeArrowheads="1"/>
          </p:cNvSpPr>
          <p:nvPr/>
        </p:nvSpPr>
        <p:spPr bwMode="auto">
          <a:xfrm>
            <a:off x="5241925" y="5111460"/>
            <a:ext cx="2089150" cy="576262"/>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sz="1600" b="1" dirty="0" smtClean="0">
                <a:solidFill>
                  <a:schemeClr val="bg2"/>
                </a:solidFill>
                <a:latin typeface="Arial" charset="0"/>
                <a:ea typeface="宋体" pitchFamily="2" charset="-122"/>
              </a:rPr>
              <a:t>System Access Code</a:t>
            </a:r>
            <a:endParaRPr lang="zh-CN" altLang="en-US" sz="1600" b="1" dirty="0">
              <a:solidFill>
                <a:schemeClr val="bg2"/>
              </a:solidFill>
              <a:latin typeface="Arial" charset="0"/>
              <a:ea typeface="宋体" pitchFamily="2" charset="-122"/>
            </a:endParaRPr>
          </a:p>
        </p:txBody>
      </p:sp>
      <p:sp>
        <p:nvSpPr>
          <p:cNvPr id="17" name="Rectangle 12"/>
          <p:cNvSpPr>
            <a:spLocks noChangeArrowheads="1"/>
          </p:cNvSpPr>
          <p:nvPr/>
        </p:nvSpPr>
        <p:spPr bwMode="auto">
          <a:xfrm>
            <a:off x="3371850" y="3568410"/>
            <a:ext cx="2016125" cy="576262"/>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defRPr/>
            </a:pPr>
            <a:r>
              <a:rPr lang="en-US" altLang="zh-CN" sz="1600" b="1">
                <a:solidFill>
                  <a:schemeClr val="bg2"/>
                </a:solidFill>
                <a:latin typeface="Arial" charset="0"/>
                <a:ea typeface="宋体" pitchFamily="2" charset="-122"/>
              </a:rPr>
              <a:t>VDN</a:t>
            </a:r>
          </a:p>
        </p:txBody>
      </p:sp>
      <p:grpSp>
        <p:nvGrpSpPr>
          <p:cNvPr id="18" name="Group 13"/>
          <p:cNvGrpSpPr>
            <a:grpSpLocks/>
          </p:cNvGrpSpPr>
          <p:nvPr/>
        </p:nvGrpSpPr>
        <p:grpSpPr bwMode="auto">
          <a:xfrm>
            <a:off x="914400" y="5219410"/>
            <a:ext cx="296862" cy="360362"/>
            <a:chOff x="1351" y="1298"/>
            <a:chExt cx="187" cy="227"/>
          </a:xfrm>
        </p:grpSpPr>
        <p:sp>
          <p:nvSpPr>
            <p:cNvPr id="19" name="Oval 14"/>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20" name="Text Box 15"/>
            <p:cNvSpPr txBox="1">
              <a:spLocks noChangeArrowheads="1"/>
            </p:cNvSpPr>
            <p:nvPr/>
          </p:nvSpPr>
          <p:spPr bwMode="auto">
            <a:xfrm>
              <a:off x="1351" y="1298"/>
              <a:ext cx="187" cy="212"/>
            </a:xfrm>
            <a:prstGeom prst="rect">
              <a:avLst/>
            </a:prstGeom>
            <a:noFill/>
            <a:ln w="9525">
              <a:noFill/>
              <a:miter lim="800000"/>
              <a:headEnd/>
              <a:tailEnd/>
            </a:ln>
          </p:spPr>
          <p:txBody>
            <a:bodyPr wrap="none">
              <a:spAutoFit/>
            </a:bodyPr>
            <a:lstStyle/>
            <a:p>
              <a:r>
                <a:rPr lang="en-US" altLang="zh-CN" sz="1600" b="1">
                  <a:solidFill>
                    <a:schemeClr val="bg2"/>
                  </a:solidFill>
                  <a:latin typeface="Arial" charset="0"/>
                  <a:ea typeface="宋体" pitchFamily="2" charset="-122"/>
                </a:rPr>
                <a:t>3</a:t>
              </a:r>
            </a:p>
          </p:txBody>
        </p:sp>
      </p:grpSp>
      <p:sp>
        <p:nvSpPr>
          <p:cNvPr id="21" name="Rectangle 16"/>
          <p:cNvSpPr>
            <a:spLocks noChangeArrowheads="1"/>
          </p:cNvSpPr>
          <p:nvPr/>
        </p:nvSpPr>
        <p:spPr bwMode="auto">
          <a:xfrm>
            <a:off x="5243512" y="2057400"/>
            <a:ext cx="2087563" cy="576262"/>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defRPr/>
            </a:pPr>
            <a:r>
              <a:rPr lang="en-US" altLang="zh-CN" sz="1600" b="1" dirty="0">
                <a:solidFill>
                  <a:schemeClr val="bg2"/>
                </a:solidFill>
                <a:latin typeface="Arial" charset="0"/>
                <a:ea typeface="宋体" pitchFamily="2" charset="-122"/>
              </a:rPr>
              <a:t>IVR</a:t>
            </a:r>
          </a:p>
        </p:txBody>
      </p:sp>
      <p:grpSp>
        <p:nvGrpSpPr>
          <p:cNvPr id="22" name="Group 17"/>
          <p:cNvGrpSpPr>
            <a:grpSpLocks/>
          </p:cNvGrpSpPr>
          <p:nvPr/>
        </p:nvGrpSpPr>
        <p:grpSpPr bwMode="auto">
          <a:xfrm>
            <a:off x="3011487" y="3639847"/>
            <a:ext cx="296863" cy="360363"/>
            <a:chOff x="1351" y="1298"/>
            <a:chExt cx="187" cy="227"/>
          </a:xfrm>
        </p:grpSpPr>
        <p:sp>
          <p:nvSpPr>
            <p:cNvPr id="23" name="Oval 18"/>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24" name="Text Box 19"/>
            <p:cNvSpPr txBox="1">
              <a:spLocks noChangeArrowheads="1"/>
            </p:cNvSpPr>
            <p:nvPr/>
          </p:nvSpPr>
          <p:spPr bwMode="auto">
            <a:xfrm>
              <a:off x="1351" y="1298"/>
              <a:ext cx="187" cy="212"/>
            </a:xfrm>
            <a:prstGeom prst="rect">
              <a:avLst/>
            </a:prstGeom>
            <a:noFill/>
            <a:ln w="9525">
              <a:noFill/>
              <a:miter lim="800000"/>
              <a:headEnd/>
              <a:tailEnd/>
            </a:ln>
          </p:spPr>
          <p:txBody>
            <a:bodyPr wrap="none">
              <a:spAutoFit/>
            </a:bodyPr>
            <a:lstStyle/>
            <a:p>
              <a:r>
                <a:rPr lang="en-US" altLang="zh-CN" sz="1600" b="1">
                  <a:solidFill>
                    <a:schemeClr val="bg2"/>
                  </a:solidFill>
                  <a:latin typeface="Arial" charset="0"/>
                  <a:ea typeface="宋体" pitchFamily="2" charset="-122"/>
                </a:rPr>
                <a:t>5</a:t>
              </a:r>
            </a:p>
          </p:txBody>
        </p:sp>
      </p:grpSp>
      <p:grpSp>
        <p:nvGrpSpPr>
          <p:cNvPr id="25" name="Group 20"/>
          <p:cNvGrpSpPr>
            <a:grpSpLocks/>
          </p:cNvGrpSpPr>
          <p:nvPr/>
        </p:nvGrpSpPr>
        <p:grpSpPr bwMode="auto">
          <a:xfrm>
            <a:off x="4873625" y="5220997"/>
            <a:ext cx="296862" cy="360363"/>
            <a:chOff x="1351" y="1298"/>
            <a:chExt cx="187" cy="227"/>
          </a:xfrm>
        </p:grpSpPr>
        <p:sp>
          <p:nvSpPr>
            <p:cNvPr id="26" name="Oval 21"/>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27" name="Text Box 22"/>
            <p:cNvSpPr txBox="1">
              <a:spLocks noChangeArrowheads="1"/>
            </p:cNvSpPr>
            <p:nvPr/>
          </p:nvSpPr>
          <p:spPr bwMode="auto">
            <a:xfrm>
              <a:off x="1351" y="1298"/>
              <a:ext cx="187" cy="212"/>
            </a:xfrm>
            <a:prstGeom prst="rect">
              <a:avLst/>
            </a:prstGeom>
            <a:noFill/>
            <a:ln w="9525">
              <a:noFill/>
              <a:miter lim="800000"/>
              <a:headEnd/>
              <a:tailEnd/>
            </a:ln>
          </p:spPr>
          <p:txBody>
            <a:bodyPr wrap="none">
              <a:spAutoFit/>
            </a:bodyPr>
            <a:lstStyle/>
            <a:p>
              <a:r>
                <a:rPr lang="en-US" altLang="zh-CN" sz="1600" b="1" dirty="0">
                  <a:solidFill>
                    <a:schemeClr val="bg2"/>
                  </a:solidFill>
                  <a:latin typeface="Arial" charset="0"/>
                  <a:ea typeface="宋体" pitchFamily="2" charset="-122"/>
                </a:rPr>
                <a:t>4</a:t>
              </a:r>
            </a:p>
          </p:txBody>
        </p:sp>
      </p:grpSp>
      <p:sp>
        <p:nvSpPr>
          <p:cNvPr id="28" name="AutoShape 23"/>
          <p:cNvSpPr>
            <a:spLocks noChangeArrowheads="1"/>
          </p:cNvSpPr>
          <p:nvPr/>
        </p:nvSpPr>
        <p:spPr bwMode="auto">
          <a:xfrm rot="2143909">
            <a:off x="4954587" y="2592097"/>
            <a:ext cx="287338" cy="976313"/>
          </a:xfrm>
          <a:prstGeom prst="downArrow">
            <a:avLst>
              <a:gd name="adj1" fmla="val 50000"/>
              <a:gd name="adj2" fmla="val 84945"/>
            </a:avLst>
          </a:prstGeom>
          <a:solidFill>
            <a:srgbClr val="00FF00"/>
          </a:solidFill>
          <a:ln w="9525" algn="ctr">
            <a:solidFill>
              <a:schemeClr val="tx1"/>
            </a:solidFill>
            <a:miter lim="800000"/>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29" name="AutoShape 24"/>
          <p:cNvSpPr>
            <a:spLocks noChangeArrowheads="1"/>
          </p:cNvSpPr>
          <p:nvPr/>
        </p:nvSpPr>
        <p:spPr bwMode="auto">
          <a:xfrm rot="12960000">
            <a:off x="3514725" y="4144672"/>
            <a:ext cx="287337" cy="976313"/>
          </a:xfrm>
          <a:prstGeom prst="downArrow">
            <a:avLst>
              <a:gd name="adj1" fmla="val 50000"/>
              <a:gd name="adj2" fmla="val 84945"/>
            </a:avLst>
          </a:prstGeom>
          <a:solidFill>
            <a:srgbClr val="00FF00"/>
          </a:solidFill>
          <a:ln w="9525" algn="ctr">
            <a:solidFill>
              <a:schemeClr val="tx1"/>
            </a:solidFill>
            <a:miter lim="800000"/>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30" name="AutoShape 25"/>
          <p:cNvSpPr>
            <a:spLocks noChangeArrowheads="1"/>
          </p:cNvSpPr>
          <p:nvPr/>
        </p:nvSpPr>
        <p:spPr bwMode="auto">
          <a:xfrm rot="8635193">
            <a:off x="5164137" y="4092285"/>
            <a:ext cx="303213" cy="1044575"/>
          </a:xfrm>
          <a:prstGeom prst="downArrow">
            <a:avLst>
              <a:gd name="adj1" fmla="val 50000"/>
              <a:gd name="adj2" fmla="val 86126"/>
            </a:avLst>
          </a:prstGeom>
          <a:solidFill>
            <a:srgbClr val="00FF00"/>
          </a:solidFill>
          <a:ln w="9525" algn="ctr">
            <a:solidFill>
              <a:schemeClr val="tx1"/>
            </a:solidFill>
            <a:miter lim="800000"/>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31" name="AutoShape 26"/>
          <p:cNvSpPr>
            <a:spLocks noChangeArrowheads="1"/>
          </p:cNvSpPr>
          <p:nvPr/>
        </p:nvSpPr>
        <p:spPr bwMode="auto">
          <a:xfrm rot="19262173">
            <a:off x="3379747" y="2625732"/>
            <a:ext cx="360415" cy="993184"/>
          </a:xfrm>
          <a:prstGeom prst="downArrow">
            <a:avLst>
              <a:gd name="adj1" fmla="val 35750"/>
              <a:gd name="adj2" fmla="val 78837"/>
            </a:avLst>
          </a:prstGeom>
          <a:solidFill>
            <a:srgbClr val="00FF00"/>
          </a:solidFill>
          <a:ln w="9525" algn="ctr">
            <a:solidFill>
              <a:schemeClr val="tx1"/>
            </a:solidFill>
            <a:miter lim="800000"/>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32" name="Rectangle 27"/>
          <p:cNvSpPr>
            <a:spLocks noChangeArrowheads="1"/>
          </p:cNvSpPr>
          <p:nvPr/>
        </p:nvSpPr>
        <p:spPr bwMode="auto">
          <a:xfrm>
            <a:off x="1319211" y="5111460"/>
            <a:ext cx="2270125" cy="576262"/>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sz="1600" b="1" dirty="0" err="1" smtClean="0">
                <a:solidFill>
                  <a:schemeClr val="bg2"/>
                </a:solidFill>
                <a:latin typeface="Arial" charset="0"/>
                <a:ea typeface="宋体" pitchFamily="2" charset="-122"/>
              </a:rPr>
              <a:t>Datasource</a:t>
            </a:r>
            <a:r>
              <a:rPr lang="en-US" altLang="zh-CN" sz="1600" b="1" dirty="0" smtClean="0">
                <a:solidFill>
                  <a:schemeClr val="bg2"/>
                </a:solidFill>
                <a:latin typeface="Arial" charset="0"/>
                <a:ea typeface="宋体" pitchFamily="2" charset="-122"/>
              </a:rPr>
              <a:t> &amp; </a:t>
            </a:r>
            <a:r>
              <a:rPr lang="en-US" altLang="zh-CN" sz="1600" b="1" dirty="0" err="1" smtClean="0">
                <a:solidFill>
                  <a:schemeClr val="bg2"/>
                </a:solidFill>
                <a:latin typeface="Arial" charset="0"/>
                <a:ea typeface="宋体" pitchFamily="2" charset="-122"/>
              </a:rPr>
              <a:t>Aplogic</a:t>
            </a:r>
            <a:endParaRPr lang="zh-CN" altLang="en-US" sz="1600" b="1" dirty="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6"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7" name="Rectangle 6"/>
          <p:cNvSpPr/>
          <p:nvPr/>
        </p:nvSpPr>
        <p:spPr>
          <a:xfrm>
            <a:off x="914400" y="990600"/>
            <a:ext cx="3581400" cy="2862322"/>
          </a:xfrm>
          <a:prstGeom prst="rect">
            <a:avLst/>
          </a:prstGeom>
        </p:spPr>
        <p:txBody>
          <a:bodyPr wrap="square">
            <a:spAutoFit/>
          </a:bodyPr>
          <a:lstStyle/>
          <a:p>
            <a:r>
              <a:rPr lang="en-US" dirty="0" smtClean="0">
                <a:solidFill>
                  <a:schemeClr val="bg2"/>
                </a:solidFill>
                <a:latin typeface="FrutigerNext LT Medium" pitchFamily="34" charset="0"/>
              </a:rPr>
              <a:t>System Configuration Options :-</a:t>
            </a:r>
          </a:p>
          <a:p>
            <a:endParaRPr lang="en-US" dirty="0" smtClean="0">
              <a:solidFill>
                <a:schemeClr val="bg2"/>
              </a:solidFill>
              <a:latin typeface="FrutigerNext LT Medium" pitchFamily="34" charset="0"/>
            </a:endParaRPr>
          </a:p>
          <a:p>
            <a:pPr>
              <a:buFont typeface="Wingdings" pitchFamily="2" charset="2"/>
              <a:buChar char="Ø"/>
            </a:pPr>
            <a:r>
              <a:rPr lang="en-US" dirty="0" smtClean="0">
                <a:solidFill>
                  <a:schemeClr val="bg2"/>
                </a:solidFill>
                <a:latin typeface="FrutigerNext LT Medium" pitchFamily="34" charset="0"/>
              </a:rPr>
              <a:t>  Basic Configuration</a:t>
            </a:r>
          </a:p>
          <a:p>
            <a:pPr>
              <a:buFont typeface="Wingdings" pitchFamily="2" charset="2"/>
              <a:buChar char="Ø"/>
            </a:pPr>
            <a:r>
              <a:rPr lang="en-US" dirty="0" smtClean="0">
                <a:solidFill>
                  <a:schemeClr val="bg2"/>
                </a:solidFill>
                <a:latin typeface="FrutigerNext LT Medium" pitchFamily="34" charset="0"/>
              </a:rPr>
              <a:t>  IVR Configuration</a:t>
            </a:r>
          </a:p>
          <a:p>
            <a:pPr>
              <a:buFont typeface="Wingdings" pitchFamily="2" charset="2"/>
              <a:buChar char="Ø"/>
            </a:pPr>
            <a:r>
              <a:rPr lang="en-US" dirty="0" smtClean="0">
                <a:solidFill>
                  <a:schemeClr val="bg2"/>
                </a:solidFill>
                <a:latin typeface="FrutigerNext LT Medium" pitchFamily="34" charset="0"/>
              </a:rPr>
              <a:t>  </a:t>
            </a:r>
            <a:r>
              <a:rPr lang="en-US" dirty="0" err="1" smtClean="0">
                <a:solidFill>
                  <a:schemeClr val="bg2"/>
                </a:solidFill>
                <a:latin typeface="FrutigerNext LT Medium" pitchFamily="34" charset="0"/>
              </a:rPr>
              <a:t>Datasource</a:t>
            </a:r>
            <a:r>
              <a:rPr lang="en-US" dirty="0" smtClean="0">
                <a:solidFill>
                  <a:schemeClr val="bg2"/>
                </a:solidFill>
                <a:latin typeface="FrutigerNext LT Medium" pitchFamily="34" charset="0"/>
              </a:rPr>
              <a:t> and </a:t>
            </a:r>
            <a:r>
              <a:rPr lang="en-US" dirty="0" err="1" smtClean="0">
                <a:solidFill>
                  <a:schemeClr val="bg2"/>
                </a:solidFill>
                <a:latin typeface="FrutigerNext LT Medium" pitchFamily="34" charset="0"/>
              </a:rPr>
              <a:t>Aplogic</a:t>
            </a:r>
            <a:endParaRPr lang="en-US" dirty="0" smtClean="0">
              <a:solidFill>
                <a:schemeClr val="bg2"/>
              </a:solidFill>
              <a:latin typeface="FrutigerNext LT Medium" pitchFamily="34" charset="0"/>
            </a:endParaRPr>
          </a:p>
          <a:p>
            <a:pPr>
              <a:buFont typeface="Wingdings" pitchFamily="2" charset="2"/>
              <a:buChar char="Ø"/>
            </a:pPr>
            <a:r>
              <a:rPr lang="en-US" dirty="0" smtClean="0">
                <a:solidFill>
                  <a:schemeClr val="bg2"/>
                </a:solidFill>
                <a:latin typeface="FrutigerNext LT Medium" pitchFamily="34" charset="0"/>
              </a:rPr>
              <a:t>  OBS Configuration</a:t>
            </a:r>
          </a:p>
          <a:p>
            <a:pPr>
              <a:buFont typeface="Wingdings" pitchFamily="2" charset="2"/>
              <a:buChar char="Ø"/>
            </a:pPr>
            <a:r>
              <a:rPr lang="en-US" dirty="0" smtClean="0">
                <a:solidFill>
                  <a:schemeClr val="bg2"/>
                </a:solidFill>
                <a:latin typeface="FrutigerNext LT Medium" pitchFamily="34" charset="0"/>
              </a:rPr>
              <a:t>  System Access Code</a:t>
            </a:r>
          </a:p>
          <a:p>
            <a:pPr>
              <a:buFont typeface="Wingdings" pitchFamily="2" charset="2"/>
              <a:buChar char="Ø"/>
            </a:pPr>
            <a:r>
              <a:rPr lang="en-US" dirty="0" smtClean="0">
                <a:solidFill>
                  <a:schemeClr val="bg2"/>
                </a:solidFill>
                <a:latin typeface="FrutigerNext LT Medium" pitchFamily="34" charset="0"/>
              </a:rPr>
              <a:t>  VDN/VCC Creation</a:t>
            </a:r>
          </a:p>
          <a:p>
            <a:pPr>
              <a:buFont typeface="Wingdings" pitchFamily="2" charset="2"/>
              <a:buChar char="Ø"/>
            </a:pPr>
            <a:r>
              <a:rPr lang="en-US" dirty="0" smtClean="0">
                <a:solidFill>
                  <a:schemeClr val="bg2"/>
                </a:solidFill>
                <a:latin typeface="FrutigerNext LT Medium" pitchFamily="34" charset="0"/>
              </a:rPr>
              <a:t>  System User Management</a:t>
            </a:r>
          </a:p>
          <a:p>
            <a:pPr>
              <a:buFont typeface="Wingdings" pitchFamily="2" charset="2"/>
              <a:buChar char="ü"/>
            </a:pPr>
            <a:endParaRPr lang="en-US" dirty="0">
              <a:solidFill>
                <a:schemeClr val="bg2"/>
              </a:solidFill>
              <a:latin typeface="FrutigerNext LT Medium"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a:off x="4495800" y="1066800"/>
            <a:ext cx="2438400" cy="49114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6"/>
          <p:cNvSpPr/>
          <p:nvPr/>
        </p:nvSpPr>
        <p:spPr>
          <a:xfrm>
            <a:off x="914400" y="990600"/>
            <a:ext cx="3581400" cy="400110"/>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Basic Configuration</a:t>
            </a:r>
            <a:endParaRPr lang="en-US" sz="1600" dirty="0">
              <a:solidFill>
                <a:schemeClr val="bg2"/>
              </a:solidFill>
              <a:latin typeface="FrutigerNext LT Medium" pitchFamily="34" charset="0"/>
            </a:endParaRPr>
          </a:p>
        </p:txBody>
      </p:sp>
      <p:pic>
        <p:nvPicPr>
          <p:cNvPr id="47107" name="Picture 3"/>
          <p:cNvPicPr>
            <a:picLocks noChangeAspect="1" noChangeArrowheads="1"/>
          </p:cNvPicPr>
          <p:nvPr/>
        </p:nvPicPr>
        <p:blipFill>
          <a:blip r:embed="rId4" cstate="print"/>
          <a:srcRect/>
          <a:stretch>
            <a:fillRect/>
          </a:stretch>
        </p:blipFill>
        <p:spPr bwMode="auto">
          <a:xfrm>
            <a:off x="838200" y="1676400"/>
            <a:ext cx="7267575" cy="3286125"/>
          </a:xfrm>
          <a:prstGeom prst="rect">
            <a:avLst/>
          </a:prstGeom>
          <a:noFill/>
          <a:ln w="9525">
            <a:noFill/>
            <a:miter lim="800000"/>
            <a:headEnd/>
            <a:tailEnd/>
          </a:ln>
        </p:spPr>
      </p:pic>
      <p:sp>
        <p:nvSpPr>
          <p:cNvPr id="10" name="Rectangle 9"/>
          <p:cNvSpPr/>
          <p:nvPr/>
        </p:nvSpPr>
        <p:spPr>
          <a:xfrm>
            <a:off x="914400" y="5314890"/>
            <a:ext cx="7086600" cy="584775"/>
          </a:xfrm>
          <a:prstGeom prst="rect">
            <a:avLst/>
          </a:prstGeom>
        </p:spPr>
        <p:txBody>
          <a:bodyPr wrap="square">
            <a:spAutoFit/>
          </a:bodyPr>
          <a:lstStyle/>
          <a:p>
            <a:r>
              <a:rPr lang="en-US" sz="1600" dirty="0" smtClean="0">
                <a:solidFill>
                  <a:schemeClr val="bg2"/>
                </a:solidFill>
                <a:latin typeface="FrutigerNext LT Medium" pitchFamily="34" charset="0"/>
              </a:rPr>
              <a:t>NOTE: In the WAS IE page, On the upper right corner an icon       is provided to get more information on the parameters listed below.</a:t>
            </a:r>
            <a:endParaRPr lang="en-US" sz="1600" dirty="0">
              <a:solidFill>
                <a:schemeClr val="bg2"/>
              </a:solidFill>
              <a:latin typeface="FrutigerNext LT Medium" pitchFamily="34" charset="0"/>
            </a:endParaRPr>
          </a:p>
        </p:txBody>
      </p:sp>
      <p:pic>
        <p:nvPicPr>
          <p:cNvPr id="47108" name="Picture 4"/>
          <p:cNvPicPr>
            <a:picLocks noChangeAspect="1" noChangeArrowheads="1"/>
          </p:cNvPicPr>
          <p:nvPr/>
        </p:nvPicPr>
        <p:blipFill>
          <a:blip r:embed="rId5" cstate="print"/>
          <a:srcRect/>
          <a:stretch>
            <a:fillRect/>
          </a:stretch>
        </p:blipFill>
        <p:spPr bwMode="auto">
          <a:xfrm>
            <a:off x="6414655" y="5257800"/>
            <a:ext cx="381000" cy="402167"/>
          </a:xfrm>
          <a:prstGeom prst="rect">
            <a:avLst/>
          </a:prstGeom>
          <a:noFill/>
          <a:ln w="9525">
            <a:noFill/>
            <a:miter lim="800000"/>
            <a:headEnd/>
            <a:tailEnd/>
          </a:ln>
        </p:spPr>
      </p:pic>
      <p:sp>
        <p:nvSpPr>
          <p:cNvPr id="8"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6"/>
          <p:cNvSpPr/>
          <p:nvPr/>
        </p:nvSpPr>
        <p:spPr>
          <a:xfrm>
            <a:off x="914400" y="803565"/>
            <a:ext cx="3581400" cy="400110"/>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IVR Configuration</a:t>
            </a:r>
            <a:endParaRPr lang="en-US" sz="2000" dirty="0">
              <a:solidFill>
                <a:schemeClr val="bg2"/>
              </a:solidFill>
              <a:latin typeface="FrutigerNext LT Medium" pitchFamily="34" charset="0"/>
            </a:endParaRPr>
          </a:p>
        </p:txBody>
      </p:sp>
      <p:pic>
        <p:nvPicPr>
          <p:cNvPr id="48130" name="Picture 2"/>
          <p:cNvPicPr>
            <a:picLocks noChangeAspect="1" noChangeArrowheads="1"/>
          </p:cNvPicPr>
          <p:nvPr/>
        </p:nvPicPr>
        <p:blipFill>
          <a:blip r:embed="rId4" cstate="print"/>
          <a:srcRect/>
          <a:stretch>
            <a:fillRect/>
          </a:stretch>
        </p:blipFill>
        <p:spPr bwMode="auto">
          <a:xfrm>
            <a:off x="990600" y="1295400"/>
            <a:ext cx="2225336" cy="1219200"/>
          </a:xfrm>
          <a:prstGeom prst="rect">
            <a:avLst/>
          </a:prstGeom>
          <a:noFill/>
          <a:ln w="9525">
            <a:noFill/>
            <a:miter lim="800000"/>
            <a:headEnd/>
            <a:tailEnd/>
          </a:ln>
        </p:spPr>
      </p:pic>
      <p:sp>
        <p:nvSpPr>
          <p:cNvPr id="9" name="Rectangle 8"/>
          <p:cNvSpPr/>
          <p:nvPr/>
        </p:nvSpPr>
        <p:spPr>
          <a:xfrm>
            <a:off x="3200400" y="1240440"/>
            <a:ext cx="5334000" cy="1246495"/>
          </a:xfrm>
          <a:prstGeom prst="rect">
            <a:avLst/>
          </a:prstGeom>
        </p:spPr>
        <p:txBody>
          <a:bodyPr wrap="square">
            <a:spAutoFit/>
          </a:bodyPr>
          <a:lstStyle/>
          <a:p>
            <a:r>
              <a:rPr lang="en-US" sz="1500" dirty="0" smtClean="0">
                <a:solidFill>
                  <a:schemeClr val="bg2"/>
                </a:solidFill>
                <a:latin typeface="FrutigerNext LT Medium" pitchFamily="34" charset="0"/>
              </a:rPr>
              <a:t>The IVR (Interactive Voice Response) and CCIVR are services provided by the call center platform for achieving automatic services and outbound call services.</a:t>
            </a:r>
          </a:p>
          <a:p>
            <a:r>
              <a:rPr lang="en-US" sz="1500" b="1" u="sng" dirty="0" smtClean="0">
                <a:solidFill>
                  <a:schemeClr val="bg2"/>
                </a:solidFill>
                <a:latin typeface="FrutigerNext LT Medium" pitchFamily="34" charset="0"/>
              </a:rPr>
              <a:t>Configure IVR:</a:t>
            </a:r>
            <a:r>
              <a:rPr lang="en-US" sz="1500" b="1" dirty="0" smtClean="0">
                <a:solidFill>
                  <a:schemeClr val="bg2"/>
                </a:solidFill>
                <a:latin typeface="FrutigerNext LT Medium" pitchFamily="34" charset="0"/>
              </a:rPr>
              <a:t> </a:t>
            </a:r>
            <a:r>
              <a:rPr lang="en-US" sz="1500" dirty="0" smtClean="0">
                <a:solidFill>
                  <a:schemeClr val="bg2"/>
                </a:solidFill>
                <a:latin typeface="FrutigerNext LT Medium" pitchFamily="34" charset="0"/>
              </a:rPr>
              <a:t>VXML 1.0 , VXML 2.0, GSL Standard</a:t>
            </a:r>
          </a:p>
          <a:p>
            <a:r>
              <a:rPr lang="en-US" sz="1500" b="1" u="sng" dirty="0" smtClean="0">
                <a:solidFill>
                  <a:schemeClr val="bg2"/>
                </a:solidFill>
                <a:latin typeface="FrutigerNext LT Medium" pitchFamily="34" charset="0"/>
              </a:rPr>
              <a:t>Configure CCIVR:</a:t>
            </a:r>
            <a:r>
              <a:rPr lang="en-US" sz="1500" b="1" dirty="0" smtClean="0">
                <a:solidFill>
                  <a:schemeClr val="bg2"/>
                </a:solidFill>
                <a:latin typeface="FrutigerNext LT Medium" pitchFamily="34" charset="0"/>
              </a:rPr>
              <a:t> </a:t>
            </a:r>
            <a:r>
              <a:rPr lang="en-US" sz="1500" dirty="0" smtClean="0">
                <a:solidFill>
                  <a:schemeClr val="bg2"/>
                </a:solidFill>
                <a:latin typeface="FrutigerNext LT Medium" pitchFamily="34" charset="0"/>
              </a:rPr>
              <a:t> CCXML 1.0 standard</a:t>
            </a:r>
            <a:endParaRPr lang="en-US" sz="1500" dirty="0">
              <a:solidFill>
                <a:schemeClr val="bg2"/>
              </a:solidFill>
              <a:latin typeface="FrutigerNext LT Medium" pitchFamily="34" charset="0"/>
            </a:endParaRPr>
          </a:p>
        </p:txBody>
      </p:sp>
      <p:pic>
        <p:nvPicPr>
          <p:cNvPr id="48132" name="Picture 4"/>
          <p:cNvPicPr>
            <a:picLocks noChangeAspect="1" noChangeArrowheads="1"/>
          </p:cNvPicPr>
          <p:nvPr/>
        </p:nvPicPr>
        <p:blipFill>
          <a:blip r:embed="rId5" cstate="print"/>
          <a:srcRect/>
          <a:stretch>
            <a:fillRect/>
          </a:stretch>
        </p:blipFill>
        <p:spPr bwMode="auto">
          <a:xfrm>
            <a:off x="914400" y="2667000"/>
            <a:ext cx="7391400" cy="1118621"/>
          </a:xfrm>
          <a:prstGeom prst="rect">
            <a:avLst/>
          </a:prstGeom>
          <a:noFill/>
          <a:ln w="9525">
            <a:noFill/>
            <a:miter lim="800000"/>
            <a:headEnd/>
            <a:tailEnd/>
          </a:ln>
        </p:spPr>
      </p:pic>
      <p:pic>
        <p:nvPicPr>
          <p:cNvPr id="48133" name="Picture 5"/>
          <p:cNvPicPr>
            <a:picLocks noChangeAspect="1" noChangeArrowheads="1"/>
          </p:cNvPicPr>
          <p:nvPr/>
        </p:nvPicPr>
        <p:blipFill>
          <a:blip r:embed="rId6" cstate="print"/>
          <a:srcRect/>
          <a:stretch>
            <a:fillRect/>
          </a:stretch>
        </p:blipFill>
        <p:spPr bwMode="auto">
          <a:xfrm>
            <a:off x="914400" y="3886200"/>
            <a:ext cx="7391099" cy="2286000"/>
          </a:xfrm>
          <a:prstGeom prst="rect">
            <a:avLst/>
          </a:prstGeom>
          <a:noFill/>
          <a:ln w="9525">
            <a:noFill/>
            <a:miter lim="800000"/>
            <a:headEnd/>
            <a:tailEnd/>
          </a:ln>
        </p:spPr>
      </p:pic>
      <p:sp>
        <p:nvSpPr>
          <p:cNvPr id="10"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6"/>
          <p:cNvSpPr/>
          <p:nvPr/>
        </p:nvSpPr>
        <p:spPr>
          <a:xfrm>
            <a:off x="914400" y="803565"/>
            <a:ext cx="3581400" cy="400110"/>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a:t>
            </a:r>
            <a:r>
              <a:rPr lang="en-US" sz="2000" dirty="0" err="1" smtClean="0">
                <a:solidFill>
                  <a:schemeClr val="bg2"/>
                </a:solidFill>
                <a:latin typeface="FrutigerNext LT Medium" pitchFamily="34" charset="0"/>
              </a:rPr>
              <a:t>Datasource</a:t>
            </a:r>
            <a:r>
              <a:rPr lang="en-US" sz="2000" dirty="0" smtClean="0">
                <a:solidFill>
                  <a:schemeClr val="bg2"/>
                </a:solidFill>
                <a:latin typeface="FrutigerNext LT Medium" pitchFamily="34" charset="0"/>
              </a:rPr>
              <a:t> and </a:t>
            </a:r>
            <a:r>
              <a:rPr lang="en-US" sz="2000" dirty="0" err="1" smtClean="0">
                <a:solidFill>
                  <a:schemeClr val="bg2"/>
                </a:solidFill>
                <a:latin typeface="FrutigerNext LT Medium" pitchFamily="34" charset="0"/>
              </a:rPr>
              <a:t>APlogic</a:t>
            </a:r>
            <a:endParaRPr lang="en-US" sz="2000" dirty="0">
              <a:solidFill>
                <a:schemeClr val="bg2"/>
              </a:solidFill>
              <a:latin typeface="FrutigerNext LT Medium" pitchFamily="34" charset="0"/>
            </a:endParaRPr>
          </a:p>
        </p:txBody>
      </p:sp>
      <p:pic>
        <p:nvPicPr>
          <p:cNvPr id="49154" name="Picture 2"/>
          <p:cNvPicPr>
            <a:picLocks noChangeAspect="1" noChangeArrowheads="1"/>
          </p:cNvPicPr>
          <p:nvPr/>
        </p:nvPicPr>
        <p:blipFill>
          <a:blip r:embed="rId4" cstate="print"/>
          <a:srcRect/>
          <a:stretch>
            <a:fillRect/>
          </a:stretch>
        </p:blipFill>
        <p:spPr bwMode="auto">
          <a:xfrm>
            <a:off x="1066800" y="1371600"/>
            <a:ext cx="7304835" cy="1524000"/>
          </a:xfrm>
          <a:prstGeom prst="rect">
            <a:avLst/>
          </a:prstGeom>
          <a:noFill/>
          <a:ln w="9525">
            <a:noFill/>
            <a:miter lim="800000"/>
            <a:headEnd/>
            <a:tailEnd/>
          </a:ln>
        </p:spPr>
      </p:pic>
      <p:sp>
        <p:nvSpPr>
          <p:cNvPr id="9" name="Rectangle 8"/>
          <p:cNvSpPr/>
          <p:nvPr/>
        </p:nvSpPr>
        <p:spPr>
          <a:xfrm>
            <a:off x="1066800" y="3105090"/>
            <a:ext cx="3581400" cy="984885"/>
          </a:xfrm>
          <a:prstGeom prst="rect">
            <a:avLst/>
          </a:prstGeom>
        </p:spPr>
        <p:txBody>
          <a:bodyPr wrap="square">
            <a:spAutoFit/>
          </a:bodyPr>
          <a:lstStyle/>
          <a:p>
            <a:r>
              <a:rPr lang="en-US" sz="1600" b="1" u="sng" dirty="0" err="1" smtClean="0">
                <a:solidFill>
                  <a:schemeClr val="bg2"/>
                </a:solidFill>
                <a:latin typeface="FrutigerNext LT Medium" pitchFamily="34" charset="0"/>
              </a:rPr>
              <a:t>Datasource</a:t>
            </a:r>
            <a:r>
              <a:rPr lang="en-US" sz="1600" b="1" u="sng" dirty="0" smtClean="0">
                <a:solidFill>
                  <a:schemeClr val="bg2"/>
                </a:solidFill>
                <a:latin typeface="FrutigerNext LT Medium" pitchFamily="34" charset="0"/>
              </a:rPr>
              <a:t> Types</a:t>
            </a:r>
          </a:p>
          <a:p>
            <a:pPr>
              <a:buFont typeface="Arial" pitchFamily="34" charset="0"/>
              <a:buChar char="•"/>
            </a:pPr>
            <a:r>
              <a:rPr lang="en-US" sz="1400" dirty="0" smtClean="0">
                <a:solidFill>
                  <a:schemeClr val="bg2"/>
                </a:solidFill>
                <a:latin typeface="FrutigerNext LT Medium" pitchFamily="34" charset="0"/>
              </a:rPr>
              <a:t> Platform Data source </a:t>
            </a:r>
          </a:p>
          <a:p>
            <a:pPr>
              <a:buFont typeface="Arial" pitchFamily="34" charset="0"/>
              <a:buChar char="•"/>
            </a:pPr>
            <a:r>
              <a:rPr lang="en-US" sz="1400" dirty="0" smtClean="0">
                <a:solidFill>
                  <a:schemeClr val="bg2"/>
                </a:solidFill>
                <a:latin typeface="FrutigerNext LT Medium" pitchFamily="34" charset="0"/>
              </a:rPr>
              <a:t> Call Center Services data source</a:t>
            </a:r>
          </a:p>
          <a:p>
            <a:pPr>
              <a:buFont typeface="Arial" pitchFamily="34" charset="0"/>
              <a:buChar char="•"/>
            </a:pPr>
            <a:r>
              <a:rPr lang="en-US" sz="1400" dirty="0" smtClean="0">
                <a:solidFill>
                  <a:schemeClr val="bg2"/>
                </a:solidFill>
                <a:latin typeface="FrutigerNext LT Medium" pitchFamily="34" charset="0"/>
              </a:rPr>
              <a:t> Third party data source</a:t>
            </a:r>
            <a:endParaRPr lang="en-US" sz="1400" dirty="0">
              <a:solidFill>
                <a:schemeClr val="bg2"/>
              </a:solidFill>
              <a:latin typeface="FrutigerNext LT Medium" pitchFamily="34" charset="0"/>
            </a:endParaRPr>
          </a:p>
        </p:txBody>
      </p:sp>
      <p:pic>
        <p:nvPicPr>
          <p:cNvPr id="49155" name="Picture 3"/>
          <p:cNvPicPr>
            <a:picLocks noChangeAspect="1" noChangeArrowheads="1"/>
          </p:cNvPicPr>
          <p:nvPr/>
        </p:nvPicPr>
        <p:blipFill>
          <a:blip r:embed="rId5" cstate="print"/>
          <a:srcRect/>
          <a:stretch>
            <a:fillRect/>
          </a:stretch>
        </p:blipFill>
        <p:spPr bwMode="auto">
          <a:xfrm>
            <a:off x="5181600" y="2971800"/>
            <a:ext cx="3181350" cy="3209925"/>
          </a:xfrm>
          <a:prstGeom prst="rect">
            <a:avLst/>
          </a:prstGeom>
          <a:noFill/>
          <a:ln w="9525">
            <a:noFill/>
            <a:miter lim="800000"/>
            <a:headEnd/>
            <a:tailEnd/>
          </a:ln>
        </p:spPr>
      </p:pic>
      <p:sp>
        <p:nvSpPr>
          <p:cNvPr id="12" name="Rectangle 11"/>
          <p:cNvSpPr/>
          <p:nvPr/>
        </p:nvSpPr>
        <p:spPr>
          <a:xfrm>
            <a:off x="1066800" y="4343400"/>
            <a:ext cx="2286000" cy="338554"/>
          </a:xfrm>
          <a:prstGeom prst="rect">
            <a:avLst/>
          </a:prstGeom>
        </p:spPr>
        <p:txBody>
          <a:bodyPr wrap="square">
            <a:spAutoFit/>
          </a:bodyPr>
          <a:lstStyle/>
          <a:p>
            <a:r>
              <a:rPr lang="en-US" sz="1600" b="1" u="sng" dirty="0" smtClean="0">
                <a:solidFill>
                  <a:schemeClr val="bg2"/>
                </a:solidFill>
                <a:latin typeface="FrutigerNext LT Medium" pitchFamily="34" charset="0"/>
              </a:rPr>
              <a:t>DB Types supported</a:t>
            </a:r>
          </a:p>
        </p:txBody>
      </p:sp>
      <p:pic>
        <p:nvPicPr>
          <p:cNvPr id="49157" name="Picture 5"/>
          <p:cNvPicPr>
            <a:picLocks noChangeAspect="1" noChangeArrowheads="1"/>
          </p:cNvPicPr>
          <p:nvPr/>
        </p:nvPicPr>
        <p:blipFill>
          <a:blip r:embed="rId6" cstate="print"/>
          <a:srcRect/>
          <a:stretch>
            <a:fillRect/>
          </a:stretch>
        </p:blipFill>
        <p:spPr bwMode="auto">
          <a:xfrm>
            <a:off x="1600200" y="4724400"/>
            <a:ext cx="1143000" cy="1346200"/>
          </a:xfrm>
          <a:prstGeom prst="rect">
            <a:avLst/>
          </a:prstGeom>
          <a:noFill/>
          <a:ln w="9525">
            <a:noFill/>
            <a:miter lim="800000"/>
            <a:headEnd/>
            <a:tailEnd/>
          </a:ln>
        </p:spPr>
      </p:pic>
      <p:sp>
        <p:nvSpPr>
          <p:cNvPr id="10"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0" y="769257"/>
            <a:ext cx="6604000" cy="3802743"/>
          </a:xfrm>
          <a:ln/>
        </p:spPr>
        <p:txBody>
          <a:bodyPr/>
          <a:lstStyle/>
          <a:p>
            <a:pPr algn="ctr"/>
            <a: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CTI Basic </a:t>
            </a:r>
            <a:b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br>
            <a: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Configuration</a:t>
            </a:r>
          </a:p>
        </p:txBody>
      </p:sp>
      <p:sp>
        <p:nvSpPr>
          <p:cNvPr id="6147"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6"/>
          <p:cNvSpPr/>
          <p:nvPr/>
        </p:nvSpPr>
        <p:spPr>
          <a:xfrm>
            <a:off x="914400" y="1143000"/>
            <a:ext cx="5486400" cy="400110"/>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a:t>
            </a:r>
            <a:r>
              <a:rPr lang="en-US" sz="2000" dirty="0" err="1" smtClean="0">
                <a:solidFill>
                  <a:schemeClr val="bg2"/>
                </a:solidFill>
                <a:latin typeface="FrutigerNext LT Medium" pitchFamily="34" charset="0"/>
              </a:rPr>
              <a:t>Aplogic</a:t>
            </a:r>
            <a:r>
              <a:rPr lang="en-US" sz="2000" dirty="0" smtClean="0">
                <a:solidFill>
                  <a:schemeClr val="bg2"/>
                </a:solidFill>
                <a:latin typeface="FrutigerNext LT Medium" pitchFamily="34" charset="0"/>
              </a:rPr>
              <a:t> Creation and configuration</a:t>
            </a:r>
            <a:endParaRPr lang="en-US" sz="2000" dirty="0">
              <a:solidFill>
                <a:schemeClr val="bg2"/>
              </a:solidFill>
              <a:latin typeface="FrutigerNext LT Medium" pitchFamily="34" charset="0"/>
            </a:endParaRPr>
          </a:p>
        </p:txBody>
      </p:sp>
      <p:pic>
        <p:nvPicPr>
          <p:cNvPr id="50178" name="Picture 2"/>
          <p:cNvPicPr>
            <a:picLocks noChangeAspect="1" noChangeArrowheads="1"/>
          </p:cNvPicPr>
          <p:nvPr/>
        </p:nvPicPr>
        <p:blipFill>
          <a:blip r:embed="rId4" cstate="print"/>
          <a:srcRect/>
          <a:stretch>
            <a:fillRect/>
          </a:stretch>
        </p:blipFill>
        <p:spPr bwMode="auto">
          <a:xfrm>
            <a:off x="990600" y="1787235"/>
            <a:ext cx="7315200" cy="1066800"/>
          </a:xfrm>
          <a:prstGeom prst="rect">
            <a:avLst/>
          </a:prstGeom>
          <a:noFill/>
          <a:ln w="9525">
            <a:noFill/>
            <a:miter lim="800000"/>
            <a:headEnd/>
            <a:tailEnd/>
          </a:ln>
        </p:spPr>
      </p:pic>
      <p:sp>
        <p:nvSpPr>
          <p:cNvPr id="10" name="Rectangle 9"/>
          <p:cNvSpPr/>
          <p:nvPr/>
        </p:nvSpPr>
        <p:spPr>
          <a:xfrm>
            <a:off x="990600" y="3494175"/>
            <a:ext cx="3657600" cy="1569660"/>
          </a:xfrm>
          <a:prstGeom prst="rect">
            <a:avLst/>
          </a:prstGeom>
        </p:spPr>
        <p:txBody>
          <a:bodyPr wrap="square">
            <a:spAutoFit/>
          </a:bodyPr>
          <a:lstStyle/>
          <a:p>
            <a:r>
              <a:rPr lang="en-US" sz="1600" dirty="0" smtClean="0">
                <a:solidFill>
                  <a:schemeClr val="bg2"/>
                </a:solidFill>
                <a:latin typeface="FrutigerNext LT Medium" pitchFamily="34" charset="0"/>
              </a:rPr>
              <a:t>The </a:t>
            </a:r>
            <a:r>
              <a:rPr lang="en-US" sz="1600" dirty="0" err="1" smtClean="0">
                <a:solidFill>
                  <a:schemeClr val="bg2"/>
                </a:solidFill>
                <a:latin typeface="FrutigerNext LT Medium" pitchFamily="34" charset="0"/>
              </a:rPr>
              <a:t>ApLogic</a:t>
            </a:r>
            <a:r>
              <a:rPr lang="en-US" sz="1600" dirty="0" smtClean="0">
                <a:solidFill>
                  <a:schemeClr val="bg2"/>
                </a:solidFill>
                <a:latin typeface="FrutigerNext LT Medium" pitchFamily="34" charset="0"/>
              </a:rPr>
              <a:t> is a middleware for processing database operation requests. It receives the database operation requests from the clients, executes the requests, and returns the results to the clients.</a:t>
            </a:r>
            <a:endParaRPr lang="en-US" sz="1600" dirty="0">
              <a:solidFill>
                <a:schemeClr val="bg2"/>
              </a:solidFill>
              <a:latin typeface="FrutigerNext LT Medium" pitchFamily="34" charset="0"/>
            </a:endParaRPr>
          </a:p>
        </p:txBody>
      </p:sp>
      <p:pic>
        <p:nvPicPr>
          <p:cNvPr id="50180" name="Picture 4"/>
          <p:cNvPicPr>
            <a:picLocks noChangeAspect="1" noChangeArrowheads="1"/>
          </p:cNvPicPr>
          <p:nvPr/>
        </p:nvPicPr>
        <p:blipFill>
          <a:blip r:embed="rId5" cstate="print"/>
          <a:srcRect/>
          <a:stretch>
            <a:fillRect/>
          </a:stretch>
        </p:blipFill>
        <p:spPr bwMode="auto">
          <a:xfrm>
            <a:off x="5029200" y="3311235"/>
            <a:ext cx="3216315" cy="2057400"/>
          </a:xfrm>
          <a:prstGeom prst="rect">
            <a:avLst/>
          </a:prstGeom>
          <a:noFill/>
          <a:ln w="9525">
            <a:noFill/>
            <a:miter lim="800000"/>
            <a:headEnd/>
            <a:tailEnd/>
          </a:ln>
        </p:spPr>
      </p:pic>
      <p:sp>
        <p:nvSpPr>
          <p:cNvPr id="8"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6"/>
          <p:cNvSpPr/>
          <p:nvPr/>
        </p:nvSpPr>
        <p:spPr>
          <a:xfrm>
            <a:off x="914400" y="1011375"/>
            <a:ext cx="5486400" cy="400110"/>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OBS Configuration</a:t>
            </a:r>
            <a:endParaRPr lang="en-US" sz="2000" dirty="0">
              <a:solidFill>
                <a:schemeClr val="bg2"/>
              </a:solidFill>
              <a:latin typeface="FrutigerNext LT Medium" pitchFamily="34" charset="0"/>
            </a:endParaRPr>
          </a:p>
        </p:txBody>
      </p:sp>
      <p:pic>
        <p:nvPicPr>
          <p:cNvPr id="51202" name="Picture 2"/>
          <p:cNvPicPr>
            <a:picLocks noChangeAspect="1" noChangeArrowheads="1"/>
          </p:cNvPicPr>
          <p:nvPr/>
        </p:nvPicPr>
        <p:blipFill>
          <a:blip r:embed="rId4" cstate="print"/>
          <a:srcRect/>
          <a:stretch>
            <a:fillRect/>
          </a:stretch>
        </p:blipFill>
        <p:spPr bwMode="auto">
          <a:xfrm>
            <a:off x="838200" y="2340810"/>
            <a:ext cx="7696200" cy="1088190"/>
          </a:xfrm>
          <a:prstGeom prst="rect">
            <a:avLst/>
          </a:prstGeom>
          <a:noFill/>
          <a:ln w="9525">
            <a:noFill/>
            <a:miter lim="800000"/>
            <a:headEnd/>
            <a:tailEnd/>
          </a:ln>
        </p:spPr>
      </p:pic>
      <p:pic>
        <p:nvPicPr>
          <p:cNvPr id="51204" name="Picture 4"/>
          <p:cNvPicPr>
            <a:picLocks noChangeAspect="1" noChangeArrowheads="1"/>
          </p:cNvPicPr>
          <p:nvPr/>
        </p:nvPicPr>
        <p:blipFill>
          <a:blip r:embed="rId5" cstate="print"/>
          <a:srcRect/>
          <a:stretch>
            <a:fillRect/>
          </a:stretch>
        </p:blipFill>
        <p:spPr bwMode="auto">
          <a:xfrm>
            <a:off x="1281113" y="3695700"/>
            <a:ext cx="6581775" cy="1790700"/>
          </a:xfrm>
          <a:prstGeom prst="rect">
            <a:avLst/>
          </a:prstGeom>
          <a:noFill/>
          <a:ln w="9525">
            <a:noFill/>
            <a:miter lim="800000"/>
            <a:headEnd/>
            <a:tailEnd/>
          </a:ln>
        </p:spPr>
      </p:pic>
      <p:sp>
        <p:nvSpPr>
          <p:cNvPr id="11" name="Rectangle 10"/>
          <p:cNvSpPr/>
          <p:nvPr/>
        </p:nvSpPr>
        <p:spPr>
          <a:xfrm>
            <a:off x="914400" y="1503210"/>
            <a:ext cx="7467600" cy="584775"/>
          </a:xfrm>
          <a:prstGeom prst="rect">
            <a:avLst/>
          </a:prstGeom>
        </p:spPr>
        <p:txBody>
          <a:bodyPr wrap="square">
            <a:spAutoFit/>
          </a:bodyPr>
          <a:lstStyle/>
          <a:p>
            <a:r>
              <a:rPr lang="en-US" sz="1600" dirty="0" smtClean="0">
                <a:solidFill>
                  <a:schemeClr val="bg2"/>
                </a:solidFill>
                <a:latin typeface="FrutigerNext LT Medium" pitchFamily="34" charset="0"/>
              </a:rPr>
              <a:t>The OBS is a server provided by the call center platform for initiating outbound calls</a:t>
            </a:r>
            <a:endParaRPr lang="en-US" sz="1600" dirty="0">
              <a:solidFill>
                <a:schemeClr val="bg2"/>
              </a:solidFill>
              <a:latin typeface="FrutigerNext LT Medium" pitchFamily="34" charset="0"/>
            </a:endParaRPr>
          </a:p>
        </p:txBody>
      </p:sp>
      <p:sp>
        <p:nvSpPr>
          <p:cNvPr id="8"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6"/>
          <p:cNvSpPr/>
          <p:nvPr/>
        </p:nvSpPr>
        <p:spPr>
          <a:xfrm>
            <a:off x="914400" y="1011375"/>
            <a:ext cx="5486400" cy="400110"/>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MCP (MAS CP)</a:t>
            </a:r>
            <a:endParaRPr lang="en-US" sz="2000" dirty="0">
              <a:solidFill>
                <a:schemeClr val="bg2"/>
              </a:solidFill>
              <a:latin typeface="FrutigerNext LT Medium" pitchFamily="34" charset="0"/>
            </a:endParaRPr>
          </a:p>
        </p:txBody>
      </p:sp>
      <p:sp>
        <p:nvSpPr>
          <p:cNvPr id="8" name="Rectangle 7"/>
          <p:cNvSpPr/>
          <p:nvPr/>
        </p:nvSpPr>
        <p:spPr>
          <a:xfrm>
            <a:off x="1295400" y="1524001"/>
            <a:ext cx="6781800" cy="830997"/>
          </a:xfrm>
          <a:prstGeom prst="rect">
            <a:avLst/>
          </a:prstGeom>
        </p:spPr>
        <p:txBody>
          <a:bodyPr wrap="square">
            <a:spAutoFit/>
          </a:bodyPr>
          <a:lstStyle/>
          <a:p>
            <a:r>
              <a:rPr lang="en-US" sz="1600" dirty="0" smtClean="0">
                <a:solidFill>
                  <a:schemeClr val="bg2"/>
                </a:solidFill>
                <a:latin typeface="FrutigerNext LT Medium" pitchFamily="34" charset="0"/>
              </a:rPr>
              <a:t>The MAS connection proxy (MCP) is responsible for maintaining the connections between the CCS and agents and management system client. The call center platform supports a maximum of 99 MCP’s.</a:t>
            </a:r>
          </a:p>
        </p:txBody>
      </p:sp>
      <p:pic>
        <p:nvPicPr>
          <p:cNvPr id="52226" name="Picture 2"/>
          <p:cNvPicPr>
            <a:picLocks noChangeAspect="1" noChangeArrowheads="1"/>
          </p:cNvPicPr>
          <p:nvPr/>
        </p:nvPicPr>
        <p:blipFill>
          <a:blip r:embed="rId3" cstate="print"/>
          <a:srcRect/>
          <a:stretch>
            <a:fillRect/>
          </a:stretch>
        </p:blipFill>
        <p:spPr bwMode="auto">
          <a:xfrm>
            <a:off x="1066800" y="3048000"/>
            <a:ext cx="7388637" cy="1226666"/>
          </a:xfrm>
          <a:prstGeom prst="rect">
            <a:avLst/>
          </a:prstGeom>
          <a:noFill/>
          <a:ln w="9525">
            <a:noFill/>
            <a:miter lim="800000"/>
            <a:headEnd/>
            <a:tailEnd/>
          </a:ln>
        </p:spPr>
      </p:pic>
      <p:sp>
        <p:nvSpPr>
          <p:cNvPr id="10" name="Rectangle 9"/>
          <p:cNvSpPr/>
          <p:nvPr/>
        </p:nvSpPr>
        <p:spPr>
          <a:xfrm>
            <a:off x="5257800" y="5867400"/>
            <a:ext cx="3000245" cy="276999"/>
          </a:xfrm>
          <a:prstGeom prst="rect">
            <a:avLst/>
          </a:prstGeom>
        </p:spPr>
        <p:txBody>
          <a:bodyPr wrap="none">
            <a:spAutoFit/>
          </a:bodyPr>
          <a:lstStyle/>
          <a:p>
            <a:r>
              <a:rPr lang="en-US" sz="1200" b="1" dirty="0" smtClean="0">
                <a:solidFill>
                  <a:schemeClr val="bg2"/>
                </a:solidFill>
              </a:rPr>
              <a:t>MAS : Management Application Server</a:t>
            </a:r>
            <a:endParaRPr lang="en-US" sz="1200" b="1" dirty="0"/>
          </a:p>
        </p:txBody>
      </p:sp>
      <p:sp>
        <p:nvSpPr>
          <p:cNvPr id="9"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6"/>
          <p:cNvSpPr/>
          <p:nvPr/>
        </p:nvSpPr>
        <p:spPr>
          <a:xfrm>
            <a:off x="914400" y="1011375"/>
            <a:ext cx="5486400" cy="400110"/>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System Access Code Configuration</a:t>
            </a:r>
            <a:endParaRPr lang="en-US" sz="2000" dirty="0">
              <a:solidFill>
                <a:schemeClr val="bg2"/>
              </a:solidFill>
              <a:latin typeface="FrutigerNext LT Medium" pitchFamily="34" charset="0"/>
            </a:endParaRPr>
          </a:p>
        </p:txBody>
      </p:sp>
      <p:sp>
        <p:nvSpPr>
          <p:cNvPr id="8" name="Rectangle 7"/>
          <p:cNvSpPr/>
          <p:nvPr/>
        </p:nvSpPr>
        <p:spPr>
          <a:xfrm>
            <a:off x="1143000" y="1524000"/>
            <a:ext cx="7315200" cy="830997"/>
          </a:xfrm>
          <a:prstGeom prst="rect">
            <a:avLst/>
          </a:prstGeom>
        </p:spPr>
        <p:txBody>
          <a:bodyPr wrap="square">
            <a:spAutoFit/>
          </a:bodyPr>
          <a:lstStyle/>
          <a:p>
            <a:r>
              <a:rPr lang="en-US" sz="1600" dirty="0" smtClean="0">
                <a:solidFill>
                  <a:schemeClr val="bg2"/>
                </a:solidFill>
                <a:latin typeface="FrutigerNext LT Medium" pitchFamily="34" charset="0"/>
              </a:rPr>
              <a:t>A system access code is the identifier of a certain service provided by the call center platform for customers. A customer can dial a system access code to obtain the detailed services provided by the corresponding service</a:t>
            </a:r>
            <a:endParaRPr lang="en-US" sz="1600" dirty="0">
              <a:solidFill>
                <a:schemeClr val="bg2"/>
              </a:solidFill>
              <a:latin typeface="FrutigerNext LT Medium" pitchFamily="34" charset="0"/>
            </a:endParaRPr>
          </a:p>
        </p:txBody>
      </p:sp>
      <p:pic>
        <p:nvPicPr>
          <p:cNvPr id="53250" name="Picture 2"/>
          <p:cNvPicPr>
            <a:picLocks noChangeAspect="1" noChangeArrowheads="1"/>
          </p:cNvPicPr>
          <p:nvPr/>
        </p:nvPicPr>
        <p:blipFill>
          <a:blip r:embed="rId3" cstate="print"/>
          <a:srcRect/>
          <a:stretch>
            <a:fillRect/>
          </a:stretch>
        </p:blipFill>
        <p:spPr bwMode="auto">
          <a:xfrm>
            <a:off x="1267700" y="3885584"/>
            <a:ext cx="7294415" cy="2058016"/>
          </a:xfrm>
          <a:prstGeom prst="rect">
            <a:avLst/>
          </a:prstGeom>
          <a:noFill/>
          <a:ln w="9525">
            <a:noFill/>
            <a:miter lim="800000"/>
            <a:headEnd/>
            <a:tailEnd/>
          </a:ln>
        </p:spPr>
      </p:pic>
      <p:pic>
        <p:nvPicPr>
          <p:cNvPr id="53251" name="Picture 3"/>
          <p:cNvPicPr>
            <a:picLocks noChangeAspect="1" noChangeArrowheads="1"/>
          </p:cNvPicPr>
          <p:nvPr/>
        </p:nvPicPr>
        <p:blipFill>
          <a:blip r:embed="rId4" cstate="print"/>
          <a:srcRect/>
          <a:stretch>
            <a:fillRect/>
          </a:stretch>
        </p:blipFill>
        <p:spPr bwMode="auto">
          <a:xfrm>
            <a:off x="1295400" y="2438400"/>
            <a:ext cx="2781300" cy="1200150"/>
          </a:xfrm>
          <a:prstGeom prst="rect">
            <a:avLst/>
          </a:prstGeom>
          <a:noFill/>
          <a:ln w="9525">
            <a:noFill/>
            <a:miter lim="800000"/>
            <a:headEnd/>
            <a:tailEnd/>
          </a:ln>
        </p:spPr>
      </p:pic>
      <p:sp>
        <p:nvSpPr>
          <p:cNvPr id="9"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6"/>
          <p:cNvSpPr/>
          <p:nvPr/>
        </p:nvSpPr>
        <p:spPr>
          <a:xfrm>
            <a:off x="914400" y="1011375"/>
            <a:ext cx="7467600" cy="615553"/>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VDN/VCC Creation: </a:t>
            </a:r>
            <a:r>
              <a:rPr lang="en-US" sz="1600" dirty="0" smtClean="0">
                <a:solidFill>
                  <a:schemeClr val="bg2"/>
                </a:solidFill>
                <a:latin typeface="FrutigerNext LT Medium" pitchFamily="34" charset="0"/>
              </a:rPr>
              <a:t>Basic information on VCC creation such as no of concurrent voice calls, web calls, login agents and OBS Server configuration</a:t>
            </a:r>
            <a:endParaRPr lang="en-US" sz="1600" dirty="0">
              <a:solidFill>
                <a:schemeClr val="bg2"/>
              </a:solidFill>
              <a:latin typeface="FrutigerNext LT Medium" pitchFamily="34" charset="0"/>
            </a:endParaRPr>
          </a:p>
        </p:txBody>
      </p:sp>
      <p:pic>
        <p:nvPicPr>
          <p:cNvPr id="49154" name="Picture 2"/>
          <p:cNvPicPr>
            <a:picLocks noChangeAspect="1" noChangeArrowheads="1"/>
          </p:cNvPicPr>
          <p:nvPr/>
        </p:nvPicPr>
        <p:blipFill>
          <a:blip r:embed="rId4" cstate="print"/>
          <a:srcRect/>
          <a:stretch>
            <a:fillRect/>
          </a:stretch>
        </p:blipFill>
        <p:spPr bwMode="auto">
          <a:xfrm>
            <a:off x="962025" y="1834773"/>
            <a:ext cx="7481898" cy="4352925"/>
          </a:xfrm>
          <a:prstGeom prst="rect">
            <a:avLst/>
          </a:prstGeom>
          <a:noFill/>
          <a:ln w="9525">
            <a:noFill/>
            <a:miter lim="800000"/>
            <a:headEnd/>
            <a:tailEnd/>
          </a:ln>
        </p:spPr>
      </p:pic>
      <p:sp>
        <p:nvSpPr>
          <p:cNvPr id="8"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pic>
        <p:nvPicPr>
          <p:cNvPr id="50178" name="Picture 2"/>
          <p:cNvPicPr>
            <a:picLocks noChangeAspect="1" noChangeArrowheads="1"/>
          </p:cNvPicPr>
          <p:nvPr/>
        </p:nvPicPr>
        <p:blipFill>
          <a:blip r:embed="rId4" cstate="print"/>
          <a:srcRect/>
          <a:stretch>
            <a:fillRect/>
          </a:stretch>
        </p:blipFill>
        <p:spPr bwMode="auto">
          <a:xfrm>
            <a:off x="914400" y="1785078"/>
            <a:ext cx="7086600" cy="1720122"/>
          </a:xfrm>
          <a:prstGeom prst="rect">
            <a:avLst/>
          </a:prstGeom>
          <a:noFill/>
          <a:ln w="9525">
            <a:noFill/>
            <a:miter lim="800000"/>
            <a:headEnd/>
            <a:tailEnd/>
          </a:ln>
        </p:spPr>
      </p:pic>
      <p:sp>
        <p:nvSpPr>
          <p:cNvPr id="6" name="Rectangle 5"/>
          <p:cNvSpPr/>
          <p:nvPr/>
        </p:nvSpPr>
        <p:spPr>
          <a:xfrm>
            <a:off x="914400" y="1011375"/>
            <a:ext cx="6781800" cy="707886"/>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VDN/VCC Creation</a:t>
            </a:r>
          </a:p>
          <a:p>
            <a:r>
              <a:rPr lang="en-US" sz="2000" dirty="0" smtClean="0">
                <a:solidFill>
                  <a:schemeClr val="bg2"/>
                </a:solidFill>
                <a:latin typeface="FrutigerNext LT Medium" pitchFamily="34" charset="0"/>
                <a:sym typeface="Wingdings" pitchFamily="2" charset="2"/>
              </a:rPr>
              <a:t>	</a:t>
            </a:r>
            <a:r>
              <a:rPr lang="en-US" dirty="0" smtClean="0">
                <a:solidFill>
                  <a:schemeClr val="bg2"/>
                </a:solidFill>
                <a:latin typeface="FrutigerNext LT Medium" pitchFamily="34" charset="0"/>
                <a:sym typeface="Wingdings" pitchFamily="2" charset="2"/>
              </a:rPr>
              <a:t>Agent ID Creation and Access Code Allocation tab</a:t>
            </a:r>
            <a:endParaRPr lang="en-US" dirty="0">
              <a:solidFill>
                <a:schemeClr val="bg2"/>
              </a:solidFill>
              <a:latin typeface="FrutigerNext LT Medium" pitchFamily="34" charset="0"/>
            </a:endParaRPr>
          </a:p>
        </p:txBody>
      </p:sp>
      <p:pic>
        <p:nvPicPr>
          <p:cNvPr id="50180" name="Picture 4"/>
          <p:cNvPicPr>
            <a:picLocks noChangeAspect="1" noChangeArrowheads="1"/>
          </p:cNvPicPr>
          <p:nvPr/>
        </p:nvPicPr>
        <p:blipFill>
          <a:blip r:embed="rId5" cstate="print"/>
          <a:srcRect/>
          <a:stretch>
            <a:fillRect/>
          </a:stretch>
        </p:blipFill>
        <p:spPr bwMode="auto">
          <a:xfrm>
            <a:off x="907475" y="4267190"/>
            <a:ext cx="7079305" cy="1752610"/>
          </a:xfrm>
          <a:prstGeom prst="rect">
            <a:avLst/>
          </a:prstGeom>
          <a:noFill/>
          <a:ln w="9525">
            <a:noFill/>
            <a:miter lim="800000"/>
            <a:headEnd/>
            <a:tailEnd/>
          </a:ln>
        </p:spPr>
      </p:pic>
      <p:sp>
        <p:nvSpPr>
          <p:cNvPr id="8" name="Rectangle 7"/>
          <p:cNvSpPr/>
          <p:nvPr/>
        </p:nvSpPr>
        <p:spPr>
          <a:xfrm>
            <a:off x="921324" y="3761510"/>
            <a:ext cx="6871855" cy="369332"/>
          </a:xfrm>
          <a:prstGeom prst="rect">
            <a:avLst/>
          </a:prstGeom>
        </p:spPr>
        <p:txBody>
          <a:bodyPr wrap="square">
            <a:spAutoFit/>
          </a:bodyPr>
          <a:lstStyle/>
          <a:p>
            <a:r>
              <a:rPr lang="en-US" dirty="0" smtClean="0">
                <a:solidFill>
                  <a:schemeClr val="bg2"/>
                </a:solidFill>
                <a:latin typeface="FrutigerNext LT Medium" pitchFamily="34" charset="0"/>
                <a:sym typeface="Wingdings" pitchFamily="2" charset="2"/>
              </a:rPr>
              <a:t>	</a:t>
            </a:r>
            <a:r>
              <a:rPr lang="en-US" dirty="0" err="1" smtClean="0">
                <a:solidFill>
                  <a:schemeClr val="bg2"/>
                </a:solidFill>
                <a:latin typeface="FrutigerNext LT Medium" pitchFamily="34" charset="0"/>
                <a:sym typeface="Wingdings" pitchFamily="2" charset="2"/>
              </a:rPr>
              <a:t>DataSource</a:t>
            </a:r>
            <a:r>
              <a:rPr lang="en-US" dirty="0" smtClean="0">
                <a:solidFill>
                  <a:schemeClr val="bg2"/>
                </a:solidFill>
                <a:latin typeface="FrutigerNext LT Medium" pitchFamily="34" charset="0"/>
                <a:sym typeface="Wingdings" pitchFamily="2" charset="2"/>
              </a:rPr>
              <a:t>  Allocation to VCC  </a:t>
            </a:r>
            <a:endParaRPr lang="en-US" dirty="0"/>
          </a:p>
        </p:txBody>
      </p:sp>
      <p:sp>
        <p:nvSpPr>
          <p:cNvPr id="9"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cstate="print"/>
          <a:srcRect/>
          <a:stretch>
            <a:fillRect/>
          </a:stretch>
        </p:blipFill>
        <p:spPr bwMode="auto">
          <a:xfrm>
            <a:off x="762000" y="3866116"/>
            <a:ext cx="7924800" cy="2001284"/>
          </a:xfrm>
          <a:prstGeom prst="rect">
            <a:avLst/>
          </a:prstGeom>
          <a:noFill/>
          <a:ln w="9525">
            <a:noFill/>
            <a:miter lim="800000"/>
            <a:headEnd/>
            <a:tailEnd/>
          </a:ln>
        </p:spPr>
      </p:pic>
      <p:pic>
        <p:nvPicPr>
          <p:cNvPr id="4" name="Picture 4" descr="总结 copy"/>
          <p:cNvPicPr>
            <a:picLocks noChangeAspect="1" noChangeArrowheads="1"/>
          </p:cNvPicPr>
          <p:nvPr/>
        </p:nvPicPr>
        <p:blipFill>
          <a:blip r:embed="rId4" cstate="print"/>
          <a:srcRect/>
          <a:stretch>
            <a:fillRect/>
          </a:stretch>
        </p:blipFill>
        <p:spPr bwMode="auto">
          <a:xfrm>
            <a:off x="196850" y="220663"/>
            <a:ext cx="617538" cy="617537"/>
          </a:xfrm>
          <a:prstGeom prst="rect">
            <a:avLst/>
          </a:prstGeom>
          <a:noFill/>
          <a:ln w="9525">
            <a:noFill/>
            <a:miter lim="800000"/>
            <a:headEnd/>
            <a:tailEnd/>
          </a:ln>
        </p:spPr>
      </p:pic>
      <p:sp>
        <p:nvSpPr>
          <p:cNvPr id="5" name="Rectangle 4"/>
          <p:cNvSpPr/>
          <p:nvPr/>
        </p:nvSpPr>
        <p:spPr>
          <a:xfrm>
            <a:off x="824345" y="3440668"/>
            <a:ext cx="6871855" cy="369332"/>
          </a:xfrm>
          <a:prstGeom prst="rect">
            <a:avLst/>
          </a:prstGeom>
        </p:spPr>
        <p:txBody>
          <a:bodyPr wrap="square">
            <a:spAutoFit/>
          </a:bodyPr>
          <a:lstStyle/>
          <a:p>
            <a:r>
              <a:rPr lang="en-US" dirty="0" smtClean="0">
                <a:solidFill>
                  <a:schemeClr val="bg2"/>
                </a:solidFill>
                <a:latin typeface="FrutigerNext LT Medium" pitchFamily="34" charset="0"/>
                <a:sym typeface="Wingdings" pitchFamily="2" charset="2"/>
              </a:rPr>
              <a:t>Select the IVR Service to VDN/VCC</a:t>
            </a:r>
            <a:endParaRPr lang="en-US" dirty="0"/>
          </a:p>
        </p:txBody>
      </p:sp>
      <p:pic>
        <p:nvPicPr>
          <p:cNvPr id="51203" name="Picture 3"/>
          <p:cNvPicPr>
            <a:picLocks noChangeAspect="1" noChangeArrowheads="1"/>
          </p:cNvPicPr>
          <p:nvPr/>
        </p:nvPicPr>
        <p:blipFill>
          <a:blip r:embed="rId5" cstate="print"/>
          <a:srcRect/>
          <a:stretch>
            <a:fillRect/>
          </a:stretch>
        </p:blipFill>
        <p:spPr bwMode="auto">
          <a:xfrm>
            <a:off x="838200" y="1524000"/>
            <a:ext cx="7751836" cy="1752600"/>
          </a:xfrm>
          <a:prstGeom prst="rect">
            <a:avLst/>
          </a:prstGeom>
          <a:noFill/>
          <a:ln w="9525">
            <a:noFill/>
            <a:miter lim="800000"/>
            <a:headEnd/>
            <a:tailEnd/>
          </a:ln>
        </p:spPr>
      </p:pic>
      <p:sp>
        <p:nvSpPr>
          <p:cNvPr id="7" name="Rectangle 6"/>
          <p:cNvSpPr/>
          <p:nvPr/>
        </p:nvSpPr>
        <p:spPr>
          <a:xfrm>
            <a:off x="838200" y="914400"/>
            <a:ext cx="6871855" cy="369332"/>
          </a:xfrm>
          <a:prstGeom prst="rect">
            <a:avLst/>
          </a:prstGeom>
        </p:spPr>
        <p:txBody>
          <a:bodyPr wrap="square">
            <a:spAutoFit/>
          </a:bodyPr>
          <a:lstStyle/>
          <a:p>
            <a:r>
              <a:rPr lang="en-US" dirty="0" smtClean="0">
                <a:solidFill>
                  <a:schemeClr val="bg2"/>
                </a:solidFill>
                <a:latin typeface="FrutigerNext LT Medium" pitchFamily="34" charset="0"/>
                <a:sym typeface="Wingdings" pitchFamily="2" charset="2"/>
              </a:rPr>
              <a:t>Select the Recording Drive for VDN/VCC</a:t>
            </a:r>
            <a:endParaRPr lang="en-US" dirty="0"/>
          </a:p>
        </p:txBody>
      </p:sp>
      <p:sp>
        <p:nvSpPr>
          <p:cNvPr id="9"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pic>
        <p:nvPicPr>
          <p:cNvPr id="52226" name="Picture 2"/>
          <p:cNvPicPr>
            <a:picLocks noChangeAspect="1" noChangeArrowheads="1"/>
          </p:cNvPicPr>
          <p:nvPr/>
        </p:nvPicPr>
        <p:blipFill>
          <a:blip r:embed="rId4" cstate="print"/>
          <a:srcRect/>
          <a:stretch>
            <a:fillRect/>
          </a:stretch>
        </p:blipFill>
        <p:spPr bwMode="auto">
          <a:xfrm>
            <a:off x="914400" y="1752600"/>
            <a:ext cx="7506919" cy="3986684"/>
          </a:xfrm>
          <a:prstGeom prst="rect">
            <a:avLst/>
          </a:prstGeom>
          <a:noFill/>
          <a:ln w="9525">
            <a:noFill/>
            <a:miter lim="800000"/>
            <a:headEnd/>
            <a:tailEnd/>
          </a:ln>
        </p:spPr>
      </p:pic>
      <p:sp>
        <p:nvSpPr>
          <p:cNvPr id="8" name="Rectangle 7"/>
          <p:cNvSpPr/>
          <p:nvPr/>
        </p:nvSpPr>
        <p:spPr>
          <a:xfrm>
            <a:off x="838200" y="914400"/>
            <a:ext cx="6871855" cy="646331"/>
          </a:xfrm>
          <a:prstGeom prst="rect">
            <a:avLst/>
          </a:prstGeom>
        </p:spPr>
        <p:txBody>
          <a:bodyPr wrap="square">
            <a:spAutoFit/>
          </a:bodyPr>
          <a:lstStyle/>
          <a:p>
            <a:r>
              <a:rPr lang="en-US" dirty="0" smtClean="0">
                <a:solidFill>
                  <a:schemeClr val="bg2"/>
                </a:solidFill>
                <a:latin typeface="FrutigerNext LT Medium" pitchFamily="34" charset="0"/>
                <a:sym typeface="Wingdings" pitchFamily="2" charset="2"/>
              </a:rPr>
              <a:t>VDN/VCC Administrator ID Creation with permission and security configuration</a:t>
            </a:r>
            <a:endParaRPr lang="en-US" dirty="0"/>
          </a:p>
        </p:txBody>
      </p:sp>
      <p:sp>
        <p:nvSpPr>
          <p:cNvPr id="9"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030069"/>
            <a:ext cx="6871855" cy="646331"/>
          </a:xfrm>
          <a:prstGeom prst="rect">
            <a:avLst/>
          </a:prstGeom>
        </p:spPr>
        <p:txBody>
          <a:bodyPr wrap="square">
            <a:spAutoFit/>
          </a:bodyPr>
          <a:lstStyle/>
          <a:p>
            <a:r>
              <a:rPr lang="en-US" dirty="0" smtClean="0">
                <a:solidFill>
                  <a:schemeClr val="bg2"/>
                </a:solidFill>
                <a:latin typeface="FrutigerNext LT Medium" pitchFamily="34" charset="0"/>
                <a:sym typeface="Wingdings" pitchFamily="2" charset="2"/>
              </a:rPr>
              <a:t>VDN/VCC configuration summary page. Select </a:t>
            </a:r>
            <a:r>
              <a:rPr lang="en-US" b="1" i="1" dirty="0" smtClean="0">
                <a:solidFill>
                  <a:schemeClr val="bg2"/>
                </a:solidFill>
                <a:latin typeface="FrutigerNext LT Medium" pitchFamily="34" charset="0"/>
                <a:sym typeface="Wingdings" pitchFamily="2" charset="2"/>
              </a:rPr>
              <a:t>SUBMIT</a:t>
            </a:r>
            <a:r>
              <a:rPr lang="en-US" dirty="0" smtClean="0">
                <a:solidFill>
                  <a:schemeClr val="bg2"/>
                </a:solidFill>
                <a:latin typeface="FrutigerNext LT Medium" pitchFamily="34" charset="0"/>
                <a:sym typeface="Wingdings" pitchFamily="2" charset="2"/>
              </a:rPr>
              <a:t>, to submit the configuration </a:t>
            </a:r>
            <a:endParaRPr lang="en-US" dirty="0"/>
          </a:p>
        </p:txBody>
      </p:sp>
      <p:pic>
        <p:nvPicPr>
          <p:cNvPr id="53250" name="Picture 2"/>
          <p:cNvPicPr>
            <a:picLocks noChangeAspect="1" noChangeArrowheads="1"/>
          </p:cNvPicPr>
          <p:nvPr/>
        </p:nvPicPr>
        <p:blipFill>
          <a:blip r:embed="rId3" cstate="print"/>
          <a:srcRect/>
          <a:stretch>
            <a:fillRect/>
          </a:stretch>
        </p:blipFill>
        <p:spPr bwMode="auto">
          <a:xfrm>
            <a:off x="838200" y="1807698"/>
            <a:ext cx="7772400" cy="4364502"/>
          </a:xfrm>
          <a:prstGeom prst="rect">
            <a:avLst/>
          </a:prstGeom>
          <a:noFill/>
          <a:ln w="9525">
            <a:noFill/>
            <a:miter lim="800000"/>
            <a:headEnd/>
            <a:tailEnd/>
          </a:ln>
        </p:spPr>
      </p:pic>
      <p:pic>
        <p:nvPicPr>
          <p:cNvPr id="10" name="Picture 4" descr="总结 copy"/>
          <p:cNvPicPr>
            <a:picLocks noChangeAspect="1" noChangeArrowheads="1"/>
          </p:cNvPicPr>
          <p:nvPr/>
        </p:nvPicPr>
        <p:blipFill>
          <a:blip r:embed="rId4" cstate="print"/>
          <a:srcRect/>
          <a:stretch>
            <a:fillRect/>
          </a:stretch>
        </p:blipFill>
        <p:spPr bwMode="auto">
          <a:xfrm>
            <a:off x="196850" y="220663"/>
            <a:ext cx="617538" cy="617537"/>
          </a:xfrm>
          <a:prstGeom prst="rect">
            <a:avLst/>
          </a:prstGeom>
          <a:noFill/>
          <a:ln w="9525">
            <a:noFill/>
            <a:miter lim="800000"/>
            <a:headEnd/>
            <a:tailEnd/>
          </a:ln>
        </p:spPr>
      </p:pic>
      <p:sp>
        <p:nvSpPr>
          <p:cNvPr id="11"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srcRect/>
          <a:stretch>
            <a:fillRect/>
          </a:stretch>
        </p:blipFill>
        <p:spPr bwMode="auto">
          <a:xfrm>
            <a:off x="914400" y="2895600"/>
            <a:ext cx="7086600" cy="2819400"/>
          </a:xfrm>
          <a:prstGeom prst="rect">
            <a:avLst/>
          </a:prstGeom>
          <a:noFill/>
          <a:ln w="9525">
            <a:noFill/>
            <a:miter lim="800000"/>
            <a:headEnd/>
            <a:tailEnd/>
          </a:ln>
        </p:spPr>
      </p:pic>
      <p:sp>
        <p:nvSpPr>
          <p:cNvPr id="7" name="Rectangle 6"/>
          <p:cNvSpPr/>
          <p:nvPr/>
        </p:nvSpPr>
        <p:spPr>
          <a:xfrm>
            <a:off x="838200" y="1030069"/>
            <a:ext cx="6871855" cy="1754326"/>
          </a:xfrm>
          <a:prstGeom prst="rect">
            <a:avLst/>
          </a:prstGeom>
        </p:spPr>
        <p:txBody>
          <a:bodyPr wrap="square">
            <a:spAutoFit/>
          </a:bodyPr>
          <a:lstStyle/>
          <a:p>
            <a:r>
              <a:rPr lang="en-US" dirty="0" smtClean="0">
                <a:solidFill>
                  <a:schemeClr val="bg2"/>
                </a:solidFill>
                <a:latin typeface="FrutigerNext LT Medium" pitchFamily="34" charset="0"/>
                <a:sym typeface="Wingdings" pitchFamily="2" charset="2"/>
              </a:rPr>
              <a:t>Below snapshot shows the multiple VCC’s/VDN’s created. Each VCC/VDN will act as independent call center with their own administrators, supervisors, management, reporting, agents, unique access codes etc.,</a:t>
            </a:r>
          </a:p>
          <a:p>
            <a:r>
              <a:rPr lang="en-US" dirty="0" smtClean="0">
                <a:solidFill>
                  <a:schemeClr val="bg2"/>
                </a:solidFill>
                <a:latin typeface="FrutigerNext LT Medium" pitchFamily="34" charset="0"/>
                <a:sym typeface="Wingdings" pitchFamily="2" charset="2"/>
              </a:rPr>
              <a:t>Each VDN/VCC will be independent and isolated from the other, thereby  ensuring the security of data between VDN’s.</a:t>
            </a:r>
            <a:endParaRPr lang="en-US" dirty="0"/>
          </a:p>
        </p:txBody>
      </p:sp>
      <p:pic>
        <p:nvPicPr>
          <p:cNvPr id="8"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9"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524000" y="1432560"/>
            <a:ext cx="6629400" cy="2234458"/>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WAS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System Configuration Management</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VDN Configuration Management</a:t>
            </a:r>
          </a:p>
          <a:p>
            <a:pPr marL="465138" indent="-465138">
              <a:spcBef>
                <a:spcPct val="20000"/>
              </a:spcBef>
              <a:buClr>
                <a:schemeClr val="tx1"/>
              </a:buClr>
              <a:buFont typeface="Wingdings" pitchFamily="2" charset="2"/>
              <a:buChar char="q"/>
              <a:defRPr/>
            </a:pPr>
            <a:r>
              <a:rPr lang="en-US" altLang="zh-CN" sz="2400" b="1" kern="0" dirty="0" err="1" smtClean="0">
                <a:solidFill>
                  <a:schemeClr val="tx1">
                    <a:lumMod val="75000"/>
                  </a:schemeClr>
                </a:solidFill>
                <a:latin typeface="FrutigerNext LT Medium" pitchFamily="34" charset="0"/>
              </a:rPr>
              <a:t>DataStation</a:t>
            </a:r>
            <a:r>
              <a:rPr lang="en-US" altLang="zh-CN" sz="2400" b="1" kern="0" dirty="0" smtClean="0">
                <a:solidFill>
                  <a:schemeClr val="tx1">
                    <a:lumMod val="75000"/>
                  </a:schemeClr>
                </a:solidFill>
                <a:latin typeface="FrutigerNext LT Medium" pitchFamily="34" charset="0"/>
              </a:rPr>
              <a:t>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p>
        </p:txBody>
      </p:sp>
      <p:sp>
        <p:nvSpPr>
          <p:cNvPr id="9"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System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8" name="Rectangle 7"/>
          <p:cNvSpPr/>
          <p:nvPr/>
        </p:nvSpPr>
        <p:spPr>
          <a:xfrm>
            <a:off x="914400" y="1011375"/>
            <a:ext cx="7315200" cy="1323439"/>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System User Management</a:t>
            </a:r>
          </a:p>
          <a:p>
            <a:r>
              <a:rPr lang="en-US" sz="2000" dirty="0" smtClean="0">
                <a:solidFill>
                  <a:schemeClr val="bg2"/>
                </a:solidFill>
                <a:latin typeface="FrutigerNext LT Medium" pitchFamily="34" charset="0"/>
              </a:rPr>
              <a:t>	This page is used to create system user for the call center with different rights and roles such as configuration, monitor,  stop/disable VDN &amp; Configuration Audits.</a:t>
            </a:r>
            <a:endParaRPr lang="en-US" sz="2000" dirty="0">
              <a:solidFill>
                <a:schemeClr val="bg2"/>
              </a:solidFill>
              <a:latin typeface="FrutigerNext LT Medium" pitchFamily="34" charset="0"/>
            </a:endParaRPr>
          </a:p>
        </p:txBody>
      </p:sp>
      <p:pic>
        <p:nvPicPr>
          <p:cNvPr id="57346" name="Picture 2"/>
          <p:cNvPicPr>
            <a:picLocks noChangeAspect="1" noChangeArrowheads="1"/>
          </p:cNvPicPr>
          <p:nvPr/>
        </p:nvPicPr>
        <p:blipFill>
          <a:blip r:embed="rId4" cstate="print"/>
          <a:srcRect/>
          <a:stretch>
            <a:fillRect/>
          </a:stretch>
        </p:blipFill>
        <p:spPr bwMode="auto">
          <a:xfrm>
            <a:off x="838200" y="4267200"/>
            <a:ext cx="8001000" cy="1371600"/>
          </a:xfrm>
          <a:prstGeom prst="rect">
            <a:avLst/>
          </a:prstGeom>
          <a:noFill/>
          <a:ln w="9525">
            <a:noFill/>
            <a:miter lim="800000"/>
            <a:headEnd/>
            <a:tailEnd/>
          </a:ln>
        </p:spPr>
      </p:pic>
      <p:pic>
        <p:nvPicPr>
          <p:cNvPr id="57347" name="Picture 3"/>
          <p:cNvPicPr>
            <a:picLocks noChangeAspect="1" noChangeArrowheads="1"/>
          </p:cNvPicPr>
          <p:nvPr/>
        </p:nvPicPr>
        <p:blipFill>
          <a:blip r:embed="rId5" cstate="print"/>
          <a:srcRect/>
          <a:stretch>
            <a:fillRect/>
          </a:stretch>
        </p:blipFill>
        <p:spPr bwMode="auto">
          <a:xfrm>
            <a:off x="914400" y="2590800"/>
            <a:ext cx="78105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524000" y="1471339"/>
            <a:ext cx="5562600" cy="2234458"/>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WAS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System Configuration Management</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VDN Configuration Management</a:t>
            </a:r>
          </a:p>
          <a:p>
            <a:pPr marL="465138" indent="-465138">
              <a:spcBef>
                <a:spcPct val="20000"/>
              </a:spcBef>
              <a:buClr>
                <a:schemeClr val="tx1"/>
              </a:buClr>
              <a:buFont typeface="Wingdings" pitchFamily="2" charset="2"/>
              <a:buChar char="q"/>
              <a:defRPr/>
            </a:pPr>
            <a:r>
              <a:rPr lang="en-US" altLang="zh-CN" sz="2400" b="1" kern="0" dirty="0" err="1" smtClean="0">
                <a:solidFill>
                  <a:schemeClr val="tx1">
                    <a:lumMod val="75000"/>
                  </a:schemeClr>
                </a:solidFill>
                <a:latin typeface="FrutigerNext LT Medium" pitchFamily="34" charset="0"/>
              </a:rPr>
              <a:t>DataStation</a:t>
            </a:r>
            <a:r>
              <a:rPr lang="en-US" altLang="zh-CN" sz="2400" b="1" kern="0" dirty="0" smtClean="0">
                <a:solidFill>
                  <a:schemeClr val="tx1">
                    <a:lumMod val="75000"/>
                  </a:schemeClr>
                </a:solidFill>
                <a:latin typeface="FrutigerNext LT Medium" pitchFamily="34" charset="0"/>
              </a:rPr>
              <a:t>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endParaRPr lang="en-US" altLang="zh-CN" sz="2400" b="1" kern="0" dirty="0" smtClean="0">
              <a:solidFill>
                <a:schemeClr val="tx2"/>
              </a:solidFill>
              <a:latin typeface="FrutigerNext LT Medium" pitchFamily="34" charset="0"/>
            </a:endParaRPr>
          </a:p>
        </p:txBody>
      </p:sp>
      <p:sp>
        <p:nvSpPr>
          <p:cNvPr id="9"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8"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9" name="Rectangle 8"/>
          <p:cNvSpPr/>
          <p:nvPr/>
        </p:nvSpPr>
        <p:spPr>
          <a:xfrm>
            <a:off x="838200" y="1030069"/>
            <a:ext cx="6871855" cy="923330"/>
          </a:xfrm>
          <a:prstGeom prst="rect">
            <a:avLst/>
          </a:prstGeom>
        </p:spPr>
        <p:txBody>
          <a:bodyPr wrap="square">
            <a:spAutoFit/>
          </a:bodyPr>
          <a:lstStyle/>
          <a:p>
            <a:r>
              <a:rPr lang="en-US" dirty="0" smtClean="0">
                <a:solidFill>
                  <a:schemeClr val="bg2"/>
                </a:solidFill>
                <a:latin typeface="FrutigerNext LT Medium" pitchFamily="34" charset="0"/>
              </a:rPr>
              <a:t>Enter </a:t>
            </a:r>
            <a:r>
              <a:rPr lang="en-US" b="1" i="1" u="sng" dirty="0" smtClean="0">
                <a:solidFill>
                  <a:schemeClr val="bg2"/>
                </a:solidFill>
                <a:latin typeface="FrutigerNext LT Medium" pitchFamily="34" charset="0"/>
                <a:hlinkClick r:id="rId3"/>
              </a:rPr>
              <a:t>http://localhost:8080/was</a:t>
            </a:r>
            <a:r>
              <a:rPr lang="en-US" b="1" i="1" u="sng" dirty="0" smtClean="0">
                <a:solidFill>
                  <a:schemeClr val="bg2"/>
                </a:solidFill>
                <a:latin typeface="FrutigerNext LT Medium" pitchFamily="34" charset="0"/>
              </a:rPr>
              <a:t> </a:t>
            </a:r>
            <a:r>
              <a:rPr lang="en-US" dirty="0" smtClean="0">
                <a:solidFill>
                  <a:schemeClr val="bg2"/>
                </a:solidFill>
                <a:latin typeface="FrutigerNext LT Medium" pitchFamily="34" charset="0"/>
              </a:rPr>
              <a:t>in the IE browser, Select CFG Console on the was page, </a:t>
            </a:r>
            <a:r>
              <a:rPr lang="en-US" dirty="0" smtClean="0">
                <a:solidFill>
                  <a:schemeClr val="bg2"/>
                </a:solidFill>
                <a:latin typeface="FrutigerNext LT Medium" pitchFamily="34" charset="0"/>
                <a:sym typeface="Wingdings" pitchFamily="2" charset="2"/>
              </a:rPr>
              <a:t>Login to the CFG console using the VDN Administrator Login ID , password &amp; Verify Code</a:t>
            </a:r>
            <a:endParaRPr lang="en-US" dirty="0"/>
          </a:p>
        </p:txBody>
      </p:sp>
      <p:pic>
        <p:nvPicPr>
          <p:cNvPr id="55299" name="Picture 3"/>
          <p:cNvPicPr>
            <a:picLocks noChangeAspect="1" noChangeArrowheads="1"/>
          </p:cNvPicPr>
          <p:nvPr/>
        </p:nvPicPr>
        <p:blipFill>
          <a:blip r:embed="rId4" cstate="print"/>
          <a:srcRect/>
          <a:stretch>
            <a:fillRect/>
          </a:stretch>
        </p:blipFill>
        <p:spPr bwMode="auto">
          <a:xfrm>
            <a:off x="914400" y="1981200"/>
            <a:ext cx="7024688" cy="3969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6"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56322" name="Picture 2"/>
          <p:cNvPicPr>
            <a:picLocks noChangeAspect="1" noChangeArrowheads="1"/>
          </p:cNvPicPr>
          <p:nvPr/>
        </p:nvPicPr>
        <p:blipFill>
          <a:blip r:embed="rId3" cstate="print"/>
          <a:srcRect/>
          <a:stretch>
            <a:fillRect/>
          </a:stretch>
        </p:blipFill>
        <p:spPr bwMode="auto">
          <a:xfrm>
            <a:off x="5486400" y="914400"/>
            <a:ext cx="1952625" cy="4714875"/>
          </a:xfrm>
          <a:prstGeom prst="rect">
            <a:avLst/>
          </a:prstGeom>
          <a:noFill/>
          <a:ln w="9525">
            <a:noFill/>
            <a:miter lim="800000"/>
            <a:headEnd/>
            <a:tailEnd/>
          </a:ln>
        </p:spPr>
      </p:pic>
      <p:sp>
        <p:nvSpPr>
          <p:cNvPr id="8" name="Rectangle 7"/>
          <p:cNvSpPr/>
          <p:nvPr/>
        </p:nvSpPr>
        <p:spPr>
          <a:xfrm>
            <a:off x="1066800" y="1676400"/>
            <a:ext cx="4419600" cy="2308324"/>
          </a:xfrm>
          <a:prstGeom prst="rect">
            <a:avLst/>
          </a:prstGeom>
        </p:spPr>
        <p:txBody>
          <a:bodyPr wrap="square">
            <a:spAutoFit/>
          </a:bodyPr>
          <a:lstStyle/>
          <a:p>
            <a:r>
              <a:rPr lang="en-US" dirty="0" smtClean="0">
                <a:solidFill>
                  <a:schemeClr val="bg2"/>
                </a:solidFill>
                <a:latin typeface="FrutigerNext LT Medium" pitchFamily="34" charset="0"/>
              </a:rPr>
              <a:t>VDN Configuration Options :-</a:t>
            </a:r>
          </a:p>
          <a:p>
            <a:endParaRPr lang="en-US" dirty="0" smtClean="0">
              <a:solidFill>
                <a:schemeClr val="bg2"/>
              </a:solidFill>
              <a:latin typeface="FrutigerNext LT Medium" pitchFamily="34" charset="0"/>
            </a:endParaRPr>
          </a:p>
          <a:p>
            <a:pPr>
              <a:buFont typeface="Wingdings" pitchFamily="2" charset="2"/>
              <a:buChar char="Ø"/>
            </a:pPr>
            <a:r>
              <a:rPr lang="en-US" dirty="0" smtClean="0">
                <a:solidFill>
                  <a:schemeClr val="bg2"/>
                </a:solidFill>
                <a:latin typeface="FrutigerNext LT Medium" pitchFamily="34" charset="0"/>
              </a:rPr>
              <a:t>  Basic Info Configuration</a:t>
            </a:r>
          </a:p>
          <a:p>
            <a:pPr>
              <a:buFont typeface="Wingdings" pitchFamily="2" charset="2"/>
              <a:buChar char="Ø"/>
            </a:pPr>
            <a:r>
              <a:rPr lang="en-US" dirty="0" smtClean="0">
                <a:solidFill>
                  <a:schemeClr val="bg2"/>
                </a:solidFill>
                <a:latin typeface="FrutigerNext LT Medium" pitchFamily="34" charset="0"/>
              </a:rPr>
              <a:t>  Service Type Configuration</a:t>
            </a:r>
          </a:p>
          <a:p>
            <a:pPr>
              <a:buFont typeface="Wingdings" pitchFamily="2" charset="2"/>
              <a:buChar char="Ø"/>
            </a:pPr>
            <a:r>
              <a:rPr lang="en-US" dirty="0" smtClean="0">
                <a:solidFill>
                  <a:schemeClr val="bg2"/>
                </a:solidFill>
                <a:latin typeface="FrutigerNext LT Medium" pitchFamily="34" charset="0"/>
              </a:rPr>
              <a:t>  Skill Queue Configuration</a:t>
            </a:r>
          </a:p>
          <a:p>
            <a:pPr>
              <a:buFont typeface="Wingdings" pitchFamily="2" charset="2"/>
              <a:buChar char="Ø"/>
            </a:pPr>
            <a:r>
              <a:rPr lang="en-US" dirty="0" smtClean="0">
                <a:solidFill>
                  <a:schemeClr val="bg2"/>
                </a:solidFill>
                <a:latin typeface="FrutigerNext LT Medium" pitchFamily="34" charset="0"/>
              </a:rPr>
              <a:t>  IVR or Automatic flow configuration</a:t>
            </a:r>
          </a:p>
          <a:p>
            <a:pPr>
              <a:buFont typeface="Wingdings" pitchFamily="2" charset="2"/>
              <a:buChar char="Ø"/>
            </a:pPr>
            <a:r>
              <a:rPr lang="en-US" dirty="0" smtClean="0">
                <a:solidFill>
                  <a:schemeClr val="bg2"/>
                </a:solidFill>
                <a:latin typeface="FrutigerNext LT Medium" pitchFamily="34" charset="0"/>
              </a:rPr>
              <a:t>  Agents &amp; Role Creation</a:t>
            </a:r>
          </a:p>
          <a:p>
            <a:pPr>
              <a:buFont typeface="Wingdings" pitchFamily="2" charset="2"/>
              <a:buChar char="Ø"/>
            </a:pPr>
            <a:r>
              <a:rPr lang="en-US" dirty="0" smtClean="0">
                <a:solidFill>
                  <a:schemeClr val="bg2"/>
                </a:solidFill>
                <a:latin typeface="FrutigerNext LT Medium" pitchFamily="34" charset="0"/>
              </a:rPr>
              <a:t>  Called Party Configuration</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3"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4" name="Rectangle 3"/>
          <p:cNvSpPr/>
          <p:nvPr/>
        </p:nvSpPr>
        <p:spPr>
          <a:xfrm>
            <a:off x="1066800" y="914400"/>
            <a:ext cx="39624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Basic Info Configuration Page</a:t>
            </a:r>
          </a:p>
        </p:txBody>
      </p:sp>
      <p:pic>
        <p:nvPicPr>
          <p:cNvPr id="58371" name="Picture 3"/>
          <p:cNvPicPr>
            <a:picLocks noChangeAspect="1" noChangeArrowheads="1"/>
          </p:cNvPicPr>
          <p:nvPr/>
        </p:nvPicPr>
        <p:blipFill>
          <a:blip r:embed="rId4" cstate="print"/>
          <a:srcRect/>
          <a:stretch>
            <a:fillRect/>
          </a:stretch>
        </p:blipFill>
        <p:spPr bwMode="auto">
          <a:xfrm>
            <a:off x="990600" y="1447800"/>
            <a:ext cx="7538888"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3"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4" name="Rectangle 3"/>
          <p:cNvSpPr/>
          <p:nvPr/>
        </p:nvSpPr>
        <p:spPr>
          <a:xfrm>
            <a:off x="1066800" y="1154668"/>
            <a:ext cx="68580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Skill Queues Creation Steps</a:t>
            </a:r>
            <a:endParaRPr lang="en-US" i="1" dirty="0" smtClean="0">
              <a:solidFill>
                <a:schemeClr val="bg2"/>
              </a:solidFill>
              <a:latin typeface="FrutigerNext LT Medium" pitchFamily="34" charset="0"/>
            </a:endParaRPr>
          </a:p>
        </p:txBody>
      </p:sp>
      <p:sp>
        <p:nvSpPr>
          <p:cNvPr id="5" name="Rectangle 3"/>
          <p:cNvSpPr>
            <a:spLocks noChangeArrowheads="1"/>
          </p:cNvSpPr>
          <p:nvPr/>
        </p:nvSpPr>
        <p:spPr bwMode="auto">
          <a:xfrm>
            <a:off x="5145088" y="2472460"/>
            <a:ext cx="2052637" cy="576263"/>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sz="1800" dirty="0" smtClean="0">
                <a:solidFill>
                  <a:schemeClr val="bg2"/>
                </a:solidFill>
                <a:latin typeface="FrutigerNext LT Medium" pitchFamily="34" charset="0"/>
                <a:ea typeface="宋体" pitchFamily="2" charset="-122"/>
              </a:rPr>
              <a:t>Skill Element</a:t>
            </a:r>
            <a:endParaRPr lang="zh-CN" altLang="en-US" sz="1800" dirty="0">
              <a:solidFill>
                <a:schemeClr val="bg2"/>
              </a:solidFill>
              <a:latin typeface="FrutigerNext LT Medium" pitchFamily="34" charset="0"/>
              <a:ea typeface="宋体" pitchFamily="2" charset="-122"/>
            </a:endParaRPr>
          </a:p>
        </p:txBody>
      </p:sp>
      <p:grpSp>
        <p:nvGrpSpPr>
          <p:cNvPr id="6" name="Group 4"/>
          <p:cNvGrpSpPr>
            <a:grpSpLocks/>
          </p:cNvGrpSpPr>
          <p:nvPr/>
        </p:nvGrpSpPr>
        <p:grpSpPr bwMode="auto">
          <a:xfrm>
            <a:off x="4749800" y="2501900"/>
            <a:ext cx="311150" cy="381000"/>
            <a:chOff x="1351" y="1285"/>
            <a:chExt cx="196" cy="240"/>
          </a:xfrm>
        </p:grpSpPr>
        <p:sp>
          <p:nvSpPr>
            <p:cNvPr id="7" name="Oval 5"/>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8" name="Text Box 6"/>
            <p:cNvSpPr txBox="1">
              <a:spLocks noChangeArrowheads="1"/>
            </p:cNvSpPr>
            <p:nvPr/>
          </p:nvSpPr>
          <p:spPr bwMode="auto">
            <a:xfrm>
              <a:off x="1351" y="1285"/>
              <a:ext cx="196" cy="231"/>
            </a:xfrm>
            <a:prstGeom prst="rect">
              <a:avLst/>
            </a:prstGeom>
            <a:noFill/>
            <a:ln w="9525">
              <a:noFill/>
              <a:miter lim="800000"/>
              <a:headEnd/>
              <a:tailEnd/>
            </a:ln>
          </p:spPr>
          <p:txBody>
            <a:bodyPr wrap="none">
              <a:spAutoFit/>
            </a:bodyPr>
            <a:lstStyle/>
            <a:p>
              <a:r>
                <a:rPr lang="en-US" altLang="zh-CN" sz="1800">
                  <a:solidFill>
                    <a:schemeClr val="bg2"/>
                  </a:solidFill>
                  <a:ea typeface="宋体" pitchFamily="2" charset="-122"/>
                </a:rPr>
                <a:t>2</a:t>
              </a:r>
            </a:p>
          </p:txBody>
        </p:sp>
      </p:grpSp>
      <p:sp>
        <p:nvSpPr>
          <p:cNvPr id="9" name="Rectangle 7"/>
          <p:cNvSpPr>
            <a:spLocks noChangeArrowheads="1"/>
          </p:cNvSpPr>
          <p:nvPr/>
        </p:nvSpPr>
        <p:spPr bwMode="auto">
          <a:xfrm>
            <a:off x="5181600" y="3902075"/>
            <a:ext cx="2016125" cy="576262"/>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sz="1800" dirty="0" smtClean="0">
                <a:solidFill>
                  <a:schemeClr val="bg2"/>
                </a:solidFill>
                <a:latin typeface="FrutigerNext LT Medium" pitchFamily="34" charset="0"/>
                <a:ea typeface="宋体" pitchFamily="2" charset="-122"/>
              </a:rPr>
              <a:t>Skill Queue</a:t>
            </a:r>
            <a:endParaRPr lang="zh-CN" altLang="en-US" sz="1800" dirty="0">
              <a:solidFill>
                <a:schemeClr val="bg2"/>
              </a:solidFill>
              <a:latin typeface="FrutigerNext LT Medium" pitchFamily="34" charset="0"/>
              <a:ea typeface="宋体" pitchFamily="2" charset="-122"/>
            </a:endParaRPr>
          </a:p>
        </p:txBody>
      </p:sp>
      <p:grpSp>
        <p:nvGrpSpPr>
          <p:cNvPr id="10" name="Group 8"/>
          <p:cNvGrpSpPr>
            <a:grpSpLocks/>
          </p:cNvGrpSpPr>
          <p:nvPr/>
        </p:nvGrpSpPr>
        <p:grpSpPr bwMode="auto">
          <a:xfrm>
            <a:off x="4786313" y="3992563"/>
            <a:ext cx="311150" cy="381000"/>
            <a:chOff x="1351" y="1285"/>
            <a:chExt cx="196" cy="240"/>
          </a:xfrm>
        </p:grpSpPr>
        <p:sp>
          <p:nvSpPr>
            <p:cNvPr id="11" name="Oval 9"/>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12" name="Text Box 10"/>
            <p:cNvSpPr txBox="1">
              <a:spLocks noChangeArrowheads="1"/>
            </p:cNvSpPr>
            <p:nvPr/>
          </p:nvSpPr>
          <p:spPr bwMode="auto">
            <a:xfrm>
              <a:off x="1351" y="1285"/>
              <a:ext cx="196" cy="231"/>
            </a:xfrm>
            <a:prstGeom prst="rect">
              <a:avLst/>
            </a:prstGeom>
            <a:noFill/>
            <a:ln w="9525">
              <a:noFill/>
              <a:miter lim="800000"/>
              <a:headEnd/>
              <a:tailEnd/>
            </a:ln>
          </p:spPr>
          <p:txBody>
            <a:bodyPr wrap="none">
              <a:spAutoFit/>
            </a:bodyPr>
            <a:lstStyle/>
            <a:p>
              <a:r>
                <a:rPr lang="en-US" altLang="zh-CN" sz="1800">
                  <a:solidFill>
                    <a:schemeClr val="bg2"/>
                  </a:solidFill>
                  <a:ea typeface="宋体" pitchFamily="2" charset="-122"/>
                </a:rPr>
                <a:t>3</a:t>
              </a:r>
            </a:p>
          </p:txBody>
        </p:sp>
      </p:grpSp>
      <p:sp>
        <p:nvSpPr>
          <p:cNvPr id="13" name="Rectangle 11"/>
          <p:cNvSpPr>
            <a:spLocks noChangeArrowheads="1"/>
          </p:cNvSpPr>
          <p:nvPr/>
        </p:nvSpPr>
        <p:spPr bwMode="auto">
          <a:xfrm>
            <a:off x="1547813" y="3919538"/>
            <a:ext cx="2016125" cy="576262"/>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sz="1800" dirty="0" smtClean="0">
                <a:solidFill>
                  <a:schemeClr val="bg2"/>
                </a:solidFill>
                <a:latin typeface="FrutigerNext LT Medium" pitchFamily="34" charset="0"/>
                <a:ea typeface="宋体" pitchFamily="2" charset="-122"/>
              </a:rPr>
              <a:t>Skill Group</a:t>
            </a:r>
            <a:endParaRPr lang="zh-CN" altLang="en-US" sz="1800" dirty="0">
              <a:solidFill>
                <a:schemeClr val="bg2"/>
              </a:solidFill>
              <a:latin typeface="FrutigerNext LT Medium" pitchFamily="34" charset="0"/>
              <a:ea typeface="宋体" pitchFamily="2" charset="-122"/>
            </a:endParaRPr>
          </a:p>
        </p:txBody>
      </p:sp>
      <p:grpSp>
        <p:nvGrpSpPr>
          <p:cNvPr id="14" name="Group 12"/>
          <p:cNvGrpSpPr>
            <a:grpSpLocks/>
          </p:cNvGrpSpPr>
          <p:nvPr/>
        </p:nvGrpSpPr>
        <p:grpSpPr bwMode="auto">
          <a:xfrm>
            <a:off x="1081088" y="4013200"/>
            <a:ext cx="311150" cy="381000"/>
            <a:chOff x="1351" y="1285"/>
            <a:chExt cx="196" cy="240"/>
          </a:xfrm>
        </p:grpSpPr>
        <p:sp>
          <p:nvSpPr>
            <p:cNvPr id="15" name="Oval 13"/>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16" name="Text Box 14"/>
            <p:cNvSpPr txBox="1">
              <a:spLocks noChangeArrowheads="1"/>
            </p:cNvSpPr>
            <p:nvPr/>
          </p:nvSpPr>
          <p:spPr bwMode="auto">
            <a:xfrm>
              <a:off x="1351" y="1285"/>
              <a:ext cx="196" cy="231"/>
            </a:xfrm>
            <a:prstGeom prst="rect">
              <a:avLst/>
            </a:prstGeom>
            <a:noFill/>
            <a:ln w="9525">
              <a:noFill/>
              <a:miter lim="800000"/>
              <a:headEnd/>
              <a:tailEnd/>
            </a:ln>
          </p:spPr>
          <p:txBody>
            <a:bodyPr wrap="none">
              <a:spAutoFit/>
            </a:bodyPr>
            <a:lstStyle/>
            <a:p>
              <a:r>
                <a:rPr lang="en-US" altLang="zh-CN" sz="1800">
                  <a:solidFill>
                    <a:schemeClr val="bg2"/>
                  </a:solidFill>
                  <a:ea typeface="宋体" pitchFamily="2" charset="-122"/>
                </a:rPr>
                <a:t>4</a:t>
              </a:r>
            </a:p>
          </p:txBody>
        </p:sp>
      </p:grpSp>
      <p:sp>
        <p:nvSpPr>
          <p:cNvPr id="17" name="AutoShape 15"/>
          <p:cNvSpPr>
            <a:spLocks noChangeArrowheads="1"/>
          </p:cNvSpPr>
          <p:nvPr/>
        </p:nvSpPr>
        <p:spPr bwMode="auto">
          <a:xfrm>
            <a:off x="6045200" y="3055938"/>
            <a:ext cx="395288" cy="792162"/>
          </a:xfrm>
          <a:prstGeom prst="downArrow">
            <a:avLst>
              <a:gd name="adj1" fmla="val 50000"/>
              <a:gd name="adj2" fmla="val 50100"/>
            </a:avLst>
          </a:prstGeom>
          <a:solidFill>
            <a:srgbClr val="00FF00"/>
          </a:solidFill>
          <a:ln w="9525" algn="ctr">
            <a:solidFill>
              <a:schemeClr val="tx1"/>
            </a:solidFill>
            <a:miter lim="800000"/>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18" name="AutoShape 16"/>
          <p:cNvSpPr>
            <a:spLocks noChangeArrowheads="1"/>
          </p:cNvSpPr>
          <p:nvPr/>
        </p:nvSpPr>
        <p:spPr bwMode="auto">
          <a:xfrm rot="5400000">
            <a:off x="3978275" y="3794126"/>
            <a:ext cx="395287" cy="792162"/>
          </a:xfrm>
          <a:prstGeom prst="downArrow">
            <a:avLst>
              <a:gd name="adj1" fmla="val 50000"/>
              <a:gd name="adj2" fmla="val 50100"/>
            </a:avLst>
          </a:prstGeom>
          <a:solidFill>
            <a:srgbClr val="00FF00"/>
          </a:solidFill>
          <a:ln w="9525" algn="ctr">
            <a:solidFill>
              <a:schemeClr val="tx1"/>
            </a:solidFill>
            <a:miter lim="800000"/>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19" name="Rectangle 17"/>
          <p:cNvSpPr>
            <a:spLocks noChangeArrowheads="1"/>
          </p:cNvSpPr>
          <p:nvPr/>
        </p:nvSpPr>
        <p:spPr bwMode="auto">
          <a:xfrm>
            <a:off x="1561668" y="2496990"/>
            <a:ext cx="2052637" cy="576263"/>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sz="1800" dirty="0" smtClean="0">
                <a:solidFill>
                  <a:schemeClr val="bg2"/>
                </a:solidFill>
                <a:latin typeface="FrutigerNext LT Medium" pitchFamily="34" charset="0"/>
                <a:ea typeface="宋体" pitchFamily="2" charset="-122"/>
              </a:rPr>
              <a:t>Service Type</a:t>
            </a:r>
            <a:endParaRPr lang="zh-CN" altLang="en-US" sz="1800" dirty="0">
              <a:solidFill>
                <a:schemeClr val="bg2"/>
              </a:solidFill>
              <a:latin typeface="FrutigerNext LT Medium" pitchFamily="34" charset="0"/>
              <a:ea typeface="宋体" pitchFamily="2" charset="-122"/>
            </a:endParaRPr>
          </a:p>
        </p:txBody>
      </p:sp>
      <p:grpSp>
        <p:nvGrpSpPr>
          <p:cNvPr id="20" name="Group 18"/>
          <p:cNvGrpSpPr>
            <a:grpSpLocks/>
          </p:cNvGrpSpPr>
          <p:nvPr/>
        </p:nvGrpSpPr>
        <p:grpSpPr bwMode="auto">
          <a:xfrm>
            <a:off x="1081088" y="2663825"/>
            <a:ext cx="311150" cy="381000"/>
            <a:chOff x="1351" y="1285"/>
            <a:chExt cx="196" cy="240"/>
          </a:xfrm>
        </p:grpSpPr>
        <p:sp>
          <p:nvSpPr>
            <p:cNvPr id="21" name="Oval 19"/>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22" name="Text Box 20"/>
            <p:cNvSpPr txBox="1">
              <a:spLocks noChangeArrowheads="1"/>
            </p:cNvSpPr>
            <p:nvPr/>
          </p:nvSpPr>
          <p:spPr bwMode="auto">
            <a:xfrm>
              <a:off x="1351" y="1285"/>
              <a:ext cx="196" cy="231"/>
            </a:xfrm>
            <a:prstGeom prst="rect">
              <a:avLst/>
            </a:prstGeom>
            <a:noFill/>
            <a:ln w="9525">
              <a:noFill/>
              <a:miter lim="800000"/>
              <a:headEnd/>
              <a:tailEnd/>
            </a:ln>
          </p:spPr>
          <p:txBody>
            <a:bodyPr>
              <a:spAutoFit/>
            </a:bodyPr>
            <a:lstStyle/>
            <a:p>
              <a:r>
                <a:rPr lang="en-US" altLang="zh-CN" sz="1800">
                  <a:solidFill>
                    <a:schemeClr val="bg2"/>
                  </a:solidFill>
                  <a:ea typeface="宋体" pitchFamily="2" charset="-122"/>
                </a:rPr>
                <a:t>1</a:t>
              </a:r>
            </a:p>
          </p:txBody>
        </p:sp>
      </p:grpSp>
      <p:sp>
        <p:nvSpPr>
          <p:cNvPr id="23" name="AutoShape 21"/>
          <p:cNvSpPr>
            <a:spLocks noChangeArrowheads="1"/>
          </p:cNvSpPr>
          <p:nvPr/>
        </p:nvSpPr>
        <p:spPr bwMode="auto">
          <a:xfrm rot="16200000">
            <a:off x="3978275" y="2395538"/>
            <a:ext cx="395288" cy="792162"/>
          </a:xfrm>
          <a:prstGeom prst="downArrow">
            <a:avLst>
              <a:gd name="adj1" fmla="val 50000"/>
              <a:gd name="adj2" fmla="val 50100"/>
            </a:avLst>
          </a:prstGeom>
          <a:solidFill>
            <a:srgbClr val="00FF00"/>
          </a:solidFill>
          <a:ln w="9525" algn="ctr">
            <a:solidFill>
              <a:schemeClr val="tx1"/>
            </a:solidFill>
            <a:miter lim="800000"/>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23"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24" name="Rectangle 23"/>
          <p:cNvSpPr/>
          <p:nvPr/>
        </p:nvSpPr>
        <p:spPr>
          <a:xfrm>
            <a:off x="1066800" y="914400"/>
            <a:ext cx="7239000" cy="89255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Service Type Configuration</a:t>
            </a:r>
          </a:p>
          <a:p>
            <a:r>
              <a:rPr lang="en-US" i="1" dirty="0" smtClean="0">
                <a:solidFill>
                  <a:schemeClr val="bg2"/>
                </a:solidFill>
                <a:latin typeface="FrutigerNext LT Medium" pitchFamily="34" charset="0"/>
              </a:rPr>
              <a:t>	</a:t>
            </a:r>
            <a:r>
              <a:rPr lang="en-US" dirty="0" smtClean="0"/>
              <a:t> </a:t>
            </a:r>
            <a:r>
              <a:rPr lang="en-US" sz="1600" dirty="0" smtClean="0">
                <a:solidFill>
                  <a:schemeClr val="bg2"/>
                </a:solidFill>
                <a:latin typeface="FrutigerNext LT Medium" pitchFamily="34" charset="0"/>
              </a:rPr>
              <a:t>Services are distinguished based on service types. Common service types include bill query, service processing, complaints and information query.</a:t>
            </a:r>
            <a:endParaRPr lang="en-US" sz="1600" i="1" dirty="0" smtClean="0">
              <a:solidFill>
                <a:schemeClr val="bg2"/>
              </a:solidFill>
              <a:latin typeface="FrutigerNext LT Medium" pitchFamily="34" charset="0"/>
            </a:endParaRPr>
          </a:p>
        </p:txBody>
      </p:sp>
      <p:pic>
        <p:nvPicPr>
          <p:cNvPr id="60418" name="Picture 2"/>
          <p:cNvPicPr>
            <a:picLocks noChangeAspect="1" noChangeArrowheads="1"/>
          </p:cNvPicPr>
          <p:nvPr/>
        </p:nvPicPr>
        <p:blipFill>
          <a:blip r:embed="rId4" cstate="print"/>
          <a:srcRect/>
          <a:stretch>
            <a:fillRect/>
          </a:stretch>
        </p:blipFill>
        <p:spPr bwMode="auto">
          <a:xfrm>
            <a:off x="914400" y="1828800"/>
            <a:ext cx="7848600" cy="1600200"/>
          </a:xfrm>
          <a:prstGeom prst="rect">
            <a:avLst/>
          </a:prstGeom>
          <a:noFill/>
          <a:ln w="9525">
            <a:noFill/>
            <a:miter lim="800000"/>
            <a:headEnd/>
            <a:tailEnd/>
          </a:ln>
        </p:spPr>
      </p:pic>
      <p:sp>
        <p:nvSpPr>
          <p:cNvPr id="26" name="Rectangle 25"/>
          <p:cNvSpPr/>
          <p:nvPr/>
        </p:nvSpPr>
        <p:spPr>
          <a:xfrm>
            <a:off x="1066800" y="3733800"/>
            <a:ext cx="6858000" cy="89255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Skill Element Configuration</a:t>
            </a:r>
          </a:p>
          <a:p>
            <a:pPr lvl="1"/>
            <a:r>
              <a:rPr lang="en-US" i="1" dirty="0" smtClean="0">
                <a:solidFill>
                  <a:schemeClr val="bg2"/>
                </a:solidFill>
                <a:latin typeface="FrutigerNext LT Medium" pitchFamily="34" charset="0"/>
              </a:rPr>
              <a:t>  </a:t>
            </a:r>
            <a:r>
              <a:rPr lang="en-US" sz="1600" dirty="0" smtClean="0">
                <a:solidFill>
                  <a:schemeClr val="bg2"/>
                </a:solidFill>
                <a:latin typeface="FrutigerNext LT Medium" pitchFamily="34" charset="0"/>
              </a:rPr>
              <a:t>The basic skills that the call center agent possesses. These basic skills are called as Skill elements.</a:t>
            </a:r>
          </a:p>
        </p:txBody>
      </p:sp>
      <p:pic>
        <p:nvPicPr>
          <p:cNvPr id="60419" name="Picture 3"/>
          <p:cNvPicPr>
            <a:picLocks noChangeAspect="1" noChangeArrowheads="1"/>
          </p:cNvPicPr>
          <p:nvPr/>
        </p:nvPicPr>
        <p:blipFill>
          <a:blip r:embed="rId5" cstate="print"/>
          <a:srcRect/>
          <a:stretch>
            <a:fillRect/>
          </a:stretch>
        </p:blipFill>
        <p:spPr bwMode="auto">
          <a:xfrm>
            <a:off x="914400" y="4648200"/>
            <a:ext cx="76200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6" name="Picture 4"/>
          <p:cNvPicPr>
            <a:picLocks noChangeAspect="1" noChangeArrowheads="1"/>
          </p:cNvPicPr>
          <p:nvPr/>
        </p:nvPicPr>
        <p:blipFill>
          <a:blip r:embed="rId2" cstate="print"/>
          <a:srcRect/>
          <a:stretch>
            <a:fillRect/>
          </a:stretch>
        </p:blipFill>
        <p:spPr bwMode="auto">
          <a:xfrm>
            <a:off x="1981200" y="2209800"/>
            <a:ext cx="5105400" cy="3869477"/>
          </a:xfrm>
          <a:prstGeom prst="rect">
            <a:avLst/>
          </a:prstGeom>
          <a:noFill/>
          <a:ln w="9525">
            <a:noFill/>
            <a:miter lim="800000"/>
            <a:headEnd/>
            <a:tailEnd/>
          </a:ln>
        </p:spPr>
      </p:pic>
      <p:pic>
        <p:nvPicPr>
          <p:cNvPr id="5" name="Picture 4"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6"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7" name="Rectangle 6"/>
          <p:cNvSpPr/>
          <p:nvPr/>
        </p:nvSpPr>
        <p:spPr>
          <a:xfrm>
            <a:off x="1066800" y="914400"/>
            <a:ext cx="7239000" cy="1200329"/>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Skill Queue Configuration: Creation of Skill Queue using the service type and Skill element . The skill queues are created under Telephony Call which means these skill queues serve voice calls only. Can configure the same for email, Fax etc., for email and fax calls.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descr="https://10.18.87.162:8443/webconfig/was/help/IcdWebCfgHelpEn/hlp/webcfg/images/f_cti_webcfg_20023_0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https://10.18.87.162:8443/webconfig/was/help/IcdWebCfgHelpEn/hlp/webcfg/images/f_cti_webcfg_20023_0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https://10.18.87.162:8443/webconfig/was/help/IcdWebCfgHelpEn/hlp/webcfg/images/f_cti_webcfg_20023_0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4759" name="Picture 7"/>
          <p:cNvPicPr>
            <a:picLocks noChangeAspect="1" noChangeArrowheads="1"/>
          </p:cNvPicPr>
          <p:nvPr/>
        </p:nvPicPr>
        <p:blipFill>
          <a:blip r:embed="rId2" cstate="print"/>
          <a:srcRect/>
          <a:stretch>
            <a:fillRect/>
          </a:stretch>
        </p:blipFill>
        <p:spPr bwMode="auto">
          <a:xfrm>
            <a:off x="2362200" y="2057400"/>
            <a:ext cx="4541288" cy="2133600"/>
          </a:xfrm>
          <a:prstGeom prst="rect">
            <a:avLst/>
          </a:prstGeom>
          <a:noFill/>
          <a:ln w="9525">
            <a:noFill/>
            <a:miter lim="800000"/>
            <a:headEnd/>
            <a:tailEnd/>
          </a:ln>
        </p:spPr>
      </p:pic>
      <p:pic>
        <p:nvPicPr>
          <p:cNvPr id="6" name="Picture 5"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8" name="Rectangle 7"/>
          <p:cNvSpPr/>
          <p:nvPr/>
        </p:nvSpPr>
        <p:spPr>
          <a:xfrm>
            <a:off x="1066800" y="914400"/>
            <a:ext cx="7239000" cy="1138773"/>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Skill Group Configuration</a:t>
            </a:r>
          </a:p>
          <a:p>
            <a:r>
              <a:rPr lang="en-US" dirty="0" smtClean="0">
                <a:solidFill>
                  <a:schemeClr val="bg2"/>
                </a:solidFill>
                <a:latin typeface="FrutigerNext LT Medium" pitchFamily="34" charset="0"/>
              </a:rPr>
              <a:t>	</a:t>
            </a:r>
            <a:r>
              <a:rPr lang="en-US" sz="1600" dirty="0" smtClean="0">
                <a:solidFill>
                  <a:schemeClr val="bg2"/>
                </a:solidFill>
                <a:latin typeface="FrutigerNext LT Medium" pitchFamily="34" charset="0"/>
              </a:rPr>
              <a:t>A Skill queue corresponds to a Skill.  A Skill Group is a set of Skills. The figure shows the logical relationship between skill group, skill, agent and skill queue.</a:t>
            </a:r>
          </a:p>
        </p:txBody>
      </p:sp>
      <p:pic>
        <p:nvPicPr>
          <p:cNvPr id="74760" name="Picture 8"/>
          <p:cNvPicPr>
            <a:picLocks noChangeAspect="1" noChangeArrowheads="1"/>
          </p:cNvPicPr>
          <p:nvPr/>
        </p:nvPicPr>
        <p:blipFill>
          <a:blip r:embed="rId4" cstate="print"/>
          <a:srcRect/>
          <a:stretch>
            <a:fillRect/>
          </a:stretch>
        </p:blipFill>
        <p:spPr bwMode="auto">
          <a:xfrm>
            <a:off x="1295400" y="4267200"/>
            <a:ext cx="691515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3"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4" name="Rectangle 3"/>
          <p:cNvSpPr/>
          <p:nvPr/>
        </p:nvSpPr>
        <p:spPr>
          <a:xfrm>
            <a:off x="1066800" y="914400"/>
            <a:ext cx="72390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Agents Roles &amp; Agent Configuration Steps</a:t>
            </a:r>
          </a:p>
        </p:txBody>
      </p:sp>
      <p:grpSp>
        <p:nvGrpSpPr>
          <p:cNvPr id="20" name="Group 19"/>
          <p:cNvGrpSpPr/>
          <p:nvPr/>
        </p:nvGrpSpPr>
        <p:grpSpPr>
          <a:xfrm>
            <a:off x="5334000" y="1600200"/>
            <a:ext cx="2397122" cy="3527425"/>
            <a:chOff x="4994278" y="1844675"/>
            <a:chExt cx="2397122" cy="3527425"/>
          </a:xfrm>
        </p:grpSpPr>
        <p:sp>
          <p:nvSpPr>
            <p:cNvPr id="5" name="Rectangle 8"/>
            <p:cNvSpPr>
              <a:spLocks noChangeArrowheads="1"/>
            </p:cNvSpPr>
            <p:nvPr/>
          </p:nvSpPr>
          <p:spPr bwMode="auto">
            <a:xfrm>
              <a:off x="5375275" y="1844675"/>
              <a:ext cx="2016125" cy="576263"/>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sz="1800" dirty="0" smtClean="0">
                  <a:solidFill>
                    <a:schemeClr val="bg2"/>
                  </a:solidFill>
                  <a:ea typeface="宋体" pitchFamily="2" charset="-122"/>
                </a:rPr>
                <a:t>Role Creation</a:t>
              </a:r>
              <a:endParaRPr lang="zh-CN" altLang="en-US" sz="1800" dirty="0">
                <a:solidFill>
                  <a:schemeClr val="bg2"/>
                </a:solidFill>
                <a:ea typeface="宋体" pitchFamily="2" charset="-122"/>
              </a:endParaRPr>
            </a:p>
          </p:txBody>
        </p:sp>
        <p:grpSp>
          <p:nvGrpSpPr>
            <p:cNvPr id="6" name="Group 9"/>
            <p:cNvGrpSpPr>
              <a:grpSpLocks/>
            </p:cNvGrpSpPr>
            <p:nvPr/>
          </p:nvGrpSpPr>
          <p:grpSpPr bwMode="auto">
            <a:xfrm>
              <a:off x="4994278" y="1916113"/>
              <a:ext cx="312738" cy="381000"/>
              <a:chOff x="1351" y="1285"/>
              <a:chExt cx="197" cy="240"/>
            </a:xfrm>
          </p:grpSpPr>
          <p:sp>
            <p:nvSpPr>
              <p:cNvPr id="7" name="Oval 10"/>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8" name="Text Box 11"/>
              <p:cNvSpPr txBox="1">
                <a:spLocks noChangeArrowheads="1"/>
              </p:cNvSpPr>
              <p:nvPr/>
            </p:nvSpPr>
            <p:spPr bwMode="auto">
              <a:xfrm>
                <a:off x="1351" y="1285"/>
                <a:ext cx="197" cy="233"/>
              </a:xfrm>
              <a:prstGeom prst="rect">
                <a:avLst/>
              </a:prstGeom>
              <a:noFill/>
              <a:ln w="9525">
                <a:noFill/>
                <a:miter lim="800000"/>
                <a:headEnd/>
                <a:tailEnd/>
              </a:ln>
            </p:spPr>
            <p:txBody>
              <a:bodyPr wrap="none">
                <a:spAutoFit/>
              </a:bodyPr>
              <a:lstStyle/>
              <a:p>
                <a:r>
                  <a:rPr lang="en-US" altLang="zh-CN" sz="1800">
                    <a:solidFill>
                      <a:schemeClr val="bg2"/>
                    </a:solidFill>
                    <a:ea typeface="宋体" pitchFamily="2" charset="-122"/>
                  </a:rPr>
                  <a:t>1</a:t>
                </a:r>
              </a:p>
            </p:txBody>
          </p:sp>
        </p:grpSp>
        <p:sp>
          <p:nvSpPr>
            <p:cNvPr id="9" name="Rectangle 12"/>
            <p:cNvSpPr>
              <a:spLocks noChangeArrowheads="1"/>
            </p:cNvSpPr>
            <p:nvPr/>
          </p:nvSpPr>
          <p:spPr bwMode="auto">
            <a:xfrm>
              <a:off x="5375275" y="3319463"/>
              <a:ext cx="2016125" cy="576262"/>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sz="1800" dirty="0" smtClean="0">
                  <a:solidFill>
                    <a:schemeClr val="bg2"/>
                  </a:solidFill>
                  <a:ea typeface="宋体" pitchFamily="2" charset="-122"/>
                </a:rPr>
                <a:t>Agents Creation</a:t>
              </a:r>
              <a:endParaRPr lang="zh-CN" altLang="en-US" sz="1800" dirty="0">
                <a:solidFill>
                  <a:schemeClr val="bg2"/>
                </a:solidFill>
                <a:ea typeface="宋体" pitchFamily="2" charset="-122"/>
              </a:endParaRPr>
            </a:p>
          </p:txBody>
        </p:sp>
        <p:grpSp>
          <p:nvGrpSpPr>
            <p:cNvPr id="10" name="Group 13"/>
            <p:cNvGrpSpPr>
              <a:grpSpLocks/>
            </p:cNvGrpSpPr>
            <p:nvPr/>
          </p:nvGrpSpPr>
          <p:grpSpPr bwMode="auto">
            <a:xfrm>
              <a:off x="4994278" y="3408363"/>
              <a:ext cx="312738" cy="381000"/>
              <a:chOff x="1351" y="1285"/>
              <a:chExt cx="197" cy="240"/>
            </a:xfrm>
          </p:grpSpPr>
          <p:sp>
            <p:nvSpPr>
              <p:cNvPr id="11" name="Oval 14"/>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12" name="Text Box 15"/>
              <p:cNvSpPr txBox="1">
                <a:spLocks noChangeArrowheads="1"/>
              </p:cNvSpPr>
              <p:nvPr/>
            </p:nvSpPr>
            <p:spPr bwMode="auto">
              <a:xfrm>
                <a:off x="1351" y="1285"/>
                <a:ext cx="197" cy="233"/>
              </a:xfrm>
              <a:prstGeom prst="rect">
                <a:avLst/>
              </a:prstGeom>
              <a:noFill/>
              <a:ln w="9525">
                <a:noFill/>
                <a:miter lim="800000"/>
                <a:headEnd/>
                <a:tailEnd/>
              </a:ln>
            </p:spPr>
            <p:txBody>
              <a:bodyPr wrap="none">
                <a:spAutoFit/>
              </a:bodyPr>
              <a:lstStyle/>
              <a:p>
                <a:r>
                  <a:rPr lang="en-US" altLang="zh-CN" sz="1800">
                    <a:solidFill>
                      <a:schemeClr val="bg2"/>
                    </a:solidFill>
                    <a:ea typeface="宋体" pitchFamily="2" charset="-122"/>
                  </a:rPr>
                  <a:t>2</a:t>
                </a:r>
              </a:p>
            </p:txBody>
          </p:sp>
        </p:grpSp>
        <p:sp>
          <p:nvSpPr>
            <p:cNvPr id="13" name="Rectangle 16"/>
            <p:cNvSpPr>
              <a:spLocks noChangeArrowheads="1"/>
            </p:cNvSpPr>
            <p:nvPr/>
          </p:nvSpPr>
          <p:spPr bwMode="auto">
            <a:xfrm>
              <a:off x="5375275" y="4795838"/>
              <a:ext cx="2016125" cy="576262"/>
            </a:xfrm>
            <a:prstGeom prst="rect">
              <a:avLst/>
            </a:prstGeom>
            <a:solidFill>
              <a:srgbClr val="CCFFFF"/>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ltLang="zh-CN" dirty="0" smtClean="0">
                  <a:solidFill>
                    <a:schemeClr val="bg2"/>
                  </a:solidFill>
                  <a:ea typeface="宋体" pitchFamily="2" charset="-122"/>
                </a:rPr>
                <a:t>Agent Group</a:t>
              </a:r>
              <a:endParaRPr lang="zh-CN" altLang="en-US" sz="1800" dirty="0">
                <a:solidFill>
                  <a:schemeClr val="bg2"/>
                </a:solidFill>
                <a:ea typeface="宋体" pitchFamily="2" charset="-122"/>
              </a:endParaRPr>
            </a:p>
          </p:txBody>
        </p:sp>
        <p:grpSp>
          <p:nvGrpSpPr>
            <p:cNvPr id="14" name="Group 17"/>
            <p:cNvGrpSpPr>
              <a:grpSpLocks/>
            </p:cNvGrpSpPr>
            <p:nvPr/>
          </p:nvGrpSpPr>
          <p:grpSpPr bwMode="auto">
            <a:xfrm>
              <a:off x="4994278" y="4867275"/>
              <a:ext cx="312738" cy="381000"/>
              <a:chOff x="1351" y="1285"/>
              <a:chExt cx="197" cy="240"/>
            </a:xfrm>
          </p:grpSpPr>
          <p:sp>
            <p:nvSpPr>
              <p:cNvPr id="15" name="Oval 18"/>
              <p:cNvSpPr>
                <a:spLocks noChangeArrowheads="1"/>
              </p:cNvSpPr>
              <p:nvPr/>
            </p:nvSpPr>
            <p:spPr bwMode="auto">
              <a:xfrm>
                <a:off x="1351" y="1298"/>
                <a:ext cx="181" cy="227"/>
              </a:xfrm>
              <a:prstGeom prst="ellipse">
                <a:avLst/>
              </a:prstGeom>
              <a:solidFill>
                <a:srgbClr val="FFFF99"/>
              </a:solidFill>
              <a:ln w="9525">
                <a:solidFill>
                  <a:schemeClr val="tx1"/>
                </a:solidFill>
                <a:round/>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16" name="Text Box 19"/>
              <p:cNvSpPr txBox="1">
                <a:spLocks noChangeArrowheads="1"/>
              </p:cNvSpPr>
              <p:nvPr/>
            </p:nvSpPr>
            <p:spPr bwMode="auto">
              <a:xfrm>
                <a:off x="1351" y="1285"/>
                <a:ext cx="197" cy="233"/>
              </a:xfrm>
              <a:prstGeom prst="rect">
                <a:avLst/>
              </a:prstGeom>
              <a:noFill/>
              <a:ln w="9525">
                <a:noFill/>
                <a:miter lim="800000"/>
                <a:headEnd/>
                <a:tailEnd/>
              </a:ln>
            </p:spPr>
            <p:txBody>
              <a:bodyPr wrap="none">
                <a:spAutoFit/>
              </a:bodyPr>
              <a:lstStyle/>
              <a:p>
                <a:r>
                  <a:rPr lang="en-US" altLang="zh-CN" sz="1800">
                    <a:solidFill>
                      <a:schemeClr val="bg2"/>
                    </a:solidFill>
                    <a:ea typeface="宋体" pitchFamily="2" charset="-122"/>
                  </a:rPr>
                  <a:t>3</a:t>
                </a:r>
              </a:p>
            </p:txBody>
          </p:sp>
        </p:grpSp>
        <p:sp>
          <p:nvSpPr>
            <p:cNvPr id="17" name="AutoShape 20"/>
            <p:cNvSpPr>
              <a:spLocks noChangeArrowheads="1"/>
            </p:cNvSpPr>
            <p:nvPr/>
          </p:nvSpPr>
          <p:spPr bwMode="auto">
            <a:xfrm>
              <a:off x="6238875" y="2455863"/>
              <a:ext cx="395287" cy="792162"/>
            </a:xfrm>
            <a:prstGeom prst="downArrow">
              <a:avLst>
                <a:gd name="adj1" fmla="val 50000"/>
                <a:gd name="adj2" fmla="val 50100"/>
              </a:avLst>
            </a:prstGeom>
            <a:solidFill>
              <a:srgbClr val="00FF00"/>
            </a:solidFill>
            <a:ln w="9525" algn="ctr">
              <a:solidFill>
                <a:schemeClr val="tx1"/>
              </a:solidFill>
              <a:miter lim="800000"/>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sp>
          <p:nvSpPr>
            <p:cNvPr id="18" name="AutoShape 21"/>
            <p:cNvSpPr>
              <a:spLocks noChangeArrowheads="1"/>
            </p:cNvSpPr>
            <p:nvPr/>
          </p:nvSpPr>
          <p:spPr bwMode="auto">
            <a:xfrm>
              <a:off x="6238875" y="3932238"/>
              <a:ext cx="395287" cy="792162"/>
            </a:xfrm>
            <a:prstGeom prst="downArrow">
              <a:avLst>
                <a:gd name="adj1" fmla="val 50000"/>
                <a:gd name="adj2" fmla="val 50100"/>
              </a:avLst>
            </a:prstGeom>
            <a:solidFill>
              <a:srgbClr val="00FF00"/>
            </a:solidFill>
            <a:ln w="9525" algn="ctr">
              <a:solidFill>
                <a:schemeClr val="tx1"/>
              </a:solidFill>
              <a:miter lim="800000"/>
              <a:headEnd/>
              <a:tailEnd/>
            </a:ln>
            <a:effectLst/>
          </p:spPr>
          <p:txBody>
            <a:bodyPr wrap="none" anchor="ctr"/>
            <a:lstStyle/>
            <a:p>
              <a:pPr fontAlgn="t"/>
              <a:endParaRPr lang="zh-CN" altLang="en-US" sz="1800" b="1" i="1">
                <a:solidFill>
                  <a:schemeClr val="bg2"/>
                </a:solidFill>
                <a:effectLst>
                  <a:outerShdw blurRad="38100" dist="38100" dir="2700000" algn="tl">
                    <a:srgbClr val="FFFFFF"/>
                  </a:outerShdw>
                </a:effectLst>
                <a:ea typeface="宋体" pitchFamily="2" charset="-122"/>
              </a:endParaRPr>
            </a:p>
          </p:txBody>
        </p:sp>
      </p:grpSp>
      <p:sp>
        <p:nvSpPr>
          <p:cNvPr id="19" name="Rectangle 18"/>
          <p:cNvSpPr/>
          <p:nvPr/>
        </p:nvSpPr>
        <p:spPr>
          <a:xfrm>
            <a:off x="990600" y="2057400"/>
            <a:ext cx="4267200" cy="1754326"/>
          </a:xfrm>
          <a:prstGeom prst="rect">
            <a:avLst/>
          </a:prstGeom>
        </p:spPr>
        <p:txBody>
          <a:bodyPr wrap="square">
            <a:spAutoFit/>
          </a:bodyPr>
          <a:lstStyle/>
          <a:p>
            <a:pPr marL="228600" indent="-228600">
              <a:buAutoNum type="arabicPeriod"/>
            </a:pPr>
            <a:r>
              <a:rPr lang="en-US" dirty="0" smtClean="0">
                <a:solidFill>
                  <a:schemeClr val="bg2"/>
                </a:solidFill>
                <a:latin typeface="FrutigerNext LT Medium" pitchFamily="34" charset="0"/>
              </a:rPr>
              <a:t>Role creation such as admin, agent, Monitor, QC inspector etc.,</a:t>
            </a:r>
          </a:p>
          <a:p>
            <a:pPr marL="228600" indent="-228600">
              <a:buAutoNum type="arabicPeriod"/>
            </a:pPr>
            <a:r>
              <a:rPr lang="en-US" dirty="0" smtClean="0">
                <a:solidFill>
                  <a:schemeClr val="bg2"/>
                </a:solidFill>
                <a:latin typeface="FrutigerNext LT Medium" pitchFamily="34" charset="0"/>
              </a:rPr>
              <a:t>Agents creation with the role created above</a:t>
            </a:r>
          </a:p>
          <a:p>
            <a:pPr marL="228600" indent="-228600">
              <a:buAutoNum type="arabicPeriod"/>
            </a:pPr>
            <a:r>
              <a:rPr lang="en-US" dirty="0" smtClean="0">
                <a:solidFill>
                  <a:schemeClr val="bg2"/>
                </a:solidFill>
                <a:latin typeface="FrutigerNext LT Medium" pitchFamily="34" charset="0"/>
              </a:rPr>
              <a:t>Agent groups creation for set of agents</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98286" y="122237"/>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Objectives</a:t>
            </a:r>
          </a:p>
        </p:txBody>
      </p:sp>
      <p:pic>
        <p:nvPicPr>
          <p:cNvPr id="46083" name="Picture 4" descr="目标 copy"/>
          <p:cNvPicPr>
            <a:picLocks noChangeAspect="1" noChangeArrowheads="1"/>
          </p:cNvPicPr>
          <p:nvPr/>
        </p:nvPicPr>
        <p:blipFill>
          <a:blip r:embed="rId2" cstate="print"/>
          <a:srcRect/>
          <a:stretch>
            <a:fillRect/>
          </a:stretch>
        </p:blipFill>
        <p:spPr bwMode="auto">
          <a:xfrm>
            <a:off x="163513" y="282575"/>
            <a:ext cx="622300" cy="623888"/>
          </a:xfrm>
          <a:prstGeom prst="rect">
            <a:avLst/>
          </a:prstGeom>
          <a:noFill/>
          <a:ln w="9525">
            <a:noFill/>
            <a:miter lim="800000"/>
            <a:headEnd/>
            <a:tailEnd/>
          </a:ln>
        </p:spPr>
      </p:pic>
      <p:sp>
        <p:nvSpPr>
          <p:cNvPr id="8" name="Rectangle 3"/>
          <p:cNvSpPr txBox="1">
            <a:spLocks noChangeArrowheads="1"/>
          </p:cNvSpPr>
          <p:nvPr/>
        </p:nvSpPr>
        <p:spPr bwMode="auto">
          <a:xfrm>
            <a:off x="1033463" y="1374775"/>
            <a:ext cx="6967537" cy="2511425"/>
          </a:xfrm>
          <a:prstGeom prst="rect">
            <a:avLst/>
          </a:prstGeom>
          <a:noFill/>
          <a:ln w="9525">
            <a:noFill/>
            <a:miter lim="800000"/>
            <a:headEnd/>
            <a:tailEnd/>
          </a:ln>
          <a:effectLst/>
        </p:spPr>
        <p:txBody>
          <a:bodyPr/>
          <a:lstStyle/>
          <a:p>
            <a:pPr marL="342900" indent="-342900">
              <a:spcBef>
                <a:spcPct val="20000"/>
              </a:spcBef>
              <a:buClr>
                <a:schemeClr val="tx1"/>
              </a:buClr>
              <a:buFontTx/>
              <a:buChar char="•"/>
              <a:defRPr/>
            </a:pPr>
            <a:r>
              <a:rPr lang="en-US" altLang="zh-CN" sz="2000" b="1" kern="0" dirty="0">
                <a:solidFill>
                  <a:schemeClr val="bg2"/>
                </a:solidFill>
                <a:latin typeface="FrutigerNext LT Medium" pitchFamily="34" charset="0"/>
              </a:rPr>
              <a:t>Upon completion of this course, you will be able to:</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Basic Configuration of WAS</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System Configuration</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VDN Configuration</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VDN Configuration for making a voice Call</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VDN Configuration for making an IVR Call</a:t>
            </a:r>
          </a:p>
          <a:p>
            <a:pPr marL="742950" lvl="1" indent="-285750">
              <a:spcBef>
                <a:spcPct val="20000"/>
              </a:spcBef>
              <a:buFont typeface="Wingdings" pitchFamily="2" charset="2"/>
              <a:buChar char="§"/>
              <a:defRPr/>
            </a:pPr>
            <a:r>
              <a:rPr lang="en-US" altLang="zh-CN" kern="0" dirty="0" smtClean="0">
                <a:solidFill>
                  <a:schemeClr val="bg2"/>
                </a:solidFill>
                <a:latin typeface="FrutigerNext LT Medium" pitchFamily="34" charset="0"/>
              </a:rPr>
              <a:t>Data Station configuration</a:t>
            </a:r>
            <a:endParaRPr lang="en-US" altLang="zh-CN" sz="2000" b="1" kern="0" dirty="0">
              <a:solidFill>
                <a:schemeClr val="bg2"/>
              </a:solidFill>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3"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4" name="Rectangle 3"/>
          <p:cNvSpPr/>
          <p:nvPr/>
        </p:nvSpPr>
        <p:spPr>
          <a:xfrm>
            <a:off x="1066800" y="914400"/>
            <a:ext cx="30480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Agents Roles Creation</a:t>
            </a:r>
          </a:p>
        </p:txBody>
      </p:sp>
      <p:pic>
        <p:nvPicPr>
          <p:cNvPr id="72705" name="Picture 1"/>
          <p:cNvPicPr>
            <a:picLocks noChangeAspect="1" noChangeArrowheads="1"/>
          </p:cNvPicPr>
          <p:nvPr/>
        </p:nvPicPr>
        <p:blipFill>
          <a:blip r:embed="rId4" cstate="print"/>
          <a:srcRect/>
          <a:stretch>
            <a:fillRect/>
          </a:stretch>
        </p:blipFill>
        <p:spPr bwMode="auto">
          <a:xfrm>
            <a:off x="1143000" y="1524000"/>
            <a:ext cx="7010400" cy="1462088"/>
          </a:xfrm>
          <a:prstGeom prst="rect">
            <a:avLst/>
          </a:prstGeom>
          <a:noFill/>
          <a:ln w="9525">
            <a:noFill/>
            <a:miter lim="800000"/>
            <a:headEnd/>
            <a:tailEnd/>
          </a:ln>
        </p:spPr>
      </p:pic>
      <p:pic>
        <p:nvPicPr>
          <p:cNvPr id="72706" name="Picture 2"/>
          <p:cNvPicPr>
            <a:picLocks noChangeAspect="1" noChangeArrowheads="1"/>
          </p:cNvPicPr>
          <p:nvPr/>
        </p:nvPicPr>
        <p:blipFill>
          <a:blip r:embed="rId5" cstate="print"/>
          <a:srcRect/>
          <a:stretch>
            <a:fillRect/>
          </a:stretch>
        </p:blipFill>
        <p:spPr bwMode="auto">
          <a:xfrm>
            <a:off x="1143000" y="3276600"/>
            <a:ext cx="7004768" cy="27735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3"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4" name="Rectangle 3"/>
          <p:cNvSpPr/>
          <p:nvPr/>
        </p:nvSpPr>
        <p:spPr>
          <a:xfrm>
            <a:off x="803555" y="914400"/>
            <a:ext cx="30480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Single Agent Creation</a:t>
            </a:r>
          </a:p>
        </p:txBody>
      </p:sp>
      <p:pic>
        <p:nvPicPr>
          <p:cNvPr id="71682" name="Picture 2"/>
          <p:cNvPicPr>
            <a:picLocks noChangeAspect="1" noChangeArrowheads="1"/>
          </p:cNvPicPr>
          <p:nvPr/>
        </p:nvPicPr>
        <p:blipFill>
          <a:blip r:embed="rId4" cstate="print"/>
          <a:srcRect/>
          <a:stretch>
            <a:fillRect/>
          </a:stretch>
        </p:blipFill>
        <p:spPr bwMode="auto">
          <a:xfrm>
            <a:off x="838200" y="1295400"/>
            <a:ext cx="3186113" cy="4759106"/>
          </a:xfrm>
          <a:prstGeom prst="rect">
            <a:avLst/>
          </a:prstGeom>
          <a:noFill/>
          <a:ln w="9525">
            <a:noFill/>
            <a:miter lim="800000"/>
            <a:headEnd/>
            <a:tailEnd/>
          </a:ln>
        </p:spPr>
      </p:pic>
      <p:pic>
        <p:nvPicPr>
          <p:cNvPr id="71683" name="Picture 3"/>
          <p:cNvPicPr>
            <a:picLocks noChangeAspect="1" noChangeArrowheads="1"/>
          </p:cNvPicPr>
          <p:nvPr/>
        </p:nvPicPr>
        <p:blipFill>
          <a:blip r:embed="rId5" cstate="print"/>
          <a:srcRect/>
          <a:stretch>
            <a:fillRect/>
          </a:stretch>
        </p:blipFill>
        <p:spPr bwMode="auto">
          <a:xfrm>
            <a:off x="4343400" y="1295400"/>
            <a:ext cx="4045585" cy="4724400"/>
          </a:xfrm>
          <a:prstGeom prst="rect">
            <a:avLst/>
          </a:prstGeom>
          <a:noFill/>
          <a:ln w="9525">
            <a:noFill/>
            <a:miter lim="800000"/>
            <a:headEnd/>
            <a:tailEnd/>
          </a:ln>
        </p:spPr>
      </p:pic>
      <p:sp>
        <p:nvSpPr>
          <p:cNvPr id="8" name="Rectangle 7"/>
          <p:cNvSpPr/>
          <p:nvPr/>
        </p:nvSpPr>
        <p:spPr>
          <a:xfrm>
            <a:off x="4267200" y="914400"/>
            <a:ext cx="40386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Agent Creation in Batches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066800"/>
            <a:ext cx="68580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IVR or Automatic flow configuration</a:t>
            </a:r>
          </a:p>
        </p:txBody>
      </p:sp>
      <p:pic>
        <p:nvPicPr>
          <p:cNvPr id="3" name="Picture 2"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4"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70658" name="Picture 2"/>
          <p:cNvPicPr>
            <a:picLocks noChangeAspect="1" noChangeArrowheads="1"/>
          </p:cNvPicPr>
          <p:nvPr/>
        </p:nvPicPr>
        <p:blipFill>
          <a:blip r:embed="rId4" cstate="print"/>
          <a:srcRect/>
          <a:stretch>
            <a:fillRect/>
          </a:stretch>
        </p:blipFill>
        <p:spPr bwMode="auto">
          <a:xfrm>
            <a:off x="838200" y="1600200"/>
            <a:ext cx="7850897"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14400"/>
            <a:ext cx="68580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Called Party Configuration (Skill Queue)</a:t>
            </a:r>
          </a:p>
        </p:txBody>
      </p:sp>
      <p:pic>
        <p:nvPicPr>
          <p:cNvPr id="3" name="Picture 2"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4"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contd.,</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69633" name="Picture 1"/>
          <p:cNvPicPr>
            <a:picLocks noChangeAspect="1" noChangeArrowheads="1"/>
          </p:cNvPicPr>
          <p:nvPr/>
        </p:nvPicPr>
        <p:blipFill>
          <a:blip r:embed="rId4" cstate="print"/>
          <a:srcRect/>
          <a:stretch>
            <a:fillRect/>
          </a:stretch>
        </p:blipFill>
        <p:spPr bwMode="auto">
          <a:xfrm>
            <a:off x="2133600" y="1295400"/>
            <a:ext cx="4343400" cy="2036402"/>
          </a:xfrm>
          <a:prstGeom prst="rect">
            <a:avLst/>
          </a:prstGeom>
          <a:noFill/>
          <a:ln w="9525">
            <a:noFill/>
            <a:miter lim="800000"/>
            <a:headEnd/>
            <a:tailEnd/>
          </a:ln>
        </p:spPr>
      </p:pic>
      <p:sp>
        <p:nvSpPr>
          <p:cNvPr id="6" name="Rectangle 5"/>
          <p:cNvSpPr/>
          <p:nvPr/>
        </p:nvSpPr>
        <p:spPr>
          <a:xfrm>
            <a:off x="1143000" y="3379708"/>
            <a:ext cx="68580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Called Party Configuration (IVR)</a:t>
            </a:r>
          </a:p>
        </p:txBody>
      </p:sp>
      <p:pic>
        <p:nvPicPr>
          <p:cNvPr id="69634" name="Picture 2"/>
          <p:cNvPicPr>
            <a:picLocks noChangeAspect="1" noChangeArrowheads="1"/>
          </p:cNvPicPr>
          <p:nvPr/>
        </p:nvPicPr>
        <p:blipFill>
          <a:blip r:embed="rId5" cstate="print"/>
          <a:srcRect/>
          <a:stretch>
            <a:fillRect/>
          </a:stretch>
        </p:blipFill>
        <p:spPr bwMode="auto">
          <a:xfrm>
            <a:off x="2209800" y="3749040"/>
            <a:ext cx="4495800" cy="237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cstate="print"/>
          <a:srcRect/>
          <a:stretch>
            <a:fillRect/>
          </a:stretch>
        </p:blipFill>
        <p:spPr bwMode="auto">
          <a:xfrm>
            <a:off x="838200" y="1600200"/>
            <a:ext cx="7620000" cy="1981200"/>
          </a:xfrm>
          <a:prstGeom prst="rect">
            <a:avLst/>
          </a:prstGeom>
          <a:noFill/>
          <a:ln w="9525">
            <a:noFill/>
            <a:miter lim="800000"/>
            <a:headEnd/>
            <a:tailEnd/>
          </a:ln>
        </p:spPr>
      </p:pic>
      <p:pic>
        <p:nvPicPr>
          <p:cNvPr id="3" name="Picture 2"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4"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VDN Configuration Management</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5" name="Rectangle 4"/>
          <p:cNvSpPr/>
          <p:nvPr/>
        </p:nvSpPr>
        <p:spPr>
          <a:xfrm>
            <a:off x="914400" y="914400"/>
            <a:ext cx="6858000" cy="369332"/>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Called Party Configuration</a:t>
            </a:r>
          </a:p>
        </p:txBody>
      </p:sp>
      <p:sp>
        <p:nvSpPr>
          <p:cNvPr id="6" name="Rectangle 5"/>
          <p:cNvSpPr/>
          <p:nvPr/>
        </p:nvSpPr>
        <p:spPr>
          <a:xfrm>
            <a:off x="990600" y="4009072"/>
            <a:ext cx="6858000" cy="1477328"/>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For a Voice Call, the Customer can dial 7777 to reach the call center and service by agent</a:t>
            </a:r>
          </a:p>
          <a:p>
            <a:pPr>
              <a:buFont typeface="Wingdings" pitchFamily="2" charset="2"/>
              <a:buChar char="Ø"/>
            </a:pPr>
            <a:endParaRPr lang="en-US" dirty="0" smtClean="0">
              <a:solidFill>
                <a:schemeClr val="bg2"/>
              </a:solidFill>
              <a:latin typeface="FrutigerNext LT Medium" pitchFamily="34" charset="0"/>
            </a:endParaRPr>
          </a:p>
          <a:p>
            <a:pPr>
              <a:buFont typeface="Wingdings" pitchFamily="2" charset="2"/>
              <a:buChar char="Ø"/>
            </a:pPr>
            <a:r>
              <a:rPr lang="en-US" dirty="0" smtClean="0">
                <a:solidFill>
                  <a:schemeClr val="bg2"/>
                </a:solidFill>
                <a:latin typeface="FrutigerNext LT Medium" pitchFamily="34" charset="0"/>
              </a:rPr>
              <a:t> For a Automatic or IVR Call, the Customer can dial 10086 to reach the IVR flow.</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5"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Basic Inbound Voice Call</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6" name="Rectangle 5"/>
          <p:cNvSpPr/>
          <p:nvPr/>
        </p:nvSpPr>
        <p:spPr>
          <a:xfrm>
            <a:off x="914400" y="899160"/>
            <a:ext cx="7391400" cy="4339650"/>
          </a:xfrm>
          <a:prstGeom prst="rect">
            <a:avLst/>
          </a:prstGeom>
        </p:spPr>
        <p:txBody>
          <a:bodyPr wrap="square">
            <a:spAutoFit/>
          </a:bodyPr>
          <a:lstStyle/>
          <a:p>
            <a:pPr>
              <a:buFont typeface="Wingdings" pitchFamily="2" charset="2"/>
              <a:buChar char="Ø"/>
            </a:pPr>
            <a:r>
              <a:rPr lang="en-US" dirty="0" smtClean="0">
                <a:solidFill>
                  <a:schemeClr val="bg2"/>
                </a:solidFill>
                <a:latin typeface="FrutigerNext LT Medium" pitchFamily="34" charset="0"/>
              </a:rPr>
              <a:t>  </a:t>
            </a:r>
            <a:r>
              <a:rPr lang="en-US" dirty="0" smtClean="0">
                <a:solidFill>
                  <a:schemeClr val="accent2">
                    <a:lumMod val="50000"/>
                  </a:schemeClr>
                </a:solidFill>
                <a:latin typeface="FrutigerNext LT Medium" pitchFamily="34" charset="0"/>
              </a:rPr>
              <a:t>Configuration Steps to be followed to make an Inbound Voice Call to the Call Center</a:t>
            </a:r>
          </a:p>
          <a:p>
            <a:pPr marL="457200" indent="-457200">
              <a:buFont typeface="+mj-lt"/>
              <a:buAutoNum type="arabicPeriod"/>
            </a:pPr>
            <a:r>
              <a:rPr lang="en-US" sz="1600" dirty="0" smtClean="0">
                <a:solidFill>
                  <a:schemeClr val="bg2"/>
                </a:solidFill>
                <a:latin typeface="FrutigerNext LT Medium" pitchFamily="34" charset="0"/>
              </a:rPr>
              <a:t>Start CTI MDS and see all the servers are UP and running (GREEN)</a:t>
            </a:r>
          </a:p>
          <a:p>
            <a:pPr marL="457200" indent="-457200">
              <a:buFont typeface="+mj-lt"/>
              <a:buAutoNum type="arabicPeriod"/>
            </a:pPr>
            <a:r>
              <a:rPr lang="en-US" sz="1600" dirty="0" smtClean="0">
                <a:solidFill>
                  <a:schemeClr val="bg2"/>
                </a:solidFill>
                <a:latin typeface="FrutigerNext LT Medium" pitchFamily="34" charset="0"/>
              </a:rPr>
              <a:t>Start WAS Tomcat and check whether the WAS connects to CTI CCS.</a:t>
            </a:r>
          </a:p>
          <a:p>
            <a:pPr marL="457200" indent="-457200">
              <a:buFont typeface="+mj-lt"/>
              <a:buAutoNum type="arabicPeriod"/>
            </a:pPr>
            <a:r>
              <a:rPr lang="en-US" sz="1600" dirty="0" smtClean="0">
                <a:solidFill>
                  <a:schemeClr val="bg2"/>
                </a:solidFill>
                <a:latin typeface="FrutigerNext LT Medium" pitchFamily="34" charset="0"/>
              </a:rPr>
              <a:t>Using the </a:t>
            </a:r>
            <a:r>
              <a:rPr lang="en-US" sz="1600" dirty="0" smtClean="0">
                <a:solidFill>
                  <a:schemeClr val="bg2"/>
                </a:solidFill>
                <a:latin typeface="FrutigerNext LT Medium" pitchFamily="34" charset="0"/>
                <a:hlinkClick r:id="rId3"/>
              </a:rPr>
              <a:t>http://localhost:8080/was</a:t>
            </a:r>
            <a:r>
              <a:rPr lang="en-US" sz="1600" dirty="0" smtClean="0">
                <a:solidFill>
                  <a:schemeClr val="bg2"/>
                </a:solidFill>
                <a:latin typeface="FrutigerNext LT Medium" pitchFamily="34" charset="0"/>
              </a:rPr>
              <a:t>, open the was page and select CFG Console option.</a:t>
            </a:r>
          </a:p>
          <a:p>
            <a:pPr marL="457200" indent="-457200">
              <a:buFont typeface="+mj-lt"/>
              <a:buAutoNum type="arabicPeriod"/>
            </a:pPr>
            <a:r>
              <a:rPr lang="en-US" sz="1600" dirty="0" smtClean="0">
                <a:solidFill>
                  <a:schemeClr val="bg2"/>
                </a:solidFill>
                <a:latin typeface="FrutigerNext LT Medium" pitchFamily="34" charset="0"/>
              </a:rPr>
              <a:t>Login in as System Administrator (1), Add the ACD Module Number (UAP’s system ID) under CCS/Media Server</a:t>
            </a:r>
            <a:r>
              <a:rPr lang="en-US" sz="1600" dirty="0" smtClean="0">
                <a:solidFill>
                  <a:schemeClr val="bg2"/>
                </a:solidFill>
                <a:latin typeface="FrutigerNext LT Medium" pitchFamily="34" charset="0"/>
                <a:sym typeface="Wingdings" pitchFamily="2" charset="2"/>
              </a:rPr>
              <a:t> CTI Configuration and </a:t>
            </a:r>
            <a:r>
              <a:rPr lang="en-US" sz="1600" dirty="0" smtClean="0">
                <a:solidFill>
                  <a:schemeClr val="bg2"/>
                </a:solidFill>
                <a:latin typeface="FrutigerNext LT Medium" pitchFamily="34" charset="0"/>
              </a:rPr>
              <a:t> Create a System Access Code(180012345).</a:t>
            </a:r>
          </a:p>
          <a:p>
            <a:pPr marL="457200" indent="-457200">
              <a:buFont typeface="+mj-lt"/>
              <a:buAutoNum type="arabicPeriod"/>
            </a:pPr>
            <a:r>
              <a:rPr lang="en-US" sz="1600" dirty="0" smtClean="0">
                <a:solidFill>
                  <a:schemeClr val="bg2"/>
                </a:solidFill>
                <a:latin typeface="FrutigerNext LT Medium" pitchFamily="34" charset="0"/>
              </a:rPr>
              <a:t>Create a VDN (</a:t>
            </a:r>
            <a:r>
              <a:rPr lang="en-US" sz="1600" dirty="0" err="1" smtClean="0">
                <a:solidFill>
                  <a:schemeClr val="bg2"/>
                </a:solidFill>
                <a:latin typeface="FrutigerNext LT Medium" pitchFamily="34" charset="0"/>
              </a:rPr>
              <a:t>eg</a:t>
            </a:r>
            <a:r>
              <a:rPr lang="en-US" sz="1600" dirty="0" smtClean="0">
                <a:solidFill>
                  <a:schemeClr val="bg2"/>
                </a:solidFill>
                <a:latin typeface="FrutigerNext LT Medium" pitchFamily="34" charset="0"/>
              </a:rPr>
              <a:t>: TEST) with necessary configuration such as Agent ID range, VDN Administrator and assign the system access code to that VDN.</a:t>
            </a:r>
          </a:p>
          <a:p>
            <a:pPr marL="457200" indent="-457200">
              <a:buFont typeface="+mj-lt"/>
              <a:buAutoNum type="arabicPeriod"/>
            </a:pPr>
            <a:r>
              <a:rPr lang="en-US" sz="1600" dirty="0" smtClean="0">
                <a:solidFill>
                  <a:schemeClr val="bg2"/>
                </a:solidFill>
                <a:latin typeface="FrutigerNext LT Medium" pitchFamily="34" charset="0"/>
              </a:rPr>
              <a:t>Login as VDN administrator (101), In basic info, select the Access code(180012345) and submit the configuration, create the service type (</a:t>
            </a:r>
            <a:r>
              <a:rPr lang="en-US" sz="1600" dirty="0" err="1" smtClean="0">
                <a:solidFill>
                  <a:schemeClr val="bg2"/>
                </a:solidFill>
                <a:latin typeface="FrutigerNext LT Medium" pitchFamily="34" charset="0"/>
              </a:rPr>
              <a:t>eg</a:t>
            </a:r>
            <a:r>
              <a:rPr lang="en-US" sz="1600" dirty="0" smtClean="0">
                <a:solidFill>
                  <a:schemeClr val="bg2"/>
                </a:solidFill>
                <a:latin typeface="FrutigerNext LT Medium" pitchFamily="34" charset="0"/>
              </a:rPr>
              <a:t>: prepaid) and skill element (</a:t>
            </a:r>
            <a:r>
              <a:rPr lang="en-US" sz="1600" dirty="0" err="1" smtClean="0">
                <a:solidFill>
                  <a:schemeClr val="bg2"/>
                </a:solidFill>
                <a:latin typeface="FrutigerNext LT Medium" pitchFamily="34" charset="0"/>
              </a:rPr>
              <a:t>eg</a:t>
            </a:r>
            <a:r>
              <a:rPr lang="en-US" sz="1600" dirty="0" smtClean="0">
                <a:solidFill>
                  <a:schemeClr val="bg2"/>
                </a:solidFill>
                <a:latin typeface="FrutigerNext LT Medium" pitchFamily="34" charset="0"/>
              </a:rPr>
              <a:t>: English) and Create skill Queue under Telephony Call option.</a:t>
            </a:r>
          </a:p>
          <a:p>
            <a:pPr marL="457200" indent="-457200">
              <a:buFont typeface="+mj-lt"/>
              <a:buAutoNum type="arabicPeriod"/>
            </a:pPr>
            <a:r>
              <a:rPr lang="en-US" sz="1600" dirty="0" smtClean="0">
                <a:solidFill>
                  <a:schemeClr val="bg2"/>
                </a:solidFill>
                <a:latin typeface="FrutigerNext LT Medium" pitchFamily="34" charset="0"/>
              </a:rPr>
              <a:t>Create Agent Role and Create Agents with Role as Agent and assign the skills to the agent.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066086"/>
            <a:ext cx="7543800" cy="4801314"/>
          </a:xfrm>
          <a:prstGeom prst="rect">
            <a:avLst/>
          </a:prstGeom>
        </p:spPr>
        <p:txBody>
          <a:bodyPr wrap="square">
            <a:spAutoFit/>
          </a:bodyPr>
          <a:lstStyle/>
          <a:p>
            <a:pPr marL="457200" indent="-457200">
              <a:buFont typeface="+mj-lt"/>
              <a:buAutoNum type="arabicPeriod"/>
            </a:pPr>
            <a:endParaRPr lang="en-US" dirty="0" smtClean="0">
              <a:solidFill>
                <a:schemeClr val="bg2"/>
              </a:solidFill>
              <a:latin typeface="FrutigerNext LT Medium" pitchFamily="34" charset="0"/>
            </a:endParaRPr>
          </a:p>
          <a:p>
            <a:pPr marL="457200" indent="-457200"/>
            <a:r>
              <a:rPr lang="en-US" dirty="0" smtClean="0">
                <a:solidFill>
                  <a:schemeClr val="bg2"/>
                </a:solidFill>
                <a:latin typeface="FrutigerNext LT Medium" pitchFamily="34" charset="0"/>
              </a:rPr>
              <a:t>8. 	Add the called party Configuration with access code (180012345), select Device Type as “SKILLQUEUE” and Device Name as “SKILLNAME” (</a:t>
            </a:r>
            <a:r>
              <a:rPr lang="en-US" dirty="0" err="1" smtClean="0">
                <a:solidFill>
                  <a:schemeClr val="bg2"/>
                </a:solidFill>
                <a:latin typeface="FrutigerNext LT Medium" pitchFamily="34" charset="0"/>
              </a:rPr>
              <a:t>eg</a:t>
            </a:r>
            <a:r>
              <a:rPr lang="en-US" dirty="0" smtClean="0">
                <a:solidFill>
                  <a:schemeClr val="bg2"/>
                </a:solidFill>
                <a:latin typeface="FrutigerNext LT Medium" pitchFamily="34" charset="0"/>
              </a:rPr>
              <a:t>: English) and submit the configuration.</a:t>
            </a:r>
          </a:p>
          <a:p>
            <a:pPr marL="457200" indent="-457200"/>
            <a:r>
              <a:rPr lang="en-US" dirty="0" smtClean="0">
                <a:solidFill>
                  <a:schemeClr val="bg2"/>
                </a:solidFill>
                <a:latin typeface="FrutigerNext LT Medium" pitchFamily="34" charset="0"/>
              </a:rPr>
              <a:t>9.	 Configure the Subscribers phone in UAP (</a:t>
            </a:r>
            <a:r>
              <a:rPr lang="en-US" dirty="0" err="1" smtClean="0">
                <a:solidFill>
                  <a:schemeClr val="bg2"/>
                </a:solidFill>
                <a:latin typeface="FrutigerNext LT Medium" pitchFamily="34" charset="0"/>
              </a:rPr>
              <a:t>eg</a:t>
            </a:r>
            <a:r>
              <a:rPr lang="en-US" dirty="0" smtClean="0">
                <a:solidFill>
                  <a:schemeClr val="bg2"/>
                </a:solidFill>
                <a:latin typeface="FrutigerNext LT Medium" pitchFamily="34" charset="0"/>
              </a:rPr>
              <a:t>: 6000~6003)</a:t>
            </a:r>
          </a:p>
          <a:p>
            <a:pPr marL="457200" indent="-457200">
              <a:buAutoNum type="arabicPeriod" startAt="10"/>
            </a:pPr>
            <a:r>
              <a:rPr lang="en-US" dirty="0" smtClean="0">
                <a:solidFill>
                  <a:schemeClr val="bg2"/>
                </a:solidFill>
                <a:latin typeface="FrutigerNext LT Medium" pitchFamily="34" charset="0"/>
              </a:rPr>
              <a:t>Configure the prefix (180012345) with call category as </a:t>
            </a:r>
            <a:r>
              <a:rPr lang="en-US" dirty="0" err="1" smtClean="0">
                <a:solidFill>
                  <a:schemeClr val="bg2"/>
                </a:solidFill>
                <a:latin typeface="FrutigerNext LT Medium" pitchFamily="34" charset="0"/>
              </a:rPr>
              <a:t>Intess</a:t>
            </a:r>
            <a:r>
              <a:rPr lang="en-US" dirty="0" smtClean="0">
                <a:solidFill>
                  <a:schemeClr val="bg2"/>
                </a:solidFill>
                <a:latin typeface="FrutigerNext LT Medium" pitchFamily="34" charset="0"/>
              </a:rPr>
              <a:t> in UAP</a:t>
            </a:r>
          </a:p>
          <a:p>
            <a:pPr marL="457200" indent="-457200">
              <a:buAutoNum type="arabicPeriod" startAt="10"/>
            </a:pPr>
            <a:r>
              <a:rPr lang="en-US" dirty="0" smtClean="0">
                <a:solidFill>
                  <a:schemeClr val="bg2"/>
                </a:solidFill>
                <a:latin typeface="FrutigerNext LT Medium" pitchFamily="34" charset="0"/>
              </a:rPr>
              <a:t>Configure the prefix (6) with call category as basic in UAP.</a:t>
            </a:r>
          </a:p>
          <a:p>
            <a:pPr marL="457200" indent="-457200">
              <a:buAutoNum type="arabicPeriod" startAt="10"/>
            </a:pPr>
            <a:r>
              <a:rPr lang="en-US" dirty="0" smtClean="0">
                <a:solidFill>
                  <a:schemeClr val="bg2"/>
                </a:solidFill>
                <a:latin typeface="FrutigerNext LT Medium" pitchFamily="34" charset="0"/>
              </a:rPr>
              <a:t>Start Open Eye and configure the proxy </a:t>
            </a:r>
            <a:r>
              <a:rPr lang="en-US" dirty="0" err="1" smtClean="0">
                <a:solidFill>
                  <a:schemeClr val="bg2"/>
                </a:solidFill>
                <a:latin typeface="FrutigerNext LT Medium" pitchFamily="34" charset="0"/>
              </a:rPr>
              <a:t>Ip</a:t>
            </a:r>
            <a:r>
              <a:rPr lang="en-US" dirty="0" smtClean="0">
                <a:solidFill>
                  <a:schemeClr val="bg2"/>
                </a:solidFill>
                <a:latin typeface="FrutigerNext LT Medium" pitchFamily="34" charset="0"/>
              </a:rPr>
              <a:t> as UAP IP and restart.</a:t>
            </a:r>
          </a:p>
          <a:p>
            <a:pPr marL="457200" indent="-457200">
              <a:buAutoNum type="arabicPeriod" startAt="10"/>
            </a:pPr>
            <a:r>
              <a:rPr lang="en-US" dirty="0" smtClean="0">
                <a:solidFill>
                  <a:schemeClr val="bg2"/>
                </a:solidFill>
                <a:latin typeface="FrutigerNext LT Medium" pitchFamily="34" charset="0"/>
              </a:rPr>
              <a:t>Enter the phone number (</a:t>
            </a:r>
            <a:r>
              <a:rPr lang="en-US" dirty="0" err="1" smtClean="0">
                <a:solidFill>
                  <a:schemeClr val="bg2"/>
                </a:solidFill>
                <a:latin typeface="FrutigerNext LT Medium" pitchFamily="34" charset="0"/>
              </a:rPr>
              <a:t>eg</a:t>
            </a:r>
            <a:r>
              <a:rPr lang="en-US" dirty="0" smtClean="0">
                <a:solidFill>
                  <a:schemeClr val="bg2"/>
                </a:solidFill>
                <a:latin typeface="FrutigerNext LT Medium" pitchFamily="34" charset="0"/>
              </a:rPr>
              <a:t>: 6000) and check whether the </a:t>
            </a:r>
            <a:r>
              <a:rPr lang="en-US" dirty="0" err="1" smtClean="0">
                <a:solidFill>
                  <a:schemeClr val="bg2"/>
                </a:solidFill>
                <a:latin typeface="FrutigerNext LT Medium" pitchFamily="34" charset="0"/>
              </a:rPr>
              <a:t>OpenEye</a:t>
            </a:r>
            <a:r>
              <a:rPr lang="en-US" dirty="0" smtClean="0">
                <a:solidFill>
                  <a:schemeClr val="bg2"/>
                </a:solidFill>
                <a:latin typeface="FrutigerNext LT Medium" pitchFamily="34" charset="0"/>
              </a:rPr>
              <a:t> sip phone logs into the UAP.</a:t>
            </a:r>
          </a:p>
          <a:p>
            <a:pPr marL="457200" indent="-457200">
              <a:buAutoNum type="arabicPeriod" startAt="10"/>
            </a:pPr>
            <a:r>
              <a:rPr lang="en-US" dirty="0" smtClean="0">
                <a:solidFill>
                  <a:schemeClr val="bg2"/>
                </a:solidFill>
                <a:latin typeface="FrutigerNext LT Medium" pitchFamily="34" charset="0"/>
              </a:rPr>
              <a:t>Start the CTI components such as CTI-Link, </a:t>
            </a:r>
            <a:r>
              <a:rPr lang="en-US" dirty="0" err="1" smtClean="0">
                <a:solidFill>
                  <a:schemeClr val="bg2"/>
                </a:solidFill>
                <a:latin typeface="FrutigerNext LT Medium" pitchFamily="34" charset="0"/>
              </a:rPr>
              <a:t>Aplogic</a:t>
            </a:r>
            <a:r>
              <a:rPr lang="en-US" dirty="0" smtClean="0">
                <a:solidFill>
                  <a:schemeClr val="bg2"/>
                </a:solidFill>
                <a:latin typeface="FrutigerNext LT Medium" pitchFamily="34" charset="0"/>
              </a:rPr>
              <a:t>, MCP.</a:t>
            </a:r>
          </a:p>
          <a:p>
            <a:pPr marL="457200" indent="-457200">
              <a:buAutoNum type="arabicPeriod" startAt="10"/>
            </a:pPr>
            <a:r>
              <a:rPr lang="en-US" dirty="0" smtClean="0">
                <a:solidFill>
                  <a:schemeClr val="bg2"/>
                </a:solidFill>
                <a:latin typeface="FrutigerNext LT Medium" pitchFamily="34" charset="0"/>
              </a:rPr>
              <a:t>Start </a:t>
            </a:r>
            <a:r>
              <a:rPr lang="en-US" dirty="0" err="1" smtClean="0">
                <a:solidFill>
                  <a:schemeClr val="bg2"/>
                </a:solidFill>
                <a:latin typeface="FrutigerNext LT Medium" pitchFamily="34" charset="0"/>
              </a:rPr>
              <a:t>CccBar</a:t>
            </a:r>
            <a:r>
              <a:rPr lang="en-US" dirty="0" smtClean="0">
                <a:solidFill>
                  <a:schemeClr val="bg2"/>
                </a:solidFill>
                <a:latin typeface="FrutigerNext LT Medium" pitchFamily="34" charset="0"/>
              </a:rPr>
              <a:t> and login using the Agent ID (</a:t>
            </a:r>
            <a:r>
              <a:rPr lang="en-US" dirty="0" err="1" smtClean="0">
                <a:solidFill>
                  <a:schemeClr val="bg2"/>
                </a:solidFill>
                <a:latin typeface="FrutigerNext LT Medium" pitchFamily="34" charset="0"/>
              </a:rPr>
              <a:t>eg</a:t>
            </a:r>
            <a:r>
              <a:rPr lang="en-US" dirty="0" smtClean="0">
                <a:solidFill>
                  <a:schemeClr val="bg2"/>
                </a:solidFill>
                <a:latin typeface="FrutigerNext LT Medium" pitchFamily="34" charset="0"/>
              </a:rPr>
              <a:t>: 102) with Phone number (</a:t>
            </a:r>
            <a:r>
              <a:rPr lang="en-US" dirty="0" err="1" smtClean="0">
                <a:solidFill>
                  <a:schemeClr val="bg2"/>
                </a:solidFill>
                <a:latin typeface="FrutigerNext LT Medium" pitchFamily="34" charset="0"/>
              </a:rPr>
              <a:t>eg</a:t>
            </a:r>
            <a:r>
              <a:rPr lang="en-US" dirty="0" smtClean="0">
                <a:solidFill>
                  <a:schemeClr val="bg2"/>
                </a:solidFill>
                <a:latin typeface="FrutigerNext LT Medium" pitchFamily="34" charset="0"/>
              </a:rPr>
              <a:t>: 6000) and mode as </a:t>
            </a:r>
            <a:r>
              <a:rPr lang="en-US" dirty="0" err="1" smtClean="0">
                <a:solidFill>
                  <a:schemeClr val="bg2"/>
                </a:solidFill>
                <a:latin typeface="FrutigerNext LT Medium" pitchFamily="34" charset="0"/>
              </a:rPr>
              <a:t>PC+Phone</a:t>
            </a:r>
            <a:r>
              <a:rPr lang="en-US" dirty="0" smtClean="0">
                <a:solidFill>
                  <a:schemeClr val="bg2"/>
                </a:solidFill>
                <a:latin typeface="FrutigerNext LT Medium" pitchFamily="34" charset="0"/>
              </a:rPr>
              <a:t>. Agent Logs In.</a:t>
            </a:r>
          </a:p>
          <a:p>
            <a:pPr marL="457200" indent="-457200">
              <a:buAutoNum type="arabicPeriod" startAt="10"/>
            </a:pPr>
            <a:r>
              <a:rPr lang="en-US" dirty="0" smtClean="0">
                <a:solidFill>
                  <a:schemeClr val="bg2"/>
                </a:solidFill>
                <a:latin typeface="FrutigerNext LT Medium" pitchFamily="34" charset="0"/>
              </a:rPr>
              <a:t>Login another phone number (eg:6001) using the Open Eye.</a:t>
            </a:r>
          </a:p>
          <a:p>
            <a:pPr marL="457200" indent="-457200">
              <a:buAutoNum type="arabicPeriod" startAt="10"/>
            </a:pPr>
            <a:r>
              <a:rPr lang="en-US" dirty="0" smtClean="0">
                <a:solidFill>
                  <a:schemeClr val="bg2"/>
                </a:solidFill>
                <a:latin typeface="FrutigerNext LT Medium" pitchFamily="34" charset="0"/>
              </a:rPr>
              <a:t>Dial 180012345 from </a:t>
            </a:r>
            <a:r>
              <a:rPr lang="en-US" dirty="0" err="1" smtClean="0">
                <a:solidFill>
                  <a:schemeClr val="bg2"/>
                </a:solidFill>
                <a:latin typeface="FrutigerNext LT Medium" pitchFamily="34" charset="0"/>
              </a:rPr>
              <a:t>OpenEye</a:t>
            </a:r>
            <a:r>
              <a:rPr lang="en-US" dirty="0" smtClean="0">
                <a:solidFill>
                  <a:schemeClr val="bg2"/>
                </a:solidFill>
                <a:latin typeface="FrutigerNext LT Medium" pitchFamily="34" charset="0"/>
              </a:rPr>
              <a:t> with phone number as 6001.</a:t>
            </a:r>
          </a:p>
          <a:p>
            <a:pPr marL="457200" indent="-457200">
              <a:buAutoNum type="arabicPeriod" startAt="10"/>
            </a:pPr>
            <a:r>
              <a:rPr lang="en-US" dirty="0" smtClean="0">
                <a:solidFill>
                  <a:schemeClr val="bg2"/>
                </a:solidFill>
                <a:latin typeface="FrutigerNext LT Medium" pitchFamily="34" charset="0"/>
              </a:rPr>
              <a:t>The call should reach the call center and Agent phone 6000 starts ringing. Agent receives the Incoming Call from the customer.</a:t>
            </a:r>
          </a:p>
        </p:txBody>
      </p:sp>
      <p:pic>
        <p:nvPicPr>
          <p:cNvPr id="5" name="Picture 4"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6"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Basic Inbound Voice Call</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959346"/>
            <a:ext cx="7315200" cy="5170646"/>
          </a:xfrm>
          <a:prstGeom prst="rect">
            <a:avLst/>
          </a:prstGeom>
        </p:spPr>
        <p:txBody>
          <a:bodyPr wrap="square">
            <a:spAutoFit/>
          </a:bodyPr>
          <a:lstStyle/>
          <a:p>
            <a:pPr>
              <a:buFont typeface="Wingdings" pitchFamily="2" charset="2"/>
              <a:buChar char="Ø"/>
            </a:pPr>
            <a:r>
              <a:rPr lang="en-US" sz="2000" dirty="0" smtClean="0">
                <a:solidFill>
                  <a:schemeClr val="bg2"/>
                </a:solidFill>
                <a:latin typeface="FrutigerNext LT Medium" pitchFamily="34" charset="0"/>
              </a:rPr>
              <a:t> </a:t>
            </a:r>
            <a:r>
              <a:rPr lang="en-US" sz="2000" dirty="0" smtClean="0">
                <a:solidFill>
                  <a:schemeClr val="accent2">
                    <a:lumMod val="50000"/>
                  </a:schemeClr>
                </a:solidFill>
                <a:latin typeface="FrutigerNext LT Medium" pitchFamily="34" charset="0"/>
              </a:rPr>
              <a:t>Configuration Steps to be followed to make an Inbound IVR Call to the Call Center</a:t>
            </a:r>
          </a:p>
          <a:p>
            <a:pPr>
              <a:buFont typeface="Wingdings" pitchFamily="2" charset="2"/>
              <a:buChar char="Ø"/>
            </a:pPr>
            <a:endParaRPr lang="en-US" sz="2000" dirty="0" smtClean="0">
              <a:solidFill>
                <a:schemeClr val="bg2"/>
              </a:solidFill>
              <a:latin typeface="FrutigerNext LT Medium" pitchFamily="34" charset="0"/>
            </a:endParaRPr>
          </a:p>
          <a:p>
            <a:pPr marL="457200" indent="-457200">
              <a:buFont typeface="+mj-lt"/>
              <a:buAutoNum type="arabicPeriod"/>
            </a:pPr>
            <a:r>
              <a:rPr lang="en-US" dirty="0" smtClean="0">
                <a:solidFill>
                  <a:schemeClr val="bg2"/>
                </a:solidFill>
                <a:latin typeface="FrutigerNext LT Medium" pitchFamily="34" charset="0"/>
              </a:rPr>
              <a:t>Login in as System Administrator (1), Create a System Access Code(190012345) for IVR and Create the IVR Service with IP address and program ID.</a:t>
            </a:r>
          </a:p>
          <a:p>
            <a:pPr marL="457200" indent="-457200">
              <a:buFont typeface="+mj-lt"/>
              <a:buAutoNum type="arabicPeriod"/>
            </a:pPr>
            <a:r>
              <a:rPr lang="en-US" dirty="0" smtClean="0">
                <a:solidFill>
                  <a:schemeClr val="bg2"/>
                </a:solidFill>
                <a:latin typeface="FrutigerNext LT Medium" pitchFamily="34" charset="0"/>
              </a:rPr>
              <a:t>Add the IVR Service to the created VDN (</a:t>
            </a:r>
            <a:r>
              <a:rPr lang="en-US" dirty="0" err="1" smtClean="0">
                <a:solidFill>
                  <a:schemeClr val="bg2"/>
                </a:solidFill>
                <a:latin typeface="FrutigerNext LT Medium" pitchFamily="34" charset="0"/>
              </a:rPr>
              <a:t>eg:TEST</a:t>
            </a:r>
            <a:r>
              <a:rPr lang="en-US" dirty="0" smtClean="0">
                <a:solidFill>
                  <a:schemeClr val="bg2"/>
                </a:solidFill>
                <a:latin typeface="FrutigerNext LT Medium" pitchFamily="34" charset="0"/>
              </a:rPr>
              <a:t>) and confirm.</a:t>
            </a:r>
          </a:p>
          <a:p>
            <a:pPr marL="457200" indent="-457200">
              <a:buFont typeface="+mj-lt"/>
              <a:buAutoNum type="arabicPeriod"/>
            </a:pPr>
            <a:r>
              <a:rPr lang="en-US" dirty="0" smtClean="0">
                <a:solidFill>
                  <a:schemeClr val="bg2"/>
                </a:solidFill>
                <a:latin typeface="FrutigerNext LT Medium" pitchFamily="34" charset="0"/>
              </a:rPr>
              <a:t>Login as VDN Administrator (101) and add the system access code (190012345) in Basic Information Page.</a:t>
            </a:r>
          </a:p>
          <a:p>
            <a:pPr marL="457200" indent="-457200">
              <a:buFont typeface="+mj-lt"/>
              <a:buAutoNum type="arabicPeriod"/>
            </a:pPr>
            <a:r>
              <a:rPr lang="en-US" dirty="0" err="1" smtClean="0">
                <a:solidFill>
                  <a:schemeClr val="bg2"/>
                </a:solidFill>
                <a:latin typeface="FrutigerNext LT Medium" pitchFamily="34" charset="0"/>
              </a:rPr>
              <a:t>Goto</a:t>
            </a:r>
            <a:r>
              <a:rPr lang="en-US" dirty="0" smtClean="0">
                <a:solidFill>
                  <a:schemeClr val="bg2"/>
                </a:solidFill>
                <a:latin typeface="FrutigerNext LT Medium" pitchFamily="34" charset="0"/>
              </a:rPr>
              <a:t> Option “FLOW” and Add/Configure the IVR flow details such as absolute or relative path of the IVR flow, flow start type, flow access code, file format (GSL/</a:t>
            </a:r>
            <a:r>
              <a:rPr lang="en-US" dirty="0" err="1" smtClean="0">
                <a:solidFill>
                  <a:schemeClr val="bg2"/>
                </a:solidFill>
                <a:latin typeface="FrutigerNext LT Medium" pitchFamily="34" charset="0"/>
              </a:rPr>
              <a:t>VxML</a:t>
            </a:r>
            <a:r>
              <a:rPr lang="en-US" dirty="0" smtClean="0">
                <a:solidFill>
                  <a:schemeClr val="bg2"/>
                </a:solidFill>
                <a:latin typeface="FrutigerNext LT Medium" pitchFamily="34" charset="0"/>
              </a:rPr>
              <a:t>) etc.,</a:t>
            </a:r>
          </a:p>
          <a:p>
            <a:pPr marL="457200" indent="-457200">
              <a:buFont typeface="+mj-lt"/>
              <a:buAutoNum type="arabicPeriod"/>
            </a:pPr>
            <a:r>
              <a:rPr lang="en-US" dirty="0" smtClean="0">
                <a:solidFill>
                  <a:schemeClr val="bg2"/>
                </a:solidFill>
                <a:latin typeface="FrutigerNext LT Medium" pitchFamily="34" charset="0"/>
              </a:rPr>
              <a:t>Add the called party Configuration with access code (190012345), select Device Type as “IVR” and Device Name as “Select the IVR FLOW” and submit the configuration.</a:t>
            </a:r>
          </a:p>
          <a:p>
            <a:pPr marL="457200" indent="-457200">
              <a:buFont typeface="+mj-lt"/>
              <a:buAutoNum type="arabicPeriod"/>
            </a:pPr>
            <a:r>
              <a:rPr lang="en-US" dirty="0" smtClean="0">
                <a:solidFill>
                  <a:schemeClr val="bg2"/>
                </a:solidFill>
                <a:latin typeface="FrutigerNext LT Medium" pitchFamily="34" charset="0"/>
              </a:rPr>
              <a:t>Start the IVR service with Program ID as 301, Once the IVR Service is started, it automatically loads the IVR Flow file from the path specified.</a:t>
            </a:r>
            <a:endParaRPr lang="en-US" dirty="0"/>
          </a:p>
        </p:txBody>
      </p:sp>
      <p:pic>
        <p:nvPicPr>
          <p:cNvPr id="5" name="Picture 4"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6"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Basic IVR/Automatic Inbound Call</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8"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Basic IVR/Automatic Inbound Call </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9" name="Rectangle 8"/>
          <p:cNvSpPr/>
          <p:nvPr/>
        </p:nvSpPr>
        <p:spPr>
          <a:xfrm>
            <a:off x="914400" y="1287482"/>
            <a:ext cx="7315200" cy="3970318"/>
          </a:xfrm>
          <a:prstGeom prst="rect">
            <a:avLst/>
          </a:prstGeom>
        </p:spPr>
        <p:txBody>
          <a:bodyPr wrap="square">
            <a:spAutoFit/>
          </a:bodyPr>
          <a:lstStyle/>
          <a:p>
            <a:pPr marL="457200" indent="-457200">
              <a:buAutoNum type="arabicPeriod" startAt="7"/>
            </a:pPr>
            <a:r>
              <a:rPr lang="en-US" dirty="0" smtClean="0">
                <a:solidFill>
                  <a:schemeClr val="bg2"/>
                </a:solidFill>
                <a:latin typeface="FrutigerNext LT Medium" pitchFamily="34" charset="0"/>
              </a:rPr>
              <a:t>Configure the prefix (190012345) with call category as </a:t>
            </a:r>
            <a:r>
              <a:rPr lang="en-US" dirty="0" err="1" smtClean="0">
                <a:solidFill>
                  <a:schemeClr val="bg2"/>
                </a:solidFill>
                <a:latin typeface="FrutigerNext LT Medium" pitchFamily="34" charset="0"/>
              </a:rPr>
              <a:t>Intess</a:t>
            </a:r>
            <a:r>
              <a:rPr lang="en-US" dirty="0" smtClean="0">
                <a:solidFill>
                  <a:schemeClr val="bg2"/>
                </a:solidFill>
                <a:latin typeface="FrutigerNext LT Medium" pitchFamily="34" charset="0"/>
              </a:rPr>
              <a:t> in UAP</a:t>
            </a:r>
          </a:p>
          <a:p>
            <a:pPr marL="457200" indent="-457200">
              <a:buAutoNum type="arabicPeriod" startAt="7"/>
            </a:pPr>
            <a:r>
              <a:rPr lang="en-US" dirty="0" smtClean="0">
                <a:solidFill>
                  <a:schemeClr val="bg2"/>
                </a:solidFill>
                <a:latin typeface="FrutigerNext LT Medium" pitchFamily="34" charset="0"/>
              </a:rPr>
              <a:t>Login to the SIP Phones with phone numbers 6001 &amp; 6000.</a:t>
            </a:r>
          </a:p>
          <a:p>
            <a:pPr marL="457200" indent="-457200">
              <a:buAutoNum type="arabicPeriod" startAt="7"/>
            </a:pPr>
            <a:r>
              <a:rPr lang="en-US" dirty="0" smtClean="0">
                <a:solidFill>
                  <a:schemeClr val="bg2"/>
                </a:solidFill>
                <a:latin typeface="FrutigerNext LT Medium" pitchFamily="34" charset="0"/>
              </a:rPr>
              <a:t>Dial the System Access Code 190012345 to reach the IVR of the call center using the phone number 6001.</a:t>
            </a:r>
          </a:p>
          <a:p>
            <a:pPr marL="457200" indent="-457200">
              <a:buAutoNum type="arabicPeriod" startAt="7"/>
            </a:pPr>
            <a:r>
              <a:rPr lang="en-US" dirty="0" smtClean="0">
                <a:solidFill>
                  <a:schemeClr val="bg2"/>
                </a:solidFill>
                <a:latin typeface="FrutigerNext LT Medium" pitchFamily="34" charset="0"/>
              </a:rPr>
              <a:t>Based on the IVR flow design, the IVR can play the prompts and may request the customer to enter the digits accordingly.</a:t>
            </a:r>
          </a:p>
          <a:p>
            <a:pPr marL="457200" indent="-457200">
              <a:buAutoNum type="arabicPeriod" startAt="7"/>
            </a:pPr>
            <a:r>
              <a:rPr lang="en-US" dirty="0" smtClean="0">
                <a:solidFill>
                  <a:schemeClr val="bg2"/>
                </a:solidFill>
                <a:latin typeface="FrutigerNext LT Medium" pitchFamily="34" charset="0"/>
              </a:rPr>
              <a:t>Say the IVR Flow design as an option 9, to transfer the call to the agent.</a:t>
            </a:r>
          </a:p>
          <a:p>
            <a:pPr marL="457200" indent="-457200">
              <a:buAutoNum type="arabicPeriod" startAt="7"/>
            </a:pPr>
            <a:r>
              <a:rPr lang="en-US" dirty="0" smtClean="0">
                <a:solidFill>
                  <a:schemeClr val="bg2"/>
                </a:solidFill>
                <a:latin typeface="FrutigerNext LT Medium" pitchFamily="34" charset="0"/>
              </a:rPr>
              <a:t>Login a agent with agent ID( eg:102), password and phone number (</a:t>
            </a:r>
            <a:r>
              <a:rPr lang="en-US" dirty="0" err="1" smtClean="0">
                <a:solidFill>
                  <a:schemeClr val="bg2"/>
                </a:solidFill>
                <a:latin typeface="FrutigerNext LT Medium" pitchFamily="34" charset="0"/>
              </a:rPr>
              <a:t>eg</a:t>
            </a:r>
            <a:r>
              <a:rPr lang="en-US" dirty="0" smtClean="0">
                <a:solidFill>
                  <a:schemeClr val="bg2"/>
                </a:solidFill>
                <a:latin typeface="FrutigerNext LT Medium" pitchFamily="34" charset="0"/>
              </a:rPr>
              <a:t>: 6000)</a:t>
            </a:r>
          </a:p>
          <a:p>
            <a:pPr marL="457200" indent="-457200">
              <a:buAutoNum type="arabicPeriod" startAt="7"/>
            </a:pPr>
            <a:r>
              <a:rPr lang="en-US" dirty="0" smtClean="0">
                <a:solidFill>
                  <a:schemeClr val="bg2"/>
                </a:solidFill>
                <a:latin typeface="FrutigerNext LT Medium" pitchFamily="34" charset="0"/>
              </a:rPr>
              <a:t>When the Customer selects the Option 9, the call will be released from the IVR and will be transferred to the Agent.</a:t>
            </a:r>
          </a:p>
          <a:p>
            <a:pPr marL="457200" indent="-457200">
              <a:buAutoNum type="arabicPeriod" startAt="7"/>
            </a:pPr>
            <a:endParaRPr lang="en-US" dirty="0" smtClean="0">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524000" y="1471339"/>
            <a:ext cx="5562600" cy="2234458"/>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WAS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System Configuration Management</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VDN Configuration Management</a:t>
            </a:r>
          </a:p>
          <a:p>
            <a:pPr marL="465138" indent="-465138">
              <a:spcBef>
                <a:spcPct val="20000"/>
              </a:spcBef>
              <a:buClr>
                <a:schemeClr val="tx1"/>
              </a:buClr>
              <a:buFont typeface="Wingdings" pitchFamily="2" charset="2"/>
              <a:buChar char="q"/>
              <a:defRPr/>
            </a:pPr>
            <a:r>
              <a:rPr lang="en-US" altLang="zh-CN" sz="2400" b="1" kern="0" dirty="0" err="1" smtClean="0">
                <a:solidFill>
                  <a:schemeClr val="tx2"/>
                </a:solidFill>
                <a:latin typeface="FrutigerNext LT Medium" pitchFamily="34" charset="0"/>
              </a:rPr>
              <a:t>DataStation</a:t>
            </a:r>
            <a:r>
              <a:rPr lang="en-US" altLang="zh-CN" sz="2400" b="1" kern="0" dirty="0" smtClean="0">
                <a:solidFill>
                  <a:schemeClr val="tx2"/>
                </a:solidFill>
                <a:latin typeface="FrutigerNext LT Medium" pitchFamily="34" charset="0"/>
              </a:rPr>
              <a:t>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p>
        </p:txBody>
      </p:sp>
      <p:sp>
        <p:nvSpPr>
          <p:cNvPr id="9"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54061" y="0"/>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Target Audience</a:t>
            </a:r>
          </a:p>
        </p:txBody>
      </p:sp>
      <p:sp>
        <p:nvSpPr>
          <p:cNvPr id="7" name="Rectangle 3"/>
          <p:cNvSpPr txBox="1">
            <a:spLocks noChangeArrowheads="1"/>
          </p:cNvSpPr>
          <p:nvPr/>
        </p:nvSpPr>
        <p:spPr bwMode="auto">
          <a:xfrm>
            <a:off x="652463" y="1374775"/>
            <a:ext cx="7929562" cy="2054225"/>
          </a:xfrm>
          <a:prstGeom prst="rect">
            <a:avLst/>
          </a:prstGeom>
          <a:noFill/>
          <a:ln w="9525">
            <a:noFill/>
            <a:miter lim="800000"/>
            <a:headEnd/>
            <a:tailEnd/>
          </a:ln>
          <a:effectLst/>
        </p:spPr>
        <p:txBody>
          <a:bodyPr/>
          <a:lstStyle/>
          <a:p>
            <a:pPr>
              <a:spcBef>
                <a:spcPct val="20000"/>
              </a:spcBef>
              <a:buClr>
                <a:schemeClr val="tx1"/>
              </a:buClr>
              <a:defRPr/>
            </a:pPr>
            <a:r>
              <a:rPr lang="en-US" altLang="zh-CN" sz="2000" b="1" kern="0" dirty="0">
                <a:solidFill>
                  <a:schemeClr val="bg2"/>
                </a:solidFill>
                <a:latin typeface="Calibri" pitchFamily="34" charset="0"/>
              </a:rPr>
              <a:t>This course has been designed for </a:t>
            </a:r>
            <a:r>
              <a:rPr lang="en-US" altLang="zh-CN" sz="2000" b="1" kern="0" dirty="0" smtClean="0">
                <a:solidFill>
                  <a:schemeClr val="bg2"/>
                </a:solidFill>
                <a:latin typeface="Calibri" pitchFamily="34" charset="0"/>
              </a:rPr>
              <a:t> Category </a:t>
            </a:r>
            <a:r>
              <a:rPr lang="en-US" altLang="zh-CN" sz="2000" b="1" kern="0" dirty="0">
                <a:solidFill>
                  <a:schemeClr val="bg2"/>
                </a:solidFill>
                <a:latin typeface="Calibri" pitchFamily="34" charset="0"/>
              </a:rPr>
              <a:t>of </a:t>
            </a:r>
            <a:r>
              <a:rPr lang="en-US" altLang="zh-CN" sz="2000" b="1" kern="0" dirty="0" smtClean="0">
                <a:solidFill>
                  <a:schemeClr val="bg2"/>
                </a:solidFill>
                <a:latin typeface="Calibri" pitchFamily="34" charset="0"/>
              </a:rPr>
              <a:t>Audience:</a:t>
            </a:r>
          </a:p>
          <a:p>
            <a:pPr>
              <a:spcBef>
                <a:spcPct val="20000"/>
              </a:spcBef>
              <a:buFont typeface="Arial" pitchFamily="34" charset="0"/>
              <a:buChar char="•"/>
              <a:defRPr/>
            </a:pPr>
            <a:r>
              <a:rPr lang="en-US" altLang="zh-CN" sz="2000" b="1" kern="0" dirty="0" smtClean="0">
                <a:solidFill>
                  <a:schemeClr val="bg2"/>
                </a:solidFill>
                <a:latin typeface="Calibri" pitchFamily="34" charset="0"/>
              </a:rPr>
              <a:t> Middle </a:t>
            </a:r>
            <a:r>
              <a:rPr lang="en-US" altLang="zh-CN" sz="2000" b="1" kern="0" dirty="0">
                <a:solidFill>
                  <a:schemeClr val="bg2"/>
                </a:solidFill>
                <a:latin typeface="Calibri" pitchFamily="34" charset="0"/>
              </a:rPr>
              <a:t>/ Sr. </a:t>
            </a:r>
            <a:r>
              <a:rPr lang="en-US" altLang="zh-CN" sz="2000" b="1" kern="0" dirty="0" smtClean="0">
                <a:solidFill>
                  <a:schemeClr val="bg2"/>
                </a:solidFill>
                <a:latin typeface="Calibri" pitchFamily="34" charset="0"/>
              </a:rPr>
              <a:t>Managers</a:t>
            </a:r>
          </a:p>
          <a:p>
            <a:pPr>
              <a:spcBef>
                <a:spcPct val="20000"/>
              </a:spcBef>
              <a:buFont typeface="Arial" pitchFamily="34" charset="0"/>
              <a:buChar char="•"/>
              <a:defRPr/>
            </a:pPr>
            <a:r>
              <a:rPr lang="en-US" altLang="zh-CN" sz="2000" b="1" kern="0" dirty="0" smtClean="0">
                <a:solidFill>
                  <a:schemeClr val="bg2"/>
                </a:solidFill>
                <a:latin typeface="Calibri" pitchFamily="34" charset="0"/>
              </a:rPr>
              <a:t> Technical Architects </a:t>
            </a:r>
          </a:p>
          <a:p>
            <a:pPr>
              <a:spcBef>
                <a:spcPct val="20000"/>
              </a:spcBef>
              <a:buFont typeface="Arial" pitchFamily="34" charset="0"/>
              <a:buChar char="•"/>
              <a:defRPr/>
            </a:pPr>
            <a:r>
              <a:rPr lang="en-US" altLang="zh-CN" sz="2000" b="1" kern="0" dirty="0" smtClean="0">
                <a:solidFill>
                  <a:schemeClr val="bg2"/>
                </a:solidFill>
                <a:latin typeface="Calibri" pitchFamily="34" charset="0"/>
              </a:rPr>
              <a:t> Solution Designer</a:t>
            </a:r>
          </a:p>
          <a:p>
            <a:pPr>
              <a:spcBef>
                <a:spcPct val="20000"/>
              </a:spcBef>
              <a:buFont typeface="Arial" pitchFamily="34" charset="0"/>
              <a:buChar char="•"/>
              <a:defRPr/>
            </a:pPr>
            <a:r>
              <a:rPr lang="en-US" altLang="zh-CN" sz="2000" b="1" kern="0" dirty="0" smtClean="0">
                <a:solidFill>
                  <a:schemeClr val="bg2"/>
                </a:solidFill>
                <a:latin typeface="Calibri" pitchFamily="34" charset="0"/>
              </a:rPr>
              <a:t> Implementation </a:t>
            </a:r>
            <a:r>
              <a:rPr lang="en-US" altLang="zh-CN" sz="2000" b="1" kern="0" dirty="0">
                <a:solidFill>
                  <a:schemeClr val="bg2"/>
                </a:solidFill>
                <a:latin typeface="Calibri" pitchFamily="34" charset="0"/>
              </a:rPr>
              <a:t>engineers etc</a:t>
            </a:r>
            <a:r>
              <a:rPr lang="en-US" altLang="zh-CN" sz="2000" b="1" kern="0" dirty="0" smtClean="0">
                <a:solidFill>
                  <a:schemeClr val="bg2"/>
                </a:solidFill>
                <a:latin typeface="Calibri" pitchFamily="34" charset="0"/>
              </a:rPr>
              <a:t>.</a:t>
            </a:r>
            <a:endParaRPr lang="en-US" altLang="zh-CN" sz="2000" b="1" kern="0" dirty="0">
              <a:solidFill>
                <a:schemeClr val="bg2"/>
              </a:solidFill>
              <a:latin typeface="Calibri" pitchFamily="34" charset="0"/>
            </a:endParaRPr>
          </a:p>
        </p:txBody>
      </p:sp>
      <p:pic>
        <p:nvPicPr>
          <p:cNvPr id="47108" name="Picture 4" descr="目录 copy"/>
          <p:cNvPicPr>
            <a:picLocks noChangeAspect="1" noChangeArrowheads="1"/>
          </p:cNvPicPr>
          <p:nvPr/>
        </p:nvPicPr>
        <p:blipFill>
          <a:blip r:embed="rId2" cstate="print"/>
          <a:srcRect/>
          <a:stretch>
            <a:fillRect/>
          </a:stretch>
        </p:blipFill>
        <p:spPr bwMode="auto">
          <a:xfrm>
            <a:off x="160338" y="144463"/>
            <a:ext cx="617537"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5"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Data Station Overview </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6" name="Rectangle 5"/>
          <p:cNvSpPr/>
          <p:nvPr/>
        </p:nvSpPr>
        <p:spPr>
          <a:xfrm>
            <a:off x="990600" y="990600"/>
            <a:ext cx="7086600" cy="5016758"/>
          </a:xfrm>
          <a:prstGeom prst="rect">
            <a:avLst/>
          </a:prstGeom>
        </p:spPr>
        <p:txBody>
          <a:bodyPr wrap="square">
            <a:spAutoFit/>
          </a:bodyPr>
          <a:lstStyle/>
          <a:p>
            <a:r>
              <a:rPr lang="en-US" sz="1600" dirty="0" smtClean="0">
                <a:solidFill>
                  <a:schemeClr val="bg2"/>
                </a:solidFill>
                <a:latin typeface="FrutigerNext LT Medium" pitchFamily="34" charset="0"/>
              </a:rPr>
              <a:t>The </a:t>
            </a:r>
            <a:r>
              <a:rPr lang="en-US" sz="1600" dirty="0" err="1" smtClean="0">
                <a:solidFill>
                  <a:schemeClr val="bg2"/>
                </a:solidFill>
                <a:latin typeface="FrutigerNext LT Medium" pitchFamily="34" charset="0"/>
              </a:rPr>
              <a:t>DataStation</a:t>
            </a:r>
            <a:r>
              <a:rPr lang="en-US" sz="1600" dirty="0" smtClean="0">
                <a:solidFill>
                  <a:schemeClr val="bg2"/>
                </a:solidFill>
                <a:latin typeface="FrutigerNext LT Medium" pitchFamily="34" charset="0"/>
              </a:rPr>
              <a:t> is a tool that can process data and files, upload and download files, synchronize files, and invoke applications. </a:t>
            </a:r>
            <a:r>
              <a:rPr lang="en-US" sz="1600" dirty="0" err="1" smtClean="0">
                <a:solidFill>
                  <a:schemeClr val="bg2"/>
                </a:solidFill>
                <a:latin typeface="FrutigerNext LT Medium" pitchFamily="34" charset="0"/>
              </a:rPr>
              <a:t>DataStation</a:t>
            </a:r>
            <a:r>
              <a:rPr lang="en-US" sz="1600" dirty="0" smtClean="0">
                <a:solidFill>
                  <a:schemeClr val="bg2"/>
                </a:solidFill>
                <a:latin typeface="FrutigerNext LT Medium" pitchFamily="34" charset="0"/>
              </a:rPr>
              <a:t> can import data to and export data from the databases, such as the Oracle database, SQLSERVER database. The </a:t>
            </a:r>
            <a:r>
              <a:rPr lang="en-US" sz="1600" dirty="0" err="1" smtClean="0">
                <a:solidFill>
                  <a:schemeClr val="bg2"/>
                </a:solidFill>
                <a:latin typeface="FrutigerNext LT Medium" pitchFamily="34" charset="0"/>
              </a:rPr>
              <a:t>DataStation</a:t>
            </a:r>
            <a:r>
              <a:rPr lang="en-US" sz="1600" dirty="0" smtClean="0">
                <a:solidFill>
                  <a:schemeClr val="bg2"/>
                </a:solidFill>
                <a:latin typeface="FrutigerNext LT Medium" pitchFamily="34" charset="0"/>
              </a:rPr>
              <a:t> consists of a client and a server.</a:t>
            </a:r>
          </a:p>
          <a:p>
            <a:endParaRPr lang="en-US" sz="1600" dirty="0" smtClean="0">
              <a:solidFill>
                <a:schemeClr val="bg2"/>
              </a:solidFill>
              <a:latin typeface="FrutigerNext LT Medium" pitchFamily="34" charset="0"/>
            </a:endParaRPr>
          </a:p>
          <a:p>
            <a:r>
              <a:rPr lang="en-US" sz="1600" dirty="0" smtClean="0">
                <a:solidFill>
                  <a:schemeClr val="bg2"/>
                </a:solidFill>
                <a:latin typeface="FrutigerNext LT Medium" pitchFamily="34" charset="0"/>
              </a:rPr>
              <a:t>The following describes the </a:t>
            </a:r>
            <a:r>
              <a:rPr lang="en-US" sz="1600" dirty="0" err="1" smtClean="0">
                <a:solidFill>
                  <a:schemeClr val="bg2"/>
                </a:solidFill>
                <a:latin typeface="FrutigerNext LT Medium" pitchFamily="34" charset="0"/>
              </a:rPr>
              <a:t>DataStation</a:t>
            </a:r>
            <a:r>
              <a:rPr lang="en-US" sz="1600" dirty="0" smtClean="0">
                <a:solidFill>
                  <a:schemeClr val="bg2"/>
                </a:solidFill>
                <a:latin typeface="FrutigerNext LT Medium" pitchFamily="34" charset="0"/>
              </a:rPr>
              <a:t> tasks:</a:t>
            </a:r>
          </a:p>
          <a:p>
            <a:endParaRPr lang="en-US" sz="1600" dirty="0" smtClean="0">
              <a:solidFill>
                <a:schemeClr val="bg2"/>
              </a:solidFill>
              <a:latin typeface="FrutigerNext LT Medium" pitchFamily="34" charset="0"/>
            </a:endParaRPr>
          </a:p>
          <a:p>
            <a:pPr marL="342900" indent="-342900">
              <a:buFont typeface="+mj-lt"/>
              <a:buAutoNum type="arabicPeriod"/>
            </a:pPr>
            <a:r>
              <a:rPr lang="en-US" sz="1600" dirty="0" smtClean="0">
                <a:solidFill>
                  <a:schemeClr val="bg2"/>
                </a:solidFill>
                <a:latin typeface="FrutigerNext LT Medium" pitchFamily="34" charset="0"/>
              </a:rPr>
              <a:t>Transmitting Data</a:t>
            </a:r>
          </a:p>
          <a:p>
            <a:pPr marL="342900" indent="-342900">
              <a:buFont typeface="+mj-lt"/>
              <a:buAutoNum type="arabicPeriod"/>
            </a:pPr>
            <a:r>
              <a:rPr lang="en-US" sz="1600" dirty="0" smtClean="0">
                <a:solidFill>
                  <a:schemeClr val="bg2"/>
                </a:solidFill>
                <a:latin typeface="FrutigerNext LT Medium" pitchFamily="34" charset="0"/>
              </a:rPr>
              <a:t>Downloading File</a:t>
            </a:r>
          </a:p>
          <a:p>
            <a:pPr marL="342900" indent="-342900">
              <a:buFont typeface="+mj-lt"/>
              <a:buAutoNum type="arabicPeriod"/>
            </a:pPr>
            <a:r>
              <a:rPr lang="en-US" sz="1600" dirty="0" smtClean="0">
                <a:solidFill>
                  <a:schemeClr val="bg2"/>
                </a:solidFill>
                <a:latin typeface="FrutigerNext LT Medium" pitchFamily="34" charset="0"/>
              </a:rPr>
              <a:t>Uploading File</a:t>
            </a:r>
          </a:p>
          <a:p>
            <a:pPr marL="342900" indent="-342900">
              <a:buFont typeface="+mj-lt"/>
              <a:buAutoNum type="arabicPeriod"/>
            </a:pPr>
            <a:r>
              <a:rPr lang="en-US" sz="1600" dirty="0" smtClean="0">
                <a:solidFill>
                  <a:schemeClr val="bg2"/>
                </a:solidFill>
                <a:latin typeface="FrutigerNext LT Medium" pitchFamily="34" charset="0"/>
              </a:rPr>
              <a:t>Exporting File</a:t>
            </a:r>
          </a:p>
          <a:p>
            <a:pPr marL="342900" indent="-342900">
              <a:buFont typeface="+mj-lt"/>
              <a:buAutoNum type="arabicPeriod"/>
            </a:pPr>
            <a:r>
              <a:rPr lang="en-US" sz="1600" dirty="0" smtClean="0">
                <a:solidFill>
                  <a:schemeClr val="bg2"/>
                </a:solidFill>
                <a:latin typeface="FrutigerNext LT Medium" pitchFamily="34" charset="0"/>
              </a:rPr>
              <a:t>Processing File</a:t>
            </a:r>
          </a:p>
          <a:p>
            <a:pPr marL="342900" indent="-342900">
              <a:buFont typeface="+mj-lt"/>
              <a:buAutoNum type="arabicPeriod"/>
            </a:pPr>
            <a:r>
              <a:rPr lang="en-US" sz="1600" dirty="0" smtClean="0">
                <a:solidFill>
                  <a:schemeClr val="bg2"/>
                </a:solidFill>
                <a:latin typeface="FrutigerNext LT Medium" pitchFamily="34" charset="0"/>
              </a:rPr>
              <a:t>Invoking Application</a:t>
            </a:r>
          </a:p>
          <a:p>
            <a:pPr marL="342900" indent="-342900">
              <a:buFont typeface="+mj-lt"/>
              <a:buAutoNum type="arabicPeriod"/>
            </a:pPr>
            <a:r>
              <a:rPr lang="en-US" sz="1600" dirty="0" smtClean="0">
                <a:solidFill>
                  <a:schemeClr val="bg2"/>
                </a:solidFill>
                <a:latin typeface="FrutigerNext LT Medium" pitchFamily="34" charset="0"/>
              </a:rPr>
              <a:t>Operating File</a:t>
            </a:r>
          </a:p>
          <a:p>
            <a:pPr marL="342900" indent="-342900">
              <a:buFont typeface="+mj-lt"/>
              <a:buAutoNum type="arabicPeriod"/>
            </a:pPr>
            <a:r>
              <a:rPr lang="en-US" sz="1600" dirty="0" smtClean="0">
                <a:solidFill>
                  <a:schemeClr val="bg2"/>
                </a:solidFill>
                <a:latin typeface="FrutigerNext LT Medium" pitchFamily="34" charset="0"/>
              </a:rPr>
              <a:t>File Agent</a:t>
            </a:r>
          </a:p>
          <a:p>
            <a:pPr marL="342900" indent="-342900">
              <a:buFont typeface="+mj-lt"/>
              <a:buAutoNum type="arabicPeriod"/>
            </a:pPr>
            <a:r>
              <a:rPr lang="en-US" sz="1600" dirty="0" smtClean="0">
                <a:solidFill>
                  <a:schemeClr val="bg2"/>
                </a:solidFill>
                <a:latin typeface="FrutigerNext LT Medium" pitchFamily="34" charset="0"/>
              </a:rPr>
              <a:t>Group Task </a:t>
            </a:r>
          </a:p>
          <a:p>
            <a:pPr marL="342900" indent="-342900">
              <a:buFont typeface="+mj-lt"/>
              <a:buAutoNum type="arabicPeriod"/>
            </a:pPr>
            <a:r>
              <a:rPr lang="en-US" sz="1600" dirty="0" smtClean="0">
                <a:solidFill>
                  <a:schemeClr val="bg2"/>
                </a:solidFill>
                <a:latin typeface="FrutigerNext LT Medium" pitchFamily="34" charset="0"/>
              </a:rPr>
              <a:t>Converting File</a:t>
            </a:r>
          </a:p>
          <a:p>
            <a:pPr marL="342900" indent="-342900">
              <a:buFont typeface="+mj-lt"/>
              <a:buAutoNum type="arabicPeriod"/>
            </a:pPr>
            <a:r>
              <a:rPr lang="en-US" sz="1600" dirty="0" smtClean="0">
                <a:solidFill>
                  <a:schemeClr val="bg2"/>
                </a:solidFill>
                <a:latin typeface="FrutigerNext LT Medium" pitchFamily="34" charset="0"/>
              </a:rPr>
              <a:t>Loading File</a:t>
            </a:r>
          </a:p>
          <a:p>
            <a:pPr marL="342900" indent="-342900">
              <a:buFont typeface="+mj-lt"/>
              <a:buAutoNum type="arabicPeriod"/>
            </a:pPr>
            <a:r>
              <a:rPr lang="en-US" sz="1600" dirty="0" smtClean="0">
                <a:solidFill>
                  <a:schemeClr val="bg2"/>
                </a:solidFill>
                <a:latin typeface="FrutigerNext LT Medium" pitchFamily="34" charset="0"/>
              </a:rPr>
              <a:t>Generating File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总结 copy"/>
          <p:cNvPicPr>
            <a:picLocks noChangeAspect="1" noChangeArrowheads="1"/>
          </p:cNvPicPr>
          <p:nvPr/>
        </p:nvPicPr>
        <p:blipFill>
          <a:blip r:embed="rId2" cstate="print"/>
          <a:srcRect/>
          <a:stretch>
            <a:fillRect/>
          </a:stretch>
        </p:blipFill>
        <p:spPr bwMode="auto">
          <a:xfrm>
            <a:off x="196850" y="296863"/>
            <a:ext cx="617538" cy="617537"/>
          </a:xfrm>
          <a:prstGeom prst="rect">
            <a:avLst/>
          </a:prstGeom>
          <a:noFill/>
          <a:ln w="9525">
            <a:noFill/>
            <a:miter lim="800000"/>
            <a:headEnd/>
            <a:tailEnd/>
          </a:ln>
        </p:spPr>
      </p:pic>
      <p:sp>
        <p:nvSpPr>
          <p:cNvPr id="5" name="Rectangle 2"/>
          <p:cNvSpPr txBox="1">
            <a:spLocks noChangeArrowheads="1"/>
          </p:cNvSpPr>
          <p:nvPr/>
        </p:nvSpPr>
        <p:spPr bwMode="auto">
          <a:xfrm>
            <a:off x="754061" y="1524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Obtaining Data Station Software</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6" name="Picture 3"/>
          <p:cNvPicPr>
            <a:picLocks noChangeAspect="1" noChangeArrowheads="1"/>
          </p:cNvPicPr>
          <p:nvPr/>
        </p:nvPicPr>
        <p:blipFill>
          <a:blip r:embed="rId3" cstate="print"/>
          <a:srcRect/>
          <a:stretch>
            <a:fillRect/>
          </a:stretch>
        </p:blipFill>
        <p:spPr bwMode="auto">
          <a:xfrm>
            <a:off x="990600" y="2087880"/>
            <a:ext cx="4114801" cy="1090422"/>
          </a:xfrm>
          <a:prstGeom prst="rect">
            <a:avLst/>
          </a:prstGeom>
          <a:noFill/>
          <a:ln w="9525">
            <a:noFill/>
            <a:miter lim="800000"/>
            <a:headEnd/>
            <a:tailEnd/>
          </a:ln>
        </p:spPr>
      </p:pic>
      <p:pic>
        <p:nvPicPr>
          <p:cNvPr id="49154" name="Picture 2"/>
          <p:cNvPicPr>
            <a:picLocks noChangeAspect="1" noChangeArrowheads="1"/>
          </p:cNvPicPr>
          <p:nvPr/>
        </p:nvPicPr>
        <p:blipFill>
          <a:blip r:embed="rId4" cstate="print"/>
          <a:srcRect/>
          <a:stretch>
            <a:fillRect/>
          </a:stretch>
        </p:blipFill>
        <p:spPr bwMode="auto">
          <a:xfrm>
            <a:off x="1066800" y="1097280"/>
            <a:ext cx="6553200" cy="771525"/>
          </a:xfrm>
          <a:prstGeom prst="rect">
            <a:avLst/>
          </a:prstGeom>
          <a:noFill/>
          <a:ln w="9525">
            <a:noFill/>
            <a:miter lim="800000"/>
            <a:headEnd/>
            <a:tailEnd/>
          </a:ln>
        </p:spPr>
      </p:pic>
      <p:sp>
        <p:nvSpPr>
          <p:cNvPr id="8" name="Rectangle 7"/>
          <p:cNvSpPr/>
          <p:nvPr/>
        </p:nvSpPr>
        <p:spPr>
          <a:xfrm>
            <a:off x="533400" y="3459480"/>
            <a:ext cx="7543800" cy="646331"/>
          </a:xfrm>
          <a:prstGeom prst="rect">
            <a:avLst/>
          </a:prstGeom>
        </p:spPr>
        <p:txBody>
          <a:bodyPr wrap="square">
            <a:spAutoFit/>
          </a:bodyPr>
          <a:lstStyle/>
          <a:p>
            <a:pPr marL="457200" indent="-457200"/>
            <a:r>
              <a:rPr lang="en-US" dirty="0" smtClean="0">
                <a:solidFill>
                  <a:schemeClr val="bg2"/>
                </a:solidFill>
                <a:latin typeface="FrutigerNext LT Medium" pitchFamily="34" charset="0"/>
              </a:rPr>
              <a:t>	Extract the </a:t>
            </a:r>
            <a:r>
              <a:rPr lang="en-US" b="1" dirty="0" smtClean="0">
                <a:solidFill>
                  <a:schemeClr val="bg2"/>
                </a:solidFill>
                <a:latin typeface="FrutigerNext LT Medium" pitchFamily="34" charset="0"/>
              </a:rPr>
              <a:t>ICD V300R005C35-public ICD.rar</a:t>
            </a:r>
            <a:r>
              <a:rPr lang="en-US" dirty="0" smtClean="0">
                <a:solidFill>
                  <a:schemeClr val="bg2"/>
                </a:solidFill>
                <a:latin typeface="FrutigerNext LT Medium" pitchFamily="34" charset="0"/>
              </a:rPr>
              <a:t>, to get the data station version  </a:t>
            </a:r>
            <a:r>
              <a:rPr lang="en-US" dirty="0" err="1" smtClean="0">
                <a:solidFill>
                  <a:schemeClr val="bg2"/>
                </a:solidFill>
                <a:latin typeface="FrutigerNext LT Medium" pitchFamily="34" charset="0"/>
              </a:rPr>
              <a:t>DataStation</a:t>
            </a:r>
            <a:r>
              <a:rPr lang="en-US" dirty="0" smtClean="0">
                <a:solidFill>
                  <a:schemeClr val="bg2"/>
                </a:solidFill>
                <a:latin typeface="FrutigerNext LT Medium" pitchFamily="34" charset="0"/>
              </a:rPr>
              <a:t> V100R001C04B030 directory for windows.</a:t>
            </a:r>
          </a:p>
        </p:txBody>
      </p:sp>
      <p:pic>
        <p:nvPicPr>
          <p:cNvPr id="49155" name="Picture 3"/>
          <p:cNvPicPr>
            <a:picLocks noChangeAspect="1" noChangeArrowheads="1"/>
          </p:cNvPicPr>
          <p:nvPr/>
        </p:nvPicPr>
        <p:blipFill>
          <a:blip r:embed="rId5" cstate="print"/>
          <a:srcRect/>
          <a:stretch>
            <a:fillRect/>
          </a:stretch>
        </p:blipFill>
        <p:spPr bwMode="auto">
          <a:xfrm>
            <a:off x="1066800" y="4221480"/>
            <a:ext cx="4775200" cy="609600"/>
          </a:xfrm>
          <a:prstGeom prst="rect">
            <a:avLst/>
          </a:prstGeom>
          <a:noFill/>
          <a:ln w="9525">
            <a:noFill/>
            <a:miter lim="800000"/>
            <a:headEnd/>
            <a:tailEnd/>
          </a:ln>
        </p:spPr>
      </p:pic>
      <p:sp>
        <p:nvSpPr>
          <p:cNvPr id="10" name="Rectangle 9"/>
          <p:cNvSpPr/>
          <p:nvPr/>
        </p:nvSpPr>
        <p:spPr>
          <a:xfrm>
            <a:off x="533400" y="5059680"/>
            <a:ext cx="7543800" cy="646331"/>
          </a:xfrm>
          <a:prstGeom prst="rect">
            <a:avLst/>
          </a:prstGeom>
        </p:spPr>
        <p:txBody>
          <a:bodyPr wrap="square">
            <a:spAutoFit/>
          </a:bodyPr>
          <a:lstStyle/>
          <a:p>
            <a:pPr marL="457200" indent="-457200"/>
            <a:r>
              <a:rPr lang="en-US" dirty="0" smtClean="0">
                <a:solidFill>
                  <a:schemeClr val="bg2"/>
                </a:solidFill>
                <a:latin typeface="FrutigerNext LT Medium" pitchFamily="34" charset="0"/>
              </a:rPr>
              <a:t>	Refer to </a:t>
            </a:r>
            <a:r>
              <a:rPr lang="en-US" b="1" i="1" dirty="0" err="1" smtClean="0">
                <a:solidFill>
                  <a:schemeClr val="bg2"/>
                </a:solidFill>
                <a:latin typeface="FrutigerNext LT Medium" pitchFamily="34" charset="0"/>
              </a:rPr>
              <a:t>DataStation</a:t>
            </a:r>
            <a:r>
              <a:rPr lang="en-US" b="1" i="1" dirty="0" smtClean="0">
                <a:solidFill>
                  <a:schemeClr val="bg2"/>
                </a:solidFill>
                <a:latin typeface="FrutigerNext LT Medium" pitchFamily="34" charset="0"/>
              </a:rPr>
              <a:t> Installation Guide (v100r001c04b030)</a:t>
            </a:r>
            <a:r>
              <a:rPr lang="en-US" dirty="0" smtClean="0">
                <a:solidFill>
                  <a:schemeClr val="bg2"/>
                </a:solidFill>
                <a:latin typeface="FrutigerNext LT Medium" pitchFamily="34" charset="0"/>
              </a:rPr>
              <a:t> for installation of </a:t>
            </a:r>
            <a:r>
              <a:rPr lang="en-US" dirty="0" err="1" smtClean="0">
                <a:solidFill>
                  <a:schemeClr val="bg2"/>
                </a:solidFill>
                <a:latin typeface="FrutigerNext LT Medium" pitchFamily="34" charset="0"/>
              </a:rPr>
              <a:t>DataStation</a:t>
            </a:r>
            <a:r>
              <a:rPr lang="en-US" dirty="0" smtClean="0">
                <a:solidFill>
                  <a:schemeClr val="bg2"/>
                </a:solidFill>
                <a:latin typeface="FrutigerNext LT Medium" pitchFamily="34" charset="0"/>
              </a:rPr>
              <a:t> Server and </a:t>
            </a:r>
            <a:r>
              <a:rPr lang="en-US" dirty="0" err="1" smtClean="0">
                <a:solidFill>
                  <a:schemeClr val="bg2"/>
                </a:solidFill>
                <a:latin typeface="FrutigerNext LT Medium" pitchFamily="34" charset="0"/>
              </a:rPr>
              <a:t>DataStation</a:t>
            </a:r>
            <a:r>
              <a:rPr lang="en-US" dirty="0" smtClean="0">
                <a:solidFill>
                  <a:schemeClr val="bg2"/>
                </a:solidFill>
                <a:latin typeface="FrutigerNext LT Medium" pitchFamily="34" charset="0"/>
              </a:rPr>
              <a:t> Client.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5"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Data Station Configuration </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6" name="Rectangle 5"/>
          <p:cNvSpPr/>
          <p:nvPr/>
        </p:nvSpPr>
        <p:spPr>
          <a:xfrm>
            <a:off x="914400" y="990600"/>
            <a:ext cx="7642285" cy="1200329"/>
          </a:xfrm>
          <a:prstGeom prst="rect">
            <a:avLst/>
          </a:prstGeom>
        </p:spPr>
        <p:txBody>
          <a:bodyPr wrap="none">
            <a:spAutoFit/>
          </a:bodyPr>
          <a:lstStyle/>
          <a:p>
            <a:pPr marL="342900" indent="-342900">
              <a:buAutoNum type="arabicPeriod"/>
            </a:pPr>
            <a:r>
              <a:rPr lang="en-US" dirty="0" smtClean="0">
                <a:solidFill>
                  <a:schemeClr val="bg2"/>
                </a:solidFill>
                <a:latin typeface="FrutigerNext LT Medium" pitchFamily="34" charset="0"/>
              </a:rPr>
              <a:t>Double click on the datastationshield.exe</a:t>
            </a:r>
          </a:p>
          <a:p>
            <a:pPr marL="342900" indent="-342900">
              <a:buAutoNum type="arabicPeriod"/>
            </a:pPr>
            <a:r>
              <a:rPr lang="en-US" dirty="0" smtClean="0">
                <a:solidFill>
                  <a:schemeClr val="bg2"/>
                </a:solidFill>
                <a:latin typeface="FrutigerNext LT Medium" pitchFamily="34" charset="0"/>
              </a:rPr>
              <a:t>A Window Opens, Click on the Start Data Station.</a:t>
            </a:r>
          </a:p>
          <a:p>
            <a:pPr marL="342900" indent="-342900">
              <a:buAutoNum type="arabicPeriod"/>
            </a:pPr>
            <a:r>
              <a:rPr lang="en-US" dirty="0" err="1" smtClean="0">
                <a:solidFill>
                  <a:schemeClr val="bg2"/>
                </a:solidFill>
                <a:latin typeface="FrutigerNext LT Medium" pitchFamily="34" charset="0"/>
              </a:rPr>
              <a:t>DataStation</a:t>
            </a:r>
            <a:r>
              <a:rPr lang="en-US" dirty="0" smtClean="0">
                <a:solidFill>
                  <a:schemeClr val="bg2"/>
                </a:solidFill>
                <a:latin typeface="FrutigerNext LT Medium" pitchFamily="34" charset="0"/>
              </a:rPr>
              <a:t> Server is started.</a:t>
            </a:r>
          </a:p>
          <a:p>
            <a:pPr marL="342900" indent="-342900">
              <a:buAutoNum type="arabicPeriod"/>
            </a:pPr>
            <a:r>
              <a:rPr lang="en-US" dirty="0" smtClean="0">
                <a:solidFill>
                  <a:schemeClr val="bg2"/>
                </a:solidFill>
                <a:latin typeface="FrutigerNext LT Medium" pitchFamily="34" charset="0"/>
              </a:rPr>
              <a:t>Double click on the DataStationCli.exe, The below window is displayed</a:t>
            </a:r>
          </a:p>
        </p:txBody>
      </p:sp>
      <p:pic>
        <p:nvPicPr>
          <p:cNvPr id="50178" name="Picture 2"/>
          <p:cNvPicPr>
            <a:picLocks noChangeAspect="1" noChangeArrowheads="1"/>
          </p:cNvPicPr>
          <p:nvPr/>
        </p:nvPicPr>
        <p:blipFill>
          <a:blip r:embed="rId3" cstate="print"/>
          <a:srcRect/>
          <a:stretch>
            <a:fillRect/>
          </a:stretch>
        </p:blipFill>
        <p:spPr bwMode="auto">
          <a:xfrm>
            <a:off x="1066800" y="2164080"/>
            <a:ext cx="7115175" cy="4013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066800"/>
            <a:ext cx="7239000" cy="2031325"/>
          </a:xfrm>
          <a:prstGeom prst="rect">
            <a:avLst/>
          </a:prstGeom>
        </p:spPr>
        <p:txBody>
          <a:bodyPr wrap="square">
            <a:spAutoFit/>
          </a:bodyPr>
          <a:lstStyle/>
          <a:p>
            <a:pPr marL="342900" indent="-342900">
              <a:buAutoNum type="arabicPeriod" startAt="5"/>
            </a:pPr>
            <a:r>
              <a:rPr lang="en-US" dirty="0" smtClean="0">
                <a:solidFill>
                  <a:schemeClr val="bg2"/>
                </a:solidFill>
                <a:latin typeface="FrutigerNext LT Medium" pitchFamily="34" charset="0"/>
              </a:rPr>
              <a:t>On the Client Window, Select Session </a:t>
            </a:r>
            <a:r>
              <a:rPr lang="en-US" dirty="0" smtClean="0">
                <a:solidFill>
                  <a:schemeClr val="bg2"/>
                </a:solidFill>
                <a:latin typeface="FrutigerNext LT Medium" pitchFamily="34" charset="0"/>
                <a:sym typeface="Wingdings" pitchFamily="2" charset="2"/>
              </a:rPr>
              <a:t> Connect</a:t>
            </a:r>
          </a:p>
          <a:p>
            <a:pPr marL="342900" indent="-342900">
              <a:buAutoNum type="arabicPeriod" startAt="5"/>
            </a:pPr>
            <a:r>
              <a:rPr lang="en-US" dirty="0" smtClean="0">
                <a:solidFill>
                  <a:schemeClr val="bg2"/>
                </a:solidFill>
                <a:latin typeface="FrutigerNext LT Medium" pitchFamily="34" charset="0"/>
                <a:sym typeface="Wingdings" pitchFamily="2" charset="2"/>
              </a:rPr>
              <a:t>To login to the </a:t>
            </a:r>
            <a:r>
              <a:rPr lang="en-US" dirty="0" err="1" smtClean="0">
                <a:solidFill>
                  <a:schemeClr val="bg2"/>
                </a:solidFill>
                <a:latin typeface="FrutigerNext LT Medium" pitchFamily="34" charset="0"/>
                <a:sym typeface="Wingdings" pitchFamily="2" charset="2"/>
              </a:rPr>
              <a:t>datastation</a:t>
            </a:r>
            <a:r>
              <a:rPr lang="en-US" dirty="0" smtClean="0">
                <a:solidFill>
                  <a:schemeClr val="bg2"/>
                </a:solidFill>
                <a:latin typeface="FrutigerNext LT Medium" pitchFamily="34" charset="0"/>
                <a:sym typeface="Wingdings" pitchFamily="2" charset="2"/>
              </a:rPr>
              <a:t> client, enter the username, Password and the URL</a:t>
            </a:r>
          </a:p>
          <a:p>
            <a:pPr marL="342900" indent="-342900"/>
            <a:r>
              <a:rPr lang="en-US" dirty="0" smtClean="0">
                <a:solidFill>
                  <a:schemeClr val="bg2"/>
                </a:solidFill>
                <a:latin typeface="FrutigerNext LT Medium" pitchFamily="34" charset="0"/>
                <a:sym typeface="Wingdings" pitchFamily="2" charset="2"/>
              </a:rPr>
              <a:t>		Username/Password: </a:t>
            </a:r>
            <a:r>
              <a:rPr lang="en-US" dirty="0" err="1" smtClean="0">
                <a:solidFill>
                  <a:schemeClr val="bg2"/>
                </a:solidFill>
                <a:latin typeface="FrutigerNext LT Medium" pitchFamily="34" charset="0"/>
                <a:sym typeface="Wingdings" pitchFamily="2" charset="2"/>
              </a:rPr>
              <a:t>xxxxx</a:t>
            </a:r>
            <a:r>
              <a:rPr lang="en-US" dirty="0" smtClean="0">
                <a:solidFill>
                  <a:schemeClr val="bg2"/>
                </a:solidFill>
                <a:latin typeface="FrutigerNext LT Medium" pitchFamily="34" charset="0"/>
                <a:sym typeface="Wingdings" pitchFamily="2" charset="2"/>
              </a:rPr>
              <a:t>/</a:t>
            </a:r>
            <a:r>
              <a:rPr lang="en-US" dirty="0" err="1" smtClean="0">
                <a:solidFill>
                  <a:schemeClr val="bg2"/>
                </a:solidFill>
                <a:latin typeface="FrutigerNext LT Medium" pitchFamily="34" charset="0"/>
                <a:sym typeface="Wingdings" pitchFamily="2" charset="2"/>
              </a:rPr>
              <a:t>xxxxx</a:t>
            </a:r>
            <a:endParaRPr lang="en-US" dirty="0" smtClean="0">
              <a:solidFill>
                <a:schemeClr val="bg2"/>
              </a:solidFill>
              <a:latin typeface="FrutigerNext LT Medium" pitchFamily="34" charset="0"/>
              <a:sym typeface="Wingdings" pitchFamily="2" charset="2"/>
            </a:endParaRPr>
          </a:p>
          <a:p>
            <a:pPr marL="342900" indent="-342900"/>
            <a:r>
              <a:rPr lang="en-US" dirty="0" smtClean="0">
                <a:solidFill>
                  <a:schemeClr val="bg2"/>
                </a:solidFill>
                <a:latin typeface="FrutigerNext LT Medium" pitchFamily="34" charset="0"/>
                <a:sym typeface="Wingdings" pitchFamily="2" charset="2"/>
              </a:rPr>
              <a:t>		URL : </a:t>
            </a:r>
            <a:r>
              <a:rPr lang="en-US" dirty="0" err="1" smtClean="0">
                <a:solidFill>
                  <a:schemeClr val="bg2"/>
                </a:solidFill>
                <a:latin typeface="FrutigerNext LT Medium" pitchFamily="34" charset="0"/>
                <a:sym typeface="Wingdings" pitchFamily="2" charset="2"/>
              </a:rPr>
              <a:t>IPAddress:port</a:t>
            </a:r>
            <a:r>
              <a:rPr lang="en-US" dirty="0" smtClean="0">
                <a:solidFill>
                  <a:schemeClr val="bg2"/>
                </a:solidFill>
                <a:latin typeface="FrutigerNext LT Medium" pitchFamily="34" charset="0"/>
                <a:sym typeface="Wingdings" pitchFamily="2" charset="2"/>
              </a:rPr>
              <a:t> ( </a:t>
            </a:r>
            <a:r>
              <a:rPr lang="en-US" dirty="0" err="1" smtClean="0">
                <a:solidFill>
                  <a:schemeClr val="bg2"/>
                </a:solidFill>
                <a:latin typeface="FrutigerNext LT Medium" pitchFamily="34" charset="0"/>
                <a:sym typeface="Wingdings" pitchFamily="2" charset="2"/>
              </a:rPr>
              <a:t>Datastation</a:t>
            </a:r>
            <a:r>
              <a:rPr lang="en-US" dirty="0" smtClean="0">
                <a:solidFill>
                  <a:schemeClr val="bg2"/>
                </a:solidFill>
                <a:latin typeface="FrutigerNext LT Medium" pitchFamily="34" charset="0"/>
                <a:sym typeface="Wingdings" pitchFamily="2" charset="2"/>
              </a:rPr>
              <a:t> Server IP Address)</a:t>
            </a:r>
          </a:p>
          <a:p>
            <a:pPr marL="342900" indent="-342900"/>
            <a:r>
              <a:rPr lang="en-US" dirty="0" smtClean="0">
                <a:solidFill>
                  <a:schemeClr val="bg2"/>
                </a:solidFill>
                <a:latin typeface="FrutigerNext LT Medium" pitchFamily="34" charset="0"/>
                <a:sym typeface="Wingdings" pitchFamily="2" charset="2"/>
              </a:rPr>
              <a:t>		</a:t>
            </a:r>
          </a:p>
          <a:p>
            <a:pPr marL="342900" indent="-342900">
              <a:buAutoNum type="arabicPeriod" startAt="5"/>
            </a:pPr>
            <a:endParaRPr lang="en-US" dirty="0" smtClean="0">
              <a:solidFill>
                <a:schemeClr val="bg2"/>
              </a:solidFill>
              <a:latin typeface="FrutigerNext LT Medium" pitchFamily="34" charset="0"/>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6"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Data Station Configuration </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51202" name="Picture 2"/>
          <p:cNvPicPr>
            <a:picLocks noChangeAspect="1" noChangeArrowheads="1"/>
          </p:cNvPicPr>
          <p:nvPr/>
        </p:nvPicPr>
        <p:blipFill>
          <a:blip r:embed="rId3" cstate="print"/>
          <a:srcRect/>
          <a:stretch>
            <a:fillRect/>
          </a:stretch>
        </p:blipFill>
        <p:spPr bwMode="auto">
          <a:xfrm>
            <a:off x="2438400" y="2895600"/>
            <a:ext cx="3829050"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5"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Data Station Configuration </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52226" name="Picture 2"/>
          <p:cNvPicPr>
            <a:picLocks noChangeAspect="1" noChangeArrowheads="1"/>
          </p:cNvPicPr>
          <p:nvPr/>
        </p:nvPicPr>
        <p:blipFill>
          <a:blip r:embed="rId4" cstate="print"/>
          <a:srcRect/>
          <a:stretch>
            <a:fillRect/>
          </a:stretch>
        </p:blipFill>
        <p:spPr bwMode="auto">
          <a:xfrm>
            <a:off x="914400" y="1749462"/>
            <a:ext cx="7543800" cy="4422738"/>
          </a:xfrm>
          <a:prstGeom prst="rect">
            <a:avLst/>
          </a:prstGeom>
          <a:noFill/>
          <a:ln w="9525">
            <a:noFill/>
            <a:miter lim="800000"/>
            <a:headEnd/>
            <a:tailEnd/>
          </a:ln>
        </p:spPr>
      </p:pic>
      <p:sp>
        <p:nvSpPr>
          <p:cNvPr id="7" name="Rectangle 6"/>
          <p:cNvSpPr/>
          <p:nvPr/>
        </p:nvSpPr>
        <p:spPr>
          <a:xfrm>
            <a:off x="990600" y="838200"/>
            <a:ext cx="7391400" cy="923330"/>
          </a:xfrm>
          <a:prstGeom prst="rect">
            <a:avLst/>
          </a:prstGeom>
        </p:spPr>
        <p:txBody>
          <a:bodyPr wrap="square">
            <a:spAutoFit/>
          </a:bodyPr>
          <a:lstStyle/>
          <a:p>
            <a:pPr marL="342900" indent="-342900"/>
            <a:r>
              <a:rPr lang="en-US" dirty="0" smtClean="0">
                <a:solidFill>
                  <a:schemeClr val="bg2"/>
                </a:solidFill>
                <a:latin typeface="FrutigerNext LT Medium" pitchFamily="34" charset="0"/>
              </a:rPr>
              <a:t>7.	Below are the default tasks, New tasks can also be created. By default tasks are available for Main and backup CTI’s which can be scheduled.</a:t>
            </a:r>
            <a:endParaRPr lang="en-US" dirty="0" smtClean="0">
              <a:solidFill>
                <a:schemeClr val="bg2"/>
              </a:solidFill>
              <a:latin typeface="FrutigerNext LT Medium" pitchFamily="34" charset="0"/>
              <a:sym typeface="Wingdings" pitchFamily="2" charset="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5"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Data Station Configuration </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6" name="Rectangle 5"/>
          <p:cNvSpPr/>
          <p:nvPr/>
        </p:nvSpPr>
        <p:spPr>
          <a:xfrm>
            <a:off x="838200" y="1058882"/>
            <a:ext cx="3124200" cy="3970318"/>
          </a:xfrm>
          <a:prstGeom prst="rect">
            <a:avLst/>
          </a:prstGeom>
        </p:spPr>
        <p:txBody>
          <a:bodyPr wrap="square">
            <a:spAutoFit/>
          </a:bodyPr>
          <a:lstStyle/>
          <a:p>
            <a:pPr marL="342900" indent="-342900">
              <a:buAutoNum type="arabicPeriod" startAt="8"/>
            </a:pPr>
            <a:r>
              <a:rPr lang="en-US" dirty="0" smtClean="0">
                <a:solidFill>
                  <a:schemeClr val="bg2"/>
                </a:solidFill>
                <a:latin typeface="FrutigerNext LT Medium" pitchFamily="34" charset="0"/>
              </a:rPr>
              <a:t>The binary (.</a:t>
            </a:r>
            <a:r>
              <a:rPr lang="en-US" dirty="0" err="1" smtClean="0">
                <a:solidFill>
                  <a:schemeClr val="bg2"/>
                </a:solidFill>
                <a:latin typeface="FrutigerNext LT Medium" pitchFamily="34" charset="0"/>
              </a:rPr>
              <a:t>unl</a:t>
            </a:r>
            <a:r>
              <a:rPr lang="en-US" dirty="0" smtClean="0">
                <a:solidFill>
                  <a:schemeClr val="bg2"/>
                </a:solidFill>
                <a:latin typeface="FrutigerNext LT Medium" pitchFamily="34" charset="0"/>
              </a:rPr>
              <a:t>) bill files of CTI are generated in the Machine where the CTI is installed. </a:t>
            </a:r>
            <a:r>
              <a:rPr lang="en-US" dirty="0" smtClean="0">
                <a:solidFill>
                  <a:schemeClr val="bg2"/>
                </a:solidFill>
                <a:latin typeface="FrutigerNext LT Medium" pitchFamily="34" charset="0"/>
                <a:sym typeface="Wingdings" pitchFamily="2" charset="2"/>
              </a:rPr>
              <a:t>In Windows the default bill path = </a:t>
            </a:r>
            <a:r>
              <a:rPr lang="en-US" b="1" dirty="0" smtClean="0">
                <a:solidFill>
                  <a:schemeClr val="bg2"/>
                </a:solidFill>
              </a:rPr>
              <a:t>d:\bill\ccsbill</a:t>
            </a:r>
            <a:endParaRPr lang="en-US" dirty="0" smtClean="0">
              <a:solidFill>
                <a:schemeClr val="bg2"/>
              </a:solidFill>
            </a:endParaRPr>
          </a:p>
          <a:p>
            <a:pPr marL="342900" indent="-342900"/>
            <a:r>
              <a:rPr lang="en-US" dirty="0" smtClean="0">
                <a:solidFill>
                  <a:schemeClr val="bg2"/>
                </a:solidFill>
                <a:latin typeface="FrutigerNext LT Medium" pitchFamily="34" charset="0"/>
                <a:sym typeface="Wingdings" pitchFamily="2" charset="2"/>
              </a:rPr>
              <a:t>	In Linux the default bill path = </a:t>
            </a:r>
            <a:r>
              <a:rPr lang="en-US" b="1" dirty="0" smtClean="0">
                <a:solidFill>
                  <a:schemeClr val="bg2"/>
                </a:solidFill>
              </a:rPr>
              <a:t>$ICDDIR/bill/</a:t>
            </a:r>
            <a:r>
              <a:rPr lang="en-US" b="1" dirty="0" err="1" smtClean="0">
                <a:solidFill>
                  <a:schemeClr val="bg2"/>
                </a:solidFill>
              </a:rPr>
              <a:t>ccsbill</a:t>
            </a:r>
            <a:endParaRPr lang="en-US" b="1" dirty="0" smtClean="0">
              <a:solidFill>
                <a:schemeClr val="bg2"/>
              </a:solidFill>
            </a:endParaRPr>
          </a:p>
          <a:p>
            <a:pPr marL="342900" indent="-342900"/>
            <a:endParaRPr lang="en-US" b="1" dirty="0" smtClean="0">
              <a:solidFill>
                <a:schemeClr val="bg2"/>
              </a:solidFill>
              <a:latin typeface="FrutigerNext LT Medium" pitchFamily="34" charset="0"/>
              <a:sym typeface="Wingdings" pitchFamily="2" charset="2"/>
            </a:endParaRPr>
          </a:p>
          <a:p>
            <a:pPr marL="342900" indent="-342900"/>
            <a:r>
              <a:rPr lang="en-US" dirty="0" smtClean="0">
                <a:solidFill>
                  <a:schemeClr val="bg2"/>
                </a:solidFill>
                <a:latin typeface="FrutigerNext LT Medium" pitchFamily="34" charset="0"/>
                <a:sym typeface="Wingdings" pitchFamily="2" charset="2"/>
              </a:rPr>
              <a:t>9. Double click on the task agent assess(Main). A window appears as shown.</a:t>
            </a:r>
            <a:endParaRPr lang="en-US" b="1" dirty="0" smtClean="0">
              <a:solidFill>
                <a:schemeClr val="bg2"/>
              </a:solidFill>
            </a:endParaRPr>
          </a:p>
        </p:txBody>
      </p:sp>
      <p:pic>
        <p:nvPicPr>
          <p:cNvPr id="48130" name="Picture 2"/>
          <p:cNvPicPr>
            <a:picLocks noChangeAspect="1" noChangeArrowheads="1"/>
          </p:cNvPicPr>
          <p:nvPr/>
        </p:nvPicPr>
        <p:blipFill>
          <a:blip r:embed="rId4" cstate="print"/>
          <a:srcRect/>
          <a:stretch>
            <a:fillRect/>
          </a:stretch>
        </p:blipFill>
        <p:spPr bwMode="auto">
          <a:xfrm>
            <a:off x="3962400" y="838200"/>
            <a:ext cx="4572000" cy="5273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总结 copy"/>
          <p:cNvPicPr>
            <a:picLocks noChangeAspect="1" noChangeArrowheads="1"/>
          </p:cNvPicPr>
          <p:nvPr/>
        </p:nvPicPr>
        <p:blipFill>
          <a:blip r:embed="rId3" cstate="print"/>
          <a:srcRect/>
          <a:stretch>
            <a:fillRect/>
          </a:stretch>
        </p:blipFill>
        <p:spPr bwMode="auto">
          <a:xfrm>
            <a:off x="196850" y="220663"/>
            <a:ext cx="617538" cy="617537"/>
          </a:xfrm>
          <a:prstGeom prst="rect">
            <a:avLst/>
          </a:prstGeom>
          <a:noFill/>
          <a:ln w="9525">
            <a:noFill/>
            <a:miter lim="800000"/>
            <a:headEnd/>
            <a:tailEnd/>
          </a:ln>
        </p:spPr>
      </p:pic>
      <p:sp>
        <p:nvSpPr>
          <p:cNvPr id="5"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Data Station Configuration </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49154" name="Picture 2"/>
          <p:cNvPicPr>
            <a:picLocks noChangeAspect="1" noChangeArrowheads="1"/>
          </p:cNvPicPr>
          <p:nvPr/>
        </p:nvPicPr>
        <p:blipFill>
          <a:blip r:embed="rId4" cstate="print"/>
          <a:srcRect/>
          <a:stretch>
            <a:fillRect/>
          </a:stretch>
        </p:blipFill>
        <p:spPr bwMode="auto">
          <a:xfrm>
            <a:off x="4191000" y="990600"/>
            <a:ext cx="4657725" cy="5053589"/>
          </a:xfrm>
          <a:prstGeom prst="rect">
            <a:avLst/>
          </a:prstGeom>
          <a:noFill/>
          <a:ln w="9525">
            <a:noFill/>
            <a:miter lim="800000"/>
            <a:headEnd/>
            <a:tailEnd/>
          </a:ln>
        </p:spPr>
      </p:pic>
      <p:sp>
        <p:nvSpPr>
          <p:cNvPr id="7" name="Rectangle 6"/>
          <p:cNvSpPr/>
          <p:nvPr/>
        </p:nvSpPr>
        <p:spPr>
          <a:xfrm>
            <a:off x="838200" y="762000"/>
            <a:ext cx="3352800" cy="5632311"/>
          </a:xfrm>
          <a:prstGeom prst="rect">
            <a:avLst/>
          </a:prstGeom>
        </p:spPr>
        <p:txBody>
          <a:bodyPr wrap="square">
            <a:spAutoFit/>
          </a:bodyPr>
          <a:lstStyle/>
          <a:p>
            <a:pPr marL="342900" indent="-342900">
              <a:buAutoNum type="arabicPeriod" startAt="10"/>
            </a:pPr>
            <a:r>
              <a:rPr lang="en-US" dirty="0" smtClean="0">
                <a:solidFill>
                  <a:schemeClr val="bg2"/>
                </a:solidFill>
                <a:latin typeface="FrutigerNext LT Medium" pitchFamily="34" charset="0"/>
              </a:rPr>
              <a:t> Select the destination tab, specify the SID of the  database used.</a:t>
            </a:r>
          </a:p>
          <a:p>
            <a:pPr marL="342900" indent="-342900"/>
            <a:endParaRPr lang="en-US" dirty="0" smtClean="0">
              <a:solidFill>
                <a:schemeClr val="bg2"/>
              </a:solidFill>
              <a:latin typeface="FrutigerNext LT Medium" pitchFamily="34" charset="0"/>
            </a:endParaRPr>
          </a:p>
          <a:p>
            <a:pPr marL="342900" indent="-342900"/>
            <a:r>
              <a:rPr lang="en-US" dirty="0" smtClean="0">
                <a:solidFill>
                  <a:schemeClr val="bg2"/>
                </a:solidFill>
                <a:latin typeface="FrutigerNext LT Medium" pitchFamily="34" charset="0"/>
              </a:rPr>
              <a:t>11. SQL Content:</a:t>
            </a:r>
          </a:p>
          <a:p>
            <a:pPr marL="342900" indent="-342900"/>
            <a:r>
              <a:rPr lang="en-US" dirty="0" smtClean="0">
                <a:solidFill>
                  <a:schemeClr val="bg2"/>
                </a:solidFill>
                <a:latin typeface="FrutigerNext LT Medium" pitchFamily="34" charset="0"/>
              </a:rPr>
              <a:t>	SQL Query written to read the binary file and export the data to a table in the database which is in human readable format</a:t>
            </a:r>
          </a:p>
          <a:p>
            <a:pPr marL="342900" indent="-342900"/>
            <a:endParaRPr lang="en-US" dirty="0" smtClean="0">
              <a:solidFill>
                <a:schemeClr val="bg2"/>
              </a:solidFill>
              <a:latin typeface="FrutigerNext LT Medium" pitchFamily="34" charset="0"/>
            </a:endParaRPr>
          </a:p>
          <a:p>
            <a:pPr marL="342900" indent="-342900">
              <a:buAutoNum type="arabicPeriod" startAt="12"/>
            </a:pPr>
            <a:r>
              <a:rPr lang="en-US" dirty="0" smtClean="0">
                <a:solidFill>
                  <a:schemeClr val="bg2"/>
                </a:solidFill>
                <a:latin typeface="FrutigerNext LT Medium" pitchFamily="34" charset="0"/>
              </a:rPr>
              <a:t> Same Procedure has to be followed for  configuring all the main and stand by task for scheduling.</a:t>
            </a:r>
          </a:p>
          <a:p>
            <a:pPr marL="342900" indent="-342900"/>
            <a:endParaRPr lang="en-US" dirty="0" smtClean="0">
              <a:solidFill>
                <a:schemeClr val="bg2"/>
              </a:solidFill>
              <a:latin typeface="FrutigerNext LT Medium" pitchFamily="34" charset="0"/>
            </a:endParaRPr>
          </a:p>
          <a:p>
            <a:pPr marL="342900" indent="-342900"/>
            <a:r>
              <a:rPr lang="en-US" dirty="0" smtClean="0">
                <a:solidFill>
                  <a:schemeClr val="bg2"/>
                </a:solidFill>
                <a:latin typeface="FrutigerNext LT Medium" pitchFamily="34" charset="0"/>
              </a:rPr>
              <a:t>13. Go to database and query the database table </a:t>
            </a:r>
            <a:r>
              <a:rPr lang="en-US" dirty="0" err="1" smtClean="0">
                <a:solidFill>
                  <a:schemeClr val="bg2"/>
                </a:solidFill>
                <a:latin typeface="FrutigerNext LT Medium" pitchFamily="34" charset="0"/>
              </a:rPr>
              <a:t>t_AgentAssess</a:t>
            </a:r>
            <a:r>
              <a:rPr lang="en-US" dirty="0" smtClean="0">
                <a:solidFill>
                  <a:schemeClr val="bg2"/>
                </a:solidFill>
                <a:latin typeface="FrutigerNext LT Medium" pitchFamily="34" charset="0"/>
              </a:rPr>
              <a:t> to see the data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7"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Data Station Configuration </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8" name="Rectangle 7"/>
          <p:cNvSpPr/>
          <p:nvPr/>
        </p:nvSpPr>
        <p:spPr>
          <a:xfrm>
            <a:off x="990600" y="1066800"/>
            <a:ext cx="6858000" cy="1200329"/>
          </a:xfrm>
          <a:prstGeom prst="rect">
            <a:avLst/>
          </a:prstGeom>
        </p:spPr>
        <p:txBody>
          <a:bodyPr wrap="square">
            <a:spAutoFit/>
          </a:bodyPr>
          <a:lstStyle/>
          <a:p>
            <a:pPr marL="342900" indent="-342900"/>
            <a:r>
              <a:rPr lang="en-US" dirty="0" smtClean="0">
                <a:solidFill>
                  <a:schemeClr val="bg2"/>
                </a:solidFill>
                <a:latin typeface="FrutigerNext LT Medium" pitchFamily="34" charset="0"/>
              </a:rPr>
              <a:t>14.  Once the tasks configuration is completed and scheduled, each tasks will run at their scheduled time and export the binary file to database. Below are the logs of data station exporting the </a:t>
            </a:r>
            <a:r>
              <a:rPr lang="en-US" dirty="0" err="1" smtClean="0">
                <a:solidFill>
                  <a:schemeClr val="bg2"/>
                </a:solidFill>
                <a:latin typeface="FrutigerNext LT Medium" pitchFamily="34" charset="0"/>
              </a:rPr>
              <a:t>agentstat</a:t>
            </a:r>
            <a:r>
              <a:rPr lang="en-US" dirty="0" smtClean="0">
                <a:solidFill>
                  <a:schemeClr val="bg2"/>
                </a:solidFill>
                <a:latin typeface="FrutigerNext LT Medium" pitchFamily="34" charset="0"/>
              </a:rPr>
              <a:t> and Call info binary files to database.</a:t>
            </a:r>
          </a:p>
        </p:txBody>
      </p:sp>
      <p:pic>
        <p:nvPicPr>
          <p:cNvPr id="50180" name="Picture 4"/>
          <p:cNvPicPr>
            <a:picLocks noChangeAspect="1" noChangeArrowheads="1"/>
          </p:cNvPicPr>
          <p:nvPr/>
        </p:nvPicPr>
        <p:blipFill>
          <a:blip r:embed="rId3" cstate="print"/>
          <a:srcRect/>
          <a:stretch>
            <a:fillRect/>
          </a:stretch>
        </p:blipFill>
        <p:spPr bwMode="auto">
          <a:xfrm>
            <a:off x="1219200" y="2590800"/>
            <a:ext cx="7000875" cy="31160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524000" y="1471339"/>
            <a:ext cx="5562600" cy="2234458"/>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WAS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System Configuration Management</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VDN Configuration Management</a:t>
            </a:r>
          </a:p>
          <a:p>
            <a:pPr marL="465138" indent="-465138">
              <a:spcBef>
                <a:spcPct val="20000"/>
              </a:spcBef>
              <a:buClr>
                <a:schemeClr val="tx1"/>
              </a:buClr>
              <a:buFont typeface="Wingdings" pitchFamily="2" charset="2"/>
              <a:buChar char="q"/>
              <a:defRPr/>
            </a:pPr>
            <a:r>
              <a:rPr lang="en-US" altLang="zh-CN" sz="2400" b="1" kern="0" dirty="0" err="1" smtClean="0">
                <a:solidFill>
                  <a:schemeClr val="tx1">
                    <a:lumMod val="75000"/>
                  </a:schemeClr>
                </a:solidFill>
                <a:latin typeface="FrutigerNext LT Medium" pitchFamily="34" charset="0"/>
              </a:rPr>
              <a:t>DataStation</a:t>
            </a:r>
            <a:r>
              <a:rPr lang="en-US" altLang="zh-CN" sz="2400" b="1" kern="0" dirty="0" smtClean="0">
                <a:solidFill>
                  <a:schemeClr val="tx1">
                    <a:lumMod val="75000"/>
                  </a:schemeClr>
                </a:solidFill>
                <a:latin typeface="FrutigerNext LT Medium" pitchFamily="34" charset="0"/>
              </a:rPr>
              <a:t>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References</a:t>
            </a:r>
          </a:p>
        </p:txBody>
      </p:sp>
      <p:sp>
        <p:nvSpPr>
          <p:cNvPr id="9"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总结 copy"/>
          <p:cNvPicPr>
            <a:picLocks noChangeAspect="1" noChangeArrowheads="1"/>
          </p:cNvPicPr>
          <p:nvPr/>
        </p:nvPicPr>
        <p:blipFill>
          <a:blip r:embed="rId2" cstate="print"/>
          <a:srcRect/>
          <a:stretch>
            <a:fillRect/>
          </a:stretch>
        </p:blipFill>
        <p:spPr bwMode="auto">
          <a:xfrm>
            <a:off x="196850" y="220663"/>
            <a:ext cx="617538" cy="617537"/>
          </a:xfrm>
          <a:prstGeom prst="rect">
            <a:avLst/>
          </a:prstGeom>
          <a:noFill/>
          <a:ln w="9525">
            <a:noFill/>
            <a:miter lim="800000"/>
            <a:headEnd/>
            <a:tailEnd/>
          </a:ln>
        </p:spPr>
      </p:pic>
      <p:sp>
        <p:nvSpPr>
          <p:cNvPr id="5"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References</a:t>
            </a:r>
            <a:endParaRPr lang="en-US" altLang="zh-CN" sz="1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
        <p:nvSpPr>
          <p:cNvPr id="6" name="Rectangle 5"/>
          <p:cNvSpPr/>
          <p:nvPr/>
        </p:nvSpPr>
        <p:spPr>
          <a:xfrm>
            <a:off x="1219200" y="1143000"/>
            <a:ext cx="7239000" cy="3139321"/>
          </a:xfrm>
          <a:prstGeom prst="rect">
            <a:avLst/>
          </a:prstGeom>
        </p:spPr>
        <p:txBody>
          <a:bodyPr wrap="square">
            <a:spAutoFit/>
          </a:bodyPr>
          <a:lstStyle/>
          <a:p>
            <a:r>
              <a:rPr lang="en-US" b="1" dirty="0" smtClean="0">
                <a:solidFill>
                  <a:schemeClr val="bg2"/>
                </a:solidFill>
                <a:latin typeface="FrutigerNext LT Medium" pitchFamily="34" charset="0"/>
              </a:rPr>
              <a:t>WAS Configuration Reference:</a:t>
            </a:r>
          </a:p>
          <a:p>
            <a:r>
              <a:rPr lang="en-US" i="1" dirty="0" smtClean="0">
                <a:solidFill>
                  <a:schemeClr val="bg2"/>
                </a:solidFill>
                <a:latin typeface="FrutigerNext LT Medium" pitchFamily="34" charset="0"/>
              </a:rPr>
              <a:t>HUAWEI Call Center WAS Installation Guide </a:t>
            </a:r>
          </a:p>
          <a:p>
            <a:r>
              <a:rPr lang="en-US" i="1" dirty="0" smtClean="0">
                <a:solidFill>
                  <a:schemeClr val="bg2"/>
                </a:solidFill>
                <a:latin typeface="FrutigerNext LT Medium" pitchFamily="34" charset="0"/>
              </a:rPr>
              <a:t>[check for the configuration section]</a:t>
            </a:r>
          </a:p>
          <a:p>
            <a:r>
              <a:rPr lang="en-US" i="1" dirty="0" smtClean="0">
                <a:solidFill>
                  <a:schemeClr val="bg2"/>
                </a:solidFill>
                <a:latin typeface="FrutigerNext LT Medium" pitchFamily="34" charset="0"/>
              </a:rPr>
              <a:t>http://support.huawei.com/support/DocView.do?doc_id=SE0000535392&amp;doc_type=ProductManual-soft</a:t>
            </a:r>
          </a:p>
          <a:p>
            <a:endParaRPr lang="en-US" i="1" dirty="0" smtClean="0">
              <a:solidFill>
                <a:schemeClr val="bg2"/>
              </a:solidFill>
              <a:latin typeface="FrutigerNext LT Medium" pitchFamily="34" charset="0"/>
            </a:endParaRPr>
          </a:p>
          <a:p>
            <a:r>
              <a:rPr lang="en-US" b="1" dirty="0" smtClean="0">
                <a:solidFill>
                  <a:schemeClr val="bg2"/>
                </a:solidFill>
                <a:latin typeface="FrutigerNext LT Medium" pitchFamily="34" charset="0"/>
              </a:rPr>
              <a:t>CTI Configuration Reference:</a:t>
            </a:r>
          </a:p>
          <a:p>
            <a:r>
              <a:rPr lang="en-US" i="1" dirty="0" smtClean="0">
                <a:solidFill>
                  <a:schemeClr val="bg2"/>
                </a:solidFill>
                <a:latin typeface="FrutigerNext LT Medium" pitchFamily="34" charset="0"/>
              </a:rPr>
              <a:t>	System and VDN Help Files</a:t>
            </a:r>
          </a:p>
          <a:p>
            <a:endParaRPr lang="en-US" i="1" dirty="0" smtClean="0">
              <a:solidFill>
                <a:schemeClr val="bg2"/>
              </a:solidFill>
              <a:latin typeface="FrutigerNext LT Medium" pitchFamily="34" charset="0"/>
            </a:endParaRPr>
          </a:p>
          <a:p>
            <a:r>
              <a:rPr lang="en-US" b="1" i="1" dirty="0" err="1" smtClean="0">
                <a:solidFill>
                  <a:schemeClr val="bg2"/>
                </a:solidFill>
                <a:latin typeface="FrutigerNext LT Medium" pitchFamily="34" charset="0"/>
              </a:rPr>
              <a:t>DataStation</a:t>
            </a:r>
            <a:r>
              <a:rPr lang="en-US" b="1" i="1" dirty="0" smtClean="0">
                <a:solidFill>
                  <a:schemeClr val="bg2"/>
                </a:solidFill>
                <a:latin typeface="FrutigerNext LT Medium" pitchFamily="34" charset="0"/>
              </a:rPr>
              <a:t> Reference:</a:t>
            </a:r>
          </a:p>
          <a:p>
            <a:r>
              <a:rPr lang="en-US" i="1" dirty="0" err="1" smtClean="0">
                <a:solidFill>
                  <a:schemeClr val="bg2"/>
                </a:solidFill>
                <a:latin typeface="FrutigerNext LT Medium" pitchFamily="34" charset="0"/>
              </a:rPr>
              <a:t>DataStation</a:t>
            </a:r>
            <a:r>
              <a:rPr lang="en-US" i="1" dirty="0" smtClean="0">
                <a:solidFill>
                  <a:schemeClr val="bg2"/>
                </a:solidFill>
                <a:latin typeface="FrutigerNext LT Medium" pitchFamily="34" charset="0"/>
              </a:rPr>
              <a:t> Installation Guide (v100r001c04b030)</a:t>
            </a:r>
            <a:r>
              <a:rPr lang="en-US" dirty="0" smtClean="0">
                <a:solidFill>
                  <a:schemeClr val="bg2"/>
                </a:solidFill>
                <a:latin typeface="FrutigerNext LT Medium" pitchFamily="34" charset="0"/>
              </a:rPr>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Training Pre Requisites</a:t>
            </a:r>
          </a:p>
        </p:txBody>
      </p:sp>
      <p:sp>
        <p:nvSpPr>
          <p:cNvPr id="7" name="Rectangle 3"/>
          <p:cNvSpPr txBox="1">
            <a:spLocks noChangeArrowheads="1"/>
          </p:cNvSpPr>
          <p:nvPr/>
        </p:nvSpPr>
        <p:spPr bwMode="auto">
          <a:xfrm>
            <a:off x="1066800" y="1219200"/>
            <a:ext cx="6934200" cy="2743200"/>
          </a:xfrm>
          <a:prstGeom prst="rect">
            <a:avLst/>
          </a:prstGeom>
          <a:noFill/>
          <a:ln w="9525">
            <a:noFill/>
            <a:miter lim="800000"/>
            <a:headEnd/>
            <a:tailEnd/>
          </a:ln>
          <a:effectLst/>
        </p:spPr>
        <p:txBody>
          <a:bodyPr/>
          <a:lstStyle/>
          <a:p>
            <a:pPr marL="465138" indent="-465138">
              <a:spcBef>
                <a:spcPct val="20000"/>
              </a:spcBef>
              <a:buClr>
                <a:schemeClr val="tx1"/>
              </a:buClr>
              <a:buFont typeface="Wingdings" pitchFamily="2" charset="2"/>
              <a:buChar char="q"/>
            </a:pPr>
            <a:r>
              <a:rPr lang="en-US" altLang="zh-CN" sz="2000" smtClean="0">
                <a:solidFill>
                  <a:schemeClr val="bg2"/>
                </a:solidFill>
                <a:latin typeface="FrutigerNext LT Medium" pitchFamily="34" charset="0"/>
                <a:ea typeface="宋体" charset="-122"/>
              </a:rPr>
              <a:t>IPCC </a:t>
            </a:r>
            <a:r>
              <a:rPr lang="en-US" altLang="zh-CN" sz="2000" dirty="0" smtClean="0">
                <a:solidFill>
                  <a:schemeClr val="bg2"/>
                </a:solidFill>
                <a:latin typeface="FrutigerNext LT Medium" pitchFamily="34" charset="0"/>
                <a:ea typeface="宋体" charset="-122"/>
              </a:rPr>
              <a:t>Overview</a:t>
            </a:r>
            <a:endParaRPr lang="en-US" altLang="zh-CN" sz="2000" dirty="0">
              <a:solidFill>
                <a:schemeClr val="bg2"/>
              </a:solidFill>
              <a:latin typeface="FrutigerNext LT Medium" pitchFamily="34" charset="0"/>
              <a:ea typeface="宋体" charset="-122"/>
            </a:endParaRPr>
          </a:p>
          <a:p>
            <a:pPr marL="465138" lvl="1" indent="-465138">
              <a:spcBef>
                <a:spcPct val="20000"/>
              </a:spcBef>
              <a:buClr>
                <a:schemeClr val="tx1"/>
              </a:buClr>
              <a:buFont typeface="Wingdings" pitchFamily="2" charset="2"/>
              <a:buChar char="q"/>
            </a:pPr>
            <a:r>
              <a:rPr lang="en-US" altLang="zh-CN" sz="2000" dirty="0" smtClean="0">
                <a:solidFill>
                  <a:schemeClr val="bg2"/>
                </a:solidFill>
                <a:latin typeface="FrutigerNext LT Medium" pitchFamily="34" charset="0"/>
                <a:ea typeface="宋体" charset="-122"/>
              </a:rPr>
              <a:t>UAP3300 Overview</a:t>
            </a:r>
          </a:p>
          <a:p>
            <a:pPr marL="465138" lvl="1" indent="-465138">
              <a:spcBef>
                <a:spcPct val="20000"/>
              </a:spcBef>
              <a:buClr>
                <a:schemeClr val="tx1"/>
              </a:buClr>
              <a:buFont typeface="Wingdings" pitchFamily="2" charset="2"/>
              <a:buChar char="q"/>
            </a:pPr>
            <a:r>
              <a:rPr lang="en-US" altLang="zh-CN" sz="2000" dirty="0" smtClean="0">
                <a:solidFill>
                  <a:schemeClr val="bg2"/>
                </a:solidFill>
                <a:latin typeface="FrutigerNext LT Medium" pitchFamily="34" charset="0"/>
                <a:ea typeface="宋体" charset="-122"/>
              </a:rPr>
              <a:t>CTI Overview</a:t>
            </a:r>
          </a:p>
        </p:txBody>
      </p:sp>
      <p:pic>
        <p:nvPicPr>
          <p:cNvPr id="48132" name="Picture 4" descr="目录 copy"/>
          <p:cNvPicPr>
            <a:picLocks noChangeAspect="1" noChangeArrowheads="1"/>
          </p:cNvPicPr>
          <p:nvPr/>
        </p:nvPicPr>
        <p:blipFill>
          <a:blip r:embed="rId2" cstate="print"/>
          <a:srcRect/>
          <a:stretch>
            <a:fillRect/>
          </a:stretch>
        </p:blipFill>
        <p:spPr bwMode="auto">
          <a:xfrm>
            <a:off x="160338" y="144463"/>
            <a:ext cx="617537"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524000" y="1600200"/>
            <a:ext cx="6553200" cy="2234458"/>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WAS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System Configuration Management</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VDN Configuration Management</a:t>
            </a:r>
          </a:p>
          <a:p>
            <a:pPr marL="465138" indent="-465138">
              <a:spcBef>
                <a:spcPct val="20000"/>
              </a:spcBef>
              <a:buClr>
                <a:schemeClr val="tx1"/>
              </a:buClr>
              <a:buFont typeface="Wingdings" pitchFamily="2" charset="2"/>
              <a:buChar char="q"/>
              <a:defRPr/>
            </a:pPr>
            <a:r>
              <a:rPr lang="en-US" altLang="zh-CN" sz="2400" b="1" kern="0" dirty="0" err="1" smtClean="0">
                <a:solidFill>
                  <a:schemeClr val="tx1">
                    <a:lumMod val="75000"/>
                  </a:schemeClr>
                </a:solidFill>
                <a:latin typeface="FrutigerNext LT Medium" pitchFamily="34" charset="0"/>
              </a:rPr>
              <a:t>DataStation</a:t>
            </a:r>
            <a:r>
              <a:rPr lang="en-US" altLang="zh-CN" sz="2400" b="1" kern="0" dirty="0" smtClean="0">
                <a:solidFill>
                  <a:schemeClr val="tx1">
                    <a:lumMod val="75000"/>
                  </a:schemeClr>
                </a:solidFill>
                <a:latin typeface="FrutigerNext LT Medium" pitchFamily="34" charset="0"/>
              </a:rPr>
              <a:t>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p>
        </p:txBody>
      </p:sp>
      <p:sp>
        <p:nvSpPr>
          <p:cNvPr id="9"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1143000"/>
            <a:ext cx="7239000" cy="1200329"/>
          </a:xfrm>
          <a:prstGeom prst="rect">
            <a:avLst/>
          </a:prstGeom>
          <a:noFill/>
        </p:spPr>
        <p:txBody>
          <a:bodyPr wrap="square" rtlCol="0">
            <a:spAutoFit/>
          </a:bodyPr>
          <a:lstStyle/>
          <a:p>
            <a:pPr>
              <a:buFont typeface="Arial" pitchFamily="34" charset="0"/>
              <a:buChar char="•"/>
            </a:pPr>
            <a:r>
              <a:rPr lang="en-US" dirty="0" smtClean="0">
                <a:solidFill>
                  <a:schemeClr val="bg2"/>
                </a:solidFill>
                <a:latin typeface="FrutigerNext LT Medium" pitchFamily="34" charset="0"/>
              </a:rPr>
              <a:t> Web Application Server (Web Application Server, hereinafter referred to as WAS) is based on Browser / Server structure</a:t>
            </a:r>
          </a:p>
          <a:p>
            <a:pPr>
              <a:buFont typeface="Arial" pitchFamily="34" charset="0"/>
              <a:buChar char="•"/>
            </a:pPr>
            <a:r>
              <a:rPr lang="en-US" dirty="0" smtClean="0">
                <a:solidFill>
                  <a:schemeClr val="bg2"/>
                </a:solidFill>
                <a:latin typeface="FrutigerNext LT Medium" pitchFamily="34" charset="0"/>
              </a:rPr>
              <a:t> WAS is used by the administrator for configuration management and system monitoring of a Call Center.</a:t>
            </a:r>
          </a:p>
        </p:txBody>
      </p:sp>
      <p:pic>
        <p:nvPicPr>
          <p:cNvPr id="43010" name="Picture 2"/>
          <p:cNvPicPr>
            <a:picLocks noChangeAspect="1" noChangeArrowheads="1"/>
          </p:cNvPicPr>
          <p:nvPr/>
        </p:nvPicPr>
        <p:blipFill>
          <a:blip r:embed="rId3" cstate="print"/>
          <a:srcRect/>
          <a:stretch>
            <a:fillRect/>
          </a:stretch>
        </p:blipFill>
        <p:spPr bwMode="auto">
          <a:xfrm>
            <a:off x="990600" y="2971800"/>
            <a:ext cx="6954592" cy="2571750"/>
          </a:xfrm>
          <a:prstGeom prst="rect">
            <a:avLst/>
          </a:prstGeom>
          <a:noFill/>
          <a:ln w="9525">
            <a:noFill/>
            <a:miter lim="800000"/>
            <a:headEnd/>
            <a:tailEnd/>
          </a:ln>
        </p:spPr>
      </p:pic>
      <p:sp>
        <p:nvSpPr>
          <p:cNvPr id="8"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WAS Description</a:t>
            </a:r>
            <a:endPar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4" cstate="print"/>
          <a:srcRect/>
          <a:stretch>
            <a:fillRect/>
          </a:stretch>
        </p:blipFill>
        <p:spPr bwMode="auto">
          <a:xfrm>
            <a:off x="196850" y="22860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3400" y="962890"/>
            <a:ext cx="8077200" cy="584775"/>
          </a:xfrm>
          <a:prstGeom prst="rect">
            <a:avLst/>
          </a:prstGeom>
        </p:spPr>
        <p:txBody>
          <a:bodyPr wrap="square">
            <a:spAutoFit/>
          </a:bodyPr>
          <a:lstStyle/>
          <a:p>
            <a:r>
              <a:rPr lang="en-US" sz="1600" b="1" i="1" dirty="0" smtClean="0">
                <a:solidFill>
                  <a:schemeClr val="bg2"/>
                </a:solidFill>
                <a:latin typeface="FrutigerNext LT Medium" pitchFamily="34" charset="0"/>
                <a:hlinkClick r:id="rId3"/>
              </a:rPr>
              <a:t>http://localhost:8080/was</a:t>
            </a:r>
            <a:r>
              <a:rPr lang="en-US" sz="1600" b="1" i="1" dirty="0" smtClean="0">
                <a:solidFill>
                  <a:schemeClr val="bg2"/>
                </a:solidFill>
                <a:latin typeface="FrutigerNext LT Medium" pitchFamily="34" charset="0"/>
              </a:rPr>
              <a:t> </a:t>
            </a:r>
            <a:r>
              <a:rPr lang="en-US" sz="1600" dirty="0" smtClean="0">
                <a:solidFill>
                  <a:schemeClr val="bg2"/>
                </a:solidFill>
                <a:latin typeface="FrutigerNext LT Medium" pitchFamily="34" charset="0"/>
              </a:rPr>
              <a:t>in the IE browser.</a:t>
            </a:r>
          </a:p>
          <a:p>
            <a:endParaRPr lang="en-US" sz="1600" dirty="0" smtClean="0">
              <a:solidFill>
                <a:schemeClr val="bg2"/>
              </a:solidFill>
              <a:latin typeface="FrutigerNext LT Medium" pitchFamily="34" charset="0"/>
            </a:endParaRPr>
          </a:p>
        </p:txBody>
      </p:sp>
      <p:sp>
        <p:nvSpPr>
          <p:cNvPr id="9" name="Rectangle 2"/>
          <p:cNvSpPr txBox="1">
            <a:spLocks noChangeArrowheads="1"/>
          </p:cNvSpPr>
          <p:nvPr/>
        </p:nvSpPr>
        <p:spPr bwMode="auto">
          <a:xfrm>
            <a:off x="754061"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WAS Description                                </a:t>
            </a:r>
            <a:r>
              <a:rPr lang="en-US" altLang="zh-CN" sz="13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Contd</a:t>
            </a:r>
            <a:r>
              <a:rPr lang="en-US" altLang="zh-CN" sz="1300" b="1" spc="50" dirty="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t>
            </a:r>
          </a:p>
        </p:txBody>
      </p:sp>
      <p:pic>
        <p:nvPicPr>
          <p:cNvPr id="10" name="Picture 4"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pic>
        <p:nvPicPr>
          <p:cNvPr id="2" name="Picture 2"/>
          <p:cNvPicPr>
            <a:picLocks noChangeAspect="1" noChangeArrowheads="1"/>
          </p:cNvPicPr>
          <p:nvPr/>
        </p:nvPicPr>
        <p:blipFill>
          <a:blip r:embed="rId5" cstate="print"/>
          <a:srcRect/>
          <a:stretch>
            <a:fillRect/>
          </a:stretch>
        </p:blipFill>
        <p:spPr bwMode="auto">
          <a:xfrm>
            <a:off x="433388" y="1304925"/>
            <a:ext cx="8277225"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4013</TotalTime>
  <Words>4155</Words>
  <Application>Microsoft Office PowerPoint</Application>
  <PresentationFormat>On-screen Show (4:3)</PresentationFormat>
  <Paragraphs>472</Paragraphs>
  <Slides>60</Slides>
  <Notes>27</Notes>
  <HiddenSlides>0</HiddenSlides>
  <MMClips>0</MMClips>
  <ScaleCrop>false</ScaleCrop>
  <HeadingPairs>
    <vt:vector size="4" baseType="variant">
      <vt:variant>
        <vt:lpstr>Theme</vt:lpstr>
      </vt:variant>
      <vt:variant>
        <vt:i4>3</vt:i4>
      </vt:variant>
      <vt:variant>
        <vt:lpstr>Slide Titles</vt:lpstr>
      </vt:variant>
      <vt:variant>
        <vt:i4>60</vt:i4>
      </vt:variant>
    </vt:vector>
  </HeadingPairs>
  <TitlesOfParts>
    <vt:vector size="63" baseType="lpstr">
      <vt:lpstr>default</vt:lpstr>
      <vt:lpstr>Custom Design</vt:lpstr>
      <vt:lpstr>1_Custom Design</vt:lpstr>
      <vt:lpstr>Slide 1</vt:lpstr>
      <vt:lpstr>CTI Basic  Configuration</vt:lpstr>
      <vt:lpstr>Agenda</vt:lpstr>
      <vt:lpstr>Slide 4</vt:lpstr>
      <vt:lpstr>Target Audience</vt:lpstr>
      <vt:lpstr>Slide 6</vt:lpstr>
      <vt:lpstr>Agenda</vt:lpstr>
      <vt:lpstr>Slide 8</vt:lpstr>
      <vt:lpstr>Slide 9</vt:lpstr>
      <vt:lpstr>Slide 10</vt:lpstr>
      <vt:lpstr>Slide 11</vt:lpstr>
      <vt:lpstr>Slide 12</vt:lpstr>
      <vt:lpstr>Agenda</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Agenda</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Agenda</vt:lpstr>
      <vt:lpstr>Slide 50</vt:lpstr>
      <vt:lpstr>Slide 51</vt:lpstr>
      <vt:lpstr>Slide 52</vt:lpstr>
      <vt:lpstr>Slide 53</vt:lpstr>
      <vt:lpstr>Slide 54</vt:lpstr>
      <vt:lpstr>Slide 55</vt:lpstr>
      <vt:lpstr>Slide 56</vt:lpstr>
      <vt:lpstr>Slide 57</vt:lpstr>
      <vt:lpstr>Agenda</vt:lpstr>
      <vt:lpstr>Slide 59</vt:lpstr>
      <vt:lpstr>Slide 60</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MyIVR</dc:title>
  <dc:creator>ikf15152</dc:creator>
  <cp:lastModifiedBy>a00903042</cp:lastModifiedBy>
  <cp:revision>559</cp:revision>
  <dcterms:created xsi:type="dcterms:W3CDTF">2009-11-30T04:43:45Z</dcterms:created>
  <dcterms:modified xsi:type="dcterms:W3CDTF">2012-08-16T06:41:42Z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(2)NlSkESMV/AoVAk9ALAwp1VULNpz5xtdKwmvbv8JCv0OEMgF/0TTalcHDM6Y2S603V8Y5EXyh
8B0StBmYGQODOrIDXhcxTbH7YSbYz+eHvaRwv4kQuQdh1Y0QvwsRg1/xJP4vl9LkxD/4PW1J
RLjpF2eOs4EhD1A8tK7Jk/1R3GSVUS0cKrGlkzzGoEO0ThWC1DeB6BEAwRKMd3cqhXATHQh/
tRf1lNs+0qcJUr69bzJMC</vt:lpwstr>
  </property>
  <property fmtid="{D5CDD505-2E9C-101B-9397-08002B2CF9AE}" pid="3" name="_ms_pID_7253431">
    <vt:lpwstr>Xq1KWXv7fF8P+QIYT9F2oyoM7NonYo0ada9rvUn7zOh6yD7NXNa
s5UmY7mdO/W1g++h2U52IflL8gGSdhrabthnhewicZ0rBxdhuyP1x6wHiwzr+aBjpOukLQ6s
dNSvP3QRYlSFKkhJgAj7Qu498A4ZrX1CA+LgVvRY86SuSoUDxu1dotDhN6ramvRsvKbGvAia
Lo4W62NfaeWEfzGBL9JEggG7y7OJYmXtzUFsWA==</vt:lpwstr>
  </property>
  <property fmtid="{D5CDD505-2E9C-101B-9397-08002B2CF9AE}" pid="4" name="sflag">
    <vt:lpwstr>1345095503</vt:lpwstr>
  </property>
</Properties>
</file>