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5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80" r:id="rId9"/>
    <p:sldId id="264" r:id="rId10"/>
    <p:sldId id="281" r:id="rId11"/>
    <p:sldId id="274" r:id="rId12"/>
    <p:sldId id="275" r:id="rId13"/>
    <p:sldId id="265" r:id="rId14"/>
    <p:sldId id="276" r:id="rId15"/>
    <p:sldId id="266" r:id="rId16"/>
    <p:sldId id="282" r:id="rId17"/>
    <p:sldId id="279" r:id="rId18"/>
    <p:sldId id="272" r:id="rId19"/>
    <p:sldId id="271" r:id="rId20"/>
    <p:sldId id="284" r:id="rId21"/>
    <p:sldId id="285" r:id="rId22"/>
    <p:sldId id="283" r:id="rId23"/>
    <p:sldId id="287" r:id="rId24"/>
    <p:sldId id="268" r:id="rId25"/>
    <p:sldId id="286" r:id="rId26"/>
    <p:sldId id="26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42" autoAdjust="0"/>
    <p:restoredTop sz="80483" autoAdjust="0"/>
  </p:normalViewPr>
  <p:slideViewPr>
    <p:cSldViewPr>
      <p:cViewPr varScale="1">
        <p:scale>
          <a:sx n="92" d="100"/>
          <a:sy n="92" d="100"/>
        </p:scale>
        <p:origin x="21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>
                <a:latin typeface="Arial" charset="0"/>
              </a:defRPr>
            </a:lvl1pPr>
          </a:lstStyle>
          <a:p>
            <a:fld id="{42DCC6CB-0965-428F-AA11-96E7D22F6B63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39CBC-05FB-45CA-A331-284D0C643D3B}" type="slidenum">
              <a:rPr lang="ar-SA"/>
              <a:pPr/>
              <a:t>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698D8-9A44-4D04-9759-73259B3B659F}" type="slidenum">
              <a:rPr lang="ar-SA"/>
              <a:pPr/>
              <a:t>12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0F61D-9A06-4BA5-9576-79E31EFEC748}" type="slidenum">
              <a:rPr lang="ar-SA"/>
              <a:pPr/>
              <a:t>13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DCEF5-673D-4521-8489-256DA5E2BF15}" type="slidenum">
              <a:rPr lang="ar-SA"/>
              <a:pPr/>
              <a:t>14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8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4621C-DF4E-4E0B-8699-37AAA9BCAA1A}" type="slidenum">
              <a:rPr lang="ar-SA"/>
              <a:pPr/>
              <a:t>15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82AA4-BBD1-4728-98E7-20A6FB58B7EF}" type="slidenum">
              <a:rPr lang="ar-SA"/>
              <a:pPr/>
              <a:t>17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7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3F3C0-1113-42A8-B943-3504E129411A}" type="slidenum">
              <a:rPr lang="ar-SA"/>
              <a:pPr/>
              <a:t>18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9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CCEAC-210C-42D1-88E9-3E6C5AFCB2FC}" type="slidenum">
              <a:rPr lang="ar-SA"/>
              <a:pPr/>
              <a:t>19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80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758AC-B4F2-4C52-B532-406682989EB4}" type="slidenum">
              <a:rPr lang="ar-SA"/>
              <a:pPr/>
              <a:t>24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1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A2841-E040-4669-96F8-B7EAC2266E86}" type="slidenum">
              <a:rPr lang="ar-SA"/>
              <a:pPr/>
              <a:t>26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29D06-7F0F-4A47-92A3-A4E29D03EF3C}" type="slidenum">
              <a:rPr lang="ar-SA"/>
              <a:pPr/>
              <a:t>2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D733A-0BDE-4379-ADBF-7D1EDF3BAD90}" type="slidenum">
              <a:rPr lang="ar-SA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6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FDD79-A587-44CE-8F8D-500026D88DDD}" type="slidenum">
              <a:rPr lang="ar-SA"/>
              <a:pPr/>
              <a:t>4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0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AAADF-42E3-4D0A-8501-5C513A83A47A}" type="slidenum">
              <a:rPr lang="ar-SA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EE457-015B-4DBB-ABB5-5EC2D9CC66BD}" type="slidenum">
              <a:rPr lang="ar-SA"/>
              <a:pPr/>
              <a:t>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0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3CF7E-45A6-49A3-9333-55F450EA1498}" type="slidenum">
              <a:rPr lang="ar-SA"/>
              <a:pPr/>
              <a:t>7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79135-9CD6-460F-A567-4B0535DABD2C}" type="slidenum">
              <a:rPr lang="ar-SA"/>
              <a:pPr/>
              <a:t>9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18A41-513E-4D46-B258-2760EB57184F}" type="slidenum">
              <a:rPr lang="ar-SA"/>
              <a:pPr/>
              <a:t>11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8C0340E-4566-41CC-8840-B74C4E14816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61BEF-7FCC-4793-9AF6-68992283440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8B6CC-8D3C-423C-9A84-5942EA1D3F0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F48F3-7D6F-464E-852D-886BE45988C8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ED2B-53F2-4BEA-8A4F-298FF237BEE2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E5127-ADC0-4E4C-BA8D-ACBEA2AF5347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3F83B-34D7-4E6A-9653-44BD2B67CD5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352AE-44D1-4FE1-BD89-88AC0D1EB176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D4461-A5BD-4C31-9A85-3549F77A218C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841BA-B277-4CDB-A4EB-AE9C31951624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2F325-0B88-459D-948D-AC92E1B11A61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8BD8752F-CA8E-4680-868F-5475BF69B918}" type="slidenum">
              <a:rPr lang="ar-SA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evolution of Intelligence</a:t>
            </a:r>
            <a:br>
              <a:rPr lang="en-US"/>
            </a:br>
            <a:r>
              <a:rPr lang="en-US" sz="2000"/>
              <a:t>By Shay Bushinsky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Experiments on the Baldwin effect with evolutionary computation:</a:t>
            </a:r>
          </a:p>
          <a:p>
            <a:pPr>
              <a:lnSpc>
                <a:spcPct val="90000"/>
              </a:lnSpc>
            </a:pPr>
            <a:r>
              <a:rPr lang="en-US" sz="2800"/>
              <a:t>the synergy between learning and evolution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"Lamarckism”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dirty="0"/>
              <a:t>Giraffes stretching their necks to reach leaves high in trees (especially </a:t>
            </a:r>
            <a:r>
              <a:rPr lang="en-US" dirty="0" err="1"/>
              <a:t>Acasias</a:t>
            </a:r>
            <a:r>
              <a:rPr lang="en-US" dirty="0"/>
              <a:t>), strengthen and gradually lengthen their necks. These giraffes have offspring with slightly longer necks (also known as "soft inheritance").</a:t>
            </a:r>
          </a:p>
          <a:p>
            <a:r>
              <a:rPr lang="en-US" dirty="0"/>
              <a:t>A blacksmith, through his work, strengthens the muscles in his arms. His sons will have similar muscular development when they mature.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Darwinian Evolution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5715000" cy="4191000"/>
          </a:xfrm>
        </p:spPr>
        <p:txBody>
          <a:bodyPr/>
          <a:lstStyle/>
          <a:p>
            <a:r>
              <a:rPr lang="en-US" sz="2400"/>
              <a:t>Published </a:t>
            </a:r>
            <a:r>
              <a:rPr lang="en-US" sz="2400" i="1"/>
              <a:t>The Origin of Species</a:t>
            </a:r>
            <a:r>
              <a:rPr lang="en-US" sz="2400"/>
              <a:t>, 1859</a:t>
            </a:r>
          </a:p>
          <a:p>
            <a:r>
              <a:rPr lang="en-US" sz="2400"/>
              <a:t>Acquired characteristics are not inherited by offspring</a:t>
            </a:r>
          </a:p>
          <a:p>
            <a:r>
              <a:rPr lang="en-US" sz="2400"/>
              <a:t>Evolution by natural selection: mutations in genotype, selection on phenotype</a:t>
            </a:r>
          </a:p>
          <a:p>
            <a:r>
              <a:rPr lang="en-US" sz="2400"/>
              <a:t>Theory has survived (though much has been added) because of basic foresight into correct genetic principles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6324600" y="1600200"/>
            <a:ext cx="1843088" cy="3184525"/>
            <a:chOff x="4113" y="384"/>
            <a:chExt cx="1161" cy="2006"/>
          </a:xfrm>
        </p:grpSpPr>
        <p:pic>
          <p:nvPicPr>
            <p:cNvPr id="31749" name="Picture 5" descr="darwi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3" y="384"/>
              <a:ext cx="1161" cy="1680"/>
            </a:xfrm>
            <a:prstGeom prst="rect">
              <a:avLst/>
            </a:prstGeom>
            <a:noFill/>
          </p:spPr>
        </p:pic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4320" y="2064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Times New Roman" pitchFamily="18" charset="0"/>
                </a:rPr>
                <a:t>Darwin</a:t>
              </a:r>
            </a:p>
            <a:p>
              <a:pPr algn="ctr"/>
              <a:r>
                <a:rPr lang="en-US" sz="1400">
                  <a:latin typeface="Times New Roman" pitchFamily="18" charset="0"/>
                </a:rPr>
                <a:t>1809-82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Baldwin Effect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8086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Discovered independently by Morgan, Osborn, and Baldwin in 1896</a:t>
            </a:r>
          </a:p>
          <a:p>
            <a:pPr>
              <a:lnSpc>
                <a:spcPct val="90000"/>
              </a:lnSpc>
            </a:pPr>
            <a:r>
              <a:rPr lang="en-US" sz="2400"/>
              <a:t>Experimental psychologist Baldwin was the only to follow up theory with devoted research</a:t>
            </a:r>
          </a:p>
          <a:p>
            <a:pPr>
              <a:lnSpc>
                <a:spcPct val="90000"/>
              </a:lnSpc>
            </a:pPr>
            <a:r>
              <a:rPr lang="en-US" sz="2400"/>
              <a:t>Suggested that an individual’s lifetime learning can guide evolution</a:t>
            </a:r>
          </a:p>
          <a:p>
            <a:pPr>
              <a:lnSpc>
                <a:spcPct val="90000"/>
              </a:lnSpc>
            </a:pPr>
            <a:r>
              <a:rPr lang="en-US" sz="2400"/>
              <a:t>After biology’s “rediscovery” of Mendelian Genetics in 1900, Baldwin Effect put on scientific back-burner</a:t>
            </a:r>
          </a:p>
        </p:txBody>
      </p:sp>
      <p:pic>
        <p:nvPicPr>
          <p:cNvPr id="32772" name="Picture 4" descr="ww"/>
          <p:cNvPicPr>
            <a:picLocks noChangeAspect="1" noChangeArrowheads="1"/>
          </p:cNvPicPr>
          <p:nvPr/>
        </p:nvPicPr>
        <p:blipFill>
          <a:blip r:embed="rId3" cstate="print"/>
          <a:srcRect l="6635" t="4079" r="7118" b="18437"/>
          <a:stretch>
            <a:fillRect/>
          </a:stretch>
        </p:blipFill>
        <p:spPr bwMode="auto">
          <a:xfrm>
            <a:off x="6248400" y="1600200"/>
            <a:ext cx="1981200" cy="2895600"/>
          </a:xfrm>
          <a:prstGeom prst="rect">
            <a:avLst/>
          </a:prstGeom>
          <a:noFill/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400800" y="3886200"/>
            <a:ext cx="1698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imes New Roman" pitchFamily="18" charset="0"/>
              </a:rPr>
              <a:t>James Mark Baldwin</a:t>
            </a:r>
          </a:p>
          <a:p>
            <a:pPr algn="ctr"/>
            <a:r>
              <a:rPr lang="en-US" sz="1400">
                <a:latin typeface="Times New Roman" pitchFamily="18" charset="0"/>
              </a:rPr>
              <a:t>1861-1934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Baldwin effect on birds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1896 James Mark Baldwin - </a:t>
            </a:r>
            <a:r>
              <a:rPr lang="en-US" sz="2800" dirty="0">
                <a:effectLst/>
              </a:rPr>
              <a:t>‘A New Factor in Evolution’ – Lamarckian Inheritance is an illusion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 population of birds migrates to a new area where a toxic insect exists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birds hadn’t any learning capability – they would all perish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learning capability “</a:t>
            </a:r>
            <a:r>
              <a:rPr lang="en-US" sz="2800" u="sng" dirty="0"/>
              <a:t>buys them time</a:t>
            </a:r>
            <a:r>
              <a:rPr lang="en-US" sz="2800" dirty="0"/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by facilitating that few of the birds survive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Phenotype and Genotype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Synergistic effect between organism’s flexibility (local) and evolution of population (global)</a:t>
            </a:r>
          </a:p>
          <a:p>
            <a:r>
              <a:rPr lang="en-US"/>
              <a:t>Concerned with the benefits and costs of lifetime learning in an evolving population</a:t>
            </a:r>
          </a:p>
          <a:p>
            <a:r>
              <a:rPr lang="en-US"/>
              <a:t>Baldwin Effect is purely Darwinian, but resembles Lamarkian evolution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Confirming the Baldwin Effect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Hinton – </a:t>
            </a:r>
            <a:r>
              <a:rPr lang="en-US" dirty="0" err="1"/>
              <a:t>Nowlan</a:t>
            </a:r>
            <a:r>
              <a:rPr lang="en-US" dirty="0"/>
              <a:t> experiment (1987)</a:t>
            </a:r>
          </a:p>
          <a:p>
            <a:endParaRPr lang="en-US" dirty="0"/>
          </a:p>
          <a:p>
            <a:r>
              <a:rPr lang="en-US" dirty="0"/>
              <a:t>Demonstrated that: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“Learning alters the shape of the search space in which evolution operates and thereby provides good evolutionary paths”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7772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changing the fitness of an individual without changing its genetic structure</a:t>
            </a:r>
          </a:p>
          <a:p>
            <a:endParaRPr lang="en-US" dirty="0"/>
          </a:p>
          <a:p>
            <a:r>
              <a:rPr lang="en-US" dirty="0"/>
              <a:t>Fitness is changed via local search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Experiment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Built a simple “Neural Network” with 20 potential connections i.e. just above 1M possible connections</a:t>
            </a:r>
          </a:p>
          <a:p>
            <a:r>
              <a:rPr lang="en-US"/>
              <a:t>Every new creature was a 010001001…</a:t>
            </a:r>
          </a:p>
          <a:p>
            <a:r>
              <a:rPr lang="en-US"/>
              <a:t>Attempting to guess/evolve into the target creature “NN”</a:t>
            </a:r>
          </a:p>
          <a:p>
            <a:r>
              <a:rPr lang="en-US"/>
              <a:t>Each instance had 1000 attempts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 of creatures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Neural net with 20 possible connections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organism has 20 genes representing connections: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0 = no connection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1 = connection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? = undetermined - learnable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Net only works in </a:t>
            </a:r>
            <a:r>
              <a:rPr lang="en-US" sz="2800" i="1" dirty="0"/>
              <a:t>one exact configuration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Without Baldwin effect, GA performs no better than random search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Hinton &amp; Nowlan Experiment Parameters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Used Holland’s GA</a:t>
            </a:r>
          </a:p>
          <a:p>
            <a:pPr>
              <a:lnSpc>
                <a:spcPct val="90000"/>
              </a:lnSpc>
            </a:pPr>
            <a:r>
              <a:rPr lang="en-US" dirty="0"/>
              <a:t>Population of 1000 organisms</a:t>
            </a:r>
          </a:p>
          <a:p>
            <a:pPr>
              <a:lnSpc>
                <a:spcPct val="90000"/>
              </a:lnSpc>
            </a:pPr>
            <a:r>
              <a:rPr lang="en-US" dirty="0"/>
              <a:t>Each allele randomly initialized with: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0.5 probability for 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0.25 probability for 1 and 0</a:t>
            </a:r>
          </a:p>
          <a:p>
            <a:pPr>
              <a:lnSpc>
                <a:spcPct val="90000"/>
              </a:lnSpc>
            </a:pPr>
            <a:r>
              <a:rPr lang="en-US" dirty="0"/>
              <a:t>Each organism performs 1000 learning trials, stopping if correct net is found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learning capability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James Baldwin, 19</a:t>
            </a:r>
            <a:r>
              <a:rPr lang="en-US" baseline="30000"/>
              <a:t>th</a:t>
            </a:r>
            <a:r>
              <a:rPr lang="en-US"/>
              <a:t> century psychologist</a:t>
            </a:r>
          </a:p>
          <a:p>
            <a:endParaRPr lang="en-US"/>
          </a:p>
          <a:p>
            <a:r>
              <a:rPr lang="en-US"/>
              <a:t>Research subject: Learning capability evolutionary advantages</a:t>
            </a:r>
          </a:p>
          <a:p>
            <a:endParaRPr lang="en-US"/>
          </a:p>
          <a:p>
            <a:r>
              <a:rPr lang="en-US"/>
              <a:t>How does learning capability facilitate the survival of the fittest?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iteration, and for each individual, we conduct 1000 ‘local searches’ – each local search consists of copying the individual’s fixed bits to a new string, and filling in random bits where the unfixed ‘?’ characters are in the individual’s string. The resulting string is then compared to the target string – if they are equal, we stop our local searches, otherwise we continue.</a:t>
            </a:r>
          </a:p>
        </p:txBody>
      </p:sp>
    </p:spTree>
    <p:extLst>
      <p:ext uri="{BB962C8B-B14F-4D97-AF65-F5344CB8AC3E}">
        <p14:creationId xmlns:p14="http://schemas.microsoft.com/office/powerpoint/2010/main" val="270720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Fitness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search has stopped by exhaustion of our 1000 tries or by success, we count the number 𝑛 of tries we didn’t use – such that if an individual was able to guess the target string after 300 tries, 𝑛 would be 700, and if it wasn’t able to in all 1000 attempts, 𝑛 would be 0. We then assign the individual a fitness rating given by: 𝑓=1+(19𝑛/1000)</a:t>
            </a:r>
          </a:p>
        </p:txBody>
      </p:sp>
    </p:spTree>
    <p:extLst>
      <p:ext uri="{BB962C8B-B14F-4D97-AF65-F5344CB8AC3E}">
        <p14:creationId xmlns:p14="http://schemas.microsoft.com/office/powerpoint/2010/main" val="312926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effects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6104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Next generation created with 1000 </a:t>
            </a:r>
            <a:r>
              <a:rPr lang="en-US" dirty="0" err="1"/>
              <a:t>matings</a:t>
            </a:r>
            <a:r>
              <a:rPr lang="en-US" dirty="0"/>
              <a:t>; </a:t>
            </a:r>
          </a:p>
          <a:p>
            <a:pPr>
              <a:lnSpc>
                <a:spcPct val="90000"/>
              </a:lnSpc>
            </a:pPr>
            <a:r>
              <a:rPr lang="en-US" dirty="0"/>
              <a:t>parents chosen with probability of selection proportional to: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		1+(19*n/1000)</a:t>
            </a:r>
            <a:endParaRPr lang="en-US" baseline="300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		where n is number of remaining learning trials</a:t>
            </a:r>
          </a:p>
          <a:p>
            <a:pPr>
              <a:lnSpc>
                <a:spcPct val="90000"/>
              </a:lnSpc>
            </a:pPr>
            <a:r>
              <a:rPr lang="en-US" dirty="0"/>
              <a:t>Therefore, immediate learners (n=1000) are 20 times as likely to be chosen </a:t>
            </a:r>
            <a:r>
              <a:rPr lang="en-US"/>
              <a:t>than non-learners by RWS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Set n the number of iterations you didn't need to find the target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now f = 1 + (19 * n / 1000)</a:t>
            </a:r>
          </a:p>
          <a:p>
            <a:r>
              <a:rPr lang="en-US" dirty="0">
                <a:effectLst/>
              </a:rPr>
              <a:t>so an extremely quick learner didn't use the entire 1000 and thus n = 1000 and his f =20</a:t>
            </a:r>
          </a:p>
          <a:p>
            <a:r>
              <a:rPr lang="en-US" dirty="0">
                <a:effectLst/>
              </a:rPr>
              <a:t>A medium learner found it after 400 tries and thus n = 600 and f = 11.4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Baldwin effect observed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50 generations: the correct fixed 25% has risen to 60%</a:t>
            </a:r>
          </a:p>
          <a:p>
            <a:r>
              <a:rPr lang="en-US"/>
              <a:t>The incorrect fixed connections dropped from 25% to 0</a:t>
            </a:r>
          </a:p>
          <a:p>
            <a:r>
              <a:rPr lang="en-US"/>
              <a:t>The average creature survival had risen from a low to 90%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our target were ‘000111’ then the string ‘0??011’ will have a correct fixed position percentage of 3/6=50% and an incorrect fixed position percentage of 1/6=16.67%</a:t>
            </a:r>
          </a:p>
        </p:txBody>
      </p:sp>
    </p:spTree>
    <p:extLst>
      <p:ext uri="{BB962C8B-B14F-4D97-AF65-F5344CB8AC3E}">
        <p14:creationId xmlns:p14="http://schemas.microsoft.com/office/powerpoint/2010/main" val="2575377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virtual Baldwin effect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facilitated evolution</a:t>
            </a:r>
          </a:p>
          <a:p>
            <a:r>
              <a:rPr lang="en-US" dirty="0"/>
              <a:t>The number of “learnable connections” decreased over generations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trivial explanation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 who learns avoids repeating mistakes</a:t>
            </a:r>
          </a:p>
          <a:p>
            <a:r>
              <a:rPr lang="en-US"/>
              <a:t>Thus survives longer</a:t>
            </a:r>
          </a:p>
          <a:p>
            <a:r>
              <a:rPr lang="en-US"/>
              <a:t>Thus has more chances to bread</a:t>
            </a:r>
          </a:p>
          <a:p>
            <a:r>
              <a:rPr lang="en-US"/>
              <a:t>Thus passes his “learning genes” to his successors</a:t>
            </a:r>
          </a:p>
          <a:p>
            <a:r>
              <a:rPr lang="en-US"/>
              <a:t>Too simplistic…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Genetics vs. Learning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There are toxic insects that use colors to warn predators.</a:t>
            </a:r>
          </a:p>
          <a:p>
            <a:r>
              <a:rPr lang="en-US" sz="2800"/>
              <a:t>Ver. 1: A bird avoids eating colorful insects because it is genetically programmed not to</a:t>
            </a:r>
          </a:p>
          <a:p>
            <a:endParaRPr lang="en-US" sz="2800"/>
          </a:p>
          <a:p>
            <a:r>
              <a:rPr lang="en-US" sz="2800"/>
              <a:t>Ver. 2: A bird links pain with eating colorful insects thus avoids eating them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(requires a learning experience…)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Genetics seems better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experience can cause death</a:t>
            </a:r>
          </a:p>
          <a:p>
            <a:r>
              <a:rPr lang="en-US" dirty="0"/>
              <a:t>Learning requires energy – adding weight to the bird’s brain – making it more vulnerable</a:t>
            </a:r>
          </a:p>
          <a:p>
            <a:endParaRPr lang="en-US" dirty="0"/>
          </a:p>
          <a:p>
            <a:r>
              <a:rPr lang="en-US" b="1" dirty="0"/>
              <a:t>Genetics means automatic avoidance</a:t>
            </a:r>
          </a:p>
          <a:p>
            <a:pPr>
              <a:buFont typeface="Wingdings" pitchFamily="2" charset="2"/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learning is more flexible…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 who is learning apt can better adjust to new circumstances</a:t>
            </a:r>
          </a:p>
          <a:p>
            <a:pPr>
              <a:lnSpc>
                <a:spcPct val="90000"/>
              </a:lnSpc>
            </a:pPr>
            <a:r>
              <a:rPr lang="en-US"/>
              <a:t>There is so much to learn…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Still, doesn’t it pay off to genetically code against toxic colorful birds?</a:t>
            </a:r>
          </a:p>
          <a:p>
            <a:pPr>
              <a:lnSpc>
                <a:spcPct val="90000"/>
              </a:lnSpc>
            </a:pPr>
            <a:r>
              <a:rPr lang="en-US"/>
              <a:t>Facts of life tend to remain constant across generations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4038600"/>
            <a:ext cx="5410200" cy="838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dirty="0"/>
              <a:t>Lamarckian Evolution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6324600" y="1371600"/>
            <a:ext cx="2339975" cy="3309938"/>
            <a:chOff x="3950" y="384"/>
            <a:chExt cx="1474" cy="2085"/>
          </a:xfrm>
        </p:grpSpPr>
        <p:pic>
          <p:nvPicPr>
            <p:cNvPr id="30724" name="Picture 4" descr="Jean-Baptiste Lamarck (1744 - 1829)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2" y="384"/>
              <a:ext cx="1152" cy="1541"/>
            </a:xfrm>
            <a:prstGeom prst="rect">
              <a:avLst/>
            </a:prstGeom>
            <a:noFill/>
          </p:spPr>
        </p:pic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3950" y="2045"/>
              <a:ext cx="1474" cy="4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 algn="ctr">
                <a:buSzPct val="65000"/>
                <a:buFont typeface="Wingdings" pitchFamily="2" charset="2"/>
                <a:buNone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Jean Baptiste Lamarck</a:t>
              </a:r>
            </a:p>
            <a:p>
              <a:pPr marL="342900" indent="-342900" algn="ctr">
                <a:buSzPct val="65000"/>
                <a:buFont typeface="Wingdings" pitchFamily="2" charset="2"/>
                <a:buNone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1744-1829</a:t>
              </a:r>
            </a:p>
          </p:txBody>
        </p:sp>
      </p:grp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5562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Published </a:t>
            </a:r>
            <a:r>
              <a:rPr lang="en-US" sz="2400" i="1" dirty="0" err="1"/>
              <a:t>Philosophie</a:t>
            </a:r>
            <a:r>
              <a:rPr lang="en-US" sz="2400" i="1" dirty="0"/>
              <a:t> </a:t>
            </a:r>
            <a:r>
              <a:rPr lang="en-US" sz="2400" i="1" dirty="0" err="1"/>
              <a:t>Zoologique</a:t>
            </a:r>
            <a:r>
              <a:rPr lang="en-US" sz="2400" dirty="0"/>
              <a:t>, 1809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Inheritance of </a:t>
            </a:r>
            <a:r>
              <a:rPr lang="en-US" sz="2400" i="1" dirty="0"/>
              <a:t>acquired</a:t>
            </a:r>
            <a:r>
              <a:rPr lang="en-US" sz="2400" dirty="0"/>
              <a:t> characteristics i.e. Phenotypic changes passed to successive generations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Example: long legs and webbed feet of wading birds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Clearly a theory formulated in ignorance of genetic principles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Lamarck theory of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and disuse – Individuals lose characteristics they do not require (or use) and develop characteristics that are useful.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Inheritance of acquired traits – Individuals inherit the traits of their ancestors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Lamarck’s conjecture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Lamarck proposed “one generation learning transfer” i.e. parent experiences are genetically coded and passed to the next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If it would be true, the next generation would’ve enjoyed all benefits of being able to cope with parent experience plus being able to cope with new experiences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Darwin believed in Lamarkian evolution although gave more weight to his own “natural selection” theory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13129</TotalTime>
  <Words>1079</Words>
  <Application>Microsoft Office PowerPoint</Application>
  <PresentationFormat>On-screen Show (4:3)</PresentationFormat>
  <Paragraphs>150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Tahoma</vt:lpstr>
      <vt:lpstr>Times New Roman</vt:lpstr>
      <vt:lpstr>Wingdings</vt:lpstr>
      <vt:lpstr>Textured</vt:lpstr>
      <vt:lpstr>The evolution of Intelligence By Shay Bushinsky</vt:lpstr>
      <vt:lpstr>Genetic learning capability</vt:lpstr>
      <vt:lpstr>The trivial explanation</vt:lpstr>
      <vt:lpstr>Genetics vs. Learning</vt:lpstr>
      <vt:lpstr>Genetics seems better</vt:lpstr>
      <vt:lpstr>But learning is more flexible…</vt:lpstr>
      <vt:lpstr>Lamarckian Evolution</vt:lpstr>
      <vt:lpstr>Lamarck theory of evolution</vt:lpstr>
      <vt:lpstr>Lamarck’s conjecture</vt:lpstr>
      <vt:lpstr>"Lamarckism” examples</vt:lpstr>
      <vt:lpstr>Darwinian Evolution</vt:lpstr>
      <vt:lpstr>The Baldwin Effect</vt:lpstr>
      <vt:lpstr>Baldwin effect on birds</vt:lpstr>
      <vt:lpstr>Phenotype and Genotype</vt:lpstr>
      <vt:lpstr>Confirming the Baldwin Effect</vt:lpstr>
      <vt:lpstr>Experiment principle</vt:lpstr>
      <vt:lpstr>The Experiment</vt:lpstr>
      <vt:lpstr>Population of creatures</vt:lpstr>
      <vt:lpstr>Hinton &amp; Nowlan Experiment Parameters</vt:lpstr>
      <vt:lpstr>Local Search</vt:lpstr>
      <vt:lpstr>Positive Fitness</vt:lpstr>
      <vt:lpstr>Learning effects selection</vt:lpstr>
      <vt:lpstr>Example</vt:lpstr>
      <vt:lpstr>The Baldwin effect observed</vt:lpstr>
      <vt:lpstr>Example</vt:lpstr>
      <vt:lpstr>The virtual Baldwin effect</vt:lpstr>
    </vt:vector>
  </TitlesOfParts>
  <Company>Chessdev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kc</dc:creator>
  <cp:lastModifiedBy>Shay Bushinsky</cp:lastModifiedBy>
  <cp:revision>65</cp:revision>
  <dcterms:created xsi:type="dcterms:W3CDTF">2003-10-07T16:28:56Z</dcterms:created>
  <dcterms:modified xsi:type="dcterms:W3CDTF">2016-03-10T22:07:58Z</dcterms:modified>
</cp:coreProperties>
</file>