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56"/>
  </p:notesMasterIdLst>
  <p:handoutMasterIdLst>
    <p:handoutMasterId r:id="rId57"/>
  </p:handoutMasterIdLst>
  <p:sldIdLst>
    <p:sldId id="261" r:id="rId3"/>
    <p:sldId id="335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5" r:id="rId19"/>
    <p:sldId id="376" r:id="rId20"/>
    <p:sldId id="369" r:id="rId21"/>
    <p:sldId id="370" r:id="rId22"/>
    <p:sldId id="372" r:id="rId23"/>
    <p:sldId id="373" r:id="rId24"/>
    <p:sldId id="374" r:id="rId25"/>
    <p:sldId id="377" r:id="rId26"/>
    <p:sldId id="380" r:id="rId27"/>
    <p:sldId id="381" r:id="rId28"/>
    <p:sldId id="382" r:id="rId29"/>
    <p:sldId id="384" r:id="rId30"/>
    <p:sldId id="385" r:id="rId31"/>
    <p:sldId id="386" r:id="rId32"/>
    <p:sldId id="387" r:id="rId33"/>
    <p:sldId id="388" r:id="rId34"/>
    <p:sldId id="389" r:id="rId35"/>
    <p:sldId id="390" r:id="rId36"/>
    <p:sldId id="395" r:id="rId37"/>
    <p:sldId id="391" r:id="rId38"/>
    <p:sldId id="392" r:id="rId39"/>
    <p:sldId id="393" r:id="rId40"/>
    <p:sldId id="394" r:id="rId41"/>
    <p:sldId id="396" r:id="rId42"/>
    <p:sldId id="397" r:id="rId43"/>
    <p:sldId id="398" r:id="rId44"/>
    <p:sldId id="399" r:id="rId45"/>
    <p:sldId id="403" r:id="rId46"/>
    <p:sldId id="400" r:id="rId47"/>
    <p:sldId id="402" r:id="rId48"/>
    <p:sldId id="404" r:id="rId49"/>
    <p:sldId id="401" r:id="rId50"/>
    <p:sldId id="405" r:id="rId51"/>
    <p:sldId id="406" r:id="rId52"/>
    <p:sldId id="407" r:id="rId53"/>
    <p:sldId id="333" r:id="rId54"/>
    <p:sldId id="265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7832"/>
    <a:srgbClr val="4E807D"/>
    <a:srgbClr val="A9B7C6"/>
    <a:srgbClr val="9876AA"/>
    <a:srgbClr val="FFC66D"/>
    <a:srgbClr val="6897BB"/>
    <a:srgbClr val="DCAC62"/>
    <a:srgbClr val="818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14-May-16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14-May-16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17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1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18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559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63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7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35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29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47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1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37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334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80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53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22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23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55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072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17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01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44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274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316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47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796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8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8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2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2922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774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21850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348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225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929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064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698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104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3010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926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598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774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7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31963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3654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60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27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03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0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14-May-16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14-May-16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14-May-16</a:t>
            </a:fld>
            <a:endParaRPr lang="en-US"/>
          </a:p>
        </p:txBody>
      </p: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t>14-May-16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t>14-May-16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r" defTabSz="914400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79388" algn="r" defTabSz="914400" rtl="1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podcasts.ox.ac.uk/artificial-intelligence-and-future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 err="1"/>
              <a:t>AlphaGo</a:t>
            </a:r>
            <a:br>
              <a:rPr lang="en-US" sz="7200" dirty="0"/>
            </a:br>
            <a:br>
              <a:rPr lang="en-US" sz="7200" dirty="0"/>
            </a:br>
            <a:r>
              <a:rPr lang="en-US" sz="4200" dirty="0"/>
              <a:t>Mastering the game of Go with deep</a:t>
            </a:r>
            <a:br>
              <a:rPr lang="en-US" sz="4200" dirty="0"/>
            </a:br>
            <a:r>
              <a:rPr lang="en-US" sz="4200" dirty="0"/>
              <a:t>neural networks and tree search</a:t>
            </a:r>
            <a:endParaRPr lang="en-US" sz="4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rtl="0"/>
            <a:r>
              <a:rPr lang="en-US" dirty="0"/>
              <a:t>By Ilan </a:t>
            </a:r>
            <a:r>
              <a:rPr lang="en-US" dirty="0" err="1"/>
              <a:t>Godik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Solution: Reduce Breadth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 algn="l" rtl="0">
                  <a:buFont typeface="+mj-lt"/>
                  <a:buAutoNum type="arabicPeriod" startAt="2"/>
                </a:pPr>
                <a:r>
                  <a:rPr lang="en-US" sz="3000" dirty="0"/>
                  <a:t>Reduce breadth:</a:t>
                </a:r>
              </a:p>
              <a:p>
                <a:pPr algn="l" rtl="0"/>
                <a:r>
                  <a:rPr lang="en-US" sz="3000" dirty="0"/>
                  <a:t>Sample from a probability distribution</a:t>
                </a:r>
              </a:p>
              <a:p>
                <a:pPr algn="ctr" rtl="0"/>
                <a14:m>
                  <m:oMath xmlns:m="http://schemas.openxmlformats.org/officeDocument/2006/math">
                    <m:r>
                      <a:rPr lang="en-US" sz="4000" i="1"/>
                      <m:t>𝑃</m:t>
                    </m:r>
                    <m:d>
                      <m:dPr>
                        <m:ctrlPr>
                          <a:rPr lang="en-US" sz="4000" i="1"/>
                        </m:ctrlPr>
                      </m:dPr>
                      <m:e>
                        <m:r>
                          <a:rPr lang="en-US" sz="4000" i="1"/>
                          <m:t>𝑎</m:t>
                        </m:r>
                        <m:r>
                          <a:rPr lang="en-US" sz="4000" i="1"/>
                          <m:t>|</m:t>
                        </m:r>
                        <m:r>
                          <a:rPr lang="en-US" sz="4000" i="1"/>
                          <m:t>𝑠</m:t>
                        </m:r>
                      </m:e>
                    </m:d>
                  </m:oMath>
                </a14:m>
                <a:endParaRPr lang="en-US" sz="4000" dirty="0"/>
              </a:p>
              <a:p>
                <a:pPr algn="l" rtl="0"/>
                <a:r>
                  <a:rPr lang="en-US" sz="3000" dirty="0"/>
                  <a:t>What nodes to explore</a:t>
                </a:r>
              </a:p>
              <a:p>
                <a:pPr algn="l" rtl="0"/>
                <a:r>
                  <a:rPr lang="en-US" sz="3000" dirty="0"/>
                  <a:t>Guiding rollouts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051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Solution: MCTS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 algn="l" rtl="0">
                  <a:buFont typeface="+mj-lt"/>
                  <a:buAutoNum type="arabicPeriod" startAt="3"/>
                </a:pPr>
                <a:r>
                  <a:rPr lang="en-US" sz="3000" dirty="0"/>
                  <a:t>MCTS: Monte Carlo Tree Search</a:t>
                </a:r>
              </a:p>
              <a:p>
                <a:pPr algn="l" rtl="0"/>
                <a:r>
                  <a:rPr lang="en-US" sz="3000" dirty="0"/>
                  <a:t>A solution to the multi-arm bandit problem</a:t>
                </a:r>
              </a:p>
              <a:p>
                <a:pPr algn="l" rtl="0"/>
                <a:r>
                  <a:rPr lang="en-US" sz="3000" dirty="0"/>
                  <a:t>Balance Exploration vs. Exploitation</a:t>
                </a:r>
              </a:p>
              <a:p>
                <a:pPr algn="l" rtl="0"/>
                <a:r>
                  <a:rPr lang="en-US" sz="3000" dirty="0"/>
                  <a:t>Average rollouts to the end of the game</a:t>
                </a:r>
              </a:p>
              <a:p>
                <a:pPr lvl="1" algn="l" rtl="0"/>
                <a:r>
                  <a:rPr lang="en-US" sz="2800" dirty="0"/>
                  <a:t>Converges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marL="228600" lvl="1" indent="-228600" algn="l" rtl="0">
                  <a:spcBef>
                    <a:spcPts val="1800"/>
                  </a:spcBef>
                </a:pPr>
                <a:r>
                  <a:rPr lang="en-US" sz="2800" dirty="0"/>
                  <a:t>Visited paths converge to optimal play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106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Previous attempts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000" u="sng" dirty="0"/>
              <a:t>Policies</a:t>
            </a:r>
            <a:r>
              <a:rPr lang="en-US" sz="3000" dirty="0"/>
              <a:t> &amp; </a:t>
            </a:r>
            <a:r>
              <a:rPr lang="en-US" sz="3000" u="sng" dirty="0"/>
              <a:t>Value functions</a:t>
            </a:r>
            <a:r>
              <a:rPr lang="en-US" sz="3000" dirty="0"/>
              <a:t> were </a:t>
            </a:r>
            <a:r>
              <a:rPr lang="en-US" sz="3000" u="sng" dirty="0"/>
              <a:t>heuristic</a:t>
            </a:r>
          </a:p>
          <a:p>
            <a:pPr algn="l" rtl="0"/>
            <a:endParaRPr lang="en-US" sz="3000" u="sng" dirty="0"/>
          </a:p>
          <a:p>
            <a:pPr algn="l" rtl="0"/>
            <a:r>
              <a:rPr lang="en-US" sz="3000" u="sng" dirty="0"/>
              <a:t>Linear combinations</a:t>
            </a:r>
            <a:r>
              <a:rPr lang="en-US" sz="3000" dirty="0"/>
              <a:t> of </a:t>
            </a:r>
            <a:r>
              <a:rPr lang="en-US" sz="3000" u="sng" dirty="0"/>
              <a:t>hand-crafted features</a:t>
            </a:r>
          </a:p>
        </p:txBody>
      </p:sp>
    </p:spTree>
    <p:extLst>
      <p:ext uri="{BB962C8B-B14F-4D97-AF65-F5344CB8AC3E}">
        <p14:creationId xmlns:p14="http://schemas.microsoft.com/office/powerpoint/2010/main" val="3782545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0"/>
            <a:r>
              <a:rPr lang="en-US" sz="4800" dirty="0"/>
              <a:t>Deep Convolutional </a:t>
            </a:r>
            <a:br>
              <a:rPr lang="en-US" sz="4800" dirty="0"/>
            </a:br>
            <a:r>
              <a:rPr lang="en-US" sz="4800" dirty="0"/>
              <a:t>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rtl="0"/>
            <a:r>
              <a:rPr lang="en-US" sz="3000" dirty="0"/>
              <a:t>Huge success:</a:t>
            </a:r>
          </a:p>
          <a:p>
            <a:pPr lvl="1" algn="l" rtl="0"/>
            <a:r>
              <a:rPr lang="en-US" sz="2800" dirty="0"/>
              <a:t>Image classification</a:t>
            </a:r>
          </a:p>
          <a:p>
            <a:pPr lvl="1" algn="l" rtl="0"/>
            <a:r>
              <a:rPr lang="en-US" sz="2800" dirty="0"/>
              <a:t>Face recognition</a:t>
            </a:r>
          </a:p>
          <a:p>
            <a:pPr lvl="1" algn="l" rtl="0"/>
            <a:r>
              <a:rPr lang="en-US" sz="2800" dirty="0"/>
              <a:t>Playing Atari games</a:t>
            </a:r>
          </a:p>
          <a:p>
            <a:pPr algn="l" rtl="0"/>
            <a:r>
              <a:rPr lang="en-US" sz="3000" dirty="0"/>
              <a:t>Many layers of neurons</a:t>
            </a:r>
          </a:p>
          <a:p>
            <a:pPr algn="l" rtl="0"/>
            <a:r>
              <a:rPr lang="en-US" sz="3000" dirty="0"/>
              <a:t>Overlapping patterns, convolutional layers</a:t>
            </a:r>
          </a:p>
          <a:p>
            <a:pPr algn="l" rtl="0"/>
            <a:r>
              <a:rPr lang="en-US" sz="3000" dirty="0"/>
              <a:t>Increasingly abstract &amp; localized representation                   of the input</a:t>
            </a:r>
          </a:p>
        </p:txBody>
      </p:sp>
    </p:spTree>
    <p:extLst>
      <p:ext uri="{BB962C8B-B14F-4D97-AF65-F5344CB8AC3E}">
        <p14:creationId xmlns:p14="http://schemas.microsoft.com/office/powerpoint/2010/main" val="4231196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 err="1"/>
              <a:t>AlphaGo</a:t>
            </a:r>
            <a:r>
              <a:rPr lang="en-US" sz="4800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sz="3000" dirty="0"/>
              <a:t>Policy Networks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3000" dirty="0"/>
              <a:t>Value Network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3000" dirty="0"/>
              <a:t>MCTS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3000" dirty="0"/>
              <a:t>Distributed Computation &amp; Time management</a:t>
            </a:r>
          </a:p>
        </p:txBody>
      </p:sp>
    </p:spTree>
    <p:extLst>
      <p:ext uri="{BB962C8B-B14F-4D97-AF65-F5344CB8AC3E}">
        <p14:creationId xmlns:p14="http://schemas.microsoft.com/office/powerpoint/2010/main" val="33280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Policy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sz="3000" dirty="0"/>
                  <a:t>Supervised Learning (SL)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/>
                        </m:ctrlPr>
                      </m:sSubPr>
                      <m:e>
                        <m:r>
                          <a:rPr lang="en-US" sz="3000" i="1"/>
                          <m:t>𝑃</m:t>
                        </m:r>
                      </m:e>
                      <m:sub>
                        <m:r>
                          <a:rPr lang="en-US" sz="3000" i="1"/>
                          <m:t>𝜎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marL="685800" lvl="1" indent="-457200" algn="l" rtl="0"/>
                <a:r>
                  <a:rPr lang="en-US" sz="2800" dirty="0"/>
                  <a:t>Trained by predicting expert games</a:t>
                </a:r>
              </a:p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sz="3000" dirty="0"/>
                  <a:t>Fast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/>
                        </m:ctrlPr>
                      </m:sSubPr>
                      <m:e>
                        <m:r>
                          <a:rPr lang="en-US" sz="3000" i="1"/>
                          <m:t>𝑃</m:t>
                        </m:r>
                      </m:e>
                      <m:sub>
                        <m:r>
                          <a:rPr lang="en-US" sz="3000" i="1"/>
                          <m:t>𝜋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lvl="2" indent="-457200" algn="l" rtl="0">
                  <a:spcBef>
                    <a:spcPts val="1800"/>
                  </a:spcBef>
                </a:pPr>
                <a:r>
                  <a:rPr lang="en-US" sz="2600" dirty="0"/>
                  <a:t>For rollouts</a:t>
                </a:r>
                <a:endParaRPr lang="en-US" sz="2800" dirty="0"/>
              </a:p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sz="3000" dirty="0"/>
                  <a:t>Reinforcement Learning (RL)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/>
                        </m:ctrlPr>
                      </m:sSubPr>
                      <m:e>
                        <m:r>
                          <a:rPr lang="en-US" sz="3000" i="1"/>
                          <m:t>𝑃</m:t>
                        </m:r>
                      </m:e>
                      <m:sub>
                        <m:r>
                          <a:rPr lang="en-US" sz="3000" i="1"/>
                          <m:t>𝜌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lvl="1" algn="l" rtl="0"/>
                <a:r>
                  <a:rPr lang="en-US" sz="2800" dirty="0"/>
                  <a:t>Trained by playing against itself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514350" indent="-514350" algn="l" rtl="0">
                  <a:buFont typeface="+mj-lt"/>
                  <a:buAutoNum type="arabicPeriod"/>
                </a:pPr>
                <a:endParaRPr lang="en-US" sz="3000" dirty="0"/>
              </a:p>
              <a:p>
                <a:pPr marL="514350" indent="-514350" algn="l" rtl="0">
                  <a:buFont typeface="+mj-lt"/>
                  <a:buAutoNum type="arabicPeriod"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656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Value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3000" dirty="0"/>
                  <a:t>Learn the </a:t>
                </a:r>
                <a:r>
                  <a:rPr lang="en-US" sz="3000" u="sng" dirty="0"/>
                  <a:t>winner</a:t>
                </a:r>
                <a:r>
                  <a:rPr lang="en-US" sz="3000" dirty="0"/>
                  <a:t> from the self-play games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endParaRPr lang="en-US" sz="3000" u="sng" dirty="0"/>
              </a:p>
              <a:p>
                <a:pPr lvl="1" algn="l" rtl="0"/>
                <a:r>
                  <a:rPr lang="en-US" sz="2800" dirty="0"/>
                  <a:t>(The Reinforcement Learning policy network)</a:t>
                </a:r>
              </a:p>
              <a:p>
                <a:pPr lvl="1" algn="l" rtl="0"/>
                <a:r>
                  <a:rPr lang="en-US" sz="2800" dirty="0"/>
                  <a:t>Outputs a single scalar: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/>
                        </m:ctrlPr>
                      </m:sSubPr>
                      <m:e>
                        <m:r>
                          <a:rPr lang="en-US" sz="2800" i="1"/>
                          <m:t>𝑣</m:t>
                        </m:r>
                      </m:e>
                      <m:sub>
                        <m:r>
                          <a:rPr lang="en-US" sz="2800" i="1"/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/>
                        </m:ctrlPr>
                      </m:dPr>
                      <m:e>
                        <m:r>
                          <a:rPr lang="en-US" sz="2800" i="1"/>
                          <m:t>𝑠</m:t>
                        </m:r>
                      </m:e>
                    </m:d>
                    <m:r>
                      <a:rPr lang="en-US" sz="2800" i="1"/>
                      <m:t> </m:t>
                    </m:r>
                  </m:oMath>
                </a14:m>
                <a:endParaRPr lang="en-US" sz="2800" dirty="0"/>
              </a:p>
              <a:p>
                <a:pPr lvl="1" algn="l" rtl="0"/>
                <a:endParaRPr lang="en-US" sz="2800" dirty="0"/>
              </a:p>
              <a:p>
                <a:pPr marL="514350" indent="-514350" algn="l" rtl="0">
                  <a:buFont typeface="+mj-lt"/>
                  <a:buAutoNum type="arabicPeriod"/>
                </a:pP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0719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Policy &amp; Value Networks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446" y="1829580"/>
            <a:ext cx="4097108" cy="389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536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200" dirty="0"/>
              <a:t>Training Overview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506" y="1646238"/>
            <a:ext cx="8086987" cy="434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40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 rtl="0"/>
                <a:r>
                  <a:rPr lang="en-US" sz="4200" dirty="0"/>
                  <a:t>Supervised Learning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sz="4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sz="3000" dirty="0"/>
                  <a:t>Learns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000" dirty="0"/>
                  <a:t> for all valid moves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000" dirty="0"/>
                  <a:t> in state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pPr marL="457200" lvl="2" indent="-228600" algn="l" rtl="0">
                  <a:spcBef>
                    <a:spcPts val="1800"/>
                  </a:spcBef>
                </a:pPr>
                <a:r>
                  <a:rPr lang="en-US" sz="2600" dirty="0"/>
                  <a:t>The probability of a player to choose the move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/>
              </a:p>
              <a:p>
                <a:pPr algn="l" rtl="0"/>
                <a:r>
                  <a:rPr lang="en-US" sz="3000" dirty="0"/>
                  <a:t>Alternates between:</a:t>
                </a:r>
              </a:p>
              <a:p>
                <a:pPr lvl="1" algn="l" rtl="0"/>
                <a:r>
                  <a:rPr lang="en-US" sz="2800" dirty="0"/>
                  <a:t>Convolutional layers</a:t>
                </a:r>
              </a:p>
              <a:p>
                <a:pPr lvl="1" algn="l" rtl="0"/>
                <a:r>
                  <a:rPr lang="en-US" sz="2800" dirty="0"/>
                  <a:t>Rectified Linear Functions</a:t>
                </a:r>
              </a:p>
              <a:p>
                <a:pPr algn="l" rtl="0"/>
                <a:r>
                  <a:rPr lang="en-US" sz="3000" dirty="0"/>
                  <a:t>With a final layer of </a:t>
                </a:r>
                <a:r>
                  <a:rPr lang="en-US" sz="3000" dirty="0" err="1"/>
                  <a:t>softmax</a:t>
                </a:r>
                <a:endParaRPr lang="en-US" sz="3000" dirty="0"/>
              </a:p>
              <a:p>
                <a:pPr algn="l" rtl="0"/>
                <a:r>
                  <a:rPr lang="en-US" sz="3000" dirty="0"/>
                  <a:t>Outputs probabilities for all legal moves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000" dirty="0"/>
                  <a:t>.</a:t>
                </a:r>
              </a:p>
              <a:p>
                <a:pPr algn="l" rtl="0"/>
                <a:endParaRPr lang="en-US" sz="3000" dirty="0"/>
              </a:p>
              <a:p>
                <a:pPr algn="l" rtl="0"/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4480" b="-4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6569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dirty="0"/>
              <a:t>Background: Go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000" dirty="0"/>
              <a:t>Created 3,000 years ago</a:t>
            </a:r>
          </a:p>
          <a:p>
            <a:pPr algn="l" rtl="0"/>
            <a:r>
              <a:rPr lang="en-US" sz="3000" dirty="0"/>
              <a:t>Considered as poetry and art.</a:t>
            </a:r>
          </a:p>
          <a:p>
            <a:pPr algn="l" rtl="0"/>
            <a:r>
              <a:rPr lang="en-US" sz="3000" dirty="0"/>
              <a:t>Taught at schools in Korea &amp; Japan.</a:t>
            </a:r>
          </a:p>
        </p:txBody>
      </p:sp>
    </p:spTree>
    <p:extLst>
      <p:ext uri="{BB962C8B-B14F-4D97-AF65-F5344CB8AC3E}">
        <p14:creationId xmlns:p14="http://schemas.microsoft.com/office/powerpoint/2010/main" val="1097943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 rtl="0"/>
                <a:r>
                  <a:rPr lang="en-US" sz="4200" dirty="0"/>
                  <a:t>Supervised Learning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sz="4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3000" dirty="0"/>
                  <a:t>Trained by Stochastic Gradient Ascent</a:t>
                </a:r>
              </a:p>
              <a:p>
                <a:pPr lvl="1" algn="l" rtl="0"/>
                <a:r>
                  <a:rPr lang="en-US" sz="2800" dirty="0"/>
                  <a:t>On random pairs (</a:t>
                </a:r>
                <a:r>
                  <a:rPr lang="en-US" sz="2800" dirty="0" err="1"/>
                  <a:t>s,a</a:t>
                </a:r>
                <a:r>
                  <a:rPr lang="en-US" sz="2800" dirty="0"/>
                  <a:t>) to </a:t>
                </a:r>
                <a:r>
                  <a:rPr lang="en-US" sz="2800" u="sng" dirty="0"/>
                  <a:t>maximize</a:t>
                </a:r>
                <a:r>
                  <a:rPr lang="en-US" sz="2800" dirty="0"/>
                  <a:t> the likelihood that the human selected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in position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lvl="1" algn="ctr" rt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/>
                      <m:t>Δ</m:t>
                    </m:r>
                    <m:r>
                      <a:rPr lang="en-US" sz="3000" i="1"/>
                      <m:t>𝜎</m:t>
                    </m:r>
                    <m:r>
                      <a:rPr lang="en-US" sz="3000" i="1"/>
                      <m:t>∝</m:t>
                    </m:r>
                    <m:f>
                      <m:fPr>
                        <m:ctrlPr>
                          <a:rPr lang="en-US" sz="3000" i="1"/>
                        </m:ctrlPr>
                      </m:fPr>
                      <m:num>
                        <m:r>
                          <a:rPr lang="en-US" sz="3000" i="1"/>
                          <m:t>𝜕</m:t>
                        </m:r>
                        <m:func>
                          <m:funcPr>
                            <m:ctrlPr>
                              <a:rPr lang="en-US" sz="30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/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000" i="1"/>
                                </m:ctrlPr>
                              </m:sSubPr>
                              <m:e>
                                <m:r>
                                  <a:rPr lang="en-US" sz="3000" i="1"/>
                                  <m:t>𝑃</m:t>
                                </m:r>
                              </m:e>
                              <m:sub>
                                <m:r>
                                  <a:rPr lang="en-US" sz="3000" i="1"/>
                                  <m:t>𝜎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000" i="1"/>
                                </m:ctrlPr>
                              </m:dPr>
                              <m:e>
                                <m:r>
                                  <a:rPr lang="en-US" sz="3000" i="1"/>
                                  <m:t>𝑎</m:t>
                                </m:r>
                                <m:r>
                                  <a:rPr lang="en-US" sz="3000" i="1"/>
                                  <m:t>|</m:t>
                                </m:r>
                                <m:r>
                                  <a:rPr lang="en-US" sz="3000" i="1"/>
                                  <m:t>𝑠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3000" i="1"/>
                          <m:t>𝜕𝜎</m:t>
                        </m:r>
                      </m:den>
                    </m:f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3360" r="-1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935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 rtl="0"/>
                <a:r>
                  <a:rPr lang="en-US" sz="4200" dirty="0"/>
                  <a:t>Supervised Learning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sz="4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1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000" dirty="0"/>
              <a:t>13 Layer neural network</a:t>
            </a:r>
          </a:p>
          <a:p>
            <a:pPr algn="l" rtl="0"/>
            <a:r>
              <a:rPr lang="en-US" sz="3000" dirty="0"/>
              <a:t>Dataset: 30 Million games from the KGS Go Server</a:t>
            </a:r>
          </a:p>
          <a:p>
            <a:pPr lvl="1" algn="l" rtl="0"/>
            <a:r>
              <a:rPr lang="en-US" sz="2800" dirty="0"/>
              <a:t>Augmented with Rotations &amp; Reflections</a:t>
            </a:r>
          </a:p>
          <a:p>
            <a:pPr algn="l" rtl="0"/>
            <a:r>
              <a:rPr lang="en-US" sz="3000" dirty="0"/>
              <a:t>~3 weeks to train on 50 GPUs</a:t>
            </a:r>
          </a:p>
        </p:txBody>
      </p:sp>
    </p:spTree>
    <p:extLst>
      <p:ext uri="{BB962C8B-B14F-4D97-AF65-F5344CB8AC3E}">
        <p14:creationId xmlns:p14="http://schemas.microsoft.com/office/powerpoint/2010/main" val="42338036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200" dirty="0"/>
              <a:t>SL Policy Network: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000" dirty="0"/>
              <a:t>Features:</a:t>
            </a:r>
          </a:p>
          <a:p>
            <a:pPr lvl="1" algn="l" rtl="0"/>
            <a:r>
              <a:rPr lang="en-US" sz="2800" dirty="0"/>
              <a:t>Stone colors</a:t>
            </a:r>
          </a:p>
          <a:p>
            <a:pPr lvl="1" algn="l" rtl="0"/>
            <a:r>
              <a:rPr lang="en-US" sz="2800" dirty="0"/>
              <a:t>Liberties before &amp; after</a:t>
            </a:r>
          </a:p>
          <a:p>
            <a:pPr lvl="1" algn="l" rtl="0"/>
            <a:r>
              <a:rPr lang="en-US" sz="2800" dirty="0"/>
              <a:t>Number of stones captured</a:t>
            </a:r>
          </a:p>
          <a:p>
            <a:pPr lvl="1" algn="l" rtl="0"/>
            <a:r>
              <a:rPr lang="en-US" sz="2800" dirty="0"/>
              <a:t>3 other basic move properties</a:t>
            </a:r>
          </a:p>
        </p:txBody>
      </p:sp>
    </p:spTree>
    <p:extLst>
      <p:ext uri="{BB962C8B-B14F-4D97-AF65-F5344CB8AC3E}">
        <p14:creationId xmlns:p14="http://schemas.microsoft.com/office/powerpoint/2010/main" val="3816263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200" dirty="0"/>
              <a:t>SL Policy Network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000" dirty="0"/>
              <a:t>Accuracy in predicting player moves:</a:t>
            </a:r>
          </a:p>
          <a:p>
            <a:pPr lvl="1" algn="l" rtl="0"/>
            <a:r>
              <a:rPr lang="en-US" sz="2800" dirty="0"/>
              <a:t>57.0% success on all features</a:t>
            </a:r>
          </a:p>
          <a:p>
            <a:pPr lvl="1" algn="l" rtl="0"/>
            <a:r>
              <a:rPr lang="en-US" sz="2800" dirty="0"/>
              <a:t>55.7% success on board + move history only</a:t>
            </a:r>
            <a:endParaRPr lang="en-US" sz="3000" dirty="0"/>
          </a:p>
          <a:p>
            <a:pPr algn="l" rtl="0"/>
            <a:r>
              <a:rPr lang="en-US" sz="3000" dirty="0"/>
              <a:t>Improved the state-of-the-art of 44.4%</a:t>
            </a:r>
          </a:p>
          <a:p>
            <a:pPr algn="l" rtl="0"/>
            <a:endParaRPr lang="en-US" sz="3000" dirty="0"/>
          </a:p>
          <a:p>
            <a:pPr algn="l" rtl="0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0857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200" dirty="0"/>
              <a:t>SL Policy Network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3809999"/>
          </a:xfrm>
        </p:spPr>
        <p:txBody>
          <a:bodyPr>
            <a:normAutofit/>
          </a:bodyPr>
          <a:lstStyle/>
          <a:p>
            <a:pPr algn="ctr" rtl="0"/>
            <a:r>
              <a:rPr lang="en-US" sz="3000" dirty="0"/>
              <a:t>Every percent gives HUGE playing power</a:t>
            </a:r>
          </a:p>
          <a:p>
            <a:pPr algn="l" rtl="0"/>
            <a:endParaRPr lang="en-US" sz="3000" dirty="0"/>
          </a:p>
          <a:p>
            <a:pPr algn="l" rtl="0"/>
            <a:endParaRPr lang="en-US" sz="3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0733" y="2262915"/>
            <a:ext cx="6970533" cy="34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73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 rtl="0"/>
                <a:r>
                  <a:rPr lang="en-US" sz="4200" dirty="0"/>
                  <a:t>Rollout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sz="42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4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 rtl="0"/>
                <a:r>
                  <a:rPr lang="en-US" sz="3000" dirty="0"/>
                  <a:t>Larger networks predict better,</a:t>
                </a:r>
              </a:p>
              <a:p>
                <a:pPr marL="457200" lvl="2" indent="-228600" algn="l" rtl="0">
                  <a:spcBef>
                    <a:spcPts val="1800"/>
                  </a:spcBef>
                </a:pPr>
                <a:r>
                  <a:rPr lang="en-US" sz="2600" dirty="0"/>
                  <a:t>But are slower to evaluate during search</a:t>
                </a:r>
                <a:endParaRPr lang="en-US" sz="2800" dirty="0"/>
              </a:p>
              <a:p>
                <a:pPr algn="l" rtl="0"/>
                <a:r>
                  <a:rPr lang="en-US" sz="3000" dirty="0"/>
                  <a:t>Rollout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000" dirty="0"/>
                  <a:t> trained on small local features/heuristics</a:t>
                </a:r>
              </a:p>
              <a:p>
                <a:pPr marL="457200" lvl="2" indent="-228600" algn="l" rtl="0">
                  <a:spcBef>
                    <a:spcPts val="1800"/>
                  </a:spcBef>
                </a:pPr>
                <a:r>
                  <a:rPr lang="en-US" sz="2600" dirty="0"/>
                  <a:t>24.2% accuracy</a:t>
                </a:r>
                <a:endParaRPr lang="en-US" sz="2800" dirty="0"/>
              </a:p>
              <a:p>
                <a:pPr algn="l" rtl="0"/>
                <a:r>
                  <a:rPr lang="en-US" sz="3000" dirty="0"/>
                  <a:t>Much faster:</a:t>
                </a:r>
              </a:p>
              <a:p>
                <a:pPr lvl="1" algn="l" rtl="0"/>
                <a14:m>
                  <m:oMath xmlns:m="http://schemas.openxmlformats.org/officeDocument/2006/math">
                    <m:r>
                      <a:rPr lang="en-US" sz="2800" i="1"/>
                      <m:t>2</m:t>
                    </m:r>
                    <m:r>
                      <a:rPr lang="en-US" sz="2800" i="1"/>
                      <m:t>𝜇</m:t>
                    </m:r>
                    <m:r>
                      <a:rPr lang="en-US" sz="2800" i="1"/>
                      <m:t>𝑠</m:t>
                    </m:r>
                  </m:oMath>
                </a14:m>
                <a:r>
                  <a:rPr lang="en-US" sz="2800" dirty="0"/>
                  <a:t>  to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 algn="l" rtl="0"/>
                <a:r>
                  <a:rPr lang="en-US" sz="2800" dirty="0"/>
                  <a:t>3ms to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 algn="l" rtl="0"/>
                <a:endParaRPr lang="en-US" sz="2800" dirty="0"/>
              </a:p>
              <a:p>
                <a:pPr lvl="1" algn="l" rtl="0"/>
                <a:endParaRPr lang="en-US" sz="2800" dirty="0"/>
              </a:p>
              <a:p>
                <a:pPr marL="274320" lvl="1" indent="0" algn="l" rtl="0">
                  <a:buNone/>
                </a:pPr>
                <a:endParaRPr lang="en-US" sz="2800" dirty="0"/>
              </a:p>
              <a:p>
                <a:pPr lvl="1" algn="l" rtl="0"/>
                <a:endParaRPr lang="en-US" sz="2800" dirty="0"/>
              </a:p>
              <a:p>
                <a:pPr algn="l" rtl="0"/>
                <a:endParaRPr lang="en-US" sz="3000" dirty="0"/>
              </a:p>
              <a:p>
                <a:pPr algn="l" rtl="0"/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43" t="-4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110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 rtl="0"/>
                <a:r>
                  <a:rPr lang="en-US" sz="3600" dirty="0"/>
                  <a:t>Reinforcement Learning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89" b="-16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3000" dirty="0"/>
                  <a:t>Same structure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sz="3000" dirty="0"/>
                  <a:t>, initialized to the weights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sz="3000" dirty="0"/>
                  <a:t>.</a:t>
                </a:r>
              </a:p>
              <a:p>
                <a:pPr algn="l" rtl="0"/>
                <a:r>
                  <a:rPr lang="en-US" sz="3000" dirty="0"/>
                  <a:t>Plays against a random previous iteration of itself,     to avoid overfitting to the last one.</a:t>
                </a:r>
              </a:p>
              <a:p>
                <a:pPr algn="l" rtl="0"/>
                <a:r>
                  <a:rPr lang="en-US" sz="3000" dirty="0"/>
                  <a:t>Play by sampling from the Policy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4780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 rtl="0"/>
                <a:r>
                  <a:rPr lang="en-US" sz="3600" dirty="0"/>
                  <a:t>Reinforcement Learning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889" b="-16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3000" dirty="0"/>
                  <a:t>Reward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000" dirty="0"/>
                  <a:t>:</a:t>
                </a:r>
              </a:p>
              <a:p>
                <a:pPr lvl="1" algn="l" rtl="0"/>
                <a:r>
                  <a:rPr lang="en-US" sz="2800" dirty="0"/>
                  <a:t>+1 for winning</a:t>
                </a:r>
              </a:p>
              <a:p>
                <a:pPr lvl="1" algn="l" rtl="0"/>
                <a:r>
                  <a:rPr lang="en-US" sz="2800" dirty="0"/>
                  <a:t>-1  for losing</a:t>
                </a:r>
                <a:endParaRPr lang="en-US" sz="3000" dirty="0"/>
              </a:p>
              <a:p>
                <a:pPr algn="l" rtl="0"/>
                <a:r>
                  <a:rPr lang="en-US" sz="3000" dirty="0"/>
                  <a:t>Update all weights by Stochastic Gradient Ascent:</a:t>
                </a:r>
              </a:p>
              <a:p>
                <a:pPr algn="ctr" rtl="0"/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sz="3000"/>
                      <m:t>Δ</m:t>
                    </m:r>
                    <m:r>
                      <a:rPr lang="en-US" sz="3000" i="1"/>
                      <m:t>𝜌</m:t>
                    </m:r>
                    <m:r>
                      <a:rPr lang="en-US" sz="3000" i="1"/>
                      <m:t>∝</m:t>
                    </m:r>
                    <m:f>
                      <m:fPr>
                        <m:ctrlPr>
                          <a:rPr lang="en-US" sz="3000" i="1"/>
                        </m:ctrlPr>
                      </m:fPr>
                      <m:num>
                        <m:r>
                          <a:rPr lang="en-US" sz="3000" i="1"/>
                          <m:t>𝜕</m:t>
                        </m:r>
                        <m:func>
                          <m:funcPr>
                            <m:ctrlPr>
                              <a:rPr lang="en-US" sz="3000" i="1"/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000"/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000" i="1"/>
                                </m:ctrlPr>
                              </m:sSubPr>
                              <m:e>
                                <m:r>
                                  <a:rPr lang="en-US" sz="3000" i="1"/>
                                  <m:t>𝑃</m:t>
                                </m:r>
                              </m:e>
                              <m:sub>
                                <m:r>
                                  <a:rPr lang="en-US" sz="3000" i="1"/>
                                  <m:t>𝜌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30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000" i="1"/>
                                    </m:ctrlPr>
                                  </m:sSubPr>
                                  <m:e>
                                    <m:r>
                                      <a:rPr lang="en-US" sz="3000" i="1"/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000" i="1"/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3000" i="1"/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3000" i="1"/>
                                    </m:ctrlPr>
                                  </m:sSubPr>
                                  <m:e>
                                    <m:r>
                                      <a:rPr lang="en-US" sz="3000" i="1"/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3000" i="1"/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r>
                          <a:rPr lang="en-US" sz="3000" i="1"/>
                          <m:t>𝜕𝜌</m:t>
                        </m:r>
                      </m:den>
                    </m:f>
                    <m:sSub>
                      <m:sSubPr>
                        <m:ctrlPr>
                          <a:rPr lang="en-US" sz="3000" i="1"/>
                        </m:ctrlPr>
                      </m:sSubPr>
                      <m:e>
                        <m:r>
                          <a:rPr lang="en-US" sz="3000" i="1"/>
                          <m:t>𝓏</m:t>
                        </m:r>
                      </m:e>
                      <m:sub>
                        <m:r>
                          <a:rPr lang="en-US" sz="3000" i="1"/>
                          <m:t>𝑡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algn="l" rtl="0"/>
                <a:endParaRPr lang="en-US" sz="3000" dirty="0"/>
              </a:p>
              <a:p>
                <a:pPr lvl="1" algn="l" rtl="0"/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119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 rtl="0"/>
                <a:r>
                  <a:rPr lang="en-US" sz="3600" dirty="0"/>
                  <a:t>RL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3600" dirty="0"/>
                  <a:t>: Evaluation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16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3000" dirty="0"/>
                  <a:t> won 80% of the time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sz="3000" dirty="0"/>
              </a:p>
              <a:p>
                <a:pPr algn="l" rtl="0"/>
                <a:r>
                  <a:rPr lang="en-US" sz="3000" dirty="0"/>
                  <a:t>Won 85% of games vs Open Source Go player </a:t>
                </a:r>
                <a:r>
                  <a:rPr lang="en-US" sz="3000" dirty="0" err="1"/>
                  <a:t>Pachi</a:t>
                </a:r>
                <a:endParaRPr lang="en-US" sz="3000" dirty="0"/>
              </a:p>
              <a:p>
                <a:pPr lvl="1" algn="l" rtl="0"/>
                <a:r>
                  <a:rPr lang="en-US" sz="2800" dirty="0"/>
                  <a:t>Amateur 2-dan, uses 100,000 simulations per move.</a:t>
                </a:r>
              </a:p>
              <a:p>
                <a:pPr algn="l" rtl="0"/>
                <a:r>
                  <a:rPr lang="en-US" sz="3000" dirty="0"/>
                  <a:t>Previous State-of-the-art Supervised Learning network won 11% of the time against </a:t>
                </a:r>
                <a:r>
                  <a:rPr lang="en-US" sz="3000" dirty="0" err="1"/>
                  <a:t>Pachi</a:t>
                </a:r>
                <a:r>
                  <a:rPr lang="en-US" sz="3000" dirty="0"/>
                  <a:t>.</a:t>
                </a:r>
              </a:p>
              <a:p>
                <a:pPr lvl="1" algn="l" rtl="0"/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720" r="-2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085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78531"/>
            <a:ext cx="9601200" cy="1142385"/>
          </a:xfrm>
        </p:spPr>
        <p:txBody>
          <a:bodyPr>
            <a:normAutofit/>
          </a:bodyPr>
          <a:lstStyle/>
          <a:p>
            <a:pPr algn="ctr" rtl="0"/>
            <a:r>
              <a:rPr lang="en-US" sz="3600" dirty="0"/>
              <a:t>Dan &amp; </a:t>
            </a:r>
            <a:r>
              <a:rPr lang="en-US" sz="3600" dirty="0" err="1"/>
              <a:t>Elo</a:t>
            </a:r>
            <a:r>
              <a:rPr lang="en-US" sz="3600" dirty="0"/>
              <a:t>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220248"/>
                <a:ext cx="9601200" cy="380999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800" dirty="0"/>
                  <a:t>+1 Dan ~ +230 </a:t>
                </a:r>
                <a:r>
                  <a:rPr lang="en-US" sz="2800" dirty="0" err="1"/>
                  <a:t>Elo</a:t>
                </a:r>
                <a:endParaRPr lang="en-US" sz="2800" dirty="0"/>
              </a:p>
              <a:p>
                <a:pPr algn="l" rtl="0"/>
                <a:r>
                  <a:rPr lang="en-US" sz="2800" dirty="0"/>
                  <a:t>+230 </a:t>
                </a:r>
                <a:r>
                  <a:rPr lang="en-US" sz="2800" dirty="0" err="1"/>
                  <a:t>Elo</a:t>
                </a:r>
                <a:r>
                  <a:rPr lang="en-US" sz="2800" dirty="0"/>
                  <a:t> wins 79% of the time </a:t>
                </a:r>
                <a14:m>
                  <m:oMath xmlns:m="http://schemas.openxmlformats.org/officeDocument/2006/math">
                    <m:r>
                      <a:rPr lang="en-US" sz="3000" i="1"/>
                      <m:t>⟹</m:t>
                    </m:r>
                  </m:oMath>
                </a14:m>
                <a:r>
                  <a:rPr lang="en-US" sz="3000" dirty="0"/>
                  <a:t> Exponential Scale</a:t>
                </a:r>
              </a:p>
              <a:p>
                <a:pPr algn="l" rtl="0"/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220248"/>
                <a:ext cx="9601200" cy="3809999"/>
              </a:xfrm>
              <a:blipFill>
                <a:blip r:embed="rId3"/>
                <a:stretch>
                  <a:fillRect l="-1143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526" y="2310451"/>
            <a:ext cx="3914380" cy="353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78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sz="4800" dirty="0"/>
              <a:t>Background: Go in AI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sz="3000" dirty="0"/>
                  <a:t>Huge branching factor: ~200 vs. ~20 in chess.</a:t>
                </a:r>
              </a:p>
              <a:p>
                <a:pPr algn="l" rtl="0"/>
                <a:r>
                  <a:rPr lang="en-US" sz="3000" dirty="0"/>
                  <a:t>Huge state space: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1" i="1"/>
                        </m:ctrlPr>
                      </m:sSupPr>
                      <m:e>
                        <m:r>
                          <a:rPr lang="en-US" sz="2200" b="1" i="1"/>
                          <m:t>𝟏𝟎</m:t>
                        </m:r>
                      </m:e>
                      <m:sup>
                        <m:r>
                          <a:rPr lang="en-US" sz="2200" b="1" i="1"/>
                          <m:t>𝟏𝟕𝟎</m:t>
                        </m:r>
                      </m:sup>
                    </m:sSup>
                  </m:oMath>
                </a14:m>
                <a:r>
                  <a:rPr lang="en-US" sz="3000" dirty="0"/>
                  <a:t> positions</a:t>
                </a:r>
              </a:p>
              <a:p>
                <a:pPr algn="l" rtl="0"/>
                <a:r>
                  <a:rPr lang="en-US" sz="3000" dirty="0"/>
                  <a:t>Hard to evaluate states</a:t>
                </a:r>
              </a:p>
              <a:p>
                <a:pPr algn="l" rtl="0"/>
                <a:r>
                  <a:rPr lang="en-US" sz="3000" dirty="0"/>
                  <a:t>Infamous in AI literature: Grand challenge, 		“at least 10 years until solved”</a:t>
                </a:r>
              </a:p>
              <a:p>
                <a:pPr algn="l" rtl="0"/>
                <a:r>
                  <a:rPr lang="en-US" sz="3000" dirty="0"/>
                  <a:t>Literature Pre-</a:t>
                </a:r>
                <a:r>
                  <a:rPr lang="en-US" sz="3000" dirty="0" err="1"/>
                  <a:t>AlphaGo</a:t>
                </a:r>
                <a:r>
                  <a:rPr lang="en-US" sz="3000" dirty="0"/>
                  <a:t> &amp; Post-</a:t>
                </a:r>
                <a:r>
                  <a:rPr lang="en-US" sz="3000" dirty="0" err="1"/>
                  <a:t>AlphaGo</a:t>
                </a:r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524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 rtl="0"/>
                <a:r>
                  <a:rPr lang="en-US" sz="3600" dirty="0"/>
                  <a:t>Reinforcement Learning Value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44" b="-20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800" dirty="0"/>
                  <a:t>Goal: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/>
                        </m:ctrlPr>
                      </m:sSupPr>
                      <m:e>
                        <m:r>
                          <a:rPr lang="en-US" sz="3000" i="1"/>
                          <m:t>𝑣</m:t>
                        </m:r>
                      </m:e>
                      <m:sup>
                        <m:r>
                          <a:rPr lang="en-US" sz="3000" i="1"/>
                          <m:t>𝑃</m:t>
                        </m:r>
                      </m:sup>
                    </m:sSup>
                    <m:d>
                      <m:dPr>
                        <m:ctrlPr>
                          <a:rPr lang="en-US" sz="3000" i="1"/>
                        </m:ctrlPr>
                      </m:dPr>
                      <m:e>
                        <m:r>
                          <a:rPr lang="en-US" sz="3000" i="1"/>
                          <m:t>𝑠</m:t>
                        </m:r>
                      </m:e>
                    </m:d>
                  </m:oMath>
                </a14:m>
                <a:endParaRPr lang="en-US" sz="3000" dirty="0"/>
              </a:p>
              <a:p>
                <a:pPr lvl="1" algn="l" rtl="0"/>
                <a:r>
                  <a:rPr lang="en-US" sz="2800" dirty="0"/>
                  <a:t>The mean of the outcome from </a:t>
                </a:r>
                <a14:m>
                  <m:oMath xmlns:m="http://schemas.openxmlformats.org/officeDocument/2006/math">
                    <m:r>
                      <a:rPr lang="en-US" sz="2800" i="1" u="sng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by using the policy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for both players.</a:t>
                </a:r>
              </a:p>
              <a:p>
                <a:pPr lvl="1" algn="l" rtl="0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is optimal play,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i="1" dirty="0"/>
                  <a:t>.</a:t>
                </a:r>
              </a:p>
              <a:p>
                <a:pPr lvl="1" algn="ctr" rt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..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 algn="l" rtl="0"/>
                <a:r>
                  <a:rPr lang="en-US" sz="2800" dirty="0"/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43" t="-2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162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 rtl="0"/>
                <a:r>
                  <a:rPr lang="en-US" sz="3600" dirty="0"/>
                  <a:t>Reinforcement Learning Value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444" b="-20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:r>
                  <a:rPr lang="en-US" sz="2800" dirty="0"/>
                  <a:t>Network structure similar to the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457200" lvl="2" indent="-228600" algn="l" rtl="0">
                  <a:spcBef>
                    <a:spcPts val="1800"/>
                  </a:spcBef>
                </a:pPr>
                <a:r>
                  <a:rPr lang="en-US" sz="2400" dirty="0"/>
                  <a:t>But outputs a single scalar. </a:t>
                </a:r>
                <a:endParaRPr lang="en-US" sz="2600" dirty="0"/>
              </a:p>
              <a:p>
                <a:pPr algn="l" rtl="0"/>
                <a:r>
                  <a:rPr lang="en-US" sz="2800" dirty="0"/>
                  <a:t>Train by regression on state-outcome pairs,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</m:d>
                  </m:oMath>
                </a14:m>
                <a:r>
                  <a:rPr lang="en-US" sz="2800" dirty="0"/>
                  <a:t> using Stochastic Gradient Descent to minimize the            mean-squared-error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ctr" rt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/>
                      <m:t>Δ</m:t>
                    </m:r>
                    <m:r>
                      <a:rPr lang="en-US" sz="3000" i="1"/>
                      <m:t>𝜃</m:t>
                    </m:r>
                    <m:r>
                      <a:rPr lang="en-US" sz="3000" i="1"/>
                      <m:t>∝</m:t>
                    </m:r>
                    <m:f>
                      <m:fPr>
                        <m:ctrlPr>
                          <a:rPr lang="en-US" sz="3000" i="1"/>
                        </m:ctrlPr>
                      </m:fPr>
                      <m:num>
                        <m:r>
                          <a:rPr lang="en-US" sz="3000" i="1"/>
                          <m:t>𝜕</m:t>
                        </m:r>
                        <m:sSub>
                          <m:sSubPr>
                            <m:ctrlPr>
                              <a:rPr lang="en-US" sz="3000" i="1"/>
                            </m:ctrlPr>
                          </m:sSubPr>
                          <m:e>
                            <m:r>
                              <a:rPr lang="en-US" sz="3000" i="1"/>
                              <m:t>𝑣</m:t>
                            </m:r>
                          </m:e>
                          <m:sub>
                            <m:r>
                              <a:rPr lang="en-US" sz="3000" i="1"/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000" i="1"/>
                            </m:ctrlPr>
                          </m:dPr>
                          <m:e>
                            <m:r>
                              <a:rPr lang="en-US" sz="3000" i="1"/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sz="3000" i="1"/>
                          <m:t>𝜕𝜃</m:t>
                        </m:r>
                      </m:den>
                    </m:f>
                    <m:d>
                      <m:dPr>
                        <m:ctrlPr>
                          <a:rPr lang="en-US" sz="3000" i="1"/>
                        </m:ctrlPr>
                      </m:dPr>
                      <m:e>
                        <m:r>
                          <a:rPr lang="en-US" sz="3000" i="1"/>
                          <m:t>𝓏</m:t>
                        </m:r>
                        <m:r>
                          <a:rPr lang="en-US" sz="3000" i="1"/>
                          <m:t>−</m:t>
                        </m:r>
                        <m:sSub>
                          <m:sSubPr>
                            <m:ctrlPr>
                              <a:rPr lang="en-US" sz="3000" i="1"/>
                            </m:ctrlPr>
                          </m:sSubPr>
                          <m:e>
                            <m:r>
                              <a:rPr lang="en-US" sz="3000" i="1"/>
                              <m:t>𝑣</m:t>
                            </m:r>
                          </m:e>
                          <m:sub>
                            <m:r>
                              <a:rPr lang="en-US" sz="3000" i="1"/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sz="3000" i="1"/>
                            </m:ctrlPr>
                          </m:dPr>
                          <m:e>
                            <m:r>
                              <a:rPr lang="en-US" sz="3000" i="1"/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3000" dirty="0"/>
              </a:p>
              <a:p>
                <a:pPr algn="l" rtl="0"/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43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684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 rtl="0"/>
                <a:r>
                  <a:rPr lang="en-US" sz="3600" dirty="0"/>
                  <a:t>Value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3600" dirty="0"/>
                  <a:t>: Training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0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2800" dirty="0"/>
              <a:t>Naïve training leads to overfitting</a:t>
            </a:r>
          </a:p>
          <a:p>
            <a:pPr lvl="1" algn="l" rtl="0"/>
            <a:r>
              <a:rPr lang="en-US" sz="2600" dirty="0"/>
              <a:t>Successive boards very similar, with same result.</a:t>
            </a:r>
          </a:p>
          <a:p>
            <a:pPr lvl="1" algn="l" rtl="0"/>
            <a:r>
              <a:rPr lang="en-US" sz="2600" u="sng" dirty="0"/>
              <a:t>Training</a:t>
            </a:r>
            <a:r>
              <a:rPr lang="en-US" sz="2600" dirty="0"/>
              <a:t>: MSE = 0.19			</a:t>
            </a:r>
            <a:r>
              <a:rPr lang="en-US" sz="2600" u="sng" dirty="0"/>
              <a:t>Test</a:t>
            </a:r>
            <a:r>
              <a:rPr lang="en-US" sz="2600" dirty="0"/>
              <a:t>: MSE = 0.37</a:t>
            </a:r>
          </a:p>
          <a:p>
            <a:pPr algn="l" rtl="0"/>
            <a:r>
              <a:rPr lang="en-US" sz="3000" dirty="0"/>
              <a:t>Solution: Train on larger set, generated by self-play.</a:t>
            </a:r>
          </a:p>
          <a:p>
            <a:pPr lvl="1" algn="l" rtl="0"/>
            <a:r>
              <a:rPr lang="en-US" sz="2800" u="sng" dirty="0"/>
              <a:t>1 State</a:t>
            </a:r>
            <a:r>
              <a:rPr lang="en-US" sz="2800" dirty="0"/>
              <a:t> sampled </a:t>
            </a:r>
            <a:r>
              <a:rPr lang="en-US" sz="2800" u="sng" dirty="0"/>
              <a:t>per game</a:t>
            </a:r>
            <a:r>
              <a:rPr lang="en-US" sz="2800" dirty="0"/>
              <a:t>.</a:t>
            </a:r>
          </a:p>
          <a:p>
            <a:pPr lvl="1" algn="l" rtl="0"/>
            <a:r>
              <a:rPr lang="en-US" sz="2800" u="sng" dirty="0"/>
              <a:t>Training</a:t>
            </a:r>
            <a:r>
              <a:rPr lang="en-US" sz="2800" dirty="0"/>
              <a:t>: MSE = 0.226		</a:t>
            </a:r>
            <a:r>
              <a:rPr lang="en-US" sz="2800" u="sng" dirty="0"/>
              <a:t>Test</a:t>
            </a:r>
            <a:r>
              <a:rPr lang="en-US" sz="2800" dirty="0"/>
              <a:t>: MSE = 0.234</a:t>
            </a:r>
          </a:p>
          <a:p>
            <a:pPr lvl="1" algn="l" rtl="0"/>
            <a:r>
              <a:rPr lang="en-US" sz="2800" dirty="0"/>
              <a:t>Not much overfitting</a:t>
            </a:r>
          </a:p>
          <a:p>
            <a:pPr algn="l" rtl="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6120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 rtl="0"/>
                <a:r>
                  <a:rPr lang="en-US" sz="3600" dirty="0"/>
                  <a:t>Value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3600" dirty="0"/>
                  <a:t>: Quality</a:t>
                </a:r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b="-20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 rtl="0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800" dirty="0"/>
                  <a:t> was consistently more accurate than rollouts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algn="l" rtl="0"/>
                <a:r>
                  <a:rPr lang="en-US" sz="2800" dirty="0"/>
                  <a:t>A single evaluation of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800" dirty="0"/>
                  <a:t> approached the accuracy of rollouts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 algn="l" rtl="0"/>
                <a:r>
                  <a:rPr lang="en-US" sz="2600" dirty="0"/>
                  <a:t>But with 15,000 times less computation</a:t>
                </a:r>
              </a:p>
              <a:p>
                <a:pPr algn="l" rtl="0"/>
                <a:endParaRPr lang="en-US" sz="2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43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92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- Monte Carlo Tree Search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Build an </a:t>
            </a:r>
            <a:r>
              <a:rPr lang="en-US" sz="2800" dirty="0" err="1"/>
              <a:t>assymetric</a:t>
            </a:r>
            <a:r>
              <a:rPr lang="en-US" sz="2800" dirty="0"/>
              <a:t> search tree</a:t>
            </a:r>
          </a:p>
          <a:p>
            <a:pPr algn="l" rtl="0"/>
            <a:r>
              <a:rPr lang="en-US" sz="2800" dirty="0"/>
              <a:t>Use more time on promising subtrees</a:t>
            </a:r>
          </a:p>
          <a:p>
            <a:pPr algn="l" rtl="0"/>
            <a:r>
              <a:rPr lang="en-US" sz="2800" dirty="0"/>
              <a:t>But explore too: maybe there is a hidden treasure somewhere.</a:t>
            </a:r>
          </a:p>
          <a:p>
            <a:pPr algn="l" rtl="0"/>
            <a:r>
              <a:rPr lang="en-US" sz="2800" dirty="0"/>
              <a:t>Proven to converge to true minimax value asymptotically</a:t>
            </a:r>
          </a:p>
        </p:txBody>
      </p:sp>
    </p:spTree>
    <p:extLst>
      <p:ext uri="{BB962C8B-B14F-4D97-AF65-F5344CB8AC3E}">
        <p14:creationId xmlns:p14="http://schemas.microsoft.com/office/powerpoint/2010/main" val="71690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- Monte Carlo Tree Search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800" dirty="0"/>
                  <a:t>Each edge contains:</a:t>
                </a:r>
              </a:p>
              <a:p>
                <a:pPr marL="742950" lvl="1" indent="-514350" algn="l" rtl="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#</m:t>
                    </m:r>
                  </m:oMath>
                </a14:m>
                <a:r>
                  <a:rPr lang="en-US" sz="2800" dirty="0"/>
                  <a:t> of visits to the edge</a:t>
                </a:r>
              </a:p>
              <a:p>
                <a:pPr marL="742950" lvl="1" indent="-514350" algn="l" rtl="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Mean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 - values of leafs in the subtree</a:t>
                </a:r>
              </a:p>
              <a:p>
                <a:pPr marL="742950" lvl="1" indent="-514350" algn="l" rtl="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Prior probability of choosing the move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800" dirty="0"/>
              </a:p>
              <a:p>
                <a:pPr algn="l" rt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800" dirty="0"/>
                  <a:t> = bonus for exploration</a:t>
                </a:r>
              </a:p>
              <a:p>
                <a:pPr marL="685800" lvl="1" indent="-457200" algn="l" rtl="0"/>
                <a:endParaRPr lang="en-US" sz="2800" dirty="0"/>
              </a:p>
              <a:p>
                <a:pPr marL="514350" indent="-514350" algn="l" rtl="0">
                  <a:buFont typeface="+mj-lt"/>
                  <a:buAutoNum type="arabicPeriod"/>
                </a:pPr>
                <a:endParaRPr lang="en-US" sz="28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  <a:blipFill>
                <a:blip r:embed="rId3"/>
                <a:stretch>
                  <a:fillRect l="-1143" t="-2720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796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- Monte Carlo Tree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366" y="1646238"/>
            <a:ext cx="3375267" cy="458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- Monte Carlo Tree 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394" y="1529607"/>
            <a:ext cx="3417212" cy="464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38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- Monte Carlo Tree Search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588" y="1549392"/>
            <a:ext cx="3408823" cy="463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016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- Monte Carlo Tree Search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597" y="1510717"/>
            <a:ext cx="4610806" cy="461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28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Rules of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sz="3000" dirty="0"/>
              <a:t>Black starts</a:t>
            </a:r>
          </a:p>
          <a:p>
            <a:pPr algn="l" rtl="0"/>
            <a:r>
              <a:rPr lang="en-US" sz="3000" dirty="0"/>
              <a:t>19x19 board</a:t>
            </a:r>
          </a:p>
          <a:p>
            <a:pPr algn="l" rtl="0"/>
            <a:r>
              <a:rPr lang="en-US" sz="3000"/>
              <a:t>Each player </a:t>
            </a:r>
            <a:r>
              <a:rPr lang="en-US" sz="3000" dirty="0"/>
              <a:t>places a stone in his turn</a:t>
            </a:r>
          </a:p>
        </p:txBody>
      </p:sp>
    </p:spTree>
    <p:extLst>
      <p:ext uri="{BB962C8B-B14F-4D97-AF65-F5344CB8AC3E}">
        <p14:creationId xmlns:p14="http://schemas.microsoft.com/office/powerpoint/2010/main" val="1359678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with Policy &amp; Value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</p:spPr>
            <p:txBody>
              <a:bodyPr>
                <a:normAutofit/>
              </a:bodyPr>
              <a:lstStyle/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sz="3200" dirty="0"/>
                  <a:t>Selection</a:t>
                </a:r>
                <a:r>
                  <a:rPr lang="en-US" sz="2800" dirty="0"/>
                  <a:t>:</a:t>
                </a:r>
              </a:p>
              <a:p>
                <a:pPr lvl="1" algn="l" rtl="0"/>
                <a:r>
                  <a:rPr lang="en-US" sz="2800" dirty="0"/>
                  <a:t>Run from the root to a leaf by:</a:t>
                </a:r>
              </a:p>
              <a:p>
                <a:pPr lvl="1" algn="ctr" rtl="0"/>
                <a14:m>
                  <m:oMath xmlns:m="http://schemas.openxmlformats.org/officeDocument/2006/math">
                    <m:r>
                      <a:rPr lang="en-US" sz="3200" i="1"/>
                      <m:t>𝑎𝑟𝑔𝑚𝑎</m:t>
                    </m:r>
                    <m:sSub>
                      <m:sSubPr>
                        <m:ctrlPr>
                          <a:rPr lang="en-US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𝑎</m:t>
                        </m:r>
                      </m:sub>
                    </m:sSub>
                    <m:d>
                      <m:dPr>
                        <m:ctrlPr>
                          <a:rPr lang="en-US" sz="3200" i="1"/>
                        </m:ctrlPr>
                      </m:dPr>
                      <m:e>
                        <m:r>
                          <a:rPr lang="en-US" sz="3200" i="1"/>
                          <m:t>𝑄</m:t>
                        </m:r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r>
                              <a:rPr lang="en-US" sz="3200" i="1"/>
                              <m:t>𝑠</m:t>
                            </m:r>
                            <m:r>
                              <a:rPr lang="en-US" sz="3200" i="1"/>
                              <m:t>,</m:t>
                            </m:r>
                            <m:r>
                              <a:rPr lang="en-US" sz="3200" i="1"/>
                              <m:t>𝑎</m:t>
                            </m:r>
                          </m:e>
                        </m:d>
                        <m:r>
                          <a:rPr lang="en-US" sz="3200" i="1"/>
                          <m:t>+</m:t>
                        </m:r>
                        <m:r>
                          <a:rPr lang="en-US" sz="3200" i="1"/>
                          <m:t>𝑢</m:t>
                        </m:r>
                        <m:d>
                          <m:dPr>
                            <m:ctrlPr>
                              <a:rPr lang="en-US" sz="3200" i="1"/>
                            </m:ctrlPr>
                          </m:dPr>
                          <m:e>
                            <m:r>
                              <a:rPr lang="en-US" sz="3200" i="1"/>
                              <m:t>𝑠</m:t>
                            </m:r>
                            <m:r>
                              <a:rPr lang="en-US" sz="3200" i="1"/>
                              <m:t>,</m:t>
                            </m:r>
                            <m:r>
                              <a:rPr lang="en-US" sz="3200" i="1"/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sz="3200" dirty="0"/>
              </a:p>
              <a:p>
                <a:pPr lvl="1" algn="l" rtl="0"/>
                <a:r>
                  <a:rPr lang="en-US" sz="2800" dirty="0"/>
                  <a:t>Were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800" dirty="0"/>
                  <a:t> is a bonus, which starts with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800" dirty="0"/>
                  <a:t> and decays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to encourage exploration.</a:t>
                </a:r>
              </a:p>
              <a:p>
                <a:pPr lvl="1" algn="ctr" rtl="0"/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den>
                    </m:f>
                  </m:oMath>
                </a14:m>
                <a:endParaRPr lang="en-US" sz="3000" dirty="0"/>
              </a:p>
              <a:p>
                <a:pPr marL="506412" lvl="2" indent="0" algn="l" rtl="0">
                  <a:buNone/>
                </a:pPr>
                <a:endParaRPr lang="en-US" sz="2200" dirty="0"/>
              </a:p>
              <a:p>
                <a:pPr marL="685800" lvl="1" indent="-457200" algn="l" rtl="0"/>
                <a:endParaRPr lang="en-US" sz="2800" dirty="0"/>
              </a:p>
              <a:p>
                <a:pPr marL="514350" indent="-514350" algn="l" rtl="0">
                  <a:buFont typeface="+mj-lt"/>
                  <a:buAutoNum type="arabicPeriod"/>
                </a:pPr>
                <a:endParaRPr lang="en-US" sz="28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  <a:blipFill>
                <a:blip r:embed="rId3"/>
                <a:stretch>
                  <a:fillRect l="-1460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499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with Policy &amp; Value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</p:spPr>
            <p:txBody>
              <a:bodyPr>
                <a:normAutofit/>
              </a:bodyPr>
              <a:lstStyle/>
              <a:p>
                <a:pPr marL="514350" indent="-514350" algn="l" rtl="0">
                  <a:buFont typeface="+mj-lt"/>
                  <a:buAutoNum type="arabicPeriod" startAt="2"/>
                </a:pPr>
                <a:r>
                  <a:rPr lang="en-US" sz="3200" dirty="0"/>
                  <a:t>Expansion:</a:t>
                </a:r>
              </a:p>
              <a:p>
                <a:pPr lvl="1" algn="l" rtl="0"/>
                <a:r>
                  <a:rPr lang="en-US" sz="2800" dirty="0"/>
                  <a:t>Open valid moves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from a leaf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 algn="l" rtl="0"/>
                <a:r>
                  <a:rPr lang="en-US" sz="2800" dirty="0"/>
                  <a:t>Process the leaf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800" dirty="0"/>
                  <a:t> by the Supervised Learning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 algn="l" rtl="0"/>
                <a:r>
                  <a:rPr lang="en-US" sz="2800" dirty="0"/>
                  <a:t>Set the prior probabilities to the outputs:</a:t>
                </a:r>
              </a:p>
              <a:p>
                <a:pPr lvl="1" algn="ctr" rt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marL="506412" lvl="2" indent="0" algn="l" rtl="0">
                  <a:buNone/>
                </a:pPr>
                <a:endParaRPr lang="en-US" sz="2200" dirty="0"/>
              </a:p>
              <a:p>
                <a:pPr marL="685800" lvl="1" indent="-457200" algn="l" rtl="0"/>
                <a:endParaRPr lang="en-US" sz="2800" dirty="0"/>
              </a:p>
              <a:p>
                <a:pPr marL="514350" indent="-514350" algn="l" rtl="0">
                  <a:buFont typeface="+mj-lt"/>
                  <a:buAutoNum type="arabicPeriod" startAt="2"/>
                </a:pPr>
                <a:endParaRPr lang="en-US" sz="28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  <a:blipFill>
                <a:blip r:embed="rId3"/>
                <a:stretch>
                  <a:fillRect l="-1460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62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with Policy &amp; Value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</p:spPr>
            <p:txBody>
              <a:bodyPr>
                <a:normAutofit/>
              </a:bodyPr>
              <a:lstStyle/>
              <a:p>
                <a:pPr marL="514350" indent="-514350" algn="l" rtl="0">
                  <a:buFont typeface="+mj-lt"/>
                  <a:buAutoNum type="arabicPeriod" startAt="3"/>
                </a:pPr>
                <a:r>
                  <a:rPr lang="en-US" sz="3200" dirty="0"/>
                  <a:t>Evaluation</a:t>
                </a:r>
                <a:r>
                  <a:rPr lang="en-US" sz="3000" dirty="0"/>
                  <a:t>:</a:t>
                </a:r>
              </a:p>
              <a:p>
                <a:pPr marL="963612" lvl="2" indent="-457200" algn="l" rtl="0">
                  <a:buFont typeface="+mj-lt"/>
                  <a:buAutoNum type="arabicPeriod"/>
                </a:pPr>
                <a:r>
                  <a:rPr lang="en-US" sz="2800" dirty="0"/>
                  <a:t>By the Value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pPr marL="963612" lvl="2" indent="-457200" algn="l" rtl="0">
                  <a:buFont typeface="+mj-lt"/>
                  <a:buAutoNum type="arabicPeriod"/>
                </a:pPr>
                <a:r>
                  <a:rPr lang="en-US" sz="2800" dirty="0"/>
                  <a:t>By the outcome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800" dirty="0"/>
                  <a:t> of a rollout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963612" lvl="2" indent="-457200" algn="l" rtl="0">
                  <a:buFont typeface="+mj-lt"/>
                  <a:buAutoNum type="arabicPeriod"/>
                </a:pPr>
                <a:r>
                  <a:rPr lang="en-US" sz="2800" dirty="0"/>
                  <a:t>Mixed together linearly:</a:t>
                </a:r>
              </a:p>
              <a:p>
                <a:pPr lvl="2" algn="ctr" rt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914400" lvl="2" indent="-457200" algn="l" rtl="0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 was chosen to be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sz="2800" dirty="0"/>
              </a:p>
              <a:p>
                <a:pPr marL="514350" indent="-514350" algn="l" rtl="0">
                  <a:buFont typeface="+mj-lt"/>
                  <a:buAutoNum type="arabicPeriod" startAt="3"/>
                </a:pPr>
                <a:endParaRPr lang="en-US" sz="2800" dirty="0"/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  <a:blipFill>
                <a:blip r:embed="rId3"/>
                <a:stretch>
                  <a:fillRect l="-1460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663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with Policy &amp; Value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</p:spPr>
            <p:txBody>
              <a:bodyPr>
                <a:normAutofit/>
              </a:bodyPr>
              <a:lstStyle/>
              <a:p>
                <a:pPr marL="514350" indent="-514350" algn="l" rtl="0">
                  <a:buFont typeface="+mj-lt"/>
                  <a:buAutoNum type="arabicPeriod" startAt="4"/>
                </a:pPr>
                <a:r>
                  <a:rPr lang="en-US" sz="3200" dirty="0"/>
                  <a:t>Backup</a:t>
                </a:r>
                <a:r>
                  <a:rPr lang="en-US" sz="3600" dirty="0"/>
                  <a:t> / Backpropagation</a:t>
                </a:r>
                <a:r>
                  <a:rPr lang="en-US" sz="3200" dirty="0"/>
                  <a:t>:</a:t>
                </a:r>
              </a:p>
              <a:p>
                <a:pPr lvl="1" algn="l" rtl="0"/>
                <a:r>
                  <a:rPr lang="en-US" sz="2800" dirty="0"/>
                  <a:t>Update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 algn="l" rtl="0"/>
                <a:r>
                  <a:rPr lang="en-US" sz="2800" dirty="0"/>
                  <a:t>Update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 algn="l" rtl="0"/>
                <a:r>
                  <a:rPr lang="en-US" sz="2800" dirty="0"/>
                  <a:t>For all nodes in the path to the leaf</a:t>
                </a:r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  <a:blipFill>
                <a:blip r:embed="rId3"/>
                <a:stretch>
                  <a:fillRect l="-1460" t="-3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96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with Policy &amp; Value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</p:spPr>
            <p:txBody>
              <a:bodyPr>
                <a:normAutofit/>
              </a:bodyPr>
              <a:lstStyle/>
              <a:p>
                <a:pPr marL="514350" indent="-514350" algn="l" rtl="0">
                  <a:buFont typeface="+mj-lt"/>
                  <a:buAutoNum type="arabicPeriod" startAt="5"/>
                </a:pPr>
                <a:r>
                  <a:rPr lang="en-US" sz="3200" dirty="0"/>
                  <a:t>Final selection:</a:t>
                </a:r>
              </a:p>
              <a:p>
                <a:pPr algn="l" rtl="0"/>
                <a:r>
                  <a:rPr lang="en-US" sz="3200" dirty="0"/>
                  <a:t>Select action with most visits from the root.</a:t>
                </a:r>
              </a:p>
              <a:p>
                <a:pPr lvl="1" algn="l" rtl="0"/>
                <a:r>
                  <a:rPr lang="en-US" sz="2600" dirty="0"/>
                  <a:t>More stable than best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600" dirty="0"/>
              </a:p>
              <a:p>
                <a:pPr lvl="1" algn="l" rtl="0"/>
                <a:r>
                  <a:rPr lang="en-US" sz="2600" dirty="0"/>
                  <a:t>Allocate more time until they agree</a:t>
                </a:r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  <a:blipFill>
                <a:blip r:embed="rId3"/>
                <a:stretch>
                  <a:fillRect l="-1460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342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MCTS with Policy &amp; Value Networks: Notes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3600" dirty="0"/>
                  <a:t>Notes:</a:t>
                </a:r>
              </a:p>
              <a:p>
                <a:pPr lvl="1" algn="l" rtl="0"/>
                <a:r>
                  <a:rPr lang="en-US" sz="2600" dirty="0"/>
                  <a:t>The SL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sz="2600" dirty="0"/>
                  <a:t> performed better for Prior Probabilities than the RL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endParaRPr lang="en-US" sz="2600" dirty="0"/>
              </a:p>
              <a:p>
                <a:pPr lvl="1" algn="l" rtl="0"/>
                <a:r>
                  <a:rPr lang="en-US" sz="2600" dirty="0"/>
                  <a:t>The RL Policy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2600" dirty="0"/>
                  <a:t> was used in training the Value Network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2600" dirty="0"/>
                  <a:t>, which estimates the strong play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</m:oMath>
                </a14:m>
                <a:r>
                  <a:rPr lang="en-US" sz="2600" dirty="0"/>
                  <a:t>.</a:t>
                </a:r>
              </a:p>
              <a:p>
                <a:pPr lvl="1" algn="l" rtl="0"/>
                <a:r>
                  <a:rPr lang="en-US" sz="2600" dirty="0"/>
                  <a:t>This is because the SL Network gave more diverse probabilities, vs the RL Network, that was focused on the single best move.</a:t>
                </a:r>
              </a:p>
            </p:txBody>
          </p:sp>
        </mc:Choice>
        <mc:Fallback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981201"/>
                <a:ext cx="9601200" cy="3809999"/>
              </a:xfrm>
              <a:blipFill>
                <a:blip r:embed="rId3"/>
                <a:stretch>
                  <a:fillRect l="-1778" t="-3840" b="-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194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 err="1"/>
              <a:t>AlphaGo</a:t>
            </a:r>
            <a:r>
              <a:rPr lang="en-US" sz="3600" dirty="0"/>
              <a:t> Execution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Distributed Execution: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u="sng" dirty="0"/>
              <a:t>Master CPU</a:t>
            </a:r>
            <a:r>
              <a:rPr lang="en-US" sz="2800" dirty="0"/>
              <a:t>: The search tree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u="sng" dirty="0"/>
              <a:t>Slave CPUs</a:t>
            </a:r>
            <a:r>
              <a:rPr lang="en-US" sz="2800" dirty="0"/>
              <a:t>: Rollouts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u="sng" dirty="0"/>
              <a:t>Slave GPUs</a:t>
            </a:r>
            <a:r>
              <a:rPr lang="en-US" sz="2800" dirty="0"/>
              <a:t>: Value &amp; Policy Networks</a:t>
            </a:r>
          </a:p>
          <a:p>
            <a:pPr algn="l" rtl="0"/>
            <a:r>
              <a:rPr lang="en-US" sz="2800" u="sng" dirty="0"/>
              <a:t>Virtual loss</a:t>
            </a:r>
            <a:r>
              <a:rPr lang="en-US" sz="2800" dirty="0"/>
              <a:t>: To prevent different threads traversing the same paths</a:t>
            </a:r>
          </a:p>
        </p:txBody>
      </p:sp>
    </p:spTree>
    <p:extLst>
      <p:ext uri="{BB962C8B-B14F-4D97-AF65-F5344CB8AC3E}">
        <p14:creationId xmlns:p14="http://schemas.microsoft.com/office/powerpoint/2010/main" val="15765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 err="1"/>
              <a:t>AlphaGo</a:t>
            </a:r>
            <a:r>
              <a:rPr lang="en-US" sz="3600" dirty="0"/>
              <a:t> Execution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/>
              <a:t>Time management:</a:t>
            </a:r>
          </a:p>
          <a:p>
            <a:pPr marL="457200" lvl="2" indent="-228600" algn="l" rtl="0">
              <a:spcBef>
                <a:spcPts val="1800"/>
              </a:spcBef>
            </a:pPr>
            <a:r>
              <a:rPr lang="en-US" sz="2800" dirty="0"/>
              <a:t>Give more time for mid-game</a:t>
            </a:r>
            <a:endParaRPr lang="en-US" sz="3200" dirty="0"/>
          </a:p>
          <a:p>
            <a:pPr algn="l" rtl="0"/>
            <a:r>
              <a:rPr lang="en-US" sz="3200" dirty="0"/>
              <a:t>Ethics:</a:t>
            </a:r>
          </a:p>
          <a:p>
            <a:pPr lvl="1" algn="l" rtl="0"/>
            <a:r>
              <a:rPr lang="en-US" sz="2800" dirty="0"/>
              <a:t>Resign</a:t>
            </a:r>
            <a:r>
              <a:rPr lang="en-US" sz="3000" dirty="0"/>
              <a:t> if winning probability low (&lt;20%)</a:t>
            </a:r>
          </a:p>
          <a:p>
            <a:pPr marL="274320" lvl="1" indent="0" algn="l" rtl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82375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 err="1"/>
              <a:t>AlphaGo</a:t>
            </a:r>
            <a:r>
              <a:rPr lang="en-US" sz="3600" dirty="0"/>
              <a:t> performance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122" y="1646238"/>
            <a:ext cx="7927755" cy="437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6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Discussion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Beat Lee </a:t>
            </a:r>
            <a:r>
              <a:rPr lang="en-US" sz="2800" dirty="0" err="1"/>
              <a:t>Sedol</a:t>
            </a:r>
            <a:r>
              <a:rPr lang="en-US" sz="2800" dirty="0"/>
              <a:t>, 9-Dan Go player, world champion </a:t>
            </a:r>
          </a:p>
          <a:p>
            <a:pPr marL="457200" lvl="2" indent="-228600" algn="l" rtl="0">
              <a:spcBef>
                <a:spcPts val="1800"/>
              </a:spcBef>
            </a:pPr>
            <a:r>
              <a:rPr lang="en-US" sz="2400" dirty="0"/>
              <a:t>4/5 games</a:t>
            </a:r>
            <a:endParaRPr lang="en-US" sz="2800" dirty="0"/>
          </a:p>
          <a:p>
            <a:pPr algn="l" rtl="0"/>
            <a:r>
              <a:rPr lang="en-US" sz="2800" dirty="0"/>
              <a:t>Evaluated thousands of times less positions than </a:t>
            </a:r>
            <a:r>
              <a:rPr lang="en-US" sz="2800" dirty="0" err="1"/>
              <a:t>DeepBlue</a:t>
            </a:r>
            <a:endParaRPr lang="en-US" sz="2800" dirty="0"/>
          </a:p>
          <a:p>
            <a:pPr algn="l" rtl="0"/>
            <a:r>
              <a:rPr lang="en-US" sz="2800" dirty="0"/>
              <a:t>No hand-crafted evaluation function</a:t>
            </a:r>
          </a:p>
          <a:p>
            <a:pPr marL="274320" lvl="1" indent="0" algn="l" rtl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96107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Go: Rule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3809999"/>
          </a:xfrm>
        </p:spPr>
        <p:txBody>
          <a:bodyPr/>
          <a:lstStyle/>
          <a:p>
            <a:pPr algn="ctr" rtl="0"/>
            <a:r>
              <a:rPr lang="en-US" sz="3000" dirty="0"/>
              <a:t>0 Liberties =&gt; Stone removed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236" y="2139935"/>
            <a:ext cx="3697528" cy="368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33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Discussion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MCTS led to many advances in:</a:t>
            </a:r>
          </a:p>
          <a:p>
            <a:pPr lvl="1" algn="l" rtl="0"/>
            <a:r>
              <a:rPr lang="en-US" sz="2600" dirty="0"/>
              <a:t>General Game Playing (GGP)</a:t>
            </a:r>
          </a:p>
          <a:p>
            <a:pPr lvl="1" algn="l" rtl="0"/>
            <a:r>
              <a:rPr lang="en-US" sz="2600" dirty="0"/>
              <a:t>Planning</a:t>
            </a:r>
          </a:p>
          <a:p>
            <a:pPr lvl="1" algn="l" rtl="0"/>
            <a:r>
              <a:rPr lang="en-US" sz="2600" dirty="0"/>
              <a:t>Scheduling</a:t>
            </a:r>
          </a:p>
          <a:p>
            <a:pPr lvl="1" algn="l" rtl="0"/>
            <a:r>
              <a:rPr lang="en-US" sz="2600" dirty="0"/>
              <a:t>Constraint Satisfaction</a:t>
            </a:r>
          </a:p>
          <a:p>
            <a:pPr lvl="1" algn="l" rtl="0"/>
            <a:r>
              <a:rPr lang="en-US" sz="2600" dirty="0"/>
              <a:t>Feature Selection</a:t>
            </a:r>
          </a:p>
          <a:p>
            <a:pPr lvl="1" algn="l" rtl="0"/>
            <a:r>
              <a:rPr lang="en-US" sz="2600" dirty="0"/>
              <a:t>&amp; Many more!</a:t>
            </a:r>
          </a:p>
          <a:p>
            <a:pPr marL="274320" lvl="1" indent="0" algn="l" rtl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82215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3600" dirty="0"/>
              <a:t>Discussion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601200" cy="3809999"/>
          </a:xfrm>
        </p:spPr>
        <p:txBody>
          <a:bodyPr>
            <a:normAutofit/>
          </a:bodyPr>
          <a:lstStyle/>
          <a:p>
            <a:pPr algn="l" rtl="0"/>
            <a:r>
              <a:rPr lang="en-US" sz="2800" dirty="0"/>
              <a:t>AI Grand Challenge Completed</a:t>
            </a:r>
          </a:p>
          <a:p>
            <a:pPr algn="l" rtl="0"/>
            <a:r>
              <a:rPr lang="en-US" sz="2800" dirty="0" err="1"/>
              <a:t>Starcraft</a:t>
            </a:r>
            <a:r>
              <a:rPr lang="en-US" sz="2800" dirty="0"/>
              <a:t> next up!</a:t>
            </a:r>
          </a:p>
          <a:p>
            <a:pPr lvl="1" algn="l" rtl="0"/>
            <a:r>
              <a:rPr lang="en-US" sz="2600" dirty="0"/>
              <a:t>Partial information</a:t>
            </a:r>
          </a:p>
          <a:p>
            <a:pPr lvl="1" algn="l" rtl="0"/>
            <a:r>
              <a:rPr lang="en-US" sz="2600" dirty="0"/>
              <a:t>Continuous</a:t>
            </a:r>
          </a:p>
          <a:p>
            <a:pPr lvl="1" algn="l" rtl="0"/>
            <a:r>
              <a:rPr lang="en-US" sz="2600" dirty="0"/>
              <a:t>Real-time</a:t>
            </a:r>
          </a:p>
          <a:p>
            <a:pPr marL="274320" lvl="1" indent="0" algn="l" rtl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203090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Resources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400" dirty="0"/>
              <a:t>Silver, David, et al. "Mastering the game of Go with deep neural networks and tree search." Nature 529.7587 (2016): 484-489.‏</a:t>
            </a:r>
          </a:p>
          <a:p>
            <a:pPr algn="l" rtl="0"/>
            <a:r>
              <a:rPr lang="en-US" sz="2400" dirty="0"/>
              <a:t>Browne, Cameron B., et al. "A survey of monte </a:t>
            </a:r>
            <a:r>
              <a:rPr lang="en-US" sz="2400" dirty="0" err="1"/>
              <a:t>carlo</a:t>
            </a:r>
            <a:r>
              <a:rPr lang="en-US" sz="2400" dirty="0"/>
              <a:t> tree search methods." Computational Intelligence and AI in Games, IEEE Transactions on 4.1 (2012): 1-43.‏</a:t>
            </a:r>
          </a:p>
          <a:p>
            <a:pPr algn="l" rtl="0"/>
            <a:r>
              <a:rPr lang="en-US" sz="2400" dirty="0">
                <a:hlinkClick r:id="rId3"/>
              </a:rPr>
              <a:t>Artificial Intelligence and The Future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28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9100" y="2390774"/>
            <a:ext cx="4238625" cy="1227123"/>
          </a:xfrm>
        </p:spPr>
        <p:txBody>
          <a:bodyPr>
            <a:normAutofit fontScale="90000"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9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Go: Rule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3809999"/>
          </a:xfrm>
        </p:spPr>
        <p:txBody>
          <a:bodyPr/>
          <a:lstStyle/>
          <a:p>
            <a:pPr algn="ctr" rtl="0"/>
            <a:r>
              <a:rPr lang="en-US" sz="3000" dirty="0"/>
              <a:t>No repeating boards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098" y="2332762"/>
            <a:ext cx="3073803" cy="306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38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Go: Winner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646238"/>
            <a:ext cx="9601200" cy="3809999"/>
          </a:xfrm>
        </p:spPr>
        <p:txBody>
          <a:bodyPr/>
          <a:lstStyle/>
          <a:p>
            <a:pPr algn="ctr" rtl="0"/>
            <a:r>
              <a:rPr lang="en-US" sz="3000" dirty="0"/>
              <a:t>Stones + Territory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95" y="2139193"/>
            <a:ext cx="5319362" cy="36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5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Perfect information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 rtl="0"/>
                <a:r>
                  <a:rPr lang="en-US" sz="3000" dirty="0"/>
                  <a:t>Optimal value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400" i="1"/>
                        </m:ctrlPr>
                      </m:sSupPr>
                      <m:e>
                        <m:r>
                          <a:rPr lang="en-US" sz="3400" i="1"/>
                          <m:t>𝑣</m:t>
                        </m:r>
                      </m:e>
                      <m:sup>
                        <m:r>
                          <a:rPr lang="en-US" sz="3400" i="1"/>
                          <m:t>∗</m:t>
                        </m:r>
                      </m:sup>
                    </m:sSup>
                    <m:d>
                      <m:dPr>
                        <m:ctrlPr>
                          <a:rPr lang="en-US" sz="3400" i="1"/>
                        </m:ctrlPr>
                      </m:dPr>
                      <m:e>
                        <m:r>
                          <a:rPr lang="en-US" sz="3400" i="1"/>
                          <m:t>𝑠</m:t>
                        </m:r>
                      </m:e>
                    </m:d>
                  </m:oMath>
                </a14:m>
                <a:endParaRPr lang="en-US" sz="3400" dirty="0"/>
              </a:p>
              <a:p>
                <a:pPr lvl="1" algn="l" rtl="0"/>
                <a:r>
                  <a:rPr lang="en-US" sz="3200" dirty="0"/>
                  <a:t>Represents the winner under perfect play</a:t>
                </a:r>
              </a:p>
              <a:p>
                <a:pPr algn="l" rtl="0"/>
                <a:r>
                  <a:rPr lang="en-US" sz="3400" dirty="0"/>
                  <a:t>Can be obtained by exhaustive minimax search.</a:t>
                </a:r>
              </a:p>
              <a:p>
                <a:pPr lvl="1" algn="l" rtl="0"/>
                <a:r>
                  <a:rPr lang="en-US" sz="3200" dirty="0"/>
                  <a:t>Infeasible</a:t>
                </a:r>
              </a:p>
              <a:p>
                <a:pPr algn="l" rtl="0"/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87" t="-2240" r="-1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2670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dirty="0"/>
              <a:t>Solution: Reduce Depth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 algn="l" rtl="0">
                  <a:buFont typeface="+mj-lt"/>
                  <a:buAutoNum type="arabicPeriod"/>
                </a:pPr>
                <a:r>
                  <a:rPr lang="en-US" sz="3000" dirty="0"/>
                  <a:t>Reduce depth:</a:t>
                </a:r>
              </a:p>
              <a:p>
                <a:pPr marL="685800" lvl="1" indent="-457200" algn="l" rtl="0"/>
                <a:r>
                  <a:rPr lang="en-US" sz="3000" dirty="0"/>
                  <a:t>Approximate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30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200" dirty="0"/>
              </a:p>
              <a:p>
                <a:pPr marL="914400" lvl="2" indent="-457200" algn="l" rtl="0"/>
                <a:r>
                  <a:rPr lang="en-US" sz="2800" dirty="0"/>
                  <a:t>Up until now: heuristics</a:t>
                </a:r>
              </a:p>
              <a:p>
                <a:pPr marL="914400" lvl="2" indent="-457200" algn="l" rtl="0"/>
                <a:r>
                  <a:rPr lang="en-US" sz="2800" dirty="0"/>
                  <a:t>Success in Chess, Checkers &amp; </a:t>
                </a:r>
                <a:r>
                  <a:rPr lang="en-US" sz="2800" dirty="0" err="1"/>
                  <a:t>Reversi</a:t>
                </a:r>
                <a:endParaRPr lang="en-US" sz="2800" dirty="0"/>
              </a:p>
              <a:p>
                <a:pPr marL="914400" lvl="2" indent="-457200" algn="l" rtl="0"/>
                <a:r>
                  <a:rPr lang="en-US" sz="2800" dirty="0"/>
                  <a:t>Go is to complex for human-curated heuristics</a:t>
                </a:r>
              </a:p>
              <a:p>
                <a:pPr marL="457200" lvl="2" indent="-228600" algn="l" rtl="0">
                  <a:spcBef>
                    <a:spcPts val="1800"/>
                  </a:spcBef>
                </a:pPr>
                <a:r>
                  <a:rPr lang="en-US" sz="3000" dirty="0"/>
                  <a:t>Called “Value Function”</a:t>
                </a:r>
              </a:p>
              <a:p>
                <a:pPr algn="l" rtl="0"/>
                <a:endParaRPr lang="en-US" sz="3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407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7087C0F-7449-45C4-B248-63D02665BF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0</TotalTime>
  <Words>865</Words>
  <Application>Microsoft Office PowerPoint</Application>
  <PresentationFormat>Widescreen</PresentationFormat>
  <Paragraphs>298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Cambria Math</vt:lpstr>
      <vt:lpstr>Diamond Grid 16x9</vt:lpstr>
      <vt:lpstr>AlphaGo  Mastering the game of Go with deep neural networks and tree search</vt:lpstr>
      <vt:lpstr>Background: Go history</vt:lpstr>
      <vt:lpstr>Background: Go in AI</vt:lpstr>
      <vt:lpstr>Rules of Go</vt:lpstr>
      <vt:lpstr>Go: Rule #1</vt:lpstr>
      <vt:lpstr>Go: Rule #2</vt:lpstr>
      <vt:lpstr>Go: Winner</vt:lpstr>
      <vt:lpstr>Perfect information Games</vt:lpstr>
      <vt:lpstr>Solution: Reduce Depth</vt:lpstr>
      <vt:lpstr>Solution: Reduce Breadth</vt:lpstr>
      <vt:lpstr>Solution: MCTS</vt:lpstr>
      <vt:lpstr>Previous attempts</vt:lpstr>
      <vt:lpstr>Deep Convolutional  Neural Networks</vt:lpstr>
      <vt:lpstr>AlphaGo overview</vt:lpstr>
      <vt:lpstr>Policy Networks</vt:lpstr>
      <vt:lpstr>Value Network</vt:lpstr>
      <vt:lpstr>Policy &amp; Value Networks</vt:lpstr>
      <vt:lpstr>Training Overview</vt:lpstr>
      <vt:lpstr>Supervised Learning Policy Network P_σ</vt:lpstr>
      <vt:lpstr>Supervised Learning Policy Network P_σ</vt:lpstr>
      <vt:lpstr>Supervised Learning Policy Network P_σ</vt:lpstr>
      <vt:lpstr>SL Policy Network: Features</vt:lpstr>
      <vt:lpstr>SL Policy Network Evaluation</vt:lpstr>
      <vt:lpstr>SL Policy Network Evaluation</vt:lpstr>
      <vt:lpstr>Rollout Policy Network P_π</vt:lpstr>
      <vt:lpstr>Reinforcement Learning Policy Network P_ρ</vt:lpstr>
      <vt:lpstr>Reinforcement Learning Policy Network P_ρ</vt:lpstr>
      <vt:lpstr>RL Policy Network P_ρ: Evaluation</vt:lpstr>
      <vt:lpstr>Dan &amp; Elo scale</vt:lpstr>
      <vt:lpstr>Reinforcement Learning Value Network v_θ</vt:lpstr>
      <vt:lpstr>Reinforcement Learning Value Network v_θ</vt:lpstr>
      <vt:lpstr>Value Network v_θ: Training</vt:lpstr>
      <vt:lpstr>Value Network v_θ: Quality</vt:lpstr>
      <vt:lpstr>MCTS - Monte Carlo Tree Search</vt:lpstr>
      <vt:lpstr>MCTS - Monte Carlo Tree Search</vt:lpstr>
      <vt:lpstr>MCTS - Monte Carlo Tree Search</vt:lpstr>
      <vt:lpstr>MCTS - Monte Carlo Tree Search</vt:lpstr>
      <vt:lpstr>MCTS - Monte Carlo Tree Search</vt:lpstr>
      <vt:lpstr>MCTS - Monte Carlo Tree Search</vt:lpstr>
      <vt:lpstr>MCTS with Policy &amp; Value Networks</vt:lpstr>
      <vt:lpstr>MCTS with Policy &amp; Value Networks</vt:lpstr>
      <vt:lpstr>MCTS with Policy &amp; Value Networks</vt:lpstr>
      <vt:lpstr>MCTS with Policy &amp; Value Networks</vt:lpstr>
      <vt:lpstr>MCTS with Policy &amp; Value Networks</vt:lpstr>
      <vt:lpstr>MCTS with Policy &amp; Value Networks: Notes</vt:lpstr>
      <vt:lpstr>AlphaGo Execution</vt:lpstr>
      <vt:lpstr>AlphaGo Execution</vt:lpstr>
      <vt:lpstr>AlphaGo performance</vt:lpstr>
      <vt:lpstr>Discussion</vt:lpstr>
      <vt:lpstr>Discussion</vt:lpstr>
      <vt:lpstr>Discussion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2015-01-04T18:56:41Z</dcterms:created>
  <dcterms:modified xsi:type="dcterms:W3CDTF">2016-05-14T20:59:43Z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TC030310159991</vt:lpwstr>
  </property>
</Properties>
</file>