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4"/>
  </p:notesMasterIdLst>
  <p:handoutMasterIdLst>
    <p:handoutMasterId r:id="rId65"/>
  </p:handoutMasterIdLst>
  <p:sldIdLst>
    <p:sldId id="261" r:id="rId3"/>
    <p:sldId id="257" r:id="rId4"/>
    <p:sldId id="335" r:id="rId5"/>
    <p:sldId id="315" r:id="rId6"/>
    <p:sldId id="267" r:id="rId7"/>
    <p:sldId id="336" r:id="rId8"/>
    <p:sldId id="337" r:id="rId9"/>
    <p:sldId id="338" r:id="rId10"/>
    <p:sldId id="339" r:id="rId11"/>
    <p:sldId id="340" r:id="rId12"/>
    <p:sldId id="345" r:id="rId13"/>
    <p:sldId id="341" r:id="rId14"/>
    <p:sldId id="342" r:id="rId15"/>
    <p:sldId id="344" r:id="rId16"/>
    <p:sldId id="343" r:id="rId17"/>
    <p:sldId id="277" r:id="rId18"/>
    <p:sldId id="278" r:id="rId19"/>
    <p:sldId id="301" r:id="rId20"/>
    <p:sldId id="283" r:id="rId21"/>
    <p:sldId id="297" r:id="rId22"/>
    <p:sldId id="285" r:id="rId23"/>
    <p:sldId id="287" r:id="rId24"/>
    <p:sldId id="300" r:id="rId25"/>
    <p:sldId id="289" r:id="rId26"/>
    <p:sldId id="298" r:id="rId27"/>
    <p:sldId id="290" r:id="rId28"/>
    <p:sldId id="352" r:id="rId29"/>
    <p:sldId id="353" r:id="rId30"/>
    <p:sldId id="354" r:id="rId31"/>
    <p:sldId id="293" r:id="rId32"/>
    <p:sldId id="306" r:id="rId33"/>
    <p:sldId id="307" r:id="rId34"/>
    <p:sldId id="310" r:id="rId35"/>
    <p:sldId id="311" r:id="rId36"/>
    <p:sldId id="312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30" r:id="rId50"/>
    <p:sldId id="331" r:id="rId51"/>
    <p:sldId id="348" r:id="rId52"/>
    <p:sldId id="349" r:id="rId53"/>
    <p:sldId id="350" r:id="rId54"/>
    <p:sldId id="271" r:id="rId55"/>
    <p:sldId id="333" r:id="rId56"/>
    <p:sldId id="265" r:id="rId57"/>
    <p:sldId id="351" r:id="rId58"/>
    <p:sldId id="346" r:id="rId59"/>
    <p:sldId id="347" r:id="rId60"/>
    <p:sldId id="282" r:id="rId61"/>
    <p:sldId id="272" r:id="rId62"/>
    <p:sldId id="28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832"/>
    <a:srgbClr val="4E807D"/>
    <a:srgbClr val="A9B7C6"/>
    <a:srgbClr val="9876AA"/>
    <a:srgbClr val="FFC66D"/>
    <a:srgbClr val="6897BB"/>
    <a:srgbClr val="DCAC62"/>
    <a:srgbClr val="818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01-Dec-16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30-Nov-16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7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7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91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6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30-Nov-16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30-Nov-16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30-Nov-16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30-Nov-16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30-Nov-16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ien-truffaut/Monoc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fv0SQNde5Q" TargetMode="External"/><Relationship Id="rId4" Type="http://schemas.openxmlformats.org/officeDocument/2006/relationships/hyperlink" Target="https://skillsmatter.com/skillscasts/4251-lenses-compositional-data-access-and-manipulation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7200" dirty="0"/>
              <a:t>Optics </a:t>
            </a:r>
            <a:r>
              <a:rPr lang="en-US" sz="7200"/>
              <a:t>with Monocle</a:t>
            </a:r>
            <a:br>
              <a:rPr lang="en-US" sz="7200"/>
            </a:br>
            <a:r>
              <a:rPr lang="en-US" sz="7200"/>
              <a:t> </a:t>
            </a:r>
            <a:br>
              <a:rPr lang="en-US" dirty="0"/>
            </a:br>
            <a:r>
              <a:rPr lang="en-US" sz="5200" b="0" dirty="0"/>
              <a:t>Modeling the part </a:t>
            </a:r>
            <a:r>
              <a:rPr lang="en-US" sz="5200" b="0"/>
              <a:t>and the whole</a:t>
            </a:r>
            <a:endParaRPr lang="en-US" sz="52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/>
              <a:t>By Ilan </a:t>
            </a:r>
            <a:r>
              <a:rPr lang="en-US" dirty="0" err="1"/>
              <a:t>Godik</a:t>
            </a:r>
            <a:r>
              <a:rPr lang="en-US" dirty="0"/>
              <a:t> (@</a:t>
            </a:r>
            <a:r>
              <a:rPr lang="en-US" dirty="0" err="1"/>
              <a:t>IlanGodik</a:t>
            </a:r>
            <a:r>
              <a:rPr lang="en-US" dirty="0"/>
              <a:t> on Twitter, @</a:t>
            </a:r>
            <a:r>
              <a:rPr lang="en-US" dirty="0" err="1"/>
              <a:t>NightRa</a:t>
            </a:r>
            <a:r>
              <a:rPr lang="en-US"/>
              <a:t> on IRC)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Code size growth</a:t>
            </a:r>
            <a:endParaRPr lang="en-US" sz="4800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 algn="l" rtl="0">
              <a:buNone/>
            </a:pPr>
            <a:endParaRPr lang="en-US" sz="2800"/>
          </a:p>
          <a:p>
            <a:pPr algn="l" rtl="0"/>
            <a:endParaRPr lang="en-US" sz="30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3000"/>
              <a:t>Vanilla Scala: </a:t>
            </a:r>
            <a:r>
              <a:rPr lang="en-US" sz="3000">
                <a:solidFill>
                  <a:srgbClr val="CC7832"/>
                </a:solidFill>
              </a:rPr>
              <a:t>O</a:t>
            </a:r>
            <a:r>
              <a:rPr lang="en-US" sz="3000"/>
              <a:t>(</a:t>
            </a:r>
            <a:r>
              <a:rPr lang="en-US" sz="3000">
                <a:solidFill>
                  <a:srgbClr val="6897BB"/>
                </a:solidFill>
              </a:rPr>
              <a:t>h</a:t>
            </a:r>
            <a:r>
              <a:rPr lang="en-US" sz="3000" baseline="30000">
                <a:solidFill>
                  <a:srgbClr val="CC7832"/>
                </a:solidFill>
              </a:rPr>
              <a:t>2</a:t>
            </a:r>
            <a:r>
              <a:rPr lang="en-US" sz="3000"/>
              <a:t>)</a:t>
            </a:r>
          </a:p>
          <a:p>
            <a:pPr algn="l" rtl="0"/>
            <a:r>
              <a:rPr lang="en-US" sz="3000"/>
              <a:t>Lenses: </a:t>
            </a:r>
            <a:r>
              <a:rPr lang="en-US" sz="3000">
                <a:solidFill>
                  <a:srgbClr val="CC7832"/>
                </a:solidFill>
              </a:rPr>
              <a:t>O</a:t>
            </a:r>
            <a:r>
              <a:rPr lang="en-US" sz="3000"/>
              <a:t>(</a:t>
            </a:r>
            <a:r>
              <a:rPr lang="en-US" sz="3000">
                <a:solidFill>
                  <a:srgbClr val="6897BB"/>
                </a:solidFill>
              </a:rPr>
              <a:t>h</a:t>
            </a:r>
            <a:r>
              <a:rPr lang="en-US" sz="3000"/>
              <a:t>) </a:t>
            </a:r>
          </a:p>
          <a:p>
            <a:pPr marL="0" indent="0" algn="l" rtl="0">
              <a:buNone/>
            </a:pPr>
            <a:r>
              <a:rPr lang="en-US" sz="3000"/>
              <a:t>     Where </a:t>
            </a:r>
            <a:r>
              <a:rPr lang="en-US" sz="3000">
                <a:solidFill>
                  <a:srgbClr val="6897BB"/>
                </a:solidFill>
              </a:rPr>
              <a:t>h</a:t>
            </a:r>
            <a:r>
              <a:rPr lang="en-US" sz="3000"/>
              <a:t> is the height of the object graph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20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Composition: Follow the arrows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970639" y="1812324"/>
            <a:ext cx="13180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Person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1438" y="2883241"/>
            <a:ext cx="10956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88693" y="2883242"/>
            <a:ext cx="152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75439" y="3954160"/>
            <a:ext cx="11368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2692" y="3954160"/>
            <a:ext cx="11285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Street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4768" y="5025075"/>
            <a:ext cx="111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String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88410" y="5025075"/>
            <a:ext cx="650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Int</a:t>
            </a:r>
          </a:p>
        </p:txBody>
      </p: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 flipH="1">
            <a:off x="3299255" y="2320155"/>
            <a:ext cx="1330411" cy="563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629666" y="2320155"/>
            <a:ext cx="1421027" cy="563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 flipH="1">
            <a:off x="4843850" y="3391073"/>
            <a:ext cx="1206843" cy="563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050693" y="3391073"/>
            <a:ext cx="1326291" cy="563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 flipH="1">
            <a:off x="6470822" y="4461991"/>
            <a:ext cx="906162" cy="563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2" idx="0"/>
          </p:cNvCxnSpPr>
          <p:nvPr/>
        </p:nvCxnSpPr>
        <p:spPr>
          <a:xfrm>
            <a:off x="7376984" y="4461991"/>
            <a:ext cx="1136821" cy="563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258135">
            <a:off x="3247287" y="2314086"/>
            <a:ext cx="12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876AA"/>
                </a:solidFill>
              </a:rPr>
              <a:t>fullName</a:t>
            </a:r>
          </a:p>
        </p:txBody>
      </p:sp>
      <p:sp>
        <p:nvSpPr>
          <p:cNvPr id="29" name="TextBox 28"/>
          <p:cNvSpPr txBox="1"/>
          <p:nvPr/>
        </p:nvSpPr>
        <p:spPr>
          <a:xfrm rot="19767539">
            <a:off x="6359334" y="4382831"/>
            <a:ext cx="12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876AA"/>
                </a:solidFill>
              </a:rPr>
              <a:t>name</a:t>
            </a:r>
          </a:p>
        </p:txBody>
      </p:sp>
      <p:sp>
        <p:nvSpPr>
          <p:cNvPr id="30" name="TextBox 29"/>
          <p:cNvSpPr txBox="1"/>
          <p:nvPr/>
        </p:nvSpPr>
        <p:spPr>
          <a:xfrm rot="20087884">
            <a:off x="4767878" y="3335975"/>
            <a:ext cx="12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876AA"/>
                </a:solidFill>
              </a:rPr>
              <a:t>city</a:t>
            </a:r>
          </a:p>
        </p:txBody>
      </p:sp>
      <p:sp>
        <p:nvSpPr>
          <p:cNvPr id="31" name="TextBox 30"/>
          <p:cNvSpPr txBox="1"/>
          <p:nvPr/>
        </p:nvSpPr>
        <p:spPr>
          <a:xfrm rot="1324276">
            <a:off x="5049740" y="2362275"/>
            <a:ext cx="106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876AA"/>
                </a:solidFill>
              </a:rPr>
              <a:t>address</a:t>
            </a:r>
          </a:p>
        </p:txBody>
      </p:sp>
      <p:sp>
        <p:nvSpPr>
          <p:cNvPr id="32" name="TextBox 31"/>
          <p:cNvSpPr txBox="1"/>
          <p:nvPr/>
        </p:nvSpPr>
        <p:spPr>
          <a:xfrm rot="1477949">
            <a:off x="6608856" y="3471473"/>
            <a:ext cx="81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876AA"/>
                </a:solidFill>
              </a:rPr>
              <a:t>street</a:t>
            </a:r>
          </a:p>
        </p:txBody>
      </p:sp>
      <p:sp>
        <p:nvSpPr>
          <p:cNvPr id="33" name="TextBox 32"/>
          <p:cNvSpPr txBox="1"/>
          <p:nvPr/>
        </p:nvSpPr>
        <p:spPr>
          <a:xfrm rot="1590143">
            <a:off x="7595293" y="4521231"/>
            <a:ext cx="118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876AA"/>
                </a:solidFill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736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Lens composition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95399" y="1675405"/>
            <a:ext cx="93149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We compose lenses exactly how we would do it with copy.</a:t>
            </a:r>
          </a:p>
        </p:txBody>
      </p:sp>
      <p:cxnSp>
        <p:nvCxnSpPr>
          <p:cNvPr id="11" name="Straight Arrow Connector 10"/>
          <p:cNvCxnSpPr>
            <a:endCxn id="12" idx="1"/>
          </p:cNvCxnSpPr>
          <p:nvPr/>
        </p:nvCxnSpPr>
        <p:spPr>
          <a:xfrm>
            <a:off x="4980799" y="4028862"/>
            <a:ext cx="1968844" cy="82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949643" y="3073832"/>
            <a:ext cx="2293209" cy="19265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82418" y="3027658"/>
            <a:ext cx="42013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/>
              <a:t>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12892" y="4155761"/>
            <a:ext cx="8584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set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53607" y="2410030"/>
            <a:ext cx="60157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Lens[</a:t>
            </a:r>
            <a:r>
              <a:rPr lang="en-US" altLang="en-US" sz="27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700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Lens[</a:t>
            </a:r>
            <a:r>
              <a:rPr lang="en-US" altLang="en-US" sz="27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700" b="1">
              <a:solidFill>
                <a:srgbClr val="CC783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03068" y="3818300"/>
            <a:ext cx="1423229" cy="1040975"/>
            <a:chOff x="3412520" y="4720342"/>
            <a:chExt cx="1465307" cy="1099212"/>
          </a:xfrm>
        </p:grpSpPr>
        <p:sp>
          <p:nvSpPr>
            <p:cNvPr id="33" name="Rounded Rectangle 32"/>
            <p:cNvSpPr/>
            <p:nvPr/>
          </p:nvSpPr>
          <p:spPr>
            <a:xfrm>
              <a:off x="3412520" y="4752331"/>
              <a:ext cx="1465307" cy="10672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6530" y="4720342"/>
              <a:ext cx="461321" cy="53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/>
                <a:t>A</a:t>
              </a:r>
              <a:endParaRPr lang="en-US" sz="2700" baseline="-2500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798670" y="5056317"/>
              <a:ext cx="972064" cy="63974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15200" y="5076682"/>
              <a:ext cx="809081" cy="53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/>
                <a:t>B</a:t>
              </a:r>
              <a:r>
                <a:rPr lang="en-US" sz="2700" baseline="-25000"/>
                <a:t>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486774" y="3421597"/>
            <a:ext cx="85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get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702961" y="3046157"/>
            <a:ext cx="2293209" cy="19265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835736" y="2999983"/>
            <a:ext cx="42013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/>
              <a:t>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356386" y="3790625"/>
            <a:ext cx="1423229" cy="1040975"/>
            <a:chOff x="3412520" y="4720342"/>
            <a:chExt cx="1465307" cy="1099212"/>
          </a:xfrm>
        </p:grpSpPr>
        <p:sp>
          <p:nvSpPr>
            <p:cNvPr id="57" name="Rounded Rectangle 56"/>
            <p:cNvSpPr/>
            <p:nvPr/>
          </p:nvSpPr>
          <p:spPr>
            <a:xfrm>
              <a:off x="3412520" y="4752331"/>
              <a:ext cx="1465307" cy="10672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16530" y="4720342"/>
              <a:ext cx="461321" cy="53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/>
                <a:t>A</a:t>
              </a:r>
              <a:endParaRPr lang="en-US" sz="2700" baseline="-2500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798670" y="5056317"/>
              <a:ext cx="972064" cy="63974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15200" y="5076682"/>
              <a:ext cx="809081" cy="53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/>
                <a:t>B</a:t>
              </a:r>
              <a:r>
                <a:rPr lang="en-US" sz="2700" baseline="-25000"/>
                <a:t>1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240092" y="3393922"/>
            <a:ext cx="85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get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427795" y="3240929"/>
            <a:ext cx="819265" cy="5545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80441" y="3260215"/>
            <a:ext cx="586223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</a:t>
            </a:r>
            <a:r>
              <a:rPr lang="en-US" sz="2400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4828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Lens composition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95399" y="1675405"/>
            <a:ext cx="93149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We compose lenses exactly how we would do it with copy.</a:t>
            </a:r>
          </a:p>
        </p:txBody>
      </p:sp>
      <p:cxnSp>
        <p:nvCxnSpPr>
          <p:cNvPr id="11" name="Straight Arrow Connector 10"/>
          <p:cNvCxnSpPr>
            <a:endCxn id="12" idx="1"/>
          </p:cNvCxnSpPr>
          <p:nvPr/>
        </p:nvCxnSpPr>
        <p:spPr>
          <a:xfrm>
            <a:off x="4980799" y="4028862"/>
            <a:ext cx="1968844" cy="82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949643" y="3073832"/>
            <a:ext cx="2293209" cy="19265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82418" y="3027658"/>
            <a:ext cx="42013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/>
              <a:t>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12892" y="4155761"/>
            <a:ext cx="8584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set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53607" y="2410030"/>
            <a:ext cx="60157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Lens[</a:t>
            </a:r>
            <a:r>
              <a:rPr lang="en-US" altLang="en-US" sz="27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700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Lens[</a:t>
            </a:r>
            <a:r>
              <a:rPr lang="en-US" altLang="en-US" sz="27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700" b="1">
              <a:solidFill>
                <a:srgbClr val="CC783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03068" y="3818300"/>
            <a:ext cx="1423229" cy="1040975"/>
            <a:chOff x="3412520" y="4720342"/>
            <a:chExt cx="1465307" cy="1099212"/>
          </a:xfrm>
        </p:grpSpPr>
        <p:sp>
          <p:nvSpPr>
            <p:cNvPr id="33" name="Rounded Rectangle 32"/>
            <p:cNvSpPr/>
            <p:nvPr/>
          </p:nvSpPr>
          <p:spPr>
            <a:xfrm>
              <a:off x="3412520" y="4752331"/>
              <a:ext cx="1465307" cy="10672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6530" y="4720342"/>
              <a:ext cx="461321" cy="53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/>
                <a:t>A</a:t>
              </a:r>
              <a:endParaRPr lang="en-US" sz="2700" baseline="-2500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798670" y="5056317"/>
              <a:ext cx="972064" cy="63974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15200" y="5076682"/>
              <a:ext cx="809081" cy="53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/>
                <a:t>B</a:t>
              </a:r>
              <a:r>
                <a:rPr lang="en-US" sz="2700" baseline="-25000"/>
                <a:t>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486774" y="3421597"/>
            <a:ext cx="85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get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702961" y="3046157"/>
            <a:ext cx="2293209" cy="19265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835736" y="2999983"/>
            <a:ext cx="42013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/>
              <a:t>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356386" y="3790625"/>
            <a:ext cx="1423229" cy="1040975"/>
            <a:chOff x="3412520" y="4720342"/>
            <a:chExt cx="1465307" cy="1099212"/>
          </a:xfrm>
        </p:grpSpPr>
        <p:sp>
          <p:nvSpPr>
            <p:cNvPr id="57" name="Rounded Rectangle 56"/>
            <p:cNvSpPr/>
            <p:nvPr/>
          </p:nvSpPr>
          <p:spPr>
            <a:xfrm>
              <a:off x="3412520" y="4752331"/>
              <a:ext cx="1465307" cy="10672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16530" y="4720342"/>
              <a:ext cx="461321" cy="53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/>
                <a:t>A</a:t>
              </a:r>
              <a:endParaRPr lang="en-US" sz="2700" baseline="-2500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798670" y="5056317"/>
              <a:ext cx="972064" cy="63974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15200" y="5076682"/>
              <a:ext cx="809081" cy="53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/>
                <a:t>B</a:t>
              </a:r>
              <a:r>
                <a:rPr lang="en-US" sz="2700" baseline="-25000"/>
                <a:t>1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240092" y="3393922"/>
            <a:ext cx="85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get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427795" y="3240929"/>
            <a:ext cx="819265" cy="5545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80441" y="3260215"/>
            <a:ext cx="586223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</a:t>
            </a:r>
            <a:r>
              <a:rPr lang="en-US" sz="2400" baseline="-25000"/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64791" y="3466542"/>
            <a:ext cx="1302547" cy="568177"/>
            <a:chOff x="4064791" y="3466542"/>
            <a:chExt cx="1302547" cy="568177"/>
          </a:xfrm>
        </p:grpSpPr>
        <p:sp>
          <p:nvSpPr>
            <p:cNvPr id="5" name="Freeform 4"/>
            <p:cNvSpPr/>
            <p:nvPr/>
          </p:nvSpPr>
          <p:spPr>
            <a:xfrm>
              <a:off x="4076700" y="3466542"/>
              <a:ext cx="1290638" cy="500621"/>
            </a:xfrm>
            <a:custGeom>
              <a:avLst/>
              <a:gdLst>
                <a:gd name="connsiteX0" fmla="*/ 1290638 w 1290638"/>
                <a:gd name="connsiteY0" fmla="*/ 57708 h 500621"/>
                <a:gd name="connsiteX1" fmla="*/ 266700 w 1290638"/>
                <a:gd name="connsiteY1" fmla="*/ 38658 h 500621"/>
                <a:gd name="connsiteX2" fmla="*/ 0 w 1290638"/>
                <a:gd name="connsiteY2" fmla="*/ 500621 h 50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0638" h="500621">
                  <a:moveTo>
                    <a:pt x="1290638" y="57708"/>
                  </a:moveTo>
                  <a:cubicBezTo>
                    <a:pt x="886222" y="11273"/>
                    <a:pt x="481806" y="-35161"/>
                    <a:pt x="266700" y="38658"/>
                  </a:cubicBezTo>
                  <a:cubicBezTo>
                    <a:pt x="51594" y="112477"/>
                    <a:pt x="46037" y="419659"/>
                    <a:pt x="0" y="500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64791" y="3815919"/>
              <a:ext cx="57386" cy="218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875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Lens composition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95399" y="1675405"/>
            <a:ext cx="93149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We compose lenses exactly how we would do it with copy.</a:t>
            </a:r>
          </a:p>
        </p:txBody>
      </p:sp>
      <p:cxnSp>
        <p:nvCxnSpPr>
          <p:cNvPr id="11" name="Straight Arrow Connector 10"/>
          <p:cNvCxnSpPr>
            <a:endCxn id="12" idx="1"/>
          </p:cNvCxnSpPr>
          <p:nvPr/>
        </p:nvCxnSpPr>
        <p:spPr>
          <a:xfrm>
            <a:off x="4980799" y="4028862"/>
            <a:ext cx="1968844" cy="82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949643" y="3073832"/>
            <a:ext cx="2293209" cy="19265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82418" y="3027658"/>
            <a:ext cx="42013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/>
              <a:t>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12892" y="4155761"/>
            <a:ext cx="8584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set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53607" y="2410030"/>
            <a:ext cx="60157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Lens[</a:t>
            </a:r>
            <a:r>
              <a:rPr lang="en-US" altLang="en-US" sz="27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700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Lens[</a:t>
            </a:r>
            <a:r>
              <a:rPr lang="en-US" altLang="en-US" sz="27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700" b="1">
              <a:solidFill>
                <a:srgbClr val="CC783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03068" y="3818300"/>
            <a:ext cx="1423229" cy="1040975"/>
            <a:chOff x="3412520" y="4720342"/>
            <a:chExt cx="1465307" cy="1099212"/>
          </a:xfrm>
        </p:grpSpPr>
        <p:sp>
          <p:nvSpPr>
            <p:cNvPr id="33" name="Rounded Rectangle 32"/>
            <p:cNvSpPr/>
            <p:nvPr/>
          </p:nvSpPr>
          <p:spPr>
            <a:xfrm>
              <a:off x="3412520" y="4752331"/>
              <a:ext cx="1465307" cy="10672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6530" y="4720342"/>
              <a:ext cx="461321" cy="53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/>
                <a:t>A</a:t>
              </a:r>
              <a:endParaRPr lang="en-US" sz="2700" baseline="-2500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798670" y="5056317"/>
              <a:ext cx="972064" cy="63974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15200" y="5076682"/>
              <a:ext cx="809081" cy="53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/>
                <a:t>B</a:t>
              </a:r>
              <a:r>
                <a:rPr lang="en-US" sz="2700" baseline="-25000"/>
                <a:t>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486774" y="3421597"/>
            <a:ext cx="85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get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702961" y="3046157"/>
            <a:ext cx="2293209" cy="19265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835736" y="2999983"/>
            <a:ext cx="42013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/>
              <a:t>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356386" y="3790625"/>
            <a:ext cx="1423229" cy="1040975"/>
            <a:chOff x="3412520" y="4720342"/>
            <a:chExt cx="1465307" cy="1099212"/>
          </a:xfrm>
        </p:grpSpPr>
        <p:sp>
          <p:nvSpPr>
            <p:cNvPr id="57" name="Rounded Rectangle 56"/>
            <p:cNvSpPr/>
            <p:nvPr/>
          </p:nvSpPr>
          <p:spPr>
            <a:xfrm>
              <a:off x="3412520" y="4752331"/>
              <a:ext cx="1465307" cy="10672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16530" y="4720342"/>
              <a:ext cx="461321" cy="53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/>
                <a:t>A</a:t>
              </a:r>
              <a:endParaRPr lang="en-US" sz="2700" baseline="-2500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798670" y="5056317"/>
              <a:ext cx="972064" cy="63974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15200" y="5076682"/>
              <a:ext cx="809081" cy="53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/>
                <a:t>B</a:t>
              </a:r>
              <a:r>
                <a:rPr lang="en-US" sz="2700" baseline="-25000"/>
                <a:t>1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240092" y="3393922"/>
            <a:ext cx="85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get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427795" y="3240929"/>
            <a:ext cx="819265" cy="5545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80441" y="3260215"/>
            <a:ext cx="586223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</a:t>
            </a:r>
            <a:r>
              <a:rPr lang="en-US" sz="2400" baseline="-25000"/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64791" y="3466542"/>
            <a:ext cx="1302547" cy="568177"/>
            <a:chOff x="4064791" y="3466542"/>
            <a:chExt cx="1302547" cy="568177"/>
          </a:xfrm>
        </p:grpSpPr>
        <p:sp>
          <p:nvSpPr>
            <p:cNvPr id="5" name="Freeform 4"/>
            <p:cNvSpPr/>
            <p:nvPr/>
          </p:nvSpPr>
          <p:spPr>
            <a:xfrm>
              <a:off x="4076700" y="3466542"/>
              <a:ext cx="1290638" cy="500621"/>
            </a:xfrm>
            <a:custGeom>
              <a:avLst/>
              <a:gdLst>
                <a:gd name="connsiteX0" fmla="*/ 1290638 w 1290638"/>
                <a:gd name="connsiteY0" fmla="*/ 57708 h 500621"/>
                <a:gd name="connsiteX1" fmla="*/ 266700 w 1290638"/>
                <a:gd name="connsiteY1" fmla="*/ 38658 h 500621"/>
                <a:gd name="connsiteX2" fmla="*/ 0 w 1290638"/>
                <a:gd name="connsiteY2" fmla="*/ 500621 h 50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0638" h="500621">
                  <a:moveTo>
                    <a:pt x="1290638" y="57708"/>
                  </a:moveTo>
                  <a:cubicBezTo>
                    <a:pt x="886222" y="11273"/>
                    <a:pt x="481806" y="-35161"/>
                    <a:pt x="266700" y="38658"/>
                  </a:cubicBezTo>
                  <a:cubicBezTo>
                    <a:pt x="51594" y="112477"/>
                    <a:pt x="46037" y="419659"/>
                    <a:pt x="0" y="500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64791" y="3815919"/>
              <a:ext cx="57386" cy="218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4330120" flipH="1" flipV="1">
            <a:off x="4184075" y="4644493"/>
            <a:ext cx="742171" cy="905471"/>
            <a:chOff x="4064791" y="3466542"/>
            <a:chExt cx="1302547" cy="568177"/>
          </a:xfrm>
        </p:grpSpPr>
        <p:sp>
          <p:nvSpPr>
            <p:cNvPr id="31" name="Freeform 30"/>
            <p:cNvSpPr/>
            <p:nvPr/>
          </p:nvSpPr>
          <p:spPr>
            <a:xfrm>
              <a:off x="4076700" y="3466542"/>
              <a:ext cx="1290638" cy="500621"/>
            </a:xfrm>
            <a:custGeom>
              <a:avLst/>
              <a:gdLst>
                <a:gd name="connsiteX0" fmla="*/ 1290638 w 1290638"/>
                <a:gd name="connsiteY0" fmla="*/ 57708 h 500621"/>
                <a:gd name="connsiteX1" fmla="*/ 266700 w 1290638"/>
                <a:gd name="connsiteY1" fmla="*/ 38658 h 500621"/>
                <a:gd name="connsiteX2" fmla="*/ 0 w 1290638"/>
                <a:gd name="connsiteY2" fmla="*/ 500621 h 50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0638" h="500621">
                  <a:moveTo>
                    <a:pt x="1290638" y="57708"/>
                  </a:moveTo>
                  <a:cubicBezTo>
                    <a:pt x="886222" y="11273"/>
                    <a:pt x="481806" y="-35161"/>
                    <a:pt x="266700" y="38658"/>
                  </a:cubicBezTo>
                  <a:cubicBezTo>
                    <a:pt x="51594" y="112477"/>
                    <a:pt x="46037" y="419659"/>
                    <a:pt x="0" y="500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4064791" y="3815919"/>
              <a:ext cx="57386" cy="218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166052" y="4738280"/>
            <a:ext cx="1382127" cy="1008023"/>
            <a:chOff x="3412520" y="4755138"/>
            <a:chExt cx="1422990" cy="1064416"/>
          </a:xfrm>
        </p:grpSpPr>
        <p:sp>
          <p:nvSpPr>
            <p:cNvPr id="40" name="Rounded Rectangle 39"/>
            <p:cNvSpPr/>
            <p:nvPr/>
          </p:nvSpPr>
          <p:spPr>
            <a:xfrm>
              <a:off x="3412520" y="4807058"/>
              <a:ext cx="1422990" cy="1012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50456" y="4755138"/>
              <a:ext cx="461321" cy="487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A</a:t>
              </a:r>
              <a:endParaRPr lang="en-US" sz="2400" baseline="-2500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58041" y="5117209"/>
              <a:ext cx="843487" cy="58561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15200" y="5137574"/>
              <a:ext cx="603555" cy="487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B</a:t>
              </a:r>
              <a:r>
                <a:rPr lang="en-US" sz="2400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50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Lens composition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95399" y="1675405"/>
            <a:ext cx="93149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We compose lenses exactly how we would do it with copy.</a:t>
            </a:r>
          </a:p>
        </p:txBody>
      </p:sp>
      <p:cxnSp>
        <p:nvCxnSpPr>
          <p:cNvPr id="11" name="Straight Arrow Connector 10"/>
          <p:cNvCxnSpPr>
            <a:endCxn id="12" idx="1"/>
          </p:cNvCxnSpPr>
          <p:nvPr/>
        </p:nvCxnSpPr>
        <p:spPr>
          <a:xfrm>
            <a:off x="4980799" y="4028862"/>
            <a:ext cx="1968844" cy="82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6949643" y="3073832"/>
            <a:ext cx="2293209" cy="19265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82418" y="3027658"/>
            <a:ext cx="42013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/>
              <a:t>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512892" y="4155761"/>
            <a:ext cx="8584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set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53607" y="2410030"/>
            <a:ext cx="60157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Lens[</a:t>
            </a:r>
            <a:r>
              <a:rPr lang="en-US" altLang="en-US" sz="27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en-US" sz="2700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Lens[</a:t>
            </a:r>
            <a:r>
              <a:rPr lang="en-US" altLang="en-US" sz="27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7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700" b="1">
              <a:solidFill>
                <a:srgbClr val="CC783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7603068" y="3818300"/>
            <a:ext cx="1423229" cy="1040975"/>
            <a:chOff x="3412520" y="4720342"/>
            <a:chExt cx="1465307" cy="1099212"/>
          </a:xfrm>
        </p:grpSpPr>
        <p:sp>
          <p:nvSpPr>
            <p:cNvPr id="33" name="Rounded Rectangle 32"/>
            <p:cNvSpPr/>
            <p:nvPr/>
          </p:nvSpPr>
          <p:spPr>
            <a:xfrm>
              <a:off x="3412520" y="4752331"/>
              <a:ext cx="1465307" cy="10672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16530" y="4720342"/>
              <a:ext cx="461321" cy="53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/>
                <a:t>A</a:t>
              </a:r>
              <a:endParaRPr lang="en-US" sz="2700" baseline="-2500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798670" y="5056317"/>
              <a:ext cx="972064" cy="63974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015200" y="5076682"/>
              <a:ext cx="809081" cy="53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/>
                <a:t>B</a:t>
              </a:r>
              <a:r>
                <a:rPr lang="en-US" sz="2700" baseline="-25000"/>
                <a:t>2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7486774" y="3421597"/>
            <a:ext cx="85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get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702961" y="3046157"/>
            <a:ext cx="2293209" cy="19265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835736" y="2999983"/>
            <a:ext cx="420130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00"/>
              <a:t>S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3356386" y="3790625"/>
            <a:ext cx="1423229" cy="1040975"/>
            <a:chOff x="3412520" y="4720342"/>
            <a:chExt cx="1465307" cy="1099212"/>
          </a:xfrm>
        </p:grpSpPr>
        <p:sp>
          <p:nvSpPr>
            <p:cNvPr id="57" name="Rounded Rectangle 56"/>
            <p:cNvSpPr/>
            <p:nvPr/>
          </p:nvSpPr>
          <p:spPr>
            <a:xfrm>
              <a:off x="3412520" y="4752331"/>
              <a:ext cx="1465307" cy="10672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16530" y="4720342"/>
              <a:ext cx="461321" cy="53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/>
                <a:t>A</a:t>
              </a:r>
              <a:endParaRPr lang="en-US" sz="2700" baseline="-25000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798670" y="5056317"/>
              <a:ext cx="972064" cy="639742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15200" y="5076682"/>
              <a:ext cx="809081" cy="536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/>
                <a:t>B</a:t>
              </a:r>
              <a:r>
                <a:rPr lang="en-US" sz="2700" baseline="-25000"/>
                <a:t>1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3240092" y="3393922"/>
            <a:ext cx="85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get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427795" y="3240929"/>
            <a:ext cx="819265" cy="55458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580441" y="3260215"/>
            <a:ext cx="586223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</a:t>
            </a:r>
            <a:r>
              <a:rPr lang="en-US" sz="2400" baseline="-25000"/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64791" y="3466542"/>
            <a:ext cx="1302547" cy="568177"/>
            <a:chOff x="4064791" y="3466542"/>
            <a:chExt cx="1302547" cy="568177"/>
          </a:xfrm>
        </p:grpSpPr>
        <p:sp>
          <p:nvSpPr>
            <p:cNvPr id="5" name="Freeform 4"/>
            <p:cNvSpPr/>
            <p:nvPr/>
          </p:nvSpPr>
          <p:spPr>
            <a:xfrm>
              <a:off x="4076700" y="3466542"/>
              <a:ext cx="1290638" cy="500621"/>
            </a:xfrm>
            <a:custGeom>
              <a:avLst/>
              <a:gdLst>
                <a:gd name="connsiteX0" fmla="*/ 1290638 w 1290638"/>
                <a:gd name="connsiteY0" fmla="*/ 57708 h 500621"/>
                <a:gd name="connsiteX1" fmla="*/ 266700 w 1290638"/>
                <a:gd name="connsiteY1" fmla="*/ 38658 h 500621"/>
                <a:gd name="connsiteX2" fmla="*/ 0 w 1290638"/>
                <a:gd name="connsiteY2" fmla="*/ 500621 h 50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0638" h="500621">
                  <a:moveTo>
                    <a:pt x="1290638" y="57708"/>
                  </a:moveTo>
                  <a:cubicBezTo>
                    <a:pt x="886222" y="11273"/>
                    <a:pt x="481806" y="-35161"/>
                    <a:pt x="266700" y="38658"/>
                  </a:cubicBezTo>
                  <a:cubicBezTo>
                    <a:pt x="51594" y="112477"/>
                    <a:pt x="46037" y="419659"/>
                    <a:pt x="0" y="500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64791" y="3815919"/>
              <a:ext cx="57386" cy="218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4330120" flipH="1" flipV="1">
            <a:off x="4184075" y="4644493"/>
            <a:ext cx="742171" cy="905471"/>
            <a:chOff x="4064791" y="3466542"/>
            <a:chExt cx="1302547" cy="568177"/>
          </a:xfrm>
        </p:grpSpPr>
        <p:sp>
          <p:nvSpPr>
            <p:cNvPr id="31" name="Freeform 30"/>
            <p:cNvSpPr/>
            <p:nvPr/>
          </p:nvSpPr>
          <p:spPr>
            <a:xfrm>
              <a:off x="4076700" y="3466542"/>
              <a:ext cx="1290638" cy="500621"/>
            </a:xfrm>
            <a:custGeom>
              <a:avLst/>
              <a:gdLst>
                <a:gd name="connsiteX0" fmla="*/ 1290638 w 1290638"/>
                <a:gd name="connsiteY0" fmla="*/ 57708 h 500621"/>
                <a:gd name="connsiteX1" fmla="*/ 266700 w 1290638"/>
                <a:gd name="connsiteY1" fmla="*/ 38658 h 500621"/>
                <a:gd name="connsiteX2" fmla="*/ 0 w 1290638"/>
                <a:gd name="connsiteY2" fmla="*/ 500621 h 50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0638" h="500621">
                  <a:moveTo>
                    <a:pt x="1290638" y="57708"/>
                  </a:moveTo>
                  <a:cubicBezTo>
                    <a:pt x="886222" y="11273"/>
                    <a:pt x="481806" y="-35161"/>
                    <a:pt x="266700" y="38658"/>
                  </a:cubicBezTo>
                  <a:cubicBezTo>
                    <a:pt x="51594" y="112477"/>
                    <a:pt x="46037" y="419659"/>
                    <a:pt x="0" y="500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4064791" y="3815919"/>
              <a:ext cx="57386" cy="218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5166052" y="4738280"/>
            <a:ext cx="1382127" cy="1008023"/>
            <a:chOff x="3412520" y="4755138"/>
            <a:chExt cx="1422990" cy="1064416"/>
          </a:xfrm>
        </p:grpSpPr>
        <p:sp>
          <p:nvSpPr>
            <p:cNvPr id="40" name="Rounded Rectangle 39"/>
            <p:cNvSpPr/>
            <p:nvPr/>
          </p:nvSpPr>
          <p:spPr>
            <a:xfrm>
              <a:off x="3412520" y="4807058"/>
              <a:ext cx="1422990" cy="101249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50456" y="4755138"/>
              <a:ext cx="461321" cy="487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A</a:t>
              </a:r>
              <a:endParaRPr lang="en-US" sz="2400" baseline="-2500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58041" y="5117209"/>
              <a:ext cx="843487" cy="585615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15200" y="5137574"/>
              <a:ext cx="603555" cy="487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B</a:t>
              </a:r>
              <a:r>
                <a:rPr lang="en-US" sz="2400" baseline="-25000"/>
                <a:t>2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 rot="21012634" flipH="1" flipV="1">
            <a:off x="6558951" y="5037334"/>
            <a:ext cx="1694596" cy="271846"/>
            <a:chOff x="4064791" y="3466542"/>
            <a:chExt cx="1302547" cy="568177"/>
          </a:xfrm>
        </p:grpSpPr>
        <p:sp>
          <p:nvSpPr>
            <p:cNvPr id="45" name="Freeform 44"/>
            <p:cNvSpPr/>
            <p:nvPr/>
          </p:nvSpPr>
          <p:spPr>
            <a:xfrm>
              <a:off x="4076700" y="3466542"/>
              <a:ext cx="1290638" cy="500621"/>
            </a:xfrm>
            <a:custGeom>
              <a:avLst/>
              <a:gdLst>
                <a:gd name="connsiteX0" fmla="*/ 1290638 w 1290638"/>
                <a:gd name="connsiteY0" fmla="*/ 57708 h 500621"/>
                <a:gd name="connsiteX1" fmla="*/ 266700 w 1290638"/>
                <a:gd name="connsiteY1" fmla="*/ 38658 h 500621"/>
                <a:gd name="connsiteX2" fmla="*/ 0 w 1290638"/>
                <a:gd name="connsiteY2" fmla="*/ 500621 h 50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0638" h="500621">
                  <a:moveTo>
                    <a:pt x="1290638" y="57708"/>
                  </a:moveTo>
                  <a:cubicBezTo>
                    <a:pt x="886222" y="11273"/>
                    <a:pt x="481806" y="-35161"/>
                    <a:pt x="266700" y="38658"/>
                  </a:cubicBezTo>
                  <a:cubicBezTo>
                    <a:pt x="51594" y="112477"/>
                    <a:pt x="46037" y="419659"/>
                    <a:pt x="0" y="50062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4064791" y="3815919"/>
              <a:ext cx="57386" cy="218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572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Lens composition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95399" y="1676915"/>
            <a:ext cx="9339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We compose lenses exactly how we would do it with copy.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00628" y="2297315"/>
            <a:ext cx="10329190" cy="36009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](first: Lens[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])(second: Lens[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]): Lens[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Lens[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second.get(first.get(s))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)(s: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first.set(second.set(b)(first.get(s)))(s)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559668" y="3340927"/>
            <a:ext cx="1565032" cy="47930"/>
            <a:chOff x="4802659" y="3116283"/>
            <a:chExt cx="1072660" cy="38179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805040" y="3116283"/>
              <a:ext cx="0" cy="360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875319" y="3116733"/>
              <a:ext cx="0" cy="360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802659" y="3154462"/>
              <a:ext cx="1071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116584" y="3302893"/>
            <a:ext cx="3155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rgbClr val="CC7832"/>
                </a:solidFill>
              </a:rPr>
              <a:t>A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014968" y="3563531"/>
            <a:ext cx="3224031" cy="462909"/>
            <a:chOff x="4087874" y="3048254"/>
            <a:chExt cx="2146298" cy="462909"/>
          </a:xfrm>
        </p:grpSpPr>
        <p:grpSp>
          <p:nvGrpSpPr>
            <p:cNvPr id="18" name="Group 17"/>
            <p:cNvGrpSpPr/>
            <p:nvPr/>
          </p:nvGrpSpPr>
          <p:grpSpPr>
            <a:xfrm>
              <a:off x="4087874" y="3048254"/>
              <a:ext cx="2146298" cy="79908"/>
              <a:chOff x="4938359" y="3098000"/>
              <a:chExt cx="1072659" cy="36450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4940739" y="3098000"/>
                <a:ext cx="0" cy="3600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11018" y="3098450"/>
                <a:ext cx="0" cy="3600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938359" y="3134283"/>
                <a:ext cx="1071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4994670" y="3095665"/>
              <a:ext cx="2690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>
                  <a:solidFill>
                    <a:srgbClr val="CC7832"/>
                  </a:solidFill>
                </a:rPr>
                <a:t>B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166204" y="4513811"/>
            <a:ext cx="1579157" cy="81295"/>
            <a:chOff x="4802659" y="3116283"/>
            <a:chExt cx="1072660" cy="364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805040" y="3116283"/>
              <a:ext cx="0" cy="360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875319" y="3116733"/>
              <a:ext cx="0" cy="360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802659" y="3152566"/>
              <a:ext cx="1071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8742939" y="4544938"/>
            <a:ext cx="3961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rgbClr val="CC7832"/>
                </a:solidFill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218619" y="4856581"/>
            <a:ext cx="3697266" cy="97159"/>
            <a:chOff x="4802659" y="3116283"/>
            <a:chExt cx="1072660" cy="3645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805040" y="3116283"/>
              <a:ext cx="0" cy="360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875319" y="3116733"/>
              <a:ext cx="0" cy="360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802659" y="3152566"/>
              <a:ext cx="1071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883107" y="4948213"/>
            <a:ext cx="3128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rgbClr val="CC7832"/>
                </a:solidFill>
              </a:rPr>
              <a:t>A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6255422" y="4512372"/>
            <a:ext cx="1685854" cy="72948"/>
            <a:chOff x="4802659" y="3116283"/>
            <a:chExt cx="1072660" cy="3645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805040" y="3116283"/>
              <a:ext cx="0" cy="360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875319" y="3116733"/>
              <a:ext cx="0" cy="360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802659" y="3152566"/>
              <a:ext cx="1071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4655054" y="4552146"/>
            <a:ext cx="1718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rgbClr val="CC7832"/>
                </a:solidFill>
              </a:rPr>
              <a:t>A =&gt; S =&gt; 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851258" y="4512371"/>
            <a:ext cx="1261218" cy="73161"/>
            <a:chOff x="4802659" y="3116283"/>
            <a:chExt cx="1072660" cy="3645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4805040" y="3116283"/>
              <a:ext cx="0" cy="360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875319" y="3116733"/>
              <a:ext cx="0" cy="36000"/>
            </a:xfrm>
            <a:prstGeom prst="line">
              <a:avLst/>
            </a:prstGeom>
            <a:ln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2659" y="3152566"/>
              <a:ext cx="1071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301806" y="4542561"/>
            <a:ext cx="16039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>
                <a:solidFill>
                  <a:srgbClr val="CC7832"/>
                </a:solidFill>
              </a:rPr>
              <a:t>B =&gt; A =&gt; A</a:t>
            </a:r>
          </a:p>
        </p:txBody>
      </p:sp>
    </p:spTree>
    <p:extLst>
      <p:ext uri="{BB962C8B-B14F-4D97-AF65-F5344CB8AC3E}">
        <p14:creationId xmlns:p14="http://schemas.microsoft.com/office/powerpoint/2010/main" val="169175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Polymorphic Lenses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95399" y="1759295"/>
            <a:ext cx="96012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Can we change the type of part of the structure while setting?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96342" y="2506477"/>
            <a:ext cx="7838273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==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8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Polymorphic Lenses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759295"/>
            <a:ext cx="9715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Can we change the type of part of the structure while setting?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90936" y="2498169"/>
            <a:ext cx="4786155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PLens[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(b: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)(s: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24226" y="2450267"/>
            <a:ext cx="4901513" cy="2105343"/>
            <a:chOff x="5214551" y="2322360"/>
            <a:chExt cx="4901513" cy="2105343"/>
          </a:xfrm>
        </p:grpSpPr>
        <p:sp>
          <p:nvSpPr>
            <p:cNvPr id="7" name="Rounded Rectangle 6"/>
            <p:cNvSpPr/>
            <p:nvPr/>
          </p:nvSpPr>
          <p:spPr>
            <a:xfrm>
              <a:off x="5214551" y="2928416"/>
              <a:ext cx="1911178" cy="14992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0" y="3921211"/>
              <a:ext cx="543697" cy="337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98291" y="3567804"/>
              <a:ext cx="93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75870" y="3105665"/>
              <a:ext cx="420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194852" y="3889630"/>
              <a:ext cx="345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12" name="Straight Arrow Connector 11"/>
            <p:cNvCxnSpPr>
              <a:stCxn id="7" idx="3"/>
            </p:cNvCxnSpPr>
            <p:nvPr/>
          </p:nvCxnSpPr>
          <p:spPr>
            <a:xfrm flipV="1">
              <a:off x="7125729" y="3678059"/>
              <a:ext cx="107915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8204886" y="2911940"/>
              <a:ext cx="1911178" cy="14992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9086335" y="3904735"/>
              <a:ext cx="543697" cy="337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66205" y="3089189"/>
              <a:ext cx="420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185188" y="3889630"/>
              <a:ext cx="345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372864" y="3213103"/>
              <a:ext cx="543697" cy="337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71717" y="3197998"/>
              <a:ext cx="3459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97577" y="3694535"/>
              <a:ext cx="543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set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852529" y="2322360"/>
              <a:ext cx="3727302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700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PLens[</a:t>
              </a:r>
              <a:r>
                <a:rPr lang="en-US" altLang="en-US" sz="2700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US" altLang="en-US" sz="2700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sz="2700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altLang="en-US" sz="2700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sz="2700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altLang="en-US" sz="2700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sz="2700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altLang="en-US" sz="2700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US" sz="2700" b="1">
                <a:solidFill>
                  <a:srgbClr val="CC783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534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Example: Unit conversion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2497506" y="3288844"/>
            <a:ext cx="1841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Meters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39316" y="3351697"/>
            <a:ext cx="1087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CM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9484" y="3351697"/>
            <a:ext cx="1120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MM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267519" y="3705640"/>
            <a:ext cx="1309898" cy="75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373014" y="2926536"/>
            <a:ext cx="5140334" cy="463933"/>
          </a:xfrm>
          <a:custGeom>
            <a:avLst/>
            <a:gdLst>
              <a:gd name="connsiteX0" fmla="*/ 0 w 3817620"/>
              <a:gd name="connsiteY0" fmla="*/ 411569 h 411569"/>
              <a:gd name="connsiteX1" fmla="*/ 2019300 w 3817620"/>
              <a:gd name="connsiteY1" fmla="*/ 89 h 411569"/>
              <a:gd name="connsiteX2" fmla="*/ 3817620 w 3817620"/>
              <a:gd name="connsiteY2" fmla="*/ 373469 h 4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7620" h="411569">
                <a:moveTo>
                  <a:pt x="0" y="411569"/>
                </a:moveTo>
                <a:cubicBezTo>
                  <a:pt x="691515" y="209004"/>
                  <a:pt x="1383030" y="6439"/>
                  <a:pt x="2019300" y="89"/>
                </a:cubicBezTo>
                <a:cubicBezTo>
                  <a:pt x="2655570" y="-6261"/>
                  <a:pt x="3488690" y="327749"/>
                  <a:pt x="3817620" y="373469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926599" y="3230613"/>
            <a:ext cx="678624" cy="14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12" idx="1"/>
          </p:cNvCxnSpPr>
          <p:nvPr/>
        </p:nvCxnSpPr>
        <p:spPr>
          <a:xfrm>
            <a:off x="6626335" y="3705640"/>
            <a:ext cx="1523148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990889" y="3159190"/>
            <a:ext cx="4807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/>
              <a:t>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0855" y="3931903"/>
            <a:ext cx="301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Lens[</a:t>
            </a:r>
            <a:r>
              <a:rPr lang="en-US" altLang="en-US" sz="24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Meters</a:t>
            </a:r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</a:t>
            </a:r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b="1">
              <a:solidFill>
                <a:srgbClr val="CC783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69000" y="2501036"/>
            <a:ext cx="302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Lens[</a:t>
            </a:r>
            <a:r>
              <a:rPr lang="en-US" altLang="en-US" sz="24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Meters</a:t>
            </a:r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b="1">
              <a:solidFill>
                <a:srgbClr val="CC783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09700" y="1743075"/>
            <a:ext cx="6438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Optics as different points of view of data</a:t>
            </a:r>
          </a:p>
        </p:txBody>
      </p:sp>
    </p:spTree>
    <p:extLst>
      <p:ext uri="{BB962C8B-B14F-4D97-AF65-F5344CB8AC3E}">
        <p14:creationId xmlns:p14="http://schemas.microsoft.com/office/powerpoint/2010/main" val="59245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3000" dirty="0"/>
              <a:t>A CS Undergraduate at Haifa University</a:t>
            </a:r>
          </a:p>
          <a:p>
            <a:pPr algn="l" rtl="0"/>
            <a:r>
              <a:rPr lang="en-US" sz="3000" dirty="0"/>
              <a:t>A contributor to the Monocle library</a:t>
            </a:r>
          </a:p>
          <a:p>
            <a:pPr algn="l" rtl="0"/>
            <a:r>
              <a:rPr lang="en-US" sz="3000" dirty="0"/>
              <a:t>Functional programming lover.</a:t>
            </a:r>
          </a:p>
          <a:p>
            <a:pPr algn="l" rt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442" y="882122"/>
            <a:ext cx="2009359" cy="2009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Isomorphisms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95399" y="1759295"/>
            <a:ext cx="78009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Do we get more power if our lens is bidirectional?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97506" y="3288844"/>
            <a:ext cx="18412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Meters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39316" y="3351697"/>
            <a:ext cx="1087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CM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49484" y="3351697"/>
            <a:ext cx="1120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MM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4297999" y="3705640"/>
            <a:ext cx="1309898" cy="75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3373014" y="2926536"/>
            <a:ext cx="5140334" cy="463933"/>
          </a:xfrm>
          <a:custGeom>
            <a:avLst/>
            <a:gdLst>
              <a:gd name="connsiteX0" fmla="*/ 0 w 3817620"/>
              <a:gd name="connsiteY0" fmla="*/ 411569 h 411569"/>
              <a:gd name="connsiteX1" fmla="*/ 2019300 w 3817620"/>
              <a:gd name="connsiteY1" fmla="*/ 89 h 411569"/>
              <a:gd name="connsiteX2" fmla="*/ 3817620 w 3817620"/>
              <a:gd name="connsiteY2" fmla="*/ 373469 h 41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7620" h="411569">
                <a:moveTo>
                  <a:pt x="0" y="411569"/>
                </a:moveTo>
                <a:cubicBezTo>
                  <a:pt x="691515" y="209004"/>
                  <a:pt x="1383030" y="6439"/>
                  <a:pt x="2019300" y="89"/>
                </a:cubicBezTo>
                <a:cubicBezTo>
                  <a:pt x="2655570" y="-6261"/>
                  <a:pt x="3488690" y="327749"/>
                  <a:pt x="3817620" y="373469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926599" y="3230613"/>
            <a:ext cx="678624" cy="144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3"/>
            <a:endCxn id="12" idx="1"/>
          </p:cNvCxnSpPr>
          <p:nvPr/>
        </p:nvCxnSpPr>
        <p:spPr>
          <a:xfrm>
            <a:off x="6626335" y="3705640"/>
            <a:ext cx="1523148" cy="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20855" y="3931903"/>
            <a:ext cx="301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Iso[</a:t>
            </a:r>
            <a:r>
              <a:rPr lang="en-US" altLang="en-US" sz="24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Meters</a:t>
            </a:r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</a:t>
            </a:r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b="1">
              <a:solidFill>
                <a:srgbClr val="CC783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69000" y="2501036"/>
            <a:ext cx="302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Iso[</a:t>
            </a:r>
            <a:r>
              <a:rPr lang="en-US" altLang="en-US" sz="24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Meters</a:t>
            </a:r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</a:t>
            </a:r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b="1">
              <a:solidFill>
                <a:srgbClr val="CC783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74378" y="3243124"/>
            <a:ext cx="716597" cy="1865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201957" y="3708153"/>
            <a:ext cx="1099547" cy="50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1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Isomorphisms</a:t>
            </a:r>
            <a:endParaRPr lang="en-US" sz="4800" dirty="0"/>
          </a:p>
        </p:txBody>
      </p:sp>
      <p:sp>
        <p:nvSpPr>
          <p:cNvPr id="3" name="Oval 2"/>
          <p:cNvSpPr/>
          <p:nvPr/>
        </p:nvSpPr>
        <p:spPr>
          <a:xfrm>
            <a:off x="1988820" y="2331720"/>
            <a:ext cx="2560320" cy="27203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03520" y="2331720"/>
            <a:ext cx="2560320" cy="27203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03220" y="275844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28060" y="307086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25140" y="406908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72840" y="369189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25540" y="282321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522720" y="331089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7460" y="413385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35040" y="375666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86100" y="2823210"/>
            <a:ext cx="3070860" cy="6477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33800" y="3133725"/>
            <a:ext cx="2674620" cy="2114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09060" y="3754755"/>
            <a:ext cx="2022183" cy="6667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68980" y="4133850"/>
            <a:ext cx="3017520" cy="6477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81881" y="3310890"/>
            <a:ext cx="47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E807D"/>
                </a:solidFill>
              </a:rPr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53442" y="3310890"/>
            <a:ext cx="47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E807D"/>
                </a:solidFill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400" y="1635210"/>
            <a:ext cx="85915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Isomorphisms as a bijection: A function with an inverse</a:t>
            </a:r>
          </a:p>
        </p:txBody>
      </p:sp>
    </p:spTree>
    <p:extLst>
      <p:ext uri="{BB962C8B-B14F-4D97-AF65-F5344CB8AC3E}">
        <p14:creationId xmlns:p14="http://schemas.microsoft.com/office/powerpoint/2010/main" val="27087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4800"/>
              <a:t>Prisms</a:t>
            </a:r>
            <a:endParaRPr lang="en-US" sz="4800" dirty="0"/>
          </a:p>
        </p:txBody>
      </p:sp>
      <p:sp>
        <p:nvSpPr>
          <p:cNvPr id="3" name="Oval 2"/>
          <p:cNvSpPr/>
          <p:nvPr/>
        </p:nvSpPr>
        <p:spPr>
          <a:xfrm>
            <a:off x="1988820" y="2331720"/>
            <a:ext cx="2560320" cy="27203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03520" y="2331720"/>
            <a:ext cx="2560320" cy="27203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03220" y="275844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28060" y="307086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25140" y="406908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72840" y="369189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25540" y="282321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522720" y="331089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7460" y="413385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35040" y="375666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86100" y="2823210"/>
            <a:ext cx="3070860" cy="6477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33800" y="3133725"/>
            <a:ext cx="2674620" cy="2114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09060" y="3754755"/>
            <a:ext cx="2022183" cy="6667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68980" y="4133850"/>
            <a:ext cx="3017520" cy="6477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95400" y="1635210"/>
            <a:ext cx="8359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What if we don’t have such a nice correspondence?</a:t>
            </a:r>
          </a:p>
        </p:txBody>
      </p:sp>
      <p:sp>
        <p:nvSpPr>
          <p:cNvPr id="20" name="Oval 19"/>
          <p:cNvSpPr/>
          <p:nvPr/>
        </p:nvSpPr>
        <p:spPr>
          <a:xfrm>
            <a:off x="3147060" y="2411148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66857" y="462534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77514" y="2411148"/>
            <a:ext cx="1244016" cy="546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08020" y="4690110"/>
            <a:ext cx="1569720" cy="647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92941" y="2208133"/>
            <a:ext cx="32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96763" y="4570214"/>
            <a:ext cx="32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1881" y="3310890"/>
            <a:ext cx="47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E807D"/>
                </a:solidFill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53442" y="3310890"/>
            <a:ext cx="47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E807D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0821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4800"/>
              <a:t>Prisms</a:t>
            </a:r>
            <a:endParaRPr lang="en-US" sz="4800" dirty="0"/>
          </a:p>
        </p:txBody>
      </p:sp>
      <p:sp>
        <p:nvSpPr>
          <p:cNvPr id="3" name="Oval 2"/>
          <p:cNvSpPr/>
          <p:nvPr/>
        </p:nvSpPr>
        <p:spPr>
          <a:xfrm>
            <a:off x="1988820" y="2331720"/>
            <a:ext cx="2560320" cy="27203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03520" y="2331720"/>
            <a:ext cx="2560320" cy="27203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03220" y="275844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28060" y="307086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25140" y="406908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72840" y="369189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25540" y="282321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522720" y="331089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7460" y="413385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35040" y="375666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86100" y="2823210"/>
            <a:ext cx="3070860" cy="6477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33800" y="3133725"/>
            <a:ext cx="2674620" cy="2114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09060" y="3754755"/>
            <a:ext cx="2022183" cy="6667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68980" y="4133850"/>
            <a:ext cx="3017520" cy="6477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95400" y="1635210"/>
            <a:ext cx="8359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What if we don’t have such a nice correspondence?</a:t>
            </a:r>
          </a:p>
        </p:txBody>
      </p:sp>
      <p:sp>
        <p:nvSpPr>
          <p:cNvPr id="20" name="Oval 19"/>
          <p:cNvSpPr/>
          <p:nvPr/>
        </p:nvSpPr>
        <p:spPr>
          <a:xfrm>
            <a:off x="3147060" y="2411148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66857" y="462534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77514" y="2411148"/>
            <a:ext cx="1244016" cy="546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08020" y="4690110"/>
            <a:ext cx="1569720" cy="647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92941" y="2208133"/>
            <a:ext cx="32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96763" y="4570214"/>
            <a:ext cx="32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91559" y="5255153"/>
            <a:ext cx="9061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77426" y="5242383"/>
            <a:ext cx="1583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1881" y="3310890"/>
            <a:ext cx="47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E807D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53442" y="3310890"/>
            <a:ext cx="47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E807D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6045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4800"/>
              <a:t>Prisms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1625945"/>
            <a:ext cx="8496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What if we don’t have such a nice correspondence?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3014" y="2241684"/>
            <a:ext cx="5875020" cy="3601018"/>
            <a:chOff x="1988820" y="2208133"/>
            <a:chExt cx="5875020" cy="3601018"/>
          </a:xfrm>
        </p:grpSpPr>
        <p:sp>
          <p:nvSpPr>
            <p:cNvPr id="3" name="Oval 2"/>
            <p:cNvSpPr/>
            <p:nvPr/>
          </p:nvSpPr>
          <p:spPr>
            <a:xfrm>
              <a:off x="1988820" y="2331720"/>
              <a:ext cx="2560320" cy="27203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303520" y="2331720"/>
              <a:ext cx="2560320" cy="27203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903220" y="275844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28060" y="307086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025140" y="406908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672840" y="369189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225540" y="282321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522720" y="331089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347460" y="413385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35040" y="375666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086100" y="2823210"/>
              <a:ext cx="3070860" cy="6477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733800" y="3133725"/>
              <a:ext cx="2674620" cy="211455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909060" y="3754755"/>
              <a:ext cx="2022183" cy="66675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268980" y="4133850"/>
              <a:ext cx="3017520" cy="6477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147060" y="2411148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966857" y="462534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377514" y="2411148"/>
              <a:ext cx="1244016" cy="546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208020" y="4690110"/>
              <a:ext cx="1569720" cy="647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692941" y="2208133"/>
              <a:ext cx="323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?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96763" y="4570214"/>
              <a:ext cx="323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?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191559" y="5255153"/>
              <a:ext cx="9061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77426" y="5242383"/>
              <a:ext cx="158310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8044361" y="2412378"/>
            <a:ext cx="1102222" cy="5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48231" y="2140908"/>
            <a:ext cx="9061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74229" y="2135379"/>
            <a:ext cx="1583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cxnSp>
        <p:nvCxnSpPr>
          <p:cNvPr id="35" name="Straight Arrow Connector 34"/>
          <p:cNvCxnSpPr>
            <a:stCxn id="38" idx="3"/>
            <a:endCxn id="37" idx="1"/>
          </p:cNvCxnSpPr>
          <p:nvPr/>
        </p:nvCxnSpPr>
        <p:spPr>
          <a:xfrm>
            <a:off x="8033652" y="2837574"/>
            <a:ext cx="1090894" cy="5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24546" y="2566104"/>
            <a:ext cx="2754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30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50545" y="2560575"/>
            <a:ext cx="1583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1977" y="3310890"/>
            <a:ext cx="47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E807D"/>
                </a:solidFill>
              </a:rPr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48206" y="3310890"/>
            <a:ext cx="47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E807D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492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4800"/>
              <a:t>Prisms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1302659" y="1634776"/>
            <a:ext cx="8496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What if we don’t have such a nice correspondence?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3014" y="2241684"/>
            <a:ext cx="5875020" cy="3601018"/>
            <a:chOff x="1988820" y="2208133"/>
            <a:chExt cx="5875020" cy="3601018"/>
          </a:xfrm>
        </p:grpSpPr>
        <p:sp>
          <p:nvSpPr>
            <p:cNvPr id="3" name="Oval 2"/>
            <p:cNvSpPr/>
            <p:nvPr/>
          </p:nvSpPr>
          <p:spPr>
            <a:xfrm>
              <a:off x="1988820" y="2331720"/>
              <a:ext cx="2560320" cy="27203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303520" y="2331720"/>
              <a:ext cx="2560320" cy="272034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903220" y="275844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28060" y="307086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025140" y="406908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672840" y="369189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225540" y="282321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6522720" y="331089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347460" y="413385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035040" y="375666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086100" y="2823210"/>
              <a:ext cx="3070860" cy="6477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733800" y="3133725"/>
              <a:ext cx="2674620" cy="211455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909060" y="3754755"/>
              <a:ext cx="2022183" cy="66675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268980" y="4133850"/>
              <a:ext cx="3017520" cy="64770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147060" y="2411148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966857" y="4625340"/>
              <a:ext cx="121920" cy="1295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377514" y="2411148"/>
              <a:ext cx="1244016" cy="546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208020" y="4690110"/>
              <a:ext cx="1569720" cy="647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692941" y="2208133"/>
              <a:ext cx="323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?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96763" y="4570214"/>
              <a:ext cx="323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?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191559" y="5255153"/>
              <a:ext cx="9061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77426" y="5242383"/>
              <a:ext cx="158310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flipH="1">
            <a:off x="8044361" y="2412378"/>
            <a:ext cx="1102222" cy="5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148231" y="2140908"/>
            <a:ext cx="9061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74229" y="2135379"/>
            <a:ext cx="1583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cxnSp>
        <p:nvCxnSpPr>
          <p:cNvPr id="35" name="Straight Arrow Connector 34"/>
          <p:cNvCxnSpPr>
            <a:stCxn id="38" idx="3"/>
            <a:endCxn id="37" idx="1"/>
          </p:cNvCxnSpPr>
          <p:nvPr/>
        </p:nvCxnSpPr>
        <p:spPr>
          <a:xfrm>
            <a:off x="8033652" y="2837574"/>
            <a:ext cx="1090894" cy="5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24546" y="2566104"/>
            <a:ext cx="2754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30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50545" y="2560575"/>
            <a:ext cx="1583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98508" y="3233951"/>
            <a:ext cx="1806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Laws: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37405" y="3919751"/>
            <a:ext cx="4712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1. If there is an answer, going    </a:t>
            </a:r>
          </a:p>
          <a:p>
            <a:r>
              <a:rPr lang="en-US" sz="2700"/>
              <a:t>    back must give the source.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37405" y="4830912"/>
            <a:ext cx="456376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2. If we go back, there must    </a:t>
            </a:r>
          </a:p>
          <a:p>
            <a:r>
              <a:rPr lang="en-US" sz="2700"/>
              <a:t>    be an answer, which is </a:t>
            </a:r>
          </a:p>
          <a:p>
            <a:r>
              <a:rPr lang="en-US" sz="2700"/>
              <a:t>    the source.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1977" y="3310890"/>
            <a:ext cx="47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E807D"/>
                </a:solidFill>
              </a:rPr>
              <a:t>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348206" y="3310890"/>
            <a:ext cx="47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E807D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4778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Property Testing</a:t>
            </a:r>
            <a:endParaRPr lang="en-US" sz="4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5400" y="1798476"/>
            <a:ext cx="6795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Laws =&gt; Automated property testing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65532" y="2560575"/>
            <a:ext cx="1102222" cy="5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69402" y="2289105"/>
            <a:ext cx="15005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30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95400" y="2283576"/>
            <a:ext cx="1583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cxnSp>
        <p:nvCxnSpPr>
          <p:cNvPr id="35" name="Straight Arrow Connector 34"/>
          <p:cNvCxnSpPr>
            <a:stCxn id="38" idx="3"/>
            <a:endCxn id="37" idx="1"/>
          </p:cNvCxnSpPr>
          <p:nvPr/>
        </p:nvCxnSpPr>
        <p:spPr>
          <a:xfrm>
            <a:off x="2876860" y="3873501"/>
            <a:ext cx="1090894" cy="55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67754" y="3602031"/>
            <a:ext cx="32156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sz="30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0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93753" y="3596502"/>
            <a:ext cx="1583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23070" y="2965622"/>
            <a:ext cx="1812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4E807D"/>
                </a:solidFill>
              </a:rPr>
              <a:t>_</a:t>
            </a:r>
            <a:r>
              <a:rPr lang="en-US" sz="3000">
                <a:solidFill>
                  <a:srgbClr val="CC7832"/>
                </a:solidFill>
              </a:rPr>
              <a:t>.</a:t>
            </a:r>
            <a:r>
              <a:rPr lang="en-US" sz="3000">
                <a:solidFill>
                  <a:srgbClr val="4E807D"/>
                </a:solidFill>
              </a:rPr>
              <a:t>toString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23070" y="4239369"/>
            <a:ext cx="37729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6897BB"/>
                </a:solidFill>
              </a:rPr>
              <a:t>Try</a:t>
            </a:r>
            <a:r>
              <a:rPr lang="en-US" sz="3000">
                <a:solidFill>
                  <a:srgbClr val="818B95"/>
                </a:solidFill>
              </a:rPr>
              <a:t>(</a:t>
            </a:r>
            <a:r>
              <a:rPr lang="en-US" sz="3000">
                <a:solidFill>
                  <a:srgbClr val="4E807D"/>
                </a:solidFill>
              </a:rPr>
              <a:t>_</a:t>
            </a:r>
            <a:r>
              <a:rPr lang="en-US" sz="3000">
                <a:solidFill>
                  <a:srgbClr val="CC7832"/>
                </a:solidFill>
              </a:rPr>
              <a:t>.</a:t>
            </a:r>
            <a:r>
              <a:rPr lang="en-US" sz="3000">
                <a:solidFill>
                  <a:srgbClr val="4E807D"/>
                </a:solidFill>
              </a:rPr>
              <a:t>toInt</a:t>
            </a:r>
            <a:r>
              <a:rPr lang="en-US" sz="3000">
                <a:solidFill>
                  <a:srgbClr val="818B95"/>
                </a:solidFill>
              </a:rPr>
              <a:t>)</a:t>
            </a:r>
            <a:r>
              <a:rPr lang="en-US" sz="3000">
                <a:solidFill>
                  <a:srgbClr val="CC7832"/>
                </a:solidFill>
              </a:rPr>
              <a:t>.</a:t>
            </a:r>
            <a:r>
              <a:rPr lang="en-US" sz="3000">
                <a:solidFill>
                  <a:srgbClr val="4E807D"/>
                </a:solidFill>
              </a:rPr>
              <a:t>toOption</a:t>
            </a:r>
          </a:p>
        </p:txBody>
      </p:sp>
    </p:spTree>
    <p:extLst>
      <p:ext uri="{BB962C8B-B14F-4D97-AF65-F5344CB8AC3E}">
        <p14:creationId xmlns:p14="http://schemas.microsoft.com/office/powerpoint/2010/main" val="24740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Property Testing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82" y="2647323"/>
            <a:ext cx="1663328" cy="15001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87910" y="3120407"/>
            <a:ext cx="2339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6897BB"/>
                </a:solidFill>
              </a:rPr>
              <a:t>”</a:t>
            </a:r>
            <a:r>
              <a:rPr lang="en-US" sz="3000">
                <a:solidFill>
                  <a:srgbClr val="CC7832"/>
                </a:solidFill>
              </a:rPr>
              <a:t> .</a:t>
            </a:r>
            <a:r>
              <a:rPr lang="en-US" sz="3000">
                <a:solidFill>
                  <a:srgbClr val="4E807D"/>
                </a:solidFill>
              </a:rPr>
              <a:t>toInt</a:t>
            </a:r>
            <a:r>
              <a:rPr lang="en-US" sz="3000"/>
              <a:t> = </a:t>
            </a:r>
            <a:r>
              <a:rPr lang="en-US" sz="3000">
                <a:solidFill>
                  <a:srgbClr val="6897BB"/>
                </a:solidFill>
              </a:rP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8729" y="3120407"/>
            <a:ext cx="333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6897BB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0968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Property Testing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582" y="2647323"/>
            <a:ext cx="1663328" cy="15001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87910" y="3120407"/>
            <a:ext cx="23394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6897BB"/>
                </a:solidFill>
              </a:rPr>
              <a:t>”</a:t>
            </a:r>
            <a:r>
              <a:rPr lang="en-US" sz="3000">
                <a:solidFill>
                  <a:srgbClr val="CC7832"/>
                </a:solidFill>
              </a:rPr>
              <a:t> .</a:t>
            </a:r>
            <a:r>
              <a:rPr lang="en-US" sz="3000">
                <a:solidFill>
                  <a:srgbClr val="4E807D"/>
                </a:solidFill>
              </a:rPr>
              <a:t>toInt</a:t>
            </a:r>
            <a:r>
              <a:rPr lang="en-US" sz="3000"/>
              <a:t> = </a:t>
            </a:r>
            <a:r>
              <a:rPr lang="en-US" sz="3000">
                <a:solidFill>
                  <a:srgbClr val="6897BB"/>
                </a:solidFill>
              </a:rP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8729" y="3120407"/>
            <a:ext cx="333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solidFill>
                  <a:srgbClr val="6897BB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3561" y="4343575"/>
            <a:ext cx="1692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rgbClr val="9876AA"/>
                </a:solidFill>
              </a:rPr>
              <a:t>WAT</a:t>
            </a:r>
          </a:p>
        </p:txBody>
      </p:sp>
    </p:spTree>
    <p:extLst>
      <p:ext uri="{BB962C8B-B14F-4D97-AF65-F5344CB8AC3E}">
        <p14:creationId xmlns:p14="http://schemas.microsoft.com/office/powerpoint/2010/main" val="129048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4800"/>
              <a:t>Prism Laws</a:t>
            </a:r>
            <a:endParaRPr lang="en-US" sz="4800" dirty="0"/>
          </a:p>
        </p:txBody>
      </p:sp>
      <p:sp>
        <p:nvSpPr>
          <p:cNvPr id="3" name="Oval 2"/>
          <p:cNvSpPr/>
          <p:nvPr/>
        </p:nvSpPr>
        <p:spPr>
          <a:xfrm>
            <a:off x="1988820" y="2331720"/>
            <a:ext cx="2560320" cy="27203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303520" y="2331720"/>
            <a:ext cx="2560320" cy="27203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03220" y="275844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28060" y="307086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25140" y="384048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672840" y="369189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25540" y="282321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522720" y="331089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47460" y="413385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35040" y="3756660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86100" y="2823210"/>
            <a:ext cx="3070860" cy="6477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33800" y="3133725"/>
            <a:ext cx="2674620" cy="2114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909060" y="3754755"/>
            <a:ext cx="2022183" cy="6667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263834" y="3905250"/>
            <a:ext cx="3022666" cy="29337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147060" y="2411148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111793" y="4394835"/>
            <a:ext cx="121920" cy="1295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77514" y="2411148"/>
            <a:ext cx="1244016" cy="546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77514" y="4343400"/>
            <a:ext cx="2908986" cy="1028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92941" y="2208133"/>
            <a:ext cx="32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91559" y="5255153"/>
            <a:ext cx="9061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77426" y="5242383"/>
            <a:ext cx="15831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95885" y="2982010"/>
            <a:ext cx="47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E807D"/>
                </a:solidFill>
              </a:rPr>
              <a:t>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9632" y="2982009"/>
            <a:ext cx="47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4E807D"/>
                </a:solidFill>
              </a:rPr>
              <a:t>B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510" y="4035268"/>
            <a:ext cx="711134" cy="64137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74544" y="3587421"/>
            <a:ext cx="61587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>
                <a:solidFill>
                  <a:srgbClr val="4E807D"/>
                </a:solidFill>
              </a:rPr>
              <a:t>“</a:t>
            </a:r>
            <a:r>
              <a:rPr lang="en-US" sz="2700">
                <a:solidFill>
                  <a:srgbClr val="6897BB"/>
                </a:solidFill>
              </a:rPr>
              <a:t>9</a:t>
            </a:r>
            <a:r>
              <a:rPr lang="en-US" sz="2700">
                <a:solidFill>
                  <a:srgbClr val="4E807D"/>
                </a:solidFill>
              </a:rPr>
              <a:t>”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81847" y="3970020"/>
            <a:ext cx="37702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700">
                <a:solidFill>
                  <a:srgbClr val="6897BB"/>
                </a:solidFill>
              </a:rPr>
              <a:t>9</a:t>
            </a:r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5813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Lens motivation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3000"/>
              <a:t>To change a part of an immutable object graph, we must create a new one, identical to the original, with our part changed.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979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Example: Double binding</a:t>
            </a:r>
            <a:endParaRPr lang="en-US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2018269"/>
            <a:ext cx="3681819" cy="6445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07935" y="2092411"/>
            <a:ext cx="48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°C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9287" y="2092411"/>
            <a:ext cx="70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30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76" y="2018269"/>
            <a:ext cx="3681819" cy="64453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65286" y="2092411"/>
            <a:ext cx="48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°F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06639" y="2092411"/>
            <a:ext cx="49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86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77157" y="2323070"/>
            <a:ext cx="84849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83603" y="2883243"/>
            <a:ext cx="1013254" cy="1260389"/>
          </a:xfrm>
          <a:prstGeom prst="straightConnector1">
            <a:avLst/>
          </a:prstGeom>
          <a:ln w="3810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687190" y="2887361"/>
            <a:ext cx="779507" cy="1256271"/>
          </a:xfrm>
          <a:prstGeom prst="straightConnector1">
            <a:avLst/>
          </a:prstGeom>
          <a:ln w="3810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45136" y="4143632"/>
            <a:ext cx="2669059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43644" y="4312634"/>
            <a:ext cx="42020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rgbClr val="CC7832"/>
                </a:solidFill>
              </a:rPr>
              <a:t>Iso[</a:t>
            </a:r>
            <a:r>
              <a:rPr lang="en-US" sz="2700" b="1">
                <a:solidFill>
                  <a:srgbClr val="4E807D"/>
                </a:solidFill>
              </a:rPr>
              <a:t>Celcius</a:t>
            </a:r>
            <a:r>
              <a:rPr lang="en-US" sz="2700" b="1">
                <a:solidFill>
                  <a:srgbClr val="CC7832"/>
                </a:solidFill>
              </a:rPr>
              <a:t>,</a:t>
            </a:r>
            <a:r>
              <a:rPr lang="en-US" sz="2700"/>
              <a:t> </a:t>
            </a:r>
            <a:r>
              <a:rPr lang="en-US" sz="2700" b="1">
                <a:solidFill>
                  <a:srgbClr val="4E807D"/>
                </a:solidFill>
              </a:rPr>
              <a:t>Fahrenheit</a:t>
            </a:r>
            <a:r>
              <a:rPr lang="en-US" sz="2700" b="1">
                <a:solidFill>
                  <a:srgbClr val="CC7832"/>
                </a:solidFill>
              </a:rPr>
              <a:t>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35123" y="3343471"/>
            <a:ext cx="297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rgbClr val="CC7832"/>
                </a:solidFill>
              </a:rPr>
              <a:t>Prism[</a:t>
            </a:r>
            <a:r>
              <a:rPr lang="en-US" sz="2700" b="1">
                <a:solidFill>
                  <a:srgbClr val="4E807D"/>
                </a:solidFill>
              </a:rPr>
              <a:t>String</a:t>
            </a:r>
            <a:r>
              <a:rPr lang="en-US" sz="2700" b="1">
                <a:solidFill>
                  <a:srgbClr val="CC7832"/>
                </a:solidFill>
              </a:rPr>
              <a:t>,</a:t>
            </a:r>
            <a:r>
              <a:rPr lang="en-US" sz="2700"/>
              <a:t> </a:t>
            </a:r>
            <a:r>
              <a:rPr lang="en-US" sz="2400" b="1">
                <a:solidFill>
                  <a:srgbClr val="4E807D"/>
                </a:solidFill>
              </a:rPr>
              <a:t>°F</a:t>
            </a:r>
            <a:r>
              <a:rPr lang="en-US" sz="2700" b="1">
                <a:solidFill>
                  <a:srgbClr val="CC7832"/>
                </a:solidFill>
              </a:rPr>
              <a:t>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2250" y="3328082"/>
            <a:ext cx="2942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rgbClr val="CC7832"/>
                </a:solidFill>
              </a:rPr>
              <a:t>Prism[</a:t>
            </a:r>
            <a:r>
              <a:rPr lang="en-US" sz="2700" b="1">
                <a:solidFill>
                  <a:srgbClr val="4E807D"/>
                </a:solidFill>
              </a:rPr>
              <a:t>String</a:t>
            </a:r>
            <a:r>
              <a:rPr lang="en-US" sz="2700" b="1">
                <a:solidFill>
                  <a:srgbClr val="CC7832"/>
                </a:solidFill>
              </a:rPr>
              <a:t>,</a:t>
            </a:r>
            <a:r>
              <a:rPr lang="en-US" sz="2700"/>
              <a:t> </a:t>
            </a:r>
            <a:r>
              <a:rPr lang="en-US" sz="2400" b="1">
                <a:solidFill>
                  <a:srgbClr val="4E807D"/>
                </a:solidFill>
              </a:rPr>
              <a:t>°</a:t>
            </a:r>
            <a:r>
              <a:rPr lang="en-US" sz="2700" b="1">
                <a:solidFill>
                  <a:srgbClr val="4E807D"/>
                </a:solidFill>
              </a:rPr>
              <a:t>C</a:t>
            </a:r>
            <a:r>
              <a:rPr lang="en-US" sz="2700" b="1">
                <a:solidFill>
                  <a:srgbClr val="CC7832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9877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Example: Double binding</a:t>
            </a:r>
            <a:endParaRPr lang="en-US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2018269"/>
            <a:ext cx="3681819" cy="6445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07935" y="2092411"/>
            <a:ext cx="48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°C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9287" y="2092411"/>
            <a:ext cx="70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30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76" y="2018269"/>
            <a:ext cx="3681819" cy="64453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65286" y="2092411"/>
            <a:ext cx="48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°F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06639" y="2092411"/>
            <a:ext cx="49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86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77157" y="2323070"/>
            <a:ext cx="84849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83603" y="2883243"/>
            <a:ext cx="1013254" cy="1260389"/>
          </a:xfrm>
          <a:prstGeom prst="straightConnector1">
            <a:avLst/>
          </a:prstGeom>
          <a:ln w="3810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687190" y="2887361"/>
            <a:ext cx="779507" cy="1256271"/>
          </a:xfrm>
          <a:prstGeom prst="straightConnector1">
            <a:avLst/>
          </a:prstGeom>
          <a:ln w="3810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45136" y="4143632"/>
            <a:ext cx="2669059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43644" y="4312634"/>
            <a:ext cx="42020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rgbClr val="CC7832"/>
                </a:solidFill>
              </a:rPr>
              <a:t>Iso[</a:t>
            </a:r>
            <a:r>
              <a:rPr lang="en-US" sz="2700" b="1">
                <a:solidFill>
                  <a:srgbClr val="4E807D"/>
                </a:solidFill>
              </a:rPr>
              <a:t>Celcius</a:t>
            </a:r>
            <a:r>
              <a:rPr lang="en-US" sz="2700" b="1">
                <a:solidFill>
                  <a:srgbClr val="CC7832"/>
                </a:solidFill>
              </a:rPr>
              <a:t>,</a:t>
            </a:r>
            <a:r>
              <a:rPr lang="en-US" sz="2700"/>
              <a:t> </a:t>
            </a:r>
            <a:r>
              <a:rPr lang="en-US" sz="2700" b="1">
                <a:solidFill>
                  <a:srgbClr val="4E807D"/>
                </a:solidFill>
              </a:rPr>
              <a:t>Fahrenheit</a:t>
            </a:r>
            <a:r>
              <a:rPr lang="en-US" sz="2700" b="1">
                <a:solidFill>
                  <a:srgbClr val="CC7832"/>
                </a:solidFill>
              </a:rPr>
              <a:t>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35123" y="3343471"/>
            <a:ext cx="297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rgbClr val="CC7832"/>
                </a:solidFill>
              </a:rPr>
              <a:t>Prism[</a:t>
            </a:r>
            <a:r>
              <a:rPr lang="en-US" sz="2700" b="1">
                <a:solidFill>
                  <a:srgbClr val="4E807D"/>
                </a:solidFill>
              </a:rPr>
              <a:t>String</a:t>
            </a:r>
            <a:r>
              <a:rPr lang="en-US" sz="2700" b="1">
                <a:solidFill>
                  <a:srgbClr val="CC7832"/>
                </a:solidFill>
              </a:rPr>
              <a:t>,</a:t>
            </a:r>
            <a:r>
              <a:rPr lang="en-US" sz="2700"/>
              <a:t> </a:t>
            </a:r>
            <a:r>
              <a:rPr lang="en-US" sz="2400" b="1">
                <a:solidFill>
                  <a:srgbClr val="4E807D"/>
                </a:solidFill>
              </a:rPr>
              <a:t>°F</a:t>
            </a:r>
            <a:r>
              <a:rPr lang="en-US" sz="2700" b="1">
                <a:solidFill>
                  <a:srgbClr val="CC7832"/>
                </a:solidFill>
              </a:rPr>
              <a:t>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2250" y="3328082"/>
            <a:ext cx="2942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rgbClr val="CC7832"/>
                </a:solidFill>
              </a:rPr>
              <a:t>Prism[</a:t>
            </a:r>
            <a:r>
              <a:rPr lang="en-US" sz="2700" b="1">
                <a:solidFill>
                  <a:srgbClr val="4E807D"/>
                </a:solidFill>
              </a:rPr>
              <a:t>String</a:t>
            </a:r>
            <a:r>
              <a:rPr lang="en-US" sz="2700" b="1">
                <a:solidFill>
                  <a:srgbClr val="CC7832"/>
                </a:solidFill>
              </a:rPr>
              <a:t>,</a:t>
            </a:r>
            <a:r>
              <a:rPr lang="en-US" sz="2700"/>
              <a:t> </a:t>
            </a:r>
            <a:r>
              <a:rPr lang="en-US" sz="2400" b="1">
                <a:solidFill>
                  <a:srgbClr val="4E807D"/>
                </a:solidFill>
              </a:rPr>
              <a:t>°</a:t>
            </a:r>
            <a:r>
              <a:rPr lang="en-US" sz="2700" b="1">
                <a:solidFill>
                  <a:srgbClr val="4E807D"/>
                </a:solidFill>
              </a:rPr>
              <a:t>C</a:t>
            </a:r>
            <a:r>
              <a:rPr lang="en-US" sz="2700" b="1">
                <a:solidFill>
                  <a:srgbClr val="CC7832"/>
                </a:solidFill>
              </a:rPr>
              <a:t>]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850951" y="2883243"/>
            <a:ext cx="3663244" cy="1144252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1081702">
            <a:off x="4647053" y="3045343"/>
            <a:ext cx="297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rgbClr val="CC7832"/>
                </a:solidFill>
              </a:rPr>
              <a:t>Prism[</a:t>
            </a:r>
            <a:r>
              <a:rPr lang="en-US" sz="2700" b="1">
                <a:solidFill>
                  <a:srgbClr val="4E807D"/>
                </a:solidFill>
              </a:rPr>
              <a:t>String</a:t>
            </a:r>
            <a:r>
              <a:rPr lang="en-US" sz="2700" b="1">
                <a:solidFill>
                  <a:srgbClr val="CC7832"/>
                </a:solidFill>
              </a:rPr>
              <a:t>,</a:t>
            </a:r>
            <a:r>
              <a:rPr lang="en-US" sz="2700"/>
              <a:t> </a:t>
            </a:r>
            <a:r>
              <a:rPr lang="en-US" sz="2400" b="1">
                <a:solidFill>
                  <a:srgbClr val="4E807D"/>
                </a:solidFill>
              </a:rPr>
              <a:t>°F</a:t>
            </a:r>
            <a:r>
              <a:rPr lang="en-US" sz="2700" b="1">
                <a:solidFill>
                  <a:srgbClr val="CC7832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5141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Example: Double binding</a:t>
            </a:r>
            <a:endParaRPr lang="en-US" sz="4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2018269"/>
            <a:ext cx="3681819" cy="6445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07935" y="2092411"/>
            <a:ext cx="48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°C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9287" y="2092411"/>
            <a:ext cx="70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30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76" y="2018269"/>
            <a:ext cx="3681819" cy="64453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365286" y="2092411"/>
            <a:ext cx="48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°F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06639" y="2092411"/>
            <a:ext cx="49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86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677157" y="2323070"/>
            <a:ext cx="848498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83603" y="2883243"/>
            <a:ext cx="1013254" cy="1260389"/>
          </a:xfrm>
          <a:prstGeom prst="straightConnector1">
            <a:avLst/>
          </a:prstGeom>
          <a:ln w="3810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687190" y="2887361"/>
            <a:ext cx="779507" cy="1256271"/>
          </a:xfrm>
          <a:prstGeom prst="straightConnector1">
            <a:avLst/>
          </a:prstGeom>
          <a:ln w="38100"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45136" y="4143632"/>
            <a:ext cx="2669059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243644" y="4312634"/>
            <a:ext cx="42020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rgbClr val="CC7832"/>
                </a:solidFill>
              </a:rPr>
              <a:t>Iso[</a:t>
            </a:r>
            <a:r>
              <a:rPr lang="en-US" sz="2700" b="1">
                <a:solidFill>
                  <a:srgbClr val="4E807D"/>
                </a:solidFill>
              </a:rPr>
              <a:t>Celcius</a:t>
            </a:r>
            <a:r>
              <a:rPr lang="en-US" sz="2700" b="1">
                <a:solidFill>
                  <a:srgbClr val="CC7832"/>
                </a:solidFill>
              </a:rPr>
              <a:t>,</a:t>
            </a:r>
            <a:r>
              <a:rPr lang="en-US" sz="2700"/>
              <a:t> </a:t>
            </a:r>
            <a:r>
              <a:rPr lang="en-US" sz="2700" b="1">
                <a:solidFill>
                  <a:srgbClr val="4E807D"/>
                </a:solidFill>
              </a:rPr>
              <a:t>Fahrenheit</a:t>
            </a:r>
            <a:r>
              <a:rPr lang="en-US" sz="2700" b="1">
                <a:solidFill>
                  <a:srgbClr val="CC7832"/>
                </a:solidFill>
              </a:rPr>
              <a:t>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35123" y="3343471"/>
            <a:ext cx="297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rgbClr val="CC7832"/>
                </a:solidFill>
              </a:rPr>
              <a:t>Prism[</a:t>
            </a:r>
            <a:r>
              <a:rPr lang="en-US" sz="2700" b="1">
                <a:solidFill>
                  <a:srgbClr val="4E807D"/>
                </a:solidFill>
              </a:rPr>
              <a:t>String</a:t>
            </a:r>
            <a:r>
              <a:rPr lang="en-US" sz="2700" b="1">
                <a:solidFill>
                  <a:srgbClr val="CC7832"/>
                </a:solidFill>
              </a:rPr>
              <a:t>,</a:t>
            </a:r>
            <a:r>
              <a:rPr lang="en-US" sz="2700"/>
              <a:t> </a:t>
            </a:r>
            <a:r>
              <a:rPr lang="en-US" sz="2400" b="1">
                <a:solidFill>
                  <a:srgbClr val="4E807D"/>
                </a:solidFill>
              </a:rPr>
              <a:t>°F</a:t>
            </a:r>
            <a:r>
              <a:rPr lang="en-US" sz="2700" b="1">
                <a:solidFill>
                  <a:srgbClr val="CC7832"/>
                </a:solidFill>
              </a:rPr>
              <a:t>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2250" y="3328082"/>
            <a:ext cx="2942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rgbClr val="CC7832"/>
                </a:solidFill>
              </a:rPr>
              <a:t>Prism[</a:t>
            </a:r>
            <a:r>
              <a:rPr lang="en-US" sz="2700" b="1">
                <a:solidFill>
                  <a:srgbClr val="4E807D"/>
                </a:solidFill>
              </a:rPr>
              <a:t>String</a:t>
            </a:r>
            <a:r>
              <a:rPr lang="en-US" sz="2700" b="1">
                <a:solidFill>
                  <a:srgbClr val="CC7832"/>
                </a:solidFill>
              </a:rPr>
              <a:t>,</a:t>
            </a:r>
            <a:r>
              <a:rPr lang="en-US" sz="2700"/>
              <a:t> </a:t>
            </a:r>
            <a:r>
              <a:rPr lang="en-US" sz="2400" b="1">
                <a:solidFill>
                  <a:srgbClr val="4E807D"/>
                </a:solidFill>
              </a:rPr>
              <a:t>°</a:t>
            </a:r>
            <a:r>
              <a:rPr lang="en-US" sz="2700" b="1">
                <a:solidFill>
                  <a:srgbClr val="4E807D"/>
                </a:solidFill>
              </a:rPr>
              <a:t>C</a:t>
            </a:r>
            <a:r>
              <a:rPr lang="en-US" sz="2700" b="1">
                <a:solidFill>
                  <a:srgbClr val="CC7832"/>
                </a:solidFill>
              </a:rPr>
              <a:t>]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845137" y="2883243"/>
            <a:ext cx="3459892" cy="1153298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461863">
            <a:off x="4844765" y="3020629"/>
            <a:ext cx="297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>
                <a:solidFill>
                  <a:srgbClr val="CC7832"/>
                </a:solidFill>
              </a:rPr>
              <a:t>Prism[</a:t>
            </a:r>
            <a:r>
              <a:rPr lang="en-US" sz="2700" b="1">
                <a:solidFill>
                  <a:srgbClr val="4E807D"/>
                </a:solidFill>
              </a:rPr>
              <a:t>String</a:t>
            </a:r>
            <a:r>
              <a:rPr lang="en-US" sz="2700" b="1">
                <a:solidFill>
                  <a:srgbClr val="CC7832"/>
                </a:solidFill>
              </a:rPr>
              <a:t>,</a:t>
            </a:r>
            <a:r>
              <a:rPr lang="en-US" sz="2700"/>
              <a:t> </a:t>
            </a:r>
            <a:r>
              <a:rPr lang="en-US" sz="2400" b="1">
                <a:solidFill>
                  <a:srgbClr val="4E807D"/>
                </a:solidFill>
              </a:rPr>
              <a:t>°C</a:t>
            </a:r>
            <a:r>
              <a:rPr lang="en-US" sz="2700" b="1">
                <a:solidFill>
                  <a:srgbClr val="CC7832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8383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en-US" sz="4800"/>
              <a:t>A bit of theory: </a:t>
            </a:r>
            <a:br>
              <a:rPr lang="en-US" sz="4800"/>
            </a:br>
            <a:r>
              <a:rPr lang="en-US" sz="4800"/>
              <a:t>  Van Laarhoven Lenses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1" y="1713471"/>
            <a:ext cx="6728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Is it possible to unify all the lens functions?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2288535"/>
            <a:ext cx="9601200" cy="29836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700"/>
              <a:t>get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/>
              <a:t>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</a:p>
          <a:p>
            <a:pPr algn="l" rtl="0"/>
            <a:r>
              <a:rPr lang="en-US" sz="2700"/>
              <a:t>set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</a:p>
          <a:p>
            <a:pPr algn="l" rtl="0"/>
            <a:r>
              <a:rPr lang="en-US" sz="2700"/>
              <a:t>modify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401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1" y="1713471"/>
            <a:ext cx="67282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Is it possible to unify all the lens functions?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2288535"/>
            <a:ext cx="9601200" cy="29836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700"/>
              <a:t>get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/>
              <a:t>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</a:p>
          <a:p>
            <a:pPr algn="l" rtl="0"/>
            <a:r>
              <a:rPr lang="en-US" sz="2700"/>
              <a:t>set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</a:p>
          <a:p>
            <a:pPr algn="l" rtl="0"/>
            <a:r>
              <a:rPr lang="en-US" sz="2700"/>
              <a:t>modify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)</a:t>
            </a:r>
          </a:p>
          <a:p>
            <a:pPr algn="l" rtl="0"/>
            <a:r>
              <a:rPr lang="en-US" sz="2700"/>
              <a:t>modifyMaybe</a:t>
            </a:r>
            <a:r>
              <a:rPr lang="en-US" sz="2700">
                <a:solidFill>
                  <a:srgbClr val="CC7832"/>
                </a:solidFill>
              </a:rPr>
              <a:t>: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Option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Option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  <a:p>
            <a:pPr algn="l" rtl="0"/>
            <a:r>
              <a:rPr lang="en-US" sz="2700"/>
              <a:t>modifyList</a:t>
            </a:r>
            <a:r>
              <a:rPr lang="en-US" sz="2700">
                <a:solidFill>
                  <a:srgbClr val="CC7832"/>
                </a:solidFill>
              </a:rPr>
              <a:t>: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 =&gt; </a:t>
            </a:r>
            <a:r>
              <a:rPr lang="en-US" sz="2700" b="1">
                <a:solidFill>
                  <a:srgbClr val="6897BB"/>
                </a:solidFill>
              </a:rPr>
              <a:t>List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List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>
            <a:normAutofit fontScale="90000"/>
          </a:bodyPr>
          <a:lstStyle/>
          <a:p>
            <a:pPr rtl="0"/>
            <a:r>
              <a:rPr lang="en-US" sz="4800"/>
              <a:t>A bit of theory: </a:t>
            </a:r>
            <a:br>
              <a:rPr lang="en-US" sz="4800"/>
            </a:br>
            <a:r>
              <a:rPr lang="en-US" sz="4800"/>
              <a:t>  Van Laarhoven Lenses</a:t>
            </a:r>
          </a:p>
        </p:txBody>
      </p:sp>
    </p:spTree>
    <p:extLst>
      <p:ext uri="{BB962C8B-B14F-4D97-AF65-F5344CB8AC3E}">
        <p14:creationId xmlns:p14="http://schemas.microsoft.com/office/powerpoint/2010/main" val="24401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Functors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95400" y="1879632"/>
            <a:ext cx="8153400" cy="16619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Functor[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 sz="2400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4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sz="2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altLang="en-US" sz="2400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sz="2400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4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)(fa: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68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List Functor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95400" y="2018131"/>
            <a:ext cx="5822092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(fa: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5399" y="3775019"/>
            <a:ext cx="9809206" cy="16619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(list: 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3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Option Functor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95400" y="2018131"/>
            <a:ext cx="5822092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(fa: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95399" y="3498021"/>
            <a:ext cx="9809206" cy="221599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(opt: 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match </a:t>
            </a:r>
            <a:r>
              <a:rPr kumimoji="0" lang="en-US" altLang="en-US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None  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None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Some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f(a)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6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Van Laarhoven Lenses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1" y="1713471"/>
            <a:ext cx="8598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The answer:</a:t>
            </a:r>
          </a:p>
          <a:p>
            <a:r>
              <a:rPr lang="en-US" sz="2700"/>
              <a:t>    </a:t>
            </a:r>
            <a:r>
              <a:rPr lang="en-US" sz="2700" b="1">
                <a:solidFill>
                  <a:srgbClr val="6897BB"/>
                </a:solidFill>
              </a:rPr>
              <a:t>Functor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 </a:t>
            </a:r>
            <a:r>
              <a:rPr lang="en-US" sz="2700" b="1">
                <a:solidFill>
                  <a:srgbClr val="9876AA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955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Van Laarhoven Lenses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1" y="1713471"/>
            <a:ext cx="8598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The answer:</a:t>
            </a:r>
          </a:p>
          <a:p>
            <a:r>
              <a:rPr lang="en-US" sz="2700"/>
              <a:t>    </a:t>
            </a:r>
            <a:r>
              <a:rPr lang="en-US" sz="2700" b="1">
                <a:solidFill>
                  <a:srgbClr val="6897BB"/>
                </a:solidFill>
              </a:rPr>
              <a:t>Functor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 </a:t>
            </a:r>
            <a:r>
              <a:rPr lang="en-US" sz="2700" b="1">
                <a:solidFill>
                  <a:srgbClr val="9876AA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2852315"/>
            <a:ext cx="9601200" cy="29836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700">
                <a:solidFill>
                  <a:schemeClr val="tx1">
                    <a:alpha val="50000"/>
                  </a:schemeClr>
                </a:solidFill>
              </a:rPr>
              <a:t>get</a:t>
            </a:r>
            <a:r>
              <a:rPr lang="en-US" sz="2700">
                <a:solidFill>
                  <a:srgbClr val="CC7832">
                    <a:alpha val="50000"/>
                  </a:srgbClr>
                </a:solidFill>
              </a:rPr>
              <a:t>:</a:t>
            </a:r>
            <a:r>
              <a:rPr lang="en-US" sz="2700"/>
              <a:t> 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S</a:t>
            </a:r>
            <a:r>
              <a:rPr lang="en-US" sz="2700"/>
              <a:t> 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=&gt;</a:t>
            </a:r>
            <a:r>
              <a:rPr lang="en-US" sz="2700"/>
              <a:t> 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A</a:t>
            </a:r>
          </a:p>
          <a:p>
            <a:pPr algn="l" rtl="0"/>
            <a:r>
              <a:rPr lang="en-US" sz="2700">
                <a:solidFill>
                  <a:schemeClr val="tx1">
                    <a:alpha val="50000"/>
                  </a:schemeClr>
                </a:solidFill>
              </a:rPr>
              <a:t>set</a:t>
            </a:r>
            <a:r>
              <a:rPr lang="en-US" sz="2700">
                <a:solidFill>
                  <a:srgbClr val="CC7832">
                    <a:alpha val="50000"/>
                  </a:srgbClr>
                </a:solidFill>
              </a:rPr>
              <a:t>:</a:t>
            </a:r>
            <a:r>
              <a:rPr lang="en-US" sz="2700"/>
              <a:t> 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S</a:t>
            </a:r>
          </a:p>
          <a:p>
            <a:pPr algn="l" rtl="0"/>
            <a:r>
              <a:rPr lang="en-US" sz="2700">
                <a:solidFill>
                  <a:schemeClr val="tx1">
                    <a:alpha val="50000"/>
                  </a:schemeClr>
                </a:solidFill>
              </a:rPr>
              <a:t>modify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>
                <a:solidFill>
                  <a:schemeClr val="tx1">
                    <a:alpha val="50000"/>
                  </a:schemeClr>
                </a:solidFill>
              </a:rPr>
              <a:t>(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A</a:t>
            </a:r>
            <a:r>
              <a:rPr lang="en-US" sz="2700" b="1">
                <a:solidFill>
                  <a:schemeClr val="tx1">
                    <a:alpha val="50000"/>
                  </a:schemeClr>
                </a:solidFill>
              </a:rPr>
              <a:t>)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chemeClr val="tx1">
                    <a:alpha val="50000"/>
                  </a:schemeClr>
                </a:solidFill>
              </a:rPr>
              <a:t>(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S</a:t>
            </a:r>
            <a:r>
              <a:rPr lang="en-US" sz="2700" b="1">
                <a:solidFill>
                  <a:schemeClr val="tx1">
                    <a:alpha val="50000"/>
                  </a:schemeClr>
                </a:solidFill>
              </a:rPr>
              <a:t>)</a:t>
            </a:r>
          </a:p>
          <a:p>
            <a:pPr algn="l" rtl="0"/>
            <a:r>
              <a:rPr lang="en-US" sz="2700"/>
              <a:t>modifyMaybe</a:t>
            </a:r>
            <a:r>
              <a:rPr lang="en-US" sz="2700">
                <a:solidFill>
                  <a:srgbClr val="CC7832"/>
                </a:solidFill>
              </a:rPr>
              <a:t>: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Option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Option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  <a:p>
            <a:pPr algn="l" rtl="0"/>
            <a:r>
              <a:rPr lang="en-US" sz="2700"/>
              <a:t>modifyList</a:t>
            </a:r>
            <a:r>
              <a:rPr lang="en-US" sz="2700">
                <a:solidFill>
                  <a:srgbClr val="CC7832"/>
                </a:solidFill>
              </a:rPr>
              <a:t>: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 =&gt; </a:t>
            </a:r>
            <a:r>
              <a:rPr lang="en-US" sz="2700" b="1">
                <a:solidFill>
                  <a:srgbClr val="6897BB"/>
                </a:solidFill>
              </a:rPr>
              <a:t>List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List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599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What are lenses?</a:t>
            </a:r>
            <a:endParaRPr lang="en-US" sz="4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05610" y="2423328"/>
            <a:ext cx="466027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Lens[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(s: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(a: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)(s: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399" y="1675405"/>
            <a:ext cx="93149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In the simplest model, it's just a pair of a getter and a setter: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506604" y="2423328"/>
            <a:ext cx="4901513" cy="2105343"/>
            <a:chOff x="5214551" y="2322360"/>
            <a:chExt cx="4901513" cy="2105343"/>
          </a:xfrm>
        </p:grpSpPr>
        <p:sp>
          <p:nvSpPr>
            <p:cNvPr id="6" name="Rounded Rectangle 5"/>
            <p:cNvSpPr/>
            <p:nvPr/>
          </p:nvSpPr>
          <p:spPr>
            <a:xfrm>
              <a:off x="5214551" y="2928416"/>
              <a:ext cx="1911178" cy="14992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096000" y="3921211"/>
              <a:ext cx="543697" cy="337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98291" y="3567804"/>
              <a:ext cx="93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get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75870" y="3105665"/>
              <a:ext cx="420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78376" y="3889630"/>
              <a:ext cx="461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</a:t>
              </a:r>
              <a:r>
                <a:rPr lang="en-US" baseline="-25000"/>
                <a:t>1</a:t>
              </a:r>
            </a:p>
          </p:txBody>
        </p:sp>
        <p:cxnSp>
          <p:nvCxnSpPr>
            <p:cNvPr id="11" name="Straight Arrow Connector 10"/>
            <p:cNvCxnSpPr>
              <a:stCxn id="6" idx="3"/>
            </p:cNvCxnSpPr>
            <p:nvPr/>
          </p:nvCxnSpPr>
          <p:spPr>
            <a:xfrm flipV="1">
              <a:off x="7125729" y="3678059"/>
              <a:ext cx="107915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8204886" y="2911940"/>
              <a:ext cx="1911178" cy="14992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086335" y="3904735"/>
              <a:ext cx="543697" cy="337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66205" y="3089189"/>
              <a:ext cx="420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68712" y="3881392"/>
              <a:ext cx="444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A</a:t>
              </a:r>
              <a:r>
                <a:rPr lang="en-US" baseline="-25000"/>
                <a:t>2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372864" y="3213103"/>
              <a:ext cx="543697" cy="337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97577" y="3694535"/>
              <a:ext cx="543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set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59623" y="2322360"/>
              <a:ext cx="2268570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700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Lens[</a:t>
              </a:r>
              <a:r>
                <a:rPr lang="en-US" altLang="en-US" sz="2700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US" altLang="en-US" sz="2700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sz="2700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altLang="en-US" sz="2700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US" sz="2700" b="1">
                <a:solidFill>
                  <a:srgbClr val="CC7832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763770" y="3286756"/>
            <a:ext cx="44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9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Van Laarhoven Lenses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1" y="1713471"/>
            <a:ext cx="8598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The answer:</a:t>
            </a:r>
          </a:p>
          <a:p>
            <a:r>
              <a:rPr lang="en-US" sz="2700"/>
              <a:t>    </a:t>
            </a:r>
            <a:r>
              <a:rPr lang="en-US" sz="2700" b="1">
                <a:solidFill>
                  <a:srgbClr val="6897BB"/>
                </a:solidFill>
              </a:rPr>
              <a:t>Functor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 </a:t>
            </a:r>
            <a:r>
              <a:rPr lang="en-US" sz="2700" b="1">
                <a:solidFill>
                  <a:srgbClr val="9876AA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2852315"/>
            <a:ext cx="9601200" cy="29836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700"/>
              <a:t>get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/>
              <a:t>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</a:p>
          <a:p>
            <a:pPr algn="l" rtl="0"/>
            <a:r>
              <a:rPr lang="en-US" sz="2700"/>
              <a:t>set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</a:p>
          <a:p>
            <a:pPr algn="l" rtl="0"/>
            <a:r>
              <a:rPr lang="en-US" sz="2700"/>
              <a:t>modify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)</a:t>
            </a:r>
          </a:p>
          <a:p>
            <a:pPr algn="l" rtl="0"/>
            <a:r>
              <a:rPr lang="en-US" sz="2700">
                <a:solidFill>
                  <a:schemeClr val="tx1">
                    <a:alpha val="50000"/>
                  </a:schemeClr>
                </a:solidFill>
              </a:rPr>
              <a:t>modifyMaybe</a:t>
            </a:r>
            <a:r>
              <a:rPr lang="en-US" sz="2700">
                <a:solidFill>
                  <a:srgbClr val="CC7832">
                    <a:alpha val="50000"/>
                  </a:srgbClr>
                </a:solidFill>
              </a:rPr>
              <a:t>:</a:t>
            </a:r>
            <a:r>
              <a:rPr lang="en-US" sz="2700">
                <a:solidFill>
                  <a:srgbClr val="CC7832"/>
                </a:solidFill>
              </a:rPr>
              <a:t> </a:t>
            </a:r>
            <a:r>
              <a:rPr lang="en-US" sz="2700" b="1">
                <a:solidFill>
                  <a:schemeClr val="tx1">
                    <a:alpha val="50000"/>
                  </a:schemeClr>
                </a:solidFill>
              </a:rPr>
              <a:t>(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>
                    <a:alpha val="50000"/>
                  </a:srgbClr>
                </a:solidFill>
              </a:rPr>
              <a:t>Option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[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A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]</a:t>
            </a:r>
            <a:r>
              <a:rPr lang="en-US" sz="2700" b="1">
                <a:solidFill>
                  <a:schemeClr val="tx1">
                    <a:alpha val="50000"/>
                  </a:schemeClr>
                </a:solidFill>
              </a:rPr>
              <a:t>)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chemeClr val="tx1">
                    <a:alpha val="50000"/>
                  </a:schemeClr>
                </a:solidFill>
              </a:rPr>
              <a:t>(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>
                    <a:alpha val="50000"/>
                  </a:srgbClr>
                </a:solidFill>
              </a:rPr>
              <a:t>Option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[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S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]</a:t>
            </a:r>
            <a:r>
              <a:rPr lang="en-US" sz="2700" b="1">
                <a:solidFill>
                  <a:schemeClr val="tx1">
                    <a:alpha val="50000"/>
                  </a:schemeClr>
                </a:solidFill>
              </a:rPr>
              <a:t>)</a:t>
            </a:r>
          </a:p>
          <a:p>
            <a:pPr algn="l" rtl="0"/>
            <a:r>
              <a:rPr lang="en-US" sz="2700">
                <a:solidFill>
                  <a:schemeClr val="tx1">
                    <a:alpha val="50000"/>
                  </a:schemeClr>
                </a:solidFill>
              </a:rPr>
              <a:t>modifyList</a:t>
            </a:r>
            <a:r>
              <a:rPr lang="en-US" sz="2700">
                <a:solidFill>
                  <a:srgbClr val="CC7832">
                    <a:alpha val="50000"/>
                  </a:srgbClr>
                </a:solidFill>
              </a:rPr>
              <a:t>:</a:t>
            </a:r>
            <a:r>
              <a:rPr lang="en-US" sz="2700">
                <a:solidFill>
                  <a:srgbClr val="CC7832"/>
                </a:solidFill>
              </a:rPr>
              <a:t> </a:t>
            </a:r>
            <a:r>
              <a:rPr lang="en-US" sz="2700" b="1">
                <a:solidFill>
                  <a:schemeClr val="tx1">
                    <a:alpha val="50000"/>
                  </a:schemeClr>
                </a:solidFill>
              </a:rPr>
              <a:t>(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 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=&gt;</a:t>
            </a:r>
            <a:r>
              <a:rPr lang="en-US" sz="2700" b="1">
                <a:solidFill>
                  <a:srgbClr val="CC7832"/>
                </a:solidFill>
              </a:rPr>
              <a:t> </a:t>
            </a:r>
            <a:r>
              <a:rPr lang="en-US" sz="2700" b="1">
                <a:solidFill>
                  <a:srgbClr val="6897BB">
                    <a:alpha val="50000"/>
                  </a:srgbClr>
                </a:solidFill>
              </a:rPr>
              <a:t>List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[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A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]</a:t>
            </a:r>
            <a:r>
              <a:rPr lang="en-US" sz="2700" b="1">
                <a:solidFill>
                  <a:schemeClr val="tx1">
                    <a:alpha val="50000"/>
                  </a:schemeClr>
                </a:solidFill>
              </a:rPr>
              <a:t>)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=&gt;</a:t>
            </a:r>
            <a:r>
              <a:rPr lang="en-US" sz="2700" b="1">
                <a:solidFill>
                  <a:srgbClr val="CC7832"/>
                </a:solidFill>
              </a:rPr>
              <a:t> </a:t>
            </a:r>
            <a:r>
              <a:rPr lang="en-US" sz="2700" b="1">
                <a:solidFill>
                  <a:schemeClr val="tx1">
                    <a:alpha val="50000"/>
                  </a:schemeClr>
                </a:solidFill>
              </a:rPr>
              <a:t>(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>
                    <a:alpha val="50000"/>
                  </a:srgbClr>
                </a:solidFill>
              </a:rPr>
              <a:t>List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[</a:t>
            </a:r>
            <a:r>
              <a:rPr lang="en-US" sz="2700" b="1">
                <a:solidFill>
                  <a:srgbClr val="4E807D">
                    <a:alpha val="50000"/>
                  </a:srgbClr>
                </a:solidFill>
              </a:rPr>
              <a:t>S</a:t>
            </a:r>
            <a:r>
              <a:rPr lang="en-US" sz="2700" b="1">
                <a:solidFill>
                  <a:srgbClr val="CC7832">
                    <a:alpha val="50000"/>
                  </a:srgbClr>
                </a:solidFill>
              </a:rPr>
              <a:t>]</a:t>
            </a:r>
            <a:r>
              <a:rPr lang="en-US" sz="2700" b="1">
                <a:solidFill>
                  <a:schemeClr val="tx1">
                    <a:alpha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94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Van Laarhoven Lenses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1" y="1713471"/>
            <a:ext cx="8598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The answer:</a:t>
            </a:r>
          </a:p>
          <a:p>
            <a:r>
              <a:rPr lang="en-US" sz="2700"/>
              <a:t>    lens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>
                <a:solidFill>
                  <a:srgbClr val="6897BB"/>
                </a:solidFill>
              </a:rPr>
              <a:t>Functor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 </a:t>
            </a:r>
            <a:r>
              <a:rPr lang="en-US" sz="2700" b="1">
                <a:solidFill>
                  <a:srgbClr val="9876AA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169949"/>
            <a:ext cx="9601200" cy="24415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700" b="1">
                <a:solidFill>
                  <a:srgbClr val="CC7832"/>
                </a:solidFill>
              </a:rPr>
              <a:t>type</a:t>
            </a:r>
            <a:r>
              <a:rPr lang="en-US" sz="2700"/>
              <a:t> </a:t>
            </a:r>
            <a:r>
              <a:rPr lang="en-US" sz="2700" b="1">
                <a:solidFill>
                  <a:srgbClr val="6897BB"/>
                </a:solidFill>
              </a:rPr>
              <a:t>Id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/>
              <a:t> </a:t>
            </a:r>
            <a:r>
              <a:rPr lang="en-US" sz="2700" b="1">
                <a:solidFill>
                  <a:srgbClr val="CC7832"/>
                </a:solidFill>
              </a:rPr>
              <a:t>=</a:t>
            </a:r>
            <a:r>
              <a:rPr lang="en-US" sz="2700"/>
              <a:t>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</a:p>
          <a:p>
            <a:pPr marL="0" indent="0" algn="l" rtl="0">
              <a:buNone/>
            </a:pPr>
            <a:r>
              <a:rPr lang="en-US" sz="2700"/>
              <a:t>lens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Id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Id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  <a:endParaRPr lang="he-IL" sz="2700" b="1"/>
          </a:p>
          <a:p>
            <a:pPr marL="0" indent="0" algn="l" rtl="0">
              <a:buNone/>
            </a:pPr>
            <a:r>
              <a:rPr lang="en-US" sz="2700"/>
              <a:t>lens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)</a:t>
            </a:r>
          </a:p>
          <a:p>
            <a:pPr marL="0" indent="0" algn="l" rtl="0">
              <a:buNone/>
            </a:pPr>
            <a:r>
              <a:rPr lang="en-US" sz="2700"/>
              <a:t>modify </a:t>
            </a:r>
            <a:r>
              <a:rPr lang="en-US" sz="2700" b="1">
                <a:solidFill>
                  <a:srgbClr val="CC7832"/>
                </a:solidFill>
              </a:rPr>
              <a:t>=</a:t>
            </a:r>
            <a:r>
              <a:rPr lang="en-US" sz="2700"/>
              <a:t> lens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6897BB"/>
                </a:solidFill>
              </a:rPr>
              <a:t>Id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endParaRPr lang="he-IL" sz="2700"/>
          </a:p>
          <a:p>
            <a:pPr marL="0" indent="0" algn="l" rtl="0">
              <a:buNone/>
            </a:pPr>
            <a:endParaRPr lang="en-US" sz="2700" b="1"/>
          </a:p>
          <a:p>
            <a:pPr marL="0" indent="0" algn="l" rtl="0">
              <a:buNone/>
            </a:pPr>
            <a:endParaRPr lang="en-US" sz="2700" b="1"/>
          </a:p>
          <a:p>
            <a:pPr marL="0" indent="0" algn="l" rtl="0">
              <a:buNone/>
            </a:pPr>
            <a:endParaRPr lang="en-US" sz="2700" b="1">
              <a:solidFill>
                <a:srgbClr val="CC7832"/>
              </a:solidFill>
            </a:endParaRPr>
          </a:p>
          <a:p>
            <a:pPr marL="0" indent="0" algn="l" rtl="0">
              <a:buNone/>
            </a:pPr>
            <a:r>
              <a:rPr lang="en-US" sz="2700" b="1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4512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Identity Functor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95400" y="2018131"/>
            <a:ext cx="5822092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(fa: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95400" y="3929024"/>
            <a:ext cx="9809206" cy="16619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kumimoji="0" lang="en-US" altLang="en-US" b="1" i="0" u="none" strike="noStrike" cap="none" normalizeH="0" baseline="0">
              <a:ln>
                <a:noFill/>
              </a:ln>
              <a:solidFill>
                <a:srgbClr val="4E807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(f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(a: 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3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Identity Functor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95400" y="2018131"/>
            <a:ext cx="5822092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(fa: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95400" y="3790525"/>
            <a:ext cx="9809206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kumimoji="0" lang="en-US" altLang="en-US" b="1" i="0" u="none" strike="noStrike" cap="none" normalizeH="0" baseline="0">
              <a:ln>
                <a:noFill/>
              </a:ln>
              <a:solidFill>
                <a:srgbClr val="4E807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(f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(a: 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(f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)(a: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f(a)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3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Van Laarhoven Lenses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1" y="1713471"/>
            <a:ext cx="8598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The answer:</a:t>
            </a:r>
          </a:p>
          <a:p>
            <a:r>
              <a:rPr lang="en-US" sz="2700"/>
              <a:t>    lens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>
                <a:solidFill>
                  <a:srgbClr val="6897BB"/>
                </a:solidFill>
              </a:rPr>
              <a:t>Functor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 </a:t>
            </a:r>
            <a:r>
              <a:rPr lang="en-US" sz="2700" b="1">
                <a:solidFill>
                  <a:srgbClr val="9876AA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169949"/>
            <a:ext cx="9601200" cy="24415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700"/>
              <a:t>set(b) </a:t>
            </a:r>
            <a:r>
              <a:rPr lang="en-US" sz="2700" b="1">
                <a:solidFill>
                  <a:srgbClr val="CC7832"/>
                </a:solidFill>
              </a:rPr>
              <a:t>=</a:t>
            </a:r>
            <a:r>
              <a:rPr lang="en-US" sz="2700"/>
              <a:t> modify(</a:t>
            </a:r>
            <a:r>
              <a:rPr lang="en-US" sz="2700" b="1"/>
              <a:t>_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/>
              <a:t>b)</a:t>
            </a:r>
          </a:p>
          <a:p>
            <a:pPr marL="0" indent="0" algn="l" rtl="0">
              <a:buNone/>
            </a:pPr>
            <a:r>
              <a:rPr lang="en-US" sz="2700"/>
              <a:t>get: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 =&gt;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 = </a:t>
            </a:r>
            <a:r>
              <a:rPr lang="en-US" sz="2700" b="1">
                <a:solidFill>
                  <a:srgbClr val="6897BB"/>
                </a:solidFill>
              </a:rPr>
              <a:t>???</a:t>
            </a:r>
            <a:endParaRPr lang="he-IL" sz="2700" b="1">
              <a:solidFill>
                <a:srgbClr val="6897BB"/>
              </a:solidFill>
            </a:endParaRPr>
          </a:p>
          <a:p>
            <a:pPr marL="0" indent="0" algn="l" rtl="0">
              <a:buNone/>
            </a:pPr>
            <a:endParaRPr lang="en-US" sz="2700" b="1"/>
          </a:p>
          <a:p>
            <a:pPr marL="0" indent="0" algn="l" rtl="0">
              <a:buNone/>
            </a:pPr>
            <a:endParaRPr lang="en-US" sz="2700" b="1"/>
          </a:p>
          <a:p>
            <a:pPr marL="0" indent="0" algn="l" rtl="0">
              <a:buNone/>
            </a:pPr>
            <a:endParaRPr lang="en-US" sz="2700" b="1">
              <a:solidFill>
                <a:srgbClr val="CC7832"/>
              </a:solidFill>
            </a:endParaRPr>
          </a:p>
          <a:p>
            <a:pPr marL="0" indent="0" algn="l" rtl="0">
              <a:buNone/>
            </a:pPr>
            <a:r>
              <a:rPr lang="en-US" sz="2700" b="1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437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Van Laarhoven Lenses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1" y="1713471"/>
            <a:ext cx="8598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The answer:</a:t>
            </a:r>
          </a:p>
          <a:p>
            <a:r>
              <a:rPr lang="en-US" sz="2700"/>
              <a:t>    lens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>
                <a:solidFill>
                  <a:srgbClr val="6897BB"/>
                </a:solidFill>
              </a:rPr>
              <a:t>Functor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 </a:t>
            </a:r>
            <a:r>
              <a:rPr lang="en-US" sz="2700" b="1">
                <a:solidFill>
                  <a:srgbClr val="9876AA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169949"/>
            <a:ext cx="9601200" cy="24415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700"/>
              <a:t>set(b) </a:t>
            </a:r>
            <a:r>
              <a:rPr lang="en-US" sz="2700" b="1">
                <a:solidFill>
                  <a:srgbClr val="CC7832"/>
                </a:solidFill>
              </a:rPr>
              <a:t>=</a:t>
            </a:r>
            <a:r>
              <a:rPr lang="en-US" sz="2700"/>
              <a:t> modify(</a:t>
            </a:r>
            <a:r>
              <a:rPr lang="en-US" sz="2700" b="1"/>
              <a:t>_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/>
              <a:t>b)</a:t>
            </a:r>
          </a:p>
          <a:p>
            <a:pPr marL="0" indent="0" algn="l" rtl="0">
              <a:buNone/>
            </a:pPr>
            <a:r>
              <a:rPr lang="en-US" sz="2700"/>
              <a:t>get: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 =&gt;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 = </a:t>
            </a:r>
            <a:r>
              <a:rPr lang="en-US" sz="2700" b="1">
                <a:solidFill>
                  <a:srgbClr val="6897BB"/>
                </a:solidFill>
              </a:rPr>
              <a:t>???</a:t>
            </a:r>
            <a:endParaRPr lang="he-IL" sz="2700" b="1">
              <a:solidFill>
                <a:srgbClr val="6897BB"/>
              </a:solidFill>
            </a:endParaRPr>
          </a:p>
          <a:p>
            <a:pPr marL="0" indent="0" algn="l" rtl="0">
              <a:buNone/>
            </a:pPr>
            <a:endParaRPr lang="en-US" sz="2700" b="1"/>
          </a:p>
          <a:p>
            <a:pPr marL="0" indent="0" algn="l" rtl="0">
              <a:buNone/>
            </a:pPr>
            <a:endParaRPr lang="en-US" sz="2700" b="1"/>
          </a:p>
          <a:p>
            <a:pPr marL="0" indent="0" algn="l" rtl="0">
              <a:buNone/>
            </a:pPr>
            <a:endParaRPr lang="en-US" sz="2700" b="1">
              <a:solidFill>
                <a:srgbClr val="CC7832"/>
              </a:solidFill>
            </a:endParaRPr>
          </a:p>
          <a:p>
            <a:pPr marL="0" indent="0" algn="l" rtl="0">
              <a:buNone/>
            </a:pPr>
            <a:r>
              <a:rPr lang="en-US" sz="2700" b="1"/>
              <a:t>  </a:t>
            </a:r>
          </a:p>
        </p:txBody>
      </p:sp>
      <p:sp>
        <p:nvSpPr>
          <p:cNvPr id="6" name="Freeform 5"/>
          <p:cNvSpPr/>
          <p:nvPr/>
        </p:nvSpPr>
        <p:spPr>
          <a:xfrm>
            <a:off x="5111015" y="2704699"/>
            <a:ext cx="3224463" cy="529396"/>
          </a:xfrm>
          <a:custGeom>
            <a:avLst/>
            <a:gdLst>
              <a:gd name="connsiteX0" fmla="*/ 0 w 3224463"/>
              <a:gd name="connsiteY0" fmla="*/ 0 h 529396"/>
              <a:gd name="connsiteX1" fmla="*/ 1838425 w 3224463"/>
              <a:gd name="connsiteY1" fmla="*/ 529389 h 529396"/>
              <a:gd name="connsiteX2" fmla="*/ 3224463 w 3224463"/>
              <a:gd name="connsiteY2" fmla="*/ 9625 h 52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529396">
                <a:moveTo>
                  <a:pt x="0" y="0"/>
                </a:moveTo>
                <a:cubicBezTo>
                  <a:pt x="650507" y="263892"/>
                  <a:pt x="1301015" y="527785"/>
                  <a:pt x="1838425" y="529389"/>
                </a:cubicBezTo>
                <a:cubicBezTo>
                  <a:pt x="2375835" y="530993"/>
                  <a:pt x="2800149" y="270309"/>
                  <a:pt x="3224463" y="9625"/>
                </a:cubicBezTo>
              </a:path>
            </a:pathLst>
          </a:custGeom>
          <a:noFill/>
          <a:ln w="38100">
            <a:solidFill>
              <a:srgbClr val="CC7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783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20064" y="2669381"/>
            <a:ext cx="276225" cy="176213"/>
          </a:xfrm>
          <a:prstGeom prst="straightConnector1">
            <a:avLst/>
          </a:prstGeom>
          <a:ln w="38100">
            <a:solidFill>
              <a:srgbClr val="CC78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6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Van Laarhoven Lenses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1" y="1713471"/>
            <a:ext cx="8598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The answer:</a:t>
            </a:r>
          </a:p>
          <a:p>
            <a:r>
              <a:rPr lang="en-US" sz="2700"/>
              <a:t>    lens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>
                <a:solidFill>
                  <a:srgbClr val="6897BB"/>
                </a:solidFill>
              </a:rPr>
              <a:t>Functor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 </a:t>
            </a:r>
            <a:r>
              <a:rPr lang="en-US" sz="2700" b="1">
                <a:solidFill>
                  <a:srgbClr val="9876AA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3169948"/>
            <a:ext cx="9601200" cy="294510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sz="2700" b="1">
                <a:solidFill>
                  <a:srgbClr val="CC7832"/>
                </a:solidFill>
              </a:rPr>
              <a:t>type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Const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X</a:t>
            </a:r>
            <a:r>
              <a:rPr lang="en-US" sz="2700" b="1">
                <a:solidFill>
                  <a:srgbClr val="CC7832"/>
                </a:solidFill>
              </a:rPr>
              <a:t>][</a:t>
            </a:r>
            <a:r>
              <a:rPr lang="en-US" sz="2700" b="1">
                <a:solidFill>
                  <a:srgbClr val="4E807D"/>
                </a:solidFill>
              </a:rPr>
              <a:t>T</a:t>
            </a:r>
            <a:r>
              <a:rPr lang="en-US" sz="2700" b="1">
                <a:solidFill>
                  <a:srgbClr val="CC7832"/>
                </a:solidFill>
              </a:rPr>
              <a:t>] = </a:t>
            </a:r>
            <a:r>
              <a:rPr lang="en-US" sz="2700" b="1">
                <a:solidFill>
                  <a:srgbClr val="4E807D"/>
                </a:solidFill>
              </a:rPr>
              <a:t>X</a:t>
            </a:r>
          </a:p>
          <a:p>
            <a:pPr marL="0" indent="0" algn="l" rtl="0">
              <a:buNone/>
            </a:pP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4E807D"/>
                </a:solidFill>
              </a:rPr>
              <a:t> </a:t>
            </a:r>
            <a:r>
              <a:rPr lang="en-US" sz="2700" b="1">
                <a:solidFill>
                  <a:srgbClr val="CC7832"/>
                </a:solidFill>
              </a:rPr>
              <a:t>=</a:t>
            </a:r>
            <a:r>
              <a:rPr lang="en-US" sz="2700" b="1">
                <a:solidFill>
                  <a:srgbClr val="4E807D"/>
                </a:solidFill>
              </a:rPr>
              <a:t> </a:t>
            </a:r>
            <a:r>
              <a:rPr lang="en-US" sz="2700" b="1">
                <a:solidFill>
                  <a:srgbClr val="6897BB"/>
                </a:solidFill>
              </a:rPr>
              <a:t>Const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endParaRPr lang="en-US" sz="2700" b="1">
              <a:solidFill>
                <a:srgbClr val="4E807D"/>
              </a:solidFill>
            </a:endParaRPr>
          </a:p>
          <a:p>
            <a:pPr marL="0" indent="0" algn="l" rtl="0">
              <a:buNone/>
            </a:pPr>
            <a:r>
              <a:rPr lang="en-US" sz="2700"/>
              <a:t>lens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Const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Const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  <a:endParaRPr lang="he-IL" sz="2700" b="1"/>
          </a:p>
          <a:p>
            <a:pPr marL="0" indent="0" algn="l" rtl="0">
              <a:buNone/>
            </a:pPr>
            <a:r>
              <a:rPr lang="en-US" sz="2700"/>
              <a:t>lens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)</a:t>
            </a:r>
          </a:p>
          <a:p>
            <a:pPr marL="0" indent="0" algn="l" rtl="0">
              <a:buNone/>
            </a:pPr>
            <a:r>
              <a:rPr lang="en-US" sz="2700"/>
              <a:t>get </a:t>
            </a:r>
            <a:r>
              <a:rPr lang="en-US" sz="2700" b="1">
                <a:solidFill>
                  <a:srgbClr val="CC7832"/>
                </a:solidFill>
              </a:rPr>
              <a:t>=</a:t>
            </a:r>
            <a:r>
              <a:rPr lang="en-US" sz="2700"/>
              <a:t> lens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6897BB"/>
                </a:solidFill>
              </a:rPr>
              <a:t>Const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]]</a:t>
            </a:r>
            <a:r>
              <a:rPr lang="en-US" sz="2700" b="1"/>
              <a:t>(a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a)</a:t>
            </a:r>
            <a:endParaRPr lang="he-IL" sz="2700"/>
          </a:p>
          <a:p>
            <a:pPr marL="0" indent="0" algn="l" rtl="0">
              <a:buNone/>
            </a:pPr>
            <a:endParaRPr lang="he-IL" sz="2700" b="1">
              <a:solidFill>
                <a:srgbClr val="4E807D"/>
              </a:solidFill>
            </a:endParaRPr>
          </a:p>
          <a:p>
            <a:pPr marL="0" indent="0" algn="l" rtl="0">
              <a:buNone/>
            </a:pPr>
            <a:endParaRPr lang="en-US" sz="2700" b="1"/>
          </a:p>
          <a:p>
            <a:pPr marL="0" indent="0" algn="l" rtl="0">
              <a:buNone/>
            </a:pPr>
            <a:endParaRPr lang="en-US" sz="2700" b="1"/>
          </a:p>
          <a:p>
            <a:pPr marL="0" indent="0" algn="l" rtl="0">
              <a:buNone/>
            </a:pPr>
            <a:endParaRPr lang="en-US" sz="2700" b="1">
              <a:solidFill>
                <a:srgbClr val="CC7832"/>
              </a:solidFill>
            </a:endParaRPr>
          </a:p>
          <a:p>
            <a:pPr marL="0" indent="0" algn="l" rtl="0">
              <a:buNone/>
            </a:pPr>
            <a:r>
              <a:rPr lang="en-US" sz="2700" b="1"/>
              <a:t>  </a:t>
            </a:r>
          </a:p>
        </p:txBody>
      </p:sp>
      <p:sp>
        <p:nvSpPr>
          <p:cNvPr id="6" name="Freeform 5"/>
          <p:cNvSpPr/>
          <p:nvPr/>
        </p:nvSpPr>
        <p:spPr>
          <a:xfrm>
            <a:off x="5111015" y="2704699"/>
            <a:ext cx="3224463" cy="529396"/>
          </a:xfrm>
          <a:custGeom>
            <a:avLst/>
            <a:gdLst>
              <a:gd name="connsiteX0" fmla="*/ 0 w 3224463"/>
              <a:gd name="connsiteY0" fmla="*/ 0 h 529396"/>
              <a:gd name="connsiteX1" fmla="*/ 1838425 w 3224463"/>
              <a:gd name="connsiteY1" fmla="*/ 529389 h 529396"/>
              <a:gd name="connsiteX2" fmla="*/ 3224463 w 3224463"/>
              <a:gd name="connsiteY2" fmla="*/ 9625 h 52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4463" h="529396">
                <a:moveTo>
                  <a:pt x="0" y="0"/>
                </a:moveTo>
                <a:cubicBezTo>
                  <a:pt x="650507" y="263892"/>
                  <a:pt x="1301015" y="527785"/>
                  <a:pt x="1838425" y="529389"/>
                </a:cubicBezTo>
                <a:cubicBezTo>
                  <a:pt x="2375835" y="530993"/>
                  <a:pt x="2800149" y="270309"/>
                  <a:pt x="3224463" y="9625"/>
                </a:cubicBezTo>
              </a:path>
            </a:pathLst>
          </a:custGeom>
          <a:noFill/>
          <a:ln w="38100">
            <a:solidFill>
              <a:srgbClr val="CC78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7832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20064" y="2669381"/>
            <a:ext cx="276225" cy="176213"/>
          </a:xfrm>
          <a:prstGeom prst="straightConnector1">
            <a:avLst/>
          </a:prstGeom>
          <a:ln w="38100">
            <a:solidFill>
              <a:srgbClr val="CC783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84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Const Functor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95400" y="2018131"/>
            <a:ext cx="5822092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(fa: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95400" y="3929024"/>
            <a:ext cx="9809206" cy="166199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kumimoji="0" lang="en-US" altLang="en-US" b="1" i="0" u="none" strike="noStrike" cap="none" normalizeH="0" baseline="0">
              <a:ln>
                <a:noFill/>
              </a:ln>
              <a:solidFill>
                <a:srgbClr val="4E807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(f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(fa: 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Const Functor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95400" y="2018131"/>
            <a:ext cx="5822092" cy="13849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trait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[_]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(fa: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95400" y="3790525"/>
            <a:ext cx="9809206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>
              <a:solidFill>
                <a:srgbClr val="CC783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1" i="0" u="none" strike="noStrike" cap="none" normalizeH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kumimoji="0" lang="en-US" altLang="en-US" b="1" i="0" u="none" strike="noStrike" cap="none" normalizeH="0" baseline="0">
              <a:ln>
                <a:noFill/>
              </a:ln>
              <a:solidFill>
                <a:srgbClr val="4E807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(f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(fa: 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(f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)(x: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Van Laarhoven Lenses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1" y="1713471"/>
            <a:ext cx="8598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The answer:</a:t>
            </a:r>
          </a:p>
          <a:p>
            <a:r>
              <a:rPr lang="en-US" sz="2700"/>
              <a:t>    </a:t>
            </a:r>
            <a:r>
              <a:rPr lang="en-US" sz="2700" b="1">
                <a:solidFill>
                  <a:srgbClr val="6897BB"/>
                </a:solidFill>
              </a:rPr>
              <a:t>Functor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 </a:t>
            </a:r>
            <a:r>
              <a:rPr lang="en-US" sz="2700" b="1">
                <a:solidFill>
                  <a:srgbClr val="9876AA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2852315"/>
            <a:ext cx="9601200" cy="29836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r" defTabSz="914400" rtl="1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r" defTabSz="914400" rtl="1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79388" algn="r" defTabSz="914400" rtl="1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700"/>
              <a:t>get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/>
              <a:t>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</a:p>
          <a:p>
            <a:pPr algn="l" rtl="0"/>
            <a:r>
              <a:rPr lang="en-US" sz="2700"/>
              <a:t>set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</a:p>
          <a:p>
            <a:pPr algn="l" rtl="0"/>
            <a:r>
              <a:rPr lang="en-US" sz="2700"/>
              <a:t>modify</a:t>
            </a:r>
            <a:r>
              <a:rPr lang="en-US" sz="2700">
                <a:solidFill>
                  <a:srgbClr val="CC7832"/>
                </a:solidFill>
              </a:rPr>
              <a:t>:</a:t>
            </a:r>
            <a:r>
              <a:rPr lang="en-US" sz="2700"/>
              <a:t>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)</a:t>
            </a:r>
          </a:p>
          <a:p>
            <a:pPr algn="l" rtl="0"/>
            <a:r>
              <a:rPr lang="en-US" sz="2700"/>
              <a:t>modifyMaybe</a:t>
            </a:r>
            <a:r>
              <a:rPr lang="en-US" sz="2700">
                <a:solidFill>
                  <a:srgbClr val="CC7832"/>
                </a:solidFill>
              </a:rPr>
              <a:t>: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Option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Option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  <a:p>
            <a:pPr algn="l" rtl="0"/>
            <a:r>
              <a:rPr lang="en-US" sz="2700"/>
              <a:t>modifyList</a:t>
            </a:r>
            <a:r>
              <a:rPr lang="en-US" sz="2700">
                <a:solidFill>
                  <a:srgbClr val="CC7832"/>
                </a:solidFill>
              </a:rPr>
              <a:t>: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 =&gt; </a:t>
            </a:r>
            <a:r>
              <a:rPr lang="en-US" sz="2700" b="1">
                <a:solidFill>
                  <a:srgbClr val="6897BB"/>
                </a:solidFill>
              </a:rPr>
              <a:t>List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 </a:t>
            </a:r>
            <a:r>
              <a:rPr lang="en-US" sz="2700" b="1"/>
              <a:t>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List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11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Classic lens example</a:t>
            </a:r>
            <a:endParaRPr lang="en-US" sz="4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5336" y="3677808"/>
            <a:ext cx="10337507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.copy(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address = 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.address.copy(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street = 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.address.street.copy(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name = </a:t>
            </a:r>
            <a:r>
              <a:rPr kumimoji="0" lang="en-US" altLang="en-US" b="1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.address.street.name.capitalize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8352" y="1642468"/>
            <a:ext cx="85248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Updating nested structures is verbose and painful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5336" y="2188861"/>
            <a:ext cx="10337507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e-IL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Creating Van Laarhoven Lenses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1" y="1713471"/>
            <a:ext cx="8598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/>
              <a:t>lens</a:t>
            </a:r>
            <a:r>
              <a:rPr lang="en-US" sz="2700" b="1">
                <a:solidFill>
                  <a:srgbClr val="CC7832"/>
                </a:solidFill>
              </a:rPr>
              <a:t>:</a:t>
            </a:r>
            <a:r>
              <a:rPr lang="en-US" sz="2700" b="1">
                <a:solidFill>
                  <a:srgbClr val="6897BB"/>
                </a:solidFill>
              </a:rPr>
              <a:t> Functor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 </a:t>
            </a:r>
            <a:r>
              <a:rPr lang="en-US" sz="2700" b="1">
                <a:solidFill>
                  <a:srgbClr val="9876AA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048278" y="2288535"/>
            <a:ext cx="10329190" cy="2585323"/>
            <a:chOff x="800628" y="2805147"/>
            <a:chExt cx="10329190" cy="2585323"/>
          </a:xfrm>
        </p:grpSpPr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800628" y="2805147"/>
              <a:ext cx="10329190" cy="2585323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1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def </a:t>
              </a:r>
              <a:r>
                <a:rPr kumimoji="0" lang="en-US" altLang="en-US" b="1" i="0" u="none" strike="noStrike" cap="none" normalizeH="0" baseline="0">
                  <a:ln>
                    <a:noFill/>
                  </a:ln>
                  <a:solidFill>
                    <a:srgbClr val="9876AA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kumimoji="0" lang="en-US" altLang="en-US" b="1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kumimoji="0" lang="en-US" altLang="en-US" b="1" i="0" u="none" strike="noStrike" cap="none" normalizeH="0" baseline="0">
                  <a:ln>
                    <a:noFill/>
                  </a:ln>
                  <a:solidFill>
                    <a:srgbClr val="4E807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kumimoji="0" lang="en-US" altLang="en-US" b="1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=&gt; </a:t>
              </a:r>
              <a:r>
                <a:rPr kumimoji="0" lang="en-US" altLang="en-US" b="1" i="0" u="none" strike="noStrike" cap="none" normalizeH="0" baseline="0">
                  <a:ln>
                    <a:noFill/>
                  </a:ln>
                  <a:solidFill>
                    <a:srgbClr val="4E807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def </a:t>
              </a:r>
              <a:r>
                <a:rPr lang="en-US" altLang="en-US" b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altLang="en-US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=&gt; </a:t>
              </a:r>
              <a:r>
                <a:rPr lang="en-US" altLang="en-US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=&gt; </a:t>
              </a:r>
              <a:r>
                <a:rPr lang="en-US" altLang="en-US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endParaRPr kumimoji="0" lang="en-US" altLang="en-US" b="1" i="0" u="none" strike="noStrike" cap="none" normalizeH="0" baseline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b="1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def </a:t>
              </a: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FFC66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lens</a:t>
              </a: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altLang="en-US" b="1">
                  <a:solidFill>
                    <a:srgbClr val="6897B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[_]:</a:t>
              </a:r>
              <a:r>
                <a:rPr lang="en-US" altLang="en-US" b="1">
                  <a:solidFill>
                    <a:srgbClr val="6897B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Functor</a:t>
              </a: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](f</a:t>
              </a: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b="1" i="0" u="none" strike="noStrike" cap="none" normalizeH="0" baseline="0">
                  <a:ln>
                    <a:noFill/>
                  </a:ln>
                  <a:solidFill>
                    <a:srgbClr val="4E807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b="1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=&gt;</a:t>
              </a: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b="1" i="0" u="none" strike="noStrike" cap="none" normalizeH="0" baseline="0">
                  <a:ln>
                    <a:noFill/>
                  </a:ln>
                  <a:solidFill>
                    <a:srgbClr val="6897BB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kumimoji="0" lang="en-US" altLang="en-US" b="1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kumimoji="0" lang="en-US" altLang="en-US" b="1" i="0" u="none" strike="noStrike" cap="none" normalizeH="0" baseline="0">
                  <a:ln>
                    <a:noFill/>
                  </a:ln>
                  <a:solidFill>
                    <a:srgbClr val="4E807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kumimoji="0" lang="en-US" altLang="en-US" b="1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)(s</a:t>
              </a: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kumimoji="0" lang="en-US" altLang="en-US" b="1" i="0" u="none" strike="noStrike" cap="none" normalizeH="0" baseline="0">
                  <a:ln>
                    <a:noFill/>
                  </a:ln>
                  <a:solidFill>
                    <a:srgbClr val="4E807D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CC7832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>
                  <a:solidFill>
                    <a:srgbClr val="6897BB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r>
                <a:rPr 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  <a:t> =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f(</a:t>
              </a:r>
              <a:r>
                <a:rPr lang="en-US" altLang="en-US" b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</a:t>
              </a:r>
              <a:r>
                <a:rPr lang="en-US" altLang="en-US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(s))</a:t>
              </a:r>
              <a:r>
                <a:rPr lang="en-US" altLang="en-US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    </a:t>
              </a:r>
              <a:r>
                <a:rPr lang="en-US" altLang="en-US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map    (a 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=&gt;</a:t>
              </a:r>
              <a:r>
                <a:rPr lang="en-US" altLang="en-US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b="1">
                  <a:solidFill>
                    <a:srgbClr val="9876AA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</a:t>
              </a:r>
              <a:r>
                <a:rPr lang="en-US" altLang="en-US">
                  <a:solidFill>
                    <a:srgbClr val="A9B7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(a)(s))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b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A9B7C6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980429" y="3963421"/>
              <a:ext cx="785631" cy="67559"/>
              <a:chOff x="4938359" y="3098000"/>
              <a:chExt cx="1072659" cy="36450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4940739" y="3098000"/>
                <a:ext cx="0" cy="3600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011018" y="3098450"/>
                <a:ext cx="0" cy="3600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938359" y="3134283"/>
                <a:ext cx="1071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159483" y="3958683"/>
              <a:ext cx="40419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>
                  <a:solidFill>
                    <a:srgbClr val="FFC66D"/>
                  </a:solidFill>
                </a:rPr>
                <a:t>A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654281" y="4222560"/>
              <a:ext cx="1203219" cy="101184"/>
              <a:chOff x="4938359" y="3098000"/>
              <a:chExt cx="1072659" cy="36450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4940739" y="3098000"/>
                <a:ext cx="0" cy="3600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6011018" y="3098450"/>
                <a:ext cx="0" cy="3600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938359" y="3134283"/>
                <a:ext cx="1071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980429" y="4295204"/>
              <a:ext cx="69715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>
                  <a:solidFill>
                    <a:srgbClr val="6897BB"/>
                  </a:solidFill>
                </a:rPr>
                <a:t>F</a:t>
              </a:r>
              <a:r>
                <a:rPr lang="en-US" sz="2100">
                  <a:solidFill>
                    <a:srgbClr val="CC7832"/>
                  </a:solidFill>
                </a:rPr>
                <a:t>[</a:t>
              </a:r>
              <a:r>
                <a:rPr lang="en-US" sz="2100">
                  <a:solidFill>
                    <a:srgbClr val="FFC66D"/>
                  </a:solidFill>
                </a:rPr>
                <a:t>A</a:t>
              </a:r>
              <a:r>
                <a:rPr lang="en-US" sz="2100">
                  <a:solidFill>
                    <a:srgbClr val="CC7832"/>
                  </a:solidFill>
                </a:rPr>
                <a:t>]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967307" y="3941454"/>
              <a:ext cx="1558973" cy="99935"/>
              <a:chOff x="4938359" y="3098000"/>
              <a:chExt cx="1072659" cy="36450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>
                <a:off x="4940739" y="3098000"/>
                <a:ext cx="0" cy="3600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6011018" y="3098450"/>
                <a:ext cx="0" cy="3600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4938359" y="3134283"/>
                <a:ext cx="1071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2973534" y="4041389"/>
              <a:ext cx="16822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>
                  <a:solidFill>
                    <a:srgbClr val="CC7832"/>
                  </a:solidFill>
                </a:rPr>
                <a:t>(</a:t>
              </a:r>
              <a:r>
                <a:rPr lang="en-US" sz="2100">
                  <a:solidFill>
                    <a:srgbClr val="FFC66D"/>
                  </a:solidFill>
                </a:rPr>
                <a:t>A</a:t>
              </a:r>
              <a:r>
                <a:rPr lang="en-US" sz="2100">
                  <a:solidFill>
                    <a:srgbClr val="CC7832"/>
                  </a:solidFill>
                </a:rPr>
                <a:t> =&gt; </a:t>
              </a:r>
              <a:r>
                <a:rPr lang="en-US" sz="2100">
                  <a:solidFill>
                    <a:srgbClr val="FFC66D"/>
                  </a:solidFill>
                </a:rPr>
                <a:t>S</a:t>
              </a:r>
              <a:r>
                <a:rPr lang="en-US" sz="2100">
                  <a:solidFill>
                    <a:srgbClr val="CC7832"/>
                  </a:solidFill>
                </a:rPr>
                <a:t>) =&gt;</a:t>
              </a:r>
            </a:p>
            <a:p>
              <a:r>
                <a:rPr lang="en-US" sz="2100">
                  <a:solidFill>
                    <a:srgbClr val="6897BB"/>
                  </a:solidFill>
                </a:rPr>
                <a:t>F</a:t>
              </a:r>
              <a:r>
                <a:rPr lang="en-US" sz="2100">
                  <a:solidFill>
                    <a:srgbClr val="CC7832"/>
                  </a:solidFill>
                </a:rPr>
                <a:t>[</a:t>
              </a:r>
              <a:r>
                <a:rPr lang="en-US" sz="2100">
                  <a:solidFill>
                    <a:srgbClr val="FFC66D"/>
                  </a:solidFill>
                </a:rPr>
                <a:t>A</a:t>
              </a:r>
              <a:r>
                <a:rPr lang="en-US" sz="2100">
                  <a:solidFill>
                    <a:srgbClr val="CC7832"/>
                  </a:solidFill>
                </a:rPr>
                <a:t>] =&gt; </a:t>
              </a:r>
              <a:r>
                <a:rPr lang="en-US" sz="2100">
                  <a:solidFill>
                    <a:srgbClr val="6897BB"/>
                  </a:solidFill>
                </a:rPr>
                <a:t>F</a:t>
              </a:r>
              <a:r>
                <a:rPr lang="en-US" sz="2100">
                  <a:solidFill>
                    <a:srgbClr val="CC7832"/>
                  </a:solidFill>
                </a:rPr>
                <a:t>[</a:t>
              </a:r>
              <a:r>
                <a:rPr lang="en-US" sz="2100">
                  <a:solidFill>
                    <a:srgbClr val="FFC66D"/>
                  </a:solidFill>
                </a:rPr>
                <a:t>S</a:t>
              </a:r>
              <a:r>
                <a:rPr lang="en-US" sz="2100">
                  <a:solidFill>
                    <a:srgbClr val="CC7832"/>
                  </a:solidFill>
                </a:rPr>
                <a:t>]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4677555" y="3940836"/>
              <a:ext cx="2020506" cy="99319"/>
              <a:chOff x="4938359" y="3098000"/>
              <a:chExt cx="1072659" cy="36450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940739" y="3098000"/>
                <a:ext cx="0" cy="3600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011018" y="3098450"/>
                <a:ext cx="0" cy="3600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938359" y="3134283"/>
                <a:ext cx="1071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5052052" y="4038929"/>
              <a:ext cx="11843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>
                  <a:solidFill>
                    <a:srgbClr val="CC7832"/>
                  </a:solidFill>
                </a:rPr>
                <a:t>(</a:t>
              </a:r>
              <a:r>
                <a:rPr lang="en-US" sz="2100">
                  <a:solidFill>
                    <a:srgbClr val="FFC66D"/>
                  </a:solidFill>
                </a:rPr>
                <a:t>A</a:t>
              </a:r>
              <a:r>
                <a:rPr lang="en-US" sz="2100">
                  <a:solidFill>
                    <a:srgbClr val="CC7832"/>
                  </a:solidFill>
                </a:rPr>
                <a:t> =&gt; </a:t>
              </a:r>
              <a:r>
                <a:rPr lang="en-US" sz="2100">
                  <a:solidFill>
                    <a:srgbClr val="FFC66D"/>
                  </a:solidFill>
                </a:rPr>
                <a:t>S</a:t>
              </a:r>
              <a:r>
                <a:rPr lang="en-US" sz="2100">
                  <a:solidFill>
                    <a:srgbClr val="CC7832"/>
                  </a:solidFill>
                </a:rPr>
                <a:t>)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493521" y="4780053"/>
              <a:ext cx="5203082" cy="127537"/>
              <a:chOff x="4938359" y="3098000"/>
              <a:chExt cx="1072659" cy="3645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4940739" y="3098000"/>
                <a:ext cx="0" cy="3600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6011018" y="3098450"/>
                <a:ext cx="0" cy="36000"/>
              </a:xfrm>
              <a:prstGeom prst="line">
                <a:avLst/>
              </a:prstGeom>
              <a:ln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4938359" y="3134283"/>
                <a:ext cx="107188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3734061" y="4906015"/>
              <a:ext cx="72979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>
                  <a:solidFill>
                    <a:srgbClr val="6897BB"/>
                  </a:solidFill>
                </a:rPr>
                <a:t>F</a:t>
              </a:r>
              <a:r>
                <a:rPr lang="en-US" sz="2100">
                  <a:solidFill>
                    <a:srgbClr val="CC7832"/>
                  </a:solidFill>
                </a:rPr>
                <a:t>[</a:t>
              </a:r>
              <a:r>
                <a:rPr lang="en-US" sz="2100">
                  <a:solidFill>
                    <a:srgbClr val="FFC66D"/>
                  </a:solidFill>
                </a:rPr>
                <a:t>S</a:t>
              </a:r>
              <a:r>
                <a:rPr lang="en-US" sz="2100">
                  <a:solidFill>
                    <a:srgbClr val="CC7832"/>
                  </a:solidFill>
                </a:rPr>
                <a:t>]</a:t>
              </a:r>
            </a:p>
          </p:txBody>
        </p:sp>
      </p:grpSp>
      <p:sp>
        <p:nvSpPr>
          <p:cNvPr id="42" name="Rectangle 1"/>
          <p:cNvSpPr>
            <a:spLocks noChangeArrowheads="1"/>
          </p:cNvSpPr>
          <p:nvPr/>
        </p:nvSpPr>
        <p:spPr bwMode="auto">
          <a:xfrm>
            <a:off x="1048278" y="5185517"/>
            <a:ext cx="10329190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Shortly: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kumimoji="0" lang="he-IL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</a:t>
            </a:r>
            <a:r>
              <a:rPr kumimoji="0" lang="he-IL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map(a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(a)(s))</a:t>
            </a:r>
          </a:p>
        </p:txBody>
      </p:sp>
    </p:spTree>
    <p:extLst>
      <p:ext uri="{BB962C8B-B14F-4D97-AF65-F5344CB8AC3E}">
        <p14:creationId xmlns:p14="http://schemas.microsoft.com/office/powerpoint/2010/main" val="113931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Creating Van Laarhoven Lenses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1" y="1713471"/>
            <a:ext cx="8598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/>
              <a:t>lens</a:t>
            </a:r>
            <a:r>
              <a:rPr lang="en-US" sz="2700" b="1">
                <a:solidFill>
                  <a:srgbClr val="CC7832"/>
                </a:solidFill>
              </a:rPr>
              <a:t>:</a:t>
            </a:r>
            <a:r>
              <a:rPr lang="en-US" sz="2700" b="1">
                <a:solidFill>
                  <a:srgbClr val="6897BB"/>
                </a:solidFill>
              </a:rPr>
              <a:t> Functor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 </a:t>
            </a:r>
            <a:r>
              <a:rPr lang="en-US" sz="2700" b="1">
                <a:solidFill>
                  <a:srgbClr val="9876AA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1438275" y="2455609"/>
            <a:ext cx="5655641" cy="31393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  <a:endParaRPr lang="en-US" altLang="en-US">
              <a:solidFill>
                <a:srgbClr val="FFC66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C66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lens: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>
                <a:solidFill>
                  <a:srgbClr val="4E807D"/>
                </a:solidFill>
              </a:rPr>
              <a:t>A</a:t>
            </a:r>
            <a:r>
              <a:rPr lang="en-US" b="1"/>
              <a:t> </a:t>
            </a:r>
            <a:r>
              <a:rPr lang="en-US" b="1">
                <a:solidFill>
                  <a:srgbClr val="CC7832"/>
                </a:solidFill>
              </a:rPr>
              <a:t>=&gt;</a:t>
            </a:r>
            <a:r>
              <a:rPr lang="en-US" b="1"/>
              <a:t> </a:t>
            </a:r>
            <a:r>
              <a:rPr lang="en-US" b="1">
                <a:solidFill>
                  <a:srgbClr val="4E807D"/>
                </a:solidFill>
              </a:rPr>
              <a:t>A</a:t>
            </a:r>
            <a:r>
              <a:rPr lang="en-US">
                <a:solidFill>
                  <a:srgbClr val="A9B7C6"/>
                </a:solidFill>
              </a:rPr>
              <a:t>)</a:t>
            </a:r>
            <a:r>
              <a:rPr lang="en-US" b="1"/>
              <a:t> </a:t>
            </a:r>
            <a:r>
              <a:rPr lang="en-US" b="1">
                <a:solidFill>
                  <a:srgbClr val="CC7832"/>
                </a:solidFill>
              </a:rPr>
              <a:t>=&gt;</a:t>
            </a:r>
            <a:r>
              <a:rPr lang="en-US" b="1"/>
              <a:t> </a:t>
            </a:r>
            <a:r>
              <a:rPr lang="en-US">
                <a:solidFill>
                  <a:srgbClr val="A9B7C6"/>
                </a:solidFill>
              </a:rPr>
              <a:t>(</a:t>
            </a:r>
            <a:r>
              <a:rPr lang="en-US" b="1">
                <a:solidFill>
                  <a:srgbClr val="4E807D"/>
                </a:solidFill>
              </a:rPr>
              <a:t>S</a:t>
            </a:r>
            <a:r>
              <a:rPr lang="en-US" b="1"/>
              <a:t> </a:t>
            </a:r>
            <a:r>
              <a:rPr lang="en-US" b="1">
                <a:solidFill>
                  <a:srgbClr val="CC7832"/>
                </a:solidFill>
              </a:rPr>
              <a:t>=&gt;</a:t>
            </a:r>
            <a:r>
              <a:rPr lang="en-US" b="1"/>
              <a:t> </a:t>
            </a:r>
            <a:r>
              <a:rPr lang="en-US" b="1">
                <a:solidFill>
                  <a:srgbClr val="4E807D"/>
                </a:solidFill>
              </a:rPr>
              <a:t>S</a:t>
            </a:r>
            <a:r>
              <a:rPr lang="en-US">
                <a:solidFill>
                  <a:srgbClr val="A9B7C6"/>
                </a:solidFill>
              </a:rPr>
              <a:t>)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FFC66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kumimoji="0" lang="he-IL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</a:t>
            </a:r>
            <a:r>
              <a:rPr kumimoji="0" lang="he-IL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map(a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(a)(s))</a:t>
            </a:r>
          </a:p>
          <a:p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[   A   ]    [    A =&gt; S   ]</a:t>
            </a:r>
          </a:p>
          <a:p>
            <a:endParaRPr lang="en-US">
              <a:solidFill>
                <a:srgbClr val="A9B7C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he-IL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</a:t>
            </a:r>
            <a:r>
              <a:rPr lang="he-IL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s =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modify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 =&gt; x) 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= 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3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Creating Van Laarhoven Lenses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1" y="1713471"/>
            <a:ext cx="85982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/>
              <a:t>lens</a:t>
            </a:r>
            <a:r>
              <a:rPr lang="en-US" sz="2700" b="1">
                <a:solidFill>
                  <a:srgbClr val="CC7832"/>
                </a:solidFill>
              </a:rPr>
              <a:t>:</a:t>
            </a:r>
            <a:r>
              <a:rPr lang="en-US" sz="2700" b="1">
                <a:solidFill>
                  <a:srgbClr val="6897BB"/>
                </a:solidFill>
              </a:rPr>
              <a:t> Functor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 </a:t>
            </a:r>
            <a:r>
              <a:rPr lang="en-US" sz="2700" b="1">
                <a:solidFill>
                  <a:srgbClr val="9876AA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A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(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/>
              <a:t> </a:t>
            </a:r>
            <a:r>
              <a:rPr lang="en-US" sz="2700" b="1">
                <a:solidFill>
                  <a:srgbClr val="CC7832"/>
                </a:solidFill>
              </a:rPr>
              <a:t>=&gt;</a:t>
            </a:r>
            <a:r>
              <a:rPr lang="en-US" sz="2700" b="1"/>
              <a:t> </a:t>
            </a:r>
            <a:r>
              <a:rPr lang="en-US" sz="2700" b="1">
                <a:solidFill>
                  <a:srgbClr val="6897BB"/>
                </a:solidFill>
              </a:rPr>
              <a:t>F</a:t>
            </a:r>
            <a:r>
              <a:rPr lang="en-US" sz="2700" b="1">
                <a:solidFill>
                  <a:srgbClr val="CC7832"/>
                </a:solidFill>
              </a:rPr>
              <a:t>[</a:t>
            </a:r>
            <a:r>
              <a:rPr lang="en-US" sz="2700" b="1">
                <a:solidFill>
                  <a:srgbClr val="4E807D"/>
                </a:solidFill>
              </a:rPr>
              <a:t>S</a:t>
            </a:r>
            <a:r>
              <a:rPr lang="en-US" sz="2700" b="1">
                <a:solidFill>
                  <a:srgbClr val="CC7832"/>
                </a:solidFill>
              </a:rPr>
              <a:t>]</a:t>
            </a:r>
            <a:r>
              <a:rPr lang="en-US" sz="2700" b="1"/>
              <a:t>)</a:t>
            </a:r>
          </a:p>
        </p:txBody>
      </p:sp>
      <p:sp>
        <p:nvSpPr>
          <p:cNvPr id="40" name="Rectangle 1"/>
          <p:cNvSpPr>
            <a:spLocks noChangeArrowheads="1"/>
          </p:cNvSpPr>
          <p:nvPr/>
        </p:nvSpPr>
        <p:spPr bwMode="auto">
          <a:xfrm>
            <a:off x="1438275" y="2410029"/>
            <a:ext cx="5655641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b="1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C66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lens: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>
                <a:solidFill>
                  <a:srgbClr val="4E807D"/>
                </a:solidFill>
              </a:rPr>
              <a:t>A</a:t>
            </a:r>
            <a:r>
              <a:rPr lang="en-US" b="1"/>
              <a:t> </a:t>
            </a:r>
            <a:r>
              <a:rPr lang="en-US" b="1">
                <a:solidFill>
                  <a:srgbClr val="CC7832"/>
                </a:solidFill>
              </a:rPr>
              <a:t>=&gt;</a:t>
            </a:r>
            <a:r>
              <a:rPr lang="en-US" b="1"/>
              <a:t> </a:t>
            </a:r>
            <a:r>
              <a:rPr lang="en-US" b="1">
                <a:solidFill>
                  <a:srgbClr val="4E807D"/>
                </a:solidFill>
              </a:rPr>
              <a:t>A</a:t>
            </a:r>
            <a:r>
              <a:rPr lang="en-US">
                <a:solidFill>
                  <a:srgbClr val="A9B7C6"/>
                </a:solidFill>
              </a:rPr>
              <a:t>)</a:t>
            </a:r>
            <a:r>
              <a:rPr lang="en-US" b="1"/>
              <a:t> </a:t>
            </a:r>
            <a:r>
              <a:rPr lang="en-US" b="1">
                <a:solidFill>
                  <a:srgbClr val="CC7832"/>
                </a:solidFill>
              </a:rPr>
              <a:t>=&gt;</a:t>
            </a:r>
            <a:r>
              <a:rPr lang="en-US" b="1"/>
              <a:t> </a:t>
            </a:r>
            <a:r>
              <a:rPr lang="en-US">
                <a:solidFill>
                  <a:srgbClr val="A9B7C6"/>
                </a:solidFill>
              </a:rPr>
              <a:t>(</a:t>
            </a:r>
            <a:r>
              <a:rPr lang="en-US" b="1">
                <a:solidFill>
                  <a:srgbClr val="4E807D"/>
                </a:solidFill>
              </a:rPr>
              <a:t>S</a:t>
            </a:r>
            <a:r>
              <a:rPr lang="en-US" b="1"/>
              <a:t> </a:t>
            </a:r>
            <a:r>
              <a:rPr lang="en-US" b="1">
                <a:solidFill>
                  <a:srgbClr val="CC7832"/>
                </a:solidFill>
              </a:rPr>
              <a:t>=&gt;</a:t>
            </a:r>
            <a:r>
              <a:rPr lang="en-US" b="1"/>
              <a:t> </a:t>
            </a:r>
            <a:r>
              <a:rPr lang="en-US" b="1">
                <a:solidFill>
                  <a:srgbClr val="4E807D"/>
                </a:solidFill>
              </a:rPr>
              <a:t>A</a:t>
            </a:r>
            <a:r>
              <a:rPr lang="en-US">
                <a:solidFill>
                  <a:srgbClr val="A9B7C6"/>
                </a:solidFill>
              </a:rPr>
              <a:t>)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FFC66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kumimoji="0" lang="he-IL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</a:t>
            </a:r>
            <a:r>
              <a:rPr kumimoji="0" lang="he-IL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(s))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map(a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(a)(s))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[   A   ]    [    A =&gt; S   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FFC66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get’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he-IL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</a:t>
            </a:r>
            <a:r>
              <a:rPr lang="he-IL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he-IL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</a:t>
            </a:r>
            <a:r>
              <a:rPr lang="he-IL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FFC6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get’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(id)(s) = 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6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Monocle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700"/>
              <a:t>Provides lots of built-in optics and functions</a:t>
            </a:r>
          </a:p>
          <a:p>
            <a:pPr algn="l" rtl="0"/>
            <a:r>
              <a:rPr lang="en-US" sz="2700"/>
              <a:t>Macros for creating lenses</a:t>
            </a:r>
          </a:p>
          <a:p>
            <a:pPr algn="l" rtl="0"/>
            <a:r>
              <a:rPr lang="en-US" sz="2700"/>
              <a:t>Monocle used different models of lenses over time</a:t>
            </a:r>
          </a:p>
          <a:p>
            <a:pPr algn="l" rtl="0"/>
            <a:r>
              <a:rPr lang="en-US" sz="2700"/>
              <a:t>Current lens representation: PLens – Van Laarhoven hybrid.</a:t>
            </a:r>
            <a:endParaRPr lang="en-US" sz="2700" dirty="0"/>
          </a:p>
          <a:p>
            <a:pPr algn="l" rtl="0"/>
            <a:r>
              <a:rPr lang="en-US" sz="2700"/>
              <a:t>Performance: limited by scala function values – pretty good.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12656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Resources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800">
                <a:hlinkClick r:id="rId3"/>
              </a:rPr>
              <a:t>Monocle on github</a:t>
            </a:r>
            <a:endParaRPr lang="en-US" sz="2800"/>
          </a:p>
          <a:p>
            <a:pPr algn="l" rtl="0"/>
            <a:endParaRPr lang="en-US" sz="2800"/>
          </a:p>
          <a:p>
            <a:pPr algn="l" rtl="0"/>
            <a:r>
              <a:rPr lang="en-US" sz="2800">
                <a:hlinkClick r:id="rId4"/>
              </a:rPr>
              <a:t>Simon Peyton Jones’s </a:t>
            </a:r>
            <a:r>
              <a:rPr lang="en-US" sz="2700">
                <a:hlinkClick r:id="rId4"/>
              </a:rPr>
              <a:t>lens talk at Scala Exchange 2013</a:t>
            </a:r>
            <a:endParaRPr lang="en-US" sz="2700"/>
          </a:p>
          <a:p>
            <a:pPr algn="l" rtl="0"/>
            <a:endParaRPr lang="en-US" sz="2700"/>
          </a:p>
          <a:p>
            <a:pPr algn="l" rtl="0"/>
            <a:r>
              <a:rPr lang="en-US" sz="2800">
                <a:hlinkClick r:id="rId5"/>
              </a:rPr>
              <a:t>Edward Kmett on Lenses with the State Monad</a:t>
            </a:r>
            <a:endParaRPr lang="en-US" sz="2700"/>
          </a:p>
          <a:p>
            <a:pPr algn="l" rtl="0"/>
            <a:endParaRPr lang="en-US" sz="2700"/>
          </a:p>
        </p:txBody>
      </p:sp>
    </p:spTree>
    <p:extLst>
      <p:ext uri="{BB962C8B-B14F-4D97-AF65-F5344CB8AC3E}">
        <p14:creationId xmlns:p14="http://schemas.microsoft.com/office/powerpoint/2010/main" val="288728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100" y="2390774"/>
            <a:ext cx="4238625" cy="1227123"/>
          </a:xfrm>
        </p:spPr>
        <p:txBody>
          <a:bodyPr>
            <a:normAutofit fontScale="90000"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100" y="2390774"/>
            <a:ext cx="4514850" cy="1227123"/>
          </a:xfrm>
        </p:spPr>
        <p:txBody>
          <a:bodyPr>
            <a:normAutofit fontScale="90000"/>
          </a:bodyPr>
          <a:lstStyle/>
          <a:p>
            <a:r>
              <a:rPr lang="en-US"/>
              <a:t>Extra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3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ASTs - Lenses for APIs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95399" y="1675405"/>
            <a:ext cx="93149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We can simplify our mental model with lenses</a:t>
            </a: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369541" y="3116649"/>
            <a:ext cx="749545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e-IL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9541" y="3591699"/>
            <a:ext cx="152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Case class decleration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1481" y="3591699"/>
            <a:ext cx="99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name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88259" y="3682315"/>
            <a:ext cx="271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6897BB"/>
                </a:solidFill>
              </a:rPr>
              <a:t>List</a:t>
            </a:r>
            <a:r>
              <a:rPr lang="en-US">
                <a:solidFill>
                  <a:srgbClr val="CC7832"/>
                </a:solidFill>
              </a:rPr>
              <a:t>[</a:t>
            </a:r>
            <a:r>
              <a:rPr lang="en-US"/>
              <a:t>Field name </a:t>
            </a:r>
            <a:r>
              <a:rPr lang="en-US">
                <a:solidFill>
                  <a:srgbClr val="CC7832"/>
                </a:solidFill>
              </a:rPr>
              <a:t>-&gt;</a:t>
            </a:r>
            <a:r>
              <a:rPr lang="en-US"/>
              <a:t> Type</a:t>
            </a:r>
            <a:r>
              <a:rPr lang="en-US">
                <a:solidFill>
                  <a:srgbClr val="CC7832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106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ASTs - Lenses for APIs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95399" y="1675405"/>
            <a:ext cx="93149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We can simplify our mental model with lenses</a:t>
            </a:r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1369541" y="3116649"/>
            <a:ext cx="749545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e-IL" altLang="en-US">
              <a:solidFill>
                <a:srgbClr val="A9B7C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9541" y="3591699"/>
            <a:ext cx="1521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Case class decleration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1481" y="3591699"/>
            <a:ext cx="996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Class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88259" y="3682315"/>
            <a:ext cx="271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6897BB"/>
                </a:solidFill>
              </a:rPr>
              <a:t>List</a:t>
            </a:r>
            <a:r>
              <a:rPr lang="en-US">
                <a:solidFill>
                  <a:srgbClr val="CC7832"/>
                </a:solidFill>
              </a:rPr>
              <a:t>[</a:t>
            </a:r>
            <a:r>
              <a:rPr lang="en-US"/>
              <a:t>Field name </a:t>
            </a:r>
            <a:r>
              <a:rPr lang="en-US">
                <a:solidFill>
                  <a:srgbClr val="CC7832"/>
                </a:solidFill>
              </a:rPr>
              <a:t>-&gt;</a:t>
            </a:r>
            <a:r>
              <a:rPr lang="en-US"/>
              <a:t> Type</a:t>
            </a:r>
            <a:r>
              <a:rPr lang="en-US">
                <a:solidFill>
                  <a:srgbClr val="CC7832"/>
                </a:solidFill>
              </a:rPr>
              <a:t>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89870" y="2470318"/>
            <a:ext cx="1359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Public constructor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33384" y="5049795"/>
            <a:ext cx="71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6897BB"/>
                </a:solidFill>
              </a:rPr>
              <a:t>Lens</a:t>
            </a:r>
            <a:r>
              <a:rPr lang="en-US">
                <a:solidFill>
                  <a:srgbClr val="CC7832"/>
                </a:solidFill>
              </a:rPr>
              <a:t>[</a:t>
            </a:r>
            <a:r>
              <a:rPr lang="en-US"/>
              <a:t>Complex model</a:t>
            </a:r>
            <a:r>
              <a:rPr lang="en-US">
                <a:solidFill>
                  <a:srgbClr val="CC7832"/>
                </a:solidFill>
              </a:rPr>
              <a:t>,</a:t>
            </a:r>
            <a:r>
              <a:rPr lang="en-US"/>
              <a:t> Simple model</a:t>
            </a:r>
            <a:r>
              <a:rPr lang="en-US">
                <a:solidFill>
                  <a:srgbClr val="CC7832"/>
                </a:solidFill>
              </a:rPr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5646" y="2747317"/>
            <a:ext cx="49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val</a:t>
            </a:r>
          </a:p>
        </p:txBody>
      </p:sp>
    </p:spTree>
    <p:extLst>
      <p:ext uri="{BB962C8B-B14F-4D97-AF65-F5344CB8AC3E}">
        <p14:creationId xmlns:p14="http://schemas.microsoft.com/office/powerpoint/2010/main" val="134342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Polymorphic Optic Instances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1759295"/>
            <a:ext cx="7543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How can we use the same lens for many types?</a:t>
            </a: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1033219" y="2642399"/>
            <a:ext cx="10168181" cy="18928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7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kumimoji="0" lang="en-US" altLang="en-US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.set(</a:t>
            </a:r>
            <a:r>
              <a:rPr kumimoji="0" lang="en-US" altLang="en-US" sz="2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)((</a:t>
            </a:r>
            <a:r>
              <a:rPr kumimoji="0" lang="en-US" altLang="en-US" sz="2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    == (</a:t>
            </a:r>
            <a:r>
              <a:rPr kumimoji="0" lang="en-US" altLang="en-US" sz="27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7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7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7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27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.set(</a:t>
            </a:r>
            <a:r>
              <a:rPr lang="en-US" altLang="en-US" sz="27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27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)((</a:t>
            </a:r>
            <a:r>
              <a:rPr lang="en-US" altLang="en-US" sz="27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7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7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7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  == (</a:t>
            </a:r>
            <a:r>
              <a:rPr lang="en-US" altLang="en-US" sz="27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27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7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7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en-US" sz="27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.set(</a:t>
            </a:r>
            <a:r>
              <a:rPr lang="en-US" altLang="en-US" sz="27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27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)((</a:t>
            </a:r>
            <a:r>
              <a:rPr lang="en-US" altLang="en-US" sz="27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7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7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7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7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== (</a:t>
            </a:r>
            <a:r>
              <a:rPr lang="en-US" altLang="en-US" sz="270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altLang="en-US" sz="27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7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70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70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270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700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2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Monocle Lenses</a:t>
            </a:r>
            <a:endParaRPr lang="en-US" sz="4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7395" y="5076645"/>
            <a:ext cx="1033828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composeLens 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composeLens 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).modify(_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capitalize)(</a:t>
            </a:r>
            <a:r>
              <a:rPr lang="en-US" altLang="en-US" b="1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7395" y="2191404"/>
            <a:ext cx="1033828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en-US" altLang="en-US" b="1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i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Lenser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(_.address)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en-US" altLang="en-US" b="1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i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Lenser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(_.street)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en-US" altLang="en-US" b="1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i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Lenser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(_.name)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6290" y="1646238"/>
            <a:ext cx="73399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Define lenses once, and compose as you wish</a:t>
            </a:r>
          </a:p>
        </p:txBody>
      </p:sp>
    </p:spTree>
    <p:extLst>
      <p:ext uri="{BB962C8B-B14F-4D97-AF65-F5344CB8AC3E}">
        <p14:creationId xmlns:p14="http://schemas.microsoft.com/office/powerpoint/2010/main" val="149035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/>
              <a:t>Example: Json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3957" y="1935892"/>
            <a:ext cx="10074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structure of a specific Json object isn’t defined at the type system; </a:t>
            </a:r>
          </a:p>
          <a:p>
            <a:r>
              <a:rPr lang="en-US"/>
              <a:t>Each element can be a </a:t>
            </a:r>
            <a:r>
              <a:rPr lang="en-US" b="1">
                <a:solidFill>
                  <a:srgbClr val="4E807D"/>
                </a:solidFill>
              </a:rPr>
              <a:t>String</a:t>
            </a:r>
            <a:r>
              <a:rPr lang="en-US"/>
              <a:t> or a </a:t>
            </a:r>
            <a:r>
              <a:rPr lang="en-US" b="1">
                <a:solidFill>
                  <a:srgbClr val="4E807D"/>
                </a:solidFill>
              </a:rPr>
              <a:t>Number</a:t>
            </a:r>
            <a:r>
              <a:rPr lang="en-US"/>
              <a:t> or an </a:t>
            </a:r>
            <a:r>
              <a:rPr lang="en-US" b="1">
                <a:solidFill>
                  <a:srgbClr val="4E807D"/>
                </a:solidFill>
              </a:rPr>
              <a:t>Array</a:t>
            </a:r>
            <a:r>
              <a:rPr lang="en-US"/>
              <a:t> or an </a:t>
            </a:r>
            <a:r>
              <a:rPr lang="en-US" b="1">
                <a:solidFill>
                  <a:srgbClr val="4E807D"/>
                </a:solidFill>
              </a:rPr>
              <a:t>Object</a:t>
            </a:r>
            <a:r>
              <a:rPr lang="en-US"/>
              <a:t>.</a:t>
            </a:r>
          </a:p>
          <a:p>
            <a:r>
              <a:rPr lang="en-US"/>
              <a:t>We want to process Json assuming our specific structure, and let the system handle failures for us.</a:t>
            </a:r>
          </a:p>
          <a:p>
            <a:r>
              <a:rPr lang="en-US"/>
              <a:t>We can define </a:t>
            </a:r>
            <a:r>
              <a:rPr lang="en-US" b="1">
                <a:solidFill>
                  <a:srgbClr val="CC7832"/>
                </a:solidFill>
              </a:rPr>
              <a:t>Prism[</a:t>
            </a:r>
            <a:r>
              <a:rPr lang="en-US" b="1">
                <a:solidFill>
                  <a:srgbClr val="6897BB"/>
                </a:solidFill>
              </a:rPr>
              <a:t>Json</a:t>
            </a:r>
            <a:r>
              <a:rPr lang="en-US" b="1">
                <a:solidFill>
                  <a:srgbClr val="CC7832"/>
                </a:solidFill>
              </a:rPr>
              <a:t>,</a:t>
            </a:r>
            <a:r>
              <a:rPr lang="en-US" b="1"/>
              <a:t> </a:t>
            </a:r>
            <a:r>
              <a:rPr lang="en-US" b="1">
                <a:solidFill>
                  <a:srgbClr val="4E807D"/>
                </a:solidFill>
              </a:rPr>
              <a:t>String</a:t>
            </a:r>
            <a:r>
              <a:rPr lang="en-US" b="1">
                <a:solidFill>
                  <a:srgbClr val="CC7832"/>
                </a:solidFill>
              </a:rPr>
              <a:t>]</a:t>
            </a:r>
            <a:r>
              <a:rPr lang="en-US"/>
              <a:t>, </a:t>
            </a:r>
            <a:r>
              <a:rPr lang="en-US" b="1">
                <a:solidFill>
                  <a:srgbClr val="CC7832"/>
                </a:solidFill>
              </a:rPr>
              <a:t>Prism[</a:t>
            </a:r>
            <a:r>
              <a:rPr lang="en-US" b="1">
                <a:solidFill>
                  <a:srgbClr val="6897BB"/>
                </a:solidFill>
              </a:rPr>
              <a:t>Json</a:t>
            </a:r>
            <a:r>
              <a:rPr lang="en-US" b="1">
                <a:solidFill>
                  <a:srgbClr val="CC7832"/>
                </a:solidFill>
              </a:rPr>
              <a:t>,</a:t>
            </a:r>
            <a:r>
              <a:rPr lang="en-US" b="1"/>
              <a:t> </a:t>
            </a:r>
            <a:r>
              <a:rPr lang="en-US" b="1">
                <a:solidFill>
                  <a:srgbClr val="4E807D"/>
                </a:solidFill>
              </a:rPr>
              <a:t>Double</a:t>
            </a:r>
            <a:r>
              <a:rPr lang="en-US" b="1">
                <a:solidFill>
                  <a:srgbClr val="CC7832"/>
                </a:solidFill>
              </a:rPr>
              <a:t>]</a:t>
            </a:r>
            <a:r>
              <a:rPr lang="en-US"/>
              <a:t>, </a:t>
            </a:r>
            <a:r>
              <a:rPr lang="en-US" b="1">
                <a:solidFill>
                  <a:srgbClr val="CC7832"/>
                </a:solidFill>
              </a:rPr>
              <a:t>Prism[</a:t>
            </a:r>
            <a:r>
              <a:rPr lang="en-US" b="1">
                <a:solidFill>
                  <a:srgbClr val="6897BB"/>
                </a:solidFill>
              </a:rPr>
              <a:t>Json</a:t>
            </a:r>
            <a:r>
              <a:rPr lang="en-US" b="1">
                <a:solidFill>
                  <a:srgbClr val="CC7832"/>
                </a:solidFill>
              </a:rPr>
              <a:t>,</a:t>
            </a:r>
            <a:r>
              <a:rPr lang="en-US" b="1"/>
              <a:t> </a:t>
            </a:r>
            <a:r>
              <a:rPr lang="en-US" b="1">
                <a:solidFill>
                  <a:srgbClr val="4E807D"/>
                </a:solidFill>
              </a:rPr>
              <a:t>List</a:t>
            </a:r>
            <a:r>
              <a:rPr lang="en-US" b="1">
                <a:solidFill>
                  <a:srgbClr val="CC7832"/>
                </a:solidFill>
              </a:rPr>
              <a:t>[</a:t>
            </a:r>
            <a:r>
              <a:rPr lang="en-US" b="1">
                <a:solidFill>
                  <a:srgbClr val="6897BB"/>
                </a:solidFill>
              </a:rPr>
              <a:t>Json</a:t>
            </a:r>
            <a:r>
              <a:rPr lang="en-US" b="1">
                <a:solidFill>
                  <a:srgbClr val="CC7832"/>
                </a:solidFill>
              </a:rPr>
              <a:t>]]</a:t>
            </a:r>
            <a:r>
              <a:rPr lang="en-US"/>
              <a:t> </a:t>
            </a:r>
          </a:p>
          <a:p>
            <a:r>
              <a:rPr lang="en-US"/>
              <a:t>and </a:t>
            </a:r>
            <a:r>
              <a:rPr lang="en-US" b="1">
                <a:solidFill>
                  <a:srgbClr val="CC7832"/>
                </a:solidFill>
              </a:rPr>
              <a:t>Prism[</a:t>
            </a:r>
            <a:r>
              <a:rPr lang="en-US" b="1">
                <a:solidFill>
                  <a:srgbClr val="6897BB"/>
                </a:solidFill>
              </a:rPr>
              <a:t>Json</a:t>
            </a:r>
            <a:r>
              <a:rPr lang="en-US" b="1">
                <a:solidFill>
                  <a:srgbClr val="CC7832"/>
                </a:solidFill>
              </a:rPr>
              <a:t>,</a:t>
            </a:r>
            <a:r>
              <a:rPr lang="en-US" b="1"/>
              <a:t> </a:t>
            </a:r>
            <a:r>
              <a:rPr lang="en-US" b="1">
                <a:solidFill>
                  <a:srgbClr val="4E807D"/>
                </a:solidFill>
              </a:rPr>
              <a:t>Map</a:t>
            </a:r>
            <a:r>
              <a:rPr lang="en-US" b="1">
                <a:solidFill>
                  <a:srgbClr val="CC7832"/>
                </a:solidFill>
              </a:rPr>
              <a:t>[</a:t>
            </a:r>
            <a:r>
              <a:rPr lang="en-US" b="1">
                <a:solidFill>
                  <a:srgbClr val="4E807D"/>
                </a:solidFill>
              </a:rPr>
              <a:t>String</a:t>
            </a:r>
            <a:r>
              <a:rPr lang="en-US" b="1">
                <a:solidFill>
                  <a:srgbClr val="CC7832"/>
                </a:solidFill>
              </a:rPr>
              <a:t>,</a:t>
            </a:r>
            <a:r>
              <a:rPr lang="en-US" b="1"/>
              <a:t> </a:t>
            </a:r>
            <a:r>
              <a:rPr lang="en-US" b="1">
                <a:solidFill>
                  <a:srgbClr val="6897BB"/>
                </a:solidFill>
              </a:rPr>
              <a:t>Json</a:t>
            </a:r>
            <a:r>
              <a:rPr lang="en-US" b="1">
                <a:solidFill>
                  <a:srgbClr val="CC7832"/>
                </a:solidFill>
              </a:rPr>
              <a:t>]]</a:t>
            </a:r>
            <a:r>
              <a:rPr lang="en-US"/>
              <a:t>.</a:t>
            </a:r>
          </a:p>
          <a:p>
            <a:r>
              <a:rPr lang="en-US"/>
              <a:t>Now we can compose these prisms to go deep inside a Json object and manipulate it.</a:t>
            </a:r>
          </a:p>
        </p:txBody>
      </p:sp>
    </p:spTree>
    <p:extLst>
      <p:ext uri="{BB962C8B-B14F-4D97-AF65-F5344CB8AC3E}">
        <p14:creationId xmlns:p14="http://schemas.microsoft.com/office/powerpoint/2010/main" val="15819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/>
              <a:t>* Polymorphic Lens Composition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95400" y="1646238"/>
            <a:ext cx="3820297" cy="1648897"/>
            <a:chOff x="5214551" y="2294340"/>
            <a:chExt cx="4901513" cy="2133363"/>
          </a:xfrm>
        </p:grpSpPr>
        <p:sp>
          <p:nvSpPr>
            <p:cNvPr id="3" name="Rounded Rectangle 2"/>
            <p:cNvSpPr/>
            <p:nvPr/>
          </p:nvSpPr>
          <p:spPr>
            <a:xfrm>
              <a:off x="5214551" y="2928416"/>
              <a:ext cx="1911178" cy="14992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096000" y="3921211"/>
              <a:ext cx="543697" cy="337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95244" y="3493393"/>
              <a:ext cx="93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get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89045" y="3020818"/>
              <a:ext cx="420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80709" y="3857168"/>
              <a:ext cx="345989" cy="43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cxnSp>
          <p:nvCxnSpPr>
            <p:cNvPr id="15" name="Straight Arrow Connector 14"/>
            <p:cNvCxnSpPr>
              <a:stCxn id="3" idx="3"/>
            </p:cNvCxnSpPr>
            <p:nvPr/>
          </p:nvCxnSpPr>
          <p:spPr>
            <a:xfrm flipV="1">
              <a:off x="7125729" y="3678059"/>
              <a:ext cx="107915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8204886" y="2911940"/>
              <a:ext cx="1911178" cy="14992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9086335" y="3904735"/>
              <a:ext cx="543697" cy="337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666205" y="3089189"/>
              <a:ext cx="420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160474" y="3852523"/>
              <a:ext cx="345989" cy="43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372865" y="3213103"/>
              <a:ext cx="543697" cy="337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52289" y="3159269"/>
              <a:ext cx="345989" cy="43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82327" y="3745572"/>
              <a:ext cx="708453" cy="477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set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67846" y="2294340"/>
              <a:ext cx="25282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PLens[</a:t>
              </a:r>
              <a:r>
                <a:rPr lang="en-US" altLang="en-US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US" b="1">
                <a:solidFill>
                  <a:srgbClr val="CC7832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567446" y="1644202"/>
            <a:ext cx="3820297" cy="1650934"/>
            <a:chOff x="5214551" y="2291705"/>
            <a:chExt cx="4901513" cy="2135998"/>
          </a:xfrm>
        </p:grpSpPr>
        <p:sp>
          <p:nvSpPr>
            <p:cNvPr id="28" name="Rounded Rectangle 27"/>
            <p:cNvSpPr/>
            <p:nvPr/>
          </p:nvSpPr>
          <p:spPr>
            <a:xfrm>
              <a:off x="5214551" y="2928416"/>
              <a:ext cx="1911178" cy="14992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096000" y="3921211"/>
              <a:ext cx="543697" cy="337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95244" y="3493393"/>
              <a:ext cx="93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get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89045" y="3020818"/>
              <a:ext cx="420130" cy="597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55689" y="3862725"/>
              <a:ext cx="345989" cy="43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cxnSp>
          <p:nvCxnSpPr>
            <p:cNvPr id="33" name="Straight Arrow Connector 32"/>
            <p:cNvCxnSpPr>
              <a:stCxn id="28" idx="3"/>
            </p:cNvCxnSpPr>
            <p:nvPr/>
          </p:nvCxnSpPr>
          <p:spPr>
            <a:xfrm flipV="1">
              <a:off x="7125729" y="3678059"/>
              <a:ext cx="107915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8204886" y="2911940"/>
              <a:ext cx="1911178" cy="14992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9086335" y="3904735"/>
              <a:ext cx="543697" cy="337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666205" y="3089190"/>
              <a:ext cx="420130" cy="597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60474" y="3852523"/>
              <a:ext cx="345989" cy="43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372864" y="3213103"/>
              <a:ext cx="543697" cy="337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447706" y="3159269"/>
              <a:ext cx="345989" cy="43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82327" y="3745572"/>
              <a:ext cx="708453" cy="477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set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262663" y="2291705"/>
              <a:ext cx="3243800" cy="477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PLens[</a:t>
              </a:r>
              <a:r>
                <a:rPr lang="en-US" altLang="en-US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US" b="1">
                <a:solidFill>
                  <a:srgbClr val="CC7832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82668" y="3652285"/>
            <a:ext cx="3820297" cy="1657005"/>
            <a:chOff x="5214551" y="2283850"/>
            <a:chExt cx="4901513" cy="2143853"/>
          </a:xfrm>
        </p:grpSpPr>
        <p:sp>
          <p:nvSpPr>
            <p:cNvPr id="43" name="Rounded Rectangle 42"/>
            <p:cNvSpPr/>
            <p:nvPr/>
          </p:nvSpPr>
          <p:spPr>
            <a:xfrm>
              <a:off x="5214551" y="2928416"/>
              <a:ext cx="1911178" cy="14992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6096000" y="3921211"/>
              <a:ext cx="543697" cy="337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95244" y="3493393"/>
              <a:ext cx="939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get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89045" y="3020818"/>
              <a:ext cx="420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S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80709" y="3857168"/>
              <a:ext cx="345989" cy="43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cxnSp>
          <p:nvCxnSpPr>
            <p:cNvPr id="48" name="Straight Arrow Connector 47"/>
            <p:cNvCxnSpPr>
              <a:stCxn id="43" idx="3"/>
            </p:cNvCxnSpPr>
            <p:nvPr/>
          </p:nvCxnSpPr>
          <p:spPr>
            <a:xfrm flipV="1">
              <a:off x="7125729" y="3678059"/>
              <a:ext cx="1079157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ounded Rectangle 48"/>
            <p:cNvSpPr/>
            <p:nvPr/>
          </p:nvSpPr>
          <p:spPr>
            <a:xfrm>
              <a:off x="8204886" y="2911940"/>
              <a:ext cx="1911178" cy="1499287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9086335" y="3904735"/>
              <a:ext cx="543697" cy="337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666205" y="3089189"/>
              <a:ext cx="4201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160474" y="3852523"/>
              <a:ext cx="345989" cy="43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372865" y="3213103"/>
              <a:ext cx="543697" cy="337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52289" y="3159269"/>
              <a:ext cx="345989" cy="438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282327" y="3745572"/>
              <a:ext cx="708453" cy="4778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set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294019" y="2283850"/>
              <a:ext cx="3243800" cy="4778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PLens[</a:t>
              </a:r>
              <a:r>
                <a:rPr lang="en-US" altLang="en-US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altLang="en-US" b="1">
                  <a:solidFill>
                    <a:srgbClr val="4E807D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altLang="en-US" b="1">
                  <a:solidFill>
                    <a:srgbClr val="CC783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US" b="1">
                <a:solidFill>
                  <a:srgbClr val="CC7832"/>
                </a:solidFill>
              </a:endParaRPr>
            </a:p>
          </p:txBody>
        </p:sp>
      </p:grpSp>
      <p:sp>
        <p:nvSpPr>
          <p:cNvPr id="10" name="Right Arrow 9"/>
          <p:cNvSpPr/>
          <p:nvPr/>
        </p:nvSpPr>
        <p:spPr>
          <a:xfrm>
            <a:off x="1073920" y="4548229"/>
            <a:ext cx="1885557" cy="374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0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Monocle Lenses</a:t>
            </a:r>
            <a:endParaRPr lang="en-US" sz="4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7395" y="5076645"/>
            <a:ext cx="1033828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composeLens 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composeLens 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).modify(_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capitalize)(</a:t>
            </a:r>
            <a:r>
              <a:rPr lang="en-US" altLang="en-US" b="1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7395" y="2191404"/>
            <a:ext cx="10338280" cy="20313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en-US" altLang="en-US" b="1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[Person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Address]</a:t>
            </a:r>
            <a:r>
              <a:rPr lang="en-US" altLang="en-US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i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Lenser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(_.address)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en-US" altLang="en-US" b="1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Street]</a:t>
            </a:r>
            <a:r>
              <a:rPr lang="en-US" altLang="en-US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i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Lenser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(_.street)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en-US" altLang="en-US" b="1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b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[Street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String]</a:t>
            </a:r>
            <a:r>
              <a:rPr lang="en-US" altLang="en-US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b="1" i="1">
                <a:solidFill>
                  <a:srgbClr val="4E807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Lenser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(_.name)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6290" y="1646238"/>
            <a:ext cx="733991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Define lenses once, and compose as you wish</a:t>
            </a:r>
          </a:p>
        </p:txBody>
      </p:sp>
    </p:spTree>
    <p:extLst>
      <p:ext uri="{BB962C8B-B14F-4D97-AF65-F5344CB8AC3E}">
        <p14:creationId xmlns:p14="http://schemas.microsoft.com/office/powerpoint/2010/main" val="69332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Lenses Macro annotation</a:t>
            </a:r>
            <a:endParaRPr lang="en-US" sz="48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77395" y="5076645"/>
            <a:ext cx="1033828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composeLens 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composeLens </a:t>
            </a:r>
            <a:r>
              <a:rPr lang="en-US" altLang="en-US" b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).modify(_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capitalize)(</a:t>
            </a:r>
            <a:r>
              <a:rPr lang="en-US" altLang="en-US" b="1" i="1">
                <a:solidFill>
                  <a:srgbClr val="9876A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7395" y="2606902"/>
            <a:ext cx="10338280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@Lenses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@Lenses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solidFill>
                  <a:srgbClr val="BBB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@Lenses </a:t>
            </a: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class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en-US" altLang="en-US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2765" y="1639328"/>
            <a:ext cx="811162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Awesome, now also IDE friendly (</a:t>
            </a:r>
            <a:r>
              <a:rPr lang="en-US" sz="2700" dirty="0" err="1"/>
              <a:t>Intellij</a:t>
            </a:r>
            <a:r>
              <a:rPr lang="en-US" sz="2700" dirty="0"/>
              <a:t> support)</a:t>
            </a:r>
          </a:p>
        </p:txBody>
      </p:sp>
    </p:spTree>
    <p:extLst>
      <p:ext uri="{BB962C8B-B14F-4D97-AF65-F5344CB8AC3E}">
        <p14:creationId xmlns:p14="http://schemas.microsoft.com/office/powerpoint/2010/main" val="3521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/>
              <a:t>The object graph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3970639" y="1812324"/>
            <a:ext cx="13180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Person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1438" y="2883241"/>
            <a:ext cx="10956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88693" y="2883242"/>
            <a:ext cx="15239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75439" y="3954160"/>
            <a:ext cx="11368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2692" y="3954160"/>
            <a:ext cx="11285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Street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14768" y="5025075"/>
            <a:ext cx="11121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String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88410" y="5025075"/>
            <a:ext cx="650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/>
              <a:t>Int</a:t>
            </a:r>
          </a:p>
        </p:txBody>
      </p: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 flipH="1">
            <a:off x="3299255" y="2320155"/>
            <a:ext cx="1330411" cy="563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4629666" y="2320155"/>
            <a:ext cx="1421027" cy="563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 flipH="1">
            <a:off x="4843850" y="3391073"/>
            <a:ext cx="1206843" cy="563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0" idx="0"/>
          </p:cNvCxnSpPr>
          <p:nvPr/>
        </p:nvCxnSpPr>
        <p:spPr>
          <a:xfrm>
            <a:off x="6050693" y="3391073"/>
            <a:ext cx="1326291" cy="563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  <a:endCxn id="11" idx="0"/>
          </p:cNvCxnSpPr>
          <p:nvPr/>
        </p:nvCxnSpPr>
        <p:spPr>
          <a:xfrm flipH="1">
            <a:off x="6470822" y="4461991"/>
            <a:ext cx="906162" cy="563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2"/>
            <a:endCxn id="12" idx="0"/>
          </p:cNvCxnSpPr>
          <p:nvPr/>
        </p:nvCxnSpPr>
        <p:spPr>
          <a:xfrm>
            <a:off x="7376984" y="4461991"/>
            <a:ext cx="1136821" cy="5630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0258135">
            <a:off x="3247287" y="2314086"/>
            <a:ext cx="12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876AA"/>
                </a:solidFill>
              </a:rPr>
              <a:t>fullName</a:t>
            </a:r>
          </a:p>
        </p:txBody>
      </p:sp>
      <p:sp>
        <p:nvSpPr>
          <p:cNvPr id="29" name="TextBox 28"/>
          <p:cNvSpPr txBox="1"/>
          <p:nvPr/>
        </p:nvSpPr>
        <p:spPr>
          <a:xfrm rot="19767539">
            <a:off x="6359334" y="4382831"/>
            <a:ext cx="12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876AA"/>
                </a:solidFill>
              </a:rPr>
              <a:t>name</a:t>
            </a:r>
          </a:p>
        </p:txBody>
      </p:sp>
      <p:sp>
        <p:nvSpPr>
          <p:cNvPr id="30" name="TextBox 29"/>
          <p:cNvSpPr txBox="1"/>
          <p:nvPr/>
        </p:nvSpPr>
        <p:spPr>
          <a:xfrm rot="20087884">
            <a:off x="4767878" y="3335975"/>
            <a:ext cx="12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876AA"/>
                </a:solidFill>
              </a:rPr>
              <a:t>city</a:t>
            </a:r>
          </a:p>
        </p:txBody>
      </p:sp>
      <p:sp>
        <p:nvSpPr>
          <p:cNvPr id="31" name="TextBox 30"/>
          <p:cNvSpPr txBox="1"/>
          <p:nvPr/>
        </p:nvSpPr>
        <p:spPr>
          <a:xfrm rot="1324276">
            <a:off x="5049740" y="2362275"/>
            <a:ext cx="1062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876AA"/>
                </a:solidFill>
              </a:rPr>
              <a:t>address</a:t>
            </a:r>
          </a:p>
        </p:txBody>
      </p:sp>
      <p:sp>
        <p:nvSpPr>
          <p:cNvPr id="32" name="TextBox 31"/>
          <p:cNvSpPr txBox="1"/>
          <p:nvPr/>
        </p:nvSpPr>
        <p:spPr>
          <a:xfrm rot="1477949">
            <a:off x="6608856" y="3471473"/>
            <a:ext cx="81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876AA"/>
                </a:solidFill>
              </a:rPr>
              <a:t>street</a:t>
            </a:r>
          </a:p>
        </p:txBody>
      </p:sp>
      <p:sp>
        <p:nvSpPr>
          <p:cNvPr id="33" name="TextBox 32"/>
          <p:cNvSpPr txBox="1"/>
          <p:nvPr/>
        </p:nvSpPr>
        <p:spPr>
          <a:xfrm rot="1590143">
            <a:off x="7595293" y="4521231"/>
            <a:ext cx="118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9876AA"/>
                </a:solidFill>
              </a:rPr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87935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2415</Words>
  <Application>Microsoft Office PowerPoint</Application>
  <PresentationFormat>Widescreen</PresentationFormat>
  <Paragraphs>507</Paragraphs>
  <Slides>61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Courier New</vt:lpstr>
      <vt:lpstr>Gisha</vt:lpstr>
      <vt:lpstr>Diamond Grid 16x9</vt:lpstr>
      <vt:lpstr>Optics with Monocle   Modeling the part and the whole</vt:lpstr>
      <vt:lpstr>About me</vt:lpstr>
      <vt:lpstr>Lens motivation</vt:lpstr>
      <vt:lpstr>What are lenses?</vt:lpstr>
      <vt:lpstr>Classic lens example</vt:lpstr>
      <vt:lpstr>Monocle Lenses</vt:lpstr>
      <vt:lpstr>Monocle Lenses</vt:lpstr>
      <vt:lpstr>Lenses Macro annotation</vt:lpstr>
      <vt:lpstr>The object graph</vt:lpstr>
      <vt:lpstr>Code size growth</vt:lpstr>
      <vt:lpstr>Composition: Follow the arrows</vt:lpstr>
      <vt:lpstr>Lens composition</vt:lpstr>
      <vt:lpstr>Lens composition</vt:lpstr>
      <vt:lpstr>Lens composition</vt:lpstr>
      <vt:lpstr>Lens composition</vt:lpstr>
      <vt:lpstr>Lens composition</vt:lpstr>
      <vt:lpstr>Polymorphic Lenses</vt:lpstr>
      <vt:lpstr>Polymorphic Lenses</vt:lpstr>
      <vt:lpstr>Example: Unit conversion</vt:lpstr>
      <vt:lpstr>Isomorphisms</vt:lpstr>
      <vt:lpstr>Isomorphisms</vt:lpstr>
      <vt:lpstr>Prisms</vt:lpstr>
      <vt:lpstr>Prisms</vt:lpstr>
      <vt:lpstr>Prisms</vt:lpstr>
      <vt:lpstr>Prisms</vt:lpstr>
      <vt:lpstr>Property Testing</vt:lpstr>
      <vt:lpstr>Property Testing</vt:lpstr>
      <vt:lpstr>Property Testing</vt:lpstr>
      <vt:lpstr>Prism Laws</vt:lpstr>
      <vt:lpstr>Example: Double binding</vt:lpstr>
      <vt:lpstr>Example: Double binding</vt:lpstr>
      <vt:lpstr>Example: Double binding</vt:lpstr>
      <vt:lpstr>A bit of theory:    Van Laarhoven Lenses</vt:lpstr>
      <vt:lpstr>A bit of theory:    Van Laarhoven Lenses</vt:lpstr>
      <vt:lpstr>Functors</vt:lpstr>
      <vt:lpstr>List Functor</vt:lpstr>
      <vt:lpstr>Option Functor</vt:lpstr>
      <vt:lpstr>Van Laarhoven Lenses</vt:lpstr>
      <vt:lpstr>Van Laarhoven Lenses</vt:lpstr>
      <vt:lpstr>Van Laarhoven Lenses</vt:lpstr>
      <vt:lpstr>Van Laarhoven Lenses</vt:lpstr>
      <vt:lpstr>Identity Functor</vt:lpstr>
      <vt:lpstr>Identity Functor</vt:lpstr>
      <vt:lpstr>Van Laarhoven Lenses</vt:lpstr>
      <vt:lpstr>Van Laarhoven Lenses</vt:lpstr>
      <vt:lpstr>Van Laarhoven Lenses</vt:lpstr>
      <vt:lpstr>Const Functor</vt:lpstr>
      <vt:lpstr>Const Functor</vt:lpstr>
      <vt:lpstr>Van Laarhoven Lenses</vt:lpstr>
      <vt:lpstr>Creating Van Laarhoven Lenses</vt:lpstr>
      <vt:lpstr>Creating Van Laarhoven Lenses</vt:lpstr>
      <vt:lpstr>Creating Van Laarhoven Lenses</vt:lpstr>
      <vt:lpstr>Monocle</vt:lpstr>
      <vt:lpstr>Resources</vt:lpstr>
      <vt:lpstr>Thank you!</vt:lpstr>
      <vt:lpstr>Extra Slides</vt:lpstr>
      <vt:lpstr>ASTs - Lenses for APIs</vt:lpstr>
      <vt:lpstr>ASTs - Lenses for APIs</vt:lpstr>
      <vt:lpstr>Polymorphic Optic Instances</vt:lpstr>
      <vt:lpstr>Example: Json</vt:lpstr>
      <vt:lpstr>* Polymorphic Lens 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2015-01-04T18:56:41Z</dcterms:created>
  <dcterms:modified xsi:type="dcterms:W3CDTF">2016-11-30T22:21:24Z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