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73"/>
  </p:notesMasterIdLst>
  <p:sldIdLst>
    <p:sldId id="256" r:id="rId2"/>
    <p:sldId id="262" r:id="rId3"/>
    <p:sldId id="265" r:id="rId4"/>
    <p:sldId id="344" r:id="rId5"/>
    <p:sldId id="266" r:id="rId6"/>
    <p:sldId id="314" r:id="rId7"/>
    <p:sldId id="300" r:id="rId8"/>
    <p:sldId id="301" r:id="rId9"/>
    <p:sldId id="315" r:id="rId10"/>
    <p:sldId id="345" r:id="rId11"/>
    <p:sldId id="302" r:id="rId12"/>
    <p:sldId id="299" r:id="rId13"/>
    <p:sldId id="318" r:id="rId14"/>
    <p:sldId id="319" r:id="rId15"/>
    <p:sldId id="316" r:id="rId16"/>
    <p:sldId id="317" r:id="rId17"/>
    <p:sldId id="346" r:id="rId18"/>
    <p:sldId id="303" r:id="rId19"/>
    <p:sldId id="304" r:id="rId20"/>
    <p:sldId id="310" r:id="rId21"/>
    <p:sldId id="372" r:id="rId22"/>
    <p:sldId id="322" r:id="rId23"/>
    <p:sldId id="371" r:id="rId24"/>
    <p:sldId id="323" r:id="rId25"/>
    <p:sldId id="324" r:id="rId26"/>
    <p:sldId id="320" r:id="rId27"/>
    <p:sldId id="325" r:id="rId28"/>
    <p:sldId id="306" r:id="rId29"/>
    <p:sldId id="327" r:id="rId30"/>
    <p:sldId id="373" r:id="rId31"/>
    <p:sldId id="328" r:id="rId32"/>
    <p:sldId id="307" r:id="rId33"/>
    <p:sldId id="348" r:id="rId34"/>
    <p:sldId id="330" r:id="rId35"/>
    <p:sldId id="331" r:id="rId36"/>
    <p:sldId id="332" r:id="rId37"/>
    <p:sldId id="329" r:id="rId38"/>
    <p:sldId id="334" r:id="rId39"/>
    <p:sldId id="333" r:id="rId40"/>
    <p:sldId id="337" r:id="rId41"/>
    <p:sldId id="336" r:id="rId42"/>
    <p:sldId id="338" r:id="rId43"/>
    <p:sldId id="339" r:id="rId44"/>
    <p:sldId id="335" r:id="rId45"/>
    <p:sldId id="349" r:id="rId46"/>
    <p:sldId id="340" r:id="rId47"/>
    <p:sldId id="342" r:id="rId48"/>
    <p:sldId id="341" r:id="rId49"/>
    <p:sldId id="308" r:id="rId50"/>
    <p:sldId id="350" r:id="rId51"/>
    <p:sldId id="351" r:id="rId52"/>
    <p:sldId id="352" r:id="rId53"/>
    <p:sldId id="354" r:id="rId54"/>
    <p:sldId id="343" r:id="rId55"/>
    <p:sldId id="355" r:id="rId56"/>
    <p:sldId id="356" r:id="rId57"/>
    <p:sldId id="305" r:id="rId58"/>
    <p:sldId id="359" r:id="rId59"/>
    <p:sldId id="361" r:id="rId60"/>
    <p:sldId id="363" r:id="rId61"/>
    <p:sldId id="357" r:id="rId62"/>
    <p:sldId id="364" r:id="rId63"/>
    <p:sldId id="365" r:id="rId64"/>
    <p:sldId id="311" r:id="rId65"/>
    <p:sldId id="367" r:id="rId66"/>
    <p:sldId id="368" r:id="rId67"/>
    <p:sldId id="370" r:id="rId68"/>
    <p:sldId id="369" r:id="rId69"/>
    <p:sldId id="312" r:id="rId70"/>
    <p:sldId id="313" r:id="rId71"/>
    <p:sldId id="298" r:id="rId7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708" autoAdjust="0"/>
  </p:normalViewPr>
  <p:slideViewPr>
    <p:cSldViewPr snapToGrid="0">
      <p:cViewPr varScale="1">
        <p:scale>
          <a:sx n="70" d="100"/>
          <a:sy n="70" d="100"/>
        </p:scale>
        <p:origin x="1066" y="48"/>
      </p:cViewPr>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91AC6B-2634-4E2F-8F5A-BC95DA460766}" type="datetimeFigureOut">
              <a:rPr lang="zh-CN" altLang="en-US" smtClean="0"/>
              <a:t>2023/10/23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FB0A52-928A-44CE-9E53-D35098B3E268}" type="slidenum">
              <a:rPr lang="zh-CN" altLang="en-US" smtClean="0"/>
              <a:t>‹#›</a:t>
            </a:fld>
            <a:endParaRPr lang="zh-CN" altLang="en-US"/>
          </a:p>
        </p:txBody>
      </p:sp>
    </p:spTree>
    <p:extLst>
      <p:ext uri="{BB962C8B-B14F-4D97-AF65-F5344CB8AC3E}">
        <p14:creationId xmlns:p14="http://schemas.microsoft.com/office/powerpoint/2010/main" val="28614465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6FB0A52-928A-44CE-9E53-D35098B3E268}" type="slidenum">
              <a:rPr lang="zh-CN" altLang="en-US" smtClean="0"/>
              <a:t>24</a:t>
            </a:fld>
            <a:endParaRPr lang="zh-CN" altLang="en-US"/>
          </a:p>
        </p:txBody>
      </p:sp>
    </p:spTree>
    <p:extLst>
      <p:ext uri="{BB962C8B-B14F-4D97-AF65-F5344CB8AC3E}">
        <p14:creationId xmlns:p14="http://schemas.microsoft.com/office/powerpoint/2010/main" val="13691296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6FB0A52-928A-44CE-9E53-D35098B3E268}" type="slidenum">
              <a:rPr lang="zh-CN" altLang="en-US" smtClean="0"/>
              <a:t>55</a:t>
            </a:fld>
            <a:endParaRPr lang="zh-CN" altLang="en-US"/>
          </a:p>
        </p:txBody>
      </p:sp>
    </p:spTree>
    <p:extLst>
      <p:ext uri="{BB962C8B-B14F-4D97-AF65-F5344CB8AC3E}">
        <p14:creationId xmlns:p14="http://schemas.microsoft.com/office/powerpoint/2010/main" val="4031129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i="0" kern="1200" dirty="0">
                <a:solidFill>
                  <a:schemeClr val="tx1"/>
                </a:solidFill>
                <a:effectLst/>
                <a:latin typeface="+mn-lt"/>
                <a:ea typeface="+mn-ea"/>
                <a:cs typeface="+mn-cs"/>
              </a:rPr>
              <a:t>PE</a:t>
            </a:r>
            <a:r>
              <a:rPr lang="zh-CN" altLang="en-US" sz="1200" b="1"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一个</a:t>
            </a:r>
            <a:r>
              <a:rPr lang="en-US" altLang="zh-CN" sz="1200" b="0" i="0" kern="1200" dirty="0">
                <a:solidFill>
                  <a:schemeClr val="tx1"/>
                </a:solidFill>
                <a:effectLst/>
                <a:latin typeface="+mn-lt"/>
                <a:ea typeface="+mn-ea"/>
                <a:cs typeface="+mn-cs"/>
              </a:rPr>
              <a:t>PE</a:t>
            </a:r>
            <a:r>
              <a:rPr lang="zh-CN" altLang="en-US" sz="1200" b="0" i="0" kern="1200" dirty="0">
                <a:solidFill>
                  <a:schemeClr val="tx1"/>
                </a:solidFill>
                <a:effectLst/>
                <a:latin typeface="+mn-lt"/>
                <a:ea typeface="+mn-ea"/>
                <a:cs typeface="+mn-cs"/>
              </a:rPr>
              <a:t>也被称为一个</a:t>
            </a:r>
            <a:r>
              <a:rPr lang="en-US" altLang="zh-CN" sz="1200" b="0" i="0" kern="1200" dirty="0">
                <a:solidFill>
                  <a:schemeClr val="tx1"/>
                </a:solidFill>
                <a:effectLst/>
                <a:latin typeface="+mn-lt"/>
                <a:ea typeface="+mn-ea"/>
                <a:cs typeface="+mn-cs"/>
              </a:rPr>
              <a:t>vproc( virtual processor)</a:t>
            </a:r>
            <a:r>
              <a:rPr lang="zh-CN" altLang="en-US" sz="1200" b="0" i="0" kern="1200" dirty="0">
                <a:solidFill>
                  <a:schemeClr val="tx1"/>
                </a:solidFill>
                <a:effectLst/>
                <a:latin typeface="+mn-lt"/>
                <a:ea typeface="+mn-ea"/>
                <a:cs typeface="+mn-cs"/>
              </a:rPr>
              <a:t>，该组件主要完成四项工作</a:t>
            </a:r>
          </a:p>
          <a:p>
            <a:r>
              <a:rPr lang="zh-CN" altLang="en-US" sz="1200" b="0" i="0" kern="1200" dirty="0">
                <a:solidFill>
                  <a:schemeClr val="tx1"/>
                </a:solidFill>
                <a:effectLst/>
                <a:latin typeface="+mn-lt"/>
                <a:ea typeface="+mn-ea"/>
                <a:cs typeface="+mn-cs"/>
              </a:rPr>
              <a:t>会话控制</a:t>
            </a:r>
            <a:r>
              <a:rPr lang="en-US" altLang="zh-CN" sz="1200" b="0" i="0" kern="1200" dirty="0">
                <a:solidFill>
                  <a:schemeClr val="tx1"/>
                </a:solidFill>
                <a:effectLst/>
                <a:latin typeface="+mn-lt"/>
                <a:ea typeface="+mn-ea"/>
                <a:cs typeface="+mn-cs"/>
              </a:rPr>
              <a:t>(Session Control)</a:t>
            </a:r>
          </a:p>
          <a:p>
            <a:r>
              <a:rPr lang="en-US" altLang="zh-CN" sz="1200" b="0" i="0" kern="1200" dirty="0">
                <a:solidFill>
                  <a:schemeClr val="tx1"/>
                </a:solidFill>
                <a:effectLst/>
                <a:latin typeface="+mn-lt"/>
                <a:ea typeface="+mn-ea"/>
                <a:cs typeface="+mn-cs"/>
              </a:rPr>
              <a:t>SQL</a:t>
            </a:r>
            <a:r>
              <a:rPr lang="zh-CN" altLang="en-US" sz="1200" b="0" i="0" kern="1200" dirty="0">
                <a:solidFill>
                  <a:schemeClr val="tx1"/>
                </a:solidFill>
                <a:effectLst/>
                <a:latin typeface="+mn-lt"/>
                <a:ea typeface="+mn-ea"/>
                <a:cs typeface="+mn-cs"/>
              </a:rPr>
              <a:t>解析</a:t>
            </a:r>
            <a:r>
              <a:rPr lang="en-US" altLang="zh-CN" sz="1200" b="0" i="0" kern="1200" dirty="0">
                <a:solidFill>
                  <a:schemeClr val="tx1"/>
                </a:solidFill>
                <a:effectLst/>
                <a:latin typeface="+mn-lt"/>
                <a:ea typeface="+mn-ea"/>
                <a:cs typeface="+mn-cs"/>
              </a:rPr>
              <a:t>(Parser)</a:t>
            </a:r>
          </a:p>
          <a:p>
            <a:r>
              <a:rPr lang="en-US" altLang="zh-CN" sz="1200" b="0" i="0" kern="1200" dirty="0">
                <a:solidFill>
                  <a:schemeClr val="tx1"/>
                </a:solidFill>
                <a:effectLst/>
                <a:latin typeface="+mn-lt"/>
                <a:ea typeface="+mn-ea"/>
                <a:cs typeface="+mn-cs"/>
              </a:rPr>
              <a:t>SQL</a:t>
            </a:r>
            <a:r>
              <a:rPr lang="zh-CN" altLang="en-US" sz="1200" b="0" i="0" kern="1200" dirty="0">
                <a:solidFill>
                  <a:schemeClr val="tx1"/>
                </a:solidFill>
                <a:effectLst/>
                <a:latin typeface="+mn-lt"/>
                <a:ea typeface="+mn-ea"/>
                <a:cs typeface="+mn-cs"/>
              </a:rPr>
              <a:t>优化</a:t>
            </a:r>
            <a:r>
              <a:rPr lang="en-US" altLang="zh-CN" sz="1200" b="0" i="0" kern="1200" dirty="0">
                <a:solidFill>
                  <a:schemeClr val="tx1"/>
                </a:solidFill>
                <a:effectLst/>
                <a:latin typeface="+mn-lt"/>
                <a:ea typeface="+mn-ea"/>
                <a:cs typeface="+mn-cs"/>
              </a:rPr>
              <a:t>(Optimizer )</a:t>
            </a:r>
          </a:p>
          <a:p>
            <a:r>
              <a:rPr lang="zh-CN" altLang="en-US" sz="1200" b="0" i="0" kern="1200" dirty="0">
                <a:solidFill>
                  <a:schemeClr val="tx1"/>
                </a:solidFill>
                <a:effectLst/>
                <a:latin typeface="+mn-lt"/>
                <a:ea typeface="+mn-ea"/>
                <a:cs typeface="+mn-cs"/>
              </a:rPr>
              <a:t>任务分发</a:t>
            </a:r>
            <a:r>
              <a:rPr lang="en-US" altLang="zh-CN" sz="1200" b="0" i="0" kern="1200" dirty="0">
                <a:solidFill>
                  <a:schemeClr val="tx1"/>
                </a:solidFill>
                <a:effectLst/>
                <a:latin typeface="+mn-lt"/>
                <a:ea typeface="+mn-ea"/>
                <a:cs typeface="+mn-cs"/>
              </a:rPr>
              <a:t>(Dispatcher)</a:t>
            </a:r>
          </a:p>
          <a:p>
            <a:r>
              <a:rPr lang="zh-CN" altLang="en-US" sz="1200" b="1" i="0" kern="1200" dirty="0">
                <a:solidFill>
                  <a:schemeClr val="tx1"/>
                </a:solidFill>
                <a:effectLst/>
                <a:latin typeface="+mn-lt"/>
                <a:ea typeface="+mn-ea"/>
                <a:cs typeface="+mn-cs"/>
              </a:rPr>
              <a:t>上图只有一个</a:t>
            </a:r>
            <a:r>
              <a:rPr lang="en-US" altLang="zh-CN" sz="1200" b="1" i="0" kern="1200" dirty="0">
                <a:solidFill>
                  <a:schemeClr val="tx1"/>
                </a:solidFill>
                <a:effectLst/>
                <a:latin typeface="+mn-lt"/>
                <a:ea typeface="+mn-ea"/>
                <a:cs typeface="+mn-cs"/>
              </a:rPr>
              <a:t>PE</a:t>
            </a:r>
            <a:r>
              <a:rPr lang="zh-CN" altLang="en-US" sz="1200" b="1" i="0" kern="1200" dirty="0">
                <a:solidFill>
                  <a:schemeClr val="tx1"/>
                </a:solidFill>
                <a:effectLst/>
                <a:latin typeface="+mn-lt"/>
                <a:ea typeface="+mn-ea"/>
                <a:cs typeface="+mn-cs"/>
              </a:rPr>
              <a:t>但实际情况是由多个</a:t>
            </a:r>
            <a:r>
              <a:rPr lang="en-US" altLang="zh-CN" sz="1200" b="1" i="0" kern="1200" dirty="0">
                <a:solidFill>
                  <a:schemeClr val="tx1"/>
                </a:solidFill>
                <a:effectLst/>
                <a:latin typeface="+mn-lt"/>
                <a:ea typeface="+mn-ea"/>
                <a:cs typeface="+mn-cs"/>
              </a:rPr>
              <a:t>PE</a:t>
            </a:r>
            <a:r>
              <a:rPr lang="zh-CN" altLang="en-US" sz="1200" b="1" i="0" kern="1200" dirty="0">
                <a:solidFill>
                  <a:schemeClr val="tx1"/>
                </a:solidFill>
                <a:effectLst/>
                <a:latin typeface="+mn-lt"/>
                <a:ea typeface="+mn-ea"/>
                <a:cs typeface="+mn-cs"/>
              </a:rPr>
              <a:t>组成的。</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en-US" altLang="zh-CN" sz="1200" b="1" i="0" kern="1200" dirty="0">
                <a:solidFill>
                  <a:schemeClr val="tx1"/>
                </a:solidFill>
                <a:effectLst/>
                <a:latin typeface="+mn-lt"/>
                <a:ea typeface="+mn-ea"/>
                <a:cs typeface="+mn-cs"/>
              </a:rPr>
              <a:t>BYNET</a:t>
            </a:r>
            <a:r>
              <a:rPr lang="zh-CN" altLang="en-US" sz="1200" b="1"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也被成为</a:t>
            </a:r>
            <a:r>
              <a:rPr lang="en-US" altLang="zh-CN" sz="1200" b="0" i="0" kern="1200" dirty="0">
                <a:solidFill>
                  <a:schemeClr val="tx1"/>
                </a:solidFill>
                <a:effectLst/>
                <a:latin typeface="+mn-lt"/>
                <a:ea typeface="+mn-ea"/>
                <a:cs typeface="+mn-cs"/>
              </a:rPr>
              <a:t>MPL(message-passing layer)</a:t>
            </a:r>
            <a:r>
              <a:rPr lang="zh-CN" altLang="en-US" sz="1200" b="0" i="0" kern="1200" dirty="0">
                <a:solidFill>
                  <a:schemeClr val="tx1"/>
                </a:solidFill>
                <a:effectLst/>
                <a:latin typeface="+mn-lt"/>
                <a:ea typeface="+mn-ea"/>
                <a:cs typeface="+mn-cs"/>
              </a:rPr>
              <a:t>，是</a:t>
            </a:r>
            <a:r>
              <a:rPr lang="en-US" altLang="zh-CN" sz="1200" b="0" i="0" kern="1200" dirty="0">
                <a:solidFill>
                  <a:schemeClr val="tx1"/>
                </a:solidFill>
                <a:effectLst/>
                <a:latin typeface="+mn-lt"/>
                <a:ea typeface="+mn-ea"/>
                <a:cs typeface="+mn-cs"/>
              </a:rPr>
              <a:t>AMP</a:t>
            </a:r>
            <a:r>
              <a:rPr lang="zh-CN" altLang="en-US" sz="1200" b="0" i="0" kern="1200" dirty="0">
                <a:solidFill>
                  <a:schemeClr val="tx1"/>
                </a:solidFill>
                <a:effectLst/>
                <a:latin typeface="+mn-lt"/>
                <a:ea typeface="+mn-ea"/>
                <a:cs typeface="+mn-cs"/>
              </a:rPr>
              <a:t>和</a:t>
            </a:r>
            <a:r>
              <a:rPr lang="en-US" altLang="zh-CN" sz="1200" b="0" i="0" kern="1200" dirty="0">
                <a:solidFill>
                  <a:schemeClr val="tx1"/>
                </a:solidFill>
                <a:effectLst/>
                <a:latin typeface="+mn-lt"/>
                <a:ea typeface="+mn-ea"/>
                <a:cs typeface="+mn-cs"/>
              </a:rPr>
              <a:t>PE</a:t>
            </a:r>
            <a:r>
              <a:rPr lang="zh-CN" altLang="en-US" sz="1200" b="0" i="0" kern="1200" dirty="0">
                <a:solidFill>
                  <a:schemeClr val="tx1"/>
                </a:solidFill>
                <a:effectLst/>
                <a:latin typeface="+mn-lt"/>
                <a:ea typeface="+mn-ea"/>
                <a:cs typeface="+mn-cs"/>
              </a:rPr>
              <a:t>之间的桥梁，通过</a:t>
            </a:r>
            <a:r>
              <a:rPr lang="en-US" altLang="zh-CN" sz="1200" b="0" i="0" kern="1200" dirty="0">
                <a:solidFill>
                  <a:schemeClr val="tx1"/>
                </a:solidFill>
                <a:effectLst/>
                <a:latin typeface="+mn-lt"/>
                <a:ea typeface="+mn-ea"/>
                <a:cs typeface="+mn-cs"/>
              </a:rPr>
              <a:t>BYNET</a:t>
            </a:r>
            <a:r>
              <a:rPr lang="zh-CN" altLang="en-US" sz="1200" b="0" i="0" kern="1200" dirty="0">
                <a:solidFill>
                  <a:schemeClr val="tx1"/>
                </a:solidFill>
                <a:effectLst/>
                <a:latin typeface="+mn-lt"/>
                <a:ea typeface="+mn-ea"/>
                <a:cs typeface="+mn-cs"/>
              </a:rPr>
              <a:t>网络互联将所有的</a:t>
            </a:r>
            <a:r>
              <a:rPr lang="en-US" altLang="zh-CN" sz="1200" b="0" i="0" kern="1200" dirty="0">
                <a:solidFill>
                  <a:schemeClr val="tx1"/>
                </a:solidFill>
                <a:effectLst/>
                <a:latin typeface="+mn-lt"/>
                <a:ea typeface="+mn-ea"/>
                <a:cs typeface="+mn-cs"/>
              </a:rPr>
              <a:t>AMP</a:t>
            </a:r>
            <a:r>
              <a:rPr lang="zh-CN" altLang="en-US" sz="1200" b="0" i="0" kern="1200" dirty="0">
                <a:solidFill>
                  <a:schemeClr val="tx1"/>
                </a:solidFill>
                <a:effectLst/>
                <a:latin typeface="+mn-lt"/>
                <a:ea typeface="+mn-ea"/>
                <a:cs typeface="+mn-cs"/>
              </a:rPr>
              <a:t>连在一起。</a:t>
            </a:r>
            <a:r>
              <a:rPr lang="en-US" altLang="zh-CN" sz="1200" b="0" i="0" kern="1200" dirty="0">
                <a:solidFill>
                  <a:schemeClr val="tx1"/>
                </a:solidFill>
                <a:effectLst/>
                <a:latin typeface="+mn-lt"/>
                <a:ea typeface="+mn-ea"/>
                <a:cs typeface="+mn-cs"/>
              </a:rPr>
              <a:t>PE</a:t>
            </a:r>
            <a:r>
              <a:rPr lang="zh-CN" altLang="en-US" sz="1200" b="0" i="0" kern="1200" dirty="0">
                <a:solidFill>
                  <a:schemeClr val="tx1"/>
                </a:solidFill>
                <a:effectLst/>
                <a:latin typeface="+mn-lt"/>
                <a:ea typeface="+mn-ea"/>
                <a:cs typeface="+mn-cs"/>
              </a:rPr>
              <a:t>和</a:t>
            </a:r>
            <a:r>
              <a:rPr lang="en-US" altLang="zh-CN" sz="1200" b="0" i="0" kern="1200" dirty="0">
                <a:solidFill>
                  <a:schemeClr val="tx1"/>
                </a:solidFill>
                <a:effectLst/>
                <a:latin typeface="+mn-lt"/>
                <a:ea typeface="+mn-ea"/>
                <a:cs typeface="+mn-cs"/>
              </a:rPr>
              <a:t>AMP</a:t>
            </a:r>
            <a:r>
              <a:rPr lang="zh-CN" altLang="en-US" sz="1200" b="0" i="0" kern="1200" dirty="0">
                <a:solidFill>
                  <a:schemeClr val="tx1"/>
                </a:solidFill>
                <a:effectLst/>
                <a:latin typeface="+mn-lt"/>
                <a:ea typeface="+mn-ea"/>
                <a:cs typeface="+mn-cs"/>
              </a:rPr>
              <a:t>之间所有的消息传递都是通过</a:t>
            </a:r>
            <a:r>
              <a:rPr lang="en-US" altLang="zh-CN" sz="1200" b="0" i="0" kern="1200" dirty="0">
                <a:solidFill>
                  <a:schemeClr val="tx1"/>
                </a:solidFill>
                <a:effectLst/>
                <a:latin typeface="+mn-lt"/>
                <a:ea typeface="+mn-ea"/>
                <a:cs typeface="+mn-cs"/>
              </a:rPr>
              <a:t>BYNET</a:t>
            </a:r>
            <a:r>
              <a:rPr lang="zh-CN" altLang="en-US" sz="1200" b="0" i="0" kern="1200" dirty="0">
                <a:solidFill>
                  <a:schemeClr val="tx1"/>
                </a:solidFill>
                <a:effectLst/>
                <a:latin typeface="+mn-lt"/>
                <a:ea typeface="+mn-ea"/>
                <a:cs typeface="+mn-cs"/>
              </a:rPr>
              <a:t>完成的 </a:t>
            </a:r>
            <a:r>
              <a:rPr lang="zh-CN" altLang="en-US" dirty="0"/>
              <a:t/>
            </a:r>
            <a:br>
              <a:rPr lang="zh-CN" altLang="en-US" dirty="0"/>
            </a:br>
            <a:r>
              <a:rPr lang="zh-CN" altLang="en-US" sz="1200" b="0" i="0" kern="1200" dirty="0">
                <a:solidFill>
                  <a:schemeClr val="tx1"/>
                </a:solidFill>
                <a:effectLst/>
                <a:latin typeface="+mn-lt"/>
                <a:ea typeface="+mn-ea"/>
                <a:cs typeface="+mn-cs"/>
              </a:rPr>
              <a:t>一个典型的</a:t>
            </a:r>
            <a:r>
              <a:rPr lang="en-US" altLang="zh-CN" sz="1200" b="0" i="0" kern="1200" dirty="0">
                <a:solidFill>
                  <a:schemeClr val="tx1"/>
                </a:solidFill>
                <a:effectLst/>
                <a:latin typeface="+mn-lt"/>
                <a:ea typeface="+mn-ea"/>
                <a:cs typeface="+mn-cs"/>
              </a:rPr>
              <a:t>teradata</a:t>
            </a:r>
            <a:r>
              <a:rPr lang="zh-CN" altLang="en-US" sz="1200" b="0" i="0" kern="1200" dirty="0">
                <a:solidFill>
                  <a:schemeClr val="tx1"/>
                </a:solidFill>
                <a:effectLst/>
                <a:latin typeface="+mn-lt"/>
                <a:ea typeface="+mn-ea"/>
                <a:cs typeface="+mn-cs"/>
              </a:rPr>
              <a:t>数据库一般由两个</a:t>
            </a:r>
            <a:r>
              <a:rPr lang="en-US" altLang="zh-CN" sz="1200" b="0" i="0" kern="1200" dirty="0">
                <a:solidFill>
                  <a:schemeClr val="tx1"/>
                </a:solidFill>
                <a:effectLst/>
                <a:latin typeface="+mn-lt"/>
                <a:ea typeface="+mn-ea"/>
                <a:cs typeface="+mn-cs"/>
              </a:rPr>
              <a:t>BYNET </a:t>
            </a:r>
            <a:r>
              <a:rPr lang="en-US" altLang="zh-CN" dirty="0"/>
              <a:t/>
            </a:r>
            <a:br>
              <a:rPr lang="en-US" altLang="zh-CN" dirty="0"/>
            </a:br>
            <a:r>
              <a:rPr lang="en-US" altLang="zh-CN" sz="1200" b="0" i="0" kern="1200" dirty="0" err="1">
                <a:solidFill>
                  <a:schemeClr val="tx1"/>
                </a:solidFill>
                <a:effectLst/>
                <a:latin typeface="+mn-lt"/>
                <a:ea typeface="+mn-ea"/>
                <a:cs typeface="+mn-cs"/>
              </a:rPr>
              <a:t>BYNET</a:t>
            </a:r>
            <a:r>
              <a:rPr lang="zh-CN" altLang="en-US" sz="1200" b="0" i="0" kern="1200" dirty="0">
                <a:solidFill>
                  <a:schemeClr val="tx1"/>
                </a:solidFill>
                <a:effectLst/>
                <a:latin typeface="+mn-lt"/>
                <a:ea typeface="+mn-ea"/>
                <a:cs typeface="+mn-cs"/>
              </a:rPr>
              <a:t>的特点： </a:t>
            </a:r>
            <a:r>
              <a:rPr lang="zh-CN" altLang="en-US" dirty="0"/>
              <a:t/>
            </a:r>
            <a:br>
              <a:rPr lang="zh-CN" altLang="en-US" dirty="0"/>
            </a:br>
            <a:r>
              <a:rPr lang="en-US" altLang="zh-CN" sz="1200" b="1" i="0" kern="1200" dirty="0">
                <a:solidFill>
                  <a:schemeClr val="tx1"/>
                </a:solidFill>
                <a:effectLst/>
                <a:latin typeface="+mn-lt"/>
                <a:ea typeface="+mn-ea"/>
                <a:cs typeface="+mn-cs"/>
              </a:rPr>
              <a:t>High performance:</a:t>
            </a:r>
            <a:r>
              <a:rPr lang="zh-CN" altLang="en-US" sz="1200" b="0" i="0" kern="1200" dirty="0">
                <a:solidFill>
                  <a:schemeClr val="tx1"/>
                </a:solidFill>
                <a:effectLst/>
                <a:latin typeface="+mn-lt"/>
                <a:ea typeface="+mn-ea"/>
                <a:cs typeface="+mn-cs"/>
              </a:rPr>
              <a:t>一般典型的</a:t>
            </a:r>
            <a:r>
              <a:rPr lang="en-US" altLang="zh-CN" sz="1200" b="0" i="0" kern="1200" dirty="0">
                <a:solidFill>
                  <a:schemeClr val="tx1"/>
                </a:solidFill>
                <a:effectLst/>
                <a:latin typeface="+mn-lt"/>
                <a:ea typeface="+mn-ea"/>
                <a:cs typeface="+mn-cs"/>
              </a:rPr>
              <a:t>teradata</a:t>
            </a:r>
            <a:r>
              <a:rPr lang="zh-CN" altLang="en-US" sz="1200" b="0" i="0" kern="1200" dirty="0">
                <a:solidFill>
                  <a:schemeClr val="tx1"/>
                </a:solidFill>
                <a:effectLst/>
                <a:latin typeface="+mn-lt"/>
                <a:ea typeface="+mn-ea"/>
                <a:cs typeface="+mn-cs"/>
              </a:rPr>
              <a:t>有两个</a:t>
            </a:r>
            <a:r>
              <a:rPr lang="en-US" altLang="zh-CN" sz="1200" b="0" i="0" kern="1200" dirty="0">
                <a:solidFill>
                  <a:schemeClr val="tx1"/>
                </a:solidFill>
                <a:effectLst/>
                <a:latin typeface="+mn-lt"/>
                <a:ea typeface="+mn-ea"/>
                <a:cs typeface="+mn-cs"/>
              </a:rPr>
              <a:t>BYNET</a:t>
            </a:r>
            <a:r>
              <a:rPr lang="zh-CN" altLang="en-US" sz="1200" b="0" i="0" kern="1200" dirty="0">
                <a:solidFill>
                  <a:schemeClr val="tx1"/>
                </a:solidFill>
                <a:effectLst/>
                <a:latin typeface="+mn-lt"/>
                <a:ea typeface="+mn-ea"/>
                <a:cs typeface="+mn-cs"/>
              </a:rPr>
              <a:t>同时工作 </a:t>
            </a:r>
            <a:r>
              <a:rPr lang="zh-CN" altLang="en-US" dirty="0"/>
              <a:t/>
            </a:r>
            <a:br>
              <a:rPr lang="zh-CN" altLang="en-US" dirty="0"/>
            </a:br>
            <a:r>
              <a:rPr lang="en-US" altLang="zh-CN" sz="1200" b="1" i="0" kern="1200" dirty="0">
                <a:solidFill>
                  <a:schemeClr val="tx1"/>
                </a:solidFill>
                <a:effectLst/>
                <a:latin typeface="+mn-lt"/>
                <a:ea typeface="+mn-ea"/>
                <a:cs typeface="+mn-cs"/>
              </a:rPr>
              <a:t>Fault tolerant:</a:t>
            </a:r>
            <a:r>
              <a:rPr lang="zh-CN" altLang="en-US" sz="1200" b="0" i="0" kern="1200" dirty="0">
                <a:solidFill>
                  <a:schemeClr val="tx1"/>
                </a:solidFill>
                <a:effectLst/>
                <a:latin typeface="+mn-lt"/>
                <a:ea typeface="+mn-ea"/>
                <a:cs typeface="+mn-cs"/>
              </a:rPr>
              <a:t>每个</a:t>
            </a:r>
            <a:r>
              <a:rPr lang="en-US" altLang="zh-CN" sz="1200" b="0" i="0" kern="1200" dirty="0">
                <a:solidFill>
                  <a:schemeClr val="tx1"/>
                </a:solidFill>
                <a:effectLst/>
                <a:latin typeface="+mn-lt"/>
                <a:ea typeface="+mn-ea"/>
                <a:cs typeface="+mn-cs"/>
              </a:rPr>
              <a:t>BYNET</a:t>
            </a:r>
            <a:r>
              <a:rPr lang="zh-CN" altLang="en-US" sz="1200" b="0" i="0" kern="1200" dirty="0">
                <a:solidFill>
                  <a:schemeClr val="tx1"/>
                </a:solidFill>
                <a:effectLst/>
                <a:latin typeface="+mn-lt"/>
                <a:ea typeface="+mn-ea"/>
                <a:cs typeface="+mn-cs"/>
              </a:rPr>
              <a:t>都都有多条连接路径，当其中一个不用时，会自动切换到另外一个</a:t>
            </a:r>
            <a:r>
              <a:rPr lang="en-US" altLang="zh-CN" sz="1200" b="0" i="0" kern="1200" dirty="0">
                <a:solidFill>
                  <a:schemeClr val="tx1"/>
                </a:solidFill>
                <a:effectLst/>
                <a:latin typeface="+mn-lt"/>
                <a:ea typeface="+mn-ea"/>
                <a:cs typeface="+mn-cs"/>
              </a:rPr>
              <a:t>BYNET</a:t>
            </a:r>
            <a:r>
              <a:rPr lang="zh-CN" altLang="en-US" sz="1200" b="0" i="0" kern="1200" dirty="0">
                <a:solidFill>
                  <a:schemeClr val="tx1"/>
                </a:solidFill>
                <a:effectLst/>
                <a:latin typeface="+mn-lt"/>
                <a:ea typeface="+mn-ea"/>
                <a:cs typeface="+mn-cs"/>
              </a:rPr>
              <a:t>上，并重新配置网络，避免将客户端请求发送到不可用的</a:t>
            </a:r>
            <a:r>
              <a:rPr lang="en-US" altLang="zh-CN" sz="1200" b="0" i="0" kern="1200" dirty="0">
                <a:solidFill>
                  <a:schemeClr val="tx1"/>
                </a:solidFill>
                <a:effectLst/>
                <a:latin typeface="+mn-lt"/>
                <a:ea typeface="+mn-ea"/>
                <a:cs typeface="+mn-cs"/>
              </a:rPr>
              <a:t>BYNET</a:t>
            </a:r>
            <a:r>
              <a:rPr lang="zh-CN" altLang="en-US" sz="1200" b="0" i="0" kern="1200" dirty="0">
                <a:solidFill>
                  <a:schemeClr val="tx1"/>
                </a:solidFill>
                <a:effectLst/>
                <a:latin typeface="+mn-lt"/>
                <a:ea typeface="+mn-ea"/>
                <a:cs typeface="+mn-cs"/>
              </a:rPr>
              <a:t>上 </a:t>
            </a:r>
            <a:r>
              <a:rPr lang="zh-CN" altLang="en-US" dirty="0"/>
              <a:t/>
            </a:r>
            <a:br>
              <a:rPr lang="zh-CN" altLang="en-US" dirty="0"/>
            </a:br>
            <a:r>
              <a:rPr lang="en-US" altLang="zh-CN" sz="1200" b="1" i="0" kern="1200" dirty="0">
                <a:solidFill>
                  <a:schemeClr val="tx1"/>
                </a:solidFill>
                <a:effectLst/>
                <a:latin typeface="+mn-lt"/>
                <a:ea typeface="+mn-ea"/>
                <a:cs typeface="+mn-cs"/>
              </a:rPr>
              <a:t>Load balanced:</a:t>
            </a:r>
            <a:r>
              <a:rPr lang="en-US" altLang="zh-CN" sz="1200" b="0" i="0" kern="1200" dirty="0">
                <a:solidFill>
                  <a:schemeClr val="tx1"/>
                </a:solidFill>
                <a:effectLst/>
                <a:latin typeface="+mn-lt"/>
                <a:ea typeface="+mn-ea"/>
                <a:cs typeface="+mn-cs"/>
              </a:rPr>
              <a:t> BYNET</a:t>
            </a:r>
            <a:r>
              <a:rPr lang="zh-CN" altLang="en-US" sz="1200" b="0" i="0" kern="1200" dirty="0">
                <a:solidFill>
                  <a:schemeClr val="tx1"/>
                </a:solidFill>
                <a:effectLst/>
                <a:latin typeface="+mn-lt"/>
                <a:ea typeface="+mn-ea"/>
                <a:cs typeface="+mn-cs"/>
              </a:rPr>
              <a:t>自动均衡，避免某一个负载太多 </a:t>
            </a:r>
            <a:endParaRPr lang="en-US" altLang="zh-CN" sz="1200" b="0" i="0" kern="1200" dirty="0">
              <a:solidFill>
                <a:schemeClr val="tx1"/>
              </a:solidFill>
              <a:effectLst/>
              <a:latin typeface="+mn-lt"/>
              <a:ea typeface="+mn-ea"/>
              <a:cs typeface="+mn-cs"/>
            </a:endParaRPr>
          </a:p>
          <a:p>
            <a:endParaRPr lang="en-US" altLang="zh-CN" dirty="0"/>
          </a:p>
          <a:p>
            <a:r>
              <a:rPr lang="en-US" altLang="zh-CN" sz="1200" b="1" i="0" kern="1200" dirty="0">
                <a:solidFill>
                  <a:schemeClr val="tx1"/>
                </a:solidFill>
                <a:effectLst/>
                <a:latin typeface="+mn-lt"/>
                <a:ea typeface="+mn-ea"/>
                <a:cs typeface="+mn-cs"/>
              </a:rPr>
              <a:t>AMP</a:t>
            </a:r>
            <a:r>
              <a:rPr lang="zh-CN" altLang="en-US" sz="1200" b="1"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 也可视为一个</a:t>
            </a:r>
            <a:r>
              <a:rPr lang="en-US" altLang="zh-CN" sz="1200" b="0" i="0" kern="1200" dirty="0">
                <a:solidFill>
                  <a:schemeClr val="tx1"/>
                </a:solidFill>
                <a:effectLst/>
                <a:latin typeface="+mn-lt"/>
                <a:ea typeface="+mn-ea"/>
                <a:cs typeface="+mn-cs"/>
              </a:rPr>
              <a:t>vproc</a:t>
            </a:r>
            <a:r>
              <a:rPr lang="zh-CN" altLang="en-US" sz="1200" b="0" i="0" kern="1200" dirty="0">
                <a:solidFill>
                  <a:schemeClr val="tx1"/>
                </a:solidFill>
                <a:effectLst/>
                <a:latin typeface="+mn-lt"/>
                <a:ea typeface="+mn-ea"/>
                <a:cs typeface="+mn-cs"/>
              </a:rPr>
              <a:t>，它管理着我们的数据，下图中一个</a:t>
            </a:r>
            <a:r>
              <a:rPr lang="en-US" altLang="zh-CN" sz="1200" b="0" i="0" kern="1200" dirty="0">
                <a:solidFill>
                  <a:schemeClr val="tx1"/>
                </a:solidFill>
                <a:effectLst/>
                <a:latin typeface="+mn-lt"/>
                <a:ea typeface="+mn-ea"/>
                <a:cs typeface="+mn-cs"/>
              </a:rPr>
              <a:t>AMP</a:t>
            </a:r>
            <a:r>
              <a:rPr lang="zh-CN" altLang="en-US" sz="1200" b="0" i="0" kern="1200" dirty="0">
                <a:solidFill>
                  <a:schemeClr val="tx1"/>
                </a:solidFill>
                <a:effectLst/>
                <a:latin typeface="+mn-lt"/>
                <a:ea typeface="+mn-ea"/>
                <a:cs typeface="+mn-cs"/>
              </a:rPr>
              <a:t>连接着一个</a:t>
            </a:r>
            <a:r>
              <a:rPr lang="en-US" altLang="zh-CN" sz="1200" b="0" i="0" kern="1200" dirty="0">
                <a:solidFill>
                  <a:schemeClr val="tx1"/>
                </a:solidFill>
                <a:effectLst/>
                <a:latin typeface="+mn-lt"/>
                <a:ea typeface="+mn-ea"/>
                <a:cs typeface="+mn-cs"/>
              </a:rPr>
              <a:t>DISK</a:t>
            </a:r>
            <a:r>
              <a:rPr lang="zh-CN" altLang="en-US" sz="1200" b="0" i="0" kern="1200" dirty="0">
                <a:solidFill>
                  <a:schemeClr val="tx1"/>
                </a:solidFill>
                <a:effectLst/>
                <a:latin typeface="+mn-lt"/>
                <a:ea typeface="+mn-ea"/>
                <a:cs typeface="+mn-cs"/>
              </a:rPr>
              <a:t>，实际中一个</a:t>
            </a:r>
            <a:r>
              <a:rPr lang="en-US" altLang="zh-CN" sz="1200" b="0" i="0" kern="1200" dirty="0">
                <a:solidFill>
                  <a:schemeClr val="tx1"/>
                </a:solidFill>
                <a:effectLst/>
                <a:latin typeface="+mn-lt"/>
                <a:ea typeface="+mn-ea"/>
                <a:cs typeface="+mn-cs"/>
              </a:rPr>
              <a:t>AMP</a:t>
            </a:r>
            <a:r>
              <a:rPr lang="zh-CN" altLang="en-US" sz="1200" b="0" i="0" kern="1200" dirty="0">
                <a:solidFill>
                  <a:schemeClr val="tx1"/>
                </a:solidFill>
                <a:effectLst/>
                <a:latin typeface="+mn-lt"/>
                <a:ea typeface="+mn-ea"/>
                <a:cs typeface="+mn-cs"/>
              </a:rPr>
              <a:t>可以管理多个</a:t>
            </a:r>
            <a:r>
              <a:rPr lang="en-US" altLang="zh-CN" sz="1200" b="0" i="0" kern="1200" dirty="0">
                <a:solidFill>
                  <a:schemeClr val="tx1"/>
                </a:solidFill>
                <a:effectLst/>
                <a:latin typeface="+mn-lt"/>
                <a:ea typeface="+mn-ea"/>
                <a:cs typeface="+mn-cs"/>
              </a:rPr>
              <a:t>DISK</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AMP</a:t>
            </a:r>
            <a:r>
              <a:rPr lang="zh-CN" altLang="en-US" sz="1200" b="0" i="0" kern="1200" dirty="0">
                <a:solidFill>
                  <a:schemeClr val="tx1"/>
                </a:solidFill>
                <a:effectLst/>
                <a:latin typeface="+mn-lt"/>
                <a:ea typeface="+mn-ea"/>
                <a:cs typeface="+mn-cs"/>
              </a:rPr>
              <a:t>是架在</a:t>
            </a:r>
            <a:r>
              <a:rPr lang="en-US" altLang="zh-CN" sz="1200" b="0" i="0" kern="1200" dirty="0">
                <a:solidFill>
                  <a:schemeClr val="tx1"/>
                </a:solidFill>
                <a:effectLst/>
                <a:latin typeface="+mn-lt"/>
                <a:ea typeface="+mn-ea"/>
                <a:cs typeface="+mn-cs"/>
              </a:rPr>
              <a:t>DISK</a:t>
            </a:r>
            <a:r>
              <a:rPr lang="zh-CN" altLang="en-US" sz="1200" b="0" i="0" kern="1200" dirty="0">
                <a:solidFill>
                  <a:schemeClr val="tx1"/>
                </a:solidFill>
                <a:effectLst/>
                <a:latin typeface="+mn-lt"/>
                <a:ea typeface="+mn-ea"/>
                <a:cs typeface="+mn-cs"/>
              </a:rPr>
              <a:t>上的桥梁 。每个</a:t>
            </a:r>
            <a:r>
              <a:rPr lang="en-US" altLang="zh-CN" sz="1200" b="0" i="0" kern="1200" dirty="0">
                <a:solidFill>
                  <a:schemeClr val="tx1"/>
                </a:solidFill>
                <a:effectLst/>
                <a:latin typeface="+mn-lt"/>
                <a:ea typeface="+mn-ea"/>
                <a:cs typeface="+mn-cs"/>
              </a:rPr>
              <a:t>AMP</a:t>
            </a:r>
            <a:r>
              <a:rPr lang="zh-CN" altLang="en-US" sz="1200" b="0" i="0" kern="1200" dirty="0">
                <a:solidFill>
                  <a:schemeClr val="tx1"/>
                </a:solidFill>
                <a:effectLst/>
                <a:latin typeface="+mn-lt"/>
                <a:ea typeface="+mn-ea"/>
                <a:cs typeface="+mn-cs"/>
              </a:rPr>
              <a:t>管理着各自的数据，数据的存和取都是</a:t>
            </a:r>
            <a:r>
              <a:rPr lang="en-US" altLang="zh-CN" sz="1200" b="0" i="0" kern="1200" dirty="0">
                <a:solidFill>
                  <a:schemeClr val="tx1"/>
                </a:solidFill>
                <a:effectLst/>
                <a:latin typeface="+mn-lt"/>
                <a:ea typeface="+mn-ea"/>
                <a:cs typeface="+mn-cs"/>
              </a:rPr>
              <a:t>AMP</a:t>
            </a:r>
            <a:r>
              <a:rPr lang="zh-CN" altLang="en-US" sz="1200" b="0" i="0" kern="1200" dirty="0">
                <a:solidFill>
                  <a:schemeClr val="tx1"/>
                </a:solidFill>
                <a:effectLst/>
                <a:latin typeface="+mn-lt"/>
                <a:ea typeface="+mn-ea"/>
                <a:cs typeface="+mn-cs"/>
              </a:rPr>
              <a:t>的工作。</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当新建一张表时每个</a:t>
            </a:r>
            <a:r>
              <a:rPr lang="en-US" altLang="zh-CN" sz="1200" b="0" i="0" kern="1200" dirty="0">
                <a:solidFill>
                  <a:schemeClr val="tx1"/>
                </a:solidFill>
                <a:effectLst/>
                <a:latin typeface="+mn-lt"/>
                <a:ea typeface="+mn-ea"/>
                <a:cs typeface="+mn-cs"/>
              </a:rPr>
              <a:t>AMP</a:t>
            </a:r>
            <a:r>
              <a:rPr lang="zh-CN" altLang="en-US" sz="1200" b="0" i="0" kern="1200" dirty="0">
                <a:solidFill>
                  <a:schemeClr val="tx1"/>
                </a:solidFill>
                <a:effectLst/>
                <a:latin typeface="+mn-lt"/>
                <a:ea typeface="+mn-ea"/>
                <a:cs typeface="+mn-cs"/>
              </a:rPr>
              <a:t>上都会创建表的结构信息，例如表名、列名、索引信息等。 </a:t>
            </a:r>
            <a:r>
              <a:rPr lang="zh-CN" altLang="en-US" dirty="0"/>
              <a:t/>
            </a:r>
            <a:br>
              <a:rPr lang="zh-CN" altLang="en-US" dirty="0"/>
            </a:br>
            <a:r>
              <a:rPr lang="zh-CN" altLang="en-US" sz="1200" b="0" i="0" kern="1200" dirty="0">
                <a:solidFill>
                  <a:schemeClr val="tx1"/>
                </a:solidFill>
                <a:effectLst/>
                <a:latin typeface="+mn-lt"/>
                <a:ea typeface="+mn-ea"/>
                <a:cs typeface="+mn-cs"/>
              </a:rPr>
              <a:t>理想状态下我们总希望我们的表平均的分布在所有的</a:t>
            </a:r>
            <a:r>
              <a:rPr lang="en-US" altLang="zh-CN" sz="1200" b="0" i="0" kern="1200" dirty="0">
                <a:solidFill>
                  <a:schemeClr val="tx1"/>
                </a:solidFill>
                <a:effectLst/>
                <a:latin typeface="+mn-lt"/>
                <a:ea typeface="+mn-ea"/>
                <a:cs typeface="+mn-cs"/>
              </a:rPr>
              <a:t>AMP</a:t>
            </a:r>
            <a:r>
              <a:rPr lang="zh-CN" altLang="en-US" sz="1200" b="0" i="0" kern="1200" dirty="0">
                <a:solidFill>
                  <a:schemeClr val="tx1"/>
                </a:solidFill>
                <a:effectLst/>
                <a:latin typeface="+mn-lt"/>
                <a:ea typeface="+mn-ea"/>
                <a:cs typeface="+mn-cs"/>
              </a:rPr>
              <a:t>上，以更好的利用所有节点并行处理。</a:t>
            </a:r>
            <a:endParaRPr lang="en-US" altLang="zh-CN" dirty="0"/>
          </a:p>
          <a:p>
            <a:endParaRPr lang="en-US" altLang="zh-CN" dirty="0"/>
          </a:p>
          <a:p>
            <a:r>
              <a:rPr lang="zh-CN" altLang="en-US" sz="1200" b="1" i="0" kern="1200" dirty="0">
                <a:solidFill>
                  <a:schemeClr val="tx1"/>
                </a:solidFill>
                <a:effectLst/>
                <a:latin typeface="+mn-lt"/>
                <a:ea typeface="+mn-ea"/>
                <a:cs typeface="+mn-cs"/>
              </a:rPr>
              <a:t>总结：</a:t>
            </a:r>
            <a:r>
              <a:rPr lang="en-US" altLang="zh-CN" sz="1200" b="1" i="0" kern="1200" dirty="0">
                <a:solidFill>
                  <a:schemeClr val="tx1"/>
                </a:solidFill>
                <a:effectLst/>
                <a:latin typeface="+mn-lt"/>
                <a:ea typeface="+mn-ea"/>
                <a:cs typeface="+mn-cs"/>
              </a:rPr>
              <a:t>teradata</a:t>
            </a:r>
            <a:r>
              <a:rPr lang="zh-CN" altLang="en-US" sz="1200" b="1" i="0" kern="1200" dirty="0">
                <a:solidFill>
                  <a:schemeClr val="tx1"/>
                </a:solidFill>
                <a:effectLst/>
                <a:latin typeface="+mn-lt"/>
                <a:ea typeface="+mn-ea"/>
                <a:cs typeface="+mn-cs"/>
              </a:rPr>
              <a:t>真正的</a:t>
            </a:r>
            <a:r>
              <a:rPr lang="en-US" altLang="zh-CN" sz="1200" b="1" i="0" kern="1200" dirty="0">
                <a:solidFill>
                  <a:schemeClr val="tx1"/>
                </a:solidFill>
                <a:effectLst/>
                <a:latin typeface="+mn-lt"/>
                <a:ea typeface="+mn-ea"/>
                <a:cs typeface="+mn-cs"/>
              </a:rPr>
              <a:t>share nothing</a:t>
            </a:r>
            <a:r>
              <a:rPr lang="zh-CN" altLang="en-US" sz="1200" b="1" i="0" kern="1200" dirty="0">
                <a:solidFill>
                  <a:schemeClr val="tx1"/>
                </a:solidFill>
                <a:effectLst/>
                <a:latin typeface="+mn-lt"/>
                <a:ea typeface="+mn-ea"/>
                <a:cs typeface="+mn-cs"/>
              </a:rPr>
              <a:t>架构，每个节点拥有自己的资源，如磁盘、内存、</a:t>
            </a:r>
            <a:r>
              <a:rPr lang="en-US" altLang="zh-CN" sz="1200" b="1" i="0" kern="1200" dirty="0" err="1">
                <a:solidFill>
                  <a:schemeClr val="tx1"/>
                </a:solidFill>
                <a:effectLst/>
                <a:latin typeface="+mn-lt"/>
                <a:ea typeface="+mn-ea"/>
                <a:cs typeface="+mn-cs"/>
              </a:rPr>
              <a:t>cpu</a:t>
            </a:r>
            <a:r>
              <a:rPr lang="zh-CN" altLang="en-US" sz="1200" b="1" i="0" kern="1200" dirty="0">
                <a:solidFill>
                  <a:schemeClr val="tx1"/>
                </a:solidFill>
                <a:effectLst/>
                <a:latin typeface="+mn-lt"/>
                <a:ea typeface="+mn-ea"/>
                <a:cs typeface="+mn-cs"/>
              </a:rPr>
              <a:t>等。每个</a:t>
            </a:r>
            <a:r>
              <a:rPr lang="en-US" altLang="zh-CN" sz="1200" b="1" i="0" kern="1200" dirty="0">
                <a:solidFill>
                  <a:schemeClr val="tx1"/>
                </a:solidFill>
                <a:effectLst/>
                <a:latin typeface="+mn-lt"/>
                <a:ea typeface="+mn-ea"/>
                <a:cs typeface="+mn-cs"/>
              </a:rPr>
              <a:t>AMP</a:t>
            </a:r>
            <a:r>
              <a:rPr lang="zh-CN" altLang="en-US" sz="1200" b="1" i="0" kern="1200" dirty="0">
                <a:solidFill>
                  <a:schemeClr val="tx1"/>
                </a:solidFill>
                <a:effectLst/>
                <a:latin typeface="+mn-lt"/>
                <a:ea typeface="+mn-ea"/>
                <a:cs typeface="+mn-cs"/>
              </a:rPr>
              <a:t>管理着自已的数据，协同工作，通过</a:t>
            </a:r>
            <a:r>
              <a:rPr lang="en-US" altLang="zh-CN" sz="1200" b="1" i="0" kern="1200" dirty="0">
                <a:solidFill>
                  <a:schemeClr val="tx1"/>
                </a:solidFill>
                <a:effectLst/>
                <a:latin typeface="+mn-lt"/>
                <a:ea typeface="+mn-ea"/>
                <a:cs typeface="+mn-cs"/>
              </a:rPr>
              <a:t>BYNET</a:t>
            </a:r>
            <a:r>
              <a:rPr lang="zh-CN" altLang="en-US" sz="1200" b="1" i="0" kern="1200" dirty="0">
                <a:solidFill>
                  <a:schemeClr val="tx1"/>
                </a:solidFill>
                <a:effectLst/>
                <a:latin typeface="+mn-lt"/>
                <a:ea typeface="+mn-ea"/>
                <a:cs typeface="+mn-cs"/>
              </a:rPr>
              <a:t>告诉网络互联</a:t>
            </a:r>
            <a:endParaRPr lang="en-US" altLang="zh-CN" dirty="0"/>
          </a:p>
          <a:p>
            <a:endParaRPr lang="en-US" altLang="zh-CN" dirty="0"/>
          </a:p>
          <a:p>
            <a:r>
              <a:rPr lang="en-US" altLang="zh-CN" dirty="0"/>
              <a:t>https://blog.csdn.net/vaychen/article/details/81216929</a:t>
            </a:r>
          </a:p>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6FB0A52-928A-44CE-9E53-D35098B3E268}"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58</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5521553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i="0" kern="1200" dirty="0">
                <a:solidFill>
                  <a:schemeClr val="tx1"/>
                </a:solidFill>
                <a:effectLst/>
                <a:latin typeface="+mn-lt"/>
                <a:ea typeface="+mn-ea"/>
                <a:cs typeface="+mn-cs"/>
              </a:rPr>
              <a:t>PE</a:t>
            </a:r>
            <a:r>
              <a:rPr lang="zh-CN" altLang="en-US" sz="1200" b="1"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一个</a:t>
            </a:r>
            <a:r>
              <a:rPr lang="en-US" altLang="zh-CN" sz="1200" b="0" i="0" kern="1200" dirty="0">
                <a:solidFill>
                  <a:schemeClr val="tx1"/>
                </a:solidFill>
                <a:effectLst/>
                <a:latin typeface="+mn-lt"/>
                <a:ea typeface="+mn-ea"/>
                <a:cs typeface="+mn-cs"/>
              </a:rPr>
              <a:t>PE</a:t>
            </a:r>
            <a:r>
              <a:rPr lang="zh-CN" altLang="en-US" sz="1200" b="0" i="0" kern="1200" dirty="0">
                <a:solidFill>
                  <a:schemeClr val="tx1"/>
                </a:solidFill>
                <a:effectLst/>
                <a:latin typeface="+mn-lt"/>
                <a:ea typeface="+mn-ea"/>
                <a:cs typeface="+mn-cs"/>
              </a:rPr>
              <a:t>也被称为一个</a:t>
            </a:r>
            <a:r>
              <a:rPr lang="en-US" altLang="zh-CN" sz="1200" b="0" i="0" kern="1200" dirty="0">
                <a:solidFill>
                  <a:schemeClr val="tx1"/>
                </a:solidFill>
                <a:effectLst/>
                <a:latin typeface="+mn-lt"/>
                <a:ea typeface="+mn-ea"/>
                <a:cs typeface="+mn-cs"/>
              </a:rPr>
              <a:t>vproc( virtual processor)</a:t>
            </a:r>
            <a:r>
              <a:rPr lang="zh-CN" altLang="en-US" sz="1200" b="0" i="0" kern="1200" dirty="0">
                <a:solidFill>
                  <a:schemeClr val="tx1"/>
                </a:solidFill>
                <a:effectLst/>
                <a:latin typeface="+mn-lt"/>
                <a:ea typeface="+mn-ea"/>
                <a:cs typeface="+mn-cs"/>
              </a:rPr>
              <a:t>，该组件主要完成四项工作</a:t>
            </a:r>
          </a:p>
          <a:p>
            <a:r>
              <a:rPr lang="zh-CN" altLang="en-US" sz="1200" b="0" i="0" kern="1200" dirty="0">
                <a:solidFill>
                  <a:schemeClr val="tx1"/>
                </a:solidFill>
                <a:effectLst/>
                <a:latin typeface="+mn-lt"/>
                <a:ea typeface="+mn-ea"/>
                <a:cs typeface="+mn-cs"/>
              </a:rPr>
              <a:t>会话控制</a:t>
            </a:r>
            <a:r>
              <a:rPr lang="en-US" altLang="zh-CN" sz="1200" b="0" i="0" kern="1200" dirty="0">
                <a:solidFill>
                  <a:schemeClr val="tx1"/>
                </a:solidFill>
                <a:effectLst/>
                <a:latin typeface="+mn-lt"/>
                <a:ea typeface="+mn-ea"/>
                <a:cs typeface="+mn-cs"/>
              </a:rPr>
              <a:t>(Session Control)</a:t>
            </a:r>
          </a:p>
          <a:p>
            <a:r>
              <a:rPr lang="en-US" altLang="zh-CN" sz="1200" b="0" i="0" kern="1200" dirty="0">
                <a:solidFill>
                  <a:schemeClr val="tx1"/>
                </a:solidFill>
                <a:effectLst/>
                <a:latin typeface="+mn-lt"/>
                <a:ea typeface="+mn-ea"/>
                <a:cs typeface="+mn-cs"/>
              </a:rPr>
              <a:t>SQL</a:t>
            </a:r>
            <a:r>
              <a:rPr lang="zh-CN" altLang="en-US" sz="1200" b="0" i="0" kern="1200" dirty="0">
                <a:solidFill>
                  <a:schemeClr val="tx1"/>
                </a:solidFill>
                <a:effectLst/>
                <a:latin typeface="+mn-lt"/>
                <a:ea typeface="+mn-ea"/>
                <a:cs typeface="+mn-cs"/>
              </a:rPr>
              <a:t>解析</a:t>
            </a:r>
            <a:r>
              <a:rPr lang="en-US" altLang="zh-CN" sz="1200" b="0" i="0" kern="1200" dirty="0">
                <a:solidFill>
                  <a:schemeClr val="tx1"/>
                </a:solidFill>
                <a:effectLst/>
                <a:latin typeface="+mn-lt"/>
                <a:ea typeface="+mn-ea"/>
                <a:cs typeface="+mn-cs"/>
              </a:rPr>
              <a:t>(Parser)</a:t>
            </a:r>
          </a:p>
          <a:p>
            <a:r>
              <a:rPr lang="en-US" altLang="zh-CN" sz="1200" b="0" i="0" kern="1200" dirty="0">
                <a:solidFill>
                  <a:schemeClr val="tx1"/>
                </a:solidFill>
                <a:effectLst/>
                <a:latin typeface="+mn-lt"/>
                <a:ea typeface="+mn-ea"/>
                <a:cs typeface="+mn-cs"/>
              </a:rPr>
              <a:t>SQL</a:t>
            </a:r>
            <a:r>
              <a:rPr lang="zh-CN" altLang="en-US" sz="1200" b="0" i="0" kern="1200" dirty="0">
                <a:solidFill>
                  <a:schemeClr val="tx1"/>
                </a:solidFill>
                <a:effectLst/>
                <a:latin typeface="+mn-lt"/>
                <a:ea typeface="+mn-ea"/>
                <a:cs typeface="+mn-cs"/>
              </a:rPr>
              <a:t>优化</a:t>
            </a:r>
            <a:r>
              <a:rPr lang="en-US" altLang="zh-CN" sz="1200" b="0" i="0" kern="1200" dirty="0">
                <a:solidFill>
                  <a:schemeClr val="tx1"/>
                </a:solidFill>
                <a:effectLst/>
                <a:latin typeface="+mn-lt"/>
                <a:ea typeface="+mn-ea"/>
                <a:cs typeface="+mn-cs"/>
              </a:rPr>
              <a:t>(Optimizer )</a:t>
            </a:r>
          </a:p>
          <a:p>
            <a:r>
              <a:rPr lang="zh-CN" altLang="en-US" sz="1200" b="0" i="0" kern="1200" dirty="0">
                <a:solidFill>
                  <a:schemeClr val="tx1"/>
                </a:solidFill>
                <a:effectLst/>
                <a:latin typeface="+mn-lt"/>
                <a:ea typeface="+mn-ea"/>
                <a:cs typeface="+mn-cs"/>
              </a:rPr>
              <a:t>任务分发</a:t>
            </a:r>
            <a:r>
              <a:rPr lang="en-US" altLang="zh-CN" sz="1200" b="0" i="0" kern="1200" dirty="0">
                <a:solidFill>
                  <a:schemeClr val="tx1"/>
                </a:solidFill>
                <a:effectLst/>
                <a:latin typeface="+mn-lt"/>
                <a:ea typeface="+mn-ea"/>
                <a:cs typeface="+mn-cs"/>
              </a:rPr>
              <a:t>(Dispatcher)</a:t>
            </a:r>
          </a:p>
          <a:p>
            <a:r>
              <a:rPr lang="zh-CN" altLang="en-US" sz="1200" b="1" i="0" kern="1200" dirty="0">
                <a:solidFill>
                  <a:schemeClr val="tx1"/>
                </a:solidFill>
                <a:effectLst/>
                <a:latin typeface="+mn-lt"/>
                <a:ea typeface="+mn-ea"/>
                <a:cs typeface="+mn-cs"/>
              </a:rPr>
              <a:t>上图只有一个</a:t>
            </a:r>
            <a:r>
              <a:rPr lang="en-US" altLang="zh-CN" sz="1200" b="1" i="0" kern="1200" dirty="0">
                <a:solidFill>
                  <a:schemeClr val="tx1"/>
                </a:solidFill>
                <a:effectLst/>
                <a:latin typeface="+mn-lt"/>
                <a:ea typeface="+mn-ea"/>
                <a:cs typeface="+mn-cs"/>
              </a:rPr>
              <a:t>PE</a:t>
            </a:r>
            <a:r>
              <a:rPr lang="zh-CN" altLang="en-US" sz="1200" b="1" i="0" kern="1200" dirty="0">
                <a:solidFill>
                  <a:schemeClr val="tx1"/>
                </a:solidFill>
                <a:effectLst/>
                <a:latin typeface="+mn-lt"/>
                <a:ea typeface="+mn-ea"/>
                <a:cs typeface="+mn-cs"/>
              </a:rPr>
              <a:t>但实际情况是由多个</a:t>
            </a:r>
            <a:r>
              <a:rPr lang="en-US" altLang="zh-CN" sz="1200" b="1" i="0" kern="1200" dirty="0">
                <a:solidFill>
                  <a:schemeClr val="tx1"/>
                </a:solidFill>
                <a:effectLst/>
                <a:latin typeface="+mn-lt"/>
                <a:ea typeface="+mn-ea"/>
                <a:cs typeface="+mn-cs"/>
              </a:rPr>
              <a:t>PE</a:t>
            </a:r>
            <a:r>
              <a:rPr lang="zh-CN" altLang="en-US" sz="1200" b="1" i="0" kern="1200" dirty="0">
                <a:solidFill>
                  <a:schemeClr val="tx1"/>
                </a:solidFill>
                <a:effectLst/>
                <a:latin typeface="+mn-lt"/>
                <a:ea typeface="+mn-ea"/>
                <a:cs typeface="+mn-cs"/>
              </a:rPr>
              <a:t>组成的。</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en-US" altLang="zh-CN" sz="1200" b="1" i="0" kern="1200" dirty="0">
                <a:solidFill>
                  <a:schemeClr val="tx1"/>
                </a:solidFill>
                <a:effectLst/>
                <a:latin typeface="+mn-lt"/>
                <a:ea typeface="+mn-ea"/>
                <a:cs typeface="+mn-cs"/>
              </a:rPr>
              <a:t>BYNET</a:t>
            </a:r>
            <a:r>
              <a:rPr lang="zh-CN" altLang="en-US" sz="1200" b="1"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也被成为</a:t>
            </a:r>
            <a:r>
              <a:rPr lang="en-US" altLang="zh-CN" sz="1200" b="0" i="0" kern="1200" dirty="0">
                <a:solidFill>
                  <a:schemeClr val="tx1"/>
                </a:solidFill>
                <a:effectLst/>
                <a:latin typeface="+mn-lt"/>
                <a:ea typeface="+mn-ea"/>
                <a:cs typeface="+mn-cs"/>
              </a:rPr>
              <a:t>MPL(message-passing layer)</a:t>
            </a:r>
            <a:r>
              <a:rPr lang="zh-CN" altLang="en-US" sz="1200" b="0" i="0" kern="1200" dirty="0">
                <a:solidFill>
                  <a:schemeClr val="tx1"/>
                </a:solidFill>
                <a:effectLst/>
                <a:latin typeface="+mn-lt"/>
                <a:ea typeface="+mn-ea"/>
                <a:cs typeface="+mn-cs"/>
              </a:rPr>
              <a:t>，是</a:t>
            </a:r>
            <a:r>
              <a:rPr lang="en-US" altLang="zh-CN" sz="1200" b="0" i="0" kern="1200" dirty="0">
                <a:solidFill>
                  <a:schemeClr val="tx1"/>
                </a:solidFill>
                <a:effectLst/>
                <a:latin typeface="+mn-lt"/>
                <a:ea typeface="+mn-ea"/>
                <a:cs typeface="+mn-cs"/>
              </a:rPr>
              <a:t>AMP</a:t>
            </a:r>
            <a:r>
              <a:rPr lang="zh-CN" altLang="en-US" sz="1200" b="0" i="0" kern="1200" dirty="0">
                <a:solidFill>
                  <a:schemeClr val="tx1"/>
                </a:solidFill>
                <a:effectLst/>
                <a:latin typeface="+mn-lt"/>
                <a:ea typeface="+mn-ea"/>
                <a:cs typeface="+mn-cs"/>
              </a:rPr>
              <a:t>和</a:t>
            </a:r>
            <a:r>
              <a:rPr lang="en-US" altLang="zh-CN" sz="1200" b="0" i="0" kern="1200" dirty="0">
                <a:solidFill>
                  <a:schemeClr val="tx1"/>
                </a:solidFill>
                <a:effectLst/>
                <a:latin typeface="+mn-lt"/>
                <a:ea typeface="+mn-ea"/>
                <a:cs typeface="+mn-cs"/>
              </a:rPr>
              <a:t>PE</a:t>
            </a:r>
            <a:r>
              <a:rPr lang="zh-CN" altLang="en-US" sz="1200" b="0" i="0" kern="1200" dirty="0">
                <a:solidFill>
                  <a:schemeClr val="tx1"/>
                </a:solidFill>
                <a:effectLst/>
                <a:latin typeface="+mn-lt"/>
                <a:ea typeface="+mn-ea"/>
                <a:cs typeface="+mn-cs"/>
              </a:rPr>
              <a:t>之间的桥梁，通过</a:t>
            </a:r>
            <a:r>
              <a:rPr lang="en-US" altLang="zh-CN" sz="1200" b="0" i="0" kern="1200" dirty="0">
                <a:solidFill>
                  <a:schemeClr val="tx1"/>
                </a:solidFill>
                <a:effectLst/>
                <a:latin typeface="+mn-lt"/>
                <a:ea typeface="+mn-ea"/>
                <a:cs typeface="+mn-cs"/>
              </a:rPr>
              <a:t>BYNET</a:t>
            </a:r>
            <a:r>
              <a:rPr lang="zh-CN" altLang="en-US" sz="1200" b="0" i="0" kern="1200" dirty="0">
                <a:solidFill>
                  <a:schemeClr val="tx1"/>
                </a:solidFill>
                <a:effectLst/>
                <a:latin typeface="+mn-lt"/>
                <a:ea typeface="+mn-ea"/>
                <a:cs typeface="+mn-cs"/>
              </a:rPr>
              <a:t>网络互联将所有的</a:t>
            </a:r>
            <a:r>
              <a:rPr lang="en-US" altLang="zh-CN" sz="1200" b="0" i="0" kern="1200" dirty="0">
                <a:solidFill>
                  <a:schemeClr val="tx1"/>
                </a:solidFill>
                <a:effectLst/>
                <a:latin typeface="+mn-lt"/>
                <a:ea typeface="+mn-ea"/>
                <a:cs typeface="+mn-cs"/>
              </a:rPr>
              <a:t>AMP</a:t>
            </a:r>
            <a:r>
              <a:rPr lang="zh-CN" altLang="en-US" sz="1200" b="0" i="0" kern="1200" dirty="0">
                <a:solidFill>
                  <a:schemeClr val="tx1"/>
                </a:solidFill>
                <a:effectLst/>
                <a:latin typeface="+mn-lt"/>
                <a:ea typeface="+mn-ea"/>
                <a:cs typeface="+mn-cs"/>
              </a:rPr>
              <a:t>连在一起。</a:t>
            </a:r>
            <a:r>
              <a:rPr lang="en-US" altLang="zh-CN" sz="1200" b="0" i="0" kern="1200" dirty="0">
                <a:solidFill>
                  <a:schemeClr val="tx1"/>
                </a:solidFill>
                <a:effectLst/>
                <a:latin typeface="+mn-lt"/>
                <a:ea typeface="+mn-ea"/>
                <a:cs typeface="+mn-cs"/>
              </a:rPr>
              <a:t>PE</a:t>
            </a:r>
            <a:r>
              <a:rPr lang="zh-CN" altLang="en-US" sz="1200" b="0" i="0" kern="1200" dirty="0">
                <a:solidFill>
                  <a:schemeClr val="tx1"/>
                </a:solidFill>
                <a:effectLst/>
                <a:latin typeface="+mn-lt"/>
                <a:ea typeface="+mn-ea"/>
                <a:cs typeface="+mn-cs"/>
              </a:rPr>
              <a:t>和</a:t>
            </a:r>
            <a:r>
              <a:rPr lang="en-US" altLang="zh-CN" sz="1200" b="0" i="0" kern="1200" dirty="0">
                <a:solidFill>
                  <a:schemeClr val="tx1"/>
                </a:solidFill>
                <a:effectLst/>
                <a:latin typeface="+mn-lt"/>
                <a:ea typeface="+mn-ea"/>
                <a:cs typeface="+mn-cs"/>
              </a:rPr>
              <a:t>AMP</a:t>
            </a:r>
            <a:r>
              <a:rPr lang="zh-CN" altLang="en-US" sz="1200" b="0" i="0" kern="1200" dirty="0">
                <a:solidFill>
                  <a:schemeClr val="tx1"/>
                </a:solidFill>
                <a:effectLst/>
                <a:latin typeface="+mn-lt"/>
                <a:ea typeface="+mn-ea"/>
                <a:cs typeface="+mn-cs"/>
              </a:rPr>
              <a:t>之间所有的消息传递都是通过</a:t>
            </a:r>
            <a:r>
              <a:rPr lang="en-US" altLang="zh-CN" sz="1200" b="0" i="0" kern="1200" dirty="0">
                <a:solidFill>
                  <a:schemeClr val="tx1"/>
                </a:solidFill>
                <a:effectLst/>
                <a:latin typeface="+mn-lt"/>
                <a:ea typeface="+mn-ea"/>
                <a:cs typeface="+mn-cs"/>
              </a:rPr>
              <a:t>BYNET</a:t>
            </a:r>
            <a:r>
              <a:rPr lang="zh-CN" altLang="en-US" sz="1200" b="0" i="0" kern="1200" dirty="0">
                <a:solidFill>
                  <a:schemeClr val="tx1"/>
                </a:solidFill>
                <a:effectLst/>
                <a:latin typeface="+mn-lt"/>
                <a:ea typeface="+mn-ea"/>
                <a:cs typeface="+mn-cs"/>
              </a:rPr>
              <a:t>完成的 </a:t>
            </a:r>
            <a:r>
              <a:rPr lang="zh-CN" altLang="en-US" dirty="0"/>
              <a:t/>
            </a:r>
            <a:br>
              <a:rPr lang="zh-CN" altLang="en-US" dirty="0"/>
            </a:br>
            <a:r>
              <a:rPr lang="zh-CN" altLang="en-US" sz="1200" b="0" i="0" kern="1200" dirty="0">
                <a:solidFill>
                  <a:schemeClr val="tx1"/>
                </a:solidFill>
                <a:effectLst/>
                <a:latin typeface="+mn-lt"/>
                <a:ea typeface="+mn-ea"/>
                <a:cs typeface="+mn-cs"/>
              </a:rPr>
              <a:t>一个典型的</a:t>
            </a:r>
            <a:r>
              <a:rPr lang="en-US" altLang="zh-CN" sz="1200" b="0" i="0" kern="1200" dirty="0">
                <a:solidFill>
                  <a:schemeClr val="tx1"/>
                </a:solidFill>
                <a:effectLst/>
                <a:latin typeface="+mn-lt"/>
                <a:ea typeface="+mn-ea"/>
                <a:cs typeface="+mn-cs"/>
              </a:rPr>
              <a:t>teradata</a:t>
            </a:r>
            <a:r>
              <a:rPr lang="zh-CN" altLang="en-US" sz="1200" b="0" i="0" kern="1200" dirty="0">
                <a:solidFill>
                  <a:schemeClr val="tx1"/>
                </a:solidFill>
                <a:effectLst/>
                <a:latin typeface="+mn-lt"/>
                <a:ea typeface="+mn-ea"/>
                <a:cs typeface="+mn-cs"/>
              </a:rPr>
              <a:t>数据库一般由两个</a:t>
            </a:r>
            <a:r>
              <a:rPr lang="en-US" altLang="zh-CN" sz="1200" b="0" i="0" kern="1200" dirty="0">
                <a:solidFill>
                  <a:schemeClr val="tx1"/>
                </a:solidFill>
                <a:effectLst/>
                <a:latin typeface="+mn-lt"/>
                <a:ea typeface="+mn-ea"/>
                <a:cs typeface="+mn-cs"/>
              </a:rPr>
              <a:t>BYNET </a:t>
            </a:r>
            <a:r>
              <a:rPr lang="en-US" altLang="zh-CN" dirty="0"/>
              <a:t/>
            </a:r>
            <a:br>
              <a:rPr lang="en-US" altLang="zh-CN" dirty="0"/>
            </a:br>
            <a:r>
              <a:rPr lang="en-US" altLang="zh-CN" sz="1200" b="0" i="0" kern="1200" dirty="0" err="1">
                <a:solidFill>
                  <a:schemeClr val="tx1"/>
                </a:solidFill>
                <a:effectLst/>
                <a:latin typeface="+mn-lt"/>
                <a:ea typeface="+mn-ea"/>
                <a:cs typeface="+mn-cs"/>
              </a:rPr>
              <a:t>BYNET</a:t>
            </a:r>
            <a:r>
              <a:rPr lang="zh-CN" altLang="en-US" sz="1200" b="0" i="0" kern="1200" dirty="0">
                <a:solidFill>
                  <a:schemeClr val="tx1"/>
                </a:solidFill>
                <a:effectLst/>
                <a:latin typeface="+mn-lt"/>
                <a:ea typeface="+mn-ea"/>
                <a:cs typeface="+mn-cs"/>
              </a:rPr>
              <a:t>的特点： </a:t>
            </a:r>
            <a:r>
              <a:rPr lang="zh-CN" altLang="en-US" dirty="0"/>
              <a:t/>
            </a:r>
            <a:br>
              <a:rPr lang="zh-CN" altLang="en-US" dirty="0"/>
            </a:br>
            <a:r>
              <a:rPr lang="en-US" altLang="zh-CN" sz="1200" b="1" i="0" kern="1200" dirty="0">
                <a:solidFill>
                  <a:schemeClr val="tx1"/>
                </a:solidFill>
                <a:effectLst/>
                <a:latin typeface="+mn-lt"/>
                <a:ea typeface="+mn-ea"/>
                <a:cs typeface="+mn-cs"/>
              </a:rPr>
              <a:t>High performance:</a:t>
            </a:r>
            <a:r>
              <a:rPr lang="zh-CN" altLang="en-US" sz="1200" b="0" i="0" kern="1200" dirty="0">
                <a:solidFill>
                  <a:schemeClr val="tx1"/>
                </a:solidFill>
                <a:effectLst/>
                <a:latin typeface="+mn-lt"/>
                <a:ea typeface="+mn-ea"/>
                <a:cs typeface="+mn-cs"/>
              </a:rPr>
              <a:t>一般典型的</a:t>
            </a:r>
            <a:r>
              <a:rPr lang="en-US" altLang="zh-CN" sz="1200" b="0" i="0" kern="1200" dirty="0">
                <a:solidFill>
                  <a:schemeClr val="tx1"/>
                </a:solidFill>
                <a:effectLst/>
                <a:latin typeface="+mn-lt"/>
                <a:ea typeface="+mn-ea"/>
                <a:cs typeface="+mn-cs"/>
              </a:rPr>
              <a:t>teradata</a:t>
            </a:r>
            <a:r>
              <a:rPr lang="zh-CN" altLang="en-US" sz="1200" b="0" i="0" kern="1200" dirty="0">
                <a:solidFill>
                  <a:schemeClr val="tx1"/>
                </a:solidFill>
                <a:effectLst/>
                <a:latin typeface="+mn-lt"/>
                <a:ea typeface="+mn-ea"/>
                <a:cs typeface="+mn-cs"/>
              </a:rPr>
              <a:t>有两个</a:t>
            </a:r>
            <a:r>
              <a:rPr lang="en-US" altLang="zh-CN" sz="1200" b="0" i="0" kern="1200" dirty="0">
                <a:solidFill>
                  <a:schemeClr val="tx1"/>
                </a:solidFill>
                <a:effectLst/>
                <a:latin typeface="+mn-lt"/>
                <a:ea typeface="+mn-ea"/>
                <a:cs typeface="+mn-cs"/>
              </a:rPr>
              <a:t>BYNET</a:t>
            </a:r>
            <a:r>
              <a:rPr lang="zh-CN" altLang="en-US" sz="1200" b="0" i="0" kern="1200" dirty="0">
                <a:solidFill>
                  <a:schemeClr val="tx1"/>
                </a:solidFill>
                <a:effectLst/>
                <a:latin typeface="+mn-lt"/>
                <a:ea typeface="+mn-ea"/>
                <a:cs typeface="+mn-cs"/>
              </a:rPr>
              <a:t>同时工作 </a:t>
            </a:r>
            <a:r>
              <a:rPr lang="zh-CN" altLang="en-US" dirty="0"/>
              <a:t/>
            </a:r>
            <a:br>
              <a:rPr lang="zh-CN" altLang="en-US" dirty="0"/>
            </a:br>
            <a:r>
              <a:rPr lang="en-US" altLang="zh-CN" sz="1200" b="1" i="0" kern="1200" dirty="0">
                <a:solidFill>
                  <a:schemeClr val="tx1"/>
                </a:solidFill>
                <a:effectLst/>
                <a:latin typeface="+mn-lt"/>
                <a:ea typeface="+mn-ea"/>
                <a:cs typeface="+mn-cs"/>
              </a:rPr>
              <a:t>Fault tolerant:</a:t>
            </a:r>
            <a:r>
              <a:rPr lang="zh-CN" altLang="en-US" sz="1200" b="0" i="0" kern="1200" dirty="0">
                <a:solidFill>
                  <a:schemeClr val="tx1"/>
                </a:solidFill>
                <a:effectLst/>
                <a:latin typeface="+mn-lt"/>
                <a:ea typeface="+mn-ea"/>
                <a:cs typeface="+mn-cs"/>
              </a:rPr>
              <a:t>每个</a:t>
            </a:r>
            <a:r>
              <a:rPr lang="en-US" altLang="zh-CN" sz="1200" b="0" i="0" kern="1200" dirty="0">
                <a:solidFill>
                  <a:schemeClr val="tx1"/>
                </a:solidFill>
                <a:effectLst/>
                <a:latin typeface="+mn-lt"/>
                <a:ea typeface="+mn-ea"/>
                <a:cs typeface="+mn-cs"/>
              </a:rPr>
              <a:t>BYNET</a:t>
            </a:r>
            <a:r>
              <a:rPr lang="zh-CN" altLang="en-US" sz="1200" b="0" i="0" kern="1200" dirty="0">
                <a:solidFill>
                  <a:schemeClr val="tx1"/>
                </a:solidFill>
                <a:effectLst/>
                <a:latin typeface="+mn-lt"/>
                <a:ea typeface="+mn-ea"/>
                <a:cs typeface="+mn-cs"/>
              </a:rPr>
              <a:t>都都有多条连接路径，当其中一个不用时，会自动切换到另外一个</a:t>
            </a:r>
            <a:r>
              <a:rPr lang="en-US" altLang="zh-CN" sz="1200" b="0" i="0" kern="1200" dirty="0">
                <a:solidFill>
                  <a:schemeClr val="tx1"/>
                </a:solidFill>
                <a:effectLst/>
                <a:latin typeface="+mn-lt"/>
                <a:ea typeface="+mn-ea"/>
                <a:cs typeface="+mn-cs"/>
              </a:rPr>
              <a:t>BYNET</a:t>
            </a:r>
            <a:r>
              <a:rPr lang="zh-CN" altLang="en-US" sz="1200" b="0" i="0" kern="1200" dirty="0">
                <a:solidFill>
                  <a:schemeClr val="tx1"/>
                </a:solidFill>
                <a:effectLst/>
                <a:latin typeface="+mn-lt"/>
                <a:ea typeface="+mn-ea"/>
                <a:cs typeface="+mn-cs"/>
              </a:rPr>
              <a:t>上，并重新配置网络，避免将客户端请求发送到不可用的</a:t>
            </a:r>
            <a:r>
              <a:rPr lang="en-US" altLang="zh-CN" sz="1200" b="0" i="0" kern="1200" dirty="0">
                <a:solidFill>
                  <a:schemeClr val="tx1"/>
                </a:solidFill>
                <a:effectLst/>
                <a:latin typeface="+mn-lt"/>
                <a:ea typeface="+mn-ea"/>
                <a:cs typeface="+mn-cs"/>
              </a:rPr>
              <a:t>BYNET</a:t>
            </a:r>
            <a:r>
              <a:rPr lang="zh-CN" altLang="en-US" sz="1200" b="0" i="0" kern="1200" dirty="0">
                <a:solidFill>
                  <a:schemeClr val="tx1"/>
                </a:solidFill>
                <a:effectLst/>
                <a:latin typeface="+mn-lt"/>
                <a:ea typeface="+mn-ea"/>
                <a:cs typeface="+mn-cs"/>
              </a:rPr>
              <a:t>上 </a:t>
            </a:r>
            <a:r>
              <a:rPr lang="zh-CN" altLang="en-US" dirty="0"/>
              <a:t/>
            </a:r>
            <a:br>
              <a:rPr lang="zh-CN" altLang="en-US" dirty="0"/>
            </a:br>
            <a:r>
              <a:rPr lang="en-US" altLang="zh-CN" sz="1200" b="1" i="0" kern="1200" dirty="0">
                <a:solidFill>
                  <a:schemeClr val="tx1"/>
                </a:solidFill>
                <a:effectLst/>
                <a:latin typeface="+mn-lt"/>
                <a:ea typeface="+mn-ea"/>
                <a:cs typeface="+mn-cs"/>
              </a:rPr>
              <a:t>Load balanced:</a:t>
            </a:r>
            <a:r>
              <a:rPr lang="en-US" altLang="zh-CN" sz="1200" b="0" i="0" kern="1200" dirty="0">
                <a:solidFill>
                  <a:schemeClr val="tx1"/>
                </a:solidFill>
                <a:effectLst/>
                <a:latin typeface="+mn-lt"/>
                <a:ea typeface="+mn-ea"/>
                <a:cs typeface="+mn-cs"/>
              </a:rPr>
              <a:t> BYNET</a:t>
            </a:r>
            <a:r>
              <a:rPr lang="zh-CN" altLang="en-US" sz="1200" b="0" i="0" kern="1200" dirty="0">
                <a:solidFill>
                  <a:schemeClr val="tx1"/>
                </a:solidFill>
                <a:effectLst/>
                <a:latin typeface="+mn-lt"/>
                <a:ea typeface="+mn-ea"/>
                <a:cs typeface="+mn-cs"/>
              </a:rPr>
              <a:t>自动均衡，避免某一个负载太多 </a:t>
            </a:r>
            <a:endParaRPr lang="en-US" altLang="zh-CN" sz="1200" b="0" i="0" kern="1200" dirty="0">
              <a:solidFill>
                <a:schemeClr val="tx1"/>
              </a:solidFill>
              <a:effectLst/>
              <a:latin typeface="+mn-lt"/>
              <a:ea typeface="+mn-ea"/>
              <a:cs typeface="+mn-cs"/>
            </a:endParaRPr>
          </a:p>
          <a:p>
            <a:endParaRPr lang="en-US" altLang="zh-CN" dirty="0"/>
          </a:p>
          <a:p>
            <a:r>
              <a:rPr lang="en-US" altLang="zh-CN" sz="1200" b="1" i="0" kern="1200" dirty="0">
                <a:solidFill>
                  <a:schemeClr val="tx1"/>
                </a:solidFill>
                <a:effectLst/>
                <a:latin typeface="+mn-lt"/>
                <a:ea typeface="+mn-ea"/>
                <a:cs typeface="+mn-cs"/>
              </a:rPr>
              <a:t>AMP</a:t>
            </a:r>
            <a:r>
              <a:rPr lang="zh-CN" altLang="en-US" sz="1200" b="1"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 也可视为一个</a:t>
            </a:r>
            <a:r>
              <a:rPr lang="en-US" altLang="zh-CN" sz="1200" b="0" i="0" kern="1200" dirty="0">
                <a:solidFill>
                  <a:schemeClr val="tx1"/>
                </a:solidFill>
                <a:effectLst/>
                <a:latin typeface="+mn-lt"/>
                <a:ea typeface="+mn-ea"/>
                <a:cs typeface="+mn-cs"/>
              </a:rPr>
              <a:t>vproc</a:t>
            </a:r>
            <a:r>
              <a:rPr lang="zh-CN" altLang="en-US" sz="1200" b="0" i="0" kern="1200" dirty="0">
                <a:solidFill>
                  <a:schemeClr val="tx1"/>
                </a:solidFill>
                <a:effectLst/>
                <a:latin typeface="+mn-lt"/>
                <a:ea typeface="+mn-ea"/>
                <a:cs typeface="+mn-cs"/>
              </a:rPr>
              <a:t>，它管理着我们的数据，下图中一个</a:t>
            </a:r>
            <a:r>
              <a:rPr lang="en-US" altLang="zh-CN" sz="1200" b="0" i="0" kern="1200" dirty="0">
                <a:solidFill>
                  <a:schemeClr val="tx1"/>
                </a:solidFill>
                <a:effectLst/>
                <a:latin typeface="+mn-lt"/>
                <a:ea typeface="+mn-ea"/>
                <a:cs typeface="+mn-cs"/>
              </a:rPr>
              <a:t>AMP</a:t>
            </a:r>
            <a:r>
              <a:rPr lang="zh-CN" altLang="en-US" sz="1200" b="0" i="0" kern="1200" dirty="0">
                <a:solidFill>
                  <a:schemeClr val="tx1"/>
                </a:solidFill>
                <a:effectLst/>
                <a:latin typeface="+mn-lt"/>
                <a:ea typeface="+mn-ea"/>
                <a:cs typeface="+mn-cs"/>
              </a:rPr>
              <a:t>连接着一个</a:t>
            </a:r>
            <a:r>
              <a:rPr lang="en-US" altLang="zh-CN" sz="1200" b="0" i="0" kern="1200" dirty="0">
                <a:solidFill>
                  <a:schemeClr val="tx1"/>
                </a:solidFill>
                <a:effectLst/>
                <a:latin typeface="+mn-lt"/>
                <a:ea typeface="+mn-ea"/>
                <a:cs typeface="+mn-cs"/>
              </a:rPr>
              <a:t>DISK</a:t>
            </a:r>
            <a:r>
              <a:rPr lang="zh-CN" altLang="en-US" sz="1200" b="0" i="0" kern="1200" dirty="0">
                <a:solidFill>
                  <a:schemeClr val="tx1"/>
                </a:solidFill>
                <a:effectLst/>
                <a:latin typeface="+mn-lt"/>
                <a:ea typeface="+mn-ea"/>
                <a:cs typeface="+mn-cs"/>
              </a:rPr>
              <a:t>，实际中一个</a:t>
            </a:r>
            <a:r>
              <a:rPr lang="en-US" altLang="zh-CN" sz="1200" b="0" i="0" kern="1200" dirty="0">
                <a:solidFill>
                  <a:schemeClr val="tx1"/>
                </a:solidFill>
                <a:effectLst/>
                <a:latin typeface="+mn-lt"/>
                <a:ea typeface="+mn-ea"/>
                <a:cs typeface="+mn-cs"/>
              </a:rPr>
              <a:t>AMP</a:t>
            </a:r>
            <a:r>
              <a:rPr lang="zh-CN" altLang="en-US" sz="1200" b="0" i="0" kern="1200" dirty="0">
                <a:solidFill>
                  <a:schemeClr val="tx1"/>
                </a:solidFill>
                <a:effectLst/>
                <a:latin typeface="+mn-lt"/>
                <a:ea typeface="+mn-ea"/>
                <a:cs typeface="+mn-cs"/>
              </a:rPr>
              <a:t>可以管理多个</a:t>
            </a:r>
            <a:r>
              <a:rPr lang="en-US" altLang="zh-CN" sz="1200" b="0" i="0" kern="1200" dirty="0">
                <a:solidFill>
                  <a:schemeClr val="tx1"/>
                </a:solidFill>
                <a:effectLst/>
                <a:latin typeface="+mn-lt"/>
                <a:ea typeface="+mn-ea"/>
                <a:cs typeface="+mn-cs"/>
              </a:rPr>
              <a:t>DISK</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AMP</a:t>
            </a:r>
            <a:r>
              <a:rPr lang="zh-CN" altLang="en-US" sz="1200" b="0" i="0" kern="1200" dirty="0">
                <a:solidFill>
                  <a:schemeClr val="tx1"/>
                </a:solidFill>
                <a:effectLst/>
                <a:latin typeface="+mn-lt"/>
                <a:ea typeface="+mn-ea"/>
                <a:cs typeface="+mn-cs"/>
              </a:rPr>
              <a:t>是架在</a:t>
            </a:r>
            <a:r>
              <a:rPr lang="en-US" altLang="zh-CN" sz="1200" b="0" i="0" kern="1200" dirty="0">
                <a:solidFill>
                  <a:schemeClr val="tx1"/>
                </a:solidFill>
                <a:effectLst/>
                <a:latin typeface="+mn-lt"/>
                <a:ea typeface="+mn-ea"/>
                <a:cs typeface="+mn-cs"/>
              </a:rPr>
              <a:t>DISK</a:t>
            </a:r>
            <a:r>
              <a:rPr lang="zh-CN" altLang="en-US" sz="1200" b="0" i="0" kern="1200" dirty="0">
                <a:solidFill>
                  <a:schemeClr val="tx1"/>
                </a:solidFill>
                <a:effectLst/>
                <a:latin typeface="+mn-lt"/>
                <a:ea typeface="+mn-ea"/>
                <a:cs typeface="+mn-cs"/>
              </a:rPr>
              <a:t>上的桥梁 。每个</a:t>
            </a:r>
            <a:r>
              <a:rPr lang="en-US" altLang="zh-CN" sz="1200" b="0" i="0" kern="1200" dirty="0">
                <a:solidFill>
                  <a:schemeClr val="tx1"/>
                </a:solidFill>
                <a:effectLst/>
                <a:latin typeface="+mn-lt"/>
                <a:ea typeface="+mn-ea"/>
                <a:cs typeface="+mn-cs"/>
              </a:rPr>
              <a:t>AMP</a:t>
            </a:r>
            <a:r>
              <a:rPr lang="zh-CN" altLang="en-US" sz="1200" b="0" i="0" kern="1200" dirty="0">
                <a:solidFill>
                  <a:schemeClr val="tx1"/>
                </a:solidFill>
                <a:effectLst/>
                <a:latin typeface="+mn-lt"/>
                <a:ea typeface="+mn-ea"/>
                <a:cs typeface="+mn-cs"/>
              </a:rPr>
              <a:t>管理着各自的数据，数据的存和取都是</a:t>
            </a:r>
            <a:r>
              <a:rPr lang="en-US" altLang="zh-CN" sz="1200" b="0" i="0" kern="1200" dirty="0">
                <a:solidFill>
                  <a:schemeClr val="tx1"/>
                </a:solidFill>
                <a:effectLst/>
                <a:latin typeface="+mn-lt"/>
                <a:ea typeface="+mn-ea"/>
                <a:cs typeface="+mn-cs"/>
              </a:rPr>
              <a:t>AMP</a:t>
            </a:r>
            <a:r>
              <a:rPr lang="zh-CN" altLang="en-US" sz="1200" b="0" i="0" kern="1200" dirty="0">
                <a:solidFill>
                  <a:schemeClr val="tx1"/>
                </a:solidFill>
                <a:effectLst/>
                <a:latin typeface="+mn-lt"/>
                <a:ea typeface="+mn-ea"/>
                <a:cs typeface="+mn-cs"/>
              </a:rPr>
              <a:t>的工作。</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当新建一张表时每个</a:t>
            </a:r>
            <a:r>
              <a:rPr lang="en-US" altLang="zh-CN" sz="1200" b="0" i="0" kern="1200" dirty="0">
                <a:solidFill>
                  <a:schemeClr val="tx1"/>
                </a:solidFill>
                <a:effectLst/>
                <a:latin typeface="+mn-lt"/>
                <a:ea typeface="+mn-ea"/>
                <a:cs typeface="+mn-cs"/>
              </a:rPr>
              <a:t>AMP</a:t>
            </a:r>
            <a:r>
              <a:rPr lang="zh-CN" altLang="en-US" sz="1200" b="0" i="0" kern="1200" dirty="0">
                <a:solidFill>
                  <a:schemeClr val="tx1"/>
                </a:solidFill>
                <a:effectLst/>
                <a:latin typeface="+mn-lt"/>
                <a:ea typeface="+mn-ea"/>
                <a:cs typeface="+mn-cs"/>
              </a:rPr>
              <a:t>上都会创建表的结构信息，例如表名、列名、索引信息等。 </a:t>
            </a:r>
            <a:r>
              <a:rPr lang="zh-CN" altLang="en-US" dirty="0"/>
              <a:t/>
            </a:r>
            <a:br>
              <a:rPr lang="zh-CN" altLang="en-US" dirty="0"/>
            </a:br>
            <a:r>
              <a:rPr lang="zh-CN" altLang="en-US" sz="1200" b="0" i="0" kern="1200" dirty="0">
                <a:solidFill>
                  <a:schemeClr val="tx1"/>
                </a:solidFill>
                <a:effectLst/>
                <a:latin typeface="+mn-lt"/>
                <a:ea typeface="+mn-ea"/>
                <a:cs typeface="+mn-cs"/>
              </a:rPr>
              <a:t>理想状态下我们总希望我们的表平均的分布在所有的</a:t>
            </a:r>
            <a:r>
              <a:rPr lang="en-US" altLang="zh-CN" sz="1200" b="0" i="0" kern="1200" dirty="0">
                <a:solidFill>
                  <a:schemeClr val="tx1"/>
                </a:solidFill>
                <a:effectLst/>
                <a:latin typeface="+mn-lt"/>
                <a:ea typeface="+mn-ea"/>
                <a:cs typeface="+mn-cs"/>
              </a:rPr>
              <a:t>AMP</a:t>
            </a:r>
            <a:r>
              <a:rPr lang="zh-CN" altLang="en-US" sz="1200" b="0" i="0" kern="1200" dirty="0">
                <a:solidFill>
                  <a:schemeClr val="tx1"/>
                </a:solidFill>
                <a:effectLst/>
                <a:latin typeface="+mn-lt"/>
                <a:ea typeface="+mn-ea"/>
                <a:cs typeface="+mn-cs"/>
              </a:rPr>
              <a:t>上，以更好的利用所有节点并行处理。</a:t>
            </a:r>
            <a:endParaRPr lang="en-US" altLang="zh-CN" dirty="0"/>
          </a:p>
          <a:p>
            <a:endParaRPr lang="en-US" altLang="zh-CN" dirty="0"/>
          </a:p>
          <a:p>
            <a:r>
              <a:rPr lang="zh-CN" altLang="en-US" sz="1200" b="1" i="0" kern="1200" dirty="0">
                <a:solidFill>
                  <a:schemeClr val="tx1"/>
                </a:solidFill>
                <a:effectLst/>
                <a:latin typeface="+mn-lt"/>
                <a:ea typeface="+mn-ea"/>
                <a:cs typeface="+mn-cs"/>
              </a:rPr>
              <a:t>总结：</a:t>
            </a:r>
            <a:r>
              <a:rPr lang="en-US" altLang="zh-CN" sz="1200" b="1" i="0" kern="1200" dirty="0">
                <a:solidFill>
                  <a:schemeClr val="tx1"/>
                </a:solidFill>
                <a:effectLst/>
                <a:latin typeface="+mn-lt"/>
                <a:ea typeface="+mn-ea"/>
                <a:cs typeface="+mn-cs"/>
              </a:rPr>
              <a:t>teradata</a:t>
            </a:r>
            <a:r>
              <a:rPr lang="zh-CN" altLang="en-US" sz="1200" b="1" i="0" kern="1200" dirty="0">
                <a:solidFill>
                  <a:schemeClr val="tx1"/>
                </a:solidFill>
                <a:effectLst/>
                <a:latin typeface="+mn-lt"/>
                <a:ea typeface="+mn-ea"/>
                <a:cs typeface="+mn-cs"/>
              </a:rPr>
              <a:t>真正的</a:t>
            </a:r>
            <a:r>
              <a:rPr lang="en-US" altLang="zh-CN" sz="1200" b="1" i="0" kern="1200" dirty="0">
                <a:solidFill>
                  <a:schemeClr val="tx1"/>
                </a:solidFill>
                <a:effectLst/>
                <a:latin typeface="+mn-lt"/>
                <a:ea typeface="+mn-ea"/>
                <a:cs typeface="+mn-cs"/>
              </a:rPr>
              <a:t>share nothing</a:t>
            </a:r>
            <a:r>
              <a:rPr lang="zh-CN" altLang="en-US" sz="1200" b="1" i="0" kern="1200" dirty="0">
                <a:solidFill>
                  <a:schemeClr val="tx1"/>
                </a:solidFill>
                <a:effectLst/>
                <a:latin typeface="+mn-lt"/>
                <a:ea typeface="+mn-ea"/>
                <a:cs typeface="+mn-cs"/>
              </a:rPr>
              <a:t>架构，每个节点拥有自己的资源，如磁盘、内存、</a:t>
            </a:r>
            <a:r>
              <a:rPr lang="en-US" altLang="zh-CN" sz="1200" b="1" i="0" kern="1200" dirty="0" err="1">
                <a:solidFill>
                  <a:schemeClr val="tx1"/>
                </a:solidFill>
                <a:effectLst/>
                <a:latin typeface="+mn-lt"/>
                <a:ea typeface="+mn-ea"/>
                <a:cs typeface="+mn-cs"/>
              </a:rPr>
              <a:t>cpu</a:t>
            </a:r>
            <a:r>
              <a:rPr lang="zh-CN" altLang="en-US" sz="1200" b="1" i="0" kern="1200" dirty="0">
                <a:solidFill>
                  <a:schemeClr val="tx1"/>
                </a:solidFill>
                <a:effectLst/>
                <a:latin typeface="+mn-lt"/>
                <a:ea typeface="+mn-ea"/>
                <a:cs typeface="+mn-cs"/>
              </a:rPr>
              <a:t>等。每个</a:t>
            </a:r>
            <a:r>
              <a:rPr lang="en-US" altLang="zh-CN" sz="1200" b="1" i="0" kern="1200" dirty="0">
                <a:solidFill>
                  <a:schemeClr val="tx1"/>
                </a:solidFill>
                <a:effectLst/>
                <a:latin typeface="+mn-lt"/>
                <a:ea typeface="+mn-ea"/>
                <a:cs typeface="+mn-cs"/>
              </a:rPr>
              <a:t>AMP</a:t>
            </a:r>
            <a:r>
              <a:rPr lang="zh-CN" altLang="en-US" sz="1200" b="1" i="0" kern="1200" dirty="0">
                <a:solidFill>
                  <a:schemeClr val="tx1"/>
                </a:solidFill>
                <a:effectLst/>
                <a:latin typeface="+mn-lt"/>
                <a:ea typeface="+mn-ea"/>
                <a:cs typeface="+mn-cs"/>
              </a:rPr>
              <a:t>管理着自已的数据，协同工作，通过</a:t>
            </a:r>
            <a:r>
              <a:rPr lang="en-US" altLang="zh-CN" sz="1200" b="1" i="0" kern="1200" dirty="0">
                <a:solidFill>
                  <a:schemeClr val="tx1"/>
                </a:solidFill>
                <a:effectLst/>
                <a:latin typeface="+mn-lt"/>
                <a:ea typeface="+mn-ea"/>
                <a:cs typeface="+mn-cs"/>
              </a:rPr>
              <a:t>BYNET</a:t>
            </a:r>
            <a:r>
              <a:rPr lang="zh-CN" altLang="en-US" sz="1200" b="1" i="0" kern="1200" dirty="0">
                <a:solidFill>
                  <a:schemeClr val="tx1"/>
                </a:solidFill>
                <a:effectLst/>
                <a:latin typeface="+mn-lt"/>
                <a:ea typeface="+mn-ea"/>
                <a:cs typeface="+mn-cs"/>
              </a:rPr>
              <a:t>告诉网络互联</a:t>
            </a:r>
            <a:endParaRPr lang="en-US" altLang="zh-CN" dirty="0"/>
          </a:p>
          <a:p>
            <a:endParaRPr lang="en-US" altLang="zh-CN" dirty="0"/>
          </a:p>
          <a:p>
            <a:r>
              <a:rPr lang="en-US" altLang="zh-CN" dirty="0"/>
              <a:t>https://blog.csdn.net/vaychen/article/details/81216929</a:t>
            </a:r>
          </a:p>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6FB0A52-928A-44CE-9E53-D35098B3E268}"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59</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3919125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15.Join Considerations with PPI</a:t>
            </a:r>
            <a:r>
              <a:rPr lang="en-US" altLang="zh-CN" dirty="0"/>
              <a:t/>
            </a:r>
            <a:br>
              <a:rPr lang="en-US" altLang="zh-CN" dirty="0"/>
            </a:br>
            <a:r>
              <a:rPr lang="en-US" altLang="zh-CN" dirty="0"/>
              <a:t>https://blog.csdn.net/weixin_33757609/article/details/91843895?utm_medium=distribute.pc_relevant.none-task-blog-2~default~baidujs_baidulandingword~default-5.no_search_link&amp;spm=1001.2101.3001.4242.4</a:t>
            </a:r>
          </a:p>
          <a:p>
            <a:endParaRPr lang="en-US" altLang="zh-CN" dirty="0"/>
          </a:p>
          <a:p>
            <a:r>
              <a:rPr lang="en-US" altLang="zh-CN" sz="1200" b="0" i="0" kern="1200" dirty="0">
                <a:solidFill>
                  <a:schemeClr val="tx1"/>
                </a:solidFill>
                <a:effectLst/>
                <a:latin typeface="+mn-lt"/>
                <a:ea typeface="+mn-ea"/>
                <a:cs typeface="+mn-cs"/>
              </a:rPr>
              <a:t>PPI</a:t>
            </a:r>
            <a:r>
              <a:rPr lang="zh-CN" altLang="en-US" sz="1200" b="0" i="0" kern="1200" dirty="0">
                <a:solidFill>
                  <a:schemeClr val="tx1"/>
                </a:solidFill>
                <a:effectLst/>
                <a:latin typeface="+mn-lt"/>
                <a:ea typeface="+mn-ea"/>
                <a:cs typeface="+mn-cs"/>
              </a:rPr>
              <a:t>是基于</a:t>
            </a:r>
            <a:r>
              <a:rPr lang="en-US" altLang="zh-CN" sz="1200" b="0" i="0" kern="1200" dirty="0" err="1">
                <a:solidFill>
                  <a:schemeClr val="tx1"/>
                </a:solidFill>
                <a:effectLst/>
                <a:latin typeface="+mn-lt"/>
                <a:ea typeface="+mn-ea"/>
                <a:cs typeface="+mn-cs"/>
              </a:rPr>
              <a:t>Teardata</a:t>
            </a:r>
            <a:r>
              <a:rPr lang="zh-CN" altLang="en-US" sz="1200" b="0" i="0" kern="1200" dirty="0">
                <a:solidFill>
                  <a:schemeClr val="tx1"/>
                </a:solidFill>
                <a:effectLst/>
                <a:latin typeface="+mn-lt"/>
                <a:ea typeface="+mn-ea"/>
                <a:cs typeface="+mn-cs"/>
              </a:rPr>
              <a:t>已有应用的木块扩展</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因此</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所有的</a:t>
            </a:r>
            <a:r>
              <a:rPr lang="en-US" altLang="zh-CN" sz="1200" b="0" i="0" kern="1200" dirty="0">
                <a:solidFill>
                  <a:schemeClr val="tx1"/>
                </a:solidFill>
                <a:effectLst/>
                <a:latin typeface="+mn-lt"/>
                <a:ea typeface="+mn-ea"/>
                <a:cs typeface="+mn-cs"/>
              </a:rPr>
              <a:t>join</a:t>
            </a:r>
            <a:r>
              <a:rPr lang="zh-CN" altLang="en-US" sz="1200" b="0" i="0" kern="1200" dirty="0">
                <a:solidFill>
                  <a:schemeClr val="tx1"/>
                </a:solidFill>
                <a:effectLst/>
                <a:latin typeface="+mn-lt"/>
                <a:ea typeface="+mn-ea"/>
                <a:cs typeface="+mn-cs"/>
              </a:rPr>
              <a:t>算法均支持</a:t>
            </a:r>
            <a:r>
              <a:rPr lang="en-US" altLang="zh-CN" sz="1200" b="0" i="0" kern="1200" dirty="0">
                <a:solidFill>
                  <a:schemeClr val="tx1"/>
                </a:solidFill>
                <a:effectLst/>
                <a:latin typeface="+mn-lt"/>
                <a:ea typeface="+mn-ea"/>
                <a:cs typeface="+mn-cs"/>
              </a:rPr>
              <a:t>PPI</a:t>
            </a:r>
          </a:p>
          <a:p>
            <a:r>
              <a:rPr lang="zh-CN" altLang="en-US" sz="1200" b="0" i="0" kern="1200" dirty="0">
                <a:solidFill>
                  <a:schemeClr val="tx1"/>
                </a:solidFill>
                <a:effectLst/>
                <a:latin typeface="+mn-lt"/>
                <a:ea typeface="+mn-ea"/>
                <a:cs typeface="+mn-cs"/>
              </a:rPr>
              <a:t>对两个</a:t>
            </a:r>
            <a:r>
              <a:rPr lang="en-US" altLang="zh-CN" sz="1200" b="0" i="0" kern="1200" dirty="0">
                <a:solidFill>
                  <a:schemeClr val="tx1"/>
                </a:solidFill>
                <a:effectLst/>
                <a:latin typeface="+mn-lt"/>
                <a:ea typeface="+mn-ea"/>
                <a:cs typeface="+mn-cs"/>
              </a:rPr>
              <a:t>PPI</a:t>
            </a:r>
            <a:r>
              <a:rPr lang="zh-CN" altLang="en-US" sz="1200" b="0" i="0" kern="1200" dirty="0">
                <a:solidFill>
                  <a:schemeClr val="tx1"/>
                </a:solidFill>
                <a:effectLst/>
                <a:latin typeface="+mn-lt"/>
                <a:ea typeface="+mn-ea"/>
                <a:cs typeface="+mn-cs"/>
              </a:rPr>
              <a:t>不同的表做关联</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对一个</a:t>
            </a:r>
            <a:r>
              <a:rPr lang="en-US" altLang="zh-CN" sz="1200" b="0" i="0" kern="1200" dirty="0">
                <a:solidFill>
                  <a:schemeClr val="tx1"/>
                </a:solidFill>
                <a:effectLst/>
                <a:latin typeface="+mn-lt"/>
                <a:ea typeface="+mn-ea"/>
                <a:cs typeface="+mn-cs"/>
              </a:rPr>
              <a:t>PPI</a:t>
            </a:r>
            <a:r>
              <a:rPr lang="zh-CN" altLang="en-US" sz="1200" b="0" i="0" kern="1200" dirty="0">
                <a:solidFill>
                  <a:schemeClr val="tx1"/>
                </a:solidFill>
                <a:effectLst/>
                <a:latin typeface="+mn-lt"/>
                <a:ea typeface="+mn-ea"/>
                <a:cs typeface="+mn-cs"/>
              </a:rPr>
              <a:t>表和一个</a:t>
            </a:r>
            <a:r>
              <a:rPr lang="en-US" altLang="zh-CN" sz="1200" b="0" i="0" kern="1200" dirty="0">
                <a:solidFill>
                  <a:schemeClr val="tx1"/>
                </a:solidFill>
                <a:effectLst/>
                <a:latin typeface="+mn-lt"/>
                <a:ea typeface="+mn-ea"/>
                <a:cs typeface="+mn-cs"/>
              </a:rPr>
              <a:t>NPPI</a:t>
            </a:r>
            <a:r>
              <a:rPr lang="zh-CN" altLang="en-US" sz="1200" b="0" i="0" kern="1200" dirty="0">
                <a:solidFill>
                  <a:schemeClr val="tx1"/>
                </a:solidFill>
                <a:effectLst/>
                <a:latin typeface="+mn-lt"/>
                <a:ea typeface="+mn-ea"/>
                <a:cs typeface="+mn-cs"/>
              </a:rPr>
              <a:t>表做关联</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有以下三种方法</a:t>
            </a:r>
            <a:r>
              <a:rPr lang="en-US" altLang="zh-CN" sz="1200" b="0" i="0" kern="1200" dirty="0">
                <a:solidFill>
                  <a:schemeClr val="tx1"/>
                </a:solidFill>
                <a:effectLst/>
                <a:latin typeface="+mn-lt"/>
                <a:ea typeface="+mn-ea"/>
                <a:cs typeface="+mn-cs"/>
              </a:rPr>
              <a:t>:</a:t>
            </a:r>
            <a:br>
              <a:rPr lang="en-US" altLang="zh-CN"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One option is to spool the PPI table (or both PPI tables) into a non-PPI spool file in</a:t>
            </a:r>
            <a:br>
              <a:rPr lang="en-US" altLang="zh-CN"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preparation for a traditional merge join.</a:t>
            </a:r>
            <a:br>
              <a:rPr lang="en-US" altLang="zh-CN"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A second option (not always available) is to spool the non-PPI table (or one of the two PPI</a:t>
            </a:r>
            <a:br>
              <a:rPr lang="en-US" altLang="zh-CN"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tables) into a PPI spool file, with identical partitioning to the remaining table, in preparation</a:t>
            </a:r>
            <a:br>
              <a:rPr lang="en-US" altLang="zh-CN"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for a </a:t>
            </a:r>
            <a:r>
              <a:rPr lang="en-US" altLang="zh-CN" sz="1200" b="0" i="0" kern="1200" dirty="0" err="1">
                <a:solidFill>
                  <a:schemeClr val="tx1"/>
                </a:solidFill>
                <a:effectLst/>
                <a:latin typeface="+mn-lt"/>
                <a:ea typeface="+mn-ea"/>
                <a:cs typeface="+mn-cs"/>
              </a:rPr>
              <a:t>rowkey</a:t>
            </a:r>
            <a:r>
              <a:rPr lang="en-US" altLang="zh-CN" sz="1200" b="0" i="0" kern="1200" dirty="0">
                <a:solidFill>
                  <a:schemeClr val="tx1"/>
                </a:solidFill>
                <a:effectLst/>
                <a:latin typeface="+mn-lt"/>
                <a:ea typeface="+mn-ea"/>
                <a:cs typeface="+mn-cs"/>
              </a:rPr>
              <a:t>-based merge join.</a:t>
            </a:r>
            <a:br>
              <a:rPr lang="en-US" altLang="zh-CN"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The third approach is to use the sliding window join of the tables without spooling either one.</a:t>
            </a:r>
            <a:br>
              <a:rPr lang="en-US" altLang="zh-CN"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The optimizer will consider all reasonable join strategies, and pick the one that has the best-estimated performance.</a:t>
            </a:r>
          </a:p>
          <a:p>
            <a:r>
              <a:rPr lang="en-US" altLang="zh-CN" sz="1200" b="0" i="0" kern="1200" dirty="0">
                <a:solidFill>
                  <a:schemeClr val="tx1"/>
                </a:solidFill>
                <a:effectLst/>
                <a:latin typeface="+mn-lt"/>
                <a:ea typeface="+mn-ea"/>
                <a:cs typeface="+mn-cs"/>
              </a:rPr>
              <a:t>NPPI</a:t>
            </a:r>
            <a:r>
              <a:rPr lang="zh-CN" altLang="en-US" sz="1200" b="0" i="0" kern="1200" dirty="0">
                <a:solidFill>
                  <a:schemeClr val="tx1"/>
                </a:solidFill>
                <a:effectLst/>
                <a:latin typeface="+mn-lt"/>
                <a:ea typeface="+mn-ea"/>
                <a:cs typeface="+mn-cs"/>
              </a:rPr>
              <a:t>与</a:t>
            </a:r>
            <a:r>
              <a:rPr lang="en-US" altLang="zh-CN" sz="1200" b="0" i="0" kern="1200" dirty="0">
                <a:solidFill>
                  <a:schemeClr val="tx1"/>
                </a:solidFill>
                <a:effectLst/>
                <a:latin typeface="+mn-lt"/>
                <a:ea typeface="+mn-ea"/>
                <a:cs typeface="+mn-cs"/>
              </a:rPr>
              <a:t>PPI</a:t>
            </a:r>
            <a:r>
              <a:rPr lang="zh-CN" altLang="en-US" sz="1200" b="0" i="0" kern="1200" dirty="0">
                <a:solidFill>
                  <a:schemeClr val="tx1"/>
                </a:solidFill>
                <a:effectLst/>
                <a:latin typeface="+mn-lt"/>
                <a:ea typeface="+mn-ea"/>
                <a:cs typeface="+mn-cs"/>
              </a:rPr>
              <a:t>做等值连接</a:t>
            </a:r>
            <a:r>
              <a:rPr lang="en-US" altLang="zh-CN" sz="1200" b="0" i="0" kern="1200" dirty="0">
                <a:solidFill>
                  <a:schemeClr val="tx1"/>
                </a:solidFill>
                <a:effectLst/>
                <a:latin typeface="+mn-lt"/>
                <a:ea typeface="+mn-ea"/>
                <a:cs typeface="+mn-cs"/>
              </a:rPr>
              <a:t>:</a:t>
            </a:r>
            <a:br>
              <a:rPr lang="en-US" altLang="zh-CN"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、分区较少的情况</a:t>
            </a:r>
            <a:r>
              <a:rPr lang="en-US" altLang="zh-CN" sz="1200" b="0" i="0" kern="1200" dirty="0">
                <a:solidFill>
                  <a:schemeClr val="tx1"/>
                </a:solidFill>
                <a:effectLst/>
                <a:latin typeface="+mn-lt"/>
                <a:ea typeface="+mn-ea"/>
                <a:cs typeface="+mn-cs"/>
              </a:rPr>
              <a:t>:</a:t>
            </a:r>
            <a:br>
              <a:rPr lang="en-US" altLang="zh-CN"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Teradata</a:t>
            </a:r>
            <a:r>
              <a:rPr lang="zh-CN" altLang="en-US" sz="1200" b="0" i="0" kern="1200" dirty="0">
                <a:solidFill>
                  <a:schemeClr val="tx1"/>
                </a:solidFill>
                <a:effectLst/>
                <a:latin typeface="+mn-lt"/>
                <a:ea typeface="+mn-ea"/>
                <a:cs typeface="+mn-cs"/>
              </a:rPr>
              <a:t>将保持</a:t>
            </a:r>
            <a:r>
              <a:rPr lang="en-US" altLang="zh-CN" sz="1200" b="0" i="0" kern="1200" dirty="0">
                <a:solidFill>
                  <a:schemeClr val="tx1"/>
                </a:solidFill>
                <a:effectLst/>
                <a:latin typeface="+mn-lt"/>
                <a:ea typeface="+mn-ea"/>
                <a:cs typeface="+mn-cs"/>
              </a:rPr>
              <a:t>NPPI</a:t>
            </a:r>
            <a:r>
              <a:rPr lang="zh-CN" altLang="en-US" sz="1200" b="0" i="0" kern="1200" dirty="0">
                <a:solidFill>
                  <a:schemeClr val="tx1"/>
                </a:solidFill>
                <a:effectLst/>
                <a:latin typeface="+mn-lt"/>
                <a:ea typeface="+mn-ea"/>
                <a:cs typeface="+mn-cs"/>
              </a:rPr>
              <a:t>表中的数据块</a:t>
            </a:r>
            <a:r>
              <a:rPr lang="en-US" altLang="zh-CN" sz="1200" b="0" i="0" kern="1200" dirty="0">
                <a:solidFill>
                  <a:schemeClr val="tx1"/>
                </a:solidFill>
                <a:effectLst/>
                <a:latin typeface="+mn-lt"/>
                <a:ea typeface="+mn-ea"/>
                <a:cs typeface="+mn-cs"/>
              </a:rPr>
              <a:t>,PPI</a:t>
            </a:r>
            <a:r>
              <a:rPr lang="zh-CN" altLang="en-US" sz="1200" b="0" i="0" kern="1200" dirty="0">
                <a:solidFill>
                  <a:schemeClr val="tx1"/>
                </a:solidFill>
                <a:effectLst/>
                <a:latin typeface="+mn-lt"/>
                <a:ea typeface="+mn-ea"/>
                <a:cs typeface="+mn-cs"/>
              </a:rPr>
              <a:t>表中的数据每个分区一块</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以提高</a:t>
            </a:r>
            <a:r>
              <a:rPr lang="en-US" altLang="zh-CN" sz="1200" b="0" i="0" kern="1200" dirty="0">
                <a:solidFill>
                  <a:schemeClr val="tx1"/>
                </a:solidFill>
                <a:effectLst/>
                <a:latin typeface="+mn-lt"/>
                <a:ea typeface="+mn-ea"/>
                <a:cs typeface="+mn-cs"/>
              </a:rPr>
              <a:t>join</a:t>
            </a:r>
            <a:r>
              <a:rPr lang="zh-CN" altLang="en-US" sz="1200" b="0" i="0" kern="1200" dirty="0">
                <a:solidFill>
                  <a:schemeClr val="tx1"/>
                </a:solidFill>
                <a:effectLst/>
                <a:latin typeface="+mn-lt"/>
                <a:ea typeface="+mn-ea"/>
                <a:cs typeface="+mn-cs"/>
              </a:rPr>
              <a:t>性能</a:t>
            </a:r>
            <a:r>
              <a:rPr lang="en-US" altLang="zh-CN" sz="1200" b="0" i="0" kern="1200" dirty="0">
                <a:solidFill>
                  <a:schemeClr val="tx1"/>
                </a:solidFill>
                <a:effectLst/>
                <a:latin typeface="+mn-lt"/>
                <a:ea typeface="+mn-ea"/>
                <a:cs typeface="+mn-cs"/>
              </a:rPr>
              <a:t>.</a:t>
            </a:r>
            <a:br>
              <a:rPr lang="en-US" altLang="zh-CN"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即使没有分区被消除</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性能与</a:t>
            </a:r>
            <a:r>
              <a:rPr lang="en-US" altLang="zh-CN" sz="1200" b="0" i="0" kern="1200" dirty="0">
                <a:solidFill>
                  <a:schemeClr val="tx1"/>
                </a:solidFill>
                <a:effectLst/>
                <a:latin typeface="+mn-lt"/>
                <a:ea typeface="+mn-ea"/>
                <a:cs typeface="+mn-cs"/>
              </a:rPr>
              <a:t>NPPI</a:t>
            </a:r>
            <a:r>
              <a:rPr lang="zh-CN" altLang="en-US" sz="1200" b="0" i="0" kern="1200" dirty="0">
                <a:solidFill>
                  <a:schemeClr val="tx1"/>
                </a:solidFill>
                <a:effectLst/>
                <a:latin typeface="+mn-lt"/>
                <a:ea typeface="+mn-ea"/>
                <a:cs typeface="+mn-cs"/>
              </a:rPr>
              <a:t>表到</a:t>
            </a:r>
            <a:r>
              <a:rPr lang="en-US" altLang="zh-CN" sz="1200" b="0" i="0" kern="1200" dirty="0">
                <a:solidFill>
                  <a:schemeClr val="tx1"/>
                </a:solidFill>
                <a:effectLst/>
                <a:latin typeface="+mn-lt"/>
                <a:ea typeface="+mn-ea"/>
                <a:cs typeface="+mn-cs"/>
              </a:rPr>
              <a:t>NPPI</a:t>
            </a:r>
            <a:r>
              <a:rPr lang="zh-CN" altLang="en-US" sz="1200" b="0" i="0" kern="1200" dirty="0">
                <a:solidFill>
                  <a:schemeClr val="tx1"/>
                </a:solidFill>
                <a:effectLst/>
                <a:latin typeface="+mn-lt"/>
                <a:ea typeface="+mn-ea"/>
                <a:cs typeface="+mn-cs"/>
              </a:rPr>
              <a:t>表的连接相当</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假定分区极少</a:t>
            </a:r>
            <a:r>
              <a:rPr lang="en-US" altLang="zh-CN" sz="1200" b="0" i="0" kern="1200" dirty="0">
                <a:solidFill>
                  <a:schemeClr val="tx1"/>
                </a:solidFill>
                <a:effectLst/>
                <a:latin typeface="+mn-lt"/>
                <a:ea typeface="+mn-ea"/>
                <a:cs typeface="+mn-cs"/>
              </a:rPr>
              <a:t>)</a:t>
            </a:r>
            <a:br>
              <a:rPr lang="en-US" altLang="zh-CN"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相同数目的磁盘</a:t>
            </a:r>
            <a:r>
              <a:rPr lang="en-US" altLang="zh-CN" sz="1200" b="0" i="0" kern="1200" dirty="0">
                <a:solidFill>
                  <a:schemeClr val="tx1"/>
                </a:solidFill>
                <a:effectLst/>
                <a:latin typeface="+mn-lt"/>
                <a:ea typeface="+mn-ea"/>
                <a:cs typeface="+mn-cs"/>
              </a:rPr>
              <a:t>I/O (</a:t>
            </a:r>
            <a:r>
              <a:rPr lang="zh-CN" altLang="en-US" sz="1200" b="0" i="0" kern="1200" dirty="0">
                <a:solidFill>
                  <a:schemeClr val="tx1"/>
                </a:solidFill>
                <a:effectLst/>
                <a:latin typeface="+mn-lt"/>
                <a:ea typeface="+mn-ea"/>
                <a:cs typeface="+mn-cs"/>
              </a:rPr>
              <a:t>排除非常规情况 </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一个</a:t>
            </a:r>
            <a:r>
              <a:rPr lang="en-US" altLang="zh-CN" sz="1200" b="0" i="0" kern="1200" dirty="0">
                <a:solidFill>
                  <a:schemeClr val="tx1"/>
                </a:solidFill>
                <a:effectLst/>
                <a:latin typeface="+mn-lt"/>
                <a:ea typeface="+mn-ea"/>
                <a:cs typeface="+mn-cs"/>
              </a:rPr>
              <a:t>hash</a:t>
            </a:r>
            <a:r>
              <a:rPr lang="zh-CN" altLang="en-US" sz="1200" b="0" i="0" kern="1200" dirty="0">
                <a:solidFill>
                  <a:schemeClr val="tx1"/>
                </a:solidFill>
                <a:effectLst/>
                <a:latin typeface="+mn-lt"/>
                <a:ea typeface="+mn-ea"/>
                <a:cs typeface="+mn-cs"/>
              </a:rPr>
              <a:t>值对应多个数据行</a:t>
            </a:r>
            <a:r>
              <a:rPr lang="en-US" altLang="zh-CN" sz="1200" b="0" i="0" kern="1200" dirty="0">
                <a:solidFill>
                  <a:schemeClr val="tx1"/>
                </a:solidFill>
                <a:effectLst/>
                <a:latin typeface="+mn-lt"/>
                <a:ea typeface="+mn-ea"/>
                <a:cs typeface="+mn-cs"/>
              </a:rPr>
              <a:t>)</a:t>
            </a:r>
            <a:br>
              <a:rPr lang="en-US" altLang="zh-CN"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内存需求高</a:t>
            </a:r>
            <a:br>
              <a:rPr lang="zh-CN" altLang="en-US"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 CPU</a:t>
            </a:r>
            <a:r>
              <a:rPr lang="zh-CN" altLang="en-US" sz="1200" b="0" i="0" kern="1200" dirty="0">
                <a:solidFill>
                  <a:schemeClr val="tx1"/>
                </a:solidFill>
                <a:effectLst/>
                <a:latin typeface="+mn-lt"/>
                <a:ea typeface="+mn-ea"/>
                <a:cs typeface="+mn-cs"/>
              </a:rPr>
              <a:t>利用稍高</a:t>
            </a:r>
            <a:br>
              <a:rPr lang="zh-CN" altLang="en-US"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如果加上分区限制</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查询效率将要高得多</a:t>
            </a:r>
            <a:r>
              <a:rPr lang="en-US" altLang="zh-CN" sz="1200" b="0" i="0" kern="1200" dirty="0">
                <a:solidFill>
                  <a:schemeClr val="tx1"/>
                </a:solidFill>
                <a:effectLst/>
                <a:latin typeface="+mn-lt"/>
                <a:ea typeface="+mn-ea"/>
                <a:cs typeface="+mn-cs"/>
              </a:rPr>
              <a:t>.</a:t>
            </a:r>
          </a:p>
          <a:p>
            <a:r>
              <a:rPr lang="en-US" altLang="zh-CN" sz="1200" b="0" i="0"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、分区较多的情况</a:t>
            </a:r>
            <a:br>
              <a:rPr lang="zh-CN" altLang="en-US"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Teradata</a:t>
            </a:r>
            <a:r>
              <a:rPr lang="zh-CN" altLang="en-US" sz="1200" b="0" i="0" kern="1200" dirty="0">
                <a:solidFill>
                  <a:schemeClr val="tx1"/>
                </a:solidFill>
                <a:effectLst/>
                <a:latin typeface="+mn-lt"/>
                <a:ea typeface="+mn-ea"/>
                <a:cs typeface="+mn-cs"/>
              </a:rPr>
              <a:t>保持</a:t>
            </a:r>
            <a:r>
              <a:rPr lang="en-US" altLang="zh-CN" sz="1200" b="0" i="0" kern="1200" dirty="0">
                <a:solidFill>
                  <a:schemeClr val="tx1"/>
                </a:solidFill>
                <a:effectLst/>
                <a:latin typeface="+mn-lt"/>
                <a:ea typeface="+mn-ea"/>
                <a:cs typeface="+mn-cs"/>
              </a:rPr>
              <a:t>NPPI</a:t>
            </a:r>
            <a:r>
              <a:rPr lang="zh-CN" altLang="en-US" sz="1200" b="0" i="0" kern="1200" dirty="0">
                <a:solidFill>
                  <a:schemeClr val="tx1"/>
                </a:solidFill>
                <a:effectLst/>
                <a:latin typeface="+mn-lt"/>
                <a:ea typeface="+mn-ea"/>
                <a:cs typeface="+mn-cs"/>
              </a:rPr>
              <a:t>表的块</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将</a:t>
            </a:r>
            <a:r>
              <a:rPr lang="en-US" altLang="zh-CN" sz="1200" b="0" i="0" kern="1200" dirty="0">
                <a:solidFill>
                  <a:schemeClr val="tx1"/>
                </a:solidFill>
                <a:effectLst/>
                <a:latin typeface="+mn-lt"/>
                <a:ea typeface="+mn-ea"/>
                <a:cs typeface="+mn-cs"/>
              </a:rPr>
              <a:t>PPI</a:t>
            </a:r>
            <a:r>
              <a:rPr lang="zh-CN" altLang="en-US" sz="1200" b="0" i="0" kern="1200" dirty="0">
                <a:solidFill>
                  <a:schemeClr val="tx1"/>
                </a:solidFill>
                <a:effectLst/>
                <a:latin typeface="+mn-lt"/>
                <a:ea typeface="+mn-ea"/>
                <a:cs typeface="+mn-cs"/>
              </a:rPr>
              <a:t>表的块尽可能多的装入内存</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利用滚动窗口技术让连接效率最佳</a:t>
            </a:r>
            <a:br>
              <a:rPr lang="zh-CN" altLang="en-US"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这类连接的效率一般</a:t>
            </a:r>
            <a:r>
              <a:rPr lang="en-US" altLang="zh-CN" sz="1200" b="0" i="0" kern="1200" dirty="0">
                <a:solidFill>
                  <a:schemeClr val="tx1"/>
                </a:solidFill>
                <a:effectLst/>
                <a:latin typeface="+mn-lt"/>
                <a:ea typeface="+mn-ea"/>
                <a:cs typeface="+mn-cs"/>
              </a:rPr>
              <a:t>NPPI</a:t>
            </a:r>
            <a:r>
              <a:rPr lang="zh-CN" altLang="en-US" sz="1200" b="0" i="0" kern="1200" dirty="0">
                <a:solidFill>
                  <a:schemeClr val="tx1"/>
                </a:solidFill>
                <a:effectLst/>
                <a:latin typeface="+mn-lt"/>
                <a:ea typeface="+mn-ea"/>
                <a:cs typeface="+mn-cs"/>
              </a:rPr>
              <a:t>到</a:t>
            </a:r>
            <a:r>
              <a:rPr lang="en-US" altLang="zh-CN" sz="1200" b="0" i="0" kern="1200" dirty="0">
                <a:solidFill>
                  <a:schemeClr val="tx1"/>
                </a:solidFill>
                <a:effectLst/>
                <a:latin typeface="+mn-lt"/>
                <a:ea typeface="+mn-ea"/>
                <a:cs typeface="+mn-cs"/>
              </a:rPr>
              <a:t>NPPI</a:t>
            </a:r>
            <a:r>
              <a:rPr lang="zh-CN" altLang="en-US" sz="1200" b="0" i="0" kern="1200" dirty="0">
                <a:solidFill>
                  <a:schemeClr val="tx1"/>
                </a:solidFill>
                <a:effectLst/>
                <a:latin typeface="+mn-lt"/>
                <a:ea typeface="+mn-ea"/>
                <a:cs typeface="+mn-cs"/>
              </a:rPr>
              <a:t>表的</a:t>
            </a:r>
            <a:r>
              <a:rPr lang="en-US" altLang="zh-CN" sz="1200" b="0" i="0" kern="1200" dirty="0">
                <a:solidFill>
                  <a:schemeClr val="tx1"/>
                </a:solidFill>
                <a:effectLst/>
                <a:latin typeface="+mn-lt"/>
                <a:ea typeface="+mn-ea"/>
                <a:cs typeface="+mn-cs"/>
              </a:rPr>
              <a:t>join</a:t>
            </a:r>
            <a:r>
              <a:rPr lang="zh-CN" altLang="en-US" sz="1200" b="0" i="0" kern="1200" dirty="0">
                <a:solidFill>
                  <a:schemeClr val="tx1"/>
                </a:solidFill>
                <a:effectLst/>
                <a:latin typeface="+mn-lt"/>
                <a:ea typeface="+mn-ea"/>
                <a:cs typeface="+mn-cs"/>
              </a:rPr>
              <a:t>要低</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除非分区限制可以很大缩减工作量</a:t>
            </a:r>
            <a:br>
              <a:rPr lang="zh-CN" altLang="en-US"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更多数目的磁盘</a:t>
            </a:r>
            <a:r>
              <a:rPr lang="en-US" altLang="zh-CN" sz="1200" b="0" i="0" kern="1200" dirty="0">
                <a:solidFill>
                  <a:schemeClr val="tx1"/>
                </a:solidFill>
                <a:effectLst/>
                <a:latin typeface="+mn-lt"/>
                <a:ea typeface="+mn-ea"/>
                <a:cs typeface="+mn-cs"/>
              </a:rPr>
              <a:t>I/O (NPPI</a:t>
            </a:r>
            <a:r>
              <a:rPr lang="zh-CN" altLang="en-US" sz="1200" b="0" i="0" kern="1200" dirty="0">
                <a:solidFill>
                  <a:schemeClr val="tx1"/>
                </a:solidFill>
                <a:effectLst/>
                <a:latin typeface="+mn-lt"/>
                <a:ea typeface="+mn-ea"/>
                <a:cs typeface="+mn-cs"/>
              </a:rPr>
              <a:t>表的数据块必须重复扫描多次</a:t>
            </a:r>
            <a:r>
              <a:rPr lang="en-US" altLang="zh-CN" sz="1200" b="0" i="0" kern="1200" dirty="0">
                <a:solidFill>
                  <a:schemeClr val="tx1"/>
                </a:solidFill>
                <a:effectLst/>
                <a:latin typeface="+mn-lt"/>
                <a:ea typeface="+mn-ea"/>
                <a:cs typeface="+mn-cs"/>
              </a:rPr>
              <a:t>).</a:t>
            </a:r>
            <a:br>
              <a:rPr lang="en-US" altLang="zh-CN"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NPPI</a:t>
            </a:r>
            <a:r>
              <a:rPr lang="zh-CN" altLang="en-US" sz="1200" b="0" i="0" kern="1200" dirty="0">
                <a:solidFill>
                  <a:schemeClr val="tx1"/>
                </a:solidFill>
                <a:effectLst/>
                <a:latin typeface="+mn-lt"/>
                <a:ea typeface="+mn-ea"/>
                <a:cs typeface="+mn-cs"/>
              </a:rPr>
              <a:t>与</a:t>
            </a:r>
            <a:r>
              <a:rPr lang="en-US" altLang="zh-CN" sz="1200" b="0" i="0" kern="1200" dirty="0">
                <a:solidFill>
                  <a:schemeClr val="tx1"/>
                </a:solidFill>
                <a:effectLst/>
                <a:latin typeface="+mn-lt"/>
                <a:ea typeface="+mn-ea"/>
                <a:cs typeface="+mn-cs"/>
              </a:rPr>
              <a:t>PPI</a:t>
            </a:r>
            <a:r>
              <a:rPr lang="zh-CN" altLang="en-US" sz="1200" b="0" i="0" kern="1200" dirty="0">
                <a:solidFill>
                  <a:schemeClr val="tx1"/>
                </a:solidFill>
                <a:effectLst/>
                <a:latin typeface="+mn-lt"/>
                <a:ea typeface="+mn-ea"/>
                <a:cs typeface="+mn-cs"/>
              </a:rPr>
              <a:t>表</a:t>
            </a:r>
            <a:r>
              <a:rPr lang="en-US" altLang="zh-CN" sz="1200" b="0" i="0" kern="1200" dirty="0">
                <a:solidFill>
                  <a:schemeClr val="tx1"/>
                </a:solidFill>
                <a:effectLst/>
                <a:latin typeface="+mn-lt"/>
                <a:ea typeface="+mn-ea"/>
                <a:cs typeface="+mn-cs"/>
              </a:rPr>
              <a:t>join</a:t>
            </a:r>
            <a:r>
              <a:rPr lang="zh-CN" altLang="en-US" sz="1200" b="0" i="0" kern="1200" dirty="0">
                <a:solidFill>
                  <a:schemeClr val="tx1"/>
                </a:solidFill>
                <a:effectLst/>
                <a:latin typeface="+mn-lt"/>
                <a:ea typeface="+mn-ea"/>
                <a:cs typeface="+mn-cs"/>
              </a:rPr>
              <a:t>的</a:t>
            </a:r>
            <a:r>
              <a:rPr lang="en-US" altLang="zh-CN" sz="1200" b="0" i="0" kern="1200" dirty="0">
                <a:solidFill>
                  <a:schemeClr val="tx1"/>
                </a:solidFill>
                <a:effectLst/>
                <a:latin typeface="+mn-lt"/>
                <a:ea typeface="+mn-ea"/>
                <a:cs typeface="+mn-cs"/>
              </a:rPr>
              <a:t>I/O</a:t>
            </a:r>
            <a:r>
              <a:rPr lang="zh-CN" altLang="en-US" sz="1200" b="0" i="0" kern="1200" dirty="0">
                <a:solidFill>
                  <a:schemeClr val="tx1"/>
                </a:solidFill>
                <a:effectLst/>
                <a:latin typeface="+mn-lt"/>
                <a:ea typeface="+mn-ea"/>
                <a:cs typeface="+mn-cs"/>
              </a:rPr>
              <a:t>数目是</a:t>
            </a:r>
            <a:r>
              <a:rPr lang="en-US" altLang="zh-CN" sz="1200" b="0" i="0" kern="1200" dirty="0">
                <a:solidFill>
                  <a:schemeClr val="tx1"/>
                </a:solidFill>
                <a:effectLst/>
                <a:latin typeface="+mn-lt"/>
                <a:ea typeface="+mn-ea"/>
                <a:cs typeface="+mn-cs"/>
              </a:rPr>
              <a:t>:(p/k * d1) + d2</a:t>
            </a:r>
            <a:br>
              <a:rPr lang="en-US" altLang="zh-CN"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NPPI</a:t>
            </a:r>
            <a:r>
              <a:rPr lang="zh-CN" altLang="en-US" sz="1200" b="0" i="0" kern="1200" dirty="0">
                <a:solidFill>
                  <a:schemeClr val="tx1"/>
                </a:solidFill>
                <a:effectLst/>
                <a:latin typeface="+mn-lt"/>
                <a:ea typeface="+mn-ea"/>
                <a:cs typeface="+mn-cs"/>
              </a:rPr>
              <a:t>与</a:t>
            </a:r>
            <a:r>
              <a:rPr lang="en-US" altLang="zh-CN" sz="1200" b="0" i="0" kern="1200" dirty="0">
                <a:solidFill>
                  <a:schemeClr val="tx1"/>
                </a:solidFill>
                <a:effectLst/>
                <a:latin typeface="+mn-lt"/>
                <a:ea typeface="+mn-ea"/>
                <a:cs typeface="+mn-cs"/>
              </a:rPr>
              <a:t>NPPI</a:t>
            </a:r>
            <a:r>
              <a:rPr lang="zh-CN" altLang="en-US" sz="1200" b="0" i="0" kern="1200" dirty="0">
                <a:solidFill>
                  <a:schemeClr val="tx1"/>
                </a:solidFill>
                <a:effectLst/>
                <a:latin typeface="+mn-lt"/>
                <a:ea typeface="+mn-ea"/>
                <a:cs typeface="+mn-cs"/>
              </a:rPr>
              <a:t>表</a:t>
            </a:r>
            <a:r>
              <a:rPr lang="en-US" altLang="zh-CN" sz="1200" b="0" i="0" kern="1200" dirty="0">
                <a:solidFill>
                  <a:schemeClr val="tx1"/>
                </a:solidFill>
                <a:effectLst/>
                <a:latin typeface="+mn-lt"/>
                <a:ea typeface="+mn-ea"/>
                <a:cs typeface="+mn-cs"/>
              </a:rPr>
              <a:t>join</a:t>
            </a:r>
            <a:r>
              <a:rPr lang="zh-CN" altLang="en-US" sz="1200" b="0" i="0" kern="1200" dirty="0">
                <a:solidFill>
                  <a:schemeClr val="tx1"/>
                </a:solidFill>
                <a:effectLst/>
                <a:latin typeface="+mn-lt"/>
                <a:ea typeface="+mn-ea"/>
                <a:cs typeface="+mn-cs"/>
              </a:rPr>
              <a:t>的</a:t>
            </a:r>
            <a:r>
              <a:rPr lang="en-US" altLang="zh-CN" sz="1200" b="0" i="0" kern="1200" dirty="0">
                <a:solidFill>
                  <a:schemeClr val="tx1"/>
                </a:solidFill>
                <a:effectLst/>
                <a:latin typeface="+mn-lt"/>
                <a:ea typeface="+mn-ea"/>
                <a:cs typeface="+mn-cs"/>
              </a:rPr>
              <a:t>I/O</a:t>
            </a:r>
            <a:r>
              <a:rPr lang="zh-CN" altLang="en-US" sz="1200" b="0" i="0" kern="1200" dirty="0">
                <a:solidFill>
                  <a:schemeClr val="tx1"/>
                </a:solidFill>
                <a:effectLst/>
                <a:latin typeface="+mn-lt"/>
                <a:ea typeface="+mn-ea"/>
                <a:cs typeface="+mn-cs"/>
              </a:rPr>
              <a:t>数目是</a:t>
            </a:r>
            <a:r>
              <a:rPr lang="en-US" altLang="zh-CN" sz="1200" b="0" i="0" kern="1200" dirty="0">
                <a:solidFill>
                  <a:schemeClr val="tx1"/>
                </a:solidFill>
                <a:effectLst/>
                <a:latin typeface="+mn-lt"/>
                <a:ea typeface="+mn-ea"/>
                <a:cs typeface="+mn-cs"/>
              </a:rPr>
              <a:t>:d1 + d2</a:t>
            </a:r>
            <a:br>
              <a:rPr lang="en-US" altLang="zh-CN"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说明</a:t>
            </a:r>
            <a:r>
              <a:rPr lang="en-US" altLang="zh-CN" sz="1200" b="0" i="0" kern="1200" dirty="0">
                <a:solidFill>
                  <a:schemeClr val="tx1"/>
                </a:solidFill>
                <a:effectLst/>
                <a:latin typeface="+mn-lt"/>
                <a:ea typeface="+mn-ea"/>
                <a:cs typeface="+mn-cs"/>
              </a:rPr>
              <a:t>: d1 = NPPI</a:t>
            </a:r>
            <a:r>
              <a:rPr lang="zh-CN" altLang="en-US" sz="1200" b="0" i="0" kern="1200" dirty="0">
                <a:solidFill>
                  <a:schemeClr val="tx1"/>
                </a:solidFill>
                <a:effectLst/>
                <a:latin typeface="+mn-lt"/>
                <a:ea typeface="+mn-ea"/>
                <a:cs typeface="+mn-cs"/>
              </a:rPr>
              <a:t>表的数据块数目</a:t>
            </a:r>
            <a:br>
              <a:rPr lang="zh-CN" altLang="en-US"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d2 = PPI</a:t>
            </a:r>
            <a:r>
              <a:rPr lang="zh-CN" altLang="en-US" sz="1200" b="0" i="0" kern="1200" dirty="0">
                <a:solidFill>
                  <a:schemeClr val="tx1"/>
                </a:solidFill>
                <a:effectLst/>
                <a:latin typeface="+mn-lt"/>
                <a:ea typeface="+mn-ea"/>
                <a:cs typeface="+mn-cs"/>
              </a:rPr>
              <a:t>表的数据块数目</a:t>
            </a:r>
            <a:br>
              <a:rPr lang="zh-CN" altLang="en-US"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p = </a:t>
            </a:r>
            <a:r>
              <a:rPr lang="zh-CN" altLang="en-US" sz="1200" b="0" i="0" kern="1200" dirty="0">
                <a:solidFill>
                  <a:schemeClr val="tx1"/>
                </a:solidFill>
                <a:effectLst/>
                <a:latin typeface="+mn-lt"/>
                <a:ea typeface="+mn-ea"/>
                <a:cs typeface="+mn-cs"/>
              </a:rPr>
              <a:t>参与</a:t>
            </a:r>
            <a:r>
              <a:rPr lang="en-US" altLang="zh-CN" sz="1200" b="0" i="0" kern="1200" dirty="0">
                <a:solidFill>
                  <a:schemeClr val="tx1"/>
                </a:solidFill>
                <a:effectLst/>
                <a:latin typeface="+mn-lt"/>
                <a:ea typeface="+mn-ea"/>
                <a:cs typeface="+mn-cs"/>
              </a:rPr>
              <a:t>join</a:t>
            </a:r>
            <a:r>
              <a:rPr lang="zh-CN" altLang="en-US" sz="1200" b="0" i="0" kern="1200" dirty="0">
                <a:solidFill>
                  <a:schemeClr val="tx1"/>
                </a:solidFill>
                <a:effectLst/>
                <a:latin typeface="+mn-lt"/>
                <a:ea typeface="+mn-ea"/>
                <a:cs typeface="+mn-cs"/>
              </a:rPr>
              <a:t>的分区数目</a:t>
            </a:r>
            <a:br>
              <a:rPr lang="zh-CN" altLang="en-US"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k = PPI</a:t>
            </a:r>
            <a:r>
              <a:rPr lang="zh-CN" altLang="en-US" sz="1200" b="0" i="0" kern="1200" dirty="0">
                <a:solidFill>
                  <a:schemeClr val="tx1"/>
                </a:solidFill>
                <a:effectLst/>
                <a:latin typeface="+mn-lt"/>
                <a:ea typeface="+mn-ea"/>
                <a:cs typeface="+mn-cs"/>
              </a:rPr>
              <a:t>表可以加到内存中的分区数 </a:t>
            </a:r>
            <a:r>
              <a:rPr lang="en-US" altLang="zh-CN" sz="1200" b="0" i="0" kern="1200" dirty="0">
                <a:solidFill>
                  <a:schemeClr val="tx1"/>
                </a:solidFill>
                <a:effectLst/>
                <a:latin typeface="+mn-lt"/>
                <a:ea typeface="+mn-ea"/>
                <a:cs typeface="+mn-cs"/>
              </a:rPr>
              <a:t>)</a:t>
            </a:r>
            <a:br>
              <a:rPr lang="en-US" altLang="zh-CN"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需要更多的内存</a:t>
            </a:r>
            <a:br>
              <a:rPr lang="zh-CN" altLang="en-US"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需要更多的</a:t>
            </a:r>
            <a:r>
              <a:rPr lang="en-US" altLang="zh-CN" sz="1200" b="0" i="0" kern="1200" dirty="0">
                <a:solidFill>
                  <a:schemeClr val="tx1"/>
                </a:solidFill>
                <a:effectLst/>
                <a:latin typeface="+mn-lt"/>
                <a:ea typeface="+mn-ea"/>
                <a:cs typeface="+mn-cs"/>
              </a:rPr>
              <a:t>CPU</a:t>
            </a:r>
            <a:r>
              <a:rPr lang="zh-CN" altLang="en-US" sz="1200" b="0" i="0" kern="1200" dirty="0">
                <a:solidFill>
                  <a:schemeClr val="tx1"/>
                </a:solidFill>
                <a:effectLst/>
                <a:latin typeface="+mn-lt"/>
                <a:ea typeface="+mn-ea"/>
                <a:cs typeface="+mn-cs"/>
              </a:rPr>
              <a:t>资源</a:t>
            </a:r>
            <a:br>
              <a:rPr lang="zh-CN" altLang="en-US"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为了得到较好的性能</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在查询中尽量多的限制以消除最多的分区</a:t>
            </a:r>
            <a:br>
              <a:rPr lang="zh-CN" altLang="en-US"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 p/k</a:t>
            </a:r>
            <a:r>
              <a:rPr lang="zh-CN" altLang="en-US" sz="1200" b="0" i="0" kern="1200" dirty="0">
                <a:solidFill>
                  <a:schemeClr val="tx1"/>
                </a:solidFill>
                <a:effectLst/>
                <a:latin typeface="+mn-lt"/>
                <a:ea typeface="+mn-ea"/>
                <a:cs typeface="+mn-cs"/>
              </a:rPr>
              <a:t>的值要尽量的小</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即往内存中加入数据的次数尽量少</a:t>
            </a:r>
            <a:br>
              <a:rPr lang="zh-CN" altLang="en-US"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3)</a:t>
            </a:r>
            <a:r>
              <a:rPr lang="zh-CN" altLang="en-US" sz="1200" b="0" i="0" kern="1200" dirty="0">
                <a:solidFill>
                  <a:schemeClr val="tx1"/>
                </a:solidFill>
                <a:effectLst/>
                <a:latin typeface="+mn-lt"/>
                <a:ea typeface="+mn-ea"/>
                <a:cs typeface="+mn-cs"/>
              </a:rPr>
              <a:t>、滑动窗口</a:t>
            </a:r>
            <a:br>
              <a:rPr lang="zh-CN" altLang="en-US"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最直接的连接</a:t>
            </a:r>
            <a:r>
              <a:rPr lang="en-US" altLang="zh-CN" sz="1200" b="0" i="0" kern="1200" dirty="0">
                <a:solidFill>
                  <a:schemeClr val="tx1"/>
                </a:solidFill>
                <a:effectLst/>
                <a:latin typeface="+mn-lt"/>
                <a:ea typeface="+mn-ea"/>
                <a:cs typeface="+mn-cs"/>
              </a:rPr>
              <a:t>NPPI</a:t>
            </a:r>
            <a:r>
              <a:rPr lang="zh-CN" altLang="en-US" sz="1200" b="0" i="0" kern="1200" dirty="0">
                <a:solidFill>
                  <a:schemeClr val="tx1"/>
                </a:solidFill>
                <a:effectLst/>
                <a:latin typeface="+mn-lt"/>
                <a:ea typeface="+mn-ea"/>
                <a:cs typeface="+mn-cs"/>
              </a:rPr>
              <a:t>与</a:t>
            </a:r>
            <a:r>
              <a:rPr lang="en-US" altLang="zh-CN" sz="1200" b="0" i="0" kern="1200" dirty="0">
                <a:solidFill>
                  <a:schemeClr val="tx1"/>
                </a:solidFill>
                <a:effectLst/>
                <a:latin typeface="+mn-lt"/>
                <a:ea typeface="+mn-ea"/>
                <a:cs typeface="+mn-cs"/>
              </a:rPr>
              <a:t>PPI</a:t>
            </a:r>
            <a:r>
              <a:rPr lang="zh-CN" altLang="en-US" sz="1200" b="0" i="0" kern="1200" dirty="0">
                <a:solidFill>
                  <a:schemeClr val="tx1"/>
                </a:solidFill>
                <a:effectLst/>
                <a:latin typeface="+mn-lt"/>
                <a:ea typeface="+mn-ea"/>
                <a:cs typeface="+mn-cs"/>
              </a:rPr>
              <a:t>表的方法是将</a:t>
            </a:r>
            <a:r>
              <a:rPr lang="en-US" altLang="zh-CN" sz="1200" b="0" i="0" kern="1200" dirty="0">
                <a:solidFill>
                  <a:schemeClr val="tx1"/>
                </a:solidFill>
                <a:effectLst/>
                <a:latin typeface="+mn-lt"/>
                <a:ea typeface="+mn-ea"/>
                <a:cs typeface="+mn-cs"/>
              </a:rPr>
              <a:t>NPPI</a:t>
            </a:r>
            <a:r>
              <a:rPr lang="zh-CN" altLang="en-US" sz="1200" b="0" i="0" kern="1200" dirty="0">
                <a:solidFill>
                  <a:schemeClr val="tx1"/>
                </a:solidFill>
                <a:effectLst/>
                <a:latin typeface="+mn-lt"/>
                <a:ea typeface="+mn-ea"/>
                <a:cs typeface="+mn-cs"/>
              </a:rPr>
              <a:t>表与</a:t>
            </a:r>
            <a:r>
              <a:rPr lang="en-US" altLang="zh-CN" sz="1200" b="0" i="0" kern="1200" dirty="0">
                <a:solidFill>
                  <a:schemeClr val="tx1"/>
                </a:solidFill>
                <a:effectLst/>
                <a:latin typeface="+mn-lt"/>
                <a:ea typeface="+mn-ea"/>
                <a:cs typeface="+mn-cs"/>
              </a:rPr>
              <a:t>PPI</a:t>
            </a:r>
            <a:r>
              <a:rPr lang="zh-CN" altLang="en-US" sz="1200" b="0" i="0" kern="1200" dirty="0">
                <a:solidFill>
                  <a:schemeClr val="tx1"/>
                </a:solidFill>
                <a:effectLst/>
                <a:latin typeface="+mn-lt"/>
                <a:ea typeface="+mn-ea"/>
                <a:cs typeface="+mn-cs"/>
              </a:rPr>
              <a:t>表的逐个分区做关联</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也就是将整个关联变化成一些列的子关联</a:t>
            </a:r>
            <a:r>
              <a:rPr lang="en-US" altLang="zh-CN" sz="1200" b="0" i="0" kern="1200" dirty="0">
                <a:solidFill>
                  <a:schemeClr val="tx1"/>
                </a:solidFill>
                <a:effectLst/>
                <a:latin typeface="+mn-lt"/>
                <a:ea typeface="+mn-ea"/>
                <a:cs typeface="+mn-cs"/>
              </a:rPr>
              <a:t>.</a:t>
            </a:r>
            <a:br>
              <a:rPr lang="en-US" altLang="zh-CN"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这样操作的效率可能较低</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特别是</a:t>
            </a:r>
            <a:r>
              <a:rPr lang="en-US" altLang="zh-CN" sz="1200" b="0" i="0" kern="1200" dirty="0">
                <a:solidFill>
                  <a:schemeClr val="tx1"/>
                </a:solidFill>
                <a:effectLst/>
                <a:latin typeface="+mn-lt"/>
                <a:ea typeface="+mn-ea"/>
                <a:cs typeface="+mn-cs"/>
              </a:rPr>
              <a:t>NPPI</a:t>
            </a:r>
            <a:r>
              <a:rPr lang="zh-CN" altLang="en-US" sz="1200" b="0" i="0" kern="1200" dirty="0">
                <a:solidFill>
                  <a:schemeClr val="tx1"/>
                </a:solidFill>
                <a:effectLst/>
                <a:latin typeface="+mn-lt"/>
                <a:ea typeface="+mn-ea"/>
                <a:cs typeface="+mn-cs"/>
              </a:rPr>
              <a:t>表特别大时</a:t>
            </a:r>
          </a:p>
          <a:p>
            <a:endParaRPr lang="zh-CN" altLang="en-US" dirty="0"/>
          </a:p>
        </p:txBody>
      </p:sp>
      <p:sp>
        <p:nvSpPr>
          <p:cNvPr id="4" name="灯片编号占位符 3"/>
          <p:cNvSpPr>
            <a:spLocks noGrp="1"/>
          </p:cNvSpPr>
          <p:nvPr>
            <p:ph type="sldNum" sz="quarter" idx="5"/>
          </p:nvPr>
        </p:nvSpPr>
        <p:spPr/>
        <p:txBody>
          <a:bodyPr/>
          <a:lstStyle/>
          <a:p>
            <a:fld id="{36FB0A52-928A-44CE-9E53-D35098B3E268}" type="slidenum">
              <a:rPr lang="zh-CN" altLang="en-US" smtClean="0"/>
              <a:t>60</a:t>
            </a:fld>
            <a:endParaRPr lang="zh-CN" altLang="en-US"/>
          </a:p>
        </p:txBody>
      </p:sp>
    </p:spTree>
    <p:extLst>
      <p:ext uri="{BB962C8B-B14F-4D97-AF65-F5344CB8AC3E}">
        <p14:creationId xmlns:p14="http://schemas.microsoft.com/office/powerpoint/2010/main" val="42845335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ORACLE</a:t>
            </a:r>
            <a:r>
              <a:rPr lang="zh-CN" altLang="en-US" sz="1200" b="0" i="0" kern="1200" dirty="0">
                <a:solidFill>
                  <a:schemeClr val="tx1"/>
                </a:solidFill>
                <a:effectLst/>
                <a:latin typeface="+mn-lt"/>
                <a:ea typeface="+mn-ea"/>
                <a:cs typeface="+mn-cs"/>
              </a:rPr>
              <a:t>列表分片（</a:t>
            </a:r>
            <a:r>
              <a:rPr lang="en-US" altLang="zh-CN" sz="1200" b="0" i="0" kern="1200" dirty="0">
                <a:solidFill>
                  <a:schemeClr val="tx1"/>
                </a:solidFill>
                <a:effectLst/>
                <a:latin typeface="+mn-lt"/>
                <a:ea typeface="+mn-ea"/>
                <a:cs typeface="+mn-cs"/>
              </a:rPr>
              <a:t>list partition</a:t>
            </a:r>
            <a:r>
              <a:rPr lang="zh-CN" altLang="en-US" sz="1200" b="0" i="0" kern="1200" dirty="0">
                <a:solidFill>
                  <a:schemeClr val="tx1"/>
                </a:solidFill>
                <a:effectLst/>
                <a:latin typeface="+mn-lt"/>
                <a:ea typeface="+mn-ea"/>
                <a:cs typeface="+mn-cs"/>
              </a:rPr>
              <a:t>）</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create table </a:t>
            </a:r>
            <a:r>
              <a:rPr lang="en-US" altLang="zh-CN" sz="1200" b="0" i="0" kern="1200" dirty="0" err="1">
                <a:solidFill>
                  <a:schemeClr val="tx1"/>
                </a:solidFill>
                <a:effectLst/>
                <a:latin typeface="+mn-lt"/>
                <a:ea typeface="+mn-ea"/>
                <a:cs typeface="+mn-cs"/>
              </a:rPr>
              <a:t>t_list_partition</a:t>
            </a:r>
            <a:r>
              <a:rPr lang="en-US" altLang="zh-CN" sz="1200" b="0" i="0" kern="1200" dirty="0">
                <a:solidFill>
                  <a:schemeClr val="tx1"/>
                </a:solidFill>
                <a:effectLst/>
                <a:latin typeface="+mn-lt"/>
                <a:ea typeface="+mn-ea"/>
                <a:cs typeface="+mn-cs"/>
              </a:rPr>
              <a:t>(a int, b int)</a:t>
            </a:r>
            <a:br>
              <a:rPr lang="en-US" altLang="zh-CN"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    partition by list(a)</a:t>
            </a:r>
            <a:br>
              <a:rPr lang="en-US" altLang="zh-CN"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    (partition p1 values (1,2,3),</a:t>
            </a:r>
            <a:br>
              <a:rPr lang="en-US" altLang="zh-CN"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     partition p2 values (4,5,6)</a:t>
            </a:r>
            <a:br>
              <a:rPr lang="en-US" altLang="zh-CN"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    )</a:t>
            </a:r>
            <a:br>
              <a:rPr lang="en-US" altLang="zh-CN"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复合分片</a:t>
            </a:r>
            <a:endParaRPr lang="en-US" altLang="zh-CN" sz="1200" b="0" i="0" kern="1200" dirty="0">
              <a:solidFill>
                <a:schemeClr val="tx1"/>
              </a:solidFill>
              <a:effectLst/>
              <a:latin typeface="+mn-lt"/>
              <a:ea typeface="+mn-ea"/>
              <a:cs typeface="+mn-cs"/>
            </a:endParaRPr>
          </a:p>
          <a:p>
            <a:r>
              <a:rPr lang="en-US" altLang="zh-CN" sz="1200" b="0" i="0" kern="1200" dirty="0" err="1">
                <a:solidFill>
                  <a:schemeClr val="tx1"/>
                </a:solidFill>
                <a:effectLst/>
                <a:latin typeface="+mn-lt"/>
                <a:ea typeface="+mn-ea"/>
                <a:cs typeface="+mn-cs"/>
              </a:rPr>
              <a:t>Range+list</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或者</a:t>
            </a:r>
            <a:r>
              <a:rPr lang="en-US" altLang="zh-CN" sz="1200" b="0" i="0" kern="1200" dirty="0" err="1">
                <a:solidFill>
                  <a:schemeClr val="tx1"/>
                </a:solidFill>
                <a:effectLst/>
                <a:latin typeface="+mn-lt"/>
                <a:ea typeface="+mn-ea"/>
                <a:cs typeface="+mn-cs"/>
              </a:rPr>
              <a:t>range+hash</a:t>
            </a:r>
            <a:endParaRPr lang="zh-CN" altLang="en-US" dirty="0"/>
          </a:p>
        </p:txBody>
      </p:sp>
      <p:sp>
        <p:nvSpPr>
          <p:cNvPr id="4" name="灯片编号占位符 3"/>
          <p:cNvSpPr>
            <a:spLocks noGrp="1"/>
          </p:cNvSpPr>
          <p:nvPr>
            <p:ph type="sldNum" sz="quarter" idx="5"/>
          </p:nvPr>
        </p:nvSpPr>
        <p:spPr/>
        <p:txBody>
          <a:bodyPr/>
          <a:lstStyle/>
          <a:p>
            <a:fld id="{36FB0A52-928A-44CE-9E53-D35098B3E268}" type="slidenum">
              <a:rPr lang="zh-CN" altLang="en-US" smtClean="0"/>
              <a:t>25</a:t>
            </a:fld>
            <a:endParaRPr lang="zh-CN" altLang="en-US"/>
          </a:p>
        </p:txBody>
      </p:sp>
    </p:spTree>
    <p:extLst>
      <p:ext uri="{BB962C8B-B14F-4D97-AF65-F5344CB8AC3E}">
        <p14:creationId xmlns:p14="http://schemas.microsoft.com/office/powerpoint/2010/main" val="22633910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a:solidFill>
                  <a:schemeClr val="tx1"/>
                </a:solidFill>
                <a:latin typeface="+mn-lt"/>
                <a:ea typeface="+mn-ea"/>
                <a:cs typeface="+mn-cs"/>
              </a:rPr>
              <a:t>MonetDB</a:t>
            </a:r>
            <a:r>
              <a:rPr lang="zh-CN" altLang="en-US" sz="1200" b="0" i="0" u="none" strike="noStrike" kern="1200" baseline="0" dirty="0">
                <a:solidFill>
                  <a:schemeClr val="tx1"/>
                </a:solidFill>
                <a:latin typeface="+mn-lt"/>
                <a:ea typeface="+mn-ea"/>
                <a:cs typeface="+mn-cs"/>
              </a:rPr>
              <a:t>与</a:t>
            </a:r>
            <a:r>
              <a:rPr lang="en-US" altLang="zh-CN" sz="1200" b="0" i="0" u="none" strike="noStrike" kern="1200" baseline="0" dirty="0">
                <a:solidFill>
                  <a:schemeClr val="tx1"/>
                </a:solidFill>
                <a:latin typeface="+mn-lt"/>
                <a:ea typeface="+mn-ea"/>
                <a:cs typeface="+mn-cs"/>
              </a:rPr>
              <a:t>C-Store </a:t>
            </a:r>
            <a:r>
              <a:rPr lang="zh-CN" altLang="en-US" sz="1200" b="0" i="0" u="none" strike="noStrike" kern="1200" baseline="0" dirty="0">
                <a:solidFill>
                  <a:schemeClr val="tx1"/>
                </a:solidFill>
                <a:latin typeface="+mn-lt"/>
                <a:ea typeface="+mn-ea"/>
                <a:cs typeface="+mn-cs"/>
              </a:rPr>
              <a:t>都是列存储数据库</a:t>
            </a:r>
            <a:r>
              <a:rPr lang="en-US" altLang="zh-CN" sz="1200" b="0" i="0" u="none" strike="noStrike" kern="1200" baseline="0" dirty="0">
                <a:solidFill>
                  <a:schemeClr val="tx1"/>
                </a:solidFill>
                <a:latin typeface="+mn-lt"/>
                <a:ea typeface="+mn-ea"/>
                <a:cs typeface="+mn-cs"/>
              </a:rPr>
              <a:t>,</a:t>
            </a:r>
            <a:r>
              <a:rPr lang="zh-CN" altLang="en-US" sz="1200" b="0" i="0" u="none" strike="noStrike" kern="1200" baseline="0" dirty="0">
                <a:solidFill>
                  <a:schemeClr val="tx1"/>
                </a:solidFill>
                <a:latin typeface="+mn-lt"/>
                <a:ea typeface="+mn-ea"/>
                <a:cs typeface="+mn-cs"/>
              </a:rPr>
              <a:t>因此</a:t>
            </a:r>
            <a:r>
              <a:rPr lang="en-US" altLang="zh-CN" sz="1200" b="0" i="0" u="none" strike="noStrike" kern="1200" baseline="0" dirty="0">
                <a:solidFill>
                  <a:schemeClr val="tx1"/>
                </a:solidFill>
                <a:latin typeface="+mn-lt"/>
                <a:ea typeface="+mn-ea"/>
                <a:cs typeface="+mn-cs"/>
              </a:rPr>
              <a:t>,</a:t>
            </a:r>
            <a:r>
              <a:rPr lang="zh-CN" altLang="en-US" sz="1200" b="0" i="0" u="none" strike="noStrike" kern="1200" baseline="0" dirty="0">
                <a:solidFill>
                  <a:schemeClr val="tx1"/>
                </a:solidFill>
                <a:latin typeface="+mn-lt"/>
                <a:ea typeface="+mn-ea"/>
                <a:cs typeface="+mn-cs"/>
              </a:rPr>
              <a:t>它们不可避免地需要在查询计划的某个点将逻辑上属于同一元组的列值合并起来</a:t>
            </a:r>
            <a:r>
              <a:rPr lang="en-US" altLang="zh-CN" sz="1200" b="0" i="0" u="none" strike="noStrike" kern="1200" baseline="0" dirty="0">
                <a:solidFill>
                  <a:schemeClr val="tx1"/>
                </a:solidFill>
                <a:latin typeface="+mn-lt"/>
                <a:ea typeface="+mn-ea"/>
                <a:cs typeface="+mn-cs"/>
              </a:rPr>
              <a:t>,</a:t>
            </a:r>
            <a:r>
              <a:rPr lang="zh-CN" altLang="en-US" sz="1200" b="0" i="0" u="none" strike="noStrike" kern="1200" baseline="0" dirty="0">
                <a:solidFill>
                  <a:schemeClr val="tx1"/>
                </a:solidFill>
                <a:latin typeface="+mn-lt"/>
                <a:ea typeface="+mn-ea"/>
                <a:cs typeface="+mn-cs"/>
              </a:rPr>
              <a:t>这个过程就是物化</a:t>
            </a:r>
            <a:r>
              <a:rPr lang="en-US" altLang="zh-CN" sz="1200" b="0" i="0" u="none" strike="noStrike" kern="1200" baseline="0" dirty="0">
                <a:solidFill>
                  <a:schemeClr val="tx1"/>
                </a:solidFill>
                <a:latin typeface="+mn-lt"/>
                <a:ea typeface="+mn-ea"/>
                <a:cs typeface="+mn-cs"/>
              </a:rPr>
              <a:t>.</a:t>
            </a:r>
            <a:r>
              <a:rPr lang="zh-CN" altLang="en-US" sz="1200" b="0" i="0" u="none" strike="noStrike" kern="1200" baseline="0" dirty="0">
                <a:solidFill>
                  <a:schemeClr val="tx1"/>
                </a:solidFill>
                <a:latin typeface="+mn-lt"/>
                <a:ea typeface="+mn-ea"/>
                <a:cs typeface="+mn-cs"/>
              </a:rPr>
              <a:t>按照物化时机来分类</a:t>
            </a:r>
            <a:r>
              <a:rPr lang="en-US" altLang="zh-CN" sz="1200" b="0" i="0" u="none" strike="noStrike" kern="1200" baseline="0" dirty="0">
                <a:solidFill>
                  <a:schemeClr val="tx1"/>
                </a:solidFill>
                <a:latin typeface="+mn-lt"/>
                <a:ea typeface="+mn-ea"/>
                <a:cs typeface="+mn-cs"/>
              </a:rPr>
              <a:t>,</a:t>
            </a:r>
            <a:r>
              <a:rPr lang="zh-CN" altLang="en-US" sz="1200" b="0" i="0" u="none" strike="noStrike" kern="1200" baseline="0" dirty="0">
                <a:solidFill>
                  <a:schemeClr val="tx1"/>
                </a:solidFill>
                <a:latin typeface="+mn-lt"/>
                <a:ea typeface="+mn-ea"/>
                <a:cs typeface="+mn-cs"/>
              </a:rPr>
              <a:t>可以将物化策略分为早物化与延迟物化</a:t>
            </a:r>
            <a:r>
              <a:rPr lang="en-US" altLang="zh-CN" sz="1200" b="0" i="0" u="none" strike="noStrike" kern="1200" baseline="0" dirty="0">
                <a:solidFill>
                  <a:schemeClr val="tx1"/>
                </a:solidFill>
                <a:latin typeface="+mn-lt"/>
                <a:ea typeface="+mn-ea"/>
                <a:cs typeface="+mn-cs"/>
              </a:rPr>
              <a:t>, MonetDB/X100 </a:t>
            </a:r>
            <a:r>
              <a:rPr lang="zh-CN" altLang="en-US" sz="1200" b="0" i="0" u="none" strike="noStrike" kern="1200" baseline="0" dirty="0">
                <a:solidFill>
                  <a:schemeClr val="tx1"/>
                </a:solidFill>
                <a:latin typeface="+mn-lt"/>
                <a:ea typeface="+mn-ea"/>
                <a:cs typeface="+mn-cs"/>
              </a:rPr>
              <a:t>使用延迟物化策略</a:t>
            </a:r>
            <a:r>
              <a:rPr lang="en-US" altLang="zh-CN" sz="1200" b="0" i="0" u="none" strike="noStrike" kern="1200" baseline="0" dirty="0">
                <a:solidFill>
                  <a:schemeClr val="tx1"/>
                </a:solidFill>
                <a:latin typeface="+mn-lt"/>
                <a:ea typeface="+mn-ea"/>
                <a:cs typeface="+mn-cs"/>
              </a:rPr>
              <a:t>.</a:t>
            </a:r>
            <a:endParaRPr lang="zh-CN" altLang="en-US" dirty="0"/>
          </a:p>
        </p:txBody>
      </p:sp>
      <p:sp>
        <p:nvSpPr>
          <p:cNvPr id="4" name="灯片编号占位符 3"/>
          <p:cNvSpPr>
            <a:spLocks noGrp="1"/>
          </p:cNvSpPr>
          <p:nvPr>
            <p:ph type="sldNum" sz="quarter" idx="5"/>
          </p:nvPr>
        </p:nvSpPr>
        <p:spPr/>
        <p:txBody>
          <a:bodyPr/>
          <a:lstStyle/>
          <a:p>
            <a:fld id="{36FB0A52-928A-44CE-9E53-D35098B3E268}" type="slidenum">
              <a:rPr lang="zh-CN" altLang="en-US" smtClean="0"/>
              <a:t>31</a:t>
            </a:fld>
            <a:endParaRPr lang="zh-CN" altLang="en-US"/>
          </a:p>
        </p:txBody>
      </p:sp>
    </p:spTree>
    <p:extLst>
      <p:ext uri="{BB962C8B-B14F-4D97-AF65-F5344CB8AC3E}">
        <p14:creationId xmlns:p14="http://schemas.microsoft.com/office/powerpoint/2010/main" val="27710994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6FB0A52-928A-44CE-9E53-D35098B3E268}" type="slidenum">
              <a:rPr lang="zh-CN" altLang="en-US" smtClean="0"/>
              <a:t>32</a:t>
            </a:fld>
            <a:endParaRPr lang="zh-CN" altLang="en-US"/>
          </a:p>
        </p:txBody>
      </p:sp>
    </p:spTree>
    <p:extLst>
      <p:ext uri="{BB962C8B-B14F-4D97-AF65-F5344CB8AC3E}">
        <p14:creationId xmlns:p14="http://schemas.microsoft.com/office/powerpoint/2010/main" val="1288283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6FB0A52-928A-44CE-9E53-D35098B3E268}" type="slidenum">
              <a:rPr lang="zh-CN" altLang="en-US" smtClean="0"/>
              <a:t>33</a:t>
            </a:fld>
            <a:endParaRPr lang="zh-CN" altLang="en-US"/>
          </a:p>
        </p:txBody>
      </p:sp>
    </p:spTree>
    <p:extLst>
      <p:ext uri="{BB962C8B-B14F-4D97-AF65-F5344CB8AC3E}">
        <p14:creationId xmlns:p14="http://schemas.microsoft.com/office/powerpoint/2010/main" val="42371077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6FB0A52-928A-44CE-9E53-D35098B3E268}" type="slidenum">
              <a:rPr lang="zh-CN" altLang="en-US" smtClean="0"/>
              <a:t>45</a:t>
            </a:fld>
            <a:endParaRPr lang="zh-CN" altLang="en-US"/>
          </a:p>
        </p:txBody>
      </p:sp>
    </p:spTree>
    <p:extLst>
      <p:ext uri="{BB962C8B-B14F-4D97-AF65-F5344CB8AC3E}">
        <p14:creationId xmlns:p14="http://schemas.microsoft.com/office/powerpoint/2010/main" val="32714045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6FB0A52-928A-44CE-9E53-D35098B3E268}" type="slidenum">
              <a:rPr lang="zh-CN" altLang="en-US" smtClean="0"/>
              <a:t>46</a:t>
            </a:fld>
            <a:endParaRPr lang="zh-CN" altLang="en-US"/>
          </a:p>
        </p:txBody>
      </p:sp>
    </p:spTree>
    <p:extLst>
      <p:ext uri="{BB962C8B-B14F-4D97-AF65-F5344CB8AC3E}">
        <p14:creationId xmlns:p14="http://schemas.microsoft.com/office/powerpoint/2010/main" val="27434571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6FB0A52-928A-44CE-9E53-D35098B3E268}" type="slidenum">
              <a:rPr lang="zh-CN" altLang="en-US" smtClean="0"/>
              <a:t>52</a:t>
            </a:fld>
            <a:endParaRPr lang="zh-CN" altLang="en-US"/>
          </a:p>
        </p:txBody>
      </p:sp>
    </p:spTree>
    <p:extLst>
      <p:ext uri="{BB962C8B-B14F-4D97-AF65-F5344CB8AC3E}">
        <p14:creationId xmlns:p14="http://schemas.microsoft.com/office/powerpoint/2010/main" val="24477996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no partitioning</a:t>
            </a:r>
            <a:r>
              <a:rPr lang="zh-CN" altLang="en-US" sz="1200" b="0" i="0" kern="1200" dirty="0">
                <a:solidFill>
                  <a:schemeClr val="tx1"/>
                </a:solidFill>
                <a:effectLst/>
                <a:latin typeface="+mn-lt"/>
                <a:ea typeface="+mn-ea"/>
                <a:cs typeface="+mn-cs"/>
              </a:rPr>
              <a:t>连接算法的确可以从分布不均匀的数据中受益，但是其性能仍然不如</a:t>
            </a:r>
            <a:r>
              <a:rPr lang="en-US" altLang="zh-CN" sz="1200" b="0" i="0" kern="1200" dirty="0">
                <a:solidFill>
                  <a:schemeClr val="tx1"/>
                </a:solidFill>
                <a:effectLst/>
                <a:latin typeface="+mn-lt"/>
                <a:ea typeface="+mn-ea"/>
                <a:cs typeface="+mn-cs"/>
              </a:rPr>
              <a:t>radix</a:t>
            </a:r>
            <a:r>
              <a:rPr lang="zh-CN" altLang="en-US" sz="1200" b="0" i="0" kern="1200" dirty="0">
                <a:solidFill>
                  <a:schemeClr val="tx1"/>
                </a:solidFill>
                <a:effectLst/>
                <a:latin typeface="+mn-lt"/>
                <a:ea typeface="+mn-ea"/>
                <a:cs typeface="+mn-cs"/>
              </a:rPr>
              <a:t>连接算法，并且</a:t>
            </a:r>
            <a:r>
              <a:rPr lang="en-US" altLang="zh-CN" sz="1200" b="0" i="0" kern="1200" dirty="0">
                <a:solidFill>
                  <a:schemeClr val="tx1"/>
                </a:solidFill>
                <a:effectLst/>
                <a:latin typeface="+mn-lt"/>
                <a:ea typeface="+mn-ea"/>
                <a:cs typeface="+mn-cs"/>
              </a:rPr>
              <a:t>radix</a:t>
            </a:r>
            <a:r>
              <a:rPr lang="zh-CN" altLang="en-US" sz="1200" b="0" i="0" kern="1200" dirty="0">
                <a:solidFill>
                  <a:schemeClr val="tx1"/>
                </a:solidFill>
                <a:effectLst/>
                <a:latin typeface="+mn-lt"/>
                <a:ea typeface="+mn-ea"/>
                <a:cs typeface="+mn-cs"/>
              </a:rPr>
              <a:t>哈希连接算法在不同分布的数据集下表现较为稳定。</a:t>
            </a:r>
            <a:endParaRPr lang="zh-CN" altLang="en-US" dirty="0"/>
          </a:p>
        </p:txBody>
      </p:sp>
      <p:sp>
        <p:nvSpPr>
          <p:cNvPr id="4" name="灯片编号占位符 3"/>
          <p:cNvSpPr>
            <a:spLocks noGrp="1"/>
          </p:cNvSpPr>
          <p:nvPr>
            <p:ph type="sldNum" sz="quarter" idx="5"/>
          </p:nvPr>
        </p:nvSpPr>
        <p:spPr/>
        <p:txBody>
          <a:bodyPr/>
          <a:lstStyle/>
          <a:p>
            <a:fld id="{36FB0A52-928A-44CE-9E53-D35098B3E268}" type="slidenum">
              <a:rPr lang="zh-CN" altLang="en-US" smtClean="0"/>
              <a:t>53</a:t>
            </a:fld>
            <a:endParaRPr lang="zh-CN" altLang="en-US"/>
          </a:p>
        </p:txBody>
      </p:sp>
    </p:spTree>
    <p:extLst>
      <p:ext uri="{BB962C8B-B14F-4D97-AF65-F5344CB8AC3E}">
        <p14:creationId xmlns:p14="http://schemas.microsoft.com/office/powerpoint/2010/main" val="29286969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298711" y="1106488"/>
            <a:ext cx="9594574" cy="1381125"/>
          </a:xfrm>
        </p:spPr>
        <p:txBody>
          <a:bodyPr anchor="b">
            <a:normAutofit/>
          </a:bodyPr>
          <a:lstStyle>
            <a:lvl1pPr algn="ctr">
              <a:defRPr sz="6000" b="0">
                <a:latin typeface="微软雅黑" panose="020B0503020204020204" pitchFamily="34" charset="-122"/>
                <a:ea typeface="微软雅黑" panose="020B0503020204020204" pitchFamily="34" charset="-122"/>
              </a:defRPr>
            </a:lvl1pPr>
          </a:lstStyle>
          <a:p>
            <a:r>
              <a:rPr lang="zh-CN" altLang="en-US" dirty="0"/>
              <a:t>主标题微软雅黑</a:t>
            </a:r>
            <a:r>
              <a:rPr lang="en-US" altLang="zh-CN" dirty="0"/>
              <a:t>60</a:t>
            </a:r>
            <a:endParaRPr lang="zh-CN" altLang="en-US" dirty="0"/>
          </a:p>
        </p:txBody>
      </p:sp>
      <p:sp>
        <p:nvSpPr>
          <p:cNvPr id="3" name="副标题 2"/>
          <p:cNvSpPr>
            <a:spLocks noGrp="1"/>
          </p:cNvSpPr>
          <p:nvPr>
            <p:ph type="subTitle" idx="1" hasCustomPrompt="1"/>
          </p:nvPr>
        </p:nvSpPr>
        <p:spPr>
          <a:xfrm>
            <a:off x="1524000" y="3024982"/>
            <a:ext cx="9144000" cy="1655762"/>
          </a:xfrm>
        </p:spPr>
        <p:txBody>
          <a:bodyPr>
            <a:normAutofit/>
          </a:bodyPr>
          <a:lstStyle>
            <a:lvl1pPr marL="0" indent="0" algn="ctr">
              <a:buNone/>
              <a:defRPr sz="4000">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副标题微软雅黑</a:t>
            </a:r>
            <a:r>
              <a:rPr lang="en-US" altLang="zh-CN" dirty="0"/>
              <a:t>40</a:t>
            </a:r>
            <a:endParaRPr lang="zh-CN" altLang="en-US" dirty="0"/>
          </a:p>
        </p:txBody>
      </p:sp>
      <p:sp>
        <p:nvSpPr>
          <p:cNvPr id="6" name="灯片编号占位符 5"/>
          <p:cNvSpPr>
            <a:spLocks noGrp="1"/>
          </p:cNvSpPr>
          <p:nvPr>
            <p:ph type="sldNum" sz="quarter" idx="12"/>
          </p:nvPr>
        </p:nvSpPr>
        <p:spPr/>
        <p:txBody>
          <a:bodyPr/>
          <a:lstStyle/>
          <a:p>
            <a:fld id="{C464E751-8DDD-48F4-87DB-3D6A7AC74B40}" type="slidenum">
              <a:rPr lang="zh-CN" altLang="en-US" smtClean="0"/>
              <a:t>‹#›</a:t>
            </a:fld>
            <a:endParaRPr lang="zh-CN" altLang="en-US"/>
          </a:p>
        </p:txBody>
      </p:sp>
    </p:spTree>
    <p:extLst>
      <p:ext uri="{BB962C8B-B14F-4D97-AF65-F5344CB8AC3E}">
        <p14:creationId xmlns:p14="http://schemas.microsoft.com/office/powerpoint/2010/main" val="17635690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8200" y="365126"/>
            <a:ext cx="10515600" cy="920336"/>
          </a:xfrm>
        </p:spPr>
        <p:txBody>
          <a:bodyPr>
            <a:normAutofit/>
          </a:bodyPr>
          <a:lstStyle>
            <a:lvl1pPr>
              <a:defRPr sz="3200">
                <a:latin typeface="微软雅黑" panose="020B0503020204020204" pitchFamily="34" charset="-122"/>
                <a:ea typeface="微软雅黑" panose="020B0503020204020204" pitchFamily="34" charset="-122"/>
              </a:defRPr>
            </a:lvl1pPr>
          </a:lstStyle>
          <a:p>
            <a:r>
              <a:rPr lang="en-US" altLang="zh-CN" dirty="0"/>
              <a:t>1 </a:t>
            </a:r>
            <a:r>
              <a:rPr lang="zh-CN" altLang="en-US" dirty="0"/>
              <a:t>页面标题微软雅黑</a:t>
            </a:r>
            <a:r>
              <a:rPr lang="en-US" altLang="zh-CN" dirty="0"/>
              <a:t>32</a:t>
            </a:r>
            <a:endParaRPr lang="zh-CN" altLang="en-US" dirty="0"/>
          </a:p>
        </p:txBody>
      </p:sp>
      <p:sp>
        <p:nvSpPr>
          <p:cNvPr id="3" name="内容占位符 2"/>
          <p:cNvSpPr>
            <a:spLocks noGrp="1"/>
          </p:cNvSpPr>
          <p:nvPr>
            <p:ph idx="1" hasCustomPrompt="1"/>
          </p:nvPr>
        </p:nvSpPr>
        <p:spPr>
          <a:xfrm>
            <a:off x="838200" y="1285462"/>
            <a:ext cx="10515600" cy="4351338"/>
          </a:xfrm>
        </p:spPr>
        <p:txBody>
          <a:bodyPr/>
          <a:lstStyle>
            <a:lvl1pPr marL="0" indent="0">
              <a:lnSpc>
                <a:spcPct val="120000"/>
              </a:lnSpc>
              <a:buNone/>
              <a:defRPr baseline="0">
                <a:latin typeface="微软雅黑" panose="020B0503020204020204" pitchFamily="34" charset="-122"/>
                <a:ea typeface="微软雅黑" panose="020B0503020204020204" pitchFamily="34" charset="-122"/>
              </a:defRPr>
            </a:lvl1pPr>
            <a:lvl2pPr marL="0" indent="0">
              <a:lnSpc>
                <a:spcPct val="120000"/>
              </a:lnSpc>
              <a:buNone/>
              <a:defRPr sz="2400">
                <a:latin typeface="微软雅黑" panose="020B0503020204020204" pitchFamily="34" charset="-122"/>
                <a:ea typeface="微软雅黑" panose="020B0503020204020204" pitchFamily="34" charset="-122"/>
              </a:defRPr>
            </a:lvl2pPr>
            <a:lvl3pPr marL="0" marR="0"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sz="2400">
                <a:latin typeface="微软雅黑" panose="020B0503020204020204" pitchFamily="34" charset="-122"/>
                <a:ea typeface="微软雅黑" panose="020B0503020204020204" pitchFamily="34" charset="-122"/>
              </a:defRPr>
            </a:lvl3pPr>
            <a:lvl4pPr marL="0" marR="0"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sz="2400" baseline="0">
                <a:latin typeface="微软雅黑" panose="020B0503020204020204" pitchFamily="34" charset="-122"/>
                <a:ea typeface="微软雅黑" panose="020B0503020204020204" pitchFamily="34" charset="-122"/>
              </a:defRPr>
            </a:lvl4pPr>
            <a:lvl5pPr marL="0" indent="0">
              <a:buNone/>
              <a:defRPr>
                <a:latin typeface="微软雅黑" panose="020B0503020204020204" pitchFamily="34" charset="-122"/>
                <a:ea typeface="微软雅黑" panose="020B0503020204020204" pitchFamily="34" charset="-122"/>
              </a:defRPr>
            </a:lvl5pPr>
          </a:lstStyle>
          <a:p>
            <a:pPr lvl="0"/>
            <a:r>
              <a:rPr lang="en-US" altLang="zh-CN" dirty="0"/>
              <a:t>1.1 </a:t>
            </a:r>
            <a:r>
              <a:rPr lang="zh-CN" altLang="en-US" dirty="0"/>
              <a:t>正文一级标题微软雅黑</a:t>
            </a:r>
            <a:r>
              <a:rPr lang="en-US" altLang="zh-CN" dirty="0"/>
              <a:t>28</a:t>
            </a:r>
            <a:r>
              <a:rPr lang="zh-CN" altLang="en-US" dirty="0"/>
              <a:t>行距</a:t>
            </a:r>
            <a:r>
              <a:rPr lang="en-US" altLang="zh-CN" dirty="0"/>
              <a:t>1.2</a:t>
            </a:r>
            <a:endParaRPr lang="zh-CN" altLang="en-US" dirty="0"/>
          </a:p>
          <a:p>
            <a:pPr lvl="1"/>
            <a:r>
              <a:rPr lang="en-US" altLang="zh-CN" dirty="0"/>
              <a:t>1.1.1 </a:t>
            </a:r>
            <a:r>
              <a:rPr lang="zh-CN" altLang="en-US" dirty="0"/>
              <a:t>正文二级标题微软雅黑</a:t>
            </a:r>
            <a:r>
              <a:rPr lang="en-US" altLang="zh-CN" dirty="0"/>
              <a:t>24</a:t>
            </a:r>
            <a:r>
              <a:rPr lang="zh-CN" altLang="en-US" dirty="0"/>
              <a:t>行距</a:t>
            </a:r>
            <a:r>
              <a:rPr lang="en-US" altLang="zh-CN" dirty="0"/>
              <a:t>1.2</a:t>
            </a:r>
            <a:endParaRPr lang="zh-CN" altLang="en-US" dirty="0"/>
          </a:p>
          <a:p>
            <a:pPr marL="0" marR="0" lvl="2"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lang="en-US" altLang="zh-CN" dirty="0"/>
              <a:t>1.1.1.1</a:t>
            </a:r>
            <a:r>
              <a:rPr lang="zh-CN" altLang="en-US" dirty="0"/>
              <a:t>第三级微软雅黑</a:t>
            </a:r>
            <a:r>
              <a:rPr lang="en-US" altLang="zh-CN" dirty="0"/>
              <a:t>24</a:t>
            </a:r>
            <a:r>
              <a:rPr lang="zh-CN" altLang="en-US" dirty="0"/>
              <a:t>行距</a:t>
            </a:r>
            <a:r>
              <a:rPr lang="en-US" altLang="zh-CN" dirty="0"/>
              <a:t>1.2</a:t>
            </a:r>
            <a:endParaRPr lang="zh-CN" altLang="en-US" dirty="0"/>
          </a:p>
          <a:p>
            <a:pPr marL="0" marR="0" lvl="3"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lang="en-US" altLang="zh-CN" dirty="0"/>
              <a:t>1.1.1.1.1 </a:t>
            </a:r>
            <a:r>
              <a:rPr lang="zh-CN" altLang="en-US" dirty="0"/>
              <a:t>第四级微软雅黑</a:t>
            </a:r>
            <a:r>
              <a:rPr lang="en-US" altLang="zh-CN" dirty="0"/>
              <a:t>24</a:t>
            </a:r>
            <a:r>
              <a:rPr lang="zh-CN" altLang="en-US" dirty="0"/>
              <a:t>行距</a:t>
            </a:r>
            <a:r>
              <a:rPr lang="en-US" altLang="zh-CN" dirty="0"/>
              <a:t>1.2</a:t>
            </a:r>
            <a:endParaRPr lang="zh-CN" altLang="en-US" dirty="0"/>
          </a:p>
          <a:p>
            <a:pPr marL="0" marR="0" lvl="3"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lang="zh-CN" altLang="en-US" dirty="0"/>
              <a:t>正文微软雅黑</a:t>
            </a:r>
            <a:r>
              <a:rPr lang="en-US" altLang="zh-CN" dirty="0"/>
              <a:t>24</a:t>
            </a:r>
            <a:r>
              <a:rPr lang="zh-CN" altLang="en-US" dirty="0"/>
              <a:t>行距</a:t>
            </a:r>
            <a:r>
              <a:rPr lang="en-US" altLang="zh-CN" dirty="0"/>
              <a:t>1.2</a:t>
            </a:r>
            <a:endParaRPr lang="zh-CN" altLang="en-US" dirty="0"/>
          </a:p>
          <a:p>
            <a:pPr lvl="3"/>
            <a:endParaRPr lang="zh-CN" altLang="en-US" dirty="0"/>
          </a:p>
        </p:txBody>
      </p:sp>
      <p:sp>
        <p:nvSpPr>
          <p:cNvPr id="11" name="灯片编号占位符 10"/>
          <p:cNvSpPr>
            <a:spLocks noGrp="1"/>
          </p:cNvSpPr>
          <p:nvPr>
            <p:ph type="sldNum" sz="quarter" idx="12"/>
          </p:nvPr>
        </p:nvSpPr>
        <p:spPr/>
        <p:txBody>
          <a:bodyPr/>
          <a:lstStyle>
            <a:lvl1pPr>
              <a:defRPr sz="1800">
                <a:solidFill>
                  <a:schemeClr val="tx1"/>
                </a:solidFill>
              </a:defRPr>
            </a:lvl1pPr>
          </a:lstStyle>
          <a:p>
            <a:fld id="{C464E751-8DDD-48F4-87DB-3D6A7AC74B40}" type="slidenum">
              <a:rPr lang="zh-CN" altLang="en-US" smtClean="0"/>
              <a:pPr/>
              <a:t>‹#›</a:t>
            </a:fld>
            <a:endParaRPr lang="zh-CN" altLang="en-US" dirty="0"/>
          </a:p>
        </p:txBody>
      </p:sp>
    </p:spTree>
    <p:extLst>
      <p:ext uri="{BB962C8B-B14F-4D97-AF65-F5344CB8AC3E}">
        <p14:creationId xmlns:p14="http://schemas.microsoft.com/office/powerpoint/2010/main" val="2128240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10" name="内容占位符 2"/>
          <p:cNvSpPr>
            <a:spLocks noGrp="1"/>
          </p:cNvSpPr>
          <p:nvPr>
            <p:ph idx="1" hasCustomPrompt="1"/>
          </p:nvPr>
        </p:nvSpPr>
        <p:spPr>
          <a:xfrm>
            <a:off x="838199" y="1275764"/>
            <a:ext cx="5125278" cy="4351338"/>
          </a:xfrm>
        </p:spPr>
        <p:txBody>
          <a:bodyPr/>
          <a:lstStyle>
            <a:lvl1pPr marL="0" indent="0">
              <a:lnSpc>
                <a:spcPct val="120000"/>
              </a:lnSpc>
              <a:buNone/>
              <a:defRPr baseline="0">
                <a:latin typeface="微软雅黑" panose="020B0503020204020204" pitchFamily="34" charset="-122"/>
                <a:ea typeface="微软雅黑" panose="020B0503020204020204" pitchFamily="34" charset="-122"/>
              </a:defRPr>
            </a:lvl1pPr>
            <a:lvl2pPr marL="0" indent="0">
              <a:lnSpc>
                <a:spcPct val="120000"/>
              </a:lnSpc>
              <a:buNone/>
              <a:defRPr sz="2400">
                <a:latin typeface="微软雅黑" panose="020B0503020204020204" pitchFamily="34" charset="-122"/>
                <a:ea typeface="微软雅黑" panose="020B0503020204020204" pitchFamily="34" charset="-122"/>
              </a:defRPr>
            </a:lvl2pPr>
            <a:lvl3pPr marL="0" marR="0"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sz="2400">
                <a:latin typeface="微软雅黑" panose="020B0503020204020204" pitchFamily="34" charset="-122"/>
                <a:ea typeface="微软雅黑" panose="020B0503020204020204" pitchFamily="34" charset="-122"/>
              </a:defRPr>
            </a:lvl3pPr>
            <a:lvl4pPr marL="0" marR="0"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sz="2400" baseline="0">
                <a:latin typeface="微软雅黑" panose="020B0503020204020204" pitchFamily="34" charset="-122"/>
                <a:ea typeface="微软雅黑" panose="020B0503020204020204" pitchFamily="34" charset="-122"/>
              </a:defRPr>
            </a:lvl4pPr>
            <a:lvl5pPr marL="0" indent="0">
              <a:buNone/>
              <a:defRPr>
                <a:latin typeface="微软雅黑" panose="020B0503020204020204" pitchFamily="34" charset="-122"/>
                <a:ea typeface="微软雅黑" panose="020B0503020204020204" pitchFamily="34" charset="-122"/>
              </a:defRPr>
            </a:lvl5pPr>
          </a:lstStyle>
          <a:p>
            <a:pPr lvl="0"/>
            <a:r>
              <a:rPr lang="en-US" altLang="zh-CN" dirty="0"/>
              <a:t>1.1 </a:t>
            </a:r>
            <a:r>
              <a:rPr lang="zh-CN" altLang="en-US" dirty="0"/>
              <a:t>双栏正文一级标题微软雅黑</a:t>
            </a:r>
            <a:r>
              <a:rPr lang="en-US" altLang="zh-CN" dirty="0"/>
              <a:t>28</a:t>
            </a:r>
            <a:r>
              <a:rPr lang="zh-CN" altLang="en-US" dirty="0"/>
              <a:t>行距</a:t>
            </a:r>
            <a:r>
              <a:rPr lang="en-US" altLang="zh-CN" dirty="0"/>
              <a:t>1.2</a:t>
            </a:r>
            <a:endParaRPr lang="zh-CN" altLang="en-US" dirty="0"/>
          </a:p>
          <a:p>
            <a:pPr lvl="1"/>
            <a:r>
              <a:rPr lang="en-US" altLang="zh-CN" dirty="0"/>
              <a:t>1.1.1 </a:t>
            </a:r>
            <a:r>
              <a:rPr lang="zh-CN" altLang="en-US" dirty="0"/>
              <a:t>双栏正文二级标题微软雅黑</a:t>
            </a:r>
            <a:r>
              <a:rPr lang="en-US" altLang="zh-CN" dirty="0"/>
              <a:t>24</a:t>
            </a:r>
            <a:r>
              <a:rPr lang="zh-CN" altLang="en-US" dirty="0"/>
              <a:t>行距</a:t>
            </a:r>
            <a:r>
              <a:rPr lang="en-US" altLang="zh-CN" dirty="0"/>
              <a:t>1.2</a:t>
            </a:r>
            <a:endParaRPr lang="zh-CN" altLang="en-US" dirty="0"/>
          </a:p>
          <a:p>
            <a:pPr marL="0" marR="0" lvl="2"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lang="en-US" altLang="zh-CN" dirty="0"/>
              <a:t>1.1.1.1</a:t>
            </a:r>
            <a:r>
              <a:rPr lang="zh-CN" altLang="en-US" dirty="0"/>
              <a:t>双栏第三级微软雅黑</a:t>
            </a:r>
            <a:r>
              <a:rPr lang="en-US" altLang="zh-CN" dirty="0"/>
              <a:t>24</a:t>
            </a:r>
            <a:r>
              <a:rPr lang="zh-CN" altLang="en-US" dirty="0"/>
              <a:t>行距</a:t>
            </a:r>
            <a:r>
              <a:rPr lang="en-US" altLang="zh-CN" dirty="0"/>
              <a:t>1.2</a:t>
            </a:r>
            <a:endParaRPr lang="zh-CN" altLang="en-US" dirty="0"/>
          </a:p>
          <a:p>
            <a:pPr marL="0" marR="0" lvl="3"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lang="en-US" altLang="zh-CN" dirty="0"/>
              <a:t>1.1.1.1.1</a:t>
            </a:r>
            <a:r>
              <a:rPr lang="zh-CN" altLang="en-US" dirty="0"/>
              <a:t>双栏第四级微软雅黑</a:t>
            </a:r>
            <a:r>
              <a:rPr lang="en-US" altLang="zh-CN" dirty="0"/>
              <a:t>24</a:t>
            </a:r>
            <a:r>
              <a:rPr lang="zh-CN" altLang="en-US" dirty="0"/>
              <a:t>行距</a:t>
            </a:r>
            <a:r>
              <a:rPr lang="en-US" altLang="zh-CN" dirty="0"/>
              <a:t>1.2</a:t>
            </a:r>
            <a:endParaRPr lang="zh-CN" altLang="en-US" dirty="0"/>
          </a:p>
          <a:p>
            <a:pPr marL="0" marR="0" lvl="3"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lang="zh-CN" altLang="en-US" dirty="0"/>
              <a:t>双栏正文微软雅黑</a:t>
            </a:r>
            <a:r>
              <a:rPr lang="en-US" altLang="zh-CN" dirty="0"/>
              <a:t>24</a:t>
            </a:r>
            <a:r>
              <a:rPr lang="zh-CN" altLang="en-US" dirty="0"/>
              <a:t>行距</a:t>
            </a:r>
            <a:r>
              <a:rPr lang="en-US" altLang="zh-CN" dirty="0"/>
              <a:t>1.2</a:t>
            </a:r>
            <a:endParaRPr lang="zh-CN" altLang="en-US" dirty="0"/>
          </a:p>
          <a:p>
            <a:pPr lvl="3"/>
            <a:endParaRPr lang="zh-CN" altLang="en-US" dirty="0"/>
          </a:p>
        </p:txBody>
      </p:sp>
      <p:sp>
        <p:nvSpPr>
          <p:cNvPr id="11" name="内容占位符 2"/>
          <p:cNvSpPr>
            <a:spLocks noGrp="1"/>
          </p:cNvSpPr>
          <p:nvPr>
            <p:ph idx="13" hasCustomPrompt="1"/>
          </p:nvPr>
        </p:nvSpPr>
        <p:spPr>
          <a:xfrm>
            <a:off x="6228521" y="1275764"/>
            <a:ext cx="5125278" cy="4351338"/>
          </a:xfrm>
        </p:spPr>
        <p:txBody>
          <a:bodyPr/>
          <a:lstStyle>
            <a:lvl1pPr marL="0" indent="0">
              <a:lnSpc>
                <a:spcPct val="120000"/>
              </a:lnSpc>
              <a:buNone/>
              <a:defRPr baseline="0">
                <a:latin typeface="微软雅黑" panose="020B0503020204020204" pitchFamily="34" charset="-122"/>
                <a:ea typeface="微软雅黑" panose="020B0503020204020204" pitchFamily="34" charset="-122"/>
              </a:defRPr>
            </a:lvl1pPr>
            <a:lvl2pPr marL="0" indent="0">
              <a:lnSpc>
                <a:spcPct val="120000"/>
              </a:lnSpc>
              <a:buNone/>
              <a:defRPr sz="2400">
                <a:latin typeface="微软雅黑" panose="020B0503020204020204" pitchFamily="34" charset="-122"/>
                <a:ea typeface="微软雅黑" panose="020B0503020204020204" pitchFamily="34" charset="-122"/>
              </a:defRPr>
            </a:lvl2pPr>
            <a:lvl3pPr marL="0" marR="0"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sz="2400">
                <a:latin typeface="微软雅黑" panose="020B0503020204020204" pitchFamily="34" charset="-122"/>
                <a:ea typeface="微软雅黑" panose="020B0503020204020204" pitchFamily="34" charset="-122"/>
              </a:defRPr>
            </a:lvl3pPr>
            <a:lvl4pPr marL="0" marR="0"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sz="2400" baseline="0">
                <a:latin typeface="微软雅黑" panose="020B0503020204020204" pitchFamily="34" charset="-122"/>
                <a:ea typeface="微软雅黑" panose="020B0503020204020204" pitchFamily="34" charset="-122"/>
              </a:defRPr>
            </a:lvl4pPr>
            <a:lvl5pPr marL="0" indent="0">
              <a:buNone/>
              <a:defRPr>
                <a:latin typeface="微软雅黑" panose="020B0503020204020204" pitchFamily="34" charset="-122"/>
                <a:ea typeface="微软雅黑" panose="020B0503020204020204" pitchFamily="34" charset="-122"/>
              </a:defRPr>
            </a:lvl5pPr>
          </a:lstStyle>
          <a:p>
            <a:pPr lvl="0"/>
            <a:r>
              <a:rPr lang="en-US" altLang="zh-CN" dirty="0"/>
              <a:t>1.1 </a:t>
            </a:r>
            <a:r>
              <a:rPr lang="zh-CN" altLang="en-US" dirty="0"/>
              <a:t>双栏正文一级标题微软雅黑</a:t>
            </a:r>
            <a:r>
              <a:rPr lang="en-US" altLang="zh-CN" dirty="0"/>
              <a:t>28</a:t>
            </a:r>
            <a:r>
              <a:rPr lang="zh-CN" altLang="en-US" dirty="0"/>
              <a:t>行距</a:t>
            </a:r>
            <a:r>
              <a:rPr lang="en-US" altLang="zh-CN" dirty="0"/>
              <a:t>1.2</a:t>
            </a:r>
            <a:endParaRPr lang="zh-CN" altLang="en-US" dirty="0"/>
          </a:p>
          <a:p>
            <a:pPr lvl="1"/>
            <a:r>
              <a:rPr lang="en-US" altLang="zh-CN" dirty="0"/>
              <a:t>1.1.1 </a:t>
            </a:r>
            <a:r>
              <a:rPr lang="zh-CN" altLang="en-US" dirty="0"/>
              <a:t>双栏正文二级标题微软雅黑</a:t>
            </a:r>
            <a:r>
              <a:rPr lang="en-US" altLang="zh-CN" dirty="0"/>
              <a:t>24</a:t>
            </a:r>
            <a:r>
              <a:rPr lang="zh-CN" altLang="en-US" dirty="0"/>
              <a:t>行距</a:t>
            </a:r>
            <a:r>
              <a:rPr lang="en-US" altLang="zh-CN" dirty="0"/>
              <a:t>1.2</a:t>
            </a:r>
            <a:endParaRPr lang="zh-CN" altLang="en-US" dirty="0"/>
          </a:p>
          <a:p>
            <a:pPr marL="0" marR="0" lvl="2"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lang="en-US" altLang="zh-CN" dirty="0"/>
              <a:t>1.1.1.1</a:t>
            </a:r>
            <a:r>
              <a:rPr lang="zh-CN" altLang="en-US" dirty="0"/>
              <a:t>双栏第三级微软雅黑</a:t>
            </a:r>
            <a:r>
              <a:rPr lang="en-US" altLang="zh-CN" dirty="0"/>
              <a:t>24</a:t>
            </a:r>
            <a:r>
              <a:rPr lang="zh-CN" altLang="en-US" dirty="0"/>
              <a:t>行距</a:t>
            </a:r>
            <a:r>
              <a:rPr lang="en-US" altLang="zh-CN" dirty="0"/>
              <a:t>1.2</a:t>
            </a:r>
            <a:endParaRPr lang="zh-CN" altLang="en-US" dirty="0"/>
          </a:p>
          <a:p>
            <a:pPr marL="0" marR="0" lvl="3"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lang="en-US" altLang="zh-CN" dirty="0"/>
              <a:t>1.1.1.1.1</a:t>
            </a:r>
            <a:r>
              <a:rPr lang="zh-CN" altLang="en-US" dirty="0"/>
              <a:t>双栏第四级微软雅黑</a:t>
            </a:r>
            <a:r>
              <a:rPr lang="en-US" altLang="zh-CN" dirty="0"/>
              <a:t>24</a:t>
            </a:r>
            <a:r>
              <a:rPr lang="zh-CN" altLang="en-US" dirty="0"/>
              <a:t>行距</a:t>
            </a:r>
            <a:r>
              <a:rPr lang="en-US" altLang="zh-CN" dirty="0"/>
              <a:t>1.2</a:t>
            </a:r>
            <a:endParaRPr lang="zh-CN" altLang="en-US" dirty="0"/>
          </a:p>
          <a:p>
            <a:pPr marL="0" marR="0" lvl="3"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lang="zh-CN" altLang="en-US" dirty="0"/>
              <a:t>双栏正文微软雅黑</a:t>
            </a:r>
            <a:r>
              <a:rPr lang="en-US" altLang="zh-CN" dirty="0"/>
              <a:t>24</a:t>
            </a:r>
            <a:r>
              <a:rPr lang="zh-CN" altLang="en-US" dirty="0"/>
              <a:t>行距</a:t>
            </a:r>
            <a:r>
              <a:rPr lang="en-US" altLang="zh-CN" dirty="0"/>
              <a:t>1.2</a:t>
            </a:r>
            <a:endParaRPr lang="zh-CN" altLang="en-US" dirty="0"/>
          </a:p>
          <a:p>
            <a:pPr lvl="3"/>
            <a:endParaRPr lang="zh-CN" altLang="en-US" dirty="0"/>
          </a:p>
        </p:txBody>
      </p:sp>
      <p:sp>
        <p:nvSpPr>
          <p:cNvPr id="18" name="灯片编号占位符 17"/>
          <p:cNvSpPr>
            <a:spLocks noGrp="1"/>
          </p:cNvSpPr>
          <p:nvPr>
            <p:ph type="sldNum" sz="quarter" idx="16"/>
          </p:nvPr>
        </p:nvSpPr>
        <p:spPr/>
        <p:txBody>
          <a:bodyPr/>
          <a:lstStyle>
            <a:lvl1pPr>
              <a:defRPr sz="1800">
                <a:solidFill>
                  <a:schemeClr val="tx1"/>
                </a:solidFill>
              </a:defRPr>
            </a:lvl1pPr>
          </a:lstStyle>
          <a:p>
            <a:fld id="{C464E751-8DDD-48F4-87DB-3D6A7AC74B40}" type="slidenum">
              <a:rPr lang="zh-CN" altLang="en-US" smtClean="0"/>
              <a:pPr/>
              <a:t>‹#›</a:t>
            </a:fld>
            <a:endParaRPr lang="zh-CN" altLang="en-US" dirty="0"/>
          </a:p>
        </p:txBody>
      </p:sp>
      <p:sp>
        <p:nvSpPr>
          <p:cNvPr id="19" name="标题 1"/>
          <p:cNvSpPr>
            <a:spLocks noGrp="1"/>
          </p:cNvSpPr>
          <p:nvPr>
            <p:ph type="title" hasCustomPrompt="1"/>
          </p:nvPr>
        </p:nvSpPr>
        <p:spPr>
          <a:xfrm>
            <a:off x="838200" y="365126"/>
            <a:ext cx="10515600" cy="920336"/>
          </a:xfrm>
        </p:spPr>
        <p:txBody>
          <a:bodyPr>
            <a:normAutofit/>
          </a:bodyPr>
          <a:lstStyle>
            <a:lvl1pPr>
              <a:defRPr sz="3200">
                <a:latin typeface="微软雅黑" panose="020B0503020204020204" pitchFamily="34" charset="-122"/>
                <a:ea typeface="微软雅黑" panose="020B0503020204020204" pitchFamily="34" charset="-122"/>
              </a:defRPr>
            </a:lvl1pPr>
          </a:lstStyle>
          <a:p>
            <a:r>
              <a:rPr lang="en-US" altLang="zh-CN" dirty="0"/>
              <a:t>1 </a:t>
            </a:r>
            <a:r>
              <a:rPr lang="zh-CN" altLang="en-US" dirty="0"/>
              <a:t>页面标题微软雅黑</a:t>
            </a:r>
            <a:r>
              <a:rPr lang="en-US" altLang="zh-CN" dirty="0"/>
              <a:t>32</a:t>
            </a:r>
            <a:endParaRPr lang="zh-CN" altLang="en-US" dirty="0"/>
          </a:p>
        </p:txBody>
      </p:sp>
    </p:spTree>
    <p:extLst>
      <p:ext uri="{BB962C8B-B14F-4D97-AF65-F5344CB8AC3E}">
        <p14:creationId xmlns:p14="http://schemas.microsoft.com/office/powerpoint/2010/main" val="1952269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左文右图">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6109252" y="1275764"/>
            <a:ext cx="5246136" cy="458528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0DA2C382-6F2D-4894-AEA1-7BA493E8E517}" type="datetime1">
              <a:rPr lang="zh-CN" altLang="en-US" smtClean="0"/>
              <a:t>2023/10/23</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p:txBody>
          <a:bodyPr/>
          <a:lstStyle>
            <a:lvl1pPr>
              <a:defRPr sz="1800">
                <a:solidFill>
                  <a:schemeClr val="tx1"/>
                </a:solidFill>
              </a:defRPr>
            </a:lvl1pPr>
          </a:lstStyle>
          <a:p>
            <a:fld id="{C464E751-8DDD-48F4-87DB-3D6A7AC74B40}" type="slidenum">
              <a:rPr lang="zh-CN" altLang="en-US" smtClean="0"/>
              <a:pPr/>
              <a:t>‹#›</a:t>
            </a:fld>
            <a:endParaRPr lang="zh-CN" altLang="en-US" dirty="0"/>
          </a:p>
        </p:txBody>
      </p:sp>
      <p:sp>
        <p:nvSpPr>
          <p:cNvPr id="10" name="内容占位符 2"/>
          <p:cNvSpPr>
            <a:spLocks noGrp="1"/>
          </p:cNvSpPr>
          <p:nvPr>
            <p:ph idx="13" hasCustomPrompt="1"/>
          </p:nvPr>
        </p:nvSpPr>
        <p:spPr>
          <a:xfrm>
            <a:off x="838199" y="1275764"/>
            <a:ext cx="5125278" cy="4585286"/>
          </a:xfrm>
        </p:spPr>
        <p:txBody>
          <a:bodyPr/>
          <a:lstStyle>
            <a:lvl1pPr marL="0" indent="0">
              <a:lnSpc>
                <a:spcPct val="120000"/>
              </a:lnSpc>
              <a:buNone/>
              <a:defRPr baseline="0">
                <a:latin typeface="微软雅黑" panose="020B0503020204020204" pitchFamily="34" charset="-122"/>
                <a:ea typeface="微软雅黑" panose="020B0503020204020204" pitchFamily="34" charset="-122"/>
              </a:defRPr>
            </a:lvl1pPr>
            <a:lvl2pPr marL="0" indent="0">
              <a:lnSpc>
                <a:spcPct val="120000"/>
              </a:lnSpc>
              <a:buNone/>
              <a:defRPr sz="2400">
                <a:latin typeface="微软雅黑" panose="020B0503020204020204" pitchFamily="34" charset="-122"/>
                <a:ea typeface="微软雅黑" panose="020B0503020204020204" pitchFamily="34" charset="-122"/>
              </a:defRPr>
            </a:lvl2pPr>
            <a:lvl3pPr marL="0" marR="0"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sz="2400">
                <a:latin typeface="微软雅黑" panose="020B0503020204020204" pitchFamily="34" charset="-122"/>
                <a:ea typeface="微软雅黑" panose="020B0503020204020204" pitchFamily="34" charset="-122"/>
              </a:defRPr>
            </a:lvl3pPr>
            <a:lvl4pPr marL="0" marR="0"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sz="2400" baseline="0">
                <a:solidFill>
                  <a:srgbClr val="FF0000"/>
                </a:solidFill>
                <a:latin typeface="微软雅黑" panose="020B0503020204020204" pitchFamily="34" charset="-122"/>
                <a:ea typeface="微软雅黑" panose="020B0503020204020204" pitchFamily="34" charset="-122"/>
              </a:defRPr>
            </a:lvl4pPr>
            <a:lvl5pPr marL="0" indent="0">
              <a:buNone/>
              <a:defRPr>
                <a:latin typeface="微软雅黑" panose="020B0503020204020204" pitchFamily="34" charset="-122"/>
                <a:ea typeface="微软雅黑" panose="020B0503020204020204" pitchFamily="34" charset="-122"/>
              </a:defRPr>
            </a:lvl5pPr>
          </a:lstStyle>
          <a:p>
            <a:pPr lvl="0"/>
            <a:r>
              <a:rPr lang="en-US" altLang="zh-CN" dirty="0"/>
              <a:t>1.1 </a:t>
            </a:r>
            <a:r>
              <a:rPr lang="zh-CN" altLang="en-US" dirty="0"/>
              <a:t>左文右图正文一级标题微软雅黑</a:t>
            </a:r>
            <a:r>
              <a:rPr lang="en-US" altLang="zh-CN" dirty="0"/>
              <a:t>28</a:t>
            </a:r>
            <a:r>
              <a:rPr lang="zh-CN" altLang="en-US" dirty="0"/>
              <a:t>行距</a:t>
            </a:r>
            <a:r>
              <a:rPr lang="en-US" altLang="zh-CN" dirty="0"/>
              <a:t>1.2</a:t>
            </a:r>
            <a:endParaRPr lang="zh-CN" altLang="en-US" dirty="0"/>
          </a:p>
          <a:p>
            <a:pPr lvl="1"/>
            <a:r>
              <a:rPr lang="en-US" altLang="zh-CN" dirty="0"/>
              <a:t>1.1.1 </a:t>
            </a:r>
            <a:r>
              <a:rPr lang="zh-CN" altLang="en-US" dirty="0"/>
              <a:t>左文右图正文二级标题微软雅黑</a:t>
            </a:r>
            <a:r>
              <a:rPr lang="en-US" altLang="zh-CN" dirty="0"/>
              <a:t>24</a:t>
            </a:r>
            <a:r>
              <a:rPr lang="zh-CN" altLang="en-US" dirty="0"/>
              <a:t>行距</a:t>
            </a:r>
            <a:r>
              <a:rPr lang="en-US" altLang="zh-CN" dirty="0"/>
              <a:t>1.2</a:t>
            </a:r>
            <a:endParaRPr lang="zh-CN" altLang="en-US" dirty="0"/>
          </a:p>
          <a:p>
            <a:pPr marL="0" marR="0" lvl="3"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lang="zh-CN" altLang="en-US" dirty="0"/>
              <a:t>左文右图正文微软雅黑</a:t>
            </a:r>
            <a:r>
              <a:rPr lang="en-US" altLang="zh-CN" dirty="0"/>
              <a:t>24</a:t>
            </a:r>
            <a:r>
              <a:rPr lang="zh-CN" altLang="en-US" dirty="0"/>
              <a:t>行距</a:t>
            </a:r>
            <a:r>
              <a:rPr lang="en-US" altLang="zh-CN" dirty="0"/>
              <a:t>1.2</a:t>
            </a:r>
          </a:p>
          <a:p>
            <a:pPr marL="0" marR="0" lvl="3"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endParaRPr lang="en-US" altLang="zh-CN" dirty="0"/>
          </a:p>
          <a:p>
            <a:pPr marL="0" marR="0" lvl="3"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lang="zh-CN" altLang="en-US" dirty="0"/>
              <a:t>图文版面比例可调整</a:t>
            </a:r>
          </a:p>
          <a:p>
            <a:pPr lvl="3"/>
            <a:endParaRPr lang="zh-CN" altLang="en-US" dirty="0"/>
          </a:p>
        </p:txBody>
      </p:sp>
      <p:sp>
        <p:nvSpPr>
          <p:cNvPr id="11" name="标题 1"/>
          <p:cNvSpPr>
            <a:spLocks noGrp="1"/>
          </p:cNvSpPr>
          <p:nvPr>
            <p:ph type="title" hasCustomPrompt="1"/>
          </p:nvPr>
        </p:nvSpPr>
        <p:spPr>
          <a:xfrm>
            <a:off x="838200" y="365126"/>
            <a:ext cx="10515600" cy="920336"/>
          </a:xfrm>
        </p:spPr>
        <p:txBody>
          <a:bodyPr>
            <a:normAutofit/>
          </a:bodyPr>
          <a:lstStyle>
            <a:lvl1pPr>
              <a:defRPr sz="3200">
                <a:latin typeface="微软雅黑" panose="020B0503020204020204" pitchFamily="34" charset="-122"/>
                <a:ea typeface="微软雅黑" panose="020B0503020204020204" pitchFamily="34" charset="-122"/>
              </a:defRPr>
            </a:lvl1pPr>
          </a:lstStyle>
          <a:p>
            <a:r>
              <a:rPr lang="en-US" altLang="zh-CN" dirty="0"/>
              <a:t>1 </a:t>
            </a:r>
            <a:r>
              <a:rPr lang="zh-CN" altLang="en-US" dirty="0"/>
              <a:t>页面标题微软雅黑</a:t>
            </a:r>
            <a:r>
              <a:rPr lang="en-US" altLang="zh-CN" dirty="0"/>
              <a:t>32</a:t>
            </a:r>
            <a:endParaRPr lang="zh-CN" altLang="en-US" dirty="0"/>
          </a:p>
        </p:txBody>
      </p:sp>
    </p:spTree>
    <p:extLst>
      <p:ext uri="{BB962C8B-B14F-4D97-AF65-F5344CB8AC3E}">
        <p14:creationId xmlns:p14="http://schemas.microsoft.com/office/powerpoint/2010/main" val="17476273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左图右文">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837457" y="1275764"/>
            <a:ext cx="5246136" cy="458528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0DA2C382-6F2D-4894-AEA1-7BA493E8E517}" type="datetime1">
              <a:rPr lang="zh-CN" altLang="en-US" smtClean="0"/>
              <a:t>2023/10/23</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p:txBody>
          <a:bodyPr/>
          <a:lstStyle>
            <a:lvl1pPr>
              <a:defRPr sz="1800">
                <a:solidFill>
                  <a:schemeClr val="tx1"/>
                </a:solidFill>
              </a:defRPr>
            </a:lvl1pPr>
          </a:lstStyle>
          <a:p>
            <a:fld id="{C464E751-8DDD-48F4-87DB-3D6A7AC74B40}" type="slidenum">
              <a:rPr lang="zh-CN" altLang="en-US" smtClean="0"/>
              <a:pPr/>
              <a:t>‹#›</a:t>
            </a:fld>
            <a:endParaRPr lang="zh-CN" altLang="en-US" dirty="0"/>
          </a:p>
        </p:txBody>
      </p:sp>
      <p:sp>
        <p:nvSpPr>
          <p:cNvPr id="10" name="内容占位符 2"/>
          <p:cNvSpPr>
            <a:spLocks noGrp="1"/>
          </p:cNvSpPr>
          <p:nvPr>
            <p:ph idx="13" hasCustomPrompt="1"/>
          </p:nvPr>
        </p:nvSpPr>
        <p:spPr>
          <a:xfrm>
            <a:off x="6221961" y="1275764"/>
            <a:ext cx="5125278" cy="4585286"/>
          </a:xfrm>
        </p:spPr>
        <p:txBody>
          <a:bodyPr/>
          <a:lstStyle>
            <a:lvl1pPr marL="0" indent="0">
              <a:lnSpc>
                <a:spcPct val="120000"/>
              </a:lnSpc>
              <a:buNone/>
              <a:defRPr baseline="0">
                <a:latin typeface="微软雅黑" panose="020B0503020204020204" pitchFamily="34" charset="-122"/>
                <a:ea typeface="微软雅黑" panose="020B0503020204020204" pitchFamily="34" charset="-122"/>
              </a:defRPr>
            </a:lvl1pPr>
            <a:lvl2pPr marL="0" indent="0">
              <a:lnSpc>
                <a:spcPct val="120000"/>
              </a:lnSpc>
              <a:buNone/>
              <a:defRPr sz="2400">
                <a:latin typeface="微软雅黑" panose="020B0503020204020204" pitchFamily="34" charset="-122"/>
                <a:ea typeface="微软雅黑" panose="020B0503020204020204" pitchFamily="34" charset="-122"/>
              </a:defRPr>
            </a:lvl2pPr>
            <a:lvl3pPr marL="0" marR="0"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sz="2400">
                <a:latin typeface="微软雅黑" panose="020B0503020204020204" pitchFamily="34" charset="-122"/>
                <a:ea typeface="微软雅黑" panose="020B0503020204020204" pitchFamily="34" charset="-122"/>
              </a:defRPr>
            </a:lvl3pPr>
            <a:lvl4pPr marL="0" marR="0"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sz="2400" baseline="0">
                <a:solidFill>
                  <a:srgbClr val="FF0000"/>
                </a:solidFill>
                <a:latin typeface="微软雅黑" panose="020B0503020204020204" pitchFamily="34" charset="-122"/>
                <a:ea typeface="微软雅黑" panose="020B0503020204020204" pitchFamily="34" charset="-122"/>
              </a:defRPr>
            </a:lvl4pPr>
            <a:lvl5pPr marL="0" indent="0">
              <a:buNone/>
              <a:defRPr>
                <a:latin typeface="微软雅黑" panose="020B0503020204020204" pitchFamily="34" charset="-122"/>
                <a:ea typeface="微软雅黑" panose="020B0503020204020204" pitchFamily="34" charset="-122"/>
              </a:defRPr>
            </a:lvl5pPr>
          </a:lstStyle>
          <a:p>
            <a:pPr lvl="0"/>
            <a:r>
              <a:rPr lang="en-US" altLang="zh-CN" dirty="0"/>
              <a:t>1.1 </a:t>
            </a:r>
            <a:r>
              <a:rPr lang="zh-CN" altLang="en-US" dirty="0"/>
              <a:t>左图右文正文一级标题微软雅黑</a:t>
            </a:r>
            <a:r>
              <a:rPr lang="en-US" altLang="zh-CN" dirty="0"/>
              <a:t>28</a:t>
            </a:r>
            <a:r>
              <a:rPr lang="zh-CN" altLang="en-US" dirty="0"/>
              <a:t>行距</a:t>
            </a:r>
            <a:r>
              <a:rPr lang="en-US" altLang="zh-CN" dirty="0"/>
              <a:t>1.2</a:t>
            </a:r>
            <a:endParaRPr lang="zh-CN" altLang="en-US" dirty="0"/>
          </a:p>
          <a:p>
            <a:pPr lvl="1"/>
            <a:r>
              <a:rPr lang="en-US" altLang="zh-CN" dirty="0"/>
              <a:t>1.1.1 </a:t>
            </a:r>
            <a:r>
              <a:rPr lang="zh-CN" altLang="en-US" dirty="0"/>
              <a:t>左图右文正文二级标题微软雅黑</a:t>
            </a:r>
            <a:r>
              <a:rPr lang="en-US" altLang="zh-CN" dirty="0"/>
              <a:t>24</a:t>
            </a:r>
            <a:r>
              <a:rPr lang="zh-CN" altLang="en-US" dirty="0"/>
              <a:t>行距</a:t>
            </a:r>
            <a:r>
              <a:rPr lang="en-US" altLang="zh-CN" dirty="0"/>
              <a:t>1.2</a:t>
            </a:r>
            <a:endParaRPr lang="zh-CN" altLang="en-US" dirty="0"/>
          </a:p>
          <a:p>
            <a:pPr marL="0" marR="0" lvl="3"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lang="zh-CN" altLang="en-US" dirty="0"/>
              <a:t>左图右文正文微软雅黑</a:t>
            </a:r>
            <a:r>
              <a:rPr lang="en-US" altLang="zh-CN" dirty="0"/>
              <a:t>24</a:t>
            </a:r>
            <a:r>
              <a:rPr lang="zh-CN" altLang="en-US" dirty="0"/>
              <a:t>行距</a:t>
            </a:r>
            <a:r>
              <a:rPr lang="en-US" altLang="zh-CN" dirty="0"/>
              <a:t>1.2</a:t>
            </a:r>
          </a:p>
          <a:p>
            <a:pPr marL="0" marR="0" lvl="3"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endParaRPr lang="en-US" altLang="zh-CN" dirty="0"/>
          </a:p>
          <a:p>
            <a:pPr marL="0" marR="0" lvl="3"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lang="zh-CN" altLang="en-US" dirty="0"/>
              <a:t>图文版面比例可调整</a:t>
            </a:r>
          </a:p>
          <a:p>
            <a:pPr lvl="3"/>
            <a:endParaRPr lang="zh-CN" altLang="en-US" dirty="0"/>
          </a:p>
        </p:txBody>
      </p:sp>
      <p:sp>
        <p:nvSpPr>
          <p:cNvPr id="11" name="标题 1"/>
          <p:cNvSpPr>
            <a:spLocks noGrp="1"/>
          </p:cNvSpPr>
          <p:nvPr>
            <p:ph type="title" hasCustomPrompt="1"/>
          </p:nvPr>
        </p:nvSpPr>
        <p:spPr>
          <a:xfrm>
            <a:off x="838200" y="365126"/>
            <a:ext cx="10515600" cy="920336"/>
          </a:xfrm>
        </p:spPr>
        <p:txBody>
          <a:bodyPr>
            <a:normAutofit/>
          </a:bodyPr>
          <a:lstStyle>
            <a:lvl1pPr>
              <a:defRPr sz="3200">
                <a:latin typeface="微软雅黑" panose="020B0503020204020204" pitchFamily="34" charset="-122"/>
                <a:ea typeface="微软雅黑" panose="020B0503020204020204" pitchFamily="34" charset="-122"/>
              </a:defRPr>
            </a:lvl1pPr>
          </a:lstStyle>
          <a:p>
            <a:r>
              <a:rPr lang="en-US" altLang="zh-CN" dirty="0"/>
              <a:t>1 </a:t>
            </a:r>
            <a:r>
              <a:rPr lang="zh-CN" altLang="en-US" dirty="0"/>
              <a:t>页面标题微软雅黑</a:t>
            </a:r>
            <a:r>
              <a:rPr lang="en-US" altLang="zh-CN" dirty="0"/>
              <a:t>32</a:t>
            </a:r>
            <a:endParaRPr lang="zh-CN" altLang="en-US" dirty="0"/>
          </a:p>
        </p:txBody>
      </p:sp>
    </p:spTree>
    <p:extLst>
      <p:ext uri="{BB962C8B-B14F-4D97-AF65-F5344CB8AC3E}">
        <p14:creationId xmlns:p14="http://schemas.microsoft.com/office/powerpoint/2010/main" val="1023297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上文下图">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3581400" y="3004102"/>
            <a:ext cx="5233021" cy="325037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7E48503-6BD9-45C7-9E21-53BDC3E1E783}" type="datetime1">
              <a:rPr lang="zh-CN" altLang="en-US" smtClean="0"/>
              <a:t>2023/10/23</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p:txBody>
          <a:bodyPr/>
          <a:lstStyle>
            <a:lvl1pPr>
              <a:defRPr sz="1800">
                <a:solidFill>
                  <a:schemeClr val="tx1"/>
                </a:solidFill>
              </a:defRPr>
            </a:lvl1pPr>
          </a:lstStyle>
          <a:p>
            <a:fld id="{C464E751-8DDD-48F4-87DB-3D6A7AC74B40}" type="slidenum">
              <a:rPr lang="zh-CN" altLang="en-US" smtClean="0"/>
              <a:pPr/>
              <a:t>‹#›</a:t>
            </a:fld>
            <a:endParaRPr lang="zh-CN" altLang="en-US" dirty="0"/>
          </a:p>
        </p:txBody>
      </p:sp>
      <p:sp>
        <p:nvSpPr>
          <p:cNvPr id="11" name="内容占位符 2"/>
          <p:cNvSpPr>
            <a:spLocks noGrp="1"/>
          </p:cNvSpPr>
          <p:nvPr>
            <p:ph idx="13" hasCustomPrompt="1"/>
          </p:nvPr>
        </p:nvSpPr>
        <p:spPr>
          <a:xfrm>
            <a:off x="838199" y="1275764"/>
            <a:ext cx="10638184" cy="1626462"/>
          </a:xfrm>
        </p:spPr>
        <p:txBody>
          <a:bodyPr/>
          <a:lstStyle>
            <a:lvl1pPr marL="0" indent="0">
              <a:lnSpc>
                <a:spcPct val="120000"/>
              </a:lnSpc>
              <a:buNone/>
              <a:defRPr baseline="0">
                <a:latin typeface="微软雅黑" panose="020B0503020204020204" pitchFamily="34" charset="-122"/>
                <a:ea typeface="微软雅黑" panose="020B0503020204020204" pitchFamily="34" charset="-122"/>
              </a:defRPr>
            </a:lvl1pPr>
            <a:lvl2pPr marL="0" indent="0">
              <a:lnSpc>
                <a:spcPct val="120000"/>
              </a:lnSpc>
              <a:buNone/>
              <a:defRPr sz="2400">
                <a:latin typeface="微软雅黑" panose="020B0503020204020204" pitchFamily="34" charset="-122"/>
                <a:ea typeface="微软雅黑" panose="020B0503020204020204" pitchFamily="34" charset="-122"/>
              </a:defRPr>
            </a:lvl2pPr>
            <a:lvl3pPr marL="0" marR="0"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sz="2400">
                <a:latin typeface="微软雅黑" panose="020B0503020204020204" pitchFamily="34" charset="-122"/>
                <a:ea typeface="微软雅黑" panose="020B0503020204020204" pitchFamily="34" charset="-122"/>
              </a:defRPr>
            </a:lvl3pPr>
            <a:lvl4pPr marL="0" marR="0"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sz="2400" baseline="0">
                <a:solidFill>
                  <a:srgbClr val="FF0000"/>
                </a:solidFill>
                <a:latin typeface="微软雅黑" panose="020B0503020204020204" pitchFamily="34" charset="-122"/>
                <a:ea typeface="微软雅黑" panose="020B0503020204020204" pitchFamily="34" charset="-122"/>
              </a:defRPr>
            </a:lvl4pPr>
            <a:lvl5pPr marL="0" indent="0">
              <a:buNone/>
              <a:defRPr>
                <a:latin typeface="微软雅黑" panose="020B0503020204020204" pitchFamily="34" charset="-122"/>
                <a:ea typeface="微软雅黑" panose="020B0503020204020204" pitchFamily="34" charset="-122"/>
              </a:defRPr>
            </a:lvl5pPr>
          </a:lstStyle>
          <a:p>
            <a:pPr lvl="0"/>
            <a:r>
              <a:rPr lang="en-US" altLang="zh-CN" dirty="0"/>
              <a:t>1.1 </a:t>
            </a:r>
            <a:r>
              <a:rPr lang="zh-CN" altLang="en-US" dirty="0"/>
              <a:t>上文下图正文一级标题微软雅黑</a:t>
            </a:r>
            <a:r>
              <a:rPr lang="en-US" altLang="zh-CN" dirty="0"/>
              <a:t>28</a:t>
            </a:r>
            <a:r>
              <a:rPr lang="zh-CN" altLang="en-US" dirty="0"/>
              <a:t>行距</a:t>
            </a:r>
            <a:r>
              <a:rPr lang="en-US" altLang="zh-CN" dirty="0"/>
              <a:t>1.2</a:t>
            </a:r>
            <a:endParaRPr lang="zh-CN" altLang="en-US" dirty="0"/>
          </a:p>
          <a:p>
            <a:pPr lvl="1"/>
            <a:r>
              <a:rPr lang="en-US" altLang="zh-CN" dirty="0"/>
              <a:t>1.1.1 </a:t>
            </a:r>
            <a:r>
              <a:rPr lang="zh-CN" altLang="en-US" dirty="0"/>
              <a:t>上文下图正文二级标题微软雅黑</a:t>
            </a:r>
            <a:r>
              <a:rPr lang="en-US" altLang="zh-CN" dirty="0"/>
              <a:t>24</a:t>
            </a:r>
            <a:r>
              <a:rPr lang="zh-CN" altLang="en-US" dirty="0"/>
              <a:t>行距</a:t>
            </a:r>
            <a:r>
              <a:rPr lang="en-US" altLang="zh-CN" dirty="0"/>
              <a:t>1.2</a:t>
            </a:r>
            <a:endParaRPr lang="zh-CN" altLang="en-US" dirty="0"/>
          </a:p>
          <a:p>
            <a:pPr marL="0" marR="0" lvl="3"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lang="zh-CN" altLang="en-US" dirty="0"/>
              <a:t>上文下图正文微软雅黑</a:t>
            </a:r>
            <a:r>
              <a:rPr lang="en-US" altLang="zh-CN" dirty="0"/>
              <a:t>24</a:t>
            </a:r>
            <a:r>
              <a:rPr lang="zh-CN" altLang="en-US" dirty="0"/>
              <a:t>行距</a:t>
            </a:r>
            <a:r>
              <a:rPr lang="en-US" altLang="zh-CN" dirty="0"/>
              <a:t>1.2</a:t>
            </a:r>
            <a:r>
              <a:rPr lang="zh-CN" altLang="en-US" dirty="0"/>
              <a:t>， 图文版面占比可调整</a:t>
            </a:r>
          </a:p>
          <a:p>
            <a:pPr lvl="3"/>
            <a:endParaRPr lang="zh-CN" altLang="en-US" dirty="0"/>
          </a:p>
        </p:txBody>
      </p:sp>
      <p:sp>
        <p:nvSpPr>
          <p:cNvPr id="12" name="标题 1"/>
          <p:cNvSpPr>
            <a:spLocks noGrp="1"/>
          </p:cNvSpPr>
          <p:nvPr>
            <p:ph type="title" hasCustomPrompt="1"/>
          </p:nvPr>
        </p:nvSpPr>
        <p:spPr>
          <a:xfrm>
            <a:off x="838200" y="365126"/>
            <a:ext cx="10515600" cy="920336"/>
          </a:xfrm>
        </p:spPr>
        <p:txBody>
          <a:bodyPr>
            <a:normAutofit/>
          </a:bodyPr>
          <a:lstStyle>
            <a:lvl1pPr>
              <a:defRPr sz="3200">
                <a:latin typeface="微软雅黑" panose="020B0503020204020204" pitchFamily="34" charset="-122"/>
                <a:ea typeface="微软雅黑" panose="020B0503020204020204" pitchFamily="34" charset="-122"/>
              </a:defRPr>
            </a:lvl1pPr>
          </a:lstStyle>
          <a:p>
            <a:r>
              <a:rPr lang="en-US" altLang="zh-CN" dirty="0"/>
              <a:t>1 </a:t>
            </a:r>
            <a:r>
              <a:rPr lang="zh-CN" altLang="en-US" dirty="0"/>
              <a:t>页面标题微软雅黑</a:t>
            </a:r>
            <a:r>
              <a:rPr lang="en-US" altLang="zh-CN" dirty="0"/>
              <a:t>32</a:t>
            </a:r>
            <a:endParaRPr lang="zh-CN" altLang="en-US" dirty="0"/>
          </a:p>
        </p:txBody>
      </p:sp>
    </p:spTree>
    <p:extLst>
      <p:ext uri="{BB962C8B-B14F-4D97-AF65-F5344CB8AC3E}">
        <p14:creationId xmlns:p14="http://schemas.microsoft.com/office/powerpoint/2010/main" val="14620441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8">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64E751-8DDD-48F4-87DB-3D6A7AC74B40}" type="slidenum">
              <a:rPr lang="zh-CN" altLang="en-US" smtClean="0"/>
              <a:t>‹#›</a:t>
            </a:fld>
            <a:endParaRPr lang="zh-CN" altLang="en-US"/>
          </a:p>
        </p:txBody>
      </p:sp>
    </p:spTree>
    <p:extLst>
      <p:ext uri="{BB962C8B-B14F-4D97-AF65-F5344CB8AC3E}">
        <p14:creationId xmlns:p14="http://schemas.microsoft.com/office/powerpoint/2010/main" val="37412741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7" r:id="rId4"/>
    <p:sldLayoutId id="2147483661" r:id="rId5"/>
    <p:sldLayoutId id="2147483660" r:id="rId6"/>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0.emf"/><Relationship Id="rId4" Type="http://schemas.openxmlformats.org/officeDocument/2006/relationships/image" Target="../media/image9.e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p:nvPr>
        </p:nvSpPr>
        <p:spPr/>
        <p:txBody>
          <a:bodyPr>
            <a:normAutofit/>
          </a:bodyPr>
          <a:lstStyle/>
          <a:p>
            <a:r>
              <a:rPr lang="zh-CN" altLang="en-US"/>
              <a:t>大数据管理</a:t>
            </a:r>
            <a:endParaRPr lang="zh-CN" altLang="en-US" dirty="0"/>
          </a:p>
        </p:txBody>
      </p:sp>
      <p:sp>
        <p:nvSpPr>
          <p:cNvPr id="7" name="副标题 6"/>
          <p:cNvSpPr>
            <a:spLocks noGrp="1"/>
          </p:cNvSpPr>
          <p:nvPr>
            <p:ph type="subTitle" idx="1"/>
          </p:nvPr>
        </p:nvSpPr>
        <p:spPr/>
        <p:txBody>
          <a:bodyPr/>
          <a:lstStyle/>
          <a:p>
            <a:r>
              <a:rPr lang="zh-CN" altLang="en-US" dirty="0">
                <a:solidFill>
                  <a:schemeClr val="accent5">
                    <a:lumMod val="75000"/>
                  </a:schemeClr>
                </a:solidFill>
              </a:rPr>
              <a:t>第</a:t>
            </a:r>
            <a:r>
              <a:rPr lang="en-US" altLang="zh-CN" dirty="0">
                <a:solidFill>
                  <a:schemeClr val="accent5">
                    <a:lumMod val="75000"/>
                  </a:schemeClr>
                </a:solidFill>
              </a:rPr>
              <a:t>8</a:t>
            </a:r>
            <a:r>
              <a:rPr lang="zh-CN" altLang="en-US" dirty="0">
                <a:solidFill>
                  <a:schemeClr val="accent5">
                    <a:lumMod val="75000"/>
                  </a:schemeClr>
                </a:solidFill>
              </a:rPr>
              <a:t>章 分布式查询处理优化</a:t>
            </a:r>
          </a:p>
          <a:p>
            <a:endParaRPr lang="zh-CN" altLang="en-US" dirty="0"/>
          </a:p>
        </p:txBody>
      </p:sp>
    </p:spTree>
    <p:extLst>
      <p:ext uri="{BB962C8B-B14F-4D97-AF65-F5344CB8AC3E}">
        <p14:creationId xmlns:p14="http://schemas.microsoft.com/office/powerpoint/2010/main" val="9412780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2612"/>
            <a:ext cx="10515600" cy="1111254"/>
          </a:xfrm>
        </p:spPr>
        <p:txBody>
          <a:bodyPr>
            <a:normAutofit/>
          </a:bodyPr>
          <a:lstStyle/>
          <a:p>
            <a:r>
              <a:rPr lang="en-US" altLang="zh-CN" dirty="0">
                <a:latin typeface="等线" pitchFamily="2" charset="-122"/>
                <a:ea typeface="等线" pitchFamily="2" charset="-122"/>
              </a:rPr>
              <a:t>8.1	</a:t>
            </a:r>
            <a:r>
              <a:rPr lang="zh-CN" altLang="en-US" dirty="0">
                <a:latin typeface="等线" pitchFamily="2" charset="-122"/>
                <a:ea typeface="等线" pitchFamily="2" charset="-122"/>
              </a:rPr>
              <a:t>分布式查询处理概述（续）</a:t>
            </a:r>
            <a:endParaRPr lang="zh-CN" altLang="en-US" dirty="0"/>
          </a:p>
        </p:txBody>
      </p:sp>
      <p:sp>
        <p:nvSpPr>
          <p:cNvPr id="3" name="内容占位符 2"/>
          <p:cNvSpPr>
            <a:spLocks noGrp="1"/>
          </p:cNvSpPr>
          <p:nvPr>
            <p:ph idx="1"/>
          </p:nvPr>
        </p:nvSpPr>
        <p:spPr>
          <a:xfrm>
            <a:off x="838199" y="1143865"/>
            <a:ext cx="10965873" cy="5062965"/>
          </a:xfrm>
        </p:spPr>
        <p:txBody>
          <a:bodyPr>
            <a:noAutofit/>
          </a:bodyPr>
          <a:lstStyle/>
          <a:p>
            <a:r>
              <a:rPr lang="en-US" altLang="zh-CN" sz="2400" b="1" dirty="0"/>
              <a:t>8.1.1 </a:t>
            </a:r>
            <a:r>
              <a:rPr lang="zh-CN" altLang="en-US" sz="2400" b="1" dirty="0"/>
              <a:t>数据分布策略（续）</a:t>
            </a:r>
            <a:endParaRPr lang="en-US" altLang="zh-CN" sz="2400" b="1" dirty="0"/>
          </a:p>
          <a:p>
            <a:r>
              <a:rPr lang="zh-CN" altLang="en-US" sz="2200" b="1" dirty="0"/>
              <a:t>      </a:t>
            </a:r>
            <a:r>
              <a:rPr lang="zh-CN" altLang="en-US" sz="2200" dirty="0"/>
              <a:t>从数据库管理的角度看，分片存储相对于单一的表存储</a:t>
            </a:r>
            <a:r>
              <a:rPr lang="zh-CN" altLang="en-US" sz="2200" b="1" dirty="0"/>
              <a:t>增加了管理成本</a:t>
            </a:r>
            <a:r>
              <a:rPr lang="zh-CN" altLang="en-US" sz="2200" dirty="0"/>
              <a:t>，包括：</a:t>
            </a:r>
            <a:endParaRPr lang="en-US" altLang="zh-CN" sz="2200" dirty="0"/>
          </a:p>
          <a:p>
            <a:pPr marL="809625" indent="-361950">
              <a:buFont typeface="Wingdings" panose="05000000000000000000" pitchFamily="2" charset="2"/>
              <a:buChar char="Ø"/>
            </a:pPr>
            <a:r>
              <a:rPr lang="zh-CN" altLang="en-US" sz="2200" dirty="0"/>
              <a:t>分片</a:t>
            </a:r>
            <a:r>
              <a:rPr lang="zh-CN" altLang="en-US" sz="2200" dirty="0">
                <a:solidFill>
                  <a:srgbClr val="FF0000"/>
                </a:solidFill>
              </a:rPr>
              <a:t>约束条件</a:t>
            </a:r>
            <a:r>
              <a:rPr lang="zh-CN" altLang="en-US" sz="2200" dirty="0"/>
              <a:t>（</a:t>
            </a:r>
            <a:r>
              <a:rPr lang="en-US" altLang="zh-CN" sz="2200" dirty="0"/>
              <a:t>partition by</a:t>
            </a:r>
            <a:r>
              <a:rPr lang="zh-CN" altLang="en-US" sz="2200" dirty="0"/>
              <a:t>）；</a:t>
            </a:r>
            <a:endParaRPr lang="en-US" altLang="zh-CN" sz="2200" dirty="0"/>
          </a:p>
          <a:p>
            <a:pPr marL="809625" indent="-361950">
              <a:buFont typeface="Wingdings" panose="05000000000000000000" pitchFamily="2" charset="2"/>
              <a:buChar char="Ø"/>
            </a:pPr>
            <a:r>
              <a:rPr lang="zh-CN" altLang="en-US" sz="2200" dirty="0"/>
              <a:t>检查</a:t>
            </a:r>
            <a:r>
              <a:rPr lang="zh-CN" altLang="en-US" sz="2200" dirty="0">
                <a:solidFill>
                  <a:srgbClr val="FF0000"/>
                </a:solidFill>
              </a:rPr>
              <a:t>完整性约束条件</a:t>
            </a:r>
            <a:r>
              <a:rPr lang="zh-CN" altLang="en-US" sz="2200" dirty="0"/>
              <a:t>时的网络通信成本；</a:t>
            </a:r>
            <a:endParaRPr lang="en-US" altLang="zh-CN" sz="2200" dirty="0"/>
          </a:p>
          <a:p>
            <a:pPr marL="809625" indent="-361950">
              <a:buFont typeface="Wingdings" panose="05000000000000000000" pitchFamily="2" charset="2"/>
              <a:buChar char="Ø"/>
            </a:pPr>
            <a:r>
              <a:rPr lang="zh-CN" altLang="en-US" sz="2200" dirty="0">
                <a:solidFill>
                  <a:srgbClr val="FF0000"/>
                </a:solidFill>
              </a:rPr>
              <a:t>不可分布式并行执行</a:t>
            </a:r>
            <a:r>
              <a:rPr lang="zh-CN" altLang="en-US" sz="2200" dirty="0"/>
              <a:t>的任务的</a:t>
            </a:r>
            <a:r>
              <a:rPr lang="zh-CN" altLang="en-US" sz="2200" dirty="0">
                <a:solidFill>
                  <a:srgbClr val="FF0000"/>
                </a:solidFill>
              </a:rPr>
              <a:t>网络传输</a:t>
            </a:r>
            <a:r>
              <a:rPr lang="zh-CN" altLang="en-US" sz="2200" dirty="0"/>
              <a:t>成本。</a:t>
            </a:r>
            <a:endParaRPr lang="en-US" altLang="zh-CN" sz="2200" dirty="0"/>
          </a:p>
        </p:txBody>
      </p:sp>
      <p:sp>
        <p:nvSpPr>
          <p:cNvPr id="5" name="灯片编号占位符 4"/>
          <p:cNvSpPr>
            <a:spLocks noGrp="1"/>
          </p:cNvSpPr>
          <p:nvPr>
            <p:ph type="sldNum" sz="quarter" idx="12"/>
          </p:nvPr>
        </p:nvSpPr>
        <p:spPr/>
        <p:txBody>
          <a:bodyPr/>
          <a:lstStyle/>
          <a:p>
            <a:fld id="{C464E751-8DDD-48F4-87DB-3D6A7AC74B40}" type="slidenum">
              <a:rPr lang="zh-CN" altLang="en-US" smtClean="0"/>
              <a:pPr/>
              <a:t>10</a:t>
            </a:fld>
            <a:endParaRPr lang="zh-CN" altLang="en-US" dirty="0"/>
          </a:p>
        </p:txBody>
      </p:sp>
    </p:spTree>
    <p:extLst>
      <p:ext uri="{BB962C8B-B14F-4D97-AF65-F5344CB8AC3E}">
        <p14:creationId xmlns:p14="http://schemas.microsoft.com/office/powerpoint/2010/main" val="1534231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34290" y="32612"/>
            <a:ext cx="10515600" cy="676415"/>
          </a:xfrm>
        </p:spPr>
        <p:txBody>
          <a:bodyPr>
            <a:normAutofit/>
          </a:bodyPr>
          <a:lstStyle/>
          <a:p>
            <a:r>
              <a:rPr lang="en-US" altLang="zh-CN" dirty="0">
                <a:latin typeface="等线" pitchFamily="2" charset="-122"/>
                <a:ea typeface="等线" pitchFamily="2" charset="-122"/>
              </a:rPr>
              <a:t>8.1	</a:t>
            </a:r>
            <a:r>
              <a:rPr lang="zh-CN" altLang="en-US" dirty="0">
                <a:latin typeface="等线" pitchFamily="2" charset="-122"/>
                <a:ea typeface="等线" pitchFamily="2" charset="-122"/>
              </a:rPr>
              <a:t>分布式查询处理概述</a:t>
            </a:r>
            <a:endParaRPr lang="zh-CN" altLang="en-US" dirty="0"/>
          </a:p>
        </p:txBody>
      </p:sp>
      <p:sp>
        <p:nvSpPr>
          <p:cNvPr id="5" name="灯片编号占位符 4"/>
          <p:cNvSpPr>
            <a:spLocks noGrp="1"/>
          </p:cNvSpPr>
          <p:nvPr>
            <p:ph type="sldNum" sz="quarter" idx="12"/>
          </p:nvPr>
        </p:nvSpPr>
        <p:spPr/>
        <p:txBody>
          <a:bodyPr/>
          <a:lstStyle/>
          <a:p>
            <a:fld id="{C464E751-8DDD-48F4-87DB-3D6A7AC74B40}" type="slidenum">
              <a:rPr lang="zh-CN" altLang="en-US" smtClean="0"/>
              <a:pPr/>
              <a:t>11</a:t>
            </a:fld>
            <a:endParaRPr lang="zh-CN" altLang="en-US" dirty="0"/>
          </a:p>
        </p:txBody>
      </p:sp>
      <p:sp>
        <p:nvSpPr>
          <p:cNvPr id="13" name="内容占位符 2">
            <a:extLst>
              <a:ext uri="{FF2B5EF4-FFF2-40B4-BE49-F238E27FC236}">
                <a16:creationId xmlns:a16="http://schemas.microsoft.com/office/drawing/2014/main" id="{3E294AD5-BCC8-4F00-85D9-3F8677727EC0}"/>
              </a:ext>
            </a:extLst>
          </p:cNvPr>
          <p:cNvSpPr txBox="1">
            <a:spLocks/>
          </p:cNvSpPr>
          <p:nvPr/>
        </p:nvSpPr>
        <p:spPr>
          <a:xfrm>
            <a:off x="734290" y="709028"/>
            <a:ext cx="10619509" cy="158177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altLang="zh-CN" sz="2400" dirty="0">
                <a:latin typeface="微软雅黑" panose="020B0503020204020204" pitchFamily="34" charset="-122"/>
                <a:ea typeface="微软雅黑" panose="020B0503020204020204" pitchFamily="34" charset="-122"/>
              </a:rPr>
              <a:t>8.1.2</a:t>
            </a:r>
            <a:r>
              <a:rPr lang="zh-CN" altLang="en-US" sz="2400" dirty="0">
                <a:latin typeface="微软雅黑" panose="020B0503020204020204" pitchFamily="34" charset="-122"/>
                <a:ea typeface="微软雅黑" panose="020B0503020204020204" pitchFamily="34" charset="-122"/>
              </a:rPr>
              <a:t>  分布式查询处理</a:t>
            </a:r>
            <a:endParaRPr lang="en-US" altLang="zh-CN" sz="2400" dirty="0">
              <a:latin typeface="微软雅黑" panose="020B0503020204020204" pitchFamily="34" charset="-122"/>
              <a:ea typeface="微软雅黑" panose="020B0503020204020204" pitchFamily="34" charset="-122"/>
            </a:endParaRPr>
          </a:p>
          <a:p>
            <a:pPr marL="0" indent="0">
              <a:lnSpc>
                <a:spcPct val="110000"/>
              </a:lnSpc>
              <a:buNone/>
            </a:pPr>
            <a:r>
              <a:rPr lang="zh-CN" altLang="en-US" sz="2400" dirty="0">
                <a:latin typeface="微软雅黑" panose="020B0503020204020204" pitchFamily="34" charset="-122"/>
                <a:ea typeface="微软雅黑" panose="020B0503020204020204" pitchFamily="34" charset="-122"/>
              </a:rPr>
              <a:t>       </a:t>
            </a:r>
            <a:r>
              <a:rPr lang="zh-CN" altLang="en-US" sz="2200" dirty="0">
                <a:latin typeface="微软雅黑" panose="020B0503020204020204" pitchFamily="34" charset="-122"/>
                <a:ea typeface="微软雅黑" panose="020B0503020204020204" pitchFamily="34" charset="-122"/>
              </a:rPr>
              <a:t>分布式查询处理是将一个面向全局数据的操作</a:t>
            </a:r>
            <a:r>
              <a:rPr lang="zh-CN" altLang="en-US" sz="2200" dirty="0">
                <a:solidFill>
                  <a:srgbClr val="FF0000"/>
                </a:solidFill>
                <a:latin typeface="微软雅黑" panose="020B0503020204020204" pitchFamily="34" charset="-122"/>
                <a:ea typeface="微软雅黑" panose="020B0503020204020204" pitchFamily="34" charset="-122"/>
              </a:rPr>
              <a:t>映射为分布式系统中数据分片上的物理查询任务</a:t>
            </a:r>
            <a:r>
              <a:rPr lang="zh-CN" altLang="en-US" sz="2200" dirty="0">
                <a:latin typeface="微软雅黑" panose="020B0503020204020204" pitchFamily="34" charset="-122"/>
                <a:ea typeface="微软雅黑" panose="020B0503020204020204" pitchFamily="34" charset="-122"/>
              </a:rPr>
              <a:t>，由分布式系统中的数据节点完成其数据分片上的</a:t>
            </a:r>
            <a:r>
              <a:rPr lang="zh-CN" altLang="en-US" sz="2200" dirty="0">
                <a:solidFill>
                  <a:srgbClr val="FF0000"/>
                </a:solidFill>
                <a:latin typeface="微软雅黑" panose="020B0503020204020204" pitchFamily="34" charset="-122"/>
                <a:ea typeface="微软雅黑" panose="020B0503020204020204" pitchFamily="34" charset="-122"/>
              </a:rPr>
              <a:t>查询子任务</a:t>
            </a:r>
            <a:r>
              <a:rPr lang="zh-CN" altLang="en-US" sz="2200" dirty="0">
                <a:latin typeface="微软雅黑" panose="020B0503020204020204" pitchFamily="34" charset="-122"/>
                <a:ea typeface="微软雅黑" panose="020B0503020204020204" pitchFamily="34" charset="-122"/>
              </a:rPr>
              <a:t>，并将各节点查询</a:t>
            </a:r>
            <a:r>
              <a:rPr lang="zh-CN" altLang="en-US" sz="2200" dirty="0">
                <a:solidFill>
                  <a:srgbClr val="FF0000"/>
                </a:solidFill>
                <a:latin typeface="微软雅黑" panose="020B0503020204020204" pitchFamily="34" charset="-122"/>
                <a:ea typeface="微软雅黑" panose="020B0503020204020204" pitchFamily="34" charset="-122"/>
              </a:rPr>
              <a:t>结果子集归并</a:t>
            </a:r>
            <a:r>
              <a:rPr lang="zh-CN" altLang="en-US" sz="2200" dirty="0">
                <a:latin typeface="微软雅黑" panose="020B0503020204020204" pitchFamily="34" charset="-122"/>
                <a:ea typeface="微软雅黑" panose="020B0503020204020204" pitchFamily="34" charset="-122"/>
              </a:rPr>
              <a:t>为全局查询处理结果。</a:t>
            </a:r>
          </a:p>
        </p:txBody>
      </p:sp>
      <p:sp>
        <p:nvSpPr>
          <p:cNvPr id="16" name="内容占位符 2">
            <a:extLst>
              <a:ext uri="{FF2B5EF4-FFF2-40B4-BE49-F238E27FC236}">
                <a16:creationId xmlns:a16="http://schemas.microsoft.com/office/drawing/2014/main" id="{76570F5D-4495-4A49-885C-56A92B759618}"/>
              </a:ext>
            </a:extLst>
          </p:cNvPr>
          <p:cNvSpPr txBox="1">
            <a:spLocks/>
          </p:cNvSpPr>
          <p:nvPr/>
        </p:nvSpPr>
        <p:spPr bwMode="auto">
          <a:xfrm>
            <a:off x="734290" y="2532755"/>
            <a:ext cx="10099964" cy="4325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1917" tIns="60958" rIns="121917" bIns="60958" numCol="1" anchor="t" anchorCtr="0" compatLnSpc="1">
            <a:prstTxWarp prst="textNoShape">
              <a:avLst/>
            </a:prstTxWarp>
          </a:bodyPr>
          <a:lst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宋体" charset="0"/>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vl6pPr marL="25146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6pPr>
            <a:lvl7pPr marL="29718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7pPr>
            <a:lvl8pPr marL="34290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8pPr>
            <a:lvl9pPr marL="38862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9pPr>
          </a:lstStyle>
          <a:p>
            <a:pPr marR="0" lvl="0" algn="l" defTabSz="914400" rtl="0" eaLnBrk="0" fontAlgn="base" latinLnBrk="0" hangingPunct="0">
              <a:lnSpc>
                <a:spcPct val="100000"/>
              </a:lnSpc>
              <a:spcBef>
                <a:spcPct val="20000"/>
              </a:spcBef>
              <a:spcAft>
                <a:spcPct val="0"/>
              </a:spcAft>
              <a:buClrTx/>
              <a:buSzPct val="100000"/>
              <a:buFont typeface="Wingdings" panose="05000000000000000000" pitchFamily="2" charset="2"/>
              <a:buChar char="p"/>
              <a:tabLst/>
              <a:defRPr/>
            </a:pPr>
            <a:r>
              <a:rPr kumimoji="0" lang="zh-CN" altLang="en-US" sz="220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面向关系数据的</a:t>
            </a:r>
            <a:r>
              <a:rPr kumimoji="0" lang="zh-CN" altLang="en-US" sz="22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分布式查询处理：</a:t>
            </a:r>
            <a:endParaRPr kumimoji="0" lang="en-US" altLang="zh-CN" sz="22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a:p>
            <a:pPr marL="0" marR="0" lvl="1" indent="539750" algn="l" defTabSz="914400" rtl="0" eaLnBrk="0" fontAlgn="base" latinLnBrk="0" hangingPunct="0">
              <a:lnSpc>
                <a:spcPct val="100000"/>
              </a:lnSpc>
              <a:spcBef>
                <a:spcPct val="20000"/>
              </a:spcBef>
              <a:spcAft>
                <a:spcPct val="0"/>
              </a:spcAft>
              <a:buClrTx/>
              <a:buSzPct val="100000"/>
              <a:buNone/>
              <a:tabLst/>
              <a:defRPr/>
            </a:pPr>
            <a:r>
              <a:rPr kumimoji="0" lang="zh-CN" altLang="en-US" sz="22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将一个全局关系层次的查询映射为在关系片段上的数据库操作序列，基于</a:t>
            </a:r>
            <a:r>
              <a:rPr kumimoji="0" lang="zh-CN" altLang="en-US" sz="220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分布式代价模型</a:t>
            </a:r>
            <a:r>
              <a:rPr kumimoji="0" lang="zh-CN" altLang="en-US" sz="22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优化查询计划。</a:t>
            </a:r>
            <a:endParaRPr kumimoji="0" lang="en-US" altLang="zh-CN" sz="22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a:p>
            <a:pPr marL="0" marR="0" lvl="1" indent="0" algn="l" defTabSz="914400" rtl="0" eaLnBrk="0" fontAlgn="base" latinLnBrk="0" hangingPunct="0">
              <a:lnSpc>
                <a:spcPct val="100000"/>
              </a:lnSpc>
              <a:spcBef>
                <a:spcPct val="20000"/>
              </a:spcBef>
              <a:spcAft>
                <a:spcPct val="0"/>
              </a:spcAft>
              <a:buClrTx/>
              <a:buSzPct val="100000"/>
              <a:buNone/>
              <a:tabLst/>
              <a:defRPr/>
            </a:pPr>
            <a:r>
              <a:rPr lang="zh-CN" altLang="en-US" sz="2200" b="0" kern="0" dirty="0">
                <a:solidFill>
                  <a:prstClr val="black"/>
                </a:solidFill>
                <a:latin typeface="微软雅黑" panose="020B0503020204020204" pitchFamily="34" charset="-122"/>
                <a:ea typeface="微软雅黑" panose="020B0503020204020204" pitchFamily="34" charset="-122"/>
              </a:rPr>
              <a:t>分为多个阶段：</a:t>
            </a:r>
            <a:endParaRPr lang="en-US" altLang="zh-CN" sz="2200" b="0" kern="0" dirty="0">
              <a:solidFill>
                <a:prstClr val="black"/>
              </a:solidFill>
              <a:latin typeface="微软雅黑" panose="020B0503020204020204" pitchFamily="34" charset="-122"/>
              <a:ea typeface="微软雅黑" panose="020B0503020204020204" pitchFamily="34" charset="-122"/>
            </a:endParaRPr>
          </a:p>
          <a:p>
            <a:pPr marL="342900" marR="0" lvl="1" indent="-342900" algn="l" defTabSz="914400" rtl="0" eaLnBrk="0" fontAlgn="base" latinLnBrk="0" hangingPunct="0">
              <a:lnSpc>
                <a:spcPct val="100000"/>
              </a:lnSpc>
              <a:spcBef>
                <a:spcPct val="20000"/>
              </a:spcBef>
              <a:spcAft>
                <a:spcPct val="0"/>
              </a:spcAft>
              <a:buClrTx/>
              <a:buSzPct val="100000"/>
              <a:buFont typeface="Wingdings" panose="05000000000000000000" pitchFamily="2" charset="2"/>
              <a:buChar char="Ø"/>
              <a:tabLst/>
              <a:defRPr/>
            </a:pPr>
            <a:r>
              <a:rPr kumimoji="0" lang="zh-CN" altLang="en-US" sz="22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全局控制</a:t>
            </a:r>
            <a:endParaRPr kumimoji="0" lang="en-US" altLang="zh-CN" sz="22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a:p>
            <a:pPr marL="0" marR="0" lvl="1" indent="0" algn="l" defTabSz="914400" rtl="0" eaLnBrk="0" fontAlgn="base" latinLnBrk="0" hangingPunct="0">
              <a:lnSpc>
                <a:spcPct val="100000"/>
              </a:lnSpc>
              <a:spcBef>
                <a:spcPct val="20000"/>
              </a:spcBef>
              <a:spcAft>
                <a:spcPct val="0"/>
              </a:spcAft>
              <a:buClrTx/>
              <a:buSzPct val="100000"/>
              <a:buNone/>
              <a:tabLst/>
              <a:defRPr/>
            </a:pPr>
            <a:r>
              <a:rPr lang="en-US" altLang="zh-CN" sz="2200" b="0" kern="0" dirty="0">
                <a:solidFill>
                  <a:prstClr val="black"/>
                </a:solidFill>
                <a:latin typeface="微软雅黑" panose="020B0503020204020204" pitchFamily="34" charset="-122"/>
                <a:ea typeface="微软雅黑" panose="020B0503020204020204" pitchFamily="34" charset="-122"/>
              </a:rPr>
              <a:t>        </a:t>
            </a:r>
            <a:r>
              <a:rPr lang="zh-CN" altLang="en-US" sz="2200" b="0" kern="0" dirty="0">
                <a:solidFill>
                  <a:prstClr val="black"/>
                </a:solidFill>
                <a:latin typeface="微软雅黑" panose="020B0503020204020204" pitchFamily="34" charset="-122"/>
                <a:ea typeface="微软雅黑" panose="020B0503020204020204" pitchFamily="34" charset="-122"/>
              </a:rPr>
              <a:t>查询分解</a:t>
            </a:r>
            <a:endParaRPr lang="en-US" altLang="zh-CN" sz="2200" b="0" kern="0" dirty="0">
              <a:solidFill>
                <a:prstClr val="black"/>
              </a:solidFill>
              <a:latin typeface="微软雅黑" panose="020B0503020204020204" pitchFamily="34" charset="-122"/>
              <a:ea typeface="微软雅黑" panose="020B0503020204020204" pitchFamily="34" charset="-122"/>
            </a:endParaRPr>
          </a:p>
          <a:p>
            <a:pPr marL="0" marR="0" lvl="1" indent="0" algn="l" defTabSz="914400" rtl="0" eaLnBrk="0" fontAlgn="base" latinLnBrk="0" hangingPunct="0">
              <a:lnSpc>
                <a:spcPct val="100000"/>
              </a:lnSpc>
              <a:spcBef>
                <a:spcPct val="20000"/>
              </a:spcBef>
              <a:spcAft>
                <a:spcPct val="0"/>
              </a:spcAft>
              <a:buClrTx/>
              <a:buSzPct val="100000"/>
              <a:buNone/>
              <a:tabLst/>
              <a:defRPr/>
            </a:pPr>
            <a:r>
              <a:rPr kumimoji="0" lang="en-US" altLang="zh-CN" sz="22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        </a:t>
            </a:r>
            <a:r>
              <a:rPr kumimoji="0" lang="zh-CN" altLang="en-US" sz="22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数据局部化</a:t>
            </a:r>
            <a:endParaRPr kumimoji="0" lang="en-US" altLang="zh-CN" sz="22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a:p>
            <a:pPr marL="342900" marR="0" lvl="1" indent="-342900" algn="l" defTabSz="914400" rtl="0" eaLnBrk="0" fontAlgn="base" latinLnBrk="0" hangingPunct="0">
              <a:lnSpc>
                <a:spcPct val="100000"/>
              </a:lnSpc>
              <a:spcBef>
                <a:spcPct val="20000"/>
              </a:spcBef>
              <a:spcAft>
                <a:spcPct val="0"/>
              </a:spcAft>
              <a:buClrTx/>
              <a:buSzPct val="100000"/>
              <a:buFont typeface="Wingdings" panose="05000000000000000000" pitchFamily="2" charset="2"/>
              <a:buChar char="Ø"/>
              <a:tabLst/>
              <a:defRPr/>
            </a:pPr>
            <a:r>
              <a:rPr kumimoji="0" lang="zh-CN" altLang="en-US" sz="22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局部控制</a:t>
            </a:r>
            <a:endParaRPr kumimoji="0" lang="en-US" altLang="zh-CN" sz="22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a:p>
            <a:pPr marL="0" marR="0" lvl="1" indent="0" algn="l" defTabSz="914400" rtl="0" eaLnBrk="0" fontAlgn="base" latinLnBrk="0" hangingPunct="0">
              <a:lnSpc>
                <a:spcPct val="100000"/>
              </a:lnSpc>
              <a:spcBef>
                <a:spcPct val="20000"/>
              </a:spcBef>
              <a:spcAft>
                <a:spcPct val="0"/>
              </a:spcAft>
              <a:buClrTx/>
              <a:buSzPct val="100000"/>
              <a:buNone/>
              <a:tabLst/>
              <a:defRPr/>
            </a:pPr>
            <a:r>
              <a:rPr lang="en-US" altLang="zh-CN" sz="2200" b="0" kern="0" dirty="0">
                <a:solidFill>
                  <a:prstClr val="black"/>
                </a:solidFill>
                <a:latin typeface="微软雅黑" panose="020B0503020204020204" pitchFamily="34" charset="-122"/>
                <a:ea typeface="微软雅黑" panose="020B0503020204020204" pitchFamily="34" charset="-122"/>
              </a:rPr>
              <a:t>        </a:t>
            </a:r>
            <a:r>
              <a:rPr lang="zh-CN" altLang="en-US" sz="2200" b="0" kern="0" dirty="0">
                <a:solidFill>
                  <a:prstClr val="black"/>
                </a:solidFill>
                <a:latin typeface="微软雅黑" panose="020B0503020204020204" pitchFamily="34" charset="-122"/>
                <a:ea typeface="微软雅黑" panose="020B0503020204020204" pitchFamily="34" charset="-122"/>
              </a:rPr>
              <a:t>查询存取优化</a:t>
            </a:r>
            <a:endParaRPr lang="en-US" altLang="zh-CN" sz="2200" b="0" kern="0" dirty="0">
              <a:solidFill>
                <a:prstClr val="black"/>
              </a:solidFill>
              <a:latin typeface="微软雅黑" panose="020B0503020204020204" pitchFamily="34" charset="-122"/>
              <a:ea typeface="微软雅黑" panose="020B0503020204020204" pitchFamily="34" charset="-122"/>
            </a:endParaRPr>
          </a:p>
          <a:p>
            <a:pPr marL="0" marR="0" lvl="1" indent="0" algn="l" defTabSz="914400" rtl="0" eaLnBrk="0" fontAlgn="base" latinLnBrk="0" hangingPunct="0">
              <a:lnSpc>
                <a:spcPct val="100000"/>
              </a:lnSpc>
              <a:spcBef>
                <a:spcPct val="20000"/>
              </a:spcBef>
              <a:spcAft>
                <a:spcPct val="0"/>
              </a:spcAft>
              <a:buClrTx/>
              <a:buSzPct val="100000"/>
              <a:buNone/>
              <a:tabLst/>
              <a:defRPr/>
            </a:pPr>
            <a:r>
              <a:rPr kumimoji="0" lang="en-US" altLang="zh-CN" sz="22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        </a:t>
            </a:r>
            <a:r>
              <a:rPr kumimoji="0" lang="zh-CN" altLang="en-US" sz="22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局部查询优化</a:t>
            </a:r>
            <a:endParaRPr kumimoji="0" lang="en-US" altLang="zh-CN" sz="22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566725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111254"/>
          </a:xfrm>
        </p:spPr>
        <p:txBody>
          <a:bodyPr>
            <a:normAutofit/>
          </a:bodyPr>
          <a:lstStyle/>
          <a:p>
            <a:r>
              <a:rPr lang="en-US" altLang="zh-CN" dirty="0">
                <a:latin typeface="等线" pitchFamily="2" charset="-122"/>
                <a:ea typeface="等线" pitchFamily="2" charset="-122"/>
              </a:rPr>
              <a:t>8.1	</a:t>
            </a:r>
            <a:r>
              <a:rPr lang="zh-CN" altLang="en-US" dirty="0">
                <a:latin typeface="等线" pitchFamily="2" charset="-122"/>
                <a:ea typeface="等线" pitchFamily="2" charset="-122"/>
              </a:rPr>
              <a:t>分布式查询处理概述</a:t>
            </a:r>
            <a:endParaRPr lang="zh-CN" altLang="en-US" dirty="0"/>
          </a:p>
        </p:txBody>
      </p:sp>
      <p:sp>
        <p:nvSpPr>
          <p:cNvPr id="5" name="灯片编号占位符 4"/>
          <p:cNvSpPr>
            <a:spLocks noGrp="1"/>
          </p:cNvSpPr>
          <p:nvPr>
            <p:ph type="sldNum" sz="quarter" idx="12"/>
          </p:nvPr>
        </p:nvSpPr>
        <p:spPr/>
        <p:txBody>
          <a:bodyPr/>
          <a:lstStyle/>
          <a:p>
            <a:fld id="{C464E751-8DDD-48F4-87DB-3D6A7AC74B40}" type="slidenum">
              <a:rPr lang="zh-CN" altLang="en-US" smtClean="0"/>
              <a:pPr/>
              <a:t>12</a:t>
            </a:fld>
            <a:endParaRPr lang="zh-CN" altLang="en-US" dirty="0"/>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476380"/>
            <a:ext cx="9513632" cy="4879970"/>
          </a:xfrm>
          <a:prstGeom prst="rect">
            <a:avLst/>
          </a:prstGeom>
        </p:spPr>
      </p:pic>
    </p:spTree>
    <p:extLst>
      <p:ext uri="{BB962C8B-B14F-4D97-AF65-F5344CB8AC3E}">
        <p14:creationId xmlns:p14="http://schemas.microsoft.com/office/powerpoint/2010/main" val="6946716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fld id="{C464E751-8DDD-48F4-87DB-3D6A7AC74B40}" type="slidenum">
              <a:rPr lang="zh-CN" altLang="en-US" smtClean="0"/>
              <a:pPr/>
              <a:t>13</a:t>
            </a:fld>
            <a:endParaRPr lang="zh-CN" altLang="en-US" dirty="0"/>
          </a:p>
        </p:txBody>
      </p:sp>
      <p:sp>
        <p:nvSpPr>
          <p:cNvPr id="13" name="内容占位符 2">
            <a:extLst>
              <a:ext uri="{FF2B5EF4-FFF2-40B4-BE49-F238E27FC236}">
                <a16:creationId xmlns:a16="http://schemas.microsoft.com/office/drawing/2014/main" id="{3E294AD5-BCC8-4F00-85D9-3F8677727EC0}"/>
              </a:ext>
            </a:extLst>
          </p:cNvPr>
          <p:cNvSpPr txBox="1">
            <a:spLocks/>
          </p:cNvSpPr>
          <p:nvPr/>
        </p:nvSpPr>
        <p:spPr>
          <a:xfrm>
            <a:off x="734291" y="182555"/>
            <a:ext cx="10619509" cy="51017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altLang="zh-CN" sz="2400" dirty="0">
                <a:latin typeface="等线" pitchFamily="2" charset="-122"/>
              </a:rPr>
              <a:t>8.1.2</a:t>
            </a:r>
            <a:r>
              <a:rPr lang="zh-CN" altLang="en-US" sz="2400" dirty="0">
                <a:latin typeface="等线" pitchFamily="2" charset="-122"/>
              </a:rPr>
              <a:t>  分布式查询处理</a:t>
            </a:r>
            <a:endParaRPr lang="en-US" altLang="zh-CN" sz="2400" dirty="0">
              <a:latin typeface="等线" pitchFamily="2" charset="-122"/>
            </a:endParaRPr>
          </a:p>
        </p:txBody>
      </p:sp>
      <p:grpSp>
        <p:nvGrpSpPr>
          <p:cNvPr id="10" name="组合 9"/>
          <p:cNvGrpSpPr/>
          <p:nvPr/>
        </p:nvGrpSpPr>
        <p:grpSpPr>
          <a:xfrm>
            <a:off x="3961177" y="692726"/>
            <a:ext cx="6762241" cy="6165274"/>
            <a:chOff x="1051722" y="692726"/>
            <a:chExt cx="6762241" cy="6165274"/>
          </a:xfrm>
        </p:grpSpPr>
        <p:pic>
          <p:nvPicPr>
            <p:cNvPr id="14" name="图片 13">
              <a:extLst>
                <a:ext uri="{FF2B5EF4-FFF2-40B4-BE49-F238E27FC236}">
                  <a16:creationId xmlns:a16="http://schemas.microsoft.com/office/drawing/2014/main" id="{DF4B73A1-6AE8-429B-8297-21ACB73B2887}"/>
                </a:ext>
              </a:extLst>
            </p:cNvPr>
            <p:cNvPicPr>
              <a:picLocks noChangeAspect="1"/>
            </p:cNvPicPr>
            <p:nvPr/>
          </p:nvPicPr>
          <p:blipFill>
            <a:blip r:embed="rId2"/>
            <a:stretch>
              <a:fillRect/>
            </a:stretch>
          </p:blipFill>
          <p:spPr>
            <a:xfrm>
              <a:off x="1051722" y="692726"/>
              <a:ext cx="6167957" cy="4109958"/>
            </a:xfrm>
            <a:prstGeom prst="rect">
              <a:avLst/>
            </a:prstGeom>
          </p:spPr>
        </p:pic>
        <p:pic>
          <p:nvPicPr>
            <p:cNvPr id="18" name="图片 17">
              <a:extLst>
                <a:ext uri="{FF2B5EF4-FFF2-40B4-BE49-F238E27FC236}">
                  <a16:creationId xmlns:a16="http://schemas.microsoft.com/office/drawing/2014/main" id="{7E960311-76EA-4561-9AEF-0B687D277756}"/>
                </a:ext>
              </a:extLst>
            </p:cNvPr>
            <p:cNvPicPr>
              <a:picLocks noChangeAspect="1"/>
            </p:cNvPicPr>
            <p:nvPr/>
          </p:nvPicPr>
          <p:blipFill>
            <a:blip r:embed="rId3"/>
            <a:stretch>
              <a:fillRect/>
            </a:stretch>
          </p:blipFill>
          <p:spPr>
            <a:xfrm>
              <a:off x="1259538" y="5131018"/>
              <a:ext cx="6554425" cy="1726982"/>
            </a:xfrm>
            <a:prstGeom prst="rect">
              <a:avLst/>
            </a:prstGeom>
          </p:spPr>
        </p:pic>
        <p:cxnSp>
          <p:nvCxnSpPr>
            <p:cNvPr id="19" name="直接箭头连接符 18">
              <a:extLst>
                <a:ext uri="{FF2B5EF4-FFF2-40B4-BE49-F238E27FC236}">
                  <a16:creationId xmlns:a16="http://schemas.microsoft.com/office/drawing/2014/main" id="{87DBE66F-87FD-4071-ABAA-EE60306BA1CB}"/>
                </a:ext>
              </a:extLst>
            </p:cNvPr>
            <p:cNvCxnSpPr/>
            <p:nvPr/>
          </p:nvCxnSpPr>
          <p:spPr bwMode="auto">
            <a:xfrm>
              <a:off x="3214254" y="4696692"/>
              <a:ext cx="1" cy="554181"/>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直接箭头连接符 14">
              <a:extLst>
                <a:ext uri="{FF2B5EF4-FFF2-40B4-BE49-F238E27FC236}">
                  <a16:creationId xmlns:a16="http://schemas.microsoft.com/office/drawing/2014/main" id="{87DBE66F-87FD-4071-ABAA-EE60306BA1CB}"/>
                </a:ext>
              </a:extLst>
            </p:cNvPr>
            <p:cNvCxnSpPr/>
            <p:nvPr/>
          </p:nvCxnSpPr>
          <p:spPr bwMode="auto">
            <a:xfrm>
              <a:off x="6044045" y="4689761"/>
              <a:ext cx="1" cy="554181"/>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1" name="文本框 10"/>
          <p:cNvSpPr txBox="1"/>
          <p:nvPr/>
        </p:nvSpPr>
        <p:spPr>
          <a:xfrm>
            <a:off x="734291" y="872836"/>
            <a:ext cx="2646878" cy="461665"/>
          </a:xfrm>
          <a:prstGeom prst="rect">
            <a:avLst/>
          </a:prstGeom>
          <a:noFill/>
        </p:spPr>
        <p:txBody>
          <a:bodyPr wrap="none" rtlCol="0">
            <a:spAutoFit/>
          </a:bodyPr>
          <a:lstStyle/>
          <a:p>
            <a:r>
              <a:rPr lang="zh-CN" altLang="en-US" sz="2400" dirty="0">
                <a:latin typeface="微软雅黑" panose="020B0503020204020204" pitchFamily="34" charset="-122"/>
                <a:ea typeface="微软雅黑" panose="020B0503020204020204" pitchFamily="34" charset="-122"/>
              </a:rPr>
              <a:t>物理计划执行过程</a:t>
            </a:r>
          </a:p>
        </p:txBody>
      </p:sp>
      <p:sp>
        <p:nvSpPr>
          <p:cNvPr id="2" name="思想气泡: 云 1">
            <a:extLst>
              <a:ext uri="{FF2B5EF4-FFF2-40B4-BE49-F238E27FC236}">
                <a16:creationId xmlns:a16="http://schemas.microsoft.com/office/drawing/2014/main" id="{8226CF9B-51D6-49DC-BD97-8DA50FCA4ECD}"/>
              </a:ext>
            </a:extLst>
          </p:cNvPr>
          <p:cNvSpPr/>
          <p:nvPr/>
        </p:nvSpPr>
        <p:spPr>
          <a:xfrm>
            <a:off x="556890" y="2726853"/>
            <a:ext cx="3206508" cy="628139"/>
          </a:xfrm>
          <a:prstGeom prst="cloudCallout">
            <a:avLst>
              <a:gd name="adj1" fmla="val 112913"/>
              <a:gd name="adj2" fmla="val 55214"/>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t>CPU?BANDWIDTH?</a:t>
            </a:r>
            <a:endParaRPr lang="zh-CN" altLang="en-US" dirty="0"/>
          </a:p>
        </p:txBody>
      </p:sp>
      <p:sp>
        <p:nvSpPr>
          <p:cNvPr id="12" name="思想气泡: 云 11">
            <a:extLst>
              <a:ext uri="{FF2B5EF4-FFF2-40B4-BE49-F238E27FC236}">
                <a16:creationId xmlns:a16="http://schemas.microsoft.com/office/drawing/2014/main" id="{7E242711-CEB1-4E0A-BD52-7169CB649AB9}"/>
              </a:ext>
            </a:extLst>
          </p:cNvPr>
          <p:cNvSpPr/>
          <p:nvPr/>
        </p:nvSpPr>
        <p:spPr>
          <a:xfrm>
            <a:off x="947293" y="1576728"/>
            <a:ext cx="3394672" cy="370036"/>
          </a:xfrm>
          <a:prstGeom prst="cloudCallout">
            <a:avLst>
              <a:gd name="adj1" fmla="val 128932"/>
              <a:gd name="adj2" fmla="val 103389"/>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t>CPU? BANDWIDTH?</a:t>
            </a:r>
            <a:endParaRPr lang="zh-CN" altLang="en-US" dirty="0"/>
          </a:p>
        </p:txBody>
      </p:sp>
      <p:sp>
        <p:nvSpPr>
          <p:cNvPr id="16" name="思想气泡: 云 15">
            <a:extLst>
              <a:ext uri="{FF2B5EF4-FFF2-40B4-BE49-F238E27FC236}">
                <a16:creationId xmlns:a16="http://schemas.microsoft.com/office/drawing/2014/main" id="{272E8557-EBAB-4BE8-BFBD-ACBC1F867C30}"/>
              </a:ext>
            </a:extLst>
          </p:cNvPr>
          <p:cNvSpPr/>
          <p:nvPr/>
        </p:nvSpPr>
        <p:spPr>
          <a:xfrm>
            <a:off x="1684075" y="4432648"/>
            <a:ext cx="2079323" cy="370036"/>
          </a:xfrm>
          <a:prstGeom prst="cloudCallout">
            <a:avLst>
              <a:gd name="adj1" fmla="val 128932"/>
              <a:gd name="adj2" fmla="val 103389"/>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t>I/O? CPU?</a:t>
            </a:r>
            <a:endParaRPr lang="zh-CN" altLang="en-US" dirty="0"/>
          </a:p>
        </p:txBody>
      </p:sp>
    </p:spTree>
    <p:extLst>
      <p:ext uri="{BB962C8B-B14F-4D97-AF65-F5344CB8AC3E}">
        <p14:creationId xmlns:p14="http://schemas.microsoft.com/office/powerpoint/2010/main" val="30204264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34290" y="32612"/>
            <a:ext cx="10515600" cy="676415"/>
          </a:xfrm>
        </p:spPr>
        <p:txBody>
          <a:bodyPr>
            <a:normAutofit/>
          </a:bodyPr>
          <a:lstStyle/>
          <a:p>
            <a:r>
              <a:rPr lang="en-US" altLang="zh-CN" dirty="0">
                <a:latin typeface="等线" pitchFamily="2" charset="-122"/>
                <a:ea typeface="等线" pitchFamily="2" charset="-122"/>
              </a:rPr>
              <a:t>8.1	</a:t>
            </a:r>
            <a:r>
              <a:rPr lang="zh-CN" altLang="en-US" dirty="0">
                <a:latin typeface="等线" pitchFamily="2" charset="-122"/>
                <a:ea typeface="等线" pitchFamily="2" charset="-122"/>
              </a:rPr>
              <a:t>分布式查询处理概述</a:t>
            </a:r>
            <a:endParaRPr lang="zh-CN" altLang="en-US" dirty="0"/>
          </a:p>
        </p:txBody>
      </p:sp>
      <p:sp>
        <p:nvSpPr>
          <p:cNvPr id="5" name="灯片编号占位符 4"/>
          <p:cNvSpPr>
            <a:spLocks noGrp="1"/>
          </p:cNvSpPr>
          <p:nvPr>
            <p:ph type="sldNum" sz="quarter" idx="12"/>
          </p:nvPr>
        </p:nvSpPr>
        <p:spPr/>
        <p:txBody>
          <a:bodyPr/>
          <a:lstStyle/>
          <a:p>
            <a:fld id="{C464E751-8DDD-48F4-87DB-3D6A7AC74B40}" type="slidenum">
              <a:rPr lang="zh-CN" altLang="en-US" smtClean="0"/>
              <a:pPr/>
              <a:t>14</a:t>
            </a:fld>
            <a:endParaRPr lang="zh-CN" altLang="en-US" dirty="0"/>
          </a:p>
        </p:txBody>
      </p:sp>
      <p:sp>
        <p:nvSpPr>
          <p:cNvPr id="13" name="内容占位符 2">
            <a:extLst>
              <a:ext uri="{FF2B5EF4-FFF2-40B4-BE49-F238E27FC236}">
                <a16:creationId xmlns:a16="http://schemas.microsoft.com/office/drawing/2014/main" id="{3E294AD5-BCC8-4F00-85D9-3F8677727EC0}"/>
              </a:ext>
            </a:extLst>
          </p:cNvPr>
          <p:cNvSpPr txBox="1">
            <a:spLocks/>
          </p:cNvSpPr>
          <p:nvPr/>
        </p:nvSpPr>
        <p:spPr>
          <a:xfrm>
            <a:off x="734290" y="709027"/>
            <a:ext cx="10619509" cy="601244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altLang="zh-CN" sz="2400" dirty="0">
                <a:latin typeface="微软雅黑" panose="020B0503020204020204" pitchFamily="34" charset="-122"/>
                <a:ea typeface="微软雅黑" panose="020B0503020204020204" pitchFamily="34" charset="-122"/>
              </a:rPr>
              <a:t>8.1.2</a:t>
            </a:r>
            <a:r>
              <a:rPr lang="zh-CN" altLang="en-US" sz="2400" dirty="0">
                <a:latin typeface="微软雅黑" panose="020B0503020204020204" pitchFamily="34" charset="-122"/>
                <a:ea typeface="微软雅黑" panose="020B0503020204020204" pitchFamily="34" charset="-122"/>
              </a:rPr>
              <a:t>  分布式查询处理（续）</a:t>
            </a:r>
            <a:endParaRPr lang="en-US" altLang="zh-CN" sz="2400" dirty="0">
              <a:latin typeface="微软雅黑" panose="020B0503020204020204" pitchFamily="34" charset="-122"/>
              <a:ea typeface="微软雅黑" panose="020B0503020204020204" pitchFamily="34" charset="-122"/>
            </a:endParaRPr>
          </a:p>
          <a:p>
            <a:pPr marL="0" indent="0">
              <a:buNone/>
            </a:pPr>
            <a:r>
              <a:rPr lang="zh-CN" altLang="en-US" sz="2400" dirty="0">
                <a:latin typeface="微软雅黑" panose="020B0503020204020204" pitchFamily="34" charset="-122"/>
                <a:ea typeface="微软雅黑" panose="020B0503020204020204" pitchFamily="34" charset="-122"/>
              </a:rPr>
              <a:t>分布式数据库的查询代价模型</a:t>
            </a:r>
            <a:endParaRPr lang="en-US" altLang="zh-CN" sz="2400" dirty="0">
              <a:latin typeface="微软雅黑" panose="020B0503020204020204" pitchFamily="34" charset="-122"/>
              <a:ea typeface="微软雅黑" panose="020B0503020204020204" pitchFamily="34" charset="-122"/>
            </a:endParaRPr>
          </a:p>
          <a:p>
            <a:pPr marL="0" indent="0">
              <a:buNone/>
            </a:pPr>
            <a:r>
              <a:rPr lang="en-US" altLang="zh-CN" sz="2400" dirty="0">
                <a:solidFill>
                  <a:srgbClr val="FF0000"/>
                </a:solidFill>
                <a:latin typeface="微软雅黑" panose="020B0503020204020204" pitchFamily="34" charset="-122"/>
                <a:ea typeface="微软雅黑" panose="020B0503020204020204" pitchFamily="34" charset="-122"/>
              </a:rPr>
              <a:t>       </a:t>
            </a:r>
            <a:r>
              <a:rPr lang="en-US" altLang="zh-CN" sz="2400" dirty="0" err="1">
                <a:solidFill>
                  <a:srgbClr val="FF0000"/>
                </a:solidFill>
                <a:latin typeface="微软雅黑" panose="020B0503020204020204" pitchFamily="34" charset="-122"/>
                <a:ea typeface="微软雅黑" panose="020B0503020204020204" pitchFamily="34" charset="-122"/>
              </a:rPr>
              <a:t>C</a:t>
            </a:r>
            <a:r>
              <a:rPr lang="en-US" altLang="zh-CN" sz="2400" baseline="-25000" dirty="0" err="1">
                <a:solidFill>
                  <a:srgbClr val="FF0000"/>
                </a:solidFill>
                <a:latin typeface="微软雅黑" panose="020B0503020204020204" pitchFamily="34" charset="-122"/>
                <a:ea typeface="微软雅黑" panose="020B0503020204020204" pitchFamily="34" charset="-122"/>
              </a:rPr>
              <a:t>Total</a:t>
            </a:r>
            <a:r>
              <a:rPr lang="en-US" altLang="zh-CN" sz="2400" dirty="0">
                <a:solidFill>
                  <a:srgbClr val="FF0000"/>
                </a:solidFill>
                <a:latin typeface="微软雅黑" panose="020B0503020204020204" pitchFamily="34" charset="-122"/>
                <a:ea typeface="微软雅黑" panose="020B0503020204020204" pitchFamily="34" charset="-122"/>
              </a:rPr>
              <a:t>=C</a:t>
            </a:r>
            <a:r>
              <a:rPr lang="en-US" altLang="zh-CN" sz="2400" baseline="-25000" dirty="0">
                <a:solidFill>
                  <a:srgbClr val="FF0000"/>
                </a:solidFill>
                <a:latin typeface="微软雅黑" panose="020B0503020204020204" pitchFamily="34" charset="-122"/>
                <a:ea typeface="微软雅黑" panose="020B0503020204020204" pitchFamily="34" charset="-122"/>
              </a:rPr>
              <a:t>CPU</a:t>
            </a:r>
            <a:r>
              <a:rPr lang="en-US" altLang="zh-CN" sz="2400" dirty="0">
                <a:solidFill>
                  <a:srgbClr val="FF0000"/>
                </a:solidFill>
                <a:latin typeface="微软雅黑" panose="020B0503020204020204" pitchFamily="34" charset="-122"/>
                <a:ea typeface="微软雅黑" panose="020B0503020204020204" pitchFamily="34" charset="-122"/>
              </a:rPr>
              <a:t>+C</a:t>
            </a:r>
            <a:r>
              <a:rPr lang="en-US" altLang="zh-CN" sz="2400" baseline="-25000" dirty="0">
                <a:solidFill>
                  <a:srgbClr val="FF0000"/>
                </a:solidFill>
                <a:latin typeface="微软雅黑" panose="020B0503020204020204" pitchFamily="34" charset="-122"/>
                <a:ea typeface="微软雅黑" panose="020B0503020204020204" pitchFamily="34" charset="-122"/>
              </a:rPr>
              <a:t>I/O</a:t>
            </a:r>
            <a:r>
              <a:rPr lang="en-US" altLang="zh-CN" sz="2400" dirty="0">
                <a:solidFill>
                  <a:srgbClr val="FF0000"/>
                </a:solidFill>
                <a:latin typeface="微软雅黑" panose="020B0503020204020204" pitchFamily="34" charset="-122"/>
                <a:ea typeface="微软雅黑" panose="020B0503020204020204" pitchFamily="34" charset="-122"/>
              </a:rPr>
              <a:t>+C</a:t>
            </a:r>
            <a:r>
              <a:rPr lang="en-US" altLang="zh-CN" sz="2400" baseline="-25000" dirty="0">
                <a:solidFill>
                  <a:srgbClr val="FF0000"/>
                </a:solidFill>
                <a:latin typeface="微软雅黑" panose="020B0503020204020204" pitchFamily="34" charset="-122"/>
                <a:ea typeface="微软雅黑" panose="020B0503020204020204" pitchFamily="34" charset="-122"/>
              </a:rPr>
              <a:t>COM</a:t>
            </a:r>
          </a:p>
          <a:p>
            <a:pPr marL="0" indent="0">
              <a:buNone/>
            </a:pPr>
            <a:r>
              <a:rPr lang="zh-CN" altLang="en-US" sz="2400" dirty="0">
                <a:latin typeface="微软雅黑" panose="020B0503020204020204" pitchFamily="34" charset="-122"/>
                <a:ea typeface="微软雅黑" panose="020B0503020204020204" pitchFamily="34" charset="-122"/>
              </a:rPr>
              <a:t>其中，网络通讯代价是分布式系统特有的代价，主要由节点间</a:t>
            </a:r>
            <a:r>
              <a:rPr lang="zh-CN" altLang="en-US" sz="2400" dirty="0">
                <a:solidFill>
                  <a:srgbClr val="FF0000"/>
                </a:solidFill>
                <a:latin typeface="微软雅黑" panose="020B0503020204020204" pitchFamily="34" charset="-122"/>
                <a:ea typeface="微软雅黑" panose="020B0503020204020204" pitchFamily="34" charset="-122"/>
              </a:rPr>
              <a:t>数据通讯</a:t>
            </a:r>
            <a:r>
              <a:rPr lang="zh-CN" altLang="en-US" sz="2400" dirty="0">
                <a:latin typeface="微软雅黑" panose="020B0503020204020204" pitchFamily="34" charset="-122"/>
                <a:ea typeface="微软雅黑" panose="020B0503020204020204" pitchFamily="34" charset="-122"/>
              </a:rPr>
              <a:t>延迟（网络访问技术决定）和传输时间决定（网络带宽决定）。</a:t>
            </a:r>
            <a:endParaRPr lang="en-US" altLang="zh-CN" sz="2400" dirty="0">
              <a:latin typeface="微软雅黑" panose="020B0503020204020204" pitchFamily="34" charset="-122"/>
              <a:ea typeface="微软雅黑" panose="020B0503020204020204" pitchFamily="34" charset="-122"/>
            </a:endParaRPr>
          </a:p>
          <a:p>
            <a:pPr marL="0" indent="0">
              <a:buNone/>
            </a:pPr>
            <a:r>
              <a:rPr lang="en-US" altLang="zh-CN" sz="2400" dirty="0">
                <a:solidFill>
                  <a:srgbClr val="FF0000"/>
                </a:solidFill>
                <a:latin typeface="微软雅黑" panose="020B0503020204020204" pitchFamily="34" charset="-122"/>
                <a:ea typeface="微软雅黑" panose="020B0503020204020204" pitchFamily="34" charset="-122"/>
              </a:rPr>
              <a:t>       C</a:t>
            </a:r>
            <a:r>
              <a:rPr lang="en-US" altLang="zh-CN" sz="2400" baseline="-25000" dirty="0">
                <a:solidFill>
                  <a:srgbClr val="FF0000"/>
                </a:solidFill>
                <a:latin typeface="微软雅黑" panose="020B0503020204020204" pitchFamily="34" charset="-122"/>
                <a:ea typeface="微软雅黑" panose="020B0503020204020204" pitchFamily="34" charset="-122"/>
              </a:rPr>
              <a:t>COM</a:t>
            </a:r>
            <a:r>
              <a:rPr lang="zh-CN" altLang="en-US" sz="2400" dirty="0">
                <a:solidFill>
                  <a:srgbClr val="FF0000"/>
                </a:solidFill>
                <a:latin typeface="微软雅黑" panose="020B0503020204020204" pitchFamily="34" charset="-122"/>
                <a:ea typeface="微软雅黑" panose="020B0503020204020204" pitchFamily="34" charset="-122"/>
              </a:rPr>
              <a:t>（</a:t>
            </a:r>
            <a:r>
              <a:rPr lang="en-US" altLang="zh-CN" sz="2400" dirty="0">
                <a:solidFill>
                  <a:srgbClr val="FF0000"/>
                </a:solidFill>
                <a:latin typeface="微软雅黑" panose="020B0503020204020204" pitchFamily="34" charset="-122"/>
                <a:ea typeface="微软雅黑" panose="020B0503020204020204" pitchFamily="34" charset="-122"/>
              </a:rPr>
              <a:t>X</a:t>
            </a:r>
            <a:r>
              <a:rPr lang="zh-CN" altLang="en-US" sz="2400" dirty="0">
                <a:solidFill>
                  <a:srgbClr val="FF0000"/>
                </a:solidFill>
                <a:latin typeface="微软雅黑" panose="020B0503020204020204" pitchFamily="34" charset="-122"/>
                <a:ea typeface="微软雅黑" panose="020B0503020204020204" pitchFamily="34" charset="-122"/>
              </a:rPr>
              <a:t>）</a:t>
            </a:r>
            <a:r>
              <a:rPr lang="en-US" altLang="zh-CN" sz="2400" dirty="0">
                <a:solidFill>
                  <a:srgbClr val="FF0000"/>
                </a:solidFill>
                <a:latin typeface="微软雅黑" panose="020B0503020204020204" pitchFamily="34" charset="-122"/>
                <a:ea typeface="微软雅黑" panose="020B0503020204020204" pitchFamily="34" charset="-122"/>
              </a:rPr>
              <a:t>=</a:t>
            </a:r>
            <a:r>
              <a:rPr lang="en-US" altLang="zh-CN" sz="2400" dirty="0" err="1">
                <a:solidFill>
                  <a:srgbClr val="FF0000"/>
                </a:solidFill>
                <a:latin typeface="微软雅黑" panose="020B0503020204020204" pitchFamily="34" charset="-122"/>
                <a:ea typeface="微软雅黑" panose="020B0503020204020204" pitchFamily="34" charset="-122"/>
              </a:rPr>
              <a:t>C</a:t>
            </a:r>
            <a:r>
              <a:rPr lang="en-US" altLang="zh-CN" sz="2400" baseline="-25000" dirty="0" err="1">
                <a:solidFill>
                  <a:srgbClr val="FF0000"/>
                </a:solidFill>
                <a:latin typeface="微软雅黑" panose="020B0503020204020204" pitchFamily="34" charset="-122"/>
                <a:ea typeface="微软雅黑" panose="020B0503020204020204" pitchFamily="34" charset="-122"/>
              </a:rPr>
              <a:t>Latency</a:t>
            </a:r>
            <a:r>
              <a:rPr lang="en-US" altLang="zh-CN" sz="2400" dirty="0" err="1">
                <a:solidFill>
                  <a:srgbClr val="FF0000"/>
                </a:solidFill>
                <a:latin typeface="微软雅黑" panose="020B0503020204020204" pitchFamily="34" charset="-122"/>
                <a:ea typeface="微软雅黑" panose="020B0503020204020204" pitchFamily="34" charset="-122"/>
              </a:rPr>
              <a:t>+X</a:t>
            </a:r>
            <a:r>
              <a:rPr lang="en-US" altLang="zh-CN" sz="2400" dirty="0">
                <a:solidFill>
                  <a:srgbClr val="FF0000"/>
                </a:solidFill>
                <a:latin typeface="微软雅黑" panose="020B0503020204020204" pitchFamily="34" charset="-122"/>
                <a:ea typeface="微软雅黑" panose="020B0503020204020204" pitchFamily="34" charset="-122"/>
              </a:rPr>
              <a:t>/C</a:t>
            </a:r>
            <a:r>
              <a:rPr lang="en-US" altLang="zh-CN" sz="2400" baseline="-25000" dirty="0">
                <a:solidFill>
                  <a:srgbClr val="FF0000"/>
                </a:solidFill>
                <a:latin typeface="微软雅黑" panose="020B0503020204020204" pitchFamily="34" charset="-122"/>
                <a:ea typeface="微软雅黑" panose="020B0503020204020204" pitchFamily="34" charset="-122"/>
              </a:rPr>
              <a:t>I/</a:t>
            </a:r>
            <a:r>
              <a:rPr lang="en-US" altLang="zh-CN" sz="2400" baseline="-25000" dirty="0" err="1">
                <a:solidFill>
                  <a:srgbClr val="FF0000"/>
                </a:solidFill>
                <a:latin typeface="微软雅黑" panose="020B0503020204020204" pitchFamily="34" charset="-122"/>
                <a:ea typeface="微软雅黑" panose="020B0503020204020204" pitchFamily="34" charset="-122"/>
              </a:rPr>
              <a:t>Obandwidth</a:t>
            </a:r>
            <a:endParaRPr lang="en-US" altLang="zh-CN" sz="2400" baseline="-25000" dirty="0">
              <a:solidFill>
                <a:srgbClr val="FF0000"/>
              </a:solidFill>
              <a:latin typeface="微软雅黑" panose="020B0503020204020204" pitchFamily="34" charset="-122"/>
              <a:ea typeface="微软雅黑" panose="020B0503020204020204" pitchFamily="34" charset="-122"/>
            </a:endParaRPr>
          </a:p>
          <a:p>
            <a:pPr marL="0" indent="0">
              <a:buNone/>
            </a:pPr>
            <a:r>
              <a:rPr lang="en-US" altLang="zh-CN" sz="2400" dirty="0">
                <a:latin typeface="微软雅黑" panose="020B0503020204020204" pitchFamily="34" charset="-122"/>
                <a:ea typeface="微软雅黑" panose="020B0503020204020204" pitchFamily="34" charset="-122"/>
              </a:rPr>
              <a:t>X</a:t>
            </a:r>
            <a:r>
              <a:rPr lang="zh-CN" altLang="en-US" sz="2400" dirty="0">
                <a:latin typeface="微软雅黑" panose="020B0503020204020204" pitchFamily="34" charset="-122"/>
                <a:ea typeface="微软雅黑" panose="020B0503020204020204" pitchFamily="34" charset="-122"/>
              </a:rPr>
              <a:t>为节点间网络传输数据量。</a:t>
            </a:r>
            <a:endParaRPr lang="en-US" altLang="zh-CN" sz="2400" dirty="0">
              <a:latin typeface="微软雅黑" panose="020B0503020204020204" pitchFamily="34" charset="-122"/>
              <a:ea typeface="微软雅黑" panose="020B0503020204020204" pitchFamily="34" charset="-122"/>
            </a:endParaRPr>
          </a:p>
          <a:p>
            <a:pPr marL="0" indent="0">
              <a:buNone/>
            </a:pPr>
            <a:endParaRPr lang="en-US" altLang="zh-CN" sz="2400" dirty="0">
              <a:latin typeface="微软雅黑" panose="020B0503020204020204" pitchFamily="34" charset="-122"/>
              <a:ea typeface="微软雅黑" panose="020B0503020204020204" pitchFamily="34" charset="-122"/>
            </a:endParaRPr>
          </a:p>
          <a:p>
            <a:pPr marL="0" indent="0">
              <a:buNone/>
            </a:pPr>
            <a:r>
              <a:rPr lang="zh-CN" altLang="en-US" sz="2400" dirty="0">
                <a:latin typeface="微软雅黑" panose="020B0503020204020204" pitchFamily="34" charset="-122"/>
                <a:ea typeface="微软雅黑" panose="020B0503020204020204" pitchFamily="34" charset="-122"/>
              </a:rPr>
              <a:t>随着计算机硬件性能的提升，查询优化的基本假设也在不断发生变化：</a:t>
            </a:r>
            <a:endParaRPr lang="en-US" altLang="zh-CN" sz="2400" dirty="0">
              <a:latin typeface="微软雅黑" panose="020B0503020204020204" pitchFamily="34" charset="-122"/>
              <a:ea typeface="微软雅黑" panose="020B0503020204020204" pitchFamily="34" charset="-122"/>
            </a:endParaRPr>
          </a:p>
          <a:p>
            <a:pPr>
              <a:buFont typeface="Wingdings" panose="05000000000000000000" pitchFamily="2" charset="2"/>
              <a:buChar char="Ø"/>
            </a:pPr>
            <a:r>
              <a:rPr lang="zh-CN" altLang="en-US" sz="2400" dirty="0">
                <a:latin typeface="微软雅黑" panose="020B0503020204020204" pitchFamily="34" charset="-122"/>
                <a:ea typeface="微软雅黑" panose="020B0503020204020204" pitchFamily="34" charset="-122"/>
              </a:rPr>
              <a:t>以</a:t>
            </a:r>
            <a:r>
              <a:rPr lang="zh-CN" altLang="en-US" sz="2400" dirty="0">
                <a:solidFill>
                  <a:srgbClr val="FF0000"/>
                </a:solidFill>
                <a:latin typeface="微软雅黑" panose="020B0503020204020204" pitchFamily="34" charset="-122"/>
                <a:ea typeface="微软雅黑" panose="020B0503020204020204" pitchFamily="34" charset="-122"/>
              </a:rPr>
              <a:t>低速网络</a:t>
            </a:r>
            <a:r>
              <a:rPr lang="zh-CN" altLang="en-US" sz="2400" dirty="0">
                <a:latin typeface="微软雅黑" panose="020B0503020204020204" pitchFamily="34" charset="-122"/>
                <a:ea typeface="微软雅黑" panose="020B0503020204020204" pitchFamily="34" charset="-122"/>
              </a:rPr>
              <a:t>和磁盘数据访问为主的分布式查询，</a:t>
            </a:r>
            <a:r>
              <a:rPr lang="en-US" altLang="zh-CN" sz="2400" dirty="0">
                <a:solidFill>
                  <a:srgbClr val="FF0000"/>
                </a:solidFill>
                <a:latin typeface="微软雅黑" panose="020B0503020204020204" pitchFamily="34" charset="-122"/>
                <a:ea typeface="微软雅黑" panose="020B0503020204020204" pitchFamily="34" charset="-122"/>
              </a:rPr>
              <a:t>C</a:t>
            </a:r>
            <a:r>
              <a:rPr lang="en-US" altLang="zh-CN" sz="2400" baseline="-25000" dirty="0">
                <a:solidFill>
                  <a:srgbClr val="FF0000"/>
                </a:solidFill>
                <a:latin typeface="微软雅黑" panose="020B0503020204020204" pitchFamily="34" charset="-122"/>
                <a:ea typeface="微软雅黑" panose="020B0503020204020204" pitchFamily="34" charset="-122"/>
              </a:rPr>
              <a:t>COM</a:t>
            </a:r>
            <a:endParaRPr lang="en-US" altLang="zh-CN" sz="2400" dirty="0">
              <a:latin typeface="微软雅黑" panose="020B0503020204020204" pitchFamily="34" charset="-122"/>
              <a:ea typeface="微软雅黑" panose="020B0503020204020204" pitchFamily="34" charset="-122"/>
            </a:endParaRPr>
          </a:p>
          <a:p>
            <a:pPr>
              <a:buFont typeface="Wingdings" panose="05000000000000000000" pitchFamily="2" charset="2"/>
              <a:buChar char="Ø"/>
            </a:pPr>
            <a:r>
              <a:rPr lang="zh-CN" altLang="en-US" sz="2400" dirty="0">
                <a:solidFill>
                  <a:srgbClr val="FF0000"/>
                </a:solidFill>
                <a:latin typeface="微软雅黑" panose="020B0503020204020204" pitchFamily="34" charset="-122"/>
                <a:ea typeface="微软雅黑" panose="020B0503020204020204" pitchFamily="34" charset="-122"/>
              </a:rPr>
              <a:t>高速局域网</a:t>
            </a:r>
            <a:r>
              <a:rPr lang="zh-CN" altLang="en-US" sz="2400" dirty="0">
                <a:latin typeface="微软雅黑" panose="020B0503020204020204" pitchFamily="34" charset="-122"/>
                <a:ea typeface="微软雅黑" panose="020B0503020204020204" pitchFamily="34" charset="-122"/>
              </a:rPr>
              <a:t>（带宽性能高于磁盘</a:t>
            </a:r>
            <a:r>
              <a:rPr lang="en-US" altLang="zh-CN" sz="2400" dirty="0">
                <a:latin typeface="微软雅黑" panose="020B0503020204020204" pitchFamily="34" charset="-122"/>
                <a:ea typeface="微软雅黑" panose="020B0503020204020204" pitchFamily="34" charset="-122"/>
              </a:rPr>
              <a:t>I/O</a:t>
            </a:r>
            <a:r>
              <a:rPr lang="zh-CN" altLang="en-US" sz="2400" dirty="0">
                <a:latin typeface="微软雅黑" panose="020B0503020204020204" pitchFamily="34" charset="-122"/>
                <a:ea typeface="微软雅黑" panose="020B0503020204020204" pitchFamily="34" charset="-122"/>
              </a:rPr>
              <a:t>性能）</a:t>
            </a:r>
            <a:r>
              <a:rPr lang="en-US" altLang="zh-CN" sz="2400" dirty="0">
                <a:latin typeface="微软雅黑" panose="020B0503020204020204" pitchFamily="34" charset="-122"/>
                <a:ea typeface="微软雅黑" panose="020B0503020204020204" pitchFamily="34" charset="-122"/>
              </a:rPr>
              <a:t>,</a:t>
            </a:r>
            <a:r>
              <a:rPr lang="en-US" altLang="zh-CN" sz="2400" dirty="0">
                <a:solidFill>
                  <a:srgbClr val="FF0000"/>
                </a:solidFill>
                <a:latin typeface="微软雅黑" panose="020B0503020204020204" pitchFamily="34" charset="-122"/>
                <a:ea typeface="微软雅黑" panose="020B0503020204020204" pitchFamily="34" charset="-122"/>
              </a:rPr>
              <a:t> C</a:t>
            </a:r>
            <a:r>
              <a:rPr lang="en-US" altLang="zh-CN" sz="2400" baseline="-25000" dirty="0">
                <a:solidFill>
                  <a:srgbClr val="FF0000"/>
                </a:solidFill>
                <a:latin typeface="微软雅黑" panose="020B0503020204020204" pitchFamily="34" charset="-122"/>
                <a:ea typeface="微软雅黑" panose="020B0503020204020204" pitchFamily="34" charset="-122"/>
              </a:rPr>
              <a:t>I/O</a:t>
            </a:r>
            <a:endParaRPr lang="en-US" altLang="zh-CN" sz="2400" dirty="0">
              <a:latin typeface="微软雅黑" panose="020B0503020204020204" pitchFamily="34" charset="-122"/>
              <a:ea typeface="微软雅黑" panose="020B0503020204020204" pitchFamily="34" charset="-122"/>
            </a:endParaRPr>
          </a:p>
          <a:p>
            <a:pPr>
              <a:buFont typeface="Wingdings" panose="05000000000000000000" pitchFamily="2" charset="2"/>
              <a:buChar char="Ø"/>
            </a:pPr>
            <a:r>
              <a:rPr lang="zh-CN" altLang="en-US" sz="2400" dirty="0">
                <a:latin typeface="微软雅黑" panose="020B0503020204020204" pitchFamily="34" charset="-122"/>
                <a:ea typeface="微软雅黑" panose="020B0503020204020204" pitchFamily="34" charset="-122"/>
              </a:rPr>
              <a:t>高性能</a:t>
            </a:r>
            <a:r>
              <a:rPr lang="zh-CN" altLang="en-US" sz="2400" dirty="0">
                <a:solidFill>
                  <a:srgbClr val="FF0000"/>
                </a:solidFill>
                <a:latin typeface="微软雅黑" panose="020B0503020204020204" pitchFamily="34" charset="-122"/>
                <a:ea typeface="微软雅黑" panose="020B0503020204020204" pitchFamily="34" charset="-122"/>
              </a:rPr>
              <a:t>分布式内存</a:t>
            </a:r>
            <a:r>
              <a:rPr lang="zh-CN" altLang="en-US" sz="2400" dirty="0">
                <a:latin typeface="微软雅黑" panose="020B0503020204020204" pitchFamily="34" charset="-122"/>
                <a:ea typeface="微软雅黑" panose="020B0503020204020204" pitchFamily="34" charset="-122"/>
              </a:rPr>
              <a:t>数据处理系统</a:t>
            </a:r>
            <a:r>
              <a:rPr lang="en-US" altLang="zh-CN" sz="2400" dirty="0">
                <a:latin typeface="微软雅黑" panose="020B0503020204020204" pitchFamily="34" charset="-122"/>
                <a:ea typeface="微软雅黑" panose="020B0503020204020204" pitchFamily="34" charset="-122"/>
              </a:rPr>
              <a:t>,</a:t>
            </a:r>
            <a:r>
              <a:rPr lang="en-US" altLang="zh-CN" sz="2400" dirty="0">
                <a:solidFill>
                  <a:srgbClr val="FF0000"/>
                </a:solidFill>
                <a:latin typeface="微软雅黑" panose="020B0503020204020204" pitchFamily="34" charset="-122"/>
                <a:ea typeface="微软雅黑" panose="020B0503020204020204" pitchFamily="34" charset="-122"/>
              </a:rPr>
              <a:t> C</a:t>
            </a:r>
            <a:r>
              <a:rPr lang="en-US" altLang="zh-CN" sz="2400" baseline="-25000" dirty="0">
                <a:solidFill>
                  <a:srgbClr val="FF0000"/>
                </a:solidFill>
                <a:latin typeface="微软雅黑" panose="020B0503020204020204" pitchFamily="34" charset="-122"/>
                <a:ea typeface="微软雅黑" panose="020B0503020204020204" pitchFamily="34" charset="-122"/>
              </a:rPr>
              <a:t>CPU</a:t>
            </a:r>
            <a:r>
              <a:rPr lang="zh-CN" altLang="en-US" sz="2400" dirty="0">
                <a:solidFill>
                  <a:srgbClr val="FF0000"/>
                </a:solidFill>
                <a:latin typeface="微软雅黑" panose="020B0503020204020204" pitchFamily="34" charset="-122"/>
                <a:ea typeface="微软雅黑" panose="020B0503020204020204" pitchFamily="34" charset="-122"/>
              </a:rPr>
              <a:t>、</a:t>
            </a:r>
            <a:r>
              <a:rPr lang="en-US" altLang="zh-CN" sz="2400" dirty="0">
                <a:solidFill>
                  <a:srgbClr val="FF0000"/>
                </a:solidFill>
                <a:latin typeface="微软雅黑" panose="020B0503020204020204" pitchFamily="34" charset="-122"/>
                <a:ea typeface="微软雅黑" panose="020B0503020204020204" pitchFamily="34" charset="-122"/>
              </a:rPr>
              <a:t>C</a:t>
            </a:r>
            <a:r>
              <a:rPr lang="en-US" altLang="zh-CN" sz="2400" baseline="-25000" dirty="0">
                <a:solidFill>
                  <a:srgbClr val="FF0000"/>
                </a:solidFill>
                <a:latin typeface="微软雅黑" panose="020B0503020204020204" pitchFamily="34" charset="-122"/>
                <a:ea typeface="微软雅黑" panose="020B0503020204020204" pitchFamily="34" charset="-122"/>
              </a:rPr>
              <a:t>COM</a:t>
            </a:r>
          </a:p>
        </p:txBody>
      </p:sp>
    </p:spTree>
    <p:extLst>
      <p:ext uri="{BB962C8B-B14F-4D97-AF65-F5344CB8AC3E}">
        <p14:creationId xmlns:p14="http://schemas.microsoft.com/office/powerpoint/2010/main" val="27493027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2612"/>
            <a:ext cx="10515600" cy="1111254"/>
          </a:xfrm>
        </p:spPr>
        <p:txBody>
          <a:bodyPr>
            <a:normAutofit/>
          </a:bodyPr>
          <a:lstStyle/>
          <a:p>
            <a:r>
              <a:rPr lang="en-US" altLang="zh-CN" dirty="0">
                <a:latin typeface="等线" pitchFamily="2" charset="-122"/>
                <a:ea typeface="等线" pitchFamily="2" charset="-122"/>
              </a:rPr>
              <a:t>8.1	</a:t>
            </a:r>
            <a:r>
              <a:rPr lang="zh-CN" altLang="en-US" dirty="0">
                <a:latin typeface="等线" pitchFamily="2" charset="-122"/>
                <a:ea typeface="等线" pitchFamily="2" charset="-122"/>
              </a:rPr>
              <a:t>分布式查询处理概述（续）</a:t>
            </a:r>
            <a:endParaRPr lang="zh-CN" altLang="en-US" dirty="0"/>
          </a:p>
        </p:txBody>
      </p:sp>
      <p:sp>
        <p:nvSpPr>
          <p:cNvPr id="5" name="灯片编号占位符 4"/>
          <p:cNvSpPr>
            <a:spLocks noGrp="1"/>
          </p:cNvSpPr>
          <p:nvPr>
            <p:ph type="sldNum" sz="quarter" idx="12"/>
          </p:nvPr>
        </p:nvSpPr>
        <p:spPr/>
        <p:txBody>
          <a:bodyPr/>
          <a:lstStyle/>
          <a:p>
            <a:fld id="{C464E751-8DDD-48F4-87DB-3D6A7AC74B40}" type="slidenum">
              <a:rPr lang="zh-CN" altLang="en-US" smtClean="0"/>
              <a:pPr/>
              <a:t>15</a:t>
            </a:fld>
            <a:endParaRPr lang="zh-CN" altLang="en-US" dirty="0"/>
          </a:p>
        </p:txBody>
      </p:sp>
      <p:pic>
        <p:nvPicPr>
          <p:cNvPr id="15" name="图片 14">
            <a:extLst>
              <a:ext uri="{FF2B5EF4-FFF2-40B4-BE49-F238E27FC236}">
                <a16:creationId xmlns:a16="http://schemas.microsoft.com/office/drawing/2014/main" id="{E379F0F7-3993-4D51-BA66-04C5F52658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632368"/>
            <a:ext cx="8583676" cy="4089107"/>
          </a:xfrm>
          <a:prstGeom prst="rect">
            <a:avLst/>
          </a:prstGeom>
        </p:spPr>
      </p:pic>
      <p:sp>
        <p:nvSpPr>
          <p:cNvPr id="17" name="内容占位符 2">
            <a:extLst>
              <a:ext uri="{FF2B5EF4-FFF2-40B4-BE49-F238E27FC236}">
                <a16:creationId xmlns:a16="http://schemas.microsoft.com/office/drawing/2014/main" id="{90B6E4B3-4A17-4051-801D-B6C861039633}"/>
              </a:ext>
            </a:extLst>
          </p:cNvPr>
          <p:cNvSpPr txBox="1">
            <a:spLocks/>
          </p:cNvSpPr>
          <p:nvPr/>
        </p:nvSpPr>
        <p:spPr bwMode="auto">
          <a:xfrm>
            <a:off x="774846" y="995462"/>
            <a:ext cx="10239518" cy="1232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1917" tIns="60958" rIns="121917" bIns="60958" numCol="1" anchor="t" anchorCtr="0" compatLnSpc="1">
            <a:prstTxWarp prst="textNoShape">
              <a:avLst/>
            </a:prstTxWarp>
          </a:bodyPr>
          <a:lst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宋体" charset="0"/>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vl6pPr marL="25146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6pPr>
            <a:lvl7pPr marL="29718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7pPr>
            <a:lvl8pPr marL="34290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8pPr>
            <a:lvl9pPr marL="38862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9pPr>
          </a:lstStyle>
          <a:p>
            <a:pPr marR="0" lvl="0" algn="l" defTabSz="914400" rtl="0" eaLnBrk="0" fontAlgn="base" latinLnBrk="0" hangingPunct="0">
              <a:lnSpc>
                <a:spcPct val="100000"/>
              </a:lnSpc>
              <a:spcBef>
                <a:spcPct val="20000"/>
              </a:spcBef>
              <a:spcAft>
                <a:spcPct val="0"/>
              </a:spcAft>
              <a:buClrTx/>
              <a:buSzPct val="100000"/>
              <a:buFont typeface="Wingdings" panose="05000000000000000000" pitchFamily="2" charset="2"/>
              <a:buChar char="p"/>
              <a:tabLst/>
              <a:defRPr/>
            </a:pPr>
            <a:r>
              <a:rPr kumimoji="0" lang="zh-CN" altLang="en-US" sz="200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面向非关系数据</a:t>
            </a:r>
            <a:r>
              <a:rPr kumimoji="0" lang="zh-CN" altLang="en-US" sz="20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的分布式查询处理：</a:t>
            </a:r>
            <a:endParaRPr kumimoji="0" lang="en-US" altLang="zh-CN" sz="20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a:p>
            <a:pPr marL="0" marR="0" lvl="1" indent="457200" algn="l" defTabSz="914400" rtl="0" eaLnBrk="0" fontAlgn="base" latinLnBrk="0" hangingPunct="0">
              <a:lnSpc>
                <a:spcPct val="120000"/>
              </a:lnSpc>
              <a:spcBef>
                <a:spcPct val="20000"/>
              </a:spcBef>
              <a:spcAft>
                <a:spcPct val="0"/>
              </a:spcAft>
              <a:buClrTx/>
              <a:buSzPct val="100000"/>
              <a:buNone/>
              <a:tabLst/>
              <a:defRPr/>
            </a:pPr>
            <a:r>
              <a:rPr kumimoji="0" lang="zh-CN" altLang="en-US" sz="20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主要采用“分而治之”的思想把对大规模数据集的操作分发给管理节点下的各子节点共同完成，通过整合各节点的中间结果得到最终结果。</a:t>
            </a:r>
            <a:endParaRPr kumimoji="0" lang="en-US" altLang="zh-CN" sz="20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a:p>
            <a:pPr marL="0" marR="0" lvl="1" indent="457200" algn="l" defTabSz="914400" rtl="0" eaLnBrk="0" fontAlgn="base" latinLnBrk="0" hangingPunct="0">
              <a:lnSpc>
                <a:spcPct val="100000"/>
              </a:lnSpc>
              <a:spcBef>
                <a:spcPct val="20000"/>
              </a:spcBef>
              <a:spcAft>
                <a:spcPct val="0"/>
              </a:spcAft>
              <a:buClrTx/>
              <a:buSzPct val="100000"/>
              <a:buNone/>
              <a:tabLst/>
              <a:defRPr/>
            </a:pPr>
            <a:r>
              <a:rPr lang="zh-CN" altLang="en-US" sz="2000" b="0" kern="0" dirty="0">
                <a:solidFill>
                  <a:srgbClr val="00B0F0"/>
                </a:solidFill>
                <a:latin typeface="微软雅黑" panose="020B0503020204020204" pitchFamily="34" charset="-122"/>
                <a:ea typeface="微软雅黑" panose="020B0503020204020204" pitchFamily="34" charset="-122"/>
              </a:rPr>
              <a:t>代表性技术：</a:t>
            </a:r>
            <a:r>
              <a:rPr lang="en-US" altLang="zh-CN" sz="2000" b="0" kern="0" dirty="0">
                <a:solidFill>
                  <a:srgbClr val="00B0F0"/>
                </a:solidFill>
                <a:latin typeface="微软雅黑" panose="020B0503020204020204" pitchFamily="34" charset="-122"/>
                <a:ea typeface="微软雅黑" panose="020B0503020204020204" pitchFamily="34" charset="-122"/>
              </a:rPr>
              <a:t>MapReduce</a:t>
            </a:r>
            <a:r>
              <a:rPr lang="zh-CN" altLang="en-US" sz="2000" b="0" kern="0" dirty="0">
                <a:solidFill>
                  <a:srgbClr val="00B0F0"/>
                </a:solidFill>
                <a:latin typeface="微软雅黑" panose="020B0503020204020204" pitchFamily="34" charset="-122"/>
                <a:ea typeface="微软雅黑" panose="020B0503020204020204" pitchFamily="34" charset="-122"/>
              </a:rPr>
              <a:t>并行处理框架。</a:t>
            </a:r>
            <a:endParaRPr kumimoji="0" lang="zh-CN" altLang="en-US" sz="2000" b="0" i="0" u="none" strike="noStrike" kern="0" cap="none" spc="0" normalizeH="0" baseline="0" noProof="0" dirty="0">
              <a:ln>
                <a:noFill/>
              </a:ln>
              <a:solidFill>
                <a:srgbClr val="00B0F0"/>
              </a:solidFill>
              <a:effectLst/>
              <a:uLnTx/>
              <a:uFillTx/>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628351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34290" y="32612"/>
            <a:ext cx="10515600" cy="676415"/>
          </a:xfrm>
        </p:spPr>
        <p:txBody>
          <a:bodyPr>
            <a:normAutofit/>
          </a:bodyPr>
          <a:lstStyle/>
          <a:p>
            <a:r>
              <a:rPr lang="en-US" altLang="zh-CN" dirty="0">
                <a:latin typeface="等线" pitchFamily="2" charset="-122"/>
                <a:ea typeface="等线" pitchFamily="2" charset="-122"/>
              </a:rPr>
              <a:t>8.1	</a:t>
            </a:r>
            <a:r>
              <a:rPr lang="zh-CN" altLang="en-US" dirty="0">
                <a:latin typeface="等线" pitchFamily="2" charset="-122"/>
                <a:ea typeface="等线" pitchFamily="2" charset="-122"/>
              </a:rPr>
              <a:t>分布式查询处理概述</a:t>
            </a:r>
            <a:endParaRPr lang="zh-CN" altLang="en-US" dirty="0"/>
          </a:p>
        </p:txBody>
      </p:sp>
      <p:sp>
        <p:nvSpPr>
          <p:cNvPr id="5" name="灯片编号占位符 4"/>
          <p:cNvSpPr>
            <a:spLocks noGrp="1"/>
          </p:cNvSpPr>
          <p:nvPr>
            <p:ph type="sldNum" sz="quarter" idx="12"/>
          </p:nvPr>
        </p:nvSpPr>
        <p:spPr/>
        <p:txBody>
          <a:bodyPr/>
          <a:lstStyle/>
          <a:p>
            <a:fld id="{C464E751-8DDD-48F4-87DB-3D6A7AC74B40}" type="slidenum">
              <a:rPr lang="zh-CN" altLang="en-US" smtClean="0"/>
              <a:pPr/>
              <a:t>16</a:t>
            </a:fld>
            <a:endParaRPr lang="zh-CN" altLang="en-US" dirty="0"/>
          </a:p>
        </p:txBody>
      </p:sp>
      <p:sp>
        <p:nvSpPr>
          <p:cNvPr id="13" name="内容占位符 2">
            <a:extLst>
              <a:ext uri="{FF2B5EF4-FFF2-40B4-BE49-F238E27FC236}">
                <a16:creationId xmlns:a16="http://schemas.microsoft.com/office/drawing/2014/main" id="{3E294AD5-BCC8-4F00-85D9-3F8677727EC0}"/>
              </a:ext>
            </a:extLst>
          </p:cNvPr>
          <p:cNvSpPr txBox="1">
            <a:spLocks/>
          </p:cNvSpPr>
          <p:nvPr/>
        </p:nvSpPr>
        <p:spPr>
          <a:xfrm>
            <a:off x="734290" y="709027"/>
            <a:ext cx="10619509" cy="601244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None/>
            </a:pPr>
            <a:r>
              <a:rPr lang="en-US" altLang="zh-CN" sz="2400" dirty="0">
                <a:latin typeface="微软雅黑" panose="020B0503020204020204" pitchFamily="34" charset="-122"/>
                <a:ea typeface="微软雅黑" panose="020B0503020204020204" pitchFamily="34" charset="-122"/>
              </a:rPr>
              <a:t>8.1.2</a:t>
            </a:r>
            <a:r>
              <a:rPr lang="zh-CN" altLang="en-US" sz="2400" dirty="0">
                <a:latin typeface="微软雅黑" panose="020B0503020204020204" pitchFamily="34" charset="-122"/>
                <a:ea typeface="微软雅黑" panose="020B0503020204020204" pitchFamily="34" charset="-122"/>
              </a:rPr>
              <a:t>  分布式查询处理（续）</a:t>
            </a:r>
            <a:endParaRPr lang="en-US" altLang="zh-CN" sz="2400" dirty="0">
              <a:latin typeface="微软雅黑" panose="020B0503020204020204" pitchFamily="34" charset="-122"/>
              <a:ea typeface="微软雅黑" panose="020B0503020204020204" pitchFamily="34" charset="-122"/>
            </a:endParaRPr>
          </a:p>
          <a:p>
            <a:pPr marL="0" indent="0">
              <a:lnSpc>
                <a:spcPct val="150000"/>
              </a:lnSpc>
              <a:buNone/>
            </a:pPr>
            <a:r>
              <a:rPr lang="zh-CN" altLang="en-US" sz="2400" dirty="0">
                <a:latin typeface="微软雅黑" panose="020B0503020204020204" pitchFamily="34" charset="-122"/>
                <a:ea typeface="微软雅黑" panose="020B0503020204020204" pitchFamily="34" charset="-122"/>
              </a:rPr>
              <a:t>分布式查询优化的目标：</a:t>
            </a:r>
            <a:endParaRPr lang="en-US" altLang="zh-CN" sz="2400" dirty="0">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Ø"/>
            </a:pPr>
            <a:r>
              <a:rPr lang="zh-CN" altLang="en-US" sz="2400" dirty="0">
                <a:latin typeface="微软雅黑" panose="020B0503020204020204" pitchFamily="34" charset="-122"/>
                <a:ea typeface="微软雅黑" panose="020B0503020204020204" pitchFamily="34" charset="-122"/>
              </a:rPr>
              <a:t>全局执行代价最小</a:t>
            </a:r>
            <a:endParaRPr lang="en-US" altLang="zh-CN" sz="2400" dirty="0">
              <a:latin typeface="微软雅黑" panose="020B0503020204020204" pitchFamily="34" charset="-122"/>
              <a:ea typeface="微软雅黑" panose="020B0503020204020204" pitchFamily="34" charset="-122"/>
            </a:endParaRPr>
          </a:p>
          <a:p>
            <a:pPr marL="0" indent="0">
              <a:lnSpc>
                <a:spcPct val="150000"/>
              </a:lnSpc>
              <a:buNone/>
            </a:pP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磁盘</a:t>
            </a:r>
            <a:r>
              <a:rPr lang="en-US" altLang="zh-CN" sz="2400" dirty="0">
                <a:latin typeface="微软雅黑" panose="020B0503020204020204" pitchFamily="34" charset="-122"/>
                <a:ea typeface="微软雅黑" panose="020B0503020204020204" pitchFamily="34" charset="-122"/>
              </a:rPr>
              <a:t>I/O</a:t>
            </a:r>
            <a:r>
              <a:rPr lang="zh-CN" altLang="en-US" sz="2400" dirty="0">
                <a:latin typeface="微软雅黑" panose="020B0503020204020204" pitchFamily="34" charset="-122"/>
                <a:ea typeface="微软雅黑" panose="020B0503020204020204" pitchFamily="34" charset="-122"/>
              </a:rPr>
              <a:t>代价、</a:t>
            </a:r>
            <a:r>
              <a:rPr lang="en-US" altLang="zh-CN" sz="2400" dirty="0">
                <a:latin typeface="微软雅黑" panose="020B0503020204020204" pitchFamily="34" charset="-122"/>
                <a:ea typeface="微软雅黑" panose="020B0503020204020204" pitchFamily="34" charset="-122"/>
              </a:rPr>
              <a:t>CPU</a:t>
            </a:r>
            <a:r>
              <a:rPr lang="zh-CN" altLang="en-US" sz="2400" dirty="0">
                <a:latin typeface="微软雅黑" panose="020B0503020204020204" pitchFamily="34" charset="-122"/>
                <a:ea typeface="微软雅黑" panose="020B0503020204020204" pitchFamily="34" charset="-122"/>
              </a:rPr>
              <a:t>代价、网络通信代价</a:t>
            </a:r>
            <a:endParaRPr lang="en-US" altLang="zh-CN" sz="2400" dirty="0">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Ø"/>
            </a:pPr>
            <a:r>
              <a:rPr lang="zh-CN" altLang="en-US" sz="2400" dirty="0">
                <a:latin typeface="微软雅黑" panose="020B0503020204020204" pitchFamily="34" charset="-122"/>
                <a:ea typeface="微软雅黑" panose="020B0503020204020204" pitchFamily="34" charset="-122"/>
              </a:rPr>
              <a:t>局部查询响应时间最短</a:t>
            </a:r>
            <a:endParaRPr lang="en-US" altLang="zh-CN" sz="2400" dirty="0">
              <a:latin typeface="微软雅黑" panose="020B0503020204020204" pitchFamily="34" charset="-122"/>
              <a:ea typeface="微软雅黑" panose="020B0503020204020204" pitchFamily="34" charset="-122"/>
            </a:endParaRPr>
          </a:p>
          <a:p>
            <a:pPr marL="0" indent="0">
              <a:lnSpc>
                <a:spcPct val="150000"/>
              </a:lnSpc>
              <a:buNone/>
            </a:pP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减少操作中网络传输代价、减少中间数据量、优化局部操作</a:t>
            </a:r>
            <a:endParaRPr lang="en-US" altLang="zh-CN" sz="2400" dirty="0">
              <a:latin typeface="微软雅黑" panose="020B0503020204020204" pitchFamily="34" charset="-122"/>
              <a:ea typeface="微软雅黑" panose="020B0503020204020204" pitchFamily="34" charset="-122"/>
            </a:endParaRPr>
          </a:p>
          <a:p>
            <a:pPr marL="0" indent="0">
              <a:lnSpc>
                <a:spcPct val="150000"/>
              </a:lnSpc>
              <a:buNone/>
            </a:pPr>
            <a:r>
              <a:rPr lang="en-US" altLang="zh-CN" sz="2400" dirty="0">
                <a:solidFill>
                  <a:srgbClr val="00B0F0"/>
                </a:solidFill>
                <a:latin typeface="微软雅黑" panose="020B0503020204020204" pitchFamily="34" charset="-122"/>
                <a:ea typeface="微软雅黑" panose="020B0503020204020204" pitchFamily="34" charset="-122"/>
              </a:rPr>
              <a:t>    </a:t>
            </a:r>
            <a:r>
              <a:rPr lang="zh-CN" altLang="en-US" sz="2400" dirty="0">
                <a:solidFill>
                  <a:srgbClr val="00B0F0"/>
                </a:solidFill>
                <a:latin typeface="微软雅黑" panose="020B0503020204020204" pitchFamily="34" charset="-122"/>
                <a:ea typeface="微软雅黑" panose="020B0503020204020204" pitchFamily="34" charset="-122"/>
              </a:rPr>
              <a:t>（数据的分布优化策略、</a:t>
            </a:r>
            <a:endParaRPr lang="en-US" altLang="zh-CN" sz="2400" dirty="0">
              <a:solidFill>
                <a:srgbClr val="00B0F0"/>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2400" dirty="0">
                <a:solidFill>
                  <a:srgbClr val="00B0F0"/>
                </a:solidFill>
                <a:latin typeface="微软雅黑" panose="020B0503020204020204" pitchFamily="34" charset="-122"/>
                <a:ea typeface="微软雅黑" panose="020B0503020204020204" pitchFamily="34" charset="-122"/>
              </a:rPr>
              <a:t>       </a:t>
            </a:r>
            <a:r>
              <a:rPr lang="zh-CN" altLang="en-US" sz="2400" dirty="0">
                <a:solidFill>
                  <a:srgbClr val="00B0F0"/>
                </a:solidFill>
                <a:latin typeface="微软雅黑" panose="020B0503020204020204" pitchFamily="34" charset="-122"/>
                <a:ea typeface="微软雅黑" panose="020B0503020204020204" pitchFamily="34" charset="-122"/>
              </a:rPr>
              <a:t>查询并行处理技术、</a:t>
            </a:r>
            <a:endParaRPr lang="en-US" altLang="zh-CN" sz="2400" dirty="0">
              <a:solidFill>
                <a:srgbClr val="00B0F0"/>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2400" dirty="0">
                <a:solidFill>
                  <a:srgbClr val="00B0F0"/>
                </a:solidFill>
                <a:latin typeface="微软雅黑" panose="020B0503020204020204" pitchFamily="34" charset="-122"/>
                <a:ea typeface="微软雅黑" panose="020B0503020204020204" pitchFamily="34" charset="-122"/>
              </a:rPr>
              <a:t>       </a:t>
            </a:r>
            <a:r>
              <a:rPr lang="zh-CN" altLang="en-US" sz="2400" dirty="0">
                <a:solidFill>
                  <a:srgbClr val="00B0F0"/>
                </a:solidFill>
                <a:latin typeface="微软雅黑" panose="020B0503020204020204" pitchFamily="34" charset="-122"/>
                <a:ea typeface="微软雅黑" panose="020B0503020204020204" pitchFamily="34" charset="-122"/>
              </a:rPr>
              <a:t>查询执行物化策略）</a:t>
            </a:r>
          </a:p>
        </p:txBody>
      </p:sp>
    </p:spTree>
    <p:extLst>
      <p:ext uri="{BB962C8B-B14F-4D97-AF65-F5344CB8AC3E}">
        <p14:creationId xmlns:p14="http://schemas.microsoft.com/office/powerpoint/2010/main" val="21650874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34290" y="32612"/>
            <a:ext cx="10515600" cy="676415"/>
          </a:xfrm>
        </p:spPr>
        <p:txBody>
          <a:bodyPr>
            <a:normAutofit/>
          </a:bodyPr>
          <a:lstStyle/>
          <a:p>
            <a:r>
              <a:rPr lang="en-US" altLang="zh-CN" dirty="0">
                <a:latin typeface="等线" pitchFamily="2" charset="-122"/>
                <a:ea typeface="等线" pitchFamily="2" charset="-122"/>
              </a:rPr>
              <a:t>8.1	</a:t>
            </a:r>
            <a:r>
              <a:rPr lang="zh-CN" altLang="en-US" dirty="0">
                <a:latin typeface="等线" pitchFamily="2" charset="-122"/>
                <a:ea typeface="等线" pitchFamily="2" charset="-122"/>
              </a:rPr>
              <a:t>分布式查询处理概述</a:t>
            </a:r>
            <a:endParaRPr lang="zh-CN" altLang="en-US" dirty="0"/>
          </a:p>
        </p:txBody>
      </p:sp>
      <p:sp>
        <p:nvSpPr>
          <p:cNvPr id="5" name="灯片编号占位符 4"/>
          <p:cNvSpPr>
            <a:spLocks noGrp="1"/>
          </p:cNvSpPr>
          <p:nvPr>
            <p:ph type="sldNum" sz="quarter" idx="12"/>
          </p:nvPr>
        </p:nvSpPr>
        <p:spPr/>
        <p:txBody>
          <a:bodyPr/>
          <a:lstStyle/>
          <a:p>
            <a:fld id="{C464E751-8DDD-48F4-87DB-3D6A7AC74B40}" type="slidenum">
              <a:rPr lang="zh-CN" altLang="en-US" smtClean="0"/>
              <a:pPr/>
              <a:t>17</a:t>
            </a:fld>
            <a:endParaRPr lang="zh-CN" altLang="en-US" dirty="0"/>
          </a:p>
        </p:txBody>
      </p:sp>
      <p:sp>
        <p:nvSpPr>
          <p:cNvPr id="13" name="内容占位符 2">
            <a:extLst>
              <a:ext uri="{FF2B5EF4-FFF2-40B4-BE49-F238E27FC236}">
                <a16:creationId xmlns:a16="http://schemas.microsoft.com/office/drawing/2014/main" id="{3E294AD5-BCC8-4F00-85D9-3F8677727EC0}"/>
              </a:ext>
            </a:extLst>
          </p:cNvPr>
          <p:cNvSpPr txBox="1">
            <a:spLocks/>
          </p:cNvSpPr>
          <p:nvPr/>
        </p:nvSpPr>
        <p:spPr>
          <a:xfrm>
            <a:off x="734290" y="709027"/>
            <a:ext cx="10619509" cy="601244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None/>
            </a:pPr>
            <a:r>
              <a:rPr lang="en-US" altLang="zh-CN" sz="2400" dirty="0">
                <a:latin typeface="微软雅黑" panose="020B0503020204020204" pitchFamily="34" charset="-122"/>
                <a:ea typeface="微软雅黑" panose="020B0503020204020204" pitchFamily="34" charset="-122"/>
              </a:rPr>
              <a:t>8.1.3</a:t>
            </a:r>
            <a:r>
              <a:rPr lang="zh-CN" altLang="en-US" sz="2400" dirty="0">
                <a:latin typeface="微软雅黑" panose="020B0503020204020204" pitchFamily="34" charset="-122"/>
                <a:ea typeface="微软雅黑" panose="020B0503020204020204" pitchFamily="34" charset="-122"/>
              </a:rPr>
              <a:t>  分布式查询优化技术</a:t>
            </a:r>
            <a:endParaRPr lang="en-US" altLang="zh-CN" sz="2400" dirty="0">
              <a:latin typeface="微软雅黑" panose="020B0503020204020204" pitchFamily="34" charset="-122"/>
              <a:ea typeface="微软雅黑" panose="020B0503020204020204" pitchFamily="34" charset="-122"/>
            </a:endParaRPr>
          </a:p>
          <a:p>
            <a:pPr marL="0" indent="0">
              <a:lnSpc>
                <a:spcPct val="150000"/>
              </a:lnSpc>
              <a:buNone/>
            </a:pP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将查询任务转化为逻辑查询计划，然后再生成物理查询计划。</a:t>
            </a:r>
            <a:endParaRPr lang="en-US" altLang="zh-CN" sz="2400" dirty="0">
              <a:latin typeface="微软雅黑" panose="020B0503020204020204" pitchFamily="34" charset="-122"/>
              <a:ea typeface="微软雅黑" panose="020B0503020204020204" pitchFamily="34" charset="-122"/>
            </a:endParaRPr>
          </a:p>
          <a:p>
            <a:pPr marL="0" indent="0">
              <a:lnSpc>
                <a:spcPct val="150000"/>
              </a:lnSpc>
              <a:buNone/>
            </a:pPr>
            <a:endParaRPr lang="en-US" altLang="zh-CN" sz="2400" dirty="0">
              <a:latin typeface="微软雅黑" panose="020B0503020204020204" pitchFamily="34" charset="-122"/>
              <a:ea typeface="微软雅黑" panose="020B0503020204020204" pitchFamily="34" charset="-122"/>
            </a:endParaRPr>
          </a:p>
          <a:p>
            <a:pPr marL="0" indent="0">
              <a:lnSpc>
                <a:spcPct val="150000"/>
              </a:lnSpc>
              <a:buNone/>
            </a:pP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物理查询计划由一系列在分布式系统节点数据片段上执行的物理查询操作组成，</a:t>
            </a:r>
            <a:r>
              <a:rPr lang="zh-CN" altLang="en-US" sz="2400" dirty="0">
                <a:solidFill>
                  <a:srgbClr val="FF0000"/>
                </a:solidFill>
                <a:latin typeface="微软雅黑" panose="020B0503020204020204" pitchFamily="34" charset="-122"/>
                <a:ea typeface="微软雅黑" panose="020B0503020204020204" pitchFamily="34" charset="-122"/>
              </a:rPr>
              <a:t>需要通过存取优化技术</a:t>
            </a:r>
            <a:r>
              <a:rPr lang="zh-CN" altLang="en-US" sz="2400" dirty="0">
                <a:latin typeface="微软雅黑" panose="020B0503020204020204" pitchFamily="34" charset="-122"/>
                <a:ea typeface="微软雅黑" panose="020B0503020204020204" pitchFamily="34" charset="-122"/>
              </a:rPr>
              <a:t>提高物理查询操作性能。</a:t>
            </a:r>
            <a:endParaRPr lang="en-US" altLang="zh-CN" sz="2400" dirty="0">
              <a:solidFill>
                <a:srgbClr val="00B0F0"/>
              </a:solidFill>
              <a:latin typeface="微软雅黑" panose="020B0503020204020204" pitchFamily="34" charset="-122"/>
              <a:ea typeface="微软雅黑" panose="020B0503020204020204" pitchFamily="34" charset="-122"/>
            </a:endParaRPr>
          </a:p>
          <a:p>
            <a:pPr indent="219075">
              <a:lnSpc>
                <a:spcPct val="150000"/>
              </a:lnSpc>
              <a:buFont typeface="Wingdings" panose="05000000000000000000" pitchFamily="2" charset="2"/>
              <a:buChar char="Ø"/>
            </a:pPr>
            <a:r>
              <a:rPr lang="zh-CN" altLang="en-US" sz="2400" dirty="0">
                <a:latin typeface="微软雅黑" panose="020B0503020204020204" pitchFamily="34" charset="-122"/>
                <a:ea typeface="微软雅黑" panose="020B0503020204020204" pitchFamily="34" charset="-122"/>
              </a:rPr>
              <a:t>选择、投影等一元操作：主要采取集中式数据库相同的存取访问优化技术；</a:t>
            </a:r>
            <a:endParaRPr lang="en-US" altLang="zh-CN" sz="2400" dirty="0">
              <a:latin typeface="微软雅黑" panose="020B0503020204020204" pitchFamily="34" charset="-122"/>
              <a:ea typeface="微软雅黑" panose="020B0503020204020204" pitchFamily="34" charset="-122"/>
            </a:endParaRPr>
          </a:p>
          <a:p>
            <a:pPr indent="219075">
              <a:lnSpc>
                <a:spcPct val="150000"/>
              </a:lnSpc>
              <a:buFont typeface="Wingdings" panose="05000000000000000000" pitchFamily="2" charset="2"/>
              <a:buChar char="Ø"/>
            </a:pPr>
            <a:r>
              <a:rPr lang="zh-CN" altLang="en-US" sz="2400" dirty="0">
                <a:solidFill>
                  <a:srgbClr val="FF0000"/>
                </a:solidFill>
                <a:latin typeface="微软雅黑" panose="020B0503020204020204" pitchFamily="34" charset="-122"/>
                <a:ea typeface="微软雅黑" panose="020B0503020204020204" pitchFamily="34" charset="-122"/>
              </a:rPr>
              <a:t>连接</a:t>
            </a:r>
            <a:r>
              <a:rPr lang="zh-CN" altLang="en-US" sz="2400" dirty="0">
                <a:latin typeface="微软雅黑" panose="020B0503020204020204" pitchFamily="34" charset="-122"/>
                <a:ea typeface="微软雅黑" panose="020B0503020204020204" pitchFamily="34" charset="-122"/>
              </a:rPr>
              <a:t>操作：</a:t>
            </a:r>
            <a:r>
              <a:rPr lang="zh-CN" altLang="en-US" sz="2400" dirty="0">
                <a:solidFill>
                  <a:srgbClr val="FF0000"/>
                </a:solidFill>
                <a:latin typeface="微软雅黑" panose="020B0503020204020204" pitchFamily="34" charset="-122"/>
                <a:ea typeface="微软雅黑" panose="020B0503020204020204" pitchFamily="34" charset="-122"/>
              </a:rPr>
              <a:t>涉及跨节点数据访问</a:t>
            </a:r>
            <a:r>
              <a:rPr lang="zh-CN" altLang="en-US" sz="2400" dirty="0">
                <a:latin typeface="微软雅黑" panose="020B0503020204020204" pitchFamily="34" charset="-122"/>
                <a:ea typeface="微软雅黑" panose="020B0503020204020204" pitchFamily="34" charset="-122"/>
              </a:rPr>
              <a:t>，比较复杂。</a:t>
            </a:r>
            <a:endParaRPr lang="en-US" altLang="zh-CN"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409507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2612"/>
            <a:ext cx="10515600" cy="1111254"/>
          </a:xfrm>
        </p:spPr>
        <p:txBody>
          <a:bodyPr>
            <a:normAutofit/>
          </a:bodyPr>
          <a:lstStyle/>
          <a:p>
            <a:r>
              <a:rPr lang="en-US" altLang="zh-CN" sz="2800" dirty="0"/>
              <a:t>8.1.3</a:t>
            </a:r>
            <a:r>
              <a:rPr lang="zh-CN" altLang="en-US" sz="2800" dirty="0"/>
              <a:t>  分布式查询优化技术</a:t>
            </a:r>
            <a:r>
              <a:rPr lang="zh-CN" altLang="en-US" sz="2800" dirty="0">
                <a:latin typeface="等线" pitchFamily="2" charset="-122"/>
                <a:ea typeface="等线" pitchFamily="2" charset="-122"/>
              </a:rPr>
              <a:t>（续）</a:t>
            </a:r>
            <a:endParaRPr lang="zh-CN" altLang="en-US" sz="2800" dirty="0"/>
          </a:p>
        </p:txBody>
      </p:sp>
      <p:sp>
        <p:nvSpPr>
          <p:cNvPr id="3" name="内容占位符 2"/>
          <p:cNvSpPr>
            <a:spLocks noGrp="1"/>
          </p:cNvSpPr>
          <p:nvPr>
            <p:ph idx="1"/>
          </p:nvPr>
        </p:nvSpPr>
        <p:spPr>
          <a:xfrm>
            <a:off x="838200" y="897517"/>
            <a:ext cx="10924309" cy="5062965"/>
          </a:xfrm>
        </p:spPr>
        <p:txBody>
          <a:bodyPr>
            <a:noAutofit/>
          </a:bodyPr>
          <a:lstStyle/>
          <a:p>
            <a:pPr lvl="0">
              <a:lnSpc>
                <a:spcPct val="150000"/>
              </a:lnSpc>
            </a:pPr>
            <a:r>
              <a:rPr lang="zh-CN" altLang="en-US" dirty="0">
                <a:solidFill>
                  <a:prstClr val="black"/>
                </a:solidFill>
              </a:rPr>
              <a:t>面向分布式系统连接操作的查询优化：</a:t>
            </a:r>
            <a:endParaRPr lang="en-US" altLang="zh-CN" dirty="0">
              <a:solidFill>
                <a:prstClr val="black"/>
              </a:solidFill>
            </a:endParaRPr>
          </a:p>
          <a:p>
            <a:pPr marL="457200" lvl="1">
              <a:lnSpc>
                <a:spcPct val="150000"/>
              </a:lnSpc>
            </a:pPr>
            <a:r>
              <a:rPr lang="zh-CN" altLang="en-US" dirty="0">
                <a:solidFill>
                  <a:prstClr val="black"/>
                </a:solidFill>
              </a:rPr>
              <a:t>基于半连接的优化方法  </a:t>
            </a:r>
            <a:r>
              <a:rPr lang="en-US" altLang="zh-CN" dirty="0">
                <a:solidFill>
                  <a:prstClr val="black"/>
                </a:solidFill>
              </a:rPr>
              <a:t>vs.  </a:t>
            </a:r>
            <a:r>
              <a:rPr lang="zh-CN" altLang="en-US" dirty="0">
                <a:solidFill>
                  <a:prstClr val="black"/>
                </a:solidFill>
              </a:rPr>
              <a:t>基于直接连接的优化方法</a:t>
            </a:r>
            <a:endParaRPr lang="en-US" altLang="zh-CN" dirty="0">
              <a:solidFill>
                <a:prstClr val="black"/>
              </a:solidFill>
            </a:endParaRPr>
          </a:p>
          <a:p>
            <a:pPr lvl="0">
              <a:lnSpc>
                <a:spcPct val="150000"/>
              </a:lnSpc>
            </a:pPr>
            <a:r>
              <a:rPr lang="zh-CN" altLang="en-US" dirty="0">
                <a:solidFill>
                  <a:prstClr val="black"/>
                </a:solidFill>
              </a:rPr>
              <a:t>新硬件技术推动分布式查询优化</a:t>
            </a:r>
            <a:endParaRPr lang="en-US" altLang="zh-CN" dirty="0">
              <a:solidFill>
                <a:prstClr val="black"/>
              </a:solidFill>
            </a:endParaRPr>
          </a:p>
          <a:p>
            <a:pPr marL="800100" lvl="1" indent="-342900">
              <a:lnSpc>
                <a:spcPct val="150000"/>
              </a:lnSpc>
              <a:buFont typeface="Wingdings" panose="05000000000000000000" pitchFamily="2" charset="2"/>
              <a:buChar char="Ø"/>
            </a:pPr>
            <a:r>
              <a:rPr lang="zh-CN" altLang="en-US" dirty="0">
                <a:solidFill>
                  <a:prstClr val="black"/>
                </a:solidFill>
              </a:rPr>
              <a:t>基于</a:t>
            </a:r>
            <a:r>
              <a:rPr lang="en-US" altLang="zh-CN" dirty="0">
                <a:solidFill>
                  <a:prstClr val="black"/>
                </a:solidFill>
              </a:rPr>
              <a:t>Infiniband</a:t>
            </a:r>
            <a:r>
              <a:rPr lang="zh-CN" altLang="en-US" dirty="0">
                <a:solidFill>
                  <a:srgbClr val="FF0000"/>
                </a:solidFill>
              </a:rPr>
              <a:t>高速网络</a:t>
            </a:r>
            <a:r>
              <a:rPr lang="zh-CN" altLang="en-US" dirty="0">
                <a:solidFill>
                  <a:prstClr val="black"/>
                </a:solidFill>
              </a:rPr>
              <a:t>的查询优化</a:t>
            </a:r>
            <a:r>
              <a:rPr lang="zh-CN" altLang="en-US" dirty="0">
                <a:solidFill>
                  <a:srgbClr val="00B0F0"/>
                </a:solidFill>
              </a:rPr>
              <a:t>（</a:t>
            </a:r>
            <a:r>
              <a:rPr lang="en-US" altLang="zh-CN" dirty="0">
                <a:solidFill>
                  <a:srgbClr val="00B0F0"/>
                </a:solidFill>
              </a:rPr>
              <a:t>100Gbit/s</a:t>
            </a:r>
            <a:r>
              <a:rPr lang="zh-CN" altLang="en-US" dirty="0">
                <a:solidFill>
                  <a:srgbClr val="00B0F0"/>
                </a:solidFill>
              </a:rPr>
              <a:t>，网络带宽高过磁盘带宽）</a:t>
            </a:r>
            <a:endParaRPr lang="en-US" altLang="zh-CN" dirty="0">
              <a:solidFill>
                <a:srgbClr val="00B0F0"/>
              </a:solidFill>
            </a:endParaRPr>
          </a:p>
          <a:p>
            <a:pPr marL="800100" lvl="1" indent="-342900">
              <a:lnSpc>
                <a:spcPct val="150000"/>
              </a:lnSpc>
              <a:buFont typeface="Wingdings" panose="05000000000000000000" pitchFamily="2" charset="2"/>
              <a:buChar char="Ø"/>
            </a:pPr>
            <a:r>
              <a:rPr lang="zh-CN" altLang="en-US" dirty="0">
                <a:solidFill>
                  <a:prstClr val="black"/>
                </a:solidFill>
              </a:rPr>
              <a:t>基于</a:t>
            </a:r>
            <a:r>
              <a:rPr lang="en-US" altLang="zh-CN" dirty="0">
                <a:solidFill>
                  <a:prstClr val="black"/>
                </a:solidFill>
              </a:rPr>
              <a:t>FPGA</a:t>
            </a:r>
            <a:r>
              <a:rPr lang="zh-CN" altLang="en-US" dirty="0">
                <a:solidFill>
                  <a:prstClr val="black"/>
                </a:solidFill>
              </a:rPr>
              <a:t>等</a:t>
            </a:r>
            <a:r>
              <a:rPr lang="zh-CN" altLang="en-US" dirty="0">
                <a:solidFill>
                  <a:srgbClr val="FF0000"/>
                </a:solidFill>
              </a:rPr>
              <a:t>硬件加速器</a:t>
            </a:r>
            <a:r>
              <a:rPr lang="zh-CN" altLang="en-US" dirty="0">
                <a:solidFill>
                  <a:prstClr val="black"/>
                </a:solidFill>
              </a:rPr>
              <a:t>的查询优化</a:t>
            </a:r>
            <a:r>
              <a:rPr lang="zh-CN" altLang="en-US" dirty="0">
                <a:solidFill>
                  <a:srgbClr val="00B0F0"/>
                </a:solidFill>
              </a:rPr>
              <a:t>（加速数据密集型处理任务）</a:t>
            </a:r>
            <a:endParaRPr lang="en-US" altLang="zh-CN" dirty="0">
              <a:solidFill>
                <a:srgbClr val="00B0F0"/>
              </a:solidFill>
            </a:endParaRPr>
          </a:p>
          <a:p>
            <a:pPr marL="800100" lvl="1" indent="-342900">
              <a:lnSpc>
                <a:spcPct val="150000"/>
              </a:lnSpc>
              <a:buFont typeface="Wingdings" panose="05000000000000000000" pitchFamily="2" charset="2"/>
              <a:buChar char="Ø"/>
            </a:pPr>
            <a:r>
              <a:rPr lang="zh-CN" altLang="en-US" dirty="0">
                <a:solidFill>
                  <a:srgbClr val="FF0000"/>
                </a:solidFill>
              </a:rPr>
              <a:t>内存数据库</a:t>
            </a:r>
            <a:r>
              <a:rPr lang="zh-CN" altLang="en-US" dirty="0">
                <a:solidFill>
                  <a:prstClr val="black"/>
                </a:solidFill>
              </a:rPr>
              <a:t>集群分布式查询优化</a:t>
            </a:r>
            <a:endParaRPr lang="en-US" altLang="zh-CN" dirty="0">
              <a:solidFill>
                <a:prstClr val="black"/>
              </a:solidFill>
            </a:endParaRPr>
          </a:p>
          <a:p>
            <a:pPr marL="800100" lvl="1" indent="-342900">
              <a:lnSpc>
                <a:spcPct val="150000"/>
              </a:lnSpc>
              <a:buFont typeface="Wingdings" panose="05000000000000000000" pitchFamily="2" charset="2"/>
              <a:buChar char="Ø"/>
            </a:pPr>
            <a:r>
              <a:rPr lang="en-US" altLang="zh-CN" dirty="0">
                <a:solidFill>
                  <a:srgbClr val="FF0000"/>
                </a:solidFill>
              </a:rPr>
              <a:t>GPU</a:t>
            </a:r>
            <a:r>
              <a:rPr lang="zh-CN" altLang="en-US" dirty="0">
                <a:solidFill>
                  <a:srgbClr val="FF0000"/>
                </a:solidFill>
              </a:rPr>
              <a:t>集群</a:t>
            </a:r>
            <a:r>
              <a:rPr lang="zh-CN" altLang="en-US" dirty="0">
                <a:solidFill>
                  <a:prstClr val="black"/>
                </a:solidFill>
              </a:rPr>
              <a:t>查询优化</a:t>
            </a:r>
            <a:endParaRPr lang="en-US" altLang="zh-CN" dirty="0">
              <a:solidFill>
                <a:prstClr val="black"/>
              </a:solidFill>
            </a:endParaRPr>
          </a:p>
          <a:p>
            <a:pPr marL="800100" lvl="1" indent="-342900">
              <a:lnSpc>
                <a:spcPct val="150000"/>
              </a:lnSpc>
              <a:buFont typeface="Wingdings" panose="05000000000000000000" pitchFamily="2" charset="2"/>
              <a:buChar char="Ø"/>
            </a:pPr>
            <a:r>
              <a:rPr lang="zh-CN" altLang="en-US" dirty="0">
                <a:solidFill>
                  <a:prstClr val="black"/>
                </a:solidFill>
              </a:rPr>
              <a:t>新的查询优化</a:t>
            </a:r>
            <a:r>
              <a:rPr lang="zh-CN" altLang="en-US" dirty="0">
                <a:solidFill>
                  <a:srgbClr val="FF0000"/>
                </a:solidFill>
              </a:rPr>
              <a:t>技术</a:t>
            </a:r>
            <a:r>
              <a:rPr lang="zh-CN" altLang="en-US" dirty="0">
                <a:solidFill>
                  <a:prstClr val="black"/>
                </a:solidFill>
              </a:rPr>
              <a:t>：布隆过滤器，存储索引</a:t>
            </a:r>
            <a:r>
              <a:rPr lang="en-US" altLang="zh-CN" dirty="0">
                <a:solidFill>
                  <a:prstClr val="black"/>
                </a:solidFill>
              </a:rPr>
              <a:t>…</a:t>
            </a:r>
            <a:endParaRPr lang="zh-CN" altLang="en-US" dirty="0">
              <a:solidFill>
                <a:prstClr val="black"/>
              </a:solidFill>
            </a:endParaRPr>
          </a:p>
        </p:txBody>
      </p:sp>
      <p:sp>
        <p:nvSpPr>
          <p:cNvPr id="5" name="灯片编号占位符 4"/>
          <p:cNvSpPr>
            <a:spLocks noGrp="1"/>
          </p:cNvSpPr>
          <p:nvPr>
            <p:ph type="sldNum" sz="quarter" idx="12"/>
          </p:nvPr>
        </p:nvSpPr>
        <p:spPr/>
        <p:txBody>
          <a:bodyPr/>
          <a:lstStyle/>
          <a:p>
            <a:fld id="{C464E751-8DDD-48F4-87DB-3D6A7AC74B40}" type="slidenum">
              <a:rPr lang="zh-CN" altLang="en-US" smtClean="0"/>
              <a:pPr/>
              <a:t>18</a:t>
            </a:fld>
            <a:endParaRPr lang="zh-CN" altLang="en-US" dirty="0"/>
          </a:p>
        </p:txBody>
      </p:sp>
    </p:spTree>
    <p:extLst>
      <p:ext uri="{BB962C8B-B14F-4D97-AF65-F5344CB8AC3E}">
        <p14:creationId xmlns:p14="http://schemas.microsoft.com/office/powerpoint/2010/main" val="28791613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2612"/>
            <a:ext cx="10515600" cy="1111254"/>
          </a:xfrm>
        </p:spPr>
        <p:txBody>
          <a:bodyPr>
            <a:normAutofit/>
          </a:bodyPr>
          <a:lstStyle/>
          <a:p>
            <a:r>
              <a:rPr lang="en-US" altLang="zh-CN" dirty="0">
                <a:latin typeface="等线" pitchFamily="2" charset="-122"/>
                <a:ea typeface="等线" pitchFamily="2" charset="-122"/>
              </a:rPr>
              <a:t>8.2	</a:t>
            </a:r>
            <a:r>
              <a:rPr lang="zh-CN" altLang="en-US" dirty="0">
                <a:latin typeface="等线" pitchFamily="2" charset="-122"/>
                <a:ea typeface="等线" pitchFamily="2" charset="-122"/>
              </a:rPr>
              <a:t>面向关系数据的分布式查询处理</a:t>
            </a:r>
            <a:endParaRPr lang="zh-CN" altLang="en-US" dirty="0"/>
          </a:p>
        </p:txBody>
      </p:sp>
      <p:sp>
        <p:nvSpPr>
          <p:cNvPr id="3" name="内容占位符 2"/>
          <p:cNvSpPr>
            <a:spLocks noGrp="1"/>
          </p:cNvSpPr>
          <p:nvPr>
            <p:ph idx="1"/>
          </p:nvPr>
        </p:nvSpPr>
        <p:spPr>
          <a:xfrm>
            <a:off x="838200" y="1143865"/>
            <a:ext cx="9843655" cy="5577610"/>
          </a:xfrm>
        </p:spPr>
        <p:txBody>
          <a:bodyPr>
            <a:noAutofit/>
          </a:bodyPr>
          <a:lstStyle/>
          <a:p>
            <a:r>
              <a:rPr lang="en-US" altLang="zh-CN" sz="2400" b="1" dirty="0"/>
              <a:t>8.2.1 </a:t>
            </a:r>
            <a:r>
              <a:rPr lang="zh-CN" altLang="en-US" sz="2400" b="1" dirty="0"/>
              <a:t>概述</a:t>
            </a:r>
            <a:endParaRPr lang="en-US" altLang="zh-CN" sz="2400" b="1" dirty="0"/>
          </a:p>
          <a:p>
            <a:r>
              <a:rPr lang="zh-CN" altLang="en-US" sz="2400" b="1" dirty="0"/>
              <a:t>目标：</a:t>
            </a:r>
            <a:endParaRPr lang="en-US" altLang="zh-CN" sz="2400" b="1" dirty="0"/>
          </a:p>
          <a:p>
            <a:pPr lvl="1"/>
            <a:r>
              <a:rPr lang="zh-CN" altLang="en-US" dirty="0"/>
              <a:t>       将一个面向全局数据的逻辑查询树转换为面向分布式系统节点上的物理查询执行计划的过程。</a:t>
            </a:r>
            <a:endParaRPr lang="en-US" altLang="zh-CN" dirty="0"/>
          </a:p>
          <a:p>
            <a:pPr lvl="1"/>
            <a:r>
              <a:rPr lang="en-US" altLang="zh-CN" dirty="0"/>
              <a:t>       </a:t>
            </a:r>
            <a:r>
              <a:rPr lang="zh-CN" altLang="en-US" dirty="0"/>
              <a:t>一般分为三个层次：（</a:t>
            </a:r>
            <a:r>
              <a:rPr lang="en-US" altLang="zh-CN" dirty="0"/>
              <a:t>1</a:t>
            </a:r>
            <a:r>
              <a:rPr lang="zh-CN" altLang="en-US" dirty="0"/>
              <a:t>）基于用户等价变换规则的查询重写优化（</a:t>
            </a:r>
            <a:r>
              <a:rPr lang="zh-CN" altLang="en-US" dirty="0">
                <a:solidFill>
                  <a:srgbClr val="FF0000"/>
                </a:solidFill>
              </a:rPr>
              <a:t>优化流程</a:t>
            </a:r>
            <a:r>
              <a:rPr lang="zh-CN" altLang="en-US" dirty="0"/>
              <a:t>、</a:t>
            </a:r>
            <a:r>
              <a:rPr lang="zh-CN" altLang="en-US" dirty="0">
                <a:solidFill>
                  <a:srgbClr val="FF0000"/>
                </a:solidFill>
              </a:rPr>
              <a:t>消除冗余处理过程</a:t>
            </a:r>
            <a:r>
              <a:rPr lang="zh-CN" altLang="en-US" dirty="0"/>
              <a:t>）；（</a:t>
            </a:r>
            <a:r>
              <a:rPr lang="en-US" altLang="zh-CN" dirty="0"/>
              <a:t>2</a:t>
            </a:r>
            <a:r>
              <a:rPr lang="zh-CN" altLang="en-US" dirty="0"/>
              <a:t>）基于代价模型的存取优化（</a:t>
            </a:r>
            <a:r>
              <a:rPr lang="zh-CN" altLang="en-US" dirty="0">
                <a:solidFill>
                  <a:srgbClr val="FF0000"/>
                </a:solidFill>
              </a:rPr>
              <a:t>节点上的</a:t>
            </a:r>
            <a:r>
              <a:rPr lang="en-US" altLang="zh-CN" dirty="0">
                <a:solidFill>
                  <a:srgbClr val="FF0000"/>
                </a:solidFill>
              </a:rPr>
              <a:t>I/O</a:t>
            </a:r>
            <a:r>
              <a:rPr lang="zh-CN" altLang="en-US" dirty="0"/>
              <a:t>、</a:t>
            </a:r>
            <a:r>
              <a:rPr lang="zh-CN" altLang="en-US" dirty="0">
                <a:solidFill>
                  <a:srgbClr val="FF0000"/>
                </a:solidFill>
              </a:rPr>
              <a:t>网络通讯</a:t>
            </a:r>
            <a:r>
              <a:rPr lang="zh-CN" altLang="en-US" dirty="0"/>
              <a:t>）；（</a:t>
            </a:r>
            <a:r>
              <a:rPr lang="en-US" altLang="zh-CN" dirty="0"/>
              <a:t>3</a:t>
            </a:r>
            <a:r>
              <a:rPr lang="zh-CN" altLang="en-US" dirty="0"/>
              <a:t>）面向局部场地的物理优化（索引、</a:t>
            </a:r>
            <a:r>
              <a:rPr lang="zh-CN" altLang="en-US" dirty="0">
                <a:solidFill>
                  <a:srgbClr val="FF0000"/>
                </a:solidFill>
              </a:rPr>
              <a:t>节点内并行</a:t>
            </a:r>
            <a:r>
              <a:rPr lang="zh-CN" altLang="en-US" dirty="0"/>
              <a:t>、</a:t>
            </a:r>
            <a:r>
              <a:rPr lang="en-US" altLang="zh-CN" dirty="0"/>
              <a:t>CPU</a:t>
            </a:r>
            <a:r>
              <a:rPr lang="zh-CN" altLang="en-US" dirty="0"/>
              <a:t>代价）</a:t>
            </a:r>
            <a:endParaRPr lang="en-US" altLang="zh-CN" dirty="0"/>
          </a:p>
          <a:p>
            <a:r>
              <a:rPr lang="zh-CN" altLang="en-US" sz="2400" b="1" dirty="0"/>
              <a:t>策略（</a:t>
            </a:r>
            <a:r>
              <a:rPr lang="zh-CN" altLang="en-US" sz="2400" dirty="0"/>
              <a:t>节点上的物理查询执行计划取决于数据分片策略）：</a:t>
            </a:r>
            <a:endParaRPr lang="en-US" altLang="zh-CN" sz="2400" dirty="0"/>
          </a:p>
          <a:p>
            <a:pPr marL="342900" lvl="1" indent="-342900">
              <a:buFont typeface="Wingdings" panose="05000000000000000000" pitchFamily="2" charset="2"/>
              <a:buChar char="Ø"/>
            </a:pPr>
            <a:r>
              <a:rPr lang="zh-CN" altLang="en-US" dirty="0"/>
              <a:t>根据</a:t>
            </a:r>
            <a:r>
              <a:rPr lang="zh-CN" altLang="en-US" dirty="0">
                <a:solidFill>
                  <a:srgbClr val="FF0000"/>
                </a:solidFill>
              </a:rPr>
              <a:t>静态分片</a:t>
            </a:r>
            <a:r>
              <a:rPr lang="zh-CN" altLang="en-US" dirty="0"/>
              <a:t>策略</a:t>
            </a:r>
            <a:r>
              <a:rPr lang="zh-CN" altLang="en-US" dirty="0">
                <a:solidFill>
                  <a:srgbClr val="FF0000"/>
                </a:solidFill>
              </a:rPr>
              <a:t>分解查询</a:t>
            </a:r>
            <a:r>
              <a:rPr lang="zh-CN" altLang="en-US" dirty="0"/>
              <a:t>执行计划</a:t>
            </a:r>
            <a:endParaRPr lang="en-US" altLang="zh-CN" dirty="0"/>
          </a:p>
          <a:p>
            <a:pPr marL="342900" lvl="1" indent="-342900">
              <a:buFont typeface="Wingdings" panose="05000000000000000000" pitchFamily="2" charset="2"/>
              <a:buChar char="Ø"/>
            </a:pPr>
            <a:r>
              <a:rPr lang="zh-CN" altLang="en-US" dirty="0"/>
              <a:t>根据查询执行计划</a:t>
            </a:r>
            <a:r>
              <a:rPr lang="zh-CN" altLang="en-US" dirty="0">
                <a:solidFill>
                  <a:srgbClr val="FF0000"/>
                </a:solidFill>
              </a:rPr>
              <a:t>优化节点间的动态数据访问</a:t>
            </a:r>
            <a:r>
              <a:rPr lang="zh-CN" altLang="en-US" dirty="0"/>
              <a:t>过程</a:t>
            </a:r>
            <a:endParaRPr lang="zh-CN" altLang="en-US" dirty="0">
              <a:solidFill>
                <a:prstClr val="black"/>
              </a:solidFill>
            </a:endParaRPr>
          </a:p>
        </p:txBody>
      </p:sp>
      <p:sp>
        <p:nvSpPr>
          <p:cNvPr id="5" name="灯片编号占位符 4"/>
          <p:cNvSpPr>
            <a:spLocks noGrp="1"/>
          </p:cNvSpPr>
          <p:nvPr>
            <p:ph type="sldNum" sz="quarter" idx="12"/>
          </p:nvPr>
        </p:nvSpPr>
        <p:spPr/>
        <p:txBody>
          <a:bodyPr/>
          <a:lstStyle/>
          <a:p>
            <a:fld id="{C464E751-8DDD-48F4-87DB-3D6A7AC74B40}" type="slidenum">
              <a:rPr lang="zh-CN" altLang="en-US" smtClean="0"/>
              <a:pPr/>
              <a:t>19</a:t>
            </a:fld>
            <a:endParaRPr lang="zh-CN" altLang="en-US" dirty="0"/>
          </a:p>
        </p:txBody>
      </p:sp>
    </p:spTree>
    <p:extLst>
      <p:ext uri="{BB962C8B-B14F-4D97-AF65-F5344CB8AC3E}">
        <p14:creationId xmlns:p14="http://schemas.microsoft.com/office/powerpoint/2010/main" val="17727320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17048" y="0"/>
            <a:ext cx="10290388" cy="920336"/>
          </a:xfrm>
        </p:spPr>
        <p:txBody>
          <a:bodyPr>
            <a:normAutofit/>
          </a:bodyPr>
          <a:lstStyle/>
          <a:p>
            <a:r>
              <a:rPr lang="zh-CN" altLang="en-US" dirty="0"/>
              <a:t>第</a:t>
            </a:r>
            <a:r>
              <a:rPr lang="en-US" altLang="zh-CN" dirty="0"/>
              <a:t>8</a:t>
            </a:r>
            <a:r>
              <a:rPr lang="zh-CN" altLang="en-US" dirty="0"/>
              <a:t>章 分布式查询处理优化</a:t>
            </a:r>
          </a:p>
        </p:txBody>
      </p:sp>
      <p:sp>
        <p:nvSpPr>
          <p:cNvPr id="3" name="内容占位符 2"/>
          <p:cNvSpPr>
            <a:spLocks noGrp="1"/>
          </p:cNvSpPr>
          <p:nvPr>
            <p:ph idx="1"/>
          </p:nvPr>
        </p:nvSpPr>
        <p:spPr>
          <a:xfrm>
            <a:off x="717048" y="937077"/>
            <a:ext cx="10461428" cy="5920923"/>
          </a:xfrm>
        </p:spPr>
        <p:txBody>
          <a:bodyPr>
            <a:noAutofit/>
          </a:bodyPr>
          <a:lstStyle/>
          <a:p>
            <a:r>
              <a:rPr lang="zh-CN" altLang="en-US" sz="2400" b="1" dirty="0">
                <a:solidFill>
                  <a:srgbClr val="FF0000"/>
                </a:solidFill>
              </a:rPr>
              <a:t>教学内容</a:t>
            </a:r>
            <a:endParaRPr lang="en-US" altLang="zh-CN" sz="2400" b="1" dirty="0">
              <a:solidFill>
                <a:srgbClr val="FF0000"/>
              </a:solidFill>
            </a:endParaRPr>
          </a:p>
          <a:p>
            <a:pPr lvl="1">
              <a:spcBef>
                <a:spcPts val="1275"/>
              </a:spcBef>
            </a:pPr>
            <a:r>
              <a:rPr lang="zh-CN" altLang="en-US" dirty="0">
                <a:cs typeface="等线" panose="02010600030101010101" charset="-122"/>
                <a:sym typeface="+mn-ea"/>
              </a:rPr>
              <a:t>了解</a:t>
            </a:r>
            <a:r>
              <a:rPr lang="zh-CN" altLang="en-US" dirty="0">
                <a:solidFill>
                  <a:srgbClr val="FF0000"/>
                </a:solidFill>
                <a:cs typeface="等线" panose="02010600030101010101" charset="-122"/>
                <a:sym typeface="+mn-ea"/>
              </a:rPr>
              <a:t>分布式查询处理</a:t>
            </a:r>
            <a:r>
              <a:rPr lang="zh-CN" altLang="en-US" dirty="0">
                <a:cs typeface="等线" panose="02010600030101010101" charset="-122"/>
                <a:sym typeface="+mn-ea"/>
              </a:rPr>
              <a:t>的基本原理，</a:t>
            </a:r>
            <a:r>
              <a:rPr lang="zh-CN" altLang="en-US" dirty="0">
                <a:solidFill>
                  <a:srgbClr val="FF0000"/>
                </a:solidFill>
                <a:cs typeface="等线" panose="02010600030101010101" charset="-122"/>
                <a:sym typeface="+mn-ea"/>
              </a:rPr>
              <a:t>数据分布</a:t>
            </a:r>
            <a:r>
              <a:rPr lang="zh-CN" altLang="en-US" dirty="0">
                <a:cs typeface="等线" panose="02010600030101010101" charset="-122"/>
                <a:sym typeface="+mn-ea"/>
              </a:rPr>
              <a:t>的基本策略，分布式查询处理的基本方法；</a:t>
            </a:r>
            <a:endParaRPr lang="zh-CN" altLang="en-US" dirty="0">
              <a:cs typeface="等线" panose="02010600030101010101" charset="-122"/>
            </a:endParaRPr>
          </a:p>
          <a:p>
            <a:pPr lvl="1">
              <a:spcBef>
                <a:spcPts val="1275"/>
              </a:spcBef>
            </a:pPr>
            <a:r>
              <a:rPr lang="zh-CN" altLang="en-US" dirty="0">
                <a:cs typeface="等线" panose="02010600030101010101" charset="-122"/>
                <a:sym typeface="+mn-ea"/>
              </a:rPr>
              <a:t>掌握</a:t>
            </a:r>
            <a:r>
              <a:rPr lang="zh-CN" altLang="en-US" dirty="0">
                <a:solidFill>
                  <a:srgbClr val="FF0000"/>
                </a:solidFill>
                <a:cs typeface="等线" panose="02010600030101010101" charset="-122"/>
                <a:sym typeface="+mn-ea"/>
              </a:rPr>
              <a:t>分片策略与查询处理</a:t>
            </a:r>
            <a:r>
              <a:rPr lang="zh-CN" altLang="en-US" dirty="0">
                <a:cs typeface="等线" panose="02010600030101010101" charset="-122"/>
                <a:sym typeface="+mn-ea"/>
              </a:rPr>
              <a:t>之间的相互关系，分布式查询处理的</a:t>
            </a:r>
            <a:r>
              <a:rPr lang="zh-CN" altLang="en-US" dirty="0">
                <a:solidFill>
                  <a:srgbClr val="FF0000"/>
                </a:solidFill>
                <a:cs typeface="等线" panose="02010600030101010101" charset="-122"/>
                <a:sym typeface="+mn-ea"/>
              </a:rPr>
              <a:t>主要影响因素</a:t>
            </a:r>
            <a:r>
              <a:rPr lang="zh-CN" altLang="en-US" dirty="0">
                <a:cs typeface="等线" panose="02010600030101010101" charset="-122"/>
                <a:sym typeface="+mn-ea"/>
              </a:rPr>
              <a:t>；</a:t>
            </a:r>
            <a:endParaRPr lang="zh-CN" altLang="en-US" dirty="0">
              <a:cs typeface="等线" panose="02010600030101010101" charset="-122"/>
            </a:endParaRPr>
          </a:p>
          <a:p>
            <a:pPr lvl="1">
              <a:spcBef>
                <a:spcPts val="1275"/>
              </a:spcBef>
            </a:pPr>
            <a:r>
              <a:rPr lang="zh-CN" altLang="en-US" dirty="0">
                <a:cs typeface="等线" panose="02010600030101010101" charset="-122"/>
                <a:sym typeface="+mn-ea"/>
              </a:rPr>
              <a:t>掌握分布式关系数据库查询处理的</a:t>
            </a:r>
            <a:r>
              <a:rPr lang="zh-CN" altLang="en-US" dirty="0">
                <a:solidFill>
                  <a:srgbClr val="FF0000"/>
                </a:solidFill>
                <a:cs typeface="等线" panose="02010600030101010101" charset="-122"/>
                <a:sym typeface="+mn-ea"/>
              </a:rPr>
              <a:t>执行过程</a:t>
            </a:r>
            <a:r>
              <a:rPr lang="zh-CN" altLang="en-US" dirty="0">
                <a:cs typeface="等线" panose="02010600030101010101" charset="-122"/>
                <a:sym typeface="+mn-ea"/>
              </a:rPr>
              <a:t>，通过案例了解分布式查询处理的</a:t>
            </a:r>
            <a:r>
              <a:rPr lang="zh-CN" altLang="en-US" dirty="0">
                <a:solidFill>
                  <a:srgbClr val="FF0000"/>
                </a:solidFill>
                <a:cs typeface="等线" panose="02010600030101010101" charset="-122"/>
                <a:sym typeface="+mn-ea"/>
              </a:rPr>
              <a:t>四个阶段及处理方法</a:t>
            </a:r>
            <a:r>
              <a:rPr lang="zh-CN" altLang="en-US" dirty="0">
                <a:cs typeface="等线" panose="02010600030101010101" charset="-122"/>
                <a:sym typeface="+mn-ea"/>
              </a:rPr>
              <a:t>；</a:t>
            </a:r>
            <a:endParaRPr lang="zh-CN" altLang="en-US" dirty="0">
              <a:cs typeface="等线" panose="02010600030101010101" charset="-122"/>
            </a:endParaRPr>
          </a:p>
          <a:p>
            <a:pPr lvl="1">
              <a:spcBef>
                <a:spcPts val="1275"/>
              </a:spcBef>
            </a:pPr>
            <a:r>
              <a:rPr lang="zh-CN" altLang="en-US" dirty="0">
                <a:cs typeface="等线" panose="02010600030101010101" charset="-122"/>
                <a:sym typeface="+mn-ea"/>
              </a:rPr>
              <a:t>了解集中式与分布式</a:t>
            </a:r>
            <a:r>
              <a:rPr lang="zh-CN" altLang="en-US" dirty="0">
                <a:solidFill>
                  <a:srgbClr val="FF0000"/>
                </a:solidFill>
                <a:cs typeface="等线" panose="02010600030101010101" charset="-122"/>
                <a:sym typeface="+mn-ea"/>
              </a:rPr>
              <a:t>查询优化</a:t>
            </a:r>
            <a:r>
              <a:rPr lang="zh-CN" altLang="en-US" dirty="0">
                <a:cs typeface="等线" panose="02010600030101010101" charset="-122"/>
                <a:sym typeface="+mn-ea"/>
              </a:rPr>
              <a:t>的基本技术；</a:t>
            </a:r>
            <a:endParaRPr lang="zh-CN" altLang="en-US" dirty="0">
              <a:cs typeface="等线" panose="02010600030101010101" charset="-122"/>
            </a:endParaRPr>
          </a:p>
          <a:p>
            <a:pPr lvl="1">
              <a:spcBef>
                <a:spcPts val="1275"/>
              </a:spcBef>
            </a:pPr>
            <a:r>
              <a:rPr lang="zh-CN" altLang="en-US" dirty="0">
                <a:cs typeface="等线" panose="02010600030101010101" charset="-122"/>
                <a:sym typeface="+mn-ea"/>
              </a:rPr>
              <a:t>通过案例分析与扩展阅读了解当前代表性的分布式关系数据库、</a:t>
            </a:r>
            <a:r>
              <a:rPr lang="en-US" altLang="zh-CN" dirty="0">
                <a:cs typeface="等线" panose="02010600030101010101" charset="-122"/>
                <a:sym typeface="+mn-ea"/>
              </a:rPr>
              <a:t>NoSQL</a:t>
            </a:r>
            <a:r>
              <a:rPr lang="zh-CN" altLang="en-US" dirty="0">
                <a:cs typeface="等线" panose="02010600030101010101" charset="-122"/>
                <a:sym typeface="+mn-ea"/>
              </a:rPr>
              <a:t>数据库的主要特点和查询处理技术。</a:t>
            </a:r>
            <a:endParaRPr lang="zh-CN" altLang="en-US" dirty="0">
              <a:cs typeface="等线" panose="02010600030101010101" charset="-122"/>
            </a:endParaRPr>
          </a:p>
        </p:txBody>
      </p:sp>
      <p:sp>
        <p:nvSpPr>
          <p:cNvPr id="5" name="灯片编号占位符 4"/>
          <p:cNvSpPr>
            <a:spLocks noGrp="1"/>
          </p:cNvSpPr>
          <p:nvPr>
            <p:ph type="sldNum" sz="quarter" idx="12"/>
          </p:nvPr>
        </p:nvSpPr>
        <p:spPr/>
        <p:txBody>
          <a:bodyPr/>
          <a:lstStyle/>
          <a:p>
            <a:fld id="{C464E751-8DDD-48F4-87DB-3D6A7AC74B40}" type="slidenum">
              <a:rPr lang="zh-CN" altLang="en-US" smtClean="0"/>
              <a:t>2</a:t>
            </a:fld>
            <a:endParaRPr lang="zh-CN" altLang="en-US" dirty="0"/>
          </a:p>
        </p:txBody>
      </p:sp>
    </p:spTree>
    <p:extLst>
      <p:ext uri="{BB962C8B-B14F-4D97-AF65-F5344CB8AC3E}">
        <p14:creationId xmlns:p14="http://schemas.microsoft.com/office/powerpoint/2010/main" val="4148013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2612"/>
            <a:ext cx="10515600" cy="1111254"/>
          </a:xfrm>
        </p:spPr>
        <p:txBody>
          <a:bodyPr>
            <a:normAutofit/>
          </a:bodyPr>
          <a:lstStyle/>
          <a:p>
            <a:r>
              <a:rPr lang="en-US" altLang="zh-CN" dirty="0">
                <a:latin typeface="等线" pitchFamily="2" charset="-122"/>
                <a:ea typeface="等线" pitchFamily="2" charset="-122"/>
              </a:rPr>
              <a:t>8.2	</a:t>
            </a:r>
            <a:r>
              <a:rPr lang="zh-CN" altLang="en-US" dirty="0">
                <a:latin typeface="等线" pitchFamily="2" charset="-122"/>
                <a:ea typeface="等线" pitchFamily="2" charset="-122"/>
              </a:rPr>
              <a:t>面向关系数据的分布式查询处理（续）</a:t>
            </a:r>
            <a:endParaRPr lang="zh-CN" altLang="en-US" dirty="0"/>
          </a:p>
        </p:txBody>
      </p:sp>
      <p:sp>
        <p:nvSpPr>
          <p:cNvPr id="3" name="内容占位符 2"/>
          <p:cNvSpPr>
            <a:spLocks noGrp="1"/>
          </p:cNvSpPr>
          <p:nvPr>
            <p:ph idx="1"/>
          </p:nvPr>
        </p:nvSpPr>
        <p:spPr>
          <a:xfrm>
            <a:off x="838200" y="1143865"/>
            <a:ext cx="9843655" cy="5577610"/>
          </a:xfrm>
        </p:spPr>
        <p:txBody>
          <a:bodyPr>
            <a:noAutofit/>
          </a:bodyPr>
          <a:lstStyle/>
          <a:p>
            <a:pPr lvl="0">
              <a:lnSpc>
                <a:spcPct val="90000"/>
              </a:lnSpc>
            </a:pPr>
            <a:r>
              <a:rPr lang="zh-CN" altLang="en-US" sz="2400" b="1" dirty="0">
                <a:solidFill>
                  <a:prstClr val="black"/>
                </a:solidFill>
              </a:rPr>
              <a:t>分片策略</a:t>
            </a:r>
          </a:p>
          <a:p>
            <a:pPr lvl="0">
              <a:lnSpc>
                <a:spcPct val="90000"/>
              </a:lnSpc>
            </a:pPr>
            <a:r>
              <a:rPr lang="en-US" altLang="zh-CN" sz="2400" b="1" dirty="0">
                <a:solidFill>
                  <a:prstClr val="black"/>
                </a:solidFill>
              </a:rPr>
              <a:t>1 </a:t>
            </a:r>
            <a:r>
              <a:rPr lang="zh-CN" altLang="en-US" sz="2400" b="1" dirty="0">
                <a:solidFill>
                  <a:prstClr val="black"/>
                </a:solidFill>
              </a:rPr>
              <a:t>水平分片</a:t>
            </a:r>
            <a:r>
              <a:rPr lang="zh-CN" altLang="en-US" sz="2400" dirty="0">
                <a:solidFill>
                  <a:prstClr val="black"/>
                </a:solidFill>
              </a:rPr>
              <a:t>（根据元组来划分关系，每一个数据片段是关系元组的一个子集）</a:t>
            </a:r>
            <a:endParaRPr lang="en-US" altLang="zh-CN" sz="2400" dirty="0">
              <a:solidFill>
                <a:prstClr val="black"/>
              </a:solidFill>
            </a:endParaRPr>
          </a:p>
          <a:p>
            <a:pPr lvl="0">
              <a:lnSpc>
                <a:spcPct val="90000"/>
              </a:lnSpc>
            </a:pPr>
            <a:r>
              <a:rPr lang="zh-CN" altLang="en-US" sz="2400" dirty="0">
                <a:solidFill>
                  <a:prstClr val="black"/>
                </a:solidFill>
              </a:rPr>
              <a:t>定义 水平分片：设</a:t>
            </a:r>
            <a:r>
              <a:rPr lang="en-US" altLang="zh-CN" sz="2400" dirty="0">
                <a:solidFill>
                  <a:prstClr val="black"/>
                </a:solidFill>
              </a:rPr>
              <a:t>R, R</a:t>
            </a:r>
            <a:r>
              <a:rPr lang="en-US" altLang="zh-CN" sz="2400" baseline="-25000" dirty="0">
                <a:solidFill>
                  <a:prstClr val="black"/>
                </a:solidFill>
              </a:rPr>
              <a:t>1</a:t>
            </a:r>
            <a:r>
              <a:rPr lang="en-US" altLang="zh-CN" sz="2400" dirty="0">
                <a:solidFill>
                  <a:prstClr val="black"/>
                </a:solidFill>
              </a:rPr>
              <a:t>, R</a:t>
            </a:r>
            <a:r>
              <a:rPr lang="en-US" altLang="zh-CN" sz="2400" baseline="-25000" dirty="0">
                <a:solidFill>
                  <a:prstClr val="black"/>
                </a:solidFill>
              </a:rPr>
              <a:t>2</a:t>
            </a:r>
            <a:r>
              <a:rPr lang="en-US" altLang="zh-CN" sz="2400" dirty="0">
                <a:solidFill>
                  <a:prstClr val="black"/>
                </a:solidFill>
              </a:rPr>
              <a:t>,…, </a:t>
            </a:r>
            <a:r>
              <a:rPr lang="en-US" altLang="zh-CN" sz="2400" dirty="0" err="1">
                <a:solidFill>
                  <a:prstClr val="black"/>
                </a:solidFill>
              </a:rPr>
              <a:t>R</a:t>
            </a:r>
            <a:r>
              <a:rPr lang="en-US" altLang="zh-CN" sz="2400" baseline="-25000" dirty="0" err="1">
                <a:solidFill>
                  <a:prstClr val="black"/>
                </a:solidFill>
              </a:rPr>
              <a:t>i</a:t>
            </a:r>
            <a:r>
              <a:rPr lang="en-US" altLang="zh-CN" sz="2400" dirty="0">
                <a:solidFill>
                  <a:prstClr val="black"/>
                </a:solidFill>
              </a:rPr>
              <a:t>,…, R</a:t>
            </a:r>
            <a:r>
              <a:rPr lang="en-US" altLang="zh-CN" sz="2400" baseline="-25000" dirty="0">
                <a:solidFill>
                  <a:prstClr val="black"/>
                </a:solidFill>
              </a:rPr>
              <a:t>n</a:t>
            </a:r>
            <a:r>
              <a:rPr lang="en-US" altLang="zh-CN" sz="2400" dirty="0">
                <a:solidFill>
                  <a:prstClr val="black"/>
                </a:solidFill>
              </a:rPr>
              <a:t>(1≤i≤n</a:t>
            </a:r>
            <a:r>
              <a:rPr lang="zh-CN" altLang="en-US" sz="2400" dirty="0">
                <a:solidFill>
                  <a:prstClr val="black"/>
                </a:solidFill>
              </a:rPr>
              <a:t>）为关系，若满足如下条件：</a:t>
            </a:r>
            <a:endParaRPr lang="en-US" altLang="zh-CN" sz="2400" dirty="0">
              <a:solidFill>
                <a:prstClr val="black"/>
              </a:solidFill>
            </a:endParaRPr>
          </a:p>
          <a:p>
            <a:pPr lvl="0">
              <a:lnSpc>
                <a:spcPct val="90000"/>
              </a:lnSpc>
            </a:pPr>
            <a:r>
              <a:rPr lang="zh-CN" altLang="en-US" sz="2400" dirty="0">
                <a:solidFill>
                  <a:prstClr val="black"/>
                </a:solidFill>
              </a:rPr>
              <a:t>（</a:t>
            </a:r>
            <a:r>
              <a:rPr lang="en-US" altLang="zh-CN" sz="2400" dirty="0">
                <a:solidFill>
                  <a:prstClr val="black"/>
                </a:solidFill>
              </a:rPr>
              <a:t>1</a:t>
            </a:r>
            <a:r>
              <a:rPr lang="zh-CN" altLang="en-US" sz="2400" dirty="0">
                <a:solidFill>
                  <a:prstClr val="black"/>
                </a:solidFill>
              </a:rPr>
              <a:t>）</a:t>
            </a:r>
            <a:r>
              <a:rPr lang="en-US" altLang="zh-CN" sz="2400" dirty="0" err="1">
                <a:solidFill>
                  <a:prstClr val="black"/>
                </a:solidFill>
              </a:rPr>
              <a:t>R</a:t>
            </a:r>
            <a:r>
              <a:rPr lang="en-US" altLang="zh-CN" sz="2400" baseline="-25000" dirty="0" err="1">
                <a:solidFill>
                  <a:prstClr val="black"/>
                </a:solidFill>
              </a:rPr>
              <a:t>i</a:t>
            </a:r>
            <a:r>
              <a:rPr lang="az-Cyrl-AZ" altLang="zh-CN" sz="2400" dirty="0">
                <a:solidFill>
                  <a:prstClr val="black"/>
                </a:solidFill>
                <a:ea typeface="宋体" panose="02010600030101010101" pitchFamily="2" charset="-122"/>
                <a:sym typeface="Symbol" panose="05050102010706020507" pitchFamily="18" charset="2"/>
              </a:rPr>
              <a:t> </a:t>
            </a:r>
            <a:r>
              <a:rPr lang="en-US" altLang="zh-CN" sz="2400" dirty="0">
                <a:solidFill>
                  <a:prstClr val="black"/>
                </a:solidFill>
                <a:ea typeface="宋体" panose="02010600030101010101" pitchFamily="2" charset="-122"/>
                <a:sym typeface="Symbol" panose="05050102010706020507" pitchFamily="18" charset="2"/>
              </a:rPr>
              <a:t>R</a:t>
            </a:r>
            <a:endParaRPr lang="en-US" altLang="zh-CN" sz="2400" dirty="0">
              <a:solidFill>
                <a:prstClr val="black"/>
              </a:solidFill>
            </a:endParaRPr>
          </a:p>
          <a:p>
            <a:pPr lvl="0">
              <a:lnSpc>
                <a:spcPct val="90000"/>
              </a:lnSpc>
            </a:pPr>
            <a:r>
              <a:rPr lang="zh-CN" altLang="en-US" sz="2400" dirty="0">
                <a:solidFill>
                  <a:prstClr val="black"/>
                </a:solidFill>
              </a:rPr>
              <a:t>（</a:t>
            </a:r>
            <a:r>
              <a:rPr lang="en-US" altLang="zh-CN" sz="2400" dirty="0">
                <a:solidFill>
                  <a:prstClr val="black"/>
                </a:solidFill>
              </a:rPr>
              <a:t>2</a:t>
            </a:r>
            <a:r>
              <a:rPr lang="zh-CN" altLang="en-US" sz="2400" dirty="0">
                <a:solidFill>
                  <a:prstClr val="black"/>
                </a:solidFill>
              </a:rPr>
              <a:t>）</a:t>
            </a:r>
            <a:r>
              <a:rPr lang="en-US" altLang="zh-CN" sz="2400" dirty="0">
                <a:solidFill>
                  <a:prstClr val="black"/>
                </a:solidFill>
              </a:rPr>
              <a:t>R</a:t>
            </a:r>
            <a:r>
              <a:rPr lang="en-US" altLang="zh-CN" sz="2400" baseline="-25000" dirty="0">
                <a:solidFill>
                  <a:prstClr val="black"/>
                </a:solidFill>
              </a:rPr>
              <a:t>1</a:t>
            </a:r>
            <a:r>
              <a:rPr lang="en-US" altLang="zh-CN" sz="2400" dirty="0">
                <a:solidFill>
                  <a:prstClr val="black"/>
                </a:solidFill>
              </a:rPr>
              <a:t> </a:t>
            </a:r>
            <a:r>
              <a:rPr lang="en-US" altLang="zh-CN" sz="2400" dirty="0">
                <a:solidFill>
                  <a:prstClr val="black"/>
                </a:solidFill>
                <a:sym typeface="Symbol" panose="05050102010706020507" pitchFamily="18" charset="2"/>
              </a:rPr>
              <a:t></a:t>
            </a:r>
            <a:r>
              <a:rPr lang="en-US" altLang="zh-CN" sz="2400" dirty="0">
                <a:solidFill>
                  <a:prstClr val="black"/>
                </a:solidFill>
              </a:rPr>
              <a:t>R</a:t>
            </a:r>
            <a:r>
              <a:rPr lang="en-US" altLang="zh-CN" sz="2400" baseline="-25000" dirty="0">
                <a:solidFill>
                  <a:prstClr val="black"/>
                </a:solidFill>
              </a:rPr>
              <a:t>2</a:t>
            </a:r>
            <a:r>
              <a:rPr lang="en-US" altLang="zh-CN" sz="2400" dirty="0">
                <a:solidFill>
                  <a:prstClr val="black"/>
                </a:solidFill>
                <a:sym typeface="Symbol" panose="05050102010706020507" pitchFamily="18" charset="2"/>
              </a:rPr>
              <a:t> </a:t>
            </a:r>
            <a:r>
              <a:rPr lang="en-US" altLang="zh-CN" sz="2400" dirty="0">
                <a:solidFill>
                  <a:prstClr val="black"/>
                </a:solidFill>
              </a:rPr>
              <a:t> </a:t>
            </a:r>
            <a:r>
              <a:rPr lang="en-US" altLang="zh-CN" sz="2400" dirty="0" err="1">
                <a:solidFill>
                  <a:prstClr val="black"/>
                </a:solidFill>
              </a:rPr>
              <a:t>R</a:t>
            </a:r>
            <a:r>
              <a:rPr lang="en-US" altLang="zh-CN" sz="2400" baseline="-25000" dirty="0" err="1">
                <a:solidFill>
                  <a:prstClr val="black"/>
                </a:solidFill>
              </a:rPr>
              <a:t>i</a:t>
            </a:r>
            <a:r>
              <a:rPr lang="en-US" altLang="zh-CN" sz="2400" dirty="0">
                <a:solidFill>
                  <a:prstClr val="black"/>
                </a:solidFill>
                <a:sym typeface="Symbol" panose="05050102010706020507" pitchFamily="18" charset="2"/>
              </a:rPr>
              <a:t>  </a:t>
            </a:r>
            <a:r>
              <a:rPr lang="en-US" altLang="zh-CN" sz="2400" dirty="0">
                <a:solidFill>
                  <a:prstClr val="black"/>
                </a:solidFill>
              </a:rPr>
              <a:t>…</a:t>
            </a:r>
            <a:r>
              <a:rPr lang="en-US" altLang="zh-CN" sz="2400" dirty="0">
                <a:solidFill>
                  <a:prstClr val="black"/>
                </a:solidFill>
                <a:sym typeface="Symbol" panose="05050102010706020507" pitchFamily="18" charset="2"/>
              </a:rPr>
              <a:t>  </a:t>
            </a:r>
            <a:r>
              <a:rPr lang="en-US" altLang="zh-CN" sz="2400" dirty="0">
                <a:solidFill>
                  <a:prstClr val="black"/>
                </a:solidFill>
              </a:rPr>
              <a:t>R</a:t>
            </a:r>
            <a:r>
              <a:rPr lang="en-US" altLang="zh-CN" sz="2400" baseline="-25000" dirty="0">
                <a:solidFill>
                  <a:prstClr val="black"/>
                </a:solidFill>
              </a:rPr>
              <a:t>n</a:t>
            </a:r>
            <a:r>
              <a:rPr lang="en-US" altLang="zh-CN" sz="2400" dirty="0">
                <a:solidFill>
                  <a:prstClr val="black"/>
                </a:solidFill>
              </a:rPr>
              <a:t>=R</a:t>
            </a:r>
          </a:p>
          <a:p>
            <a:pPr lvl="0">
              <a:lnSpc>
                <a:spcPct val="90000"/>
              </a:lnSpc>
            </a:pPr>
            <a:r>
              <a:rPr lang="zh-CN" altLang="en-US" sz="2400" dirty="0">
                <a:solidFill>
                  <a:prstClr val="black"/>
                </a:solidFill>
              </a:rPr>
              <a:t>（</a:t>
            </a:r>
            <a:r>
              <a:rPr lang="en-US" altLang="zh-CN" sz="2400" dirty="0">
                <a:solidFill>
                  <a:prstClr val="black"/>
                </a:solidFill>
              </a:rPr>
              <a:t>3</a:t>
            </a:r>
            <a:r>
              <a:rPr lang="zh-CN" altLang="en-US" sz="2400" dirty="0">
                <a:solidFill>
                  <a:prstClr val="black"/>
                </a:solidFill>
              </a:rPr>
              <a:t>）</a:t>
            </a:r>
            <a:r>
              <a:rPr lang="en-US" altLang="zh-CN" sz="2400" dirty="0" err="1">
                <a:solidFill>
                  <a:prstClr val="black"/>
                </a:solidFill>
              </a:rPr>
              <a:t>R</a:t>
            </a:r>
            <a:r>
              <a:rPr lang="en-US" altLang="zh-CN" sz="2400" baseline="-25000" dirty="0" err="1">
                <a:solidFill>
                  <a:prstClr val="black"/>
                </a:solidFill>
              </a:rPr>
              <a:t>i</a:t>
            </a:r>
            <a:r>
              <a:rPr lang="en-US" altLang="zh-CN" sz="2400" dirty="0">
                <a:solidFill>
                  <a:prstClr val="black"/>
                </a:solidFill>
              </a:rPr>
              <a:t> </a:t>
            </a:r>
            <a:r>
              <a:rPr lang="en-US" altLang="zh-CN" sz="2400" dirty="0">
                <a:solidFill>
                  <a:prstClr val="black"/>
                </a:solidFill>
                <a:sym typeface="Symbol" panose="05050102010706020507" pitchFamily="18" charset="2"/>
              </a:rPr>
              <a:t></a:t>
            </a:r>
            <a:r>
              <a:rPr lang="en-US" altLang="zh-CN" sz="2400" dirty="0">
                <a:solidFill>
                  <a:prstClr val="black"/>
                </a:solidFill>
              </a:rPr>
              <a:t> </a:t>
            </a:r>
            <a:r>
              <a:rPr lang="en-US" altLang="zh-CN" sz="2400" dirty="0" err="1">
                <a:solidFill>
                  <a:prstClr val="black"/>
                </a:solidFill>
              </a:rPr>
              <a:t>R</a:t>
            </a:r>
            <a:r>
              <a:rPr lang="en-US" altLang="zh-CN" sz="2400" baseline="-25000" dirty="0" err="1">
                <a:solidFill>
                  <a:prstClr val="black"/>
                </a:solidFill>
              </a:rPr>
              <a:t>j</a:t>
            </a:r>
            <a:r>
              <a:rPr lang="en-US" altLang="zh-CN" sz="2400" dirty="0">
                <a:solidFill>
                  <a:prstClr val="black"/>
                </a:solidFill>
              </a:rPr>
              <a:t>=</a:t>
            </a:r>
            <a:r>
              <a:rPr lang="az-Cyrl-AZ" altLang="zh-CN" sz="2400" dirty="0">
                <a:solidFill>
                  <a:prstClr val="black"/>
                </a:solidFill>
                <a:ea typeface="宋体" panose="02010600030101010101" pitchFamily="2" charset="-122"/>
                <a:sym typeface="Symbol" panose="05050102010706020507" pitchFamily="18" charset="2"/>
              </a:rPr>
              <a:t></a:t>
            </a:r>
            <a:r>
              <a:rPr lang="zh-CN" altLang="en-US" sz="2400" dirty="0">
                <a:solidFill>
                  <a:prstClr val="black"/>
                </a:solidFill>
                <a:ea typeface="宋体" panose="02010600030101010101" pitchFamily="2" charset="-122"/>
                <a:sym typeface="Symbol" panose="05050102010706020507" pitchFamily="18" charset="2"/>
              </a:rPr>
              <a:t>（</a:t>
            </a:r>
            <a:r>
              <a:rPr lang="en-US" altLang="zh-CN" sz="2400" dirty="0" err="1">
                <a:solidFill>
                  <a:prstClr val="black"/>
                </a:solidFill>
                <a:ea typeface="宋体" panose="02010600030101010101" pitchFamily="2" charset="-122"/>
                <a:sym typeface="Symbol" panose="05050102010706020507" pitchFamily="18" charset="2"/>
              </a:rPr>
              <a:t>i</a:t>
            </a:r>
            <a:r>
              <a:rPr lang="az-Cyrl-AZ" altLang="zh-CN" sz="2400" dirty="0">
                <a:solidFill>
                  <a:prstClr val="black"/>
                </a:solidFill>
                <a:ea typeface="宋体" panose="02010600030101010101" pitchFamily="2" charset="-122"/>
              </a:rPr>
              <a:t>≠</a:t>
            </a:r>
            <a:r>
              <a:rPr lang="en-US" altLang="zh-CN" sz="2400" dirty="0">
                <a:solidFill>
                  <a:prstClr val="black"/>
                </a:solidFill>
                <a:ea typeface="宋体" panose="02010600030101010101" pitchFamily="2" charset="-122"/>
              </a:rPr>
              <a:t>j, </a:t>
            </a:r>
            <a:r>
              <a:rPr lang="en-US" altLang="zh-CN" sz="2400" dirty="0">
                <a:solidFill>
                  <a:prstClr val="black"/>
                </a:solidFill>
              </a:rPr>
              <a:t>1≤i≤n, 1≤j≤n </a:t>
            </a:r>
            <a:r>
              <a:rPr lang="zh-CN" altLang="en-US" sz="2400" dirty="0">
                <a:solidFill>
                  <a:prstClr val="black"/>
                </a:solidFill>
                <a:ea typeface="宋体" panose="02010600030101010101" pitchFamily="2" charset="-122"/>
                <a:sym typeface="Symbol" panose="05050102010706020507" pitchFamily="18" charset="2"/>
              </a:rPr>
              <a:t>）</a:t>
            </a:r>
            <a:endParaRPr lang="en-US" altLang="zh-CN" sz="2400" dirty="0">
              <a:solidFill>
                <a:prstClr val="black"/>
              </a:solidFill>
            </a:endParaRPr>
          </a:p>
          <a:p>
            <a:pPr lvl="0">
              <a:lnSpc>
                <a:spcPct val="90000"/>
              </a:lnSpc>
            </a:pPr>
            <a:r>
              <a:rPr lang="zh-CN" altLang="en-US" sz="2400" dirty="0">
                <a:solidFill>
                  <a:prstClr val="black"/>
                </a:solidFill>
              </a:rPr>
              <a:t>则称</a:t>
            </a:r>
            <a:r>
              <a:rPr lang="en-US" altLang="zh-CN" sz="2400" dirty="0">
                <a:solidFill>
                  <a:prstClr val="black"/>
                </a:solidFill>
              </a:rPr>
              <a:t>{R</a:t>
            </a:r>
            <a:r>
              <a:rPr lang="en-US" altLang="zh-CN" sz="2400" baseline="-25000" dirty="0">
                <a:solidFill>
                  <a:prstClr val="black"/>
                </a:solidFill>
              </a:rPr>
              <a:t>1</a:t>
            </a:r>
            <a:r>
              <a:rPr lang="en-US" altLang="zh-CN" sz="2400" dirty="0">
                <a:solidFill>
                  <a:prstClr val="black"/>
                </a:solidFill>
              </a:rPr>
              <a:t>, R</a:t>
            </a:r>
            <a:r>
              <a:rPr lang="en-US" altLang="zh-CN" sz="2400" baseline="-25000" dirty="0">
                <a:solidFill>
                  <a:prstClr val="black"/>
                </a:solidFill>
              </a:rPr>
              <a:t>2</a:t>
            </a:r>
            <a:r>
              <a:rPr lang="en-US" altLang="zh-CN" sz="2400" dirty="0">
                <a:solidFill>
                  <a:prstClr val="black"/>
                </a:solidFill>
              </a:rPr>
              <a:t>,…, </a:t>
            </a:r>
            <a:r>
              <a:rPr lang="en-US" altLang="zh-CN" sz="2400" dirty="0" err="1">
                <a:solidFill>
                  <a:prstClr val="black"/>
                </a:solidFill>
              </a:rPr>
              <a:t>R</a:t>
            </a:r>
            <a:r>
              <a:rPr lang="en-US" altLang="zh-CN" sz="2400" baseline="-25000" dirty="0" err="1">
                <a:solidFill>
                  <a:prstClr val="black"/>
                </a:solidFill>
              </a:rPr>
              <a:t>i</a:t>
            </a:r>
            <a:r>
              <a:rPr lang="en-US" altLang="zh-CN" sz="2400" dirty="0">
                <a:solidFill>
                  <a:prstClr val="black"/>
                </a:solidFill>
              </a:rPr>
              <a:t>,…, R</a:t>
            </a:r>
            <a:r>
              <a:rPr lang="en-US" altLang="zh-CN" sz="2400" baseline="-25000" dirty="0">
                <a:solidFill>
                  <a:prstClr val="black"/>
                </a:solidFill>
              </a:rPr>
              <a:t>n</a:t>
            </a:r>
            <a:r>
              <a:rPr lang="en-US" altLang="zh-CN" sz="2400" dirty="0">
                <a:solidFill>
                  <a:prstClr val="black"/>
                </a:solidFill>
              </a:rPr>
              <a:t>}</a:t>
            </a:r>
            <a:r>
              <a:rPr lang="zh-CN" altLang="en-US" sz="2400" dirty="0">
                <a:solidFill>
                  <a:prstClr val="black"/>
                </a:solidFill>
              </a:rPr>
              <a:t>为关系</a:t>
            </a:r>
            <a:r>
              <a:rPr lang="en-US" altLang="zh-CN" sz="2400" dirty="0">
                <a:solidFill>
                  <a:prstClr val="black"/>
                </a:solidFill>
              </a:rPr>
              <a:t>R</a:t>
            </a:r>
            <a:r>
              <a:rPr lang="zh-CN" altLang="en-US" sz="2400" dirty="0">
                <a:solidFill>
                  <a:prstClr val="black"/>
                </a:solidFill>
              </a:rPr>
              <a:t>的水平分片。</a:t>
            </a:r>
            <a:endParaRPr lang="en-US" altLang="zh-CN" sz="2400" dirty="0">
              <a:solidFill>
                <a:prstClr val="black"/>
              </a:solidFill>
            </a:endParaRPr>
          </a:p>
          <a:p>
            <a:pPr lvl="0">
              <a:lnSpc>
                <a:spcPct val="90000"/>
              </a:lnSpc>
            </a:pPr>
            <a:r>
              <a:rPr lang="zh-CN" altLang="en-US" sz="2400" b="1" dirty="0">
                <a:solidFill>
                  <a:prstClr val="black"/>
                </a:solidFill>
              </a:rPr>
              <a:t>水平分片可进一步分为两种：</a:t>
            </a:r>
            <a:endParaRPr lang="en-US" altLang="zh-CN" sz="2400" b="1" dirty="0">
              <a:solidFill>
                <a:prstClr val="black"/>
              </a:solidFill>
            </a:endParaRPr>
          </a:p>
          <a:p>
            <a:pPr marL="342900" lvl="0" indent="-342900">
              <a:lnSpc>
                <a:spcPct val="90000"/>
              </a:lnSpc>
              <a:buFont typeface="Wingdings" panose="05000000000000000000" pitchFamily="2" charset="2"/>
              <a:buChar char="Ø"/>
            </a:pPr>
            <a:r>
              <a:rPr lang="zh-CN" altLang="en-US" sz="2400" dirty="0">
                <a:solidFill>
                  <a:srgbClr val="FF0000"/>
                </a:solidFill>
              </a:rPr>
              <a:t>基本</a:t>
            </a:r>
            <a:r>
              <a:rPr lang="zh-CN" altLang="en-US" sz="2400" dirty="0">
                <a:solidFill>
                  <a:prstClr val="black"/>
                </a:solidFill>
              </a:rPr>
              <a:t>水平分片（</a:t>
            </a:r>
            <a:r>
              <a:rPr lang="en-US" altLang="zh-CN" sz="2400" dirty="0">
                <a:solidFill>
                  <a:prstClr val="black"/>
                </a:solidFill>
              </a:rPr>
              <a:t>primary horizontal fragmentation</a:t>
            </a:r>
            <a:r>
              <a:rPr lang="zh-CN" altLang="en-US" sz="2400" dirty="0">
                <a:solidFill>
                  <a:prstClr val="black"/>
                </a:solidFill>
              </a:rPr>
              <a:t>）</a:t>
            </a:r>
            <a:endParaRPr lang="en-US" altLang="zh-CN" sz="2400" dirty="0">
              <a:solidFill>
                <a:prstClr val="black"/>
              </a:solidFill>
            </a:endParaRPr>
          </a:p>
          <a:p>
            <a:pPr marL="342900" lvl="0" indent="-342900">
              <a:lnSpc>
                <a:spcPct val="90000"/>
              </a:lnSpc>
              <a:buFont typeface="Wingdings" panose="05000000000000000000" pitchFamily="2" charset="2"/>
              <a:buChar char="Ø"/>
            </a:pPr>
            <a:r>
              <a:rPr lang="zh-CN" altLang="en-US" sz="2400" dirty="0">
                <a:solidFill>
                  <a:srgbClr val="FF0000"/>
                </a:solidFill>
              </a:rPr>
              <a:t>导出式</a:t>
            </a:r>
            <a:r>
              <a:rPr lang="zh-CN" altLang="en-US" sz="2400" dirty="0">
                <a:solidFill>
                  <a:prstClr val="black"/>
                </a:solidFill>
              </a:rPr>
              <a:t>水平分片（</a:t>
            </a:r>
            <a:r>
              <a:rPr lang="en-US" altLang="zh-CN" sz="2400" dirty="0">
                <a:solidFill>
                  <a:prstClr val="black"/>
                </a:solidFill>
              </a:rPr>
              <a:t>derived horizontal fragmentation</a:t>
            </a:r>
            <a:r>
              <a:rPr lang="zh-CN" altLang="en-US" sz="2400" dirty="0">
                <a:solidFill>
                  <a:prstClr val="black"/>
                </a:solidFill>
              </a:rPr>
              <a:t>）</a:t>
            </a:r>
          </a:p>
        </p:txBody>
      </p:sp>
      <p:sp>
        <p:nvSpPr>
          <p:cNvPr id="5" name="灯片编号占位符 4"/>
          <p:cNvSpPr>
            <a:spLocks noGrp="1"/>
          </p:cNvSpPr>
          <p:nvPr>
            <p:ph type="sldNum" sz="quarter" idx="12"/>
          </p:nvPr>
        </p:nvSpPr>
        <p:spPr/>
        <p:txBody>
          <a:bodyPr/>
          <a:lstStyle/>
          <a:p>
            <a:fld id="{C464E751-8DDD-48F4-87DB-3D6A7AC74B40}" type="slidenum">
              <a:rPr lang="zh-CN" altLang="en-US" smtClean="0"/>
              <a:pPr/>
              <a:t>20</a:t>
            </a:fld>
            <a:endParaRPr lang="zh-CN" altLang="en-US" dirty="0"/>
          </a:p>
        </p:txBody>
      </p:sp>
      <p:sp>
        <p:nvSpPr>
          <p:cNvPr id="4" name="对话气泡: 圆角矩形 3">
            <a:extLst>
              <a:ext uri="{FF2B5EF4-FFF2-40B4-BE49-F238E27FC236}">
                <a16:creationId xmlns:a16="http://schemas.microsoft.com/office/drawing/2014/main" id="{059BCF06-007B-4966-A9E6-30410E2FD21D}"/>
              </a:ext>
            </a:extLst>
          </p:cNvPr>
          <p:cNvSpPr/>
          <p:nvPr/>
        </p:nvSpPr>
        <p:spPr>
          <a:xfrm>
            <a:off x="6492897" y="3137460"/>
            <a:ext cx="1723545" cy="612648"/>
          </a:xfrm>
          <a:prstGeom prst="wedgeRoundRectCallout">
            <a:avLst>
              <a:gd name="adj1" fmla="val -122255"/>
              <a:gd name="adj2" fmla="val 57131"/>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2200" dirty="0">
                <a:latin typeface="微软雅黑" panose="020B0503020204020204" pitchFamily="34" charset="-122"/>
                <a:ea typeface="微软雅黑" panose="020B0503020204020204" pitchFamily="34" charset="-122"/>
              </a:rPr>
              <a:t>完备原则</a:t>
            </a:r>
          </a:p>
        </p:txBody>
      </p:sp>
      <p:sp>
        <p:nvSpPr>
          <p:cNvPr id="6" name="对话气泡: 圆角矩形 5">
            <a:extLst>
              <a:ext uri="{FF2B5EF4-FFF2-40B4-BE49-F238E27FC236}">
                <a16:creationId xmlns:a16="http://schemas.microsoft.com/office/drawing/2014/main" id="{74EA0242-D86A-4889-9BF0-65BD5B9BCF1C}"/>
              </a:ext>
            </a:extLst>
          </p:cNvPr>
          <p:cNvSpPr/>
          <p:nvPr/>
        </p:nvSpPr>
        <p:spPr>
          <a:xfrm>
            <a:off x="7263668" y="4059497"/>
            <a:ext cx="1723545" cy="612648"/>
          </a:xfrm>
          <a:prstGeom prst="wedgeRoundRectCallout">
            <a:avLst>
              <a:gd name="adj1" fmla="val -107369"/>
              <a:gd name="adj2" fmla="val -15885"/>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2200" dirty="0">
                <a:latin typeface="微软雅黑" panose="020B0503020204020204" pitchFamily="34" charset="-122"/>
                <a:ea typeface="微软雅黑" panose="020B0503020204020204" pitchFamily="34" charset="-122"/>
              </a:rPr>
              <a:t>不相交原则</a:t>
            </a:r>
          </a:p>
        </p:txBody>
      </p:sp>
    </p:spTree>
    <p:extLst>
      <p:ext uri="{BB962C8B-B14F-4D97-AF65-F5344CB8AC3E}">
        <p14:creationId xmlns:p14="http://schemas.microsoft.com/office/powerpoint/2010/main" val="29445954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2612"/>
            <a:ext cx="10515600" cy="1111254"/>
          </a:xfrm>
        </p:spPr>
        <p:txBody>
          <a:bodyPr>
            <a:normAutofit/>
          </a:bodyPr>
          <a:lstStyle/>
          <a:p>
            <a:r>
              <a:rPr lang="en-US" altLang="zh-CN" dirty="0">
                <a:latin typeface="等线" pitchFamily="2" charset="-122"/>
                <a:ea typeface="等线" pitchFamily="2" charset="-122"/>
              </a:rPr>
              <a:t>8.2	</a:t>
            </a:r>
            <a:r>
              <a:rPr lang="zh-CN" altLang="en-US" dirty="0">
                <a:latin typeface="等线" pitchFamily="2" charset="-122"/>
                <a:ea typeface="等线" pitchFamily="2" charset="-122"/>
              </a:rPr>
              <a:t>面向关系数据的分布式查询处理（续）</a:t>
            </a:r>
            <a:endParaRPr lang="zh-CN" altLang="en-US" dirty="0"/>
          </a:p>
        </p:txBody>
      </p:sp>
      <p:sp>
        <p:nvSpPr>
          <p:cNvPr id="3" name="内容占位符 2"/>
          <p:cNvSpPr>
            <a:spLocks noGrp="1"/>
          </p:cNvSpPr>
          <p:nvPr>
            <p:ph idx="1"/>
          </p:nvPr>
        </p:nvSpPr>
        <p:spPr>
          <a:xfrm>
            <a:off x="838200" y="1143865"/>
            <a:ext cx="9843655" cy="4672543"/>
          </a:xfrm>
        </p:spPr>
        <p:txBody>
          <a:bodyPr>
            <a:noAutofit/>
          </a:bodyPr>
          <a:lstStyle/>
          <a:p>
            <a:pPr marL="342900" lvl="0" indent="-342900">
              <a:lnSpc>
                <a:spcPct val="90000"/>
              </a:lnSpc>
              <a:buFont typeface="Wingdings" panose="05000000000000000000" pitchFamily="2" charset="2"/>
              <a:buChar char="Ø"/>
            </a:pPr>
            <a:r>
              <a:rPr lang="zh-CN" altLang="en-US" sz="2400" dirty="0">
                <a:solidFill>
                  <a:prstClr val="black"/>
                </a:solidFill>
              </a:rPr>
              <a:t>基本水平分片</a:t>
            </a:r>
            <a:endParaRPr lang="en-US" altLang="zh-CN" sz="2400" dirty="0">
              <a:solidFill>
                <a:prstClr val="black"/>
              </a:solidFill>
            </a:endParaRPr>
          </a:p>
          <a:p>
            <a:pPr lvl="0">
              <a:lnSpc>
                <a:spcPct val="90000"/>
              </a:lnSpc>
            </a:pPr>
            <a:r>
              <a:rPr lang="zh-CN" altLang="en-US" sz="2400" dirty="0">
                <a:solidFill>
                  <a:prstClr val="black"/>
                </a:solidFill>
              </a:rPr>
              <a:t>例：对</a:t>
            </a:r>
            <a:r>
              <a:rPr lang="en-US" altLang="zh-CN" sz="2400" dirty="0">
                <a:solidFill>
                  <a:prstClr val="black"/>
                </a:solidFill>
              </a:rPr>
              <a:t>TPC-H</a:t>
            </a:r>
            <a:r>
              <a:rPr lang="zh-CN" altLang="en-US" sz="2400" dirty="0">
                <a:solidFill>
                  <a:prstClr val="black"/>
                </a:solidFill>
              </a:rPr>
              <a:t>数据库的</a:t>
            </a:r>
            <a:r>
              <a:rPr lang="en-US" altLang="zh-CN" sz="2400" dirty="0">
                <a:solidFill>
                  <a:prstClr val="black"/>
                </a:solidFill>
              </a:rPr>
              <a:t>customer</a:t>
            </a:r>
            <a:r>
              <a:rPr lang="zh-CN" altLang="en-US" sz="2400" dirty="0">
                <a:solidFill>
                  <a:prstClr val="black"/>
                </a:solidFill>
              </a:rPr>
              <a:t>表按照</a:t>
            </a:r>
            <a:r>
              <a:rPr lang="en-US" altLang="zh-CN" sz="2400" dirty="0">
                <a:solidFill>
                  <a:prstClr val="black"/>
                </a:solidFill>
              </a:rPr>
              <a:t>c_mktsegment</a:t>
            </a:r>
            <a:r>
              <a:rPr lang="zh-CN" altLang="en-US" sz="2400" dirty="0">
                <a:solidFill>
                  <a:prstClr val="black"/>
                </a:solidFill>
              </a:rPr>
              <a:t>属性水平分片，该属性包含</a:t>
            </a:r>
            <a:r>
              <a:rPr lang="en-US" altLang="zh-CN" sz="2400" dirty="0">
                <a:solidFill>
                  <a:srgbClr val="FF0000"/>
                </a:solidFill>
              </a:rPr>
              <a:t>5</a:t>
            </a:r>
            <a:r>
              <a:rPr lang="zh-CN" altLang="en-US" sz="2400" dirty="0">
                <a:solidFill>
                  <a:srgbClr val="FF0000"/>
                </a:solidFill>
              </a:rPr>
              <a:t>个值</a:t>
            </a:r>
            <a:r>
              <a:rPr lang="zh-CN" altLang="en-US" sz="2400" dirty="0">
                <a:solidFill>
                  <a:prstClr val="black"/>
                </a:solidFill>
              </a:rPr>
              <a:t>：</a:t>
            </a:r>
            <a:r>
              <a:rPr lang="en-US" altLang="zh-CN" sz="2400" dirty="0">
                <a:solidFill>
                  <a:prstClr val="black"/>
                </a:solidFill>
              </a:rPr>
              <a:t>automobile</a:t>
            </a:r>
            <a:r>
              <a:rPr lang="zh-CN" altLang="en-US" sz="2400" dirty="0">
                <a:solidFill>
                  <a:prstClr val="black"/>
                </a:solidFill>
              </a:rPr>
              <a:t>、</a:t>
            </a:r>
            <a:r>
              <a:rPr lang="en-US" altLang="zh-CN" sz="2400" dirty="0">
                <a:solidFill>
                  <a:prstClr val="black"/>
                </a:solidFill>
              </a:rPr>
              <a:t>building</a:t>
            </a:r>
            <a:r>
              <a:rPr lang="zh-CN" altLang="en-US" sz="2400" dirty="0">
                <a:solidFill>
                  <a:prstClr val="black"/>
                </a:solidFill>
              </a:rPr>
              <a:t>、</a:t>
            </a:r>
            <a:r>
              <a:rPr lang="en-US" altLang="zh-CN" sz="2400" dirty="0">
                <a:solidFill>
                  <a:prstClr val="black"/>
                </a:solidFill>
              </a:rPr>
              <a:t>furniture</a:t>
            </a:r>
            <a:r>
              <a:rPr lang="zh-CN" altLang="en-US" sz="2400" dirty="0">
                <a:solidFill>
                  <a:prstClr val="black"/>
                </a:solidFill>
              </a:rPr>
              <a:t>、</a:t>
            </a:r>
            <a:r>
              <a:rPr lang="en-US" altLang="zh-CN" sz="2400" dirty="0">
                <a:solidFill>
                  <a:prstClr val="black"/>
                </a:solidFill>
              </a:rPr>
              <a:t>household</a:t>
            </a:r>
            <a:r>
              <a:rPr lang="zh-CN" altLang="en-US" sz="2400" dirty="0">
                <a:solidFill>
                  <a:prstClr val="black"/>
                </a:solidFill>
              </a:rPr>
              <a:t>、</a:t>
            </a:r>
            <a:r>
              <a:rPr lang="en-US" altLang="zh-CN" sz="2400" dirty="0">
                <a:solidFill>
                  <a:prstClr val="black"/>
                </a:solidFill>
              </a:rPr>
              <a:t>machinery</a:t>
            </a:r>
            <a:r>
              <a:rPr lang="zh-CN" altLang="en-US" sz="2400" dirty="0">
                <a:solidFill>
                  <a:prstClr val="black"/>
                </a:solidFill>
              </a:rPr>
              <a:t>，可按面的条件分段。</a:t>
            </a:r>
            <a:endParaRPr lang="en-US" altLang="zh-CN" sz="2400" dirty="0">
              <a:solidFill>
                <a:prstClr val="black"/>
              </a:solidFill>
            </a:endParaRPr>
          </a:p>
          <a:p>
            <a:pPr marL="342900" lvl="0" indent="-342900">
              <a:lnSpc>
                <a:spcPct val="90000"/>
              </a:lnSpc>
              <a:buClr>
                <a:schemeClr val="accent6"/>
              </a:buClr>
              <a:buFont typeface="Wingdings" panose="05000000000000000000" pitchFamily="2" charset="2"/>
              <a:buChar char="n"/>
            </a:pPr>
            <a:r>
              <a:rPr lang="en-US" altLang="zh-CN" sz="2400" dirty="0">
                <a:solidFill>
                  <a:prstClr val="black"/>
                </a:solidFill>
              </a:rPr>
              <a:t>C1</a:t>
            </a:r>
            <a:r>
              <a:rPr lang="zh-CN" altLang="en-US" sz="2400" dirty="0">
                <a:solidFill>
                  <a:prstClr val="black"/>
                </a:solidFill>
              </a:rPr>
              <a:t>：</a:t>
            </a:r>
            <a:r>
              <a:rPr lang="en-US" altLang="zh-CN" sz="2400" dirty="0">
                <a:solidFill>
                  <a:prstClr val="black"/>
                </a:solidFill>
              </a:rPr>
              <a:t> c_mktsegment=‘automobile’</a:t>
            </a:r>
          </a:p>
          <a:p>
            <a:pPr marL="342900" indent="-342900">
              <a:lnSpc>
                <a:spcPct val="90000"/>
              </a:lnSpc>
              <a:buClr>
                <a:schemeClr val="accent6"/>
              </a:buClr>
              <a:buFont typeface="Wingdings" panose="05000000000000000000" pitchFamily="2" charset="2"/>
              <a:buChar char="n"/>
            </a:pPr>
            <a:r>
              <a:rPr lang="en-US" altLang="zh-CN" sz="2400" dirty="0">
                <a:solidFill>
                  <a:prstClr val="black"/>
                </a:solidFill>
              </a:rPr>
              <a:t>C2</a:t>
            </a:r>
            <a:r>
              <a:rPr lang="zh-CN" altLang="en-US" sz="2400" dirty="0">
                <a:solidFill>
                  <a:prstClr val="black"/>
                </a:solidFill>
              </a:rPr>
              <a:t>：</a:t>
            </a:r>
            <a:r>
              <a:rPr lang="en-US" altLang="zh-CN" sz="2400" dirty="0">
                <a:solidFill>
                  <a:prstClr val="black"/>
                </a:solidFill>
              </a:rPr>
              <a:t> c_mktsegment=‘building’</a:t>
            </a:r>
          </a:p>
          <a:p>
            <a:pPr marL="342900" indent="-342900">
              <a:lnSpc>
                <a:spcPct val="90000"/>
              </a:lnSpc>
              <a:buClr>
                <a:schemeClr val="accent6"/>
              </a:buClr>
              <a:buFont typeface="Wingdings" panose="05000000000000000000" pitchFamily="2" charset="2"/>
              <a:buChar char="n"/>
            </a:pPr>
            <a:r>
              <a:rPr lang="en-US" altLang="zh-CN" sz="2400" dirty="0">
                <a:solidFill>
                  <a:prstClr val="black"/>
                </a:solidFill>
              </a:rPr>
              <a:t>C3</a:t>
            </a:r>
            <a:r>
              <a:rPr lang="zh-CN" altLang="en-US" sz="2400" dirty="0">
                <a:solidFill>
                  <a:prstClr val="black"/>
                </a:solidFill>
              </a:rPr>
              <a:t>：</a:t>
            </a:r>
            <a:r>
              <a:rPr lang="en-US" altLang="zh-CN" sz="2400" dirty="0">
                <a:solidFill>
                  <a:prstClr val="black"/>
                </a:solidFill>
              </a:rPr>
              <a:t> c_mktsegment=‘furniture’</a:t>
            </a:r>
          </a:p>
          <a:p>
            <a:pPr marL="342900" indent="-342900">
              <a:lnSpc>
                <a:spcPct val="90000"/>
              </a:lnSpc>
              <a:buClr>
                <a:schemeClr val="accent6"/>
              </a:buClr>
              <a:buFont typeface="Wingdings" panose="05000000000000000000" pitchFamily="2" charset="2"/>
              <a:buChar char="n"/>
            </a:pPr>
            <a:r>
              <a:rPr lang="en-US" altLang="zh-CN" sz="2400" dirty="0">
                <a:solidFill>
                  <a:prstClr val="black"/>
                </a:solidFill>
              </a:rPr>
              <a:t>C4</a:t>
            </a:r>
            <a:r>
              <a:rPr lang="zh-CN" altLang="en-US" sz="2400" dirty="0">
                <a:solidFill>
                  <a:prstClr val="black"/>
                </a:solidFill>
              </a:rPr>
              <a:t>：</a:t>
            </a:r>
            <a:r>
              <a:rPr lang="en-US" altLang="zh-CN" sz="2400" dirty="0">
                <a:solidFill>
                  <a:prstClr val="black"/>
                </a:solidFill>
              </a:rPr>
              <a:t> c_mktsegment=‘household’</a:t>
            </a:r>
          </a:p>
          <a:p>
            <a:pPr marL="342900" indent="-342900">
              <a:lnSpc>
                <a:spcPct val="90000"/>
              </a:lnSpc>
              <a:buClr>
                <a:schemeClr val="accent6"/>
              </a:buClr>
              <a:buFont typeface="Wingdings" panose="05000000000000000000" pitchFamily="2" charset="2"/>
              <a:buChar char="n"/>
            </a:pPr>
            <a:r>
              <a:rPr lang="en-US" altLang="zh-CN" sz="2400" dirty="0">
                <a:solidFill>
                  <a:prstClr val="black"/>
                </a:solidFill>
              </a:rPr>
              <a:t>C5</a:t>
            </a:r>
            <a:r>
              <a:rPr lang="zh-CN" altLang="en-US" sz="2400" dirty="0">
                <a:solidFill>
                  <a:prstClr val="black"/>
                </a:solidFill>
              </a:rPr>
              <a:t>：</a:t>
            </a:r>
            <a:r>
              <a:rPr lang="en-US" altLang="zh-CN" sz="2400" dirty="0">
                <a:solidFill>
                  <a:prstClr val="black"/>
                </a:solidFill>
              </a:rPr>
              <a:t> c_mktsegment=‘machinery’</a:t>
            </a:r>
          </a:p>
          <a:p>
            <a:pPr>
              <a:lnSpc>
                <a:spcPct val="90000"/>
              </a:lnSpc>
            </a:pPr>
            <a:r>
              <a:rPr lang="zh-CN" altLang="en-US" sz="2400" dirty="0">
                <a:solidFill>
                  <a:prstClr val="black"/>
                </a:solidFill>
              </a:rPr>
              <a:t>其中，</a:t>
            </a:r>
            <a:r>
              <a:rPr lang="en-US" altLang="zh-CN" sz="2400" dirty="0">
                <a:solidFill>
                  <a:prstClr val="black"/>
                </a:solidFill>
              </a:rPr>
              <a:t>C1~C5</a:t>
            </a:r>
            <a:r>
              <a:rPr lang="zh-CN" altLang="en-US" sz="2400" dirty="0">
                <a:solidFill>
                  <a:prstClr val="black"/>
                </a:solidFill>
              </a:rPr>
              <a:t>对应相同</a:t>
            </a:r>
            <a:r>
              <a:rPr lang="en-US" altLang="zh-CN" sz="2400" dirty="0">
                <a:solidFill>
                  <a:prstClr val="black"/>
                </a:solidFill>
              </a:rPr>
              <a:t>customer</a:t>
            </a:r>
            <a:r>
              <a:rPr lang="zh-CN" altLang="en-US" sz="2400" dirty="0">
                <a:solidFill>
                  <a:prstClr val="black"/>
                </a:solidFill>
              </a:rPr>
              <a:t>表模式的子表，</a:t>
            </a:r>
            <a:r>
              <a:rPr lang="en-US" altLang="zh-CN" sz="2400" dirty="0">
                <a:solidFill>
                  <a:prstClr val="black"/>
                </a:solidFill>
              </a:rPr>
              <a:t>5</a:t>
            </a:r>
            <a:r>
              <a:rPr lang="zh-CN" altLang="en-US" sz="2400" dirty="0">
                <a:solidFill>
                  <a:prstClr val="black"/>
                </a:solidFill>
              </a:rPr>
              <a:t>个子表的并集为</a:t>
            </a:r>
            <a:r>
              <a:rPr lang="en-US" altLang="zh-CN" sz="2400" dirty="0">
                <a:solidFill>
                  <a:prstClr val="black"/>
                </a:solidFill>
              </a:rPr>
              <a:t>customer</a:t>
            </a:r>
            <a:r>
              <a:rPr lang="zh-CN" altLang="en-US" sz="2400" dirty="0">
                <a:solidFill>
                  <a:prstClr val="black"/>
                </a:solidFill>
              </a:rPr>
              <a:t>表，并且各个分段之间交集为空，满足水平分片定义。</a:t>
            </a:r>
            <a:endParaRPr lang="en-US" altLang="zh-CN" sz="2400" dirty="0">
              <a:solidFill>
                <a:prstClr val="black"/>
              </a:solidFill>
            </a:endParaRPr>
          </a:p>
          <a:p>
            <a:pPr lvl="0">
              <a:lnSpc>
                <a:spcPct val="90000"/>
              </a:lnSpc>
            </a:pPr>
            <a:endParaRPr lang="en-US" altLang="zh-CN" sz="2400" dirty="0">
              <a:solidFill>
                <a:prstClr val="black"/>
              </a:solidFill>
            </a:endParaRPr>
          </a:p>
        </p:txBody>
      </p:sp>
      <p:sp>
        <p:nvSpPr>
          <p:cNvPr id="5" name="灯片编号占位符 4"/>
          <p:cNvSpPr>
            <a:spLocks noGrp="1"/>
          </p:cNvSpPr>
          <p:nvPr>
            <p:ph type="sldNum" sz="quarter" idx="12"/>
          </p:nvPr>
        </p:nvSpPr>
        <p:spPr/>
        <p:txBody>
          <a:bodyPr/>
          <a:lstStyle/>
          <a:p>
            <a:fld id="{C464E751-8DDD-48F4-87DB-3D6A7AC74B40}" type="slidenum">
              <a:rPr lang="zh-CN" altLang="en-US" smtClean="0"/>
              <a:pPr/>
              <a:t>21</a:t>
            </a:fld>
            <a:endParaRPr lang="zh-CN" altLang="en-US" dirty="0"/>
          </a:p>
        </p:txBody>
      </p:sp>
    </p:spTree>
    <p:extLst>
      <p:ext uri="{BB962C8B-B14F-4D97-AF65-F5344CB8AC3E}">
        <p14:creationId xmlns:p14="http://schemas.microsoft.com/office/powerpoint/2010/main" val="7665530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2612"/>
            <a:ext cx="10515600" cy="1111254"/>
          </a:xfrm>
        </p:spPr>
        <p:txBody>
          <a:bodyPr>
            <a:normAutofit/>
          </a:bodyPr>
          <a:lstStyle/>
          <a:p>
            <a:r>
              <a:rPr lang="en-US" altLang="zh-CN" dirty="0">
                <a:latin typeface="等线" pitchFamily="2" charset="-122"/>
                <a:ea typeface="等线" pitchFamily="2" charset="-122"/>
              </a:rPr>
              <a:t>8.2	</a:t>
            </a:r>
            <a:r>
              <a:rPr lang="zh-CN" altLang="en-US" dirty="0">
                <a:latin typeface="等线" pitchFamily="2" charset="-122"/>
                <a:ea typeface="等线" pitchFamily="2" charset="-122"/>
              </a:rPr>
              <a:t>面向关系数据的分布式查询处理（续）</a:t>
            </a:r>
            <a:endParaRPr lang="zh-CN" altLang="en-US" dirty="0"/>
          </a:p>
        </p:txBody>
      </p:sp>
      <p:sp>
        <p:nvSpPr>
          <p:cNvPr id="3" name="内容占位符 2"/>
          <p:cNvSpPr>
            <a:spLocks noGrp="1"/>
          </p:cNvSpPr>
          <p:nvPr>
            <p:ph idx="1"/>
          </p:nvPr>
        </p:nvSpPr>
        <p:spPr>
          <a:xfrm>
            <a:off x="838198" y="1065537"/>
            <a:ext cx="9843655" cy="2521180"/>
          </a:xfrm>
        </p:spPr>
        <p:txBody>
          <a:bodyPr>
            <a:noAutofit/>
          </a:bodyPr>
          <a:lstStyle/>
          <a:p>
            <a:pPr marL="342900" lvl="0" indent="-342900">
              <a:lnSpc>
                <a:spcPct val="90000"/>
              </a:lnSpc>
              <a:buFont typeface="Wingdings" panose="05000000000000000000" pitchFamily="2" charset="2"/>
              <a:buChar char="Ø"/>
            </a:pPr>
            <a:r>
              <a:rPr lang="zh-CN" altLang="en-US" sz="2400" dirty="0">
                <a:solidFill>
                  <a:srgbClr val="FF0000"/>
                </a:solidFill>
              </a:rPr>
              <a:t>导出式</a:t>
            </a:r>
            <a:r>
              <a:rPr lang="zh-CN" altLang="en-US" sz="2400" dirty="0">
                <a:solidFill>
                  <a:prstClr val="black"/>
                </a:solidFill>
              </a:rPr>
              <a:t>水平分片</a:t>
            </a:r>
            <a:endParaRPr lang="en-US" altLang="zh-CN" sz="2400" dirty="0">
              <a:solidFill>
                <a:prstClr val="black"/>
              </a:solidFill>
            </a:endParaRPr>
          </a:p>
          <a:p>
            <a:pPr>
              <a:lnSpc>
                <a:spcPct val="90000"/>
              </a:lnSpc>
            </a:pPr>
            <a:r>
              <a:rPr lang="zh-CN" altLang="en-US" sz="2400" dirty="0">
                <a:solidFill>
                  <a:prstClr val="black"/>
                </a:solidFill>
              </a:rPr>
              <a:t>例：对</a:t>
            </a:r>
            <a:r>
              <a:rPr lang="en-US" altLang="zh-CN" sz="2400" dirty="0">
                <a:solidFill>
                  <a:prstClr val="black"/>
                </a:solidFill>
              </a:rPr>
              <a:t>TPC-H</a:t>
            </a:r>
            <a:r>
              <a:rPr lang="zh-CN" altLang="en-US" sz="2400" dirty="0">
                <a:solidFill>
                  <a:prstClr val="black"/>
                </a:solidFill>
              </a:rPr>
              <a:t>数据库的</a:t>
            </a:r>
            <a:r>
              <a:rPr lang="en-US" altLang="zh-CN" sz="2400" dirty="0">
                <a:solidFill>
                  <a:prstClr val="black"/>
                </a:solidFill>
              </a:rPr>
              <a:t>orders</a:t>
            </a:r>
            <a:r>
              <a:rPr lang="zh-CN" altLang="en-US" sz="2400" dirty="0">
                <a:solidFill>
                  <a:prstClr val="black"/>
                </a:solidFill>
              </a:rPr>
              <a:t>表按</a:t>
            </a:r>
            <a:r>
              <a:rPr lang="en-US" altLang="zh-CN" sz="2400" dirty="0">
                <a:solidFill>
                  <a:prstClr val="black"/>
                </a:solidFill>
              </a:rPr>
              <a:t>customer</a:t>
            </a:r>
            <a:r>
              <a:rPr lang="zh-CN" altLang="en-US" sz="2400" dirty="0">
                <a:solidFill>
                  <a:prstClr val="black"/>
                </a:solidFill>
              </a:rPr>
              <a:t>表的</a:t>
            </a:r>
            <a:r>
              <a:rPr lang="en-US" altLang="zh-CN" sz="2400" dirty="0">
                <a:solidFill>
                  <a:prstClr val="black"/>
                </a:solidFill>
              </a:rPr>
              <a:t>c_mktsegment</a:t>
            </a:r>
            <a:r>
              <a:rPr lang="zh-CN" altLang="en-US" sz="2400" dirty="0">
                <a:solidFill>
                  <a:prstClr val="black"/>
                </a:solidFill>
              </a:rPr>
              <a:t>属性水平分片。</a:t>
            </a:r>
            <a:r>
              <a:rPr lang="en-US" altLang="zh-CN" sz="2400" dirty="0">
                <a:solidFill>
                  <a:prstClr val="black"/>
                </a:solidFill>
              </a:rPr>
              <a:t>Orders</a:t>
            </a:r>
            <a:r>
              <a:rPr lang="zh-CN" altLang="en-US" sz="2400" dirty="0">
                <a:solidFill>
                  <a:prstClr val="black"/>
                </a:solidFill>
              </a:rPr>
              <a:t>表通过外键</a:t>
            </a:r>
            <a:r>
              <a:rPr lang="en-US" altLang="zh-CN" sz="2400" dirty="0">
                <a:solidFill>
                  <a:prstClr val="black"/>
                </a:solidFill>
              </a:rPr>
              <a:t>o_custkey</a:t>
            </a:r>
            <a:r>
              <a:rPr lang="zh-CN" altLang="en-US" sz="2400" dirty="0">
                <a:solidFill>
                  <a:prstClr val="black"/>
                </a:solidFill>
              </a:rPr>
              <a:t>与</a:t>
            </a:r>
            <a:r>
              <a:rPr lang="en-US" altLang="zh-CN" sz="2400" dirty="0">
                <a:solidFill>
                  <a:prstClr val="black"/>
                </a:solidFill>
              </a:rPr>
              <a:t>customer</a:t>
            </a:r>
            <a:r>
              <a:rPr lang="zh-CN" altLang="en-US" sz="2400" dirty="0">
                <a:solidFill>
                  <a:prstClr val="black"/>
                </a:solidFill>
              </a:rPr>
              <a:t>表逐渐</a:t>
            </a:r>
            <a:r>
              <a:rPr lang="en-US" altLang="zh-CN" sz="2400" dirty="0">
                <a:solidFill>
                  <a:prstClr val="black"/>
                </a:solidFill>
              </a:rPr>
              <a:t>c_custkey</a:t>
            </a:r>
            <a:r>
              <a:rPr lang="zh-CN" altLang="en-US" sz="2400" dirty="0">
                <a:solidFill>
                  <a:prstClr val="black"/>
                </a:solidFill>
              </a:rPr>
              <a:t>构建参照完整性关系，则按</a:t>
            </a:r>
            <a:r>
              <a:rPr lang="en-US" altLang="zh-CN" sz="2400" dirty="0">
                <a:solidFill>
                  <a:prstClr val="black"/>
                </a:solidFill>
              </a:rPr>
              <a:t>customer</a:t>
            </a:r>
            <a:r>
              <a:rPr lang="zh-CN" altLang="en-US" sz="2400" dirty="0">
                <a:solidFill>
                  <a:prstClr val="black"/>
                </a:solidFill>
              </a:rPr>
              <a:t>表的</a:t>
            </a:r>
            <a:r>
              <a:rPr lang="en-US" altLang="zh-CN" sz="2400" dirty="0">
                <a:solidFill>
                  <a:prstClr val="black"/>
                </a:solidFill>
              </a:rPr>
              <a:t>c_mktsegment</a:t>
            </a:r>
            <a:r>
              <a:rPr lang="zh-CN" altLang="en-US" sz="2400" dirty="0">
                <a:solidFill>
                  <a:prstClr val="black"/>
                </a:solidFill>
              </a:rPr>
              <a:t>属性对</a:t>
            </a:r>
            <a:r>
              <a:rPr lang="en-US" altLang="zh-CN" sz="2400" dirty="0">
                <a:solidFill>
                  <a:prstClr val="black"/>
                </a:solidFill>
              </a:rPr>
              <a:t>orders</a:t>
            </a:r>
            <a:r>
              <a:rPr lang="zh-CN" altLang="en-US" sz="2400" dirty="0">
                <a:solidFill>
                  <a:prstClr val="black"/>
                </a:solidFill>
              </a:rPr>
              <a:t>表的导出分片定义为：</a:t>
            </a:r>
            <a:endParaRPr lang="en-US" altLang="zh-CN" sz="2400" dirty="0">
              <a:solidFill>
                <a:prstClr val="black"/>
              </a:solidFill>
            </a:endParaRPr>
          </a:p>
          <a:p>
            <a:pPr>
              <a:lnSpc>
                <a:spcPct val="90000"/>
              </a:lnSpc>
            </a:pPr>
            <a:endParaRPr lang="en-US" altLang="zh-CN" sz="2400" dirty="0">
              <a:solidFill>
                <a:prstClr val="black"/>
              </a:solidFill>
            </a:endParaRPr>
          </a:p>
        </p:txBody>
      </p:sp>
      <p:sp>
        <p:nvSpPr>
          <p:cNvPr id="5" name="灯片编号占位符 4"/>
          <p:cNvSpPr>
            <a:spLocks noGrp="1"/>
          </p:cNvSpPr>
          <p:nvPr>
            <p:ph type="sldNum" sz="quarter" idx="12"/>
          </p:nvPr>
        </p:nvSpPr>
        <p:spPr/>
        <p:txBody>
          <a:bodyPr/>
          <a:lstStyle/>
          <a:p>
            <a:fld id="{C464E751-8DDD-48F4-87DB-3D6A7AC74B40}" type="slidenum">
              <a:rPr lang="zh-CN" altLang="en-US" smtClean="0"/>
              <a:pPr/>
              <a:t>22</a:t>
            </a:fld>
            <a:endParaRPr lang="zh-CN" altLang="en-US" dirty="0"/>
          </a:p>
        </p:txBody>
      </p:sp>
      <p:sp>
        <p:nvSpPr>
          <p:cNvPr id="10" name="对话气泡: 圆角矩形 9">
            <a:extLst>
              <a:ext uri="{FF2B5EF4-FFF2-40B4-BE49-F238E27FC236}">
                <a16:creationId xmlns:a16="http://schemas.microsoft.com/office/drawing/2014/main" id="{39CB05BA-57FF-471D-AD0C-3A0296CCE5A2}"/>
              </a:ext>
            </a:extLst>
          </p:cNvPr>
          <p:cNvSpPr/>
          <p:nvPr/>
        </p:nvSpPr>
        <p:spPr>
          <a:xfrm>
            <a:off x="6868415" y="941237"/>
            <a:ext cx="4485385" cy="612648"/>
          </a:xfrm>
          <a:prstGeom prst="wedgeRoundRectCallout">
            <a:avLst>
              <a:gd name="adj1" fmla="val -57503"/>
              <a:gd name="adj2" fmla="val 42098"/>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2200" dirty="0">
                <a:latin typeface="微软雅黑" panose="020B0503020204020204" pitchFamily="34" charset="-122"/>
                <a:ea typeface="微软雅黑" panose="020B0503020204020204" pitchFamily="34" charset="-122"/>
              </a:rPr>
              <a:t>仍然满足不相交原则和完备原则</a:t>
            </a:r>
          </a:p>
        </p:txBody>
      </p:sp>
      <p:pic>
        <p:nvPicPr>
          <p:cNvPr id="15" name="图片 14">
            <a:extLst>
              <a:ext uri="{FF2B5EF4-FFF2-40B4-BE49-F238E27FC236}">
                <a16:creationId xmlns:a16="http://schemas.microsoft.com/office/drawing/2014/main" id="{F08D6B02-94DC-44BF-9CF9-66401CF702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2037" y="2961388"/>
            <a:ext cx="7782456" cy="3864000"/>
          </a:xfrm>
          <a:prstGeom prst="rect">
            <a:avLst/>
          </a:prstGeom>
        </p:spPr>
      </p:pic>
    </p:spTree>
    <p:extLst>
      <p:ext uri="{BB962C8B-B14F-4D97-AF65-F5344CB8AC3E}">
        <p14:creationId xmlns:p14="http://schemas.microsoft.com/office/powerpoint/2010/main" val="26711992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2612"/>
            <a:ext cx="10515600" cy="1111254"/>
          </a:xfrm>
        </p:spPr>
        <p:txBody>
          <a:bodyPr>
            <a:normAutofit/>
          </a:bodyPr>
          <a:lstStyle/>
          <a:p>
            <a:r>
              <a:rPr lang="en-US" altLang="zh-CN" dirty="0">
                <a:latin typeface="等线" pitchFamily="2" charset="-122"/>
                <a:ea typeface="等线" pitchFamily="2" charset="-122"/>
              </a:rPr>
              <a:t>8.2	</a:t>
            </a:r>
            <a:r>
              <a:rPr lang="zh-CN" altLang="en-US" dirty="0">
                <a:latin typeface="等线" pitchFamily="2" charset="-122"/>
                <a:ea typeface="等线" pitchFamily="2" charset="-122"/>
              </a:rPr>
              <a:t>面向关系数据的分布式查询处理（续）</a:t>
            </a:r>
            <a:endParaRPr lang="zh-CN" altLang="en-US" dirty="0"/>
          </a:p>
        </p:txBody>
      </p:sp>
      <p:sp>
        <p:nvSpPr>
          <p:cNvPr id="3" name="内容占位符 2"/>
          <p:cNvSpPr>
            <a:spLocks noGrp="1"/>
          </p:cNvSpPr>
          <p:nvPr>
            <p:ph idx="1"/>
          </p:nvPr>
        </p:nvSpPr>
        <p:spPr>
          <a:xfrm>
            <a:off x="838200" y="1143866"/>
            <a:ext cx="9843655" cy="2375189"/>
          </a:xfrm>
        </p:spPr>
        <p:txBody>
          <a:bodyPr>
            <a:noAutofit/>
          </a:bodyPr>
          <a:lstStyle/>
          <a:p>
            <a:pPr marL="342900" lvl="0" indent="-342900">
              <a:lnSpc>
                <a:spcPct val="90000"/>
              </a:lnSpc>
              <a:buFont typeface="Wingdings" panose="05000000000000000000" pitchFamily="2" charset="2"/>
              <a:buChar char="Ø"/>
            </a:pPr>
            <a:r>
              <a:rPr lang="zh-CN" altLang="en-US" sz="2400" dirty="0">
                <a:solidFill>
                  <a:srgbClr val="FF0000"/>
                </a:solidFill>
              </a:rPr>
              <a:t>参照</a:t>
            </a:r>
            <a:r>
              <a:rPr lang="zh-CN" altLang="en-US" sz="2400" dirty="0">
                <a:solidFill>
                  <a:prstClr val="black"/>
                </a:solidFill>
              </a:rPr>
              <a:t>分片（</a:t>
            </a:r>
            <a:r>
              <a:rPr lang="en-US" altLang="zh-CN" sz="2400" dirty="0">
                <a:solidFill>
                  <a:prstClr val="black"/>
                </a:solidFill>
              </a:rPr>
              <a:t>referential partition</a:t>
            </a:r>
            <a:r>
              <a:rPr lang="zh-CN" altLang="en-US" sz="2400" dirty="0">
                <a:solidFill>
                  <a:prstClr val="black"/>
                </a:solidFill>
              </a:rPr>
              <a:t>）</a:t>
            </a:r>
            <a:endParaRPr lang="en-US" altLang="zh-CN" sz="2400" dirty="0">
              <a:solidFill>
                <a:prstClr val="black"/>
              </a:solidFill>
            </a:endParaRPr>
          </a:p>
          <a:p>
            <a:pPr lvl="0">
              <a:lnSpc>
                <a:spcPct val="90000"/>
              </a:lnSpc>
            </a:pPr>
            <a:r>
              <a:rPr lang="en-US" altLang="zh-CN" sz="2400" dirty="0">
                <a:solidFill>
                  <a:prstClr val="black"/>
                </a:solidFill>
              </a:rPr>
              <a:t>       HadoopDB</a:t>
            </a:r>
            <a:r>
              <a:rPr lang="zh-CN" altLang="en-US" sz="2400" dirty="0">
                <a:solidFill>
                  <a:prstClr val="black"/>
                </a:solidFill>
              </a:rPr>
              <a:t>和</a:t>
            </a:r>
            <a:r>
              <a:rPr lang="en-US" altLang="zh-CN" sz="2400" dirty="0">
                <a:solidFill>
                  <a:prstClr val="black"/>
                </a:solidFill>
              </a:rPr>
              <a:t>Oracle11g</a:t>
            </a:r>
            <a:r>
              <a:rPr lang="zh-CN" altLang="en-US" sz="2400" dirty="0">
                <a:solidFill>
                  <a:prstClr val="black"/>
                </a:solidFill>
              </a:rPr>
              <a:t>中采用的分片技术，针对具有参照完整性的多个关系进行分片，外表的分区基于外码，且参照主表的分区。</a:t>
            </a:r>
            <a:endParaRPr lang="en-US" altLang="zh-CN" sz="2400" dirty="0">
              <a:solidFill>
                <a:prstClr val="black"/>
              </a:solidFill>
            </a:endParaRPr>
          </a:p>
          <a:p>
            <a:pPr lvl="0">
              <a:lnSpc>
                <a:spcPct val="90000"/>
              </a:lnSpc>
            </a:pPr>
            <a:r>
              <a:rPr lang="zh-CN" altLang="en-US" sz="2400" dirty="0">
                <a:solidFill>
                  <a:prstClr val="black"/>
                </a:solidFill>
              </a:rPr>
              <a:t>例：</a:t>
            </a:r>
            <a:r>
              <a:rPr lang="en-US" altLang="zh-CN" sz="2400" dirty="0">
                <a:solidFill>
                  <a:prstClr val="black"/>
                </a:solidFill>
              </a:rPr>
              <a:t>TPC-H</a:t>
            </a:r>
            <a:r>
              <a:rPr lang="zh-CN" altLang="en-US" sz="2400" dirty="0">
                <a:solidFill>
                  <a:prstClr val="black"/>
                </a:solidFill>
              </a:rPr>
              <a:t>数据库中</a:t>
            </a:r>
            <a:endParaRPr lang="en-US" altLang="zh-CN" sz="2400" dirty="0">
              <a:solidFill>
                <a:prstClr val="black"/>
              </a:solidFill>
            </a:endParaRPr>
          </a:p>
        </p:txBody>
      </p:sp>
      <p:sp>
        <p:nvSpPr>
          <p:cNvPr id="5" name="灯片编号占位符 4"/>
          <p:cNvSpPr>
            <a:spLocks noGrp="1"/>
          </p:cNvSpPr>
          <p:nvPr>
            <p:ph type="sldNum" sz="quarter" idx="12"/>
          </p:nvPr>
        </p:nvSpPr>
        <p:spPr/>
        <p:txBody>
          <a:bodyPr/>
          <a:lstStyle/>
          <a:p>
            <a:fld id="{C464E751-8DDD-48F4-87DB-3D6A7AC74B40}" type="slidenum">
              <a:rPr lang="zh-CN" altLang="en-US" smtClean="0"/>
              <a:pPr/>
              <a:t>23</a:t>
            </a:fld>
            <a:endParaRPr lang="zh-CN" altLang="en-US" dirty="0"/>
          </a:p>
        </p:txBody>
      </p:sp>
      <p:pic>
        <p:nvPicPr>
          <p:cNvPr id="7" name="图片 6">
            <a:extLst>
              <a:ext uri="{FF2B5EF4-FFF2-40B4-BE49-F238E27FC236}">
                <a16:creationId xmlns:a16="http://schemas.microsoft.com/office/drawing/2014/main" id="{0DE8214B-A7E2-495A-B920-7E36AAD43134}"/>
              </a:ext>
            </a:extLst>
          </p:cNvPr>
          <p:cNvPicPr>
            <a:picLocks noChangeAspect="1"/>
          </p:cNvPicPr>
          <p:nvPr/>
        </p:nvPicPr>
        <p:blipFill>
          <a:blip r:embed="rId2"/>
          <a:stretch>
            <a:fillRect/>
          </a:stretch>
        </p:blipFill>
        <p:spPr>
          <a:xfrm>
            <a:off x="3671749" y="2447224"/>
            <a:ext cx="4599101" cy="4498298"/>
          </a:xfrm>
          <a:prstGeom prst="rect">
            <a:avLst/>
          </a:prstGeom>
        </p:spPr>
      </p:pic>
    </p:spTree>
    <p:extLst>
      <p:ext uri="{BB962C8B-B14F-4D97-AF65-F5344CB8AC3E}">
        <p14:creationId xmlns:p14="http://schemas.microsoft.com/office/powerpoint/2010/main" val="10616800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2612"/>
            <a:ext cx="10515600" cy="1111254"/>
          </a:xfrm>
        </p:spPr>
        <p:txBody>
          <a:bodyPr>
            <a:normAutofit/>
          </a:bodyPr>
          <a:lstStyle/>
          <a:p>
            <a:r>
              <a:rPr lang="en-US" altLang="zh-CN" dirty="0">
                <a:latin typeface="等线" pitchFamily="2" charset="-122"/>
                <a:ea typeface="等线" pitchFamily="2" charset="-122"/>
              </a:rPr>
              <a:t>8.2	</a:t>
            </a:r>
            <a:r>
              <a:rPr lang="zh-CN" altLang="en-US" dirty="0">
                <a:latin typeface="等线" pitchFamily="2" charset="-122"/>
                <a:ea typeface="等线" pitchFamily="2" charset="-122"/>
              </a:rPr>
              <a:t>面向关系数据的分布式查询处理（续）</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38200" y="819640"/>
                <a:ext cx="9843655" cy="631025"/>
              </a:xfrm>
            </p:spPr>
            <p:txBody>
              <a:bodyPr>
                <a:noAutofit/>
              </a:bodyPr>
              <a:lstStyle/>
              <a:p>
                <a:pPr lvl="0">
                  <a:lnSpc>
                    <a:spcPct val="90000"/>
                  </a:lnSpc>
                </a:pPr>
                <a:r>
                  <a:rPr lang="en-US" altLang="zh-CN" sz="2400" dirty="0">
                    <a:solidFill>
                      <a:prstClr val="black"/>
                    </a:solidFill>
                  </a:rPr>
                  <a:t>TPC-H</a:t>
                </a:r>
                <a:r>
                  <a:rPr lang="zh-CN" altLang="en-US" sz="2400" dirty="0">
                    <a:solidFill>
                      <a:prstClr val="black"/>
                    </a:solidFill>
                  </a:rPr>
                  <a:t>数据库     </a:t>
                </a:r>
                <a14:m>
                  <m:oMath xmlns:m="http://schemas.openxmlformats.org/officeDocument/2006/math">
                    <m:r>
                      <a:rPr lang="en-US" altLang="zh-CN" sz="2400" b="0" i="1" smtClean="0">
                        <a:solidFill>
                          <a:prstClr val="black"/>
                        </a:solidFill>
                        <a:latin typeface="Cambria Math" panose="02040503050406030204" pitchFamily="18" charset="0"/>
                      </a:rPr>
                      <m:t>𝐿𝐼𝑁𝐸𝐼𝑇𝐸𝑀</m:t>
                    </m:r>
                    <m:groupChr>
                      <m:groupChrPr>
                        <m:chr m:val="→"/>
                        <m:vertJc m:val="bot"/>
                        <m:ctrlPr>
                          <a:rPr lang="en-US" altLang="zh-CN" sz="2400" b="0" i="1" smtClean="0">
                            <a:solidFill>
                              <a:prstClr val="black"/>
                            </a:solidFill>
                            <a:latin typeface="Cambria Math" panose="02040503050406030204" pitchFamily="18" charset="0"/>
                          </a:rPr>
                        </m:ctrlPr>
                      </m:groupChrPr>
                      <m:e>
                        <m:r>
                          <m:rPr>
                            <m:brk m:alnAt="2"/>
                          </m:rPr>
                          <a:rPr lang="zh-CN" altLang="en-US" sz="2400" i="1">
                            <a:solidFill>
                              <a:prstClr val="black"/>
                            </a:solidFill>
                            <a:latin typeface="Cambria Math" panose="02040503050406030204" pitchFamily="18" charset="0"/>
                          </a:rPr>
                          <m:t>参</m:t>
                        </m:r>
                        <m:r>
                          <a:rPr lang="zh-CN" altLang="en-US" sz="2400" i="1">
                            <a:solidFill>
                              <a:prstClr val="black"/>
                            </a:solidFill>
                            <a:latin typeface="Cambria Math" panose="02040503050406030204" pitchFamily="18" charset="0"/>
                          </a:rPr>
                          <m:t>照</m:t>
                        </m:r>
                      </m:e>
                    </m:groupChr>
                    <m:r>
                      <a:rPr lang="en-US" altLang="zh-CN" sz="2400" b="0" i="1" smtClean="0">
                        <a:solidFill>
                          <a:prstClr val="black"/>
                        </a:solidFill>
                        <a:latin typeface="Cambria Math" panose="02040503050406030204" pitchFamily="18" charset="0"/>
                      </a:rPr>
                      <m:t>𝑂𝑅𝐷𝐸𝑅𝑆</m:t>
                    </m:r>
                    <m:groupChr>
                      <m:groupChrPr>
                        <m:chr m:val="→"/>
                        <m:vertJc m:val="bot"/>
                        <m:ctrlPr>
                          <a:rPr lang="en-US" altLang="zh-CN" sz="2400" i="1">
                            <a:solidFill>
                              <a:prstClr val="black"/>
                            </a:solidFill>
                            <a:latin typeface="Cambria Math" panose="02040503050406030204" pitchFamily="18" charset="0"/>
                          </a:rPr>
                        </m:ctrlPr>
                      </m:groupChrPr>
                      <m:e>
                        <m:r>
                          <m:rPr>
                            <m:brk m:alnAt="2"/>
                          </m:rPr>
                          <a:rPr lang="zh-CN" altLang="en-US" sz="2400" i="1">
                            <a:solidFill>
                              <a:prstClr val="black"/>
                            </a:solidFill>
                            <a:latin typeface="Cambria Math" panose="02040503050406030204" pitchFamily="18" charset="0"/>
                          </a:rPr>
                          <m:t>参</m:t>
                        </m:r>
                        <m:r>
                          <a:rPr lang="zh-CN" altLang="en-US" sz="2400" i="1">
                            <a:solidFill>
                              <a:prstClr val="black"/>
                            </a:solidFill>
                            <a:latin typeface="Cambria Math" panose="02040503050406030204" pitchFamily="18" charset="0"/>
                          </a:rPr>
                          <m:t>照</m:t>
                        </m:r>
                      </m:e>
                    </m:groupChr>
                    <m:r>
                      <a:rPr lang="en-US" altLang="zh-CN" sz="2400" b="0" i="1" smtClean="0">
                        <a:solidFill>
                          <a:prstClr val="black"/>
                        </a:solidFill>
                        <a:latin typeface="Cambria Math" panose="02040503050406030204" pitchFamily="18" charset="0"/>
                      </a:rPr>
                      <m:t>𝐶𝑈𝑆𝑇𝑂𝑀𝐸𝑅</m:t>
                    </m:r>
                  </m:oMath>
                </a14:m>
                <a:endParaRPr lang="en-US" altLang="zh-CN" sz="2400" dirty="0">
                  <a:solidFill>
                    <a:prstClr val="black"/>
                  </a:solidFill>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838200" y="819640"/>
                <a:ext cx="9843655" cy="631025"/>
              </a:xfrm>
              <a:blipFill>
                <a:blip r:embed="rId3"/>
                <a:stretch>
                  <a:fillRect l="-991" b="-23077"/>
                </a:stretch>
              </a:blipFill>
            </p:spPr>
            <p:txBody>
              <a:bodyPr/>
              <a:lstStyle/>
              <a:p>
                <a:r>
                  <a:rPr lang="zh-CN" altLang="en-US">
                    <a:noFill/>
                  </a:rPr>
                  <a:t> </a:t>
                </a:r>
              </a:p>
            </p:txBody>
          </p:sp>
        </mc:Fallback>
      </mc:AlternateContent>
      <p:sp>
        <p:nvSpPr>
          <p:cNvPr id="5" name="灯片编号占位符 4"/>
          <p:cNvSpPr>
            <a:spLocks noGrp="1"/>
          </p:cNvSpPr>
          <p:nvPr>
            <p:ph type="sldNum" sz="quarter" idx="12"/>
          </p:nvPr>
        </p:nvSpPr>
        <p:spPr/>
        <p:txBody>
          <a:bodyPr/>
          <a:lstStyle/>
          <a:p>
            <a:fld id="{C464E751-8DDD-48F4-87DB-3D6A7AC74B40}" type="slidenum">
              <a:rPr lang="zh-CN" altLang="en-US" smtClean="0"/>
              <a:pPr/>
              <a:t>24</a:t>
            </a:fld>
            <a:endParaRPr lang="zh-CN" altLang="en-US" dirty="0"/>
          </a:p>
        </p:txBody>
      </p:sp>
      <p:graphicFrame>
        <p:nvGraphicFramePr>
          <p:cNvPr id="6" name="表格 5">
            <a:extLst>
              <a:ext uri="{FF2B5EF4-FFF2-40B4-BE49-F238E27FC236}">
                <a16:creationId xmlns:a16="http://schemas.microsoft.com/office/drawing/2014/main" id="{9B5EAE64-6AA5-47DE-9109-A189A6BEFD13}"/>
              </a:ext>
            </a:extLst>
          </p:cNvPr>
          <p:cNvGraphicFramePr>
            <a:graphicFrameLocks noGrp="1"/>
          </p:cNvGraphicFramePr>
          <p:nvPr>
            <p:extLst>
              <p:ext uri="{D42A27DB-BD31-4B8C-83A1-F6EECF244321}">
                <p14:modId xmlns:p14="http://schemas.microsoft.com/office/powerpoint/2010/main" val="1506311960"/>
              </p:ext>
            </p:extLst>
          </p:nvPr>
        </p:nvGraphicFramePr>
        <p:xfrm>
          <a:off x="899332" y="1449671"/>
          <a:ext cx="2577177" cy="5405991"/>
        </p:xfrm>
        <a:graphic>
          <a:graphicData uri="http://schemas.openxmlformats.org/drawingml/2006/table">
            <a:tbl>
              <a:tblPr firstRow="1" bandRow="1">
                <a:tableStyleId>{5C22544A-7EE6-4342-B048-85BDC9FD1C3A}</a:tableStyleId>
              </a:tblPr>
              <a:tblGrid>
                <a:gridCol w="2577177">
                  <a:extLst>
                    <a:ext uri="{9D8B030D-6E8A-4147-A177-3AD203B41FA5}">
                      <a16:colId xmlns:a16="http://schemas.microsoft.com/office/drawing/2014/main" val="4046512244"/>
                    </a:ext>
                  </a:extLst>
                </a:gridCol>
              </a:tblGrid>
              <a:tr h="304304">
                <a:tc>
                  <a:txBody>
                    <a:bodyPr/>
                    <a:lstStyle/>
                    <a:p>
                      <a:r>
                        <a:rPr lang="en-US" altLang="zh-CN" sz="1400" dirty="0"/>
                        <a:t>Lineitem</a:t>
                      </a:r>
                      <a:endParaRPr lang="zh-CN" altLang="en-US" sz="1400" dirty="0"/>
                    </a:p>
                  </a:txBody>
                  <a:tcPr/>
                </a:tc>
                <a:extLst>
                  <a:ext uri="{0D108BD9-81ED-4DB2-BD59-A6C34878D82A}">
                    <a16:rowId xmlns:a16="http://schemas.microsoft.com/office/drawing/2014/main" val="3428853206"/>
                  </a:ext>
                </a:extLst>
              </a:tr>
              <a:tr h="311253">
                <a:tc>
                  <a:txBody>
                    <a:bodyPr/>
                    <a:lstStyle/>
                    <a:p>
                      <a:r>
                        <a:rPr lang="en-US" altLang="zh-CN" sz="1400" dirty="0" err="1">
                          <a:solidFill>
                            <a:srgbClr val="FF0000"/>
                          </a:solidFill>
                        </a:rPr>
                        <a:t>orderkey</a:t>
                      </a:r>
                      <a:r>
                        <a:rPr lang="en-US" altLang="zh-CN" sz="1400" dirty="0">
                          <a:solidFill>
                            <a:srgbClr val="FF0000"/>
                          </a:solidFill>
                        </a:rPr>
                        <a:t> INT, </a:t>
                      </a:r>
                      <a:r>
                        <a:rPr lang="zh-CN" altLang="en-US" sz="1400" dirty="0">
                          <a:solidFill>
                            <a:srgbClr val="FF0000"/>
                          </a:solidFill>
                        </a:rPr>
                        <a:t>外码参照</a:t>
                      </a:r>
                      <a:r>
                        <a:rPr lang="en-US" altLang="zh-CN" sz="1400" dirty="0">
                          <a:solidFill>
                            <a:srgbClr val="FF0000"/>
                          </a:solidFill>
                        </a:rPr>
                        <a:t>orders</a:t>
                      </a:r>
                    </a:p>
                  </a:txBody>
                  <a:tcPr/>
                </a:tc>
                <a:extLst>
                  <a:ext uri="{0D108BD9-81ED-4DB2-BD59-A6C34878D82A}">
                    <a16:rowId xmlns:a16="http://schemas.microsoft.com/office/drawing/2014/main" val="257109111"/>
                  </a:ext>
                </a:extLst>
              </a:tr>
              <a:tr h="304304">
                <a:tc>
                  <a:txBody>
                    <a:bodyPr/>
                    <a:lstStyle/>
                    <a:p>
                      <a:r>
                        <a:rPr lang="en-US" altLang="zh-CN" sz="1400" dirty="0" err="1"/>
                        <a:t>partkey</a:t>
                      </a:r>
                      <a:r>
                        <a:rPr lang="en-US" altLang="zh-CN" sz="1400" dirty="0"/>
                        <a:t> INT,</a:t>
                      </a:r>
                      <a:endParaRPr lang="zh-CN" altLang="en-US" sz="1400" dirty="0"/>
                    </a:p>
                  </a:txBody>
                  <a:tcPr/>
                </a:tc>
                <a:extLst>
                  <a:ext uri="{0D108BD9-81ED-4DB2-BD59-A6C34878D82A}">
                    <a16:rowId xmlns:a16="http://schemas.microsoft.com/office/drawing/2014/main" val="268578418"/>
                  </a:ext>
                </a:extLst>
              </a:tr>
              <a:tr h="335660">
                <a:tc>
                  <a:txBody>
                    <a:bodyPr/>
                    <a:lstStyle/>
                    <a:p>
                      <a:r>
                        <a:rPr lang="en-US" altLang="zh-CN" sz="1400" dirty="0" err="1"/>
                        <a:t>suppkey</a:t>
                      </a:r>
                      <a:r>
                        <a:rPr lang="en-US" altLang="zh-CN" sz="1400" dirty="0"/>
                        <a:t> INT,</a:t>
                      </a:r>
                      <a:endParaRPr lang="zh-CN" altLang="en-US" sz="1400" dirty="0"/>
                    </a:p>
                  </a:txBody>
                  <a:tcPr/>
                </a:tc>
                <a:extLst>
                  <a:ext uri="{0D108BD9-81ED-4DB2-BD59-A6C34878D82A}">
                    <a16:rowId xmlns:a16="http://schemas.microsoft.com/office/drawing/2014/main" val="3445013921"/>
                  </a:ext>
                </a:extLst>
              </a:tr>
              <a:tr h="304304">
                <a:tc>
                  <a:txBody>
                    <a:bodyPr/>
                    <a:lstStyle/>
                    <a:p>
                      <a:r>
                        <a:rPr lang="en-US" altLang="zh-CN" sz="1400" dirty="0" err="1"/>
                        <a:t>linenumber</a:t>
                      </a:r>
                      <a:r>
                        <a:rPr lang="en-US" altLang="zh-CN" sz="1400" dirty="0"/>
                        <a:t> INT,</a:t>
                      </a:r>
                      <a:r>
                        <a:rPr lang="zh-CN" altLang="en-US" sz="1400" dirty="0"/>
                        <a:t>主码</a:t>
                      </a:r>
                    </a:p>
                  </a:txBody>
                  <a:tcPr/>
                </a:tc>
                <a:extLst>
                  <a:ext uri="{0D108BD9-81ED-4DB2-BD59-A6C34878D82A}">
                    <a16:rowId xmlns:a16="http://schemas.microsoft.com/office/drawing/2014/main" val="1440609370"/>
                  </a:ext>
                </a:extLst>
              </a:tr>
              <a:tr h="304304">
                <a:tc>
                  <a:txBody>
                    <a:bodyPr/>
                    <a:lstStyle/>
                    <a:p>
                      <a:r>
                        <a:rPr lang="en-US" altLang="zh-CN" sz="1400" dirty="0"/>
                        <a:t>quantity INT,</a:t>
                      </a:r>
                      <a:endParaRPr lang="zh-CN" altLang="en-US" sz="1400" dirty="0"/>
                    </a:p>
                  </a:txBody>
                  <a:tcPr/>
                </a:tc>
                <a:extLst>
                  <a:ext uri="{0D108BD9-81ED-4DB2-BD59-A6C34878D82A}">
                    <a16:rowId xmlns:a16="http://schemas.microsoft.com/office/drawing/2014/main" val="1271755714"/>
                  </a:ext>
                </a:extLst>
              </a:tr>
              <a:tr h="304304">
                <a:tc>
                  <a:txBody>
                    <a:bodyPr/>
                    <a:lstStyle/>
                    <a:p>
                      <a:r>
                        <a:rPr lang="en-US" altLang="zh-CN" sz="1400" dirty="0" err="1"/>
                        <a:t>extendedprice</a:t>
                      </a:r>
                      <a:r>
                        <a:rPr lang="en-US" altLang="zh-CN" sz="1400" dirty="0"/>
                        <a:t> NUMERIC(8,2),</a:t>
                      </a:r>
                      <a:endParaRPr lang="zh-CN" altLang="en-US" sz="1400" dirty="0"/>
                    </a:p>
                  </a:txBody>
                  <a:tcPr/>
                </a:tc>
                <a:extLst>
                  <a:ext uri="{0D108BD9-81ED-4DB2-BD59-A6C34878D82A}">
                    <a16:rowId xmlns:a16="http://schemas.microsoft.com/office/drawing/2014/main" val="388355071"/>
                  </a:ext>
                </a:extLst>
              </a:tr>
              <a:tr h="304304">
                <a:tc>
                  <a:txBody>
                    <a:bodyPr/>
                    <a:lstStyle/>
                    <a:p>
                      <a:r>
                        <a:rPr lang="en-US" altLang="zh-CN" sz="1400" dirty="0"/>
                        <a:t>discount NUMERIC(3,2),</a:t>
                      </a:r>
                      <a:endParaRPr lang="zh-CN" altLang="en-US" sz="1400" dirty="0"/>
                    </a:p>
                  </a:txBody>
                  <a:tcPr/>
                </a:tc>
                <a:extLst>
                  <a:ext uri="{0D108BD9-81ED-4DB2-BD59-A6C34878D82A}">
                    <a16:rowId xmlns:a16="http://schemas.microsoft.com/office/drawing/2014/main" val="2825405281"/>
                  </a:ext>
                </a:extLst>
              </a:tr>
              <a:tr h="307729">
                <a:tc>
                  <a:txBody>
                    <a:bodyPr/>
                    <a:lstStyle/>
                    <a:p>
                      <a:r>
                        <a:rPr lang="en-US" altLang="zh-CN" sz="1400" dirty="0"/>
                        <a:t>tax NUMERIC(3,2),</a:t>
                      </a:r>
                      <a:endParaRPr lang="zh-CN" altLang="en-US" sz="1400" dirty="0"/>
                    </a:p>
                  </a:txBody>
                  <a:tcPr/>
                </a:tc>
                <a:extLst>
                  <a:ext uri="{0D108BD9-81ED-4DB2-BD59-A6C34878D82A}">
                    <a16:rowId xmlns:a16="http://schemas.microsoft.com/office/drawing/2014/main" val="367148408"/>
                  </a:ext>
                </a:extLst>
              </a:tr>
              <a:tr h="304304">
                <a:tc>
                  <a:txBody>
                    <a:bodyPr/>
                    <a:lstStyle/>
                    <a:p>
                      <a:r>
                        <a:rPr lang="en-US" altLang="zh-CN" sz="1400" dirty="0" err="1"/>
                        <a:t>returnflag</a:t>
                      </a:r>
                      <a:r>
                        <a:rPr lang="en-US" altLang="zh-CN" sz="1400" dirty="0"/>
                        <a:t> CHAR(1),</a:t>
                      </a:r>
                      <a:endParaRPr lang="zh-CN" altLang="en-US" sz="1400" dirty="0"/>
                    </a:p>
                  </a:txBody>
                  <a:tcPr/>
                </a:tc>
                <a:extLst>
                  <a:ext uri="{0D108BD9-81ED-4DB2-BD59-A6C34878D82A}">
                    <a16:rowId xmlns:a16="http://schemas.microsoft.com/office/drawing/2014/main" val="1615835431"/>
                  </a:ext>
                </a:extLst>
              </a:tr>
              <a:tr h="327185">
                <a:tc>
                  <a:txBody>
                    <a:bodyPr/>
                    <a:lstStyle/>
                    <a:p>
                      <a:r>
                        <a:rPr lang="en-US" altLang="zh-CN" sz="1400" dirty="0" err="1"/>
                        <a:t>linestatus</a:t>
                      </a:r>
                      <a:r>
                        <a:rPr lang="en-US" altLang="zh-CN" sz="1400" dirty="0"/>
                        <a:t> CHAR(1),</a:t>
                      </a:r>
                      <a:endParaRPr lang="zh-CN" altLang="en-US" sz="1400" dirty="0"/>
                    </a:p>
                  </a:txBody>
                  <a:tcPr/>
                </a:tc>
                <a:extLst>
                  <a:ext uri="{0D108BD9-81ED-4DB2-BD59-A6C34878D82A}">
                    <a16:rowId xmlns:a16="http://schemas.microsoft.com/office/drawing/2014/main" val="2533232797"/>
                  </a:ext>
                </a:extLst>
              </a:tr>
              <a:tr h="304304">
                <a:tc>
                  <a:txBody>
                    <a:bodyPr/>
                    <a:lstStyle/>
                    <a:p>
                      <a:r>
                        <a:rPr lang="en-US" altLang="zh-CN" sz="1400" dirty="0" err="1"/>
                        <a:t>shipdate</a:t>
                      </a:r>
                      <a:r>
                        <a:rPr lang="en-US" altLang="zh-CN" sz="1400" dirty="0"/>
                        <a:t> DATE NULL,</a:t>
                      </a:r>
                      <a:endParaRPr lang="zh-CN" altLang="en-US" sz="1400" dirty="0"/>
                    </a:p>
                  </a:txBody>
                  <a:tcPr/>
                </a:tc>
                <a:extLst>
                  <a:ext uri="{0D108BD9-81ED-4DB2-BD59-A6C34878D82A}">
                    <a16:rowId xmlns:a16="http://schemas.microsoft.com/office/drawing/2014/main" val="3808297161"/>
                  </a:ext>
                </a:extLst>
              </a:tr>
              <a:tr h="304304">
                <a:tc>
                  <a:txBody>
                    <a:bodyPr/>
                    <a:lstStyle/>
                    <a:p>
                      <a:r>
                        <a:rPr lang="en-US" altLang="zh-CN" sz="1400" dirty="0" err="1"/>
                        <a:t>commitdate</a:t>
                      </a:r>
                      <a:r>
                        <a:rPr lang="en-US" altLang="zh-CN" sz="1400" dirty="0"/>
                        <a:t> DATE,</a:t>
                      </a:r>
                      <a:endParaRPr lang="zh-CN" altLang="en-US" sz="1400" dirty="0"/>
                    </a:p>
                  </a:txBody>
                  <a:tcPr/>
                </a:tc>
                <a:extLst>
                  <a:ext uri="{0D108BD9-81ED-4DB2-BD59-A6C34878D82A}">
                    <a16:rowId xmlns:a16="http://schemas.microsoft.com/office/drawing/2014/main" val="4175656184"/>
                  </a:ext>
                </a:extLst>
              </a:tr>
              <a:tr h="335690">
                <a:tc>
                  <a:txBody>
                    <a:bodyPr/>
                    <a:lstStyle/>
                    <a:p>
                      <a:r>
                        <a:rPr lang="en-US" altLang="zh-CN" sz="1400" dirty="0" err="1"/>
                        <a:t>receiptdate</a:t>
                      </a:r>
                      <a:r>
                        <a:rPr lang="en-US" altLang="zh-CN" sz="1400" dirty="0"/>
                        <a:t> DATE,</a:t>
                      </a:r>
                      <a:endParaRPr lang="zh-CN" altLang="en-US" sz="1400" dirty="0"/>
                    </a:p>
                  </a:txBody>
                  <a:tcPr/>
                </a:tc>
                <a:extLst>
                  <a:ext uri="{0D108BD9-81ED-4DB2-BD59-A6C34878D82A}">
                    <a16:rowId xmlns:a16="http://schemas.microsoft.com/office/drawing/2014/main" val="3733510615"/>
                  </a:ext>
                </a:extLst>
              </a:tr>
              <a:tr h="370237">
                <a:tc>
                  <a:txBody>
                    <a:bodyPr/>
                    <a:lstStyle/>
                    <a:p>
                      <a:r>
                        <a:rPr lang="en-US" altLang="zh-CN" sz="1400" dirty="0" err="1"/>
                        <a:t>shipinstruct</a:t>
                      </a:r>
                      <a:r>
                        <a:rPr lang="en-US" altLang="zh-CN" sz="1400" dirty="0"/>
                        <a:t> CHAR(25),</a:t>
                      </a:r>
                      <a:endParaRPr lang="zh-CN" altLang="en-US" sz="1400" dirty="0"/>
                    </a:p>
                  </a:txBody>
                  <a:tcPr/>
                </a:tc>
                <a:extLst>
                  <a:ext uri="{0D108BD9-81ED-4DB2-BD59-A6C34878D82A}">
                    <a16:rowId xmlns:a16="http://schemas.microsoft.com/office/drawing/2014/main" val="1830042929"/>
                  </a:ext>
                </a:extLst>
              </a:tr>
              <a:tr h="304304">
                <a:tc>
                  <a:txBody>
                    <a:bodyPr/>
                    <a:lstStyle/>
                    <a:p>
                      <a:r>
                        <a:rPr lang="en-US" altLang="zh-CN" sz="1400" dirty="0" err="1"/>
                        <a:t>shipmode</a:t>
                      </a:r>
                      <a:r>
                        <a:rPr lang="en-US" altLang="zh-CN" sz="1400" dirty="0"/>
                        <a:t> CHAR(10),</a:t>
                      </a:r>
                      <a:endParaRPr lang="zh-CN" altLang="en-US" sz="1400" dirty="0"/>
                    </a:p>
                  </a:txBody>
                  <a:tcPr/>
                </a:tc>
                <a:extLst>
                  <a:ext uri="{0D108BD9-81ED-4DB2-BD59-A6C34878D82A}">
                    <a16:rowId xmlns:a16="http://schemas.microsoft.com/office/drawing/2014/main" val="2809090721"/>
                  </a:ext>
                </a:extLst>
              </a:tr>
              <a:tr h="370237">
                <a:tc>
                  <a:txBody>
                    <a:bodyPr/>
                    <a:lstStyle/>
                    <a:p>
                      <a:r>
                        <a:rPr lang="en-US" altLang="zh-CN" sz="1400" dirty="0"/>
                        <a:t>COMMENT VARCHAR(40)</a:t>
                      </a:r>
                      <a:endParaRPr lang="zh-CN" altLang="en-US" sz="1400" dirty="0"/>
                    </a:p>
                  </a:txBody>
                  <a:tcPr/>
                </a:tc>
                <a:extLst>
                  <a:ext uri="{0D108BD9-81ED-4DB2-BD59-A6C34878D82A}">
                    <a16:rowId xmlns:a16="http://schemas.microsoft.com/office/drawing/2014/main" val="1546038399"/>
                  </a:ext>
                </a:extLst>
              </a:tr>
            </a:tbl>
          </a:graphicData>
        </a:graphic>
      </p:graphicFrame>
      <p:graphicFrame>
        <p:nvGraphicFramePr>
          <p:cNvPr id="7" name="表格 6">
            <a:extLst>
              <a:ext uri="{FF2B5EF4-FFF2-40B4-BE49-F238E27FC236}">
                <a16:creationId xmlns:a16="http://schemas.microsoft.com/office/drawing/2014/main" id="{65B830F6-085D-490F-9124-B678651FBD41}"/>
              </a:ext>
            </a:extLst>
          </p:cNvPr>
          <p:cNvGraphicFramePr>
            <a:graphicFrameLocks noGrp="1"/>
          </p:cNvGraphicFramePr>
          <p:nvPr>
            <p:extLst>
              <p:ext uri="{D42A27DB-BD31-4B8C-83A1-F6EECF244321}">
                <p14:modId xmlns:p14="http://schemas.microsoft.com/office/powerpoint/2010/main" val="2975963474"/>
              </p:ext>
            </p:extLst>
          </p:nvPr>
        </p:nvGraphicFramePr>
        <p:xfrm>
          <a:off x="4650581" y="1446783"/>
          <a:ext cx="2577177" cy="3708400"/>
        </p:xfrm>
        <a:graphic>
          <a:graphicData uri="http://schemas.openxmlformats.org/drawingml/2006/table">
            <a:tbl>
              <a:tblPr firstRow="1" bandRow="1">
                <a:tableStyleId>{5C22544A-7EE6-4342-B048-85BDC9FD1C3A}</a:tableStyleId>
              </a:tblPr>
              <a:tblGrid>
                <a:gridCol w="2577177">
                  <a:extLst>
                    <a:ext uri="{9D8B030D-6E8A-4147-A177-3AD203B41FA5}">
                      <a16:colId xmlns:a16="http://schemas.microsoft.com/office/drawing/2014/main" val="225027575"/>
                    </a:ext>
                  </a:extLst>
                </a:gridCol>
              </a:tblGrid>
              <a:tr h="370840">
                <a:tc>
                  <a:txBody>
                    <a:bodyPr/>
                    <a:lstStyle/>
                    <a:p>
                      <a:r>
                        <a:rPr lang="en-US" altLang="zh-CN" sz="1400" dirty="0"/>
                        <a:t>Orders</a:t>
                      </a:r>
                      <a:endParaRPr lang="zh-CN" altLang="en-US" sz="1400" dirty="0"/>
                    </a:p>
                  </a:txBody>
                  <a:tcPr/>
                </a:tc>
                <a:extLst>
                  <a:ext uri="{0D108BD9-81ED-4DB2-BD59-A6C34878D82A}">
                    <a16:rowId xmlns:a16="http://schemas.microsoft.com/office/drawing/2014/main" val="2720466690"/>
                  </a:ext>
                </a:extLst>
              </a:tr>
              <a:tr h="370840">
                <a:tc>
                  <a:txBody>
                    <a:bodyPr/>
                    <a:lstStyle/>
                    <a:p>
                      <a:r>
                        <a:rPr lang="en-US" altLang="zh-CN" sz="1400" dirty="0" err="1"/>
                        <a:t>orderkey</a:t>
                      </a:r>
                      <a:r>
                        <a:rPr lang="en-US" altLang="zh-CN" sz="1400" dirty="0"/>
                        <a:t> INT,</a:t>
                      </a:r>
                      <a:r>
                        <a:rPr lang="zh-CN" altLang="en-US" sz="1400" dirty="0"/>
                        <a:t>主码</a:t>
                      </a:r>
                    </a:p>
                  </a:txBody>
                  <a:tcPr/>
                </a:tc>
                <a:extLst>
                  <a:ext uri="{0D108BD9-81ED-4DB2-BD59-A6C34878D82A}">
                    <a16:rowId xmlns:a16="http://schemas.microsoft.com/office/drawing/2014/main" val="553872929"/>
                  </a:ext>
                </a:extLst>
              </a:tr>
              <a:tr h="370840">
                <a:tc>
                  <a:txBody>
                    <a:bodyPr/>
                    <a:lstStyle/>
                    <a:p>
                      <a:r>
                        <a:rPr lang="en-US" altLang="zh-CN" sz="1400" dirty="0" err="1">
                          <a:solidFill>
                            <a:srgbClr val="FF0000"/>
                          </a:solidFill>
                        </a:rPr>
                        <a:t>custkey</a:t>
                      </a:r>
                      <a:r>
                        <a:rPr lang="en-US" altLang="zh-CN" sz="1400" dirty="0">
                          <a:solidFill>
                            <a:srgbClr val="FF0000"/>
                          </a:solidFill>
                        </a:rPr>
                        <a:t> INT,</a:t>
                      </a:r>
                      <a:r>
                        <a:rPr lang="zh-CN" altLang="en-US" sz="1400" dirty="0">
                          <a:solidFill>
                            <a:srgbClr val="FF0000"/>
                          </a:solidFill>
                        </a:rPr>
                        <a:t>外码参照</a:t>
                      </a:r>
                      <a:r>
                        <a:rPr lang="en-US" altLang="zh-CN" sz="1400" dirty="0">
                          <a:solidFill>
                            <a:srgbClr val="FF0000"/>
                          </a:solidFill>
                        </a:rPr>
                        <a:t>customer</a:t>
                      </a:r>
                      <a:endParaRPr lang="zh-CN" altLang="en-US" sz="1400" dirty="0">
                        <a:solidFill>
                          <a:srgbClr val="FF0000"/>
                        </a:solidFill>
                      </a:endParaRPr>
                    </a:p>
                  </a:txBody>
                  <a:tcPr/>
                </a:tc>
                <a:extLst>
                  <a:ext uri="{0D108BD9-81ED-4DB2-BD59-A6C34878D82A}">
                    <a16:rowId xmlns:a16="http://schemas.microsoft.com/office/drawing/2014/main" val="1649822042"/>
                  </a:ext>
                </a:extLst>
              </a:tr>
              <a:tr h="370840">
                <a:tc>
                  <a:txBody>
                    <a:bodyPr/>
                    <a:lstStyle/>
                    <a:p>
                      <a:r>
                        <a:rPr lang="en-US" altLang="zh-CN" sz="1400" dirty="0" err="1"/>
                        <a:t>orderstatus</a:t>
                      </a:r>
                      <a:r>
                        <a:rPr lang="en-US" altLang="zh-CN" sz="1400" dirty="0"/>
                        <a:t> CHAR(1),</a:t>
                      </a:r>
                      <a:endParaRPr lang="zh-CN" altLang="en-US" sz="1400" dirty="0"/>
                    </a:p>
                  </a:txBody>
                  <a:tcPr/>
                </a:tc>
                <a:extLst>
                  <a:ext uri="{0D108BD9-81ED-4DB2-BD59-A6C34878D82A}">
                    <a16:rowId xmlns:a16="http://schemas.microsoft.com/office/drawing/2014/main" val="2807077073"/>
                  </a:ext>
                </a:extLst>
              </a:tr>
              <a:tr h="370840">
                <a:tc>
                  <a:txBody>
                    <a:bodyPr/>
                    <a:lstStyle/>
                    <a:p>
                      <a:r>
                        <a:rPr lang="en-US" altLang="zh-CN" sz="1400" dirty="0" err="1"/>
                        <a:t>totalprice</a:t>
                      </a:r>
                      <a:r>
                        <a:rPr lang="en-US" altLang="zh-CN" sz="1400" dirty="0"/>
                        <a:t> NUMERIC(10,2),</a:t>
                      </a:r>
                      <a:endParaRPr lang="zh-CN" altLang="en-US" sz="1400" dirty="0"/>
                    </a:p>
                  </a:txBody>
                  <a:tcPr/>
                </a:tc>
                <a:extLst>
                  <a:ext uri="{0D108BD9-81ED-4DB2-BD59-A6C34878D82A}">
                    <a16:rowId xmlns:a16="http://schemas.microsoft.com/office/drawing/2014/main" val="1271433539"/>
                  </a:ext>
                </a:extLst>
              </a:tr>
              <a:tr h="370840">
                <a:tc>
                  <a:txBody>
                    <a:bodyPr/>
                    <a:lstStyle/>
                    <a:p>
                      <a:r>
                        <a:rPr lang="en-US" altLang="zh-CN" sz="1400" dirty="0" err="1"/>
                        <a:t>orderdate</a:t>
                      </a:r>
                      <a:r>
                        <a:rPr lang="en-US" altLang="zh-CN" sz="1400" dirty="0"/>
                        <a:t> DATE,</a:t>
                      </a:r>
                      <a:endParaRPr lang="zh-CN" altLang="en-US" sz="1400" dirty="0"/>
                    </a:p>
                  </a:txBody>
                  <a:tcPr/>
                </a:tc>
                <a:extLst>
                  <a:ext uri="{0D108BD9-81ED-4DB2-BD59-A6C34878D82A}">
                    <a16:rowId xmlns:a16="http://schemas.microsoft.com/office/drawing/2014/main" val="3728599504"/>
                  </a:ext>
                </a:extLst>
              </a:tr>
              <a:tr h="370840">
                <a:tc>
                  <a:txBody>
                    <a:bodyPr/>
                    <a:lstStyle/>
                    <a:p>
                      <a:r>
                        <a:rPr lang="en-US" altLang="zh-CN" sz="1400" dirty="0" err="1"/>
                        <a:t>orderpriority</a:t>
                      </a:r>
                      <a:r>
                        <a:rPr lang="en-US" altLang="zh-CN" sz="1400" dirty="0"/>
                        <a:t> CHAR(15),</a:t>
                      </a:r>
                      <a:endParaRPr lang="zh-CN" altLang="en-US" sz="1400" dirty="0"/>
                    </a:p>
                  </a:txBody>
                  <a:tcPr/>
                </a:tc>
                <a:extLst>
                  <a:ext uri="{0D108BD9-81ED-4DB2-BD59-A6C34878D82A}">
                    <a16:rowId xmlns:a16="http://schemas.microsoft.com/office/drawing/2014/main" val="226769606"/>
                  </a:ext>
                </a:extLst>
              </a:tr>
              <a:tr h="370840">
                <a:tc>
                  <a:txBody>
                    <a:bodyPr/>
                    <a:lstStyle/>
                    <a:p>
                      <a:r>
                        <a:rPr lang="en-US" altLang="zh-CN" sz="1400" dirty="0"/>
                        <a:t>clerk CHAR(16),</a:t>
                      </a:r>
                      <a:endParaRPr lang="zh-CN" altLang="en-US" sz="1400" dirty="0"/>
                    </a:p>
                  </a:txBody>
                  <a:tcPr/>
                </a:tc>
                <a:extLst>
                  <a:ext uri="{0D108BD9-81ED-4DB2-BD59-A6C34878D82A}">
                    <a16:rowId xmlns:a16="http://schemas.microsoft.com/office/drawing/2014/main" val="663519669"/>
                  </a:ext>
                </a:extLst>
              </a:tr>
              <a:tr h="370840">
                <a:tc>
                  <a:txBody>
                    <a:bodyPr/>
                    <a:lstStyle/>
                    <a:p>
                      <a:r>
                        <a:rPr lang="en-US" altLang="zh-CN" sz="1400" dirty="0" err="1"/>
                        <a:t>shippriority</a:t>
                      </a:r>
                      <a:r>
                        <a:rPr lang="en-US" altLang="zh-CN" sz="1400" dirty="0"/>
                        <a:t> CHAR(1),</a:t>
                      </a:r>
                      <a:endParaRPr lang="zh-CN" altLang="en-US" sz="1400" dirty="0"/>
                    </a:p>
                  </a:txBody>
                  <a:tcPr/>
                </a:tc>
                <a:extLst>
                  <a:ext uri="{0D108BD9-81ED-4DB2-BD59-A6C34878D82A}">
                    <a16:rowId xmlns:a16="http://schemas.microsoft.com/office/drawing/2014/main" val="1181810099"/>
                  </a:ext>
                </a:extLst>
              </a:tr>
              <a:tr h="370840">
                <a:tc>
                  <a:txBody>
                    <a:bodyPr/>
                    <a:lstStyle/>
                    <a:p>
                      <a:r>
                        <a:rPr lang="en-US" altLang="zh-CN" sz="1400" dirty="0"/>
                        <a:t>COMMENT VARCHAR(60)</a:t>
                      </a:r>
                      <a:endParaRPr lang="zh-CN" altLang="en-US" sz="1400" dirty="0"/>
                    </a:p>
                  </a:txBody>
                  <a:tcPr/>
                </a:tc>
                <a:extLst>
                  <a:ext uri="{0D108BD9-81ED-4DB2-BD59-A6C34878D82A}">
                    <a16:rowId xmlns:a16="http://schemas.microsoft.com/office/drawing/2014/main" val="1752060701"/>
                  </a:ext>
                </a:extLst>
              </a:tr>
            </a:tbl>
          </a:graphicData>
        </a:graphic>
      </p:graphicFrame>
      <p:graphicFrame>
        <p:nvGraphicFramePr>
          <p:cNvPr id="8" name="表格 7">
            <a:extLst>
              <a:ext uri="{FF2B5EF4-FFF2-40B4-BE49-F238E27FC236}">
                <a16:creationId xmlns:a16="http://schemas.microsoft.com/office/drawing/2014/main" id="{73398E9E-F336-4776-B2F3-CAA9A4246F75}"/>
              </a:ext>
            </a:extLst>
          </p:cNvPr>
          <p:cNvGraphicFramePr>
            <a:graphicFrameLocks noGrp="1"/>
          </p:cNvGraphicFramePr>
          <p:nvPr>
            <p:extLst>
              <p:ext uri="{D42A27DB-BD31-4B8C-83A1-F6EECF244321}">
                <p14:modId xmlns:p14="http://schemas.microsoft.com/office/powerpoint/2010/main" val="3633602231"/>
              </p:ext>
            </p:extLst>
          </p:nvPr>
        </p:nvGraphicFramePr>
        <p:xfrm>
          <a:off x="8451238" y="1436241"/>
          <a:ext cx="2230617" cy="3337560"/>
        </p:xfrm>
        <a:graphic>
          <a:graphicData uri="http://schemas.openxmlformats.org/drawingml/2006/table">
            <a:tbl>
              <a:tblPr firstRow="1" bandRow="1">
                <a:tableStyleId>{5C22544A-7EE6-4342-B048-85BDC9FD1C3A}</a:tableStyleId>
              </a:tblPr>
              <a:tblGrid>
                <a:gridCol w="2230617">
                  <a:extLst>
                    <a:ext uri="{9D8B030D-6E8A-4147-A177-3AD203B41FA5}">
                      <a16:colId xmlns:a16="http://schemas.microsoft.com/office/drawing/2014/main" val="134490445"/>
                    </a:ext>
                  </a:extLst>
                </a:gridCol>
              </a:tblGrid>
              <a:tr h="370840">
                <a:tc>
                  <a:txBody>
                    <a:bodyPr/>
                    <a:lstStyle/>
                    <a:p>
                      <a:r>
                        <a:rPr lang="en-US" altLang="zh-CN" sz="1400" dirty="0"/>
                        <a:t>customer</a:t>
                      </a:r>
                      <a:endParaRPr lang="zh-CN" altLang="en-US" sz="1400" dirty="0"/>
                    </a:p>
                  </a:txBody>
                  <a:tcPr/>
                </a:tc>
                <a:extLst>
                  <a:ext uri="{0D108BD9-81ED-4DB2-BD59-A6C34878D82A}">
                    <a16:rowId xmlns:a16="http://schemas.microsoft.com/office/drawing/2014/main" val="271677412"/>
                  </a:ext>
                </a:extLst>
              </a:tr>
              <a:tr h="370840">
                <a:tc>
                  <a:txBody>
                    <a:bodyPr/>
                    <a:lstStyle/>
                    <a:p>
                      <a:r>
                        <a:rPr lang="en-US" altLang="zh-CN" sz="1400" dirty="0" err="1">
                          <a:solidFill>
                            <a:srgbClr val="FF0000"/>
                          </a:solidFill>
                        </a:rPr>
                        <a:t>custkey</a:t>
                      </a:r>
                      <a:r>
                        <a:rPr lang="en-US" altLang="zh-CN" sz="1400" dirty="0">
                          <a:solidFill>
                            <a:srgbClr val="FF0000"/>
                          </a:solidFill>
                        </a:rPr>
                        <a:t> INT,</a:t>
                      </a:r>
                      <a:r>
                        <a:rPr lang="zh-CN" altLang="en-US" sz="1400" dirty="0">
                          <a:solidFill>
                            <a:srgbClr val="FF0000"/>
                          </a:solidFill>
                        </a:rPr>
                        <a:t>主码</a:t>
                      </a:r>
                      <a:endParaRPr lang="en-US" altLang="zh-CN" sz="1400" dirty="0">
                        <a:solidFill>
                          <a:srgbClr val="FF0000"/>
                        </a:solidFill>
                      </a:endParaRPr>
                    </a:p>
                  </a:txBody>
                  <a:tcPr/>
                </a:tc>
                <a:extLst>
                  <a:ext uri="{0D108BD9-81ED-4DB2-BD59-A6C34878D82A}">
                    <a16:rowId xmlns:a16="http://schemas.microsoft.com/office/drawing/2014/main" val="77840325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dirty="0"/>
                        <a:t>NAME VARCHAR(25),</a:t>
                      </a:r>
                    </a:p>
                  </a:txBody>
                  <a:tcPr/>
                </a:tc>
                <a:extLst>
                  <a:ext uri="{0D108BD9-81ED-4DB2-BD59-A6C34878D82A}">
                    <a16:rowId xmlns:a16="http://schemas.microsoft.com/office/drawing/2014/main" val="331889036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dirty="0"/>
                        <a:t>address VARCHAR(40),</a:t>
                      </a:r>
                    </a:p>
                  </a:txBody>
                  <a:tcPr/>
                </a:tc>
                <a:extLst>
                  <a:ext uri="{0D108BD9-81ED-4DB2-BD59-A6C34878D82A}">
                    <a16:rowId xmlns:a16="http://schemas.microsoft.com/office/drawing/2014/main" val="277361183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dirty="0" err="1"/>
                        <a:t>nationkey</a:t>
                      </a:r>
                      <a:r>
                        <a:rPr lang="en-US" altLang="zh-CN" sz="1400" dirty="0"/>
                        <a:t> INT,</a:t>
                      </a:r>
                    </a:p>
                  </a:txBody>
                  <a:tcPr/>
                </a:tc>
                <a:extLst>
                  <a:ext uri="{0D108BD9-81ED-4DB2-BD59-A6C34878D82A}">
                    <a16:rowId xmlns:a16="http://schemas.microsoft.com/office/drawing/2014/main" val="245358040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dirty="0"/>
                        <a:t>phone CHAR(30),</a:t>
                      </a:r>
                    </a:p>
                  </a:txBody>
                  <a:tcPr/>
                </a:tc>
                <a:extLst>
                  <a:ext uri="{0D108BD9-81ED-4DB2-BD59-A6C34878D82A}">
                    <a16:rowId xmlns:a16="http://schemas.microsoft.com/office/drawing/2014/main" val="87294151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dirty="0" err="1"/>
                        <a:t>acctbal</a:t>
                      </a:r>
                      <a:r>
                        <a:rPr lang="en-US" altLang="zh-CN" sz="1400" dirty="0"/>
                        <a:t> NUMERIC(12,2),</a:t>
                      </a:r>
                    </a:p>
                  </a:txBody>
                  <a:tcPr/>
                </a:tc>
                <a:extLst>
                  <a:ext uri="{0D108BD9-81ED-4DB2-BD59-A6C34878D82A}">
                    <a16:rowId xmlns:a16="http://schemas.microsoft.com/office/drawing/2014/main" val="179487054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dirty="0" err="1"/>
                        <a:t>mktsegment</a:t>
                      </a:r>
                      <a:r>
                        <a:rPr lang="en-US" altLang="zh-CN" sz="1400" dirty="0"/>
                        <a:t> CHAR(10),</a:t>
                      </a:r>
                    </a:p>
                  </a:txBody>
                  <a:tcPr/>
                </a:tc>
                <a:extLst>
                  <a:ext uri="{0D108BD9-81ED-4DB2-BD59-A6C34878D82A}">
                    <a16:rowId xmlns:a16="http://schemas.microsoft.com/office/drawing/2014/main" val="148529362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dirty="0"/>
                        <a:t>COMMENT VARCHAR(10)</a:t>
                      </a:r>
                      <a:endParaRPr lang="zh-CN" altLang="en-US" sz="1400" dirty="0"/>
                    </a:p>
                  </a:txBody>
                  <a:tcPr/>
                </a:tc>
                <a:extLst>
                  <a:ext uri="{0D108BD9-81ED-4DB2-BD59-A6C34878D82A}">
                    <a16:rowId xmlns:a16="http://schemas.microsoft.com/office/drawing/2014/main" val="2173713326"/>
                  </a:ext>
                </a:extLst>
              </a:tr>
            </a:tbl>
          </a:graphicData>
        </a:graphic>
      </p:graphicFrame>
      <p:cxnSp>
        <p:nvCxnSpPr>
          <p:cNvPr id="10" name="直接箭头连接符 9">
            <a:extLst>
              <a:ext uri="{FF2B5EF4-FFF2-40B4-BE49-F238E27FC236}">
                <a16:creationId xmlns:a16="http://schemas.microsoft.com/office/drawing/2014/main" id="{9357F0AC-A44E-4522-8CB3-2E55172D39C6}"/>
              </a:ext>
            </a:extLst>
          </p:cNvPr>
          <p:cNvCxnSpPr>
            <a:cxnSpLocks/>
          </p:cNvCxnSpPr>
          <p:nvPr/>
        </p:nvCxnSpPr>
        <p:spPr>
          <a:xfrm>
            <a:off x="3476509" y="1930894"/>
            <a:ext cx="122348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98F9298F-245E-42FF-9902-66D6B8E62ECB}"/>
              </a:ext>
            </a:extLst>
          </p:cNvPr>
          <p:cNvCxnSpPr>
            <a:cxnSpLocks/>
          </p:cNvCxnSpPr>
          <p:nvPr/>
        </p:nvCxnSpPr>
        <p:spPr>
          <a:xfrm flipV="1">
            <a:off x="7227758" y="1993106"/>
            <a:ext cx="1223480" cy="35718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8042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2612"/>
            <a:ext cx="10515600" cy="1111254"/>
          </a:xfrm>
        </p:spPr>
        <p:txBody>
          <a:bodyPr>
            <a:normAutofit/>
          </a:bodyPr>
          <a:lstStyle/>
          <a:p>
            <a:r>
              <a:rPr lang="en-US" altLang="zh-CN" dirty="0">
                <a:latin typeface="等线" pitchFamily="2" charset="-122"/>
                <a:ea typeface="等线" pitchFamily="2" charset="-122"/>
              </a:rPr>
              <a:t>8.2	</a:t>
            </a:r>
            <a:r>
              <a:rPr lang="zh-CN" altLang="en-US" dirty="0">
                <a:latin typeface="等线" pitchFamily="2" charset="-122"/>
                <a:ea typeface="等线" pitchFamily="2" charset="-122"/>
              </a:rPr>
              <a:t>面向关系数据的分布式查询处理（续）</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38200" y="1143866"/>
                <a:ext cx="9843655" cy="5450898"/>
              </a:xfrm>
            </p:spPr>
            <p:txBody>
              <a:bodyPr>
                <a:noAutofit/>
              </a:bodyPr>
              <a:lstStyle/>
              <a:p>
                <a:pPr lvl="0">
                  <a:lnSpc>
                    <a:spcPct val="90000"/>
                  </a:lnSpc>
                </a:pPr>
                <a:r>
                  <a:rPr lang="zh-CN" altLang="en-US" sz="2400" dirty="0">
                    <a:solidFill>
                      <a:prstClr val="black"/>
                    </a:solidFill>
                  </a:rPr>
                  <a:t>查询顾客及其订单详情时</a:t>
                </a:r>
                <a:endParaRPr lang="en-US" altLang="zh-CN" sz="2400" dirty="0">
                  <a:solidFill>
                    <a:prstClr val="black"/>
                  </a:solidFill>
                </a:endParaRPr>
              </a:p>
              <a:p>
                <a:pPr lvl="0">
                  <a:lnSpc>
                    <a:spcPct val="90000"/>
                  </a:lnSpc>
                </a:pPr>
                <a:r>
                  <a:rPr lang="en-US" altLang="zh-CN" sz="2400" dirty="0">
                    <a:solidFill>
                      <a:prstClr val="black"/>
                    </a:solidFill>
                  </a:rPr>
                  <a:t>                 </a:t>
                </a:r>
                <a14:m>
                  <m:oMath xmlns:m="http://schemas.openxmlformats.org/officeDocument/2006/math">
                    <m:r>
                      <a:rPr lang="en-US" altLang="zh-CN" sz="2400" i="1">
                        <a:solidFill>
                          <a:prstClr val="black"/>
                        </a:solidFill>
                        <a:latin typeface="Cambria Math" panose="02040503050406030204" pitchFamily="18" charset="0"/>
                      </a:rPr>
                      <m:t>𝐿𝐼𝑁𝐸𝐼𝑇𝐸𝑀</m:t>
                    </m:r>
                    <m:r>
                      <m:rPr>
                        <m:nor/>
                      </m:rPr>
                      <a:rPr lang="en-US" altLang="zh-CN" sz="2400" i="1">
                        <a:solidFill>
                          <a:prstClr val="black"/>
                        </a:solidFill>
                        <a:latin typeface="Cambria Math" panose="02040503050406030204" pitchFamily="18" charset="0"/>
                      </a:rPr>
                      <m:t> </m:t>
                    </m:r>
                    <m:r>
                      <m:rPr>
                        <m:nor/>
                      </m:rPr>
                      <a:rPr lang="en-US" altLang="zh-CN" sz="2400" i="1" dirty="0">
                        <a:solidFill>
                          <a:prstClr val="black"/>
                        </a:solidFill>
                        <a:latin typeface="Cambria Math" panose="02040503050406030204" pitchFamily="18" charset="0"/>
                      </a:rPr>
                      <m:t>⋈ </m:t>
                    </m:r>
                    <m:r>
                      <m:rPr>
                        <m:nor/>
                      </m:rPr>
                      <a:rPr lang="en-US" altLang="zh-CN" sz="2400" i="1" dirty="0">
                        <a:solidFill>
                          <a:prstClr val="black"/>
                        </a:solidFill>
                        <a:latin typeface="Cambria Math" panose="02040503050406030204" pitchFamily="18" charset="0"/>
                      </a:rPr>
                      <m:t>ORDERS</m:t>
                    </m:r>
                    <m:r>
                      <m:rPr>
                        <m:nor/>
                      </m:rPr>
                      <a:rPr lang="en-US" altLang="zh-CN" sz="2400" i="1" dirty="0">
                        <a:solidFill>
                          <a:prstClr val="black"/>
                        </a:solidFill>
                        <a:latin typeface="Cambria Math" panose="02040503050406030204" pitchFamily="18" charset="0"/>
                      </a:rPr>
                      <m:t> ⋈ </m:t>
                    </m:r>
                    <m:r>
                      <m:rPr>
                        <m:nor/>
                      </m:rPr>
                      <a:rPr lang="en-US" altLang="zh-CN" sz="2400" i="1" dirty="0">
                        <a:solidFill>
                          <a:prstClr val="black"/>
                        </a:solidFill>
                        <a:latin typeface="Cambria Math" panose="02040503050406030204" pitchFamily="18" charset="0"/>
                      </a:rPr>
                      <m:t>CUSTOMER</m:t>
                    </m:r>
                  </m:oMath>
                </a14:m>
                <a:endParaRPr lang="en-US" altLang="zh-CN" sz="2400" i="1" dirty="0">
                  <a:solidFill>
                    <a:prstClr val="black"/>
                  </a:solidFill>
                  <a:latin typeface="Cambria Math" panose="02040503050406030204" pitchFamily="18" charset="0"/>
                </a:endParaRPr>
              </a:p>
              <a:p>
                <a:pPr lvl="0">
                  <a:lnSpc>
                    <a:spcPct val="100000"/>
                  </a:lnSpc>
                </a:pPr>
                <a:r>
                  <a:rPr lang="zh-CN" altLang="en-US" sz="2400" dirty="0">
                    <a:solidFill>
                      <a:prstClr val="black"/>
                    </a:solidFill>
                  </a:rPr>
                  <a:t>       为避免跨节点访问数据分片，减少网络传输开销，采取参照分片策略：</a:t>
                </a:r>
                <a:endParaRPr lang="en-US" altLang="zh-CN" sz="2400" dirty="0">
                  <a:solidFill>
                    <a:prstClr val="black"/>
                  </a:solidFill>
                </a:endParaRPr>
              </a:p>
              <a:p>
                <a:pPr marL="342900" lvl="0" indent="-342900">
                  <a:lnSpc>
                    <a:spcPct val="100000"/>
                  </a:lnSpc>
                  <a:buFont typeface="Wingdings" panose="05000000000000000000" pitchFamily="2" charset="2"/>
                  <a:buChar char="Ø"/>
                </a:pPr>
                <a:r>
                  <a:rPr lang="en-US" altLang="zh-CN" sz="2400" dirty="0">
                    <a:solidFill>
                      <a:prstClr val="black"/>
                    </a:solidFill>
                  </a:rPr>
                  <a:t>CUSTOMER</a:t>
                </a:r>
                <a:r>
                  <a:rPr lang="zh-CN" altLang="en-US" sz="2400" dirty="0">
                    <a:solidFill>
                      <a:prstClr val="black"/>
                    </a:solidFill>
                  </a:rPr>
                  <a:t>和</a:t>
                </a:r>
                <a:r>
                  <a:rPr lang="en-US" altLang="zh-CN" sz="2400" dirty="0">
                    <a:solidFill>
                      <a:prstClr val="black"/>
                    </a:solidFill>
                  </a:rPr>
                  <a:t>ORDERS</a:t>
                </a:r>
                <a:r>
                  <a:rPr lang="zh-CN" altLang="en-US" sz="2400" dirty="0">
                    <a:solidFill>
                      <a:prstClr val="black"/>
                    </a:solidFill>
                  </a:rPr>
                  <a:t>表</a:t>
                </a:r>
                <a:r>
                  <a:rPr lang="zh-CN" altLang="en-US" sz="2400" dirty="0">
                    <a:solidFill>
                      <a:srgbClr val="FF0000"/>
                    </a:solidFill>
                  </a:rPr>
                  <a:t>按照主码（外码）</a:t>
                </a:r>
                <a:r>
                  <a:rPr lang="en-US" altLang="zh-CN" sz="2400" dirty="0">
                    <a:solidFill>
                      <a:srgbClr val="FF0000"/>
                    </a:solidFill>
                  </a:rPr>
                  <a:t>CUSTKEY</a:t>
                </a:r>
                <a:r>
                  <a:rPr lang="zh-CN" altLang="en-US" sz="2400" dirty="0">
                    <a:solidFill>
                      <a:srgbClr val="FF0000"/>
                    </a:solidFill>
                  </a:rPr>
                  <a:t>进行哈希分片</a:t>
                </a:r>
                <a:r>
                  <a:rPr lang="zh-CN" altLang="en-US" sz="2400" dirty="0">
                    <a:solidFill>
                      <a:prstClr val="black"/>
                    </a:solidFill>
                  </a:rPr>
                  <a:t>，</a:t>
                </a:r>
                <a:endParaRPr lang="en-US" altLang="zh-CN" sz="2400" dirty="0">
                  <a:solidFill>
                    <a:prstClr val="black"/>
                  </a:solidFill>
                </a:endParaRPr>
              </a:p>
              <a:p>
                <a:pPr marL="342900" lvl="0" indent="-342900">
                  <a:lnSpc>
                    <a:spcPct val="100000"/>
                  </a:lnSpc>
                  <a:buFont typeface="Wingdings" panose="05000000000000000000" pitchFamily="2" charset="2"/>
                  <a:buChar char="Ø"/>
                </a:pPr>
                <a:r>
                  <a:rPr lang="zh-CN" altLang="en-US" sz="2400" dirty="0">
                    <a:solidFill>
                      <a:prstClr val="black"/>
                    </a:solidFill>
                  </a:rPr>
                  <a:t>按照</a:t>
                </a:r>
                <a:r>
                  <a:rPr lang="en-US" altLang="zh-CN" sz="2400" dirty="0">
                    <a:solidFill>
                      <a:prstClr val="black"/>
                    </a:solidFill>
                  </a:rPr>
                  <a:t>ORDERS</a:t>
                </a:r>
                <a:r>
                  <a:rPr lang="zh-CN" altLang="en-US" sz="2400" dirty="0">
                    <a:solidFill>
                      <a:prstClr val="black"/>
                    </a:solidFill>
                  </a:rPr>
                  <a:t>表的</a:t>
                </a:r>
                <a:r>
                  <a:rPr lang="en-US" altLang="zh-CN" sz="2400" dirty="0">
                    <a:solidFill>
                      <a:prstClr val="black"/>
                    </a:solidFill>
                  </a:rPr>
                  <a:t>O_CUSTKEY</a:t>
                </a:r>
                <a:r>
                  <a:rPr lang="zh-CN" altLang="en-US" sz="2400" dirty="0">
                    <a:solidFill>
                      <a:prstClr val="black"/>
                    </a:solidFill>
                  </a:rPr>
                  <a:t>属性对</a:t>
                </a:r>
                <a:r>
                  <a:rPr lang="en-US" altLang="zh-CN" sz="2400" dirty="0">
                    <a:solidFill>
                      <a:prstClr val="black"/>
                    </a:solidFill>
                  </a:rPr>
                  <a:t>LINEITEM</a:t>
                </a:r>
                <a:r>
                  <a:rPr lang="zh-CN" altLang="en-US" sz="2400" dirty="0">
                    <a:solidFill>
                      <a:prstClr val="black"/>
                    </a:solidFill>
                  </a:rPr>
                  <a:t>表进行</a:t>
                </a:r>
                <a:r>
                  <a:rPr lang="zh-CN" altLang="en-US" sz="2400" dirty="0">
                    <a:solidFill>
                      <a:srgbClr val="FF0000"/>
                    </a:solidFill>
                  </a:rPr>
                  <a:t>导出分片</a:t>
                </a:r>
                <a:r>
                  <a:rPr lang="zh-CN" altLang="en-US" sz="2400" dirty="0">
                    <a:solidFill>
                      <a:prstClr val="black"/>
                    </a:solidFill>
                  </a:rPr>
                  <a:t>，从而实现分片内的</a:t>
                </a:r>
                <a:r>
                  <a:rPr lang="zh-CN" altLang="en-US" sz="2400" dirty="0">
                    <a:solidFill>
                      <a:srgbClr val="FF0000"/>
                    </a:solidFill>
                  </a:rPr>
                  <a:t>多表连接操作本地化</a:t>
                </a:r>
                <a:r>
                  <a:rPr lang="zh-CN" altLang="en-US" sz="2400" dirty="0">
                    <a:solidFill>
                      <a:prstClr val="black"/>
                    </a:solidFill>
                  </a:rPr>
                  <a:t>。</a:t>
                </a:r>
                <a:endParaRPr lang="en-US" altLang="zh-CN" sz="2400" dirty="0">
                  <a:solidFill>
                    <a:prstClr val="black"/>
                  </a:solidFill>
                </a:endParaRPr>
              </a:p>
              <a:p>
                <a:pPr lvl="0">
                  <a:lnSpc>
                    <a:spcPct val="100000"/>
                  </a:lnSpc>
                </a:pPr>
                <a:r>
                  <a:rPr lang="zh-CN" altLang="en-US" sz="2400" dirty="0">
                    <a:solidFill>
                      <a:srgbClr val="00B0F0"/>
                    </a:solidFill>
                  </a:rPr>
                  <a:t>注：引用分片必须要引用外键约束，且</a:t>
                </a:r>
                <a:r>
                  <a:rPr lang="zh-CN" altLang="en-US" sz="2400" dirty="0">
                    <a:solidFill>
                      <a:srgbClr val="FF0000"/>
                    </a:solidFill>
                  </a:rPr>
                  <a:t>主表父键必须构建主码或具有唯一性约束</a:t>
                </a:r>
                <a:r>
                  <a:rPr lang="zh-CN" altLang="en-US" sz="2400" dirty="0">
                    <a:solidFill>
                      <a:srgbClr val="00B0F0"/>
                    </a:solidFill>
                  </a:rPr>
                  <a:t>。</a:t>
                </a:r>
                <a:endParaRPr lang="en-US" altLang="zh-CN" sz="2400" dirty="0">
                  <a:solidFill>
                    <a:srgbClr val="00B0F0"/>
                  </a:solidFill>
                </a:endParaRPr>
              </a:p>
              <a:p>
                <a:pPr lvl="0">
                  <a:lnSpc>
                    <a:spcPct val="100000"/>
                  </a:lnSpc>
                </a:pPr>
                <a:r>
                  <a:rPr lang="zh-CN" altLang="en-US" sz="2400" b="1" dirty="0"/>
                  <a:t>数据库中其他常见的分片策略：</a:t>
                </a:r>
                <a:r>
                  <a:rPr lang="zh-CN" altLang="en-US" sz="2400" dirty="0"/>
                  <a:t>范围分片（</a:t>
                </a:r>
                <a:r>
                  <a:rPr lang="en-US" altLang="zh-CN" sz="2400" dirty="0"/>
                  <a:t>range partition</a:t>
                </a:r>
                <a:r>
                  <a:rPr lang="zh-CN" altLang="en-US" sz="2400" dirty="0"/>
                  <a:t>）、列表分片（</a:t>
                </a:r>
                <a:r>
                  <a:rPr lang="en-US" altLang="zh-CN" sz="2400" dirty="0"/>
                  <a:t>list partition</a:t>
                </a:r>
                <a:r>
                  <a:rPr lang="zh-CN" altLang="en-US" sz="2400" dirty="0"/>
                  <a:t>）、哈希分片（</a:t>
                </a:r>
                <a:r>
                  <a:rPr lang="en-US" altLang="zh-CN" sz="2400" dirty="0"/>
                  <a:t>hash partition</a:t>
                </a:r>
                <a:r>
                  <a:rPr lang="zh-CN" altLang="en-US" sz="2400" dirty="0"/>
                  <a:t>）、复合分片（</a:t>
                </a:r>
                <a:r>
                  <a:rPr lang="en-US" altLang="zh-CN" sz="2400" dirty="0"/>
                  <a:t>composite partition</a:t>
                </a:r>
                <a:r>
                  <a:rPr lang="zh-CN" altLang="en-US" sz="2400" dirty="0"/>
                  <a:t>）</a:t>
                </a:r>
                <a:endParaRPr lang="en-US" altLang="zh-CN" sz="24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838200" y="1143866"/>
                <a:ext cx="9843655" cy="5450898"/>
              </a:xfrm>
              <a:blipFill>
                <a:blip r:embed="rId3"/>
                <a:stretch>
                  <a:fillRect l="-991" t="-1566" r="-1859"/>
                </a:stretch>
              </a:blipFill>
            </p:spPr>
            <p:txBody>
              <a:bodyPr/>
              <a:lstStyle/>
              <a:p>
                <a:r>
                  <a:rPr lang="zh-CN" altLang="en-US">
                    <a:noFill/>
                  </a:rPr>
                  <a:t> </a:t>
                </a:r>
              </a:p>
            </p:txBody>
          </p:sp>
        </mc:Fallback>
      </mc:AlternateContent>
      <p:sp>
        <p:nvSpPr>
          <p:cNvPr id="5" name="灯片编号占位符 4"/>
          <p:cNvSpPr>
            <a:spLocks noGrp="1"/>
          </p:cNvSpPr>
          <p:nvPr>
            <p:ph type="sldNum" sz="quarter" idx="12"/>
          </p:nvPr>
        </p:nvSpPr>
        <p:spPr/>
        <p:txBody>
          <a:bodyPr/>
          <a:lstStyle/>
          <a:p>
            <a:fld id="{C464E751-8DDD-48F4-87DB-3D6A7AC74B40}" type="slidenum">
              <a:rPr lang="zh-CN" altLang="en-US" smtClean="0"/>
              <a:pPr/>
              <a:t>25</a:t>
            </a:fld>
            <a:endParaRPr lang="zh-CN" altLang="en-US" dirty="0"/>
          </a:p>
        </p:txBody>
      </p:sp>
    </p:spTree>
    <p:extLst>
      <p:ext uri="{BB962C8B-B14F-4D97-AF65-F5344CB8AC3E}">
        <p14:creationId xmlns:p14="http://schemas.microsoft.com/office/powerpoint/2010/main" val="12225215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2612"/>
            <a:ext cx="10515600" cy="1111254"/>
          </a:xfrm>
        </p:spPr>
        <p:txBody>
          <a:bodyPr>
            <a:normAutofit/>
          </a:bodyPr>
          <a:lstStyle/>
          <a:p>
            <a:r>
              <a:rPr lang="en-US" altLang="zh-CN" dirty="0">
                <a:latin typeface="等线" pitchFamily="2" charset="-122"/>
                <a:ea typeface="等线" pitchFamily="2" charset="-122"/>
              </a:rPr>
              <a:t>8.2	</a:t>
            </a:r>
            <a:r>
              <a:rPr lang="zh-CN" altLang="en-US" dirty="0">
                <a:latin typeface="等线" pitchFamily="2" charset="-122"/>
                <a:ea typeface="等线" pitchFamily="2" charset="-122"/>
              </a:rPr>
              <a:t>面向关系数据的分布式查询处理（续）</a:t>
            </a:r>
            <a:endParaRPr lang="zh-CN" altLang="en-US" dirty="0"/>
          </a:p>
        </p:txBody>
      </p:sp>
      <p:sp>
        <p:nvSpPr>
          <p:cNvPr id="3" name="内容占位符 2"/>
          <p:cNvSpPr>
            <a:spLocks noGrp="1"/>
          </p:cNvSpPr>
          <p:nvPr>
            <p:ph idx="1"/>
          </p:nvPr>
        </p:nvSpPr>
        <p:spPr>
          <a:xfrm>
            <a:off x="838200" y="1143865"/>
            <a:ext cx="9843655" cy="5511459"/>
          </a:xfrm>
        </p:spPr>
        <p:txBody>
          <a:bodyPr>
            <a:noAutofit/>
          </a:bodyPr>
          <a:lstStyle/>
          <a:p>
            <a:pPr lvl="0">
              <a:lnSpc>
                <a:spcPct val="100000"/>
              </a:lnSpc>
            </a:pPr>
            <a:r>
              <a:rPr lang="zh-CN" altLang="en-US" sz="2400" b="1" dirty="0">
                <a:solidFill>
                  <a:prstClr val="black"/>
                </a:solidFill>
              </a:rPr>
              <a:t>分片策略（续）</a:t>
            </a:r>
          </a:p>
          <a:p>
            <a:pPr lvl="0">
              <a:lnSpc>
                <a:spcPct val="100000"/>
              </a:lnSpc>
            </a:pPr>
            <a:r>
              <a:rPr lang="en-US" altLang="zh-CN" sz="2400" b="1" dirty="0">
                <a:solidFill>
                  <a:prstClr val="black"/>
                </a:solidFill>
              </a:rPr>
              <a:t>2 </a:t>
            </a:r>
            <a:r>
              <a:rPr lang="zh-CN" altLang="en-US" sz="2400" b="1" dirty="0">
                <a:solidFill>
                  <a:prstClr val="black"/>
                </a:solidFill>
              </a:rPr>
              <a:t>垂直分片</a:t>
            </a:r>
            <a:r>
              <a:rPr lang="zh-CN" altLang="en-US" sz="2400" dirty="0">
                <a:solidFill>
                  <a:prstClr val="black"/>
                </a:solidFill>
              </a:rPr>
              <a:t>（根据属性来划分关系，分解为若干片段）</a:t>
            </a:r>
          </a:p>
          <a:p>
            <a:pPr lvl="0">
              <a:lnSpc>
                <a:spcPct val="100000"/>
              </a:lnSpc>
            </a:pPr>
            <a:r>
              <a:rPr lang="zh-CN" altLang="en-US" sz="2400" dirty="0">
                <a:solidFill>
                  <a:prstClr val="black"/>
                </a:solidFill>
              </a:rPr>
              <a:t>定义 垂直分片： 设</a:t>
            </a:r>
            <a:r>
              <a:rPr lang="en-US" altLang="zh-CN" sz="2400" dirty="0">
                <a:solidFill>
                  <a:prstClr val="black"/>
                </a:solidFill>
              </a:rPr>
              <a:t>R, R</a:t>
            </a:r>
            <a:r>
              <a:rPr lang="en-US" altLang="zh-CN" sz="2400" baseline="-25000" dirty="0">
                <a:solidFill>
                  <a:prstClr val="black"/>
                </a:solidFill>
              </a:rPr>
              <a:t>1</a:t>
            </a:r>
            <a:r>
              <a:rPr lang="en-US" altLang="zh-CN" sz="2400" dirty="0">
                <a:solidFill>
                  <a:prstClr val="black"/>
                </a:solidFill>
              </a:rPr>
              <a:t>, R</a:t>
            </a:r>
            <a:r>
              <a:rPr lang="en-US" altLang="zh-CN" sz="2400" baseline="-25000" dirty="0">
                <a:solidFill>
                  <a:prstClr val="black"/>
                </a:solidFill>
              </a:rPr>
              <a:t>2</a:t>
            </a:r>
            <a:r>
              <a:rPr lang="en-US" altLang="zh-CN" sz="2400" dirty="0">
                <a:solidFill>
                  <a:prstClr val="black"/>
                </a:solidFill>
              </a:rPr>
              <a:t>,…, </a:t>
            </a:r>
            <a:r>
              <a:rPr lang="en-US" altLang="zh-CN" sz="2400" dirty="0" err="1">
                <a:solidFill>
                  <a:prstClr val="black"/>
                </a:solidFill>
              </a:rPr>
              <a:t>R</a:t>
            </a:r>
            <a:r>
              <a:rPr lang="en-US" altLang="zh-CN" sz="2400" baseline="-25000" dirty="0" err="1">
                <a:solidFill>
                  <a:prstClr val="black"/>
                </a:solidFill>
              </a:rPr>
              <a:t>i</a:t>
            </a:r>
            <a:r>
              <a:rPr lang="en-US" altLang="zh-CN" sz="2400" dirty="0">
                <a:solidFill>
                  <a:prstClr val="black"/>
                </a:solidFill>
              </a:rPr>
              <a:t>,…, R</a:t>
            </a:r>
            <a:r>
              <a:rPr lang="en-US" altLang="zh-CN" sz="2400" baseline="-25000" dirty="0">
                <a:solidFill>
                  <a:prstClr val="black"/>
                </a:solidFill>
              </a:rPr>
              <a:t>n</a:t>
            </a:r>
            <a:r>
              <a:rPr lang="en-US" altLang="zh-CN" sz="2400" dirty="0">
                <a:solidFill>
                  <a:prstClr val="black"/>
                </a:solidFill>
              </a:rPr>
              <a:t>(1≤i≤n</a:t>
            </a:r>
            <a:r>
              <a:rPr lang="zh-CN" altLang="en-US" sz="2400" dirty="0">
                <a:solidFill>
                  <a:prstClr val="black"/>
                </a:solidFill>
              </a:rPr>
              <a:t>）为关系，若满足如下条件：</a:t>
            </a:r>
            <a:endParaRPr lang="en-US" altLang="zh-CN" sz="2400" dirty="0">
              <a:solidFill>
                <a:prstClr val="black"/>
              </a:solidFill>
            </a:endParaRPr>
          </a:p>
          <a:p>
            <a:pPr lvl="0">
              <a:lnSpc>
                <a:spcPct val="100000"/>
              </a:lnSpc>
            </a:pPr>
            <a:r>
              <a:rPr lang="zh-CN" altLang="en-US" sz="2400" dirty="0">
                <a:solidFill>
                  <a:prstClr val="black"/>
                </a:solidFill>
              </a:rPr>
              <a:t>（</a:t>
            </a:r>
            <a:r>
              <a:rPr lang="en-US" altLang="zh-CN" sz="2400" dirty="0">
                <a:solidFill>
                  <a:prstClr val="black"/>
                </a:solidFill>
              </a:rPr>
              <a:t>1</a:t>
            </a:r>
            <a:r>
              <a:rPr lang="zh-CN" altLang="en-US" sz="2400" dirty="0">
                <a:solidFill>
                  <a:prstClr val="black"/>
                </a:solidFill>
              </a:rPr>
              <a:t>）</a:t>
            </a:r>
            <a:r>
              <a:rPr lang="en-US" altLang="zh-CN" sz="2400" dirty="0">
                <a:solidFill>
                  <a:prstClr val="black"/>
                </a:solidFill>
              </a:rPr>
              <a:t> Attr(R</a:t>
            </a:r>
            <a:r>
              <a:rPr lang="en-US" altLang="zh-CN" sz="2400" baseline="-25000" dirty="0">
                <a:solidFill>
                  <a:prstClr val="black"/>
                </a:solidFill>
              </a:rPr>
              <a:t>1</a:t>
            </a:r>
            <a:r>
              <a:rPr lang="en-US" altLang="zh-CN" sz="2400" dirty="0">
                <a:solidFill>
                  <a:prstClr val="black"/>
                </a:solidFill>
              </a:rPr>
              <a:t>) </a:t>
            </a:r>
            <a:r>
              <a:rPr lang="en-US" altLang="zh-CN" sz="2400" dirty="0">
                <a:solidFill>
                  <a:prstClr val="black"/>
                </a:solidFill>
                <a:sym typeface="Symbol" panose="05050102010706020507" pitchFamily="18" charset="2"/>
              </a:rPr>
              <a:t></a:t>
            </a:r>
            <a:r>
              <a:rPr lang="en-US" altLang="zh-CN" sz="2400" dirty="0">
                <a:solidFill>
                  <a:prstClr val="black"/>
                </a:solidFill>
              </a:rPr>
              <a:t>Attr(R</a:t>
            </a:r>
            <a:r>
              <a:rPr lang="en-US" altLang="zh-CN" sz="2400" baseline="-25000" dirty="0">
                <a:solidFill>
                  <a:prstClr val="black"/>
                </a:solidFill>
              </a:rPr>
              <a:t>2</a:t>
            </a:r>
            <a:r>
              <a:rPr lang="en-US" altLang="zh-CN" sz="2400" dirty="0">
                <a:solidFill>
                  <a:prstClr val="black"/>
                </a:solidFill>
              </a:rPr>
              <a:t>)</a:t>
            </a:r>
            <a:r>
              <a:rPr lang="en-US" altLang="zh-CN" sz="2400" dirty="0">
                <a:solidFill>
                  <a:prstClr val="black"/>
                </a:solidFill>
                <a:sym typeface="Symbol" panose="05050102010706020507" pitchFamily="18" charset="2"/>
              </a:rPr>
              <a:t> </a:t>
            </a:r>
            <a:r>
              <a:rPr lang="en-US" altLang="zh-CN" sz="2400" dirty="0">
                <a:solidFill>
                  <a:prstClr val="black"/>
                </a:solidFill>
              </a:rPr>
              <a:t> Attr(</a:t>
            </a:r>
            <a:r>
              <a:rPr lang="en-US" altLang="zh-CN" sz="2400" dirty="0" err="1">
                <a:solidFill>
                  <a:prstClr val="black"/>
                </a:solidFill>
              </a:rPr>
              <a:t>R</a:t>
            </a:r>
            <a:r>
              <a:rPr lang="en-US" altLang="zh-CN" sz="2400" baseline="-25000" dirty="0" err="1">
                <a:solidFill>
                  <a:prstClr val="black"/>
                </a:solidFill>
              </a:rPr>
              <a:t>i</a:t>
            </a:r>
            <a:r>
              <a:rPr lang="en-US" altLang="zh-CN" sz="2400" dirty="0">
                <a:solidFill>
                  <a:prstClr val="black"/>
                </a:solidFill>
              </a:rPr>
              <a:t>)</a:t>
            </a:r>
            <a:r>
              <a:rPr lang="en-US" altLang="zh-CN" sz="2400" dirty="0">
                <a:solidFill>
                  <a:prstClr val="black"/>
                </a:solidFill>
                <a:sym typeface="Symbol" panose="05050102010706020507" pitchFamily="18" charset="2"/>
              </a:rPr>
              <a:t> </a:t>
            </a:r>
            <a:r>
              <a:rPr lang="en-US" altLang="zh-CN" sz="2400" dirty="0">
                <a:solidFill>
                  <a:prstClr val="black"/>
                </a:solidFill>
              </a:rPr>
              <a:t>…</a:t>
            </a:r>
            <a:r>
              <a:rPr lang="en-US" altLang="zh-CN" sz="2400" dirty="0">
                <a:solidFill>
                  <a:prstClr val="black"/>
                </a:solidFill>
                <a:sym typeface="Symbol" panose="05050102010706020507" pitchFamily="18" charset="2"/>
              </a:rPr>
              <a:t>  </a:t>
            </a:r>
            <a:r>
              <a:rPr lang="en-US" altLang="zh-CN" sz="2400" dirty="0">
                <a:solidFill>
                  <a:prstClr val="black"/>
                </a:solidFill>
              </a:rPr>
              <a:t>Attr(R</a:t>
            </a:r>
            <a:r>
              <a:rPr lang="en-US" altLang="zh-CN" sz="2400" baseline="-25000" dirty="0">
                <a:solidFill>
                  <a:prstClr val="black"/>
                </a:solidFill>
              </a:rPr>
              <a:t>n</a:t>
            </a:r>
            <a:r>
              <a:rPr lang="en-US" altLang="zh-CN" sz="2400" dirty="0">
                <a:solidFill>
                  <a:prstClr val="black"/>
                </a:solidFill>
              </a:rPr>
              <a:t>)=Attr(R)</a:t>
            </a:r>
            <a:r>
              <a:rPr lang="zh-CN" altLang="en-US" sz="2400" dirty="0">
                <a:solidFill>
                  <a:prstClr val="black"/>
                </a:solidFill>
              </a:rPr>
              <a:t>，其中</a:t>
            </a:r>
            <a:r>
              <a:rPr lang="en-US" altLang="zh-CN" sz="2400" dirty="0">
                <a:solidFill>
                  <a:prstClr val="black"/>
                </a:solidFill>
              </a:rPr>
              <a:t>Attr(R)</a:t>
            </a:r>
            <a:r>
              <a:rPr lang="zh-CN" altLang="en-US" sz="2400" dirty="0">
                <a:solidFill>
                  <a:prstClr val="black"/>
                </a:solidFill>
              </a:rPr>
              <a:t>表示</a:t>
            </a:r>
            <a:r>
              <a:rPr lang="en-US" altLang="zh-CN" sz="2400" dirty="0">
                <a:solidFill>
                  <a:prstClr val="black"/>
                </a:solidFill>
              </a:rPr>
              <a:t>R</a:t>
            </a:r>
            <a:r>
              <a:rPr lang="zh-CN" altLang="en-US" sz="2400" dirty="0">
                <a:solidFill>
                  <a:prstClr val="black"/>
                </a:solidFill>
              </a:rPr>
              <a:t>的属性集；</a:t>
            </a:r>
            <a:endParaRPr lang="en-US" altLang="zh-CN" sz="2400" dirty="0">
              <a:solidFill>
                <a:prstClr val="black"/>
              </a:solidFill>
            </a:endParaRPr>
          </a:p>
          <a:p>
            <a:pPr lvl="0">
              <a:lnSpc>
                <a:spcPct val="100000"/>
              </a:lnSpc>
            </a:pPr>
            <a:r>
              <a:rPr lang="zh-CN" altLang="en-US" sz="2400" dirty="0">
                <a:solidFill>
                  <a:prstClr val="black"/>
                </a:solidFill>
              </a:rPr>
              <a:t>（</a:t>
            </a:r>
            <a:r>
              <a:rPr lang="en-US" altLang="zh-CN" sz="2400" dirty="0">
                <a:solidFill>
                  <a:prstClr val="black"/>
                </a:solidFill>
              </a:rPr>
              <a:t>2</a:t>
            </a:r>
            <a:r>
              <a:rPr lang="zh-CN" altLang="en-US" sz="2400" dirty="0">
                <a:solidFill>
                  <a:prstClr val="black"/>
                </a:solidFill>
              </a:rPr>
              <a:t>）</a:t>
            </a:r>
            <a:r>
              <a:rPr lang="en-US" altLang="zh-CN" sz="2400" dirty="0">
                <a:solidFill>
                  <a:prstClr val="black"/>
                </a:solidFill>
              </a:rPr>
              <a:t> {R</a:t>
            </a:r>
            <a:r>
              <a:rPr lang="en-US" altLang="zh-CN" sz="2400" baseline="-25000" dirty="0">
                <a:solidFill>
                  <a:prstClr val="black"/>
                </a:solidFill>
              </a:rPr>
              <a:t>1</a:t>
            </a:r>
            <a:r>
              <a:rPr lang="en-US" altLang="zh-CN" sz="2400" dirty="0">
                <a:solidFill>
                  <a:prstClr val="black"/>
                </a:solidFill>
              </a:rPr>
              <a:t>, R</a:t>
            </a:r>
            <a:r>
              <a:rPr lang="en-US" altLang="zh-CN" sz="2400" baseline="-25000" dirty="0">
                <a:solidFill>
                  <a:prstClr val="black"/>
                </a:solidFill>
              </a:rPr>
              <a:t>2</a:t>
            </a:r>
            <a:r>
              <a:rPr lang="en-US" altLang="zh-CN" sz="2400" dirty="0">
                <a:solidFill>
                  <a:prstClr val="black"/>
                </a:solidFill>
              </a:rPr>
              <a:t>,…, </a:t>
            </a:r>
            <a:r>
              <a:rPr lang="en-US" altLang="zh-CN" sz="2400" dirty="0" err="1">
                <a:solidFill>
                  <a:prstClr val="black"/>
                </a:solidFill>
              </a:rPr>
              <a:t>R</a:t>
            </a:r>
            <a:r>
              <a:rPr lang="en-US" altLang="zh-CN" sz="2400" baseline="-25000" dirty="0" err="1">
                <a:solidFill>
                  <a:prstClr val="black"/>
                </a:solidFill>
              </a:rPr>
              <a:t>i</a:t>
            </a:r>
            <a:r>
              <a:rPr lang="en-US" altLang="zh-CN" sz="2400" dirty="0">
                <a:solidFill>
                  <a:prstClr val="black"/>
                </a:solidFill>
              </a:rPr>
              <a:t>,…, R</a:t>
            </a:r>
            <a:r>
              <a:rPr lang="en-US" altLang="zh-CN" sz="2400" baseline="-25000" dirty="0">
                <a:solidFill>
                  <a:prstClr val="black"/>
                </a:solidFill>
              </a:rPr>
              <a:t>n</a:t>
            </a:r>
            <a:r>
              <a:rPr lang="en-US" altLang="zh-CN" sz="2400" dirty="0">
                <a:solidFill>
                  <a:prstClr val="black"/>
                </a:solidFill>
              </a:rPr>
              <a:t>}</a:t>
            </a:r>
            <a:r>
              <a:rPr lang="zh-CN" altLang="en-US" sz="2400" dirty="0">
                <a:solidFill>
                  <a:prstClr val="black"/>
                </a:solidFill>
              </a:rPr>
              <a:t>是</a:t>
            </a:r>
            <a:r>
              <a:rPr lang="en-US" altLang="zh-CN" sz="2400" dirty="0">
                <a:solidFill>
                  <a:prstClr val="black"/>
                </a:solidFill>
              </a:rPr>
              <a:t>R</a:t>
            </a:r>
            <a:r>
              <a:rPr lang="zh-CN" altLang="en-US" sz="2400" dirty="0">
                <a:solidFill>
                  <a:prstClr val="black"/>
                </a:solidFill>
              </a:rPr>
              <a:t>的</a:t>
            </a:r>
            <a:r>
              <a:rPr lang="zh-CN" altLang="en-US" sz="2400" dirty="0">
                <a:solidFill>
                  <a:srgbClr val="FF0000"/>
                </a:solidFill>
              </a:rPr>
              <a:t>无损分解</a:t>
            </a:r>
            <a:r>
              <a:rPr lang="zh-CN" altLang="en-US" sz="2400" dirty="0">
                <a:solidFill>
                  <a:prstClr val="black"/>
                </a:solidFill>
              </a:rPr>
              <a:t>；</a:t>
            </a:r>
            <a:endParaRPr lang="en-US" altLang="zh-CN" sz="2400" dirty="0">
              <a:solidFill>
                <a:prstClr val="black"/>
              </a:solidFill>
            </a:endParaRPr>
          </a:p>
          <a:p>
            <a:pPr>
              <a:lnSpc>
                <a:spcPct val="100000"/>
              </a:lnSpc>
            </a:pPr>
            <a:r>
              <a:rPr lang="zh-CN" altLang="en-US" sz="2400" dirty="0">
                <a:solidFill>
                  <a:prstClr val="black"/>
                </a:solidFill>
              </a:rPr>
              <a:t>（</a:t>
            </a:r>
            <a:r>
              <a:rPr lang="en-US" altLang="zh-CN" sz="2400" dirty="0">
                <a:solidFill>
                  <a:prstClr val="black"/>
                </a:solidFill>
              </a:rPr>
              <a:t>3</a:t>
            </a:r>
            <a:r>
              <a:rPr lang="zh-CN" altLang="en-US" sz="2400" dirty="0">
                <a:solidFill>
                  <a:prstClr val="black"/>
                </a:solidFill>
              </a:rPr>
              <a:t>）</a:t>
            </a:r>
            <a:r>
              <a:rPr lang="en-US" altLang="zh-CN" sz="2400" dirty="0">
                <a:solidFill>
                  <a:prstClr val="black"/>
                </a:solidFill>
              </a:rPr>
              <a:t> Attr(</a:t>
            </a:r>
            <a:r>
              <a:rPr lang="en-US" altLang="zh-CN" sz="2400" dirty="0" err="1">
                <a:solidFill>
                  <a:prstClr val="black"/>
                </a:solidFill>
              </a:rPr>
              <a:t>R</a:t>
            </a:r>
            <a:r>
              <a:rPr lang="en-US" altLang="zh-CN" sz="2400" baseline="-25000" dirty="0" err="1">
                <a:solidFill>
                  <a:prstClr val="black"/>
                </a:solidFill>
              </a:rPr>
              <a:t>i</a:t>
            </a:r>
            <a:r>
              <a:rPr lang="en-US" altLang="zh-CN" sz="2400" dirty="0">
                <a:solidFill>
                  <a:prstClr val="black"/>
                </a:solidFill>
              </a:rPr>
              <a:t>) </a:t>
            </a:r>
            <a:r>
              <a:rPr lang="en-US" altLang="zh-CN" sz="2400" dirty="0">
                <a:solidFill>
                  <a:prstClr val="black"/>
                </a:solidFill>
                <a:sym typeface="Symbol" panose="05050102010706020507" pitchFamily="18" charset="2"/>
              </a:rPr>
              <a:t></a:t>
            </a:r>
            <a:r>
              <a:rPr lang="en-US" altLang="zh-CN" sz="2400" dirty="0">
                <a:solidFill>
                  <a:prstClr val="black"/>
                </a:solidFill>
              </a:rPr>
              <a:t> Attr(</a:t>
            </a:r>
            <a:r>
              <a:rPr lang="en-US" altLang="zh-CN" sz="2400" dirty="0" err="1">
                <a:solidFill>
                  <a:prstClr val="black"/>
                </a:solidFill>
              </a:rPr>
              <a:t>R</a:t>
            </a:r>
            <a:r>
              <a:rPr lang="en-US" altLang="zh-CN" sz="2400" baseline="-25000" dirty="0" err="1">
                <a:solidFill>
                  <a:prstClr val="black"/>
                </a:solidFill>
              </a:rPr>
              <a:t>j</a:t>
            </a:r>
            <a:r>
              <a:rPr lang="en-US" altLang="zh-CN" sz="2400" dirty="0">
                <a:solidFill>
                  <a:prstClr val="black"/>
                </a:solidFill>
              </a:rPr>
              <a:t>) =</a:t>
            </a:r>
            <a:r>
              <a:rPr lang="en-US" altLang="zh-CN" sz="2400" dirty="0">
                <a:solidFill>
                  <a:srgbClr val="FF0000"/>
                </a:solidFill>
              </a:rPr>
              <a:t>PK(R)</a:t>
            </a:r>
            <a:r>
              <a:rPr lang="zh-CN" altLang="en-US" sz="2400" dirty="0">
                <a:solidFill>
                  <a:prstClr val="black"/>
                </a:solidFill>
              </a:rPr>
              <a:t>，</a:t>
            </a:r>
            <a:r>
              <a:rPr lang="zh-CN" altLang="en-US" sz="2400" dirty="0">
                <a:solidFill>
                  <a:prstClr val="black"/>
                </a:solidFill>
                <a:ea typeface="宋体" panose="02010600030101010101" pitchFamily="2" charset="-122"/>
                <a:sym typeface="Symbol" panose="05050102010706020507" pitchFamily="18" charset="2"/>
              </a:rPr>
              <a:t>（</a:t>
            </a:r>
            <a:r>
              <a:rPr lang="en-US" altLang="zh-CN" sz="2400" dirty="0" err="1">
                <a:solidFill>
                  <a:prstClr val="black"/>
                </a:solidFill>
                <a:ea typeface="宋体" panose="02010600030101010101" pitchFamily="2" charset="-122"/>
                <a:sym typeface="Symbol" panose="05050102010706020507" pitchFamily="18" charset="2"/>
              </a:rPr>
              <a:t>i</a:t>
            </a:r>
            <a:r>
              <a:rPr lang="az-Cyrl-AZ" altLang="zh-CN" sz="2400" dirty="0">
                <a:solidFill>
                  <a:prstClr val="black"/>
                </a:solidFill>
                <a:ea typeface="宋体" panose="02010600030101010101" pitchFamily="2" charset="-122"/>
              </a:rPr>
              <a:t>≠</a:t>
            </a:r>
            <a:r>
              <a:rPr lang="en-US" altLang="zh-CN" sz="2400" dirty="0">
                <a:solidFill>
                  <a:prstClr val="black"/>
                </a:solidFill>
                <a:ea typeface="宋体" panose="02010600030101010101" pitchFamily="2" charset="-122"/>
              </a:rPr>
              <a:t>j, </a:t>
            </a:r>
            <a:r>
              <a:rPr lang="en-US" altLang="zh-CN" sz="2400" dirty="0">
                <a:solidFill>
                  <a:prstClr val="black"/>
                </a:solidFill>
              </a:rPr>
              <a:t>1≤i≤n, 1≤j≤n </a:t>
            </a:r>
            <a:r>
              <a:rPr lang="zh-CN" altLang="en-US" sz="2400" dirty="0">
                <a:solidFill>
                  <a:prstClr val="black"/>
                </a:solidFill>
                <a:ea typeface="宋体" panose="02010600030101010101" pitchFamily="2" charset="-122"/>
                <a:sym typeface="Symbol" panose="05050102010706020507" pitchFamily="18" charset="2"/>
              </a:rPr>
              <a:t>）</a:t>
            </a:r>
            <a:r>
              <a:rPr lang="zh-CN" altLang="en-US" sz="2400" dirty="0">
                <a:solidFill>
                  <a:prstClr val="black"/>
                </a:solidFill>
              </a:rPr>
              <a:t>，其中</a:t>
            </a:r>
            <a:r>
              <a:rPr lang="en-US" altLang="zh-CN" sz="2400" dirty="0">
                <a:solidFill>
                  <a:prstClr val="black"/>
                </a:solidFill>
              </a:rPr>
              <a:t>PK(R)</a:t>
            </a:r>
            <a:r>
              <a:rPr lang="zh-CN" altLang="en-US" sz="2400" dirty="0">
                <a:solidFill>
                  <a:prstClr val="black"/>
                </a:solidFill>
              </a:rPr>
              <a:t>表示关系</a:t>
            </a:r>
            <a:r>
              <a:rPr lang="en-US" altLang="zh-CN" sz="2400" dirty="0">
                <a:solidFill>
                  <a:prstClr val="black"/>
                </a:solidFill>
              </a:rPr>
              <a:t>R</a:t>
            </a:r>
            <a:r>
              <a:rPr lang="zh-CN" altLang="en-US" sz="2400" dirty="0">
                <a:solidFill>
                  <a:prstClr val="black"/>
                </a:solidFill>
              </a:rPr>
              <a:t>的主码。</a:t>
            </a:r>
            <a:endParaRPr lang="en-US" altLang="zh-CN" sz="2400" dirty="0">
              <a:solidFill>
                <a:prstClr val="black"/>
              </a:solidFill>
            </a:endParaRPr>
          </a:p>
          <a:p>
            <a:pPr>
              <a:lnSpc>
                <a:spcPct val="100000"/>
              </a:lnSpc>
            </a:pPr>
            <a:r>
              <a:rPr lang="zh-CN" altLang="en-US" sz="2400" dirty="0">
                <a:solidFill>
                  <a:prstClr val="black"/>
                </a:solidFill>
              </a:rPr>
              <a:t>则称</a:t>
            </a:r>
            <a:r>
              <a:rPr lang="en-US" altLang="zh-CN" sz="2400" dirty="0">
                <a:solidFill>
                  <a:prstClr val="black"/>
                </a:solidFill>
              </a:rPr>
              <a:t>{R</a:t>
            </a:r>
            <a:r>
              <a:rPr lang="en-US" altLang="zh-CN" sz="2400" baseline="-25000" dirty="0">
                <a:solidFill>
                  <a:prstClr val="black"/>
                </a:solidFill>
              </a:rPr>
              <a:t>1</a:t>
            </a:r>
            <a:r>
              <a:rPr lang="en-US" altLang="zh-CN" sz="2400" dirty="0">
                <a:solidFill>
                  <a:prstClr val="black"/>
                </a:solidFill>
              </a:rPr>
              <a:t>, R</a:t>
            </a:r>
            <a:r>
              <a:rPr lang="en-US" altLang="zh-CN" sz="2400" baseline="-25000" dirty="0">
                <a:solidFill>
                  <a:prstClr val="black"/>
                </a:solidFill>
              </a:rPr>
              <a:t>2</a:t>
            </a:r>
            <a:r>
              <a:rPr lang="en-US" altLang="zh-CN" sz="2400" dirty="0">
                <a:solidFill>
                  <a:prstClr val="black"/>
                </a:solidFill>
              </a:rPr>
              <a:t>,…, </a:t>
            </a:r>
            <a:r>
              <a:rPr lang="en-US" altLang="zh-CN" sz="2400" dirty="0" err="1">
                <a:solidFill>
                  <a:prstClr val="black"/>
                </a:solidFill>
              </a:rPr>
              <a:t>R</a:t>
            </a:r>
            <a:r>
              <a:rPr lang="en-US" altLang="zh-CN" sz="2400" baseline="-25000" dirty="0" err="1">
                <a:solidFill>
                  <a:prstClr val="black"/>
                </a:solidFill>
              </a:rPr>
              <a:t>i</a:t>
            </a:r>
            <a:r>
              <a:rPr lang="en-US" altLang="zh-CN" sz="2400" dirty="0">
                <a:solidFill>
                  <a:prstClr val="black"/>
                </a:solidFill>
              </a:rPr>
              <a:t>,…, R</a:t>
            </a:r>
            <a:r>
              <a:rPr lang="en-US" altLang="zh-CN" sz="2400" baseline="-25000" dirty="0">
                <a:solidFill>
                  <a:prstClr val="black"/>
                </a:solidFill>
              </a:rPr>
              <a:t>n</a:t>
            </a:r>
            <a:r>
              <a:rPr lang="en-US" altLang="zh-CN" sz="2400" dirty="0">
                <a:solidFill>
                  <a:prstClr val="black"/>
                </a:solidFill>
              </a:rPr>
              <a:t>}</a:t>
            </a:r>
            <a:r>
              <a:rPr lang="zh-CN" altLang="en-US" sz="2400" dirty="0">
                <a:solidFill>
                  <a:prstClr val="black"/>
                </a:solidFill>
              </a:rPr>
              <a:t>为关系</a:t>
            </a:r>
            <a:r>
              <a:rPr lang="en-US" altLang="zh-CN" sz="2400" dirty="0">
                <a:solidFill>
                  <a:prstClr val="black"/>
                </a:solidFill>
              </a:rPr>
              <a:t>R</a:t>
            </a:r>
            <a:r>
              <a:rPr lang="zh-CN" altLang="en-US" sz="2400" dirty="0">
                <a:solidFill>
                  <a:prstClr val="black"/>
                </a:solidFill>
              </a:rPr>
              <a:t>的垂直分片。</a:t>
            </a:r>
            <a:endParaRPr lang="en-US" altLang="zh-CN" sz="2400" dirty="0">
              <a:solidFill>
                <a:prstClr val="black"/>
              </a:solidFill>
            </a:endParaRPr>
          </a:p>
          <a:p>
            <a:pPr>
              <a:lnSpc>
                <a:spcPct val="100000"/>
              </a:lnSpc>
            </a:pPr>
            <a:r>
              <a:rPr lang="zh-CN" altLang="en-US" sz="2400" dirty="0">
                <a:solidFill>
                  <a:srgbClr val="00B0F0"/>
                </a:solidFill>
              </a:rPr>
              <a:t>       当关系属性数量较多时，难以获得垂直分片的</a:t>
            </a:r>
            <a:r>
              <a:rPr lang="zh-CN" altLang="en-US" sz="2400" dirty="0">
                <a:solidFill>
                  <a:srgbClr val="FF0000"/>
                </a:solidFill>
              </a:rPr>
              <a:t>最优解</a:t>
            </a:r>
            <a:r>
              <a:rPr lang="zh-CN" altLang="en-US" sz="2400" dirty="0">
                <a:solidFill>
                  <a:srgbClr val="00B0F0"/>
                </a:solidFill>
              </a:rPr>
              <a:t>，通常采用</a:t>
            </a:r>
            <a:r>
              <a:rPr lang="zh-CN" altLang="en-US" sz="2400" dirty="0">
                <a:solidFill>
                  <a:srgbClr val="FF0000"/>
                </a:solidFill>
              </a:rPr>
              <a:t>启发式规则</a:t>
            </a:r>
            <a:r>
              <a:rPr lang="zh-CN" altLang="en-US" sz="2400" dirty="0">
                <a:solidFill>
                  <a:srgbClr val="00B0F0"/>
                </a:solidFill>
              </a:rPr>
              <a:t>进行垂直分片。</a:t>
            </a:r>
            <a:endParaRPr lang="en-US" altLang="zh-CN" sz="2400" dirty="0">
              <a:solidFill>
                <a:prstClr val="black"/>
              </a:solidFill>
              <a:latin typeface="等线" pitchFamily="2" charset="-122"/>
              <a:ea typeface="等线" pitchFamily="2" charset="-122"/>
            </a:endParaRPr>
          </a:p>
        </p:txBody>
      </p:sp>
      <p:sp>
        <p:nvSpPr>
          <p:cNvPr id="5" name="灯片编号占位符 4"/>
          <p:cNvSpPr>
            <a:spLocks noGrp="1"/>
          </p:cNvSpPr>
          <p:nvPr>
            <p:ph type="sldNum" sz="quarter" idx="12"/>
          </p:nvPr>
        </p:nvSpPr>
        <p:spPr/>
        <p:txBody>
          <a:bodyPr/>
          <a:lstStyle/>
          <a:p>
            <a:fld id="{C464E751-8DDD-48F4-87DB-3D6A7AC74B40}" type="slidenum">
              <a:rPr lang="zh-CN" altLang="en-US" smtClean="0"/>
              <a:pPr/>
              <a:t>26</a:t>
            </a:fld>
            <a:endParaRPr lang="zh-CN" altLang="en-US" dirty="0"/>
          </a:p>
        </p:txBody>
      </p:sp>
    </p:spTree>
    <p:extLst>
      <p:ext uri="{BB962C8B-B14F-4D97-AF65-F5344CB8AC3E}">
        <p14:creationId xmlns:p14="http://schemas.microsoft.com/office/powerpoint/2010/main" val="17387365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2612"/>
            <a:ext cx="10515600" cy="1111254"/>
          </a:xfrm>
        </p:spPr>
        <p:txBody>
          <a:bodyPr>
            <a:normAutofit/>
          </a:bodyPr>
          <a:lstStyle/>
          <a:p>
            <a:r>
              <a:rPr lang="en-US" altLang="zh-CN" dirty="0">
                <a:latin typeface="等线" pitchFamily="2" charset="-122"/>
                <a:ea typeface="等线" pitchFamily="2" charset="-122"/>
              </a:rPr>
              <a:t>8.2	</a:t>
            </a:r>
            <a:r>
              <a:rPr lang="zh-CN" altLang="en-US" dirty="0">
                <a:latin typeface="等线" pitchFamily="2" charset="-122"/>
                <a:ea typeface="等线" pitchFamily="2" charset="-122"/>
              </a:rPr>
              <a:t>面向关系数据的分布式查询处理（续）</a:t>
            </a:r>
            <a:endParaRPr lang="zh-CN" altLang="en-US" dirty="0"/>
          </a:p>
        </p:txBody>
      </p:sp>
      <p:sp>
        <p:nvSpPr>
          <p:cNvPr id="3" name="内容占位符 2"/>
          <p:cNvSpPr>
            <a:spLocks noGrp="1"/>
          </p:cNvSpPr>
          <p:nvPr>
            <p:ph idx="1"/>
          </p:nvPr>
        </p:nvSpPr>
        <p:spPr>
          <a:xfrm>
            <a:off x="838200" y="1143865"/>
            <a:ext cx="9843655" cy="5062965"/>
          </a:xfrm>
        </p:spPr>
        <p:txBody>
          <a:bodyPr>
            <a:noAutofit/>
          </a:bodyPr>
          <a:lstStyle/>
          <a:p>
            <a:pPr lvl="0">
              <a:lnSpc>
                <a:spcPct val="90000"/>
              </a:lnSpc>
            </a:pPr>
            <a:r>
              <a:rPr lang="zh-CN" altLang="en-US" sz="2400" b="1" dirty="0">
                <a:solidFill>
                  <a:prstClr val="black"/>
                </a:solidFill>
                <a:latin typeface="等线" pitchFamily="2" charset="-122"/>
                <a:ea typeface="等线" pitchFamily="2" charset="-122"/>
              </a:rPr>
              <a:t>分片策略（续）</a:t>
            </a:r>
          </a:p>
          <a:p>
            <a:pPr lvl="0">
              <a:lnSpc>
                <a:spcPct val="90000"/>
              </a:lnSpc>
            </a:pPr>
            <a:r>
              <a:rPr lang="zh-CN" altLang="en-US" sz="2400" dirty="0">
                <a:solidFill>
                  <a:prstClr val="black"/>
                </a:solidFill>
                <a:latin typeface="等线" pitchFamily="2" charset="-122"/>
                <a:ea typeface="等线" pitchFamily="2" charset="-122"/>
              </a:rPr>
              <a:t>混合分片</a:t>
            </a:r>
          </a:p>
          <a:p>
            <a:pPr lvl="0">
              <a:lnSpc>
                <a:spcPct val="90000"/>
              </a:lnSpc>
            </a:pPr>
            <a:r>
              <a:rPr lang="zh-CN" altLang="en-US" sz="2400" dirty="0">
                <a:solidFill>
                  <a:prstClr val="black"/>
                </a:solidFill>
                <a:latin typeface="等线" pitchFamily="2" charset="-122"/>
                <a:ea typeface="等线" pitchFamily="2" charset="-122"/>
              </a:rPr>
              <a:t>       水平分片与垂直分片组合</a:t>
            </a:r>
          </a:p>
          <a:p>
            <a:pPr lvl="0">
              <a:lnSpc>
                <a:spcPct val="90000"/>
              </a:lnSpc>
            </a:pPr>
            <a:endParaRPr lang="en-US" altLang="zh-CN" sz="2400" dirty="0">
              <a:solidFill>
                <a:prstClr val="black"/>
              </a:solidFill>
              <a:latin typeface="等线" pitchFamily="2" charset="-122"/>
              <a:ea typeface="等线" pitchFamily="2" charset="-122"/>
            </a:endParaRPr>
          </a:p>
          <a:p>
            <a:pPr lvl="0">
              <a:lnSpc>
                <a:spcPct val="90000"/>
              </a:lnSpc>
            </a:pPr>
            <a:r>
              <a:rPr lang="zh-CN" altLang="en-US" sz="2400" dirty="0">
                <a:solidFill>
                  <a:prstClr val="black"/>
                </a:solidFill>
                <a:latin typeface="等线" pitchFamily="2" charset="-122"/>
                <a:ea typeface="等线" pitchFamily="2" charset="-122"/>
              </a:rPr>
              <a:t>分片树表示：       </a:t>
            </a:r>
          </a:p>
          <a:p>
            <a:pPr lvl="0">
              <a:lnSpc>
                <a:spcPct val="90000"/>
              </a:lnSpc>
            </a:pPr>
            <a:r>
              <a:rPr lang="zh-CN" altLang="en-US" sz="2400" dirty="0">
                <a:solidFill>
                  <a:prstClr val="black"/>
                </a:solidFill>
                <a:latin typeface="等线" pitchFamily="2" charset="-122"/>
                <a:ea typeface="等线" pitchFamily="2" charset="-122"/>
              </a:rPr>
              <a:t>       水平分片：集合并操作</a:t>
            </a:r>
            <a:endParaRPr lang="en-US" altLang="zh-CN" sz="2400" dirty="0">
              <a:solidFill>
                <a:prstClr val="black"/>
              </a:solidFill>
              <a:latin typeface="等线" pitchFamily="2" charset="-122"/>
              <a:ea typeface="等线" pitchFamily="2" charset="-122"/>
            </a:endParaRPr>
          </a:p>
          <a:p>
            <a:pPr lvl="0">
              <a:lnSpc>
                <a:spcPct val="90000"/>
              </a:lnSpc>
            </a:pPr>
            <a:r>
              <a:rPr lang="zh-CN" altLang="en-US" sz="2400" dirty="0">
                <a:solidFill>
                  <a:prstClr val="black"/>
                </a:solidFill>
                <a:latin typeface="等线" pitchFamily="2" charset="-122"/>
                <a:ea typeface="等线" pitchFamily="2" charset="-122"/>
              </a:rPr>
              <a:t>       垂直分片：连接操作</a:t>
            </a:r>
          </a:p>
        </p:txBody>
      </p:sp>
      <p:sp>
        <p:nvSpPr>
          <p:cNvPr id="5" name="灯片编号占位符 4"/>
          <p:cNvSpPr>
            <a:spLocks noGrp="1"/>
          </p:cNvSpPr>
          <p:nvPr>
            <p:ph type="sldNum" sz="quarter" idx="12"/>
          </p:nvPr>
        </p:nvSpPr>
        <p:spPr/>
        <p:txBody>
          <a:bodyPr/>
          <a:lstStyle/>
          <a:p>
            <a:fld id="{C464E751-8DDD-48F4-87DB-3D6A7AC74B40}" type="slidenum">
              <a:rPr lang="zh-CN" altLang="en-US" smtClean="0"/>
              <a:pPr/>
              <a:t>27</a:t>
            </a:fld>
            <a:endParaRPr lang="zh-CN" altLang="en-US" dirty="0"/>
          </a:p>
        </p:txBody>
      </p:sp>
      <p:graphicFrame>
        <p:nvGraphicFramePr>
          <p:cNvPr id="6" name="对象 5">
            <a:extLst>
              <a:ext uri="{FF2B5EF4-FFF2-40B4-BE49-F238E27FC236}">
                <a16:creationId xmlns:a16="http://schemas.microsoft.com/office/drawing/2014/main" id="{B96D5306-9A01-405C-8A4C-8C17A107FDB0}"/>
              </a:ext>
            </a:extLst>
          </p:cNvPr>
          <p:cNvGraphicFramePr>
            <a:graphicFrameLocks noChangeAspect="1"/>
          </p:cNvGraphicFramePr>
          <p:nvPr>
            <p:extLst>
              <p:ext uri="{D42A27DB-BD31-4B8C-83A1-F6EECF244321}">
                <p14:modId xmlns:p14="http://schemas.microsoft.com/office/powerpoint/2010/main" val="558675837"/>
              </p:ext>
            </p:extLst>
          </p:nvPr>
        </p:nvGraphicFramePr>
        <p:xfrm>
          <a:off x="5085433" y="944936"/>
          <a:ext cx="6400651" cy="1826406"/>
        </p:xfrm>
        <a:graphic>
          <a:graphicData uri="http://schemas.openxmlformats.org/presentationml/2006/ole">
            <mc:AlternateContent xmlns:mc="http://schemas.openxmlformats.org/markup-compatibility/2006">
              <mc:Choice xmlns:v="urn:schemas-microsoft-com:vml" Requires="v">
                <p:oleObj spid="_x0000_s6461" name="Visio" r:id="rId3" imgW="4753006" imgH="1352386" progId="">
                  <p:embed/>
                </p:oleObj>
              </mc:Choice>
              <mc:Fallback>
                <p:oleObj name="Visio" r:id="rId3" imgW="4753006" imgH="1352386" progId="">
                  <p:embed/>
                  <p:pic>
                    <p:nvPicPr>
                      <p:cNvPr id="6" name="对象 5">
                        <a:extLst>
                          <a:ext uri="{FF2B5EF4-FFF2-40B4-BE49-F238E27FC236}">
                            <a16:creationId xmlns:a16="http://schemas.microsoft.com/office/drawing/2014/main" id="{B96D5306-9A01-405C-8A4C-8C17A107FDB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85433" y="944936"/>
                        <a:ext cx="6400651" cy="182640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 name="图片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60027" y="3033135"/>
            <a:ext cx="4417526" cy="3061421"/>
          </a:xfrm>
          <a:prstGeom prst="rect">
            <a:avLst/>
          </a:prstGeom>
        </p:spPr>
      </p:pic>
    </p:spTree>
    <p:extLst>
      <p:ext uri="{BB962C8B-B14F-4D97-AF65-F5344CB8AC3E}">
        <p14:creationId xmlns:p14="http://schemas.microsoft.com/office/powerpoint/2010/main" val="12945632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05348"/>
            <a:ext cx="10515600" cy="672811"/>
          </a:xfrm>
        </p:spPr>
        <p:txBody>
          <a:bodyPr>
            <a:normAutofit/>
          </a:bodyPr>
          <a:lstStyle/>
          <a:p>
            <a:r>
              <a:rPr lang="en-US" altLang="zh-CN" dirty="0">
                <a:latin typeface="等线" pitchFamily="2" charset="-122"/>
                <a:ea typeface="等线" pitchFamily="2" charset="-122"/>
              </a:rPr>
              <a:t>8.2	</a:t>
            </a:r>
            <a:r>
              <a:rPr lang="zh-CN" altLang="en-US" dirty="0">
                <a:latin typeface="等线" pitchFamily="2" charset="-122"/>
                <a:ea typeface="等线" pitchFamily="2" charset="-122"/>
              </a:rPr>
              <a:t>面向关系数据的分布式查询处理（续）</a:t>
            </a:r>
            <a:endParaRPr lang="zh-CN" altLang="en-US" dirty="0"/>
          </a:p>
        </p:txBody>
      </p:sp>
      <p:sp>
        <p:nvSpPr>
          <p:cNvPr id="3" name="内容占位符 2"/>
          <p:cNvSpPr>
            <a:spLocks noGrp="1"/>
          </p:cNvSpPr>
          <p:nvPr>
            <p:ph idx="1"/>
          </p:nvPr>
        </p:nvSpPr>
        <p:spPr>
          <a:xfrm>
            <a:off x="838200" y="949901"/>
            <a:ext cx="9843655" cy="5771574"/>
          </a:xfrm>
        </p:spPr>
        <p:txBody>
          <a:bodyPr>
            <a:noAutofit/>
          </a:bodyPr>
          <a:lstStyle/>
          <a:p>
            <a:pPr lvl="0">
              <a:lnSpc>
                <a:spcPct val="90000"/>
              </a:lnSpc>
            </a:pPr>
            <a:r>
              <a:rPr lang="zh-CN" altLang="en-US" sz="2400" dirty="0">
                <a:solidFill>
                  <a:prstClr val="black"/>
                </a:solidFill>
              </a:rPr>
              <a:t>分布式查询处理的影响因素</a:t>
            </a:r>
            <a:endParaRPr lang="en-US" altLang="zh-CN" sz="2400" dirty="0">
              <a:solidFill>
                <a:prstClr val="black"/>
              </a:solidFill>
            </a:endParaRPr>
          </a:p>
          <a:p>
            <a:pPr lvl="0">
              <a:lnSpc>
                <a:spcPct val="90000"/>
              </a:lnSpc>
            </a:pPr>
            <a:r>
              <a:rPr lang="zh-CN" altLang="en-US" sz="2400" dirty="0">
                <a:solidFill>
                  <a:prstClr val="black"/>
                </a:solidFill>
              </a:rPr>
              <a:t>（</a:t>
            </a:r>
            <a:r>
              <a:rPr lang="en-US" altLang="zh-CN" sz="2400" dirty="0">
                <a:solidFill>
                  <a:prstClr val="black"/>
                </a:solidFill>
              </a:rPr>
              <a:t>1</a:t>
            </a:r>
            <a:r>
              <a:rPr lang="zh-CN" altLang="en-US" sz="2400" dirty="0">
                <a:solidFill>
                  <a:prstClr val="black"/>
                </a:solidFill>
              </a:rPr>
              <a:t>）查询语言</a:t>
            </a:r>
            <a:endParaRPr lang="en-US" altLang="zh-CN" sz="2400" dirty="0">
              <a:solidFill>
                <a:prstClr val="black"/>
              </a:solidFill>
            </a:endParaRPr>
          </a:p>
          <a:p>
            <a:pPr marL="800100" lvl="1" indent="-342900">
              <a:lnSpc>
                <a:spcPct val="90000"/>
              </a:lnSpc>
              <a:buFont typeface="Wingdings" panose="05000000000000000000" pitchFamily="2" charset="2"/>
              <a:buChar char="Ø"/>
            </a:pPr>
            <a:r>
              <a:rPr lang="zh-CN" altLang="en-US" dirty="0">
                <a:solidFill>
                  <a:prstClr val="black"/>
                </a:solidFill>
              </a:rPr>
              <a:t>分布式关系数据库：</a:t>
            </a:r>
            <a:r>
              <a:rPr lang="en-US" altLang="zh-CN" dirty="0">
                <a:solidFill>
                  <a:prstClr val="black"/>
                </a:solidFill>
              </a:rPr>
              <a:t>SQL</a:t>
            </a:r>
            <a:r>
              <a:rPr lang="zh-CN" altLang="en-US" dirty="0">
                <a:solidFill>
                  <a:prstClr val="black"/>
                </a:solidFill>
              </a:rPr>
              <a:t>语言</a:t>
            </a:r>
            <a:r>
              <a:rPr lang="en-US" altLang="zh-CN" dirty="0">
                <a:solidFill>
                  <a:prstClr val="black"/>
                </a:solidFill>
                <a:sym typeface="Wingdings 3" panose="05040102010807070707" pitchFamily="18" charset="2"/>
              </a:rPr>
              <a:t></a:t>
            </a:r>
            <a:r>
              <a:rPr lang="zh-CN" altLang="en-US" dirty="0">
                <a:solidFill>
                  <a:prstClr val="black"/>
                </a:solidFill>
                <a:sym typeface="Wingdings 3" panose="05040102010807070707" pitchFamily="18" charset="2"/>
              </a:rPr>
              <a:t>分布式查询执行计划</a:t>
            </a:r>
            <a:endParaRPr lang="en-US" altLang="zh-CN" dirty="0">
              <a:solidFill>
                <a:prstClr val="black"/>
              </a:solidFill>
            </a:endParaRPr>
          </a:p>
          <a:p>
            <a:pPr marL="800100" lvl="1" indent="-342900">
              <a:lnSpc>
                <a:spcPct val="90000"/>
              </a:lnSpc>
              <a:buFont typeface="Wingdings" panose="05000000000000000000" pitchFamily="2" charset="2"/>
              <a:buChar char="Ø"/>
            </a:pPr>
            <a:r>
              <a:rPr lang="en-US" altLang="zh-CN" dirty="0">
                <a:solidFill>
                  <a:prstClr val="black"/>
                </a:solidFill>
              </a:rPr>
              <a:t>SQL on Hadoop</a:t>
            </a:r>
            <a:r>
              <a:rPr lang="zh-CN" altLang="en-US" dirty="0">
                <a:solidFill>
                  <a:prstClr val="black"/>
                </a:solidFill>
              </a:rPr>
              <a:t>系统：类</a:t>
            </a:r>
            <a:r>
              <a:rPr lang="en-US" altLang="zh-CN" dirty="0">
                <a:solidFill>
                  <a:prstClr val="black"/>
                </a:solidFill>
              </a:rPr>
              <a:t>SQL </a:t>
            </a:r>
            <a:r>
              <a:rPr lang="en-US" altLang="zh-CN" dirty="0">
                <a:solidFill>
                  <a:prstClr val="black"/>
                </a:solidFill>
                <a:sym typeface="Wingdings 3" panose="05040102010807070707" pitchFamily="18" charset="2"/>
              </a:rPr>
              <a:t> MapReduce</a:t>
            </a:r>
            <a:r>
              <a:rPr lang="zh-CN" altLang="en-US" dirty="0">
                <a:solidFill>
                  <a:prstClr val="black"/>
                </a:solidFill>
                <a:sym typeface="Wingdings 3" panose="05040102010807070707" pitchFamily="18" charset="2"/>
              </a:rPr>
              <a:t>等</a:t>
            </a:r>
            <a:endParaRPr lang="en-US" altLang="zh-CN" dirty="0">
              <a:solidFill>
                <a:prstClr val="black"/>
              </a:solidFill>
              <a:sym typeface="Wingdings 3" panose="05040102010807070707" pitchFamily="18" charset="2"/>
            </a:endParaRPr>
          </a:p>
          <a:p>
            <a:pPr marL="457200" lvl="1">
              <a:lnSpc>
                <a:spcPct val="90000"/>
              </a:lnSpc>
            </a:pPr>
            <a:r>
              <a:rPr lang="zh-CN" altLang="en-US" dirty="0">
                <a:solidFill>
                  <a:srgbClr val="00B0F0"/>
                </a:solidFill>
                <a:sym typeface="Wingdings 3" panose="05040102010807070707" pitchFamily="18" charset="2"/>
              </a:rPr>
              <a:t>执行过程中的编译技术也与优化相关。</a:t>
            </a:r>
            <a:endParaRPr lang="en-US" altLang="zh-CN" dirty="0">
              <a:solidFill>
                <a:srgbClr val="00B0F0"/>
              </a:solidFill>
              <a:sym typeface="Wingdings 3" panose="05040102010807070707" pitchFamily="18" charset="2"/>
            </a:endParaRPr>
          </a:p>
          <a:p>
            <a:pPr lvl="0">
              <a:lnSpc>
                <a:spcPct val="90000"/>
              </a:lnSpc>
            </a:pPr>
            <a:r>
              <a:rPr lang="zh-CN" altLang="en-US" sz="2400" dirty="0">
                <a:solidFill>
                  <a:prstClr val="black"/>
                </a:solidFill>
                <a:sym typeface="Wingdings 3" panose="05040102010807070707" pitchFamily="18" charset="2"/>
              </a:rPr>
              <a:t>（</a:t>
            </a:r>
            <a:r>
              <a:rPr lang="en-US" altLang="zh-CN" sz="2400" dirty="0">
                <a:solidFill>
                  <a:prstClr val="black"/>
                </a:solidFill>
                <a:sym typeface="Wingdings 3" panose="05040102010807070707" pitchFamily="18" charset="2"/>
              </a:rPr>
              <a:t>2</a:t>
            </a:r>
            <a:r>
              <a:rPr lang="zh-CN" altLang="en-US" sz="2400" dirty="0">
                <a:solidFill>
                  <a:prstClr val="black"/>
                </a:solidFill>
                <a:sym typeface="Wingdings 3" panose="05040102010807070707" pitchFamily="18" charset="2"/>
              </a:rPr>
              <a:t>）查询优化</a:t>
            </a:r>
            <a:endParaRPr lang="en-US" altLang="zh-CN" sz="2400" dirty="0">
              <a:solidFill>
                <a:prstClr val="black"/>
              </a:solidFill>
              <a:sym typeface="Wingdings 3" panose="05040102010807070707" pitchFamily="18" charset="2"/>
            </a:endParaRPr>
          </a:p>
          <a:p>
            <a:pPr lvl="0">
              <a:lnSpc>
                <a:spcPct val="90000"/>
              </a:lnSpc>
            </a:pPr>
            <a:r>
              <a:rPr lang="zh-CN" altLang="en-US" sz="2400" dirty="0">
                <a:solidFill>
                  <a:prstClr val="black"/>
                </a:solidFill>
                <a:sym typeface="Wingdings 3" panose="05040102010807070707" pitchFamily="18" charset="2"/>
              </a:rPr>
              <a:t>       当关系或者分片的数量较大时，查询执行计划的策略空间会呈指数级增长。</a:t>
            </a:r>
            <a:endParaRPr lang="en-US" altLang="zh-CN" sz="2400" dirty="0">
              <a:solidFill>
                <a:prstClr val="black"/>
              </a:solidFill>
              <a:sym typeface="Wingdings 3" panose="05040102010807070707" pitchFamily="18" charset="2"/>
            </a:endParaRPr>
          </a:p>
          <a:p>
            <a:pPr lvl="0">
              <a:lnSpc>
                <a:spcPct val="90000"/>
              </a:lnSpc>
            </a:pPr>
            <a:r>
              <a:rPr lang="en-US" altLang="zh-CN" sz="1600" b="1" dirty="0">
                <a:solidFill>
                  <a:prstClr val="black"/>
                </a:solidFill>
                <a:sym typeface="Wingdings 3" panose="05040102010807070707" pitchFamily="18" charset="2"/>
              </a:rPr>
              <a:t>          </a:t>
            </a:r>
            <a:r>
              <a:rPr lang="en-US" altLang="zh-CN" sz="1600" b="1" dirty="0">
                <a:solidFill>
                  <a:prstClr val="black"/>
                </a:solidFill>
                <a:sym typeface="Symbol" panose="05050102010706020507" pitchFamily="18" charset="2"/>
              </a:rPr>
              <a:t></a:t>
            </a:r>
          </a:p>
          <a:p>
            <a:pPr lvl="0">
              <a:lnSpc>
                <a:spcPct val="90000"/>
              </a:lnSpc>
            </a:pPr>
            <a:r>
              <a:rPr lang="zh-CN" altLang="en-US" sz="2400" dirty="0">
                <a:solidFill>
                  <a:prstClr val="black"/>
                </a:solidFill>
                <a:sym typeface="Symbol" panose="05050102010706020507" pitchFamily="18" charset="2"/>
              </a:rPr>
              <a:t>对查询计划策略空间剪枝，启发式方法</a:t>
            </a:r>
            <a:endParaRPr lang="en-US" altLang="zh-CN" sz="2400" dirty="0">
              <a:solidFill>
                <a:prstClr val="black"/>
              </a:solidFill>
              <a:sym typeface="Wingdings 3" panose="05040102010807070707" pitchFamily="18" charset="2"/>
            </a:endParaRPr>
          </a:p>
          <a:p>
            <a:pPr marL="800100" lvl="1" indent="-342900">
              <a:lnSpc>
                <a:spcPct val="90000"/>
              </a:lnSpc>
              <a:buFont typeface="Wingdings" panose="05000000000000000000" pitchFamily="2" charset="2"/>
              <a:buChar char="Ø"/>
            </a:pPr>
            <a:r>
              <a:rPr lang="zh-CN" altLang="en-US" dirty="0">
                <a:solidFill>
                  <a:prstClr val="black"/>
                </a:solidFill>
                <a:sym typeface="Wingdings 3" panose="05040102010807070707" pitchFamily="18" charset="2"/>
              </a:rPr>
              <a:t>一元操作优先</a:t>
            </a:r>
            <a:endParaRPr lang="en-US" altLang="zh-CN" dirty="0">
              <a:solidFill>
                <a:prstClr val="black"/>
              </a:solidFill>
              <a:sym typeface="Wingdings 3" panose="05040102010807070707" pitchFamily="18" charset="2"/>
            </a:endParaRPr>
          </a:p>
          <a:p>
            <a:pPr marL="800100" lvl="1" indent="-342900">
              <a:lnSpc>
                <a:spcPct val="90000"/>
              </a:lnSpc>
              <a:buFont typeface="Wingdings" panose="05000000000000000000" pitchFamily="2" charset="2"/>
              <a:buChar char="Ø"/>
            </a:pPr>
            <a:r>
              <a:rPr lang="zh-CN" altLang="en-US" dirty="0">
                <a:solidFill>
                  <a:prstClr val="black"/>
                </a:solidFill>
                <a:sym typeface="Wingdings 3" panose="05040102010807070707" pitchFamily="18" charset="2"/>
              </a:rPr>
              <a:t>二元操作按它们中间关系大小排序</a:t>
            </a:r>
            <a:endParaRPr lang="en-US" altLang="zh-CN" dirty="0">
              <a:solidFill>
                <a:prstClr val="black"/>
              </a:solidFill>
              <a:sym typeface="Wingdings 3" panose="05040102010807070707" pitchFamily="18" charset="2"/>
            </a:endParaRPr>
          </a:p>
          <a:p>
            <a:pPr marL="800100" lvl="1" indent="-342900">
              <a:lnSpc>
                <a:spcPct val="90000"/>
              </a:lnSpc>
              <a:buFont typeface="Wingdings" panose="05000000000000000000" pitchFamily="2" charset="2"/>
              <a:buChar char="Ø"/>
            </a:pPr>
            <a:r>
              <a:rPr lang="zh-CN" altLang="en-US" dirty="0">
                <a:solidFill>
                  <a:prstClr val="black"/>
                </a:solidFill>
                <a:sym typeface="Wingdings 3" panose="05040102010807070707" pitchFamily="18" charset="2"/>
              </a:rPr>
              <a:t>分布式系统中用半连接取代连接</a:t>
            </a:r>
            <a:endParaRPr lang="zh-CN" altLang="en-US" dirty="0">
              <a:solidFill>
                <a:prstClr val="black"/>
              </a:solidFill>
            </a:endParaRPr>
          </a:p>
        </p:txBody>
      </p:sp>
      <p:sp>
        <p:nvSpPr>
          <p:cNvPr id="5" name="灯片编号占位符 4"/>
          <p:cNvSpPr>
            <a:spLocks noGrp="1"/>
          </p:cNvSpPr>
          <p:nvPr>
            <p:ph type="sldNum" sz="quarter" idx="12"/>
          </p:nvPr>
        </p:nvSpPr>
        <p:spPr/>
        <p:txBody>
          <a:bodyPr/>
          <a:lstStyle/>
          <a:p>
            <a:fld id="{C464E751-8DDD-48F4-87DB-3D6A7AC74B40}" type="slidenum">
              <a:rPr lang="zh-CN" altLang="en-US" smtClean="0"/>
              <a:pPr/>
              <a:t>28</a:t>
            </a:fld>
            <a:endParaRPr lang="zh-CN" altLang="en-US" dirty="0"/>
          </a:p>
        </p:txBody>
      </p:sp>
    </p:spTree>
    <p:extLst>
      <p:ext uri="{BB962C8B-B14F-4D97-AF65-F5344CB8AC3E}">
        <p14:creationId xmlns:p14="http://schemas.microsoft.com/office/powerpoint/2010/main" val="24451500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2612"/>
            <a:ext cx="10515600" cy="1111254"/>
          </a:xfrm>
        </p:spPr>
        <p:txBody>
          <a:bodyPr>
            <a:normAutofit/>
          </a:bodyPr>
          <a:lstStyle/>
          <a:p>
            <a:r>
              <a:rPr lang="en-US" altLang="zh-CN" dirty="0">
                <a:latin typeface="等线" pitchFamily="2" charset="-122"/>
                <a:ea typeface="等线" pitchFamily="2" charset="-122"/>
              </a:rPr>
              <a:t>8.2	</a:t>
            </a:r>
            <a:r>
              <a:rPr lang="zh-CN" altLang="en-US" dirty="0">
                <a:latin typeface="等线" pitchFamily="2" charset="-122"/>
                <a:ea typeface="等线" pitchFamily="2" charset="-122"/>
              </a:rPr>
              <a:t>面向关系数据的分布式查询处理（续）</a:t>
            </a:r>
            <a:endParaRPr lang="zh-CN" altLang="en-US" dirty="0"/>
          </a:p>
        </p:txBody>
      </p:sp>
      <p:sp>
        <p:nvSpPr>
          <p:cNvPr id="3" name="内容占位符 2"/>
          <p:cNvSpPr>
            <a:spLocks noGrp="1"/>
          </p:cNvSpPr>
          <p:nvPr>
            <p:ph idx="1"/>
          </p:nvPr>
        </p:nvSpPr>
        <p:spPr>
          <a:xfrm>
            <a:off x="838200" y="897517"/>
            <a:ext cx="9843655" cy="5927871"/>
          </a:xfrm>
        </p:spPr>
        <p:txBody>
          <a:bodyPr>
            <a:noAutofit/>
          </a:bodyPr>
          <a:lstStyle/>
          <a:p>
            <a:pPr lvl="0"/>
            <a:r>
              <a:rPr lang="zh-CN" altLang="en-US" sz="2400" dirty="0">
                <a:solidFill>
                  <a:prstClr val="black"/>
                </a:solidFill>
              </a:rPr>
              <a:t>分布式查询处理的影响因素</a:t>
            </a:r>
            <a:endParaRPr lang="en-US" altLang="zh-CN" sz="2400" dirty="0">
              <a:solidFill>
                <a:prstClr val="black"/>
              </a:solidFill>
            </a:endParaRPr>
          </a:p>
          <a:p>
            <a:pPr lvl="0"/>
            <a:r>
              <a:rPr lang="zh-CN" altLang="en-US" sz="2400" dirty="0">
                <a:solidFill>
                  <a:prstClr val="black"/>
                </a:solidFill>
                <a:sym typeface="Wingdings 3" panose="05040102010807070707" pitchFamily="18" charset="2"/>
              </a:rPr>
              <a:t>（</a:t>
            </a:r>
            <a:r>
              <a:rPr lang="en-US" altLang="zh-CN" sz="2400" dirty="0">
                <a:solidFill>
                  <a:prstClr val="black"/>
                </a:solidFill>
                <a:sym typeface="Wingdings 3" panose="05040102010807070707" pitchFamily="18" charset="2"/>
              </a:rPr>
              <a:t>2</a:t>
            </a:r>
            <a:r>
              <a:rPr lang="zh-CN" altLang="en-US" sz="2400" dirty="0">
                <a:solidFill>
                  <a:prstClr val="black"/>
                </a:solidFill>
                <a:sym typeface="Wingdings 3" panose="05040102010807070707" pitchFamily="18" charset="2"/>
              </a:rPr>
              <a:t>）查询优化（续）</a:t>
            </a:r>
            <a:endParaRPr lang="en-US" altLang="zh-CN" sz="2400" dirty="0">
              <a:solidFill>
                <a:prstClr val="black"/>
              </a:solidFill>
              <a:sym typeface="Wingdings 3" panose="05040102010807070707" pitchFamily="18" charset="2"/>
            </a:endParaRPr>
          </a:p>
          <a:p>
            <a:pPr marL="800100" lvl="1" indent="-342900">
              <a:buFont typeface="Wingdings" panose="05000000000000000000" pitchFamily="2" charset="2"/>
              <a:buChar char="Ø"/>
            </a:pPr>
            <a:r>
              <a:rPr lang="zh-CN" altLang="en-US" dirty="0">
                <a:solidFill>
                  <a:prstClr val="black"/>
                </a:solidFill>
                <a:sym typeface="Wingdings 3" panose="05040102010807070707" pitchFamily="18" charset="2"/>
              </a:rPr>
              <a:t>集中式查询优化：单一场地执行查询优化任务</a:t>
            </a:r>
            <a:endParaRPr lang="en-US" altLang="zh-CN" dirty="0">
              <a:solidFill>
                <a:prstClr val="black"/>
              </a:solidFill>
              <a:sym typeface="Wingdings 3" panose="05040102010807070707" pitchFamily="18" charset="2"/>
            </a:endParaRPr>
          </a:p>
          <a:p>
            <a:pPr marL="800100" lvl="1" indent="-342900">
              <a:buFont typeface="Wingdings" panose="05000000000000000000" pitchFamily="2" charset="2"/>
              <a:buChar char="Ø"/>
            </a:pPr>
            <a:r>
              <a:rPr lang="zh-CN" altLang="en-US" dirty="0">
                <a:solidFill>
                  <a:prstClr val="black"/>
                </a:solidFill>
                <a:sym typeface="Wingdings 3" panose="05040102010807070707" pitchFamily="18" charset="2"/>
              </a:rPr>
              <a:t>分布式查询优化：所有场地协同制定优化执行策略</a:t>
            </a:r>
            <a:endParaRPr lang="en-US" altLang="zh-CN" dirty="0">
              <a:solidFill>
                <a:prstClr val="black"/>
              </a:solidFill>
              <a:sym typeface="Wingdings 3" panose="05040102010807070707" pitchFamily="18" charset="2"/>
            </a:endParaRPr>
          </a:p>
          <a:p>
            <a:pPr marL="800100" lvl="1" indent="-342900">
              <a:buFont typeface="Wingdings" panose="05000000000000000000" pitchFamily="2" charset="2"/>
              <a:buChar char="Ø"/>
            </a:pPr>
            <a:r>
              <a:rPr lang="zh-CN" altLang="en-US" dirty="0">
                <a:solidFill>
                  <a:prstClr val="black"/>
                </a:solidFill>
                <a:sym typeface="Wingdings 3" panose="05040102010807070707" pitchFamily="18" charset="2"/>
              </a:rPr>
              <a:t>混合决策：一个场地制定全局执行策略，其他场地优化局部查询任务执行策略</a:t>
            </a:r>
            <a:endParaRPr lang="en-US" altLang="zh-CN" dirty="0">
              <a:solidFill>
                <a:prstClr val="black"/>
              </a:solidFill>
              <a:sym typeface="Wingdings 3" panose="05040102010807070707" pitchFamily="18" charset="2"/>
            </a:endParaRPr>
          </a:p>
          <a:p>
            <a:pPr lvl="0"/>
            <a:r>
              <a:rPr lang="zh-CN" altLang="en-US" sz="2400" dirty="0">
                <a:solidFill>
                  <a:prstClr val="black"/>
                </a:solidFill>
                <a:sym typeface="Wingdings 3" panose="05040102010807070707" pitchFamily="18" charset="2"/>
              </a:rPr>
              <a:t>（</a:t>
            </a:r>
            <a:r>
              <a:rPr lang="en-US" altLang="zh-CN" sz="2400" dirty="0">
                <a:solidFill>
                  <a:prstClr val="black"/>
                </a:solidFill>
                <a:sym typeface="Wingdings 3" panose="05040102010807070707" pitchFamily="18" charset="2"/>
              </a:rPr>
              <a:t>3</a:t>
            </a:r>
            <a:r>
              <a:rPr lang="zh-CN" altLang="en-US" sz="2400" dirty="0">
                <a:solidFill>
                  <a:prstClr val="black"/>
                </a:solidFill>
                <a:sym typeface="Wingdings 3" panose="05040102010807070707" pitchFamily="18" charset="2"/>
              </a:rPr>
              <a:t>）网络传输优化</a:t>
            </a:r>
            <a:endParaRPr lang="en-US" altLang="zh-CN" sz="2400" dirty="0">
              <a:solidFill>
                <a:prstClr val="black"/>
              </a:solidFill>
              <a:sym typeface="Wingdings 3" panose="05040102010807070707" pitchFamily="18" charset="2"/>
            </a:endParaRPr>
          </a:p>
          <a:p>
            <a:pPr lvl="0"/>
            <a:r>
              <a:rPr lang="en-US" altLang="zh-CN" sz="2400" dirty="0">
                <a:solidFill>
                  <a:prstClr val="black"/>
                </a:solidFill>
                <a:sym typeface="Wingdings 3" panose="05040102010807070707" pitchFamily="18" charset="2"/>
              </a:rPr>
              <a:t>      </a:t>
            </a:r>
            <a:r>
              <a:rPr lang="zh-CN" altLang="en-US" sz="2400" dirty="0">
                <a:solidFill>
                  <a:prstClr val="black"/>
                </a:solidFill>
                <a:sym typeface="Wingdings 3" panose="05040102010807070707" pitchFamily="18" charset="2"/>
              </a:rPr>
              <a:t>不同的网络拓扑结构对分布式查询处理策略有较大影响。</a:t>
            </a:r>
            <a:endParaRPr lang="en-US" altLang="zh-CN" sz="2400" dirty="0">
              <a:solidFill>
                <a:prstClr val="black"/>
              </a:solidFill>
              <a:sym typeface="Wingdings 3" panose="05040102010807070707" pitchFamily="18" charset="2"/>
            </a:endParaRPr>
          </a:p>
          <a:p>
            <a:pPr marL="800100" lvl="1" indent="-342900">
              <a:buFont typeface="Wingdings" panose="05000000000000000000" pitchFamily="2" charset="2"/>
              <a:buChar char="Ø"/>
            </a:pPr>
            <a:r>
              <a:rPr lang="zh-CN" altLang="en-US" dirty="0">
                <a:solidFill>
                  <a:prstClr val="black"/>
                </a:solidFill>
                <a:sym typeface="Wingdings 3" panose="05040102010807070707" pitchFamily="18" charset="2"/>
              </a:rPr>
              <a:t>慢速广域网：最小化网络传输代价</a:t>
            </a:r>
            <a:endParaRPr lang="en-US" altLang="zh-CN" dirty="0">
              <a:solidFill>
                <a:prstClr val="black"/>
              </a:solidFill>
              <a:sym typeface="Wingdings 3" panose="05040102010807070707" pitchFamily="18" charset="2"/>
            </a:endParaRPr>
          </a:p>
          <a:p>
            <a:pPr marL="800100" lvl="1" indent="-342900">
              <a:buFont typeface="Wingdings" panose="05000000000000000000" pitchFamily="2" charset="2"/>
              <a:buChar char="Ø"/>
            </a:pPr>
            <a:r>
              <a:rPr lang="zh-CN" altLang="en-US" dirty="0">
                <a:solidFill>
                  <a:prstClr val="black"/>
                </a:solidFill>
                <a:sym typeface="Wingdings 3" panose="05040102010807070707" pitchFamily="18" charset="2"/>
              </a:rPr>
              <a:t>高速局域网：基于网络通信的并行执行策略是某些场景的最佳选择</a:t>
            </a:r>
            <a:endParaRPr lang="en-US" altLang="zh-CN" dirty="0">
              <a:solidFill>
                <a:prstClr val="black"/>
              </a:solidFill>
              <a:sym typeface="Wingdings 3" panose="05040102010807070707" pitchFamily="18" charset="2"/>
            </a:endParaRPr>
          </a:p>
        </p:txBody>
      </p:sp>
      <p:sp>
        <p:nvSpPr>
          <p:cNvPr id="5" name="灯片编号占位符 4"/>
          <p:cNvSpPr>
            <a:spLocks noGrp="1"/>
          </p:cNvSpPr>
          <p:nvPr>
            <p:ph type="sldNum" sz="quarter" idx="12"/>
          </p:nvPr>
        </p:nvSpPr>
        <p:spPr/>
        <p:txBody>
          <a:bodyPr/>
          <a:lstStyle/>
          <a:p>
            <a:fld id="{C464E751-8DDD-48F4-87DB-3D6A7AC74B40}" type="slidenum">
              <a:rPr lang="zh-CN" altLang="en-US" smtClean="0"/>
              <a:pPr/>
              <a:t>29</a:t>
            </a:fld>
            <a:endParaRPr lang="zh-CN" altLang="en-US" dirty="0"/>
          </a:p>
        </p:txBody>
      </p:sp>
    </p:spTree>
    <p:extLst>
      <p:ext uri="{BB962C8B-B14F-4D97-AF65-F5344CB8AC3E}">
        <p14:creationId xmlns:p14="http://schemas.microsoft.com/office/powerpoint/2010/main" val="21283718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97405" y="1314450"/>
            <a:ext cx="10515600" cy="3539518"/>
          </a:xfrm>
        </p:spPr>
        <p:txBody>
          <a:bodyPr>
            <a:normAutofit/>
          </a:bodyPr>
          <a:lstStyle/>
          <a:p>
            <a:r>
              <a:rPr kumimoji="1" lang="zh-CN" altLang="en-US" sz="2400" b="1" dirty="0">
                <a:solidFill>
                  <a:srgbClr val="FF0000"/>
                </a:solidFill>
              </a:rPr>
              <a:t>教学目标</a:t>
            </a:r>
            <a:endParaRPr kumimoji="1" lang="en-US" altLang="zh-CN" sz="2400" b="1" dirty="0">
              <a:solidFill>
                <a:srgbClr val="FF0000"/>
              </a:solidFill>
            </a:endParaRPr>
          </a:p>
          <a:p>
            <a:pPr lvl="1">
              <a:spcBef>
                <a:spcPts val="1275"/>
              </a:spcBef>
            </a:pPr>
            <a:r>
              <a:rPr lang="zh-CN" altLang="en-US" dirty="0">
                <a:sym typeface="+mn-ea"/>
              </a:rPr>
              <a:t>了解分布式查询处理的</a:t>
            </a:r>
            <a:r>
              <a:rPr lang="zh-CN" altLang="en-US" dirty="0">
                <a:solidFill>
                  <a:srgbClr val="FF0000"/>
                </a:solidFill>
                <a:sym typeface="+mn-ea"/>
              </a:rPr>
              <a:t>基本原理</a:t>
            </a:r>
            <a:endParaRPr lang="zh-CN" altLang="en-US" dirty="0">
              <a:solidFill>
                <a:srgbClr val="FF0000"/>
              </a:solidFill>
            </a:endParaRPr>
          </a:p>
          <a:p>
            <a:pPr lvl="1">
              <a:spcBef>
                <a:spcPts val="1275"/>
              </a:spcBef>
            </a:pPr>
            <a:r>
              <a:rPr lang="zh-CN" altLang="en-US" dirty="0">
                <a:sym typeface="+mn-ea"/>
              </a:rPr>
              <a:t>了解数据</a:t>
            </a:r>
            <a:r>
              <a:rPr lang="zh-CN" altLang="en-US" dirty="0">
                <a:solidFill>
                  <a:srgbClr val="FF0000"/>
                </a:solidFill>
                <a:sym typeface="+mn-ea"/>
              </a:rPr>
              <a:t>分片策略</a:t>
            </a:r>
            <a:r>
              <a:rPr lang="zh-CN" altLang="en-US" dirty="0">
                <a:sym typeface="+mn-ea"/>
              </a:rPr>
              <a:t>及对如何影响分布式查询处理</a:t>
            </a:r>
            <a:r>
              <a:rPr lang="zh-CN" altLang="en-US" dirty="0">
                <a:solidFill>
                  <a:srgbClr val="FF0000"/>
                </a:solidFill>
                <a:sym typeface="+mn-ea"/>
              </a:rPr>
              <a:t>实现技术</a:t>
            </a:r>
            <a:endParaRPr lang="zh-CN" altLang="en-US" dirty="0">
              <a:solidFill>
                <a:srgbClr val="FF0000"/>
              </a:solidFill>
            </a:endParaRPr>
          </a:p>
          <a:p>
            <a:pPr lvl="1">
              <a:spcBef>
                <a:spcPts val="1275"/>
              </a:spcBef>
            </a:pPr>
            <a:r>
              <a:rPr lang="zh-CN" altLang="en-US" dirty="0">
                <a:sym typeface="+mn-ea"/>
              </a:rPr>
              <a:t>了解分布式查询处理的</a:t>
            </a:r>
            <a:r>
              <a:rPr lang="zh-CN" altLang="en-US" dirty="0">
                <a:solidFill>
                  <a:srgbClr val="FF0000"/>
                </a:solidFill>
                <a:sym typeface="+mn-ea"/>
              </a:rPr>
              <a:t>执行方法</a:t>
            </a:r>
            <a:endParaRPr lang="zh-CN" altLang="en-US" dirty="0">
              <a:solidFill>
                <a:srgbClr val="FF0000"/>
              </a:solidFill>
            </a:endParaRPr>
          </a:p>
          <a:p>
            <a:pPr lvl="1">
              <a:spcBef>
                <a:spcPts val="1275"/>
              </a:spcBef>
            </a:pPr>
            <a:r>
              <a:rPr lang="zh-CN" altLang="en-US" dirty="0">
                <a:sym typeface="+mn-ea"/>
              </a:rPr>
              <a:t>了解当代表分布式系统查询</a:t>
            </a:r>
            <a:r>
              <a:rPr lang="zh-CN" altLang="en-US" dirty="0">
                <a:solidFill>
                  <a:srgbClr val="FF0000"/>
                </a:solidFill>
                <a:sym typeface="+mn-ea"/>
              </a:rPr>
              <a:t>处理方法</a:t>
            </a:r>
            <a:endParaRPr kumimoji="1" lang="zh-CN" altLang="en-US" b="1" dirty="0">
              <a:solidFill>
                <a:srgbClr val="FF0000"/>
              </a:solidFill>
            </a:endParaRPr>
          </a:p>
        </p:txBody>
      </p:sp>
      <p:sp>
        <p:nvSpPr>
          <p:cNvPr id="5" name="灯片编号占位符 4"/>
          <p:cNvSpPr>
            <a:spLocks noGrp="1"/>
          </p:cNvSpPr>
          <p:nvPr>
            <p:ph type="sldNum" sz="quarter" idx="12"/>
          </p:nvPr>
        </p:nvSpPr>
        <p:spPr/>
        <p:txBody>
          <a:bodyPr/>
          <a:lstStyle/>
          <a:p>
            <a:fld id="{C464E751-8DDD-48F4-87DB-3D6A7AC74B40}" type="slidenum">
              <a:rPr lang="zh-CN" altLang="en-US" smtClean="0"/>
              <a:t>3</a:t>
            </a:fld>
            <a:endParaRPr lang="zh-CN" altLang="en-US" dirty="0"/>
          </a:p>
        </p:txBody>
      </p:sp>
    </p:spTree>
    <p:extLst>
      <p:ext uri="{BB962C8B-B14F-4D97-AF65-F5344CB8AC3E}">
        <p14:creationId xmlns:p14="http://schemas.microsoft.com/office/powerpoint/2010/main" val="11273075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2612"/>
            <a:ext cx="10515600" cy="1111254"/>
          </a:xfrm>
        </p:spPr>
        <p:txBody>
          <a:bodyPr>
            <a:normAutofit/>
          </a:bodyPr>
          <a:lstStyle/>
          <a:p>
            <a:r>
              <a:rPr lang="en-US" altLang="zh-CN" dirty="0">
                <a:latin typeface="等线" pitchFamily="2" charset="-122"/>
                <a:ea typeface="等线" pitchFamily="2" charset="-122"/>
              </a:rPr>
              <a:t>8.2	</a:t>
            </a:r>
            <a:r>
              <a:rPr lang="zh-CN" altLang="en-US" dirty="0">
                <a:latin typeface="等线" pitchFamily="2" charset="-122"/>
                <a:ea typeface="等线" pitchFamily="2" charset="-122"/>
              </a:rPr>
              <a:t>面向关系数据的分布式查询处理（续）</a:t>
            </a:r>
            <a:endParaRPr lang="zh-CN" altLang="en-US" dirty="0"/>
          </a:p>
        </p:txBody>
      </p:sp>
      <p:sp>
        <p:nvSpPr>
          <p:cNvPr id="3" name="内容占位符 2"/>
          <p:cNvSpPr>
            <a:spLocks noGrp="1"/>
          </p:cNvSpPr>
          <p:nvPr>
            <p:ph idx="1"/>
          </p:nvPr>
        </p:nvSpPr>
        <p:spPr>
          <a:xfrm>
            <a:off x="838200" y="897517"/>
            <a:ext cx="9843655" cy="5927871"/>
          </a:xfrm>
        </p:spPr>
        <p:txBody>
          <a:bodyPr>
            <a:noAutofit/>
          </a:bodyPr>
          <a:lstStyle/>
          <a:p>
            <a:pPr lvl="0">
              <a:lnSpc>
                <a:spcPct val="90000"/>
              </a:lnSpc>
            </a:pPr>
            <a:r>
              <a:rPr lang="zh-CN" altLang="en-US" sz="2400" dirty="0">
                <a:solidFill>
                  <a:prstClr val="black"/>
                </a:solidFill>
                <a:sym typeface="Wingdings 3" panose="05040102010807070707" pitchFamily="18" charset="2"/>
              </a:rPr>
              <a:t>（</a:t>
            </a:r>
            <a:r>
              <a:rPr lang="en-US" altLang="zh-CN" sz="2400" dirty="0">
                <a:solidFill>
                  <a:prstClr val="black"/>
                </a:solidFill>
                <a:sym typeface="Wingdings 3" panose="05040102010807070707" pitchFamily="18" charset="2"/>
              </a:rPr>
              <a:t>3</a:t>
            </a:r>
            <a:r>
              <a:rPr lang="zh-CN" altLang="en-US" sz="2400" dirty="0">
                <a:solidFill>
                  <a:prstClr val="black"/>
                </a:solidFill>
                <a:sym typeface="Wingdings 3" panose="05040102010807070707" pitchFamily="18" charset="2"/>
              </a:rPr>
              <a:t>）网络传输优化（续）</a:t>
            </a:r>
            <a:endParaRPr lang="en-US" altLang="zh-CN" sz="2400" dirty="0">
              <a:solidFill>
                <a:prstClr val="black"/>
              </a:solidFill>
              <a:sym typeface="Wingdings 3" panose="05040102010807070707" pitchFamily="18" charset="2"/>
            </a:endParaRPr>
          </a:p>
          <a:p>
            <a:pPr lvl="1">
              <a:lnSpc>
                <a:spcPct val="90000"/>
              </a:lnSpc>
            </a:pPr>
            <a:r>
              <a:rPr lang="zh-CN" altLang="en-US" b="1" dirty="0">
                <a:sym typeface="Wingdings 3" panose="05040102010807070707" pitchFamily="18" charset="2"/>
              </a:rPr>
              <a:t>并行连接</a:t>
            </a:r>
            <a:r>
              <a:rPr lang="en-US" altLang="zh-CN" b="1" dirty="0">
                <a:sym typeface="Wingdings 3" panose="05040102010807070707" pitchFamily="18" charset="2"/>
              </a:rPr>
              <a:t>+</a:t>
            </a:r>
            <a:r>
              <a:rPr lang="zh-CN" altLang="en-US" b="1" dirty="0">
                <a:sym typeface="Wingdings 3" panose="05040102010807070707" pitchFamily="18" charset="2"/>
              </a:rPr>
              <a:t>复制策略</a:t>
            </a:r>
            <a:endParaRPr lang="en-US" altLang="zh-CN" b="1" dirty="0">
              <a:sym typeface="Wingdings 3" panose="05040102010807070707" pitchFamily="18" charset="2"/>
            </a:endParaRPr>
          </a:p>
          <a:p>
            <a:pPr lvl="1">
              <a:lnSpc>
                <a:spcPct val="90000"/>
              </a:lnSpc>
            </a:pPr>
            <a:r>
              <a:rPr lang="zh-CN" altLang="en-US" dirty="0">
                <a:solidFill>
                  <a:srgbClr val="00B0F0"/>
                </a:solidFill>
                <a:sym typeface="Wingdings 3" panose="05040102010807070707" pitchFamily="18" charset="2"/>
              </a:rPr>
              <a:t>例：基于小表广播的并行连接算法</a:t>
            </a:r>
            <a:endParaRPr lang="en-US" altLang="zh-CN" dirty="0">
              <a:solidFill>
                <a:srgbClr val="00B0F0"/>
              </a:solidFill>
              <a:sym typeface="Wingdings 3" panose="05040102010807070707" pitchFamily="18" charset="2"/>
            </a:endParaRPr>
          </a:p>
          <a:p>
            <a:pPr lvl="1">
              <a:lnSpc>
                <a:spcPct val="90000"/>
              </a:lnSpc>
            </a:pPr>
            <a:r>
              <a:rPr lang="en-US" altLang="zh-CN" dirty="0">
                <a:solidFill>
                  <a:srgbClr val="00B0F0"/>
                </a:solidFill>
                <a:sym typeface="Wingdings 3" panose="05040102010807070707" pitchFamily="18" charset="2"/>
              </a:rPr>
              <a:t>          </a:t>
            </a:r>
            <a:r>
              <a:rPr lang="zh-CN" altLang="en-US" dirty="0">
                <a:solidFill>
                  <a:srgbClr val="00B0F0"/>
                </a:solidFill>
                <a:sym typeface="Wingdings 3" panose="05040102010807070707" pitchFamily="18" charset="2"/>
              </a:rPr>
              <a:t>内存数据库集群</a:t>
            </a:r>
            <a:r>
              <a:rPr lang="en-US" altLang="zh-CN" dirty="0">
                <a:solidFill>
                  <a:srgbClr val="00B0F0"/>
                </a:solidFill>
                <a:sym typeface="Wingdings 3" panose="05040102010807070707" pitchFamily="18" charset="2"/>
              </a:rPr>
              <a:t>EXASolution</a:t>
            </a:r>
            <a:r>
              <a:rPr lang="zh-CN" altLang="en-US" dirty="0">
                <a:solidFill>
                  <a:srgbClr val="00B0F0"/>
                </a:solidFill>
                <a:sym typeface="Wingdings 3" panose="05040102010807070707" pitchFamily="18" charset="2"/>
              </a:rPr>
              <a:t>自动在集群中对表分片，较小的表（低于</a:t>
            </a:r>
            <a:r>
              <a:rPr lang="en-US" altLang="zh-CN" dirty="0">
                <a:solidFill>
                  <a:srgbClr val="00B0F0"/>
                </a:solidFill>
                <a:sym typeface="Wingdings 3" panose="05040102010807070707" pitchFamily="18" charset="2"/>
              </a:rPr>
              <a:t>100K</a:t>
            </a:r>
            <a:r>
              <a:rPr lang="zh-CN" altLang="en-US" dirty="0">
                <a:solidFill>
                  <a:srgbClr val="00B0F0"/>
                </a:solidFill>
                <a:sym typeface="Wingdings 3" panose="05040102010807070707" pitchFamily="18" charset="2"/>
              </a:rPr>
              <a:t>行）采用复制策略，基于分布属性的表连接操作绝大部分本地化完成。</a:t>
            </a:r>
            <a:endParaRPr lang="en-US" altLang="zh-CN" dirty="0">
              <a:solidFill>
                <a:srgbClr val="00B0F0"/>
              </a:solidFill>
              <a:sym typeface="Wingdings 3" panose="05040102010807070707" pitchFamily="18" charset="2"/>
            </a:endParaRPr>
          </a:p>
          <a:p>
            <a:pPr lvl="1">
              <a:lnSpc>
                <a:spcPct val="90000"/>
              </a:lnSpc>
            </a:pPr>
            <a:endParaRPr lang="en-US" altLang="zh-CN" b="1" dirty="0">
              <a:solidFill>
                <a:prstClr val="black"/>
              </a:solidFill>
              <a:sym typeface="Wingdings 3" panose="05040102010807070707" pitchFamily="18" charset="2"/>
            </a:endParaRPr>
          </a:p>
          <a:p>
            <a:pPr lvl="1">
              <a:lnSpc>
                <a:spcPct val="90000"/>
              </a:lnSpc>
            </a:pPr>
            <a:r>
              <a:rPr lang="zh-CN" altLang="en-US" b="1" dirty="0">
                <a:solidFill>
                  <a:prstClr val="black"/>
                </a:solidFill>
                <a:sym typeface="Wingdings 3" panose="05040102010807070707" pitchFamily="18" charset="2"/>
              </a:rPr>
              <a:t>半连接操作（</a:t>
            </a:r>
            <a:r>
              <a:rPr lang="en-US" altLang="zh-CN" b="1" dirty="0">
                <a:solidFill>
                  <a:prstClr val="black"/>
                </a:solidFill>
                <a:sym typeface="Wingdings 3" panose="05040102010807070707" pitchFamily="18" charset="2"/>
              </a:rPr>
              <a:t>semi-join</a:t>
            </a:r>
            <a:r>
              <a:rPr lang="zh-CN" altLang="en-US" b="1" dirty="0">
                <a:solidFill>
                  <a:prstClr val="black"/>
                </a:solidFill>
                <a:sym typeface="Wingdings 3" panose="05040102010807070707" pitchFamily="18" charset="2"/>
              </a:rPr>
              <a:t>）</a:t>
            </a:r>
            <a:endParaRPr lang="en-US" altLang="zh-CN" b="1" dirty="0">
              <a:solidFill>
                <a:prstClr val="black"/>
              </a:solidFill>
              <a:sym typeface="Wingdings 3" panose="05040102010807070707" pitchFamily="18" charset="2"/>
            </a:endParaRPr>
          </a:p>
          <a:p>
            <a:pPr lvl="1">
              <a:lnSpc>
                <a:spcPct val="90000"/>
              </a:lnSpc>
            </a:pPr>
            <a:r>
              <a:rPr lang="zh-CN" altLang="en-US" dirty="0">
                <a:solidFill>
                  <a:prstClr val="black"/>
                </a:solidFill>
                <a:sym typeface="Wingdings 3" panose="05040102010807070707" pitchFamily="18" charset="2"/>
              </a:rPr>
              <a:t>主要作用：减少参与连接的关系大小，减少连接中的网络传输。</a:t>
            </a:r>
            <a:endParaRPr lang="en-US" altLang="zh-CN" dirty="0">
              <a:solidFill>
                <a:prstClr val="black"/>
              </a:solidFill>
              <a:sym typeface="Wingdings 3" panose="05040102010807070707" pitchFamily="18" charset="2"/>
            </a:endParaRPr>
          </a:p>
          <a:p>
            <a:pPr lvl="1">
              <a:lnSpc>
                <a:spcPct val="90000"/>
              </a:lnSpc>
            </a:pPr>
            <a:r>
              <a:rPr lang="zh-CN" altLang="en-US" dirty="0">
                <a:solidFill>
                  <a:srgbClr val="00B0F0"/>
                </a:solidFill>
                <a:sym typeface="Wingdings 3" panose="05040102010807070707" pitchFamily="18" charset="2"/>
              </a:rPr>
              <a:t>例：列存储内存数据库</a:t>
            </a:r>
            <a:r>
              <a:rPr lang="en-US" altLang="zh-CN" dirty="0">
                <a:solidFill>
                  <a:srgbClr val="00B0F0"/>
                </a:solidFill>
                <a:sym typeface="Wingdings 3" panose="05040102010807070707" pitchFamily="18" charset="2"/>
              </a:rPr>
              <a:t>MonetDB</a:t>
            </a:r>
            <a:r>
              <a:rPr lang="zh-CN" altLang="en-US" dirty="0">
                <a:solidFill>
                  <a:srgbClr val="00B0F0"/>
                </a:solidFill>
                <a:sym typeface="Wingdings 3" panose="05040102010807070707" pitchFamily="18" charset="2"/>
              </a:rPr>
              <a:t>先用半连接实现两个表之间</a:t>
            </a:r>
            <a:r>
              <a:rPr lang="en-US" altLang="zh-CN" dirty="0">
                <a:solidFill>
                  <a:srgbClr val="00B0F0"/>
                </a:solidFill>
                <a:sym typeface="Wingdings 3" panose="05040102010807070707" pitchFamily="18" charset="2"/>
              </a:rPr>
              <a:t>OID</a:t>
            </a:r>
            <a:r>
              <a:rPr lang="zh-CN" altLang="en-US" dirty="0">
                <a:solidFill>
                  <a:srgbClr val="00B0F0"/>
                </a:solidFill>
                <a:sym typeface="Wingdings 3" panose="05040102010807070707" pitchFamily="18" charset="2"/>
              </a:rPr>
              <a:t>列的连接操作，然后通过后物化方法连接其他输出属性列。</a:t>
            </a:r>
            <a:endParaRPr lang="zh-CN" altLang="en-US" dirty="0">
              <a:solidFill>
                <a:srgbClr val="00B0F0"/>
              </a:solidFill>
            </a:endParaRPr>
          </a:p>
        </p:txBody>
      </p:sp>
      <p:sp>
        <p:nvSpPr>
          <p:cNvPr id="5" name="灯片编号占位符 4"/>
          <p:cNvSpPr>
            <a:spLocks noGrp="1"/>
          </p:cNvSpPr>
          <p:nvPr>
            <p:ph type="sldNum" sz="quarter" idx="12"/>
          </p:nvPr>
        </p:nvSpPr>
        <p:spPr/>
        <p:txBody>
          <a:bodyPr/>
          <a:lstStyle/>
          <a:p>
            <a:fld id="{C464E751-8DDD-48F4-87DB-3D6A7AC74B40}" type="slidenum">
              <a:rPr lang="zh-CN" altLang="en-US" smtClean="0"/>
              <a:pPr/>
              <a:t>30</a:t>
            </a:fld>
            <a:endParaRPr lang="zh-CN" altLang="en-US" dirty="0"/>
          </a:p>
        </p:txBody>
      </p:sp>
    </p:spTree>
    <p:extLst>
      <p:ext uri="{BB962C8B-B14F-4D97-AF65-F5344CB8AC3E}">
        <p14:creationId xmlns:p14="http://schemas.microsoft.com/office/powerpoint/2010/main" val="12400377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2612"/>
            <a:ext cx="10515600" cy="1111254"/>
          </a:xfrm>
        </p:spPr>
        <p:txBody>
          <a:bodyPr>
            <a:normAutofit/>
          </a:bodyPr>
          <a:lstStyle/>
          <a:p>
            <a:r>
              <a:rPr lang="en-US" altLang="zh-CN" dirty="0">
                <a:latin typeface="等线" pitchFamily="2" charset="-122"/>
                <a:ea typeface="等线" pitchFamily="2" charset="-122"/>
              </a:rPr>
              <a:t>8.2	</a:t>
            </a:r>
            <a:r>
              <a:rPr lang="zh-CN" altLang="en-US" dirty="0">
                <a:latin typeface="等线" pitchFamily="2" charset="-122"/>
                <a:ea typeface="等线" pitchFamily="2" charset="-122"/>
              </a:rPr>
              <a:t>面向关系数据的分布式查询处理（续）</a:t>
            </a:r>
            <a:endParaRPr lang="zh-CN" altLang="en-US" dirty="0"/>
          </a:p>
        </p:txBody>
      </p:sp>
      <p:sp>
        <p:nvSpPr>
          <p:cNvPr id="3" name="内容占位符 2"/>
          <p:cNvSpPr>
            <a:spLocks noGrp="1"/>
          </p:cNvSpPr>
          <p:nvPr>
            <p:ph idx="1"/>
          </p:nvPr>
        </p:nvSpPr>
        <p:spPr>
          <a:xfrm>
            <a:off x="838200" y="1143865"/>
            <a:ext cx="9843655" cy="5062965"/>
          </a:xfrm>
        </p:spPr>
        <p:txBody>
          <a:bodyPr>
            <a:noAutofit/>
          </a:bodyPr>
          <a:lstStyle/>
          <a:p>
            <a:pPr lvl="0"/>
            <a:r>
              <a:rPr lang="zh-CN" altLang="en-US" sz="2400" dirty="0">
                <a:solidFill>
                  <a:prstClr val="black"/>
                </a:solidFill>
                <a:sym typeface="Wingdings 3" panose="05040102010807070707" pitchFamily="18" charset="2"/>
              </a:rPr>
              <a:t>（</a:t>
            </a:r>
            <a:r>
              <a:rPr lang="en-US" altLang="zh-CN" sz="2400" dirty="0">
                <a:solidFill>
                  <a:prstClr val="black"/>
                </a:solidFill>
                <a:sym typeface="Wingdings 3" panose="05040102010807070707" pitchFamily="18" charset="2"/>
              </a:rPr>
              <a:t>3</a:t>
            </a:r>
            <a:r>
              <a:rPr lang="zh-CN" altLang="en-US" sz="2400" dirty="0">
                <a:solidFill>
                  <a:prstClr val="black"/>
                </a:solidFill>
                <a:sym typeface="Wingdings 3" panose="05040102010807070707" pitchFamily="18" charset="2"/>
              </a:rPr>
              <a:t>）网络传输优化（续）</a:t>
            </a:r>
            <a:endParaRPr lang="en-US" altLang="zh-CN" sz="2400" dirty="0">
              <a:solidFill>
                <a:prstClr val="black"/>
              </a:solidFill>
              <a:sym typeface="Wingdings 3" panose="05040102010807070707" pitchFamily="18" charset="2"/>
            </a:endParaRPr>
          </a:p>
          <a:p>
            <a:pPr lvl="0"/>
            <a:r>
              <a:rPr lang="zh-CN" altLang="en-US" sz="2400" dirty="0">
                <a:solidFill>
                  <a:prstClr val="black"/>
                </a:solidFill>
                <a:sym typeface="Wingdings 3" panose="05040102010807070707" pitchFamily="18" charset="2"/>
              </a:rPr>
              <a:t>      半连接将连接分解为多个处理阶段，可降低场地间传输代价，但增加了消息数量和本地处理代价。通常，</a:t>
            </a:r>
            <a:endParaRPr lang="en-US" altLang="zh-CN" sz="2400" dirty="0">
              <a:solidFill>
                <a:prstClr val="black"/>
              </a:solidFill>
              <a:sym typeface="Wingdings 3" panose="05040102010807070707" pitchFamily="18" charset="2"/>
            </a:endParaRPr>
          </a:p>
          <a:p>
            <a:pPr lvl="0"/>
            <a:r>
              <a:rPr lang="zh-CN" altLang="en-US" sz="2400" dirty="0">
                <a:solidFill>
                  <a:prstClr val="black"/>
                </a:solidFill>
                <a:sym typeface="Wingdings 3" panose="05040102010807070707" pitchFamily="18" charset="2"/>
              </a:rPr>
              <a:t>慢速网络</a:t>
            </a:r>
            <a:r>
              <a:rPr lang="en-US" altLang="zh-CN" sz="2400" dirty="0">
                <a:solidFill>
                  <a:prstClr val="black"/>
                </a:solidFill>
                <a:sym typeface="Wingdings 3" panose="05040102010807070707" pitchFamily="18" charset="2"/>
              </a:rPr>
              <a:t>——</a:t>
            </a:r>
            <a:r>
              <a:rPr lang="zh-CN" altLang="en-US" sz="2400" dirty="0">
                <a:solidFill>
                  <a:prstClr val="black"/>
                </a:solidFill>
                <a:sym typeface="Wingdings 3" panose="05040102010807070707" pitchFamily="18" charset="2"/>
              </a:rPr>
              <a:t>适用半连接，</a:t>
            </a:r>
            <a:endParaRPr lang="en-US" altLang="zh-CN" sz="2400" dirty="0">
              <a:solidFill>
                <a:prstClr val="black"/>
              </a:solidFill>
              <a:sym typeface="Wingdings 3" panose="05040102010807070707" pitchFamily="18" charset="2"/>
            </a:endParaRPr>
          </a:p>
          <a:p>
            <a:pPr lvl="0"/>
            <a:r>
              <a:rPr lang="zh-CN" altLang="en-US" sz="2400" dirty="0">
                <a:solidFill>
                  <a:prstClr val="black"/>
                </a:solidFill>
                <a:sym typeface="Wingdings 3" panose="05040102010807070707" pitchFamily="18" charset="2"/>
              </a:rPr>
              <a:t>高速网络</a:t>
            </a:r>
            <a:r>
              <a:rPr lang="en-US" altLang="zh-CN" sz="2400" dirty="0">
                <a:solidFill>
                  <a:prstClr val="black"/>
                </a:solidFill>
                <a:sym typeface="Wingdings 3" panose="05040102010807070707" pitchFamily="18" charset="2"/>
              </a:rPr>
              <a:t>——</a:t>
            </a:r>
            <a:r>
              <a:rPr lang="zh-CN" altLang="en-US" sz="2400" dirty="0">
                <a:solidFill>
                  <a:prstClr val="black"/>
                </a:solidFill>
                <a:sym typeface="Wingdings 3" panose="05040102010807070707" pitchFamily="18" charset="2"/>
              </a:rPr>
              <a:t>可采用直接连接。</a:t>
            </a:r>
            <a:endParaRPr lang="en-US" altLang="zh-CN" sz="2400" dirty="0">
              <a:solidFill>
                <a:prstClr val="black"/>
              </a:solidFill>
              <a:sym typeface="Wingdings 3" panose="05040102010807070707" pitchFamily="18" charset="2"/>
            </a:endParaRPr>
          </a:p>
          <a:p>
            <a:pPr lvl="0"/>
            <a:r>
              <a:rPr lang="en-US" altLang="zh-CN" sz="2400" dirty="0">
                <a:solidFill>
                  <a:prstClr val="black"/>
                </a:solidFill>
                <a:sym typeface="Wingdings 3" panose="05040102010807070707" pitchFamily="18" charset="2"/>
              </a:rPr>
              <a:t>      </a:t>
            </a:r>
            <a:r>
              <a:rPr lang="zh-CN" altLang="en-US" sz="2400" dirty="0">
                <a:solidFill>
                  <a:prstClr val="black"/>
                </a:solidFill>
                <a:sym typeface="Wingdings 3" panose="05040102010807070707" pitchFamily="18" charset="2"/>
              </a:rPr>
              <a:t>当连接产生的数据量大时，半连接在高速网络中也能起到较好的优化效果。</a:t>
            </a:r>
            <a:endParaRPr lang="en-US" altLang="zh-CN" sz="2400" dirty="0">
              <a:solidFill>
                <a:prstClr val="black"/>
              </a:solidFill>
              <a:sym typeface="Wingdings 3" panose="05040102010807070707" pitchFamily="18" charset="2"/>
            </a:endParaRPr>
          </a:p>
        </p:txBody>
      </p:sp>
      <p:sp>
        <p:nvSpPr>
          <p:cNvPr id="5" name="灯片编号占位符 4"/>
          <p:cNvSpPr>
            <a:spLocks noGrp="1"/>
          </p:cNvSpPr>
          <p:nvPr>
            <p:ph type="sldNum" sz="quarter" idx="12"/>
          </p:nvPr>
        </p:nvSpPr>
        <p:spPr/>
        <p:txBody>
          <a:bodyPr/>
          <a:lstStyle/>
          <a:p>
            <a:fld id="{C464E751-8DDD-48F4-87DB-3D6A7AC74B40}" type="slidenum">
              <a:rPr lang="zh-CN" altLang="en-US" smtClean="0"/>
              <a:pPr/>
              <a:t>31</a:t>
            </a:fld>
            <a:endParaRPr lang="zh-CN" altLang="en-US" dirty="0"/>
          </a:p>
        </p:txBody>
      </p:sp>
    </p:spTree>
    <p:extLst>
      <p:ext uri="{BB962C8B-B14F-4D97-AF65-F5344CB8AC3E}">
        <p14:creationId xmlns:p14="http://schemas.microsoft.com/office/powerpoint/2010/main" val="26198343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2612"/>
            <a:ext cx="10515600" cy="1111254"/>
          </a:xfrm>
        </p:spPr>
        <p:txBody>
          <a:bodyPr>
            <a:normAutofit/>
          </a:bodyPr>
          <a:lstStyle/>
          <a:p>
            <a:r>
              <a:rPr lang="en-US" altLang="zh-CN" dirty="0">
                <a:latin typeface="等线" pitchFamily="2" charset="-122"/>
                <a:ea typeface="等线" pitchFamily="2" charset="-122"/>
              </a:rPr>
              <a:t>8.2	</a:t>
            </a:r>
            <a:r>
              <a:rPr lang="zh-CN" altLang="en-US" dirty="0">
                <a:latin typeface="等线" pitchFamily="2" charset="-122"/>
                <a:ea typeface="等线" pitchFamily="2" charset="-122"/>
              </a:rPr>
              <a:t>面向关系数据的分布式查询处理（续）</a:t>
            </a:r>
            <a:endParaRPr lang="zh-CN" altLang="en-US" dirty="0"/>
          </a:p>
        </p:txBody>
      </p:sp>
      <p:sp>
        <p:nvSpPr>
          <p:cNvPr id="3" name="内容占位符 2"/>
          <p:cNvSpPr>
            <a:spLocks noGrp="1"/>
          </p:cNvSpPr>
          <p:nvPr>
            <p:ph idx="1"/>
          </p:nvPr>
        </p:nvSpPr>
        <p:spPr>
          <a:xfrm>
            <a:off x="838200" y="1143865"/>
            <a:ext cx="9843655" cy="5062965"/>
          </a:xfrm>
        </p:spPr>
        <p:txBody>
          <a:bodyPr>
            <a:noAutofit/>
          </a:bodyPr>
          <a:lstStyle/>
          <a:p>
            <a:pPr lvl="0"/>
            <a:r>
              <a:rPr lang="en-US" altLang="zh-CN" sz="2400" b="1" dirty="0">
                <a:solidFill>
                  <a:prstClr val="black"/>
                </a:solidFill>
              </a:rPr>
              <a:t>8.2.2 </a:t>
            </a:r>
            <a:r>
              <a:rPr lang="zh-CN" altLang="en-US" sz="2400" b="1" dirty="0">
                <a:solidFill>
                  <a:prstClr val="black"/>
                </a:solidFill>
              </a:rPr>
              <a:t>分布式关系数据库查询处理</a:t>
            </a:r>
            <a:endParaRPr lang="en-US" altLang="zh-CN" sz="2400" b="1" dirty="0">
              <a:solidFill>
                <a:prstClr val="black"/>
              </a:solidFill>
            </a:endParaRPr>
          </a:p>
          <a:p>
            <a:pPr lvl="0"/>
            <a:r>
              <a:rPr lang="zh-CN" altLang="en-US" sz="2400" dirty="0">
                <a:solidFill>
                  <a:prstClr val="black"/>
                </a:solidFill>
              </a:rPr>
              <a:t>四个处理阶段：查询分解、数据局部化、查询存取优化、局部查询优化。</a:t>
            </a:r>
            <a:endParaRPr lang="en-US" altLang="zh-CN" sz="2400" dirty="0">
              <a:solidFill>
                <a:prstClr val="black"/>
              </a:solidFill>
            </a:endParaRPr>
          </a:p>
          <a:p>
            <a:pPr lvl="0"/>
            <a:r>
              <a:rPr lang="zh-CN" altLang="en-US" sz="2400" b="1" dirty="0">
                <a:solidFill>
                  <a:prstClr val="black"/>
                </a:solidFill>
              </a:rPr>
              <a:t>（</a:t>
            </a:r>
            <a:r>
              <a:rPr lang="en-US" altLang="zh-CN" sz="2400" b="1" dirty="0">
                <a:solidFill>
                  <a:prstClr val="black"/>
                </a:solidFill>
              </a:rPr>
              <a:t>1</a:t>
            </a:r>
            <a:r>
              <a:rPr lang="zh-CN" altLang="en-US" sz="2400" b="1" dirty="0">
                <a:solidFill>
                  <a:prstClr val="black"/>
                </a:solidFill>
              </a:rPr>
              <a:t>）查询分解</a:t>
            </a:r>
            <a:endParaRPr lang="en-US" altLang="zh-CN" sz="2400" b="1" dirty="0">
              <a:solidFill>
                <a:prstClr val="black"/>
              </a:solidFill>
            </a:endParaRPr>
          </a:p>
          <a:p>
            <a:pPr lvl="0"/>
            <a:r>
              <a:rPr lang="zh-CN" altLang="en-US" sz="2400" b="1" dirty="0">
                <a:solidFill>
                  <a:prstClr val="black"/>
                </a:solidFill>
              </a:rPr>
              <a:t>目标：</a:t>
            </a:r>
            <a:r>
              <a:rPr lang="zh-CN" altLang="en-US" sz="2400" dirty="0">
                <a:solidFill>
                  <a:prstClr val="black"/>
                </a:solidFill>
              </a:rPr>
              <a:t>形成全局关系上的代数查询，</a:t>
            </a:r>
            <a:r>
              <a:rPr lang="zh-CN" altLang="en-US" sz="2400" dirty="0">
                <a:solidFill>
                  <a:srgbClr val="FF0000"/>
                </a:solidFill>
              </a:rPr>
              <a:t>输入输出都是全局的</a:t>
            </a:r>
            <a:r>
              <a:rPr lang="zh-CN" altLang="en-US" sz="2400" dirty="0">
                <a:solidFill>
                  <a:prstClr val="black"/>
                </a:solidFill>
              </a:rPr>
              <a:t>，与集中式数据库方法相同。</a:t>
            </a:r>
            <a:endParaRPr lang="en-US" altLang="zh-CN" sz="2400" dirty="0">
              <a:solidFill>
                <a:prstClr val="black"/>
              </a:solidFill>
            </a:endParaRPr>
          </a:p>
          <a:p>
            <a:pPr lvl="1"/>
            <a:endParaRPr lang="en-US" altLang="zh-CN" b="1" dirty="0">
              <a:solidFill>
                <a:prstClr val="black"/>
              </a:solidFill>
            </a:endParaRPr>
          </a:p>
          <a:p>
            <a:pPr lvl="1"/>
            <a:r>
              <a:rPr lang="zh-CN" altLang="en-US" b="1" dirty="0">
                <a:solidFill>
                  <a:prstClr val="black"/>
                </a:solidFill>
              </a:rPr>
              <a:t>规范化：</a:t>
            </a:r>
            <a:r>
              <a:rPr lang="zh-CN" altLang="en-US" dirty="0">
                <a:solidFill>
                  <a:prstClr val="black"/>
                </a:solidFill>
              </a:rPr>
              <a:t>将谓词表示为</a:t>
            </a:r>
            <a:r>
              <a:rPr lang="zh-CN" altLang="en-US" dirty="0">
                <a:solidFill>
                  <a:srgbClr val="FF0000"/>
                </a:solidFill>
              </a:rPr>
              <a:t>合取范式</a:t>
            </a:r>
            <a:r>
              <a:rPr lang="zh-CN" altLang="en-US" dirty="0">
                <a:solidFill>
                  <a:prstClr val="black"/>
                </a:solidFill>
              </a:rPr>
              <a:t>（外层用</a:t>
            </a:r>
            <a:r>
              <a:rPr lang="en-US" altLang="zh-CN" dirty="0">
                <a:solidFill>
                  <a:prstClr val="black"/>
                </a:solidFill>
              </a:rPr>
              <a:t>AND</a:t>
            </a:r>
            <a:r>
              <a:rPr lang="zh-CN" altLang="en-US" dirty="0">
                <a:solidFill>
                  <a:prstClr val="black"/>
                </a:solidFill>
              </a:rPr>
              <a:t>连接）或</a:t>
            </a:r>
            <a:r>
              <a:rPr lang="zh-CN" altLang="en-US" dirty="0">
                <a:solidFill>
                  <a:srgbClr val="FF0000"/>
                </a:solidFill>
              </a:rPr>
              <a:t>析取范式</a:t>
            </a:r>
            <a:r>
              <a:rPr lang="zh-CN" altLang="en-US" dirty="0">
                <a:solidFill>
                  <a:prstClr val="black"/>
                </a:solidFill>
              </a:rPr>
              <a:t>（外层用</a:t>
            </a:r>
            <a:r>
              <a:rPr lang="en-US" altLang="zh-CN" dirty="0">
                <a:solidFill>
                  <a:prstClr val="black"/>
                </a:solidFill>
              </a:rPr>
              <a:t>OR</a:t>
            </a:r>
            <a:r>
              <a:rPr lang="zh-CN" altLang="en-US" dirty="0">
                <a:solidFill>
                  <a:prstClr val="black"/>
                </a:solidFill>
              </a:rPr>
              <a:t>连接）</a:t>
            </a:r>
            <a:endParaRPr lang="en-US" altLang="zh-CN" dirty="0">
              <a:solidFill>
                <a:prstClr val="black"/>
              </a:solidFill>
            </a:endParaRPr>
          </a:p>
          <a:p>
            <a:pPr lvl="1"/>
            <a:r>
              <a:rPr lang="zh-CN" altLang="en-US" b="1" dirty="0">
                <a:solidFill>
                  <a:prstClr val="black"/>
                </a:solidFill>
              </a:rPr>
              <a:t>查询分析：</a:t>
            </a:r>
            <a:r>
              <a:rPr lang="zh-CN" altLang="en-US" dirty="0">
                <a:solidFill>
                  <a:prstClr val="black"/>
                </a:solidFill>
              </a:rPr>
              <a:t>检查查询类型和语义是否错误或不规范，常用查询图完成。</a:t>
            </a:r>
            <a:endParaRPr lang="en-US" altLang="zh-CN" dirty="0">
              <a:solidFill>
                <a:prstClr val="black"/>
              </a:solidFill>
            </a:endParaRPr>
          </a:p>
        </p:txBody>
      </p:sp>
      <p:sp>
        <p:nvSpPr>
          <p:cNvPr id="5" name="灯片编号占位符 4"/>
          <p:cNvSpPr>
            <a:spLocks noGrp="1"/>
          </p:cNvSpPr>
          <p:nvPr>
            <p:ph type="sldNum" sz="quarter" idx="12"/>
          </p:nvPr>
        </p:nvSpPr>
        <p:spPr/>
        <p:txBody>
          <a:bodyPr/>
          <a:lstStyle/>
          <a:p>
            <a:fld id="{C464E751-8DDD-48F4-87DB-3D6A7AC74B40}" type="slidenum">
              <a:rPr lang="zh-CN" altLang="en-US" smtClean="0"/>
              <a:pPr/>
              <a:t>32</a:t>
            </a:fld>
            <a:endParaRPr lang="zh-CN" altLang="en-US" dirty="0"/>
          </a:p>
        </p:txBody>
      </p:sp>
      <p:sp>
        <p:nvSpPr>
          <p:cNvPr id="4" name="对话气泡: 圆角矩形 3">
            <a:extLst>
              <a:ext uri="{FF2B5EF4-FFF2-40B4-BE49-F238E27FC236}">
                <a16:creationId xmlns:a16="http://schemas.microsoft.com/office/drawing/2014/main" id="{4AA416F3-C572-4547-8F18-828DF20A3855}"/>
              </a:ext>
            </a:extLst>
          </p:cNvPr>
          <p:cNvSpPr/>
          <p:nvPr/>
        </p:nvSpPr>
        <p:spPr>
          <a:xfrm>
            <a:off x="3074046" y="3675347"/>
            <a:ext cx="7607809" cy="612648"/>
          </a:xfrm>
          <a:prstGeom prst="wedgeRoundRectCallout">
            <a:avLst>
              <a:gd name="adj1" fmla="val -51629"/>
              <a:gd name="adj2" fmla="val -49739"/>
              <a:gd name="adj3" fmla="val 16667"/>
            </a:avLst>
          </a:prstGeom>
          <a:ln w="57150"/>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2400" dirty="0">
                <a:solidFill>
                  <a:prstClr val="black"/>
                </a:solidFill>
                <a:latin typeface="微软雅黑" panose="020B0503020204020204" pitchFamily="34" charset="-122"/>
                <a:ea typeface="微软雅黑" panose="020B0503020204020204" pitchFamily="34" charset="-122"/>
              </a:rPr>
              <a:t>四个步骤：规范化、查询分析、消除冗余、查询重写</a:t>
            </a:r>
            <a:endParaRPr lang="en-US" altLang="zh-CN" sz="2400" dirty="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463091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2612"/>
            <a:ext cx="10515600" cy="1111254"/>
          </a:xfrm>
        </p:spPr>
        <p:txBody>
          <a:bodyPr>
            <a:normAutofit/>
          </a:bodyPr>
          <a:lstStyle/>
          <a:p>
            <a:r>
              <a:rPr lang="en-US" altLang="zh-CN" dirty="0">
                <a:latin typeface="等线" pitchFamily="2" charset="-122"/>
                <a:ea typeface="等线" pitchFamily="2" charset="-122"/>
              </a:rPr>
              <a:t>8.2	</a:t>
            </a:r>
            <a:r>
              <a:rPr lang="zh-CN" altLang="en-US" dirty="0">
                <a:latin typeface="等线" pitchFamily="2" charset="-122"/>
                <a:ea typeface="等线" pitchFamily="2" charset="-122"/>
              </a:rPr>
              <a:t>面向关系数据的分布式查询处理（续）</a:t>
            </a:r>
            <a:endParaRPr lang="zh-CN" altLang="en-US" dirty="0"/>
          </a:p>
        </p:txBody>
      </p:sp>
      <p:sp>
        <p:nvSpPr>
          <p:cNvPr id="3" name="内容占位符 2"/>
          <p:cNvSpPr>
            <a:spLocks noGrp="1"/>
          </p:cNvSpPr>
          <p:nvPr>
            <p:ph idx="1"/>
          </p:nvPr>
        </p:nvSpPr>
        <p:spPr>
          <a:xfrm>
            <a:off x="838200" y="1143865"/>
            <a:ext cx="9843655" cy="5062965"/>
          </a:xfrm>
        </p:spPr>
        <p:txBody>
          <a:bodyPr>
            <a:noAutofit/>
          </a:bodyPr>
          <a:lstStyle/>
          <a:p>
            <a:pPr lvl="1">
              <a:lnSpc>
                <a:spcPct val="90000"/>
              </a:lnSpc>
            </a:pPr>
            <a:r>
              <a:rPr lang="zh-CN" altLang="en-US" dirty="0">
                <a:solidFill>
                  <a:srgbClr val="FF0000"/>
                </a:solidFill>
              </a:rPr>
              <a:t>查询图</a:t>
            </a:r>
            <a:r>
              <a:rPr lang="zh-CN" altLang="en-US" dirty="0">
                <a:solidFill>
                  <a:prstClr val="black"/>
                </a:solidFill>
              </a:rPr>
              <a:t>：一个节点表示结果集，其余节点表示操作的关系，两个节点都不是结果集的边代表</a:t>
            </a:r>
            <a:r>
              <a:rPr lang="zh-CN" altLang="en-US" dirty="0">
                <a:solidFill>
                  <a:srgbClr val="FF0000"/>
                </a:solidFill>
              </a:rPr>
              <a:t>连接操作</a:t>
            </a:r>
            <a:r>
              <a:rPr lang="zh-CN" altLang="en-US" dirty="0">
                <a:solidFill>
                  <a:prstClr val="black"/>
                </a:solidFill>
              </a:rPr>
              <a:t>，一个节点是结果集节点的边代表</a:t>
            </a:r>
            <a:r>
              <a:rPr lang="zh-CN" altLang="en-US" dirty="0">
                <a:solidFill>
                  <a:srgbClr val="FF0000"/>
                </a:solidFill>
              </a:rPr>
              <a:t>投影操作</a:t>
            </a:r>
            <a:r>
              <a:rPr lang="zh-CN" altLang="en-US" dirty="0">
                <a:solidFill>
                  <a:prstClr val="black"/>
                </a:solidFill>
              </a:rPr>
              <a:t>。</a:t>
            </a:r>
            <a:endParaRPr lang="en-US" altLang="zh-CN" dirty="0">
              <a:solidFill>
                <a:prstClr val="black"/>
              </a:solidFill>
            </a:endParaRPr>
          </a:p>
          <a:p>
            <a:pPr lvl="1">
              <a:lnSpc>
                <a:spcPct val="90000"/>
              </a:lnSpc>
            </a:pPr>
            <a:r>
              <a:rPr lang="zh-CN" altLang="en-US" dirty="0">
                <a:solidFill>
                  <a:srgbClr val="FF0000"/>
                </a:solidFill>
              </a:rPr>
              <a:t>连接图</a:t>
            </a:r>
            <a:r>
              <a:rPr lang="zh-CN" altLang="en-US" dirty="0">
                <a:solidFill>
                  <a:prstClr val="black"/>
                </a:solidFill>
              </a:rPr>
              <a:t>：查询图中</a:t>
            </a:r>
            <a:r>
              <a:rPr lang="zh-CN" altLang="en-US" dirty="0">
                <a:solidFill>
                  <a:srgbClr val="FF0000"/>
                </a:solidFill>
              </a:rPr>
              <a:t>只考虑连接关系</a:t>
            </a:r>
            <a:r>
              <a:rPr lang="zh-CN" altLang="en-US" dirty="0">
                <a:solidFill>
                  <a:prstClr val="black"/>
                </a:solidFill>
              </a:rPr>
              <a:t>的子图。</a:t>
            </a:r>
            <a:endParaRPr lang="en-US" altLang="zh-CN" dirty="0">
              <a:solidFill>
                <a:prstClr val="black"/>
              </a:solidFill>
            </a:endParaRPr>
          </a:p>
          <a:p>
            <a:pPr lvl="0">
              <a:lnSpc>
                <a:spcPct val="90000"/>
              </a:lnSpc>
            </a:pPr>
            <a:endParaRPr lang="en-US" altLang="zh-CN" sz="2400" dirty="0">
              <a:solidFill>
                <a:prstClr val="black"/>
              </a:solidFill>
            </a:endParaRPr>
          </a:p>
          <a:p>
            <a:pPr lvl="0">
              <a:lnSpc>
                <a:spcPct val="90000"/>
              </a:lnSpc>
            </a:pPr>
            <a:r>
              <a:rPr lang="zh-CN" altLang="en-US" sz="2400" dirty="0">
                <a:solidFill>
                  <a:prstClr val="black"/>
                </a:solidFill>
              </a:rPr>
              <a:t>查询图用于检查查询语义的正确性：</a:t>
            </a:r>
            <a:endParaRPr lang="en-US" altLang="zh-CN" sz="2400" dirty="0">
              <a:solidFill>
                <a:prstClr val="black"/>
              </a:solidFill>
            </a:endParaRPr>
          </a:p>
          <a:p>
            <a:pPr marL="342900" lvl="0" indent="-342900">
              <a:lnSpc>
                <a:spcPct val="90000"/>
              </a:lnSpc>
              <a:buFont typeface="Wingdings" panose="05000000000000000000" pitchFamily="2" charset="2"/>
              <a:buChar char="Ø"/>
            </a:pPr>
            <a:r>
              <a:rPr lang="zh-CN" altLang="en-US" sz="2400" dirty="0">
                <a:solidFill>
                  <a:prstClr val="black"/>
                </a:solidFill>
              </a:rPr>
              <a:t>查询图</a:t>
            </a:r>
            <a:r>
              <a:rPr lang="zh-CN" altLang="en-US" sz="2400" dirty="0">
                <a:solidFill>
                  <a:srgbClr val="FF0000"/>
                </a:solidFill>
              </a:rPr>
              <a:t>不是连通图</a:t>
            </a:r>
            <a:r>
              <a:rPr lang="zh-CN" altLang="en-US" sz="2400" dirty="0">
                <a:solidFill>
                  <a:prstClr val="black"/>
                </a:solidFill>
              </a:rPr>
              <a:t>时，查询语义不正确；</a:t>
            </a:r>
            <a:endParaRPr lang="en-US" altLang="zh-CN" sz="2400" dirty="0">
              <a:solidFill>
                <a:prstClr val="black"/>
              </a:solidFill>
            </a:endParaRPr>
          </a:p>
          <a:p>
            <a:pPr marL="342900" lvl="0" indent="-342900">
              <a:lnSpc>
                <a:spcPct val="90000"/>
              </a:lnSpc>
              <a:buFont typeface="Wingdings" panose="05000000000000000000" pitchFamily="2" charset="2"/>
              <a:buChar char="Ø"/>
            </a:pPr>
            <a:r>
              <a:rPr lang="zh-CN" altLang="en-US" sz="2400" dirty="0">
                <a:solidFill>
                  <a:prstClr val="black"/>
                </a:solidFill>
              </a:rPr>
              <a:t>图中</a:t>
            </a:r>
            <a:r>
              <a:rPr lang="zh-CN" altLang="en-US" sz="2400" dirty="0">
                <a:solidFill>
                  <a:srgbClr val="FF0000"/>
                </a:solidFill>
              </a:rPr>
              <a:t>有孤立节点</a:t>
            </a:r>
            <a:r>
              <a:rPr lang="zh-CN" altLang="en-US" sz="2400" dirty="0"/>
              <a:t>时</a:t>
            </a:r>
            <a:r>
              <a:rPr lang="zh-CN" altLang="en-US" sz="2400" dirty="0">
                <a:solidFill>
                  <a:prstClr val="black"/>
                </a:solidFill>
              </a:rPr>
              <a:t>，表示相应的连接谓词错误。</a:t>
            </a:r>
            <a:endParaRPr lang="en-US" altLang="zh-CN" sz="2400" dirty="0">
              <a:solidFill>
                <a:prstClr val="black"/>
              </a:solidFill>
            </a:endParaRPr>
          </a:p>
          <a:p>
            <a:pPr lvl="1">
              <a:lnSpc>
                <a:spcPct val="90000"/>
              </a:lnSpc>
            </a:pPr>
            <a:endParaRPr lang="en-US" altLang="zh-CN" dirty="0">
              <a:solidFill>
                <a:prstClr val="black"/>
              </a:solidFill>
            </a:endParaRPr>
          </a:p>
        </p:txBody>
      </p:sp>
      <p:sp>
        <p:nvSpPr>
          <p:cNvPr id="5" name="灯片编号占位符 4"/>
          <p:cNvSpPr>
            <a:spLocks noGrp="1"/>
          </p:cNvSpPr>
          <p:nvPr>
            <p:ph type="sldNum" sz="quarter" idx="12"/>
          </p:nvPr>
        </p:nvSpPr>
        <p:spPr/>
        <p:txBody>
          <a:bodyPr/>
          <a:lstStyle/>
          <a:p>
            <a:fld id="{C464E751-8DDD-48F4-87DB-3D6A7AC74B40}" type="slidenum">
              <a:rPr lang="zh-CN" altLang="en-US" smtClean="0"/>
              <a:pPr/>
              <a:t>33</a:t>
            </a:fld>
            <a:endParaRPr lang="zh-CN" altLang="en-US" dirty="0"/>
          </a:p>
        </p:txBody>
      </p:sp>
    </p:spTree>
    <p:extLst>
      <p:ext uri="{BB962C8B-B14F-4D97-AF65-F5344CB8AC3E}">
        <p14:creationId xmlns:p14="http://schemas.microsoft.com/office/powerpoint/2010/main" val="29966886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2612"/>
            <a:ext cx="10515600" cy="1111254"/>
          </a:xfrm>
        </p:spPr>
        <p:txBody>
          <a:bodyPr>
            <a:normAutofit/>
          </a:bodyPr>
          <a:lstStyle/>
          <a:p>
            <a:r>
              <a:rPr lang="en-US" altLang="zh-CN" dirty="0">
                <a:latin typeface="等线" pitchFamily="2" charset="-122"/>
                <a:ea typeface="等线" pitchFamily="2" charset="-122"/>
              </a:rPr>
              <a:t>8.2	</a:t>
            </a:r>
            <a:r>
              <a:rPr lang="zh-CN" altLang="en-US" dirty="0">
                <a:latin typeface="等线" pitchFamily="2" charset="-122"/>
                <a:ea typeface="等线" pitchFamily="2" charset="-122"/>
              </a:rPr>
              <a:t>面向关系数据的分布式查询处理（续）</a:t>
            </a:r>
            <a:endParaRPr lang="zh-CN" altLang="en-US" dirty="0"/>
          </a:p>
        </p:txBody>
      </p:sp>
      <p:sp>
        <p:nvSpPr>
          <p:cNvPr id="3" name="内容占位符 2"/>
          <p:cNvSpPr>
            <a:spLocks noGrp="1"/>
          </p:cNvSpPr>
          <p:nvPr>
            <p:ph idx="1"/>
          </p:nvPr>
        </p:nvSpPr>
        <p:spPr>
          <a:xfrm>
            <a:off x="838200" y="1143865"/>
            <a:ext cx="9843655" cy="5062965"/>
          </a:xfrm>
        </p:spPr>
        <p:txBody>
          <a:bodyPr>
            <a:noAutofit/>
          </a:bodyPr>
          <a:lstStyle/>
          <a:p>
            <a:pPr lvl="0"/>
            <a:r>
              <a:rPr lang="zh-CN" altLang="en-US" sz="2400" dirty="0">
                <a:solidFill>
                  <a:prstClr val="black"/>
                </a:solidFill>
              </a:rPr>
              <a:t>例：</a:t>
            </a:r>
            <a:r>
              <a:rPr lang="en-US" altLang="zh-CN" sz="2400" dirty="0">
                <a:solidFill>
                  <a:prstClr val="black"/>
                </a:solidFill>
              </a:rPr>
              <a:t>TPC-H</a:t>
            </a:r>
            <a:r>
              <a:rPr lang="zh-CN" altLang="en-US" sz="2400" dirty="0">
                <a:solidFill>
                  <a:prstClr val="black"/>
                </a:solidFill>
              </a:rPr>
              <a:t>的</a:t>
            </a:r>
            <a:r>
              <a:rPr lang="en-US" altLang="zh-CN" sz="2400" dirty="0">
                <a:solidFill>
                  <a:prstClr val="black"/>
                </a:solidFill>
              </a:rPr>
              <a:t>Q5</a:t>
            </a:r>
            <a:r>
              <a:rPr lang="zh-CN" altLang="en-US" sz="2400" dirty="0">
                <a:solidFill>
                  <a:prstClr val="black"/>
                </a:solidFill>
              </a:rPr>
              <a:t>查询，查询通过某个地区零件供货商获得的收入（收入按</a:t>
            </a:r>
            <a:r>
              <a:rPr lang="en-US" altLang="zh-CN" sz="2400" dirty="0">
                <a:solidFill>
                  <a:prstClr val="black"/>
                </a:solidFill>
              </a:rPr>
              <a:t>sum(  l_extendedprice*(1-l_discount)  )</a:t>
            </a:r>
            <a:r>
              <a:rPr lang="zh-CN" altLang="en-US" sz="2400" dirty="0">
                <a:solidFill>
                  <a:prstClr val="black"/>
                </a:solidFill>
              </a:rPr>
              <a:t>计算统计信息。</a:t>
            </a:r>
            <a:endParaRPr lang="en-US" altLang="zh-CN" sz="2400" dirty="0">
              <a:solidFill>
                <a:prstClr val="black"/>
              </a:solidFill>
            </a:endParaRPr>
          </a:p>
          <a:p>
            <a:pPr lvl="0"/>
            <a:r>
              <a:rPr lang="en-US" altLang="zh-CN" sz="2400" dirty="0">
                <a:solidFill>
                  <a:srgbClr val="00B0F0"/>
                </a:solidFill>
              </a:rPr>
              <a:t>Q5</a:t>
            </a:r>
            <a:r>
              <a:rPr lang="zh-CN" altLang="en-US" sz="2400" dirty="0">
                <a:solidFill>
                  <a:srgbClr val="00B0F0"/>
                </a:solidFill>
              </a:rPr>
              <a:t>语句的特点：含有分组、排序、聚集操作，多表连接查询。</a:t>
            </a:r>
          </a:p>
        </p:txBody>
      </p:sp>
      <p:sp>
        <p:nvSpPr>
          <p:cNvPr id="5" name="灯片编号占位符 4"/>
          <p:cNvSpPr>
            <a:spLocks noGrp="1"/>
          </p:cNvSpPr>
          <p:nvPr>
            <p:ph type="sldNum" sz="quarter" idx="12"/>
          </p:nvPr>
        </p:nvSpPr>
        <p:spPr/>
        <p:txBody>
          <a:bodyPr/>
          <a:lstStyle/>
          <a:p>
            <a:fld id="{C464E751-8DDD-48F4-87DB-3D6A7AC74B40}" type="slidenum">
              <a:rPr lang="zh-CN" altLang="en-US" smtClean="0"/>
              <a:pPr/>
              <a:t>34</a:t>
            </a:fld>
            <a:endParaRPr lang="zh-CN" altLang="en-US" dirty="0"/>
          </a:p>
        </p:txBody>
      </p:sp>
      <p:sp>
        <p:nvSpPr>
          <p:cNvPr id="4" name="矩形 3"/>
          <p:cNvSpPr/>
          <p:nvPr/>
        </p:nvSpPr>
        <p:spPr>
          <a:xfrm>
            <a:off x="838200" y="6526477"/>
            <a:ext cx="8970818" cy="341632"/>
          </a:xfrm>
          <a:prstGeom prst="rect">
            <a:avLst/>
          </a:prstGeom>
        </p:spPr>
        <p:txBody>
          <a:bodyPr wrap="square">
            <a:spAutoFit/>
          </a:bodyPr>
          <a:lstStyle/>
          <a:p>
            <a:pPr lvl="0">
              <a:lnSpc>
                <a:spcPct val="90000"/>
              </a:lnSpc>
            </a:pPr>
            <a:r>
              <a:rPr lang="zh-CN" altLang="en-US" dirty="0">
                <a:solidFill>
                  <a:schemeClr val="bg1">
                    <a:lumMod val="85000"/>
                  </a:schemeClr>
                </a:solidFill>
              </a:rPr>
              <a:t>原文链接：</a:t>
            </a:r>
            <a:r>
              <a:rPr lang="en-US" altLang="zh-CN" dirty="0">
                <a:solidFill>
                  <a:schemeClr val="bg1">
                    <a:lumMod val="85000"/>
                  </a:schemeClr>
                </a:solidFill>
              </a:rPr>
              <a:t>https://blog.csdn.net/fly2nn/article/details/61924605</a:t>
            </a:r>
          </a:p>
        </p:txBody>
      </p:sp>
    </p:spTree>
    <p:extLst>
      <p:ext uri="{BB962C8B-B14F-4D97-AF65-F5344CB8AC3E}">
        <p14:creationId xmlns:p14="http://schemas.microsoft.com/office/powerpoint/2010/main" val="38141966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2612"/>
            <a:ext cx="10515600" cy="1111254"/>
          </a:xfrm>
        </p:spPr>
        <p:txBody>
          <a:bodyPr>
            <a:normAutofit/>
          </a:bodyPr>
          <a:lstStyle/>
          <a:p>
            <a:r>
              <a:rPr lang="en-US" altLang="zh-CN" dirty="0">
                <a:latin typeface="等线" pitchFamily="2" charset="-122"/>
                <a:ea typeface="等线" pitchFamily="2" charset="-122"/>
              </a:rPr>
              <a:t>8.2	</a:t>
            </a:r>
            <a:r>
              <a:rPr lang="zh-CN" altLang="en-US" dirty="0">
                <a:latin typeface="等线" pitchFamily="2" charset="-122"/>
                <a:ea typeface="等线" pitchFamily="2" charset="-122"/>
              </a:rPr>
              <a:t>面向关系数据的分布式查询处理（续）</a:t>
            </a:r>
            <a:endParaRPr lang="zh-CN" altLang="en-US" dirty="0"/>
          </a:p>
        </p:txBody>
      </p:sp>
      <p:sp>
        <p:nvSpPr>
          <p:cNvPr id="3" name="内容占位符 2"/>
          <p:cNvSpPr>
            <a:spLocks noGrp="1"/>
          </p:cNvSpPr>
          <p:nvPr>
            <p:ph idx="1"/>
          </p:nvPr>
        </p:nvSpPr>
        <p:spPr>
          <a:xfrm>
            <a:off x="838200" y="845127"/>
            <a:ext cx="9843655" cy="5681350"/>
          </a:xfrm>
        </p:spPr>
        <p:txBody>
          <a:bodyPr>
            <a:noAutofit/>
          </a:bodyPr>
          <a:lstStyle/>
          <a:p>
            <a:pPr lvl="0">
              <a:lnSpc>
                <a:spcPct val="90000"/>
              </a:lnSpc>
            </a:pPr>
            <a:r>
              <a:rPr lang="zh-CN" altLang="en-US" sz="2400" dirty="0">
                <a:solidFill>
                  <a:prstClr val="black"/>
                </a:solidFill>
              </a:rPr>
              <a:t>例：</a:t>
            </a:r>
            <a:r>
              <a:rPr lang="en-US" altLang="zh-CN" sz="2400" dirty="0">
                <a:solidFill>
                  <a:prstClr val="black"/>
                </a:solidFill>
              </a:rPr>
              <a:t>TPC-H</a:t>
            </a:r>
            <a:r>
              <a:rPr lang="zh-CN" altLang="en-US" sz="2400" dirty="0">
                <a:solidFill>
                  <a:prstClr val="black"/>
                </a:solidFill>
              </a:rPr>
              <a:t>的</a:t>
            </a:r>
            <a:r>
              <a:rPr lang="en-US" altLang="zh-CN" sz="2400" dirty="0">
                <a:solidFill>
                  <a:prstClr val="black"/>
                </a:solidFill>
              </a:rPr>
              <a:t>Q5</a:t>
            </a:r>
            <a:r>
              <a:rPr lang="zh-CN" altLang="en-US" sz="2400" dirty="0">
                <a:solidFill>
                  <a:prstClr val="black"/>
                </a:solidFill>
              </a:rPr>
              <a:t>查询</a:t>
            </a:r>
            <a:endParaRPr lang="en-US" altLang="zh-CN" sz="2400" dirty="0">
              <a:solidFill>
                <a:prstClr val="black"/>
              </a:solidFill>
            </a:endParaRPr>
          </a:p>
          <a:p>
            <a:pPr lvl="0">
              <a:lnSpc>
                <a:spcPct val="90000"/>
              </a:lnSpc>
            </a:pPr>
            <a:r>
              <a:rPr lang="en-US" altLang="zh-CN" sz="2400" dirty="0"/>
              <a:t>select n_name, sum( l_extendedprice*(1-l_discount) ) as revenue from customer, orders, lineitem, supplier, nation, region </a:t>
            </a:r>
            <a:r>
              <a:rPr lang="en-US" altLang="zh-CN" sz="2400" dirty="0">
                <a:solidFill>
                  <a:srgbClr val="00B0F0"/>
                </a:solidFill>
              </a:rPr>
              <a:t>//</a:t>
            </a:r>
            <a:r>
              <a:rPr lang="zh-CN" altLang="en-US" sz="2400" dirty="0">
                <a:solidFill>
                  <a:srgbClr val="00B0F0"/>
                </a:solidFill>
              </a:rPr>
              <a:t>六表连接</a:t>
            </a:r>
            <a:endParaRPr lang="en-US" altLang="zh-CN" sz="2400" dirty="0">
              <a:solidFill>
                <a:srgbClr val="00B0F0"/>
              </a:solidFill>
            </a:endParaRPr>
          </a:p>
          <a:p>
            <a:pPr lvl="0">
              <a:lnSpc>
                <a:spcPct val="90000"/>
              </a:lnSpc>
            </a:pPr>
            <a:r>
              <a:rPr lang="en-US" altLang="zh-CN" sz="2400" dirty="0"/>
              <a:t>Where c_custkey = o_custkey and l_orderkey = o_orderkey</a:t>
            </a:r>
          </a:p>
          <a:p>
            <a:pPr lvl="0">
              <a:lnSpc>
                <a:spcPct val="90000"/>
              </a:lnSpc>
            </a:pPr>
            <a:r>
              <a:rPr lang="en-US" altLang="zh-CN" sz="2400" dirty="0"/>
              <a:t>and l_suppkey = s_suppkey and </a:t>
            </a:r>
            <a:r>
              <a:rPr lang="en-US" altLang="zh-CN" sz="2400" dirty="0">
                <a:solidFill>
                  <a:srgbClr val="FF0000"/>
                </a:solidFill>
              </a:rPr>
              <a:t>c_nationkey = s_nationkey</a:t>
            </a:r>
          </a:p>
          <a:p>
            <a:pPr lvl="0">
              <a:lnSpc>
                <a:spcPct val="90000"/>
              </a:lnSpc>
            </a:pPr>
            <a:r>
              <a:rPr lang="en-US" altLang="zh-CN" sz="2400" dirty="0"/>
              <a:t>and s_nationkey = n_nationkey and n_regionkey = r_regionkey</a:t>
            </a:r>
          </a:p>
          <a:p>
            <a:pPr lvl="0">
              <a:lnSpc>
                <a:spcPct val="90000"/>
              </a:lnSpc>
            </a:pPr>
            <a:r>
              <a:rPr lang="en-US" altLang="zh-CN" sz="2400" dirty="0"/>
              <a:t>and r_name = '[REGION]' </a:t>
            </a:r>
            <a:r>
              <a:rPr lang="en-US" altLang="zh-CN" sz="2400" dirty="0">
                <a:solidFill>
                  <a:srgbClr val="00B0F0"/>
                </a:solidFill>
              </a:rPr>
              <a:t>//</a:t>
            </a:r>
            <a:r>
              <a:rPr lang="zh-CN" altLang="en-US" sz="2400" dirty="0">
                <a:solidFill>
                  <a:srgbClr val="00B0F0"/>
                </a:solidFill>
              </a:rPr>
              <a:t>指定地区，在</a:t>
            </a:r>
            <a:r>
              <a:rPr lang="en-US" altLang="zh-CN" sz="2400" dirty="0">
                <a:solidFill>
                  <a:srgbClr val="00B0F0"/>
                </a:solidFill>
              </a:rPr>
              <a:t>TPC-H</a:t>
            </a:r>
            <a:r>
              <a:rPr lang="zh-CN" altLang="en-US" sz="2400" dirty="0">
                <a:solidFill>
                  <a:srgbClr val="00B0F0"/>
                </a:solidFill>
              </a:rPr>
              <a:t>标准指定的范围内随机选择</a:t>
            </a:r>
            <a:endParaRPr lang="en-US" altLang="zh-CN" sz="2400" dirty="0">
              <a:solidFill>
                <a:srgbClr val="00B0F0"/>
              </a:solidFill>
            </a:endParaRPr>
          </a:p>
          <a:p>
            <a:pPr lvl="0">
              <a:lnSpc>
                <a:spcPct val="90000"/>
              </a:lnSpc>
            </a:pPr>
            <a:r>
              <a:rPr lang="en-US" altLang="zh-CN" sz="2400" dirty="0"/>
              <a:t>and o_orderdate &gt;= date '[DATE]' </a:t>
            </a:r>
            <a:r>
              <a:rPr lang="en-US" altLang="zh-CN" sz="2400" dirty="0">
                <a:solidFill>
                  <a:srgbClr val="00B0F0"/>
                </a:solidFill>
              </a:rPr>
              <a:t>//DATE</a:t>
            </a:r>
            <a:r>
              <a:rPr lang="zh-CN" altLang="en-US" sz="2400" dirty="0">
                <a:solidFill>
                  <a:srgbClr val="00B0F0"/>
                </a:solidFill>
              </a:rPr>
              <a:t>是从</a:t>
            </a:r>
            <a:r>
              <a:rPr lang="en-US" altLang="zh-CN" sz="2400" dirty="0">
                <a:solidFill>
                  <a:srgbClr val="00B0F0"/>
                </a:solidFill>
              </a:rPr>
              <a:t>1993</a:t>
            </a:r>
            <a:r>
              <a:rPr lang="zh-CN" altLang="en-US" sz="2400" dirty="0">
                <a:solidFill>
                  <a:srgbClr val="00B0F0"/>
                </a:solidFill>
              </a:rPr>
              <a:t>年到</a:t>
            </a:r>
            <a:r>
              <a:rPr lang="en-US" altLang="zh-CN" sz="2400" dirty="0">
                <a:solidFill>
                  <a:srgbClr val="00B0F0"/>
                </a:solidFill>
              </a:rPr>
              <a:t>1997</a:t>
            </a:r>
            <a:r>
              <a:rPr lang="zh-CN" altLang="en-US" sz="2400" dirty="0">
                <a:solidFill>
                  <a:srgbClr val="00B0F0"/>
                </a:solidFill>
              </a:rPr>
              <a:t>年中随机选择的一年的</a:t>
            </a:r>
            <a:r>
              <a:rPr lang="en-US" altLang="zh-CN" sz="2400" dirty="0">
                <a:solidFill>
                  <a:srgbClr val="00B0F0"/>
                </a:solidFill>
              </a:rPr>
              <a:t>1</a:t>
            </a:r>
            <a:r>
              <a:rPr lang="zh-CN" altLang="en-US" sz="2400" dirty="0">
                <a:solidFill>
                  <a:srgbClr val="00B0F0"/>
                </a:solidFill>
              </a:rPr>
              <a:t>月</a:t>
            </a:r>
            <a:r>
              <a:rPr lang="en-US" altLang="zh-CN" sz="2400" dirty="0">
                <a:solidFill>
                  <a:srgbClr val="00B0F0"/>
                </a:solidFill>
              </a:rPr>
              <a:t>1</a:t>
            </a:r>
            <a:r>
              <a:rPr lang="zh-CN" altLang="en-US" sz="2400" dirty="0">
                <a:solidFill>
                  <a:srgbClr val="00B0F0"/>
                </a:solidFill>
              </a:rPr>
              <a:t>日</a:t>
            </a:r>
            <a:endParaRPr lang="en-US" altLang="zh-CN" sz="2400" dirty="0">
              <a:solidFill>
                <a:srgbClr val="00B0F0"/>
              </a:solidFill>
            </a:endParaRPr>
          </a:p>
          <a:p>
            <a:pPr lvl="0">
              <a:lnSpc>
                <a:spcPct val="90000"/>
              </a:lnSpc>
            </a:pPr>
            <a:r>
              <a:rPr lang="en-US" altLang="zh-CN" sz="2400" dirty="0"/>
              <a:t>and o_orderdate &lt; date '[DATE]' + interval '1' year</a:t>
            </a:r>
          </a:p>
          <a:p>
            <a:pPr lvl="0">
              <a:lnSpc>
                <a:spcPct val="90000"/>
              </a:lnSpc>
            </a:pPr>
            <a:r>
              <a:rPr lang="en-US" altLang="zh-CN" sz="2400" dirty="0"/>
              <a:t>group by  n_name</a:t>
            </a:r>
          </a:p>
          <a:p>
            <a:pPr lvl="0">
              <a:lnSpc>
                <a:spcPct val="90000"/>
              </a:lnSpc>
            </a:pPr>
            <a:r>
              <a:rPr lang="en-US" altLang="zh-CN" sz="2400" dirty="0"/>
              <a:t>order by revenue desc; </a:t>
            </a:r>
            <a:r>
              <a:rPr lang="en-US" altLang="zh-CN" sz="2400" dirty="0">
                <a:solidFill>
                  <a:srgbClr val="00B0F0"/>
                </a:solidFill>
              </a:rPr>
              <a:t>//</a:t>
            </a:r>
            <a:r>
              <a:rPr lang="zh-CN" altLang="en-US" sz="2400" dirty="0">
                <a:solidFill>
                  <a:srgbClr val="00B0F0"/>
                </a:solidFill>
              </a:rPr>
              <a:t>按收入降序排序</a:t>
            </a:r>
            <a:endParaRPr lang="en-US" altLang="zh-CN" sz="2400" dirty="0">
              <a:solidFill>
                <a:srgbClr val="00B0F0"/>
              </a:solidFill>
            </a:endParaRPr>
          </a:p>
        </p:txBody>
      </p:sp>
      <p:sp>
        <p:nvSpPr>
          <p:cNvPr id="5" name="灯片编号占位符 4"/>
          <p:cNvSpPr>
            <a:spLocks noGrp="1"/>
          </p:cNvSpPr>
          <p:nvPr>
            <p:ph type="sldNum" sz="quarter" idx="12"/>
          </p:nvPr>
        </p:nvSpPr>
        <p:spPr/>
        <p:txBody>
          <a:bodyPr/>
          <a:lstStyle/>
          <a:p>
            <a:fld id="{C464E751-8DDD-48F4-87DB-3D6A7AC74B40}" type="slidenum">
              <a:rPr lang="zh-CN" altLang="en-US" smtClean="0"/>
              <a:pPr/>
              <a:t>35</a:t>
            </a:fld>
            <a:endParaRPr lang="zh-CN" altLang="en-US" dirty="0"/>
          </a:p>
        </p:txBody>
      </p:sp>
      <p:sp>
        <p:nvSpPr>
          <p:cNvPr id="4" name="矩形 3"/>
          <p:cNvSpPr/>
          <p:nvPr/>
        </p:nvSpPr>
        <p:spPr>
          <a:xfrm>
            <a:off x="838200" y="6526477"/>
            <a:ext cx="8970818" cy="341632"/>
          </a:xfrm>
          <a:prstGeom prst="rect">
            <a:avLst/>
          </a:prstGeom>
        </p:spPr>
        <p:txBody>
          <a:bodyPr wrap="square">
            <a:spAutoFit/>
          </a:bodyPr>
          <a:lstStyle/>
          <a:p>
            <a:pPr lvl="0">
              <a:lnSpc>
                <a:spcPct val="90000"/>
              </a:lnSpc>
            </a:pPr>
            <a:r>
              <a:rPr lang="zh-CN" altLang="en-US" dirty="0">
                <a:solidFill>
                  <a:schemeClr val="bg1">
                    <a:lumMod val="85000"/>
                  </a:schemeClr>
                </a:solidFill>
              </a:rPr>
              <a:t>原文链接：</a:t>
            </a:r>
            <a:r>
              <a:rPr lang="en-US" altLang="zh-CN" dirty="0">
                <a:solidFill>
                  <a:schemeClr val="bg1">
                    <a:lumMod val="85000"/>
                  </a:schemeClr>
                </a:solidFill>
              </a:rPr>
              <a:t>https://blog.csdn.net/fly2nn/article/details/61924605</a:t>
            </a:r>
          </a:p>
        </p:txBody>
      </p:sp>
    </p:spTree>
    <p:extLst>
      <p:ext uri="{BB962C8B-B14F-4D97-AF65-F5344CB8AC3E}">
        <p14:creationId xmlns:p14="http://schemas.microsoft.com/office/powerpoint/2010/main" val="434656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2612"/>
            <a:ext cx="10515600" cy="1111254"/>
          </a:xfrm>
        </p:spPr>
        <p:txBody>
          <a:bodyPr>
            <a:normAutofit/>
          </a:bodyPr>
          <a:lstStyle/>
          <a:p>
            <a:r>
              <a:rPr lang="en-US" altLang="zh-CN" dirty="0">
                <a:latin typeface="等线" pitchFamily="2" charset="-122"/>
                <a:ea typeface="等线" pitchFamily="2" charset="-122"/>
              </a:rPr>
              <a:t>8.2	</a:t>
            </a:r>
            <a:r>
              <a:rPr lang="zh-CN" altLang="en-US" dirty="0">
                <a:latin typeface="等线" pitchFamily="2" charset="-122"/>
                <a:ea typeface="等线" pitchFamily="2" charset="-122"/>
              </a:rPr>
              <a:t>面向关系数据的分布式查询处理（续）</a:t>
            </a:r>
            <a:endParaRPr lang="zh-CN" altLang="en-US" dirty="0"/>
          </a:p>
        </p:txBody>
      </p:sp>
      <p:sp>
        <p:nvSpPr>
          <p:cNvPr id="3" name="内容占位符 2"/>
          <p:cNvSpPr>
            <a:spLocks noGrp="1"/>
          </p:cNvSpPr>
          <p:nvPr>
            <p:ph idx="1"/>
          </p:nvPr>
        </p:nvSpPr>
        <p:spPr>
          <a:xfrm>
            <a:off x="838200" y="845127"/>
            <a:ext cx="9843655" cy="5681350"/>
          </a:xfrm>
        </p:spPr>
        <p:txBody>
          <a:bodyPr>
            <a:noAutofit/>
          </a:bodyPr>
          <a:lstStyle/>
          <a:p>
            <a:pPr lvl="0">
              <a:lnSpc>
                <a:spcPct val="90000"/>
              </a:lnSpc>
            </a:pPr>
            <a:r>
              <a:rPr lang="zh-CN" altLang="en-US" sz="2400" dirty="0">
                <a:solidFill>
                  <a:prstClr val="black"/>
                </a:solidFill>
              </a:rPr>
              <a:t>例：</a:t>
            </a:r>
            <a:r>
              <a:rPr lang="en-US" altLang="zh-CN" sz="2400" dirty="0">
                <a:solidFill>
                  <a:prstClr val="black"/>
                </a:solidFill>
              </a:rPr>
              <a:t>TPC-H</a:t>
            </a:r>
            <a:r>
              <a:rPr lang="zh-CN" altLang="en-US" sz="2400" dirty="0">
                <a:solidFill>
                  <a:prstClr val="black"/>
                </a:solidFill>
              </a:rPr>
              <a:t>的</a:t>
            </a:r>
            <a:r>
              <a:rPr lang="en-US" altLang="zh-CN" sz="2400" dirty="0">
                <a:solidFill>
                  <a:prstClr val="black"/>
                </a:solidFill>
              </a:rPr>
              <a:t>Q5</a:t>
            </a:r>
            <a:r>
              <a:rPr lang="zh-CN" altLang="en-US" sz="2400" dirty="0">
                <a:solidFill>
                  <a:prstClr val="black"/>
                </a:solidFill>
              </a:rPr>
              <a:t>查询</a:t>
            </a:r>
            <a:endParaRPr lang="en-US" altLang="zh-CN" sz="2400" dirty="0">
              <a:solidFill>
                <a:prstClr val="black"/>
              </a:solidFill>
            </a:endParaRPr>
          </a:p>
          <a:p>
            <a:pPr lvl="0">
              <a:lnSpc>
                <a:spcPct val="90000"/>
              </a:lnSpc>
            </a:pPr>
            <a:r>
              <a:rPr lang="zh-CN" altLang="en-US" sz="2400" dirty="0">
                <a:solidFill>
                  <a:srgbClr val="00B0F0"/>
                </a:solidFill>
              </a:rPr>
              <a:t>查询图</a:t>
            </a:r>
            <a:endParaRPr lang="en-US" altLang="zh-CN" sz="2400" dirty="0">
              <a:solidFill>
                <a:srgbClr val="00B0F0"/>
              </a:solidFill>
            </a:endParaRPr>
          </a:p>
        </p:txBody>
      </p:sp>
      <p:sp>
        <p:nvSpPr>
          <p:cNvPr id="5" name="灯片编号占位符 4"/>
          <p:cNvSpPr>
            <a:spLocks noGrp="1"/>
          </p:cNvSpPr>
          <p:nvPr>
            <p:ph type="sldNum" sz="quarter" idx="12"/>
          </p:nvPr>
        </p:nvSpPr>
        <p:spPr/>
        <p:txBody>
          <a:bodyPr/>
          <a:lstStyle/>
          <a:p>
            <a:fld id="{C464E751-8DDD-48F4-87DB-3D6A7AC74B40}" type="slidenum">
              <a:rPr lang="zh-CN" altLang="en-US" smtClean="0"/>
              <a:pPr/>
              <a:t>36</a:t>
            </a:fld>
            <a:endParaRPr lang="zh-CN" altLang="en-US" dirty="0"/>
          </a:p>
        </p:txBody>
      </p:sp>
      <p:sp>
        <p:nvSpPr>
          <p:cNvPr id="4" name="矩形 3"/>
          <p:cNvSpPr/>
          <p:nvPr/>
        </p:nvSpPr>
        <p:spPr>
          <a:xfrm>
            <a:off x="838200" y="6526477"/>
            <a:ext cx="8970818" cy="341632"/>
          </a:xfrm>
          <a:prstGeom prst="rect">
            <a:avLst/>
          </a:prstGeom>
        </p:spPr>
        <p:txBody>
          <a:bodyPr wrap="square">
            <a:spAutoFit/>
          </a:bodyPr>
          <a:lstStyle/>
          <a:p>
            <a:pPr lvl="0">
              <a:lnSpc>
                <a:spcPct val="90000"/>
              </a:lnSpc>
            </a:pPr>
            <a:r>
              <a:rPr lang="zh-CN" altLang="en-US" dirty="0">
                <a:solidFill>
                  <a:schemeClr val="bg1">
                    <a:lumMod val="85000"/>
                  </a:schemeClr>
                </a:solidFill>
              </a:rPr>
              <a:t>原文链接：</a:t>
            </a:r>
            <a:r>
              <a:rPr lang="en-US" altLang="zh-CN" dirty="0">
                <a:solidFill>
                  <a:schemeClr val="bg1">
                    <a:lumMod val="85000"/>
                  </a:schemeClr>
                </a:solidFill>
              </a:rPr>
              <a:t>https://blog.csdn.net/fly2nn/article/details/61924605</a:t>
            </a:r>
          </a:p>
        </p:txBody>
      </p:sp>
      <p:pic>
        <p:nvPicPr>
          <p:cNvPr id="8" name="图片 7">
            <a:extLst>
              <a:ext uri="{FF2B5EF4-FFF2-40B4-BE49-F238E27FC236}">
                <a16:creationId xmlns:a16="http://schemas.microsoft.com/office/drawing/2014/main" id="{8DED2A63-6B2C-4B83-82AA-5C2DBDAC05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1192" y="1313993"/>
            <a:ext cx="10182862" cy="4636800"/>
          </a:xfrm>
          <a:prstGeom prst="rect">
            <a:avLst/>
          </a:prstGeom>
        </p:spPr>
      </p:pic>
    </p:spTree>
    <p:extLst>
      <p:ext uri="{BB962C8B-B14F-4D97-AF65-F5344CB8AC3E}">
        <p14:creationId xmlns:p14="http://schemas.microsoft.com/office/powerpoint/2010/main" val="5181996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2612"/>
            <a:ext cx="10515600" cy="1111254"/>
          </a:xfrm>
        </p:spPr>
        <p:txBody>
          <a:bodyPr>
            <a:normAutofit/>
          </a:bodyPr>
          <a:lstStyle/>
          <a:p>
            <a:r>
              <a:rPr lang="en-US" altLang="zh-CN" dirty="0">
                <a:latin typeface="等线" pitchFamily="2" charset="-122"/>
                <a:ea typeface="等线" pitchFamily="2" charset="-122"/>
              </a:rPr>
              <a:t>8.2	</a:t>
            </a:r>
            <a:r>
              <a:rPr lang="zh-CN" altLang="en-US" dirty="0">
                <a:latin typeface="等线" pitchFamily="2" charset="-122"/>
                <a:ea typeface="等线" pitchFamily="2" charset="-122"/>
              </a:rPr>
              <a:t>面向关系数据的分布式查询处理（续）</a:t>
            </a:r>
            <a:endParaRPr lang="zh-CN" altLang="en-US" dirty="0"/>
          </a:p>
        </p:txBody>
      </p:sp>
      <p:sp>
        <p:nvSpPr>
          <p:cNvPr id="3" name="内容占位符 2"/>
          <p:cNvSpPr>
            <a:spLocks noGrp="1"/>
          </p:cNvSpPr>
          <p:nvPr>
            <p:ph idx="1"/>
          </p:nvPr>
        </p:nvSpPr>
        <p:spPr>
          <a:xfrm>
            <a:off x="838200" y="1143865"/>
            <a:ext cx="9843655" cy="5062965"/>
          </a:xfrm>
        </p:spPr>
        <p:txBody>
          <a:bodyPr>
            <a:noAutofit/>
          </a:bodyPr>
          <a:lstStyle/>
          <a:p>
            <a:pPr lvl="0"/>
            <a:r>
              <a:rPr lang="en-US" altLang="zh-CN" sz="2400" b="1" dirty="0">
                <a:solidFill>
                  <a:prstClr val="black"/>
                </a:solidFill>
              </a:rPr>
              <a:t>8.2.2 </a:t>
            </a:r>
            <a:r>
              <a:rPr lang="zh-CN" altLang="en-US" sz="2400" b="1" dirty="0">
                <a:solidFill>
                  <a:prstClr val="black"/>
                </a:solidFill>
              </a:rPr>
              <a:t>分布式关系数据库查询处理</a:t>
            </a:r>
            <a:endParaRPr lang="en-US" altLang="zh-CN" sz="2400" b="1" dirty="0">
              <a:solidFill>
                <a:prstClr val="black"/>
              </a:solidFill>
            </a:endParaRPr>
          </a:p>
          <a:p>
            <a:pPr lvl="0"/>
            <a:r>
              <a:rPr lang="zh-CN" altLang="en-US" sz="2400" dirty="0">
                <a:solidFill>
                  <a:prstClr val="black"/>
                </a:solidFill>
              </a:rPr>
              <a:t>四个处理阶段</a:t>
            </a:r>
            <a:endParaRPr lang="en-US" altLang="zh-CN" sz="2400" dirty="0">
              <a:solidFill>
                <a:prstClr val="black"/>
              </a:solidFill>
            </a:endParaRPr>
          </a:p>
          <a:p>
            <a:pPr lvl="0"/>
            <a:r>
              <a:rPr lang="zh-CN" altLang="en-US" sz="2400" dirty="0">
                <a:solidFill>
                  <a:prstClr val="black"/>
                </a:solidFill>
              </a:rPr>
              <a:t>（</a:t>
            </a:r>
            <a:r>
              <a:rPr lang="en-US" altLang="zh-CN" sz="2400" dirty="0">
                <a:solidFill>
                  <a:prstClr val="black"/>
                </a:solidFill>
              </a:rPr>
              <a:t>1</a:t>
            </a:r>
            <a:r>
              <a:rPr lang="zh-CN" altLang="en-US" sz="2400" dirty="0">
                <a:solidFill>
                  <a:prstClr val="black"/>
                </a:solidFill>
              </a:rPr>
              <a:t>）查询分解（续）</a:t>
            </a:r>
            <a:endParaRPr lang="en-US" altLang="zh-CN" sz="2400" dirty="0">
              <a:solidFill>
                <a:prstClr val="black"/>
              </a:solidFill>
            </a:endParaRPr>
          </a:p>
          <a:p>
            <a:r>
              <a:rPr lang="zh-CN" altLang="en-US" sz="2400" b="1" dirty="0">
                <a:solidFill>
                  <a:prstClr val="black"/>
                </a:solidFill>
              </a:rPr>
              <a:t>消除冗余</a:t>
            </a:r>
            <a:r>
              <a:rPr lang="zh-CN" altLang="en-US" sz="2400" dirty="0">
                <a:solidFill>
                  <a:prstClr val="black"/>
                </a:solidFill>
              </a:rPr>
              <a:t>：通过对</a:t>
            </a:r>
            <a:r>
              <a:rPr lang="zh-CN" altLang="en-US" sz="2400" dirty="0">
                <a:solidFill>
                  <a:srgbClr val="FF0000"/>
                </a:solidFill>
              </a:rPr>
              <a:t>冗余查询谓词</a:t>
            </a:r>
            <a:r>
              <a:rPr lang="zh-CN" altLang="en-US" sz="2400" dirty="0">
                <a:solidFill>
                  <a:prstClr val="black"/>
                </a:solidFill>
              </a:rPr>
              <a:t>的检测约简查询</a:t>
            </a:r>
            <a:endParaRPr lang="en-US" altLang="zh-CN" sz="2400" dirty="0">
              <a:solidFill>
                <a:prstClr val="black"/>
              </a:solidFill>
            </a:endParaRPr>
          </a:p>
          <a:p>
            <a:r>
              <a:rPr lang="zh-CN" altLang="en-US" sz="2400" b="1" dirty="0">
                <a:solidFill>
                  <a:prstClr val="black"/>
                </a:solidFill>
              </a:rPr>
              <a:t>查询重写</a:t>
            </a:r>
            <a:r>
              <a:rPr lang="zh-CN" altLang="en-US" sz="2400" dirty="0">
                <a:solidFill>
                  <a:prstClr val="black"/>
                </a:solidFill>
              </a:rPr>
              <a:t>：生成查询树，通过</a:t>
            </a:r>
            <a:r>
              <a:rPr lang="zh-CN" altLang="en-US" sz="2400" dirty="0">
                <a:solidFill>
                  <a:srgbClr val="FF0000"/>
                </a:solidFill>
              </a:rPr>
              <a:t>等价变换</a:t>
            </a:r>
            <a:r>
              <a:rPr lang="zh-CN" altLang="en-US" sz="2400" dirty="0">
                <a:solidFill>
                  <a:prstClr val="black"/>
                </a:solidFill>
              </a:rPr>
              <a:t>优化查询树（一元操作下推、减少二元操作等启发式规则）</a:t>
            </a:r>
            <a:endParaRPr lang="zh-CN" altLang="en-US" dirty="0">
              <a:solidFill>
                <a:prstClr val="black"/>
              </a:solidFill>
            </a:endParaRPr>
          </a:p>
        </p:txBody>
      </p:sp>
      <p:sp>
        <p:nvSpPr>
          <p:cNvPr id="5" name="灯片编号占位符 4"/>
          <p:cNvSpPr>
            <a:spLocks noGrp="1"/>
          </p:cNvSpPr>
          <p:nvPr>
            <p:ph type="sldNum" sz="quarter" idx="12"/>
          </p:nvPr>
        </p:nvSpPr>
        <p:spPr/>
        <p:txBody>
          <a:bodyPr/>
          <a:lstStyle/>
          <a:p>
            <a:fld id="{C464E751-8DDD-48F4-87DB-3D6A7AC74B40}" type="slidenum">
              <a:rPr lang="zh-CN" altLang="en-US" smtClean="0"/>
              <a:pPr/>
              <a:t>37</a:t>
            </a:fld>
            <a:endParaRPr lang="zh-CN" altLang="en-US" dirty="0"/>
          </a:p>
        </p:txBody>
      </p:sp>
    </p:spTree>
    <p:extLst>
      <p:ext uri="{BB962C8B-B14F-4D97-AF65-F5344CB8AC3E}">
        <p14:creationId xmlns:p14="http://schemas.microsoft.com/office/powerpoint/2010/main" val="7532566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2612"/>
            <a:ext cx="10515600" cy="1111254"/>
          </a:xfrm>
        </p:spPr>
        <p:txBody>
          <a:bodyPr>
            <a:normAutofit/>
          </a:bodyPr>
          <a:lstStyle/>
          <a:p>
            <a:r>
              <a:rPr lang="en-US" altLang="zh-CN" dirty="0">
                <a:latin typeface="等线" pitchFamily="2" charset="-122"/>
                <a:ea typeface="等线" pitchFamily="2" charset="-122"/>
              </a:rPr>
              <a:t>8.2	</a:t>
            </a:r>
            <a:r>
              <a:rPr lang="zh-CN" altLang="en-US" dirty="0">
                <a:latin typeface="等线" pitchFamily="2" charset="-122"/>
                <a:ea typeface="等线" pitchFamily="2" charset="-122"/>
              </a:rPr>
              <a:t>面向关系数据的分布式查询处理（续）</a:t>
            </a:r>
            <a:endParaRPr lang="zh-CN" altLang="en-US" dirty="0"/>
          </a:p>
        </p:txBody>
      </p:sp>
      <p:sp>
        <p:nvSpPr>
          <p:cNvPr id="3" name="内容占位符 2"/>
          <p:cNvSpPr>
            <a:spLocks noGrp="1"/>
          </p:cNvSpPr>
          <p:nvPr>
            <p:ph idx="1"/>
          </p:nvPr>
        </p:nvSpPr>
        <p:spPr>
          <a:xfrm>
            <a:off x="838200" y="1143865"/>
            <a:ext cx="9843655" cy="5062965"/>
          </a:xfrm>
        </p:spPr>
        <p:txBody>
          <a:bodyPr>
            <a:noAutofit/>
          </a:bodyPr>
          <a:lstStyle/>
          <a:p>
            <a:pPr lvl="0">
              <a:lnSpc>
                <a:spcPct val="90000"/>
              </a:lnSpc>
            </a:pPr>
            <a:r>
              <a:rPr lang="en-US" altLang="zh-CN" sz="2400" b="1" dirty="0">
                <a:solidFill>
                  <a:prstClr val="black"/>
                </a:solidFill>
              </a:rPr>
              <a:t>8.2.2 </a:t>
            </a:r>
            <a:r>
              <a:rPr lang="zh-CN" altLang="en-US" sz="2400" b="1" dirty="0">
                <a:solidFill>
                  <a:prstClr val="black"/>
                </a:solidFill>
              </a:rPr>
              <a:t>分布式关系数据库查询处理</a:t>
            </a:r>
            <a:endParaRPr lang="en-US" altLang="zh-CN" sz="2400" b="1" dirty="0">
              <a:solidFill>
                <a:prstClr val="black"/>
              </a:solidFill>
            </a:endParaRPr>
          </a:p>
          <a:p>
            <a:pPr lvl="0">
              <a:lnSpc>
                <a:spcPct val="90000"/>
              </a:lnSpc>
            </a:pPr>
            <a:r>
              <a:rPr lang="zh-CN" altLang="en-US" sz="2400" dirty="0">
                <a:solidFill>
                  <a:prstClr val="black"/>
                </a:solidFill>
              </a:rPr>
              <a:t>四个处理阶段</a:t>
            </a:r>
            <a:endParaRPr lang="en-US" altLang="zh-CN" sz="2400" dirty="0">
              <a:solidFill>
                <a:prstClr val="black"/>
              </a:solidFill>
            </a:endParaRPr>
          </a:p>
          <a:p>
            <a:pPr lvl="0">
              <a:lnSpc>
                <a:spcPct val="90000"/>
              </a:lnSpc>
            </a:pPr>
            <a:r>
              <a:rPr lang="zh-CN" altLang="en-US" sz="2400" dirty="0">
                <a:solidFill>
                  <a:prstClr val="black"/>
                </a:solidFill>
              </a:rPr>
              <a:t>（</a:t>
            </a:r>
            <a:r>
              <a:rPr lang="en-US" altLang="zh-CN" sz="2400" dirty="0">
                <a:solidFill>
                  <a:prstClr val="black"/>
                </a:solidFill>
              </a:rPr>
              <a:t>1</a:t>
            </a:r>
            <a:r>
              <a:rPr lang="zh-CN" altLang="en-US" sz="2400" dirty="0">
                <a:solidFill>
                  <a:prstClr val="black"/>
                </a:solidFill>
              </a:rPr>
              <a:t>）查询分解</a:t>
            </a:r>
            <a:endParaRPr lang="en-US" altLang="zh-CN" sz="2400" dirty="0">
              <a:solidFill>
                <a:prstClr val="black"/>
              </a:solidFill>
            </a:endParaRPr>
          </a:p>
          <a:p>
            <a:pPr>
              <a:lnSpc>
                <a:spcPct val="90000"/>
              </a:lnSpc>
            </a:pPr>
            <a:r>
              <a:rPr lang="zh-CN" altLang="en-US" sz="2400" b="1" dirty="0">
                <a:solidFill>
                  <a:prstClr val="black"/>
                </a:solidFill>
              </a:rPr>
              <a:t>查询重写</a:t>
            </a:r>
            <a:r>
              <a:rPr lang="zh-CN" altLang="en-US" sz="2400" dirty="0">
                <a:solidFill>
                  <a:prstClr val="black"/>
                </a:solidFill>
              </a:rPr>
              <a:t>（续）</a:t>
            </a:r>
            <a:endParaRPr lang="zh-CN" altLang="en-US" dirty="0">
              <a:solidFill>
                <a:prstClr val="black"/>
              </a:solidFill>
            </a:endParaRPr>
          </a:p>
        </p:txBody>
      </p:sp>
      <p:sp>
        <p:nvSpPr>
          <p:cNvPr id="5" name="灯片编号占位符 4"/>
          <p:cNvSpPr>
            <a:spLocks noGrp="1"/>
          </p:cNvSpPr>
          <p:nvPr>
            <p:ph type="sldNum" sz="quarter" idx="12"/>
          </p:nvPr>
        </p:nvSpPr>
        <p:spPr/>
        <p:txBody>
          <a:bodyPr/>
          <a:lstStyle/>
          <a:p>
            <a:fld id="{C464E751-8DDD-48F4-87DB-3D6A7AC74B40}" type="slidenum">
              <a:rPr lang="zh-CN" altLang="en-US" smtClean="0"/>
              <a:pPr/>
              <a:t>38</a:t>
            </a:fld>
            <a:endParaRPr lang="zh-CN" altLang="en-US" dirty="0"/>
          </a:p>
        </p:txBody>
      </p:sp>
      <p:pic>
        <p:nvPicPr>
          <p:cNvPr id="6" name="图片 5">
            <a:extLst>
              <a:ext uri="{FF2B5EF4-FFF2-40B4-BE49-F238E27FC236}">
                <a16:creationId xmlns:a16="http://schemas.microsoft.com/office/drawing/2014/main" id="{5ED02795-E442-424F-A345-1F874CA279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71615" y="1546916"/>
            <a:ext cx="7379417" cy="5278471"/>
          </a:xfrm>
          <a:prstGeom prst="rect">
            <a:avLst/>
          </a:prstGeom>
        </p:spPr>
      </p:pic>
    </p:spTree>
    <p:extLst>
      <p:ext uri="{BB962C8B-B14F-4D97-AF65-F5344CB8AC3E}">
        <p14:creationId xmlns:p14="http://schemas.microsoft.com/office/powerpoint/2010/main" val="138837751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2612"/>
            <a:ext cx="10515600" cy="1111254"/>
          </a:xfrm>
        </p:spPr>
        <p:txBody>
          <a:bodyPr>
            <a:normAutofit/>
          </a:bodyPr>
          <a:lstStyle/>
          <a:p>
            <a:r>
              <a:rPr lang="en-US" altLang="zh-CN" dirty="0">
                <a:latin typeface="等线" pitchFamily="2" charset="-122"/>
                <a:ea typeface="等线" pitchFamily="2" charset="-122"/>
              </a:rPr>
              <a:t>8.2	</a:t>
            </a:r>
            <a:r>
              <a:rPr lang="zh-CN" altLang="en-US" dirty="0">
                <a:latin typeface="等线" pitchFamily="2" charset="-122"/>
                <a:ea typeface="等线" pitchFamily="2" charset="-122"/>
              </a:rPr>
              <a:t>面向关系数据的分布式查询处理（续）</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38200" y="1143865"/>
                <a:ext cx="9843655" cy="5021408"/>
              </a:xfrm>
            </p:spPr>
            <p:txBody>
              <a:bodyPr>
                <a:noAutofit/>
              </a:bodyPr>
              <a:lstStyle/>
              <a:p>
                <a:pPr lvl="0"/>
                <a:r>
                  <a:rPr lang="en-US" altLang="zh-CN" sz="2400" b="1" dirty="0">
                    <a:solidFill>
                      <a:prstClr val="black"/>
                    </a:solidFill>
                  </a:rPr>
                  <a:t>8.2.2 </a:t>
                </a:r>
                <a:r>
                  <a:rPr lang="zh-CN" altLang="en-US" sz="2400" b="1" dirty="0">
                    <a:solidFill>
                      <a:prstClr val="black"/>
                    </a:solidFill>
                  </a:rPr>
                  <a:t>分布式关系数据库查询处理</a:t>
                </a:r>
                <a:endParaRPr lang="en-US" altLang="zh-CN" sz="2400" b="1" dirty="0">
                  <a:solidFill>
                    <a:prstClr val="black"/>
                  </a:solidFill>
                </a:endParaRPr>
              </a:p>
              <a:p>
                <a:pPr lvl="0"/>
                <a:r>
                  <a:rPr lang="zh-CN" altLang="en-US" sz="2400" dirty="0">
                    <a:solidFill>
                      <a:prstClr val="black"/>
                    </a:solidFill>
                  </a:rPr>
                  <a:t>四个处理阶段（续）</a:t>
                </a:r>
                <a:endParaRPr lang="en-US" altLang="zh-CN" sz="2400" dirty="0">
                  <a:solidFill>
                    <a:prstClr val="black"/>
                  </a:solidFill>
                </a:endParaRPr>
              </a:p>
              <a:p>
                <a:pPr lvl="0"/>
                <a:r>
                  <a:rPr lang="zh-CN" altLang="en-US" sz="2400" b="1" dirty="0">
                    <a:solidFill>
                      <a:prstClr val="black"/>
                    </a:solidFill>
                  </a:rPr>
                  <a:t>（</a:t>
                </a:r>
                <a:r>
                  <a:rPr lang="en-US" altLang="zh-CN" sz="2400" b="1" dirty="0">
                    <a:solidFill>
                      <a:prstClr val="black"/>
                    </a:solidFill>
                  </a:rPr>
                  <a:t>2</a:t>
                </a:r>
                <a:r>
                  <a:rPr lang="zh-CN" altLang="en-US" sz="2400" b="1" dirty="0">
                    <a:solidFill>
                      <a:prstClr val="black"/>
                    </a:solidFill>
                  </a:rPr>
                  <a:t>）数据局部化</a:t>
                </a:r>
                <a:endParaRPr lang="en-US" altLang="zh-CN" sz="2400" b="1" dirty="0">
                  <a:solidFill>
                    <a:prstClr val="black"/>
                  </a:solidFill>
                </a:endParaRPr>
              </a:p>
              <a:p>
                <a:pPr lvl="1"/>
                <a:r>
                  <a:rPr lang="zh-CN" altLang="en-US" b="1" dirty="0">
                    <a:solidFill>
                      <a:prstClr val="black"/>
                    </a:solidFill>
                  </a:rPr>
                  <a:t>目标：</a:t>
                </a:r>
                <a:r>
                  <a:rPr lang="zh-CN" altLang="en-US" dirty="0">
                    <a:solidFill>
                      <a:prstClr val="black"/>
                    </a:solidFill>
                  </a:rPr>
                  <a:t>使用重构规则将全局查询中的</a:t>
                </a:r>
                <a:r>
                  <a:rPr lang="zh-CN" altLang="en-US" dirty="0">
                    <a:solidFill>
                      <a:srgbClr val="FF0000"/>
                    </a:solidFill>
                  </a:rPr>
                  <a:t>关系用相应的数据片段替换</a:t>
                </a:r>
                <a:r>
                  <a:rPr lang="zh-CN" altLang="en-US" dirty="0">
                    <a:solidFill>
                      <a:prstClr val="black"/>
                    </a:solidFill>
                  </a:rPr>
                  <a:t>，将分布式查询映射为</a:t>
                </a:r>
                <a:r>
                  <a:rPr lang="zh-CN" altLang="en-US" dirty="0">
                    <a:solidFill>
                      <a:srgbClr val="FF0000"/>
                    </a:solidFill>
                  </a:rPr>
                  <a:t>片段查询</a:t>
                </a:r>
                <a:endParaRPr lang="en-US" altLang="zh-CN" dirty="0">
                  <a:solidFill>
                    <a:srgbClr val="FF0000"/>
                  </a:solidFill>
                </a:endParaRPr>
              </a:p>
              <a:p>
                <a:pPr lvl="1"/>
                <a:endParaRPr lang="en-US" altLang="zh-CN" dirty="0">
                  <a:solidFill>
                    <a:prstClr val="black"/>
                  </a:solidFill>
                </a:endParaRPr>
              </a:p>
              <a:p>
                <a:pPr lvl="1"/>
                <a:r>
                  <a:rPr lang="zh-CN" altLang="en-US" dirty="0">
                    <a:solidFill>
                      <a:srgbClr val="FF0000"/>
                    </a:solidFill>
                  </a:rPr>
                  <a:t>片段查询树</a:t>
                </a:r>
                <a:r>
                  <a:rPr lang="zh-CN" altLang="en-US" dirty="0">
                    <a:solidFill>
                      <a:prstClr val="black"/>
                    </a:solidFill>
                  </a:rPr>
                  <a:t>的生成步骤：</a:t>
                </a:r>
                <a:endParaRPr lang="en-US" altLang="zh-CN" dirty="0">
                  <a:solidFill>
                    <a:prstClr val="black"/>
                  </a:solidFill>
                </a:endParaRPr>
              </a:p>
              <a:p>
                <a:pPr marL="342900" lvl="1" indent="-342900">
                  <a:buFont typeface="Wingdings" panose="05000000000000000000" pitchFamily="2" charset="2"/>
                  <a:buChar char="Ø"/>
                </a:pPr>
                <a:r>
                  <a:rPr lang="zh-CN" altLang="en-US" dirty="0">
                    <a:solidFill>
                      <a:prstClr val="black"/>
                    </a:solidFill>
                  </a:rPr>
                  <a:t>先将分片树的</a:t>
                </a:r>
                <a:r>
                  <a:rPr lang="zh-CN" altLang="en-US" dirty="0">
                    <a:solidFill>
                      <a:srgbClr val="FF0000"/>
                    </a:solidFill>
                  </a:rPr>
                  <a:t>水平节点</a:t>
                </a:r>
                <a:r>
                  <a:rPr lang="zh-CN" altLang="en-US" dirty="0">
                    <a:solidFill>
                      <a:prstClr val="black"/>
                    </a:solidFill>
                  </a:rPr>
                  <a:t>转换成查询树的</a:t>
                </a:r>
                <a:r>
                  <a:rPr lang="zh-CN" altLang="en-US" dirty="0">
                    <a:solidFill>
                      <a:srgbClr val="FF0000"/>
                    </a:solidFill>
                  </a:rPr>
                  <a:t>并集</a:t>
                </a:r>
                <a:r>
                  <a:rPr lang="zh-CN" altLang="en-US" dirty="0">
                    <a:solidFill>
                      <a:prstClr val="black"/>
                    </a:solidFill>
                    <a:sym typeface="Symbol" panose="05050102010706020507" pitchFamily="18" charset="2"/>
                  </a:rPr>
                  <a:t></a:t>
                </a:r>
                <a:r>
                  <a:rPr lang="zh-CN" altLang="en-US" dirty="0">
                    <a:solidFill>
                      <a:prstClr val="black"/>
                    </a:solidFill>
                  </a:rPr>
                  <a:t>节点；</a:t>
                </a:r>
                <a:endParaRPr lang="en-US" altLang="zh-CN" dirty="0">
                  <a:solidFill>
                    <a:prstClr val="black"/>
                  </a:solidFill>
                </a:endParaRPr>
              </a:p>
              <a:p>
                <a:pPr marL="342900" lvl="1" indent="-342900">
                  <a:buFont typeface="Wingdings" panose="05000000000000000000" pitchFamily="2" charset="2"/>
                  <a:buChar char="Ø"/>
                </a:pPr>
                <a:r>
                  <a:rPr lang="zh-CN" altLang="en-US" dirty="0">
                    <a:solidFill>
                      <a:prstClr val="black"/>
                    </a:solidFill>
                  </a:rPr>
                  <a:t>再将分片树的</a:t>
                </a:r>
                <a:r>
                  <a:rPr lang="zh-CN" altLang="en-US" dirty="0">
                    <a:solidFill>
                      <a:srgbClr val="FF0000"/>
                    </a:solidFill>
                  </a:rPr>
                  <a:t>垂直节点</a:t>
                </a:r>
                <a:r>
                  <a:rPr lang="zh-CN" altLang="en-US" dirty="0">
                    <a:solidFill>
                      <a:prstClr val="black"/>
                    </a:solidFill>
                  </a:rPr>
                  <a:t>转换为查询树的</a:t>
                </a:r>
                <a:r>
                  <a:rPr lang="zh-CN" altLang="en-US" dirty="0">
                    <a:solidFill>
                      <a:srgbClr val="FF0000"/>
                    </a:solidFill>
                  </a:rPr>
                  <a:t>连接</a:t>
                </a:r>
                <a14:m>
                  <m:oMath xmlns:m="http://schemas.openxmlformats.org/officeDocument/2006/math">
                    <m:r>
                      <m:rPr>
                        <m:nor/>
                      </m:rPr>
                      <a:rPr lang="en-US" altLang="zh-CN" dirty="0">
                        <a:solidFill>
                          <a:prstClr val="black"/>
                        </a:solidFill>
                        <a:latin typeface="Cambria Math" panose="02040503050406030204" pitchFamily="18" charset="0"/>
                      </a:rPr>
                      <m:t>⋈</m:t>
                    </m:r>
                  </m:oMath>
                </a14:m>
                <a:r>
                  <a:rPr lang="zh-CN" altLang="en-US" dirty="0">
                    <a:solidFill>
                      <a:prstClr val="black"/>
                    </a:solidFill>
                  </a:rPr>
                  <a:t>节点。</a:t>
                </a:r>
                <a:endParaRPr lang="en-US" altLang="zh-CN" dirty="0">
                  <a:solidFill>
                    <a:prstClr val="black"/>
                  </a:solidFill>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838200" y="1143865"/>
                <a:ext cx="9843655" cy="5021408"/>
              </a:xfrm>
              <a:blipFill>
                <a:blip r:embed="rId2"/>
                <a:stretch>
                  <a:fillRect l="-991" t="-243"/>
                </a:stretch>
              </a:blipFill>
            </p:spPr>
            <p:txBody>
              <a:bodyPr/>
              <a:lstStyle/>
              <a:p>
                <a:r>
                  <a:rPr lang="zh-CN" altLang="en-US">
                    <a:noFill/>
                  </a:rPr>
                  <a:t> </a:t>
                </a:r>
              </a:p>
            </p:txBody>
          </p:sp>
        </mc:Fallback>
      </mc:AlternateContent>
      <p:sp>
        <p:nvSpPr>
          <p:cNvPr id="5" name="灯片编号占位符 4"/>
          <p:cNvSpPr>
            <a:spLocks noGrp="1"/>
          </p:cNvSpPr>
          <p:nvPr>
            <p:ph type="sldNum" sz="quarter" idx="12"/>
          </p:nvPr>
        </p:nvSpPr>
        <p:spPr/>
        <p:txBody>
          <a:bodyPr/>
          <a:lstStyle/>
          <a:p>
            <a:fld id="{C464E751-8DDD-48F4-87DB-3D6A7AC74B40}" type="slidenum">
              <a:rPr lang="zh-CN" altLang="en-US" smtClean="0"/>
              <a:pPr/>
              <a:t>39</a:t>
            </a:fld>
            <a:endParaRPr lang="zh-CN" altLang="en-US" dirty="0"/>
          </a:p>
        </p:txBody>
      </p:sp>
    </p:spTree>
    <p:extLst>
      <p:ext uri="{BB962C8B-B14F-4D97-AF65-F5344CB8AC3E}">
        <p14:creationId xmlns:p14="http://schemas.microsoft.com/office/powerpoint/2010/main" val="14760146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第</a:t>
            </a:r>
            <a:r>
              <a:rPr lang="en-US" altLang="zh-CN" dirty="0"/>
              <a:t>8</a:t>
            </a:r>
            <a:r>
              <a:rPr lang="zh-CN" altLang="en-US" dirty="0"/>
              <a:t>章 分布式查询处理优化</a:t>
            </a:r>
          </a:p>
        </p:txBody>
      </p:sp>
      <p:sp>
        <p:nvSpPr>
          <p:cNvPr id="3" name="内容占位符 2"/>
          <p:cNvSpPr>
            <a:spLocks noGrp="1"/>
          </p:cNvSpPr>
          <p:nvPr>
            <p:ph idx="1"/>
          </p:nvPr>
        </p:nvSpPr>
        <p:spPr/>
        <p:txBody>
          <a:bodyPr>
            <a:normAutofit/>
          </a:bodyPr>
          <a:lstStyle/>
          <a:p>
            <a:r>
              <a:rPr lang="en-US" altLang="zh-CN" dirty="0">
                <a:latin typeface="等线" panose="02010600030101010101" charset="-122"/>
                <a:ea typeface="等线" panose="02010600030101010101" charset="-122"/>
                <a:cs typeface="等线" panose="02010600030101010101" charset="-122"/>
              </a:rPr>
              <a:t>8.1 </a:t>
            </a:r>
            <a:r>
              <a:rPr lang="zh-CN" altLang="en-US" dirty="0">
                <a:latin typeface="等线" panose="02010600030101010101" charset="-122"/>
                <a:ea typeface="等线" panose="02010600030101010101" charset="-122"/>
                <a:cs typeface="等线" panose="02010600030101010101" charset="-122"/>
              </a:rPr>
              <a:t>概述</a:t>
            </a:r>
            <a:endParaRPr lang="en-US" altLang="zh-CN" dirty="0">
              <a:latin typeface="等线" panose="02010600030101010101" charset="-122"/>
              <a:ea typeface="等线" panose="02010600030101010101" charset="-122"/>
              <a:cs typeface="等线" panose="02010600030101010101" charset="-122"/>
            </a:endParaRPr>
          </a:p>
          <a:p>
            <a:r>
              <a:rPr lang="en-US" altLang="zh-CN" dirty="0">
                <a:latin typeface="等线" panose="02010600030101010101" charset="-122"/>
                <a:ea typeface="等线" panose="02010600030101010101" charset="-122"/>
                <a:cs typeface="等线" panose="02010600030101010101" charset="-122"/>
              </a:rPr>
              <a:t>8.2</a:t>
            </a:r>
            <a:r>
              <a:rPr lang="zh-CN" altLang="en-US" dirty="0">
                <a:latin typeface="等线" panose="02010600030101010101" charset="-122"/>
                <a:ea typeface="等线" panose="02010600030101010101" charset="-122"/>
                <a:cs typeface="等线" panose="02010600030101010101" charset="-122"/>
              </a:rPr>
              <a:t> </a:t>
            </a:r>
            <a:r>
              <a:rPr lang="zh-CN" altLang="zh-CN" dirty="0">
                <a:latin typeface="等线" panose="02010600030101010101" charset="-122"/>
                <a:ea typeface="等线" panose="02010600030101010101" charset="-122"/>
                <a:cs typeface="等线" panose="02010600030101010101" charset="-122"/>
                <a:sym typeface="+mn-ea"/>
              </a:rPr>
              <a:t>面向关系数据的分布式查询处理</a:t>
            </a:r>
            <a:endParaRPr lang="en-US" altLang="zh-CN" dirty="0">
              <a:latin typeface="等线" panose="02010600030101010101" charset="-122"/>
              <a:ea typeface="等线" panose="02010600030101010101" charset="-122"/>
              <a:cs typeface="等线" panose="02010600030101010101" charset="-122"/>
            </a:endParaRPr>
          </a:p>
          <a:p>
            <a:r>
              <a:rPr lang="en-US" altLang="zh-CN" dirty="0">
                <a:latin typeface="等线" panose="02010600030101010101" charset="-122"/>
                <a:ea typeface="等线" panose="02010600030101010101" charset="-122"/>
                <a:cs typeface="等线" panose="02010600030101010101" charset="-122"/>
              </a:rPr>
              <a:t>8.3</a:t>
            </a:r>
            <a:r>
              <a:rPr lang="zh-CN" altLang="en-US" dirty="0">
                <a:latin typeface="等线" panose="02010600030101010101" charset="-122"/>
                <a:ea typeface="等线" panose="02010600030101010101" charset="-122"/>
                <a:cs typeface="等线" panose="02010600030101010101" charset="-122"/>
              </a:rPr>
              <a:t> </a:t>
            </a:r>
            <a:r>
              <a:rPr lang="zh-CN" altLang="en-US" dirty="0">
                <a:latin typeface="等线" panose="02010600030101010101" charset="-122"/>
                <a:ea typeface="等线" panose="02010600030101010101" charset="-122"/>
                <a:cs typeface="等线" panose="02010600030101010101" charset="-122"/>
                <a:sym typeface="+mn-ea"/>
              </a:rPr>
              <a:t>面向其它数据类型的分布式查询处理</a:t>
            </a:r>
            <a:endParaRPr lang="zh-CN" altLang="zh-CN" dirty="0">
              <a:latin typeface="等线" panose="02010600030101010101" charset="-122"/>
              <a:ea typeface="等线" panose="02010600030101010101" charset="-122"/>
              <a:cs typeface="等线" panose="02010600030101010101" charset="-122"/>
            </a:endParaRPr>
          </a:p>
        </p:txBody>
      </p:sp>
      <p:sp>
        <p:nvSpPr>
          <p:cNvPr id="5" name="灯片编号占位符 4"/>
          <p:cNvSpPr>
            <a:spLocks noGrp="1"/>
          </p:cNvSpPr>
          <p:nvPr>
            <p:ph type="sldNum" sz="quarter" idx="12"/>
          </p:nvPr>
        </p:nvSpPr>
        <p:spPr/>
        <p:txBody>
          <a:bodyPr/>
          <a:lstStyle/>
          <a:p>
            <a:fld id="{C464E751-8DDD-48F4-87DB-3D6A7AC74B40}" type="slidenum">
              <a:rPr lang="zh-CN" altLang="en-US" smtClean="0"/>
              <a:t>4</a:t>
            </a:fld>
            <a:endParaRPr lang="zh-CN" altLang="en-US" dirty="0"/>
          </a:p>
        </p:txBody>
      </p:sp>
    </p:spTree>
    <p:extLst>
      <p:ext uri="{BB962C8B-B14F-4D97-AF65-F5344CB8AC3E}">
        <p14:creationId xmlns:p14="http://schemas.microsoft.com/office/powerpoint/2010/main" val="277947430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41218" y="0"/>
            <a:ext cx="10515600" cy="715529"/>
          </a:xfrm>
        </p:spPr>
        <p:txBody>
          <a:bodyPr/>
          <a:lstStyle/>
          <a:p>
            <a:r>
              <a:rPr lang="zh-CN" altLang="en-US" sz="2400" dirty="0">
                <a:solidFill>
                  <a:prstClr val="black"/>
                </a:solidFill>
                <a:cs typeface="+mn-cs"/>
              </a:rPr>
              <a:t>（</a:t>
            </a:r>
            <a:r>
              <a:rPr lang="en-US" altLang="zh-CN" sz="2400" dirty="0">
                <a:solidFill>
                  <a:prstClr val="black"/>
                </a:solidFill>
                <a:cs typeface="+mn-cs"/>
              </a:rPr>
              <a:t>2</a:t>
            </a:r>
            <a:r>
              <a:rPr lang="zh-CN" altLang="en-US" sz="2400" dirty="0">
                <a:solidFill>
                  <a:prstClr val="black"/>
                </a:solidFill>
                <a:cs typeface="+mn-cs"/>
              </a:rPr>
              <a:t>）数据局部化（续）</a:t>
            </a:r>
            <a:endParaRPr lang="zh-CN" altLang="en-US" dirty="0"/>
          </a:p>
        </p:txBody>
      </p:sp>
      <p:sp>
        <p:nvSpPr>
          <p:cNvPr id="3" name="内容占位符 2"/>
          <p:cNvSpPr>
            <a:spLocks noGrp="1"/>
          </p:cNvSpPr>
          <p:nvPr>
            <p:ph idx="1"/>
          </p:nvPr>
        </p:nvSpPr>
        <p:spPr>
          <a:xfrm>
            <a:off x="727364" y="740227"/>
            <a:ext cx="4246418" cy="4351338"/>
          </a:xfrm>
        </p:spPr>
        <p:txBody>
          <a:bodyPr>
            <a:normAutofit lnSpcReduction="10000"/>
          </a:bodyPr>
          <a:lstStyle/>
          <a:p>
            <a:r>
              <a:rPr lang="en-US" altLang="zh-CN" sz="2400" dirty="0"/>
              <a:t>TPC-H Q5</a:t>
            </a:r>
            <a:r>
              <a:rPr lang="zh-CN" altLang="en-US" sz="2400" dirty="0"/>
              <a:t>查询树按场地可分为三个区域：</a:t>
            </a:r>
            <a:endParaRPr lang="en-US" altLang="zh-CN" sz="2400" dirty="0"/>
          </a:p>
          <a:p>
            <a:r>
              <a:rPr lang="en-US" altLang="zh-CN" sz="2400" dirty="0"/>
              <a:t>①SUPPLIER</a:t>
            </a:r>
            <a:r>
              <a:rPr lang="zh-CN" altLang="en-US" sz="2400" dirty="0"/>
              <a:t>、</a:t>
            </a:r>
            <a:r>
              <a:rPr lang="en-US" altLang="zh-CN" sz="2400" dirty="0"/>
              <a:t>NATION</a:t>
            </a:r>
            <a:r>
              <a:rPr lang="zh-CN" altLang="en-US" sz="2400" dirty="0"/>
              <a:t>、</a:t>
            </a:r>
            <a:r>
              <a:rPr lang="en-US" altLang="zh-CN" sz="2400" dirty="0"/>
              <a:t>REGION</a:t>
            </a:r>
            <a:r>
              <a:rPr lang="zh-CN" altLang="en-US" sz="2400" dirty="0"/>
              <a:t>表的分布式查询处理区域；</a:t>
            </a:r>
            <a:endParaRPr lang="en-US" altLang="zh-CN" sz="2400" dirty="0"/>
          </a:p>
          <a:p>
            <a:r>
              <a:rPr lang="en-US" altLang="zh-CN" sz="2400" dirty="0"/>
              <a:t>②LINEITEM</a:t>
            </a:r>
            <a:r>
              <a:rPr lang="zh-CN" altLang="en-US" sz="2400" dirty="0"/>
              <a:t>、</a:t>
            </a:r>
            <a:r>
              <a:rPr lang="en-US" altLang="zh-CN" sz="2400" dirty="0"/>
              <a:t>ORDERS</a:t>
            </a:r>
            <a:r>
              <a:rPr lang="zh-CN" altLang="en-US" sz="2400" dirty="0"/>
              <a:t>、</a:t>
            </a:r>
            <a:r>
              <a:rPr lang="en-US" altLang="zh-CN" sz="2400" dirty="0"/>
              <a:t>CUSTOMER</a:t>
            </a:r>
            <a:r>
              <a:rPr lang="zh-CN" altLang="en-US" sz="2400" dirty="0"/>
              <a:t>表的分布式查询处理区域；</a:t>
            </a:r>
            <a:endParaRPr lang="en-US" altLang="zh-CN" sz="2400" dirty="0"/>
          </a:p>
          <a:p>
            <a:r>
              <a:rPr lang="en-US" altLang="zh-CN" sz="2400" dirty="0"/>
              <a:t>③</a:t>
            </a:r>
            <a:r>
              <a:rPr lang="zh-CN" altLang="en-US" sz="2400" dirty="0"/>
              <a:t>查询结果归并区域</a:t>
            </a:r>
            <a:endParaRPr lang="en-US" altLang="zh-CN" sz="2400" dirty="0"/>
          </a:p>
          <a:p>
            <a:endParaRPr lang="zh-CN" altLang="en-US" sz="2400" dirty="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40</a:t>
            </a:fld>
            <a:endParaRPr lang="zh-CN" altLang="en-US" dirty="0"/>
          </a:p>
        </p:txBody>
      </p:sp>
      <p:sp>
        <p:nvSpPr>
          <p:cNvPr id="7" name="矩形 6"/>
          <p:cNvSpPr/>
          <p:nvPr/>
        </p:nvSpPr>
        <p:spPr>
          <a:xfrm>
            <a:off x="5053647" y="2491561"/>
            <a:ext cx="470985" cy="369332"/>
          </a:xfrm>
          <a:prstGeom prst="rect">
            <a:avLst/>
          </a:prstGeom>
        </p:spPr>
        <p:txBody>
          <a:bodyPr wrap="square">
            <a:spAutoFit/>
          </a:bodyPr>
          <a:lstStyle/>
          <a:p>
            <a:r>
              <a:rPr lang="en-US" altLang="zh-CN" b="1" dirty="0">
                <a:solidFill>
                  <a:srgbClr val="FF0000"/>
                </a:solidFill>
              </a:rPr>
              <a:t>①</a:t>
            </a:r>
            <a:endParaRPr lang="zh-CN" altLang="en-US" b="1" dirty="0">
              <a:solidFill>
                <a:srgbClr val="FF0000"/>
              </a:solidFill>
            </a:endParaRPr>
          </a:p>
        </p:txBody>
      </p:sp>
      <p:sp>
        <p:nvSpPr>
          <p:cNvPr id="8" name="矩形 7"/>
          <p:cNvSpPr/>
          <p:nvPr/>
        </p:nvSpPr>
        <p:spPr>
          <a:xfrm>
            <a:off x="8610600" y="2546564"/>
            <a:ext cx="415498" cy="369332"/>
          </a:xfrm>
          <a:prstGeom prst="rect">
            <a:avLst/>
          </a:prstGeom>
        </p:spPr>
        <p:txBody>
          <a:bodyPr wrap="none">
            <a:spAutoFit/>
          </a:bodyPr>
          <a:lstStyle/>
          <a:p>
            <a:r>
              <a:rPr lang="en-US" altLang="zh-CN" b="1" dirty="0">
                <a:solidFill>
                  <a:srgbClr val="FF0000"/>
                </a:solidFill>
              </a:rPr>
              <a:t>②</a:t>
            </a:r>
            <a:endParaRPr lang="zh-CN" altLang="en-US" b="1" dirty="0">
              <a:solidFill>
                <a:srgbClr val="FF0000"/>
              </a:solidFill>
            </a:endParaRPr>
          </a:p>
        </p:txBody>
      </p:sp>
      <p:sp>
        <p:nvSpPr>
          <p:cNvPr id="9" name="矩形 8"/>
          <p:cNvSpPr/>
          <p:nvPr/>
        </p:nvSpPr>
        <p:spPr>
          <a:xfrm>
            <a:off x="5970732" y="959170"/>
            <a:ext cx="415498" cy="369332"/>
          </a:xfrm>
          <a:prstGeom prst="rect">
            <a:avLst/>
          </a:prstGeom>
        </p:spPr>
        <p:txBody>
          <a:bodyPr wrap="none">
            <a:spAutoFit/>
          </a:bodyPr>
          <a:lstStyle/>
          <a:p>
            <a:r>
              <a:rPr lang="en-US" altLang="zh-CN" b="1" dirty="0">
                <a:solidFill>
                  <a:srgbClr val="FF0000"/>
                </a:solidFill>
              </a:rPr>
              <a:t>③</a:t>
            </a:r>
            <a:endParaRPr lang="zh-CN" altLang="en-US" b="1" dirty="0">
              <a:solidFill>
                <a:srgbClr val="FF0000"/>
              </a:solidFill>
            </a:endParaRPr>
          </a:p>
        </p:txBody>
      </p:sp>
      <p:pic>
        <p:nvPicPr>
          <p:cNvPr id="12" name="图片 11">
            <a:extLst>
              <a:ext uri="{FF2B5EF4-FFF2-40B4-BE49-F238E27FC236}">
                <a16:creationId xmlns:a16="http://schemas.microsoft.com/office/drawing/2014/main" id="{328A0B32-1CDF-4451-91B4-752B457F8F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3638" y="1019077"/>
            <a:ext cx="7053559" cy="5337273"/>
          </a:xfrm>
          <a:prstGeom prst="rect">
            <a:avLst/>
          </a:prstGeom>
        </p:spPr>
      </p:pic>
    </p:spTree>
    <p:extLst>
      <p:ext uri="{BB962C8B-B14F-4D97-AF65-F5344CB8AC3E}">
        <p14:creationId xmlns:p14="http://schemas.microsoft.com/office/powerpoint/2010/main" val="198066542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104776"/>
            <a:ext cx="10515600" cy="461136"/>
          </a:xfrm>
        </p:spPr>
        <p:txBody>
          <a:bodyPr/>
          <a:lstStyle/>
          <a:p>
            <a:r>
              <a:rPr lang="zh-CN" altLang="en-US" sz="2400" dirty="0">
                <a:solidFill>
                  <a:prstClr val="black"/>
                </a:solidFill>
              </a:rPr>
              <a:t>（</a:t>
            </a:r>
            <a:r>
              <a:rPr lang="en-US" altLang="zh-CN" sz="2400" dirty="0">
                <a:solidFill>
                  <a:prstClr val="black"/>
                </a:solidFill>
              </a:rPr>
              <a:t>2</a:t>
            </a:r>
            <a:r>
              <a:rPr lang="zh-CN" altLang="en-US" sz="2400" dirty="0">
                <a:solidFill>
                  <a:prstClr val="black"/>
                </a:solidFill>
              </a:rPr>
              <a:t>）数据局部化（续）</a:t>
            </a:r>
            <a:endParaRPr lang="zh-CN" altLang="en-US" dirty="0"/>
          </a:p>
        </p:txBody>
      </p:sp>
      <p:sp>
        <p:nvSpPr>
          <p:cNvPr id="3" name="内容占位符 2"/>
          <p:cNvSpPr>
            <a:spLocks noGrp="1"/>
          </p:cNvSpPr>
          <p:nvPr>
            <p:ph idx="1"/>
          </p:nvPr>
        </p:nvSpPr>
        <p:spPr>
          <a:xfrm>
            <a:off x="838200" y="689717"/>
            <a:ext cx="10515600" cy="4351338"/>
          </a:xfrm>
        </p:spPr>
        <p:txBody>
          <a:bodyPr>
            <a:normAutofit/>
          </a:bodyPr>
          <a:lstStyle/>
          <a:p>
            <a:r>
              <a:rPr lang="en-US" altLang="zh-CN" sz="2400" dirty="0"/>
              <a:t>SUPPLIER</a:t>
            </a:r>
            <a:r>
              <a:rPr lang="zh-CN" altLang="en-US" sz="2400" dirty="0"/>
              <a:t>表有两个</a:t>
            </a:r>
            <a:r>
              <a:rPr lang="zh-CN" altLang="en-US" sz="2400" dirty="0">
                <a:solidFill>
                  <a:srgbClr val="FF0000"/>
                </a:solidFill>
              </a:rPr>
              <a:t>水平分片</a:t>
            </a:r>
            <a:r>
              <a:rPr lang="en-US" altLang="zh-CN" sz="2400" dirty="0"/>
              <a:t>S1</a:t>
            </a:r>
            <a:r>
              <a:rPr lang="zh-CN" altLang="en-US" sz="2400" dirty="0"/>
              <a:t>和</a:t>
            </a:r>
            <a:r>
              <a:rPr lang="en-US" altLang="zh-CN" sz="2400" dirty="0"/>
              <a:t>S2</a:t>
            </a:r>
            <a:r>
              <a:rPr lang="zh-CN" altLang="en-US" sz="2400" dirty="0"/>
              <a:t>，分布在节点</a:t>
            </a:r>
            <a:r>
              <a:rPr lang="en-US" altLang="zh-CN" sz="2400" dirty="0"/>
              <a:t>PS1</a:t>
            </a:r>
            <a:r>
              <a:rPr lang="zh-CN" altLang="en-US" sz="2400" dirty="0"/>
              <a:t>和</a:t>
            </a:r>
            <a:r>
              <a:rPr lang="en-US" altLang="zh-CN" sz="2400" dirty="0"/>
              <a:t>PS2</a:t>
            </a:r>
            <a:r>
              <a:rPr lang="zh-CN" altLang="en-US" sz="2400" dirty="0"/>
              <a:t>上。较小的</a:t>
            </a:r>
            <a:r>
              <a:rPr lang="en-US" altLang="zh-CN" sz="2400" dirty="0">
                <a:solidFill>
                  <a:srgbClr val="FF0000"/>
                </a:solidFill>
              </a:rPr>
              <a:t>NATION</a:t>
            </a:r>
            <a:r>
              <a:rPr lang="zh-CN" altLang="en-US" sz="2400" dirty="0">
                <a:solidFill>
                  <a:srgbClr val="FF0000"/>
                </a:solidFill>
              </a:rPr>
              <a:t>表和</a:t>
            </a:r>
            <a:r>
              <a:rPr lang="en-US" altLang="zh-CN" sz="2400" dirty="0">
                <a:solidFill>
                  <a:srgbClr val="FF0000"/>
                </a:solidFill>
              </a:rPr>
              <a:t>REGION</a:t>
            </a:r>
            <a:r>
              <a:rPr lang="zh-CN" altLang="en-US" sz="2400" dirty="0">
                <a:solidFill>
                  <a:srgbClr val="FF0000"/>
                </a:solidFill>
              </a:rPr>
              <a:t>表复制</a:t>
            </a:r>
            <a:r>
              <a:rPr lang="zh-CN" altLang="en-US" sz="2400" dirty="0"/>
              <a:t>到节点</a:t>
            </a:r>
            <a:r>
              <a:rPr lang="en-US" altLang="zh-CN" sz="2400" dirty="0"/>
              <a:t>PS1</a:t>
            </a:r>
            <a:r>
              <a:rPr lang="zh-CN" altLang="en-US" sz="2400" dirty="0"/>
              <a:t>和</a:t>
            </a:r>
            <a:r>
              <a:rPr lang="en-US" altLang="zh-CN" sz="2400" dirty="0"/>
              <a:t>PS2</a:t>
            </a:r>
            <a:r>
              <a:rPr lang="zh-CN" altLang="en-US" sz="2400" dirty="0"/>
              <a:t>执行连接子树操作。</a:t>
            </a:r>
            <a:r>
              <a:rPr lang="zh-CN" altLang="en-US" sz="2400" dirty="0">
                <a:solidFill>
                  <a:srgbClr val="FF0000"/>
                </a:solidFill>
              </a:rPr>
              <a:t>分片树</a:t>
            </a:r>
            <a:r>
              <a:rPr lang="zh-CN" altLang="en-US" sz="2400" dirty="0"/>
              <a:t>替换查询处理区域</a:t>
            </a:r>
            <a:r>
              <a:rPr lang="en-US" altLang="zh-CN" sz="2400" dirty="0"/>
              <a:t>①</a:t>
            </a:r>
            <a:r>
              <a:rPr lang="zh-CN" altLang="en-US" sz="2400" dirty="0"/>
              <a:t>的</a:t>
            </a:r>
            <a:r>
              <a:rPr lang="zh-CN" altLang="en-US" sz="2400" dirty="0">
                <a:solidFill>
                  <a:srgbClr val="FF0000"/>
                </a:solidFill>
              </a:rPr>
              <a:t>查询子树改写</a:t>
            </a:r>
            <a:r>
              <a:rPr lang="zh-CN" altLang="en-US" sz="2400" dirty="0"/>
              <a:t>：</a:t>
            </a: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41</a:t>
            </a:fld>
            <a:endParaRPr lang="zh-CN" altLang="en-US" dirty="0"/>
          </a:p>
        </p:txBody>
      </p:sp>
      <p:sp>
        <p:nvSpPr>
          <p:cNvPr id="6" name="椭圆 5">
            <a:extLst>
              <a:ext uri="{FF2B5EF4-FFF2-40B4-BE49-F238E27FC236}">
                <a16:creationId xmlns:a16="http://schemas.microsoft.com/office/drawing/2014/main" id="{6853EF0A-2077-43D5-9BC1-02FB59982941}"/>
              </a:ext>
            </a:extLst>
          </p:cNvPr>
          <p:cNvSpPr/>
          <p:nvPr/>
        </p:nvSpPr>
        <p:spPr>
          <a:xfrm>
            <a:off x="1850913" y="4989187"/>
            <a:ext cx="1163117" cy="61447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3DEA63C1-E088-437A-ACDF-151831B8E241}"/>
              </a:ext>
            </a:extLst>
          </p:cNvPr>
          <p:cNvSpPr/>
          <p:nvPr/>
        </p:nvSpPr>
        <p:spPr>
          <a:xfrm>
            <a:off x="6439760" y="4975750"/>
            <a:ext cx="1163117" cy="61447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a:extLst>
              <a:ext uri="{FF2B5EF4-FFF2-40B4-BE49-F238E27FC236}">
                <a16:creationId xmlns:a16="http://schemas.microsoft.com/office/drawing/2014/main" id="{AC1D9B2C-1E22-4E68-A157-44C6BD37A6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7252" y="2085781"/>
            <a:ext cx="9324148" cy="4636934"/>
          </a:xfrm>
          <a:prstGeom prst="rect">
            <a:avLst/>
          </a:prstGeom>
        </p:spPr>
      </p:pic>
    </p:spTree>
    <p:extLst>
      <p:ext uri="{BB962C8B-B14F-4D97-AF65-F5344CB8AC3E}">
        <p14:creationId xmlns:p14="http://schemas.microsoft.com/office/powerpoint/2010/main" val="383955561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0"/>
            <a:ext cx="10515600" cy="563129"/>
          </a:xfrm>
        </p:spPr>
        <p:txBody>
          <a:bodyPr/>
          <a:lstStyle/>
          <a:p>
            <a:r>
              <a:rPr lang="zh-CN" altLang="en-US" sz="2400" dirty="0">
                <a:solidFill>
                  <a:prstClr val="black"/>
                </a:solidFill>
              </a:rPr>
              <a:t>（</a:t>
            </a:r>
            <a:r>
              <a:rPr lang="en-US" altLang="zh-CN" sz="2400" dirty="0">
                <a:solidFill>
                  <a:prstClr val="black"/>
                </a:solidFill>
              </a:rPr>
              <a:t>2</a:t>
            </a:r>
            <a:r>
              <a:rPr lang="zh-CN" altLang="en-US" sz="2400" dirty="0">
                <a:solidFill>
                  <a:prstClr val="black"/>
                </a:solidFill>
              </a:rPr>
              <a:t>）数据局部化（续）</a:t>
            </a:r>
            <a:endParaRPr lang="zh-CN" altLang="en-US" dirty="0"/>
          </a:p>
        </p:txBody>
      </p:sp>
      <p:sp>
        <p:nvSpPr>
          <p:cNvPr id="3" name="内容占位符 2"/>
          <p:cNvSpPr>
            <a:spLocks noGrp="1"/>
          </p:cNvSpPr>
          <p:nvPr>
            <p:ph idx="1"/>
          </p:nvPr>
        </p:nvSpPr>
        <p:spPr>
          <a:xfrm>
            <a:off x="838200" y="563129"/>
            <a:ext cx="10515600" cy="4351338"/>
          </a:xfrm>
        </p:spPr>
        <p:txBody>
          <a:bodyPr>
            <a:normAutofit/>
          </a:bodyPr>
          <a:lstStyle/>
          <a:p>
            <a:r>
              <a:rPr lang="en-US" altLang="zh-CN" sz="2400" dirty="0"/>
              <a:t>LINEITEM</a:t>
            </a:r>
            <a:r>
              <a:rPr lang="zh-CN" altLang="en-US" sz="2400" dirty="0"/>
              <a:t>、</a:t>
            </a:r>
            <a:r>
              <a:rPr lang="en-US" altLang="zh-CN" sz="2400" dirty="0"/>
              <a:t>ORDER</a:t>
            </a:r>
            <a:r>
              <a:rPr lang="zh-CN" altLang="en-US" sz="2400" dirty="0"/>
              <a:t>、</a:t>
            </a:r>
            <a:r>
              <a:rPr lang="en-US" altLang="zh-CN" sz="2400" dirty="0"/>
              <a:t>CUSTOMER</a:t>
            </a:r>
            <a:r>
              <a:rPr lang="zh-CN" altLang="en-US" sz="2400" dirty="0"/>
              <a:t>表通过</a:t>
            </a:r>
            <a:r>
              <a:rPr lang="zh-CN" altLang="en-US" sz="2400" dirty="0">
                <a:solidFill>
                  <a:srgbClr val="FF0000"/>
                </a:solidFill>
              </a:rPr>
              <a:t>参照分片</a:t>
            </a:r>
            <a:r>
              <a:rPr lang="zh-CN" altLang="en-US" sz="2400" dirty="0"/>
              <a:t>策略，将三个表之间的连接子集</a:t>
            </a:r>
            <a:r>
              <a:rPr lang="zh-CN" altLang="en-US" sz="2400" dirty="0">
                <a:solidFill>
                  <a:srgbClr val="FF0000"/>
                </a:solidFill>
              </a:rPr>
              <a:t>哈希分片</a:t>
            </a:r>
            <a:r>
              <a:rPr lang="zh-CN" altLang="en-US" sz="2400" dirty="0"/>
              <a:t>到节点</a:t>
            </a:r>
            <a:r>
              <a:rPr lang="en-US" altLang="zh-CN" sz="2400" dirty="0"/>
              <a:t>JRLOC</a:t>
            </a:r>
            <a:r>
              <a:rPr lang="en-US" altLang="zh-CN" sz="2400" baseline="-25000" dirty="0"/>
              <a:t>1</a:t>
            </a:r>
            <a:r>
              <a:rPr lang="en-US" altLang="zh-CN" sz="2400" dirty="0"/>
              <a:t>, JRLOC</a:t>
            </a:r>
            <a:r>
              <a:rPr lang="en-US" altLang="zh-CN" sz="2400" baseline="-25000" dirty="0"/>
              <a:t>2</a:t>
            </a:r>
            <a:r>
              <a:rPr lang="en-US" altLang="zh-CN" sz="2400" dirty="0"/>
              <a:t>,…, </a:t>
            </a:r>
            <a:r>
              <a:rPr lang="en-US" altLang="zh-CN" sz="2400" dirty="0" err="1"/>
              <a:t>JRLOC</a:t>
            </a:r>
            <a:r>
              <a:rPr lang="en-US" altLang="zh-CN" sz="2400" baseline="-25000" dirty="0" err="1"/>
              <a:t>n</a:t>
            </a:r>
            <a:r>
              <a:rPr lang="zh-CN" altLang="en-US" sz="2400" dirty="0"/>
              <a:t>上。</a:t>
            </a:r>
            <a:endParaRPr lang="en-US" altLang="zh-CN" sz="2400" dirty="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42</a:t>
            </a:fld>
            <a:endParaRPr lang="zh-CN" altLang="en-US" dirty="0"/>
          </a:p>
        </p:txBody>
      </p:sp>
      <p:sp>
        <p:nvSpPr>
          <p:cNvPr id="5" name="矩形 4">
            <a:extLst>
              <a:ext uri="{FF2B5EF4-FFF2-40B4-BE49-F238E27FC236}">
                <a16:creationId xmlns:a16="http://schemas.microsoft.com/office/drawing/2014/main" id="{66795C88-29FC-426A-866B-A9DFE8330EF9}"/>
              </a:ext>
            </a:extLst>
          </p:cNvPr>
          <p:cNvSpPr/>
          <p:nvPr/>
        </p:nvSpPr>
        <p:spPr>
          <a:xfrm>
            <a:off x="829914" y="2236811"/>
            <a:ext cx="793090" cy="2677656"/>
          </a:xfrm>
          <a:prstGeom prst="rect">
            <a:avLst/>
          </a:prstGeom>
        </p:spPr>
        <p:txBody>
          <a:bodyPr wrap="square">
            <a:spAutoFit/>
          </a:bodyPr>
          <a:lstStyle/>
          <a:p>
            <a:r>
              <a:rPr lang="zh-CN" altLang="en-US" sz="2400" dirty="0">
                <a:latin typeface="微软雅黑" panose="020B0503020204020204" pitchFamily="34" charset="-122"/>
                <a:ea typeface="微软雅黑" panose="020B0503020204020204" pitchFamily="34" charset="-122"/>
              </a:rPr>
              <a:t>查询处理区域</a:t>
            </a:r>
            <a:r>
              <a:rPr lang="en-US" altLang="zh-CN" sz="2400" dirty="0">
                <a:latin typeface="微软雅黑" panose="020B0503020204020204" pitchFamily="34" charset="-122"/>
                <a:ea typeface="微软雅黑" panose="020B0503020204020204" pitchFamily="34" charset="-122"/>
              </a:rPr>
              <a:t>②</a:t>
            </a:r>
            <a:r>
              <a:rPr lang="zh-CN" altLang="en-US" sz="2400" dirty="0">
                <a:latin typeface="微软雅黑" panose="020B0503020204020204" pitchFamily="34" charset="-122"/>
                <a:ea typeface="微软雅黑" panose="020B0503020204020204" pitchFamily="34" charset="-122"/>
              </a:rPr>
              <a:t>的查询子树改写</a:t>
            </a:r>
          </a:p>
        </p:txBody>
      </p:sp>
      <p:pic>
        <p:nvPicPr>
          <p:cNvPr id="8" name="图片 7">
            <a:extLst>
              <a:ext uri="{FF2B5EF4-FFF2-40B4-BE49-F238E27FC236}">
                <a16:creationId xmlns:a16="http://schemas.microsoft.com/office/drawing/2014/main" id="{3E115217-40CD-4DB7-88EC-790C88C35E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1290" y="1509078"/>
            <a:ext cx="9593615" cy="4683135"/>
          </a:xfrm>
          <a:prstGeom prst="rect">
            <a:avLst/>
          </a:prstGeom>
        </p:spPr>
      </p:pic>
    </p:spTree>
    <p:extLst>
      <p:ext uri="{BB962C8B-B14F-4D97-AF65-F5344CB8AC3E}">
        <p14:creationId xmlns:p14="http://schemas.microsoft.com/office/powerpoint/2010/main" val="352012881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2612"/>
            <a:ext cx="10515600" cy="568968"/>
          </a:xfrm>
        </p:spPr>
        <p:txBody>
          <a:bodyPr>
            <a:normAutofit/>
          </a:bodyPr>
          <a:lstStyle/>
          <a:p>
            <a:r>
              <a:rPr lang="zh-CN" altLang="en-US" sz="2400" dirty="0">
                <a:solidFill>
                  <a:prstClr val="black"/>
                </a:solidFill>
              </a:rPr>
              <a:t>（</a:t>
            </a:r>
            <a:r>
              <a:rPr lang="en-US" altLang="zh-CN" sz="2400" dirty="0">
                <a:solidFill>
                  <a:prstClr val="black"/>
                </a:solidFill>
              </a:rPr>
              <a:t>2</a:t>
            </a:r>
            <a:r>
              <a:rPr lang="zh-CN" altLang="en-US" sz="2400" dirty="0">
                <a:solidFill>
                  <a:prstClr val="black"/>
                </a:solidFill>
              </a:rPr>
              <a:t>）数据局部化（续）</a:t>
            </a:r>
            <a:endParaRPr lang="zh-CN" altLang="en-US" dirty="0"/>
          </a:p>
        </p:txBody>
      </p:sp>
      <p:sp>
        <p:nvSpPr>
          <p:cNvPr id="3" name="内容占位符 2"/>
          <p:cNvSpPr>
            <a:spLocks noGrp="1"/>
          </p:cNvSpPr>
          <p:nvPr>
            <p:ph idx="1"/>
          </p:nvPr>
        </p:nvSpPr>
        <p:spPr>
          <a:xfrm>
            <a:off x="838200" y="601580"/>
            <a:ext cx="9843655" cy="2624571"/>
          </a:xfrm>
        </p:spPr>
        <p:txBody>
          <a:bodyPr>
            <a:noAutofit/>
          </a:bodyPr>
          <a:lstStyle/>
          <a:p>
            <a:pPr lvl="0">
              <a:lnSpc>
                <a:spcPct val="100000"/>
              </a:lnSpc>
            </a:pPr>
            <a:r>
              <a:rPr lang="en-US" altLang="zh-CN" sz="2400" dirty="0">
                <a:solidFill>
                  <a:srgbClr val="FF0000"/>
                </a:solidFill>
              </a:rPr>
              <a:t>SUPPLIER</a:t>
            </a:r>
            <a:r>
              <a:rPr lang="zh-CN" altLang="en-US" sz="2400" dirty="0">
                <a:solidFill>
                  <a:srgbClr val="FF0000"/>
                </a:solidFill>
              </a:rPr>
              <a:t>表的</a:t>
            </a:r>
            <a:r>
              <a:rPr lang="zh-CN" altLang="en-US" sz="2400" dirty="0">
                <a:solidFill>
                  <a:srgbClr val="FF0000"/>
                </a:solidFill>
                <a:sym typeface="Symbol" panose="05050102010706020507" pitchFamily="18" charset="2"/>
              </a:rPr>
              <a:t></a:t>
            </a:r>
            <a:r>
              <a:rPr lang="zh-CN" altLang="en-US" sz="2400" dirty="0">
                <a:solidFill>
                  <a:srgbClr val="FF0000"/>
                </a:solidFill>
              </a:rPr>
              <a:t>节点查询子树结果较小</a:t>
            </a:r>
            <a:r>
              <a:rPr lang="zh-CN" altLang="en-US" sz="2400" dirty="0">
                <a:solidFill>
                  <a:prstClr val="black"/>
                </a:solidFill>
              </a:rPr>
              <a:t>，采用</a:t>
            </a:r>
            <a:r>
              <a:rPr lang="zh-CN" altLang="en-US" sz="2400" dirty="0">
                <a:solidFill>
                  <a:srgbClr val="FF0000"/>
                </a:solidFill>
              </a:rPr>
              <a:t>复制方式广播</a:t>
            </a:r>
            <a:r>
              <a:rPr lang="zh-CN" altLang="en-US" sz="2400" dirty="0">
                <a:solidFill>
                  <a:prstClr val="black"/>
                </a:solidFill>
              </a:rPr>
              <a:t>到</a:t>
            </a:r>
            <a:r>
              <a:rPr lang="en-US" altLang="zh-CN" sz="2400" dirty="0">
                <a:solidFill>
                  <a:prstClr val="black"/>
                </a:solidFill>
              </a:rPr>
              <a:t>LINEITEM</a:t>
            </a:r>
            <a:r>
              <a:rPr lang="zh-CN" altLang="en-US" sz="2400" dirty="0">
                <a:solidFill>
                  <a:prstClr val="black"/>
                </a:solidFill>
              </a:rPr>
              <a:t>、</a:t>
            </a:r>
            <a:r>
              <a:rPr lang="en-US" altLang="zh-CN" sz="2400" dirty="0">
                <a:solidFill>
                  <a:prstClr val="black"/>
                </a:solidFill>
              </a:rPr>
              <a:t>ORDERS</a:t>
            </a:r>
            <a:r>
              <a:rPr lang="zh-CN" altLang="en-US" sz="2400" dirty="0">
                <a:solidFill>
                  <a:prstClr val="black"/>
                </a:solidFill>
              </a:rPr>
              <a:t>、</a:t>
            </a:r>
            <a:r>
              <a:rPr lang="en-US" altLang="zh-CN" sz="2400" dirty="0">
                <a:solidFill>
                  <a:prstClr val="black"/>
                </a:solidFill>
              </a:rPr>
              <a:t>CUSTOMER</a:t>
            </a:r>
            <a:r>
              <a:rPr lang="zh-CN" altLang="en-US" sz="2400" dirty="0">
                <a:solidFill>
                  <a:prstClr val="black"/>
                </a:solidFill>
              </a:rPr>
              <a:t>表的</a:t>
            </a:r>
            <a:r>
              <a:rPr lang="en-US" altLang="zh-CN" sz="2400" dirty="0">
                <a:solidFill>
                  <a:prstClr val="black"/>
                </a:solidFill>
              </a:rPr>
              <a:t>n</a:t>
            </a:r>
            <a:r>
              <a:rPr lang="zh-CN" altLang="en-US" sz="2400" dirty="0">
                <a:solidFill>
                  <a:prstClr val="black"/>
                </a:solidFill>
              </a:rPr>
              <a:t>个分片节点，与结果集进行本地化连接操作，并将可分步执行的分组聚集函数下推到分片节点执行，最后将各节点结果归并。</a:t>
            </a:r>
            <a:endParaRPr lang="en-US" altLang="zh-CN" sz="2400" dirty="0">
              <a:solidFill>
                <a:prstClr val="black"/>
              </a:solidFill>
            </a:endParaRPr>
          </a:p>
        </p:txBody>
      </p:sp>
      <p:sp>
        <p:nvSpPr>
          <p:cNvPr id="5" name="灯片编号占位符 4"/>
          <p:cNvSpPr>
            <a:spLocks noGrp="1"/>
          </p:cNvSpPr>
          <p:nvPr>
            <p:ph type="sldNum" sz="quarter" idx="12"/>
          </p:nvPr>
        </p:nvSpPr>
        <p:spPr/>
        <p:txBody>
          <a:bodyPr/>
          <a:lstStyle/>
          <a:p>
            <a:fld id="{C464E751-8DDD-48F4-87DB-3D6A7AC74B40}" type="slidenum">
              <a:rPr lang="zh-CN" altLang="en-US" smtClean="0"/>
              <a:pPr/>
              <a:t>43</a:t>
            </a:fld>
            <a:endParaRPr lang="zh-CN" altLang="en-US" dirty="0"/>
          </a:p>
        </p:txBody>
      </p:sp>
      <p:cxnSp>
        <p:nvCxnSpPr>
          <p:cNvPr id="6" name="直接箭头连接符 5">
            <a:extLst>
              <a:ext uri="{FF2B5EF4-FFF2-40B4-BE49-F238E27FC236}">
                <a16:creationId xmlns:a16="http://schemas.microsoft.com/office/drawing/2014/main" id="{A914EAC0-6B0B-4DF0-9411-974FC1AA6EFF}"/>
              </a:ext>
            </a:extLst>
          </p:cNvPr>
          <p:cNvCxnSpPr>
            <a:cxnSpLocks/>
          </p:cNvCxnSpPr>
          <p:nvPr/>
        </p:nvCxnSpPr>
        <p:spPr>
          <a:xfrm flipV="1">
            <a:off x="3891599" y="3891356"/>
            <a:ext cx="969159" cy="55973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a:extLst>
              <a:ext uri="{FF2B5EF4-FFF2-40B4-BE49-F238E27FC236}">
                <a16:creationId xmlns:a16="http://schemas.microsoft.com/office/drawing/2014/main" id="{2D217746-2705-406F-A061-3B93C8B542C2}"/>
              </a:ext>
            </a:extLst>
          </p:cNvPr>
          <p:cNvCxnSpPr>
            <a:cxnSpLocks/>
          </p:cNvCxnSpPr>
          <p:nvPr/>
        </p:nvCxnSpPr>
        <p:spPr>
          <a:xfrm flipV="1">
            <a:off x="4138863" y="3891357"/>
            <a:ext cx="2478828" cy="61876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a:extLst>
              <a:ext uri="{FF2B5EF4-FFF2-40B4-BE49-F238E27FC236}">
                <a16:creationId xmlns:a16="http://schemas.microsoft.com/office/drawing/2014/main" id="{E407869B-6A32-4EE1-8F3C-5846D2D86F40}"/>
              </a:ext>
            </a:extLst>
          </p:cNvPr>
          <p:cNvCxnSpPr>
            <a:cxnSpLocks/>
          </p:cNvCxnSpPr>
          <p:nvPr/>
        </p:nvCxnSpPr>
        <p:spPr>
          <a:xfrm flipV="1">
            <a:off x="4544499" y="3839381"/>
            <a:ext cx="3788229" cy="67074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7" name="图片 6">
            <a:extLst>
              <a:ext uri="{FF2B5EF4-FFF2-40B4-BE49-F238E27FC236}">
                <a16:creationId xmlns:a16="http://schemas.microsoft.com/office/drawing/2014/main" id="{805F53D7-9277-4AD1-8353-378ABCEA6F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8078" y="1773912"/>
            <a:ext cx="7119226" cy="4645200"/>
          </a:xfrm>
          <a:prstGeom prst="rect">
            <a:avLst/>
          </a:prstGeom>
        </p:spPr>
      </p:pic>
    </p:spTree>
    <p:extLst>
      <p:ext uri="{BB962C8B-B14F-4D97-AF65-F5344CB8AC3E}">
        <p14:creationId xmlns:p14="http://schemas.microsoft.com/office/powerpoint/2010/main" val="83063840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2612"/>
            <a:ext cx="10515600" cy="1111254"/>
          </a:xfrm>
        </p:spPr>
        <p:txBody>
          <a:bodyPr>
            <a:normAutofit/>
          </a:bodyPr>
          <a:lstStyle/>
          <a:p>
            <a:r>
              <a:rPr lang="en-US" altLang="zh-CN" dirty="0">
                <a:latin typeface="等线" pitchFamily="2" charset="-122"/>
                <a:ea typeface="等线" pitchFamily="2" charset="-122"/>
              </a:rPr>
              <a:t>8.2	</a:t>
            </a:r>
            <a:r>
              <a:rPr lang="zh-CN" altLang="en-US" dirty="0">
                <a:latin typeface="等线" pitchFamily="2" charset="-122"/>
                <a:ea typeface="等线" pitchFamily="2" charset="-122"/>
              </a:rPr>
              <a:t>面向关系数据的分布式查询处理（续）</a:t>
            </a:r>
            <a:endParaRPr lang="zh-CN" altLang="en-US" dirty="0"/>
          </a:p>
        </p:txBody>
      </p:sp>
      <p:sp>
        <p:nvSpPr>
          <p:cNvPr id="3" name="内容占位符 2"/>
          <p:cNvSpPr>
            <a:spLocks noGrp="1"/>
          </p:cNvSpPr>
          <p:nvPr>
            <p:ph idx="1"/>
          </p:nvPr>
        </p:nvSpPr>
        <p:spPr>
          <a:xfrm>
            <a:off x="838200" y="1143865"/>
            <a:ext cx="9843655" cy="5062965"/>
          </a:xfrm>
        </p:spPr>
        <p:txBody>
          <a:bodyPr>
            <a:noAutofit/>
          </a:bodyPr>
          <a:lstStyle/>
          <a:p>
            <a:pPr lvl="0"/>
            <a:r>
              <a:rPr lang="en-US" altLang="zh-CN" sz="2400" b="1" dirty="0">
                <a:solidFill>
                  <a:prstClr val="black"/>
                </a:solidFill>
              </a:rPr>
              <a:t>8.2.2 </a:t>
            </a:r>
            <a:r>
              <a:rPr lang="zh-CN" altLang="en-US" sz="2400" b="1" dirty="0">
                <a:solidFill>
                  <a:prstClr val="black"/>
                </a:solidFill>
              </a:rPr>
              <a:t>分布式关系数据库查询处理</a:t>
            </a:r>
            <a:endParaRPr lang="en-US" altLang="zh-CN" sz="2400" b="1" dirty="0">
              <a:solidFill>
                <a:prstClr val="black"/>
              </a:solidFill>
            </a:endParaRPr>
          </a:p>
          <a:p>
            <a:pPr lvl="0"/>
            <a:r>
              <a:rPr lang="zh-CN" altLang="en-US" sz="2400" dirty="0">
                <a:solidFill>
                  <a:prstClr val="black"/>
                </a:solidFill>
              </a:rPr>
              <a:t>四个处理阶段（续）</a:t>
            </a:r>
            <a:endParaRPr lang="en-US" altLang="zh-CN" sz="2400" dirty="0">
              <a:solidFill>
                <a:prstClr val="black"/>
              </a:solidFill>
            </a:endParaRPr>
          </a:p>
          <a:p>
            <a:pPr lvl="0"/>
            <a:r>
              <a:rPr lang="zh-CN" altLang="en-US" sz="2400" b="1" dirty="0">
                <a:solidFill>
                  <a:prstClr val="black"/>
                </a:solidFill>
              </a:rPr>
              <a:t>（</a:t>
            </a:r>
            <a:r>
              <a:rPr lang="en-US" altLang="zh-CN" sz="2400" b="1" dirty="0">
                <a:solidFill>
                  <a:prstClr val="black"/>
                </a:solidFill>
              </a:rPr>
              <a:t>3</a:t>
            </a:r>
            <a:r>
              <a:rPr lang="zh-CN" altLang="en-US" sz="2400" b="1" dirty="0">
                <a:solidFill>
                  <a:prstClr val="black"/>
                </a:solidFill>
              </a:rPr>
              <a:t>）查询存取优化</a:t>
            </a:r>
            <a:endParaRPr lang="en-US" altLang="zh-CN" sz="2400" b="1" dirty="0">
              <a:solidFill>
                <a:prstClr val="black"/>
              </a:solidFill>
            </a:endParaRPr>
          </a:p>
          <a:p>
            <a:pPr lvl="1"/>
            <a:r>
              <a:rPr lang="zh-CN" altLang="en-US" b="1" dirty="0">
                <a:solidFill>
                  <a:prstClr val="black"/>
                </a:solidFill>
              </a:rPr>
              <a:t>目标：</a:t>
            </a:r>
            <a:r>
              <a:rPr lang="zh-CN" altLang="en-US" dirty="0">
                <a:solidFill>
                  <a:prstClr val="black"/>
                </a:solidFill>
              </a:rPr>
              <a:t>将片段查询的关系代数表达式</a:t>
            </a:r>
            <a:r>
              <a:rPr lang="zh-CN" altLang="en-US" dirty="0">
                <a:solidFill>
                  <a:srgbClr val="FF0000"/>
                </a:solidFill>
              </a:rPr>
              <a:t>转换为可能的物理查询计划</a:t>
            </a:r>
            <a:r>
              <a:rPr lang="zh-CN" altLang="en-US" dirty="0">
                <a:solidFill>
                  <a:prstClr val="black"/>
                </a:solidFill>
              </a:rPr>
              <a:t>执行策略，通过</a:t>
            </a:r>
            <a:r>
              <a:rPr lang="zh-CN" altLang="en-US" dirty="0">
                <a:solidFill>
                  <a:srgbClr val="FF0000"/>
                </a:solidFill>
              </a:rPr>
              <a:t>分布式代价模型</a:t>
            </a:r>
            <a:r>
              <a:rPr lang="zh-CN" altLang="en-US" dirty="0">
                <a:solidFill>
                  <a:prstClr val="black"/>
                </a:solidFill>
              </a:rPr>
              <a:t>选择最优执行计划，作为分布式查询执行计划。</a:t>
            </a:r>
            <a:endParaRPr lang="en-US" altLang="zh-CN" dirty="0">
              <a:solidFill>
                <a:prstClr val="black"/>
              </a:solidFill>
            </a:endParaRPr>
          </a:p>
          <a:p>
            <a:pPr lvl="1"/>
            <a:endParaRPr lang="en-US" altLang="zh-CN" dirty="0">
              <a:solidFill>
                <a:prstClr val="black"/>
              </a:solidFill>
            </a:endParaRPr>
          </a:p>
          <a:p>
            <a:pPr lvl="1"/>
            <a:r>
              <a:rPr lang="zh-CN" altLang="en-US" dirty="0">
                <a:solidFill>
                  <a:prstClr val="black"/>
                </a:solidFill>
              </a:rPr>
              <a:t>其中，连接操作代价高，是分布式查询优化的主要目标。</a:t>
            </a:r>
            <a:endParaRPr lang="en-US" altLang="zh-CN" dirty="0">
              <a:solidFill>
                <a:prstClr val="black"/>
              </a:solidFill>
            </a:endParaRPr>
          </a:p>
          <a:p>
            <a:pPr lvl="1"/>
            <a:r>
              <a:rPr lang="zh-CN" altLang="en-US" dirty="0">
                <a:solidFill>
                  <a:srgbClr val="FF0000"/>
                </a:solidFill>
              </a:rPr>
              <a:t>分布式连接操作主要优化目标</a:t>
            </a:r>
            <a:r>
              <a:rPr lang="zh-CN" altLang="en-US" dirty="0">
                <a:solidFill>
                  <a:prstClr val="black"/>
                </a:solidFill>
              </a:rPr>
              <a:t>：提高连接操作的</a:t>
            </a:r>
            <a:r>
              <a:rPr lang="zh-CN" altLang="en-US" dirty="0">
                <a:solidFill>
                  <a:srgbClr val="FF0000"/>
                </a:solidFill>
              </a:rPr>
              <a:t>并行度</a:t>
            </a:r>
            <a:r>
              <a:rPr lang="zh-CN" altLang="en-US" dirty="0">
                <a:solidFill>
                  <a:prstClr val="black"/>
                </a:solidFill>
              </a:rPr>
              <a:t>，降低连接总体代价，主要技术包括直接连接和半连接，连接操作的</a:t>
            </a:r>
            <a:r>
              <a:rPr lang="zh-CN" altLang="en-US" dirty="0">
                <a:solidFill>
                  <a:srgbClr val="FF0000"/>
                </a:solidFill>
              </a:rPr>
              <a:t>执行取决于静态或动态数据分布</a:t>
            </a:r>
            <a:r>
              <a:rPr lang="zh-CN" altLang="en-US" dirty="0">
                <a:solidFill>
                  <a:prstClr val="black"/>
                </a:solidFill>
              </a:rPr>
              <a:t>策略。</a:t>
            </a:r>
            <a:endParaRPr lang="en-US" altLang="zh-CN" dirty="0">
              <a:solidFill>
                <a:prstClr val="black"/>
              </a:solidFill>
            </a:endParaRPr>
          </a:p>
        </p:txBody>
      </p:sp>
      <p:sp>
        <p:nvSpPr>
          <p:cNvPr id="5" name="灯片编号占位符 4"/>
          <p:cNvSpPr>
            <a:spLocks noGrp="1"/>
          </p:cNvSpPr>
          <p:nvPr>
            <p:ph type="sldNum" sz="quarter" idx="12"/>
          </p:nvPr>
        </p:nvSpPr>
        <p:spPr/>
        <p:txBody>
          <a:bodyPr/>
          <a:lstStyle/>
          <a:p>
            <a:fld id="{C464E751-8DDD-48F4-87DB-3D6A7AC74B40}" type="slidenum">
              <a:rPr lang="zh-CN" altLang="en-US" smtClean="0"/>
              <a:pPr/>
              <a:t>44</a:t>
            </a:fld>
            <a:endParaRPr lang="zh-CN" altLang="en-US" dirty="0"/>
          </a:p>
        </p:txBody>
      </p:sp>
    </p:spTree>
    <p:extLst>
      <p:ext uri="{BB962C8B-B14F-4D97-AF65-F5344CB8AC3E}">
        <p14:creationId xmlns:p14="http://schemas.microsoft.com/office/powerpoint/2010/main" val="43311682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2612"/>
            <a:ext cx="10515600" cy="1111254"/>
          </a:xfrm>
        </p:spPr>
        <p:txBody>
          <a:bodyPr>
            <a:normAutofit/>
          </a:bodyPr>
          <a:lstStyle/>
          <a:p>
            <a:pPr lvl="0">
              <a:lnSpc>
                <a:spcPct val="100000"/>
              </a:lnSpc>
              <a:spcBef>
                <a:spcPts val="1000"/>
              </a:spcBef>
            </a:pPr>
            <a:r>
              <a:rPr lang="zh-CN" altLang="en-US" sz="2800" dirty="0">
                <a:solidFill>
                  <a:prstClr val="black"/>
                </a:solidFill>
                <a:cs typeface="+mn-cs"/>
              </a:rPr>
              <a:t>（</a:t>
            </a:r>
            <a:r>
              <a:rPr lang="en-US" altLang="zh-CN" sz="2800" dirty="0">
                <a:solidFill>
                  <a:prstClr val="black"/>
                </a:solidFill>
                <a:cs typeface="+mn-cs"/>
              </a:rPr>
              <a:t>3</a:t>
            </a:r>
            <a:r>
              <a:rPr lang="zh-CN" altLang="en-US" sz="2800" dirty="0">
                <a:solidFill>
                  <a:prstClr val="black"/>
                </a:solidFill>
                <a:cs typeface="+mn-cs"/>
              </a:rPr>
              <a:t>）查询存取优化（续）</a:t>
            </a:r>
            <a:endParaRPr lang="en-US" altLang="zh-CN" sz="2800" dirty="0">
              <a:solidFill>
                <a:prstClr val="black"/>
              </a:solidFill>
              <a:cs typeface="+mn-cs"/>
            </a:endParaRPr>
          </a:p>
        </p:txBody>
      </p:sp>
      <p:sp>
        <p:nvSpPr>
          <p:cNvPr id="3" name="内容占位符 2"/>
          <p:cNvSpPr>
            <a:spLocks noGrp="1"/>
          </p:cNvSpPr>
          <p:nvPr>
            <p:ph idx="1"/>
          </p:nvPr>
        </p:nvSpPr>
        <p:spPr>
          <a:xfrm>
            <a:off x="918668" y="1004877"/>
            <a:ext cx="9843655" cy="5062965"/>
          </a:xfrm>
        </p:spPr>
        <p:txBody>
          <a:bodyPr>
            <a:noAutofit/>
          </a:bodyPr>
          <a:lstStyle/>
          <a:p>
            <a:pPr lvl="1">
              <a:lnSpc>
                <a:spcPct val="150000"/>
              </a:lnSpc>
            </a:pPr>
            <a:r>
              <a:rPr lang="zh-CN" altLang="en-US" dirty="0">
                <a:solidFill>
                  <a:prstClr val="black"/>
                </a:solidFill>
              </a:rPr>
              <a:t>①当连接表</a:t>
            </a:r>
            <a:r>
              <a:rPr lang="en-US" altLang="zh-CN" dirty="0">
                <a:solidFill>
                  <a:prstClr val="black"/>
                </a:solidFill>
              </a:rPr>
              <a:t>R1,R2,…</a:t>
            </a:r>
            <a:r>
              <a:rPr lang="zh-CN" altLang="en-US" dirty="0">
                <a:solidFill>
                  <a:srgbClr val="FF0000"/>
                </a:solidFill>
              </a:rPr>
              <a:t>按连接属性参照分片</a:t>
            </a:r>
            <a:r>
              <a:rPr lang="zh-CN" altLang="en-US" dirty="0">
                <a:solidFill>
                  <a:prstClr val="black"/>
                </a:solidFill>
              </a:rPr>
              <a:t>时，每个节点上的数据片段都满足</a:t>
            </a:r>
            <a:r>
              <a:rPr lang="zh-CN" altLang="en-US" dirty="0">
                <a:solidFill>
                  <a:srgbClr val="FF0000"/>
                </a:solidFill>
              </a:rPr>
              <a:t>本地化连接</a:t>
            </a:r>
            <a:r>
              <a:rPr lang="zh-CN" altLang="en-US" dirty="0">
                <a:solidFill>
                  <a:prstClr val="black"/>
                </a:solidFill>
              </a:rPr>
              <a:t>操作要求，分布式连接可直接转化为</a:t>
            </a:r>
            <a:r>
              <a:rPr lang="zh-CN" altLang="en-US" dirty="0">
                <a:solidFill>
                  <a:srgbClr val="FF0000"/>
                </a:solidFill>
              </a:rPr>
              <a:t>节点上并行的</a:t>
            </a:r>
            <a:r>
              <a:rPr lang="zh-CN" altLang="en-US" dirty="0">
                <a:solidFill>
                  <a:prstClr val="black"/>
                </a:solidFill>
              </a:rPr>
              <a:t>连接子查询任务。</a:t>
            </a:r>
            <a:endParaRPr lang="en-US" altLang="zh-CN" dirty="0">
              <a:solidFill>
                <a:prstClr val="black"/>
              </a:solidFill>
            </a:endParaRPr>
          </a:p>
          <a:p>
            <a:pPr lvl="1">
              <a:lnSpc>
                <a:spcPct val="150000"/>
              </a:lnSpc>
            </a:pPr>
            <a:r>
              <a:rPr lang="zh-CN" altLang="en-US" dirty="0">
                <a:solidFill>
                  <a:prstClr val="black"/>
                </a:solidFill>
              </a:rPr>
              <a:t>②当关系</a:t>
            </a:r>
            <a:r>
              <a:rPr lang="en-US" altLang="zh-CN" dirty="0">
                <a:solidFill>
                  <a:prstClr val="black"/>
                </a:solidFill>
              </a:rPr>
              <a:t>R</a:t>
            </a:r>
            <a:r>
              <a:rPr lang="zh-CN" altLang="en-US" dirty="0">
                <a:solidFill>
                  <a:prstClr val="black"/>
                </a:solidFill>
              </a:rPr>
              <a:t>和</a:t>
            </a:r>
            <a:r>
              <a:rPr lang="en-US" altLang="zh-CN" dirty="0">
                <a:solidFill>
                  <a:prstClr val="black"/>
                </a:solidFill>
              </a:rPr>
              <a:t>S</a:t>
            </a:r>
            <a:r>
              <a:rPr lang="zh-CN" altLang="en-US" dirty="0">
                <a:solidFill>
                  <a:prstClr val="black"/>
                </a:solidFill>
              </a:rPr>
              <a:t>执行分布式连接，且</a:t>
            </a:r>
            <a:r>
              <a:rPr lang="en-US" altLang="zh-CN" dirty="0">
                <a:solidFill>
                  <a:srgbClr val="FF0000"/>
                </a:solidFill>
              </a:rPr>
              <a:t>S</a:t>
            </a:r>
            <a:r>
              <a:rPr lang="zh-CN" altLang="en-US" dirty="0">
                <a:solidFill>
                  <a:srgbClr val="FF0000"/>
                </a:solidFill>
              </a:rPr>
              <a:t>较小</a:t>
            </a:r>
            <a:r>
              <a:rPr lang="zh-CN" altLang="en-US" dirty="0">
                <a:solidFill>
                  <a:prstClr val="black"/>
                </a:solidFill>
              </a:rPr>
              <a:t>时，</a:t>
            </a:r>
            <a:r>
              <a:rPr lang="en-US" altLang="zh-CN" dirty="0">
                <a:solidFill>
                  <a:prstClr val="black"/>
                </a:solidFill>
              </a:rPr>
              <a:t>S</a:t>
            </a:r>
            <a:r>
              <a:rPr lang="zh-CN" altLang="en-US" dirty="0">
                <a:solidFill>
                  <a:prstClr val="black"/>
                </a:solidFill>
              </a:rPr>
              <a:t>可采用</a:t>
            </a:r>
            <a:r>
              <a:rPr lang="zh-CN" altLang="en-US" dirty="0">
                <a:solidFill>
                  <a:srgbClr val="FF0000"/>
                </a:solidFill>
              </a:rPr>
              <a:t>全复制策略</a:t>
            </a:r>
            <a:r>
              <a:rPr lang="zh-CN" altLang="en-US" dirty="0">
                <a:solidFill>
                  <a:prstClr val="black"/>
                </a:solidFill>
              </a:rPr>
              <a:t>在每个</a:t>
            </a:r>
            <a:r>
              <a:rPr lang="en-US" altLang="zh-CN" dirty="0">
                <a:solidFill>
                  <a:prstClr val="black"/>
                </a:solidFill>
              </a:rPr>
              <a:t>R</a:t>
            </a:r>
            <a:r>
              <a:rPr lang="zh-CN" altLang="en-US" dirty="0">
                <a:solidFill>
                  <a:prstClr val="black"/>
                </a:solidFill>
              </a:rPr>
              <a:t>表分片场地创建副本（</a:t>
            </a:r>
            <a:r>
              <a:rPr lang="zh-CN" altLang="en-US" dirty="0">
                <a:solidFill>
                  <a:srgbClr val="00B0F0"/>
                </a:solidFill>
              </a:rPr>
              <a:t>多副本冗余存储代价、副本同步代价</a:t>
            </a:r>
            <a:r>
              <a:rPr lang="zh-CN" altLang="en-US" dirty="0">
                <a:solidFill>
                  <a:prstClr val="black"/>
                </a:solidFill>
              </a:rPr>
              <a:t>）。</a:t>
            </a:r>
            <a:endParaRPr lang="en-US" altLang="zh-CN" dirty="0">
              <a:solidFill>
                <a:prstClr val="black"/>
              </a:solidFill>
            </a:endParaRPr>
          </a:p>
          <a:p>
            <a:pPr lvl="1">
              <a:lnSpc>
                <a:spcPct val="150000"/>
              </a:lnSpc>
            </a:pPr>
            <a:r>
              <a:rPr lang="zh-CN" altLang="en-US" dirty="0">
                <a:solidFill>
                  <a:prstClr val="black"/>
                </a:solidFill>
              </a:rPr>
              <a:t>③当关系</a:t>
            </a:r>
            <a:r>
              <a:rPr lang="en-US" altLang="zh-CN" dirty="0">
                <a:solidFill>
                  <a:prstClr val="black"/>
                </a:solidFill>
              </a:rPr>
              <a:t>R</a:t>
            </a:r>
            <a:r>
              <a:rPr lang="zh-CN" altLang="en-US" dirty="0">
                <a:solidFill>
                  <a:prstClr val="black"/>
                </a:solidFill>
              </a:rPr>
              <a:t>和</a:t>
            </a:r>
            <a:r>
              <a:rPr lang="en-US" altLang="zh-CN" dirty="0">
                <a:solidFill>
                  <a:prstClr val="black"/>
                </a:solidFill>
              </a:rPr>
              <a:t>S</a:t>
            </a:r>
            <a:r>
              <a:rPr lang="zh-CN" altLang="en-US" dirty="0">
                <a:solidFill>
                  <a:prstClr val="black"/>
                </a:solidFill>
              </a:rPr>
              <a:t>执行分布式连接，且</a:t>
            </a:r>
            <a:r>
              <a:rPr lang="en-US" altLang="zh-CN" dirty="0">
                <a:solidFill>
                  <a:srgbClr val="FF0000"/>
                </a:solidFill>
              </a:rPr>
              <a:t>S</a:t>
            </a:r>
            <a:r>
              <a:rPr lang="zh-CN" altLang="en-US" dirty="0">
                <a:solidFill>
                  <a:srgbClr val="FF0000"/>
                </a:solidFill>
              </a:rPr>
              <a:t>较小或</a:t>
            </a:r>
            <a:r>
              <a:rPr lang="en-US" altLang="zh-CN" dirty="0">
                <a:solidFill>
                  <a:srgbClr val="FF0000"/>
                </a:solidFill>
              </a:rPr>
              <a:t>S</a:t>
            </a:r>
            <a:r>
              <a:rPr lang="zh-CN" altLang="en-US" dirty="0">
                <a:solidFill>
                  <a:srgbClr val="FF0000"/>
                </a:solidFill>
              </a:rPr>
              <a:t>上的结果集较小</a:t>
            </a:r>
            <a:r>
              <a:rPr lang="zh-CN" altLang="en-US" dirty="0">
                <a:solidFill>
                  <a:prstClr val="black"/>
                </a:solidFill>
              </a:rPr>
              <a:t>时，将</a:t>
            </a:r>
            <a:r>
              <a:rPr lang="en-US" altLang="zh-CN" dirty="0">
                <a:solidFill>
                  <a:prstClr val="black"/>
                </a:solidFill>
              </a:rPr>
              <a:t>S</a:t>
            </a:r>
            <a:r>
              <a:rPr lang="zh-CN" altLang="en-US" dirty="0">
                <a:solidFill>
                  <a:prstClr val="black"/>
                </a:solidFill>
              </a:rPr>
              <a:t>表结果集通过</a:t>
            </a:r>
            <a:r>
              <a:rPr lang="zh-CN" altLang="en-US" dirty="0">
                <a:solidFill>
                  <a:srgbClr val="FF0000"/>
                </a:solidFill>
              </a:rPr>
              <a:t>广播</a:t>
            </a:r>
            <a:r>
              <a:rPr lang="zh-CN" altLang="en-US" dirty="0">
                <a:solidFill>
                  <a:prstClr val="black"/>
                </a:solidFill>
              </a:rPr>
              <a:t>方式复制到</a:t>
            </a:r>
            <a:r>
              <a:rPr lang="en-US" altLang="zh-CN" dirty="0">
                <a:solidFill>
                  <a:prstClr val="black"/>
                </a:solidFill>
              </a:rPr>
              <a:t>R</a:t>
            </a:r>
            <a:r>
              <a:rPr lang="zh-CN" altLang="en-US" dirty="0">
                <a:solidFill>
                  <a:prstClr val="black"/>
                </a:solidFill>
              </a:rPr>
              <a:t>表数据片段节点，执行本地化连接操作。</a:t>
            </a:r>
            <a:endParaRPr lang="en-US" altLang="zh-CN" dirty="0">
              <a:solidFill>
                <a:prstClr val="black"/>
              </a:solidFill>
            </a:endParaRPr>
          </a:p>
        </p:txBody>
      </p:sp>
      <p:sp>
        <p:nvSpPr>
          <p:cNvPr id="5" name="灯片编号占位符 4"/>
          <p:cNvSpPr>
            <a:spLocks noGrp="1"/>
          </p:cNvSpPr>
          <p:nvPr>
            <p:ph type="sldNum" sz="quarter" idx="12"/>
          </p:nvPr>
        </p:nvSpPr>
        <p:spPr/>
        <p:txBody>
          <a:bodyPr/>
          <a:lstStyle/>
          <a:p>
            <a:fld id="{C464E751-8DDD-48F4-87DB-3D6A7AC74B40}" type="slidenum">
              <a:rPr lang="zh-CN" altLang="en-US" smtClean="0"/>
              <a:pPr/>
              <a:t>45</a:t>
            </a:fld>
            <a:endParaRPr lang="zh-CN" altLang="en-US" dirty="0"/>
          </a:p>
        </p:txBody>
      </p:sp>
    </p:spTree>
    <p:extLst>
      <p:ext uri="{BB962C8B-B14F-4D97-AF65-F5344CB8AC3E}">
        <p14:creationId xmlns:p14="http://schemas.microsoft.com/office/powerpoint/2010/main" val="140910134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2612"/>
            <a:ext cx="10515600" cy="1111254"/>
          </a:xfrm>
        </p:spPr>
        <p:txBody>
          <a:bodyPr>
            <a:normAutofit/>
          </a:bodyPr>
          <a:lstStyle/>
          <a:p>
            <a:pPr lvl="0">
              <a:lnSpc>
                <a:spcPct val="100000"/>
              </a:lnSpc>
              <a:spcBef>
                <a:spcPts val="1000"/>
              </a:spcBef>
            </a:pPr>
            <a:r>
              <a:rPr lang="zh-CN" altLang="en-US" sz="2800" dirty="0">
                <a:solidFill>
                  <a:prstClr val="black"/>
                </a:solidFill>
                <a:cs typeface="+mn-cs"/>
              </a:rPr>
              <a:t>（</a:t>
            </a:r>
            <a:r>
              <a:rPr lang="en-US" altLang="zh-CN" sz="2800" dirty="0">
                <a:solidFill>
                  <a:prstClr val="black"/>
                </a:solidFill>
                <a:cs typeface="+mn-cs"/>
              </a:rPr>
              <a:t>3</a:t>
            </a:r>
            <a:r>
              <a:rPr lang="zh-CN" altLang="en-US" sz="2800" dirty="0">
                <a:solidFill>
                  <a:prstClr val="black"/>
                </a:solidFill>
                <a:cs typeface="+mn-cs"/>
              </a:rPr>
              <a:t>）查询存取优化（续）</a:t>
            </a:r>
            <a:endParaRPr lang="en-US" altLang="zh-CN" sz="2800" dirty="0">
              <a:solidFill>
                <a:prstClr val="black"/>
              </a:solidFill>
              <a:cs typeface="+mn-cs"/>
            </a:endParaRPr>
          </a:p>
        </p:txBody>
      </p:sp>
      <p:sp>
        <p:nvSpPr>
          <p:cNvPr id="3" name="内容占位符 2"/>
          <p:cNvSpPr>
            <a:spLocks noGrp="1"/>
          </p:cNvSpPr>
          <p:nvPr>
            <p:ph idx="1"/>
          </p:nvPr>
        </p:nvSpPr>
        <p:spPr>
          <a:xfrm>
            <a:off x="918668" y="1004877"/>
            <a:ext cx="9843655" cy="5062965"/>
          </a:xfrm>
        </p:spPr>
        <p:txBody>
          <a:bodyPr>
            <a:noAutofit/>
          </a:bodyPr>
          <a:lstStyle/>
          <a:p>
            <a:pPr lvl="1"/>
            <a:r>
              <a:rPr lang="zh-CN" altLang="en-US" dirty="0">
                <a:solidFill>
                  <a:prstClr val="black"/>
                </a:solidFill>
              </a:rPr>
              <a:t>④当</a:t>
            </a:r>
            <a:r>
              <a:rPr lang="zh-CN" altLang="en-US" dirty="0">
                <a:solidFill>
                  <a:srgbClr val="FF0000"/>
                </a:solidFill>
              </a:rPr>
              <a:t>关系</a:t>
            </a:r>
            <a:r>
              <a:rPr lang="en-US" altLang="zh-CN" dirty="0">
                <a:solidFill>
                  <a:srgbClr val="FF0000"/>
                </a:solidFill>
              </a:rPr>
              <a:t>R</a:t>
            </a:r>
            <a:r>
              <a:rPr lang="zh-CN" altLang="en-US" dirty="0">
                <a:solidFill>
                  <a:srgbClr val="FF0000"/>
                </a:solidFill>
              </a:rPr>
              <a:t>和</a:t>
            </a:r>
            <a:r>
              <a:rPr lang="en-US" altLang="zh-CN" dirty="0">
                <a:solidFill>
                  <a:srgbClr val="FF0000"/>
                </a:solidFill>
              </a:rPr>
              <a:t>S</a:t>
            </a:r>
            <a:r>
              <a:rPr lang="zh-CN" altLang="en-US" dirty="0">
                <a:solidFill>
                  <a:srgbClr val="FF0000"/>
                </a:solidFill>
              </a:rPr>
              <a:t>较大</a:t>
            </a:r>
            <a:r>
              <a:rPr lang="zh-CN" altLang="en-US" dirty="0">
                <a:solidFill>
                  <a:prstClr val="black"/>
                </a:solidFill>
              </a:rPr>
              <a:t>且</a:t>
            </a:r>
            <a:r>
              <a:rPr lang="zh-CN" altLang="en-US" dirty="0">
                <a:solidFill>
                  <a:srgbClr val="FF0000"/>
                </a:solidFill>
              </a:rPr>
              <a:t>未按</a:t>
            </a:r>
            <a:r>
              <a:rPr lang="zh-CN" altLang="en-US" dirty="0">
                <a:solidFill>
                  <a:prstClr val="black"/>
                </a:solidFill>
              </a:rPr>
              <a:t>相同的</a:t>
            </a:r>
            <a:r>
              <a:rPr lang="zh-CN" altLang="en-US" dirty="0">
                <a:solidFill>
                  <a:srgbClr val="FF0000"/>
                </a:solidFill>
              </a:rPr>
              <a:t>连接属性分片</a:t>
            </a:r>
            <a:r>
              <a:rPr lang="zh-CN" altLang="en-US" dirty="0">
                <a:solidFill>
                  <a:prstClr val="black"/>
                </a:solidFill>
              </a:rPr>
              <a:t>时，</a:t>
            </a:r>
            <a:r>
              <a:rPr lang="en-US" altLang="zh-CN" dirty="0">
                <a:solidFill>
                  <a:prstClr val="black"/>
                </a:solidFill>
              </a:rPr>
              <a:t>R</a:t>
            </a:r>
            <a:r>
              <a:rPr lang="zh-CN" altLang="en-US" dirty="0">
                <a:solidFill>
                  <a:prstClr val="black"/>
                </a:solidFill>
              </a:rPr>
              <a:t>与</a:t>
            </a:r>
            <a:r>
              <a:rPr lang="en-US" altLang="zh-CN" dirty="0">
                <a:solidFill>
                  <a:prstClr val="black"/>
                </a:solidFill>
              </a:rPr>
              <a:t>S</a:t>
            </a:r>
            <a:r>
              <a:rPr lang="zh-CN" altLang="en-US" dirty="0">
                <a:solidFill>
                  <a:prstClr val="black"/>
                </a:solidFill>
              </a:rPr>
              <a:t>执行</a:t>
            </a:r>
            <a:r>
              <a:rPr lang="zh-CN" altLang="en-US" dirty="0">
                <a:solidFill>
                  <a:srgbClr val="FF0000"/>
                </a:solidFill>
              </a:rPr>
              <a:t>动态水平分片</a:t>
            </a:r>
            <a:r>
              <a:rPr lang="zh-CN" altLang="en-US" dirty="0">
                <a:solidFill>
                  <a:prstClr val="black"/>
                </a:solidFill>
              </a:rPr>
              <a:t>连接操作：将两个关系按连接属性分片到指定的</a:t>
            </a:r>
            <a:r>
              <a:rPr lang="en-US" altLang="zh-CN" dirty="0">
                <a:solidFill>
                  <a:prstClr val="black"/>
                </a:solidFill>
              </a:rPr>
              <a:t>n</a:t>
            </a:r>
            <a:r>
              <a:rPr lang="zh-CN" altLang="en-US" dirty="0">
                <a:solidFill>
                  <a:prstClr val="black"/>
                </a:solidFill>
              </a:rPr>
              <a:t>个场地中，然后在</a:t>
            </a:r>
            <a:r>
              <a:rPr lang="en-US" altLang="zh-CN" dirty="0">
                <a:solidFill>
                  <a:prstClr val="black"/>
                </a:solidFill>
              </a:rPr>
              <a:t>n</a:t>
            </a:r>
            <a:r>
              <a:rPr lang="zh-CN" altLang="en-US" dirty="0">
                <a:solidFill>
                  <a:prstClr val="black"/>
                </a:solidFill>
              </a:rPr>
              <a:t>个场地执行分片连接操作。</a:t>
            </a:r>
            <a:endParaRPr lang="en-US" altLang="zh-CN" dirty="0">
              <a:solidFill>
                <a:prstClr val="black"/>
              </a:solidFill>
            </a:endParaRPr>
          </a:p>
          <a:p>
            <a:pPr lvl="1"/>
            <a:r>
              <a:rPr lang="en-US" altLang="zh-CN" dirty="0">
                <a:solidFill>
                  <a:prstClr val="black"/>
                </a:solidFill>
              </a:rPr>
              <a:t>      </a:t>
            </a:r>
            <a:r>
              <a:rPr lang="zh-CN" altLang="en-US" dirty="0">
                <a:solidFill>
                  <a:prstClr val="black"/>
                </a:solidFill>
              </a:rPr>
              <a:t>分片可以采用哈希、范围、列表等方法，实现负载均衡。</a:t>
            </a:r>
            <a:endParaRPr lang="en-US" altLang="zh-CN" dirty="0">
              <a:solidFill>
                <a:prstClr val="black"/>
              </a:solidFill>
            </a:endParaRPr>
          </a:p>
          <a:p>
            <a:pPr lvl="1"/>
            <a:r>
              <a:rPr lang="zh-CN" altLang="en-US" dirty="0">
                <a:solidFill>
                  <a:prstClr val="black"/>
                </a:solidFill>
              </a:rPr>
              <a:t>⑤高速局域网和不对称硬件构成的分布式系统，数据存储节点上的数据片段执行</a:t>
            </a:r>
            <a:r>
              <a:rPr lang="zh-CN" altLang="en-US" dirty="0">
                <a:solidFill>
                  <a:srgbClr val="FF0000"/>
                </a:solidFill>
              </a:rPr>
              <a:t>下推的</a:t>
            </a:r>
            <a:r>
              <a:rPr lang="zh-CN" altLang="en-US" dirty="0">
                <a:solidFill>
                  <a:prstClr val="black"/>
                </a:solidFill>
              </a:rPr>
              <a:t>选择、投影、连接过滤（布隆过滤）等操作，</a:t>
            </a:r>
            <a:r>
              <a:rPr lang="zh-CN" altLang="en-US" dirty="0">
                <a:solidFill>
                  <a:srgbClr val="FF0000"/>
                </a:solidFill>
              </a:rPr>
              <a:t>缩减连接表结果集</a:t>
            </a:r>
            <a:r>
              <a:rPr lang="zh-CN" altLang="en-US" dirty="0">
                <a:solidFill>
                  <a:prstClr val="black"/>
                </a:solidFill>
              </a:rPr>
              <a:t>，</a:t>
            </a:r>
            <a:r>
              <a:rPr lang="zh-CN" altLang="en-US" dirty="0">
                <a:solidFill>
                  <a:srgbClr val="FF0000"/>
                </a:solidFill>
              </a:rPr>
              <a:t>过滤后的连接表</a:t>
            </a:r>
            <a:r>
              <a:rPr lang="zh-CN" altLang="en-US" dirty="0">
                <a:solidFill>
                  <a:prstClr val="black"/>
                </a:solidFill>
              </a:rPr>
              <a:t>通过</a:t>
            </a:r>
            <a:r>
              <a:rPr lang="zh-CN" altLang="en-US" dirty="0">
                <a:solidFill>
                  <a:srgbClr val="FF0000"/>
                </a:solidFill>
              </a:rPr>
              <a:t>高速网络</a:t>
            </a:r>
            <a:r>
              <a:rPr lang="zh-CN" altLang="en-US" dirty="0">
                <a:solidFill>
                  <a:prstClr val="black"/>
                </a:solidFill>
              </a:rPr>
              <a:t>传输到</a:t>
            </a:r>
            <a:r>
              <a:rPr lang="zh-CN" altLang="en-US" dirty="0">
                <a:solidFill>
                  <a:srgbClr val="FF0000"/>
                </a:solidFill>
              </a:rPr>
              <a:t>高端查询处理节点</a:t>
            </a:r>
            <a:r>
              <a:rPr lang="zh-CN" altLang="en-US" dirty="0">
                <a:solidFill>
                  <a:prstClr val="black"/>
                </a:solidFill>
              </a:rPr>
              <a:t>执行</a:t>
            </a:r>
            <a:r>
              <a:rPr lang="zh-CN" altLang="en-US" dirty="0">
                <a:solidFill>
                  <a:srgbClr val="FF0000"/>
                </a:solidFill>
              </a:rPr>
              <a:t>全局连接</a:t>
            </a:r>
            <a:r>
              <a:rPr lang="zh-CN" altLang="en-US" dirty="0">
                <a:solidFill>
                  <a:prstClr val="black"/>
                </a:solidFill>
              </a:rPr>
              <a:t>操作。</a:t>
            </a:r>
            <a:endParaRPr lang="en-US" altLang="zh-CN" dirty="0">
              <a:solidFill>
                <a:prstClr val="black"/>
              </a:solidFill>
            </a:endParaRPr>
          </a:p>
        </p:txBody>
      </p:sp>
      <p:sp>
        <p:nvSpPr>
          <p:cNvPr id="5" name="灯片编号占位符 4"/>
          <p:cNvSpPr>
            <a:spLocks noGrp="1"/>
          </p:cNvSpPr>
          <p:nvPr>
            <p:ph type="sldNum" sz="quarter" idx="12"/>
          </p:nvPr>
        </p:nvSpPr>
        <p:spPr/>
        <p:txBody>
          <a:bodyPr/>
          <a:lstStyle/>
          <a:p>
            <a:fld id="{C464E751-8DDD-48F4-87DB-3D6A7AC74B40}" type="slidenum">
              <a:rPr lang="zh-CN" altLang="en-US" smtClean="0"/>
              <a:pPr/>
              <a:t>46</a:t>
            </a:fld>
            <a:endParaRPr lang="zh-CN" altLang="en-US" dirty="0"/>
          </a:p>
        </p:txBody>
      </p:sp>
    </p:spTree>
    <p:extLst>
      <p:ext uri="{BB962C8B-B14F-4D97-AF65-F5344CB8AC3E}">
        <p14:creationId xmlns:p14="http://schemas.microsoft.com/office/powerpoint/2010/main" val="128429503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2612"/>
            <a:ext cx="10515600" cy="646261"/>
          </a:xfrm>
        </p:spPr>
        <p:txBody>
          <a:bodyPr>
            <a:normAutofit/>
          </a:bodyPr>
          <a:lstStyle/>
          <a:p>
            <a:pPr lvl="0">
              <a:lnSpc>
                <a:spcPct val="100000"/>
              </a:lnSpc>
              <a:spcBef>
                <a:spcPts val="1000"/>
              </a:spcBef>
            </a:pPr>
            <a:r>
              <a:rPr lang="zh-CN" altLang="en-US" sz="2400" dirty="0">
                <a:solidFill>
                  <a:prstClr val="black"/>
                </a:solidFill>
                <a:cs typeface="+mn-cs"/>
              </a:rPr>
              <a:t>（</a:t>
            </a:r>
            <a:r>
              <a:rPr lang="en-US" altLang="zh-CN" sz="2400" dirty="0">
                <a:solidFill>
                  <a:prstClr val="black"/>
                </a:solidFill>
                <a:cs typeface="+mn-cs"/>
              </a:rPr>
              <a:t>3</a:t>
            </a:r>
            <a:r>
              <a:rPr lang="zh-CN" altLang="en-US" sz="2400" dirty="0">
                <a:solidFill>
                  <a:prstClr val="black"/>
                </a:solidFill>
                <a:cs typeface="+mn-cs"/>
              </a:rPr>
              <a:t>）查询存取优化（续）</a:t>
            </a:r>
            <a:endParaRPr lang="en-US" altLang="zh-CN" sz="2400" dirty="0">
              <a:solidFill>
                <a:prstClr val="black"/>
              </a:solidFill>
              <a:cs typeface="+mn-cs"/>
            </a:endParaRPr>
          </a:p>
        </p:txBody>
      </p:sp>
      <p:sp>
        <p:nvSpPr>
          <p:cNvPr id="3" name="内容占位符 2"/>
          <p:cNvSpPr>
            <a:spLocks noGrp="1"/>
          </p:cNvSpPr>
          <p:nvPr>
            <p:ph idx="1"/>
          </p:nvPr>
        </p:nvSpPr>
        <p:spPr>
          <a:xfrm>
            <a:off x="838200" y="678873"/>
            <a:ext cx="9843655" cy="5915891"/>
          </a:xfrm>
        </p:spPr>
        <p:txBody>
          <a:bodyPr>
            <a:noAutofit/>
          </a:bodyPr>
          <a:lstStyle/>
          <a:p>
            <a:pPr lvl="0"/>
            <a:r>
              <a:rPr lang="zh-CN" altLang="en-US" sz="2400" b="1" dirty="0">
                <a:solidFill>
                  <a:prstClr val="black"/>
                </a:solidFill>
              </a:rPr>
              <a:t>（</a:t>
            </a:r>
            <a:r>
              <a:rPr lang="en-US" altLang="zh-CN" sz="2400" b="1" dirty="0">
                <a:solidFill>
                  <a:prstClr val="black"/>
                </a:solidFill>
              </a:rPr>
              <a:t>4</a:t>
            </a:r>
            <a:r>
              <a:rPr lang="zh-CN" altLang="en-US" sz="2400" b="1" dirty="0">
                <a:solidFill>
                  <a:prstClr val="black"/>
                </a:solidFill>
              </a:rPr>
              <a:t>）局部查询优化</a:t>
            </a:r>
            <a:endParaRPr lang="en-US" altLang="zh-CN" sz="2400" b="1" dirty="0">
              <a:solidFill>
                <a:prstClr val="black"/>
              </a:solidFill>
            </a:endParaRPr>
          </a:p>
          <a:p>
            <a:pPr lvl="0"/>
            <a:r>
              <a:rPr lang="zh-CN" altLang="en-US" sz="2400" b="1" dirty="0">
                <a:solidFill>
                  <a:prstClr val="black"/>
                </a:solidFill>
              </a:rPr>
              <a:t>目标：</a:t>
            </a:r>
            <a:r>
              <a:rPr lang="zh-CN" altLang="en-US" sz="2400" dirty="0">
                <a:solidFill>
                  <a:prstClr val="black"/>
                </a:solidFill>
              </a:rPr>
              <a:t>通过代价模型优化查询处理性能。</a:t>
            </a:r>
            <a:endParaRPr lang="en-US" altLang="zh-CN" sz="2400" dirty="0">
              <a:solidFill>
                <a:prstClr val="black"/>
              </a:solidFill>
            </a:endParaRPr>
          </a:p>
          <a:p>
            <a:pPr lvl="0"/>
            <a:r>
              <a:rPr lang="zh-CN" altLang="en-US" sz="2400" dirty="0">
                <a:solidFill>
                  <a:srgbClr val="FF0000"/>
                </a:solidFill>
              </a:rPr>
              <a:t>半连接（</a:t>
            </a:r>
            <a:r>
              <a:rPr lang="en-US" altLang="zh-CN" sz="2400" dirty="0">
                <a:solidFill>
                  <a:srgbClr val="FF0000"/>
                </a:solidFill>
              </a:rPr>
              <a:t>semi-join</a:t>
            </a:r>
            <a:r>
              <a:rPr lang="zh-CN" altLang="en-US" sz="2400" dirty="0">
                <a:solidFill>
                  <a:srgbClr val="FF0000"/>
                </a:solidFill>
              </a:rPr>
              <a:t>）</a:t>
            </a:r>
            <a:r>
              <a:rPr lang="zh-CN" altLang="en-US" sz="2400" dirty="0">
                <a:solidFill>
                  <a:prstClr val="black"/>
                </a:solidFill>
              </a:rPr>
              <a:t>：是在连接和投影操作基础上定义的一种</a:t>
            </a:r>
            <a:r>
              <a:rPr lang="zh-CN" altLang="en-US" sz="2400" dirty="0">
                <a:solidFill>
                  <a:srgbClr val="FF0000"/>
                </a:solidFill>
              </a:rPr>
              <a:t>导出关系</a:t>
            </a:r>
            <a:r>
              <a:rPr lang="zh-CN" altLang="en-US" sz="2400" dirty="0">
                <a:solidFill>
                  <a:prstClr val="black"/>
                </a:solidFill>
              </a:rPr>
              <a:t>代数操作，目标是缩减连接操作的结果集，是分布式查询处理中优化连接操作</a:t>
            </a:r>
            <a:r>
              <a:rPr lang="zh-CN" altLang="en-US" sz="2400" dirty="0">
                <a:solidFill>
                  <a:srgbClr val="FF0000"/>
                </a:solidFill>
              </a:rPr>
              <a:t>网络通讯代价</a:t>
            </a:r>
            <a:r>
              <a:rPr lang="zh-CN" altLang="en-US" sz="2400" dirty="0">
                <a:solidFill>
                  <a:prstClr val="black"/>
                </a:solidFill>
              </a:rPr>
              <a:t>的一种技术 。</a:t>
            </a:r>
          </a:p>
          <a:p>
            <a:pPr lvl="1"/>
            <a:r>
              <a:rPr lang="zh-CN" altLang="en-US" dirty="0">
                <a:solidFill>
                  <a:prstClr val="black"/>
                </a:solidFill>
              </a:rPr>
              <a:t>       </a:t>
            </a:r>
            <a:r>
              <a:rPr lang="zh-CN" altLang="en-US" dirty="0">
                <a:solidFill>
                  <a:srgbClr val="FF0000"/>
                </a:solidFill>
              </a:rPr>
              <a:t>连接操作对结果有缩减作用</a:t>
            </a:r>
            <a:r>
              <a:rPr lang="zh-CN" altLang="en-US" dirty="0">
                <a:solidFill>
                  <a:prstClr val="black"/>
                </a:solidFill>
              </a:rPr>
              <a:t>，可分解为两部分操作：</a:t>
            </a:r>
            <a:r>
              <a:rPr lang="zh-CN" altLang="en-US" dirty="0">
                <a:solidFill>
                  <a:srgbClr val="FF0000"/>
                </a:solidFill>
              </a:rPr>
              <a:t>连接过滤</a:t>
            </a:r>
            <a:r>
              <a:rPr lang="zh-CN" altLang="en-US" dirty="0">
                <a:solidFill>
                  <a:prstClr val="black"/>
                </a:solidFill>
              </a:rPr>
              <a:t>、实际的</a:t>
            </a:r>
            <a:r>
              <a:rPr lang="zh-CN" altLang="en-US" dirty="0">
                <a:solidFill>
                  <a:srgbClr val="FF0000"/>
                </a:solidFill>
              </a:rPr>
              <a:t>记录连接</a:t>
            </a:r>
            <a:r>
              <a:rPr lang="zh-CN" altLang="en-US" dirty="0">
                <a:solidFill>
                  <a:prstClr val="black"/>
                </a:solidFill>
              </a:rPr>
              <a:t>。</a:t>
            </a:r>
            <a:endParaRPr lang="en-US" altLang="zh-CN" dirty="0">
              <a:solidFill>
                <a:prstClr val="black"/>
              </a:solidFill>
            </a:endParaRPr>
          </a:p>
          <a:p>
            <a:pPr lvl="1"/>
            <a:r>
              <a:rPr lang="zh-CN" altLang="en-US" dirty="0">
                <a:solidFill>
                  <a:prstClr val="black"/>
                </a:solidFill>
              </a:rPr>
              <a:t>       当连接过滤能较大缩减连接关系的记录数量时，先进行连接属性的连接过滤（半连接），在</a:t>
            </a:r>
            <a:r>
              <a:rPr lang="zh-CN" altLang="en-US" dirty="0">
                <a:solidFill>
                  <a:srgbClr val="FF0000"/>
                </a:solidFill>
              </a:rPr>
              <a:t>依据过滤结果传输实际关系子集</a:t>
            </a:r>
            <a:r>
              <a:rPr lang="zh-CN" altLang="en-US" dirty="0">
                <a:solidFill>
                  <a:prstClr val="black"/>
                </a:solidFill>
              </a:rPr>
              <a:t>能较好降低网络通讯代价。</a:t>
            </a:r>
            <a:endParaRPr lang="en-US" altLang="zh-CN" dirty="0">
              <a:solidFill>
                <a:prstClr val="black"/>
              </a:solidFill>
            </a:endParaRPr>
          </a:p>
        </p:txBody>
      </p:sp>
      <p:sp>
        <p:nvSpPr>
          <p:cNvPr id="5" name="灯片编号占位符 4"/>
          <p:cNvSpPr>
            <a:spLocks noGrp="1"/>
          </p:cNvSpPr>
          <p:nvPr>
            <p:ph type="sldNum" sz="quarter" idx="12"/>
          </p:nvPr>
        </p:nvSpPr>
        <p:spPr/>
        <p:txBody>
          <a:bodyPr/>
          <a:lstStyle/>
          <a:p>
            <a:fld id="{C464E751-8DDD-48F4-87DB-3D6A7AC74B40}" type="slidenum">
              <a:rPr lang="zh-CN" altLang="en-US" smtClean="0"/>
              <a:pPr/>
              <a:t>47</a:t>
            </a:fld>
            <a:endParaRPr lang="zh-CN" altLang="en-US" dirty="0"/>
          </a:p>
        </p:txBody>
      </p:sp>
    </p:spTree>
    <p:extLst>
      <p:ext uri="{BB962C8B-B14F-4D97-AF65-F5344CB8AC3E}">
        <p14:creationId xmlns:p14="http://schemas.microsoft.com/office/powerpoint/2010/main" val="324422859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2635" y="7315"/>
            <a:ext cx="10515600" cy="1111254"/>
          </a:xfrm>
        </p:spPr>
        <p:txBody>
          <a:bodyPr>
            <a:normAutofit/>
          </a:bodyPr>
          <a:lstStyle/>
          <a:p>
            <a:pPr lvl="0">
              <a:lnSpc>
                <a:spcPct val="100000"/>
              </a:lnSpc>
              <a:spcBef>
                <a:spcPts val="1000"/>
              </a:spcBef>
            </a:pPr>
            <a:r>
              <a:rPr lang="zh-CN" altLang="en-US" sz="2400" dirty="0">
                <a:solidFill>
                  <a:prstClr val="black"/>
                </a:solidFill>
                <a:cs typeface="+mn-cs"/>
              </a:rPr>
              <a:t>（</a:t>
            </a:r>
            <a:r>
              <a:rPr lang="en-US" altLang="zh-CN" sz="2400" dirty="0">
                <a:solidFill>
                  <a:prstClr val="black"/>
                </a:solidFill>
                <a:cs typeface="+mn-cs"/>
              </a:rPr>
              <a:t>4</a:t>
            </a:r>
            <a:r>
              <a:rPr lang="zh-CN" altLang="en-US" sz="2400" dirty="0">
                <a:solidFill>
                  <a:prstClr val="black"/>
                </a:solidFill>
                <a:cs typeface="+mn-cs"/>
              </a:rPr>
              <a:t>）局部查询优化（续）</a:t>
            </a:r>
            <a:endParaRPr lang="en-US" altLang="zh-CN" sz="2400" dirty="0">
              <a:solidFill>
                <a:prstClr val="black"/>
              </a:solidFill>
              <a:cs typeface="+mn-cs"/>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38200" y="997561"/>
                <a:ext cx="9843655" cy="5062965"/>
              </a:xfrm>
            </p:spPr>
            <p:txBody>
              <a:bodyPr>
                <a:noAutofit/>
              </a:bodyPr>
              <a:lstStyle/>
              <a:p>
                <a:pPr lvl="0">
                  <a:lnSpc>
                    <a:spcPct val="100000"/>
                  </a:lnSpc>
                </a:pPr>
                <a:r>
                  <a:rPr lang="zh-CN" altLang="en-US" sz="2400" dirty="0">
                    <a:solidFill>
                      <a:prstClr val="black"/>
                    </a:solidFill>
                  </a:rPr>
                  <a:t>关系</a:t>
                </a:r>
                <a:r>
                  <a:rPr lang="en-US" altLang="zh-CN" sz="2400" dirty="0">
                    <a:solidFill>
                      <a:prstClr val="black"/>
                    </a:solidFill>
                  </a:rPr>
                  <a:t>R</a:t>
                </a:r>
                <a:r>
                  <a:rPr lang="zh-CN" altLang="en-US" sz="2400" dirty="0">
                    <a:solidFill>
                      <a:prstClr val="black"/>
                    </a:solidFill>
                  </a:rPr>
                  <a:t>和</a:t>
                </a:r>
                <a:r>
                  <a:rPr lang="en-US" altLang="zh-CN" sz="2400" dirty="0">
                    <a:solidFill>
                      <a:prstClr val="black"/>
                    </a:solidFill>
                  </a:rPr>
                  <a:t>S</a:t>
                </a:r>
                <a:r>
                  <a:rPr lang="zh-CN" altLang="en-US" sz="2400" dirty="0">
                    <a:solidFill>
                      <a:prstClr val="black"/>
                    </a:solidFill>
                  </a:rPr>
                  <a:t>在属性</a:t>
                </a:r>
                <a:r>
                  <a:rPr lang="en-US" altLang="zh-CN" sz="2400" dirty="0">
                    <a:solidFill>
                      <a:prstClr val="black"/>
                    </a:solidFill>
                  </a:rPr>
                  <a:t>A</a:t>
                </a:r>
                <a:r>
                  <a:rPr lang="zh-CN" altLang="en-US" sz="2400" dirty="0">
                    <a:solidFill>
                      <a:prstClr val="black"/>
                    </a:solidFill>
                  </a:rPr>
                  <a:t>上的半连接可定义为：</a:t>
                </a:r>
                <a:endParaRPr lang="en-US" altLang="zh-CN" sz="2400" dirty="0">
                  <a:solidFill>
                    <a:prstClr val="black"/>
                  </a:solidFill>
                </a:endParaRPr>
              </a:p>
              <a:p>
                <a:pPr lvl="0">
                  <a:lnSpc>
                    <a:spcPct val="100000"/>
                  </a:lnSpc>
                </a:pPr>
                <a:r>
                  <a:rPr lang="en-US" altLang="zh-CN" sz="2400" dirty="0">
                    <a:solidFill>
                      <a:prstClr val="black"/>
                    </a:solidFill>
                  </a:rPr>
                  <a:t>       R </a:t>
                </a:r>
                <a:r>
                  <a:rPr lang="en-US" altLang="zh-CN" sz="2400" dirty="0">
                    <a:solidFill>
                      <a:prstClr val="black"/>
                    </a:solidFill>
                    <a:latin typeface="Cambria Math" panose="02040503050406030204" pitchFamily="18" charset="0"/>
                    <a:ea typeface="Cambria Math" panose="02040503050406030204" pitchFamily="18" charset="0"/>
                  </a:rPr>
                  <a:t>⋉</a:t>
                </a:r>
                <a:r>
                  <a:rPr lang="en-US" altLang="zh-CN" sz="2400" dirty="0">
                    <a:solidFill>
                      <a:prstClr val="black"/>
                    </a:solidFill>
                  </a:rPr>
                  <a:t> S=R </a:t>
                </a:r>
                <a14:m>
                  <m:oMath xmlns:m="http://schemas.openxmlformats.org/officeDocument/2006/math">
                    <m:r>
                      <m:rPr>
                        <m:nor/>
                      </m:rPr>
                      <a:rPr lang="en-US" altLang="zh-CN" sz="2400" dirty="0">
                        <a:solidFill>
                          <a:prstClr val="black"/>
                        </a:solidFill>
                        <a:latin typeface="Cambria Math" panose="02040503050406030204" pitchFamily="18" charset="0"/>
                      </a:rPr>
                      <m:t>⋈</m:t>
                    </m:r>
                  </m:oMath>
                </a14:m>
                <a:r>
                  <a:rPr lang="zh-CN" altLang="en-US" sz="2400" dirty="0">
                    <a:solidFill>
                      <a:prstClr val="black"/>
                    </a:solidFill>
                  </a:rPr>
                  <a:t> </a:t>
                </a:r>
                <a:r>
                  <a:rPr lang="en-US" altLang="zh-CN" sz="2400" dirty="0">
                    <a:solidFill>
                      <a:prstClr val="black"/>
                    </a:solidFill>
                    <a:latin typeface="Cambria Math" panose="02040503050406030204" pitchFamily="18" charset="0"/>
                    <a:ea typeface="Cambria Math" panose="02040503050406030204" pitchFamily="18" charset="0"/>
                  </a:rPr>
                  <a:t>∏</a:t>
                </a:r>
                <a:r>
                  <a:rPr lang="en-US" altLang="zh-CN" sz="2400" baseline="-25000" dirty="0">
                    <a:solidFill>
                      <a:prstClr val="black"/>
                    </a:solidFill>
                  </a:rPr>
                  <a:t>A</a:t>
                </a:r>
                <a:r>
                  <a:rPr lang="en-US" altLang="zh-CN" sz="2400" dirty="0">
                    <a:solidFill>
                      <a:prstClr val="black"/>
                    </a:solidFill>
                  </a:rPr>
                  <a:t>(S)</a:t>
                </a:r>
              </a:p>
              <a:p>
                <a:pPr lvl="0">
                  <a:lnSpc>
                    <a:spcPct val="100000"/>
                  </a:lnSpc>
                </a:pPr>
                <a:r>
                  <a:rPr lang="en-US" altLang="zh-CN" sz="2400" dirty="0">
                    <a:solidFill>
                      <a:prstClr val="black"/>
                    </a:solidFill>
                  </a:rPr>
                  <a:t>       S </a:t>
                </a:r>
                <a:r>
                  <a:rPr lang="en-US" altLang="zh-CN" sz="2400" dirty="0">
                    <a:solidFill>
                      <a:prstClr val="black"/>
                    </a:solidFill>
                    <a:latin typeface="Cambria Math" panose="02040503050406030204" pitchFamily="18" charset="0"/>
                    <a:ea typeface="Cambria Math" panose="02040503050406030204" pitchFamily="18" charset="0"/>
                  </a:rPr>
                  <a:t>⋉</a:t>
                </a:r>
                <a:r>
                  <a:rPr lang="en-US" altLang="zh-CN" sz="2400" dirty="0">
                    <a:solidFill>
                      <a:prstClr val="black"/>
                    </a:solidFill>
                  </a:rPr>
                  <a:t> R=S </a:t>
                </a:r>
                <a14:m>
                  <m:oMath xmlns:m="http://schemas.openxmlformats.org/officeDocument/2006/math">
                    <m:r>
                      <m:rPr>
                        <m:nor/>
                      </m:rPr>
                      <a:rPr lang="en-US" altLang="zh-CN" sz="2400" dirty="0">
                        <a:solidFill>
                          <a:prstClr val="black"/>
                        </a:solidFill>
                        <a:latin typeface="Cambria Math" panose="02040503050406030204" pitchFamily="18" charset="0"/>
                      </a:rPr>
                      <m:t>⋈</m:t>
                    </m:r>
                  </m:oMath>
                </a14:m>
                <a:r>
                  <a:rPr lang="zh-CN" altLang="en-US" sz="2400" dirty="0">
                    <a:solidFill>
                      <a:prstClr val="black"/>
                    </a:solidFill>
                  </a:rPr>
                  <a:t> </a:t>
                </a:r>
                <a:r>
                  <a:rPr lang="en-US" altLang="zh-CN" sz="2400" dirty="0">
                    <a:solidFill>
                      <a:prstClr val="black"/>
                    </a:solidFill>
                    <a:latin typeface="Cambria Math" panose="02040503050406030204" pitchFamily="18" charset="0"/>
                    <a:ea typeface="Cambria Math" panose="02040503050406030204" pitchFamily="18" charset="0"/>
                  </a:rPr>
                  <a:t>∏</a:t>
                </a:r>
                <a:r>
                  <a:rPr lang="en-US" altLang="zh-CN" sz="2400" baseline="-25000" dirty="0">
                    <a:solidFill>
                      <a:prstClr val="black"/>
                    </a:solidFill>
                  </a:rPr>
                  <a:t>A</a:t>
                </a:r>
                <a:r>
                  <a:rPr lang="en-US" altLang="zh-CN" sz="2400" dirty="0">
                    <a:solidFill>
                      <a:prstClr val="black"/>
                    </a:solidFill>
                  </a:rPr>
                  <a:t>(R)</a:t>
                </a:r>
              </a:p>
              <a:p>
                <a:pPr lvl="0">
                  <a:lnSpc>
                    <a:spcPct val="100000"/>
                  </a:lnSpc>
                </a:pPr>
                <a:r>
                  <a:rPr lang="en-US" altLang="zh-CN" sz="2400" dirty="0">
                    <a:solidFill>
                      <a:prstClr val="black"/>
                    </a:solidFill>
                  </a:rPr>
                  <a:t>R</a:t>
                </a:r>
                <a:r>
                  <a:rPr lang="zh-CN" altLang="en-US" sz="2400" dirty="0">
                    <a:solidFill>
                      <a:prstClr val="black"/>
                    </a:solidFill>
                  </a:rPr>
                  <a:t>和</a:t>
                </a:r>
                <a:r>
                  <a:rPr lang="en-US" altLang="zh-CN" sz="2400" dirty="0">
                    <a:solidFill>
                      <a:prstClr val="black"/>
                    </a:solidFill>
                  </a:rPr>
                  <a:t>S</a:t>
                </a:r>
                <a:r>
                  <a:rPr lang="zh-CN" altLang="en-US" sz="2400" dirty="0">
                    <a:solidFill>
                      <a:prstClr val="black"/>
                    </a:solidFill>
                  </a:rPr>
                  <a:t>在属性</a:t>
                </a:r>
                <a:r>
                  <a:rPr lang="en-US" altLang="zh-CN" sz="2400" dirty="0">
                    <a:solidFill>
                      <a:prstClr val="black"/>
                    </a:solidFill>
                  </a:rPr>
                  <a:t>A</a:t>
                </a:r>
                <a:r>
                  <a:rPr lang="zh-CN" altLang="en-US" sz="2400" dirty="0">
                    <a:solidFill>
                      <a:prstClr val="black"/>
                    </a:solidFill>
                  </a:rPr>
                  <a:t>上的连接操作可转化为包含半连接操作的表达式：</a:t>
                </a:r>
                <a:endParaRPr lang="en-US" altLang="zh-CN" sz="2400" dirty="0">
                  <a:solidFill>
                    <a:prstClr val="black"/>
                  </a:solidFill>
                </a:endParaRPr>
              </a:p>
              <a:p>
                <a:pPr lvl="0">
                  <a:lnSpc>
                    <a:spcPct val="100000"/>
                  </a:lnSpc>
                </a:pPr>
                <a:r>
                  <a:rPr lang="en-US" altLang="zh-CN" sz="2400" dirty="0">
                    <a:solidFill>
                      <a:prstClr val="black"/>
                    </a:solidFill>
                  </a:rPr>
                  <a:t>      R </a:t>
                </a:r>
                <a14:m>
                  <m:oMath xmlns:m="http://schemas.openxmlformats.org/officeDocument/2006/math">
                    <m:r>
                      <m:rPr>
                        <m:nor/>
                      </m:rPr>
                      <a:rPr lang="en-US" altLang="zh-CN" sz="2400" dirty="0">
                        <a:solidFill>
                          <a:prstClr val="black"/>
                        </a:solidFill>
                        <a:latin typeface="Cambria Math" panose="02040503050406030204" pitchFamily="18" charset="0"/>
                      </a:rPr>
                      <m:t>⋈</m:t>
                    </m:r>
                    <m:r>
                      <a:rPr lang="en-US" altLang="zh-CN" sz="2400" i="1" dirty="0">
                        <a:solidFill>
                          <a:prstClr val="black"/>
                        </a:solidFill>
                        <a:latin typeface="Cambria Math" panose="02040503050406030204" pitchFamily="18" charset="0"/>
                      </a:rPr>
                      <m:t> </m:t>
                    </m:r>
                  </m:oMath>
                </a14:m>
                <a:r>
                  <a:rPr lang="en-US" altLang="zh-CN" sz="2400" dirty="0">
                    <a:solidFill>
                      <a:prstClr val="black"/>
                    </a:solidFill>
                  </a:rPr>
                  <a:t>S</a:t>
                </a:r>
                <a:r>
                  <a:rPr lang="en-US" altLang="zh-CN" sz="2400" dirty="0">
                    <a:solidFill>
                      <a:prstClr val="black"/>
                    </a:solidFill>
                    <a:latin typeface="Cambria Math" panose="02040503050406030204" pitchFamily="18" charset="0"/>
                    <a:ea typeface="Cambria Math" panose="02040503050406030204" pitchFamily="18" charset="0"/>
                  </a:rPr>
                  <a:t>=(</a:t>
                </a:r>
                <a:r>
                  <a:rPr lang="en-US" altLang="zh-CN" sz="2400" dirty="0">
                    <a:solidFill>
                      <a:prstClr val="black"/>
                    </a:solidFill>
                  </a:rPr>
                  <a:t>R </a:t>
                </a:r>
                <a:r>
                  <a:rPr lang="en-US" altLang="zh-CN" sz="2400" dirty="0">
                    <a:solidFill>
                      <a:prstClr val="black"/>
                    </a:solidFill>
                    <a:latin typeface="Cambria Math" panose="02040503050406030204" pitchFamily="18" charset="0"/>
                    <a:ea typeface="Cambria Math" panose="02040503050406030204" pitchFamily="18" charset="0"/>
                  </a:rPr>
                  <a:t>⋉</a:t>
                </a:r>
                <a:r>
                  <a:rPr lang="en-US" altLang="zh-CN" sz="2400" dirty="0">
                    <a:solidFill>
                      <a:prstClr val="black"/>
                    </a:solidFill>
                  </a:rPr>
                  <a:t> S</a:t>
                </a:r>
                <a:r>
                  <a:rPr lang="en-US" altLang="zh-CN" sz="2400" dirty="0">
                    <a:solidFill>
                      <a:prstClr val="black"/>
                    </a:solidFill>
                    <a:latin typeface="Cambria Math" panose="02040503050406030204" pitchFamily="18" charset="0"/>
                    <a:ea typeface="Cambria Math" panose="02040503050406030204" pitchFamily="18" charset="0"/>
                  </a:rPr>
                  <a:t>)</a:t>
                </a:r>
                <a:r>
                  <a:rPr lang="en-US" altLang="zh-CN" sz="2400" dirty="0">
                    <a:solidFill>
                      <a:prstClr val="black"/>
                    </a:solidFill>
                  </a:rPr>
                  <a:t> </a:t>
                </a:r>
                <a14:m>
                  <m:oMath xmlns:m="http://schemas.openxmlformats.org/officeDocument/2006/math">
                    <m:r>
                      <m:rPr>
                        <m:nor/>
                      </m:rPr>
                      <a:rPr lang="en-US" altLang="zh-CN" sz="2400" dirty="0">
                        <a:solidFill>
                          <a:prstClr val="black"/>
                        </a:solidFill>
                        <a:latin typeface="Cambria Math" panose="02040503050406030204" pitchFamily="18" charset="0"/>
                      </a:rPr>
                      <m:t>⋈</m:t>
                    </m:r>
                  </m:oMath>
                </a14:m>
                <a:r>
                  <a:rPr lang="en-US" altLang="zh-CN" sz="2400" dirty="0">
                    <a:solidFill>
                      <a:prstClr val="black"/>
                    </a:solidFill>
                  </a:rPr>
                  <a:t> S=(R </a:t>
                </a:r>
                <a14:m>
                  <m:oMath xmlns:m="http://schemas.openxmlformats.org/officeDocument/2006/math">
                    <m:r>
                      <m:rPr>
                        <m:nor/>
                      </m:rPr>
                      <a:rPr lang="en-US" altLang="zh-CN" sz="2400" dirty="0">
                        <a:solidFill>
                          <a:prstClr val="black"/>
                        </a:solidFill>
                        <a:latin typeface="Cambria Math" panose="02040503050406030204" pitchFamily="18" charset="0"/>
                      </a:rPr>
                      <m:t>⋈</m:t>
                    </m:r>
                  </m:oMath>
                </a14:m>
                <a:r>
                  <a:rPr lang="zh-CN" altLang="en-US" sz="2400" dirty="0">
                    <a:solidFill>
                      <a:prstClr val="black"/>
                    </a:solidFill>
                  </a:rPr>
                  <a:t> </a:t>
                </a:r>
                <a:r>
                  <a:rPr lang="en-US" altLang="zh-CN" sz="2400" dirty="0">
                    <a:solidFill>
                      <a:prstClr val="black"/>
                    </a:solidFill>
                    <a:latin typeface="Cambria Math" panose="02040503050406030204" pitchFamily="18" charset="0"/>
                    <a:ea typeface="Cambria Math" panose="02040503050406030204" pitchFamily="18" charset="0"/>
                  </a:rPr>
                  <a:t>∏</a:t>
                </a:r>
                <a:r>
                  <a:rPr lang="en-US" altLang="zh-CN" sz="2400" baseline="-25000" dirty="0">
                    <a:solidFill>
                      <a:prstClr val="black"/>
                    </a:solidFill>
                  </a:rPr>
                  <a:t>A</a:t>
                </a:r>
                <a:r>
                  <a:rPr lang="en-US" altLang="zh-CN" sz="2400" dirty="0">
                    <a:solidFill>
                      <a:prstClr val="black"/>
                    </a:solidFill>
                  </a:rPr>
                  <a:t>(S))</a:t>
                </a:r>
                <a14:m>
                  <m:oMath xmlns:m="http://schemas.openxmlformats.org/officeDocument/2006/math">
                    <m:r>
                      <m:rPr>
                        <m:nor/>
                      </m:rPr>
                      <a:rPr lang="en-US" altLang="zh-CN" sz="2400" dirty="0">
                        <a:solidFill>
                          <a:prstClr val="black"/>
                        </a:solidFill>
                        <a:latin typeface="Cambria Math" panose="02040503050406030204" pitchFamily="18" charset="0"/>
                      </a:rPr>
                      <m:t>⋈</m:t>
                    </m:r>
                  </m:oMath>
                </a14:m>
                <a:r>
                  <a:rPr lang="en-US" altLang="zh-CN" sz="2400" dirty="0">
                    <a:solidFill>
                      <a:prstClr val="black"/>
                    </a:solidFill>
                  </a:rPr>
                  <a:t> S</a:t>
                </a:r>
              </a:p>
              <a:p>
                <a:pPr>
                  <a:lnSpc>
                    <a:spcPct val="100000"/>
                  </a:lnSpc>
                </a:pPr>
                <a:r>
                  <a:rPr lang="en-US" altLang="zh-CN" sz="2400" dirty="0">
                    <a:solidFill>
                      <a:prstClr val="black"/>
                    </a:solidFill>
                  </a:rPr>
                  <a:t>      </a:t>
                </a:r>
                <a:r>
                  <a:rPr lang="zh-CN" altLang="en-US" sz="2400" dirty="0">
                    <a:solidFill>
                      <a:prstClr val="black"/>
                    </a:solidFill>
                  </a:rPr>
                  <a:t>或者</a:t>
                </a:r>
                <a:r>
                  <a:rPr lang="en-US" altLang="zh-CN" sz="2400" dirty="0">
                    <a:solidFill>
                      <a:prstClr val="black"/>
                    </a:solidFill>
                  </a:rPr>
                  <a:t>S </a:t>
                </a:r>
                <a14:m>
                  <m:oMath xmlns:m="http://schemas.openxmlformats.org/officeDocument/2006/math">
                    <m:r>
                      <m:rPr>
                        <m:nor/>
                      </m:rPr>
                      <a:rPr lang="en-US" altLang="zh-CN" sz="2400" dirty="0">
                        <a:solidFill>
                          <a:prstClr val="black"/>
                        </a:solidFill>
                        <a:latin typeface="Cambria Math" panose="02040503050406030204" pitchFamily="18" charset="0"/>
                      </a:rPr>
                      <m:t>⋈</m:t>
                    </m:r>
                    <m:r>
                      <m:rPr>
                        <m:nor/>
                      </m:rPr>
                      <a:rPr lang="en-US" altLang="zh-CN" sz="2400" b="0" i="0" dirty="0" smtClean="0">
                        <a:solidFill>
                          <a:prstClr val="black"/>
                        </a:solidFill>
                        <a:latin typeface="Cambria Math" panose="02040503050406030204" pitchFamily="18" charset="0"/>
                      </a:rPr>
                      <m:t> </m:t>
                    </m:r>
                    <m:r>
                      <m:rPr>
                        <m:nor/>
                      </m:rPr>
                      <a:rPr lang="en-US" altLang="zh-CN" sz="2400" dirty="0">
                        <a:solidFill>
                          <a:prstClr val="black"/>
                        </a:solidFill>
                      </a:rPr>
                      <m:t>R</m:t>
                    </m:r>
                  </m:oMath>
                </a14:m>
                <a:r>
                  <a:rPr lang="en-US" altLang="zh-CN" sz="2400" dirty="0">
                    <a:solidFill>
                      <a:prstClr val="black"/>
                    </a:solidFill>
                    <a:latin typeface="Cambria Math" panose="02040503050406030204" pitchFamily="18" charset="0"/>
                    <a:ea typeface="Cambria Math" panose="02040503050406030204" pitchFamily="18" charset="0"/>
                  </a:rPr>
                  <a:t>=(</a:t>
                </a:r>
                <a:r>
                  <a:rPr lang="en-US" altLang="zh-CN" sz="2400" dirty="0">
                    <a:solidFill>
                      <a:prstClr val="black"/>
                    </a:solidFill>
                  </a:rPr>
                  <a:t>S </a:t>
                </a:r>
                <a:r>
                  <a:rPr lang="en-US" altLang="zh-CN" sz="2400" dirty="0">
                    <a:solidFill>
                      <a:prstClr val="black"/>
                    </a:solidFill>
                    <a:latin typeface="Cambria Math" panose="02040503050406030204" pitchFamily="18" charset="0"/>
                    <a:ea typeface="Cambria Math" panose="02040503050406030204" pitchFamily="18" charset="0"/>
                  </a:rPr>
                  <a:t>⋉</a:t>
                </a:r>
                <a:r>
                  <a:rPr lang="en-US" altLang="zh-CN" sz="2400" dirty="0">
                    <a:solidFill>
                      <a:prstClr val="black"/>
                    </a:solidFill>
                  </a:rPr>
                  <a:t> R</a:t>
                </a:r>
                <a:r>
                  <a:rPr lang="en-US" altLang="zh-CN" sz="2400" dirty="0">
                    <a:solidFill>
                      <a:prstClr val="black"/>
                    </a:solidFill>
                    <a:latin typeface="Cambria Math" panose="02040503050406030204" pitchFamily="18" charset="0"/>
                    <a:ea typeface="Cambria Math" panose="02040503050406030204" pitchFamily="18" charset="0"/>
                  </a:rPr>
                  <a:t>)</a:t>
                </a:r>
                <a:r>
                  <a:rPr lang="en-US" altLang="zh-CN" sz="2400" dirty="0">
                    <a:solidFill>
                      <a:prstClr val="black"/>
                    </a:solidFill>
                  </a:rPr>
                  <a:t> </a:t>
                </a:r>
                <a14:m>
                  <m:oMath xmlns:m="http://schemas.openxmlformats.org/officeDocument/2006/math">
                    <m:r>
                      <m:rPr>
                        <m:nor/>
                      </m:rPr>
                      <a:rPr lang="en-US" altLang="zh-CN" sz="2400" dirty="0">
                        <a:solidFill>
                          <a:prstClr val="black"/>
                        </a:solidFill>
                        <a:latin typeface="Cambria Math" panose="02040503050406030204" pitchFamily="18" charset="0"/>
                      </a:rPr>
                      <m:t>⋈</m:t>
                    </m:r>
                  </m:oMath>
                </a14:m>
                <a:r>
                  <a:rPr lang="en-US" altLang="zh-CN" sz="2400" dirty="0">
                    <a:solidFill>
                      <a:prstClr val="black"/>
                    </a:solidFill>
                  </a:rPr>
                  <a:t> R=(S </a:t>
                </a:r>
                <a14:m>
                  <m:oMath xmlns:m="http://schemas.openxmlformats.org/officeDocument/2006/math">
                    <m:r>
                      <m:rPr>
                        <m:nor/>
                      </m:rPr>
                      <a:rPr lang="en-US" altLang="zh-CN" sz="2400" dirty="0">
                        <a:solidFill>
                          <a:prstClr val="black"/>
                        </a:solidFill>
                        <a:latin typeface="Cambria Math" panose="02040503050406030204" pitchFamily="18" charset="0"/>
                      </a:rPr>
                      <m:t>⋈</m:t>
                    </m:r>
                  </m:oMath>
                </a14:m>
                <a:r>
                  <a:rPr lang="zh-CN" altLang="en-US" sz="2400" dirty="0">
                    <a:solidFill>
                      <a:prstClr val="black"/>
                    </a:solidFill>
                  </a:rPr>
                  <a:t> </a:t>
                </a:r>
                <a:r>
                  <a:rPr lang="en-US" altLang="zh-CN" sz="2400" dirty="0">
                    <a:solidFill>
                      <a:prstClr val="black"/>
                    </a:solidFill>
                    <a:latin typeface="Cambria Math" panose="02040503050406030204" pitchFamily="18" charset="0"/>
                    <a:ea typeface="Cambria Math" panose="02040503050406030204" pitchFamily="18" charset="0"/>
                  </a:rPr>
                  <a:t>∏</a:t>
                </a:r>
                <a:r>
                  <a:rPr lang="en-US" altLang="zh-CN" sz="2400" baseline="-25000" dirty="0">
                    <a:solidFill>
                      <a:prstClr val="black"/>
                    </a:solidFill>
                  </a:rPr>
                  <a:t>A</a:t>
                </a:r>
                <a:r>
                  <a:rPr lang="en-US" altLang="zh-CN" sz="2400" dirty="0">
                    <a:solidFill>
                      <a:prstClr val="black"/>
                    </a:solidFill>
                  </a:rPr>
                  <a:t>(R))</a:t>
                </a:r>
                <a14:m>
                  <m:oMath xmlns:m="http://schemas.openxmlformats.org/officeDocument/2006/math">
                    <m:r>
                      <m:rPr>
                        <m:nor/>
                      </m:rPr>
                      <a:rPr lang="en-US" altLang="zh-CN" sz="2400" dirty="0">
                        <a:solidFill>
                          <a:prstClr val="black"/>
                        </a:solidFill>
                        <a:latin typeface="Cambria Math" panose="02040503050406030204" pitchFamily="18" charset="0"/>
                      </a:rPr>
                      <m:t>⋈</m:t>
                    </m:r>
                  </m:oMath>
                </a14:m>
                <a:r>
                  <a:rPr lang="en-US" altLang="zh-CN" sz="2400" dirty="0">
                    <a:solidFill>
                      <a:prstClr val="black"/>
                    </a:solidFill>
                  </a:rPr>
                  <a:t> R</a:t>
                </a:r>
              </a:p>
              <a:p>
                <a:pPr lvl="0">
                  <a:lnSpc>
                    <a:spcPct val="100000"/>
                  </a:lnSpc>
                </a:pPr>
                <a:r>
                  <a:rPr lang="zh-CN" altLang="en-US" sz="2400" dirty="0">
                    <a:solidFill>
                      <a:prstClr val="black"/>
                    </a:solidFill>
                  </a:rPr>
                  <a:t>半连接操作不具有对称性，即不满足交换律</a:t>
                </a:r>
                <a:endParaRPr lang="en-US" altLang="zh-CN" sz="2400" dirty="0">
                  <a:solidFill>
                    <a:prstClr val="black"/>
                  </a:solidFill>
                </a:endParaRPr>
              </a:p>
              <a:p>
                <a:pPr lvl="0">
                  <a:lnSpc>
                    <a:spcPct val="100000"/>
                  </a:lnSpc>
                </a:pPr>
                <a:r>
                  <a:rPr lang="en-US" altLang="zh-CN" sz="2400" dirty="0">
                    <a:solidFill>
                      <a:prstClr val="black"/>
                    </a:solidFill>
                  </a:rPr>
                  <a:t>      R </a:t>
                </a:r>
                <a:r>
                  <a:rPr lang="en-US" altLang="zh-CN" sz="2400" dirty="0">
                    <a:solidFill>
                      <a:prstClr val="black"/>
                    </a:solidFill>
                    <a:latin typeface="Cambria Math" panose="02040503050406030204" pitchFamily="18" charset="0"/>
                    <a:ea typeface="Cambria Math" panose="02040503050406030204" pitchFamily="18" charset="0"/>
                  </a:rPr>
                  <a:t>⋉</a:t>
                </a:r>
                <a:r>
                  <a:rPr lang="en-US" altLang="zh-CN" sz="2400" dirty="0">
                    <a:solidFill>
                      <a:prstClr val="black"/>
                    </a:solidFill>
                  </a:rPr>
                  <a:t> S </a:t>
                </a:r>
                <a:r>
                  <a:rPr lang="en-US" altLang="zh-CN" sz="2400" dirty="0">
                    <a:solidFill>
                      <a:prstClr val="black"/>
                    </a:solidFill>
                    <a:latin typeface="宋体" panose="02010600030101010101" pitchFamily="2" charset="-122"/>
                    <a:ea typeface="宋体" panose="02010600030101010101" pitchFamily="2" charset="-122"/>
                  </a:rPr>
                  <a:t>≠ </a:t>
                </a:r>
                <a:r>
                  <a:rPr lang="en-US" altLang="zh-CN" sz="2400" dirty="0">
                    <a:solidFill>
                      <a:prstClr val="black"/>
                    </a:solidFill>
                  </a:rPr>
                  <a:t>S </a:t>
                </a:r>
                <a:r>
                  <a:rPr lang="en-US" altLang="zh-CN" sz="2400" dirty="0">
                    <a:solidFill>
                      <a:prstClr val="black"/>
                    </a:solidFill>
                    <a:latin typeface="Cambria Math" panose="02040503050406030204" pitchFamily="18" charset="0"/>
                    <a:ea typeface="Cambria Math" panose="02040503050406030204" pitchFamily="18" charset="0"/>
                  </a:rPr>
                  <a:t>⋉</a:t>
                </a:r>
                <a:r>
                  <a:rPr lang="en-US" altLang="zh-CN" sz="2400" dirty="0">
                    <a:solidFill>
                      <a:prstClr val="black"/>
                    </a:solidFill>
                  </a:rPr>
                  <a:t> R</a:t>
                </a:r>
              </a:p>
              <a:p>
                <a:pPr lvl="0">
                  <a:lnSpc>
                    <a:spcPct val="100000"/>
                  </a:lnSpc>
                </a:pPr>
                <a:r>
                  <a:rPr lang="zh-CN" altLang="en-US" sz="2400" dirty="0">
                    <a:solidFill>
                      <a:prstClr val="black"/>
                    </a:solidFill>
                  </a:rPr>
                  <a:t>      是否适合用半连接，</a:t>
                </a:r>
                <a:r>
                  <a:rPr lang="zh-CN" altLang="en-US" sz="2400" dirty="0">
                    <a:solidFill>
                      <a:srgbClr val="FF0000"/>
                    </a:solidFill>
                  </a:rPr>
                  <a:t>需要对比直接连接和半连接的传输代价</a:t>
                </a:r>
                <a:r>
                  <a:rPr lang="zh-CN" altLang="en-US" sz="2400" dirty="0">
                    <a:solidFill>
                      <a:prstClr val="black"/>
                    </a:solidFill>
                  </a:rPr>
                  <a:t>。半连接操作中，执行场地中的</a:t>
                </a:r>
                <a:r>
                  <a:rPr lang="zh-CN" altLang="en-US" sz="2400" dirty="0">
                    <a:solidFill>
                      <a:srgbClr val="FF0000"/>
                    </a:solidFill>
                  </a:rPr>
                  <a:t>被投影表需要执行两次表扫描</a:t>
                </a:r>
                <a:r>
                  <a:rPr lang="zh-CN" altLang="en-US" sz="2400" dirty="0">
                    <a:solidFill>
                      <a:prstClr val="black"/>
                    </a:solidFill>
                  </a:rPr>
                  <a:t>操作，一次投影出连接属性，另一次执行缩减后的连接操作。</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838200" y="997561"/>
                <a:ext cx="9843655" cy="5062965"/>
              </a:xfrm>
              <a:blipFill>
                <a:blip r:embed="rId2"/>
                <a:stretch>
                  <a:fillRect l="-991" t="-964" b="-4217"/>
                </a:stretch>
              </a:blipFill>
            </p:spPr>
            <p:txBody>
              <a:bodyPr/>
              <a:lstStyle/>
              <a:p>
                <a:r>
                  <a:rPr lang="zh-CN" altLang="en-US">
                    <a:noFill/>
                  </a:rPr>
                  <a:t> </a:t>
                </a:r>
              </a:p>
            </p:txBody>
          </p:sp>
        </mc:Fallback>
      </mc:AlternateContent>
      <p:sp>
        <p:nvSpPr>
          <p:cNvPr id="5" name="灯片编号占位符 4"/>
          <p:cNvSpPr>
            <a:spLocks noGrp="1"/>
          </p:cNvSpPr>
          <p:nvPr>
            <p:ph type="sldNum" sz="quarter" idx="12"/>
          </p:nvPr>
        </p:nvSpPr>
        <p:spPr/>
        <p:txBody>
          <a:bodyPr/>
          <a:lstStyle/>
          <a:p>
            <a:fld id="{C464E751-8DDD-48F4-87DB-3D6A7AC74B40}" type="slidenum">
              <a:rPr lang="zh-CN" altLang="en-US" smtClean="0"/>
              <a:pPr/>
              <a:t>48</a:t>
            </a:fld>
            <a:endParaRPr lang="zh-CN" altLang="en-US" dirty="0"/>
          </a:p>
        </p:txBody>
      </p:sp>
    </p:spTree>
    <p:extLst>
      <p:ext uri="{BB962C8B-B14F-4D97-AF65-F5344CB8AC3E}">
        <p14:creationId xmlns:p14="http://schemas.microsoft.com/office/powerpoint/2010/main" val="86096694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2612"/>
            <a:ext cx="10515600" cy="1111254"/>
          </a:xfrm>
        </p:spPr>
        <p:txBody>
          <a:bodyPr>
            <a:normAutofit/>
          </a:bodyPr>
          <a:lstStyle/>
          <a:p>
            <a:r>
              <a:rPr lang="en-US" altLang="zh-CN" b="1" dirty="0">
                <a:latin typeface="等线" pitchFamily="2" charset="-122"/>
                <a:ea typeface="等线" pitchFamily="2" charset="-122"/>
              </a:rPr>
              <a:t>8.2	</a:t>
            </a:r>
            <a:r>
              <a:rPr lang="zh-CN" altLang="en-US" b="1" dirty="0">
                <a:latin typeface="等线" pitchFamily="2" charset="-122"/>
                <a:ea typeface="等线" pitchFamily="2" charset="-122"/>
              </a:rPr>
              <a:t>面向关系数据的分布式查询处理（续）</a:t>
            </a:r>
            <a:endParaRPr lang="zh-CN" altLang="en-US" b="1" dirty="0"/>
          </a:p>
        </p:txBody>
      </p:sp>
      <p:sp>
        <p:nvSpPr>
          <p:cNvPr id="3" name="内容占位符 2"/>
          <p:cNvSpPr>
            <a:spLocks noGrp="1"/>
          </p:cNvSpPr>
          <p:nvPr>
            <p:ph idx="1"/>
          </p:nvPr>
        </p:nvSpPr>
        <p:spPr>
          <a:xfrm>
            <a:off x="838200" y="1143865"/>
            <a:ext cx="9843655" cy="5062965"/>
          </a:xfrm>
        </p:spPr>
        <p:txBody>
          <a:bodyPr>
            <a:noAutofit/>
          </a:bodyPr>
          <a:lstStyle/>
          <a:p>
            <a:pPr lvl="0">
              <a:lnSpc>
                <a:spcPct val="90000"/>
              </a:lnSpc>
            </a:pPr>
            <a:r>
              <a:rPr lang="en-US" altLang="zh-CN" sz="2400" b="1" dirty="0">
                <a:solidFill>
                  <a:prstClr val="black"/>
                </a:solidFill>
              </a:rPr>
              <a:t>8.2.3 </a:t>
            </a:r>
            <a:r>
              <a:rPr lang="zh-CN" altLang="en-US" sz="2400" b="1" dirty="0">
                <a:solidFill>
                  <a:prstClr val="black"/>
                </a:solidFill>
              </a:rPr>
              <a:t>分布式关系数据库查询优化</a:t>
            </a:r>
            <a:endParaRPr lang="en-US" altLang="zh-CN" sz="2400" b="1" dirty="0">
              <a:solidFill>
                <a:prstClr val="black"/>
              </a:solidFill>
            </a:endParaRPr>
          </a:p>
          <a:p>
            <a:pPr lvl="0">
              <a:lnSpc>
                <a:spcPct val="90000"/>
              </a:lnSpc>
            </a:pPr>
            <a:r>
              <a:rPr lang="zh-CN" altLang="en-US" sz="2400" dirty="0">
                <a:solidFill>
                  <a:prstClr val="black"/>
                </a:solidFill>
              </a:rPr>
              <a:t>包括集中式、分布式两种查询优化技术</a:t>
            </a:r>
            <a:endParaRPr lang="en-US" altLang="zh-CN" sz="2400" dirty="0">
              <a:solidFill>
                <a:prstClr val="black"/>
              </a:solidFill>
            </a:endParaRPr>
          </a:p>
          <a:p>
            <a:pPr marL="342900" lvl="0" indent="-342900">
              <a:lnSpc>
                <a:spcPct val="90000"/>
              </a:lnSpc>
              <a:buFont typeface="Wingdings" panose="05000000000000000000" pitchFamily="2" charset="2"/>
              <a:buChar char="Ø"/>
            </a:pPr>
            <a:r>
              <a:rPr lang="zh-CN" altLang="en-US" sz="2400" b="1" dirty="0">
                <a:solidFill>
                  <a:prstClr val="black"/>
                </a:solidFill>
              </a:rPr>
              <a:t>集中式查询优化技术</a:t>
            </a:r>
            <a:endParaRPr lang="en-US" altLang="zh-CN" sz="2400" b="1" dirty="0">
              <a:solidFill>
                <a:prstClr val="black"/>
              </a:solidFill>
            </a:endParaRPr>
          </a:p>
          <a:p>
            <a:pPr lvl="0">
              <a:lnSpc>
                <a:spcPct val="90000"/>
              </a:lnSpc>
            </a:pPr>
            <a:r>
              <a:rPr lang="zh-CN" altLang="en-US" sz="2400" dirty="0">
                <a:solidFill>
                  <a:prstClr val="black"/>
                </a:solidFill>
              </a:rPr>
              <a:t>       集中式查询优化仍然是分布式查询优化的重要组成部分。</a:t>
            </a:r>
            <a:endParaRPr lang="en-US" altLang="zh-CN" sz="2400" dirty="0">
              <a:solidFill>
                <a:prstClr val="black"/>
              </a:solidFill>
            </a:endParaRPr>
          </a:p>
          <a:p>
            <a:pPr marL="800100" lvl="1" indent="-342900">
              <a:lnSpc>
                <a:spcPct val="90000"/>
              </a:lnSpc>
              <a:buFont typeface="Wingdings" panose="05000000000000000000" pitchFamily="2" charset="2"/>
              <a:buChar char="Ø"/>
            </a:pPr>
            <a:r>
              <a:rPr lang="zh-CN" altLang="en-US" dirty="0">
                <a:solidFill>
                  <a:prstClr val="black"/>
                </a:solidFill>
              </a:rPr>
              <a:t>连接优化</a:t>
            </a:r>
            <a:endParaRPr lang="en-US" altLang="zh-CN" dirty="0">
              <a:solidFill>
                <a:prstClr val="black"/>
              </a:solidFill>
            </a:endParaRPr>
          </a:p>
          <a:p>
            <a:pPr marL="457200" lvl="1">
              <a:lnSpc>
                <a:spcPct val="90000"/>
              </a:lnSpc>
            </a:pPr>
            <a:r>
              <a:rPr lang="zh-CN" altLang="en-US" dirty="0">
                <a:solidFill>
                  <a:prstClr val="black"/>
                </a:solidFill>
              </a:rPr>
              <a:t>       </a:t>
            </a:r>
            <a:r>
              <a:rPr lang="zh-CN" altLang="en-US" dirty="0">
                <a:solidFill>
                  <a:srgbClr val="00B0F0"/>
                </a:solidFill>
              </a:rPr>
              <a:t>（嵌套循环、归并排序、哈希、基于索引）</a:t>
            </a:r>
            <a:endParaRPr lang="en-US" altLang="zh-CN" dirty="0">
              <a:solidFill>
                <a:srgbClr val="00B0F0"/>
              </a:solidFill>
            </a:endParaRPr>
          </a:p>
          <a:p>
            <a:pPr marL="800100" lvl="1" indent="-342900">
              <a:lnSpc>
                <a:spcPct val="90000"/>
              </a:lnSpc>
              <a:buFont typeface="Wingdings" panose="05000000000000000000" pitchFamily="2" charset="2"/>
              <a:buChar char="Ø"/>
            </a:pPr>
            <a:r>
              <a:rPr lang="zh-CN" altLang="en-US" dirty="0">
                <a:solidFill>
                  <a:prstClr val="black"/>
                </a:solidFill>
              </a:rPr>
              <a:t>面向新硬件技术（内存数据库）的查询优化</a:t>
            </a:r>
            <a:endParaRPr lang="en-US" altLang="zh-CN" dirty="0">
              <a:solidFill>
                <a:prstClr val="black"/>
              </a:solidFill>
            </a:endParaRPr>
          </a:p>
          <a:p>
            <a:pPr lvl="1">
              <a:lnSpc>
                <a:spcPct val="90000"/>
              </a:lnSpc>
            </a:pPr>
            <a:r>
              <a:rPr lang="zh-CN" altLang="en-US" dirty="0">
                <a:solidFill>
                  <a:prstClr val="black"/>
                </a:solidFill>
              </a:rPr>
              <a:t>         大内存与多核处理器发展，推动了内存数据库技术的成熟与普及：提高并行查询处理的性能和</a:t>
            </a:r>
            <a:r>
              <a:rPr lang="en-US" altLang="zh-CN" dirty="0">
                <a:solidFill>
                  <a:prstClr val="black"/>
                </a:solidFill>
              </a:rPr>
              <a:t>cache</a:t>
            </a:r>
            <a:r>
              <a:rPr lang="zh-CN" altLang="en-US" dirty="0">
                <a:solidFill>
                  <a:prstClr val="black"/>
                </a:solidFill>
              </a:rPr>
              <a:t>缓存效率。</a:t>
            </a:r>
            <a:endParaRPr lang="en-US" altLang="zh-CN" dirty="0">
              <a:solidFill>
                <a:prstClr val="black"/>
              </a:solidFill>
            </a:endParaRPr>
          </a:p>
          <a:p>
            <a:pPr lvl="1">
              <a:lnSpc>
                <a:spcPct val="90000"/>
              </a:lnSpc>
            </a:pPr>
            <a:r>
              <a:rPr lang="zh-CN" altLang="en-US" dirty="0">
                <a:solidFill>
                  <a:prstClr val="black"/>
                </a:solidFill>
              </a:rPr>
              <a:t>         内存连接算法：</a:t>
            </a:r>
            <a:r>
              <a:rPr lang="en-US" altLang="zh-CN" dirty="0">
                <a:solidFill>
                  <a:prstClr val="black"/>
                </a:solidFill>
              </a:rPr>
              <a:t>cache</a:t>
            </a:r>
            <a:r>
              <a:rPr lang="zh-CN" altLang="en-US" dirty="0">
                <a:solidFill>
                  <a:prstClr val="black"/>
                </a:solidFill>
              </a:rPr>
              <a:t>敏感的</a:t>
            </a:r>
            <a:r>
              <a:rPr lang="en-US" altLang="zh-CN" dirty="0">
                <a:solidFill>
                  <a:srgbClr val="FF0000"/>
                </a:solidFill>
              </a:rPr>
              <a:t>radix</a:t>
            </a:r>
            <a:r>
              <a:rPr lang="zh-CN" altLang="en-US" dirty="0">
                <a:solidFill>
                  <a:srgbClr val="FF0000"/>
                </a:solidFill>
              </a:rPr>
              <a:t>分区技术</a:t>
            </a:r>
            <a:r>
              <a:rPr lang="zh-CN" altLang="en-US" dirty="0">
                <a:solidFill>
                  <a:prstClr val="black"/>
                </a:solidFill>
              </a:rPr>
              <a:t>、</a:t>
            </a:r>
            <a:r>
              <a:rPr lang="en-US" altLang="zh-CN" dirty="0">
                <a:solidFill>
                  <a:prstClr val="black"/>
                </a:solidFill>
              </a:rPr>
              <a:t>SIMD</a:t>
            </a:r>
            <a:r>
              <a:rPr lang="zh-CN" altLang="en-US" dirty="0">
                <a:solidFill>
                  <a:prstClr val="black"/>
                </a:solidFill>
              </a:rPr>
              <a:t>并行处理技术、向量处理技术、</a:t>
            </a:r>
            <a:r>
              <a:rPr lang="en-US" altLang="zh-CN" dirty="0">
                <a:solidFill>
                  <a:prstClr val="black"/>
                </a:solidFill>
              </a:rPr>
              <a:t>JIT</a:t>
            </a:r>
            <a:r>
              <a:rPr lang="zh-CN" altLang="en-US" dirty="0">
                <a:solidFill>
                  <a:prstClr val="black"/>
                </a:solidFill>
              </a:rPr>
              <a:t>实时编译技术。</a:t>
            </a:r>
            <a:endParaRPr lang="en-US" altLang="zh-CN" dirty="0">
              <a:solidFill>
                <a:prstClr val="black"/>
              </a:solidFill>
            </a:endParaRPr>
          </a:p>
          <a:p>
            <a:pPr marL="442913" lvl="1">
              <a:lnSpc>
                <a:spcPct val="90000"/>
              </a:lnSpc>
              <a:buFont typeface="Wingdings" panose="05000000000000000000" pitchFamily="2" charset="2"/>
              <a:buChar char="Ø"/>
            </a:pPr>
            <a:r>
              <a:rPr lang="zh-CN" altLang="en-US" dirty="0">
                <a:solidFill>
                  <a:prstClr val="black"/>
                </a:solidFill>
              </a:rPr>
              <a:t> 采用基于代价模型的查询优化</a:t>
            </a:r>
            <a:endParaRPr lang="en-US" altLang="zh-CN" dirty="0">
              <a:solidFill>
                <a:prstClr val="black"/>
              </a:solidFill>
            </a:endParaRPr>
          </a:p>
          <a:p>
            <a:pPr lvl="1">
              <a:lnSpc>
                <a:spcPct val="90000"/>
              </a:lnSpc>
            </a:pPr>
            <a:endParaRPr lang="en-US" altLang="zh-CN" dirty="0">
              <a:solidFill>
                <a:prstClr val="black"/>
              </a:solidFill>
            </a:endParaRPr>
          </a:p>
        </p:txBody>
      </p:sp>
      <p:sp>
        <p:nvSpPr>
          <p:cNvPr id="5" name="灯片编号占位符 4"/>
          <p:cNvSpPr>
            <a:spLocks noGrp="1"/>
          </p:cNvSpPr>
          <p:nvPr>
            <p:ph type="sldNum" sz="quarter" idx="12"/>
          </p:nvPr>
        </p:nvSpPr>
        <p:spPr/>
        <p:txBody>
          <a:bodyPr/>
          <a:lstStyle/>
          <a:p>
            <a:fld id="{C464E751-8DDD-48F4-87DB-3D6A7AC74B40}" type="slidenum">
              <a:rPr lang="zh-CN" altLang="en-US" smtClean="0"/>
              <a:pPr/>
              <a:t>49</a:t>
            </a:fld>
            <a:endParaRPr lang="zh-CN" altLang="en-US" dirty="0"/>
          </a:p>
        </p:txBody>
      </p:sp>
    </p:spTree>
    <p:extLst>
      <p:ext uri="{BB962C8B-B14F-4D97-AF65-F5344CB8AC3E}">
        <p14:creationId xmlns:p14="http://schemas.microsoft.com/office/powerpoint/2010/main" val="42302984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111254"/>
          </a:xfrm>
        </p:spPr>
        <p:txBody>
          <a:bodyPr>
            <a:normAutofit/>
          </a:bodyPr>
          <a:lstStyle/>
          <a:p>
            <a:r>
              <a:rPr lang="en-US" altLang="zh-CN" dirty="0">
                <a:latin typeface="等线" pitchFamily="2" charset="-122"/>
                <a:ea typeface="等线" pitchFamily="2" charset="-122"/>
              </a:rPr>
              <a:t>8.1	</a:t>
            </a:r>
            <a:r>
              <a:rPr lang="zh-CN" altLang="en-US" dirty="0">
                <a:latin typeface="等线" pitchFamily="2" charset="-122"/>
                <a:ea typeface="等线" pitchFamily="2" charset="-122"/>
              </a:rPr>
              <a:t>分布式查询处理概述</a:t>
            </a:r>
            <a:endParaRPr lang="zh-CN" altLang="en-US" dirty="0"/>
          </a:p>
        </p:txBody>
      </p:sp>
      <p:sp>
        <p:nvSpPr>
          <p:cNvPr id="3" name="内容占位符 2"/>
          <p:cNvSpPr>
            <a:spLocks noGrp="1"/>
          </p:cNvSpPr>
          <p:nvPr>
            <p:ph idx="1"/>
          </p:nvPr>
        </p:nvSpPr>
        <p:spPr>
          <a:xfrm>
            <a:off x="838200" y="1476380"/>
            <a:ext cx="9843655" cy="4351338"/>
          </a:xfrm>
        </p:spPr>
        <p:txBody>
          <a:bodyPr>
            <a:noAutofit/>
          </a:bodyPr>
          <a:lstStyle/>
          <a:p>
            <a:r>
              <a:rPr lang="zh-CN" altLang="en-US" sz="2400" dirty="0"/>
              <a:t>大数据管理框架下，分布式查询处理主要分为：</a:t>
            </a:r>
            <a:endParaRPr lang="en-US" altLang="zh-CN" sz="2400" dirty="0"/>
          </a:p>
          <a:p>
            <a:pPr marL="342900" lvl="1" indent="-342900">
              <a:buFont typeface="Wingdings" panose="05000000000000000000" pitchFamily="2" charset="2"/>
              <a:buChar char="Ø"/>
            </a:pPr>
            <a:r>
              <a:rPr lang="zh-CN" altLang="en-US" dirty="0"/>
              <a:t>分布式</a:t>
            </a:r>
            <a:r>
              <a:rPr lang="zh-CN" altLang="en-US" dirty="0">
                <a:solidFill>
                  <a:srgbClr val="FF0000"/>
                </a:solidFill>
              </a:rPr>
              <a:t>数据库</a:t>
            </a:r>
            <a:r>
              <a:rPr lang="zh-CN" altLang="en-US" dirty="0"/>
              <a:t>查询处理</a:t>
            </a:r>
            <a:endParaRPr lang="en-US" altLang="zh-CN" dirty="0"/>
          </a:p>
          <a:p>
            <a:pPr marL="342900" lvl="1" indent="-342900">
              <a:buFont typeface="Wingdings" panose="05000000000000000000" pitchFamily="2" charset="2"/>
              <a:buChar char="Ø"/>
            </a:pPr>
            <a:r>
              <a:rPr lang="zh-CN" altLang="en-US" dirty="0"/>
              <a:t>面向</a:t>
            </a:r>
            <a:r>
              <a:rPr lang="zh-CN" altLang="en-US" dirty="0">
                <a:solidFill>
                  <a:srgbClr val="FF0000"/>
                </a:solidFill>
              </a:rPr>
              <a:t>键值对</a:t>
            </a:r>
            <a:r>
              <a:rPr lang="zh-CN" altLang="en-US" dirty="0"/>
              <a:t>数据的分布式查询</a:t>
            </a:r>
            <a:endParaRPr lang="en-US" altLang="zh-CN" dirty="0"/>
          </a:p>
          <a:p>
            <a:pPr marL="342900" lvl="1" indent="-342900">
              <a:buFont typeface="Wingdings" panose="05000000000000000000" pitchFamily="2" charset="2"/>
              <a:buChar char="Ø"/>
            </a:pPr>
            <a:r>
              <a:rPr lang="zh-CN" altLang="en-US" dirty="0"/>
              <a:t>面向</a:t>
            </a:r>
            <a:r>
              <a:rPr lang="zh-CN" altLang="en-US" dirty="0">
                <a:solidFill>
                  <a:srgbClr val="FF0000"/>
                </a:solidFill>
              </a:rPr>
              <a:t>文档</a:t>
            </a:r>
            <a:r>
              <a:rPr lang="zh-CN" altLang="en-US" dirty="0"/>
              <a:t>数据的分布式查询</a:t>
            </a:r>
            <a:endParaRPr lang="en-US" altLang="zh-CN" dirty="0"/>
          </a:p>
          <a:p>
            <a:pPr marL="342900" lvl="1" indent="-342900">
              <a:buFont typeface="Wingdings" panose="05000000000000000000" pitchFamily="2" charset="2"/>
              <a:buChar char="Ø"/>
            </a:pPr>
            <a:r>
              <a:rPr lang="zh-CN" altLang="en-US" dirty="0"/>
              <a:t>面向</a:t>
            </a:r>
            <a:r>
              <a:rPr lang="zh-CN" altLang="en-US" dirty="0">
                <a:solidFill>
                  <a:srgbClr val="FF0000"/>
                </a:solidFill>
              </a:rPr>
              <a:t>图数据</a:t>
            </a:r>
            <a:r>
              <a:rPr lang="zh-CN" altLang="en-US" dirty="0"/>
              <a:t>的分布式查询</a:t>
            </a:r>
            <a:endParaRPr lang="en-US" altLang="zh-CN" dirty="0"/>
          </a:p>
          <a:p>
            <a:pPr lvl="1"/>
            <a:endParaRPr lang="en-US" altLang="zh-CN" dirty="0"/>
          </a:p>
          <a:p>
            <a:pPr lvl="1"/>
            <a:r>
              <a:rPr lang="zh-CN" altLang="en-US" b="1" dirty="0"/>
              <a:t>影响因素：</a:t>
            </a:r>
            <a:r>
              <a:rPr lang="zh-CN" altLang="en-US" dirty="0"/>
              <a:t>数据的局部特性（数据分布策略）、本地</a:t>
            </a:r>
            <a:r>
              <a:rPr lang="en-US" altLang="zh-CN" dirty="0"/>
              <a:t>I/O</a:t>
            </a:r>
            <a:r>
              <a:rPr lang="zh-CN" altLang="en-US" dirty="0"/>
              <a:t>代价、本地</a:t>
            </a:r>
            <a:r>
              <a:rPr lang="en-US" altLang="zh-CN" dirty="0"/>
              <a:t>CPU</a:t>
            </a:r>
            <a:r>
              <a:rPr lang="zh-CN" altLang="en-US" dirty="0"/>
              <a:t>计算代价、网络传输及通信代价等。</a:t>
            </a:r>
            <a:endParaRPr lang="en-US" altLang="zh-CN" dirty="0"/>
          </a:p>
          <a:p>
            <a:pPr lvl="1"/>
            <a:r>
              <a:rPr lang="zh-CN" altLang="en-US" b="1" dirty="0"/>
              <a:t>典型方法：</a:t>
            </a:r>
            <a:r>
              <a:rPr lang="en-US" altLang="zh-CN" dirty="0"/>
              <a:t>MapReduce</a:t>
            </a:r>
            <a:r>
              <a:rPr lang="zh-CN" altLang="en-US" dirty="0"/>
              <a:t>离线批处理、</a:t>
            </a:r>
            <a:r>
              <a:rPr lang="en-US" altLang="zh-CN" dirty="0"/>
              <a:t>SQL on Hadoop</a:t>
            </a:r>
            <a:r>
              <a:rPr lang="zh-CN" altLang="en-US" dirty="0"/>
              <a:t>、。。。</a:t>
            </a:r>
            <a:endParaRPr lang="en-US" altLang="zh-CN" dirty="0"/>
          </a:p>
        </p:txBody>
      </p:sp>
      <p:sp>
        <p:nvSpPr>
          <p:cNvPr id="5" name="灯片编号占位符 4"/>
          <p:cNvSpPr>
            <a:spLocks noGrp="1"/>
          </p:cNvSpPr>
          <p:nvPr>
            <p:ph type="sldNum" sz="quarter" idx="12"/>
          </p:nvPr>
        </p:nvSpPr>
        <p:spPr/>
        <p:txBody>
          <a:bodyPr/>
          <a:lstStyle/>
          <a:p>
            <a:fld id="{C464E751-8DDD-48F4-87DB-3D6A7AC74B40}" type="slidenum">
              <a:rPr lang="zh-CN" altLang="en-US" smtClean="0"/>
              <a:pPr/>
              <a:t>5</a:t>
            </a:fld>
            <a:endParaRPr lang="zh-CN" altLang="en-US" dirty="0"/>
          </a:p>
        </p:txBody>
      </p:sp>
    </p:spTree>
    <p:extLst>
      <p:ext uri="{BB962C8B-B14F-4D97-AF65-F5344CB8AC3E}">
        <p14:creationId xmlns:p14="http://schemas.microsoft.com/office/powerpoint/2010/main" val="289200010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9FA466-9D9E-4E02-8214-5157FD2473AB}"/>
              </a:ext>
            </a:extLst>
          </p:cNvPr>
          <p:cNvSpPr>
            <a:spLocks noGrp="1"/>
          </p:cNvSpPr>
          <p:nvPr>
            <p:ph type="title"/>
          </p:nvPr>
        </p:nvSpPr>
        <p:spPr/>
        <p:txBody>
          <a:bodyPr>
            <a:normAutofit/>
          </a:bodyPr>
          <a:lstStyle/>
          <a:p>
            <a:r>
              <a:rPr lang="zh-CN" altLang="en-US" sz="2400" b="1" dirty="0"/>
              <a:t>不分区的哈希连接（</a:t>
            </a:r>
            <a:r>
              <a:rPr lang="en-US" altLang="zh-CN" sz="2400" dirty="0"/>
              <a:t> no partitioning hash join </a:t>
            </a:r>
            <a:r>
              <a:rPr lang="zh-CN" altLang="en-US" sz="2400" b="1" dirty="0"/>
              <a:t>）</a:t>
            </a:r>
          </a:p>
        </p:txBody>
      </p:sp>
      <p:sp>
        <p:nvSpPr>
          <p:cNvPr id="3" name="内容占位符 2">
            <a:extLst>
              <a:ext uri="{FF2B5EF4-FFF2-40B4-BE49-F238E27FC236}">
                <a16:creationId xmlns:a16="http://schemas.microsoft.com/office/drawing/2014/main" id="{936E3622-50E2-437A-8989-F2C289C24AC8}"/>
              </a:ext>
            </a:extLst>
          </p:cNvPr>
          <p:cNvSpPr>
            <a:spLocks noGrp="1"/>
          </p:cNvSpPr>
          <p:nvPr>
            <p:ph idx="1"/>
          </p:nvPr>
        </p:nvSpPr>
        <p:spPr>
          <a:xfrm>
            <a:off x="838200" y="1285461"/>
            <a:ext cx="4662830" cy="4742263"/>
          </a:xfrm>
        </p:spPr>
        <p:txBody>
          <a:bodyPr>
            <a:normAutofit/>
          </a:bodyPr>
          <a:lstStyle/>
          <a:p>
            <a:r>
              <a:rPr lang="zh-CN" altLang="en-US" sz="2400" dirty="0"/>
              <a:t>算法分为</a:t>
            </a:r>
            <a:r>
              <a:rPr lang="en-US" altLang="zh-CN" sz="2400" dirty="0"/>
              <a:t>build</a:t>
            </a:r>
            <a:r>
              <a:rPr lang="zh-CN" altLang="en-US" sz="2400" dirty="0"/>
              <a:t>和</a:t>
            </a:r>
            <a:r>
              <a:rPr lang="en-US" altLang="zh-CN" sz="2400" dirty="0"/>
              <a:t>probe</a:t>
            </a:r>
            <a:r>
              <a:rPr lang="zh-CN" altLang="en-US" sz="2400" dirty="0"/>
              <a:t>两个阶段 ：   </a:t>
            </a:r>
            <a:endParaRPr lang="en-US" altLang="zh-CN" sz="2400" dirty="0"/>
          </a:p>
          <a:p>
            <a:r>
              <a:rPr lang="en-US" altLang="zh-CN" sz="2400" dirty="0"/>
              <a:t>    build</a:t>
            </a:r>
            <a:r>
              <a:rPr lang="zh-CN" altLang="en-US" sz="2400" dirty="0"/>
              <a:t>阶段，所有线程同步构建一张哈希表。</a:t>
            </a:r>
            <a:endParaRPr lang="en-US" altLang="zh-CN" sz="2400" dirty="0"/>
          </a:p>
          <a:p>
            <a:r>
              <a:rPr lang="en-US" altLang="zh-CN" sz="2400" dirty="0"/>
              <a:t>    probe</a:t>
            </a:r>
            <a:r>
              <a:rPr lang="zh-CN" altLang="en-US" sz="2400" dirty="0"/>
              <a:t>阶段，所有线程共同工作，在哈希表中找到与</a:t>
            </a:r>
            <a:r>
              <a:rPr lang="en-US" altLang="zh-CN" sz="2400" dirty="0"/>
              <a:t>S</a:t>
            </a:r>
            <a:r>
              <a:rPr lang="zh-CN" altLang="en-US" sz="2400" dirty="0"/>
              <a:t>表中元组相匹配的桶。</a:t>
            </a:r>
            <a:endParaRPr lang="en-US" altLang="zh-CN" sz="2400" dirty="0"/>
          </a:p>
          <a:p>
            <a:r>
              <a:rPr lang="zh-CN" altLang="en-US" sz="2400" dirty="0">
                <a:solidFill>
                  <a:srgbClr val="00B0F0"/>
                </a:solidFill>
              </a:rPr>
              <a:t>算法不去适应硬件环境变化</a:t>
            </a:r>
          </a:p>
        </p:txBody>
      </p:sp>
      <p:sp>
        <p:nvSpPr>
          <p:cNvPr id="4" name="灯片编号占位符 3">
            <a:extLst>
              <a:ext uri="{FF2B5EF4-FFF2-40B4-BE49-F238E27FC236}">
                <a16:creationId xmlns:a16="http://schemas.microsoft.com/office/drawing/2014/main" id="{0392FD70-44B4-4987-A7AA-6A1390B05988}"/>
              </a:ext>
            </a:extLst>
          </p:cNvPr>
          <p:cNvSpPr>
            <a:spLocks noGrp="1"/>
          </p:cNvSpPr>
          <p:nvPr>
            <p:ph type="sldNum" sz="quarter" idx="12"/>
          </p:nvPr>
        </p:nvSpPr>
        <p:spPr/>
        <p:txBody>
          <a:bodyPr/>
          <a:lstStyle/>
          <a:p>
            <a:fld id="{C464E751-8DDD-48F4-87DB-3D6A7AC74B40}" type="slidenum">
              <a:rPr lang="zh-CN" altLang="en-US" smtClean="0"/>
              <a:pPr/>
              <a:t>50</a:t>
            </a:fld>
            <a:endParaRPr lang="zh-CN" altLang="en-US" dirty="0"/>
          </a:p>
        </p:txBody>
      </p:sp>
      <p:sp>
        <p:nvSpPr>
          <p:cNvPr id="5" name="矩形 4">
            <a:extLst>
              <a:ext uri="{FF2B5EF4-FFF2-40B4-BE49-F238E27FC236}">
                <a16:creationId xmlns:a16="http://schemas.microsoft.com/office/drawing/2014/main" id="{59779BCC-5987-4614-AE9A-F0DC0EF535C5}"/>
              </a:ext>
            </a:extLst>
          </p:cNvPr>
          <p:cNvSpPr/>
          <p:nvPr/>
        </p:nvSpPr>
        <p:spPr>
          <a:xfrm>
            <a:off x="838200" y="6492874"/>
            <a:ext cx="6170279" cy="369332"/>
          </a:xfrm>
          <a:prstGeom prst="rect">
            <a:avLst/>
          </a:prstGeom>
        </p:spPr>
        <p:txBody>
          <a:bodyPr wrap="none">
            <a:spAutoFit/>
          </a:bodyPr>
          <a:lstStyle/>
          <a:p>
            <a:r>
              <a:rPr lang="zh-CN" altLang="en-US" dirty="0">
                <a:solidFill>
                  <a:schemeClr val="bg1">
                    <a:lumMod val="85000"/>
                  </a:schemeClr>
                </a:solidFill>
              </a:rPr>
              <a:t>参考链接：https://www.pianshen.com/article/11101095182/</a:t>
            </a:r>
          </a:p>
        </p:txBody>
      </p:sp>
      <p:pic>
        <p:nvPicPr>
          <p:cNvPr id="7172" name="Picture 4" descr="e12505561df7d30515e56da79c5ef489.png">
            <a:extLst>
              <a:ext uri="{FF2B5EF4-FFF2-40B4-BE49-F238E27FC236}">
                <a16:creationId xmlns:a16="http://schemas.microsoft.com/office/drawing/2014/main" id="{BBFDFAAF-2DF6-440A-B57C-A089260BB9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21836" y="1285461"/>
            <a:ext cx="4260364" cy="39840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725143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9FA466-9D9E-4E02-8214-5157FD2473AB}"/>
              </a:ext>
            </a:extLst>
          </p:cNvPr>
          <p:cNvSpPr>
            <a:spLocks noGrp="1"/>
          </p:cNvSpPr>
          <p:nvPr>
            <p:ph type="title"/>
          </p:nvPr>
        </p:nvSpPr>
        <p:spPr/>
        <p:txBody>
          <a:bodyPr>
            <a:normAutofit/>
          </a:bodyPr>
          <a:lstStyle/>
          <a:p>
            <a:r>
              <a:rPr lang="zh-CN" altLang="en-US" sz="2400" b="1" dirty="0"/>
              <a:t>分区的哈希连接（</a:t>
            </a:r>
            <a:r>
              <a:rPr lang="en-US" altLang="zh-CN" sz="2400" dirty="0"/>
              <a:t> partitioned hash join </a:t>
            </a:r>
            <a:r>
              <a:rPr lang="zh-CN" altLang="en-US" sz="2400" b="1" dirty="0"/>
              <a:t>）</a:t>
            </a:r>
          </a:p>
        </p:txBody>
      </p:sp>
      <p:sp>
        <p:nvSpPr>
          <p:cNvPr id="3" name="内容占位符 2">
            <a:extLst>
              <a:ext uri="{FF2B5EF4-FFF2-40B4-BE49-F238E27FC236}">
                <a16:creationId xmlns:a16="http://schemas.microsoft.com/office/drawing/2014/main" id="{936E3622-50E2-437A-8989-F2C289C24AC8}"/>
              </a:ext>
            </a:extLst>
          </p:cNvPr>
          <p:cNvSpPr>
            <a:spLocks noGrp="1"/>
          </p:cNvSpPr>
          <p:nvPr>
            <p:ph idx="1"/>
          </p:nvPr>
        </p:nvSpPr>
        <p:spPr>
          <a:xfrm>
            <a:off x="838200" y="1285461"/>
            <a:ext cx="3938626" cy="4742263"/>
          </a:xfrm>
        </p:spPr>
        <p:txBody>
          <a:bodyPr>
            <a:normAutofit lnSpcReduction="10000"/>
          </a:bodyPr>
          <a:lstStyle/>
          <a:p>
            <a:r>
              <a:rPr lang="zh-CN" altLang="en-US" sz="2400" dirty="0"/>
              <a:t>算法过程分为</a:t>
            </a:r>
            <a:r>
              <a:rPr lang="en-US" altLang="zh-CN" sz="2400" dirty="0"/>
              <a:t>partition</a:t>
            </a:r>
            <a:r>
              <a:rPr lang="zh-CN" altLang="en-US" sz="2400" dirty="0"/>
              <a:t>、</a:t>
            </a:r>
            <a:r>
              <a:rPr lang="en-US" altLang="zh-CN" sz="2400" dirty="0"/>
              <a:t>build</a:t>
            </a:r>
            <a:r>
              <a:rPr lang="zh-CN" altLang="en-US" sz="2400" dirty="0"/>
              <a:t>和</a:t>
            </a:r>
            <a:r>
              <a:rPr lang="en-US" altLang="zh-CN" sz="2400" dirty="0"/>
              <a:t>probe 3</a:t>
            </a:r>
            <a:r>
              <a:rPr lang="zh-CN" altLang="en-US" sz="2400" dirty="0"/>
              <a:t>个阶段</a:t>
            </a:r>
            <a:r>
              <a:rPr lang="en-US" altLang="zh-CN" sz="2400" dirty="0"/>
              <a:t>: </a:t>
            </a:r>
          </a:p>
          <a:p>
            <a:r>
              <a:rPr lang="en-US" altLang="zh-CN" sz="2400" dirty="0"/>
              <a:t>   partition</a:t>
            </a:r>
            <a:r>
              <a:rPr lang="zh-CN" altLang="en-US" sz="2400" dirty="0"/>
              <a:t>阶段将</a:t>
            </a:r>
            <a:r>
              <a:rPr lang="en-US" altLang="zh-CN" sz="2400" dirty="0"/>
              <a:t>R</a:t>
            </a:r>
            <a:r>
              <a:rPr lang="zh-CN" altLang="en-US" sz="2400" dirty="0"/>
              <a:t>表的数据划分到不同的分区；</a:t>
            </a:r>
            <a:endParaRPr lang="en-US" altLang="zh-CN" sz="2400" dirty="0"/>
          </a:p>
          <a:p>
            <a:r>
              <a:rPr lang="en-US" altLang="zh-CN" sz="2400" dirty="0"/>
              <a:t>   build</a:t>
            </a:r>
            <a:r>
              <a:rPr lang="zh-CN" altLang="en-US" sz="2400" dirty="0"/>
              <a:t>阶段在各个分区上构建哈希表；</a:t>
            </a:r>
            <a:endParaRPr lang="en-US" altLang="zh-CN" sz="2400" dirty="0"/>
          </a:p>
          <a:p>
            <a:r>
              <a:rPr lang="en-US" altLang="zh-CN" sz="2400" dirty="0"/>
              <a:t>   probe</a:t>
            </a:r>
            <a:r>
              <a:rPr lang="zh-CN" altLang="en-US" sz="2400" dirty="0"/>
              <a:t>阶段先将</a:t>
            </a:r>
            <a:r>
              <a:rPr lang="en-US" altLang="zh-CN" sz="2400" dirty="0"/>
              <a:t>S</a:t>
            </a:r>
            <a:r>
              <a:rPr lang="zh-CN" altLang="en-US" sz="2400" dirty="0"/>
              <a:t>表中的元组映射到对应的分区上，再进行连接操作</a:t>
            </a:r>
            <a:endParaRPr lang="en-US" altLang="zh-CN" sz="2400" dirty="0"/>
          </a:p>
          <a:p>
            <a:r>
              <a:rPr lang="zh-CN" altLang="en-US" sz="2400" dirty="0">
                <a:solidFill>
                  <a:srgbClr val="00B0F0"/>
                </a:solidFill>
              </a:rPr>
              <a:t>算法适应硬件环境变化</a:t>
            </a:r>
          </a:p>
        </p:txBody>
      </p:sp>
      <p:sp>
        <p:nvSpPr>
          <p:cNvPr id="4" name="灯片编号占位符 3">
            <a:extLst>
              <a:ext uri="{FF2B5EF4-FFF2-40B4-BE49-F238E27FC236}">
                <a16:creationId xmlns:a16="http://schemas.microsoft.com/office/drawing/2014/main" id="{0392FD70-44B4-4987-A7AA-6A1390B05988}"/>
              </a:ext>
            </a:extLst>
          </p:cNvPr>
          <p:cNvSpPr>
            <a:spLocks noGrp="1"/>
          </p:cNvSpPr>
          <p:nvPr>
            <p:ph type="sldNum" sz="quarter" idx="12"/>
          </p:nvPr>
        </p:nvSpPr>
        <p:spPr/>
        <p:txBody>
          <a:bodyPr/>
          <a:lstStyle/>
          <a:p>
            <a:fld id="{C464E751-8DDD-48F4-87DB-3D6A7AC74B40}" type="slidenum">
              <a:rPr lang="zh-CN" altLang="en-US" smtClean="0"/>
              <a:pPr/>
              <a:t>51</a:t>
            </a:fld>
            <a:endParaRPr lang="zh-CN" altLang="en-US" dirty="0"/>
          </a:p>
        </p:txBody>
      </p:sp>
      <p:sp>
        <p:nvSpPr>
          <p:cNvPr id="5" name="矩形 4">
            <a:extLst>
              <a:ext uri="{FF2B5EF4-FFF2-40B4-BE49-F238E27FC236}">
                <a16:creationId xmlns:a16="http://schemas.microsoft.com/office/drawing/2014/main" id="{59779BCC-5987-4614-AE9A-F0DC0EF535C5}"/>
              </a:ext>
            </a:extLst>
          </p:cNvPr>
          <p:cNvSpPr/>
          <p:nvPr/>
        </p:nvSpPr>
        <p:spPr>
          <a:xfrm>
            <a:off x="838200" y="6492874"/>
            <a:ext cx="6170279" cy="369332"/>
          </a:xfrm>
          <a:prstGeom prst="rect">
            <a:avLst/>
          </a:prstGeom>
        </p:spPr>
        <p:txBody>
          <a:bodyPr wrap="none">
            <a:spAutoFit/>
          </a:bodyPr>
          <a:lstStyle/>
          <a:p>
            <a:r>
              <a:rPr lang="zh-CN" altLang="en-US" dirty="0">
                <a:solidFill>
                  <a:schemeClr val="bg1">
                    <a:lumMod val="85000"/>
                  </a:schemeClr>
                </a:solidFill>
              </a:rPr>
              <a:t>参考链接：https://www.pianshen.com/article/11101095182/</a:t>
            </a:r>
          </a:p>
        </p:txBody>
      </p:sp>
      <p:pic>
        <p:nvPicPr>
          <p:cNvPr id="8194" name="Picture 2" descr="3f3c43f1acbde4d24d641a690230d591.png">
            <a:extLst>
              <a:ext uri="{FF2B5EF4-FFF2-40B4-BE49-F238E27FC236}">
                <a16:creationId xmlns:a16="http://schemas.microsoft.com/office/drawing/2014/main" id="{10EFF08E-424F-4BA9-89F9-59789327C9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76826" y="1285460"/>
            <a:ext cx="6025328" cy="35718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08244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9FA466-9D9E-4E02-8214-5157FD2473AB}"/>
              </a:ext>
            </a:extLst>
          </p:cNvPr>
          <p:cNvSpPr>
            <a:spLocks noGrp="1"/>
          </p:cNvSpPr>
          <p:nvPr>
            <p:ph type="title"/>
          </p:nvPr>
        </p:nvSpPr>
        <p:spPr/>
        <p:txBody>
          <a:bodyPr>
            <a:normAutofit/>
          </a:bodyPr>
          <a:lstStyle/>
          <a:p>
            <a:r>
              <a:rPr lang="en-US" altLang="zh-CN" sz="2400" b="1" dirty="0"/>
              <a:t>Radix</a:t>
            </a:r>
            <a:r>
              <a:rPr lang="zh-CN" altLang="en-US" sz="2400" b="1" dirty="0"/>
              <a:t>哈希连接（</a:t>
            </a:r>
            <a:r>
              <a:rPr lang="en-US" altLang="zh-CN" sz="2400" dirty="0"/>
              <a:t> Radix hash join</a:t>
            </a:r>
            <a:r>
              <a:rPr lang="zh-CN" altLang="en-US" sz="2400" b="1" dirty="0"/>
              <a:t>）</a:t>
            </a:r>
          </a:p>
        </p:txBody>
      </p:sp>
      <p:sp>
        <p:nvSpPr>
          <p:cNvPr id="3" name="内容占位符 2">
            <a:extLst>
              <a:ext uri="{FF2B5EF4-FFF2-40B4-BE49-F238E27FC236}">
                <a16:creationId xmlns:a16="http://schemas.microsoft.com/office/drawing/2014/main" id="{936E3622-50E2-437A-8989-F2C289C24AC8}"/>
              </a:ext>
            </a:extLst>
          </p:cNvPr>
          <p:cNvSpPr>
            <a:spLocks noGrp="1"/>
          </p:cNvSpPr>
          <p:nvPr>
            <p:ph idx="1"/>
          </p:nvPr>
        </p:nvSpPr>
        <p:spPr>
          <a:xfrm>
            <a:off x="838199" y="1285461"/>
            <a:ext cx="4070299" cy="5207413"/>
          </a:xfrm>
        </p:spPr>
        <p:txBody>
          <a:bodyPr>
            <a:noAutofit/>
          </a:bodyPr>
          <a:lstStyle/>
          <a:p>
            <a:r>
              <a:rPr lang="zh-CN" altLang="en-US" sz="2400" dirty="0"/>
              <a:t>   分区的哈希连接算法缓解了</a:t>
            </a:r>
            <a:r>
              <a:rPr lang="en-US" altLang="zh-CN" sz="2400" dirty="0"/>
              <a:t>cache</a:t>
            </a:r>
            <a:r>
              <a:rPr lang="zh-CN" altLang="en-US" sz="2400" dirty="0"/>
              <a:t>丢失问题，但是带来了更多的线程同步代价。线程各自对一部分数据进行操作，因此线程之间存在负载均衡的问题。</a:t>
            </a:r>
            <a:endParaRPr lang="en-US" altLang="zh-CN" sz="2400" dirty="0"/>
          </a:p>
          <a:p>
            <a:r>
              <a:rPr lang="en-US" altLang="zh-CN" sz="2400" dirty="0"/>
              <a:t>    Radix</a:t>
            </a:r>
            <a:r>
              <a:rPr lang="zh-CN" altLang="en-US" sz="2400" dirty="0"/>
              <a:t>哈希连接在</a:t>
            </a:r>
            <a:r>
              <a:rPr lang="en-US" altLang="zh-CN" sz="2400" dirty="0"/>
              <a:t>partition</a:t>
            </a:r>
            <a:r>
              <a:rPr lang="zh-CN" altLang="en-US" sz="2400" dirty="0"/>
              <a:t>阶段对数据进行多趟分区，每趟分区操作限制分区的数量。</a:t>
            </a:r>
            <a:endParaRPr lang="en-US" altLang="zh-CN" sz="2400" dirty="0"/>
          </a:p>
          <a:p>
            <a:r>
              <a:rPr lang="zh-CN" altLang="en-US" sz="2400" dirty="0">
                <a:solidFill>
                  <a:srgbClr val="00B0F0"/>
                </a:solidFill>
              </a:rPr>
              <a:t>算法适应硬件环境变化</a:t>
            </a:r>
            <a:endParaRPr lang="en-US" altLang="zh-CN" sz="2400" dirty="0"/>
          </a:p>
        </p:txBody>
      </p:sp>
      <p:sp>
        <p:nvSpPr>
          <p:cNvPr id="4" name="灯片编号占位符 3">
            <a:extLst>
              <a:ext uri="{FF2B5EF4-FFF2-40B4-BE49-F238E27FC236}">
                <a16:creationId xmlns:a16="http://schemas.microsoft.com/office/drawing/2014/main" id="{0392FD70-44B4-4987-A7AA-6A1390B05988}"/>
              </a:ext>
            </a:extLst>
          </p:cNvPr>
          <p:cNvSpPr>
            <a:spLocks noGrp="1"/>
          </p:cNvSpPr>
          <p:nvPr>
            <p:ph type="sldNum" sz="quarter" idx="12"/>
          </p:nvPr>
        </p:nvSpPr>
        <p:spPr/>
        <p:txBody>
          <a:bodyPr/>
          <a:lstStyle/>
          <a:p>
            <a:fld id="{C464E751-8DDD-48F4-87DB-3D6A7AC74B40}" type="slidenum">
              <a:rPr lang="zh-CN" altLang="en-US" smtClean="0"/>
              <a:pPr/>
              <a:t>52</a:t>
            </a:fld>
            <a:endParaRPr lang="zh-CN" altLang="en-US" dirty="0"/>
          </a:p>
        </p:txBody>
      </p:sp>
      <p:sp>
        <p:nvSpPr>
          <p:cNvPr id="5" name="矩形 4">
            <a:extLst>
              <a:ext uri="{FF2B5EF4-FFF2-40B4-BE49-F238E27FC236}">
                <a16:creationId xmlns:a16="http://schemas.microsoft.com/office/drawing/2014/main" id="{59779BCC-5987-4614-AE9A-F0DC0EF535C5}"/>
              </a:ext>
            </a:extLst>
          </p:cNvPr>
          <p:cNvSpPr/>
          <p:nvPr/>
        </p:nvSpPr>
        <p:spPr>
          <a:xfrm>
            <a:off x="838200" y="6492874"/>
            <a:ext cx="6170279" cy="369332"/>
          </a:xfrm>
          <a:prstGeom prst="rect">
            <a:avLst/>
          </a:prstGeom>
        </p:spPr>
        <p:txBody>
          <a:bodyPr wrap="none">
            <a:spAutoFit/>
          </a:bodyPr>
          <a:lstStyle/>
          <a:p>
            <a:r>
              <a:rPr lang="zh-CN" altLang="en-US" dirty="0">
                <a:solidFill>
                  <a:schemeClr val="bg1">
                    <a:lumMod val="85000"/>
                  </a:schemeClr>
                </a:solidFill>
              </a:rPr>
              <a:t>参考链接：https://www.pianshen.com/article/11101095182/</a:t>
            </a:r>
          </a:p>
        </p:txBody>
      </p:sp>
      <p:pic>
        <p:nvPicPr>
          <p:cNvPr id="10242" name="Picture 2" descr="84e1d7d47d1deda06f123670e8149b99.png">
            <a:extLst>
              <a:ext uri="{FF2B5EF4-FFF2-40B4-BE49-F238E27FC236}">
                <a16:creationId xmlns:a16="http://schemas.microsoft.com/office/drawing/2014/main" id="{8356369B-93E5-4AC5-9225-AB90D19965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4977" y="1285460"/>
            <a:ext cx="6985695" cy="3981484"/>
          </a:xfrm>
          <a:prstGeom prst="rect">
            <a:avLst/>
          </a:prstGeom>
          <a:noFill/>
          <a:extLst>
            <a:ext uri="{909E8E84-426E-40DD-AFC4-6F175D3DCCD1}">
              <a14:hiddenFill xmlns:a14="http://schemas.microsoft.com/office/drawing/2010/main">
                <a:solidFill>
                  <a:srgbClr val="FFFFFF"/>
                </a:solidFill>
              </a14:hiddenFill>
            </a:ext>
          </a:extLst>
        </p:spPr>
      </p:pic>
      <p:sp>
        <p:nvSpPr>
          <p:cNvPr id="6" name="椭圆 5">
            <a:extLst>
              <a:ext uri="{FF2B5EF4-FFF2-40B4-BE49-F238E27FC236}">
                <a16:creationId xmlns:a16="http://schemas.microsoft.com/office/drawing/2014/main" id="{A27F9D24-D50D-46A8-9792-97A8EB814A2C}"/>
              </a:ext>
            </a:extLst>
          </p:cNvPr>
          <p:cNvSpPr/>
          <p:nvPr/>
        </p:nvSpPr>
        <p:spPr>
          <a:xfrm>
            <a:off x="5003597" y="4286707"/>
            <a:ext cx="1002182" cy="52669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a:extLst>
              <a:ext uri="{FF2B5EF4-FFF2-40B4-BE49-F238E27FC236}">
                <a16:creationId xmlns:a16="http://schemas.microsoft.com/office/drawing/2014/main" id="{BA6EC42F-A2FE-4D01-907C-F60448FD3195}"/>
              </a:ext>
            </a:extLst>
          </p:cNvPr>
          <p:cNvSpPr/>
          <p:nvPr/>
        </p:nvSpPr>
        <p:spPr>
          <a:xfrm>
            <a:off x="6209383" y="4278174"/>
            <a:ext cx="1002182" cy="52669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a:extLst>
              <a:ext uri="{FF2B5EF4-FFF2-40B4-BE49-F238E27FC236}">
                <a16:creationId xmlns:a16="http://schemas.microsoft.com/office/drawing/2014/main" id="{41B15597-9EDB-4593-8C15-B5C7C480FE58}"/>
              </a:ext>
            </a:extLst>
          </p:cNvPr>
          <p:cNvSpPr/>
          <p:nvPr/>
        </p:nvSpPr>
        <p:spPr>
          <a:xfrm>
            <a:off x="9325658" y="4270859"/>
            <a:ext cx="1002182" cy="52669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a:extLst>
              <a:ext uri="{FF2B5EF4-FFF2-40B4-BE49-F238E27FC236}">
                <a16:creationId xmlns:a16="http://schemas.microsoft.com/office/drawing/2014/main" id="{ABD83AEC-61E9-431D-A2EF-A1BEEC811EC0}"/>
              </a:ext>
            </a:extLst>
          </p:cNvPr>
          <p:cNvSpPr/>
          <p:nvPr/>
        </p:nvSpPr>
        <p:spPr>
          <a:xfrm>
            <a:off x="10531444" y="4262326"/>
            <a:ext cx="1002182" cy="52669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02162290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9FA466-9D9E-4E02-8214-5157FD2473AB}"/>
              </a:ext>
            </a:extLst>
          </p:cNvPr>
          <p:cNvSpPr>
            <a:spLocks noGrp="1"/>
          </p:cNvSpPr>
          <p:nvPr>
            <p:ph type="title"/>
          </p:nvPr>
        </p:nvSpPr>
        <p:spPr/>
        <p:txBody>
          <a:bodyPr>
            <a:normAutofit/>
          </a:bodyPr>
          <a:lstStyle/>
          <a:p>
            <a:r>
              <a:rPr lang="en-US" altLang="zh-CN" sz="2400" b="1" dirty="0"/>
              <a:t>Radix</a:t>
            </a:r>
            <a:r>
              <a:rPr lang="zh-CN" altLang="en-US" sz="2400" b="1" dirty="0"/>
              <a:t>哈希连接（</a:t>
            </a:r>
            <a:r>
              <a:rPr lang="en-US" altLang="zh-CN" sz="2400" dirty="0"/>
              <a:t> Radix hash join</a:t>
            </a:r>
            <a:r>
              <a:rPr lang="zh-CN" altLang="en-US" sz="2400" b="1" dirty="0"/>
              <a:t>）</a:t>
            </a:r>
          </a:p>
        </p:txBody>
      </p:sp>
      <p:sp>
        <p:nvSpPr>
          <p:cNvPr id="3" name="内容占位符 2">
            <a:extLst>
              <a:ext uri="{FF2B5EF4-FFF2-40B4-BE49-F238E27FC236}">
                <a16:creationId xmlns:a16="http://schemas.microsoft.com/office/drawing/2014/main" id="{936E3622-50E2-437A-8989-F2C289C24AC8}"/>
              </a:ext>
            </a:extLst>
          </p:cNvPr>
          <p:cNvSpPr>
            <a:spLocks noGrp="1"/>
          </p:cNvSpPr>
          <p:nvPr>
            <p:ph idx="1"/>
          </p:nvPr>
        </p:nvSpPr>
        <p:spPr>
          <a:xfrm>
            <a:off x="838199" y="1285461"/>
            <a:ext cx="4070299" cy="5207413"/>
          </a:xfrm>
        </p:spPr>
        <p:txBody>
          <a:bodyPr>
            <a:noAutofit/>
          </a:bodyPr>
          <a:lstStyle/>
          <a:p>
            <a:r>
              <a:rPr lang="en-US" altLang="zh-CN" sz="2400" dirty="0"/>
              <a:t>Radix hash join</a:t>
            </a:r>
            <a:r>
              <a:rPr lang="zh-CN" altLang="en-US" sz="2400" dirty="0"/>
              <a:t>可以大致分为</a:t>
            </a:r>
            <a:r>
              <a:rPr lang="en-US" altLang="zh-CN" sz="2400" dirty="0"/>
              <a:t>5</a:t>
            </a:r>
            <a:r>
              <a:rPr lang="zh-CN" altLang="en-US" sz="2400" dirty="0"/>
              <a:t>个阶段：</a:t>
            </a:r>
            <a:endParaRPr lang="en-US" altLang="zh-CN" sz="2400" dirty="0"/>
          </a:p>
          <a:p>
            <a:r>
              <a:rPr lang="en-US" altLang="zh-CN" sz="2400" dirty="0"/>
              <a:t>   </a:t>
            </a:r>
            <a:r>
              <a:rPr lang="zh-CN" altLang="en-US" sz="2400" dirty="0"/>
              <a:t>计算</a:t>
            </a:r>
            <a:r>
              <a:rPr lang="en-US" altLang="zh-CN" sz="2400" dirty="0"/>
              <a:t>R</a:t>
            </a:r>
            <a:r>
              <a:rPr lang="zh-CN" altLang="en-US" sz="2400" dirty="0"/>
              <a:t>表的直方图；</a:t>
            </a:r>
            <a:endParaRPr lang="en-US" altLang="zh-CN" sz="2400" dirty="0"/>
          </a:p>
          <a:p>
            <a:r>
              <a:rPr lang="en-US" altLang="zh-CN" sz="2400" dirty="0"/>
              <a:t>   </a:t>
            </a:r>
            <a:r>
              <a:rPr lang="zh-CN" altLang="en-US" sz="2400" dirty="0"/>
              <a:t>计算</a:t>
            </a:r>
            <a:r>
              <a:rPr lang="en-US" altLang="zh-CN" sz="2400" dirty="0"/>
              <a:t>S</a:t>
            </a:r>
            <a:r>
              <a:rPr lang="zh-CN" altLang="en-US" sz="2400" dirty="0"/>
              <a:t>表的直方图；</a:t>
            </a:r>
            <a:endParaRPr lang="en-US" altLang="zh-CN" sz="2400" dirty="0"/>
          </a:p>
          <a:p>
            <a:r>
              <a:rPr lang="en-US" altLang="zh-CN" sz="2400" dirty="0"/>
              <a:t>   </a:t>
            </a:r>
            <a:r>
              <a:rPr lang="zh-CN" altLang="en-US" sz="2400" dirty="0"/>
              <a:t>第一趟分区操作；</a:t>
            </a:r>
            <a:endParaRPr lang="en-US" altLang="zh-CN" sz="2400" dirty="0"/>
          </a:p>
          <a:p>
            <a:r>
              <a:rPr lang="en-US" altLang="zh-CN" sz="2400" dirty="0"/>
              <a:t>   </a:t>
            </a:r>
            <a:r>
              <a:rPr lang="zh-CN" altLang="en-US" sz="2400" dirty="0"/>
              <a:t>第二趟分区操作；</a:t>
            </a:r>
            <a:endParaRPr lang="en-US" altLang="zh-CN" sz="2400" dirty="0"/>
          </a:p>
          <a:p>
            <a:r>
              <a:rPr lang="en-US" altLang="zh-CN" sz="2400" dirty="0"/>
              <a:t>   </a:t>
            </a:r>
            <a:r>
              <a:rPr lang="zh-CN" altLang="en-US" sz="2400" dirty="0"/>
              <a:t>连接操作。</a:t>
            </a:r>
            <a:endParaRPr lang="zh-CN" altLang="en-US" sz="2400" dirty="0">
              <a:solidFill>
                <a:srgbClr val="00B0F0"/>
              </a:solidFill>
            </a:endParaRPr>
          </a:p>
          <a:p>
            <a:r>
              <a:rPr lang="en-US" altLang="zh-CN" sz="2400" dirty="0"/>
              <a:t>    Radix hash join</a:t>
            </a:r>
            <a:r>
              <a:rPr lang="zh-CN" altLang="en-US" sz="2400" dirty="0"/>
              <a:t>的性能受其分区数影响，不同硬件条件下的最佳分区数不尽相同。</a:t>
            </a:r>
            <a:endParaRPr lang="en-US" altLang="zh-CN" sz="2400" dirty="0"/>
          </a:p>
        </p:txBody>
      </p:sp>
      <p:sp>
        <p:nvSpPr>
          <p:cNvPr id="4" name="灯片编号占位符 3">
            <a:extLst>
              <a:ext uri="{FF2B5EF4-FFF2-40B4-BE49-F238E27FC236}">
                <a16:creationId xmlns:a16="http://schemas.microsoft.com/office/drawing/2014/main" id="{0392FD70-44B4-4987-A7AA-6A1390B05988}"/>
              </a:ext>
            </a:extLst>
          </p:cNvPr>
          <p:cNvSpPr>
            <a:spLocks noGrp="1"/>
          </p:cNvSpPr>
          <p:nvPr>
            <p:ph type="sldNum" sz="quarter" idx="12"/>
          </p:nvPr>
        </p:nvSpPr>
        <p:spPr/>
        <p:txBody>
          <a:bodyPr/>
          <a:lstStyle/>
          <a:p>
            <a:fld id="{C464E751-8DDD-48F4-87DB-3D6A7AC74B40}" type="slidenum">
              <a:rPr lang="zh-CN" altLang="en-US" smtClean="0"/>
              <a:pPr/>
              <a:t>53</a:t>
            </a:fld>
            <a:endParaRPr lang="zh-CN" altLang="en-US" dirty="0"/>
          </a:p>
        </p:txBody>
      </p:sp>
      <p:sp>
        <p:nvSpPr>
          <p:cNvPr id="5" name="矩形 4">
            <a:extLst>
              <a:ext uri="{FF2B5EF4-FFF2-40B4-BE49-F238E27FC236}">
                <a16:creationId xmlns:a16="http://schemas.microsoft.com/office/drawing/2014/main" id="{59779BCC-5987-4614-AE9A-F0DC0EF535C5}"/>
              </a:ext>
            </a:extLst>
          </p:cNvPr>
          <p:cNvSpPr/>
          <p:nvPr/>
        </p:nvSpPr>
        <p:spPr>
          <a:xfrm>
            <a:off x="838200" y="6492874"/>
            <a:ext cx="6170279" cy="369332"/>
          </a:xfrm>
          <a:prstGeom prst="rect">
            <a:avLst/>
          </a:prstGeom>
        </p:spPr>
        <p:txBody>
          <a:bodyPr wrap="none">
            <a:spAutoFit/>
          </a:bodyPr>
          <a:lstStyle/>
          <a:p>
            <a:r>
              <a:rPr lang="zh-CN" altLang="en-US" dirty="0">
                <a:solidFill>
                  <a:schemeClr val="bg1">
                    <a:lumMod val="85000"/>
                  </a:schemeClr>
                </a:solidFill>
              </a:rPr>
              <a:t>参考链接：https://www.pianshen.com/article/11101095182/</a:t>
            </a:r>
          </a:p>
        </p:txBody>
      </p:sp>
      <p:pic>
        <p:nvPicPr>
          <p:cNvPr id="10242" name="Picture 2" descr="84e1d7d47d1deda06f123670e8149b99.png">
            <a:extLst>
              <a:ext uri="{FF2B5EF4-FFF2-40B4-BE49-F238E27FC236}">
                <a16:creationId xmlns:a16="http://schemas.microsoft.com/office/drawing/2014/main" id="{8356369B-93E5-4AC5-9225-AB90D19965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4977" y="1285460"/>
            <a:ext cx="6985695" cy="3981484"/>
          </a:xfrm>
          <a:prstGeom prst="rect">
            <a:avLst/>
          </a:prstGeom>
          <a:noFill/>
          <a:extLst>
            <a:ext uri="{909E8E84-426E-40DD-AFC4-6F175D3DCCD1}">
              <a14:hiddenFill xmlns:a14="http://schemas.microsoft.com/office/drawing/2010/main">
                <a:solidFill>
                  <a:srgbClr val="FFFFFF"/>
                </a:solidFill>
              </a14:hiddenFill>
            </a:ext>
          </a:extLst>
        </p:spPr>
      </p:pic>
      <p:sp>
        <p:nvSpPr>
          <p:cNvPr id="6" name="椭圆 5">
            <a:extLst>
              <a:ext uri="{FF2B5EF4-FFF2-40B4-BE49-F238E27FC236}">
                <a16:creationId xmlns:a16="http://schemas.microsoft.com/office/drawing/2014/main" id="{A27F9D24-D50D-46A8-9792-97A8EB814A2C}"/>
              </a:ext>
            </a:extLst>
          </p:cNvPr>
          <p:cNvSpPr/>
          <p:nvPr/>
        </p:nvSpPr>
        <p:spPr>
          <a:xfrm>
            <a:off x="5003597" y="4286707"/>
            <a:ext cx="1002182" cy="52669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a:extLst>
              <a:ext uri="{FF2B5EF4-FFF2-40B4-BE49-F238E27FC236}">
                <a16:creationId xmlns:a16="http://schemas.microsoft.com/office/drawing/2014/main" id="{BA6EC42F-A2FE-4D01-907C-F60448FD3195}"/>
              </a:ext>
            </a:extLst>
          </p:cNvPr>
          <p:cNvSpPr/>
          <p:nvPr/>
        </p:nvSpPr>
        <p:spPr>
          <a:xfrm>
            <a:off x="6209383" y="4278174"/>
            <a:ext cx="1002182" cy="52669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a:extLst>
              <a:ext uri="{FF2B5EF4-FFF2-40B4-BE49-F238E27FC236}">
                <a16:creationId xmlns:a16="http://schemas.microsoft.com/office/drawing/2014/main" id="{41B15597-9EDB-4593-8C15-B5C7C480FE58}"/>
              </a:ext>
            </a:extLst>
          </p:cNvPr>
          <p:cNvSpPr/>
          <p:nvPr/>
        </p:nvSpPr>
        <p:spPr>
          <a:xfrm>
            <a:off x="9325658" y="4270859"/>
            <a:ext cx="1002182" cy="52669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a:extLst>
              <a:ext uri="{FF2B5EF4-FFF2-40B4-BE49-F238E27FC236}">
                <a16:creationId xmlns:a16="http://schemas.microsoft.com/office/drawing/2014/main" id="{ABD83AEC-61E9-431D-A2EF-A1BEEC811EC0}"/>
              </a:ext>
            </a:extLst>
          </p:cNvPr>
          <p:cNvSpPr/>
          <p:nvPr/>
        </p:nvSpPr>
        <p:spPr>
          <a:xfrm>
            <a:off x="10531444" y="4262326"/>
            <a:ext cx="1002182" cy="52669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80607215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2612"/>
            <a:ext cx="10515600" cy="1111254"/>
          </a:xfrm>
        </p:spPr>
        <p:txBody>
          <a:bodyPr>
            <a:normAutofit/>
          </a:bodyPr>
          <a:lstStyle/>
          <a:p>
            <a:r>
              <a:rPr lang="en-US" altLang="zh-CN" dirty="0">
                <a:latin typeface="等线" pitchFamily="2" charset="-122"/>
                <a:ea typeface="等线" pitchFamily="2" charset="-122"/>
              </a:rPr>
              <a:t>8.2	</a:t>
            </a:r>
            <a:r>
              <a:rPr lang="zh-CN" altLang="en-US" dirty="0">
                <a:latin typeface="等线" pitchFamily="2" charset="-122"/>
                <a:ea typeface="等线" pitchFamily="2" charset="-122"/>
              </a:rPr>
              <a:t>面向关系数据的分布式查询处理（续）</a:t>
            </a:r>
            <a:endParaRPr lang="zh-CN" altLang="en-US" dirty="0"/>
          </a:p>
        </p:txBody>
      </p:sp>
      <p:sp>
        <p:nvSpPr>
          <p:cNvPr id="3" name="内容占位符 2"/>
          <p:cNvSpPr>
            <a:spLocks noGrp="1"/>
          </p:cNvSpPr>
          <p:nvPr>
            <p:ph idx="1"/>
          </p:nvPr>
        </p:nvSpPr>
        <p:spPr>
          <a:xfrm>
            <a:off x="838200" y="1143865"/>
            <a:ext cx="9843655" cy="5062965"/>
          </a:xfrm>
        </p:spPr>
        <p:txBody>
          <a:bodyPr>
            <a:noAutofit/>
          </a:bodyPr>
          <a:lstStyle/>
          <a:p>
            <a:pPr lvl="0"/>
            <a:r>
              <a:rPr lang="en-US" altLang="zh-CN" sz="2400" b="1" dirty="0">
                <a:solidFill>
                  <a:prstClr val="black"/>
                </a:solidFill>
              </a:rPr>
              <a:t>8.2.3 </a:t>
            </a:r>
            <a:r>
              <a:rPr lang="zh-CN" altLang="en-US" sz="2400" b="1" dirty="0">
                <a:solidFill>
                  <a:prstClr val="black"/>
                </a:solidFill>
              </a:rPr>
              <a:t>分布式关系数据库查询优化</a:t>
            </a:r>
            <a:endParaRPr lang="en-US" altLang="zh-CN" sz="2400" b="1" dirty="0">
              <a:solidFill>
                <a:prstClr val="black"/>
              </a:solidFill>
            </a:endParaRPr>
          </a:p>
          <a:p>
            <a:pPr lvl="0"/>
            <a:r>
              <a:rPr lang="zh-CN" altLang="en-US" sz="2400" dirty="0">
                <a:solidFill>
                  <a:prstClr val="black"/>
                </a:solidFill>
              </a:rPr>
              <a:t>包括集中式、分布式两种查询优化技术（续）</a:t>
            </a:r>
            <a:endParaRPr lang="en-US" altLang="zh-CN" sz="2400" dirty="0">
              <a:solidFill>
                <a:prstClr val="black"/>
              </a:solidFill>
            </a:endParaRPr>
          </a:p>
          <a:p>
            <a:pPr marL="342900" lvl="0" indent="-342900">
              <a:buFont typeface="Wingdings" panose="05000000000000000000" pitchFamily="2" charset="2"/>
              <a:buChar char="Ø"/>
            </a:pPr>
            <a:r>
              <a:rPr lang="zh-CN" altLang="en-US" sz="2400" b="1" dirty="0">
                <a:solidFill>
                  <a:prstClr val="black"/>
                </a:solidFill>
              </a:rPr>
              <a:t>分布式查询优化</a:t>
            </a:r>
            <a:endParaRPr lang="en-US" altLang="zh-CN" sz="2400" b="1" dirty="0">
              <a:solidFill>
                <a:prstClr val="black"/>
              </a:solidFill>
            </a:endParaRPr>
          </a:p>
          <a:p>
            <a:pPr lvl="0"/>
            <a:r>
              <a:rPr lang="zh-CN" altLang="en-US" sz="2400" dirty="0">
                <a:solidFill>
                  <a:prstClr val="black"/>
                </a:solidFill>
              </a:rPr>
              <a:t>    代价模型中增加了网络通讯代价、查询执行的响应时间，算法上增加了广播分片、数据重分片等面向分布式的操作。</a:t>
            </a:r>
            <a:endParaRPr lang="en-US" altLang="zh-CN" sz="2400" dirty="0">
              <a:solidFill>
                <a:prstClr val="black"/>
              </a:solidFill>
            </a:endParaRPr>
          </a:p>
          <a:p>
            <a:pPr lvl="0"/>
            <a:r>
              <a:rPr lang="zh-CN" altLang="en-US" sz="2400" b="1" dirty="0">
                <a:solidFill>
                  <a:prstClr val="black"/>
                </a:solidFill>
              </a:rPr>
              <a:t>分布式查询优化的关键：</a:t>
            </a:r>
            <a:r>
              <a:rPr lang="zh-CN" altLang="en-US" sz="2400" dirty="0">
                <a:solidFill>
                  <a:prstClr val="black"/>
                </a:solidFill>
              </a:rPr>
              <a:t>选择执行场地和数据传输方式。</a:t>
            </a:r>
            <a:endParaRPr lang="en-US" altLang="zh-CN" sz="2400" dirty="0">
              <a:solidFill>
                <a:prstClr val="black"/>
              </a:solidFill>
            </a:endParaRPr>
          </a:p>
          <a:p>
            <a:pPr marL="342900" lvl="0" indent="17463">
              <a:buFont typeface="Wingdings" panose="05000000000000000000" pitchFamily="2" charset="2"/>
              <a:buChar char="Ø"/>
            </a:pPr>
            <a:r>
              <a:rPr lang="en-US" altLang="zh-CN" sz="2400" dirty="0">
                <a:solidFill>
                  <a:prstClr val="black"/>
                </a:solidFill>
              </a:rPr>
              <a:t> </a:t>
            </a:r>
            <a:r>
              <a:rPr lang="zh-CN" altLang="en-US" sz="2400" dirty="0">
                <a:solidFill>
                  <a:prstClr val="black"/>
                </a:solidFill>
              </a:rPr>
              <a:t>网络传输优化</a:t>
            </a:r>
            <a:endParaRPr lang="en-US" altLang="zh-CN" sz="2400" dirty="0">
              <a:solidFill>
                <a:prstClr val="black"/>
              </a:solidFill>
            </a:endParaRPr>
          </a:p>
          <a:p>
            <a:pPr marL="914400" lvl="2">
              <a:lnSpc>
                <a:spcPct val="120000"/>
              </a:lnSpc>
            </a:pPr>
            <a:r>
              <a:rPr lang="zh-CN" altLang="en-US" dirty="0">
                <a:solidFill>
                  <a:srgbClr val="FF0000"/>
                </a:solidFill>
              </a:rPr>
              <a:t>广播方式  </a:t>
            </a:r>
            <a:r>
              <a:rPr lang="en-US" altLang="zh-CN" dirty="0">
                <a:solidFill>
                  <a:srgbClr val="FF0000"/>
                </a:solidFill>
              </a:rPr>
              <a:t>vs.  </a:t>
            </a:r>
            <a:r>
              <a:rPr lang="zh-CN" altLang="en-US" dirty="0">
                <a:solidFill>
                  <a:srgbClr val="FF0000"/>
                </a:solidFill>
              </a:rPr>
              <a:t>点对点传输</a:t>
            </a:r>
            <a:endParaRPr lang="en-US" altLang="zh-CN" dirty="0">
              <a:solidFill>
                <a:srgbClr val="FF0000"/>
              </a:solidFill>
            </a:endParaRPr>
          </a:p>
        </p:txBody>
      </p:sp>
      <p:sp>
        <p:nvSpPr>
          <p:cNvPr id="5" name="灯片编号占位符 4"/>
          <p:cNvSpPr>
            <a:spLocks noGrp="1"/>
          </p:cNvSpPr>
          <p:nvPr>
            <p:ph type="sldNum" sz="quarter" idx="12"/>
          </p:nvPr>
        </p:nvSpPr>
        <p:spPr/>
        <p:txBody>
          <a:bodyPr/>
          <a:lstStyle/>
          <a:p>
            <a:fld id="{C464E751-8DDD-48F4-87DB-3D6A7AC74B40}" type="slidenum">
              <a:rPr lang="zh-CN" altLang="en-US" smtClean="0"/>
              <a:pPr/>
              <a:t>54</a:t>
            </a:fld>
            <a:endParaRPr lang="zh-CN" altLang="en-US" dirty="0"/>
          </a:p>
        </p:txBody>
      </p:sp>
    </p:spTree>
    <p:extLst>
      <p:ext uri="{BB962C8B-B14F-4D97-AF65-F5344CB8AC3E}">
        <p14:creationId xmlns:p14="http://schemas.microsoft.com/office/powerpoint/2010/main" val="303929215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AF62938-7205-4118-9D9D-9CBFF787D151}"/>
              </a:ext>
            </a:extLst>
          </p:cNvPr>
          <p:cNvSpPr>
            <a:spLocks noGrp="1"/>
          </p:cNvSpPr>
          <p:nvPr>
            <p:ph idx="1"/>
          </p:nvPr>
        </p:nvSpPr>
        <p:spPr>
          <a:xfrm>
            <a:off x="838200" y="300038"/>
            <a:ext cx="10515600" cy="6421437"/>
          </a:xfrm>
        </p:spPr>
        <p:txBody>
          <a:bodyPr>
            <a:normAutofit/>
          </a:bodyPr>
          <a:lstStyle/>
          <a:p>
            <a:pPr>
              <a:lnSpc>
                <a:spcPct val="150000"/>
              </a:lnSpc>
            </a:pPr>
            <a:r>
              <a:rPr lang="zh-CN" altLang="en-US" sz="2400" dirty="0">
                <a:solidFill>
                  <a:srgbClr val="FF0000"/>
                </a:solidFill>
              </a:rPr>
              <a:t>     广播式连接</a:t>
            </a:r>
            <a:r>
              <a:rPr lang="zh-CN" altLang="en-US" sz="2400" dirty="0"/>
              <a:t>选择执行场地的基本思想：若场地</a:t>
            </a:r>
            <a:r>
              <a:rPr lang="en-US" altLang="zh-CN" sz="2400" dirty="0"/>
              <a:t>K</a:t>
            </a:r>
            <a:r>
              <a:rPr lang="zh-CN" altLang="en-US" sz="2400" dirty="0"/>
              <a:t>的数据量大于查询中最大关系的数据量，则场地</a:t>
            </a:r>
            <a:r>
              <a:rPr lang="en-US" altLang="zh-CN" sz="2400" dirty="0"/>
              <a:t>K</a:t>
            </a:r>
            <a:r>
              <a:rPr lang="zh-CN" altLang="en-US" sz="2400" dirty="0"/>
              <a:t>为子查询的唯一执行场地，以最小化子查询的传输数据量；否则，选择子查询中最大关系分片所在场地作为执行场地。</a:t>
            </a:r>
            <a:endParaRPr lang="en-US" altLang="zh-CN" sz="2400" dirty="0"/>
          </a:p>
          <a:p>
            <a:pPr>
              <a:lnSpc>
                <a:spcPct val="150000"/>
              </a:lnSpc>
            </a:pPr>
            <a:r>
              <a:rPr lang="zh-CN" altLang="en-US" sz="2400" dirty="0"/>
              <a:t>     </a:t>
            </a:r>
            <a:endParaRPr lang="en-US" altLang="zh-CN" sz="2400" dirty="0"/>
          </a:p>
          <a:p>
            <a:pPr>
              <a:lnSpc>
                <a:spcPct val="150000"/>
              </a:lnSpc>
            </a:pPr>
            <a:r>
              <a:rPr lang="en-US" altLang="zh-CN" sz="2400" dirty="0">
                <a:solidFill>
                  <a:srgbClr val="FF0000"/>
                </a:solidFill>
              </a:rPr>
              <a:t>    </a:t>
            </a:r>
            <a:r>
              <a:rPr lang="zh-CN" altLang="en-US" sz="2400" dirty="0">
                <a:solidFill>
                  <a:srgbClr val="FF0000"/>
                </a:solidFill>
              </a:rPr>
              <a:t>点对点传输</a:t>
            </a:r>
            <a:r>
              <a:rPr lang="zh-CN" altLang="en-US" sz="2400" dirty="0"/>
              <a:t>选择具有最大数据量的关系作为查询中不进行复制操作的基准关系，基本思想：若场地</a:t>
            </a:r>
            <a:r>
              <a:rPr lang="en-US" altLang="zh-CN" sz="2400" dirty="0"/>
              <a:t>K</a:t>
            </a:r>
            <a:r>
              <a:rPr lang="zh-CN" altLang="en-US" sz="2400" dirty="0"/>
              <a:t>被选择为查询执行场地，则</a:t>
            </a:r>
            <a:r>
              <a:rPr lang="en-US" altLang="zh-CN" sz="2400" dirty="0"/>
              <a:t>K</a:t>
            </a:r>
            <a:r>
              <a:rPr lang="zh-CN" altLang="en-US" sz="2400" dirty="0">
                <a:solidFill>
                  <a:srgbClr val="FF0000"/>
                </a:solidFill>
              </a:rPr>
              <a:t>所需要接收的</a:t>
            </a:r>
            <a:r>
              <a:rPr lang="zh-CN" altLang="en-US" sz="2400" dirty="0"/>
              <a:t>数据量必须小于场地</a:t>
            </a:r>
            <a:r>
              <a:rPr lang="en-US" altLang="zh-CN" sz="2400" dirty="0"/>
              <a:t>K</a:t>
            </a:r>
            <a:r>
              <a:rPr lang="zh-CN" altLang="en-US" sz="2400" dirty="0"/>
              <a:t>不作为执行场地时</a:t>
            </a:r>
            <a:r>
              <a:rPr lang="zh-CN" altLang="en-US" sz="2400" dirty="0">
                <a:solidFill>
                  <a:srgbClr val="FF0000"/>
                </a:solidFill>
              </a:rPr>
              <a:t>所需要发送的</a:t>
            </a:r>
            <a:r>
              <a:rPr lang="zh-CN" altLang="en-US" sz="2400" dirty="0"/>
              <a:t>数据量。</a:t>
            </a:r>
            <a:endParaRPr lang="en-US" altLang="zh-CN" sz="2400" dirty="0"/>
          </a:p>
          <a:p>
            <a:pPr>
              <a:lnSpc>
                <a:spcPct val="150000"/>
              </a:lnSpc>
            </a:pPr>
            <a:r>
              <a:rPr lang="zh-CN" altLang="en-US" sz="2400" dirty="0">
                <a:solidFill>
                  <a:srgbClr val="FF0000"/>
                </a:solidFill>
              </a:rPr>
              <a:t>    </a:t>
            </a:r>
            <a:endParaRPr lang="en-US" altLang="zh-CN" sz="2400" dirty="0"/>
          </a:p>
        </p:txBody>
      </p:sp>
      <p:sp>
        <p:nvSpPr>
          <p:cNvPr id="4" name="灯片编号占位符 3">
            <a:extLst>
              <a:ext uri="{FF2B5EF4-FFF2-40B4-BE49-F238E27FC236}">
                <a16:creationId xmlns:a16="http://schemas.microsoft.com/office/drawing/2014/main" id="{4FCCE57A-6E87-476B-A38D-E93A03371BC7}"/>
              </a:ext>
            </a:extLst>
          </p:cNvPr>
          <p:cNvSpPr>
            <a:spLocks noGrp="1"/>
          </p:cNvSpPr>
          <p:nvPr>
            <p:ph type="sldNum" sz="quarter" idx="12"/>
          </p:nvPr>
        </p:nvSpPr>
        <p:spPr/>
        <p:txBody>
          <a:bodyPr/>
          <a:lstStyle/>
          <a:p>
            <a:fld id="{C464E751-8DDD-48F4-87DB-3D6A7AC74B40}" type="slidenum">
              <a:rPr lang="zh-CN" altLang="en-US" smtClean="0"/>
              <a:pPr/>
              <a:t>55</a:t>
            </a:fld>
            <a:endParaRPr lang="zh-CN" altLang="en-US" dirty="0"/>
          </a:p>
        </p:txBody>
      </p:sp>
    </p:spTree>
    <p:extLst>
      <p:ext uri="{BB962C8B-B14F-4D97-AF65-F5344CB8AC3E}">
        <p14:creationId xmlns:p14="http://schemas.microsoft.com/office/powerpoint/2010/main" val="391307088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AF62938-7205-4118-9D9D-9CBFF787D151}"/>
              </a:ext>
            </a:extLst>
          </p:cNvPr>
          <p:cNvSpPr>
            <a:spLocks noGrp="1"/>
          </p:cNvSpPr>
          <p:nvPr>
            <p:ph idx="1"/>
          </p:nvPr>
        </p:nvSpPr>
        <p:spPr>
          <a:xfrm>
            <a:off x="838200" y="349630"/>
            <a:ext cx="10515600" cy="4351338"/>
          </a:xfrm>
        </p:spPr>
        <p:txBody>
          <a:bodyPr>
            <a:normAutofit lnSpcReduction="10000"/>
          </a:bodyPr>
          <a:lstStyle/>
          <a:p>
            <a:pPr marL="342900" indent="14288">
              <a:lnSpc>
                <a:spcPct val="150000"/>
              </a:lnSpc>
              <a:buFont typeface="Wingdings" panose="05000000000000000000" pitchFamily="2" charset="2"/>
              <a:buChar char="Ø"/>
            </a:pPr>
            <a:r>
              <a:rPr lang="zh-CN" altLang="en-US" sz="2400" dirty="0">
                <a:solidFill>
                  <a:prstClr val="black"/>
                </a:solidFill>
              </a:rPr>
              <a:t>数据传输方式</a:t>
            </a:r>
            <a:endParaRPr lang="en-US" altLang="zh-CN" sz="2400" dirty="0">
              <a:solidFill>
                <a:srgbClr val="FF0000"/>
              </a:solidFill>
            </a:endParaRPr>
          </a:p>
          <a:p>
            <a:pPr>
              <a:lnSpc>
                <a:spcPct val="150000"/>
              </a:lnSpc>
            </a:pPr>
            <a:r>
              <a:rPr lang="zh-CN" altLang="en-US" sz="2400" dirty="0">
                <a:solidFill>
                  <a:srgbClr val="FF0000"/>
                </a:solidFill>
              </a:rPr>
              <a:t>     半连接优化用来缩减场地间数据传输量，</a:t>
            </a:r>
            <a:r>
              <a:rPr lang="zh-CN" altLang="en-US" sz="2400" dirty="0"/>
              <a:t>需要的信息：关系的分布、元组大小、属性长度、属性的统计信息、连接的选择率等。</a:t>
            </a:r>
            <a:endParaRPr lang="en-US" altLang="zh-CN" sz="2400" dirty="0"/>
          </a:p>
          <a:p>
            <a:r>
              <a:rPr lang="zh-CN" altLang="en-US" sz="2400" dirty="0"/>
              <a:t>    半连接在缩减数据传输量的同时增加了局部处理代价，</a:t>
            </a:r>
            <a:r>
              <a:rPr lang="zh-CN" altLang="en-US" sz="2400" dirty="0">
                <a:solidFill>
                  <a:srgbClr val="FF0000"/>
                </a:solidFill>
              </a:rPr>
              <a:t>仅在选择率较低时半连接才有较好的性能收益</a:t>
            </a:r>
            <a:r>
              <a:rPr lang="zh-CN" altLang="en-US" sz="2400" dirty="0"/>
              <a:t>。</a:t>
            </a:r>
            <a:endParaRPr lang="en-US" altLang="zh-CN" sz="2400" dirty="0"/>
          </a:p>
          <a:p>
            <a:r>
              <a:rPr lang="zh-CN" altLang="en-US" sz="2400" dirty="0">
                <a:solidFill>
                  <a:srgbClr val="00B0F0"/>
                </a:solidFill>
              </a:rPr>
              <a:t>     当前分析型数据库广泛采用列存储模型，其连接操作通常采用基于连接属性的半连接和后物化策略。</a:t>
            </a:r>
            <a:endParaRPr lang="en-US" altLang="zh-CN" sz="2400" dirty="0">
              <a:solidFill>
                <a:srgbClr val="00B0F0"/>
              </a:solidFill>
            </a:endParaRPr>
          </a:p>
          <a:p>
            <a:r>
              <a:rPr lang="zh-CN" altLang="en-US" sz="2400" dirty="0"/>
              <a:t>     多个关系的连接有多种半连接方法，需要估算半连接的代价和。</a:t>
            </a:r>
            <a:endParaRPr lang="en-US" altLang="zh-CN" sz="2400" dirty="0"/>
          </a:p>
        </p:txBody>
      </p:sp>
      <p:sp>
        <p:nvSpPr>
          <p:cNvPr id="4" name="灯片编号占位符 3">
            <a:extLst>
              <a:ext uri="{FF2B5EF4-FFF2-40B4-BE49-F238E27FC236}">
                <a16:creationId xmlns:a16="http://schemas.microsoft.com/office/drawing/2014/main" id="{4FCCE57A-6E87-476B-A38D-E93A03371BC7}"/>
              </a:ext>
            </a:extLst>
          </p:cNvPr>
          <p:cNvSpPr>
            <a:spLocks noGrp="1"/>
          </p:cNvSpPr>
          <p:nvPr>
            <p:ph type="sldNum" sz="quarter" idx="12"/>
          </p:nvPr>
        </p:nvSpPr>
        <p:spPr/>
        <p:txBody>
          <a:bodyPr/>
          <a:lstStyle/>
          <a:p>
            <a:fld id="{C464E751-8DDD-48F4-87DB-3D6A7AC74B40}" type="slidenum">
              <a:rPr lang="zh-CN" altLang="en-US" smtClean="0"/>
              <a:pPr/>
              <a:t>56</a:t>
            </a:fld>
            <a:endParaRPr lang="zh-CN" altLang="en-US" dirty="0"/>
          </a:p>
        </p:txBody>
      </p:sp>
    </p:spTree>
    <p:extLst>
      <p:ext uri="{BB962C8B-B14F-4D97-AF65-F5344CB8AC3E}">
        <p14:creationId xmlns:p14="http://schemas.microsoft.com/office/powerpoint/2010/main" val="359374548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2612"/>
            <a:ext cx="10515600" cy="1111254"/>
          </a:xfrm>
        </p:spPr>
        <p:txBody>
          <a:bodyPr>
            <a:normAutofit/>
          </a:bodyPr>
          <a:lstStyle/>
          <a:p>
            <a:r>
              <a:rPr lang="en-US" altLang="zh-CN" b="1" dirty="0">
                <a:latin typeface="等线" pitchFamily="2" charset="-122"/>
                <a:ea typeface="等线" pitchFamily="2" charset="-122"/>
              </a:rPr>
              <a:t>8.2	</a:t>
            </a:r>
            <a:r>
              <a:rPr lang="zh-CN" altLang="en-US" b="1" dirty="0">
                <a:latin typeface="等线" pitchFamily="2" charset="-122"/>
                <a:ea typeface="等线" pitchFamily="2" charset="-122"/>
              </a:rPr>
              <a:t>面向关系数据的分布式查询处（续）</a:t>
            </a:r>
            <a:endParaRPr lang="zh-CN" altLang="en-US" b="1" dirty="0"/>
          </a:p>
        </p:txBody>
      </p:sp>
      <p:sp>
        <p:nvSpPr>
          <p:cNvPr id="3" name="内容占位符 2"/>
          <p:cNvSpPr>
            <a:spLocks noGrp="1"/>
          </p:cNvSpPr>
          <p:nvPr>
            <p:ph idx="1"/>
          </p:nvPr>
        </p:nvSpPr>
        <p:spPr>
          <a:xfrm>
            <a:off x="838200" y="1143865"/>
            <a:ext cx="9843655" cy="5062965"/>
          </a:xfrm>
        </p:spPr>
        <p:txBody>
          <a:bodyPr>
            <a:noAutofit/>
          </a:bodyPr>
          <a:lstStyle/>
          <a:p>
            <a:pPr lvl="0"/>
            <a:r>
              <a:rPr lang="en-US" altLang="zh-CN" sz="2400" b="1" dirty="0">
                <a:solidFill>
                  <a:prstClr val="black"/>
                </a:solidFill>
              </a:rPr>
              <a:t>8.2.4 </a:t>
            </a:r>
            <a:r>
              <a:rPr lang="zh-CN" altLang="en-US" sz="2400" b="1" dirty="0">
                <a:solidFill>
                  <a:prstClr val="black"/>
                </a:solidFill>
              </a:rPr>
              <a:t>分布式关系数据库查询处理技术实例</a:t>
            </a:r>
            <a:endParaRPr lang="en-US" altLang="zh-CN" sz="2400" b="1" dirty="0">
              <a:solidFill>
                <a:prstClr val="black"/>
              </a:solidFill>
            </a:endParaRPr>
          </a:p>
          <a:p>
            <a:pPr lvl="0"/>
            <a:r>
              <a:rPr lang="zh-CN" altLang="en-US" sz="2400" dirty="0">
                <a:solidFill>
                  <a:prstClr val="black"/>
                </a:solidFill>
              </a:rPr>
              <a:t>（</a:t>
            </a:r>
            <a:r>
              <a:rPr lang="en-US" altLang="zh-CN" sz="2400" dirty="0">
                <a:solidFill>
                  <a:prstClr val="black"/>
                </a:solidFill>
              </a:rPr>
              <a:t>1</a:t>
            </a:r>
            <a:r>
              <a:rPr lang="zh-CN" altLang="en-US" sz="2400" dirty="0">
                <a:solidFill>
                  <a:prstClr val="black"/>
                </a:solidFill>
              </a:rPr>
              <a:t>）</a:t>
            </a:r>
            <a:r>
              <a:rPr lang="en-US" altLang="zh-CN" sz="2400" dirty="0">
                <a:solidFill>
                  <a:prstClr val="black"/>
                </a:solidFill>
              </a:rPr>
              <a:t>Teradata</a:t>
            </a:r>
            <a:r>
              <a:rPr lang="zh-CN" altLang="en-US" sz="2400" dirty="0">
                <a:solidFill>
                  <a:prstClr val="black"/>
                </a:solidFill>
              </a:rPr>
              <a:t>分布式查询优化技术</a:t>
            </a:r>
            <a:endParaRPr lang="en-US" altLang="zh-CN" sz="2400" dirty="0">
              <a:solidFill>
                <a:prstClr val="black"/>
              </a:solidFill>
            </a:endParaRPr>
          </a:p>
          <a:p>
            <a:pPr lvl="0"/>
            <a:r>
              <a:rPr lang="en-US" altLang="zh-CN" sz="2400" dirty="0">
                <a:solidFill>
                  <a:prstClr val="black"/>
                </a:solidFill>
              </a:rPr>
              <a:t>         MPP</a:t>
            </a:r>
            <a:r>
              <a:rPr lang="zh-CN" altLang="en-US" sz="2400" dirty="0"/>
              <a:t>（</a:t>
            </a:r>
            <a:r>
              <a:rPr lang="en-US" altLang="zh-CN" sz="2400" dirty="0"/>
              <a:t>Massively Parallel Processing</a:t>
            </a:r>
            <a:r>
              <a:rPr lang="zh-CN" altLang="en-US" sz="2400" dirty="0"/>
              <a:t>）</a:t>
            </a:r>
            <a:r>
              <a:rPr lang="zh-CN" altLang="en-US" sz="2400" dirty="0">
                <a:solidFill>
                  <a:prstClr val="black"/>
                </a:solidFill>
              </a:rPr>
              <a:t>架构、</a:t>
            </a:r>
            <a:r>
              <a:rPr lang="en-US" altLang="zh-CN" sz="2400" dirty="0">
                <a:solidFill>
                  <a:prstClr val="black"/>
                </a:solidFill>
              </a:rPr>
              <a:t>SN</a:t>
            </a:r>
            <a:r>
              <a:rPr lang="zh-CN" altLang="en-US" sz="2400" dirty="0">
                <a:solidFill>
                  <a:prstClr val="black"/>
                </a:solidFill>
              </a:rPr>
              <a:t>集群（每个节点拥有自己的资源，如磁盘、内存、</a:t>
            </a:r>
            <a:r>
              <a:rPr lang="en-US" altLang="zh-CN" sz="2400" dirty="0" err="1">
                <a:solidFill>
                  <a:prstClr val="black"/>
                </a:solidFill>
              </a:rPr>
              <a:t>cpu</a:t>
            </a:r>
            <a:r>
              <a:rPr lang="zh-CN" altLang="en-US" sz="2400" dirty="0">
                <a:solidFill>
                  <a:prstClr val="black"/>
                </a:solidFill>
              </a:rPr>
              <a:t>等）</a:t>
            </a:r>
            <a:endParaRPr lang="en-US" altLang="zh-CN" sz="2400" dirty="0">
              <a:solidFill>
                <a:prstClr val="black"/>
              </a:solidFill>
            </a:endParaRPr>
          </a:p>
          <a:p>
            <a:pPr lvl="0"/>
            <a:r>
              <a:rPr lang="zh-CN" altLang="en-US" sz="2400" dirty="0">
                <a:solidFill>
                  <a:prstClr val="black"/>
                </a:solidFill>
              </a:rPr>
              <a:t>         </a:t>
            </a:r>
            <a:r>
              <a:rPr lang="en-US" altLang="zh-CN" sz="2400" dirty="0">
                <a:solidFill>
                  <a:prstClr val="black"/>
                </a:solidFill>
              </a:rPr>
              <a:t>Teradata</a:t>
            </a:r>
            <a:r>
              <a:rPr lang="zh-CN" altLang="en-US" sz="2400" dirty="0">
                <a:solidFill>
                  <a:prstClr val="black"/>
                </a:solidFill>
              </a:rPr>
              <a:t>采用行</a:t>
            </a:r>
            <a:r>
              <a:rPr lang="en-US" altLang="zh-CN" sz="2400" dirty="0">
                <a:solidFill>
                  <a:prstClr val="black"/>
                </a:solidFill>
              </a:rPr>
              <a:t>-</a:t>
            </a:r>
            <a:r>
              <a:rPr lang="zh-CN" altLang="en-US" sz="2400" dirty="0">
                <a:solidFill>
                  <a:prstClr val="black"/>
                </a:solidFill>
              </a:rPr>
              <a:t>列混合数据分片策略，关系水平划分为</a:t>
            </a:r>
            <a:r>
              <a:rPr lang="zh-CN" altLang="en-US" sz="2400" dirty="0">
                <a:solidFill>
                  <a:srgbClr val="FF0000"/>
                </a:solidFill>
              </a:rPr>
              <a:t>行分区</a:t>
            </a:r>
            <a:r>
              <a:rPr lang="zh-CN" altLang="en-US" sz="2400" dirty="0">
                <a:solidFill>
                  <a:prstClr val="black"/>
                </a:solidFill>
              </a:rPr>
              <a:t>，用于在</a:t>
            </a:r>
            <a:r>
              <a:rPr lang="en-US" altLang="zh-CN" sz="2400" dirty="0">
                <a:solidFill>
                  <a:prstClr val="black"/>
                </a:solidFill>
              </a:rPr>
              <a:t>SN</a:t>
            </a:r>
            <a:r>
              <a:rPr lang="zh-CN" altLang="en-US" sz="2400" dirty="0">
                <a:solidFill>
                  <a:prstClr val="black"/>
                </a:solidFill>
              </a:rPr>
              <a:t>集群内分布式存储，行分区内部</a:t>
            </a:r>
            <a:r>
              <a:rPr lang="zh-CN" altLang="en-US" sz="2400" dirty="0">
                <a:solidFill>
                  <a:srgbClr val="FF0000"/>
                </a:solidFill>
              </a:rPr>
              <a:t>再按列或列组划分为列分区</a:t>
            </a:r>
            <a:r>
              <a:rPr lang="zh-CN" altLang="en-US" sz="2400" dirty="0">
                <a:solidFill>
                  <a:prstClr val="black"/>
                </a:solidFill>
              </a:rPr>
              <a:t>，加速分析型查询的数据访问性能。</a:t>
            </a:r>
            <a:endParaRPr lang="en-US" altLang="zh-CN" sz="2400" dirty="0">
              <a:solidFill>
                <a:prstClr val="black"/>
              </a:solidFill>
            </a:endParaRPr>
          </a:p>
          <a:p>
            <a:pPr lvl="0"/>
            <a:r>
              <a:rPr lang="en-US" altLang="zh-CN" sz="2400" dirty="0">
                <a:solidFill>
                  <a:prstClr val="black"/>
                </a:solidFill>
              </a:rPr>
              <a:t>         </a:t>
            </a:r>
            <a:r>
              <a:rPr lang="zh-CN" altLang="en-US" sz="2400" dirty="0">
                <a:solidFill>
                  <a:prstClr val="black"/>
                </a:solidFill>
              </a:rPr>
              <a:t>水平分片增加横向扩展（</a:t>
            </a:r>
            <a:r>
              <a:rPr lang="en-US" altLang="zh-CN" sz="2400" dirty="0">
                <a:solidFill>
                  <a:prstClr val="black"/>
                </a:solidFill>
              </a:rPr>
              <a:t>scale-out</a:t>
            </a:r>
            <a:r>
              <a:rPr lang="zh-CN" altLang="en-US" sz="2400" dirty="0">
                <a:solidFill>
                  <a:prstClr val="black"/>
                </a:solidFill>
              </a:rPr>
              <a:t>）能力，垂直分片提升面向少量属性大量数据访问的性能，当前分析型数据库主要采用行</a:t>
            </a:r>
            <a:r>
              <a:rPr lang="en-US" altLang="zh-CN" sz="2400" dirty="0">
                <a:solidFill>
                  <a:prstClr val="black"/>
                </a:solidFill>
              </a:rPr>
              <a:t>-</a:t>
            </a:r>
            <a:r>
              <a:rPr lang="zh-CN" altLang="en-US" sz="2400" dirty="0">
                <a:solidFill>
                  <a:prstClr val="black"/>
                </a:solidFill>
              </a:rPr>
              <a:t>列混合分片策略。</a:t>
            </a:r>
            <a:endParaRPr lang="en-US" altLang="zh-CN" sz="2400" dirty="0">
              <a:solidFill>
                <a:prstClr val="black"/>
              </a:solidFill>
            </a:endParaRPr>
          </a:p>
        </p:txBody>
      </p:sp>
      <p:sp>
        <p:nvSpPr>
          <p:cNvPr id="5" name="灯片编号占位符 4"/>
          <p:cNvSpPr>
            <a:spLocks noGrp="1"/>
          </p:cNvSpPr>
          <p:nvPr>
            <p:ph type="sldNum" sz="quarter" idx="12"/>
          </p:nvPr>
        </p:nvSpPr>
        <p:spPr/>
        <p:txBody>
          <a:bodyPr/>
          <a:lstStyle/>
          <a:p>
            <a:fld id="{C464E751-8DDD-48F4-87DB-3D6A7AC74B40}" type="slidenum">
              <a:rPr lang="zh-CN" altLang="en-US" smtClean="0"/>
              <a:pPr/>
              <a:t>57</a:t>
            </a:fld>
            <a:endParaRPr lang="zh-CN" altLang="en-US" dirty="0"/>
          </a:p>
        </p:txBody>
      </p:sp>
    </p:spTree>
    <p:extLst>
      <p:ext uri="{BB962C8B-B14F-4D97-AF65-F5344CB8AC3E}">
        <p14:creationId xmlns:p14="http://schemas.microsoft.com/office/powerpoint/2010/main" val="276116328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3211" y="64664"/>
            <a:ext cx="10515600" cy="920336"/>
          </a:xfrm>
        </p:spPr>
        <p:txBody>
          <a:bodyPr>
            <a:normAutofit/>
          </a:bodyPr>
          <a:lstStyle/>
          <a:p>
            <a:r>
              <a:rPr lang="zh-CN" altLang="en-US" i="1" dirty="0">
                <a:solidFill>
                  <a:srgbClr val="00B0F0"/>
                </a:solidFill>
              </a:rPr>
              <a:t>（回顾）</a:t>
            </a:r>
            <a:r>
              <a:rPr lang="en-US" altLang="zh-CN" i="1" dirty="0">
                <a:solidFill>
                  <a:srgbClr val="00B0F0"/>
                </a:solidFill>
              </a:rPr>
              <a:t>2.5 </a:t>
            </a:r>
            <a:r>
              <a:rPr lang="zh-CN" altLang="en-US" i="1" dirty="0">
                <a:solidFill>
                  <a:srgbClr val="00B0F0"/>
                </a:solidFill>
              </a:rPr>
              <a:t> 。。。</a:t>
            </a:r>
            <a:r>
              <a:rPr lang="en-US" altLang="zh-CN" i="1" dirty="0">
                <a:solidFill>
                  <a:srgbClr val="00B0F0"/>
                </a:solidFill>
              </a:rPr>
              <a:t>Teradata</a:t>
            </a:r>
            <a:endParaRPr lang="zh-CN" altLang="en-US" dirty="0"/>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64E751-8DDD-48F4-87DB-3D6A7AC74B40}" type="slidenum">
              <a:rPr kumimoji="0" lang="zh-CN" altLang="en-US" sz="18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58</a:t>
            </a:fld>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3" name="矩形 2"/>
          <p:cNvSpPr/>
          <p:nvPr/>
        </p:nvSpPr>
        <p:spPr>
          <a:xfrm>
            <a:off x="833211" y="985000"/>
            <a:ext cx="6096000" cy="5632311"/>
          </a:xfrm>
          <a:prstGeom prst="rect">
            <a:avLst/>
          </a:prstGeom>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PE</a:t>
            </a:r>
            <a:r>
              <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该组件也被称为</a:t>
            </a:r>
            <a:r>
              <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vproc( virtual processor)</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，主要完成四项工作：</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  会话控制</a:t>
            </a:r>
            <a:r>
              <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(Session Control)</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a:t>
            </a:r>
            <a:endPar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  SQL</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解析</a:t>
            </a:r>
            <a:r>
              <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(Parser)</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a:t>
            </a:r>
            <a:endPar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  SQL</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优化</a:t>
            </a:r>
            <a:r>
              <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(Optimizer )</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a:t>
            </a:r>
            <a:endPar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  任务分发</a:t>
            </a:r>
            <a:r>
              <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(Dispatcher)</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a:t>
            </a:r>
            <a:endPar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B0F0"/>
                </a:solidFill>
                <a:effectLst/>
                <a:uLnTx/>
                <a:uFillTx/>
                <a:latin typeface="微软雅黑" panose="020B0503020204020204" pitchFamily="34" charset="-122"/>
                <a:ea typeface="微软雅黑" panose="020B0503020204020204" pitchFamily="34" charset="-122"/>
                <a:cs typeface="+mn-cs"/>
              </a:rPr>
              <a:t>图中只有一个</a:t>
            </a:r>
            <a:r>
              <a:rPr kumimoji="0" lang="en-US" altLang="zh-CN" sz="2400" b="0" i="0" u="none" strike="noStrike" kern="1200" cap="none" spc="0" normalizeH="0" baseline="0" noProof="0" dirty="0">
                <a:ln>
                  <a:noFill/>
                </a:ln>
                <a:solidFill>
                  <a:srgbClr val="00B0F0"/>
                </a:solidFill>
                <a:effectLst/>
                <a:uLnTx/>
                <a:uFillTx/>
                <a:latin typeface="微软雅黑" panose="020B0503020204020204" pitchFamily="34" charset="-122"/>
                <a:ea typeface="微软雅黑" panose="020B0503020204020204" pitchFamily="34" charset="-122"/>
                <a:cs typeface="+mn-cs"/>
              </a:rPr>
              <a:t>PE</a:t>
            </a:r>
            <a:r>
              <a:rPr kumimoji="0" lang="zh-CN" altLang="en-US" sz="2400" b="0" i="0" u="none" strike="noStrike" kern="1200" cap="none" spc="0" normalizeH="0" baseline="0" noProof="0" dirty="0">
                <a:ln>
                  <a:noFill/>
                </a:ln>
                <a:solidFill>
                  <a:srgbClr val="00B0F0"/>
                </a:solidFill>
                <a:effectLst/>
                <a:uLnTx/>
                <a:uFillTx/>
                <a:latin typeface="微软雅黑" panose="020B0503020204020204" pitchFamily="34" charset="-122"/>
                <a:ea typeface="微软雅黑" panose="020B0503020204020204" pitchFamily="34" charset="-122"/>
                <a:cs typeface="+mn-cs"/>
              </a:rPr>
              <a:t>，实际情况集群可以包含多个</a:t>
            </a:r>
            <a:r>
              <a:rPr kumimoji="0" lang="en-US" altLang="zh-CN" sz="2400" b="0" i="0" u="none" strike="noStrike" kern="1200" cap="none" spc="0" normalizeH="0" baseline="0" noProof="0" dirty="0">
                <a:ln>
                  <a:noFill/>
                </a:ln>
                <a:solidFill>
                  <a:srgbClr val="00B0F0"/>
                </a:solidFill>
                <a:effectLst/>
                <a:uLnTx/>
                <a:uFillTx/>
                <a:latin typeface="微软雅黑" panose="020B0503020204020204" pitchFamily="34" charset="-122"/>
                <a:ea typeface="微软雅黑" panose="020B0503020204020204" pitchFamily="34" charset="-122"/>
                <a:cs typeface="+mn-cs"/>
              </a:rPr>
              <a:t>PE</a:t>
            </a:r>
            <a:r>
              <a:rPr kumimoji="0" lang="zh-CN" altLang="en-US" sz="2400" b="0" i="0" u="none" strike="noStrike" kern="1200" cap="none" spc="0" normalizeH="0" baseline="0" noProof="0" dirty="0">
                <a:ln>
                  <a:noFill/>
                </a:ln>
                <a:solidFill>
                  <a:srgbClr val="00B0F0"/>
                </a:solidFill>
                <a:effectLst/>
                <a:uLnTx/>
                <a:uFillTx/>
                <a:latin typeface="微软雅黑" panose="020B0503020204020204" pitchFamily="34" charset="-122"/>
                <a:ea typeface="微软雅黑" panose="020B0503020204020204" pitchFamily="34" charset="-122"/>
                <a:cs typeface="+mn-cs"/>
              </a:rPr>
              <a:t>。</a:t>
            </a:r>
            <a:endParaRPr kumimoji="0" lang="en-US" altLang="zh-CN" sz="2400" b="0" i="0" u="none" strike="noStrike" kern="1200" cap="none" spc="0" normalizeH="0" baseline="0" noProof="0" dirty="0">
              <a:ln>
                <a:noFill/>
              </a:ln>
              <a:solidFill>
                <a:srgbClr val="00B0F0"/>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BYNET</a:t>
            </a:r>
            <a:r>
              <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也被称为</a:t>
            </a:r>
            <a:r>
              <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MPL(message-passing layer)</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，是</a:t>
            </a:r>
            <a:r>
              <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AMP</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和</a:t>
            </a:r>
            <a:r>
              <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PE</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之间的桥梁，通过</a:t>
            </a:r>
            <a:r>
              <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BYNET</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网络互联，所有的</a:t>
            </a:r>
            <a:r>
              <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AMP</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连在一起。</a:t>
            </a:r>
            <a:r>
              <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PE</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和</a:t>
            </a:r>
            <a:r>
              <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AMP</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之间所有的消息传递都是通过</a:t>
            </a:r>
            <a:r>
              <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BYNET</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完成的 。</a:t>
            </a:r>
            <a:b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b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一个典型的</a:t>
            </a:r>
            <a:r>
              <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teradata</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数据库一般有两个</a:t>
            </a:r>
            <a:r>
              <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BYNET </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a:t>
            </a:r>
            <a:endPar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grpSp>
        <p:nvGrpSpPr>
          <p:cNvPr id="10" name="组合 9"/>
          <p:cNvGrpSpPr/>
          <p:nvPr/>
        </p:nvGrpSpPr>
        <p:grpSpPr>
          <a:xfrm>
            <a:off x="6853011" y="1066025"/>
            <a:ext cx="5113929" cy="5290325"/>
            <a:chOff x="6853011" y="1066025"/>
            <a:chExt cx="5113929" cy="5290325"/>
          </a:xfrm>
        </p:grpSpPr>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3011" y="1066025"/>
              <a:ext cx="5113929" cy="5290325"/>
            </a:xfrm>
            <a:prstGeom prst="rect">
              <a:avLst/>
            </a:prstGeom>
          </p:spPr>
        </p:pic>
        <p:cxnSp>
          <p:nvCxnSpPr>
            <p:cNvPr id="6" name="直接连接符 5"/>
            <p:cNvCxnSpPr/>
            <p:nvPr/>
          </p:nvCxnSpPr>
          <p:spPr>
            <a:xfrm flipH="1">
              <a:off x="8072438" y="2200275"/>
              <a:ext cx="428625" cy="142875"/>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H="1" flipV="1">
              <a:off x="10201275" y="2200275"/>
              <a:ext cx="485775" cy="142875"/>
            </a:xfrm>
            <a:prstGeom prst="line">
              <a:avLst/>
            </a:prstGeom>
          </p:spPr>
          <p:style>
            <a:lnRef idx="1">
              <a:schemeClr val="accent1"/>
            </a:lnRef>
            <a:fillRef idx="0">
              <a:schemeClr val="accent1"/>
            </a:fillRef>
            <a:effectRef idx="0">
              <a:schemeClr val="accent1"/>
            </a:effectRef>
            <a:fontRef idx="minor">
              <a:schemeClr val="tx1"/>
            </a:fontRef>
          </p:style>
        </p:cxnSp>
      </p:grpSp>
      <p:sp>
        <p:nvSpPr>
          <p:cNvPr id="11" name="矩形 10"/>
          <p:cNvSpPr/>
          <p:nvPr/>
        </p:nvSpPr>
        <p:spPr>
          <a:xfrm>
            <a:off x="833211" y="6488668"/>
            <a:ext cx="6292107"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white">
                    <a:lumMod val="75000"/>
                  </a:prstClr>
                </a:solidFill>
                <a:effectLst/>
                <a:uLnTx/>
                <a:uFillTx/>
                <a:latin typeface="等线" panose="020F0502020204030204"/>
                <a:ea typeface="等线" panose="02010600030101010101" pitchFamily="2" charset="-122"/>
                <a:cs typeface="+mn-cs"/>
              </a:rPr>
              <a:t>参考：</a:t>
            </a:r>
            <a:r>
              <a:rPr kumimoji="0" lang="en-US" altLang="zh-CN" sz="1800" b="0" i="0" u="none" strike="noStrike" kern="1200" cap="none" spc="0" normalizeH="0" baseline="0" noProof="0" dirty="0">
                <a:ln>
                  <a:noFill/>
                </a:ln>
                <a:solidFill>
                  <a:prstClr val="white">
                    <a:lumMod val="75000"/>
                  </a:prstClr>
                </a:solidFill>
                <a:effectLst/>
                <a:uLnTx/>
                <a:uFillTx/>
                <a:latin typeface="等线" panose="020F0502020204030204"/>
                <a:ea typeface="等线" panose="02010600030101010101" pitchFamily="2" charset="-122"/>
                <a:cs typeface="+mn-cs"/>
              </a:rPr>
              <a:t>https://blog.csdn.net/vaychen/article/details/81216929</a:t>
            </a:r>
          </a:p>
        </p:txBody>
      </p:sp>
    </p:spTree>
    <p:extLst>
      <p:ext uri="{BB962C8B-B14F-4D97-AF65-F5344CB8AC3E}">
        <p14:creationId xmlns:p14="http://schemas.microsoft.com/office/powerpoint/2010/main" val="8068016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3211" y="64664"/>
            <a:ext cx="10515600" cy="920336"/>
          </a:xfrm>
        </p:spPr>
        <p:txBody>
          <a:bodyPr/>
          <a:lstStyle/>
          <a:p>
            <a:r>
              <a:rPr lang="zh-CN" altLang="en-US" i="1" dirty="0">
                <a:solidFill>
                  <a:srgbClr val="00B0F0"/>
                </a:solidFill>
              </a:rPr>
              <a:t>（回顾）</a:t>
            </a:r>
            <a:r>
              <a:rPr lang="en-US" altLang="zh-CN" i="1" dirty="0">
                <a:solidFill>
                  <a:srgbClr val="00B0F0"/>
                </a:solidFill>
              </a:rPr>
              <a:t>2.5 </a:t>
            </a:r>
            <a:r>
              <a:rPr lang="zh-CN" altLang="en-US" i="1" dirty="0">
                <a:solidFill>
                  <a:srgbClr val="00B0F0"/>
                </a:solidFill>
              </a:rPr>
              <a:t> 。。。</a:t>
            </a:r>
            <a:r>
              <a:rPr lang="en-US" altLang="zh-CN" i="1" dirty="0">
                <a:solidFill>
                  <a:srgbClr val="00B0F0"/>
                </a:solidFill>
              </a:rPr>
              <a:t>Teradata</a:t>
            </a:r>
            <a:endParaRPr lang="zh-CN" altLang="en-US" dirty="0"/>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64E751-8DDD-48F4-87DB-3D6A7AC74B40}" type="slidenum">
              <a:rPr kumimoji="0" lang="zh-CN" altLang="en-US" sz="18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59</a:t>
            </a:fld>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3" name="矩形 2"/>
          <p:cNvSpPr/>
          <p:nvPr/>
        </p:nvSpPr>
        <p:spPr>
          <a:xfrm>
            <a:off x="671783" y="1066025"/>
            <a:ext cx="6096000" cy="2677656"/>
          </a:xfrm>
          <a:prstGeom prst="rect">
            <a:avLst/>
          </a:prstGeom>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B0F0"/>
                </a:solidFill>
                <a:effectLst/>
                <a:uLnTx/>
                <a:uFillTx/>
                <a:latin typeface="微软雅黑" panose="020B0503020204020204" pitchFamily="34" charset="-122"/>
                <a:ea typeface="微软雅黑" panose="020B0503020204020204" pitchFamily="34" charset="-122"/>
                <a:cs typeface="+mn-cs"/>
              </a:rPr>
              <a:t>       当新建一张表时，每个</a:t>
            </a:r>
            <a:r>
              <a:rPr kumimoji="0" lang="en-US" altLang="zh-CN" sz="2400" b="0" i="0" u="none" strike="noStrike" kern="1200" cap="none" spc="0" normalizeH="0" baseline="0" noProof="0" dirty="0">
                <a:ln>
                  <a:noFill/>
                </a:ln>
                <a:solidFill>
                  <a:srgbClr val="00B0F0"/>
                </a:solidFill>
                <a:effectLst/>
                <a:uLnTx/>
                <a:uFillTx/>
                <a:latin typeface="微软雅黑" panose="020B0503020204020204" pitchFamily="34" charset="-122"/>
                <a:ea typeface="微软雅黑" panose="020B0503020204020204" pitchFamily="34" charset="-122"/>
                <a:cs typeface="+mn-cs"/>
              </a:rPr>
              <a:t>AMP</a:t>
            </a:r>
            <a:r>
              <a:rPr kumimoji="0" lang="zh-CN" altLang="en-US" sz="2400" b="0" i="0" u="none" strike="noStrike" kern="1200" cap="none" spc="0" normalizeH="0" baseline="0" noProof="0" dirty="0">
                <a:ln>
                  <a:noFill/>
                </a:ln>
                <a:solidFill>
                  <a:srgbClr val="00B0F0"/>
                </a:solidFill>
                <a:effectLst/>
                <a:uLnTx/>
                <a:uFillTx/>
                <a:latin typeface="微软雅黑" panose="020B0503020204020204" pitchFamily="34" charset="-122"/>
                <a:ea typeface="微软雅黑" panose="020B0503020204020204" pitchFamily="34" charset="-122"/>
                <a:cs typeface="+mn-cs"/>
              </a:rPr>
              <a:t>上都会创建表的结构信息，例表名、列名、索引等信息。 </a:t>
            </a:r>
            <a:endParaRPr kumimoji="0" lang="en-US" altLang="zh-CN" sz="2400" b="0" i="0" u="none" strike="noStrike" kern="1200" cap="none" spc="0" normalizeH="0" baseline="0" noProof="0" dirty="0">
              <a:ln>
                <a:noFill/>
              </a:ln>
              <a:solidFill>
                <a:srgbClr val="00B0F0"/>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B0F0"/>
                </a:solidFill>
                <a:effectLst/>
                <a:uLnTx/>
                <a:uFillTx/>
                <a:latin typeface="微软雅黑" panose="020B0503020204020204" pitchFamily="34" charset="-122"/>
                <a:ea typeface="微软雅黑" panose="020B0503020204020204" pitchFamily="34" charset="-122"/>
                <a:cs typeface="+mn-cs"/>
              </a:rPr>
              <a:t>       理想状态下，数据库表平均的分布在所有的</a:t>
            </a:r>
            <a:r>
              <a:rPr kumimoji="0" lang="en-US" altLang="zh-CN" sz="2400" b="0" i="0" u="none" strike="noStrike" kern="1200" cap="none" spc="0" normalizeH="0" baseline="0" noProof="0" dirty="0">
                <a:ln>
                  <a:noFill/>
                </a:ln>
                <a:solidFill>
                  <a:srgbClr val="00B0F0"/>
                </a:solidFill>
                <a:effectLst/>
                <a:uLnTx/>
                <a:uFillTx/>
                <a:latin typeface="微软雅黑" panose="020B0503020204020204" pitchFamily="34" charset="-122"/>
                <a:ea typeface="微软雅黑" panose="020B0503020204020204" pitchFamily="34" charset="-122"/>
                <a:cs typeface="+mn-cs"/>
              </a:rPr>
              <a:t>AMP</a:t>
            </a:r>
            <a:r>
              <a:rPr kumimoji="0" lang="zh-CN" altLang="en-US" sz="2400" b="0" i="0" u="none" strike="noStrike" kern="1200" cap="none" spc="0" normalizeH="0" baseline="0" noProof="0" dirty="0">
                <a:ln>
                  <a:noFill/>
                </a:ln>
                <a:solidFill>
                  <a:srgbClr val="00B0F0"/>
                </a:solidFill>
                <a:effectLst/>
                <a:uLnTx/>
                <a:uFillTx/>
                <a:latin typeface="微软雅黑" panose="020B0503020204020204" pitchFamily="34" charset="-122"/>
                <a:ea typeface="微软雅黑" panose="020B0503020204020204" pitchFamily="34" charset="-122"/>
                <a:cs typeface="+mn-cs"/>
              </a:rPr>
              <a:t>上，以更好的利用所有节点并行处理。</a:t>
            </a:r>
            <a:endParaRPr kumimoji="0" lang="en-US" altLang="zh-CN" sz="2400" b="0" i="0" u="none" strike="noStrike" kern="1200" cap="none" spc="0" normalizeH="0" baseline="0" noProof="0" dirty="0">
              <a:ln>
                <a:noFill/>
              </a:ln>
              <a:solidFill>
                <a:srgbClr val="00B0F0"/>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dirty="0">
              <a:ln>
                <a:noFill/>
              </a:ln>
              <a:solidFill>
                <a:srgbClr val="00B0F0"/>
              </a:solidFill>
              <a:effectLst/>
              <a:uLnTx/>
              <a:uFillTx/>
              <a:latin typeface="微软雅黑" panose="020B0503020204020204" pitchFamily="34" charset="-122"/>
              <a:ea typeface="微软雅黑" panose="020B0503020204020204" pitchFamily="34" charset="-122"/>
              <a:cs typeface="+mn-cs"/>
            </a:endParaRPr>
          </a:p>
        </p:txBody>
      </p:sp>
      <p:grpSp>
        <p:nvGrpSpPr>
          <p:cNvPr id="8" name="组合 7"/>
          <p:cNvGrpSpPr/>
          <p:nvPr/>
        </p:nvGrpSpPr>
        <p:grpSpPr>
          <a:xfrm>
            <a:off x="6853011" y="1066025"/>
            <a:ext cx="5113929" cy="5290325"/>
            <a:chOff x="6853011" y="1066025"/>
            <a:chExt cx="5113929" cy="5290325"/>
          </a:xfrm>
        </p:grpSpPr>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3011" y="1066025"/>
              <a:ext cx="5113929" cy="5290325"/>
            </a:xfrm>
            <a:prstGeom prst="rect">
              <a:avLst/>
            </a:prstGeom>
          </p:spPr>
        </p:pic>
        <p:cxnSp>
          <p:nvCxnSpPr>
            <p:cNvPr id="10" name="直接连接符 9"/>
            <p:cNvCxnSpPr/>
            <p:nvPr/>
          </p:nvCxnSpPr>
          <p:spPr>
            <a:xfrm flipH="1">
              <a:off x="8072438" y="2200275"/>
              <a:ext cx="428625" cy="1428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flipV="1">
              <a:off x="10201275" y="2200275"/>
              <a:ext cx="485775" cy="142875"/>
            </a:xfrm>
            <a:prstGeom prst="line">
              <a:avLst/>
            </a:prstGeom>
          </p:spPr>
          <p:style>
            <a:lnRef idx="1">
              <a:schemeClr val="accent1"/>
            </a:lnRef>
            <a:fillRef idx="0">
              <a:schemeClr val="accent1"/>
            </a:fillRef>
            <a:effectRef idx="0">
              <a:schemeClr val="accent1"/>
            </a:effectRef>
            <a:fontRef idx="minor">
              <a:schemeClr val="tx1"/>
            </a:fontRef>
          </p:style>
        </p:cxnSp>
      </p:grpSp>
      <p:sp>
        <p:nvSpPr>
          <p:cNvPr id="12" name="矩形 11"/>
          <p:cNvSpPr/>
          <p:nvPr/>
        </p:nvSpPr>
        <p:spPr>
          <a:xfrm>
            <a:off x="833211" y="6488668"/>
            <a:ext cx="6292107"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white">
                    <a:lumMod val="75000"/>
                  </a:prstClr>
                </a:solidFill>
                <a:effectLst/>
                <a:uLnTx/>
                <a:uFillTx/>
                <a:latin typeface="等线" panose="020F0502020204030204"/>
                <a:ea typeface="等线" panose="02010600030101010101" pitchFamily="2" charset="-122"/>
                <a:cs typeface="+mn-cs"/>
              </a:rPr>
              <a:t>参考：</a:t>
            </a:r>
            <a:r>
              <a:rPr kumimoji="0" lang="en-US" altLang="zh-CN" sz="1800" b="0" i="0" u="none" strike="noStrike" kern="1200" cap="none" spc="0" normalizeH="0" baseline="0" noProof="0" dirty="0">
                <a:ln>
                  <a:noFill/>
                </a:ln>
                <a:solidFill>
                  <a:prstClr val="white">
                    <a:lumMod val="75000"/>
                  </a:prstClr>
                </a:solidFill>
                <a:effectLst/>
                <a:uLnTx/>
                <a:uFillTx/>
                <a:latin typeface="等线" panose="020F0502020204030204"/>
                <a:ea typeface="等线" panose="02010600030101010101" pitchFamily="2" charset="-122"/>
                <a:cs typeface="+mn-cs"/>
              </a:rPr>
              <a:t>https://blog.csdn.net/vaychen/article/details/81216929</a:t>
            </a:r>
          </a:p>
        </p:txBody>
      </p:sp>
    </p:spTree>
    <p:extLst>
      <p:ext uri="{BB962C8B-B14F-4D97-AF65-F5344CB8AC3E}">
        <p14:creationId xmlns:p14="http://schemas.microsoft.com/office/powerpoint/2010/main" val="41590207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111254"/>
          </a:xfrm>
        </p:spPr>
        <p:txBody>
          <a:bodyPr>
            <a:normAutofit/>
          </a:bodyPr>
          <a:lstStyle/>
          <a:p>
            <a:r>
              <a:rPr lang="en-US" altLang="zh-CN" dirty="0">
                <a:latin typeface="等线" pitchFamily="2" charset="-122"/>
                <a:ea typeface="等线" pitchFamily="2" charset="-122"/>
              </a:rPr>
              <a:t>8.1	</a:t>
            </a:r>
            <a:r>
              <a:rPr lang="zh-CN" altLang="en-US" dirty="0">
                <a:latin typeface="等线" pitchFamily="2" charset="-122"/>
                <a:ea typeface="等线" pitchFamily="2" charset="-122"/>
              </a:rPr>
              <a:t>分布式查询处理概述</a:t>
            </a:r>
            <a:endParaRPr lang="zh-CN" altLang="en-US" dirty="0"/>
          </a:p>
        </p:txBody>
      </p:sp>
      <p:sp>
        <p:nvSpPr>
          <p:cNvPr id="3" name="内容占位符 2"/>
          <p:cNvSpPr>
            <a:spLocks noGrp="1"/>
          </p:cNvSpPr>
          <p:nvPr>
            <p:ph idx="1"/>
          </p:nvPr>
        </p:nvSpPr>
        <p:spPr>
          <a:xfrm>
            <a:off x="838200" y="1239560"/>
            <a:ext cx="9843655" cy="4351338"/>
          </a:xfrm>
        </p:spPr>
        <p:txBody>
          <a:bodyPr>
            <a:noAutofit/>
          </a:bodyPr>
          <a:lstStyle/>
          <a:p>
            <a:r>
              <a:rPr lang="zh-CN" altLang="en-US" sz="2400" dirty="0"/>
              <a:t>分布式查询处理的四个层次：</a:t>
            </a:r>
            <a:endParaRPr lang="en-US" altLang="zh-CN" sz="2400" dirty="0"/>
          </a:p>
          <a:p>
            <a:pPr lvl="1"/>
            <a:r>
              <a:rPr lang="zh-CN" altLang="en-US" dirty="0"/>
              <a:t>（</a:t>
            </a:r>
            <a:r>
              <a:rPr lang="en-US" altLang="zh-CN" dirty="0"/>
              <a:t>1</a:t>
            </a:r>
            <a:r>
              <a:rPr lang="zh-CN" altLang="en-US" dirty="0"/>
              <a:t>）查询分解</a:t>
            </a:r>
            <a:endParaRPr lang="en-US" altLang="zh-CN" dirty="0"/>
          </a:p>
          <a:p>
            <a:pPr lvl="1"/>
            <a:r>
              <a:rPr lang="zh-CN" altLang="en-US" dirty="0"/>
              <a:t>（</a:t>
            </a:r>
            <a:r>
              <a:rPr lang="en-US" altLang="zh-CN" dirty="0"/>
              <a:t>2</a:t>
            </a:r>
            <a:r>
              <a:rPr lang="zh-CN" altLang="en-US" dirty="0"/>
              <a:t>）数据本地化</a:t>
            </a:r>
            <a:endParaRPr lang="en-US" altLang="zh-CN" dirty="0"/>
          </a:p>
          <a:p>
            <a:pPr lvl="1"/>
            <a:r>
              <a:rPr lang="zh-CN" altLang="en-US" dirty="0"/>
              <a:t>（</a:t>
            </a:r>
            <a:r>
              <a:rPr lang="en-US" altLang="zh-CN" dirty="0"/>
              <a:t>3</a:t>
            </a:r>
            <a:r>
              <a:rPr lang="zh-CN" altLang="en-US" dirty="0"/>
              <a:t>）全局查询优化</a:t>
            </a:r>
            <a:endParaRPr lang="en-US" altLang="zh-CN" dirty="0"/>
          </a:p>
          <a:p>
            <a:pPr lvl="1"/>
            <a:r>
              <a:rPr lang="zh-CN" altLang="en-US" dirty="0"/>
              <a:t>（</a:t>
            </a:r>
            <a:r>
              <a:rPr lang="en-US" altLang="zh-CN" dirty="0"/>
              <a:t>4</a:t>
            </a:r>
            <a:r>
              <a:rPr lang="zh-CN" altLang="en-US" dirty="0"/>
              <a:t>）分布式执行</a:t>
            </a:r>
            <a:endParaRPr lang="en-US" altLang="zh-CN" dirty="0"/>
          </a:p>
          <a:p>
            <a:r>
              <a:rPr lang="zh-CN" altLang="en-US" sz="2400" b="1" dirty="0"/>
              <a:t>执行：</a:t>
            </a:r>
            <a:r>
              <a:rPr lang="zh-CN" altLang="en-US" sz="2400" dirty="0"/>
              <a:t>前三个层次由分布式系统的</a:t>
            </a:r>
            <a:r>
              <a:rPr lang="zh-CN" altLang="en-US" sz="2400" dirty="0">
                <a:solidFill>
                  <a:srgbClr val="FF0000"/>
                </a:solidFill>
              </a:rPr>
              <a:t>控制节点</a:t>
            </a:r>
            <a:r>
              <a:rPr lang="zh-CN" altLang="en-US" sz="2400" dirty="0"/>
              <a:t>执行，第四个层次由</a:t>
            </a:r>
            <a:r>
              <a:rPr lang="zh-CN" altLang="en-US" sz="2400" dirty="0">
                <a:solidFill>
                  <a:srgbClr val="FF0000"/>
                </a:solidFill>
              </a:rPr>
              <a:t>控制节点和本地节点</a:t>
            </a:r>
            <a:r>
              <a:rPr lang="zh-CN" altLang="en-US" sz="2400" dirty="0"/>
              <a:t>执行</a:t>
            </a:r>
            <a:endParaRPr lang="en-US" altLang="zh-CN" sz="2400" dirty="0"/>
          </a:p>
          <a:p>
            <a:r>
              <a:rPr lang="zh-CN" altLang="en-US" sz="2400" b="1" dirty="0"/>
              <a:t>目标：</a:t>
            </a:r>
            <a:r>
              <a:rPr lang="zh-CN" altLang="en-US" sz="2400" dirty="0"/>
              <a:t>通过优化的数据分布策略</a:t>
            </a:r>
            <a:r>
              <a:rPr lang="zh-CN" altLang="en-US" sz="2400" dirty="0">
                <a:solidFill>
                  <a:srgbClr val="FF0000"/>
                </a:solidFill>
              </a:rPr>
              <a:t>最大化局部查询处理性能</a:t>
            </a:r>
            <a:r>
              <a:rPr lang="zh-CN" altLang="en-US" sz="2400" dirty="0"/>
              <a:t>，</a:t>
            </a:r>
            <a:r>
              <a:rPr lang="zh-CN" altLang="en-US" sz="2400" dirty="0">
                <a:solidFill>
                  <a:srgbClr val="FF0000"/>
                </a:solidFill>
              </a:rPr>
              <a:t>最小化全局查询处理代价，达到查询的</a:t>
            </a:r>
            <a:r>
              <a:rPr lang="zh-CN" altLang="en-US" sz="2400" b="1" dirty="0">
                <a:solidFill>
                  <a:srgbClr val="FF0000"/>
                </a:solidFill>
              </a:rPr>
              <a:t>线性加速比</a:t>
            </a:r>
            <a:r>
              <a:rPr lang="zh-CN" altLang="en-US" sz="2400" dirty="0">
                <a:solidFill>
                  <a:srgbClr val="FF0000"/>
                </a:solidFill>
              </a:rPr>
              <a:t>。</a:t>
            </a:r>
          </a:p>
        </p:txBody>
      </p:sp>
      <p:sp>
        <p:nvSpPr>
          <p:cNvPr id="5" name="灯片编号占位符 4"/>
          <p:cNvSpPr>
            <a:spLocks noGrp="1"/>
          </p:cNvSpPr>
          <p:nvPr>
            <p:ph type="sldNum" sz="quarter" idx="12"/>
          </p:nvPr>
        </p:nvSpPr>
        <p:spPr/>
        <p:txBody>
          <a:bodyPr/>
          <a:lstStyle/>
          <a:p>
            <a:fld id="{C464E751-8DDD-48F4-87DB-3D6A7AC74B40}" type="slidenum">
              <a:rPr lang="zh-CN" altLang="en-US" smtClean="0"/>
              <a:pPr/>
              <a:t>6</a:t>
            </a:fld>
            <a:endParaRPr lang="zh-CN" altLang="en-US" dirty="0"/>
          </a:p>
        </p:txBody>
      </p:sp>
      <p:sp>
        <p:nvSpPr>
          <p:cNvPr id="4" name="圆角矩形标注 3"/>
          <p:cNvSpPr/>
          <p:nvPr/>
        </p:nvSpPr>
        <p:spPr>
          <a:xfrm>
            <a:off x="6331526" y="520704"/>
            <a:ext cx="2895601" cy="612648"/>
          </a:xfrm>
          <a:prstGeom prst="wedgeRoundRectCallout">
            <a:avLst>
              <a:gd name="adj1" fmla="val -70582"/>
              <a:gd name="adj2" fmla="val 3536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t>查询树（内部表示）</a:t>
            </a:r>
          </a:p>
        </p:txBody>
      </p:sp>
      <p:sp>
        <p:nvSpPr>
          <p:cNvPr id="6" name="圆角矩形标注 5"/>
          <p:cNvSpPr/>
          <p:nvPr/>
        </p:nvSpPr>
        <p:spPr>
          <a:xfrm>
            <a:off x="6331525" y="1439676"/>
            <a:ext cx="2895601" cy="612648"/>
          </a:xfrm>
          <a:prstGeom prst="wedgeRoundRectCallout">
            <a:avLst>
              <a:gd name="adj1" fmla="val -70582"/>
              <a:gd name="adj2" fmla="val 3536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t>重写、优化</a:t>
            </a:r>
          </a:p>
        </p:txBody>
      </p:sp>
      <p:sp>
        <p:nvSpPr>
          <p:cNvPr id="7" name="圆角矩形标注 6"/>
          <p:cNvSpPr/>
          <p:nvPr/>
        </p:nvSpPr>
        <p:spPr>
          <a:xfrm>
            <a:off x="6331525" y="2348041"/>
            <a:ext cx="2895601" cy="612648"/>
          </a:xfrm>
          <a:prstGeom prst="wedgeRoundRectCallout">
            <a:avLst>
              <a:gd name="adj1" fmla="val -70582"/>
              <a:gd name="adj2" fmla="val 3536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t>物理执行计划</a:t>
            </a:r>
          </a:p>
        </p:txBody>
      </p:sp>
      <p:sp>
        <p:nvSpPr>
          <p:cNvPr id="8" name="圆角矩形标注 7"/>
          <p:cNvSpPr/>
          <p:nvPr/>
        </p:nvSpPr>
        <p:spPr>
          <a:xfrm>
            <a:off x="6331524" y="3256406"/>
            <a:ext cx="2895601" cy="612648"/>
          </a:xfrm>
          <a:prstGeom prst="wedgeRoundRectCallout">
            <a:avLst>
              <a:gd name="adj1" fmla="val -70582"/>
              <a:gd name="adj2" fmla="val 3536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t>调度、归并</a:t>
            </a:r>
          </a:p>
        </p:txBody>
      </p:sp>
      <p:sp>
        <p:nvSpPr>
          <p:cNvPr id="9" name="圆角矩形标注 7">
            <a:extLst>
              <a:ext uri="{FF2B5EF4-FFF2-40B4-BE49-F238E27FC236}">
                <a16:creationId xmlns:a16="http://schemas.microsoft.com/office/drawing/2014/main" id="{89333DB8-75A9-4226-A8A8-32922EBF491C}"/>
              </a:ext>
            </a:extLst>
          </p:cNvPr>
          <p:cNvSpPr/>
          <p:nvPr/>
        </p:nvSpPr>
        <p:spPr>
          <a:xfrm>
            <a:off x="1181720" y="5886615"/>
            <a:ext cx="10238412" cy="803613"/>
          </a:xfrm>
          <a:prstGeom prst="wedgeRoundRectCallout">
            <a:avLst>
              <a:gd name="adj1" fmla="val -32866"/>
              <a:gd name="adj2" fmla="val -71874"/>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r>
              <a:rPr lang="zh-CN" altLang="en-US" sz="2400" dirty="0"/>
              <a:t>分布式查询受网络带宽性能影响比较大，通过优化数据的分布策略，提高数据访问和计算局部性（包括通过复制增加数据局部性），降低网络延迟</a:t>
            </a:r>
          </a:p>
        </p:txBody>
      </p:sp>
    </p:spTree>
    <p:extLst>
      <p:ext uri="{BB962C8B-B14F-4D97-AF65-F5344CB8AC3E}">
        <p14:creationId xmlns:p14="http://schemas.microsoft.com/office/powerpoint/2010/main" val="267202363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2612"/>
            <a:ext cx="10515600" cy="1111254"/>
          </a:xfrm>
        </p:spPr>
        <p:txBody>
          <a:bodyPr>
            <a:normAutofit/>
          </a:bodyPr>
          <a:lstStyle/>
          <a:p>
            <a:r>
              <a:rPr lang="en-US" altLang="zh-CN" b="1" dirty="0">
                <a:latin typeface="等线" pitchFamily="2" charset="-122"/>
                <a:ea typeface="等线" pitchFamily="2" charset="-122"/>
              </a:rPr>
              <a:t>8.2	</a:t>
            </a:r>
            <a:r>
              <a:rPr lang="zh-CN" altLang="en-US" b="1" dirty="0">
                <a:latin typeface="等线" pitchFamily="2" charset="-122"/>
                <a:ea typeface="等线" pitchFamily="2" charset="-122"/>
              </a:rPr>
              <a:t>面向关系数据的分布式查询处（续）</a:t>
            </a:r>
            <a:endParaRPr lang="zh-CN" altLang="en-US" b="1" dirty="0"/>
          </a:p>
        </p:txBody>
      </p:sp>
      <p:sp>
        <p:nvSpPr>
          <p:cNvPr id="3" name="内容占位符 2"/>
          <p:cNvSpPr>
            <a:spLocks noGrp="1"/>
          </p:cNvSpPr>
          <p:nvPr>
            <p:ph idx="1"/>
          </p:nvPr>
        </p:nvSpPr>
        <p:spPr>
          <a:xfrm>
            <a:off x="838200" y="1143865"/>
            <a:ext cx="9843655" cy="5062965"/>
          </a:xfrm>
        </p:spPr>
        <p:txBody>
          <a:bodyPr>
            <a:noAutofit/>
          </a:bodyPr>
          <a:lstStyle/>
          <a:p>
            <a:pPr lvl="0"/>
            <a:r>
              <a:rPr lang="en-US" altLang="zh-CN" sz="2400" b="1" dirty="0">
                <a:solidFill>
                  <a:prstClr val="black"/>
                </a:solidFill>
              </a:rPr>
              <a:t>8.2.4 </a:t>
            </a:r>
            <a:r>
              <a:rPr lang="zh-CN" altLang="en-US" sz="2400" b="1" dirty="0">
                <a:solidFill>
                  <a:prstClr val="black"/>
                </a:solidFill>
              </a:rPr>
              <a:t>分布式关系数据库查询处理技术实例</a:t>
            </a:r>
            <a:endParaRPr lang="en-US" altLang="zh-CN" sz="2400" b="1" dirty="0">
              <a:solidFill>
                <a:prstClr val="black"/>
              </a:solidFill>
            </a:endParaRPr>
          </a:p>
          <a:p>
            <a:pPr lvl="0"/>
            <a:r>
              <a:rPr lang="zh-CN" altLang="en-US" sz="2400" dirty="0">
                <a:solidFill>
                  <a:prstClr val="black"/>
                </a:solidFill>
              </a:rPr>
              <a:t>（</a:t>
            </a:r>
            <a:r>
              <a:rPr lang="en-US" altLang="zh-CN" sz="2400" dirty="0">
                <a:solidFill>
                  <a:prstClr val="black"/>
                </a:solidFill>
              </a:rPr>
              <a:t>1</a:t>
            </a:r>
            <a:r>
              <a:rPr lang="zh-CN" altLang="en-US" sz="2400" dirty="0">
                <a:solidFill>
                  <a:prstClr val="black"/>
                </a:solidFill>
              </a:rPr>
              <a:t>）</a:t>
            </a:r>
            <a:r>
              <a:rPr lang="en-US" altLang="zh-CN" sz="2400" dirty="0">
                <a:solidFill>
                  <a:prstClr val="black"/>
                </a:solidFill>
              </a:rPr>
              <a:t>Teradata</a:t>
            </a:r>
            <a:r>
              <a:rPr lang="zh-CN" altLang="en-US" sz="2400" dirty="0">
                <a:solidFill>
                  <a:prstClr val="black"/>
                </a:solidFill>
              </a:rPr>
              <a:t>分布式查询优化技术</a:t>
            </a:r>
            <a:endParaRPr lang="en-US" altLang="zh-CN" sz="2400" dirty="0">
              <a:solidFill>
                <a:prstClr val="black"/>
              </a:solidFill>
            </a:endParaRPr>
          </a:p>
          <a:p>
            <a:pPr lvl="0"/>
            <a:r>
              <a:rPr lang="zh-CN" altLang="en-US" sz="2400" dirty="0">
                <a:solidFill>
                  <a:prstClr val="black"/>
                </a:solidFill>
              </a:rPr>
              <a:t>       多级分片对查询性能有直接影响，分片粒度过细或者分片数量过多都将导致查询性能降低。</a:t>
            </a:r>
            <a:endParaRPr lang="en-US" altLang="zh-CN" sz="2400" dirty="0">
              <a:solidFill>
                <a:prstClr val="black"/>
              </a:solidFill>
            </a:endParaRPr>
          </a:p>
          <a:p>
            <a:pPr lvl="0"/>
            <a:r>
              <a:rPr lang="zh-CN" altLang="en-US" sz="2400" dirty="0">
                <a:solidFill>
                  <a:srgbClr val="FF0000"/>
                </a:solidFill>
              </a:rPr>
              <a:t>基本优化策略：静态分片消除，依据分片类型和查询表达式将查询任务分解到分片。</a:t>
            </a:r>
            <a:endParaRPr lang="en-US" altLang="zh-CN" sz="2400" dirty="0">
              <a:solidFill>
                <a:srgbClr val="FF0000"/>
              </a:solidFill>
            </a:endParaRPr>
          </a:p>
          <a:p>
            <a:pPr lvl="0"/>
            <a:r>
              <a:rPr lang="zh-CN" altLang="en-US" sz="2400" dirty="0">
                <a:solidFill>
                  <a:srgbClr val="FF0000"/>
                </a:solidFill>
              </a:rPr>
              <a:t>动态分片消除：行级分片中在连接操作中依据连接属性值决定访问的连接分片，通过分片感知的滑动窗口归并连接，依据分片策略可采用不同连接方法。</a:t>
            </a:r>
            <a:endParaRPr lang="en-US" altLang="zh-CN" sz="2400" dirty="0">
              <a:solidFill>
                <a:srgbClr val="FF0000"/>
              </a:solidFill>
            </a:endParaRPr>
          </a:p>
          <a:p>
            <a:pPr lvl="0"/>
            <a:r>
              <a:rPr lang="zh-CN" altLang="en-US" sz="2400" dirty="0">
                <a:solidFill>
                  <a:srgbClr val="FF0000"/>
                </a:solidFill>
              </a:rPr>
              <a:t>后物化：减少查询处理的数据访问代价。</a:t>
            </a:r>
            <a:endParaRPr lang="en-US" altLang="zh-CN" sz="2400" dirty="0">
              <a:solidFill>
                <a:srgbClr val="FF0000"/>
              </a:solidFill>
            </a:endParaRPr>
          </a:p>
          <a:p>
            <a:pPr lvl="0"/>
            <a:endParaRPr lang="en-US" altLang="zh-CN" sz="2400" dirty="0">
              <a:solidFill>
                <a:prstClr val="black"/>
              </a:solidFill>
            </a:endParaRPr>
          </a:p>
          <a:p>
            <a:pPr lvl="0">
              <a:lnSpc>
                <a:spcPct val="90000"/>
              </a:lnSpc>
            </a:pPr>
            <a:endParaRPr lang="zh-CN" altLang="en-US" sz="2400" dirty="0">
              <a:solidFill>
                <a:prstClr val="black"/>
              </a:solidFill>
            </a:endParaRPr>
          </a:p>
        </p:txBody>
      </p:sp>
      <p:sp>
        <p:nvSpPr>
          <p:cNvPr id="5" name="灯片编号占位符 4"/>
          <p:cNvSpPr>
            <a:spLocks noGrp="1"/>
          </p:cNvSpPr>
          <p:nvPr>
            <p:ph type="sldNum" sz="quarter" idx="12"/>
          </p:nvPr>
        </p:nvSpPr>
        <p:spPr/>
        <p:txBody>
          <a:bodyPr/>
          <a:lstStyle/>
          <a:p>
            <a:fld id="{C464E751-8DDD-48F4-87DB-3D6A7AC74B40}" type="slidenum">
              <a:rPr lang="zh-CN" altLang="en-US" smtClean="0"/>
              <a:pPr/>
              <a:t>60</a:t>
            </a:fld>
            <a:endParaRPr lang="zh-CN" altLang="en-US" dirty="0"/>
          </a:p>
        </p:txBody>
      </p:sp>
    </p:spTree>
    <p:extLst>
      <p:ext uri="{BB962C8B-B14F-4D97-AF65-F5344CB8AC3E}">
        <p14:creationId xmlns:p14="http://schemas.microsoft.com/office/powerpoint/2010/main" val="254676591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2612"/>
            <a:ext cx="10515600" cy="1111254"/>
          </a:xfrm>
        </p:spPr>
        <p:txBody>
          <a:bodyPr>
            <a:normAutofit/>
          </a:bodyPr>
          <a:lstStyle/>
          <a:p>
            <a:r>
              <a:rPr lang="en-US" altLang="zh-CN" sz="2800" b="1" dirty="0">
                <a:solidFill>
                  <a:prstClr val="black"/>
                </a:solidFill>
              </a:rPr>
              <a:t>8.2.4 </a:t>
            </a:r>
            <a:r>
              <a:rPr lang="zh-CN" altLang="en-US" sz="2800" b="1" dirty="0">
                <a:solidFill>
                  <a:prstClr val="black"/>
                </a:solidFill>
              </a:rPr>
              <a:t>分布式关系数据库查询处理技术实例</a:t>
            </a:r>
            <a:r>
              <a:rPr lang="zh-CN" altLang="en-US" sz="2800" b="1" dirty="0">
                <a:latin typeface="等线" pitchFamily="2" charset="-122"/>
                <a:ea typeface="等线" pitchFamily="2" charset="-122"/>
              </a:rPr>
              <a:t>（续）</a:t>
            </a:r>
            <a:endParaRPr lang="zh-CN" altLang="en-US" sz="2800" b="1" dirty="0"/>
          </a:p>
        </p:txBody>
      </p:sp>
      <p:sp>
        <p:nvSpPr>
          <p:cNvPr id="3" name="内容占位符 2"/>
          <p:cNvSpPr>
            <a:spLocks noGrp="1"/>
          </p:cNvSpPr>
          <p:nvPr>
            <p:ph idx="1"/>
          </p:nvPr>
        </p:nvSpPr>
        <p:spPr>
          <a:xfrm>
            <a:off x="838200" y="1143865"/>
            <a:ext cx="9843655" cy="5062965"/>
          </a:xfrm>
        </p:spPr>
        <p:txBody>
          <a:bodyPr>
            <a:noAutofit/>
          </a:bodyPr>
          <a:lstStyle/>
          <a:p>
            <a:pPr lvl="1">
              <a:lnSpc>
                <a:spcPct val="150000"/>
              </a:lnSpc>
              <a:tabLst>
                <a:tab pos="0" algn="l"/>
              </a:tabLst>
            </a:pPr>
            <a:r>
              <a:rPr lang="zh-CN" altLang="en-US" dirty="0">
                <a:solidFill>
                  <a:prstClr val="black"/>
                </a:solidFill>
              </a:rPr>
              <a:t>例：表</a:t>
            </a:r>
            <a:r>
              <a:rPr lang="en-US" altLang="zh-CN" dirty="0">
                <a:solidFill>
                  <a:prstClr val="black"/>
                </a:solidFill>
              </a:rPr>
              <a:t>cpt1</a:t>
            </a:r>
            <a:r>
              <a:rPr lang="zh-CN" altLang="en-US" dirty="0">
                <a:solidFill>
                  <a:prstClr val="black"/>
                </a:solidFill>
              </a:rPr>
              <a:t>按列分片，表</a:t>
            </a:r>
            <a:r>
              <a:rPr lang="en-US" altLang="zh-CN" dirty="0">
                <a:solidFill>
                  <a:prstClr val="black"/>
                </a:solidFill>
              </a:rPr>
              <a:t>t2</a:t>
            </a:r>
            <a:r>
              <a:rPr lang="zh-CN" altLang="en-US" dirty="0">
                <a:solidFill>
                  <a:prstClr val="black"/>
                </a:solidFill>
              </a:rPr>
              <a:t>按属性</a:t>
            </a:r>
            <a:r>
              <a:rPr lang="en-US" altLang="zh-CN" dirty="0">
                <a:solidFill>
                  <a:prstClr val="black"/>
                </a:solidFill>
              </a:rPr>
              <a:t>a2</a:t>
            </a:r>
            <a:r>
              <a:rPr lang="zh-CN" altLang="en-US" dirty="0">
                <a:solidFill>
                  <a:prstClr val="black"/>
                </a:solidFill>
              </a:rPr>
              <a:t>行分片</a:t>
            </a:r>
            <a:endParaRPr lang="en-US" altLang="zh-CN" dirty="0">
              <a:solidFill>
                <a:prstClr val="black"/>
              </a:solidFill>
            </a:endParaRPr>
          </a:p>
          <a:p>
            <a:pPr lvl="2">
              <a:lnSpc>
                <a:spcPct val="150000"/>
              </a:lnSpc>
              <a:tabLst>
                <a:tab pos="0" algn="l"/>
              </a:tabLst>
            </a:pPr>
            <a:r>
              <a:rPr lang="en-US" altLang="zh-CN" b="1" dirty="0">
                <a:solidFill>
                  <a:prstClr val="black"/>
                </a:solidFill>
              </a:rPr>
              <a:t>1-step</a:t>
            </a:r>
            <a:r>
              <a:rPr lang="zh-CN" altLang="en-US" b="1" dirty="0">
                <a:solidFill>
                  <a:prstClr val="black"/>
                </a:solidFill>
              </a:rPr>
              <a:t>连接：</a:t>
            </a:r>
            <a:r>
              <a:rPr lang="zh-CN" altLang="en-US" dirty="0">
                <a:solidFill>
                  <a:prstClr val="black"/>
                </a:solidFill>
              </a:rPr>
              <a:t>基本连接，表</a:t>
            </a:r>
            <a:r>
              <a:rPr lang="en-US" altLang="zh-CN" dirty="0">
                <a:solidFill>
                  <a:prstClr val="black"/>
                </a:solidFill>
              </a:rPr>
              <a:t>cpt1</a:t>
            </a:r>
            <a:r>
              <a:rPr lang="zh-CN" altLang="en-US" dirty="0">
                <a:solidFill>
                  <a:prstClr val="black"/>
                </a:solidFill>
              </a:rPr>
              <a:t>和</a:t>
            </a:r>
            <a:r>
              <a:rPr lang="en-US" altLang="zh-CN" dirty="0">
                <a:solidFill>
                  <a:prstClr val="black"/>
                </a:solidFill>
              </a:rPr>
              <a:t>t2</a:t>
            </a:r>
            <a:r>
              <a:rPr lang="zh-CN" altLang="en-US" dirty="0">
                <a:solidFill>
                  <a:prstClr val="black"/>
                </a:solidFill>
              </a:rPr>
              <a:t>未按连接属性分片，需要</a:t>
            </a:r>
            <a:r>
              <a:rPr lang="zh-CN" altLang="en-US" dirty="0">
                <a:solidFill>
                  <a:srgbClr val="FF0000"/>
                </a:solidFill>
              </a:rPr>
              <a:t>将一个表复制</a:t>
            </a:r>
            <a:r>
              <a:rPr lang="zh-CN" altLang="en-US" dirty="0">
                <a:solidFill>
                  <a:prstClr val="black"/>
                </a:solidFill>
              </a:rPr>
              <a:t>到另一个表的所有分片场地，或者对</a:t>
            </a:r>
            <a:r>
              <a:rPr lang="zh-CN" altLang="en-US" dirty="0">
                <a:solidFill>
                  <a:srgbClr val="FF0000"/>
                </a:solidFill>
              </a:rPr>
              <a:t>两个表按连接属性重分布</a:t>
            </a:r>
            <a:r>
              <a:rPr lang="zh-CN" altLang="en-US" dirty="0">
                <a:solidFill>
                  <a:prstClr val="black"/>
                </a:solidFill>
              </a:rPr>
              <a:t>然后在场地上执行本地连接操作。</a:t>
            </a:r>
            <a:endParaRPr lang="zh-CN" altLang="en-US" sz="2400" dirty="0">
              <a:solidFill>
                <a:prstClr val="black"/>
              </a:solidFill>
              <a:latin typeface="等线" pitchFamily="2" charset="-122"/>
              <a:ea typeface="等线" pitchFamily="2" charset="-122"/>
            </a:endParaRPr>
          </a:p>
        </p:txBody>
      </p:sp>
      <p:sp>
        <p:nvSpPr>
          <p:cNvPr id="5" name="灯片编号占位符 4"/>
          <p:cNvSpPr>
            <a:spLocks noGrp="1"/>
          </p:cNvSpPr>
          <p:nvPr>
            <p:ph type="sldNum" sz="quarter" idx="12"/>
          </p:nvPr>
        </p:nvSpPr>
        <p:spPr/>
        <p:txBody>
          <a:bodyPr/>
          <a:lstStyle/>
          <a:p>
            <a:fld id="{C464E751-8DDD-48F4-87DB-3D6A7AC74B40}" type="slidenum">
              <a:rPr lang="zh-CN" altLang="en-US" smtClean="0"/>
              <a:pPr/>
              <a:t>61</a:t>
            </a:fld>
            <a:endParaRPr lang="zh-CN" altLang="en-US" dirty="0"/>
          </a:p>
        </p:txBody>
      </p:sp>
      <p:pic>
        <p:nvPicPr>
          <p:cNvPr id="6" name="图片 5">
            <a:extLst>
              <a:ext uri="{FF2B5EF4-FFF2-40B4-BE49-F238E27FC236}">
                <a16:creationId xmlns:a16="http://schemas.microsoft.com/office/drawing/2014/main" id="{668A34F2-FEA9-4A8D-8640-6CB9F792C54F}"/>
              </a:ext>
            </a:extLst>
          </p:cNvPr>
          <p:cNvPicPr>
            <a:picLocks noChangeAspect="1"/>
          </p:cNvPicPr>
          <p:nvPr/>
        </p:nvPicPr>
        <p:blipFill>
          <a:blip r:embed="rId2"/>
          <a:stretch>
            <a:fillRect/>
          </a:stretch>
        </p:blipFill>
        <p:spPr>
          <a:xfrm>
            <a:off x="3271713" y="3484496"/>
            <a:ext cx="5504516" cy="2973454"/>
          </a:xfrm>
          <a:prstGeom prst="rect">
            <a:avLst/>
          </a:prstGeom>
        </p:spPr>
      </p:pic>
    </p:spTree>
    <p:extLst>
      <p:ext uri="{BB962C8B-B14F-4D97-AF65-F5344CB8AC3E}">
        <p14:creationId xmlns:p14="http://schemas.microsoft.com/office/powerpoint/2010/main" val="90108278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2612"/>
            <a:ext cx="10515600" cy="1111254"/>
          </a:xfrm>
        </p:spPr>
        <p:txBody>
          <a:bodyPr>
            <a:normAutofit/>
          </a:bodyPr>
          <a:lstStyle/>
          <a:p>
            <a:pPr lvl="0"/>
            <a:r>
              <a:rPr lang="en-US" altLang="zh-CN" sz="2800" b="1" dirty="0">
                <a:solidFill>
                  <a:prstClr val="black"/>
                </a:solidFill>
              </a:rPr>
              <a:t>8.2.4 </a:t>
            </a:r>
            <a:r>
              <a:rPr lang="zh-CN" altLang="en-US" sz="2800" b="1" dirty="0">
                <a:solidFill>
                  <a:prstClr val="black"/>
                </a:solidFill>
              </a:rPr>
              <a:t>分布式关系数据库查询处理技术实例</a:t>
            </a:r>
            <a:r>
              <a:rPr lang="zh-CN" altLang="en-US" sz="2800" b="1" dirty="0">
                <a:latin typeface="等线" pitchFamily="2" charset="-122"/>
                <a:ea typeface="等线" pitchFamily="2" charset="-122"/>
              </a:rPr>
              <a:t>（续）</a:t>
            </a:r>
            <a:endParaRPr lang="en-US" altLang="zh-CN" sz="2800" b="1" dirty="0">
              <a:solidFill>
                <a:prstClr val="black"/>
              </a:solidFill>
            </a:endParaRPr>
          </a:p>
        </p:txBody>
      </p:sp>
      <p:sp>
        <p:nvSpPr>
          <p:cNvPr id="3" name="内容占位符 2"/>
          <p:cNvSpPr>
            <a:spLocks noGrp="1"/>
          </p:cNvSpPr>
          <p:nvPr>
            <p:ph idx="1"/>
          </p:nvPr>
        </p:nvSpPr>
        <p:spPr>
          <a:xfrm>
            <a:off x="838200" y="1143865"/>
            <a:ext cx="9843655" cy="5062965"/>
          </a:xfrm>
        </p:spPr>
        <p:txBody>
          <a:bodyPr>
            <a:noAutofit/>
          </a:bodyPr>
          <a:lstStyle/>
          <a:p>
            <a:pPr lvl="1">
              <a:tabLst>
                <a:tab pos="0" algn="l"/>
              </a:tabLst>
            </a:pPr>
            <a:r>
              <a:rPr lang="en-US" altLang="zh-CN" dirty="0">
                <a:solidFill>
                  <a:prstClr val="black"/>
                </a:solidFill>
              </a:rPr>
              <a:t>2-step</a:t>
            </a:r>
            <a:r>
              <a:rPr lang="zh-CN" altLang="en-US" dirty="0">
                <a:solidFill>
                  <a:prstClr val="black"/>
                </a:solidFill>
              </a:rPr>
              <a:t>连接：</a:t>
            </a:r>
            <a:r>
              <a:rPr lang="zh-CN" altLang="en-US" dirty="0">
                <a:solidFill>
                  <a:srgbClr val="FF0000"/>
                </a:solidFill>
              </a:rPr>
              <a:t>半连接</a:t>
            </a:r>
            <a:r>
              <a:rPr lang="zh-CN" altLang="en-US" dirty="0">
                <a:solidFill>
                  <a:prstClr val="black"/>
                </a:solidFill>
              </a:rPr>
              <a:t>，第一阶段先对</a:t>
            </a:r>
            <a:r>
              <a:rPr lang="en-US" altLang="zh-CN" dirty="0">
                <a:solidFill>
                  <a:prstClr val="black"/>
                </a:solidFill>
              </a:rPr>
              <a:t>cpt1</a:t>
            </a:r>
            <a:r>
              <a:rPr lang="zh-CN" altLang="en-US" dirty="0">
                <a:solidFill>
                  <a:prstClr val="black"/>
                </a:solidFill>
              </a:rPr>
              <a:t>的连接属性</a:t>
            </a:r>
            <a:r>
              <a:rPr lang="en-US" altLang="zh-CN" dirty="0">
                <a:solidFill>
                  <a:prstClr val="black"/>
                </a:solidFill>
              </a:rPr>
              <a:t>c1</a:t>
            </a:r>
            <a:r>
              <a:rPr lang="zh-CN" altLang="en-US" dirty="0">
                <a:solidFill>
                  <a:prstClr val="black"/>
                </a:solidFill>
              </a:rPr>
              <a:t>和</a:t>
            </a:r>
            <a:r>
              <a:rPr lang="en-US" altLang="zh-CN" dirty="0">
                <a:solidFill>
                  <a:prstClr val="black"/>
                </a:solidFill>
              </a:rPr>
              <a:t>t2</a:t>
            </a:r>
            <a:r>
              <a:rPr lang="zh-CN" altLang="en-US" dirty="0">
                <a:solidFill>
                  <a:prstClr val="black"/>
                </a:solidFill>
              </a:rPr>
              <a:t>表的分布式半连接，然后再与</a:t>
            </a:r>
            <a:r>
              <a:rPr lang="en-US" altLang="zh-CN" dirty="0">
                <a:solidFill>
                  <a:prstClr val="black"/>
                </a:solidFill>
              </a:rPr>
              <a:t>cpt1</a:t>
            </a:r>
            <a:r>
              <a:rPr lang="zh-CN" altLang="en-US" dirty="0">
                <a:solidFill>
                  <a:prstClr val="black"/>
                </a:solidFill>
              </a:rPr>
              <a:t>的其他属性后物化连接。</a:t>
            </a:r>
            <a:endParaRPr lang="en-US" altLang="zh-CN" dirty="0">
              <a:solidFill>
                <a:prstClr val="black"/>
              </a:solidFill>
            </a:endParaRPr>
          </a:p>
        </p:txBody>
      </p:sp>
      <p:sp>
        <p:nvSpPr>
          <p:cNvPr id="5" name="灯片编号占位符 4"/>
          <p:cNvSpPr>
            <a:spLocks noGrp="1"/>
          </p:cNvSpPr>
          <p:nvPr>
            <p:ph type="sldNum" sz="quarter" idx="12"/>
          </p:nvPr>
        </p:nvSpPr>
        <p:spPr/>
        <p:txBody>
          <a:bodyPr/>
          <a:lstStyle/>
          <a:p>
            <a:fld id="{C464E751-8DDD-48F4-87DB-3D6A7AC74B40}" type="slidenum">
              <a:rPr lang="zh-CN" altLang="en-US" smtClean="0"/>
              <a:pPr/>
              <a:t>62</a:t>
            </a:fld>
            <a:endParaRPr lang="zh-CN" altLang="en-US" dirty="0"/>
          </a:p>
        </p:txBody>
      </p:sp>
      <p:pic>
        <p:nvPicPr>
          <p:cNvPr id="4" name="图片 3">
            <a:extLst>
              <a:ext uri="{FF2B5EF4-FFF2-40B4-BE49-F238E27FC236}">
                <a16:creationId xmlns:a16="http://schemas.microsoft.com/office/drawing/2014/main" id="{54B577F0-E6E3-4257-804E-E1C4B8E42CEB}"/>
              </a:ext>
            </a:extLst>
          </p:cNvPr>
          <p:cNvPicPr>
            <a:picLocks noChangeAspect="1"/>
          </p:cNvPicPr>
          <p:nvPr/>
        </p:nvPicPr>
        <p:blipFill>
          <a:blip r:embed="rId2"/>
          <a:stretch>
            <a:fillRect/>
          </a:stretch>
        </p:blipFill>
        <p:spPr>
          <a:xfrm>
            <a:off x="3450368" y="2318492"/>
            <a:ext cx="4357749" cy="3614301"/>
          </a:xfrm>
          <a:prstGeom prst="rect">
            <a:avLst/>
          </a:prstGeom>
        </p:spPr>
      </p:pic>
    </p:spTree>
    <p:extLst>
      <p:ext uri="{BB962C8B-B14F-4D97-AF65-F5344CB8AC3E}">
        <p14:creationId xmlns:p14="http://schemas.microsoft.com/office/powerpoint/2010/main" val="127218925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2612"/>
            <a:ext cx="10515600" cy="1111254"/>
          </a:xfrm>
        </p:spPr>
        <p:txBody>
          <a:bodyPr>
            <a:normAutofit/>
          </a:bodyPr>
          <a:lstStyle/>
          <a:p>
            <a:r>
              <a:rPr lang="en-US" altLang="zh-CN" sz="2800" b="1" dirty="0">
                <a:solidFill>
                  <a:prstClr val="black"/>
                </a:solidFill>
              </a:rPr>
              <a:t>8.2.4 </a:t>
            </a:r>
            <a:r>
              <a:rPr lang="zh-CN" altLang="en-US" sz="2800" b="1" dirty="0">
                <a:solidFill>
                  <a:prstClr val="black"/>
                </a:solidFill>
              </a:rPr>
              <a:t>分布式关系数据库查询处理技术实例</a:t>
            </a:r>
            <a:r>
              <a:rPr lang="zh-CN" altLang="en-US" sz="2800" b="1" dirty="0">
                <a:latin typeface="等线" pitchFamily="2" charset="-122"/>
                <a:ea typeface="等线" pitchFamily="2" charset="-122"/>
              </a:rPr>
              <a:t>（续）</a:t>
            </a:r>
            <a:endParaRPr lang="zh-CN" altLang="en-US" sz="2800" b="1" dirty="0"/>
          </a:p>
        </p:txBody>
      </p:sp>
      <p:sp>
        <p:nvSpPr>
          <p:cNvPr id="3" name="内容占位符 2"/>
          <p:cNvSpPr>
            <a:spLocks noGrp="1"/>
          </p:cNvSpPr>
          <p:nvPr>
            <p:ph idx="1"/>
          </p:nvPr>
        </p:nvSpPr>
        <p:spPr>
          <a:xfrm>
            <a:off x="838200" y="935831"/>
            <a:ext cx="9843655" cy="5270999"/>
          </a:xfrm>
        </p:spPr>
        <p:txBody>
          <a:bodyPr>
            <a:noAutofit/>
          </a:bodyPr>
          <a:lstStyle/>
          <a:p>
            <a:pPr lvl="1">
              <a:tabLst>
                <a:tab pos="0" algn="l"/>
              </a:tabLst>
            </a:pPr>
            <a:r>
              <a:rPr lang="en-US" altLang="zh-CN" dirty="0">
                <a:solidFill>
                  <a:prstClr val="black"/>
                </a:solidFill>
              </a:rPr>
              <a:t>3-step</a:t>
            </a:r>
            <a:r>
              <a:rPr lang="zh-CN" altLang="en-US" dirty="0">
                <a:solidFill>
                  <a:prstClr val="black"/>
                </a:solidFill>
              </a:rPr>
              <a:t>连接：索引连接，</a:t>
            </a:r>
            <a:r>
              <a:rPr lang="en-US" altLang="zh-CN" dirty="0">
                <a:solidFill>
                  <a:prstClr val="black"/>
                </a:solidFill>
              </a:rPr>
              <a:t>t2</a:t>
            </a:r>
            <a:r>
              <a:rPr lang="zh-CN" altLang="en-US" dirty="0">
                <a:solidFill>
                  <a:prstClr val="black"/>
                </a:solidFill>
              </a:rPr>
              <a:t>表的连接属性</a:t>
            </a:r>
            <a:r>
              <a:rPr lang="en-US" altLang="zh-CN" dirty="0">
                <a:solidFill>
                  <a:prstClr val="black"/>
                </a:solidFill>
              </a:rPr>
              <a:t>c2</a:t>
            </a:r>
            <a:r>
              <a:rPr lang="zh-CN" altLang="en-US" dirty="0">
                <a:solidFill>
                  <a:prstClr val="black"/>
                </a:solidFill>
              </a:rPr>
              <a:t>上建有二级索引。第一阶段</a:t>
            </a:r>
            <a:r>
              <a:rPr lang="en-US" altLang="zh-CN" dirty="0">
                <a:solidFill>
                  <a:prstClr val="black"/>
                </a:solidFill>
              </a:rPr>
              <a:t>cpt1</a:t>
            </a:r>
            <a:r>
              <a:rPr lang="zh-CN" altLang="en-US" dirty="0">
                <a:solidFill>
                  <a:prstClr val="black"/>
                </a:solidFill>
              </a:rPr>
              <a:t>表</a:t>
            </a:r>
            <a:r>
              <a:rPr lang="en-US" altLang="zh-CN" dirty="0">
                <a:solidFill>
                  <a:prstClr val="black"/>
                </a:solidFill>
              </a:rPr>
              <a:t>c1</a:t>
            </a:r>
            <a:r>
              <a:rPr lang="zh-CN" altLang="en-US" dirty="0">
                <a:solidFill>
                  <a:prstClr val="black"/>
                </a:solidFill>
              </a:rPr>
              <a:t>属性和</a:t>
            </a:r>
            <a:r>
              <a:rPr lang="en-US" altLang="zh-CN" dirty="0">
                <a:solidFill>
                  <a:prstClr val="black"/>
                </a:solidFill>
              </a:rPr>
              <a:t>t2</a:t>
            </a:r>
            <a:r>
              <a:rPr lang="zh-CN" altLang="en-US" dirty="0">
                <a:solidFill>
                  <a:prstClr val="black"/>
                </a:solidFill>
              </a:rPr>
              <a:t>表索引的</a:t>
            </a:r>
            <a:r>
              <a:rPr lang="en-US" altLang="zh-CN" dirty="0">
                <a:solidFill>
                  <a:prstClr val="black"/>
                </a:solidFill>
              </a:rPr>
              <a:t>c2</a:t>
            </a:r>
            <a:r>
              <a:rPr lang="zh-CN" altLang="en-US" dirty="0">
                <a:solidFill>
                  <a:prstClr val="black"/>
                </a:solidFill>
              </a:rPr>
              <a:t>分布式连接，得到两个表的</a:t>
            </a:r>
            <a:r>
              <a:rPr lang="en-US" altLang="zh-CN" dirty="0">
                <a:solidFill>
                  <a:srgbClr val="FF0000"/>
                </a:solidFill>
              </a:rPr>
              <a:t>rowid</a:t>
            </a:r>
            <a:r>
              <a:rPr lang="zh-CN" altLang="en-US" dirty="0">
                <a:solidFill>
                  <a:srgbClr val="FF0000"/>
                </a:solidFill>
              </a:rPr>
              <a:t>对结果集</a:t>
            </a:r>
            <a:r>
              <a:rPr lang="zh-CN" altLang="en-US" dirty="0">
                <a:solidFill>
                  <a:prstClr val="black"/>
                </a:solidFill>
              </a:rPr>
              <a:t>；第二阶段按照结果集中的</a:t>
            </a:r>
            <a:r>
              <a:rPr lang="en-US" altLang="zh-CN" dirty="0">
                <a:solidFill>
                  <a:srgbClr val="FF0000"/>
                </a:solidFill>
              </a:rPr>
              <a:t>rowid</a:t>
            </a:r>
            <a:r>
              <a:rPr lang="zh-CN" altLang="en-US" dirty="0">
                <a:solidFill>
                  <a:srgbClr val="FF0000"/>
                </a:solidFill>
              </a:rPr>
              <a:t>与</a:t>
            </a:r>
            <a:r>
              <a:rPr lang="en-US" altLang="zh-CN" dirty="0">
                <a:solidFill>
                  <a:srgbClr val="FF0000"/>
                </a:solidFill>
              </a:rPr>
              <a:t>t2</a:t>
            </a:r>
            <a:r>
              <a:rPr lang="zh-CN" altLang="en-US" dirty="0">
                <a:solidFill>
                  <a:prstClr val="black"/>
                </a:solidFill>
              </a:rPr>
              <a:t>表连接，获取</a:t>
            </a:r>
            <a:r>
              <a:rPr lang="en-US" altLang="zh-CN" dirty="0">
                <a:solidFill>
                  <a:prstClr val="black"/>
                </a:solidFill>
              </a:rPr>
              <a:t>t2</a:t>
            </a:r>
            <a:r>
              <a:rPr lang="zh-CN" altLang="en-US" dirty="0">
                <a:solidFill>
                  <a:prstClr val="black"/>
                </a:solidFill>
              </a:rPr>
              <a:t>表记录；第三阶段，将当前连接结果集</a:t>
            </a:r>
            <a:r>
              <a:rPr lang="zh-CN" altLang="en-US" dirty="0">
                <a:solidFill>
                  <a:srgbClr val="FF0000"/>
                </a:solidFill>
              </a:rPr>
              <a:t>与</a:t>
            </a:r>
            <a:r>
              <a:rPr lang="en-US" altLang="zh-CN" dirty="0">
                <a:solidFill>
                  <a:srgbClr val="FF0000"/>
                </a:solidFill>
              </a:rPr>
              <a:t>cpt1</a:t>
            </a:r>
            <a:r>
              <a:rPr lang="zh-CN" altLang="en-US" dirty="0">
                <a:solidFill>
                  <a:srgbClr val="FF0000"/>
                </a:solidFill>
              </a:rPr>
              <a:t>剩余</a:t>
            </a:r>
            <a:r>
              <a:rPr lang="en-US" altLang="zh-CN" dirty="0">
                <a:solidFill>
                  <a:srgbClr val="FF0000"/>
                </a:solidFill>
              </a:rPr>
              <a:t>4</a:t>
            </a:r>
            <a:r>
              <a:rPr lang="zh-CN" altLang="en-US" dirty="0">
                <a:solidFill>
                  <a:srgbClr val="FF0000"/>
                </a:solidFill>
              </a:rPr>
              <a:t>个属性</a:t>
            </a:r>
            <a:r>
              <a:rPr lang="zh-CN" altLang="en-US" dirty="0">
                <a:solidFill>
                  <a:prstClr val="black"/>
                </a:solidFill>
              </a:rPr>
              <a:t>按照</a:t>
            </a:r>
            <a:r>
              <a:rPr lang="en-US" altLang="zh-CN" dirty="0">
                <a:solidFill>
                  <a:prstClr val="black"/>
                </a:solidFill>
              </a:rPr>
              <a:t>rowid</a:t>
            </a:r>
            <a:r>
              <a:rPr lang="zh-CN" altLang="en-US" dirty="0">
                <a:solidFill>
                  <a:prstClr val="black"/>
                </a:solidFill>
              </a:rPr>
              <a:t>连接。连接过程采用了</a:t>
            </a:r>
            <a:r>
              <a:rPr lang="zh-CN" altLang="en-US" dirty="0">
                <a:solidFill>
                  <a:srgbClr val="FF0000"/>
                </a:solidFill>
              </a:rPr>
              <a:t>后物化策略</a:t>
            </a:r>
            <a:r>
              <a:rPr lang="zh-CN" altLang="en-US" dirty="0">
                <a:solidFill>
                  <a:prstClr val="black"/>
                </a:solidFill>
              </a:rPr>
              <a:t>。</a:t>
            </a:r>
            <a:endParaRPr lang="zh-CN" altLang="en-US" sz="2400" dirty="0">
              <a:solidFill>
                <a:prstClr val="black"/>
              </a:solidFill>
              <a:latin typeface="等线" pitchFamily="2" charset="-122"/>
              <a:ea typeface="等线" pitchFamily="2" charset="-122"/>
            </a:endParaRPr>
          </a:p>
        </p:txBody>
      </p:sp>
      <p:sp>
        <p:nvSpPr>
          <p:cNvPr id="5" name="灯片编号占位符 4"/>
          <p:cNvSpPr>
            <a:spLocks noGrp="1"/>
          </p:cNvSpPr>
          <p:nvPr>
            <p:ph type="sldNum" sz="quarter" idx="12"/>
          </p:nvPr>
        </p:nvSpPr>
        <p:spPr/>
        <p:txBody>
          <a:bodyPr/>
          <a:lstStyle/>
          <a:p>
            <a:fld id="{C464E751-8DDD-48F4-87DB-3D6A7AC74B40}" type="slidenum">
              <a:rPr lang="zh-CN" altLang="en-US" smtClean="0"/>
              <a:pPr/>
              <a:t>63</a:t>
            </a:fld>
            <a:endParaRPr lang="zh-CN" altLang="en-US" dirty="0"/>
          </a:p>
        </p:txBody>
      </p:sp>
      <p:pic>
        <p:nvPicPr>
          <p:cNvPr id="4" name="图片 3">
            <a:extLst>
              <a:ext uri="{FF2B5EF4-FFF2-40B4-BE49-F238E27FC236}">
                <a16:creationId xmlns:a16="http://schemas.microsoft.com/office/drawing/2014/main" id="{B759EE29-0299-48BA-997E-D392D5F4E03B}"/>
              </a:ext>
            </a:extLst>
          </p:cNvPr>
          <p:cNvPicPr>
            <a:picLocks noChangeAspect="1"/>
          </p:cNvPicPr>
          <p:nvPr/>
        </p:nvPicPr>
        <p:blipFill>
          <a:blip r:embed="rId2"/>
          <a:stretch>
            <a:fillRect/>
          </a:stretch>
        </p:blipFill>
        <p:spPr>
          <a:xfrm>
            <a:off x="3378059" y="2856488"/>
            <a:ext cx="3622815" cy="3809034"/>
          </a:xfrm>
          <a:prstGeom prst="rect">
            <a:avLst/>
          </a:prstGeom>
        </p:spPr>
      </p:pic>
    </p:spTree>
    <p:extLst>
      <p:ext uri="{BB962C8B-B14F-4D97-AF65-F5344CB8AC3E}">
        <p14:creationId xmlns:p14="http://schemas.microsoft.com/office/powerpoint/2010/main" val="352334626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2612"/>
            <a:ext cx="10515600" cy="1111254"/>
          </a:xfrm>
        </p:spPr>
        <p:txBody>
          <a:bodyPr>
            <a:normAutofit/>
          </a:bodyPr>
          <a:lstStyle/>
          <a:p>
            <a:r>
              <a:rPr lang="en-US" altLang="zh-CN" sz="2800" b="1" dirty="0">
                <a:solidFill>
                  <a:prstClr val="black"/>
                </a:solidFill>
              </a:rPr>
              <a:t>8.2.4 </a:t>
            </a:r>
            <a:r>
              <a:rPr lang="zh-CN" altLang="en-US" sz="2800" b="1" dirty="0">
                <a:solidFill>
                  <a:prstClr val="black"/>
                </a:solidFill>
              </a:rPr>
              <a:t>分布式关系数据库查询处理技术实例</a:t>
            </a:r>
            <a:r>
              <a:rPr lang="zh-CN" altLang="en-US" sz="2800" b="1" dirty="0">
                <a:latin typeface="等线" pitchFamily="2" charset="-122"/>
                <a:ea typeface="等线" pitchFamily="2" charset="-122"/>
              </a:rPr>
              <a:t>（续）</a:t>
            </a:r>
            <a:endParaRPr lang="zh-CN" altLang="en-US" sz="2800" dirty="0"/>
          </a:p>
        </p:txBody>
      </p:sp>
      <p:sp>
        <p:nvSpPr>
          <p:cNvPr id="5" name="灯片编号占位符 4"/>
          <p:cNvSpPr>
            <a:spLocks noGrp="1"/>
          </p:cNvSpPr>
          <p:nvPr>
            <p:ph type="sldNum" sz="quarter" idx="12"/>
          </p:nvPr>
        </p:nvSpPr>
        <p:spPr/>
        <p:txBody>
          <a:bodyPr/>
          <a:lstStyle/>
          <a:p>
            <a:fld id="{C464E751-8DDD-48F4-87DB-3D6A7AC74B40}" type="slidenum">
              <a:rPr lang="zh-CN" altLang="en-US" smtClean="0"/>
              <a:pPr/>
              <a:t>64</a:t>
            </a:fld>
            <a:endParaRPr lang="zh-CN" altLang="en-US" dirty="0"/>
          </a:p>
        </p:txBody>
      </p:sp>
      <p:sp>
        <p:nvSpPr>
          <p:cNvPr id="11" name="内容占位符 2">
            <a:extLst>
              <a:ext uri="{FF2B5EF4-FFF2-40B4-BE49-F238E27FC236}">
                <a16:creationId xmlns:a16="http://schemas.microsoft.com/office/drawing/2014/main" id="{590263BE-5BAD-42FC-AEA1-3E6616000BF7}"/>
              </a:ext>
            </a:extLst>
          </p:cNvPr>
          <p:cNvSpPr txBox="1">
            <a:spLocks/>
          </p:cNvSpPr>
          <p:nvPr/>
        </p:nvSpPr>
        <p:spPr>
          <a:xfrm>
            <a:off x="632012" y="965335"/>
            <a:ext cx="10721788" cy="569263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20000"/>
              </a:lnSpc>
              <a:buFont typeface="Arial"/>
              <a:buNone/>
            </a:pP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2</a:t>
            </a: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MemSQL</a:t>
            </a:r>
            <a:r>
              <a:rPr lang="zh-CN" altLang="en-US" sz="2400" b="1" dirty="0">
                <a:latin typeface="微软雅黑" panose="020B0503020204020204" pitchFamily="34" charset="-122"/>
                <a:ea typeface="微软雅黑" panose="020B0503020204020204" pitchFamily="34" charset="-122"/>
              </a:rPr>
              <a:t>分布式查询优化技术</a:t>
            </a:r>
            <a:endParaRPr lang="en-US" altLang="zh-CN" sz="2400" b="1" dirty="0">
              <a:latin typeface="微软雅黑" panose="020B0503020204020204" pitchFamily="34" charset="-122"/>
              <a:ea typeface="微软雅黑" panose="020B0503020204020204" pitchFamily="34" charset="-122"/>
            </a:endParaRPr>
          </a:p>
          <a:p>
            <a:pPr marL="0" lvl="1" indent="0">
              <a:lnSpc>
                <a:spcPct val="120000"/>
              </a:lnSpc>
              <a:buNone/>
            </a:pPr>
            <a:r>
              <a:rPr lang="en-US" altLang="zh-CN" dirty="0">
                <a:latin typeface="微软雅黑" panose="020B0503020204020204" pitchFamily="34" charset="-122"/>
                <a:ea typeface="微软雅黑" panose="020B0503020204020204" pitchFamily="34" charset="-122"/>
              </a:rPr>
              <a:t>      MemSQL</a:t>
            </a:r>
            <a:r>
              <a:rPr lang="zh-CN" altLang="en-US" dirty="0">
                <a:latin typeface="微软雅黑" panose="020B0503020204020204" pitchFamily="34" charset="-122"/>
                <a:ea typeface="微软雅黑" panose="020B0503020204020204" pitchFamily="34" charset="-122"/>
              </a:rPr>
              <a:t>是</a:t>
            </a:r>
            <a:r>
              <a:rPr lang="en-US" altLang="zh-CN" dirty="0">
                <a:latin typeface="微软雅黑" panose="020B0503020204020204" pitchFamily="34" charset="-122"/>
                <a:ea typeface="微软雅黑" panose="020B0503020204020204" pitchFamily="34" charset="-122"/>
              </a:rPr>
              <a:t>SN</a:t>
            </a:r>
            <a:r>
              <a:rPr lang="zh-CN" altLang="en-US" dirty="0">
                <a:latin typeface="微软雅黑" panose="020B0503020204020204" pitchFamily="34" charset="-122"/>
                <a:ea typeface="微软雅黑" panose="020B0503020204020204" pitchFamily="34" charset="-122"/>
              </a:rPr>
              <a:t>架构的分布式数据库。</a:t>
            </a:r>
            <a:endParaRPr lang="en-US" altLang="zh-CN" dirty="0">
              <a:latin typeface="微软雅黑" panose="020B0503020204020204" pitchFamily="34" charset="-122"/>
              <a:ea typeface="微软雅黑" panose="020B0503020204020204" pitchFamily="34" charset="-122"/>
            </a:endParaRPr>
          </a:p>
          <a:p>
            <a:pPr marL="0" lvl="1" indent="0">
              <a:lnSpc>
                <a:spcPct val="120000"/>
              </a:lnSpc>
              <a:buNone/>
            </a:pPr>
            <a:r>
              <a:rPr lang="zh-CN" altLang="en-US" b="1" dirty="0">
                <a:latin typeface="微软雅黑" panose="020B0503020204020204" pitchFamily="34" charset="-122"/>
                <a:ea typeface="微软雅黑" panose="020B0503020204020204" pitchFamily="34" charset="-122"/>
              </a:rPr>
              <a:t>两种存储结构：</a:t>
            </a:r>
            <a:r>
              <a:rPr lang="zh-CN" altLang="en-US" dirty="0">
                <a:latin typeface="微软雅黑" panose="020B0503020204020204" pitchFamily="34" charset="-122"/>
                <a:ea typeface="微软雅黑" panose="020B0503020204020204" pitchFamily="34" charset="-122"/>
              </a:rPr>
              <a:t>内存行存储、磁盘列存储。</a:t>
            </a:r>
            <a:endParaRPr lang="en-US" altLang="zh-CN" dirty="0">
              <a:latin typeface="微软雅黑" panose="020B0503020204020204" pitchFamily="34" charset="-122"/>
              <a:ea typeface="微软雅黑" panose="020B0503020204020204" pitchFamily="34" charset="-122"/>
            </a:endParaRPr>
          </a:p>
          <a:p>
            <a:pPr marL="0" lvl="1" indent="0">
              <a:lnSpc>
                <a:spcPct val="120000"/>
              </a:lnSpc>
              <a:buNone/>
            </a:pPr>
            <a:r>
              <a:rPr lang="zh-CN" altLang="en-US" b="1" dirty="0">
                <a:latin typeface="微软雅黑" panose="020B0503020204020204" pitchFamily="34" charset="-122"/>
                <a:ea typeface="微软雅黑" panose="020B0503020204020204" pitchFamily="34" charset="-122"/>
              </a:rPr>
              <a:t>系统分为两个层次：</a:t>
            </a:r>
            <a:endParaRPr lang="en-US" altLang="zh-CN" b="1" dirty="0">
              <a:latin typeface="微软雅黑" panose="020B0503020204020204" pitchFamily="34" charset="-122"/>
              <a:ea typeface="微软雅黑" panose="020B0503020204020204" pitchFamily="34" charset="-122"/>
            </a:endParaRPr>
          </a:p>
          <a:p>
            <a:pPr marL="0" lvl="1" indent="0">
              <a:lnSpc>
                <a:spcPct val="120000"/>
              </a:lnSpc>
              <a:buNone/>
            </a:pPr>
            <a:r>
              <a:rPr lang="en-US" altLang="zh-CN" b="1"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调度节点（聚集节点），协调者节点；</a:t>
            </a:r>
            <a:endParaRPr lang="en-US" altLang="zh-CN" dirty="0">
              <a:latin typeface="微软雅黑" panose="020B0503020204020204" pitchFamily="34" charset="-122"/>
              <a:ea typeface="微软雅黑" panose="020B0503020204020204" pitchFamily="34" charset="-122"/>
            </a:endParaRPr>
          </a:p>
          <a:p>
            <a:pPr marL="0" lvl="1" indent="0">
              <a:lnSpc>
                <a:spcPct val="120000"/>
              </a:lnSpc>
              <a:buNone/>
            </a:pP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执行节点（叶节点），数据存储和处理节点。</a:t>
            </a:r>
            <a:endParaRPr lang="en-US" altLang="zh-CN" dirty="0">
              <a:latin typeface="微软雅黑" panose="020B0503020204020204" pitchFamily="34" charset="-122"/>
              <a:ea typeface="微软雅黑" panose="020B0503020204020204" pitchFamily="34" charset="-122"/>
            </a:endParaRPr>
          </a:p>
          <a:p>
            <a:pPr marL="0" lvl="1" indent="0">
              <a:lnSpc>
                <a:spcPct val="120000"/>
              </a:lnSpc>
              <a:buNone/>
            </a:pPr>
            <a:r>
              <a:rPr lang="zh-CN" altLang="en-US" b="1" dirty="0">
                <a:latin typeface="微软雅黑" panose="020B0503020204020204" pitchFamily="34" charset="-122"/>
                <a:ea typeface="微软雅黑" panose="020B0503020204020204" pitchFamily="34" charset="-122"/>
              </a:rPr>
              <a:t>数据采用两种分布方式：</a:t>
            </a:r>
            <a:r>
              <a:rPr lang="zh-CN" altLang="en-US" dirty="0">
                <a:latin typeface="微软雅黑" panose="020B0503020204020204" pitchFamily="34" charset="-122"/>
                <a:ea typeface="微软雅黑" panose="020B0503020204020204" pitchFamily="34" charset="-122"/>
              </a:rPr>
              <a:t>分布表（</a:t>
            </a:r>
            <a:r>
              <a:rPr lang="en-US" altLang="zh-CN" dirty="0">
                <a:latin typeface="微软雅黑" panose="020B0503020204020204" pitchFamily="34" charset="-122"/>
                <a:ea typeface="微软雅黑" panose="020B0503020204020204" pitchFamily="34" charset="-122"/>
              </a:rPr>
              <a:t>distributed table</a:t>
            </a:r>
            <a:r>
              <a:rPr lang="zh-CN" altLang="en-US" dirty="0">
                <a:latin typeface="微软雅黑" panose="020B0503020204020204" pitchFamily="34" charset="-122"/>
                <a:ea typeface="微软雅黑" panose="020B0503020204020204" pitchFamily="34" charset="-122"/>
              </a:rPr>
              <a:t>）按指定的</a:t>
            </a:r>
            <a:r>
              <a:rPr lang="en-US" altLang="zh-CN" dirty="0">
                <a:latin typeface="微软雅黑" panose="020B0503020204020204" pitchFamily="34" charset="-122"/>
                <a:ea typeface="微软雅黑" panose="020B0503020204020204" pitchFamily="34" charset="-122"/>
              </a:rPr>
              <a:t>shard key</a:t>
            </a:r>
            <a:r>
              <a:rPr lang="zh-CN" altLang="en-US" dirty="0">
                <a:latin typeface="微软雅黑" panose="020B0503020204020204" pitchFamily="34" charset="-122"/>
                <a:ea typeface="微软雅黑" panose="020B0503020204020204" pitchFamily="34" charset="-122"/>
              </a:rPr>
              <a:t>列哈希分片到叶节点；参照表（</a:t>
            </a:r>
            <a:r>
              <a:rPr lang="en-US" altLang="zh-CN" dirty="0">
                <a:latin typeface="微软雅黑" panose="020B0503020204020204" pitchFamily="34" charset="-122"/>
                <a:ea typeface="微软雅黑" panose="020B0503020204020204" pitchFamily="34" charset="-122"/>
              </a:rPr>
              <a:t>reference table</a:t>
            </a:r>
            <a:r>
              <a:rPr lang="zh-CN" altLang="en-US" dirty="0">
                <a:latin typeface="微软雅黑" panose="020B0503020204020204" pitchFamily="34" charset="-122"/>
                <a:ea typeface="微软雅黑" panose="020B0503020204020204" pitchFamily="34" charset="-122"/>
              </a:rPr>
              <a:t>）复制到所有节点。</a:t>
            </a:r>
            <a:endParaRPr lang="en-US" altLang="zh-CN" dirty="0">
              <a:latin typeface="微软雅黑" panose="020B0503020204020204" pitchFamily="34" charset="-122"/>
              <a:ea typeface="微软雅黑" panose="020B0503020204020204" pitchFamily="34" charset="-122"/>
            </a:endParaRPr>
          </a:p>
          <a:p>
            <a:pPr marL="0" lvl="1" indent="0">
              <a:lnSpc>
                <a:spcPct val="120000"/>
              </a:lnSpc>
              <a:buNone/>
            </a:pPr>
            <a:endParaRPr lang="en-US" altLang="zh-CN" b="1" dirty="0">
              <a:latin typeface="微软雅黑" panose="020B0503020204020204" pitchFamily="34" charset="-122"/>
              <a:ea typeface="微软雅黑" panose="020B0503020204020204" pitchFamily="34" charset="-122"/>
            </a:endParaRPr>
          </a:p>
          <a:p>
            <a:pPr marL="0" lvl="1" indent="0">
              <a:lnSpc>
                <a:spcPct val="120000"/>
              </a:lnSpc>
              <a:buNone/>
            </a:pPr>
            <a:r>
              <a:rPr lang="zh-CN" altLang="en-US" b="1" dirty="0">
                <a:latin typeface="微软雅黑" panose="020B0503020204020204" pitchFamily="34" charset="-122"/>
                <a:ea typeface="微软雅黑" panose="020B0503020204020204" pitchFamily="34" charset="-122"/>
              </a:rPr>
              <a:t>查询执行：</a:t>
            </a:r>
            <a:r>
              <a:rPr lang="zh-CN" altLang="en-US" dirty="0">
                <a:latin typeface="微软雅黑" panose="020B0503020204020204" pitchFamily="34" charset="-122"/>
                <a:ea typeface="微软雅黑" panose="020B0503020204020204" pitchFamily="34" charset="-122"/>
              </a:rPr>
              <a:t>聚集节点将查询转换为分布式查询执行计划</a:t>
            </a:r>
            <a:r>
              <a:rPr lang="en-US" altLang="zh-CN" dirty="0">
                <a:latin typeface="微软雅黑" panose="020B0503020204020204" pitchFamily="34" charset="-122"/>
                <a:ea typeface="微软雅黑" panose="020B0503020204020204" pitchFamily="34" charset="-122"/>
              </a:rPr>
              <a:t>DQEP</a:t>
            </a:r>
            <a:r>
              <a:rPr lang="zh-CN" altLang="en-US" dirty="0">
                <a:latin typeface="微软雅黑" panose="020B0503020204020204" pitchFamily="34" charset="-122"/>
                <a:ea typeface="微软雅黑" panose="020B0503020204020204" pitchFamily="34" charset="-122"/>
              </a:rPr>
              <a:t>，该计划既包括本地计算，也包括从其他叶节点远程访问的数据移动操作。</a:t>
            </a: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7062473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fld id="{C464E751-8DDD-48F4-87DB-3D6A7AC74B40}" type="slidenum">
              <a:rPr lang="zh-CN" altLang="en-US" smtClean="0"/>
              <a:pPr/>
              <a:t>65</a:t>
            </a:fld>
            <a:endParaRPr lang="zh-CN" altLang="en-US" dirty="0"/>
          </a:p>
        </p:txBody>
      </p:sp>
      <p:sp>
        <p:nvSpPr>
          <p:cNvPr id="11" name="内容占位符 2">
            <a:extLst>
              <a:ext uri="{FF2B5EF4-FFF2-40B4-BE49-F238E27FC236}">
                <a16:creationId xmlns:a16="http://schemas.microsoft.com/office/drawing/2014/main" id="{590263BE-5BAD-42FC-AEA1-3E6616000BF7}"/>
              </a:ext>
            </a:extLst>
          </p:cNvPr>
          <p:cNvSpPr txBox="1">
            <a:spLocks/>
          </p:cNvSpPr>
          <p:nvPr/>
        </p:nvSpPr>
        <p:spPr>
          <a:xfrm>
            <a:off x="632012" y="293822"/>
            <a:ext cx="10721788" cy="569263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20000"/>
              </a:lnSpc>
              <a:buFont typeface="Arial"/>
              <a:buNone/>
            </a:pP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2</a:t>
            </a: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MemSQL</a:t>
            </a:r>
            <a:r>
              <a:rPr lang="zh-CN" altLang="en-US" sz="2400" b="1" dirty="0">
                <a:latin typeface="微软雅黑" panose="020B0503020204020204" pitchFamily="34" charset="-122"/>
                <a:ea typeface="微软雅黑" panose="020B0503020204020204" pitchFamily="34" charset="-122"/>
              </a:rPr>
              <a:t>分布式查询优化技术</a:t>
            </a:r>
            <a:endParaRPr lang="en-US" altLang="zh-CN" sz="2400" b="1" dirty="0">
              <a:latin typeface="微软雅黑" panose="020B0503020204020204" pitchFamily="34" charset="-122"/>
              <a:ea typeface="微软雅黑" panose="020B0503020204020204" pitchFamily="34" charset="-122"/>
            </a:endParaRPr>
          </a:p>
          <a:p>
            <a:pPr marL="0" lvl="1" indent="0">
              <a:lnSpc>
                <a:spcPct val="120000"/>
              </a:lnSpc>
              <a:buNone/>
            </a:pPr>
            <a:r>
              <a:rPr lang="zh-CN" altLang="en-US" b="1" dirty="0">
                <a:latin typeface="微软雅黑" panose="020B0503020204020204" pitchFamily="34" charset="-122"/>
                <a:ea typeface="微软雅黑" panose="020B0503020204020204" pitchFamily="34" charset="-122"/>
              </a:rPr>
              <a:t>优化器分为三个部分：</a:t>
            </a:r>
            <a:r>
              <a:rPr lang="zh-CN" altLang="en-US" dirty="0">
                <a:latin typeface="微软雅黑" panose="020B0503020204020204" pitchFamily="34" charset="-122"/>
                <a:ea typeface="微软雅黑" panose="020B0503020204020204" pitchFamily="34" charset="-122"/>
              </a:rPr>
              <a:t>重写器、枚举器、计划器。</a:t>
            </a:r>
            <a:endParaRPr lang="en-US" altLang="zh-CN" dirty="0">
              <a:latin typeface="微软雅黑" panose="020B0503020204020204" pitchFamily="34" charset="-122"/>
              <a:ea typeface="微软雅黑" panose="020B0503020204020204" pitchFamily="34" charset="-122"/>
            </a:endParaRPr>
          </a:p>
          <a:p>
            <a:pPr marL="0" lvl="1" indent="0">
              <a:lnSpc>
                <a:spcPct val="120000"/>
              </a:lnSpc>
              <a:buNone/>
            </a:pPr>
            <a:r>
              <a:rPr lang="zh-CN" altLang="en-US" b="1" dirty="0">
                <a:latin typeface="微软雅黑" panose="020B0503020204020204" pitchFamily="34" charset="-122"/>
                <a:ea typeface="微软雅黑" panose="020B0503020204020204" pitchFamily="34" charset="-122"/>
              </a:rPr>
              <a:t>重写器：</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SQL</a:t>
            </a:r>
            <a:r>
              <a:rPr lang="zh-CN" altLang="en-US" dirty="0">
                <a:latin typeface="微软雅黑" panose="020B0503020204020204" pitchFamily="34" charset="-122"/>
                <a:ea typeface="微软雅黑" panose="020B0503020204020204" pitchFamily="34" charset="-122"/>
              </a:rPr>
              <a:t>重写，可以使用启发式规则或代价模型；</a:t>
            </a:r>
            <a:endParaRPr lang="en-US" altLang="zh-CN" dirty="0">
              <a:latin typeface="微软雅黑" panose="020B0503020204020204" pitchFamily="34" charset="-122"/>
              <a:ea typeface="微软雅黑" panose="020B0503020204020204" pitchFamily="34" charset="-122"/>
            </a:endParaRPr>
          </a:p>
          <a:p>
            <a:pPr marL="0" lvl="1" indent="0">
              <a:lnSpc>
                <a:spcPct val="120000"/>
              </a:lnSpc>
              <a:buNone/>
            </a:pPr>
            <a:r>
              <a:rPr lang="zh-CN" altLang="en-US" b="1" dirty="0">
                <a:latin typeface="微软雅黑" panose="020B0503020204020204" pitchFamily="34" charset="-122"/>
                <a:ea typeface="微软雅黑" panose="020B0503020204020204" pitchFamily="34" charset="-122"/>
              </a:rPr>
              <a:t>枚举器：</a:t>
            </a:r>
            <a:r>
              <a:rPr lang="zh-CN" altLang="en-US" dirty="0">
                <a:latin typeface="微软雅黑" panose="020B0503020204020204" pitchFamily="34" charset="-122"/>
                <a:ea typeface="微软雅黑" panose="020B0503020204020204" pitchFamily="34" charset="-122"/>
              </a:rPr>
              <a:t> 决定分布式连接操作顺序或数据移动方案，</a:t>
            </a:r>
            <a:r>
              <a:rPr lang="zh-CN" altLang="en-US" dirty="0">
                <a:solidFill>
                  <a:srgbClr val="FF0000"/>
                </a:solidFill>
                <a:latin typeface="微软雅黑" panose="020B0503020204020204" pitchFamily="34" charset="-122"/>
                <a:ea typeface="微软雅黑" panose="020B0503020204020204" pitchFamily="34" charset="-122"/>
              </a:rPr>
              <a:t>基于代价模型和移动操作</a:t>
            </a:r>
            <a:r>
              <a:rPr lang="zh-CN" altLang="en-US" dirty="0">
                <a:latin typeface="微软雅黑" panose="020B0503020204020204" pitchFamily="34" charset="-122"/>
                <a:ea typeface="微软雅黑" panose="020B0503020204020204" pitchFamily="34" charset="-122"/>
              </a:rPr>
              <a:t>在执行计划搜索空间内选择最优的执行计划；</a:t>
            </a:r>
            <a:endParaRPr lang="en-US" altLang="zh-CN" dirty="0">
              <a:latin typeface="微软雅黑" panose="020B0503020204020204" pitchFamily="34" charset="-122"/>
              <a:ea typeface="微软雅黑" panose="020B0503020204020204" pitchFamily="34" charset="-122"/>
            </a:endParaRPr>
          </a:p>
          <a:p>
            <a:pPr marL="0" lvl="1" indent="0">
              <a:lnSpc>
                <a:spcPct val="120000"/>
              </a:lnSpc>
              <a:buNone/>
            </a:pPr>
            <a:r>
              <a:rPr lang="zh-CN" altLang="en-US" b="1" dirty="0">
                <a:latin typeface="微软雅黑" panose="020B0503020204020204" pitchFamily="34" charset="-122"/>
                <a:ea typeface="微软雅黑" panose="020B0503020204020204" pitchFamily="34" charset="-122"/>
              </a:rPr>
              <a:t>计划器： </a:t>
            </a:r>
            <a:r>
              <a:rPr lang="zh-CN" altLang="en-US" dirty="0">
                <a:latin typeface="微软雅黑" panose="020B0503020204020204" pitchFamily="34" charset="-122"/>
                <a:ea typeface="微软雅黑" panose="020B0503020204020204" pitchFamily="34" charset="-122"/>
              </a:rPr>
              <a:t>将</a:t>
            </a:r>
            <a:r>
              <a:rPr lang="zh-CN" altLang="en-US" dirty="0">
                <a:solidFill>
                  <a:srgbClr val="FF0000"/>
                </a:solidFill>
                <a:latin typeface="微软雅黑" panose="020B0503020204020204" pitchFamily="34" charset="-122"/>
                <a:ea typeface="微软雅黑" panose="020B0503020204020204" pitchFamily="34" charset="-122"/>
              </a:rPr>
              <a:t>选择的逻辑执行计划转换</a:t>
            </a:r>
            <a:r>
              <a:rPr lang="zh-CN" altLang="en-US" dirty="0">
                <a:latin typeface="微软雅黑" panose="020B0503020204020204" pitchFamily="34" charset="-122"/>
                <a:ea typeface="微软雅黑" panose="020B0503020204020204" pitchFamily="34" charset="-122"/>
              </a:rPr>
              <a:t>为一系列</a:t>
            </a:r>
            <a:r>
              <a:rPr lang="zh-CN" altLang="en-US" dirty="0">
                <a:solidFill>
                  <a:srgbClr val="FF0000"/>
                </a:solidFill>
                <a:latin typeface="微软雅黑" panose="020B0503020204020204" pitchFamily="34" charset="-122"/>
                <a:ea typeface="微软雅黑" panose="020B0503020204020204" pitchFamily="34" charset="-122"/>
              </a:rPr>
              <a:t>分布式查询</a:t>
            </a:r>
            <a:r>
              <a:rPr lang="zh-CN" altLang="en-US" dirty="0">
                <a:latin typeface="微软雅黑" panose="020B0503020204020204" pitchFamily="34" charset="-122"/>
                <a:ea typeface="微软雅黑" panose="020B0503020204020204" pitchFamily="34" charset="-122"/>
              </a:rPr>
              <a:t>和</a:t>
            </a:r>
            <a:r>
              <a:rPr lang="zh-CN" altLang="en-US" dirty="0">
                <a:solidFill>
                  <a:srgbClr val="FF0000"/>
                </a:solidFill>
                <a:latin typeface="微软雅黑" panose="020B0503020204020204" pitchFamily="34" charset="-122"/>
                <a:ea typeface="微软雅黑" panose="020B0503020204020204" pitchFamily="34" charset="-122"/>
              </a:rPr>
              <a:t>数据移动</a:t>
            </a:r>
            <a:r>
              <a:rPr lang="zh-CN" altLang="en-US" dirty="0">
                <a:latin typeface="微软雅黑" panose="020B0503020204020204" pitchFamily="34" charset="-122"/>
                <a:ea typeface="微软雅黑" panose="020B0503020204020204" pitchFamily="34" charset="-122"/>
              </a:rPr>
              <a:t>操作。</a:t>
            </a:r>
            <a:endParaRPr lang="en-US" altLang="zh-CN" dirty="0">
              <a:latin typeface="微软雅黑" panose="020B0503020204020204" pitchFamily="34" charset="-122"/>
              <a:ea typeface="微软雅黑" panose="020B0503020204020204" pitchFamily="34" charset="-122"/>
            </a:endParaRPr>
          </a:p>
          <a:p>
            <a:pPr marL="0" lvl="1" indent="0">
              <a:lnSpc>
                <a:spcPct val="120000"/>
              </a:lnSpc>
              <a:buNone/>
            </a:pPr>
            <a:r>
              <a:rPr lang="zh-CN" altLang="en-US" dirty="0">
                <a:latin typeface="微软雅黑" panose="020B0503020204020204" pitchFamily="34" charset="-122"/>
                <a:ea typeface="微软雅黑" panose="020B0503020204020204" pitchFamily="34" charset="-122"/>
              </a:rPr>
              <a:t>例：</a:t>
            </a:r>
            <a:r>
              <a:rPr lang="en-US" altLang="zh-CN" dirty="0">
                <a:latin typeface="微软雅黑" panose="020B0503020204020204" pitchFamily="34" charset="-122"/>
                <a:ea typeface="微软雅黑" panose="020B0503020204020204" pitchFamily="34" charset="-122"/>
              </a:rPr>
              <a:t> MemSQL TPC-H Q17</a:t>
            </a:r>
            <a:r>
              <a:rPr lang="zh-CN" altLang="en-US" dirty="0">
                <a:latin typeface="微软雅黑" panose="020B0503020204020204" pitchFamily="34" charset="-122"/>
                <a:ea typeface="微软雅黑" panose="020B0503020204020204" pitchFamily="34" charset="-122"/>
              </a:rPr>
              <a:t>查询，</a:t>
            </a:r>
            <a:r>
              <a:rPr lang="en-US" altLang="zh-CN" dirty="0">
                <a:latin typeface="微软雅黑" panose="020B0503020204020204" pitchFamily="34" charset="-122"/>
                <a:ea typeface="微软雅黑" panose="020B0503020204020204" pitchFamily="34" charset="-122"/>
              </a:rPr>
              <a:t> Lineitem</a:t>
            </a:r>
            <a:r>
              <a:rPr lang="zh-CN" altLang="en-US" dirty="0">
                <a:latin typeface="微软雅黑" panose="020B0503020204020204" pitchFamily="34" charset="-122"/>
                <a:ea typeface="微软雅黑" panose="020B0503020204020204" pitchFamily="34" charset="-122"/>
              </a:rPr>
              <a:t>表和</a:t>
            </a:r>
            <a:r>
              <a:rPr lang="en-US" altLang="zh-CN" dirty="0">
                <a:latin typeface="微软雅黑" panose="020B0503020204020204" pitchFamily="34" charset="-122"/>
                <a:ea typeface="微软雅黑" panose="020B0503020204020204" pitchFamily="34" charset="-122"/>
              </a:rPr>
              <a:t>part</a:t>
            </a:r>
            <a:r>
              <a:rPr lang="zh-CN" altLang="en-US" dirty="0">
                <a:latin typeface="微软雅黑" panose="020B0503020204020204" pitchFamily="34" charset="-122"/>
                <a:ea typeface="微软雅黑" panose="020B0503020204020204" pitchFamily="34" charset="-122"/>
              </a:rPr>
              <a:t>表采用行存储哈希分片模式，哈希属性分别为</a:t>
            </a:r>
            <a:r>
              <a:rPr lang="en-US" altLang="zh-CN" dirty="0">
                <a:latin typeface="微软雅黑" panose="020B0503020204020204" pitchFamily="34" charset="-122"/>
                <a:ea typeface="微软雅黑" panose="020B0503020204020204" pitchFamily="34" charset="-122"/>
              </a:rPr>
              <a:t>l_orderkey</a:t>
            </a:r>
            <a:r>
              <a:rPr lang="zh-CN" altLang="en-US" dirty="0">
                <a:latin typeface="微软雅黑" panose="020B0503020204020204" pitchFamily="34" charset="-122"/>
                <a:ea typeface="微软雅黑" panose="020B0503020204020204" pitchFamily="34" charset="-122"/>
              </a:rPr>
              <a:t>和</a:t>
            </a:r>
            <a:r>
              <a:rPr lang="en-US" altLang="zh-CN" dirty="0" err="1">
                <a:latin typeface="微软雅黑" panose="020B0503020204020204" pitchFamily="34" charset="-122"/>
                <a:ea typeface="微软雅黑" panose="020B0503020204020204" pitchFamily="34" charset="-122"/>
              </a:rPr>
              <a:t>p_partkey</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marL="0" lvl="1" indent="0">
              <a:lnSpc>
                <a:spcPct val="120000"/>
              </a:lnSpc>
              <a:buNone/>
            </a:pPr>
            <a:r>
              <a:rPr lang="en-US" altLang="zh-CN" dirty="0">
                <a:latin typeface="微软雅黑" panose="020B0503020204020204" pitchFamily="34" charset="-122"/>
                <a:ea typeface="微软雅黑" panose="020B0503020204020204" pitchFamily="34" charset="-122"/>
              </a:rPr>
              <a:t>       </a:t>
            </a:r>
            <a:r>
              <a:rPr lang="zh-CN" altLang="zh-CN" dirty="0">
                <a:latin typeface="微软雅黑" panose="020B0503020204020204" pitchFamily="34" charset="-122"/>
                <a:ea typeface="微软雅黑" panose="020B0503020204020204" pitchFamily="34" charset="-122"/>
              </a:rPr>
              <a:t>扩展远程表</a:t>
            </a:r>
            <a:r>
              <a:rPr lang="en-US" altLang="zh-CN" i="1" dirty="0">
                <a:latin typeface="微软雅黑" panose="020B0503020204020204" pitchFamily="34" charset="-122"/>
                <a:ea typeface="微软雅黑" panose="020B0503020204020204" pitchFamily="34" charset="-122"/>
              </a:rPr>
              <a:t>RemoteTables</a:t>
            </a:r>
            <a:r>
              <a:rPr lang="zh-CN" altLang="zh-CN" dirty="0">
                <a:latin typeface="微软雅黑" panose="020B0503020204020204" pitchFamily="34" charset="-122"/>
                <a:ea typeface="微软雅黑" panose="020B0503020204020204" pitchFamily="34" charset="-122"/>
              </a:rPr>
              <a:t>和结果表</a:t>
            </a:r>
            <a:r>
              <a:rPr lang="en-US" altLang="zh-CN" i="1" dirty="0">
                <a:latin typeface="微软雅黑" panose="020B0503020204020204" pitchFamily="34" charset="-122"/>
                <a:ea typeface="微软雅黑" panose="020B0503020204020204" pitchFamily="34" charset="-122"/>
              </a:rPr>
              <a:t>ResultTables</a:t>
            </a:r>
            <a:r>
              <a:rPr lang="zh-CN" altLang="zh-CN" dirty="0">
                <a:latin typeface="微软雅黑" panose="020B0503020204020204" pitchFamily="34" charset="-122"/>
                <a:ea typeface="微软雅黑" panose="020B0503020204020204" pitchFamily="34" charset="-122"/>
              </a:rPr>
              <a:t>对象</a:t>
            </a:r>
            <a:r>
              <a:rPr lang="zh-CN" altLang="en-US" dirty="0">
                <a:latin typeface="微软雅黑" panose="020B0503020204020204" pitchFamily="34" charset="-122"/>
                <a:ea typeface="微软雅黑" panose="020B0503020204020204" pitchFamily="34" charset="-122"/>
              </a:rPr>
              <a:t>，数据移动操作以这两种对象方式与</a:t>
            </a:r>
            <a:r>
              <a:rPr lang="en-US" altLang="zh-CN" dirty="0">
                <a:latin typeface="微软雅黑" panose="020B0503020204020204" pitchFamily="34" charset="-122"/>
                <a:ea typeface="微软雅黑" panose="020B0503020204020204" pitchFamily="34" charset="-122"/>
              </a:rPr>
              <a:t>SQL</a:t>
            </a:r>
            <a:r>
              <a:rPr lang="zh-CN" altLang="en-US" dirty="0">
                <a:latin typeface="微软雅黑" panose="020B0503020204020204" pitchFamily="34" charset="-122"/>
                <a:ea typeface="微软雅黑" panose="020B0503020204020204" pitchFamily="34" charset="-122"/>
              </a:rPr>
              <a:t>操作共同执行。</a:t>
            </a: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85061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fld id="{C464E751-8DDD-48F4-87DB-3D6A7AC74B40}" type="slidenum">
              <a:rPr lang="zh-CN" altLang="en-US" smtClean="0"/>
              <a:pPr/>
              <a:t>66</a:t>
            </a:fld>
            <a:endParaRPr lang="zh-CN" altLang="en-US" dirty="0"/>
          </a:p>
        </p:txBody>
      </p:sp>
      <p:sp>
        <p:nvSpPr>
          <p:cNvPr id="11" name="内容占位符 2">
            <a:extLst>
              <a:ext uri="{FF2B5EF4-FFF2-40B4-BE49-F238E27FC236}">
                <a16:creationId xmlns:a16="http://schemas.microsoft.com/office/drawing/2014/main" id="{590263BE-5BAD-42FC-AEA1-3E6616000BF7}"/>
              </a:ext>
            </a:extLst>
          </p:cNvPr>
          <p:cNvSpPr txBox="1">
            <a:spLocks/>
          </p:cNvSpPr>
          <p:nvPr/>
        </p:nvSpPr>
        <p:spPr>
          <a:xfrm>
            <a:off x="735106" y="208098"/>
            <a:ext cx="10566307" cy="5562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lvl="1" indent="0">
              <a:lnSpc>
                <a:spcPct val="120000"/>
              </a:lnSpc>
              <a:buNone/>
            </a:pPr>
            <a:r>
              <a:rPr lang="zh-CN" altLang="en-US" dirty="0">
                <a:latin typeface="微软雅黑" panose="020B0503020204020204" pitchFamily="34" charset="-122"/>
                <a:ea typeface="微软雅黑" panose="020B0503020204020204" pitchFamily="34" charset="-122"/>
              </a:rPr>
              <a:t>例：</a:t>
            </a:r>
            <a:r>
              <a:rPr lang="en-US" altLang="zh-CN" dirty="0">
                <a:latin typeface="微软雅黑" panose="020B0503020204020204" pitchFamily="34" charset="-122"/>
                <a:ea typeface="微软雅黑" panose="020B0503020204020204" pitchFamily="34" charset="-122"/>
              </a:rPr>
              <a:t>MemSQL TPC-H Q17</a:t>
            </a:r>
            <a:r>
              <a:rPr lang="zh-CN" altLang="en-US" dirty="0">
                <a:latin typeface="微软雅黑" panose="020B0503020204020204" pitchFamily="34" charset="-122"/>
                <a:ea typeface="微软雅黑" panose="020B0503020204020204" pitchFamily="34" charset="-122"/>
              </a:rPr>
              <a:t>查询，</a:t>
            </a:r>
            <a:r>
              <a:rPr lang="en-US" altLang="zh-CN" dirty="0">
                <a:latin typeface="微软雅黑" panose="020B0503020204020204" pitchFamily="34" charset="-122"/>
                <a:ea typeface="微软雅黑" panose="020B0503020204020204" pitchFamily="34" charset="-122"/>
              </a:rPr>
              <a:t> Lineitem</a:t>
            </a:r>
            <a:r>
              <a:rPr lang="zh-CN" altLang="en-US" dirty="0">
                <a:latin typeface="微软雅黑" panose="020B0503020204020204" pitchFamily="34" charset="-122"/>
                <a:ea typeface="微软雅黑" panose="020B0503020204020204" pitchFamily="34" charset="-122"/>
              </a:rPr>
              <a:t>表和</a:t>
            </a:r>
            <a:r>
              <a:rPr lang="en-US" altLang="zh-CN" dirty="0">
                <a:latin typeface="微软雅黑" panose="020B0503020204020204" pitchFamily="34" charset="-122"/>
                <a:ea typeface="微软雅黑" panose="020B0503020204020204" pitchFamily="34" charset="-122"/>
              </a:rPr>
              <a:t>part</a:t>
            </a:r>
            <a:r>
              <a:rPr lang="zh-CN" altLang="en-US" dirty="0">
                <a:latin typeface="微软雅黑" panose="020B0503020204020204" pitchFamily="34" charset="-122"/>
                <a:ea typeface="微软雅黑" panose="020B0503020204020204" pitchFamily="34" charset="-122"/>
              </a:rPr>
              <a:t>表采用行存储哈希分片模式，哈希属性分别为</a:t>
            </a:r>
            <a:r>
              <a:rPr lang="en-US" altLang="zh-CN" dirty="0" err="1">
                <a:latin typeface="微软雅黑" panose="020B0503020204020204" pitchFamily="34" charset="-122"/>
                <a:ea typeface="微软雅黑" panose="020B0503020204020204" pitchFamily="34" charset="-122"/>
              </a:rPr>
              <a:t>l_orderkey</a:t>
            </a:r>
            <a:r>
              <a:rPr lang="zh-CN" altLang="en-US" dirty="0">
                <a:latin typeface="微软雅黑" panose="020B0503020204020204" pitchFamily="34" charset="-122"/>
                <a:ea typeface="微软雅黑" panose="020B0503020204020204" pitchFamily="34" charset="-122"/>
              </a:rPr>
              <a:t>和</a:t>
            </a:r>
            <a:r>
              <a:rPr lang="en-US" altLang="zh-CN" dirty="0" err="1">
                <a:latin typeface="微软雅黑" panose="020B0503020204020204" pitchFamily="34" charset="-122"/>
                <a:ea typeface="微软雅黑" panose="020B0503020204020204" pitchFamily="34" charset="-122"/>
              </a:rPr>
              <a:t>p_partkey</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a16="http://schemas.microsoft.com/office/drawing/2014/main" id="{08D3706F-7DF3-4CEC-975F-968E915A175E}"/>
              </a:ext>
            </a:extLst>
          </p:cNvPr>
          <p:cNvSpPr txBox="1"/>
          <p:nvPr/>
        </p:nvSpPr>
        <p:spPr>
          <a:xfrm>
            <a:off x="735106" y="1222836"/>
            <a:ext cx="4784323" cy="2677656"/>
          </a:xfrm>
          <a:prstGeom prst="rect">
            <a:avLst/>
          </a:prstGeom>
          <a:noFill/>
        </p:spPr>
        <p:txBody>
          <a:bodyPr wrap="none" rtlCol="0">
            <a:spAutoFit/>
          </a:bodyPr>
          <a:lstStyle/>
          <a:p>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原始查询</a:t>
            </a:r>
            <a:endParaRPr lang="en-US" altLang="zh-CN" sz="2400" dirty="0">
              <a:latin typeface="微软雅黑" panose="020B0503020204020204" pitchFamily="34" charset="-122"/>
              <a:ea typeface="微软雅黑" panose="020B0503020204020204" pitchFamily="34" charset="-122"/>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SELECT sum(</a:t>
            </a:r>
            <a:r>
              <a:rPr lang="en-US" altLang="zh-CN" dirty="0" err="1">
                <a:latin typeface="Times New Roman" panose="02020603050405020304" pitchFamily="18" charset="0"/>
                <a:cs typeface="Times New Roman" panose="02020603050405020304" pitchFamily="18" charset="0"/>
              </a:rPr>
              <a:t>l_extendedprice</a:t>
            </a:r>
            <a:r>
              <a:rPr lang="en-US" altLang="zh-CN" dirty="0">
                <a:latin typeface="Times New Roman" panose="02020603050405020304" pitchFamily="18" charset="0"/>
                <a:cs typeface="Times New Roman" panose="02020603050405020304" pitchFamily="18" charset="0"/>
              </a:rPr>
              <a:t>)/7.0 as </a:t>
            </a:r>
            <a:r>
              <a:rPr lang="en-US" altLang="zh-CN" dirty="0" err="1">
                <a:latin typeface="Times New Roman" panose="02020603050405020304" pitchFamily="18" charset="0"/>
                <a:cs typeface="Times New Roman" panose="02020603050405020304" pitchFamily="18" charset="0"/>
              </a:rPr>
              <a:t>avg_yearly</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FROM lineitem, part</a:t>
            </a:r>
          </a:p>
          <a:p>
            <a:r>
              <a:rPr lang="en-US" altLang="zh-CN" dirty="0">
                <a:latin typeface="Times New Roman" panose="02020603050405020304" pitchFamily="18" charset="0"/>
                <a:cs typeface="Times New Roman" panose="02020603050405020304" pitchFamily="18" charset="0"/>
              </a:rPr>
              <a:t>WHERE </a:t>
            </a:r>
            <a:r>
              <a:rPr lang="en-US" altLang="zh-CN" dirty="0" err="1">
                <a:latin typeface="Times New Roman" panose="02020603050405020304" pitchFamily="18" charset="0"/>
                <a:cs typeface="Times New Roman" panose="02020603050405020304" pitchFamily="18" charset="0"/>
              </a:rPr>
              <a:t>p_partkey</a:t>
            </a:r>
            <a:r>
              <a:rPr lang="en-US" altLang="zh-CN"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l_partkey</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AND </a:t>
            </a:r>
            <a:r>
              <a:rPr lang="en-US" altLang="zh-CN" dirty="0" err="1">
                <a:latin typeface="Times New Roman" panose="02020603050405020304" pitchFamily="18" charset="0"/>
                <a:cs typeface="Times New Roman" panose="02020603050405020304" pitchFamily="18" charset="0"/>
              </a:rPr>
              <a:t>p_brand</a:t>
            </a:r>
            <a:r>
              <a:rPr lang="en-US" altLang="zh-CN" dirty="0">
                <a:latin typeface="Times New Roman" panose="02020603050405020304" pitchFamily="18" charset="0"/>
                <a:cs typeface="Times New Roman" panose="02020603050405020304" pitchFamily="18" charset="0"/>
              </a:rPr>
              <a:t>=‘Brand#43’</a:t>
            </a:r>
          </a:p>
          <a:p>
            <a:r>
              <a:rPr lang="en-US" altLang="zh-CN" dirty="0">
                <a:latin typeface="Times New Roman" panose="02020603050405020304" pitchFamily="18" charset="0"/>
                <a:cs typeface="Times New Roman" panose="02020603050405020304" pitchFamily="18" charset="0"/>
              </a:rPr>
              <a:t>AND </a:t>
            </a:r>
            <a:r>
              <a:rPr lang="en-US" altLang="zh-CN" dirty="0" err="1">
                <a:latin typeface="Times New Roman" panose="02020603050405020304" pitchFamily="18" charset="0"/>
                <a:cs typeface="Times New Roman" panose="02020603050405020304" pitchFamily="18" charset="0"/>
              </a:rPr>
              <a:t>p_container</a:t>
            </a:r>
            <a:r>
              <a:rPr lang="en-US" altLang="zh-CN" dirty="0">
                <a:latin typeface="Times New Roman" panose="02020603050405020304" pitchFamily="18" charset="0"/>
                <a:cs typeface="Times New Roman" panose="02020603050405020304" pitchFamily="18" charset="0"/>
              </a:rPr>
              <a:t>=‘LG PACK’</a:t>
            </a:r>
          </a:p>
          <a:p>
            <a:r>
              <a:rPr lang="en-US" altLang="zh-CN" dirty="0">
                <a:latin typeface="Times New Roman" panose="02020603050405020304" pitchFamily="18" charset="0"/>
                <a:cs typeface="Times New Roman" panose="02020603050405020304" pitchFamily="18" charset="0"/>
              </a:rPr>
              <a:t>AND </a:t>
            </a:r>
            <a:r>
              <a:rPr lang="en-US" altLang="zh-CN" dirty="0" err="1">
                <a:latin typeface="Times New Roman" panose="02020603050405020304" pitchFamily="18" charset="0"/>
                <a:cs typeface="Times New Roman" panose="02020603050405020304" pitchFamily="18" charset="0"/>
              </a:rPr>
              <a:t>l_quantity</a:t>
            </a:r>
            <a:r>
              <a:rPr lang="en-US" altLang="zh-CN" dirty="0">
                <a:latin typeface="Times New Roman" panose="02020603050405020304" pitchFamily="18" charset="0"/>
                <a:cs typeface="Times New Roman" panose="02020603050405020304" pitchFamily="18" charset="0"/>
              </a:rPr>
              <a:t>&lt;</a:t>
            </a:r>
            <a:r>
              <a:rPr lang="en-US" altLang="zh-CN" dirty="0">
                <a:solidFill>
                  <a:srgbClr val="00B0F0"/>
                </a:solidFill>
                <a:latin typeface="Times New Roman" panose="02020603050405020304" pitchFamily="18" charset="0"/>
                <a:cs typeface="Times New Roman" panose="02020603050405020304" pitchFamily="18" charset="0"/>
              </a:rPr>
              <a:t>(SELECT 0.2*avg(</a:t>
            </a:r>
            <a:r>
              <a:rPr lang="en-US" altLang="zh-CN" dirty="0" err="1">
                <a:solidFill>
                  <a:srgbClr val="00B0F0"/>
                </a:solidFill>
                <a:latin typeface="Times New Roman" panose="02020603050405020304" pitchFamily="18" charset="0"/>
                <a:cs typeface="Times New Roman" panose="02020603050405020304" pitchFamily="18" charset="0"/>
              </a:rPr>
              <a:t>l_quantity</a:t>
            </a:r>
            <a:r>
              <a:rPr lang="en-US" altLang="zh-CN" dirty="0">
                <a:solidFill>
                  <a:srgbClr val="00B0F0"/>
                </a:solidFill>
                <a:latin typeface="Times New Roman" panose="02020603050405020304" pitchFamily="18" charset="0"/>
                <a:cs typeface="Times New Roman" panose="02020603050405020304" pitchFamily="18" charset="0"/>
              </a:rPr>
              <a:t>)</a:t>
            </a:r>
          </a:p>
          <a:p>
            <a:r>
              <a:rPr lang="en-US" altLang="zh-CN" dirty="0">
                <a:solidFill>
                  <a:srgbClr val="00B0F0"/>
                </a:solidFill>
                <a:latin typeface="Times New Roman" panose="02020603050405020304" pitchFamily="18" charset="0"/>
                <a:cs typeface="Times New Roman" panose="02020603050405020304" pitchFamily="18" charset="0"/>
              </a:rPr>
              <a:t>                            FROM lineitem</a:t>
            </a:r>
          </a:p>
          <a:p>
            <a:r>
              <a:rPr lang="en-US" altLang="zh-CN" dirty="0">
                <a:solidFill>
                  <a:srgbClr val="00B0F0"/>
                </a:solidFill>
                <a:latin typeface="Times New Roman" panose="02020603050405020304" pitchFamily="18" charset="0"/>
                <a:cs typeface="Times New Roman" panose="02020603050405020304" pitchFamily="18" charset="0"/>
              </a:rPr>
              <a:t>                            WHERE </a:t>
            </a:r>
            <a:r>
              <a:rPr lang="en-US" altLang="zh-CN" dirty="0" err="1">
                <a:solidFill>
                  <a:srgbClr val="00B0F0"/>
                </a:solidFill>
                <a:latin typeface="Times New Roman" panose="02020603050405020304" pitchFamily="18" charset="0"/>
                <a:cs typeface="Times New Roman" panose="02020603050405020304" pitchFamily="18" charset="0"/>
              </a:rPr>
              <a:t>l_partkey</a:t>
            </a:r>
            <a:r>
              <a:rPr lang="en-US" altLang="zh-CN" dirty="0">
                <a:solidFill>
                  <a:srgbClr val="00B0F0"/>
                </a:solidFill>
                <a:latin typeface="Times New Roman" panose="02020603050405020304" pitchFamily="18" charset="0"/>
                <a:cs typeface="Times New Roman" panose="02020603050405020304" pitchFamily="18" charset="0"/>
              </a:rPr>
              <a:t>=</a:t>
            </a:r>
            <a:r>
              <a:rPr lang="en-US" altLang="zh-CN" dirty="0" err="1">
                <a:solidFill>
                  <a:srgbClr val="00B0F0"/>
                </a:solidFill>
                <a:latin typeface="Times New Roman" panose="02020603050405020304" pitchFamily="18" charset="0"/>
                <a:cs typeface="Times New Roman" panose="02020603050405020304" pitchFamily="18" charset="0"/>
              </a:rPr>
              <a:t>p_partkey</a:t>
            </a:r>
            <a:r>
              <a:rPr lang="en-US" altLang="zh-CN" dirty="0">
                <a:solidFill>
                  <a:srgbClr val="00B0F0"/>
                </a:solidFill>
                <a:latin typeface="Times New Roman" panose="02020603050405020304" pitchFamily="18" charset="0"/>
                <a:cs typeface="Times New Roman" panose="02020603050405020304" pitchFamily="18" charset="0"/>
              </a:rPr>
              <a:t>)</a:t>
            </a:r>
          </a:p>
        </p:txBody>
      </p:sp>
      <p:sp>
        <p:nvSpPr>
          <p:cNvPr id="6" name="矩形 5">
            <a:extLst>
              <a:ext uri="{FF2B5EF4-FFF2-40B4-BE49-F238E27FC236}">
                <a16:creationId xmlns:a16="http://schemas.microsoft.com/office/drawing/2014/main" id="{D605F480-2A7A-437E-A561-857E7620248E}"/>
              </a:ext>
            </a:extLst>
          </p:cNvPr>
          <p:cNvSpPr/>
          <p:nvPr/>
        </p:nvSpPr>
        <p:spPr>
          <a:xfrm>
            <a:off x="6402008" y="1278736"/>
            <a:ext cx="4851307" cy="1384353"/>
          </a:xfrm>
          <a:prstGeom prst="rect">
            <a:avLst/>
          </a:prstGeom>
        </p:spPr>
        <p:txBody>
          <a:bodyPr wrap="square">
            <a:spAutoFit/>
          </a:bodyPr>
          <a:lstStyle/>
          <a:p>
            <a:pPr marL="0" lvl="1" indent="0">
              <a:lnSpc>
                <a:spcPct val="120000"/>
              </a:lnSpc>
              <a:buNone/>
            </a:pPr>
            <a:r>
              <a:rPr lang="zh-CN" altLang="en-US" sz="2400" dirty="0">
                <a:latin typeface="微软雅黑" panose="020B0503020204020204" pitchFamily="34" charset="-122"/>
                <a:ea typeface="微软雅黑" panose="020B0503020204020204" pitchFamily="34" charset="-122"/>
              </a:rPr>
              <a:t>查询重写器先对</a:t>
            </a:r>
            <a:r>
              <a:rPr lang="en-US" altLang="zh-CN" sz="2400" dirty="0">
                <a:latin typeface="微软雅黑" panose="020B0503020204020204" pitchFamily="34" charset="-122"/>
                <a:ea typeface="微软雅黑" panose="020B0503020204020204" pitchFamily="34" charset="-122"/>
              </a:rPr>
              <a:t>SQL</a:t>
            </a:r>
            <a:r>
              <a:rPr lang="zh-CN" altLang="en-US" sz="2400" dirty="0">
                <a:latin typeface="微软雅黑" panose="020B0503020204020204" pitchFamily="34" charset="-122"/>
                <a:ea typeface="微软雅黑" panose="020B0503020204020204" pitchFamily="34" charset="-122"/>
              </a:rPr>
              <a:t>转换，将嵌套查询转换为与</a:t>
            </a:r>
            <a:r>
              <a:rPr lang="en-US" altLang="zh-CN" sz="2400" dirty="0">
                <a:latin typeface="微软雅黑" panose="020B0503020204020204" pitchFamily="34" charset="-122"/>
                <a:ea typeface="微软雅黑" panose="020B0503020204020204" pitchFamily="34" charset="-122"/>
              </a:rPr>
              <a:t>Lineitem</a:t>
            </a:r>
            <a:r>
              <a:rPr lang="zh-CN" altLang="en-US" sz="2400" dirty="0">
                <a:latin typeface="微软雅黑" panose="020B0503020204020204" pitchFamily="34" charset="-122"/>
                <a:ea typeface="微软雅黑" panose="020B0503020204020204" pitchFamily="34" charset="-122"/>
              </a:rPr>
              <a:t>的派生表的简单连接查询。</a:t>
            </a:r>
            <a:endParaRPr lang="en-US" altLang="zh-CN" sz="2400" dirty="0">
              <a:latin typeface="微软雅黑" panose="020B0503020204020204" pitchFamily="34" charset="-122"/>
              <a:ea typeface="微软雅黑" panose="020B0503020204020204" pitchFamily="34" charset="-122"/>
            </a:endParaRPr>
          </a:p>
        </p:txBody>
      </p:sp>
      <p:sp>
        <p:nvSpPr>
          <p:cNvPr id="15" name="文本框 14">
            <a:extLst>
              <a:ext uri="{FF2B5EF4-FFF2-40B4-BE49-F238E27FC236}">
                <a16:creationId xmlns:a16="http://schemas.microsoft.com/office/drawing/2014/main" id="{7B9E0D4F-1929-4ECC-887E-DA7029199AF0}"/>
              </a:ext>
            </a:extLst>
          </p:cNvPr>
          <p:cNvSpPr txBox="1"/>
          <p:nvPr/>
        </p:nvSpPr>
        <p:spPr>
          <a:xfrm>
            <a:off x="6402008" y="2882880"/>
            <a:ext cx="5476820" cy="3139321"/>
          </a:xfrm>
          <a:prstGeom prst="rect">
            <a:avLst/>
          </a:prstGeom>
          <a:noFill/>
        </p:spPr>
        <p:txBody>
          <a:bodyPr wrap="none" rtlCol="0">
            <a:spAutoFit/>
          </a:bodyPr>
          <a:lstStyle/>
          <a:p>
            <a:r>
              <a:rPr lang="en-US" altLang="zh-CN" dirty="0">
                <a:latin typeface="Times New Roman" panose="02020603050405020304" pitchFamily="18" charset="0"/>
                <a:cs typeface="Times New Roman" panose="02020603050405020304" pitchFamily="18" charset="0"/>
              </a:rPr>
              <a:t>SELECT sum(</a:t>
            </a:r>
            <a:r>
              <a:rPr lang="en-US" altLang="zh-CN" dirty="0" err="1">
                <a:latin typeface="Times New Roman" panose="02020603050405020304" pitchFamily="18" charset="0"/>
                <a:cs typeface="Times New Roman" panose="02020603050405020304" pitchFamily="18" charset="0"/>
              </a:rPr>
              <a:t>l_extendedprice</a:t>
            </a:r>
            <a:r>
              <a:rPr lang="en-US" altLang="zh-CN" dirty="0">
                <a:latin typeface="Times New Roman" panose="02020603050405020304" pitchFamily="18" charset="0"/>
                <a:cs typeface="Times New Roman" panose="02020603050405020304" pitchFamily="18" charset="0"/>
              </a:rPr>
              <a:t>)/7.0 as </a:t>
            </a:r>
            <a:r>
              <a:rPr lang="en-US" altLang="zh-CN" dirty="0" err="1">
                <a:latin typeface="Times New Roman" panose="02020603050405020304" pitchFamily="18" charset="0"/>
                <a:cs typeface="Times New Roman" panose="02020603050405020304" pitchFamily="18" charset="0"/>
              </a:rPr>
              <a:t>avg_yearly</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FROM lineitem, </a:t>
            </a:r>
            <a:r>
              <a:rPr lang="en-US" altLang="zh-CN" dirty="0">
                <a:solidFill>
                  <a:srgbClr val="00B0F0"/>
                </a:solidFill>
                <a:latin typeface="Times New Roman" panose="02020603050405020304" pitchFamily="18" charset="0"/>
                <a:cs typeface="Times New Roman" panose="02020603050405020304" pitchFamily="18" charset="0"/>
              </a:rPr>
              <a:t>(SELECT 0.2*avg(</a:t>
            </a:r>
            <a:r>
              <a:rPr lang="en-US" altLang="zh-CN" dirty="0" err="1">
                <a:solidFill>
                  <a:srgbClr val="00B0F0"/>
                </a:solidFill>
                <a:latin typeface="Times New Roman" panose="02020603050405020304" pitchFamily="18" charset="0"/>
                <a:cs typeface="Times New Roman" panose="02020603050405020304" pitchFamily="18" charset="0"/>
              </a:rPr>
              <a:t>l_quantity</a:t>
            </a:r>
            <a:r>
              <a:rPr lang="en-US" altLang="zh-CN" dirty="0">
                <a:solidFill>
                  <a:srgbClr val="00B0F0"/>
                </a:solidFill>
                <a:latin typeface="Times New Roman" panose="02020603050405020304" pitchFamily="18" charset="0"/>
                <a:cs typeface="Times New Roman" panose="02020603050405020304" pitchFamily="18" charset="0"/>
              </a:rPr>
              <a:t>) as </a:t>
            </a:r>
            <a:r>
              <a:rPr lang="en-US" altLang="zh-CN" dirty="0" err="1">
                <a:solidFill>
                  <a:srgbClr val="00B0F0"/>
                </a:solidFill>
                <a:latin typeface="Times New Roman" panose="02020603050405020304" pitchFamily="18" charset="0"/>
                <a:cs typeface="Times New Roman" panose="02020603050405020304" pitchFamily="18" charset="0"/>
              </a:rPr>
              <a:t>s_avg</a:t>
            </a:r>
            <a:r>
              <a:rPr lang="en-US" altLang="zh-CN" dirty="0">
                <a:solidFill>
                  <a:srgbClr val="00B0F0"/>
                </a:solidFill>
                <a:latin typeface="Times New Roman" panose="02020603050405020304" pitchFamily="18" charset="0"/>
                <a:cs typeface="Times New Roman" panose="02020603050405020304" pitchFamily="18" charset="0"/>
              </a:rPr>
              <a:t>,</a:t>
            </a:r>
          </a:p>
          <a:p>
            <a:r>
              <a:rPr lang="en-US" altLang="zh-CN" dirty="0" err="1">
                <a:solidFill>
                  <a:srgbClr val="00B0F0"/>
                </a:solidFill>
                <a:latin typeface="Times New Roman" panose="02020603050405020304" pitchFamily="18" charset="0"/>
                <a:cs typeface="Times New Roman" panose="02020603050405020304" pitchFamily="18" charset="0"/>
              </a:rPr>
              <a:t>l_partkey</a:t>
            </a:r>
            <a:r>
              <a:rPr lang="en-US" altLang="zh-CN" dirty="0">
                <a:solidFill>
                  <a:srgbClr val="00B0F0"/>
                </a:solidFill>
                <a:latin typeface="Times New Roman" panose="02020603050405020304" pitchFamily="18" charset="0"/>
                <a:cs typeface="Times New Roman" panose="02020603050405020304" pitchFamily="18" charset="0"/>
              </a:rPr>
              <a:t> as </a:t>
            </a:r>
            <a:r>
              <a:rPr lang="en-US" altLang="zh-CN" dirty="0" err="1">
                <a:solidFill>
                  <a:srgbClr val="00B0F0"/>
                </a:solidFill>
                <a:latin typeface="Times New Roman" panose="02020603050405020304" pitchFamily="18" charset="0"/>
                <a:cs typeface="Times New Roman" panose="02020603050405020304" pitchFamily="18" charset="0"/>
              </a:rPr>
              <a:t>s_partkey</a:t>
            </a:r>
            <a:endParaRPr lang="en-US" altLang="zh-CN" dirty="0">
              <a:solidFill>
                <a:srgbClr val="00B0F0"/>
              </a:solidFill>
              <a:latin typeface="Times New Roman" panose="02020603050405020304" pitchFamily="18" charset="0"/>
              <a:cs typeface="Times New Roman" panose="02020603050405020304" pitchFamily="18" charset="0"/>
            </a:endParaRPr>
          </a:p>
          <a:p>
            <a:r>
              <a:rPr lang="en-US" altLang="zh-CN" dirty="0">
                <a:solidFill>
                  <a:srgbClr val="00B0F0"/>
                </a:solidFill>
                <a:latin typeface="Times New Roman" panose="02020603050405020304" pitchFamily="18" charset="0"/>
                <a:cs typeface="Times New Roman" panose="02020603050405020304" pitchFamily="18" charset="0"/>
              </a:rPr>
              <a:t>FROM lineitem, part</a:t>
            </a:r>
          </a:p>
          <a:p>
            <a:r>
              <a:rPr lang="en-US" altLang="zh-CN" dirty="0">
                <a:solidFill>
                  <a:srgbClr val="00B0F0"/>
                </a:solidFill>
                <a:latin typeface="Times New Roman" panose="02020603050405020304" pitchFamily="18" charset="0"/>
                <a:cs typeface="Times New Roman" panose="02020603050405020304" pitchFamily="18" charset="0"/>
              </a:rPr>
              <a:t>WHERE </a:t>
            </a:r>
            <a:r>
              <a:rPr lang="en-US" altLang="zh-CN" dirty="0" err="1">
                <a:solidFill>
                  <a:srgbClr val="00B0F0"/>
                </a:solidFill>
                <a:latin typeface="Times New Roman" panose="02020603050405020304" pitchFamily="18" charset="0"/>
                <a:cs typeface="Times New Roman" panose="02020603050405020304" pitchFamily="18" charset="0"/>
              </a:rPr>
              <a:t>p_brand</a:t>
            </a:r>
            <a:r>
              <a:rPr lang="en-US" altLang="zh-CN" dirty="0">
                <a:solidFill>
                  <a:srgbClr val="00B0F0"/>
                </a:solidFill>
                <a:latin typeface="Times New Roman" panose="02020603050405020304" pitchFamily="18" charset="0"/>
                <a:cs typeface="Times New Roman" panose="02020603050405020304" pitchFamily="18" charset="0"/>
              </a:rPr>
              <a:t>=‘Brand#43’</a:t>
            </a:r>
          </a:p>
          <a:p>
            <a:r>
              <a:rPr lang="en-US" altLang="zh-CN" dirty="0">
                <a:solidFill>
                  <a:srgbClr val="00B0F0"/>
                </a:solidFill>
                <a:latin typeface="Times New Roman" panose="02020603050405020304" pitchFamily="18" charset="0"/>
                <a:cs typeface="Times New Roman" panose="02020603050405020304" pitchFamily="18" charset="0"/>
              </a:rPr>
              <a:t>AND </a:t>
            </a:r>
            <a:r>
              <a:rPr lang="en-US" altLang="zh-CN" dirty="0" err="1">
                <a:solidFill>
                  <a:srgbClr val="00B0F0"/>
                </a:solidFill>
                <a:latin typeface="Times New Roman" panose="02020603050405020304" pitchFamily="18" charset="0"/>
                <a:cs typeface="Times New Roman" panose="02020603050405020304" pitchFamily="18" charset="0"/>
              </a:rPr>
              <a:t>p_container</a:t>
            </a:r>
            <a:r>
              <a:rPr lang="en-US" altLang="zh-CN" dirty="0">
                <a:solidFill>
                  <a:srgbClr val="00B0F0"/>
                </a:solidFill>
                <a:latin typeface="Times New Roman" panose="02020603050405020304" pitchFamily="18" charset="0"/>
                <a:cs typeface="Times New Roman" panose="02020603050405020304" pitchFamily="18" charset="0"/>
              </a:rPr>
              <a:t>=‘LG PACK’</a:t>
            </a:r>
          </a:p>
          <a:p>
            <a:r>
              <a:rPr lang="en-US" altLang="zh-CN" dirty="0">
                <a:solidFill>
                  <a:srgbClr val="00B0F0"/>
                </a:solidFill>
                <a:latin typeface="Times New Roman" panose="02020603050405020304" pitchFamily="18" charset="0"/>
                <a:cs typeface="Times New Roman" panose="02020603050405020304" pitchFamily="18" charset="0"/>
              </a:rPr>
              <a:t>AND </a:t>
            </a:r>
            <a:r>
              <a:rPr lang="en-US" altLang="zh-CN" dirty="0" err="1">
                <a:solidFill>
                  <a:srgbClr val="00B0F0"/>
                </a:solidFill>
                <a:latin typeface="Times New Roman" panose="02020603050405020304" pitchFamily="18" charset="0"/>
                <a:cs typeface="Times New Roman" panose="02020603050405020304" pitchFamily="18" charset="0"/>
              </a:rPr>
              <a:t>p_partkey</a:t>
            </a:r>
            <a:r>
              <a:rPr lang="en-US" altLang="zh-CN" dirty="0">
                <a:solidFill>
                  <a:srgbClr val="00B0F0"/>
                </a:solidFill>
                <a:latin typeface="Times New Roman" panose="02020603050405020304" pitchFamily="18" charset="0"/>
                <a:cs typeface="Times New Roman" panose="02020603050405020304" pitchFamily="18" charset="0"/>
              </a:rPr>
              <a:t>=</a:t>
            </a:r>
            <a:r>
              <a:rPr lang="en-US" altLang="zh-CN" dirty="0" err="1">
                <a:solidFill>
                  <a:srgbClr val="00B0F0"/>
                </a:solidFill>
                <a:latin typeface="Times New Roman" panose="02020603050405020304" pitchFamily="18" charset="0"/>
                <a:cs typeface="Times New Roman" panose="02020603050405020304" pitchFamily="18" charset="0"/>
              </a:rPr>
              <a:t>l_partkey</a:t>
            </a:r>
            <a:endParaRPr lang="en-US" altLang="zh-CN" dirty="0">
              <a:solidFill>
                <a:srgbClr val="00B0F0"/>
              </a:solidFill>
              <a:latin typeface="Times New Roman" panose="02020603050405020304" pitchFamily="18" charset="0"/>
              <a:cs typeface="Times New Roman" panose="02020603050405020304" pitchFamily="18" charset="0"/>
            </a:endParaRPr>
          </a:p>
          <a:p>
            <a:r>
              <a:rPr lang="en-US" altLang="zh-CN" dirty="0">
                <a:solidFill>
                  <a:srgbClr val="00B0F0"/>
                </a:solidFill>
                <a:latin typeface="Times New Roman" panose="02020603050405020304" pitchFamily="18" charset="0"/>
                <a:cs typeface="Times New Roman" panose="02020603050405020304" pitchFamily="18" charset="0"/>
              </a:rPr>
              <a:t>GROUP BY </a:t>
            </a:r>
            <a:r>
              <a:rPr lang="en-US" altLang="zh-CN" dirty="0" err="1">
                <a:solidFill>
                  <a:srgbClr val="00B0F0"/>
                </a:solidFill>
                <a:latin typeface="Times New Roman" panose="02020603050405020304" pitchFamily="18" charset="0"/>
                <a:cs typeface="Times New Roman" panose="02020603050405020304" pitchFamily="18" charset="0"/>
              </a:rPr>
              <a:t>l_partkey</a:t>
            </a:r>
            <a:endParaRPr lang="en-US" altLang="zh-CN" dirty="0">
              <a:solidFill>
                <a:srgbClr val="00B0F0"/>
              </a:solidFill>
              <a:latin typeface="Times New Roman" panose="02020603050405020304" pitchFamily="18" charset="0"/>
              <a:cs typeface="Times New Roman" panose="02020603050405020304" pitchFamily="18" charset="0"/>
            </a:endParaRPr>
          </a:p>
          <a:p>
            <a:r>
              <a:rPr lang="zh-CN" altLang="en-US" dirty="0">
                <a:solidFill>
                  <a:srgbClr val="00B0F0"/>
                </a:solidFill>
                <a:latin typeface="Times New Roman" panose="02020603050405020304" pitchFamily="18" charset="0"/>
                <a:cs typeface="Times New Roman" panose="02020603050405020304" pitchFamily="18" charset="0"/>
              </a:rPr>
              <a:t>）</a:t>
            </a:r>
            <a:r>
              <a:rPr lang="en-US" altLang="zh-CN" dirty="0">
                <a:solidFill>
                  <a:srgbClr val="00B0F0"/>
                </a:solidFill>
                <a:latin typeface="Times New Roman" panose="02020603050405020304" pitchFamily="18" charset="0"/>
                <a:cs typeface="Times New Roman" panose="02020603050405020304" pitchFamily="18" charset="0"/>
              </a:rPr>
              <a:t>sub</a:t>
            </a:r>
          </a:p>
          <a:p>
            <a:r>
              <a:rPr lang="en-US" altLang="zh-CN" dirty="0">
                <a:latin typeface="Times New Roman" panose="02020603050405020304" pitchFamily="18" charset="0"/>
                <a:cs typeface="Times New Roman" panose="02020603050405020304" pitchFamily="18" charset="0"/>
              </a:rPr>
              <a:t>WHERE </a:t>
            </a:r>
            <a:r>
              <a:rPr lang="en-US" altLang="zh-CN" dirty="0" err="1">
                <a:latin typeface="Times New Roman" panose="02020603050405020304" pitchFamily="18" charset="0"/>
                <a:cs typeface="Times New Roman" panose="02020603050405020304" pitchFamily="18" charset="0"/>
              </a:rPr>
              <a:t>s_partkey</a:t>
            </a:r>
            <a:r>
              <a:rPr lang="en-US" altLang="zh-CN"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l_partkey</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AND </a:t>
            </a:r>
            <a:r>
              <a:rPr lang="en-US" altLang="zh-CN" dirty="0" err="1">
                <a:latin typeface="Times New Roman" panose="02020603050405020304" pitchFamily="18" charset="0"/>
                <a:cs typeface="Times New Roman" panose="02020603050405020304" pitchFamily="18" charset="0"/>
              </a:rPr>
              <a:t>l_quantity</a:t>
            </a:r>
            <a:r>
              <a:rPr lang="en-US" altLang="zh-CN" dirty="0">
                <a:latin typeface="Times New Roman" panose="02020603050405020304" pitchFamily="18" charset="0"/>
                <a:cs typeface="Times New Roman" panose="02020603050405020304" pitchFamily="18" charset="0"/>
              </a:rPr>
              <a:t>&lt;</a:t>
            </a:r>
            <a:r>
              <a:rPr lang="en-US" altLang="zh-CN" dirty="0" err="1">
                <a:latin typeface="Times New Roman" panose="02020603050405020304" pitchFamily="18" charset="0"/>
                <a:cs typeface="Times New Roman" panose="02020603050405020304" pitchFamily="18" charset="0"/>
              </a:rPr>
              <a:t>s_avg</a:t>
            </a:r>
            <a:endParaRPr lang="zh-CN" altLang="en-US" dirty="0">
              <a:latin typeface="Times New Roman" panose="02020603050405020304" pitchFamily="18" charset="0"/>
              <a:cs typeface="Times New Roman" panose="02020603050405020304" pitchFamily="18" charset="0"/>
            </a:endParaRPr>
          </a:p>
        </p:txBody>
      </p:sp>
      <p:cxnSp>
        <p:nvCxnSpPr>
          <p:cNvPr id="16" name="直接箭头连接符 15">
            <a:extLst>
              <a:ext uri="{FF2B5EF4-FFF2-40B4-BE49-F238E27FC236}">
                <a16:creationId xmlns:a16="http://schemas.microsoft.com/office/drawing/2014/main" id="{A4EC05EE-4277-478D-8729-451CB2CDBFE5}"/>
              </a:ext>
            </a:extLst>
          </p:cNvPr>
          <p:cNvCxnSpPr>
            <a:cxnSpLocks/>
          </p:cNvCxnSpPr>
          <p:nvPr/>
        </p:nvCxnSpPr>
        <p:spPr bwMode="auto">
          <a:xfrm>
            <a:off x="4908712" y="4543324"/>
            <a:ext cx="1120609" cy="0"/>
          </a:xfrm>
          <a:prstGeom prst="straightConnector1">
            <a:avLst/>
          </a:prstGeom>
          <a:solidFill>
            <a:srgbClr val="4472C4"/>
          </a:solidFill>
          <a:ln w="9525" cap="flat" cmpd="sng" algn="ctr">
            <a:solidFill>
              <a:sysClr val="windowText" lastClr="00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400628418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fld id="{C464E751-8DDD-48F4-87DB-3D6A7AC74B40}" type="slidenum">
              <a:rPr lang="zh-CN" altLang="en-US" smtClean="0"/>
              <a:pPr/>
              <a:t>67</a:t>
            </a:fld>
            <a:endParaRPr lang="zh-CN" altLang="en-US" dirty="0"/>
          </a:p>
        </p:txBody>
      </p:sp>
      <p:sp>
        <p:nvSpPr>
          <p:cNvPr id="11" name="内容占位符 2">
            <a:extLst>
              <a:ext uri="{FF2B5EF4-FFF2-40B4-BE49-F238E27FC236}">
                <a16:creationId xmlns:a16="http://schemas.microsoft.com/office/drawing/2014/main" id="{590263BE-5BAD-42FC-AEA1-3E6616000BF7}"/>
              </a:ext>
            </a:extLst>
          </p:cNvPr>
          <p:cNvSpPr txBox="1">
            <a:spLocks/>
          </p:cNvSpPr>
          <p:nvPr/>
        </p:nvSpPr>
        <p:spPr>
          <a:xfrm>
            <a:off x="735106" y="208098"/>
            <a:ext cx="10566307" cy="580694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lvl="1" indent="0">
              <a:lnSpc>
                <a:spcPct val="120000"/>
              </a:lnSpc>
              <a:buNone/>
            </a:pPr>
            <a:r>
              <a:rPr lang="zh-CN" altLang="en-US" dirty="0">
                <a:latin typeface="微软雅黑" panose="020B0503020204020204" pitchFamily="34" charset="-122"/>
                <a:ea typeface="微软雅黑" panose="020B0503020204020204" pitchFamily="34" charset="-122"/>
              </a:rPr>
              <a:t>例：</a:t>
            </a:r>
            <a:r>
              <a:rPr lang="en-US" altLang="zh-CN" dirty="0">
                <a:latin typeface="微软雅黑" panose="020B0503020204020204" pitchFamily="34" charset="-122"/>
                <a:ea typeface="微软雅黑" panose="020B0503020204020204" pitchFamily="34" charset="-122"/>
              </a:rPr>
              <a:t>MemSQL TPC-H Q17</a:t>
            </a:r>
            <a:r>
              <a:rPr lang="zh-CN" altLang="en-US" dirty="0">
                <a:latin typeface="微软雅黑" panose="020B0503020204020204" pitchFamily="34" charset="-122"/>
                <a:ea typeface="微软雅黑" panose="020B0503020204020204" pitchFamily="34" charset="-122"/>
              </a:rPr>
              <a:t>查询（续）</a:t>
            </a:r>
            <a:endParaRPr lang="en-US" altLang="zh-CN" dirty="0">
              <a:latin typeface="微软雅黑" panose="020B0503020204020204" pitchFamily="34" charset="-122"/>
              <a:ea typeface="微软雅黑" panose="020B0503020204020204" pitchFamily="34" charset="-122"/>
            </a:endParaRPr>
          </a:p>
          <a:p>
            <a:pPr marL="0" lvl="1" indent="0">
              <a:lnSpc>
                <a:spcPct val="120000"/>
              </a:lnSpc>
              <a:buNone/>
            </a:pPr>
            <a:r>
              <a:rPr lang="en-US" altLang="zh-CN" dirty="0">
                <a:latin typeface="微软雅黑" panose="020B0503020204020204" pitchFamily="34" charset="-122"/>
                <a:ea typeface="微软雅黑" panose="020B0503020204020204" pitchFamily="34" charset="-122"/>
              </a:rPr>
              <a:t>Lineitem</a:t>
            </a:r>
            <a:r>
              <a:rPr lang="zh-CN" altLang="en-US" dirty="0">
                <a:latin typeface="微软雅黑" panose="020B0503020204020204" pitchFamily="34" charset="-122"/>
                <a:ea typeface="微软雅黑" panose="020B0503020204020204" pitchFamily="34" charset="-122"/>
              </a:rPr>
              <a:t>表较大，且未按</a:t>
            </a:r>
            <a:r>
              <a:rPr lang="en-US" altLang="zh-CN" dirty="0">
                <a:latin typeface="微软雅黑" panose="020B0503020204020204" pitchFamily="34" charset="-122"/>
                <a:ea typeface="微软雅黑" panose="020B0503020204020204" pitchFamily="34" charset="-122"/>
              </a:rPr>
              <a:t>part</a:t>
            </a:r>
            <a:r>
              <a:rPr lang="zh-CN" altLang="en-US" dirty="0">
                <a:latin typeface="微软雅黑" panose="020B0503020204020204" pitchFamily="34" charset="-122"/>
                <a:ea typeface="微软雅黑" panose="020B0503020204020204" pitchFamily="34" charset="-122"/>
              </a:rPr>
              <a:t>表的连接属性分片，对其按照连接属性重分片代价较高，另一方面，</a:t>
            </a:r>
            <a:r>
              <a:rPr lang="en-US" altLang="zh-CN" dirty="0">
                <a:latin typeface="微软雅黑" panose="020B0503020204020204" pitchFamily="34" charset="-122"/>
                <a:ea typeface="微软雅黑" panose="020B0503020204020204" pitchFamily="34" charset="-122"/>
              </a:rPr>
              <a:t>part</a:t>
            </a:r>
            <a:r>
              <a:rPr lang="zh-CN" altLang="en-US" dirty="0">
                <a:latin typeface="微软雅黑" panose="020B0503020204020204" pitchFamily="34" charset="-122"/>
                <a:ea typeface="微软雅黑" panose="020B0503020204020204" pitchFamily="34" charset="-122"/>
              </a:rPr>
              <a:t>表有过滤条件，因此查询枚举器</a:t>
            </a:r>
            <a:r>
              <a:rPr lang="zh-CN" altLang="en-US" dirty="0">
                <a:solidFill>
                  <a:srgbClr val="FF0000"/>
                </a:solidFill>
                <a:latin typeface="微软雅黑" panose="020B0503020204020204" pitchFamily="34" charset="-122"/>
                <a:ea typeface="微软雅黑" panose="020B0503020204020204" pitchFamily="34" charset="-122"/>
              </a:rPr>
              <a:t>将</a:t>
            </a:r>
            <a:r>
              <a:rPr lang="en-US" altLang="zh-CN" dirty="0">
                <a:solidFill>
                  <a:srgbClr val="FF0000"/>
                </a:solidFill>
                <a:latin typeface="微软雅黑" panose="020B0503020204020204" pitchFamily="34" charset="-122"/>
                <a:ea typeface="微软雅黑" panose="020B0503020204020204" pitchFamily="34" charset="-122"/>
              </a:rPr>
              <a:t>part</a:t>
            </a:r>
            <a:r>
              <a:rPr lang="zh-CN" altLang="en-US" dirty="0">
                <a:solidFill>
                  <a:srgbClr val="FF0000"/>
                </a:solidFill>
                <a:latin typeface="微软雅黑" panose="020B0503020204020204" pitchFamily="34" charset="-122"/>
                <a:ea typeface="微软雅黑" panose="020B0503020204020204" pitchFamily="34" charset="-122"/>
              </a:rPr>
              <a:t>表结果集和子查询表</a:t>
            </a:r>
            <a:r>
              <a:rPr lang="en-US" altLang="zh-CN" dirty="0">
                <a:solidFill>
                  <a:srgbClr val="FF0000"/>
                </a:solidFill>
                <a:latin typeface="微软雅黑" panose="020B0503020204020204" pitchFamily="34" charset="-122"/>
                <a:ea typeface="微软雅黑" panose="020B0503020204020204" pitchFamily="34" charset="-122"/>
              </a:rPr>
              <a:t>sub</a:t>
            </a:r>
            <a:r>
              <a:rPr lang="zh-CN" altLang="en-US" dirty="0">
                <a:solidFill>
                  <a:srgbClr val="FF0000"/>
                </a:solidFill>
                <a:latin typeface="微软雅黑" panose="020B0503020204020204" pitchFamily="34" charset="-122"/>
                <a:ea typeface="微软雅黑" panose="020B0503020204020204" pitchFamily="34" charset="-122"/>
              </a:rPr>
              <a:t>广播</a:t>
            </a:r>
            <a:r>
              <a:rPr lang="zh-CN" altLang="en-US" dirty="0">
                <a:latin typeface="微软雅黑" panose="020B0503020204020204" pitchFamily="34" charset="-122"/>
                <a:ea typeface="微软雅黑" panose="020B0503020204020204" pitchFamily="34" charset="-122"/>
              </a:rPr>
              <a:t>以避免对</a:t>
            </a:r>
            <a:r>
              <a:rPr lang="en-US" altLang="zh-CN" dirty="0">
                <a:latin typeface="微软雅黑" panose="020B0503020204020204" pitchFamily="34" charset="-122"/>
                <a:ea typeface="微软雅黑" panose="020B0503020204020204" pitchFamily="34" charset="-122"/>
              </a:rPr>
              <a:t>Lineitem</a:t>
            </a:r>
            <a:r>
              <a:rPr lang="zh-CN" altLang="en-US" dirty="0">
                <a:latin typeface="微软雅黑" panose="020B0503020204020204" pitchFamily="34" charset="-122"/>
                <a:ea typeface="微软雅黑" panose="020B0503020204020204" pitchFamily="34" charset="-122"/>
              </a:rPr>
              <a:t>重分片。</a:t>
            </a:r>
            <a:endParaRPr lang="en-US" altLang="zh-CN" dirty="0">
              <a:latin typeface="微软雅黑" panose="020B0503020204020204" pitchFamily="34" charset="-122"/>
              <a:ea typeface="微软雅黑" panose="020B0503020204020204" pitchFamily="34" charset="-122"/>
            </a:endParaRPr>
          </a:p>
          <a:p>
            <a:pPr marL="0" lvl="1" indent="0">
              <a:lnSpc>
                <a:spcPct val="120000"/>
              </a:lnSpc>
              <a:buNone/>
            </a:pPr>
            <a:endParaRPr lang="en-US" altLang="zh-CN" dirty="0">
              <a:latin typeface="微软雅黑" panose="020B0503020204020204" pitchFamily="34" charset="-122"/>
              <a:ea typeface="微软雅黑" panose="020B0503020204020204" pitchFamily="34" charset="-122"/>
            </a:endParaRPr>
          </a:p>
          <a:p>
            <a:pPr marL="0" lvl="1" indent="0">
              <a:lnSpc>
                <a:spcPct val="120000"/>
              </a:lnSpc>
              <a:buNone/>
            </a:pPr>
            <a:r>
              <a:rPr lang="zh-CN" altLang="en-US" dirty="0">
                <a:latin typeface="微软雅黑" panose="020B0503020204020204" pitchFamily="34" charset="-122"/>
                <a:ea typeface="微软雅黑" panose="020B0503020204020204" pitchFamily="34" charset="-122"/>
              </a:rPr>
              <a:t>计划器创建分布式查询计划</a:t>
            </a:r>
            <a:r>
              <a:rPr lang="en-US" altLang="zh-CN" dirty="0">
                <a:latin typeface="微软雅黑" panose="020B0503020204020204" pitchFamily="34" charset="-122"/>
                <a:ea typeface="微软雅黑" panose="020B0503020204020204" pitchFamily="34" charset="-122"/>
              </a:rPr>
              <a:t>DQEP</a:t>
            </a:r>
            <a:r>
              <a:rPr lang="zh-CN" altLang="en-US" dirty="0">
                <a:latin typeface="微软雅黑" panose="020B0503020204020204" pitchFamily="34" charset="-122"/>
                <a:ea typeface="微软雅黑" panose="020B0503020204020204" pitchFamily="34" charset="-122"/>
              </a:rPr>
              <a:t>，包含扩展的结果表</a:t>
            </a:r>
            <a:r>
              <a:rPr lang="en-US" altLang="zh-CN" dirty="0">
                <a:latin typeface="微软雅黑" panose="020B0503020204020204" pitchFamily="34" charset="-122"/>
                <a:ea typeface="微软雅黑" panose="020B0503020204020204" pitchFamily="34" charset="-122"/>
              </a:rPr>
              <a:t>ResultTables</a:t>
            </a:r>
            <a:r>
              <a:rPr lang="zh-CN" altLang="en-US" dirty="0">
                <a:latin typeface="微软雅黑" panose="020B0503020204020204" pitchFamily="34" charset="-122"/>
                <a:ea typeface="微软雅黑" panose="020B0503020204020204" pitchFamily="34" charset="-122"/>
              </a:rPr>
              <a:t>对象</a:t>
            </a:r>
            <a:r>
              <a:rPr lang="en-US" altLang="zh-CN" dirty="0">
                <a:latin typeface="微软雅黑" panose="020B0503020204020204" pitchFamily="34" charset="-122"/>
                <a:ea typeface="微软雅黑" panose="020B0503020204020204" pitchFamily="34" charset="-122"/>
              </a:rPr>
              <a:t>r0</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r1</a:t>
            </a:r>
            <a:r>
              <a:rPr lang="zh-CN" altLang="en-US" dirty="0">
                <a:latin typeface="微软雅黑" panose="020B0503020204020204" pitchFamily="34" charset="-122"/>
                <a:ea typeface="微软雅黑" panose="020B0503020204020204" pitchFamily="34" charset="-122"/>
              </a:rPr>
              <a:t>和远程表</a:t>
            </a:r>
            <a:r>
              <a:rPr lang="en-US" altLang="zh-CN" dirty="0">
                <a:latin typeface="微软雅黑" panose="020B0503020204020204" pitchFamily="34" charset="-122"/>
                <a:ea typeface="微软雅黑" panose="020B0503020204020204" pitchFamily="34" charset="-122"/>
              </a:rPr>
              <a:t>RemoteTables</a:t>
            </a:r>
            <a:r>
              <a:rPr lang="zh-CN" altLang="en-US" dirty="0">
                <a:latin typeface="微软雅黑" panose="020B0503020204020204" pitchFamily="34" charset="-122"/>
                <a:ea typeface="微软雅黑" panose="020B0503020204020204" pitchFamily="34" charset="-122"/>
              </a:rPr>
              <a:t>对象</a:t>
            </a:r>
            <a:r>
              <a:rPr lang="en-US" altLang="zh-CN" dirty="0">
                <a:latin typeface="微软雅黑" panose="020B0503020204020204" pitchFamily="34" charset="-122"/>
                <a:ea typeface="微软雅黑" panose="020B0503020204020204" pitchFamily="34" charset="-122"/>
              </a:rPr>
              <a:t>r0</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r1</a:t>
            </a:r>
            <a:r>
              <a:rPr lang="zh-CN" altLang="en-US" dirty="0">
                <a:latin typeface="微软雅黑" panose="020B0503020204020204" pitchFamily="34" charset="-122"/>
                <a:ea typeface="微软雅黑" panose="020B0503020204020204" pitchFamily="34" charset="-122"/>
              </a:rPr>
              <a:t>的</a:t>
            </a:r>
            <a:r>
              <a:rPr lang="en-US" altLang="zh-CN" dirty="0">
                <a:latin typeface="微软雅黑" panose="020B0503020204020204" pitchFamily="34" charset="-122"/>
                <a:ea typeface="微软雅黑" panose="020B0503020204020204" pitchFamily="34" charset="-122"/>
              </a:rPr>
              <a:t>SQL</a:t>
            </a:r>
            <a:r>
              <a:rPr lang="zh-CN" altLang="en-US" dirty="0">
                <a:latin typeface="微软雅黑" panose="020B0503020204020204" pitchFamily="34" charset="-122"/>
                <a:ea typeface="微软雅黑" panose="020B0503020204020204" pitchFamily="34" charset="-122"/>
              </a:rPr>
              <a:t>操作。</a:t>
            </a:r>
            <a:endParaRPr lang="en-US" altLang="zh-CN" dirty="0">
              <a:latin typeface="微软雅黑" panose="020B0503020204020204" pitchFamily="34" charset="-122"/>
              <a:ea typeface="微软雅黑" panose="020B0503020204020204" pitchFamily="34" charset="-122"/>
            </a:endParaRPr>
          </a:p>
          <a:p>
            <a:pPr marL="0" lvl="1" indent="0">
              <a:lnSpc>
                <a:spcPct val="120000"/>
              </a:lnSpc>
              <a:buNone/>
            </a:pPr>
            <a:endParaRPr lang="en-US" altLang="zh-CN" dirty="0">
              <a:latin typeface="微软雅黑" panose="020B0503020204020204" pitchFamily="34" charset="-122"/>
              <a:ea typeface="微软雅黑" panose="020B0503020204020204" pitchFamily="34" charset="-122"/>
            </a:endParaRPr>
          </a:p>
          <a:p>
            <a:pPr marL="0" lvl="1" indent="0">
              <a:lnSpc>
                <a:spcPct val="120000"/>
              </a:lnSpc>
              <a:buNone/>
            </a:pPr>
            <a:r>
              <a:rPr lang="en-US" altLang="zh-CN" dirty="0">
                <a:latin typeface="微软雅黑" panose="020B0503020204020204" pitchFamily="34" charset="-122"/>
                <a:ea typeface="微软雅黑" panose="020B0503020204020204" pitchFamily="34" charset="-122"/>
              </a:rPr>
              <a:t>ResultTables</a:t>
            </a:r>
            <a:r>
              <a:rPr lang="zh-CN" altLang="en-US" dirty="0">
                <a:latin typeface="微软雅黑" panose="020B0503020204020204" pitchFamily="34" charset="-122"/>
                <a:ea typeface="微软雅黑" panose="020B0503020204020204" pitchFamily="34" charset="-122"/>
              </a:rPr>
              <a:t>对象</a:t>
            </a:r>
            <a:r>
              <a:rPr lang="en-US" altLang="zh-CN" dirty="0">
                <a:latin typeface="微软雅黑" panose="020B0503020204020204" pitchFamily="34" charset="-122"/>
                <a:ea typeface="微软雅黑" panose="020B0503020204020204" pitchFamily="34" charset="-122"/>
              </a:rPr>
              <a:t>r0</a:t>
            </a:r>
            <a:r>
              <a:rPr lang="zh-CN" altLang="en-US" dirty="0">
                <a:latin typeface="微软雅黑" panose="020B0503020204020204" pitchFamily="34" charset="-122"/>
                <a:ea typeface="微软雅黑" panose="020B0503020204020204" pitchFamily="34" charset="-122"/>
              </a:rPr>
              <a:t>广播到各叶节点，查询得到</a:t>
            </a:r>
            <a:r>
              <a:rPr lang="en-US" altLang="zh-CN" dirty="0">
                <a:latin typeface="微软雅黑" panose="020B0503020204020204" pitchFamily="34" charset="-122"/>
                <a:ea typeface="微软雅黑" panose="020B0503020204020204" pitchFamily="34" charset="-122"/>
              </a:rPr>
              <a:t>r1</a:t>
            </a:r>
            <a:r>
              <a:rPr lang="zh-CN" altLang="en-US" dirty="0">
                <a:latin typeface="微软雅黑" panose="020B0503020204020204" pitchFamily="34" charset="-122"/>
                <a:ea typeface="微软雅黑" panose="020B0503020204020204" pitchFamily="34" charset="-122"/>
              </a:rPr>
              <a:t>；然后，</a:t>
            </a:r>
            <a:endParaRPr lang="en-US" altLang="zh-CN" dirty="0">
              <a:latin typeface="微软雅黑" panose="020B0503020204020204" pitchFamily="34" charset="-122"/>
              <a:ea typeface="微软雅黑" panose="020B0503020204020204" pitchFamily="34" charset="-122"/>
            </a:endParaRPr>
          </a:p>
          <a:p>
            <a:pPr marL="0" lvl="1" indent="0">
              <a:lnSpc>
                <a:spcPct val="120000"/>
              </a:lnSpc>
              <a:buNone/>
            </a:pPr>
            <a:r>
              <a:rPr lang="en-US" altLang="zh-CN" dirty="0">
                <a:latin typeface="微软雅黑" panose="020B0503020204020204" pitchFamily="34" charset="-122"/>
                <a:ea typeface="微软雅黑" panose="020B0503020204020204" pitchFamily="34" charset="-122"/>
              </a:rPr>
              <a:t>ResultTables</a:t>
            </a:r>
            <a:r>
              <a:rPr lang="zh-CN" altLang="en-US" dirty="0">
                <a:latin typeface="微软雅黑" panose="020B0503020204020204" pitchFamily="34" charset="-122"/>
                <a:ea typeface="微软雅黑" panose="020B0503020204020204" pitchFamily="34" charset="-122"/>
              </a:rPr>
              <a:t>对象</a:t>
            </a:r>
            <a:r>
              <a:rPr lang="en-US" altLang="zh-CN" dirty="0">
                <a:latin typeface="微软雅黑" panose="020B0503020204020204" pitchFamily="34" charset="-122"/>
                <a:ea typeface="微软雅黑" panose="020B0503020204020204" pitchFamily="34" charset="-122"/>
              </a:rPr>
              <a:t>r1</a:t>
            </a:r>
            <a:r>
              <a:rPr lang="zh-CN" altLang="en-US" dirty="0">
                <a:latin typeface="微软雅黑" panose="020B0503020204020204" pitchFamily="34" charset="-122"/>
                <a:ea typeface="微软雅黑" panose="020B0503020204020204" pitchFamily="34" charset="-122"/>
              </a:rPr>
              <a:t>先通过聚集节点将叶节点上的分组聚集进行归并后再广播到叶节点。</a:t>
            </a: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969681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2612"/>
            <a:ext cx="10515600" cy="1111254"/>
          </a:xfrm>
        </p:spPr>
        <p:txBody>
          <a:bodyPr>
            <a:normAutofit/>
          </a:bodyPr>
          <a:lstStyle/>
          <a:p>
            <a:r>
              <a:rPr lang="en-US" altLang="zh-CN" sz="2800" b="1" dirty="0">
                <a:solidFill>
                  <a:prstClr val="black"/>
                </a:solidFill>
              </a:rPr>
              <a:t>8.2.4 </a:t>
            </a:r>
            <a:r>
              <a:rPr lang="zh-CN" altLang="en-US" sz="2800" b="1" dirty="0">
                <a:solidFill>
                  <a:prstClr val="black"/>
                </a:solidFill>
              </a:rPr>
              <a:t>分布式关系数据库查询处理技术实例</a:t>
            </a:r>
            <a:r>
              <a:rPr lang="zh-CN" altLang="en-US" sz="2800" b="1" dirty="0">
                <a:latin typeface="等线" pitchFamily="2" charset="-122"/>
                <a:ea typeface="等线" pitchFamily="2" charset="-122"/>
              </a:rPr>
              <a:t>（续）</a:t>
            </a:r>
            <a:endParaRPr lang="zh-CN" altLang="en-US" sz="2800" dirty="0"/>
          </a:p>
        </p:txBody>
      </p:sp>
      <p:sp>
        <p:nvSpPr>
          <p:cNvPr id="5" name="灯片编号占位符 4"/>
          <p:cNvSpPr>
            <a:spLocks noGrp="1"/>
          </p:cNvSpPr>
          <p:nvPr>
            <p:ph type="sldNum" sz="quarter" idx="12"/>
          </p:nvPr>
        </p:nvSpPr>
        <p:spPr/>
        <p:txBody>
          <a:bodyPr/>
          <a:lstStyle/>
          <a:p>
            <a:fld id="{C464E751-8DDD-48F4-87DB-3D6A7AC74B40}" type="slidenum">
              <a:rPr lang="zh-CN" altLang="en-US" smtClean="0"/>
              <a:pPr/>
              <a:t>68</a:t>
            </a:fld>
            <a:endParaRPr lang="zh-CN" altLang="en-US" dirty="0"/>
          </a:p>
        </p:txBody>
      </p:sp>
      <p:cxnSp>
        <p:nvCxnSpPr>
          <p:cNvPr id="14" name="直接箭头连接符 13">
            <a:extLst>
              <a:ext uri="{FF2B5EF4-FFF2-40B4-BE49-F238E27FC236}">
                <a16:creationId xmlns:a16="http://schemas.microsoft.com/office/drawing/2014/main" id="{2390472B-ED9F-4672-873D-6E09F130CABC}"/>
              </a:ext>
            </a:extLst>
          </p:cNvPr>
          <p:cNvCxnSpPr>
            <a:cxnSpLocks/>
          </p:cNvCxnSpPr>
          <p:nvPr/>
        </p:nvCxnSpPr>
        <p:spPr bwMode="auto">
          <a:xfrm>
            <a:off x="5387347" y="3757509"/>
            <a:ext cx="1120609" cy="0"/>
          </a:xfrm>
          <a:prstGeom prst="straightConnector1">
            <a:avLst/>
          </a:prstGeom>
          <a:solidFill>
            <a:srgbClr val="4472C4"/>
          </a:solidFill>
          <a:ln w="9525" cap="flat" cmpd="sng" algn="ctr">
            <a:solidFill>
              <a:sysClr val="windowText" lastClr="00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 name="文本框 7">
            <a:extLst>
              <a:ext uri="{FF2B5EF4-FFF2-40B4-BE49-F238E27FC236}">
                <a16:creationId xmlns:a16="http://schemas.microsoft.com/office/drawing/2014/main" id="{C51736C1-3D9E-41C0-A193-0365EB73186D}"/>
              </a:ext>
            </a:extLst>
          </p:cNvPr>
          <p:cNvSpPr txBox="1"/>
          <p:nvPr/>
        </p:nvSpPr>
        <p:spPr>
          <a:xfrm>
            <a:off x="847110" y="932643"/>
            <a:ext cx="5476820" cy="3139321"/>
          </a:xfrm>
          <a:prstGeom prst="rect">
            <a:avLst/>
          </a:prstGeom>
          <a:noFill/>
        </p:spPr>
        <p:txBody>
          <a:bodyPr wrap="none" rtlCol="0">
            <a:spAutoFit/>
          </a:bodyPr>
          <a:lstStyle/>
          <a:p>
            <a:r>
              <a:rPr lang="en-US" altLang="zh-CN" dirty="0">
                <a:latin typeface="Times New Roman" panose="02020603050405020304" pitchFamily="18" charset="0"/>
                <a:cs typeface="Times New Roman" panose="02020603050405020304" pitchFamily="18" charset="0"/>
              </a:rPr>
              <a:t>SELECT sum(</a:t>
            </a:r>
            <a:r>
              <a:rPr lang="en-US" altLang="zh-CN" dirty="0" err="1">
                <a:latin typeface="Times New Roman" panose="02020603050405020304" pitchFamily="18" charset="0"/>
                <a:cs typeface="Times New Roman" panose="02020603050405020304" pitchFamily="18" charset="0"/>
              </a:rPr>
              <a:t>l_extendedprice</a:t>
            </a:r>
            <a:r>
              <a:rPr lang="en-US" altLang="zh-CN" dirty="0">
                <a:latin typeface="Times New Roman" panose="02020603050405020304" pitchFamily="18" charset="0"/>
                <a:cs typeface="Times New Roman" panose="02020603050405020304" pitchFamily="18" charset="0"/>
              </a:rPr>
              <a:t>)/7.0 as </a:t>
            </a:r>
            <a:r>
              <a:rPr lang="en-US" altLang="zh-CN" dirty="0" err="1">
                <a:latin typeface="Times New Roman" panose="02020603050405020304" pitchFamily="18" charset="0"/>
                <a:cs typeface="Times New Roman" panose="02020603050405020304" pitchFamily="18" charset="0"/>
              </a:rPr>
              <a:t>avg_yearly</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FROM lineitem, </a:t>
            </a:r>
            <a:r>
              <a:rPr lang="en-US" altLang="zh-CN" dirty="0">
                <a:solidFill>
                  <a:srgbClr val="00B0F0"/>
                </a:solidFill>
                <a:latin typeface="Times New Roman" panose="02020603050405020304" pitchFamily="18" charset="0"/>
                <a:cs typeface="Times New Roman" panose="02020603050405020304" pitchFamily="18" charset="0"/>
              </a:rPr>
              <a:t>(SELECT 0.2*avg(</a:t>
            </a:r>
            <a:r>
              <a:rPr lang="en-US" altLang="zh-CN" dirty="0" err="1">
                <a:solidFill>
                  <a:srgbClr val="00B0F0"/>
                </a:solidFill>
                <a:latin typeface="Times New Roman" panose="02020603050405020304" pitchFamily="18" charset="0"/>
                <a:cs typeface="Times New Roman" panose="02020603050405020304" pitchFamily="18" charset="0"/>
              </a:rPr>
              <a:t>l_quantity</a:t>
            </a:r>
            <a:r>
              <a:rPr lang="en-US" altLang="zh-CN" dirty="0">
                <a:solidFill>
                  <a:srgbClr val="00B0F0"/>
                </a:solidFill>
                <a:latin typeface="Times New Roman" panose="02020603050405020304" pitchFamily="18" charset="0"/>
                <a:cs typeface="Times New Roman" panose="02020603050405020304" pitchFamily="18" charset="0"/>
              </a:rPr>
              <a:t>) as </a:t>
            </a:r>
            <a:r>
              <a:rPr lang="en-US" altLang="zh-CN" dirty="0" err="1">
                <a:solidFill>
                  <a:srgbClr val="00B0F0"/>
                </a:solidFill>
                <a:latin typeface="Times New Roman" panose="02020603050405020304" pitchFamily="18" charset="0"/>
                <a:cs typeface="Times New Roman" panose="02020603050405020304" pitchFamily="18" charset="0"/>
              </a:rPr>
              <a:t>s_avg</a:t>
            </a:r>
            <a:r>
              <a:rPr lang="en-US" altLang="zh-CN" dirty="0">
                <a:solidFill>
                  <a:srgbClr val="00B0F0"/>
                </a:solidFill>
                <a:latin typeface="Times New Roman" panose="02020603050405020304" pitchFamily="18" charset="0"/>
                <a:cs typeface="Times New Roman" panose="02020603050405020304" pitchFamily="18" charset="0"/>
              </a:rPr>
              <a:t>,</a:t>
            </a:r>
          </a:p>
          <a:p>
            <a:r>
              <a:rPr lang="en-US" altLang="zh-CN" dirty="0" err="1">
                <a:solidFill>
                  <a:srgbClr val="00B0F0"/>
                </a:solidFill>
                <a:latin typeface="Times New Roman" panose="02020603050405020304" pitchFamily="18" charset="0"/>
                <a:cs typeface="Times New Roman" panose="02020603050405020304" pitchFamily="18" charset="0"/>
              </a:rPr>
              <a:t>l_partkey</a:t>
            </a:r>
            <a:r>
              <a:rPr lang="en-US" altLang="zh-CN" dirty="0">
                <a:solidFill>
                  <a:srgbClr val="00B0F0"/>
                </a:solidFill>
                <a:latin typeface="Times New Roman" panose="02020603050405020304" pitchFamily="18" charset="0"/>
                <a:cs typeface="Times New Roman" panose="02020603050405020304" pitchFamily="18" charset="0"/>
              </a:rPr>
              <a:t> as </a:t>
            </a:r>
            <a:r>
              <a:rPr lang="en-US" altLang="zh-CN" dirty="0" err="1">
                <a:solidFill>
                  <a:srgbClr val="00B0F0"/>
                </a:solidFill>
                <a:latin typeface="Times New Roman" panose="02020603050405020304" pitchFamily="18" charset="0"/>
                <a:cs typeface="Times New Roman" panose="02020603050405020304" pitchFamily="18" charset="0"/>
              </a:rPr>
              <a:t>s_partkey</a:t>
            </a:r>
            <a:endParaRPr lang="en-US" altLang="zh-CN" dirty="0">
              <a:solidFill>
                <a:srgbClr val="00B0F0"/>
              </a:solidFill>
              <a:latin typeface="Times New Roman" panose="02020603050405020304" pitchFamily="18" charset="0"/>
              <a:cs typeface="Times New Roman" panose="02020603050405020304" pitchFamily="18" charset="0"/>
            </a:endParaRPr>
          </a:p>
          <a:p>
            <a:r>
              <a:rPr lang="en-US" altLang="zh-CN" dirty="0">
                <a:solidFill>
                  <a:srgbClr val="00B0F0"/>
                </a:solidFill>
                <a:latin typeface="Times New Roman" panose="02020603050405020304" pitchFamily="18" charset="0"/>
                <a:cs typeface="Times New Roman" panose="02020603050405020304" pitchFamily="18" charset="0"/>
              </a:rPr>
              <a:t>FROM lineitem, part</a:t>
            </a:r>
          </a:p>
          <a:p>
            <a:r>
              <a:rPr lang="en-US" altLang="zh-CN" dirty="0">
                <a:solidFill>
                  <a:srgbClr val="00B0F0"/>
                </a:solidFill>
                <a:latin typeface="Times New Roman" panose="02020603050405020304" pitchFamily="18" charset="0"/>
                <a:cs typeface="Times New Roman" panose="02020603050405020304" pitchFamily="18" charset="0"/>
              </a:rPr>
              <a:t>WHERE </a:t>
            </a:r>
            <a:r>
              <a:rPr lang="en-US" altLang="zh-CN" dirty="0" err="1">
                <a:solidFill>
                  <a:srgbClr val="00B0F0"/>
                </a:solidFill>
                <a:latin typeface="Times New Roman" panose="02020603050405020304" pitchFamily="18" charset="0"/>
                <a:cs typeface="Times New Roman" panose="02020603050405020304" pitchFamily="18" charset="0"/>
              </a:rPr>
              <a:t>p_brand</a:t>
            </a:r>
            <a:r>
              <a:rPr lang="en-US" altLang="zh-CN" dirty="0">
                <a:solidFill>
                  <a:srgbClr val="00B0F0"/>
                </a:solidFill>
                <a:latin typeface="Times New Roman" panose="02020603050405020304" pitchFamily="18" charset="0"/>
                <a:cs typeface="Times New Roman" panose="02020603050405020304" pitchFamily="18" charset="0"/>
              </a:rPr>
              <a:t>=‘Brand#43’</a:t>
            </a:r>
          </a:p>
          <a:p>
            <a:r>
              <a:rPr lang="en-US" altLang="zh-CN" dirty="0">
                <a:solidFill>
                  <a:srgbClr val="00B0F0"/>
                </a:solidFill>
                <a:latin typeface="Times New Roman" panose="02020603050405020304" pitchFamily="18" charset="0"/>
                <a:cs typeface="Times New Roman" panose="02020603050405020304" pitchFamily="18" charset="0"/>
              </a:rPr>
              <a:t>AND </a:t>
            </a:r>
            <a:r>
              <a:rPr lang="en-US" altLang="zh-CN" dirty="0" err="1">
                <a:solidFill>
                  <a:srgbClr val="00B0F0"/>
                </a:solidFill>
                <a:latin typeface="Times New Roman" panose="02020603050405020304" pitchFamily="18" charset="0"/>
                <a:cs typeface="Times New Roman" panose="02020603050405020304" pitchFamily="18" charset="0"/>
              </a:rPr>
              <a:t>p_container</a:t>
            </a:r>
            <a:r>
              <a:rPr lang="en-US" altLang="zh-CN" dirty="0">
                <a:solidFill>
                  <a:srgbClr val="00B0F0"/>
                </a:solidFill>
                <a:latin typeface="Times New Roman" panose="02020603050405020304" pitchFamily="18" charset="0"/>
                <a:cs typeface="Times New Roman" panose="02020603050405020304" pitchFamily="18" charset="0"/>
              </a:rPr>
              <a:t>=‘LG PACK’</a:t>
            </a:r>
          </a:p>
          <a:p>
            <a:r>
              <a:rPr lang="en-US" altLang="zh-CN" dirty="0">
                <a:solidFill>
                  <a:srgbClr val="00B0F0"/>
                </a:solidFill>
                <a:latin typeface="Times New Roman" panose="02020603050405020304" pitchFamily="18" charset="0"/>
                <a:cs typeface="Times New Roman" panose="02020603050405020304" pitchFamily="18" charset="0"/>
              </a:rPr>
              <a:t>AND </a:t>
            </a:r>
            <a:r>
              <a:rPr lang="en-US" altLang="zh-CN" dirty="0" err="1">
                <a:solidFill>
                  <a:srgbClr val="00B0F0"/>
                </a:solidFill>
                <a:latin typeface="Times New Roman" panose="02020603050405020304" pitchFamily="18" charset="0"/>
                <a:cs typeface="Times New Roman" panose="02020603050405020304" pitchFamily="18" charset="0"/>
              </a:rPr>
              <a:t>p_partkey</a:t>
            </a:r>
            <a:r>
              <a:rPr lang="en-US" altLang="zh-CN" dirty="0">
                <a:solidFill>
                  <a:srgbClr val="00B0F0"/>
                </a:solidFill>
                <a:latin typeface="Times New Roman" panose="02020603050405020304" pitchFamily="18" charset="0"/>
                <a:cs typeface="Times New Roman" panose="02020603050405020304" pitchFamily="18" charset="0"/>
              </a:rPr>
              <a:t>=</a:t>
            </a:r>
            <a:r>
              <a:rPr lang="en-US" altLang="zh-CN" dirty="0" err="1">
                <a:solidFill>
                  <a:srgbClr val="00B0F0"/>
                </a:solidFill>
                <a:latin typeface="Times New Roman" panose="02020603050405020304" pitchFamily="18" charset="0"/>
                <a:cs typeface="Times New Roman" panose="02020603050405020304" pitchFamily="18" charset="0"/>
              </a:rPr>
              <a:t>l_partkey</a:t>
            </a:r>
            <a:endParaRPr lang="en-US" altLang="zh-CN" dirty="0">
              <a:solidFill>
                <a:srgbClr val="00B0F0"/>
              </a:solidFill>
              <a:latin typeface="Times New Roman" panose="02020603050405020304" pitchFamily="18" charset="0"/>
              <a:cs typeface="Times New Roman" panose="02020603050405020304" pitchFamily="18" charset="0"/>
            </a:endParaRPr>
          </a:p>
          <a:p>
            <a:r>
              <a:rPr lang="en-US" altLang="zh-CN" dirty="0">
                <a:solidFill>
                  <a:srgbClr val="00B0F0"/>
                </a:solidFill>
                <a:latin typeface="Times New Roman" panose="02020603050405020304" pitchFamily="18" charset="0"/>
                <a:cs typeface="Times New Roman" panose="02020603050405020304" pitchFamily="18" charset="0"/>
              </a:rPr>
              <a:t>GROUP BY </a:t>
            </a:r>
            <a:r>
              <a:rPr lang="en-US" altLang="zh-CN" dirty="0" err="1">
                <a:solidFill>
                  <a:srgbClr val="00B0F0"/>
                </a:solidFill>
                <a:latin typeface="Times New Roman" panose="02020603050405020304" pitchFamily="18" charset="0"/>
                <a:cs typeface="Times New Roman" panose="02020603050405020304" pitchFamily="18" charset="0"/>
              </a:rPr>
              <a:t>l_partkey</a:t>
            </a:r>
            <a:endParaRPr lang="en-US" altLang="zh-CN" dirty="0">
              <a:solidFill>
                <a:srgbClr val="00B0F0"/>
              </a:solidFill>
              <a:latin typeface="Times New Roman" panose="02020603050405020304" pitchFamily="18" charset="0"/>
              <a:cs typeface="Times New Roman" panose="02020603050405020304" pitchFamily="18" charset="0"/>
            </a:endParaRPr>
          </a:p>
          <a:p>
            <a:r>
              <a:rPr lang="zh-CN" altLang="en-US" dirty="0">
                <a:solidFill>
                  <a:srgbClr val="00B0F0"/>
                </a:solidFill>
                <a:latin typeface="Times New Roman" panose="02020603050405020304" pitchFamily="18" charset="0"/>
                <a:cs typeface="Times New Roman" panose="02020603050405020304" pitchFamily="18" charset="0"/>
              </a:rPr>
              <a:t>）</a:t>
            </a:r>
            <a:r>
              <a:rPr lang="en-US" altLang="zh-CN" dirty="0">
                <a:solidFill>
                  <a:srgbClr val="00B0F0"/>
                </a:solidFill>
                <a:latin typeface="Times New Roman" panose="02020603050405020304" pitchFamily="18" charset="0"/>
                <a:cs typeface="Times New Roman" panose="02020603050405020304" pitchFamily="18" charset="0"/>
              </a:rPr>
              <a:t>sub</a:t>
            </a:r>
          </a:p>
          <a:p>
            <a:r>
              <a:rPr lang="en-US" altLang="zh-CN" dirty="0">
                <a:latin typeface="Times New Roman" panose="02020603050405020304" pitchFamily="18" charset="0"/>
                <a:cs typeface="Times New Roman" panose="02020603050405020304" pitchFamily="18" charset="0"/>
              </a:rPr>
              <a:t>WHERE </a:t>
            </a:r>
            <a:r>
              <a:rPr lang="en-US" altLang="zh-CN" dirty="0" err="1">
                <a:latin typeface="Times New Roman" panose="02020603050405020304" pitchFamily="18" charset="0"/>
                <a:cs typeface="Times New Roman" panose="02020603050405020304" pitchFamily="18" charset="0"/>
              </a:rPr>
              <a:t>s_partkey</a:t>
            </a:r>
            <a:r>
              <a:rPr lang="en-US" altLang="zh-CN"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l_partkey</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AND </a:t>
            </a:r>
            <a:r>
              <a:rPr lang="en-US" altLang="zh-CN" dirty="0" err="1">
                <a:latin typeface="Times New Roman" panose="02020603050405020304" pitchFamily="18" charset="0"/>
                <a:cs typeface="Times New Roman" panose="02020603050405020304" pitchFamily="18" charset="0"/>
              </a:rPr>
              <a:t>l_quantity</a:t>
            </a:r>
            <a:r>
              <a:rPr lang="en-US" altLang="zh-CN" dirty="0">
                <a:latin typeface="Times New Roman" panose="02020603050405020304" pitchFamily="18" charset="0"/>
                <a:cs typeface="Times New Roman" panose="02020603050405020304" pitchFamily="18" charset="0"/>
              </a:rPr>
              <a:t>&lt;</a:t>
            </a:r>
            <a:r>
              <a:rPr lang="en-US" altLang="zh-CN" dirty="0" err="1">
                <a:latin typeface="Times New Roman" panose="02020603050405020304" pitchFamily="18" charset="0"/>
                <a:cs typeface="Times New Roman" panose="02020603050405020304" pitchFamily="18" charset="0"/>
              </a:rPr>
              <a:t>s_avg</a:t>
            </a:r>
            <a:endParaRPr lang="zh-CN" altLang="en-US" dirty="0">
              <a:latin typeface="Times New Roman" panose="02020603050405020304" pitchFamily="18" charset="0"/>
              <a:cs typeface="Times New Roman" panose="02020603050405020304" pitchFamily="18" charset="0"/>
            </a:endParaRPr>
          </a:p>
        </p:txBody>
      </p:sp>
      <p:sp>
        <p:nvSpPr>
          <p:cNvPr id="9" name="文本框 8">
            <a:extLst>
              <a:ext uri="{FF2B5EF4-FFF2-40B4-BE49-F238E27FC236}">
                <a16:creationId xmlns:a16="http://schemas.microsoft.com/office/drawing/2014/main" id="{340206FC-A611-464B-A675-A9F5611B5569}"/>
              </a:ext>
            </a:extLst>
          </p:cNvPr>
          <p:cNvSpPr txBox="1"/>
          <p:nvPr/>
        </p:nvSpPr>
        <p:spPr>
          <a:xfrm>
            <a:off x="6578387" y="932643"/>
            <a:ext cx="4784323" cy="4801314"/>
          </a:xfrm>
          <a:prstGeom prst="rect">
            <a:avLst/>
          </a:prstGeom>
          <a:noFill/>
        </p:spPr>
        <p:txBody>
          <a:bodyPr wrap="none" rtlCol="0">
            <a:spAutoFit/>
          </a:bodyPr>
          <a:lstStyle/>
          <a:p>
            <a:r>
              <a:rPr lang="en-US" altLang="zh-CN" dirty="0">
                <a:latin typeface="Times New Roman" panose="02020603050405020304" pitchFamily="18" charset="0"/>
                <a:cs typeface="Times New Roman" panose="02020603050405020304" pitchFamily="18" charset="0"/>
              </a:rPr>
              <a:t>CREATE RESULT TABLE </a:t>
            </a:r>
            <a:r>
              <a:rPr lang="en-US" altLang="zh-CN" dirty="0">
                <a:solidFill>
                  <a:srgbClr val="FF0000"/>
                </a:solidFill>
                <a:latin typeface="Times New Roman" panose="02020603050405020304" pitchFamily="18" charset="0"/>
                <a:cs typeface="Times New Roman" panose="02020603050405020304" pitchFamily="18" charset="0"/>
              </a:rPr>
              <a:t>r0 </a:t>
            </a:r>
            <a:r>
              <a:rPr lang="en-US" altLang="zh-CN" dirty="0">
                <a:latin typeface="Times New Roman" panose="02020603050405020304" pitchFamily="18" charset="0"/>
                <a:cs typeface="Times New Roman" panose="02020603050405020304" pitchFamily="18" charset="0"/>
              </a:rPr>
              <a:t>AS</a:t>
            </a:r>
          </a:p>
          <a:p>
            <a:r>
              <a:rPr lang="en-US" altLang="zh-CN" dirty="0">
                <a:latin typeface="Times New Roman" panose="02020603050405020304" pitchFamily="18" charset="0"/>
                <a:cs typeface="Times New Roman" panose="02020603050405020304" pitchFamily="18" charset="0"/>
              </a:rPr>
              <a:t>SELECT </a:t>
            </a:r>
            <a:r>
              <a:rPr lang="en-US" altLang="zh-CN" dirty="0" err="1">
                <a:latin typeface="Times New Roman" panose="02020603050405020304" pitchFamily="18" charset="0"/>
                <a:cs typeface="Times New Roman" panose="02020603050405020304" pitchFamily="18" charset="0"/>
              </a:rPr>
              <a:t>p_partkey</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FROM part</a:t>
            </a:r>
          </a:p>
          <a:p>
            <a:r>
              <a:rPr lang="en-US" altLang="zh-CN" dirty="0">
                <a:latin typeface="Times New Roman" panose="02020603050405020304" pitchFamily="18" charset="0"/>
                <a:cs typeface="Times New Roman" panose="02020603050405020304" pitchFamily="18" charset="0"/>
              </a:rPr>
              <a:t>WHERE </a:t>
            </a:r>
            <a:r>
              <a:rPr lang="en-US" altLang="zh-CN" dirty="0" err="1">
                <a:latin typeface="Times New Roman" panose="02020603050405020304" pitchFamily="18" charset="0"/>
                <a:cs typeface="Times New Roman" panose="02020603050405020304" pitchFamily="18" charset="0"/>
              </a:rPr>
              <a:t>p_brand</a:t>
            </a:r>
            <a:r>
              <a:rPr lang="en-US" altLang="zh-CN" dirty="0">
                <a:latin typeface="Times New Roman" panose="02020603050405020304" pitchFamily="18" charset="0"/>
                <a:cs typeface="Times New Roman" panose="02020603050405020304" pitchFamily="18" charset="0"/>
              </a:rPr>
              <a:t>=‘Brand#43’</a:t>
            </a:r>
          </a:p>
          <a:p>
            <a:r>
              <a:rPr lang="en-US" altLang="zh-CN" dirty="0">
                <a:latin typeface="Times New Roman" panose="02020603050405020304" pitchFamily="18" charset="0"/>
                <a:cs typeface="Times New Roman" panose="02020603050405020304" pitchFamily="18" charset="0"/>
              </a:rPr>
              <a:t>AND </a:t>
            </a:r>
            <a:r>
              <a:rPr lang="en-US" altLang="zh-CN" dirty="0" err="1">
                <a:latin typeface="Times New Roman" panose="02020603050405020304" pitchFamily="18" charset="0"/>
                <a:cs typeface="Times New Roman" panose="02020603050405020304" pitchFamily="18" charset="0"/>
              </a:rPr>
              <a:t>p_container</a:t>
            </a:r>
            <a:r>
              <a:rPr lang="en-US" altLang="zh-CN" dirty="0">
                <a:latin typeface="Times New Roman" panose="02020603050405020304" pitchFamily="18" charset="0"/>
                <a:cs typeface="Times New Roman" panose="02020603050405020304" pitchFamily="18" charset="0"/>
              </a:rPr>
              <a:t>=‘LG PACK’;</a:t>
            </a:r>
          </a:p>
          <a:p>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CREATE RESULT TABLE </a:t>
            </a:r>
            <a:r>
              <a:rPr lang="en-US" altLang="zh-CN" dirty="0">
                <a:solidFill>
                  <a:srgbClr val="FF0000"/>
                </a:solidFill>
                <a:latin typeface="Times New Roman" panose="02020603050405020304" pitchFamily="18" charset="0"/>
                <a:cs typeface="Times New Roman" panose="02020603050405020304" pitchFamily="18" charset="0"/>
              </a:rPr>
              <a:t>r1</a:t>
            </a:r>
            <a:r>
              <a:rPr lang="en-US" altLang="zh-CN" dirty="0">
                <a:latin typeface="Times New Roman" panose="02020603050405020304" pitchFamily="18" charset="0"/>
                <a:cs typeface="Times New Roman" panose="02020603050405020304" pitchFamily="18" charset="0"/>
              </a:rPr>
              <a:t> AS</a:t>
            </a:r>
          </a:p>
          <a:p>
            <a:r>
              <a:rPr lang="en-US" altLang="zh-CN" dirty="0">
                <a:latin typeface="Times New Roman" panose="02020603050405020304" pitchFamily="18" charset="0"/>
                <a:cs typeface="Times New Roman" panose="02020603050405020304" pitchFamily="18" charset="0"/>
              </a:rPr>
              <a:t>SELECT 0.2*avg(</a:t>
            </a:r>
            <a:r>
              <a:rPr lang="en-US" altLang="zh-CN" dirty="0" err="1">
                <a:latin typeface="Times New Roman" panose="02020603050405020304" pitchFamily="18" charset="0"/>
                <a:cs typeface="Times New Roman" panose="02020603050405020304" pitchFamily="18" charset="0"/>
              </a:rPr>
              <a:t>l_quantity</a:t>
            </a:r>
            <a:r>
              <a:rPr lang="en-US" altLang="zh-CN" dirty="0">
                <a:latin typeface="Times New Roman" panose="02020603050405020304" pitchFamily="18" charset="0"/>
                <a:cs typeface="Times New Roman" panose="02020603050405020304" pitchFamily="18" charset="0"/>
              </a:rPr>
              <a:t>) AS </a:t>
            </a:r>
            <a:r>
              <a:rPr lang="en-US" altLang="zh-CN" dirty="0" err="1">
                <a:latin typeface="Times New Roman" panose="02020603050405020304" pitchFamily="18" charset="0"/>
                <a:cs typeface="Times New Roman" panose="02020603050405020304" pitchFamily="18" charset="0"/>
              </a:rPr>
              <a:t>s_avg</a:t>
            </a:r>
            <a:r>
              <a:rPr lang="en-US" altLang="zh-CN" dirty="0">
                <a:latin typeface="Times New Roman" panose="02020603050405020304" pitchFamily="18" charset="0"/>
                <a:cs typeface="Times New Roman" panose="02020603050405020304" pitchFamily="18" charset="0"/>
              </a:rPr>
              <a:t>,</a:t>
            </a:r>
          </a:p>
          <a:p>
            <a:r>
              <a:rPr lang="en-US" altLang="zh-CN" dirty="0" err="1">
                <a:latin typeface="Times New Roman" panose="02020603050405020304" pitchFamily="18" charset="0"/>
                <a:cs typeface="Times New Roman" panose="02020603050405020304" pitchFamily="18" charset="0"/>
              </a:rPr>
              <a:t>L_partkey</a:t>
            </a:r>
            <a:r>
              <a:rPr lang="en-US" altLang="zh-CN" dirty="0">
                <a:latin typeface="Times New Roman" panose="02020603050405020304" pitchFamily="18" charset="0"/>
                <a:cs typeface="Times New Roman" panose="02020603050405020304" pitchFamily="18" charset="0"/>
              </a:rPr>
              <a:t> as </a:t>
            </a:r>
            <a:r>
              <a:rPr lang="en-US" altLang="zh-CN" dirty="0" err="1">
                <a:latin typeface="Times New Roman" panose="02020603050405020304" pitchFamily="18" charset="0"/>
                <a:cs typeface="Times New Roman" panose="02020603050405020304" pitchFamily="18" charset="0"/>
              </a:rPr>
              <a:t>s_partkey</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FROM </a:t>
            </a:r>
            <a:r>
              <a:rPr lang="en-US" altLang="zh-CN" dirty="0">
                <a:solidFill>
                  <a:srgbClr val="FF0000"/>
                </a:solidFill>
                <a:latin typeface="Times New Roman" panose="02020603050405020304" pitchFamily="18" charset="0"/>
                <a:cs typeface="Times New Roman" panose="02020603050405020304" pitchFamily="18" charset="0"/>
              </a:rPr>
              <a:t>REMOTE(r0)</a:t>
            </a:r>
            <a:r>
              <a:rPr lang="en-US" altLang="zh-CN" dirty="0">
                <a:latin typeface="Times New Roman" panose="02020603050405020304" pitchFamily="18" charset="0"/>
                <a:cs typeface="Times New Roman" panose="02020603050405020304" pitchFamily="18" charset="0"/>
              </a:rPr>
              <a:t>, lineitem</a:t>
            </a:r>
          </a:p>
          <a:p>
            <a:r>
              <a:rPr lang="en-US" altLang="zh-CN" dirty="0">
                <a:latin typeface="Times New Roman" panose="02020603050405020304" pitchFamily="18" charset="0"/>
                <a:cs typeface="Times New Roman" panose="02020603050405020304" pitchFamily="18" charset="0"/>
              </a:rPr>
              <a:t>WHERE </a:t>
            </a:r>
            <a:r>
              <a:rPr lang="en-US" altLang="zh-CN" dirty="0" err="1">
                <a:latin typeface="Times New Roman" panose="02020603050405020304" pitchFamily="18" charset="0"/>
                <a:cs typeface="Times New Roman" panose="02020603050405020304" pitchFamily="18" charset="0"/>
              </a:rPr>
              <a:t>p_partkey</a:t>
            </a:r>
            <a:r>
              <a:rPr lang="en-US" altLang="zh-CN"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l_partkey</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GROUP BY </a:t>
            </a:r>
            <a:r>
              <a:rPr lang="en-US" altLang="zh-CN" dirty="0" err="1">
                <a:latin typeface="Times New Roman" panose="02020603050405020304" pitchFamily="18" charset="0"/>
                <a:cs typeface="Times New Roman" panose="02020603050405020304" pitchFamily="18" charset="0"/>
              </a:rPr>
              <a:t>l_partkey</a:t>
            </a:r>
            <a:r>
              <a:rPr lang="en-US" altLang="zh-CN" dirty="0">
                <a:latin typeface="Times New Roman" panose="02020603050405020304" pitchFamily="18" charset="0"/>
                <a:cs typeface="Times New Roman" panose="02020603050405020304" pitchFamily="18" charset="0"/>
              </a:rPr>
              <a:t>;</a:t>
            </a:r>
          </a:p>
          <a:p>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SELECT sum(</a:t>
            </a:r>
            <a:r>
              <a:rPr lang="en-US" altLang="zh-CN" dirty="0" err="1">
                <a:latin typeface="Times New Roman" panose="02020603050405020304" pitchFamily="18" charset="0"/>
                <a:cs typeface="Times New Roman" panose="02020603050405020304" pitchFamily="18" charset="0"/>
              </a:rPr>
              <a:t>l_extendedprice</a:t>
            </a:r>
            <a:r>
              <a:rPr lang="en-US" altLang="zh-CN" dirty="0">
                <a:latin typeface="Times New Roman" panose="02020603050405020304" pitchFamily="18" charset="0"/>
                <a:cs typeface="Times New Roman" panose="02020603050405020304" pitchFamily="18" charset="0"/>
              </a:rPr>
              <a:t>)/7.0 as </a:t>
            </a:r>
            <a:r>
              <a:rPr lang="en-US" altLang="zh-CN" dirty="0" err="1">
                <a:latin typeface="Times New Roman" panose="02020603050405020304" pitchFamily="18" charset="0"/>
                <a:cs typeface="Times New Roman" panose="02020603050405020304" pitchFamily="18" charset="0"/>
              </a:rPr>
              <a:t>avg_yearly</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FROM </a:t>
            </a:r>
            <a:r>
              <a:rPr lang="en-US" altLang="zh-CN" dirty="0">
                <a:solidFill>
                  <a:srgbClr val="FF0000"/>
                </a:solidFill>
                <a:latin typeface="Times New Roman" panose="02020603050405020304" pitchFamily="18" charset="0"/>
                <a:cs typeface="Times New Roman" panose="02020603050405020304" pitchFamily="18" charset="0"/>
              </a:rPr>
              <a:t>REMOTE(r1)</a:t>
            </a:r>
            <a:r>
              <a:rPr lang="en-US" altLang="zh-CN" dirty="0">
                <a:latin typeface="Times New Roman" panose="02020603050405020304" pitchFamily="18" charset="0"/>
                <a:cs typeface="Times New Roman" panose="02020603050405020304" pitchFamily="18" charset="0"/>
              </a:rPr>
              <a:t>, lineitem</a:t>
            </a:r>
          </a:p>
          <a:p>
            <a:r>
              <a:rPr lang="en-US" altLang="zh-CN" dirty="0">
                <a:latin typeface="Times New Roman" panose="02020603050405020304" pitchFamily="18" charset="0"/>
                <a:cs typeface="Times New Roman" panose="02020603050405020304" pitchFamily="18" charset="0"/>
              </a:rPr>
              <a:t>WHERE </a:t>
            </a:r>
            <a:r>
              <a:rPr lang="en-US" altLang="zh-CN" dirty="0" err="1">
                <a:latin typeface="Times New Roman" panose="02020603050405020304" pitchFamily="18" charset="0"/>
                <a:cs typeface="Times New Roman" panose="02020603050405020304" pitchFamily="18" charset="0"/>
              </a:rPr>
              <a:t>p_partkey</a:t>
            </a:r>
            <a:r>
              <a:rPr lang="en-US" altLang="zh-CN"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s_partkey</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AND </a:t>
            </a:r>
            <a:r>
              <a:rPr lang="en-US" altLang="zh-CN" dirty="0" err="1">
                <a:latin typeface="Times New Roman" panose="02020603050405020304" pitchFamily="18" charset="0"/>
                <a:cs typeface="Times New Roman" panose="02020603050405020304" pitchFamily="18" charset="0"/>
              </a:rPr>
              <a:t>l_quantity</a:t>
            </a:r>
            <a:r>
              <a:rPr lang="en-US" altLang="zh-CN" dirty="0">
                <a:latin typeface="Times New Roman" panose="02020603050405020304" pitchFamily="18" charset="0"/>
                <a:cs typeface="Times New Roman" panose="02020603050405020304" pitchFamily="18" charset="0"/>
              </a:rPr>
              <a:t>&lt;</a:t>
            </a:r>
            <a:r>
              <a:rPr lang="en-US" altLang="zh-CN" dirty="0" err="1">
                <a:latin typeface="Times New Roman" panose="02020603050405020304" pitchFamily="18" charset="0"/>
                <a:cs typeface="Times New Roman" panose="02020603050405020304" pitchFamily="18" charset="0"/>
              </a:rPr>
              <a:t>s_avg</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2223962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2612"/>
            <a:ext cx="10515600" cy="1111254"/>
          </a:xfrm>
        </p:spPr>
        <p:txBody>
          <a:bodyPr>
            <a:normAutofit/>
          </a:bodyPr>
          <a:lstStyle/>
          <a:p>
            <a:r>
              <a:rPr lang="en-US" altLang="zh-CN" sz="2800" b="1" dirty="0">
                <a:solidFill>
                  <a:prstClr val="black"/>
                </a:solidFill>
              </a:rPr>
              <a:t>8.2.4 </a:t>
            </a:r>
            <a:r>
              <a:rPr lang="zh-CN" altLang="en-US" sz="2800" b="1" dirty="0">
                <a:solidFill>
                  <a:prstClr val="black"/>
                </a:solidFill>
              </a:rPr>
              <a:t>分布式关系数据库查询处理技术实例</a:t>
            </a:r>
            <a:r>
              <a:rPr lang="zh-CN" altLang="en-US" sz="2800" b="1" dirty="0">
                <a:latin typeface="等线" pitchFamily="2" charset="-122"/>
                <a:ea typeface="等线" pitchFamily="2" charset="-122"/>
              </a:rPr>
              <a:t>（续）</a:t>
            </a:r>
            <a:endParaRPr lang="zh-CN" altLang="en-US" sz="2800" dirty="0"/>
          </a:p>
        </p:txBody>
      </p:sp>
      <p:sp>
        <p:nvSpPr>
          <p:cNvPr id="5" name="灯片编号占位符 4"/>
          <p:cNvSpPr>
            <a:spLocks noGrp="1"/>
          </p:cNvSpPr>
          <p:nvPr>
            <p:ph type="sldNum" sz="quarter" idx="12"/>
          </p:nvPr>
        </p:nvSpPr>
        <p:spPr/>
        <p:txBody>
          <a:bodyPr/>
          <a:lstStyle/>
          <a:p>
            <a:fld id="{C464E751-8DDD-48F4-87DB-3D6A7AC74B40}" type="slidenum">
              <a:rPr lang="zh-CN" altLang="en-US" smtClean="0"/>
              <a:pPr/>
              <a:t>69</a:t>
            </a:fld>
            <a:endParaRPr lang="zh-CN" altLang="en-US" dirty="0"/>
          </a:p>
        </p:txBody>
      </p:sp>
      <p:sp>
        <p:nvSpPr>
          <p:cNvPr id="15" name="内容占位符 2">
            <a:extLst>
              <a:ext uri="{FF2B5EF4-FFF2-40B4-BE49-F238E27FC236}">
                <a16:creationId xmlns:a16="http://schemas.microsoft.com/office/drawing/2014/main" id="{590263BE-5BAD-42FC-AEA1-3E6616000BF7}"/>
              </a:ext>
            </a:extLst>
          </p:cNvPr>
          <p:cNvSpPr txBox="1">
            <a:spLocks/>
          </p:cNvSpPr>
          <p:nvPr/>
        </p:nvSpPr>
        <p:spPr>
          <a:xfrm>
            <a:off x="636493" y="959788"/>
            <a:ext cx="10717307" cy="129091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Font typeface="Arial"/>
              <a:buNone/>
            </a:pPr>
            <a:r>
              <a:rPr lang="zh-CN" altLang="en-US" sz="2400" dirty="0">
                <a:latin typeface="等线" pitchFamily="2" charset="-122"/>
                <a:ea typeface="等线" pitchFamily="2" charset="-122"/>
              </a:rPr>
              <a:t>（</a:t>
            </a:r>
            <a:r>
              <a:rPr lang="en-US" altLang="zh-CN" sz="2400" dirty="0">
                <a:latin typeface="等线" pitchFamily="2" charset="-122"/>
                <a:ea typeface="等线" pitchFamily="2" charset="-122"/>
              </a:rPr>
              <a:t>3</a:t>
            </a:r>
            <a:r>
              <a:rPr lang="zh-CN" altLang="en-US" sz="2400" dirty="0">
                <a:latin typeface="等线" pitchFamily="2" charset="-122"/>
                <a:ea typeface="等线" pitchFamily="2" charset="-122"/>
              </a:rPr>
              <a:t>）数据库一体机分布式查询优化技术</a:t>
            </a:r>
            <a:endParaRPr lang="en-US" altLang="zh-CN" sz="2400" dirty="0">
              <a:latin typeface="等线" pitchFamily="2" charset="-122"/>
              <a:ea typeface="等线" pitchFamily="2" charset="-122"/>
            </a:endParaRPr>
          </a:p>
          <a:p>
            <a:pPr marL="609585" lvl="1" indent="0">
              <a:buFont typeface="Arial"/>
              <a:buNone/>
            </a:pPr>
            <a:r>
              <a:rPr lang="en-US" altLang="zh-CN" sz="2000" dirty="0">
                <a:latin typeface="等线" pitchFamily="2" charset="-122"/>
                <a:ea typeface="等线" pitchFamily="2" charset="-122"/>
              </a:rPr>
              <a:t>1</a:t>
            </a:r>
            <a:r>
              <a:rPr lang="zh-CN" altLang="en-US" sz="2000" dirty="0">
                <a:latin typeface="等线" pitchFamily="2" charset="-122"/>
                <a:ea typeface="等线" pitchFamily="2" charset="-122"/>
              </a:rPr>
              <a:t>）</a:t>
            </a:r>
            <a:r>
              <a:rPr lang="en-US" altLang="zh-CN" sz="2000" dirty="0">
                <a:latin typeface="等线" pitchFamily="2" charset="-122"/>
                <a:ea typeface="等线" pitchFamily="2" charset="-122"/>
              </a:rPr>
              <a:t>Oracle Exadata</a:t>
            </a:r>
            <a:r>
              <a:rPr lang="zh-CN" altLang="en-US" sz="2000" dirty="0">
                <a:latin typeface="等线" pitchFamily="2" charset="-122"/>
                <a:ea typeface="等线" pitchFamily="2" charset="-122"/>
              </a:rPr>
              <a:t>：将数据密集型负载下推到存储节点，并行化数据扫描操作</a:t>
            </a:r>
            <a:endParaRPr lang="en-US" altLang="zh-CN" sz="2000" dirty="0">
              <a:latin typeface="等线" pitchFamily="2" charset="-122"/>
              <a:ea typeface="等线" pitchFamily="2" charset="-122"/>
            </a:endParaRPr>
          </a:p>
          <a:p>
            <a:pPr marL="609585" lvl="1" indent="0">
              <a:buFont typeface="Arial"/>
              <a:buNone/>
            </a:pPr>
            <a:r>
              <a:rPr lang="en-US" altLang="zh-CN" sz="2000" dirty="0">
                <a:latin typeface="等线" pitchFamily="2" charset="-122"/>
                <a:ea typeface="等线" pitchFamily="2" charset="-122"/>
              </a:rPr>
              <a:t>2</a:t>
            </a:r>
            <a:r>
              <a:rPr lang="zh-CN" altLang="en-US" sz="2000" dirty="0">
                <a:latin typeface="等线" pitchFamily="2" charset="-122"/>
                <a:ea typeface="等线" pitchFamily="2" charset="-122"/>
              </a:rPr>
              <a:t>）</a:t>
            </a:r>
            <a:r>
              <a:rPr lang="en-US" altLang="zh-CN" sz="2000" dirty="0">
                <a:latin typeface="等线" pitchFamily="2" charset="-122"/>
                <a:ea typeface="等线" pitchFamily="2" charset="-122"/>
              </a:rPr>
              <a:t>Netezza</a:t>
            </a:r>
            <a:r>
              <a:rPr lang="zh-CN" altLang="en-US" sz="2000" dirty="0">
                <a:latin typeface="等线" pitchFamily="2" charset="-122"/>
                <a:ea typeface="等线" pitchFamily="2" charset="-122"/>
              </a:rPr>
              <a:t>：</a:t>
            </a:r>
            <a:r>
              <a:rPr lang="en-US" altLang="zh-CN" sz="2000" dirty="0">
                <a:latin typeface="等线" pitchFamily="2" charset="-122"/>
                <a:ea typeface="等线" pitchFamily="2" charset="-122"/>
              </a:rPr>
              <a:t>S-Blades </a:t>
            </a:r>
            <a:r>
              <a:rPr lang="zh-CN" altLang="en-US" sz="2000" dirty="0">
                <a:latin typeface="等线" pitchFamily="2" charset="-122"/>
                <a:ea typeface="等线" pitchFamily="2" charset="-122"/>
              </a:rPr>
              <a:t>基于数据片并行处理，</a:t>
            </a:r>
            <a:r>
              <a:rPr lang="en-US" altLang="zh-CN" sz="2000" dirty="0">
                <a:latin typeface="等线" pitchFamily="2" charset="-122"/>
                <a:ea typeface="等线" pitchFamily="2" charset="-122"/>
              </a:rPr>
              <a:t>FPGA</a:t>
            </a:r>
            <a:r>
              <a:rPr lang="zh-CN" altLang="en-US" sz="2000" dirty="0">
                <a:latin typeface="等线" pitchFamily="2" charset="-122"/>
                <a:ea typeface="等线" pitchFamily="2" charset="-122"/>
              </a:rPr>
              <a:t>与</a:t>
            </a:r>
            <a:r>
              <a:rPr lang="en-US" altLang="zh-CN" sz="2000" dirty="0">
                <a:latin typeface="等线" pitchFamily="2" charset="-122"/>
                <a:ea typeface="等线" pitchFamily="2" charset="-122"/>
              </a:rPr>
              <a:t>CPU</a:t>
            </a:r>
            <a:r>
              <a:rPr lang="zh-CN" altLang="en-US" sz="2000" dirty="0">
                <a:latin typeface="等线" pitchFamily="2" charset="-122"/>
                <a:ea typeface="等线" pitchFamily="2" charset="-122"/>
              </a:rPr>
              <a:t>协同</a:t>
            </a:r>
          </a:p>
        </p:txBody>
      </p:sp>
      <p:pic>
        <p:nvPicPr>
          <p:cNvPr id="16" name="图片 15">
            <a:extLst>
              <a:ext uri="{FF2B5EF4-FFF2-40B4-BE49-F238E27FC236}">
                <a16:creationId xmlns:a16="http://schemas.microsoft.com/office/drawing/2014/main" id="{74BDBB0D-221A-41EA-B0D2-888C867F8654}"/>
              </a:ext>
            </a:extLst>
          </p:cNvPr>
          <p:cNvPicPr>
            <a:picLocks noChangeAspect="1"/>
          </p:cNvPicPr>
          <p:nvPr/>
        </p:nvPicPr>
        <p:blipFill>
          <a:blip r:embed="rId2"/>
          <a:stretch>
            <a:fillRect/>
          </a:stretch>
        </p:blipFill>
        <p:spPr>
          <a:xfrm>
            <a:off x="411583" y="2344834"/>
            <a:ext cx="4279900" cy="3390900"/>
          </a:xfrm>
          <a:prstGeom prst="rect">
            <a:avLst/>
          </a:prstGeom>
        </p:spPr>
      </p:pic>
      <p:pic>
        <p:nvPicPr>
          <p:cNvPr id="17" name="图片 16">
            <a:extLst>
              <a:ext uri="{FF2B5EF4-FFF2-40B4-BE49-F238E27FC236}">
                <a16:creationId xmlns:a16="http://schemas.microsoft.com/office/drawing/2014/main" id="{2180A8B1-9F71-47BE-9B06-F8B2EC24F15C}"/>
              </a:ext>
            </a:extLst>
          </p:cNvPr>
          <p:cNvPicPr>
            <a:picLocks noChangeAspect="1"/>
          </p:cNvPicPr>
          <p:nvPr/>
        </p:nvPicPr>
        <p:blipFill>
          <a:blip r:embed="rId3"/>
          <a:stretch>
            <a:fillRect/>
          </a:stretch>
        </p:blipFill>
        <p:spPr>
          <a:xfrm>
            <a:off x="5101916" y="2643282"/>
            <a:ext cx="6731000" cy="2794000"/>
          </a:xfrm>
          <a:prstGeom prst="rect">
            <a:avLst/>
          </a:prstGeom>
        </p:spPr>
      </p:pic>
    </p:spTree>
    <p:extLst>
      <p:ext uri="{BB962C8B-B14F-4D97-AF65-F5344CB8AC3E}">
        <p14:creationId xmlns:p14="http://schemas.microsoft.com/office/powerpoint/2010/main" val="39501284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2612"/>
            <a:ext cx="10515600" cy="1111254"/>
          </a:xfrm>
        </p:spPr>
        <p:txBody>
          <a:bodyPr>
            <a:normAutofit/>
          </a:bodyPr>
          <a:lstStyle/>
          <a:p>
            <a:r>
              <a:rPr lang="en-US" altLang="zh-CN" dirty="0">
                <a:latin typeface="等线" pitchFamily="2" charset="-122"/>
                <a:ea typeface="等线" pitchFamily="2" charset="-122"/>
              </a:rPr>
              <a:t>8.1	</a:t>
            </a:r>
            <a:r>
              <a:rPr lang="zh-CN" altLang="en-US" dirty="0">
                <a:latin typeface="等线" pitchFamily="2" charset="-122"/>
                <a:ea typeface="等线" pitchFamily="2" charset="-122"/>
              </a:rPr>
              <a:t>分布式查询处理概述（续）</a:t>
            </a:r>
            <a:endParaRPr lang="zh-CN" altLang="en-US" dirty="0"/>
          </a:p>
        </p:txBody>
      </p:sp>
      <p:sp>
        <p:nvSpPr>
          <p:cNvPr id="3" name="内容占位符 2"/>
          <p:cNvSpPr>
            <a:spLocks noGrp="1"/>
          </p:cNvSpPr>
          <p:nvPr>
            <p:ph idx="1"/>
          </p:nvPr>
        </p:nvSpPr>
        <p:spPr>
          <a:xfrm>
            <a:off x="838200" y="1143865"/>
            <a:ext cx="10515600" cy="5435690"/>
          </a:xfrm>
        </p:spPr>
        <p:txBody>
          <a:bodyPr>
            <a:noAutofit/>
          </a:bodyPr>
          <a:lstStyle/>
          <a:p>
            <a:r>
              <a:rPr lang="en-US" altLang="zh-CN" sz="2400" b="1" dirty="0"/>
              <a:t>8.1.1 </a:t>
            </a:r>
            <a:r>
              <a:rPr lang="zh-CN" altLang="en-US" sz="2400" b="1" dirty="0"/>
              <a:t>数据分布策略</a:t>
            </a:r>
            <a:endParaRPr lang="en-US" altLang="zh-CN" sz="2400" b="1" dirty="0"/>
          </a:p>
          <a:p>
            <a:r>
              <a:rPr lang="zh-CN" altLang="en-US" sz="2200" b="1" dirty="0"/>
              <a:t>数据分布策略体现在不同的层次上：</a:t>
            </a:r>
            <a:endParaRPr lang="en-US" altLang="zh-CN" sz="2200" b="1" dirty="0"/>
          </a:p>
          <a:p>
            <a:pPr marL="342900" lvl="1" indent="-342900">
              <a:buFont typeface="Wingdings" panose="05000000000000000000" pitchFamily="2" charset="2"/>
              <a:buChar char="Ø"/>
            </a:pPr>
            <a:r>
              <a:rPr lang="zh-CN" altLang="en-US" sz="2200" dirty="0"/>
              <a:t>在</a:t>
            </a:r>
            <a:r>
              <a:rPr lang="zh-CN" altLang="en-US" sz="2200" dirty="0">
                <a:solidFill>
                  <a:srgbClr val="FF0000"/>
                </a:solidFill>
              </a:rPr>
              <a:t>物理存储</a:t>
            </a:r>
            <a:r>
              <a:rPr lang="zh-CN" altLang="en-US" sz="2200" dirty="0"/>
              <a:t>层次上，通过</a:t>
            </a:r>
            <a:r>
              <a:rPr lang="zh-CN" altLang="en-US" sz="2200" dirty="0">
                <a:solidFill>
                  <a:srgbClr val="FF0000"/>
                </a:solidFill>
              </a:rPr>
              <a:t>数据分片</a:t>
            </a:r>
            <a:r>
              <a:rPr lang="zh-CN" altLang="en-US" sz="2200" dirty="0"/>
              <a:t>支持对大数据的</a:t>
            </a:r>
            <a:r>
              <a:rPr lang="zh-CN" altLang="en-US" sz="2200" dirty="0">
                <a:solidFill>
                  <a:srgbClr val="FF0000"/>
                </a:solidFill>
              </a:rPr>
              <a:t>可扩展</a:t>
            </a:r>
            <a:r>
              <a:rPr lang="zh-CN" altLang="en-US" sz="2200" dirty="0"/>
              <a:t>存储；</a:t>
            </a:r>
            <a:endParaRPr lang="en-US" altLang="zh-CN" sz="2200" dirty="0"/>
          </a:p>
          <a:p>
            <a:pPr marL="342900" lvl="1" indent="-342900">
              <a:buFont typeface="Wingdings" panose="05000000000000000000" pitchFamily="2" charset="2"/>
              <a:buChar char="Ø"/>
            </a:pPr>
            <a:r>
              <a:rPr lang="zh-CN" altLang="en-US" sz="2200" dirty="0"/>
              <a:t>在</a:t>
            </a:r>
            <a:r>
              <a:rPr lang="zh-CN" altLang="en-US" sz="2200" dirty="0">
                <a:solidFill>
                  <a:srgbClr val="FF0000"/>
                </a:solidFill>
              </a:rPr>
              <a:t>数据可靠性</a:t>
            </a:r>
            <a:r>
              <a:rPr lang="zh-CN" altLang="en-US" sz="2200" dirty="0"/>
              <a:t>层次上，通过</a:t>
            </a:r>
            <a:r>
              <a:rPr lang="zh-CN" altLang="en-US" sz="2200" dirty="0">
                <a:solidFill>
                  <a:srgbClr val="FF0000"/>
                </a:solidFill>
              </a:rPr>
              <a:t>数据复制</a:t>
            </a:r>
            <a:r>
              <a:rPr lang="zh-CN" altLang="en-US" sz="2200" dirty="0"/>
              <a:t>技术实现多副本存储，提高系统的可靠性和容错能力；</a:t>
            </a:r>
            <a:endParaRPr lang="en-US" altLang="zh-CN" sz="2200" dirty="0"/>
          </a:p>
          <a:p>
            <a:pPr marL="342900" lvl="1" indent="-342900">
              <a:buFont typeface="Wingdings" panose="05000000000000000000" pitchFamily="2" charset="2"/>
              <a:buChar char="Ø"/>
            </a:pPr>
            <a:r>
              <a:rPr lang="zh-CN" altLang="en-US" sz="2200" dirty="0"/>
              <a:t>在</a:t>
            </a:r>
            <a:r>
              <a:rPr lang="zh-CN" altLang="en-US" sz="2200" dirty="0">
                <a:solidFill>
                  <a:srgbClr val="FF0000"/>
                </a:solidFill>
              </a:rPr>
              <a:t>系统实现</a:t>
            </a:r>
            <a:r>
              <a:rPr lang="zh-CN" altLang="en-US" sz="2200" dirty="0"/>
              <a:t>层次上，通过</a:t>
            </a:r>
            <a:r>
              <a:rPr lang="zh-CN" altLang="en-US" sz="2200" dirty="0">
                <a:solidFill>
                  <a:srgbClr val="FF0000"/>
                </a:solidFill>
              </a:rPr>
              <a:t>分布式文件系统</a:t>
            </a:r>
            <a:r>
              <a:rPr lang="zh-CN" altLang="en-US" sz="2200" dirty="0"/>
              <a:t>支持大数据分布存储策略。</a:t>
            </a:r>
            <a:endParaRPr lang="en-US" altLang="zh-CN" sz="2200" dirty="0"/>
          </a:p>
          <a:p>
            <a:r>
              <a:rPr lang="zh-CN" altLang="en-US" sz="2200" b="1" dirty="0"/>
              <a:t>数据分布策略：</a:t>
            </a:r>
            <a:endParaRPr lang="en-US" altLang="zh-CN" sz="2200" b="1" dirty="0"/>
          </a:p>
          <a:p>
            <a:pPr marL="342900" lvl="1" indent="-342900">
              <a:buFont typeface="Wingdings" panose="05000000000000000000" pitchFamily="2" charset="2"/>
              <a:buChar char="Ø"/>
            </a:pPr>
            <a:r>
              <a:rPr lang="zh-CN" altLang="en-US" sz="2200" b="1" dirty="0"/>
              <a:t>关系数据库</a:t>
            </a:r>
            <a:r>
              <a:rPr lang="zh-CN" altLang="en-US" sz="2200" dirty="0"/>
              <a:t>主要通过</a:t>
            </a:r>
            <a:r>
              <a:rPr lang="zh-CN" altLang="en-US" sz="2200" dirty="0">
                <a:solidFill>
                  <a:srgbClr val="FF0000"/>
                </a:solidFill>
              </a:rPr>
              <a:t>数据分片</a:t>
            </a:r>
            <a:r>
              <a:rPr lang="zh-CN" altLang="en-US" sz="2200" dirty="0"/>
              <a:t>技术对全局数据进行</a:t>
            </a:r>
            <a:r>
              <a:rPr lang="zh-CN" altLang="en-US" sz="2200" dirty="0">
                <a:solidFill>
                  <a:srgbClr val="FF0000"/>
                </a:solidFill>
              </a:rPr>
              <a:t>逻辑划分</a:t>
            </a:r>
            <a:r>
              <a:rPr lang="zh-CN" altLang="en-US" sz="2200" dirty="0"/>
              <a:t>和实际的</a:t>
            </a:r>
            <a:r>
              <a:rPr lang="zh-CN" altLang="en-US" sz="2200" dirty="0">
                <a:solidFill>
                  <a:srgbClr val="FF0000"/>
                </a:solidFill>
              </a:rPr>
              <a:t>物理分配</a:t>
            </a:r>
            <a:r>
              <a:rPr lang="zh-CN" altLang="en-US" sz="2200" dirty="0"/>
              <a:t>。</a:t>
            </a:r>
            <a:endParaRPr lang="en-US" altLang="zh-CN" sz="2200" dirty="0"/>
          </a:p>
          <a:p>
            <a:pPr lvl="1"/>
            <a:r>
              <a:rPr lang="en-US" altLang="zh-CN" sz="2200" dirty="0"/>
              <a:t>           </a:t>
            </a:r>
            <a:r>
              <a:rPr lang="zh-CN" altLang="en-US" sz="2200" dirty="0"/>
              <a:t>考虑数据的</a:t>
            </a:r>
            <a:r>
              <a:rPr lang="zh-CN" altLang="en-US" sz="2200" dirty="0">
                <a:solidFill>
                  <a:srgbClr val="FF0000"/>
                </a:solidFill>
              </a:rPr>
              <a:t>模式</a:t>
            </a:r>
            <a:r>
              <a:rPr lang="zh-CN" altLang="en-US" sz="2200" dirty="0"/>
              <a:t>特征、</a:t>
            </a:r>
            <a:r>
              <a:rPr lang="zh-CN" altLang="en-US" sz="2200" dirty="0">
                <a:solidFill>
                  <a:srgbClr val="FF0000"/>
                </a:solidFill>
              </a:rPr>
              <a:t>查询负载</a:t>
            </a:r>
            <a:r>
              <a:rPr lang="zh-CN" altLang="en-US" sz="2200" dirty="0"/>
              <a:t>特征、</a:t>
            </a:r>
            <a:r>
              <a:rPr lang="zh-CN" altLang="en-US" sz="2200" dirty="0">
                <a:solidFill>
                  <a:srgbClr val="FF0000"/>
                </a:solidFill>
              </a:rPr>
              <a:t>数据量</a:t>
            </a:r>
            <a:r>
              <a:rPr lang="zh-CN" altLang="en-US" sz="2200" dirty="0"/>
              <a:t>特征</a:t>
            </a:r>
            <a:endParaRPr lang="en-US" altLang="zh-CN" sz="2200" dirty="0"/>
          </a:p>
          <a:p>
            <a:pPr marL="342900" lvl="1" indent="-342900">
              <a:buFont typeface="Wingdings" panose="05000000000000000000" pitchFamily="2" charset="2"/>
              <a:buChar char="Ø"/>
            </a:pPr>
            <a:r>
              <a:rPr lang="zh-CN" altLang="en-US" sz="2200" b="1" dirty="0"/>
              <a:t>分布式文件系统</a:t>
            </a:r>
            <a:r>
              <a:rPr lang="zh-CN" altLang="en-US" sz="2200" dirty="0"/>
              <a:t>中，文件被分成固定大小的块，由分布式文件系统负责</a:t>
            </a:r>
            <a:r>
              <a:rPr lang="zh-CN" altLang="en-US" sz="2200" dirty="0">
                <a:solidFill>
                  <a:srgbClr val="FF0000"/>
                </a:solidFill>
              </a:rPr>
              <a:t>数据块</a:t>
            </a:r>
            <a:r>
              <a:rPr lang="zh-CN" altLang="en-US" sz="2200" dirty="0"/>
              <a:t>的</a:t>
            </a:r>
            <a:r>
              <a:rPr lang="zh-CN" altLang="en-US" sz="2200" dirty="0">
                <a:solidFill>
                  <a:srgbClr val="FF0000"/>
                </a:solidFill>
              </a:rPr>
              <a:t>分布式存储和复制</a:t>
            </a:r>
            <a:r>
              <a:rPr lang="zh-CN" altLang="en-US" sz="2200" dirty="0"/>
              <a:t>，为用户提供具有</a:t>
            </a:r>
            <a:r>
              <a:rPr lang="zh-CN" altLang="en-US" sz="2200" dirty="0">
                <a:solidFill>
                  <a:srgbClr val="FF0000"/>
                </a:solidFill>
              </a:rPr>
              <a:t>高容错性</a:t>
            </a:r>
            <a:r>
              <a:rPr lang="zh-CN" altLang="en-US" sz="2200" dirty="0"/>
              <a:t>和</a:t>
            </a:r>
            <a:r>
              <a:rPr lang="zh-CN" altLang="en-US" sz="2200" dirty="0">
                <a:solidFill>
                  <a:srgbClr val="FF0000"/>
                </a:solidFill>
              </a:rPr>
              <a:t>高伸缩性</a:t>
            </a:r>
            <a:r>
              <a:rPr lang="zh-CN" altLang="en-US" sz="2200" dirty="0"/>
              <a:t>的海量数据分布式存储</a:t>
            </a:r>
          </a:p>
        </p:txBody>
      </p:sp>
      <p:sp>
        <p:nvSpPr>
          <p:cNvPr id="5" name="灯片编号占位符 4"/>
          <p:cNvSpPr>
            <a:spLocks noGrp="1"/>
          </p:cNvSpPr>
          <p:nvPr>
            <p:ph type="sldNum" sz="quarter" idx="12"/>
          </p:nvPr>
        </p:nvSpPr>
        <p:spPr/>
        <p:txBody>
          <a:bodyPr/>
          <a:lstStyle/>
          <a:p>
            <a:fld id="{C464E751-8DDD-48F4-87DB-3D6A7AC74B40}" type="slidenum">
              <a:rPr lang="zh-CN" altLang="en-US" smtClean="0"/>
              <a:pPr/>
              <a:t>7</a:t>
            </a:fld>
            <a:endParaRPr lang="zh-CN" altLang="en-US" dirty="0"/>
          </a:p>
        </p:txBody>
      </p:sp>
    </p:spTree>
    <p:extLst>
      <p:ext uri="{BB962C8B-B14F-4D97-AF65-F5344CB8AC3E}">
        <p14:creationId xmlns:p14="http://schemas.microsoft.com/office/powerpoint/2010/main" val="76214362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2612"/>
            <a:ext cx="10515600" cy="1111254"/>
          </a:xfrm>
        </p:spPr>
        <p:txBody>
          <a:bodyPr>
            <a:normAutofit/>
          </a:bodyPr>
          <a:lstStyle/>
          <a:p>
            <a:r>
              <a:rPr lang="en-US" altLang="zh-CN" sz="2800" b="1" dirty="0">
                <a:solidFill>
                  <a:prstClr val="black"/>
                </a:solidFill>
              </a:rPr>
              <a:t>8.2.4 </a:t>
            </a:r>
            <a:r>
              <a:rPr lang="zh-CN" altLang="en-US" sz="2800" b="1" dirty="0">
                <a:solidFill>
                  <a:prstClr val="black"/>
                </a:solidFill>
              </a:rPr>
              <a:t>分布式关系数据库查询处理技术实例</a:t>
            </a:r>
            <a:r>
              <a:rPr lang="zh-CN" altLang="en-US" sz="2800" b="1" dirty="0">
                <a:latin typeface="等线" pitchFamily="2" charset="-122"/>
                <a:ea typeface="等线" pitchFamily="2" charset="-122"/>
              </a:rPr>
              <a:t>（续）</a:t>
            </a:r>
            <a:endParaRPr lang="zh-CN" altLang="en-US" sz="2800" dirty="0"/>
          </a:p>
        </p:txBody>
      </p:sp>
      <p:sp>
        <p:nvSpPr>
          <p:cNvPr id="5" name="灯片编号占位符 4"/>
          <p:cNvSpPr>
            <a:spLocks noGrp="1"/>
          </p:cNvSpPr>
          <p:nvPr>
            <p:ph type="sldNum" sz="quarter" idx="12"/>
          </p:nvPr>
        </p:nvSpPr>
        <p:spPr/>
        <p:txBody>
          <a:bodyPr/>
          <a:lstStyle/>
          <a:p>
            <a:fld id="{C464E751-8DDD-48F4-87DB-3D6A7AC74B40}" type="slidenum">
              <a:rPr lang="zh-CN" altLang="en-US" smtClean="0"/>
              <a:pPr/>
              <a:t>70</a:t>
            </a:fld>
            <a:endParaRPr lang="zh-CN" altLang="en-US" dirty="0"/>
          </a:p>
        </p:txBody>
      </p:sp>
      <p:sp>
        <p:nvSpPr>
          <p:cNvPr id="7" name="内容占位符 2">
            <a:extLst>
              <a:ext uri="{FF2B5EF4-FFF2-40B4-BE49-F238E27FC236}">
                <a16:creationId xmlns:a16="http://schemas.microsoft.com/office/drawing/2014/main" id="{590263BE-5BAD-42FC-AEA1-3E6616000BF7}"/>
              </a:ext>
            </a:extLst>
          </p:cNvPr>
          <p:cNvSpPr>
            <a:spLocks noGrp="1"/>
          </p:cNvSpPr>
          <p:nvPr>
            <p:ph idx="1"/>
          </p:nvPr>
        </p:nvSpPr>
        <p:spPr>
          <a:xfrm>
            <a:off x="838200" y="1010964"/>
            <a:ext cx="10421470" cy="4200291"/>
          </a:xfrm>
        </p:spPr>
        <p:txBody>
          <a:bodyPr>
            <a:normAutofit lnSpcReduction="10000"/>
          </a:bodyPr>
          <a:lstStyle/>
          <a:p>
            <a:pPr marL="0" indent="0">
              <a:buNone/>
            </a:pPr>
            <a:r>
              <a:rPr lang="zh-CN" altLang="en-US" sz="2400" dirty="0">
                <a:latin typeface="等线" pitchFamily="2" charset="-122"/>
                <a:ea typeface="等线" pitchFamily="2" charset="-122"/>
              </a:rPr>
              <a:t>（</a:t>
            </a:r>
            <a:r>
              <a:rPr lang="en-US" altLang="zh-CN" sz="2400" dirty="0">
                <a:latin typeface="等线" pitchFamily="2" charset="-122"/>
                <a:ea typeface="等线" pitchFamily="2" charset="-122"/>
              </a:rPr>
              <a:t>4</a:t>
            </a:r>
            <a:r>
              <a:rPr lang="zh-CN" altLang="en-US" sz="2400" dirty="0">
                <a:latin typeface="等线" pitchFamily="2" charset="-122"/>
                <a:ea typeface="等线" pitchFamily="2" charset="-122"/>
              </a:rPr>
              <a:t>）其他代表性的分布式查询处理技术</a:t>
            </a:r>
            <a:endParaRPr lang="en-US" altLang="zh-CN" sz="2400" dirty="0">
              <a:latin typeface="等线" pitchFamily="2" charset="-122"/>
              <a:ea typeface="等线" pitchFamily="2" charset="-122"/>
            </a:endParaRPr>
          </a:p>
          <a:p>
            <a:pPr marL="609585" lvl="1" indent="0">
              <a:buNone/>
            </a:pPr>
            <a:r>
              <a:rPr lang="en-US" altLang="zh-CN" dirty="0">
                <a:latin typeface="等线" pitchFamily="2" charset="-122"/>
                <a:ea typeface="等线" pitchFamily="2" charset="-122"/>
              </a:rPr>
              <a:t>1</a:t>
            </a:r>
            <a:r>
              <a:rPr lang="zh-CN" altLang="en-US" dirty="0">
                <a:latin typeface="等线" pitchFamily="2" charset="-122"/>
                <a:ea typeface="等线" pitchFamily="2" charset="-122"/>
              </a:rPr>
              <a:t>）</a:t>
            </a:r>
            <a:r>
              <a:rPr lang="en-US" altLang="zh-CN" dirty="0">
                <a:latin typeface="等线" pitchFamily="2" charset="-122"/>
                <a:ea typeface="等线" pitchFamily="2" charset="-122"/>
              </a:rPr>
              <a:t>EXASolution</a:t>
            </a:r>
            <a:r>
              <a:rPr lang="zh-CN" altLang="en-US" dirty="0">
                <a:latin typeface="等线" pitchFamily="2" charset="-122"/>
                <a:ea typeface="等线" pitchFamily="2" charset="-122"/>
              </a:rPr>
              <a:t>内存数据库集群：</a:t>
            </a:r>
            <a:endParaRPr lang="en-US" altLang="zh-CN" dirty="0">
              <a:latin typeface="等线" pitchFamily="2" charset="-122"/>
              <a:ea typeface="等线" pitchFamily="2" charset="-122"/>
            </a:endParaRPr>
          </a:p>
          <a:p>
            <a:pPr lvl="1"/>
            <a:r>
              <a:rPr lang="zh-CN" altLang="en-US" sz="2000" dirty="0">
                <a:latin typeface="等线" pitchFamily="2" charset="-122"/>
                <a:ea typeface="等线" pitchFamily="2" charset="-122"/>
              </a:rPr>
              <a:t>      系统自动按分布属性将表分布在集群中的所有节点上，低于指定大小（通常小于</a:t>
            </a:r>
            <a:r>
              <a:rPr lang="en-US" altLang="zh-CN" sz="2000" dirty="0">
                <a:latin typeface="等线" pitchFamily="2" charset="-122"/>
                <a:ea typeface="等线" pitchFamily="2" charset="-122"/>
              </a:rPr>
              <a:t>10</a:t>
            </a:r>
            <a:r>
              <a:rPr lang="zh-CN" altLang="en-US" sz="2000" dirty="0">
                <a:latin typeface="等线" pitchFamily="2" charset="-122"/>
                <a:ea typeface="等线" pitchFamily="2" charset="-122"/>
              </a:rPr>
              <a:t>万行）的表被复制在集群节点上以提高连接时对小表的访问性能，每个节点最大化本地并行处理性能</a:t>
            </a:r>
            <a:endParaRPr lang="en-US" altLang="zh-CN" sz="2000" dirty="0">
              <a:latin typeface="等线" pitchFamily="2" charset="-122"/>
              <a:ea typeface="等线" pitchFamily="2" charset="-122"/>
            </a:endParaRPr>
          </a:p>
          <a:p>
            <a:pPr marL="609585" lvl="1" indent="0">
              <a:buNone/>
            </a:pPr>
            <a:r>
              <a:rPr lang="en-US" altLang="zh-CN" dirty="0">
                <a:latin typeface="等线" pitchFamily="2" charset="-122"/>
                <a:ea typeface="等线" pitchFamily="2" charset="-122"/>
              </a:rPr>
              <a:t>2</a:t>
            </a:r>
            <a:r>
              <a:rPr lang="zh-CN" altLang="en-US" dirty="0">
                <a:latin typeface="等线" pitchFamily="2" charset="-122"/>
                <a:ea typeface="等线" pitchFamily="2" charset="-122"/>
              </a:rPr>
              <a:t>）</a:t>
            </a:r>
            <a:r>
              <a:rPr lang="en-US" altLang="zh-CN" dirty="0">
                <a:latin typeface="等线" pitchFamily="2" charset="-122"/>
                <a:ea typeface="等线" pitchFamily="2" charset="-122"/>
              </a:rPr>
              <a:t>GPU</a:t>
            </a:r>
            <a:r>
              <a:rPr lang="zh-CN" altLang="en-US" dirty="0">
                <a:latin typeface="等线" pitchFamily="2" charset="-122"/>
                <a:ea typeface="等线" pitchFamily="2" charset="-122"/>
              </a:rPr>
              <a:t>数据库：</a:t>
            </a:r>
            <a:endParaRPr lang="en-US" altLang="zh-CN" dirty="0">
              <a:latin typeface="等线" pitchFamily="2" charset="-122"/>
              <a:ea typeface="等线" pitchFamily="2" charset="-122"/>
            </a:endParaRPr>
          </a:p>
          <a:p>
            <a:pPr lvl="1"/>
            <a:r>
              <a:rPr lang="zh-CN" altLang="en-US" sz="2000" dirty="0">
                <a:latin typeface="等线" pitchFamily="2" charset="-122"/>
                <a:ea typeface="等线" pitchFamily="2" charset="-122"/>
              </a:rPr>
              <a:t>       热数据尽可能地存储在</a:t>
            </a:r>
            <a:r>
              <a:rPr lang="en-US" altLang="zh-CN" sz="2000" dirty="0">
                <a:latin typeface="等线" pitchFamily="2" charset="-122"/>
                <a:ea typeface="等线" pitchFamily="2" charset="-122"/>
              </a:rPr>
              <a:t>GPU</a:t>
            </a:r>
            <a:r>
              <a:rPr lang="zh-CN" altLang="en-US" sz="2000" dirty="0">
                <a:latin typeface="等线" pitchFamily="2" charset="-122"/>
                <a:ea typeface="等线" pitchFamily="2" charset="-122"/>
              </a:rPr>
              <a:t>高带宽内存中，暖数据存储于</a:t>
            </a:r>
            <a:r>
              <a:rPr lang="en-US" altLang="zh-CN" sz="2000" dirty="0">
                <a:latin typeface="等线" pitchFamily="2" charset="-122"/>
                <a:ea typeface="等线" pitchFamily="2" charset="-122"/>
              </a:rPr>
              <a:t>CPU</a:t>
            </a:r>
            <a:r>
              <a:rPr lang="zh-CN" altLang="en-US" sz="2000" dirty="0">
                <a:latin typeface="等线" pitchFamily="2" charset="-122"/>
                <a:ea typeface="等线" pitchFamily="2" charset="-122"/>
              </a:rPr>
              <a:t>内存中，冷数据存储在</a:t>
            </a:r>
            <a:r>
              <a:rPr lang="en-US" altLang="zh-CN" sz="2000" dirty="0">
                <a:latin typeface="等线" pitchFamily="2" charset="-122"/>
                <a:ea typeface="等线" pitchFamily="2" charset="-122"/>
              </a:rPr>
              <a:t>SSD</a:t>
            </a:r>
            <a:r>
              <a:rPr lang="zh-CN" altLang="en-US" sz="2000" dirty="0">
                <a:latin typeface="等线" pitchFamily="2" charset="-122"/>
                <a:ea typeface="等线" pitchFamily="2" charset="-122"/>
              </a:rPr>
              <a:t>或磁盘中</a:t>
            </a:r>
            <a:endParaRPr lang="en-US" altLang="zh-CN" sz="2000" dirty="0">
              <a:latin typeface="等线" pitchFamily="2" charset="-122"/>
              <a:ea typeface="等线" pitchFamily="2" charset="-122"/>
            </a:endParaRPr>
          </a:p>
          <a:p>
            <a:pPr lvl="1"/>
            <a:r>
              <a:rPr lang="zh-CN" altLang="en-US" sz="2000" dirty="0">
                <a:latin typeface="等线" pitchFamily="2" charset="-122"/>
                <a:ea typeface="等线" pitchFamily="2" charset="-122"/>
              </a:rPr>
              <a:t>       热数据通过分片策略存储在多个</a:t>
            </a:r>
            <a:r>
              <a:rPr lang="en-US" altLang="zh-CN" sz="2000" dirty="0">
                <a:latin typeface="等线" pitchFamily="2" charset="-122"/>
                <a:ea typeface="等线" pitchFamily="2" charset="-122"/>
              </a:rPr>
              <a:t>GPU</a:t>
            </a:r>
            <a:r>
              <a:rPr lang="zh-CN" altLang="en-US" sz="2000" dirty="0">
                <a:latin typeface="等线" pitchFamily="2" charset="-122"/>
                <a:ea typeface="等线" pitchFamily="2" charset="-122"/>
              </a:rPr>
              <a:t>的设备内存中并行处理</a:t>
            </a:r>
            <a:endParaRPr lang="en-US" altLang="zh-CN" sz="2000" dirty="0">
              <a:latin typeface="等线" pitchFamily="2" charset="-122"/>
              <a:ea typeface="等线" pitchFamily="2" charset="-122"/>
            </a:endParaRPr>
          </a:p>
          <a:p>
            <a:pPr lvl="1"/>
            <a:r>
              <a:rPr lang="zh-CN" altLang="en-US" sz="2000" dirty="0">
                <a:latin typeface="等线" pitchFamily="2" charset="-122"/>
                <a:ea typeface="等线" pitchFamily="2" charset="-122"/>
              </a:rPr>
              <a:t>通过</a:t>
            </a:r>
            <a:r>
              <a:rPr lang="en-US" altLang="zh-CN" sz="2000" dirty="0" err="1">
                <a:latin typeface="等线" pitchFamily="2" charset="-122"/>
                <a:ea typeface="等线" pitchFamily="2" charset="-122"/>
              </a:rPr>
              <a:t>NVLink</a:t>
            </a:r>
            <a:r>
              <a:rPr lang="zh-CN" altLang="en-US" sz="2000" dirty="0">
                <a:latin typeface="等线" pitchFamily="2" charset="-122"/>
                <a:ea typeface="等线" pitchFamily="2" charset="-122"/>
              </a:rPr>
              <a:t>优化数据传输</a:t>
            </a:r>
          </a:p>
        </p:txBody>
      </p:sp>
      <p:pic>
        <p:nvPicPr>
          <p:cNvPr id="8" name="图片 7">
            <a:extLst>
              <a:ext uri="{FF2B5EF4-FFF2-40B4-BE49-F238E27FC236}">
                <a16:creationId xmlns:a16="http://schemas.microsoft.com/office/drawing/2014/main" id="{DD76C5C2-53DC-49D9-872C-E05EC0A6C11C}"/>
              </a:ext>
            </a:extLst>
          </p:cNvPr>
          <p:cNvPicPr>
            <a:picLocks noChangeAspect="1"/>
          </p:cNvPicPr>
          <p:nvPr/>
        </p:nvPicPr>
        <p:blipFill>
          <a:blip r:embed="rId2"/>
          <a:stretch>
            <a:fillRect/>
          </a:stretch>
        </p:blipFill>
        <p:spPr>
          <a:xfrm>
            <a:off x="8193463" y="4389106"/>
            <a:ext cx="3264429" cy="2003565"/>
          </a:xfrm>
          <a:prstGeom prst="rect">
            <a:avLst/>
          </a:prstGeom>
        </p:spPr>
      </p:pic>
    </p:spTree>
    <p:extLst>
      <p:ext uri="{BB962C8B-B14F-4D97-AF65-F5344CB8AC3E}">
        <p14:creationId xmlns:p14="http://schemas.microsoft.com/office/powerpoint/2010/main" val="201159546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65503"/>
            <a:ext cx="10515600" cy="920336"/>
          </a:xfrm>
        </p:spPr>
        <p:txBody>
          <a:bodyPr/>
          <a:lstStyle/>
          <a:p>
            <a:r>
              <a:rPr lang="zh-CN" altLang="en-US" dirty="0"/>
              <a:t>本章小结</a:t>
            </a:r>
          </a:p>
        </p:txBody>
      </p:sp>
      <p:sp>
        <p:nvSpPr>
          <p:cNvPr id="3" name="内容占位符 2"/>
          <p:cNvSpPr>
            <a:spLocks noGrp="1"/>
          </p:cNvSpPr>
          <p:nvPr>
            <p:ph idx="1"/>
          </p:nvPr>
        </p:nvSpPr>
        <p:spPr>
          <a:xfrm>
            <a:off x="838200" y="832317"/>
            <a:ext cx="10515600" cy="5889158"/>
          </a:xfrm>
        </p:spPr>
        <p:txBody>
          <a:bodyPr>
            <a:normAutofit/>
          </a:bodyPr>
          <a:lstStyle/>
          <a:p>
            <a:r>
              <a:rPr lang="en-US" altLang="zh-CN" sz="2400" b="1" dirty="0">
                <a:solidFill>
                  <a:srgbClr val="FF0000"/>
                </a:solidFill>
              </a:rPr>
              <a:t>1 </a:t>
            </a:r>
            <a:r>
              <a:rPr lang="zh-CN" altLang="en-US" sz="2400" b="1" dirty="0">
                <a:solidFill>
                  <a:srgbClr val="FF0000"/>
                </a:solidFill>
              </a:rPr>
              <a:t>概述</a:t>
            </a:r>
            <a:endParaRPr lang="en-US" altLang="zh-CN" sz="2400" b="1" dirty="0">
              <a:solidFill>
                <a:srgbClr val="FF0000"/>
              </a:solidFill>
            </a:endParaRPr>
          </a:p>
          <a:p>
            <a:r>
              <a:rPr lang="zh-CN" altLang="en-US" sz="2400" dirty="0"/>
              <a:t>大数据管理框架下，分布式查询处理主要分为面向分布式数据库、键值对、文档和图数据的分布式查询，数据的分布策略、查询的处理过程和代价模型都影响优化策略，优化有多种方法</a:t>
            </a:r>
            <a:endParaRPr lang="en-US" altLang="zh-CN" sz="2400" dirty="0"/>
          </a:p>
          <a:p>
            <a:r>
              <a:rPr lang="en-US" altLang="zh-CN" sz="2400" b="1" dirty="0">
                <a:solidFill>
                  <a:srgbClr val="FF0000"/>
                </a:solidFill>
              </a:rPr>
              <a:t>2 </a:t>
            </a:r>
            <a:r>
              <a:rPr lang="zh-CN" altLang="en-US" sz="2400" b="1" dirty="0">
                <a:solidFill>
                  <a:srgbClr val="FF0000"/>
                </a:solidFill>
              </a:rPr>
              <a:t>面向关系数据库的分布式查询处理</a:t>
            </a:r>
            <a:endParaRPr lang="en-US" altLang="zh-CN" sz="2400" b="1" dirty="0">
              <a:solidFill>
                <a:srgbClr val="FF0000"/>
              </a:solidFill>
            </a:endParaRPr>
          </a:p>
          <a:p>
            <a:pPr lvl="1"/>
            <a:r>
              <a:rPr lang="zh-CN" altLang="en-US" dirty="0">
                <a:sym typeface="+mn-ea"/>
              </a:rPr>
              <a:t>分片策略、查询代价组成、网络传输优化</a:t>
            </a:r>
            <a:endParaRPr lang="en-US" altLang="zh-CN" dirty="0">
              <a:sym typeface="+mn-ea"/>
            </a:endParaRPr>
          </a:p>
          <a:p>
            <a:pPr lvl="1"/>
            <a:r>
              <a:rPr lang="zh-CN" altLang="en-US" dirty="0">
                <a:sym typeface="+mn-ea"/>
              </a:rPr>
              <a:t>查询处理四个阶段：分解、数据局部化、存取优化、局部查询优化</a:t>
            </a:r>
            <a:endParaRPr lang="en-US" altLang="zh-CN" dirty="0">
              <a:sym typeface="+mn-ea"/>
            </a:endParaRPr>
          </a:p>
          <a:p>
            <a:pPr lvl="1"/>
            <a:r>
              <a:rPr lang="zh-CN" altLang="en-US" dirty="0"/>
              <a:t>集中式查询优化（内存连接技术）和分布式查询优化（广播、半连接）</a:t>
            </a:r>
            <a:endParaRPr lang="en-US" altLang="zh-CN" dirty="0"/>
          </a:p>
          <a:p>
            <a:pPr lvl="1"/>
            <a:r>
              <a:rPr lang="zh-CN" altLang="en-US" dirty="0"/>
              <a:t>优化技术实例（</a:t>
            </a:r>
            <a:r>
              <a:rPr lang="en-US" altLang="zh-CN" dirty="0"/>
              <a:t>Teradata</a:t>
            </a:r>
            <a:r>
              <a:rPr lang="zh-CN" altLang="en-US" dirty="0"/>
              <a:t>、</a:t>
            </a:r>
            <a:r>
              <a:rPr lang="en-US" altLang="zh-CN" dirty="0"/>
              <a:t>MemSQL</a:t>
            </a:r>
            <a:r>
              <a:rPr lang="zh-CN" altLang="en-US" dirty="0"/>
              <a:t>、一体机、内存、</a:t>
            </a:r>
            <a:r>
              <a:rPr lang="en-US" altLang="zh-CN" dirty="0"/>
              <a:t>GPU</a:t>
            </a:r>
            <a:r>
              <a:rPr lang="zh-CN" altLang="en-US" dirty="0"/>
              <a:t>）</a:t>
            </a:r>
            <a:endParaRPr lang="en-US" altLang="zh-CN" dirty="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71</a:t>
            </a:fld>
            <a:endParaRPr lang="zh-CN" altLang="en-US" dirty="0"/>
          </a:p>
        </p:txBody>
      </p:sp>
    </p:spTree>
    <p:extLst>
      <p:ext uri="{BB962C8B-B14F-4D97-AF65-F5344CB8AC3E}">
        <p14:creationId xmlns:p14="http://schemas.microsoft.com/office/powerpoint/2010/main" val="34434773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2612"/>
            <a:ext cx="10515600" cy="1111254"/>
          </a:xfrm>
        </p:spPr>
        <p:txBody>
          <a:bodyPr>
            <a:normAutofit/>
          </a:bodyPr>
          <a:lstStyle/>
          <a:p>
            <a:r>
              <a:rPr lang="en-US" altLang="zh-CN" dirty="0">
                <a:latin typeface="等线" pitchFamily="2" charset="-122"/>
                <a:ea typeface="等线" pitchFamily="2" charset="-122"/>
              </a:rPr>
              <a:t>8.1	</a:t>
            </a:r>
            <a:r>
              <a:rPr lang="zh-CN" altLang="en-US" dirty="0">
                <a:latin typeface="等线" pitchFamily="2" charset="-122"/>
                <a:ea typeface="等线" pitchFamily="2" charset="-122"/>
              </a:rPr>
              <a:t>分布式查询处理概述（续）</a:t>
            </a:r>
            <a:endParaRPr lang="zh-CN" altLang="en-US" dirty="0"/>
          </a:p>
        </p:txBody>
      </p:sp>
      <p:sp>
        <p:nvSpPr>
          <p:cNvPr id="3" name="内容占位符 2"/>
          <p:cNvSpPr>
            <a:spLocks noGrp="1"/>
          </p:cNvSpPr>
          <p:nvPr>
            <p:ph idx="1"/>
          </p:nvPr>
        </p:nvSpPr>
        <p:spPr>
          <a:xfrm>
            <a:off x="838200" y="1143865"/>
            <a:ext cx="9843655" cy="2472171"/>
          </a:xfrm>
        </p:spPr>
        <p:txBody>
          <a:bodyPr>
            <a:noAutofit/>
          </a:bodyPr>
          <a:lstStyle/>
          <a:p>
            <a:r>
              <a:rPr lang="zh-CN" altLang="en-US" sz="2200" dirty="0"/>
              <a:t>分片是将分布式数据库的全局数据</a:t>
            </a:r>
            <a:r>
              <a:rPr lang="zh-CN" altLang="en-US" sz="2200" dirty="0">
                <a:solidFill>
                  <a:srgbClr val="FF0000"/>
                </a:solidFill>
              </a:rPr>
              <a:t>逻辑划分</a:t>
            </a:r>
            <a:r>
              <a:rPr lang="zh-CN" altLang="en-US" sz="2200" dirty="0"/>
              <a:t>为关系片段并且进行</a:t>
            </a:r>
            <a:r>
              <a:rPr lang="zh-CN" altLang="en-US" sz="2200" dirty="0">
                <a:solidFill>
                  <a:srgbClr val="FF0000"/>
                </a:solidFill>
              </a:rPr>
              <a:t>实际的物理分配</a:t>
            </a:r>
            <a:r>
              <a:rPr lang="zh-CN" altLang="en-US" sz="2200" dirty="0"/>
              <a:t>的过程。</a:t>
            </a:r>
          </a:p>
          <a:p>
            <a:r>
              <a:rPr lang="zh-CN" altLang="en-US" sz="2200" dirty="0"/>
              <a:t>在分片的分配方法上，</a:t>
            </a:r>
            <a:r>
              <a:rPr lang="zh-CN" altLang="en-US" sz="2200" dirty="0">
                <a:solidFill>
                  <a:srgbClr val="FF0000"/>
                </a:solidFill>
              </a:rPr>
              <a:t>复制分配</a:t>
            </a:r>
            <a:r>
              <a:rPr lang="zh-CN" altLang="en-US" sz="2200" dirty="0"/>
              <a:t>增加了分片的冗余副本，提高系统的可靠性和容错能力。</a:t>
            </a:r>
          </a:p>
          <a:p>
            <a:r>
              <a:rPr lang="zh-CN" altLang="en-US" sz="2200" dirty="0"/>
              <a:t>例：</a:t>
            </a:r>
            <a:r>
              <a:rPr lang="en-US" altLang="zh-CN" sz="2200" dirty="0"/>
              <a:t>TPC-H</a:t>
            </a:r>
            <a:r>
              <a:rPr lang="zh-CN" altLang="en-US" sz="2200" dirty="0"/>
              <a:t>数据库，基于分片与复制的数据库分布式存储策略</a:t>
            </a:r>
          </a:p>
        </p:txBody>
      </p:sp>
      <p:sp>
        <p:nvSpPr>
          <p:cNvPr id="5" name="灯片编号占位符 4"/>
          <p:cNvSpPr>
            <a:spLocks noGrp="1"/>
          </p:cNvSpPr>
          <p:nvPr>
            <p:ph type="sldNum" sz="quarter" idx="12"/>
          </p:nvPr>
        </p:nvSpPr>
        <p:spPr/>
        <p:txBody>
          <a:bodyPr/>
          <a:lstStyle/>
          <a:p>
            <a:fld id="{C464E751-8DDD-48F4-87DB-3D6A7AC74B40}" type="slidenum">
              <a:rPr lang="zh-CN" altLang="en-US" smtClean="0"/>
              <a:pPr/>
              <a:t>8</a:t>
            </a:fld>
            <a:endParaRPr lang="zh-CN" altLang="en-US" dirty="0"/>
          </a:p>
        </p:txBody>
      </p:sp>
      <p:graphicFrame>
        <p:nvGraphicFramePr>
          <p:cNvPr id="6" name="对象 5">
            <a:extLst>
              <a:ext uri="{FF2B5EF4-FFF2-40B4-BE49-F238E27FC236}">
                <a16:creationId xmlns:a16="http://schemas.microsoft.com/office/drawing/2014/main" id="{8839C65B-909B-461A-91C4-7BC44390D3C3}"/>
              </a:ext>
            </a:extLst>
          </p:cNvPr>
          <p:cNvGraphicFramePr>
            <a:graphicFrameLocks noChangeAspect="1"/>
          </p:cNvGraphicFramePr>
          <p:nvPr>
            <p:extLst>
              <p:ext uri="{D42A27DB-BD31-4B8C-83A1-F6EECF244321}">
                <p14:modId xmlns:p14="http://schemas.microsoft.com/office/powerpoint/2010/main" val="195739587"/>
              </p:ext>
            </p:extLst>
          </p:nvPr>
        </p:nvGraphicFramePr>
        <p:xfrm>
          <a:off x="961882" y="3477899"/>
          <a:ext cx="5134118" cy="3243576"/>
        </p:xfrm>
        <a:graphic>
          <a:graphicData uri="http://schemas.openxmlformats.org/presentationml/2006/ole">
            <mc:AlternateContent xmlns:mc="http://schemas.openxmlformats.org/markup-compatibility/2006">
              <mc:Choice xmlns:v="urn:schemas-microsoft-com:vml" Requires="v">
                <p:oleObj spid="_x0000_s2434" name="Visio" r:id="rId3" imgW="3876583" imgH="2438236" progId="">
                  <p:embed/>
                </p:oleObj>
              </mc:Choice>
              <mc:Fallback>
                <p:oleObj name="Visio" r:id="rId3" imgW="3876583" imgH="2438236" progId="">
                  <p:embed/>
                  <p:pic>
                    <p:nvPicPr>
                      <p:cNvPr id="5" name="对象 4">
                        <a:extLst>
                          <a:ext uri="{FF2B5EF4-FFF2-40B4-BE49-F238E27FC236}">
                            <a16:creationId xmlns:a16="http://schemas.microsoft.com/office/drawing/2014/main" id="{8839C65B-909B-461A-91C4-7BC44390D3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1882" y="3477899"/>
                        <a:ext cx="5134118" cy="3243576"/>
                      </a:xfrm>
                      <a:prstGeom prst="rect">
                        <a:avLst/>
                      </a:prstGeom>
                      <a:noFill/>
                      <a:extLst/>
                    </p:spPr>
                  </p:pic>
                </p:oleObj>
              </mc:Fallback>
            </mc:AlternateContent>
          </a:graphicData>
        </a:graphic>
      </p:graphicFrame>
      <p:sp>
        <p:nvSpPr>
          <p:cNvPr id="4" name="文本框 3"/>
          <p:cNvSpPr txBox="1"/>
          <p:nvPr/>
        </p:nvSpPr>
        <p:spPr>
          <a:xfrm>
            <a:off x="6219682" y="3409780"/>
            <a:ext cx="5134118" cy="3293209"/>
          </a:xfrm>
          <a:prstGeom prst="rect">
            <a:avLst/>
          </a:prstGeom>
          <a:noFill/>
        </p:spPr>
        <p:txBody>
          <a:bodyPr wrap="square" rtlCol="0">
            <a:spAutoFit/>
          </a:bodyPr>
          <a:lstStyle/>
          <a:p>
            <a:r>
              <a:rPr lang="zh-CN" altLang="en-US" sz="2200" b="1" dirty="0">
                <a:latin typeface="微软雅黑" panose="020B0503020204020204" pitchFamily="34" charset="-122"/>
                <a:ea typeface="微软雅黑" panose="020B0503020204020204" pitchFamily="34" charset="-122"/>
              </a:rPr>
              <a:t>片段</a:t>
            </a:r>
            <a:r>
              <a:rPr lang="zh-CN" altLang="en-US" sz="2200" dirty="0">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fragment</a:t>
            </a:r>
            <a:r>
              <a:rPr lang="zh-CN" altLang="en-US" sz="2200" dirty="0">
                <a:latin typeface="微软雅黑" panose="020B0503020204020204" pitchFamily="34" charset="-122"/>
                <a:ea typeface="微软雅黑" panose="020B0503020204020204" pitchFamily="34" charset="-122"/>
              </a:rPr>
              <a:t>）：分布式数据库的存储单位。</a:t>
            </a:r>
            <a:endParaRPr lang="en-US" altLang="zh-CN" sz="2200" dirty="0">
              <a:latin typeface="微软雅黑" panose="020B0503020204020204" pitchFamily="34" charset="-122"/>
              <a:ea typeface="微软雅黑" panose="020B0503020204020204" pitchFamily="34" charset="-122"/>
            </a:endParaRPr>
          </a:p>
          <a:p>
            <a:r>
              <a:rPr lang="zh-CN" altLang="en-US" sz="2200" dirty="0">
                <a:latin typeface="微软雅黑" panose="020B0503020204020204" pitchFamily="34" charset="-122"/>
                <a:ea typeface="微软雅黑" panose="020B0503020204020204" pitchFamily="34" charset="-122"/>
              </a:rPr>
              <a:t>当每个片段存储在一个场地上时，称为</a:t>
            </a:r>
            <a:r>
              <a:rPr lang="zh-CN" altLang="en-US" sz="2200" b="1" dirty="0">
                <a:latin typeface="微软雅黑" panose="020B0503020204020204" pitchFamily="34" charset="-122"/>
                <a:ea typeface="微软雅黑" panose="020B0503020204020204" pitchFamily="34" charset="-122"/>
              </a:rPr>
              <a:t>分区</a:t>
            </a:r>
            <a:r>
              <a:rPr lang="zh-CN" altLang="en-US" sz="2200" dirty="0">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partition</a:t>
            </a:r>
            <a:r>
              <a:rPr lang="zh-CN" altLang="en-US" sz="2200" dirty="0">
                <a:latin typeface="微软雅黑" panose="020B0503020204020204" pitchFamily="34" charset="-122"/>
                <a:ea typeface="微软雅黑" panose="020B0503020204020204" pitchFamily="34" charset="-122"/>
              </a:rPr>
              <a:t>）存储，片段可以复制存储在多个场地，相应被称为</a:t>
            </a:r>
            <a:r>
              <a:rPr lang="zh-CN" altLang="en-US" sz="2200" b="1" dirty="0">
                <a:latin typeface="微软雅黑" panose="020B0503020204020204" pitchFamily="34" charset="-122"/>
                <a:ea typeface="微软雅黑" panose="020B0503020204020204" pitchFamily="34" charset="-122"/>
              </a:rPr>
              <a:t>数据复制</a:t>
            </a:r>
            <a:r>
              <a:rPr lang="zh-CN" altLang="en-US" sz="2200" dirty="0">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replication</a:t>
            </a:r>
            <a:r>
              <a:rPr lang="zh-CN" altLang="en-US" sz="2200" dirty="0">
                <a:latin typeface="微软雅黑" panose="020B0503020204020204" pitchFamily="34" charset="-122"/>
                <a:ea typeface="微软雅黑" panose="020B0503020204020204" pitchFamily="34" charset="-122"/>
              </a:rPr>
              <a:t>）。</a:t>
            </a:r>
            <a:endParaRPr lang="en-US" altLang="zh-CN" sz="2200" dirty="0">
              <a:latin typeface="微软雅黑" panose="020B0503020204020204" pitchFamily="34" charset="-122"/>
              <a:ea typeface="微软雅黑" panose="020B0503020204020204" pitchFamily="34" charset="-122"/>
            </a:endParaRPr>
          </a:p>
          <a:p>
            <a:endParaRPr lang="en-US" altLang="zh-CN" sz="1000" dirty="0">
              <a:latin typeface="微软雅黑" panose="020B0503020204020204" pitchFamily="34" charset="-122"/>
              <a:ea typeface="微软雅黑" panose="020B0503020204020204" pitchFamily="34" charset="-122"/>
            </a:endParaRPr>
          </a:p>
          <a:p>
            <a:r>
              <a:rPr lang="zh-CN" altLang="en-US" sz="2200" b="1" dirty="0">
                <a:solidFill>
                  <a:srgbClr val="00B0F0"/>
                </a:solidFill>
                <a:latin typeface="微软雅黑" panose="020B0503020204020204" pitchFamily="34" charset="-122"/>
                <a:ea typeface="微软雅黑" panose="020B0503020204020204" pitchFamily="34" charset="-122"/>
              </a:rPr>
              <a:t>左图中，</a:t>
            </a:r>
            <a:r>
              <a:rPr lang="en-US" altLang="zh-CN" sz="2200" b="1" dirty="0">
                <a:solidFill>
                  <a:srgbClr val="00B0F0"/>
                </a:solidFill>
                <a:latin typeface="微软雅黑" panose="020B0503020204020204" pitchFamily="34" charset="-122"/>
                <a:ea typeface="微软雅黑" panose="020B0503020204020204" pitchFamily="34" charset="-122"/>
              </a:rPr>
              <a:t>SUPPLIER</a:t>
            </a:r>
            <a:r>
              <a:rPr lang="zh-CN" altLang="en-US" sz="2200" b="1" dirty="0">
                <a:solidFill>
                  <a:srgbClr val="00B0F0"/>
                </a:solidFill>
                <a:latin typeface="微软雅黑" panose="020B0503020204020204" pitchFamily="34" charset="-122"/>
                <a:ea typeface="微软雅黑" panose="020B0503020204020204" pitchFamily="34" charset="-122"/>
              </a:rPr>
              <a:t>：全复制；   </a:t>
            </a:r>
            <a:endParaRPr lang="en-US" altLang="zh-CN" sz="2200" b="1" dirty="0">
              <a:solidFill>
                <a:srgbClr val="00B0F0"/>
              </a:solidFill>
              <a:latin typeface="微软雅黑" panose="020B0503020204020204" pitchFamily="34" charset="-122"/>
              <a:ea typeface="微软雅黑" panose="020B0503020204020204" pitchFamily="34" charset="-122"/>
            </a:endParaRPr>
          </a:p>
          <a:p>
            <a:r>
              <a:rPr lang="en-US" altLang="zh-CN" sz="2200" b="1" dirty="0">
                <a:solidFill>
                  <a:srgbClr val="00B0F0"/>
                </a:solidFill>
                <a:latin typeface="微软雅黑" panose="020B0503020204020204" pitchFamily="34" charset="-122"/>
                <a:ea typeface="微软雅黑" panose="020B0503020204020204" pitchFamily="34" charset="-122"/>
              </a:rPr>
              <a:t>              LINEITEM</a:t>
            </a:r>
            <a:r>
              <a:rPr lang="zh-CN" altLang="en-US" sz="2200" b="1" dirty="0">
                <a:solidFill>
                  <a:srgbClr val="00B0F0"/>
                </a:solidFill>
                <a:latin typeface="微软雅黑" panose="020B0503020204020204" pitchFamily="34" charset="-122"/>
                <a:ea typeface="微软雅黑" panose="020B0503020204020204" pitchFamily="34" charset="-122"/>
              </a:rPr>
              <a:t>：非复制；  </a:t>
            </a:r>
            <a:endParaRPr lang="en-US" altLang="zh-CN" sz="2200" b="1" dirty="0">
              <a:solidFill>
                <a:srgbClr val="00B0F0"/>
              </a:solidFill>
              <a:latin typeface="微软雅黑" panose="020B0503020204020204" pitchFamily="34" charset="-122"/>
              <a:ea typeface="微软雅黑" panose="020B0503020204020204" pitchFamily="34" charset="-122"/>
            </a:endParaRPr>
          </a:p>
          <a:p>
            <a:r>
              <a:rPr lang="en-US" altLang="zh-CN" sz="2200" b="1" dirty="0">
                <a:solidFill>
                  <a:srgbClr val="00B0F0"/>
                </a:solidFill>
                <a:latin typeface="微软雅黑" panose="020B0503020204020204" pitchFamily="34" charset="-122"/>
                <a:ea typeface="微软雅黑" panose="020B0503020204020204" pitchFamily="34" charset="-122"/>
              </a:rPr>
              <a:t>              PART</a:t>
            </a:r>
            <a:r>
              <a:rPr lang="zh-CN" altLang="en-US" sz="2200" b="1" dirty="0">
                <a:solidFill>
                  <a:srgbClr val="00B0F0"/>
                </a:solidFill>
                <a:latin typeface="微软雅黑" panose="020B0503020204020204" pitchFamily="34" charset="-122"/>
                <a:ea typeface="微软雅黑" panose="020B0503020204020204" pitchFamily="34" charset="-122"/>
              </a:rPr>
              <a:t>：部分复制</a:t>
            </a:r>
          </a:p>
        </p:txBody>
      </p:sp>
    </p:spTree>
    <p:extLst>
      <p:ext uri="{BB962C8B-B14F-4D97-AF65-F5344CB8AC3E}">
        <p14:creationId xmlns:p14="http://schemas.microsoft.com/office/powerpoint/2010/main" val="30393456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2612"/>
            <a:ext cx="10515600" cy="1111254"/>
          </a:xfrm>
        </p:spPr>
        <p:txBody>
          <a:bodyPr>
            <a:normAutofit/>
          </a:bodyPr>
          <a:lstStyle/>
          <a:p>
            <a:r>
              <a:rPr lang="en-US" altLang="zh-CN" dirty="0">
                <a:latin typeface="等线" pitchFamily="2" charset="-122"/>
                <a:ea typeface="等线" pitchFamily="2" charset="-122"/>
              </a:rPr>
              <a:t>8.1	</a:t>
            </a:r>
            <a:r>
              <a:rPr lang="zh-CN" altLang="en-US" dirty="0">
                <a:latin typeface="等线" pitchFamily="2" charset="-122"/>
                <a:ea typeface="等线" pitchFamily="2" charset="-122"/>
              </a:rPr>
              <a:t>分布式查询处理概述（续）</a:t>
            </a:r>
            <a:endParaRPr lang="zh-CN" altLang="en-US" dirty="0"/>
          </a:p>
        </p:txBody>
      </p:sp>
      <p:sp>
        <p:nvSpPr>
          <p:cNvPr id="3" name="内容占位符 2"/>
          <p:cNvSpPr>
            <a:spLocks noGrp="1"/>
          </p:cNvSpPr>
          <p:nvPr>
            <p:ph idx="1"/>
          </p:nvPr>
        </p:nvSpPr>
        <p:spPr>
          <a:xfrm>
            <a:off x="838199" y="1143865"/>
            <a:ext cx="10965873" cy="5062965"/>
          </a:xfrm>
        </p:spPr>
        <p:txBody>
          <a:bodyPr>
            <a:noAutofit/>
          </a:bodyPr>
          <a:lstStyle/>
          <a:p>
            <a:r>
              <a:rPr lang="en-US" altLang="zh-CN" sz="2400" b="1" dirty="0"/>
              <a:t>8.1.1 </a:t>
            </a:r>
            <a:r>
              <a:rPr lang="zh-CN" altLang="en-US" sz="2400" b="1" dirty="0"/>
              <a:t>数据分布策略</a:t>
            </a:r>
            <a:endParaRPr lang="en-US" altLang="zh-CN" sz="2400" b="1" dirty="0"/>
          </a:p>
          <a:p>
            <a:r>
              <a:rPr lang="zh-CN" altLang="en-US" sz="2200" b="1" dirty="0"/>
              <a:t>数据库分片的好处：</a:t>
            </a:r>
            <a:endParaRPr lang="en-US" altLang="zh-CN" sz="2200" b="1" dirty="0"/>
          </a:p>
          <a:p>
            <a:pPr marL="342900" indent="-342900">
              <a:buFont typeface="Wingdings" panose="05000000000000000000" pitchFamily="2" charset="2"/>
              <a:buChar char="Ø"/>
            </a:pPr>
            <a:r>
              <a:rPr lang="zh-CN" altLang="en-US" sz="2200" dirty="0"/>
              <a:t>支持了数据库存储的</a:t>
            </a:r>
            <a:r>
              <a:rPr lang="zh-CN" altLang="en-US" sz="2200" dirty="0">
                <a:solidFill>
                  <a:srgbClr val="FF0000"/>
                </a:solidFill>
              </a:rPr>
              <a:t>可扩展性</a:t>
            </a:r>
            <a:r>
              <a:rPr lang="zh-CN" altLang="en-US" sz="2200" dirty="0"/>
              <a:t>；</a:t>
            </a:r>
            <a:endParaRPr lang="en-US" altLang="zh-CN" sz="2200" dirty="0"/>
          </a:p>
          <a:p>
            <a:pPr marL="342900" indent="-342900">
              <a:buFont typeface="Wingdings" panose="05000000000000000000" pitchFamily="2" charset="2"/>
              <a:buChar char="Ø"/>
            </a:pPr>
            <a:r>
              <a:rPr lang="zh-CN" altLang="en-US" sz="2200" dirty="0"/>
              <a:t>分布在不同场地的数据库分片支持</a:t>
            </a:r>
            <a:r>
              <a:rPr lang="zh-CN" altLang="en-US" sz="2200" dirty="0">
                <a:solidFill>
                  <a:srgbClr val="FF0000"/>
                </a:solidFill>
              </a:rPr>
              <a:t>并行查询处理</a:t>
            </a:r>
            <a:r>
              <a:rPr lang="zh-CN" altLang="en-US" sz="2200" dirty="0"/>
              <a:t>；</a:t>
            </a:r>
            <a:endParaRPr lang="en-US" altLang="zh-CN" sz="2200" dirty="0"/>
          </a:p>
          <a:p>
            <a:pPr marL="342900" indent="-342900">
              <a:buFont typeface="Wingdings" panose="05000000000000000000" pitchFamily="2" charset="2"/>
              <a:buChar char="Ø"/>
            </a:pPr>
            <a:r>
              <a:rPr lang="zh-CN" altLang="en-US" sz="2200" dirty="0"/>
              <a:t>优化的分片策略能够</a:t>
            </a:r>
            <a:r>
              <a:rPr lang="zh-CN" altLang="en-US" sz="2200" dirty="0">
                <a:solidFill>
                  <a:srgbClr val="FF0000"/>
                </a:solidFill>
              </a:rPr>
              <a:t>提高节点</a:t>
            </a:r>
            <a:r>
              <a:rPr lang="zh-CN" altLang="en-US" sz="2200" dirty="0"/>
              <a:t>上查询处理的</a:t>
            </a:r>
            <a:r>
              <a:rPr lang="zh-CN" altLang="en-US" sz="2200" dirty="0">
                <a:solidFill>
                  <a:srgbClr val="FF0000"/>
                </a:solidFill>
              </a:rPr>
              <a:t>局部性</a:t>
            </a:r>
            <a:r>
              <a:rPr lang="zh-CN" altLang="en-US" sz="2200" dirty="0"/>
              <a:t>，从而降低网络通讯延迟；</a:t>
            </a:r>
            <a:endParaRPr lang="en-US" altLang="zh-CN" sz="2200" dirty="0"/>
          </a:p>
          <a:p>
            <a:pPr marL="342900" indent="-342900">
              <a:buFont typeface="Wingdings" panose="05000000000000000000" pitchFamily="2" charset="2"/>
              <a:buChar char="Ø"/>
            </a:pPr>
            <a:r>
              <a:rPr lang="zh-CN" altLang="en-US" sz="2200" dirty="0"/>
              <a:t>分片的</a:t>
            </a:r>
            <a:r>
              <a:rPr lang="zh-CN" altLang="en-US" sz="2200" dirty="0">
                <a:solidFill>
                  <a:srgbClr val="FF0000"/>
                </a:solidFill>
              </a:rPr>
              <a:t>副本机制</a:t>
            </a:r>
            <a:r>
              <a:rPr lang="zh-CN" altLang="en-US" sz="2200" dirty="0"/>
              <a:t>提高了</a:t>
            </a:r>
            <a:r>
              <a:rPr lang="zh-CN" altLang="en-US" sz="2200" dirty="0">
                <a:solidFill>
                  <a:srgbClr val="FF0000"/>
                </a:solidFill>
              </a:rPr>
              <a:t>可靠性和容错</a:t>
            </a:r>
            <a:r>
              <a:rPr lang="zh-CN" altLang="en-US" sz="2200" dirty="0"/>
              <a:t>能力。</a:t>
            </a:r>
            <a:endParaRPr lang="en-US" altLang="zh-CN" sz="2200" dirty="0"/>
          </a:p>
          <a:p>
            <a:r>
              <a:rPr lang="zh-CN" altLang="en-US" sz="2200" dirty="0">
                <a:solidFill>
                  <a:srgbClr val="00B0F0"/>
                </a:solidFill>
              </a:rPr>
              <a:t>    分布式数据库中，分片可以具有</a:t>
            </a:r>
            <a:r>
              <a:rPr lang="zh-CN" altLang="en-US" sz="2200" b="1" dirty="0">
                <a:solidFill>
                  <a:srgbClr val="00B0F0"/>
                </a:solidFill>
              </a:rPr>
              <a:t>分片透明性</a:t>
            </a:r>
            <a:r>
              <a:rPr lang="zh-CN" altLang="en-US" sz="2200" dirty="0">
                <a:solidFill>
                  <a:srgbClr val="00B0F0"/>
                </a:solidFill>
              </a:rPr>
              <a:t>和</a:t>
            </a:r>
            <a:r>
              <a:rPr lang="zh-CN" altLang="en-US" sz="2200" b="1" dirty="0">
                <a:solidFill>
                  <a:srgbClr val="00B0F0"/>
                </a:solidFill>
              </a:rPr>
              <a:t>分配透明性</a:t>
            </a:r>
            <a:r>
              <a:rPr lang="zh-CN" altLang="en-US" sz="2200" dirty="0">
                <a:solidFill>
                  <a:srgbClr val="00B0F0"/>
                </a:solidFill>
              </a:rPr>
              <a:t>。通过牺牲存储和副本一致性代价，可增强负载均衡能力。</a:t>
            </a:r>
          </a:p>
        </p:txBody>
      </p:sp>
      <p:sp>
        <p:nvSpPr>
          <p:cNvPr id="5" name="灯片编号占位符 4"/>
          <p:cNvSpPr>
            <a:spLocks noGrp="1"/>
          </p:cNvSpPr>
          <p:nvPr>
            <p:ph type="sldNum" sz="quarter" idx="12"/>
          </p:nvPr>
        </p:nvSpPr>
        <p:spPr/>
        <p:txBody>
          <a:bodyPr/>
          <a:lstStyle/>
          <a:p>
            <a:fld id="{C464E751-8DDD-48F4-87DB-3D6A7AC74B40}" type="slidenum">
              <a:rPr lang="zh-CN" altLang="en-US" smtClean="0"/>
              <a:pPr/>
              <a:t>9</a:t>
            </a:fld>
            <a:endParaRPr lang="zh-CN" altLang="en-US" dirty="0"/>
          </a:p>
        </p:txBody>
      </p:sp>
    </p:spTree>
    <p:extLst>
      <p:ext uri="{BB962C8B-B14F-4D97-AF65-F5344CB8AC3E}">
        <p14:creationId xmlns:p14="http://schemas.microsoft.com/office/powerpoint/2010/main" val="184467764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3168</TotalTime>
  <Words>8406</Words>
  <Application>Microsoft Office PowerPoint</Application>
  <PresentationFormat>宽屏</PresentationFormat>
  <Paragraphs>686</Paragraphs>
  <Slides>71</Slides>
  <Notes>13</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71</vt:i4>
      </vt:variant>
    </vt:vector>
  </HeadingPairs>
  <TitlesOfParts>
    <vt:vector size="83" baseType="lpstr">
      <vt:lpstr>等线</vt:lpstr>
      <vt:lpstr>等线 Light</vt:lpstr>
      <vt:lpstr>宋体</vt:lpstr>
      <vt:lpstr>微软雅黑</vt:lpstr>
      <vt:lpstr>Arial</vt:lpstr>
      <vt:lpstr>Cambria Math</vt:lpstr>
      <vt:lpstr>Symbol</vt:lpstr>
      <vt:lpstr>Times New Roman</vt:lpstr>
      <vt:lpstr>Wingdings</vt:lpstr>
      <vt:lpstr>Wingdings 3</vt:lpstr>
      <vt:lpstr>Office 主题​​</vt:lpstr>
      <vt:lpstr>Visio</vt:lpstr>
      <vt:lpstr>大数据管理</vt:lpstr>
      <vt:lpstr>第8章 分布式查询处理优化</vt:lpstr>
      <vt:lpstr>PowerPoint 演示文稿</vt:lpstr>
      <vt:lpstr>第8章 分布式查询处理优化</vt:lpstr>
      <vt:lpstr>8.1 分布式查询处理概述</vt:lpstr>
      <vt:lpstr>8.1 分布式查询处理概述</vt:lpstr>
      <vt:lpstr>8.1 分布式查询处理概述（续）</vt:lpstr>
      <vt:lpstr>8.1 分布式查询处理概述（续）</vt:lpstr>
      <vt:lpstr>8.1 分布式查询处理概述（续）</vt:lpstr>
      <vt:lpstr>8.1 分布式查询处理概述（续）</vt:lpstr>
      <vt:lpstr>8.1 分布式查询处理概述</vt:lpstr>
      <vt:lpstr>8.1 分布式查询处理概述</vt:lpstr>
      <vt:lpstr>PowerPoint 演示文稿</vt:lpstr>
      <vt:lpstr>8.1 分布式查询处理概述</vt:lpstr>
      <vt:lpstr>8.1 分布式查询处理概述（续）</vt:lpstr>
      <vt:lpstr>8.1 分布式查询处理概述</vt:lpstr>
      <vt:lpstr>8.1 分布式查询处理概述</vt:lpstr>
      <vt:lpstr>8.1.3  分布式查询优化技术（续）</vt:lpstr>
      <vt:lpstr>8.2 面向关系数据的分布式查询处理</vt:lpstr>
      <vt:lpstr>8.2 面向关系数据的分布式查询处理（续）</vt:lpstr>
      <vt:lpstr>8.2 面向关系数据的分布式查询处理（续）</vt:lpstr>
      <vt:lpstr>8.2 面向关系数据的分布式查询处理（续）</vt:lpstr>
      <vt:lpstr>8.2 面向关系数据的分布式查询处理（续）</vt:lpstr>
      <vt:lpstr>8.2 面向关系数据的分布式查询处理（续）</vt:lpstr>
      <vt:lpstr>8.2 面向关系数据的分布式查询处理（续）</vt:lpstr>
      <vt:lpstr>8.2 面向关系数据的分布式查询处理（续）</vt:lpstr>
      <vt:lpstr>8.2 面向关系数据的分布式查询处理（续）</vt:lpstr>
      <vt:lpstr>8.2 面向关系数据的分布式查询处理（续）</vt:lpstr>
      <vt:lpstr>8.2 面向关系数据的分布式查询处理（续）</vt:lpstr>
      <vt:lpstr>8.2 面向关系数据的分布式查询处理（续）</vt:lpstr>
      <vt:lpstr>8.2 面向关系数据的分布式查询处理（续）</vt:lpstr>
      <vt:lpstr>8.2 面向关系数据的分布式查询处理（续）</vt:lpstr>
      <vt:lpstr>8.2 面向关系数据的分布式查询处理（续）</vt:lpstr>
      <vt:lpstr>8.2 面向关系数据的分布式查询处理（续）</vt:lpstr>
      <vt:lpstr>8.2 面向关系数据的分布式查询处理（续）</vt:lpstr>
      <vt:lpstr>8.2 面向关系数据的分布式查询处理（续）</vt:lpstr>
      <vt:lpstr>8.2 面向关系数据的分布式查询处理（续）</vt:lpstr>
      <vt:lpstr>8.2 面向关系数据的分布式查询处理（续）</vt:lpstr>
      <vt:lpstr>8.2 面向关系数据的分布式查询处理（续）</vt:lpstr>
      <vt:lpstr>（2）数据局部化（续）</vt:lpstr>
      <vt:lpstr>（2）数据局部化（续）</vt:lpstr>
      <vt:lpstr>（2）数据局部化（续）</vt:lpstr>
      <vt:lpstr>（2）数据局部化（续）</vt:lpstr>
      <vt:lpstr>8.2 面向关系数据的分布式查询处理（续）</vt:lpstr>
      <vt:lpstr>（3）查询存取优化（续）</vt:lpstr>
      <vt:lpstr>（3）查询存取优化（续）</vt:lpstr>
      <vt:lpstr>（3）查询存取优化（续）</vt:lpstr>
      <vt:lpstr>（4）局部查询优化（续）</vt:lpstr>
      <vt:lpstr>8.2 面向关系数据的分布式查询处理（续）</vt:lpstr>
      <vt:lpstr>不分区的哈希连接（ no partitioning hash join ）</vt:lpstr>
      <vt:lpstr>分区的哈希连接（ partitioned hash join ）</vt:lpstr>
      <vt:lpstr>Radix哈希连接（ Radix hash join）</vt:lpstr>
      <vt:lpstr>Radix哈希连接（ Radix hash join）</vt:lpstr>
      <vt:lpstr>8.2 面向关系数据的分布式查询处理（续）</vt:lpstr>
      <vt:lpstr>PowerPoint 演示文稿</vt:lpstr>
      <vt:lpstr>PowerPoint 演示文稿</vt:lpstr>
      <vt:lpstr>8.2 面向关系数据的分布式查询处（续）</vt:lpstr>
      <vt:lpstr>（回顾）2.5  。。。Teradata</vt:lpstr>
      <vt:lpstr>（回顾）2.5  。。。Teradata</vt:lpstr>
      <vt:lpstr>8.2 面向关系数据的分布式查询处（续）</vt:lpstr>
      <vt:lpstr>8.2.4 分布式关系数据库查询处理技术实例（续）</vt:lpstr>
      <vt:lpstr>8.2.4 分布式关系数据库查询处理技术实例（续）</vt:lpstr>
      <vt:lpstr>8.2.4 分布式关系数据库查询处理技术实例（续）</vt:lpstr>
      <vt:lpstr>8.2.4 分布式关系数据库查询处理技术实例（续）</vt:lpstr>
      <vt:lpstr>PowerPoint 演示文稿</vt:lpstr>
      <vt:lpstr>PowerPoint 演示文稿</vt:lpstr>
      <vt:lpstr>PowerPoint 演示文稿</vt:lpstr>
      <vt:lpstr>8.2.4 分布式关系数据库查询处理技术实例（续）</vt:lpstr>
      <vt:lpstr>8.2.4 分布式关系数据库查询处理技术实例（续）</vt:lpstr>
      <vt:lpstr>8.2.4 分布式关系数据库查询处理技术实例（续）</vt:lpstr>
      <vt:lpstr>本章小结</vt:lpstr>
    </vt:vector>
  </TitlesOfParts>
  <Company>微软中国</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微软用户</dc:creator>
  <cp:lastModifiedBy>PC</cp:lastModifiedBy>
  <cp:revision>528</cp:revision>
  <dcterms:created xsi:type="dcterms:W3CDTF">2020-06-18T17:33:31Z</dcterms:created>
  <dcterms:modified xsi:type="dcterms:W3CDTF">2023-10-23T01:36:37Z</dcterms:modified>
</cp:coreProperties>
</file>