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9" roundtripDataSignature="AMtx7mj2hRFvOiTLqHn6ib0ppH13SSlI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b2e5d2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3eb2e5d2e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0"/>
            <a:ext cx="1258888" cy="6858000"/>
          </a:xfrm>
          <a:prstGeom prst="rect">
            <a:avLst/>
          </a:prstGeom>
          <a:solidFill>
            <a:srgbClr val="AA00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C10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755651" y="549277"/>
            <a:ext cx="1089025" cy="1223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089" y="701675"/>
            <a:ext cx="88265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>
  <p:cSld name="Vuot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/>
        </p:nvSpPr>
        <p:spPr>
          <a:xfrm>
            <a:off x="8662989" y="14587"/>
            <a:ext cx="44608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750"/>
              <a:buFont typeface="Verdana"/>
              <a:buNone/>
            </a:pPr>
            <a:fld id="{00000000-1234-1234-1234-123412341234}" type="slidenum">
              <a:rPr lang="it-IT" sz="75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9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0"/>
            <a:ext cx="446856" cy="6858000"/>
          </a:xfrm>
          <a:prstGeom prst="rect">
            <a:avLst/>
          </a:prstGeom>
          <a:solidFill>
            <a:srgbClr val="9C10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  <a:defRPr b="1" i="0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9050" marR="0" rtl="0" algn="l">
              <a:spcBef>
                <a:spcPts val="0"/>
              </a:spcBef>
              <a:spcAft>
                <a:spcPts val="0"/>
              </a:spcAft>
              <a:buNone/>
              <a:defRPr b="0" i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90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504" y="-1"/>
            <a:ext cx="9055006" cy="687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spcBef>
                <a:spcPts val="39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Calibri"/>
              <a:buChar char="–"/>
              <a:defRPr b="0" i="0" sz="19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375" lvl="2" marL="1371600" marR="0" rtl="0" algn="l">
              <a:spcBef>
                <a:spcPts val="33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Calibri"/>
              <a:buChar char="•"/>
              <a:defRPr b="0" i="0" sz="16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–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»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1475656" y="1916832"/>
            <a:ext cx="7495500" cy="28323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0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ANALISI DELL’INFLUENZA DEGLI SPETTATORI SUI RISULTATI DELLE PARTITE DI NBA DALLA STAGIONE 2000-01 </a:t>
            </a:r>
            <a:r>
              <a:rPr b="1" lang="it-IT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AD OGGI</a:t>
            </a:r>
            <a:br>
              <a:rPr b="1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2322552" y="5322288"/>
            <a:ext cx="58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Bonera Michele 890256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Demurtas Federica </a:t>
            </a:r>
            <a:r>
              <a:rPr lang="it-IT" sz="1800">
                <a:solidFill>
                  <a:schemeClr val="dk1"/>
                </a:solidFill>
              </a:rPr>
              <a:t>884755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Garofoli Damiano 837689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b2e5d2ef_0_2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pic>
        <p:nvPicPr>
          <p:cNvPr id="86" name="Google Shape;86;g13eb2e5d2e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00" y="1300325"/>
            <a:ext cx="5923874" cy="44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3eb2e5d2ef_0_2"/>
          <p:cNvSpPr txBox="1"/>
          <p:nvPr/>
        </p:nvSpPr>
        <p:spPr>
          <a:xfrm>
            <a:off x="6466075" y="2313525"/>
            <a:ext cx="2501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Grafico utile a comprendere se il Covid ha effettivamente modificato le abitudini della capienza dei palazzetti: differenza fra capienza nella stagione 2005-06 e 2020-21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</a:rPr>
              <a:t>CONCLUSIONI </a:t>
            </a:r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916500" y="1312275"/>
            <a:ext cx="73110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In conclusione, le analisi svolte hanno appurato l’esistenza di un’influenza del giocare in casa con la presenza del pubblico sulla percentuale di vittorie ottenute dalla squadra nel campionato.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Il dataset ottenuto, data l’assenza di correlazioni fortemente significative, può essere utilizzato per la creazione di modelli statistici.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A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A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A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 sz="1800">
                <a:solidFill>
                  <a:srgbClr val="8A0000"/>
                </a:solidFill>
              </a:rPr>
              <a:t>FUTURE IMPLEMENTAZIONI:</a:t>
            </a:r>
            <a:endParaRPr b="1" sz="1800">
              <a:solidFill>
                <a:srgbClr val="8A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Analisi di marketing per promozioni e sconti inerenti  alle partite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Studio dell’impatto psicologico sui giocatori di una squadra in base alla tipologia di partita giocata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67544" y="548680"/>
            <a:ext cx="8482013" cy="43021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Titolo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/>
        </p:nvSpPr>
        <p:spPr>
          <a:xfrm>
            <a:off x="467544" y="548680"/>
            <a:ext cx="8482013" cy="43021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Titolo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UNDERSTANDING </a:t>
            </a:r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862050" y="1423475"/>
            <a:ext cx="74199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980000"/>
                </a:solidFill>
              </a:rPr>
              <a:t>PRINCIPALI DOMANDE DI RICERCA:</a:t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Quanto incide il pubblico nelle partite di nba?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Quanto incide la differenza tra regular season e play-off?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Quanto incidono le prestazioni delle stagioni passate nell’affluenza?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ACQUISITION </a:t>
            </a:r>
            <a:r>
              <a:rPr i="1" lang="it-IT" sz="2200">
                <a:solidFill>
                  <a:schemeClr val="lt1"/>
                </a:solidFill>
              </a:rPr>
              <a:t>Statistiche Partite</a:t>
            </a: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659500" y="1356025"/>
            <a:ext cx="7527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</a:rPr>
              <a:t>Dataset contenente informazioni relative alle partite di NBA, tra cui esito e statistiche delle partite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8A0000"/>
                </a:solidFill>
              </a:rPr>
              <a:t>OPERAZIONI DI PREPROCESSING:</a:t>
            </a:r>
            <a:endParaRPr b="1" sz="1800">
              <a:solidFill>
                <a:srgbClr val="8A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Gestione dei missing value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Modifica della struttura del dataset: da orizzontale a verticale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Miglioramento della qualità del dataset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ACQUISITION </a:t>
            </a:r>
            <a:r>
              <a:rPr i="1" lang="it-IT" sz="2200">
                <a:solidFill>
                  <a:schemeClr val="lt1"/>
                </a:solidFill>
              </a:rPr>
              <a:t>Attendance</a:t>
            </a: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725375" y="1490300"/>
            <a:ext cx="8137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Dataset costruito attraverso metodologie di scraping dal sito </a:t>
            </a:r>
            <a:r>
              <a:rPr i="1" lang="it-IT" sz="1800"/>
              <a:t>‘basketball reference’</a:t>
            </a:r>
            <a:r>
              <a:rPr lang="it-IT" sz="1800"/>
              <a:t> contenente i dati di ciascuna partita, dalla stagione 2000/2001 alle ultime giocate nel mese di giugno di quest’anno, con relativa data di esecuzione e numero di spettatori presenti al palazzetto.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8A0000"/>
                </a:solidFill>
              </a:rPr>
              <a:t>OPERAZIONI DI PREPROCESSING:</a:t>
            </a:r>
            <a:endParaRPr b="1" sz="1800">
              <a:solidFill>
                <a:srgbClr val="8A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/>
              <a:t>Gestione delle osservazioni con </a:t>
            </a:r>
            <a:r>
              <a:rPr i="1" lang="it-IT" sz="1800"/>
              <a:t>‘attendance’ </a:t>
            </a:r>
            <a:r>
              <a:rPr lang="it-IT" sz="1800"/>
              <a:t>nulla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/>
              <a:t>Formattazione della data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ACQUISITION </a:t>
            </a:r>
            <a:r>
              <a:rPr i="1" lang="it-IT" sz="2200">
                <a:solidFill>
                  <a:schemeClr val="lt1"/>
                </a:solidFill>
              </a:rPr>
              <a:t>Palazzetti</a:t>
            </a: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742925" y="1424000"/>
            <a:ext cx="74673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Dataset contenente informazioni relative alla capienza e alla posizione dei  palazzetti che ospitano le squadre NBA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 sz="1800">
                <a:solidFill>
                  <a:srgbClr val="8A0000"/>
                </a:solidFill>
              </a:rPr>
              <a:t>OPERAZIONI DI PREPROCESSING:</a:t>
            </a:r>
            <a:endParaRPr b="1" sz="1800">
              <a:solidFill>
                <a:srgbClr val="8A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Gestione dei missing 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Aggiunta dei palazzetti utilizzati in precedenza dalle squadre NBA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Aggiunta dei palazzetti utilizzati dalle squadre ad oggi non più presenti nel NBA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Modifica degli ID relativi alle squadre presenti nel dataset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STORAGE 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573950" y="1266100"/>
            <a:ext cx="826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I dataset creati nella data acquisition sono stati memorizzati su MongoDB.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Un sistema document-based in cui si salvano una grande mole di dati in documenti in formato json.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/>
              <a:t>Motivo di utilizzo MongoDB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/>
              <a:t>Dataset caricati su MongoDB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672600" y="1213350"/>
            <a:ext cx="82296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</a:rPr>
              <a:t>L'integrazione dei dati è il processo di combinare i dati da diverse fonti in una singola visione unificata.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</a:rPr>
              <a:t>E’ necessario seguire uno schema di matching per capire come è la struttura dei dataset considerati.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</a:rPr>
              <a:t>Matching tra </a:t>
            </a:r>
            <a:r>
              <a:rPr i="1" lang="it-IT" sz="1800">
                <a:solidFill>
                  <a:schemeClr val="dk1"/>
                </a:solidFill>
              </a:rPr>
              <a:t>attendance</a:t>
            </a:r>
            <a:r>
              <a:rPr lang="it-IT" sz="1800">
                <a:solidFill>
                  <a:schemeClr val="dk1"/>
                </a:solidFill>
              </a:rPr>
              <a:t> e </a:t>
            </a:r>
            <a:r>
              <a:rPr i="1" lang="it-IT" sz="1800">
                <a:solidFill>
                  <a:schemeClr val="dk1"/>
                </a:solidFill>
              </a:rPr>
              <a:t>dati relative alle partite</a:t>
            </a:r>
            <a:r>
              <a:rPr lang="it-IT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Data svolgimento della partita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Squadra in casa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Squadra in trasferta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Matching tra dataset </a:t>
            </a:r>
            <a:r>
              <a:rPr i="1" lang="it-IT" sz="1800"/>
              <a:t>integrato</a:t>
            </a:r>
            <a:r>
              <a:rPr lang="it-IT" sz="1800"/>
              <a:t> e dataset dei </a:t>
            </a:r>
            <a:r>
              <a:rPr i="1" lang="it-IT" sz="1800"/>
              <a:t>palazzetti</a:t>
            </a:r>
            <a:r>
              <a:rPr lang="it-IT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/>
              <a:t>Chiave identificativa della squadra in casa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QUALITY 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819375" y="1297025"/>
            <a:ext cx="66705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Operazioni necessarie per appurare la qualità dei dati ottenuti nelle precedenti fasi, funzionali per la data exploration: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Verifica dei missing 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Analisi degli outliers: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 		- nel dataset finale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</a:rPr>
              <a:t>  		- nel dataset ottenuto attraverso API, con l’ausilio dei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               box plot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800">
                <a:solidFill>
                  <a:schemeClr val="dk1"/>
                </a:solidFill>
              </a:rPr>
              <a:t>Verifica della consistenza tra i valori della variabile ID del dataset relativo ai palazzetti rispetto a quelli del dataframe finale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/>
        </p:nvSpPr>
        <p:spPr>
          <a:xfrm>
            <a:off x="467544" y="548680"/>
            <a:ext cx="8481900" cy="430800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40" y="1276275"/>
            <a:ext cx="7733625" cy="36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1006238" y="4918450"/>
            <a:ext cx="740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Grafico utile a comprendere se l’affluenza cambi nelle stagioni successive ad una vittoria di campionato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2018-03-21T16:35:28Z</dcterms:created>
  <dc:creator>Utente di Microsoft Office</dc:creator>
</cp:coreProperties>
</file>