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6" r:id="rId5"/>
    <p:sldId id="258" r:id="rId6"/>
    <p:sldId id="259" r:id="rId7"/>
    <p:sldId id="260" r:id="rId8"/>
    <p:sldId id="270" r:id="rId9"/>
    <p:sldId id="269" r:id="rId10"/>
    <p:sldId id="272" r:id="rId11"/>
    <p:sldId id="273" r:id="rId12"/>
    <p:sldId id="274" r:id="rId13"/>
    <p:sldId id="275" r:id="rId14"/>
    <p:sldId id="276"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97DCE"/>
    <a:srgbClr val="BC7FBB"/>
    <a:srgbClr val="7FC6E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p:scale>
          <a:sx n="73" d="100"/>
          <a:sy n="73" d="100"/>
        </p:scale>
        <p:origin x="-462" y="-21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xmlns=""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pPr/>
              <a:t>15.10.2020</a:t>
            </a:fld>
            <a:endParaRPr lang="ru-RU"/>
          </a:p>
        </p:txBody>
      </p:sp>
      <p:sp>
        <p:nvSpPr>
          <p:cNvPr id="4" name="Footer Placeholder 3">
            <a:extLst>
              <a:ext uri="{FF2B5EF4-FFF2-40B4-BE49-F238E27FC236}">
                <a16:creationId xmlns:a16="http://schemas.microsoft.com/office/drawing/2014/main" xmlns=""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xmlns=""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pPr/>
              <a:t>‹#›</a:t>
            </a:fld>
            <a:endParaRPr lang="ru-RU"/>
          </a:p>
        </p:txBody>
      </p:sp>
    </p:spTree>
    <p:extLst>
      <p:ext uri="{BB962C8B-B14F-4D97-AF65-F5344CB8AC3E}">
        <p14:creationId xmlns:p14="http://schemas.microsoft.com/office/powerpoint/2010/main" xmlns=""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pPr/>
              <a:t>15.10.2020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pPr/>
              <a:t>‹#›</a:t>
            </a:fld>
            <a:endParaRPr lang="ru-RU" dirty="0"/>
          </a:p>
        </p:txBody>
      </p:sp>
    </p:spTree>
    <p:extLst>
      <p:ext uri="{BB962C8B-B14F-4D97-AF65-F5344CB8AC3E}">
        <p14:creationId xmlns:p14="http://schemas.microsoft.com/office/powerpoint/2010/main" xmlns=""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xmlns=""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xmlns=""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xmlns="" val="3493444834"/>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xmlns=""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xmlns="" val="2139704614"/>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xmlns=""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0" name="Freeform: Shape 9">
            <a:extLst>
              <a:ext uri="{FF2B5EF4-FFF2-40B4-BE49-F238E27FC236}">
                <a16:creationId xmlns:a16="http://schemas.microsoft.com/office/drawing/2014/main" xmlns=""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a16="http://schemas.microsoft.com/office/drawing/2014/main" xmlns=""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a16="http://schemas.microsoft.com/office/drawing/2014/main" xmlns=""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a16="http://schemas.microsoft.com/office/drawing/2014/main" xmlns=""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xmlns=""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xmlns=""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xmlns=""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xmlns=""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xmlns=""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xmlns=""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a:xfrm>
            <a:off x="366701" y="1058098"/>
            <a:ext cx="5838155" cy="1517356"/>
          </a:xfrm>
        </p:spPr>
        <p:txBody>
          <a:bodyPr/>
          <a:lstStyle/>
          <a:p>
            <a:r>
              <a:rPr lang="en-US" sz="4800" dirty="0" smtClean="0"/>
              <a:t>CAR ACCIDENT DETECTOR &amp;</a:t>
            </a:r>
            <a:br>
              <a:rPr lang="en-US" sz="4800" dirty="0" smtClean="0"/>
            </a:br>
            <a:r>
              <a:rPr lang="en-US" sz="4800" dirty="0" smtClean="0"/>
              <a:t>INFORMER</a:t>
            </a:r>
            <a:endParaRPr lang="ru-RU" sz="4800" dirty="0"/>
          </a:p>
        </p:txBody>
      </p:sp>
      <p:pic>
        <p:nvPicPr>
          <p:cNvPr id="12" name="Picture Placeholder 11" descr="Beautiful cliff sea town on sunset">
            <a:extLst>
              <a:ext uri="{FF2B5EF4-FFF2-40B4-BE49-F238E27FC236}">
                <a16:creationId xmlns:a16="http://schemas.microsoft.com/office/drawing/2014/main" xmlns="" id="{A93ACF4C-E9B0-426E-B719-A441974AD9CE}"/>
              </a:ext>
            </a:extLst>
          </p:cNvPr>
          <p:cNvPicPr>
            <a:picLocks noGrp="1" noChangeAspect="1"/>
          </p:cNvPicPr>
          <p:nvPr>
            <p:ph type="pic" sz="quarter" idx="21"/>
          </p:nvPr>
        </p:nvPicPr>
        <p:blipFill>
          <a:blip r:embed="rId2"/>
          <a:stretch>
            <a:fillRect/>
          </a:stretch>
        </p:blipFill>
        <p:spPr>
          <a:xfrm>
            <a:off x="5359536" y="0"/>
            <a:ext cx="7585924" cy="5699168"/>
          </a:xfrm>
        </p:spPr>
      </p:pic>
      <p:sp>
        <p:nvSpPr>
          <p:cNvPr id="8" name="Rectangle 7"/>
          <p:cNvSpPr/>
          <p:nvPr/>
        </p:nvSpPr>
        <p:spPr>
          <a:xfrm>
            <a:off x="0" y="4976949"/>
            <a:ext cx="2993127"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000" b="1" cap="all" dirty="0" smtClean="0">
                <a:ln w="0">
                  <a:solidFill>
                    <a:schemeClr val="bg1"/>
                  </a:solidFill>
                </a:ln>
                <a:solidFill>
                  <a:schemeClr val="bg1"/>
                </a:solidFill>
                <a:effectLst>
                  <a:reflection blurRad="12700" stA="50000" endPos="50000" dist="5000" dir="5400000" sy="-100000" rotWithShape="0"/>
                </a:effectLst>
              </a:rPr>
              <a:t>TEAM : CODE RIDERS</a:t>
            </a:r>
          </a:p>
          <a:p>
            <a:r>
              <a:rPr lang="en-US" sz="2000" b="1" cap="all" dirty="0" smtClean="0">
                <a:ln w="0">
                  <a:solidFill>
                    <a:schemeClr val="bg1"/>
                  </a:solidFill>
                </a:ln>
                <a:solidFill>
                  <a:schemeClr val="bg1"/>
                </a:solidFill>
                <a:effectLst>
                  <a:reflection blurRad="12700" stA="50000" endPos="50000" dist="5000" dir="5400000" sy="-100000" rotWithShape="0"/>
                </a:effectLst>
              </a:rPr>
              <a:t> </a:t>
            </a:r>
            <a:endParaRPr lang="en-US" sz="2000" b="1" cap="all" dirty="0">
              <a:ln w="0">
                <a:solidFill>
                  <a:schemeClr val="bg1"/>
                </a:solidFill>
              </a:ln>
              <a:solidFill>
                <a:schemeClr val="bg1"/>
              </a:solidFill>
              <a:effectLst>
                <a:reflection blurRad="12700" stA="50000" endPos="50000" dist="5000" dir="5400000" sy="-100000" rotWithShape="0"/>
              </a:effectLst>
            </a:endParaRPr>
          </a:p>
        </p:txBody>
      </p:sp>
      <p:sp>
        <p:nvSpPr>
          <p:cNvPr id="10" name="Rectangle 9"/>
          <p:cNvSpPr/>
          <p:nvPr/>
        </p:nvSpPr>
        <p:spPr>
          <a:xfrm>
            <a:off x="298008" y="3607416"/>
            <a:ext cx="4206473" cy="707886"/>
          </a:xfrm>
          <a:prstGeom prst="rect">
            <a:avLst/>
          </a:prstGeom>
          <a:noFill/>
        </p:spPr>
        <p:txBody>
          <a:bodyPr wrap="none" lIns="91440" tIns="45720" rIns="91440" bIns="45720">
            <a:spAutoFit/>
          </a:bodyPr>
          <a:lstStyle/>
          <a:p>
            <a:r>
              <a:rPr lang="en-US" sz="2000" b="1" i="1" dirty="0" smtClean="0">
                <a:ln w="12700">
                  <a:solidFill>
                    <a:schemeClr val="accent3">
                      <a:lumMod val="75000"/>
                    </a:schemeClr>
                  </a:solidFill>
                  <a:prstDash val="solid"/>
                </a:ln>
                <a:solidFill>
                  <a:schemeClr val="accent3">
                    <a:lumMod val="75000"/>
                  </a:schemeClr>
                </a:solidFill>
                <a:effectLst>
                  <a:outerShdw blurRad="41275" dist="20320" dir="1800000" algn="tl" rotWithShape="0">
                    <a:srgbClr val="000000">
                      <a:alpha val="40000"/>
                    </a:srgbClr>
                  </a:outerShdw>
                </a:effectLst>
                <a:latin typeface="Bodoni MT" pitchFamily="18" charset="0"/>
              </a:rPr>
              <a:t>“Changes call for innovation, </a:t>
            </a:r>
            <a:endParaRPr lang="en-US" sz="2000" b="1" i="1" dirty="0" smtClean="0">
              <a:ln w="12700">
                <a:solidFill>
                  <a:schemeClr val="accent3">
                    <a:lumMod val="75000"/>
                  </a:schemeClr>
                </a:solidFill>
                <a:prstDash val="solid"/>
              </a:ln>
              <a:solidFill>
                <a:schemeClr val="accent3">
                  <a:lumMod val="75000"/>
                </a:schemeClr>
              </a:solidFill>
              <a:effectLst>
                <a:outerShdw blurRad="41275" dist="20320" dir="1800000" algn="tl" rotWithShape="0">
                  <a:srgbClr val="000000">
                    <a:alpha val="40000"/>
                  </a:srgbClr>
                </a:outerShdw>
              </a:effectLst>
              <a:latin typeface="Bodoni MT" pitchFamily="18" charset="0"/>
            </a:endParaRPr>
          </a:p>
          <a:p>
            <a:r>
              <a:rPr lang="en-US" sz="2000" b="1" i="1" dirty="0" smtClean="0">
                <a:ln w="12700">
                  <a:solidFill>
                    <a:schemeClr val="accent3">
                      <a:lumMod val="75000"/>
                    </a:schemeClr>
                  </a:solidFill>
                  <a:prstDash val="solid"/>
                </a:ln>
                <a:solidFill>
                  <a:schemeClr val="accent3">
                    <a:lumMod val="75000"/>
                  </a:schemeClr>
                </a:solidFill>
                <a:effectLst>
                  <a:outerShdw blurRad="41275" dist="20320" dir="1800000" algn="tl" rotWithShape="0">
                    <a:srgbClr val="000000">
                      <a:alpha val="40000"/>
                    </a:srgbClr>
                  </a:outerShdw>
                </a:effectLst>
                <a:latin typeface="Bodoni MT" pitchFamily="18" charset="0"/>
              </a:rPr>
              <a:t>and </a:t>
            </a:r>
            <a:r>
              <a:rPr lang="en-US" sz="2000" b="1" i="1" dirty="0" smtClean="0">
                <a:ln w="12700">
                  <a:solidFill>
                    <a:schemeClr val="accent3">
                      <a:lumMod val="75000"/>
                    </a:schemeClr>
                  </a:solidFill>
                  <a:prstDash val="solid"/>
                </a:ln>
                <a:solidFill>
                  <a:schemeClr val="accent3">
                    <a:lumMod val="75000"/>
                  </a:schemeClr>
                </a:solidFill>
                <a:effectLst>
                  <a:outerShdw blurRad="41275" dist="20320" dir="1800000" algn="tl" rotWithShape="0">
                    <a:srgbClr val="000000">
                      <a:alpha val="40000"/>
                    </a:srgbClr>
                  </a:outerShdw>
                </a:effectLst>
                <a:latin typeface="Bodoni MT" pitchFamily="18" charset="0"/>
              </a:rPr>
              <a:t>innovation leads to progress.”</a:t>
            </a:r>
            <a:endParaRPr lang="en-US" sz="2000" b="1" i="1" dirty="0">
              <a:ln w="12700">
                <a:solidFill>
                  <a:schemeClr val="accent3">
                    <a:lumMod val="75000"/>
                  </a:schemeClr>
                </a:solidFill>
                <a:prstDash val="solid"/>
              </a:ln>
              <a:solidFill>
                <a:schemeClr val="accent3">
                  <a:lumMod val="75000"/>
                </a:schemeClr>
              </a:solidFill>
              <a:effectLst>
                <a:outerShdw blurRad="41275" dist="20320" dir="1800000" algn="tl" rotWithShape="0">
                  <a:srgbClr val="000000">
                    <a:alpha val="40000"/>
                  </a:srgbClr>
                </a:outerShdw>
              </a:effectLst>
              <a:latin typeface="Bodoni MT" pitchFamily="18" charset="0"/>
            </a:endParaRPr>
          </a:p>
        </p:txBody>
      </p:sp>
      <p:sp>
        <p:nvSpPr>
          <p:cNvPr id="6" name="Text Placeholder 5">
            <a:extLst>
              <a:ext uri="{FF2B5EF4-FFF2-40B4-BE49-F238E27FC236}">
                <a16:creationId xmlns:a16="http://schemas.microsoft.com/office/drawing/2014/main" xmlns="" id="{CDD6760C-D868-43F4-99FB-1B78C91F8FE1}"/>
              </a:ext>
            </a:extLst>
          </p:cNvPr>
          <p:cNvSpPr>
            <a:spLocks noGrp="1"/>
          </p:cNvSpPr>
          <p:nvPr>
            <p:ph type="body" sz="quarter" idx="13"/>
          </p:nvPr>
        </p:nvSpPr>
        <p:spPr>
          <a:xfrm>
            <a:off x="0" y="5659110"/>
            <a:ext cx="2991394" cy="1002946"/>
          </a:xfrm>
        </p:spPr>
        <p:style>
          <a:lnRef idx="3">
            <a:schemeClr val="lt1"/>
          </a:lnRef>
          <a:fillRef idx="1">
            <a:schemeClr val="accent3"/>
          </a:fillRef>
          <a:effectRef idx="1">
            <a:schemeClr val="accent3"/>
          </a:effectRef>
          <a:fontRef idx="minor">
            <a:schemeClr val="lt1"/>
          </a:fontRef>
        </p:style>
        <p:txBody>
          <a:bodyPr>
            <a:noAutofit/>
          </a:bodyPr>
          <a:lstStyle/>
          <a:p>
            <a:pPr>
              <a:lnSpc>
                <a:spcPct val="100000"/>
              </a:lnSpc>
              <a:spcBef>
                <a:spcPts val="0"/>
              </a:spcBef>
            </a:pPr>
            <a:r>
              <a:rPr lang="en-US" sz="1800" dirty="0" smtClean="0">
                <a:solidFill>
                  <a:schemeClr val="bg1"/>
                </a:solidFill>
                <a:effectLst>
                  <a:reflection blurRad="6350" stA="55000" endA="300" endPos="45500" dir="5400000" sy="-100000" algn="bl" rotWithShape="0"/>
                </a:effectLst>
              </a:rPr>
              <a:t> BY:    </a:t>
            </a:r>
            <a:r>
              <a:rPr lang="en-US" sz="1800" dirty="0" err="1" smtClean="0">
                <a:solidFill>
                  <a:schemeClr val="bg1"/>
                </a:solidFill>
                <a:effectLst>
                  <a:reflection blurRad="6350" stA="55000" endA="300" endPos="45500" dir="5400000" sy="-100000" algn="bl" rotWithShape="0"/>
                </a:effectLst>
              </a:rPr>
              <a:t>Shubham</a:t>
            </a:r>
            <a:r>
              <a:rPr lang="en-US" sz="1800" dirty="0" smtClean="0">
                <a:solidFill>
                  <a:schemeClr val="bg1"/>
                </a:solidFill>
                <a:effectLst>
                  <a:reflection blurRad="6350" stA="55000" endA="300" endPos="45500" dir="5400000" sy="-100000" algn="bl" rotWithShape="0"/>
                </a:effectLst>
              </a:rPr>
              <a:t> </a:t>
            </a:r>
            <a:r>
              <a:rPr lang="en-US" sz="1800" dirty="0" err="1" smtClean="0">
                <a:solidFill>
                  <a:schemeClr val="bg1"/>
                </a:solidFill>
                <a:effectLst>
                  <a:reflection blurRad="6350" stA="55000" endA="300" endPos="45500" dir="5400000" sy="-100000" algn="bl" rotWithShape="0"/>
                </a:effectLst>
              </a:rPr>
              <a:t>singh</a:t>
            </a:r>
            <a:endParaRPr lang="en-US" sz="1800" dirty="0" smtClean="0">
              <a:solidFill>
                <a:schemeClr val="bg1"/>
              </a:solidFill>
              <a:effectLst>
                <a:reflection blurRad="6350" stA="55000" endA="300" endPos="45500" dir="5400000" sy="-100000" algn="bl" rotWithShape="0"/>
              </a:effectLst>
            </a:endParaRPr>
          </a:p>
          <a:p>
            <a:pPr>
              <a:lnSpc>
                <a:spcPct val="100000"/>
              </a:lnSpc>
              <a:spcBef>
                <a:spcPts val="0"/>
              </a:spcBef>
            </a:pPr>
            <a:r>
              <a:rPr lang="en-US" sz="1800" dirty="0" smtClean="0">
                <a:solidFill>
                  <a:schemeClr val="bg1"/>
                </a:solidFill>
                <a:effectLst>
                  <a:reflection blurRad="6350" stA="55000" endA="300" endPos="45500" dir="5400000" sy="-100000" algn="bl" rotWithShape="0"/>
                </a:effectLst>
              </a:rPr>
              <a:t> </a:t>
            </a:r>
            <a:r>
              <a:rPr lang="en-US" sz="1800" dirty="0" smtClean="0">
                <a:solidFill>
                  <a:schemeClr val="bg1"/>
                </a:solidFill>
                <a:effectLst>
                  <a:reflection blurRad="6350" stA="55000" endA="300" endPos="45500" dir="5400000" sy="-100000" algn="bl" rotWithShape="0"/>
                </a:effectLst>
              </a:rPr>
              <a:t>          </a:t>
            </a:r>
            <a:r>
              <a:rPr lang="en-US" sz="1800" dirty="0" err="1" smtClean="0">
                <a:solidFill>
                  <a:schemeClr val="bg1"/>
                </a:solidFill>
                <a:effectLst>
                  <a:reflection blurRad="6350" stA="55000" endA="300" endPos="45500" dir="5400000" sy="-100000" algn="bl" rotWithShape="0"/>
                </a:effectLst>
              </a:rPr>
              <a:t>Jahanvi</a:t>
            </a:r>
            <a:r>
              <a:rPr lang="en-US" sz="1800" dirty="0" smtClean="0">
                <a:solidFill>
                  <a:schemeClr val="bg1"/>
                </a:solidFill>
                <a:effectLst>
                  <a:reflection blurRad="6350" stA="55000" endA="300" endPos="45500" dir="5400000" sy="-100000" algn="bl" rotWithShape="0"/>
                </a:effectLst>
              </a:rPr>
              <a:t> Sharma</a:t>
            </a:r>
          </a:p>
          <a:p>
            <a:pPr>
              <a:lnSpc>
                <a:spcPct val="100000"/>
              </a:lnSpc>
              <a:spcBef>
                <a:spcPts val="0"/>
              </a:spcBef>
            </a:pPr>
            <a:r>
              <a:rPr lang="en-US" sz="1800" dirty="0" smtClean="0">
                <a:solidFill>
                  <a:schemeClr val="bg1"/>
                </a:solidFill>
                <a:effectLst>
                  <a:reflection blurRad="6350" stA="55000" endA="300" endPos="45500" dir="5400000" sy="-100000" algn="bl" rotWithShape="0"/>
                </a:effectLst>
              </a:rPr>
              <a:t> </a:t>
            </a:r>
            <a:r>
              <a:rPr lang="en-US" sz="1800" dirty="0" smtClean="0">
                <a:solidFill>
                  <a:schemeClr val="bg1"/>
                </a:solidFill>
                <a:effectLst>
                  <a:reflection blurRad="6350" stA="55000" endA="300" endPos="45500" dir="5400000" sy="-100000" algn="bl" rotWithShape="0"/>
                </a:effectLst>
              </a:rPr>
              <a:t>          </a:t>
            </a:r>
            <a:r>
              <a:rPr lang="en-US" sz="1800" dirty="0" err="1" smtClean="0">
                <a:solidFill>
                  <a:schemeClr val="bg1"/>
                </a:solidFill>
                <a:effectLst>
                  <a:reflection blurRad="6350" stA="55000" endA="300" endPos="45500" dir="5400000" sy="-100000" algn="bl" rotWithShape="0"/>
                </a:effectLst>
              </a:rPr>
              <a:t>Vaibhav</a:t>
            </a:r>
            <a:r>
              <a:rPr lang="en-US" sz="1800" dirty="0" smtClean="0">
                <a:solidFill>
                  <a:schemeClr val="bg1"/>
                </a:solidFill>
                <a:effectLst>
                  <a:reflection blurRad="6350" stA="55000" endA="300" endPos="45500" dir="5400000" sy="-100000" algn="bl" rotWithShape="0"/>
                </a:effectLst>
              </a:rPr>
              <a:t> </a:t>
            </a:r>
            <a:r>
              <a:rPr lang="en-US" sz="1800" dirty="0" err="1" smtClean="0">
                <a:solidFill>
                  <a:schemeClr val="bg1"/>
                </a:solidFill>
                <a:effectLst>
                  <a:reflection blurRad="6350" stA="55000" endA="300" endPos="45500" dir="5400000" sy="-100000" algn="bl" rotWithShape="0"/>
                </a:effectLst>
              </a:rPr>
              <a:t>singh</a:t>
            </a:r>
            <a:endParaRPr lang="ru-RU" sz="1800" dirty="0">
              <a:solidFill>
                <a:schemeClr val="bg1"/>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xmlns="" val="1650012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36023" y="3041505"/>
            <a:ext cx="8438605" cy="365125"/>
          </a:xfrm>
        </p:spPr>
        <p:txBody>
          <a:bodyPr/>
          <a:lstStyle/>
          <a:p>
            <a:r>
              <a:rPr lang="en-US" sz="2400" b="1" dirty="0" smtClean="0">
                <a:solidFill>
                  <a:schemeClr val="accent3">
                    <a:lumMod val="75000"/>
                  </a:schemeClr>
                </a:solidFill>
              </a:rPr>
              <a:t>Safety Requirements</a:t>
            </a:r>
          </a:p>
          <a:p>
            <a:r>
              <a:rPr lang="en-US" sz="2400" b="1" dirty="0" smtClean="0"/>
              <a:t>If there is any damage to the device then the second part attached with airbag inflator starts working which when gets excess of nitrogen pumps and on the sensor which further send the notification.</a:t>
            </a:r>
          </a:p>
          <a:p>
            <a:r>
              <a:rPr lang="en-US" sz="2400" b="1" dirty="0" smtClean="0"/>
              <a:t>Device should be properly fitted and attached properly to the vehicle</a:t>
            </a:r>
            <a:endParaRPr lang="en-US" sz="2400" dirty="0" smtClean="0"/>
          </a:p>
          <a:p>
            <a:r>
              <a:rPr lang="en-US" sz="2400" dirty="0" smtClean="0"/>
              <a:t> </a:t>
            </a:r>
          </a:p>
          <a:p>
            <a:r>
              <a:rPr lang="en-US" sz="2400" b="1" dirty="0" smtClean="0">
                <a:solidFill>
                  <a:schemeClr val="accent3">
                    <a:lumMod val="75000"/>
                  </a:schemeClr>
                </a:solidFill>
              </a:rPr>
              <a:t>Security Requirement</a:t>
            </a:r>
          </a:p>
          <a:p>
            <a:r>
              <a:rPr lang="en-IN" sz="2400" b="1" dirty="0" smtClean="0"/>
              <a:t>Security Requirement requires proper maintenance and check after installation. Testing the system prototype before use is needed</a:t>
            </a:r>
            <a:r>
              <a:rPr lang="en-IN" sz="2400" b="1" dirty="0" smtClean="0"/>
              <a:t>.</a:t>
            </a:r>
          </a:p>
          <a:p>
            <a:endParaRPr lang="en-US" sz="2400" dirty="0" smtClean="0"/>
          </a:p>
          <a:p>
            <a:r>
              <a:rPr lang="en-US" sz="2400" b="1" dirty="0" smtClean="0">
                <a:solidFill>
                  <a:schemeClr val="accent3">
                    <a:lumMod val="75000"/>
                  </a:schemeClr>
                </a:solidFill>
              </a:rPr>
              <a:t>Soft Quality Attributes</a:t>
            </a:r>
          </a:p>
          <a:p>
            <a:r>
              <a:rPr lang="en-US" sz="2400" b="1" dirty="0" smtClean="0"/>
              <a:t>Availability of proper hospital and police station should be near to easily track and </a:t>
            </a:r>
            <a:r>
              <a:rPr lang="en-US" sz="2400" b="1" dirty="0" smtClean="0"/>
              <a:t>notify.</a:t>
            </a:r>
            <a:endParaRPr lang="en-US" sz="2400" b="1" dirty="0"/>
          </a:p>
        </p:txBody>
      </p:sp>
      <p:sp>
        <p:nvSpPr>
          <p:cNvPr id="3" name="Slide Number Placeholder 2"/>
          <p:cNvSpPr>
            <a:spLocks noGrp="1"/>
          </p:cNvSpPr>
          <p:nvPr>
            <p:ph type="sldNum" sz="quarter" idx="12"/>
          </p:nvPr>
        </p:nvSpPr>
        <p:spPr/>
        <p:txBody>
          <a:bodyPr/>
          <a:lstStyle/>
          <a:p>
            <a:fld id="{D495E168-DA5E-4888-8D8A-92B118324C14}" type="slidenum">
              <a:rPr lang="ru-RU" smtClean="0"/>
              <a:pPr/>
              <a:t>10</a:t>
            </a:fld>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a:xfrm>
            <a:off x="471204" y="1606737"/>
            <a:ext cx="5838155" cy="1517356"/>
          </a:xfrm>
        </p:spPr>
        <p:txBody>
          <a:bodyPr/>
          <a:lstStyle/>
          <a:p>
            <a:r>
              <a:rPr lang="en-US" sz="5400" dirty="0" smtClean="0"/>
              <a:t>THANK YOU </a:t>
            </a:r>
            <a:r>
              <a:rPr lang="en-US" sz="5400" dirty="0" smtClean="0">
                <a:sym typeface="Wingdings" pitchFamily="2" charset="2"/>
              </a:rPr>
              <a:t></a:t>
            </a:r>
            <a:endParaRPr lang="ru-RU" sz="5400" dirty="0"/>
          </a:p>
        </p:txBody>
      </p:sp>
      <p:pic>
        <p:nvPicPr>
          <p:cNvPr id="12" name="Picture Placeholder 11" descr="Beautiful cliff sea town on sunset">
            <a:extLst>
              <a:ext uri="{FF2B5EF4-FFF2-40B4-BE49-F238E27FC236}">
                <a16:creationId xmlns:a16="http://schemas.microsoft.com/office/drawing/2014/main" xmlns="" id="{A93ACF4C-E9B0-426E-B719-A441974AD9CE}"/>
              </a:ext>
            </a:extLst>
          </p:cNvPr>
          <p:cNvPicPr>
            <a:picLocks noGrp="1" noChangeAspect="1"/>
          </p:cNvPicPr>
          <p:nvPr>
            <p:ph type="pic" sz="quarter" idx="21"/>
          </p:nvPr>
        </p:nvPicPr>
        <p:blipFill>
          <a:blip r:embed="rId2"/>
          <a:stretch>
            <a:fillRect/>
          </a:stretch>
        </p:blipFill>
        <p:spPr>
          <a:xfrm>
            <a:off x="4893428" y="125202"/>
            <a:ext cx="7028973" cy="5699168"/>
          </a:xfrm>
        </p:spPr>
      </p:pic>
      <p:sp>
        <p:nvSpPr>
          <p:cNvPr id="8" name="Rectangle 7"/>
          <p:cNvSpPr/>
          <p:nvPr/>
        </p:nvSpPr>
        <p:spPr>
          <a:xfrm>
            <a:off x="470262" y="3845226"/>
            <a:ext cx="4439613" cy="584775"/>
          </a:xfrm>
          <a:prstGeom prst="rect">
            <a:avLst/>
          </a:prstGeom>
        </p:spPr>
        <p:txBody>
          <a:bodyPr wrap="none">
            <a:spAutoFit/>
          </a:bodyPr>
          <a:lstStyle/>
          <a:p>
            <a:r>
              <a:rPr lang="en-US" sz="3200" b="1" dirty="0" smtClean="0">
                <a:solidFill>
                  <a:schemeClr val="accent3">
                    <a:lumMod val="75000"/>
                  </a:schemeClr>
                </a:solidFill>
              </a:rPr>
              <a:t>ANY QUESTIONS ???</a:t>
            </a:r>
            <a:endParaRPr lang="en-US" sz="3200" b="1" dirty="0">
              <a:solidFill>
                <a:schemeClr val="accent3">
                  <a:lumMod val="75000"/>
                </a:schemeClr>
              </a:solidFill>
            </a:endParaRPr>
          </a:p>
        </p:txBody>
      </p:sp>
    </p:spTree>
    <p:extLst>
      <p:ext uri="{BB962C8B-B14F-4D97-AF65-F5344CB8AC3E}">
        <p14:creationId xmlns:p14="http://schemas.microsoft.com/office/powerpoint/2010/main" xmlns="" val="165001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79B87-4AA7-436A-A28E-213168C1C67B}"/>
              </a:ext>
            </a:extLst>
          </p:cNvPr>
          <p:cNvSpPr>
            <a:spLocks noGrp="1"/>
          </p:cNvSpPr>
          <p:nvPr>
            <p:ph type="title"/>
          </p:nvPr>
        </p:nvSpPr>
        <p:spPr>
          <a:xfrm>
            <a:off x="802790" y="1453967"/>
            <a:ext cx="4503295" cy="782638"/>
          </a:xfrm>
        </p:spPr>
        <p:txBody>
          <a:bodyPr>
            <a:noAutofit/>
          </a:bodyPr>
          <a:lstStyle/>
          <a:p>
            <a:r>
              <a:rPr lang="en-US" sz="7200" dirty="0" smtClean="0"/>
              <a:t>PURPOSE</a:t>
            </a:r>
            <a:r>
              <a:rPr lang="en-US" sz="7200" dirty="0" smtClean="0"/>
              <a:t/>
            </a:r>
            <a:br>
              <a:rPr lang="en-US" sz="7200" dirty="0" smtClean="0"/>
            </a:br>
            <a:endParaRPr lang="ru-RU" sz="7200" dirty="0"/>
          </a:p>
        </p:txBody>
      </p:sp>
      <p:sp>
        <p:nvSpPr>
          <p:cNvPr id="24" name="Text Placeholder 23">
            <a:extLst>
              <a:ext uri="{FF2B5EF4-FFF2-40B4-BE49-F238E27FC236}">
                <a16:creationId xmlns:a16="http://schemas.microsoft.com/office/drawing/2014/main" xmlns="" id="{DA95CB00-346A-4BCB-AB0E-28FBDAD2E1ED}"/>
              </a:ext>
            </a:extLst>
          </p:cNvPr>
          <p:cNvSpPr>
            <a:spLocks noGrp="1"/>
          </p:cNvSpPr>
          <p:nvPr>
            <p:ph type="body" sz="quarter" idx="16"/>
          </p:nvPr>
        </p:nvSpPr>
        <p:spPr>
          <a:xfrm>
            <a:off x="732737" y="2505528"/>
            <a:ext cx="5576622" cy="701675"/>
          </a:xfrm>
        </p:spPr>
        <p:txBody>
          <a:bodyPr/>
          <a:lstStyle/>
          <a:p>
            <a:r>
              <a:rPr lang="en-IN" sz="2400" dirty="0" smtClean="0"/>
              <a:t>This device is for the automation of accident detection and notifying the hospitals, police stations about the accident data.</a:t>
            </a:r>
            <a:endParaRPr lang="en-US" sz="2400" dirty="0" smtClean="0"/>
          </a:p>
          <a:p>
            <a:r>
              <a:rPr lang="en-US" sz="2400" dirty="0" smtClean="0">
                <a:solidFill>
                  <a:schemeClr val="accent3">
                    <a:lumMod val="75000"/>
                  </a:schemeClr>
                </a:solidFill>
              </a:rPr>
              <a:t>Intended Audience and Reading Suggestions</a:t>
            </a:r>
          </a:p>
          <a:p>
            <a:r>
              <a:rPr lang="en-IN" sz="2400" dirty="0" smtClean="0"/>
              <a:t>This project is for the Accident detection and targets car manufacturing industry for implementation and is restricted to the accident suspect.</a:t>
            </a:r>
            <a:endParaRPr lang="en-US" sz="2400" dirty="0" smtClean="0"/>
          </a:p>
          <a:p>
            <a:endParaRPr lang="en-US" sz="2400" dirty="0"/>
          </a:p>
        </p:txBody>
      </p:sp>
      <p:pic>
        <p:nvPicPr>
          <p:cNvPr id="14" name="Picture Placeholder 13" descr="Boat on sunset sea">
            <a:extLst>
              <a:ext uri="{FF2B5EF4-FFF2-40B4-BE49-F238E27FC236}">
                <a16:creationId xmlns:a16="http://schemas.microsoft.com/office/drawing/2014/main" xmlns="" id="{6D2A2984-909C-46E6-BA11-B06EBD98F0D9}"/>
              </a:ext>
            </a:extLst>
          </p:cNvPr>
          <p:cNvPicPr>
            <a:picLocks noGrp="1" noChangeAspect="1"/>
          </p:cNvPicPr>
          <p:nvPr>
            <p:ph type="pic" sz="quarter" idx="18"/>
          </p:nvPr>
        </p:nvPicPr>
        <p:blipFill>
          <a:blip r:embed="rId2"/>
          <a:stretch>
            <a:fillRect/>
          </a:stretch>
        </p:blipFill>
        <p:spPr>
          <a:xfrm>
            <a:off x="7122111" y="1444486"/>
            <a:ext cx="5157640" cy="3438427"/>
          </a:xfrm>
        </p:spPr>
      </p:pic>
      <p:sp>
        <p:nvSpPr>
          <p:cNvPr id="4" name="Slide Number Placeholder 3">
            <a:extLst>
              <a:ext uri="{FF2B5EF4-FFF2-40B4-BE49-F238E27FC236}">
                <a16:creationId xmlns:a16="http://schemas.microsoft.com/office/drawing/2014/main" xmlns="" id="{9DFFC05B-6738-42DC-8BE6-C9279D17A4F6}"/>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xmlns="" val="2023535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lstStyle/>
          <a:p>
            <a:r>
              <a:rPr lang="en-IN" dirty="0" smtClean="0"/>
              <a:t>PROJECT SCOPE</a:t>
            </a:r>
            <a:endParaRPr lang="ru-RU" dirty="0"/>
          </a:p>
        </p:txBody>
      </p:sp>
      <p:sp>
        <p:nvSpPr>
          <p:cNvPr id="7" name="Text Placeholder 6">
            <a:extLst>
              <a:ext uri="{FF2B5EF4-FFF2-40B4-BE49-F238E27FC236}">
                <a16:creationId xmlns:a16="http://schemas.microsoft.com/office/drawing/2014/main" xmlns="" id="{B0CA970E-796E-4258-8457-D1CEF7B4B866}"/>
              </a:ext>
            </a:extLst>
          </p:cNvPr>
          <p:cNvSpPr>
            <a:spLocks noGrp="1"/>
          </p:cNvSpPr>
          <p:nvPr>
            <p:ph type="body" idx="20"/>
          </p:nvPr>
        </p:nvSpPr>
        <p:spPr>
          <a:xfrm>
            <a:off x="1397727" y="2066337"/>
            <a:ext cx="9117872" cy="2333625"/>
          </a:xfrm>
        </p:spPr>
        <p:txBody>
          <a:bodyPr>
            <a:noAutofit/>
          </a:bodyPr>
          <a:lstStyle/>
          <a:p>
            <a:pPr>
              <a:buNone/>
            </a:pPr>
            <a:r>
              <a:rPr lang="en-IN" sz="3200" dirty="0" smtClean="0">
                <a:solidFill>
                  <a:schemeClr val="tx2">
                    <a:lumMod val="75000"/>
                  </a:schemeClr>
                </a:solidFill>
              </a:rPr>
              <a:t> </a:t>
            </a:r>
            <a:r>
              <a:rPr lang="en-IN" sz="3100" b="1" dirty="0" smtClean="0">
                <a:solidFill>
                  <a:schemeClr val="tx2">
                    <a:lumMod val="75000"/>
                  </a:schemeClr>
                </a:solidFill>
              </a:rPr>
              <a:t>The </a:t>
            </a:r>
            <a:r>
              <a:rPr lang="en-IN" sz="3100" b="1" dirty="0" smtClean="0">
                <a:solidFill>
                  <a:schemeClr val="tx2">
                    <a:lumMod val="75000"/>
                  </a:schemeClr>
                </a:solidFill>
              </a:rPr>
              <a:t>proposed device is for accident notification system (A.N.S). This product will be used in vehicles to get the data of accident and further notifying police station and hospitals</a:t>
            </a:r>
            <a:r>
              <a:rPr lang="en-IN" sz="3100" b="1" dirty="0" smtClean="0">
                <a:solidFill>
                  <a:schemeClr val="tx2">
                    <a:lumMod val="75000"/>
                  </a:schemeClr>
                </a:solidFill>
              </a:rPr>
              <a:t>.</a:t>
            </a:r>
          </a:p>
          <a:p>
            <a:pPr>
              <a:buNone/>
            </a:pPr>
            <a:endParaRPr lang="en-US" sz="3100" b="1" dirty="0" smtClean="0">
              <a:solidFill>
                <a:schemeClr val="tx2">
                  <a:lumMod val="75000"/>
                </a:schemeClr>
              </a:solidFill>
            </a:endParaRPr>
          </a:p>
          <a:p>
            <a:pPr>
              <a:buNone/>
            </a:pPr>
            <a:r>
              <a:rPr lang="en-IN" sz="3100" b="1" dirty="0" smtClean="0">
                <a:solidFill>
                  <a:schemeClr val="tx2">
                    <a:lumMod val="75000"/>
                  </a:schemeClr>
                </a:solidFill>
              </a:rPr>
              <a:t> </a:t>
            </a:r>
            <a:r>
              <a:rPr lang="en-IN" sz="3100" b="1" dirty="0" smtClean="0">
                <a:solidFill>
                  <a:schemeClr val="accent3">
                    <a:lumMod val="75000"/>
                  </a:schemeClr>
                </a:solidFill>
              </a:rPr>
              <a:t>Goal</a:t>
            </a:r>
            <a:r>
              <a:rPr lang="en-IN" sz="3100" b="1" dirty="0" smtClean="0">
                <a:solidFill>
                  <a:schemeClr val="accent3">
                    <a:lumMod val="75000"/>
                  </a:schemeClr>
                </a:solidFill>
              </a:rPr>
              <a:t>:</a:t>
            </a:r>
            <a:r>
              <a:rPr lang="en-IN" sz="3100" b="1" dirty="0" smtClean="0">
                <a:solidFill>
                  <a:schemeClr val="tx2">
                    <a:lumMod val="75000"/>
                  </a:schemeClr>
                </a:solidFill>
              </a:rPr>
              <a:t> It will reduce the no of deaths in accident cases and will help to track data of car .Including, will help to solve various cases of road accident and will able to find the culprit.</a:t>
            </a:r>
            <a:endParaRPr lang="en-US" sz="3100" b="1" dirty="0" smtClean="0">
              <a:solidFill>
                <a:schemeClr val="tx2">
                  <a:lumMod val="75000"/>
                </a:schemeClr>
              </a:solidFill>
            </a:endParaRPr>
          </a:p>
          <a:p>
            <a:pPr>
              <a:buNone/>
            </a:pPr>
            <a:endParaRPr lang="ru-RU" sz="3200" dirty="0">
              <a:solidFill>
                <a:schemeClr val="tx2">
                  <a:lumMod val="75000"/>
                </a:schemeClr>
              </a:solidFill>
            </a:endParaRPr>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xmlns="" val="3953500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1AEBC-6D9D-4D30-BB4C-43FE1370375F}"/>
              </a:ext>
            </a:extLst>
          </p:cNvPr>
          <p:cNvSpPr>
            <a:spLocks noGrp="1"/>
          </p:cNvSpPr>
          <p:nvPr>
            <p:ph type="title"/>
          </p:nvPr>
        </p:nvSpPr>
        <p:spPr>
          <a:xfrm>
            <a:off x="5564777" y="2101986"/>
            <a:ext cx="4616925" cy="676275"/>
          </a:xfrm>
        </p:spPr>
        <p:txBody>
          <a:bodyPr>
            <a:noAutofit/>
          </a:bodyPr>
          <a:lstStyle/>
          <a:p>
            <a:r>
              <a:rPr lang="en-US" sz="5400" dirty="0" smtClean="0"/>
              <a:t>Overall Description</a:t>
            </a:r>
            <a:br>
              <a:rPr lang="en-US" sz="5400" dirty="0" smtClean="0"/>
            </a:br>
            <a:endParaRPr lang="ru-RU" sz="5400" dirty="0"/>
          </a:p>
        </p:txBody>
      </p:sp>
      <p:sp>
        <p:nvSpPr>
          <p:cNvPr id="5" name="Text Placeholder 4">
            <a:extLst>
              <a:ext uri="{FF2B5EF4-FFF2-40B4-BE49-F238E27FC236}">
                <a16:creationId xmlns:a16="http://schemas.microsoft.com/office/drawing/2014/main" xmlns="" id="{C7BFDBF9-B20C-4919-9CE3-90C6CDC85BDD}"/>
              </a:ext>
            </a:extLst>
          </p:cNvPr>
          <p:cNvSpPr>
            <a:spLocks noGrp="1"/>
          </p:cNvSpPr>
          <p:nvPr>
            <p:ph type="body" sz="quarter" idx="16"/>
          </p:nvPr>
        </p:nvSpPr>
        <p:spPr>
          <a:xfrm>
            <a:off x="5649889" y="2592569"/>
            <a:ext cx="5630885" cy="836431"/>
          </a:xfrm>
        </p:spPr>
        <p:txBody>
          <a:bodyPr/>
          <a:lstStyle/>
          <a:p>
            <a:r>
              <a:rPr lang="en-US" sz="3200" dirty="0" smtClean="0"/>
              <a:t>Product Perspective</a:t>
            </a:r>
          </a:p>
          <a:p>
            <a:endParaRPr lang="ru-RU" sz="3200" dirty="0"/>
          </a:p>
        </p:txBody>
      </p:sp>
      <p:sp>
        <p:nvSpPr>
          <p:cNvPr id="4" name="Slide Number Placeholder 3">
            <a:extLst>
              <a:ext uri="{FF2B5EF4-FFF2-40B4-BE49-F238E27FC236}">
                <a16:creationId xmlns:a16="http://schemas.microsoft.com/office/drawing/2014/main" xmlns="" id="{BEDAECDC-7310-4573-BE1D-3F708C83049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28" name="Text Placeholder 27"/>
          <p:cNvSpPr>
            <a:spLocks noGrp="1"/>
          </p:cNvSpPr>
          <p:nvPr>
            <p:ph type="body" idx="18"/>
          </p:nvPr>
        </p:nvSpPr>
        <p:spPr>
          <a:xfrm>
            <a:off x="5499463" y="5874799"/>
            <a:ext cx="6692537" cy="365125"/>
          </a:xfrm>
        </p:spPr>
        <p:txBody>
          <a:bodyPr>
            <a:noAutofit/>
          </a:bodyPr>
          <a:lstStyle/>
          <a:p>
            <a:r>
              <a:rPr lang="en-IN" sz="2000" dirty="0" smtClean="0"/>
              <a:t>Currently we don't have any system to send notification to Hospitals and police station.</a:t>
            </a:r>
            <a:endParaRPr lang="en-US" sz="2000" dirty="0" smtClean="0"/>
          </a:p>
          <a:p>
            <a:r>
              <a:rPr lang="en-IN" sz="2000" dirty="0" smtClean="0"/>
              <a:t> There are few more systems which can be integrated with this system to make it more flexible:</a:t>
            </a:r>
            <a:endParaRPr lang="en-US" sz="2000" dirty="0" smtClean="0"/>
          </a:p>
          <a:p>
            <a:r>
              <a:rPr lang="en-IN" sz="2000" dirty="0" smtClean="0"/>
              <a:t> </a:t>
            </a:r>
            <a:endParaRPr lang="en-US" sz="2000" dirty="0" smtClean="0"/>
          </a:p>
          <a:p>
            <a:r>
              <a:rPr lang="en-IN" sz="2000" dirty="0" smtClean="0"/>
              <a:t>1. Voice enabled first aid instruction system.</a:t>
            </a:r>
            <a:endParaRPr lang="en-US" sz="2000" dirty="0" smtClean="0"/>
          </a:p>
          <a:p>
            <a:r>
              <a:rPr lang="en-IN" sz="2000" dirty="0" smtClean="0"/>
              <a:t>2. Air-bagged system.</a:t>
            </a:r>
            <a:endParaRPr lang="en-US" sz="2000" dirty="0" smtClean="0"/>
          </a:p>
          <a:p>
            <a:endParaRPr lang="en-US" sz="2000" dirty="0"/>
          </a:p>
        </p:txBody>
      </p:sp>
      <p:pic>
        <p:nvPicPr>
          <p:cNvPr id="40" name="Picture 39" descr="454fe26eb6dd135ce7feaeb3b1929573.gif"/>
          <p:cNvPicPr>
            <a:picLocks noChangeAspect="1"/>
          </p:cNvPicPr>
          <p:nvPr/>
        </p:nvPicPr>
        <p:blipFill>
          <a:blip r:embed="rId2"/>
          <a:stretch>
            <a:fillRect/>
          </a:stretch>
        </p:blipFill>
        <p:spPr>
          <a:xfrm>
            <a:off x="235132" y="509452"/>
            <a:ext cx="4924152" cy="5617030"/>
          </a:xfrm>
          <a:prstGeom prst="rect">
            <a:avLst/>
          </a:prstGeom>
          <a:ln>
            <a:noFill/>
          </a:ln>
          <a:effectLst>
            <a:softEdge rad="112500"/>
          </a:effectLst>
        </p:spPr>
      </p:pic>
    </p:spTree>
    <p:extLst>
      <p:ext uri="{BB962C8B-B14F-4D97-AF65-F5344CB8AC3E}">
        <p14:creationId xmlns:p14="http://schemas.microsoft.com/office/powerpoint/2010/main" xmlns="" val="1266157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E5D49-E249-409D-B751-A559433D91A4}"/>
              </a:ext>
            </a:extLst>
          </p:cNvPr>
          <p:cNvSpPr>
            <a:spLocks noGrp="1"/>
          </p:cNvSpPr>
          <p:nvPr>
            <p:ph type="title"/>
          </p:nvPr>
        </p:nvSpPr>
        <p:spPr>
          <a:xfrm>
            <a:off x="406795" y="2160801"/>
            <a:ext cx="3930073" cy="676275"/>
          </a:xfrm>
        </p:spPr>
        <p:txBody>
          <a:bodyPr>
            <a:normAutofit fontScale="90000"/>
          </a:bodyPr>
          <a:lstStyle/>
          <a:p>
            <a:r>
              <a:rPr lang="en-US" dirty="0" smtClean="0"/>
              <a:t>Product Features</a:t>
            </a:r>
            <a:endParaRPr lang="en-US" dirty="0"/>
          </a:p>
        </p:txBody>
      </p:sp>
      <p:sp>
        <p:nvSpPr>
          <p:cNvPr id="4" name="Slide Number Placeholder 3">
            <a:extLst>
              <a:ext uri="{FF2B5EF4-FFF2-40B4-BE49-F238E27FC236}">
                <a16:creationId xmlns:a16="http://schemas.microsoft.com/office/drawing/2014/main" xmlns="" id="{FD6DFB08-8A98-4B84-945E-34868D1EC0C6}"/>
              </a:ext>
            </a:extLst>
          </p:cNvPr>
          <p:cNvSpPr>
            <a:spLocks noGrp="1"/>
          </p:cNvSpPr>
          <p:nvPr>
            <p:ph type="sldNum" sz="quarter" idx="12"/>
          </p:nvPr>
        </p:nvSpPr>
        <p:spPr/>
        <p:txBody>
          <a:bodyPr/>
          <a:lstStyle/>
          <a:p>
            <a:fld id="{D495E168-DA5E-4888-8D8A-92B118324C14}" type="slidenum">
              <a:rPr lang="ru-RU" smtClean="0"/>
              <a:pPr/>
              <a:t>5</a:t>
            </a:fld>
            <a:endParaRPr lang="ru-RU" dirty="0"/>
          </a:p>
        </p:txBody>
      </p:sp>
      <p:pic>
        <p:nvPicPr>
          <p:cNvPr id="10" name="Picture 9"/>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732473" y="208280"/>
            <a:ext cx="5979070" cy="3096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75657" y="3594053"/>
            <a:ext cx="8647612" cy="2935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11384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4D24B6-BECF-4BE6-9971-53768392C0BB}"/>
              </a:ext>
            </a:extLst>
          </p:cNvPr>
          <p:cNvSpPr>
            <a:spLocks noGrp="1"/>
          </p:cNvSpPr>
          <p:nvPr>
            <p:ph type="title"/>
          </p:nvPr>
        </p:nvSpPr>
        <p:spPr>
          <a:xfrm>
            <a:off x="0" y="505302"/>
            <a:ext cx="10515600" cy="1325563"/>
          </a:xfrm>
        </p:spPr>
        <p:txBody>
          <a:bodyPr>
            <a:normAutofit/>
          </a:bodyPr>
          <a:lstStyle/>
          <a:p>
            <a:r>
              <a:rPr lang="en-IN" sz="3600" dirty="0" smtClean="0"/>
              <a:t>User Classes and Characteristics</a:t>
            </a:r>
            <a:endParaRPr lang="ru-RU" sz="3600" dirty="0"/>
          </a:p>
        </p:txBody>
      </p:sp>
      <p:sp>
        <p:nvSpPr>
          <p:cNvPr id="3" name="Text Placeholder 2">
            <a:extLst>
              <a:ext uri="{FF2B5EF4-FFF2-40B4-BE49-F238E27FC236}">
                <a16:creationId xmlns:a16="http://schemas.microsoft.com/office/drawing/2014/main" xmlns="" id="{D46DC636-DB75-49A5-B764-91FF21804DA0}"/>
              </a:ext>
            </a:extLst>
          </p:cNvPr>
          <p:cNvSpPr>
            <a:spLocks noGrp="1"/>
          </p:cNvSpPr>
          <p:nvPr>
            <p:ph type="body" sz="quarter" idx="16"/>
          </p:nvPr>
        </p:nvSpPr>
        <p:spPr>
          <a:xfrm>
            <a:off x="158215" y="2388122"/>
            <a:ext cx="5210619" cy="524711"/>
          </a:xfrm>
        </p:spPr>
        <p:txBody>
          <a:bodyPr/>
          <a:lstStyle/>
          <a:p>
            <a:r>
              <a:rPr lang="en-IN" sz="1600" dirty="0" smtClean="0">
                <a:solidFill>
                  <a:schemeClr val="accent3">
                    <a:lumMod val="75000"/>
                  </a:schemeClr>
                </a:solidFill>
              </a:rPr>
              <a:t>USER:-The user or driver with co -passenger can get emergency help in case of accident.</a:t>
            </a:r>
            <a:endParaRPr lang="en-US" sz="1600" dirty="0" smtClean="0">
              <a:solidFill>
                <a:schemeClr val="accent3">
                  <a:lumMod val="75000"/>
                </a:schemeClr>
              </a:solidFill>
            </a:endParaRPr>
          </a:p>
          <a:p>
            <a:r>
              <a:rPr lang="en-IN" sz="1600" dirty="0" smtClean="0">
                <a:solidFill>
                  <a:schemeClr val="accent3">
                    <a:lumMod val="75000"/>
                  </a:schemeClr>
                </a:solidFill>
              </a:rPr>
              <a:t> </a:t>
            </a:r>
            <a:endParaRPr lang="en-US" sz="1600" dirty="0" smtClean="0">
              <a:solidFill>
                <a:schemeClr val="accent3">
                  <a:lumMod val="75000"/>
                </a:schemeClr>
              </a:solidFill>
            </a:endParaRPr>
          </a:p>
          <a:p>
            <a:r>
              <a:rPr lang="en-IN" sz="1600" dirty="0" smtClean="0">
                <a:solidFill>
                  <a:schemeClr val="accent3">
                    <a:lumMod val="75000"/>
                  </a:schemeClr>
                </a:solidFill>
              </a:rPr>
              <a:t> Police station: Can get notification about the accident and track device using </a:t>
            </a:r>
            <a:r>
              <a:rPr lang="en-IN" sz="1600" dirty="0" err="1" smtClean="0">
                <a:solidFill>
                  <a:schemeClr val="accent3">
                    <a:lumMod val="75000"/>
                  </a:schemeClr>
                </a:solidFill>
              </a:rPr>
              <a:t>gps</a:t>
            </a:r>
            <a:r>
              <a:rPr lang="en-IN" sz="1600" dirty="0" smtClean="0">
                <a:solidFill>
                  <a:schemeClr val="accent3">
                    <a:lumMod val="75000"/>
                  </a:schemeClr>
                </a:solidFill>
              </a:rPr>
              <a:t> tracker.</a:t>
            </a:r>
            <a:endParaRPr lang="en-US" sz="1600" dirty="0" smtClean="0">
              <a:solidFill>
                <a:schemeClr val="accent3">
                  <a:lumMod val="75000"/>
                </a:schemeClr>
              </a:solidFill>
            </a:endParaRPr>
          </a:p>
          <a:p>
            <a:r>
              <a:rPr lang="en-IN" sz="1600" dirty="0" smtClean="0">
                <a:solidFill>
                  <a:schemeClr val="accent3">
                    <a:lumMod val="75000"/>
                  </a:schemeClr>
                </a:solidFill>
              </a:rPr>
              <a:t> </a:t>
            </a:r>
            <a:endParaRPr lang="en-US" sz="1600" dirty="0" smtClean="0">
              <a:solidFill>
                <a:schemeClr val="accent3">
                  <a:lumMod val="75000"/>
                </a:schemeClr>
              </a:solidFill>
            </a:endParaRPr>
          </a:p>
          <a:p>
            <a:r>
              <a:rPr lang="en-IN" sz="1600" dirty="0" smtClean="0">
                <a:solidFill>
                  <a:schemeClr val="accent3">
                    <a:lumMod val="75000"/>
                  </a:schemeClr>
                </a:solidFill>
              </a:rPr>
              <a:t>Hospital: Hospital can provide instant emergency support in case of accident to the victim.</a:t>
            </a:r>
            <a:endParaRPr lang="en-US" sz="1600" dirty="0" smtClean="0">
              <a:solidFill>
                <a:schemeClr val="accent3">
                  <a:lumMod val="75000"/>
                </a:schemeClr>
              </a:solidFill>
            </a:endParaRPr>
          </a:p>
          <a:p>
            <a:r>
              <a:rPr lang="en-IN" sz="1600" dirty="0" smtClean="0">
                <a:solidFill>
                  <a:schemeClr val="accent3">
                    <a:lumMod val="75000"/>
                  </a:schemeClr>
                </a:solidFill>
              </a:rPr>
              <a:t> </a:t>
            </a:r>
            <a:endParaRPr lang="en-US" sz="1600" dirty="0" smtClean="0">
              <a:solidFill>
                <a:schemeClr val="accent3">
                  <a:lumMod val="75000"/>
                </a:schemeClr>
              </a:solidFill>
            </a:endParaRPr>
          </a:p>
          <a:p>
            <a:r>
              <a:rPr lang="en-IN" sz="1600" dirty="0" smtClean="0">
                <a:solidFill>
                  <a:schemeClr val="accent3">
                    <a:lumMod val="75000"/>
                  </a:schemeClr>
                </a:solidFill>
              </a:rPr>
              <a:t>Family: can be notified about the damage.</a:t>
            </a:r>
            <a:endParaRPr lang="en-US" sz="1600" dirty="0">
              <a:solidFill>
                <a:schemeClr val="accent3">
                  <a:lumMod val="75000"/>
                </a:schemeClr>
              </a:solidFill>
            </a:endParaRPr>
          </a:p>
        </p:txBody>
      </p:sp>
      <p:pic>
        <p:nvPicPr>
          <p:cNvPr id="16" name="Picture Placeholder 15" descr="Scenic View of Beach">
            <a:extLst>
              <a:ext uri="{FF2B5EF4-FFF2-40B4-BE49-F238E27FC236}">
                <a16:creationId xmlns:a16="http://schemas.microsoft.com/office/drawing/2014/main" xmlns="" id="{9AE9B74E-83A6-4E11-8B41-300A15318533}"/>
              </a:ext>
            </a:extLst>
          </p:cNvPr>
          <p:cNvPicPr>
            <a:picLocks noGrp="1" noChangeAspect="1"/>
          </p:cNvPicPr>
          <p:nvPr>
            <p:ph type="pic" sz="quarter" idx="21"/>
          </p:nvPr>
        </p:nvPicPr>
        <p:blipFill>
          <a:blip r:embed="rId2"/>
          <a:stretch>
            <a:fillRect/>
          </a:stretch>
        </p:blipFill>
        <p:spPr>
          <a:xfrm>
            <a:off x="5248997" y="514116"/>
            <a:ext cx="6943003" cy="4906388"/>
          </a:xfrm>
        </p:spPr>
      </p:pic>
    </p:spTree>
    <p:extLst>
      <p:ext uri="{BB962C8B-B14F-4D97-AF65-F5344CB8AC3E}">
        <p14:creationId xmlns:p14="http://schemas.microsoft.com/office/powerpoint/2010/main" xmlns="" val="1316663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xmlns="" id="{5FC6C278-4035-446A-A94B-030E792FDDF5}"/>
              </a:ext>
            </a:extLst>
          </p:cNvPr>
          <p:cNvSpPr txBox="1"/>
          <p:nvPr/>
        </p:nvSpPr>
        <p:spPr>
          <a:xfrm>
            <a:off x="790168" y="1819424"/>
            <a:ext cx="9096374" cy="4154984"/>
          </a:xfrm>
          <a:prstGeom prst="rect">
            <a:avLst/>
          </a:prstGeom>
          <a:noFill/>
        </p:spPr>
        <p:txBody>
          <a:bodyPr wrap="square" rtlCol="0">
            <a:spAutoFit/>
          </a:bodyPr>
          <a:lstStyle/>
          <a:p>
            <a:pPr lvl="0"/>
            <a:r>
              <a:rPr lang="en-US" b="1" dirty="0" smtClean="0"/>
              <a:t>All </a:t>
            </a:r>
            <a:r>
              <a:rPr lang="en-US" b="1" dirty="0" smtClean="0"/>
              <a:t>BDS Engines.</a:t>
            </a:r>
          </a:p>
          <a:p>
            <a:pPr lvl="0"/>
            <a:r>
              <a:rPr lang="en-US" b="1" dirty="0" smtClean="0"/>
              <a:t>All vehicles with global positioning system enabled.</a:t>
            </a:r>
          </a:p>
          <a:p>
            <a:pPr lvl="0"/>
            <a:r>
              <a:rPr lang="en-US" b="1" dirty="0" smtClean="0"/>
              <a:t>All vehicles with Air bag system enabled</a:t>
            </a:r>
            <a:r>
              <a:rPr lang="en-US" b="1" dirty="0" smtClean="0"/>
              <a:t>.</a:t>
            </a:r>
          </a:p>
          <a:p>
            <a:pPr lvl="0"/>
            <a:endParaRPr lang="en-US" dirty="0" smtClean="0"/>
          </a:p>
          <a:p>
            <a:r>
              <a:rPr lang="en-US" sz="2400" b="1" dirty="0" smtClean="0">
                <a:solidFill>
                  <a:schemeClr val="accent3">
                    <a:lumMod val="75000"/>
                  </a:schemeClr>
                </a:solidFill>
              </a:rPr>
              <a:t>Design and Implementation Constraints</a:t>
            </a:r>
            <a:r>
              <a:rPr lang="en-US" sz="2400" b="1" dirty="0" smtClean="0">
                <a:solidFill>
                  <a:schemeClr val="accent3">
                    <a:lumMod val="75000"/>
                  </a:schemeClr>
                </a:solidFill>
              </a:rPr>
              <a:t>.</a:t>
            </a:r>
          </a:p>
          <a:p>
            <a:pPr lvl="0"/>
            <a:r>
              <a:rPr lang="en-US" b="1" dirty="0" smtClean="0"/>
              <a:t>Enabling </a:t>
            </a:r>
            <a:r>
              <a:rPr lang="en-US" b="1" dirty="0" smtClean="0"/>
              <a:t>system with the Old cars.</a:t>
            </a:r>
          </a:p>
          <a:p>
            <a:pPr lvl="0"/>
            <a:r>
              <a:rPr lang="en-US" b="1" dirty="0" smtClean="0"/>
              <a:t>Adaptability of current market.</a:t>
            </a:r>
          </a:p>
          <a:p>
            <a:pPr lvl="0"/>
            <a:r>
              <a:rPr lang="en-US" b="1" dirty="0" smtClean="0"/>
              <a:t>Cost effective ways.</a:t>
            </a:r>
          </a:p>
          <a:p>
            <a:r>
              <a:rPr lang="en-US" dirty="0" smtClean="0"/>
              <a:t> </a:t>
            </a:r>
          </a:p>
          <a:p>
            <a:r>
              <a:rPr lang="en-US" sz="2400" b="1" dirty="0" smtClean="0">
                <a:solidFill>
                  <a:schemeClr val="accent3">
                    <a:lumMod val="75000"/>
                  </a:schemeClr>
                </a:solidFill>
              </a:rPr>
              <a:t>Assumptions and </a:t>
            </a:r>
            <a:r>
              <a:rPr lang="en-US" sz="2400" b="1" dirty="0" smtClean="0">
                <a:solidFill>
                  <a:schemeClr val="accent3">
                    <a:lumMod val="75000"/>
                  </a:schemeClr>
                </a:solidFill>
              </a:rPr>
              <a:t>Dependencies</a:t>
            </a:r>
          </a:p>
          <a:p>
            <a:r>
              <a:rPr lang="en-IN" b="1" dirty="0" smtClean="0"/>
              <a:t>Let </a:t>
            </a:r>
            <a:r>
              <a:rPr lang="en-IN" b="1" dirty="0" smtClean="0"/>
              <a:t>us assume that this is a distributed Accident detection system and it is used in the following application:</a:t>
            </a:r>
            <a:endParaRPr lang="en-US" b="1" dirty="0" smtClean="0"/>
          </a:p>
          <a:p>
            <a:r>
              <a:rPr lang="en-US" b="1" dirty="0" smtClean="0"/>
              <a:t>Application to track vehicle.</a:t>
            </a:r>
          </a:p>
          <a:p>
            <a:r>
              <a:rPr lang="en-US" b="1" dirty="0" smtClean="0"/>
              <a:t>Application to Detect location of vehicle met accident.</a:t>
            </a:r>
            <a:endParaRPr lang="en-US" b="1" dirty="0"/>
          </a:p>
        </p:txBody>
      </p:sp>
      <p:sp>
        <p:nvSpPr>
          <p:cNvPr id="2" name="Slide Number Placeholder 1">
            <a:extLst>
              <a:ext uri="{FF2B5EF4-FFF2-40B4-BE49-F238E27FC236}">
                <a16:creationId xmlns:a16="http://schemas.microsoft.com/office/drawing/2014/main" xmlns="" id="{85431CC7-E576-44E9-B0ED-A55CB1964C55}"/>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6" name="Rectangle 5"/>
          <p:cNvSpPr/>
          <p:nvPr/>
        </p:nvSpPr>
        <p:spPr>
          <a:xfrm>
            <a:off x="919972" y="749328"/>
            <a:ext cx="4738798" cy="584775"/>
          </a:xfrm>
          <a:prstGeom prst="rect">
            <a:avLst/>
          </a:prstGeom>
        </p:spPr>
        <p:txBody>
          <a:bodyPr wrap="none">
            <a:spAutoFit/>
          </a:bodyPr>
          <a:lstStyle/>
          <a:p>
            <a:r>
              <a:rPr lang="en-US" sz="3200" b="1" dirty="0" smtClean="0">
                <a:solidFill>
                  <a:schemeClr val="accent3">
                    <a:lumMod val="75000"/>
                  </a:schemeClr>
                </a:solidFill>
              </a:rPr>
              <a:t>Operating Environment</a:t>
            </a:r>
          </a:p>
        </p:txBody>
      </p:sp>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lstStyle/>
          <a:p>
            <a:r>
              <a:rPr lang="en-US" dirty="0" smtClean="0"/>
              <a:t>System Features</a:t>
            </a:r>
            <a:endParaRPr lang="en-US" dirty="0"/>
          </a:p>
        </p:txBody>
      </p:sp>
      <p:sp>
        <p:nvSpPr>
          <p:cNvPr id="7" name="Text Placeholder 6">
            <a:extLst>
              <a:ext uri="{FF2B5EF4-FFF2-40B4-BE49-F238E27FC236}">
                <a16:creationId xmlns:a16="http://schemas.microsoft.com/office/drawing/2014/main" xmlns="" id="{B0CA970E-796E-4258-8457-D1CEF7B4B866}"/>
              </a:ext>
            </a:extLst>
          </p:cNvPr>
          <p:cNvSpPr>
            <a:spLocks noGrp="1"/>
          </p:cNvSpPr>
          <p:nvPr>
            <p:ph type="body" idx="20"/>
          </p:nvPr>
        </p:nvSpPr>
        <p:spPr>
          <a:xfrm>
            <a:off x="561704" y="1857331"/>
            <a:ext cx="9117872" cy="2333625"/>
          </a:xfrm>
        </p:spPr>
        <p:txBody>
          <a:bodyPr>
            <a:noAutofit/>
          </a:bodyPr>
          <a:lstStyle/>
          <a:p>
            <a:r>
              <a:rPr lang="en-US" b="1" dirty="0" smtClean="0">
                <a:solidFill>
                  <a:schemeClr val="tx2"/>
                </a:solidFill>
              </a:rPr>
              <a:t>Description and </a:t>
            </a:r>
            <a:r>
              <a:rPr lang="en-US" b="1" dirty="0" smtClean="0">
                <a:solidFill>
                  <a:schemeClr val="tx2"/>
                </a:solidFill>
              </a:rPr>
              <a:t>priority:</a:t>
            </a:r>
          </a:p>
          <a:p>
            <a:pPr>
              <a:buNone/>
            </a:pPr>
            <a:r>
              <a:rPr lang="en-US" b="1" dirty="0" smtClean="0">
                <a:solidFill>
                  <a:schemeClr val="accent3">
                    <a:lumMod val="75000"/>
                  </a:schemeClr>
                </a:solidFill>
              </a:rPr>
              <a:t> </a:t>
            </a:r>
            <a:r>
              <a:rPr lang="en-US" b="1" dirty="0" smtClean="0">
                <a:solidFill>
                  <a:schemeClr val="accent3">
                    <a:lumMod val="75000"/>
                  </a:schemeClr>
                </a:solidFill>
              </a:rPr>
              <a:t>   The </a:t>
            </a:r>
            <a:r>
              <a:rPr lang="en-US" b="1" dirty="0" smtClean="0">
                <a:solidFill>
                  <a:schemeClr val="accent3">
                    <a:lumMod val="75000"/>
                  </a:schemeClr>
                </a:solidFill>
              </a:rPr>
              <a:t>accident notification System notifies or informs about the accident spot , time to the nearby hospital , police station and family members .Of course, this project has very high priority in order because will save life in road accident .</a:t>
            </a:r>
          </a:p>
          <a:p>
            <a:r>
              <a:rPr lang="en-US" b="1" dirty="0" smtClean="0">
                <a:solidFill>
                  <a:schemeClr val="tx2"/>
                </a:solidFill>
              </a:rPr>
              <a:t>Stimulus/Response Sequences</a:t>
            </a:r>
          </a:p>
          <a:p>
            <a:pPr>
              <a:buNone/>
            </a:pPr>
            <a:r>
              <a:rPr lang="en-US" b="1" dirty="0" smtClean="0">
                <a:solidFill>
                  <a:schemeClr val="accent3">
                    <a:lumMod val="75000"/>
                  </a:schemeClr>
                </a:solidFill>
              </a:rPr>
              <a:t>    Accident </a:t>
            </a:r>
            <a:r>
              <a:rPr lang="en-US" b="1" dirty="0" smtClean="0">
                <a:solidFill>
                  <a:schemeClr val="accent3">
                    <a:lumMod val="75000"/>
                  </a:schemeClr>
                </a:solidFill>
              </a:rPr>
              <a:t>will be detected by accelerometer.</a:t>
            </a:r>
          </a:p>
          <a:p>
            <a:pPr>
              <a:buNone/>
            </a:pPr>
            <a:r>
              <a:rPr lang="en-US" b="1" dirty="0" smtClean="0">
                <a:solidFill>
                  <a:schemeClr val="accent3">
                    <a:lumMod val="75000"/>
                  </a:schemeClr>
                </a:solidFill>
              </a:rPr>
              <a:t>    Engine </a:t>
            </a:r>
            <a:r>
              <a:rPr lang="en-US" b="1" dirty="0" smtClean="0">
                <a:solidFill>
                  <a:schemeClr val="accent3">
                    <a:lumMod val="75000"/>
                  </a:schemeClr>
                </a:solidFill>
              </a:rPr>
              <a:t>stops.</a:t>
            </a:r>
          </a:p>
          <a:p>
            <a:pPr>
              <a:buNone/>
            </a:pPr>
            <a:r>
              <a:rPr lang="en-US" b="1" dirty="0" smtClean="0">
                <a:solidFill>
                  <a:schemeClr val="accent3">
                    <a:lumMod val="75000"/>
                  </a:schemeClr>
                </a:solidFill>
              </a:rPr>
              <a:t>    Alarm </a:t>
            </a:r>
            <a:r>
              <a:rPr lang="en-US" b="1" dirty="0" smtClean="0">
                <a:solidFill>
                  <a:schemeClr val="accent3">
                    <a:lumMod val="75000"/>
                  </a:schemeClr>
                </a:solidFill>
              </a:rPr>
              <a:t>starts.</a:t>
            </a:r>
          </a:p>
          <a:p>
            <a:pPr>
              <a:buNone/>
            </a:pPr>
            <a:r>
              <a:rPr lang="en-US" b="1" dirty="0" smtClean="0">
                <a:solidFill>
                  <a:schemeClr val="accent3">
                    <a:lumMod val="75000"/>
                  </a:schemeClr>
                </a:solidFill>
              </a:rPr>
              <a:t>    </a:t>
            </a:r>
            <a:r>
              <a:rPr lang="en-US" b="1" dirty="0" err="1" smtClean="0">
                <a:solidFill>
                  <a:schemeClr val="accent3">
                    <a:lumMod val="75000"/>
                  </a:schemeClr>
                </a:solidFill>
              </a:rPr>
              <a:t>Gsm</a:t>
            </a:r>
            <a:r>
              <a:rPr lang="en-US" b="1" dirty="0" smtClean="0">
                <a:solidFill>
                  <a:schemeClr val="accent3">
                    <a:lumMod val="75000"/>
                  </a:schemeClr>
                </a:solidFill>
              </a:rPr>
              <a:t> </a:t>
            </a:r>
            <a:r>
              <a:rPr lang="en-US" b="1" dirty="0" smtClean="0">
                <a:solidFill>
                  <a:schemeClr val="accent3">
                    <a:lumMod val="75000"/>
                  </a:schemeClr>
                </a:solidFill>
              </a:rPr>
              <a:t>model activates and send notification.</a:t>
            </a:r>
          </a:p>
          <a:p>
            <a:r>
              <a:rPr lang="en-US" b="1" dirty="0" smtClean="0">
                <a:solidFill>
                  <a:schemeClr val="tx2"/>
                </a:solidFill>
              </a:rPr>
              <a:t>External Interface Requirement</a:t>
            </a:r>
          </a:p>
          <a:p>
            <a:r>
              <a:rPr lang="en-US" b="1" dirty="0" smtClean="0">
                <a:solidFill>
                  <a:schemeClr val="tx1"/>
                </a:solidFill>
              </a:rPr>
              <a:t>User </a:t>
            </a:r>
            <a:r>
              <a:rPr lang="en-US" b="1" dirty="0" smtClean="0">
                <a:solidFill>
                  <a:schemeClr val="tx1"/>
                </a:solidFill>
              </a:rPr>
              <a:t>Interface :</a:t>
            </a:r>
            <a:endParaRPr lang="en-US" b="1" dirty="0" smtClean="0">
              <a:solidFill>
                <a:schemeClr val="tx1"/>
              </a:solidFill>
            </a:endParaRPr>
          </a:p>
          <a:p>
            <a:pPr>
              <a:buNone/>
            </a:pPr>
            <a:r>
              <a:rPr lang="en-US" b="1" dirty="0" smtClean="0">
                <a:solidFill>
                  <a:schemeClr val="accent3">
                    <a:lumMod val="75000"/>
                  </a:schemeClr>
                </a:solidFill>
              </a:rPr>
              <a:t>    Car </a:t>
            </a:r>
            <a:r>
              <a:rPr lang="en-US" b="1" dirty="0" smtClean="0">
                <a:solidFill>
                  <a:schemeClr val="accent3">
                    <a:lumMod val="75000"/>
                  </a:schemeClr>
                </a:solidFill>
              </a:rPr>
              <a:t>Driver with car</a:t>
            </a:r>
          </a:p>
          <a:p>
            <a:r>
              <a:rPr lang="en-US" b="1" dirty="0" smtClean="0">
                <a:solidFill>
                  <a:schemeClr val="tx1"/>
                </a:solidFill>
              </a:rPr>
              <a:t>Hardware </a:t>
            </a:r>
            <a:r>
              <a:rPr lang="en-US" b="1" dirty="0" smtClean="0">
                <a:solidFill>
                  <a:schemeClr val="tx1"/>
                </a:solidFill>
              </a:rPr>
              <a:t>interface :</a:t>
            </a:r>
            <a:endParaRPr lang="en-US" b="1" dirty="0" smtClean="0">
              <a:solidFill>
                <a:schemeClr val="tx1"/>
              </a:solidFill>
            </a:endParaRPr>
          </a:p>
          <a:p>
            <a:pPr>
              <a:buNone/>
            </a:pPr>
            <a:r>
              <a:rPr lang="en-US" b="1" dirty="0" smtClean="0">
                <a:solidFill>
                  <a:schemeClr val="accent3">
                    <a:lumMod val="75000"/>
                  </a:schemeClr>
                </a:solidFill>
              </a:rPr>
              <a:t>    Power </a:t>
            </a:r>
            <a:r>
              <a:rPr lang="en-US" b="1" dirty="0" smtClean="0">
                <a:solidFill>
                  <a:schemeClr val="accent3">
                    <a:lumMod val="75000"/>
                  </a:schemeClr>
                </a:solidFill>
              </a:rPr>
              <a:t>supply with processor</a:t>
            </a:r>
          </a:p>
          <a:p>
            <a:pPr>
              <a:buNone/>
            </a:pPr>
            <a:r>
              <a:rPr lang="en-US" b="1" dirty="0" smtClean="0">
                <a:solidFill>
                  <a:schemeClr val="accent3">
                    <a:lumMod val="75000"/>
                  </a:schemeClr>
                </a:solidFill>
              </a:rPr>
              <a:t>    Accelerometer </a:t>
            </a:r>
            <a:r>
              <a:rPr lang="en-US" b="1" dirty="0" smtClean="0">
                <a:solidFill>
                  <a:schemeClr val="accent3">
                    <a:lumMod val="75000"/>
                  </a:schemeClr>
                </a:solidFill>
              </a:rPr>
              <a:t>with processor</a:t>
            </a:r>
          </a:p>
          <a:p>
            <a:pPr>
              <a:buNone/>
            </a:pPr>
            <a:r>
              <a:rPr lang="en-US" b="1" dirty="0" smtClean="0">
                <a:solidFill>
                  <a:schemeClr val="accent3">
                    <a:lumMod val="75000"/>
                  </a:schemeClr>
                </a:solidFill>
              </a:rPr>
              <a:t>    </a:t>
            </a:r>
            <a:r>
              <a:rPr lang="en-US" b="1" dirty="0" err="1" smtClean="0">
                <a:solidFill>
                  <a:schemeClr val="accent3">
                    <a:lumMod val="75000"/>
                  </a:schemeClr>
                </a:solidFill>
              </a:rPr>
              <a:t>Gsm</a:t>
            </a:r>
            <a:r>
              <a:rPr lang="en-US" b="1" dirty="0" smtClean="0">
                <a:solidFill>
                  <a:schemeClr val="accent3">
                    <a:lumMod val="75000"/>
                  </a:schemeClr>
                </a:solidFill>
              </a:rPr>
              <a:t> </a:t>
            </a:r>
            <a:r>
              <a:rPr lang="en-US" b="1" dirty="0" smtClean="0">
                <a:solidFill>
                  <a:schemeClr val="accent3">
                    <a:lumMod val="75000"/>
                  </a:schemeClr>
                </a:solidFill>
              </a:rPr>
              <a:t>with Processor as input and output.</a:t>
            </a:r>
          </a:p>
          <a:p>
            <a:pPr>
              <a:buNone/>
            </a:pPr>
            <a:r>
              <a:rPr lang="en-US" b="1" dirty="0" smtClean="0">
                <a:solidFill>
                  <a:schemeClr val="accent3">
                    <a:lumMod val="75000"/>
                  </a:schemeClr>
                </a:solidFill>
              </a:rPr>
              <a:t>    </a:t>
            </a:r>
            <a:r>
              <a:rPr lang="en-US" b="1" dirty="0" err="1" smtClean="0">
                <a:solidFill>
                  <a:schemeClr val="accent3">
                    <a:lumMod val="75000"/>
                  </a:schemeClr>
                </a:solidFill>
              </a:rPr>
              <a:t>Gps</a:t>
            </a:r>
            <a:r>
              <a:rPr lang="en-US" b="1" dirty="0" smtClean="0">
                <a:solidFill>
                  <a:schemeClr val="accent3">
                    <a:lumMod val="75000"/>
                  </a:schemeClr>
                </a:solidFill>
              </a:rPr>
              <a:t> </a:t>
            </a:r>
            <a:r>
              <a:rPr lang="en-US" b="1" dirty="0" smtClean="0">
                <a:solidFill>
                  <a:schemeClr val="accent3">
                    <a:lumMod val="75000"/>
                  </a:schemeClr>
                </a:solidFill>
              </a:rPr>
              <a:t>with processor as input and output and device tracker .</a:t>
            </a:r>
          </a:p>
          <a:p>
            <a:pPr>
              <a:buNone/>
            </a:pPr>
            <a:r>
              <a:rPr lang="en-US" b="1" dirty="0" smtClean="0">
                <a:solidFill>
                  <a:schemeClr val="accent3">
                    <a:lumMod val="75000"/>
                  </a:schemeClr>
                </a:solidFill>
              </a:rPr>
              <a:t>    Display </a:t>
            </a:r>
            <a:r>
              <a:rPr lang="en-US" b="1" dirty="0" smtClean="0">
                <a:solidFill>
                  <a:schemeClr val="accent3">
                    <a:lumMod val="75000"/>
                  </a:schemeClr>
                </a:solidFill>
              </a:rPr>
              <a:t>unit for output from processor.</a:t>
            </a:r>
            <a:endParaRPr lang="en-US" b="1" dirty="0">
              <a:solidFill>
                <a:schemeClr val="accent3">
                  <a:lumMod val="75000"/>
                </a:schemeClr>
              </a:solidFill>
            </a:endParaRPr>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xmlns="" val="395350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36023" y="3041505"/>
            <a:ext cx="8438605" cy="365125"/>
          </a:xfrm>
        </p:spPr>
        <p:txBody>
          <a:bodyPr/>
          <a:lstStyle/>
          <a:p>
            <a:r>
              <a:rPr lang="en-US" sz="4400" b="1" dirty="0" smtClean="0">
                <a:solidFill>
                  <a:schemeClr val="accent3">
                    <a:lumMod val="75000"/>
                  </a:schemeClr>
                </a:solidFill>
              </a:rPr>
              <a:t>Software </a:t>
            </a:r>
            <a:r>
              <a:rPr lang="en-US" sz="4400" b="1" dirty="0" smtClean="0">
                <a:solidFill>
                  <a:schemeClr val="accent3">
                    <a:lumMod val="75000"/>
                  </a:schemeClr>
                </a:solidFill>
              </a:rPr>
              <a:t>Interface :</a:t>
            </a:r>
          </a:p>
          <a:p>
            <a:endParaRPr lang="en-US" sz="4400" b="1" dirty="0" smtClean="0">
              <a:solidFill>
                <a:schemeClr val="accent3">
                  <a:lumMod val="75000"/>
                </a:schemeClr>
              </a:solidFill>
            </a:endParaRPr>
          </a:p>
          <a:p>
            <a:r>
              <a:rPr lang="en-US" sz="2400" b="1" dirty="0" smtClean="0">
                <a:solidFill>
                  <a:schemeClr val="tx2">
                    <a:lumMod val="75000"/>
                  </a:schemeClr>
                </a:solidFill>
              </a:rPr>
              <a:t>Attaching </a:t>
            </a:r>
            <a:r>
              <a:rPr lang="en-US" sz="2400" b="1" dirty="0" smtClean="0">
                <a:solidFill>
                  <a:schemeClr val="tx2">
                    <a:lumMod val="75000"/>
                  </a:schemeClr>
                </a:solidFill>
              </a:rPr>
              <a:t>and integrating message system with Display .</a:t>
            </a:r>
          </a:p>
          <a:p>
            <a:r>
              <a:rPr lang="en-US" sz="2400" b="1" dirty="0" smtClean="0">
                <a:solidFill>
                  <a:schemeClr val="tx2">
                    <a:lumMod val="75000"/>
                  </a:schemeClr>
                </a:solidFill>
              </a:rPr>
              <a:t>Calling </a:t>
            </a:r>
            <a:r>
              <a:rPr lang="en-US" sz="2400" b="1" dirty="0" err="1" smtClean="0">
                <a:solidFill>
                  <a:schemeClr val="tx2">
                    <a:lumMod val="75000"/>
                  </a:schemeClr>
                </a:solidFill>
              </a:rPr>
              <a:t>Api</a:t>
            </a:r>
            <a:r>
              <a:rPr lang="en-US" sz="2400" b="1" dirty="0" smtClean="0">
                <a:solidFill>
                  <a:schemeClr val="tx2">
                    <a:lumMod val="75000"/>
                  </a:schemeClr>
                </a:solidFill>
              </a:rPr>
              <a:t> of </a:t>
            </a:r>
            <a:r>
              <a:rPr lang="en-US" sz="2400" b="1" dirty="0" err="1" smtClean="0">
                <a:solidFill>
                  <a:schemeClr val="tx2">
                    <a:lumMod val="75000"/>
                  </a:schemeClr>
                </a:solidFill>
              </a:rPr>
              <a:t>google</a:t>
            </a:r>
            <a:r>
              <a:rPr lang="en-US" sz="2400" b="1" dirty="0" smtClean="0">
                <a:solidFill>
                  <a:schemeClr val="tx2">
                    <a:lumMod val="75000"/>
                  </a:schemeClr>
                </a:solidFill>
              </a:rPr>
              <a:t> map and converting longitude and longitude to location</a:t>
            </a:r>
            <a:r>
              <a:rPr lang="en-US" sz="2400" b="1" dirty="0" smtClean="0">
                <a:solidFill>
                  <a:schemeClr val="tx2">
                    <a:lumMod val="75000"/>
                  </a:schemeClr>
                </a:solidFill>
              </a:rPr>
              <a:t>.</a:t>
            </a:r>
          </a:p>
          <a:p>
            <a:endParaRPr lang="en-US" sz="2400" b="1" dirty="0" smtClean="0"/>
          </a:p>
          <a:p>
            <a:r>
              <a:rPr lang="en-US" sz="4400" b="1" dirty="0" smtClean="0">
                <a:solidFill>
                  <a:schemeClr val="accent3">
                    <a:lumMod val="75000"/>
                  </a:schemeClr>
                </a:solidFill>
              </a:rPr>
              <a:t>Communications </a:t>
            </a:r>
            <a:r>
              <a:rPr lang="en-US" sz="4400" b="1" dirty="0" smtClean="0">
                <a:solidFill>
                  <a:schemeClr val="accent3">
                    <a:lumMod val="75000"/>
                  </a:schemeClr>
                </a:solidFill>
              </a:rPr>
              <a:t>Interfaces</a:t>
            </a:r>
          </a:p>
          <a:p>
            <a:endParaRPr lang="en-US" sz="3200" b="1" dirty="0" smtClean="0">
              <a:solidFill>
                <a:schemeClr val="accent3">
                  <a:lumMod val="75000"/>
                </a:schemeClr>
              </a:solidFill>
            </a:endParaRPr>
          </a:p>
          <a:p>
            <a:r>
              <a:rPr lang="en-US" sz="2400" b="1" dirty="0" smtClean="0">
                <a:solidFill>
                  <a:schemeClr val="tx2">
                    <a:lumMod val="75000"/>
                  </a:schemeClr>
                </a:solidFill>
              </a:rPr>
              <a:t>The device uses latest messaging apps ex. messenger </a:t>
            </a:r>
          </a:p>
          <a:p>
            <a:r>
              <a:rPr lang="en-US" sz="2400" b="1" dirty="0" smtClean="0">
                <a:solidFill>
                  <a:schemeClr val="tx2">
                    <a:lumMod val="75000"/>
                  </a:schemeClr>
                </a:solidFill>
              </a:rPr>
              <a:t>Location sent can be used by any browser.</a:t>
            </a:r>
          </a:p>
          <a:p>
            <a:endParaRPr lang="en-US" sz="2400" b="1" dirty="0"/>
          </a:p>
        </p:txBody>
      </p:sp>
      <p:sp>
        <p:nvSpPr>
          <p:cNvPr id="3" name="Slide Number Placeholder 2"/>
          <p:cNvSpPr>
            <a:spLocks noGrp="1"/>
          </p:cNvSpPr>
          <p:nvPr>
            <p:ph type="sldNum" sz="quarter" idx="12"/>
          </p:nvPr>
        </p:nvSpPr>
        <p:spPr/>
        <p:txBody>
          <a:bodyPr/>
          <a:lstStyle/>
          <a:p>
            <a:fld id="{D495E168-DA5E-4888-8D8A-92B118324C14}" type="slidenum">
              <a:rPr lang="ru-RU" smtClean="0"/>
              <a:pPr/>
              <a:t>9</a:t>
            </a:fld>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f55923798_win32">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tf55923798_win32</Template>
  <TotalTime>0</TotalTime>
  <Words>497</Words>
  <Application>Microsoft Office PowerPoint</Application>
  <PresentationFormat>Custom</PresentationFormat>
  <Paragraphs>91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tf55923798_win32</vt:lpstr>
      <vt:lpstr>CAR ACCIDENT DETECTOR &amp; INFORMER</vt:lpstr>
      <vt:lpstr>PURPOSE </vt:lpstr>
      <vt:lpstr>PROJECT SCOPE</vt:lpstr>
      <vt:lpstr>Overall Description </vt:lpstr>
      <vt:lpstr>Product Features</vt:lpstr>
      <vt:lpstr>User Classes and Characteristics</vt:lpstr>
      <vt:lpstr>Slide 7</vt:lpstr>
      <vt:lpstr>System Features</vt:lpstr>
      <vt:lpstr>Slide 9</vt:lpstr>
      <vt:lpstr>Slide 10</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2020-10-15T10:18:14Z</dcterms:created>
  <dcterms:modified xsi:type="dcterms:W3CDTF">2020-10-15T13:53:54Z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