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40" r:id="rId4"/>
    <p:sldId id="310" r:id="rId5"/>
    <p:sldId id="342" r:id="rId6"/>
    <p:sldId id="343" r:id="rId7"/>
    <p:sldId id="259" r:id="rId8"/>
    <p:sldId id="347" r:id="rId9"/>
    <p:sldId id="348" r:id="rId10"/>
    <p:sldId id="262" r:id="rId11"/>
    <p:sldId id="263" r:id="rId12"/>
    <p:sldId id="279" r:id="rId13"/>
    <p:sldId id="276" r:id="rId14"/>
    <p:sldId id="277" r:id="rId15"/>
    <p:sldId id="278" r:id="rId16"/>
    <p:sldId id="282" r:id="rId17"/>
    <p:sldId id="295" r:id="rId18"/>
    <p:sldId id="283" r:id="rId19"/>
    <p:sldId id="284" r:id="rId20"/>
    <p:sldId id="285" r:id="rId21"/>
    <p:sldId id="287" r:id="rId22"/>
    <p:sldId id="28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0" autoAdjust="0"/>
    <p:restoredTop sz="93703" autoAdjust="0"/>
  </p:normalViewPr>
  <p:slideViewPr>
    <p:cSldViewPr snapToGrid="0">
      <p:cViewPr varScale="1">
        <p:scale>
          <a:sx n="93" d="100"/>
          <a:sy n="93" d="100"/>
        </p:scale>
        <p:origin x="105" y="5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07A1E-C18D-4B0E-B2A4-FEDA98E711C2}" type="datetimeFigureOut">
              <a:rPr lang="en-US" smtClean="0"/>
              <a:t>Sun-12-May-19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6A253-1B5A-4F8D-82A4-FBA0FA881A11}" type="slidenum">
              <a:rPr lang="en-US" smtClean="0"/>
              <a:t>‹#›</a:t>
            </a:fld>
            <a:endParaRPr lang="en-US"/>
          </a:p>
        </p:txBody>
      </p:sp>
    </p:spTree>
    <p:extLst>
      <p:ext uri="{BB962C8B-B14F-4D97-AF65-F5344CB8AC3E}">
        <p14:creationId xmlns:p14="http://schemas.microsoft.com/office/powerpoint/2010/main" val="425957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3D6A6-4837-4E29-BB72-85C38E87566D}" type="slidenum">
              <a:rPr lang="en-US" altLang="en-US"/>
              <a:pPr/>
              <a:t>4</a:t>
            </a:fld>
            <a:endParaRPr lang="en-US" altLang="en-US"/>
          </a:p>
        </p:txBody>
      </p:sp>
      <p:sp>
        <p:nvSpPr>
          <p:cNvPr id="229378" name="Rectangle 2"/>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229379" name="Rectangle 3"/>
          <p:cNvSpPr>
            <a:spLocks noGrp="1" noChangeArrowheads="1"/>
          </p:cNvSpPr>
          <p:nvPr>
            <p:ph type="body" idx="1"/>
          </p:nvPr>
        </p:nvSpPr>
        <p:spPr>
          <a:ln/>
        </p:spPr>
        <p:txBody>
          <a:bodyPr lIns="90488" tIns="44450" rIns="90488" bIns="44450"/>
          <a:lstStyle/>
          <a:p>
            <a:endParaRPr lang="en-US" altLang="en-US"/>
          </a:p>
        </p:txBody>
      </p:sp>
    </p:spTree>
    <p:extLst>
      <p:ext uri="{BB962C8B-B14F-4D97-AF65-F5344CB8AC3E}">
        <p14:creationId xmlns:p14="http://schemas.microsoft.com/office/powerpoint/2010/main" val="195001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FB76FF-1C08-4345-89E5-A7D680DD5681}" type="datetimeFigureOut">
              <a:rPr lang="en-US" smtClean="0"/>
              <a:t>Sun-12-May-19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144198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B76FF-1C08-4345-89E5-A7D680DD5681}" type="datetimeFigureOut">
              <a:rPr lang="en-US" smtClean="0"/>
              <a:t>Sun-12-May-19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46719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B76FF-1C08-4345-89E5-A7D680DD5681}" type="datetimeFigureOut">
              <a:rPr lang="en-US" smtClean="0"/>
              <a:t>Sun-12-May-19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52866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1C8D-0301-4E38-B25B-7A147D350BE4}"/>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43A24-F47E-4845-A55E-73F9DD128F55}"/>
              </a:ext>
            </a:extLst>
          </p:cNvPr>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5072F-0CA0-4A26-AD5F-F32DF2C286B5}"/>
              </a:ext>
            </a:extLst>
          </p:cNvPr>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4CDBE-8FA2-4F81-8005-AF5E4C8B70E2}"/>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1258823-6F7D-4133-93FF-D4D34FD53078}"/>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FEC20D0-C87D-4E0D-8D12-3675D620BC3A}"/>
              </a:ext>
            </a:extLst>
          </p:cNvPr>
          <p:cNvSpPr>
            <a:spLocks noGrp="1"/>
          </p:cNvSpPr>
          <p:nvPr>
            <p:ph type="sldNum" sz="quarter" idx="12"/>
          </p:nvPr>
        </p:nvSpPr>
        <p:spPr>
          <a:xfrm>
            <a:off x="8737600" y="6245225"/>
            <a:ext cx="2844800" cy="476250"/>
          </a:xfrm>
        </p:spPr>
        <p:txBody>
          <a:bodyPr/>
          <a:lstStyle>
            <a:lvl1pPr>
              <a:defRPr/>
            </a:lvl1pPr>
          </a:lstStyle>
          <a:p>
            <a:fld id="{1B7E4C61-4B24-4CB3-A896-1FBF44413270}" type="slidenum">
              <a:rPr lang="ar-SA" altLang="en-US"/>
              <a:pPr/>
              <a:t>‹#›</a:t>
            </a:fld>
            <a:endParaRPr lang="en-US" altLang="en-US"/>
          </a:p>
        </p:txBody>
      </p:sp>
    </p:spTree>
    <p:extLst>
      <p:ext uri="{BB962C8B-B14F-4D97-AF65-F5344CB8AC3E}">
        <p14:creationId xmlns:p14="http://schemas.microsoft.com/office/powerpoint/2010/main" val="50406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8363BE-602B-407B-B31F-5AD1E7131AB6}"/>
              </a:ext>
            </a:extLst>
          </p:cNvPr>
          <p:cNvSpPr>
            <a:spLocks noGrp="1"/>
          </p:cNvSpPr>
          <p:nvPr>
            <p:ph/>
          </p:nvPr>
        </p:nvSpPr>
        <p:spPr>
          <a:xfrm>
            <a:off x="609600" y="274639"/>
            <a:ext cx="10972800" cy="585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F01DE9A-0F23-469B-9262-9381C3B35FF2}"/>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3A90D69-39C2-411F-BDAC-7F167FC6E372}"/>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9CA103C-D1D5-4223-8751-FBC0619232F1}"/>
              </a:ext>
            </a:extLst>
          </p:cNvPr>
          <p:cNvSpPr>
            <a:spLocks noGrp="1"/>
          </p:cNvSpPr>
          <p:nvPr>
            <p:ph type="sldNum" sz="quarter" idx="12"/>
          </p:nvPr>
        </p:nvSpPr>
        <p:spPr>
          <a:xfrm>
            <a:off x="8737600" y="6245225"/>
            <a:ext cx="2844800" cy="476250"/>
          </a:xfrm>
        </p:spPr>
        <p:txBody>
          <a:bodyPr/>
          <a:lstStyle>
            <a:lvl1pPr>
              <a:defRPr/>
            </a:lvl1pPr>
          </a:lstStyle>
          <a:p>
            <a:fld id="{BB77EE3B-4E9F-4ED6-B283-DC9CCA756CF6}" type="slidenum">
              <a:rPr lang="ar-SA" altLang="en-US"/>
              <a:pPr/>
              <a:t>‹#›</a:t>
            </a:fld>
            <a:endParaRPr lang="en-US" altLang="en-US"/>
          </a:p>
        </p:txBody>
      </p:sp>
    </p:spTree>
    <p:extLst>
      <p:ext uri="{BB962C8B-B14F-4D97-AF65-F5344CB8AC3E}">
        <p14:creationId xmlns:p14="http://schemas.microsoft.com/office/powerpoint/2010/main" val="105925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B76FF-1C08-4345-89E5-A7D680DD5681}" type="datetimeFigureOut">
              <a:rPr lang="en-US" smtClean="0"/>
              <a:t>Sun-12-May-19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292891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FB76FF-1C08-4345-89E5-A7D680DD5681}" type="datetimeFigureOut">
              <a:rPr lang="en-US" smtClean="0"/>
              <a:t>Sun-12-May-19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8774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FB76FF-1C08-4345-89E5-A7D680DD5681}" type="datetimeFigureOut">
              <a:rPr lang="en-US" smtClean="0"/>
              <a:t>Sun-12-May-19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274788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FB76FF-1C08-4345-89E5-A7D680DD5681}" type="datetimeFigureOut">
              <a:rPr lang="en-US" smtClean="0"/>
              <a:t>Sun-12-May-19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371815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FB76FF-1C08-4345-89E5-A7D680DD5681}" type="datetimeFigureOut">
              <a:rPr lang="en-US" smtClean="0"/>
              <a:t>Sun-12-May-19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407284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B76FF-1C08-4345-89E5-A7D680DD5681}" type="datetimeFigureOut">
              <a:rPr lang="en-US" smtClean="0"/>
              <a:t>Sun-12-May-19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62477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FB76FF-1C08-4345-89E5-A7D680DD5681}" type="datetimeFigureOut">
              <a:rPr lang="en-US" smtClean="0"/>
              <a:t>Sun-12-May-19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210690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FB76FF-1C08-4345-89E5-A7D680DD5681}" type="datetimeFigureOut">
              <a:rPr lang="en-US" smtClean="0"/>
              <a:t>Sun-12-May-19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31550-9A23-4258-A5E3-29D95B41CD3D}" type="slidenum">
              <a:rPr lang="en-US" smtClean="0"/>
              <a:t>‹#›</a:t>
            </a:fld>
            <a:endParaRPr lang="en-US"/>
          </a:p>
        </p:txBody>
      </p:sp>
    </p:spTree>
    <p:extLst>
      <p:ext uri="{BB962C8B-B14F-4D97-AF65-F5344CB8AC3E}">
        <p14:creationId xmlns:p14="http://schemas.microsoft.com/office/powerpoint/2010/main" val="309160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B76FF-1C08-4345-89E5-A7D680DD5681}" type="datetimeFigureOut">
              <a:rPr lang="en-US" smtClean="0"/>
              <a:t>Sun-12-May-19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31550-9A23-4258-A5E3-29D95B41CD3D}" type="slidenum">
              <a:rPr lang="en-US" smtClean="0"/>
              <a:t>‹#›</a:t>
            </a:fld>
            <a:endParaRPr lang="en-US"/>
          </a:p>
        </p:txBody>
      </p:sp>
    </p:spTree>
    <p:extLst>
      <p:ext uri="{BB962C8B-B14F-4D97-AF65-F5344CB8AC3E}">
        <p14:creationId xmlns:p14="http://schemas.microsoft.com/office/powerpoint/2010/main" val="1164868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itl.nist.gov/div898/handbook/pmd/section1/pmd141.ht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image" Target="../media/image22.gif"/><Relationship Id="rId4" Type="http://schemas.openxmlformats.org/officeDocument/2006/relationships/image" Target="../media/image21.gif"/></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tl.nist.gov/div898/handbook/eda/section3/eda331.htm" TargetMode="External"/><Relationship Id="rId7" Type="http://schemas.openxmlformats.org/officeDocument/2006/relationships/image" Target="../media/image29.png"/><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gi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Time Series Modeling</a:t>
            </a:r>
            <a:br>
              <a:rPr lang="en-US" dirty="0"/>
            </a:br>
            <a:br>
              <a:rPr lang="en-US" dirty="0"/>
            </a:br>
            <a:r>
              <a:rPr lang="en-US" sz="3600" dirty="0"/>
              <a:t>Manish Gupta</a:t>
            </a:r>
          </a:p>
        </p:txBody>
      </p:sp>
      <p:sp>
        <p:nvSpPr>
          <p:cNvPr id="3" name="Subtitle 2"/>
          <p:cNvSpPr>
            <a:spLocks noGrp="1"/>
          </p:cNvSpPr>
          <p:nvPr>
            <p:ph type="subTitle" idx="1"/>
          </p:nvPr>
        </p:nvSpPr>
        <p:spPr>
          <a:xfrm>
            <a:off x="0" y="6557481"/>
            <a:ext cx="9144000" cy="300519"/>
          </a:xfrm>
        </p:spPr>
        <p:txBody>
          <a:bodyPr>
            <a:normAutofit/>
          </a:bodyPr>
          <a:lstStyle/>
          <a:p>
            <a:pPr algn="l"/>
            <a:r>
              <a:rPr lang="en-US" sz="1200" dirty="0"/>
              <a:t>http://www.itl.nist.gov/div898/handbook/pmc/section4/pmc4.htm</a:t>
            </a:r>
          </a:p>
        </p:txBody>
      </p:sp>
    </p:spTree>
    <p:extLst>
      <p:ext uri="{BB962C8B-B14F-4D97-AF65-F5344CB8AC3E}">
        <p14:creationId xmlns:p14="http://schemas.microsoft.com/office/powerpoint/2010/main" val="3408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Assigns</a:t>
                </a:r>
                <a:r>
                  <a:rPr lang="en-US" i="1" dirty="0"/>
                  <a:t> exponentially</a:t>
                </a:r>
                <a:r>
                  <a:rPr lang="en-US" dirty="0"/>
                  <a:t> </a:t>
                </a:r>
                <a:r>
                  <a:rPr lang="en-US" i="1" dirty="0"/>
                  <a:t>decreasing weights</a:t>
                </a:r>
                <a:r>
                  <a:rPr lang="en-US" dirty="0"/>
                  <a:t> as the observation get older</a:t>
                </a:r>
              </a:p>
              <a:p>
                <a:r>
                  <a:rPr lang="en-US" i="1" dirty="0"/>
                  <a:t>Recent observations are given relatively more weight in forecasting than the older observations</a:t>
                </a:r>
                <a:r>
                  <a:rPr lang="en-US" dirty="0"/>
                  <a:t>.</a:t>
                </a:r>
              </a:p>
              <a:p>
                <a:r>
                  <a:rPr lang="en-US" dirty="0"/>
                  <a:t>Let S denote smoothed value</a:t>
                </a:r>
              </a:p>
              <a:p>
                <a:pPr lvl="1"/>
                <a:r>
                  <a:rPr lang="en-US" dirty="0"/>
                  <a:t>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r>
                  <a:rPr lang="en-US" dirty="0"/>
                  <a:t> and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0≤</m:t>
                    </m:r>
                    <m:r>
                      <a:rPr lang="en-US" b="0" i="1" smtClean="0">
                        <a:latin typeface="Cambria Math" panose="02040503050406030204" pitchFamily="18" charset="0"/>
                      </a:rPr>
                      <m:t>𝛼</m:t>
                    </m:r>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≥3</m:t>
                    </m:r>
                  </m:oMath>
                </a14:m>
                <a:endParaRPr lang="en-US" dirty="0"/>
              </a:p>
              <a:p>
                <a:r>
                  <a:rPr lang="en-US" dirty="0"/>
                  <a:t>The speed at which the older responses are dampened (smoothed) is a function of the value of α. When α is close to 1, dampening is quick and when α is close to 0, dampening is slow.</a:t>
                </a:r>
              </a:p>
              <a:p>
                <a:r>
                  <a:rPr lang="en-US" dirty="0"/>
                  <a:t>We choose the best value for α as the value which results in the smallest MSE.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754"/>
                </a:stretch>
              </a:blipFill>
            </p:spPr>
            <p:txBody>
              <a:bodyPr/>
              <a:lstStyle/>
              <a:p>
                <a:r>
                  <a:rPr lang="en-US">
                    <a:noFill/>
                  </a:rPr>
                  <a:t> </a:t>
                </a:r>
              </a:p>
            </p:txBody>
          </p:sp>
        </mc:Fallback>
      </mc:AlternateContent>
    </p:spTree>
    <p:extLst>
      <p:ext uri="{BB962C8B-B14F-4D97-AF65-F5344CB8AC3E}">
        <p14:creationId xmlns:p14="http://schemas.microsoft.com/office/powerpoint/2010/main" val="95531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0" y="1690688"/>
                <a:ext cx="5583540" cy="4351338"/>
              </a:xfrm>
            </p:spPr>
            <p:txBody>
              <a:bodyPr>
                <a:normAutofit fontScale="85000" lnSpcReduction="10000"/>
              </a:bodyPr>
              <a:lstStyle/>
              <a:p>
                <a:r>
                  <a:rPr lang="en-US" dirty="0"/>
                  <a:t>For α=0.1, the sum of the squared errors (SSE) = 208.94. The mean of the squared errors (MSE) is the SSE /11 = 19.0.</a:t>
                </a:r>
              </a:p>
              <a:p>
                <a:r>
                  <a:rPr lang="en-US" dirty="0"/>
                  <a:t>The MSE was again calculated for α=0.5 and turned out to be 16.29, so in this case we would prefer an α of 0.5. </a:t>
                </a:r>
              </a:p>
              <a:p>
                <a:r>
                  <a:rPr lang="en-US" dirty="0"/>
                  <a:t>We could do a complete search for α from 0 to 1.</a:t>
                </a:r>
              </a:p>
              <a:p>
                <a:r>
                  <a:rPr lang="en-US" dirty="0"/>
                  <a:t>Forecasting formula:</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0&lt;</m:t>
                    </m:r>
                    <m:r>
                      <a:rPr lang="en-US" b="0" i="1" smtClean="0">
                        <a:latin typeface="Cambria Math" panose="02040503050406030204" pitchFamily="18" charset="0"/>
                      </a:rPr>
                      <m:t>𝛼</m:t>
                    </m:r>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&gt;0</m:t>
                    </m:r>
                  </m:oMath>
                </a14:m>
                <a:endParaRPr lang="en-US" dirty="0"/>
              </a:p>
              <a:p>
                <a:r>
                  <a:rPr lang="en-US" dirty="0"/>
                  <a:t>Not good when there is trend in the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0" y="1690688"/>
                <a:ext cx="5583540" cy="4351338"/>
              </a:xfrm>
              <a:blipFill>
                <a:blip r:embed="rId2"/>
                <a:stretch>
                  <a:fillRect l="-1419" t="-2661" r="-87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05837" y="1461295"/>
            <a:ext cx="4391025" cy="4810125"/>
          </a:xfrm>
          <a:prstGeom prst="rect">
            <a:avLst/>
          </a:prstGeom>
        </p:spPr>
      </p:pic>
    </p:spTree>
    <p:extLst>
      <p:ext uri="{BB962C8B-B14F-4D97-AF65-F5344CB8AC3E}">
        <p14:creationId xmlns:p14="http://schemas.microsoft.com/office/powerpoint/2010/main" val="57207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Seasonality</a:t>
            </a:r>
          </a:p>
        </p:txBody>
      </p:sp>
      <p:sp>
        <p:nvSpPr>
          <p:cNvPr id="3" name="Content Placeholder 2"/>
          <p:cNvSpPr>
            <a:spLocks noGrp="1"/>
          </p:cNvSpPr>
          <p:nvPr>
            <p:ph idx="1"/>
          </p:nvPr>
        </p:nvSpPr>
        <p:spPr/>
        <p:txBody>
          <a:bodyPr>
            <a:normAutofit lnSpcReduction="10000"/>
          </a:bodyPr>
          <a:lstStyle/>
          <a:p>
            <a:r>
              <a:rPr lang="en-US" dirty="0"/>
              <a:t>By seasonality, we mean periodic fluctuations. </a:t>
            </a:r>
          </a:p>
          <a:p>
            <a:pPr lvl="1"/>
            <a:r>
              <a:rPr lang="en-US" dirty="0"/>
              <a:t>For example, retail sales tend to peak for the Christmas season and then decline after the holidays. So time series of retail sales will typically show increasing sales from September through December and declining sales in January and February.</a:t>
            </a:r>
          </a:p>
          <a:p>
            <a:r>
              <a:rPr lang="en-US" dirty="0"/>
              <a:t>If seasonality is present, it must be incorporated into the time series model.</a:t>
            </a:r>
          </a:p>
          <a:p>
            <a:r>
              <a:rPr lang="en-US" dirty="0"/>
              <a:t>Techniques for detecting seasonality. </a:t>
            </a:r>
          </a:p>
          <a:p>
            <a:pPr lvl="1"/>
            <a:r>
              <a:rPr lang="en-US" dirty="0"/>
              <a:t>A run sequence plot will often show seasonality.</a:t>
            </a:r>
          </a:p>
          <a:p>
            <a:pPr lvl="1"/>
            <a:r>
              <a:rPr lang="en-US" dirty="0"/>
              <a:t>The autocorrelation plot can help identify seasonality: If there is significant seasonality, the autocorrelation plot should show spikes at lags equal to the period. </a:t>
            </a:r>
          </a:p>
        </p:txBody>
      </p:sp>
    </p:spTree>
    <p:extLst>
      <p:ext uri="{BB962C8B-B14F-4D97-AF65-F5344CB8AC3E}">
        <p14:creationId xmlns:p14="http://schemas.microsoft.com/office/powerpoint/2010/main" val="366643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Stationary series</a:t>
            </a:r>
          </a:p>
        </p:txBody>
      </p:sp>
      <p:sp>
        <p:nvSpPr>
          <p:cNvPr id="3" name="Content Placeholder 2"/>
          <p:cNvSpPr>
            <a:spLocks noGrp="1"/>
          </p:cNvSpPr>
          <p:nvPr>
            <p:ph idx="1"/>
          </p:nvPr>
        </p:nvSpPr>
        <p:spPr>
          <a:xfrm>
            <a:off x="838200" y="1825625"/>
            <a:ext cx="5012635" cy="4351338"/>
          </a:xfrm>
        </p:spPr>
        <p:txBody>
          <a:bodyPr>
            <a:normAutofit fontScale="85000" lnSpcReduction="10000"/>
          </a:bodyPr>
          <a:lstStyle/>
          <a:p>
            <a:r>
              <a:rPr lang="en-US" dirty="0"/>
              <a:t>The mean of the series should not be a function of time rather should be a constant.</a:t>
            </a:r>
          </a:p>
          <a:p>
            <a:r>
              <a:rPr lang="en-US" dirty="0"/>
              <a:t>The variance of the series should not a be a function of time. This property is known as homoscedasticity. </a:t>
            </a:r>
          </a:p>
          <a:p>
            <a:r>
              <a:rPr lang="en-US" dirty="0"/>
              <a:t>The covariance of the </a:t>
            </a:r>
            <a:r>
              <a:rPr lang="en-US" dirty="0" err="1"/>
              <a:t>i</a:t>
            </a:r>
            <a:r>
              <a:rPr lang="en-US" dirty="0"/>
              <a:t> </a:t>
            </a:r>
            <a:r>
              <a:rPr lang="en-US" dirty="0" err="1"/>
              <a:t>th</a:t>
            </a:r>
            <a:r>
              <a:rPr lang="en-US" dirty="0"/>
              <a:t> term and the (</a:t>
            </a:r>
            <a:r>
              <a:rPr lang="en-US" dirty="0" err="1"/>
              <a:t>i</a:t>
            </a:r>
            <a:r>
              <a:rPr lang="en-US" dirty="0"/>
              <a:t> + m) </a:t>
            </a:r>
            <a:r>
              <a:rPr lang="en-US" dirty="0" err="1"/>
              <a:t>th</a:t>
            </a:r>
            <a:r>
              <a:rPr lang="en-US" dirty="0"/>
              <a:t> term should not be a function of time.</a:t>
            </a:r>
          </a:p>
          <a:p>
            <a:r>
              <a:rPr lang="en-US" dirty="0"/>
              <a:t>A stationary process has the property that the mean, variance and autocorrelation structure do not change over time.</a:t>
            </a:r>
          </a:p>
        </p:txBody>
      </p:sp>
      <p:pic>
        <p:nvPicPr>
          <p:cNvPr id="1026" name="Picture 2" descr="Mean_nonstationary.png (586×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516" y="1314195"/>
            <a:ext cx="3743042" cy="1641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r_nonstationary.png (577×2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516" y="3206833"/>
            <a:ext cx="3743042" cy="16282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v_nonstationary.png (566×2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516" y="4942500"/>
            <a:ext cx="3743042" cy="164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9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care about stationarity of a time series?</a:t>
            </a:r>
          </a:p>
        </p:txBody>
      </p:sp>
      <p:sp>
        <p:nvSpPr>
          <p:cNvPr id="3" name="Content Placeholder 2"/>
          <p:cNvSpPr>
            <a:spLocks noGrp="1"/>
          </p:cNvSpPr>
          <p:nvPr>
            <p:ph idx="1"/>
          </p:nvPr>
        </p:nvSpPr>
        <p:spPr/>
        <p:txBody>
          <a:bodyPr/>
          <a:lstStyle/>
          <a:p>
            <a:r>
              <a:rPr lang="en-US" dirty="0"/>
              <a:t>Until unless your time series is stationary, you cannot build a good time series model. </a:t>
            </a:r>
          </a:p>
          <a:p>
            <a:r>
              <a:rPr lang="en-US" dirty="0"/>
              <a:t>In cases where the stationary criterion are violated, the first requisite becomes to </a:t>
            </a:r>
            <a:r>
              <a:rPr lang="en-US" dirty="0" err="1"/>
              <a:t>stationarize</a:t>
            </a:r>
            <a:r>
              <a:rPr lang="en-US" dirty="0"/>
              <a:t> the time series and then try models to predict this time series. </a:t>
            </a:r>
          </a:p>
          <a:p>
            <a:r>
              <a:rPr lang="en-US" dirty="0"/>
              <a:t>There are multiple ways of bringing this stationarity. Some of them are </a:t>
            </a:r>
            <a:r>
              <a:rPr lang="en-US" dirty="0" err="1"/>
              <a:t>Detrending</a:t>
            </a:r>
            <a:r>
              <a:rPr lang="en-US" dirty="0"/>
              <a:t>, Differencing etc.</a:t>
            </a:r>
          </a:p>
        </p:txBody>
      </p:sp>
    </p:spTree>
    <p:extLst>
      <p:ext uri="{BB962C8B-B14F-4D97-AF65-F5344CB8AC3E}">
        <p14:creationId xmlns:p14="http://schemas.microsoft.com/office/powerpoint/2010/main" val="4096505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series stationary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a:t>We can difference the data. That is, given the series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𝑍</m:t>
                        </m:r>
                      </m:e>
                      <m:sub>
                        <m:r>
                          <a:rPr lang="en-US" i="1" dirty="0" smtClean="0">
                            <a:latin typeface="Cambria Math" panose="02040503050406030204" pitchFamily="18" charset="0"/>
                          </a:rPr>
                          <m:t>𝑡</m:t>
                        </m:r>
                      </m:sub>
                    </m:sSub>
                  </m:oMath>
                </a14:m>
                <a:r>
                  <a:rPr lang="en-US" dirty="0"/>
                  <a:t>, we create the new series</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𝑍</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𝑍</m:t>
                        </m:r>
                      </m:e>
                      <m:sub>
                        <m:r>
                          <a:rPr lang="en-US" i="1" dirty="0" smtClean="0">
                            <a:latin typeface="Cambria Math" panose="02040503050406030204" pitchFamily="18" charset="0"/>
                          </a:rPr>
                          <m:t>𝑖</m:t>
                        </m:r>
                        <m:r>
                          <a:rPr lang="en-US" i="1" dirty="0" smtClean="0">
                            <a:latin typeface="Cambria Math" panose="02040503050406030204" pitchFamily="18" charset="0"/>
                          </a:rPr>
                          <m:t>−1</m:t>
                        </m:r>
                      </m:sub>
                    </m:sSub>
                  </m:oMath>
                </a14:m>
                <a:endParaRPr lang="en-US" dirty="0"/>
              </a:p>
              <a:p>
                <a:r>
                  <a:rPr lang="en-US" dirty="0"/>
                  <a:t>If the data contains a trend, we can fit some type of curve to the data and then model the residuals from that fit. Since the purpose of the fit is to simply remove long term trend, a simple fit, such as a straight line, is typically used.</a:t>
                </a:r>
              </a:p>
              <a:p>
                <a:r>
                  <a:rPr lang="en-US" dirty="0"/>
                  <a:t>For non-constant variance, taking the logarithm or square root of the series may stabilize the variance. For negative data, you can add a suitable constant to make all the data positive before applying the transformation. This constant can then be subtracted from the model to obtain predicted (i.e., the fitted) values and forecasts for future points.</a:t>
                </a:r>
              </a:p>
              <a:p>
                <a:pPr fontAlgn="base"/>
                <a:r>
                  <a:rPr lang="en-US" dirty="0"/>
                  <a:t>A simple way to correct for a seasonal component is to use differencing. If there is a seasonal component at the level of one week, then we can remove it on an observation today by subtracting the value from last week.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2661" r="-1507" b="-2661"/>
                </a:stretch>
              </a:blipFill>
            </p:spPr>
            <p:txBody>
              <a:bodyPr/>
              <a:lstStyle/>
              <a:p>
                <a:r>
                  <a:rPr lang="en-US">
                    <a:noFill/>
                  </a:rPr>
                  <a:t> </a:t>
                </a:r>
              </a:p>
            </p:txBody>
          </p:sp>
        </mc:Fallback>
      </mc:AlternateContent>
    </p:spTree>
    <p:extLst>
      <p:ext uri="{BB962C8B-B14F-4D97-AF65-F5344CB8AC3E}">
        <p14:creationId xmlns:p14="http://schemas.microsoft.com/office/powerpoint/2010/main" val="173765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 Plot</a:t>
            </a:r>
          </a:p>
        </p:txBody>
      </p:sp>
      <p:sp>
        <p:nvSpPr>
          <p:cNvPr id="3" name="Content Placeholder 2"/>
          <p:cNvSpPr>
            <a:spLocks noGrp="1"/>
          </p:cNvSpPr>
          <p:nvPr>
            <p:ph idx="1"/>
          </p:nvPr>
        </p:nvSpPr>
        <p:spPr>
          <a:xfrm>
            <a:off x="838200" y="1825625"/>
            <a:ext cx="5781261" cy="2342184"/>
          </a:xfrm>
        </p:spPr>
        <p:txBody>
          <a:bodyPr>
            <a:normAutofit fontScale="62500" lnSpcReduction="20000"/>
          </a:bodyPr>
          <a:lstStyle/>
          <a:p>
            <a:r>
              <a:rPr lang="en-US" dirty="0"/>
              <a:t>Autocorrelation plots are a commonly-used tool for checking randomness in a data set. This randomness is ascertained by computing autocorrelations for data values at varying time lags. If random, such autocorrelations should be near zero for any and all time-lag separations. If non-random, then one or more of the autocorrelations will be significantly non-zero.</a:t>
            </a:r>
          </a:p>
          <a:p>
            <a:r>
              <a:rPr lang="en-US" dirty="0"/>
              <a:t>This sample autocorrelation plot shows that the time series is not random, but rather has a high degree of autocorrelation between adjacent and near-adjacent observations.</a:t>
            </a:r>
          </a:p>
          <a:p>
            <a:endParaRPr lang="en-US" dirty="0"/>
          </a:p>
          <a:p>
            <a:endParaRPr lang="en-US" dirty="0"/>
          </a:p>
        </p:txBody>
      </p:sp>
      <p:pic>
        <p:nvPicPr>
          <p:cNvPr id="8194" name="Picture 2" descr="A sample autocorrelation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479" y="4115388"/>
            <a:ext cx="3619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39157" y="1690688"/>
            <a:ext cx="3854065" cy="4830832"/>
          </a:xfrm>
          <a:prstGeom prst="rect">
            <a:avLst/>
          </a:prstGeom>
        </p:spPr>
      </p:pic>
    </p:spTree>
    <p:extLst>
      <p:ext uri="{BB962C8B-B14F-4D97-AF65-F5344CB8AC3E}">
        <p14:creationId xmlns:p14="http://schemas.microsoft.com/office/powerpoint/2010/main" val="369701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Univariate time series models</a:t>
            </a:r>
          </a:p>
        </p:txBody>
      </p:sp>
      <p:sp>
        <p:nvSpPr>
          <p:cNvPr id="3" name="Content Placeholder 2"/>
          <p:cNvSpPr>
            <a:spLocks noGrp="1"/>
          </p:cNvSpPr>
          <p:nvPr>
            <p:ph idx="1"/>
          </p:nvPr>
        </p:nvSpPr>
        <p:spPr>
          <a:xfrm>
            <a:off x="838200" y="1825625"/>
            <a:ext cx="4986130" cy="4351338"/>
          </a:xfrm>
        </p:spPr>
        <p:txBody>
          <a:bodyPr>
            <a:normAutofit fontScale="70000" lnSpcReduction="20000"/>
          </a:bodyPr>
          <a:lstStyle/>
          <a:p>
            <a:pPr>
              <a:lnSpc>
                <a:spcPct val="120000"/>
              </a:lnSpc>
            </a:pPr>
            <a:r>
              <a:rPr lang="en-US" dirty="0"/>
              <a:t>Decompose into trend, seasonal and residual components.</a:t>
            </a:r>
          </a:p>
          <a:p>
            <a:pPr>
              <a:lnSpc>
                <a:spcPct val="120000"/>
              </a:lnSpc>
            </a:pPr>
            <a:r>
              <a:rPr lang="en-US" dirty="0"/>
              <a:t>AR (auto-regressive) models</a:t>
            </a:r>
          </a:p>
          <a:p>
            <a:pPr>
              <a:lnSpc>
                <a:spcPct val="120000"/>
              </a:lnSpc>
            </a:pPr>
            <a:r>
              <a:rPr lang="en-US" dirty="0"/>
              <a:t>MA (moving average) models</a:t>
            </a:r>
          </a:p>
          <a:p>
            <a:pPr>
              <a:lnSpc>
                <a:spcPct val="120000"/>
              </a:lnSpc>
            </a:pPr>
            <a:r>
              <a:rPr lang="en-US" dirty="0"/>
              <a:t>A moving average model is conceptually a </a:t>
            </a:r>
            <a:r>
              <a:rPr lang="en-US" dirty="0">
                <a:hlinkClick r:id="rId2"/>
              </a:rPr>
              <a:t>linear regression</a:t>
            </a:r>
            <a:r>
              <a:rPr lang="en-US" dirty="0"/>
              <a:t> of the current value of the series against the white noise or random shocks of one or more prior values of the series.  </a:t>
            </a:r>
          </a:p>
          <a:p>
            <a:pPr>
              <a:lnSpc>
                <a:spcPct val="120000"/>
              </a:lnSpc>
            </a:pPr>
            <a:r>
              <a:rPr lang="en-US" dirty="0"/>
              <a:t>Box and Jenkins popularized an approach that combines the moving average and the autoregressive approaches.</a:t>
            </a:r>
          </a:p>
        </p:txBody>
      </p:sp>
      <p:pic>
        <p:nvPicPr>
          <p:cNvPr id="4" name="Picture 3"/>
          <p:cNvPicPr>
            <a:picLocks noChangeAspect="1"/>
          </p:cNvPicPr>
          <p:nvPr/>
        </p:nvPicPr>
        <p:blipFill>
          <a:blip r:embed="rId3"/>
          <a:stretch>
            <a:fillRect/>
          </a:stretch>
        </p:blipFill>
        <p:spPr>
          <a:xfrm>
            <a:off x="6524090" y="1483066"/>
            <a:ext cx="4109886" cy="2746985"/>
          </a:xfrm>
          <a:prstGeom prst="rect">
            <a:avLst/>
          </a:prstGeom>
        </p:spPr>
      </p:pic>
      <p:pic>
        <p:nvPicPr>
          <p:cNvPr id="5" name="Picture 4"/>
          <p:cNvPicPr>
            <a:picLocks noChangeAspect="1"/>
          </p:cNvPicPr>
          <p:nvPr/>
        </p:nvPicPr>
        <p:blipFill>
          <a:blip r:embed="rId4"/>
          <a:stretch>
            <a:fillRect/>
          </a:stretch>
        </p:blipFill>
        <p:spPr>
          <a:xfrm>
            <a:off x="6367672" y="4487661"/>
            <a:ext cx="5250081" cy="1774546"/>
          </a:xfrm>
          <a:prstGeom prst="rect">
            <a:avLst/>
          </a:prstGeom>
        </p:spPr>
      </p:pic>
    </p:spTree>
    <p:extLst>
      <p:ext uri="{BB962C8B-B14F-4D97-AF65-F5344CB8AC3E}">
        <p14:creationId xmlns:p14="http://schemas.microsoft.com/office/powerpoint/2010/main" val="134662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Box-Jenkins Models</a:t>
            </a:r>
          </a:p>
        </p:txBody>
      </p:sp>
      <p:sp>
        <p:nvSpPr>
          <p:cNvPr id="3" name="Content Placeholder 2"/>
          <p:cNvSpPr>
            <a:spLocks noGrp="1"/>
          </p:cNvSpPr>
          <p:nvPr>
            <p:ph idx="1"/>
          </p:nvPr>
        </p:nvSpPr>
        <p:spPr/>
        <p:txBody>
          <a:bodyPr>
            <a:normAutofit lnSpcReduction="10000"/>
          </a:bodyPr>
          <a:lstStyle/>
          <a:p>
            <a:r>
              <a:rPr lang="en-US" dirty="0"/>
              <a:t>The Box-Jenkins ARMA model is a combination of the AR and MA models. Doing so produces an ARIMA model, with the "I" standing for "Integrated".</a:t>
            </a:r>
          </a:p>
          <a:p>
            <a:r>
              <a:rPr lang="en-US" dirty="0"/>
              <a:t>The Box-Jenkins model assumes that the time series is stationary. </a:t>
            </a:r>
          </a:p>
          <a:p>
            <a:r>
              <a:rPr lang="en-US" dirty="0"/>
              <a:t>Primary stages in building a Box-Jenkins time series model.</a:t>
            </a:r>
          </a:p>
          <a:p>
            <a:pPr lvl="1"/>
            <a:r>
              <a:rPr lang="en-US" dirty="0"/>
              <a:t>Establish stationarity</a:t>
            </a:r>
          </a:p>
          <a:p>
            <a:pPr lvl="1"/>
            <a:r>
              <a:rPr lang="en-US" dirty="0"/>
              <a:t>Estimation p and q.</a:t>
            </a:r>
          </a:p>
          <a:p>
            <a:r>
              <a:rPr lang="en-US" dirty="0"/>
              <a:t>Typically, effective fitting of Box-Jenkins models requires at least a moderately long series. Chatfield (1996) recommends at least 50 observations. Many others would recommend at least 100 observations.</a:t>
            </a:r>
          </a:p>
          <a:p>
            <a:endParaRPr lang="en-US" dirty="0"/>
          </a:p>
        </p:txBody>
      </p:sp>
      <p:pic>
        <p:nvPicPr>
          <p:cNvPr id="4" name="Picture 3"/>
          <p:cNvPicPr>
            <a:picLocks noChangeAspect="1"/>
          </p:cNvPicPr>
          <p:nvPr/>
        </p:nvPicPr>
        <p:blipFill>
          <a:blip r:embed="rId2"/>
          <a:stretch>
            <a:fillRect/>
          </a:stretch>
        </p:blipFill>
        <p:spPr>
          <a:xfrm>
            <a:off x="6466439" y="862426"/>
            <a:ext cx="4772025" cy="733425"/>
          </a:xfrm>
          <a:prstGeom prst="rect">
            <a:avLst/>
          </a:prstGeom>
        </p:spPr>
      </p:pic>
    </p:spTree>
    <p:extLst>
      <p:ext uri="{BB962C8B-B14F-4D97-AF65-F5344CB8AC3E}">
        <p14:creationId xmlns:p14="http://schemas.microsoft.com/office/powerpoint/2010/main" val="85726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Box-Jenkins Model Identification</a:t>
            </a:r>
          </a:p>
        </p:txBody>
      </p:sp>
      <p:sp>
        <p:nvSpPr>
          <p:cNvPr id="3" name="Content Placeholder 2"/>
          <p:cNvSpPr>
            <a:spLocks noGrp="1"/>
          </p:cNvSpPr>
          <p:nvPr>
            <p:ph idx="1"/>
          </p:nvPr>
        </p:nvSpPr>
        <p:spPr/>
        <p:txBody>
          <a:bodyPr>
            <a:normAutofit/>
          </a:bodyPr>
          <a:lstStyle/>
          <a:p>
            <a:r>
              <a:rPr lang="en-US" dirty="0"/>
              <a:t>Step 1: determine if the series is stationary and if there is any significant seasonality that needs to be modeled.</a:t>
            </a:r>
          </a:p>
          <a:p>
            <a:r>
              <a:rPr lang="en-US" dirty="0"/>
              <a:t>Box and Jenkins recommend the differencing approach to achieve stationarity. However, fitting a curve and subtracting the fitted values from the original data can also be used in the context of Box-Jenkins models.</a:t>
            </a:r>
          </a:p>
          <a:p>
            <a:r>
              <a:rPr lang="en-US" dirty="0"/>
              <a:t>The next step is to identify the order (i.e., the p and q) of the autoregressive and moving average terms.</a:t>
            </a:r>
          </a:p>
          <a:p>
            <a:endParaRPr lang="en-US" dirty="0"/>
          </a:p>
        </p:txBody>
      </p:sp>
    </p:spTree>
    <p:extLst>
      <p:ext uri="{BB962C8B-B14F-4D97-AF65-F5344CB8AC3E}">
        <p14:creationId xmlns:p14="http://schemas.microsoft.com/office/powerpoint/2010/main" val="404809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Applications</a:t>
            </a:r>
          </a:p>
        </p:txBody>
      </p:sp>
      <p:sp>
        <p:nvSpPr>
          <p:cNvPr id="3" name="Content Placeholder 2"/>
          <p:cNvSpPr>
            <a:spLocks noGrp="1"/>
          </p:cNvSpPr>
          <p:nvPr>
            <p:ph idx="1"/>
          </p:nvPr>
        </p:nvSpPr>
        <p:spPr/>
        <p:txBody>
          <a:bodyPr>
            <a:normAutofit fontScale="77500" lnSpcReduction="20000"/>
          </a:bodyPr>
          <a:lstStyle/>
          <a:p>
            <a:r>
              <a:rPr lang="en-US" i="1" dirty="0"/>
              <a:t>Time Series: An ordered sequence of values of a variable at equally spaced time intervals</a:t>
            </a:r>
            <a:r>
              <a:rPr lang="en-US" dirty="0"/>
              <a:t>.</a:t>
            </a:r>
          </a:p>
          <a:p>
            <a:r>
              <a:rPr lang="en-US" dirty="0"/>
              <a:t>Application: Fit a model and proceed to forecasting and monitoring.</a:t>
            </a:r>
          </a:p>
          <a:p>
            <a:r>
              <a:rPr lang="en-US" dirty="0"/>
              <a:t>Domains</a:t>
            </a:r>
          </a:p>
          <a:p>
            <a:pPr lvl="1"/>
            <a:r>
              <a:rPr lang="en-US" dirty="0"/>
              <a:t>Economic Forecasting</a:t>
            </a:r>
          </a:p>
          <a:p>
            <a:pPr lvl="1"/>
            <a:r>
              <a:rPr lang="en-US" dirty="0"/>
              <a:t>Sales Forecasting</a:t>
            </a:r>
          </a:p>
          <a:p>
            <a:pPr lvl="1"/>
            <a:r>
              <a:rPr lang="en-US" dirty="0"/>
              <a:t>Budgetary Analysis</a:t>
            </a:r>
          </a:p>
          <a:p>
            <a:pPr lvl="1"/>
            <a:r>
              <a:rPr lang="en-US" dirty="0"/>
              <a:t>Stock Market Analysis</a:t>
            </a:r>
          </a:p>
          <a:p>
            <a:pPr lvl="1"/>
            <a:r>
              <a:rPr lang="en-US" dirty="0"/>
              <a:t>Yield Projections</a:t>
            </a:r>
          </a:p>
          <a:p>
            <a:pPr lvl="1"/>
            <a:r>
              <a:rPr lang="en-US" dirty="0"/>
              <a:t>Process and Quality Control</a:t>
            </a:r>
          </a:p>
          <a:p>
            <a:pPr lvl="1"/>
            <a:r>
              <a:rPr lang="en-US" dirty="0"/>
              <a:t>Inventory Studies</a:t>
            </a:r>
          </a:p>
          <a:p>
            <a:pPr lvl="1"/>
            <a:r>
              <a:rPr lang="en-US" dirty="0"/>
              <a:t>Workload Projections</a:t>
            </a:r>
          </a:p>
          <a:p>
            <a:pPr lvl="1"/>
            <a:r>
              <a:rPr lang="en-US" dirty="0"/>
              <a:t>Utility Studies</a:t>
            </a:r>
          </a:p>
          <a:p>
            <a:pPr lvl="1"/>
            <a:r>
              <a:rPr lang="en-US" dirty="0"/>
              <a:t>Census Analysis</a:t>
            </a:r>
          </a:p>
          <a:p>
            <a:pPr lvl="1"/>
            <a:r>
              <a:rPr lang="en-US" dirty="0"/>
              <a:t>…</a:t>
            </a:r>
          </a:p>
          <a:p>
            <a:pPr lvl="1"/>
            <a:endParaRPr lang="en-US" dirty="0"/>
          </a:p>
          <a:p>
            <a:endParaRPr lang="en-US" dirty="0"/>
          </a:p>
        </p:txBody>
      </p:sp>
    </p:spTree>
    <p:extLst>
      <p:ext uri="{BB962C8B-B14F-4D97-AF65-F5344CB8AC3E}">
        <p14:creationId xmlns:p14="http://schemas.microsoft.com/office/powerpoint/2010/main" val="225908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Box-Jenkins Model Identification</a:t>
            </a:r>
          </a:p>
        </p:txBody>
      </p:sp>
      <p:sp>
        <p:nvSpPr>
          <p:cNvPr id="3" name="Content Placeholder 2"/>
          <p:cNvSpPr>
            <a:spLocks noGrp="1"/>
          </p:cNvSpPr>
          <p:nvPr>
            <p:ph idx="1"/>
          </p:nvPr>
        </p:nvSpPr>
        <p:spPr/>
        <p:txBody>
          <a:bodyPr>
            <a:normAutofit/>
          </a:bodyPr>
          <a:lstStyle/>
          <a:p>
            <a:r>
              <a:rPr lang="en-US" dirty="0"/>
              <a:t>Order of Autoregressive Process (p): For an AR(1) process, the sample autocorrelation function should have an exponentially decreasing appearance. However, higher-order AR processes are often a mixture of exponentially decreasing and damped sinusoidal components.</a:t>
            </a:r>
          </a:p>
          <a:p>
            <a:r>
              <a:rPr lang="en-US" dirty="0"/>
              <a:t>For higher-order autoregressive processes, the sample autocorrelation needs to be supplemented with a partial autocorrelation plot. The partial autocorrelation of an AR(p) process becomes zero at lag &gt;=p+1. </a:t>
            </a:r>
          </a:p>
          <a:p>
            <a:r>
              <a:rPr lang="en-US" dirty="0"/>
              <a:t>Order of Moving Average Process (q): The autocorrelation function of a MA(q) process becomes zero at lag &gt;=q+1.</a:t>
            </a:r>
          </a:p>
          <a:p>
            <a:endParaRPr lang="en-US" dirty="0"/>
          </a:p>
        </p:txBody>
      </p:sp>
    </p:spTree>
    <p:extLst>
      <p:ext uri="{BB962C8B-B14F-4D97-AF65-F5344CB8AC3E}">
        <p14:creationId xmlns:p14="http://schemas.microsoft.com/office/powerpoint/2010/main" val="160522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Identification example</a:t>
            </a:r>
          </a:p>
        </p:txBody>
      </p:sp>
      <p:pic>
        <p:nvPicPr>
          <p:cNvPr id="12290" name="Picture 2" descr="Run sequence plot of southern oscillations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242" y="1362455"/>
            <a:ext cx="3159802" cy="232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242" y="3690730"/>
            <a:ext cx="3075201" cy="307777"/>
          </a:xfrm>
          <a:prstGeom prst="rect">
            <a:avLst/>
          </a:prstGeom>
          <a:noFill/>
        </p:spPr>
        <p:txBody>
          <a:bodyPr wrap="none" rtlCol="0">
            <a:spAutoFit/>
          </a:bodyPr>
          <a:lstStyle/>
          <a:p>
            <a:r>
              <a:rPr lang="en-US" sz="1400"/>
              <a:t>run sequence plot indicates stationarity</a:t>
            </a:r>
            <a:endParaRPr lang="en-US" sz="1400" dirty="0"/>
          </a:p>
        </p:txBody>
      </p:sp>
      <p:pic>
        <p:nvPicPr>
          <p:cNvPr id="12294" name="Picture 6" descr="Autocorrelation plot of souther oscillations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388" y="1436291"/>
            <a:ext cx="3059596" cy="22544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70471" y="3670040"/>
            <a:ext cx="6198204" cy="738664"/>
          </a:xfrm>
          <a:prstGeom prst="rect">
            <a:avLst/>
          </a:prstGeom>
        </p:spPr>
        <p:txBody>
          <a:bodyPr wrap="square">
            <a:spAutoFit/>
          </a:bodyPr>
          <a:lstStyle/>
          <a:p>
            <a:r>
              <a:rPr lang="en-US" sz="1400" b="0" i="0" dirty="0">
                <a:solidFill>
                  <a:srgbClr val="000000"/>
                </a:solidFill>
                <a:effectLst/>
                <a:latin typeface="Times New Roman" panose="02020603050405020304" pitchFamily="18" charset="0"/>
              </a:rPr>
              <a:t>The autocorrelation plot shows a mixture of exponentially decaying and damped sinusoidal components. This indicates that an autoregressive model, with order greater than one, may be appropriate for these data.</a:t>
            </a:r>
            <a:endParaRPr lang="en-US" sz="1400" dirty="0"/>
          </a:p>
        </p:txBody>
      </p:sp>
      <p:pic>
        <p:nvPicPr>
          <p:cNvPr id="12296" name="Picture 8" descr="Partial autocorrelation plot of southern oscillations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884" y="4320625"/>
            <a:ext cx="3372982" cy="24853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60065" y="5890826"/>
            <a:ext cx="6096000" cy="646331"/>
          </a:xfrm>
          <a:prstGeom prst="rect">
            <a:avLst/>
          </a:prstGeom>
        </p:spPr>
        <p:txBody>
          <a:bodyPr>
            <a:spAutoFit/>
          </a:bodyPr>
          <a:lstStyle/>
          <a:p>
            <a:r>
              <a:rPr lang="en-US" b="0" i="0" dirty="0">
                <a:solidFill>
                  <a:srgbClr val="000000"/>
                </a:solidFill>
                <a:effectLst/>
                <a:latin typeface="Times New Roman" panose="02020603050405020304" pitchFamily="18" charset="0"/>
              </a:rPr>
              <a:t>The partial autocorrelation plot suggests that an AR(2) model might be appropriate.</a:t>
            </a:r>
            <a:endParaRPr lang="en-US" dirty="0"/>
          </a:p>
        </p:txBody>
      </p:sp>
    </p:spTree>
    <p:extLst>
      <p:ext uri="{BB962C8B-B14F-4D97-AF65-F5344CB8AC3E}">
        <p14:creationId xmlns:p14="http://schemas.microsoft.com/office/powerpoint/2010/main" val="3010168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0" y="-311950"/>
            <a:ext cx="10515600" cy="1325563"/>
          </a:xfrm>
        </p:spPr>
        <p:txBody>
          <a:bodyPr/>
          <a:lstStyle/>
          <a:p>
            <a:r>
              <a:rPr lang="en-US" dirty="0"/>
              <a:t>Model Identification example</a:t>
            </a:r>
          </a:p>
        </p:txBody>
      </p:sp>
      <p:pic>
        <p:nvPicPr>
          <p:cNvPr id="13314" name="Picture 2" descr="Run sequence plot of CO2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8" y="598136"/>
            <a:ext cx="3208803" cy="236438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un sequence plot after linear trend remo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826" y="598136"/>
            <a:ext cx="3136265" cy="231093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utocorrelation plot of CO2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30" y="598136"/>
            <a:ext cx="3207715" cy="2363579"/>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Autocorrelation plot of seasonally differenced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195" y="3672199"/>
            <a:ext cx="3208803" cy="2364381"/>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Partial autocorrelation plot of seasonally differenced 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250" y="3672199"/>
            <a:ext cx="3208803" cy="23643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2410" y="3032194"/>
            <a:ext cx="3555187" cy="830997"/>
          </a:xfrm>
          <a:prstGeom prst="rect">
            <a:avLst/>
          </a:prstGeom>
        </p:spPr>
        <p:txBody>
          <a:bodyPr wrap="square">
            <a:spAutoFit/>
          </a:bodyPr>
          <a:lstStyle/>
          <a:p>
            <a:r>
              <a:rPr lang="en-US" sz="1200" b="0" i="0" dirty="0">
                <a:solidFill>
                  <a:srgbClr val="000000"/>
                </a:solidFill>
                <a:effectLst/>
                <a:latin typeface="Times New Roman" panose="02020603050405020304" pitchFamily="18" charset="0"/>
              </a:rPr>
              <a:t>run sequence plot of the data indicates a rising trend. </a:t>
            </a:r>
            <a:r>
              <a:rPr lang="en-US" sz="1200" dirty="0"/>
              <a:t>simple linear fit should be sufficient to remove this upward trend.</a:t>
            </a:r>
          </a:p>
          <a:p>
            <a:endParaRPr lang="en-US" sz="1200" dirty="0"/>
          </a:p>
        </p:txBody>
      </p:sp>
      <p:sp>
        <p:nvSpPr>
          <p:cNvPr id="6" name="Rectangle 5"/>
          <p:cNvSpPr/>
          <p:nvPr/>
        </p:nvSpPr>
        <p:spPr>
          <a:xfrm>
            <a:off x="3742396" y="3032194"/>
            <a:ext cx="3950208" cy="646331"/>
          </a:xfrm>
          <a:prstGeom prst="rect">
            <a:avLst/>
          </a:prstGeom>
        </p:spPr>
        <p:txBody>
          <a:bodyPr wrap="square">
            <a:spAutoFit/>
          </a:bodyPr>
          <a:lstStyle/>
          <a:p>
            <a:r>
              <a:rPr lang="en-US" sz="1200" b="0" i="0" dirty="0">
                <a:solidFill>
                  <a:srgbClr val="000000"/>
                </a:solidFill>
                <a:effectLst/>
                <a:latin typeface="Times New Roman" panose="02020603050405020304" pitchFamily="18" charset="0"/>
              </a:rPr>
              <a:t>This plot contains the residuals from a linear fit to the original data. But it has seasonality. To know the period draw autocorrelation plot.</a:t>
            </a:r>
            <a:endParaRPr lang="en-US" sz="1200" dirty="0"/>
          </a:p>
        </p:txBody>
      </p:sp>
      <p:sp>
        <p:nvSpPr>
          <p:cNvPr id="7" name="Rectangle 6"/>
          <p:cNvSpPr/>
          <p:nvPr/>
        </p:nvSpPr>
        <p:spPr>
          <a:xfrm>
            <a:off x="7890663" y="3032194"/>
            <a:ext cx="3762451" cy="646331"/>
          </a:xfrm>
          <a:prstGeom prst="rect">
            <a:avLst/>
          </a:prstGeom>
        </p:spPr>
        <p:txBody>
          <a:bodyPr wrap="square">
            <a:spAutoFit/>
          </a:bodyPr>
          <a:lstStyle/>
          <a:p>
            <a:r>
              <a:rPr lang="en-US" sz="1200" b="0" i="0" dirty="0">
                <a:solidFill>
                  <a:srgbClr val="000000"/>
                </a:solidFill>
                <a:effectLst/>
                <a:latin typeface="Times New Roman" panose="02020603050405020304" pitchFamily="18" charset="0"/>
              </a:rPr>
              <a:t>The autocorrelation plot shows an alternating pattern of positive and negative spikes. It also shows a repeating pattern every 12 lags, which indicates a seasonality effect.</a:t>
            </a:r>
            <a:endParaRPr lang="en-US" sz="1200" dirty="0"/>
          </a:p>
        </p:txBody>
      </p:sp>
      <p:sp>
        <p:nvSpPr>
          <p:cNvPr id="9" name="Rectangle 8"/>
          <p:cNvSpPr/>
          <p:nvPr/>
        </p:nvSpPr>
        <p:spPr>
          <a:xfrm>
            <a:off x="2053195" y="6036580"/>
            <a:ext cx="3134563" cy="646331"/>
          </a:xfrm>
          <a:prstGeom prst="rect">
            <a:avLst/>
          </a:prstGeom>
        </p:spPr>
        <p:txBody>
          <a:bodyPr wrap="square">
            <a:spAutoFit/>
          </a:bodyPr>
          <a:lstStyle/>
          <a:p>
            <a:r>
              <a:rPr lang="en-US" sz="1200" b="0" i="0" dirty="0">
                <a:solidFill>
                  <a:srgbClr val="000000"/>
                </a:solidFill>
                <a:effectLst/>
                <a:latin typeface="Times New Roman" panose="02020603050405020304" pitchFamily="18" charset="0"/>
              </a:rPr>
              <a:t>autocorrelation plot on seasonally differenced data shows a mixture of exponential decay and a damped sinusoidal pattern.</a:t>
            </a:r>
            <a:endParaRPr lang="en-US" sz="1200" dirty="0"/>
          </a:p>
        </p:txBody>
      </p:sp>
      <p:sp>
        <p:nvSpPr>
          <p:cNvPr id="10" name="Rectangle 9"/>
          <p:cNvSpPr/>
          <p:nvPr/>
        </p:nvSpPr>
        <p:spPr>
          <a:xfrm>
            <a:off x="5794183" y="6211669"/>
            <a:ext cx="3557625" cy="646331"/>
          </a:xfrm>
          <a:prstGeom prst="rect">
            <a:avLst/>
          </a:prstGeom>
        </p:spPr>
        <p:txBody>
          <a:bodyPr wrap="square">
            <a:spAutoFit/>
          </a:bodyPr>
          <a:lstStyle/>
          <a:p>
            <a:r>
              <a:rPr lang="en-US" sz="1200" b="0" i="0" dirty="0">
                <a:solidFill>
                  <a:srgbClr val="000000"/>
                </a:solidFill>
                <a:effectLst/>
                <a:latin typeface="Times New Roman" panose="02020603050405020304" pitchFamily="18" charset="0"/>
              </a:rPr>
              <a:t>The partial autocorrelation plot suggests that an AR(2) model might be appropriate since the partial autocorrelation becomes zero after the second lag. </a:t>
            </a:r>
            <a:endParaRPr lang="en-US" sz="1200" dirty="0"/>
          </a:p>
        </p:txBody>
      </p:sp>
    </p:spTree>
    <p:extLst>
      <p:ext uri="{BB962C8B-B14F-4D97-AF65-F5344CB8AC3E}">
        <p14:creationId xmlns:p14="http://schemas.microsoft.com/office/powerpoint/2010/main" val="80625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ARIMA Time series modeling</a:t>
            </a:r>
          </a:p>
        </p:txBody>
      </p:sp>
      <p:pic>
        <p:nvPicPr>
          <p:cNvPr id="9218" name="Picture 2" descr="flowchart.png (584×40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274" y="1885916"/>
            <a:ext cx="5562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62091" y="1554612"/>
            <a:ext cx="4891709"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err="1"/>
              <a:t>Detrending</a:t>
            </a:r>
            <a:r>
              <a:rPr lang="en-US" b="1" dirty="0"/>
              <a:t>: </a:t>
            </a:r>
            <a:r>
              <a:rPr lang="en-US" dirty="0"/>
              <a:t>remove the trend component from the time series. For instance, the equation of my time series is:</a:t>
            </a:r>
          </a:p>
          <a:p>
            <a:pPr marL="742950" lvl="1" indent="-285750">
              <a:buFont typeface="Arial" panose="020B0604020202020204" pitchFamily="34" charset="0"/>
              <a:buChar char="•"/>
            </a:pPr>
            <a:r>
              <a:rPr lang="en-US" b="1" dirty="0"/>
              <a:t>x(t) = (mean + trend * t) + error</a:t>
            </a:r>
            <a:endParaRPr lang="en-US" dirty="0"/>
          </a:p>
          <a:p>
            <a:pPr marL="742950" lvl="1" indent="-285750">
              <a:buFont typeface="Arial" panose="020B0604020202020204" pitchFamily="34" charset="0"/>
              <a:buChar char="•"/>
            </a:pPr>
            <a:r>
              <a:rPr lang="en-US" dirty="0"/>
              <a:t>Remove the part in the parentheses and build model for the rest.</a:t>
            </a:r>
          </a:p>
          <a:p>
            <a:pPr marL="285750" indent="-285750">
              <a:buFont typeface="Arial" panose="020B0604020202020204" pitchFamily="34" charset="0"/>
              <a:buChar char="•"/>
            </a:pPr>
            <a:r>
              <a:rPr lang="en-US" b="1" dirty="0"/>
              <a:t>Differencing</a:t>
            </a:r>
            <a:r>
              <a:rPr lang="en-US" dirty="0"/>
              <a:t> : This is the commonly used technique to make series stationary. Here we try to model the differences of the terms and not the actual term. For instance,</a:t>
            </a:r>
          </a:p>
          <a:p>
            <a:pPr marL="742950" lvl="1" indent="-285750">
              <a:buFont typeface="Arial" panose="020B0604020202020204" pitchFamily="34" charset="0"/>
              <a:buChar char="•"/>
            </a:pPr>
            <a:r>
              <a:rPr lang="en-US" b="1" dirty="0"/>
              <a:t>x(t) – x(t-1) = ARMA (p ,  q)</a:t>
            </a:r>
            <a:endParaRPr lang="en-US" dirty="0"/>
          </a:p>
          <a:p>
            <a:pPr marL="742950" lvl="1" indent="-285750">
              <a:buFont typeface="Arial" panose="020B0604020202020204" pitchFamily="34" charset="0"/>
              <a:buChar char="•"/>
            </a:pPr>
            <a:r>
              <a:rPr lang="en-US" dirty="0"/>
              <a:t>This differencing is called as the Integration part in AR(I)MA.</a:t>
            </a:r>
          </a:p>
          <a:p>
            <a:pPr marL="285750" indent="-285750">
              <a:buFont typeface="Arial" panose="020B0604020202020204" pitchFamily="34" charset="0"/>
              <a:buChar char="•"/>
            </a:pPr>
            <a:r>
              <a:rPr lang="en-US" dirty="0"/>
              <a:t>This is followed by fixing parameters p and q, learning the model and then using the model for forecasting.</a:t>
            </a:r>
          </a:p>
        </p:txBody>
      </p:sp>
    </p:spTree>
    <p:extLst>
      <p:ext uri="{BB962C8B-B14F-4D97-AF65-F5344CB8AC3E}">
        <p14:creationId xmlns:p14="http://schemas.microsoft.com/office/powerpoint/2010/main" val="91977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Box-Jenkins Analysis example</a:t>
            </a:r>
          </a:p>
        </p:txBody>
      </p:sp>
      <p:pic>
        <p:nvPicPr>
          <p:cNvPr id="17410" name="Picture 2" descr="Plot of Series F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23" y="1424758"/>
            <a:ext cx="2266507" cy="22665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44725" y="1392259"/>
            <a:ext cx="3177457" cy="2308324"/>
          </a:xfrm>
          <a:prstGeom prst="rect">
            <a:avLst/>
          </a:prstGeom>
          <a:noFill/>
        </p:spPr>
        <p:txBody>
          <a:bodyPr wrap="square" rtlCol="0">
            <a:spAutoFit/>
          </a:bodyPr>
          <a:lstStyle/>
          <a:p>
            <a:r>
              <a:rPr lang="en-US" dirty="0"/>
              <a:t>Run sequence plot shows no seasonal component or a noticeable trend. We compute the </a:t>
            </a:r>
            <a:r>
              <a:rPr lang="en-US" dirty="0">
                <a:hlinkClick r:id="rId3"/>
              </a:rPr>
              <a:t>autocorrelation function </a:t>
            </a:r>
            <a:r>
              <a:rPr lang="en-US" dirty="0"/>
              <a:t>(ACF) of the data for the first 35 lags to determine the type of model to fit to the data. </a:t>
            </a:r>
            <a:endParaRPr lang="en-US" sz="1800" kern="1200" dirty="0">
              <a:solidFill>
                <a:schemeClr val="tx1"/>
              </a:solidFill>
              <a:latin typeface="+mn-lt"/>
              <a:ea typeface="+mn-ea"/>
              <a:cs typeface="+mn-cs"/>
            </a:endParaRPr>
          </a:p>
        </p:txBody>
      </p:sp>
      <p:pic>
        <p:nvPicPr>
          <p:cNvPr id="17412" name="Picture 4" descr="Autocorrelation showing first 35 la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119" y="1427367"/>
            <a:ext cx="2363783" cy="23637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067579" y="1504162"/>
            <a:ext cx="2957717" cy="1477328"/>
          </a:xfrm>
          <a:prstGeom prst="rect">
            <a:avLst/>
          </a:prstGeom>
        </p:spPr>
        <p:txBody>
          <a:bodyPr wrap="square">
            <a:spAutoFit/>
          </a:bodyPr>
          <a:lstStyle/>
          <a:p>
            <a:r>
              <a:rPr lang="en-US" b="0" i="0" dirty="0">
                <a:solidFill>
                  <a:srgbClr val="000000"/>
                </a:solidFill>
                <a:effectLst/>
                <a:latin typeface="Times New Roman" panose="02020603050405020304" pitchFamily="18" charset="0"/>
              </a:rPr>
              <a:t>The ACF values alternate in sign and decay quickly after lag 2, indicating that an AR(2) model is appropriate for the data.</a:t>
            </a:r>
            <a:endParaRPr lang="en-US" dirty="0"/>
          </a:p>
        </p:txBody>
      </p:sp>
      <p:pic>
        <p:nvPicPr>
          <p:cNvPr id="6" name="Picture 5"/>
          <p:cNvPicPr>
            <a:picLocks noChangeAspect="1"/>
          </p:cNvPicPr>
          <p:nvPr/>
        </p:nvPicPr>
        <p:blipFill>
          <a:blip r:embed="rId5"/>
          <a:stretch>
            <a:fillRect/>
          </a:stretch>
        </p:blipFill>
        <p:spPr>
          <a:xfrm>
            <a:off x="0" y="3981937"/>
            <a:ext cx="4209497" cy="2582669"/>
          </a:xfrm>
          <a:prstGeom prst="rect">
            <a:avLst/>
          </a:prstGeom>
        </p:spPr>
      </p:pic>
      <p:pic>
        <p:nvPicPr>
          <p:cNvPr id="7" name="Picture 6"/>
          <p:cNvPicPr>
            <a:picLocks noChangeAspect="1"/>
          </p:cNvPicPr>
          <p:nvPr/>
        </p:nvPicPr>
        <p:blipFill>
          <a:blip r:embed="rId6"/>
          <a:stretch>
            <a:fillRect/>
          </a:stretch>
        </p:blipFill>
        <p:spPr>
          <a:xfrm>
            <a:off x="4335835" y="4282138"/>
            <a:ext cx="3631067" cy="1982266"/>
          </a:xfrm>
          <a:prstGeom prst="rect">
            <a:avLst/>
          </a:prstGeom>
        </p:spPr>
      </p:pic>
      <p:pic>
        <p:nvPicPr>
          <p:cNvPr id="8" name="Picture 7"/>
          <p:cNvPicPr>
            <a:picLocks noChangeAspect="1"/>
          </p:cNvPicPr>
          <p:nvPr/>
        </p:nvPicPr>
        <p:blipFill>
          <a:blip r:embed="rId7"/>
          <a:stretch>
            <a:fillRect/>
          </a:stretch>
        </p:blipFill>
        <p:spPr>
          <a:xfrm>
            <a:off x="8218968" y="3593693"/>
            <a:ext cx="3398874" cy="3141722"/>
          </a:xfrm>
          <a:prstGeom prst="rect">
            <a:avLst/>
          </a:prstGeom>
        </p:spPr>
      </p:pic>
    </p:spTree>
    <p:extLst>
      <p:ext uri="{BB962C8B-B14F-4D97-AF65-F5344CB8AC3E}">
        <p14:creationId xmlns:p14="http://schemas.microsoft.com/office/powerpoint/2010/main" val="326338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07A6A8E-BD88-4CA8-B5B8-3E5B7F185B65}"/>
              </a:ext>
            </a:extLst>
          </p:cNvPr>
          <p:cNvSpPr>
            <a:spLocks noGrp="1"/>
          </p:cNvSpPr>
          <p:nvPr>
            <p:ph type="sldNum" sz="quarter" idx="12"/>
          </p:nvPr>
        </p:nvSpPr>
        <p:spPr/>
        <p:txBody>
          <a:bodyPr/>
          <a:lstStyle/>
          <a:p>
            <a:fld id="{6D6BF843-1FD7-4AE4-A540-F076087F448D}" type="slidenum">
              <a:rPr lang="ar-SA" altLang="en-US"/>
              <a:pPr/>
              <a:t>3</a:t>
            </a:fld>
            <a:endParaRPr lang="en-US" altLang="en-US"/>
          </a:p>
        </p:txBody>
      </p:sp>
      <p:sp>
        <p:nvSpPr>
          <p:cNvPr id="209924" name="Rectangle 4">
            <a:extLst>
              <a:ext uri="{FF2B5EF4-FFF2-40B4-BE49-F238E27FC236}">
                <a16:creationId xmlns:a16="http://schemas.microsoft.com/office/drawing/2014/main" id="{276DADC1-058D-47C8-81E8-3402EBBD3640}"/>
              </a:ext>
            </a:extLst>
          </p:cNvPr>
          <p:cNvSpPr>
            <a:spLocks noChangeArrowheads="1"/>
          </p:cNvSpPr>
          <p:nvPr/>
        </p:nvSpPr>
        <p:spPr bwMode="auto">
          <a:xfrm>
            <a:off x="555812" y="1600200"/>
            <a:ext cx="10996706"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r" rtl="1">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l" rtl="0"/>
            <a:r>
              <a:rPr lang="en-US" altLang="en-US" sz="4000" dirty="0"/>
              <a:t>They are based solely on the most recent information available.</a:t>
            </a:r>
          </a:p>
          <a:p>
            <a:pPr algn="l" rtl="0"/>
            <a:r>
              <a:rPr lang="en-US" altLang="en-US" sz="4000" dirty="0"/>
              <a:t>Is sometimes called the “no change” forecast.</a:t>
            </a:r>
          </a:p>
          <a:p>
            <a:pPr algn="l" rtl="0"/>
            <a:r>
              <a:rPr lang="en-US" altLang="en-US" sz="4000" dirty="0"/>
              <a:t>Suitable for very small data sets.</a:t>
            </a:r>
          </a:p>
          <a:p>
            <a:pPr algn="l" rtl="0"/>
            <a:r>
              <a:rPr lang="en-US" altLang="en-US" sz="4000" dirty="0"/>
              <a:t>The simplest model is:</a:t>
            </a:r>
          </a:p>
          <a:p>
            <a:pPr algn="l" rtl="0">
              <a:buFontTx/>
              <a:buNone/>
            </a:pPr>
            <a:endParaRPr lang="en-US" altLang="en-US" sz="4000" dirty="0"/>
          </a:p>
        </p:txBody>
      </p:sp>
      <p:graphicFrame>
        <p:nvGraphicFramePr>
          <p:cNvPr id="209926" name="Object 6">
            <a:extLst>
              <a:ext uri="{FF2B5EF4-FFF2-40B4-BE49-F238E27FC236}">
                <a16:creationId xmlns:a16="http://schemas.microsoft.com/office/drawing/2014/main" id="{7FE46408-EEA5-440C-848E-F0EFFE1982BB}"/>
              </a:ext>
            </a:extLst>
          </p:cNvPr>
          <p:cNvGraphicFramePr>
            <a:graphicFrameLocks noChangeAspect="1"/>
          </p:cNvGraphicFramePr>
          <p:nvPr/>
        </p:nvGraphicFramePr>
        <p:xfrm>
          <a:off x="3516593" y="5302531"/>
          <a:ext cx="1584325" cy="858837"/>
        </p:xfrm>
        <a:graphic>
          <a:graphicData uri="http://schemas.openxmlformats.org/presentationml/2006/ole">
            <mc:AlternateContent xmlns:mc="http://schemas.openxmlformats.org/markup-compatibility/2006">
              <mc:Choice xmlns:v="urn:schemas-microsoft-com:vml" Requires="v">
                <p:oleObj spid="_x0000_s10263" name="Equation" r:id="rId3" imgW="469800" imgH="253800" progId="Equation.3">
                  <p:embed/>
                </p:oleObj>
              </mc:Choice>
              <mc:Fallback>
                <p:oleObj name="Equation" r:id="rId3" imgW="469800" imgH="253800" progId="Equation.3">
                  <p:embed/>
                  <p:pic>
                    <p:nvPicPr>
                      <p:cNvPr id="209926" name="Object 6">
                        <a:extLst>
                          <a:ext uri="{FF2B5EF4-FFF2-40B4-BE49-F238E27FC236}">
                            <a16:creationId xmlns:a16="http://schemas.microsoft.com/office/drawing/2014/main" id="{7FE46408-EEA5-440C-848E-F0EFFE198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593" y="5302531"/>
                        <a:ext cx="1584325"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8" name="Rectangle 8">
            <a:extLst>
              <a:ext uri="{FF2B5EF4-FFF2-40B4-BE49-F238E27FC236}">
                <a16:creationId xmlns:a16="http://schemas.microsoft.com/office/drawing/2014/main" id="{021E27F4-B35E-48CB-A820-F9D6F7C9AC09}"/>
              </a:ext>
            </a:extLst>
          </p:cNvPr>
          <p:cNvSpPr>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1">
              <a:defRPr sz="4400">
                <a:solidFill>
                  <a:schemeClr val="tx2"/>
                </a:solidFill>
                <a:latin typeface="Arial" panose="020B0604020202020204" pitchFamily="34" charset="0"/>
                <a:cs typeface="Arial" panose="020B0604020202020204" pitchFamily="34" charset="0"/>
              </a:defRPr>
            </a:lvl1pPr>
            <a:lvl2pPr algn="ctr" rtl="1">
              <a:defRPr sz="4400">
                <a:solidFill>
                  <a:schemeClr val="tx2"/>
                </a:solidFill>
                <a:latin typeface="Arial" panose="020B0604020202020204" pitchFamily="34" charset="0"/>
                <a:cs typeface="Arial" panose="020B0604020202020204" pitchFamily="34" charset="0"/>
              </a:defRPr>
            </a:lvl2pPr>
            <a:lvl3pPr algn="ctr" rtl="1">
              <a:defRPr sz="4400">
                <a:solidFill>
                  <a:schemeClr val="tx2"/>
                </a:solidFill>
                <a:latin typeface="Arial" panose="020B0604020202020204" pitchFamily="34" charset="0"/>
                <a:cs typeface="Arial" panose="020B0604020202020204" pitchFamily="34" charset="0"/>
              </a:defRPr>
            </a:lvl3pPr>
            <a:lvl4pPr algn="ctr" rtl="1">
              <a:defRPr sz="4400">
                <a:solidFill>
                  <a:schemeClr val="tx2"/>
                </a:solidFill>
                <a:latin typeface="Arial" panose="020B0604020202020204" pitchFamily="34" charset="0"/>
                <a:cs typeface="Arial" panose="020B0604020202020204" pitchFamily="34" charset="0"/>
              </a:defRPr>
            </a:lvl4pPr>
            <a:lvl5pPr algn="ctr" rtl="1">
              <a:defRPr sz="4400">
                <a:solidFill>
                  <a:schemeClr val="tx2"/>
                </a:solidFill>
                <a:latin typeface="Arial" panose="020B0604020202020204" pitchFamily="34" charset="0"/>
                <a:cs typeface="Arial" panose="020B0604020202020204" pitchFamily="34" charset="0"/>
              </a:defRPr>
            </a:lvl5pPr>
            <a:lvl6pPr marL="4572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n-US" altLang="en-US" sz="6000" b="1">
                <a:solidFill>
                  <a:srgbClr val="FF3300"/>
                </a:solidFill>
                <a:effectLst>
                  <a:outerShdw blurRad="38100" dist="38100" dir="2700000" algn="tl">
                    <a:srgbClr val="000000"/>
                  </a:outerShdw>
                </a:effectLst>
              </a:rPr>
              <a:t>NAÏVE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a:noFill/>
          <a:ln/>
        </p:spPr>
        <p:txBody>
          <a:bodyPr vert="horz" lIns="90488" tIns="44450" rIns="90488" bIns="44450" rtlCol="0" anchor="ctr" anchorCtr="1">
            <a:normAutofit/>
          </a:bodyPr>
          <a:lstStyle/>
          <a:p>
            <a:r>
              <a:rPr lang="en-US" altLang="en-US" sz="5400" b="1">
                <a:effectLst>
                  <a:outerShdw blurRad="38100" dist="38100" dir="2700000" algn="tl">
                    <a:srgbClr val="000000"/>
                  </a:outerShdw>
                </a:effectLst>
              </a:rPr>
              <a:t>Trend Component</a:t>
            </a:r>
            <a:endParaRPr lang="en-US" altLang="en-US"/>
          </a:p>
        </p:txBody>
      </p:sp>
      <p:sp>
        <p:nvSpPr>
          <p:cNvPr id="228355" name="Rectangle 1027"/>
          <p:cNvSpPr>
            <a:spLocks noGrp="1" noChangeArrowheads="1"/>
          </p:cNvSpPr>
          <p:nvPr>
            <p:ph type="body" idx="1"/>
          </p:nvPr>
        </p:nvSpPr>
        <p:spPr>
          <a:xfrm>
            <a:off x="1524000" y="1981200"/>
            <a:ext cx="8763000" cy="4114800"/>
          </a:xfrm>
          <a:noFill/>
          <a:ln/>
        </p:spPr>
        <p:txBody>
          <a:bodyPr vert="horz" lIns="90488" tIns="44450" rIns="90488" bIns="44450" rtlCol="0">
            <a:normAutofit/>
          </a:bodyPr>
          <a:lstStyle/>
          <a:p>
            <a:pPr marL="571500" indent="-571500"/>
            <a:r>
              <a:rPr lang="en-US" altLang="en-US"/>
              <a:t>Overall Upward or Downward Movement</a:t>
            </a:r>
          </a:p>
          <a:p>
            <a:pPr marL="571500" indent="-571500"/>
            <a:r>
              <a:rPr lang="en-US" altLang="en-US"/>
              <a:t>Data Taken Over a Period of Years</a:t>
            </a:r>
          </a:p>
          <a:p>
            <a:pPr marL="571500" indent="-571500"/>
            <a:endParaRPr lang="en-US" altLang="en-US"/>
          </a:p>
        </p:txBody>
      </p:sp>
      <p:sp>
        <p:nvSpPr>
          <p:cNvPr id="228356" name="Line 1028"/>
          <p:cNvSpPr>
            <a:spLocks noChangeShapeType="1"/>
          </p:cNvSpPr>
          <p:nvPr/>
        </p:nvSpPr>
        <p:spPr bwMode="auto">
          <a:xfrm>
            <a:off x="3429000" y="3516314"/>
            <a:ext cx="0" cy="23510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7" name="Line 1029"/>
          <p:cNvSpPr>
            <a:spLocks noChangeShapeType="1"/>
          </p:cNvSpPr>
          <p:nvPr/>
        </p:nvSpPr>
        <p:spPr bwMode="auto">
          <a:xfrm>
            <a:off x="3516314" y="5943600"/>
            <a:ext cx="547528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8" name="Rectangle 1030"/>
          <p:cNvSpPr>
            <a:spLocks noChangeArrowheads="1"/>
          </p:cNvSpPr>
          <p:nvPr/>
        </p:nvSpPr>
        <p:spPr bwMode="auto">
          <a:xfrm>
            <a:off x="2439989" y="3354389"/>
            <a:ext cx="14446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latin typeface="Arial" panose="020B0604020202020204" pitchFamily="34" charset="0"/>
              </a:rPr>
              <a:t>Sales</a:t>
            </a:r>
          </a:p>
        </p:txBody>
      </p:sp>
      <p:sp>
        <p:nvSpPr>
          <p:cNvPr id="228359" name="Rectangle 1031"/>
          <p:cNvSpPr>
            <a:spLocks noChangeArrowheads="1"/>
          </p:cNvSpPr>
          <p:nvPr/>
        </p:nvSpPr>
        <p:spPr bwMode="auto">
          <a:xfrm>
            <a:off x="8688389" y="5945189"/>
            <a:ext cx="14446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b="1">
                <a:latin typeface="Arial" panose="020B0604020202020204" pitchFamily="34" charset="0"/>
              </a:rPr>
              <a:t>Time </a:t>
            </a:r>
          </a:p>
        </p:txBody>
      </p:sp>
      <p:sp>
        <p:nvSpPr>
          <p:cNvPr id="228360" name="Line 1032"/>
          <p:cNvSpPr>
            <a:spLocks noChangeShapeType="1"/>
          </p:cNvSpPr>
          <p:nvPr/>
        </p:nvSpPr>
        <p:spPr bwMode="auto">
          <a:xfrm flipV="1">
            <a:off x="3905250" y="3803650"/>
            <a:ext cx="5526088" cy="1309688"/>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1" name="Line 1033"/>
          <p:cNvSpPr>
            <a:spLocks noChangeShapeType="1"/>
          </p:cNvSpPr>
          <p:nvPr/>
        </p:nvSpPr>
        <p:spPr bwMode="auto">
          <a:xfrm flipV="1">
            <a:off x="3354388" y="4192588"/>
            <a:ext cx="1141412" cy="1446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2" name="Line 1034"/>
          <p:cNvSpPr>
            <a:spLocks noChangeShapeType="1"/>
          </p:cNvSpPr>
          <p:nvPr/>
        </p:nvSpPr>
        <p:spPr bwMode="auto">
          <a:xfrm>
            <a:off x="4659314" y="4278314"/>
            <a:ext cx="979487" cy="6746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3" name="Line 1035"/>
          <p:cNvSpPr>
            <a:spLocks noChangeShapeType="1"/>
          </p:cNvSpPr>
          <p:nvPr/>
        </p:nvSpPr>
        <p:spPr bwMode="auto">
          <a:xfrm flipV="1">
            <a:off x="5716588" y="3887788"/>
            <a:ext cx="1141412" cy="12176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4" name="Line 1036"/>
          <p:cNvSpPr>
            <a:spLocks noChangeShapeType="1"/>
          </p:cNvSpPr>
          <p:nvPr/>
        </p:nvSpPr>
        <p:spPr bwMode="auto">
          <a:xfrm>
            <a:off x="6945314" y="3973514"/>
            <a:ext cx="979487" cy="9794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5" name="Line 1037"/>
          <p:cNvSpPr>
            <a:spLocks noChangeShapeType="1"/>
          </p:cNvSpPr>
          <p:nvPr/>
        </p:nvSpPr>
        <p:spPr bwMode="auto">
          <a:xfrm flipV="1">
            <a:off x="7926388" y="2820988"/>
            <a:ext cx="1141412" cy="2208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6" name="Oval 1038"/>
          <p:cNvSpPr>
            <a:spLocks noChangeArrowheads="1"/>
          </p:cNvSpPr>
          <p:nvPr/>
        </p:nvSpPr>
        <p:spPr bwMode="auto">
          <a:xfrm>
            <a:off x="3276600" y="54864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7" name="Oval 1039"/>
          <p:cNvSpPr>
            <a:spLocks noChangeArrowheads="1"/>
          </p:cNvSpPr>
          <p:nvPr/>
        </p:nvSpPr>
        <p:spPr bwMode="auto">
          <a:xfrm>
            <a:off x="4419600" y="40386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8" name="Oval 1040"/>
          <p:cNvSpPr>
            <a:spLocks noChangeArrowheads="1"/>
          </p:cNvSpPr>
          <p:nvPr/>
        </p:nvSpPr>
        <p:spPr bwMode="auto">
          <a:xfrm>
            <a:off x="5562600" y="49530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9" name="Oval 1041"/>
          <p:cNvSpPr>
            <a:spLocks noChangeArrowheads="1"/>
          </p:cNvSpPr>
          <p:nvPr/>
        </p:nvSpPr>
        <p:spPr bwMode="auto">
          <a:xfrm>
            <a:off x="6705600" y="37338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70" name="Oval 1042"/>
          <p:cNvSpPr>
            <a:spLocks noChangeArrowheads="1"/>
          </p:cNvSpPr>
          <p:nvPr/>
        </p:nvSpPr>
        <p:spPr bwMode="auto">
          <a:xfrm>
            <a:off x="7848600" y="48768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71" name="Oval 1043"/>
          <p:cNvSpPr>
            <a:spLocks noChangeArrowheads="1"/>
          </p:cNvSpPr>
          <p:nvPr/>
        </p:nvSpPr>
        <p:spPr bwMode="auto">
          <a:xfrm>
            <a:off x="8915400" y="2667000"/>
            <a:ext cx="304800" cy="304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72" name="Rectangle 1044"/>
          <p:cNvSpPr>
            <a:spLocks noChangeArrowheads="1"/>
          </p:cNvSpPr>
          <p:nvPr/>
        </p:nvSpPr>
        <p:spPr bwMode="auto">
          <a:xfrm rot="20940000">
            <a:off x="8689976" y="3396430"/>
            <a:ext cx="19780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hlink"/>
                </a:solidFill>
              </a:rPr>
              <a:t>Upward trend</a:t>
            </a:r>
          </a:p>
        </p:txBody>
      </p:sp>
    </p:spTree>
    <p:extLst>
      <p:ext uri="{BB962C8B-B14F-4D97-AF65-F5344CB8AC3E}">
        <p14:creationId xmlns:p14="http://schemas.microsoft.com/office/powerpoint/2010/main" val="18775869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5EB341C1-CF08-403A-94CD-E0EE25EAF5DC}"/>
              </a:ext>
            </a:extLst>
          </p:cNvPr>
          <p:cNvSpPr>
            <a:spLocks noGrp="1"/>
          </p:cNvSpPr>
          <p:nvPr>
            <p:ph type="sldNum" sz="quarter" idx="12"/>
          </p:nvPr>
        </p:nvSpPr>
        <p:spPr/>
        <p:txBody>
          <a:bodyPr/>
          <a:lstStyle/>
          <a:p>
            <a:fld id="{88C73737-4443-4BA9-BB06-BD4A61409A30}" type="slidenum">
              <a:rPr lang="ar-SA" altLang="en-US"/>
              <a:pPr/>
              <a:t>5</a:t>
            </a:fld>
            <a:endParaRPr lang="en-US" altLang="en-US"/>
          </a:p>
        </p:txBody>
      </p:sp>
      <p:sp>
        <p:nvSpPr>
          <p:cNvPr id="211972" name="Rectangle 4">
            <a:extLst>
              <a:ext uri="{FF2B5EF4-FFF2-40B4-BE49-F238E27FC236}">
                <a16:creationId xmlns:a16="http://schemas.microsoft.com/office/drawing/2014/main" id="{AABD1E76-6BD5-43DE-8957-ECD78DFCC162}"/>
              </a:ext>
            </a:extLst>
          </p:cNvPr>
          <p:cNvSpPr>
            <a:spLocks noChangeArrowheads="1"/>
          </p:cNvSpPr>
          <p:nvPr/>
        </p:nvSpPr>
        <p:spPr bwMode="auto">
          <a:xfrm>
            <a:off x="1774825" y="404814"/>
            <a:ext cx="8713788"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r" rtl="1">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l" rtl="0"/>
            <a:r>
              <a:rPr lang="en-US" altLang="en-US" sz="4000" dirty="0"/>
              <a:t>The technique can be adjusted to take trend into consideration:</a:t>
            </a:r>
          </a:p>
          <a:p>
            <a:pPr algn="l" rtl="0"/>
            <a:endParaRPr lang="en-US" altLang="en-US" sz="4000" dirty="0"/>
          </a:p>
        </p:txBody>
      </p:sp>
      <mc:AlternateContent xmlns:mc="http://schemas.openxmlformats.org/markup-compatibility/2006" xmlns:a14="http://schemas.microsoft.com/office/drawing/2010/main">
        <mc:Choice Requires="a14">
          <p:sp>
            <p:nvSpPr>
              <p:cNvPr id="211974" name="Object 6">
                <a:extLst>
                  <a:ext uri="{FF2B5EF4-FFF2-40B4-BE49-F238E27FC236}">
                    <a16:creationId xmlns:a16="http://schemas.microsoft.com/office/drawing/2014/main" id="{9D50E462-8B05-41E7-A402-3C259330A3B0}"/>
                  </a:ext>
                </a:extLst>
              </p:cNvPr>
              <p:cNvSpPr txBox="1"/>
              <p:nvPr/>
            </p:nvSpPr>
            <p:spPr bwMode="auto">
              <a:xfrm>
                <a:off x="2994025" y="2060575"/>
                <a:ext cx="3411538" cy="7159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𝑌</m:t>
                              </m:r>
                            </m:e>
                          </m:acc>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211974" name="Object 6">
                <a:extLst>
                  <a:ext uri="{FF2B5EF4-FFF2-40B4-BE49-F238E27FC236}">
                    <a16:creationId xmlns:a16="http://schemas.microsoft.com/office/drawing/2014/main" id="{9D50E462-8B05-41E7-A402-3C259330A3B0}"/>
                  </a:ext>
                </a:extLst>
              </p:cNvPr>
              <p:cNvSpPr txBox="1">
                <a:spLocks noRot="1" noChangeAspect="1" noMove="1" noResize="1" noEditPoints="1" noAdjustHandles="1" noChangeArrowheads="1" noChangeShapeType="1" noTextEdit="1"/>
              </p:cNvSpPr>
              <p:nvPr/>
            </p:nvSpPr>
            <p:spPr bwMode="auto">
              <a:xfrm>
                <a:off x="2994025" y="2060575"/>
                <a:ext cx="3411538" cy="715963"/>
              </a:xfrm>
              <a:prstGeom prst="rect">
                <a:avLst/>
              </a:prstGeom>
              <a:blipFill>
                <a:blip r:embed="rId2"/>
                <a:stretch>
                  <a:fillRect l="-357" t="-3419"/>
                </a:stretch>
              </a:blipFill>
              <a:ln>
                <a:noFill/>
              </a:ln>
              <a:effectLst/>
              <a:extLst/>
            </p:spPr>
            <p:txBody>
              <a:bodyPr/>
              <a:lstStyle/>
              <a:p>
                <a:r>
                  <a:rPr lang="en-US">
                    <a:noFill/>
                  </a:rPr>
                  <a:t> </a:t>
                </a:r>
              </a:p>
            </p:txBody>
          </p:sp>
        </mc:Fallback>
      </mc:AlternateContent>
      <p:sp>
        <p:nvSpPr>
          <p:cNvPr id="211976" name="Text Box 8">
            <a:extLst>
              <a:ext uri="{FF2B5EF4-FFF2-40B4-BE49-F238E27FC236}">
                <a16:creationId xmlns:a16="http://schemas.microsoft.com/office/drawing/2014/main" id="{3BE37951-2C93-4E86-9A94-E3CD3740D112}"/>
              </a:ext>
            </a:extLst>
          </p:cNvPr>
          <p:cNvSpPr txBox="1">
            <a:spLocks noChangeArrowheads="1"/>
          </p:cNvSpPr>
          <p:nvPr/>
        </p:nvSpPr>
        <p:spPr bwMode="auto">
          <a:xfrm>
            <a:off x="1774826" y="3140076"/>
            <a:ext cx="88931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4000" dirty="0"/>
              <a:t> The rate of change might be more appropriate than the absolute amount of change: </a:t>
            </a:r>
          </a:p>
        </p:txBody>
      </p:sp>
      <mc:AlternateContent xmlns:mc="http://schemas.openxmlformats.org/markup-compatibility/2006" xmlns:a14="http://schemas.microsoft.com/office/drawing/2010/main">
        <mc:Choice Requires="a14">
          <p:sp>
            <p:nvSpPr>
              <p:cNvPr id="211977" name="Object 9">
                <a:extLst>
                  <a:ext uri="{FF2B5EF4-FFF2-40B4-BE49-F238E27FC236}">
                    <a16:creationId xmlns:a16="http://schemas.microsoft.com/office/drawing/2014/main" id="{106B1C4A-852F-4188-B548-C3E9432B982C}"/>
                  </a:ext>
                </a:extLst>
              </p:cNvPr>
              <p:cNvSpPr txBox="1"/>
              <p:nvPr/>
            </p:nvSpPr>
            <p:spPr bwMode="auto">
              <a:xfrm>
                <a:off x="3432175" y="5224463"/>
                <a:ext cx="4608513" cy="11874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𝑌</m:t>
                              </m:r>
                            </m:e>
                          </m:acc>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sub>
                      </m:sSub>
                      <m:f>
                        <m:fPr>
                          <m:ctrlPr>
                            <a:rPr lang="en-US" sz="2400" i="1">
                              <a:solidFill>
                                <a:srgbClr val="000000"/>
                              </a:solidFill>
                              <a:latin typeface="Cambria Math" panose="02040503050406030204" pitchFamily="18" charset="0"/>
                            </a:rPr>
                          </m:ctrlPr>
                        </m:fPr>
                        <m:num>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sub>
                          </m:sSub>
                        </m:num>
                        <m:den>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𝑌</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den>
                      </m:f>
                    </m:oMath>
                  </m:oMathPara>
                </a14:m>
                <a:endParaRPr lang="en-US" sz="2400" dirty="0"/>
              </a:p>
            </p:txBody>
          </p:sp>
        </mc:Choice>
        <mc:Fallback xmlns="">
          <p:sp>
            <p:nvSpPr>
              <p:cNvPr id="211977" name="Object 9">
                <a:extLst>
                  <a:ext uri="{FF2B5EF4-FFF2-40B4-BE49-F238E27FC236}">
                    <a16:creationId xmlns:a16="http://schemas.microsoft.com/office/drawing/2014/main" id="{106B1C4A-852F-4188-B548-C3E9432B982C}"/>
                  </a:ext>
                </a:extLst>
              </p:cNvPr>
              <p:cNvSpPr txBox="1">
                <a:spLocks noRot="1" noChangeAspect="1" noMove="1" noResize="1" noEditPoints="1" noAdjustHandles="1" noChangeArrowheads="1" noChangeShapeType="1" noTextEdit="1"/>
              </p:cNvSpPr>
              <p:nvPr/>
            </p:nvSpPr>
            <p:spPr bwMode="auto">
              <a:xfrm>
                <a:off x="3432175" y="5224463"/>
                <a:ext cx="4608513" cy="1187450"/>
              </a:xfrm>
              <a:prstGeom prst="rect">
                <a:avLst/>
              </a:prstGeom>
              <a:blipFill>
                <a:blip r:embed="rId3"/>
                <a:stretch>
                  <a:fillRect/>
                </a:stretch>
              </a:blipFill>
              <a:ln>
                <a:noFill/>
              </a:ln>
              <a:effectLst/>
              <a:extLst/>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C6A7EE89-176F-4175-8A26-6CB33D016282}"/>
              </a:ext>
            </a:extLst>
          </p:cNvPr>
          <p:cNvSpPr>
            <a:spLocks noGrp="1"/>
          </p:cNvSpPr>
          <p:nvPr>
            <p:ph type="sldNum" sz="quarter" idx="12"/>
          </p:nvPr>
        </p:nvSpPr>
        <p:spPr/>
        <p:txBody>
          <a:bodyPr/>
          <a:lstStyle/>
          <a:p>
            <a:fld id="{FD32C762-D614-4C71-A808-A25424A4022C}" type="slidenum">
              <a:rPr lang="ar-SA" altLang="en-US"/>
              <a:pPr/>
              <a:t>6</a:t>
            </a:fld>
            <a:endParaRPr lang="en-US" altLang="en-US"/>
          </a:p>
        </p:txBody>
      </p:sp>
      <p:sp>
        <p:nvSpPr>
          <p:cNvPr id="6146" name="Rectangle 2">
            <a:extLst>
              <a:ext uri="{FF2B5EF4-FFF2-40B4-BE49-F238E27FC236}">
                <a16:creationId xmlns:a16="http://schemas.microsoft.com/office/drawing/2014/main" id="{148F8535-317A-4DD1-B9D8-2D66E5045CCB}"/>
              </a:ext>
            </a:extLst>
          </p:cNvPr>
          <p:cNvSpPr>
            <a:spLocks noGrp="1" noChangeArrowheads="1"/>
          </p:cNvSpPr>
          <p:nvPr>
            <p:ph type="title" idx="4294967295"/>
          </p:nvPr>
        </p:nvSpPr>
        <p:spPr>
          <a:xfrm>
            <a:off x="1524000" y="257175"/>
            <a:ext cx="9144000" cy="630238"/>
          </a:xfrm>
        </p:spPr>
        <p:txBody>
          <a:bodyPr>
            <a:normAutofit fontScale="90000"/>
          </a:bodyPr>
          <a:lstStyle/>
          <a:p>
            <a:r>
              <a:rPr lang="en-US" altLang="en-US" sz="5400">
                <a:solidFill>
                  <a:srgbClr val="FF0000"/>
                </a:solidFill>
                <a:effectLst>
                  <a:outerShdw blurRad="38100" dist="38100" dir="2700000" algn="tl">
                    <a:srgbClr val="000000"/>
                  </a:outerShdw>
                </a:effectLst>
                <a:latin typeface="Bodoni MT Black" panose="02070A03080606020203" pitchFamily="18" charset="0"/>
              </a:rPr>
              <a:t>Simple Averages</a:t>
            </a:r>
          </a:p>
        </p:txBody>
      </p:sp>
      <p:sp>
        <p:nvSpPr>
          <p:cNvPr id="6147" name="Rectangle 3">
            <a:extLst>
              <a:ext uri="{FF2B5EF4-FFF2-40B4-BE49-F238E27FC236}">
                <a16:creationId xmlns:a16="http://schemas.microsoft.com/office/drawing/2014/main" id="{46D0263B-D4C9-46A4-A124-B78226C9194B}"/>
              </a:ext>
            </a:extLst>
          </p:cNvPr>
          <p:cNvSpPr>
            <a:spLocks noGrp="1" noChangeArrowheads="1"/>
          </p:cNvSpPr>
          <p:nvPr>
            <p:ph type="body" idx="4294967295"/>
          </p:nvPr>
        </p:nvSpPr>
        <p:spPr>
          <a:xfrm>
            <a:off x="1524000" y="1155700"/>
            <a:ext cx="9144000" cy="1481138"/>
          </a:xfrm>
        </p:spPr>
        <p:txBody>
          <a:bodyPr>
            <a:normAutofit lnSpcReduction="10000"/>
          </a:bodyPr>
          <a:lstStyle/>
          <a:p>
            <a:pPr>
              <a:lnSpc>
                <a:spcPct val="90000"/>
              </a:lnSpc>
            </a:pPr>
            <a:r>
              <a:rPr lang="en-US" altLang="en-US" sz="3600" dirty="0"/>
              <a:t>Uses the mean of all the relevant historical observations as the forecast of the next period.                </a:t>
            </a:r>
          </a:p>
          <a:p>
            <a:pPr>
              <a:lnSpc>
                <a:spcPct val="90000"/>
              </a:lnSpc>
            </a:pPr>
            <a:endParaRPr lang="en-US" altLang="en-US" sz="3600" dirty="0"/>
          </a:p>
          <a:p>
            <a:pPr>
              <a:lnSpc>
                <a:spcPct val="90000"/>
              </a:lnSpc>
            </a:pPr>
            <a:endParaRPr lang="en-US" altLang="en-US" sz="3600" dirty="0"/>
          </a:p>
        </p:txBody>
      </p:sp>
      <p:sp>
        <p:nvSpPr>
          <p:cNvPr id="6149" name="Rectangle 5">
            <a:extLst>
              <a:ext uri="{FF2B5EF4-FFF2-40B4-BE49-F238E27FC236}">
                <a16:creationId xmlns:a16="http://schemas.microsoft.com/office/drawing/2014/main" id="{AF2E143B-5DF0-4E5D-B4D7-1884FA7C52D2}"/>
              </a:ext>
            </a:extLst>
          </p:cNvPr>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51" name="Rectangle 7">
            <a:extLst>
              <a:ext uri="{FF2B5EF4-FFF2-40B4-BE49-F238E27FC236}">
                <a16:creationId xmlns:a16="http://schemas.microsoft.com/office/drawing/2014/main" id="{CAF66150-FFA9-4E29-B776-47D3FD56537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54" name="Text Box 10">
            <a:extLst>
              <a:ext uri="{FF2B5EF4-FFF2-40B4-BE49-F238E27FC236}">
                <a16:creationId xmlns:a16="http://schemas.microsoft.com/office/drawing/2014/main" id="{60712630-6A69-47EE-A109-904A7C65373F}"/>
              </a:ext>
            </a:extLst>
          </p:cNvPr>
          <p:cNvSpPr txBox="1">
            <a:spLocks noChangeArrowheads="1"/>
          </p:cNvSpPr>
          <p:nvPr/>
        </p:nvSpPr>
        <p:spPr bwMode="auto">
          <a:xfrm>
            <a:off x="1703389" y="413702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en-US" sz="3200" dirty="0"/>
              <a:t> New observation is added:</a:t>
            </a:r>
          </a:p>
        </p:txBody>
      </p:sp>
      <p:graphicFrame>
        <p:nvGraphicFramePr>
          <p:cNvPr id="6148" name="Object 4">
            <a:extLst>
              <a:ext uri="{FF2B5EF4-FFF2-40B4-BE49-F238E27FC236}">
                <a16:creationId xmlns:a16="http://schemas.microsoft.com/office/drawing/2014/main" id="{17C8D9B7-7420-4150-854C-0D93DB7C10A3}"/>
              </a:ext>
            </a:extLst>
          </p:cNvPr>
          <p:cNvGraphicFramePr>
            <a:graphicFrameLocks noChangeAspect="1"/>
          </p:cNvGraphicFramePr>
          <p:nvPr/>
        </p:nvGraphicFramePr>
        <p:xfrm>
          <a:off x="4006850" y="2922589"/>
          <a:ext cx="2016125" cy="1069975"/>
        </p:xfrm>
        <a:graphic>
          <a:graphicData uri="http://schemas.openxmlformats.org/presentationml/2006/ole">
            <mc:AlternateContent xmlns:mc="http://schemas.openxmlformats.org/markup-compatibility/2006">
              <mc:Choice xmlns:v="urn:schemas-microsoft-com:vml" Requires="v">
                <p:oleObj spid="_x0000_s13356" name="Equation" r:id="rId3" imgW="812447" imgH="431613" progId="Equation.3">
                  <p:embed/>
                </p:oleObj>
              </mc:Choice>
              <mc:Fallback>
                <p:oleObj name="Equation" r:id="rId3" imgW="812447" imgH="431613" progId="Equation.3">
                  <p:embed/>
                  <p:pic>
                    <p:nvPicPr>
                      <p:cNvPr id="6148" name="Object 4">
                        <a:extLst>
                          <a:ext uri="{FF2B5EF4-FFF2-40B4-BE49-F238E27FC236}">
                            <a16:creationId xmlns:a16="http://schemas.microsoft.com/office/drawing/2014/main" id="{17C8D9B7-7420-4150-854C-0D93DB7C1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850" y="2922589"/>
                        <a:ext cx="2016125"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a:extLst>
              <a:ext uri="{FF2B5EF4-FFF2-40B4-BE49-F238E27FC236}">
                <a16:creationId xmlns:a16="http://schemas.microsoft.com/office/drawing/2014/main" id="{3265C7E1-8F5A-4D0E-AD20-AF388EB1B304}"/>
              </a:ext>
            </a:extLst>
          </p:cNvPr>
          <p:cNvGraphicFramePr>
            <a:graphicFrameLocks noChangeAspect="1"/>
          </p:cNvGraphicFramePr>
          <p:nvPr/>
        </p:nvGraphicFramePr>
        <p:xfrm>
          <a:off x="3935413" y="5000626"/>
          <a:ext cx="2628900" cy="1020763"/>
        </p:xfrm>
        <a:graphic>
          <a:graphicData uri="http://schemas.openxmlformats.org/presentationml/2006/ole">
            <mc:AlternateContent xmlns:mc="http://schemas.openxmlformats.org/markup-compatibility/2006">
              <mc:Choice xmlns:v="urn:schemas-microsoft-com:vml" Requires="v">
                <p:oleObj spid="_x0000_s13357" name="Equation" r:id="rId5" imgW="1079500" imgH="419100" progId="Equation.3">
                  <p:embed/>
                </p:oleObj>
              </mc:Choice>
              <mc:Fallback>
                <p:oleObj name="Equation" r:id="rId5" imgW="1079500" imgH="419100" progId="Equation.3">
                  <p:embed/>
                  <p:pic>
                    <p:nvPicPr>
                      <p:cNvPr id="6150" name="Object 6">
                        <a:extLst>
                          <a:ext uri="{FF2B5EF4-FFF2-40B4-BE49-F238E27FC236}">
                            <a16:creationId xmlns:a16="http://schemas.microsoft.com/office/drawing/2014/main" id="{3265C7E1-8F5A-4D0E-AD20-AF388EB1B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5000626"/>
                        <a:ext cx="262890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6">
            <a:extLst>
              <a:ext uri="{FF2B5EF4-FFF2-40B4-BE49-F238E27FC236}">
                <a16:creationId xmlns:a16="http://schemas.microsoft.com/office/drawing/2014/main" id="{6D146510-5653-4F6E-BEE5-8DED25F10E5B}"/>
              </a:ext>
            </a:extLst>
          </p:cNvPr>
          <p:cNvSpPr>
            <a:spLocks noGrp="1"/>
          </p:cNvSpPr>
          <p:nvPr>
            <p:ph type="sldNum" sz="quarter" idx="12"/>
          </p:nvPr>
        </p:nvSpPr>
        <p:spPr/>
        <p:txBody>
          <a:bodyPr/>
          <a:lstStyle/>
          <a:p>
            <a:fld id="{83A3EF57-F5B7-4750-B91A-4808747B0720}" type="slidenum">
              <a:rPr lang="ar-SA" altLang="en-US"/>
              <a:pPr/>
              <a:t>7</a:t>
            </a:fld>
            <a:endParaRPr lang="en-US" altLang="en-US"/>
          </a:p>
        </p:txBody>
      </p:sp>
      <p:sp>
        <p:nvSpPr>
          <p:cNvPr id="15362" name="Rectangle 2">
            <a:extLst>
              <a:ext uri="{FF2B5EF4-FFF2-40B4-BE49-F238E27FC236}">
                <a16:creationId xmlns:a16="http://schemas.microsoft.com/office/drawing/2014/main" id="{2D912378-D4F0-4EAA-9AE4-68905780EAEC}"/>
              </a:ext>
            </a:extLst>
          </p:cNvPr>
          <p:cNvSpPr>
            <a:spLocks noGrp="1" noChangeArrowheads="1"/>
          </p:cNvSpPr>
          <p:nvPr>
            <p:ph type="title"/>
          </p:nvPr>
        </p:nvSpPr>
        <p:spPr>
          <a:xfrm>
            <a:off x="1981200" y="1"/>
            <a:ext cx="8229600" cy="1116013"/>
          </a:xfrm>
        </p:spPr>
        <p:txBody>
          <a:bodyPr/>
          <a:lstStyle/>
          <a:p>
            <a:r>
              <a:rPr lang="en-US" altLang="en-US" sz="5400">
                <a:solidFill>
                  <a:srgbClr val="FF0000"/>
                </a:solidFill>
                <a:latin typeface="Bodoni MT Black" panose="02070A03080606020203" pitchFamily="18" charset="0"/>
              </a:rPr>
              <a:t>Moving Averages</a:t>
            </a:r>
          </a:p>
        </p:txBody>
      </p:sp>
      <p:sp>
        <p:nvSpPr>
          <p:cNvPr id="15363" name="Rectangle 3">
            <a:extLst>
              <a:ext uri="{FF2B5EF4-FFF2-40B4-BE49-F238E27FC236}">
                <a16:creationId xmlns:a16="http://schemas.microsoft.com/office/drawing/2014/main" id="{92586DB9-AE5A-4480-8115-1832D4E811A7}"/>
              </a:ext>
            </a:extLst>
          </p:cNvPr>
          <p:cNvSpPr>
            <a:spLocks noGrp="1" noChangeArrowheads="1"/>
          </p:cNvSpPr>
          <p:nvPr>
            <p:ph type="body" sz="half" idx="1"/>
          </p:nvPr>
        </p:nvSpPr>
        <p:spPr>
          <a:xfrm>
            <a:off x="1374682" y="1578722"/>
            <a:ext cx="8686800" cy="965200"/>
          </a:xfrm>
        </p:spPr>
        <p:txBody>
          <a:bodyPr/>
          <a:lstStyle/>
          <a:p>
            <a:r>
              <a:rPr lang="en-US" altLang="en-US" b="1"/>
              <a:t>A moving average of order </a:t>
            </a:r>
            <a:r>
              <a:rPr lang="en-US" altLang="en-US" b="1" i="1"/>
              <a:t>k</a:t>
            </a:r>
            <a:r>
              <a:rPr lang="en-US" altLang="en-US" b="1"/>
              <a:t> is the mean value of the </a:t>
            </a:r>
            <a:r>
              <a:rPr lang="en-US" altLang="en-US" b="1" i="1"/>
              <a:t>k</a:t>
            </a:r>
            <a:r>
              <a:rPr lang="en-US" altLang="en-US" b="1"/>
              <a:t> most recent observations.</a:t>
            </a:r>
          </a:p>
        </p:txBody>
      </p:sp>
      <p:sp>
        <p:nvSpPr>
          <p:cNvPr id="15365" name="Rectangle 5">
            <a:extLst>
              <a:ext uri="{FF2B5EF4-FFF2-40B4-BE49-F238E27FC236}">
                <a16:creationId xmlns:a16="http://schemas.microsoft.com/office/drawing/2014/main" id="{9CC271C2-3FA0-49FD-963D-25B03A4464C5}"/>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7" name="Text Box 7">
            <a:extLst>
              <a:ext uri="{FF2B5EF4-FFF2-40B4-BE49-F238E27FC236}">
                <a16:creationId xmlns:a16="http://schemas.microsoft.com/office/drawing/2014/main" id="{B0730B87-2F5E-4457-8625-D3D20CAC33C1}"/>
              </a:ext>
            </a:extLst>
          </p:cNvPr>
          <p:cNvSpPr txBox="1">
            <a:spLocks noChangeArrowheads="1"/>
          </p:cNvSpPr>
          <p:nvPr/>
        </p:nvSpPr>
        <p:spPr bwMode="auto">
          <a:xfrm>
            <a:off x="1195294" y="4098086"/>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t>The method does not handle trend or seasonality very well, although it does work better than the simple average method.</a:t>
            </a:r>
          </a:p>
        </p:txBody>
      </p:sp>
      <p:sp>
        <p:nvSpPr>
          <p:cNvPr id="15522" name="Text Box 162">
            <a:extLst>
              <a:ext uri="{FF2B5EF4-FFF2-40B4-BE49-F238E27FC236}">
                <a16:creationId xmlns:a16="http://schemas.microsoft.com/office/drawing/2014/main" id="{3BFBBD8E-BCD0-4933-8125-736E1C775E7A}"/>
              </a:ext>
            </a:extLst>
          </p:cNvPr>
          <p:cNvSpPr txBox="1">
            <a:spLocks noChangeArrowheads="1"/>
          </p:cNvSpPr>
          <p:nvPr/>
        </p:nvSpPr>
        <p:spPr bwMode="auto">
          <a:xfrm>
            <a:off x="1446119" y="3424985"/>
            <a:ext cx="8066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i="1"/>
              <a:t>K</a:t>
            </a:r>
            <a:r>
              <a:rPr lang="en-US" altLang="en-US" sz="2800"/>
              <a:t> = number of terms in the moving average.</a:t>
            </a:r>
          </a:p>
        </p:txBody>
      </p:sp>
      <p:graphicFrame>
        <p:nvGraphicFramePr>
          <p:cNvPr id="15364" name="Object 4">
            <a:extLst>
              <a:ext uri="{FF2B5EF4-FFF2-40B4-BE49-F238E27FC236}">
                <a16:creationId xmlns:a16="http://schemas.microsoft.com/office/drawing/2014/main" id="{63F90892-4391-41D4-B6EB-4008766860F7}"/>
              </a:ext>
            </a:extLst>
          </p:cNvPr>
          <p:cNvGraphicFramePr>
            <a:graphicFrameLocks noChangeAspect="1"/>
          </p:cNvGraphicFramePr>
          <p:nvPr>
            <p:extLst>
              <p:ext uri="{D42A27DB-BD31-4B8C-83A1-F6EECF244321}">
                <p14:modId xmlns:p14="http://schemas.microsoft.com/office/powerpoint/2010/main" val="864721038"/>
              </p:ext>
            </p:extLst>
          </p:nvPr>
        </p:nvGraphicFramePr>
        <p:xfrm>
          <a:off x="2165258" y="2558211"/>
          <a:ext cx="4897437" cy="936625"/>
        </p:xfrm>
        <a:graphic>
          <a:graphicData uri="http://schemas.openxmlformats.org/presentationml/2006/ole">
            <mc:AlternateContent xmlns:mc="http://schemas.openxmlformats.org/markup-compatibility/2006">
              <mc:Choice xmlns:v="urn:schemas-microsoft-com:vml" Requires="v">
                <p:oleObj spid="_x0000_s16408" name="Equation" r:id="rId3" imgW="2145369" imgH="406224" progId="Equation.3">
                  <p:embed/>
                </p:oleObj>
              </mc:Choice>
              <mc:Fallback>
                <p:oleObj name="Equation" r:id="rId3" imgW="2145369" imgH="406224" progId="Equation.3">
                  <p:embed/>
                  <p:pic>
                    <p:nvPicPr>
                      <p:cNvPr id="15364" name="Object 4">
                        <a:extLst>
                          <a:ext uri="{FF2B5EF4-FFF2-40B4-BE49-F238E27FC236}">
                            <a16:creationId xmlns:a16="http://schemas.microsoft.com/office/drawing/2014/main" id="{63F90892-4391-41D4-B6EB-400876686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258" y="2558211"/>
                        <a:ext cx="489743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4">
            <a:extLst>
              <a:ext uri="{FF2B5EF4-FFF2-40B4-BE49-F238E27FC236}">
                <a16:creationId xmlns:a16="http://schemas.microsoft.com/office/drawing/2014/main" id="{2D259389-CA2E-4B47-9E35-526032B304D9}"/>
              </a:ext>
            </a:extLst>
          </p:cNvPr>
          <p:cNvSpPr>
            <a:spLocks noGrp="1"/>
          </p:cNvSpPr>
          <p:nvPr>
            <p:ph type="sldNum" sz="quarter" idx="12"/>
          </p:nvPr>
        </p:nvSpPr>
        <p:spPr/>
        <p:txBody>
          <a:bodyPr/>
          <a:lstStyle/>
          <a:p>
            <a:fld id="{757B90AC-A3A3-4F88-AB43-87F58D1EED0F}" type="slidenum">
              <a:rPr lang="ar-SA" altLang="en-US"/>
              <a:pPr/>
              <a:t>8</a:t>
            </a:fld>
            <a:endParaRPr lang="en-US" altLang="en-US"/>
          </a:p>
        </p:txBody>
      </p:sp>
      <p:sp>
        <p:nvSpPr>
          <p:cNvPr id="130052" name="Text Box 4">
            <a:extLst>
              <a:ext uri="{FF2B5EF4-FFF2-40B4-BE49-F238E27FC236}">
                <a16:creationId xmlns:a16="http://schemas.microsoft.com/office/drawing/2014/main" id="{4CC53F88-1705-4299-8A3F-20EDF8379A6A}"/>
              </a:ext>
            </a:extLst>
          </p:cNvPr>
          <p:cNvSpPr txBox="1">
            <a:spLocks noChangeArrowheads="1"/>
          </p:cNvSpPr>
          <p:nvPr/>
        </p:nvSpPr>
        <p:spPr bwMode="auto">
          <a:xfrm>
            <a:off x="165100" y="44450"/>
            <a:ext cx="1181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b="1" dirty="0">
                <a:latin typeface="Bodoni MT Black" panose="02070A03080606020203" pitchFamily="18" charset="0"/>
              </a:rPr>
              <a:t>Use 5 week moving average    </a:t>
            </a:r>
            <a:r>
              <a:rPr lang="en-US" altLang="en-US" sz="3200" b="1" dirty="0">
                <a:latin typeface="Times New Roman" panose="02020603050405020304" pitchFamily="18" charset="0"/>
                <a:cs typeface="Times New Roman" panose="02020603050405020304" pitchFamily="18" charset="0"/>
              </a:rPr>
              <a:t>(last data)</a:t>
            </a:r>
          </a:p>
        </p:txBody>
      </p:sp>
      <p:graphicFrame>
        <p:nvGraphicFramePr>
          <p:cNvPr id="130150" name="Group 102">
            <a:extLst>
              <a:ext uri="{FF2B5EF4-FFF2-40B4-BE49-F238E27FC236}">
                <a16:creationId xmlns:a16="http://schemas.microsoft.com/office/drawing/2014/main" id="{E19D0652-6D3E-4290-A18A-37064B21CB58}"/>
              </a:ext>
            </a:extLst>
          </p:cNvPr>
          <p:cNvGraphicFramePr>
            <a:graphicFrameLocks noGrp="1"/>
          </p:cNvGraphicFramePr>
          <p:nvPr>
            <p:ph/>
          </p:nvPr>
        </p:nvGraphicFramePr>
        <p:xfrm>
          <a:off x="1558925" y="1060450"/>
          <a:ext cx="9074150" cy="5684520"/>
        </p:xfrm>
        <a:graphic>
          <a:graphicData uri="http://schemas.openxmlformats.org/drawingml/2006/table">
            <a:tbl>
              <a:tblPr/>
              <a:tblGrid>
                <a:gridCol w="1223963">
                  <a:extLst>
                    <a:ext uri="{9D8B030D-6E8A-4147-A177-3AD203B41FA5}">
                      <a16:colId xmlns:a16="http://schemas.microsoft.com/office/drawing/2014/main" val="1202047485"/>
                    </a:ext>
                  </a:extLst>
                </a:gridCol>
                <a:gridCol w="1736725">
                  <a:extLst>
                    <a:ext uri="{9D8B030D-6E8A-4147-A177-3AD203B41FA5}">
                      <a16:colId xmlns:a16="http://schemas.microsoft.com/office/drawing/2014/main" val="546032009"/>
                    </a:ext>
                  </a:extLst>
                </a:gridCol>
                <a:gridCol w="1360487">
                  <a:extLst>
                    <a:ext uri="{9D8B030D-6E8A-4147-A177-3AD203B41FA5}">
                      <a16:colId xmlns:a16="http://schemas.microsoft.com/office/drawing/2014/main" val="2469720311"/>
                    </a:ext>
                  </a:extLst>
                </a:gridCol>
                <a:gridCol w="1728788">
                  <a:extLst>
                    <a:ext uri="{9D8B030D-6E8A-4147-A177-3AD203B41FA5}">
                      <a16:colId xmlns:a16="http://schemas.microsoft.com/office/drawing/2014/main" val="1629621638"/>
                    </a:ext>
                  </a:extLst>
                </a:gridCol>
                <a:gridCol w="1295400">
                  <a:extLst>
                    <a:ext uri="{9D8B030D-6E8A-4147-A177-3AD203B41FA5}">
                      <a16:colId xmlns:a16="http://schemas.microsoft.com/office/drawing/2014/main" val="715923871"/>
                    </a:ext>
                  </a:extLst>
                </a:gridCol>
                <a:gridCol w="1728787">
                  <a:extLst>
                    <a:ext uri="{9D8B030D-6E8A-4147-A177-3AD203B41FA5}">
                      <a16:colId xmlns:a16="http://schemas.microsoft.com/office/drawing/2014/main" val="822006303"/>
                    </a:ext>
                  </a:extLst>
                </a:gridCol>
              </a:tblGrid>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Week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Purchases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Week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Purchases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Week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Purchases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178525767"/>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3976223729"/>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624091482"/>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981148985"/>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3656478698"/>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868278645"/>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641517157"/>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3981112489"/>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520927043"/>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panose="020B0604020202020204" pitchFamily="34" charset="0"/>
                          <a:cs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panose="020B0604020202020204" pitchFamily="34" charset="0"/>
                          <a:cs typeface="Arial" panose="020B0604020202020204" pitchFamily="34" charset="0"/>
                        </a:rPr>
                        <a:t>302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685998324"/>
                  </a:ext>
                </a:extLst>
              </a:tr>
              <a:tr h="369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303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panose="020B0604020202020204" pitchFamily="34" charset="0"/>
                          <a:cs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panose="020B0604020202020204" pitchFamily="34" charset="0"/>
                          <a:cs typeface="Arial" panose="020B0604020202020204" pitchFamily="34" charset="0"/>
                        </a:rPr>
                        <a:t>285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11975906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69FF068-427F-4F96-9F8B-DC6DCBD7D2A4}"/>
              </a:ext>
            </a:extLst>
          </p:cNvPr>
          <p:cNvSpPr>
            <a:spLocks noGrp="1"/>
          </p:cNvSpPr>
          <p:nvPr>
            <p:ph type="sldNum" sz="quarter" idx="12"/>
          </p:nvPr>
        </p:nvSpPr>
        <p:spPr/>
        <p:txBody>
          <a:bodyPr/>
          <a:lstStyle/>
          <a:p>
            <a:fld id="{469B6120-1B72-4436-A8AB-441C899B2DE8}" type="slidenum">
              <a:rPr lang="ar-SA" altLang="en-US"/>
              <a:pPr/>
              <a:t>9</a:t>
            </a:fld>
            <a:endParaRPr lang="en-US" altLang="en-US"/>
          </a:p>
        </p:txBody>
      </p:sp>
      <p:sp>
        <p:nvSpPr>
          <p:cNvPr id="44034" name="Rectangle 2">
            <a:extLst>
              <a:ext uri="{FF2B5EF4-FFF2-40B4-BE49-F238E27FC236}">
                <a16:creationId xmlns:a16="http://schemas.microsoft.com/office/drawing/2014/main" id="{903881D7-35B6-4BC2-ACE8-29513DDFBDF9}"/>
              </a:ext>
            </a:extLst>
          </p:cNvPr>
          <p:cNvSpPr>
            <a:spLocks noGrp="1" noChangeArrowheads="1"/>
          </p:cNvSpPr>
          <p:nvPr>
            <p:ph type="title"/>
          </p:nvPr>
        </p:nvSpPr>
        <p:spPr>
          <a:xfrm>
            <a:off x="1847851" y="198438"/>
            <a:ext cx="3527425" cy="417512"/>
          </a:xfrm>
        </p:spPr>
        <p:txBody>
          <a:bodyPr>
            <a:normAutofit fontScale="90000"/>
          </a:bodyPr>
          <a:lstStyle/>
          <a:p>
            <a:r>
              <a:rPr lang="en-US" altLang="en-US" sz="6000" b="1"/>
              <a:t>Results</a:t>
            </a:r>
          </a:p>
        </p:txBody>
      </p:sp>
      <p:sp>
        <p:nvSpPr>
          <p:cNvPr id="44037" name="Text Box 5">
            <a:extLst>
              <a:ext uri="{FF2B5EF4-FFF2-40B4-BE49-F238E27FC236}">
                <a16:creationId xmlns:a16="http://schemas.microsoft.com/office/drawing/2014/main" id="{1DBD45F5-6DA1-493E-94EB-DD6220A4401B}"/>
              </a:ext>
            </a:extLst>
          </p:cNvPr>
          <p:cNvSpPr txBox="1">
            <a:spLocks noChangeArrowheads="1"/>
          </p:cNvSpPr>
          <p:nvPr/>
        </p:nvSpPr>
        <p:spPr bwMode="auto">
          <a:xfrm>
            <a:off x="5664201" y="836613"/>
            <a:ext cx="2087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44039" name="Rectangle 7">
            <a:extLst>
              <a:ext uri="{FF2B5EF4-FFF2-40B4-BE49-F238E27FC236}">
                <a16:creationId xmlns:a16="http://schemas.microsoft.com/office/drawing/2014/main" id="{11BEDCAB-0661-4CCA-8958-A8401955B4D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3">
            <a:extLst>
              <a:ext uri="{FF2B5EF4-FFF2-40B4-BE49-F238E27FC236}">
                <a16:creationId xmlns:a16="http://schemas.microsoft.com/office/drawing/2014/main" id="{3DAE6F88-7B07-442E-951F-CE3A1CE34458}"/>
              </a:ext>
            </a:extLst>
          </p:cNvPr>
          <p:cNvSpPr txBox="1">
            <a:spLocks noChangeArrowheads="1"/>
          </p:cNvSpPr>
          <p:nvPr/>
        </p:nvSpPr>
        <p:spPr bwMode="auto">
          <a:xfrm>
            <a:off x="184150" y="836613"/>
            <a:ext cx="3609975"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a:ea typeface="+mn-ea"/>
                <a:cs typeface="Arial"/>
              </a:rPr>
              <a:t>Week</a:t>
            </a:r>
            <a:r>
              <a:rPr kumimoji="0" lang="en-US" altLang="en-US" sz="1200" b="1" i="0" u="none" strike="noStrike" kern="1200" cap="none" spc="0" normalizeH="0" baseline="0" noProof="0">
                <a:ln>
                  <a:noFill/>
                </a:ln>
                <a:solidFill>
                  <a:srgbClr val="000000"/>
                </a:solidFill>
                <a:effectLst/>
                <a:uLnTx/>
                <a:uFillTx/>
                <a:latin typeface="Arial"/>
                <a:ea typeface="+mn-ea"/>
                <a:cs typeface="Arial"/>
              </a:rPr>
              <a:t>	</a:t>
            </a:r>
            <a:r>
              <a:rPr kumimoji="0" lang="en-US" altLang="en-US" sz="1400" b="1" i="0" u="none" strike="noStrike" kern="1200" cap="none" spc="0" normalizeH="0" baseline="0" noProof="0">
                <a:ln>
                  <a:noFill/>
                </a:ln>
                <a:solidFill>
                  <a:srgbClr val="000000"/>
                </a:solidFill>
                <a:effectLst/>
                <a:uLnTx/>
                <a:uFillTx/>
                <a:latin typeface="Arial"/>
                <a:ea typeface="+mn-ea"/>
                <a:cs typeface="Arial"/>
              </a:rPr>
              <a:t>Purchases</a:t>
            </a:r>
            <a:r>
              <a:rPr kumimoji="0" lang="en-US" altLang="en-US" sz="1200" b="1" i="0" u="none" strike="noStrike" kern="1200" cap="none" spc="0" normalizeH="0" baseline="0" noProof="0">
                <a:ln>
                  <a:noFill/>
                </a:ln>
                <a:solidFill>
                  <a:srgbClr val="000000"/>
                </a:solidFill>
                <a:effectLst/>
                <a:uLnTx/>
                <a:uFillTx/>
                <a:latin typeface="Arial"/>
                <a:ea typeface="+mn-ea"/>
                <a:cs typeface="Arial"/>
              </a:rPr>
              <a:t>	  </a:t>
            </a:r>
            <a:r>
              <a:rPr kumimoji="0" lang="en-US" altLang="en-US" sz="1400" b="1" i="0" u="none" strike="noStrike" kern="1200" cap="none" spc="0" normalizeH="0" baseline="0" noProof="0">
                <a:ln>
                  <a:noFill/>
                </a:ln>
                <a:solidFill>
                  <a:srgbClr val="000000"/>
                </a:solidFill>
                <a:effectLst/>
                <a:uLnTx/>
                <a:uFillTx/>
                <a:latin typeface="Arial"/>
                <a:ea typeface="+mn-ea"/>
                <a:cs typeface="Arial"/>
              </a:rPr>
              <a:t>AVER1</a:t>
            </a:r>
            <a:r>
              <a:rPr kumimoji="0" lang="en-US" altLang="en-US" sz="1200" b="1" i="0" u="none" strike="noStrike" kern="1200" cap="none" spc="0" normalizeH="0" baseline="0" noProof="0">
                <a:ln>
                  <a:noFill/>
                </a:ln>
                <a:solidFill>
                  <a:srgbClr val="000000"/>
                </a:solidFill>
                <a:effectLst/>
                <a:uLnTx/>
                <a:uFillTx/>
                <a:latin typeface="Arial"/>
                <a:ea typeface="+mn-ea"/>
                <a:cs typeface="Arial"/>
              </a:rPr>
              <a:t>	  </a:t>
            </a:r>
            <a:r>
              <a:rPr kumimoji="0" lang="en-US" altLang="en-US" sz="1400" b="1" i="0" u="none" strike="noStrike" kern="1200" cap="none" spc="0" normalizeH="0" baseline="0" noProof="0">
                <a:ln>
                  <a:noFill/>
                </a:ln>
                <a:solidFill>
                  <a:srgbClr val="000000"/>
                </a:solidFill>
                <a:effectLst/>
                <a:uLnTx/>
                <a:uFillTx/>
                <a:latin typeface="Arial"/>
                <a:ea typeface="+mn-ea"/>
                <a:cs typeface="Arial"/>
              </a:rPr>
              <a:t>RESI1</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		275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		291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3		307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4		281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5		295	  289.8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6		268	  288.4	  -21.8</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7		252	  280.6	  -36.4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8		279	  275.0	  -1.6</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9		264	  271.6	  -11.0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10		288	  270.2	  16.4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11		302	  277.0	  31.8</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12		287	  284.0	  10.0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13		290	  286.2	  6.0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14		311	  295.6	  24.8</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15		277	  293.4	  -18.6</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16		245	  282.0	  -48.4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17		282	  281.0	  0.0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18		277	  278.4	  -4.0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19		298	  275.8	  19.6</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20		303	  281.0	  27.2</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21		310	  294.0	  29.0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22		299	  297.4	  5.0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23		285	  299.0	  -12.4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24		250	  289.4	  -49.0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25		260	  280.8	  -29.4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26		245	  267.8	  -35.8</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27		271	  262.2	  3.2</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28		282	  261.6	  19.8</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29		302	  272.0	  40.4</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Arial"/>
              </a:rPr>
              <a:t>30		285	  277.0	  13.0</a:t>
            </a:r>
          </a:p>
          <a:p>
            <a:pPr marL="342900" marR="0" lvl="0" indent="-342900" algn="l" defTabSz="914400" rtl="0" eaLnBrk="1" fontAlgn="base" latinLnBrk="0" hangingPunct="1">
              <a:lnSpc>
                <a:spcPct val="80000"/>
              </a:lnSpc>
              <a:spcBef>
                <a:spcPct val="2000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Arial"/>
              <a:ea typeface="+mn-ea"/>
              <a:cs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4DA49A-5F92-42BF-8FF2-2034104EC078}"/>
                  </a:ext>
                </a:extLst>
              </p:cNvPr>
              <p:cNvSpPr txBox="1"/>
              <p:nvPr/>
            </p:nvSpPr>
            <p:spPr>
              <a:xfrm>
                <a:off x="5511800" y="1651000"/>
                <a:ext cx="4126451"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275+291+307+281+295</m:t>
                          </m:r>
                        </m:num>
                        <m:den>
                          <m:r>
                            <a:rPr lang="en-US" b="0" i="1" smtClean="0">
                              <a:latin typeface="Cambria Math" panose="02040503050406030204" pitchFamily="18" charset="0"/>
                            </a:rPr>
                            <m:t>5</m:t>
                          </m:r>
                        </m:den>
                      </m:f>
                      <m:r>
                        <a:rPr lang="en-US" b="0" i="1" smtClean="0">
                          <a:latin typeface="Cambria Math" panose="02040503050406030204" pitchFamily="18" charset="0"/>
                        </a:rPr>
                        <m:t>=289.8</m:t>
                      </m:r>
                    </m:oMath>
                  </m:oMathPara>
                </a14:m>
                <a:endParaRPr lang="en-US" dirty="0"/>
              </a:p>
            </p:txBody>
          </p:sp>
        </mc:Choice>
        <mc:Fallback xmlns="">
          <p:sp>
            <p:nvSpPr>
              <p:cNvPr id="4" name="TextBox 3">
                <a:extLst>
                  <a:ext uri="{FF2B5EF4-FFF2-40B4-BE49-F238E27FC236}">
                    <a16:creationId xmlns:a16="http://schemas.microsoft.com/office/drawing/2014/main" id="{9C4DA49A-5F92-42BF-8FF2-2034104EC078}"/>
                  </a:ext>
                </a:extLst>
              </p:cNvPr>
              <p:cNvSpPr txBox="1">
                <a:spLocks noRot="1" noChangeAspect="1" noMove="1" noResize="1" noEditPoints="1" noAdjustHandles="1" noChangeArrowheads="1" noChangeShapeType="1" noTextEdit="1"/>
              </p:cNvSpPr>
              <p:nvPr/>
            </p:nvSpPr>
            <p:spPr>
              <a:xfrm>
                <a:off x="5511800" y="1651000"/>
                <a:ext cx="4126451" cy="618374"/>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2301</TotalTime>
  <Words>1446</Words>
  <Application>Microsoft Office PowerPoint</Application>
  <PresentationFormat>Widescreen</PresentationFormat>
  <Paragraphs>227</Paragraphs>
  <Slides>24</Slides>
  <Notes>1</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Bodoni MT Black</vt:lpstr>
      <vt:lpstr>Calibri</vt:lpstr>
      <vt:lpstr>Calibri Light</vt:lpstr>
      <vt:lpstr>Cambria Math</vt:lpstr>
      <vt:lpstr>Times New Roman</vt:lpstr>
      <vt:lpstr>Office Theme</vt:lpstr>
      <vt:lpstr>Equation</vt:lpstr>
      <vt:lpstr>Time Series Modeling  Manish Gupta</vt:lpstr>
      <vt:lpstr>Definitions, Applications</vt:lpstr>
      <vt:lpstr>PowerPoint Presentation</vt:lpstr>
      <vt:lpstr>Trend Component</vt:lpstr>
      <vt:lpstr>PowerPoint Presentation</vt:lpstr>
      <vt:lpstr>Simple Averages</vt:lpstr>
      <vt:lpstr>Moving Averages</vt:lpstr>
      <vt:lpstr>PowerPoint Presentation</vt:lpstr>
      <vt:lpstr>Results</vt:lpstr>
      <vt:lpstr>Exponential smoothing</vt:lpstr>
      <vt:lpstr>Exponential smoothing</vt:lpstr>
      <vt:lpstr>Seasonality</vt:lpstr>
      <vt:lpstr>Stationary series</vt:lpstr>
      <vt:lpstr>Why care about stationarity of a time series?</vt:lpstr>
      <vt:lpstr>Making a series stationary</vt:lpstr>
      <vt:lpstr>Autocorrelation Plot</vt:lpstr>
      <vt:lpstr>Approaches for Univariate time series models</vt:lpstr>
      <vt:lpstr>Box-Jenkins Models</vt:lpstr>
      <vt:lpstr>Box-Jenkins Model Identification</vt:lpstr>
      <vt:lpstr>Box-Jenkins Model Identification</vt:lpstr>
      <vt:lpstr>Model Identification example</vt:lpstr>
      <vt:lpstr>Model Identification example</vt:lpstr>
      <vt:lpstr>Framework of ARIMA Time series modeling</vt:lpstr>
      <vt:lpstr>Univariate Box-Jenkins Analysis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Modeling</dc:title>
  <dc:creator>Manish Gupta (BING-IDC)</dc:creator>
  <cp:lastModifiedBy>Manish Gupta (BING-IDC)</cp:lastModifiedBy>
  <cp:revision>87</cp:revision>
  <dcterms:created xsi:type="dcterms:W3CDTF">2016-07-14T04:59:19Z</dcterms:created>
  <dcterms:modified xsi:type="dcterms:W3CDTF">2019-05-11T23:10:46Z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2018-12-13T14:06:20.4955620Z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