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379" r:id="rId4"/>
    <p:sldId id="271" r:id="rId5"/>
    <p:sldId id="274" r:id="rId6"/>
    <p:sldId id="380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378" r:id="rId2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07" d="100"/>
          <a:sy n="107" d="100"/>
        </p:scale>
        <p:origin x="200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47445" y="2265121"/>
            <a:ext cx="3416935" cy="488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7491" y="495300"/>
            <a:ext cx="9043670" cy="812800"/>
          </a:xfrm>
          <a:custGeom>
            <a:avLst/>
            <a:gdLst/>
            <a:ahLst/>
            <a:cxnLst/>
            <a:rect l="l" t="t" r="r" b="b"/>
            <a:pathLst>
              <a:path w="9043670" h="812800">
                <a:moveTo>
                  <a:pt x="9043416" y="0"/>
                </a:moveTo>
                <a:lnTo>
                  <a:pt x="0" y="0"/>
                </a:lnTo>
                <a:lnTo>
                  <a:pt x="0" y="812291"/>
                </a:lnTo>
                <a:lnTo>
                  <a:pt x="9043416" y="812291"/>
                </a:lnTo>
                <a:lnTo>
                  <a:pt x="9043416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2884" y="2805429"/>
            <a:ext cx="7072630" cy="2049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7445" y="2294077"/>
            <a:ext cx="8363508" cy="2486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jp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5" Type="http://schemas.openxmlformats.org/officeDocument/2006/relationships/image" Target="../media/image3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u.cs.biu.ac.il/~yogo/nnlp.pdf" TargetMode="External"/><Relationship Id="rId3" Type="http://schemas.openxmlformats.org/officeDocument/2006/relationships/image" Target="../media/image81.png"/><Relationship Id="rId7" Type="http://schemas.openxmlformats.org/officeDocument/2006/relationships/image" Target="../media/image8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5" Type="http://schemas.openxmlformats.org/officeDocument/2006/relationships/image" Target="../media/image33.png"/><Relationship Id="rId4" Type="http://schemas.openxmlformats.org/officeDocument/2006/relationships/image" Target="../media/image82.png"/><Relationship Id="rId9" Type="http://schemas.openxmlformats.org/officeDocument/2006/relationships/image" Target="../media/image8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jp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jp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491" y="495300"/>
            <a:ext cx="9043670" cy="6781800"/>
            <a:chOff x="507491" y="495300"/>
            <a:chExt cx="9043670" cy="6781800"/>
          </a:xfrm>
        </p:grpSpPr>
        <p:sp>
          <p:nvSpPr>
            <p:cNvPr id="3" name="object 3"/>
            <p:cNvSpPr/>
            <p:nvPr/>
          </p:nvSpPr>
          <p:spPr>
            <a:xfrm>
              <a:off x="507491" y="495300"/>
              <a:ext cx="9043670" cy="6781800"/>
            </a:xfrm>
            <a:custGeom>
              <a:avLst/>
              <a:gdLst/>
              <a:ahLst/>
              <a:cxnLst/>
              <a:rect l="l" t="t" r="r" b="b"/>
              <a:pathLst>
                <a:path w="9043670" h="6781800">
                  <a:moveTo>
                    <a:pt x="9043416" y="0"/>
                  </a:moveTo>
                  <a:lnTo>
                    <a:pt x="0" y="0"/>
                  </a:lnTo>
                  <a:lnTo>
                    <a:pt x="0" y="6781800"/>
                  </a:lnTo>
                  <a:lnTo>
                    <a:pt x="9043416" y="6781800"/>
                  </a:lnTo>
                  <a:lnTo>
                    <a:pt x="90434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1499" y="2183892"/>
              <a:ext cx="8737092" cy="6736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0946" y="3429000"/>
              <a:ext cx="8636508" cy="5775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192" y="1758950"/>
            <a:ext cx="6439535" cy="1009650"/>
            <a:chOff x="1282192" y="1758950"/>
            <a:chExt cx="6439535" cy="1009650"/>
          </a:xfrm>
        </p:grpSpPr>
        <p:sp>
          <p:nvSpPr>
            <p:cNvPr id="3" name="object 3"/>
            <p:cNvSpPr/>
            <p:nvPr/>
          </p:nvSpPr>
          <p:spPr>
            <a:xfrm>
              <a:off x="1282192" y="1758950"/>
              <a:ext cx="6439406" cy="1009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27403" y="1784603"/>
              <a:ext cx="6350635" cy="914400"/>
            </a:xfrm>
            <a:custGeom>
              <a:avLst/>
              <a:gdLst/>
              <a:ahLst/>
              <a:cxnLst/>
              <a:rect l="l" t="t" r="r" b="b"/>
              <a:pathLst>
                <a:path w="6350634" h="914400">
                  <a:moveTo>
                    <a:pt x="6198108" y="0"/>
                  </a:moveTo>
                  <a:lnTo>
                    <a:pt x="152400" y="0"/>
                  </a:lnTo>
                  <a:lnTo>
                    <a:pt x="104267" y="7747"/>
                  </a:lnTo>
                  <a:lnTo>
                    <a:pt x="62357" y="29463"/>
                  </a:lnTo>
                  <a:lnTo>
                    <a:pt x="29464" y="62357"/>
                  </a:lnTo>
                  <a:lnTo>
                    <a:pt x="7746" y="10426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46" y="810133"/>
                  </a:lnTo>
                  <a:lnTo>
                    <a:pt x="29464" y="852043"/>
                  </a:lnTo>
                  <a:lnTo>
                    <a:pt x="62357" y="884936"/>
                  </a:lnTo>
                  <a:lnTo>
                    <a:pt x="104267" y="906653"/>
                  </a:lnTo>
                  <a:lnTo>
                    <a:pt x="152400" y="914400"/>
                  </a:lnTo>
                  <a:lnTo>
                    <a:pt x="6198108" y="914400"/>
                  </a:lnTo>
                  <a:lnTo>
                    <a:pt x="6246241" y="906653"/>
                  </a:lnTo>
                  <a:lnTo>
                    <a:pt x="6288151" y="884936"/>
                  </a:lnTo>
                  <a:lnTo>
                    <a:pt x="6321044" y="852043"/>
                  </a:lnTo>
                  <a:lnTo>
                    <a:pt x="6342761" y="810133"/>
                  </a:lnTo>
                  <a:lnTo>
                    <a:pt x="6350508" y="762000"/>
                  </a:lnTo>
                  <a:lnTo>
                    <a:pt x="6350508" y="152400"/>
                  </a:lnTo>
                  <a:lnTo>
                    <a:pt x="6342761" y="104267"/>
                  </a:lnTo>
                  <a:lnTo>
                    <a:pt x="6321044" y="62357"/>
                  </a:lnTo>
                  <a:lnTo>
                    <a:pt x="6288151" y="29463"/>
                  </a:lnTo>
                  <a:lnTo>
                    <a:pt x="6246241" y="7747"/>
                  </a:lnTo>
                  <a:lnTo>
                    <a:pt x="6198108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7403" y="1784603"/>
              <a:ext cx="6350635" cy="914400"/>
            </a:xfrm>
            <a:custGeom>
              <a:avLst/>
              <a:gdLst/>
              <a:ahLst/>
              <a:cxnLst/>
              <a:rect l="l" t="t" r="r" b="b"/>
              <a:pathLst>
                <a:path w="6350634" h="914400">
                  <a:moveTo>
                    <a:pt x="0" y="152400"/>
                  </a:moveTo>
                  <a:lnTo>
                    <a:pt x="7746" y="104267"/>
                  </a:lnTo>
                  <a:lnTo>
                    <a:pt x="29464" y="62357"/>
                  </a:lnTo>
                  <a:lnTo>
                    <a:pt x="62357" y="29463"/>
                  </a:lnTo>
                  <a:lnTo>
                    <a:pt x="104267" y="7747"/>
                  </a:lnTo>
                  <a:lnTo>
                    <a:pt x="152400" y="0"/>
                  </a:lnTo>
                  <a:lnTo>
                    <a:pt x="6198108" y="0"/>
                  </a:lnTo>
                  <a:lnTo>
                    <a:pt x="6246241" y="7747"/>
                  </a:lnTo>
                  <a:lnTo>
                    <a:pt x="6288151" y="29463"/>
                  </a:lnTo>
                  <a:lnTo>
                    <a:pt x="6321044" y="62357"/>
                  </a:lnTo>
                  <a:lnTo>
                    <a:pt x="6342761" y="104267"/>
                  </a:lnTo>
                  <a:lnTo>
                    <a:pt x="6350508" y="152400"/>
                  </a:lnTo>
                  <a:lnTo>
                    <a:pt x="6350508" y="762000"/>
                  </a:lnTo>
                  <a:lnTo>
                    <a:pt x="6342761" y="810133"/>
                  </a:lnTo>
                  <a:lnTo>
                    <a:pt x="6321044" y="852043"/>
                  </a:lnTo>
                  <a:lnTo>
                    <a:pt x="6288151" y="884936"/>
                  </a:lnTo>
                  <a:lnTo>
                    <a:pt x="6246241" y="906653"/>
                  </a:lnTo>
                  <a:lnTo>
                    <a:pt x="6198108" y="914400"/>
                  </a:lnTo>
                  <a:lnTo>
                    <a:pt x="152400" y="914400"/>
                  </a:lnTo>
                  <a:lnTo>
                    <a:pt x="104267" y="906653"/>
                  </a:lnTo>
                  <a:lnTo>
                    <a:pt x="62357" y="884936"/>
                  </a:lnTo>
                  <a:lnTo>
                    <a:pt x="29464" y="852043"/>
                  </a:lnTo>
                  <a:lnTo>
                    <a:pt x="7746" y="810133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07491" y="495300"/>
            <a:ext cx="9043670" cy="812800"/>
            <a:chOff x="507491" y="495300"/>
            <a:chExt cx="9043670" cy="812800"/>
          </a:xfrm>
        </p:grpSpPr>
        <p:sp>
          <p:nvSpPr>
            <p:cNvPr id="7" name="object 7"/>
            <p:cNvSpPr/>
            <p:nvPr/>
          </p:nvSpPr>
          <p:spPr>
            <a:xfrm>
              <a:off x="507491" y="495300"/>
              <a:ext cx="9043670" cy="812800"/>
            </a:xfrm>
            <a:custGeom>
              <a:avLst/>
              <a:gdLst/>
              <a:ahLst/>
              <a:cxnLst/>
              <a:rect l="l" t="t" r="r" b="b"/>
              <a:pathLst>
                <a:path w="9043670" h="812800">
                  <a:moveTo>
                    <a:pt x="9043416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9043416" y="812291"/>
                  </a:lnTo>
                  <a:lnTo>
                    <a:pt x="9043416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635507"/>
              <a:ext cx="2146300" cy="457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06595" y="679704"/>
              <a:ext cx="2033016" cy="352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680716" y="3174492"/>
            <a:ext cx="3980687" cy="2907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46250" y="1733499"/>
            <a:ext cx="5527675" cy="8318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10"/>
              </a:spcBef>
            </a:pPr>
            <a:r>
              <a:rPr sz="2600" spc="45" dirty="0"/>
              <a:t>Generalization </a:t>
            </a:r>
            <a:r>
              <a:rPr sz="2600" spc="80" dirty="0"/>
              <a:t>of </a:t>
            </a:r>
            <a:r>
              <a:rPr sz="2600" spc="45" dirty="0"/>
              <a:t>logistic </a:t>
            </a:r>
            <a:r>
              <a:rPr sz="2600" spc="40" dirty="0"/>
              <a:t>regression  </a:t>
            </a:r>
            <a:r>
              <a:rPr sz="2600" spc="100" dirty="0"/>
              <a:t>for </a:t>
            </a:r>
            <a:r>
              <a:rPr sz="2600" spc="30" dirty="0"/>
              <a:t>Multi-class</a:t>
            </a:r>
            <a:r>
              <a:rPr sz="2600" spc="90" dirty="0"/>
              <a:t> </a:t>
            </a:r>
            <a:r>
              <a:rPr sz="2600" spc="25" dirty="0"/>
              <a:t>classification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491" y="495300"/>
            <a:ext cx="9043670" cy="812800"/>
            <a:chOff x="507491" y="495300"/>
            <a:chExt cx="9043670" cy="812800"/>
          </a:xfrm>
        </p:grpSpPr>
        <p:sp>
          <p:nvSpPr>
            <p:cNvPr id="3" name="object 3"/>
            <p:cNvSpPr/>
            <p:nvPr/>
          </p:nvSpPr>
          <p:spPr>
            <a:xfrm>
              <a:off x="2273808" y="621792"/>
              <a:ext cx="5524500" cy="4709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7336" y="661415"/>
              <a:ext cx="5433060" cy="3703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77467" y="2633472"/>
            <a:ext cx="2281428" cy="3087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9111" y="2178558"/>
            <a:ext cx="4267200" cy="3910965"/>
          </a:xfrm>
          <a:custGeom>
            <a:avLst/>
            <a:gdLst/>
            <a:ahLst/>
            <a:cxnLst/>
            <a:rect l="l" t="t" r="r" b="b"/>
            <a:pathLst>
              <a:path w="4267200" h="3910965">
                <a:moveTo>
                  <a:pt x="4267199" y="0"/>
                </a:moveTo>
                <a:lnTo>
                  <a:pt x="0" y="0"/>
                </a:lnTo>
                <a:lnTo>
                  <a:pt x="0" y="3910584"/>
                </a:lnTo>
                <a:lnTo>
                  <a:pt x="4267199" y="3910584"/>
                </a:lnTo>
                <a:lnTo>
                  <a:pt x="426719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14391" y="2797418"/>
            <a:ext cx="3596640" cy="275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005" indent="-408940">
              <a:lnSpc>
                <a:spcPts val="3140"/>
              </a:lnSpc>
              <a:buSzPct val="145833"/>
              <a:buFont typeface="Wingdings"/>
              <a:buChar char=""/>
              <a:tabLst>
                <a:tab pos="421640" algn="l"/>
                <a:tab pos="1868805" algn="l"/>
              </a:tabLst>
            </a:pPr>
            <a:r>
              <a:rPr sz="3600" spc="75" baseline="1157" dirty="0">
                <a:latin typeface="Arial"/>
                <a:cs typeface="Arial"/>
              </a:rPr>
              <a:t>Cheap</a:t>
            </a:r>
            <a:r>
              <a:rPr sz="3600" spc="254" baseline="1157" dirty="0">
                <a:latin typeface="Arial"/>
                <a:cs typeface="Arial"/>
              </a:rPr>
              <a:t> </a:t>
            </a:r>
            <a:r>
              <a:rPr sz="3600" spc="142" baseline="1157" dirty="0">
                <a:latin typeface="Arial"/>
                <a:cs typeface="Arial"/>
              </a:rPr>
              <a:t>t</a:t>
            </a:r>
            <a:r>
              <a:rPr lang="en-IN" sz="3600" spc="142" baseline="1157" dirty="0">
                <a:latin typeface="Arial"/>
                <a:cs typeface="Arial"/>
              </a:rPr>
              <a:t>o</a:t>
            </a:r>
            <a:r>
              <a:rPr sz="3600" spc="127" baseline="1157" dirty="0">
                <a:latin typeface="Arial"/>
                <a:cs typeface="Arial"/>
              </a:rPr>
              <a:t>compute</a:t>
            </a:r>
            <a:endParaRPr sz="2400" dirty="0">
              <a:latin typeface="Arial"/>
              <a:cs typeface="Arial"/>
            </a:endParaRPr>
          </a:p>
          <a:p>
            <a:pPr marL="421005" indent="-408940">
              <a:lnSpc>
                <a:spcPct val="100000"/>
              </a:lnSpc>
              <a:spcBef>
                <a:spcPts val="1800"/>
              </a:spcBef>
              <a:buSzPct val="145833"/>
              <a:buFont typeface="Wingdings"/>
              <a:buChar char=""/>
              <a:tabLst>
                <a:tab pos="421640" algn="l"/>
              </a:tabLst>
            </a:pPr>
            <a:r>
              <a:rPr sz="3600" spc="37" baseline="1157" dirty="0">
                <a:latin typeface="Arial"/>
                <a:cs typeface="Arial"/>
              </a:rPr>
              <a:t>Faster</a:t>
            </a:r>
            <a:r>
              <a:rPr sz="3600" spc="44" baseline="1157" dirty="0">
                <a:latin typeface="Arial"/>
                <a:cs typeface="Arial"/>
              </a:rPr>
              <a:t> </a:t>
            </a:r>
            <a:r>
              <a:rPr sz="3600" spc="112" baseline="1157" dirty="0">
                <a:latin typeface="Arial"/>
                <a:cs typeface="Arial"/>
              </a:rPr>
              <a:t>training</a:t>
            </a:r>
            <a:endParaRPr sz="3600" baseline="1157" dirty="0">
              <a:latin typeface="Arial"/>
              <a:cs typeface="Arial"/>
            </a:endParaRPr>
          </a:p>
          <a:p>
            <a:pPr marL="421005" indent="-408940">
              <a:lnSpc>
                <a:spcPct val="100000"/>
              </a:lnSpc>
              <a:spcBef>
                <a:spcPts val="1680"/>
              </a:spcBef>
              <a:buSzPct val="145833"/>
              <a:buFont typeface="Wingdings"/>
              <a:buChar char=""/>
              <a:tabLst>
                <a:tab pos="421640" algn="l"/>
              </a:tabLst>
            </a:pPr>
            <a:r>
              <a:rPr sz="3600" baseline="1157" dirty="0">
                <a:latin typeface="Arial"/>
                <a:cs typeface="Arial"/>
              </a:rPr>
              <a:t>Sparser</a:t>
            </a:r>
            <a:r>
              <a:rPr sz="3600" spc="67" baseline="1157" dirty="0">
                <a:latin typeface="Arial"/>
                <a:cs typeface="Arial"/>
              </a:rPr>
              <a:t> </a:t>
            </a:r>
            <a:r>
              <a:rPr lang="en-IN" sz="3600" spc="112" baseline="1157" dirty="0">
                <a:latin typeface="Arial"/>
                <a:cs typeface="Arial"/>
              </a:rPr>
              <a:t>networks</a:t>
            </a:r>
            <a:endParaRPr sz="3600" baseline="1157" dirty="0">
              <a:latin typeface="Arial"/>
              <a:cs typeface="Arial"/>
            </a:endParaRPr>
          </a:p>
          <a:p>
            <a:pPr marL="421005" indent="-408940">
              <a:lnSpc>
                <a:spcPct val="100000"/>
              </a:lnSpc>
              <a:spcBef>
                <a:spcPts val="1685"/>
              </a:spcBef>
              <a:buSzPct val="145833"/>
              <a:buFont typeface="Wingdings"/>
              <a:buChar char=""/>
              <a:tabLst>
                <a:tab pos="421640" algn="l"/>
              </a:tabLst>
            </a:pPr>
            <a:r>
              <a:rPr sz="3600" spc="112" baseline="1157" dirty="0">
                <a:latin typeface="Arial"/>
                <a:cs typeface="Arial"/>
              </a:rPr>
              <a:t>Bounded </a:t>
            </a:r>
            <a:r>
              <a:rPr sz="3600" spc="135" baseline="1157" dirty="0">
                <a:latin typeface="Arial"/>
                <a:cs typeface="Arial"/>
              </a:rPr>
              <a:t>below</a:t>
            </a:r>
            <a:r>
              <a:rPr sz="3600" spc="6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0</a:t>
            </a:r>
            <a:endParaRPr lang="en-IN" sz="3600" spc="-7" baseline="1157" dirty="0">
              <a:latin typeface="Arial"/>
              <a:cs typeface="Arial"/>
            </a:endParaRPr>
          </a:p>
          <a:p>
            <a:pPr marL="421005" indent="-408940">
              <a:lnSpc>
                <a:spcPct val="100000"/>
              </a:lnSpc>
              <a:spcBef>
                <a:spcPts val="1680"/>
              </a:spcBef>
              <a:buSzPct val="145833"/>
              <a:buFont typeface="Wingdings"/>
              <a:buChar char=""/>
              <a:tabLst>
                <a:tab pos="421640" algn="l"/>
              </a:tabLst>
            </a:pPr>
            <a:r>
              <a:rPr lang="en-IN" sz="3600" spc="67" baseline="1157" dirty="0">
                <a:latin typeface="Arial"/>
                <a:cs typeface="Arial"/>
              </a:rPr>
              <a:t>Strictly</a:t>
            </a:r>
            <a:r>
              <a:rPr lang="en-IN" sz="3600" spc="157" baseline="1157" dirty="0">
                <a:latin typeface="Arial"/>
                <a:cs typeface="Arial"/>
              </a:rPr>
              <a:t> </a:t>
            </a:r>
            <a:r>
              <a:rPr lang="en-IN" sz="3600" spc="52" baseline="1157" dirty="0">
                <a:latin typeface="Arial"/>
                <a:cs typeface="Arial"/>
              </a:rPr>
              <a:t>increasing</a:t>
            </a:r>
            <a:endParaRPr lang="en-IN" sz="3600" baseline="1157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491" y="495300"/>
            <a:ext cx="9043416" cy="6781800"/>
            <a:chOff x="507491" y="495300"/>
            <a:chExt cx="9043416" cy="6781800"/>
          </a:xfrm>
        </p:grpSpPr>
        <p:sp>
          <p:nvSpPr>
            <p:cNvPr id="3" name="object 3"/>
            <p:cNvSpPr/>
            <p:nvPr/>
          </p:nvSpPr>
          <p:spPr>
            <a:xfrm>
              <a:off x="507491" y="533400"/>
              <a:ext cx="9042400" cy="6743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7491" y="495300"/>
              <a:ext cx="9043416" cy="6781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59608" y="3569207"/>
              <a:ext cx="4139565" cy="634365"/>
            </a:xfrm>
            <a:custGeom>
              <a:avLst/>
              <a:gdLst/>
              <a:ahLst/>
              <a:cxnLst/>
              <a:rect l="l" t="t" r="r" b="b"/>
              <a:pathLst>
                <a:path w="4139565" h="634364">
                  <a:moveTo>
                    <a:pt x="4139184" y="0"/>
                  </a:moveTo>
                  <a:lnTo>
                    <a:pt x="0" y="0"/>
                  </a:lnTo>
                  <a:lnTo>
                    <a:pt x="0" y="633984"/>
                  </a:lnTo>
                  <a:lnTo>
                    <a:pt x="4139184" y="633984"/>
                  </a:lnTo>
                  <a:lnTo>
                    <a:pt x="4139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5808" y="3657600"/>
              <a:ext cx="4000500" cy="5212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8668" y="3694176"/>
              <a:ext cx="3933444" cy="4373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2107" y="1758950"/>
            <a:ext cx="6845300" cy="1162050"/>
            <a:chOff x="1372107" y="1758950"/>
            <a:chExt cx="6845300" cy="1162050"/>
          </a:xfrm>
        </p:grpSpPr>
        <p:sp>
          <p:nvSpPr>
            <p:cNvPr id="3" name="object 3"/>
            <p:cNvSpPr/>
            <p:nvPr/>
          </p:nvSpPr>
          <p:spPr>
            <a:xfrm>
              <a:off x="1372107" y="1758950"/>
              <a:ext cx="6844793" cy="1162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5795" y="1784603"/>
              <a:ext cx="6757670" cy="1066800"/>
            </a:xfrm>
            <a:custGeom>
              <a:avLst/>
              <a:gdLst/>
              <a:ahLst/>
              <a:cxnLst/>
              <a:rect l="l" t="t" r="r" b="b"/>
              <a:pathLst>
                <a:path w="6757670" h="1066800">
                  <a:moveTo>
                    <a:pt x="6579615" y="0"/>
                  </a:moveTo>
                  <a:lnTo>
                    <a:pt x="177800" y="0"/>
                  </a:lnTo>
                  <a:lnTo>
                    <a:pt x="130556" y="6350"/>
                  </a:lnTo>
                  <a:lnTo>
                    <a:pt x="88010" y="24257"/>
                  </a:lnTo>
                  <a:lnTo>
                    <a:pt x="52069" y="52070"/>
                  </a:lnTo>
                  <a:lnTo>
                    <a:pt x="24256" y="88011"/>
                  </a:lnTo>
                  <a:lnTo>
                    <a:pt x="6350" y="130556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0" y="936244"/>
                  </a:lnTo>
                  <a:lnTo>
                    <a:pt x="24256" y="978788"/>
                  </a:lnTo>
                  <a:lnTo>
                    <a:pt x="52069" y="1014730"/>
                  </a:lnTo>
                  <a:lnTo>
                    <a:pt x="88010" y="1042543"/>
                  </a:lnTo>
                  <a:lnTo>
                    <a:pt x="130556" y="1060450"/>
                  </a:lnTo>
                  <a:lnTo>
                    <a:pt x="177800" y="1066800"/>
                  </a:lnTo>
                  <a:lnTo>
                    <a:pt x="6579615" y="1066800"/>
                  </a:lnTo>
                  <a:lnTo>
                    <a:pt x="6626859" y="1060450"/>
                  </a:lnTo>
                  <a:lnTo>
                    <a:pt x="6669405" y="1042543"/>
                  </a:lnTo>
                  <a:lnTo>
                    <a:pt x="6705346" y="1014730"/>
                  </a:lnTo>
                  <a:lnTo>
                    <a:pt x="6733158" y="978788"/>
                  </a:lnTo>
                  <a:lnTo>
                    <a:pt x="6751065" y="936244"/>
                  </a:lnTo>
                  <a:lnTo>
                    <a:pt x="6757415" y="889000"/>
                  </a:lnTo>
                  <a:lnTo>
                    <a:pt x="6757415" y="177800"/>
                  </a:lnTo>
                  <a:lnTo>
                    <a:pt x="6751065" y="130556"/>
                  </a:lnTo>
                  <a:lnTo>
                    <a:pt x="6733158" y="88011"/>
                  </a:lnTo>
                  <a:lnTo>
                    <a:pt x="6705346" y="52070"/>
                  </a:lnTo>
                  <a:lnTo>
                    <a:pt x="6669405" y="24257"/>
                  </a:lnTo>
                  <a:lnTo>
                    <a:pt x="6626859" y="6350"/>
                  </a:lnTo>
                  <a:lnTo>
                    <a:pt x="6579615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5795" y="1784603"/>
              <a:ext cx="6756400" cy="1066800"/>
            </a:xfrm>
            <a:custGeom>
              <a:avLst/>
              <a:gdLst/>
              <a:ahLst/>
              <a:cxnLst/>
              <a:rect l="l" t="t" r="r" b="b"/>
              <a:pathLst>
                <a:path w="6756400" h="1066800">
                  <a:moveTo>
                    <a:pt x="0" y="177800"/>
                  </a:moveTo>
                  <a:lnTo>
                    <a:pt x="6350" y="130556"/>
                  </a:lnTo>
                  <a:lnTo>
                    <a:pt x="24256" y="88011"/>
                  </a:lnTo>
                  <a:lnTo>
                    <a:pt x="52069" y="52070"/>
                  </a:lnTo>
                  <a:lnTo>
                    <a:pt x="88010" y="24257"/>
                  </a:lnTo>
                  <a:lnTo>
                    <a:pt x="130556" y="6350"/>
                  </a:lnTo>
                  <a:lnTo>
                    <a:pt x="177800" y="0"/>
                  </a:lnTo>
                  <a:lnTo>
                    <a:pt x="6578092" y="0"/>
                  </a:lnTo>
                  <a:lnTo>
                    <a:pt x="6625335" y="6350"/>
                  </a:lnTo>
                  <a:lnTo>
                    <a:pt x="6667881" y="24257"/>
                  </a:lnTo>
                  <a:lnTo>
                    <a:pt x="6703822" y="52070"/>
                  </a:lnTo>
                  <a:lnTo>
                    <a:pt x="6731634" y="88011"/>
                  </a:lnTo>
                  <a:lnTo>
                    <a:pt x="6749542" y="130556"/>
                  </a:lnTo>
                  <a:lnTo>
                    <a:pt x="6755892" y="177800"/>
                  </a:lnTo>
                  <a:lnTo>
                    <a:pt x="6755892" y="889000"/>
                  </a:lnTo>
                  <a:lnTo>
                    <a:pt x="6749542" y="936244"/>
                  </a:lnTo>
                  <a:lnTo>
                    <a:pt x="6731634" y="978788"/>
                  </a:lnTo>
                  <a:lnTo>
                    <a:pt x="6703822" y="1014730"/>
                  </a:lnTo>
                  <a:lnTo>
                    <a:pt x="6667881" y="1042543"/>
                  </a:lnTo>
                  <a:lnTo>
                    <a:pt x="6625335" y="1060450"/>
                  </a:lnTo>
                  <a:lnTo>
                    <a:pt x="6578092" y="1066800"/>
                  </a:lnTo>
                  <a:lnTo>
                    <a:pt x="177800" y="1066800"/>
                  </a:lnTo>
                  <a:lnTo>
                    <a:pt x="130556" y="1060450"/>
                  </a:lnTo>
                  <a:lnTo>
                    <a:pt x="88010" y="1042543"/>
                  </a:lnTo>
                  <a:lnTo>
                    <a:pt x="52069" y="1014730"/>
                  </a:lnTo>
                  <a:lnTo>
                    <a:pt x="24256" y="978788"/>
                  </a:lnTo>
                  <a:lnTo>
                    <a:pt x="6350" y="936244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12192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07491" y="495300"/>
            <a:ext cx="9043670" cy="812800"/>
            <a:chOff x="507491" y="495300"/>
            <a:chExt cx="9043670" cy="812800"/>
          </a:xfrm>
        </p:grpSpPr>
        <p:sp>
          <p:nvSpPr>
            <p:cNvPr id="7" name="object 7"/>
            <p:cNvSpPr/>
            <p:nvPr/>
          </p:nvSpPr>
          <p:spPr>
            <a:xfrm>
              <a:off x="507491" y="495300"/>
              <a:ext cx="9043670" cy="812800"/>
            </a:xfrm>
            <a:custGeom>
              <a:avLst/>
              <a:gdLst/>
              <a:ahLst/>
              <a:cxnLst/>
              <a:rect l="l" t="t" r="r" b="b"/>
              <a:pathLst>
                <a:path w="9043670" h="812800">
                  <a:moveTo>
                    <a:pt x="9043416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9043416" y="812291"/>
                  </a:lnTo>
                  <a:lnTo>
                    <a:pt x="9043416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9307" y="621792"/>
              <a:ext cx="4279392" cy="5593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2835" y="661415"/>
              <a:ext cx="4183379" cy="460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64607" y="774191"/>
              <a:ext cx="329184" cy="1661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11851" y="851915"/>
              <a:ext cx="208915" cy="0"/>
            </a:xfrm>
            <a:custGeom>
              <a:avLst/>
              <a:gdLst/>
              <a:ahLst/>
              <a:cxnLst/>
              <a:rect l="l" t="t" r="r" b="b"/>
              <a:pathLst>
                <a:path w="208914">
                  <a:moveTo>
                    <a:pt x="0" y="0"/>
                  </a:moveTo>
                  <a:lnTo>
                    <a:pt x="208661" y="0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11851" y="822967"/>
              <a:ext cx="208915" cy="59055"/>
            </a:xfrm>
            <a:custGeom>
              <a:avLst/>
              <a:gdLst/>
              <a:ahLst/>
              <a:cxnLst/>
              <a:rect l="l" t="t" r="r" b="b"/>
              <a:pathLst>
                <a:path w="208914" h="59055">
                  <a:moveTo>
                    <a:pt x="0" y="58920"/>
                  </a:moveTo>
                  <a:lnTo>
                    <a:pt x="208686" y="58920"/>
                  </a:lnTo>
                  <a:lnTo>
                    <a:pt x="208686" y="0"/>
                  </a:lnTo>
                  <a:lnTo>
                    <a:pt x="0" y="0"/>
                  </a:lnTo>
                  <a:lnTo>
                    <a:pt x="0" y="58920"/>
                  </a:lnTo>
                  <a:close/>
                </a:path>
              </a:pathLst>
            </a:custGeom>
            <a:ln w="12192">
              <a:solidFill>
                <a:srgbClr val="C5E2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19700" y="621792"/>
              <a:ext cx="4293108" cy="4709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59324" y="661415"/>
              <a:ext cx="4191000" cy="3703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83691" y="2845307"/>
            <a:ext cx="8877300" cy="4432300"/>
            <a:chOff x="583691" y="2845307"/>
            <a:chExt cx="8877300" cy="4432300"/>
          </a:xfrm>
        </p:grpSpPr>
        <p:sp>
          <p:nvSpPr>
            <p:cNvPr id="16" name="object 16"/>
            <p:cNvSpPr/>
            <p:nvPr/>
          </p:nvSpPr>
          <p:spPr>
            <a:xfrm>
              <a:off x="583691" y="2845307"/>
              <a:ext cx="5588508" cy="44317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3691" y="2845307"/>
              <a:ext cx="1004569" cy="469900"/>
            </a:xfrm>
            <a:custGeom>
              <a:avLst/>
              <a:gdLst/>
              <a:ahLst/>
              <a:cxnLst/>
              <a:rect l="l" t="t" r="r" b="b"/>
              <a:pathLst>
                <a:path w="1004569" h="469900">
                  <a:moveTo>
                    <a:pt x="1004315" y="0"/>
                  </a:moveTo>
                  <a:lnTo>
                    <a:pt x="0" y="0"/>
                  </a:lnTo>
                  <a:lnTo>
                    <a:pt x="0" y="469391"/>
                  </a:lnTo>
                  <a:lnTo>
                    <a:pt x="1004315" y="469391"/>
                  </a:lnTo>
                  <a:lnTo>
                    <a:pt x="10043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57900" y="4393691"/>
              <a:ext cx="3390900" cy="16763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51803" y="4387595"/>
              <a:ext cx="3403600" cy="1690370"/>
            </a:xfrm>
            <a:custGeom>
              <a:avLst/>
              <a:gdLst/>
              <a:ahLst/>
              <a:cxnLst/>
              <a:rect l="l" t="t" r="r" b="b"/>
              <a:pathLst>
                <a:path w="3403600" h="1690370">
                  <a:moveTo>
                    <a:pt x="0" y="1690115"/>
                  </a:moveTo>
                  <a:lnTo>
                    <a:pt x="3403092" y="1690115"/>
                  </a:lnTo>
                  <a:lnTo>
                    <a:pt x="3403092" y="0"/>
                  </a:lnTo>
                  <a:lnTo>
                    <a:pt x="0" y="0"/>
                  </a:lnTo>
                  <a:lnTo>
                    <a:pt x="0" y="1690115"/>
                  </a:lnTo>
                  <a:close/>
                </a:path>
              </a:pathLst>
            </a:custGeom>
            <a:ln w="12192">
              <a:solidFill>
                <a:srgbClr val="0737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732914" y="1841372"/>
            <a:ext cx="6110605" cy="8439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240"/>
              </a:spcBef>
            </a:pPr>
            <a:r>
              <a:rPr sz="2700" b="1" dirty="0">
                <a:latin typeface="Arial"/>
                <a:cs typeface="Arial"/>
              </a:rPr>
              <a:t>Goal: </a:t>
            </a:r>
            <a:r>
              <a:rPr sz="2700" b="1" spc="-15" dirty="0">
                <a:latin typeface="Arial"/>
                <a:cs typeface="Arial"/>
              </a:rPr>
              <a:t>To </a:t>
            </a:r>
            <a:r>
              <a:rPr sz="2700" b="1" dirty="0">
                <a:latin typeface="Arial"/>
                <a:cs typeface="Arial"/>
              </a:rPr>
              <a:t>find minimum </a:t>
            </a:r>
            <a:r>
              <a:rPr sz="2700" b="1" spc="-15" dirty="0">
                <a:latin typeface="Arial"/>
                <a:cs typeface="Arial"/>
              </a:rPr>
              <a:t>of </a:t>
            </a:r>
            <a:r>
              <a:rPr sz="2700" b="1" spc="-20" dirty="0">
                <a:latin typeface="Arial"/>
                <a:cs typeface="Arial"/>
              </a:rPr>
              <a:t>the </a:t>
            </a:r>
            <a:r>
              <a:rPr sz="2700" b="1" dirty="0">
                <a:latin typeface="Arial"/>
                <a:cs typeface="Arial"/>
              </a:rPr>
              <a:t>loss  </a:t>
            </a:r>
            <a:r>
              <a:rPr sz="2700" b="1" spc="-25" dirty="0">
                <a:latin typeface="Arial"/>
                <a:cs typeface="Arial"/>
              </a:rPr>
              <a:t>function </a:t>
            </a:r>
            <a:r>
              <a:rPr sz="2700" b="1" spc="5" dirty="0">
                <a:latin typeface="Arial"/>
                <a:cs typeface="Arial"/>
              </a:rPr>
              <a:t>(minimize </a:t>
            </a:r>
            <a:r>
              <a:rPr sz="2700" b="1" dirty="0">
                <a:latin typeface="Arial"/>
                <a:cs typeface="Arial"/>
              </a:rPr>
              <a:t>error </a:t>
            </a:r>
            <a:r>
              <a:rPr sz="2700" b="1" spc="-25" dirty="0">
                <a:latin typeface="Arial"/>
                <a:cs typeface="Arial"/>
              </a:rPr>
              <a:t>of</a:t>
            </a:r>
            <a:r>
              <a:rPr sz="2700" b="1" spc="-40" dirty="0">
                <a:latin typeface="Arial"/>
                <a:cs typeface="Arial"/>
              </a:rPr>
              <a:t> </a:t>
            </a:r>
            <a:r>
              <a:rPr sz="2700" b="1" spc="20" dirty="0">
                <a:latin typeface="Arial"/>
                <a:cs typeface="Arial"/>
              </a:rPr>
              <a:t>themodel)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491" y="495300"/>
            <a:ext cx="9043670" cy="812800"/>
            <a:chOff x="507491" y="495300"/>
            <a:chExt cx="9043670" cy="812800"/>
          </a:xfrm>
        </p:grpSpPr>
        <p:sp>
          <p:nvSpPr>
            <p:cNvPr id="3" name="object 3"/>
            <p:cNvSpPr/>
            <p:nvPr/>
          </p:nvSpPr>
          <p:spPr>
            <a:xfrm>
              <a:off x="1612391" y="621792"/>
              <a:ext cx="6858000" cy="5593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5919" y="661415"/>
              <a:ext cx="6757416" cy="4602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392936" y="1626107"/>
            <a:ext cx="7100315" cy="5247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491" y="495300"/>
            <a:ext cx="9043670" cy="812800"/>
            <a:chOff x="507491" y="495300"/>
            <a:chExt cx="9043670" cy="812800"/>
          </a:xfrm>
        </p:grpSpPr>
        <p:sp>
          <p:nvSpPr>
            <p:cNvPr id="3" name="object 3"/>
            <p:cNvSpPr/>
            <p:nvPr/>
          </p:nvSpPr>
          <p:spPr>
            <a:xfrm>
              <a:off x="1612391" y="621792"/>
              <a:ext cx="6858000" cy="5593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5919" y="661415"/>
              <a:ext cx="6757416" cy="4602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209800" y="1524000"/>
            <a:ext cx="5205984" cy="331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719673-3126-4B56-9032-A9DC7DC61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816" y="5211947"/>
            <a:ext cx="7677150" cy="1038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5A3331-AA73-44F3-98A1-7E1EF75C8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6221819"/>
            <a:ext cx="2152650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491" y="495300"/>
            <a:ext cx="9043670" cy="812800"/>
            <a:chOff x="507491" y="495300"/>
            <a:chExt cx="9043670" cy="812800"/>
          </a:xfrm>
        </p:grpSpPr>
        <p:sp>
          <p:nvSpPr>
            <p:cNvPr id="3" name="object 3"/>
            <p:cNvSpPr/>
            <p:nvPr/>
          </p:nvSpPr>
          <p:spPr>
            <a:xfrm>
              <a:off x="1612391" y="621792"/>
              <a:ext cx="6858000" cy="5593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5919" y="661415"/>
              <a:ext cx="6757416" cy="4602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52600" y="1371600"/>
            <a:ext cx="6350509" cy="38776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7B21C9FA-BB7B-450F-9F8B-AC0A62B63B53}"/>
              </a:ext>
            </a:extLst>
          </p:cNvPr>
          <p:cNvSpPr txBox="1"/>
          <p:nvPr/>
        </p:nvSpPr>
        <p:spPr>
          <a:xfrm>
            <a:off x="1905000" y="5562600"/>
            <a:ext cx="7907020" cy="14311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ts val="2150"/>
              </a:lnSpc>
              <a:spcBef>
                <a:spcPts val="830"/>
              </a:spcBef>
              <a:tabLst>
                <a:tab pos="381635" algn="l"/>
                <a:tab pos="382270" algn="l"/>
              </a:tabLst>
            </a:pPr>
            <a:r>
              <a:rPr lang="en-US" spc="45" dirty="0">
                <a:latin typeface="Arial"/>
                <a:cs typeface="Arial"/>
              </a:rPr>
              <a:t>Derivative of cross entropy</a:t>
            </a:r>
          </a:p>
          <a:p>
            <a:pPr marL="12065">
              <a:lnSpc>
                <a:spcPts val="2150"/>
              </a:lnSpc>
              <a:spcBef>
                <a:spcPts val="830"/>
              </a:spcBef>
              <a:tabLst>
                <a:tab pos="381635" algn="l"/>
                <a:tab pos="382270" algn="l"/>
              </a:tabLst>
            </a:pPr>
            <a:r>
              <a:rPr lang="en-US" spc="45" dirty="0">
                <a:latin typeface="Arial"/>
                <a:cs typeface="Arial"/>
              </a:rPr>
              <a:t>Derivative</a:t>
            </a:r>
            <a:r>
              <a:rPr lang="en-US" sz="1800" spc="45" dirty="0">
                <a:latin typeface="Arial"/>
                <a:cs typeface="Arial"/>
              </a:rPr>
              <a:t> of </a:t>
            </a:r>
            <a:r>
              <a:rPr lang="en-US" sz="1800" spc="45" dirty="0" err="1">
                <a:latin typeface="Arial"/>
                <a:cs typeface="Arial"/>
              </a:rPr>
              <a:t>softmax</a:t>
            </a:r>
            <a:r>
              <a:rPr lang="en-US" sz="1800" spc="45" dirty="0">
                <a:latin typeface="Arial"/>
                <a:cs typeface="Arial"/>
              </a:rPr>
              <a:t> </a:t>
            </a:r>
            <a:r>
              <a:rPr lang="en-US" sz="1800" spc="45" dirty="0" err="1">
                <a:latin typeface="Arial"/>
                <a:cs typeface="Arial"/>
              </a:rPr>
              <a:t>wrt</a:t>
            </a:r>
            <a:r>
              <a:rPr lang="en-US" sz="1800" spc="45" dirty="0">
                <a:latin typeface="Arial"/>
                <a:cs typeface="Arial"/>
              </a:rPr>
              <a:t> output layer input</a:t>
            </a:r>
          </a:p>
          <a:p>
            <a:pPr marL="12065">
              <a:lnSpc>
                <a:spcPts val="2150"/>
              </a:lnSpc>
              <a:spcBef>
                <a:spcPts val="830"/>
              </a:spcBef>
              <a:tabLst>
                <a:tab pos="381635" algn="l"/>
                <a:tab pos="382270" algn="l"/>
              </a:tabLst>
            </a:pPr>
            <a:r>
              <a:rPr lang="en-US" spc="45" dirty="0">
                <a:latin typeface="Arial"/>
                <a:cs typeface="Arial"/>
              </a:rPr>
              <a:t>Derivative of </a:t>
            </a:r>
            <a:r>
              <a:rPr lang="en-US" sz="1800" spc="45" dirty="0">
                <a:latin typeface="Arial"/>
                <a:cs typeface="Arial"/>
              </a:rPr>
              <a:t>output layer input </a:t>
            </a:r>
            <a:r>
              <a:rPr lang="en-US" spc="45" dirty="0" err="1">
                <a:latin typeface="Arial"/>
                <a:cs typeface="Arial"/>
              </a:rPr>
              <a:t>wrt</a:t>
            </a:r>
            <a:r>
              <a:rPr lang="en-US" spc="45" dirty="0">
                <a:latin typeface="Arial"/>
                <a:cs typeface="Arial"/>
              </a:rPr>
              <a:t> weights</a:t>
            </a:r>
          </a:p>
          <a:p>
            <a:pPr marL="12065">
              <a:lnSpc>
                <a:spcPts val="2150"/>
              </a:lnSpc>
              <a:spcBef>
                <a:spcPts val="830"/>
              </a:spcBef>
              <a:tabLst>
                <a:tab pos="381635" algn="l"/>
                <a:tab pos="382270" algn="l"/>
              </a:tabLst>
            </a:pPr>
            <a:r>
              <a:rPr lang="en-US" sz="1800" spc="45" dirty="0">
                <a:latin typeface="Arial"/>
                <a:cs typeface="Arial"/>
              </a:rPr>
              <a:t>Error </a:t>
            </a:r>
            <a:r>
              <a:rPr lang="en-US" spc="45" dirty="0">
                <a:latin typeface="Arial"/>
                <a:cs typeface="Arial"/>
              </a:rPr>
              <a:t>Derivative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491" y="495300"/>
            <a:ext cx="9043670" cy="812800"/>
            <a:chOff x="507491" y="495300"/>
            <a:chExt cx="9043670" cy="812800"/>
          </a:xfrm>
        </p:grpSpPr>
        <p:sp>
          <p:nvSpPr>
            <p:cNvPr id="3" name="object 3"/>
            <p:cNvSpPr/>
            <p:nvPr/>
          </p:nvSpPr>
          <p:spPr>
            <a:xfrm>
              <a:off x="1612391" y="621792"/>
              <a:ext cx="6858000" cy="5593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5919" y="661415"/>
              <a:ext cx="6757416" cy="4602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511179" y="1536959"/>
            <a:ext cx="5754625" cy="383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4183F7B-FB44-423F-ACB2-A4744ECC1E83}"/>
              </a:ext>
            </a:extLst>
          </p:cNvPr>
          <p:cNvSpPr txBox="1"/>
          <p:nvPr/>
        </p:nvSpPr>
        <p:spPr>
          <a:xfrm>
            <a:off x="2590800" y="5638800"/>
            <a:ext cx="7907020" cy="104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ts val="2150"/>
              </a:lnSpc>
              <a:spcBef>
                <a:spcPts val="830"/>
              </a:spcBef>
              <a:tabLst>
                <a:tab pos="381635" algn="l"/>
                <a:tab pos="382270" algn="l"/>
              </a:tabLst>
            </a:pPr>
            <a:r>
              <a:rPr lang="en-US" spc="45" dirty="0">
                <a:latin typeface="Arial"/>
                <a:cs typeface="Arial"/>
              </a:rPr>
              <a:t>Derivative of hidden layer output </a:t>
            </a:r>
            <a:r>
              <a:rPr lang="en-US" spc="45" dirty="0" err="1">
                <a:latin typeface="Arial"/>
                <a:cs typeface="Arial"/>
              </a:rPr>
              <a:t>wrt</a:t>
            </a:r>
            <a:r>
              <a:rPr lang="en-US" spc="45" dirty="0">
                <a:latin typeface="Arial"/>
                <a:cs typeface="Arial"/>
              </a:rPr>
              <a:t> its input </a:t>
            </a:r>
          </a:p>
          <a:p>
            <a:pPr marL="12065">
              <a:lnSpc>
                <a:spcPts val="2150"/>
              </a:lnSpc>
              <a:spcBef>
                <a:spcPts val="830"/>
              </a:spcBef>
              <a:tabLst>
                <a:tab pos="381635" algn="l"/>
                <a:tab pos="382270" algn="l"/>
              </a:tabLst>
            </a:pPr>
            <a:r>
              <a:rPr lang="en-US" spc="45" dirty="0">
                <a:latin typeface="Arial"/>
                <a:cs typeface="Arial"/>
              </a:rPr>
              <a:t>Derivative of hidden </a:t>
            </a:r>
            <a:r>
              <a:rPr lang="en-US" spc="45">
                <a:latin typeface="Arial"/>
                <a:cs typeface="Arial"/>
              </a:rPr>
              <a:t>layer input </a:t>
            </a:r>
            <a:r>
              <a:rPr lang="en-US" spc="45" dirty="0" err="1">
                <a:latin typeface="Arial"/>
                <a:cs typeface="Arial"/>
              </a:rPr>
              <a:t>wrt</a:t>
            </a:r>
            <a:r>
              <a:rPr lang="en-US" spc="45" dirty="0">
                <a:latin typeface="Arial"/>
                <a:cs typeface="Arial"/>
              </a:rPr>
              <a:t> weights</a:t>
            </a:r>
          </a:p>
          <a:p>
            <a:pPr marL="12065">
              <a:lnSpc>
                <a:spcPts val="2150"/>
              </a:lnSpc>
              <a:spcBef>
                <a:spcPts val="830"/>
              </a:spcBef>
              <a:tabLst>
                <a:tab pos="381635" algn="l"/>
                <a:tab pos="382270" algn="l"/>
              </a:tabLst>
            </a:pPr>
            <a:r>
              <a:rPr lang="en-US" sz="1800" spc="45" dirty="0">
                <a:latin typeface="Arial"/>
                <a:cs typeface="Arial"/>
              </a:rPr>
              <a:t>Error </a:t>
            </a:r>
            <a:r>
              <a:rPr lang="en-US" spc="45" dirty="0">
                <a:latin typeface="Arial"/>
                <a:cs typeface="Arial"/>
              </a:rPr>
              <a:t>Derivative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491" y="495300"/>
            <a:ext cx="9043670" cy="812800"/>
            <a:chOff x="507491" y="495300"/>
            <a:chExt cx="9043670" cy="812800"/>
          </a:xfrm>
        </p:grpSpPr>
        <p:sp>
          <p:nvSpPr>
            <p:cNvPr id="3" name="object 3"/>
            <p:cNvSpPr/>
            <p:nvPr/>
          </p:nvSpPr>
          <p:spPr>
            <a:xfrm>
              <a:off x="1612391" y="621792"/>
              <a:ext cx="6858000" cy="5593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5919" y="661415"/>
              <a:ext cx="6757416" cy="4602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740151" y="1475232"/>
            <a:ext cx="4904232" cy="5224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491" y="495300"/>
            <a:ext cx="9043670" cy="812800"/>
            <a:chOff x="507491" y="495300"/>
            <a:chExt cx="9043670" cy="812800"/>
          </a:xfrm>
        </p:grpSpPr>
        <p:sp>
          <p:nvSpPr>
            <p:cNvPr id="3" name="object 3"/>
            <p:cNvSpPr/>
            <p:nvPr/>
          </p:nvSpPr>
          <p:spPr>
            <a:xfrm>
              <a:off x="2007108" y="621792"/>
              <a:ext cx="2590799" cy="5593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9780" y="661415"/>
              <a:ext cx="2481072" cy="461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5800" y="812291"/>
              <a:ext cx="240791" cy="1783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6947" y="853440"/>
              <a:ext cx="137160" cy="777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8200" y="621792"/>
              <a:ext cx="3390900" cy="5593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81727" y="661415"/>
              <a:ext cx="3300983" cy="4617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8088" y="1982470"/>
            <a:ext cx="7726045" cy="2490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4659" indent="-442595">
              <a:lnSpc>
                <a:spcPts val="3370"/>
              </a:lnSpc>
              <a:buSzPct val="146153"/>
              <a:buFont typeface="Wingdings"/>
              <a:buChar char=""/>
              <a:tabLst>
                <a:tab pos="455295" algn="l"/>
              </a:tabLst>
            </a:pPr>
            <a:r>
              <a:rPr sz="3900" spc="44" baseline="1068" dirty="0">
                <a:solidFill>
                  <a:srgbClr val="5F5F5F"/>
                </a:solidFill>
                <a:latin typeface="Arial"/>
                <a:cs typeface="Arial"/>
              </a:rPr>
              <a:t>Stochastic </a:t>
            </a:r>
            <a:r>
              <a:rPr sz="3900" spc="104" baseline="1068" dirty="0">
                <a:solidFill>
                  <a:srgbClr val="5F5F5F"/>
                </a:solidFill>
                <a:latin typeface="Arial"/>
                <a:cs typeface="Arial"/>
              </a:rPr>
              <a:t>Gradient </a:t>
            </a:r>
            <a:r>
              <a:rPr sz="3900" spc="75" baseline="1068" dirty="0">
                <a:solidFill>
                  <a:srgbClr val="5F5F5F"/>
                </a:solidFill>
                <a:latin typeface="Arial"/>
                <a:cs typeface="Arial"/>
              </a:rPr>
              <a:t>Descent</a:t>
            </a:r>
            <a:r>
              <a:rPr sz="3900" spc="75" baseline="1068" dirty="0">
                <a:latin typeface="Arial"/>
                <a:cs typeface="Arial"/>
              </a:rPr>
              <a:t>: </a:t>
            </a:r>
            <a:r>
              <a:rPr sz="3900" spc="89" baseline="1068" dirty="0">
                <a:latin typeface="Arial"/>
                <a:cs typeface="Arial"/>
              </a:rPr>
              <a:t>Instead </a:t>
            </a:r>
            <a:r>
              <a:rPr sz="3900" spc="120" baseline="1068" dirty="0">
                <a:latin typeface="Arial"/>
                <a:cs typeface="Arial"/>
              </a:rPr>
              <a:t>of</a:t>
            </a:r>
            <a:r>
              <a:rPr sz="3900" spc="-209" baseline="1068" dirty="0">
                <a:latin typeface="Arial"/>
                <a:cs typeface="Arial"/>
              </a:rPr>
              <a:t> </a:t>
            </a:r>
            <a:r>
              <a:rPr sz="3900" spc="37" baseline="1068" dirty="0">
                <a:latin typeface="Arial"/>
                <a:cs typeface="Arial"/>
              </a:rPr>
              <a:t>using</a:t>
            </a:r>
            <a:endParaRPr sz="3900" baseline="1068" dirty="0">
              <a:latin typeface="Arial"/>
              <a:cs typeface="Arial"/>
            </a:endParaRPr>
          </a:p>
          <a:p>
            <a:pPr marL="266700">
              <a:lnSpc>
                <a:spcPts val="3010"/>
              </a:lnSpc>
              <a:tabLst>
                <a:tab pos="788035" algn="l"/>
              </a:tabLst>
            </a:pPr>
            <a:r>
              <a:rPr sz="3900" spc="7" baseline="1068" dirty="0">
                <a:latin typeface="Arial"/>
                <a:cs typeface="Arial"/>
              </a:rPr>
              <a:t>all	</a:t>
            </a:r>
            <a:r>
              <a:rPr sz="2600" spc="80" dirty="0">
                <a:latin typeface="Arial"/>
                <a:cs typeface="Arial"/>
              </a:rPr>
              <a:t>of the </a:t>
            </a:r>
            <a:r>
              <a:rPr sz="2600" spc="70" dirty="0">
                <a:latin typeface="Arial"/>
                <a:cs typeface="Arial"/>
              </a:rPr>
              <a:t>training </a:t>
            </a:r>
            <a:r>
              <a:rPr sz="2600" spc="55" dirty="0">
                <a:latin typeface="Arial"/>
                <a:cs typeface="Arial"/>
              </a:rPr>
              <a:t>data, </a:t>
            </a:r>
            <a:r>
              <a:rPr sz="2600" spc="60" dirty="0">
                <a:latin typeface="Arial"/>
                <a:cs typeface="Arial"/>
              </a:rPr>
              <a:t>train </a:t>
            </a:r>
            <a:r>
              <a:rPr sz="2600" spc="70" dirty="0">
                <a:latin typeface="Arial"/>
                <a:cs typeface="Arial"/>
              </a:rPr>
              <a:t>iteratively </a:t>
            </a:r>
            <a:r>
              <a:rPr sz="2600" spc="50" dirty="0">
                <a:latin typeface="Arial"/>
                <a:cs typeface="Arial"/>
              </a:rPr>
              <a:t>on</a:t>
            </a:r>
            <a:r>
              <a:rPr sz="2600" spc="355" dirty="0">
                <a:latin typeface="Arial"/>
                <a:cs typeface="Arial"/>
              </a:rPr>
              <a:t> </a:t>
            </a:r>
            <a:r>
              <a:rPr sz="2600" spc="95" dirty="0">
                <a:latin typeface="Arial"/>
                <a:cs typeface="Arial"/>
              </a:rPr>
              <a:t>“mini-</a:t>
            </a:r>
            <a:endParaRPr sz="26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285"/>
              </a:spcBef>
            </a:pPr>
            <a:r>
              <a:rPr sz="2600" spc="90">
                <a:latin typeface="Arial"/>
                <a:cs typeface="Arial"/>
              </a:rPr>
              <a:t>batches”</a:t>
            </a:r>
            <a:endParaRPr sz="2600" dirty="0">
              <a:latin typeface="Arial"/>
              <a:cs typeface="Arial"/>
            </a:endParaRPr>
          </a:p>
          <a:p>
            <a:pPr marL="454659" indent="-442595">
              <a:lnSpc>
                <a:spcPts val="4580"/>
              </a:lnSpc>
              <a:spcBef>
                <a:spcPts val="1950"/>
              </a:spcBef>
              <a:buSzPct val="146153"/>
              <a:buFont typeface="Wingdings"/>
              <a:buChar char=""/>
              <a:tabLst>
                <a:tab pos="455295" algn="l"/>
              </a:tabLst>
            </a:pPr>
            <a:r>
              <a:rPr sz="3900" spc="37" baseline="1068" dirty="0">
                <a:latin typeface="Arial"/>
                <a:cs typeface="Arial"/>
              </a:rPr>
              <a:t>There </a:t>
            </a:r>
            <a:r>
              <a:rPr sz="3900" spc="44" baseline="1068" dirty="0">
                <a:latin typeface="Arial"/>
                <a:cs typeface="Arial"/>
              </a:rPr>
              <a:t>are </a:t>
            </a:r>
            <a:r>
              <a:rPr sz="3900" spc="157" baseline="1068" dirty="0">
                <a:latin typeface="Arial"/>
                <a:cs typeface="Arial"/>
              </a:rPr>
              <a:t>other </a:t>
            </a:r>
            <a:r>
              <a:rPr sz="3900" spc="60" baseline="1068" dirty="0">
                <a:latin typeface="Arial"/>
                <a:cs typeface="Arial"/>
              </a:rPr>
              <a:t>variants </a:t>
            </a:r>
            <a:r>
              <a:rPr sz="3900" spc="120" baseline="1068" dirty="0">
                <a:latin typeface="Arial"/>
                <a:cs typeface="Arial"/>
              </a:rPr>
              <a:t>of </a:t>
            </a:r>
            <a:r>
              <a:rPr sz="3900" spc="112" baseline="1068" dirty="0">
                <a:latin typeface="Arial"/>
                <a:cs typeface="Arial"/>
              </a:rPr>
              <a:t>the </a:t>
            </a:r>
            <a:r>
              <a:rPr sz="3900" spc="-15" baseline="1068" dirty="0">
                <a:latin typeface="Arial"/>
                <a:cs typeface="Arial"/>
              </a:rPr>
              <a:t>loss</a:t>
            </a:r>
            <a:r>
              <a:rPr sz="3900" spc="-22" baseline="1068" dirty="0">
                <a:latin typeface="Arial"/>
                <a:cs typeface="Arial"/>
              </a:rPr>
              <a:t> </a:t>
            </a:r>
            <a:r>
              <a:rPr sz="3900" spc="120" baseline="1068" dirty="0">
                <a:latin typeface="Arial"/>
                <a:cs typeface="Arial"/>
              </a:rPr>
              <a:t>function</a:t>
            </a:r>
            <a:endParaRPr sz="3900" baseline="1068" dirty="0">
              <a:latin typeface="Arial"/>
              <a:cs typeface="Arial"/>
            </a:endParaRPr>
          </a:p>
          <a:p>
            <a:pPr marL="266700">
              <a:lnSpc>
                <a:spcPts val="3020"/>
              </a:lnSpc>
              <a:tabLst>
                <a:tab pos="597535" algn="l"/>
              </a:tabLst>
            </a:pPr>
            <a:r>
              <a:rPr sz="3900" baseline="1068" dirty="0">
                <a:latin typeface="Arial"/>
                <a:cs typeface="Arial"/>
              </a:rPr>
              <a:t>–	</a:t>
            </a:r>
            <a:r>
              <a:rPr sz="2600" spc="85" dirty="0">
                <a:latin typeface="Arial"/>
                <a:cs typeface="Arial"/>
              </a:rPr>
              <a:t>with </a:t>
            </a:r>
            <a:r>
              <a:rPr sz="2600" spc="125" dirty="0">
                <a:latin typeface="Arial"/>
                <a:cs typeface="Arial"/>
              </a:rPr>
              <a:t>better </a:t>
            </a:r>
            <a:r>
              <a:rPr sz="2600" spc="45" dirty="0">
                <a:latin typeface="Arial"/>
                <a:cs typeface="Arial"/>
              </a:rPr>
              <a:t>empirical </a:t>
            </a:r>
            <a:r>
              <a:rPr sz="2600" spc="35" dirty="0">
                <a:latin typeface="Arial"/>
                <a:cs typeface="Arial"/>
              </a:rPr>
              <a:t>results </a:t>
            </a:r>
            <a:r>
              <a:rPr sz="2600" spc="60" dirty="0">
                <a:latin typeface="Arial"/>
                <a:cs typeface="Arial"/>
              </a:rPr>
              <a:t>than</a:t>
            </a:r>
            <a:r>
              <a:rPr sz="2600" spc="509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SGD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8191" y="635507"/>
            <a:ext cx="5436108" cy="545592"/>
            <a:chOff x="2298191" y="635507"/>
            <a:chExt cx="5436108" cy="545592"/>
          </a:xfrm>
        </p:grpSpPr>
        <p:sp>
          <p:nvSpPr>
            <p:cNvPr id="3" name="object 3"/>
            <p:cNvSpPr/>
            <p:nvPr/>
          </p:nvSpPr>
          <p:spPr>
            <a:xfrm>
              <a:off x="2298191" y="635507"/>
              <a:ext cx="5436108" cy="545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43149" y="686945"/>
              <a:ext cx="5346191" cy="4434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47445" y="1983485"/>
            <a:ext cx="7907020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635" indent="-369570">
              <a:lnSpc>
                <a:spcPts val="2150"/>
              </a:lnSpc>
              <a:spcBef>
                <a:spcPts val="830"/>
              </a:spcBef>
              <a:buAutoNum type="arabicParenR"/>
              <a:tabLst>
                <a:tab pos="381635" algn="l"/>
                <a:tab pos="382270" algn="l"/>
              </a:tabLst>
            </a:pPr>
            <a:r>
              <a:rPr sz="1800" spc="45" dirty="0">
                <a:latin typeface="Arial"/>
                <a:cs typeface="Arial"/>
              </a:rPr>
              <a:t>Introduction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to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Deep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Learning</a:t>
            </a:r>
            <a:endParaRPr sz="1800" dirty="0">
              <a:latin typeface="Arial"/>
              <a:cs typeface="Arial"/>
            </a:endParaRPr>
          </a:p>
          <a:p>
            <a:pPr marL="1155700" lvl="1" indent="-329565">
              <a:lnSpc>
                <a:spcPts val="1910"/>
              </a:lnSpc>
              <a:buAutoNum type="romanLcPeriod"/>
              <a:tabLst>
                <a:tab pos="1155700" algn="l"/>
                <a:tab pos="1156335" algn="l"/>
              </a:tabLst>
            </a:pPr>
            <a:r>
              <a:rPr sz="1600" spc="35" dirty="0">
                <a:latin typeface="Arial"/>
                <a:cs typeface="Arial"/>
              </a:rPr>
              <a:t>Neuron, </a:t>
            </a:r>
            <a:r>
              <a:rPr sz="1600" spc="20" dirty="0">
                <a:latin typeface="Arial"/>
                <a:cs typeface="Arial"/>
              </a:rPr>
              <a:t>Perceptron, </a:t>
            </a:r>
            <a:r>
              <a:rPr sz="1600" spc="15" dirty="0">
                <a:latin typeface="Arial"/>
                <a:cs typeface="Arial"/>
              </a:rPr>
              <a:t>Logistic, </a:t>
            </a:r>
            <a:r>
              <a:rPr sz="1600" spc="-100" dirty="0">
                <a:latin typeface="Arial"/>
                <a:cs typeface="Arial"/>
              </a:rPr>
              <a:t>MLP, </a:t>
            </a:r>
            <a:r>
              <a:rPr sz="1600" spc="15" dirty="0">
                <a:latin typeface="Arial"/>
                <a:cs typeface="Arial"/>
              </a:rPr>
              <a:t>Rectified </a:t>
            </a:r>
            <a:r>
              <a:rPr sz="1600" spc="-15" dirty="0">
                <a:latin typeface="Arial"/>
                <a:cs typeface="Arial"/>
              </a:rPr>
              <a:t>Linear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Units</a:t>
            </a:r>
            <a:endParaRPr sz="1600" dirty="0">
              <a:latin typeface="Arial"/>
              <a:cs typeface="Arial"/>
            </a:endParaRPr>
          </a:p>
          <a:p>
            <a:pPr marL="1155700" lvl="1" indent="-329565">
              <a:lnSpc>
                <a:spcPct val="100000"/>
              </a:lnSpc>
              <a:spcBef>
                <a:spcPts val="110"/>
              </a:spcBef>
              <a:buAutoNum type="romanLcPeriod"/>
              <a:tabLst>
                <a:tab pos="1155700" algn="l"/>
                <a:tab pos="1156335" algn="l"/>
              </a:tabLst>
            </a:pPr>
            <a:r>
              <a:rPr sz="1600" spc="15" dirty="0">
                <a:latin typeface="Arial"/>
                <a:cs typeface="Arial"/>
              </a:rPr>
              <a:t>Backpropagation </a:t>
            </a:r>
            <a:r>
              <a:rPr sz="1600" spc="45" dirty="0">
                <a:latin typeface="Arial"/>
                <a:cs typeface="Arial"/>
              </a:rPr>
              <a:t>Algorithm</a:t>
            </a:r>
            <a:r>
              <a:rPr sz="1600" spc="-55" dirty="0">
                <a:latin typeface="Arial"/>
                <a:cs typeface="Arial"/>
              </a:rPr>
              <a:t>,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Mini-batch</a:t>
            </a:r>
            <a:endParaRPr lang="en-IN" sz="1600" spc="15" dirty="0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DB3DD90-A033-4FA8-B4CE-B4A897270E12}"/>
              </a:ext>
            </a:extLst>
          </p:cNvPr>
          <p:cNvSpPr txBox="1"/>
          <p:nvPr/>
        </p:nvSpPr>
        <p:spPr>
          <a:xfrm>
            <a:off x="914400" y="3298015"/>
            <a:ext cx="7907020" cy="553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ts val="2150"/>
              </a:lnSpc>
              <a:spcBef>
                <a:spcPts val="830"/>
              </a:spcBef>
              <a:tabLst>
                <a:tab pos="381635" algn="l"/>
                <a:tab pos="382270" algn="l"/>
              </a:tabLst>
            </a:pPr>
            <a:r>
              <a:rPr lang="en-US" sz="1800" spc="45" dirty="0">
                <a:latin typeface="Arial"/>
                <a:cs typeface="Arial"/>
              </a:rPr>
              <a:t>2) </a:t>
            </a:r>
            <a:r>
              <a:rPr lang="en-US" spc="45" dirty="0">
                <a:latin typeface="Arial"/>
                <a:cs typeface="Arial"/>
              </a:rPr>
              <a:t>Notebook – Regression</a:t>
            </a:r>
            <a:endParaRPr sz="1800" dirty="0">
              <a:latin typeface="Arial"/>
              <a:cs typeface="Arial"/>
            </a:endParaRPr>
          </a:p>
          <a:p>
            <a:pPr marL="1155700" lvl="1" indent="-329565">
              <a:spcBef>
                <a:spcPts val="110"/>
              </a:spcBef>
              <a:buFontTx/>
              <a:buAutoNum type="romanLcPeriod"/>
              <a:tabLst>
                <a:tab pos="1155700" algn="l"/>
                <a:tab pos="1156335" algn="l"/>
              </a:tabLst>
            </a:pPr>
            <a:r>
              <a:rPr lang="en-US" sz="1600">
                <a:latin typeface="Arial"/>
                <a:cs typeface="Arial"/>
              </a:rPr>
              <a:t>Tensor </a:t>
            </a:r>
            <a:r>
              <a:rPr lang="en-US" sz="1600" dirty="0">
                <a:latin typeface="Arial"/>
                <a:cs typeface="Arial"/>
              </a:rPr>
              <a:t>operations, NN layers and loss functions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491" y="495300"/>
            <a:ext cx="9043670" cy="812800"/>
            <a:chOff x="507491" y="495300"/>
            <a:chExt cx="9043670" cy="812800"/>
          </a:xfrm>
        </p:grpSpPr>
        <p:sp>
          <p:nvSpPr>
            <p:cNvPr id="3" name="object 3"/>
            <p:cNvSpPr/>
            <p:nvPr/>
          </p:nvSpPr>
          <p:spPr>
            <a:xfrm>
              <a:off x="2007108" y="621792"/>
              <a:ext cx="2590799" cy="5593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9780" y="661415"/>
              <a:ext cx="2481072" cy="461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5800" y="812291"/>
              <a:ext cx="240791" cy="1783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6947" y="853440"/>
              <a:ext cx="137160" cy="777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8200" y="621792"/>
              <a:ext cx="3390900" cy="5593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81727" y="661415"/>
              <a:ext cx="3300983" cy="4617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9391" y="7027874"/>
            <a:ext cx="284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"/>
                <a:cs typeface="Arial"/>
              </a:rPr>
              <a:t>source: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ED"/>
                  </a:solidFill>
                </a:uFill>
                <a:latin typeface="Arial"/>
                <a:cs typeface="Arial"/>
                <a:hlinkClick r:id="rId8"/>
              </a:rPr>
              <a:t>http://u.cs.biu.ac.il/~yogo/nnlp.pdf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8451" y="2083307"/>
            <a:ext cx="8721852" cy="34640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889C9575-E5F9-49FC-9BBF-9FA8A0AB7B86}"/>
              </a:ext>
            </a:extLst>
          </p:cNvPr>
          <p:cNvSpPr txBox="1"/>
          <p:nvPr/>
        </p:nvSpPr>
        <p:spPr>
          <a:xfrm>
            <a:off x="3581400" y="3856074"/>
            <a:ext cx="2895600" cy="352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ts val="2150"/>
              </a:lnSpc>
              <a:spcBef>
                <a:spcPts val="830"/>
              </a:spcBef>
              <a:tabLst>
                <a:tab pos="381635" algn="l"/>
                <a:tab pos="382270" algn="l"/>
              </a:tabLst>
            </a:pPr>
            <a:r>
              <a:rPr lang="en-US" sz="4400" b="1" spc="45" dirty="0">
                <a:latin typeface="Arial"/>
                <a:cs typeface="Arial"/>
              </a:rPr>
              <a:t>Questions</a:t>
            </a:r>
            <a:endParaRPr lang="en-IN" sz="4400" b="1" spc="1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2BF83B39-A970-4D69-B401-1916D0456E4A}"/>
              </a:ext>
            </a:extLst>
          </p:cNvPr>
          <p:cNvGrpSpPr/>
          <p:nvPr/>
        </p:nvGrpSpPr>
        <p:grpSpPr>
          <a:xfrm>
            <a:off x="1905000" y="2869692"/>
            <a:ext cx="7036307" cy="1042416"/>
            <a:chOff x="2933699" y="2869692"/>
            <a:chExt cx="6007608" cy="1042416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326AE31E-EFEC-4307-A075-24D907A3794A}"/>
                </a:ext>
              </a:extLst>
            </p:cNvPr>
            <p:cNvSpPr/>
            <p:nvPr/>
          </p:nvSpPr>
          <p:spPr>
            <a:xfrm>
              <a:off x="2933699" y="2869692"/>
              <a:ext cx="3822192" cy="4069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DF98124C-B2C9-4F32-9A34-89839D2EA064}"/>
                </a:ext>
              </a:extLst>
            </p:cNvPr>
            <p:cNvSpPr/>
            <p:nvPr/>
          </p:nvSpPr>
          <p:spPr>
            <a:xfrm>
              <a:off x="2955036" y="2903220"/>
              <a:ext cx="3758184" cy="329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B3A3FEBE-2A77-44B1-9EE5-BC05D1BB2286}"/>
                </a:ext>
              </a:extLst>
            </p:cNvPr>
            <p:cNvSpPr/>
            <p:nvPr/>
          </p:nvSpPr>
          <p:spPr>
            <a:xfrm>
              <a:off x="6781800" y="2997707"/>
              <a:ext cx="292607" cy="1386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A4FAF042-D5D2-48D1-B325-273B2CC3886F}"/>
                </a:ext>
              </a:extLst>
            </p:cNvPr>
            <p:cNvSpPr/>
            <p:nvPr/>
          </p:nvSpPr>
          <p:spPr>
            <a:xfrm>
              <a:off x="6816851" y="3061716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7739" y="0"/>
                  </a:lnTo>
                </a:path>
              </a:pathLst>
            </a:custGeom>
            <a:ln w="5486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9F9E95B0-F42D-4800-99AD-11B4F3EC47D1}"/>
                </a:ext>
              </a:extLst>
            </p:cNvPr>
            <p:cNvSpPr/>
            <p:nvPr/>
          </p:nvSpPr>
          <p:spPr>
            <a:xfrm>
              <a:off x="6816851" y="3034291"/>
              <a:ext cx="198120" cy="56515"/>
            </a:xfrm>
            <a:custGeom>
              <a:avLst/>
              <a:gdLst/>
              <a:ahLst/>
              <a:cxnLst/>
              <a:rect l="l" t="t" r="r" b="b"/>
              <a:pathLst>
                <a:path w="198120" h="56514">
                  <a:moveTo>
                    <a:pt x="0" y="55999"/>
                  </a:moveTo>
                  <a:lnTo>
                    <a:pt x="197789" y="55999"/>
                  </a:lnTo>
                  <a:lnTo>
                    <a:pt x="197789" y="0"/>
                  </a:lnTo>
                  <a:lnTo>
                    <a:pt x="0" y="0"/>
                  </a:lnTo>
                  <a:lnTo>
                    <a:pt x="0" y="55999"/>
                  </a:lnTo>
                  <a:close/>
                </a:path>
              </a:pathLst>
            </a:custGeom>
            <a:ln w="12192">
              <a:solidFill>
                <a:srgbClr val="C5E2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481DE057-7872-4AAA-A9A4-DBFEA55034BE}"/>
                </a:ext>
              </a:extLst>
            </p:cNvPr>
            <p:cNvSpPr/>
            <p:nvPr/>
          </p:nvSpPr>
          <p:spPr>
            <a:xfrm>
              <a:off x="5257800" y="3390900"/>
              <a:ext cx="3683507" cy="521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598E340E-EE7B-4DCB-B46C-74089B46C4EF}"/>
                </a:ext>
              </a:extLst>
            </p:cNvPr>
            <p:cNvSpPr/>
            <p:nvPr/>
          </p:nvSpPr>
          <p:spPr>
            <a:xfrm>
              <a:off x="5279136" y="3427476"/>
              <a:ext cx="3605784" cy="4358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821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491" y="495300"/>
            <a:ext cx="9043670" cy="812800"/>
            <a:chOff x="507491" y="495300"/>
            <a:chExt cx="9043670" cy="812800"/>
          </a:xfrm>
        </p:grpSpPr>
        <p:sp>
          <p:nvSpPr>
            <p:cNvPr id="3" name="object 3"/>
            <p:cNvSpPr/>
            <p:nvPr/>
          </p:nvSpPr>
          <p:spPr>
            <a:xfrm>
              <a:off x="1459991" y="621792"/>
              <a:ext cx="7137400" cy="571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3519" y="661415"/>
              <a:ext cx="7046976" cy="4754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05507" y="2190251"/>
            <a:ext cx="622300" cy="1404620"/>
            <a:chOff x="1905507" y="2190251"/>
            <a:chExt cx="622300" cy="1404620"/>
          </a:xfrm>
        </p:grpSpPr>
        <p:sp>
          <p:nvSpPr>
            <p:cNvPr id="6" name="object 6"/>
            <p:cNvSpPr/>
            <p:nvPr/>
          </p:nvSpPr>
          <p:spPr>
            <a:xfrm>
              <a:off x="1905507" y="2190251"/>
              <a:ext cx="622300" cy="680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9195" y="2215895"/>
              <a:ext cx="533400" cy="585470"/>
            </a:xfrm>
            <a:custGeom>
              <a:avLst/>
              <a:gdLst/>
              <a:ahLst/>
              <a:cxnLst/>
              <a:rect l="l" t="t" r="r" b="b"/>
              <a:pathLst>
                <a:path w="533400" h="585469">
                  <a:moveTo>
                    <a:pt x="266700" y="0"/>
                  </a:moveTo>
                  <a:lnTo>
                    <a:pt x="223393" y="3809"/>
                  </a:lnTo>
                  <a:lnTo>
                    <a:pt x="182372" y="14858"/>
                  </a:lnTo>
                  <a:lnTo>
                    <a:pt x="144145" y="32638"/>
                  </a:lnTo>
                  <a:lnTo>
                    <a:pt x="109220" y="56514"/>
                  </a:lnTo>
                  <a:lnTo>
                    <a:pt x="78105" y="85725"/>
                  </a:lnTo>
                  <a:lnTo>
                    <a:pt x="51435" y="119761"/>
                  </a:lnTo>
                  <a:lnTo>
                    <a:pt x="29718" y="158114"/>
                  </a:lnTo>
                  <a:lnTo>
                    <a:pt x="13589" y="200151"/>
                  </a:lnTo>
                  <a:lnTo>
                    <a:pt x="3429" y="245109"/>
                  </a:lnTo>
                  <a:lnTo>
                    <a:pt x="0" y="292607"/>
                  </a:lnTo>
                  <a:lnTo>
                    <a:pt x="3429" y="340105"/>
                  </a:lnTo>
                  <a:lnTo>
                    <a:pt x="13589" y="385063"/>
                  </a:lnTo>
                  <a:lnTo>
                    <a:pt x="29718" y="427100"/>
                  </a:lnTo>
                  <a:lnTo>
                    <a:pt x="51435" y="465454"/>
                  </a:lnTo>
                  <a:lnTo>
                    <a:pt x="78105" y="499490"/>
                  </a:lnTo>
                  <a:lnTo>
                    <a:pt x="109220" y="528701"/>
                  </a:lnTo>
                  <a:lnTo>
                    <a:pt x="144145" y="552576"/>
                  </a:lnTo>
                  <a:lnTo>
                    <a:pt x="182372" y="570356"/>
                  </a:lnTo>
                  <a:lnTo>
                    <a:pt x="223393" y="581405"/>
                  </a:lnTo>
                  <a:lnTo>
                    <a:pt x="266700" y="585215"/>
                  </a:lnTo>
                  <a:lnTo>
                    <a:pt x="310006" y="581405"/>
                  </a:lnTo>
                  <a:lnTo>
                    <a:pt x="351028" y="570356"/>
                  </a:lnTo>
                  <a:lnTo>
                    <a:pt x="389255" y="552576"/>
                  </a:lnTo>
                  <a:lnTo>
                    <a:pt x="424180" y="528701"/>
                  </a:lnTo>
                  <a:lnTo>
                    <a:pt x="455295" y="499490"/>
                  </a:lnTo>
                  <a:lnTo>
                    <a:pt x="481965" y="465454"/>
                  </a:lnTo>
                  <a:lnTo>
                    <a:pt x="503681" y="427100"/>
                  </a:lnTo>
                  <a:lnTo>
                    <a:pt x="519811" y="385063"/>
                  </a:lnTo>
                  <a:lnTo>
                    <a:pt x="529971" y="340105"/>
                  </a:lnTo>
                  <a:lnTo>
                    <a:pt x="533400" y="292607"/>
                  </a:lnTo>
                  <a:lnTo>
                    <a:pt x="529971" y="245109"/>
                  </a:lnTo>
                  <a:lnTo>
                    <a:pt x="519811" y="200151"/>
                  </a:lnTo>
                  <a:lnTo>
                    <a:pt x="503681" y="158114"/>
                  </a:lnTo>
                  <a:lnTo>
                    <a:pt x="481965" y="119761"/>
                  </a:lnTo>
                  <a:lnTo>
                    <a:pt x="455295" y="85725"/>
                  </a:lnTo>
                  <a:lnTo>
                    <a:pt x="424180" y="56514"/>
                  </a:lnTo>
                  <a:lnTo>
                    <a:pt x="389255" y="32638"/>
                  </a:lnTo>
                  <a:lnTo>
                    <a:pt x="351028" y="14858"/>
                  </a:lnTo>
                  <a:lnTo>
                    <a:pt x="310006" y="380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49195" y="2215895"/>
              <a:ext cx="533400" cy="585470"/>
            </a:xfrm>
            <a:custGeom>
              <a:avLst/>
              <a:gdLst/>
              <a:ahLst/>
              <a:cxnLst/>
              <a:rect l="l" t="t" r="r" b="b"/>
              <a:pathLst>
                <a:path w="533400" h="585469">
                  <a:moveTo>
                    <a:pt x="0" y="292607"/>
                  </a:moveTo>
                  <a:lnTo>
                    <a:pt x="3429" y="245109"/>
                  </a:lnTo>
                  <a:lnTo>
                    <a:pt x="13589" y="200151"/>
                  </a:lnTo>
                  <a:lnTo>
                    <a:pt x="29718" y="158114"/>
                  </a:lnTo>
                  <a:lnTo>
                    <a:pt x="51435" y="119761"/>
                  </a:lnTo>
                  <a:lnTo>
                    <a:pt x="78105" y="85725"/>
                  </a:lnTo>
                  <a:lnTo>
                    <a:pt x="109220" y="56514"/>
                  </a:lnTo>
                  <a:lnTo>
                    <a:pt x="144145" y="32638"/>
                  </a:lnTo>
                  <a:lnTo>
                    <a:pt x="182372" y="14858"/>
                  </a:lnTo>
                  <a:lnTo>
                    <a:pt x="223393" y="3809"/>
                  </a:lnTo>
                  <a:lnTo>
                    <a:pt x="266700" y="0"/>
                  </a:lnTo>
                  <a:lnTo>
                    <a:pt x="310006" y="3809"/>
                  </a:lnTo>
                  <a:lnTo>
                    <a:pt x="351028" y="14858"/>
                  </a:lnTo>
                  <a:lnTo>
                    <a:pt x="389255" y="32638"/>
                  </a:lnTo>
                  <a:lnTo>
                    <a:pt x="424180" y="56514"/>
                  </a:lnTo>
                  <a:lnTo>
                    <a:pt x="455295" y="85725"/>
                  </a:lnTo>
                  <a:lnTo>
                    <a:pt x="481965" y="119761"/>
                  </a:lnTo>
                  <a:lnTo>
                    <a:pt x="503681" y="158114"/>
                  </a:lnTo>
                  <a:lnTo>
                    <a:pt x="519811" y="200151"/>
                  </a:lnTo>
                  <a:lnTo>
                    <a:pt x="529971" y="245109"/>
                  </a:lnTo>
                  <a:lnTo>
                    <a:pt x="533400" y="292607"/>
                  </a:lnTo>
                  <a:lnTo>
                    <a:pt x="529971" y="340105"/>
                  </a:lnTo>
                  <a:lnTo>
                    <a:pt x="519811" y="385063"/>
                  </a:lnTo>
                  <a:lnTo>
                    <a:pt x="503681" y="427100"/>
                  </a:lnTo>
                  <a:lnTo>
                    <a:pt x="481965" y="465454"/>
                  </a:lnTo>
                  <a:lnTo>
                    <a:pt x="455295" y="499490"/>
                  </a:lnTo>
                  <a:lnTo>
                    <a:pt x="424180" y="528701"/>
                  </a:lnTo>
                  <a:lnTo>
                    <a:pt x="389255" y="552576"/>
                  </a:lnTo>
                  <a:lnTo>
                    <a:pt x="351028" y="570356"/>
                  </a:lnTo>
                  <a:lnTo>
                    <a:pt x="310006" y="581405"/>
                  </a:lnTo>
                  <a:lnTo>
                    <a:pt x="266700" y="585215"/>
                  </a:lnTo>
                  <a:lnTo>
                    <a:pt x="223393" y="581405"/>
                  </a:lnTo>
                  <a:lnTo>
                    <a:pt x="182372" y="570356"/>
                  </a:lnTo>
                  <a:lnTo>
                    <a:pt x="144145" y="552576"/>
                  </a:lnTo>
                  <a:lnTo>
                    <a:pt x="109220" y="528701"/>
                  </a:lnTo>
                  <a:lnTo>
                    <a:pt x="78105" y="499490"/>
                  </a:lnTo>
                  <a:lnTo>
                    <a:pt x="51435" y="465454"/>
                  </a:lnTo>
                  <a:lnTo>
                    <a:pt x="29718" y="427100"/>
                  </a:lnTo>
                  <a:lnTo>
                    <a:pt x="13589" y="385063"/>
                  </a:lnTo>
                  <a:lnTo>
                    <a:pt x="3429" y="340105"/>
                  </a:lnTo>
                  <a:lnTo>
                    <a:pt x="0" y="292607"/>
                  </a:lnTo>
                  <a:close/>
                </a:path>
              </a:pathLst>
            </a:custGeom>
            <a:ln w="12192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5507" y="2901954"/>
              <a:ext cx="622300" cy="6926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49195" y="2927603"/>
              <a:ext cx="533400" cy="597535"/>
            </a:xfrm>
            <a:custGeom>
              <a:avLst/>
              <a:gdLst/>
              <a:ahLst/>
              <a:cxnLst/>
              <a:rect l="l" t="t" r="r" b="b"/>
              <a:pathLst>
                <a:path w="533400" h="597535">
                  <a:moveTo>
                    <a:pt x="266700" y="0"/>
                  </a:moveTo>
                  <a:lnTo>
                    <a:pt x="223393" y="3937"/>
                  </a:lnTo>
                  <a:lnTo>
                    <a:pt x="182372" y="15240"/>
                  </a:lnTo>
                  <a:lnTo>
                    <a:pt x="144145" y="33400"/>
                  </a:lnTo>
                  <a:lnTo>
                    <a:pt x="109220" y="57658"/>
                  </a:lnTo>
                  <a:lnTo>
                    <a:pt x="78105" y="87503"/>
                  </a:lnTo>
                  <a:lnTo>
                    <a:pt x="51435" y="122300"/>
                  </a:lnTo>
                  <a:lnTo>
                    <a:pt x="29718" y="161417"/>
                  </a:lnTo>
                  <a:lnTo>
                    <a:pt x="13589" y="204343"/>
                  </a:lnTo>
                  <a:lnTo>
                    <a:pt x="3429" y="250190"/>
                  </a:lnTo>
                  <a:lnTo>
                    <a:pt x="0" y="298704"/>
                  </a:lnTo>
                  <a:lnTo>
                    <a:pt x="3429" y="347218"/>
                  </a:lnTo>
                  <a:lnTo>
                    <a:pt x="13589" y="393065"/>
                  </a:lnTo>
                  <a:lnTo>
                    <a:pt x="29718" y="435991"/>
                  </a:lnTo>
                  <a:lnTo>
                    <a:pt x="51435" y="475107"/>
                  </a:lnTo>
                  <a:lnTo>
                    <a:pt x="78105" y="509905"/>
                  </a:lnTo>
                  <a:lnTo>
                    <a:pt x="109220" y="539750"/>
                  </a:lnTo>
                  <a:lnTo>
                    <a:pt x="144145" y="564007"/>
                  </a:lnTo>
                  <a:lnTo>
                    <a:pt x="182372" y="582168"/>
                  </a:lnTo>
                  <a:lnTo>
                    <a:pt x="223393" y="593471"/>
                  </a:lnTo>
                  <a:lnTo>
                    <a:pt x="266700" y="597408"/>
                  </a:lnTo>
                  <a:lnTo>
                    <a:pt x="310006" y="593471"/>
                  </a:lnTo>
                  <a:lnTo>
                    <a:pt x="351028" y="582168"/>
                  </a:lnTo>
                  <a:lnTo>
                    <a:pt x="389255" y="564007"/>
                  </a:lnTo>
                  <a:lnTo>
                    <a:pt x="424180" y="539750"/>
                  </a:lnTo>
                  <a:lnTo>
                    <a:pt x="455295" y="509905"/>
                  </a:lnTo>
                  <a:lnTo>
                    <a:pt x="481965" y="475107"/>
                  </a:lnTo>
                  <a:lnTo>
                    <a:pt x="503681" y="435991"/>
                  </a:lnTo>
                  <a:lnTo>
                    <a:pt x="519811" y="393065"/>
                  </a:lnTo>
                  <a:lnTo>
                    <a:pt x="529971" y="347218"/>
                  </a:lnTo>
                  <a:lnTo>
                    <a:pt x="533400" y="298704"/>
                  </a:lnTo>
                  <a:lnTo>
                    <a:pt x="529971" y="250190"/>
                  </a:lnTo>
                  <a:lnTo>
                    <a:pt x="519811" y="204343"/>
                  </a:lnTo>
                  <a:lnTo>
                    <a:pt x="503681" y="161417"/>
                  </a:lnTo>
                  <a:lnTo>
                    <a:pt x="481965" y="122300"/>
                  </a:lnTo>
                  <a:lnTo>
                    <a:pt x="455295" y="87503"/>
                  </a:lnTo>
                  <a:lnTo>
                    <a:pt x="424180" y="57658"/>
                  </a:lnTo>
                  <a:lnTo>
                    <a:pt x="389255" y="33400"/>
                  </a:lnTo>
                  <a:lnTo>
                    <a:pt x="351028" y="15240"/>
                  </a:lnTo>
                  <a:lnTo>
                    <a:pt x="310006" y="3937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49195" y="2927603"/>
              <a:ext cx="533400" cy="597535"/>
            </a:xfrm>
            <a:custGeom>
              <a:avLst/>
              <a:gdLst/>
              <a:ahLst/>
              <a:cxnLst/>
              <a:rect l="l" t="t" r="r" b="b"/>
              <a:pathLst>
                <a:path w="533400" h="597535">
                  <a:moveTo>
                    <a:pt x="0" y="298704"/>
                  </a:moveTo>
                  <a:lnTo>
                    <a:pt x="3429" y="250190"/>
                  </a:lnTo>
                  <a:lnTo>
                    <a:pt x="13589" y="204343"/>
                  </a:lnTo>
                  <a:lnTo>
                    <a:pt x="29718" y="161417"/>
                  </a:lnTo>
                  <a:lnTo>
                    <a:pt x="51435" y="122300"/>
                  </a:lnTo>
                  <a:lnTo>
                    <a:pt x="78105" y="87503"/>
                  </a:lnTo>
                  <a:lnTo>
                    <a:pt x="109220" y="57658"/>
                  </a:lnTo>
                  <a:lnTo>
                    <a:pt x="144145" y="33400"/>
                  </a:lnTo>
                  <a:lnTo>
                    <a:pt x="182372" y="15240"/>
                  </a:lnTo>
                  <a:lnTo>
                    <a:pt x="223393" y="3937"/>
                  </a:lnTo>
                  <a:lnTo>
                    <a:pt x="266700" y="0"/>
                  </a:lnTo>
                  <a:lnTo>
                    <a:pt x="310006" y="3937"/>
                  </a:lnTo>
                  <a:lnTo>
                    <a:pt x="351028" y="15240"/>
                  </a:lnTo>
                  <a:lnTo>
                    <a:pt x="389255" y="33400"/>
                  </a:lnTo>
                  <a:lnTo>
                    <a:pt x="424180" y="57658"/>
                  </a:lnTo>
                  <a:lnTo>
                    <a:pt x="455295" y="87503"/>
                  </a:lnTo>
                  <a:lnTo>
                    <a:pt x="481965" y="122300"/>
                  </a:lnTo>
                  <a:lnTo>
                    <a:pt x="503681" y="161417"/>
                  </a:lnTo>
                  <a:lnTo>
                    <a:pt x="519811" y="204343"/>
                  </a:lnTo>
                  <a:lnTo>
                    <a:pt x="529971" y="250190"/>
                  </a:lnTo>
                  <a:lnTo>
                    <a:pt x="533400" y="298704"/>
                  </a:lnTo>
                  <a:lnTo>
                    <a:pt x="529971" y="347218"/>
                  </a:lnTo>
                  <a:lnTo>
                    <a:pt x="519811" y="393065"/>
                  </a:lnTo>
                  <a:lnTo>
                    <a:pt x="503681" y="435991"/>
                  </a:lnTo>
                  <a:lnTo>
                    <a:pt x="481965" y="475107"/>
                  </a:lnTo>
                  <a:lnTo>
                    <a:pt x="455295" y="509905"/>
                  </a:lnTo>
                  <a:lnTo>
                    <a:pt x="424180" y="539750"/>
                  </a:lnTo>
                  <a:lnTo>
                    <a:pt x="389255" y="564007"/>
                  </a:lnTo>
                  <a:lnTo>
                    <a:pt x="351028" y="582168"/>
                  </a:lnTo>
                  <a:lnTo>
                    <a:pt x="310006" y="593471"/>
                  </a:lnTo>
                  <a:lnTo>
                    <a:pt x="266700" y="597408"/>
                  </a:lnTo>
                  <a:lnTo>
                    <a:pt x="223393" y="593471"/>
                  </a:lnTo>
                  <a:lnTo>
                    <a:pt x="182372" y="582168"/>
                  </a:lnTo>
                  <a:lnTo>
                    <a:pt x="144145" y="564007"/>
                  </a:lnTo>
                  <a:lnTo>
                    <a:pt x="109220" y="539750"/>
                  </a:lnTo>
                  <a:lnTo>
                    <a:pt x="78105" y="509905"/>
                  </a:lnTo>
                  <a:lnTo>
                    <a:pt x="51435" y="475107"/>
                  </a:lnTo>
                  <a:lnTo>
                    <a:pt x="29718" y="435991"/>
                  </a:lnTo>
                  <a:lnTo>
                    <a:pt x="13589" y="393065"/>
                  </a:lnTo>
                  <a:lnTo>
                    <a:pt x="3429" y="347218"/>
                  </a:lnTo>
                  <a:lnTo>
                    <a:pt x="0" y="298704"/>
                  </a:lnTo>
                  <a:close/>
                </a:path>
              </a:pathLst>
            </a:custGeom>
            <a:ln w="12192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905507" y="3651753"/>
            <a:ext cx="622300" cy="679450"/>
            <a:chOff x="1905507" y="3651753"/>
            <a:chExt cx="622300" cy="679450"/>
          </a:xfrm>
        </p:grpSpPr>
        <p:sp>
          <p:nvSpPr>
            <p:cNvPr id="13" name="object 13"/>
            <p:cNvSpPr/>
            <p:nvPr/>
          </p:nvSpPr>
          <p:spPr>
            <a:xfrm>
              <a:off x="1905507" y="3651753"/>
              <a:ext cx="622300" cy="6789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49195" y="3677412"/>
              <a:ext cx="533400" cy="584200"/>
            </a:xfrm>
            <a:custGeom>
              <a:avLst/>
              <a:gdLst/>
              <a:ahLst/>
              <a:cxnLst/>
              <a:rect l="l" t="t" r="r" b="b"/>
              <a:pathLst>
                <a:path w="533400" h="584200">
                  <a:moveTo>
                    <a:pt x="266700" y="0"/>
                  </a:moveTo>
                  <a:lnTo>
                    <a:pt x="223393" y="3810"/>
                  </a:lnTo>
                  <a:lnTo>
                    <a:pt x="182372" y="14859"/>
                  </a:lnTo>
                  <a:lnTo>
                    <a:pt x="144145" y="32512"/>
                  </a:lnTo>
                  <a:lnTo>
                    <a:pt x="109220" y="56261"/>
                  </a:lnTo>
                  <a:lnTo>
                    <a:pt x="78105" y="85471"/>
                  </a:lnTo>
                  <a:lnTo>
                    <a:pt x="51435" y="119507"/>
                  </a:lnTo>
                  <a:lnTo>
                    <a:pt x="29718" y="157734"/>
                  </a:lnTo>
                  <a:lnTo>
                    <a:pt x="13589" y="199643"/>
                  </a:lnTo>
                  <a:lnTo>
                    <a:pt x="3429" y="244475"/>
                  </a:lnTo>
                  <a:lnTo>
                    <a:pt x="0" y="291846"/>
                  </a:lnTo>
                  <a:lnTo>
                    <a:pt x="3429" y="339216"/>
                  </a:lnTo>
                  <a:lnTo>
                    <a:pt x="13589" y="384048"/>
                  </a:lnTo>
                  <a:lnTo>
                    <a:pt x="29718" y="425958"/>
                  </a:lnTo>
                  <a:lnTo>
                    <a:pt x="51435" y="464185"/>
                  </a:lnTo>
                  <a:lnTo>
                    <a:pt x="78105" y="498221"/>
                  </a:lnTo>
                  <a:lnTo>
                    <a:pt x="109220" y="527430"/>
                  </a:lnTo>
                  <a:lnTo>
                    <a:pt x="144145" y="551179"/>
                  </a:lnTo>
                  <a:lnTo>
                    <a:pt x="182372" y="568833"/>
                  </a:lnTo>
                  <a:lnTo>
                    <a:pt x="223393" y="579882"/>
                  </a:lnTo>
                  <a:lnTo>
                    <a:pt x="266700" y="583691"/>
                  </a:lnTo>
                  <a:lnTo>
                    <a:pt x="310006" y="579882"/>
                  </a:lnTo>
                  <a:lnTo>
                    <a:pt x="351028" y="568833"/>
                  </a:lnTo>
                  <a:lnTo>
                    <a:pt x="389255" y="551179"/>
                  </a:lnTo>
                  <a:lnTo>
                    <a:pt x="424180" y="527430"/>
                  </a:lnTo>
                  <a:lnTo>
                    <a:pt x="455295" y="498221"/>
                  </a:lnTo>
                  <a:lnTo>
                    <a:pt x="481965" y="464185"/>
                  </a:lnTo>
                  <a:lnTo>
                    <a:pt x="503681" y="425958"/>
                  </a:lnTo>
                  <a:lnTo>
                    <a:pt x="519811" y="384048"/>
                  </a:lnTo>
                  <a:lnTo>
                    <a:pt x="529971" y="339216"/>
                  </a:lnTo>
                  <a:lnTo>
                    <a:pt x="533400" y="291846"/>
                  </a:lnTo>
                  <a:lnTo>
                    <a:pt x="529971" y="244475"/>
                  </a:lnTo>
                  <a:lnTo>
                    <a:pt x="519811" y="199643"/>
                  </a:lnTo>
                  <a:lnTo>
                    <a:pt x="503681" y="157734"/>
                  </a:lnTo>
                  <a:lnTo>
                    <a:pt x="481965" y="119507"/>
                  </a:lnTo>
                  <a:lnTo>
                    <a:pt x="455295" y="85471"/>
                  </a:lnTo>
                  <a:lnTo>
                    <a:pt x="424180" y="56261"/>
                  </a:lnTo>
                  <a:lnTo>
                    <a:pt x="389255" y="32512"/>
                  </a:lnTo>
                  <a:lnTo>
                    <a:pt x="351028" y="14859"/>
                  </a:lnTo>
                  <a:lnTo>
                    <a:pt x="310006" y="381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49195" y="3677412"/>
              <a:ext cx="533400" cy="584200"/>
            </a:xfrm>
            <a:custGeom>
              <a:avLst/>
              <a:gdLst/>
              <a:ahLst/>
              <a:cxnLst/>
              <a:rect l="l" t="t" r="r" b="b"/>
              <a:pathLst>
                <a:path w="533400" h="584200">
                  <a:moveTo>
                    <a:pt x="0" y="291846"/>
                  </a:moveTo>
                  <a:lnTo>
                    <a:pt x="3429" y="244475"/>
                  </a:lnTo>
                  <a:lnTo>
                    <a:pt x="13589" y="199643"/>
                  </a:lnTo>
                  <a:lnTo>
                    <a:pt x="29718" y="157734"/>
                  </a:lnTo>
                  <a:lnTo>
                    <a:pt x="51435" y="119507"/>
                  </a:lnTo>
                  <a:lnTo>
                    <a:pt x="78105" y="85471"/>
                  </a:lnTo>
                  <a:lnTo>
                    <a:pt x="109220" y="56261"/>
                  </a:lnTo>
                  <a:lnTo>
                    <a:pt x="144145" y="32512"/>
                  </a:lnTo>
                  <a:lnTo>
                    <a:pt x="182372" y="14859"/>
                  </a:lnTo>
                  <a:lnTo>
                    <a:pt x="223393" y="3810"/>
                  </a:lnTo>
                  <a:lnTo>
                    <a:pt x="266700" y="0"/>
                  </a:lnTo>
                  <a:lnTo>
                    <a:pt x="310006" y="3810"/>
                  </a:lnTo>
                  <a:lnTo>
                    <a:pt x="351028" y="14859"/>
                  </a:lnTo>
                  <a:lnTo>
                    <a:pt x="389255" y="32512"/>
                  </a:lnTo>
                  <a:lnTo>
                    <a:pt x="424180" y="56261"/>
                  </a:lnTo>
                  <a:lnTo>
                    <a:pt x="455295" y="85471"/>
                  </a:lnTo>
                  <a:lnTo>
                    <a:pt x="481965" y="119507"/>
                  </a:lnTo>
                  <a:lnTo>
                    <a:pt x="503681" y="157734"/>
                  </a:lnTo>
                  <a:lnTo>
                    <a:pt x="519811" y="199643"/>
                  </a:lnTo>
                  <a:lnTo>
                    <a:pt x="529971" y="244475"/>
                  </a:lnTo>
                  <a:lnTo>
                    <a:pt x="533400" y="291846"/>
                  </a:lnTo>
                  <a:lnTo>
                    <a:pt x="529971" y="339216"/>
                  </a:lnTo>
                  <a:lnTo>
                    <a:pt x="519811" y="384048"/>
                  </a:lnTo>
                  <a:lnTo>
                    <a:pt x="503681" y="425958"/>
                  </a:lnTo>
                  <a:lnTo>
                    <a:pt x="481965" y="464185"/>
                  </a:lnTo>
                  <a:lnTo>
                    <a:pt x="455295" y="498221"/>
                  </a:lnTo>
                  <a:lnTo>
                    <a:pt x="424180" y="527430"/>
                  </a:lnTo>
                  <a:lnTo>
                    <a:pt x="389255" y="551052"/>
                  </a:lnTo>
                  <a:lnTo>
                    <a:pt x="351028" y="568833"/>
                  </a:lnTo>
                  <a:lnTo>
                    <a:pt x="310006" y="579882"/>
                  </a:lnTo>
                  <a:lnTo>
                    <a:pt x="266700" y="583691"/>
                  </a:lnTo>
                  <a:lnTo>
                    <a:pt x="223393" y="579882"/>
                  </a:lnTo>
                  <a:lnTo>
                    <a:pt x="182372" y="568833"/>
                  </a:lnTo>
                  <a:lnTo>
                    <a:pt x="144145" y="551052"/>
                  </a:lnTo>
                  <a:lnTo>
                    <a:pt x="109220" y="527430"/>
                  </a:lnTo>
                  <a:lnTo>
                    <a:pt x="78105" y="498221"/>
                  </a:lnTo>
                  <a:lnTo>
                    <a:pt x="51435" y="464185"/>
                  </a:lnTo>
                  <a:lnTo>
                    <a:pt x="29718" y="425958"/>
                  </a:lnTo>
                  <a:lnTo>
                    <a:pt x="13589" y="384048"/>
                  </a:lnTo>
                  <a:lnTo>
                    <a:pt x="3429" y="339216"/>
                  </a:lnTo>
                  <a:lnTo>
                    <a:pt x="0" y="291846"/>
                  </a:lnTo>
                  <a:close/>
                </a:path>
              </a:pathLst>
            </a:custGeom>
            <a:ln w="12192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905507" y="4425945"/>
            <a:ext cx="622300" cy="679450"/>
            <a:chOff x="1905507" y="4425945"/>
            <a:chExt cx="622300" cy="679450"/>
          </a:xfrm>
        </p:grpSpPr>
        <p:sp>
          <p:nvSpPr>
            <p:cNvPr id="17" name="object 17"/>
            <p:cNvSpPr/>
            <p:nvPr/>
          </p:nvSpPr>
          <p:spPr>
            <a:xfrm>
              <a:off x="1905507" y="4425945"/>
              <a:ext cx="622300" cy="6789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49195" y="4451603"/>
              <a:ext cx="533400" cy="584200"/>
            </a:xfrm>
            <a:custGeom>
              <a:avLst/>
              <a:gdLst/>
              <a:ahLst/>
              <a:cxnLst/>
              <a:rect l="l" t="t" r="r" b="b"/>
              <a:pathLst>
                <a:path w="533400" h="584200">
                  <a:moveTo>
                    <a:pt x="266700" y="0"/>
                  </a:moveTo>
                  <a:lnTo>
                    <a:pt x="223393" y="3810"/>
                  </a:lnTo>
                  <a:lnTo>
                    <a:pt x="182372" y="14859"/>
                  </a:lnTo>
                  <a:lnTo>
                    <a:pt x="144145" y="32512"/>
                  </a:lnTo>
                  <a:lnTo>
                    <a:pt x="109220" y="56261"/>
                  </a:lnTo>
                  <a:lnTo>
                    <a:pt x="78105" y="85471"/>
                  </a:lnTo>
                  <a:lnTo>
                    <a:pt x="51435" y="119507"/>
                  </a:lnTo>
                  <a:lnTo>
                    <a:pt x="29718" y="157734"/>
                  </a:lnTo>
                  <a:lnTo>
                    <a:pt x="13589" y="199644"/>
                  </a:lnTo>
                  <a:lnTo>
                    <a:pt x="3429" y="244475"/>
                  </a:lnTo>
                  <a:lnTo>
                    <a:pt x="0" y="291846"/>
                  </a:lnTo>
                  <a:lnTo>
                    <a:pt x="3429" y="339217"/>
                  </a:lnTo>
                  <a:lnTo>
                    <a:pt x="13589" y="384048"/>
                  </a:lnTo>
                  <a:lnTo>
                    <a:pt x="29718" y="425958"/>
                  </a:lnTo>
                  <a:lnTo>
                    <a:pt x="51435" y="464185"/>
                  </a:lnTo>
                  <a:lnTo>
                    <a:pt x="78105" y="498221"/>
                  </a:lnTo>
                  <a:lnTo>
                    <a:pt x="109220" y="527431"/>
                  </a:lnTo>
                  <a:lnTo>
                    <a:pt x="144145" y="551180"/>
                  </a:lnTo>
                  <a:lnTo>
                    <a:pt x="182372" y="568833"/>
                  </a:lnTo>
                  <a:lnTo>
                    <a:pt x="223393" y="579882"/>
                  </a:lnTo>
                  <a:lnTo>
                    <a:pt x="266700" y="583692"/>
                  </a:lnTo>
                  <a:lnTo>
                    <a:pt x="310006" y="579882"/>
                  </a:lnTo>
                  <a:lnTo>
                    <a:pt x="351028" y="568833"/>
                  </a:lnTo>
                  <a:lnTo>
                    <a:pt x="389255" y="551180"/>
                  </a:lnTo>
                  <a:lnTo>
                    <a:pt x="424180" y="527431"/>
                  </a:lnTo>
                  <a:lnTo>
                    <a:pt x="455295" y="498221"/>
                  </a:lnTo>
                  <a:lnTo>
                    <a:pt x="481965" y="464185"/>
                  </a:lnTo>
                  <a:lnTo>
                    <a:pt x="503681" y="425958"/>
                  </a:lnTo>
                  <a:lnTo>
                    <a:pt x="519811" y="384048"/>
                  </a:lnTo>
                  <a:lnTo>
                    <a:pt x="529971" y="339217"/>
                  </a:lnTo>
                  <a:lnTo>
                    <a:pt x="533400" y="291846"/>
                  </a:lnTo>
                  <a:lnTo>
                    <a:pt x="529971" y="244475"/>
                  </a:lnTo>
                  <a:lnTo>
                    <a:pt x="519811" y="199644"/>
                  </a:lnTo>
                  <a:lnTo>
                    <a:pt x="503681" y="157734"/>
                  </a:lnTo>
                  <a:lnTo>
                    <a:pt x="481965" y="119507"/>
                  </a:lnTo>
                  <a:lnTo>
                    <a:pt x="455295" y="85471"/>
                  </a:lnTo>
                  <a:lnTo>
                    <a:pt x="424180" y="56261"/>
                  </a:lnTo>
                  <a:lnTo>
                    <a:pt x="389255" y="32512"/>
                  </a:lnTo>
                  <a:lnTo>
                    <a:pt x="351028" y="14859"/>
                  </a:lnTo>
                  <a:lnTo>
                    <a:pt x="310006" y="381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49195" y="4451603"/>
              <a:ext cx="533400" cy="584200"/>
            </a:xfrm>
            <a:custGeom>
              <a:avLst/>
              <a:gdLst/>
              <a:ahLst/>
              <a:cxnLst/>
              <a:rect l="l" t="t" r="r" b="b"/>
              <a:pathLst>
                <a:path w="533400" h="584200">
                  <a:moveTo>
                    <a:pt x="0" y="291846"/>
                  </a:moveTo>
                  <a:lnTo>
                    <a:pt x="3429" y="244475"/>
                  </a:lnTo>
                  <a:lnTo>
                    <a:pt x="13589" y="199644"/>
                  </a:lnTo>
                  <a:lnTo>
                    <a:pt x="29718" y="157734"/>
                  </a:lnTo>
                  <a:lnTo>
                    <a:pt x="51435" y="119507"/>
                  </a:lnTo>
                  <a:lnTo>
                    <a:pt x="78105" y="85471"/>
                  </a:lnTo>
                  <a:lnTo>
                    <a:pt x="109220" y="56261"/>
                  </a:lnTo>
                  <a:lnTo>
                    <a:pt x="144145" y="32512"/>
                  </a:lnTo>
                  <a:lnTo>
                    <a:pt x="182372" y="14859"/>
                  </a:lnTo>
                  <a:lnTo>
                    <a:pt x="223393" y="3810"/>
                  </a:lnTo>
                  <a:lnTo>
                    <a:pt x="266700" y="0"/>
                  </a:lnTo>
                  <a:lnTo>
                    <a:pt x="310006" y="3810"/>
                  </a:lnTo>
                  <a:lnTo>
                    <a:pt x="351028" y="14859"/>
                  </a:lnTo>
                  <a:lnTo>
                    <a:pt x="389255" y="32512"/>
                  </a:lnTo>
                  <a:lnTo>
                    <a:pt x="424180" y="56261"/>
                  </a:lnTo>
                  <a:lnTo>
                    <a:pt x="455295" y="85471"/>
                  </a:lnTo>
                  <a:lnTo>
                    <a:pt x="481965" y="119507"/>
                  </a:lnTo>
                  <a:lnTo>
                    <a:pt x="503681" y="157734"/>
                  </a:lnTo>
                  <a:lnTo>
                    <a:pt x="519811" y="199644"/>
                  </a:lnTo>
                  <a:lnTo>
                    <a:pt x="529971" y="244475"/>
                  </a:lnTo>
                  <a:lnTo>
                    <a:pt x="533400" y="291846"/>
                  </a:lnTo>
                  <a:lnTo>
                    <a:pt x="529971" y="339217"/>
                  </a:lnTo>
                  <a:lnTo>
                    <a:pt x="519811" y="384048"/>
                  </a:lnTo>
                  <a:lnTo>
                    <a:pt x="503681" y="425958"/>
                  </a:lnTo>
                  <a:lnTo>
                    <a:pt x="481965" y="464185"/>
                  </a:lnTo>
                  <a:lnTo>
                    <a:pt x="455295" y="498221"/>
                  </a:lnTo>
                  <a:lnTo>
                    <a:pt x="424180" y="527431"/>
                  </a:lnTo>
                  <a:lnTo>
                    <a:pt x="389255" y="551053"/>
                  </a:lnTo>
                  <a:lnTo>
                    <a:pt x="351028" y="568833"/>
                  </a:lnTo>
                  <a:lnTo>
                    <a:pt x="310006" y="579882"/>
                  </a:lnTo>
                  <a:lnTo>
                    <a:pt x="266700" y="583692"/>
                  </a:lnTo>
                  <a:lnTo>
                    <a:pt x="223393" y="579882"/>
                  </a:lnTo>
                  <a:lnTo>
                    <a:pt x="182372" y="568833"/>
                  </a:lnTo>
                  <a:lnTo>
                    <a:pt x="144145" y="551053"/>
                  </a:lnTo>
                  <a:lnTo>
                    <a:pt x="109220" y="527431"/>
                  </a:lnTo>
                  <a:lnTo>
                    <a:pt x="78105" y="498221"/>
                  </a:lnTo>
                  <a:lnTo>
                    <a:pt x="51435" y="464185"/>
                  </a:lnTo>
                  <a:lnTo>
                    <a:pt x="29718" y="425958"/>
                  </a:lnTo>
                  <a:lnTo>
                    <a:pt x="13589" y="384048"/>
                  </a:lnTo>
                  <a:lnTo>
                    <a:pt x="3429" y="339217"/>
                  </a:lnTo>
                  <a:lnTo>
                    <a:pt x="0" y="291846"/>
                  </a:lnTo>
                  <a:close/>
                </a:path>
              </a:pathLst>
            </a:custGeom>
            <a:ln w="12192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412492" y="2464307"/>
            <a:ext cx="3188335" cy="3949065"/>
            <a:chOff x="2412492" y="2464307"/>
            <a:chExt cx="3188335" cy="3949065"/>
          </a:xfrm>
        </p:grpSpPr>
        <p:sp>
          <p:nvSpPr>
            <p:cNvPr id="21" name="object 21"/>
            <p:cNvSpPr/>
            <p:nvPr/>
          </p:nvSpPr>
          <p:spPr>
            <a:xfrm>
              <a:off x="4203700" y="3206745"/>
              <a:ext cx="622300" cy="6789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48912" y="3232403"/>
              <a:ext cx="533400" cy="584200"/>
            </a:xfrm>
            <a:custGeom>
              <a:avLst/>
              <a:gdLst/>
              <a:ahLst/>
              <a:cxnLst/>
              <a:rect l="l" t="t" r="r" b="b"/>
              <a:pathLst>
                <a:path w="533400" h="584200">
                  <a:moveTo>
                    <a:pt x="266700" y="0"/>
                  </a:moveTo>
                  <a:lnTo>
                    <a:pt x="223392" y="3810"/>
                  </a:lnTo>
                  <a:lnTo>
                    <a:pt x="182372" y="14859"/>
                  </a:lnTo>
                  <a:lnTo>
                    <a:pt x="144145" y="32512"/>
                  </a:lnTo>
                  <a:lnTo>
                    <a:pt x="109220" y="56261"/>
                  </a:lnTo>
                  <a:lnTo>
                    <a:pt x="78104" y="85471"/>
                  </a:lnTo>
                  <a:lnTo>
                    <a:pt x="51435" y="119507"/>
                  </a:lnTo>
                  <a:lnTo>
                    <a:pt x="29717" y="157734"/>
                  </a:lnTo>
                  <a:lnTo>
                    <a:pt x="13588" y="199644"/>
                  </a:lnTo>
                  <a:lnTo>
                    <a:pt x="3428" y="244475"/>
                  </a:lnTo>
                  <a:lnTo>
                    <a:pt x="0" y="291846"/>
                  </a:lnTo>
                  <a:lnTo>
                    <a:pt x="3428" y="339217"/>
                  </a:lnTo>
                  <a:lnTo>
                    <a:pt x="13588" y="384048"/>
                  </a:lnTo>
                  <a:lnTo>
                    <a:pt x="29717" y="425958"/>
                  </a:lnTo>
                  <a:lnTo>
                    <a:pt x="51435" y="464185"/>
                  </a:lnTo>
                  <a:lnTo>
                    <a:pt x="78104" y="498221"/>
                  </a:lnTo>
                  <a:lnTo>
                    <a:pt x="109220" y="527431"/>
                  </a:lnTo>
                  <a:lnTo>
                    <a:pt x="144145" y="551180"/>
                  </a:lnTo>
                  <a:lnTo>
                    <a:pt x="182372" y="568833"/>
                  </a:lnTo>
                  <a:lnTo>
                    <a:pt x="223392" y="579882"/>
                  </a:lnTo>
                  <a:lnTo>
                    <a:pt x="266700" y="583692"/>
                  </a:lnTo>
                  <a:lnTo>
                    <a:pt x="310007" y="579882"/>
                  </a:lnTo>
                  <a:lnTo>
                    <a:pt x="351027" y="568833"/>
                  </a:lnTo>
                  <a:lnTo>
                    <a:pt x="389254" y="551180"/>
                  </a:lnTo>
                  <a:lnTo>
                    <a:pt x="424179" y="527431"/>
                  </a:lnTo>
                  <a:lnTo>
                    <a:pt x="455295" y="498221"/>
                  </a:lnTo>
                  <a:lnTo>
                    <a:pt x="481964" y="464185"/>
                  </a:lnTo>
                  <a:lnTo>
                    <a:pt x="503682" y="425958"/>
                  </a:lnTo>
                  <a:lnTo>
                    <a:pt x="519811" y="384048"/>
                  </a:lnTo>
                  <a:lnTo>
                    <a:pt x="529971" y="339217"/>
                  </a:lnTo>
                  <a:lnTo>
                    <a:pt x="533400" y="291846"/>
                  </a:lnTo>
                  <a:lnTo>
                    <a:pt x="529971" y="244475"/>
                  </a:lnTo>
                  <a:lnTo>
                    <a:pt x="519811" y="199644"/>
                  </a:lnTo>
                  <a:lnTo>
                    <a:pt x="503682" y="157734"/>
                  </a:lnTo>
                  <a:lnTo>
                    <a:pt x="481964" y="119507"/>
                  </a:lnTo>
                  <a:lnTo>
                    <a:pt x="455295" y="85471"/>
                  </a:lnTo>
                  <a:lnTo>
                    <a:pt x="424179" y="56261"/>
                  </a:lnTo>
                  <a:lnTo>
                    <a:pt x="389254" y="32512"/>
                  </a:lnTo>
                  <a:lnTo>
                    <a:pt x="351027" y="14859"/>
                  </a:lnTo>
                  <a:lnTo>
                    <a:pt x="310007" y="381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48912" y="3232403"/>
              <a:ext cx="533400" cy="584200"/>
            </a:xfrm>
            <a:custGeom>
              <a:avLst/>
              <a:gdLst/>
              <a:ahLst/>
              <a:cxnLst/>
              <a:rect l="l" t="t" r="r" b="b"/>
              <a:pathLst>
                <a:path w="533400" h="584200">
                  <a:moveTo>
                    <a:pt x="0" y="291846"/>
                  </a:moveTo>
                  <a:lnTo>
                    <a:pt x="3428" y="244475"/>
                  </a:lnTo>
                  <a:lnTo>
                    <a:pt x="13588" y="199644"/>
                  </a:lnTo>
                  <a:lnTo>
                    <a:pt x="29717" y="157734"/>
                  </a:lnTo>
                  <a:lnTo>
                    <a:pt x="51435" y="119507"/>
                  </a:lnTo>
                  <a:lnTo>
                    <a:pt x="78104" y="85471"/>
                  </a:lnTo>
                  <a:lnTo>
                    <a:pt x="109220" y="56261"/>
                  </a:lnTo>
                  <a:lnTo>
                    <a:pt x="144145" y="32512"/>
                  </a:lnTo>
                  <a:lnTo>
                    <a:pt x="182372" y="14859"/>
                  </a:lnTo>
                  <a:lnTo>
                    <a:pt x="223392" y="3810"/>
                  </a:lnTo>
                  <a:lnTo>
                    <a:pt x="266700" y="0"/>
                  </a:lnTo>
                  <a:lnTo>
                    <a:pt x="310007" y="3810"/>
                  </a:lnTo>
                  <a:lnTo>
                    <a:pt x="351027" y="14859"/>
                  </a:lnTo>
                  <a:lnTo>
                    <a:pt x="389254" y="32512"/>
                  </a:lnTo>
                  <a:lnTo>
                    <a:pt x="424179" y="56261"/>
                  </a:lnTo>
                  <a:lnTo>
                    <a:pt x="455295" y="85471"/>
                  </a:lnTo>
                  <a:lnTo>
                    <a:pt x="481964" y="119507"/>
                  </a:lnTo>
                  <a:lnTo>
                    <a:pt x="503682" y="157734"/>
                  </a:lnTo>
                  <a:lnTo>
                    <a:pt x="519811" y="199644"/>
                  </a:lnTo>
                  <a:lnTo>
                    <a:pt x="529971" y="244475"/>
                  </a:lnTo>
                  <a:lnTo>
                    <a:pt x="533400" y="291846"/>
                  </a:lnTo>
                  <a:lnTo>
                    <a:pt x="529971" y="339217"/>
                  </a:lnTo>
                  <a:lnTo>
                    <a:pt x="519811" y="384048"/>
                  </a:lnTo>
                  <a:lnTo>
                    <a:pt x="503682" y="425958"/>
                  </a:lnTo>
                  <a:lnTo>
                    <a:pt x="481964" y="464185"/>
                  </a:lnTo>
                  <a:lnTo>
                    <a:pt x="455295" y="498221"/>
                  </a:lnTo>
                  <a:lnTo>
                    <a:pt x="424179" y="527431"/>
                  </a:lnTo>
                  <a:lnTo>
                    <a:pt x="389254" y="551053"/>
                  </a:lnTo>
                  <a:lnTo>
                    <a:pt x="351027" y="568833"/>
                  </a:lnTo>
                  <a:lnTo>
                    <a:pt x="310007" y="579882"/>
                  </a:lnTo>
                  <a:lnTo>
                    <a:pt x="266700" y="583692"/>
                  </a:lnTo>
                  <a:lnTo>
                    <a:pt x="223392" y="579882"/>
                  </a:lnTo>
                  <a:lnTo>
                    <a:pt x="182372" y="568833"/>
                  </a:lnTo>
                  <a:lnTo>
                    <a:pt x="144145" y="551053"/>
                  </a:lnTo>
                  <a:lnTo>
                    <a:pt x="109220" y="527431"/>
                  </a:lnTo>
                  <a:lnTo>
                    <a:pt x="78104" y="498221"/>
                  </a:lnTo>
                  <a:lnTo>
                    <a:pt x="51435" y="464185"/>
                  </a:lnTo>
                  <a:lnTo>
                    <a:pt x="29717" y="425958"/>
                  </a:lnTo>
                  <a:lnTo>
                    <a:pt x="13588" y="384048"/>
                  </a:lnTo>
                  <a:lnTo>
                    <a:pt x="3428" y="339217"/>
                  </a:lnTo>
                  <a:lnTo>
                    <a:pt x="0" y="291846"/>
                  </a:lnTo>
                  <a:close/>
                </a:path>
              </a:pathLst>
            </a:custGeom>
            <a:ln w="12192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12492" y="2464307"/>
              <a:ext cx="1994916" cy="12435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0404" y="2490215"/>
              <a:ext cx="1767839" cy="1031240"/>
            </a:xfrm>
            <a:custGeom>
              <a:avLst/>
              <a:gdLst/>
              <a:ahLst/>
              <a:cxnLst/>
              <a:rect l="l" t="t" r="r" b="b"/>
              <a:pathLst>
                <a:path w="1767839" h="1031239">
                  <a:moveTo>
                    <a:pt x="1767586" y="1030732"/>
                  </a:moveTo>
                  <a:lnTo>
                    <a:pt x="1740662" y="983615"/>
                  </a:lnTo>
                  <a:lnTo>
                    <a:pt x="1709674" y="929005"/>
                  </a:lnTo>
                  <a:lnTo>
                    <a:pt x="1701800" y="926846"/>
                  </a:lnTo>
                  <a:lnTo>
                    <a:pt x="1689735" y="933831"/>
                  </a:lnTo>
                  <a:lnTo>
                    <a:pt x="1687576" y="941578"/>
                  </a:lnTo>
                  <a:lnTo>
                    <a:pt x="1711452" y="983615"/>
                  </a:lnTo>
                  <a:lnTo>
                    <a:pt x="12700" y="0"/>
                  </a:lnTo>
                  <a:lnTo>
                    <a:pt x="0" y="21971"/>
                  </a:lnTo>
                  <a:lnTo>
                    <a:pt x="1698752" y="1005586"/>
                  </a:lnTo>
                  <a:lnTo>
                    <a:pt x="1650492" y="1005713"/>
                  </a:lnTo>
                  <a:lnTo>
                    <a:pt x="1644777" y="1011428"/>
                  </a:lnTo>
                  <a:lnTo>
                    <a:pt x="1644904" y="1025525"/>
                  </a:lnTo>
                  <a:lnTo>
                    <a:pt x="1650619" y="1031240"/>
                  </a:lnTo>
                  <a:lnTo>
                    <a:pt x="1767586" y="103073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26208" y="3174491"/>
              <a:ext cx="1981199" cy="533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4976" y="3212591"/>
              <a:ext cx="1763395" cy="350520"/>
            </a:xfrm>
            <a:custGeom>
              <a:avLst/>
              <a:gdLst/>
              <a:ahLst/>
              <a:cxnLst/>
              <a:rect l="l" t="t" r="r" b="b"/>
              <a:pathLst>
                <a:path w="1763395" h="350520">
                  <a:moveTo>
                    <a:pt x="1763141" y="308864"/>
                  </a:moveTo>
                  <a:lnTo>
                    <a:pt x="1733804" y="284226"/>
                  </a:lnTo>
                  <a:lnTo>
                    <a:pt x="1673352" y="233807"/>
                  </a:lnTo>
                  <a:lnTo>
                    <a:pt x="1665351" y="234569"/>
                  </a:lnTo>
                  <a:lnTo>
                    <a:pt x="1656334" y="245364"/>
                  </a:lnTo>
                  <a:lnTo>
                    <a:pt x="1657096" y="253365"/>
                  </a:lnTo>
                  <a:lnTo>
                    <a:pt x="1694180" y="284226"/>
                  </a:lnTo>
                  <a:lnTo>
                    <a:pt x="4191" y="0"/>
                  </a:lnTo>
                  <a:lnTo>
                    <a:pt x="0" y="25146"/>
                  </a:lnTo>
                  <a:lnTo>
                    <a:pt x="1689862" y="309372"/>
                  </a:lnTo>
                  <a:lnTo>
                    <a:pt x="1644777" y="326517"/>
                  </a:lnTo>
                  <a:lnTo>
                    <a:pt x="1641475" y="333883"/>
                  </a:lnTo>
                  <a:lnTo>
                    <a:pt x="1646428" y="346964"/>
                  </a:lnTo>
                  <a:lnTo>
                    <a:pt x="1653794" y="350266"/>
                  </a:lnTo>
                  <a:lnTo>
                    <a:pt x="1763141" y="30886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26208" y="3364991"/>
              <a:ext cx="1981199" cy="6736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73452" y="3485387"/>
              <a:ext cx="1764664" cy="488950"/>
            </a:xfrm>
            <a:custGeom>
              <a:avLst/>
              <a:gdLst/>
              <a:ahLst/>
              <a:cxnLst/>
              <a:rect l="l" t="t" r="r" b="b"/>
              <a:pathLst>
                <a:path w="1764664" h="488950">
                  <a:moveTo>
                    <a:pt x="1764411" y="32385"/>
                  </a:moveTo>
                  <a:lnTo>
                    <a:pt x="1652016" y="0"/>
                  </a:lnTo>
                  <a:lnTo>
                    <a:pt x="1645031" y="3937"/>
                  </a:lnTo>
                  <a:lnTo>
                    <a:pt x="1641094" y="17399"/>
                  </a:lnTo>
                  <a:lnTo>
                    <a:pt x="1645031" y="24384"/>
                  </a:lnTo>
                  <a:lnTo>
                    <a:pt x="1691386" y="37719"/>
                  </a:lnTo>
                  <a:lnTo>
                    <a:pt x="0" y="464312"/>
                  </a:lnTo>
                  <a:lnTo>
                    <a:pt x="6223" y="488823"/>
                  </a:lnTo>
                  <a:lnTo>
                    <a:pt x="1697609" y="62357"/>
                  </a:lnTo>
                  <a:lnTo>
                    <a:pt x="1663065" y="96139"/>
                  </a:lnTo>
                  <a:lnTo>
                    <a:pt x="1663065" y="104140"/>
                  </a:lnTo>
                  <a:lnTo>
                    <a:pt x="1672844" y="114173"/>
                  </a:lnTo>
                  <a:lnTo>
                    <a:pt x="1680845" y="114173"/>
                  </a:lnTo>
                  <a:lnTo>
                    <a:pt x="1733931" y="62357"/>
                  </a:lnTo>
                  <a:lnTo>
                    <a:pt x="1764411" y="3238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12492" y="3364991"/>
              <a:ext cx="1993900" cy="14477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68880" y="3548125"/>
              <a:ext cx="1755139" cy="1200785"/>
            </a:xfrm>
            <a:custGeom>
              <a:avLst/>
              <a:gdLst/>
              <a:ahLst/>
              <a:cxnLst/>
              <a:rect l="l" t="t" r="r" b="b"/>
              <a:pathLst>
                <a:path w="1755139" h="1200785">
                  <a:moveTo>
                    <a:pt x="1755012" y="0"/>
                  </a:moveTo>
                  <a:lnTo>
                    <a:pt x="1702689" y="0"/>
                  </a:lnTo>
                  <a:lnTo>
                    <a:pt x="0" y="1179576"/>
                  </a:lnTo>
                  <a:lnTo>
                    <a:pt x="14477" y="1200404"/>
                  </a:lnTo>
                  <a:lnTo>
                    <a:pt x="1717167" y="20827"/>
                  </a:lnTo>
                  <a:lnTo>
                    <a:pt x="1745233" y="20827"/>
                  </a:lnTo>
                  <a:lnTo>
                    <a:pt x="175501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16324" y="3517391"/>
              <a:ext cx="121920" cy="1088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43400" y="3657599"/>
              <a:ext cx="330708" cy="134569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50080" y="3809999"/>
              <a:ext cx="118618" cy="23279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99102" y="4118736"/>
              <a:ext cx="35560" cy="812800"/>
            </a:xfrm>
            <a:custGeom>
              <a:avLst/>
              <a:gdLst/>
              <a:ahLst/>
              <a:cxnLst/>
              <a:rect l="l" t="t" r="r" b="b"/>
              <a:pathLst>
                <a:path w="35560" h="812800">
                  <a:moveTo>
                    <a:pt x="26797" y="101600"/>
                  </a:moveTo>
                  <a:lnTo>
                    <a:pt x="25527" y="0"/>
                  </a:lnTo>
                  <a:lnTo>
                    <a:pt x="0" y="254"/>
                  </a:lnTo>
                  <a:lnTo>
                    <a:pt x="1143" y="101854"/>
                  </a:lnTo>
                  <a:lnTo>
                    <a:pt x="26797" y="101600"/>
                  </a:lnTo>
                  <a:close/>
                </a:path>
                <a:path w="35560" h="812800">
                  <a:moveTo>
                    <a:pt x="28829" y="279273"/>
                  </a:moveTo>
                  <a:lnTo>
                    <a:pt x="27686" y="177673"/>
                  </a:lnTo>
                  <a:lnTo>
                    <a:pt x="2032" y="178054"/>
                  </a:lnTo>
                  <a:lnTo>
                    <a:pt x="3302" y="279527"/>
                  </a:lnTo>
                  <a:lnTo>
                    <a:pt x="28829" y="279273"/>
                  </a:lnTo>
                  <a:close/>
                </a:path>
                <a:path w="35560" h="812800">
                  <a:moveTo>
                    <a:pt x="30988" y="456946"/>
                  </a:moveTo>
                  <a:lnTo>
                    <a:pt x="29718" y="355473"/>
                  </a:lnTo>
                  <a:lnTo>
                    <a:pt x="4191" y="355727"/>
                  </a:lnTo>
                  <a:lnTo>
                    <a:pt x="5334" y="457327"/>
                  </a:lnTo>
                  <a:lnTo>
                    <a:pt x="30988" y="456946"/>
                  </a:lnTo>
                  <a:close/>
                </a:path>
                <a:path w="35560" h="812800">
                  <a:moveTo>
                    <a:pt x="33020" y="634746"/>
                  </a:moveTo>
                  <a:lnTo>
                    <a:pt x="31877" y="533146"/>
                  </a:lnTo>
                  <a:lnTo>
                    <a:pt x="6223" y="533400"/>
                  </a:lnTo>
                  <a:lnTo>
                    <a:pt x="7493" y="635000"/>
                  </a:lnTo>
                  <a:lnTo>
                    <a:pt x="33020" y="634746"/>
                  </a:lnTo>
                  <a:close/>
                </a:path>
                <a:path w="35560" h="812800">
                  <a:moveTo>
                    <a:pt x="35179" y="812419"/>
                  </a:moveTo>
                  <a:lnTo>
                    <a:pt x="33909" y="710946"/>
                  </a:lnTo>
                  <a:lnTo>
                    <a:pt x="8382" y="711200"/>
                  </a:lnTo>
                  <a:lnTo>
                    <a:pt x="9525" y="812800"/>
                  </a:lnTo>
                  <a:lnTo>
                    <a:pt x="35179" y="81241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41192" y="4940820"/>
              <a:ext cx="2159635" cy="1472565"/>
            </a:xfrm>
            <a:custGeom>
              <a:avLst/>
              <a:gdLst/>
              <a:ahLst/>
              <a:cxnLst/>
              <a:rect l="l" t="t" r="r" b="b"/>
              <a:pathLst>
                <a:path w="2159635" h="1472564">
                  <a:moveTo>
                    <a:pt x="1804416" y="0"/>
                  </a:moveTo>
                  <a:lnTo>
                    <a:pt x="368808" y="0"/>
                  </a:lnTo>
                  <a:lnTo>
                    <a:pt x="368808" y="405371"/>
                  </a:lnTo>
                  <a:lnTo>
                    <a:pt x="1804416" y="405371"/>
                  </a:lnTo>
                  <a:lnTo>
                    <a:pt x="1804416" y="0"/>
                  </a:lnTo>
                  <a:close/>
                </a:path>
                <a:path w="2159635" h="1472564">
                  <a:moveTo>
                    <a:pt x="2159508" y="736079"/>
                  </a:moveTo>
                  <a:lnTo>
                    <a:pt x="0" y="736079"/>
                  </a:lnTo>
                  <a:lnTo>
                    <a:pt x="0" y="1472171"/>
                  </a:lnTo>
                  <a:lnTo>
                    <a:pt x="2159508" y="1472171"/>
                  </a:lnTo>
                  <a:lnTo>
                    <a:pt x="2159508" y="736079"/>
                  </a:lnTo>
                  <a:close/>
                </a:path>
              </a:pathLst>
            </a:custGeom>
            <a:solidFill>
              <a:srgbClr val="68B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676400" y="1664207"/>
            <a:ext cx="1308100" cy="419100"/>
          </a:xfrm>
          <a:prstGeom prst="rect">
            <a:avLst/>
          </a:prstGeom>
          <a:solidFill>
            <a:srgbClr val="68B0F4"/>
          </a:solidFill>
        </p:spPr>
        <p:txBody>
          <a:bodyPr vert="horz" wrap="square" lIns="0" tIns="1651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30"/>
              </a:spcBef>
            </a:pPr>
            <a:r>
              <a:rPr sz="2050" spc="-5" dirty="0">
                <a:solidFill>
                  <a:srgbClr val="000000"/>
                </a:solidFill>
              </a:rPr>
              <a:t>INPUT</a:t>
            </a:r>
            <a:endParaRPr sz="2050"/>
          </a:p>
        </p:txBody>
      </p:sp>
      <p:grpSp>
        <p:nvGrpSpPr>
          <p:cNvPr id="38" name="object 38"/>
          <p:cNvGrpSpPr/>
          <p:nvPr/>
        </p:nvGrpSpPr>
        <p:grpSpPr>
          <a:xfrm>
            <a:off x="4889500" y="3327414"/>
            <a:ext cx="622300" cy="419734"/>
            <a:chOff x="4889500" y="3327414"/>
            <a:chExt cx="622300" cy="419734"/>
          </a:xfrm>
        </p:grpSpPr>
        <p:sp>
          <p:nvSpPr>
            <p:cNvPr id="39" name="object 39"/>
            <p:cNvSpPr/>
            <p:nvPr/>
          </p:nvSpPr>
          <p:spPr>
            <a:xfrm>
              <a:off x="4889500" y="3327414"/>
              <a:ext cx="622300" cy="41957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34711" y="3358895"/>
              <a:ext cx="533400" cy="318770"/>
            </a:xfrm>
            <a:custGeom>
              <a:avLst/>
              <a:gdLst/>
              <a:ahLst/>
              <a:cxnLst/>
              <a:rect l="l" t="t" r="r" b="b"/>
              <a:pathLst>
                <a:path w="533400" h="318770">
                  <a:moveTo>
                    <a:pt x="374650" y="0"/>
                  </a:moveTo>
                  <a:lnTo>
                    <a:pt x="374650" y="79628"/>
                  </a:lnTo>
                  <a:lnTo>
                    <a:pt x="0" y="79628"/>
                  </a:lnTo>
                  <a:lnTo>
                    <a:pt x="0" y="238887"/>
                  </a:lnTo>
                  <a:lnTo>
                    <a:pt x="374650" y="238887"/>
                  </a:lnTo>
                  <a:lnTo>
                    <a:pt x="374650" y="318515"/>
                  </a:lnTo>
                  <a:lnTo>
                    <a:pt x="533400" y="159257"/>
                  </a:lnTo>
                  <a:lnTo>
                    <a:pt x="374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33188" y="3358895"/>
              <a:ext cx="533400" cy="318770"/>
            </a:xfrm>
            <a:custGeom>
              <a:avLst/>
              <a:gdLst/>
              <a:ahLst/>
              <a:cxnLst/>
              <a:rect l="l" t="t" r="r" b="b"/>
              <a:pathLst>
                <a:path w="533400" h="318770">
                  <a:moveTo>
                    <a:pt x="0" y="79628"/>
                  </a:moveTo>
                  <a:lnTo>
                    <a:pt x="374650" y="79628"/>
                  </a:lnTo>
                  <a:lnTo>
                    <a:pt x="374650" y="0"/>
                  </a:lnTo>
                  <a:lnTo>
                    <a:pt x="533400" y="159257"/>
                  </a:lnTo>
                  <a:lnTo>
                    <a:pt x="374650" y="318515"/>
                  </a:lnTo>
                  <a:lnTo>
                    <a:pt x="374650" y="238887"/>
                  </a:lnTo>
                  <a:lnTo>
                    <a:pt x="0" y="238887"/>
                  </a:lnTo>
                  <a:lnTo>
                    <a:pt x="0" y="79628"/>
                  </a:lnTo>
                  <a:close/>
                </a:path>
              </a:pathLst>
            </a:custGeom>
            <a:ln w="12192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765291" y="3352800"/>
            <a:ext cx="1804670" cy="407034"/>
          </a:xfrm>
          <a:prstGeom prst="rect">
            <a:avLst/>
          </a:prstGeom>
          <a:solidFill>
            <a:srgbClr val="68B0F4"/>
          </a:solidFill>
        </p:spPr>
        <p:txBody>
          <a:bodyPr vert="horz" wrap="square" lIns="0" tIns="571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45"/>
              </a:spcBef>
            </a:pPr>
            <a:r>
              <a:rPr sz="2050" spc="-25" dirty="0">
                <a:latin typeface="Arial"/>
                <a:cs typeface="Arial"/>
              </a:rPr>
              <a:t>OUTPUT</a:t>
            </a:r>
            <a:endParaRPr sz="20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10000" y="4940808"/>
            <a:ext cx="1435735" cy="40576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45"/>
              </a:spcBef>
            </a:pPr>
            <a:r>
              <a:rPr sz="2050" spc="35" dirty="0">
                <a:latin typeface="Arial"/>
                <a:cs typeface="Arial"/>
              </a:rPr>
              <a:t>NEURON</a:t>
            </a:r>
            <a:endParaRPr sz="20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41191" y="5676900"/>
            <a:ext cx="2159635" cy="7366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72745" marR="308610" indent="-81280">
              <a:lnSpc>
                <a:spcPct val="102000"/>
              </a:lnSpc>
              <a:spcBef>
                <a:spcPts val="35"/>
              </a:spcBef>
            </a:pPr>
            <a:r>
              <a:rPr sz="2050" spc="35" dirty="0">
                <a:latin typeface="Arial"/>
                <a:cs typeface="Arial"/>
              </a:rPr>
              <a:t>A</a:t>
            </a:r>
            <a:r>
              <a:rPr sz="2050" spc="30" dirty="0">
                <a:latin typeface="Arial"/>
                <a:cs typeface="Arial"/>
              </a:rPr>
              <a:t>C</a:t>
            </a:r>
            <a:r>
              <a:rPr sz="2050" spc="-10" dirty="0">
                <a:latin typeface="Arial"/>
                <a:cs typeface="Arial"/>
              </a:rPr>
              <a:t>T</a:t>
            </a:r>
            <a:r>
              <a:rPr sz="2050" spc="25" dirty="0">
                <a:latin typeface="Arial"/>
                <a:cs typeface="Arial"/>
              </a:rPr>
              <a:t>I</a:t>
            </a:r>
            <a:r>
              <a:rPr sz="2050" spc="-229" dirty="0">
                <a:latin typeface="Arial"/>
                <a:cs typeface="Arial"/>
              </a:rPr>
              <a:t>V</a:t>
            </a:r>
            <a:r>
              <a:rPr sz="2050" spc="-110" dirty="0">
                <a:latin typeface="Arial"/>
                <a:cs typeface="Arial"/>
              </a:rPr>
              <a:t>A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25" dirty="0">
                <a:latin typeface="Arial"/>
                <a:cs typeface="Arial"/>
              </a:rPr>
              <a:t>I</a:t>
            </a:r>
            <a:r>
              <a:rPr sz="2050" spc="95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N  </a:t>
            </a:r>
            <a:r>
              <a:rPr sz="2050" spc="50" dirty="0">
                <a:latin typeface="Arial"/>
                <a:cs typeface="Arial"/>
              </a:rPr>
              <a:t>FUNCTION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060192" y="2183892"/>
            <a:ext cx="2705100" cy="3569335"/>
            <a:chOff x="3060192" y="2183892"/>
            <a:chExt cx="2705100" cy="3569335"/>
          </a:xfrm>
        </p:grpSpPr>
        <p:sp>
          <p:nvSpPr>
            <p:cNvPr id="46" name="object 46"/>
            <p:cNvSpPr/>
            <p:nvPr/>
          </p:nvSpPr>
          <p:spPr>
            <a:xfrm>
              <a:off x="4457700" y="5308092"/>
              <a:ext cx="126491" cy="4450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22470" y="5346954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39">
                  <a:moveTo>
                    <a:pt x="0" y="0"/>
                  </a:moveTo>
                  <a:lnTo>
                    <a:pt x="0" y="332232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60192" y="2286000"/>
              <a:ext cx="1232916" cy="82600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26308" y="2825496"/>
              <a:ext cx="122428" cy="103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81248" y="2313431"/>
              <a:ext cx="862965" cy="529590"/>
            </a:xfrm>
            <a:custGeom>
              <a:avLst/>
              <a:gdLst/>
              <a:ahLst/>
              <a:cxnLst/>
              <a:rect l="l" t="t" r="r" b="b"/>
              <a:pathLst>
                <a:path w="862964" h="529589">
                  <a:moveTo>
                    <a:pt x="100203" y="477520"/>
                  </a:moveTo>
                  <a:lnTo>
                    <a:pt x="87122" y="455676"/>
                  </a:lnTo>
                  <a:lnTo>
                    <a:pt x="0" y="507873"/>
                  </a:lnTo>
                  <a:lnTo>
                    <a:pt x="13081" y="529590"/>
                  </a:lnTo>
                  <a:lnTo>
                    <a:pt x="100203" y="477520"/>
                  </a:lnTo>
                  <a:close/>
                </a:path>
                <a:path w="862964" h="529589">
                  <a:moveTo>
                    <a:pt x="252603" y="386334"/>
                  </a:moveTo>
                  <a:lnTo>
                    <a:pt x="239649" y="364617"/>
                  </a:lnTo>
                  <a:lnTo>
                    <a:pt x="152527" y="416687"/>
                  </a:lnTo>
                  <a:lnTo>
                    <a:pt x="165481" y="438404"/>
                  </a:lnTo>
                  <a:lnTo>
                    <a:pt x="252603" y="386334"/>
                  </a:lnTo>
                  <a:close/>
                </a:path>
                <a:path w="862964" h="529589">
                  <a:moveTo>
                    <a:pt x="405130" y="295275"/>
                  </a:moveTo>
                  <a:lnTo>
                    <a:pt x="392049" y="273431"/>
                  </a:lnTo>
                  <a:lnTo>
                    <a:pt x="304927" y="325501"/>
                  </a:lnTo>
                  <a:lnTo>
                    <a:pt x="318008" y="347345"/>
                  </a:lnTo>
                  <a:lnTo>
                    <a:pt x="405130" y="295275"/>
                  </a:lnTo>
                  <a:close/>
                </a:path>
                <a:path w="862964" h="529589">
                  <a:moveTo>
                    <a:pt x="557530" y="204089"/>
                  </a:moveTo>
                  <a:lnTo>
                    <a:pt x="544576" y="182245"/>
                  </a:lnTo>
                  <a:lnTo>
                    <a:pt x="457454" y="234315"/>
                  </a:lnTo>
                  <a:lnTo>
                    <a:pt x="470408" y="256159"/>
                  </a:lnTo>
                  <a:lnTo>
                    <a:pt x="557530" y="204089"/>
                  </a:lnTo>
                  <a:close/>
                </a:path>
                <a:path w="862964" h="529589">
                  <a:moveTo>
                    <a:pt x="710057" y="112903"/>
                  </a:moveTo>
                  <a:lnTo>
                    <a:pt x="696976" y="91186"/>
                  </a:lnTo>
                  <a:lnTo>
                    <a:pt x="609854" y="143256"/>
                  </a:lnTo>
                  <a:lnTo>
                    <a:pt x="622935" y="164973"/>
                  </a:lnTo>
                  <a:lnTo>
                    <a:pt x="710057" y="112903"/>
                  </a:lnTo>
                  <a:close/>
                </a:path>
                <a:path w="862964" h="529589">
                  <a:moveTo>
                    <a:pt x="862457" y="21844"/>
                  </a:moveTo>
                  <a:lnTo>
                    <a:pt x="849503" y="0"/>
                  </a:lnTo>
                  <a:lnTo>
                    <a:pt x="762381" y="52070"/>
                  </a:lnTo>
                  <a:lnTo>
                    <a:pt x="775335" y="73914"/>
                  </a:lnTo>
                  <a:lnTo>
                    <a:pt x="862457" y="2184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93108" y="2183892"/>
              <a:ext cx="1472565" cy="407034"/>
            </a:xfrm>
            <a:custGeom>
              <a:avLst/>
              <a:gdLst/>
              <a:ahLst/>
              <a:cxnLst/>
              <a:rect l="l" t="t" r="r" b="b"/>
              <a:pathLst>
                <a:path w="1472564" h="407035">
                  <a:moveTo>
                    <a:pt x="1472184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1472184" y="406908"/>
                  </a:lnTo>
                  <a:lnTo>
                    <a:pt x="1472184" y="0"/>
                  </a:lnTo>
                  <a:close/>
                </a:path>
              </a:pathLst>
            </a:custGeom>
            <a:solidFill>
              <a:srgbClr val="68B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508119" y="2183130"/>
            <a:ext cx="1016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50" dirty="0">
                <a:latin typeface="Arial"/>
                <a:cs typeface="Arial"/>
              </a:rPr>
              <a:t>Weights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945892" y="2350007"/>
            <a:ext cx="1410335" cy="1917700"/>
            <a:chOff x="2945892" y="2350007"/>
            <a:chExt cx="1410335" cy="1917700"/>
          </a:xfrm>
        </p:grpSpPr>
        <p:sp>
          <p:nvSpPr>
            <p:cNvPr id="54" name="object 54"/>
            <p:cNvSpPr/>
            <p:nvPr/>
          </p:nvSpPr>
          <p:spPr>
            <a:xfrm>
              <a:off x="2945892" y="2350007"/>
              <a:ext cx="1397508" cy="12054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12008" y="3177539"/>
              <a:ext cx="226568" cy="1931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80613" y="2377439"/>
              <a:ext cx="911225" cy="770890"/>
            </a:xfrm>
            <a:custGeom>
              <a:avLst/>
              <a:gdLst/>
              <a:ahLst/>
              <a:cxnLst/>
              <a:rect l="l" t="t" r="r" b="b"/>
              <a:pathLst>
                <a:path w="911225" h="770889">
                  <a:moveTo>
                    <a:pt x="93980" y="705358"/>
                  </a:moveTo>
                  <a:lnTo>
                    <a:pt x="77724" y="685800"/>
                  </a:lnTo>
                  <a:lnTo>
                    <a:pt x="0" y="751205"/>
                  </a:lnTo>
                  <a:lnTo>
                    <a:pt x="16256" y="770636"/>
                  </a:lnTo>
                  <a:lnTo>
                    <a:pt x="93980" y="705358"/>
                  </a:lnTo>
                  <a:close/>
                </a:path>
                <a:path w="911225" h="770889">
                  <a:moveTo>
                    <a:pt x="230124" y="591058"/>
                  </a:moveTo>
                  <a:lnTo>
                    <a:pt x="213868" y="571500"/>
                  </a:lnTo>
                  <a:lnTo>
                    <a:pt x="136017" y="636905"/>
                  </a:lnTo>
                  <a:lnTo>
                    <a:pt x="152400" y="656336"/>
                  </a:lnTo>
                  <a:lnTo>
                    <a:pt x="230124" y="591058"/>
                  </a:lnTo>
                  <a:close/>
                </a:path>
                <a:path w="911225" h="770889">
                  <a:moveTo>
                    <a:pt x="366268" y="476758"/>
                  </a:moveTo>
                  <a:lnTo>
                    <a:pt x="350012" y="457200"/>
                  </a:lnTo>
                  <a:lnTo>
                    <a:pt x="272161" y="522478"/>
                  </a:lnTo>
                  <a:lnTo>
                    <a:pt x="288544" y="542036"/>
                  </a:lnTo>
                  <a:lnTo>
                    <a:pt x="366268" y="476758"/>
                  </a:lnTo>
                  <a:close/>
                </a:path>
                <a:path w="911225" h="770889">
                  <a:moveTo>
                    <a:pt x="502412" y="362331"/>
                  </a:moveTo>
                  <a:lnTo>
                    <a:pt x="486156" y="342900"/>
                  </a:lnTo>
                  <a:lnTo>
                    <a:pt x="408305" y="408305"/>
                  </a:lnTo>
                  <a:lnTo>
                    <a:pt x="424688" y="427736"/>
                  </a:lnTo>
                  <a:lnTo>
                    <a:pt x="502412" y="362331"/>
                  </a:lnTo>
                  <a:close/>
                </a:path>
                <a:path w="911225" h="770889">
                  <a:moveTo>
                    <a:pt x="638556" y="248031"/>
                  </a:moveTo>
                  <a:lnTo>
                    <a:pt x="622300" y="228600"/>
                  </a:lnTo>
                  <a:lnTo>
                    <a:pt x="544449" y="293878"/>
                  </a:lnTo>
                  <a:lnTo>
                    <a:pt x="560705" y="313436"/>
                  </a:lnTo>
                  <a:lnTo>
                    <a:pt x="638556" y="248031"/>
                  </a:lnTo>
                  <a:close/>
                </a:path>
                <a:path w="911225" h="770889">
                  <a:moveTo>
                    <a:pt x="774700" y="133731"/>
                  </a:moveTo>
                  <a:lnTo>
                    <a:pt x="758317" y="114300"/>
                  </a:lnTo>
                  <a:lnTo>
                    <a:pt x="680593" y="179578"/>
                  </a:lnTo>
                  <a:lnTo>
                    <a:pt x="696849" y="199136"/>
                  </a:lnTo>
                  <a:lnTo>
                    <a:pt x="774700" y="133731"/>
                  </a:lnTo>
                  <a:close/>
                </a:path>
                <a:path w="911225" h="770889">
                  <a:moveTo>
                    <a:pt x="910844" y="19431"/>
                  </a:moveTo>
                  <a:lnTo>
                    <a:pt x="894461" y="0"/>
                  </a:lnTo>
                  <a:lnTo>
                    <a:pt x="816737" y="65278"/>
                  </a:lnTo>
                  <a:lnTo>
                    <a:pt x="832993" y="84836"/>
                  </a:lnTo>
                  <a:lnTo>
                    <a:pt x="910844" y="1943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00400" y="2350007"/>
              <a:ext cx="1155700" cy="1917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61944" y="3943222"/>
              <a:ext cx="105409" cy="13754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62274" y="2382011"/>
              <a:ext cx="836930" cy="1506855"/>
            </a:xfrm>
            <a:custGeom>
              <a:avLst/>
              <a:gdLst/>
              <a:ahLst/>
              <a:cxnLst/>
              <a:rect l="l" t="t" r="r" b="b"/>
              <a:pathLst>
                <a:path w="836929" h="1506854">
                  <a:moveTo>
                    <a:pt x="70993" y="1417193"/>
                  </a:moveTo>
                  <a:lnTo>
                    <a:pt x="48641" y="1405128"/>
                  </a:lnTo>
                  <a:lnTo>
                    <a:pt x="0" y="1494282"/>
                  </a:lnTo>
                  <a:lnTo>
                    <a:pt x="22352" y="1506474"/>
                  </a:lnTo>
                  <a:lnTo>
                    <a:pt x="70993" y="1417193"/>
                  </a:lnTo>
                  <a:close/>
                </a:path>
                <a:path w="836929" h="1506854">
                  <a:moveTo>
                    <a:pt x="156083" y="1261110"/>
                  </a:moveTo>
                  <a:lnTo>
                    <a:pt x="133731" y="1248918"/>
                  </a:lnTo>
                  <a:lnTo>
                    <a:pt x="85090" y="1338199"/>
                  </a:lnTo>
                  <a:lnTo>
                    <a:pt x="107442" y="1350391"/>
                  </a:lnTo>
                  <a:lnTo>
                    <a:pt x="156083" y="1261110"/>
                  </a:lnTo>
                  <a:close/>
                </a:path>
                <a:path w="836929" h="1506854">
                  <a:moveTo>
                    <a:pt x="241173" y="1105027"/>
                  </a:moveTo>
                  <a:lnTo>
                    <a:pt x="218821" y="1092835"/>
                  </a:lnTo>
                  <a:lnTo>
                    <a:pt x="170180" y="1182116"/>
                  </a:lnTo>
                  <a:lnTo>
                    <a:pt x="192532" y="1194181"/>
                  </a:lnTo>
                  <a:lnTo>
                    <a:pt x="241173" y="1105027"/>
                  </a:lnTo>
                  <a:close/>
                </a:path>
                <a:path w="836929" h="1506854">
                  <a:moveTo>
                    <a:pt x="326136" y="948944"/>
                  </a:moveTo>
                  <a:lnTo>
                    <a:pt x="303911" y="936752"/>
                  </a:lnTo>
                  <a:lnTo>
                    <a:pt x="255270" y="1025906"/>
                  </a:lnTo>
                  <a:lnTo>
                    <a:pt x="277622" y="1038098"/>
                  </a:lnTo>
                  <a:lnTo>
                    <a:pt x="326136" y="948944"/>
                  </a:lnTo>
                  <a:close/>
                </a:path>
                <a:path w="836929" h="1506854">
                  <a:moveTo>
                    <a:pt x="411226" y="792734"/>
                  </a:moveTo>
                  <a:lnTo>
                    <a:pt x="389001" y="780542"/>
                  </a:lnTo>
                  <a:lnTo>
                    <a:pt x="340360" y="869823"/>
                  </a:lnTo>
                  <a:lnTo>
                    <a:pt x="362585" y="882015"/>
                  </a:lnTo>
                  <a:lnTo>
                    <a:pt x="411226" y="792734"/>
                  </a:lnTo>
                  <a:close/>
                </a:path>
                <a:path w="836929" h="1506854">
                  <a:moveTo>
                    <a:pt x="496316" y="636651"/>
                  </a:moveTo>
                  <a:lnTo>
                    <a:pt x="474091" y="624459"/>
                  </a:lnTo>
                  <a:lnTo>
                    <a:pt x="425450" y="713740"/>
                  </a:lnTo>
                  <a:lnTo>
                    <a:pt x="447675" y="725805"/>
                  </a:lnTo>
                  <a:lnTo>
                    <a:pt x="496316" y="636651"/>
                  </a:lnTo>
                  <a:close/>
                </a:path>
                <a:path w="836929" h="1506854">
                  <a:moveTo>
                    <a:pt x="581406" y="480568"/>
                  </a:moveTo>
                  <a:lnTo>
                    <a:pt x="559054" y="468376"/>
                  </a:lnTo>
                  <a:lnTo>
                    <a:pt x="510540" y="557530"/>
                  </a:lnTo>
                  <a:lnTo>
                    <a:pt x="532765" y="569722"/>
                  </a:lnTo>
                  <a:lnTo>
                    <a:pt x="581406" y="480568"/>
                  </a:lnTo>
                  <a:close/>
                </a:path>
                <a:path w="836929" h="1506854">
                  <a:moveTo>
                    <a:pt x="666496" y="324358"/>
                  </a:moveTo>
                  <a:lnTo>
                    <a:pt x="644144" y="312293"/>
                  </a:lnTo>
                  <a:lnTo>
                    <a:pt x="595503" y="401447"/>
                  </a:lnTo>
                  <a:lnTo>
                    <a:pt x="617855" y="413639"/>
                  </a:lnTo>
                  <a:lnTo>
                    <a:pt x="666496" y="324358"/>
                  </a:lnTo>
                  <a:close/>
                </a:path>
                <a:path w="836929" h="1506854">
                  <a:moveTo>
                    <a:pt x="751586" y="168275"/>
                  </a:moveTo>
                  <a:lnTo>
                    <a:pt x="729234" y="156083"/>
                  </a:lnTo>
                  <a:lnTo>
                    <a:pt x="680593" y="245364"/>
                  </a:lnTo>
                  <a:lnTo>
                    <a:pt x="702945" y="257429"/>
                  </a:lnTo>
                  <a:lnTo>
                    <a:pt x="751586" y="168275"/>
                  </a:lnTo>
                  <a:close/>
                </a:path>
                <a:path w="836929" h="1506854">
                  <a:moveTo>
                    <a:pt x="836676" y="12192"/>
                  </a:moveTo>
                  <a:lnTo>
                    <a:pt x="814324" y="0"/>
                  </a:lnTo>
                  <a:lnTo>
                    <a:pt x="765683" y="89154"/>
                  </a:lnTo>
                  <a:lnTo>
                    <a:pt x="788035" y="101346"/>
                  </a:lnTo>
                  <a:lnTo>
                    <a:pt x="836676" y="1219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6547104" y="4027932"/>
            <a:ext cx="2423159" cy="15514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491" y="495300"/>
            <a:ext cx="9043670" cy="812800"/>
            <a:chOff x="507491" y="495300"/>
            <a:chExt cx="9043670" cy="812800"/>
          </a:xfrm>
        </p:grpSpPr>
        <p:sp>
          <p:nvSpPr>
            <p:cNvPr id="3" name="object 3"/>
            <p:cNvSpPr/>
            <p:nvPr/>
          </p:nvSpPr>
          <p:spPr>
            <a:xfrm>
              <a:off x="1283208" y="635507"/>
              <a:ext cx="1281684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16736" y="685800"/>
              <a:ext cx="1181100" cy="3459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4308" y="812291"/>
              <a:ext cx="240792" cy="1783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05456" y="853440"/>
              <a:ext cx="137160" cy="777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6708" y="635507"/>
              <a:ext cx="6172200" cy="457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48712" y="679704"/>
              <a:ext cx="6074664" cy="3520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25028" y="1931017"/>
            <a:ext cx="4293543" cy="3821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6173" y="7001052"/>
            <a:ext cx="30492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10" dirty="0">
                <a:latin typeface="Arial"/>
                <a:cs typeface="Arial"/>
              </a:rPr>
              <a:t>source: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https://en.wikipedia.org/wiki/Artificial_neural_network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84291" y="1485900"/>
            <a:ext cx="4000500" cy="4470400"/>
          </a:xfrm>
          <a:custGeom>
            <a:avLst/>
            <a:gdLst/>
            <a:ahLst/>
            <a:cxnLst/>
            <a:rect l="l" t="t" r="r" b="b"/>
            <a:pathLst>
              <a:path w="4000500" h="4470400">
                <a:moveTo>
                  <a:pt x="4000500" y="0"/>
                </a:moveTo>
                <a:lnTo>
                  <a:pt x="0" y="0"/>
                </a:lnTo>
                <a:lnTo>
                  <a:pt x="0" y="4469892"/>
                </a:lnTo>
                <a:lnTo>
                  <a:pt x="4000500" y="4469892"/>
                </a:lnTo>
                <a:lnTo>
                  <a:pt x="40005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66334" y="1472946"/>
            <a:ext cx="365315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» </a:t>
            </a:r>
            <a:r>
              <a:rPr sz="2300" spc="-25" dirty="0">
                <a:latin typeface="Arial"/>
                <a:cs typeface="Arial"/>
              </a:rPr>
              <a:t>The </a:t>
            </a:r>
            <a:r>
              <a:rPr sz="2300" spc="70" dirty="0">
                <a:latin typeface="Arial"/>
                <a:cs typeface="Arial"/>
              </a:rPr>
              <a:t>network </a:t>
            </a:r>
            <a:r>
              <a:rPr sz="2300" spc="-10" dirty="0">
                <a:latin typeface="Arial"/>
                <a:cs typeface="Arial"/>
              </a:rPr>
              <a:t>is </a:t>
            </a:r>
            <a:r>
              <a:rPr sz="2300" spc="85" dirty="0">
                <a:latin typeface="Arial"/>
                <a:cs typeface="Arial"/>
              </a:rPr>
              <a:t>formed</a:t>
            </a:r>
            <a:r>
              <a:rPr sz="2300" spc="-409" dirty="0">
                <a:latin typeface="Arial"/>
                <a:cs typeface="Arial"/>
              </a:rPr>
              <a:t> </a:t>
            </a:r>
            <a:r>
              <a:rPr sz="2300" spc="50" dirty="0">
                <a:latin typeface="Arial"/>
                <a:cs typeface="Arial"/>
              </a:rPr>
              <a:t>by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453634" y="1702765"/>
            <a:ext cx="2993390" cy="55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50" spc="65" dirty="0">
                <a:solidFill>
                  <a:srgbClr val="000000"/>
                </a:solidFill>
              </a:rPr>
              <a:t>–</a:t>
            </a:r>
            <a:r>
              <a:rPr sz="3300" spc="97" baseline="1262" dirty="0">
                <a:solidFill>
                  <a:srgbClr val="000000"/>
                </a:solidFill>
              </a:rPr>
              <a:t>Input </a:t>
            </a:r>
            <a:r>
              <a:rPr sz="3300" spc="75" baseline="1262" dirty="0">
                <a:solidFill>
                  <a:srgbClr val="000000"/>
                </a:solidFill>
              </a:rPr>
              <a:t>layer </a:t>
            </a:r>
            <a:r>
              <a:rPr sz="2300" spc="60" dirty="0">
                <a:solidFill>
                  <a:srgbClr val="000000"/>
                </a:solidFill>
              </a:rPr>
              <a:t>of</a:t>
            </a:r>
            <a:r>
              <a:rPr sz="2300" spc="40" dirty="0">
                <a:solidFill>
                  <a:srgbClr val="000000"/>
                </a:solidFill>
              </a:rPr>
              <a:t> </a:t>
            </a:r>
            <a:r>
              <a:rPr sz="2300" spc="5" dirty="0">
                <a:solidFill>
                  <a:srgbClr val="000000"/>
                </a:solidFill>
              </a:rPr>
              <a:t>source</a:t>
            </a:r>
            <a:endParaRPr sz="2300"/>
          </a:p>
        </p:txBody>
      </p:sp>
      <p:sp>
        <p:nvSpPr>
          <p:cNvPr id="14" name="object 14"/>
          <p:cNvSpPr txBox="1"/>
          <p:nvPr/>
        </p:nvSpPr>
        <p:spPr>
          <a:xfrm>
            <a:off x="5466334" y="2204720"/>
            <a:ext cx="82613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300" spc="35" dirty="0">
                <a:latin typeface="Arial"/>
                <a:cs typeface="Arial"/>
              </a:rPr>
              <a:t>no</a:t>
            </a:r>
            <a:r>
              <a:rPr sz="2300" spc="25" dirty="0">
                <a:latin typeface="Arial"/>
                <a:cs typeface="Arial"/>
              </a:rPr>
              <a:t>de</a:t>
            </a:r>
            <a:r>
              <a:rPr sz="2300" dirty="0">
                <a:latin typeface="Arial"/>
                <a:cs typeface="Arial"/>
              </a:rPr>
              <a:t>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53634" y="2405888"/>
            <a:ext cx="3199130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45" dirty="0">
                <a:latin typeface="Arial"/>
                <a:cs typeface="Arial"/>
              </a:rPr>
              <a:t>–</a:t>
            </a:r>
            <a:r>
              <a:rPr sz="3300" spc="67" baseline="1262" dirty="0">
                <a:latin typeface="Arial"/>
                <a:cs typeface="Arial"/>
              </a:rPr>
              <a:t>One </a:t>
            </a:r>
            <a:r>
              <a:rPr sz="3300" spc="97" baseline="1262" dirty="0">
                <a:latin typeface="Arial"/>
                <a:cs typeface="Arial"/>
              </a:rPr>
              <a:t>or </a:t>
            </a:r>
            <a:r>
              <a:rPr sz="3300" spc="52" baseline="1262" dirty="0">
                <a:latin typeface="Arial"/>
                <a:cs typeface="Arial"/>
              </a:rPr>
              <a:t>several</a:t>
            </a:r>
            <a:r>
              <a:rPr sz="3300" spc="135" baseline="1262" dirty="0">
                <a:latin typeface="Arial"/>
                <a:cs typeface="Arial"/>
              </a:rPr>
              <a:t> </a:t>
            </a:r>
            <a:r>
              <a:rPr sz="3300" spc="127" baseline="1262" dirty="0">
                <a:latin typeface="Arial"/>
                <a:cs typeface="Arial"/>
              </a:rPr>
              <a:t>hidden</a:t>
            </a:r>
            <a:endParaRPr sz="3300" baseline="126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6334" y="2911856"/>
            <a:ext cx="3802379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300" spc="67" baseline="1262" dirty="0">
                <a:latin typeface="Arial"/>
                <a:cs typeface="Arial"/>
              </a:rPr>
              <a:t>layers </a:t>
            </a:r>
            <a:r>
              <a:rPr sz="2300" spc="55" dirty="0">
                <a:latin typeface="Arial"/>
                <a:cs typeface="Arial"/>
              </a:rPr>
              <a:t>of</a:t>
            </a:r>
            <a:r>
              <a:rPr sz="2300" spc="280" dirty="0">
                <a:latin typeface="Arial"/>
                <a:cs typeface="Arial"/>
              </a:rPr>
              <a:t> </a:t>
            </a:r>
            <a:r>
              <a:rPr sz="2300" spc="30" dirty="0" err="1">
                <a:latin typeface="Arial"/>
                <a:cs typeface="Arial"/>
              </a:rPr>
              <a:t>processingneurons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66334" y="3099308"/>
            <a:ext cx="3815715" cy="2689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ts val="4045"/>
              </a:lnSpc>
              <a:spcBef>
                <a:spcPts val="90"/>
              </a:spcBef>
            </a:pPr>
            <a:r>
              <a:rPr sz="3450" spc="110" dirty="0">
                <a:latin typeface="Arial"/>
                <a:cs typeface="Arial"/>
              </a:rPr>
              <a:t>–</a:t>
            </a:r>
            <a:r>
              <a:rPr sz="3300" spc="165" baseline="1262" dirty="0">
                <a:latin typeface="Arial"/>
                <a:cs typeface="Arial"/>
              </a:rPr>
              <a:t>Output </a:t>
            </a:r>
            <a:r>
              <a:rPr sz="3300" spc="75" baseline="1262" dirty="0">
                <a:latin typeface="Arial"/>
                <a:cs typeface="Arial"/>
              </a:rPr>
              <a:t>layer </a:t>
            </a:r>
            <a:r>
              <a:rPr sz="2300" spc="60" dirty="0">
                <a:latin typeface="Arial"/>
                <a:cs typeface="Arial"/>
              </a:rPr>
              <a:t>of</a:t>
            </a:r>
            <a:r>
              <a:rPr sz="2300" spc="95" dirty="0">
                <a:latin typeface="Arial"/>
                <a:cs typeface="Arial"/>
              </a:rPr>
              <a:t> </a:t>
            </a:r>
            <a:r>
              <a:rPr sz="2300" spc="20" dirty="0">
                <a:latin typeface="Arial"/>
                <a:cs typeface="Arial"/>
              </a:rPr>
              <a:t>process</a:t>
            </a:r>
            <a:r>
              <a:rPr lang="en-US" sz="2300" spc="20" dirty="0">
                <a:latin typeface="Arial"/>
                <a:cs typeface="Arial"/>
              </a:rPr>
              <a:t>ed</a:t>
            </a:r>
            <a:endParaRPr sz="2300" dirty="0">
              <a:latin typeface="Arial"/>
              <a:cs typeface="Arial"/>
            </a:endParaRPr>
          </a:p>
          <a:p>
            <a:pPr>
              <a:lnSpc>
                <a:spcPts val="2665"/>
              </a:lnSpc>
              <a:spcBef>
                <a:spcPts val="5"/>
              </a:spcBef>
            </a:pPr>
            <a:r>
              <a:rPr sz="2300" spc="-15" dirty="0">
                <a:latin typeface="Arial"/>
                <a:cs typeface="Arial"/>
              </a:rPr>
              <a:t>neuron</a:t>
            </a:r>
            <a:r>
              <a:rPr lang="en-US" sz="2300" spc="-15" dirty="0">
                <a:latin typeface="Arial"/>
                <a:cs typeface="Arial"/>
              </a:rPr>
              <a:t>s</a:t>
            </a: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60"/>
              </a:spcBef>
            </a:pPr>
            <a:r>
              <a:rPr sz="2500" spc="-5" dirty="0">
                <a:latin typeface="Arial"/>
                <a:cs typeface="Arial"/>
              </a:rPr>
              <a:t>» </a:t>
            </a:r>
            <a:r>
              <a:rPr sz="2300" spc="30" dirty="0">
                <a:latin typeface="Arial"/>
                <a:cs typeface="Arial"/>
              </a:rPr>
              <a:t>Connections </a:t>
            </a:r>
            <a:r>
              <a:rPr sz="2300" spc="40" dirty="0">
                <a:latin typeface="Arial"/>
                <a:cs typeface="Arial"/>
              </a:rPr>
              <a:t>only</a:t>
            </a:r>
            <a:r>
              <a:rPr sz="2300" spc="-409" dirty="0">
                <a:latin typeface="Arial"/>
                <a:cs typeface="Arial"/>
              </a:rPr>
              <a:t> </a:t>
            </a:r>
            <a:r>
              <a:rPr sz="2300" spc="45" dirty="0">
                <a:latin typeface="Arial"/>
                <a:cs typeface="Arial"/>
              </a:rPr>
              <a:t>between</a:t>
            </a: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200" spc="55" dirty="0">
                <a:latin typeface="Arial"/>
                <a:cs typeface="Arial"/>
              </a:rPr>
              <a:t>adjacent</a:t>
            </a:r>
            <a:r>
              <a:rPr sz="2200" spc="135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layers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r>
              <a:rPr sz="2500" spc="-5" dirty="0">
                <a:latin typeface="Arial"/>
                <a:cs typeface="Arial"/>
              </a:rPr>
              <a:t>» </a:t>
            </a:r>
            <a:r>
              <a:rPr sz="2300" spc="5" dirty="0">
                <a:latin typeface="Arial"/>
                <a:cs typeface="Arial"/>
              </a:rPr>
              <a:t>There are </a:t>
            </a:r>
            <a:r>
              <a:rPr sz="3300" spc="75" baseline="1262" dirty="0">
                <a:latin typeface="Arial"/>
                <a:cs typeface="Arial"/>
              </a:rPr>
              <a:t>no</a:t>
            </a:r>
            <a:r>
              <a:rPr sz="3300" spc="-262" baseline="1262" dirty="0">
                <a:latin typeface="Arial"/>
                <a:cs typeface="Arial"/>
              </a:rPr>
              <a:t> </a:t>
            </a:r>
            <a:r>
              <a:rPr sz="3300" spc="104" baseline="1262" dirty="0">
                <a:latin typeface="Arial"/>
                <a:cs typeface="Arial"/>
              </a:rPr>
              <a:t>feedback</a:t>
            </a:r>
            <a:endParaRPr sz="3300" baseline="1262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300" spc="25" dirty="0">
                <a:latin typeface="Arial"/>
                <a:cs typeface="Arial"/>
              </a:rPr>
              <a:t>connections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B699B7E2-7F30-48A2-9FA4-14146AC9C54D}"/>
              </a:ext>
            </a:extLst>
          </p:cNvPr>
          <p:cNvSpPr/>
          <p:nvPr/>
        </p:nvSpPr>
        <p:spPr>
          <a:xfrm>
            <a:off x="2546604" y="3581400"/>
            <a:ext cx="4965192" cy="431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201BE7E4-6A53-4A93-B572-AA3DB3D8B75B}"/>
              </a:ext>
            </a:extLst>
          </p:cNvPr>
          <p:cNvSpPr/>
          <p:nvPr/>
        </p:nvSpPr>
        <p:spPr>
          <a:xfrm>
            <a:off x="2597747" y="3621785"/>
            <a:ext cx="4887468" cy="350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61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506" y="1835150"/>
            <a:ext cx="7886065" cy="1162050"/>
            <a:chOff x="762506" y="1835150"/>
            <a:chExt cx="7886065" cy="1162050"/>
          </a:xfrm>
        </p:grpSpPr>
        <p:sp>
          <p:nvSpPr>
            <p:cNvPr id="3" name="object 3"/>
            <p:cNvSpPr/>
            <p:nvPr/>
          </p:nvSpPr>
          <p:spPr>
            <a:xfrm>
              <a:off x="762506" y="1835150"/>
              <a:ext cx="7885687" cy="1162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6195" y="1860803"/>
              <a:ext cx="7798434" cy="1066800"/>
            </a:xfrm>
            <a:custGeom>
              <a:avLst/>
              <a:gdLst/>
              <a:ahLst/>
              <a:cxnLst/>
              <a:rect l="l" t="t" r="r" b="b"/>
              <a:pathLst>
                <a:path w="7798434" h="1066800">
                  <a:moveTo>
                    <a:pt x="7620508" y="0"/>
                  </a:moveTo>
                  <a:lnTo>
                    <a:pt x="177812" y="0"/>
                  </a:lnTo>
                  <a:lnTo>
                    <a:pt x="130543" y="6350"/>
                  </a:lnTo>
                  <a:lnTo>
                    <a:pt x="88074" y="24257"/>
                  </a:lnTo>
                  <a:lnTo>
                    <a:pt x="52082" y="52070"/>
                  </a:lnTo>
                  <a:lnTo>
                    <a:pt x="24282" y="88011"/>
                  </a:lnTo>
                  <a:lnTo>
                    <a:pt x="6350" y="130556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0" y="936244"/>
                  </a:lnTo>
                  <a:lnTo>
                    <a:pt x="24282" y="978788"/>
                  </a:lnTo>
                  <a:lnTo>
                    <a:pt x="52082" y="1014730"/>
                  </a:lnTo>
                  <a:lnTo>
                    <a:pt x="88074" y="1042543"/>
                  </a:lnTo>
                  <a:lnTo>
                    <a:pt x="130543" y="1060450"/>
                  </a:lnTo>
                  <a:lnTo>
                    <a:pt x="177812" y="1066800"/>
                  </a:lnTo>
                  <a:lnTo>
                    <a:pt x="7620508" y="1066800"/>
                  </a:lnTo>
                  <a:lnTo>
                    <a:pt x="7667752" y="1060450"/>
                  </a:lnTo>
                  <a:lnTo>
                    <a:pt x="7710297" y="1042543"/>
                  </a:lnTo>
                  <a:lnTo>
                    <a:pt x="7746237" y="1014730"/>
                  </a:lnTo>
                  <a:lnTo>
                    <a:pt x="7774051" y="978788"/>
                  </a:lnTo>
                  <a:lnTo>
                    <a:pt x="7791958" y="936244"/>
                  </a:lnTo>
                  <a:lnTo>
                    <a:pt x="7798308" y="889000"/>
                  </a:lnTo>
                  <a:lnTo>
                    <a:pt x="7798308" y="177800"/>
                  </a:lnTo>
                  <a:lnTo>
                    <a:pt x="7791958" y="130556"/>
                  </a:lnTo>
                  <a:lnTo>
                    <a:pt x="7774051" y="88011"/>
                  </a:lnTo>
                  <a:lnTo>
                    <a:pt x="7746237" y="52070"/>
                  </a:lnTo>
                  <a:lnTo>
                    <a:pt x="7710297" y="24257"/>
                  </a:lnTo>
                  <a:lnTo>
                    <a:pt x="7667752" y="6350"/>
                  </a:lnTo>
                  <a:lnTo>
                    <a:pt x="7620508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6195" y="1860803"/>
              <a:ext cx="7798434" cy="1066800"/>
            </a:xfrm>
            <a:custGeom>
              <a:avLst/>
              <a:gdLst/>
              <a:ahLst/>
              <a:cxnLst/>
              <a:rect l="l" t="t" r="r" b="b"/>
              <a:pathLst>
                <a:path w="7798434" h="1066800">
                  <a:moveTo>
                    <a:pt x="0" y="177800"/>
                  </a:moveTo>
                  <a:lnTo>
                    <a:pt x="6350" y="130556"/>
                  </a:lnTo>
                  <a:lnTo>
                    <a:pt x="24282" y="88011"/>
                  </a:lnTo>
                  <a:lnTo>
                    <a:pt x="52082" y="52070"/>
                  </a:lnTo>
                  <a:lnTo>
                    <a:pt x="88061" y="24257"/>
                  </a:lnTo>
                  <a:lnTo>
                    <a:pt x="130543" y="6350"/>
                  </a:lnTo>
                  <a:lnTo>
                    <a:pt x="177812" y="0"/>
                  </a:lnTo>
                  <a:lnTo>
                    <a:pt x="7620508" y="0"/>
                  </a:lnTo>
                  <a:lnTo>
                    <a:pt x="7667752" y="6350"/>
                  </a:lnTo>
                  <a:lnTo>
                    <a:pt x="7710170" y="24257"/>
                  </a:lnTo>
                  <a:lnTo>
                    <a:pt x="7746237" y="52070"/>
                  </a:lnTo>
                  <a:lnTo>
                    <a:pt x="7774051" y="88011"/>
                  </a:lnTo>
                  <a:lnTo>
                    <a:pt x="7791958" y="130556"/>
                  </a:lnTo>
                  <a:lnTo>
                    <a:pt x="7798308" y="177800"/>
                  </a:lnTo>
                  <a:lnTo>
                    <a:pt x="7798308" y="889000"/>
                  </a:lnTo>
                  <a:lnTo>
                    <a:pt x="7791958" y="936244"/>
                  </a:lnTo>
                  <a:lnTo>
                    <a:pt x="7774051" y="978788"/>
                  </a:lnTo>
                  <a:lnTo>
                    <a:pt x="7746237" y="1014730"/>
                  </a:lnTo>
                  <a:lnTo>
                    <a:pt x="7710170" y="1042543"/>
                  </a:lnTo>
                  <a:lnTo>
                    <a:pt x="7667752" y="1060450"/>
                  </a:lnTo>
                  <a:lnTo>
                    <a:pt x="7620508" y="1066800"/>
                  </a:lnTo>
                  <a:lnTo>
                    <a:pt x="177812" y="1066800"/>
                  </a:lnTo>
                  <a:lnTo>
                    <a:pt x="130543" y="1060450"/>
                  </a:lnTo>
                  <a:lnTo>
                    <a:pt x="88061" y="1042543"/>
                  </a:lnTo>
                  <a:lnTo>
                    <a:pt x="52082" y="1014730"/>
                  </a:lnTo>
                  <a:lnTo>
                    <a:pt x="24282" y="978788"/>
                  </a:lnTo>
                  <a:lnTo>
                    <a:pt x="6350" y="936244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12192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07491" y="495300"/>
            <a:ext cx="9043670" cy="812800"/>
            <a:chOff x="507491" y="495300"/>
            <a:chExt cx="9043670" cy="812800"/>
          </a:xfrm>
        </p:grpSpPr>
        <p:sp>
          <p:nvSpPr>
            <p:cNvPr id="7" name="object 7"/>
            <p:cNvSpPr/>
            <p:nvPr/>
          </p:nvSpPr>
          <p:spPr>
            <a:xfrm>
              <a:off x="507491" y="495300"/>
              <a:ext cx="9043670" cy="812800"/>
            </a:xfrm>
            <a:custGeom>
              <a:avLst/>
              <a:gdLst/>
              <a:ahLst/>
              <a:cxnLst/>
              <a:rect l="l" t="t" r="r" b="b"/>
              <a:pathLst>
                <a:path w="9043670" h="812800">
                  <a:moveTo>
                    <a:pt x="9043416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9043416" y="812291"/>
                  </a:lnTo>
                  <a:lnTo>
                    <a:pt x="9043416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2408" y="621792"/>
              <a:ext cx="5041392" cy="4709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4412" y="661415"/>
              <a:ext cx="4952999" cy="3703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5455" y="1785255"/>
            <a:ext cx="6938645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100"/>
              </a:spcBef>
            </a:pPr>
            <a:r>
              <a:rPr sz="3100" spc="85" dirty="0"/>
              <a:t>activation </a:t>
            </a:r>
            <a:r>
              <a:rPr sz="3100" spc="95" dirty="0"/>
              <a:t>function </a:t>
            </a:r>
            <a:r>
              <a:rPr sz="3100" spc="80" dirty="0"/>
              <a:t>of </a:t>
            </a:r>
            <a:r>
              <a:rPr sz="3100" spc="-5" dirty="0"/>
              <a:t>a </a:t>
            </a:r>
            <a:r>
              <a:rPr sz="3100" spc="95" dirty="0"/>
              <a:t>node </a:t>
            </a:r>
            <a:r>
              <a:rPr sz="3100" spc="70" dirty="0"/>
              <a:t>defines  </a:t>
            </a:r>
            <a:r>
              <a:rPr sz="3100" spc="95" dirty="0"/>
              <a:t>the </a:t>
            </a:r>
            <a:r>
              <a:rPr sz="3100" spc="160" dirty="0"/>
              <a:t>output </a:t>
            </a:r>
            <a:r>
              <a:rPr sz="3100" spc="85" dirty="0"/>
              <a:t>of </a:t>
            </a:r>
            <a:r>
              <a:rPr sz="3100" spc="125" dirty="0"/>
              <a:t>that </a:t>
            </a:r>
            <a:r>
              <a:rPr sz="3100" spc="95" dirty="0"/>
              <a:t>node </a:t>
            </a:r>
            <a:r>
              <a:rPr sz="3100" spc="75" dirty="0"/>
              <a:t>given</a:t>
            </a:r>
            <a:r>
              <a:rPr sz="3100" spc="254" dirty="0"/>
              <a:t> </a:t>
            </a:r>
            <a:r>
              <a:rPr sz="3100" spc="35" dirty="0"/>
              <a:t>input(s)</a:t>
            </a:r>
            <a:endParaRPr sz="3100"/>
          </a:p>
        </p:txBody>
      </p:sp>
      <p:sp>
        <p:nvSpPr>
          <p:cNvPr id="11" name="object 11"/>
          <p:cNvSpPr/>
          <p:nvPr/>
        </p:nvSpPr>
        <p:spPr>
          <a:xfrm>
            <a:off x="1921764" y="3293364"/>
            <a:ext cx="6495288" cy="3150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6173" y="7001052"/>
            <a:ext cx="4232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10" dirty="0">
                <a:latin typeface="Arial"/>
                <a:cs typeface="Arial"/>
              </a:rPr>
              <a:t>source:</a:t>
            </a:r>
            <a:r>
              <a:rPr sz="900" i="1" spc="150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https://en.wikibooks.org/wiki/Artificial_Neural_Networks/Activation_Functions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491" y="495300"/>
            <a:ext cx="9043670" cy="812800"/>
            <a:chOff x="507491" y="495300"/>
            <a:chExt cx="9043670" cy="812800"/>
          </a:xfrm>
        </p:grpSpPr>
        <p:sp>
          <p:nvSpPr>
            <p:cNvPr id="3" name="object 3"/>
            <p:cNvSpPr/>
            <p:nvPr/>
          </p:nvSpPr>
          <p:spPr>
            <a:xfrm>
              <a:off x="3631691" y="647700"/>
              <a:ext cx="2795016" cy="521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65219" y="685800"/>
              <a:ext cx="2703576" cy="420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07491" y="1589532"/>
            <a:ext cx="5067300" cy="5420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6173" y="7001052"/>
            <a:ext cx="276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10" dirty="0">
                <a:latin typeface="Arial"/>
                <a:cs typeface="Arial"/>
              </a:rPr>
              <a:t>source: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ASDM</a:t>
            </a:r>
            <a:r>
              <a:rPr sz="900" i="1" spc="-12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Summer</a:t>
            </a:r>
            <a:r>
              <a:rPr sz="900" i="1" spc="3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School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on</a:t>
            </a:r>
            <a:r>
              <a:rPr sz="900" i="1" spc="-8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Deep</a:t>
            </a:r>
            <a:r>
              <a:rPr sz="900" i="1" spc="-9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Learning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2014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4791" y="1399106"/>
            <a:ext cx="3595370" cy="2386965"/>
          </a:xfrm>
          <a:custGeom>
            <a:avLst/>
            <a:gdLst/>
            <a:ahLst/>
            <a:cxnLst/>
            <a:rect l="l" t="t" r="r" b="b"/>
            <a:pathLst>
              <a:path w="3595370" h="2386965">
                <a:moveTo>
                  <a:pt x="3595116" y="0"/>
                </a:moveTo>
                <a:lnTo>
                  <a:pt x="0" y="0"/>
                </a:lnTo>
                <a:lnTo>
                  <a:pt x="0" y="2386584"/>
                </a:lnTo>
                <a:lnTo>
                  <a:pt x="3595116" y="2386584"/>
                </a:lnTo>
                <a:lnTo>
                  <a:pt x="3595116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41085" y="1686814"/>
            <a:ext cx="328549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005" indent="-408940">
              <a:lnSpc>
                <a:spcPts val="2500"/>
              </a:lnSpc>
              <a:buSzPct val="145833"/>
              <a:buFont typeface="Wingdings"/>
              <a:buChar char=""/>
              <a:tabLst>
                <a:tab pos="421640" algn="l"/>
              </a:tabLst>
            </a:pPr>
            <a:r>
              <a:rPr sz="3600" spc="112" baseline="1157" dirty="0">
                <a:latin typeface="Arial"/>
                <a:cs typeface="Arial"/>
              </a:rPr>
              <a:t>Invented </a:t>
            </a:r>
            <a:r>
              <a:rPr sz="3600" spc="37" baseline="1157" dirty="0">
                <a:latin typeface="Arial"/>
                <a:cs typeface="Arial"/>
              </a:rPr>
              <a:t>in</a:t>
            </a:r>
            <a:r>
              <a:rPr sz="3600" spc="67" baseline="1157" dirty="0">
                <a:latin typeface="Arial"/>
                <a:cs typeface="Arial"/>
              </a:rPr>
              <a:t> </a:t>
            </a:r>
            <a:r>
              <a:rPr sz="3600" spc="75" baseline="1157" dirty="0">
                <a:latin typeface="Arial"/>
                <a:cs typeface="Arial"/>
              </a:rPr>
              <a:t>1957.</a:t>
            </a:r>
            <a:endParaRPr sz="3600" baseline="1157" dirty="0">
              <a:latin typeface="Arial"/>
              <a:cs typeface="Arial"/>
            </a:endParaRPr>
          </a:p>
          <a:p>
            <a:pPr marL="421005" indent="-408940">
              <a:lnSpc>
                <a:spcPts val="3404"/>
              </a:lnSpc>
              <a:buSzPct val="145833"/>
              <a:buFont typeface="Wingdings"/>
              <a:buChar char=""/>
              <a:tabLst>
                <a:tab pos="421640" algn="l"/>
              </a:tabLst>
            </a:pPr>
            <a:r>
              <a:rPr sz="3600" baseline="1157" dirty="0">
                <a:latin typeface="Arial"/>
                <a:cs typeface="Arial"/>
              </a:rPr>
              <a:t>Classifies </a:t>
            </a:r>
            <a:r>
              <a:rPr sz="3600" spc="135" baseline="1157" dirty="0">
                <a:latin typeface="Arial"/>
                <a:cs typeface="Arial"/>
              </a:rPr>
              <a:t>input</a:t>
            </a:r>
            <a:r>
              <a:rPr sz="3600" spc="240" baseline="1157" dirty="0">
                <a:latin typeface="Arial"/>
                <a:cs typeface="Arial"/>
              </a:rPr>
              <a:t> </a:t>
            </a:r>
            <a:r>
              <a:rPr sz="3600" spc="82" baseline="1157" dirty="0">
                <a:latin typeface="Arial"/>
                <a:cs typeface="Arial"/>
              </a:rPr>
              <a:t>data</a:t>
            </a:r>
            <a:r>
              <a:rPr lang="en-US" sz="3600" baseline="1157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into </a:t>
            </a:r>
            <a:r>
              <a:rPr sz="2400" spc="55" dirty="0">
                <a:latin typeface="Arial"/>
                <a:cs typeface="Arial"/>
              </a:rPr>
              <a:t>one </a:t>
            </a:r>
            <a:r>
              <a:rPr sz="2400" spc="80" dirty="0">
                <a:latin typeface="Arial"/>
                <a:cs typeface="Arial"/>
              </a:rPr>
              <a:t>of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  <a:p>
            <a:pPr marL="266700">
              <a:lnSpc>
                <a:spcPts val="2430"/>
              </a:lnSpc>
              <a:spcBef>
                <a:spcPts val="20"/>
              </a:spcBef>
            </a:pPr>
            <a:r>
              <a:rPr sz="2400" spc="125" dirty="0">
                <a:latin typeface="Arial"/>
                <a:cs typeface="Arial"/>
              </a:rPr>
              <a:t>output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classes.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4791" y="4393691"/>
            <a:ext cx="3721609" cy="1082027"/>
          </a:xfrm>
          <a:prstGeom prst="rect">
            <a:avLst/>
          </a:prstGeom>
          <a:solidFill>
            <a:srgbClr val="B4D7F9"/>
          </a:solidFill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2710"/>
              </a:lnSpc>
            </a:pPr>
            <a:r>
              <a:rPr sz="2400" spc="50" dirty="0">
                <a:latin typeface="Arial"/>
                <a:cs typeface="Arial"/>
              </a:rPr>
              <a:t>If </a:t>
            </a:r>
            <a:r>
              <a:rPr sz="2400" spc="70" dirty="0">
                <a:latin typeface="Arial"/>
                <a:cs typeface="Arial"/>
              </a:rPr>
              <a:t>the </a:t>
            </a:r>
            <a:r>
              <a:rPr sz="2400" spc="100" dirty="0">
                <a:latin typeface="Arial"/>
                <a:cs typeface="Arial"/>
              </a:rPr>
              <a:t>weighted </a:t>
            </a:r>
            <a:r>
              <a:rPr sz="2400" spc="85" dirty="0">
                <a:latin typeface="Arial"/>
                <a:cs typeface="Arial"/>
              </a:rPr>
              <a:t>input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is</a:t>
            </a:r>
            <a:endParaRPr sz="2400" dirty="0">
              <a:latin typeface="Arial"/>
              <a:cs typeface="Arial"/>
            </a:endParaRPr>
          </a:p>
          <a:p>
            <a:pPr marL="78105" marR="360045">
              <a:lnSpc>
                <a:spcPct val="102899"/>
              </a:lnSpc>
              <a:spcBef>
                <a:spcPts val="15"/>
              </a:spcBef>
            </a:pPr>
            <a:r>
              <a:rPr sz="2400" spc="75" dirty="0">
                <a:latin typeface="Arial"/>
                <a:cs typeface="Arial"/>
              </a:rPr>
              <a:t>more </a:t>
            </a:r>
            <a:r>
              <a:rPr sz="2400" spc="45" dirty="0">
                <a:latin typeface="Arial"/>
                <a:cs typeface="Arial"/>
              </a:rPr>
              <a:t>than </a:t>
            </a:r>
            <a:r>
              <a:rPr sz="2400" spc="65" dirty="0">
                <a:latin typeface="Arial"/>
                <a:cs typeface="Arial"/>
              </a:rPr>
              <a:t>the  threshold, </a:t>
            </a:r>
            <a:r>
              <a:rPr sz="2400" spc="-5" dirty="0">
                <a:latin typeface="Arial"/>
                <a:cs typeface="Arial"/>
              </a:rPr>
              <a:t>classify </a:t>
            </a:r>
            <a:r>
              <a:rPr sz="2400" spc="-35" dirty="0">
                <a:latin typeface="Arial"/>
                <a:cs typeface="Arial"/>
              </a:rPr>
              <a:t>as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1.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0704" y="5490717"/>
            <a:ext cx="864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Else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491" y="495300"/>
            <a:ext cx="9043670" cy="812800"/>
            <a:chOff x="507491" y="495300"/>
            <a:chExt cx="9043670" cy="812800"/>
          </a:xfrm>
        </p:grpSpPr>
        <p:sp>
          <p:nvSpPr>
            <p:cNvPr id="3" name="object 3"/>
            <p:cNvSpPr/>
            <p:nvPr/>
          </p:nvSpPr>
          <p:spPr>
            <a:xfrm>
              <a:off x="2895599" y="621792"/>
              <a:ext cx="4267200" cy="5593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9796" y="661415"/>
              <a:ext cx="4163567" cy="461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545835" y="1633727"/>
            <a:ext cx="3540252" cy="606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508" y="1834895"/>
            <a:ext cx="4617720" cy="2584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7900" y="2948939"/>
            <a:ext cx="2793492" cy="12481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892" y="4812836"/>
            <a:ext cx="4825365" cy="1396365"/>
          </a:xfrm>
          <a:custGeom>
            <a:avLst/>
            <a:gdLst/>
            <a:ahLst/>
            <a:cxnLst/>
            <a:rect l="l" t="t" r="r" b="b"/>
            <a:pathLst>
              <a:path w="4825365" h="1396364">
                <a:moveTo>
                  <a:pt x="4824984" y="0"/>
                </a:moveTo>
                <a:lnTo>
                  <a:pt x="0" y="0"/>
                </a:lnTo>
                <a:lnTo>
                  <a:pt x="0" y="1395984"/>
                </a:lnTo>
                <a:lnTo>
                  <a:pt x="4824984" y="1395984"/>
                </a:lnTo>
                <a:lnTo>
                  <a:pt x="4824984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8703" y="4957394"/>
            <a:ext cx="4573905" cy="319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935" indent="-356870">
              <a:lnSpc>
                <a:spcPts val="2665"/>
              </a:lnSpc>
              <a:buSzPct val="148780"/>
              <a:buFont typeface="Wingdings"/>
              <a:buChar char=""/>
              <a:tabLst>
                <a:tab pos="369570" algn="l"/>
              </a:tabLst>
            </a:pPr>
            <a:r>
              <a:rPr sz="3075" spc="157" baseline="1355" dirty="0">
                <a:latin typeface="Arial"/>
                <a:cs typeface="Arial"/>
              </a:rPr>
              <a:t>Output </a:t>
            </a:r>
            <a:r>
              <a:rPr sz="3075" spc="-22" baseline="1355" dirty="0">
                <a:latin typeface="Arial"/>
                <a:cs typeface="Arial"/>
              </a:rPr>
              <a:t>is </a:t>
            </a:r>
            <a:r>
              <a:rPr sz="3075" spc="112" baseline="1355" dirty="0">
                <a:latin typeface="Arial"/>
                <a:cs typeface="Arial"/>
              </a:rPr>
              <a:t>bounded between </a:t>
            </a:r>
            <a:r>
              <a:rPr lang="en-US" sz="3075" spc="787" baseline="1355" dirty="0">
                <a:latin typeface="Arial"/>
                <a:cs typeface="Arial"/>
              </a:rPr>
              <a:t>0:</a:t>
            </a:r>
            <a:r>
              <a:rPr sz="3075" baseline="1355" dirty="0">
                <a:latin typeface="Arial"/>
                <a:cs typeface="Arial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8703" y="5267630"/>
            <a:ext cx="4406900" cy="1005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935" indent="-356870">
              <a:lnSpc>
                <a:spcPts val="2885"/>
              </a:lnSpc>
              <a:buSzPct val="148780"/>
              <a:buFont typeface="Wingdings"/>
              <a:buChar char=""/>
              <a:tabLst>
                <a:tab pos="369570" algn="l"/>
              </a:tabLst>
            </a:pPr>
            <a:r>
              <a:rPr sz="3075" spc="52" baseline="1355" dirty="0">
                <a:latin typeface="Arial"/>
                <a:cs typeface="Arial"/>
              </a:rPr>
              <a:t>Domain: </a:t>
            </a:r>
            <a:r>
              <a:rPr sz="3075" spc="104" baseline="1355" dirty="0">
                <a:latin typeface="Arial"/>
                <a:cs typeface="Arial"/>
              </a:rPr>
              <a:t>Complete </a:t>
            </a:r>
            <a:r>
              <a:rPr sz="3075" spc="44" baseline="1355" dirty="0">
                <a:latin typeface="Arial"/>
                <a:cs typeface="Arial"/>
              </a:rPr>
              <a:t>set</a:t>
            </a:r>
            <a:r>
              <a:rPr sz="3075" spc="337" baseline="1355" dirty="0">
                <a:latin typeface="Arial"/>
                <a:cs typeface="Arial"/>
              </a:rPr>
              <a:t> </a:t>
            </a:r>
            <a:r>
              <a:rPr sz="3075" spc="67" baseline="1355" dirty="0">
                <a:latin typeface="Arial"/>
                <a:cs typeface="Arial"/>
              </a:rPr>
              <a:t>of</a:t>
            </a:r>
            <a:endParaRPr sz="3075" baseline="1355" dirty="0">
              <a:latin typeface="Arial"/>
              <a:cs typeface="Arial"/>
            </a:endParaRPr>
          </a:p>
          <a:p>
            <a:pPr marL="265430">
              <a:lnSpc>
                <a:spcPts val="1960"/>
              </a:lnSpc>
              <a:tabLst>
                <a:tab pos="922019" algn="l"/>
              </a:tabLst>
            </a:pPr>
            <a:r>
              <a:rPr sz="3075" spc="-30" baseline="1355" dirty="0">
                <a:latin typeface="Arial"/>
                <a:cs typeface="Arial"/>
              </a:rPr>
              <a:t>Real	</a:t>
            </a:r>
            <a:r>
              <a:rPr sz="2050" spc="45" dirty="0">
                <a:latin typeface="Arial"/>
                <a:cs typeface="Arial"/>
              </a:rPr>
              <a:t>numbers</a:t>
            </a:r>
            <a:endParaRPr sz="2050" dirty="0">
              <a:latin typeface="Arial"/>
              <a:cs typeface="Arial"/>
            </a:endParaRPr>
          </a:p>
          <a:p>
            <a:pPr marL="368935" indent="-356870">
              <a:lnSpc>
                <a:spcPts val="3320"/>
              </a:lnSpc>
              <a:buSzPct val="148780"/>
              <a:buFont typeface="Wingdings"/>
              <a:buChar char=""/>
              <a:tabLst>
                <a:tab pos="369570" algn="l"/>
              </a:tabLst>
            </a:pPr>
            <a:r>
              <a:rPr sz="3075" spc="52" baseline="1355" dirty="0">
                <a:latin typeface="Arial"/>
                <a:cs typeface="Arial"/>
              </a:rPr>
              <a:t>Smooth </a:t>
            </a:r>
            <a:r>
              <a:rPr sz="3075" spc="44" baseline="1355" dirty="0">
                <a:latin typeface="Arial"/>
                <a:cs typeface="Arial"/>
              </a:rPr>
              <a:t>and </a:t>
            </a:r>
            <a:r>
              <a:rPr sz="3075" spc="52" baseline="1355" dirty="0" err="1">
                <a:latin typeface="Arial"/>
                <a:cs typeface="Arial"/>
              </a:rPr>
              <a:t>continuous</a:t>
            </a:r>
            <a:r>
              <a:rPr sz="3075" spc="89" baseline="1355" dirty="0" err="1">
                <a:latin typeface="Arial"/>
                <a:cs typeface="Arial"/>
              </a:rPr>
              <a:t>function</a:t>
            </a:r>
            <a:r>
              <a:rPr sz="3075" spc="89" baseline="1355" dirty="0">
                <a:latin typeface="Arial"/>
                <a:cs typeface="Arial"/>
              </a:rPr>
              <a:t>.</a:t>
            </a:r>
            <a:endParaRPr sz="3075" baseline="1355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95900" y="1588008"/>
            <a:ext cx="4076700" cy="876300"/>
            <a:chOff x="5295900" y="1588008"/>
            <a:chExt cx="4076700" cy="876300"/>
          </a:xfrm>
        </p:grpSpPr>
        <p:sp>
          <p:nvSpPr>
            <p:cNvPr id="16" name="object 16"/>
            <p:cNvSpPr/>
            <p:nvPr/>
          </p:nvSpPr>
          <p:spPr>
            <a:xfrm>
              <a:off x="5295900" y="1588008"/>
              <a:ext cx="4076700" cy="876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52288" y="1620012"/>
              <a:ext cx="3962400" cy="762000"/>
            </a:xfrm>
            <a:custGeom>
              <a:avLst/>
              <a:gdLst/>
              <a:ahLst/>
              <a:cxnLst/>
              <a:rect l="l" t="t" r="r" b="b"/>
              <a:pathLst>
                <a:path w="3962400" h="762000">
                  <a:moveTo>
                    <a:pt x="0" y="762000"/>
                  </a:moveTo>
                  <a:lnTo>
                    <a:pt x="3962400" y="762000"/>
                  </a:lnTo>
                  <a:lnTo>
                    <a:pt x="39624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192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318</Words>
  <Application>Microsoft Macintosh PowerPoint</Application>
  <PresentationFormat>Custom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INPUT</vt:lpstr>
      <vt:lpstr>–Input layer of source</vt:lpstr>
      <vt:lpstr>PowerPoint Presentation</vt:lpstr>
      <vt:lpstr>activation function of a node defines  the output of that node given input(s)</vt:lpstr>
      <vt:lpstr>PowerPoint Presentation</vt:lpstr>
      <vt:lpstr>PowerPoint Presentation</vt:lpstr>
      <vt:lpstr>Generalization of logistic regression  for Multi-class classification</vt:lpstr>
      <vt:lpstr>PowerPoint Presentation</vt:lpstr>
      <vt:lpstr>PowerPoint Presentation</vt:lpstr>
      <vt:lpstr>Goal: To find minimum of the loss  function (minimize error of themodel)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Mittal, Swayam</cp:lastModifiedBy>
  <cp:revision>75</cp:revision>
  <dcterms:created xsi:type="dcterms:W3CDTF">2020-01-03T15:01:46Z</dcterms:created>
  <dcterms:modified xsi:type="dcterms:W3CDTF">2021-11-14T02:50:47Z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2020-01-03T00:00:00Z</vt:filetime>
  </property>
</Properties>
</file>