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74" r:id="rId3"/>
    <p:sldId id="275" r:id="rId4"/>
    <p:sldId id="276" r:id="rId5"/>
    <p:sldId id="277" r:id="rId6"/>
    <p:sldId id="278" r:id="rId7"/>
    <p:sldId id="282" r:id="rId8"/>
    <p:sldId id="286" r:id="rId9"/>
    <p:sldId id="288" r:id="rId10"/>
    <p:sldId id="290" r:id="rId11"/>
    <p:sldId id="291" r:id="rId12"/>
    <p:sldId id="293" r:id="rId13"/>
    <p:sldId id="292" r:id="rId14"/>
    <p:sldId id="283" r:id="rId15"/>
    <p:sldId id="284" r:id="rId16"/>
    <p:sldId id="294" r:id="rId17"/>
    <p:sldId id="295" r:id="rId18"/>
    <p:sldId id="285" r:id="rId19"/>
    <p:sldId id="296" r:id="rId20"/>
    <p:sldId id="29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roxima Nova" panose="0200050603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A7E0ECF-6A7D-4D53-95BB-61F33F36684B}">
          <p14:sldIdLst>
            <p14:sldId id="256"/>
          </p14:sldIdLst>
        </p14:section>
        <p14:section name="Doubt Resolution + Revision" id="{A389DE94-6E5F-4EA8-84E5-6630C8849A74}">
          <p14:sldIdLst>
            <p14:sldId id="274"/>
            <p14:sldId id="275"/>
            <p14:sldId id="276"/>
            <p14:sldId id="277"/>
            <p14:sldId id="278"/>
          </p14:sldIdLst>
        </p14:section>
        <p14:section name="Focussed Teaching" id="{8441CA61-DE6B-45C6-80F8-3A2A2882FFCF}">
          <p14:sldIdLst>
            <p14:sldId id="282"/>
            <p14:sldId id="286"/>
            <p14:sldId id="288"/>
            <p14:sldId id="290"/>
            <p14:sldId id="291"/>
            <p14:sldId id="293"/>
            <p14:sldId id="292"/>
            <p14:sldId id="283"/>
            <p14:sldId id="284"/>
            <p14:sldId id="294"/>
            <p14:sldId id="295"/>
          </p14:sldIdLst>
        </p14:section>
        <p14:section name="EDA Q&amp;A" id="{4C24DDA0-3724-47BA-893C-4E4DDFEF8705}">
          <p14:sldIdLst>
            <p14:sldId id="28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chit.mathur1" initials="s" lastIdx="1" clrIdx="0">
    <p:extLst>
      <p:ext uri="{19B8F6BF-5375-455C-9EA6-DF929625EA0E}">
        <p15:presenceInfo xmlns:p15="http://schemas.microsoft.com/office/powerpoint/2012/main" userId="S::sanchit.mathur1@myntra.com::f8d83d29-f89a-40ab-9ecf-386d3330ae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4B53"/>
    <a:srgbClr val="00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249" autoAdjust="0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61a358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a061a358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Necessary imports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scipy.stats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Creating the hyperparameter grid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{"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[3, None],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"criterion": ["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", "entropy"]}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Decision Tree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(tree,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cv = 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Print the tuned parameters and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print("Tuned Decision Tree Parameters: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tree_cv.best_params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print("Best score is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tree_cv.best_score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Tuned Decision Tree Parameters: {‘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3,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‘criterion’: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’}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score is 0.7265625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979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Necessary imports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scipy.stats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Creating the hyperparameter grid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{"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[3, None],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(1, 9),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"criterion": ["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", "entropy"]}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Decision Tree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Instantiating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(tree,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param_dist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cv = 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tree_cv.fit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Print the tuned parameters and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print("Tuned Decision Tree Parameters: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tree_cv.best_params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print("Best score is {}".format(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tree_cv.best_score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Output: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>
              <a:buNone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Tuned Decision Tree Parameters: {‘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3,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’: 5, ‘criterion’: ‘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’}</a:t>
            </a:r>
            <a:b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Best score is 0.7265625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8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803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Gini Index : For instance, let’s say we have a box with ten balls in it. If all the balls are same color, we have no randomness and impurity is zero. However, if we have 5 blue balls and 5 red balls, impurity is 1. If you take a look the leaf nodes (the nodes at the end of tree), you will see that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gini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equal to zero.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88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pydotplus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dirty="0">
                <a:effectLst/>
              </a:rPr>
              <a:t> pandas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b="0" dirty="0">
                <a:effectLst/>
              </a:rPr>
              <a:t> pd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sklearn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tree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DecisionTreeClassifier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sklearn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tree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export_graphviz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sklearn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externals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six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StringIO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optimal_clusters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6 clusters 6 colors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xcolors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['red',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'green',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'blue',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'orange',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'purple',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'gray’]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Chose 6 as the best number of clusters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kmeans_model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n_clusters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optimal_clusters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 err="1">
                <a:effectLst/>
              </a:rPr>
              <a:t>init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='k-means++',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n_init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 err="1">
                <a:effectLst/>
              </a:rPr>
              <a:t>max_iter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=300,</a:t>
            </a:r>
            <a:r>
              <a:rPr lang="en-US" b="0" dirty="0">
                <a:effectLst/>
              </a:rPr>
              <a:t>  </a:t>
            </a:r>
            <a:r>
              <a:rPr lang="en-US" b="0" dirty="0" err="1">
                <a:effectLst/>
              </a:rPr>
              <a:t>tol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=0.0001,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random_state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111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>
                <a:effectLst/>
              </a:rPr>
              <a:t> algorithm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elkan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')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kmeans_model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fit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>
                <a:effectLst/>
              </a:rPr>
              <a:t>X1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pred_cluster_kmeans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kmeans_model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labels</a:t>
            </a:r>
            <a:r>
              <a:rPr lang="en-US" b="0" dirty="0">
                <a:effectLst/>
              </a:rPr>
              <a:t>_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centroids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kmeans_model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cluster_centers</a:t>
            </a:r>
            <a:r>
              <a:rPr lang="en-US" b="0" dirty="0">
                <a:effectLst/>
              </a:rPr>
              <a:t>_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display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pd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DataFrame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pred_cluster_kmeans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'].</a:t>
            </a:r>
            <a:r>
              <a:rPr lang="en-US" b="0" dirty="0" err="1">
                <a:effectLst/>
              </a:rPr>
              <a:t>value_counts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>
                <a:effectLst/>
              </a:rPr>
              <a:t>normalize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=True)))</a:t>
            </a:r>
            <a:r>
              <a:rPr lang="en-US" dirty="0"/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clf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DecisionTreeClassifier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Train Decision Tree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Classifer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clf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clf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fit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>
                <a:effectLst/>
              </a:rPr>
              <a:t>X1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pred_cluster_kmeans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’])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Predict the response for test dataset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pred_class_dtree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clf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predict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>
                <a:effectLst/>
              </a:rPr>
              <a:t>X1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b="0" dirty="0">
                <a:effectLst/>
              </a:rPr>
              <a:t>isplay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pd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crosstab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pred_cluster_kmeans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'],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pred_class_dtree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']))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dot_data</a:t>
            </a:r>
            <a:r>
              <a:rPr lang="en-US" b="0" dirty="0">
                <a:effectLst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StringIO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export_graphviz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decision_tree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 err="1">
                <a:effectLst/>
              </a:rPr>
              <a:t>clf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out_file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 err="1">
                <a:effectLst/>
              </a:rPr>
              <a:t>dot_data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filled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=True,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rounded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=False,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impurity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=False,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special_characters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=True,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feature_names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 err="1">
                <a:effectLst/>
              </a:rPr>
              <a:t>xcol_labels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class_names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 err="1">
                <a:effectLst/>
              </a:rPr>
              <a:t>cdf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['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pred_cluster_kmeans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'].</a:t>
            </a:r>
            <a:r>
              <a:rPr lang="en-US" b="0" dirty="0">
                <a:effectLst/>
              </a:rPr>
              <a:t>unique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n-US" b="0" dirty="0" err="1">
                <a:effectLst/>
              </a:rPr>
              <a:t>astype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(str).</a:t>
            </a:r>
            <a:r>
              <a:rPr lang="en-US" b="0" dirty="0" err="1">
                <a:effectLst/>
              </a:rPr>
              <a:t>tolist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(),</a:t>
            </a:r>
            <a:r>
              <a:rPr lang="en-US" b="0" dirty="0">
                <a:effectLst/>
              </a:rPr>
              <a:t>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effectLst/>
              </a:rPr>
              <a:t>graph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pydotplus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graph_from_dot_data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0" dirty="0" err="1">
                <a:effectLst/>
              </a:rPr>
              <a:t>dot_data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getvalue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())</a:t>
            </a:r>
            <a:r>
              <a:rPr lang="en-US" b="0" dirty="0">
                <a:effectLst/>
              </a:rPr>
              <a:t>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effectLst/>
              </a:rPr>
              <a:t>graph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dirty="0" err="1">
                <a:effectLst/>
              </a:rPr>
              <a:t>write_png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("./decisiontree.png")</a:t>
            </a:r>
            <a:endParaRPr dirty="0"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8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30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318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846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25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20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04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29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2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995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22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56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a061a358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Necessary imports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GridSearchCV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Creating the hyperparameter grid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c_space</a:t>
            </a:r>
            <a:r>
              <a:rPr lang="en-US" dirty="0"/>
              <a:t> = </a:t>
            </a:r>
            <a:r>
              <a:rPr lang="en-US" dirty="0" err="1"/>
              <a:t>np.logspace</a:t>
            </a:r>
            <a:r>
              <a:rPr lang="en-US" dirty="0"/>
              <a:t>(-5, 8, 15)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param_grid</a:t>
            </a:r>
            <a:r>
              <a:rPr lang="en-US" dirty="0"/>
              <a:t> = {'C': </a:t>
            </a:r>
            <a:r>
              <a:rPr lang="en-US" dirty="0" err="1"/>
              <a:t>c_space</a:t>
            </a:r>
            <a:r>
              <a:rPr lang="en-US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Instantiating logistic regression classifier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Instantiating the </a:t>
            </a:r>
            <a:r>
              <a:rPr lang="en-US" dirty="0" err="1"/>
              <a:t>GridSearchCV</a:t>
            </a:r>
            <a:r>
              <a:rPr lang="en-US" dirty="0"/>
              <a:t> 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logreg_cv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logreg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, cv = 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logreg_cv.fit</a:t>
            </a:r>
            <a:r>
              <a:rPr lang="en-US" dirty="0"/>
              <a:t>(X, 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 Print the tuned parameters and score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print("Tuned Logistic Regression Parameters: {}".format(</a:t>
            </a:r>
            <a:r>
              <a:rPr lang="en-US" dirty="0" err="1"/>
              <a:t>logreg_cv.best_params</a:t>
            </a:r>
            <a:r>
              <a:rPr lang="en-US" dirty="0"/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print("Best score is {}".format(</a:t>
            </a:r>
            <a:r>
              <a:rPr lang="en-US" dirty="0" err="1"/>
              <a:t>logreg_cv.best_score</a:t>
            </a:r>
            <a:r>
              <a:rPr lang="en-US" dirty="0"/>
              <a:t>_))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Tuned Logistic Regression Parameters: {‘C’: 3.7275937203149381}</a:t>
            </a:r>
            <a:br>
              <a:rPr lang="en-US" dirty="0"/>
            </a:b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Best score is 0.7708333333333334</a:t>
            </a:r>
            <a:endParaRPr dirty="0"/>
          </a:p>
        </p:txBody>
      </p:sp>
      <p:sp>
        <p:nvSpPr>
          <p:cNvPr id="665" name="Google Shape;665;ga061a358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43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3/interview-questions-on-exploratory-data-analysis-ed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8" y="684339"/>
            <a:ext cx="8646569" cy="438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50000"/>
              </a:lnSpc>
            </a:pP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algorithm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solves the drawbacks of </a:t>
            </a: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it goes through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a fixed number of hyperparameter  settings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moves within the grid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random fashion to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best set hyperparameters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approach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reduces unnecessary computation.</a:t>
            </a:r>
          </a:p>
          <a:p>
            <a:pPr marL="158750" indent="0" algn="l" fontAlgn="base"/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Output: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58750" indent="0" algn="l" fontAlgn="base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Tuned Decision Tree Parameters: {‘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’: 5, ‘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’: 3, ‘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’: 5, ‘criterion’: ‘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’}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Best score is 0.7265625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Hyperparameter Selection – HOW? (contd.)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87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8" y="684339"/>
            <a:ext cx="8646569" cy="438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np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pandas as pd		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load_wine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X, y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load_wine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return_X_y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True)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import tree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matplotlib.pyplot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%matplotlib inline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=(24,14))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 will use one of the built-in datasets of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-learn. The wine dataset contains 13 features (i.e. columns) on three different wine classes. There are 178 samples (i.e. rows) in the dataset.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 without any hyperparameter tuning.</a:t>
            </a: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All of the hyperparameters are set with the default settings. We can plot our model using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plot_tree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sp>
        <p:nvSpPr>
          <p:cNvPr id="5" name="Google Shape;105;p20">
            <a:extLst>
              <a:ext uri="{FF2B5EF4-FFF2-40B4-BE49-F238E27FC236}">
                <a16:creationId xmlns:a16="http://schemas.microsoft.com/office/drawing/2014/main" id="{43EE88BB-71D0-4072-BD5B-87B66B788E2E}"/>
              </a:ext>
            </a:extLst>
          </p:cNvPr>
          <p:cNvSpPr/>
          <p:nvPr/>
        </p:nvSpPr>
        <p:spPr>
          <a:xfrm rot="16200000">
            <a:off x="3968824" y="934221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13F2B-EFC3-40E4-AD48-DE6E304B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92" y="2480465"/>
            <a:ext cx="3715468" cy="792480"/>
          </a:xfrm>
          <a:prstGeom prst="rect">
            <a:avLst/>
          </a:prstGeom>
        </p:spPr>
      </p:pic>
      <p:sp>
        <p:nvSpPr>
          <p:cNvPr id="7" name="Google Shape;105;p20">
            <a:extLst>
              <a:ext uri="{FF2B5EF4-FFF2-40B4-BE49-F238E27FC236}">
                <a16:creationId xmlns:a16="http://schemas.microsoft.com/office/drawing/2014/main" id="{0E949DBD-F89F-404C-8C2A-2D77A9C74020}"/>
              </a:ext>
            </a:extLst>
          </p:cNvPr>
          <p:cNvSpPr/>
          <p:nvPr/>
        </p:nvSpPr>
        <p:spPr>
          <a:xfrm rot="16200000">
            <a:off x="3968824" y="2273528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65B7063B-6642-4C86-BAED-52EA38466E1C}"/>
              </a:ext>
            </a:extLst>
          </p:cNvPr>
          <p:cNvSpPr/>
          <p:nvPr/>
        </p:nvSpPr>
        <p:spPr>
          <a:xfrm rot="16200000">
            <a:off x="3968823" y="3576647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85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116958" y="659219"/>
            <a:ext cx="8846289" cy="440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=0.2)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=(18,10))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=3)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=3,min_samples_leaf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=3)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=5)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(X, y)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plt.figure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figsize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=(20,10))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tree.plot_tree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, filled=True,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=14)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performs a split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the main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is to decrease impurity as much as possible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the impurity decreases, the more informative power that split gains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As the tree gets deeper, the amount of impurity decrease becomes lower.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this to prevent the tree from doing further splits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. Hyperparameter name for this is :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will return a smaller tree as output when values are changed from default value of 0</a:t>
            </a:r>
          </a:p>
          <a:p>
            <a:pPr marL="52388" indent="0" algn="just">
              <a:lnSpc>
                <a:spcPct val="100000"/>
              </a:lnSpc>
            </a:pP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can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used to control the tree based on impurity values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a threshold on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For instance, if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set to 0.3, a node needs to have a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 that is more then 0.3 to be further </a:t>
            </a:r>
            <a:r>
              <a:rPr lang="en-US" sz="1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 to control the depth of a tree is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It does not make any calculations regarding impurity or sample ratio.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stops splitting when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reached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2388" indent="0" algn="just">
              <a:lnSpc>
                <a:spcPct val="100000"/>
              </a:lnSpc>
            </a:pPr>
            <a:b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 indicates the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number of samples required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at a leaf node. We need to be careful when using hyperparameters together.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the number of leaf nodes using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parameter which grows the tree in best-first fashion until </a:t>
            </a: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reached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 best split is decided based on impurity decrease.</a:t>
            </a:r>
          </a:p>
          <a:p>
            <a:pPr marL="52388" indent="0" algn="just">
              <a:lnSpc>
                <a:spcPct val="100000"/>
              </a:lnSpc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1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is the number of features to consider when looking for the best split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sp>
        <p:nvSpPr>
          <p:cNvPr id="5" name="Google Shape;105;p20">
            <a:extLst>
              <a:ext uri="{FF2B5EF4-FFF2-40B4-BE49-F238E27FC236}">
                <a16:creationId xmlns:a16="http://schemas.microsoft.com/office/drawing/2014/main" id="{43EE88BB-71D0-4072-BD5B-87B66B788E2E}"/>
              </a:ext>
            </a:extLst>
          </p:cNvPr>
          <p:cNvSpPr/>
          <p:nvPr/>
        </p:nvSpPr>
        <p:spPr>
          <a:xfrm rot="16200000">
            <a:off x="3660478" y="761545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5;p20">
            <a:extLst>
              <a:ext uri="{FF2B5EF4-FFF2-40B4-BE49-F238E27FC236}">
                <a16:creationId xmlns:a16="http://schemas.microsoft.com/office/drawing/2014/main" id="{0E949DBD-F89F-404C-8C2A-2D77A9C74020}"/>
              </a:ext>
            </a:extLst>
          </p:cNvPr>
          <p:cNvSpPr/>
          <p:nvPr/>
        </p:nvSpPr>
        <p:spPr>
          <a:xfrm rot="16200000">
            <a:off x="3671111" y="1968573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5;p20">
            <a:extLst>
              <a:ext uri="{FF2B5EF4-FFF2-40B4-BE49-F238E27FC236}">
                <a16:creationId xmlns:a16="http://schemas.microsoft.com/office/drawing/2014/main" id="{65B7063B-6642-4C86-BAED-52EA38466E1C}"/>
              </a:ext>
            </a:extLst>
          </p:cNvPr>
          <p:cNvSpPr/>
          <p:nvPr/>
        </p:nvSpPr>
        <p:spPr>
          <a:xfrm rot="16200000">
            <a:off x="3671111" y="3010297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5;p20">
            <a:extLst>
              <a:ext uri="{FF2B5EF4-FFF2-40B4-BE49-F238E27FC236}">
                <a16:creationId xmlns:a16="http://schemas.microsoft.com/office/drawing/2014/main" id="{A273ABF0-8098-4060-9B8B-A2B4C5D002F6}"/>
              </a:ext>
            </a:extLst>
          </p:cNvPr>
          <p:cNvSpPr/>
          <p:nvPr/>
        </p:nvSpPr>
        <p:spPr>
          <a:xfrm rot="16200000">
            <a:off x="3671110" y="4092954"/>
            <a:ext cx="413873" cy="792480"/>
          </a:xfrm>
          <a:custGeom>
            <a:avLst/>
            <a:gdLst/>
            <a:ahLst/>
            <a:cxnLst/>
            <a:rect l="l" t="t" r="r" b="b"/>
            <a:pathLst>
              <a:path w="792480" h="792480" extrusionOk="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rgbClr val="004B53">
              <a:alpha val="74902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4025" tIns="45700" rIns="224025" bIns="241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73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Hyperparameters in Decision Trees via Implementation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032AC-1DEA-4A8C-90C8-1FA113AF5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" r="1245"/>
          <a:stretch/>
        </p:blipFill>
        <p:spPr>
          <a:xfrm>
            <a:off x="3525511" y="715547"/>
            <a:ext cx="5588341" cy="3154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5AA5E-44EF-4FCA-89D5-9C75F3BF4D4A}"/>
              </a:ext>
            </a:extLst>
          </p:cNvPr>
          <p:cNvSpPr txBox="1"/>
          <p:nvPr/>
        </p:nvSpPr>
        <p:spPr>
          <a:xfrm>
            <a:off x="112458" y="719430"/>
            <a:ext cx="337052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keeps splitting the nodes until all the nodes are pure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(i.e. contain samples from only one class).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 each box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line indicates the name of the feature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(i.e. column) 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Since we did not name the columns, the index of the column is shown</a:t>
            </a:r>
            <a:b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indicates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observations (i.e. rows) </a:t>
            </a:r>
            <a:b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shows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these samples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according to the target variable.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impurity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20CE6-B1BD-4C1A-A20A-ACC4CF15A5A5}"/>
              </a:ext>
            </a:extLst>
          </p:cNvPr>
          <p:cNvSpPr txBox="1"/>
          <p:nvPr/>
        </p:nvSpPr>
        <p:spPr>
          <a:xfrm>
            <a:off x="3525511" y="3932061"/>
            <a:ext cx="5578294" cy="11717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Gini impurity is a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 of how often a randomly chosen element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from the set </a:t>
            </a:r>
            <a:r>
              <a:rPr lang="en-US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would be incorrectly labeled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it was randomly labeled according to the distribution of labels in the subset.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take a look the leaf nodes (the nodes at the end of tree), you will see that </a:t>
            </a:r>
            <a:r>
              <a:rPr lang="en-US" sz="1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equal to zero.</a:t>
            </a:r>
          </a:p>
        </p:txBody>
      </p:sp>
    </p:spTree>
    <p:extLst>
      <p:ext uri="{BB962C8B-B14F-4D97-AF65-F5344CB8AC3E}">
        <p14:creationId xmlns:p14="http://schemas.microsoft.com/office/powerpoint/2010/main" val="25610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221064" y="713433"/>
            <a:ext cx="8518899" cy="423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: Customer profiling and segmentation :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Ecommerce Industry</a:t>
            </a: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l">
              <a:lnSpc>
                <a:spcPct val="100000"/>
              </a:lnSpc>
            </a:pPr>
            <a:r>
              <a:rPr lang="en-US" sz="1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Approaches:</a:t>
            </a:r>
          </a:p>
          <a:p>
            <a:pPr marL="338138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Business Segments</a:t>
            </a:r>
          </a:p>
          <a:p>
            <a:pPr marL="7953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Buckets</a:t>
            </a:r>
          </a:p>
          <a:p>
            <a:pPr marL="7953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Income Buckets</a:t>
            </a:r>
          </a:p>
          <a:p>
            <a:pPr marL="795338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9588" lvl="1" indent="0">
              <a:lnSpc>
                <a:spcPct val="100000"/>
              </a:lnSpc>
              <a:buNone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Algorithmic Segments</a:t>
            </a:r>
          </a:p>
          <a:p>
            <a:pPr marL="52388" indent="0"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statistics, data mining, analytics, machine learning, or whatever </a:t>
            </a: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it's called.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specifically, we can use the classic K-Means Clustering algorithm to learn an optimal set of segments given some set of data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Tree Model for Segmentation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265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644584"/>
            <a:ext cx="8423284" cy="449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/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is used to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continuous outputs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where there is a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relationship between the features of the dataset and the output variable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It is used for regression problems where you are trying to predict something with infinite possible answers such as the price of a house.</a:t>
            </a:r>
          </a:p>
          <a:p>
            <a:pPr marL="52388" indent="0" algn="just"/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for either classification or regression problems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are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for complex datasets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They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by splitting the dataset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in a tree-like structure, into smaller and smaller subsets and then make predictions based on what subset a new example would fall into.</a:t>
            </a:r>
          </a:p>
          <a:p>
            <a:pPr marL="52388" indent="0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When to use which?</a:t>
            </a:r>
          </a:p>
          <a:p>
            <a:pPr marL="52388" indent="0"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is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appropriate for datasets where there is a linear relationship between the features and the output variable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Polynomial regression can also be used when there is a non-linear relationship between the features and the output. Linear regression can be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prone to underfitting the data.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scaling is not generally required in linear, multiple or polynomial regression</a:t>
            </a:r>
          </a:p>
          <a:p>
            <a:pPr marL="52388" indent="0" algn="just"/>
            <a:r>
              <a:rPr lang="en-US" sz="1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Alternatives to Linear Regression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regression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regression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regression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Choosing the right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90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694824"/>
            <a:ext cx="8423284" cy="425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Decision Trees for </a:t>
            </a:r>
            <a:r>
              <a:rPr lang="en-US" sz="14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 the case of regression,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learn by splitting the training examples in a way such that the sum of squared residuals is minimized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It then predicts the output value by taking the average of all of the examples that fall into a certain leaf on the decision tree and using that as the output prediction.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Decision Trees for </a:t>
            </a:r>
            <a:r>
              <a:rPr lang="en-US" sz="1400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classification,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learn by splitting the training examples so that it can divide the data into subsets that separate the categories the data points fall into as much as possible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They then make output predictions based on the most common category in the subset that the new example would fall into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When to use Decision Trees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Decision trees are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when there are complex relationships between the features and the output variables.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They also work well compared to other algorithms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there are missing features, when there is a mix of categorical and numerical features and when there is a big difference in the scale of features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u="sng" dirty="0">
                <a:latin typeface="Calibri" panose="020F0502020204030204" pitchFamily="34" charset="0"/>
                <a:cs typeface="Calibri" panose="020F0502020204030204" pitchFamily="34" charset="0"/>
              </a:rPr>
              <a:t>Alternatives to Decision Trees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For Classification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Random Forest, SVM, K-NN, Logistic Regression, Naïve Bayes, Neural Networks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For Regression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Linear Regression, Polynomial regression, Support vector regression, Random forest regression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Choosing the right model (contd.)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1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93E384-21F7-4C05-B7A4-F46BACC8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7078908" cy="382500"/>
          </a:xfrm>
        </p:spPr>
        <p:txBody>
          <a:bodyPr/>
          <a:lstStyle/>
          <a:p>
            <a:r>
              <a:rPr lang="en-US" sz="1800" b="1" dirty="0"/>
              <a:t>Linear Regression vs Decision Tree  vs Clustering  use cases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81EAB-807E-4831-82C3-25C6BC970B80}"/>
              </a:ext>
            </a:extLst>
          </p:cNvPr>
          <p:cNvSpPr txBox="1"/>
          <p:nvPr/>
        </p:nvSpPr>
        <p:spPr>
          <a:xfrm>
            <a:off x="60288" y="1081942"/>
            <a:ext cx="2898952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Sales of a product; pricing, performance, and risk parameters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Generating insights on consumer behavior, profitability, and other business factors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Evaluation of trends; making estimates, and forecasts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Determining marketing effectiveness, pricing, and promotions on sales of a product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Assessment of risk in financial services and insurance domain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Studying engine performance from test data in automobiles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Calculating causal relationships between parameters in biological systems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Conducting market research studies and customer survey results 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Astronomical data 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Predicting house prices with the increase in sizes of houses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4B211-9835-405C-8D52-EEF2AE2F9A15}"/>
              </a:ext>
            </a:extLst>
          </p:cNvPr>
          <p:cNvSpPr txBox="1"/>
          <p:nvPr/>
        </p:nvSpPr>
        <p:spPr>
          <a:xfrm>
            <a:off x="6018963" y="1123350"/>
            <a:ext cx="2898952" cy="3941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Customer segmentation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Classification of species by using their physical dimensions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Product categorization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Movie recommendations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Identifying locations of putting cellular towers in a particular region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Effective police enforcement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Placing emergency wards considering the factor of maximum accident-prone areas in a region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Clustering genes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Impact of number of attributes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DA134-4B35-4608-9CCA-A532513FEA60}"/>
              </a:ext>
            </a:extLst>
          </p:cNvPr>
          <p:cNvSpPr txBox="1"/>
          <p:nvPr/>
        </p:nvSpPr>
        <p:spPr>
          <a:xfrm>
            <a:off x="3039626" y="1103253"/>
            <a:ext cx="2898951" cy="3939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Building knowledge management platforms for customer service that improve first call resolution, average handling time, and customer satisfaction rates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In finance, forecasting future outcomes and assigning probabilities to those outcomes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Binomial option pricing predictions and real option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Customer’s willingness to purchase a given product in a given setting, i.e. offline and online both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Product planning; for example, Gerber Products, Inc. used decision trees to decide whether to continue planning PVC for manufacturing toys or not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General business decision-making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sz="1250" dirty="0">
                <a:latin typeface="Calibri" panose="020F0502020204030204" pitchFamily="34" charset="0"/>
                <a:cs typeface="Calibri" panose="020F0502020204030204" pitchFamily="34" charset="0"/>
              </a:rPr>
              <a:t>Loan approval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B74E7-BE7B-472C-BD6C-B5B4258FD50E}"/>
              </a:ext>
            </a:extLst>
          </p:cNvPr>
          <p:cNvSpPr txBox="1"/>
          <p:nvPr/>
        </p:nvSpPr>
        <p:spPr>
          <a:xfrm>
            <a:off x="60288" y="695504"/>
            <a:ext cx="289895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Use Cases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A3BC7-805A-4D93-90D2-CB6B14AA9EFA}"/>
              </a:ext>
            </a:extLst>
          </p:cNvPr>
          <p:cNvSpPr txBox="1"/>
          <p:nvPr/>
        </p:nvSpPr>
        <p:spPr>
          <a:xfrm>
            <a:off x="3039626" y="695504"/>
            <a:ext cx="289895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Decision Tree Use Cases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2E77C-BE9A-4A07-A815-8633E0BAEAC5}"/>
              </a:ext>
            </a:extLst>
          </p:cNvPr>
          <p:cNvSpPr txBox="1"/>
          <p:nvPr/>
        </p:nvSpPr>
        <p:spPr>
          <a:xfrm>
            <a:off x="6018963" y="695504"/>
            <a:ext cx="28989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Clustering Use Cases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5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lifecycle of the data science project?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Differentiate between Univariate, Bivariate, and Multivariate analysis?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Mention the two kinds of target variables for predictive modeling.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to perform univariate analysis for numerical and categorical variables?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to perform Bivariate analysis for Numerical-numerical, Categorical-Categorical, and Numerical-Categorical variables?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During the data preprocessing step, how should one treat missing/null values? How will you deal with them?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an outlier and how to identify them?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can the data be normalized?</a:t>
            </a:r>
          </a:p>
          <a:p>
            <a:pPr marL="52388" indent="0" algn="just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AV Article for Answers to all questions. 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Doubt Resolution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227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236292" y="2220058"/>
            <a:ext cx="8423284" cy="7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8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Tree based models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US" dirty="0"/>
              <a:t>Revision of Fundamentals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236292" y="2220058"/>
            <a:ext cx="8423284" cy="70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9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was developed in the field of statistics and is studied as a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for understanding the relationship between input and output numerical variables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but has been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borrowed by machine learning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It is both a statistical algorithm and a machine learning algorithm.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is a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e.g. a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that assumes a linear relationship between the input variables (x) and the single output variable (y)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More specifically, that y can be calculated from a linear combination of the input variables (x)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simple regression problem (a single x and a single y), the form of the model would be:</a:t>
            </a:r>
          </a:p>
          <a:p>
            <a:pPr marL="52388" indent="0"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B0 + B1*x</a:t>
            </a:r>
          </a:p>
          <a:p>
            <a:pPr marL="52388" indent="0" algn="l"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Techniques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Linear Regression, Ordinary Least Squares, Gradient Descent, Regularization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654634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Revision of Fundamentals: Linear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4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Logistic Regression is used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dependent variable(target) is categorical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Logistic Regression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 Logistic Regression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Multinomial Logistic Regression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Ordinal Logistic Regression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Interviews (Concepts)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Function</a:t>
            </a:r>
          </a:p>
          <a:p>
            <a:pPr marL="338138" indent="-285750" algn="just">
              <a:lnSpc>
                <a:spcPct val="100000"/>
              </a:lnSpc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727216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Revision of Fundamentals: Logistic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8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Clustering is a Machine Learning technique that involves the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 of data points.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a set of data points, we can use a clustering algorithm to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classify each data point into a specific group</a:t>
            </a:r>
          </a:p>
          <a:p>
            <a:pPr marL="52388" indent="0" algn="just"/>
            <a:endParaRPr lang="en-US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used Clustering Algorithms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K-Means Clustering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Mean-Shift Clustering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Density-Based Spatial Clustering (DBSCAN)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Mixture Models (GMM) based Clustering, Expectation–Maximization (EM) </a:t>
            </a:r>
          </a:p>
          <a:p>
            <a:pPr marL="338138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</a:t>
            </a:r>
          </a:p>
          <a:p>
            <a:pPr marL="52388" indent="0" algn="just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5832912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Revision of Fundamentals: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12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815406"/>
            <a:ext cx="8423284" cy="412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Tree-based models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series of if-then rules to generate predictions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one or more decision trees. All tree-based models can be used for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regression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(predicting numerical values) or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(predicting categorical values). </a:t>
            </a:r>
          </a:p>
          <a:p>
            <a:pPr marL="52388" indent="0" algn="just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are the foundation of all tree-based models.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 “ensemble” method which builds many decision trees in parallel.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models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 “ensemble” method which builds many decision trees sequentially.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 of Bagging and Boosting</a:t>
            </a:r>
          </a:p>
          <a:p>
            <a:pPr marL="52388" indent="0" algn="just">
              <a:lnSpc>
                <a:spcPct val="100000"/>
              </a:lnSpc>
            </a:pPr>
            <a:endParaRPr 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8" y="121966"/>
            <a:ext cx="6546345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Revision of Fundamentals: Tree Based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2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644584"/>
            <a:ext cx="8423284" cy="449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Let’s come back to Decision Trees Again! 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is a widely-used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 learning algorithm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which is suitable for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classification and regression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tasks. Decision trees serve as building blocks for some prominent ensemble learning algorithms such as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forests, GBDT, and XGBOOST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features that make them highly efficient: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understand and interpret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handle both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categorical data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little 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preprocessing such as normalization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dummy encoding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are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prone to overfitting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They can easily become over-complex which prevents them from generalizing well to the structure in the dataset,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Thus we tune Hyperparameters</a:t>
            </a: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define important properties such as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complexity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fast it should learn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Hyperparameter Tuning – WHY?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72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9" y="644584"/>
            <a:ext cx="8423284" cy="449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 of model hyperparameters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include: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Classifier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i.e. L1 or L2 regularization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rate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training a neural network.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and sigma hyperparameters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support vector machines.</a:t>
            </a: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k-nearest neighbors.</a:t>
            </a:r>
          </a:p>
          <a:p>
            <a:pPr marL="52388" indent="0" algn="just"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 can have many hyperparameters and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the best combination of parameters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treated as a search problem. </a:t>
            </a:r>
            <a:r>
              <a:rPr lang="en-US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best (industry wide) strategies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Hyperparameter tuning are:</a:t>
            </a:r>
            <a:b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138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endParaRPr lang="en-US" sz="1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Hyperparameter Tuning – WHY? (contd.)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17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6"/>
          <p:cNvSpPr txBox="1">
            <a:spLocks noGrp="1"/>
          </p:cNvSpPr>
          <p:nvPr>
            <p:ph type="body" idx="1"/>
          </p:nvPr>
        </p:nvSpPr>
        <p:spPr>
          <a:xfrm>
            <a:off x="316678" y="684339"/>
            <a:ext cx="8646451" cy="438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388" indent="0" algn="just">
              <a:lnSpc>
                <a:spcPct val="100000"/>
              </a:lnSpc>
            </a:pP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ML model is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 for a range of hyperparameter values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This approach is called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because it searches for best set of hyperparameters from a grid of hyperparameters values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want to set two hyperparameters C and Alpha of Logistic Regression Classifier model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with different set of values.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technique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construct many versions of the model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with all possible combinations of hyperparameters, and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return the best one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 indent="0" algn="just"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Drawback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will go through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intermediate combinations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of hyperparameters which makes grid search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computationally very expensive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12915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Hyperparameter Selection – HOW? (contd.)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F2B32-D3A9-4060-AA3F-D7273AD4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82" y="2864195"/>
            <a:ext cx="2747455" cy="163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F4C98-4B90-4A7C-8F5E-48C7A5BCDC7C}"/>
              </a:ext>
            </a:extLst>
          </p:cNvPr>
          <p:cNvSpPr txBox="1"/>
          <p:nvPr/>
        </p:nvSpPr>
        <p:spPr>
          <a:xfrm>
            <a:off x="788223" y="2905390"/>
            <a:ext cx="4820099" cy="1523494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52388"/>
            <a:r>
              <a:rPr lang="en-US" sz="12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in the image</a:t>
            </a:r>
            <a: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 </a:t>
            </a:r>
            <a:b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[0.1, 0.2, 0.3, 0.4, 0.5] and Alpha = [0.1, 0.2, 0.3, 0.4].</a:t>
            </a:r>
          </a:p>
          <a:p>
            <a:pPr marL="52388"/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/>
            <a:r>
              <a:rPr lang="en-US" sz="1200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combination </a:t>
            </a:r>
            <a:b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C=0.3 and Alpha=0.2, performance score comes out to be 0.726(Highest), therefore it is selected.</a:t>
            </a:r>
            <a:br>
              <a:rPr lang="en-US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388"/>
            <a:r>
              <a:rPr lang="en-US" sz="9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Snippet in slide notes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322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3469</Words>
  <Application>Microsoft Macintosh PowerPoint</Application>
  <PresentationFormat>On-screen Show (16:9)</PresentationFormat>
  <Paragraphs>332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Proxima Nova</vt:lpstr>
      <vt:lpstr>Calibri</vt:lpstr>
      <vt:lpstr>Simple Light</vt:lpstr>
      <vt:lpstr>PowerPoint Presentation</vt:lpstr>
      <vt:lpstr>Revision of Fundamentals</vt:lpstr>
      <vt:lpstr>Revision of Fundamentals: Linear Regression</vt:lpstr>
      <vt:lpstr>Revision of Fundamentals: Logistic Regression</vt:lpstr>
      <vt:lpstr>Revision of Fundamentals: Clustering</vt:lpstr>
      <vt:lpstr>Revision of Fundamentals: Tree Based Models</vt:lpstr>
      <vt:lpstr>Hyperparameter Tuning – WHY?</vt:lpstr>
      <vt:lpstr>Hyperparameter Tuning – WHY? (contd.)</vt:lpstr>
      <vt:lpstr>Hyperparameter Selection – HOW? (contd.)</vt:lpstr>
      <vt:lpstr>Hyperparameter Selection – HOW? (contd.)</vt:lpstr>
      <vt:lpstr>Hyperparameters in Decision Trees via Implementation</vt:lpstr>
      <vt:lpstr>Hyperparameters in Decision Trees via Implementation</vt:lpstr>
      <vt:lpstr>Hyperparameters in Decision Trees via Implementation</vt:lpstr>
      <vt:lpstr>Tree Model for Segmentation process</vt:lpstr>
      <vt:lpstr>Choosing the right model</vt:lpstr>
      <vt:lpstr>Choosing the right model (contd.)</vt:lpstr>
      <vt:lpstr>Linear Regression vs Decision Tree  vs Clustering  use cases</vt:lpstr>
      <vt:lpstr>Doubt Resolution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Mathur</dc:creator>
  <cp:lastModifiedBy>Mittal, Swayam</cp:lastModifiedBy>
  <cp:revision>181</cp:revision>
  <dcterms:modified xsi:type="dcterms:W3CDTF">2021-09-12T05:20:45Z</dcterms:modified>
</cp:coreProperties>
</file>