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74" r:id="rId3"/>
    <p:sldId id="278" r:id="rId4"/>
    <p:sldId id="282" r:id="rId5"/>
    <p:sldId id="291" r:id="rId6"/>
    <p:sldId id="293" r:id="rId7"/>
    <p:sldId id="292" r:id="rId8"/>
    <p:sldId id="296" r:id="rId9"/>
    <p:sldId id="29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A7E0ECF-6A7D-4D53-95BB-61F33F36684B}">
          <p14:sldIdLst>
            <p14:sldId id="256"/>
          </p14:sldIdLst>
        </p14:section>
        <p14:section name="Doubt Resolution + Revision" id="{A389DE94-6E5F-4EA8-84E5-6630C8849A74}">
          <p14:sldIdLst>
            <p14:sldId id="274"/>
            <p14:sldId id="278"/>
          </p14:sldIdLst>
        </p14:section>
        <p14:section name="Focussed Teaching" id="{8441CA61-DE6B-45C6-80F8-3A2A2882FFCF}">
          <p14:sldIdLst>
            <p14:sldId id="282"/>
            <p14:sldId id="291"/>
            <p14:sldId id="293"/>
            <p14:sldId id="292"/>
          </p14:sldIdLst>
        </p14:section>
        <p14:section name="EDA Q&amp;A" id="{4C24DDA0-3724-47BA-893C-4E4DDFEF8705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chit.mathur1" initials="s" lastIdx="1" clrIdx="0">
    <p:extLst>
      <p:ext uri="{19B8F6BF-5375-455C-9EA6-DF929625EA0E}">
        <p15:presenceInfo xmlns:p15="http://schemas.microsoft.com/office/powerpoint/2012/main" userId="S::sanchit.mathur1@myntra.com::f8d83d29-f89a-40ab-9ecf-386d3330ae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4B53"/>
    <a:srgbClr val="00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249" autoAdjust="0"/>
  </p:normalViewPr>
  <p:slideViewPr>
    <p:cSldViewPr snapToGrid="0">
      <p:cViewPr varScale="1">
        <p:scale>
          <a:sx n="139" d="100"/>
          <a:sy n="139" d="100"/>
        </p:scale>
        <p:origin x="176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61a358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a061a358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799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22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Necessary imports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scipy.stats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sklearn.tree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Creating the hyperparameter grid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param_dist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{"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[3, None],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(1, 9),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(1, 9),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"criterion": ["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", "entropy"]}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Instantiating Decision Tree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Instantiating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(tree,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param_dist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cv = 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Print the tuned parameters and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print("Tuned Decision Tree Parameters: {}".format(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tree_cv.best_params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print("Best score is {}".format(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tree_cv.best_score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Output: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Tuned Decision Tree Parameters: {‘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5,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3,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5, ‘criterion’: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’}</a:t>
            </a:r>
            <a:b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Best score is 0.7265625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8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80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Gini Index : For instance, let’s say we have a box with ten balls in it. If all the balls are same color, we have no randomness and impurity is zero. However, if we have 5 blue balls and 5 red balls, impurity is 1. If you take a look the leaf nodes (the nodes at the end of tree), you will see that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equal to zero.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886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25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20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Tree based models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Clustering, Decision Tree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- Notebook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Agenda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Tree-based models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series of if-then rules to generate predictions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one or more decision trees. All tree-based models can be used for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regression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(predicting numerical values) or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(predicting categorical values). </a:t>
            </a:r>
          </a:p>
          <a:p>
            <a:pPr marL="52388" indent="0" algn="just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are the foundation of all tree-based models.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 “ensemble” method which builds many decision trees in parallel.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 “ensemble” method which builds many decision trees sequentially.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of Bagging and Boosting</a:t>
            </a:r>
          </a:p>
          <a:p>
            <a:pPr marL="52388" indent="0" algn="just">
              <a:lnSpc>
                <a:spcPct val="100000"/>
              </a:lnSpc>
            </a:pP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6546345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Tree Based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2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644584"/>
            <a:ext cx="8423284" cy="449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Let’s come back to Decision Trees Again! 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is a widely-used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 algorithm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which is suitable for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classification and regression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tasks. Decision trees serve as building blocks for some prominent ensemble learning algorithms such as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forests, GBDT, and XGBOOST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of the features that make them highly efficient: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understand and interpret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handle both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data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little or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preprocessing such as normalization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dummy encoding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prone to overfitting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They can easily become over-complex which prevents them from generalizing well to the structure in the dataset,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 we tune Hyperparameters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also define important properties such as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complexity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fast it should learn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Hyperparameter Tuning – WHY?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72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8" y="684339"/>
            <a:ext cx="8646569" cy="438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import pandas as pd		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sklearn.datasets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load_wine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X, y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load_wine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return_X_y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True)</a:t>
            </a: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import tree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%matplotlib inline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=(24,14))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 will use one of the built-in datasets of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-learn. The wine dataset contains 13 features (i.e. columns) on three different wine classes. There are 178 samples (i.e. rows) in the dataset.</a:t>
            </a: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 without any hyperparameter tuning.</a:t>
            </a: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 of the hyperparameters are set with the default settings. We can plot our model using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plot_tree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Hyperparameters in Decision Trees via Implementation</a:t>
            </a:r>
            <a:endParaRPr sz="2000" dirty="0"/>
          </a:p>
        </p:txBody>
      </p:sp>
      <p:sp>
        <p:nvSpPr>
          <p:cNvPr id="5" name="Google Shape;105;p20">
            <a:extLst>
              <a:ext uri="{FF2B5EF4-FFF2-40B4-BE49-F238E27FC236}">
                <a16:creationId xmlns:a16="http://schemas.microsoft.com/office/drawing/2014/main" id="{43EE88BB-71D0-4072-BD5B-87B66B788E2E}"/>
              </a:ext>
            </a:extLst>
          </p:cNvPr>
          <p:cNvSpPr/>
          <p:nvPr/>
        </p:nvSpPr>
        <p:spPr>
          <a:xfrm rot="16200000">
            <a:off x="3968824" y="934221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13F2B-EFC3-40E4-AD48-DE6E304B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92" y="2480465"/>
            <a:ext cx="3715468" cy="792480"/>
          </a:xfrm>
          <a:prstGeom prst="rect">
            <a:avLst/>
          </a:prstGeom>
        </p:spPr>
      </p:pic>
      <p:sp>
        <p:nvSpPr>
          <p:cNvPr id="7" name="Google Shape;105;p20">
            <a:extLst>
              <a:ext uri="{FF2B5EF4-FFF2-40B4-BE49-F238E27FC236}">
                <a16:creationId xmlns:a16="http://schemas.microsoft.com/office/drawing/2014/main" id="{0E949DBD-F89F-404C-8C2A-2D77A9C74020}"/>
              </a:ext>
            </a:extLst>
          </p:cNvPr>
          <p:cNvSpPr/>
          <p:nvPr/>
        </p:nvSpPr>
        <p:spPr>
          <a:xfrm rot="16200000">
            <a:off x="3968824" y="2273528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65B7063B-6642-4C86-BAED-52EA38466E1C}"/>
              </a:ext>
            </a:extLst>
          </p:cNvPr>
          <p:cNvSpPr/>
          <p:nvPr/>
        </p:nvSpPr>
        <p:spPr>
          <a:xfrm rot="16200000">
            <a:off x="3968823" y="3576647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85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116958" y="659219"/>
            <a:ext cx="8846289" cy="440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=0.2)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=(18,10))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=3)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=(20,10))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=3,min_samples_leaf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=3)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=(20,10))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=5)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=(20,10))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performs a split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the main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is to decrease impurity as much as possible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the impurity decreases, the more informative power that split gains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As the tree gets deeper, the amount of impurity decrease becomes lower.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this to prevent the tree from doing further splits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Hyperparameter name for this is :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will return a smaller tree as output when values are changed from default value of 0</a:t>
            </a:r>
          </a:p>
          <a:p>
            <a:pPr marL="52388" indent="0" algn="just">
              <a:lnSpc>
                <a:spcPct val="100000"/>
              </a:lnSpc>
            </a:pP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Min_impurity_split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can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used to control the tree based on impurity values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a threshold on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For instance, if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min_impurity_split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set to 0.3, a node needs to have a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 that is more then 0.3 to be further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 to control the depth of a tree is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does not make any calculations regarding impurity or sample ratio.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stops splitting when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reached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2388" indent="0" algn="just">
              <a:lnSpc>
                <a:spcPct val="100000"/>
              </a:lnSpc>
            </a:pP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 indicates the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number of samples required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at a leaf node. We need to be careful when using hyperparameters together.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also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the number of leaf nodes using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parameter which grows the tree in best-first fashion until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reached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 best split is decided based on impurity decrease.</a:t>
            </a:r>
          </a:p>
          <a:p>
            <a:pPr marL="52388" indent="0" algn="just">
              <a:lnSpc>
                <a:spcPct val="100000"/>
              </a:lnSpc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is the number of features to consider when looking for the best split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Hyperparameters in Decision Trees via Implementation</a:t>
            </a:r>
            <a:endParaRPr sz="2000" dirty="0"/>
          </a:p>
        </p:txBody>
      </p:sp>
      <p:sp>
        <p:nvSpPr>
          <p:cNvPr id="5" name="Google Shape;105;p20">
            <a:extLst>
              <a:ext uri="{FF2B5EF4-FFF2-40B4-BE49-F238E27FC236}">
                <a16:creationId xmlns:a16="http://schemas.microsoft.com/office/drawing/2014/main" id="{43EE88BB-71D0-4072-BD5B-87B66B788E2E}"/>
              </a:ext>
            </a:extLst>
          </p:cNvPr>
          <p:cNvSpPr/>
          <p:nvPr/>
        </p:nvSpPr>
        <p:spPr>
          <a:xfrm rot="16200000">
            <a:off x="3660478" y="761545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5;p20">
            <a:extLst>
              <a:ext uri="{FF2B5EF4-FFF2-40B4-BE49-F238E27FC236}">
                <a16:creationId xmlns:a16="http://schemas.microsoft.com/office/drawing/2014/main" id="{0E949DBD-F89F-404C-8C2A-2D77A9C74020}"/>
              </a:ext>
            </a:extLst>
          </p:cNvPr>
          <p:cNvSpPr/>
          <p:nvPr/>
        </p:nvSpPr>
        <p:spPr>
          <a:xfrm rot="16200000">
            <a:off x="3671111" y="1968573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65B7063B-6642-4C86-BAED-52EA38466E1C}"/>
              </a:ext>
            </a:extLst>
          </p:cNvPr>
          <p:cNvSpPr/>
          <p:nvPr/>
        </p:nvSpPr>
        <p:spPr>
          <a:xfrm rot="16200000">
            <a:off x="3671111" y="3010297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5;p20">
            <a:extLst>
              <a:ext uri="{FF2B5EF4-FFF2-40B4-BE49-F238E27FC236}">
                <a16:creationId xmlns:a16="http://schemas.microsoft.com/office/drawing/2014/main" id="{A273ABF0-8098-4060-9B8B-A2B4C5D002F6}"/>
              </a:ext>
            </a:extLst>
          </p:cNvPr>
          <p:cNvSpPr/>
          <p:nvPr/>
        </p:nvSpPr>
        <p:spPr>
          <a:xfrm rot="16200000">
            <a:off x="3671110" y="4092954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73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Hyperparameters in Decision Trees via Implementation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032AC-1DEA-4A8C-90C8-1FA113AF5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" r="1245"/>
          <a:stretch/>
        </p:blipFill>
        <p:spPr>
          <a:xfrm>
            <a:off x="3525511" y="715547"/>
            <a:ext cx="5588341" cy="3154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5AA5E-44EF-4FCA-89D5-9C75F3BF4D4A}"/>
              </a:ext>
            </a:extLst>
          </p:cNvPr>
          <p:cNvSpPr txBox="1"/>
          <p:nvPr/>
        </p:nvSpPr>
        <p:spPr>
          <a:xfrm>
            <a:off x="112458" y="719430"/>
            <a:ext cx="337052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keeps splitting the nodes until all the nodes are pure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(i.e. contain samples from only one class).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 each box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line indicates the name of the feature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(i.e. column)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Since we did not name the columns, the index of the column is shown</a:t>
            </a:r>
            <a:b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indicates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observations (i.e. rows) </a:t>
            </a:r>
            <a:b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shows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these samples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according to the target variable.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impurity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20CE6-B1BD-4C1A-A20A-ACC4CF15A5A5}"/>
              </a:ext>
            </a:extLst>
          </p:cNvPr>
          <p:cNvSpPr txBox="1"/>
          <p:nvPr/>
        </p:nvSpPr>
        <p:spPr>
          <a:xfrm>
            <a:off x="3525511" y="3932061"/>
            <a:ext cx="5578294" cy="117173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Gini impurity is a </a:t>
            </a: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how often a randomly chosen element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from the set </a:t>
            </a: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be incorrectly labeled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if it was randomly labeled according to the distribution of labels in the subset. 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take a look the leaf nodes (the nodes at the end of tree), you will see that </a:t>
            </a:r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equal to zero.</a:t>
            </a:r>
          </a:p>
        </p:txBody>
      </p:sp>
    </p:spTree>
    <p:extLst>
      <p:ext uri="{BB962C8B-B14F-4D97-AF65-F5344CB8AC3E}">
        <p14:creationId xmlns:p14="http://schemas.microsoft.com/office/powerpoint/2010/main" val="256100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236292" y="2220058"/>
            <a:ext cx="8423284" cy="70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98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236292" y="2220058"/>
            <a:ext cx="8423284" cy="70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Thank You! 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9220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1318</Words>
  <Application>Microsoft Macintosh PowerPoint</Application>
  <PresentationFormat>On-screen Show (16:9)</PresentationFormat>
  <Paragraphs>114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Proxima Nova</vt:lpstr>
      <vt:lpstr>Arial</vt:lpstr>
      <vt:lpstr>Simple Light</vt:lpstr>
      <vt:lpstr>PowerPoint Presentation</vt:lpstr>
      <vt:lpstr>Agenda</vt:lpstr>
      <vt:lpstr>Tree Based Models</vt:lpstr>
      <vt:lpstr>Hyperparameter Tuning – WHY?</vt:lpstr>
      <vt:lpstr>Hyperparameters in Decision Trees via Implementation</vt:lpstr>
      <vt:lpstr>Hyperparameters in Decision Trees via Implementation</vt:lpstr>
      <vt:lpstr>Hyperparameters in Decision Trees via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Mathur</dc:creator>
  <cp:lastModifiedBy>Mittal, Swayam</cp:lastModifiedBy>
  <cp:revision>186</cp:revision>
  <dcterms:modified xsi:type="dcterms:W3CDTF">2021-09-25T17:27:57Z</dcterms:modified>
</cp:coreProperties>
</file>