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0" r:id="rId4"/>
    <p:sldId id="265" r:id="rId5"/>
    <p:sldId id="257" r:id="rId6"/>
    <p:sldId id="266" r:id="rId7"/>
    <p:sldId id="267" r:id="rId8"/>
    <p:sldId id="268" r:id="rId9"/>
    <p:sldId id="269" r:id="rId10"/>
    <p:sldId id="270" r:id="rId11"/>
    <p:sldId id="271" r:id="rId12"/>
    <p:sldId id="258" r:id="rId13"/>
    <p:sldId id="280" r:id="rId14"/>
    <p:sldId id="259" r:id="rId15"/>
    <p:sldId id="261" r:id="rId16"/>
    <p:sldId id="262"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E8CFD-2DE2-4334-896A-00A85CEE1C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B29CAD-E12B-4107-8FE6-1AF16556DA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169A22-AF67-4C4D-B18F-86989F4FFC54}"/>
              </a:ext>
            </a:extLst>
          </p:cNvPr>
          <p:cNvSpPr>
            <a:spLocks noGrp="1"/>
          </p:cNvSpPr>
          <p:nvPr>
            <p:ph type="dt" sz="half" idx="10"/>
          </p:nvPr>
        </p:nvSpPr>
        <p:spPr/>
        <p:txBody>
          <a:bodyPr/>
          <a:lstStyle/>
          <a:p>
            <a:fld id="{00280A37-88D8-4059-9FAF-BBCC750C95D3}" type="datetimeFigureOut">
              <a:rPr lang="en-IN" smtClean="0"/>
              <a:t>18/09/21</a:t>
            </a:fld>
            <a:endParaRPr lang="en-IN"/>
          </a:p>
        </p:txBody>
      </p:sp>
      <p:sp>
        <p:nvSpPr>
          <p:cNvPr id="5" name="Footer Placeholder 4">
            <a:extLst>
              <a:ext uri="{FF2B5EF4-FFF2-40B4-BE49-F238E27FC236}">
                <a16:creationId xmlns:a16="http://schemas.microsoft.com/office/drawing/2014/main" id="{FA496560-642E-408D-8FEB-56D8D08404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46FFA3-E2DF-4121-B26D-38B4FBBCC90F}"/>
              </a:ext>
            </a:extLst>
          </p:cNvPr>
          <p:cNvSpPr>
            <a:spLocks noGrp="1"/>
          </p:cNvSpPr>
          <p:nvPr>
            <p:ph type="sldNum" sz="quarter" idx="12"/>
          </p:nvPr>
        </p:nvSpPr>
        <p:spPr/>
        <p:txBody>
          <a:bodyPr/>
          <a:lstStyle/>
          <a:p>
            <a:fld id="{65E4D041-4DF9-46D8-9E94-E97F54204DAE}" type="slidenum">
              <a:rPr lang="en-IN" smtClean="0"/>
              <a:t>‹#›</a:t>
            </a:fld>
            <a:endParaRPr lang="en-IN"/>
          </a:p>
        </p:txBody>
      </p:sp>
    </p:spTree>
    <p:extLst>
      <p:ext uri="{BB962C8B-B14F-4D97-AF65-F5344CB8AC3E}">
        <p14:creationId xmlns:p14="http://schemas.microsoft.com/office/powerpoint/2010/main" val="207363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B99C-3C77-468E-9AFB-6D492FC212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3A05EF-F965-4188-9785-E46EA82769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233E7C-9038-4BDC-B34C-F854CF377DF2}"/>
              </a:ext>
            </a:extLst>
          </p:cNvPr>
          <p:cNvSpPr>
            <a:spLocks noGrp="1"/>
          </p:cNvSpPr>
          <p:nvPr>
            <p:ph type="dt" sz="half" idx="10"/>
          </p:nvPr>
        </p:nvSpPr>
        <p:spPr/>
        <p:txBody>
          <a:bodyPr/>
          <a:lstStyle/>
          <a:p>
            <a:fld id="{00280A37-88D8-4059-9FAF-BBCC750C95D3}" type="datetimeFigureOut">
              <a:rPr lang="en-IN" smtClean="0"/>
              <a:t>18/09/21</a:t>
            </a:fld>
            <a:endParaRPr lang="en-IN"/>
          </a:p>
        </p:txBody>
      </p:sp>
      <p:sp>
        <p:nvSpPr>
          <p:cNvPr id="5" name="Footer Placeholder 4">
            <a:extLst>
              <a:ext uri="{FF2B5EF4-FFF2-40B4-BE49-F238E27FC236}">
                <a16:creationId xmlns:a16="http://schemas.microsoft.com/office/drawing/2014/main" id="{1B1D8E71-7F96-4F47-94C4-033B5E2D41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BDCB6-6A31-4937-82A0-E4287D6BA768}"/>
              </a:ext>
            </a:extLst>
          </p:cNvPr>
          <p:cNvSpPr>
            <a:spLocks noGrp="1"/>
          </p:cNvSpPr>
          <p:nvPr>
            <p:ph type="sldNum" sz="quarter" idx="12"/>
          </p:nvPr>
        </p:nvSpPr>
        <p:spPr/>
        <p:txBody>
          <a:bodyPr/>
          <a:lstStyle/>
          <a:p>
            <a:fld id="{65E4D041-4DF9-46D8-9E94-E97F54204DAE}" type="slidenum">
              <a:rPr lang="en-IN" smtClean="0"/>
              <a:t>‹#›</a:t>
            </a:fld>
            <a:endParaRPr lang="en-IN"/>
          </a:p>
        </p:txBody>
      </p:sp>
    </p:spTree>
    <p:extLst>
      <p:ext uri="{BB962C8B-B14F-4D97-AF65-F5344CB8AC3E}">
        <p14:creationId xmlns:p14="http://schemas.microsoft.com/office/powerpoint/2010/main" val="3392594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5570E4-8A01-4CC3-A884-8BD9C1C257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5317D0-DE91-4347-AF0E-C9A6E98E86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50FC5E-C500-46AC-AA65-7D646B275347}"/>
              </a:ext>
            </a:extLst>
          </p:cNvPr>
          <p:cNvSpPr>
            <a:spLocks noGrp="1"/>
          </p:cNvSpPr>
          <p:nvPr>
            <p:ph type="dt" sz="half" idx="10"/>
          </p:nvPr>
        </p:nvSpPr>
        <p:spPr/>
        <p:txBody>
          <a:bodyPr/>
          <a:lstStyle/>
          <a:p>
            <a:fld id="{00280A37-88D8-4059-9FAF-BBCC750C95D3}" type="datetimeFigureOut">
              <a:rPr lang="en-IN" smtClean="0"/>
              <a:t>18/09/21</a:t>
            </a:fld>
            <a:endParaRPr lang="en-IN"/>
          </a:p>
        </p:txBody>
      </p:sp>
      <p:sp>
        <p:nvSpPr>
          <p:cNvPr id="5" name="Footer Placeholder 4">
            <a:extLst>
              <a:ext uri="{FF2B5EF4-FFF2-40B4-BE49-F238E27FC236}">
                <a16:creationId xmlns:a16="http://schemas.microsoft.com/office/drawing/2014/main" id="{F751D14D-9742-4526-A6AF-1DA7077252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85CE47-22FA-44A7-A261-1C088012C406}"/>
              </a:ext>
            </a:extLst>
          </p:cNvPr>
          <p:cNvSpPr>
            <a:spLocks noGrp="1"/>
          </p:cNvSpPr>
          <p:nvPr>
            <p:ph type="sldNum" sz="quarter" idx="12"/>
          </p:nvPr>
        </p:nvSpPr>
        <p:spPr/>
        <p:txBody>
          <a:bodyPr/>
          <a:lstStyle/>
          <a:p>
            <a:fld id="{65E4D041-4DF9-46D8-9E94-E97F54204DAE}" type="slidenum">
              <a:rPr lang="en-IN" smtClean="0"/>
              <a:t>‹#›</a:t>
            </a:fld>
            <a:endParaRPr lang="en-IN"/>
          </a:p>
        </p:txBody>
      </p:sp>
    </p:spTree>
    <p:extLst>
      <p:ext uri="{BB962C8B-B14F-4D97-AF65-F5344CB8AC3E}">
        <p14:creationId xmlns:p14="http://schemas.microsoft.com/office/powerpoint/2010/main" val="3945732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3CDC-1EBB-4959-8604-0B39C72E17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0ACF0B-8EB6-479A-A153-FAD7E9E7B8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91FC77-6386-4C00-A593-69C147501852}"/>
              </a:ext>
            </a:extLst>
          </p:cNvPr>
          <p:cNvSpPr>
            <a:spLocks noGrp="1"/>
          </p:cNvSpPr>
          <p:nvPr>
            <p:ph type="dt" sz="half" idx="10"/>
          </p:nvPr>
        </p:nvSpPr>
        <p:spPr/>
        <p:txBody>
          <a:bodyPr/>
          <a:lstStyle/>
          <a:p>
            <a:fld id="{00280A37-88D8-4059-9FAF-BBCC750C95D3}" type="datetimeFigureOut">
              <a:rPr lang="en-IN" smtClean="0"/>
              <a:t>18/09/21</a:t>
            </a:fld>
            <a:endParaRPr lang="en-IN"/>
          </a:p>
        </p:txBody>
      </p:sp>
      <p:sp>
        <p:nvSpPr>
          <p:cNvPr id="5" name="Footer Placeholder 4">
            <a:extLst>
              <a:ext uri="{FF2B5EF4-FFF2-40B4-BE49-F238E27FC236}">
                <a16:creationId xmlns:a16="http://schemas.microsoft.com/office/drawing/2014/main" id="{A0FC89C2-E60A-4384-B544-6DD1DECDE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DE7444-B315-40A5-B917-1BF428931417}"/>
              </a:ext>
            </a:extLst>
          </p:cNvPr>
          <p:cNvSpPr>
            <a:spLocks noGrp="1"/>
          </p:cNvSpPr>
          <p:nvPr>
            <p:ph type="sldNum" sz="quarter" idx="12"/>
          </p:nvPr>
        </p:nvSpPr>
        <p:spPr/>
        <p:txBody>
          <a:bodyPr/>
          <a:lstStyle/>
          <a:p>
            <a:fld id="{65E4D041-4DF9-46D8-9E94-E97F54204DAE}" type="slidenum">
              <a:rPr lang="en-IN" smtClean="0"/>
              <a:t>‹#›</a:t>
            </a:fld>
            <a:endParaRPr lang="en-IN"/>
          </a:p>
        </p:txBody>
      </p:sp>
    </p:spTree>
    <p:extLst>
      <p:ext uri="{BB962C8B-B14F-4D97-AF65-F5344CB8AC3E}">
        <p14:creationId xmlns:p14="http://schemas.microsoft.com/office/powerpoint/2010/main" val="32610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7747-A6CF-4089-BF34-36B03D8228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57F44D-6D70-4DAF-AA01-74673B4074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A34485-F5B1-4A1D-B4E1-5CE613A6D572}"/>
              </a:ext>
            </a:extLst>
          </p:cNvPr>
          <p:cNvSpPr>
            <a:spLocks noGrp="1"/>
          </p:cNvSpPr>
          <p:nvPr>
            <p:ph type="dt" sz="half" idx="10"/>
          </p:nvPr>
        </p:nvSpPr>
        <p:spPr/>
        <p:txBody>
          <a:bodyPr/>
          <a:lstStyle/>
          <a:p>
            <a:fld id="{00280A37-88D8-4059-9FAF-BBCC750C95D3}" type="datetimeFigureOut">
              <a:rPr lang="en-IN" smtClean="0"/>
              <a:t>18/09/21</a:t>
            </a:fld>
            <a:endParaRPr lang="en-IN"/>
          </a:p>
        </p:txBody>
      </p:sp>
      <p:sp>
        <p:nvSpPr>
          <p:cNvPr id="5" name="Footer Placeholder 4">
            <a:extLst>
              <a:ext uri="{FF2B5EF4-FFF2-40B4-BE49-F238E27FC236}">
                <a16:creationId xmlns:a16="http://schemas.microsoft.com/office/drawing/2014/main" id="{90DBA838-EB46-432F-8593-43DDF2E065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0E120A-1263-45E0-9E46-31C37F820F5C}"/>
              </a:ext>
            </a:extLst>
          </p:cNvPr>
          <p:cNvSpPr>
            <a:spLocks noGrp="1"/>
          </p:cNvSpPr>
          <p:nvPr>
            <p:ph type="sldNum" sz="quarter" idx="12"/>
          </p:nvPr>
        </p:nvSpPr>
        <p:spPr/>
        <p:txBody>
          <a:bodyPr/>
          <a:lstStyle/>
          <a:p>
            <a:fld id="{65E4D041-4DF9-46D8-9E94-E97F54204DAE}" type="slidenum">
              <a:rPr lang="en-IN" smtClean="0"/>
              <a:t>‹#›</a:t>
            </a:fld>
            <a:endParaRPr lang="en-IN"/>
          </a:p>
        </p:txBody>
      </p:sp>
    </p:spTree>
    <p:extLst>
      <p:ext uri="{BB962C8B-B14F-4D97-AF65-F5344CB8AC3E}">
        <p14:creationId xmlns:p14="http://schemas.microsoft.com/office/powerpoint/2010/main" val="163027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5770D-CA12-4DCA-8B55-EE6490F1C8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ECD662-6725-4A8C-A8D4-5BD49905F7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1C6096F-0ADA-4399-96A0-9FABCE17D7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6D0DE8-333D-4BA3-B63D-76D05911CF7E}"/>
              </a:ext>
            </a:extLst>
          </p:cNvPr>
          <p:cNvSpPr>
            <a:spLocks noGrp="1"/>
          </p:cNvSpPr>
          <p:nvPr>
            <p:ph type="dt" sz="half" idx="10"/>
          </p:nvPr>
        </p:nvSpPr>
        <p:spPr/>
        <p:txBody>
          <a:bodyPr/>
          <a:lstStyle/>
          <a:p>
            <a:fld id="{00280A37-88D8-4059-9FAF-BBCC750C95D3}" type="datetimeFigureOut">
              <a:rPr lang="en-IN" smtClean="0"/>
              <a:t>18/09/21</a:t>
            </a:fld>
            <a:endParaRPr lang="en-IN"/>
          </a:p>
        </p:txBody>
      </p:sp>
      <p:sp>
        <p:nvSpPr>
          <p:cNvPr id="6" name="Footer Placeholder 5">
            <a:extLst>
              <a:ext uri="{FF2B5EF4-FFF2-40B4-BE49-F238E27FC236}">
                <a16:creationId xmlns:a16="http://schemas.microsoft.com/office/drawing/2014/main" id="{B84F1404-4B2B-41F8-857D-93C3F766F9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248785-2F9A-481A-B528-8204A6D51283}"/>
              </a:ext>
            </a:extLst>
          </p:cNvPr>
          <p:cNvSpPr>
            <a:spLocks noGrp="1"/>
          </p:cNvSpPr>
          <p:nvPr>
            <p:ph type="sldNum" sz="quarter" idx="12"/>
          </p:nvPr>
        </p:nvSpPr>
        <p:spPr/>
        <p:txBody>
          <a:bodyPr/>
          <a:lstStyle/>
          <a:p>
            <a:fld id="{65E4D041-4DF9-46D8-9E94-E97F54204DAE}" type="slidenum">
              <a:rPr lang="en-IN" smtClean="0"/>
              <a:t>‹#›</a:t>
            </a:fld>
            <a:endParaRPr lang="en-IN"/>
          </a:p>
        </p:txBody>
      </p:sp>
    </p:spTree>
    <p:extLst>
      <p:ext uri="{BB962C8B-B14F-4D97-AF65-F5344CB8AC3E}">
        <p14:creationId xmlns:p14="http://schemas.microsoft.com/office/powerpoint/2010/main" val="1576911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501FA-6C6F-42DE-8466-3C4EB3E212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BDE238-C761-489B-9724-3440F2BC76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C0260F-5222-4CBF-8C21-D3E2D5C610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8CE4811-BCD2-4E8A-8EDD-11DC160D06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A5D2D0-B594-4502-8FDE-E6BCD2E4AE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719812-2705-47B0-8EE1-5D5236DD8AC7}"/>
              </a:ext>
            </a:extLst>
          </p:cNvPr>
          <p:cNvSpPr>
            <a:spLocks noGrp="1"/>
          </p:cNvSpPr>
          <p:nvPr>
            <p:ph type="dt" sz="half" idx="10"/>
          </p:nvPr>
        </p:nvSpPr>
        <p:spPr/>
        <p:txBody>
          <a:bodyPr/>
          <a:lstStyle/>
          <a:p>
            <a:fld id="{00280A37-88D8-4059-9FAF-BBCC750C95D3}" type="datetimeFigureOut">
              <a:rPr lang="en-IN" smtClean="0"/>
              <a:t>18/09/21</a:t>
            </a:fld>
            <a:endParaRPr lang="en-IN"/>
          </a:p>
        </p:txBody>
      </p:sp>
      <p:sp>
        <p:nvSpPr>
          <p:cNvPr id="8" name="Footer Placeholder 7">
            <a:extLst>
              <a:ext uri="{FF2B5EF4-FFF2-40B4-BE49-F238E27FC236}">
                <a16:creationId xmlns:a16="http://schemas.microsoft.com/office/drawing/2014/main" id="{D7A8108A-6C8B-4F3F-B7C4-BDD99E514A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76F61B-8156-44B2-9B28-167962EB52EF}"/>
              </a:ext>
            </a:extLst>
          </p:cNvPr>
          <p:cNvSpPr>
            <a:spLocks noGrp="1"/>
          </p:cNvSpPr>
          <p:nvPr>
            <p:ph type="sldNum" sz="quarter" idx="12"/>
          </p:nvPr>
        </p:nvSpPr>
        <p:spPr/>
        <p:txBody>
          <a:bodyPr/>
          <a:lstStyle/>
          <a:p>
            <a:fld id="{65E4D041-4DF9-46D8-9E94-E97F54204DAE}" type="slidenum">
              <a:rPr lang="en-IN" smtClean="0"/>
              <a:t>‹#›</a:t>
            </a:fld>
            <a:endParaRPr lang="en-IN"/>
          </a:p>
        </p:txBody>
      </p:sp>
    </p:spTree>
    <p:extLst>
      <p:ext uri="{BB962C8B-B14F-4D97-AF65-F5344CB8AC3E}">
        <p14:creationId xmlns:p14="http://schemas.microsoft.com/office/powerpoint/2010/main" val="211961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67DDD-43F8-4DF8-A981-5C82D4BFE2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3A3B5F-BA51-4083-B1C3-653CE1E7A7AC}"/>
              </a:ext>
            </a:extLst>
          </p:cNvPr>
          <p:cNvSpPr>
            <a:spLocks noGrp="1"/>
          </p:cNvSpPr>
          <p:nvPr>
            <p:ph type="dt" sz="half" idx="10"/>
          </p:nvPr>
        </p:nvSpPr>
        <p:spPr/>
        <p:txBody>
          <a:bodyPr/>
          <a:lstStyle/>
          <a:p>
            <a:fld id="{00280A37-88D8-4059-9FAF-BBCC750C95D3}" type="datetimeFigureOut">
              <a:rPr lang="en-IN" smtClean="0"/>
              <a:t>18/09/21</a:t>
            </a:fld>
            <a:endParaRPr lang="en-IN"/>
          </a:p>
        </p:txBody>
      </p:sp>
      <p:sp>
        <p:nvSpPr>
          <p:cNvPr id="4" name="Footer Placeholder 3">
            <a:extLst>
              <a:ext uri="{FF2B5EF4-FFF2-40B4-BE49-F238E27FC236}">
                <a16:creationId xmlns:a16="http://schemas.microsoft.com/office/drawing/2014/main" id="{1171D11A-20DB-4287-BE53-F7F5B8DDD1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BA3EE0-AC90-4746-8B00-68EFBE8EF7C4}"/>
              </a:ext>
            </a:extLst>
          </p:cNvPr>
          <p:cNvSpPr>
            <a:spLocks noGrp="1"/>
          </p:cNvSpPr>
          <p:nvPr>
            <p:ph type="sldNum" sz="quarter" idx="12"/>
          </p:nvPr>
        </p:nvSpPr>
        <p:spPr/>
        <p:txBody>
          <a:bodyPr/>
          <a:lstStyle/>
          <a:p>
            <a:fld id="{65E4D041-4DF9-46D8-9E94-E97F54204DAE}" type="slidenum">
              <a:rPr lang="en-IN" smtClean="0"/>
              <a:t>‹#›</a:t>
            </a:fld>
            <a:endParaRPr lang="en-IN"/>
          </a:p>
        </p:txBody>
      </p:sp>
    </p:spTree>
    <p:extLst>
      <p:ext uri="{BB962C8B-B14F-4D97-AF65-F5344CB8AC3E}">
        <p14:creationId xmlns:p14="http://schemas.microsoft.com/office/powerpoint/2010/main" val="4266131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3C06C6-95EC-4657-ADEF-0D6D890513C2}"/>
              </a:ext>
            </a:extLst>
          </p:cNvPr>
          <p:cNvSpPr>
            <a:spLocks noGrp="1"/>
          </p:cNvSpPr>
          <p:nvPr>
            <p:ph type="dt" sz="half" idx="10"/>
          </p:nvPr>
        </p:nvSpPr>
        <p:spPr/>
        <p:txBody>
          <a:bodyPr/>
          <a:lstStyle/>
          <a:p>
            <a:fld id="{00280A37-88D8-4059-9FAF-BBCC750C95D3}" type="datetimeFigureOut">
              <a:rPr lang="en-IN" smtClean="0"/>
              <a:t>18/09/21</a:t>
            </a:fld>
            <a:endParaRPr lang="en-IN"/>
          </a:p>
        </p:txBody>
      </p:sp>
      <p:sp>
        <p:nvSpPr>
          <p:cNvPr id="3" name="Footer Placeholder 2">
            <a:extLst>
              <a:ext uri="{FF2B5EF4-FFF2-40B4-BE49-F238E27FC236}">
                <a16:creationId xmlns:a16="http://schemas.microsoft.com/office/drawing/2014/main" id="{64639DE6-28C8-4102-837C-DDF2FAB135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A6EBBF-5221-4397-B42D-7EA8D2BC6297}"/>
              </a:ext>
            </a:extLst>
          </p:cNvPr>
          <p:cNvSpPr>
            <a:spLocks noGrp="1"/>
          </p:cNvSpPr>
          <p:nvPr>
            <p:ph type="sldNum" sz="quarter" idx="12"/>
          </p:nvPr>
        </p:nvSpPr>
        <p:spPr/>
        <p:txBody>
          <a:bodyPr/>
          <a:lstStyle/>
          <a:p>
            <a:fld id="{65E4D041-4DF9-46D8-9E94-E97F54204DAE}" type="slidenum">
              <a:rPr lang="en-IN" smtClean="0"/>
              <a:t>‹#›</a:t>
            </a:fld>
            <a:endParaRPr lang="en-IN"/>
          </a:p>
        </p:txBody>
      </p:sp>
    </p:spTree>
    <p:extLst>
      <p:ext uri="{BB962C8B-B14F-4D97-AF65-F5344CB8AC3E}">
        <p14:creationId xmlns:p14="http://schemas.microsoft.com/office/powerpoint/2010/main" val="1740992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30BF7-044A-4857-B4F2-4AA3D2921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B248D6-2665-4F33-BD70-1518436EEF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109B25-2B11-4987-B5AE-DC1F527818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900EB7-5ACD-40B5-AC63-1D825CB0649D}"/>
              </a:ext>
            </a:extLst>
          </p:cNvPr>
          <p:cNvSpPr>
            <a:spLocks noGrp="1"/>
          </p:cNvSpPr>
          <p:nvPr>
            <p:ph type="dt" sz="half" idx="10"/>
          </p:nvPr>
        </p:nvSpPr>
        <p:spPr/>
        <p:txBody>
          <a:bodyPr/>
          <a:lstStyle/>
          <a:p>
            <a:fld id="{00280A37-88D8-4059-9FAF-BBCC750C95D3}" type="datetimeFigureOut">
              <a:rPr lang="en-IN" smtClean="0"/>
              <a:t>18/09/21</a:t>
            </a:fld>
            <a:endParaRPr lang="en-IN"/>
          </a:p>
        </p:txBody>
      </p:sp>
      <p:sp>
        <p:nvSpPr>
          <p:cNvPr id="6" name="Footer Placeholder 5">
            <a:extLst>
              <a:ext uri="{FF2B5EF4-FFF2-40B4-BE49-F238E27FC236}">
                <a16:creationId xmlns:a16="http://schemas.microsoft.com/office/drawing/2014/main" id="{2833A146-0669-4B5E-9083-B6BA7FC1D2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EC9659-55D0-41A5-B0E9-649EEEE8E55B}"/>
              </a:ext>
            </a:extLst>
          </p:cNvPr>
          <p:cNvSpPr>
            <a:spLocks noGrp="1"/>
          </p:cNvSpPr>
          <p:nvPr>
            <p:ph type="sldNum" sz="quarter" idx="12"/>
          </p:nvPr>
        </p:nvSpPr>
        <p:spPr/>
        <p:txBody>
          <a:bodyPr/>
          <a:lstStyle/>
          <a:p>
            <a:fld id="{65E4D041-4DF9-46D8-9E94-E97F54204DAE}" type="slidenum">
              <a:rPr lang="en-IN" smtClean="0"/>
              <a:t>‹#›</a:t>
            </a:fld>
            <a:endParaRPr lang="en-IN"/>
          </a:p>
        </p:txBody>
      </p:sp>
    </p:spTree>
    <p:extLst>
      <p:ext uri="{BB962C8B-B14F-4D97-AF65-F5344CB8AC3E}">
        <p14:creationId xmlns:p14="http://schemas.microsoft.com/office/powerpoint/2010/main" val="1652203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A4AD1-180F-44A6-9151-F0FC2B71D9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5384CF3-24F5-48A7-A64F-721D16E454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76FAE1E-E597-4469-84AC-1AA7CEA4A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C112F3-FBAC-4C12-A64B-1BA0C991F5EF}"/>
              </a:ext>
            </a:extLst>
          </p:cNvPr>
          <p:cNvSpPr>
            <a:spLocks noGrp="1"/>
          </p:cNvSpPr>
          <p:nvPr>
            <p:ph type="dt" sz="half" idx="10"/>
          </p:nvPr>
        </p:nvSpPr>
        <p:spPr/>
        <p:txBody>
          <a:bodyPr/>
          <a:lstStyle/>
          <a:p>
            <a:fld id="{00280A37-88D8-4059-9FAF-BBCC750C95D3}" type="datetimeFigureOut">
              <a:rPr lang="en-IN" smtClean="0"/>
              <a:t>18/09/21</a:t>
            </a:fld>
            <a:endParaRPr lang="en-IN"/>
          </a:p>
        </p:txBody>
      </p:sp>
      <p:sp>
        <p:nvSpPr>
          <p:cNvPr id="6" name="Footer Placeholder 5">
            <a:extLst>
              <a:ext uri="{FF2B5EF4-FFF2-40B4-BE49-F238E27FC236}">
                <a16:creationId xmlns:a16="http://schemas.microsoft.com/office/drawing/2014/main" id="{CAB6F446-6185-4F13-8018-FC236FC1CB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095D66-E94D-4F22-B8DA-EA199F363321}"/>
              </a:ext>
            </a:extLst>
          </p:cNvPr>
          <p:cNvSpPr>
            <a:spLocks noGrp="1"/>
          </p:cNvSpPr>
          <p:nvPr>
            <p:ph type="sldNum" sz="quarter" idx="12"/>
          </p:nvPr>
        </p:nvSpPr>
        <p:spPr/>
        <p:txBody>
          <a:bodyPr/>
          <a:lstStyle/>
          <a:p>
            <a:fld id="{65E4D041-4DF9-46D8-9E94-E97F54204DAE}" type="slidenum">
              <a:rPr lang="en-IN" smtClean="0"/>
              <a:t>‹#›</a:t>
            </a:fld>
            <a:endParaRPr lang="en-IN"/>
          </a:p>
        </p:txBody>
      </p:sp>
    </p:spTree>
    <p:extLst>
      <p:ext uri="{BB962C8B-B14F-4D97-AF65-F5344CB8AC3E}">
        <p14:creationId xmlns:p14="http://schemas.microsoft.com/office/powerpoint/2010/main" val="3994340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CCC986-FA78-45FB-B4AB-08F9811FCF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4D99E4-E90B-4651-A6CC-2FBDF104D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426754-A405-47D5-9A63-1B9C4ADC8E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280A37-88D8-4059-9FAF-BBCC750C95D3}" type="datetimeFigureOut">
              <a:rPr lang="en-IN" smtClean="0"/>
              <a:t>18/09/21</a:t>
            </a:fld>
            <a:endParaRPr lang="en-IN"/>
          </a:p>
        </p:txBody>
      </p:sp>
      <p:sp>
        <p:nvSpPr>
          <p:cNvPr id="5" name="Footer Placeholder 4">
            <a:extLst>
              <a:ext uri="{FF2B5EF4-FFF2-40B4-BE49-F238E27FC236}">
                <a16:creationId xmlns:a16="http://schemas.microsoft.com/office/drawing/2014/main" id="{F07BA121-76B1-423D-8C3E-E360328F75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68B099-5393-4D7B-9510-9B8FC2099D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4D041-4DF9-46D8-9E94-E97F54204DAE}" type="slidenum">
              <a:rPr lang="en-IN" smtClean="0"/>
              <a:t>‹#›</a:t>
            </a:fld>
            <a:endParaRPr lang="en-IN"/>
          </a:p>
        </p:txBody>
      </p:sp>
    </p:spTree>
    <p:extLst>
      <p:ext uri="{BB962C8B-B14F-4D97-AF65-F5344CB8AC3E}">
        <p14:creationId xmlns:p14="http://schemas.microsoft.com/office/powerpoint/2010/main" val="249527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6A9A-E91F-4777-B2D4-2BFB65B76733}"/>
              </a:ext>
            </a:extLst>
          </p:cNvPr>
          <p:cNvSpPr>
            <a:spLocks noGrp="1"/>
          </p:cNvSpPr>
          <p:nvPr>
            <p:ph type="ctrTitle"/>
          </p:nvPr>
        </p:nvSpPr>
        <p:spPr/>
        <p:txBody>
          <a:bodyPr/>
          <a:lstStyle/>
          <a:p>
            <a:r>
              <a:rPr lang="en-US" dirty="0"/>
              <a:t>Session 7</a:t>
            </a:r>
            <a:endParaRPr lang="en-IN" dirty="0"/>
          </a:p>
        </p:txBody>
      </p:sp>
      <p:sp>
        <p:nvSpPr>
          <p:cNvPr id="3" name="Subtitle 2">
            <a:extLst>
              <a:ext uri="{FF2B5EF4-FFF2-40B4-BE49-F238E27FC236}">
                <a16:creationId xmlns:a16="http://schemas.microsoft.com/office/drawing/2014/main" id="{064EDEA7-6165-4D3C-90EE-5084BCFEA956}"/>
              </a:ext>
            </a:extLst>
          </p:cNvPr>
          <p:cNvSpPr>
            <a:spLocks noGrp="1"/>
          </p:cNvSpPr>
          <p:nvPr>
            <p:ph type="subTitle" idx="1"/>
          </p:nvPr>
        </p:nvSpPr>
        <p:spPr/>
        <p:txBody>
          <a:bodyPr/>
          <a:lstStyle/>
          <a:p>
            <a:r>
              <a:rPr lang="en-US" dirty="0"/>
              <a:t>Tree and Ensemble Methods</a:t>
            </a:r>
            <a:endParaRPr lang="en-IN" dirty="0"/>
          </a:p>
        </p:txBody>
      </p:sp>
    </p:spTree>
    <p:extLst>
      <p:ext uri="{BB962C8B-B14F-4D97-AF65-F5344CB8AC3E}">
        <p14:creationId xmlns:p14="http://schemas.microsoft.com/office/powerpoint/2010/main" val="3757454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2ED30-C6D4-404F-954C-DF3E6561274C}"/>
              </a:ext>
            </a:extLst>
          </p:cNvPr>
          <p:cNvSpPr>
            <a:spLocks noGrp="1"/>
          </p:cNvSpPr>
          <p:nvPr>
            <p:ph type="title"/>
          </p:nvPr>
        </p:nvSpPr>
        <p:spPr/>
        <p:txBody>
          <a:bodyPr/>
          <a:lstStyle/>
          <a:p>
            <a:r>
              <a:rPr lang="en-IN" dirty="0"/>
              <a:t>Information Gain (Cont’d)</a:t>
            </a:r>
          </a:p>
        </p:txBody>
      </p:sp>
      <p:sp>
        <p:nvSpPr>
          <p:cNvPr id="3" name="Content Placeholder 2">
            <a:extLst>
              <a:ext uri="{FF2B5EF4-FFF2-40B4-BE49-F238E27FC236}">
                <a16:creationId xmlns:a16="http://schemas.microsoft.com/office/drawing/2014/main" id="{E58BF9C2-53BD-4F2A-AFCE-481A15ECF06F}"/>
              </a:ext>
            </a:extLst>
          </p:cNvPr>
          <p:cNvSpPr>
            <a:spLocks noGrp="1"/>
          </p:cNvSpPr>
          <p:nvPr>
            <p:ph idx="1"/>
          </p:nvPr>
        </p:nvSpPr>
        <p:spPr/>
        <p:txBody>
          <a:bodyPr/>
          <a:lstStyle/>
          <a:p>
            <a:pPr marL="0" indent="0">
              <a:buNone/>
            </a:pPr>
            <a:r>
              <a:rPr lang="en-US" dirty="0"/>
              <a:t>Step 4b: A branch with entropy more than 0 needs further splitting.</a:t>
            </a:r>
            <a:endParaRPr lang="en-IN" dirty="0"/>
          </a:p>
        </p:txBody>
      </p:sp>
      <p:pic>
        <p:nvPicPr>
          <p:cNvPr id="5" name="Picture 4">
            <a:extLst>
              <a:ext uri="{FF2B5EF4-FFF2-40B4-BE49-F238E27FC236}">
                <a16:creationId xmlns:a16="http://schemas.microsoft.com/office/drawing/2014/main" id="{B8063339-9CAD-4A66-910A-66E5F8F7E130}"/>
              </a:ext>
            </a:extLst>
          </p:cNvPr>
          <p:cNvPicPr>
            <a:picLocks noChangeAspect="1"/>
          </p:cNvPicPr>
          <p:nvPr/>
        </p:nvPicPr>
        <p:blipFill>
          <a:blip r:embed="rId2"/>
          <a:stretch>
            <a:fillRect/>
          </a:stretch>
        </p:blipFill>
        <p:spPr>
          <a:xfrm>
            <a:off x="1943100" y="2354663"/>
            <a:ext cx="8305800" cy="4314825"/>
          </a:xfrm>
          <a:prstGeom prst="rect">
            <a:avLst/>
          </a:prstGeom>
        </p:spPr>
      </p:pic>
    </p:spTree>
    <p:extLst>
      <p:ext uri="{BB962C8B-B14F-4D97-AF65-F5344CB8AC3E}">
        <p14:creationId xmlns:p14="http://schemas.microsoft.com/office/powerpoint/2010/main" val="3387769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BEA37-9904-443B-92B8-3F58B6D8DC1A}"/>
              </a:ext>
            </a:extLst>
          </p:cNvPr>
          <p:cNvSpPr>
            <a:spLocks noGrp="1"/>
          </p:cNvSpPr>
          <p:nvPr>
            <p:ph type="title"/>
          </p:nvPr>
        </p:nvSpPr>
        <p:spPr/>
        <p:txBody>
          <a:bodyPr/>
          <a:lstStyle/>
          <a:p>
            <a:r>
              <a:rPr lang="en-IN" dirty="0"/>
              <a:t>Information Gain (Cont’d)</a:t>
            </a:r>
          </a:p>
        </p:txBody>
      </p:sp>
      <p:sp>
        <p:nvSpPr>
          <p:cNvPr id="3" name="Content Placeholder 2">
            <a:extLst>
              <a:ext uri="{FF2B5EF4-FFF2-40B4-BE49-F238E27FC236}">
                <a16:creationId xmlns:a16="http://schemas.microsoft.com/office/drawing/2014/main" id="{409E0028-C869-454E-A0E3-F11DA4C7197C}"/>
              </a:ext>
            </a:extLst>
          </p:cNvPr>
          <p:cNvSpPr>
            <a:spLocks noGrp="1"/>
          </p:cNvSpPr>
          <p:nvPr>
            <p:ph idx="1"/>
          </p:nvPr>
        </p:nvSpPr>
        <p:spPr/>
        <p:txBody>
          <a:bodyPr/>
          <a:lstStyle/>
          <a:p>
            <a:pPr marL="0" indent="0">
              <a:buNone/>
            </a:pPr>
            <a:r>
              <a:rPr lang="en-US" dirty="0"/>
              <a:t>Step 5: The algorithm runs recursively on the non-leaf branches, until all data is classified.</a:t>
            </a:r>
            <a:endParaRPr lang="en-IN" dirty="0"/>
          </a:p>
        </p:txBody>
      </p:sp>
    </p:spTree>
    <p:extLst>
      <p:ext uri="{BB962C8B-B14F-4D97-AF65-F5344CB8AC3E}">
        <p14:creationId xmlns:p14="http://schemas.microsoft.com/office/powerpoint/2010/main" val="991106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8F33-5133-44F2-BA9F-AC30A1F0CD77}"/>
              </a:ext>
            </a:extLst>
          </p:cNvPr>
          <p:cNvSpPr>
            <a:spLocks noGrp="1"/>
          </p:cNvSpPr>
          <p:nvPr>
            <p:ph type="title"/>
          </p:nvPr>
        </p:nvSpPr>
        <p:spPr/>
        <p:txBody>
          <a:bodyPr/>
          <a:lstStyle/>
          <a:p>
            <a:r>
              <a:rPr lang="en-IN" b="1" i="0" dirty="0">
                <a:solidFill>
                  <a:srgbClr val="333333"/>
                </a:solidFill>
                <a:effectLst/>
                <a:latin typeface="poppins"/>
              </a:rPr>
              <a:t>Random Forest</a:t>
            </a:r>
            <a:endParaRPr lang="en-IN" dirty="0"/>
          </a:p>
        </p:txBody>
      </p:sp>
      <p:sp>
        <p:nvSpPr>
          <p:cNvPr id="3" name="Content Placeholder 2">
            <a:extLst>
              <a:ext uri="{FF2B5EF4-FFF2-40B4-BE49-F238E27FC236}">
                <a16:creationId xmlns:a16="http://schemas.microsoft.com/office/drawing/2014/main" id="{A9FA8A9A-CCD0-4575-B9DB-209AAA653DCC}"/>
              </a:ext>
            </a:extLst>
          </p:cNvPr>
          <p:cNvSpPr>
            <a:spLocks noGrp="1"/>
          </p:cNvSpPr>
          <p:nvPr>
            <p:ph idx="1"/>
          </p:nvPr>
        </p:nvSpPr>
        <p:spPr/>
        <p:txBody>
          <a:bodyPr/>
          <a:lstStyle/>
          <a:p>
            <a:r>
              <a:rPr lang="en-US" dirty="0"/>
              <a:t>Random Forest is a tree-based machine learning algorithm that leverages the power of multiple decision trees for making decisions.</a:t>
            </a:r>
          </a:p>
          <a:p>
            <a:r>
              <a:rPr lang="en-US" dirty="0"/>
              <a:t>Each node in the decision tree works on a random subset of features to calculate the output. The random forest then combines the output of individual decision trees to generate the final output.</a:t>
            </a:r>
          </a:p>
          <a:p>
            <a:r>
              <a:rPr lang="en-US" dirty="0"/>
              <a:t>In Simple Terms, Random Forest Algorithm combines the output of multiple (randomly created) Decision Trees to generate the final output.</a:t>
            </a:r>
            <a:endParaRPr lang="en-IN" dirty="0"/>
          </a:p>
        </p:txBody>
      </p:sp>
    </p:spTree>
    <p:extLst>
      <p:ext uri="{BB962C8B-B14F-4D97-AF65-F5344CB8AC3E}">
        <p14:creationId xmlns:p14="http://schemas.microsoft.com/office/powerpoint/2010/main" val="2761225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E7B4A-814D-4F7D-8508-270A26F5EA04}"/>
              </a:ext>
            </a:extLst>
          </p:cNvPr>
          <p:cNvSpPr>
            <a:spLocks noGrp="1"/>
          </p:cNvSpPr>
          <p:nvPr>
            <p:ph type="title"/>
          </p:nvPr>
        </p:nvSpPr>
        <p:spPr/>
        <p:txBody>
          <a:bodyPr/>
          <a:lstStyle/>
          <a:p>
            <a:r>
              <a:rPr lang="en-IN" dirty="0"/>
              <a:t>Random Forest pseudocode</a:t>
            </a:r>
          </a:p>
        </p:txBody>
      </p:sp>
      <p:sp>
        <p:nvSpPr>
          <p:cNvPr id="5" name="Rectangle 2">
            <a:extLst>
              <a:ext uri="{FF2B5EF4-FFF2-40B4-BE49-F238E27FC236}">
                <a16:creationId xmlns:a16="http://schemas.microsoft.com/office/drawing/2014/main" id="{5D816026-2AC6-477D-8340-F0726A2591DB}"/>
              </a:ext>
            </a:extLst>
          </p:cNvPr>
          <p:cNvSpPr>
            <a:spLocks noGrp="1" noChangeArrowheads="1"/>
          </p:cNvSpPr>
          <p:nvPr>
            <p:ph idx="1"/>
          </p:nvPr>
        </p:nvSpPr>
        <p:spPr bwMode="auto">
          <a:xfrm>
            <a:off x="189390" y="1225689"/>
            <a:ext cx="11422602"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rgbClr val="292929"/>
                </a:solidFill>
                <a:effectLst/>
                <a:latin typeface="Open Sans"/>
              </a:rPr>
              <a:t>Randomly select </a:t>
            </a:r>
            <a:r>
              <a:rPr kumimoji="0" lang="en-US" altLang="en-US" sz="2400" b="1" i="0" u="none" strike="noStrike" cap="none" normalizeH="0" baseline="0" dirty="0">
                <a:ln>
                  <a:noFill/>
                </a:ln>
                <a:solidFill>
                  <a:srgbClr val="292929"/>
                </a:solidFill>
                <a:effectLst/>
                <a:latin typeface="Open Sans"/>
              </a:rPr>
              <a:t>“k”</a:t>
            </a:r>
            <a:r>
              <a:rPr kumimoji="0" lang="en-US" altLang="en-US" sz="2400" b="0" i="0" u="none" strike="noStrike" cap="none" normalizeH="0" baseline="0" dirty="0">
                <a:ln>
                  <a:noFill/>
                </a:ln>
                <a:solidFill>
                  <a:srgbClr val="292929"/>
                </a:solidFill>
                <a:effectLst/>
                <a:latin typeface="Open Sans"/>
              </a:rPr>
              <a:t> </a:t>
            </a:r>
            <a:r>
              <a:rPr kumimoji="0" lang="en-US" altLang="en-US" sz="2400" b="0" i="0" u="none" strike="noStrike" cap="none" normalizeH="0" baseline="0">
                <a:ln>
                  <a:noFill/>
                </a:ln>
                <a:solidFill>
                  <a:srgbClr val="292929"/>
                </a:solidFill>
                <a:effectLst/>
                <a:latin typeface="Open Sans"/>
              </a:rPr>
              <a:t>data points </a:t>
            </a:r>
            <a:r>
              <a:rPr kumimoji="0" lang="en-US" altLang="en-US" sz="2400" b="0" i="0" u="none" strike="noStrike" cap="none" normalizeH="0" baseline="0" dirty="0">
                <a:ln>
                  <a:noFill/>
                </a:ln>
                <a:solidFill>
                  <a:srgbClr val="292929"/>
                </a:solidFill>
                <a:effectLst/>
                <a:latin typeface="Open Sans"/>
              </a:rPr>
              <a:t>from total </a:t>
            </a:r>
            <a:r>
              <a:rPr kumimoji="0" lang="en-US" altLang="en-US" sz="2400" b="1" i="0" u="none" strike="noStrike" cap="none" normalizeH="0" baseline="0" dirty="0">
                <a:ln>
                  <a:noFill/>
                </a:ln>
                <a:solidFill>
                  <a:srgbClr val="292929"/>
                </a:solidFill>
                <a:effectLst/>
                <a:latin typeface="Open Sans"/>
              </a:rPr>
              <a:t>“</a:t>
            </a:r>
            <a:r>
              <a:rPr kumimoji="0" lang="en-US" altLang="en-US" sz="2400" b="1" i="0" u="none" strike="noStrike" cap="none" normalizeH="0" baseline="0">
                <a:ln>
                  <a:noFill/>
                </a:ln>
                <a:solidFill>
                  <a:srgbClr val="292929"/>
                </a:solidFill>
                <a:effectLst/>
                <a:latin typeface="Open Sans"/>
              </a:rPr>
              <a:t>m”</a:t>
            </a:r>
            <a:r>
              <a:rPr kumimoji="0" lang="en-US" altLang="en-US" sz="2400" b="0" i="0" u="none" strike="noStrike" cap="none" normalizeH="0" baseline="0">
                <a:ln>
                  <a:noFill/>
                </a:ln>
                <a:solidFill>
                  <a:srgbClr val="292929"/>
                </a:solidFill>
                <a:effectLst/>
                <a:latin typeface="Open Sans"/>
              </a:rPr>
              <a:t>.</a:t>
            </a:r>
            <a:endParaRPr kumimoji="0" lang="en-US" altLang="en-US" sz="2400" b="0" i="0" u="none" strike="noStrike" cap="none" normalizeH="0" baseline="0" dirty="0">
              <a:ln>
                <a:noFill/>
              </a:ln>
              <a:solidFill>
                <a:srgbClr val="292929"/>
              </a:solidFill>
              <a:effectLst/>
              <a:latin typeface="Open Sans"/>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292929"/>
                </a:solidFill>
                <a:effectLst/>
                <a:latin typeface="Open Sans"/>
              </a:rPr>
              <a:t>Where </a:t>
            </a:r>
            <a:r>
              <a:rPr kumimoji="0" lang="en-US" altLang="en-US" b="1" i="0" u="none" strike="noStrike" cap="none" normalizeH="0" baseline="0" dirty="0">
                <a:ln>
                  <a:noFill/>
                </a:ln>
                <a:solidFill>
                  <a:srgbClr val="292929"/>
                </a:solidFill>
                <a:effectLst/>
                <a:latin typeface="Open Sans"/>
              </a:rPr>
              <a:t>k &lt;&lt; m</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rgbClr val="292929"/>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rgbClr val="292929"/>
                </a:solidFill>
                <a:effectLst/>
                <a:latin typeface="Open Sans"/>
              </a:rPr>
              <a:t>Among the</a:t>
            </a:r>
            <a:r>
              <a:rPr kumimoji="0" lang="en-US" altLang="en-US" sz="2400" b="1" i="0" u="none" strike="noStrike" cap="none" normalizeH="0" baseline="0" dirty="0">
                <a:ln>
                  <a:noFill/>
                </a:ln>
                <a:solidFill>
                  <a:srgbClr val="292929"/>
                </a:solidFill>
                <a:effectLst/>
                <a:latin typeface="Open Sans"/>
              </a:rPr>
              <a:t> “k”</a:t>
            </a:r>
            <a:r>
              <a:rPr kumimoji="0" lang="en-US" altLang="en-US" sz="2400" b="0" i="0" u="none" strike="noStrike" cap="none" normalizeH="0" baseline="0" dirty="0">
                <a:ln>
                  <a:noFill/>
                </a:ln>
                <a:solidFill>
                  <a:srgbClr val="292929"/>
                </a:solidFill>
                <a:effectLst/>
                <a:latin typeface="Open Sans"/>
              </a:rPr>
              <a:t> features, calculate the root node using the information gain.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2400" b="0" i="0" u="none" strike="noStrike" cap="none" normalizeH="0" baseline="0" dirty="0">
              <a:ln>
                <a:noFill/>
              </a:ln>
              <a:solidFill>
                <a:srgbClr val="292929"/>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a:ln>
                  <a:noFill/>
                </a:ln>
                <a:solidFill>
                  <a:srgbClr val="292929"/>
                </a:solidFill>
                <a:effectLst/>
                <a:latin typeface="Open Sans"/>
              </a:rPr>
              <a:t>Split the root node into </a:t>
            </a:r>
            <a:r>
              <a:rPr kumimoji="0" lang="en-US" altLang="en-US" sz="2400" b="1" i="0" u="none" strike="noStrike" cap="none" normalizeH="0" baseline="0" dirty="0">
                <a:ln>
                  <a:noFill/>
                </a:ln>
                <a:solidFill>
                  <a:srgbClr val="292929"/>
                </a:solidFill>
                <a:effectLst/>
                <a:latin typeface="Open Sans"/>
              </a:rPr>
              <a:t>child nodes</a:t>
            </a:r>
            <a:r>
              <a:rPr lang="en-US" altLang="en-US" sz="2400" dirty="0">
                <a:solidFill>
                  <a:srgbClr val="292929"/>
                </a:solidFill>
                <a:latin typeface="Open Sans"/>
              </a:rPr>
              <a:t>.</a:t>
            </a:r>
            <a:endParaRPr kumimoji="0" lang="en-US" altLang="en-US" sz="2400" b="0" i="0" u="none" strike="noStrike" cap="none" normalizeH="0" baseline="0" dirty="0">
              <a:ln>
                <a:noFill/>
              </a:ln>
              <a:solidFill>
                <a:srgbClr val="292929"/>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2400" b="0" i="0" u="none" strike="noStrike" cap="none" normalizeH="0" baseline="0" dirty="0">
              <a:ln>
                <a:noFill/>
              </a:ln>
              <a:solidFill>
                <a:srgbClr val="292929"/>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0" i="0" u="none" strike="noStrike" cap="none" normalizeH="0" baseline="0" dirty="0">
                <a:ln>
                  <a:noFill/>
                </a:ln>
                <a:solidFill>
                  <a:srgbClr val="292929"/>
                </a:solidFill>
                <a:effectLst/>
                <a:latin typeface="Open Sans"/>
              </a:rPr>
              <a:t>Repeat </a:t>
            </a:r>
            <a:r>
              <a:rPr kumimoji="0" lang="en-US" altLang="en-US" sz="2400" b="1" i="0" u="none" strike="noStrike" cap="none" normalizeH="0" baseline="0" dirty="0">
                <a:ln>
                  <a:noFill/>
                </a:ln>
                <a:solidFill>
                  <a:srgbClr val="292929"/>
                </a:solidFill>
                <a:effectLst/>
                <a:latin typeface="Open Sans"/>
              </a:rPr>
              <a:t>1 to 3</a:t>
            </a:r>
            <a:r>
              <a:rPr kumimoji="0" lang="en-US" altLang="en-US" sz="2400" b="0" i="0" u="none" strike="noStrike" cap="none" normalizeH="0" baseline="0" dirty="0">
                <a:ln>
                  <a:noFill/>
                </a:ln>
                <a:solidFill>
                  <a:srgbClr val="292929"/>
                </a:solidFill>
                <a:effectLst/>
                <a:latin typeface="Open Sans"/>
              </a:rPr>
              <a:t> steps until we form the tree with a root node and having the target as the leaf node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2400" b="0" i="0" u="none" strike="noStrike" cap="none" normalizeH="0" baseline="0" dirty="0">
              <a:ln>
                <a:noFill/>
              </a:ln>
              <a:solidFill>
                <a:srgbClr val="292929"/>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b="0" i="0" u="none" strike="noStrike" cap="none" normalizeH="0" baseline="0" dirty="0">
                <a:ln>
                  <a:noFill/>
                </a:ln>
                <a:solidFill>
                  <a:srgbClr val="292929"/>
                </a:solidFill>
                <a:effectLst/>
                <a:latin typeface="Open Sans"/>
              </a:rPr>
              <a:t>Build forest by repeating steps </a:t>
            </a:r>
            <a:r>
              <a:rPr kumimoji="0" lang="en-US" altLang="en-US" sz="2400" b="1" i="0" u="none" strike="noStrike" cap="none" normalizeH="0" baseline="0" dirty="0">
                <a:ln>
                  <a:noFill/>
                </a:ln>
                <a:solidFill>
                  <a:srgbClr val="292929"/>
                </a:solidFill>
                <a:effectLst/>
                <a:latin typeface="Open Sans"/>
              </a:rPr>
              <a:t>1 to 4</a:t>
            </a:r>
            <a:r>
              <a:rPr kumimoji="0" lang="en-US" altLang="en-US" sz="2400" b="0" i="0" u="none" strike="noStrike" cap="none" normalizeH="0" baseline="0" dirty="0">
                <a:ln>
                  <a:noFill/>
                </a:ln>
                <a:solidFill>
                  <a:srgbClr val="292929"/>
                </a:solidFill>
                <a:effectLst/>
                <a:latin typeface="Open Sans"/>
              </a:rPr>
              <a:t> for “n” number times to create </a:t>
            </a:r>
            <a:r>
              <a:rPr kumimoji="0" lang="en-US" altLang="en-US" sz="2400" b="1" i="0" u="none" strike="noStrike" cap="none" normalizeH="0" baseline="0" dirty="0">
                <a:ln>
                  <a:noFill/>
                </a:ln>
                <a:solidFill>
                  <a:srgbClr val="292929"/>
                </a:solidFill>
                <a:effectLst/>
                <a:latin typeface="Open Sans"/>
              </a:rPr>
              <a:t>“n” number of trees</a:t>
            </a:r>
            <a:r>
              <a:rPr kumimoji="0" lang="en-US" altLang="en-US" sz="2400" b="0" i="0" u="none" strike="noStrike" cap="none" normalizeH="0" baseline="0" dirty="0">
                <a:ln>
                  <a:noFill/>
                </a:ln>
                <a:solidFill>
                  <a:srgbClr val="292929"/>
                </a:solidFill>
                <a:effectLst/>
                <a:latin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3832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8E66D-8873-4A08-8806-12A06231F263}"/>
              </a:ext>
            </a:extLst>
          </p:cNvPr>
          <p:cNvSpPr>
            <a:spLocks noGrp="1"/>
          </p:cNvSpPr>
          <p:nvPr>
            <p:ph type="title"/>
          </p:nvPr>
        </p:nvSpPr>
        <p:spPr/>
        <p:txBody>
          <a:bodyPr/>
          <a:lstStyle/>
          <a:p>
            <a:r>
              <a:rPr lang="en-US" dirty="0"/>
              <a:t>Simple Example</a:t>
            </a:r>
            <a:endParaRPr lang="en-IN" dirty="0"/>
          </a:p>
        </p:txBody>
      </p:sp>
      <p:pic>
        <p:nvPicPr>
          <p:cNvPr id="9" name="Picture 8">
            <a:extLst>
              <a:ext uri="{FF2B5EF4-FFF2-40B4-BE49-F238E27FC236}">
                <a16:creationId xmlns:a16="http://schemas.microsoft.com/office/drawing/2014/main" id="{6E094E37-1B00-49D3-9EB5-CFC1B0B4AD7C}"/>
              </a:ext>
            </a:extLst>
          </p:cNvPr>
          <p:cNvPicPr>
            <a:picLocks noChangeAspect="1"/>
          </p:cNvPicPr>
          <p:nvPr/>
        </p:nvPicPr>
        <p:blipFill>
          <a:blip r:embed="rId2"/>
          <a:stretch>
            <a:fillRect/>
          </a:stretch>
        </p:blipFill>
        <p:spPr>
          <a:xfrm>
            <a:off x="679003" y="1905000"/>
            <a:ext cx="8277225" cy="3048000"/>
          </a:xfrm>
          <a:prstGeom prst="rect">
            <a:avLst/>
          </a:prstGeom>
        </p:spPr>
      </p:pic>
      <p:pic>
        <p:nvPicPr>
          <p:cNvPr id="11" name="Picture 10">
            <a:extLst>
              <a:ext uri="{FF2B5EF4-FFF2-40B4-BE49-F238E27FC236}">
                <a16:creationId xmlns:a16="http://schemas.microsoft.com/office/drawing/2014/main" id="{30A67E6F-177B-48E8-AB6B-FF0626A6BD1E}"/>
              </a:ext>
            </a:extLst>
          </p:cNvPr>
          <p:cNvPicPr>
            <a:picLocks noChangeAspect="1"/>
          </p:cNvPicPr>
          <p:nvPr/>
        </p:nvPicPr>
        <p:blipFill>
          <a:blip r:embed="rId3"/>
          <a:stretch>
            <a:fillRect/>
          </a:stretch>
        </p:blipFill>
        <p:spPr>
          <a:xfrm>
            <a:off x="9625844" y="2299732"/>
            <a:ext cx="1800225" cy="3057525"/>
          </a:xfrm>
          <a:prstGeom prst="rect">
            <a:avLst/>
          </a:prstGeom>
        </p:spPr>
      </p:pic>
      <p:pic>
        <p:nvPicPr>
          <p:cNvPr id="4" name="Picture 3">
            <a:extLst>
              <a:ext uri="{FF2B5EF4-FFF2-40B4-BE49-F238E27FC236}">
                <a16:creationId xmlns:a16="http://schemas.microsoft.com/office/drawing/2014/main" id="{E3F9CE9E-E422-4FE2-AD33-63C8555AD85F}"/>
              </a:ext>
            </a:extLst>
          </p:cNvPr>
          <p:cNvPicPr>
            <a:picLocks noChangeAspect="1"/>
          </p:cNvPicPr>
          <p:nvPr/>
        </p:nvPicPr>
        <p:blipFill>
          <a:blip r:embed="rId4"/>
          <a:stretch>
            <a:fillRect/>
          </a:stretch>
        </p:blipFill>
        <p:spPr>
          <a:xfrm>
            <a:off x="4949069" y="1027906"/>
            <a:ext cx="6477000" cy="676275"/>
          </a:xfrm>
          <a:prstGeom prst="rect">
            <a:avLst/>
          </a:prstGeom>
        </p:spPr>
      </p:pic>
    </p:spTree>
    <p:extLst>
      <p:ext uri="{BB962C8B-B14F-4D97-AF65-F5344CB8AC3E}">
        <p14:creationId xmlns:p14="http://schemas.microsoft.com/office/powerpoint/2010/main" val="4165379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50B84-BB16-4143-AD34-6544741F51AB}"/>
              </a:ext>
            </a:extLst>
          </p:cNvPr>
          <p:cNvSpPr>
            <a:spLocks noGrp="1"/>
          </p:cNvSpPr>
          <p:nvPr>
            <p:ph type="title"/>
          </p:nvPr>
        </p:nvSpPr>
        <p:spPr/>
        <p:txBody>
          <a:bodyPr/>
          <a:lstStyle/>
          <a:p>
            <a:r>
              <a:rPr lang="en-IN" b="1" i="0" dirty="0">
                <a:solidFill>
                  <a:srgbClr val="333333"/>
                </a:solidFill>
                <a:effectLst/>
                <a:latin typeface="poppins"/>
              </a:rPr>
              <a:t>Decision Trees vs Random Forest</a:t>
            </a:r>
            <a:endParaRPr lang="en-IN" dirty="0"/>
          </a:p>
        </p:txBody>
      </p:sp>
      <p:sp>
        <p:nvSpPr>
          <p:cNvPr id="3" name="Content Placeholder 2">
            <a:extLst>
              <a:ext uri="{FF2B5EF4-FFF2-40B4-BE49-F238E27FC236}">
                <a16:creationId xmlns:a16="http://schemas.microsoft.com/office/drawing/2014/main" id="{D917FCBF-46EA-4E94-AD80-29FF033A89D0}"/>
              </a:ext>
            </a:extLst>
          </p:cNvPr>
          <p:cNvSpPr>
            <a:spLocks noGrp="1"/>
          </p:cNvSpPr>
          <p:nvPr>
            <p:ph idx="1"/>
          </p:nvPr>
        </p:nvSpPr>
        <p:spPr/>
        <p:txBody>
          <a:bodyPr>
            <a:normAutofit lnSpcReduction="10000"/>
          </a:bodyPr>
          <a:lstStyle/>
          <a:p>
            <a:r>
              <a:rPr lang="en-US" dirty="0"/>
              <a:t>The decision tree model gives high importance to a particular set of features. But the random forest chooses features randomly during the training process. Therefore, the random forest can generalize over the data in a better way. This randomized feature selection makes random forest much more accurate than a decision tree.</a:t>
            </a:r>
          </a:p>
          <a:p>
            <a:r>
              <a:rPr lang="en-US" dirty="0"/>
              <a:t>Decision trees are much easier to interpret and understand. Since a random forest combines multiple decision trees, it becomes more difficult to interpret.</a:t>
            </a:r>
          </a:p>
          <a:p>
            <a:r>
              <a:rPr lang="en-US" dirty="0"/>
              <a:t>Random Forest has a higher training time than a single decision tree. And collective decision making outperforms single decision making process</a:t>
            </a:r>
            <a:endParaRPr lang="en-IN" dirty="0"/>
          </a:p>
        </p:txBody>
      </p:sp>
    </p:spTree>
    <p:extLst>
      <p:ext uri="{BB962C8B-B14F-4D97-AF65-F5344CB8AC3E}">
        <p14:creationId xmlns:p14="http://schemas.microsoft.com/office/powerpoint/2010/main" val="426596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2DE57-3BA5-48DF-AD8E-F5B8A2A5AC20}"/>
              </a:ext>
            </a:extLst>
          </p:cNvPr>
          <p:cNvSpPr>
            <a:spLocks noGrp="1"/>
          </p:cNvSpPr>
          <p:nvPr>
            <p:ph type="title"/>
          </p:nvPr>
        </p:nvSpPr>
        <p:spPr/>
        <p:txBody>
          <a:bodyPr/>
          <a:lstStyle/>
          <a:p>
            <a:r>
              <a:rPr lang="en-IN" dirty="0"/>
              <a:t>Ensemble methods</a:t>
            </a:r>
          </a:p>
        </p:txBody>
      </p:sp>
      <p:sp>
        <p:nvSpPr>
          <p:cNvPr id="3" name="Content Placeholder 2">
            <a:extLst>
              <a:ext uri="{FF2B5EF4-FFF2-40B4-BE49-F238E27FC236}">
                <a16:creationId xmlns:a16="http://schemas.microsoft.com/office/drawing/2014/main" id="{63D92DCE-F870-435B-A2B8-1ECC272544DC}"/>
              </a:ext>
            </a:extLst>
          </p:cNvPr>
          <p:cNvSpPr>
            <a:spLocks noGrp="1"/>
          </p:cNvSpPr>
          <p:nvPr>
            <p:ph idx="1"/>
          </p:nvPr>
        </p:nvSpPr>
        <p:spPr/>
        <p:txBody>
          <a:bodyPr>
            <a:normAutofit lnSpcReduction="10000"/>
          </a:bodyPr>
          <a:lstStyle/>
          <a:p>
            <a:r>
              <a:rPr lang="en-US" dirty="0"/>
              <a:t>Use multiple models to obtain better predictive performance</a:t>
            </a:r>
          </a:p>
          <a:p>
            <a:r>
              <a:rPr lang="en-US" dirty="0"/>
              <a:t>combine multiple fast learners (like decision trees)</a:t>
            </a:r>
          </a:p>
          <a:p>
            <a:r>
              <a:rPr lang="en-US" dirty="0"/>
              <a:t>Ensembles combine multiple hypotheses to form a better hypothesis</a:t>
            </a:r>
          </a:p>
          <a:p>
            <a:r>
              <a:rPr lang="en-US" dirty="0"/>
              <a:t>Combine multiple weak learners to produce a strong learner</a:t>
            </a:r>
          </a:p>
          <a:p>
            <a:r>
              <a:rPr lang="en-US" dirty="0"/>
              <a:t>Typically much more computation, since you are training multiple learners</a:t>
            </a:r>
          </a:p>
          <a:p>
            <a:r>
              <a:rPr lang="en-US" dirty="0"/>
              <a:t>Note that empirical studies have shown that random forests do better than an ensemble of decision trees</a:t>
            </a:r>
          </a:p>
          <a:p>
            <a:pPr lvl="1"/>
            <a:r>
              <a:rPr lang="en-US" dirty="0"/>
              <a:t>Random forest is an ensemble of decisions trees that do not minimize entropy to choose tree nodes</a:t>
            </a:r>
          </a:p>
          <a:p>
            <a:endParaRPr lang="en-IN" dirty="0"/>
          </a:p>
        </p:txBody>
      </p:sp>
    </p:spTree>
    <p:extLst>
      <p:ext uri="{BB962C8B-B14F-4D97-AF65-F5344CB8AC3E}">
        <p14:creationId xmlns:p14="http://schemas.microsoft.com/office/powerpoint/2010/main" val="139222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0D346-0646-4B55-8D02-B14B007C6602}"/>
              </a:ext>
            </a:extLst>
          </p:cNvPr>
          <p:cNvSpPr>
            <a:spLocks noGrp="1"/>
          </p:cNvSpPr>
          <p:nvPr>
            <p:ph type="title"/>
          </p:nvPr>
        </p:nvSpPr>
        <p:spPr/>
        <p:txBody>
          <a:bodyPr/>
          <a:lstStyle/>
          <a:p>
            <a:r>
              <a:rPr lang="en-IN" dirty="0"/>
              <a:t>Bias/Variance </a:t>
            </a:r>
            <a:r>
              <a:rPr lang="en-IN" dirty="0" err="1"/>
              <a:t>Tradeoff</a:t>
            </a:r>
            <a:endParaRPr lang="en-IN" dirty="0"/>
          </a:p>
        </p:txBody>
      </p:sp>
      <p:sp>
        <p:nvSpPr>
          <p:cNvPr id="3" name="Content Placeholder 2">
            <a:extLst>
              <a:ext uri="{FF2B5EF4-FFF2-40B4-BE49-F238E27FC236}">
                <a16:creationId xmlns:a16="http://schemas.microsoft.com/office/drawing/2014/main" id="{76DEE633-B16D-442E-8C28-A6E158449F49}"/>
              </a:ext>
            </a:extLst>
          </p:cNvPr>
          <p:cNvSpPr>
            <a:spLocks noGrp="1"/>
          </p:cNvSpPr>
          <p:nvPr>
            <p:ph idx="1"/>
          </p:nvPr>
        </p:nvSpPr>
        <p:spPr/>
        <p:txBody>
          <a:bodyPr/>
          <a:lstStyle/>
          <a:p>
            <a:pPr fontAlgn="auto">
              <a:spcAft>
                <a:spcPts val="0"/>
              </a:spcAft>
              <a:buFont typeface="Arial"/>
              <a:buChar char="•"/>
              <a:defRPr/>
            </a:pPr>
            <a:r>
              <a:rPr lang="en-US" dirty="0">
                <a:ea typeface="+mn-ea"/>
              </a:rPr>
              <a:t>Ensemble methods that minimize variance</a:t>
            </a:r>
          </a:p>
          <a:p>
            <a:pPr lvl="1" fontAlgn="auto">
              <a:spcAft>
                <a:spcPts val="0"/>
              </a:spcAft>
              <a:buFont typeface="Arial"/>
              <a:buChar char="–"/>
              <a:defRPr/>
            </a:pPr>
            <a:r>
              <a:rPr lang="en-US" dirty="0">
                <a:ea typeface="+mn-ea"/>
              </a:rPr>
              <a:t>Bagging</a:t>
            </a:r>
          </a:p>
          <a:p>
            <a:pPr lvl="1" fontAlgn="auto">
              <a:spcAft>
                <a:spcPts val="0"/>
              </a:spcAft>
              <a:buFont typeface="Arial"/>
              <a:buChar char="–"/>
              <a:defRPr/>
            </a:pPr>
            <a:r>
              <a:rPr lang="en-US" dirty="0">
                <a:ea typeface="+mn-ea"/>
              </a:rPr>
              <a:t>Random Forests</a:t>
            </a:r>
          </a:p>
          <a:p>
            <a:pPr lvl="1" fontAlgn="auto">
              <a:spcAft>
                <a:spcPts val="0"/>
              </a:spcAft>
              <a:buFont typeface="Arial"/>
              <a:buChar char="–"/>
              <a:defRPr/>
            </a:pPr>
            <a:endParaRPr lang="en-US" sz="2000" dirty="0">
              <a:ea typeface="+mn-ea"/>
            </a:endParaRPr>
          </a:p>
          <a:p>
            <a:pPr fontAlgn="auto">
              <a:spcAft>
                <a:spcPts val="0"/>
              </a:spcAft>
              <a:buFont typeface="Arial"/>
              <a:buChar char="•"/>
              <a:defRPr/>
            </a:pPr>
            <a:r>
              <a:rPr lang="en-US" dirty="0">
                <a:ea typeface="+mn-ea"/>
              </a:rPr>
              <a:t>Ensemble methods that minimize bias</a:t>
            </a:r>
          </a:p>
          <a:p>
            <a:pPr lvl="1" fontAlgn="auto">
              <a:spcAft>
                <a:spcPts val="0"/>
              </a:spcAft>
              <a:buFont typeface="Arial"/>
              <a:buChar char="–"/>
              <a:defRPr/>
            </a:pPr>
            <a:r>
              <a:rPr lang="en-US" dirty="0">
                <a:ea typeface="+mn-ea"/>
              </a:rPr>
              <a:t>Functional Gradient Descent</a:t>
            </a:r>
          </a:p>
          <a:p>
            <a:pPr lvl="1" fontAlgn="auto">
              <a:spcAft>
                <a:spcPts val="0"/>
              </a:spcAft>
              <a:buFont typeface="Arial"/>
              <a:buChar char="–"/>
              <a:defRPr/>
            </a:pPr>
            <a:r>
              <a:rPr lang="en-US" dirty="0">
                <a:ea typeface="+mn-ea"/>
              </a:rPr>
              <a:t>Boosting</a:t>
            </a:r>
          </a:p>
          <a:p>
            <a:pPr lvl="1" fontAlgn="auto">
              <a:spcAft>
                <a:spcPts val="0"/>
              </a:spcAft>
              <a:buFont typeface="Arial"/>
              <a:buChar char="–"/>
              <a:defRPr/>
            </a:pPr>
            <a:r>
              <a:rPr lang="en-US" dirty="0">
                <a:ea typeface="+mn-ea"/>
              </a:rPr>
              <a:t>Ensemble Selection</a:t>
            </a:r>
          </a:p>
          <a:p>
            <a:endParaRPr lang="en-IN" dirty="0"/>
          </a:p>
        </p:txBody>
      </p:sp>
    </p:spTree>
    <p:extLst>
      <p:ext uri="{BB962C8B-B14F-4D97-AF65-F5344CB8AC3E}">
        <p14:creationId xmlns:p14="http://schemas.microsoft.com/office/powerpoint/2010/main" val="4248981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D58B5-97AB-4C7C-B338-A2638EE4B063}"/>
              </a:ext>
            </a:extLst>
          </p:cNvPr>
          <p:cNvSpPr>
            <a:spLocks noGrp="1"/>
          </p:cNvSpPr>
          <p:nvPr>
            <p:ph type="title"/>
          </p:nvPr>
        </p:nvSpPr>
        <p:spPr>
          <a:xfrm>
            <a:off x="4433657" y="2504644"/>
            <a:ext cx="2473171" cy="1325563"/>
          </a:xfrm>
        </p:spPr>
        <p:txBody>
          <a:bodyPr/>
          <a:lstStyle/>
          <a:p>
            <a:r>
              <a:rPr lang="en-US" dirty="0"/>
              <a:t>Questions</a:t>
            </a:r>
            <a:endParaRPr lang="en-IN" dirty="0"/>
          </a:p>
        </p:txBody>
      </p:sp>
    </p:spTree>
    <p:extLst>
      <p:ext uri="{BB962C8B-B14F-4D97-AF65-F5344CB8AC3E}">
        <p14:creationId xmlns:p14="http://schemas.microsoft.com/office/powerpoint/2010/main" val="3374751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07E-DA69-46E4-B97C-89E8097DFFBF}"/>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E876DFED-34F3-4606-A475-4FB97B4FD384}"/>
              </a:ext>
            </a:extLst>
          </p:cNvPr>
          <p:cNvSpPr>
            <a:spLocks noGrp="1"/>
          </p:cNvSpPr>
          <p:nvPr>
            <p:ph idx="1"/>
          </p:nvPr>
        </p:nvSpPr>
        <p:spPr/>
        <p:txBody>
          <a:bodyPr/>
          <a:lstStyle/>
          <a:p>
            <a:r>
              <a:rPr lang="en-US" dirty="0"/>
              <a:t>Decision Tree</a:t>
            </a:r>
          </a:p>
          <a:p>
            <a:r>
              <a:rPr lang="en-US" dirty="0"/>
              <a:t>Random Forest</a:t>
            </a:r>
          </a:p>
          <a:p>
            <a:r>
              <a:rPr lang="en-US"/>
              <a:t>Ensemble Methods</a:t>
            </a:r>
            <a:endParaRPr lang="en-US" dirty="0"/>
          </a:p>
          <a:p>
            <a:r>
              <a:rPr lang="en-US" dirty="0"/>
              <a:t>Fraud detection problem</a:t>
            </a:r>
          </a:p>
          <a:p>
            <a:r>
              <a:rPr lang="en-US" dirty="0"/>
              <a:t>Doubt resolution</a:t>
            </a:r>
          </a:p>
          <a:p>
            <a:pPr marL="457200" lvl="1" indent="0">
              <a:buNone/>
            </a:pPr>
            <a:endParaRPr lang="en-US" dirty="0"/>
          </a:p>
        </p:txBody>
      </p:sp>
    </p:spTree>
    <p:extLst>
      <p:ext uri="{BB962C8B-B14F-4D97-AF65-F5344CB8AC3E}">
        <p14:creationId xmlns:p14="http://schemas.microsoft.com/office/powerpoint/2010/main" val="232885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C5211-DA06-4FAD-A4C7-55FB4E1C9293}"/>
              </a:ext>
            </a:extLst>
          </p:cNvPr>
          <p:cNvSpPr>
            <a:spLocks noGrp="1"/>
          </p:cNvSpPr>
          <p:nvPr>
            <p:ph type="title"/>
          </p:nvPr>
        </p:nvSpPr>
        <p:spPr/>
        <p:txBody>
          <a:bodyPr/>
          <a:lstStyle/>
          <a:p>
            <a:r>
              <a:rPr lang="en-IN" b="1" i="0" dirty="0">
                <a:solidFill>
                  <a:srgbClr val="333333"/>
                </a:solidFill>
                <a:effectLst/>
                <a:latin typeface="poppins"/>
              </a:rPr>
              <a:t>Decision Trees</a:t>
            </a:r>
            <a:endParaRPr lang="en-IN" dirty="0"/>
          </a:p>
        </p:txBody>
      </p:sp>
      <p:sp>
        <p:nvSpPr>
          <p:cNvPr id="3" name="Content Placeholder 2">
            <a:extLst>
              <a:ext uri="{FF2B5EF4-FFF2-40B4-BE49-F238E27FC236}">
                <a16:creationId xmlns:a16="http://schemas.microsoft.com/office/drawing/2014/main" id="{4202678F-D151-459A-A420-A190EC09A4E6}"/>
              </a:ext>
            </a:extLst>
          </p:cNvPr>
          <p:cNvSpPr>
            <a:spLocks noGrp="1"/>
          </p:cNvSpPr>
          <p:nvPr>
            <p:ph idx="1"/>
          </p:nvPr>
        </p:nvSpPr>
        <p:spPr/>
        <p:txBody>
          <a:bodyPr/>
          <a:lstStyle/>
          <a:p>
            <a:r>
              <a:rPr lang="en-US" dirty="0"/>
              <a:t>A decision tree is a supervised machine learning algorithm that can be used for both classification and regression problems.</a:t>
            </a:r>
          </a:p>
          <a:p>
            <a:r>
              <a:rPr lang="en-US" dirty="0"/>
              <a:t>A decision tree makes a series of sequential decisions made to reach a specific result based on a set of features present in the data</a:t>
            </a:r>
          </a:p>
          <a:p>
            <a:r>
              <a:rPr lang="en-US" dirty="0"/>
              <a:t> Feature importance and the sequence of attributes are decided on the basis of criteria like Gini Impurity Index or Information Gain, attribute with lowest impurity or higher gain is chosen as root note </a:t>
            </a:r>
            <a:endParaRPr lang="en-IN" dirty="0"/>
          </a:p>
        </p:txBody>
      </p:sp>
    </p:spTree>
    <p:extLst>
      <p:ext uri="{BB962C8B-B14F-4D97-AF65-F5344CB8AC3E}">
        <p14:creationId xmlns:p14="http://schemas.microsoft.com/office/powerpoint/2010/main" val="30521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4CE7F-7738-4D26-9F37-02AE12C16EFE}"/>
              </a:ext>
            </a:extLst>
          </p:cNvPr>
          <p:cNvSpPr>
            <a:spLocks noGrp="1"/>
          </p:cNvSpPr>
          <p:nvPr>
            <p:ph type="title"/>
          </p:nvPr>
        </p:nvSpPr>
        <p:spPr/>
        <p:txBody>
          <a:bodyPr/>
          <a:lstStyle/>
          <a:p>
            <a:r>
              <a:rPr lang="en-IN" dirty="0"/>
              <a:t>Estimation Criterion</a:t>
            </a:r>
          </a:p>
        </p:txBody>
      </p:sp>
      <p:sp>
        <p:nvSpPr>
          <p:cNvPr id="3" name="Content Placeholder 2">
            <a:extLst>
              <a:ext uri="{FF2B5EF4-FFF2-40B4-BE49-F238E27FC236}">
                <a16:creationId xmlns:a16="http://schemas.microsoft.com/office/drawing/2014/main" id="{EDEECBDA-2817-4D82-8E13-F1754ADE6D85}"/>
              </a:ext>
            </a:extLst>
          </p:cNvPr>
          <p:cNvSpPr>
            <a:spLocks noGrp="1"/>
          </p:cNvSpPr>
          <p:nvPr>
            <p:ph idx="1"/>
          </p:nvPr>
        </p:nvSpPr>
        <p:spPr/>
        <p:txBody>
          <a:bodyPr/>
          <a:lstStyle/>
          <a:p>
            <a:r>
              <a:rPr lang="en-US" dirty="0"/>
              <a:t>Choosing the most useful attribute for classifying examples. </a:t>
            </a:r>
          </a:p>
          <a:p>
            <a:r>
              <a:rPr lang="en-IN" dirty="0"/>
              <a:t>Entropy</a:t>
            </a:r>
            <a:endParaRPr lang="en-US" dirty="0"/>
          </a:p>
          <a:p>
            <a:pPr lvl="1"/>
            <a:r>
              <a:rPr lang="en-US" dirty="0"/>
              <a:t>A measure of homogeneity of the set of examples </a:t>
            </a:r>
          </a:p>
          <a:p>
            <a:pPr lvl="1"/>
            <a:r>
              <a:rPr lang="en-US" dirty="0"/>
              <a:t>If the sample is completely homogeneous the entropy is zero and if the sample is an equally divided it has entropy of one</a:t>
            </a:r>
          </a:p>
          <a:p>
            <a:r>
              <a:rPr lang="en-IN" dirty="0"/>
              <a:t>Information Gain </a:t>
            </a:r>
            <a:endParaRPr lang="en-US" dirty="0"/>
          </a:p>
          <a:p>
            <a:pPr lvl="1"/>
            <a:r>
              <a:rPr lang="en-US" dirty="0"/>
              <a:t>Measures how well a given attribute separates the training examples according to their target classification</a:t>
            </a:r>
          </a:p>
          <a:p>
            <a:pPr lvl="1"/>
            <a:r>
              <a:rPr lang="en-US" dirty="0"/>
              <a:t>This measure is used to select among the candidate attributes at each step while growing the tree</a:t>
            </a:r>
          </a:p>
          <a:p>
            <a:pPr lvl="1"/>
            <a:endParaRPr lang="en-IN" dirty="0"/>
          </a:p>
        </p:txBody>
      </p:sp>
    </p:spTree>
    <p:extLst>
      <p:ext uri="{BB962C8B-B14F-4D97-AF65-F5344CB8AC3E}">
        <p14:creationId xmlns:p14="http://schemas.microsoft.com/office/powerpoint/2010/main" val="1828392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ECB8-D2AA-4D24-A7EC-ABF782F6FB34}"/>
              </a:ext>
            </a:extLst>
          </p:cNvPr>
          <p:cNvSpPr>
            <a:spLocks noGrp="1"/>
          </p:cNvSpPr>
          <p:nvPr>
            <p:ph type="title"/>
          </p:nvPr>
        </p:nvSpPr>
        <p:spPr/>
        <p:txBody>
          <a:bodyPr/>
          <a:lstStyle/>
          <a:p>
            <a:r>
              <a:rPr lang="en-US" dirty="0"/>
              <a:t>Simple Example</a:t>
            </a:r>
            <a:endParaRPr lang="en-IN" dirty="0"/>
          </a:p>
        </p:txBody>
      </p:sp>
      <p:pic>
        <p:nvPicPr>
          <p:cNvPr id="9" name="Picture 8">
            <a:extLst>
              <a:ext uri="{FF2B5EF4-FFF2-40B4-BE49-F238E27FC236}">
                <a16:creationId xmlns:a16="http://schemas.microsoft.com/office/drawing/2014/main" id="{A896D6CE-FCAF-4B2F-BD27-D295FE48F5EB}"/>
              </a:ext>
            </a:extLst>
          </p:cNvPr>
          <p:cNvPicPr>
            <a:picLocks noChangeAspect="1"/>
          </p:cNvPicPr>
          <p:nvPr/>
        </p:nvPicPr>
        <p:blipFill>
          <a:blip r:embed="rId2"/>
          <a:stretch>
            <a:fillRect/>
          </a:stretch>
        </p:blipFill>
        <p:spPr>
          <a:xfrm>
            <a:off x="918099" y="2092234"/>
            <a:ext cx="6388223" cy="3072290"/>
          </a:xfrm>
          <a:prstGeom prst="rect">
            <a:avLst/>
          </a:prstGeom>
        </p:spPr>
      </p:pic>
      <p:pic>
        <p:nvPicPr>
          <p:cNvPr id="4" name="Picture 3">
            <a:extLst>
              <a:ext uri="{FF2B5EF4-FFF2-40B4-BE49-F238E27FC236}">
                <a16:creationId xmlns:a16="http://schemas.microsoft.com/office/drawing/2014/main" id="{07BD88EB-C713-44FB-B20A-E9995242F483}"/>
              </a:ext>
            </a:extLst>
          </p:cNvPr>
          <p:cNvPicPr>
            <a:picLocks noChangeAspect="1"/>
          </p:cNvPicPr>
          <p:nvPr/>
        </p:nvPicPr>
        <p:blipFill>
          <a:blip r:embed="rId3"/>
          <a:stretch>
            <a:fillRect/>
          </a:stretch>
        </p:blipFill>
        <p:spPr>
          <a:xfrm>
            <a:off x="5218959" y="1215186"/>
            <a:ext cx="6477000" cy="676275"/>
          </a:xfrm>
          <a:prstGeom prst="rect">
            <a:avLst/>
          </a:prstGeom>
        </p:spPr>
      </p:pic>
      <p:pic>
        <p:nvPicPr>
          <p:cNvPr id="6" name="Picture 5">
            <a:extLst>
              <a:ext uri="{FF2B5EF4-FFF2-40B4-BE49-F238E27FC236}">
                <a16:creationId xmlns:a16="http://schemas.microsoft.com/office/drawing/2014/main" id="{B35704F4-A723-40CD-8453-ED54CE5AA821}"/>
              </a:ext>
            </a:extLst>
          </p:cNvPr>
          <p:cNvPicPr>
            <a:picLocks noChangeAspect="1"/>
          </p:cNvPicPr>
          <p:nvPr/>
        </p:nvPicPr>
        <p:blipFill>
          <a:blip r:embed="rId4"/>
          <a:stretch>
            <a:fillRect/>
          </a:stretch>
        </p:blipFill>
        <p:spPr>
          <a:xfrm>
            <a:off x="9114176" y="3318816"/>
            <a:ext cx="1704975" cy="619125"/>
          </a:xfrm>
          <a:prstGeom prst="rect">
            <a:avLst/>
          </a:prstGeom>
        </p:spPr>
      </p:pic>
    </p:spTree>
    <p:extLst>
      <p:ext uri="{BB962C8B-B14F-4D97-AF65-F5344CB8AC3E}">
        <p14:creationId xmlns:p14="http://schemas.microsoft.com/office/powerpoint/2010/main" val="2684201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90970-9313-43F1-971D-435924B42760}"/>
              </a:ext>
            </a:extLst>
          </p:cNvPr>
          <p:cNvSpPr>
            <a:spLocks noGrp="1"/>
          </p:cNvSpPr>
          <p:nvPr>
            <p:ph type="title"/>
          </p:nvPr>
        </p:nvSpPr>
        <p:spPr/>
        <p:txBody>
          <a:bodyPr/>
          <a:lstStyle/>
          <a:p>
            <a:r>
              <a:rPr lang="en-IN" dirty="0"/>
              <a:t>Information Gain</a:t>
            </a:r>
          </a:p>
        </p:txBody>
      </p:sp>
      <p:sp>
        <p:nvSpPr>
          <p:cNvPr id="3" name="Content Placeholder 2">
            <a:extLst>
              <a:ext uri="{FF2B5EF4-FFF2-40B4-BE49-F238E27FC236}">
                <a16:creationId xmlns:a16="http://schemas.microsoft.com/office/drawing/2014/main" id="{6883955C-37FC-40EA-ADA7-98F4ECA9CD3B}"/>
              </a:ext>
            </a:extLst>
          </p:cNvPr>
          <p:cNvSpPr>
            <a:spLocks noGrp="1"/>
          </p:cNvSpPr>
          <p:nvPr>
            <p:ph idx="1"/>
          </p:nvPr>
        </p:nvSpPr>
        <p:spPr/>
        <p:txBody>
          <a:bodyPr/>
          <a:lstStyle/>
          <a:p>
            <a:pPr marL="0" indent="0">
              <a:buNone/>
            </a:pPr>
            <a:r>
              <a:rPr lang="en-US" dirty="0"/>
              <a:t>Step 1 : Calculate entropy of the target</a:t>
            </a:r>
            <a:endParaRPr lang="en-IN" dirty="0"/>
          </a:p>
        </p:txBody>
      </p:sp>
      <p:pic>
        <p:nvPicPr>
          <p:cNvPr id="5" name="Picture 4">
            <a:extLst>
              <a:ext uri="{FF2B5EF4-FFF2-40B4-BE49-F238E27FC236}">
                <a16:creationId xmlns:a16="http://schemas.microsoft.com/office/drawing/2014/main" id="{932AB528-A0BF-48D2-8D8E-79BAEF97D5FA}"/>
              </a:ext>
            </a:extLst>
          </p:cNvPr>
          <p:cNvPicPr>
            <a:picLocks noChangeAspect="1"/>
          </p:cNvPicPr>
          <p:nvPr/>
        </p:nvPicPr>
        <p:blipFill>
          <a:blip r:embed="rId2"/>
          <a:stretch>
            <a:fillRect/>
          </a:stretch>
        </p:blipFill>
        <p:spPr>
          <a:xfrm>
            <a:off x="2552932" y="2489050"/>
            <a:ext cx="6884032" cy="3822850"/>
          </a:xfrm>
          <a:prstGeom prst="rect">
            <a:avLst/>
          </a:prstGeom>
        </p:spPr>
      </p:pic>
    </p:spTree>
    <p:extLst>
      <p:ext uri="{BB962C8B-B14F-4D97-AF65-F5344CB8AC3E}">
        <p14:creationId xmlns:p14="http://schemas.microsoft.com/office/powerpoint/2010/main" val="497593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B8A05-B22E-4414-B0FD-DAC84CA8B318}"/>
              </a:ext>
            </a:extLst>
          </p:cNvPr>
          <p:cNvSpPr>
            <a:spLocks noGrp="1"/>
          </p:cNvSpPr>
          <p:nvPr>
            <p:ph type="title"/>
          </p:nvPr>
        </p:nvSpPr>
        <p:spPr/>
        <p:txBody>
          <a:bodyPr/>
          <a:lstStyle/>
          <a:p>
            <a:r>
              <a:rPr lang="en-IN" dirty="0"/>
              <a:t>Information Gain (Cont’d)</a:t>
            </a:r>
          </a:p>
        </p:txBody>
      </p:sp>
      <p:sp>
        <p:nvSpPr>
          <p:cNvPr id="3" name="Content Placeholder 2">
            <a:extLst>
              <a:ext uri="{FF2B5EF4-FFF2-40B4-BE49-F238E27FC236}">
                <a16:creationId xmlns:a16="http://schemas.microsoft.com/office/drawing/2014/main" id="{D598A007-EF0F-440F-A813-EB28F05ED019}"/>
              </a:ext>
            </a:extLst>
          </p:cNvPr>
          <p:cNvSpPr>
            <a:spLocks noGrp="1"/>
          </p:cNvSpPr>
          <p:nvPr>
            <p:ph idx="1"/>
          </p:nvPr>
        </p:nvSpPr>
        <p:spPr/>
        <p:txBody>
          <a:bodyPr/>
          <a:lstStyle/>
          <a:p>
            <a:pPr marL="0" indent="0">
              <a:buNone/>
            </a:pPr>
            <a:r>
              <a:rPr lang="en-US" dirty="0"/>
              <a:t>Step 2 : Calculate information gain for each attribute</a:t>
            </a:r>
            <a:endParaRPr lang="en-IN" dirty="0"/>
          </a:p>
        </p:txBody>
      </p:sp>
      <p:pic>
        <p:nvPicPr>
          <p:cNvPr id="5" name="Picture 4">
            <a:extLst>
              <a:ext uri="{FF2B5EF4-FFF2-40B4-BE49-F238E27FC236}">
                <a16:creationId xmlns:a16="http://schemas.microsoft.com/office/drawing/2014/main" id="{B9D3CAF1-116B-4DCF-B150-FB57B5F0125C}"/>
              </a:ext>
            </a:extLst>
          </p:cNvPr>
          <p:cNvPicPr>
            <a:picLocks noChangeAspect="1"/>
          </p:cNvPicPr>
          <p:nvPr/>
        </p:nvPicPr>
        <p:blipFill>
          <a:blip r:embed="rId2"/>
          <a:stretch>
            <a:fillRect/>
          </a:stretch>
        </p:blipFill>
        <p:spPr>
          <a:xfrm>
            <a:off x="652462" y="2420429"/>
            <a:ext cx="10887075" cy="4238625"/>
          </a:xfrm>
          <a:prstGeom prst="rect">
            <a:avLst/>
          </a:prstGeom>
        </p:spPr>
      </p:pic>
    </p:spTree>
    <p:extLst>
      <p:ext uri="{BB962C8B-B14F-4D97-AF65-F5344CB8AC3E}">
        <p14:creationId xmlns:p14="http://schemas.microsoft.com/office/powerpoint/2010/main" val="4109274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D6F92-C7C9-4988-B589-0C15CB83193C}"/>
              </a:ext>
            </a:extLst>
          </p:cNvPr>
          <p:cNvSpPr>
            <a:spLocks noGrp="1"/>
          </p:cNvSpPr>
          <p:nvPr>
            <p:ph type="title"/>
          </p:nvPr>
        </p:nvSpPr>
        <p:spPr/>
        <p:txBody>
          <a:bodyPr/>
          <a:lstStyle/>
          <a:p>
            <a:r>
              <a:rPr lang="en-IN" dirty="0"/>
              <a:t>Information Gain (Cont’d)</a:t>
            </a:r>
          </a:p>
        </p:txBody>
      </p:sp>
      <p:sp>
        <p:nvSpPr>
          <p:cNvPr id="3" name="Content Placeholder 2">
            <a:extLst>
              <a:ext uri="{FF2B5EF4-FFF2-40B4-BE49-F238E27FC236}">
                <a16:creationId xmlns:a16="http://schemas.microsoft.com/office/drawing/2014/main" id="{C26E9A95-3CD6-48CA-A905-1C6C2C55DA6E}"/>
              </a:ext>
            </a:extLst>
          </p:cNvPr>
          <p:cNvSpPr>
            <a:spLocks noGrp="1"/>
          </p:cNvSpPr>
          <p:nvPr>
            <p:ph idx="1"/>
          </p:nvPr>
        </p:nvSpPr>
        <p:spPr/>
        <p:txBody>
          <a:bodyPr/>
          <a:lstStyle/>
          <a:p>
            <a:pPr marL="0" indent="0">
              <a:buNone/>
            </a:pPr>
            <a:r>
              <a:rPr lang="en-US" dirty="0"/>
              <a:t>Step 3: Choose attribute with the largest information gain as the decision node.</a:t>
            </a:r>
            <a:endParaRPr lang="en-IN" dirty="0"/>
          </a:p>
        </p:txBody>
      </p:sp>
      <p:pic>
        <p:nvPicPr>
          <p:cNvPr id="5" name="Picture 4">
            <a:extLst>
              <a:ext uri="{FF2B5EF4-FFF2-40B4-BE49-F238E27FC236}">
                <a16:creationId xmlns:a16="http://schemas.microsoft.com/office/drawing/2014/main" id="{F8C873D4-CE75-4747-A12F-B64652381E4B}"/>
              </a:ext>
            </a:extLst>
          </p:cNvPr>
          <p:cNvPicPr>
            <a:picLocks noChangeAspect="1"/>
          </p:cNvPicPr>
          <p:nvPr/>
        </p:nvPicPr>
        <p:blipFill>
          <a:blip r:embed="rId2"/>
          <a:stretch>
            <a:fillRect/>
          </a:stretch>
        </p:blipFill>
        <p:spPr>
          <a:xfrm>
            <a:off x="2501421" y="2965142"/>
            <a:ext cx="6350157" cy="3464463"/>
          </a:xfrm>
          <a:prstGeom prst="rect">
            <a:avLst/>
          </a:prstGeom>
        </p:spPr>
      </p:pic>
    </p:spTree>
    <p:extLst>
      <p:ext uri="{BB962C8B-B14F-4D97-AF65-F5344CB8AC3E}">
        <p14:creationId xmlns:p14="http://schemas.microsoft.com/office/powerpoint/2010/main" val="1499229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F456-FDDE-464E-80F8-CD3A40FD10FE}"/>
              </a:ext>
            </a:extLst>
          </p:cNvPr>
          <p:cNvSpPr>
            <a:spLocks noGrp="1"/>
          </p:cNvSpPr>
          <p:nvPr>
            <p:ph type="title"/>
          </p:nvPr>
        </p:nvSpPr>
        <p:spPr/>
        <p:txBody>
          <a:bodyPr/>
          <a:lstStyle/>
          <a:p>
            <a:r>
              <a:rPr lang="en-IN" dirty="0"/>
              <a:t>Information Gain (Cont’d)</a:t>
            </a:r>
          </a:p>
        </p:txBody>
      </p:sp>
      <p:sp>
        <p:nvSpPr>
          <p:cNvPr id="3" name="Content Placeholder 2">
            <a:extLst>
              <a:ext uri="{FF2B5EF4-FFF2-40B4-BE49-F238E27FC236}">
                <a16:creationId xmlns:a16="http://schemas.microsoft.com/office/drawing/2014/main" id="{373578DF-F0B8-4362-B3D0-DF9723965CD8}"/>
              </a:ext>
            </a:extLst>
          </p:cNvPr>
          <p:cNvSpPr>
            <a:spLocks noGrp="1"/>
          </p:cNvSpPr>
          <p:nvPr>
            <p:ph idx="1"/>
          </p:nvPr>
        </p:nvSpPr>
        <p:spPr/>
        <p:txBody>
          <a:bodyPr/>
          <a:lstStyle/>
          <a:p>
            <a:pPr marL="0" indent="0">
              <a:buNone/>
            </a:pPr>
            <a:r>
              <a:rPr lang="en-US" dirty="0"/>
              <a:t>Step 4a: A branch with entropy of 0 is a leaf node. </a:t>
            </a:r>
            <a:endParaRPr lang="en-IN" dirty="0"/>
          </a:p>
        </p:txBody>
      </p:sp>
      <p:pic>
        <p:nvPicPr>
          <p:cNvPr id="5" name="Picture 4">
            <a:extLst>
              <a:ext uri="{FF2B5EF4-FFF2-40B4-BE49-F238E27FC236}">
                <a16:creationId xmlns:a16="http://schemas.microsoft.com/office/drawing/2014/main" id="{9218C1C1-B6A9-4A54-A8DE-98AD118F2C5A}"/>
              </a:ext>
            </a:extLst>
          </p:cNvPr>
          <p:cNvPicPr>
            <a:picLocks noChangeAspect="1"/>
          </p:cNvPicPr>
          <p:nvPr/>
        </p:nvPicPr>
        <p:blipFill>
          <a:blip r:embed="rId2"/>
          <a:stretch>
            <a:fillRect/>
          </a:stretch>
        </p:blipFill>
        <p:spPr>
          <a:xfrm>
            <a:off x="1423941" y="2425700"/>
            <a:ext cx="8953500" cy="4067175"/>
          </a:xfrm>
          <a:prstGeom prst="rect">
            <a:avLst/>
          </a:prstGeom>
        </p:spPr>
      </p:pic>
    </p:spTree>
    <p:extLst>
      <p:ext uri="{BB962C8B-B14F-4D97-AF65-F5344CB8AC3E}">
        <p14:creationId xmlns:p14="http://schemas.microsoft.com/office/powerpoint/2010/main" val="2653411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672</Words>
  <Application>Microsoft Macintosh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Open Sans</vt:lpstr>
      <vt:lpstr>poppins</vt:lpstr>
      <vt:lpstr>Office Theme</vt:lpstr>
      <vt:lpstr>Session 7</vt:lpstr>
      <vt:lpstr>Agenda</vt:lpstr>
      <vt:lpstr>Decision Trees</vt:lpstr>
      <vt:lpstr>Estimation Criterion</vt:lpstr>
      <vt:lpstr>Simple Example</vt:lpstr>
      <vt:lpstr>Information Gain</vt:lpstr>
      <vt:lpstr>Information Gain (Cont’d)</vt:lpstr>
      <vt:lpstr>Information Gain (Cont’d)</vt:lpstr>
      <vt:lpstr>Information Gain (Cont’d)</vt:lpstr>
      <vt:lpstr>Information Gain (Cont’d)</vt:lpstr>
      <vt:lpstr>Information Gain (Cont’d)</vt:lpstr>
      <vt:lpstr>Random Forest</vt:lpstr>
      <vt:lpstr>Random Forest pseudocode</vt:lpstr>
      <vt:lpstr>Simple Example</vt:lpstr>
      <vt:lpstr>Decision Trees vs Random Forest</vt:lpstr>
      <vt:lpstr>Ensemble methods</vt:lpstr>
      <vt:lpstr>Bias/Variance Tradeoff</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Swayam Mittal</dc:creator>
  <cp:lastModifiedBy>Mittal, Swayam</cp:lastModifiedBy>
  <cp:revision>52</cp:revision>
  <dcterms:created xsi:type="dcterms:W3CDTF">2020-08-28T10:09:52Z</dcterms:created>
  <dcterms:modified xsi:type="dcterms:W3CDTF">2021-09-18T16:57:37Z</dcterms:modified>
</cp:coreProperties>
</file>