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405000" y="1855080"/>
            <a:ext cx="1116828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0" name="PlaceHolder 3"/>
          <p:cNvSpPr>
            <a:spLocks noGrp="1"/>
          </p:cNvSpPr>
          <p:nvPr>
            <p:ph type="body"/>
          </p:nvPr>
        </p:nvSpPr>
        <p:spPr>
          <a:xfrm>
            <a:off x="405000" y="4124160"/>
            <a:ext cx="1116828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40500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3" name="PlaceHolder 3"/>
          <p:cNvSpPr>
            <a:spLocks noGrp="1"/>
          </p:cNvSpPr>
          <p:nvPr>
            <p:ph type="body"/>
          </p:nvPr>
        </p:nvSpPr>
        <p:spPr>
          <a:xfrm>
            <a:off x="612792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4" name="PlaceHolder 4"/>
          <p:cNvSpPr>
            <a:spLocks noGrp="1"/>
          </p:cNvSpPr>
          <p:nvPr>
            <p:ph type="body"/>
          </p:nvPr>
        </p:nvSpPr>
        <p:spPr>
          <a:xfrm>
            <a:off x="405000" y="412416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5" name="PlaceHolder 5"/>
          <p:cNvSpPr>
            <a:spLocks noGrp="1"/>
          </p:cNvSpPr>
          <p:nvPr>
            <p:ph type="body"/>
          </p:nvPr>
        </p:nvSpPr>
        <p:spPr>
          <a:xfrm>
            <a:off x="6127920" y="412416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405000" y="185508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8" name="PlaceHolder 3"/>
          <p:cNvSpPr>
            <a:spLocks noGrp="1"/>
          </p:cNvSpPr>
          <p:nvPr>
            <p:ph type="body"/>
          </p:nvPr>
        </p:nvSpPr>
        <p:spPr>
          <a:xfrm>
            <a:off x="4181400" y="185508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9" name="PlaceHolder 4"/>
          <p:cNvSpPr>
            <a:spLocks noGrp="1"/>
          </p:cNvSpPr>
          <p:nvPr>
            <p:ph type="body"/>
          </p:nvPr>
        </p:nvSpPr>
        <p:spPr>
          <a:xfrm>
            <a:off x="7957440" y="185508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40" name="PlaceHolder 5"/>
          <p:cNvSpPr>
            <a:spLocks noGrp="1"/>
          </p:cNvSpPr>
          <p:nvPr>
            <p:ph type="body"/>
          </p:nvPr>
        </p:nvSpPr>
        <p:spPr>
          <a:xfrm>
            <a:off x="405000" y="412416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41" name="PlaceHolder 6"/>
          <p:cNvSpPr>
            <a:spLocks noGrp="1"/>
          </p:cNvSpPr>
          <p:nvPr>
            <p:ph type="body"/>
          </p:nvPr>
        </p:nvSpPr>
        <p:spPr>
          <a:xfrm>
            <a:off x="4181400" y="412416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42" name="PlaceHolder 7"/>
          <p:cNvSpPr>
            <a:spLocks noGrp="1"/>
          </p:cNvSpPr>
          <p:nvPr>
            <p:ph type="body"/>
          </p:nvPr>
        </p:nvSpPr>
        <p:spPr>
          <a:xfrm>
            <a:off x="7957440" y="412416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subTitle"/>
          </p:nvPr>
        </p:nvSpPr>
        <p:spPr>
          <a:xfrm>
            <a:off x="405000" y="1855080"/>
            <a:ext cx="11168280" cy="4343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405000" y="1855080"/>
            <a:ext cx="1116828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5" name="PlaceHolder 2"/>
          <p:cNvSpPr>
            <a:spLocks noGrp="1"/>
          </p:cNvSpPr>
          <p:nvPr>
            <p:ph type="body"/>
          </p:nvPr>
        </p:nvSpPr>
        <p:spPr>
          <a:xfrm>
            <a:off x="405000" y="1855080"/>
            <a:ext cx="545004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56" name="PlaceHolder 3"/>
          <p:cNvSpPr>
            <a:spLocks noGrp="1"/>
          </p:cNvSpPr>
          <p:nvPr>
            <p:ph type="body"/>
          </p:nvPr>
        </p:nvSpPr>
        <p:spPr>
          <a:xfrm>
            <a:off x="6127920" y="1855080"/>
            <a:ext cx="545004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136520" y="640080"/>
            <a:ext cx="9313560" cy="3967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0500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1" name="PlaceHolder 3"/>
          <p:cNvSpPr>
            <a:spLocks noGrp="1"/>
          </p:cNvSpPr>
          <p:nvPr>
            <p:ph type="body"/>
          </p:nvPr>
        </p:nvSpPr>
        <p:spPr>
          <a:xfrm>
            <a:off x="6127920" y="1855080"/>
            <a:ext cx="545004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2" name="PlaceHolder 4"/>
          <p:cNvSpPr>
            <a:spLocks noGrp="1"/>
          </p:cNvSpPr>
          <p:nvPr>
            <p:ph type="body"/>
          </p:nvPr>
        </p:nvSpPr>
        <p:spPr>
          <a:xfrm>
            <a:off x="405000" y="412416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405000" y="1855080"/>
            <a:ext cx="11168280" cy="43437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05000" y="1855080"/>
            <a:ext cx="545004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5" name="PlaceHolder 3"/>
          <p:cNvSpPr>
            <a:spLocks noGrp="1"/>
          </p:cNvSpPr>
          <p:nvPr>
            <p:ph type="body"/>
          </p:nvPr>
        </p:nvSpPr>
        <p:spPr>
          <a:xfrm>
            <a:off x="612792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6" name="PlaceHolder 4"/>
          <p:cNvSpPr>
            <a:spLocks noGrp="1"/>
          </p:cNvSpPr>
          <p:nvPr>
            <p:ph type="body"/>
          </p:nvPr>
        </p:nvSpPr>
        <p:spPr>
          <a:xfrm>
            <a:off x="6127920" y="412416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0500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9" name="PlaceHolder 3"/>
          <p:cNvSpPr>
            <a:spLocks noGrp="1"/>
          </p:cNvSpPr>
          <p:nvPr>
            <p:ph type="body"/>
          </p:nvPr>
        </p:nvSpPr>
        <p:spPr>
          <a:xfrm>
            <a:off x="612792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0" name="PlaceHolder 4"/>
          <p:cNvSpPr>
            <a:spLocks noGrp="1"/>
          </p:cNvSpPr>
          <p:nvPr>
            <p:ph type="body"/>
          </p:nvPr>
        </p:nvSpPr>
        <p:spPr>
          <a:xfrm>
            <a:off x="405000" y="4124160"/>
            <a:ext cx="1116828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405000" y="1855080"/>
            <a:ext cx="1116828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3" name="PlaceHolder 3"/>
          <p:cNvSpPr>
            <a:spLocks noGrp="1"/>
          </p:cNvSpPr>
          <p:nvPr>
            <p:ph type="body"/>
          </p:nvPr>
        </p:nvSpPr>
        <p:spPr>
          <a:xfrm>
            <a:off x="405000" y="4124160"/>
            <a:ext cx="1116828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5" name="PlaceHolder 2"/>
          <p:cNvSpPr>
            <a:spLocks noGrp="1"/>
          </p:cNvSpPr>
          <p:nvPr>
            <p:ph type="body"/>
          </p:nvPr>
        </p:nvSpPr>
        <p:spPr>
          <a:xfrm>
            <a:off x="40500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6" name="PlaceHolder 3"/>
          <p:cNvSpPr>
            <a:spLocks noGrp="1"/>
          </p:cNvSpPr>
          <p:nvPr>
            <p:ph type="body"/>
          </p:nvPr>
        </p:nvSpPr>
        <p:spPr>
          <a:xfrm>
            <a:off x="612792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7" name="PlaceHolder 4"/>
          <p:cNvSpPr>
            <a:spLocks noGrp="1"/>
          </p:cNvSpPr>
          <p:nvPr>
            <p:ph type="body"/>
          </p:nvPr>
        </p:nvSpPr>
        <p:spPr>
          <a:xfrm>
            <a:off x="405000" y="412416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8" name="PlaceHolder 5"/>
          <p:cNvSpPr>
            <a:spLocks noGrp="1"/>
          </p:cNvSpPr>
          <p:nvPr>
            <p:ph type="body"/>
          </p:nvPr>
        </p:nvSpPr>
        <p:spPr>
          <a:xfrm>
            <a:off x="6127920" y="412416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405000" y="185508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1" name="PlaceHolder 3"/>
          <p:cNvSpPr>
            <a:spLocks noGrp="1"/>
          </p:cNvSpPr>
          <p:nvPr>
            <p:ph type="body"/>
          </p:nvPr>
        </p:nvSpPr>
        <p:spPr>
          <a:xfrm>
            <a:off x="4181400" y="185508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2" name="PlaceHolder 4"/>
          <p:cNvSpPr>
            <a:spLocks noGrp="1"/>
          </p:cNvSpPr>
          <p:nvPr>
            <p:ph type="body"/>
          </p:nvPr>
        </p:nvSpPr>
        <p:spPr>
          <a:xfrm>
            <a:off x="7957440" y="185508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3" name="PlaceHolder 5"/>
          <p:cNvSpPr>
            <a:spLocks noGrp="1"/>
          </p:cNvSpPr>
          <p:nvPr>
            <p:ph type="body"/>
          </p:nvPr>
        </p:nvSpPr>
        <p:spPr>
          <a:xfrm>
            <a:off x="405000" y="412416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4" name="PlaceHolder 6"/>
          <p:cNvSpPr>
            <a:spLocks noGrp="1"/>
          </p:cNvSpPr>
          <p:nvPr>
            <p:ph type="body"/>
          </p:nvPr>
        </p:nvSpPr>
        <p:spPr>
          <a:xfrm>
            <a:off x="4181400" y="412416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5" name="PlaceHolder 7"/>
          <p:cNvSpPr>
            <a:spLocks noGrp="1"/>
          </p:cNvSpPr>
          <p:nvPr>
            <p:ph type="body"/>
          </p:nvPr>
        </p:nvSpPr>
        <p:spPr>
          <a:xfrm>
            <a:off x="7957440" y="4124160"/>
            <a:ext cx="3596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05000" y="1855080"/>
            <a:ext cx="1116828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405000" y="1855080"/>
            <a:ext cx="545004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3" name="PlaceHolder 3"/>
          <p:cNvSpPr>
            <a:spLocks noGrp="1"/>
          </p:cNvSpPr>
          <p:nvPr>
            <p:ph type="body"/>
          </p:nvPr>
        </p:nvSpPr>
        <p:spPr>
          <a:xfrm>
            <a:off x="6127920" y="1855080"/>
            <a:ext cx="545004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36520" y="640080"/>
            <a:ext cx="9313560" cy="39679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40500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8" name="PlaceHolder 3"/>
          <p:cNvSpPr>
            <a:spLocks noGrp="1"/>
          </p:cNvSpPr>
          <p:nvPr>
            <p:ph type="body"/>
          </p:nvPr>
        </p:nvSpPr>
        <p:spPr>
          <a:xfrm>
            <a:off x="6127920" y="1855080"/>
            <a:ext cx="545004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9" name="PlaceHolder 4"/>
          <p:cNvSpPr>
            <a:spLocks noGrp="1"/>
          </p:cNvSpPr>
          <p:nvPr>
            <p:ph type="body"/>
          </p:nvPr>
        </p:nvSpPr>
        <p:spPr>
          <a:xfrm>
            <a:off x="405000" y="412416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405000" y="1855080"/>
            <a:ext cx="5450040" cy="434376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2" name="PlaceHolder 3"/>
          <p:cNvSpPr>
            <a:spLocks noGrp="1"/>
          </p:cNvSpPr>
          <p:nvPr>
            <p:ph type="body"/>
          </p:nvPr>
        </p:nvSpPr>
        <p:spPr>
          <a:xfrm>
            <a:off x="612792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3" name="PlaceHolder 4"/>
          <p:cNvSpPr>
            <a:spLocks noGrp="1"/>
          </p:cNvSpPr>
          <p:nvPr>
            <p:ph type="body"/>
          </p:nvPr>
        </p:nvSpPr>
        <p:spPr>
          <a:xfrm>
            <a:off x="6127920" y="412416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36520" y="640080"/>
            <a:ext cx="9313560" cy="85572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40500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6" name="PlaceHolder 3"/>
          <p:cNvSpPr>
            <a:spLocks noGrp="1"/>
          </p:cNvSpPr>
          <p:nvPr>
            <p:ph type="body"/>
          </p:nvPr>
        </p:nvSpPr>
        <p:spPr>
          <a:xfrm>
            <a:off x="6127920" y="1855080"/>
            <a:ext cx="545004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7" name="PlaceHolder 4"/>
          <p:cNvSpPr>
            <a:spLocks noGrp="1"/>
          </p:cNvSpPr>
          <p:nvPr>
            <p:ph type="body"/>
          </p:nvPr>
        </p:nvSpPr>
        <p:spPr>
          <a:xfrm>
            <a:off x="405000" y="4124160"/>
            <a:ext cx="11168280" cy="207180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6"/>
          <p:cNvPicPr/>
          <p:nvPr/>
        </p:nvPicPr>
        <p:blipFill>
          <a:blip r:embed="rId14"/>
          <a:stretch/>
        </p:blipFill>
        <p:spPr>
          <a:xfrm>
            <a:off x="10449360" y="325800"/>
            <a:ext cx="1446480" cy="379440"/>
          </a:xfrm>
          <a:prstGeom prst="rect">
            <a:avLst/>
          </a:prstGeom>
          <a:ln>
            <a:noFill/>
          </a:ln>
        </p:spPr>
      </p:pic>
      <p:pic>
        <p:nvPicPr>
          <p:cNvPr id="8" name="Picture 7"/>
          <p:cNvPicPr/>
          <p:nvPr/>
        </p:nvPicPr>
        <p:blipFill>
          <a:blip r:embed="rId15"/>
          <a:stretch/>
        </p:blipFill>
        <p:spPr>
          <a:xfrm>
            <a:off x="0" y="177840"/>
            <a:ext cx="1267920" cy="81468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Times New Roman"/>
              </a:rPr>
              <a:t>Click to edit Master title style</a:t>
            </a:r>
            <a:endParaRPr lang="en-US" sz="6000" b="0" strike="noStrike" spc="-1">
              <a:solidFill>
                <a:srgbClr val="000000"/>
              </a:solidFill>
              <a:latin typeface="Calibri"/>
            </a:endParaRPr>
          </a:p>
        </p:txBody>
      </p:sp>
      <p:sp>
        <p:nvSpPr>
          <p:cNvPr id="3"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CAAFE626-6C5D-461E-8D45-7C49DDA5175F}" type="datetime">
              <a:rPr lang="en-IN" sz="1200" b="0" strike="noStrike" spc="-1">
                <a:solidFill>
                  <a:srgbClr val="8B8B8B"/>
                </a:solidFill>
                <a:latin typeface="Calibri"/>
              </a:rPr>
              <a:t>27-06-2021</a:t>
            </a:fld>
            <a:endParaRPr lang="en-IN" sz="1200" b="0" strike="noStrike" spc="-1">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726C00AA-C8F5-43EA-BBD9-554126013791}" type="slidenum">
              <a:rPr lang="en-IN" sz="1200" b="0" strike="noStrike" spc="-1">
                <a:solidFill>
                  <a:srgbClr val="8B8B8B"/>
                </a:solidFill>
                <a:latin typeface="Calibri"/>
              </a:rPr>
              <a:t>‹#›</a:t>
            </a:fld>
            <a:endParaRPr lang="en-IN" sz="1200" b="0" strike="noStrike" spc="-1">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6"/>
          <p:cNvPicPr/>
          <p:nvPr/>
        </p:nvPicPr>
        <p:blipFill>
          <a:blip r:embed="rId14"/>
          <a:stretch/>
        </p:blipFill>
        <p:spPr>
          <a:xfrm>
            <a:off x="10449360" y="325800"/>
            <a:ext cx="1446480" cy="379440"/>
          </a:xfrm>
          <a:prstGeom prst="rect">
            <a:avLst/>
          </a:prstGeom>
          <a:ln>
            <a:noFill/>
          </a:ln>
        </p:spPr>
      </p:pic>
      <p:pic>
        <p:nvPicPr>
          <p:cNvPr id="44" name="Picture 7"/>
          <p:cNvPicPr/>
          <p:nvPr/>
        </p:nvPicPr>
        <p:blipFill>
          <a:blip r:embed="rId15"/>
          <a:stretch/>
        </p:blipFill>
        <p:spPr>
          <a:xfrm>
            <a:off x="0" y="177840"/>
            <a:ext cx="1267920" cy="814680"/>
          </a:xfrm>
          <a:prstGeom prst="rect">
            <a:avLst/>
          </a:prstGeom>
          <a:ln>
            <a:noFill/>
          </a:ln>
        </p:spPr>
      </p:pic>
      <p:sp>
        <p:nvSpPr>
          <p:cNvPr id="45" name="PlaceHolder 1"/>
          <p:cNvSpPr>
            <a:spLocks noGrp="1"/>
          </p:cNvSpPr>
          <p:nvPr>
            <p:ph type="title"/>
          </p:nvPr>
        </p:nvSpPr>
        <p:spPr>
          <a:xfrm>
            <a:off x="1136520" y="640080"/>
            <a:ext cx="9313560" cy="855720"/>
          </a:xfrm>
          <a:prstGeom prst="rect">
            <a:avLst/>
          </a:prstGeom>
        </p:spPr>
        <p:txBody>
          <a:bodyPr anchor="ctr">
            <a:noAutofit/>
          </a:bodyPr>
          <a:lstStyle/>
          <a:p>
            <a:pPr>
              <a:lnSpc>
                <a:spcPct val="90000"/>
              </a:lnSpc>
            </a:pPr>
            <a:r>
              <a:rPr lang="en-US" sz="4000" b="0" strike="noStrike" spc="-1">
                <a:solidFill>
                  <a:srgbClr val="000000"/>
                </a:solidFill>
                <a:latin typeface="Times New Roman"/>
              </a:rPr>
              <a:t>CLICK TO EDIT MASTER TITLE STYLE</a:t>
            </a:r>
            <a:endParaRPr lang="en-US" sz="4000" b="0" strike="noStrike" spc="-1">
              <a:solidFill>
                <a:srgbClr val="000000"/>
              </a:solidFill>
              <a:latin typeface="Calibri"/>
            </a:endParaRPr>
          </a:p>
        </p:txBody>
      </p:sp>
      <p:sp>
        <p:nvSpPr>
          <p:cNvPr id="46" name="PlaceHolder 2"/>
          <p:cNvSpPr>
            <a:spLocks noGrp="1"/>
          </p:cNvSpPr>
          <p:nvPr>
            <p:ph type="body"/>
          </p:nvPr>
        </p:nvSpPr>
        <p:spPr>
          <a:xfrm>
            <a:off x="405000" y="1855080"/>
            <a:ext cx="11168280" cy="43437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Times New Roman"/>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Times New Roman"/>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Times New Roman"/>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7"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r>
              <a:rPr lang="en-IN" sz="1200" b="0" strike="noStrike" spc="-1">
                <a:solidFill>
                  <a:srgbClr val="8B8B8B"/>
                </a:solidFill>
                <a:latin typeface="Calibri"/>
              </a:rPr>
              <a:t>09-06-2016</a:t>
            </a:r>
            <a:endParaRPr lang="en-IN" sz="1200" b="0" strike="noStrike" spc="-1">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0" strike="noStrike" spc="-1">
                <a:solidFill>
                  <a:srgbClr val="8B8B8B"/>
                </a:solidFill>
                <a:latin typeface="Calibri"/>
              </a:rPr>
              <a:t>Investment Case Study</a:t>
            </a:r>
            <a:endParaRPr lang="en-IN" sz="1200" b="0" strike="noStrike" spc="-1">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r>
              <a:rPr lang="en-IN" sz="1200" b="0" strike="noStrike" spc="-1">
                <a:solidFill>
                  <a:srgbClr val="8B8B8B"/>
                </a:solidFill>
                <a:latin typeface="Calibri"/>
              </a:rPr>
              <a:t>1</a:t>
            </a:r>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1391400" y="344520"/>
            <a:ext cx="9143640" cy="3193560"/>
          </a:xfrm>
          <a:prstGeom prst="rect">
            <a:avLst/>
          </a:prstGeom>
          <a:noFill/>
          <a:ln>
            <a:noFill/>
          </a:ln>
        </p:spPr>
        <p:txBody>
          <a:bodyPr anchor="b">
            <a:normAutofit/>
          </a:bodyPr>
          <a:lstStyle/>
          <a:p>
            <a:pPr algn="ctr">
              <a:lnSpc>
                <a:spcPct val="90000"/>
              </a:lnSpc>
            </a:pPr>
            <a:r>
              <a:rPr lang="en-IN" sz="2800" b="0" strike="noStrike" spc="-1">
                <a:solidFill>
                  <a:srgbClr val="000000"/>
                </a:solidFill>
                <a:latin typeface="Times New Roman"/>
              </a:rPr>
              <a:t>INVESTMENT ASSIGNMENT</a:t>
            </a:r>
            <a:br/>
            <a:br/>
            <a:r>
              <a:rPr lang="en-IN" sz="2800" b="0" strike="noStrike" spc="-1">
                <a:solidFill>
                  <a:srgbClr val="000000"/>
                </a:solidFill>
                <a:latin typeface="Times New Roman"/>
              </a:rPr>
              <a:t>SUBMISSION </a:t>
            </a:r>
            <a:endParaRPr lang="en-US" sz="2800" b="0" strike="noStrike" spc="-1">
              <a:solidFill>
                <a:srgbClr val="000000"/>
              </a:solidFill>
              <a:latin typeface="Calibri"/>
            </a:endParaRPr>
          </a:p>
        </p:txBody>
      </p:sp>
      <p:sp>
        <p:nvSpPr>
          <p:cNvPr id="87" name="TextShape 2"/>
          <p:cNvSpPr txBox="1"/>
          <p:nvPr/>
        </p:nvSpPr>
        <p:spPr>
          <a:xfrm>
            <a:off x="388440" y="4793760"/>
            <a:ext cx="6138360" cy="1531440"/>
          </a:xfrm>
          <a:prstGeom prst="rect">
            <a:avLst/>
          </a:prstGeom>
          <a:noFill/>
          <a:ln>
            <a:noFill/>
          </a:ln>
        </p:spPr>
        <p:txBody>
          <a:bodyPr>
            <a:normAutofit/>
          </a:bodyPr>
          <a:lstStyle/>
          <a:p>
            <a:pPr>
              <a:lnSpc>
                <a:spcPct val="90000"/>
              </a:lnSpc>
              <a:spcBef>
                <a:spcPts val="1001"/>
              </a:spcBef>
              <a:tabLst>
                <a:tab pos="0" algn="l"/>
              </a:tabLst>
            </a:pPr>
            <a:r>
              <a:rPr lang="en-IN" sz="1800" b="0" strike="noStrike" spc="-1">
                <a:solidFill>
                  <a:srgbClr val="000000"/>
                </a:solidFill>
                <a:latin typeface="Times New Roman"/>
              </a:rPr>
              <a:t>Name: Paresh Pradhan</a:t>
            </a: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1013790" y="1855080"/>
            <a:ext cx="10227367" cy="4343760"/>
          </a:xfrm>
          <a:prstGeom prst="rect">
            <a:avLst/>
          </a:prstGeom>
          <a:noFill/>
          <a:ln>
            <a:noFill/>
          </a:ln>
        </p:spPr>
        <p:txBody>
          <a:bodyPr>
            <a:normAutofit fontScale="92500" lnSpcReduction="20000"/>
          </a:bodyPr>
          <a:lstStyle/>
          <a:p>
            <a:r>
              <a:rPr lang="en-US" b="0" strike="noStrike" spc="-1" dirty="0">
                <a:solidFill>
                  <a:srgbClr val="000000"/>
                </a:solidFill>
              </a:rPr>
              <a:t>Based on our analysis, Spark Funds should invest in the following sectors and countries and the venture funding type:</a:t>
            </a:r>
          </a:p>
          <a:p>
            <a:endParaRPr lang="en-US" b="0" strike="noStrike" spc="-1" dirty="0">
              <a:solidFill>
                <a:srgbClr val="000000"/>
              </a:solidFill>
            </a:endParaRPr>
          </a:p>
          <a:p>
            <a:pPr marL="342900" indent="-342900">
              <a:buFont typeface="+mj-lt"/>
              <a:buAutoNum type="arabicPeriod"/>
            </a:pPr>
            <a:r>
              <a:rPr lang="en-US" b="0" strike="noStrike" spc="-1" dirty="0">
                <a:solidFill>
                  <a:srgbClr val="000000"/>
                </a:solidFill>
              </a:rPr>
              <a:t>USA:</a:t>
            </a:r>
          </a:p>
          <a:p>
            <a:pPr marL="800100" lvl="1" indent="-342900">
              <a:buFont typeface="+mj-lt"/>
              <a:buAutoNum type="arabicPeriod"/>
            </a:pPr>
            <a:r>
              <a:rPr lang="en-US" b="0" strike="noStrike" spc="-1" dirty="0">
                <a:solidFill>
                  <a:srgbClr val="000000"/>
                </a:solidFill>
              </a:rPr>
              <a:t>Cleantech / Semiconductors</a:t>
            </a:r>
          </a:p>
          <a:p>
            <a:pPr marL="800100" lvl="1" indent="-342900">
              <a:buFont typeface="+mj-lt"/>
              <a:buAutoNum type="arabicPeriod"/>
            </a:pPr>
            <a:r>
              <a:rPr lang="en-US" b="0" strike="noStrike" spc="-1" dirty="0">
                <a:solidFill>
                  <a:srgbClr val="000000"/>
                </a:solidFill>
              </a:rPr>
              <a:t>Social, Finance, Analytics, Advertising</a:t>
            </a:r>
          </a:p>
          <a:p>
            <a:pPr marL="800100" lvl="1" indent="-342900">
              <a:buFont typeface="+mj-lt"/>
              <a:buAutoNum type="arabicPeriod"/>
            </a:pPr>
            <a:r>
              <a:rPr lang="en-US" b="0" strike="noStrike" spc="-1" dirty="0">
                <a:solidFill>
                  <a:srgbClr val="000000"/>
                </a:solidFill>
              </a:rPr>
              <a:t>News, Search and Messaging</a:t>
            </a:r>
          </a:p>
          <a:p>
            <a:pPr marL="342900" indent="-342900">
              <a:buFont typeface="+mj-lt"/>
              <a:buAutoNum type="arabicPeriod"/>
            </a:pPr>
            <a:r>
              <a:rPr lang="en-US" b="0" strike="noStrike" spc="-1" dirty="0">
                <a:solidFill>
                  <a:srgbClr val="000000"/>
                </a:solidFill>
              </a:rPr>
              <a:t>GBR:</a:t>
            </a:r>
          </a:p>
          <a:p>
            <a:pPr marL="800100" lvl="1" indent="-342900">
              <a:buFont typeface="+mj-lt"/>
              <a:buAutoNum type="arabicPeriod"/>
            </a:pPr>
            <a:r>
              <a:rPr lang="en-US" b="0" strike="noStrike" spc="-1" dirty="0">
                <a:solidFill>
                  <a:srgbClr val="000000"/>
                </a:solidFill>
              </a:rPr>
              <a:t>Cleantech / Semiconductors</a:t>
            </a:r>
          </a:p>
          <a:p>
            <a:pPr marL="800100" lvl="1" indent="-342900">
              <a:buFont typeface="+mj-lt"/>
              <a:buAutoNum type="arabicPeriod"/>
            </a:pPr>
            <a:r>
              <a:rPr lang="en-US" b="0" strike="noStrike" spc="-1" dirty="0">
                <a:solidFill>
                  <a:srgbClr val="000000"/>
                </a:solidFill>
              </a:rPr>
              <a:t>Social, Finance, Analytics, Advertising</a:t>
            </a:r>
          </a:p>
          <a:p>
            <a:pPr marL="800100" lvl="1" indent="-342900">
              <a:buFont typeface="+mj-lt"/>
              <a:buAutoNum type="arabicPeriod"/>
            </a:pPr>
            <a:r>
              <a:rPr lang="en-US" b="0" strike="noStrike" spc="-1" dirty="0">
                <a:solidFill>
                  <a:srgbClr val="000000"/>
                </a:solidFill>
              </a:rPr>
              <a:t>News, Search and Messaging</a:t>
            </a:r>
            <a:endParaRPr lang="en-US" spc="-1" dirty="0">
              <a:solidFill>
                <a:srgbClr val="000000"/>
              </a:solidFill>
            </a:endParaRPr>
          </a:p>
          <a:p>
            <a:pPr marL="342900" indent="-342900">
              <a:buFont typeface="+mj-lt"/>
              <a:buAutoNum type="arabicPeriod"/>
            </a:pPr>
            <a:r>
              <a:rPr lang="en-US" b="0" strike="noStrike" spc="-1" dirty="0">
                <a:solidFill>
                  <a:srgbClr val="000000"/>
                </a:solidFill>
              </a:rPr>
              <a:t>IND:</a:t>
            </a:r>
          </a:p>
          <a:p>
            <a:pPr marL="800100" lvl="1" indent="-342900">
              <a:buFont typeface="+mj-lt"/>
              <a:buAutoNum type="arabicPeriod"/>
            </a:pPr>
            <a:r>
              <a:rPr lang="en-US" b="0" strike="noStrike" spc="-1" dirty="0">
                <a:solidFill>
                  <a:srgbClr val="000000"/>
                </a:solidFill>
              </a:rPr>
              <a:t>News, Search and Messaging</a:t>
            </a:r>
          </a:p>
          <a:p>
            <a:pPr marL="800100" lvl="1" indent="-342900">
              <a:buFont typeface="+mj-lt"/>
              <a:buAutoNum type="arabicPeriod"/>
            </a:pPr>
            <a:r>
              <a:rPr lang="en-US" b="0" strike="noStrike" spc="-1" dirty="0">
                <a:solidFill>
                  <a:srgbClr val="000000"/>
                </a:solidFill>
              </a:rPr>
              <a:t>Entertainment</a:t>
            </a:r>
          </a:p>
          <a:p>
            <a:pPr marL="800100" lvl="1" indent="-342900">
              <a:buFont typeface="+mj-lt"/>
              <a:buAutoNum type="arabicPeriod"/>
            </a:pPr>
            <a:r>
              <a:rPr lang="en-US" b="0" strike="noStrike" spc="-1" dirty="0">
                <a:solidFill>
                  <a:srgbClr val="000000"/>
                </a:solidFill>
              </a:rPr>
              <a:t>Social, Finance, Analytics, Advertising</a:t>
            </a:r>
          </a:p>
          <a:p>
            <a:pPr marL="800100" lvl="1" indent="-342900">
              <a:buFont typeface="+mj-lt"/>
              <a:buAutoNum type="arabicPeriod"/>
            </a:pPr>
            <a:endParaRPr lang="en-US" spc="-1" dirty="0">
              <a:solidFill>
                <a:srgbClr val="000000"/>
              </a:solidFill>
            </a:endParaRPr>
          </a:p>
          <a:p>
            <a:endParaRPr lang="en-US" b="0" strike="noStrike" spc="-1" dirty="0">
              <a:solidFill>
                <a:srgbClr val="000000"/>
              </a:solidFill>
            </a:endParaRPr>
          </a:p>
          <a:p>
            <a:endParaRPr lang="en-US" b="0" strike="noStrike" spc="-1" dirty="0">
              <a:solidFill>
                <a:srgbClr val="000000"/>
              </a:solidFill>
            </a:endParaRPr>
          </a:p>
          <a:p>
            <a:r>
              <a:rPr lang="en-US" b="0" strike="noStrike" spc="-1" dirty="0">
                <a:solidFill>
                  <a:srgbClr val="000000"/>
                </a:solidFill>
              </a:rPr>
              <a:t>* We have ignored the Others</a:t>
            </a:r>
            <a:r>
              <a:rPr lang="en-US" spc="-1" dirty="0">
                <a:solidFill>
                  <a:srgbClr val="000000"/>
                </a:solidFill>
              </a:rPr>
              <a:t> sector here.</a:t>
            </a:r>
            <a:endParaRPr lang="en-US" b="0" strike="noStrike" spc="-1" dirty="0">
              <a:solidFill>
                <a:srgbClr val="000000"/>
              </a:solidFill>
            </a:endParaRPr>
          </a:p>
        </p:txBody>
      </p:sp>
      <p:sp>
        <p:nvSpPr>
          <p:cNvPr id="105" name="TextShape 2"/>
          <p:cNvSpPr txBox="1"/>
          <p:nvPr/>
        </p:nvSpPr>
        <p:spPr>
          <a:xfrm>
            <a:off x="1136520" y="640080"/>
            <a:ext cx="9313560" cy="855720"/>
          </a:xfrm>
          <a:prstGeom prst="rect">
            <a:avLst/>
          </a:prstGeom>
          <a:noFill/>
          <a:ln>
            <a:noFill/>
          </a:ln>
        </p:spPr>
        <p:txBody>
          <a:bodyPr anchor="ctr">
            <a:noAutofit/>
          </a:bodyPr>
          <a:lstStyle/>
          <a:p>
            <a:pPr>
              <a:lnSpc>
                <a:spcPct val="90000"/>
              </a:lnSpc>
            </a:pPr>
            <a:r>
              <a:rPr lang="en-IN" sz="2800" b="0" strike="noStrike" spc="-1" dirty="0">
                <a:solidFill>
                  <a:srgbClr val="000000"/>
                </a:solidFill>
                <a:latin typeface="Times New Roman"/>
              </a:rPr>
              <a:t>Conclusions</a:t>
            </a:r>
            <a:endParaRPr lang="en-US" sz="2800" b="0" strike="noStrike" spc="-1" dirty="0">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904461" y="1855080"/>
            <a:ext cx="10277062" cy="4343760"/>
          </a:xfrm>
          <a:prstGeom prst="rect">
            <a:avLst/>
          </a:prstGeom>
          <a:noFill/>
          <a:ln>
            <a:noFill/>
          </a:ln>
        </p:spPr>
        <p:txBody>
          <a:bodyPr>
            <a:normAutofit fontScale="97000"/>
          </a:bodyPr>
          <a:lstStyle/>
          <a:p>
            <a:pPr marL="228600" indent="-228240">
              <a:lnSpc>
                <a:spcPct val="90000"/>
              </a:lnSpc>
              <a:spcBef>
                <a:spcPts val="1001"/>
              </a:spcBef>
              <a:buClr>
                <a:srgbClr val="000000"/>
              </a:buClr>
              <a:buFont typeface="Arial"/>
              <a:buChar char="•"/>
            </a:pPr>
            <a:r>
              <a:rPr lang="en-US" b="0" strike="noStrike" spc="-1" dirty="0">
                <a:solidFill>
                  <a:srgbClr val="000000"/>
                </a:solidFill>
              </a:rPr>
              <a:t>The CEO of Spark Funds, an asset management company, wants to understand the global trends in investments so that she can take the investment decisions effectively.</a:t>
            </a:r>
          </a:p>
          <a:p>
            <a:pPr marL="228600" indent="-228240">
              <a:lnSpc>
                <a:spcPct val="90000"/>
              </a:lnSpc>
              <a:spcBef>
                <a:spcPts val="1001"/>
              </a:spcBef>
              <a:buClr>
                <a:srgbClr val="000000"/>
              </a:buClr>
              <a:buFont typeface="Arial"/>
              <a:buChar char="•"/>
            </a:pPr>
            <a:r>
              <a:rPr lang="en-US" b="0" strike="noStrike" spc="-1" dirty="0">
                <a:solidFill>
                  <a:srgbClr val="000000"/>
                </a:solidFill>
              </a:rPr>
              <a:t>The objective is to identify the best sectors, countries, and a suitable investment type for making investments. The overall strategy is to invest where others are investing, implying that the 'best' sectors and countries are the ones 'where most investors are investing'.</a:t>
            </a:r>
          </a:p>
          <a:p>
            <a:pPr marL="228600" indent="-228240">
              <a:lnSpc>
                <a:spcPct val="90000"/>
              </a:lnSpc>
              <a:spcBef>
                <a:spcPts val="1001"/>
              </a:spcBef>
              <a:buClr>
                <a:srgbClr val="000000"/>
              </a:buClr>
              <a:buFont typeface="Arial"/>
              <a:buChar char="•"/>
            </a:pPr>
            <a:r>
              <a:rPr lang="en-US" b="0" strike="noStrike" spc="-1" dirty="0">
                <a:solidFill>
                  <a:srgbClr val="000000"/>
                </a:solidFill>
              </a:rPr>
              <a:t>Spark Funds has two minor constraints for investments: </a:t>
            </a:r>
          </a:p>
          <a:p>
            <a:pPr marL="864000" lvl="1" indent="-324000">
              <a:spcBef>
                <a:spcPts val="1134"/>
              </a:spcBef>
              <a:buClr>
                <a:srgbClr val="000000"/>
              </a:buClr>
              <a:buSzPct val="75000"/>
              <a:buFont typeface="Symbol" charset="2"/>
              <a:buChar char=""/>
            </a:pPr>
            <a:r>
              <a:rPr lang="en-US" b="0" strike="noStrike" spc="-1" dirty="0">
                <a:solidFill>
                  <a:srgbClr val="000000"/>
                </a:solidFill>
              </a:rPr>
              <a:t>It wants to invest between 5 to 15 million USD per round of investment.</a:t>
            </a:r>
          </a:p>
          <a:p>
            <a:pPr marL="864000" lvl="1" indent="-324000">
              <a:spcBef>
                <a:spcPts val="1134"/>
              </a:spcBef>
              <a:buClr>
                <a:srgbClr val="000000"/>
              </a:buClr>
              <a:buSzPct val="75000"/>
              <a:buFont typeface="Symbol" charset="2"/>
              <a:buChar char=""/>
            </a:pPr>
            <a:r>
              <a:rPr lang="en-US" b="0" strike="noStrike" spc="-1" dirty="0">
                <a:solidFill>
                  <a:srgbClr val="000000"/>
                </a:solidFill>
              </a:rPr>
              <a:t>It wants to invest only in English-speaking countries because of the ease of communication with the companies it would invest in.</a:t>
            </a:r>
          </a:p>
        </p:txBody>
      </p:sp>
      <p:sp>
        <p:nvSpPr>
          <p:cNvPr id="89" name="TextShape 2"/>
          <p:cNvSpPr txBox="1"/>
          <p:nvPr/>
        </p:nvSpPr>
        <p:spPr>
          <a:xfrm>
            <a:off x="1136520" y="640080"/>
            <a:ext cx="9313560" cy="855720"/>
          </a:xfrm>
          <a:prstGeom prst="rect">
            <a:avLst/>
          </a:prstGeom>
          <a:noFill/>
          <a:ln>
            <a:noFill/>
          </a:ln>
        </p:spPr>
        <p:txBody>
          <a:bodyPr anchor="ctr">
            <a:noAutofit/>
          </a:bodyPr>
          <a:lstStyle/>
          <a:p>
            <a:pPr>
              <a:lnSpc>
                <a:spcPct val="90000"/>
              </a:lnSpc>
            </a:pPr>
            <a:r>
              <a:rPr lang="en-IN" sz="2800" b="0" strike="noStrike" spc="-1">
                <a:solidFill>
                  <a:srgbClr val="000000"/>
                </a:solidFill>
                <a:latin typeface="Times New Roman"/>
              </a:rPr>
              <a:t>Problem Description</a:t>
            </a:r>
            <a:endParaRPr lang="en-US" sz="2800" b="0" strike="noStrike" spc="-1">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136520" y="640080"/>
            <a:ext cx="9313560" cy="855720"/>
          </a:xfrm>
          <a:prstGeom prst="rect">
            <a:avLst/>
          </a:prstGeom>
          <a:noFill/>
          <a:ln>
            <a:noFill/>
          </a:ln>
        </p:spPr>
        <p:txBody>
          <a:bodyPr anchor="ctr">
            <a:noAutofit/>
          </a:bodyPr>
          <a:lstStyle/>
          <a:p>
            <a:pPr>
              <a:lnSpc>
                <a:spcPct val="90000"/>
              </a:lnSpc>
            </a:pPr>
            <a:r>
              <a:rPr lang="en-IN" sz="4000" b="1" strike="noStrike" spc="-1">
                <a:solidFill>
                  <a:srgbClr val="000000"/>
                </a:solidFill>
                <a:latin typeface="Times New Roman"/>
              </a:rPr>
              <a:t> </a:t>
            </a:r>
            <a:r>
              <a:rPr lang="en-IN" sz="2800" b="0" strike="noStrike" spc="-1">
                <a:solidFill>
                  <a:srgbClr val="000000"/>
                </a:solidFill>
                <a:latin typeface="Times New Roman"/>
              </a:rPr>
              <a:t>Methodology</a:t>
            </a:r>
            <a:endParaRPr lang="en-US" sz="2800" b="0" strike="noStrike" spc="-1">
              <a:solidFill>
                <a:srgbClr val="000000"/>
              </a:solidFill>
              <a:latin typeface="Calibri"/>
            </a:endParaRPr>
          </a:p>
        </p:txBody>
      </p:sp>
      <p:sp>
        <p:nvSpPr>
          <p:cNvPr id="2" name="Rectangle 1">
            <a:extLst>
              <a:ext uri="{FF2B5EF4-FFF2-40B4-BE49-F238E27FC236}">
                <a16:creationId xmlns:a16="http://schemas.microsoft.com/office/drawing/2014/main" id="{6DEC3281-BC2F-4F00-90B9-07454B8ECE52}"/>
              </a:ext>
            </a:extLst>
          </p:cNvPr>
          <p:cNvSpPr/>
          <p:nvPr/>
        </p:nvSpPr>
        <p:spPr>
          <a:xfrm>
            <a:off x="4939748" y="1495800"/>
            <a:ext cx="1908313"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IN" dirty="0"/>
          </a:p>
        </p:txBody>
      </p:sp>
      <p:sp>
        <p:nvSpPr>
          <p:cNvPr id="5" name="Rectangle 4">
            <a:extLst>
              <a:ext uri="{FF2B5EF4-FFF2-40B4-BE49-F238E27FC236}">
                <a16:creationId xmlns:a16="http://schemas.microsoft.com/office/drawing/2014/main" id="{73697F72-53A4-4170-B97E-56C560870CB1}"/>
              </a:ext>
            </a:extLst>
          </p:cNvPr>
          <p:cNvSpPr/>
          <p:nvPr/>
        </p:nvSpPr>
        <p:spPr>
          <a:xfrm>
            <a:off x="4939746" y="2529468"/>
            <a:ext cx="1908313"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Funding Type Analysis</a:t>
            </a:r>
            <a:endParaRPr lang="en-IN" dirty="0"/>
          </a:p>
        </p:txBody>
      </p:sp>
      <p:sp>
        <p:nvSpPr>
          <p:cNvPr id="6" name="Rectangle 5">
            <a:extLst>
              <a:ext uri="{FF2B5EF4-FFF2-40B4-BE49-F238E27FC236}">
                <a16:creationId xmlns:a16="http://schemas.microsoft.com/office/drawing/2014/main" id="{37B972D2-DB8A-4193-B162-D7A1CDF7043F}"/>
              </a:ext>
            </a:extLst>
          </p:cNvPr>
          <p:cNvSpPr/>
          <p:nvPr/>
        </p:nvSpPr>
        <p:spPr>
          <a:xfrm>
            <a:off x="4939745" y="3563136"/>
            <a:ext cx="1908313"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Country Analysis</a:t>
            </a:r>
          </a:p>
        </p:txBody>
      </p:sp>
      <p:sp>
        <p:nvSpPr>
          <p:cNvPr id="7" name="Rectangle 6">
            <a:extLst>
              <a:ext uri="{FF2B5EF4-FFF2-40B4-BE49-F238E27FC236}">
                <a16:creationId xmlns:a16="http://schemas.microsoft.com/office/drawing/2014/main" id="{FB7B4E49-5D6A-49AE-98C4-DFCDD4586F2C}"/>
              </a:ext>
            </a:extLst>
          </p:cNvPr>
          <p:cNvSpPr/>
          <p:nvPr/>
        </p:nvSpPr>
        <p:spPr>
          <a:xfrm>
            <a:off x="4338425" y="4581851"/>
            <a:ext cx="311094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Sector Analysis – Identify Primary &amp; Main Sectors</a:t>
            </a:r>
          </a:p>
        </p:txBody>
      </p:sp>
      <p:sp>
        <p:nvSpPr>
          <p:cNvPr id="8" name="Rectangle 7">
            <a:extLst>
              <a:ext uri="{FF2B5EF4-FFF2-40B4-BE49-F238E27FC236}">
                <a16:creationId xmlns:a16="http://schemas.microsoft.com/office/drawing/2014/main" id="{FEE41758-069F-4550-A975-242B097BC29F}"/>
              </a:ext>
            </a:extLst>
          </p:cNvPr>
          <p:cNvSpPr/>
          <p:nvPr/>
        </p:nvSpPr>
        <p:spPr>
          <a:xfrm>
            <a:off x="4338425" y="5630472"/>
            <a:ext cx="3110949"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Sector Analysis – By Funding &amp; Country</a:t>
            </a:r>
          </a:p>
        </p:txBody>
      </p:sp>
      <p:cxnSp>
        <p:nvCxnSpPr>
          <p:cNvPr id="4" name="Straight Arrow Connector 3">
            <a:extLst>
              <a:ext uri="{FF2B5EF4-FFF2-40B4-BE49-F238E27FC236}">
                <a16:creationId xmlns:a16="http://schemas.microsoft.com/office/drawing/2014/main" id="{FE1CC0AB-09D6-4171-9789-6252E602D82A}"/>
              </a:ext>
            </a:extLst>
          </p:cNvPr>
          <p:cNvCxnSpPr>
            <a:stCxn id="2" idx="2"/>
            <a:endCxn id="5" idx="0"/>
          </p:cNvCxnSpPr>
          <p:nvPr/>
        </p:nvCxnSpPr>
        <p:spPr>
          <a:xfrm flipH="1">
            <a:off x="5893903" y="2171661"/>
            <a:ext cx="2" cy="35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FC908FB-DBA8-42E1-829C-F8CFB09A5D28}"/>
              </a:ext>
            </a:extLst>
          </p:cNvPr>
          <p:cNvCxnSpPr>
            <a:cxnSpLocks/>
            <a:stCxn id="7" idx="2"/>
            <a:endCxn id="8" idx="0"/>
          </p:cNvCxnSpPr>
          <p:nvPr/>
        </p:nvCxnSpPr>
        <p:spPr>
          <a:xfrm>
            <a:off x="5893900" y="5257712"/>
            <a:ext cx="0" cy="372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741FEFE-9B16-44E9-8962-C61A1AE9E2DE}"/>
              </a:ext>
            </a:extLst>
          </p:cNvPr>
          <p:cNvCxnSpPr>
            <a:cxnSpLocks/>
            <a:stCxn id="6" idx="2"/>
            <a:endCxn id="7" idx="0"/>
          </p:cNvCxnSpPr>
          <p:nvPr/>
        </p:nvCxnSpPr>
        <p:spPr>
          <a:xfrm flipH="1">
            <a:off x="5893900" y="4238997"/>
            <a:ext cx="2" cy="342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2785E7-6D2F-4C8B-807D-BEE563C052A7}"/>
              </a:ext>
            </a:extLst>
          </p:cNvPr>
          <p:cNvCxnSpPr>
            <a:cxnSpLocks/>
            <a:stCxn id="5" idx="2"/>
            <a:endCxn id="6" idx="0"/>
          </p:cNvCxnSpPr>
          <p:nvPr/>
        </p:nvCxnSpPr>
        <p:spPr>
          <a:xfrm flipH="1">
            <a:off x="5893902" y="3205329"/>
            <a:ext cx="1" cy="357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1136520" y="640080"/>
            <a:ext cx="9313560" cy="855720"/>
          </a:xfrm>
          <a:prstGeom prst="rect">
            <a:avLst/>
          </a:prstGeom>
          <a:noFill/>
          <a:ln>
            <a:noFill/>
          </a:ln>
        </p:spPr>
        <p:txBody>
          <a:bodyPr anchor="ctr">
            <a:noAutofit/>
          </a:bodyPr>
          <a:lstStyle/>
          <a:p>
            <a:pPr>
              <a:lnSpc>
                <a:spcPct val="90000"/>
              </a:lnSpc>
            </a:pPr>
            <a:r>
              <a:rPr lang="en-IN" sz="4000" b="1" strike="noStrike" spc="-1" dirty="0">
                <a:solidFill>
                  <a:srgbClr val="000000"/>
                </a:solidFill>
                <a:latin typeface="Times New Roman"/>
              </a:rPr>
              <a:t> </a:t>
            </a:r>
            <a:r>
              <a:rPr lang="en-IN" sz="2800" spc="-1" dirty="0">
                <a:solidFill>
                  <a:srgbClr val="000000"/>
                </a:solidFill>
                <a:latin typeface="Times New Roman"/>
              </a:rPr>
              <a:t>Funding Type </a:t>
            </a:r>
            <a:r>
              <a:rPr lang="en-IN" sz="2800" b="0" strike="noStrike" spc="-1" dirty="0">
                <a:solidFill>
                  <a:srgbClr val="000000"/>
                </a:solidFill>
                <a:latin typeface="Times New Roman"/>
              </a:rPr>
              <a:t>Analysis</a:t>
            </a:r>
            <a:endParaRPr lang="en-US" sz="2800" b="0" strike="noStrike" spc="-1" dirty="0">
              <a:solidFill>
                <a:srgbClr val="000000"/>
              </a:solidFill>
              <a:latin typeface="Calibri"/>
            </a:endParaRPr>
          </a:p>
        </p:txBody>
      </p:sp>
      <p:sp>
        <p:nvSpPr>
          <p:cNvPr id="93" name="TextShape 2"/>
          <p:cNvSpPr txBox="1"/>
          <p:nvPr/>
        </p:nvSpPr>
        <p:spPr>
          <a:xfrm>
            <a:off x="504392" y="1874160"/>
            <a:ext cx="7099043" cy="4343760"/>
          </a:xfrm>
          <a:prstGeom prst="rect">
            <a:avLst/>
          </a:prstGeom>
          <a:noFill/>
          <a:ln>
            <a:noFill/>
          </a:ln>
        </p:spPr>
        <p:txBody>
          <a:bodyPr>
            <a:normAutofit/>
          </a:bodyPr>
          <a:lstStyle/>
          <a:p>
            <a:pPr marL="457200" indent="-457200">
              <a:buFont typeface="Arial" panose="020B0604020202020204" pitchFamily="34" charset="0"/>
              <a:buChar char="•"/>
            </a:pPr>
            <a:r>
              <a:rPr lang="en-US" spc="-1" dirty="0">
                <a:solidFill>
                  <a:srgbClr val="000000"/>
                </a:solidFill>
              </a:rPr>
              <a:t>Merge companies and rounds2 data based on </a:t>
            </a:r>
            <a:r>
              <a:rPr lang="en-US" spc="-1" dirty="0" err="1">
                <a:solidFill>
                  <a:srgbClr val="000000"/>
                </a:solidFill>
              </a:rPr>
              <a:t>company_permalink_lower</a:t>
            </a:r>
            <a:r>
              <a:rPr lang="en-US" spc="-1" dirty="0">
                <a:solidFill>
                  <a:srgbClr val="000000"/>
                </a:solidFill>
              </a:rPr>
              <a:t> == </a:t>
            </a:r>
            <a:r>
              <a:rPr lang="en-US" spc="-1" dirty="0" err="1">
                <a:solidFill>
                  <a:srgbClr val="000000"/>
                </a:solidFill>
              </a:rPr>
              <a:t>permalink_lower</a:t>
            </a:r>
            <a:r>
              <a:rPr lang="en-US" spc="-1" dirty="0">
                <a:solidFill>
                  <a:srgbClr val="000000"/>
                </a:solidFill>
              </a:rPr>
              <a:t>.</a:t>
            </a:r>
          </a:p>
          <a:p>
            <a:pPr marL="457200" indent="-457200">
              <a:buFont typeface="Arial" panose="020B0604020202020204" pitchFamily="34" charset="0"/>
              <a:buChar char="•"/>
            </a:pPr>
            <a:r>
              <a:rPr lang="en-US" b="0" strike="noStrike" spc="-1" dirty="0">
                <a:solidFill>
                  <a:srgbClr val="000000"/>
                </a:solidFill>
              </a:rPr>
              <a:t>Filter data to one of these funding types: 'venture', 'angel', 'seed', '</a:t>
            </a:r>
            <a:r>
              <a:rPr lang="en-US" b="0" strike="noStrike" spc="-1" dirty="0" err="1">
                <a:solidFill>
                  <a:srgbClr val="000000"/>
                </a:solidFill>
              </a:rPr>
              <a:t>private_equity</a:t>
            </a:r>
            <a:r>
              <a:rPr lang="en-US" b="0" strike="noStrike" spc="-1" dirty="0">
                <a:solidFill>
                  <a:srgbClr val="000000"/>
                </a:solidFill>
              </a:rPr>
              <a:t>’.</a:t>
            </a:r>
          </a:p>
          <a:p>
            <a:pPr marL="457200" indent="-457200">
              <a:buFont typeface="Arial" panose="020B0604020202020204" pitchFamily="34" charset="0"/>
              <a:buChar char="•"/>
            </a:pPr>
            <a:r>
              <a:rPr lang="en-US" b="0" strike="noStrike" spc="-1" dirty="0">
                <a:solidFill>
                  <a:srgbClr val="000000"/>
                </a:solidFill>
              </a:rPr>
              <a:t>Get median value for </a:t>
            </a:r>
            <a:r>
              <a:rPr lang="en-US" b="0" strike="noStrike" spc="-1" dirty="0" err="1">
                <a:solidFill>
                  <a:srgbClr val="000000"/>
                </a:solidFill>
              </a:rPr>
              <a:t>raised_amount_usd</a:t>
            </a:r>
            <a:r>
              <a:rPr lang="en-US" b="0" strike="noStrike" spc="-1" dirty="0">
                <a:solidFill>
                  <a:srgbClr val="000000"/>
                </a:solidFill>
              </a:rPr>
              <a:t> for each of these funding types.</a:t>
            </a:r>
          </a:p>
          <a:p>
            <a:pPr marL="457200" indent="-457200">
              <a:buFont typeface="Arial" panose="020B0604020202020204" pitchFamily="34" charset="0"/>
              <a:buChar char="•"/>
            </a:pPr>
            <a:r>
              <a:rPr lang="en-US" b="0" strike="noStrike" spc="-1" dirty="0">
                <a:solidFill>
                  <a:srgbClr val="000000"/>
                </a:solidFill>
              </a:rPr>
              <a:t>'venture’ is the only funding type whose representative value falls within Spark Fund’s limit of 5M-15M USD.</a:t>
            </a:r>
          </a:p>
        </p:txBody>
      </p:sp>
      <p:pic>
        <p:nvPicPr>
          <p:cNvPr id="3" name="Picture 2">
            <a:extLst>
              <a:ext uri="{FF2B5EF4-FFF2-40B4-BE49-F238E27FC236}">
                <a16:creationId xmlns:a16="http://schemas.microsoft.com/office/drawing/2014/main" id="{3781EF65-6506-4F32-80E5-7580E0BAF031}"/>
              </a:ext>
            </a:extLst>
          </p:cNvPr>
          <p:cNvPicPr>
            <a:picLocks noChangeAspect="1"/>
          </p:cNvPicPr>
          <p:nvPr/>
        </p:nvPicPr>
        <p:blipFill>
          <a:blip r:embed="rId2"/>
          <a:stretch>
            <a:fillRect/>
          </a:stretch>
        </p:blipFill>
        <p:spPr>
          <a:xfrm>
            <a:off x="7887794" y="2338286"/>
            <a:ext cx="4304206" cy="15586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1136520" y="640080"/>
            <a:ext cx="9313560" cy="855720"/>
          </a:xfrm>
          <a:prstGeom prst="rect">
            <a:avLst/>
          </a:prstGeom>
          <a:noFill/>
          <a:ln>
            <a:noFill/>
          </a:ln>
        </p:spPr>
        <p:txBody>
          <a:bodyPr anchor="ctr">
            <a:noAutofit/>
          </a:bodyPr>
          <a:lstStyle/>
          <a:p>
            <a:pPr>
              <a:lnSpc>
                <a:spcPct val="90000"/>
              </a:lnSpc>
            </a:pPr>
            <a:r>
              <a:rPr lang="en-IN" sz="4000" b="1" strike="noStrike" spc="-1" dirty="0">
                <a:solidFill>
                  <a:srgbClr val="000000"/>
                </a:solidFill>
                <a:latin typeface="Times New Roman"/>
              </a:rPr>
              <a:t> </a:t>
            </a:r>
            <a:r>
              <a:rPr lang="en-IN" sz="2800" spc="-1" dirty="0">
                <a:solidFill>
                  <a:srgbClr val="000000"/>
                </a:solidFill>
                <a:latin typeface="Times New Roman"/>
              </a:rPr>
              <a:t>Country </a:t>
            </a:r>
            <a:r>
              <a:rPr lang="en-IN" sz="2800" b="0" strike="noStrike" spc="-1" dirty="0">
                <a:solidFill>
                  <a:srgbClr val="000000"/>
                </a:solidFill>
                <a:latin typeface="Times New Roman"/>
              </a:rPr>
              <a:t>Analysis</a:t>
            </a:r>
            <a:endParaRPr lang="en-US" sz="2800" b="0" strike="noStrike" spc="-1" dirty="0">
              <a:solidFill>
                <a:srgbClr val="000000"/>
              </a:solidFill>
              <a:latin typeface="Calibri"/>
            </a:endParaRPr>
          </a:p>
        </p:txBody>
      </p:sp>
      <p:sp>
        <p:nvSpPr>
          <p:cNvPr id="95" name="TextShape 2"/>
          <p:cNvSpPr txBox="1"/>
          <p:nvPr/>
        </p:nvSpPr>
        <p:spPr>
          <a:xfrm>
            <a:off x="904501" y="1874160"/>
            <a:ext cx="6284035" cy="4343760"/>
          </a:xfrm>
          <a:prstGeom prst="rect">
            <a:avLst/>
          </a:prstGeom>
          <a:noFill/>
          <a:ln>
            <a:noFill/>
          </a:ln>
        </p:spPr>
        <p:txBody>
          <a:bodyPr>
            <a:normAutofit/>
          </a:bodyPr>
          <a:lstStyle/>
          <a:p>
            <a:pPr marL="457200" indent="-457200">
              <a:buFont typeface="Arial" panose="020B0604020202020204" pitchFamily="34" charset="0"/>
              <a:buChar char="•"/>
            </a:pPr>
            <a:r>
              <a:rPr lang="en-US" b="0" strike="noStrike" spc="-1" dirty="0">
                <a:solidFill>
                  <a:srgbClr val="000000"/>
                </a:solidFill>
              </a:rPr>
              <a:t>Filter data to 'venture’ funding type.</a:t>
            </a:r>
          </a:p>
          <a:p>
            <a:pPr marL="457200" indent="-457200">
              <a:buFont typeface="Arial" panose="020B0604020202020204" pitchFamily="34" charset="0"/>
              <a:buChar char="•"/>
            </a:pPr>
            <a:r>
              <a:rPr lang="en-US" spc="-1" dirty="0">
                <a:solidFill>
                  <a:srgbClr val="000000"/>
                </a:solidFill>
              </a:rPr>
              <a:t>Calculate sum of </a:t>
            </a:r>
            <a:r>
              <a:rPr lang="en-US" spc="-1" dirty="0" err="1">
                <a:solidFill>
                  <a:srgbClr val="000000"/>
                </a:solidFill>
              </a:rPr>
              <a:t>raised_amount_usd</a:t>
            </a:r>
            <a:r>
              <a:rPr lang="en-US" spc="-1" dirty="0">
                <a:solidFill>
                  <a:srgbClr val="000000"/>
                </a:solidFill>
              </a:rPr>
              <a:t> grouped by </a:t>
            </a:r>
            <a:r>
              <a:rPr lang="en-US" spc="-1" dirty="0" err="1">
                <a:solidFill>
                  <a:srgbClr val="000000"/>
                </a:solidFill>
              </a:rPr>
              <a:t>country_code</a:t>
            </a:r>
            <a:r>
              <a:rPr lang="en-US" spc="-1" dirty="0">
                <a:solidFill>
                  <a:srgbClr val="000000"/>
                </a:solidFill>
              </a:rPr>
              <a:t> and get the top 9 countries from that list.</a:t>
            </a:r>
          </a:p>
          <a:p>
            <a:pPr marL="457200" indent="-457200">
              <a:buFont typeface="Arial" panose="020B0604020202020204" pitchFamily="34" charset="0"/>
              <a:buChar char="•"/>
            </a:pPr>
            <a:r>
              <a:rPr lang="en-US" spc="-1" dirty="0">
                <a:solidFill>
                  <a:srgbClr val="000000"/>
                </a:solidFill>
              </a:rPr>
              <a:t>Use Wikipedia to filter for only the English-speaking countries in the list and identify the top 3.</a:t>
            </a:r>
          </a:p>
        </p:txBody>
      </p:sp>
      <p:pic>
        <p:nvPicPr>
          <p:cNvPr id="3" name="Picture 2">
            <a:extLst>
              <a:ext uri="{FF2B5EF4-FFF2-40B4-BE49-F238E27FC236}">
                <a16:creationId xmlns:a16="http://schemas.microsoft.com/office/drawing/2014/main" id="{2DD56F9C-D321-481C-838B-50D5DA4F49BF}"/>
              </a:ext>
            </a:extLst>
          </p:cNvPr>
          <p:cNvPicPr>
            <a:picLocks noChangeAspect="1"/>
          </p:cNvPicPr>
          <p:nvPr/>
        </p:nvPicPr>
        <p:blipFill>
          <a:blip r:embed="rId2"/>
          <a:stretch>
            <a:fillRect/>
          </a:stretch>
        </p:blipFill>
        <p:spPr>
          <a:xfrm>
            <a:off x="8602005" y="1344450"/>
            <a:ext cx="2453475" cy="2887629"/>
          </a:xfrm>
          <a:prstGeom prst="rect">
            <a:avLst/>
          </a:prstGeom>
        </p:spPr>
      </p:pic>
      <p:pic>
        <p:nvPicPr>
          <p:cNvPr id="5" name="Picture 4">
            <a:extLst>
              <a:ext uri="{FF2B5EF4-FFF2-40B4-BE49-F238E27FC236}">
                <a16:creationId xmlns:a16="http://schemas.microsoft.com/office/drawing/2014/main" id="{2554F23F-89B3-4DEF-B20C-335079A39EEC}"/>
              </a:ext>
            </a:extLst>
          </p:cNvPr>
          <p:cNvPicPr>
            <a:picLocks noChangeAspect="1"/>
          </p:cNvPicPr>
          <p:nvPr/>
        </p:nvPicPr>
        <p:blipFill>
          <a:blip r:embed="rId3"/>
          <a:stretch>
            <a:fillRect/>
          </a:stretch>
        </p:blipFill>
        <p:spPr>
          <a:xfrm>
            <a:off x="8369985" y="4506975"/>
            <a:ext cx="2917514" cy="6017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1136520" y="640080"/>
            <a:ext cx="9313560" cy="855720"/>
          </a:xfrm>
          <a:prstGeom prst="rect">
            <a:avLst/>
          </a:prstGeom>
          <a:noFill/>
          <a:ln>
            <a:noFill/>
          </a:ln>
        </p:spPr>
        <p:txBody>
          <a:bodyPr anchor="ctr">
            <a:noAutofit/>
          </a:bodyPr>
          <a:lstStyle/>
          <a:p>
            <a:pPr>
              <a:lnSpc>
                <a:spcPct val="90000"/>
              </a:lnSpc>
            </a:pPr>
            <a:r>
              <a:rPr lang="en-IN" sz="4000" b="1" strike="noStrike" spc="-1" dirty="0">
                <a:solidFill>
                  <a:srgbClr val="000000"/>
                </a:solidFill>
                <a:latin typeface="Times New Roman"/>
              </a:rPr>
              <a:t> </a:t>
            </a:r>
            <a:r>
              <a:rPr lang="en-IN" sz="2800" spc="-1" dirty="0">
                <a:solidFill>
                  <a:srgbClr val="000000"/>
                </a:solidFill>
                <a:latin typeface="Times New Roman"/>
              </a:rPr>
              <a:t>Sector </a:t>
            </a:r>
            <a:r>
              <a:rPr lang="en-IN" sz="2800" b="0" strike="noStrike" spc="-1" dirty="0">
                <a:solidFill>
                  <a:srgbClr val="000000"/>
                </a:solidFill>
                <a:latin typeface="Times New Roman"/>
              </a:rPr>
              <a:t>Analysis</a:t>
            </a:r>
            <a:endParaRPr lang="en-US" sz="2800" b="0" strike="noStrike" spc="-1" dirty="0">
              <a:solidFill>
                <a:srgbClr val="000000"/>
              </a:solidFill>
              <a:latin typeface="Calibri"/>
            </a:endParaRPr>
          </a:p>
        </p:txBody>
      </p:sp>
      <p:sp>
        <p:nvSpPr>
          <p:cNvPr id="97" name="TextShape 2"/>
          <p:cNvSpPr txBox="1"/>
          <p:nvPr/>
        </p:nvSpPr>
        <p:spPr>
          <a:xfrm>
            <a:off x="405000" y="1874160"/>
            <a:ext cx="6423183" cy="4343760"/>
          </a:xfrm>
          <a:prstGeom prst="rect">
            <a:avLst/>
          </a:prstGeom>
          <a:noFill/>
          <a:ln>
            <a:noFill/>
          </a:ln>
        </p:spPr>
        <p:txBody>
          <a:bodyPr>
            <a:normAutofit/>
          </a:bodyPr>
          <a:lstStyle/>
          <a:p>
            <a:pPr marL="457200" indent="-457200">
              <a:buFont typeface="Arial" panose="020B0604020202020204" pitchFamily="34" charset="0"/>
              <a:buChar char="•"/>
            </a:pPr>
            <a:r>
              <a:rPr lang="en-US" b="0" strike="noStrike" spc="-1" dirty="0">
                <a:solidFill>
                  <a:srgbClr val="000000"/>
                </a:solidFill>
              </a:rPr>
              <a:t>Filter data to </a:t>
            </a:r>
            <a:r>
              <a:rPr lang="en-US" b="0" strike="noStrike" spc="-1" dirty="0" err="1">
                <a:solidFill>
                  <a:srgbClr val="000000"/>
                </a:solidFill>
              </a:rPr>
              <a:t>country_code</a:t>
            </a:r>
            <a:r>
              <a:rPr lang="en-US" b="0" strike="noStrike" spc="-1" dirty="0">
                <a:solidFill>
                  <a:srgbClr val="000000"/>
                </a:solidFill>
              </a:rPr>
              <a:t> == ['USA', 'GBR', 'IND’]</a:t>
            </a:r>
          </a:p>
          <a:p>
            <a:pPr marL="457200" indent="-457200">
              <a:buFont typeface="Arial" panose="020B0604020202020204" pitchFamily="34" charset="0"/>
              <a:buChar char="•"/>
            </a:pPr>
            <a:r>
              <a:rPr lang="en-US" b="0" strike="noStrike" spc="-1" dirty="0">
                <a:solidFill>
                  <a:srgbClr val="000000"/>
                </a:solidFill>
              </a:rPr>
              <a:t>Extract </a:t>
            </a:r>
            <a:r>
              <a:rPr lang="en-US" b="0" strike="noStrike" spc="-1" dirty="0" err="1">
                <a:solidFill>
                  <a:srgbClr val="000000"/>
                </a:solidFill>
              </a:rPr>
              <a:t>primary_sector</a:t>
            </a:r>
            <a:r>
              <a:rPr lang="en-US" b="0" strike="noStrike" spc="-1" dirty="0">
                <a:solidFill>
                  <a:srgbClr val="000000"/>
                </a:solidFill>
              </a:rPr>
              <a:t> from </a:t>
            </a:r>
            <a:r>
              <a:rPr lang="en-US" b="0" strike="noStrike" spc="-1" dirty="0" err="1">
                <a:solidFill>
                  <a:srgbClr val="000000"/>
                </a:solidFill>
              </a:rPr>
              <a:t>category_list</a:t>
            </a:r>
            <a:r>
              <a:rPr lang="en-US" b="0" strike="noStrike" spc="-1" dirty="0">
                <a:solidFill>
                  <a:srgbClr val="000000"/>
                </a:solidFill>
              </a:rPr>
              <a:t>.</a:t>
            </a:r>
          </a:p>
          <a:p>
            <a:pPr marL="457200" indent="-457200">
              <a:buFont typeface="Arial" panose="020B0604020202020204" pitchFamily="34" charset="0"/>
              <a:buChar char="•"/>
            </a:pPr>
            <a:r>
              <a:rPr lang="en-US" spc="-1" dirty="0">
                <a:solidFill>
                  <a:srgbClr val="000000"/>
                </a:solidFill>
              </a:rPr>
              <a:t>Use </a:t>
            </a:r>
            <a:r>
              <a:rPr lang="en-US" b="0" strike="noStrike" spc="-1" dirty="0" err="1">
                <a:solidFill>
                  <a:srgbClr val="000000"/>
                </a:solidFill>
              </a:rPr>
              <a:t>primary_sector</a:t>
            </a:r>
            <a:r>
              <a:rPr lang="en-US" b="0" strike="noStrike" spc="-1" dirty="0">
                <a:solidFill>
                  <a:srgbClr val="000000"/>
                </a:solidFill>
              </a:rPr>
              <a:t> and mapping file to get the </a:t>
            </a:r>
            <a:r>
              <a:rPr lang="en-US" b="0" strike="noStrike" spc="-1" dirty="0" err="1">
                <a:solidFill>
                  <a:srgbClr val="000000"/>
                </a:solidFill>
              </a:rPr>
              <a:t>main_sector</a:t>
            </a:r>
            <a:r>
              <a:rPr lang="en-US" b="0" strike="noStrike" spc="-1" dirty="0">
                <a:solidFill>
                  <a:srgbClr val="000000"/>
                </a:solidFill>
              </a:rPr>
              <a:t>.</a:t>
            </a:r>
          </a:p>
          <a:p>
            <a:pPr marL="457200" indent="-457200">
              <a:buFont typeface="Arial" panose="020B0604020202020204" pitchFamily="34" charset="0"/>
              <a:buChar char="•"/>
            </a:pPr>
            <a:r>
              <a:rPr lang="en-US" spc="-1" dirty="0">
                <a:solidFill>
                  <a:srgbClr val="000000"/>
                </a:solidFill>
              </a:rPr>
              <a:t>Filter data to funding range 5M-15M USD.</a:t>
            </a:r>
          </a:p>
          <a:p>
            <a:pPr marL="457200" indent="-457200">
              <a:buFont typeface="Arial" panose="020B0604020202020204" pitchFamily="34" charset="0"/>
              <a:buChar char="•"/>
            </a:pPr>
            <a:r>
              <a:rPr lang="en-US" spc="-1" dirty="0">
                <a:solidFill>
                  <a:srgbClr val="000000"/>
                </a:solidFill>
              </a:rPr>
              <a:t>Split data into 3 </a:t>
            </a:r>
            <a:r>
              <a:rPr lang="en-US" spc="-1" dirty="0" err="1">
                <a:solidFill>
                  <a:srgbClr val="000000"/>
                </a:solidFill>
              </a:rPr>
              <a:t>dataframes</a:t>
            </a:r>
            <a:r>
              <a:rPr lang="en-US" spc="-1" dirty="0">
                <a:solidFill>
                  <a:srgbClr val="000000"/>
                </a:solidFill>
              </a:rPr>
              <a:t> by country.</a:t>
            </a:r>
          </a:p>
          <a:p>
            <a:pPr marL="457200" indent="-457200">
              <a:buFont typeface="Arial" panose="020B0604020202020204" pitchFamily="34" charset="0"/>
              <a:buChar char="•"/>
            </a:pPr>
            <a:r>
              <a:rPr lang="en-US" spc="-1" dirty="0">
                <a:solidFill>
                  <a:srgbClr val="000000"/>
                </a:solidFill>
              </a:rPr>
              <a:t>C</a:t>
            </a:r>
            <a:r>
              <a:rPr lang="en-US" b="0" strike="noStrike" spc="-1" dirty="0">
                <a:solidFill>
                  <a:srgbClr val="000000"/>
                </a:solidFill>
              </a:rPr>
              <a:t>alculate the following for each main sector in each of the three countries:</a:t>
            </a:r>
          </a:p>
          <a:p>
            <a:pPr marL="914400" lvl="1" indent="-457200">
              <a:buFont typeface="Arial" panose="020B0604020202020204" pitchFamily="34" charset="0"/>
              <a:buChar char="•"/>
            </a:pPr>
            <a:r>
              <a:rPr lang="en-US" b="0" strike="noStrike" spc="-1" dirty="0">
                <a:solidFill>
                  <a:srgbClr val="000000"/>
                </a:solidFill>
              </a:rPr>
              <a:t>total number of investments (row count)</a:t>
            </a:r>
          </a:p>
          <a:p>
            <a:pPr marL="914400" lvl="1" indent="-457200">
              <a:buFont typeface="Arial" panose="020B0604020202020204" pitchFamily="34" charset="0"/>
              <a:buChar char="•"/>
            </a:pPr>
            <a:r>
              <a:rPr lang="en-US" b="0" strike="noStrike" spc="-1" dirty="0">
                <a:solidFill>
                  <a:srgbClr val="000000"/>
                </a:solidFill>
              </a:rPr>
              <a:t>total amount of investments (sum of </a:t>
            </a:r>
            <a:r>
              <a:rPr lang="en-US" b="0" strike="noStrike" spc="-1" dirty="0" err="1">
                <a:solidFill>
                  <a:srgbClr val="000000"/>
                </a:solidFill>
              </a:rPr>
              <a:t>raised_amount_usd</a:t>
            </a:r>
            <a:r>
              <a:rPr lang="en-US" b="0" strike="noStrike" spc="-1" dirty="0">
                <a:solidFill>
                  <a:srgbClr val="000000"/>
                </a:solidFill>
              </a:rPr>
              <a:t>)</a:t>
            </a:r>
          </a:p>
          <a:p>
            <a:pPr marL="457200" indent="-457200">
              <a:buFont typeface="Arial" panose="020B0604020202020204" pitchFamily="34" charset="0"/>
              <a:buChar char="•"/>
            </a:pPr>
            <a:r>
              <a:rPr lang="en-US" spc="-1" dirty="0">
                <a:solidFill>
                  <a:srgbClr val="000000"/>
                </a:solidFill>
              </a:rPr>
              <a:t>Identify the top 3 sectors for each of the 3 countries by number of investments.</a:t>
            </a:r>
            <a:endParaRPr lang="en-US" b="0" strike="noStrike" spc="-1" dirty="0">
              <a:solidFill>
                <a:srgbClr val="000000"/>
              </a:solidFill>
            </a:endParaRPr>
          </a:p>
        </p:txBody>
      </p:sp>
      <p:pic>
        <p:nvPicPr>
          <p:cNvPr id="3" name="Picture 2">
            <a:extLst>
              <a:ext uri="{FF2B5EF4-FFF2-40B4-BE49-F238E27FC236}">
                <a16:creationId xmlns:a16="http://schemas.microsoft.com/office/drawing/2014/main" id="{742E48AC-7719-459F-A7C5-681EA0554F3D}"/>
              </a:ext>
            </a:extLst>
          </p:cNvPr>
          <p:cNvPicPr>
            <a:picLocks noChangeAspect="1"/>
          </p:cNvPicPr>
          <p:nvPr/>
        </p:nvPicPr>
        <p:blipFill>
          <a:blip r:embed="rId2"/>
          <a:stretch>
            <a:fillRect/>
          </a:stretch>
        </p:blipFill>
        <p:spPr>
          <a:xfrm>
            <a:off x="6925453" y="1874160"/>
            <a:ext cx="5087644" cy="36079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2"/>
          <p:cNvSpPr txBox="1"/>
          <p:nvPr/>
        </p:nvSpPr>
        <p:spPr>
          <a:xfrm>
            <a:off x="1136520" y="640080"/>
            <a:ext cx="9313560" cy="855720"/>
          </a:xfrm>
          <a:prstGeom prst="rect">
            <a:avLst/>
          </a:prstGeom>
          <a:noFill/>
          <a:ln>
            <a:noFill/>
          </a:ln>
        </p:spPr>
        <p:txBody>
          <a:bodyPr anchor="ctr">
            <a:noAutofit/>
          </a:bodyPr>
          <a:lstStyle/>
          <a:p>
            <a:pPr>
              <a:lnSpc>
                <a:spcPct val="90000"/>
              </a:lnSpc>
            </a:pPr>
            <a:r>
              <a:rPr lang="en-IN" sz="4000" b="1" strike="noStrike" spc="-1" dirty="0">
                <a:solidFill>
                  <a:srgbClr val="000000"/>
                </a:solidFill>
                <a:latin typeface="Times New Roman"/>
              </a:rPr>
              <a:t> </a:t>
            </a:r>
            <a:r>
              <a:rPr lang="en-IN" sz="2800" b="0" strike="noStrike" spc="-1" dirty="0">
                <a:solidFill>
                  <a:srgbClr val="000000"/>
                </a:solidFill>
                <a:latin typeface="Times New Roman"/>
              </a:rPr>
              <a:t>Representative Investment Amount for each Funding Type</a:t>
            </a:r>
            <a:endParaRPr lang="en-US" sz="28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D3B64E44-E2C8-4B7B-B6BA-0DCBA4478BA3}"/>
              </a:ext>
            </a:extLst>
          </p:cNvPr>
          <p:cNvPicPr>
            <a:picLocks noChangeAspect="1"/>
          </p:cNvPicPr>
          <p:nvPr/>
        </p:nvPicPr>
        <p:blipFill>
          <a:blip r:embed="rId2"/>
          <a:stretch>
            <a:fillRect/>
          </a:stretch>
        </p:blipFill>
        <p:spPr>
          <a:xfrm>
            <a:off x="4608494" y="1495800"/>
            <a:ext cx="7583506" cy="3695478"/>
          </a:xfrm>
          <a:prstGeom prst="rect">
            <a:avLst/>
          </a:prstGeom>
        </p:spPr>
      </p:pic>
      <p:sp>
        <p:nvSpPr>
          <p:cNvPr id="4" name="TextBox 3">
            <a:extLst>
              <a:ext uri="{FF2B5EF4-FFF2-40B4-BE49-F238E27FC236}">
                <a16:creationId xmlns:a16="http://schemas.microsoft.com/office/drawing/2014/main" id="{8FE3887E-BBB5-4855-923C-4B3EE58D9234}"/>
              </a:ext>
            </a:extLst>
          </p:cNvPr>
          <p:cNvSpPr txBox="1"/>
          <p:nvPr/>
        </p:nvSpPr>
        <p:spPr>
          <a:xfrm>
            <a:off x="745435" y="1739348"/>
            <a:ext cx="3863059"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two red lines represent the upper and lower limit for the Investment range for Spark Funds – 5M-15M USD.</a:t>
            </a:r>
          </a:p>
          <a:p>
            <a:pPr marL="285750" indent="-285750">
              <a:buFont typeface="Arial" panose="020B0604020202020204" pitchFamily="34" charset="0"/>
              <a:buChar char="•"/>
            </a:pPr>
            <a:r>
              <a:rPr lang="en-US" dirty="0"/>
              <a:t>For venture funding type both the median and 75 percentile value fall within this range.</a:t>
            </a:r>
          </a:p>
          <a:p>
            <a:pPr marL="285750" indent="-285750">
              <a:buFont typeface="Arial" panose="020B0604020202020204" pitchFamily="34" charset="0"/>
              <a:buChar char="•"/>
            </a:pPr>
            <a:r>
              <a:rPr lang="en-US" dirty="0"/>
              <a:t>On the other hand, for </a:t>
            </a:r>
            <a:r>
              <a:rPr lang="en-US" dirty="0" err="1"/>
              <a:t>private_equity</a:t>
            </a:r>
            <a:r>
              <a:rPr lang="en-US" dirty="0"/>
              <a:t> even the median is beyond this range.</a:t>
            </a:r>
          </a:p>
          <a:p>
            <a:pPr marL="285750" indent="-285750">
              <a:buFont typeface="Arial" panose="020B0604020202020204" pitchFamily="34" charset="0"/>
              <a:buChar char="•"/>
            </a:pPr>
            <a:r>
              <a:rPr lang="en-US" dirty="0"/>
              <a:t>Seed and Angel types are too small for Spark Funds investment.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2"/>
          <p:cNvSpPr txBox="1"/>
          <p:nvPr/>
        </p:nvSpPr>
        <p:spPr>
          <a:xfrm>
            <a:off x="1136520" y="640080"/>
            <a:ext cx="9313560" cy="855720"/>
          </a:xfrm>
          <a:prstGeom prst="rect">
            <a:avLst/>
          </a:prstGeom>
          <a:noFill/>
          <a:ln>
            <a:noFill/>
          </a:ln>
        </p:spPr>
        <p:txBody>
          <a:bodyPr anchor="ctr">
            <a:noAutofit/>
          </a:bodyPr>
          <a:lstStyle/>
          <a:p>
            <a:pPr>
              <a:lnSpc>
                <a:spcPct val="90000"/>
              </a:lnSpc>
            </a:pPr>
            <a:r>
              <a:rPr lang="en-IN" sz="2800" spc="-1" dirty="0">
                <a:solidFill>
                  <a:srgbClr val="000000"/>
                </a:solidFill>
                <a:latin typeface="Times New Roman"/>
              </a:rPr>
              <a:t>T</a:t>
            </a:r>
            <a:r>
              <a:rPr lang="en-US" sz="2800" b="0" strike="noStrike" spc="-1" dirty="0">
                <a:solidFill>
                  <a:srgbClr val="000000"/>
                </a:solidFill>
                <a:latin typeface="Times New Roman"/>
              </a:rPr>
              <a:t>op 9 countries based on total amount of investments </a:t>
            </a:r>
            <a:r>
              <a:rPr lang="en-US" sz="2800" spc="-1" dirty="0">
                <a:solidFill>
                  <a:srgbClr val="000000"/>
                </a:solidFill>
                <a:latin typeface="Times New Roman"/>
              </a:rPr>
              <a:t>within </a:t>
            </a:r>
            <a:r>
              <a:rPr lang="en-US" sz="2800" b="0" strike="noStrike" spc="-1" dirty="0">
                <a:solidFill>
                  <a:srgbClr val="000000"/>
                </a:solidFill>
                <a:latin typeface="Times New Roman"/>
              </a:rPr>
              <a:t>funding type venture</a:t>
            </a:r>
            <a:endParaRPr lang="en-US" sz="2800" b="0" strike="noStrike" spc="-1" dirty="0">
              <a:solidFill>
                <a:srgbClr val="000000"/>
              </a:solidFill>
              <a:latin typeface="Calibri"/>
            </a:endParaRPr>
          </a:p>
        </p:txBody>
      </p:sp>
      <p:pic>
        <p:nvPicPr>
          <p:cNvPr id="3" name="Picture 2">
            <a:extLst>
              <a:ext uri="{FF2B5EF4-FFF2-40B4-BE49-F238E27FC236}">
                <a16:creationId xmlns:a16="http://schemas.microsoft.com/office/drawing/2014/main" id="{5E66C7E3-B648-40D7-AFEF-6FBCA960170B}"/>
              </a:ext>
            </a:extLst>
          </p:cNvPr>
          <p:cNvPicPr>
            <a:picLocks noChangeAspect="1"/>
          </p:cNvPicPr>
          <p:nvPr/>
        </p:nvPicPr>
        <p:blipFill>
          <a:blip r:embed="rId2"/>
          <a:stretch>
            <a:fillRect/>
          </a:stretch>
        </p:blipFill>
        <p:spPr>
          <a:xfrm>
            <a:off x="5173372" y="1585252"/>
            <a:ext cx="7018628" cy="4722120"/>
          </a:xfrm>
          <a:prstGeom prst="rect">
            <a:avLst/>
          </a:prstGeom>
        </p:spPr>
      </p:pic>
      <p:sp>
        <p:nvSpPr>
          <p:cNvPr id="4" name="TextBox 3">
            <a:extLst>
              <a:ext uri="{FF2B5EF4-FFF2-40B4-BE49-F238E27FC236}">
                <a16:creationId xmlns:a16="http://schemas.microsoft.com/office/drawing/2014/main" id="{15ACEE92-B5AE-4CCD-81F1-4D2BC75196D1}"/>
              </a:ext>
            </a:extLst>
          </p:cNvPr>
          <p:cNvSpPr txBox="1"/>
          <p:nvPr/>
        </p:nvSpPr>
        <p:spPr>
          <a:xfrm>
            <a:off x="695739" y="1987826"/>
            <a:ext cx="425394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We ignore the MISSING value.</a:t>
            </a:r>
          </a:p>
          <a:p>
            <a:pPr marL="285750" indent="-285750">
              <a:buFont typeface="Arial" panose="020B0604020202020204" pitchFamily="34" charset="0"/>
              <a:buChar char="•"/>
            </a:pPr>
            <a:r>
              <a:rPr lang="en-US" dirty="0"/>
              <a:t>After filtering for English-speaking countries, the top three are USA, GBR &amp; IND.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2"/>
          <p:cNvSpPr txBox="1"/>
          <p:nvPr/>
        </p:nvSpPr>
        <p:spPr>
          <a:xfrm>
            <a:off x="1136520" y="640080"/>
            <a:ext cx="9313560" cy="855720"/>
          </a:xfrm>
          <a:prstGeom prst="rect">
            <a:avLst/>
          </a:prstGeom>
          <a:noFill/>
          <a:ln>
            <a:noFill/>
          </a:ln>
        </p:spPr>
        <p:txBody>
          <a:bodyPr anchor="ctr">
            <a:noAutofit/>
          </a:bodyPr>
          <a:lstStyle/>
          <a:p>
            <a:pPr>
              <a:lnSpc>
                <a:spcPct val="90000"/>
              </a:lnSpc>
            </a:pPr>
            <a:r>
              <a:rPr lang="en-US" sz="2800" spc="-1" dirty="0">
                <a:solidFill>
                  <a:srgbClr val="000000"/>
                </a:solidFill>
                <a:latin typeface="Times New Roman"/>
              </a:rPr>
              <a:t>N</a:t>
            </a:r>
            <a:r>
              <a:rPr lang="en-US" sz="2800" b="0" strike="noStrike" spc="-1" dirty="0">
                <a:solidFill>
                  <a:srgbClr val="000000"/>
                </a:solidFill>
                <a:latin typeface="Times New Roman"/>
              </a:rPr>
              <a:t>umber of investments in the top 3 sectors of the top 3 countries for venture investment type</a:t>
            </a:r>
            <a:endParaRPr lang="en-US" sz="2800" b="0" strike="noStrike" spc="-1" dirty="0">
              <a:solidFill>
                <a:srgbClr val="000000"/>
              </a:solidFill>
              <a:latin typeface="Calibri"/>
            </a:endParaRPr>
          </a:p>
        </p:txBody>
      </p:sp>
      <p:pic>
        <p:nvPicPr>
          <p:cNvPr id="5" name="Picture 4">
            <a:extLst>
              <a:ext uri="{FF2B5EF4-FFF2-40B4-BE49-F238E27FC236}">
                <a16:creationId xmlns:a16="http://schemas.microsoft.com/office/drawing/2014/main" id="{5DC40D3C-445B-4173-B9DE-37711CFBD04C}"/>
              </a:ext>
            </a:extLst>
          </p:cNvPr>
          <p:cNvPicPr>
            <a:picLocks noChangeAspect="1"/>
          </p:cNvPicPr>
          <p:nvPr/>
        </p:nvPicPr>
        <p:blipFill>
          <a:blip r:embed="rId2"/>
          <a:stretch>
            <a:fillRect/>
          </a:stretch>
        </p:blipFill>
        <p:spPr>
          <a:xfrm rot="5400000">
            <a:off x="3529394" y="-418487"/>
            <a:ext cx="5133211" cy="8961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381</TotalTime>
  <Words>599</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subject/>
  <dc:creator>Chiranjeev</dc:creator>
  <dc:description/>
  <cp:lastModifiedBy>paresh.pradhan@absolutdata.com</cp:lastModifiedBy>
  <cp:revision>39</cp:revision>
  <dcterms:created xsi:type="dcterms:W3CDTF">2016-06-09T08:16:28Z</dcterms:created>
  <dcterms:modified xsi:type="dcterms:W3CDTF">2021-06-27T06:57:10Z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