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D079DB-6E39-434E-8621-5123CF2CAEAB}">
          <p14:sldIdLst>
            <p14:sldId id="256"/>
          </p14:sldIdLst>
        </p14:section>
        <p14:section name="Untitled Section" id="{11F446C1-1D38-4661-A9ED-CEEC9E8AB994}">
          <p14:sldIdLst>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18129-1CA8-4531-8FA3-44BC5F5B7E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D1582D-E07E-4BDF-937B-483957B5D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72576E-3C99-45EF-B2D0-12F39A5BF4D7}"/>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D2152ACC-84D0-4A77-839F-EE257DCC2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86B70-BE21-4EB5-BDE3-E5873239AF4F}"/>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260251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7B91-2021-4A35-919C-938B5813F7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93E9BA-EFDB-46AD-B579-C767D5248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BC9B0-31E4-40D8-AB58-537ACC85FD51}"/>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BB6CF30B-883E-4C77-B0A4-8EDBC81AF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05317-2E93-465D-9C4F-C02DFC7BBD30}"/>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250446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6A95D1-6EBB-4034-8F4A-D86988C23F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55698-23CB-4D5F-9336-06F1DE3EA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6AD81-2866-4BE4-9396-08D410F6C60E}"/>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42B7EDEE-0F7F-4801-B431-C9C3BDB95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7105F-DC49-4BE4-9AA3-0DBA2ACEFFEA}"/>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2147245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C345-847E-4997-8AB4-3F8DF8DC98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B8DE74-0C8F-4B77-B183-2A2C15155F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AB1E2-7886-4A31-836D-D8F0C6A26CFC}"/>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1B7556B3-41CA-4352-9A0B-43238062B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AA4BA0-B481-4C71-9A9E-CA5DEB9FE172}"/>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322943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F48CC-BF6C-4288-80F1-B40A4D35A6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212676-63FC-4DE0-8541-36376CF034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48B719-F353-4F7B-BB41-04CAEC83CE27}"/>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322EE47C-EB90-4CC2-9A4E-B83184ECE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3DA93-D5B7-4F89-9780-2FD53811E192}"/>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256966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82C9-3303-43F6-98DB-EC756C7FDA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B9A285-7D92-461B-8033-3F87B4F12B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5C892C-3FBC-455B-A013-2BC5035B1B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F4AAA9-D626-4795-82E9-DAFF80A7B9A6}"/>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6" name="Footer Placeholder 5">
            <a:extLst>
              <a:ext uri="{FF2B5EF4-FFF2-40B4-BE49-F238E27FC236}">
                <a16:creationId xmlns:a16="http://schemas.microsoft.com/office/drawing/2014/main" id="{0177657E-2331-42E6-A58D-FA59C9115F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7C252-2645-45CA-A856-70743BBE8DDD}"/>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2769413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7788-CC63-45F4-A0DF-E9ACC755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D1984D-BAA3-46AF-8D74-90BE460F0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D7FD3-E878-47F1-B16B-85AEEC475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11DDEB-CA54-4CA1-BDF9-6FEE10B0C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1F96CF-F0BC-47C0-9408-995C3C366B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22A599-1F42-4EEB-8C83-C1F880950963}"/>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8" name="Footer Placeholder 7">
            <a:extLst>
              <a:ext uri="{FF2B5EF4-FFF2-40B4-BE49-F238E27FC236}">
                <a16:creationId xmlns:a16="http://schemas.microsoft.com/office/drawing/2014/main" id="{1B6FDDA2-47FD-4CB0-AC82-143342D282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11A1BB-BDCF-49BB-8473-FF6A6F498C6C}"/>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38041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7F303-044B-4F04-BA38-BAB6302270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DB54DB-5ED1-475C-9C23-212A77FB8B9C}"/>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4" name="Footer Placeholder 3">
            <a:extLst>
              <a:ext uri="{FF2B5EF4-FFF2-40B4-BE49-F238E27FC236}">
                <a16:creationId xmlns:a16="http://schemas.microsoft.com/office/drawing/2014/main" id="{2985A6B8-E713-4BDF-9140-D389A14D2B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3150B6-103F-4FDD-A630-9251C3AD4BC2}"/>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126847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98D07E-87EB-4D3C-8DDE-CA26E2C7F0BF}"/>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3" name="Footer Placeholder 2">
            <a:extLst>
              <a:ext uri="{FF2B5EF4-FFF2-40B4-BE49-F238E27FC236}">
                <a16:creationId xmlns:a16="http://schemas.microsoft.com/office/drawing/2014/main" id="{DED64FEC-BFFE-4C00-92EB-41DF5A1C2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C8ED9F-21FE-4EB5-89D8-ED0D6DA2D771}"/>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425302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FDD3-ACCE-4CBE-B6B0-3920F7763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B67EBB-D25A-4CC7-8337-9FFDA1481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2D5522-83D9-4A89-B5DC-1D3E51F59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4E8BE-364B-488B-AF4E-15AF5379F4C6}"/>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6" name="Footer Placeholder 5">
            <a:extLst>
              <a:ext uri="{FF2B5EF4-FFF2-40B4-BE49-F238E27FC236}">
                <a16:creationId xmlns:a16="http://schemas.microsoft.com/office/drawing/2014/main" id="{5854AF42-4691-47DF-A41F-95BE76DB9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F0BF3-E4FC-4F9E-A283-1369CF0E0A14}"/>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85244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6CBF-368D-4AD3-B435-AA8C65273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B2DB87-92AE-4B99-9B87-018A5B560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652AC8-21F6-46ED-B7D8-132863956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1D094-249F-4F72-9342-3C05A4709A55}"/>
              </a:ext>
            </a:extLst>
          </p:cNvPr>
          <p:cNvSpPr>
            <a:spLocks noGrp="1"/>
          </p:cNvSpPr>
          <p:nvPr>
            <p:ph type="dt" sz="half" idx="10"/>
          </p:nvPr>
        </p:nvSpPr>
        <p:spPr/>
        <p:txBody>
          <a:bodyPr/>
          <a:lstStyle/>
          <a:p>
            <a:fld id="{F8859B05-0497-4167-89B8-333DD1C5D482}" type="datetimeFigureOut">
              <a:rPr lang="en-US" smtClean="0"/>
              <a:t>13-Jul-21</a:t>
            </a:fld>
            <a:endParaRPr lang="en-US"/>
          </a:p>
        </p:txBody>
      </p:sp>
      <p:sp>
        <p:nvSpPr>
          <p:cNvPr id="6" name="Footer Placeholder 5">
            <a:extLst>
              <a:ext uri="{FF2B5EF4-FFF2-40B4-BE49-F238E27FC236}">
                <a16:creationId xmlns:a16="http://schemas.microsoft.com/office/drawing/2014/main" id="{814BF03A-D8CE-45FE-BDB4-94B92C30D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57FCF-B5A4-4321-B5B3-D4E73231240C}"/>
              </a:ext>
            </a:extLst>
          </p:cNvPr>
          <p:cNvSpPr>
            <a:spLocks noGrp="1"/>
          </p:cNvSpPr>
          <p:nvPr>
            <p:ph type="sldNum" sz="quarter" idx="12"/>
          </p:nvPr>
        </p:nvSpPr>
        <p:spPr/>
        <p:txBody>
          <a:bodyPr/>
          <a:lstStyle/>
          <a:p>
            <a:fld id="{262A7522-F010-4327-A93E-ED76886F7126}" type="slidenum">
              <a:rPr lang="en-US" smtClean="0"/>
              <a:t>‹#›</a:t>
            </a:fld>
            <a:endParaRPr lang="en-US"/>
          </a:p>
        </p:txBody>
      </p:sp>
    </p:spTree>
    <p:extLst>
      <p:ext uri="{BB962C8B-B14F-4D97-AF65-F5344CB8AC3E}">
        <p14:creationId xmlns:p14="http://schemas.microsoft.com/office/powerpoint/2010/main" val="335706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240B4-4C7B-42AC-8B2E-D6E4F4E09B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B9FA0C-208B-4624-A8BF-7C186092D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BD8676-7378-41F5-BCB6-314E215E61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59B05-0497-4167-89B8-333DD1C5D482}" type="datetimeFigureOut">
              <a:rPr lang="en-US" smtClean="0"/>
              <a:t>13-Jul-21</a:t>
            </a:fld>
            <a:endParaRPr lang="en-US"/>
          </a:p>
        </p:txBody>
      </p:sp>
      <p:sp>
        <p:nvSpPr>
          <p:cNvPr id="5" name="Footer Placeholder 4">
            <a:extLst>
              <a:ext uri="{FF2B5EF4-FFF2-40B4-BE49-F238E27FC236}">
                <a16:creationId xmlns:a16="http://schemas.microsoft.com/office/drawing/2014/main" id="{CB5C6BC8-6127-442B-BF51-DA3A29A118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21D2B2-7F16-4ABF-92C0-BEAD08EF6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A7522-F010-4327-A93E-ED76886F7126}" type="slidenum">
              <a:rPr lang="en-US" smtClean="0"/>
              <a:t>‹#›</a:t>
            </a:fld>
            <a:endParaRPr lang="en-US"/>
          </a:p>
        </p:txBody>
      </p:sp>
    </p:spTree>
    <p:extLst>
      <p:ext uri="{BB962C8B-B14F-4D97-AF65-F5344CB8AC3E}">
        <p14:creationId xmlns:p14="http://schemas.microsoft.com/office/powerpoint/2010/main" val="1664472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7C7B-8DD3-4A4E-8832-6C11AAE23E64}"/>
              </a:ext>
            </a:extLst>
          </p:cNvPr>
          <p:cNvSpPr>
            <a:spLocks noGrp="1"/>
          </p:cNvSpPr>
          <p:nvPr>
            <p:ph type="ctrTitle"/>
          </p:nvPr>
        </p:nvSpPr>
        <p:spPr/>
        <p:txBody>
          <a:bodyPr/>
          <a:lstStyle/>
          <a:p>
            <a:r>
              <a:rPr lang="en-US" dirty="0">
                <a:solidFill>
                  <a:srgbClr val="FF0000"/>
                </a:solidFill>
              </a:rPr>
              <a:t>upGrad|ML C29</a:t>
            </a:r>
          </a:p>
        </p:txBody>
      </p:sp>
      <p:sp>
        <p:nvSpPr>
          <p:cNvPr id="3" name="Subtitle 2">
            <a:extLst>
              <a:ext uri="{FF2B5EF4-FFF2-40B4-BE49-F238E27FC236}">
                <a16:creationId xmlns:a16="http://schemas.microsoft.com/office/drawing/2014/main" id="{0337C223-54AE-4159-9034-67C413715816}"/>
              </a:ext>
            </a:extLst>
          </p:cNvPr>
          <p:cNvSpPr>
            <a:spLocks noGrp="1"/>
          </p:cNvSpPr>
          <p:nvPr>
            <p:ph type="subTitle" idx="1"/>
          </p:nvPr>
        </p:nvSpPr>
        <p:spPr/>
        <p:txBody>
          <a:bodyPr>
            <a:noAutofit/>
          </a:bodyPr>
          <a:lstStyle/>
          <a:p>
            <a:r>
              <a:rPr lang="en-US" sz="6000" b="1" dirty="0">
                <a:solidFill>
                  <a:schemeClr val="tx1">
                    <a:lumMod val="85000"/>
                    <a:lumOff val="15000"/>
                  </a:schemeClr>
                </a:solidFill>
              </a:rPr>
              <a:t>Group Case Study Guidelines</a:t>
            </a:r>
          </a:p>
        </p:txBody>
      </p:sp>
    </p:spTree>
    <p:extLst>
      <p:ext uri="{BB962C8B-B14F-4D97-AF65-F5344CB8AC3E}">
        <p14:creationId xmlns:p14="http://schemas.microsoft.com/office/powerpoint/2010/main" val="20605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F503DF-BC37-48AD-B566-8C762632C776}"/>
              </a:ext>
            </a:extLst>
          </p:cNvPr>
          <p:cNvSpPr>
            <a:spLocks noGrp="1"/>
          </p:cNvSpPr>
          <p:nvPr>
            <p:ph type="ctrTitle"/>
          </p:nvPr>
        </p:nvSpPr>
        <p:spPr>
          <a:xfrm>
            <a:off x="1350498" y="2328667"/>
            <a:ext cx="9317502" cy="1100333"/>
          </a:xfrm>
        </p:spPr>
        <p:txBody>
          <a:bodyPr>
            <a:normAutofit fontScale="90000"/>
          </a:bodyPr>
          <a:lstStyle/>
          <a:p>
            <a:pPr algn="l"/>
            <a:br>
              <a:rPr lang="en-US" dirty="0"/>
            </a:br>
            <a:br>
              <a:rPr lang="en-US" dirty="0"/>
            </a:br>
            <a:r>
              <a:rPr lang="en-US" b="1" u="sng" dirty="0"/>
              <a:t>Important points to remember:</a:t>
            </a:r>
            <a:br>
              <a:rPr lang="en-US" b="1" u="sng" dirty="0"/>
            </a:br>
            <a:br>
              <a:rPr lang="en-US" dirty="0"/>
            </a:br>
            <a:br>
              <a:rPr lang="en-US" dirty="0"/>
            </a:br>
            <a:endParaRPr lang="en-US" dirty="0"/>
          </a:p>
        </p:txBody>
      </p:sp>
      <p:sp>
        <p:nvSpPr>
          <p:cNvPr id="5" name="Subtitle 4">
            <a:extLst>
              <a:ext uri="{FF2B5EF4-FFF2-40B4-BE49-F238E27FC236}">
                <a16:creationId xmlns:a16="http://schemas.microsoft.com/office/drawing/2014/main" id="{E71DBC37-BB29-499A-92CB-809B0059BAC8}"/>
              </a:ext>
            </a:extLst>
          </p:cNvPr>
          <p:cNvSpPr>
            <a:spLocks noGrp="1"/>
          </p:cNvSpPr>
          <p:nvPr>
            <p:ph type="subTitle" idx="1"/>
          </p:nvPr>
        </p:nvSpPr>
        <p:spPr>
          <a:xfrm>
            <a:off x="1350498" y="1772529"/>
            <a:ext cx="9317502" cy="4040700"/>
          </a:xfrm>
        </p:spPr>
        <p:txBody>
          <a:bodyPr>
            <a:normAutofit lnSpcReduction="10000"/>
          </a:bodyPr>
          <a:lstStyle/>
          <a:p>
            <a:pPr algn="l"/>
            <a:r>
              <a:rPr lang="en-US" sz="2400" dirty="0"/>
              <a:t>1. Only 2 learners in one group for every group study</a:t>
            </a:r>
            <a:br>
              <a:rPr lang="en-US" sz="2400" dirty="0"/>
            </a:br>
            <a:br>
              <a:rPr lang="en-US" sz="2400" dirty="0"/>
            </a:br>
            <a:r>
              <a:rPr lang="en-US" sz="2400" dirty="0"/>
              <a:t>2. Learner 1 is the Group Facilitator &amp; Learner 2 is the Group Member</a:t>
            </a:r>
            <a:br>
              <a:rPr lang="en-US" sz="2400" dirty="0"/>
            </a:br>
            <a:br>
              <a:rPr lang="en-US" sz="2400" dirty="0"/>
            </a:br>
            <a:r>
              <a:rPr lang="en-US" sz="2400" dirty="0"/>
              <a:t>3. Group Facilitator will be the one to raise any non-academic issues faced during the case study</a:t>
            </a:r>
            <a:br>
              <a:rPr lang="en-US" sz="2400" dirty="0"/>
            </a:br>
            <a:r>
              <a:rPr lang="en-US" sz="2400" dirty="0"/>
              <a:t>For e.g., need an extra TA connect call</a:t>
            </a:r>
            <a:br>
              <a:rPr lang="en-US" sz="2400" dirty="0"/>
            </a:br>
            <a:br>
              <a:rPr lang="en-US" sz="2400" dirty="0"/>
            </a:br>
            <a:r>
              <a:rPr lang="en-US" sz="2400" dirty="0"/>
              <a:t>4. Once the groups are formed and submitted in the form they will be uploaded on the platform.</a:t>
            </a:r>
            <a:br>
              <a:rPr lang="en-US" sz="2400" dirty="0"/>
            </a:br>
            <a:br>
              <a:rPr lang="en-US" sz="2400" dirty="0"/>
            </a:br>
            <a:r>
              <a:rPr lang="en-US" sz="2400" dirty="0"/>
              <a:t>5. Groups once created will not be changed</a:t>
            </a:r>
            <a:endParaRPr lang="en-US" dirty="0"/>
          </a:p>
        </p:txBody>
      </p:sp>
    </p:spTree>
    <p:extLst>
      <p:ext uri="{BB962C8B-B14F-4D97-AF65-F5344CB8AC3E}">
        <p14:creationId xmlns:p14="http://schemas.microsoft.com/office/powerpoint/2010/main" val="398454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14797-7482-4BB3-837D-B21C5F0CB875}"/>
              </a:ext>
            </a:extLst>
          </p:cNvPr>
          <p:cNvSpPr>
            <a:spLocks noGrp="1"/>
          </p:cNvSpPr>
          <p:nvPr>
            <p:ph type="ctrTitle"/>
          </p:nvPr>
        </p:nvSpPr>
        <p:spPr>
          <a:xfrm>
            <a:off x="993913" y="592276"/>
            <a:ext cx="9144000" cy="838959"/>
          </a:xfrm>
        </p:spPr>
        <p:txBody>
          <a:bodyPr>
            <a:normAutofit fontScale="90000"/>
          </a:bodyPr>
          <a:lstStyle/>
          <a:p>
            <a:pPr algn="l"/>
            <a:r>
              <a:rPr lang="en-US" b="1" u="sng" dirty="0"/>
              <a:t>Extension &amp; Submission</a:t>
            </a:r>
          </a:p>
        </p:txBody>
      </p:sp>
      <p:sp>
        <p:nvSpPr>
          <p:cNvPr id="3" name="Subtitle 2">
            <a:extLst>
              <a:ext uri="{FF2B5EF4-FFF2-40B4-BE49-F238E27FC236}">
                <a16:creationId xmlns:a16="http://schemas.microsoft.com/office/drawing/2014/main" id="{1CDD81B5-CB71-430F-9763-080B51368578}"/>
              </a:ext>
            </a:extLst>
          </p:cNvPr>
          <p:cNvSpPr>
            <a:spLocks noGrp="1"/>
          </p:cNvSpPr>
          <p:nvPr>
            <p:ph type="subTitle" idx="1"/>
          </p:nvPr>
        </p:nvSpPr>
        <p:spPr>
          <a:xfrm>
            <a:off x="993913" y="2144299"/>
            <a:ext cx="9144000" cy="3103562"/>
          </a:xfrm>
        </p:spPr>
        <p:txBody>
          <a:bodyPr>
            <a:normAutofit lnSpcReduction="10000"/>
          </a:bodyPr>
          <a:lstStyle/>
          <a:p>
            <a:pPr marL="457200" indent="-457200" algn="l">
              <a:buAutoNum type="arabicPeriod"/>
            </a:pPr>
            <a:r>
              <a:rPr lang="en-US" dirty="0"/>
              <a:t>Extension should be applied by both the group partners</a:t>
            </a:r>
          </a:p>
          <a:p>
            <a:pPr marL="457200" indent="-457200" algn="l">
              <a:buAutoNum type="arabicPeriod"/>
            </a:pPr>
            <a:r>
              <a:rPr lang="en-US" dirty="0"/>
              <a:t>If no extension is applied there will be penalty for both the partners</a:t>
            </a:r>
          </a:p>
          <a:p>
            <a:pPr marL="457200" indent="-457200" algn="l">
              <a:buAutoNum type="arabicPeriod"/>
            </a:pPr>
            <a:r>
              <a:rPr lang="en-US" dirty="0"/>
              <a:t>Extension is to be applied before the first deadline</a:t>
            </a:r>
          </a:p>
          <a:p>
            <a:pPr marL="457200" indent="-457200" algn="l">
              <a:buAutoNum type="arabicPeriod"/>
            </a:pPr>
            <a:r>
              <a:rPr lang="en-US" dirty="0"/>
              <a:t>File should be submitted in the format that is mentioned on the platform</a:t>
            </a:r>
          </a:p>
          <a:p>
            <a:pPr marL="457200" indent="-457200" algn="l">
              <a:buAutoNum type="arabicPeriod"/>
            </a:pPr>
            <a:r>
              <a:rPr lang="en-US" dirty="0"/>
              <a:t>File should be submitted by the group facilitator only (in case the group facilitator is unable to do so for some reason, only then the group member can submit the file)</a:t>
            </a:r>
          </a:p>
          <a:p>
            <a:pPr marL="457200" indent="-457200" algn="l">
              <a:buAutoNum type="arabicPeriod"/>
            </a:pPr>
            <a:endParaRPr lang="en-US" dirty="0"/>
          </a:p>
          <a:p>
            <a:pPr marL="457200" indent="-457200" algn="l">
              <a:buAutoNum type="arabicPeriod"/>
            </a:pPr>
            <a:endParaRPr lang="en-US" dirty="0"/>
          </a:p>
        </p:txBody>
      </p:sp>
    </p:spTree>
    <p:extLst>
      <p:ext uri="{BB962C8B-B14F-4D97-AF65-F5344CB8AC3E}">
        <p14:creationId xmlns:p14="http://schemas.microsoft.com/office/powerpoint/2010/main" val="1171405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193</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upGrad|ML C29</vt:lpstr>
      <vt:lpstr>  Important points to remember:   </vt:lpstr>
      <vt:lpstr>Extension &amp;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upGrad|ML C29</dc:title>
  <dc:creator>Darshana Jadhav</dc:creator>
  <cp:lastModifiedBy>Darshana Jadhav</cp:lastModifiedBy>
  <cp:revision>4</cp:revision>
  <dcterms:created xsi:type="dcterms:W3CDTF">2021-07-13T12:22:05Z</dcterms:created>
  <dcterms:modified xsi:type="dcterms:W3CDTF">2021-07-13T12:59:34Z</dcterms:modified>
</cp:coreProperties>
</file>