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EFACC4-B53F-47A0-B908-7DCE562505F5}" type="doc">
      <dgm:prSet loTypeId="urn:diagrams.loki3.com/BracketList" loCatId="list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1839ABBE-F160-42D7-97CC-34E21089E831}">
      <dgm:prSet/>
      <dgm:spPr/>
      <dgm:t>
        <a:bodyPr/>
        <a:lstStyle/>
        <a:p>
          <a:r>
            <a:rPr lang="en-IN" b="1" i="0" dirty="0"/>
            <a:t>Stop High Risk Loans</a:t>
          </a:r>
          <a:endParaRPr lang="en-IN" dirty="0"/>
        </a:p>
      </dgm:t>
    </dgm:pt>
    <dgm:pt modelId="{2BAF20BA-79D3-4E75-8B25-FEAEEE455D50}" type="parTrans" cxnId="{9CDF880C-A41A-4EA1-8F1F-377439E5B44A}">
      <dgm:prSet/>
      <dgm:spPr/>
      <dgm:t>
        <a:bodyPr/>
        <a:lstStyle/>
        <a:p>
          <a:endParaRPr lang="en-IN"/>
        </a:p>
      </dgm:t>
    </dgm:pt>
    <dgm:pt modelId="{19FD6A63-BAB2-4974-97FB-A10665515364}" type="sibTrans" cxnId="{9CDF880C-A41A-4EA1-8F1F-377439E5B44A}">
      <dgm:prSet/>
      <dgm:spPr/>
      <dgm:t>
        <a:bodyPr/>
        <a:lstStyle/>
        <a:p>
          <a:endParaRPr lang="en-IN"/>
        </a:p>
      </dgm:t>
    </dgm:pt>
    <dgm:pt modelId="{5266D7FF-5E6E-41B0-8139-11EC0E467339}">
      <dgm:prSet/>
      <dgm:spPr/>
      <dgm:t>
        <a:bodyPr/>
        <a:lstStyle/>
        <a:p>
          <a:r>
            <a:rPr lang="en-IN" b="0" i="0" dirty="0" err="1"/>
            <a:t>pub_rec_bankruptcy</a:t>
          </a:r>
          <a:r>
            <a:rPr lang="en-IN" b="0" i="0" dirty="0"/>
            <a:t> = 2</a:t>
          </a:r>
          <a:endParaRPr lang="en-IN" dirty="0"/>
        </a:p>
      </dgm:t>
    </dgm:pt>
    <dgm:pt modelId="{223FCBAD-8FA4-4D15-AD2F-BB6821248F6E}" type="parTrans" cxnId="{3F65FB07-2222-4771-81A2-F377A3B5C1A8}">
      <dgm:prSet/>
      <dgm:spPr/>
      <dgm:t>
        <a:bodyPr/>
        <a:lstStyle/>
        <a:p>
          <a:endParaRPr lang="en-IN"/>
        </a:p>
      </dgm:t>
    </dgm:pt>
    <dgm:pt modelId="{2398963C-CAC7-4DA9-854B-712E745D2CE2}" type="sibTrans" cxnId="{3F65FB07-2222-4771-81A2-F377A3B5C1A8}">
      <dgm:prSet/>
      <dgm:spPr/>
      <dgm:t>
        <a:bodyPr/>
        <a:lstStyle/>
        <a:p>
          <a:endParaRPr lang="en-IN"/>
        </a:p>
      </dgm:t>
    </dgm:pt>
    <dgm:pt modelId="{4355DAE9-C4E6-4641-BEAF-0242337C8A0A}">
      <dgm:prSet/>
      <dgm:spPr/>
      <dgm:t>
        <a:bodyPr/>
        <a:lstStyle/>
        <a:p>
          <a:r>
            <a:rPr lang="en-IN" b="0" i="0" dirty="0"/>
            <a:t>grade F</a:t>
          </a:r>
          <a:endParaRPr lang="en-IN" dirty="0"/>
        </a:p>
      </dgm:t>
    </dgm:pt>
    <dgm:pt modelId="{9D24C4DA-614E-41B8-9DF6-2F81FD867E70}" type="parTrans" cxnId="{1E9FFB56-D15B-4A4E-8C75-17FF6E0A180C}">
      <dgm:prSet/>
      <dgm:spPr/>
      <dgm:t>
        <a:bodyPr/>
        <a:lstStyle/>
        <a:p>
          <a:endParaRPr lang="en-IN"/>
        </a:p>
      </dgm:t>
    </dgm:pt>
    <dgm:pt modelId="{3C4914AF-2BFC-4EC5-B552-C27FCC6D2C7F}" type="sibTrans" cxnId="{1E9FFB56-D15B-4A4E-8C75-17FF6E0A180C}">
      <dgm:prSet/>
      <dgm:spPr/>
      <dgm:t>
        <a:bodyPr/>
        <a:lstStyle/>
        <a:p>
          <a:endParaRPr lang="en-IN"/>
        </a:p>
      </dgm:t>
    </dgm:pt>
    <dgm:pt modelId="{7D4605F5-FD58-4BD6-B0AA-6F7C1C230AD0}">
      <dgm:prSet/>
      <dgm:spPr/>
      <dgm:t>
        <a:bodyPr/>
        <a:lstStyle/>
        <a:p>
          <a:r>
            <a:rPr lang="en-IN" b="0" i="0" dirty="0" err="1"/>
            <a:t>int_rate</a:t>
          </a:r>
          <a:r>
            <a:rPr lang="en-IN" b="0" i="0" dirty="0"/>
            <a:t> &gt; 20%</a:t>
          </a:r>
          <a:endParaRPr lang="en-IN" dirty="0"/>
        </a:p>
      </dgm:t>
    </dgm:pt>
    <dgm:pt modelId="{0E505EFE-692E-4239-BCAE-49FC6E22016C}" type="parTrans" cxnId="{7D45B11F-21C1-4486-AC9E-A68C29B867D2}">
      <dgm:prSet/>
      <dgm:spPr/>
      <dgm:t>
        <a:bodyPr/>
        <a:lstStyle/>
        <a:p>
          <a:endParaRPr lang="en-IN"/>
        </a:p>
      </dgm:t>
    </dgm:pt>
    <dgm:pt modelId="{716247AE-9182-42EB-932F-F34F144A8249}" type="sibTrans" cxnId="{7D45B11F-21C1-4486-AC9E-A68C29B867D2}">
      <dgm:prSet/>
      <dgm:spPr/>
      <dgm:t>
        <a:bodyPr/>
        <a:lstStyle/>
        <a:p>
          <a:endParaRPr lang="en-IN"/>
        </a:p>
      </dgm:t>
    </dgm:pt>
    <dgm:pt modelId="{E15D7215-4B61-49C3-90ED-A06EDDEA5CFA}">
      <dgm:prSet/>
      <dgm:spPr/>
      <dgm:t>
        <a:bodyPr/>
        <a:lstStyle/>
        <a:p>
          <a:r>
            <a:rPr lang="en-IN" b="1" i="0" dirty="0"/>
            <a:t>Reduce Medium Risk Loans</a:t>
          </a:r>
          <a:endParaRPr lang="en-IN" dirty="0"/>
        </a:p>
      </dgm:t>
    </dgm:pt>
    <dgm:pt modelId="{435C564B-BF2D-4A95-9DE3-B71C2A660107}" type="parTrans" cxnId="{A648BC3F-F2D4-4B09-B098-6BDF495385F2}">
      <dgm:prSet/>
      <dgm:spPr/>
      <dgm:t>
        <a:bodyPr/>
        <a:lstStyle/>
        <a:p>
          <a:endParaRPr lang="en-IN"/>
        </a:p>
      </dgm:t>
    </dgm:pt>
    <dgm:pt modelId="{C0DDB6D7-73B7-4388-981D-C1B802CF0355}" type="sibTrans" cxnId="{A648BC3F-F2D4-4B09-B098-6BDF495385F2}">
      <dgm:prSet/>
      <dgm:spPr/>
      <dgm:t>
        <a:bodyPr/>
        <a:lstStyle/>
        <a:p>
          <a:endParaRPr lang="en-IN"/>
        </a:p>
      </dgm:t>
    </dgm:pt>
    <dgm:pt modelId="{12A6CF1F-D691-49BA-BBAE-74C215A15AEC}">
      <dgm:prSet/>
      <dgm:spPr/>
      <dgm:t>
        <a:bodyPr/>
        <a:lstStyle/>
        <a:p>
          <a:r>
            <a:rPr lang="en-IN" b="0" i="0" dirty="0" err="1"/>
            <a:t>pub_rec_bankruptcy</a:t>
          </a:r>
          <a:r>
            <a:rPr lang="en-IN" b="0" i="0" dirty="0"/>
            <a:t> = 1</a:t>
          </a:r>
          <a:endParaRPr lang="en-IN" dirty="0"/>
        </a:p>
      </dgm:t>
    </dgm:pt>
    <dgm:pt modelId="{481EFAD1-A8A5-4CB4-BD67-2CB2F2AFB7D5}" type="parTrans" cxnId="{9B9F696F-AC48-445A-B9C0-84C0AC23A267}">
      <dgm:prSet/>
      <dgm:spPr/>
      <dgm:t>
        <a:bodyPr/>
        <a:lstStyle/>
        <a:p>
          <a:endParaRPr lang="en-IN"/>
        </a:p>
      </dgm:t>
    </dgm:pt>
    <dgm:pt modelId="{B1EABE14-14D9-45C1-89B2-C1BDB3E83B7C}" type="sibTrans" cxnId="{9B9F696F-AC48-445A-B9C0-84C0AC23A267}">
      <dgm:prSet/>
      <dgm:spPr/>
      <dgm:t>
        <a:bodyPr/>
        <a:lstStyle/>
        <a:p>
          <a:endParaRPr lang="en-IN"/>
        </a:p>
      </dgm:t>
    </dgm:pt>
    <dgm:pt modelId="{DCD7976D-D81F-406B-AC9D-D08126C7D184}">
      <dgm:prSet/>
      <dgm:spPr/>
      <dgm:t>
        <a:bodyPr/>
        <a:lstStyle/>
        <a:p>
          <a:r>
            <a:rPr lang="en-IN" b="0" i="0" dirty="0"/>
            <a:t>state in (FL, NY, NV, CA, TX, NJ)</a:t>
          </a:r>
          <a:endParaRPr lang="en-IN" dirty="0"/>
        </a:p>
      </dgm:t>
    </dgm:pt>
    <dgm:pt modelId="{F7CDB5FE-9E2E-4124-BE7B-5EA9C278E213}" type="parTrans" cxnId="{6CD03811-B34F-4BC4-99ED-089046271115}">
      <dgm:prSet/>
      <dgm:spPr/>
      <dgm:t>
        <a:bodyPr/>
        <a:lstStyle/>
        <a:p>
          <a:endParaRPr lang="en-IN"/>
        </a:p>
      </dgm:t>
    </dgm:pt>
    <dgm:pt modelId="{59F93851-90BB-41F8-A731-45D406831AE3}" type="sibTrans" cxnId="{6CD03811-B34F-4BC4-99ED-089046271115}">
      <dgm:prSet/>
      <dgm:spPr/>
      <dgm:t>
        <a:bodyPr/>
        <a:lstStyle/>
        <a:p>
          <a:endParaRPr lang="en-IN"/>
        </a:p>
      </dgm:t>
    </dgm:pt>
    <dgm:pt modelId="{24FA886E-064E-48BC-9968-7BFA237FB67F}">
      <dgm:prSet/>
      <dgm:spPr/>
      <dgm:t>
        <a:bodyPr/>
        <a:lstStyle/>
        <a:p>
          <a:r>
            <a:rPr lang="en-IN" b="0" i="0" dirty="0"/>
            <a:t>term = 60 months</a:t>
          </a:r>
          <a:endParaRPr lang="en-IN" dirty="0"/>
        </a:p>
      </dgm:t>
    </dgm:pt>
    <dgm:pt modelId="{742CA6CF-90C4-452D-A907-816F1E787B7D}" type="parTrans" cxnId="{02C51E6D-55D1-4478-A59E-207A3E44048F}">
      <dgm:prSet/>
      <dgm:spPr/>
      <dgm:t>
        <a:bodyPr/>
        <a:lstStyle/>
        <a:p>
          <a:endParaRPr lang="en-IN"/>
        </a:p>
      </dgm:t>
    </dgm:pt>
    <dgm:pt modelId="{1DD387AD-5D3A-4F0C-AD53-8EC53F34B3AD}" type="sibTrans" cxnId="{02C51E6D-55D1-4478-A59E-207A3E44048F}">
      <dgm:prSet/>
      <dgm:spPr/>
      <dgm:t>
        <a:bodyPr/>
        <a:lstStyle/>
        <a:p>
          <a:endParaRPr lang="en-IN"/>
        </a:p>
      </dgm:t>
    </dgm:pt>
    <dgm:pt modelId="{13B1ED25-98C9-4988-9DBF-AE7A8213C393}">
      <dgm:prSet/>
      <dgm:spPr/>
      <dgm:t>
        <a:bodyPr/>
        <a:lstStyle/>
        <a:p>
          <a:r>
            <a:rPr lang="en-IN" b="1" i="0" dirty="0"/>
            <a:t>Increase Low Risk Loans</a:t>
          </a:r>
          <a:endParaRPr lang="en-IN" dirty="0"/>
        </a:p>
      </dgm:t>
    </dgm:pt>
    <dgm:pt modelId="{F5C404BC-1CB9-4F5B-BD71-50EE6AEB0387}" type="parTrans" cxnId="{6E8FA37D-60A7-45DE-9FDB-ACBE06A11C4E}">
      <dgm:prSet/>
      <dgm:spPr/>
      <dgm:t>
        <a:bodyPr/>
        <a:lstStyle/>
        <a:p>
          <a:endParaRPr lang="en-IN"/>
        </a:p>
      </dgm:t>
    </dgm:pt>
    <dgm:pt modelId="{1B2BC693-7150-445C-A486-259E3EF8EDE6}" type="sibTrans" cxnId="{6E8FA37D-60A7-45DE-9FDB-ACBE06A11C4E}">
      <dgm:prSet/>
      <dgm:spPr/>
      <dgm:t>
        <a:bodyPr/>
        <a:lstStyle/>
        <a:p>
          <a:endParaRPr lang="en-IN"/>
        </a:p>
      </dgm:t>
    </dgm:pt>
    <dgm:pt modelId="{E3E2170E-EC0F-4051-86F9-E408CACC81C6}">
      <dgm:prSet/>
      <dgm:spPr/>
      <dgm:t>
        <a:bodyPr/>
        <a:lstStyle/>
        <a:p>
          <a:r>
            <a:rPr lang="en-IN" b="0" i="0" dirty="0" err="1"/>
            <a:t>pub_rec_bankruptcies</a:t>
          </a:r>
          <a:r>
            <a:rPr lang="en-IN" b="0" i="0" dirty="0"/>
            <a:t> = 0</a:t>
          </a:r>
          <a:endParaRPr lang="en-IN" dirty="0"/>
        </a:p>
      </dgm:t>
    </dgm:pt>
    <dgm:pt modelId="{5DCB5155-313C-451D-A17B-D702E2698361}" type="parTrans" cxnId="{BA362DB9-BCAC-41CF-8FAC-A7ACF2551EA4}">
      <dgm:prSet/>
      <dgm:spPr/>
      <dgm:t>
        <a:bodyPr/>
        <a:lstStyle/>
        <a:p>
          <a:endParaRPr lang="en-IN"/>
        </a:p>
      </dgm:t>
    </dgm:pt>
    <dgm:pt modelId="{9C7D596D-FA51-40CC-AF78-68E4AC2CD006}" type="sibTrans" cxnId="{BA362DB9-BCAC-41CF-8FAC-A7ACF2551EA4}">
      <dgm:prSet/>
      <dgm:spPr/>
      <dgm:t>
        <a:bodyPr/>
        <a:lstStyle/>
        <a:p>
          <a:endParaRPr lang="en-IN"/>
        </a:p>
      </dgm:t>
    </dgm:pt>
    <dgm:pt modelId="{9BA51562-222F-4B6D-BE34-EB7BC2E0FECE}">
      <dgm:prSet/>
      <dgm:spPr/>
      <dgm:t>
        <a:bodyPr/>
        <a:lstStyle/>
        <a:p>
          <a:r>
            <a:rPr lang="en-IN" b="0" i="0" dirty="0"/>
            <a:t>grade 'A'</a:t>
          </a:r>
          <a:endParaRPr lang="en-IN" dirty="0"/>
        </a:p>
      </dgm:t>
    </dgm:pt>
    <dgm:pt modelId="{17CEE3C6-CE4B-402F-A141-8B55066B30E2}" type="parTrans" cxnId="{BA88493C-AEE6-44A3-B8F8-235DB559BDFC}">
      <dgm:prSet/>
      <dgm:spPr/>
      <dgm:t>
        <a:bodyPr/>
        <a:lstStyle/>
        <a:p>
          <a:endParaRPr lang="en-IN"/>
        </a:p>
      </dgm:t>
    </dgm:pt>
    <dgm:pt modelId="{8933D131-8364-4014-B048-EF3446FEE40C}" type="sibTrans" cxnId="{BA88493C-AEE6-44A3-B8F8-235DB559BDFC}">
      <dgm:prSet/>
      <dgm:spPr/>
      <dgm:t>
        <a:bodyPr/>
        <a:lstStyle/>
        <a:p>
          <a:endParaRPr lang="en-IN"/>
        </a:p>
      </dgm:t>
    </dgm:pt>
    <dgm:pt modelId="{A21938EB-B1B8-4F5D-8721-11AE2138A99A}">
      <dgm:prSet/>
      <dgm:spPr/>
      <dgm:t>
        <a:bodyPr/>
        <a:lstStyle/>
        <a:p>
          <a:r>
            <a:rPr lang="en-IN" b="0" i="0" dirty="0"/>
            <a:t>term = 36 months</a:t>
          </a:r>
          <a:endParaRPr lang="en-IN" dirty="0"/>
        </a:p>
      </dgm:t>
    </dgm:pt>
    <dgm:pt modelId="{86313482-014C-4252-8932-EDBB5DF987D6}" type="parTrans" cxnId="{BD32C222-487F-47EC-9C7A-CF3898A3718E}">
      <dgm:prSet/>
      <dgm:spPr/>
      <dgm:t>
        <a:bodyPr/>
        <a:lstStyle/>
        <a:p>
          <a:endParaRPr lang="en-IN"/>
        </a:p>
      </dgm:t>
    </dgm:pt>
    <dgm:pt modelId="{12F5649E-5E18-4EDE-8F24-2436C8EE1724}" type="sibTrans" cxnId="{BD32C222-487F-47EC-9C7A-CF3898A3718E}">
      <dgm:prSet/>
      <dgm:spPr/>
      <dgm:t>
        <a:bodyPr/>
        <a:lstStyle/>
        <a:p>
          <a:endParaRPr lang="en-IN"/>
        </a:p>
      </dgm:t>
    </dgm:pt>
    <dgm:pt modelId="{B6F97611-96E2-48ED-B8B9-4D782FAF36AC}">
      <dgm:prSet/>
      <dgm:spPr/>
      <dgm:t>
        <a:bodyPr/>
        <a:lstStyle/>
        <a:p>
          <a:r>
            <a:rPr lang="en-IN" b="0" i="0" dirty="0"/>
            <a:t>purpose = credit card</a:t>
          </a:r>
          <a:endParaRPr lang="en-IN" dirty="0"/>
        </a:p>
      </dgm:t>
    </dgm:pt>
    <dgm:pt modelId="{C249A680-F934-48D7-821D-F23D633FBDAF}" type="parTrans" cxnId="{67418638-67E6-409B-B22D-D066853C3542}">
      <dgm:prSet/>
      <dgm:spPr/>
      <dgm:t>
        <a:bodyPr/>
        <a:lstStyle/>
        <a:p>
          <a:endParaRPr lang="en-IN"/>
        </a:p>
      </dgm:t>
    </dgm:pt>
    <dgm:pt modelId="{7CD9A0EE-81C9-44F7-9258-84344F2E3E8D}" type="sibTrans" cxnId="{67418638-67E6-409B-B22D-D066853C3542}">
      <dgm:prSet/>
      <dgm:spPr/>
      <dgm:t>
        <a:bodyPr/>
        <a:lstStyle/>
        <a:p>
          <a:endParaRPr lang="en-IN"/>
        </a:p>
      </dgm:t>
    </dgm:pt>
    <dgm:pt modelId="{2D0035B8-2654-49F7-B01B-B38A918EBA02}">
      <dgm:prSet/>
      <dgm:spPr/>
      <dgm:t>
        <a:bodyPr/>
        <a:lstStyle/>
        <a:p>
          <a:r>
            <a:rPr lang="en-IN" b="0" i="0"/>
            <a:t>lesser loan amount</a:t>
          </a:r>
          <a:endParaRPr lang="en-IN"/>
        </a:p>
      </dgm:t>
    </dgm:pt>
    <dgm:pt modelId="{D671CF35-78AE-4651-B972-6E272B3D01ED}" type="parTrans" cxnId="{D028D653-A6A7-41EA-97D3-80AB32A3F49D}">
      <dgm:prSet/>
      <dgm:spPr/>
      <dgm:t>
        <a:bodyPr/>
        <a:lstStyle/>
        <a:p>
          <a:endParaRPr lang="en-IN"/>
        </a:p>
      </dgm:t>
    </dgm:pt>
    <dgm:pt modelId="{89B680AE-E82D-484B-9B8E-2065673CE446}" type="sibTrans" cxnId="{D028D653-A6A7-41EA-97D3-80AB32A3F49D}">
      <dgm:prSet/>
      <dgm:spPr/>
      <dgm:t>
        <a:bodyPr/>
        <a:lstStyle/>
        <a:p>
          <a:endParaRPr lang="en-IN"/>
        </a:p>
      </dgm:t>
    </dgm:pt>
    <dgm:pt modelId="{88EE8C4A-64CA-4118-8823-719EA7EC2B7F}">
      <dgm:prSet/>
      <dgm:spPr/>
      <dgm:t>
        <a:bodyPr/>
        <a:lstStyle/>
        <a:p>
          <a:r>
            <a:rPr lang="en-IN" b="0" i="0"/>
            <a:t>lower dti</a:t>
          </a:r>
          <a:endParaRPr lang="en-IN"/>
        </a:p>
      </dgm:t>
    </dgm:pt>
    <dgm:pt modelId="{AF094082-9FB4-48D9-A20A-DA379774DC53}" type="parTrans" cxnId="{DB7994B3-2D04-492F-88CB-09B9D6C6E453}">
      <dgm:prSet/>
      <dgm:spPr/>
      <dgm:t>
        <a:bodyPr/>
        <a:lstStyle/>
        <a:p>
          <a:endParaRPr lang="en-IN"/>
        </a:p>
      </dgm:t>
    </dgm:pt>
    <dgm:pt modelId="{9E77080A-46FD-458A-BE95-20E7F9243911}" type="sibTrans" cxnId="{DB7994B3-2D04-492F-88CB-09B9D6C6E453}">
      <dgm:prSet/>
      <dgm:spPr/>
      <dgm:t>
        <a:bodyPr/>
        <a:lstStyle/>
        <a:p>
          <a:endParaRPr lang="en-IN"/>
        </a:p>
      </dgm:t>
    </dgm:pt>
    <dgm:pt modelId="{4D11B61E-1E10-4AEA-93DD-AA90F7F9E0A8}">
      <dgm:prSet/>
      <dgm:spPr/>
      <dgm:t>
        <a:bodyPr/>
        <a:lstStyle/>
        <a:p>
          <a:r>
            <a:rPr lang="en-IN" b="0" i="0" dirty="0" err="1"/>
            <a:t>annual_inc</a:t>
          </a:r>
          <a:r>
            <a:rPr lang="en-IN" b="0" i="0" dirty="0"/>
            <a:t> &lt; 15000</a:t>
          </a:r>
          <a:endParaRPr lang="en-IN" dirty="0"/>
        </a:p>
      </dgm:t>
    </dgm:pt>
    <dgm:pt modelId="{FA2D8EA3-0AD7-46F7-89D1-06BCB0FF7995}" type="parTrans" cxnId="{7E9E7665-7C02-4075-ADE2-A31A3EC8A1FA}">
      <dgm:prSet/>
      <dgm:spPr/>
      <dgm:t>
        <a:bodyPr/>
        <a:lstStyle/>
        <a:p>
          <a:endParaRPr lang="en-IN"/>
        </a:p>
      </dgm:t>
    </dgm:pt>
    <dgm:pt modelId="{643B143A-518D-41C4-A67C-A539F5D69693}" type="sibTrans" cxnId="{7E9E7665-7C02-4075-ADE2-A31A3EC8A1FA}">
      <dgm:prSet/>
      <dgm:spPr/>
      <dgm:t>
        <a:bodyPr/>
        <a:lstStyle/>
        <a:p>
          <a:endParaRPr lang="en-IN"/>
        </a:p>
      </dgm:t>
    </dgm:pt>
    <dgm:pt modelId="{00AA76F3-6864-4557-A1F0-86766F45AB13}">
      <dgm:prSet/>
      <dgm:spPr/>
      <dgm:t>
        <a:bodyPr/>
        <a:lstStyle/>
        <a:p>
          <a:r>
            <a:rPr lang="en-IN" b="0" i="0" dirty="0"/>
            <a:t>grade &gt; 'C'</a:t>
          </a:r>
          <a:endParaRPr lang="en-IN" dirty="0"/>
        </a:p>
      </dgm:t>
    </dgm:pt>
    <dgm:pt modelId="{9CA6DEE2-9F0E-413D-9513-28139DC0CBD6}" type="parTrans" cxnId="{D45DD8E5-E781-40FD-97DD-2AAF828F2AE0}">
      <dgm:prSet/>
      <dgm:spPr/>
      <dgm:t>
        <a:bodyPr/>
        <a:lstStyle/>
        <a:p>
          <a:endParaRPr lang="en-IN"/>
        </a:p>
      </dgm:t>
    </dgm:pt>
    <dgm:pt modelId="{29982CDE-3837-4735-B0EE-BFA540AA110B}" type="sibTrans" cxnId="{D45DD8E5-E781-40FD-97DD-2AAF828F2AE0}">
      <dgm:prSet/>
      <dgm:spPr/>
      <dgm:t>
        <a:bodyPr/>
        <a:lstStyle/>
        <a:p>
          <a:endParaRPr lang="en-IN"/>
        </a:p>
      </dgm:t>
    </dgm:pt>
    <dgm:pt modelId="{4400D9E1-6F41-4025-BD5C-215F99AB7E98}">
      <dgm:prSet/>
      <dgm:spPr/>
      <dgm:t>
        <a:bodyPr/>
        <a:lstStyle/>
        <a:p>
          <a:r>
            <a:rPr lang="en-IN" b="0" i="0" dirty="0" err="1"/>
            <a:t>int_rate</a:t>
          </a:r>
          <a:r>
            <a:rPr lang="en-IN" b="0" i="0" dirty="0"/>
            <a:t> &gt; 12.5%</a:t>
          </a:r>
          <a:endParaRPr lang="en-IN" dirty="0"/>
        </a:p>
      </dgm:t>
    </dgm:pt>
    <dgm:pt modelId="{98B9A067-5E7F-4D83-9709-924FABC9E252}" type="parTrans" cxnId="{9954E638-FD02-4513-8C62-843F6047B81F}">
      <dgm:prSet/>
      <dgm:spPr/>
      <dgm:t>
        <a:bodyPr/>
        <a:lstStyle/>
        <a:p>
          <a:endParaRPr lang="en-IN"/>
        </a:p>
      </dgm:t>
    </dgm:pt>
    <dgm:pt modelId="{9FBFDDCD-FDD0-46B7-BFEF-3363D91D2D77}" type="sibTrans" cxnId="{9954E638-FD02-4513-8C62-843F6047B81F}">
      <dgm:prSet/>
      <dgm:spPr/>
      <dgm:t>
        <a:bodyPr/>
        <a:lstStyle/>
        <a:p>
          <a:endParaRPr lang="en-IN"/>
        </a:p>
      </dgm:t>
    </dgm:pt>
    <dgm:pt modelId="{A9CA1C38-2E47-47F6-B20C-3A4A13117D5A}">
      <dgm:prSet/>
      <dgm:spPr/>
      <dgm:t>
        <a:bodyPr/>
        <a:lstStyle/>
        <a:p>
          <a:r>
            <a:rPr lang="en-IN" b="0" i="0" dirty="0" err="1"/>
            <a:t>int_rate</a:t>
          </a:r>
          <a:r>
            <a:rPr lang="en-IN" b="0" i="0" dirty="0"/>
            <a:t> 7.5-10%</a:t>
          </a:r>
          <a:endParaRPr lang="en-IN" dirty="0"/>
        </a:p>
      </dgm:t>
    </dgm:pt>
    <dgm:pt modelId="{DC911861-7D62-4B94-A98A-DDBA568E1CAF}" type="parTrans" cxnId="{66AA60B5-FFE9-48FA-89A1-90BEE5AEB619}">
      <dgm:prSet/>
      <dgm:spPr/>
      <dgm:t>
        <a:bodyPr/>
        <a:lstStyle/>
        <a:p>
          <a:endParaRPr lang="en-IN"/>
        </a:p>
      </dgm:t>
    </dgm:pt>
    <dgm:pt modelId="{2DCFB710-E374-41C0-BB87-71A5BABD9AEB}" type="sibTrans" cxnId="{66AA60B5-FFE9-48FA-89A1-90BEE5AEB619}">
      <dgm:prSet/>
      <dgm:spPr/>
      <dgm:t>
        <a:bodyPr/>
        <a:lstStyle/>
        <a:p>
          <a:endParaRPr lang="en-IN"/>
        </a:p>
      </dgm:t>
    </dgm:pt>
    <dgm:pt modelId="{CECD291B-4412-408C-81D3-95C234D88E6F}" type="pres">
      <dgm:prSet presAssocID="{E9EFACC4-B53F-47A0-B908-7DCE562505F5}" presName="Name0" presStyleCnt="0">
        <dgm:presLayoutVars>
          <dgm:dir/>
          <dgm:animLvl val="lvl"/>
          <dgm:resizeHandles val="exact"/>
        </dgm:presLayoutVars>
      </dgm:prSet>
      <dgm:spPr/>
    </dgm:pt>
    <dgm:pt modelId="{59610A73-67FF-4435-A848-E146DAB46228}" type="pres">
      <dgm:prSet presAssocID="{1839ABBE-F160-42D7-97CC-34E21089E831}" presName="linNode" presStyleCnt="0"/>
      <dgm:spPr/>
    </dgm:pt>
    <dgm:pt modelId="{EC754AD2-4B74-4CF9-94D3-DBB54346CACE}" type="pres">
      <dgm:prSet presAssocID="{1839ABBE-F160-42D7-97CC-34E21089E831}" presName="parTx" presStyleLbl="revTx" presStyleIdx="0" presStyleCnt="3">
        <dgm:presLayoutVars>
          <dgm:chMax val="1"/>
          <dgm:bulletEnabled val="1"/>
        </dgm:presLayoutVars>
      </dgm:prSet>
      <dgm:spPr/>
    </dgm:pt>
    <dgm:pt modelId="{E2C1BA57-8EDB-4296-AA63-7E33DC97EE77}" type="pres">
      <dgm:prSet presAssocID="{1839ABBE-F160-42D7-97CC-34E21089E831}" presName="bracket" presStyleLbl="parChTrans1D1" presStyleIdx="0" presStyleCnt="3"/>
      <dgm:spPr/>
    </dgm:pt>
    <dgm:pt modelId="{CE6D35F1-267D-4610-871C-30415EFE1690}" type="pres">
      <dgm:prSet presAssocID="{1839ABBE-F160-42D7-97CC-34E21089E831}" presName="spH" presStyleCnt="0"/>
      <dgm:spPr/>
    </dgm:pt>
    <dgm:pt modelId="{057FDBE7-D8FF-43B0-BBAA-FB444A598E22}" type="pres">
      <dgm:prSet presAssocID="{1839ABBE-F160-42D7-97CC-34E21089E831}" presName="desTx" presStyleLbl="node1" presStyleIdx="0" presStyleCnt="3">
        <dgm:presLayoutVars>
          <dgm:bulletEnabled val="1"/>
        </dgm:presLayoutVars>
      </dgm:prSet>
      <dgm:spPr/>
    </dgm:pt>
    <dgm:pt modelId="{F489C505-E5C5-4714-9526-1BB4278CC29D}" type="pres">
      <dgm:prSet presAssocID="{19FD6A63-BAB2-4974-97FB-A10665515364}" presName="spV" presStyleCnt="0"/>
      <dgm:spPr/>
    </dgm:pt>
    <dgm:pt modelId="{5573F338-B4FA-4FD1-B1F2-30D074A80042}" type="pres">
      <dgm:prSet presAssocID="{E15D7215-4B61-49C3-90ED-A06EDDEA5CFA}" presName="linNode" presStyleCnt="0"/>
      <dgm:spPr/>
    </dgm:pt>
    <dgm:pt modelId="{F9BA0B1D-3323-4B20-BD7D-5BD5DC71CE63}" type="pres">
      <dgm:prSet presAssocID="{E15D7215-4B61-49C3-90ED-A06EDDEA5CFA}" presName="parTx" presStyleLbl="revTx" presStyleIdx="1" presStyleCnt="3">
        <dgm:presLayoutVars>
          <dgm:chMax val="1"/>
          <dgm:bulletEnabled val="1"/>
        </dgm:presLayoutVars>
      </dgm:prSet>
      <dgm:spPr/>
    </dgm:pt>
    <dgm:pt modelId="{A7487B47-11F5-4D66-BF19-1A9788D80F4C}" type="pres">
      <dgm:prSet presAssocID="{E15D7215-4B61-49C3-90ED-A06EDDEA5CFA}" presName="bracket" presStyleLbl="parChTrans1D1" presStyleIdx="1" presStyleCnt="3"/>
      <dgm:spPr/>
    </dgm:pt>
    <dgm:pt modelId="{D7A0EE70-0B92-423D-BE07-B6D361B942C8}" type="pres">
      <dgm:prSet presAssocID="{E15D7215-4B61-49C3-90ED-A06EDDEA5CFA}" presName="spH" presStyleCnt="0"/>
      <dgm:spPr/>
    </dgm:pt>
    <dgm:pt modelId="{5400F491-8963-437A-A869-BD3A2393E288}" type="pres">
      <dgm:prSet presAssocID="{E15D7215-4B61-49C3-90ED-A06EDDEA5CFA}" presName="desTx" presStyleLbl="node1" presStyleIdx="1" presStyleCnt="3">
        <dgm:presLayoutVars>
          <dgm:bulletEnabled val="1"/>
        </dgm:presLayoutVars>
      </dgm:prSet>
      <dgm:spPr/>
    </dgm:pt>
    <dgm:pt modelId="{D7A6386C-99E9-45E0-A5C8-09419116CD9B}" type="pres">
      <dgm:prSet presAssocID="{C0DDB6D7-73B7-4388-981D-C1B802CF0355}" presName="spV" presStyleCnt="0"/>
      <dgm:spPr/>
    </dgm:pt>
    <dgm:pt modelId="{95EFBA92-2307-4971-8F55-91D38DCDF1C1}" type="pres">
      <dgm:prSet presAssocID="{13B1ED25-98C9-4988-9DBF-AE7A8213C393}" presName="linNode" presStyleCnt="0"/>
      <dgm:spPr/>
    </dgm:pt>
    <dgm:pt modelId="{F142FB82-7EED-4DAE-AEF6-1A69D7DD11B8}" type="pres">
      <dgm:prSet presAssocID="{13B1ED25-98C9-4988-9DBF-AE7A8213C393}" presName="parTx" presStyleLbl="revTx" presStyleIdx="2" presStyleCnt="3">
        <dgm:presLayoutVars>
          <dgm:chMax val="1"/>
          <dgm:bulletEnabled val="1"/>
        </dgm:presLayoutVars>
      </dgm:prSet>
      <dgm:spPr/>
    </dgm:pt>
    <dgm:pt modelId="{ED74E35D-6C38-4308-A65A-50F98A099B30}" type="pres">
      <dgm:prSet presAssocID="{13B1ED25-98C9-4988-9DBF-AE7A8213C393}" presName="bracket" presStyleLbl="parChTrans1D1" presStyleIdx="2" presStyleCnt="3"/>
      <dgm:spPr/>
    </dgm:pt>
    <dgm:pt modelId="{2A88EBDD-0FC0-44E7-9F31-DF50EC2465F9}" type="pres">
      <dgm:prSet presAssocID="{13B1ED25-98C9-4988-9DBF-AE7A8213C393}" presName="spH" presStyleCnt="0"/>
      <dgm:spPr/>
    </dgm:pt>
    <dgm:pt modelId="{4CE507EA-730B-46E2-B99D-CAD0069DD6A4}" type="pres">
      <dgm:prSet presAssocID="{13B1ED25-98C9-4988-9DBF-AE7A8213C393}" presName="desTx" presStyleLbl="node1" presStyleIdx="2" presStyleCnt="3" custLinFactNeighborY="483">
        <dgm:presLayoutVars>
          <dgm:bulletEnabled val="1"/>
        </dgm:presLayoutVars>
      </dgm:prSet>
      <dgm:spPr/>
    </dgm:pt>
  </dgm:ptLst>
  <dgm:cxnLst>
    <dgm:cxn modelId="{3F65FB07-2222-4771-81A2-F377A3B5C1A8}" srcId="{1839ABBE-F160-42D7-97CC-34E21089E831}" destId="{5266D7FF-5E6E-41B0-8139-11EC0E467339}" srcOrd="0" destOrd="0" parTransId="{223FCBAD-8FA4-4D15-AD2F-BB6821248F6E}" sibTransId="{2398963C-CAC7-4DA9-854B-712E745D2CE2}"/>
    <dgm:cxn modelId="{9CDF880C-A41A-4EA1-8F1F-377439E5B44A}" srcId="{E9EFACC4-B53F-47A0-B908-7DCE562505F5}" destId="{1839ABBE-F160-42D7-97CC-34E21089E831}" srcOrd="0" destOrd="0" parTransId="{2BAF20BA-79D3-4E75-8B25-FEAEEE455D50}" sibTransId="{19FD6A63-BAB2-4974-97FB-A10665515364}"/>
    <dgm:cxn modelId="{C5EED50C-E2EB-4FED-A170-D8652BED10F6}" type="presOf" srcId="{4355DAE9-C4E6-4641-BEAF-0242337C8A0A}" destId="{057FDBE7-D8FF-43B0-BBAA-FB444A598E22}" srcOrd="0" destOrd="1" presId="urn:diagrams.loki3.com/BracketList"/>
    <dgm:cxn modelId="{CE07BD0D-B930-4AA2-AB34-A4AF764A6185}" type="presOf" srcId="{A9CA1C38-2E47-47F6-B20C-3A4A13117D5A}" destId="{4CE507EA-730B-46E2-B99D-CAD0069DD6A4}" srcOrd="0" destOrd="2" presId="urn:diagrams.loki3.com/BracketList"/>
    <dgm:cxn modelId="{DD94EB10-8BAD-4453-B240-748B527A0012}" type="presOf" srcId="{E3E2170E-EC0F-4051-86F9-E408CACC81C6}" destId="{4CE507EA-730B-46E2-B99D-CAD0069DD6A4}" srcOrd="0" destOrd="0" presId="urn:diagrams.loki3.com/BracketList"/>
    <dgm:cxn modelId="{6CD03811-B34F-4BC4-99ED-089046271115}" srcId="{E15D7215-4B61-49C3-90ED-A06EDDEA5CFA}" destId="{DCD7976D-D81F-406B-AC9D-D08126C7D184}" srcOrd="4" destOrd="0" parTransId="{F7CDB5FE-9E2E-4124-BE7B-5EA9C278E213}" sibTransId="{59F93851-90BB-41F8-A731-45D406831AE3}"/>
    <dgm:cxn modelId="{0581A212-F4D9-4BD0-A45E-ABBC0C2D1EA2}" type="presOf" srcId="{2D0035B8-2654-49F7-B01B-B38A918EBA02}" destId="{4CE507EA-730B-46E2-B99D-CAD0069DD6A4}" srcOrd="0" destOrd="5" presId="urn:diagrams.loki3.com/BracketList"/>
    <dgm:cxn modelId="{9CB1811B-D50B-4987-A320-6660165B38A2}" type="presOf" srcId="{4400D9E1-6F41-4025-BD5C-215F99AB7E98}" destId="{5400F491-8963-437A-A869-BD3A2393E288}" srcOrd="0" destOrd="2" presId="urn:diagrams.loki3.com/BracketList"/>
    <dgm:cxn modelId="{7D45B11F-21C1-4486-AC9E-A68C29B867D2}" srcId="{1839ABBE-F160-42D7-97CC-34E21089E831}" destId="{7D4605F5-FD58-4BD6-B0AA-6F7C1C230AD0}" srcOrd="2" destOrd="0" parTransId="{0E505EFE-692E-4239-BCAE-49FC6E22016C}" sibTransId="{716247AE-9182-42EB-932F-F34F144A8249}"/>
    <dgm:cxn modelId="{BD32C222-487F-47EC-9C7A-CF3898A3718E}" srcId="{13B1ED25-98C9-4988-9DBF-AE7A8213C393}" destId="{A21938EB-B1B8-4F5D-8721-11AE2138A99A}" srcOrd="3" destOrd="0" parTransId="{86313482-014C-4252-8932-EDBB5DF987D6}" sibTransId="{12F5649E-5E18-4EDE-8F24-2436C8EE1724}"/>
    <dgm:cxn modelId="{F3BDB12B-B7BB-4A74-996D-D94BC8FF7BBE}" type="presOf" srcId="{13B1ED25-98C9-4988-9DBF-AE7A8213C393}" destId="{F142FB82-7EED-4DAE-AEF6-1A69D7DD11B8}" srcOrd="0" destOrd="0" presId="urn:diagrams.loki3.com/BracketList"/>
    <dgm:cxn modelId="{6703A632-713F-4B33-B1C7-5C59F1C2FB6C}" type="presOf" srcId="{4D11B61E-1E10-4AEA-93DD-AA90F7F9E0A8}" destId="{5400F491-8963-437A-A869-BD3A2393E288}" srcOrd="0" destOrd="3" presId="urn:diagrams.loki3.com/BracketList"/>
    <dgm:cxn modelId="{67418638-67E6-409B-B22D-D066853C3542}" srcId="{13B1ED25-98C9-4988-9DBF-AE7A8213C393}" destId="{B6F97611-96E2-48ED-B8B9-4D782FAF36AC}" srcOrd="4" destOrd="0" parTransId="{C249A680-F934-48D7-821D-F23D633FBDAF}" sibTransId="{7CD9A0EE-81C9-44F7-9258-84344F2E3E8D}"/>
    <dgm:cxn modelId="{9954E638-FD02-4513-8C62-843F6047B81F}" srcId="{E15D7215-4B61-49C3-90ED-A06EDDEA5CFA}" destId="{4400D9E1-6F41-4025-BD5C-215F99AB7E98}" srcOrd="2" destOrd="0" parTransId="{98B9A067-5E7F-4D83-9709-924FABC9E252}" sibTransId="{9FBFDDCD-FDD0-46B7-BFEF-3363D91D2D77}"/>
    <dgm:cxn modelId="{838A043C-E039-48C3-AAFE-D72EB08B43ED}" type="presOf" srcId="{A21938EB-B1B8-4F5D-8721-11AE2138A99A}" destId="{4CE507EA-730B-46E2-B99D-CAD0069DD6A4}" srcOrd="0" destOrd="3" presId="urn:diagrams.loki3.com/BracketList"/>
    <dgm:cxn modelId="{BA88493C-AEE6-44A3-B8F8-235DB559BDFC}" srcId="{13B1ED25-98C9-4988-9DBF-AE7A8213C393}" destId="{9BA51562-222F-4B6D-BE34-EB7BC2E0FECE}" srcOrd="1" destOrd="0" parTransId="{17CEE3C6-CE4B-402F-A141-8B55066B30E2}" sibTransId="{8933D131-8364-4014-B048-EF3446FEE40C}"/>
    <dgm:cxn modelId="{A648BC3F-F2D4-4B09-B098-6BDF495385F2}" srcId="{E9EFACC4-B53F-47A0-B908-7DCE562505F5}" destId="{E15D7215-4B61-49C3-90ED-A06EDDEA5CFA}" srcOrd="1" destOrd="0" parTransId="{435C564B-BF2D-4A95-9DE3-B71C2A660107}" sibTransId="{C0DDB6D7-73B7-4388-981D-C1B802CF0355}"/>
    <dgm:cxn modelId="{7E9E7665-7C02-4075-ADE2-A31A3EC8A1FA}" srcId="{E15D7215-4B61-49C3-90ED-A06EDDEA5CFA}" destId="{4D11B61E-1E10-4AEA-93DD-AA90F7F9E0A8}" srcOrd="3" destOrd="0" parTransId="{FA2D8EA3-0AD7-46F7-89D1-06BCB0FF7995}" sibTransId="{643B143A-518D-41C4-A67C-A539F5D69693}"/>
    <dgm:cxn modelId="{FEBFFB48-0D82-4401-85AA-21CC00EB93E6}" type="presOf" srcId="{24FA886E-064E-48BC-9968-7BFA237FB67F}" destId="{5400F491-8963-437A-A869-BD3A2393E288}" srcOrd="0" destOrd="5" presId="urn:diagrams.loki3.com/BracketList"/>
    <dgm:cxn modelId="{AAC45D69-959C-4241-9C3D-2DCF091C3A22}" type="presOf" srcId="{12A6CF1F-D691-49BA-BBAE-74C215A15AEC}" destId="{5400F491-8963-437A-A869-BD3A2393E288}" srcOrd="0" destOrd="0" presId="urn:diagrams.loki3.com/BracketList"/>
    <dgm:cxn modelId="{02C51E6D-55D1-4478-A59E-207A3E44048F}" srcId="{E15D7215-4B61-49C3-90ED-A06EDDEA5CFA}" destId="{24FA886E-064E-48BC-9968-7BFA237FB67F}" srcOrd="5" destOrd="0" parTransId="{742CA6CF-90C4-452D-A907-816F1E787B7D}" sibTransId="{1DD387AD-5D3A-4F0C-AD53-8EC53F34B3AD}"/>
    <dgm:cxn modelId="{9B9F696F-AC48-445A-B9C0-84C0AC23A267}" srcId="{E15D7215-4B61-49C3-90ED-A06EDDEA5CFA}" destId="{12A6CF1F-D691-49BA-BBAE-74C215A15AEC}" srcOrd="0" destOrd="0" parTransId="{481EFAD1-A8A5-4CB4-BD67-2CB2F2AFB7D5}" sibTransId="{B1EABE14-14D9-45C1-89B2-C1BDB3E83B7C}"/>
    <dgm:cxn modelId="{8C526F4F-5C9A-4152-A07C-A4B8F98F6860}" type="presOf" srcId="{7D4605F5-FD58-4BD6-B0AA-6F7C1C230AD0}" destId="{057FDBE7-D8FF-43B0-BBAA-FB444A598E22}" srcOrd="0" destOrd="2" presId="urn:diagrams.loki3.com/BracketList"/>
    <dgm:cxn modelId="{D028D653-A6A7-41EA-97D3-80AB32A3F49D}" srcId="{13B1ED25-98C9-4988-9DBF-AE7A8213C393}" destId="{2D0035B8-2654-49F7-B01B-B38A918EBA02}" srcOrd="5" destOrd="0" parTransId="{D671CF35-78AE-4651-B972-6E272B3D01ED}" sibTransId="{89B680AE-E82D-484B-9B8E-2065673CE446}"/>
    <dgm:cxn modelId="{3C5E0C56-FB6C-403D-BAC4-F9D6A5DD081C}" type="presOf" srcId="{1839ABBE-F160-42D7-97CC-34E21089E831}" destId="{EC754AD2-4B74-4CF9-94D3-DBB54346CACE}" srcOrd="0" destOrd="0" presId="urn:diagrams.loki3.com/BracketList"/>
    <dgm:cxn modelId="{1E9FFB56-D15B-4A4E-8C75-17FF6E0A180C}" srcId="{1839ABBE-F160-42D7-97CC-34E21089E831}" destId="{4355DAE9-C4E6-4641-BEAF-0242337C8A0A}" srcOrd="1" destOrd="0" parTransId="{9D24C4DA-614E-41B8-9DF6-2F81FD867E70}" sibTransId="{3C4914AF-2BFC-4EC5-B552-C27FCC6D2C7F}"/>
    <dgm:cxn modelId="{6E8FA37D-60A7-45DE-9FDB-ACBE06A11C4E}" srcId="{E9EFACC4-B53F-47A0-B908-7DCE562505F5}" destId="{13B1ED25-98C9-4988-9DBF-AE7A8213C393}" srcOrd="2" destOrd="0" parTransId="{F5C404BC-1CB9-4F5B-BD71-50EE6AEB0387}" sibTransId="{1B2BC693-7150-445C-A486-259E3EF8EDE6}"/>
    <dgm:cxn modelId="{3777037E-D57D-4006-A21C-2A490FFADB20}" type="presOf" srcId="{E9EFACC4-B53F-47A0-B908-7DCE562505F5}" destId="{CECD291B-4412-408C-81D3-95C234D88E6F}" srcOrd="0" destOrd="0" presId="urn:diagrams.loki3.com/BracketList"/>
    <dgm:cxn modelId="{9832CE84-C09A-4D89-BF3B-4E5C815F41D5}" type="presOf" srcId="{00AA76F3-6864-4557-A1F0-86766F45AB13}" destId="{5400F491-8963-437A-A869-BD3A2393E288}" srcOrd="0" destOrd="1" presId="urn:diagrams.loki3.com/BracketList"/>
    <dgm:cxn modelId="{A639C89C-952F-42EA-AAED-D86D1EED0977}" type="presOf" srcId="{DCD7976D-D81F-406B-AC9D-D08126C7D184}" destId="{5400F491-8963-437A-A869-BD3A2393E288}" srcOrd="0" destOrd="4" presId="urn:diagrams.loki3.com/BracketList"/>
    <dgm:cxn modelId="{EA1CADA5-03F0-4E5B-9E5C-7A4B526FD562}" type="presOf" srcId="{5266D7FF-5E6E-41B0-8139-11EC0E467339}" destId="{057FDBE7-D8FF-43B0-BBAA-FB444A598E22}" srcOrd="0" destOrd="0" presId="urn:diagrams.loki3.com/BracketList"/>
    <dgm:cxn modelId="{DB7994B3-2D04-492F-88CB-09B9D6C6E453}" srcId="{13B1ED25-98C9-4988-9DBF-AE7A8213C393}" destId="{88EE8C4A-64CA-4118-8823-719EA7EC2B7F}" srcOrd="6" destOrd="0" parTransId="{AF094082-9FB4-48D9-A20A-DA379774DC53}" sibTransId="{9E77080A-46FD-458A-BE95-20E7F9243911}"/>
    <dgm:cxn modelId="{66AA60B5-FFE9-48FA-89A1-90BEE5AEB619}" srcId="{13B1ED25-98C9-4988-9DBF-AE7A8213C393}" destId="{A9CA1C38-2E47-47F6-B20C-3A4A13117D5A}" srcOrd="2" destOrd="0" parTransId="{DC911861-7D62-4B94-A98A-DDBA568E1CAF}" sibTransId="{2DCFB710-E374-41C0-BB87-71A5BABD9AEB}"/>
    <dgm:cxn modelId="{BA362DB9-BCAC-41CF-8FAC-A7ACF2551EA4}" srcId="{13B1ED25-98C9-4988-9DBF-AE7A8213C393}" destId="{E3E2170E-EC0F-4051-86F9-E408CACC81C6}" srcOrd="0" destOrd="0" parTransId="{5DCB5155-313C-451D-A17B-D702E2698361}" sibTransId="{9C7D596D-FA51-40CC-AF78-68E4AC2CD006}"/>
    <dgm:cxn modelId="{850252C2-7597-4570-91BB-8D4F6EC84F64}" type="presOf" srcId="{E15D7215-4B61-49C3-90ED-A06EDDEA5CFA}" destId="{F9BA0B1D-3323-4B20-BD7D-5BD5DC71CE63}" srcOrd="0" destOrd="0" presId="urn:diagrams.loki3.com/BracketList"/>
    <dgm:cxn modelId="{DA27FEC5-BE44-4F9A-9908-679EC29EA661}" type="presOf" srcId="{B6F97611-96E2-48ED-B8B9-4D782FAF36AC}" destId="{4CE507EA-730B-46E2-B99D-CAD0069DD6A4}" srcOrd="0" destOrd="4" presId="urn:diagrams.loki3.com/BracketList"/>
    <dgm:cxn modelId="{AD5E08CA-5ABB-47B8-B8C5-CD3B347E7801}" type="presOf" srcId="{88EE8C4A-64CA-4118-8823-719EA7EC2B7F}" destId="{4CE507EA-730B-46E2-B99D-CAD0069DD6A4}" srcOrd="0" destOrd="6" presId="urn:diagrams.loki3.com/BracketList"/>
    <dgm:cxn modelId="{8234A4D6-5FDA-4FDB-A80E-C6137A01FB45}" type="presOf" srcId="{9BA51562-222F-4B6D-BE34-EB7BC2E0FECE}" destId="{4CE507EA-730B-46E2-B99D-CAD0069DD6A4}" srcOrd="0" destOrd="1" presId="urn:diagrams.loki3.com/BracketList"/>
    <dgm:cxn modelId="{D45DD8E5-E781-40FD-97DD-2AAF828F2AE0}" srcId="{E15D7215-4B61-49C3-90ED-A06EDDEA5CFA}" destId="{00AA76F3-6864-4557-A1F0-86766F45AB13}" srcOrd="1" destOrd="0" parTransId="{9CA6DEE2-9F0E-413D-9513-28139DC0CBD6}" sibTransId="{29982CDE-3837-4735-B0EE-BFA540AA110B}"/>
    <dgm:cxn modelId="{46B88790-73D0-4F5C-A6EE-7B545A4457B7}" type="presParOf" srcId="{CECD291B-4412-408C-81D3-95C234D88E6F}" destId="{59610A73-67FF-4435-A848-E146DAB46228}" srcOrd="0" destOrd="0" presId="urn:diagrams.loki3.com/BracketList"/>
    <dgm:cxn modelId="{1597DFAE-A952-498C-843E-86571F5E68CA}" type="presParOf" srcId="{59610A73-67FF-4435-A848-E146DAB46228}" destId="{EC754AD2-4B74-4CF9-94D3-DBB54346CACE}" srcOrd="0" destOrd="0" presId="urn:diagrams.loki3.com/BracketList"/>
    <dgm:cxn modelId="{8B1CDD52-04CF-4EE8-98BC-D785029E6445}" type="presParOf" srcId="{59610A73-67FF-4435-A848-E146DAB46228}" destId="{E2C1BA57-8EDB-4296-AA63-7E33DC97EE77}" srcOrd="1" destOrd="0" presId="urn:diagrams.loki3.com/BracketList"/>
    <dgm:cxn modelId="{2E1A77DF-F136-4AC5-9E59-2BC25F4A30FB}" type="presParOf" srcId="{59610A73-67FF-4435-A848-E146DAB46228}" destId="{CE6D35F1-267D-4610-871C-30415EFE1690}" srcOrd="2" destOrd="0" presId="urn:diagrams.loki3.com/BracketList"/>
    <dgm:cxn modelId="{84011E44-1534-4C31-B45D-DC0D54BD0B90}" type="presParOf" srcId="{59610A73-67FF-4435-A848-E146DAB46228}" destId="{057FDBE7-D8FF-43B0-BBAA-FB444A598E22}" srcOrd="3" destOrd="0" presId="urn:diagrams.loki3.com/BracketList"/>
    <dgm:cxn modelId="{BCC4BD46-AF7C-4562-85CE-29B2D6170C57}" type="presParOf" srcId="{CECD291B-4412-408C-81D3-95C234D88E6F}" destId="{F489C505-E5C5-4714-9526-1BB4278CC29D}" srcOrd="1" destOrd="0" presId="urn:diagrams.loki3.com/BracketList"/>
    <dgm:cxn modelId="{E77DA1A9-AD35-46BF-A33A-F77313C19803}" type="presParOf" srcId="{CECD291B-4412-408C-81D3-95C234D88E6F}" destId="{5573F338-B4FA-4FD1-B1F2-30D074A80042}" srcOrd="2" destOrd="0" presId="urn:diagrams.loki3.com/BracketList"/>
    <dgm:cxn modelId="{25BD4C67-651E-47D7-9FFB-06AD5370892A}" type="presParOf" srcId="{5573F338-B4FA-4FD1-B1F2-30D074A80042}" destId="{F9BA0B1D-3323-4B20-BD7D-5BD5DC71CE63}" srcOrd="0" destOrd="0" presId="urn:diagrams.loki3.com/BracketList"/>
    <dgm:cxn modelId="{A40CDA62-DCA2-4DA4-A95C-DE46D846B326}" type="presParOf" srcId="{5573F338-B4FA-4FD1-B1F2-30D074A80042}" destId="{A7487B47-11F5-4D66-BF19-1A9788D80F4C}" srcOrd="1" destOrd="0" presId="urn:diagrams.loki3.com/BracketList"/>
    <dgm:cxn modelId="{E7D6F298-C85A-4F49-905A-8DB8749D0867}" type="presParOf" srcId="{5573F338-B4FA-4FD1-B1F2-30D074A80042}" destId="{D7A0EE70-0B92-423D-BE07-B6D361B942C8}" srcOrd="2" destOrd="0" presId="urn:diagrams.loki3.com/BracketList"/>
    <dgm:cxn modelId="{E613FEE6-DD54-4E04-AECF-801AF954718F}" type="presParOf" srcId="{5573F338-B4FA-4FD1-B1F2-30D074A80042}" destId="{5400F491-8963-437A-A869-BD3A2393E288}" srcOrd="3" destOrd="0" presId="urn:diagrams.loki3.com/BracketList"/>
    <dgm:cxn modelId="{53A485DB-3BAF-4D8A-A072-D1F9F1AD39F9}" type="presParOf" srcId="{CECD291B-4412-408C-81D3-95C234D88E6F}" destId="{D7A6386C-99E9-45E0-A5C8-09419116CD9B}" srcOrd="3" destOrd="0" presId="urn:diagrams.loki3.com/BracketList"/>
    <dgm:cxn modelId="{063A4E5C-A2C9-4DF0-9C8B-09639E201EB2}" type="presParOf" srcId="{CECD291B-4412-408C-81D3-95C234D88E6F}" destId="{95EFBA92-2307-4971-8F55-91D38DCDF1C1}" srcOrd="4" destOrd="0" presId="urn:diagrams.loki3.com/BracketList"/>
    <dgm:cxn modelId="{8CB062FE-0A44-418E-87F3-53527D0532B7}" type="presParOf" srcId="{95EFBA92-2307-4971-8F55-91D38DCDF1C1}" destId="{F142FB82-7EED-4DAE-AEF6-1A69D7DD11B8}" srcOrd="0" destOrd="0" presId="urn:diagrams.loki3.com/BracketList"/>
    <dgm:cxn modelId="{03EFCF97-F6DF-45BD-B9F8-1B50646F1447}" type="presParOf" srcId="{95EFBA92-2307-4971-8F55-91D38DCDF1C1}" destId="{ED74E35D-6C38-4308-A65A-50F98A099B30}" srcOrd="1" destOrd="0" presId="urn:diagrams.loki3.com/BracketList"/>
    <dgm:cxn modelId="{739B21AE-131F-4F65-AA1A-8C345E7AD357}" type="presParOf" srcId="{95EFBA92-2307-4971-8F55-91D38DCDF1C1}" destId="{2A88EBDD-0FC0-44E7-9F31-DF50EC2465F9}" srcOrd="2" destOrd="0" presId="urn:diagrams.loki3.com/BracketList"/>
    <dgm:cxn modelId="{514F5975-603E-4B6A-9422-E9DDACCDE6AA}" type="presParOf" srcId="{95EFBA92-2307-4971-8F55-91D38DCDF1C1}" destId="{4CE507EA-730B-46E2-B99D-CAD0069DD6A4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754AD2-4B74-4CF9-94D3-DBB54346CACE}">
      <dsp:nvSpPr>
        <dsp:cNvPr id="0" name=""/>
        <dsp:cNvSpPr/>
      </dsp:nvSpPr>
      <dsp:spPr>
        <a:xfrm>
          <a:off x="3207" y="265074"/>
          <a:ext cx="1640837" cy="568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43180" rIns="120904" bIns="4318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i="0" kern="1200" dirty="0"/>
            <a:t>Stop High Risk Loans</a:t>
          </a:r>
          <a:endParaRPr lang="en-IN" sz="1700" kern="1200" dirty="0"/>
        </a:p>
      </dsp:txBody>
      <dsp:txXfrm>
        <a:off x="3207" y="265074"/>
        <a:ext cx="1640837" cy="568012"/>
      </dsp:txXfrm>
    </dsp:sp>
    <dsp:sp modelId="{E2C1BA57-8EDB-4296-AA63-7E33DC97EE77}">
      <dsp:nvSpPr>
        <dsp:cNvPr id="0" name=""/>
        <dsp:cNvSpPr/>
      </dsp:nvSpPr>
      <dsp:spPr>
        <a:xfrm>
          <a:off x="1644045" y="87570"/>
          <a:ext cx="328167" cy="92302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7FDBE7-D8FF-43B0-BBAA-FB444A598E22}">
      <dsp:nvSpPr>
        <dsp:cNvPr id="0" name=""/>
        <dsp:cNvSpPr/>
      </dsp:nvSpPr>
      <dsp:spPr>
        <a:xfrm>
          <a:off x="2103479" y="87570"/>
          <a:ext cx="4463077" cy="92302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b="0" i="0" kern="1200" dirty="0" err="1"/>
            <a:t>pub_rec_bankruptcy</a:t>
          </a:r>
          <a:r>
            <a:rPr lang="en-IN" sz="1700" b="0" i="0" kern="1200" dirty="0"/>
            <a:t> = 2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b="0" i="0" kern="1200" dirty="0"/>
            <a:t>grade F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b="0" i="0" kern="1200" dirty="0" err="1"/>
            <a:t>int_rate</a:t>
          </a:r>
          <a:r>
            <a:rPr lang="en-IN" sz="1700" b="0" i="0" kern="1200" dirty="0"/>
            <a:t> &gt; 20%</a:t>
          </a:r>
          <a:endParaRPr lang="en-IN" sz="1700" kern="1200" dirty="0"/>
        </a:p>
      </dsp:txBody>
      <dsp:txXfrm>
        <a:off x="2103479" y="87570"/>
        <a:ext cx="4463077" cy="923020"/>
      </dsp:txXfrm>
    </dsp:sp>
    <dsp:sp modelId="{F9BA0B1D-3323-4B20-BD7D-5BD5DC71CE63}">
      <dsp:nvSpPr>
        <dsp:cNvPr id="0" name=""/>
        <dsp:cNvSpPr/>
      </dsp:nvSpPr>
      <dsp:spPr>
        <a:xfrm>
          <a:off x="3207" y="1571431"/>
          <a:ext cx="1640837" cy="799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43180" rIns="120904" bIns="4318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i="0" kern="1200" dirty="0"/>
            <a:t>Reduce Medium Risk Loans</a:t>
          </a:r>
          <a:endParaRPr lang="en-IN" sz="1700" kern="1200" dirty="0"/>
        </a:p>
      </dsp:txBody>
      <dsp:txXfrm>
        <a:off x="3207" y="1571431"/>
        <a:ext cx="1640837" cy="799425"/>
      </dsp:txXfrm>
    </dsp:sp>
    <dsp:sp modelId="{A7487B47-11F5-4D66-BF19-1A9788D80F4C}">
      <dsp:nvSpPr>
        <dsp:cNvPr id="0" name=""/>
        <dsp:cNvSpPr/>
      </dsp:nvSpPr>
      <dsp:spPr>
        <a:xfrm>
          <a:off x="1644045" y="1071790"/>
          <a:ext cx="328167" cy="1798706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0F491-8963-437A-A869-BD3A2393E288}">
      <dsp:nvSpPr>
        <dsp:cNvPr id="0" name=""/>
        <dsp:cNvSpPr/>
      </dsp:nvSpPr>
      <dsp:spPr>
        <a:xfrm>
          <a:off x="2103479" y="1071790"/>
          <a:ext cx="4463077" cy="179870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b="0" i="0" kern="1200" dirty="0" err="1"/>
            <a:t>pub_rec_bankruptcy</a:t>
          </a:r>
          <a:r>
            <a:rPr lang="en-IN" sz="1700" b="0" i="0" kern="1200" dirty="0"/>
            <a:t> = 1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b="0" i="0" kern="1200" dirty="0"/>
            <a:t>grade &gt; 'C'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b="0" i="0" kern="1200" dirty="0" err="1"/>
            <a:t>int_rate</a:t>
          </a:r>
          <a:r>
            <a:rPr lang="en-IN" sz="1700" b="0" i="0" kern="1200" dirty="0"/>
            <a:t> &gt; 12.5%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b="0" i="0" kern="1200" dirty="0" err="1"/>
            <a:t>annual_inc</a:t>
          </a:r>
          <a:r>
            <a:rPr lang="en-IN" sz="1700" b="0" i="0" kern="1200" dirty="0"/>
            <a:t> &lt; 15000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b="0" i="0" kern="1200" dirty="0"/>
            <a:t>state in (FL, NY, NV, CA, TX, NJ)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b="0" i="0" kern="1200" dirty="0"/>
            <a:t>term = 60 months</a:t>
          </a:r>
          <a:endParaRPr lang="en-IN" sz="1700" kern="1200" dirty="0"/>
        </a:p>
      </dsp:txBody>
      <dsp:txXfrm>
        <a:off x="2103479" y="1071790"/>
        <a:ext cx="4463077" cy="1798706"/>
      </dsp:txXfrm>
    </dsp:sp>
    <dsp:sp modelId="{F142FB82-7EED-4DAE-AEF6-1A69D7DD11B8}">
      <dsp:nvSpPr>
        <dsp:cNvPr id="0" name=""/>
        <dsp:cNvSpPr/>
      </dsp:nvSpPr>
      <dsp:spPr>
        <a:xfrm>
          <a:off x="3207" y="3677213"/>
          <a:ext cx="1640837" cy="568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43180" rIns="120904" bIns="4318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i="0" kern="1200" dirty="0"/>
            <a:t>Increase Low Risk Loans</a:t>
          </a:r>
          <a:endParaRPr lang="en-IN" sz="1700" kern="1200" dirty="0"/>
        </a:p>
      </dsp:txBody>
      <dsp:txXfrm>
        <a:off x="3207" y="3677213"/>
        <a:ext cx="1640837" cy="568012"/>
      </dsp:txXfrm>
    </dsp:sp>
    <dsp:sp modelId="{ED74E35D-6C38-4308-A65A-50F98A099B30}">
      <dsp:nvSpPr>
        <dsp:cNvPr id="0" name=""/>
        <dsp:cNvSpPr/>
      </dsp:nvSpPr>
      <dsp:spPr>
        <a:xfrm>
          <a:off x="1644045" y="2931697"/>
          <a:ext cx="328167" cy="205904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E507EA-730B-46E2-B99D-CAD0069DD6A4}">
      <dsp:nvSpPr>
        <dsp:cNvPr id="0" name=""/>
        <dsp:cNvSpPr/>
      </dsp:nvSpPr>
      <dsp:spPr>
        <a:xfrm>
          <a:off x="2103479" y="2941642"/>
          <a:ext cx="4463077" cy="205904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b="0" i="0" kern="1200" dirty="0" err="1"/>
            <a:t>pub_rec_bankruptcies</a:t>
          </a:r>
          <a:r>
            <a:rPr lang="en-IN" sz="1700" b="0" i="0" kern="1200" dirty="0"/>
            <a:t> = 0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b="0" i="0" kern="1200" dirty="0"/>
            <a:t>grade 'A'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b="0" i="0" kern="1200" dirty="0" err="1"/>
            <a:t>int_rate</a:t>
          </a:r>
          <a:r>
            <a:rPr lang="en-IN" sz="1700" b="0" i="0" kern="1200" dirty="0"/>
            <a:t> 7.5-10%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b="0" i="0" kern="1200" dirty="0"/>
            <a:t>term = 36 months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b="0" i="0" kern="1200" dirty="0"/>
            <a:t>purpose = credit card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b="0" i="0" kern="1200"/>
            <a:t>lesser loan amount</a:t>
          </a:r>
          <a:endParaRPr lang="en-IN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b="0" i="0" kern="1200"/>
            <a:t>lower dti</a:t>
          </a:r>
          <a:endParaRPr lang="en-IN" sz="1700" kern="1200"/>
        </a:p>
      </dsp:txBody>
      <dsp:txXfrm>
        <a:off x="2103479" y="2941642"/>
        <a:ext cx="4463077" cy="20590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6B40C-485F-4C31-8930-85C487A3A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667E00-43F2-418E-ABE0-011F18E8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B6151-00ED-4F42-B762-92D627553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5786-280A-4690-A947-F1E893D36F73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6F627-FEB4-4C9B-BB88-2B4D9E3C8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E2EA8-0FED-43C1-A69A-C61ADE09F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CF3B4-C60C-42DD-9DD5-45A8FA191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41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CD4C-EC9C-43F1-9EAF-CAF0638AB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C10D63-E49C-498E-8662-89C68361F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0858F-EE50-4711-9113-CE4229779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5786-280A-4690-A947-F1E893D36F73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6DDC4-9271-4F54-B146-C1961E6BD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61BBC-A371-48AB-AF55-6373F2852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CF3B4-C60C-42DD-9DD5-45A8FA191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212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D22E65-2508-40FB-9C1E-67C29A8ACF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59BCF-3AE4-48CB-99F7-B9871520E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5C823-4CAE-4468-A049-015838DC4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5786-280A-4690-A947-F1E893D36F73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AE5FA-98C1-4BF8-8EF3-C789174CD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30ED3-6C34-496C-82FA-822A54FE4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CF3B4-C60C-42DD-9DD5-45A8FA191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64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C118E-2071-4D35-B66E-236A0EFB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87B2-0491-465E-96DC-977BD4583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A75CD-2054-4CDA-89E6-141C55B02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5786-280A-4690-A947-F1E893D36F73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17AC8-7CAC-4246-80AD-B4D173648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553AA-28D0-4469-8609-99301AAF0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CF3B4-C60C-42DD-9DD5-45A8FA191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10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C08F5-AED7-45FF-93C6-512758F6D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6E0FE-47E0-4C52-ABD1-A217A3F87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D3020-4530-4733-879C-DD53E2F7C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5786-280A-4690-A947-F1E893D36F73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82875-4C23-4022-9D80-06B403CB5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E8948-120F-4376-A98E-A3B7A981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CF3B4-C60C-42DD-9DD5-45A8FA191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29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DA029-D96A-4206-B51A-64FD6177C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ADD5E-DADD-4A1D-9527-D97FC848CC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21677A-3ED7-464C-9D11-15F37D7BE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A4AE0-8017-406C-B623-2996C331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5786-280A-4690-A947-F1E893D36F73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3089B-62DD-4BFA-915D-A83CB2422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8EAAB-D3E0-4F6D-9CF6-160E4EA1A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CF3B4-C60C-42DD-9DD5-45A8FA191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650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AF3AF-F0F4-44B6-BFF2-750A82F30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CDF37-BDA7-4CE2-8872-BD7C9D9FC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C97CD-E4AE-46F2-B733-777D9A807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246AC3-070B-40C4-9676-5507265C9A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E45AB5-53B7-4E2C-9382-8DB8913D3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6F5B95-EE91-481E-8632-025390E27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5786-280A-4690-A947-F1E893D36F73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71A522-9A9A-4F48-802F-8A8E92D22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3731C-358D-4F77-8AE1-AF1702867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CF3B4-C60C-42DD-9DD5-45A8FA191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616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784D7-A4AF-4791-9B79-C443FF4D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8FB903-76A8-4D12-BC4B-E812FB418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5786-280A-4690-A947-F1E893D36F73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286062-E436-442B-AB50-F0E50C95D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A19EB6-F5B9-4D93-B664-BC8B3D9F4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CF3B4-C60C-42DD-9DD5-45A8FA191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681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BDF89D-5C68-4BCA-9A33-EA441A281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5786-280A-4690-A947-F1E893D36F73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56C1B-EBF8-4E9F-BCDB-6E6596FFB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817C8-5FF8-44CB-AB63-C56D81239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CF3B4-C60C-42DD-9DD5-45A8FA191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301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C80C6-4943-4C25-BF01-BB755A940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D0D2F-7A8F-47F6-B28F-4F4B59F4B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5C59D-CBC6-44AC-9255-E03DB32FD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B2782-E4F9-4FAA-B8E4-A2E43A6D6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5786-280A-4690-A947-F1E893D36F73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D1324-625A-4265-B2B4-4FAE8F577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739DA-8BFC-48A8-BD10-90312BF16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CF3B4-C60C-42DD-9DD5-45A8FA191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63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8DA8A-6DC3-4B76-99B6-145BC88DE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D1EC6-EC22-4C39-8074-E0A3DEA2F2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C80160-9CB6-46EA-950D-09E9F9F12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1AAE5-0E2E-4192-A82C-B63AFF215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5786-280A-4690-A947-F1E893D36F73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47F55-0F07-4F35-963A-5D91CF30A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96966-E8E8-4058-9D6A-FBB67BCC3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CF3B4-C60C-42DD-9DD5-45A8FA191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893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8DC177-8008-4A73-AA6C-2362F2698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98A81-3500-4D15-83AD-C16B37F4A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6854D-7E9B-4CEA-A845-22E322140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E5786-280A-4690-A947-F1E893D36F73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35BCD-9924-4C56-BEF4-A46A42D50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29B35-30AE-437B-9D60-D6DEE6779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CF3B4-C60C-42DD-9DD5-45A8FA191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861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A62FB-A56C-4BFD-8C16-0D485826B9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Lending Club - Case Study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877AB-C881-4057-A4EC-382978D603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002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D22A7-5A48-4ABF-A2F6-7E89AA46A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  <a:endParaRPr lang="en-IN" dirty="0"/>
          </a:p>
        </p:txBody>
      </p:sp>
      <p:pic>
        <p:nvPicPr>
          <p:cNvPr id="4" name="Picture 3" descr="Graphical user interface, chart, scatter chart&#10;&#10;Description automatically generated">
            <a:extLst>
              <a:ext uri="{FF2B5EF4-FFF2-40B4-BE49-F238E27FC236}">
                <a16:creationId xmlns:a16="http://schemas.microsoft.com/office/drawing/2014/main" id="{47359C9A-7AA7-427A-859D-81ED5CD6F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788" y="1493792"/>
            <a:ext cx="4870174" cy="44650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8641DF-46E6-4233-BA6E-4C8EDB9C0F49}"/>
              </a:ext>
            </a:extLst>
          </p:cNvPr>
          <p:cNvSpPr txBox="1"/>
          <p:nvPr/>
        </p:nvSpPr>
        <p:spPr>
          <a:xfrm>
            <a:off x="1123121" y="2934965"/>
            <a:ext cx="4870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Borrowers with higher </a:t>
            </a:r>
            <a:r>
              <a:rPr lang="en-US" b="0" i="0" dirty="0" err="1">
                <a:effectLst/>
                <a:latin typeface="-apple-system"/>
              </a:rPr>
              <a:t>annual_inc</a:t>
            </a:r>
            <a:r>
              <a:rPr lang="en-US" b="0" i="0" dirty="0">
                <a:effectLst/>
                <a:latin typeface="-apple-system"/>
              </a:rPr>
              <a:t> go for higher loan amount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2420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54B06-C561-40E4-B4A2-78C47ED9D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FA2A868-6DEA-4733-AB36-D1D8A05713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9307615"/>
              </p:ext>
            </p:extLst>
          </p:nvPr>
        </p:nvGraphicFramePr>
        <p:xfrm>
          <a:off x="4918212" y="1414562"/>
          <a:ext cx="6569765" cy="50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06EA5B2-11EA-40AB-AC3D-2BA17C977207}"/>
              </a:ext>
            </a:extLst>
          </p:cNvPr>
          <p:cNvSpPr txBox="1"/>
          <p:nvPr/>
        </p:nvSpPr>
        <p:spPr>
          <a:xfrm>
            <a:off x="1103243" y="2967335"/>
            <a:ext cx="3814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recommendation is to modify the loan approval/grant process based on these factors.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0388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859272-3734-4CE3-B09A-0A2C0E857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&amp; Objective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9ABDC1-BFD3-486A-9985-EF6BDE12A9A4}"/>
              </a:ext>
            </a:extLst>
          </p:cNvPr>
          <p:cNvSpPr txBox="1"/>
          <p:nvPr/>
        </p:nvSpPr>
        <p:spPr>
          <a:xfrm>
            <a:off x="1441174" y="2228671"/>
            <a:ext cx="89650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Lending Club is an online loan marketplace that provides easy and quick loans to borrowers at low interest rates.</a:t>
            </a:r>
          </a:p>
          <a:p>
            <a:pPr marL="285750" indent="-285750">
              <a:buFontTx/>
              <a:buChar char="-"/>
            </a:pPr>
            <a:r>
              <a:rPr lang="en-US" dirty="0"/>
              <a:t>Borrowers who default on their loans are the largest cause for loss for Lending Club.</a:t>
            </a:r>
          </a:p>
          <a:p>
            <a:pPr marL="285750" indent="-285750">
              <a:buFontTx/>
              <a:buChar char="-"/>
            </a:pPr>
            <a:r>
              <a:rPr lang="en-US" dirty="0"/>
              <a:t>Lending Club wants to understand the driving factors behind loan default.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objective of this case study is to use EDA techniques to analyze the loan data provided by Lending Club and identify the driving factors and generate observations and recommendations.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963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346E6-178E-49AB-8ABB-BA35173F9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  <a:endParaRPr lang="en-IN" dirty="0"/>
          </a:p>
        </p:txBody>
      </p:sp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F3FD91FF-3DDA-4D60-9E78-2B7474174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247" y="1892221"/>
            <a:ext cx="3943553" cy="307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139C8F-C317-42B2-8E7C-B9C3C1868372}"/>
              </a:ext>
            </a:extLst>
          </p:cNvPr>
          <p:cNvSpPr txBox="1"/>
          <p:nvPr/>
        </p:nvSpPr>
        <p:spPr>
          <a:xfrm>
            <a:off x="1324556" y="2828835"/>
            <a:ext cx="44302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There are 3 types of loans: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Fully Paid (Not Default)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Charged Off  (Default)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Current (Excluded from analysis)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9299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0F417-22F2-436D-9D5F-8BD07D4AC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210A2B-218A-4A5C-908C-33D106A8A3B2}"/>
              </a:ext>
            </a:extLst>
          </p:cNvPr>
          <p:cNvSpPr txBox="1"/>
          <p:nvPr/>
        </p:nvSpPr>
        <p:spPr>
          <a:xfrm>
            <a:off x="1103244" y="1690688"/>
            <a:ext cx="53969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-apple-system"/>
              </a:rPr>
              <a:t>Most of the loans are of short term (36 months)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-apple-system"/>
              </a:rPr>
              <a:t>Most of the loans are for debt consolidation purpose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-apple-system"/>
              </a:rPr>
              <a:t>Most of the loans are taken by people who live in a rented </a:t>
            </a:r>
            <a:r>
              <a:rPr lang="en-US" i="0" dirty="0" err="1">
                <a:effectLst/>
                <a:latin typeface="-apple-system"/>
              </a:rPr>
              <a:t>accomodation</a:t>
            </a:r>
            <a:r>
              <a:rPr lang="en-US" i="0" dirty="0">
                <a:effectLst/>
                <a:latin typeface="-apple-system"/>
              </a:rPr>
              <a:t> or </a:t>
            </a:r>
            <a:r>
              <a:rPr lang="en-US" i="0" dirty="0" err="1">
                <a:effectLst/>
                <a:latin typeface="-apple-system"/>
              </a:rPr>
              <a:t>mortaged</a:t>
            </a:r>
            <a:r>
              <a:rPr lang="en-US" i="0" dirty="0">
                <a:effectLst/>
                <a:latin typeface="-apple-system"/>
              </a:rPr>
              <a:t> properties.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-apple-system"/>
              </a:rPr>
              <a:t>Loan count has an increasing trend both month-wise (Jan-Dec) and year-wise (2007-2011)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E4FF8869-E766-4A0B-9BD9-CF1757C55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50995"/>
            <a:ext cx="2317162" cy="2203336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F9138623-D0EB-4EFF-A61E-A542BE6AF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673" y="3950995"/>
            <a:ext cx="3819115" cy="2203335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A45D67FD-8DA4-45E3-93A4-E6E1B8A112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7495" y="703672"/>
            <a:ext cx="4702895" cy="3120695"/>
          </a:xfrm>
          <a:prstGeom prst="rect">
            <a:avLst/>
          </a:prstGeom>
        </p:spPr>
      </p:pic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80DB096C-6C75-4268-8B97-15CCAFAB32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8788" y="3950994"/>
            <a:ext cx="3051411" cy="2203334"/>
          </a:xfrm>
          <a:prstGeom prst="rect">
            <a:avLst/>
          </a:prstGeom>
        </p:spPr>
      </p:pic>
      <p:pic>
        <p:nvPicPr>
          <p:cNvPr id="17" name="Picture 16" descr="Chart, bar chart&#10;&#10;Description automatically generated">
            <a:extLst>
              <a:ext uri="{FF2B5EF4-FFF2-40B4-BE49-F238E27FC236}">
                <a16:creationId xmlns:a16="http://schemas.microsoft.com/office/drawing/2014/main" id="{785FADE3-FEE5-4A76-B1CF-B45FC966F2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0199" y="3956073"/>
            <a:ext cx="2882694" cy="219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45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730A2-2140-4512-A934-4453DB1D0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D7DBA2-0EC8-4E87-ADE1-9EA094DF58CC}"/>
              </a:ext>
            </a:extLst>
          </p:cNvPr>
          <p:cNvSpPr txBox="1"/>
          <p:nvPr/>
        </p:nvSpPr>
        <p:spPr>
          <a:xfrm>
            <a:off x="1073427" y="1690688"/>
            <a:ext cx="53273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Higher the annual income, higher the default rate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Borrowers with annual income more than </a:t>
            </a:r>
            <a:r>
              <a:rPr lang="en-US" b="1" i="0" dirty="0">
                <a:effectLst/>
                <a:latin typeface="-apple-system"/>
              </a:rPr>
              <a:t>15000</a:t>
            </a:r>
            <a:r>
              <a:rPr lang="en-US" b="0" i="0" dirty="0">
                <a:effectLst/>
                <a:latin typeface="-apple-system"/>
              </a:rPr>
              <a:t> are less likely to default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Higher the </a:t>
            </a:r>
            <a:r>
              <a:rPr lang="en-US" b="0" i="0" dirty="0" err="1">
                <a:effectLst/>
                <a:latin typeface="-apple-system"/>
              </a:rPr>
              <a:t>dti</a:t>
            </a:r>
            <a:r>
              <a:rPr lang="en-US" b="0" i="0" dirty="0">
                <a:effectLst/>
                <a:latin typeface="-apple-system"/>
              </a:rPr>
              <a:t> (Debt-to-income ratio), higher the default rate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Higher the interest rate, higher the default rate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Higher the loan amount, higher the default rate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164BFFA7-5938-4583-B330-88AB60864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038" y="1028958"/>
            <a:ext cx="3657115" cy="2875750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CE965A2B-60E7-427F-BF0B-12D1B897F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847" y="4087402"/>
            <a:ext cx="9614306" cy="247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9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E4A1F-63A7-4847-8BAE-F86DA44DE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FA1E8D-9EFB-4AE0-8CB4-DA912AE9C76D}"/>
              </a:ext>
            </a:extLst>
          </p:cNvPr>
          <p:cNvSpPr txBox="1"/>
          <p:nvPr/>
        </p:nvSpPr>
        <p:spPr>
          <a:xfrm>
            <a:off x="838200" y="1690688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the borrowers are from states with high population like (CA, NY, NJ, FL): at least 2000 loans. Their default rate is also high (&gt;=15%)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Nebraska have highest default rate but total no. of loans from NE is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Nevada also has high default rate</a:t>
            </a:r>
            <a:endParaRPr lang="en-IN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C5DA9BD-98A2-479C-B070-40C722547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460" y="3016251"/>
            <a:ext cx="10419080" cy="361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892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0C9AD-E5E0-4D1F-AFF3-852AF550D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7491E5-8D87-45DC-94A4-C8113AA3ED7A}"/>
              </a:ext>
            </a:extLst>
          </p:cNvPr>
          <p:cNvSpPr txBox="1"/>
          <p:nvPr/>
        </p:nvSpPr>
        <p:spPr>
          <a:xfrm>
            <a:off x="838200" y="1678802"/>
            <a:ext cx="10774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 err="1">
                <a:effectLst/>
                <a:latin typeface="-apple-system"/>
              </a:rPr>
              <a:t>credit_card</a:t>
            </a:r>
            <a:r>
              <a:rPr lang="en-US" i="0" dirty="0">
                <a:effectLst/>
                <a:latin typeface="-apple-system"/>
              </a:rPr>
              <a:t>, </a:t>
            </a:r>
            <a:r>
              <a:rPr lang="en-US" i="0" dirty="0" err="1">
                <a:effectLst/>
                <a:latin typeface="-apple-system"/>
              </a:rPr>
              <a:t>debt_consolidation</a:t>
            </a:r>
            <a:r>
              <a:rPr lang="en-US" i="0" dirty="0">
                <a:effectLst/>
                <a:latin typeface="-apple-system"/>
              </a:rPr>
              <a:t>, </a:t>
            </a:r>
            <a:r>
              <a:rPr lang="en-US" i="0" dirty="0" err="1">
                <a:effectLst/>
                <a:latin typeface="-apple-system"/>
              </a:rPr>
              <a:t>home_improvement</a:t>
            </a:r>
            <a:r>
              <a:rPr lang="en-US" i="0" dirty="0">
                <a:effectLst/>
                <a:latin typeface="-apple-system"/>
              </a:rPr>
              <a:t>, </a:t>
            </a:r>
            <a:r>
              <a:rPr lang="en-US" i="0" dirty="0" err="1">
                <a:effectLst/>
                <a:latin typeface="-apple-system"/>
              </a:rPr>
              <a:t>major_purchase</a:t>
            </a:r>
            <a:r>
              <a:rPr lang="en-US" i="0" dirty="0">
                <a:effectLst/>
                <a:latin typeface="-apple-system"/>
              </a:rPr>
              <a:t> are the purposes that have more than 2000 count and at least 10% default rate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-apple-system"/>
              </a:rPr>
              <a:t>Most of the money is invested in </a:t>
            </a:r>
            <a:r>
              <a:rPr lang="en-US" i="0" dirty="0" err="1">
                <a:effectLst/>
                <a:latin typeface="-apple-system"/>
              </a:rPr>
              <a:t>debt_consolidation</a:t>
            </a:r>
            <a:r>
              <a:rPr lang="en-US" i="0" dirty="0">
                <a:effectLst/>
                <a:latin typeface="-apple-system"/>
              </a:rPr>
              <a:t> and their default rate is also pretty high (above 15%).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6AFD97FC-8FFF-4D15-BC45-2209333EB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31" y="3281064"/>
            <a:ext cx="8087367" cy="3319093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3D7CE14B-54F7-4A41-B6F2-67BFCFAF4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5986" y="3281064"/>
            <a:ext cx="4206014" cy="331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264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E7D2F-8380-48AD-9B72-70596FDC2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FAC73D-3ECE-4AF0-A415-49B0A2EE9CEB}"/>
              </a:ext>
            </a:extLst>
          </p:cNvPr>
          <p:cNvSpPr txBox="1"/>
          <p:nvPr/>
        </p:nvSpPr>
        <p:spPr>
          <a:xfrm>
            <a:off x="838200" y="1690688"/>
            <a:ext cx="104095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Loans with term of 60 months are more likely(~15%) to default than loan with term of 36 months.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Verified loans highest default rate followed by Source Verified, with Not Verified loans having least default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Borrowers who went bankrupt before are most likely to default. People having 2 records of bankruptcies have a higher probability to default than people with no bankruptcy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Loans issued in 2009 (After 2007-2008 banking crisis) the default rate decreased probably due to safer lending.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5" name="Picture 4" descr="Chart, bar chart, box and whisker chart&#10;&#10;Description automatically generated">
            <a:extLst>
              <a:ext uri="{FF2B5EF4-FFF2-40B4-BE49-F238E27FC236}">
                <a16:creationId xmlns:a16="http://schemas.microsoft.com/office/drawing/2014/main" id="{EF6C83C9-4067-4682-92E5-D34C7E434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48" y="4188957"/>
            <a:ext cx="2343058" cy="2243706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B361C764-651A-4F0F-98BB-13628C5AE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890" y="4168887"/>
            <a:ext cx="3119926" cy="2333671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B031A3B1-8AE1-49AA-AA21-3F46BC2FC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168887"/>
            <a:ext cx="2343057" cy="2283847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22D6BE53-7E69-472E-A4D1-7BC8D02D37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4009" y="4154833"/>
            <a:ext cx="3052231" cy="233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33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05079-41DF-4FB5-970C-C0623A627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3845"/>
            <a:ext cx="10515600" cy="1325563"/>
          </a:xfrm>
        </p:spPr>
        <p:txBody>
          <a:bodyPr/>
          <a:lstStyle/>
          <a:p>
            <a:r>
              <a:rPr lang="en-US" dirty="0"/>
              <a:t>Observations</a:t>
            </a:r>
            <a:endParaRPr lang="en-IN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2524C658-9595-414B-85D5-3E4C53950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728" y="3361937"/>
            <a:ext cx="4528511" cy="30810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1AF24F-F7D2-49CE-B04D-098E04517530}"/>
              </a:ext>
            </a:extLst>
          </p:cNvPr>
          <p:cNvSpPr txBox="1"/>
          <p:nvPr/>
        </p:nvSpPr>
        <p:spPr>
          <a:xfrm>
            <a:off x="1016000" y="1798320"/>
            <a:ext cx="1000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Default Rate is high for Grade &gt;='C’.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Among them F5 and G3 stands out having default rate over 40%.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A steep increasing trend in default rate can be seen for loans with interest more than 12.5%.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For interest rates greater than 20%, the default rate goes beyond 30%.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602F956D-ABDC-4A07-8777-2A7B10B75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834" y="3361937"/>
            <a:ext cx="4155438" cy="326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144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600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Office Theme</vt:lpstr>
      <vt:lpstr>Lending Club - Case Study</vt:lpstr>
      <vt:lpstr>Introduction &amp; Objective</vt:lpstr>
      <vt:lpstr>Data Overview</vt:lpstr>
      <vt:lpstr>Observations</vt:lpstr>
      <vt:lpstr>Observations</vt:lpstr>
      <vt:lpstr>Observations</vt:lpstr>
      <vt:lpstr>Observations</vt:lpstr>
      <vt:lpstr>Observations</vt:lpstr>
      <vt:lpstr>Observations</vt:lpstr>
      <vt:lpstr>Observations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- Case Study</dc:title>
  <dc:creator>paresh.pradhan@absolutdata.com</dc:creator>
  <cp:lastModifiedBy>Paresh Pradhan</cp:lastModifiedBy>
  <cp:revision>2</cp:revision>
  <dcterms:created xsi:type="dcterms:W3CDTF">2021-07-20T07:12:47Z</dcterms:created>
  <dcterms:modified xsi:type="dcterms:W3CDTF">2021-07-20T08:45:27Z</dcterms:modified>
</cp:coreProperties>
</file>