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9"/>
  </p:notesMasterIdLst>
  <p:sldIdLst>
    <p:sldId id="256" r:id="rId2"/>
    <p:sldId id="257" r:id="rId3"/>
    <p:sldId id="259" r:id="rId4"/>
    <p:sldId id="261" r:id="rId5"/>
    <p:sldId id="263" r:id="rId6"/>
    <p:sldId id="264" r:id="rId7"/>
    <p:sldId id="286" r:id="rId8"/>
    <p:sldId id="288" r:id="rId9"/>
    <p:sldId id="289" r:id="rId10"/>
    <p:sldId id="309" r:id="rId11"/>
    <p:sldId id="292" r:id="rId12"/>
    <p:sldId id="290" r:id="rId13"/>
    <p:sldId id="308" r:id="rId14"/>
    <p:sldId id="293" r:id="rId15"/>
    <p:sldId id="294" r:id="rId16"/>
    <p:sldId id="296" r:id="rId17"/>
    <p:sldId id="299" r:id="rId18"/>
    <p:sldId id="302" r:id="rId19"/>
    <p:sldId id="303" r:id="rId20"/>
    <p:sldId id="304" r:id="rId21"/>
    <p:sldId id="311" r:id="rId22"/>
    <p:sldId id="310" r:id="rId23"/>
    <p:sldId id="298" r:id="rId24"/>
    <p:sldId id="306" r:id="rId25"/>
    <p:sldId id="305" r:id="rId26"/>
    <p:sldId id="307" r:id="rId27"/>
    <p:sldId id="280" r:id="rId28"/>
  </p:sldIdLst>
  <p:sldSz cx="9144000" cy="5143500" type="screen16x9"/>
  <p:notesSz cx="6858000" cy="9144000"/>
  <p:embeddedFontLst>
    <p:embeddedFont>
      <p:font typeface="Century Gothic" panose="020B0502020202020204" pitchFamily="34" charset="0"/>
      <p:regular r:id="rId30"/>
      <p:bold r:id="rId31"/>
      <p:italic r:id="rId32"/>
      <p:boldItalic r:id="rId33"/>
    </p:embeddedFont>
    <p:embeddedFont>
      <p:font typeface="Nixie One" panose="020B0604020202020204" charset="0"/>
      <p:regular r:id="rId34"/>
    </p:embeddedFont>
    <p:embeddedFont>
      <p:font typeface="Roboto Slab" panose="020B0604020202020204" charset="0"/>
      <p:regular r:id="rId35"/>
      <p:bold r:id="rId36"/>
    </p:embeddedFont>
    <p:embeddedFont>
      <p:font typeface="Wingdings 3" panose="05040102010807070707" pitchFamily="18" charset="2"/>
      <p:regular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0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570FA9-D75E-4CC5-BEC2-1B616FA9FC0C}">
  <a:tblStyle styleId="{7A570FA9-D75E-4CC5-BEC2-1B616FA9FC0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719"/>
  </p:normalViewPr>
  <p:slideViewPr>
    <p:cSldViewPr snapToGrid="0">
      <p:cViewPr varScale="1">
        <p:scale>
          <a:sx n="96" d="100"/>
          <a:sy n="96" d="100"/>
        </p:scale>
        <p:origin x="3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AF2B47-062C-4244-8D24-8BF20D1606D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768CA05A-52C2-4C80-9DC5-3ED703FBABA5}">
      <dgm:prSet phldrT="[Text]"/>
      <dgm:spPr>
        <a:solidFill>
          <a:srgbClr val="124057"/>
        </a:solidFill>
      </dgm:spPr>
      <dgm:t>
        <a:bodyPr/>
        <a:lstStyle/>
        <a:p>
          <a:r>
            <a:rPr lang="en-US"/>
            <a:t>Tổng quan về đề tài</a:t>
          </a:r>
        </a:p>
      </dgm:t>
    </dgm:pt>
    <dgm:pt modelId="{76192AFE-CC29-4103-B7C0-8BFF8BC7C9C2}" type="parTrans" cxnId="{A28DED29-C35E-45D2-8D28-49D9149E0B2F}">
      <dgm:prSet/>
      <dgm:spPr/>
      <dgm:t>
        <a:bodyPr/>
        <a:lstStyle/>
        <a:p>
          <a:endParaRPr lang="en-US"/>
        </a:p>
      </dgm:t>
    </dgm:pt>
    <dgm:pt modelId="{0FD3B199-2661-40E4-BCF3-66378BF22759}" type="sibTrans" cxnId="{A28DED29-C35E-45D2-8D28-49D9149E0B2F}">
      <dgm:prSet/>
      <dgm:spPr/>
      <dgm:t>
        <a:bodyPr/>
        <a:lstStyle/>
        <a:p>
          <a:endParaRPr lang="en-US"/>
        </a:p>
      </dgm:t>
    </dgm:pt>
    <dgm:pt modelId="{26455597-1A29-46DB-B907-8B54738F150B}">
      <dgm:prSet phldrT="[Text]"/>
      <dgm:spPr>
        <a:solidFill>
          <a:srgbClr val="124057"/>
        </a:solidFill>
      </dgm:spPr>
      <dgm:t>
        <a:bodyPr/>
        <a:lstStyle/>
        <a:p>
          <a:r>
            <a:rPr lang="en-US"/>
            <a:t>Cơ sở lý thuyết</a:t>
          </a:r>
        </a:p>
      </dgm:t>
    </dgm:pt>
    <dgm:pt modelId="{C33B10E3-E30A-4D0B-93A4-0710D859F051}" type="parTrans" cxnId="{1CC4A2A4-6651-42B8-BA1C-86D1AA56511B}">
      <dgm:prSet/>
      <dgm:spPr/>
      <dgm:t>
        <a:bodyPr/>
        <a:lstStyle/>
        <a:p>
          <a:endParaRPr lang="en-US"/>
        </a:p>
      </dgm:t>
    </dgm:pt>
    <dgm:pt modelId="{ABC39B23-6491-43E3-BC7F-A44EA4D2877A}" type="sibTrans" cxnId="{1CC4A2A4-6651-42B8-BA1C-86D1AA56511B}">
      <dgm:prSet/>
      <dgm:spPr/>
      <dgm:t>
        <a:bodyPr/>
        <a:lstStyle/>
        <a:p>
          <a:endParaRPr lang="en-US"/>
        </a:p>
      </dgm:t>
    </dgm:pt>
    <dgm:pt modelId="{53125563-40BD-4304-A454-E03DB4F2777C}">
      <dgm:prSet phldrT="[Text]"/>
      <dgm:spPr>
        <a:solidFill>
          <a:srgbClr val="124057"/>
        </a:solidFill>
      </dgm:spPr>
      <dgm:t>
        <a:bodyPr/>
        <a:lstStyle/>
        <a:p>
          <a:r>
            <a:rPr lang="en-US"/>
            <a:t>Nội dung thực hiện</a:t>
          </a:r>
        </a:p>
      </dgm:t>
    </dgm:pt>
    <dgm:pt modelId="{EE3EEC28-CC19-443B-8863-CB8B85F731EB}" type="parTrans" cxnId="{982B15D2-D526-4746-9940-39048D12E689}">
      <dgm:prSet/>
      <dgm:spPr/>
      <dgm:t>
        <a:bodyPr/>
        <a:lstStyle/>
        <a:p>
          <a:endParaRPr lang="en-US"/>
        </a:p>
      </dgm:t>
    </dgm:pt>
    <dgm:pt modelId="{3F029BE3-5B43-44B3-A7EE-F61525091659}" type="sibTrans" cxnId="{982B15D2-D526-4746-9940-39048D12E689}">
      <dgm:prSet/>
      <dgm:spPr/>
      <dgm:t>
        <a:bodyPr/>
        <a:lstStyle/>
        <a:p>
          <a:endParaRPr lang="en-US"/>
        </a:p>
      </dgm:t>
    </dgm:pt>
    <dgm:pt modelId="{9D35F299-E848-45A2-A3C8-166F034B046D}">
      <dgm:prSet phldrT="[Text]"/>
      <dgm:spPr>
        <a:solidFill>
          <a:srgbClr val="124057"/>
        </a:solidFill>
      </dgm:spPr>
      <dgm:t>
        <a:bodyPr/>
        <a:lstStyle/>
        <a:p>
          <a:r>
            <a:rPr lang="en-US"/>
            <a:t>Kết luận và hướng phát triển</a:t>
          </a:r>
        </a:p>
      </dgm:t>
    </dgm:pt>
    <dgm:pt modelId="{0840ACDC-60BF-4A26-9463-FF5FC2E60BA3}" type="parTrans" cxnId="{68C4C934-71FD-4DD6-89F5-495DC5CD7FE5}">
      <dgm:prSet/>
      <dgm:spPr/>
      <dgm:t>
        <a:bodyPr/>
        <a:lstStyle/>
        <a:p>
          <a:endParaRPr lang="en-US"/>
        </a:p>
      </dgm:t>
    </dgm:pt>
    <dgm:pt modelId="{81980CBC-692A-47E4-B330-488E7EC28E5E}" type="sibTrans" cxnId="{68C4C934-71FD-4DD6-89F5-495DC5CD7FE5}">
      <dgm:prSet/>
      <dgm:spPr/>
      <dgm:t>
        <a:bodyPr/>
        <a:lstStyle/>
        <a:p>
          <a:endParaRPr lang="en-US"/>
        </a:p>
      </dgm:t>
    </dgm:pt>
    <dgm:pt modelId="{A38AFED0-E42B-4862-8A0B-6866A5C70B01}" type="pres">
      <dgm:prSet presAssocID="{76AF2B47-062C-4244-8D24-8BF20D1606DB}" presName="Name0" presStyleCnt="0">
        <dgm:presLayoutVars>
          <dgm:chMax val="7"/>
          <dgm:chPref val="7"/>
          <dgm:dir/>
        </dgm:presLayoutVars>
      </dgm:prSet>
      <dgm:spPr/>
    </dgm:pt>
    <dgm:pt modelId="{3E9804F2-7FAD-4D97-AB0E-83FAFE8193F8}" type="pres">
      <dgm:prSet presAssocID="{76AF2B47-062C-4244-8D24-8BF20D1606DB}" presName="Name1" presStyleCnt="0"/>
      <dgm:spPr/>
    </dgm:pt>
    <dgm:pt modelId="{538E1054-CDC5-4521-98B5-6699FE9F4A66}" type="pres">
      <dgm:prSet presAssocID="{76AF2B47-062C-4244-8D24-8BF20D1606DB}" presName="cycle" presStyleCnt="0"/>
      <dgm:spPr/>
    </dgm:pt>
    <dgm:pt modelId="{8C6DD23D-A3A6-4246-BEEC-392D2D9C07E4}" type="pres">
      <dgm:prSet presAssocID="{76AF2B47-062C-4244-8D24-8BF20D1606DB}" presName="srcNode" presStyleLbl="node1" presStyleIdx="0" presStyleCnt="4"/>
      <dgm:spPr/>
    </dgm:pt>
    <dgm:pt modelId="{858261DB-AE1C-46C6-9732-C81C26719FEC}" type="pres">
      <dgm:prSet presAssocID="{76AF2B47-062C-4244-8D24-8BF20D1606DB}" presName="conn" presStyleLbl="parChTrans1D2" presStyleIdx="0" presStyleCnt="1"/>
      <dgm:spPr/>
    </dgm:pt>
    <dgm:pt modelId="{79B34465-3368-4311-988C-FE9A67CC8109}" type="pres">
      <dgm:prSet presAssocID="{76AF2B47-062C-4244-8D24-8BF20D1606DB}" presName="extraNode" presStyleLbl="node1" presStyleIdx="0" presStyleCnt="4"/>
      <dgm:spPr/>
    </dgm:pt>
    <dgm:pt modelId="{654D7AC8-1348-41F4-A174-2F6375F1F442}" type="pres">
      <dgm:prSet presAssocID="{76AF2B47-062C-4244-8D24-8BF20D1606DB}" presName="dstNode" presStyleLbl="node1" presStyleIdx="0" presStyleCnt="4"/>
      <dgm:spPr/>
    </dgm:pt>
    <dgm:pt modelId="{76689177-D3B0-4A6E-A233-5AC0EC7ADDE6}" type="pres">
      <dgm:prSet presAssocID="{768CA05A-52C2-4C80-9DC5-3ED703FBABA5}" presName="text_1" presStyleLbl="node1" presStyleIdx="0" presStyleCnt="4">
        <dgm:presLayoutVars>
          <dgm:bulletEnabled val="1"/>
        </dgm:presLayoutVars>
      </dgm:prSet>
      <dgm:spPr/>
    </dgm:pt>
    <dgm:pt modelId="{679E35C1-1115-4397-825E-D059B6B3739D}" type="pres">
      <dgm:prSet presAssocID="{768CA05A-52C2-4C80-9DC5-3ED703FBABA5}" presName="accent_1" presStyleCnt="0"/>
      <dgm:spPr/>
    </dgm:pt>
    <dgm:pt modelId="{3ECFAC4A-4B76-47AC-B07F-1B757A988E4B}" type="pres">
      <dgm:prSet presAssocID="{768CA05A-52C2-4C80-9DC5-3ED703FBABA5}" presName="accentRepeatNode" presStyleLbl="solidFgAcc1" presStyleIdx="0" presStyleCnt="4"/>
      <dgm:spPr>
        <a:solidFill>
          <a:srgbClr val="FFFFFF"/>
        </a:solidFill>
        <a:ln>
          <a:solidFill>
            <a:srgbClr val="124057"/>
          </a:solidFill>
        </a:ln>
      </dgm:spPr>
    </dgm:pt>
    <dgm:pt modelId="{04F75860-5830-4F1E-AA8F-63A2F83304FC}" type="pres">
      <dgm:prSet presAssocID="{26455597-1A29-46DB-B907-8B54738F150B}" presName="text_2" presStyleLbl="node1" presStyleIdx="1" presStyleCnt="4">
        <dgm:presLayoutVars>
          <dgm:bulletEnabled val="1"/>
        </dgm:presLayoutVars>
      </dgm:prSet>
      <dgm:spPr/>
    </dgm:pt>
    <dgm:pt modelId="{4B951B50-2063-49E9-8528-C7FF61356D1B}" type="pres">
      <dgm:prSet presAssocID="{26455597-1A29-46DB-B907-8B54738F150B}" presName="accent_2" presStyleCnt="0"/>
      <dgm:spPr/>
    </dgm:pt>
    <dgm:pt modelId="{8F679D5F-DAE5-4562-BF88-C1302BC1F51E}" type="pres">
      <dgm:prSet presAssocID="{26455597-1A29-46DB-B907-8B54738F150B}" presName="accentRepeatNode" presStyleLbl="solidFgAcc1" presStyleIdx="1" presStyleCnt="4"/>
      <dgm:spPr>
        <a:ln>
          <a:solidFill>
            <a:srgbClr val="124057"/>
          </a:solidFill>
        </a:ln>
      </dgm:spPr>
    </dgm:pt>
    <dgm:pt modelId="{58A63686-C902-455F-BB94-D3DFC083BDFE}" type="pres">
      <dgm:prSet presAssocID="{53125563-40BD-4304-A454-E03DB4F2777C}" presName="text_3" presStyleLbl="node1" presStyleIdx="2" presStyleCnt="4">
        <dgm:presLayoutVars>
          <dgm:bulletEnabled val="1"/>
        </dgm:presLayoutVars>
      </dgm:prSet>
      <dgm:spPr/>
    </dgm:pt>
    <dgm:pt modelId="{8FBEE130-D83F-4681-85DB-D2EFB1132376}" type="pres">
      <dgm:prSet presAssocID="{53125563-40BD-4304-A454-E03DB4F2777C}" presName="accent_3" presStyleCnt="0"/>
      <dgm:spPr/>
    </dgm:pt>
    <dgm:pt modelId="{92A3B66E-7EBF-4534-9104-06B3E7A46118}" type="pres">
      <dgm:prSet presAssocID="{53125563-40BD-4304-A454-E03DB4F2777C}" presName="accentRepeatNode" presStyleLbl="solidFgAcc1" presStyleIdx="2" presStyleCnt="4"/>
      <dgm:spPr>
        <a:ln>
          <a:solidFill>
            <a:srgbClr val="124057"/>
          </a:solidFill>
        </a:ln>
      </dgm:spPr>
    </dgm:pt>
    <dgm:pt modelId="{CB88C865-5553-4DFD-BAE5-FADE51803EED}" type="pres">
      <dgm:prSet presAssocID="{9D35F299-E848-45A2-A3C8-166F034B046D}" presName="text_4" presStyleLbl="node1" presStyleIdx="3" presStyleCnt="4">
        <dgm:presLayoutVars>
          <dgm:bulletEnabled val="1"/>
        </dgm:presLayoutVars>
      </dgm:prSet>
      <dgm:spPr/>
    </dgm:pt>
    <dgm:pt modelId="{2FF52FB0-A96A-4EB1-A364-3270B92D77AB}" type="pres">
      <dgm:prSet presAssocID="{9D35F299-E848-45A2-A3C8-166F034B046D}" presName="accent_4" presStyleCnt="0"/>
      <dgm:spPr/>
    </dgm:pt>
    <dgm:pt modelId="{B2DD4FF3-C394-4610-B756-B5876F7F2074}" type="pres">
      <dgm:prSet presAssocID="{9D35F299-E848-45A2-A3C8-166F034B046D}" presName="accentRepeatNode" presStyleLbl="solidFgAcc1" presStyleIdx="3" presStyleCnt="4"/>
      <dgm:spPr>
        <a:ln>
          <a:solidFill>
            <a:srgbClr val="124057"/>
          </a:solidFill>
        </a:ln>
      </dgm:spPr>
    </dgm:pt>
  </dgm:ptLst>
  <dgm:cxnLst>
    <dgm:cxn modelId="{C5302108-7380-43F5-BAFF-5097B433D57A}" type="presOf" srcId="{76AF2B47-062C-4244-8D24-8BF20D1606DB}" destId="{A38AFED0-E42B-4862-8A0B-6866A5C70B01}" srcOrd="0" destOrd="0" presId="urn:microsoft.com/office/officeart/2008/layout/VerticalCurvedList"/>
    <dgm:cxn modelId="{A28DED29-C35E-45D2-8D28-49D9149E0B2F}" srcId="{76AF2B47-062C-4244-8D24-8BF20D1606DB}" destId="{768CA05A-52C2-4C80-9DC5-3ED703FBABA5}" srcOrd="0" destOrd="0" parTransId="{76192AFE-CC29-4103-B7C0-8BFF8BC7C9C2}" sibTransId="{0FD3B199-2661-40E4-BCF3-66378BF22759}"/>
    <dgm:cxn modelId="{AE4A9131-875F-41F9-8061-DE6D5AE14ED2}" type="presOf" srcId="{53125563-40BD-4304-A454-E03DB4F2777C}" destId="{58A63686-C902-455F-BB94-D3DFC083BDFE}" srcOrd="0" destOrd="0" presId="urn:microsoft.com/office/officeart/2008/layout/VerticalCurvedList"/>
    <dgm:cxn modelId="{68C4C934-71FD-4DD6-89F5-495DC5CD7FE5}" srcId="{76AF2B47-062C-4244-8D24-8BF20D1606DB}" destId="{9D35F299-E848-45A2-A3C8-166F034B046D}" srcOrd="3" destOrd="0" parTransId="{0840ACDC-60BF-4A26-9463-FF5FC2E60BA3}" sibTransId="{81980CBC-692A-47E4-B330-488E7EC28E5E}"/>
    <dgm:cxn modelId="{F6E93F71-C1AD-434E-9166-974858EB8E87}" type="presOf" srcId="{768CA05A-52C2-4C80-9DC5-3ED703FBABA5}" destId="{76689177-D3B0-4A6E-A233-5AC0EC7ADDE6}" srcOrd="0" destOrd="0" presId="urn:microsoft.com/office/officeart/2008/layout/VerticalCurvedList"/>
    <dgm:cxn modelId="{CCC5279C-3D84-4D03-8F6D-ED1E00C55707}" type="presOf" srcId="{0FD3B199-2661-40E4-BCF3-66378BF22759}" destId="{858261DB-AE1C-46C6-9732-C81C26719FEC}" srcOrd="0" destOrd="0" presId="urn:microsoft.com/office/officeart/2008/layout/VerticalCurvedList"/>
    <dgm:cxn modelId="{1CC4A2A4-6651-42B8-BA1C-86D1AA56511B}" srcId="{76AF2B47-062C-4244-8D24-8BF20D1606DB}" destId="{26455597-1A29-46DB-B907-8B54738F150B}" srcOrd="1" destOrd="0" parTransId="{C33B10E3-E30A-4D0B-93A4-0710D859F051}" sibTransId="{ABC39B23-6491-43E3-BC7F-A44EA4D2877A}"/>
    <dgm:cxn modelId="{E99A2ED0-B9E6-485C-9CBA-7F91BA641728}" type="presOf" srcId="{9D35F299-E848-45A2-A3C8-166F034B046D}" destId="{CB88C865-5553-4DFD-BAE5-FADE51803EED}" srcOrd="0" destOrd="0" presId="urn:microsoft.com/office/officeart/2008/layout/VerticalCurvedList"/>
    <dgm:cxn modelId="{982B15D2-D526-4746-9940-39048D12E689}" srcId="{76AF2B47-062C-4244-8D24-8BF20D1606DB}" destId="{53125563-40BD-4304-A454-E03DB4F2777C}" srcOrd="2" destOrd="0" parTransId="{EE3EEC28-CC19-443B-8863-CB8B85F731EB}" sibTransId="{3F029BE3-5B43-44B3-A7EE-F61525091659}"/>
    <dgm:cxn modelId="{86E3CCFC-5832-4BF6-91E8-006030894FD0}" type="presOf" srcId="{26455597-1A29-46DB-B907-8B54738F150B}" destId="{04F75860-5830-4F1E-AA8F-63A2F83304FC}" srcOrd="0" destOrd="0" presId="urn:microsoft.com/office/officeart/2008/layout/VerticalCurvedList"/>
    <dgm:cxn modelId="{EE09F664-69CC-43E4-890A-2B465D3A79CE}" type="presParOf" srcId="{A38AFED0-E42B-4862-8A0B-6866A5C70B01}" destId="{3E9804F2-7FAD-4D97-AB0E-83FAFE8193F8}" srcOrd="0" destOrd="0" presId="urn:microsoft.com/office/officeart/2008/layout/VerticalCurvedList"/>
    <dgm:cxn modelId="{B4BB8825-BF06-4BD5-A738-6A8C557A8490}" type="presParOf" srcId="{3E9804F2-7FAD-4D97-AB0E-83FAFE8193F8}" destId="{538E1054-CDC5-4521-98B5-6699FE9F4A66}" srcOrd="0" destOrd="0" presId="urn:microsoft.com/office/officeart/2008/layout/VerticalCurvedList"/>
    <dgm:cxn modelId="{5955F523-60CF-4903-B530-2E03B8CC233F}" type="presParOf" srcId="{538E1054-CDC5-4521-98B5-6699FE9F4A66}" destId="{8C6DD23D-A3A6-4246-BEEC-392D2D9C07E4}" srcOrd="0" destOrd="0" presId="urn:microsoft.com/office/officeart/2008/layout/VerticalCurvedList"/>
    <dgm:cxn modelId="{1281CFE9-29BD-4A2F-AE83-2A32B5651E90}" type="presParOf" srcId="{538E1054-CDC5-4521-98B5-6699FE9F4A66}" destId="{858261DB-AE1C-46C6-9732-C81C26719FEC}" srcOrd="1" destOrd="0" presId="urn:microsoft.com/office/officeart/2008/layout/VerticalCurvedList"/>
    <dgm:cxn modelId="{5AFDED8D-5720-4937-A40B-03B7FFE1F973}" type="presParOf" srcId="{538E1054-CDC5-4521-98B5-6699FE9F4A66}" destId="{79B34465-3368-4311-988C-FE9A67CC8109}" srcOrd="2" destOrd="0" presId="urn:microsoft.com/office/officeart/2008/layout/VerticalCurvedList"/>
    <dgm:cxn modelId="{4DDE4D6C-320C-496B-9F0E-63A580D4A093}" type="presParOf" srcId="{538E1054-CDC5-4521-98B5-6699FE9F4A66}" destId="{654D7AC8-1348-41F4-A174-2F6375F1F442}" srcOrd="3" destOrd="0" presId="urn:microsoft.com/office/officeart/2008/layout/VerticalCurvedList"/>
    <dgm:cxn modelId="{0AFD0CD7-753F-4ED6-A467-F0B43A9380CC}" type="presParOf" srcId="{3E9804F2-7FAD-4D97-AB0E-83FAFE8193F8}" destId="{76689177-D3B0-4A6E-A233-5AC0EC7ADDE6}" srcOrd="1" destOrd="0" presId="urn:microsoft.com/office/officeart/2008/layout/VerticalCurvedList"/>
    <dgm:cxn modelId="{50B34EE3-4C38-44F7-9F28-65F941EBA3FB}" type="presParOf" srcId="{3E9804F2-7FAD-4D97-AB0E-83FAFE8193F8}" destId="{679E35C1-1115-4397-825E-D059B6B3739D}" srcOrd="2" destOrd="0" presId="urn:microsoft.com/office/officeart/2008/layout/VerticalCurvedList"/>
    <dgm:cxn modelId="{0355E086-9F1C-4F43-B8C6-B05F409C33C3}" type="presParOf" srcId="{679E35C1-1115-4397-825E-D059B6B3739D}" destId="{3ECFAC4A-4B76-47AC-B07F-1B757A988E4B}" srcOrd="0" destOrd="0" presId="urn:microsoft.com/office/officeart/2008/layout/VerticalCurvedList"/>
    <dgm:cxn modelId="{72A37D42-833E-4143-ADFB-B1E2706F27F6}" type="presParOf" srcId="{3E9804F2-7FAD-4D97-AB0E-83FAFE8193F8}" destId="{04F75860-5830-4F1E-AA8F-63A2F83304FC}" srcOrd="3" destOrd="0" presId="urn:microsoft.com/office/officeart/2008/layout/VerticalCurvedList"/>
    <dgm:cxn modelId="{1B412D09-F74F-4BD0-9B3C-0F5DF578B59C}" type="presParOf" srcId="{3E9804F2-7FAD-4D97-AB0E-83FAFE8193F8}" destId="{4B951B50-2063-49E9-8528-C7FF61356D1B}" srcOrd="4" destOrd="0" presId="urn:microsoft.com/office/officeart/2008/layout/VerticalCurvedList"/>
    <dgm:cxn modelId="{FAC60125-187B-4D37-8E52-80585BBB0C45}" type="presParOf" srcId="{4B951B50-2063-49E9-8528-C7FF61356D1B}" destId="{8F679D5F-DAE5-4562-BF88-C1302BC1F51E}" srcOrd="0" destOrd="0" presId="urn:microsoft.com/office/officeart/2008/layout/VerticalCurvedList"/>
    <dgm:cxn modelId="{23D00F74-01B6-4360-B830-5650FCCFA5A0}" type="presParOf" srcId="{3E9804F2-7FAD-4D97-AB0E-83FAFE8193F8}" destId="{58A63686-C902-455F-BB94-D3DFC083BDFE}" srcOrd="5" destOrd="0" presId="urn:microsoft.com/office/officeart/2008/layout/VerticalCurvedList"/>
    <dgm:cxn modelId="{EF3B204A-5E3E-4360-BD23-E17567C34D02}" type="presParOf" srcId="{3E9804F2-7FAD-4D97-AB0E-83FAFE8193F8}" destId="{8FBEE130-D83F-4681-85DB-D2EFB1132376}" srcOrd="6" destOrd="0" presId="urn:microsoft.com/office/officeart/2008/layout/VerticalCurvedList"/>
    <dgm:cxn modelId="{06BA94A3-218E-4718-960A-FE588A234C31}" type="presParOf" srcId="{8FBEE130-D83F-4681-85DB-D2EFB1132376}" destId="{92A3B66E-7EBF-4534-9104-06B3E7A46118}" srcOrd="0" destOrd="0" presId="urn:microsoft.com/office/officeart/2008/layout/VerticalCurvedList"/>
    <dgm:cxn modelId="{03E74FDE-371B-44AD-A129-421D7EBF3F32}" type="presParOf" srcId="{3E9804F2-7FAD-4D97-AB0E-83FAFE8193F8}" destId="{CB88C865-5553-4DFD-BAE5-FADE51803EED}" srcOrd="7" destOrd="0" presId="urn:microsoft.com/office/officeart/2008/layout/VerticalCurvedList"/>
    <dgm:cxn modelId="{1A0CEF92-AF8B-4FA8-9854-A593650C2A47}" type="presParOf" srcId="{3E9804F2-7FAD-4D97-AB0E-83FAFE8193F8}" destId="{2FF52FB0-A96A-4EB1-A364-3270B92D77AB}" srcOrd="8" destOrd="0" presId="urn:microsoft.com/office/officeart/2008/layout/VerticalCurvedList"/>
    <dgm:cxn modelId="{B2946B07-235A-481F-9E52-C38D80A46964}" type="presParOf" srcId="{2FF52FB0-A96A-4EB1-A364-3270B92D77AB}" destId="{B2DD4FF3-C394-4610-B756-B5876F7F207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261DB-AE1C-46C6-9732-C81C26719FEC}">
      <dsp:nvSpPr>
        <dsp:cNvPr id="0" name=""/>
        <dsp:cNvSpPr/>
      </dsp:nvSpPr>
      <dsp:spPr>
        <a:xfrm>
          <a:off x="-3825618" y="-587542"/>
          <a:ext cx="4559635" cy="4559635"/>
        </a:xfrm>
        <a:prstGeom prst="blockArc">
          <a:avLst>
            <a:gd name="adj1" fmla="val 18900000"/>
            <a:gd name="adj2" fmla="val 2700000"/>
            <a:gd name="adj3" fmla="val 474"/>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689177-D3B0-4A6E-A233-5AC0EC7ADDE6}">
      <dsp:nvSpPr>
        <dsp:cNvPr id="0" name=""/>
        <dsp:cNvSpPr/>
      </dsp:nvSpPr>
      <dsp:spPr>
        <a:xfrm>
          <a:off x="384705" y="260204"/>
          <a:ext cx="5666839" cy="520679"/>
        </a:xfrm>
        <a:prstGeom prst="rect">
          <a:avLst/>
        </a:prstGeom>
        <a:solidFill>
          <a:srgbClr val="12405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289"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Tổng quan về đề tài</a:t>
          </a:r>
        </a:p>
      </dsp:txBody>
      <dsp:txXfrm>
        <a:off x="384705" y="260204"/>
        <a:ext cx="5666839" cy="520679"/>
      </dsp:txXfrm>
    </dsp:sp>
    <dsp:sp modelId="{3ECFAC4A-4B76-47AC-B07F-1B757A988E4B}">
      <dsp:nvSpPr>
        <dsp:cNvPr id="0" name=""/>
        <dsp:cNvSpPr/>
      </dsp:nvSpPr>
      <dsp:spPr>
        <a:xfrm>
          <a:off x="59281" y="195119"/>
          <a:ext cx="650848" cy="650848"/>
        </a:xfrm>
        <a:prstGeom prst="ellipse">
          <a:avLst/>
        </a:prstGeom>
        <a:solidFill>
          <a:srgbClr val="FFFFFF"/>
        </a:solidFill>
        <a:ln w="19050" cap="rnd" cmpd="sng" algn="ctr">
          <a:solidFill>
            <a:srgbClr val="124057"/>
          </a:solidFill>
          <a:prstDash val="solid"/>
        </a:ln>
        <a:effectLst/>
      </dsp:spPr>
      <dsp:style>
        <a:lnRef idx="2">
          <a:scrgbClr r="0" g="0" b="0"/>
        </a:lnRef>
        <a:fillRef idx="1">
          <a:scrgbClr r="0" g="0" b="0"/>
        </a:fillRef>
        <a:effectRef idx="0">
          <a:scrgbClr r="0" g="0" b="0"/>
        </a:effectRef>
        <a:fontRef idx="minor"/>
      </dsp:style>
    </dsp:sp>
    <dsp:sp modelId="{04F75860-5830-4F1E-AA8F-63A2F83304FC}">
      <dsp:nvSpPr>
        <dsp:cNvPr id="0" name=""/>
        <dsp:cNvSpPr/>
      </dsp:nvSpPr>
      <dsp:spPr>
        <a:xfrm>
          <a:off x="683222" y="1041358"/>
          <a:ext cx="5368321" cy="520679"/>
        </a:xfrm>
        <a:prstGeom prst="rect">
          <a:avLst/>
        </a:prstGeom>
        <a:solidFill>
          <a:srgbClr val="12405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289"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Cơ sở lý thuyết</a:t>
          </a:r>
        </a:p>
      </dsp:txBody>
      <dsp:txXfrm>
        <a:off x="683222" y="1041358"/>
        <a:ext cx="5368321" cy="520679"/>
      </dsp:txXfrm>
    </dsp:sp>
    <dsp:sp modelId="{8F679D5F-DAE5-4562-BF88-C1302BC1F51E}">
      <dsp:nvSpPr>
        <dsp:cNvPr id="0" name=""/>
        <dsp:cNvSpPr/>
      </dsp:nvSpPr>
      <dsp:spPr>
        <a:xfrm>
          <a:off x="357798" y="976273"/>
          <a:ext cx="650848" cy="650848"/>
        </a:xfrm>
        <a:prstGeom prst="ellipse">
          <a:avLst/>
        </a:prstGeom>
        <a:solidFill>
          <a:schemeClr val="lt1">
            <a:hueOff val="0"/>
            <a:satOff val="0"/>
            <a:lumOff val="0"/>
            <a:alphaOff val="0"/>
          </a:schemeClr>
        </a:solidFill>
        <a:ln w="19050" cap="rnd" cmpd="sng" algn="ctr">
          <a:solidFill>
            <a:srgbClr val="124057"/>
          </a:solidFill>
          <a:prstDash val="solid"/>
        </a:ln>
        <a:effectLst/>
      </dsp:spPr>
      <dsp:style>
        <a:lnRef idx="2">
          <a:scrgbClr r="0" g="0" b="0"/>
        </a:lnRef>
        <a:fillRef idx="1">
          <a:scrgbClr r="0" g="0" b="0"/>
        </a:fillRef>
        <a:effectRef idx="0">
          <a:scrgbClr r="0" g="0" b="0"/>
        </a:effectRef>
        <a:fontRef idx="minor"/>
      </dsp:style>
    </dsp:sp>
    <dsp:sp modelId="{58A63686-C902-455F-BB94-D3DFC083BDFE}">
      <dsp:nvSpPr>
        <dsp:cNvPr id="0" name=""/>
        <dsp:cNvSpPr/>
      </dsp:nvSpPr>
      <dsp:spPr>
        <a:xfrm>
          <a:off x="683222" y="1822512"/>
          <a:ext cx="5368321" cy="520679"/>
        </a:xfrm>
        <a:prstGeom prst="rect">
          <a:avLst/>
        </a:prstGeom>
        <a:solidFill>
          <a:srgbClr val="12405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289"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Nội dung thực hiện</a:t>
          </a:r>
        </a:p>
      </dsp:txBody>
      <dsp:txXfrm>
        <a:off x="683222" y="1822512"/>
        <a:ext cx="5368321" cy="520679"/>
      </dsp:txXfrm>
    </dsp:sp>
    <dsp:sp modelId="{92A3B66E-7EBF-4534-9104-06B3E7A46118}">
      <dsp:nvSpPr>
        <dsp:cNvPr id="0" name=""/>
        <dsp:cNvSpPr/>
      </dsp:nvSpPr>
      <dsp:spPr>
        <a:xfrm>
          <a:off x="357798" y="1757427"/>
          <a:ext cx="650848" cy="650848"/>
        </a:xfrm>
        <a:prstGeom prst="ellipse">
          <a:avLst/>
        </a:prstGeom>
        <a:solidFill>
          <a:schemeClr val="lt1">
            <a:hueOff val="0"/>
            <a:satOff val="0"/>
            <a:lumOff val="0"/>
            <a:alphaOff val="0"/>
          </a:schemeClr>
        </a:solidFill>
        <a:ln w="19050" cap="rnd" cmpd="sng" algn="ctr">
          <a:solidFill>
            <a:srgbClr val="124057"/>
          </a:solidFill>
          <a:prstDash val="solid"/>
        </a:ln>
        <a:effectLst/>
      </dsp:spPr>
      <dsp:style>
        <a:lnRef idx="2">
          <a:scrgbClr r="0" g="0" b="0"/>
        </a:lnRef>
        <a:fillRef idx="1">
          <a:scrgbClr r="0" g="0" b="0"/>
        </a:fillRef>
        <a:effectRef idx="0">
          <a:scrgbClr r="0" g="0" b="0"/>
        </a:effectRef>
        <a:fontRef idx="minor"/>
      </dsp:style>
    </dsp:sp>
    <dsp:sp modelId="{CB88C865-5553-4DFD-BAE5-FADE51803EED}">
      <dsp:nvSpPr>
        <dsp:cNvPr id="0" name=""/>
        <dsp:cNvSpPr/>
      </dsp:nvSpPr>
      <dsp:spPr>
        <a:xfrm>
          <a:off x="384705" y="2603666"/>
          <a:ext cx="5666839" cy="520679"/>
        </a:xfrm>
        <a:prstGeom prst="rect">
          <a:avLst/>
        </a:prstGeom>
        <a:solidFill>
          <a:srgbClr val="12405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3289"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a:t>Kết luận và hướng phát triển</a:t>
          </a:r>
        </a:p>
      </dsp:txBody>
      <dsp:txXfrm>
        <a:off x="384705" y="2603666"/>
        <a:ext cx="5666839" cy="520679"/>
      </dsp:txXfrm>
    </dsp:sp>
    <dsp:sp modelId="{B2DD4FF3-C394-4610-B756-B5876F7F2074}">
      <dsp:nvSpPr>
        <dsp:cNvPr id="0" name=""/>
        <dsp:cNvSpPr/>
      </dsp:nvSpPr>
      <dsp:spPr>
        <a:xfrm>
          <a:off x="59281" y="2538581"/>
          <a:ext cx="650848" cy="650848"/>
        </a:xfrm>
        <a:prstGeom prst="ellipse">
          <a:avLst/>
        </a:prstGeom>
        <a:solidFill>
          <a:schemeClr val="lt1">
            <a:hueOff val="0"/>
            <a:satOff val="0"/>
            <a:lumOff val="0"/>
            <a:alphaOff val="0"/>
          </a:schemeClr>
        </a:solidFill>
        <a:ln w="19050" cap="rnd" cmpd="sng" algn="ctr">
          <a:solidFill>
            <a:srgbClr val="124057"/>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88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562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340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70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92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550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241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756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129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73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594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604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291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408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1775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397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198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633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72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011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9667995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509A250-FF31-4206-8172-F9D3106AACB1}"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60199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vi-VN"/>
              <a:t>Bấm để sửa kiểu tiêu đề Bản cái</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66776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vi-VN"/>
              <a:t>Bấm để sửa kiểu tiêu đề Bản cái</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vi-VN"/>
              <a:t>Bấm để chỉnh sửa kiểu văn bản của Bản cái</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3448604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4509A250-FF31-4206-8172-F9D3106AACB1}"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68147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ộ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vi-VN"/>
              <a:t>Bấm để sửa kiểu tiêu đề Bản cái</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52740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ột Hình ả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vi-VN"/>
              <a:t>Bấm để sửa kiểu tiêu đề Bản cái</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01537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nchorCtr="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057557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vi-VN"/>
              <a:t>Bấm để sửa kiểu tiêu đề Bản cái</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233264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5" name="Google Shape;15;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3943766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sp>
        <p:nvSpPr>
          <p:cNvPr id="51" name="Google Shape;51;p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2" name="Google Shape;52;p6"/>
          <p:cNvSpPr txBox="1">
            <a:spLocks noGrp="1"/>
          </p:cNvSpPr>
          <p:nvPr>
            <p:ph type="body" idx="1"/>
          </p:nvPr>
        </p:nvSpPr>
        <p:spPr>
          <a:xfrm>
            <a:off x="1146025"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3" name="Google Shape;53;p6"/>
          <p:cNvSpPr txBox="1">
            <a:spLocks noGrp="1"/>
          </p:cNvSpPr>
          <p:nvPr>
            <p:ph type="body" idx="2"/>
          </p:nvPr>
        </p:nvSpPr>
        <p:spPr>
          <a:xfrm>
            <a:off x="5026623"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4" name="Google Shape;54;p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072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513818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4113600" y="2878750"/>
            <a:ext cx="45057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14454"/>
              </a:buClr>
              <a:buSzPts val="4800"/>
              <a:buNone/>
              <a:defRPr sz="4800">
                <a:solidFill>
                  <a:srgbClr val="114454"/>
                </a:solidFill>
              </a:defRPr>
            </a:lvl1pPr>
            <a:lvl2pPr lvl="1" rtl="0">
              <a:spcBef>
                <a:spcPts val="0"/>
              </a:spcBef>
              <a:spcAft>
                <a:spcPts val="0"/>
              </a:spcAft>
              <a:buClr>
                <a:srgbClr val="114454"/>
              </a:buClr>
              <a:buSzPts val="4800"/>
              <a:buNone/>
              <a:defRPr sz="4800">
                <a:solidFill>
                  <a:srgbClr val="114454"/>
                </a:solidFill>
              </a:defRPr>
            </a:lvl2pPr>
            <a:lvl3pPr lvl="2" rtl="0">
              <a:spcBef>
                <a:spcPts val="0"/>
              </a:spcBef>
              <a:spcAft>
                <a:spcPts val="0"/>
              </a:spcAft>
              <a:buClr>
                <a:srgbClr val="114454"/>
              </a:buClr>
              <a:buSzPts val="4800"/>
              <a:buNone/>
              <a:defRPr sz="4800">
                <a:solidFill>
                  <a:srgbClr val="114454"/>
                </a:solidFill>
              </a:defRPr>
            </a:lvl3pPr>
            <a:lvl4pPr lvl="3" rtl="0">
              <a:spcBef>
                <a:spcPts val="0"/>
              </a:spcBef>
              <a:spcAft>
                <a:spcPts val="0"/>
              </a:spcAft>
              <a:buClr>
                <a:srgbClr val="114454"/>
              </a:buClr>
              <a:buSzPts val="4800"/>
              <a:buNone/>
              <a:defRPr sz="4800">
                <a:solidFill>
                  <a:srgbClr val="114454"/>
                </a:solidFill>
              </a:defRPr>
            </a:lvl4pPr>
            <a:lvl5pPr lvl="4" rtl="0">
              <a:spcBef>
                <a:spcPts val="0"/>
              </a:spcBef>
              <a:spcAft>
                <a:spcPts val="0"/>
              </a:spcAft>
              <a:buClr>
                <a:srgbClr val="114454"/>
              </a:buClr>
              <a:buSzPts val="4800"/>
              <a:buNone/>
              <a:defRPr sz="4800">
                <a:solidFill>
                  <a:srgbClr val="114454"/>
                </a:solidFill>
              </a:defRPr>
            </a:lvl5pPr>
            <a:lvl6pPr lvl="5" rtl="0">
              <a:spcBef>
                <a:spcPts val="0"/>
              </a:spcBef>
              <a:spcAft>
                <a:spcPts val="0"/>
              </a:spcAft>
              <a:buClr>
                <a:srgbClr val="114454"/>
              </a:buClr>
              <a:buSzPts val="4800"/>
              <a:buNone/>
              <a:defRPr sz="4800">
                <a:solidFill>
                  <a:srgbClr val="114454"/>
                </a:solidFill>
              </a:defRPr>
            </a:lvl6pPr>
            <a:lvl7pPr lvl="6" rtl="0">
              <a:spcBef>
                <a:spcPts val="0"/>
              </a:spcBef>
              <a:spcAft>
                <a:spcPts val="0"/>
              </a:spcAft>
              <a:buClr>
                <a:srgbClr val="114454"/>
              </a:buClr>
              <a:buSzPts val="4800"/>
              <a:buNone/>
              <a:defRPr sz="4800">
                <a:solidFill>
                  <a:srgbClr val="114454"/>
                </a:solidFill>
              </a:defRPr>
            </a:lvl7pPr>
            <a:lvl8pPr lvl="7" rtl="0">
              <a:spcBef>
                <a:spcPts val="0"/>
              </a:spcBef>
              <a:spcAft>
                <a:spcPts val="0"/>
              </a:spcAft>
              <a:buClr>
                <a:srgbClr val="114454"/>
              </a:buClr>
              <a:buSzPts val="4800"/>
              <a:buNone/>
              <a:defRPr sz="4800">
                <a:solidFill>
                  <a:srgbClr val="114454"/>
                </a:solidFill>
              </a:defRPr>
            </a:lvl8pPr>
            <a:lvl9pPr lvl="8" rtl="0">
              <a:spcBef>
                <a:spcPts val="0"/>
              </a:spcBef>
              <a:spcAft>
                <a:spcPts val="0"/>
              </a:spcAft>
              <a:buClr>
                <a:srgbClr val="114454"/>
              </a:buClr>
              <a:buSzPts val="4800"/>
              <a:buNone/>
              <a:defRPr sz="4800">
                <a:solidFill>
                  <a:srgbClr val="114454"/>
                </a:solidFill>
              </a:defRPr>
            </a:lvl9pPr>
          </a:lstStyle>
          <a:p>
            <a:endParaRPr/>
          </a:p>
        </p:txBody>
      </p:sp>
      <p:sp>
        <p:nvSpPr>
          <p:cNvPr id="18" name="Google Shape;18;p3"/>
          <p:cNvSpPr txBox="1">
            <a:spLocks noGrp="1"/>
          </p:cNvSpPr>
          <p:nvPr>
            <p:ph type="subTitle" idx="1"/>
          </p:nvPr>
        </p:nvSpPr>
        <p:spPr>
          <a:xfrm>
            <a:off x="4113600" y="3983050"/>
            <a:ext cx="45057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4BF6E"/>
              </a:buClr>
              <a:buSzPts val="1800"/>
              <a:buNone/>
              <a:defRPr sz="1800" b="1">
                <a:solidFill>
                  <a:srgbClr val="94BF6E"/>
                </a:solidFill>
              </a:defRPr>
            </a:lvl1pPr>
            <a:lvl2pPr lvl="1" rtl="0">
              <a:spcBef>
                <a:spcPts val="0"/>
              </a:spcBef>
              <a:spcAft>
                <a:spcPts val="0"/>
              </a:spcAft>
              <a:buClr>
                <a:srgbClr val="94BF6E"/>
              </a:buClr>
              <a:buSzPts val="1800"/>
              <a:buNone/>
              <a:defRPr sz="1800" b="1">
                <a:solidFill>
                  <a:srgbClr val="94BF6E"/>
                </a:solidFill>
              </a:defRPr>
            </a:lvl2pPr>
            <a:lvl3pPr lvl="2" rtl="0">
              <a:spcBef>
                <a:spcPts val="0"/>
              </a:spcBef>
              <a:spcAft>
                <a:spcPts val="0"/>
              </a:spcAft>
              <a:buClr>
                <a:srgbClr val="94BF6E"/>
              </a:buClr>
              <a:buSzPts val="1800"/>
              <a:buNone/>
              <a:defRPr sz="1800" b="1">
                <a:solidFill>
                  <a:srgbClr val="94BF6E"/>
                </a:solidFill>
              </a:defRPr>
            </a:lvl3pPr>
            <a:lvl4pPr lvl="3" rtl="0">
              <a:spcBef>
                <a:spcPts val="0"/>
              </a:spcBef>
              <a:spcAft>
                <a:spcPts val="0"/>
              </a:spcAft>
              <a:buClr>
                <a:srgbClr val="94BF6E"/>
              </a:buClr>
              <a:buSzPts val="1800"/>
              <a:buNone/>
              <a:defRPr b="1">
                <a:solidFill>
                  <a:srgbClr val="94BF6E"/>
                </a:solidFill>
              </a:defRPr>
            </a:lvl4pPr>
            <a:lvl5pPr lvl="4" rtl="0">
              <a:spcBef>
                <a:spcPts val="0"/>
              </a:spcBef>
              <a:spcAft>
                <a:spcPts val="0"/>
              </a:spcAft>
              <a:buClr>
                <a:srgbClr val="94BF6E"/>
              </a:buClr>
              <a:buSzPts val="1800"/>
              <a:buNone/>
              <a:defRPr b="1">
                <a:solidFill>
                  <a:srgbClr val="94BF6E"/>
                </a:solidFill>
              </a:defRPr>
            </a:lvl5pPr>
            <a:lvl6pPr lvl="5" rtl="0">
              <a:spcBef>
                <a:spcPts val="0"/>
              </a:spcBef>
              <a:spcAft>
                <a:spcPts val="0"/>
              </a:spcAft>
              <a:buClr>
                <a:srgbClr val="94BF6E"/>
              </a:buClr>
              <a:buSzPts val="1800"/>
              <a:buNone/>
              <a:defRPr b="1">
                <a:solidFill>
                  <a:srgbClr val="94BF6E"/>
                </a:solidFill>
              </a:defRPr>
            </a:lvl6pPr>
            <a:lvl7pPr lvl="6" rtl="0">
              <a:spcBef>
                <a:spcPts val="0"/>
              </a:spcBef>
              <a:spcAft>
                <a:spcPts val="0"/>
              </a:spcAft>
              <a:buClr>
                <a:srgbClr val="94BF6E"/>
              </a:buClr>
              <a:buSzPts val="1800"/>
              <a:buNone/>
              <a:defRPr b="1">
                <a:solidFill>
                  <a:srgbClr val="94BF6E"/>
                </a:solidFill>
              </a:defRPr>
            </a:lvl7pPr>
            <a:lvl8pPr lvl="7" rtl="0">
              <a:spcBef>
                <a:spcPts val="0"/>
              </a:spcBef>
              <a:spcAft>
                <a:spcPts val="0"/>
              </a:spcAft>
              <a:buClr>
                <a:srgbClr val="94BF6E"/>
              </a:buClr>
              <a:buSzPts val="1800"/>
              <a:buNone/>
              <a:defRPr b="1">
                <a:solidFill>
                  <a:srgbClr val="94BF6E"/>
                </a:solidFill>
              </a:defRPr>
            </a:lvl8pPr>
            <a:lvl9pPr lvl="8" rtl="0">
              <a:spcBef>
                <a:spcPts val="0"/>
              </a:spcBef>
              <a:spcAft>
                <a:spcPts val="0"/>
              </a:spcAft>
              <a:buClr>
                <a:srgbClr val="94BF6E"/>
              </a:buClr>
              <a:buSzPts val="1800"/>
              <a:buNone/>
              <a:defRPr b="1">
                <a:solidFill>
                  <a:srgbClr val="94BF6E"/>
                </a:solidFill>
              </a:defRPr>
            </a:lvl9pPr>
          </a:lstStyle>
          <a:p>
            <a:endParaRPr/>
          </a:p>
        </p:txBody>
      </p:sp>
      <p:sp>
        <p:nvSpPr>
          <p:cNvPr id="24" name="Google Shape;24;p3"/>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58486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4"/>
        <p:cNvGrpSpPr/>
        <p:nvPr/>
      </p:nvGrpSpPr>
      <p:grpSpPr>
        <a:xfrm>
          <a:off x="0" y="0"/>
          <a:ext cx="0" cy="0"/>
          <a:chOff x="0" y="0"/>
          <a:chExt cx="0" cy="0"/>
        </a:xfrm>
      </p:grpSpPr>
      <p:sp>
        <p:nvSpPr>
          <p:cNvPr id="41" name="Google Shape;41;p5"/>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2" name="Google Shape;42;p5"/>
          <p:cNvSpPr txBox="1">
            <a:spLocks noGrp="1"/>
          </p:cNvSpPr>
          <p:nvPr>
            <p:ph type="body" idx="1"/>
          </p:nvPr>
        </p:nvSpPr>
        <p:spPr>
          <a:xfrm>
            <a:off x="1146025" y="1767275"/>
            <a:ext cx="7540800" cy="3158700"/>
          </a:xfrm>
          <a:prstGeom prst="rect">
            <a:avLst/>
          </a:prstGeom>
        </p:spPr>
        <p:txBody>
          <a:bodyPr spcFirstLastPara="1" wrap="square" lIns="91425" tIns="91425" rIns="91425" bIns="91425" anchor="t" anchorCtr="0">
            <a:noAutofit/>
          </a:bodyPr>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43" name="Google Shape;43;p5"/>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49804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5"/>
        <p:cNvGrpSpPr/>
        <p:nvPr/>
      </p:nvGrpSpPr>
      <p:grpSpPr>
        <a:xfrm>
          <a:off x="0" y="0"/>
          <a:ext cx="0" cy="0"/>
          <a:chOff x="0" y="0"/>
          <a:chExt cx="0" cy="0"/>
        </a:xfrm>
      </p:grpSpPr>
      <p:sp>
        <p:nvSpPr>
          <p:cNvPr id="62" name="Google Shape;62;p7"/>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63" name="Google Shape;63;p7"/>
          <p:cNvSpPr txBox="1">
            <a:spLocks noGrp="1"/>
          </p:cNvSpPr>
          <p:nvPr>
            <p:ph type="body" idx="1"/>
          </p:nvPr>
        </p:nvSpPr>
        <p:spPr>
          <a:xfrm>
            <a:off x="1146025"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4" name="Google Shape;64;p7"/>
          <p:cNvSpPr txBox="1">
            <a:spLocks noGrp="1"/>
          </p:cNvSpPr>
          <p:nvPr>
            <p:ph type="body" idx="2"/>
          </p:nvPr>
        </p:nvSpPr>
        <p:spPr>
          <a:xfrm>
            <a:off x="3679388"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5" name="Google Shape;65;p7"/>
          <p:cNvSpPr txBox="1">
            <a:spLocks noGrp="1"/>
          </p:cNvSpPr>
          <p:nvPr>
            <p:ph type="body" idx="3"/>
          </p:nvPr>
        </p:nvSpPr>
        <p:spPr>
          <a:xfrm>
            <a:off x="6212750" y="1773300"/>
            <a:ext cx="2409900" cy="315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6" name="Google Shape;66;p7"/>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84646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tyle B">
  <p:cSld name="Blank style B">
    <p:spTree>
      <p:nvGrpSpPr>
        <p:cNvPr id="1" name="Shape 98"/>
        <p:cNvGrpSpPr/>
        <p:nvPr/>
      </p:nvGrpSpPr>
      <p:grpSpPr>
        <a:xfrm>
          <a:off x="0" y="0"/>
          <a:ext cx="0" cy="0"/>
          <a:chOff x="0" y="0"/>
          <a:chExt cx="0" cy="0"/>
        </a:xfrm>
      </p:grpSpPr>
      <p:sp>
        <p:nvSpPr>
          <p:cNvPr id="104" name="Google Shape;104;p12"/>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5552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796027F-7875-4030-9381-8BD8C4F21935}" type="datetimeFigureOut">
              <a:rPr lang="en-US" dirty="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31648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36210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799413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608040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31770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vi-VN"/>
              <a:t>Bấm để sửa kiểu tiêu đề Bản cái</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7" name="Date Placeholder 4"/>
          <p:cNvSpPr>
            <a:spLocks noGrp="1"/>
          </p:cNvSpPr>
          <p:nvPr>
            <p:ph type="dt" sz="half" idx="10"/>
          </p:nvPr>
        </p:nvSpPr>
        <p:spPr/>
        <p:txBody>
          <a:bodyPr/>
          <a:lstStyle/>
          <a:p>
            <a:fld id="{4509A250-FF31-4206-8172-F9D3106AACB1}" type="datetimeFigureOut">
              <a:rPr lang="en-US" dirty="0"/>
              <a:t>12/29/2021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72972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vi-VN"/>
              <a:t>Bấm biểu tượng để thêm hình ảnh</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509A250-FF31-4206-8172-F9D3106AACB1}" type="datetimeFigureOut">
              <a:rPr lang="en-US" dirty="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5246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vi-VN"/>
              <a:t>Bấm để sửa kiểu tiêu đề Bản cái</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12/29/2021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588034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transition>
    <p:fade thruBlk="1"/>
  </p:transition>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756445" y="539313"/>
            <a:ext cx="5810400" cy="1040041"/>
          </a:xfrm>
          <a:prstGeom prst="rect">
            <a:avLst/>
          </a:prstGeom>
        </p:spPr>
        <p:txBody>
          <a:bodyPr spcFirstLastPara="1" wrap="square" lIns="91425" tIns="91425" rIns="91425" bIns="91425" anchor="b" anchorCtr="0">
            <a:noAutofit/>
          </a:bodyPr>
          <a:lstStyle/>
          <a:p>
            <a:pPr algn="ctr"/>
            <a:r>
              <a:rPr lang="en-US" sz="2000">
                <a:latin typeface="Times New Roman" panose="02020603050405020304" pitchFamily="18" charset="0"/>
                <a:cs typeface="Times New Roman" panose="02020603050405020304" pitchFamily="18" charset="0"/>
              </a:rPr>
              <a:t>ĐẠI HỌC ĐÀ NẴNG</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TRƯỜNG ĐẠI HỌC SƯ PHẠM</a:t>
            </a:r>
            <a:br>
              <a:rPr lang="en-US" sz="2000">
                <a:latin typeface="Times New Roman" panose="02020603050405020304" pitchFamily="18" charset="0"/>
                <a:cs typeface="Times New Roman" panose="02020603050405020304" pitchFamily="18" charset="0"/>
              </a:rPr>
            </a:br>
            <a:r>
              <a:rPr lang="en-US" sz="2000" u="sng">
                <a:latin typeface="Times New Roman" panose="02020603050405020304" pitchFamily="18" charset="0"/>
                <a:cs typeface="Times New Roman" panose="02020603050405020304" pitchFamily="18" charset="0"/>
              </a:rPr>
              <a:t>KHOA TIN HỌC</a:t>
            </a:r>
            <a:endParaRPr lang="en-US" sz="2000">
              <a:latin typeface="Times New Roman" panose="02020603050405020304" pitchFamily="18" charset="0"/>
              <a:cs typeface="Times New Roman" panose="02020603050405020304" pitchFamily="18" charset="0"/>
            </a:endParaRPr>
          </a:p>
        </p:txBody>
      </p:sp>
      <p:grpSp>
        <p:nvGrpSpPr>
          <p:cNvPr id="110" name="Google Shape;110;p13"/>
          <p:cNvGrpSpPr/>
          <p:nvPr/>
        </p:nvGrpSpPr>
        <p:grpSpPr>
          <a:xfrm>
            <a:off x="7982742" y="647786"/>
            <a:ext cx="964541" cy="1011307"/>
            <a:chOff x="5961125" y="1623900"/>
            <a:chExt cx="427450" cy="448175"/>
          </a:xfrm>
        </p:grpSpPr>
        <p:sp>
          <p:nvSpPr>
            <p:cNvPr id="111" name="Google Shape;111;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rgbClr val="1863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0A01143-7DAB-4DF1-BF3B-CBB1A38E8E93}"/>
              </a:ext>
            </a:extLst>
          </p:cNvPr>
          <p:cNvPicPr>
            <a:picLocks noChangeAspect="1"/>
          </p:cNvPicPr>
          <p:nvPr/>
        </p:nvPicPr>
        <p:blipFill>
          <a:blip r:embed="rId3"/>
          <a:stretch>
            <a:fillRect/>
          </a:stretch>
        </p:blipFill>
        <p:spPr>
          <a:xfrm>
            <a:off x="303583" y="647786"/>
            <a:ext cx="1215623" cy="1221439"/>
          </a:xfrm>
          <a:prstGeom prst="rect">
            <a:avLst/>
          </a:prstGeom>
        </p:spPr>
      </p:pic>
      <p:sp>
        <p:nvSpPr>
          <p:cNvPr id="14" name="Google Shape;109;p13">
            <a:extLst>
              <a:ext uri="{FF2B5EF4-FFF2-40B4-BE49-F238E27FC236}">
                <a16:creationId xmlns:a16="http://schemas.microsoft.com/office/drawing/2014/main" id="{86251741-045E-4C44-87C6-7A73082FFFAC}"/>
              </a:ext>
            </a:extLst>
          </p:cNvPr>
          <p:cNvSpPr txBox="1">
            <a:spLocks/>
          </p:cNvSpPr>
          <p:nvPr/>
        </p:nvSpPr>
        <p:spPr>
          <a:xfrm>
            <a:off x="1756445" y="1621973"/>
            <a:ext cx="5810400" cy="7876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endParaRPr lang="en-US" sz="2400">
              <a:latin typeface="Times New Roman" panose="02020603050405020304" pitchFamily="18" charset="0"/>
              <a:cs typeface="Times New Roman" panose="02020603050405020304" pitchFamily="18" charset="0"/>
            </a:endParaRPr>
          </a:p>
        </p:txBody>
      </p:sp>
      <p:sp>
        <p:nvSpPr>
          <p:cNvPr id="15" name="Google Shape;109;p13">
            <a:extLst>
              <a:ext uri="{FF2B5EF4-FFF2-40B4-BE49-F238E27FC236}">
                <a16:creationId xmlns:a16="http://schemas.microsoft.com/office/drawing/2014/main" id="{A56E283A-615B-4380-972E-B55A3FA8ED64}"/>
              </a:ext>
            </a:extLst>
          </p:cNvPr>
          <p:cNvSpPr txBox="1">
            <a:spLocks/>
          </p:cNvSpPr>
          <p:nvPr/>
        </p:nvSpPr>
        <p:spPr>
          <a:xfrm>
            <a:off x="1756445" y="1579354"/>
            <a:ext cx="5810400" cy="7876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pPr algn="ctr"/>
            <a:r>
              <a:rPr lang="en-US" sz="2000">
                <a:latin typeface="Times New Roman" panose="02020603050405020304" pitchFamily="18" charset="0"/>
                <a:cs typeface="Times New Roman" panose="02020603050405020304" pitchFamily="18" charset="0"/>
              </a:rPr>
              <a:t>BÁO CÁO </a:t>
            </a:r>
          </a:p>
          <a:p>
            <a:pPr algn="ctr"/>
            <a:r>
              <a:rPr lang="en-US" sz="2000">
                <a:latin typeface="Times New Roman" panose="02020603050405020304" pitchFamily="18" charset="0"/>
                <a:cs typeface="Times New Roman" panose="02020603050405020304" pitchFamily="18" charset="0"/>
              </a:rPr>
              <a:t>THỰC TẬP TỐT NGHIỆP</a:t>
            </a:r>
          </a:p>
        </p:txBody>
      </p:sp>
      <p:sp>
        <p:nvSpPr>
          <p:cNvPr id="16" name="Google Shape;109;p13">
            <a:extLst>
              <a:ext uri="{FF2B5EF4-FFF2-40B4-BE49-F238E27FC236}">
                <a16:creationId xmlns:a16="http://schemas.microsoft.com/office/drawing/2014/main" id="{8915A8FE-AC3F-4491-B9BD-0F6B48BBEB9B}"/>
              </a:ext>
            </a:extLst>
          </p:cNvPr>
          <p:cNvSpPr txBox="1">
            <a:spLocks/>
          </p:cNvSpPr>
          <p:nvPr/>
        </p:nvSpPr>
        <p:spPr>
          <a:xfrm>
            <a:off x="1756445" y="2487675"/>
            <a:ext cx="5810400" cy="7876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pPr algn="ctr"/>
            <a:r>
              <a:rPr lang="en-US" sz="2000">
                <a:latin typeface="Times New Roman" panose="02020603050405020304" pitchFamily="18" charset="0"/>
                <a:cs typeface="Times New Roman" panose="02020603050405020304" pitchFamily="18" charset="0"/>
              </a:rPr>
              <a:t>Đề tài</a:t>
            </a:r>
          </a:p>
          <a:p>
            <a:pPr algn="ctr"/>
            <a:r>
              <a:rPr lang="en-US" sz="2000">
                <a:latin typeface="Times New Roman" panose="02020603050405020304" pitchFamily="18" charset="0"/>
                <a:cs typeface="Times New Roman" panose="02020603050405020304" pitchFamily="18" charset="0"/>
              </a:rPr>
              <a:t>NGHIÊN CỨU XÂY DỰNG HỆ THỐNG WEBSITE BÁN ĐIỆN THOẠI</a:t>
            </a:r>
          </a:p>
        </p:txBody>
      </p:sp>
      <p:sp>
        <p:nvSpPr>
          <p:cNvPr id="17" name="Google Shape;109;p13">
            <a:extLst>
              <a:ext uri="{FF2B5EF4-FFF2-40B4-BE49-F238E27FC236}">
                <a16:creationId xmlns:a16="http://schemas.microsoft.com/office/drawing/2014/main" id="{D47CC4B6-AFEE-4262-9AFC-40E276D51C00}"/>
              </a:ext>
            </a:extLst>
          </p:cNvPr>
          <p:cNvSpPr txBox="1">
            <a:spLocks/>
          </p:cNvSpPr>
          <p:nvPr/>
        </p:nvSpPr>
        <p:spPr>
          <a:xfrm>
            <a:off x="2181385" y="3275292"/>
            <a:ext cx="5385460" cy="104004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r>
              <a:rPr lang="en-US" sz="2000" dirty="0" err="1">
                <a:latin typeface="Times New Roman" panose="02020603050405020304" pitchFamily="18" charset="0"/>
                <a:cs typeface="Times New Roman" panose="02020603050405020304" pitchFamily="18" charset="0"/>
              </a:rPr>
              <a:t>Giáo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dẫn</a:t>
            </a:r>
            <a:r>
              <a:rPr lang="en-US" sz="2000" dirty="0">
                <a:latin typeface="Times New Roman" panose="02020603050405020304" pitchFamily="18" charset="0"/>
                <a:cs typeface="Times New Roman" panose="02020603050405020304" pitchFamily="18" charset="0"/>
              </a:rPr>
              <a:t> : T.S </a:t>
            </a:r>
            <a:r>
              <a:rPr lang="en-US" sz="2000" dirty="0" err="1">
                <a:latin typeface="Times New Roman" panose="02020603050405020304" pitchFamily="18" charset="0"/>
                <a:cs typeface="Times New Roman" panose="02020603050405020304" pitchFamily="18" charset="0"/>
              </a:rPr>
              <a:t>Trần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Lưu Quang Hoàng Duy</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 17CNTT3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1146024" y="530725"/>
            <a:ext cx="3425975" cy="10287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2.3. Tìm hiểu về Laravel</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12065" marR="125095" indent="0" algn="just">
              <a:spcBef>
                <a:spcPts val="105"/>
              </a:spcBef>
              <a:buNone/>
              <a:tabLst>
                <a:tab pos="356235" algn="l"/>
              </a:tabLst>
            </a:pPr>
            <a:r>
              <a:rPr lang="en-US" sz="1500">
                <a:latin typeface="Times New Roman" panose="02020603050405020304" pitchFamily="18" charset="0"/>
                <a:cs typeface="Times New Roman" panose="02020603050405020304" pitchFamily="18" charset="0"/>
              </a:rPr>
              <a:t>- </a:t>
            </a:r>
            <a:r>
              <a:rPr lang="en-US" sz="1500">
                <a:solidFill>
                  <a:schemeClr val="tx1"/>
                </a:solidFill>
                <a:latin typeface="Times New Roman" panose="02020603050405020304" pitchFamily="18" charset="0"/>
                <a:cs typeface="Times New Roman" panose="02020603050405020304" pitchFamily="18" charset="0"/>
              </a:rPr>
              <a:t>Laravel là một PHP framework mã nguồn mở và miễn phí, được phát triển bởi Taylor Otwell và nhắm vào mục tiêu hỗ trợ phát triển các ứng dụng web theo kiến trúc MVC(Model-View-Controller)</a:t>
            </a:r>
            <a:r>
              <a:rPr lang="vi-VN" sz="1500">
                <a:solidFill>
                  <a:schemeClr val="tx1"/>
                </a:solidFill>
                <a:latin typeface="Times New Roman" panose="02020603050405020304" pitchFamily="18" charset="0"/>
                <a:cs typeface="Times New Roman" panose="02020603050405020304" pitchFamily="18" charset="0"/>
              </a:rPr>
              <a:t>.</a:t>
            </a:r>
          </a:p>
          <a:p>
            <a:pPr marL="12065" marR="5080" indent="0" algn="just">
              <a:buNone/>
              <a:tabLst>
                <a:tab pos="356235" algn="l"/>
              </a:tabLst>
            </a:pPr>
            <a:r>
              <a:rPr lang="en-US" sz="1500">
                <a:solidFill>
                  <a:schemeClr val="tx1"/>
                </a:solidFill>
                <a:latin typeface="Times New Roman" panose="02020603050405020304" pitchFamily="18" charset="0"/>
                <a:cs typeface="Times New Roman" panose="02020603050405020304" pitchFamily="18" charset="0"/>
              </a:rPr>
              <a:t>- Những tính năng nổi bật của Laravel bao gồm cú pháp dễ hiểu-rõ ràng, một hệ thống đóng gói Modular và quản lý gói phụ thuộc, nhiều cách khác nhau để truy cập vào các cơ sở dữ liệu quan hệ, nhiều tiện ích khác nhau hỗ trợ việc triển khai vào bảo trì ứng dụng.</a:t>
            </a:r>
            <a:endParaRPr lang="vi-VN" sz="1500">
              <a:solidFill>
                <a:schemeClr val="tx1"/>
              </a:solidFill>
              <a:latin typeface="Times New Roman" panose="02020603050405020304" pitchFamily="18" charset="0"/>
              <a:cs typeface="Times New Roman" panose="02020603050405020304" pitchFamily="18" charset="0"/>
            </a:endParaRPr>
          </a:p>
          <a:p>
            <a:pPr marL="12065" marR="5080" indent="0" algn="just">
              <a:buNone/>
            </a:pPr>
            <a:endParaRPr lang="vi-VN" sz="15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964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3700463" y="1991850"/>
            <a:ext cx="5300662" cy="737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600">
                <a:solidFill>
                  <a:schemeClr val="tx1"/>
                </a:solidFill>
                <a:latin typeface="Times New Roman" panose="02020603050405020304" pitchFamily="18" charset="0"/>
                <a:cs typeface="Times New Roman" panose="02020603050405020304" pitchFamily="18" charset="0"/>
              </a:rPr>
              <a:t>Nội dung thực hiện</a:t>
            </a:r>
            <a:endParaRPr sz="4600">
              <a:solidFill>
                <a:schemeClr val="tx1"/>
              </a:solidFill>
              <a:latin typeface="Times New Roman" panose="02020603050405020304" pitchFamily="18" charset="0"/>
              <a:cs typeface="Times New Roman" panose="02020603050405020304" pitchFamily="18" charset="0"/>
            </a:endParaRPr>
          </a:p>
        </p:txBody>
      </p:sp>
      <p:sp>
        <p:nvSpPr>
          <p:cNvPr id="149" name="Google Shape;149;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bg1">
                    <a:lumMod val="85000"/>
                  </a:schemeClr>
                </a:solidFill>
                <a:latin typeface="Roboto Slab"/>
                <a:ea typeface="Roboto Slab"/>
                <a:cs typeface="Roboto Slab"/>
                <a:sym typeface="Roboto Slab"/>
              </a:rPr>
              <a:t>3</a:t>
            </a:r>
            <a:endParaRPr sz="20000">
              <a:solidFill>
                <a:schemeClr val="bg1">
                  <a:lumMod val="85000"/>
                </a:schemeClr>
              </a:solidFill>
              <a:latin typeface="Roboto Slab"/>
              <a:ea typeface="Roboto Slab"/>
              <a:cs typeface="Roboto Slab"/>
              <a:sym typeface="Roboto Slab"/>
            </a:endParaRPr>
          </a:p>
        </p:txBody>
      </p:sp>
    </p:spTree>
    <p:extLst>
      <p:ext uri="{BB962C8B-B14F-4D97-AF65-F5344CB8AC3E}">
        <p14:creationId xmlns:p14="http://schemas.microsoft.com/office/powerpoint/2010/main" val="251816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1146024" y="530725"/>
            <a:ext cx="4568975" cy="10287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3.1. Xác định yêu cầu của hệ thống</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0" marR="125095" indent="0" algn="just">
              <a:spcBef>
                <a:spcPts val="105"/>
              </a:spcBef>
              <a:buNone/>
              <a:tabLst>
                <a:tab pos="356235" algn="l"/>
              </a:tabLst>
            </a:pPr>
            <a:r>
              <a:rPr lang="en-US" sz="1500">
                <a:solidFill>
                  <a:schemeClr val="tx1"/>
                </a:solidFill>
                <a:latin typeface="Times New Roman" panose="02020603050405020304" pitchFamily="18" charset="0"/>
                <a:cs typeface="Times New Roman" panose="02020603050405020304" pitchFamily="18" charset="0"/>
              </a:rPr>
              <a:t>Yêu cầu nghiệp vụ:</a:t>
            </a:r>
          </a:p>
          <a:p>
            <a:pPr marL="50800" indent="0">
              <a:buNone/>
            </a:pPr>
            <a:r>
              <a:rPr lang="en-US" sz="1500">
                <a:solidFill>
                  <a:schemeClr val="tx1"/>
                </a:solidFill>
                <a:latin typeface="Times New Roman" panose="02020603050405020304" pitchFamily="18" charset="0"/>
                <a:cs typeface="Times New Roman" panose="02020603050405020304" pitchFamily="18" charset="0"/>
              </a:rPr>
              <a:t>- Quản trị viên ( Admin ):  Là người có quyền cao nhất trong hệ thống. Có thể quản lý tất cả người dùng , thực hiện các chức năng như: Quản lý danh mục sản phẩm, sản phẩm, bài viết, đơn hàng, thông tin khách hàng, liên lạc</a:t>
            </a:r>
            <a:r>
              <a:rPr lang="vi-VN" sz="1500">
                <a:solidFill>
                  <a:schemeClr val="tx1"/>
                </a:solidFill>
                <a:latin typeface="Times New Roman" panose="02020603050405020304" pitchFamily="18" charset="0"/>
                <a:cs typeface="Times New Roman" panose="02020603050405020304" pitchFamily="18" charset="0"/>
              </a:rPr>
              <a:t>.</a:t>
            </a:r>
          </a:p>
          <a:p>
            <a:pPr marL="50800" indent="0">
              <a:buNone/>
            </a:pPr>
            <a:r>
              <a:rPr lang="en-US" sz="1500">
                <a:solidFill>
                  <a:schemeClr val="tx1"/>
                </a:solidFill>
                <a:latin typeface="Times New Roman" panose="02020603050405020304" pitchFamily="18" charset="0"/>
                <a:cs typeface="Times New Roman" panose="02020603050405020304" pitchFamily="18" charset="0"/>
              </a:rPr>
              <a:t>- </a:t>
            </a:r>
            <a:r>
              <a:rPr lang="vi-VN" sz="1500">
                <a:solidFill>
                  <a:schemeClr val="tx1"/>
                </a:solidFill>
                <a:latin typeface="Times New Roman" panose="02020603050405020304" pitchFamily="18" charset="0"/>
                <a:cs typeface="Times New Roman" panose="02020603050405020304" pitchFamily="18" charset="0"/>
              </a:rPr>
              <a:t>Khách hàng ( User ): </a:t>
            </a:r>
            <a:r>
              <a:rPr lang="vi-VN" sz="1500" spc="-5">
                <a:solidFill>
                  <a:schemeClr val="tx1"/>
                </a:solidFill>
                <a:latin typeface="Times New Roman"/>
                <a:cs typeface="Times New Roman"/>
              </a:rPr>
              <a:t>Là </a:t>
            </a:r>
            <a:r>
              <a:rPr lang="vi-VN" sz="1500">
                <a:solidFill>
                  <a:schemeClr val="tx1"/>
                </a:solidFill>
                <a:latin typeface="Times New Roman"/>
                <a:cs typeface="Times New Roman"/>
              </a:rPr>
              <a:t>người </a:t>
            </a:r>
            <a:r>
              <a:rPr lang="vi-VN" sz="1500" spc="-5">
                <a:solidFill>
                  <a:schemeClr val="tx1"/>
                </a:solidFill>
                <a:latin typeface="Times New Roman"/>
                <a:cs typeface="Times New Roman"/>
              </a:rPr>
              <a:t>tìm </a:t>
            </a:r>
            <a:r>
              <a:rPr lang="vi-VN" sz="1500">
                <a:solidFill>
                  <a:schemeClr val="tx1"/>
                </a:solidFill>
                <a:latin typeface="Times New Roman"/>
                <a:cs typeface="Times New Roman"/>
              </a:rPr>
              <a:t>hiểu thông </a:t>
            </a:r>
            <a:r>
              <a:rPr lang="vi-VN" sz="1500" spc="-5">
                <a:solidFill>
                  <a:schemeClr val="tx1"/>
                </a:solidFill>
                <a:latin typeface="Times New Roman"/>
                <a:cs typeface="Times New Roman"/>
              </a:rPr>
              <a:t>tin sản phẩm, có </a:t>
            </a:r>
            <a:r>
              <a:rPr lang="vi-VN" sz="1500">
                <a:solidFill>
                  <a:schemeClr val="tx1"/>
                </a:solidFill>
                <a:latin typeface="Times New Roman"/>
                <a:cs typeface="Times New Roman"/>
              </a:rPr>
              <a:t>thể xem chi tiết thông </a:t>
            </a:r>
            <a:r>
              <a:rPr lang="vi-VN" sz="1500" spc="-5">
                <a:solidFill>
                  <a:schemeClr val="tx1"/>
                </a:solidFill>
                <a:latin typeface="Times New Roman"/>
                <a:cs typeface="Times New Roman"/>
              </a:rPr>
              <a:t>tin sản</a:t>
            </a:r>
            <a:r>
              <a:rPr lang="en-US" sz="1500" spc="-5">
                <a:solidFill>
                  <a:schemeClr val="tx1"/>
                </a:solidFill>
                <a:latin typeface="Times New Roman"/>
                <a:cs typeface="Times New Roman"/>
              </a:rPr>
              <a:t> phẩm, đặt hàng, mua hàng,thanh toán, đánh giá, xem chi tiết bài viết, xem chi tiết tình trạng đơn hàng, góp ý kiến.</a:t>
            </a:r>
            <a:endParaRPr lang="vi-VN" sz="15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4666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5" name="Google Shape;161;p18">
            <a:extLst>
              <a:ext uri="{FF2B5EF4-FFF2-40B4-BE49-F238E27FC236}">
                <a16:creationId xmlns:a16="http://schemas.microsoft.com/office/drawing/2014/main" id="{37E4044C-0BDA-4165-B9A6-68C35D4DDD34}"/>
              </a:ext>
            </a:extLst>
          </p:cNvPr>
          <p:cNvSpPr txBox="1">
            <a:spLocks/>
          </p:cNvSpPr>
          <p:nvPr/>
        </p:nvSpPr>
        <p:spPr>
          <a:xfrm>
            <a:off x="745260" y="362526"/>
            <a:ext cx="7653479" cy="429868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5600" marR="125095" indent="-355600" algn="just">
              <a:spcBef>
                <a:spcPts val="105"/>
              </a:spcBef>
              <a:buFont typeface="Wingdings" panose="05000000000000000000" pitchFamily="2" charset="2"/>
              <a:buChar char="v"/>
              <a:tabLst>
                <a:tab pos="356235" algn="l"/>
              </a:tabLst>
            </a:pPr>
            <a:r>
              <a:rPr lang="en-US" sz="2000">
                <a:solidFill>
                  <a:schemeClr val="tx1"/>
                </a:solidFill>
                <a:latin typeface="Times New Roman" panose="02020603050405020304" pitchFamily="18" charset="0"/>
                <a:cs typeface="Times New Roman" panose="02020603050405020304" pitchFamily="18" charset="0"/>
              </a:rPr>
              <a:t>Yêu cầu phi chức năng:</a:t>
            </a:r>
          </a:p>
          <a:p>
            <a:pPr marL="914400" indent="-342900">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Về giao diện </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Website không quá phức tạp</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Thanh menu đơn giản</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Font chữ dễ nhìn</a:t>
            </a:r>
          </a:p>
          <a:p>
            <a:pPr marL="914400"/>
            <a:endParaRPr lang="en-US" sz="2000">
              <a:solidFill>
                <a:schemeClr val="tx1"/>
              </a:solidFill>
              <a:latin typeface="Times New Roman" panose="02020603050405020304" pitchFamily="18" charset="0"/>
              <a:cs typeface="Times New Roman" panose="02020603050405020304" pitchFamily="18" charset="0"/>
            </a:endParaRPr>
          </a:p>
          <a:p>
            <a:pPr marL="914400" indent="-342900">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Về tính bảo mật</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An toàn bảo mật dữ liệu</a:t>
            </a:r>
          </a:p>
          <a:p>
            <a:pPr marL="9144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Có thông tin liên hệ</a:t>
            </a:r>
          </a:p>
          <a:p>
            <a:pPr marL="914400"/>
            <a:endParaRPr lang="en-US" sz="2000">
              <a:solidFill>
                <a:schemeClr val="tx1"/>
              </a:solidFill>
              <a:latin typeface="Times New Roman" panose="02020603050405020304" pitchFamily="18" charset="0"/>
              <a:cs typeface="Times New Roman" panose="02020603050405020304" pitchFamily="18" charset="0"/>
            </a:endParaRPr>
          </a:p>
          <a:p>
            <a:pPr marL="914400" indent="-342900">
              <a:buFont typeface="Wingdings" panose="05000000000000000000" pitchFamily="2" charset="2"/>
              <a:buChar char="§"/>
            </a:pPr>
            <a:r>
              <a:rPr lang="en-US" sz="2000">
                <a:solidFill>
                  <a:schemeClr val="tx1"/>
                </a:solidFill>
                <a:latin typeface="Times New Roman" panose="02020603050405020304" pitchFamily="18" charset="0"/>
                <a:cs typeface="Times New Roman" panose="02020603050405020304" pitchFamily="18" charset="0"/>
              </a:rPr>
              <a:t>Về tính tương thích</a:t>
            </a:r>
          </a:p>
          <a:p>
            <a:pPr marL="914400" indent="-342900">
              <a:buFont typeface="Wingdings" panose="05000000000000000000" pitchFamily="2" charset="2"/>
              <a:buChar char="ü"/>
            </a:pPr>
            <a:r>
              <a:rPr lang="en-US" sz="2000">
                <a:solidFill>
                  <a:schemeClr val="tx1"/>
                </a:solidFill>
                <a:latin typeface="Times New Roman" panose="02020603050405020304" pitchFamily="18" charset="0"/>
                <a:cs typeface="Times New Roman" panose="02020603050405020304" pitchFamily="18" charset="0"/>
              </a:rPr>
              <a:t>Tương thích với các trình duyệt phổ biết</a:t>
            </a:r>
          </a:p>
          <a:p>
            <a:pPr marL="914400" indent="-342900">
              <a:buFont typeface="Wingdings" panose="05000000000000000000" pitchFamily="2" charset="2"/>
              <a:buChar char="ü"/>
            </a:pPr>
            <a:endParaRPr lang="en-US"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6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3.2. Thiết kế hệ thống</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85387" y="1836348"/>
            <a:ext cx="3269438" cy="470096"/>
          </a:xfrm>
          <a:prstGeom prst="rect">
            <a:avLst/>
          </a:prstGeom>
        </p:spPr>
        <p:txBody>
          <a:bodyPr spcFirstLastPara="1" wrap="square" lIns="91425" tIns="91425" rIns="91425" bIns="91425" anchor="t" anchorCtr="0">
            <a:noAutofit/>
          </a:bodyPr>
          <a:lstStyle/>
          <a:p>
            <a:pPr marL="0" marR="125095" indent="0" algn="just">
              <a:spcBef>
                <a:spcPts val="105"/>
              </a:spcBef>
              <a:buNone/>
              <a:tabLst>
                <a:tab pos="356235" algn="l"/>
              </a:tabLst>
            </a:pPr>
            <a:r>
              <a:rPr lang="en-US" sz="2000">
                <a:solidFill>
                  <a:schemeClr val="tx1"/>
                </a:solidFill>
                <a:latin typeface="Times New Roman" panose="02020603050405020304" pitchFamily="18" charset="0"/>
                <a:cs typeface="Times New Roman" panose="02020603050405020304" pitchFamily="18" charset="0"/>
              </a:rPr>
              <a:t>Sơ đồ BDF</a:t>
            </a: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Hình ảnh 2">
            <a:extLst>
              <a:ext uri="{FF2B5EF4-FFF2-40B4-BE49-F238E27FC236}">
                <a16:creationId xmlns:a16="http://schemas.microsoft.com/office/drawing/2014/main" id="{F03F85E0-EDE3-40F5-88D8-8A9200DA9C10}"/>
              </a:ext>
            </a:extLst>
          </p:cNvPr>
          <p:cNvPicPr>
            <a:picLocks noChangeAspect="1"/>
          </p:cNvPicPr>
          <p:nvPr/>
        </p:nvPicPr>
        <p:blipFill>
          <a:blip r:embed="rId3"/>
          <a:stretch>
            <a:fillRect/>
          </a:stretch>
        </p:blipFill>
        <p:spPr>
          <a:xfrm>
            <a:off x="3313507" y="1790027"/>
            <a:ext cx="5220429" cy="3029373"/>
          </a:xfrm>
          <a:prstGeom prst="rect">
            <a:avLst/>
          </a:prstGeom>
        </p:spPr>
      </p:pic>
    </p:spTree>
    <p:extLst>
      <p:ext uri="{BB962C8B-B14F-4D97-AF65-F5344CB8AC3E}">
        <p14:creationId xmlns:p14="http://schemas.microsoft.com/office/powerpoint/2010/main" val="101371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530225"/>
            <a:ext cx="3643313"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 Biểu đồ Usecase tổng quát</a:t>
            </a:r>
          </a:p>
        </p:txBody>
      </p:sp>
      <p:pic>
        <p:nvPicPr>
          <p:cNvPr id="3" name="Hình ảnh 2">
            <a:extLst>
              <a:ext uri="{FF2B5EF4-FFF2-40B4-BE49-F238E27FC236}">
                <a16:creationId xmlns:a16="http://schemas.microsoft.com/office/drawing/2014/main" id="{8398EAB1-0BBB-4FFE-AD61-1ED0DEEA9BD7}"/>
              </a:ext>
            </a:extLst>
          </p:cNvPr>
          <p:cNvPicPr>
            <a:picLocks noChangeAspect="1"/>
          </p:cNvPicPr>
          <p:nvPr/>
        </p:nvPicPr>
        <p:blipFill>
          <a:blip r:embed="rId3"/>
          <a:stretch>
            <a:fillRect/>
          </a:stretch>
        </p:blipFill>
        <p:spPr>
          <a:xfrm>
            <a:off x="2091893" y="1323208"/>
            <a:ext cx="5468113" cy="3581900"/>
          </a:xfrm>
          <a:prstGeom prst="rect">
            <a:avLst/>
          </a:prstGeom>
        </p:spPr>
      </p:pic>
    </p:spTree>
    <p:extLst>
      <p:ext uri="{BB962C8B-B14F-4D97-AF65-F5344CB8AC3E}">
        <p14:creationId xmlns:p14="http://schemas.microsoft.com/office/powerpoint/2010/main" val="220255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530225"/>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Cơ sở dữ liệu</a:t>
            </a:r>
          </a:p>
        </p:txBody>
      </p:sp>
      <p:pic>
        <p:nvPicPr>
          <p:cNvPr id="4" name="Hình ảnh 3">
            <a:extLst>
              <a:ext uri="{FF2B5EF4-FFF2-40B4-BE49-F238E27FC236}">
                <a16:creationId xmlns:a16="http://schemas.microsoft.com/office/drawing/2014/main" id="{BDD5C5FC-4FCF-4EA0-B688-3FB850463532}"/>
              </a:ext>
            </a:extLst>
          </p:cNvPr>
          <p:cNvPicPr>
            <a:picLocks noChangeAspect="1"/>
          </p:cNvPicPr>
          <p:nvPr/>
        </p:nvPicPr>
        <p:blipFill>
          <a:blip r:embed="rId3"/>
          <a:stretch>
            <a:fillRect/>
          </a:stretch>
        </p:blipFill>
        <p:spPr>
          <a:xfrm>
            <a:off x="325556" y="1111785"/>
            <a:ext cx="8636725" cy="4031715"/>
          </a:xfrm>
          <a:prstGeom prst="rect">
            <a:avLst/>
          </a:prstGeom>
        </p:spPr>
      </p:pic>
    </p:spTree>
    <p:extLst>
      <p:ext uri="{BB962C8B-B14F-4D97-AF65-F5344CB8AC3E}">
        <p14:creationId xmlns:p14="http://schemas.microsoft.com/office/powerpoint/2010/main" val="133535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3.3. Thiết kế giao diện</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85387" y="1559425"/>
            <a:ext cx="3269438" cy="470096"/>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 Giao diện trang chủ</a:t>
            </a: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E4F9647A-5E19-4B55-99B6-2BA30A57F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946" y="2023903"/>
            <a:ext cx="5972175" cy="2957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787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18</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trang chi tiết sản phẩm</a:t>
            </a:r>
          </a:p>
        </p:txBody>
      </p:sp>
      <p:pic>
        <p:nvPicPr>
          <p:cNvPr id="2051" name="Picture 3">
            <a:extLst>
              <a:ext uri="{FF2B5EF4-FFF2-40B4-BE49-F238E27FC236}">
                <a16:creationId xmlns:a16="http://schemas.microsoft.com/office/drawing/2014/main" id="{6704313A-40BE-405D-B501-B6845ADBD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2" y="1187520"/>
            <a:ext cx="597217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02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19</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trang đăng kí và đăng nhập</a:t>
            </a:r>
          </a:p>
        </p:txBody>
      </p:sp>
      <p:pic>
        <p:nvPicPr>
          <p:cNvPr id="3074" name="Picture 2">
            <a:extLst>
              <a:ext uri="{FF2B5EF4-FFF2-40B4-BE49-F238E27FC236}">
                <a16:creationId xmlns:a16="http://schemas.microsoft.com/office/drawing/2014/main" id="{064CCEAA-2952-4BFB-A42B-657595C7F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35" y="1714293"/>
            <a:ext cx="4283766"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E4556D5E-8F6B-4FFE-B741-CC58AA086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0486" y="1714293"/>
            <a:ext cx="3933514"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38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latin typeface="Times New Roman" panose="02020603050405020304" pitchFamily="18" charset="0"/>
                <a:cs typeface="Times New Roman" panose="02020603050405020304" pitchFamily="18" charset="0"/>
              </a:rPr>
              <a:t>Nội dung báo cáo</a:t>
            </a:r>
            <a:endParaRPr sz="3000">
              <a:latin typeface="Times New Roman" panose="02020603050405020304" pitchFamily="18" charset="0"/>
              <a:cs typeface="Times New Roman" panose="02020603050405020304" pitchFamily="18" charset="0"/>
            </a:endParaRPr>
          </a:p>
        </p:txBody>
      </p:sp>
      <p:sp>
        <p:nvSpPr>
          <p:cNvPr id="133" name="Google Shape;133;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23" name="Google Shape;123;p14"/>
          <p:cNvGrpSpPr/>
          <p:nvPr/>
        </p:nvGrpSpPr>
        <p:grpSpPr>
          <a:xfrm>
            <a:off x="333623" y="861852"/>
            <a:ext cx="366458" cy="366437"/>
            <a:chOff x="1923675" y="1633650"/>
            <a:chExt cx="436000" cy="435975"/>
          </a:xfrm>
        </p:grpSpPr>
        <p:sp>
          <p:nvSpPr>
            <p:cNvPr id="124" name="Google Shape;124;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Diagram 1">
            <a:extLst>
              <a:ext uri="{FF2B5EF4-FFF2-40B4-BE49-F238E27FC236}">
                <a16:creationId xmlns:a16="http://schemas.microsoft.com/office/drawing/2014/main" id="{EEA94B5E-CD3C-4D4A-8E61-A2A013764CDA}"/>
              </a:ext>
            </a:extLst>
          </p:cNvPr>
          <p:cNvGraphicFramePr/>
          <p:nvPr>
            <p:extLst>
              <p:ext uri="{D42A27DB-BD31-4B8C-83A1-F6EECF244321}">
                <p14:modId xmlns:p14="http://schemas.microsoft.com/office/powerpoint/2010/main" val="1712734822"/>
              </p:ext>
            </p:extLst>
          </p:nvPr>
        </p:nvGraphicFramePr>
        <p:xfrm>
          <a:off x="700081" y="1661287"/>
          <a:ext cx="6096000" cy="3384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Google Shape;132;p14">
            <a:extLst>
              <a:ext uri="{FF2B5EF4-FFF2-40B4-BE49-F238E27FC236}">
                <a16:creationId xmlns:a16="http://schemas.microsoft.com/office/drawing/2014/main" id="{C5291487-165B-4994-85E6-5538ABEE76BC}"/>
              </a:ext>
            </a:extLst>
          </p:cNvPr>
          <p:cNvSpPr txBox="1"/>
          <p:nvPr/>
        </p:nvSpPr>
        <p:spPr>
          <a:xfrm>
            <a:off x="885516" y="1759267"/>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tx1"/>
                </a:solidFill>
                <a:latin typeface="Times New Roman" panose="02020603050405020304" pitchFamily="18" charset="0"/>
                <a:ea typeface="Nixie One"/>
                <a:cs typeface="Times New Roman" panose="02020603050405020304" pitchFamily="18" charset="0"/>
                <a:sym typeface="Nixie One"/>
              </a:rPr>
              <a:t>1.</a:t>
            </a:r>
            <a:endParaRPr sz="2400" b="1">
              <a:solidFill>
                <a:schemeClr val="tx1"/>
              </a:solidFill>
              <a:latin typeface="Times New Roman" panose="02020603050405020304" pitchFamily="18" charset="0"/>
              <a:ea typeface="Nixie One"/>
              <a:cs typeface="Times New Roman" panose="02020603050405020304" pitchFamily="18" charset="0"/>
              <a:sym typeface="Nixie One"/>
            </a:endParaRPr>
          </a:p>
        </p:txBody>
      </p:sp>
      <p:sp>
        <p:nvSpPr>
          <p:cNvPr id="14" name="Google Shape;132;p14">
            <a:extLst>
              <a:ext uri="{FF2B5EF4-FFF2-40B4-BE49-F238E27FC236}">
                <a16:creationId xmlns:a16="http://schemas.microsoft.com/office/drawing/2014/main" id="{642D99D2-BD3F-4066-954A-CBC077465E85}"/>
              </a:ext>
            </a:extLst>
          </p:cNvPr>
          <p:cNvSpPr txBox="1"/>
          <p:nvPr/>
        </p:nvSpPr>
        <p:spPr>
          <a:xfrm>
            <a:off x="1191655" y="3319369"/>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tx1"/>
                </a:solidFill>
                <a:latin typeface="Times New Roman" panose="02020603050405020304" pitchFamily="18" charset="0"/>
                <a:ea typeface="Nixie One"/>
                <a:cs typeface="Times New Roman" panose="02020603050405020304" pitchFamily="18" charset="0"/>
                <a:sym typeface="Nixie One"/>
              </a:rPr>
              <a:t>3.</a:t>
            </a:r>
            <a:endParaRPr sz="2400" b="1">
              <a:solidFill>
                <a:schemeClr val="tx1"/>
              </a:solidFill>
              <a:latin typeface="Times New Roman" panose="02020603050405020304" pitchFamily="18" charset="0"/>
              <a:ea typeface="Nixie One"/>
              <a:cs typeface="Times New Roman" panose="02020603050405020304" pitchFamily="18" charset="0"/>
              <a:sym typeface="Nixie One"/>
            </a:endParaRPr>
          </a:p>
        </p:txBody>
      </p:sp>
      <p:sp>
        <p:nvSpPr>
          <p:cNvPr id="15" name="Google Shape;132;p14">
            <a:extLst>
              <a:ext uri="{FF2B5EF4-FFF2-40B4-BE49-F238E27FC236}">
                <a16:creationId xmlns:a16="http://schemas.microsoft.com/office/drawing/2014/main" id="{5E5F04B9-270F-490C-8DCF-8D2502ADF4B0}"/>
              </a:ext>
            </a:extLst>
          </p:cNvPr>
          <p:cNvSpPr txBox="1"/>
          <p:nvPr/>
        </p:nvSpPr>
        <p:spPr>
          <a:xfrm>
            <a:off x="1191655" y="2539318"/>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tx1"/>
                </a:solidFill>
                <a:latin typeface="Times New Roman" panose="02020603050405020304" pitchFamily="18" charset="0"/>
                <a:ea typeface="Nixie One"/>
                <a:cs typeface="Times New Roman" panose="02020603050405020304" pitchFamily="18" charset="0"/>
                <a:sym typeface="Nixie One"/>
              </a:rPr>
              <a:t>2.</a:t>
            </a:r>
            <a:endParaRPr sz="2400" b="1">
              <a:solidFill>
                <a:schemeClr val="tx1"/>
              </a:solidFill>
              <a:latin typeface="Times New Roman" panose="02020603050405020304" pitchFamily="18" charset="0"/>
              <a:ea typeface="Nixie One"/>
              <a:cs typeface="Times New Roman" panose="02020603050405020304" pitchFamily="18" charset="0"/>
              <a:sym typeface="Nixie One"/>
            </a:endParaRPr>
          </a:p>
        </p:txBody>
      </p:sp>
      <p:sp>
        <p:nvSpPr>
          <p:cNvPr id="16" name="Google Shape;132;p14">
            <a:extLst>
              <a:ext uri="{FF2B5EF4-FFF2-40B4-BE49-F238E27FC236}">
                <a16:creationId xmlns:a16="http://schemas.microsoft.com/office/drawing/2014/main" id="{7E862803-2DAF-49A4-A800-1A6CE5DB6A38}"/>
              </a:ext>
            </a:extLst>
          </p:cNvPr>
          <p:cNvSpPr txBox="1"/>
          <p:nvPr/>
        </p:nvSpPr>
        <p:spPr>
          <a:xfrm>
            <a:off x="885516" y="1768084"/>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bg1"/>
                </a:solidFill>
                <a:latin typeface="Times New Roman" panose="02020603050405020304" pitchFamily="18" charset="0"/>
                <a:ea typeface="Nixie One"/>
                <a:cs typeface="Times New Roman" panose="02020603050405020304" pitchFamily="18" charset="0"/>
                <a:sym typeface="Nixie One"/>
              </a:rPr>
              <a:t>1.</a:t>
            </a:r>
            <a:endParaRPr sz="2400" b="1">
              <a:solidFill>
                <a:schemeClr val="bg1"/>
              </a:solidFill>
              <a:latin typeface="Times New Roman" panose="02020603050405020304" pitchFamily="18" charset="0"/>
              <a:ea typeface="Nixie One"/>
              <a:cs typeface="Times New Roman" panose="02020603050405020304" pitchFamily="18" charset="0"/>
              <a:sym typeface="Nixie One"/>
            </a:endParaRPr>
          </a:p>
        </p:txBody>
      </p:sp>
      <p:sp>
        <p:nvSpPr>
          <p:cNvPr id="17" name="Google Shape;132;p14">
            <a:extLst>
              <a:ext uri="{FF2B5EF4-FFF2-40B4-BE49-F238E27FC236}">
                <a16:creationId xmlns:a16="http://schemas.microsoft.com/office/drawing/2014/main" id="{7ECAD319-E8C5-4676-8D14-90B85B6F7489}"/>
              </a:ext>
            </a:extLst>
          </p:cNvPr>
          <p:cNvSpPr txBox="1"/>
          <p:nvPr/>
        </p:nvSpPr>
        <p:spPr>
          <a:xfrm>
            <a:off x="1191655" y="2530501"/>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bg1"/>
                </a:solidFill>
                <a:latin typeface="Times New Roman" panose="02020603050405020304" pitchFamily="18" charset="0"/>
                <a:ea typeface="Nixie One"/>
                <a:cs typeface="Times New Roman" panose="02020603050405020304" pitchFamily="18" charset="0"/>
                <a:sym typeface="Nixie One"/>
              </a:rPr>
              <a:t>2.</a:t>
            </a:r>
            <a:endParaRPr sz="2400" b="1">
              <a:solidFill>
                <a:schemeClr val="bg1"/>
              </a:solidFill>
              <a:latin typeface="Times New Roman" panose="02020603050405020304" pitchFamily="18" charset="0"/>
              <a:ea typeface="Nixie One"/>
              <a:cs typeface="Times New Roman" panose="02020603050405020304" pitchFamily="18" charset="0"/>
              <a:sym typeface="Nixie One"/>
            </a:endParaRPr>
          </a:p>
        </p:txBody>
      </p:sp>
      <p:sp>
        <p:nvSpPr>
          <p:cNvPr id="18" name="Google Shape;132;p14">
            <a:extLst>
              <a:ext uri="{FF2B5EF4-FFF2-40B4-BE49-F238E27FC236}">
                <a16:creationId xmlns:a16="http://schemas.microsoft.com/office/drawing/2014/main" id="{1478538A-72E7-4E65-8582-BFEB107CB469}"/>
              </a:ext>
            </a:extLst>
          </p:cNvPr>
          <p:cNvSpPr txBox="1"/>
          <p:nvPr/>
        </p:nvSpPr>
        <p:spPr>
          <a:xfrm>
            <a:off x="1191655" y="3357872"/>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bg1"/>
                </a:solidFill>
                <a:latin typeface="Times New Roman" panose="02020603050405020304" pitchFamily="18" charset="0"/>
                <a:ea typeface="Nixie One"/>
                <a:cs typeface="Times New Roman" panose="02020603050405020304" pitchFamily="18" charset="0"/>
                <a:sym typeface="Nixie One"/>
              </a:rPr>
              <a:t>3.</a:t>
            </a:r>
            <a:endParaRPr sz="2400" b="1">
              <a:solidFill>
                <a:schemeClr val="bg1"/>
              </a:solidFill>
              <a:latin typeface="Times New Roman" panose="02020603050405020304" pitchFamily="18" charset="0"/>
              <a:ea typeface="Nixie One"/>
              <a:cs typeface="Times New Roman" panose="02020603050405020304" pitchFamily="18" charset="0"/>
              <a:sym typeface="Nixie One"/>
            </a:endParaRPr>
          </a:p>
        </p:txBody>
      </p:sp>
      <p:sp>
        <p:nvSpPr>
          <p:cNvPr id="19" name="Google Shape;132;p14">
            <a:extLst>
              <a:ext uri="{FF2B5EF4-FFF2-40B4-BE49-F238E27FC236}">
                <a16:creationId xmlns:a16="http://schemas.microsoft.com/office/drawing/2014/main" id="{DF99A25E-E800-4E73-B53D-0FCE56A1BAEB}"/>
              </a:ext>
            </a:extLst>
          </p:cNvPr>
          <p:cNvSpPr txBox="1"/>
          <p:nvPr/>
        </p:nvSpPr>
        <p:spPr>
          <a:xfrm>
            <a:off x="885516" y="4099420"/>
            <a:ext cx="416312" cy="456597"/>
          </a:xfrm>
          <a:prstGeom prst="rect">
            <a:avLst/>
          </a:prstGeom>
          <a:noFill/>
          <a:ln>
            <a:noFill/>
          </a:ln>
        </p:spPr>
        <p:txBody>
          <a:bodyPr spcFirstLastPara="1" wrap="square" lIns="91425" tIns="91425" rIns="91425" bIns="91425" anchor="t" anchorCtr="0">
            <a:noAutofit/>
          </a:bodyPr>
          <a:lstStyle/>
          <a:p>
            <a:pPr lvl="0" rtl="0">
              <a:spcBef>
                <a:spcPts val="1000"/>
              </a:spcBef>
              <a:spcAft>
                <a:spcPts val="0"/>
              </a:spcAft>
            </a:pPr>
            <a:r>
              <a:rPr lang="en-US" sz="2400" b="1">
                <a:solidFill>
                  <a:schemeClr val="bg1"/>
                </a:solidFill>
                <a:latin typeface="Times New Roman" panose="02020603050405020304" pitchFamily="18" charset="0"/>
                <a:ea typeface="Nixie One"/>
                <a:cs typeface="Times New Roman" panose="02020603050405020304" pitchFamily="18" charset="0"/>
                <a:sym typeface="Nixie One"/>
              </a:rPr>
              <a:t>4.</a:t>
            </a:r>
            <a:endParaRPr sz="2400" b="1">
              <a:solidFill>
                <a:schemeClr val="bg1"/>
              </a:solidFill>
              <a:latin typeface="Times New Roman" panose="02020603050405020304" pitchFamily="18" charset="0"/>
              <a:ea typeface="Nixie One"/>
              <a:cs typeface="Times New Roman" panose="02020603050405020304" pitchFamily="18" charset="0"/>
              <a:sym typeface="Nixie On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giỏ hàng</a:t>
            </a:r>
          </a:p>
        </p:txBody>
      </p:sp>
      <p:pic>
        <p:nvPicPr>
          <p:cNvPr id="4098" name="Picture 2">
            <a:extLst>
              <a:ext uri="{FF2B5EF4-FFF2-40B4-BE49-F238E27FC236}">
                <a16:creationId xmlns:a16="http://schemas.microsoft.com/office/drawing/2014/main" id="{F912490E-A4B7-4571-BB65-CC0A25C1D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294" y="1495632"/>
            <a:ext cx="597217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82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danh sách yêu thích</a:t>
            </a:r>
          </a:p>
        </p:txBody>
      </p:sp>
      <p:pic>
        <p:nvPicPr>
          <p:cNvPr id="6146" name="Picture 2">
            <a:extLst>
              <a:ext uri="{FF2B5EF4-FFF2-40B4-BE49-F238E27FC236}">
                <a16:creationId xmlns:a16="http://schemas.microsoft.com/office/drawing/2014/main" id="{9EA68296-F2A3-4DE0-9B0D-A8DF5F0E1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355" y="1515511"/>
            <a:ext cx="597217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69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9" name="Google Shape;169;p18"/>
          <p:cNvSpPr txBox="1">
            <a:spLocks noGrp="1"/>
          </p:cNvSpPr>
          <p:nvPr>
            <p:ph type="sldNum" sz="quarter"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4294967295"/>
          </p:nvPr>
        </p:nvSpPr>
        <p:spPr>
          <a:xfrm>
            <a:off x="0" y="247650"/>
            <a:ext cx="4921250" cy="469900"/>
          </a:xfrm>
          <a:prstGeom prst="rect">
            <a:avLst/>
          </a:prstGeom>
        </p:spPr>
        <p:txBody>
          <a:bodyPr spcFirstLastPara="1" wrap="square" lIns="91425" tIns="91425" rIns="91425" bIns="91425" anchor="t" anchorCtr="0">
            <a:noAutofit/>
          </a:bodyPr>
          <a:lstStyle/>
          <a:p>
            <a:pPr marL="342900" marR="125095" indent="-342900" algn="just">
              <a:spcBef>
                <a:spcPts val="105"/>
              </a:spcBef>
              <a:buFont typeface="Wingdings" panose="05000000000000000000" pitchFamily="2" charset="2"/>
              <a:buChar char="§"/>
              <a:tabLst>
                <a:tab pos="356235" algn="l"/>
              </a:tabLst>
            </a:pPr>
            <a:r>
              <a:rPr lang="en-US" sz="2000">
                <a:solidFill>
                  <a:schemeClr val="tx1"/>
                </a:solidFill>
                <a:latin typeface="Times New Roman" panose="02020603050405020304" pitchFamily="18" charset="0"/>
                <a:cs typeface="Times New Roman" panose="02020603050405020304" pitchFamily="18" charset="0"/>
              </a:rPr>
              <a:t>Giao diện thanh toán</a:t>
            </a:r>
          </a:p>
        </p:txBody>
      </p:sp>
      <p:pic>
        <p:nvPicPr>
          <p:cNvPr id="5122" name="Picture 2">
            <a:extLst>
              <a:ext uri="{FF2B5EF4-FFF2-40B4-BE49-F238E27FC236}">
                <a16:creationId xmlns:a16="http://schemas.microsoft.com/office/drawing/2014/main" id="{D83907F6-8381-4AB8-B02E-C3DA2806F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867" y="1018554"/>
            <a:ext cx="59721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2150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3700462" y="1991850"/>
            <a:ext cx="5443537" cy="737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600">
                <a:solidFill>
                  <a:schemeClr val="tx1"/>
                </a:solidFill>
                <a:latin typeface="Times New Roman" panose="02020603050405020304" pitchFamily="18" charset="0"/>
                <a:cs typeface="Times New Roman" panose="02020603050405020304" pitchFamily="18" charset="0"/>
              </a:rPr>
              <a:t>Kết luận và hướng phát triển</a:t>
            </a:r>
            <a:endParaRPr sz="4600">
              <a:solidFill>
                <a:schemeClr val="tx1"/>
              </a:solidFill>
              <a:latin typeface="Times New Roman" panose="02020603050405020304" pitchFamily="18" charset="0"/>
              <a:cs typeface="Times New Roman" panose="02020603050405020304" pitchFamily="18" charset="0"/>
            </a:endParaRPr>
          </a:p>
        </p:txBody>
      </p:sp>
      <p:sp>
        <p:nvSpPr>
          <p:cNvPr id="149" name="Google Shape;149;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bg1">
                    <a:lumMod val="85000"/>
                  </a:schemeClr>
                </a:solidFill>
                <a:latin typeface="Roboto Slab"/>
                <a:ea typeface="Roboto Slab"/>
                <a:cs typeface="Roboto Slab"/>
                <a:sym typeface="Roboto Slab"/>
              </a:rPr>
              <a:t>4</a:t>
            </a:r>
            <a:endParaRPr sz="20000">
              <a:solidFill>
                <a:schemeClr val="bg1">
                  <a:lumMod val="85000"/>
                </a:schemeClr>
              </a:solidFill>
              <a:latin typeface="Roboto Slab"/>
              <a:ea typeface="Roboto Slab"/>
              <a:cs typeface="Roboto Slab"/>
              <a:sym typeface="Roboto Slab"/>
            </a:endParaRPr>
          </a:p>
        </p:txBody>
      </p:sp>
    </p:spTree>
    <p:extLst>
      <p:ext uri="{BB962C8B-B14F-4D97-AF65-F5344CB8AC3E}">
        <p14:creationId xmlns:p14="http://schemas.microsoft.com/office/powerpoint/2010/main" val="2247686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4.1. Ưu điểm</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50800" lvl="0" indent="0">
              <a:buNone/>
            </a:pPr>
            <a:r>
              <a:rPr lang="en-US" sz="2000">
                <a:solidFill>
                  <a:schemeClr val="tx1"/>
                </a:solidFill>
                <a:latin typeface="Times New Roman" panose="02020603050405020304" pitchFamily="18" charset="0"/>
                <a:cs typeface="Times New Roman" panose="02020603050405020304" pitchFamily="18" charset="0"/>
              </a:rPr>
              <a:t>- </a:t>
            </a:r>
            <a:r>
              <a:rPr lang="vi-VN" sz="2000">
                <a:solidFill>
                  <a:schemeClr val="tx1"/>
                </a:solidFill>
                <a:latin typeface="Times New Roman" panose="02020603050405020304" pitchFamily="18" charset="0"/>
                <a:cs typeface="Times New Roman" panose="02020603050405020304" pitchFamily="18" charset="0"/>
              </a:rPr>
              <a:t>Giao diện thân thiện, dễ dàng sử dụng cũng như quản lý.</a:t>
            </a:r>
            <a:endParaRPr lang="en-US" sz="2000">
              <a:solidFill>
                <a:schemeClr val="tx1"/>
              </a:solidFill>
              <a:latin typeface="Times New Roman" panose="02020603050405020304" pitchFamily="18" charset="0"/>
              <a:cs typeface="Times New Roman" panose="02020603050405020304" pitchFamily="18" charset="0"/>
            </a:endParaRPr>
          </a:p>
          <a:p>
            <a:pPr marL="50800" lvl="0" indent="0">
              <a:buNone/>
            </a:pPr>
            <a:r>
              <a:rPr lang="en-US" sz="2000">
                <a:solidFill>
                  <a:schemeClr val="tx1"/>
                </a:solidFill>
                <a:latin typeface="Times New Roman" panose="02020603050405020304" pitchFamily="18" charset="0"/>
                <a:cs typeface="Times New Roman" panose="02020603050405020304" pitchFamily="18" charset="0"/>
              </a:rPr>
              <a:t>- Đa dạng thể loại, mặt hàng lựa chọn.</a:t>
            </a:r>
          </a:p>
          <a:p>
            <a:pPr marL="50800" lvl="0" indent="0">
              <a:buNone/>
            </a:pPr>
            <a:r>
              <a:rPr lang="en-US" sz="2000">
                <a:solidFill>
                  <a:schemeClr val="tx1"/>
                </a:solidFill>
                <a:latin typeface="Times New Roman" panose="02020603050405020304" pitchFamily="18" charset="0"/>
                <a:cs typeface="Times New Roman" panose="02020603050405020304" pitchFamily="18" charset="0"/>
              </a:rPr>
              <a:t>- Đáp ứng đủ chức năng của website bán hàng</a:t>
            </a:r>
            <a:r>
              <a:rPr lang="vi-VN" sz="2000">
                <a:solidFill>
                  <a:schemeClr val="tx1"/>
                </a:solidFill>
                <a:latin typeface="Times New Roman" panose="02020603050405020304" pitchFamily="18" charset="0"/>
                <a:cs typeface="Times New Roman" panose="02020603050405020304" pitchFamily="18" charset="0"/>
              </a:rPr>
              <a:t>. </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849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4.2. Nhược điểm</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50800" lvl="0" indent="0">
              <a:buNone/>
            </a:pPr>
            <a:r>
              <a:rPr lang="en-US" sz="2000">
                <a:solidFill>
                  <a:schemeClr val="tx1"/>
                </a:solidFill>
                <a:latin typeface="Times New Roman" panose="02020603050405020304" pitchFamily="18" charset="0"/>
                <a:cs typeface="Times New Roman" panose="02020603050405020304" pitchFamily="18" charset="0"/>
              </a:rPr>
              <a:t>- Giao diện chưa được đẹp</a:t>
            </a:r>
            <a:r>
              <a:rPr lang="vi-VN" sz="200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a:p>
            <a:pPr marL="50800" lvl="0" indent="0">
              <a:buNone/>
            </a:pPr>
            <a:r>
              <a:rPr lang="en-US" sz="2000">
                <a:solidFill>
                  <a:schemeClr val="tx1"/>
                </a:solidFill>
                <a:latin typeface="Times New Roman" panose="02020603050405020304" pitchFamily="18" charset="0"/>
                <a:cs typeface="Times New Roman" panose="02020603050405020304" pitchFamily="18" charset="0"/>
              </a:rPr>
              <a:t>- Chưa thống kê đơn hàng ra file excel được</a:t>
            </a:r>
            <a:r>
              <a:rPr lang="vi-VN" sz="200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a:p>
            <a:pPr marL="50800" lvl="0" indent="0">
              <a:buNone/>
            </a:pPr>
            <a:r>
              <a:rPr lang="en-US" sz="2000">
                <a:solidFill>
                  <a:schemeClr val="tx1"/>
                </a:solidFill>
                <a:latin typeface="Times New Roman" panose="02020603050405020304" pitchFamily="18" charset="0"/>
                <a:cs typeface="Times New Roman" panose="02020603050405020304" pitchFamily="18" charset="0"/>
              </a:rPr>
              <a:t>- Chưa có danh mục đa cấp</a:t>
            </a:r>
            <a:r>
              <a:rPr lang="vi-VN" sz="2000">
                <a:solidFill>
                  <a:schemeClr val="tx1"/>
                </a:solidFill>
                <a:latin typeface="Times New Roman" panose="02020603050405020304" pitchFamily="18" charset="0"/>
                <a:cs typeface="Times New Roman" panose="02020603050405020304" pitchFamily="18" charset="0"/>
              </a:rPr>
              <a:t>.</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4714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4.3. Hướng phát triển</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50800" lvl="0" indent="0">
              <a:buNone/>
            </a:pPr>
            <a:r>
              <a:rPr lang="en-US" sz="2000">
                <a:solidFill>
                  <a:schemeClr val="tx1"/>
                </a:solidFill>
                <a:latin typeface="Times New Roman" panose="02020603050405020304" pitchFamily="18" charset="0"/>
                <a:cs typeface="Times New Roman" panose="02020603050405020304" pitchFamily="18" charset="0"/>
              </a:rPr>
              <a:t>Tiếp tục phát triển và hoàn thiện website với các chức năng như xây dựng liên kết đăng nhập, so sánh sản phẩm trong và ngoài website, thực hiện quản lí kho và khuyến mãi với điều kiện cụ thể theo thời gian.Thống kê cụ thể về sản phẩm trong kho, chi phí,lợi nhuận ra excel.</a:t>
            </a:r>
          </a:p>
          <a:p>
            <a:pPr marL="50800" lvl="0" indent="0">
              <a:buNone/>
            </a:pPr>
            <a:r>
              <a:rPr lang="en-US" sz="2000">
                <a:solidFill>
                  <a:schemeClr val="tx1"/>
                </a:solidFill>
                <a:latin typeface="Times New Roman" panose="02020603050405020304" pitchFamily="18" charset="0"/>
                <a:cs typeface="Times New Roman" panose="02020603050405020304" pitchFamily="18" charset="0"/>
              </a:rPr>
              <a:t>Tối ưu hóa để cải thiện tốc độ xử lý. Danh mục sản phẩm có thể thực hiện lọc sản phẩm đa thuộc tính,…..</a:t>
            </a: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955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40" name="Google Shape;440;p3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
        <p:nvSpPr>
          <p:cNvPr id="439" name="Google Shape;439;p37"/>
          <p:cNvSpPr txBox="1">
            <a:spLocks noGrp="1"/>
          </p:cNvSpPr>
          <p:nvPr>
            <p:ph type="subTitle" idx="4294967295"/>
          </p:nvPr>
        </p:nvSpPr>
        <p:spPr>
          <a:xfrm>
            <a:off x="629444" y="1657902"/>
            <a:ext cx="7885112" cy="2836863"/>
          </a:xfrm>
          <a:prstGeom prst="rect">
            <a:avLst/>
          </a:prstGeom>
        </p:spPr>
        <p:txBody>
          <a:bodyPr spcFirstLastPara="1" wrap="square" lIns="91425" tIns="91425" rIns="91425" bIns="91425" anchor="ctr" anchorCtr="0">
            <a:prstTxWarp prst="textArchUp">
              <a:avLst/>
            </a:prstTxWarp>
            <a:noAutofit/>
          </a:bodyPr>
          <a:lstStyle/>
          <a:p>
            <a:pPr marL="0" lvl="0" indent="0" algn="ctr" rtl="0">
              <a:spcBef>
                <a:spcPts val="0"/>
              </a:spcBef>
              <a:spcAft>
                <a:spcPts val="0"/>
              </a:spcAft>
              <a:buClr>
                <a:schemeClr val="dk1"/>
              </a:buClr>
              <a:buSzPts val="1100"/>
              <a:buFont typeface="Arial"/>
              <a:buNone/>
            </a:pPr>
            <a:r>
              <a:rPr lang="en-US" sz="2500" b="1">
                <a:solidFill>
                  <a:srgbClr val="FFFFFF"/>
                </a:solidFill>
                <a:latin typeface="Times New Roman" panose="02020603050405020304" pitchFamily="18" charset="0"/>
                <a:cs typeface="Times New Roman" panose="02020603050405020304" pitchFamily="18" charset="0"/>
              </a:rPr>
              <a:t>CẢM ƠN THẦY CÔ VÀ CÁC BẠN ĐÃ LẮNG NGHE</a:t>
            </a:r>
            <a:endParaRPr lang="vi-VN" sz="2500" b="1">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3700463" y="1991850"/>
            <a:ext cx="5300662" cy="737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600">
                <a:solidFill>
                  <a:schemeClr val="tx1"/>
                </a:solidFill>
                <a:latin typeface="Times New Roman" panose="02020603050405020304" pitchFamily="18" charset="0"/>
                <a:cs typeface="Times New Roman" panose="02020603050405020304" pitchFamily="18" charset="0"/>
              </a:rPr>
              <a:t>Tổng quan về đề tài</a:t>
            </a:r>
            <a:endParaRPr sz="4600">
              <a:solidFill>
                <a:schemeClr val="tx1"/>
              </a:solidFill>
              <a:latin typeface="Times New Roman" panose="02020603050405020304" pitchFamily="18" charset="0"/>
              <a:cs typeface="Times New Roman" panose="02020603050405020304" pitchFamily="18" charset="0"/>
            </a:endParaRPr>
          </a:p>
        </p:txBody>
      </p:sp>
      <p:sp>
        <p:nvSpPr>
          <p:cNvPr id="149" name="Google Shape;149;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bg1">
                    <a:lumMod val="85000"/>
                  </a:schemeClr>
                </a:solidFill>
                <a:latin typeface="Roboto Slab"/>
                <a:ea typeface="Roboto Slab"/>
                <a:cs typeface="Roboto Slab"/>
                <a:sym typeface="Roboto Slab"/>
              </a:rPr>
              <a:t>1</a:t>
            </a:r>
            <a:endParaRPr sz="20000">
              <a:solidFill>
                <a:schemeClr val="bg1">
                  <a:lumMod val="85000"/>
                </a:schemeClr>
              </a:solidFill>
              <a:latin typeface="Roboto Slab"/>
              <a:ea typeface="Roboto Slab"/>
              <a:cs typeface="Roboto Slab"/>
              <a:sym typeface="Roboto Slab"/>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1.1. Lý do chọn đề tài</a:t>
            </a:r>
            <a:endParaRPr sz="2400">
              <a:solidFill>
                <a:schemeClr val="bg1"/>
              </a:solidFill>
              <a:latin typeface="Times New Roman" panose="02020603050405020304" pitchFamily="18" charset="0"/>
              <a:cs typeface="Times New Roman" panose="02020603050405020304" pitchFamily="18" charset="0"/>
            </a:endParaRPr>
          </a:p>
        </p:txBody>
      </p:sp>
      <p:sp>
        <p:nvSpPr>
          <p:cNvPr id="161" name="Google Shape;161;p18"/>
          <p:cNvSpPr txBox="1">
            <a:spLocks noGrp="1"/>
          </p:cNvSpPr>
          <p:nvPr>
            <p:ph type="body" idx="1"/>
          </p:nvPr>
        </p:nvSpPr>
        <p:spPr>
          <a:xfrm>
            <a:off x="573648" y="1321903"/>
            <a:ext cx="8570351" cy="3604071"/>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Ngày nay, khi xã hội phát triển, có rất nhiều người lựa chọn kinh doanh online để khởi nghiệp. Và đây cũng được đánh giá là một trong những hướng kinh doanh ưu việt cho các doanh nhân trẻ với số vốn ít ỏi, nhất là trong lĩnh vực kinh doanh điện thoại. Sau đây là những lý do các doanh nhân trẻ choộng kinh doanh điện thoại online:</a:t>
            </a:r>
          </a:p>
          <a:p>
            <a:pPr marL="0" lvl="0" indent="0" algn="l" rtl="0">
              <a:lnSpc>
                <a:spcPct val="150000"/>
              </a:lnSpc>
              <a:spcBef>
                <a:spcPts val="60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Phù hợp cho những người “lười” đi mua sắm, mất thời gian lựa chọn khảo giá từ cửa hang này sang cửa hàng khác.</a:t>
            </a:r>
          </a:p>
          <a:p>
            <a:pPr marL="0" lvl="0" indent="0" algn="l" rtl="0">
              <a:lnSpc>
                <a:spcPct val="150000"/>
              </a:lnSpc>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Không đòi hỏi phải có kích cỡ chính xác đến 100%. Người mua đa số lựa chọn theo sở thích, mẫu và màu sắc</a:t>
            </a:r>
            <a:endParaRPr sz="1500">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Góp phần xây dựng nên kinh tế theo hướng hiện đại.</a:t>
            </a:r>
            <a:endParaRPr sz="15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bg1"/>
                </a:solidFill>
                <a:latin typeface="Times New Roman" panose="02020603050405020304" pitchFamily="18" charset="0"/>
                <a:cs typeface="Times New Roman" panose="02020603050405020304" pitchFamily="18" charset="0"/>
              </a:rPr>
              <a:t>1.2. Mục đích </a:t>
            </a:r>
            <a:endParaRPr sz="2400">
              <a:solidFill>
                <a:schemeClr val="bg1"/>
              </a:solidFill>
              <a:latin typeface="Times New Roman" panose="02020603050405020304" pitchFamily="18" charset="0"/>
              <a:cs typeface="Times New Roman" panose="02020603050405020304" pitchFamily="18" charset="0"/>
            </a:endParaRPr>
          </a:p>
        </p:txBody>
      </p:sp>
      <p:sp>
        <p:nvSpPr>
          <p:cNvPr id="17" name="Google Shape;161;p18">
            <a:extLst>
              <a:ext uri="{FF2B5EF4-FFF2-40B4-BE49-F238E27FC236}">
                <a16:creationId xmlns:a16="http://schemas.microsoft.com/office/drawing/2014/main" id="{87C20D8B-4E55-47DE-A7C4-74D75A3E3B67}"/>
              </a:ext>
            </a:extLst>
          </p:cNvPr>
          <p:cNvSpPr txBox="1">
            <a:spLocks noGrp="1"/>
          </p:cNvSpPr>
          <p:nvPr>
            <p:ph type="body" idx="1"/>
          </p:nvPr>
        </p:nvSpPr>
        <p:spPr>
          <a:xfrm>
            <a:off x="1033346" y="1767275"/>
            <a:ext cx="7653479" cy="2321505"/>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Xây dựng website bán hàng cho cửa hàng.</a:t>
            </a:r>
          </a:p>
          <a:p>
            <a:pPr marL="0" lvl="0" indent="0" algn="l" rtl="0">
              <a:lnSpc>
                <a:spcPct val="150000"/>
              </a:lnSpc>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Phát triển thương hiệu cho cửa hàng.</a:t>
            </a:r>
            <a:endParaRPr sz="1500">
              <a:solidFill>
                <a:schemeClr val="tx1"/>
              </a:solidFill>
              <a:latin typeface="Times New Roman" panose="02020603050405020304" pitchFamily="18" charset="0"/>
              <a:cs typeface="Times New Roman" panose="02020603050405020304" pitchFamily="18" charset="0"/>
            </a:endParaRPr>
          </a:p>
          <a:p>
            <a:pPr marL="0" indent="0">
              <a:lnSpc>
                <a:spcPct val="150000"/>
              </a:lnSpc>
              <a:spcBef>
                <a:spcPts val="0"/>
              </a:spcBef>
              <a:buSzPts val="2800"/>
              <a:buNone/>
            </a:pPr>
            <a:r>
              <a:rPr lang="en-US" sz="1500">
                <a:solidFill>
                  <a:schemeClr val="tx1"/>
                </a:solidFill>
                <a:latin typeface="Times New Roman" panose="02020603050405020304" pitchFamily="18" charset="0"/>
                <a:cs typeface="Times New Roman" panose="02020603050405020304" pitchFamily="18" charset="0"/>
              </a:rPr>
              <a:t>- G</a:t>
            </a:r>
            <a:r>
              <a:rPr lang="vi-VN" sz="1500">
                <a:solidFill>
                  <a:schemeClr val="tx1"/>
                </a:solidFill>
                <a:latin typeface="Times New Roman" panose="02020603050405020304" pitchFamily="18" charset="0"/>
                <a:cs typeface="Times New Roman" panose="02020603050405020304" pitchFamily="18" charset="0"/>
              </a:rPr>
              <a:t>iúp khách hàng dễ dàng </a:t>
            </a:r>
            <a:r>
              <a:rPr lang="en-US" sz="1500">
                <a:solidFill>
                  <a:schemeClr val="tx1"/>
                </a:solidFill>
                <a:latin typeface="Times New Roman" panose="02020603050405020304" pitchFamily="18" charset="0"/>
                <a:cs typeface="Times New Roman" panose="02020603050405020304" pitchFamily="18" charset="0"/>
              </a:rPr>
              <a:t>mua hàng online, tìm kiếm, </a:t>
            </a:r>
            <a:r>
              <a:rPr lang="vi-VN" sz="1500">
                <a:solidFill>
                  <a:schemeClr val="tx1"/>
                </a:solidFill>
                <a:latin typeface="Times New Roman" panose="02020603050405020304" pitchFamily="18" charset="0"/>
                <a:cs typeface="Times New Roman" panose="02020603050405020304" pitchFamily="18" charset="0"/>
              </a:rPr>
              <a:t>xem đầy đủ thông tin chi tiết của sản phẩm.</a:t>
            </a:r>
            <a:endParaRPr lang="en-US" sz="1500">
              <a:solidFill>
                <a:schemeClr val="tx1"/>
              </a:solidFill>
              <a:latin typeface="Times New Roman" panose="02020603050405020304" pitchFamily="18" charset="0"/>
              <a:cs typeface="Times New Roman" panose="02020603050405020304" pitchFamily="18" charset="0"/>
            </a:endParaRPr>
          </a:p>
          <a:p>
            <a:pPr marL="457200" lvl="0" indent="-406400" algn="l" rtl="0">
              <a:lnSpc>
                <a:spcPct val="150000"/>
              </a:lnSpc>
              <a:spcBef>
                <a:spcPts val="0"/>
              </a:spcBef>
              <a:spcAft>
                <a:spcPts val="0"/>
              </a:spcAft>
              <a:buSzPts val="2800"/>
              <a:buChar char="▪"/>
            </a:pPr>
            <a:endParaRPr sz="1500">
              <a:solidFill>
                <a:schemeClr val="tx1"/>
              </a:solidFill>
              <a:latin typeface="Times New Roman" panose="02020603050405020304" pitchFamily="18" charset="0"/>
              <a:cs typeface="Times New Roman" panose="02020603050405020304" pitchFamily="18" charset="0"/>
            </a:endParaRPr>
          </a:p>
        </p:txBody>
      </p:sp>
      <p:sp>
        <p:nvSpPr>
          <p:cNvPr id="202" name="Google Shape;202;p20"/>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95" name="Google Shape;195;p20"/>
          <p:cNvGrpSpPr/>
          <p:nvPr/>
        </p:nvGrpSpPr>
        <p:grpSpPr>
          <a:xfrm>
            <a:off x="333623" y="861852"/>
            <a:ext cx="366458" cy="366437"/>
            <a:chOff x="1923675" y="1633650"/>
            <a:chExt cx="436000" cy="435975"/>
          </a:xfrm>
        </p:grpSpPr>
        <p:sp>
          <p:nvSpPr>
            <p:cNvPr id="196" name="Google Shape;196;p2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1146024" y="530725"/>
            <a:ext cx="3425975" cy="10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bg1"/>
                </a:solidFill>
                <a:latin typeface="Times New Roman" panose="02020603050405020304" pitchFamily="18" charset="0"/>
                <a:cs typeface="Times New Roman" panose="02020603050405020304" pitchFamily="18" charset="0"/>
              </a:rPr>
              <a:t>1.3. Đối tượng và phạm vi nghiên cứu</a:t>
            </a:r>
            <a:endParaRPr sz="2400">
              <a:solidFill>
                <a:schemeClr val="bg1"/>
              </a:solidFill>
              <a:latin typeface="Times New Roman" panose="02020603050405020304" pitchFamily="18" charset="0"/>
              <a:cs typeface="Times New Roman" panose="02020603050405020304" pitchFamily="18" charset="0"/>
            </a:endParaRPr>
          </a:p>
        </p:txBody>
      </p:sp>
      <p:sp>
        <p:nvSpPr>
          <p:cNvPr id="20" name="Google Shape;161;p18">
            <a:extLst>
              <a:ext uri="{FF2B5EF4-FFF2-40B4-BE49-F238E27FC236}">
                <a16:creationId xmlns:a16="http://schemas.microsoft.com/office/drawing/2014/main" id="{0CAFB7A3-FAEA-4813-A219-1F4D74A17E3F}"/>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Xây dựng website bán hàng điện tử với các chức năng thêm sản phẩm vào giỏ hàng,danh mục yêu thích, xem chi tiết từng sản phẩm, thanh toán đơn hàng(Razor,Paypal), cập nhật sản phẩm mới, bài viết mới, danh mục sản phẩm,đăng nhập(Google)...</a:t>
            </a:r>
          </a:p>
          <a:p>
            <a:pPr marL="0" lvl="0" indent="0">
              <a:lnSpc>
                <a:spcPct val="150000"/>
              </a:lnSpc>
              <a:spcBef>
                <a:spcPts val="0"/>
              </a:spcBef>
              <a:buSzPts val="2800"/>
              <a:buNone/>
            </a:pPr>
            <a:r>
              <a:rPr lang="en-US" sz="1500">
                <a:solidFill>
                  <a:schemeClr val="tx1"/>
                </a:solidFill>
                <a:latin typeface="Times New Roman" panose="02020603050405020304" pitchFamily="18" charset="0"/>
                <a:cs typeface="Times New Roman" panose="02020603050405020304" pitchFamily="18" charset="0"/>
              </a:rPr>
              <a:t>- Đối tượng nghiên cứu: Html,css,js,bootstrap,laravel</a:t>
            </a:r>
            <a:endParaRPr lang="vi-VN" sz="1500">
              <a:solidFill>
                <a:schemeClr val="tx1"/>
              </a:solidFill>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 Phạm vi nghiên cứu: Tìm hiểu kỹ thuật lập trình, cách thức hoạt động và các đối tượng trong php</a:t>
            </a:r>
            <a:endParaRPr sz="1500">
              <a:solidFill>
                <a:schemeClr val="tx1"/>
              </a:solidFill>
              <a:latin typeface="Times New Roman" panose="02020603050405020304" pitchFamily="18" charset="0"/>
              <a:cs typeface="Times New Roman" panose="02020603050405020304" pitchFamily="18" charset="0"/>
            </a:endParaRPr>
          </a:p>
        </p:txBody>
      </p:sp>
      <p:sp>
        <p:nvSpPr>
          <p:cNvPr id="218" name="Google Shape;218;p21"/>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211" name="Google Shape;211;p21"/>
          <p:cNvGrpSpPr/>
          <p:nvPr/>
        </p:nvGrpSpPr>
        <p:grpSpPr>
          <a:xfrm>
            <a:off x="333623" y="861852"/>
            <a:ext cx="366458" cy="366437"/>
            <a:chOff x="1923675" y="1633650"/>
            <a:chExt cx="436000" cy="435975"/>
          </a:xfrm>
        </p:grpSpPr>
        <p:sp>
          <p:nvSpPr>
            <p:cNvPr id="212" name="Google Shape;212;p2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ctrTitle"/>
          </p:nvPr>
        </p:nvSpPr>
        <p:spPr>
          <a:xfrm>
            <a:off x="3700463" y="1991850"/>
            <a:ext cx="5300662" cy="737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600">
                <a:solidFill>
                  <a:schemeClr val="tx1"/>
                </a:solidFill>
                <a:latin typeface="Times New Roman" panose="02020603050405020304" pitchFamily="18" charset="0"/>
                <a:cs typeface="Times New Roman" panose="02020603050405020304" pitchFamily="18" charset="0"/>
              </a:rPr>
              <a:t>Cơ sở lý thuyết</a:t>
            </a:r>
            <a:endParaRPr sz="4600">
              <a:solidFill>
                <a:schemeClr val="tx1"/>
              </a:solidFill>
              <a:latin typeface="Times New Roman" panose="02020603050405020304" pitchFamily="18" charset="0"/>
              <a:cs typeface="Times New Roman" panose="02020603050405020304" pitchFamily="18" charset="0"/>
            </a:endParaRPr>
          </a:p>
        </p:txBody>
      </p:sp>
      <p:sp>
        <p:nvSpPr>
          <p:cNvPr id="149" name="Google Shape;149;p1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148" name="Google Shape;148;p16"/>
          <p:cNvSpPr txBox="1"/>
          <p:nvPr/>
        </p:nvSpPr>
        <p:spPr>
          <a:xfrm>
            <a:off x="0" y="503350"/>
            <a:ext cx="3471300" cy="3818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0">
                <a:solidFill>
                  <a:schemeClr val="bg1">
                    <a:lumMod val="85000"/>
                  </a:schemeClr>
                </a:solidFill>
                <a:latin typeface="Roboto Slab"/>
                <a:ea typeface="Roboto Slab"/>
                <a:cs typeface="Roboto Slab"/>
                <a:sym typeface="Roboto Slab"/>
              </a:rPr>
              <a:t>2</a:t>
            </a:r>
            <a:endParaRPr sz="20000">
              <a:solidFill>
                <a:schemeClr val="bg1">
                  <a:lumMod val="85000"/>
                </a:schemeClr>
              </a:solidFill>
              <a:latin typeface="Roboto Slab"/>
              <a:ea typeface="Roboto Slab"/>
              <a:cs typeface="Roboto Slab"/>
              <a:sym typeface="Roboto Slab"/>
            </a:endParaRPr>
          </a:p>
        </p:txBody>
      </p:sp>
    </p:spTree>
    <p:extLst>
      <p:ext uri="{BB962C8B-B14F-4D97-AF65-F5344CB8AC3E}">
        <p14:creationId xmlns:p14="http://schemas.microsoft.com/office/powerpoint/2010/main" val="10658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2.1. Tìm hiểu về PHP</a:t>
            </a:r>
            <a:endParaRPr sz="2400">
              <a:solidFill>
                <a:schemeClr val="bg1"/>
              </a:solidFill>
              <a:latin typeface="Times New Roman" panose="02020603050405020304" pitchFamily="18" charset="0"/>
              <a:cs typeface="Times New Roman" panose="02020603050405020304" pitchFamily="18" charset="0"/>
            </a:endParaRPr>
          </a:p>
        </p:txBody>
      </p:sp>
      <p:sp>
        <p:nvSpPr>
          <p:cNvPr id="161" name="Google Shape;161;p18"/>
          <p:cNvSpPr txBox="1">
            <a:spLocks noGrp="1"/>
          </p:cNvSpPr>
          <p:nvPr>
            <p:ph type="body" idx="1"/>
          </p:nvPr>
        </p:nvSpPr>
        <p:spPr>
          <a:xfrm>
            <a:off x="298150" y="2105495"/>
            <a:ext cx="4505092" cy="6638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sz="1500">
                <a:solidFill>
                  <a:schemeClr val="tx1"/>
                </a:solidFill>
                <a:latin typeface="Times New Roman" panose="02020603050405020304" pitchFamily="18" charset="0"/>
                <a:cs typeface="Times New Roman" panose="02020603050405020304" pitchFamily="18" charset="0"/>
              </a:rPr>
              <a:t>PHP là ngôn ngữ kịch bản nhúng trong HTML, PHP có thể được đặt rải rác trong HTML.</a:t>
            </a:r>
            <a:endParaRPr sz="1500">
              <a:solidFill>
                <a:schemeClr val="tx1"/>
              </a:solidFill>
              <a:latin typeface="Times New Roman" panose="02020603050405020304" pitchFamily="18" charset="0"/>
              <a:cs typeface="Times New Roman" panose="02020603050405020304" pitchFamily="18" charset="0"/>
            </a:endParaRPr>
          </a:p>
          <a:p>
            <a:pPr marL="0" lvl="0" indent="460375" algn="l" rtl="0">
              <a:spcBef>
                <a:spcPts val="0"/>
              </a:spcBef>
              <a:spcAft>
                <a:spcPts val="0"/>
              </a:spcAft>
              <a:buSzPts val="2800"/>
              <a:buChar char="▪"/>
            </a:pPr>
            <a:endParaRPr sz="20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61;p18">
            <a:extLst>
              <a:ext uri="{FF2B5EF4-FFF2-40B4-BE49-F238E27FC236}">
                <a16:creationId xmlns:a16="http://schemas.microsoft.com/office/drawing/2014/main" id="{5D009D7B-2C1C-4643-A7F2-892A0466052A}"/>
              </a:ext>
            </a:extLst>
          </p:cNvPr>
          <p:cNvSpPr txBox="1">
            <a:spLocks/>
          </p:cNvSpPr>
          <p:nvPr/>
        </p:nvSpPr>
        <p:spPr>
          <a:xfrm>
            <a:off x="328023" y="1490819"/>
            <a:ext cx="4298206" cy="11714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60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1pPr>
            <a:lvl2pPr marL="914400" marR="0" lvl="1"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2pPr>
            <a:lvl3pPr marL="1371600" marR="0" lvl="2"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3pPr>
            <a:lvl4pPr marL="1828800" marR="0" lvl="3"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4pPr>
            <a:lvl5pPr marL="2286000" marR="0" lvl="4"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5pPr>
            <a:lvl6pPr marL="2743200" marR="0" lvl="5"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6pPr>
            <a:lvl7pPr marL="3200400" marR="0" lvl="6"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7pPr>
            <a:lvl8pPr marL="3657600" marR="0" lvl="7"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8pPr>
            <a:lvl9pPr marL="4114800" marR="0" lvl="8"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9pPr>
          </a:lstStyle>
          <a:p>
            <a:pPr marL="0" indent="0">
              <a:buNone/>
            </a:pPr>
            <a:r>
              <a:rPr lang="vi-VN" sz="1500">
                <a:solidFill>
                  <a:schemeClr val="tx1"/>
                </a:solidFill>
                <a:latin typeface="Times New Roman" panose="02020603050405020304" pitchFamily="18" charset="0"/>
                <a:cs typeface="Times New Roman" panose="02020603050405020304" pitchFamily="18" charset="0"/>
              </a:rPr>
              <a:t>PHP là chữ viết tắt của “</a:t>
            </a:r>
            <a:r>
              <a:rPr lang="en-US" sz="1500">
                <a:solidFill>
                  <a:schemeClr val="tx1"/>
                </a:solidFill>
                <a:latin typeface="Times New Roman"/>
                <a:cs typeface="Times New Roman"/>
              </a:rPr>
              <a:t>Personal Home Page</a:t>
            </a:r>
            <a:r>
              <a:rPr lang="vi-VN" sz="1500">
                <a:solidFill>
                  <a:schemeClr val="tx1"/>
                </a:solidFill>
                <a:latin typeface="Times New Roman"/>
                <a:cs typeface="Times New Roman"/>
              </a:rPr>
              <a:t>”</a:t>
            </a:r>
            <a:endParaRPr lang="vi-VN" sz="1500">
              <a:solidFill>
                <a:schemeClr val="tx1"/>
              </a:solidFill>
              <a:latin typeface="Times New Roman" panose="02020603050405020304" pitchFamily="18" charset="0"/>
              <a:cs typeface="Times New Roman" panose="02020603050405020304" pitchFamily="18" charset="0"/>
            </a:endParaRPr>
          </a:p>
        </p:txBody>
      </p:sp>
      <p:sp>
        <p:nvSpPr>
          <p:cNvPr id="14" name="Google Shape;161;p18">
            <a:extLst>
              <a:ext uri="{FF2B5EF4-FFF2-40B4-BE49-F238E27FC236}">
                <a16:creationId xmlns:a16="http://schemas.microsoft.com/office/drawing/2014/main" id="{9653BC77-6489-4A97-B389-266FC60670E5}"/>
              </a:ext>
            </a:extLst>
          </p:cNvPr>
          <p:cNvSpPr txBox="1">
            <a:spLocks/>
          </p:cNvSpPr>
          <p:nvPr/>
        </p:nvSpPr>
        <p:spPr>
          <a:xfrm>
            <a:off x="4656101" y="2398973"/>
            <a:ext cx="4617875" cy="1654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60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1pPr>
            <a:lvl2pPr marL="914400" marR="0" lvl="1"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2pPr>
            <a:lvl3pPr marL="1371600" marR="0" lvl="2"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3pPr>
            <a:lvl4pPr marL="1828800" marR="0" lvl="3"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4pPr>
            <a:lvl5pPr marL="2286000" marR="0" lvl="4"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5pPr>
            <a:lvl6pPr marL="2743200" marR="0" lvl="5"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6pPr>
            <a:lvl7pPr marL="3200400" marR="0" lvl="6"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7pPr>
            <a:lvl8pPr marL="3657600" marR="0" lvl="7"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8pPr>
            <a:lvl9pPr marL="4114800" marR="0" lvl="8" indent="-406400" algn="l" rtl="0">
              <a:lnSpc>
                <a:spcPct val="100000"/>
              </a:lnSpc>
              <a:spcBef>
                <a:spcPts val="0"/>
              </a:spcBef>
              <a:spcAft>
                <a:spcPts val="0"/>
              </a:spcAft>
              <a:buClr>
                <a:srgbClr val="114454"/>
              </a:buClr>
              <a:buSzPts val="2800"/>
              <a:buFont typeface="Nixie One"/>
              <a:buChar char="■"/>
              <a:defRPr sz="2800" b="0" i="0" u="none" strike="noStrike" cap="none">
                <a:solidFill>
                  <a:srgbClr val="114454"/>
                </a:solidFill>
                <a:latin typeface="Nixie One"/>
                <a:ea typeface="Nixie One"/>
                <a:cs typeface="Nixie One"/>
                <a:sym typeface="Nixie One"/>
              </a:defRPr>
            </a:lvl9pPr>
          </a:lstStyle>
          <a:p>
            <a:pPr marL="0" marR="116839" indent="0">
              <a:buNone/>
              <a:tabLst>
                <a:tab pos="355600" algn="l"/>
                <a:tab pos="356235" algn="l"/>
              </a:tabLst>
            </a:pPr>
            <a:r>
              <a:rPr lang="vi-VN" sz="1500">
                <a:solidFill>
                  <a:schemeClr val="tx1"/>
                </a:solidFill>
                <a:latin typeface="Times New Roman"/>
                <a:cs typeface="Times New Roman"/>
              </a:rPr>
              <a:t>PHP </a:t>
            </a:r>
            <a:r>
              <a:rPr lang="vi-VN" sz="1500" spc="-5">
                <a:solidFill>
                  <a:schemeClr val="tx1"/>
                </a:solidFill>
                <a:latin typeface="Times New Roman"/>
                <a:cs typeface="Times New Roman"/>
              </a:rPr>
              <a:t>là </a:t>
            </a:r>
            <a:r>
              <a:rPr lang="vi-VN" sz="1500" spc="-10">
                <a:solidFill>
                  <a:schemeClr val="tx1"/>
                </a:solidFill>
                <a:latin typeface="Times New Roman"/>
                <a:cs typeface="Times New Roman"/>
              </a:rPr>
              <a:t>một </a:t>
            </a:r>
            <a:r>
              <a:rPr lang="vi-VN" sz="1500" spc="5">
                <a:solidFill>
                  <a:schemeClr val="tx1"/>
                </a:solidFill>
                <a:latin typeface="Times New Roman"/>
                <a:cs typeface="Times New Roman"/>
              </a:rPr>
              <a:t>ngôn ngữ </a:t>
            </a:r>
            <a:r>
              <a:rPr lang="vi-VN" sz="1500" spc="-5">
                <a:solidFill>
                  <a:schemeClr val="tx1"/>
                </a:solidFill>
                <a:latin typeface="Times New Roman"/>
                <a:cs typeface="Times New Roman"/>
              </a:rPr>
              <a:t>lập </a:t>
            </a:r>
            <a:r>
              <a:rPr lang="vi-VN" sz="1500">
                <a:solidFill>
                  <a:schemeClr val="tx1"/>
                </a:solidFill>
                <a:latin typeface="Times New Roman"/>
                <a:cs typeface="Times New Roman"/>
              </a:rPr>
              <a:t>trình được kết </a:t>
            </a:r>
            <a:r>
              <a:rPr lang="vi-VN" sz="1500" spc="5">
                <a:solidFill>
                  <a:schemeClr val="tx1"/>
                </a:solidFill>
                <a:latin typeface="Times New Roman"/>
                <a:cs typeface="Times New Roman"/>
              </a:rPr>
              <a:t>nối </a:t>
            </a:r>
            <a:r>
              <a:rPr lang="vi-VN" sz="1500">
                <a:solidFill>
                  <a:schemeClr val="tx1"/>
                </a:solidFill>
                <a:latin typeface="Times New Roman"/>
                <a:cs typeface="Times New Roman"/>
              </a:rPr>
              <a:t>chặt chẽ với </a:t>
            </a:r>
            <a:r>
              <a:rPr lang="vi-VN" sz="1500" spc="-5">
                <a:solidFill>
                  <a:schemeClr val="tx1"/>
                </a:solidFill>
                <a:latin typeface="Times New Roman"/>
                <a:cs typeface="Times New Roman"/>
              </a:rPr>
              <a:t>máy </a:t>
            </a:r>
            <a:r>
              <a:rPr lang="vi-VN" sz="1500">
                <a:solidFill>
                  <a:schemeClr val="tx1"/>
                </a:solidFill>
                <a:latin typeface="Times New Roman"/>
                <a:cs typeface="Times New Roman"/>
              </a:rPr>
              <a:t>chủ,</a:t>
            </a:r>
            <a:r>
              <a:rPr lang="vi-VN" sz="1500" spc="-254">
                <a:solidFill>
                  <a:schemeClr val="tx1"/>
                </a:solidFill>
                <a:latin typeface="Times New Roman"/>
                <a:cs typeface="Times New Roman"/>
              </a:rPr>
              <a:t> </a:t>
            </a:r>
            <a:r>
              <a:rPr lang="vi-VN" sz="1500" spc="-5">
                <a:solidFill>
                  <a:schemeClr val="tx1"/>
                </a:solidFill>
                <a:latin typeface="Times New Roman"/>
                <a:cs typeface="Times New Roman"/>
              </a:rPr>
              <a:t>là </a:t>
            </a:r>
            <a:r>
              <a:rPr lang="vi-VN" sz="1500" spc="-10">
                <a:solidFill>
                  <a:schemeClr val="tx1"/>
                </a:solidFill>
                <a:latin typeface="Times New Roman"/>
                <a:cs typeface="Times New Roman"/>
              </a:rPr>
              <a:t>một </a:t>
            </a:r>
            <a:r>
              <a:rPr lang="vi-VN" sz="1500">
                <a:solidFill>
                  <a:schemeClr val="tx1"/>
                </a:solidFill>
                <a:latin typeface="Times New Roman"/>
                <a:cs typeface="Times New Roman"/>
              </a:rPr>
              <a:t>công </a:t>
            </a:r>
            <a:r>
              <a:rPr lang="vi-VN" sz="1500" spc="5">
                <a:solidFill>
                  <a:schemeClr val="tx1"/>
                </a:solidFill>
                <a:latin typeface="Times New Roman"/>
                <a:cs typeface="Times New Roman"/>
              </a:rPr>
              <a:t>nghệ </a:t>
            </a:r>
            <a:r>
              <a:rPr lang="vi-VN" sz="1500">
                <a:solidFill>
                  <a:schemeClr val="tx1"/>
                </a:solidFill>
                <a:latin typeface="Times New Roman"/>
                <a:cs typeface="Times New Roman"/>
              </a:rPr>
              <a:t>phía </a:t>
            </a:r>
            <a:r>
              <a:rPr lang="vi-VN" sz="1500" spc="-10">
                <a:solidFill>
                  <a:schemeClr val="tx1"/>
                </a:solidFill>
                <a:latin typeface="Times New Roman"/>
                <a:cs typeface="Times New Roman"/>
              </a:rPr>
              <a:t>máy </a:t>
            </a:r>
            <a:r>
              <a:rPr lang="vi-VN" sz="1500">
                <a:solidFill>
                  <a:schemeClr val="tx1"/>
                </a:solidFill>
                <a:latin typeface="Times New Roman"/>
                <a:cs typeface="Times New Roman"/>
              </a:rPr>
              <a:t>chủ và </a:t>
            </a:r>
            <a:r>
              <a:rPr lang="vi-VN" sz="1500" spc="5">
                <a:solidFill>
                  <a:schemeClr val="tx1"/>
                </a:solidFill>
                <a:latin typeface="Times New Roman"/>
                <a:cs typeface="Times New Roman"/>
              </a:rPr>
              <a:t>không phụ </a:t>
            </a:r>
            <a:r>
              <a:rPr lang="vi-VN" sz="1500">
                <a:solidFill>
                  <a:schemeClr val="tx1"/>
                </a:solidFill>
                <a:latin typeface="Times New Roman"/>
                <a:cs typeface="Times New Roman"/>
              </a:rPr>
              <a:t>thuộc vào </a:t>
            </a:r>
            <a:r>
              <a:rPr lang="vi-VN" sz="1500" spc="-10">
                <a:solidFill>
                  <a:schemeClr val="tx1"/>
                </a:solidFill>
                <a:latin typeface="Times New Roman"/>
                <a:cs typeface="Times New Roman"/>
              </a:rPr>
              <a:t>môi </a:t>
            </a:r>
            <a:r>
              <a:rPr lang="vi-VN" sz="1500">
                <a:solidFill>
                  <a:schemeClr val="tx1"/>
                </a:solidFill>
                <a:latin typeface="Times New Roman"/>
                <a:cs typeface="Times New Roman"/>
              </a:rPr>
              <a:t>trường</a:t>
            </a:r>
            <a:r>
              <a:rPr lang="en-US" sz="1500">
                <a:solidFill>
                  <a:schemeClr val="tx1"/>
                </a:solidFill>
                <a:latin typeface="Times New Roman"/>
                <a:cs typeface="Times New Roman"/>
              </a:rPr>
              <a:t>.</a:t>
            </a:r>
            <a:endParaRPr lang="vi-VN" sz="1500">
              <a:solidFill>
                <a:schemeClr val="tx1"/>
              </a:solidFill>
              <a:latin typeface="Times New Roman"/>
              <a:cs typeface="Times New Roman"/>
            </a:endParaRPr>
          </a:p>
          <a:p>
            <a:pPr marL="0" indent="460375">
              <a:spcBef>
                <a:spcPts val="0"/>
              </a:spcBef>
            </a:pPr>
            <a:endParaRPr lang="vi-VN" sz="2000">
              <a:solidFill>
                <a:schemeClr val="tx1"/>
              </a:solidFill>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77F6E7A7-FDDB-46DD-97DC-C8BD924714B7}"/>
              </a:ext>
            </a:extLst>
          </p:cNvPr>
          <p:cNvPicPr>
            <a:picLocks noChangeAspect="1"/>
          </p:cNvPicPr>
          <p:nvPr/>
        </p:nvPicPr>
        <p:blipFill>
          <a:blip r:embed="rId3"/>
          <a:stretch>
            <a:fillRect/>
          </a:stretch>
        </p:blipFill>
        <p:spPr>
          <a:xfrm>
            <a:off x="1744610" y="3855990"/>
            <a:ext cx="5220429" cy="933580"/>
          </a:xfrm>
          <a:prstGeom prst="rect">
            <a:avLst/>
          </a:prstGeom>
        </p:spPr>
      </p:pic>
    </p:spTree>
    <p:extLst>
      <p:ext uri="{BB962C8B-B14F-4D97-AF65-F5344CB8AC3E}">
        <p14:creationId xmlns:p14="http://schemas.microsoft.com/office/powerpoint/2010/main" val="206069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1146024" y="530725"/>
            <a:ext cx="3425975" cy="10287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US" sz="2400">
                <a:solidFill>
                  <a:schemeClr val="bg1"/>
                </a:solidFill>
                <a:latin typeface="Times New Roman" panose="02020603050405020304" pitchFamily="18" charset="0"/>
                <a:cs typeface="Times New Roman" panose="02020603050405020304" pitchFamily="18" charset="0"/>
              </a:rPr>
              <a:t>2.2. Tìm hiểu về MySQL</a:t>
            </a:r>
            <a:endParaRPr sz="2400">
              <a:solidFill>
                <a:schemeClr val="bg1"/>
              </a:solidFill>
              <a:latin typeface="Times New Roman" panose="02020603050405020304" pitchFamily="18" charset="0"/>
              <a:cs typeface="Times New Roman" panose="02020603050405020304" pitchFamily="18" charset="0"/>
            </a:endParaRPr>
          </a:p>
        </p:txBody>
      </p:sp>
      <p:sp>
        <p:nvSpPr>
          <p:cNvPr id="18" name="Google Shape;161;p18">
            <a:extLst>
              <a:ext uri="{FF2B5EF4-FFF2-40B4-BE49-F238E27FC236}">
                <a16:creationId xmlns:a16="http://schemas.microsoft.com/office/drawing/2014/main" id="{8345E2E2-1480-479C-94AD-02376EE5D428}"/>
              </a:ext>
            </a:extLst>
          </p:cNvPr>
          <p:cNvSpPr txBox="1">
            <a:spLocks noGrp="1"/>
          </p:cNvSpPr>
          <p:nvPr>
            <p:ph type="body" idx="1"/>
          </p:nvPr>
        </p:nvSpPr>
        <p:spPr>
          <a:xfrm>
            <a:off x="1033346" y="1767275"/>
            <a:ext cx="7653479" cy="3280510"/>
          </a:xfrm>
          <a:prstGeom prst="rect">
            <a:avLst/>
          </a:prstGeom>
        </p:spPr>
        <p:txBody>
          <a:bodyPr spcFirstLastPara="1" wrap="square" lIns="91425" tIns="91425" rIns="91425" bIns="91425" anchor="t" anchorCtr="0">
            <a:noAutofit/>
          </a:bodyPr>
          <a:lstStyle/>
          <a:p>
            <a:pPr marL="12065" marR="125095" indent="0" algn="just">
              <a:spcBef>
                <a:spcPts val="105"/>
              </a:spcBef>
              <a:buNone/>
              <a:tabLst>
                <a:tab pos="356235" algn="l"/>
              </a:tabLst>
            </a:pPr>
            <a:r>
              <a:rPr lang="en-US" sz="1500">
                <a:solidFill>
                  <a:schemeClr val="tx1"/>
                </a:solidFill>
                <a:latin typeface="Times New Roman" panose="02020603050405020304" pitchFamily="18" charset="0"/>
                <a:cs typeface="Times New Roman" panose="02020603050405020304" pitchFamily="18" charset="0"/>
              </a:rPr>
              <a:t>- Là ứng dụng cơ sở dữ liệu mã nguồn mở phổ biến nhất hiện nay và được sử dụng phối hợp với PHP.</a:t>
            </a:r>
            <a:endParaRPr lang="vi-VN" sz="1500">
              <a:solidFill>
                <a:schemeClr val="tx1"/>
              </a:solidFill>
              <a:latin typeface="Times New Roman" panose="02020603050405020304" pitchFamily="18" charset="0"/>
              <a:cs typeface="Times New Roman" panose="02020603050405020304" pitchFamily="18" charset="0"/>
            </a:endParaRPr>
          </a:p>
          <a:p>
            <a:pPr marL="12065" marR="5080" indent="0" algn="just">
              <a:buNone/>
              <a:tabLst>
                <a:tab pos="356235" algn="l"/>
              </a:tabLst>
            </a:pPr>
            <a:r>
              <a:rPr lang="en-US" sz="1500">
                <a:latin typeface="Times New Roman" panose="02020603050405020304" pitchFamily="18" charset="0"/>
                <a:cs typeface="Times New Roman" panose="02020603050405020304" pitchFamily="18" charset="0"/>
              </a:rPr>
              <a:t>- </a:t>
            </a:r>
            <a:r>
              <a:rPr lang="en-US" sz="1500">
                <a:solidFill>
                  <a:schemeClr val="tx1"/>
                </a:solidFill>
                <a:latin typeface="Times New Roman" panose="02020603050405020304" pitchFamily="18" charset="0"/>
                <a:cs typeface="Times New Roman" panose="02020603050405020304" pitchFamily="18" charset="0"/>
              </a:rPr>
              <a:t>MySQL là cơ sở dữ liệu có trình giao diện trên Windows hay Linux, cho phép người sử dụng có thể thao tác các hành động liên quan đến nó</a:t>
            </a:r>
          </a:p>
          <a:p>
            <a:pPr marL="12065" marR="5080" indent="0" algn="just">
              <a:buNone/>
            </a:pPr>
            <a:r>
              <a:rPr lang="en-US" sz="1500">
                <a:solidFill>
                  <a:schemeClr val="tx1"/>
                </a:solidFill>
                <a:latin typeface="Times New Roman" panose="02020603050405020304" pitchFamily="18" charset="0"/>
                <a:cs typeface="Times New Roman" panose="02020603050405020304" pitchFamily="18" charset="0"/>
              </a:rPr>
              <a:t>- Có thể xử lý rất nhiều cơ sở dữ liệu và tiết kiệm chi phí.</a:t>
            </a:r>
            <a:endParaRPr sz="1500">
              <a:solidFill>
                <a:schemeClr val="tx1"/>
              </a:solidFill>
              <a:latin typeface="Times New Roman" panose="02020603050405020304" pitchFamily="18" charset="0"/>
              <a:cs typeface="Times New Roman" panose="02020603050405020304" pitchFamily="18" charset="0"/>
            </a:endParaRPr>
          </a:p>
        </p:txBody>
      </p:sp>
      <p:sp>
        <p:nvSpPr>
          <p:cNvPr id="169" name="Google Shape;169;p1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62" name="Google Shape;162;p18"/>
          <p:cNvGrpSpPr/>
          <p:nvPr/>
        </p:nvGrpSpPr>
        <p:grpSpPr>
          <a:xfrm>
            <a:off x="333623" y="861852"/>
            <a:ext cx="366458" cy="366437"/>
            <a:chOff x="1923675" y="1633650"/>
            <a:chExt cx="436000" cy="435975"/>
          </a:xfrm>
        </p:grpSpPr>
        <p:sp>
          <p:nvSpPr>
            <p:cNvPr id="163" name="Google Shape;163;p18"/>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729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743</TotalTime>
  <Words>1113</Words>
  <Application>Microsoft Office PowerPoint</Application>
  <PresentationFormat>Trình chiếu Trên màn hình (16:9)</PresentationFormat>
  <Paragraphs>116</Paragraphs>
  <Slides>27</Slides>
  <Notes>27</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27</vt:i4>
      </vt:variant>
    </vt:vector>
  </HeadingPairs>
  <TitlesOfParts>
    <vt:vector size="35" baseType="lpstr">
      <vt:lpstr>Times New Roman</vt:lpstr>
      <vt:lpstr>Century Gothic</vt:lpstr>
      <vt:lpstr>Wingdings 3</vt:lpstr>
      <vt:lpstr>Roboto Slab</vt:lpstr>
      <vt:lpstr>Wingdings</vt:lpstr>
      <vt:lpstr>Nixie One</vt:lpstr>
      <vt:lpstr>Arial</vt:lpstr>
      <vt:lpstr>Ion</vt:lpstr>
      <vt:lpstr>ĐẠI HỌC ĐÀ NẴNG TRƯỜNG ĐẠI HỌC SƯ PHẠM KHOA TIN HỌC</vt:lpstr>
      <vt:lpstr>Nội dung báo cáo</vt:lpstr>
      <vt:lpstr>Tổng quan về đề tài</vt:lpstr>
      <vt:lpstr>1.1. Lý do chọn đề tài</vt:lpstr>
      <vt:lpstr>1.2. Mục đích </vt:lpstr>
      <vt:lpstr>1.3. Đối tượng và phạm vi nghiên cứu</vt:lpstr>
      <vt:lpstr>Cơ sở lý thuyết</vt:lpstr>
      <vt:lpstr>2.1. Tìm hiểu về PHP</vt:lpstr>
      <vt:lpstr>2.2. Tìm hiểu về MySQL</vt:lpstr>
      <vt:lpstr>2.3. Tìm hiểu về Laravel</vt:lpstr>
      <vt:lpstr>Nội dung thực hiện</vt:lpstr>
      <vt:lpstr>3.1. Xác định yêu cầu của hệ thống</vt:lpstr>
      <vt:lpstr>Bản trình bày PowerPoint</vt:lpstr>
      <vt:lpstr>3.2. Thiết kế hệ thống</vt:lpstr>
      <vt:lpstr>Bản trình bày PowerPoint</vt:lpstr>
      <vt:lpstr>Bản trình bày PowerPoint</vt:lpstr>
      <vt:lpstr>3.3. Thiết kế giao diện</vt:lpstr>
      <vt:lpstr>Bản trình bày PowerPoint</vt:lpstr>
      <vt:lpstr>Bản trình bày PowerPoint</vt:lpstr>
      <vt:lpstr>Bản trình bày PowerPoint</vt:lpstr>
      <vt:lpstr>Bản trình bày PowerPoint</vt:lpstr>
      <vt:lpstr>Bản trình bày PowerPoint</vt:lpstr>
      <vt:lpstr>Kết luận và hướng phát triển</vt:lpstr>
      <vt:lpstr>4.1. Ưu điểm</vt:lpstr>
      <vt:lpstr>4.2. Nhược điểm</vt:lpstr>
      <vt:lpstr>4.3. Hướng phát triển</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Luu Quang Hoang Duy</cp:lastModifiedBy>
  <cp:revision>84</cp:revision>
  <dcterms:modified xsi:type="dcterms:W3CDTF">2021-12-29T01:27:56Z</dcterms:modified>
</cp:coreProperties>
</file>